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360E9-427C-41EB-ABAA-A3FBD5F608A6}" v="1" dt="2023-09-13T13:22:15.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 Sudhanshu" userId="45918ab6-5a10-4fd9-922d-e4ceb1769adb" providerId="ADAL" clId="{516360E9-427C-41EB-ABAA-A3FBD5F608A6}"/>
    <pc:docChg chg="custSel addSld delSld modSld">
      <pc:chgData name="Rai, Sudhanshu" userId="45918ab6-5a10-4fd9-922d-e4ceb1769adb" providerId="ADAL" clId="{516360E9-427C-41EB-ABAA-A3FBD5F608A6}" dt="2023-09-13T13:26:58.584" v="55" actId="47"/>
      <pc:docMkLst>
        <pc:docMk/>
      </pc:docMkLst>
      <pc:sldChg chg="delSp new del mod modClrScheme chgLayout">
        <pc:chgData name="Rai, Sudhanshu" userId="45918ab6-5a10-4fd9-922d-e4ceb1769adb" providerId="ADAL" clId="{516360E9-427C-41EB-ABAA-A3FBD5F608A6}" dt="2023-09-13T13:22:00.444" v="50" actId="47"/>
        <pc:sldMkLst>
          <pc:docMk/>
          <pc:sldMk cId="500398429" sldId="256"/>
        </pc:sldMkLst>
        <pc:spChg chg="del">
          <ac:chgData name="Rai, Sudhanshu" userId="45918ab6-5a10-4fd9-922d-e4ceb1769adb" providerId="ADAL" clId="{516360E9-427C-41EB-ABAA-A3FBD5F608A6}" dt="2023-09-13T13:21:49.416" v="33" actId="700"/>
          <ac:spMkLst>
            <pc:docMk/>
            <pc:sldMk cId="500398429" sldId="256"/>
            <ac:spMk id="2" creationId="{4A0B3E1F-3EEF-D83F-A0CB-027A18065F0B}"/>
          </ac:spMkLst>
        </pc:spChg>
        <pc:spChg chg="del">
          <ac:chgData name="Rai, Sudhanshu" userId="45918ab6-5a10-4fd9-922d-e4ceb1769adb" providerId="ADAL" clId="{516360E9-427C-41EB-ABAA-A3FBD5F608A6}" dt="2023-09-13T13:21:49.416" v="33" actId="700"/>
          <ac:spMkLst>
            <pc:docMk/>
            <pc:sldMk cId="500398429" sldId="256"/>
            <ac:spMk id="3" creationId="{76234BD6-38F7-FC8B-E5B7-A26957A85F58}"/>
          </ac:spMkLst>
        </pc:spChg>
      </pc:sldChg>
      <pc:sldChg chg="delSp modSp add mod modClrScheme chgLayout">
        <pc:chgData name="Rai, Sudhanshu" userId="45918ab6-5a10-4fd9-922d-e4ceb1769adb" providerId="ADAL" clId="{516360E9-427C-41EB-ABAA-A3FBD5F608A6}" dt="2023-09-13T13:22:15.769" v="54"/>
        <pc:sldMkLst>
          <pc:docMk/>
          <pc:sldMk cId="912312028" sldId="257"/>
        </pc:sldMkLst>
        <pc:spChg chg="mod ord">
          <ac:chgData name="Rai, Sudhanshu" userId="45918ab6-5a10-4fd9-922d-e4ceb1769adb" providerId="ADAL" clId="{516360E9-427C-41EB-ABAA-A3FBD5F608A6}" dt="2023-09-13T13:22:15.769" v="54"/>
          <ac:spMkLst>
            <pc:docMk/>
            <pc:sldMk cId="912312028" sldId="257"/>
            <ac:spMk id="5" creationId="{B8A2C11D-3373-404F-A63B-EA2431126272}"/>
          </ac:spMkLst>
        </pc:spChg>
        <pc:spChg chg="mod ord">
          <ac:chgData name="Rai, Sudhanshu" userId="45918ab6-5a10-4fd9-922d-e4ceb1769adb" providerId="ADAL" clId="{516360E9-427C-41EB-ABAA-A3FBD5F608A6}" dt="2023-09-13T13:21:49.416" v="33" actId="700"/>
          <ac:spMkLst>
            <pc:docMk/>
            <pc:sldMk cId="912312028" sldId="257"/>
            <ac:spMk id="6" creationId="{16B2CACC-EFC6-4BB1-85B5-8C20686EBE0F}"/>
          </ac:spMkLst>
        </pc:spChg>
        <pc:picChg chg="del">
          <ac:chgData name="Rai, Sudhanshu" userId="45918ab6-5a10-4fd9-922d-e4ceb1769adb" providerId="ADAL" clId="{516360E9-427C-41EB-ABAA-A3FBD5F608A6}" dt="2023-09-13T13:22:02.763" v="51" actId="478"/>
          <ac:picMkLst>
            <pc:docMk/>
            <pc:sldMk cId="912312028" sldId="257"/>
            <ac:picMk id="8" creationId="{34A931B1-28F6-469C-9050-04A746381683}"/>
          </ac:picMkLst>
        </pc:picChg>
        <pc:picChg chg="del mod">
          <ac:chgData name="Rai, Sudhanshu" userId="45918ab6-5a10-4fd9-922d-e4ceb1769adb" providerId="ADAL" clId="{516360E9-427C-41EB-ABAA-A3FBD5F608A6}" dt="2023-09-13T13:22:05.512" v="53" actId="478"/>
          <ac:picMkLst>
            <pc:docMk/>
            <pc:sldMk cId="912312028" sldId="257"/>
            <ac:picMk id="10" creationId="{8A271DA1-1746-4A2A-A58C-AB61163ED91D}"/>
          </ac:picMkLst>
        </pc:picChg>
      </pc:sldChg>
      <pc:sldChg chg="delSp modSp add mod modClrScheme chgLayout">
        <pc:chgData name="Rai, Sudhanshu" userId="45918ab6-5a10-4fd9-922d-e4ceb1769adb" providerId="ADAL" clId="{516360E9-427C-41EB-ABAA-A3FBD5F608A6}" dt="2023-09-13T13:21:49.497" v="34" actId="27636"/>
        <pc:sldMkLst>
          <pc:docMk/>
          <pc:sldMk cId="787523352" sldId="258"/>
        </pc:sldMkLst>
        <pc:spChg chg="mod ord">
          <ac:chgData name="Rai, Sudhanshu" userId="45918ab6-5a10-4fd9-922d-e4ceb1769adb" providerId="ADAL" clId="{516360E9-427C-41EB-ABAA-A3FBD5F608A6}" dt="2023-09-13T13:21:49.497" v="34" actId="27636"/>
          <ac:spMkLst>
            <pc:docMk/>
            <pc:sldMk cId="787523352" sldId="258"/>
            <ac:spMk id="2" creationId="{4B143D50-F200-4509-9DDF-B5B5F17BBDB1}"/>
          </ac:spMkLst>
        </pc:spChg>
        <pc:spChg chg="del mod">
          <ac:chgData name="Rai, Sudhanshu" userId="45918ab6-5a10-4fd9-922d-e4ceb1769adb" providerId="ADAL" clId="{516360E9-427C-41EB-ABAA-A3FBD5F608A6}" dt="2023-09-13T13:21:49.416" v="33" actId="700"/>
          <ac:spMkLst>
            <pc:docMk/>
            <pc:sldMk cId="787523352" sldId="258"/>
            <ac:spMk id="3" creationId="{41263F8D-A73A-485E-958A-7AB1C285E0B6}"/>
          </ac:spMkLst>
        </pc:spChg>
        <pc:spChg chg="del mod">
          <ac:chgData name="Rai, Sudhanshu" userId="45918ab6-5a10-4fd9-922d-e4ceb1769adb" providerId="ADAL" clId="{516360E9-427C-41EB-ABAA-A3FBD5F608A6}" dt="2023-09-13T13:21:49.416" v="33" actId="700"/>
          <ac:spMkLst>
            <pc:docMk/>
            <pc:sldMk cId="787523352" sldId="258"/>
            <ac:spMk id="4" creationId="{78F6CDCE-BCC3-4499-8A2A-266CEB816284}"/>
          </ac:spMkLst>
        </pc:spChg>
        <pc:graphicFrameChg chg="mod">
          <ac:chgData name="Rai, Sudhanshu" userId="45918ab6-5a10-4fd9-922d-e4ceb1769adb" providerId="ADAL" clId="{516360E9-427C-41EB-ABAA-A3FBD5F608A6}" dt="2023-09-13T13:21:29.498" v="2"/>
          <ac:graphicFrameMkLst>
            <pc:docMk/>
            <pc:sldMk cId="787523352" sldId="258"/>
            <ac:graphicFrameMk id="174" creationId="{33B9BD69-07A3-4C05-81B5-CF3509660337}"/>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316473796" sldId="259"/>
        </pc:sldMkLst>
        <pc:spChg chg="mod ord">
          <ac:chgData name="Rai, Sudhanshu" userId="45918ab6-5a10-4fd9-922d-e4ceb1769adb" providerId="ADAL" clId="{516360E9-427C-41EB-ABAA-A3FBD5F608A6}" dt="2023-09-13T13:21:49.416" v="33" actId="700"/>
          <ac:spMkLst>
            <pc:docMk/>
            <pc:sldMk cId="316473796" sldId="259"/>
            <ac:spMk id="7" creationId="{DC24D539-3E21-4DB7-976D-B0FF9A39D7D1}"/>
          </ac:spMkLst>
        </pc:spChg>
        <pc:spChg chg="mod ord">
          <ac:chgData name="Rai, Sudhanshu" userId="45918ab6-5a10-4fd9-922d-e4ceb1769adb" providerId="ADAL" clId="{516360E9-427C-41EB-ABAA-A3FBD5F608A6}" dt="2023-09-13T13:21:49.416" v="33" actId="700"/>
          <ac:spMkLst>
            <pc:docMk/>
            <pc:sldMk cId="316473796" sldId="259"/>
            <ac:spMk id="8" creationId="{2A2A1A66-4EBC-4C03-A111-CED9F56BAFFD}"/>
          </ac:spMkLst>
        </pc:spChg>
      </pc:sldChg>
      <pc:sldChg chg="modSp add mod modClrScheme chgLayout">
        <pc:chgData name="Rai, Sudhanshu" userId="45918ab6-5a10-4fd9-922d-e4ceb1769adb" providerId="ADAL" clId="{516360E9-427C-41EB-ABAA-A3FBD5F608A6}" dt="2023-09-13T13:21:49.416" v="33" actId="700"/>
        <pc:sldMkLst>
          <pc:docMk/>
          <pc:sldMk cId="2411168914" sldId="260"/>
        </pc:sldMkLst>
        <pc:spChg chg="mod ord">
          <ac:chgData name="Rai, Sudhanshu" userId="45918ab6-5a10-4fd9-922d-e4ceb1769adb" providerId="ADAL" clId="{516360E9-427C-41EB-ABAA-A3FBD5F608A6}" dt="2023-09-13T13:21:49.416" v="33" actId="700"/>
          <ac:spMkLst>
            <pc:docMk/>
            <pc:sldMk cId="2411168914" sldId="260"/>
            <ac:spMk id="2" creationId="{C08F4E6F-452F-41F6-B87F-E1121ECD8580}"/>
          </ac:spMkLst>
        </pc:spChg>
      </pc:sldChg>
      <pc:sldChg chg="modSp add mod modClrScheme chgLayout">
        <pc:chgData name="Rai, Sudhanshu" userId="45918ab6-5a10-4fd9-922d-e4ceb1769adb" providerId="ADAL" clId="{516360E9-427C-41EB-ABAA-A3FBD5F608A6}" dt="2023-09-13T13:21:49.416" v="33" actId="700"/>
        <pc:sldMkLst>
          <pc:docMk/>
          <pc:sldMk cId="852433754" sldId="261"/>
        </pc:sldMkLst>
        <pc:spChg chg="mod ord">
          <ac:chgData name="Rai, Sudhanshu" userId="45918ab6-5a10-4fd9-922d-e4ceb1769adb" providerId="ADAL" clId="{516360E9-427C-41EB-ABAA-A3FBD5F608A6}" dt="2023-09-13T13:21:49.416" v="33" actId="700"/>
          <ac:spMkLst>
            <pc:docMk/>
            <pc:sldMk cId="852433754" sldId="261"/>
            <ac:spMk id="2" creationId="{C116AE4D-735A-4784-AF58-7C8C68B1C09B}"/>
          </ac:spMkLst>
        </pc:spChg>
      </pc:sldChg>
      <pc:sldChg chg="modSp add mod modClrScheme chgLayout">
        <pc:chgData name="Rai, Sudhanshu" userId="45918ab6-5a10-4fd9-922d-e4ceb1769adb" providerId="ADAL" clId="{516360E9-427C-41EB-ABAA-A3FBD5F608A6}" dt="2023-09-13T13:21:49.416" v="33" actId="700"/>
        <pc:sldMkLst>
          <pc:docMk/>
          <pc:sldMk cId="2485965570" sldId="262"/>
        </pc:sldMkLst>
        <pc:spChg chg="mod ord">
          <ac:chgData name="Rai, Sudhanshu" userId="45918ab6-5a10-4fd9-922d-e4ceb1769adb" providerId="ADAL" clId="{516360E9-427C-41EB-ABAA-A3FBD5F608A6}" dt="2023-09-13T13:21:49.416" v="33" actId="700"/>
          <ac:spMkLst>
            <pc:docMk/>
            <pc:sldMk cId="2485965570" sldId="262"/>
            <ac:spMk id="2" creationId="{C08F4E6F-452F-41F6-B87F-E1121ECD8580}"/>
          </ac:spMkLst>
        </pc:spChg>
      </pc:sldChg>
      <pc:sldChg chg="modSp add mod modClrScheme chgLayout">
        <pc:chgData name="Rai, Sudhanshu" userId="45918ab6-5a10-4fd9-922d-e4ceb1769adb" providerId="ADAL" clId="{516360E9-427C-41EB-ABAA-A3FBD5F608A6}" dt="2023-09-13T13:21:49.502" v="35" actId="27636"/>
        <pc:sldMkLst>
          <pc:docMk/>
          <pc:sldMk cId="3988098706" sldId="263"/>
        </pc:sldMkLst>
        <pc:spChg chg="mod ord">
          <ac:chgData name="Rai, Sudhanshu" userId="45918ab6-5a10-4fd9-922d-e4ceb1769adb" providerId="ADAL" clId="{516360E9-427C-41EB-ABAA-A3FBD5F608A6}" dt="2023-09-13T13:21:49.502" v="35" actId="27636"/>
          <ac:spMkLst>
            <pc:docMk/>
            <pc:sldMk cId="3988098706" sldId="263"/>
            <ac:spMk id="3" creationId="{7DA4F6CF-6396-4F1B-AEEB-E847A71A4D3F}"/>
          </ac:spMkLst>
        </pc:spChg>
      </pc:sldChg>
      <pc:sldChg chg="modSp add mod modClrScheme chgLayout">
        <pc:chgData name="Rai, Sudhanshu" userId="45918ab6-5a10-4fd9-922d-e4ceb1769adb" providerId="ADAL" clId="{516360E9-427C-41EB-ABAA-A3FBD5F608A6}" dt="2023-09-13T13:22:15.769" v="54"/>
        <pc:sldMkLst>
          <pc:docMk/>
          <pc:sldMk cId="2604809025" sldId="264"/>
        </pc:sldMkLst>
        <pc:spChg chg="mod ord">
          <ac:chgData name="Rai, Sudhanshu" userId="45918ab6-5a10-4fd9-922d-e4ceb1769adb" providerId="ADAL" clId="{516360E9-427C-41EB-ABAA-A3FBD5F608A6}" dt="2023-09-13T13:21:49.504" v="36" actId="27636"/>
          <ac:spMkLst>
            <pc:docMk/>
            <pc:sldMk cId="2604809025" sldId="264"/>
            <ac:spMk id="8" creationId="{8BD9A8BE-C8D4-46ED-99B1-29354DA0E6C9}"/>
          </ac:spMkLst>
        </pc:spChg>
        <pc:spChg chg="mod">
          <ac:chgData name="Rai, Sudhanshu" userId="45918ab6-5a10-4fd9-922d-e4ceb1769adb" providerId="ADAL" clId="{516360E9-427C-41EB-ABAA-A3FBD5F608A6}" dt="2023-09-13T13:22:15.769" v="54"/>
          <ac:spMkLst>
            <pc:docMk/>
            <pc:sldMk cId="2604809025" sldId="264"/>
            <ac:spMk id="12" creationId="{E5BA6CD7-CC92-4E79-871E-0C9BE4DFCAC2}"/>
          </ac:spMkLst>
        </pc:spChg>
        <pc:spChg chg="mod">
          <ac:chgData name="Rai, Sudhanshu" userId="45918ab6-5a10-4fd9-922d-e4ceb1769adb" providerId="ADAL" clId="{516360E9-427C-41EB-ABAA-A3FBD5F608A6}" dt="2023-09-13T13:22:15.769" v="54"/>
          <ac:spMkLst>
            <pc:docMk/>
            <pc:sldMk cId="2604809025" sldId="264"/>
            <ac:spMk id="13" creationId="{20C62988-257F-45F0-8BB6-16B09DA66CFF}"/>
          </ac:spMkLst>
        </pc:spChg>
        <pc:spChg chg="mod">
          <ac:chgData name="Rai, Sudhanshu" userId="45918ab6-5a10-4fd9-922d-e4ceb1769adb" providerId="ADAL" clId="{516360E9-427C-41EB-ABAA-A3FBD5F608A6}" dt="2023-09-13T13:22:15.769" v="54"/>
          <ac:spMkLst>
            <pc:docMk/>
            <pc:sldMk cId="2604809025" sldId="264"/>
            <ac:spMk id="14" creationId="{6BC30974-54CC-4F7D-8698-981097171520}"/>
          </ac:spMkLst>
        </pc:spChg>
        <pc:spChg chg="mod">
          <ac:chgData name="Rai, Sudhanshu" userId="45918ab6-5a10-4fd9-922d-e4ceb1769adb" providerId="ADAL" clId="{516360E9-427C-41EB-ABAA-A3FBD5F608A6}" dt="2023-09-13T13:22:15.769" v="54"/>
          <ac:spMkLst>
            <pc:docMk/>
            <pc:sldMk cId="2604809025" sldId="264"/>
            <ac:spMk id="15" creationId="{9D9E3AB9-0DA2-450A-BFDF-E3F4938950B5}"/>
          </ac:spMkLst>
        </pc:spChg>
        <pc:spChg chg="mod">
          <ac:chgData name="Rai, Sudhanshu" userId="45918ab6-5a10-4fd9-922d-e4ceb1769adb" providerId="ADAL" clId="{516360E9-427C-41EB-ABAA-A3FBD5F608A6}" dt="2023-09-13T13:22:15.769" v="54"/>
          <ac:spMkLst>
            <pc:docMk/>
            <pc:sldMk cId="2604809025" sldId="264"/>
            <ac:spMk id="16" creationId="{4299B055-DF5F-46BB-A1A3-EC7DA38CE206}"/>
          </ac:spMkLst>
        </pc:spChg>
        <pc:spChg chg="mod">
          <ac:chgData name="Rai, Sudhanshu" userId="45918ab6-5a10-4fd9-922d-e4ceb1769adb" providerId="ADAL" clId="{516360E9-427C-41EB-ABAA-A3FBD5F608A6}" dt="2023-09-13T13:22:15.769" v="54"/>
          <ac:spMkLst>
            <pc:docMk/>
            <pc:sldMk cId="2604809025" sldId="264"/>
            <ac:spMk id="17" creationId="{ED0633C3-696B-4D0B-BAB7-11FE9C179BD9}"/>
          </ac:spMkLst>
        </pc:spChg>
        <pc:spChg chg="mod">
          <ac:chgData name="Rai, Sudhanshu" userId="45918ab6-5a10-4fd9-922d-e4ceb1769adb" providerId="ADAL" clId="{516360E9-427C-41EB-ABAA-A3FBD5F608A6}" dt="2023-09-13T13:22:15.769" v="54"/>
          <ac:spMkLst>
            <pc:docMk/>
            <pc:sldMk cId="2604809025" sldId="264"/>
            <ac:spMk id="18" creationId="{F0289923-E603-4C7F-A579-C1507A26351D}"/>
          </ac:spMkLst>
        </pc:spChg>
        <pc:spChg chg="mod">
          <ac:chgData name="Rai, Sudhanshu" userId="45918ab6-5a10-4fd9-922d-e4ceb1769adb" providerId="ADAL" clId="{516360E9-427C-41EB-ABAA-A3FBD5F608A6}" dt="2023-09-13T13:22:15.769" v="54"/>
          <ac:spMkLst>
            <pc:docMk/>
            <pc:sldMk cId="2604809025" sldId="264"/>
            <ac:spMk id="19" creationId="{A07A65EE-BCF6-4F21-971E-D2DB4BEFBAF9}"/>
          </ac:spMkLst>
        </pc:spChg>
        <pc:spChg chg="mod">
          <ac:chgData name="Rai, Sudhanshu" userId="45918ab6-5a10-4fd9-922d-e4ceb1769adb" providerId="ADAL" clId="{516360E9-427C-41EB-ABAA-A3FBD5F608A6}" dt="2023-09-13T13:22:15.769" v="54"/>
          <ac:spMkLst>
            <pc:docMk/>
            <pc:sldMk cId="2604809025" sldId="264"/>
            <ac:spMk id="20" creationId="{08C5D146-3C43-41AE-AEE4-7E2CC6F49463}"/>
          </ac:spMkLst>
        </pc:spChg>
        <pc:spChg chg="mod">
          <ac:chgData name="Rai, Sudhanshu" userId="45918ab6-5a10-4fd9-922d-e4ceb1769adb" providerId="ADAL" clId="{516360E9-427C-41EB-ABAA-A3FBD5F608A6}" dt="2023-09-13T13:22:15.769" v="54"/>
          <ac:spMkLst>
            <pc:docMk/>
            <pc:sldMk cId="2604809025" sldId="264"/>
            <ac:spMk id="21" creationId="{FF96911D-78F2-47BA-A8A3-2F3F21D5EB36}"/>
          </ac:spMkLst>
        </pc:spChg>
        <pc:spChg chg="mod">
          <ac:chgData name="Rai, Sudhanshu" userId="45918ab6-5a10-4fd9-922d-e4ceb1769adb" providerId="ADAL" clId="{516360E9-427C-41EB-ABAA-A3FBD5F608A6}" dt="2023-09-13T13:22:15.769" v="54"/>
          <ac:spMkLst>
            <pc:docMk/>
            <pc:sldMk cId="2604809025" sldId="264"/>
            <ac:spMk id="22" creationId="{E56E8AAF-8BD7-4169-A2A0-28100A227ECB}"/>
          </ac:spMkLst>
        </pc:spChg>
        <pc:spChg chg="mod">
          <ac:chgData name="Rai, Sudhanshu" userId="45918ab6-5a10-4fd9-922d-e4ceb1769adb" providerId="ADAL" clId="{516360E9-427C-41EB-ABAA-A3FBD5F608A6}" dt="2023-09-13T13:22:15.769" v="54"/>
          <ac:spMkLst>
            <pc:docMk/>
            <pc:sldMk cId="2604809025" sldId="264"/>
            <ac:spMk id="23" creationId="{5C56252D-77F1-43E4-8D72-B7DC5C93728A}"/>
          </ac:spMkLst>
        </pc:spChg>
        <pc:spChg chg="mod">
          <ac:chgData name="Rai, Sudhanshu" userId="45918ab6-5a10-4fd9-922d-e4ceb1769adb" providerId="ADAL" clId="{516360E9-427C-41EB-ABAA-A3FBD5F608A6}" dt="2023-09-13T13:22:15.769" v="54"/>
          <ac:spMkLst>
            <pc:docMk/>
            <pc:sldMk cId="2604809025" sldId="264"/>
            <ac:spMk id="24" creationId="{59B24038-3048-4CC9-A6EF-0D6AB273362E}"/>
          </ac:spMkLst>
        </pc:spChg>
        <pc:spChg chg="mod">
          <ac:chgData name="Rai, Sudhanshu" userId="45918ab6-5a10-4fd9-922d-e4ceb1769adb" providerId="ADAL" clId="{516360E9-427C-41EB-ABAA-A3FBD5F608A6}" dt="2023-09-13T13:22:15.769" v="54"/>
          <ac:spMkLst>
            <pc:docMk/>
            <pc:sldMk cId="2604809025" sldId="264"/>
            <ac:spMk id="25" creationId="{31C51B7D-9F07-4244-8889-0951BC8E5B83}"/>
          </ac:spMkLst>
        </pc:spChg>
        <pc:grpChg chg="mod">
          <ac:chgData name="Rai, Sudhanshu" userId="45918ab6-5a10-4fd9-922d-e4ceb1769adb" providerId="ADAL" clId="{516360E9-427C-41EB-ABAA-A3FBD5F608A6}" dt="2023-09-13T13:22:15.769" v="54"/>
          <ac:grpSpMkLst>
            <pc:docMk/>
            <pc:sldMk cId="2604809025" sldId="264"/>
            <ac:grpSpMk id="10" creationId="{D5EBD4A8-863C-4385-BB4B-CA0281F1B254}"/>
          </ac:grpSpMkLst>
        </pc:grpChg>
        <pc:graphicFrameChg chg="mod">
          <ac:chgData name="Rai, Sudhanshu" userId="45918ab6-5a10-4fd9-922d-e4ceb1769adb" providerId="ADAL" clId="{516360E9-427C-41EB-ABAA-A3FBD5F608A6}" dt="2023-09-13T13:22:15.769" v="54"/>
          <ac:graphicFrameMkLst>
            <pc:docMk/>
            <pc:sldMk cId="2604809025" sldId="264"/>
            <ac:graphicFrameMk id="11" creationId="{B5A9074E-FDF7-437A-8E2F-DAC44144C833}"/>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4000732568" sldId="265"/>
        </pc:sldMkLst>
        <pc:spChg chg="mod ord">
          <ac:chgData name="Rai, Sudhanshu" userId="45918ab6-5a10-4fd9-922d-e4ceb1769adb" providerId="ADAL" clId="{516360E9-427C-41EB-ABAA-A3FBD5F608A6}" dt="2023-09-13T13:21:49.416" v="33" actId="700"/>
          <ac:spMkLst>
            <pc:docMk/>
            <pc:sldMk cId="4000732568" sldId="265"/>
            <ac:spMk id="59" creationId="{601A04DD-F7AF-4DCD-AB90-A52C177C6B73}"/>
          </ac:spMkLst>
        </pc:spChg>
        <pc:spChg chg="mod ord">
          <ac:chgData name="Rai, Sudhanshu" userId="45918ab6-5a10-4fd9-922d-e4ceb1769adb" providerId="ADAL" clId="{516360E9-427C-41EB-ABAA-A3FBD5F608A6}" dt="2023-09-13T13:21:49.416" v="33" actId="700"/>
          <ac:spMkLst>
            <pc:docMk/>
            <pc:sldMk cId="4000732568" sldId="265"/>
            <ac:spMk id="111" creationId="{140DE82E-14E2-42DC-8664-250C17C331E1}"/>
          </ac:spMkLst>
        </pc:spChg>
      </pc:sldChg>
      <pc:sldChg chg="modSp add mod modClrScheme chgLayout">
        <pc:chgData name="Rai, Sudhanshu" userId="45918ab6-5a10-4fd9-922d-e4ceb1769adb" providerId="ADAL" clId="{516360E9-427C-41EB-ABAA-A3FBD5F608A6}" dt="2023-09-13T13:21:49.416" v="33" actId="700"/>
        <pc:sldMkLst>
          <pc:docMk/>
          <pc:sldMk cId="760056517" sldId="266"/>
        </pc:sldMkLst>
        <pc:spChg chg="mod ord">
          <ac:chgData name="Rai, Sudhanshu" userId="45918ab6-5a10-4fd9-922d-e4ceb1769adb" providerId="ADAL" clId="{516360E9-427C-41EB-ABAA-A3FBD5F608A6}" dt="2023-09-13T13:21:49.416" v="33" actId="700"/>
          <ac:spMkLst>
            <pc:docMk/>
            <pc:sldMk cId="760056517" sldId="266"/>
            <ac:spMk id="2" creationId="{5F5B516A-175F-41C3-9D08-9CF96DB5F173}"/>
          </ac:spMkLst>
        </pc:spChg>
        <pc:graphicFrameChg chg="mod">
          <ac:chgData name="Rai, Sudhanshu" userId="45918ab6-5a10-4fd9-922d-e4ceb1769adb" providerId="ADAL" clId="{516360E9-427C-41EB-ABAA-A3FBD5F608A6}" dt="2023-09-13T13:21:29.498" v="2"/>
          <ac:graphicFrameMkLst>
            <pc:docMk/>
            <pc:sldMk cId="760056517" sldId="266"/>
            <ac:graphicFrameMk id="6" creationId="{031EB60D-5CAB-4DC1-90A8-D065D5F2592C}"/>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1137985476" sldId="267"/>
        </pc:sldMkLst>
        <pc:spChg chg="mod ord">
          <ac:chgData name="Rai, Sudhanshu" userId="45918ab6-5a10-4fd9-922d-e4ceb1769adb" providerId="ADAL" clId="{516360E9-427C-41EB-ABAA-A3FBD5F608A6}" dt="2023-09-13T13:21:49.416" v="33" actId="700"/>
          <ac:spMkLst>
            <pc:docMk/>
            <pc:sldMk cId="1137985476" sldId="267"/>
            <ac:spMk id="5" creationId="{CAD2A77E-DFD6-4237-B4BF-D26D4007A875}"/>
          </ac:spMkLst>
        </pc:spChg>
        <pc:graphicFrameChg chg="mod">
          <ac:chgData name="Rai, Sudhanshu" userId="45918ab6-5a10-4fd9-922d-e4ceb1769adb" providerId="ADAL" clId="{516360E9-427C-41EB-ABAA-A3FBD5F608A6}" dt="2023-09-13T13:21:29.498" v="2"/>
          <ac:graphicFrameMkLst>
            <pc:docMk/>
            <pc:sldMk cId="1137985476" sldId="267"/>
            <ac:graphicFrameMk id="4" creationId="{9B4774A5-0405-4785-8593-5425D3A4E7A1}"/>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1452805287" sldId="268"/>
        </pc:sldMkLst>
        <pc:spChg chg="mod ord">
          <ac:chgData name="Rai, Sudhanshu" userId="45918ab6-5a10-4fd9-922d-e4ceb1769adb" providerId="ADAL" clId="{516360E9-427C-41EB-ABAA-A3FBD5F608A6}" dt="2023-09-13T13:21:49.416" v="33" actId="700"/>
          <ac:spMkLst>
            <pc:docMk/>
            <pc:sldMk cId="1452805287" sldId="268"/>
            <ac:spMk id="3" creationId="{58AE06DE-1745-4424-8D21-9CF3C892644B}"/>
          </ac:spMkLst>
        </pc:spChg>
        <pc:graphicFrameChg chg="mod">
          <ac:chgData name="Rai, Sudhanshu" userId="45918ab6-5a10-4fd9-922d-e4ceb1769adb" providerId="ADAL" clId="{516360E9-427C-41EB-ABAA-A3FBD5F608A6}" dt="2023-09-13T13:21:29.498" v="2"/>
          <ac:graphicFrameMkLst>
            <pc:docMk/>
            <pc:sldMk cId="1452805287" sldId="268"/>
            <ac:graphicFrameMk id="4" creationId="{9B4774A5-0405-4785-8593-5425D3A4E7A1}"/>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2810600629" sldId="269"/>
        </pc:sldMkLst>
        <pc:spChg chg="mod ord">
          <ac:chgData name="Rai, Sudhanshu" userId="45918ab6-5a10-4fd9-922d-e4ceb1769adb" providerId="ADAL" clId="{516360E9-427C-41EB-ABAA-A3FBD5F608A6}" dt="2023-09-13T13:21:49.416" v="33" actId="700"/>
          <ac:spMkLst>
            <pc:docMk/>
            <pc:sldMk cId="2810600629" sldId="269"/>
            <ac:spMk id="2" creationId="{C08F4E6F-452F-41F6-B87F-E1121ECD8580}"/>
          </ac:spMkLst>
        </pc:spChg>
      </pc:sldChg>
      <pc:sldChg chg="modSp add mod modClrScheme chgLayout">
        <pc:chgData name="Rai, Sudhanshu" userId="45918ab6-5a10-4fd9-922d-e4ceb1769adb" providerId="ADAL" clId="{516360E9-427C-41EB-ABAA-A3FBD5F608A6}" dt="2023-09-13T13:21:49.416" v="33" actId="700"/>
        <pc:sldMkLst>
          <pc:docMk/>
          <pc:sldMk cId="3817602998" sldId="270"/>
        </pc:sldMkLst>
        <pc:graphicFrameChg chg="mod">
          <ac:chgData name="Rai, Sudhanshu" userId="45918ab6-5a10-4fd9-922d-e4ceb1769adb" providerId="ADAL" clId="{516360E9-427C-41EB-ABAA-A3FBD5F608A6}" dt="2023-09-13T13:21:29.498" v="2"/>
          <ac:graphicFrameMkLst>
            <pc:docMk/>
            <pc:sldMk cId="3817602998" sldId="270"/>
            <ac:graphicFrameMk id="38" creationId="{9F5F4E2E-D0F4-41C6-8F9E-FF7AB558B9FA}"/>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318535646" sldId="271"/>
        </pc:sldMkLst>
        <pc:spChg chg="mod ord">
          <ac:chgData name="Rai, Sudhanshu" userId="45918ab6-5a10-4fd9-922d-e4ceb1769adb" providerId="ADAL" clId="{516360E9-427C-41EB-ABAA-A3FBD5F608A6}" dt="2023-09-13T13:21:49.416" v="33" actId="700"/>
          <ac:spMkLst>
            <pc:docMk/>
            <pc:sldMk cId="318535646" sldId="271"/>
            <ac:spMk id="2" creationId="{C116AE4D-735A-4784-AF58-7C8C68B1C09B}"/>
          </ac:spMkLst>
        </pc:spChg>
      </pc:sldChg>
      <pc:sldChg chg="modSp add mod modClrScheme chgLayout">
        <pc:chgData name="Rai, Sudhanshu" userId="45918ab6-5a10-4fd9-922d-e4ceb1769adb" providerId="ADAL" clId="{516360E9-427C-41EB-ABAA-A3FBD5F608A6}" dt="2023-09-13T13:21:49.510" v="37" actId="27636"/>
        <pc:sldMkLst>
          <pc:docMk/>
          <pc:sldMk cId="1564181433" sldId="272"/>
        </pc:sldMkLst>
        <pc:spChg chg="mod ord">
          <ac:chgData name="Rai, Sudhanshu" userId="45918ab6-5a10-4fd9-922d-e4ceb1769adb" providerId="ADAL" clId="{516360E9-427C-41EB-ABAA-A3FBD5F608A6}" dt="2023-09-13T13:21:49.510" v="37" actId="27636"/>
          <ac:spMkLst>
            <pc:docMk/>
            <pc:sldMk cId="1564181433" sldId="272"/>
            <ac:spMk id="51" creationId="{70CF8016-B177-4C6E-AACC-EA499E768F44}"/>
          </ac:spMkLst>
        </pc:spChg>
        <pc:graphicFrameChg chg="mod">
          <ac:chgData name="Rai, Sudhanshu" userId="45918ab6-5a10-4fd9-922d-e4ceb1769adb" providerId="ADAL" clId="{516360E9-427C-41EB-ABAA-A3FBD5F608A6}" dt="2023-09-13T13:21:29.498" v="2"/>
          <ac:graphicFrameMkLst>
            <pc:docMk/>
            <pc:sldMk cId="1564181433" sldId="272"/>
            <ac:graphicFrameMk id="103" creationId="{283DA14D-E77D-4D20-AD72-21C316173788}"/>
          </ac:graphicFrameMkLst>
        </pc:graphicFrameChg>
      </pc:sldChg>
      <pc:sldChg chg="delSp modSp add mod modClrScheme chgLayout">
        <pc:chgData name="Rai, Sudhanshu" userId="45918ab6-5a10-4fd9-922d-e4ceb1769adb" providerId="ADAL" clId="{516360E9-427C-41EB-ABAA-A3FBD5F608A6}" dt="2023-09-13T13:21:49.521" v="38" actId="27636"/>
        <pc:sldMkLst>
          <pc:docMk/>
          <pc:sldMk cId="3542730564" sldId="273"/>
        </pc:sldMkLst>
        <pc:spChg chg="mod ord">
          <ac:chgData name="Rai, Sudhanshu" userId="45918ab6-5a10-4fd9-922d-e4ceb1769adb" providerId="ADAL" clId="{516360E9-427C-41EB-ABAA-A3FBD5F608A6}" dt="2023-09-13T13:21:49.521" v="38" actId="27636"/>
          <ac:spMkLst>
            <pc:docMk/>
            <pc:sldMk cId="3542730564" sldId="273"/>
            <ac:spMk id="4" creationId="{8035E83A-685F-45CE-8CB1-1B6C60EB721F}"/>
          </ac:spMkLst>
        </pc:spChg>
        <pc:spChg chg="del mod">
          <ac:chgData name="Rai, Sudhanshu" userId="45918ab6-5a10-4fd9-922d-e4ceb1769adb" providerId="ADAL" clId="{516360E9-427C-41EB-ABAA-A3FBD5F608A6}" dt="2023-09-13T13:21:49.416" v="33" actId="700"/>
          <ac:spMkLst>
            <pc:docMk/>
            <pc:sldMk cId="3542730564" sldId="273"/>
            <ac:spMk id="5" creationId="{FC88C750-6B52-49E1-ACF1-C34BAEC9C01B}"/>
          </ac:spMkLst>
        </pc:spChg>
      </pc:sldChg>
      <pc:sldChg chg="modSp add mod modClrScheme chgLayout">
        <pc:chgData name="Rai, Sudhanshu" userId="45918ab6-5a10-4fd9-922d-e4ceb1769adb" providerId="ADAL" clId="{516360E9-427C-41EB-ABAA-A3FBD5F608A6}" dt="2023-09-13T13:21:49.416" v="33" actId="700"/>
        <pc:sldMkLst>
          <pc:docMk/>
          <pc:sldMk cId="159508102" sldId="274"/>
        </pc:sldMkLst>
        <pc:spChg chg="mod ord">
          <ac:chgData name="Rai, Sudhanshu" userId="45918ab6-5a10-4fd9-922d-e4ceb1769adb" providerId="ADAL" clId="{516360E9-427C-41EB-ABAA-A3FBD5F608A6}" dt="2023-09-13T13:21:49.416" v="33" actId="700"/>
          <ac:spMkLst>
            <pc:docMk/>
            <pc:sldMk cId="159508102" sldId="274"/>
            <ac:spMk id="60" creationId="{9B9A3B10-B5FE-4FF8-834C-3D626A803BBC}"/>
          </ac:spMkLst>
        </pc:spChg>
        <pc:graphicFrameChg chg="mod">
          <ac:chgData name="Rai, Sudhanshu" userId="45918ab6-5a10-4fd9-922d-e4ceb1769adb" providerId="ADAL" clId="{516360E9-427C-41EB-ABAA-A3FBD5F608A6}" dt="2023-09-13T13:21:29.498" v="2"/>
          <ac:graphicFrameMkLst>
            <pc:docMk/>
            <pc:sldMk cId="159508102" sldId="274"/>
            <ac:graphicFrameMk id="204" creationId="{226E552C-2889-4797-A0A4-B319863A351E}"/>
          </ac:graphicFrameMkLst>
        </pc:graphicFrameChg>
      </pc:sldChg>
      <pc:sldChg chg="modSp add mod modClrScheme chgLayout">
        <pc:chgData name="Rai, Sudhanshu" userId="45918ab6-5a10-4fd9-922d-e4ceb1769adb" providerId="ADAL" clId="{516360E9-427C-41EB-ABAA-A3FBD5F608A6}" dt="2023-09-13T13:21:49.527" v="39" actId="27636"/>
        <pc:sldMkLst>
          <pc:docMk/>
          <pc:sldMk cId="3296658617" sldId="275"/>
        </pc:sldMkLst>
        <pc:spChg chg="mod ord">
          <ac:chgData name="Rai, Sudhanshu" userId="45918ab6-5a10-4fd9-922d-e4ceb1769adb" providerId="ADAL" clId="{516360E9-427C-41EB-ABAA-A3FBD5F608A6}" dt="2023-09-13T13:21:49.416" v="33" actId="700"/>
          <ac:spMkLst>
            <pc:docMk/>
            <pc:sldMk cId="3296658617" sldId="275"/>
            <ac:spMk id="2" creationId="{C116AE4D-735A-4784-AF58-7C8C68B1C09B}"/>
          </ac:spMkLst>
        </pc:spChg>
        <pc:spChg chg="mod ord">
          <ac:chgData name="Rai, Sudhanshu" userId="45918ab6-5a10-4fd9-922d-e4ceb1769adb" providerId="ADAL" clId="{516360E9-427C-41EB-ABAA-A3FBD5F608A6}" dt="2023-09-13T13:21:49.527" v="39" actId="27636"/>
          <ac:spMkLst>
            <pc:docMk/>
            <pc:sldMk cId="3296658617" sldId="275"/>
            <ac:spMk id="5" creationId="{B8BA71C6-1412-4B8D-B789-504DB1361B73}"/>
          </ac:spMkLst>
        </pc:spChg>
      </pc:sldChg>
      <pc:sldChg chg="add mod modClrScheme chgLayout">
        <pc:chgData name="Rai, Sudhanshu" userId="45918ab6-5a10-4fd9-922d-e4ceb1769adb" providerId="ADAL" clId="{516360E9-427C-41EB-ABAA-A3FBD5F608A6}" dt="2023-09-13T13:21:49.416" v="33" actId="700"/>
        <pc:sldMkLst>
          <pc:docMk/>
          <pc:sldMk cId="2931460309" sldId="276"/>
        </pc:sldMkLst>
      </pc:sldChg>
      <pc:sldChg chg="add mod modClrScheme chgLayout">
        <pc:chgData name="Rai, Sudhanshu" userId="45918ab6-5a10-4fd9-922d-e4ceb1769adb" providerId="ADAL" clId="{516360E9-427C-41EB-ABAA-A3FBD5F608A6}" dt="2023-09-13T13:21:49.416" v="33" actId="700"/>
        <pc:sldMkLst>
          <pc:docMk/>
          <pc:sldMk cId="2389073265" sldId="277"/>
        </pc:sldMkLst>
      </pc:sldChg>
      <pc:sldChg chg="modSp add mod modClrScheme chgLayout">
        <pc:chgData name="Rai, Sudhanshu" userId="45918ab6-5a10-4fd9-922d-e4ceb1769adb" providerId="ADAL" clId="{516360E9-427C-41EB-ABAA-A3FBD5F608A6}" dt="2023-09-13T13:21:49.416" v="33" actId="700"/>
        <pc:sldMkLst>
          <pc:docMk/>
          <pc:sldMk cId="2537653323" sldId="278"/>
        </pc:sldMkLst>
        <pc:spChg chg="mod ord">
          <ac:chgData name="Rai, Sudhanshu" userId="45918ab6-5a10-4fd9-922d-e4ceb1769adb" providerId="ADAL" clId="{516360E9-427C-41EB-ABAA-A3FBD5F608A6}" dt="2023-09-13T13:21:49.416" v="33" actId="700"/>
          <ac:spMkLst>
            <pc:docMk/>
            <pc:sldMk cId="2537653323" sldId="278"/>
            <ac:spMk id="2" creationId="{C08F4E6F-452F-41F6-B87F-E1121ECD8580}"/>
          </ac:spMkLst>
        </pc:spChg>
      </pc:sldChg>
      <pc:sldChg chg="modSp add mod modClrScheme chgLayout">
        <pc:chgData name="Rai, Sudhanshu" userId="45918ab6-5a10-4fd9-922d-e4ceb1769adb" providerId="ADAL" clId="{516360E9-427C-41EB-ABAA-A3FBD5F608A6}" dt="2023-09-13T13:21:49.416" v="33" actId="700"/>
        <pc:sldMkLst>
          <pc:docMk/>
          <pc:sldMk cId="2231933878" sldId="279"/>
        </pc:sldMkLst>
        <pc:spChg chg="mod ord">
          <ac:chgData name="Rai, Sudhanshu" userId="45918ab6-5a10-4fd9-922d-e4ceb1769adb" providerId="ADAL" clId="{516360E9-427C-41EB-ABAA-A3FBD5F608A6}" dt="2023-09-13T13:21:49.416" v="33" actId="700"/>
          <ac:spMkLst>
            <pc:docMk/>
            <pc:sldMk cId="2231933878" sldId="279"/>
            <ac:spMk id="61" creationId="{D95721F5-5664-472C-B892-964B39019CD3}"/>
          </ac:spMkLst>
        </pc:spChg>
        <pc:graphicFrameChg chg="mod">
          <ac:chgData name="Rai, Sudhanshu" userId="45918ab6-5a10-4fd9-922d-e4ceb1769adb" providerId="ADAL" clId="{516360E9-427C-41EB-ABAA-A3FBD5F608A6}" dt="2023-09-13T13:21:29.498" v="2"/>
          <ac:graphicFrameMkLst>
            <pc:docMk/>
            <pc:sldMk cId="2231933878" sldId="279"/>
            <ac:graphicFrameMk id="38" creationId="{9F5F4E2E-D0F4-41C6-8F9E-FF7AB558B9FA}"/>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2519489878" sldId="280"/>
        </pc:sldMkLst>
        <pc:spChg chg="mod ord">
          <ac:chgData name="Rai, Sudhanshu" userId="45918ab6-5a10-4fd9-922d-e4ceb1769adb" providerId="ADAL" clId="{516360E9-427C-41EB-ABAA-A3FBD5F608A6}" dt="2023-09-13T13:21:49.416" v="33" actId="700"/>
          <ac:spMkLst>
            <pc:docMk/>
            <pc:sldMk cId="2519489878" sldId="280"/>
            <ac:spMk id="2" creationId="{C116AE4D-735A-4784-AF58-7C8C68B1C09B}"/>
          </ac:spMkLst>
        </pc:spChg>
        <pc:spChg chg="mod ord">
          <ac:chgData name="Rai, Sudhanshu" userId="45918ab6-5a10-4fd9-922d-e4ceb1769adb" providerId="ADAL" clId="{516360E9-427C-41EB-ABAA-A3FBD5F608A6}" dt="2023-09-13T13:21:49.416" v="33" actId="700"/>
          <ac:spMkLst>
            <pc:docMk/>
            <pc:sldMk cId="2519489878" sldId="280"/>
            <ac:spMk id="5" creationId="{B8BA71C6-1412-4B8D-B789-504DB1361B73}"/>
          </ac:spMkLst>
        </pc:spChg>
      </pc:sldChg>
      <pc:sldChg chg="modSp add mod modClrScheme chgLayout">
        <pc:chgData name="Rai, Sudhanshu" userId="45918ab6-5a10-4fd9-922d-e4ceb1769adb" providerId="ADAL" clId="{516360E9-427C-41EB-ABAA-A3FBD5F608A6}" dt="2023-09-13T13:21:49.416" v="33" actId="700"/>
        <pc:sldMkLst>
          <pc:docMk/>
          <pc:sldMk cId="4232157408" sldId="281"/>
        </pc:sldMkLst>
        <pc:graphicFrameChg chg="mod">
          <ac:chgData name="Rai, Sudhanshu" userId="45918ab6-5a10-4fd9-922d-e4ceb1769adb" providerId="ADAL" clId="{516360E9-427C-41EB-ABAA-A3FBD5F608A6}" dt="2023-09-13T13:21:29.498" v="2"/>
          <ac:graphicFrameMkLst>
            <pc:docMk/>
            <pc:sldMk cId="4232157408" sldId="281"/>
            <ac:graphicFrameMk id="33" creationId="{CC3DEA96-3CEB-4D82-8A1C-4DF7EED1D734}"/>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3978296852" sldId="282"/>
        </pc:sldMkLst>
        <pc:spChg chg="mod ord">
          <ac:chgData name="Rai, Sudhanshu" userId="45918ab6-5a10-4fd9-922d-e4ceb1769adb" providerId="ADAL" clId="{516360E9-427C-41EB-ABAA-A3FBD5F608A6}" dt="2023-09-13T13:21:49.416" v="33" actId="700"/>
          <ac:spMkLst>
            <pc:docMk/>
            <pc:sldMk cId="3978296852" sldId="282"/>
            <ac:spMk id="2" creationId="{C116AE4D-735A-4784-AF58-7C8C68B1C09B}"/>
          </ac:spMkLst>
        </pc:spChg>
      </pc:sldChg>
      <pc:sldChg chg="modSp add mod modClrScheme chgLayout">
        <pc:chgData name="Rai, Sudhanshu" userId="45918ab6-5a10-4fd9-922d-e4ceb1769adb" providerId="ADAL" clId="{516360E9-427C-41EB-ABAA-A3FBD5F608A6}" dt="2023-09-13T13:21:49.416" v="33" actId="700"/>
        <pc:sldMkLst>
          <pc:docMk/>
          <pc:sldMk cId="1732757471" sldId="283"/>
        </pc:sldMkLst>
        <pc:spChg chg="mod ord">
          <ac:chgData name="Rai, Sudhanshu" userId="45918ab6-5a10-4fd9-922d-e4ceb1769adb" providerId="ADAL" clId="{516360E9-427C-41EB-ABAA-A3FBD5F608A6}" dt="2023-09-13T13:21:49.416" v="33" actId="700"/>
          <ac:spMkLst>
            <pc:docMk/>
            <pc:sldMk cId="1732757471" sldId="283"/>
            <ac:spMk id="2" creationId="{B1172556-A237-4D86-A59F-7694B1C018D3}"/>
          </ac:spMkLst>
        </pc:spChg>
        <pc:graphicFrameChg chg="mod">
          <ac:chgData name="Rai, Sudhanshu" userId="45918ab6-5a10-4fd9-922d-e4ceb1769adb" providerId="ADAL" clId="{516360E9-427C-41EB-ABAA-A3FBD5F608A6}" dt="2023-09-13T13:21:29.498" v="2"/>
          <ac:graphicFrameMkLst>
            <pc:docMk/>
            <pc:sldMk cId="1732757471" sldId="283"/>
            <ac:graphicFrameMk id="53" creationId="{87DE5211-6C35-4642-9015-CBA4BEA01C4E}"/>
          </ac:graphicFrameMkLst>
        </pc:graphicFrameChg>
      </pc:sldChg>
      <pc:sldChg chg="modSp add mod modClrScheme chgLayout">
        <pc:chgData name="Rai, Sudhanshu" userId="45918ab6-5a10-4fd9-922d-e4ceb1769adb" providerId="ADAL" clId="{516360E9-427C-41EB-ABAA-A3FBD5F608A6}" dt="2023-09-13T13:21:49.532" v="40" actId="27636"/>
        <pc:sldMkLst>
          <pc:docMk/>
          <pc:sldMk cId="3292833513" sldId="284"/>
        </pc:sldMkLst>
        <pc:spChg chg="mod ord">
          <ac:chgData name="Rai, Sudhanshu" userId="45918ab6-5a10-4fd9-922d-e4ceb1769adb" providerId="ADAL" clId="{516360E9-427C-41EB-ABAA-A3FBD5F608A6}" dt="2023-09-13T13:21:49.532" v="40" actId="27636"/>
          <ac:spMkLst>
            <pc:docMk/>
            <pc:sldMk cId="3292833513" sldId="284"/>
            <ac:spMk id="2" creationId="{B1172556-A237-4D86-A59F-7694B1C018D3}"/>
          </ac:spMkLst>
        </pc:spChg>
      </pc:sldChg>
      <pc:sldChg chg="modSp add mod modClrScheme chgLayout">
        <pc:chgData name="Rai, Sudhanshu" userId="45918ab6-5a10-4fd9-922d-e4ceb1769adb" providerId="ADAL" clId="{516360E9-427C-41EB-ABAA-A3FBD5F608A6}" dt="2023-09-13T13:21:49.534" v="41" actId="27636"/>
        <pc:sldMkLst>
          <pc:docMk/>
          <pc:sldMk cId="3404418719" sldId="285"/>
        </pc:sldMkLst>
        <pc:spChg chg="mod ord">
          <ac:chgData name="Rai, Sudhanshu" userId="45918ab6-5a10-4fd9-922d-e4ceb1769adb" providerId="ADAL" clId="{516360E9-427C-41EB-ABAA-A3FBD5F608A6}" dt="2023-09-13T13:21:49.534" v="41" actId="27636"/>
          <ac:spMkLst>
            <pc:docMk/>
            <pc:sldMk cId="3404418719" sldId="285"/>
            <ac:spMk id="2" creationId="{CD6C1885-6CF8-4153-B76F-3E8C5C9C7FD8}"/>
          </ac:spMkLst>
        </pc:spChg>
      </pc:sldChg>
      <pc:sldChg chg="modSp add mod modClrScheme chgLayout">
        <pc:chgData name="Rai, Sudhanshu" userId="45918ab6-5a10-4fd9-922d-e4ceb1769adb" providerId="ADAL" clId="{516360E9-427C-41EB-ABAA-A3FBD5F608A6}" dt="2023-09-13T13:21:49.540" v="42" actId="27636"/>
        <pc:sldMkLst>
          <pc:docMk/>
          <pc:sldMk cId="2172546213" sldId="286"/>
        </pc:sldMkLst>
        <pc:spChg chg="mod ord">
          <ac:chgData name="Rai, Sudhanshu" userId="45918ab6-5a10-4fd9-922d-e4ceb1769adb" providerId="ADAL" clId="{516360E9-427C-41EB-ABAA-A3FBD5F608A6}" dt="2023-09-13T13:21:49.540" v="42" actId="27636"/>
          <ac:spMkLst>
            <pc:docMk/>
            <pc:sldMk cId="2172546213" sldId="286"/>
            <ac:spMk id="2" creationId="{2D625B4A-01D5-4A06-95F3-BE7B52F58CA6}"/>
          </ac:spMkLst>
        </pc:spChg>
      </pc:sldChg>
      <pc:sldChg chg="add mod modClrScheme chgLayout">
        <pc:chgData name="Rai, Sudhanshu" userId="45918ab6-5a10-4fd9-922d-e4ceb1769adb" providerId="ADAL" clId="{516360E9-427C-41EB-ABAA-A3FBD5F608A6}" dt="2023-09-13T13:21:49.416" v="33" actId="700"/>
        <pc:sldMkLst>
          <pc:docMk/>
          <pc:sldMk cId="4085363712" sldId="287"/>
        </pc:sldMkLst>
      </pc:sldChg>
      <pc:sldChg chg="modSp add mod modClrScheme chgLayout">
        <pc:chgData name="Rai, Sudhanshu" userId="45918ab6-5a10-4fd9-922d-e4ceb1769adb" providerId="ADAL" clId="{516360E9-427C-41EB-ABAA-A3FBD5F608A6}" dt="2023-09-13T13:21:49.416" v="33" actId="700"/>
        <pc:sldMkLst>
          <pc:docMk/>
          <pc:sldMk cId="2090237929" sldId="288"/>
        </pc:sldMkLst>
        <pc:spChg chg="mod ord">
          <ac:chgData name="Rai, Sudhanshu" userId="45918ab6-5a10-4fd9-922d-e4ceb1769adb" providerId="ADAL" clId="{516360E9-427C-41EB-ABAA-A3FBD5F608A6}" dt="2023-09-13T13:21:49.416" v="33" actId="700"/>
          <ac:spMkLst>
            <pc:docMk/>
            <pc:sldMk cId="2090237929" sldId="288"/>
            <ac:spMk id="2" creationId="{C116AE4D-735A-4784-AF58-7C8C68B1C09B}"/>
          </ac:spMkLst>
        </pc:spChg>
      </pc:sldChg>
      <pc:sldChg chg="modSp add mod modClrScheme chgLayout">
        <pc:chgData name="Rai, Sudhanshu" userId="45918ab6-5a10-4fd9-922d-e4ceb1769adb" providerId="ADAL" clId="{516360E9-427C-41EB-ABAA-A3FBD5F608A6}" dt="2023-09-13T13:21:49.543" v="43" actId="27636"/>
        <pc:sldMkLst>
          <pc:docMk/>
          <pc:sldMk cId="23769916" sldId="289"/>
        </pc:sldMkLst>
        <pc:spChg chg="mod ord">
          <ac:chgData name="Rai, Sudhanshu" userId="45918ab6-5a10-4fd9-922d-e4ceb1769adb" providerId="ADAL" clId="{516360E9-427C-41EB-ABAA-A3FBD5F608A6}" dt="2023-09-13T13:21:49.543" v="43" actId="27636"/>
          <ac:spMkLst>
            <pc:docMk/>
            <pc:sldMk cId="23769916" sldId="289"/>
            <ac:spMk id="2" creationId="{B1172556-A237-4D86-A59F-7694B1C018D3}"/>
          </ac:spMkLst>
        </pc:spChg>
        <pc:spChg chg="mod ord">
          <ac:chgData name="Rai, Sudhanshu" userId="45918ab6-5a10-4fd9-922d-e4ceb1769adb" providerId="ADAL" clId="{516360E9-427C-41EB-ABAA-A3FBD5F608A6}" dt="2023-09-13T13:21:49.416" v="33" actId="700"/>
          <ac:spMkLst>
            <pc:docMk/>
            <pc:sldMk cId="23769916" sldId="289"/>
            <ac:spMk id="3" creationId="{43AC256A-2984-414B-98EE-C1ACFD0733BB}"/>
          </ac:spMkLst>
        </pc:spChg>
        <pc:graphicFrameChg chg="mod">
          <ac:chgData name="Rai, Sudhanshu" userId="45918ab6-5a10-4fd9-922d-e4ceb1769adb" providerId="ADAL" clId="{516360E9-427C-41EB-ABAA-A3FBD5F608A6}" dt="2023-09-13T13:21:29.498" v="2"/>
          <ac:graphicFrameMkLst>
            <pc:docMk/>
            <pc:sldMk cId="23769916" sldId="289"/>
            <ac:graphicFrameMk id="145" creationId="{76E52A38-6497-43F2-84C8-1136FA117043}"/>
          </ac:graphicFrameMkLst>
        </pc:graphicFrameChg>
      </pc:sldChg>
      <pc:sldChg chg="modSp add mod modClrScheme chgLayout">
        <pc:chgData name="Rai, Sudhanshu" userId="45918ab6-5a10-4fd9-922d-e4ceb1769adb" providerId="ADAL" clId="{516360E9-427C-41EB-ABAA-A3FBD5F608A6}" dt="2023-09-13T13:21:49.547" v="44" actId="27636"/>
        <pc:sldMkLst>
          <pc:docMk/>
          <pc:sldMk cId="2499841960" sldId="290"/>
        </pc:sldMkLst>
        <pc:spChg chg="mod ord">
          <ac:chgData name="Rai, Sudhanshu" userId="45918ab6-5a10-4fd9-922d-e4ceb1769adb" providerId="ADAL" clId="{516360E9-427C-41EB-ABAA-A3FBD5F608A6}" dt="2023-09-13T13:21:49.547" v="44" actId="27636"/>
          <ac:spMkLst>
            <pc:docMk/>
            <pc:sldMk cId="2499841960" sldId="290"/>
            <ac:spMk id="2" creationId="{B1172556-A237-4D86-A59F-7694B1C018D3}"/>
          </ac:spMkLst>
        </pc:spChg>
      </pc:sldChg>
      <pc:sldChg chg="modSp add mod modClrScheme chgLayout">
        <pc:chgData name="Rai, Sudhanshu" userId="45918ab6-5a10-4fd9-922d-e4ceb1769adb" providerId="ADAL" clId="{516360E9-427C-41EB-ABAA-A3FBD5F608A6}" dt="2023-09-13T13:21:49.416" v="33" actId="700"/>
        <pc:sldMkLst>
          <pc:docMk/>
          <pc:sldMk cId="2720249890" sldId="291"/>
        </pc:sldMkLst>
        <pc:spChg chg="mod ord">
          <ac:chgData name="Rai, Sudhanshu" userId="45918ab6-5a10-4fd9-922d-e4ceb1769adb" providerId="ADAL" clId="{516360E9-427C-41EB-ABAA-A3FBD5F608A6}" dt="2023-09-13T13:21:49.416" v="33" actId="700"/>
          <ac:spMkLst>
            <pc:docMk/>
            <pc:sldMk cId="2720249890" sldId="291"/>
            <ac:spMk id="68" creationId="{07C22C5F-70FA-478A-B36E-28C9349D2499}"/>
          </ac:spMkLst>
        </pc:spChg>
        <pc:graphicFrameChg chg="mod">
          <ac:chgData name="Rai, Sudhanshu" userId="45918ab6-5a10-4fd9-922d-e4ceb1769adb" providerId="ADAL" clId="{516360E9-427C-41EB-ABAA-A3FBD5F608A6}" dt="2023-09-13T13:21:29.498" v="2"/>
          <ac:graphicFrameMkLst>
            <pc:docMk/>
            <pc:sldMk cId="2720249890" sldId="291"/>
            <ac:graphicFrameMk id="178" creationId="{9D6E1CBF-4A50-45A2-A177-3494AF04553F}"/>
          </ac:graphicFrameMkLst>
        </pc:graphicFrameChg>
      </pc:sldChg>
      <pc:sldChg chg="modSp add mod modClrScheme chgLayout">
        <pc:chgData name="Rai, Sudhanshu" userId="45918ab6-5a10-4fd9-922d-e4ceb1769adb" providerId="ADAL" clId="{516360E9-427C-41EB-ABAA-A3FBD5F608A6}" dt="2023-09-13T13:21:49.550" v="45" actId="27636"/>
        <pc:sldMkLst>
          <pc:docMk/>
          <pc:sldMk cId="221988670" sldId="292"/>
        </pc:sldMkLst>
        <pc:spChg chg="mod ord">
          <ac:chgData name="Rai, Sudhanshu" userId="45918ab6-5a10-4fd9-922d-e4ceb1769adb" providerId="ADAL" clId="{516360E9-427C-41EB-ABAA-A3FBD5F608A6}" dt="2023-09-13T13:21:49.416" v="33" actId="700"/>
          <ac:spMkLst>
            <pc:docMk/>
            <pc:sldMk cId="221988670" sldId="292"/>
            <ac:spMk id="2" creationId="{C116AE4D-735A-4784-AF58-7C8C68B1C09B}"/>
          </ac:spMkLst>
        </pc:spChg>
        <pc:spChg chg="mod ord">
          <ac:chgData name="Rai, Sudhanshu" userId="45918ab6-5a10-4fd9-922d-e4ceb1769adb" providerId="ADAL" clId="{516360E9-427C-41EB-ABAA-A3FBD5F608A6}" dt="2023-09-13T13:21:49.550" v="45" actId="27636"/>
          <ac:spMkLst>
            <pc:docMk/>
            <pc:sldMk cId="221988670" sldId="292"/>
            <ac:spMk id="5" creationId="{B8BA71C6-1412-4B8D-B789-504DB1361B73}"/>
          </ac:spMkLst>
        </pc:spChg>
      </pc:sldChg>
      <pc:sldChg chg="delSp modSp add mod modClrScheme chgLayout">
        <pc:chgData name="Rai, Sudhanshu" userId="45918ab6-5a10-4fd9-922d-e4ceb1769adb" providerId="ADAL" clId="{516360E9-427C-41EB-ABAA-A3FBD5F608A6}" dt="2023-09-13T13:21:49.416" v="33" actId="700"/>
        <pc:sldMkLst>
          <pc:docMk/>
          <pc:sldMk cId="83595924" sldId="293"/>
        </pc:sldMkLst>
        <pc:spChg chg="del mod">
          <ac:chgData name="Rai, Sudhanshu" userId="45918ab6-5a10-4fd9-922d-e4ceb1769adb" providerId="ADAL" clId="{516360E9-427C-41EB-ABAA-A3FBD5F608A6}" dt="2023-09-13T13:21:49.416" v="33" actId="700"/>
          <ac:spMkLst>
            <pc:docMk/>
            <pc:sldMk cId="83595924" sldId="293"/>
            <ac:spMk id="4" creationId="{E0193DC6-F3D8-4856-A568-D6E2330FD5CD}"/>
          </ac:spMkLst>
        </pc:spChg>
        <pc:spChg chg="del mod">
          <ac:chgData name="Rai, Sudhanshu" userId="45918ab6-5a10-4fd9-922d-e4ceb1769adb" providerId="ADAL" clId="{516360E9-427C-41EB-ABAA-A3FBD5F608A6}" dt="2023-09-13T13:21:49.416" v="33" actId="700"/>
          <ac:spMkLst>
            <pc:docMk/>
            <pc:sldMk cId="83595924" sldId="293"/>
            <ac:spMk id="5" creationId="{95C59875-3085-4A57-B4B6-03DE30BBC7B2}"/>
          </ac:spMkLst>
        </pc:spChg>
        <pc:graphicFrameChg chg="mod">
          <ac:chgData name="Rai, Sudhanshu" userId="45918ab6-5a10-4fd9-922d-e4ceb1769adb" providerId="ADAL" clId="{516360E9-427C-41EB-ABAA-A3FBD5F608A6}" dt="2023-09-13T13:21:29.498" v="2"/>
          <ac:graphicFrameMkLst>
            <pc:docMk/>
            <pc:sldMk cId="83595924" sldId="293"/>
            <ac:graphicFrameMk id="49" creationId="{9D75FC89-5FA4-4541-AA70-94608F0EE136}"/>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4046861545" sldId="294"/>
        </pc:sldMkLst>
        <pc:spChg chg="mod ord">
          <ac:chgData name="Rai, Sudhanshu" userId="45918ab6-5a10-4fd9-922d-e4ceb1769adb" providerId="ADAL" clId="{516360E9-427C-41EB-ABAA-A3FBD5F608A6}" dt="2023-09-13T13:21:49.416" v="33" actId="700"/>
          <ac:spMkLst>
            <pc:docMk/>
            <pc:sldMk cId="4046861545" sldId="294"/>
            <ac:spMk id="2" creationId="{C116AE4D-735A-4784-AF58-7C8C68B1C09B}"/>
          </ac:spMkLst>
        </pc:spChg>
      </pc:sldChg>
      <pc:sldChg chg="modSp add mod modClrScheme chgLayout">
        <pc:chgData name="Rai, Sudhanshu" userId="45918ab6-5a10-4fd9-922d-e4ceb1769adb" providerId="ADAL" clId="{516360E9-427C-41EB-ABAA-A3FBD5F608A6}" dt="2023-09-13T13:21:49.416" v="33" actId="700"/>
        <pc:sldMkLst>
          <pc:docMk/>
          <pc:sldMk cId="3879347632" sldId="295"/>
        </pc:sldMkLst>
        <pc:spChg chg="mod ord">
          <ac:chgData name="Rai, Sudhanshu" userId="45918ab6-5a10-4fd9-922d-e4ceb1769adb" providerId="ADAL" clId="{516360E9-427C-41EB-ABAA-A3FBD5F608A6}" dt="2023-09-13T13:21:49.416" v="33" actId="700"/>
          <ac:spMkLst>
            <pc:docMk/>
            <pc:sldMk cId="3879347632" sldId="295"/>
            <ac:spMk id="4" creationId="{F06D5368-A948-4B4C-87AD-73A3F8AF7AD8}"/>
          </ac:spMkLst>
        </pc:spChg>
        <pc:spChg chg="mod ord">
          <ac:chgData name="Rai, Sudhanshu" userId="45918ab6-5a10-4fd9-922d-e4ceb1769adb" providerId="ADAL" clId="{516360E9-427C-41EB-ABAA-A3FBD5F608A6}" dt="2023-09-13T13:21:49.416" v="33" actId="700"/>
          <ac:spMkLst>
            <pc:docMk/>
            <pc:sldMk cId="3879347632" sldId="295"/>
            <ac:spMk id="8" creationId="{910D8CBC-223B-4CB4-86A8-7A0266827AF9}"/>
          </ac:spMkLst>
        </pc:spChg>
        <pc:graphicFrameChg chg="mod">
          <ac:chgData name="Rai, Sudhanshu" userId="45918ab6-5a10-4fd9-922d-e4ceb1769adb" providerId="ADAL" clId="{516360E9-427C-41EB-ABAA-A3FBD5F608A6}" dt="2023-09-13T13:21:29.498" v="2"/>
          <ac:graphicFrameMkLst>
            <pc:docMk/>
            <pc:sldMk cId="3879347632" sldId="295"/>
            <ac:graphicFrameMk id="19" creationId="{5EC1528F-8B3C-4039-BD19-014FF06DD460}"/>
          </ac:graphicFrameMkLst>
        </pc:graphicFrameChg>
        <pc:graphicFrameChg chg="mod">
          <ac:chgData name="Rai, Sudhanshu" userId="45918ab6-5a10-4fd9-922d-e4ceb1769adb" providerId="ADAL" clId="{516360E9-427C-41EB-ABAA-A3FBD5F608A6}" dt="2023-09-13T13:21:29.498" v="2"/>
          <ac:graphicFrameMkLst>
            <pc:docMk/>
            <pc:sldMk cId="3879347632" sldId="295"/>
            <ac:graphicFrameMk id="20" creationId="{3CBC2FBB-97C7-4270-BD06-C14060854387}"/>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1185299123" sldId="296"/>
        </pc:sldMkLst>
        <pc:spChg chg="mod ord">
          <ac:chgData name="Rai, Sudhanshu" userId="45918ab6-5a10-4fd9-922d-e4ceb1769adb" providerId="ADAL" clId="{516360E9-427C-41EB-ABAA-A3FBD5F608A6}" dt="2023-09-13T13:21:49.416" v="33" actId="700"/>
          <ac:spMkLst>
            <pc:docMk/>
            <pc:sldMk cId="1185299123" sldId="296"/>
            <ac:spMk id="2" creationId="{C08F4E6F-452F-41F6-B87F-E1121ECD8580}"/>
          </ac:spMkLst>
        </pc:spChg>
      </pc:sldChg>
      <pc:sldChg chg="modSp add mod modClrScheme chgLayout">
        <pc:chgData name="Rai, Sudhanshu" userId="45918ab6-5a10-4fd9-922d-e4ceb1769adb" providerId="ADAL" clId="{516360E9-427C-41EB-ABAA-A3FBD5F608A6}" dt="2023-09-13T13:22:15.769" v="54"/>
        <pc:sldMkLst>
          <pc:docMk/>
          <pc:sldMk cId="3819830361" sldId="297"/>
        </pc:sldMkLst>
        <pc:spChg chg="mod ord">
          <ac:chgData name="Rai, Sudhanshu" userId="45918ab6-5a10-4fd9-922d-e4ceb1769adb" providerId="ADAL" clId="{516360E9-427C-41EB-ABAA-A3FBD5F608A6}" dt="2023-09-13T13:21:49.416" v="33" actId="700"/>
          <ac:spMkLst>
            <pc:docMk/>
            <pc:sldMk cId="3819830361" sldId="297"/>
            <ac:spMk id="9" creationId="{9525DF83-047D-4DC3-926B-1159B2F66570}"/>
          </ac:spMkLst>
        </pc:spChg>
        <pc:spChg chg="mod ord">
          <ac:chgData name="Rai, Sudhanshu" userId="45918ab6-5a10-4fd9-922d-e4ceb1769adb" providerId="ADAL" clId="{516360E9-427C-41EB-ABAA-A3FBD5F608A6}" dt="2023-09-13T13:22:15.769" v="54"/>
          <ac:spMkLst>
            <pc:docMk/>
            <pc:sldMk cId="3819830361" sldId="297"/>
            <ac:spMk id="16" creationId="{5BA0D958-B847-B34C-A7D9-53AE0D4ED661}"/>
          </ac:spMkLst>
        </pc:spChg>
      </pc:sldChg>
      <pc:sldChg chg="modSp add mod chgLayout">
        <pc:chgData name="Rai, Sudhanshu" userId="45918ab6-5a10-4fd9-922d-e4ceb1769adb" providerId="ADAL" clId="{516360E9-427C-41EB-ABAA-A3FBD5F608A6}" dt="2023-09-13T13:21:49.416" v="33" actId="700"/>
        <pc:sldMkLst>
          <pc:docMk/>
          <pc:sldMk cId="4294647392" sldId="298"/>
        </pc:sldMkLst>
        <pc:graphicFrameChg chg="mod">
          <ac:chgData name="Rai, Sudhanshu" userId="45918ab6-5a10-4fd9-922d-e4ceb1769adb" providerId="ADAL" clId="{516360E9-427C-41EB-ABAA-A3FBD5F608A6}" dt="2023-09-13T13:21:29.498" v="2"/>
          <ac:graphicFrameMkLst>
            <pc:docMk/>
            <pc:sldMk cId="4294647392" sldId="298"/>
            <ac:graphicFrameMk id="240" creationId="{8C795B13-404F-4583-8370-91055A005883}"/>
          </ac:graphicFrameMkLst>
        </pc:graphicFrameChg>
      </pc:sldChg>
      <pc:sldChg chg="modSp add mod chgLayout">
        <pc:chgData name="Rai, Sudhanshu" userId="45918ab6-5a10-4fd9-922d-e4ceb1769adb" providerId="ADAL" clId="{516360E9-427C-41EB-ABAA-A3FBD5F608A6}" dt="2023-09-13T13:21:49.416" v="33" actId="700"/>
        <pc:sldMkLst>
          <pc:docMk/>
          <pc:sldMk cId="2377949203" sldId="299"/>
        </pc:sldMkLst>
        <pc:graphicFrameChg chg="mod">
          <ac:chgData name="Rai, Sudhanshu" userId="45918ab6-5a10-4fd9-922d-e4ceb1769adb" providerId="ADAL" clId="{516360E9-427C-41EB-ABAA-A3FBD5F608A6}" dt="2023-09-13T13:21:29.498" v="2"/>
          <ac:graphicFrameMkLst>
            <pc:docMk/>
            <pc:sldMk cId="2377949203" sldId="299"/>
            <ac:graphicFrameMk id="240" creationId="{8C795B13-404F-4583-8370-91055A005883}"/>
          </ac:graphicFrameMkLst>
        </pc:graphicFrameChg>
      </pc:sldChg>
      <pc:sldChg chg="modSp add mod chgLayout">
        <pc:chgData name="Rai, Sudhanshu" userId="45918ab6-5a10-4fd9-922d-e4ceb1769adb" providerId="ADAL" clId="{516360E9-427C-41EB-ABAA-A3FBD5F608A6}" dt="2023-09-13T13:21:49.416" v="33" actId="700"/>
        <pc:sldMkLst>
          <pc:docMk/>
          <pc:sldMk cId="465614132" sldId="300"/>
        </pc:sldMkLst>
        <pc:graphicFrameChg chg="mod">
          <ac:chgData name="Rai, Sudhanshu" userId="45918ab6-5a10-4fd9-922d-e4ceb1769adb" providerId="ADAL" clId="{516360E9-427C-41EB-ABAA-A3FBD5F608A6}" dt="2023-09-13T13:21:29.498" v="2"/>
          <ac:graphicFrameMkLst>
            <pc:docMk/>
            <pc:sldMk cId="465614132" sldId="300"/>
            <ac:graphicFrameMk id="240" creationId="{8C795B13-404F-4583-8370-91055A005883}"/>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3539920184" sldId="301"/>
        </pc:sldMkLst>
        <pc:spChg chg="mod ord">
          <ac:chgData name="Rai, Sudhanshu" userId="45918ab6-5a10-4fd9-922d-e4ceb1769adb" providerId="ADAL" clId="{516360E9-427C-41EB-ABAA-A3FBD5F608A6}" dt="2023-09-13T13:21:49.416" v="33" actId="700"/>
          <ac:spMkLst>
            <pc:docMk/>
            <pc:sldMk cId="3539920184" sldId="301"/>
            <ac:spMk id="2" creationId="{C08F4E6F-452F-41F6-B87F-E1121ECD8580}"/>
          </ac:spMkLst>
        </pc:spChg>
      </pc:sldChg>
      <pc:sldChg chg="delSp modSp add mod modClrScheme chgLayout">
        <pc:chgData name="Rai, Sudhanshu" userId="45918ab6-5a10-4fd9-922d-e4ceb1769adb" providerId="ADAL" clId="{516360E9-427C-41EB-ABAA-A3FBD5F608A6}" dt="2023-09-13T13:21:49.416" v="33" actId="700"/>
        <pc:sldMkLst>
          <pc:docMk/>
          <pc:sldMk cId="4164775322" sldId="302"/>
        </pc:sldMkLst>
        <pc:spChg chg="mod">
          <ac:chgData name="Rai, Sudhanshu" userId="45918ab6-5a10-4fd9-922d-e4ceb1769adb" providerId="ADAL" clId="{516360E9-427C-41EB-ABAA-A3FBD5F608A6}" dt="2023-09-13T13:21:29.701" v="7" actId="27636"/>
          <ac:spMkLst>
            <pc:docMk/>
            <pc:sldMk cId="4164775322" sldId="302"/>
            <ac:spMk id="6" creationId="{23BDAE14-1527-413A-A584-0A6F0B57D726}"/>
          </ac:spMkLst>
        </pc:spChg>
        <pc:spChg chg="del mod">
          <ac:chgData name="Rai, Sudhanshu" userId="45918ab6-5a10-4fd9-922d-e4ceb1769adb" providerId="ADAL" clId="{516360E9-427C-41EB-ABAA-A3FBD5F608A6}" dt="2023-09-13T13:21:49.416" v="33" actId="700"/>
          <ac:spMkLst>
            <pc:docMk/>
            <pc:sldMk cId="4164775322" sldId="302"/>
            <ac:spMk id="8" creationId="{27246B58-4C28-4F91-B0C4-E9B42CF7E41B}"/>
          </ac:spMkLst>
        </pc:spChg>
        <pc:spChg chg="del mod">
          <ac:chgData name="Rai, Sudhanshu" userId="45918ab6-5a10-4fd9-922d-e4ceb1769adb" providerId="ADAL" clId="{516360E9-427C-41EB-ABAA-A3FBD5F608A6}" dt="2023-09-13T13:21:49.416" v="33" actId="700"/>
          <ac:spMkLst>
            <pc:docMk/>
            <pc:sldMk cId="4164775322" sldId="302"/>
            <ac:spMk id="9" creationId="{3F72FAB7-21C5-4F34-ADE5-174457F85E1B}"/>
          </ac:spMkLst>
        </pc:spChg>
        <pc:spChg chg="mod ord">
          <ac:chgData name="Rai, Sudhanshu" userId="45918ab6-5a10-4fd9-922d-e4ceb1769adb" providerId="ADAL" clId="{516360E9-427C-41EB-ABAA-A3FBD5F608A6}" dt="2023-09-13T13:21:49.416" v="33" actId="700"/>
          <ac:spMkLst>
            <pc:docMk/>
            <pc:sldMk cId="4164775322" sldId="302"/>
            <ac:spMk id="11" creationId="{243CEF89-390C-42BB-B412-1E9984BCBA5C}"/>
          </ac:spMkLst>
        </pc:spChg>
      </pc:sldChg>
      <pc:sldChg chg="delSp modSp add mod modClrScheme chgLayout">
        <pc:chgData name="Rai, Sudhanshu" userId="45918ab6-5a10-4fd9-922d-e4ceb1769adb" providerId="ADAL" clId="{516360E9-427C-41EB-ABAA-A3FBD5F608A6}" dt="2023-09-13T13:22:15.769" v="54"/>
        <pc:sldMkLst>
          <pc:docMk/>
          <pc:sldMk cId="691189194" sldId="303"/>
        </pc:sldMkLst>
        <pc:spChg chg="del mod">
          <ac:chgData name="Rai, Sudhanshu" userId="45918ab6-5a10-4fd9-922d-e4ceb1769adb" providerId="ADAL" clId="{516360E9-427C-41EB-ABAA-A3FBD5F608A6}" dt="2023-09-13T13:21:49.416" v="33" actId="700"/>
          <ac:spMkLst>
            <pc:docMk/>
            <pc:sldMk cId="691189194" sldId="303"/>
            <ac:spMk id="4" creationId="{97E40CD6-0072-4D8F-A893-5BFD58876BDA}"/>
          </ac:spMkLst>
        </pc:spChg>
        <pc:spChg chg="del mod">
          <ac:chgData name="Rai, Sudhanshu" userId="45918ab6-5a10-4fd9-922d-e4ceb1769adb" providerId="ADAL" clId="{516360E9-427C-41EB-ABAA-A3FBD5F608A6}" dt="2023-09-13T13:21:49.416" v="33" actId="700"/>
          <ac:spMkLst>
            <pc:docMk/>
            <pc:sldMk cId="691189194" sldId="303"/>
            <ac:spMk id="5" creationId="{01FC6766-C40F-4DC6-9FAC-660030499891}"/>
          </ac:spMkLst>
        </pc:spChg>
        <pc:spChg chg="mod ord">
          <ac:chgData name="Rai, Sudhanshu" userId="45918ab6-5a10-4fd9-922d-e4ceb1769adb" providerId="ADAL" clId="{516360E9-427C-41EB-ABAA-A3FBD5F608A6}" dt="2023-09-13T13:21:49.416" v="33" actId="700"/>
          <ac:spMkLst>
            <pc:docMk/>
            <pc:sldMk cId="691189194" sldId="303"/>
            <ac:spMk id="6" creationId="{04252995-AA30-4CB4-9E9F-E96BECEE0064}"/>
          </ac:spMkLst>
        </pc:spChg>
        <pc:spChg chg="mod">
          <ac:chgData name="Rai, Sudhanshu" userId="45918ab6-5a10-4fd9-922d-e4ceb1769adb" providerId="ADAL" clId="{516360E9-427C-41EB-ABAA-A3FBD5F608A6}" dt="2023-09-13T13:22:15.769" v="54"/>
          <ac:spMkLst>
            <pc:docMk/>
            <pc:sldMk cId="691189194" sldId="303"/>
            <ac:spMk id="9" creationId="{A246B0B6-963E-4E06-893A-CB9ADC807BCB}"/>
          </ac:spMkLst>
        </pc:spChg>
        <pc:spChg chg="mod">
          <ac:chgData name="Rai, Sudhanshu" userId="45918ab6-5a10-4fd9-922d-e4ceb1769adb" providerId="ADAL" clId="{516360E9-427C-41EB-ABAA-A3FBD5F608A6}" dt="2023-09-13T13:22:15.769" v="54"/>
          <ac:spMkLst>
            <pc:docMk/>
            <pc:sldMk cId="691189194" sldId="303"/>
            <ac:spMk id="13" creationId="{32189304-571B-4EB7-A0E8-57C2C649E595}"/>
          </ac:spMkLst>
        </pc:spChg>
      </pc:sldChg>
      <pc:sldChg chg="modSp add mod modClrScheme chgLayout">
        <pc:chgData name="Rai, Sudhanshu" userId="45918ab6-5a10-4fd9-922d-e4ceb1769adb" providerId="ADAL" clId="{516360E9-427C-41EB-ABAA-A3FBD5F608A6}" dt="2023-09-13T13:21:49.416" v="33" actId="700"/>
        <pc:sldMkLst>
          <pc:docMk/>
          <pc:sldMk cId="1468326304" sldId="304"/>
        </pc:sldMkLst>
        <pc:spChg chg="mod ord">
          <ac:chgData name="Rai, Sudhanshu" userId="45918ab6-5a10-4fd9-922d-e4ceb1769adb" providerId="ADAL" clId="{516360E9-427C-41EB-ABAA-A3FBD5F608A6}" dt="2023-09-13T13:21:49.416" v="33" actId="700"/>
          <ac:spMkLst>
            <pc:docMk/>
            <pc:sldMk cId="1468326304" sldId="304"/>
            <ac:spMk id="2" creationId="{C08F4E6F-452F-41F6-B87F-E1121ECD8580}"/>
          </ac:spMkLst>
        </pc:spChg>
      </pc:sldChg>
      <pc:sldChg chg="delSp modSp add mod modClrScheme chgLayout">
        <pc:chgData name="Rai, Sudhanshu" userId="45918ab6-5a10-4fd9-922d-e4ceb1769adb" providerId="ADAL" clId="{516360E9-427C-41EB-ABAA-A3FBD5F608A6}" dt="2023-09-13T13:21:49.416" v="33" actId="700"/>
        <pc:sldMkLst>
          <pc:docMk/>
          <pc:sldMk cId="1726573448" sldId="305"/>
        </pc:sldMkLst>
        <pc:spChg chg="del mod">
          <ac:chgData name="Rai, Sudhanshu" userId="45918ab6-5a10-4fd9-922d-e4ceb1769adb" providerId="ADAL" clId="{516360E9-427C-41EB-ABAA-A3FBD5F608A6}" dt="2023-09-13T13:21:49.416" v="33" actId="700"/>
          <ac:spMkLst>
            <pc:docMk/>
            <pc:sldMk cId="1726573448" sldId="305"/>
            <ac:spMk id="8" creationId="{27246B58-4C28-4F91-B0C4-E9B42CF7E41B}"/>
          </ac:spMkLst>
        </pc:spChg>
        <pc:spChg chg="del mod">
          <ac:chgData name="Rai, Sudhanshu" userId="45918ab6-5a10-4fd9-922d-e4ceb1769adb" providerId="ADAL" clId="{516360E9-427C-41EB-ABAA-A3FBD5F608A6}" dt="2023-09-13T13:21:49.416" v="33" actId="700"/>
          <ac:spMkLst>
            <pc:docMk/>
            <pc:sldMk cId="1726573448" sldId="305"/>
            <ac:spMk id="9" creationId="{3F72FAB7-21C5-4F34-ADE5-174457F85E1B}"/>
          </ac:spMkLst>
        </pc:spChg>
        <pc:spChg chg="mod ord">
          <ac:chgData name="Rai, Sudhanshu" userId="45918ab6-5a10-4fd9-922d-e4ceb1769adb" providerId="ADAL" clId="{516360E9-427C-41EB-ABAA-A3FBD5F608A6}" dt="2023-09-13T13:21:49.416" v="33" actId="700"/>
          <ac:spMkLst>
            <pc:docMk/>
            <pc:sldMk cId="1726573448" sldId="305"/>
            <ac:spMk id="11" creationId="{243CEF89-390C-42BB-B412-1E9984BCBA5C}"/>
          </ac:spMkLst>
        </pc:spChg>
      </pc:sldChg>
      <pc:sldChg chg="delSp modSp add mod modClrScheme chgLayout">
        <pc:chgData name="Rai, Sudhanshu" userId="45918ab6-5a10-4fd9-922d-e4ceb1769adb" providerId="ADAL" clId="{516360E9-427C-41EB-ABAA-A3FBD5F608A6}" dt="2023-09-13T13:21:49.569" v="47" actId="27636"/>
        <pc:sldMkLst>
          <pc:docMk/>
          <pc:sldMk cId="3194964314" sldId="306"/>
        </pc:sldMkLst>
        <pc:spChg chg="mod ord">
          <ac:chgData name="Rai, Sudhanshu" userId="45918ab6-5a10-4fd9-922d-e4ceb1769adb" providerId="ADAL" clId="{516360E9-427C-41EB-ABAA-A3FBD5F608A6}" dt="2023-09-13T13:21:49.569" v="47" actId="27636"/>
          <ac:spMkLst>
            <pc:docMk/>
            <pc:sldMk cId="3194964314" sldId="306"/>
            <ac:spMk id="6" creationId="{5BBB154F-98D9-496F-810D-6DFCC0B5F377}"/>
          </ac:spMkLst>
        </pc:spChg>
        <pc:spChg chg="del mod">
          <ac:chgData name="Rai, Sudhanshu" userId="45918ab6-5a10-4fd9-922d-e4ceb1769adb" providerId="ADAL" clId="{516360E9-427C-41EB-ABAA-A3FBD5F608A6}" dt="2023-09-13T13:21:49.416" v="33" actId="700"/>
          <ac:spMkLst>
            <pc:docMk/>
            <pc:sldMk cId="3194964314" sldId="306"/>
            <ac:spMk id="8" creationId="{8B393DC9-2B8F-4187-B546-185A1F968852}"/>
          </ac:spMkLst>
        </pc:spChg>
        <pc:spChg chg="del mod">
          <ac:chgData name="Rai, Sudhanshu" userId="45918ab6-5a10-4fd9-922d-e4ceb1769adb" providerId="ADAL" clId="{516360E9-427C-41EB-ABAA-A3FBD5F608A6}" dt="2023-09-13T13:21:49.416" v="33" actId="700"/>
          <ac:spMkLst>
            <pc:docMk/>
            <pc:sldMk cId="3194964314" sldId="306"/>
            <ac:spMk id="9" creationId="{47F728BF-4BE2-474D-9B81-4DB40734CB8C}"/>
          </ac:spMkLst>
        </pc:spChg>
        <pc:graphicFrameChg chg="mod">
          <ac:chgData name="Rai, Sudhanshu" userId="45918ab6-5a10-4fd9-922d-e4ceb1769adb" providerId="ADAL" clId="{516360E9-427C-41EB-ABAA-A3FBD5F608A6}" dt="2023-09-13T13:21:29.498" v="2"/>
          <ac:graphicFrameMkLst>
            <pc:docMk/>
            <pc:sldMk cId="3194964314" sldId="306"/>
            <ac:graphicFrameMk id="13" creationId="{7A407B0F-DDB4-42CE-8E1D-EDCDCD820135}"/>
          </ac:graphicFrameMkLst>
        </pc:graphicFrameChg>
      </pc:sldChg>
      <pc:sldChg chg="delSp modSp add mod modClrScheme chgLayout">
        <pc:chgData name="Rai, Sudhanshu" userId="45918ab6-5a10-4fd9-922d-e4ceb1769adb" providerId="ADAL" clId="{516360E9-427C-41EB-ABAA-A3FBD5F608A6}" dt="2023-09-13T13:21:49.573" v="48" actId="27636"/>
        <pc:sldMkLst>
          <pc:docMk/>
          <pc:sldMk cId="1419333621" sldId="307"/>
        </pc:sldMkLst>
        <pc:spChg chg="del mod">
          <ac:chgData name="Rai, Sudhanshu" userId="45918ab6-5a10-4fd9-922d-e4ceb1769adb" providerId="ADAL" clId="{516360E9-427C-41EB-ABAA-A3FBD5F608A6}" dt="2023-09-13T13:21:49.416" v="33" actId="700"/>
          <ac:spMkLst>
            <pc:docMk/>
            <pc:sldMk cId="1419333621" sldId="307"/>
            <ac:spMk id="9" creationId="{5F4BF528-8E82-4010-B5C1-DAD14F68EE05}"/>
          </ac:spMkLst>
        </pc:spChg>
        <pc:spChg chg="del mod">
          <ac:chgData name="Rai, Sudhanshu" userId="45918ab6-5a10-4fd9-922d-e4ceb1769adb" providerId="ADAL" clId="{516360E9-427C-41EB-ABAA-A3FBD5F608A6}" dt="2023-09-13T13:21:49.416" v="33" actId="700"/>
          <ac:spMkLst>
            <pc:docMk/>
            <pc:sldMk cId="1419333621" sldId="307"/>
            <ac:spMk id="10" creationId="{E393364B-BD18-4CDF-BF47-658211C52D94}"/>
          </ac:spMkLst>
        </pc:spChg>
        <pc:spChg chg="mod ord">
          <ac:chgData name="Rai, Sudhanshu" userId="45918ab6-5a10-4fd9-922d-e4ceb1769adb" providerId="ADAL" clId="{516360E9-427C-41EB-ABAA-A3FBD5F608A6}" dt="2023-09-13T13:21:49.573" v="48" actId="27636"/>
          <ac:spMkLst>
            <pc:docMk/>
            <pc:sldMk cId="1419333621" sldId="307"/>
            <ac:spMk id="13" creationId="{57306842-39B2-4A88-B59D-9B2FA36304CE}"/>
          </ac:spMkLst>
        </pc:spChg>
      </pc:sldChg>
      <pc:sldChg chg="modSp add mod modClrScheme chgLayout">
        <pc:chgData name="Rai, Sudhanshu" userId="45918ab6-5a10-4fd9-922d-e4ceb1769adb" providerId="ADAL" clId="{516360E9-427C-41EB-ABAA-A3FBD5F608A6}" dt="2023-09-13T13:21:49.416" v="33" actId="700"/>
        <pc:sldMkLst>
          <pc:docMk/>
          <pc:sldMk cId="3828481213" sldId="308"/>
        </pc:sldMkLst>
        <pc:spChg chg="mod ord">
          <ac:chgData name="Rai, Sudhanshu" userId="45918ab6-5a10-4fd9-922d-e4ceb1769adb" providerId="ADAL" clId="{516360E9-427C-41EB-ABAA-A3FBD5F608A6}" dt="2023-09-13T13:21:49.416" v="33" actId="700"/>
          <ac:spMkLst>
            <pc:docMk/>
            <pc:sldMk cId="3828481213" sldId="308"/>
            <ac:spMk id="2" creationId="{C08F4E6F-452F-41F6-B87F-E1121ECD8580}"/>
          </ac:spMkLst>
        </pc:spChg>
      </pc:sldChg>
      <pc:sldChg chg="modSp add mod modClrScheme chgLayout">
        <pc:chgData name="Rai, Sudhanshu" userId="45918ab6-5a10-4fd9-922d-e4ceb1769adb" providerId="ADAL" clId="{516360E9-427C-41EB-ABAA-A3FBD5F608A6}" dt="2023-09-13T13:21:49.416" v="33" actId="700"/>
        <pc:sldMkLst>
          <pc:docMk/>
          <pc:sldMk cId="4061595260" sldId="309"/>
        </pc:sldMkLst>
        <pc:spChg chg="mod ord">
          <ac:chgData name="Rai, Sudhanshu" userId="45918ab6-5a10-4fd9-922d-e4ceb1769adb" providerId="ADAL" clId="{516360E9-427C-41EB-ABAA-A3FBD5F608A6}" dt="2023-09-13T13:21:49.416" v="33" actId="700"/>
          <ac:spMkLst>
            <pc:docMk/>
            <pc:sldMk cId="4061595260" sldId="309"/>
            <ac:spMk id="4" creationId="{C86C2A62-86DF-44BE-A975-53B878F7D31B}"/>
          </ac:spMkLst>
        </pc:spChg>
        <pc:graphicFrameChg chg="mod">
          <ac:chgData name="Rai, Sudhanshu" userId="45918ab6-5a10-4fd9-922d-e4ceb1769adb" providerId="ADAL" clId="{516360E9-427C-41EB-ABAA-A3FBD5F608A6}" dt="2023-09-13T13:21:29.498" v="2"/>
          <ac:graphicFrameMkLst>
            <pc:docMk/>
            <pc:sldMk cId="4061595260" sldId="309"/>
            <ac:graphicFrameMk id="9" creationId="{B3BCD75C-2C01-462D-A3CE-A39209397013}"/>
          </ac:graphicFrameMkLst>
        </pc:graphicFrameChg>
      </pc:sldChg>
      <pc:sldChg chg="modSp add mod modClrScheme chgLayout">
        <pc:chgData name="Rai, Sudhanshu" userId="45918ab6-5a10-4fd9-922d-e4ceb1769adb" providerId="ADAL" clId="{516360E9-427C-41EB-ABAA-A3FBD5F608A6}" dt="2023-09-13T13:21:49.577" v="49" actId="27636"/>
        <pc:sldMkLst>
          <pc:docMk/>
          <pc:sldMk cId="1131436191" sldId="310"/>
        </pc:sldMkLst>
        <pc:spChg chg="mod ord">
          <ac:chgData name="Rai, Sudhanshu" userId="45918ab6-5a10-4fd9-922d-e4ceb1769adb" providerId="ADAL" clId="{516360E9-427C-41EB-ABAA-A3FBD5F608A6}" dt="2023-09-13T13:21:49.577" v="49" actId="27636"/>
          <ac:spMkLst>
            <pc:docMk/>
            <pc:sldMk cId="1131436191" sldId="310"/>
            <ac:spMk id="4" creationId="{D49EDBEA-64C6-4BFC-BF60-C364CEB0A8D5}"/>
          </ac:spMkLst>
        </pc:spChg>
        <pc:graphicFrameChg chg="mod">
          <ac:chgData name="Rai, Sudhanshu" userId="45918ab6-5a10-4fd9-922d-e4ceb1769adb" providerId="ADAL" clId="{516360E9-427C-41EB-ABAA-A3FBD5F608A6}" dt="2023-09-13T13:21:29.498" v="2"/>
          <ac:graphicFrameMkLst>
            <pc:docMk/>
            <pc:sldMk cId="1131436191" sldId="310"/>
            <ac:graphicFrameMk id="9" creationId="{8A55EAE6-4718-4C35-A1C0-6026B2EBF20D}"/>
          </ac:graphicFrameMkLst>
        </pc:graphicFrameChg>
      </pc:sldChg>
      <pc:sldChg chg="delSp modSp add mod modClrScheme chgLayout">
        <pc:chgData name="Rai, Sudhanshu" userId="45918ab6-5a10-4fd9-922d-e4ceb1769adb" providerId="ADAL" clId="{516360E9-427C-41EB-ABAA-A3FBD5F608A6}" dt="2023-09-13T13:21:49.416" v="33" actId="700"/>
        <pc:sldMkLst>
          <pc:docMk/>
          <pc:sldMk cId="1885358884" sldId="311"/>
        </pc:sldMkLst>
        <pc:spChg chg="mod ord">
          <ac:chgData name="Rai, Sudhanshu" userId="45918ab6-5a10-4fd9-922d-e4ceb1769adb" providerId="ADAL" clId="{516360E9-427C-41EB-ABAA-A3FBD5F608A6}" dt="2023-09-13T13:21:49.416" v="33" actId="700"/>
          <ac:spMkLst>
            <pc:docMk/>
            <pc:sldMk cId="1885358884" sldId="311"/>
            <ac:spMk id="2" creationId="{B8A1D875-C896-425D-AD05-869A561AED5C}"/>
          </ac:spMkLst>
        </pc:spChg>
        <pc:spChg chg="del mod">
          <ac:chgData name="Rai, Sudhanshu" userId="45918ab6-5a10-4fd9-922d-e4ceb1769adb" providerId="ADAL" clId="{516360E9-427C-41EB-ABAA-A3FBD5F608A6}" dt="2023-09-13T13:21:49.416" v="33" actId="700"/>
          <ac:spMkLst>
            <pc:docMk/>
            <pc:sldMk cId="1885358884" sldId="311"/>
            <ac:spMk id="3" creationId="{1F346A32-2CB6-4BDD-9B0A-0AF568DE4F0F}"/>
          </ac:spMkLst>
        </pc:spChg>
        <pc:spChg chg="del mod">
          <ac:chgData name="Rai, Sudhanshu" userId="45918ab6-5a10-4fd9-922d-e4ceb1769adb" providerId="ADAL" clId="{516360E9-427C-41EB-ABAA-A3FBD5F608A6}" dt="2023-09-13T13:21:49.416" v="33" actId="700"/>
          <ac:spMkLst>
            <pc:docMk/>
            <pc:sldMk cId="1885358884" sldId="311"/>
            <ac:spMk id="4" creationId="{90132DF8-4E64-4C55-A65F-10C7961AF735}"/>
          </ac:spMkLst>
        </pc:spChg>
        <pc:graphicFrameChg chg="mod">
          <ac:chgData name="Rai, Sudhanshu" userId="45918ab6-5a10-4fd9-922d-e4ceb1769adb" providerId="ADAL" clId="{516360E9-427C-41EB-ABAA-A3FBD5F608A6}" dt="2023-09-13T13:21:29.498" v="2"/>
          <ac:graphicFrameMkLst>
            <pc:docMk/>
            <pc:sldMk cId="1885358884" sldId="311"/>
            <ac:graphicFrameMk id="10" creationId="{F552AC57-765E-425F-93AE-806D11892C02}"/>
          </ac:graphicFrameMkLst>
        </pc:graphicFrameChg>
        <pc:graphicFrameChg chg="mod">
          <ac:chgData name="Rai, Sudhanshu" userId="45918ab6-5a10-4fd9-922d-e4ceb1769adb" providerId="ADAL" clId="{516360E9-427C-41EB-ABAA-A3FBD5F608A6}" dt="2023-09-13T13:21:29.498" v="2"/>
          <ac:graphicFrameMkLst>
            <pc:docMk/>
            <pc:sldMk cId="1885358884" sldId="311"/>
            <ac:graphicFrameMk id="11" creationId="{AB656E34-D088-4D79-BC16-C9ECA6188504}"/>
          </ac:graphicFrameMkLst>
        </pc:graphicFrameChg>
      </pc:sldChg>
      <pc:sldChg chg="modSp add mod modClrScheme chgLayout">
        <pc:chgData name="Rai, Sudhanshu" userId="45918ab6-5a10-4fd9-922d-e4ceb1769adb" providerId="ADAL" clId="{516360E9-427C-41EB-ABAA-A3FBD5F608A6}" dt="2023-09-13T13:21:49.416" v="33" actId="700"/>
        <pc:sldMkLst>
          <pc:docMk/>
          <pc:sldMk cId="2544620983" sldId="312"/>
        </pc:sldMkLst>
        <pc:spChg chg="mod ord">
          <ac:chgData name="Rai, Sudhanshu" userId="45918ab6-5a10-4fd9-922d-e4ceb1769adb" providerId="ADAL" clId="{516360E9-427C-41EB-ABAA-A3FBD5F608A6}" dt="2023-09-13T13:21:49.416" v="33" actId="700"/>
          <ac:spMkLst>
            <pc:docMk/>
            <pc:sldMk cId="2544620983" sldId="312"/>
            <ac:spMk id="2" creationId="{00000000-0000-0000-0000-000000000000}"/>
          </ac:spMkLst>
        </pc:spChg>
        <pc:spChg chg="mod ord">
          <ac:chgData name="Rai, Sudhanshu" userId="45918ab6-5a10-4fd9-922d-e4ceb1769adb" providerId="ADAL" clId="{516360E9-427C-41EB-ABAA-A3FBD5F608A6}" dt="2023-09-13T13:21:49.416" v="33" actId="700"/>
          <ac:spMkLst>
            <pc:docMk/>
            <pc:sldMk cId="2544620983" sldId="312"/>
            <ac:spMk id="5" creationId="{77606710-E17C-447D-A02B-2CEE62C28ABC}"/>
          </ac:spMkLst>
        </pc:spChg>
      </pc:sldChg>
      <pc:sldChg chg="modSp add mod modClrScheme chgLayout">
        <pc:chgData name="Rai, Sudhanshu" userId="45918ab6-5a10-4fd9-922d-e4ceb1769adb" providerId="ADAL" clId="{516360E9-427C-41EB-ABAA-A3FBD5F608A6}" dt="2023-09-13T13:21:49.416" v="33" actId="700"/>
        <pc:sldMkLst>
          <pc:docMk/>
          <pc:sldMk cId="3052376773" sldId="313"/>
        </pc:sldMkLst>
        <pc:spChg chg="mod ord">
          <ac:chgData name="Rai, Sudhanshu" userId="45918ab6-5a10-4fd9-922d-e4ceb1769adb" providerId="ADAL" clId="{516360E9-427C-41EB-ABAA-A3FBD5F608A6}" dt="2023-09-13T13:21:49.416" v="33" actId="700"/>
          <ac:spMkLst>
            <pc:docMk/>
            <pc:sldMk cId="3052376773" sldId="313"/>
            <ac:spMk id="9" creationId="{F2099CB2-863B-47AC-8A46-58E6979D1A43}"/>
          </ac:spMkLst>
        </pc:spChg>
      </pc:sldChg>
      <pc:sldChg chg="add mod modClrScheme chgLayout">
        <pc:chgData name="Rai, Sudhanshu" userId="45918ab6-5a10-4fd9-922d-e4ceb1769adb" providerId="ADAL" clId="{516360E9-427C-41EB-ABAA-A3FBD5F608A6}" dt="2023-09-13T13:21:49.416" v="33" actId="700"/>
        <pc:sldMkLst>
          <pc:docMk/>
          <pc:sldMk cId="2336417184" sldId="314"/>
        </pc:sldMkLst>
      </pc:sldChg>
      <pc:sldChg chg="add mod modClrScheme chgLayout">
        <pc:chgData name="Rai, Sudhanshu" userId="45918ab6-5a10-4fd9-922d-e4ceb1769adb" providerId="ADAL" clId="{516360E9-427C-41EB-ABAA-A3FBD5F608A6}" dt="2023-09-13T13:21:49.416" v="33" actId="700"/>
        <pc:sldMkLst>
          <pc:docMk/>
          <pc:sldMk cId="178917720" sldId="315"/>
        </pc:sldMkLst>
      </pc:sldChg>
      <pc:sldChg chg="delSp modSp add mod modClrScheme chgLayout">
        <pc:chgData name="Rai, Sudhanshu" userId="45918ab6-5a10-4fd9-922d-e4ceb1769adb" providerId="ADAL" clId="{516360E9-427C-41EB-ABAA-A3FBD5F608A6}" dt="2023-09-13T13:21:49.416" v="33" actId="700"/>
        <pc:sldMkLst>
          <pc:docMk/>
          <pc:sldMk cId="760168994" sldId="316"/>
        </pc:sldMkLst>
        <pc:spChg chg="del mod">
          <ac:chgData name="Rai, Sudhanshu" userId="45918ab6-5a10-4fd9-922d-e4ceb1769adb" providerId="ADAL" clId="{516360E9-427C-41EB-ABAA-A3FBD5F608A6}" dt="2023-09-13T13:21:49.416" v="33" actId="700"/>
          <ac:spMkLst>
            <pc:docMk/>
            <pc:sldMk cId="760168994" sldId="316"/>
            <ac:spMk id="8" creationId="{27246B58-4C28-4F91-B0C4-E9B42CF7E41B}"/>
          </ac:spMkLst>
        </pc:spChg>
        <pc:spChg chg="del mod">
          <ac:chgData name="Rai, Sudhanshu" userId="45918ab6-5a10-4fd9-922d-e4ceb1769adb" providerId="ADAL" clId="{516360E9-427C-41EB-ABAA-A3FBD5F608A6}" dt="2023-09-13T13:21:49.416" v="33" actId="700"/>
          <ac:spMkLst>
            <pc:docMk/>
            <pc:sldMk cId="760168994" sldId="316"/>
            <ac:spMk id="9" creationId="{3F72FAB7-21C5-4F34-ADE5-174457F85E1B}"/>
          </ac:spMkLst>
        </pc:spChg>
        <pc:spChg chg="mod ord">
          <ac:chgData name="Rai, Sudhanshu" userId="45918ab6-5a10-4fd9-922d-e4ceb1769adb" providerId="ADAL" clId="{516360E9-427C-41EB-ABAA-A3FBD5F608A6}" dt="2023-09-13T13:21:49.416" v="33" actId="700"/>
          <ac:spMkLst>
            <pc:docMk/>
            <pc:sldMk cId="760168994" sldId="316"/>
            <ac:spMk id="11" creationId="{243CEF89-390C-42BB-B412-1E9984BCBA5C}"/>
          </ac:spMkLst>
        </pc:spChg>
        <pc:graphicFrameChg chg="mod">
          <ac:chgData name="Rai, Sudhanshu" userId="45918ab6-5a10-4fd9-922d-e4ceb1769adb" providerId="ADAL" clId="{516360E9-427C-41EB-ABAA-A3FBD5F608A6}" dt="2023-09-13T13:21:29.498" v="2"/>
          <ac:graphicFrameMkLst>
            <pc:docMk/>
            <pc:sldMk cId="760168994" sldId="316"/>
            <ac:graphicFrameMk id="5" creationId="{ED3C8196-D5D1-4017-BA8D-D812C4C1DB61}"/>
          </ac:graphicFrameMkLst>
        </pc:graphicFrameChg>
      </pc:sldChg>
      <pc:sldChg chg="delSp modSp add mod modClrScheme chgLayout">
        <pc:chgData name="Rai, Sudhanshu" userId="45918ab6-5a10-4fd9-922d-e4ceb1769adb" providerId="ADAL" clId="{516360E9-427C-41EB-ABAA-A3FBD5F608A6}" dt="2023-09-13T13:21:49.416" v="33" actId="700"/>
        <pc:sldMkLst>
          <pc:docMk/>
          <pc:sldMk cId="1278979060" sldId="317"/>
        </pc:sldMkLst>
        <pc:spChg chg="del mod">
          <ac:chgData name="Rai, Sudhanshu" userId="45918ab6-5a10-4fd9-922d-e4ceb1769adb" providerId="ADAL" clId="{516360E9-427C-41EB-ABAA-A3FBD5F608A6}" dt="2023-09-13T13:21:49.416" v="33" actId="700"/>
          <ac:spMkLst>
            <pc:docMk/>
            <pc:sldMk cId="1278979060" sldId="317"/>
            <ac:spMk id="8" creationId="{27246B58-4C28-4F91-B0C4-E9B42CF7E41B}"/>
          </ac:spMkLst>
        </pc:spChg>
        <pc:spChg chg="del mod">
          <ac:chgData name="Rai, Sudhanshu" userId="45918ab6-5a10-4fd9-922d-e4ceb1769adb" providerId="ADAL" clId="{516360E9-427C-41EB-ABAA-A3FBD5F608A6}" dt="2023-09-13T13:21:49.416" v="33" actId="700"/>
          <ac:spMkLst>
            <pc:docMk/>
            <pc:sldMk cId="1278979060" sldId="317"/>
            <ac:spMk id="9" creationId="{3F72FAB7-21C5-4F34-ADE5-174457F85E1B}"/>
          </ac:spMkLst>
        </pc:spChg>
        <pc:spChg chg="mod ord">
          <ac:chgData name="Rai, Sudhanshu" userId="45918ab6-5a10-4fd9-922d-e4ceb1769adb" providerId="ADAL" clId="{516360E9-427C-41EB-ABAA-A3FBD5F608A6}" dt="2023-09-13T13:21:49.416" v="33" actId="700"/>
          <ac:spMkLst>
            <pc:docMk/>
            <pc:sldMk cId="1278979060" sldId="317"/>
            <ac:spMk id="11" creationId="{243CEF89-390C-42BB-B412-1E9984BCBA5C}"/>
          </ac:spMkLst>
        </pc:spChg>
      </pc:sldChg>
      <pc:sldChg chg="add del mod modClrScheme chgLayout">
        <pc:chgData name="Rai, Sudhanshu" userId="45918ab6-5a10-4fd9-922d-e4ceb1769adb" providerId="ADAL" clId="{516360E9-427C-41EB-ABAA-A3FBD5F608A6}" dt="2023-09-13T13:26:58.584" v="55" actId="47"/>
        <pc:sldMkLst>
          <pc:docMk/>
          <pc:sldMk cId="1130238774" sldId="318"/>
        </pc:sldMkLst>
      </pc:sldChg>
      <pc:sldMasterChg chg="addSldLayout">
        <pc:chgData name="Rai, Sudhanshu" userId="45918ab6-5a10-4fd9-922d-e4ceb1769adb" providerId="ADAL" clId="{516360E9-427C-41EB-ABAA-A3FBD5F608A6}" dt="2023-09-13T13:21:29.419" v="1" actId="27028"/>
        <pc:sldMasterMkLst>
          <pc:docMk/>
          <pc:sldMasterMk cId="1732535996" sldId="2147483648"/>
        </pc:sldMasterMkLst>
        <pc:sldLayoutChg chg="add">
          <pc:chgData name="Rai, Sudhanshu" userId="45918ab6-5a10-4fd9-922d-e4ceb1769adb" providerId="ADAL" clId="{516360E9-427C-41EB-ABAA-A3FBD5F608A6}" dt="2023-09-13T13:21:29.419" v="1" actId="27028"/>
          <pc:sldLayoutMkLst>
            <pc:docMk/>
            <pc:sldMasterMk cId="1732535996" sldId="2147483648"/>
            <pc:sldLayoutMk cId="2070545841" sldId="2147483660"/>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852548344" sldId="2147483661"/>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1579394666" sldId="2147483662"/>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1385331141" sldId="2147483663"/>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2936766620" sldId="2147483664"/>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2341071562" sldId="2147483665"/>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1144174600" sldId="2147483666"/>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171140763" sldId="2147483667"/>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2565791993" sldId="2147483668"/>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2007307643" sldId="2147483669"/>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2453699315" sldId="2147483670"/>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1718181333" sldId="2147483671"/>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2051227259" sldId="2147483672"/>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2414650361" sldId="2147483673"/>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1122602845" sldId="2147483674"/>
          </pc:sldLayoutMkLst>
        </pc:sldLayoutChg>
        <pc:sldLayoutChg chg="add replId">
          <pc:chgData name="Rai, Sudhanshu" userId="45918ab6-5a10-4fd9-922d-e4ceb1769adb" providerId="ADAL" clId="{516360E9-427C-41EB-ABAA-A3FBD5F608A6}" dt="2023-09-13T13:21:29.419" v="1" actId="27028"/>
          <pc:sldLayoutMkLst>
            <pc:docMk/>
            <pc:sldMasterMk cId="1732535996" sldId="2147483648"/>
            <pc:sldLayoutMk cId="3172544175" sldId="214748367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3F045-B23A-48EA-8703-A777C347A086}" type="doc">
      <dgm:prSet loTypeId="urn:microsoft.com/office/officeart/2005/8/layout/radial1" loCatId="cycle"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1500000"/>
          </a:lightRig>
        </a:scene3d>
      </dgm:spPr>
      <dgm:t>
        <a:bodyPr/>
        <a:lstStyle/>
        <a:p>
          <a:endParaRPr lang="en-US"/>
        </a:p>
      </dgm:t>
    </dgm:pt>
    <dgm:pt modelId="{2F2CCD4E-4CD6-4B24-9E28-C3653D0D93D2}">
      <dgm:prSet phldrT="[Text]"/>
      <dgm:spPr>
        <a:solidFill>
          <a:srgbClr val="0076A8"/>
        </a:solidFill>
        <a:ln>
          <a:noFill/>
        </a:ln>
        <a:effectLst>
          <a:reflection blurRad="6350" stA="50000" endA="300" endPos="55000" dir="5400000" sy="-100000" algn="bl" rotWithShape="0"/>
        </a:effectLst>
        <a:scene3d>
          <a:camera prst="orthographicFront">
            <a:rot lat="0" lon="0" rev="0"/>
          </a:camera>
          <a:lightRig rig="contrasting" dir="t">
            <a:rot lat="0" lon="0" rev="1500000"/>
          </a:lightRig>
        </a:scene3d>
        <a:sp3d prstMaterial="metal">
          <a:bevelT w="88900" h="88900"/>
        </a:sp3d>
      </dgm:spPr>
      <dgm:t>
        <a:bodyPr/>
        <a:lstStyle/>
        <a:p>
          <a:r>
            <a:rPr lang="en-US"/>
            <a:t>Terminologies</a:t>
          </a:r>
        </a:p>
      </dgm:t>
    </dgm:pt>
    <dgm:pt modelId="{B1C051CA-D479-4565-9D2C-D4CA7387AC8F}" type="parTrans" cxnId="{6B15AFEE-5CE4-439B-BC8E-705E3E1890E3}">
      <dgm:prSet/>
      <dgm:spPr/>
      <dgm:t>
        <a:bodyPr/>
        <a:lstStyle/>
        <a:p>
          <a:endParaRPr lang="en-US"/>
        </a:p>
      </dgm:t>
    </dgm:pt>
    <dgm:pt modelId="{085E1DD7-5B8F-4F19-905F-432D1A766E8C}" type="sibTrans" cxnId="{6B15AFEE-5CE4-439B-BC8E-705E3E1890E3}">
      <dgm:prSet/>
      <dgm:spPr/>
      <dgm:t>
        <a:bodyPr/>
        <a:lstStyle/>
        <a:p>
          <a:endParaRPr lang="en-US"/>
        </a:p>
      </dgm:t>
    </dgm:pt>
    <dgm:pt modelId="{A65A7CFB-A70A-4B5C-81C0-05BBFB888D5B}" type="pres">
      <dgm:prSet presAssocID="{5CE3F045-B23A-48EA-8703-A777C347A086}" presName="cycle" presStyleCnt="0">
        <dgm:presLayoutVars>
          <dgm:chMax val="1"/>
          <dgm:dir/>
          <dgm:animLvl val="ctr"/>
          <dgm:resizeHandles val="exact"/>
        </dgm:presLayoutVars>
      </dgm:prSet>
      <dgm:spPr/>
    </dgm:pt>
    <dgm:pt modelId="{9ECDD1CC-F64E-46BF-9F98-D0B7A817FEB2}" type="pres">
      <dgm:prSet presAssocID="{2F2CCD4E-4CD6-4B24-9E28-C3653D0D93D2}" presName="centerShape" presStyleLbl="node0" presStyleIdx="0" presStyleCnt="1" custLinFactNeighborX="-29253" custLinFactNeighborY="2206"/>
      <dgm:spPr/>
    </dgm:pt>
  </dgm:ptLst>
  <dgm:cxnLst>
    <dgm:cxn modelId="{FCEBDE21-820E-4EAF-9843-E306F20884DB}" type="presOf" srcId="{5CE3F045-B23A-48EA-8703-A777C347A086}" destId="{A65A7CFB-A70A-4B5C-81C0-05BBFB888D5B}" srcOrd="0" destOrd="0" presId="urn:microsoft.com/office/officeart/2005/8/layout/radial1"/>
    <dgm:cxn modelId="{6B15AFEE-5CE4-439B-BC8E-705E3E1890E3}" srcId="{5CE3F045-B23A-48EA-8703-A777C347A086}" destId="{2F2CCD4E-4CD6-4B24-9E28-C3653D0D93D2}" srcOrd="0" destOrd="0" parTransId="{B1C051CA-D479-4565-9D2C-D4CA7387AC8F}" sibTransId="{085E1DD7-5B8F-4F19-905F-432D1A766E8C}"/>
    <dgm:cxn modelId="{178014FC-6498-479E-91FA-5F10E8101AE3}" type="presOf" srcId="{2F2CCD4E-4CD6-4B24-9E28-C3653D0D93D2}" destId="{9ECDD1CC-F64E-46BF-9F98-D0B7A817FEB2}" srcOrd="0" destOrd="0" presId="urn:microsoft.com/office/officeart/2005/8/layout/radial1"/>
    <dgm:cxn modelId="{9381B78B-C865-420C-B714-85F18860AA1C}" type="presParOf" srcId="{A65A7CFB-A70A-4B5C-81C0-05BBFB888D5B}" destId="{9ECDD1CC-F64E-46BF-9F98-D0B7A817FEB2}" srcOrd="0" destOrd="0" presId="urn:microsoft.com/office/officeart/2005/8/layout/radial1"/>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DD1CC-F64E-46BF-9F98-D0B7A817FEB2}">
      <dsp:nvSpPr>
        <dsp:cNvPr id="0" name=""/>
        <dsp:cNvSpPr/>
      </dsp:nvSpPr>
      <dsp:spPr>
        <a:xfrm>
          <a:off x="0" y="265"/>
          <a:ext cx="2721446" cy="2721446"/>
        </a:xfrm>
        <a:prstGeom prst="ellipse">
          <a:avLst/>
        </a:prstGeom>
        <a:solidFill>
          <a:srgbClr val="0076A8"/>
        </a:solidFill>
        <a:ln w="12700" cap="flat" cmpd="sng" algn="ctr">
          <a:noFill/>
          <a:prstDash val="solid"/>
          <a:miter lim="800000"/>
        </a:ln>
        <a:effectLst>
          <a:reflection blurRad="6350" stA="50000" endA="300" endPos="55000" dir="5400000" sy="-100000" algn="bl" rotWithShape="0"/>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Terminologies</a:t>
          </a:r>
        </a:p>
      </dsp:txBody>
      <dsp:txXfrm>
        <a:off x="398547" y="398812"/>
        <a:ext cx="1924352" cy="192435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3E9B0-0EE4-4472-B37D-F59D0BDDFF0E}"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06C0D-3BB9-4B96-9901-63E52D9EEAB7}" type="slidenum">
              <a:rPr lang="en-US" smtClean="0"/>
              <a:t>‹#›</a:t>
            </a:fld>
            <a:endParaRPr lang="en-US"/>
          </a:p>
        </p:txBody>
      </p:sp>
    </p:spTree>
    <p:extLst>
      <p:ext uri="{BB962C8B-B14F-4D97-AF65-F5344CB8AC3E}">
        <p14:creationId xmlns:p14="http://schemas.microsoft.com/office/powerpoint/2010/main" val="89668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2D1EAA-8688-1F4D-BB1A-39A53AF4EB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4423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36</a:t>
            </a:fld>
            <a:endParaRPr lang="en-US"/>
          </a:p>
        </p:txBody>
      </p:sp>
    </p:spTree>
    <p:extLst>
      <p:ext uri="{BB962C8B-B14F-4D97-AF65-F5344CB8AC3E}">
        <p14:creationId xmlns:p14="http://schemas.microsoft.com/office/powerpoint/2010/main" val="237589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529638-9190-45A2-A729-1021655EEC4C}" type="slidenum">
              <a:rPr lang="en-US" smtClean="0"/>
              <a:t>39</a:t>
            </a:fld>
            <a:endParaRPr lang="en-US"/>
          </a:p>
        </p:txBody>
      </p:sp>
    </p:spTree>
    <p:extLst>
      <p:ext uri="{BB962C8B-B14F-4D97-AF65-F5344CB8AC3E}">
        <p14:creationId xmlns:p14="http://schemas.microsoft.com/office/powerpoint/2010/main" val="53374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88618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6959452-C152-4B59-B1FF-E97A279E7F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E45986CB-7DF1-4C52-A26A-9BC31FB744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Sagar</a:t>
            </a:r>
          </a:p>
        </p:txBody>
      </p:sp>
      <p:sp>
        <p:nvSpPr>
          <p:cNvPr id="21508" name="Slide Number Placeholder 3">
            <a:extLst>
              <a:ext uri="{FF2B5EF4-FFF2-40B4-BE49-F238E27FC236}">
                <a16:creationId xmlns:a16="http://schemas.microsoft.com/office/drawing/2014/main" id="{D25F9643-0748-4F63-930F-2DF38D9B79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0" marR="0" lvl="0" indent="0" algn="r" defTabSz="1217613" rtl="0" eaLnBrk="0" fontAlgn="base" latinLnBrk="0" hangingPunct="0">
              <a:lnSpc>
                <a:spcPct val="100000"/>
              </a:lnSpc>
              <a:spcBef>
                <a:spcPct val="0"/>
              </a:spcBef>
              <a:spcAft>
                <a:spcPct val="0"/>
              </a:spcAft>
              <a:buClrTx/>
              <a:buSzTx/>
              <a:buFontTx/>
              <a:buNone/>
              <a:tabLst/>
              <a:defRPr/>
            </a:pPr>
            <a:fld id="{6B5D25B4-7C52-41F4-8CDB-F828B17EB30D}" type="slidenum">
              <a:rPr kumimoji="0" lang="en-US" alt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1217613" rtl="0" eaLnBrk="0" fontAlgn="base" latinLnBrk="0" hangingPunct="0">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32912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6959452-C152-4B59-B1FF-E97A279E7F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E45986CB-7DF1-4C52-A26A-9BC31FB744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Sagar</a:t>
            </a:r>
          </a:p>
        </p:txBody>
      </p:sp>
      <p:sp>
        <p:nvSpPr>
          <p:cNvPr id="21508" name="Slide Number Placeholder 3">
            <a:extLst>
              <a:ext uri="{FF2B5EF4-FFF2-40B4-BE49-F238E27FC236}">
                <a16:creationId xmlns:a16="http://schemas.microsoft.com/office/drawing/2014/main" id="{D25F9643-0748-4F63-930F-2DF38D9B79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0" marR="0" lvl="0" indent="0" algn="r" defTabSz="1217613" rtl="0" eaLnBrk="0" fontAlgn="base" latinLnBrk="0" hangingPunct="0">
              <a:lnSpc>
                <a:spcPct val="100000"/>
              </a:lnSpc>
              <a:spcBef>
                <a:spcPct val="0"/>
              </a:spcBef>
              <a:spcAft>
                <a:spcPct val="0"/>
              </a:spcAft>
              <a:buClrTx/>
              <a:buSzTx/>
              <a:buFontTx/>
              <a:buNone/>
              <a:tabLst/>
              <a:defRPr/>
            </a:pPr>
            <a:fld id="{6B5D25B4-7C52-41F4-8CDB-F828B17EB30D}" type="slidenum">
              <a:rPr kumimoji="0" lang="en-US" alt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1217613" rtl="0" eaLnBrk="0" fontAlgn="base" latinLnBrk="0" hangingPunct="0">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885939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6959452-C152-4B59-B1FF-E97A279E7F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E45986CB-7DF1-4C52-A26A-9BC31FB744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Sagar</a:t>
            </a:r>
          </a:p>
        </p:txBody>
      </p:sp>
      <p:sp>
        <p:nvSpPr>
          <p:cNvPr id="21508" name="Slide Number Placeholder 3">
            <a:extLst>
              <a:ext uri="{FF2B5EF4-FFF2-40B4-BE49-F238E27FC236}">
                <a16:creationId xmlns:a16="http://schemas.microsoft.com/office/drawing/2014/main" id="{D25F9643-0748-4F63-930F-2DF38D9B79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0" marR="0" lvl="0" indent="0" algn="r" defTabSz="1217613" rtl="0" eaLnBrk="0" fontAlgn="base" latinLnBrk="0" hangingPunct="0">
              <a:lnSpc>
                <a:spcPct val="100000"/>
              </a:lnSpc>
              <a:spcBef>
                <a:spcPct val="0"/>
              </a:spcBef>
              <a:spcAft>
                <a:spcPct val="0"/>
              </a:spcAft>
              <a:buClrTx/>
              <a:buSzTx/>
              <a:buFontTx/>
              <a:buNone/>
              <a:tabLst/>
              <a:defRPr/>
            </a:pPr>
            <a:fld id="{6B5D25B4-7C52-41F4-8CDB-F828B17EB30D}" type="slidenum">
              <a:rPr kumimoji="0" lang="en-US" altLang="en-US" sz="1200" b="0" i="0" u="none" strike="noStrike" kern="1200" cap="none" spc="0" normalizeH="0" baseline="0" noProof="0" smtClean="0">
                <a:ln>
                  <a:noFill/>
                </a:ln>
                <a:solidFill>
                  <a:prstClr val="black"/>
                </a:solidFill>
                <a:effectLst/>
                <a:uLnTx/>
                <a:uFillTx/>
                <a:latin typeface="Verdana" panose="020B0604030504040204" pitchFamily="34" charset="0"/>
                <a:ea typeface="+mn-ea"/>
                <a:cs typeface="+mn-cs"/>
              </a:rPr>
              <a:pPr marL="0" marR="0" lvl="0" indent="0" algn="r" defTabSz="1217613" rtl="0" eaLnBrk="0" fontAlgn="base" latinLnBrk="0" hangingPunct="0">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182344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53</a:t>
            </a:fld>
            <a:endParaRPr lang="en-US"/>
          </a:p>
        </p:txBody>
      </p:sp>
    </p:spTree>
    <p:extLst>
      <p:ext uri="{BB962C8B-B14F-4D97-AF65-F5344CB8AC3E}">
        <p14:creationId xmlns:p14="http://schemas.microsoft.com/office/powerpoint/2010/main" val="1646436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59AB7126-6B64-A04F-96AB-2578015C14B7}" type="datetime1">
              <a:rPr kumimoji="0" lang="en-IN" sz="1200" b="0" i="0" u="none" strike="noStrike" kern="1200" cap="none" spc="0" normalizeH="0" baseline="0" noProof="0" smtClean="0">
                <a:ln>
                  <a:noFill/>
                </a:ln>
                <a:solidFill>
                  <a:prstClr val="black"/>
                </a:solidFill>
                <a:effectLst/>
                <a:uLnTx/>
                <a:uFillTx/>
                <a:latin typeface="Oracle Sans Regular" panose="020B0503020204020204" pitchFamily="34" charset="0"/>
                <a:cs typeface="Arial"/>
              </a:rPr>
              <a:pPr marL="0" marR="0" lvl="0" indent="0" algn="r" defTabSz="914400" rtl="0" eaLnBrk="1" fontAlgn="auto" latinLnBrk="0" hangingPunct="1">
                <a:lnSpc>
                  <a:spcPct val="100000"/>
                </a:lnSpc>
                <a:spcBef>
                  <a:spcPct val="0"/>
                </a:spcBef>
                <a:spcAft>
                  <a:spcPct val="0"/>
                </a:spcAft>
                <a:buClrTx/>
                <a:buSzTx/>
                <a:buFontTx/>
                <a:buNone/>
                <a:defRPr/>
              </a:pPr>
              <a:t>13-09-2023</a:t>
            </a:fld>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DACC16FB-9D68-C74B-AABD-CDFC2ED74F24}" type="slidenum">
              <a:rPr kumimoji="0" lang="en-US" sz="1200" b="0" i="0" u="none" strike="noStrike" kern="1200" cap="none" spc="0" normalizeH="0" baseline="0" noProof="0" smtClean="0">
                <a:ln>
                  <a:noFill/>
                </a:ln>
                <a:solidFill>
                  <a:prstClr val="black"/>
                </a:solidFill>
                <a:effectLst/>
                <a:uLnTx/>
                <a:uFillTx/>
                <a:latin typeface="Oracle Sans Regular" panose="020B0503020204020204" pitchFamily="34" charset="0"/>
                <a:cs typeface="Arial"/>
              </a:rPr>
              <a:pPr marL="0" marR="0" lvl="0" indent="0" algn="r" defTabSz="914400" rtl="0" eaLnBrk="1" fontAlgn="auto" latinLnBrk="0" hangingPunct="1">
                <a:lnSpc>
                  <a:spcPct val="100000"/>
                </a:lnSpc>
                <a:spcBef>
                  <a:spcPct val="0"/>
                </a:spcBef>
                <a:spcAft>
                  <a:spcPct val="0"/>
                </a:spcAft>
                <a:buClrTx/>
                <a:buSzTx/>
                <a:buFontTx/>
                <a:buNone/>
                <a:defRPr/>
              </a:pPr>
              <a:t>56</a:t>
            </a:fld>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Tree>
    <p:extLst>
      <p:ext uri="{BB962C8B-B14F-4D97-AF65-F5344CB8AC3E}">
        <p14:creationId xmlns:p14="http://schemas.microsoft.com/office/powerpoint/2010/main" val="427613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59AB7126-6B64-A04F-96AB-2578015C14B7}" type="datetime1">
              <a:rPr kumimoji="0" lang="en-IN" sz="1200" b="0" i="0" u="none" strike="noStrike" kern="1200" cap="none" spc="0" normalizeH="0" baseline="0" noProof="0" smtClean="0">
                <a:ln>
                  <a:noFill/>
                </a:ln>
                <a:solidFill>
                  <a:prstClr val="black"/>
                </a:solidFill>
                <a:effectLst/>
                <a:uLnTx/>
                <a:uFillTx/>
                <a:latin typeface="Oracle Sans Regular" panose="020B0503020204020204" pitchFamily="34" charset="0"/>
                <a:cs typeface="Arial"/>
              </a:rPr>
              <a:pPr marL="0" marR="0" lvl="0" indent="0" algn="r" defTabSz="914400" rtl="0" eaLnBrk="1" fontAlgn="auto" latinLnBrk="0" hangingPunct="1">
                <a:lnSpc>
                  <a:spcPct val="100000"/>
                </a:lnSpc>
                <a:spcBef>
                  <a:spcPct val="0"/>
                </a:spcBef>
                <a:spcAft>
                  <a:spcPct val="0"/>
                </a:spcAft>
                <a:buClrTx/>
                <a:buSzTx/>
                <a:buFontTx/>
                <a:buNone/>
                <a:defRPr/>
              </a:pPr>
              <a:t>13-09-2023</a:t>
            </a:fld>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DACC16FB-9D68-C74B-AABD-CDFC2ED74F24}" type="slidenum">
              <a:rPr kumimoji="0" lang="en-US" sz="1200" b="0" i="0" u="none" strike="noStrike" kern="1200" cap="none" spc="0" normalizeH="0" baseline="0" noProof="0" smtClean="0">
                <a:ln>
                  <a:noFill/>
                </a:ln>
                <a:solidFill>
                  <a:prstClr val="black"/>
                </a:solidFill>
                <a:effectLst/>
                <a:uLnTx/>
                <a:uFillTx/>
                <a:latin typeface="Oracle Sans Regular" panose="020B0503020204020204" pitchFamily="34" charset="0"/>
                <a:cs typeface="Arial"/>
              </a:rPr>
              <a:pPr marL="0" marR="0" lvl="0" indent="0" algn="r" defTabSz="914400" rtl="0" eaLnBrk="1" fontAlgn="auto" latinLnBrk="0" hangingPunct="1">
                <a:lnSpc>
                  <a:spcPct val="100000"/>
                </a:lnSpc>
                <a:spcBef>
                  <a:spcPct val="0"/>
                </a:spcBef>
                <a:spcAft>
                  <a:spcPct val="0"/>
                </a:spcAft>
                <a:buClrTx/>
                <a:buSzTx/>
                <a:buFontTx/>
                <a:buNone/>
                <a:defRPr/>
              </a:pPr>
              <a:t>57</a:t>
            </a:fld>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Tree>
    <p:extLst>
      <p:ext uri="{BB962C8B-B14F-4D97-AF65-F5344CB8AC3E}">
        <p14:creationId xmlns:p14="http://schemas.microsoft.com/office/powerpoint/2010/main" val="162090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59AB7126-6B64-A04F-96AB-2578015C14B7}" type="datetime1">
              <a:rPr kumimoji="0" lang="en-IN" sz="1200" b="0" i="0" u="none" strike="noStrike" kern="1200" cap="none" spc="0" normalizeH="0" baseline="0" noProof="0" smtClean="0">
                <a:ln>
                  <a:noFill/>
                </a:ln>
                <a:solidFill>
                  <a:prstClr val="black"/>
                </a:solidFill>
                <a:effectLst/>
                <a:uLnTx/>
                <a:uFillTx/>
                <a:latin typeface="Oracle Sans Regular" panose="020B0503020204020204" pitchFamily="34" charset="0"/>
                <a:cs typeface="Arial"/>
              </a:rPr>
              <a:pPr marL="0" marR="0" lvl="0" indent="0" algn="r" defTabSz="914400" rtl="0" eaLnBrk="1" fontAlgn="auto" latinLnBrk="0" hangingPunct="1">
                <a:lnSpc>
                  <a:spcPct val="100000"/>
                </a:lnSpc>
                <a:spcBef>
                  <a:spcPct val="0"/>
                </a:spcBef>
                <a:spcAft>
                  <a:spcPct val="0"/>
                </a:spcAft>
                <a:buClrTx/>
                <a:buSzTx/>
                <a:buFontTx/>
                <a:buNone/>
                <a:defRPr/>
              </a:pPr>
              <a:t>13-09-2023</a:t>
            </a:fld>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DACC16FB-9D68-C74B-AABD-CDFC2ED74F24}" type="slidenum">
              <a:rPr kumimoji="0" lang="en-US" sz="1200" b="0" i="0" u="none" strike="noStrike" kern="1200" cap="none" spc="0" normalizeH="0" baseline="0" noProof="0" smtClean="0">
                <a:ln>
                  <a:noFill/>
                </a:ln>
                <a:solidFill>
                  <a:prstClr val="black"/>
                </a:solidFill>
                <a:effectLst/>
                <a:uLnTx/>
                <a:uFillTx/>
                <a:latin typeface="Oracle Sans Regular" panose="020B0503020204020204" pitchFamily="34" charset="0"/>
                <a:cs typeface="Arial"/>
              </a:rPr>
              <a:pPr marL="0" marR="0" lvl="0" indent="0" algn="r" defTabSz="914400" rtl="0" eaLnBrk="1" fontAlgn="auto" latinLnBrk="0" hangingPunct="1">
                <a:lnSpc>
                  <a:spcPct val="100000"/>
                </a:lnSpc>
                <a:spcBef>
                  <a:spcPct val="0"/>
                </a:spcBef>
                <a:spcAft>
                  <a:spcPct val="0"/>
                </a:spcAft>
                <a:buClrTx/>
                <a:buSzTx/>
                <a:buFontTx/>
                <a:buNone/>
                <a:defRPr/>
              </a:pPr>
              <a:t>58</a:t>
            </a:fld>
            <a:endParaRPr kumimoji="0" lang="en-US" sz="1200" b="0" i="0" u="none" strike="noStrike" kern="1200" cap="none" spc="0" normalizeH="0" baseline="0" noProof="0">
              <a:ln>
                <a:noFill/>
              </a:ln>
              <a:solidFill>
                <a:prstClr val="black"/>
              </a:solidFill>
              <a:effectLst/>
              <a:uLnTx/>
              <a:uFillTx/>
              <a:latin typeface="Oracle Sans Regular" panose="020B0503020204020204" pitchFamily="34" charset="0"/>
              <a:cs typeface="Arial"/>
            </a:endParaRPr>
          </a:p>
        </p:txBody>
      </p:sp>
    </p:spTree>
    <p:extLst>
      <p:ext uri="{BB962C8B-B14F-4D97-AF65-F5344CB8AC3E}">
        <p14:creationId xmlns:p14="http://schemas.microsoft.com/office/powerpoint/2010/main" val="284229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10"/>
          </p:nvPr>
        </p:nvSpPr>
        <p:spPr>
          <a:xfrm>
            <a:off x="4122658" y="9073402"/>
            <a:ext cx="3154387" cy="478544"/>
          </a:xfrm>
          <a:prstGeom prst="rect">
            <a:avLst/>
          </a:prstGeom>
        </p:spPr>
        <p:txBody>
          <a:bodyPr/>
          <a:lstStyle/>
          <a:p>
            <a:pPr defTabSz="1212952">
              <a:defRPr/>
            </a:pPr>
            <a:endParaRPr lang="en-GB">
              <a:solidFill>
                <a:prstClr val="black"/>
              </a:solidFill>
              <a:latin typeface="Calibri" panose="020F0502020204030204"/>
            </a:endParaRPr>
          </a:p>
        </p:txBody>
      </p:sp>
    </p:spTree>
    <p:extLst>
      <p:ext uri="{BB962C8B-B14F-4D97-AF65-F5344CB8AC3E}">
        <p14:creationId xmlns:p14="http://schemas.microsoft.com/office/powerpoint/2010/main" val="1149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14</a:t>
            </a:fld>
            <a:endParaRPr lang="en-US"/>
          </a:p>
        </p:txBody>
      </p:sp>
    </p:spTree>
    <p:extLst>
      <p:ext uri="{BB962C8B-B14F-4D97-AF65-F5344CB8AC3E}">
        <p14:creationId xmlns:p14="http://schemas.microsoft.com/office/powerpoint/2010/main" val="603856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16</a:t>
            </a:fld>
            <a:endParaRPr lang="en-US"/>
          </a:p>
        </p:txBody>
      </p:sp>
    </p:spTree>
    <p:extLst>
      <p:ext uri="{BB962C8B-B14F-4D97-AF65-F5344CB8AC3E}">
        <p14:creationId xmlns:p14="http://schemas.microsoft.com/office/powerpoint/2010/main" val="2264004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18</a:t>
            </a:fld>
            <a:endParaRPr lang="en-US"/>
          </a:p>
        </p:txBody>
      </p:sp>
    </p:spTree>
    <p:extLst>
      <p:ext uri="{BB962C8B-B14F-4D97-AF65-F5344CB8AC3E}">
        <p14:creationId xmlns:p14="http://schemas.microsoft.com/office/powerpoint/2010/main" val="206323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23</a:t>
            </a:fld>
            <a:endParaRPr lang="en-US"/>
          </a:p>
        </p:txBody>
      </p:sp>
    </p:spTree>
    <p:extLst>
      <p:ext uri="{BB962C8B-B14F-4D97-AF65-F5344CB8AC3E}">
        <p14:creationId xmlns:p14="http://schemas.microsoft.com/office/powerpoint/2010/main" val="380761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24</a:t>
            </a:fld>
            <a:endParaRPr lang="en-US"/>
          </a:p>
        </p:txBody>
      </p:sp>
    </p:spTree>
    <p:extLst>
      <p:ext uri="{BB962C8B-B14F-4D97-AF65-F5344CB8AC3E}">
        <p14:creationId xmlns:p14="http://schemas.microsoft.com/office/powerpoint/2010/main" val="418939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25</a:t>
            </a:fld>
            <a:endParaRPr lang="en-US"/>
          </a:p>
        </p:txBody>
      </p:sp>
    </p:spTree>
    <p:extLst>
      <p:ext uri="{BB962C8B-B14F-4D97-AF65-F5344CB8AC3E}">
        <p14:creationId xmlns:p14="http://schemas.microsoft.com/office/powerpoint/2010/main" val="13046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29</a:t>
            </a:fld>
            <a:endParaRPr lang="en-US"/>
          </a:p>
        </p:txBody>
      </p:sp>
    </p:spTree>
    <p:extLst>
      <p:ext uri="{BB962C8B-B14F-4D97-AF65-F5344CB8AC3E}">
        <p14:creationId xmlns:p14="http://schemas.microsoft.com/office/powerpoint/2010/main" val="186132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BE9-CB26-80E4-E01F-88565FCF6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B7D8A-5094-8DB3-4147-BE4BC7AE7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13A587-F4B4-3117-1166-91D701E109A7}"/>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5" name="Footer Placeholder 4">
            <a:extLst>
              <a:ext uri="{FF2B5EF4-FFF2-40B4-BE49-F238E27FC236}">
                <a16:creationId xmlns:a16="http://schemas.microsoft.com/office/drawing/2014/main" id="{7A28510B-CBB6-65FB-80C2-2E5981BBE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B0AD5-C082-E020-A20C-8A3D31593AA4}"/>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201252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1708-C57C-FC61-D077-47B436A05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559749-3F34-CA78-D56A-A4D9AF454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E1D64-C8E1-3C4D-7548-CE76610966E5}"/>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5" name="Footer Placeholder 4">
            <a:extLst>
              <a:ext uri="{FF2B5EF4-FFF2-40B4-BE49-F238E27FC236}">
                <a16:creationId xmlns:a16="http://schemas.microsoft.com/office/drawing/2014/main" id="{5712E930-2149-7823-8E9B-14920C28F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1AF54-4A98-A634-BCB6-07B985140047}"/>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363515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6AD2B-123A-38EC-D955-C5F3C1B97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A7BC3E-3BE1-562F-EE56-9FCCB956F2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F21BC-D67C-8C3F-EC90-32409B6BC736}"/>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5" name="Footer Placeholder 4">
            <a:extLst>
              <a:ext uri="{FF2B5EF4-FFF2-40B4-BE49-F238E27FC236}">
                <a16:creationId xmlns:a16="http://schemas.microsoft.com/office/drawing/2014/main" id="{8C2F5196-0EAC-EFB0-5F43-8022E9955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BC789-BB33-9488-5C05-E23C5CAE11D2}"/>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2647683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Opening">
    <p:spTree>
      <p:nvGrpSpPr>
        <p:cNvPr id="1" name=""/>
        <p:cNvGrpSpPr/>
        <p:nvPr/>
      </p:nvGrpSpPr>
      <p:grpSpPr>
        <a:xfrm>
          <a:off x="0" y="0"/>
          <a:ext cx="0" cy="0"/>
          <a:chOff x="0" y="0"/>
          <a:chExt cx="0" cy="0"/>
        </a:xfrm>
      </p:grpSpPr>
      <p:sp>
        <p:nvSpPr>
          <p:cNvPr id="9" name="Picture Placeholder 17">
            <a:extLst>
              <a:ext uri="{FF2B5EF4-FFF2-40B4-BE49-F238E27FC236}">
                <a16:creationId xmlns:a16="http://schemas.microsoft.com/office/drawing/2014/main" id="{18F8322D-F6D0-FD48-8ECA-70197A18213F}"/>
              </a:ext>
            </a:extLst>
          </p:cNvPr>
          <p:cNvSpPr>
            <a:spLocks noGrp="1"/>
          </p:cNvSpPr>
          <p:nvPr>
            <p:ph type="pic" sz="quarter" idx="12"/>
          </p:nvPr>
        </p:nvSpPr>
        <p:spPr>
          <a:xfrm>
            <a:off x="2075644" y="0"/>
            <a:ext cx="10128679" cy="347804"/>
          </a:xfrm>
          <a:solidFill>
            <a:schemeClr val="bg1">
              <a:lumMod val="85000"/>
            </a:schemeClr>
          </a:solidFill>
        </p:spPr>
        <p:txBody>
          <a:bodyPr/>
          <a:lstStyle>
            <a:lvl1pPr algn="ctr">
              <a:defRPr sz="1940">
                <a:solidFill>
                  <a:srgbClr val="C00000"/>
                </a:solidFill>
              </a:defRPr>
            </a:lvl1pPr>
          </a:lstStyle>
          <a:p>
            <a:r>
              <a:rPr lang="en-US"/>
              <a:t>Click icon to add picture</a:t>
            </a:r>
          </a:p>
        </p:txBody>
      </p:sp>
      <p:sp>
        <p:nvSpPr>
          <p:cNvPr id="10" name="Text Placeholder Ttle">
            <a:extLst>
              <a:ext uri="{FF2B5EF4-FFF2-40B4-BE49-F238E27FC236}">
                <a16:creationId xmlns:a16="http://schemas.microsoft.com/office/drawing/2014/main" id="{1D014202-442C-6C41-9DD1-D92C2019E40E}"/>
              </a:ext>
            </a:extLst>
          </p:cNvPr>
          <p:cNvSpPr>
            <a:spLocks noGrp="1"/>
          </p:cNvSpPr>
          <p:nvPr>
            <p:ph type="body" sz="quarter" idx="10" hasCustomPrompt="1"/>
          </p:nvPr>
        </p:nvSpPr>
        <p:spPr>
          <a:xfrm>
            <a:off x="2565477" y="2781957"/>
            <a:ext cx="5927745" cy="1648113"/>
          </a:xfrm>
        </p:spPr>
        <p:txBody>
          <a:bodyPr anchor="b" anchorCtr="0">
            <a:normAutofit/>
          </a:bodyPr>
          <a:lstStyle>
            <a:lvl1pPr>
              <a:lnSpc>
                <a:spcPts val="6368"/>
              </a:lnSpc>
              <a:spcBef>
                <a:spcPts val="0"/>
              </a:spcBef>
              <a:spcAft>
                <a:spcPts val="1819"/>
              </a:spcAft>
              <a:defRPr sz="5822" b="0" i="0" baseline="0">
                <a:solidFill>
                  <a:schemeClr val="bg1"/>
                </a:solidFill>
                <a:latin typeface="Arial Black" panose="020B0604020202020204" pitchFamily="34" charset="0"/>
              </a:defRPr>
            </a:lvl1pPr>
          </a:lstStyle>
          <a:p>
            <a:pPr lvl="0"/>
            <a:r>
              <a:rPr lang="en-US"/>
              <a:t>Click to add title</a:t>
            </a:r>
          </a:p>
        </p:txBody>
      </p:sp>
      <p:sp>
        <p:nvSpPr>
          <p:cNvPr id="11" name="Text Placeholder Date">
            <a:extLst>
              <a:ext uri="{FF2B5EF4-FFF2-40B4-BE49-F238E27FC236}">
                <a16:creationId xmlns:a16="http://schemas.microsoft.com/office/drawing/2014/main" id="{99A11649-992A-9041-8A59-3BC29D989A10}"/>
              </a:ext>
            </a:extLst>
          </p:cNvPr>
          <p:cNvSpPr>
            <a:spLocks noGrp="1"/>
          </p:cNvSpPr>
          <p:nvPr>
            <p:ph type="body" sz="quarter" idx="11" hasCustomPrompt="1"/>
          </p:nvPr>
        </p:nvSpPr>
        <p:spPr>
          <a:xfrm>
            <a:off x="2565673" y="4769026"/>
            <a:ext cx="3180856" cy="503917"/>
          </a:xfrm>
        </p:spPr>
        <p:txBody>
          <a:bodyPr>
            <a:normAutofit/>
          </a:bodyPr>
          <a:lstStyle>
            <a:lvl1pPr>
              <a:defRPr sz="2183" baseline="0">
                <a:solidFill>
                  <a:schemeClr val="bg1"/>
                </a:solidFill>
                <a:latin typeface="Arial" panose="020B0604020202020204" pitchFamily="34" charset="0"/>
              </a:defRPr>
            </a:lvl1pPr>
          </a:lstStyle>
          <a:p>
            <a:pPr lvl="0"/>
            <a:r>
              <a:rPr lang="en-US"/>
              <a:t>Month, Day, Year</a:t>
            </a:r>
          </a:p>
          <a:p>
            <a:pPr lvl="1"/>
            <a:endParaRPr lang="en-US"/>
          </a:p>
        </p:txBody>
      </p:sp>
      <p:pic>
        <p:nvPicPr>
          <p:cNvPr id="8" name="Logo" descr="Logo&#10;&#10;Description automatically generated">
            <a:extLst>
              <a:ext uri="{FF2B5EF4-FFF2-40B4-BE49-F238E27FC236}">
                <a16:creationId xmlns:a16="http://schemas.microsoft.com/office/drawing/2014/main" id="{451685C8-C13E-4718-9B3B-64BDCAFB01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2660" y="936039"/>
            <a:ext cx="4796060" cy="935751"/>
          </a:xfrm>
          <a:prstGeom prst="rect">
            <a:avLst/>
          </a:prstGeom>
        </p:spPr>
      </p:pic>
    </p:spTree>
    <p:extLst>
      <p:ext uri="{BB962C8B-B14F-4D97-AF65-F5344CB8AC3E}">
        <p14:creationId xmlns:p14="http://schemas.microsoft.com/office/powerpoint/2010/main" val="2070545841"/>
      </p:ext>
    </p:extLst>
  </p:cSld>
  <p:clrMapOvr>
    <a:masterClrMapping/>
  </p:clrMapOvr>
  <p:extLst>
    <p:ext uri="{DCECCB84-F9BA-43D5-87BE-67443E8EF086}">
      <p15:sldGuideLst xmlns:p15="http://schemas.microsoft.com/office/powerpoint/2012/main">
        <p15:guide id="1" orient="horz" pos="1170" userDrawn="1">
          <p15:clr>
            <a:srgbClr val="FBAE40"/>
          </p15:clr>
        </p15:guide>
        <p15:guide id="2" pos="9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_Text">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AE551568-437A-0248-875D-91185ECBC81B}"/>
              </a:ext>
            </a:extLst>
          </p:cNvPr>
          <p:cNvSpPr>
            <a:spLocks noGrp="1"/>
          </p:cNvSpPr>
          <p:nvPr>
            <p:ph type="body" sz="quarter" idx="25" hasCustomPrompt="1"/>
          </p:nvPr>
        </p:nvSpPr>
        <p:spPr>
          <a:xfrm>
            <a:off x="2580856" y="6608238"/>
            <a:ext cx="3268465" cy="152148"/>
          </a:xfrm>
          <a:prstGeom prst="rect">
            <a:avLst/>
          </a:prstGeo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249CD140-4764-7C40-85B2-9AA4D8905686}"/>
              </a:ext>
            </a:extLst>
          </p:cNvPr>
          <p:cNvSpPr>
            <a:spLocks noGrp="1"/>
          </p:cNvSpPr>
          <p:nvPr>
            <p:ph type="body" sz="quarter" idx="26" hasCustomPrompt="1"/>
          </p:nvPr>
        </p:nvSpPr>
        <p:spPr>
          <a:xfrm>
            <a:off x="1903939" y="6608238"/>
            <a:ext cx="593223" cy="152148"/>
          </a:xfrm>
          <a:prstGeom prst="rect">
            <a:avLst/>
          </a:prstGeom>
        </p:spPr>
        <p:txBody>
          <a:bodyPr/>
          <a:lstStyle>
            <a:lvl1pPr>
              <a:defRPr sz="849" b="1" i="0" baseline="0">
                <a:latin typeface="Arial" panose="020B0604020202020204" pitchFamily="34" charset="0"/>
              </a:defRPr>
            </a:lvl1pPr>
          </a:lstStyle>
          <a:p>
            <a:pPr lvl="0"/>
            <a:r>
              <a:rPr lang="en-US"/>
              <a:t>Source:</a:t>
            </a:r>
          </a:p>
        </p:txBody>
      </p:sp>
      <p:pic>
        <p:nvPicPr>
          <p:cNvPr id="9" name="Picture 8" descr="A close up of a pumpkin&#10;&#10;Description automatically generated with low confidence">
            <a:extLst>
              <a:ext uri="{FF2B5EF4-FFF2-40B4-BE49-F238E27FC236}">
                <a16:creationId xmlns:a16="http://schemas.microsoft.com/office/drawing/2014/main" id="{DE5D1BEA-85E2-49D5-A6FC-E124538F7F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821" y="131870"/>
            <a:ext cx="722160" cy="794383"/>
          </a:xfrm>
          <a:prstGeom prst="rect">
            <a:avLst/>
          </a:prstGeom>
        </p:spPr>
      </p:pic>
      <p:sp>
        <p:nvSpPr>
          <p:cNvPr id="10" name="object 3">
            <a:extLst>
              <a:ext uri="{FF2B5EF4-FFF2-40B4-BE49-F238E27FC236}">
                <a16:creationId xmlns:a16="http://schemas.microsoft.com/office/drawing/2014/main" id="{B3524C61-1A27-4EF8-83F7-F18BC17F6E57}"/>
              </a:ext>
            </a:extLst>
          </p:cNvPr>
          <p:cNvSpPr txBox="1">
            <a:spLocks noGrp="1"/>
          </p:cNvSpPr>
          <p:nvPr>
            <p:ph type="title"/>
          </p:nvPr>
        </p:nvSpPr>
        <p:spPr>
          <a:xfrm>
            <a:off x="1073037" y="243052"/>
            <a:ext cx="10366928" cy="567218"/>
          </a:xfrm>
          <a:prstGeom prst="rect">
            <a:avLst/>
          </a:prstGeom>
        </p:spPr>
        <p:txBody>
          <a:bodyPr vert="horz" wrap="square" lIns="0" tIns="12065" rIns="0" bIns="0" rtlCol="0">
            <a:spAutoFit/>
          </a:bodyPr>
          <a:lstStyle>
            <a:lvl1pPr marL="12700">
              <a:lnSpc>
                <a:spcPct val="100000"/>
              </a:lnSpc>
              <a:spcBef>
                <a:spcPts val="95"/>
              </a:spcBef>
              <a:defRPr sz="3638">
                <a:solidFill>
                  <a:schemeClr val="tx1"/>
                </a:solidFill>
              </a:defRPr>
            </a:lvl1pPr>
          </a:lstStyle>
          <a:p>
            <a:pPr marL="7701">
              <a:lnSpc>
                <a:spcPct val="100000"/>
              </a:lnSpc>
              <a:spcBef>
                <a:spcPts val="58"/>
              </a:spcBef>
            </a:pPr>
            <a:r>
              <a:rPr lang="en-US" spc="-154"/>
              <a:t>Click to edit Master title style</a:t>
            </a:r>
            <a:endParaRPr spc="-154"/>
          </a:p>
        </p:txBody>
      </p:sp>
    </p:spTree>
    <p:extLst>
      <p:ext uri="{BB962C8B-B14F-4D97-AF65-F5344CB8AC3E}">
        <p14:creationId xmlns:p14="http://schemas.microsoft.com/office/powerpoint/2010/main" val="852548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7" name="object 2">
            <a:extLst>
              <a:ext uri="{FF2B5EF4-FFF2-40B4-BE49-F238E27FC236}">
                <a16:creationId xmlns:a16="http://schemas.microsoft.com/office/drawing/2014/main" id="{7171EA4B-8F25-CF40-90EF-4C3871F85478}"/>
              </a:ext>
            </a:extLst>
          </p:cNvPr>
          <p:cNvGrpSpPr/>
          <p:nvPr userDrawn="1"/>
        </p:nvGrpSpPr>
        <p:grpSpPr>
          <a:xfrm>
            <a:off x="5894013" y="1"/>
            <a:ext cx="6298173" cy="6857615"/>
            <a:chOff x="9718981" y="0"/>
            <a:chExt cx="10385425" cy="11308715"/>
          </a:xfrm>
        </p:grpSpPr>
        <p:sp>
          <p:nvSpPr>
            <p:cNvPr id="8" name="object 3">
              <a:extLst>
                <a:ext uri="{FF2B5EF4-FFF2-40B4-BE49-F238E27FC236}">
                  <a16:creationId xmlns:a16="http://schemas.microsoft.com/office/drawing/2014/main" id="{8BB247A8-0EF4-D349-B0F5-9A51C4CE7D8D}"/>
                </a:ext>
              </a:extLst>
            </p:cNvPr>
            <p:cNvSpPr/>
            <p:nvPr/>
          </p:nvSpPr>
          <p:spPr>
            <a:xfrm>
              <a:off x="10050604" y="0"/>
              <a:ext cx="10053955" cy="11308715"/>
            </a:xfrm>
            <a:custGeom>
              <a:avLst/>
              <a:gdLst/>
              <a:ahLst/>
              <a:cxnLst/>
              <a:rect l="l" t="t" r="r" b="b"/>
              <a:pathLst>
                <a:path w="10053955" h="11308715">
                  <a:moveTo>
                    <a:pt x="10053494" y="0"/>
                  </a:moveTo>
                  <a:lnTo>
                    <a:pt x="0" y="0"/>
                  </a:lnTo>
                  <a:lnTo>
                    <a:pt x="0" y="11308556"/>
                  </a:lnTo>
                  <a:lnTo>
                    <a:pt x="10053494" y="11308556"/>
                  </a:lnTo>
                  <a:lnTo>
                    <a:pt x="10053494" y="0"/>
                  </a:lnTo>
                  <a:close/>
                </a:path>
              </a:pathLst>
            </a:custGeom>
            <a:solidFill>
              <a:srgbClr val="FFDC34"/>
            </a:solidFill>
          </p:spPr>
          <p:txBody>
            <a:bodyPr wrap="square" lIns="0" tIns="0" rIns="0" bIns="0" rtlCol="0"/>
            <a:lstStyle/>
            <a:p>
              <a:endParaRPr sz="1092"/>
            </a:p>
          </p:txBody>
        </p:sp>
        <p:sp>
          <p:nvSpPr>
            <p:cNvPr id="9" name="object 4">
              <a:extLst>
                <a:ext uri="{FF2B5EF4-FFF2-40B4-BE49-F238E27FC236}">
                  <a16:creationId xmlns:a16="http://schemas.microsoft.com/office/drawing/2014/main" id="{B0FD7BB0-69F9-2C42-99D0-4A2903568EEE}"/>
                </a:ext>
              </a:extLst>
            </p:cNvPr>
            <p:cNvSpPr/>
            <p:nvPr/>
          </p:nvSpPr>
          <p:spPr>
            <a:xfrm>
              <a:off x="9718979" y="2775057"/>
              <a:ext cx="655955" cy="1581785"/>
            </a:xfrm>
            <a:custGeom>
              <a:avLst/>
              <a:gdLst/>
              <a:ahLst/>
              <a:cxnLst/>
              <a:rect l="l" t="t" r="r" b="b"/>
              <a:pathLst>
                <a:path w="655954" h="1581785">
                  <a:moveTo>
                    <a:pt x="655650" y="925753"/>
                  </a:moveTo>
                  <a:lnTo>
                    <a:pt x="0" y="925753"/>
                  </a:lnTo>
                  <a:lnTo>
                    <a:pt x="0" y="1581442"/>
                  </a:lnTo>
                  <a:lnTo>
                    <a:pt x="655650" y="1581442"/>
                  </a:lnTo>
                  <a:lnTo>
                    <a:pt x="655650" y="925753"/>
                  </a:lnTo>
                  <a:close/>
                </a:path>
                <a:path w="655954" h="1581785">
                  <a:moveTo>
                    <a:pt x="655650" y="0"/>
                  </a:moveTo>
                  <a:lnTo>
                    <a:pt x="0" y="0"/>
                  </a:lnTo>
                  <a:lnTo>
                    <a:pt x="0" y="655688"/>
                  </a:lnTo>
                  <a:lnTo>
                    <a:pt x="655650" y="655688"/>
                  </a:lnTo>
                  <a:lnTo>
                    <a:pt x="655650" y="0"/>
                  </a:lnTo>
                  <a:close/>
                </a:path>
              </a:pathLst>
            </a:custGeom>
            <a:solidFill>
              <a:srgbClr val="FF6012"/>
            </a:solidFill>
          </p:spPr>
          <p:txBody>
            <a:bodyPr wrap="square" lIns="0" tIns="0" rIns="0" bIns="0" rtlCol="0"/>
            <a:lstStyle/>
            <a:p>
              <a:endParaRPr sz="1092"/>
            </a:p>
          </p:txBody>
        </p:sp>
      </p:grpSp>
      <p:sp>
        <p:nvSpPr>
          <p:cNvPr id="23" name="Text Placeholder 22">
            <a:extLst>
              <a:ext uri="{FF2B5EF4-FFF2-40B4-BE49-F238E27FC236}">
                <a16:creationId xmlns:a16="http://schemas.microsoft.com/office/drawing/2014/main" id="{41DC7188-A6E8-284F-869C-2F3D66E4C6F1}"/>
              </a:ext>
            </a:extLst>
          </p:cNvPr>
          <p:cNvSpPr>
            <a:spLocks noGrp="1"/>
          </p:cNvSpPr>
          <p:nvPr>
            <p:ph type="body" sz="quarter" idx="13" hasCustomPrompt="1"/>
          </p:nvPr>
        </p:nvSpPr>
        <p:spPr>
          <a:xfrm>
            <a:off x="7343697" y="1521461"/>
            <a:ext cx="4020356" cy="3872580"/>
          </a:xfrm>
          <a:prstGeom prst="rect">
            <a:avLst/>
          </a:prstGeom>
        </p:spPr>
        <p:txBody>
          <a:bodyPr lIns="0" tIns="0" bIns="0">
            <a:noAutofit/>
          </a:bodyPr>
          <a:lstStyle>
            <a:lvl1pPr marL="207955" indent="-488002">
              <a:lnSpc>
                <a:spcPct val="200000"/>
              </a:lnSpc>
              <a:buClr>
                <a:schemeClr val="bg2"/>
              </a:buClr>
              <a:buFont typeface="+mj-lt"/>
              <a:buAutoNum type="arabicPeriod"/>
              <a:defRPr sz="2183" b="1" i="0" spc="0" baseline="0">
                <a:solidFill>
                  <a:schemeClr val="bg2"/>
                </a:solidFill>
                <a:latin typeface="Arial" panose="020B0604020202020204" pitchFamily="34" charset="0"/>
              </a:defRPr>
            </a:lvl1pPr>
            <a:lvl2pPr marL="277274" indent="0">
              <a:buClr>
                <a:schemeClr val="tx1"/>
              </a:buClr>
              <a:buFont typeface="+mj-lt"/>
              <a:buNone/>
              <a:defRPr sz="2153" b="1" i="0" spc="0" baseline="0">
                <a:solidFill>
                  <a:schemeClr val="tx1"/>
                </a:solidFill>
                <a:latin typeface="Arial" panose="020B0604020202020204" pitchFamily="34" charset="0"/>
              </a:defRPr>
            </a:lvl2pPr>
            <a:lvl3pPr marL="762503" indent="-207955">
              <a:buClr>
                <a:schemeClr val="tx1"/>
              </a:buClr>
              <a:buFont typeface="+mj-lt"/>
              <a:buAutoNum type="arabicPeriod"/>
              <a:defRPr sz="2153" b="1" i="0" spc="0" baseline="0">
                <a:solidFill>
                  <a:schemeClr val="tx1"/>
                </a:solidFill>
                <a:latin typeface="Arial" panose="020B0604020202020204" pitchFamily="34" charset="0"/>
              </a:defRPr>
            </a:lvl3pPr>
            <a:lvl4pPr marL="1039776" indent="-207955">
              <a:buClr>
                <a:schemeClr val="tx1"/>
              </a:buClr>
              <a:buFont typeface="+mj-lt"/>
              <a:buAutoNum type="arabicPeriod"/>
              <a:defRPr sz="2153" b="1" i="0" spc="0" baseline="0">
                <a:solidFill>
                  <a:schemeClr val="tx1"/>
                </a:solidFill>
                <a:latin typeface="Arial" panose="020B0604020202020204" pitchFamily="34" charset="0"/>
              </a:defRPr>
            </a:lvl4pPr>
            <a:lvl5pPr marL="1317050" indent="-207955">
              <a:buClr>
                <a:schemeClr val="tx1"/>
              </a:buClr>
              <a:buFont typeface="+mj-lt"/>
              <a:buAutoNum type="arabicPeriod"/>
              <a:defRPr sz="2153" b="1" i="0" spc="0" baseline="0">
                <a:solidFill>
                  <a:schemeClr val="tx1"/>
                </a:solidFill>
                <a:latin typeface="Arial" panose="020B0604020202020204" pitchFamily="34" charset="0"/>
              </a:defRPr>
            </a:lvl5pPr>
          </a:lstStyle>
          <a:p>
            <a:pPr lvl="0"/>
            <a:r>
              <a:rPr lang="en-US"/>
              <a:t>Click to write agenda</a:t>
            </a:r>
          </a:p>
          <a:p>
            <a:pPr lvl="0"/>
            <a:r>
              <a:rPr lang="en-US" err="1"/>
              <a:t>Consectetuer</a:t>
            </a:r>
            <a:r>
              <a:rPr lang="en-US"/>
              <a:t> </a:t>
            </a:r>
            <a:r>
              <a:rPr lang="en-US" err="1"/>
              <a:t>Adipiscing</a:t>
            </a:r>
            <a:endParaRPr lang="en-US"/>
          </a:p>
          <a:p>
            <a:pPr lvl="0"/>
            <a:r>
              <a:rPr lang="en-US"/>
              <a:t>Dolore Magna</a:t>
            </a:r>
          </a:p>
          <a:p>
            <a:pPr lvl="0"/>
            <a:r>
              <a:rPr lang="en-US" err="1"/>
              <a:t>Quis</a:t>
            </a:r>
            <a:r>
              <a:rPr lang="en-US"/>
              <a:t> </a:t>
            </a:r>
            <a:r>
              <a:rPr lang="en-US" err="1"/>
              <a:t>Nostrud</a:t>
            </a:r>
            <a:endParaRPr lang="en-US"/>
          </a:p>
          <a:p>
            <a:pPr lvl="0"/>
            <a:r>
              <a:rPr lang="en-US"/>
              <a:t>Duis </a:t>
            </a:r>
            <a:r>
              <a:rPr lang="en-US" err="1"/>
              <a:t>Autem</a:t>
            </a:r>
            <a:r>
              <a:rPr lang="en-US"/>
              <a:t> Vel </a:t>
            </a:r>
            <a:r>
              <a:rPr lang="en-US" err="1"/>
              <a:t>Iruire</a:t>
            </a:r>
            <a:endParaRPr lang="en-US"/>
          </a:p>
          <a:p>
            <a:pPr lvl="0"/>
            <a:r>
              <a:rPr lang="en-US"/>
              <a:t>Lorem Ipsum</a:t>
            </a:r>
          </a:p>
        </p:txBody>
      </p:sp>
      <p:sp>
        <p:nvSpPr>
          <p:cNvPr id="3" name="Text Placeholder 2">
            <a:extLst>
              <a:ext uri="{FF2B5EF4-FFF2-40B4-BE49-F238E27FC236}">
                <a16:creationId xmlns:a16="http://schemas.microsoft.com/office/drawing/2014/main" id="{FCF3393F-0F79-C34E-865C-16F486573141}"/>
              </a:ext>
            </a:extLst>
          </p:cNvPr>
          <p:cNvSpPr>
            <a:spLocks noGrp="1"/>
          </p:cNvSpPr>
          <p:nvPr>
            <p:ph type="body" sz="quarter" idx="15"/>
          </p:nvPr>
        </p:nvSpPr>
        <p:spPr>
          <a:xfrm>
            <a:off x="1382479" y="1682732"/>
            <a:ext cx="3327191" cy="4479653"/>
          </a:xfrm>
        </p:spPr>
        <p:txBody>
          <a:bodyPr wrap="square">
            <a:spAutoFit/>
          </a:bodyPr>
          <a:lstStyle>
            <a:lvl1pPr>
              <a:lnSpc>
                <a:spcPct val="100000"/>
              </a:lnSpc>
              <a:defRPr sz="5822" baseline="0">
                <a:solidFill>
                  <a:schemeClr val="bg2"/>
                </a:solidFill>
                <a:latin typeface="Arial Black" panose="020B0604020202020204" pitchFamily="34" charset="0"/>
              </a:defRPr>
            </a:lvl1pPr>
          </a:lstStyle>
          <a:p>
            <a:pPr lvl="0"/>
            <a:r>
              <a:rPr lang="en-US"/>
              <a:t>Click to edit Master text styles</a:t>
            </a:r>
          </a:p>
        </p:txBody>
      </p:sp>
      <p:sp>
        <p:nvSpPr>
          <p:cNvPr id="11" name="Footer Placeholder 3">
            <a:extLst>
              <a:ext uri="{FF2B5EF4-FFF2-40B4-BE49-F238E27FC236}">
                <a16:creationId xmlns:a16="http://schemas.microsoft.com/office/drawing/2014/main" id="{65ECA9F1-DDD9-4590-994A-87C01B2B9A39}"/>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9394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366C135-668B-7D41-97B9-18E0750D400C}"/>
              </a:ext>
            </a:extLst>
          </p:cNvPr>
          <p:cNvSpPr/>
          <p:nvPr userDrawn="1"/>
        </p:nvSpPr>
        <p:spPr>
          <a:xfrm>
            <a:off x="11604987" y="0"/>
            <a:ext cx="587013" cy="6858000"/>
          </a:xfrm>
          <a:custGeom>
            <a:avLst/>
            <a:gdLst/>
            <a:ahLst/>
            <a:cxnLst/>
            <a:rect l="l" t="t" r="r" b="b"/>
            <a:pathLst>
              <a:path w="1368425" h="11291570">
                <a:moveTo>
                  <a:pt x="1368073" y="0"/>
                </a:moveTo>
                <a:lnTo>
                  <a:pt x="0" y="0"/>
                </a:lnTo>
                <a:lnTo>
                  <a:pt x="0" y="11291467"/>
                </a:lnTo>
                <a:lnTo>
                  <a:pt x="1368073" y="11291467"/>
                </a:lnTo>
                <a:lnTo>
                  <a:pt x="1368073" y="0"/>
                </a:lnTo>
                <a:close/>
              </a:path>
            </a:pathLst>
          </a:custGeom>
          <a:solidFill>
            <a:srgbClr val="FFDC34"/>
          </a:solidFill>
        </p:spPr>
        <p:txBody>
          <a:bodyPr wrap="square" lIns="0" tIns="0" rIns="0" bIns="0" rtlCol="0"/>
          <a:lstStyle/>
          <a:p>
            <a:endParaRPr sz="1092"/>
          </a:p>
        </p:txBody>
      </p:sp>
      <p:sp>
        <p:nvSpPr>
          <p:cNvPr id="5" name="object 4">
            <a:extLst>
              <a:ext uri="{FF2B5EF4-FFF2-40B4-BE49-F238E27FC236}">
                <a16:creationId xmlns:a16="http://schemas.microsoft.com/office/drawing/2014/main" id="{DE3D9466-E143-7F49-85C6-80F7F817A728}"/>
              </a:ext>
            </a:extLst>
          </p:cNvPr>
          <p:cNvSpPr/>
          <p:nvPr userDrawn="1"/>
        </p:nvSpPr>
        <p:spPr>
          <a:xfrm>
            <a:off x="0" y="1682181"/>
            <a:ext cx="1555770" cy="1555661"/>
          </a:xfrm>
          <a:custGeom>
            <a:avLst/>
            <a:gdLst/>
            <a:ahLst/>
            <a:cxnLst/>
            <a:rect l="l" t="t" r="r" b="b"/>
            <a:pathLst>
              <a:path w="2565400" h="2565400">
                <a:moveTo>
                  <a:pt x="2565220" y="0"/>
                </a:moveTo>
                <a:lnTo>
                  <a:pt x="0" y="0"/>
                </a:lnTo>
                <a:lnTo>
                  <a:pt x="0" y="2565199"/>
                </a:lnTo>
                <a:lnTo>
                  <a:pt x="2565220" y="2565199"/>
                </a:lnTo>
                <a:lnTo>
                  <a:pt x="2565220" y="0"/>
                </a:lnTo>
                <a:close/>
              </a:path>
            </a:pathLst>
          </a:custGeom>
          <a:solidFill>
            <a:srgbClr val="FF6012"/>
          </a:solidFill>
        </p:spPr>
        <p:txBody>
          <a:bodyPr wrap="square" lIns="0" tIns="0" rIns="0" bIns="0" rtlCol="0"/>
          <a:lstStyle/>
          <a:p>
            <a:endParaRPr sz="1092"/>
          </a:p>
        </p:txBody>
      </p:sp>
      <p:sp>
        <p:nvSpPr>
          <p:cNvPr id="6" name="object 5">
            <a:extLst>
              <a:ext uri="{FF2B5EF4-FFF2-40B4-BE49-F238E27FC236}">
                <a16:creationId xmlns:a16="http://schemas.microsoft.com/office/drawing/2014/main" id="{D8375E29-05DD-EB48-91A8-178AD04B66DD}"/>
              </a:ext>
            </a:extLst>
          </p:cNvPr>
          <p:cNvSpPr/>
          <p:nvPr userDrawn="1"/>
        </p:nvSpPr>
        <p:spPr>
          <a:xfrm>
            <a:off x="0" y="3612128"/>
            <a:ext cx="1563472" cy="1563362"/>
          </a:xfrm>
          <a:custGeom>
            <a:avLst/>
            <a:gdLst/>
            <a:ahLst/>
            <a:cxnLst/>
            <a:rect l="l" t="t" r="r" b="b"/>
            <a:pathLst>
              <a:path w="2578100" h="2578100">
                <a:moveTo>
                  <a:pt x="2577743" y="0"/>
                </a:moveTo>
                <a:lnTo>
                  <a:pt x="0" y="0"/>
                </a:lnTo>
                <a:lnTo>
                  <a:pt x="0" y="2577858"/>
                </a:lnTo>
                <a:lnTo>
                  <a:pt x="2577743" y="2577858"/>
                </a:lnTo>
                <a:lnTo>
                  <a:pt x="2577743" y="0"/>
                </a:lnTo>
                <a:close/>
              </a:path>
            </a:pathLst>
          </a:custGeom>
          <a:solidFill>
            <a:srgbClr val="FF6012"/>
          </a:solidFill>
        </p:spPr>
        <p:txBody>
          <a:bodyPr wrap="square" lIns="0" tIns="0" rIns="0" bIns="0" rtlCol="0"/>
          <a:lstStyle/>
          <a:p>
            <a:endParaRPr sz="1092"/>
          </a:p>
        </p:txBody>
      </p:sp>
      <p:sp>
        <p:nvSpPr>
          <p:cNvPr id="10" name="Text Placeholder 19">
            <a:extLst>
              <a:ext uri="{FF2B5EF4-FFF2-40B4-BE49-F238E27FC236}">
                <a16:creationId xmlns:a16="http://schemas.microsoft.com/office/drawing/2014/main" id="{F3C79C6F-E9AB-C44B-A424-1D5DE55ED530}"/>
              </a:ext>
            </a:extLst>
          </p:cNvPr>
          <p:cNvSpPr>
            <a:spLocks noGrp="1"/>
          </p:cNvSpPr>
          <p:nvPr>
            <p:ph type="body" sz="quarter" idx="13" hasCustomPrompt="1"/>
          </p:nvPr>
        </p:nvSpPr>
        <p:spPr>
          <a:xfrm>
            <a:off x="2722598" y="2169207"/>
            <a:ext cx="7330553" cy="2519586"/>
          </a:xfrm>
        </p:spPr>
        <p:txBody>
          <a:bodyPr anchor="ctr" anchorCtr="0"/>
          <a:lstStyle>
            <a:lvl1pPr>
              <a:lnSpc>
                <a:spcPct val="100000"/>
              </a:lnSpc>
              <a:defRPr sz="3275">
                <a:solidFill>
                  <a:schemeClr val="bg2"/>
                </a:solidFill>
                <a:latin typeface="Arial Black" panose="020B0604020202020204" pitchFamily="34" charset="0"/>
              </a:defRPr>
            </a:lvl1pPr>
            <a:lvl2pPr>
              <a:lnSpc>
                <a:spcPts val="3215"/>
              </a:lnSpc>
              <a:defRPr sz="3245">
                <a:solidFill>
                  <a:schemeClr val="bg2"/>
                </a:solidFill>
                <a:latin typeface="Arial Black" panose="020B0604020202020204" pitchFamily="34" charset="0"/>
              </a:defRPr>
            </a:lvl2pPr>
            <a:lvl3pPr>
              <a:lnSpc>
                <a:spcPts val="3215"/>
              </a:lnSpc>
              <a:defRPr sz="3245">
                <a:solidFill>
                  <a:schemeClr val="bg2"/>
                </a:solidFill>
                <a:latin typeface="Arial Black" panose="020B0604020202020204" pitchFamily="34" charset="0"/>
              </a:defRPr>
            </a:lvl3pPr>
            <a:lvl4pPr>
              <a:lnSpc>
                <a:spcPts val="3215"/>
              </a:lnSpc>
              <a:defRPr sz="3245">
                <a:solidFill>
                  <a:schemeClr val="bg2"/>
                </a:solidFill>
                <a:latin typeface="Arial Black" panose="020B0604020202020204" pitchFamily="34" charset="0"/>
              </a:defRPr>
            </a:lvl4pPr>
            <a:lvl5pPr>
              <a:lnSpc>
                <a:spcPts val="3215"/>
              </a:lnSpc>
              <a:defRPr sz="3245">
                <a:solidFill>
                  <a:schemeClr val="bg2"/>
                </a:solidFill>
                <a:latin typeface="Arial Black" panose="020B0604020202020204" pitchFamily="34" charset="0"/>
              </a:defRPr>
            </a:lvl5pPr>
          </a:lstStyle>
          <a:p>
            <a:pPr lvl="0"/>
            <a:r>
              <a:rPr lang="en-US"/>
              <a:t>“Click to add quote dolor sit </a:t>
            </a:r>
            <a:r>
              <a:rPr lang="en-US" err="1"/>
              <a:t>amet</a:t>
            </a:r>
            <a:r>
              <a:rPr lang="en-US"/>
              <a:t>, </a:t>
            </a:r>
            <a:r>
              <a:rPr lang="en-US" err="1"/>
              <a:t>consectetur</a:t>
            </a:r>
            <a:r>
              <a:rPr lang="en-US"/>
              <a:t> </a:t>
            </a:r>
            <a:r>
              <a:rPr lang="en-US" err="1"/>
              <a:t>adipiscing</a:t>
            </a:r>
            <a:r>
              <a:rPr lang="en-US"/>
              <a:t> </a:t>
            </a:r>
            <a:r>
              <a:rPr lang="en-US" err="1"/>
              <a:t>elit</a:t>
            </a:r>
            <a:r>
              <a:rPr lang="en-US"/>
              <a:t>. Sed libero </a:t>
            </a:r>
            <a:r>
              <a:rPr lang="en-US" err="1"/>
              <a:t>enim</a:t>
            </a:r>
            <a:r>
              <a:rPr lang="en-US"/>
              <a:t>, vestibulum at </a:t>
            </a:r>
            <a:r>
              <a:rPr lang="en-US" err="1"/>
              <a:t>elementum</a:t>
            </a:r>
            <a:r>
              <a:rPr lang="en-US"/>
              <a:t> sed, </a:t>
            </a:r>
            <a:r>
              <a:rPr lang="en-US" err="1"/>
              <a:t>iaculis</a:t>
            </a:r>
            <a:r>
              <a:rPr lang="en-US"/>
              <a:t> at </a:t>
            </a:r>
            <a:r>
              <a:rPr lang="en-US" err="1"/>
              <a:t>consectetur</a:t>
            </a:r>
            <a:r>
              <a:rPr lang="en-US"/>
              <a:t> </a:t>
            </a:r>
            <a:r>
              <a:rPr lang="en-US" err="1"/>
              <a:t>adispiscing</a:t>
            </a:r>
            <a:r>
              <a:rPr lang="en-US"/>
              <a:t> </a:t>
            </a:r>
            <a:r>
              <a:rPr lang="en-US" err="1"/>
              <a:t>elit</a:t>
            </a:r>
            <a:r>
              <a:rPr lang="en-US"/>
              <a:t>.” </a:t>
            </a:r>
          </a:p>
        </p:txBody>
      </p:sp>
      <p:sp>
        <p:nvSpPr>
          <p:cNvPr id="7" name="Text Placeholder 19">
            <a:extLst>
              <a:ext uri="{FF2B5EF4-FFF2-40B4-BE49-F238E27FC236}">
                <a16:creationId xmlns:a16="http://schemas.microsoft.com/office/drawing/2014/main" id="{B4D530C1-31E4-4040-826D-FF1CE981D703}"/>
              </a:ext>
            </a:extLst>
          </p:cNvPr>
          <p:cNvSpPr>
            <a:spLocks noGrp="1"/>
          </p:cNvSpPr>
          <p:nvPr>
            <p:ph type="body" sz="quarter" idx="14" hasCustomPrompt="1"/>
          </p:nvPr>
        </p:nvSpPr>
        <p:spPr>
          <a:xfrm>
            <a:off x="7767779" y="4722613"/>
            <a:ext cx="2285371" cy="298618"/>
          </a:xfrm>
        </p:spPr>
        <p:txBody>
          <a:bodyPr anchor="ctr" anchorCtr="0"/>
          <a:lstStyle>
            <a:lvl1pPr>
              <a:lnSpc>
                <a:spcPct val="100000"/>
              </a:lnSpc>
              <a:defRPr sz="1940" i="1">
                <a:solidFill>
                  <a:schemeClr val="bg2"/>
                </a:solidFill>
                <a:latin typeface="Arial" panose="020B0604020202020204" pitchFamily="34" charset="0"/>
                <a:cs typeface="Arial" panose="020B0604020202020204" pitchFamily="34" charset="0"/>
              </a:defRPr>
            </a:lvl1pPr>
            <a:lvl2pPr>
              <a:lnSpc>
                <a:spcPts val="3215"/>
              </a:lnSpc>
              <a:defRPr sz="3245">
                <a:solidFill>
                  <a:schemeClr val="bg2"/>
                </a:solidFill>
                <a:latin typeface="Arial Black" panose="020B0604020202020204" pitchFamily="34" charset="0"/>
              </a:defRPr>
            </a:lvl2pPr>
            <a:lvl3pPr>
              <a:lnSpc>
                <a:spcPts val="3215"/>
              </a:lnSpc>
              <a:defRPr sz="3245">
                <a:solidFill>
                  <a:schemeClr val="bg2"/>
                </a:solidFill>
                <a:latin typeface="Arial Black" panose="020B0604020202020204" pitchFamily="34" charset="0"/>
              </a:defRPr>
            </a:lvl3pPr>
            <a:lvl4pPr>
              <a:lnSpc>
                <a:spcPts val="3215"/>
              </a:lnSpc>
              <a:defRPr sz="3245">
                <a:solidFill>
                  <a:schemeClr val="bg2"/>
                </a:solidFill>
                <a:latin typeface="Arial Black" panose="020B0604020202020204" pitchFamily="34" charset="0"/>
              </a:defRPr>
            </a:lvl4pPr>
            <a:lvl5pPr>
              <a:lnSpc>
                <a:spcPts val="3215"/>
              </a:lnSpc>
              <a:defRPr sz="3245">
                <a:solidFill>
                  <a:schemeClr val="bg2"/>
                </a:solidFill>
                <a:latin typeface="Arial Black" panose="020B0604020202020204" pitchFamily="34" charset="0"/>
              </a:defRPr>
            </a:lvl5pPr>
          </a:lstStyle>
          <a:p>
            <a:pPr lvl="0"/>
            <a:r>
              <a:rPr lang="en-US"/>
              <a:t>- Click to add author</a:t>
            </a:r>
          </a:p>
        </p:txBody>
      </p:sp>
      <p:sp>
        <p:nvSpPr>
          <p:cNvPr id="11" name="Footer Placeholder 3">
            <a:extLst>
              <a:ext uri="{FF2B5EF4-FFF2-40B4-BE49-F238E27FC236}">
                <a16:creationId xmlns:a16="http://schemas.microsoft.com/office/drawing/2014/main" id="{5E48AE99-3259-4B1F-A88A-D77EBC03901A}"/>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5331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CA2E9678-F1EF-44CF-B7B5-5288382C1C3B}"/>
              </a:ext>
            </a:extLst>
          </p:cNvPr>
          <p:cNvGraphicFramePr>
            <a:graphicFrameLocks noChangeAspect="1"/>
          </p:cNvGraphicFramePr>
          <p:nvPr userDrawn="1">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9" name="Object 8" hidden="1">
                        <a:extLst>
                          <a:ext uri="{FF2B5EF4-FFF2-40B4-BE49-F238E27FC236}">
                            <a16:creationId xmlns:a16="http://schemas.microsoft.com/office/drawing/2014/main" id="{CA2E9678-F1EF-44CF-B7B5-5288382C1C3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0F224075-9A7E-4748-B58C-79648F78B042}"/>
              </a:ext>
            </a:extLst>
          </p:cNvPr>
          <p:cNvSpPr>
            <a:spLocks noGrp="1"/>
          </p:cNvSpPr>
          <p:nvPr>
            <p:ph type="sldNum" sz="quarter" idx="12"/>
          </p:nvPr>
        </p:nvSpPr>
        <p:spPr>
          <a:xfrm>
            <a:off x="8244001" y="6480001"/>
            <a:ext cx="3651199" cy="365125"/>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1DC5B874-6F45-944C-ABDE-481EFBA38AB2}" type="slidenum">
              <a:rPr lang="en-US" smtClean="0"/>
              <a:pPr/>
              <a:t>‹#›</a:t>
            </a:fld>
            <a:endParaRPr lang="en-US"/>
          </a:p>
        </p:txBody>
      </p:sp>
      <p:sp>
        <p:nvSpPr>
          <p:cNvPr id="11" name="Title Placeholder 1">
            <a:extLst>
              <a:ext uri="{FF2B5EF4-FFF2-40B4-BE49-F238E27FC236}">
                <a16:creationId xmlns:a16="http://schemas.microsoft.com/office/drawing/2014/main" id="{268BFA7B-77B1-42AD-8127-4D38297BACD2}"/>
              </a:ext>
            </a:extLst>
          </p:cNvPr>
          <p:cNvSpPr>
            <a:spLocks noGrp="1"/>
          </p:cNvSpPr>
          <p:nvPr>
            <p:ph type="title"/>
          </p:nvPr>
        </p:nvSpPr>
        <p:spPr>
          <a:xfrm>
            <a:off x="435761" y="414158"/>
            <a:ext cx="11210925" cy="334102"/>
          </a:xfrm>
          <a:prstGeom prst="rect">
            <a:avLst/>
          </a:prstGeom>
        </p:spPr>
        <p:txBody>
          <a:bodyPr vert="horz" lIns="0" tIns="0" rIns="0" bIns="0" rtlCol="0" anchor="t" anchorCtr="0">
            <a:noAutofit/>
          </a:bodyPr>
          <a:lstStyle>
            <a:lvl1pPr algn="l">
              <a:defRPr sz="2000"/>
            </a:lvl1pPr>
          </a:lstStyle>
          <a:p>
            <a:r>
              <a:rPr lang="en-US" noProof="0"/>
              <a:t>Click to edit Master title style</a:t>
            </a:r>
          </a:p>
        </p:txBody>
      </p:sp>
      <p:sp>
        <p:nvSpPr>
          <p:cNvPr id="12" name="Fußzeilenplatzhalter 7">
            <a:extLst>
              <a:ext uri="{FF2B5EF4-FFF2-40B4-BE49-F238E27FC236}">
                <a16:creationId xmlns:a16="http://schemas.microsoft.com/office/drawing/2014/main" id="{3ECA5179-3335-4E9C-9BA5-FA4BEF4B68B7}"/>
              </a:ext>
            </a:extLst>
          </p:cNvPr>
          <p:cNvSpPr txBox="1">
            <a:spLocks/>
          </p:cNvSpPr>
          <p:nvPr userDrawn="1"/>
        </p:nvSpPr>
        <p:spPr>
          <a:xfrm>
            <a:off x="511176" y="6515400"/>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13"/>
            <a:r>
              <a:rPr lang="en-GB" sz="800">
                <a:solidFill>
                  <a:schemeClr val="tx1"/>
                </a:solidFill>
              </a:rPr>
              <a:t>© </a:t>
            </a:r>
            <a:r>
              <a:rPr lang="en-US" sz="800">
                <a:solidFill>
                  <a:schemeClr val="tx1"/>
                </a:solidFill>
              </a:rPr>
              <a:t>2021 Deloitte</a:t>
            </a:r>
          </a:p>
        </p:txBody>
      </p:sp>
      <p:sp>
        <p:nvSpPr>
          <p:cNvPr id="13" name="Text Placeholder 8">
            <a:extLst>
              <a:ext uri="{FF2B5EF4-FFF2-40B4-BE49-F238E27FC236}">
                <a16:creationId xmlns:a16="http://schemas.microsoft.com/office/drawing/2014/main" id="{81027BC2-F831-4ED5-80A7-18BD508ABD89}"/>
              </a:ext>
            </a:extLst>
          </p:cNvPr>
          <p:cNvSpPr>
            <a:spLocks noGrp="1"/>
          </p:cNvSpPr>
          <p:nvPr>
            <p:ph type="body" sz="quarter" idx="13"/>
          </p:nvPr>
        </p:nvSpPr>
        <p:spPr>
          <a:xfrm>
            <a:off x="435761" y="772323"/>
            <a:ext cx="11210925" cy="538001"/>
          </a:xfrm>
          <a:prstGeom prst="rect">
            <a:avLst/>
          </a:prstGeom>
        </p:spPr>
        <p:txBody>
          <a:bodyPr lIns="0" tIns="0" rIns="0" bIns="0">
            <a:noAutofit/>
          </a:bodyPr>
          <a:lstStyle>
            <a:lvl1pPr marL="0" indent="0">
              <a:spcBef>
                <a:spcPts val="200"/>
              </a:spcBef>
              <a:buNone/>
              <a:defRPr sz="1800" b="0">
                <a:solidFill>
                  <a:srgbClr val="575757"/>
                </a:solidFill>
              </a:defRPr>
            </a:lvl1pPr>
          </a:lstStyle>
          <a:p>
            <a:pPr lvl="0"/>
            <a:endParaRPr lang="en-US" noProof="0"/>
          </a:p>
        </p:txBody>
      </p:sp>
    </p:spTree>
    <p:extLst>
      <p:ext uri="{BB962C8B-B14F-4D97-AF65-F5344CB8AC3E}">
        <p14:creationId xmlns:p14="http://schemas.microsoft.com/office/powerpoint/2010/main" val="2936766620"/>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tical Picture with Content_nobullet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7864364-4B0B-F84F-8D03-99998FF0C019}"/>
              </a:ext>
            </a:extLst>
          </p:cNvPr>
          <p:cNvSpPr>
            <a:spLocks noGrp="1"/>
          </p:cNvSpPr>
          <p:nvPr>
            <p:ph type="pic" sz="quarter" idx="28" hasCustomPrompt="1"/>
          </p:nvPr>
        </p:nvSpPr>
        <p:spPr>
          <a:xfrm>
            <a:off x="0" y="-1"/>
            <a:ext cx="4055977" cy="736007"/>
          </a:xfrm>
          <a:solidFill>
            <a:schemeClr val="bg1">
              <a:lumMod val="85000"/>
            </a:schemeClr>
          </a:solidFill>
        </p:spPr>
        <p:txBody>
          <a:bodyPr/>
          <a:lstStyle>
            <a:lvl1pPr algn="ctr">
              <a:defRPr sz="1940">
                <a:solidFill>
                  <a:srgbClr val="C00000"/>
                </a:solidFill>
              </a:defRPr>
            </a:lvl1pPr>
          </a:lstStyle>
          <a:p>
            <a:r>
              <a:rPr lang="en-US"/>
              <a:t>Click photo icon at the center to add a photo</a:t>
            </a:r>
          </a:p>
        </p:txBody>
      </p:sp>
      <p:sp>
        <p:nvSpPr>
          <p:cNvPr id="19" name="Text Placeholder 22">
            <a:extLst>
              <a:ext uri="{FF2B5EF4-FFF2-40B4-BE49-F238E27FC236}">
                <a16:creationId xmlns:a16="http://schemas.microsoft.com/office/drawing/2014/main" id="{3E66507E-14F0-334A-A769-B76F061DACD8}"/>
              </a:ext>
            </a:extLst>
          </p:cNvPr>
          <p:cNvSpPr>
            <a:spLocks noGrp="1"/>
          </p:cNvSpPr>
          <p:nvPr>
            <p:ph type="body" sz="quarter" idx="17" hasCustomPrompt="1"/>
          </p:nvPr>
        </p:nvSpPr>
        <p:spPr>
          <a:xfrm>
            <a:off x="5472736" y="3779789"/>
            <a:ext cx="3428855" cy="1430487"/>
          </a:xfrm>
        </p:spPr>
        <p:txBody>
          <a:bodyPr/>
          <a:lstStyle>
            <a:lvl1pPr>
              <a:lnSpc>
                <a:spcPct val="130000"/>
              </a:lnSpc>
              <a:defRPr/>
            </a:lvl1pPr>
          </a:lstStyle>
          <a:p>
            <a:pPr lvl="0"/>
            <a:r>
              <a:rPr lang="en-US"/>
              <a:t>Click to add paragraph text.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10" name="Text Placeholder 7">
            <a:extLst>
              <a:ext uri="{FF2B5EF4-FFF2-40B4-BE49-F238E27FC236}">
                <a16:creationId xmlns:a16="http://schemas.microsoft.com/office/drawing/2014/main" id="{FB0E3704-252B-4867-9C27-D981829F7B48}"/>
              </a:ext>
            </a:extLst>
          </p:cNvPr>
          <p:cNvSpPr>
            <a:spLocks noGrp="1"/>
          </p:cNvSpPr>
          <p:nvPr>
            <p:ph type="body" sz="quarter" idx="25" hasCustomPrompt="1"/>
          </p:nvPr>
        </p:nvSpPr>
        <p:spPr>
          <a:xfrm>
            <a:off x="6139590" y="6321048"/>
            <a:ext cx="2246489" cy="152148"/>
          </a:xfrm>
        </p:spPr>
        <p:txBody>
          <a:bodyPr/>
          <a:lstStyle>
            <a:lvl1pPr>
              <a:defRPr sz="849" b="0" baseline="0">
                <a:latin typeface="Arial" panose="020B0604020202020204" pitchFamily="34" charset="0"/>
              </a:defRPr>
            </a:lvl1pPr>
          </a:lstStyle>
          <a:p>
            <a:pPr lvl="0"/>
            <a:r>
              <a:rPr lang="en-US"/>
              <a:t>Click to add sources</a:t>
            </a:r>
          </a:p>
        </p:txBody>
      </p:sp>
      <p:sp>
        <p:nvSpPr>
          <p:cNvPr id="11" name="Text Placeholder 9">
            <a:extLst>
              <a:ext uri="{FF2B5EF4-FFF2-40B4-BE49-F238E27FC236}">
                <a16:creationId xmlns:a16="http://schemas.microsoft.com/office/drawing/2014/main" id="{AF5E0686-E4D9-4EAD-A6B6-F876C6C0AC21}"/>
              </a:ext>
            </a:extLst>
          </p:cNvPr>
          <p:cNvSpPr>
            <a:spLocks noGrp="1"/>
          </p:cNvSpPr>
          <p:nvPr>
            <p:ph type="body" sz="quarter" idx="26" hasCustomPrompt="1"/>
          </p:nvPr>
        </p:nvSpPr>
        <p:spPr>
          <a:xfrm>
            <a:off x="5462672" y="6321047"/>
            <a:ext cx="593223" cy="152148"/>
          </a:xfrm>
        </p:spPr>
        <p:txBody>
          <a:bodyPr/>
          <a:lstStyle>
            <a:lvl1pPr>
              <a:defRPr sz="849" b="1" i="0" baseline="0">
                <a:latin typeface="Arial" panose="020B0604020202020204" pitchFamily="34" charset="0"/>
              </a:defRPr>
            </a:lvl1pPr>
          </a:lstStyle>
          <a:p>
            <a:pPr lvl="0"/>
            <a:r>
              <a:rPr lang="en-US"/>
              <a:t>Source:</a:t>
            </a:r>
          </a:p>
        </p:txBody>
      </p:sp>
      <p:sp>
        <p:nvSpPr>
          <p:cNvPr id="12" name="object 3">
            <a:extLst>
              <a:ext uri="{FF2B5EF4-FFF2-40B4-BE49-F238E27FC236}">
                <a16:creationId xmlns:a16="http://schemas.microsoft.com/office/drawing/2014/main" id="{3A22A4E5-68C2-ED48-A967-DD58DCFE01D7}"/>
              </a:ext>
            </a:extLst>
          </p:cNvPr>
          <p:cNvSpPr txBox="1">
            <a:spLocks noGrp="1"/>
          </p:cNvSpPr>
          <p:nvPr>
            <p:ph type="title" hasCustomPrompt="1"/>
          </p:nvPr>
        </p:nvSpPr>
        <p:spPr>
          <a:xfrm>
            <a:off x="5436661" y="742233"/>
            <a:ext cx="3476925" cy="1500475"/>
          </a:xfrm>
          <a:prstGeom prst="rect">
            <a:avLst/>
          </a:prstGeom>
        </p:spPr>
        <p:txBody>
          <a:bodyPr vert="horz" wrap="square" lIns="0" tIns="12065" rIns="0" bIns="0" rtlCol="0" anchor="b" anchorCtr="0">
            <a:spAutoFit/>
          </a:bodyPr>
          <a:lstStyle>
            <a:lvl1pPr marL="7702">
              <a:lnSpc>
                <a:spcPct val="100000"/>
              </a:lnSpc>
              <a:spcBef>
                <a:spcPts val="58"/>
              </a:spcBef>
              <a:defRPr sz="4852"/>
            </a:lvl1pPr>
          </a:lstStyle>
          <a:p>
            <a:pPr marL="7701">
              <a:lnSpc>
                <a:spcPct val="100000"/>
              </a:lnSpc>
              <a:spcBef>
                <a:spcPts val="58"/>
              </a:spcBef>
            </a:pPr>
            <a:r>
              <a:rPr lang="en-US" spc="-154"/>
              <a:t>Click to Edit</a:t>
            </a:r>
            <a:endParaRPr spc="-154"/>
          </a:p>
        </p:txBody>
      </p:sp>
      <p:sp>
        <p:nvSpPr>
          <p:cNvPr id="14" name="Text Placeholder 20">
            <a:extLst>
              <a:ext uri="{FF2B5EF4-FFF2-40B4-BE49-F238E27FC236}">
                <a16:creationId xmlns:a16="http://schemas.microsoft.com/office/drawing/2014/main" id="{9664E885-8483-1C45-BDD9-095AD4C234D0}"/>
              </a:ext>
            </a:extLst>
          </p:cNvPr>
          <p:cNvSpPr>
            <a:spLocks noGrp="1"/>
          </p:cNvSpPr>
          <p:nvPr>
            <p:ph type="body" sz="quarter" idx="27" hasCustomPrompt="1"/>
          </p:nvPr>
        </p:nvSpPr>
        <p:spPr>
          <a:xfrm>
            <a:off x="5478063" y="2540143"/>
            <a:ext cx="3414986" cy="391236"/>
          </a:xfrm>
        </p:spPr>
        <p:txBody>
          <a:bodyPr/>
          <a:lstStyle>
            <a:lvl1pPr>
              <a:defRPr sz="2183" baseline="0">
                <a:latin typeface="Arial" panose="020B0604020202020204" pitchFamily="34" charset="0"/>
              </a:defRPr>
            </a:lvl1pPr>
          </a:lstStyle>
          <a:p>
            <a:pPr lvl="0"/>
            <a:r>
              <a:rPr lang="en-US"/>
              <a:t>Click to add text</a:t>
            </a:r>
          </a:p>
        </p:txBody>
      </p:sp>
      <p:sp>
        <p:nvSpPr>
          <p:cNvPr id="15" name="Footer Placeholder 3">
            <a:extLst>
              <a:ext uri="{FF2B5EF4-FFF2-40B4-BE49-F238E27FC236}">
                <a16:creationId xmlns:a16="http://schemas.microsoft.com/office/drawing/2014/main" id="{19D7140C-E35B-45CD-8121-778D8D8AA75D}"/>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071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3" y="1702632"/>
            <a:ext cx="5532120" cy="1635204"/>
          </a:xfrm>
          <a:prstGeom prst="rect">
            <a:avLst/>
          </a:prstGeom>
        </p:spPr>
        <p:txBody>
          <a:bodyPr/>
          <a:lstStyle>
            <a:lvl1pPr marL="171399" indent="-171399">
              <a:lnSpc>
                <a:spcPct val="100000"/>
              </a:lnSpc>
              <a:spcBef>
                <a:spcPts val="1000"/>
              </a:spcBef>
              <a:defRPr sz="1600">
                <a:solidFill>
                  <a:schemeClr val="tx1"/>
                </a:solidFill>
              </a:defRPr>
            </a:lvl1pPr>
            <a:lvl2pPr marL="342799" indent="-171399">
              <a:lnSpc>
                <a:spcPct val="100000"/>
              </a:lnSpc>
              <a:spcBef>
                <a:spcPts val="800"/>
              </a:spcBef>
              <a:buFont typeface="Arial" panose="020B0604020202020204" pitchFamily="34" charset="0"/>
              <a:buChar char="-"/>
              <a:defRPr sz="1600">
                <a:solidFill>
                  <a:schemeClr val="tx1"/>
                </a:solidFill>
              </a:defRPr>
            </a:lvl2pPr>
            <a:lvl3pPr marL="571331" indent="-171399">
              <a:lnSpc>
                <a:spcPct val="100000"/>
              </a:lnSpc>
              <a:spcBef>
                <a:spcPts val="800"/>
              </a:spcBef>
              <a:buFont typeface="Arial" panose="020B0604020202020204" pitchFamily="34" charset="0"/>
              <a:buChar char="›"/>
              <a:defRPr sz="1600">
                <a:solidFill>
                  <a:schemeClr val="tx1"/>
                </a:solidFill>
              </a:defRPr>
            </a:lvl3pPr>
            <a:lvl4pPr marL="742730" indent="-171399">
              <a:lnSpc>
                <a:spcPct val="100000"/>
              </a:lnSpc>
              <a:spcBef>
                <a:spcPts val="800"/>
              </a:spcBef>
              <a:buFont typeface="Arial" panose="020B0604020202020204" pitchFamily="34" charset="0"/>
              <a:buChar char="»"/>
              <a:defRPr sz="1600">
                <a:solidFill>
                  <a:schemeClr val="tx1"/>
                </a:solidFill>
              </a:defRPr>
            </a:lvl4pPr>
            <a:lvl5pPr marL="914129" indent="-171399">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a:t>Arial 16pt bullet level 1</a:t>
            </a:r>
          </a:p>
          <a:p>
            <a:pPr lvl="1"/>
            <a:r>
              <a:rPr lang="en-US"/>
              <a:t>Arial 16pt bullet level 2</a:t>
            </a:r>
          </a:p>
          <a:p>
            <a:pPr lvl="2"/>
            <a:r>
              <a:rPr lang="en-US"/>
              <a:t>Arial 16pt bullet level 3</a:t>
            </a:r>
          </a:p>
          <a:p>
            <a:pPr lvl="3"/>
            <a:r>
              <a:rPr lang="en-US"/>
              <a:t>Arial 16pt bullet level 4</a:t>
            </a:r>
          </a:p>
          <a:p>
            <a:pPr lvl="4"/>
            <a:r>
              <a:rPr lang="en-US"/>
              <a:t>Arial 16pt bullet level 5</a:t>
            </a:r>
          </a:p>
        </p:txBody>
      </p:sp>
      <p:sp>
        <p:nvSpPr>
          <p:cNvPr id="7" name="Content Placeholder 2"/>
          <p:cNvSpPr>
            <a:spLocks noGrp="1"/>
          </p:cNvSpPr>
          <p:nvPr>
            <p:ph idx="17" hasCustomPrompt="1"/>
          </p:nvPr>
        </p:nvSpPr>
        <p:spPr>
          <a:xfrm>
            <a:off x="6191134" y="1702632"/>
            <a:ext cx="5532120" cy="1635204"/>
          </a:xfrm>
          <a:prstGeom prst="rect">
            <a:avLst/>
          </a:prstGeom>
        </p:spPr>
        <p:txBody>
          <a:bodyPr/>
          <a:lstStyle>
            <a:lvl1pPr marL="171399" indent="-171399">
              <a:lnSpc>
                <a:spcPct val="100000"/>
              </a:lnSpc>
              <a:spcBef>
                <a:spcPts val="1000"/>
              </a:spcBef>
              <a:defRPr sz="1600">
                <a:solidFill>
                  <a:schemeClr val="tx1"/>
                </a:solidFill>
              </a:defRPr>
            </a:lvl1pPr>
            <a:lvl2pPr marL="342799" indent="-171399">
              <a:lnSpc>
                <a:spcPct val="100000"/>
              </a:lnSpc>
              <a:spcBef>
                <a:spcPts val="800"/>
              </a:spcBef>
              <a:buFont typeface="Arial" panose="020B0604020202020204" pitchFamily="34" charset="0"/>
              <a:buChar char="-"/>
              <a:defRPr sz="1600">
                <a:solidFill>
                  <a:schemeClr val="tx1"/>
                </a:solidFill>
              </a:defRPr>
            </a:lvl2pPr>
            <a:lvl3pPr marL="571331" indent="-171399">
              <a:lnSpc>
                <a:spcPct val="100000"/>
              </a:lnSpc>
              <a:spcBef>
                <a:spcPts val="800"/>
              </a:spcBef>
              <a:buFont typeface="Arial" panose="020B0604020202020204" pitchFamily="34" charset="0"/>
              <a:buChar char="›"/>
              <a:defRPr sz="1600">
                <a:solidFill>
                  <a:schemeClr val="tx1"/>
                </a:solidFill>
              </a:defRPr>
            </a:lvl3pPr>
            <a:lvl4pPr marL="742730" indent="-171399">
              <a:lnSpc>
                <a:spcPct val="100000"/>
              </a:lnSpc>
              <a:spcBef>
                <a:spcPts val="800"/>
              </a:spcBef>
              <a:buFont typeface="Arial" panose="020B0604020202020204" pitchFamily="34" charset="0"/>
              <a:buChar char="»"/>
              <a:tabLst/>
              <a:defRPr sz="1600">
                <a:solidFill>
                  <a:schemeClr val="tx1"/>
                </a:solidFill>
              </a:defRPr>
            </a:lvl4pPr>
            <a:lvl5pPr marL="914129" indent="-171399">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a:t>Arial 16pt bullet level 1</a:t>
            </a:r>
          </a:p>
          <a:p>
            <a:pPr lvl="1"/>
            <a:r>
              <a:rPr lang="en-US"/>
              <a:t>Arial 16pt bullet level 2</a:t>
            </a:r>
          </a:p>
          <a:p>
            <a:pPr lvl="2"/>
            <a:r>
              <a:rPr lang="en-US"/>
              <a:t>Arial 16pt bullet level 3</a:t>
            </a:r>
          </a:p>
          <a:p>
            <a:pPr lvl="3"/>
            <a:r>
              <a:rPr lang="en-US"/>
              <a:t>Arial 16pt bullet level 4</a:t>
            </a:r>
          </a:p>
          <a:p>
            <a:pPr lvl="4"/>
            <a:r>
              <a:rPr lang="en-US"/>
              <a:t>Arial 16pt bullet level 5</a:t>
            </a:r>
          </a:p>
        </p:txBody>
      </p:sp>
      <p:sp>
        <p:nvSpPr>
          <p:cNvPr id="13" name="Text Placeholder 8"/>
          <p:cNvSpPr>
            <a:spLocks noGrp="1"/>
          </p:cNvSpPr>
          <p:nvPr>
            <p:ph type="body" sz="quarter" idx="16" hasCustomPrompt="1"/>
          </p:nvPr>
        </p:nvSpPr>
        <p:spPr>
          <a:xfrm>
            <a:off x="384694" y="1081826"/>
            <a:ext cx="11338560" cy="358381"/>
          </a:xfrm>
          <a:prstGeom prst="rect">
            <a:avLst/>
          </a:prstGeom>
        </p:spPr>
        <p:txBody>
          <a:bodyPr/>
          <a:lstStyle>
            <a:lvl1pPr marL="0" indent="0">
              <a:spcBef>
                <a:spcPts val="0"/>
              </a:spcBef>
              <a:buNone/>
              <a:defRPr sz="1999" i="1" baseline="0">
                <a:solidFill>
                  <a:schemeClr val="accent1"/>
                </a:solidFill>
              </a:defRPr>
            </a:lvl1pPr>
          </a:lstStyle>
          <a:p>
            <a:pPr lvl="0"/>
            <a:r>
              <a:rPr lang="en-US"/>
              <a:t>Subheads are 20pt Arial Italic sentence case</a:t>
            </a:r>
          </a:p>
        </p:txBody>
      </p:sp>
      <p:sp>
        <p:nvSpPr>
          <p:cNvPr id="14" name="Title 1"/>
          <p:cNvSpPr>
            <a:spLocks noGrp="1"/>
          </p:cNvSpPr>
          <p:nvPr>
            <p:ph type="title" hasCustomPrompt="1"/>
          </p:nvPr>
        </p:nvSpPr>
        <p:spPr>
          <a:xfrm>
            <a:off x="384694" y="631991"/>
            <a:ext cx="11338560" cy="430741"/>
          </a:xfrm>
          <a:prstGeom prst="rect">
            <a:avLst/>
          </a:prstGeom>
        </p:spPr>
        <p:txBody>
          <a:bodyPr anchor="b" anchorCtr="0"/>
          <a:lstStyle>
            <a:lvl1pPr>
              <a:defRPr sz="2799" b="1">
                <a:solidFill>
                  <a:schemeClr val="tx1"/>
                </a:solidFill>
              </a:defRPr>
            </a:lvl1pPr>
          </a:lstStyle>
          <a:p>
            <a:r>
              <a:rPr lang="en-US"/>
              <a:t>Headlines Are 28pt Arial Bold Title Case</a:t>
            </a:r>
          </a:p>
        </p:txBody>
      </p:sp>
      <p:sp>
        <p:nvSpPr>
          <p:cNvPr id="15" name="Footer Placeholder 6"/>
          <p:cNvSpPr>
            <a:spLocks noGrp="1"/>
          </p:cNvSpPr>
          <p:nvPr>
            <p:ph type="ftr" sz="quarter" idx="10"/>
          </p:nvPr>
        </p:nvSpPr>
        <p:spPr>
          <a:xfrm>
            <a:off x="384694" y="6387859"/>
            <a:ext cx="9116145" cy="338087"/>
          </a:xfrm>
        </p:spPr>
        <p:txBody>
          <a:bodyPr/>
          <a:lstStyle/>
          <a:p>
            <a:pPr defTabSz="914129">
              <a:defRPr/>
            </a:pPr>
            <a:endParaRPr lang="en-US" sz="800">
              <a:solidFill>
                <a:srgbClr val="2B3A42"/>
              </a:solidFill>
              <a:latin typeface="Arial Narrow" panose="020B0606020202030204" pitchFamily="34" charset="0"/>
            </a:endParaRPr>
          </a:p>
        </p:txBody>
      </p:sp>
      <p:sp>
        <p:nvSpPr>
          <p:cNvPr id="18" name="Slide Number Placeholder 5"/>
          <p:cNvSpPr txBox="1">
            <a:spLocks/>
          </p:cNvSpPr>
          <p:nvPr/>
        </p:nvSpPr>
        <p:spPr bwMode="white">
          <a:xfrm>
            <a:off x="11615749"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129" rtl="0" eaLnBrk="1" fontAlgn="auto" latinLnBrk="0" hangingPunct="1">
              <a:lnSpc>
                <a:spcPct val="100000"/>
              </a:lnSpc>
              <a:spcBef>
                <a:spcPts val="0"/>
              </a:spcBef>
              <a:spcAft>
                <a:spcPts val="0"/>
              </a:spcAft>
              <a:buClrTx/>
              <a:buSzTx/>
              <a:buFontTx/>
              <a:buNone/>
              <a:tabLst/>
              <a:defRPr/>
            </a:pPr>
            <a:fld id="{C9275524-5AF6-4A60-81E1-3B3186E3AF59}" type="slidenum">
              <a:rPr kumimoji="0" lang="en-US" sz="900" b="1"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914129"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144174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head_Final Super">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09D2F-E345-6040-9408-A642F236AC9B}"/>
              </a:ext>
            </a:extLst>
          </p:cNvPr>
          <p:cNvSpPr>
            <a:spLocks noGrp="1"/>
          </p:cNvSpPr>
          <p:nvPr>
            <p:ph type="title"/>
          </p:nvPr>
        </p:nvSpPr>
        <p:spPr bwMode="gray">
          <a:xfrm>
            <a:off x="469901" y="384175"/>
            <a:ext cx="11252200" cy="369345"/>
          </a:xfrm>
          <a:prstGeom prst="rect">
            <a:avLst/>
          </a:prstGeom>
        </p:spPr>
        <p:txBody>
          <a:bodyPr/>
          <a:lstStyle>
            <a:lvl1pPr>
              <a:defRPr sz="240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3" name="Text Placeholder 8">
            <a:extLst>
              <a:ext uri="{FF2B5EF4-FFF2-40B4-BE49-F238E27FC236}">
                <a16:creationId xmlns:a16="http://schemas.microsoft.com/office/drawing/2014/main" id="{61ECAAFF-8F4D-1041-9BD6-F01200012957}"/>
              </a:ext>
            </a:extLst>
          </p:cNvPr>
          <p:cNvSpPr>
            <a:spLocks noGrp="1"/>
          </p:cNvSpPr>
          <p:nvPr>
            <p:ph type="body" sz="quarter" idx="13"/>
          </p:nvPr>
        </p:nvSpPr>
        <p:spPr>
          <a:xfrm>
            <a:off x="469901" y="856922"/>
            <a:ext cx="11252200" cy="397805"/>
          </a:xfrm>
          <a:prstGeom prst="rect">
            <a:avLst/>
          </a:prstGeom>
        </p:spPr>
        <p:txBody>
          <a:bodyPr>
            <a:noAutofit/>
          </a:bodyPr>
          <a:lstStyle>
            <a:lvl1pPr marL="0" indent="0">
              <a:spcAft>
                <a:spcPts val="600"/>
              </a:spcAft>
              <a:buNone/>
              <a:defRPr sz="1400" b="0">
                <a:solidFill>
                  <a:schemeClr val="accent6"/>
                </a:solidFill>
                <a:latin typeface="+mn-lt"/>
              </a:defRPr>
            </a:lvl1pPr>
          </a:lstStyle>
          <a:p>
            <a:pPr lvl="0"/>
            <a:r>
              <a:rPr lang="en-US" noProof="0"/>
              <a:t>Click to edit Master text styles</a:t>
            </a:r>
          </a:p>
        </p:txBody>
      </p:sp>
    </p:spTree>
    <p:extLst>
      <p:ext uri="{BB962C8B-B14F-4D97-AF65-F5344CB8AC3E}">
        <p14:creationId xmlns:p14="http://schemas.microsoft.com/office/powerpoint/2010/main" val="171140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B229-36E8-CBD4-0338-6DA85EECF3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C2B082-5F4C-2E30-7CF8-C462367F67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4603C-393E-D77D-BF43-F639112463FC}"/>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5" name="Footer Placeholder 4">
            <a:extLst>
              <a:ext uri="{FF2B5EF4-FFF2-40B4-BE49-F238E27FC236}">
                <a16:creationId xmlns:a16="http://schemas.microsoft.com/office/drawing/2014/main" id="{6A3AA239-DB76-FAC4-6E5C-31BFE9E0C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52E20-B07F-D2B8-B663-DE63D108EE76}"/>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3388039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1" y="694944"/>
            <a:ext cx="10363200" cy="594360"/>
          </a:xfrm>
        </p:spPr>
        <p:txBody>
          <a:bodyPr vert="horz" lIns="0" tIns="45720" rIns="0" bIns="0" rtlCol="0" anchor="t" anchorCtr="0">
            <a:noAutofit/>
          </a:bodyPr>
          <a:lstStyle>
            <a:lvl1pPr>
              <a:defRPr lang="en-US" sz="3200" b="0" spc="-75" dirty="0">
                <a:latin typeface="+mj-lt"/>
              </a:defRPr>
            </a:lvl1pPr>
          </a:lstStyle>
          <a:p>
            <a:pPr lvl="0" defTabSz="685810">
              <a:lnSpc>
                <a:spcPct val="85000"/>
              </a:lnSpc>
            </a:pPr>
            <a:r>
              <a:rPr lang="en-US"/>
              <a:t>Click to edit Master title style</a:t>
            </a:r>
          </a:p>
        </p:txBody>
      </p:sp>
      <p:sp>
        <p:nvSpPr>
          <p:cNvPr id="4" name="Text Placeholder 8"/>
          <p:cNvSpPr>
            <a:spLocks noGrp="1"/>
          </p:cNvSpPr>
          <p:nvPr>
            <p:ph type="body" sz="quarter" idx="14"/>
          </p:nvPr>
        </p:nvSpPr>
        <p:spPr>
          <a:xfrm>
            <a:off x="962017" y="1143349"/>
            <a:ext cx="10362880" cy="475488"/>
          </a:xfrm>
        </p:spPr>
        <p:txBody>
          <a:bodyPr vert="horz" lIns="0" tIns="0" rIns="0" bIns="0" rtlCol="0">
            <a:noAutofit/>
          </a:bodyPr>
          <a:lstStyle>
            <a:lvl1pPr marL="0" indent="0">
              <a:buNone/>
              <a:defRPr lang="en-US" sz="1200"/>
            </a:lvl1pPr>
          </a:lstStyle>
          <a:p>
            <a:pPr marL="228603" lvl="0" indent="-228603">
              <a:lnSpc>
                <a:spcPct val="130000"/>
              </a:lnSpc>
            </a:pPr>
            <a:r>
              <a:rPr lang="en-US"/>
              <a:t>Click to edit Master text styles</a:t>
            </a:r>
          </a:p>
        </p:txBody>
      </p:sp>
      <p:sp>
        <p:nvSpPr>
          <p:cNvPr id="7" name="Text Placeholder 5">
            <a:extLst>
              <a:ext uri="{FF2B5EF4-FFF2-40B4-BE49-F238E27FC236}">
                <a16:creationId xmlns:a16="http://schemas.microsoft.com/office/drawing/2014/main" id="{D2F17F33-39BA-0E49-ADFE-B14BC0A7D3DE}"/>
              </a:ext>
            </a:extLst>
          </p:cNvPr>
          <p:cNvSpPr>
            <a:spLocks noGrp="1"/>
          </p:cNvSpPr>
          <p:nvPr>
            <p:ph type="body" sz="quarter" idx="15"/>
          </p:nvPr>
        </p:nvSpPr>
        <p:spPr>
          <a:xfrm>
            <a:off x="914399" y="466343"/>
            <a:ext cx="8138160" cy="173736"/>
          </a:xfrm>
        </p:spPr>
        <p:txBody>
          <a:bodyPr/>
          <a:lstStyle>
            <a:lvl1pPr marL="0" indent="0">
              <a:buNone/>
              <a:defRPr sz="900" b="1" cap="all" spc="250" baseline="0">
                <a:solidFill>
                  <a:schemeClr val="accent5">
                    <a:lumMod val="60000"/>
                    <a:lumOff val="40000"/>
                  </a:schemeClr>
                </a:solidFill>
              </a:defRPr>
            </a:lvl1pPr>
          </a:lstStyle>
          <a:p>
            <a:pPr lvl="0"/>
            <a:r>
              <a:rPr lang="en-US"/>
              <a:t>Click to edit Master text styles</a:t>
            </a:r>
          </a:p>
        </p:txBody>
      </p:sp>
    </p:spTree>
    <p:extLst>
      <p:ext uri="{BB962C8B-B14F-4D97-AF65-F5344CB8AC3E}">
        <p14:creationId xmlns:p14="http://schemas.microsoft.com/office/powerpoint/2010/main" val="2565791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Only_Black">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7529BCB9-ABDD-7F43-9F75-B2297F56404F}"/>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15" name="object 3">
            <a:extLst>
              <a:ext uri="{FF2B5EF4-FFF2-40B4-BE49-F238E27FC236}">
                <a16:creationId xmlns:a16="http://schemas.microsoft.com/office/drawing/2014/main" id="{A732B48E-6C62-8244-9A7C-4B7253DA89C9}"/>
              </a:ext>
            </a:extLst>
          </p:cNvPr>
          <p:cNvSpPr txBox="1">
            <a:spLocks noGrp="1"/>
          </p:cNvSpPr>
          <p:nvPr>
            <p:ph type="title"/>
          </p:nvPr>
        </p:nvSpPr>
        <p:spPr>
          <a:xfrm>
            <a:off x="824201" y="403368"/>
            <a:ext cx="9888034" cy="777445"/>
          </a:xfrm>
          <a:prstGeom prst="rect">
            <a:avLst/>
          </a:prstGeom>
        </p:spPr>
        <p:txBody>
          <a:bodyPr vert="horz" wrap="square" lIns="0" tIns="12065" rIns="0" bIns="0" rtlCol="0">
            <a:spAutoFit/>
          </a:bodyPr>
          <a:lstStyle>
            <a:lvl1pPr marL="7702">
              <a:lnSpc>
                <a:spcPct val="100000"/>
              </a:lnSpc>
              <a:spcBef>
                <a:spcPts val="58"/>
              </a:spcBef>
              <a:defRPr sz="4852" baseline="0">
                <a:solidFill>
                  <a:srgbClr val="1C1B1A"/>
                </a:solidFill>
              </a:defRPr>
            </a:lvl1pPr>
          </a:lstStyle>
          <a:p>
            <a:pPr marL="7701">
              <a:lnSpc>
                <a:spcPct val="100000"/>
              </a:lnSpc>
              <a:spcBef>
                <a:spcPts val="58"/>
              </a:spcBef>
            </a:pPr>
            <a:r>
              <a:rPr lang="en-US" spc="-154"/>
              <a:t>Click to edit Master title style</a:t>
            </a:r>
            <a:endParaRPr spc="-154"/>
          </a:p>
        </p:txBody>
      </p:sp>
      <p:sp>
        <p:nvSpPr>
          <p:cNvPr id="16" name="Text Placeholder 20">
            <a:extLst>
              <a:ext uri="{FF2B5EF4-FFF2-40B4-BE49-F238E27FC236}">
                <a16:creationId xmlns:a16="http://schemas.microsoft.com/office/drawing/2014/main" id="{FB1ED3FE-E055-A146-94DA-558D536F5FB8}"/>
              </a:ext>
            </a:extLst>
          </p:cNvPr>
          <p:cNvSpPr>
            <a:spLocks noGrp="1"/>
          </p:cNvSpPr>
          <p:nvPr>
            <p:ph type="body" sz="quarter" idx="16" hasCustomPrompt="1"/>
          </p:nvPr>
        </p:nvSpPr>
        <p:spPr>
          <a:xfrm>
            <a:off x="824201" y="1258899"/>
            <a:ext cx="9887304" cy="391236"/>
          </a:xfrm>
        </p:spPr>
        <p:txBody>
          <a:bodyPr/>
          <a:lstStyle>
            <a:lvl1pPr>
              <a:defRPr sz="2183" baseline="0">
                <a:latin typeface="Arial" panose="020B0604020202020204" pitchFamily="34" charset="0"/>
              </a:defRPr>
            </a:lvl1pPr>
          </a:lstStyle>
          <a:p>
            <a:pPr lvl="0"/>
            <a:r>
              <a:rPr lang="en-US"/>
              <a:t>Click to add text</a:t>
            </a:r>
          </a:p>
        </p:txBody>
      </p:sp>
      <p:sp>
        <p:nvSpPr>
          <p:cNvPr id="13" name="Text Placeholder 7">
            <a:extLst>
              <a:ext uri="{FF2B5EF4-FFF2-40B4-BE49-F238E27FC236}">
                <a16:creationId xmlns:a16="http://schemas.microsoft.com/office/drawing/2014/main" id="{86FA161B-A1F8-BE43-9692-9DABB63FF758}"/>
              </a:ext>
            </a:extLst>
          </p:cNvPr>
          <p:cNvSpPr>
            <a:spLocks noGrp="1"/>
          </p:cNvSpPr>
          <p:nvPr>
            <p:ph type="body" sz="quarter" idx="25" hasCustomPrompt="1"/>
          </p:nvPr>
        </p:nvSpPr>
        <p:spPr>
          <a:xfrm>
            <a:off x="1527329" y="6398807"/>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F587BCE3-E11B-2E4B-91AA-817A38FD6780}"/>
              </a:ext>
            </a:extLst>
          </p:cNvPr>
          <p:cNvSpPr>
            <a:spLocks noGrp="1"/>
          </p:cNvSpPr>
          <p:nvPr>
            <p:ph type="body" sz="quarter" idx="26" hasCustomPrompt="1"/>
          </p:nvPr>
        </p:nvSpPr>
        <p:spPr>
          <a:xfrm>
            <a:off x="850411" y="6398806"/>
            <a:ext cx="593223" cy="152148"/>
          </a:xfrm>
        </p:spPr>
        <p:txBody>
          <a:bodyPr/>
          <a:lstStyle>
            <a:lvl1pPr>
              <a:defRPr sz="849" b="1" i="0" baseline="0">
                <a:latin typeface="Arial" panose="020B0604020202020204" pitchFamily="34" charset="0"/>
              </a:defRPr>
            </a:lvl1pPr>
          </a:lstStyle>
          <a:p>
            <a:pPr lvl="0"/>
            <a:r>
              <a:rPr lang="en-US"/>
              <a:t>Source:</a:t>
            </a:r>
          </a:p>
        </p:txBody>
      </p:sp>
      <p:sp>
        <p:nvSpPr>
          <p:cNvPr id="9" name="Footer Placeholder 3">
            <a:extLst>
              <a:ext uri="{FF2B5EF4-FFF2-40B4-BE49-F238E27FC236}">
                <a16:creationId xmlns:a16="http://schemas.microsoft.com/office/drawing/2014/main" id="{203157A9-DE7D-416D-9516-56AED7E11085}"/>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307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_Purpl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F9394017-23F6-5642-AC65-E5AE6911C8A8}"/>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8" name="object 3">
            <a:extLst>
              <a:ext uri="{FF2B5EF4-FFF2-40B4-BE49-F238E27FC236}">
                <a16:creationId xmlns:a16="http://schemas.microsoft.com/office/drawing/2014/main" id="{4BAB1D1D-2D62-BB42-8543-7198C1270D76}"/>
              </a:ext>
            </a:extLst>
          </p:cNvPr>
          <p:cNvSpPr txBox="1">
            <a:spLocks noGrp="1"/>
          </p:cNvSpPr>
          <p:nvPr>
            <p:ph type="title"/>
          </p:nvPr>
        </p:nvSpPr>
        <p:spPr>
          <a:xfrm>
            <a:off x="829049" y="398497"/>
            <a:ext cx="10502834" cy="777445"/>
          </a:xfrm>
          <a:prstGeom prst="rect">
            <a:avLst/>
          </a:prstGeom>
        </p:spPr>
        <p:txBody>
          <a:bodyPr vert="horz" wrap="square" lIns="0" tIns="12065" rIns="0" bIns="0" rtlCol="0">
            <a:spAutoFit/>
          </a:bodyPr>
          <a:lstStyle>
            <a:lvl1pPr marL="7702">
              <a:lnSpc>
                <a:spcPct val="100000"/>
              </a:lnSpc>
              <a:spcBef>
                <a:spcPts val="58"/>
              </a:spcBef>
              <a:defRPr sz="4852"/>
            </a:lvl1pPr>
          </a:lstStyle>
          <a:p>
            <a:pPr marL="7701">
              <a:lnSpc>
                <a:spcPct val="100000"/>
              </a:lnSpc>
              <a:spcBef>
                <a:spcPts val="58"/>
              </a:spcBef>
            </a:pPr>
            <a:r>
              <a:rPr lang="en-US" spc="-154"/>
              <a:t>Click to edit Master title style</a:t>
            </a:r>
            <a:endParaRPr spc="-154"/>
          </a:p>
        </p:txBody>
      </p:sp>
      <p:sp>
        <p:nvSpPr>
          <p:cNvPr id="27" name="Text Placeholder 41">
            <a:extLst>
              <a:ext uri="{FF2B5EF4-FFF2-40B4-BE49-F238E27FC236}">
                <a16:creationId xmlns:a16="http://schemas.microsoft.com/office/drawing/2014/main" id="{0592D01E-E797-E747-8717-B0F1523C47CD}"/>
              </a:ext>
            </a:extLst>
          </p:cNvPr>
          <p:cNvSpPr>
            <a:spLocks noGrp="1"/>
          </p:cNvSpPr>
          <p:nvPr>
            <p:ph type="body" sz="quarter" idx="21" hasCustomPrompt="1"/>
          </p:nvPr>
        </p:nvSpPr>
        <p:spPr>
          <a:xfrm>
            <a:off x="829048" y="1606104"/>
            <a:ext cx="10502834" cy="671890"/>
          </a:xfrm>
        </p:spPr>
        <p:txBody>
          <a:bodyPr anchor="b" anchorCtr="0">
            <a:normAutofit/>
          </a:bodyPr>
          <a:lstStyle>
            <a:lvl1pPr>
              <a:lnSpc>
                <a:spcPct val="100000"/>
              </a:lnSpc>
              <a:defRPr lang="en-US" sz="2183" b="0" i="0" baseline="0" dirty="0">
                <a:solidFill>
                  <a:schemeClr val="tx1"/>
                </a:solidFill>
                <a:latin typeface="Arial" panose="020B0604020202020204" pitchFamily="34" charset="0"/>
                <a:ea typeface="+mn-ea"/>
                <a:cs typeface="+mn-cs"/>
              </a:defRPr>
            </a:lvl1pPr>
          </a:lstStyle>
          <a:p>
            <a:pPr lvl="0"/>
            <a:r>
              <a:rPr lang="en-US"/>
              <a:t>Click to add text 				</a:t>
            </a:r>
          </a:p>
        </p:txBody>
      </p:sp>
      <p:sp>
        <p:nvSpPr>
          <p:cNvPr id="10" name="Text Placeholder 2">
            <a:extLst>
              <a:ext uri="{FF2B5EF4-FFF2-40B4-BE49-F238E27FC236}">
                <a16:creationId xmlns:a16="http://schemas.microsoft.com/office/drawing/2014/main" id="{6121B8DA-E100-A748-B5E3-EF541FA1CBC1}"/>
              </a:ext>
            </a:extLst>
          </p:cNvPr>
          <p:cNvSpPr>
            <a:spLocks noGrp="1"/>
          </p:cNvSpPr>
          <p:nvPr>
            <p:ph type="body" sz="quarter" idx="27"/>
          </p:nvPr>
        </p:nvSpPr>
        <p:spPr>
          <a:xfrm>
            <a:off x="827947" y="2504845"/>
            <a:ext cx="10536106" cy="1187899"/>
          </a:xfrm>
        </p:spPr>
        <p:txBody>
          <a:bodyPr/>
          <a:lstStyle>
            <a:lvl1pPr marL="207955" indent="-207955">
              <a:lnSpc>
                <a:spcPct val="130000"/>
              </a:lnSpc>
              <a:spcBef>
                <a:spcPts val="2007"/>
              </a:spcBef>
              <a:buClr>
                <a:schemeClr val="accent5"/>
              </a:buClr>
              <a:buSzPct val="135000"/>
              <a:buFont typeface="Arial" panose="020B0604020202020204" pitchFamily="34" charset="0"/>
              <a:buChar char="•"/>
              <a:defRPr sz="1213">
                <a:latin typeface="Arial" panose="020B0604020202020204" pitchFamily="34" charset="0"/>
              </a:defRPr>
            </a:lvl1pPr>
            <a:lvl2pPr marL="450570"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2pPr>
            <a:lvl3pPr marL="727844"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3pPr>
            <a:lvl4pPr marL="1005118"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4pPr>
            <a:lvl5pPr marL="1282391"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FE26A2DB-F7D8-8C4E-9D30-E14CC752E9F0}"/>
              </a:ext>
            </a:extLst>
          </p:cNvPr>
          <p:cNvSpPr>
            <a:spLocks noGrp="1"/>
          </p:cNvSpPr>
          <p:nvPr>
            <p:ph type="body" sz="quarter" idx="25" hasCustomPrompt="1"/>
          </p:nvPr>
        </p:nvSpPr>
        <p:spPr>
          <a:xfrm>
            <a:off x="1809460" y="6412644"/>
            <a:ext cx="3268465" cy="130645"/>
          </a:xfrm>
        </p:spPr>
        <p:txBody>
          <a:bodyPr/>
          <a:lstStyle>
            <a:lvl1pPr>
              <a:lnSpc>
                <a:spcPct val="100000"/>
              </a:lnSpc>
              <a:defRPr sz="849" b="0" baseline="0">
                <a:latin typeface="Arial" panose="020B0604020202020204" pitchFamily="34" charset="0"/>
              </a:defRPr>
            </a:lvl1pPr>
          </a:lstStyle>
          <a:p>
            <a:pPr lvl="0"/>
            <a:r>
              <a:rPr lang="en-US"/>
              <a:t>Click to add sources</a:t>
            </a:r>
          </a:p>
        </p:txBody>
      </p:sp>
      <p:sp>
        <p:nvSpPr>
          <p:cNvPr id="15" name="Text Placeholder 9">
            <a:extLst>
              <a:ext uri="{FF2B5EF4-FFF2-40B4-BE49-F238E27FC236}">
                <a16:creationId xmlns:a16="http://schemas.microsoft.com/office/drawing/2014/main" id="{DD308B40-2970-9848-84D6-7CEEA738FDB1}"/>
              </a:ext>
            </a:extLst>
          </p:cNvPr>
          <p:cNvSpPr>
            <a:spLocks noGrp="1"/>
          </p:cNvSpPr>
          <p:nvPr>
            <p:ph type="body" sz="quarter" idx="26" hasCustomPrompt="1"/>
          </p:nvPr>
        </p:nvSpPr>
        <p:spPr>
          <a:xfrm>
            <a:off x="1132542" y="6412644"/>
            <a:ext cx="593223" cy="130645"/>
          </a:xfrm>
        </p:spPr>
        <p:txBody>
          <a:bodyPr/>
          <a:lstStyle>
            <a:lvl1pPr>
              <a:lnSpc>
                <a:spcPct val="100000"/>
              </a:lnSpc>
              <a:defRPr sz="849" b="1" i="0" baseline="0">
                <a:latin typeface="Arial" panose="020B0604020202020204" pitchFamily="34" charset="0"/>
              </a:defRPr>
            </a:lvl1pPr>
          </a:lstStyle>
          <a:p>
            <a:pPr lvl="0"/>
            <a:r>
              <a:rPr lang="en-US"/>
              <a:t>Source:</a:t>
            </a:r>
          </a:p>
        </p:txBody>
      </p:sp>
      <p:sp>
        <p:nvSpPr>
          <p:cNvPr id="13" name="Footer Placeholder 3">
            <a:extLst>
              <a:ext uri="{FF2B5EF4-FFF2-40B4-BE49-F238E27FC236}">
                <a16:creationId xmlns:a16="http://schemas.microsoft.com/office/drawing/2014/main" id="{733C7510-D3AB-4B55-B166-665AC7C96A67}"/>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6993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_Blac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F9394017-23F6-5642-AC65-E5AE6911C8A8}"/>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8" name="object 3">
            <a:extLst>
              <a:ext uri="{FF2B5EF4-FFF2-40B4-BE49-F238E27FC236}">
                <a16:creationId xmlns:a16="http://schemas.microsoft.com/office/drawing/2014/main" id="{4BAB1D1D-2D62-BB42-8543-7198C1270D76}"/>
              </a:ext>
            </a:extLst>
          </p:cNvPr>
          <p:cNvSpPr txBox="1">
            <a:spLocks noGrp="1"/>
          </p:cNvSpPr>
          <p:nvPr>
            <p:ph type="title"/>
          </p:nvPr>
        </p:nvSpPr>
        <p:spPr>
          <a:xfrm>
            <a:off x="829049" y="398497"/>
            <a:ext cx="10502834" cy="777445"/>
          </a:xfrm>
          <a:prstGeom prst="rect">
            <a:avLst/>
          </a:prstGeom>
        </p:spPr>
        <p:txBody>
          <a:bodyPr vert="horz" wrap="square" lIns="0" tIns="12065" rIns="0" bIns="0" rtlCol="0">
            <a:spAutoFit/>
          </a:bodyPr>
          <a:lstStyle>
            <a:lvl1pPr marL="7702">
              <a:lnSpc>
                <a:spcPct val="100000"/>
              </a:lnSpc>
              <a:spcBef>
                <a:spcPts val="58"/>
              </a:spcBef>
              <a:defRPr sz="4852">
                <a:solidFill>
                  <a:schemeClr val="tx1"/>
                </a:solidFill>
              </a:defRPr>
            </a:lvl1pPr>
          </a:lstStyle>
          <a:p>
            <a:pPr marL="7701">
              <a:lnSpc>
                <a:spcPct val="100000"/>
              </a:lnSpc>
              <a:spcBef>
                <a:spcPts val="58"/>
              </a:spcBef>
            </a:pPr>
            <a:r>
              <a:rPr lang="en-US" spc="-154"/>
              <a:t>Click to edit Master title style</a:t>
            </a:r>
            <a:endParaRPr spc="-154"/>
          </a:p>
        </p:txBody>
      </p:sp>
      <p:sp>
        <p:nvSpPr>
          <p:cNvPr id="27" name="Text Placeholder 41">
            <a:extLst>
              <a:ext uri="{FF2B5EF4-FFF2-40B4-BE49-F238E27FC236}">
                <a16:creationId xmlns:a16="http://schemas.microsoft.com/office/drawing/2014/main" id="{0592D01E-E797-E747-8717-B0F1523C47CD}"/>
              </a:ext>
            </a:extLst>
          </p:cNvPr>
          <p:cNvSpPr>
            <a:spLocks noGrp="1"/>
          </p:cNvSpPr>
          <p:nvPr>
            <p:ph type="body" sz="quarter" idx="21" hasCustomPrompt="1"/>
          </p:nvPr>
        </p:nvSpPr>
        <p:spPr>
          <a:xfrm>
            <a:off x="829048" y="1606104"/>
            <a:ext cx="10502834" cy="671890"/>
          </a:xfrm>
        </p:spPr>
        <p:txBody>
          <a:bodyPr anchor="b" anchorCtr="0">
            <a:normAutofit/>
          </a:bodyPr>
          <a:lstStyle>
            <a:lvl1pPr>
              <a:lnSpc>
                <a:spcPct val="100000"/>
              </a:lnSpc>
              <a:defRPr lang="en-US" sz="2183" b="0" i="0" baseline="0" dirty="0">
                <a:solidFill>
                  <a:schemeClr val="tx1"/>
                </a:solidFill>
                <a:latin typeface="Arial" panose="020B0604020202020204" pitchFamily="34" charset="0"/>
                <a:ea typeface="+mn-ea"/>
                <a:cs typeface="+mn-cs"/>
              </a:defRPr>
            </a:lvl1pPr>
          </a:lstStyle>
          <a:p>
            <a:pPr lvl="0"/>
            <a:r>
              <a:rPr lang="en-US"/>
              <a:t>Click to add text</a:t>
            </a:r>
          </a:p>
        </p:txBody>
      </p:sp>
      <p:sp>
        <p:nvSpPr>
          <p:cNvPr id="10" name="Text Placeholder 2">
            <a:extLst>
              <a:ext uri="{FF2B5EF4-FFF2-40B4-BE49-F238E27FC236}">
                <a16:creationId xmlns:a16="http://schemas.microsoft.com/office/drawing/2014/main" id="{6121B8DA-E100-A748-B5E3-EF541FA1CBC1}"/>
              </a:ext>
            </a:extLst>
          </p:cNvPr>
          <p:cNvSpPr>
            <a:spLocks noGrp="1"/>
          </p:cNvSpPr>
          <p:nvPr>
            <p:ph type="body" sz="quarter" idx="27"/>
          </p:nvPr>
        </p:nvSpPr>
        <p:spPr>
          <a:xfrm>
            <a:off x="827947" y="2504845"/>
            <a:ext cx="10536106" cy="1187899"/>
          </a:xfrm>
        </p:spPr>
        <p:txBody>
          <a:bodyPr/>
          <a:lstStyle>
            <a:lvl1pPr marL="207955" indent="-207955">
              <a:lnSpc>
                <a:spcPct val="130000"/>
              </a:lnSpc>
              <a:spcBef>
                <a:spcPts val="2007"/>
              </a:spcBef>
              <a:buClr>
                <a:schemeClr val="accent5"/>
              </a:buClr>
              <a:buSzPct val="135000"/>
              <a:buFont typeface="Arial" panose="020B0604020202020204" pitchFamily="34" charset="0"/>
              <a:buChar char="•"/>
              <a:defRPr sz="1213">
                <a:latin typeface="Arial" panose="020B0604020202020204" pitchFamily="34" charset="0"/>
              </a:defRPr>
            </a:lvl1pPr>
            <a:lvl2pPr marL="450570"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2pPr>
            <a:lvl3pPr marL="727844"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3pPr>
            <a:lvl4pPr marL="1005118"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4pPr>
            <a:lvl5pPr marL="1282391"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FE26A2DB-F7D8-8C4E-9D30-E14CC752E9F0}"/>
              </a:ext>
            </a:extLst>
          </p:cNvPr>
          <p:cNvSpPr>
            <a:spLocks noGrp="1"/>
          </p:cNvSpPr>
          <p:nvPr>
            <p:ph type="body" sz="quarter" idx="25" hasCustomPrompt="1"/>
          </p:nvPr>
        </p:nvSpPr>
        <p:spPr>
          <a:xfrm>
            <a:off x="1809460" y="6412644"/>
            <a:ext cx="3268465" cy="130645"/>
          </a:xfrm>
        </p:spPr>
        <p:txBody>
          <a:bodyPr/>
          <a:lstStyle>
            <a:lvl1pPr>
              <a:lnSpc>
                <a:spcPct val="100000"/>
              </a:lnSpc>
              <a:defRPr sz="849" b="0" baseline="0">
                <a:latin typeface="Arial" panose="020B0604020202020204" pitchFamily="34" charset="0"/>
              </a:defRPr>
            </a:lvl1pPr>
          </a:lstStyle>
          <a:p>
            <a:pPr lvl="0"/>
            <a:r>
              <a:rPr lang="en-US"/>
              <a:t>Click to add sources</a:t>
            </a:r>
          </a:p>
        </p:txBody>
      </p:sp>
      <p:sp>
        <p:nvSpPr>
          <p:cNvPr id="15" name="Text Placeholder 9">
            <a:extLst>
              <a:ext uri="{FF2B5EF4-FFF2-40B4-BE49-F238E27FC236}">
                <a16:creationId xmlns:a16="http://schemas.microsoft.com/office/drawing/2014/main" id="{DD308B40-2970-9848-84D6-7CEEA738FDB1}"/>
              </a:ext>
            </a:extLst>
          </p:cNvPr>
          <p:cNvSpPr>
            <a:spLocks noGrp="1"/>
          </p:cNvSpPr>
          <p:nvPr>
            <p:ph type="body" sz="quarter" idx="26" hasCustomPrompt="1"/>
          </p:nvPr>
        </p:nvSpPr>
        <p:spPr>
          <a:xfrm>
            <a:off x="1132542" y="6412644"/>
            <a:ext cx="593223" cy="130645"/>
          </a:xfrm>
        </p:spPr>
        <p:txBody>
          <a:bodyPr/>
          <a:lstStyle>
            <a:lvl1pPr>
              <a:lnSpc>
                <a:spcPct val="100000"/>
              </a:lnSpc>
              <a:defRPr sz="849" b="1" i="0" baseline="0">
                <a:latin typeface="Arial" panose="020B0604020202020204" pitchFamily="34" charset="0"/>
              </a:defRPr>
            </a:lvl1pPr>
          </a:lstStyle>
          <a:p>
            <a:pPr lvl="0"/>
            <a:r>
              <a:rPr lang="en-US"/>
              <a:t>Source:</a:t>
            </a:r>
          </a:p>
        </p:txBody>
      </p:sp>
      <p:sp>
        <p:nvSpPr>
          <p:cNvPr id="11" name="Footer Placeholder 3">
            <a:extLst>
              <a:ext uri="{FF2B5EF4-FFF2-40B4-BE49-F238E27FC236}">
                <a16:creationId xmlns:a16="http://schemas.microsoft.com/office/drawing/2014/main" id="{9CAC2FCB-5488-426E-A467-56F1AFFE0C70}"/>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181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antander_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1" y="693640"/>
            <a:ext cx="11188700" cy="757255"/>
          </a:xfrm>
          <a:prstGeom prst="rect">
            <a:avLst/>
          </a:prstGeom>
        </p:spPr>
        <p:txBody>
          <a:bodyPr lIns="0" tIns="0" rIns="0" bIns="0">
            <a:noAutofit/>
          </a:bodyPr>
          <a:lstStyle>
            <a:lvl1pPr marL="0" indent="0">
              <a:buNone/>
              <a:defRPr sz="1300" b="0">
                <a:solidFill>
                  <a:schemeClr val="tx1"/>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1" y="317501"/>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pic>
        <p:nvPicPr>
          <p:cNvPr id="6" name="Graphic 5">
            <a:extLst>
              <a:ext uri="{FF2B5EF4-FFF2-40B4-BE49-F238E27FC236}">
                <a16:creationId xmlns:a16="http://schemas.microsoft.com/office/drawing/2014/main" id="{3E485390-097C-43AD-9C03-1EA0E2160DCD}"/>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21128" r="11529"/>
          <a:stretch/>
        </p:blipFill>
        <p:spPr>
          <a:xfrm>
            <a:off x="8932762" y="0"/>
            <a:ext cx="3259238" cy="2234468"/>
          </a:xfrm>
          <a:prstGeom prst="rect">
            <a:avLst/>
          </a:prstGeom>
        </p:spPr>
      </p:pic>
      <p:pic>
        <p:nvPicPr>
          <p:cNvPr id="7" name="Graphic 6">
            <a:extLst>
              <a:ext uri="{FF2B5EF4-FFF2-40B4-BE49-F238E27FC236}">
                <a16:creationId xmlns:a16="http://schemas.microsoft.com/office/drawing/2014/main" id="{DC5CC86E-CF56-4586-AB31-FF4F5C2B6F41}"/>
              </a:ext>
            </a:extLst>
          </p:cNvPr>
          <p:cNvPicPr>
            <a:picLocks noChangeAspect="1"/>
          </p:cNvPicPr>
          <p:nvPr userDrawn="1"/>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r="21641" b="29481"/>
          <a:stretch/>
        </p:blipFill>
        <p:spPr>
          <a:xfrm flipH="1">
            <a:off x="1" y="4671298"/>
            <a:ext cx="2163097" cy="2186702"/>
          </a:xfrm>
          <a:prstGeom prst="rect">
            <a:avLst/>
          </a:prstGeom>
        </p:spPr>
      </p:pic>
    </p:spTree>
    <p:extLst>
      <p:ext uri="{BB962C8B-B14F-4D97-AF65-F5344CB8AC3E}">
        <p14:creationId xmlns:p14="http://schemas.microsoft.com/office/powerpoint/2010/main" val="205122725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Light - Title/Subtitle">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1"/>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ct val="0"/>
              </a:spcAft>
              <a:buNone/>
              <a:defRPr sz="2000" b="0" i="0">
                <a:latin typeface="Oracle Sans" panose="020B0503020204020204" pitchFamily="34" charset="0"/>
                <a:cs typeface="Oracle Sans" panose="020B0503020204020204" pitchFamily="34" charset="0"/>
              </a:defRPr>
            </a:lvl1pPr>
          </a:lstStyle>
          <a:p>
            <a:pPr lvl="0"/>
            <a:r>
              <a:rPr lang="en-US"/>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t>‹#›</a:t>
            </a:fld>
            <a:endParaRPr lang="en-US"/>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60"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GB"/>
              <a:t>[Date]</a:t>
            </a:r>
            <a:endParaRPr lang="en-US"/>
          </a:p>
        </p:txBody>
      </p:sp>
    </p:spTree>
    <p:extLst>
      <p:ext uri="{BB962C8B-B14F-4D97-AF65-F5344CB8AC3E}">
        <p14:creationId xmlns:p14="http://schemas.microsoft.com/office/powerpoint/2010/main" val="2414650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_Purpl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ACE1F68-2CD3-274B-9650-072C45D0B081}"/>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4" name="object 3">
            <a:extLst>
              <a:ext uri="{FF2B5EF4-FFF2-40B4-BE49-F238E27FC236}">
                <a16:creationId xmlns:a16="http://schemas.microsoft.com/office/drawing/2014/main" id="{E6A6D754-8CF2-A44F-BF16-9FC371CE5FA5}"/>
              </a:ext>
            </a:extLst>
          </p:cNvPr>
          <p:cNvSpPr txBox="1">
            <a:spLocks noGrp="1"/>
          </p:cNvSpPr>
          <p:nvPr>
            <p:ph type="title"/>
          </p:nvPr>
        </p:nvSpPr>
        <p:spPr>
          <a:xfrm>
            <a:off x="829065" y="398504"/>
            <a:ext cx="9888034" cy="777445"/>
          </a:xfrm>
          <a:prstGeom prst="rect">
            <a:avLst/>
          </a:prstGeom>
        </p:spPr>
        <p:txBody>
          <a:bodyPr vert="horz" wrap="square" lIns="0" tIns="12065" rIns="0" bIns="0" rtlCol="0">
            <a:spAutoFit/>
          </a:bodyPr>
          <a:lstStyle>
            <a:lvl1pPr marL="7702">
              <a:lnSpc>
                <a:spcPct val="100000"/>
              </a:lnSpc>
              <a:spcBef>
                <a:spcPts val="58"/>
              </a:spcBef>
              <a:defRPr sz="4852"/>
            </a:lvl1pPr>
          </a:lstStyle>
          <a:p>
            <a:pPr marL="7701">
              <a:lnSpc>
                <a:spcPct val="100000"/>
              </a:lnSpc>
              <a:spcBef>
                <a:spcPts val="58"/>
              </a:spcBef>
            </a:pPr>
            <a:r>
              <a:rPr lang="en-US" spc="-154"/>
              <a:t>Click to edit Master title style</a:t>
            </a:r>
            <a:endParaRPr spc="-154"/>
          </a:p>
        </p:txBody>
      </p:sp>
      <p:sp>
        <p:nvSpPr>
          <p:cNvPr id="13" name="Text Placeholder 7">
            <a:extLst>
              <a:ext uri="{FF2B5EF4-FFF2-40B4-BE49-F238E27FC236}">
                <a16:creationId xmlns:a16="http://schemas.microsoft.com/office/drawing/2014/main" id="{AE551568-437A-0248-875D-91185ECBC81B}"/>
              </a:ext>
            </a:extLst>
          </p:cNvPr>
          <p:cNvSpPr>
            <a:spLocks noGrp="1"/>
          </p:cNvSpPr>
          <p:nvPr>
            <p:ph type="body" sz="quarter" idx="25" hasCustomPrompt="1"/>
          </p:nvPr>
        </p:nvSpPr>
        <p:spPr>
          <a:xfrm>
            <a:off x="1527329" y="6398807"/>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249CD140-4764-7C40-85B2-9AA4D8905686}"/>
              </a:ext>
            </a:extLst>
          </p:cNvPr>
          <p:cNvSpPr>
            <a:spLocks noGrp="1"/>
          </p:cNvSpPr>
          <p:nvPr>
            <p:ph type="body" sz="quarter" idx="26" hasCustomPrompt="1"/>
          </p:nvPr>
        </p:nvSpPr>
        <p:spPr>
          <a:xfrm>
            <a:off x="850411" y="6398806"/>
            <a:ext cx="593223" cy="152148"/>
          </a:xfrm>
        </p:spPr>
        <p:txBody>
          <a:bodyPr/>
          <a:lstStyle>
            <a:lvl1pPr>
              <a:defRPr sz="849" b="1" i="0" baseline="0">
                <a:latin typeface="Arial" panose="020B0604020202020204" pitchFamily="34" charset="0"/>
              </a:defRPr>
            </a:lvl1pPr>
          </a:lstStyle>
          <a:p>
            <a:pPr lvl="0"/>
            <a:r>
              <a:rPr lang="en-US"/>
              <a:t>Source:</a:t>
            </a:r>
          </a:p>
        </p:txBody>
      </p:sp>
      <p:sp>
        <p:nvSpPr>
          <p:cNvPr id="9" name="Footer Placeholder 3">
            <a:extLst>
              <a:ext uri="{FF2B5EF4-FFF2-40B4-BE49-F238E27FC236}">
                <a16:creationId xmlns:a16="http://schemas.microsoft.com/office/drawing/2014/main" id="{1F944D86-BC3A-4BEC-B7FF-99FFC5927E46}"/>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6028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46" name="object 3">
            <a:extLst>
              <a:ext uri="{FF2B5EF4-FFF2-40B4-BE49-F238E27FC236}">
                <a16:creationId xmlns:a16="http://schemas.microsoft.com/office/drawing/2014/main" id="{392A478E-35F2-4E19-881A-F739DA96B03F}"/>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8944946" cy="6857519"/>
          </a:xfrm>
          <a:prstGeom prst="rect">
            <a:avLst/>
          </a:prstGeom>
        </p:spPr>
      </p:pic>
      <p:sp>
        <p:nvSpPr>
          <p:cNvPr id="45" name="overlay">
            <a:extLst>
              <a:ext uri="{FF2B5EF4-FFF2-40B4-BE49-F238E27FC236}">
                <a16:creationId xmlns:a16="http://schemas.microsoft.com/office/drawing/2014/main" id="{E50D90A6-9B7C-44C5-9FA0-FE3F92386E57}"/>
              </a:ext>
            </a:extLst>
          </p:cNvPr>
          <p:cNvSpPr/>
          <p:nvPr userDrawn="1"/>
        </p:nvSpPr>
        <p:spPr>
          <a:xfrm>
            <a:off x="0" y="327"/>
            <a:ext cx="8945293" cy="6857230"/>
          </a:xfrm>
          <a:custGeom>
            <a:avLst/>
            <a:gdLst/>
            <a:ahLst/>
            <a:cxnLst/>
            <a:rect l="l" t="t" r="r" b="b"/>
            <a:pathLst>
              <a:path w="14750415" h="11308080">
                <a:moveTo>
                  <a:pt x="14749844" y="0"/>
                </a:moveTo>
                <a:lnTo>
                  <a:pt x="9265755" y="0"/>
                </a:lnTo>
                <a:lnTo>
                  <a:pt x="9265755" y="2420620"/>
                </a:lnTo>
                <a:lnTo>
                  <a:pt x="9265755" y="8887460"/>
                </a:lnTo>
                <a:lnTo>
                  <a:pt x="2798330" y="8887460"/>
                </a:lnTo>
                <a:lnTo>
                  <a:pt x="2798330" y="2420620"/>
                </a:lnTo>
                <a:lnTo>
                  <a:pt x="9265755" y="2420620"/>
                </a:lnTo>
                <a:lnTo>
                  <a:pt x="9265755" y="0"/>
                </a:lnTo>
                <a:lnTo>
                  <a:pt x="0" y="0"/>
                </a:lnTo>
                <a:lnTo>
                  <a:pt x="0" y="2420620"/>
                </a:lnTo>
                <a:lnTo>
                  <a:pt x="0" y="8887460"/>
                </a:lnTo>
                <a:lnTo>
                  <a:pt x="0" y="11308067"/>
                </a:lnTo>
                <a:lnTo>
                  <a:pt x="14749844" y="11308067"/>
                </a:lnTo>
                <a:lnTo>
                  <a:pt x="14749844" y="8887460"/>
                </a:lnTo>
                <a:lnTo>
                  <a:pt x="14749844" y="2420620"/>
                </a:lnTo>
                <a:lnTo>
                  <a:pt x="14749844" y="2420035"/>
                </a:lnTo>
                <a:lnTo>
                  <a:pt x="14749844" y="0"/>
                </a:lnTo>
                <a:close/>
              </a:path>
            </a:pathLst>
          </a:custGeom>
          <a:solidFill>
            <a:srgbClr val="1C1B1A">
              <a:alpha val="34999"/>
            </a:srgbClr>
          </a:solidFill>
        </p:spPr>
        <p:txBody>
          <a:bodyPr wrap="square" lIns="0" tIns="0" rIns="0" bIns="0" rtlCol="0"/>
          <a:lstStyle/>
          <a:p>
            <a:endParaRPr sz="1092"/>
          </a:p>
        </p:txBody>
      </p:sp>
      <p:pic>
        <p:nvPicPr>
          <p:cNvPr id="4" name="Picture 3" descr="A picture containing text, outdoor, stone&#10;&#10;Description automatically generated">
            <a:extLst>
              <a:ext uri="{FF2B5EF4-FFF2-40B4-BE49-F238E27FC236}">
                <a16:creationId xmlns:a16="http://schemas.microsoft.com/office/drawing/2014/main" id="{211DAC29-5C3C-4617-8BFE-DBC7E5D57B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60"/>
          <a:stretch/>
        </p:blipFill>
        <p:spPr>
          <a:xfrm>
            <a:off x="6559652" y="1447322"/>
            <a:ext cx="2385295" cy="3917931"/>
          </a:xfrm>
          <a:prstGeom prst="rect">
            <a:avLst/>
          </a:prstGeom>
        </p:spPr>
      </p:pic>
      <p:grpSp>
        <p:nvGrpSpPr>
          <p:cNvPr id="26" name="Group 25">
            <a:extLst>
              <a:ext uri="{FF2B5EF4-FFF2-40B4-BE49-F238E27FC236}">
                <a16:creationId xmlns:a16="http://schemas.microsoft.com/office/drawing/2014/main" id="{AB861A49-D04B-4DF1-9828-5BD2FE6592F1}"/>
              </a:ext>
            </a:extLst>
          </p:cNvPr>
          <p:cNvGrpSpPr/>
          <p:nvPr userDrawn="1"/>
        </p:nvGrpSpPr>
        <p:grpSpPr>
          <a:xfrm>
            <a:off x="9586564" y="2485302"/>
            <a:ext cx="1520278" cy="381214"/>
            <a:chOff x="15267933" y="4098447"/>
            <a:chExt cx="2506875" cy="628650"/>
          </a:xfrm>
        </p:grpSpPr>
        <p:grpSp>
          <p:nvGrpSpPr>
            <p:cNvPr id="30" name="object 27">
              <a:extLst>
                <a:ext uri="{FF2B5EF4-FFF2-40B4-BE49-F238E27FC236}">
                  <a16:creationId xmlns:a16="http://schemas.microsoft.com/office/drawing/2014/main" id="{7D9D9D90-C7F5-9540-9831-8B8868716C82}"/>
                </a:ext>
              </a:extLst>
            </p:cNvPr>
            <p:cNvGrpSpPr/>
            <p:nvPr userDrawn="1"/>
          </p:nvGrpSpPr>
          <p:grpSpPr>
            <a:xfrm>
              <a:off x="15267933" y="4098447"/>
              <a:ext cx="628650" cy="628650"/>
              <a:chOff x="15267933" y="6145605"/>
              <a:chExt cx="628650" cy="628650"/>
            </a:xfrm>
          </p:grpSpPr>
          <p:sp>
            <p:nvSpPr>
              <p:cNvPr id="31" name="object 28">
                <a:extLst>
                  <a:ext uri="{FF2B5EF4-FFF2-40B4-BE49-F238E27FC236}">
                    <a16:creationId xmlns:a16="http://schemas.microsoft.com/office/drawing/2014/main" id="{852AB99D-BC9C-EE4E-8D5D-06C38E0ADE47}"/>
                  </a:ext>
                </a:extLst>
              </p:cNvPr>
              <p:cNvSpPr/>
              <p:nvPr/>
            </p:nvSpPr>
            <p:spPr>
              <a:xfrm>
                <a:off x="15267933" y="6145605"/>
                <a:ext cx="628650" cy="628650"/>
              </a:xfrm>
              <a:custGeom>
                <a:avLst/>
                <a:gdLst/>
                <a:ahLst/>
                <a:cxnLst/>
                <a:rect l="l" t="t" r="r" b="b"/>
                <a:pathLst>
                  <a:path w="628650" h="628650">
                    <a:moveTo>
                      <a:pt x="314126" y="0"/>
                    </a:moveTo>
                    <a:lnTo>
                      <a:pt x="267708" y="3406"/>
                    </a:lnTo>
                    <a:lnTo>
                      <a:pt x="223404" y="13300"/>
                    </a:lnTo>
                    <a:lnTo>
                      <a:pt x="181701" y="29196"/>
                    </a:lnTo>
                    <a:lnTo>
                      <a:pt x="143083" y="50609"/>
                    </a:lnTo>
                    <a:lnTo>
                      <a:pt x="108038" y="77051"/>
                    </a:lnTo>
                    <a:lnTo>
                      <a:pt x="77051" y="108038"/>
                    </a:lnTo>
                    <a:lnTo>
                      <a:pt x="50609" y="143083"/>
                    </a:lnTo>
                    <a:lnTo>
                      <a:pt x="29196" y="181701"/>
                    </a:lnTo>
                    <a:lnTo>
                      <a:pt x="13300" y="223404"/>
                    </a:lnTo>
                    <a:lnTo>
                      <a:pt x="3406" y="267708"/>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8"/>
                    </a:lnTo>
                    <a:lnTo>
                      <a:pt x="614952" y="223404"/>
                    </a:lnTo>
                    <a:lnTo>
                      <a:pt x="599056" y="181701"/>
                    </a:lnTo>
                    <a:lnTo>
                      <a:pt x="577643" y="143083"/>
                    </a:lnTo>
                    <a:lnTo>
                      <a:pt x="551201" y="108038"/>
                    </a:lnTo>
                    <a:lnTo>
                      <a:pt x="520214" y="77051"/>
                    </a:lnTo>
                    <a:lnTo>
                      <a:pt x="485169" y="50609"/>
                    </a:lnTo>
                    <a:lnTo>
                      <a:pt x="446551" y="29196"/>
                    </a:lnTo>
                    <a:lnTo>
                      <a:pt x="404848" y="13300"/>
                    </a:lnTo>
                    <a:lnTo>
                      <a:pt x="360544" y="3406"/>
                    </a:lnTo>
                    <a:lnTo>
                      <a:pt x="314126" y="0"/>
                    </a:lnTo>
                    <a:close/>
                  </a:path>
                </a:pathLst>
              </a:custGeom>
              <a:solidFill>
                <a:srgbClr val="FF6012"/>
              </a:solidFill>
            </p:spPr>
            <p:txBody>
              <a:bodyPr wrap="square" lIns="0" tIns="0" rIns="0" bIns="0" rtlCol="0"/>
              <a:lstStyle/>
              <a:p>
                <a:endParaRPr sz="1092"/>
              </a:p>
            </p:txBody>
          </p:sp>
          <p:sp>
            <p:nvSpPr>
              <p:cNvPr id="32" name="object 29">
                <a:extLst>
                  <a:ext uri="{FF2B5EF4-FFF2-40B4-BE49-F238E27FC236}">
                    <a16:creationId xmlns:a16="http://schemas.microsoft.com/office/drawing/2014/main" id="{7D66DFA3-7C56-A649-93A9-B92319F157C4}"/>
                  </a:ext>
                </a:extLst>
              </p:cNvPr>
              <p:cNvSpPr/>
              <p:nvPr/>
            </p:nvSpPr>
            <p:spPr>
              <a:xfrm>
                <a:off x="15414699" y="6323715"/>
                <a:ext cx="348615" cy="283845"/>
              </a:xfrm>
              <a:custGeom>
                <a:avLst/>
                <a:gdLst/>
                <a:ahLst/>
                <a:cxnLst/>
                <a:rect l="l" t="t" r="r" b="b"/>
                <a:pathLst>
                  <a:path w="348615" h="283845">
                    <a:moveTo>
                      <a:pt x="241343" y="0"/>
                    </a:moveTo>
                    <a:lnTo>
                      <a:pt x="209520" y="7429"/>
                    </a:lnTo>
                    <a:lnTo>
                      <a:pt x="185292" y="27130"/>
                    </a:lnTo>
                    <a:lnTo>
                      <a:pt x="171675" y="55217"/>
                    </a:lnTo>
                    <a:lnTo>
                      <a:pt x="171680" y="87808"/>
                    </a:lnTo>
                    <a:lnTo>
                      <a:pt x="128529" y="80964"/>
                    </a:lnTo>
                    <a:lnTo>
                      <a:pt x="88909" y="65562"/>
                    </a:lnTo>
                    <a:lnTo>
                      <a:pt x="53822" y="42602"/>
                    </a:lnTo>
                    <a:lnTo>
                      <a:pt x="24271" y="13088"/>
                    </a:lnTo>
                    <a:lnTo>
                      <a:pt x="15343" y="38577"/>
                    </a:lnTo>
                    <a:lnTo>
                      <a:pt x="16365" y="64907"/>
                    </a:lnTo>
                    <a:lnTo>
                      <a:pt x="26874" y="89201"/>
                    </a:lnTo>
                    <a:lnTo>
                      <a:pt x="46406" y="108583"/>
                    </a:lnTo>
                    <a:lnTo>
                      <a:pt x="37750" y="107777"/>
                    </a:lnTo>
                    <a:lnTo>
                      <a:pt x="29417" y="105970"/>
                    </a:lnTo>
                    <a:lnTo>
                      <a:pt x="21478" y="103229"/>
                    </a:lnTo>
                    <a:lnTo>
                      <a:pt x="13999" y="99620"/>
                    </a:lnTo>
                    <a:lnTo>
                      <a:pt x="17798" y="123728"/>
                    </a:lnTo>
                    <a:lnTo>
                      <a:pt x="29489" y="144974"/>
                    </a:lnTo>
                    <a:lnTo>
                      <a:pt x="47776" y="161304"/>
                    </a:lnTo>
                    <a:lnTo>
                      <a:pt x="71359" y="170664"/>
                    </a:lnTo>
                    <a:lnTo>
                      <a:pt x="63644" y="172309"/>
                    </a:lnTo>
                    <a:lnTo>
                      <a:pt x="55642" y="173102"/>
                    </a:lnTo>
                    <a:lnTo>
                      <a:pt x="47428" y="172979"/>
                    </a:lnTo>
                    <a:lnTo>
                      <a:pt x="39077" y="171879"/>
                    </a:lnTo>
                    <a:lnTo>
                      <a:pt x="48946" y="191551"/>
                    </a:lnTo>
                    <a:lnTo>
                      <a:pt x="64145" y="207157"/>
                    </a:lnTo>
                    <a:lnTo>
                      <a:pt x="83509" y="217542"/>
                    </a:lnTo>
                    <a:lnTo>
                      <a:pt x="105871" y="221553"/>
                    </a:lnTo>
                    <a:lnTo>
                      <a:pt x="81981" y="236754"/>
                    </a:lnTo>
                    <a:lnTo>
                      <a:pt x="55888" y="246878"/>
                    </a:lnTo>
                    <a:lnTo>
                      <a:pt x="28319" y="251743"/>
                    </a:lnTo>
                    <a:lnTo>
                      <a:pt x="0" y="251165"/>
                    </a:lnTo>
                    <a:lnTo>
                      <a:pt x="24798" y="264747"/>
                    </a:lnTo>
                    <a:lnTo>
                      <a:pt x="51532" y="274842"/>
                    </a:lnTo>
                    <a:lnTo>
                      <a:pt x="79907" y="281132"/>
                    </a:lnTo>
                    <a:lnTo>
                      <a:pt x="109630" y="283300"/>
                    </a:lnTo>
                    <a:lnTo>
                      <a:pt x="162936" y="276794"/>
                    </a:lnTo>
                    <a:lnTo>
                      <a:pt x="208787" y="258719"/>
                    </a:lnTo>
                    <a:lnTo>
                      <a:pt x="246804" y="231239"/>
                    </a:lnTo>
                    <a:lnTo>
                      <a:pt x="276606" y="196519"/>
                    </a:lnTo>
                    <a:lnTo>
                      <a:pt x="297811" y="156721"/>
                    </a:lnTo>
                    <a:lnTo>
                      <a:pt x="310040" y="114011"/>
                    </a:lnTo>
                    <a:lnTo>
                      <a:pt x="312911" y="70552"/>
                    </a:lnTo>
                    <a:lnTo>
                      <a:pt x="323031" y="62536"/>
                    </a:lnTo>
                    <a:lnTo>
                      <a:pt x="332395" y="53646"/>
                    </a:lnTo>
                    <a:lnTo>
                      <a:pt x="340938" y="43952"/>
                    </a:lnTo>
                    <a:lnTo>
                      <a:pt x="348596" y="33527"/>
                    </a:lnTo>
                    <a:lnTo>
                      <a:pt x="338796" y="37443"/>
                    </a:lnTo>
                    <a:lnTo>
                      <a:pt x="328666" y="40644"/>
                    </a:lnTo>
                    <a:lnTo>
                      <a:pt x="318232" y="43100"/>
                    </a:lnTo>
                    <a:lnTo>
                      <a:pt x="307519" y="44783"/>
                    </a:lnTo>
                    <a:lnTo>
                      <a:pt x="317910" y="37223"/>
                    </a:lnTo>
                    <a:lnTo>
                      <a:pt x="326775" y="27953"/>
                    </a:lnTo>
                    <a:lnTo>
                      <a:pt x="333873" y="17209"/>
                    </a:lnTo>
                    <a:lnTo>
                      <a:pt x="338963" y="5224"/>
                    </a:lnTo>
                    <a:lnTo>
                      <a:pt x="328326" y="10939"/>
                    </a:lnTo>
                    <a:lnTo>
                      <a:pt x="317180" y="15770"/>
                    </a:lnTo>
                    <a:lnTo>
                      <a:pt x="305572" y="19668"/>
                    </a:lnTo>
                    <a:lnTo>
                      <a:pt x="293551" y="22585"/>
                    </a:lnTo>
                    <a:lnTo>
                      <a:pt x="282783" y="13190"/>
                    </a:lnTo>
                    <a:lnTo>
                      <a:pt x="270270" y="6078"/>
                    </a:lnTo>
                    <a:lnTo>
                      <a:pt x="256346" y="1573"/>
                    </a:lnTo>
                    <a:lnTo>
                      <a:pt x="241343" y="0"/>
                    </a:lnTo>
                    <a:close/>
                  </a:path>
                </a:pathLst>
              </a:custGeom>
              <a:solidFill>
                <a:srgbClr val="FFFFFF"/>
              </a:solidFill>
            </p:spPr>
            <p:txBody>
              <a:bodyPr wrap="square" lIns="0" tIns="0" rIns="0" bIns="0" rtlCol="0"/>
              <a:lstStyle/>
              <a:p>
                <a:endParaRPr sz="1092"/>
              </a:p>
            </p:txBody>
          </p:sp>
        </p:grpSp>
        <p:grpSp>
          <p:nvGrpSpPr>
            <p:cNvPr id="33" name="object 30">
              <a:extLst>
                <a:ext uri="{FF2B5EF4-FFF2-40B4-BE49-F238E27FC236}">
                  <a16:creationId xmlns:a16="http://schemas.microsoft.com/office/drawing/2014/main" id="{640E5E7A-3196-904F-BF04-1C546B2DB9E2}"/>
                </a:ext>
              </a:extLst>
            </p:cNvPr>
            <p:cNvGrpSpPr/>
            <p:nvPr userDrawn="1"/>
          </p:nvGrpSpPr>
          <p:grpSpPr>
            <a:xfrm>
              <a:off x="16210312" y="4098447"/>
              <a:ext cx="628650" cy="628650"/>
              <a:chOff x="16210312" y="6145605"/>
              <a:chExt cx="628650" cy="628650"/>
            </a:xfrm>
          </p:grpSpPr>
          <p:sp>
            <p:nvSpPr>
              <p:cNvPr id="34" name="object 31">
                <a:extLst>
                  <a:ext uri="{FF2B5EF4-FFF2-40B4-BE49-F238E27FC236}">
                    <a16:creationId xmlns:a16="http://schemas.microsoft.com/office/drawing/2014/main" id="{EDFB2FCC-166B-6748-86AB-0E8DCDD5D873}"/>
                  </a:ext>
                </a:extLst>
              </p:cNvPr>
              <p:cNvSpPr/>
              <p:nvPr/>
            </p:nvSpPr>
            <p:spPr>
              <a:xfrm>
                <a:off x="16210312" y="6145605"/>
                <a:ext cx="628650" cy="628650"/>
              </a:xfrm>
              <a:custGeom>
                <a:avLst/>
                <a:gdLst/>
                <a:ahLst/>
                <a:cxnLst/>
                <a:rect l="l" t="t" r="r" b="b"/>
                <a:pathLst>
                  <a:path w="628650" h="628650">
                    <a:moveTo>
                      <a:pt x="314126" y="0"/>
                    </a:moveTo>
                    <a:lnTo>
                      <a:pt x="267708" y="3405"/>
                    </a:lnTo>
                    <a:lnTo>
                      <a:pt x="223404" y="13299"/>
                    </a:lnTo>
                    <a:lnTo>
                      <a:pt x="181701" y="29194"/>
                    </a:lnTo>
                    <a:lnTo>
                      <a:pt x="143083" y="50606"/>
                    </a:lnTo>
                    <a:lnTo>
                      <a:pt x="108038" y="77048"/>
                    </a:lnTo>
                    <a:lnTo>
                      <a:pt x="77051" y="108034"/>
                    </a:lnTo>
                    <a:lnTo>
                      <a:pt x="50609" y="143079"/>
                    </a:lnTo>
                    <a:lnTo>
                      <a:pt x="29196" y="181696"/>
                    </a:lnTo>
                    <a:lnTo>
                      <a:pt x="13300" y="223400"/>
                    </a:lnTo>
                    <a:lnTo>
                      <a:pt x="3406" y="267706"/>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6"/>
                    </a:lnTo>
                    <a:lnTo>
                      <a:pt x="614952" y="223400"/>
                    </a:lnTo>
                    <a:lnTo>
                      <a:pt x="599056" y="181696"/>
                    </a:lnTo>
                    <a:lnTo>
                      <a:pt x="577643" y="143079"/>
                    </a:lnTo>
                    <a:lnTo>
                      <a:pt x="551201" y="108034"/>
                    </a:lnTo>
                    <a:lnTo>
                      <a:pt x="520214" y="77048"/>
                    </a:lnTo>
                    <a:lnTo>
                      <a:pt x="485169" y="50606"/>
                    </a:lnTo>
                    <a:lnTo>
                      <a:pt x="446551" y="29194"/>
                    </a:lnTo>
                    <a:lnTo>
                      <a:pt x="404848" y="13299"/>
                    </a:lnTo>
                    <a:lnTo>
                      <a:pt x="360544" y="3405"/>
                    </a:lnTo>
                    <a:lnTo>
                      <a:pt x="314126" y="0"/>
                    </a:lnTo>
                    <a:close/>
                  </a:path>
                </a:pathLst>
              </a:custGeom>
              <a:solidFill>
                <a:srgbClr val="FF6012"/>
              </a:solidFill>
            </p:spPr>
            <p:txBody>
              <a:bodyPr wrap="square" lIns="0" tIns="0" rIns="0" bIns="0" rtlCol="0"/>
              <a:lstStyle/>
              <a:p>
                <a:endParaRPr sz="1092"/>
              </a:p>
            </p:txBody>
          </p:sp>
          <p:sp>
            <p:nvSpPr>
              <p:cNvPr id="35" name="object 32">
                <a:extLst>
                  <a:ext uri="{FF2B5EF4-FFF2-40B4-BE49-F238E27FC236}">
                    <a16:creationId xmlns:a16="http://schemas.microsoft.com/office/drawing/2014/main" id="{7FDAD6BE-D844-FC4E-A12D-39158B0503F0}"/>
                  </a:ext>
                </a:extLst>
              </p:cNvPr>
              <p:cNvSpPr/>
              <p:nvPr/>
            </p:nvSpPr>
            <p:spPr>
              <a:xfrm>
                <a:off x="16427462" y="6266364"/>
                <a:ext cx="179070" cy="387350"/>
              </a:xfrm>
              <a:custGeom>
                <a:avLst/>
                <a:gdLst/>
                <a:ahLst/>
                <a:cxnLst/>
                <a:rect l="l" t="t" r="r" b="b"/>
                <a:pathLst>
                  <a:path w="179069" h="387350">
                    <a:moveTo>
                      <a:pt x="178507" y="0"/>
                    </a:moveTo>
                    <a:lnTo>
                      <a:pt x="124582" y="0"/>
                    </a:lnTo>
                    <a:lnTo>
                      <a:pt x="87000" y="4751"/>
                    </a:lnTo>
                    <a:lnTo>
                      <a:pt x="60817" y="18869"/>
                    </a:lnTo>
                    <a:lnTo>
                      <a:pt x="45499" y="42146"/>
                    </a:lnTo>
                    <a:lnTo>
                      <a:pt x="40511" y="74374"/>
                    </a:lnTo>
                    <a:lnTo>
                      <a:pt x="40511" y="126435"/>
                    </a:lnTo>
                    <a:lnTo>
                      <a:pt x="0" y="126435"/>
                    </a:lnTo>
                    <a:lnTo>
                      <a:pt x="0" y="192538"/>
                    </a:lnTo>
                    <a:lnTo>
                      <a:pt x="40511" y="192538"/>
                    </a:lnTo>
                    <a:lnTo>
                      <a:pt x="40511" y="386731"/>
                    </a:lnTo>
                    <a:lnTo>
                      <a:pt x="118383" y="386731"/>
                    </a:lnTo>
                    <a:lnTo>
                      <a:pt x="118383" y="191732"/>
                    </a:lnTo>
                    <a:lnTo>
                      <a:pt x="172706" y="191732"/>
                    </a:lnTo>
                    <a:lnTo>
                      <a:pt x="178507" y="126435"/>
                    </a:lnTo>
                    <a:lnTo>
                      <a:pt x="118383" y="126435"/>
                    </a:lnTo>
                    <a:lnTo>
                      <a:pt x="118383" y="89243"/>
                    </a:lnTo>
                    <a:lnTo>
                      <a:pt x="119098" y="79394"/>
                    </a:lnTo>
                    <a:lnTo>
                      <a:pt x="121788" y="72733"/>
                    </a:lnTo>
                    <a:lnTo>
                      <a:pt x="127267" y="68958"/>
                    </a:lnTo>
                    <a:lnTo>
                      <a:pt x="136351" y="67767"/>
                    </a:lnTo>
                    <a:lnTo>
                      <a:pt x="178507" y="67767"/>
                    </a:lnTo>
                    <a:lnTo>
                      <a:pt x="178507" y="0"/>
                    </a:lnTo>
                    <a:close/>
                  </a:path>
                </a:pathLst>
              </a:custGeom>
              <a:solidFill>
                <a:srgbClr val="FFFFFF"/>
              </a:solidFill>
            </p:spPr>
            <p:txBody>
              <a:bodyPr wrap="square" lIns="0" tIns="0" rIns="0" bIns="0" rtlCol="0"/>
              <a:lstStyle/>
              <a:p>
                <a:endParaRPr sz="1092"/>
              </a:p>
            </p:txBody>
          </p:sp>
        </p:grpSp>
        <p:grpSp>
          <p:nvGrpSpPr>
            <p:cNvPr id="36" name="object 33">
              <a:extLst>
                <a:ext uri="{FF2B5EF4-FFF2-40B4-BE49-F238E27FC236}">
                  <a16:creationId xmlns:a16="http://schemas.microsoft.com/office/drawing/2014/main" id="{EE75871A-2762-2C45-A636-452FB6B641F7}"/>
                </a:ext>
              </a:extLst>
            </p:cNvPr>
            <p:cNvGrpSpPr/>
            <p:nvPr userDrawn="1"/>
          </p:nvGrpSpPr>
          <p:grpSpPr>
            <a:xfrm>
              <a:off x="17146158" y="4098447"/>
              <a:ext cx="628650" cy="628650"/>
              <a:chOff x="17146158" y="6145605"/>
              <a:chExt cx="628650" cy="628650"/>
            </a:xfrm>
          </p:grpSpPr>
          <p:sp>
            <p:nvSpPr>
              <p:cNvPr id="37" name="object 34">
                <a:extLst>
                  <a:ext uri="{FF2B5EF4-FFF2-40B4-BE49-F238E27FC236}">
                    <a16:creationId xmlns:a16="http://schemas.microsoft.com/office/drawing/2014/main" id="{5A1EF17E-6A9F-214C-872E-1E3C176ADFD3}"/>
                  </a:ext>
                </a:extLst>
              </p:cNvPr>
              <p:cNvSpPr/>
              <p:nvPr/>
            </p:nvSpPr>
            <p:spPr>
              <a:xfrm>
                <a:off x="17146158" y="6145605"/>
                <a:ext cx="628650" cy="628650"/>
              </a:xfrm>
              <a:custGeom>
                <a:avLst/>
                <a:gdLst/>
                <a:ahLst/>
                <a:cxnLst/>
                <a:rect l="l" t="t" r="r" b="b"/>
                <a:pathLst>
                  <a:path w="628650" h="628650">
                    <a:moveTo>
                      <a:pt x="314126" y="0"/>
                    </a:moveTo>
                    <a:lnTo>
                      <a:pt x="267708" y="3406"/>
                    </a:lnTo>
                    <a:lnTo>
                      <a:pt x="223404" y="13300"/>
                    </a:lnTo>
                    <a:lnTo>
                      <a:pt x="181701" y="29196"/>
                    </a:lnTo>
                    <a:lnTo>
                      <a:pt x="143083" y="50609"/>
                    </a:lnTo>
                    <a:lnTo>
                      <a:pt x="108038" y="77051"/>
                    </a:lnTo>
                    <a:lnTo>
                      <a:pt x="77051" y="108038"/>
                    </a:lnTo>
                    <a:lnTo>
                      <a:pt x="50609" y="143083"/>
                    </a:lnTo>
                    <a:lnTo>
                      <a:pt x="29196" y="181701"/>
                    </a:lnTo>
                    <a:lnTo>
                      <a:pt x="13300" y="223404"/>
                    </a:lnTo>
                    <a:lnTo>
                      <a:pt x="3406" y="267708"/>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8"/>
                    </a:lnTo>
                    <a:lnTo>
                      <a:pt x="614952" y="223404"/>
                    </a:lnTo>
                    <a:lnTo>
                      <a:pt x="599056" y="181701"/>
                    </a:lnTo>
                    <a:lnTo>
                      <a:pt x="577643" y="143083"/>
                    </a:lnTo>
                    <a:lnTo>
                      <a:pt x="551201" y="108038"/>
                    </a:lnTo>
                    <a:lnTo>
                      <a:pt x="520214" y="77051"/>
                    </a:lnTo>
                    <a:lnTo>
                      <a:pt x="485169" y="50609"/>
                    </a:lnTo>
                    <a:lnTo>
                      <a:pt x="446551" y="29196"/>
                    </a:lnTo>
                    <a:lnTo>
                      <a:pt x="404848" y="13300"/>
                    </a:lnTo>
                    <a:lnTo>
                      <a:pt x="360544" y="3406"/>
                    </a:lnTo>
                    <a:lnTo>
                      <a:pt x="314126" y="0"/>
                    </a:lnTo>
                    <a:close/>
                  </a:path>
                </a:pathLst>
              </a:custGeom>
              <a:solidFill>
                <a:srgbClr val="FF6012"/>
              </a:solidFill>
            </p:spPr>
            <p:txBody>
              <a:bodyPr wrap="square" lIns="0" tIns="0" rIns="0" bIns="0" rtlCol="0"/>
              <a:lstStyle/>
              <a:p>
                <a:endParaRPr sz="1092"/>
              </a:p>
            </p:txBody>
          </p:sp>
          <p:sp>
            <p:nvSpPr>
              <p:cNvPr id="38" name="object 35">
                <a:extLst>
                  <a:ext uri="{FF2B5EF4-FFF2-40B4-BE49-F238E27FC236}">
                    <a16:creationId xmlns:a16="http://schemas.microsoft.com/office/drawing/2014/main" id="{FFD024CC-7C64-314D-9D18-A7F7C70EC310}"/>
                  </a:ext>
                </a:extLst>
              </p:cNvPr>
              <p:cNvSpPr/>
              <p:nvPr/>
            </p:nvSpPr>
            <p:spPr>
              <a:xfrm>
                <a:off x="17283090" y="6282493"/>
                <a:ext cx="354965" cy="354965"/>
              </a:xfrm>
              <a:custGeom>
                <a:avLst/>
                <a:gdLst/>
                <a:ahLst/>
                <a:cxnLst/>
                <a:rect l="l" t="t" r="r" b="b"/>
                <a:pathLst>
                  <a:path w="354965" h="354965">
                    <a:moveTo>
                      <a:pt x="177194" y="0"/>
                    </a:moveTo>
                    <a:lnTo>
                      <a:pt x="129693" y="212"/>
                    </a:lnTo>
                    <a:lnTo>
                      <a:pt x="91025" y="2102"/>
                    </a:lnTo>
                    <a:lnTo>
                      <a:pt x="52657" y="13023"/>
                    </a:lnTo>
                    <a:lnTo>
                      <a:pt x="22968" y="37200"/>
                    </a:lnTo>
                    <a:lnTo>
                      <a:pt x="3818" y="79805"/>
                    </a:lnTo>
                    <a:lnTo>
                      <a:pt x="165" y="129743"/>
                    </a:lnTo>
                    <a:lnTo>
                      <a:pt x="0" y="148174"/>
                    </a:lnTo>
                    <a:lnTo>
                      <a:pt x="0" y="206307"/>
                    </a:lnTo>
                    <a:lnTo>
                      <a:pt x="1021" y="250316"/>
                    </a:lnTo>
                    <a:lnTo>
                      <a:pt x="9262" y="293341"/>
                    </a:lnTo>
                    <a:lnTo>
                      <a:pt x="37124" y="331448"/>
                    </a:lnTo>
                    <a:lnTo>
                      <a:pt x="79762" y="350617"/>
                    </a:lnTo>
                    <a:lnTo>
                      <a:pt x="129693" y="354273"/>
                    </a:lnTo>
                    <a:lnTo>
                      <a:pt x="177194" y="354481"/>
                    </a:lnTo>
                    <a:lnTo>
                      <a:pt x="224699" y="354273"/>
                    </a:lnTo>
                    <a:lnTo>
                      <a:pt x="263367" y="352380"/>
                    </a:lnTo>
                    <a:lnTo>
                      <a:pt x="301733" y="341460"/>
                    </a:lnTo>
                    <a:lnTo>
                      <a:pt x="326666" y="322545"/>
                    </a:lnTo>
                    <a:lnTo>
                      <a:pt x="177194" y="322545"/>
                    </a:lnTo>
                    <a:lnTo>
                      <a:pt x="130640" y="322350"/>
                    </a:lnTo>
                    <a:lnTo>
                      <a:pt x="84981" y="319079"/>
                    </a:lnTo>
                    <a:lnTo>
                      <a:pt x="46088" y="295949"/>
                    </a:lnTo>
                    <a:lnTo>
                      <a:pt x="32926" y="248861"/>
                    </a:lnTo>
                    <a:lnTo>
                      <a:pt x="31937" y="206307"/>
                    </a:lnTo>
                    <a:lnTo>
                      <a:pt x="31937" y="148174"/>
                    </a:lnTo>
                    <a:lnTo>
                      <a:pt x="32090" y="130691"/>
                    </a:lnTo>
                    <a:lnTo>
                      <a:pt x="35362" y="85024"/>
                    </a:lnTo>
                    <a:lnTo>
                      <a:pt x="58486" y="46124"/>
                    </a:lnTo>
                    <a:lnTo>
                      <a:pt x="105573" y="32962"/>
                    </a:lnTo>
                    <a:lnTo>
                      <a:pt x="326666" y="31936"/>
                    </a:lnTo>
                    <a:lnTo>
                      <a:pt x="324687" y="29747"/>
                    </a:lnTo>
                    <a:lnTo>
                      <a:pt x="284468" y="6295"/>
                    </a:lnTo>
                    <a:lnTo>
                      <a:pt x="237649" y="538"/>
                    </a:lnTo>
                    <a:lnTo>
                      <a:pt x="224699" y="212"/>
                    </a:lnTo>
                    <a:lnTo>
                      <a:pt x="177194" y="0"/>
                    </a:lnTo>
                    <a:close/>
                  </a:path>
                  <a:path w="354965" h="354965">
                    <a:moveTo>
                      <a:pt x="326666" y="31936"/>
                    </a:moveTo>
                    <a:lnTo>
                      <a:pt x="177194" y="31936"/>
                    </a:lnTo>
                    <a:lnTo>
                      <a:pt x="223748" y="32127"/>
                    </a:lnTo>
                    <a:lnTo>
                      <a:pt x="236399" y="32439"/>
                    </a:lnTo>
                    <a:lnTo>
                      <a:pt x="276380" y="37200"/>
                    </a:lnTo>
                    <a:lnTo>
                      <a:pt x="308310" y="58532"/>
                    </a:lnTo>
                    <a:lnTo>
                      <a:pt x="321462" y="105619"/>
                    </a:lnTo>
                    <a:lnTo>
                      <a:pt x="322453" y="148174"/>
                    </a:lnTo>
                    <a:lnTo>
                      <a:pt x="322453" y="206307"/>
                    </a:lnTo>
                    <a:lnTo>
                      <a:pt x="321462" y="248861"/>
                    </a:lnTo>
                    <a:lnTo>
                      <a:pt x="312153" y="290043"/>
                    </a:lnTo>
                    <a:lnTo>
                      <a:pt x="281725" y="315414"/>
                    </a:lnTo>
                    <a:lnTo>
                      <a:pt x="236401" y="322037"/>
                    </a:lnTo>
                    <a:lnTo>
                      <a:pt x="177194" y="322545"/>
                    </a:lnTo>
                    <a:lnTo>
                      <a:pt x="326666" y="322545"/>
                    </a:lnTo>
                    <a:lnTo>
                      <a:pt x="348148" y="284515"/>
                    </a:lnTo>
                    <a:lnTo>
                      <a:pt x="353896" y="237694"/>
                    </a:lnTo>
                    <a:lnTo>
                      <a:pt x="354389" y="206307"/>
                    </a:lnTo>
                    <a:lnTo>
                      <a:pt x="354389" y="148174"/>
                    </a:lnTo>
                    <a:lnTo>
                      <a:pt x="353367" y="104164"/>
                    </a:lnTo>
                    <a:lnTo>
                      <a:pt x="345137" y="61139"/>
                    </a:lnTo>
                    <a:lnTo>
                      <a:pt x="331401" y="37172"/>
                    </a:lnTo>
                    <a:lnTo>
                      <a:pt x="326666" y="31936"/>
                    </a:lnTo>
                    <a:close/>
                  </a:path>
                </a:pathLst>
              </a:custGeom>
              <a:solidFill>
                <a:srgbClr val="FFFFFF"/>
              </a:solidFill>
            </p:spPr>
            <p:txBody>
              <a:bodyPr wrap="square" lIns="0" tIns="0" rIns="0" bIns="0" rtlCol="0"/>
              <a:lstStyle/>
              <a:p>
                <a:endParaRPr sz="1092"/>
              </a:p>
            </p:txBody>
          </p:sp>
          <p:pic>
            <p:nvPicPr>
              <p:cNvPr id="39" name="object 36">
                <a:extLst>
                  <a:ext uri="{FF2B5EF4-FFF2-40B4-BE49-F238E27FC236}">
                    <a16:creationId xmlns:a16="http://schemas.microsoft.com/office/drawing/2014/main" id="{CD5E6E16-C166-6448-9F90-7887551816D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69271" y="6343848"/>
                <a:ext cx="206898" cy="206901"/>
              </a:xfrm>
              <a:prstGeom prst="rect">
                <a:avLst/>
              </a:prstGeom>
            </p:spPr>
          </p:pic>
        </p:grpSp>
      </p:grpSp>
      <p:sp>
        <p:nvSpPr>
          <p:cNvPr id="40" name="TextBox 39">
            <a:extLst>
              <a:ext uri="{FF2B5EF4-FFF2-40B4-BE49-F238E27FC236}">
                <a16:creationId xmlns:a16="http://schemas.microsoft.com/office/drawing/2014/main" id="{28204A2C-DDE7-0D47-A45D-744EB2CD5E9F}"/>
              </a:ext>
            </a:extLst>
          </p:cNvPr>
          <p:cNvSpPr txBox="1"/>
          <p:nvPr userDrawn="1"/>
        </p:nvSpPr>
        <p:spPr>
          <a:xfrm>
            <a:off x="9207143" y="3143542"/>
            <a:ext cx="2613786" cy="3376309"/>
          </a:xfrm>
          <a:prstGeom prst="rect">
            <a:avLst/>
          </a:prstGeom>
          <a:solidFill>
            <a:schemeClr val="bg1"/>
          </a:solidFill>
        </p:spPr>
        <p:txBody>
          <a:bodyPr wrap="square" rtlCol="0">
            <a:spAutoFit/>
          </a:bodyPr>
          <a:lstStyle/>
          <a:p>
            <a:pPr lvl="0"/>
            <a:r>
              <a:rPr lang="en-US" sz="970">
                <a:latin typeface="Arial" panose="020B0604020202020204" pitchFamily="34" charset="0"/>
                <a:cs typeface="Arial" panose="020B0604020202020204" pitchFamily="34" charset="0"/>
              </a:rPr>
              <a:t>The information contained herein is confidential and the property of GlobalFoundries and/or its licensors.</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This document is for informational purposes only, is current only as of the date of publication and is subject to change by GlobalFoundries at any time without notice.</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GlobalFoundries, the GlobalFoundries logo and combinations thereof are trademarks of GlobalFoundries Inc. in the United States and/or other jurisdictions. Other product or service names are for identification only and may be trademarks or service marks of their respective owners.</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 GlobalFoundries Inc. 2021. Unless otherwise indicated, all rights reserved. Do not copy or redistribute except as expressly permitted by GlobalFoundries.</a:t>
            </a:r>
          </a:p>
          <a:p>
            <a:pPr algn="l"/>
            <a:endParaRPr lang="en-US" sz="970" kern="0"/>
          </a:p>
        </p:txBody>
      </p:sp>
      <p:pic>
        <p:nvPicPr>
          <p:cNvPr id="23" name="Picture 22" descr="Logo&#10;&#10;Description automatically generated">
            <a:extLst>
              <a:ext uri="{FF2B5EF4-FFF2-40B4-BE49-F238E27FC236}">
                <a16:creationId xmlns:a16="http://schemas.microsoft.com/office/drawing/2014/main" id="{DAB81BFC-67DE-4B3C-BF6E-B7C8A114E72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571" y="5802749"/>
            <a:ext cx="3541493" cy="690974"/>
          </a:xfrm>
          <a:prstGeom prst="rect">
            <a:avLst/>
          </a:prstGeom>
        </p:spPr>
      </p:pic>
      <p:sp>
        <p:nvSpPr>
          <p:cNvPr id="24" name="TextBox 23">
            <a:extLst>
              <a:ext uri="{FF2B5EF4-FFF2-40B4-BE49-F238E27FC236}">
                <a16:creationId xmlns:a16="http://schemas.microsoft.com/office/drawing/2014/main" id="{89483692-E4D5-49DC-A344-CA714F5F2731}"/>
              </a:ext>
            </a:extLst>
          </p:cNvPr>
          <p:cNvSpPr txBox="1"/>
          <p:nvPr userDrawn="1"/>
        </p:nvSpPr>
        <p:spPr>
          <a:xfrm>
            <a:off x="9207144" y="1782937"/>
            <a:ext cx="2480020" cy="540276"/>
          </a:xfrm>
          <a:prstGeom prst="rect">
            <a:avLst/>
          </a:prstGeom>
        </p:spPr>
        <p:txBody>
          <a:bodyPr wrap="square" rtlCol="0">
            <a:spAutoFit/>
          </a:bodyPr>
          <a:lstStyle/>
          <a:p>
            <a:pPr algn="l"/>
            <a:r>
              <a:rPr lang="en-US" sz="2911" kern="0">
                <a:solidFill>
                  <a:schemeClr val="bg2"/>
                </a:solidFill>
                <a:latin typeface="Arial Black" panose="020B0A04020102020204" pitchFamily="34" charset="0"/>
              </a:rPr>
              <a:t>Thank You</a:t>
            </a:r>
          </a:p>
        </p:txBody>
      </p:sp>
    </p:spTree>
    <p:extLst>
      <p:ext uri="{BB962C8B-B14F-4D97-AF65-F5344CB8AC3E}">
        <p14:creationId xmlns:p14="http://schemas.microsoft.com/office/powerpoint/2010/main" val="317254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5E9D-F85F-116A-B846-40AB0DF227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9DA51-5DA1-DD54-68F4-96B0DEBE4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D789F-D6D8-50B1-73DD-DB284B6DCE12}"/>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5" name="Footer Placeholder 4">
            <a:extLst>
              <a:ext uri="{FF2B5EF4-FFF2-40B4-BE49-F238E27FC236}">
                <a16:creationId xmlns:a16="http://schemas.microsoft.com/office/drawing/2014/main" id="{6DF67FA1-8EB0-29CC-3EC7-636D5DABD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6485-740F-7E9C-1DE7-52DFC71F47A1}"/>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37412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6BF3-01D3-B843-D6C4-5A8F9BF0B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75BC5-17FC-138F-A7B2-9041EC6E4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305BF2-77C1-78FB-3F9E-D381E258AF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91C57E-51D6-82C5-CCE4-A4A1D42B2D1B}"/>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6" name="Footer Placeholder 5">
            <a:extLst>
              <a:ext uri="{FF2B5EF4-FFF2-40B4-BE49-F238E27FC236}">
                <a16:creationId xmlns:a16="http://schemas.microsoft.com/office/drawing/2014/main" id="{5AC179E4-02DB-1C7D-D307-DE27E39D0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73C76-0CF2-13DA-C2B1-289F70632F4C}"/>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231180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0F70-4A84-4093-D5E9-D66CAA18E3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316DD-ADB9-A2D2-5885-DDD2D7294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BEAAE0-A226-0DAC-391A-9BF84DF19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F84CC-165F-1E64-B9EC-7DDB7F49A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D6193-99F0-9262-CA9F-D54D1C9FA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010227-89C6-F531-AA36-7284619D9BCE}"/>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8" name="Footer Placeholder 7">
            <a:extLst>
              <a:ext uri="{FF2B5EF4-FFF2-40B4-BE49-F238E27FC236}">
                <a16:creationId xmlns:a16="http://schemas.microsoft.com/office/drawing/2014/main" id="{008B2D62-37A1-3790-FE32-59C88989B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14F5A7-E1A4-84AF-6812-3868A41456A7}"/>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260694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CA98-5759-6F9A-6C9E-56183AD19D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47763-BE0B-9BB9-7EBB-17461F093E53}"/>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4" name="Footer Placeholder 3">
            <a:extLst>
              <a:ext uri="{FF2B5EF4-FFF2-40B4-BE49-F238E27FC236}">
                <a16:creationId xmlns:a16="http://schemas.microsoft.com/office/drawing/2014/main" id="{2D5C5769-EC10-C881-DB87-9FADD304C0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5A3651-5818-4E72-CF9C-8A11E9218D69}"/>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33589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56FE2-2E23-5998-B229-9A20D78F68A0}"/>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3" name="Footer Placeholder 2">
            <a:extLst>
              <a:ext uri="{FF2B5EF4-FFF2-40B4-BE49-F238E27FC236}">
                <a16:creationId xmlns:a16="http://schemas.microsoft.com/office/drawing/2014/main" id="{AAA6073A-0218-6BED-D112-8A6674F4FA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14176E-D12A-817F-5285-429F4A926D43}"/>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135294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0C08-AC44-AC87-3508-395E120C0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0879A-5ED1-600A-7877-E637202D1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525CA3-ED73-AB34-90AB-FBC5F0FFA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1B099-D023-3E53-07CB-1EF257FC469C}"/>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6" name="Footer Placeholder 5">
            <a:extLst>
              <a:ext uri="{FF2B5EF4-FFF2-40B4-BE49-F238E27FC236}">
                <a16:creationId xmlns:a16="http://schemas.microsoft.com/office/drawing/2014/main" id="{BC73F475-D503-D7B3-870D-71CA6A966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8619B-815B-C5B3-2B60-F88EE9CA4C08}"/>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239084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0655-9964-0BEF-EB79-EE2299D0F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B28CDC-3B20-9A14-A285-200226847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E72819-7403-E3E5-9ED9-71DE06A10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7741C-541F-ABEE-FDE3-231DD6BC9C1B}"/>
              </a:ext>
            </a:extLst>
          </p:cNvPr>
          <p:cNvSpPr>
            <a:spLocks noGrp="1"/>
          </p:cNvSpPr>
          <p:nvPr>
            <p:ph type="dt" sz="half" idx="10"/>
          </p:nvPr>
        </p:nvSpPr>
        <p:spPr/>
        <p:txBody>
          <a:bodyPr/>
          <a:lstStyle/>
          <a:p>
            <a:fld id="{1DB8FEC4-E0A9-4A80-93D7-BBC51D2CEE6B}" type="datetimeFigureOut">
              <a:rPr lang="en-US" smtClean="0"/>
              <a:t>9/13/2023</a:t>
            </a:fld>
            <a:endParaRPr lang="en-US"/>
          </a:p>
        </p:txBody>
      </p:sp>
      <p:sp>
        <p:nvSpPr>
          <p:cNvPr id="6" name="Footer Placeholder 5">
            <a:extLst>
              <a:ext uri="{FF2B5EF4-FFF2-40B4-BE49-F238E27FC236}">
                <a16:creationId xmlns:a16="http://schemas.microsoft.com/office/drawing/2014/main" id="{B735F412-DFD2-A333-344D-FB502A039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9531A-C274-89D6-279D-85F5653CB006}"/>
              </a:ext>
            </a:extLst>
          </p:cNvPr>
          <p:cNvSpPr>
            <a:spLocks noGrp="1"/>
          </p:cNvSpPr>
          <p:nvPr>
            <p:ph type="sldNum" sz="quarter" idx="12"/>
          </p:nvPr>
        </p:nvSpPr>
        <p:spPr/>
        <p:txBody>
          <a:bodyPr/>
          <a:lstStyle/>
          <a:p>
            <a:fld id="{75D18ABE-0C9D-4D3C-9F00-ABB6C5A029CE}" type="slidenum">
              <a:rPr lang="en-US" smtClean="0"/>
              <a:t>‹#›</a:t>
            </a:fld>
            <a:endParaRPr lang="en-US"/>
          </a:p>
        </p:txBody>
      </p:sp>
    </p:spTree>
    <p:extLst>
      <p:ext uri="{BB962C8B-B14F-4D97-AF65-F5344CB8AC3E}">
        <p14:creationId xmlns:p14="http://schemas.microsoft.com/office/powerpoint/2010/main" val="381118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E186E-8973-CE0B-4D3D-209934829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45D9F-7CE7-E020-08A7-3FA56012DA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528BA-6ACA-A9FA-57A2-FE4042B90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8FEC4-E0A9-4A80-93D7-BBC51D2CEE6B}" type="datetimeFigureOut">
              <a:rPr lang="en-US" smtClean="0"/>
              <a:t>9/13/2023</a:t>
            </a:fld>
            <a:endParaRPr lang="en-US"/>
          </a:p>
        </p:txBody>
      </p:sp>
      <p:sp>
        <p:nvSpPr>
          <p:cNvPr id="5" name="Footer Placeholder 4">
            <a:extLst>
              <a:ext uri="{FF2B5EF4-FFF2-40B4-BE49-F238E27FC236}">
                <a16:creationId xmlns:a16="http://schemas.microsoft.com/office/drawing/2014/main" id="{D6A2D10C-09FD-B237-64BB-4885CB381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A0E78A-43D8-B86B-1D98-8C6CFD04AB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18ABE-0C9D-4D3C-9F00-ABB6C5A029CE}" type="slidenum">
              <a:rPr lang="en-US" smtClean="0"/>
              <a:t>‹#›</a:t>
            </a:fld>
            <a:endParaRPr lang="en-US"/>
          </a:p>
        </p:txBody>
      </p:sp>
    </p:spTree>
    <p:extLst>
      <p:ext uri="{BB962C8B-B14F-4D97-AF65-F5344CB8AC3E}">
        <p14:creationId xmlns:p14="http://schemas.microsoft.com/office/powerpoint/2010/main" val="1732535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notesSlide" Target="../notesSlides/notesSlide2.xml"/><Relationship Id="rId7" Type="http://schemas.openxmlformats.org/officeDocument/2006/relationships/slide" Target="slide16.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slide" Target="slide14.xml"/><Relationship Id="rId5" Type="http://schemas.openxmlformats.org/officeDocument/2006/relationships/image" Target="../media/image13.emf"/><Relationship Id="rId10" Type="http://schemas.openxmlformats.org/officeDocument/2006/relationships/slide" Target="slide20.xml"/><Relationship Id="rId4" Type="http://schemas.openxmlformats.org/officeDocument/2006/relationships/oleObject" Target="../embeddings/oleObject2.bin"/><Relationship Id="rId9" Type="http://schemas.openxmlformats.org/officeDocument/2006/relationships/slide" Target="slide30.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7.xml"/><Relationship Id="rId5" Type="http://schemas.openxmlformats.org/officeDocument/2006/relationships/slide" Target="slide29.xml"/><Relationship Id="rId4" Type="http://schemas.openxmlformats.org/officeDocument/2006/relationships/slide" Target="slide27.xml"/></Relationships>
</file>

<file path=ppt/slides/_rels/slide1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Layout" Target="../slideLayouts/slideLayout7.xml"/><Relationship Id="rId5" Type="http://schemas.openxmlformats.org/officeDocument/2006/relationships/slide" Target="slide37.xml"/><Relationship Id="rId4" Type="http://schemas.openxmlformats.org/officeDocument/2006/relationships/slide" Target="slide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18.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17.png"/><Relationship Id="rId5" Type="http://schemas.openxmlformats.org/officeDocument/2006/relationships/image" Target="../media/image26.png"/><Relationship Id="rId10" Type="http://schemas.openxmlformats.org/officeDocument/2006/relationships/image" Target="../media/image24.svg"/><Relationship Id="rId4" Type="http://schemas.openxmlformats.org/officeDocument/2006/relationships/image" Target="../media/image25.png"/><Relationship Id="rId9" Type="http://schemas.openxmlformats.org/officeDocument/2006/relationships/image" Target="../media/image23.png"/><Relationship Id="rId14" Type="http://schemas.openxmlformats.org/officeDocument/2006/relationships/image" Target="../media/image29.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5.png"/><Relationship Id="rId7" Type="http://schemas.openxmlformats.org/officeDocument/2006/relationships/image" Target="../media/image19.png"/><Relationship Id="rId12"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17.png"/><Relationship Id="rId5" Type="http://schemas.openxmlformats.org/officeDocument/2006/relationships/image" Target="../media/image30.png"/><Relationship Id="rId10" Type="http://schemas.openxmlformats.org/officeDocument/2006/relationships/image" Target="../media/image24.svg"/><Relationship Id="rId4" Type="http://schemas.openxmlformats.org/officeDocument/2006/relationships/image" Target="../media/image15.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svg"/><Relationship Id="rId12"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35.svg"/><Relationship Id="rId5" Type="http://schemas.openxmlformats.org/officeDocument/2006/relationships/image" Target="../media/image31.svg"/><Relationship Id="rId15" Type="http://schemas.openxmlformats.org/officeDocument/2006/relationships/image" Target="../media/image37.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svg"/><Relationship Id="rId14" Type="http://schemas.openxmlformats.org/officeDocument/2006/relationships/image" Target="../media/image20.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39.svg"/><Relationship Id="rId4" Type="http://schemas.openxmlformats.org/officeDocument/2006/relationships/image" Target="../media/image25.png"/><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41.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40.png"/><Relationship Id="rId5" Type="http://schemas.openxmlformats.org/officeDocument/2006/relationships/image" Target="../media/image15.png"/><Relationship Id="rId10" Type="http://schemas.openxmlformats.org/officeDocument/2006/relationships/image" Target="../media/image39.svg"/><Relationship Id="rId4" Type="http://schemas.openxmlformats.org/officeDocument/2006/relationships/image" Target="../media/image25.png"/><Relationship Id="rId9" Type="http://schemas.openxmlformats.org/officeDocument/2006/relationships/image" Target="../media/image38.png"/><Relationship Id="rId14" Type="http://schemas.openxmlformats.org/officeDocument/2006/relationships/image" Target="../media/image27.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svg"/><Relationship Id="rId3" Type="http://schemas.openxmlformats.org/officeDocument/2006/relationships/image" Target="../media/image20.svg"/><Relationship Id="rId7" Type="http://schemas.openxmlformats.org/officeDocument/2006/relationships/image" Target="../media/image33.svg"/><Relationship Id="rId12"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1.svg"/><Relationship Id="rId5" Type="http://schemas.openxmlformats.org/officeDocument/2006/relationships/image" Target="../media/image15.png"/><Relationship Id="rId15" Type="http://schemas.openxmlformats.org/officeDocument/2006/relationships/image" Target="../media/image39.sv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18.svg"/><Relationship Id="rId1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5.png"/><Relationship Id="rId12" Type="http://schemas.openxmlformats.org/officeDocument/2006/relationships/image" Target="../media/image31.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9.svg"/><Relationship Id="rId11" Type="http://schemas.openxmlformats.org/officeDocument/2006/relationships/image" Target="../media/image30.png"/><Relationship Id="rId5" Type="http://schemas.openxmlformats.org/officeDocument/2006/relationships/image" Target="../media/image38.png"/><Relationship Id="rId10" Type="http://schemas.openxmlformats.org/officeDocument/2006/relationships/image" Target="../media/image33.svg"/><Relationship Id="rId4" Type="http://schemas.openxmlformats.org/officeDocument/2006/relationships/image" Target="../media/image20.svg"/><Relationship Id="rId9" Type="http://schemas.openxmlformats.org/officeDocument/2006/relationships/image" Target="../media/image32.png"/><Relationship Id="rId14" Type="http://schemas.openxmlformats.org/officeDocument/2006/relationships/image" Target="../media/image1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9.svg"/><Relationship Id="rId7" Type="http://schemas.openxmlformats.org/officeDocument/2006/relationships/image" Target="../media/image3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8.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3.svg"/><Relationship Id="rId3" Type="http://schemas.openxmlformats.org/officeDocument/2006/relationships/image" Target="../media/image39.svg"/><Relationship Id="rId7" Type="http://schemas.openxmlformats.org/officeDocument/2006/relationships/image" Target="../media/image31.svg"/><Relationship Id="rId12"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15.pn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18.svg"/><Relationship Id="rId1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18.svg"/><Relationship Id="rId5" Type="http://schemas.openxmlformats.org/officeDocument/2006/relationships/image" Target="../media/image31.svg"/><Relationship Id="rId10" Type="http://schemas.openxmlformats.org/officeDocument/2006/relationships/image" Target="../media/image17.png"/><Relationship Id="rId4" Type="http://schemas.openxmlformats.org/officeDocument/2006/relationships/image" Target="../media/image30.png"/><Relationship Id="rId9" Type="http://schemas.openxmlformats.org/officeDocument/2006/relationships/image" Target="../media/image35.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0.sv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52.jpe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jpe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notesSlide" Target="../notesSlides/notesSlide17.xml"/><Relationship Id="rId16" Type="http://schemas.openxmlformats.org/officeDocument/2006/relationships/image" Target="../media/image60.tiff"/><Relationship Id="rId1" Type="http://schemas.openxmlformats.org/officeDocument/2006/relationships/slideLayout" Target="../slideLayouts/slideLayout7.xml"/><Relationship Id="rId6" Type="http://schemas.openxmlformats.org/officeDocument/2006/relationships/image" Target="../media/image50.jpe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jpeg"/><Relationship Id="rId10" Type="http://schemas.openxmlformats.org/officeDocument/2006/relationships/image" Target="../media/image54.tiff"/><Relationship Id="rId4" Type="http://schemas.openxmlformats.org/officeDocument/2006/relationships/image" Target="../media/image48.png"/><Relationship Id="rId9" Type="http://schemas.openxmlformats.org/officeDocument/2006/relationships/image" Target="../media/image53.tiff"/><Relationship Id="rId14" Type="http://schemas.openxmlformats.org/officeDocument/2006/relationships/image" Target="../media/image58.png"/></Relationships>
</file>

<file path=ppt/slides/_rels/slide57.xml.rels><?xml version="1.0" encoding="UTF-8" standalone="yes"?>
<Relationships xmlns="http://schemas.openxmlformats.org/package/2006/relationships"><Relationship Id="rId13" Type="http://schemas.openxmlformats.org/officeDocument/2006/relationships/image" Target="../media/image71.png"/><Relationship Id="rId18" Type="http://schemas.openxmlformats.org/officeDocument/2006/relationships/image" Target="../media/image76.tiff"/><Relationship Id="rId26" Type="http://schemas.openxmlformats.org/officeDocument/2006/relationships/image" Target="../media/image84.jpeg"/><Relationship Id="rId39" Type="http://schemas.openxmlformats.org/officeDocument/2006/relationships/image" Target="../media/image97.png"/><Relationship Id="rId21" Type="http://schemas.openxmlformats.org/officeDocument/2006/relationships/image" Target="../media/image79.png"/><Relationship Id="rId34" Type="http://schemas.openxmlformats.org/officeDocument/2006/relationships/image" Target="../media/image92.png"/><Relationship Id="rId42" Type="http://schemas.openxmlformats.org/officeDocument/2006/relationships/image" Target="../media/image100.tiff"/><Relationship Id="rId47" Type="http://schemas.openxmlformats.org/officeDocument/2006/relationships/image" Target="../media/image104.png"/><Relationship Id="rId50" Type="http://schemas.openxmlformats.org/officeDocument/2006/relationships/image" Target="../media/image107.tiff"/><Relationship Id="rId55" Type="http://schemas.openxmlformats.org/officeDocument/2006/relationships/image" Target="../media/image112.png"/><Relationship Id="rId7" Type="http://schemas.openxmlformats.org/officeDocument/2006/relationships/image" Target="../media/image65.jpeg"/><Relationship Id="rId2" Type="http://schemas.openxmlformats.org/officeDocument/2006/relationships/notesSlide" Target="../notesSlides/notesSlide18.xml"/><Relationship Id="rId16" Type="http://schemas.openxmlformats.org/officeDocument/2006/relationships/image" Target="../media/image74.tiff"/><Relationship Id="rId29" Type="http://schemas.openxmlformats.org/officeDocument/2006/relationships/image" Target="../media/image87.png"/><Relationship Id="rId11" Type="http://schemas.openxmlformats.org/officeDocument/2006/relationships/image" Target="../media/image69.png"/><Relationship Id="rId24" Type="http://schemas.openxmlformats.org/officeDocument/2006/relationships/image" Target="../media/image82.tiff"/><Relationship Id="rId32" Type="http://schemas.openxmlformats.org/officeDocument/2006/relationships/image" Target="../media/image90.png"/><Relationship Id="rId37" Type="http://schemas.openxmlformats.org/officeDocument/2006/relationships/image" Target="../media/image95.png"/><Relationship Id="rId40" Type="http://schemas.openxmlformats.org/officeDocument/2006/relationships/image" Target="../media/image98.png"/><Relationship Id="rId45" Type="http://schemas.openxmlformats.org/officeDocument/2006/relationships/image" Target="../media/image102.png"/><Relationship Id="rId53" Type="http://schemas.openxmlformats.org/officeDocument/2006/relationships/image" Target="../media/image110.png"/><Relationship Id="rId58" Type="http://schemas.openxmlformats.org/officeDocument/2006/relationships/image" Target="../media/image115.png"/><Relationship Id="rId5" Type="http://schemas.openxmlformats.org/officeDocument/2006/relationships/image" Target="../media/image63.png"/><Relationship Id="rId61" Type="http://schemas.openxmlformats.org/officeDocument/2006/relationships/image" Target="../media/image117.png"/><Relationship Id="rId19" Type="http://schemas.openxmlformats.org/officeDocument/2006/relationships/image" Target="../media/image77.tiff"/><Relationship Id="rId14" Type="http://schemas.openxmlformats.org/officeDocument/2006/relationships/image" Target="../media/image72.jpeg"/><Relationship Id="rId22" Type="http://schemas.openxmlformats.org/officeDocument/2006/relationships/image" Target="../media/image80.tiff"/><Relationship Id="rId27" Type="http://schemas.openxmlformats.org/officeDocument/2006/relationships/image" Target="../media/image85.png"/><Relationship Id="rId30" Type="http://schemas.openxmlformats.org/officeDocument/2006/relationships/image" Target="../media/image88.tiff"/><Relationship Id="rId35" Type="http://schemas.openxmlformats.org/officeDocument/2006/relationships/image" Target="../media/image93.png"/><Relationship Id="rId43" Type="http://schemas.openxmlformats.org/officeDocument/2006/relationships/image" Target="../media/image101.png"/><Relationship Id="rId48" Type="http://schemas.openxmlformats.org/officeDocument/2006/relationships/image" Target="../media/image105.png"/><Relationship Id="rId56" Type="http://schemas.openxmlformats.org/officeDocument/2006/relationships/image" Target="../media/image113.png"/><Relationship Id="rId8" Type="http://schemas.openxmlformats.org/officeDocument/2006/relationships/image" Target="../media/image66.png"/><Relationship Id="rId51" Type="http://schemas.openxmlformats.org/officeDocument/2006/relationships/image" Target="../media/image108.png"/><Relationship Id="rId3" Type="http://schemas.openxmlformats.org/officeDocument/2006/relationships/image" Target="../media/image62.png"/><Relationship Id="rId12" Type="http://schemas.openxmlformats.org/officeDocument/2006/relationships/image" Target="../media/image70.tiff"/><Relationship Id="rId17" Type="http://schemas.openxmlformats.org/officeDocument/2006/relationships/image" Target="../media/image75.tiff"/><Relationship Id="rId25" Type="http://schemas.openxmlformats.org/officeDocument/2006/relationships/image" Target="../media/image83.png"/><Relationship Id="rId33" Type="http://schemas.openxmlformats.org/officeDocument/2006/relationships/image" Target="../media/image91.png"/><Relationship Id="rId38" Type="http://schemas.openxmlformats.org/officeDocument/2006/relationships/image" Target="../media/image96.png"/><Relationship Id="rId46" Type="http://schemas.openxmlformats.org/officeDocument/2006/relationships/image" Target="../media/image103.png"/><Relationship Id="rId59" Type="http://schemas.openxmlformats.org/officeDocument/2006/relationships/image" Target="../media/image116.png"/><Relationship Id="rId20" Type="http://schemas.openxmlformats.org/officeDocument/2006/relationships/image" Target="../media/image78.tiff"/><Relationship Id="rId41" Type="http://schemas.openxmlformats.org/officeDocument/2006/relationships/image" Target="../media/image99.png"/><Relationship Id="rId54"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64.png"/><Relationship Id="rId15" Type="http://schemas.openxmlformats.org/officeDocument/2006/relationships/image" Target="../media/image73.tiff"/><Relationship Id="rId23" Type="http://schemas.openxmlformats.org/officeDocument/2006/relationships/image" Target="../media/image81.tiff"/><Relationship Id="rId28" Type="http://schemas.openxmlformats.org/officeDocument/2006/relationships/image" Target="../media/image86.png"/><Relationship Id="rId36" Type="http://schemas.openxmlformats.org/officeDocument/2006/relationships/image" Target="../media/image94.png"/><Relationship Id="rId49" Type="http://schemas.openxmlformats.org/officeDocument/2006/relationships/image" Target="../media/image106.png"/><Relationship Id="rId57" Type="http://schemas.openxmlformats.org/officeDocument/2006/relationships/image" Target="../media/image114.png"/><Relationship Id="rId10" Type="http://schemas.openxmlformats.org/officeDocument/2006/relationships/image" Target="../media/image68.jpeg"/><Relationship Id="rId31" Type="http://schemas.openxmlformats.org/officeDocument/2006/relationships/image" Target="../media/image89.tiff"/><Relationship Id="rId44" Type="http://schemas.openxmlformats.org/officeDocument/2006/relationships/hyperlink" Target="oracle.com/integration" TargetMode="External"/><Relationship Id="rId52" Type="http://schemas.openxmlformats.org/officeDocument/2006/relationships/image" Target="../media/image109.png"/><Relationship Id="rId6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67.jpeg"/></Relationships>
</file>

<file path=ppt/slides/_rels/slide5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5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gfoundries.sharepoint.com/:x:/r/sites/GFStrategicPlatformRoadmap/Shared%20Documents/General/Phase%20II%20-%20Design%20Phase/02%20-%20Workstreams/ERP%20Planning/07-Technology/Future%20State/RICEW%20Assessment/GF%20RICEW%20Listing.xlsx?d=w6ccdd0d269494893a6ff7bc724bd3bb3&amp;csf=1&amp;web=1&amp;e=F43Gr4"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https://technology.amis.nl/oracle-cloud/oracle-integration-cloud-pricing-explained-oci-vs-classic/"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A2C11D-3373-404F-A63B-EA2431126272}"/>
              </a:ext>
            </a:extLst>
          </p:cNvPr>
          <p:cNvSpPr>
            <a:spLocks noGrp="1"/>
          </p:cNvSpPr>
          <p:nvPr>
            <p:ph type="body" sz="quarter" idx="4294967295"/>
          </p:nvPr>
        </p:nvSpPr>
        <p:spPr>
          <a:xfrm>
            <a:off x="0" y="2781300"/>
            <a:ext cx="5927725" cy="164941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dirty="0"/>
              <a:t>XX Integration Strategy</a:t>
            </a:r>
          </a:p>
        </p:txBody>
      </p:sp>
      <p:sp>
        <p:nvSpPr>
          <p:cNvPr id="6" name="Text Placeholder 5">
            <a:extLst>
              <a:ext uri="{FF2B5EF4-FFF2-40B4-BE49-F238E27FC236}">
                <a16:creationId xmlns:a16="http://schemas.microsoft.com/office/drawing/2014/main" id="{16B2CACC-EFC6-4BB1-85B5-8C20686EBE0F}"/>
              </a:ext>
            </a:extLst>
          </p:cNvPr>
          <p:cNvSpPr>
            <a:spLocks noGrp="1"/>
          </p:cNvSpPr>
          <p:nvPr>
            <p:ph type="body" sz="quarter" idx="4294967295"/>
          </p:nvPr>
        </p:nvSpPr>
        <p:spPr>
          <a:xfrm>
            <a:off x="0" y="4768850"/>
            <a:ext cx="3181350"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November 22, 2021</a:t>
            </a:r>
          </a:p>
        </p:txBody>
      </p:sp>
    </p:spTree>
    <p:extLst>
      <p:ext uri="{BB962C8B-B14F-4D97-AF65-F5344CB8AC3E}">
        <p14:creationId xmlns:p14="http://schemas.microsoft.com/office/powerpoint/2010/main" val="91231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25630" y="162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25630" y="1620"/>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F5B516A-175F-41C3-9D08-9CF96DB5F173}"/>
              </a:ext>
            </a:extLst>
          </p:cNvPr>
          <p:cNvSpPr>
            <a:spLocks noGrp="1"/>
          </p:cNvSpPr>
          <p:nvPr>
            <p:ph type="title" idx="4294967295"/>
          </p:nvPr>
        </p:nvSpPr>
        <p:spPr>
          <a:xfrm>
            <a:off x="0" y="303213"/>
            <a:ext cx="11306175" cy="746125"/>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a:latin typeface="Arial Black" panose="020B0A04020102020204" pitchFamily="34" charset="0"/>
              </a:rPr>
              <a:t>Inbound (Data into Oracle) : Integration Design Patterns</a:t>
            </a:r>
            <a:br>
              <a:rPr lang="en-US" sz="2426">
                <a:latin typeface="Arial Black" panose="020B0A04020102020204" pitchFamily="34" charset="0"/>
              </a:rPr>
            </a:br>
            <a:endParaRPr lang="en-US" sz="2426">
              <a:latin typeface="Arial Black" panose="020B0A04020102020204" pitchFamily="34" charset="0"/>
            </a:endParaRPr>
          </a:p>
        </p:txBody>
      </p:sp>
      <p:graphicFrame>
        <p:nvGraphicFramePr>
          <p:cNvPr id="6" name="Content Placeholder 3">
            <a:extLst>
              <a:ext uri="{FF2B5EF4-FFF2-40B4-BE49-F238E27FC236}">
                <a16:creationId xmlns:a16="http://schemas.microsoft.com/office/drawing/2014/main" id="{031EB60D-5CAB-4DC1-90A8-D065D5F2592C}"/>
              </a:ext>
            </a:extLst>
          </p:cNvPr>
          <p:cNvGraphicFramePr>
            <a:graphicFrameLocks/>
          </p:cNvGraphicFramePr>
          <p:nvPr/>
        </p:nvGraphicFramePr>
        <p:xfrm>
          <a:off x="416544" y="908128"/>
          <a:ext cx="11472469" cy="4228231"/>
        </p:xfrm>
        <a:graphic>
          <a:graphicData uri="http://schemas.openxmlformats.org/drawingml/2006/table">
            <a:tbl>
              <a:tblPr firstRow="1" bandRow="1">
                <a:tableStyleId>{5C22544A-7EE6-4342-B048-85BDC9FD1C3A}</a:tableStyleId>
              </a:tblPr>
              <a:tblGrid>
                <a:gridCol w="2158103">
                  <a:extLst>
                    <a:ext uri="{9D8B030D-6E8A-4147-A177-3AD203B41FA5}">
                      <a16:colId xmlns:a16="http://schemas.microsoft.com/office/drawing/2014/main" val="3095477777"/>
                    </a:ext>
                  </a:extLst>
                </a:gridCol>
                <a:gridCol w="2728433">
                  <a:extLst>
                    <a:ext uri="{9D8B030D-6E8A-4147-A177-3AD203B41FA5}">
                      <a16:colId xmlns:a16="http://schemas.microsoft.com/office/drawing/2014/main" val="20000"/>
                    </a:ext>
                  </a:extLst>
                </a:gridCol>
                <a:gridCol w="3558461">
                  <a:extLst>
                    <a:ext uri="{9D8B030D-6E8A-4147-A177-3AD203B41FA5}">
                      <a16:colId xmlns:a16="http://schemas.microsoft.com/office/drawing/2014/main" val="20001"/>
                    </a:ext>
                  </a:extLst>
                </a:gridCol>
                <a:gridCol w="1453698">
                  <a:extLst>
                    <a:ext uri="{9D8B030D-6E8A-4147-A177-3AD203B41FA5}">
                      <a16:colId xmlns:a16="http://schemas.microsoft.com/office/drawing/2014/main" val="20002"/>
                    </a:ext>
                  </a:extLst>
                </a:gridCol>
                <a:gridCol w="1573774">
                  <a:extLst>
                    <a:ext uri="{9D8B030D-6E8A-4147-A177-3AD203B41FA5}">
                      <a16:colId xmlns:a16="http://schemas.microsoft.com/office/drawing/2014/main" val="20003"/>
                    </a:ext>
                  </a:extLst>
                </a:gridCol>
              </a:tblGrid>
              <a:tr h="483748">
                <a:tc>
                  <a:txBody>
                    <a:bodyPr/>
                    <a:lstStyle/>
                    <a:p>
                      <a:pPr algn="l"/>
                      <a:r>
                        <a:rPr lang="en-US" sz="1400"/>
                        <a:t>Business Case</a:t>
                      </a:r>
                    </a:p>
                  </a:txBody>
                  <a:tcPr marL="91439" marR="91439" anchor="ctr"/>
                </a:tc>
                <a:tc>
                  <a:txBody>
                    <a:bodyPr/>
                    <a:lstStyle/>
                    <a:p>
                      <a:pPr algn="l"/>
                      <a:r>
                        <a:rPr lang="en-US" sz="1400"/>
                        <a:t>Integration Pattern</a:t>
                      </a:r>
                    </a:p>
                  </a:txBody>
                  <a:tcPr marL="91439" marR="91439" anchor="ctr"/>
                </a:tc>
                <a:tc>
                  <a:txBody>
                    <a:bodyPr/>
                    <a:lstStyle/>
                    <a:p>
                      <a:pPr algn="l"/>
                      <a:r>
                        <a:rPr lang="en-US" sz="1400" b="1">
                          <a:solidFill>
                            <a:schemeClr val="bg1"/>
                          </a:solidFill>
                        </a:rPr>
                        <a:t>Description</a:t>
                      </a:r>
                      <a:endParaRPr lang="en-US" sz="1400"/>
                    </a:p>
                  </a:txBody>
                  <a:tcPr marL="91439" marR="91439"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a:solidFill>
                            <a:schemeClr val="bg1"/>
                          </a:solidFill>
                        </a:rPr>
                        <a:t>Data Volume</a:t>
                      </a:r>
                      <a:endParaRPr lang="en-US" sz="1400" b="1">
                        <a:solidFill>
                          <a:schemeClr val="bg1"/>
                        </a:solidFill>
                        <a:latin typeface="+mn-lt"/>
                        <a:cs typeface="Calibri" pitchFamily="34" charset="0"/>
                      </a:endParaRPr>
                    </a:p>
                  </a:txBody>
                  <a:tcPr marL="91439" marR="91439"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a:solidFill>
                            <a:schemeClr val="bg1"/>
                          </a:solidFill>
                        </a:rPr>
                        <a:t>Response time</a:t>
                      </a:r>
                      <a:endParaRPr lang="en-US" sz="1400" b="1">
                        <a:solidFill>
                          <a:schemeClr val="bg1"/>
                        </a:solidFill>
                        <a:latin typeface="+mn-lt"/>
                        <a:cs typeface="Calibri" pitchFamily="34" charset="0"/>
                      </a:endParaRPr>
                    </a:p>
                  </a:txBody>
                  <a:tcPr marL="91439" marR="91439" anchor="ctr"/>
                </a:tc>
                <a:extLst>
                  <a:ext uri="{0D108BD9-81ED-4DB2-BD59-A6C34878D82A}">
                    <a16:rowId xmlns:a16="http://schemas.microsoft.com/office/drawing/2014/main" val="10000"/>
                  </a:ext>
                </a:extLst>
              </a:tr>
              <a:tr h="1061794">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External Systems produce Events/Data and OIC  pushes it to Oracle or any other system.</a:t>
                      </a:r>
                    </a:p>
                    <a:p>
                      <a:pPr marL="0" lvl="1" indent="0" algn="l" defTabSz="1211932" rtl="0" eaLnBrk="1" latinLnBrk="0" hangingPunct="1">
                        <a:buFont typeface="Arial" panose="020B0604020202020204" pitchFamily="34" charset="0"/>
                        <a:buNone/>
                      </a:pPr>
                      <a:endParaRPr lang="en-US" sz="1300" kern="1200">
                        <a:solidFill>
                          <a:schemeClr val="tx1"/>
                        </a:solidFill>
                        <a:latin typeface="+mn-lt"/>
                        <a:ea typeface="+mn-ea"/>
                        <a:cs typeface="+mn-cs"/>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u="sng" kern="1200">
                          <a:solidFill>
                            <a:schemeClr val="tx1"/>
                          </a:solidFill>
                          <a:hlinkClick r:id="rId6" action="ppaction://hlinksldjump"/>
                        </a:rPr>
                        <a:t>Inbound - Real Time Integration  (OIC Specific)</a:t>
                      </a:r>
                      <a:endParaRPr lang="en-US" sz="1300" u="sng" kern="1200">
                        <a:solidFill>
                          <a:schemeClr val="tx1"/>
                        </a:solidFill>
                      </a:endParaRPr>
                    </a:p>
                  </a:txBody>
                  <a:tcPr marL="91439" marR="91439" anchor="ctr"/>
                </a:tc>
                <a:tc>
                  <a:txBody>
                    <a:bodyPr/>
                    <a:lstStyle/>
                    <a:p>
                      <a:pPr algn="l">
                        <a:defRPr/>
                      </a:pPr>
                      <a:r>
                        <a:rPr lang="en-US" sz="1200">
                          <a:solidFill>
                            <a:srgbClr val="000000"/>
                          </a:solidFill>
                          <a:ea typeface="MS PGothic" pitchFamily="34" charset="-128"/>
                        </a:rPr>
                        <a:t>OIC acts as a listener with inbuilt adapters (ex: workday, salesforce) for events, and can transform the event payload and push the transformed event payload to Oracle Cloud ERP.</a:t>
                      </a:r>
                    </a:p>
                  </a:txBody>
                  <a:tcPr marL="91439" marR="91439" anchor="ctr"/>
                </a:tc>
                <a:tc>
                  <a:txBody>
                    <a:bodyPr/>
                    <a:lstStyle/>
                    <a:p>
                      <a:pPr algn="l"/>
                      <a:r>
                        <a:rPr lang="en-US" sz="1300">
                          <a:solidFill>
                            <a:schemeClr val="tx1"/>
                          </a:solidFill>
                        </a:rPr>
                        <a:t>Record/Record Set /Batch</a:t>
                      </a:r>
                    </a:p>
                  </a:txBody>
                  <a:tcPr marL="91439" marR="91439" anchor="ctr"/>
                </a:tc>
                <a:tc>
                  <a:txBody>
                    <a:bodyPr/>
                    <a:lstStyle/>
                    <a:p>
                      <a:pPr algn="l"/>
                      <a:r>
                        <a:rPr lang="en-US" sz="1300">
                          <a:solidFill>
                            <a:schemeClr val="tx1"/>
                          </a:solidFill>
                        </a:rPr>
                        <a:t>Real Time </a:t>
                      </a:r>
                    </a:p>
                    <a:p>
                      <a:pPr algn="l"/>
                      <a:r>
                        <a:rPr lang="en-US" sz="1300" b="1">
                          <a:solidFill>
                            <a:schemeClr val="tx1"/>
                          </a:solidFill>
                        </a:rPr>
                        <a:t>Event</a:t>
                      </a:r>
                    </a:p>
                  </a:txBody>
                  <a:tcPr marL="91439" marR="91439" anchor="ctr"/>
                </a:tc>
                <a:extLst>
                  <a:ext uri="{0D108BD9-81ED-4DB2-BD59-A6C34878D82A}">
                    <a16:rowId xmlns:a16="http://schemas.microsoft.com/office/drawing/2014/main" val="10001"/>
                  </a:ext>
                </a:extLst>
              </a:tr>
              <a:tr h="894603">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External Systems uses B2B to send EDI/RosettaNet docs to Oracle </a:t>
                      </a:r>
                    </a:p>
                  </a:txBody>
                  <a:tcPr marL="91439" marR="91439" anchor="ctr"/>
                </a:tc>
                <a:tc>
                  <a:txBody>
                    <a:bodyPr/>
                    <a:lstStyle/>
                    <a:p>
                      <a:pPr marL="0" marR="0" lvl="0"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u="sng" kern="1200">
                          <a:solidFill>
                            <a:schemeClr val="tx1"/>
                          </a:solidFill>
                          <a:hlinkClick r:id="rId7" action="ppaction://hlinksldjump"/>
                        </a:rPr>
                        <a:t>B2B Inbound Integration Pattern (Dell Boomi Specific)</a:t>
                      </a:r>
                      <a:endParaRPr lang="en-US" sz="1300" u="sng" kern="1200">
                        <a:solidFill>
                          <a:schemeClr val="tx1"/>
                        </a:solidFill>
                        <a:latin typeface="+mn-lt"/>
                        <a:ea typeface="+mn-ea"/>
                        <a:cs typeface="+mn-cs"/>
                      </a:endParaRPr>
                    </a:p>
                  </a:txBody>
                  <a:tcPr marL="91439" marR="91439" anchor="ctr"/>
                </a:tc>
                <a:tc>
                  <a:txBody>
                    <a:bodyPr/>
                    <a:lstStyle/>
                    <a:p>
                      <a:pPr marL="0" marR="0" lvl="0"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a:solidFill>
                            <a:schemeClr val="tx1"/>
                          </a:solidFill>
                          <a:effectLst/>
                        </a:rPr>
                        <a:t>B2B for Oracle Integration represents a collective set of features inside Oracle Integration to support EDI document/RosettaNet document processing.</a:t>
                      </a:r>
                      <a:endParaRPr lang="en-US" sz="1300" i="0">
                        <a:solidFill>
                          <a:schemeClr val="tx1"/>
                        </a:solidFill>
                        <a:effectLst/>
                        <a:latin typeface="+mn-lt"/>
                        <a:ea typeface="+mn-ea"/>
                        <a:cs typeface="Calibri" panose="020F0502020204030204" pitchFamily="34" charset="0"/>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Batch</a:t>
                      </a:r>
                    </a:p>
                  </a:txBody>
                  <a:tcPr marL="91439" marR="91439" anchor="ctr"/>
                </a:tc>
                <a:tc>
                  <a:txBody>
                    <a:bodyPr/>
                    <a:lstStyle/>
                    <a:p>
                      <a:pPr marL="0" indent="0" algn="l" defTabSz="1211932" rtl="0" eaLnBrk="1" latinLnBrk="0" hangingPunct="1">
                        <a:buFont typeface="Arial" panose="020B0604020202020204" pitchFamily="34" charset="0"/>
                        <a:buNone/>
                      </a:pPr>
                      <a:r>
                        <a:rPr lang="en-US" sz="1300" kern="1200">
                          <a:solidFill>
                            <a:schemeClr val="tx1"/>
                          </a:solidFill>
                        </a:rPr>
                        <a:t>Near Real time</a:t>
                      </a:r>
                    </a:p>
                    <a:p>
                      <a:pPr marL="0" indent="0" algn="l" defTabSz="1211932" rtl="0" eaLnBrk="1" latinLnBrk="0" hangingPunct="1">
                        <a:buFont typeface="Arial" panose="020B0604020202020204" pitchFamily="34" charset="0"/>
                        <a:buNone/>
                      </a:pPr>
                      <a:r>
                        <a:rPr lang="en-US" sz="1300" b="1" kern="1200">
                          <a:solidFill>
                            <a:schemeClr val="tx1"/>
                          </a:solidFill>
                          <a:latin typeface="+mn-lt"/>
                          <a:ea typeface="+mn-ea"/>
                          <a:cs typeface="+mn-cs"/>
                        </a:rPr>
                        <a:t>B2B EDI/RosettaNet </a:t>
                      </a:r>
                    </a:p>
                  </a:txBody>
                  <a:tcPr marL="91439" marR="91439" anchor="ctr"/>
                </a:tc>
                <a:extLst>
                  <a:ext uri="{0D108BD9-81ED-4DB2-BD59-A6C34878D82A}">
                    <a16:rowId xmlns:a16="http://schemas.microsoft.com/office/drawing/2014/main" val="3651788838"/>
                  </a:ext>
                </a:extLst>
              </a:tr>
              <a:tr h="894603">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External Systems use this webservice based pattern to send files to Oracle</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u="sng" kern="1200">
                          <a:solidFill>
                            <a:schemeClr val="tx1"/>
                          </a:solidFill>
                          <a:hlinkClick r:id="rId8" action="ppaction://hlinksldjump"/>
                        </a:rPr>
                        <a:t>Poll/Subscribe : FBDI: Inbound Integration</a:t>
                      </a:r>
                      <a:r>
                        <a:rPr lang="en-US" sz="1300" u="sng" kern="1200">
                          <a:solidFill>
                            <a:schemeClr val="tx1"/>
                          </a:solidFill>
                          <a:hlinkClick r:id="rId9" action="ppaction://hlinksldjump"/>
                        </a:rPr>
                        <a:t> </a:t>
                      </a:r>
                      <a:endParaRPr lang="en-US" sz="1300" u="sng" kern="1200">
                        <a:solidFill>
                          <a:schemeClr val="tx1"/>
                        </a:solidFill>
                        <a:latin typeface="+mn-lt"/>
                        <a:ea typeface="+mn-ea"/>
                        <a:cs typeface="+mn-cs"/>
                      </a:endParaRPr>
                    </a:p>
                  </a:txBody>
                  <a:tcPr marL="91439" marR="91439" anchor="ctr"/>
                </a:tc>
                <a:tc>
                  <a:txBody>
                    <a:bodyPr/>
                    <a:lstStyle/>
                    <a:p>
                      <a:pPr algn="l"/>
                      <a:r>
                        <a:rPr lang="en-US" sz="1300" kern="0">
                          <a:solidFill>
                            <a:schemeClr val="tx1"/>
                          </a:solidFill>
                        </a:rPr>
                        <a:t>Middleware and ERP Cloud Import Bulk Data using services with File-based Data Integration (FBDI) compliant files. The goal is to import ERP data such as GL Journals supporting high data volumes.</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Batch</a:t>
                      </a:r>
                      <a:endParaRPr lang="en-US" sz="1300" kern="1200">
                        <a:solidFill>
                          <a:schemeClr val="tx1"/>
                        </a:solidFill>
                        <a:latin typeface="+mn-lt"/>
                        <a:ea typeface="+mn-ea"/>
                        <a:cs typeface="+mn-cs"/>
                      </a:endParaRP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Near Real Time</a:t>
                      </a:r>
                    </a:p>
                    <a:p>
                      <a:pPr marL="0" lvl="1" indent="0" algn="l" defTabSz="1211932" rtl="0" eaLnBrk="1" latinLnBrk="0" hangingPunct="1">
                        <a:buFont typeface="Arial" panose="020B0604020202020204" pitchFamily="34" charset="0"/>
                        <a:buNone/>
                      </a:pPr>
                      <a:r>
                        <a:rPr lang="en-US" sz="1300" b="1" kern="1200">
                          <a:solidFill>
                            <a:schemeClr val="tx1"/>
                          </a:solidFill>
                          <a:latin typeface="+mn-lt"/>
                          <a:ea typeface="+mn-ea"/>
                          <a:cs typeface="+mn-cs"/>
                        </a:rPr>
                        <a:t>File Based Import with Web Services</a:t>
                      </a:r>
                    </a:p>
                  </a:txBody>
                  <a:tcPr marL="91439" marR="91439" anchor="ctr"/>
                </a:tc>
                <a:extLst>
                  <a:ext uri="{0D108BD9-81ED-4DB2-BD59-A6C34878D82A}">
                    <a16:rowId xmlns:a16="http://schemas.microsoft.com/office/drawing/2014/main" val="271484793"/>
                  </a:ext>
                </a:extLst>
              </a:tr>
              <a:tr h="673652">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External System issues web services to oracle</a:t>
                      </a: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u="sng" kern="1200">
                          <a:solidFill>
                            <a:schemeClr val="tx1"/>
                          </a:solidFill>
                          <a:hlinkClick r:id="rId10" action="ppaction://hlinksldjump"/>
                        </a:rPr>
                        <a:t>Web Services: Inbound Integration (Common) Fire &amp; Forget</a:t>
                      </a:r>
                      <a:endParaRPr lang="en-US" sz="1300" u="sng" kern="1200">
                        <a:solidFill>
                          <a:schemeClr val="tx1"/>
                        </a:solidFill>
                        <a:latin typeface="+mn-lt"/>
                        <a:ea typeface="+mn-ea"/>
                        <a:cs typeface="+mn-cs"/>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effectLst/>
                        </a:rPr>
                        <a:t>The Inbound Web Service allows an external system to call Oracle Cloud published Web Service </a:t>
                      </a:r>
                      <a:endParaRPr lang="en-US" sz="1300" i="0">
                        <a:solidFill>
                          <a:schemeClr val="tx1"/>
                        </a:solidFill>
                        <a:effectLst/>
                        <a:latin typeface="+mn-lt"/>
                        <a:ea typeface="+mn-ea"/>
                        <a:cs typeface="Calibri" panose="020F0502020204030204" pitchFamily="34" charset="0"/>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Batch</a:t>
                      </a:r>
                    </a:p>
                  </a:txBody>
                  <a:tcPr marL="91439" marR="91439" anchor="ctr"/>
                </a:tc>
                <a:tc>
                  <a:txBody>
                    <a:bodyPr/>
                    <a:lstStyle/>
                    <a:p>
                      <a:pPr algn="l"/>
                      <a:r>
                        <a:rPr lang="en-US" sz="1300">
                          <a:solidFill>
                            <a:schemeClr val="tx1"/>
                          </a:solidFill>
                        </a:rPr>
                        <a:t>Bulk Load</a:t>
                      </a:r>
                    </a:p>
                    <a:p>
                      <a:pPr algn="l"/>
                      <a:r>
                        <a:rPr lang="en-US" sz="1300" b="1">
                          <a:solidFill>
                            <a:schemeClr val="tx1"/>
                          </a:solidFill>
                        </a:rPr>
                        <a:t>Synchronous Transactions</a:t>
                      </a:r>
                    </a:p>
                  </a:txBody>
                  <a:tcPr marL="91439" marR="91439" anchor="ctr"/>
                </a:tc>
                <a:extLst>
                  <a:ext uri="{0D108BD9-81ED-4DB2-BD59-A6C34878D82A}">
                    <a16:rowId xmlns:a16="http://schemas.microsoft.com/office/drawing/2014/main" val="2444636970"/>
                  </a:ext>
                </a:extLst>
              </a:tr>
            </a:tbl>
          </a:graphicData>
        </a:graphic>
      </p:graphicFrame>
    </p:spTree>
    <p:extLst>
      <p:ext uri="{BB962C8B-B14F-4D97-AF65-F5344CB8AC3E}">
        <p14:creationId xmlns:p14="http://schemas.microsoft.com/office/powerpoint/2010/main" val="76005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4774A5-0405-4785-8593-5425D3A4E7A1}"/>
              </a:ext>
            </a:extLst>
          </p:cNvPr>
          <p:cNvGraphicFramePr>
            <a:graphicFrameLocks noGrp="1"/>
          </p:cNvGraphicFramePr>
          <p:nvPr/>
        </p:nvGraphicFramePr>
        <p:xfrm>
          <a:off x="344324" y="889195"/>
          <a:ext cx="11503354" cy="4356560"/>
        </p:xfrm>
        <a:graphic>
          <a:graphicData uri="http://schemas.openxmlformats.org/drawingml/2006/table">
            <a:tbl>
              <a:tblPr firstRow="1" bandRow="1">
                <a:tableStyleId>{5C22544A-7EE6-4342-B048-85BDC9FD1C3A}</a:tableStyleId>
              </a:tblPr>
              <a:tblGrid>
                <a:gridCol w="2155274">
                  <a:extLst>
                    <a:ext uri="{9D8B030D-6E8A-4147-A177-3AD203B41FA5}">
                      <a16:colId xmlns:a16="http://schemas.microsoft.com/office/drawing/2014/main" val="4025219750"/>
                    </a:ext>
                  </a:extLst>
                </a:gridCol>
                <a:gridCol w="2825249">
                  <a:extLst>
                    <a:ext uri="{9D8B030D-6E8A-4147-A177-3AD203B41FA5}">
                      <a16:colId xmlns:a16="http://schemas.microsoft.com/office/drawing/2014/main" val="2819514734"/>
                    </a:ext>
                  </a:extLst>
                </a:gridCol>
                <a:gridCol w="3765193">
                  <a:extLst>
                    <a:ext uri="{9D8B030D-6E8A-4147-A177-3AD203B41FA5}">
                      <a16:colId xmlns:a16="http://schemas.microsoft.com/office/drawing/2014/main" val="1254821238"/>
                    </a:ext>
                  </a:extLst>
                </a:gridCol>
                <a:gridCol w="1334879">
                  <a:extLst>
                    <a:ext uri="{9D8B030D-6E8A-4147-A177-3AD203B41FA5}">
                      <a16:colId xmlns:a16="http://schemas.microsoft.com/office/drawing/2014/main" val="1132046677"/>
                    </a:ext>
                  </a:extLst>
                </a:gridCol>
                <a:gridCol w="1422759">
                  <a:extLst>
                    <a:ext uri="{9D8B030D-6E8A-4147-A177-3AD203B41FA5}">
                      <a16:colId xmlns:a16="http://schemas.microsoft.com/office/drawing/2014/main" val="487512130"/>
                    </a:ext>
                  </a:extLst>
                </a:gridCol>
              </a:tblGrid>
              <a:tr h="478909">
                <a:tc>
                  <a:txBody>
                    <a:bodyPr/>
                    <a:lstStyle/>
                    <a:p>
                      <a:pPr algn="l"/>
                      <a:r>
                        <a:rPr lang="en-US" sz="1400"/>
                        <a:t>Business Case</a:t>
                      </a:r>
                    </a:p>
                  </a:txBody>
                  <a:tcPr marL="91439" marR="91439" anchor="ctr"/>
                </a:tc>
                <a:tc>
                  <a:txBody>
                    <a:bodyPr/>
                    <a:lstStyle/>
                    <a:p>
                      <a:pPr algn="l"/>
                      <a:r>
                        <a:rPr lang="en-US" sz="1400"/>
                        <a:t>Integration Pattern</a:t>
                      </a:r>
                    </a:p>
                  </a:txBody>
                  <a:tcPr marL="91439" marR="91439" anchor="ctr"/>
                </a:tc>
                <a:tc>
                  <a:txBody>
                    <a:bodyPr/>
                    <a:lstStyle/>
                    <a:p>
                      <a:pPr algn="l"/>
                      <a:r>
                        <a:rPr lang="en-US" sz="1400" b="1">
                          <a:solidFill>
                            <a:schemeClr val="bg1"/>
                          </a:solidFill>
                        </a:rPr>
                        <a:t>Description</a:t>
                      </a:r>
                      <a:endParaRPr lang="en-US" sz="1400"/>
                    </a:p>
                  </a:txBody>
                  <a:tcPr marL="91439" marR="91439"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a:solidFill>
                            <a:schemeClr val="bg1"/>
                          </a:solidFill>
                        </a:rPr>
                        <a:t>Data Volume</a:t>
                      </a:r>
                      <a:endParaRPr lang="en-US" sz="1400" b="1">
                        <a:solidFill>
                          <a:schemeClr val="bg1"/>
                        </a:solidFill>
                        <a:latin typeface="+mn-lt"/>
                        <a:cs typeface="Calibri" pitchFamily="34" charset="0"/>
                      </a:endParaRPr>
                    </a:p>
                  </a:txBody>
                  <a:tcPr marL="91439" marR="91439"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a:solidFill>
                            <a:schemeClr val="bg1"/>
                          </a:solidFill>
                        </a:rPr>
                        <a:t>Response time</a:t>
                      </a:r>
                      <a:endParaRPr lang="en-US" sz="1400" b="1">
                        <a:solidFill>
                          <a:schemeClr val="bg1"/>
                        </a:solidFill>
                        <a:latin typeface="+mn-lt"/>
                        <a:cs typeface="Calibri" pitchFamily="34" charset="0"/>
                      </a:endParaRPr>
                    </a:p>
                  </a:txBody>
                  <a:tcPr marL="91439" marR="91439" anchor="ctr"/>
                </a:tc>
                <a:extLst>
                  <a:ext uri="{0D108BD9-81ED-4DB2-BD59-A6C34878D82A}">
                    <a16:rowId xmlns:a16="http://schemas.microsoft.com/office/drawing/2014/main" val="2113441421"/>
                  </a:ext>
                </a:extLst>
              </a:tr>
              <a:tr h="885653">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Oracle Sends Event/Data to External Systems</a:t>
                      </a: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u="sng" kern="1200">
                          <a:solidFill>
                            <a:schemeClr val="tx1"/>
                          </a:solidFill>
                          <a:hlinkClick r:id="rId2" action="ppaction://hlinksldjump"/>
                        </a:rPr>
                        <a:t>Business Event : Outbound Integration (OIC Specific)</a:t>
                      </a:r>
                      <a:endParaRPr lang="en-US" sz="1300" u="sng" kern="1200">
                        <a:solidFill>
                          <a:schemeClr val="tx1"/>
                        </a:solidFill>
                        <a:latin typeface="+mn-lt"/>
                        <a:ea typeface="+mn-ea"/>
                        <a:cs typeface="+mn-cs"/>
                      </a:endParaRPr>
                    </a:p>
                  </a:txBody>
                  <a:tcPr marL="91439" marR="91439" anchor="ctr"/>
                </a:tc>
                <a:tc>
                  <a:txBody>
                    <a:bodyPr/>
                    <a:lstStyle/>
                    <a:p>
                      <a:pPr lvl="0" algn="l">
                        <a:defRPr/>
                      </a:pPr>
                      <a:r>
                        <a:rPr lang="en-US" sz="1300">
                          <a:solidFill>
                            <a:schemeClr val="tx1"/>
                          </a:solidFill>
                        </a:rPr>
                        <a:t>Uses Business event to extract required data from SaaS, OIC Middleware formats it as per the requirements of external system,  then expose it to Boundary Application</a:t>
                      </a:r>
                      <a:endParaRPr lang="en-US" sz="1300">
                        <a:solidFill>
                          <a:schemeClr val="tx1"/>
                        </a:solidFill>
                        <a:ea typeface="MS PGothic" pitchFamily="34" charset="-128"/>
                        <a:cs typeface="Arial Black Black" charset="0"/>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Record</a:t>
                      </a:r>
                    </a:p>
                  </a:txBody>
                  <a:tcPr marL="91439" marR="91439" anchor="ctr"/>
                </a:tc>
                <a:tc>
                  <a:txBody>
                    <a:bodyPr/>
                    <a:lstStyle/>
                    <a:p>
                      <a:pPr algn="l"/>
                      <a:r>
                        <a:rPr lang="en-US" sz="1300">
                          <a:solidFill>
                            <a:schemeClr val="tx1"/>
                          </a:solidFill>
                        </a:rPr>
                        <a:t>Real Time</a:t>
                      </a:r>
                    </a:p>
                    <a:p>
                      <a:pPr algn="l"/>
                      <a:r>
                        <a:rPr lang="en-US" sz="1300" b="1">
                          <a:solidFill>
                            <a:schemeClr val="tx1"/>
                          </a:solidFill>
                        </a:rPr>
                        <a:t>Event</a:t>
                      </a:r>
                    </a:p>
                  </a:txBody>
                  <a:tcPr marL="91439" marR="91439" anchor="ctr"/>
                </a:tc>
                <a:extLst>
                  <a:ext uri="{0D108BD9-81ED-4DB2-BD59-A6C34878D82A}">
                    <a16:rowId xmlns:a16="http://schemas.microsoft.com/office/drawing/2014/main" val="3916563918"/>
                  </a:ext>
                </a:extLst>
              </a:tr>
              <a:tr h="1449935">
                <a:tc>
                  <a:txBody>
                    <a:bodyPr/>
                    <a:lstStyle/>
                    <a:p>
                      <a:pPr marL="0" marR="0" lvl="1"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a:solidFill>
                            <a:schemeClr val="tx1"/>
                          </a:solidFill>
                          <a:latin typeface="+mn-lt"/>
                          <a:ea typeface="+mn-ea"/>
                          <a:cs typeface="+mn-cs"/>
                        </a:rPr>
                        <a:t>Oracle Sends Event/Data through Boomi to External Systems</a:t>
                      </a:r>
                    </a:p>
                    <a:p>
                      <a:pPr marL="0" lvl="1" indent="0" algn="l" defTabSz="1211932" rtl="0" eaLnBrk="1" latinLnBrk="0" hangingPunct="1">
                        <a:buFont typeface="Arial" panose="020B0604020202020204" pitchFamily="34" charset="0"/>
                        <a:buNone/>
                      </a:pPr>
                      <a:endParaRPr lang="en-US" sz="1300" kern="1200">
                        <a:solidFill>
                          <a:schemeClr val="tx1"/>
                        </a:solidFill>
                        <a:latin typeface="+mn-lt"/>
                        <a:ea typeface="+mn-ea"/>
                        <a:cs typeface="+mn-cs"/>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u="sng" kern="1200">
                          <a:solidFill>
                            <a:schemeClr val="tx1"/>
                          </a:solidFill>
                          <a:hlinkClick r:id="rId3" action="ppaction://hlinksldjump"/>
                        </a:rPr>
                        <a:t>Outbound hybrid Integration pattern with multiple middleware (OIC &amp; Boomi)</a:t>
                      </a:r>
                      <a:endParaRPr lang="en-US" sz="1300" u="sng" kern="1200">
                        <a:solidFill>
                          <a:schemeClr val="tx1"/>
                        </a:solidFill>
                        <a:latin typeface="+mn-lt"/>
                        <a:ea typeface="+mn-ea"/>
                        <a:cs typeface="+mn-cs"/>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OIC captures the ERP cloud generated event and enriches the data to pass it on to Boomi which is sent to MQs or in case of B2B , Boomi transforms the data to EDI/RosettaNet formats for trading partners. This pattern is particularly useful when OIC cannot directly interact with corporate MQs or when RosettaNet message exchange is required.</a:t>
                      </a:r>
                      <a:endParaRPr lang="en-US" sz="1300">
                        <a:solidFill>
                          <a:schemeClr val="tx1"/>
                        </a:solidFill>
                        <a:ea typeface="MS PGothic" pitchFamily="34" charset="-128"/>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Record/Batch</a:t>
                      </a:r>
                    </a:p>
                  </a:txBody>
                  <a:tcPr marL="91439" marR="91439" anchor="ctr"/>
                </a:tc>
                <a:tc>
                  <a:txBody>
                    <a:bodyPr/>
                    <a:lstStyle/>
                    <a:p>
                      <a:pPr algn="l"/>
                      <a:r>
                        <a:rPr lang="en-US" sz="1300">
                          <a:solidFill>
                            <a:schemeClr val="tx1"/>
                          </a:solidFill>
                        </a:rPr>
                        <a:t>Real time</a:t>
                      </a:r>
                    </a:p>
                    <a:p>
                      <a:pPr algn="l"/>
                      <a:r>
                        <a:rPr lang="en-US" sz="1300" b="1">
                          <a:solidFill>
                            <a:schemeClr val="tx1"/>
                          </a:solidFill>
                        </a:rPr>
                        <a:t>Event</a:t>
                      </a:r>
                    </a:p>
                  </a:txBody>
                  <a:tcPr marL="91439" marR="91439" anchor="ctr"/>
                </a:tc>
                <a:extLst>
                  <a:ext uri="{0D108BD9-81ED-4DB2-BD59-A6C34878D82A}">
                    <a16:rowId xmlns:a16="http://schemas.microsoft.com/office/drawing/2014/main" val="2487814543"/>
                  </a:ext>
                </a:extLst>
              </a:tr>
              <a:tr h="629798">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Oracle uses B2B to send files to external systems</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u="sng" kern="1200">
                          <a:solidFill>
                            <a:schemeClr val="tx1"/>
                          </a:solidFill>
                          <a:hlinkClick r:id="rId4" action="ppaction://hlinksldjump"/>
                        </a:rPr>
                        <a:t>B2B Outbound Integration</a:t>
                      </a:r>
                      <a:endParaRPr lang="en-US" sz="1300" kern="1200">
                        <a:solidFill>
                          <a:schemeClr val="tx1"/>
                        </a:solidFill>
                        <a:latin typeface="+mn-lt"/>
                        <a:ea typeface="+mn-ea"/>
                        <a:cs typeface="+mn-cs"/>
                      </a:endParaRPr>
                    </a:p>
                  </a:txBody>
                  <a:tcPr marL="91439" marR="91439" anchor="ctr"/>
                </a:tc>
                <a:tc>
                  <a:txBody>
                    <a:bodyPr/>
                    <a:lstStyle/>
                    <a:p>
                      <a:pPr marL="0" marR="0" lvl="1"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0" kern="0">
                          <a:solidFill>
                            <a:schemeClr val="tx1"/>
                          </a:solidFill>
                          <a:effectLst/>
                        </a:rPr>
                        <a:t>Oracle cloud to o</a:t>
                      </a:r>
                      <a:r>
                        <a:rPr lang="en-US" sz="1300" kern="0">
                          <a:solidFill>
                            <a:schemeClr val="tx1"/>
                          </a:solidFill>
                        </a:rPr>
                        <a:t>utbound B2B File transport standard transmissions between trading partners</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Bulk Data</a:t>
                      </a:r>
                      <a:endParaRPr lang="en-US" sz="1300" kern="1200">
                        <a:solidFill>
                          <a:schemeClr val="tx1"/>
                        </a:solidFill>
                        <a:latin typeface="+mn-lt"/>
                        <a:ea typeface="+mn-ea"/>
                        <a:cs typeface="+mn-cs"/>
                      </a:endParaRP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Near Real Time</a:t>
                      </a:r>
                    </a:p>
                    <a:p>
                      <a:pPr marL="0" lvl="1" indent="0" algn="l" defTabSz="1211932" rtl="0" eaLnBrk="1" latinLnBrk="0" hangingPunct="1">
                        <a:buFont typeface="Arial" panose="020B0604020202020204" pitchFamily="34" charset="0"/>
                        <a:buNone/>
                      </a:pPr>
                      <a:r>
                        <a:rPr lang="en-US" sz="1300" b="1" kern="1200">
                          <a:solidFill>
                            <a:schemeClr val="tx1"/>
                          </a:solidFill>
                          <a:latin typeface="+mn-lt"/>
                          <a:ea typeface="+mn-ea"/>
                          <a:cs typeface="+mn-cs"/>
                        </a:rPr>
                        <a:t>File Based</a:t>
                      </a:r>
                    </a:p>
                  </a:txBody>
                  <a:tcPr marL="91439" marR="91439" anchor="ctr"/>
                </a:tc>
                <a:extLst>
                  <a:ext uri="{0D108BD9-81ED-4DB2-BD59-A6C34878D82A}">
                    <a16:rowId xmlns:a16="http://schemas.microsoft.com/office/drawing/2014/main" val="1499741842"/>
                  </a:ext>
                </a:extLst>
              </a:tr>
              <a:tr h="867723">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Oracle Sends files (With or Without Transformations) to external Systems</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u="sng" kern="1200">
                          <a:solidFill>
                            <a:schemeClr val="tx1"/>
                          </a:solidFill>
                          <a:hlinkClick r:id="rId5" action="ppaction://hlinksldjump"/>
                        </a:rPr>
                        <a:t>Outbound MFT (Common)</a:t>
                      </a:r>
                      <a:endParaRPr lang="en-US" sz="1300" u="sng" kern="1200">
                        <a:solidFill>
                          <a:schemeClr val="tx1"/>
                        </a:solidFill>
                        <a:latin typeface="+mn-lt"/>
                        <a:ea typeface="+mn-ea"/>
                        <a:cs typeface="+mn-cs"/>
                      </a:endParaRPr>
                    </a:p>
                  </a:txBody>
                  <a:tcPr marL="91439" marR="91439" anchor="ctr"/>
                </a:tc>
                <a:tc>
                  <a:txBody>
                    <a:bodyPr/>
                    <a:lstStyle/>
                    <a:p>
                      <a:pPr marL="0" marR="0" lvl="1"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0" kern="0">
                          <a:solidFill>
                            <a:schemeClr val="tx1"/>
                          </a:solidFill>
                          <a:effectLst/>
                        </a:rPr>
                        <a:t>O</a:t>
                      </a:r>
                      <a:r>
                        <a:rPr lang="en-US" sz="1300" kern="0">
                          <a:solidFill>
                            <a:schemeClr val="tx1"/>
                          </a:solidFill>
                        </a:rPr>
                        <a:t>utbound MFT (File Transfer) with data orchestration/data-File transformation while enhancing security with industry-standard network &amp; encryption protocols </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Bulk Data</a:t>
                      </a:r>
                      <a:endParaRPr lang="en-US" sz="1300" kern="1200">
                        <a:solidFill>
                          <a:schemeClr val="tx1"/>
                        </a:solidFill>
                        <a:latin typeface="+mn-lt"/>
                        <a:ea typeface="+mn-ea"/>
                        <a:cs typeface="+mn-cs"/>
                      </a:endParaRPr>
                    </a:p>
                  </a:txBody>
                  <a:tcPr marL="91439" marR="91439" anchor="ctr"/>
                </a:tc>
                <a:tc>
                  <a:txBody>
                    <a:bodyPr/>
                    <a:lstStyle/>
                    <a:p>
                      <a:pPr marL="0" marR="0" lvl="1"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a:solidFill>
                            <a:schemeClr val="tx1"/>
                          </a:solidFill>
                        </a:rPr>
                        <a:t>Near Real Time</a:t>
                      </a:r>
                    </a:p>
                    <a:p>
                      <a:pPr marL="0" marR="0" lvl="1"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kern="1200">
                          <a:solidFill>
                            <a:schemeClr val="tx1"/>
                          </a:solidFill>
                          <a:latin typeface="+mn-lt"/>
                          <a:ea typeface="+mn-ea"/>
                          <a:cs typeface="+mn-cs"/>
                        </a:rPr>
                        <a:t>File Based with Transformation</a:t>
                      </a:r>
                    </a:p>
                  </a:txBody>
                  <a:tcPr marL="91439" marR="91439" anchor="ctr"/>
                </a:tc>
                <a:extLst>
                  <a:ext uri="{0D108BD9-81ED-4DB2-BD59-A6C34878D82A}">
                    <a16:rowId xmlns:a16="http://schemas.microsoft.com/office/drawing/2014/main" val="1472325928"/>
                  </a:ext>
                </a:extLst>
              </a:tr>
            </a:tbl>
          </a:graphicData>
        </a:graphic>
      </p:graphicFrame>
      <p:sp>
        <p:nvSpPr>
          <p:cNvPr id="5" name="Title 1">
            <a:extLst>
              <a:ext uri="{FF2B5EF4-FFF2-40B4-BE49-F238E27FC236}">
                <a16:creationId xmlns:a16="http://schemas.microsoft.com/office/drawing/2014/main" id="{CAD2A77E-DFD6-4237-B4BF-D26D4007A875}"/>
              </a:ext>
            </a:extLst>
          </p:cNvPr>
          <p:cNvSpPr>
            <a:spLocks noGrp="1"/>
          </p:cNvSpPr>
          <p:nvPr>
            <p:ph type="title" idx="4294967295"/>
          </p:nvPr>
        </p:nvSpPr>
        <p:spPr>
          <a:xfrm>
            <a:off x="0" y="373063"/>
            <a:ext cx="11306175" cy="746125"/>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a:latin typeface="Arial Black" panose="020B0A04020102020204" pitchFamily="34" charset="0"/>
              </a:rPr>
              <a:t>Outbound (Data out of Oracle) : Integration Design Patterns</a:t>
            </a:r>
            <a:br>
              <a:rPr lang="en-US" sz="2426">
                <a:latin typeface="Arial Black" panose="020B0A04020102020204" pitchFamily="34" charset="0"/>
              </a:rPr>
            </a:br>
            <a:endParaRPr lang="en-US" sz="2426">
              <a:latin typeface="Arial Black" panose="020B0A04020102020204" pitchFamily="34" charset="0"/>
            </a:endParaRPr>
          </a:p>
        </p:txBody>
      </p:sp>
    </p:spTree>
    <p:extLst>
      <p:ext uri="{BB962C8B-B14F-4D97-AF65-F5344CB8AC3E}">
        <p14:creationId xmlns:p14="http://schemas.microsoft.com/office/powerpoint/2010/main" val="113798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4774A5-0405-4785-8593-5425D3A4E7A1}"/>
              </a:ext>
            </a:extLst>
          </p:cNvPr>
          <p:cNvGraphicFramePr>
            <a:graphicFrameLocks noGrp="1"/>
          </p:cNvGraphicFramePr>
          <p:nvPr/>
        </p:nvGraphicFramePr>
        <p:xfrm>
          <a:off x="344324" y="915599"/>
          <a:ext cx="11503354" cy="4014589"/>
        </p:xfrm>
        <a:graphic>
          <a:graphicData uri="http://schemas.openxmlformats.org/drawingml/2006/table">
            <a:tbl>
              <a:tblPr firstRow="1" bandRow="1">
                <a:tableStyleId>{5C22544A-7EE6-4342-B048-85BDC9FD1C3A}</a:tableStyleId>
              </a:tblPr>
              <a:tblGrid>
                <a:gridCol w="2472124">
                  <a:extLst>
                    <a:ext uri="{9D8B030D-6E8A-4147-A177-3AD203B41FA5}">
                      <a16:colId xmlns:a16="http://schemas.microsoft.com/office/drawing/2014/main" val="4025219750"/>
                    </a:ext>
                  </a:extLst>
                </a:gridCol>
                <a:gridCol w="2649221">
                  <a:extLst>
                    <a:ext uri="{9D8B030D-6E8A-4147-A177-3AD203B41FA5}">
                      <a16:colId xmlns:a16="http://schemas.microsoft.com/office/drawing/2014/main" val="2819514734"/>
                    </a:ext>
                  </a:extLst>
                </a:gridCol>
                <a:gridCol w="3624371">
                  <a:extLst>
                    <a:ext uri="{9D8B030D-6E8A-4147-A177-3AD203B41FA5}">
                      <a16:colId xmlns:a16="http://schemas.microsoft.com/office/drawing/2014/main" val="1254821238"/>
                    </a:ext>
                  </a:extLst>
                </a:gridCol>
                <a:gridCol w="1334879">
                  <a:extLst>
                    <a:ext uri="{9D8B030D-6E8A-4147-A177-3AD203B41FA5}">
                      <a16:colId xmlns:a16="http://schemas.microsoft.com/office/drawing/2014/main" val="1132046677"/>
                    </a:ext>
                  </a:extLst>
                </a:gridCol>
                <a:gridCol w="1422759">
                  <a:extLst>
                    <a:ext uri="{9D8B030D-6E8A-4147-A177-3AD203B41FA5}">
                      <a16:colId xmlns:a16="http://schemas.microsoft.com/office/drawing/2014/main" val="487512130"/>
                    </a:ext>
                  </a:extLst>
                </a:gridCol>
              </a:tblGrid>
              <a:tr h="478909">
                <a:tc>
                  <a:txBody>
                    <a:bodyPr/>
                    <a:lstStyle/>
                    <a:p>
                      <a:pPr algn="l"/>
                      <a:r>
                        <a:rPr lang="en-US" sz="1400"/>
                        <a:t>Business Case</a:t>
                      </a:r>
                    </a:p>
                  </a:txBody>
                  <a:tcPr marL="91439" marR="91439" anchor="ctr"/>
                </a:tc>
                <a:tc>
                  <a:txBody>
                    <a:bodyPr/>
                    <a:lstStyle/>
                    <a:p>
                      <a:pPr algn="l"/>
                      <a:r>
                        <a:rPr lang="en-US" sz="1400"/>
                        <a:t>Integration Pattern</a:t>
                      </a:r>
                    </a:p>
                  </a:txBody>
                  <a:tcPr marL="91439" marR="91439" anchor="ctr"/>
                </a:tc>
                <a:tc>
                  <a:txBody>
                    <a:bodyPr/>
                    <a:lstStyle/>
                    <a:p>
                      <a:pPr algn="l"/>
                      <a:r>
                        <a:rPr lang="en-US" sz="1400" b="1">
                          <a:solidFill>
                            <a:schemeClr val="bg1"/>
                          </a:solidFill>
                        </a:rPr>
                        <a:t>Description</a:t>
                      </a:r>
                      <a:endParaRPr lang="en-US" sz="1400"/>
                    </a:p>
                  </a:txBody>
                  <a:tcPr marL="91439" marR="91439"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a:solidFill>
                            <a:schemeClr val="bg1"/>
                          </a:solidFill>
                        </a:rPr>
                        <a:t>Data Volume</a:t>
                      </a:r>
                      <a:endParaRPr lang="en-US" sz="1400" b="1">
                        <a:solidFill>
                          <a:schemeClr val="bg1"/>
                        </a:solidFill>
                        <a:latin typeface="+mn-lt"/>
                        <a:cs typeface="Calibri" pitchFamily="34" charset="0"/>
                      </a:endParaRPr>
                    </a:p>
                  </a:txBody>
                  <a:tcPr marL="91439" marR="91439"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a:solidFill>
                            <a:schemeClr val="bg1"/>
                          </a:solidFill>
                        </a:rPr>
                        <a:t>Response time</a:t>
                      </a:r>
                      <a:endParaRPr lang="en-US" sz="1400" b="1">
                        <a:solidFill>
                          <a:schemeClr val="bg1"/>
                        </a:solidFill>
                        <a:latin typeface="+mn-lt"/>
                        <a:cs typeface="Calibri" pitchFamily="34" charset="0"/>
                      </a:endParaRPr>
                    </a:p>
                  </a:txBody>
                  <a:tcPr marL="91439" marR="91439" anchor="ctr"/>
                </a:tc>
                <a:extLst>
                  <a:ext uri="{0D108BD9-81ED-4DB2-BD59-A6C34878D82A}">
                    <a16:rowId xmlns:a16="http://schemas.microsoft.com/office/drawing/2014/main" val="2113441421"/>
                  </a:ext>
                </a:extLst>
              </a:tr>
              <a:tr h="867723">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Oracle Sends BI reports to External Systems</a:t>
                      </a: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kern="1200">
                          <a:solidFill>
                            <a:schemeClr val="tx1"/>
                          </a:solidFill>
                          <a:hlinkClick r:id="rId2" action="ppaction://hlinksldjump"/>
                        </a:rPr>
                        <a:t>B</a:t>
                      </a:r>
                      <a:r>
                        <a:rPr lang="en-US" sz="1300" u="sng" kern="1200">
                          <a:solidFill>
                            <a:schemeClr val="tx1"/>
                          </a:solidFill>
                          <a:hlinkClick r:id="rId2" action="ppaction://hlinksldjump"/>
                        </a:rPr>
                        <a:t>I Report: Outbound Integration  (No Middleware - Point to Point)</a:t>
                      </a:r>
                      <a:endParaRPr lang="en-US" sz="1300" u="sng" kern="1200">
                        <a:solidFill>
                          <a:schemeClr val="tx1"/>
                        </a:solidFill>
                        <a:latin typeface="+mn-lt"/>
                        <a:ea typeface="+mn-ea"/>
                        <a:cs typeface="+mn-cs"/>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BI Report is created in ERP Cloud application to extract required details  and file is placed directly at the boundary application SFTP; no middleware required</a:t>
                      </a:r>
                      <a:r>
                        <a:rPr lang="en-US" sz="1300">
                          <a:solidFill>
                            <a:schemeClr val="tx1"/>
                          </a:solidFill>
                          <a:effectLst/>
                        </a:rPr>
                        <a:t>.</a:t>
                      </a:r>
                      <a:endParaRPr lang="en-US" sz="1300" i="0">
                        <a:solidFill>
                          <a:schemeClr val="tx1"/>
                        </a:solidFill>
                        <a:effectLst/>
                        <a:latin typeface="arial" panose="020B0604020202020204" pitchFamily="34" charset="0"/>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Batch</a:t>
                      </a:r>
                    </a:p>
                  </a:txBody>
                  <a:tcPr marL="91439" marR="91439" anchor="ctr"/>
                </a:tc>
                <a:tc>
                  <a:txBody>
                    <a:bodyPr/>
                    <a:lstStyle/>
                    <a:p>
                      <a:pPr algn="l"/>
                      <a:r>
                        <a:rPr lang="en-US" sz="1300">
                          <a:solidFill>
                            <a:schemeClr val="tx1"/>
                          </a:solidFill>
                        </a:rPr>
                        <a:t>Bulk Data</a:t>
                      </a:r>
                    </a:p>
                    <a:p>
                      <a:pPr algn="l"/>
                      <a:r>
                        <a:rPr lang="en-US" sz="1300" b="1">
                          <a:solidFill>
                            <a:schemeClr val="tx1"/>
                          </a:solidFill>
                        </a:rPr>
                        <a:t>BI Report</a:t>
                      </a:r>
                    </a:p>
                  </a:txBody>
                  <a:tcPr marL="91439" marR="91439" anchor="ctr"/>
                </a:tc>
                <a:extLst>
                  <a:ext uri="{0D108BD9-81ED-4DB2-BD59-A6C34878D82A}">
                    <a16:rowId xmlns:a16="http://schemas.microsoft.com/office/drawing/2014/main" val="1243101334"/>
                  </a:ext>
                </a:extLst>
              </a:tr>
              <a:tr h="867723">
                <a:tc>
                  <a:txBody>
                    <a:bodyPr/>
                    <a:lstStyle/>
                    <a:p>
                      <a:pPr marL="0" marR="0" lvl="1"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a:solidFill>
                            <a:schemeClr val="tx1"/>
                          </a:solidFill>
                          <a:latin typeface="+mn-lt"/>
                          <a:ea typeface="+mn-ea"/>
                          <a:cs typeface="+mn-cs"/>
                        </a:rPr>
                        <a:t>Oracle Sends BI reports (With Data Transformation if required) to External Systems</a:t>
                      </a:r>
                    </a:p>
                    <a:p>
                      <a:pPr marL="0" lvl="1" indent="0" algn="l" defTabSz="1211932" rtl="0" eaLnBrk="1" latinLnBrk="0" hangingPunct="1">
                        <a:buFont typeface="Arial" panose="020B0604020202020204" pitchFamily="34" charset="0"/>
                        <a:buNone/>
                      </a:pPr>
                      <a:endParaRPr lang="en-US" sz="1300" kern="1200">
                        <a:solidFill>
                          <a:schemeClr val="tx1"/>
                        </a:solidFill>
                        <a:latin typeface="+mn-lt"/>
                        <a:ea typeface="+mn-ea"/>
                        <a:cs typeface="+mn-cs"/>
                      </a:endParaRP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u="sng" kern="1200">
                          <a:solidFill>
                            <a:schemeClr val="tx1"/>
                          </a:solidFill>
                          <a:hlinkClick r:id="rId3" action="ppaction://hlinksldjump"/>
                        </a:rPr>
                        <a:t>Near Real time Outbound Integration</a:t>
                      </a:r>
                      <a:endParaRPr lang="en-US" sz="1300" u="sng" kern="1200">
                        <a:solidFill>
                          <a:schemeClr val="tx1"/>
                        </a:solidFill>
                        <a:latin typeface="+mn-lt"/>
                        <a:ea typeface="+mn-ea"/>
                        <a:cs typeface="+mn-cs"/>
                      </a:endParaRPr>
                    </a:p>
                  </a:txBody>
                  <a:tcPr marL="91439" marR="91439" anchor="ctr"/>
                </a:tc>
                <a:tc>
                  <a:txBody>
                    <a:bodyPr/>
                    <a:lstStyle/>
                    <a:p>
                      <a:pPr marL="0" marR="0" lvl="1" indent="0" algn="l" defTabSz="121193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a:solidFill>
                            <a:schemeClr val="tx1"/>
                          </a:solidFill>
                        </a:rPr>
                        <a:t>Scheduled BI Reports to be exported and placed at SFTP, picked for data transformation and flows from OIC to down streams systems</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Record/Record Set</a:t>
                      </a:r>
                      <a:endParaRPr lang="en-US" sz="1300" kern="1200">
                        <a:solidFill>
                          <a:schemeClr val="tx1"/>
                        </a:solidFill>
                        <a:latin typeface="+mn-lt"/>
                        <a:ea typeface="+mn-ea"/>
                        <a:cs typeface="+mn-cs"/>
                      </a:endParaRP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Near Real Time</a:t>
                      </a:r>
                    </a:p>
                    <a:p>
                      <a:pPr marL="0" lvl="1" indent="0" algn="l" defTabSz="1211932" rtl="0" eaLnBrk="1" latinLnBrk="0" hangingPunct="1">
                        <a:buFont typeface="Arial" panose="020B0604020202020204" pitchFamily="34" charset="0"/>
                        <a:buNone/>
                      </a:pPr>
                      <a:r>
                        <a:rPr lang="en-US" sz="1300" b="1" kern="1200">
                          <a:solidFill>
                            <a:schemeClr val="tx1"/>
                          </a:solidFill>
                          <a:latin typeface="+mn-lt"/>
                          <a:ea typeface="+mn-ea"/>
                          <a:cs typeface="+mn-cs"/>
                        </a:rPr>
                        <a:t>BI Report with Transformation</a:t>
                      </a:r>
                    </a:p>
                  </a:txBody>
                  <a:tcPr marL="91439" marR="91439" anchor="ctr"/>
                </a:tc>
                <a:extLst>
                  <a:ext uri="{0D108BD9-81ED-4DB2-BD59-A6C34878D82A}">
                    <a16:rowId xmlns:a16="http://schemas.microsoft.com/office/drawing/2014/main" val="4014352685"/>
                  </a:ext>
                </a:extLst>
              </a:tr>
              <a:tr h="867723">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External Systems Issue web services to Oracle (fetch data from Oracle, post data to Oracle)</a:t>
                      </a: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u="sng" kern="1200">
                          <a:solidFill>
                            <a:schemeClr val="tx1"/>
                          </a:solidFill>
                          <a:hlinkClick r:id="rId4" action="ppaction://hlinksldjump"/>
                        </a:rPr>
                        <a:t>Web Services: Outbound integration (Common)</a:t>
                      </a:r>
                      <a:endParaRPr lang="en-US" sz="1300" u="sng" kern="1200">
                        <a:solidFill>
                          <a:schemeClr val="tx1"/>
                        </a:solidFill>
                        <a:latin typeface="+mn-lt"/>
                        <a:ea typeface="+mn-ea"/>
                        <a:cs typeface="+mn-cs"/>
                      </a:endParaRP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Oracle Integration services enable outbound integration with web services so that processes can retrieve and update data that is stored in Oracle Cloud</a:t>
                      </a:r>
                      <a:endParaRPr lang="en-US" sz="1300" kern="1200">
                        <a:solidFill>
                          <a:schemeClr val="tx1"/>
                        </a:solidFill>
                        <a:latin typeface="+mn-lt"/>
                        <a:ea typeface="+mn-ea"/>
                        <a:cs typeface="+mn-cs"/>
                      </a:endParaRP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rPr>
                        <a:t>Record /</a:t>
                      </a:r>
                    </a:p>
                    <a:p>
                      <a:pPr marL="0" lvl="1" indent="0" algn="l" defTabSz="1211932" rtl="0" eaLnBrk="1" latinLnBrk="0" hangingPunct="1">
                        <a:buFont typeface="Arial" panose="020B0604020202020204" pitchFamily="34" charset="0"/>
                        <a:buNone/>
                      </a:pPr>
                      <a:r>
                        <a:rPr lang="en-US" sz="1300" kern="1200">
                          <a:solidFill>
                            <a:schemeClr val="tx1"/>
                          </a:solidFill>
                        </a:rPr>
                        <a:t>Record Set</a:t>
                      </a:r>
                      <a:endParaRPr lang="en-US" sz="1300" kern="1200">
                        <a:solidFill>
                          <a:schemeClr val="tx1"/>
                        </a:solidFill>
                        <a:latin typeface="+mn-lt"/>
                        <a:ea typeface="+mn-ea"/>
                        <a:cs typeface="+mn-cs"/>
                      </a:endParaRPr>
                    </a:p>
                  </a:txBody>
                  <a:tcPr marL="91439" marR="91439" anchor="ctr"/>
                </a:tc>
                <a:tc>
                  <a:txBody>
                    <a:bodyPr/>
                    <a:lstStyle/>
                    <a:p>
                      <a:pPr marL="0" lvl="1" indent="0" algn="l" defTabSz="1211932" rtl="0" eaLnBrk="1" latinLnBrk="0" hangingPunct="1">
                        <a:buFont typeface="Arial" panose="020B0604020202020204" pitchFamily="34" charset="0"/>
                        <a:buNone/>
                      </a:pPr>
                      <a:r>
                        <a:rPr lang="en-US" sz="1300" kern="1200">
                          <a:solidFill>
                            <a:schemeClr val="tx1"/>
                          </a:solidFill>
                          <a:sym typeface="Wingdings" panose="05000000000000000000" pitchFamily="2" charset="2"/>
                        </a:rPr>
                        <a:t>Real Time</a:t>
                      </a:r>
                    </a:p>
                    <a:p>
                      <a:pPr marL="0" lvl="1" indent="0" algn="l" defTabSz="1211932" rtl="0" eaLnBrk="1" latinLnBrk="0" hangingPunct="1">
                        <a:buFont typeface="Arial" panose="020B0604020202020204" pitchFamily="34" charset="0"/>
                        <a:buNone/>
                      </a:pPr>
                      <a:r>
                        <a:rPr lang="en-US" sz="1300" b="1" kern="1200">
                          <a:solidFill>
                            <a:schemeClr val="tx1"/>
                          </a:solidFill>
                          <a:latin typeface="+mn-lt"/>
                          <a:ea typeface="+mn-ea"/>
                          <a:cs typeface="+mn-cs"/>
                          <a:sym typeface="Wingdings" panose="05000000000000000000" pitchFamily="2" charset="2"/>
                        </a:rPr>
                        <a:t>Synchronous Transaction</a:t>
                      </a:r>
                      <a:endParaRPr lang="en-US" sz="1300" b="1" kern="1200">
                        <a:solidFill>
                          <a:schemeClr val="tx1"/>
                        </a:solidFill>
                        <a:latin typeface="+mn-lt"/>
                        <a:ea typeface="+mn-ea"/>
                        <a:cs typeface="+mn-cs"/>
                      </a:endParaRPr>
                    </a:p>
                  </a:txBody>
                  <a:tcPr marL="91439" marR="91439" anchor="ctr"/>
                </a:tc>
                <a:extLst>
                  <a:ext uri="{0D108BD9-81ED-4DB2-BD59-A6C34878D82A}">
                    <a16:rowId xmlns:a16="http://schemas.microsoft.com/office/drawing/2014/main" val="936111099"/>
                  </a:ext>
                </a:extLst>
              </a:tr>
              <a:tr h="867723">
                <a:tc>
                  <a:txBody>
                    <a:bodyPr/>
                    <a:lstStyle/>
                    <a:p>
                      <a:pPr marL="0" lvl="1" indent="0" algn="l" defTabSz="1211932" rtl="0" eaLnBrk="1" latinLnBrk="0" hangingPunct="1">
                        <a:buFont typeface="Arial" panose="020B0604020202020204" pitchFamily="34" charset="0"/>
                        <a:buNone/>
                      </a:pPr>
                      <a:r>
                        <a:rPr lang="en-US" sz="1300" kern="1200">
                          <a:solidFill>
                            <a:schemeClr val="tx1"/>
                          </a:solidFill>
                          <a:latin typeface="+mn-lt"/>
                          <a:ea typeface="+mn-ea"/>
                          <a:cs typeface="+mn-cs"/>
                        </a:rPr>
                        <a:t>Scheduled Integrations can pull data from Object storage/UCM Server in Oracle.</a:t>
                      </a: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u="sng" kern="1200">
                          <a:solidFill>
                            <a:schemeClr val="tx1"/>
                          </a:solidFill>
                          <a:hlinkClick r:id="rId5" action="ppaction://hlinksldjump"/>
                        </a:rPr>
                        <a:t>CDW Integrations Using Oracle BICC</a:t>
                      </a:r>
                      <a:endParaRPr lang="en-US" sz="1300" u="sng" kern="1200">
                        <a:solidFill>
                          <a:schemeClr val="tx1"/>
                        </a:solidFill>
                        <a:latin typeface="+mn-lt"/>
                        <a:ea typeface="+mn-ea"/>
                        <a:cs typeface="+mn-cs"/>
                      </a:endParaRP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BICC reports developed and extracted using UCM/Object Storage in OCI in scheduled manner as per the requirement from CDW and exported using APIs</a:t>
                      </a:r>
                    </a:p>
                  </a:txBody>
                  <a:tcPr marL="91439" marR="91439"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300">
                          <a:solidFill>
                            <a:schemeClr val="tx1"/>
                          </a:solidFill>
                        </a:rPr>
                        <a:t>Batch</a:t>
                      </a:r>
                    </a:p>
                  </a:txBody>
                  <a:tcPr marL="91439" marR="91439" anchor="ctr"/>
                </a:tc>
                <a:tc>
                  <a:txBody>
                    <a:bodyPr/>
                    <a:lstStyle/>
                    <a:p>
                      <a:pPr algn="l"/>
                      <a:r>
                        <a:rPr lang="en-US" sz="1300">
                          <a:solidFill>
                            <a:schemeClr val="tx1"/>
                          </a:solidFill>
                        </a:rPr>
                        <a:t>Bulk Data</a:t>
                      </a:r>
                    </a:p>
                  </a:txBody>
                  <a:tcPr marL="91439" marR="91439" anchor="ctr"/>
                </a:tc>
                <a:extLst>
                  <a:ext uri="{0D108BD9-81ED-4DB2-BD59-A6C34878D82A}">
                    <a16:rowId xmlns:a16="http://schemas.microsoft.com/office/drawing/2014/main" val="3589738332"/>
                  </a:ext>
                </a:extLst>
              </a:tr>
            </a:tbl>
          </a:graphicData>
        </a:graphic>
      </p:graphicFrame>
      <p:sp>
        <p:nvSpPr>
          <p:cNvPr id="3" name="Title 1">
            <a:extLst>
              <a:ext uri="{FF2B5EF4-FFF2-40B4-BE49-F238E27FC236}">
                <a16:creationId xmlns:a16="http://schemas.microsoft.com/office/drawing/2014/main" id="{58AE06DE-1745-4424-8D21-9CF3C892644B}"/>
              </a:ext>
            </a:extLst>
          </p:cNvPr>
          <p:cNvSpPr>
            <a:spLocks noGrp="1"/>
          </p:cNvSpPr>
          <p:nvPr>
            <p:ph type="title" idx="4294967295"/>
          </p:nvPr>
        </p:nvSpPr>
        <p:spPr>
          <a:xfrm>
            <a:off x="0" y="373063"/>
            <a:ext cx="11306175" cy="746125"/>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a:latin typeface="Arial Black" panose="020B0A04020102020204" pitchFamily="34" charset="0"/>
              </a:rPr>
              <a:t>Outbound (Data out of Oracle) : Integration Design Patterns (cont.)</a:t>
            </a:r>
            <a:br>
              <a:rPr lang="en-US" sz="2426">
                <a:latin typeface="Arial Black" panose="020B0A04020102020204" pitchFamily="34" charset="0"/>
              </a:rPr>
            </a:br>
            <a:endParaRPr lang="en-US" sz="2426">
              <a:latin typeface="Arial Black" panose="020B0A04020102020204" pitchFamily="34" charset="0"/>
            </a:endParaRPr>
          </a:p>
        </p:txBody>
      </p:sp>
    </p:spTree>
    <p:extLst>
      <p:ext uri="{BB962C8B-B14F-4D97-AF65-F5344CB8AC3E}">
        <p14:creationId xmlns:p14="http://schemas.microsoft.com/office/powerpoint/2010/main" val="1452805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4860925" y="3176588"/>
            <a:ext cx="7331075"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Inbound Integration Patterns</a:t>
            </a:r>
          </a:p>
        </p:txBody>
      </p:sp>
    </p:spTree>
    <p:extLst>
      <p:ext uri="{BB962C8B-B14F-4D97-AF65-F5344CB8AC3E}">
        <p14:creationId xmlns:p14="http://schemas.microsoft.com/office/powerpoint/2010/main" val="2810600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3C5485-BC90-4FAC-A8AD-63DEB83D1A88}"/>
              </a:ext>
            </a:extLst>
          </p:cNvPr>
          <p:cNvSpPr/>
          <p:nvPr/>
        </p:nvSpPr>
        <p:spPr>
          <a:xfrm>
            <a:off x="247325" y="370235"/>
            <a:ext cx="11353484" cy="503867"/>
          </a:xfrm>
          <a:prstGeom prst="rect">
            <a:avLst/>
          </a:prstGeom>
          <a:noFill/>
        </p:spPr>
        <p:txBody>
          <a:bodyPr wrap="square" lIns="91439" rIns="91439"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defRPr/>
            </a:pPr>
            <a:endParaRPr lang="en-US" sz="1400">
              <a:solidFill>
                <a:srgbClr val="000000"/>
              </a:solidFill>
              <a:ea typeface="MS PGothic" pitchFamily="34" charset="-128"/>
              <a:cs typeface="Arial Black Black" charset="0"/>
            </a:endParaRPr>
          </a:p>
        </p:txBody>
      </p:sp>
      <p:sp>
        <p:nvSpPr>
          <p:cNvPr id="8" name="Flowchart: Magnetic Disk 7">
            <a:extLst>
              <a:ext uri="{FF2B5EF4-FFF2-40B4-BE49-F238E27FC236}">
                <a16:creationId xmlns:a16="http://schemas.microsoft.com/office/drawing/2014/main" id="{19CF22ED-056E-45D6-8563-479013DFD7B7}"/>
              </a:ext>
            </a:extLst>
          </p:cNvPr>
          <p:cNvSpPr/>
          <p:nvPr/>
        </p:nvSpPr>
        <p:spPr bwMode="gray">
          <a:xfrm>
            <a:off x="2055717" y="2204802"/>
            <a:ext cx="1178834" cy="679632"/>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Verdana"/>
              </a:rPr>
              <a:t>Base Tables</a:t>
            </a:r>
          </a:p>
        </p:txBody>
      </p:sp>
      <p:sp>
        <p:nvSpPr>
          <p:cNvPr id="9" name="Rectangle: Rounded Corners 8">
            <a:extLst>
              <a:ext uri="{FF2B5EF4-FFF2-40B4-BE49-F238E27FC236}">
                <a16:creationId xmlns:a16="http://schemas.microsoft.com/office/drawing/2014/main" id="{197879C4-5705-46A6-A085-01078A0B3F22}"/>
              </a:ext>
            </a:extLst>
          </p:cNvPr>
          <p:cNvSpPr/>
          <p:nvPr/>
        </p:nvSpPr>
        <p:spPr bwMode="gray">
          <a:xfrm>
            <a:off x="467762" y="2237853"/>
            <a:ext cx="1209523" cy="618175"/>
          </a:xfrm>
          <a:prstGeom prst="roundRect">
            <a:avLst/>
          </a:prstGeom>
          <a:solidFill>
            <a:srgbClr val="AACE67"/>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lgn="ctr">
              <a:lnSpc>
                <a:spcPct val="106000"/>
              </a:lnSpc>
              <a:defRPr/>
            </a:pPr>
            <a:r>
              <a:rPr lang="en-US" sz="900" b="1">
                <a:solidFill>
                  <a:srgbClr val="000000"/>
                </a:solidFill>
                <a:latin typeface="Verdana"/>
              </a:rPr>
              <a:t>Status </a:t>
            </a:r>
          </a:p>
          <a:p>
            <a:pPr lvl="0" algn="ctr">
              <a:lnSpc>
                <a:spcPct val="106000"/>
              </a:lnSpc>
              <a:defRPr/>
            </a:pPr>
            <a:r>
              <a:rPr lang="en-US" sz="900" b="1">
                <a:solidFill>
                  <a:srgbClr val="000000"/>
                </a:solidFill>
                <a:latin typeface="Verdana"/>
              </a:rPr>
              <a:t>Update</a:t>
            </a:r>
          </a:p>
        </p:txBody>
      </p:sp>
      <p:sp>
        <p:nvSpPr>
          <p:cNvPr id="10" name="Rectangle: Rounded Corners 9">
            <a:extLst>
              <a:ext uri="{FF2B5EF4-FFF2-40B4-BE49-F238E27FC236}">
                <a16:creationId xmlns:a16="http://schemas.microsoft.com/office/drawing/2014/main" id="{3F58FB2A-7A71-4594-A7B5-F9E8143641E3}"/>
              </a:ext>
            </a:extLst>
          </p:cNvPr>
          <p:cNvSpPr/>
          <p:nvPr/>
        </p:nvSpPr>
        <p:spPr bwMode="gray">
          <a:xfrm>
            <a:off x="466964" y="3144077"/>
            <a:ext cx="1209523" cy="618175"/>
          </a:xfrm>
          <a:prstGeom prst="roundRect">
            <a:avLst/>
          </a:prstGeom>
          <a:solidFill>
            <a:srgbClr val="B1D66B"/>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900" b="1">
                <a:solidFill>
                  <a:srgbClr val="000000"/>
                </a:solidFill>
                <a:latin typeface="Verdana"/>
              </a:rPr>
              <a:t>Standard Business Event</a:t>
            </a:r>
          </a:p>
        </p:txBody>
      </p:sp>
      <p:cxnSp>
        <p:nvCxnSpPr>
          <p:cNvPr id="11" name="Straight Arrow Connector 21">
            <a:extLst>
              <a:ext uri="{FF2B5EF4-FFF2-40B4-BE49-F238E27FC236}">
                <a16:creationId xmlns:a16="http://schemas.microsoft.com/office/drawing/2014/main" id="{A98CDB35-98D0-411B-98E5-FE7FB6EB85D6}"/>
              </a:ext>
            </a:extLst>
          </p:cNvPr>
          <p:cNvCxnSpPr>
            <a:cxnSpLocks/>
            <a:stCxn id="9" idx="3"/>
            <a:endCxn id="8" idx="2"/>
          </p:cNvCxnSpPr>
          <p:nvPr/>
        </p:nvCxnSpPr>
        <p:spPr>
          <a:xfrm flipV="1">
            <a:off x="1677284" y="2544618"/>
            <a:ext cx="378433" cy="2322"/>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5C2182-CF87-4242-93AE-97558D1A62B6}"/>
              </a:ext>
            </a:extLst>
          </p:cNvPr>
          <p:cNvSpPr/>
          <p:nvPr/>
        </p:nvSpPr>
        <p:spPr>
          <a:xfrm>
            <a:off x="4017670" y="1715474"/>
            <a:ext cx="4404787" cy="2132473"/>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5" name="Rectangle 14">
            <a:extLst>
              <a:ext uri="{FF2B5EF4-FFF2-40B4-BE49-F238E27FC236}">
                <a16:creationId xmlns:a16="http://schemas.microsoft.com/office/drawing/2014/main" id="{85DF80EC-BB83-4B0A-82A8-A2C9643AA349}"/>
              </a:ext>
            </a:extLst>
          </p:cNvPr>
          <p:cNvSpPr/>
          <p:nvPr/>
        </p:nvSpPr>
        <p:spPr>
          <a:xfrm>
            <a:off x="3798959" y="1235058"/>
            <a:ext cx="4788991" cy="3487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16" name="Straight Arrow Connector 191">
            <a:extLst>
              <a:ext uri="{FF2B5EF4-FFF2-40B4-BE49-F238E27FC236}">
                <a16:creationId xmlns:a16="http://schemas.microsoft.com/office/drawing/2014/main" id="{5ECD2EAD-3444-4EB8-B3CA-5FCBB7C7BF51}"/>
              </a:ext>
            </a:extLst>
          </p:cNvPr>
          <p:cNvCxnSpPr>
            <a:cxnSpLocks/>
          </p:cNvCxnSpPr>
          <p:nvPr/>
        </p:nvCxnSpPr>
        <p:spPr>
          <a:xfrm flipV="1">
            <a:off x="6403102" y="2862968"/>
            <a:ext cx="491290" cy="7030"/>
          </a:xfrm>
          <a:prstGeom prst="bentConnector3">
            <a:avLst>
              <a:gd name="adj1" fmla="val 50000"/>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248282-E09D-4387-9CB1-AF774926A8B9}"/>
              </a:ext>
            </a:extLst>
          </p:cNvPr>
          <p:cNvCxnSpPr>
            <a:cxnSpLocks/>
          </p:cNvCxnSpPr>
          <p:nvPr/>
        </p:nvCxnSpPr>
        <p:spPr>
          <a:xfrm flipV="1">
            <a:off x="7309454" y="2856028"/>
            <a:ext cx="468607" cy="6940"/>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8" name="Rectangle: Beveled 17">
            <a:extLst>
              <a:ext uri="{FF2B5EF4-FFF2-40B4-BE49-F238E27FC236}">
                <a16:creationId xmlns:a16="http://schemas.microsoft.com/office/drawing/2014/main" id="{5EE35976-5780-4FBC-A746-597C4942A279}"/>
              </a:ext>
            </a:extLst>
          </p:cNvPr>
          <p:cNvSpPr/>
          <p:nvPr/>
        </p:nvSpPr>
        <p:spPr bwMode="gray">
          <a:xfrm>
            <a:off x="4034536" y="1719451"/>
            <a:ext cx="4404787" cy="268249"/>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Verdana"/>
              </a:rPr>
              <a:t>OIC Event Process</a:t>
            </a:r>
          </a:p>
        </p:txBody>
      </p:sp>
      <p:cxnSp>
        <p:nvCxnSpPr>
          <p:cNvPr id="19" name="Straight Arrow Connector 18">
            <a:extLst>
              <a:ext uri="{FF2B5EF4-FFF2-40B4-BE49-F238E27FC236}">
                <a16:creationId xmlns:a16="http://schemas.microsoft.com/office/drawing/2014/main" id="{1CA5B066-DC6C-4D7D-B990-D96D2B3F293B}"/>
              </a:ext>
            </a:extLst>
          </p:cNvPr>
          <p:cNvCxnSpPr>
            <a:cxnSpLocks/>
            <a:stCxn id="26" idx="3"/>
            <a:endCxn id="29" idx="1"/>
          </p:cNvCxnSpPr>
          <p:nvPr/>
        </p:nvCxnSpPr>
        <p:spPr>
          <a:xfrm>
            <a:off x="4961052" y="2869844"/>
            <a:ext cx="871169" cy="1211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5DD5103-7683-4020-9240-C7A2A9B6577F}"/>
              </a:ext>
            </a:extLst>
          </p:cNvPr>
          <p:cNvSpPr txBox="1"/>
          <p:nvPr/>
        </p:nvSpPr>
        <p:spPr>
          <a:xfrm>
            <a:off x="4303361" y="3103766"/>
            <a:ext cx="923448"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Subscribe Business Event</a:t>
            </a:r>
          </a:p>
        </p:txBody>
      </p:sp>
      <p:sp>
        <p:nvSpPr>
          <p:cNvPr id="21" name="Rectangle 20">
            <a:extLst>
              <a:ext uri="{FF2B5EF4-FFF2-40B4-BE49-F238E27FC236}">
                <a16:creationId xmlns:a16="http://schemas.microsoft.com/office/drawing/2014/main" id="{95068EA2-215E-4350-A01A-0FB4068FBF2A}"/>
              </a:ext>
            </a:extLst>
          </p:cNvPr>
          <p:cNvSpPr/>
          <p:nvPr/>
        </p:nvSpPr>
        <p:spPr>
          <a:xfrm>
            <a:off x="3814081" y="1250433"/>
            <a:ext cx="4770947" cy="300977"/>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Cloud Infrastructure</a:t>
            </a:r>
          </a:p>
        </p:txBody>
      </p:sp>
      <p:sp>
        <p:nvSpPr>
          <p:cNvPr id="22" name="TextBox 21">
            <a:extLst>
              <a:ext uri="{FF2B5EF4-FFF2-40B4-BE49-F238E27FC236}">
                <a16:creationId xmlns:a16="http://schemas.microsoft.com/office/drawing/2014/main" id="{C3651942-D965-48C8-BAB3-9B90EFEF3ED3}"/>
              </a:ext>
            </a:extLst>
          </p:cNvPr>
          <p:cNvSpPr txBox="1"/>
          <p:nvPr/>
        </p:nvSpPr>
        <p:spPr>
          <a:xfrm>
            <a:off x="5637664" y="3118547"/>
            <a:ext cx="756264"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Retrieve Additional Details</a:t>
            </a:r>
          </a:p>
        </p:txBody>
      </p:sp>
      <p:sp>
        <p:nvSpPr>
          <p:cNvPr id="23" name="TextBox 22">
            <a:extLst>
              <a:ext uri="{FF2B5EF4-FFF2-40B4-BE49-F238E27FC236}">
                <a16:creationId xmlns:a16="http://schemas.microsoft.com/office/drawing/2014/main" id="{F1254958-F8DF-44BC-BFB3-A79851E9C862}"/>
              </a:ext>
            </a:extLst>
          </p:cNvPr>
          <p:cNvSpPr txBox="1"/>
          <p:nvPr/>
        </p:nvSpPr>
        <p:spPr>
          <a:xfrm>
            <a:off x="6669144" y="3140747"/>
            <a:ext cx="997053"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a:solidFill>
                  <a:prstClr val="black"/>
                </a:solidFill>
                <a:latin typeface="Verdana"/>
              </a:rPr>
              <a:t>Transform to </a:t>
            </a:r>
          </a:p>
          <a:p>
            <a:pPr defTabSz="914413">
              <a:defRPr/>
            </a:pPr>
            <a:r>
              <a:rPr lang="en-US" sz="900">
                <a:solidFill>
                  <a:prstClr val="black"/>
                </a:solidFill>
                <a:latin typeface="Verdana"/>
              </a:rPr>
              <a:t>Required format/FBDI</a:t>
            </a:r>
          </a:p>
        </p:txBody>
      </p:sp>
      <p:cxnSp>
        <p:nvCxnSpPr>
          <p:cNvPr id="24" name="Straight Arrow Connector 21">
            <a:extLst>
              <a:ext uri="{FF2B5EF4-FFF2-40B4-BE49-F238E27FC236}">
                <a16:creationId xmlns:a16="http://schemas.microsoft.com/office/drawing/2014/main" id="{F633A45D-8BBF-4744-BB97-C3DDA1C3ECC9}"/>
              </a:ext>
            </a:extLst>
          </p:cNvPr>
          <p:cNvCxnSpPr>
            <a:cxnSpLocks/>
          </p:cNvCxnSpPr>
          <p:nvPr/>
        </p:nvCxnSpPr>
        <p:spPr>
          <a:xfrm rot="5400000">
            <a:off x="928798" y="2998956"/>
            <a:ext cx="286655" cy="799"/>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A1253E5-BC8D-4429-8F71-DEAE05003A4F}"/>
              </a:ext>
            </a:extLst>
          </p:cNvPr>
          <p:cNvPicPr>
            <a:picLocks noChangeAspect="1"/>
          </p:cNvPicPr>
          <p:nvPr/>
        </p:nvPicPr>
        <p:blipFill>
          <a:blip r:embed="rId3"/>
          <a:stretch>
            <a:fillRect/>
          </a:stretch>
        </p:blipFill>
        <p:spPr>
          <a:xfrm>
            <a:off x="4461317" y="2637208"/>
            <a:ext cx="499735" cy="465270"/>
          </a:xfrm>
          <a:prstGeom prst="rect">
            <a:avLst/>
          </a:prstGeom>
        </p:spPr>
      </p:pic>
      <p:pic>
        <p:nvPicPr>
          <p:cNvPr id="28" name="Picture 27">
            <a:extLst>
              <a:ext uri="{FF2B5EF4-FFF2-40B4-BE49-F238E27FC236}">
                <a16:creationId xmlns:a16="http://schemas.microsoft.com/office/drawing/2014/main" id="{1B590B66-B85D-4B64-B24A-D6E33BECF242}"/>
              </a:ext>
            </a:extLst>
          </p:cNvPr>
          <p:cNvPicPr>
            <a:picLocks noChangeAspect="1"/>
          </p:cNvPicPr>
          <p:nvPr/>
        </p:nvPicPr>
        <p:blipFill>
          <a:blip r:embed="rId4"/>
          <a:stretch>
            <a:fillRect/>
          </a:stretch>
        </p:blipFill>
        <p:spPr>
          <a:xfrm>
            <a:off x="7778061" y="2631708"/>
            <a:ext cx="500404" cy="448638"/>
          </a:xfrm>
          <a:prstGeom prst="rect">
            <a:avLst/>
          </a:prstGeom>
        </p:spPr>
      </p:pic>
      <p:pic>
        <p:nvPicPr>
          <p:cNvPr id="29" name="Picture 28">
            <a:extLst>
              <a:ext uri="{FF2B5EF4-FFF2-40B4-BE49-F238E27FC236}">
                <a16:creationId xmlns:a16="http://schemas.microsoft.com/office/drawing/2014/main" id="{1DCB5CFD-3B25-44A7-8C34-A7848FB7480B}"/>
              </a:ext>
            </a:extLst>
          </p:cNvPr>
          <p:cNvPicPr>
            <a:picLocks noChangeAspect="1"/>
          </p:cNvPicPr>
          <p:nvPr/>
        </p:nvPicPr>
        <p:blipFill>
          <a:blip r:embed="rId5"/>
          <a:stretch>
            <a:fillRect/>
          </a:stretch>
        </p:blipFill>
        <p:spPr>
          <a:xfrm>
            <a:off x="5832221" y="2649323"/>
            <a:ext cx="422322" cy="465270"/>
          </a:xfrm>
          <a:prstGeom prst="rect">
            <a:avLst/>
          </a:prstGeom>
        </p:spPr>
      </p:pic>
      <p:cxnSp>
        <p:nvCxnSpPr>
          <p:cNvPr id="30" name="Straight Arrow Connector 21">
            <a:extLst>
              <a:ext uri="{FF2B5EF4-FFF2-40B4-BE49-F238E27FC236}">
                <a16:creationId xmlns:a16="http://schemas.microsoft.com/office/drawing/2014/main" id="{D9A6C5EF-8EC3-4727-9074-FAD08BB5B1EE}"/>
              </a:ext>
            </a:extLst>
          </p:cNvPr>
          <p:cNvCxnSpPr>
            <a:cxnSpLocks/>
          </p:cNvCxnSpPr>
          <p:nvPr/>
        </p:nvCxnSpPr>
        <p:spPr>
          <a:xfrm flipV="1">
            <a:off x="8156799" y="2850981"/>
            <a:ext cx="632215" cy="18864"/>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8" name="Content Placeholder 6">
            <a:extLst>
              <a:ext uri="{FF2B5EF4-FFF2-40B4-BE49-F238E27FC236}">
                <a16:creationId xmlns:a16="http://schemas.microsoft.com/office/drawing/2014/main" id="{9F5F4E2E-D0F4-41C6-8F9E-FF7AB558B9FA}"/>
              </a:ext>
            </a:extLst>
          </p:cNvPr>
          <p:cNvGraphicFramePr>
            <a:graphicFrameLocks/>
          </p:cNvGraphicFramePr>
          <p:nvPr/>
        </p:nvGraphicFramePr>
        <p:xfrm>
          <a:off x="360427" y="4878723"/>
          <a:ext cx="11509290" cy="1938428"/>
        </p:xfrm>
        <a:graphic>
          <a:graphicData uri="http://schemas.openxmlformats.org/drawingml/2006/table">
            <a:tbl>
              <a:tblPr firstRow="1" bandRow="1">
                <a:tableStyleId>{5C22544A-7EE6-4342-B048-85BDC9FD1C3A}</a:tableStyleId>
              </a:tblPr>
              <a:tblGrid>
                <a:gridCol w="511999">
                  <a:extLst>
                    <a:ext uri="{9D8B030D-6E8A-4147-A177-3AD203B41FA5}">
                      <a16:colId xmlns:a16="http://schemas.microsoft.com/office/drawing/2014/main" val="1774869347"/>
                    </a:ext>
                  </a:extLst>
                </a:gridCol>
                <a:gridCol w="1106984">
                  <a:extLst>
                    <a:ext uri="{9D8B030D-6E8A-4147-A177-3AD203B41FA5}">
                      <a16:colId xmlns:a16="http://schemas.microsoft.com/office/drawing/2014/main" val="20000"/>
                    </a:ext>
                  </a:extLst>
                </a:gridCol>
                <a:gridCol w="876819">
                  <a:extLst>
                    <a:ext uri="{9D8B030D-6E8A-4147-A177-3AD203B41FA5}">
                      <a16:colId xmlns:a16="http://schemas.microsoft.com/office/drawing/2014/main" val="3917631046"/>
                    </a:ext>
                  </a:extLst>
                </a:gridCol>
                <a:gridCol w="1157666">
                  <a:extLst>
                    <a:ext uri="{9D8B030D-6E8A-4147-A177-3AD203B41FA5}">
                      <a16:colId xmlns:a16="http://schemas.microsoft.com/office/drawing/2014/main" val="2510883663"/>
                    </a:ext>
                  </a:extLst>
                </a:gridCol>
                <a:gridCol w="7855822">
                  <a:extLst>
                    <a:ext uri="{9D8B030D-6E8A-4147-A177-3AD203B41FA5}">
                      <a16:colId xmlns:a16="http://schemas.microsoft.com/office/drawing/2014/main" val="20001"/>
                    </a:ext>
                  </a:extLst>
                </a:gridCol>
              </a:tblGrid>
              <a:tr h="368684">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93376">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OIC orchestration doesn’t get initiated, manually check the OIC history in OIC and re-initiate the event in Oracle.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8716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For any connector related, auto retry up to 3 times with specified time interval enabled. If error persist, then reinitiate the transaction from OIC post fix of connection error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086578"/>
                  </a:ext>
                </a:extLst>
              </a:tr>
              <a:tr h="293376">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Correct the data source and reprocess from source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512901"/>
                  </a:ext>
                </a:extLst>
              </a:tr>
              <a:tr h="293376">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Cloud 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Call back service fails to initiate, manually check the scheduled job status  on cloud 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3177942"/>
                  </a:ext>
                </a:extLst>
              </a:tr>
              <a:tr h="293376">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Business</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Identify the root cause and business users needs to be notified. Post correction of data, reprocess the integration</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6946598"/>
                  </a:ext>
                </a:extLst>
              </a:tr>
            </a:tbl>
          </a:graphicData>
        </a:graphic>
      </p:graphicFrame>
      <p:sp>
        <p:nvSpPr>
          <p:cNvPr id="39" name="Oval 38">
            <a:extLst>
              <a:ext uri="{FF2B5EF4-FFF2-40B4-BE49-F238E27FC236}">
                <a16:creationId xmlns:a16="http://schemas.microsoft.com/office/drawing/2014/main" id="{6C76C015-F536-4213-B48E-A56D68458C00}"/>
              </a:ext>
            </a:extLst>
          </p:cNvPr>
          <p:cNvSpPr/>
          <p:nvPr/>
        </p:nvSpPr>
        <p:spPr>
          <a:xfrm>
            <a:off x="3687231" y="2561676"/>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42" name="Oval 41">
            <a:extLst>
              <a:ext uri="{FF2B5EF4-FFF2-40B4-BE49-F238E27FC236}">
                <a16:creationId xmlns:a16="http://schemas.microsoft.com/office/drawing/2014/main" id="{028116F7-03A9-4BF2-A1F8-377FE4F7C9D9}"/>
              </a:ext>
            </a:extLst>
          </p:cNvPr>
          <p:cNvSpPr/>
          <p:nvPr/>
        </p:nvSpPr>
        <p:spPr>
          <a:xfrm>
            <a:off x="8305407" y="2587368"/>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43" name="Oval 42">
            <a:extLst>
              <a:ext uri="{FF2B5EF4-FFF2-40B4-BE49-F238E27FC236}">
                <a16:creationId xmlns:a16="http://schemas.microsoft.com/office/drawing/2014/main" id="{8F395764-4D4B-4689-A4E2-A454D5D79674}"/>
              </a:ext>
            </a:extLst>
          </p:cNvPr>
          <p:cNvSpPr/>
          <p:nvPr/>
        </p:nvSpPr>
        <p:spPr>
          <a:xfrm>
            <a:off x="657493" y="5314096"/>
            <a:ext cx="184366" cy="14773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44" name="Oval 43">
            <a:extLst>
              <a:ext uri="{FF2B5EF4-FFF2-40B4-BE49-F238E27FC236}">
                <a16:creationId xmlns:a16="http://schemas.microsoft.com/office/drawing/2014/main" id="{BFF032A2-1282-4A72-A429-7A8720ACC0CB}"/>
              </a:ext>
            </a:extLst>
          </p:cNvPr>
          <p:cNvSpPr/>
          <p:nvPr/>
        </p:nvSpPr>
        <p:spPr>
          <a:xfrm>
            <a:off x="665140" y="5598917"/>
            <a:ext cx="183930" cy="183252"/>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pic>
        <p:nvPicPr>
          <p:cNvPr id="49" name="Graphic 48" descr="Close">
            <a:extLst>
              <a:ext uri="{FF2B5EF4-FFF2-40B4-BE49-F238E27FC236}">
                <a16:creationId xmlns:a16="http://schemas.microsoft.com/office/drawing/2014/main" id="{0EE1416A-7FFB-4093-BE07-7B5C52287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8354562" y="2723839"/>
            <a:ext cx="268249" cy="268249"/>
          </a:xfrm>
          <a:prstGeom prst="rect">
            <a:avLst/>
          </a:prstGeom>
        </p:spPr>
      </p:pic>
      <p:pic>
        <p:nvPicPr>
          <p:cNvPr id="50" name="Graphic 49" descr="Close">
            <a:extLst>
              <a:ext uri="{FF2B5EF4-FFF2-40B4-BE49-F238E27FC236}">
                <a16:creationId xmlns:a16="http://schemas.microsoft.com/office/drawing/2014/main" id="{5F793631-A354-4A74-8593-E9DF5B83D2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3657070" y="2762485"/>
            <a:ext cx="268249" cy="268249"/>
          </a:xfrm>
          <a:prstGeom prst="rect">
            <a:avLst/>
          </a:prstGeom>
        </p:spPr>
      </p:pic>
      <p:sp>
        <p:nvSpPr>
          <p:cNvPr id="51" name="Rectangle 50">
            <a:extLst>
              <a:ext uri="{FF2B5EF4-FFF2-40B4-BE49-F238E27FC236}">
                <a16:creationId xmlns:a16="http://schemas.microsoft.com/office/drawing/2014/main" id="{AB809037-3C41-4B5C-9F15-8962CA45BCEB}"/>
              </a:ext>
            </a:extLst>
          </p:cNvPr>
          <p:cNvSpPr/>
          <p:nvPr/>
        </p:nvSpPr>
        <p:spPr bwMode="gray">
          <a:xfrm>
            <a:off x="8785382" y="1212767"/>
            <a:ext cx="3134826" cy="348736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55" name="Rectangle 54">
            <a:extLst>
              <a:ext uri="{FF2B5EF4-FFF2-40B4-BE49-F238E27FC236}">
                <a16:creationId xmlns:a16="http://schemas.microsoft.com/office/drawing/2014/main" id="{FC02DD04-1AB8-4BD8-9EC2-7DF523C43FAD}"/>
              </a:ext>
            </a:extLst>
          </p:cNvPr>
          <p:cNvSpPr/>
          <p:nvPr/>
        </p:nvSpPr>
        <p:spPr>
          <a:xfrm>
            <a:off x="8788909" y="1223528"/>
            <a:ext cx="3146423" cy="361651"/>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57" name="Rectangle 56">
            <a:extLst>
              <a:ext uri="{FF2B5EF4-FFF2-40B4-BE49-F238E27FC236}">
                <a16:creationId xmlns:a16="http://schemas.microsoft.com/office/drawing/2014/main" id="{C98C34E3-14E5-4901-9615-47EBA96DA1EB}"/>
              </a:ext>
            </a:extLst>
          </p:cNvPr>
          <p:cNvSpPr/>
          <p:nvPr/>
        </p:nvSpPr>
        <p:spPr bwMode="gray">
          <a:xfrm>
            <a:off x="9202268" y="1595368"/>
            <a:ext cx="2717940" cy="2321976"/>
          </a:xfrm>
          <a:prstGeom prst="rect">
            <a:avLst/>
          </a:prstGeom>
          <a:solidFill>
            <a:srgbClr val="DDEFE8"/>
          </a:solidFill>
          <a:ln>
            <a:headEnd/>
            <a:tailEnd/>
          </a:ln>
        </p:spPr>
        <p:style>
          <a:lnRef idx="1">
            <a:schemeClr val="accent6"/>
          </a:lnRef>
          <a:fillRef idx="2">
            <a:schemeClr val="accent6"/>
          </a:fillRef>
          <a:effectRef idx="1">
            <a:schemeClr val="accent6"/>
          </a:effectRef>
          <a:fontRef idx="minor">
            <a:schemeClr val="dk1"/>
          </a:fontRef>
        </p:style>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1600" b="1">
              <a:solidFill>
                <a:prstClr val="white"/>
              </a:solidFill>
              <a:latin typeface="Franklin Gothic Book"/>
            </a:endParaRPr>
          </a:p>
        </p:txBody>
      </p:sp>
      <p:sp>
        <p:nvSpPr>
          <p:cNvPr id="58" name="Rectangle 57">
            <a:extLst>
              <a:ext uri="{FF2B5EF4-FFF2-40B4-BE49-F238E27FC236}">
                <a16:creationId xmlns:a16="http://schemas.microsoft.com/office/drawing/2014/main" id="{031A68DE-7883-4C8E-9580-6CCD5654CB58}"/>
              </a:ext>
            </a:extLst>
          </p:cNvPr>
          <p:cNvSpPr/>
          <p:nvPr/>
        </p:nvSpPr>
        <p:spPr bwMode="gray">
          <a:xfrm>
            <a:off x="8777384" y="1595368"/>
            <a:ext cx="400530" cy="3069320"/>
          </a:xfrm>
          <a:prstGeom prst="rect">
            <a:avLst/>
          </a:prstGeom>
          <a:solidFill>
            <a:schemeClr val="accent1">
              <a:lumMod val="60000"/>
              <a:lumOff val="4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000" b="1">
                <a:solidFill>
                  <a:srgbClr val="6F7173"/>
                </a:solidFill>
                <a:latin typeface="Franklin Gothic Book"/>
              </a:rPr>
              <a:t>API</a:t>
            </a:r>
          </a:p>
        </p:txBody>
      </p:sp>
      <p:sp>
        <p:nvSpPr>
          <p:cNvPr id="59" name="Flowchart: Magnetic Disk 58">
            <a:extLst>
              <a:ext uri="{FF2B5EF4-FFF2-40B4-BE49-F238E27FC236}">
                <a16:creationId xmlns:a16="http://schemas.microsoft.com/office/drawing/2014/main" id="{36B5E6C5-99F3-4497-98E3-C1E1BE5B0064}"/>
              </a:ext>
            </a:extLst>
          </p:cNvPr>
          <p:cNvSpPr/>
          <p:nvPr/>
        </p:nvSpPr>
        <p:spPr bwMode="gray">
          <a:xfrm>
            <a:off x="11015280" y="2533223"/>
            <a:ext cx="816294" cy="520744"/>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sp>
        <p:nvSpPr>
          <p:cNvPr id="60" name="Rectangle: Rounded Corners 59">
            <a:extLst>
              <a:ext uri="{FF2B5EF4-FFF2-40B4-BE49-F238E27FC236}">
                <a16:creationId xmlns:a16="http://schemas.microsoft.com/office/drawing/2014/main" id="{C37C7F82-84A7-4C51-B476-77FAC07FFA8F}"/>
              </a:ext>
            </a:extLst>
          </p:cNvPr>
          <p:cNvSpPr/>
          <p:nvPr/>
        </p:nvSpPr>
        <p:spPr bwMode="gray">
          <a:xfrm>
            <a:off x="9492466" y="1652585"/>
            <a:ext cx="1005831" cy="480062"/>
          </a:xfrm>
          <a:prstGeom prst="roundRect">
            <a:avLst>
              <a:gd name="adj" fmla="val 16667"/>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Universal Content </a:t>
            </a:r>
          </a:p>
          <a:p>
            <a:pPr algn="ctr" defTabSz="914413">
              <a:lnSpc>
                <a:spcPct val="106000"/>
              </a:lnSpc>
              <a:defRPr/>
            </a:pPr>
            <a:r>
              <a:rPr lang="en-US" sz="800" b="1">
                <a:solidFill>
                  <a:prstClr val="white"/>
                </a:solidFill>
                <a:latin typeface="Franklin Gothic Book"/>
              </a:rPr>
              <a:t>Management</a:t>
            </a:r>
          </a:p>
        </p:txBody>
      </p:sp>
      <p:sp>
        <p:nvSpPr>
          <p:cNvPr id="61" name="Rectangle: Rounded Corners 60">
            <a:extLst>
              <a:ext uri="{FF2B5EF4-FFF2-40B4-BE49-F238E27FC236}">
                <a16:creationId xmlns:a16="http://schemas.microsoft.com/office/drawing/2014/main" id="{697FEB9C-4778-4846-A670-B91ED5A8CC7D}"/>
              </a:ext>
            </a:extLst>
          </p:cNvPr>
          <p:cNvSpPr/>
          <p:nvPr/>
        </p:nvSpPr>
        <p:spPr bwMode="gray">
          <a:xfrm>
            <a:off x="9492466" y="2550305"/>
            <a:ext cx="1005831" cy="476470"/>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Interface Tables</a:t>
            </a:r>
          </a:p>
        </p:txBody>
      </p:sp>
      <p:sp>
        <p:nvSpPr>
          <p:cNvPr id="62" name="Rectangle: Rounded Corners 61">
            <a:extLst>
              <a:ext uri="{FF2B5EF4-FFF2-40B4-BE49-F238E27FC236}">
                <a16:creationId xmlns:a16="http://schemas.microsoft.com/office/drawing/2014/main" id="{6056A2A5-2708-4DED-AB58-5076CF60F4D0}"/>
              </a:ext>
            </a:extLst>
          </p:cNvPr>
          <p:cNvSpPr/>
          <p:nvPr/>
        </p:nvSpPr>
        <p:spPr bwMode="gray">
          <a:xfrm>
            <a:off x="9540840" y="4047166"/>
            <a:ext cx="1005831" cy="476470"/>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Call Back Service</a:t>
            </a:r>
          </a:p>
        </p:txBody>
      </p:sp>
      <p:sp>
        <p:nvSpPr>
          <p:cNvPr id="63" name="Rectangle: Rounded Corners 62">
            <a:extLst>
              <a:ext uri="{FF2B5EF4-FFF2-40B4-BE49-F238E27FC236}">
                <a16:creationId xmlns:a16="http://schemas.microsoft.com/office/drawing/2014/main" id="{48F8D2D1-AF9D-4A1A-BF81-3E2CA824CA35}"/>
              </a:ext>
            </a:extLst>
          </p:cNvPr>
          <p:cNvSpPr/>
          <p:nvPr/>
        </p:nvSpPr>
        <p:spPr bwMode="gray">
          <a:xfrm>
            <a:off x="9492465" y="3324798"/>
            <a:ext cx="1005831" cy="476470"/>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Enterprise Scheduler Service</a:t>
            </a:r>
          </a:p>
        </p:txBody>
      </p:sp>
      <p:pic>
        <p:nvPicPr>
          <p:cNvPr id="64" name="Graphic 63" descr="Close">
            <a:extLst>
              <a:ext uri="{FF2B5EF4-FFF2-40B4-BE49-F238E27FC236}">
                <a16:creationId xmlns:a16="http://schemas.microsoft.com/office/drawing/2014/main" id="{7F0894BE-F692-4077-B6C8-D5C4790DCF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613942" y="2932160"/>
            <a:ext cx="358490" cy="308540"/>
          </a:xfrm>
          <a:prstGeom prst="rect">
            <a:avLst/>
          </a:prstGeom>
        </p:spPr>
      </p:pic>
      <p:pic>
        <p:nvPicPr>
          <p:cNvPr id="65" name="Graphic 64" descr="Folder">
            <a:extLst>
              <a:ext uri="{FF2B5EF4-FFF2-40B4-BE49-F238E27FC236}">
                <a16:creationId xmlns:a16="http://schemas.microsoft.com/office/drawing/2014/main" id="{E0ECB768-3B4E-4280-8C14-7EADCD511F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06949" y="1541831"/>
            <a:ext cx="355239" cy="355239"/>
          </a:xfrm>
          <a:prstGeom prst="rect">
            <a:avLst/>
          </a:prstGeom>
        </p:spPr>
      </p:pic>
      <p:pic>
        <p:nvPicPr>
          <p:cNvPr id="66" name="Graphic 65" descr="Table">
            <a:extLst>
              <a:ext uri="{FF2B5EF4-FFF2-40B4-BE49-F238E27FC236}">
                <a16:creationId xmlns:a16="http://schemas.microsoft.com/office/drawing/2014/main" id="{D367FF16-1D46-4846-83FC-54D8123E4D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94623" y="2432490"/>
            <a:ext cx="317761" cy="317761"/>
          </a:xfrm>
          <a:prstGeom prst="rect">
            <a:avLst/>
          </a:prstGeom>
        </p:spPr>
      </p:pic>
      <p:sp>
        <p:nvSpPr>
          <p:cNvPr id="67" name="Oval 66">
            <a:extLst>
              <a:ext uri="{FF2B5EF4-FFF2-40B4-BE49-F238E27FC236}">
                <a16:creationId xmlns:a16="http://schemas.microsoft.com/office/drawing/2014/main" id="{86BF518A-FA99-461A-BFC6-CCE380A7E3B8}"/>
              </a:ext>
            </a:extLst>
          </p:cNvPr>
          <p:cNvSpPr/>
          <p:nvPr/>
        </p:nvSpPr>
        <p:spPr>
          <a:xfrm>
            <a:off x="10160930" y="2217570"/>
            <a:ext cx="225756" cy="214920"/>
          </a:xfrm>
          <a:prstGeom prst="ellipse">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B</a:t>
            </a:r>
          </a:p>
        </p:txBody>
      </p:sp>
      <p:pic>
        <p:nvPicPr>
          <p:cNvPr id="68" name="Graphic 67" descr="Close">
            <a:extLst>
              <a:ext uri="{FF2B5EF4-FFF2-40B4-BE49-F238E27FC236}">
                <a16:creationId xmlns:a16="http://schemas.microsoft.com/office/drawing/2014/main" id="{322B6D50-F91E-49C8-BE28-3733E7E72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9862222" y="2143122"/>
            <a:ext cx="358490" cy="358490"/>
          </a:xfrm>
          <a:prstGeom prst="rect">
            <a:avLst/>
          </a:prstGeom>
        </p:spPr>
      </p:pic>
      <p:cxnSp>
        <p:nvCxnSpPr>
          <p:cNvPr id="69" name="Straight Arrow Connector 68">
            <a:extLst>
              <a:ext uri="{FF2B5EF4-FFF2-40B4-BE49-F238E27FC236}">
                <a16:creationId xmlns:a16="http://schemas.microsoft.com/office/drawing/2014/main" id="{04C9D088-E7FF-4880-9F9E-3D142E1FC34F}"/>
              </a:ext>
            </a:extLst>
          </p:cNvPr>
          <p:cNvCxnSpPr>
            <a:cxnSpLocks/>
          </p:cNvCxnSpPr>
          <p:nvPr/>
        </p:nvCxnSpPr>
        <p:spPr>
          <a:xfrm>
            <a:off x="10049535" y="2168779"/>
            <a:ext cx="0" cy="34027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204">
            <a:extLst>
              <a:ext uri="{FF2B5EF4-FFF2-40B4-BE49-F238E27FC236}">
                <a16:creationId xmlns:a16="http://schemas.microsoft.com/office/drawing/2014/main" id="{F8D553C7-0B12-434B-8182-E1201FAA7A59}"/>
              </a:ext>
            </a:extLst>
          </p:cNvPr>
          <p:cNvCxnSpPr>
            <a:cxnSpLocks/>
          </p:cNvCxnSpPr>
          <p:nvPr/>
        </p:nvCxnSpPr>
        <p:spPr>
          <a:xfrm rot="5400000" flipH="1" flipV="1">
            <a:off x="10668207" y="2474177"/>
            <a:ext cx="190702" cy="1428046"/>
          </a:xfrm>
          <a:prstGeom prst="bentConnector3">
            <a:avLst>
              <a:gd name="adj1" fmla="val 121415"/>
            </a:avLst>
          </a:prstGeom>
          <a:ln w="1270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Connector: Elbow 204">
            <a:extLst>
              <a:ext uri="{FF2B5EF4-FFF2-40B4-BE49-F238E27FC236}">
                <a16:creationId xmlns:a16="http://schemas.microsoft.com/office/drawing/2014/main" id="{A9995A86-9C5C-4DB1-97D7-A7F864C0735D}"/>
              </a:ext>
            </a:extLst>
          </p:cNvPr>
          <p:cNvCxnSpPr>
            <a:cxnSpLocks/>
          </p:cNvCxnSpPr>
          <p:nvPr/>
        </p:nvCxnSpPr>
        <p:spPr>
          <a:xfrm rot="5400000" flipH="1" flipV="1">
            <a:off x="9939091" y="3173108"/>
            <a:ext cx="220886" cy="1"/>
          </a:xfrm>
          <a:prstGeom prst="bentConnector3">
            <a:avLst>
              <a:gd name="adj1" fmla="val 50000"/>
            </a:avLst>
          </a:prstGeom>
          <a:ln w="1270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Connector: Elbow 204">
            <a:extLst>
              <a:ext uri="{FF2B5EF4-FFF2-40B4-BE49-F238E27FC236}">
                <a16:creationId xmlns:a16="http://schemas.microsoft.com/office/drawing/2014/main" id="{8CE93C52-41D9-48B7-9C3C-014409776EEA}"/>
              </a:ext>
            </a:extLst>
          </p:cNvPr>
          <p:cNvCxnSpPr>
            <a:cxnSpLocks/>
          </p:cNvCxnSpPr>
          <p:nvPr/>
        </p:nvCxnSpPr>
        <p:spPr>
          <a:xfrm rot="16200000" flipH="1">
            <a:off x="9989341" y="3897351"/>
            <a:ext cx="168761" cy="48375"/>
          </a:xfrm>
          <a:prstGeom prst="bentConnector3">
            <a:avLst>
              <a:gd name="adj1" fmla="val 50000"/>
            </a:avLst>
          </a:prstGeom>
          <a:ln w="1270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835F9373-4B1A-4757-A60E-46B8FD9B205C}"/>
              </a:ext>
            </a:extLst>
          </p:cNvPr>
          <p:cNvSpPr/>
          <p:nvPr/>
        </p:nvSpPr>
        <p:spPr bwMode="gray">
          <a:xfrm>
            <a:off x="4949949" y="4000710"/>
            <a:ext cx="3472508" cy="657543"/>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84" name="Cylinder 83">
            <a:extLst>
              <a:ext uri="{FF2B5EF4-FFF2-40B4-BE49-F238E27FC236}">
                <a16:creationId xmlns:a16="http://schemas.microsoft.com/office/drawing/2014/main" id="{A4ABF211-7583-465F-B6E4-94CE2D8726F0}"/>
              </a:ext>
            </a:extLst>
          </p:cNvPr>
          <p:cNvSpPr/>
          <p:nvPr/>
        </p:nvSpPr>
        <p:spPr>
          <a:xfrm>
            <a:off x="5190314" y="4247794"/>
            <a:ext cx="733753" cy="397587"/>
          </a:xfrm>
          <a:prstGeom prst="can">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85" name="TextBox 84">
            <a:extLst>
              <a:ext uri="{FF2B5EF4-FFF2-40B4-BE49-F238E27FC236}">
                <a16:creationId xmlns:a16="http://schemas.microsoft.com/office/drawing/2014/main" id="{A44D94D3-9377-4B3E-8FEE-1E36319DEEFB}"/>
              </a:ext>
            </a:extLst>
          </p:cNvPr>
          <p:cNvSpPr txBox="1"/>
          <p:nvPr/>
        </p:nvSpPr>
        <p:spPr>
          <a:xfrm>
            <a:off x="5101216" y="4014325"/>
            <a:ext cx="2892367" cy="169293"/>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86" name="Freeform 701">
            <a:extLst>
              <a:ext uri="{FF2B5EF4-FFF2-40B4-BE49-F238E27FC236}">
                <a16:creationId xmlns:a16="http://schemas.microsoft.com/office/drawing/2014/main" id="{41B72108-80CB-4CA2-A426-B290AFDF5639}"/>
              </a:ext>
            </a:extLst>
          </p:cNvPr>
          <p:cNvSpPr>
            <a:spLocks noChangeAspect="1" noEditPoints="1"/>
          </p:cNvSpPr>
          <p:nvPr/>
        </p:nvSpPr>
        <p:spPr bwMode="auto">
          <a:xfrm>
            <a:off x="6426260" y="4249332"/>
            <a:ext cx="506528" cy="415356"/>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cxnSp>
        <p:nvCxnSpPr>
          <p:cNvPr id="87" name="Straight Arrow Connector 86">
            <a:extLst>
              <a:ext uri="{FF2B5EF4-FFF2-40B4-BE49-F238E27FC236}">
                <a16:creationId xmlns:a16="http://schemas.microsoft.com/office/drawing/2014/main" id="{7FD05974-1828-4B58-B5E7-C9695F9EEFCC}"/>
              </a:ext>
            </a:extLst>
          </p:cNvPr>
          <p:cNvCxnSpPr>
            <a:cxnSpLocks/>
            <a:endCxn id="86" idx="18"/>
          </p:cNvCxnSpPr>
          <p:nvPr/>
        </p:nvCxnSpPr>
        <p:spPr>
          <a:xfrm flipV="1">
            <a:off x="5886901" y="4457010"/>
            <a:ext cx="539359" cy="24306"/>
          </a:xfrm>
          <a:prstGeom prst="straightConnector1">
            <a:avLst/>
          </a:prstGeom>
          <a:noFill/>
          <a:ln w="9525" cap="flat" cmpd="sng" algn="ctr">
            <a:solidFill>
              <a:srgbClr val="53565A"/>
            </a:solidFill>
            <a:prstDash val="solid"/>
            <a:tailEnd type="triangle"/>
          </a:ln>
          <a:effectLst/>
        </p:spPr>
      </p:cxnSp>
      <p:sp>
        <p:nvSpPr>
          <p:cNvPr id="88" name="TextBox 87">
            <a:extLst>
              <a:ext uri="{FF2B5EF4-FFF2-40B4-BE49-F238E27FC236}">
                <a16:creationId xmlns:a16="http://schemas.microsoft.com/office/drawing/2014/main" id="{C059209F-213B-4996-8D46-128FD8C49D62}"/>
              </a:ext>
            </a:extLst>
          </p:cNvPr>
          <p:cNvSpPr txBox="1"/>
          <p:nvPr/>
        </p:nvSpPr>
        <p:spPr>
          <a:xfrm>
            <a:off x="7015767" y="4206722"/>
            <a:ext cx="977817"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90" name="Straight Arrow Connector 89">
            <a:extLst>
              <a:ext uri="{FF2B5EF4-FFF2-40B4-BE49-F238E27FC236}">
                <a16:creationId xmlns:a16="http://schemas.microsoft.com/office/drawing/2014/main" id="{5180986D-A760-4CD0-9FDA-5AB899F6A1B3}"/>
              </a:ext>
            </a:extLst>
          </p:cNvPr>
          <p:cNvCxnSpPr>
            <a:cxnSpLocks/>
            <a:stCxn id="23" idx="2"/>
          </p:cNvCxnSpPr>
          <p:nvPr/>
        </p:nvCxnSpPr>
        <p:spPr>
          <a:xfrm>
            <a:off x="4346444" y="2212512"/>
            <a:ext cx="2322700" cy="180900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33F52314-6191-4281-ABBA-EA2447964EC2}"/>
              </a:ext>
            </a:extLst>
          </p:cNvPr>
          <p:cNvSpPr/>
          <p:nvPr/>
        </p:nvSpPr>
        <p:spPr>
          <a:xfrm>
            <a:off x="345302" y="1234216"/>
            <a:ext cx="3059269" cy="426089"/>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Workday/Salesforce</a:t>
            </a:r>
          </a:p>
        </p:txBody>
      </p:sp>
      <p:cxnSp>
        <p:nvCxnSpPr>
          <p:cNvPr id="74" name="Straight Arrow Connector 21">
            <a:extLst>
              <a:ext uri="{FF2B5EF4-FFF2-40B4-BE49-F238E27FC236}">
                <a16:creationId xmlns:a16="http://schemas.microsoft.com/office/drawing/2014/main" id="{A1F8343C-212D-48D7-AD74-4ABA04924F57}"/>
              </a:ext>
            </a:extLst>
          </p:cNvPr>
          <p:cNvCxnSpPr>
            <a:cxnSpLocks/>
          </p:cNvCxnSpPr>
          <p:nvPr/>
        </p:nvCxnSpPr>
        <p:spPr>
          <a:xfrm flipV="1">
            <a:off x="1676487" y="2869843"/>
            <a:ext cx="2784830" cy="583321"/>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DDC85DB-5D85-4C8A-95C5-EC880A3BC283}"/>
              </a:ext>
            </a:extLst>
          </p:cNvPr>
          <p:cNvSpPr/>
          <p:nvPr/>
        </p:nvSpPr>
        <p:spPr bwMode="gray">
          <a:xfrm>
            <a:off x="360426" y="1235060"/>
            <a:ext cx="3049133" cy="348736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76" name="TextBox 75">
            <a:extLst>
              <a:ext uri="{FF2B5EF4-FFF2-40B4-BE49-F238E27FC236}">
                <a16:creationId xmlns:a16="http://schemas.microsoft.com/office/drawing/2014/main" id="{01A0BC05-E7C8-4BDB-BFD6-CE2BBF73424D}"/>
              </a:ext>
            </a:extLst>
          </p:cNvPr>
          <p:cNvSpPr txBox="1"/>
          <p:nvPr/>
        </p:nvSpPr>
        <p:spPr>
          <a:xfrm>
            <a:off x="7587975" y="3037864"/>
            <a:ext cx="997053" cy="3693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a:solidFill>
                  <a:prstClr val="black"/>
                </a:solidFill>
                <a:latin typeface="Verdana"/>
              </a:rPr>
              <a:t>Call Cloud Adapter </a:t>
            </a:r>
          </a:p>
        </p:txBody>
      </p:sp>
      <p:cxnSp>
        <p:nvCxnSpPr>
          <p:cNvPr id="77" name="Connector: Elbow 204">
            <a:extLst>
              <a:ext uri="{FF2B5EF4-FFF2-40B4-BE49-F238E27FC236}">
                <a16:creationId xmlns:a16="http://schemas.microsoft.com/office/drawing/2014/main" id="{209FF7E3-B6A1-466A-8E04-8EA832E2B896}"/>
              </a:ext>
            </a:extLst>
          </p:cNvPr>
          <p:cNvCxnSpPr>
            <a:cxnSpLocks/>
          </p:cNvCxnSpPr>
          <p:nvPr/>
        </p:nvCxnSpPr>
        <p:spPr>
          <a:xfrm rot="10800000">
            <a:off x="8585027" y="3104550"/>
            <a:ext cx="955812" cy="1081043"/>
          </a:xfrm>
          <a:prstGeom prst="bentConnector3">
            <a:avLst>
              <a:gd name="adj1" fmla="val 50000"/>
            </a:avLst>
          </a:prstGeom>
          <a:ln w="1270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0" name="Graphic 79" descr="Building Brick Wall with solid fill">
            <a:extLst>
              <a:ext uri="{FF2B5EF4-FFF2-40B4-BE49-F238E27FC236}">
                <a16:creationId xmlns:a16="http://schemas.microsoft.com/office/drawing/2014/main" id="{A62A5314-B415-4450-943D-4A923EB0A4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57117" y="2579822"/>
            <a:ext cx="554488" cy="554488"/>
          </a:xfrm>
          <a:prstGeom prst="rect">
            <a:avLst/>
          </a:prstGeom>
        </p:spPr>
      </p:pic>
      <p:sp>
        <p:nvSpPr>
          <p:cNvPr id="81" name="Oval 80">
            <a:extLst>
              <a:ext uri="{FF2B5EF4-FFF2-40B4-BE49-F238E27FC236}">
                <a16:creationId xmlns:a16="http://schemas.microsoft.com/office/drawing/2014/main" id="{8BE89129-A603-4C1A-AB32-D72081AC7684}"/>
              </a:ext>
            </a:extLst>
          </p:cNvPr>
          <p:cNvSpPr/>
          <p:nvPr/>
        </p:nvSpPr>
        <p:spPr>
          <a:xfrm>
            <a:off x="5293855" y="2128463"/>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82" name="Graphic 81" descr="Close">
            <a:extLst>
              <a:ext uri="{FF2B5EF4-FFF2-40B4-BE49-F238E27FC236}">
                <a16:creationId xmlns:a16="http://schemas.microsoft.com/office/drawing/2014/main" id="{2A37FD1B-05B2-494C-BFED-AC8BC9C720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262512" y="2318549"/>
            <a:ext cx="268249" cy="268249"/>
          </a:xfrm>
          <a:prstGeom prst="rect">
            <a:avLst/>
          </a:prstGeom>
        </p:spPr>
      </p:pic>
      <p:sp>
        <p:nvSpPr>
          <p:cNvPr id="91" name="Oval 90">
            <a:extLst>
              <a:ext uri="{FF2B5EF4-FFF2-40B4-BE49-F238E27FC236}">
                <a16:creationId xmlns:a16="http://schemas.microsoft.com/office/drawing/2014/main" id="{2A2819FD-BA9B-40A9-B0FE-7076B4E0919A}"/>
              </a:ext>
            </a:extLst>
          </p:cNvPr>
          <p:cNvSpPr/>
          <p:nvPr/>
        </p:nvSpPr>
        <p:spPr>
          <a:xfrm>
            <a:off x="6847747" y="3525404"/>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pic>
        <p:nvPicPr>
          <p:cNvPr id="92" name="Graphic 91" descr="Close">
            <a:extLst>
              <a:ext uri="{FF2B5EF4-FFF2-40B4-BE49-F238E27FC236}">
                <a16:creationId xmlns:a16="http://schemas.microsoft.com/office/drawing/2014/main" id="{405564DA-9060-4435-9ACC-D3EB7E49AF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838854" y="3681595"/>
            <a:ext cx="268249" cy="268249"/>
          </a:xfrm>
          <a:prstGeom prst="rect">
            <a:avLst/>
          </a:prstGeom>
        </p:spPr>
      </p:pic>
      <p:sp>
        <p:nvSpPr>
          <p:cNvPr id="94" name="TextBox 93">
            <a:extLst>
              <a:ext uri="{FF2B5EF4-FFF2-40B4-BE49-F238E27FC236}">
                <a16:creationId xmlns:a16="http://schemas.microsoft.com/office/drawing/2014/main" id="{3952A40F-DD15-4584-8440-7AB6D3914030}"/>
              </a:ext>
            </a:extLst>
          </p:cNvPr>
          <p:cNvSpPr txBox="1"/>
          <p:nvPr/>
        </p:nvSpPr>
        <p:spPr>
          <a:xfrm>
            <a:off x="302344" y="88261"/>
            <a:ext cx="11642332" cy="27898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662"/>
              <a:t>Inbound - Real Time Integration </a:t>
            </a:r>
            <a:r>
              <a:rPr lang="en-US" sz="1213"/>
              <a:t>(OIC Specific)</a:t>
            </a:r>
          </a:p>
        </p:txBody>
      </p:sp>
      <p:sp>
        <p:nvSpPr>
          <p:cNvPr id="96" name="Oval 95">
            <a:extLst>
              <a:ext uri="{FF2B5EF4-FFF2-40B4-BE49-F238E27FC236}">
                <a16:creationId xmlns:a16="http://schemas.microsoft.com/office/drawing/2014/main" id="{DDBD6D76-4570-4A43-8F71-10FD04895785}"/>
              </a:ext>
            </a:extLst>
          </p:cNvPr>
          <p:cNvSpPr/>
          <p:nvPr/>
        </p:nvSpPr>
        <p:spPr>
          <a:xfrm>
            <a:off x="429451" y="5944113"/>
            <a:ext cx="183930" cy="174352"/>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97" name="Oval 96">
            <a:extLst>
              <a:ext uri="{FF2B5EF4-FFF2-40B4-BE49-F238E27FC236}">
                <a16:creationId xmlns:a16="http://schemas.microsoft.com/office/drawing/2014/main" id="{DB59692F-7E66-4776-B839-3DCCFBF059B4}"/>
              </a:ext>
            </a:extLst>
          </p:cNvPr>
          <p:cNvSpPr/>
          <p:nvPr/>
        </p:nvSpPr>
        <p:spPr>
          <a:xfrm>
            <a:off x="665139" y="5933644"/>
            <a:ext cx="183930" cy="184821"/>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99" name="TextBox 98">
            <a:extLst>
              <a:ext uri="{FF2B5EF4-FFF2-40B4-BE49-F238E27FC236}">
                <a16:creationId xmlns:a16="http://schemas.microsoft.com/office/drawing/2014/main" id="{E3FD4B8C-2A81-46A9-B8E3-E7CC37824EE4}"/>
              </a:ext>
            </a:extLst>
          </p:cNvPr>
          <p:cNvSpPr txBox="1"/>
          <p:nvPr/>
        </p:nvSpPr>
        <p:spPr>
          <a:xfrm>
            <a:off x="316496" y="581655"/>
            <a:ext cx="10595886" cy="31624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r>
              <a:rPr lang="en-US" sz="1455">
                <a:solidFill>
                  <a:srgbClr val="000000"/>
                </a:solidFill>
                <a:ea typeface="MS PGothic" pitchFamily="34" charset="-128"/>
              </a:rPr>
              <a:t>Inbound Real Time Data from Target systems like Workday , Sales Force can be directed to Oracle Cloud ERP. </a:t>
            </a:r>
          </a:p>
        </p:txBody>
      </p:sp>
      <p:sp>
        <p:nvSpPr>
          <p:cNvPr id="78" name="Oval 77">
            <a:extLst>
              <a:ext uri="{FF2B5EF4-FFF2-40B4-BE49-F238E27FC236}">
                <a16:creationId xmlns:a16="http://schemas.microsoft.com/office/drawing/2014/main" id="{FB19EA5C-9AB1-47CA-9E06-65C79FD93A08}"/>
              </a:ext>
            </a:extLst>
          </p:cNvPr>
          <p:cNvSpPr/>
          <p:nvPr/>
        </p:nvSpPr>
        <p:spPr>
          <a:xfrm>
            <a:off x="10672647" y="2745781"/>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5</a:t>
            </a:r>
          </a:p>
        </p:txBody>
      </p:sp>
      <p:sp>
        <p:nvSpPr>
          <p:cNvPr id="79" name="Oval 78">
            <a:extLst>
              <a:ext uri="{FF2B5EF4-FFF2-40B4-BE49-F238E27FC236}">
                <a16:creationId xmlns:a16="http://schemas.microsoft.com/office/drawing/2014/main" id="{A207B880-A2F4-42CF-AF2F-EEF6224FC973}"/>
              </a:ext>
            </a:extLst>
          </p:cNvPr>
          <p:cNvSpPr/>
          <p:nvPr/>
        </p:nvSpPr>
        <p:spPr>
          <a:xfrm>
            <a:off x="388339" y="6525239"/>
            <a:ext cx="183930" cy="183252"/>
          </a:xfrm>
          <a:prstGeom prst="ellipse">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B</a:t>
            </a:r>
          </a:p>
        </p:txBody>
      </p:sp>
      <p:sp>
        <p:nvSpPr>
          <p:cNvPr id="93" name="Oval 92">
            <a:extLst>
              <a:ext uri="{FF2B5EF4-FFF2-40B4-BE49-F238E27FC236}">
                <a16:creationId xmlns:a16="http://schemas.microsoft.com/office/drawing/2014/main" id="{5C7F36F5-805B-47D8-B96A-D8C58DBFB508}"/>
              </a:ext>
            </a:extLst>
          </p:cNvPr>
          <p:cNvSpPr/>
          <p:nvPr/>
        </p:nvSpPr>
        <p:spPr>
          <a:xfrm>
            <a:off x="642009" y="6532482"/>
            <a:ext cx="183930" cy="198188"/>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5</a:t>
            </a:r>
          </a:p>
        </p:txBody>
      </p:sp>
      <p:sp>
        <p:nvSpPr>
          <p:cNvPr id="98" name="Oval 97">
            <a:extLst>
              <a:ext uri="{FF2B5EF4-FFF2-40B4-BE49-F238E27FC236}">
                <a16:creationId xmlns:a16="http://schemas.microsoft.com/office/drawing/2014/main" id="{181EE999-0E1B-4935-A922-0DAC1225A587}"/>
              </a:ext>
            </a:extLst>
          </p:cNvPr>
          <p:cNvSpPr/>
          <p:nvPr/>
        </p:nvSpPr>
        <p:spPr>
          <a:xfrm>
            <a:off x="657493" y="6234011"/>
            <a:ext cx="183930" cy="185276"/>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6</a:t>
            </a:r>
          </a:p>
        </p:txBody>
      </p:sp>
      <p:sp>
        <p:nvSpPr>
          <p:cNvPr id="100" name="Oval 99">
            <a:extLst>
              <a:ext uri="{FF2B5EF4-FFF2-40B4-BE49-F238E27FC236}">
                <a16:creationId xmlns:a16="http://schemas.microsoft.com/office/drawing/2014/main" id="{F7493FA5-C0F6-4470-B966-E4B98DE26D51}"/>
              </a:ext>
            </a:extLst>
          </p:cNvPr>
          <p:cNvSpPr/>
          <p:nvPr/>
        </p:nvSpPr>
        <p:spPr>
          <a:xfrm>
            <a:off x="9089389" y="3762251"/>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6</a:t>
            </a:r>
          </a:p>
        </p:txBody>
      </p:sp>
      <p:pic>
        <p:nvPicPr>
          <p:cNvPr id="101" name="Graphic 100" descr="Close">
            <a:extLst>
              <a:ext uri="{FF2B5EF4-FFF2-40B4-BE49-F238E27FC236}">
                <a16:creationId xmlns:a16="http://schemas.microsoft.com/office/drawing/2014/main" id="{CE4CA912-DB6B-4FD3-B619-518BD70A07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9075321" y="4025472"/>
            <a:ext cx="268249" cy="268249"/>
          </a:xfrm>
          <a:prstGeom prst="rect">
            <a:avLst/>
          </a:prstGeom>
        </p:spPr>
      </p:pic>
      <p:cxnSp>
        <p:nvCxnSpPr>
          <p:cNvPr id="5" name="Connector: Elbow 4">
            <a:extLst>
              <a:ext uri="{FF2B5EF4-FFF2-40B4-BE49-F238E27FC236}">
                <a16:creationId xmlns:a16="http://schemas.microsoft.com/office/drawing/2014/main" id="{5F8C5281-AEFB-4CAB-8FC4-8C405AE7AD67}"/>
              </a:ext>
            </a:extLst>
          </p:cNvPr>
          <p:cNvCxnSpPr>
            <a:cxnSpLocks/>
          </p:cNvCxnSpPr>
          <p:nvPr/>
        </p:nvCxnSpPr>
        <p:spPr>
          <a:xfrm>
            <a:off x="3234550" y="2432490"/>
            <a:ext cx="2808832" cy="216833"/>
          </a:xfrm>
          <a:prstGeom prst="bentConnector2">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7C2627AD-85A3-433C-BD79-C8B5CF4774A6}"/>
              </a:ext>
            </a:extLst>
          </p:cNvPr>
          <p:cNvSpPr/>
          <p:nvPr/>
        </p:nvSpPr>
        <p:spPr bwMode="gray">
          <a:xfrm>
            <a:off x="3946812" y="3993099"/>
            <a:ext cx="891410" cy="657543"/>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Monitoring</a:t>
            </a:r>
          </a:p>
        </p:txBody>
      </p:sp>
      <p:cxnSp>
        <p:nvCxnSpPr>
          <p:cNvPr id="102" name="Straight Arrow Connector 101">
            <a:extLst>
              <a:ext uri="{FF2B5EF4-FFF2-40B4-BE49-F238E27FC236}">
                <a16:creationId xmlns:a16="http://schemas.microsoft.com/office/drawing/2014/main" id="{677D65D4-B39E-48A8-8E6F-07DF80D1A13F}"/>
              </a:ext>
            </a:extLst>
          </p:cNvPr>
          <p:cNvCxnSpPr>
            <a:cxnSpLocks/>
          </p:cNvCxnSpPr>
          <p:nvPr/>
        </p:nvCxnSpPr>
        <p:spPr>
          <a:xfrm flipH="1">
            <a:off x="4380081" y="3847947"/>
            <a:ext cx="1827547" cy="145152"/>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602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15</a:t>
            </a:fld>
            <a:endParaRPr lang="en-US"/>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683811" y="1426311"/>
            <a:ext cx="10562135" cy="1604430"/>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defRPr/>
            </a:pPr>
            <a:endParaRPr lang="en-US" sz="662" kern="0">
              <a:solidFill>
                <a:schemeClr val="tx1"/>
              </a:solidFill>
              <a:latin typeface="+mn-lt"/>
              <a:ea typeface="+mn-ea"/>
              <a:cs typeface="+mn-cs"/>
            </a:endParaRPr>
          </a:p>
        </p:txBody>
      </p:sp>
      <p:sp>
        <p:nvSpPr>
          <p:cNvPr id="9" name="TextBox 8">
            <a:extLst>
              <a:ext uri="{FF2B5EF4-FFF2-40B4-BE49-F238E27FC236}">
                <a16:creationId xmlns:a16="http://schemas.microsoft.com/office/drawing/2014/main" id="{25DDEE90-861F-487E-967C-7B062E23F43C}"/>
              </a:ext>
            </a:extLst>
          </p:cNvPr>
          <p:cNvSpPr txBox="1"/>
          <p:nvPr/>
        </p:nvSpPr>
        <p:spPr>
          <a:xfrm>
            <a:off x="800575" y="1625300"/>
            <a:ext cx="7396871" cy="145574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a:buFont typeface="Arial" panose="020B0604020202020204" pitchFamily="34" charset="0"/>
              <a:buChar char="•"/>
            </a:pPr>
            <a:r>
              <a:rPr lang="en-US" sz="1455" kern="0"/>
              <a:t>Real time events are captured</a:t>
            </a:r>
          </a:p>
          <a:p>
            <a:pPr marL="207935" lvl="1" indent="-207935" defTabSz="831530">
              <a:spcBef>
                <a:spcPts val="546"/>
              </a:spcBef>
              <a:buSzPct val="100000"/>
              <a:buFont typeface="Arial" panose="020B0604020202020204" pitchFamily="34" charset="0"/>
              <a:buChar char="•"/>
              <a:defRPr/>
            </a:pPr>
            <a:r>
              <a:rPr lang="en-US" sz="1455" kern="0"/>
              <a:t>Data Orchestration / Transformation within OIC</a:t>
            </a:r>
          </a:p>
          <a:p>
            <a:pPr marL="207935" lvl="1" indent="-207935" defTabSz="831530">
              <a:spcBef>
                <a:spcPts val="546"/>
              </a:spcBef>
              <a:buSzPct val="100000"/>
              <a:buFont typeface="Arial" panose="020B0604020202020204" pitchFamily="34" charset="0"/>
              <a:buChar char="•"/>
              <a:defRPr/>
            </a:pPr>
            <a:r>
              <a:rPr lang="en-US" sz="1455" kern="0"/>
              <a:t>Formatted Output file is generated </a:t>
            </a:r>
          </a:p>
          <a:p>
            <a:pPr marL="207935" lvl="1" indent="-207935" defTabSz="831530">
              <a:spcBef>
                <a:spcPts val="546"/>
              </a:spcBef>
              <a:buSzPct val="100000"/>
              <a:buFont typeface="Arial" panose="020B0604020202020204" pitchFamily="34" charset="0"/>
              <a:buChar char="•"/>
              <a:defRPr/>
            </a:pPr>
            <a:r>
              <a:rPr lang="en-US" sz="1455" kern="0"/>
              <a:t>Data Pushed to Oracle cloud via ERP Cloud  Adapter</a:t>
            </a:r>
          </a:p>
          <a:p>
            <a:pPr marL="207935" lvl="1" indent="-207935" defTabSz="831530">
              <a:spcBef>
                <a:spcPts val="546"/>
              </a:spcBef>
              <a:buSzPct val="100000"/>
              <a:buFont typeface="Arial" panose="020B0604020202020204" pitchFamily="34" charset="0"/>
              <a:buChar char="•"/>
              <a:defRPr/>
            </a:pPr>
            <a:r>
              <a:rPr lang="en-US" sz="1455" kern="0"/>
              <a:t>Call Back event triggered from Oracle Cloud to OIC after the Job is processed</a:t>
            </a:r>
            <a:endParaRPr lang="en-US" sz="1455"/>
          </a:p>
        </p:txBody>
      </p:sp>
      <p:sp>
        <p:nvSpPr>
          <p:cNvPr id="11" name="TextBox 10">
            <a:extLst>
              <a:ext uri="{FF2B5EF4-FFF2-40B4-BE49-F238E27FC236}">
                <a16:creationId xmlns:a16="http://schemas.microsoft.com/office/drawing/2014/main" id="{346830CA-21B8-4743-8C8E-E9558CEA31CC}"/>
              </a:ext>
            </a:extLst>
          </p:cNvPr>
          <p:cNvSpPr txBox="1"/>
          <p:nvPr/>
        </p:nvSpPr>
        <p:spPr>
          <a:xfrm>
            <a:off x="800575" y="4695878"/>
            <a:ext cx="6097782" cy="31624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defTabSz="1219187">
              <a:buFont typeface="Arial" panose="020B0604020202020204" pitchFamily="34" charset="0"/>
              <a:buChar char="•"/>
            </a:pPr>
            <a:r>
              <a:rPr lang="en-US" sz="1455"/>
              <a:t>Middleware orchestration  is required</a:t>
            </a:r>
          </a:p>
        </p:txBody>
      </p:sp>
      <p:sp>
        <p:nvSpPr>
          <p:cNvPr id="8" name="TextBox 7">
            <a:extLst>
              <a:ext uri="{FF2B5EF4-FFF2-40B4-BE49-F238E27FC236}">
                <a16:creationId xmlns:a16="http://schemas.microsoft.com/office/drawing/2014/main" id="{0F4FA511-475E-489B-93C7-8F43B1072ADB}"/>
              </a:ext>
            </a:extLst>
          </p:cNvPr>
          <p:cNvSpPr txBox="1"/>
          <p:nvPr/>
        </p:nvSpPr>
        <p:spPr>
          <a:xfrm>
            <a:off x="708160" y="252472"/>
            <a:ext cx="10373420" cy="50289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rgbClr val="43007A"/>
                </a:solidFill>
                <a:latin typeface="Arial Black"/>
                <a:ea typeface="Verdana" panose="020B0604030504040204" pitchFamily="34" charset="0"/>
              </a:rPr>
              <a:t>Inbound - Real Time Integration ..(</a:t>
            </a:r>
            <a:r>
              <a:rPr lang="en-US" sz="1455" err="1">
                <a:solidFill>
                  <a:srgbClr val="43007A"/>
                </a:solidFill>
                <a:latin typeface="Arial Black"/>
                <a:ea typeface="Verdana" panose="020B0604030504040204" pitchFamily="34" charset="0"/>
              </a:rPr>
              <a:t>Contd</a:t>
            </a:r>
            <a:r>
              <a:rPr lang="en-US" sz="2668">
                <a:solidFill>
                  <a:srgbClr val="43007A"/>
                </a:solidFill>
                <a:latin typeface="Arial Black"/>
                <a:ea typeface="Verdana" panose="020B0604030504040204" pitchFamily="34" charset="0"/>
              </a:rPr>
              <a:t>) </a:t>
            </a:r>
          </a:p>
        </p:txBody>
      </p:sp>
      <p:sp>
        <p:nvSpPr>
          <p:cNvPr id="10" name="TextBox 9">
            <a:extLst>
              <a:ext uri="{FF2B5EF4-FFF2-40B4-BE49-F238E27FC236}">
                <a16:creationId xmlns:a16="http://schemas.microsoft.com/office/drawing/2014/main" id="{A88CAA9B-ABFB-4686-887B-832365798034}"/>
              </a:ext>
            </a:extLst>
          </p:cNvPr>
          <p:cNvSpPr txBox="1"/>
          <p:nvPr/>
        </p:nvSpPr>
        <p:spPr>
          <a:xfrm>
            <a:off x="800575" y="5580688"/>
            <a:ext cx="6441817" cy="60426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lvl="1" indent="-207935" defTabSz="831530">
              <a:spcBef>
                <a:spcPts val="546"/>
              </a:spcBef>
              <a:buSzPct val="100000"/>
              <a:buFont typeface="Arial" panose="020B0604020202020204" pitchFamily="34" charset="0"/>
              <a:buChar char="•"/>
              <a:defRPr/>
            </a:pPr>
            <a:r>
              <a:rPr lang="en-US" sz="1455"/>
              <a:t>Workday/Salesforce</a:t>
            </a:r>
          </a:p>
          <a:p>
            <a:pPr marL="311824" lvl="1" indent="-311824" defTabSz="831530">
              <a:spcBef>
                <a:spcPts val="546"/>
              </a:spcBef>
              <a:buSzPct val="100000"/>
              <a:buFont typeface="+mj-lt"/>
              <a:buAutoNum type="arabicPeriod"/>
              <a:defRPr/>
            </a:pPr>
            <a:endParaRPr lang="en-US" sz="1455" kern="0"/>
          </a:p>
        </p:txBody>
      </p:sp>
      <p:sp>
        <p:nvSpPr>
          <p:cNvPr id="12" name="TextBox 11">
            <a:extLst>
              <a:ext uri="{FF2B5EF4-FFF2-40B4-BE49-F238E27FC236}">
                <a16:creationId xmlns:a16="http://schemas.microsoft.com/office/drawing/2014/main" id="{D3AC7D09-39DD-468D-BF7D-44669348E79B}"/>
              </a:ext>
            </a:extLst>
          </p:cNvPr>
          <p:cNvSpPr txBox="1"/>
          <p:nvPr/>
        </p:nvSpPr>
        <p:spPr>
          <a:xfrm>
            <a:off x="800575" y="3283159"/>
            <a:ext cx="6059819" cy="1116203"/>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lvl="1" indent="-207935" defTabSz="831530">
              <a:spcBef>
                <a:spcPts val="546"/>
              </a:spcBef>
              <a:buSzPct val="100000"/>
              <a:buFont typeface="Arial" panose="020B0604020202020204" pitchFamily="34" charset="0"/>
              <a:buChar char="•"/>
              <a:defRPr/>
            </a:pPr>
            <a:r>
              <a:rPr lang="en-US" sz="1455" kern="0"/>
              <a:t>Real time event can be captured and  transferred to boundary systems </a:t>
            </a:r>
          </a:p>
          <a:p>
            <a:pPr marL="207935" lvl="1" indent="-207935" defTabSz="831530">
              <a:spcBef>
                <a:spcPts val="546"/>
              </a:spcBef>
              <a:buSzPct val="100000"/>
              <a:buFont typeface="Arial" panose="020B0604020202020204" pitchFamily="34" charset="0"/>
              <a:buChar char="•"/>
              <a:defRPr/>
            </a:pPr>
            <a:r>
              <a:rPr lang="en-US" sz="1455" kern="0"/>
              <a:t>Suitable for post extraction data transformation and validation requirements</a:t>
            </a:r>
          </a:p>
          <a:p>
            <a:pPr marL="207935" lvl="1" indent="-207935" defTabSz="831530">
              <a:spcBef>
                <a:spcPts val="546"/>
              </a:spcBef>
              <a:buSzPct val="100000"/>
              <a:buFont typeface="Arial" panose="020B0604020202020204" pitchFamily="34" charset="0"/>
              <a:buChar char="•"/>
              <a:defRPr/>
            </a:pPr>
            <a:r>
              <a:rPr lang="en-US" sz="1455" kern="0"/>
              <a:t>Easy configuration and compatibility with Non – Oracle Systems</a:t>
            </a:r>
            <a:r>
              <a:rPr lang="en-US" sz="1455"/>
              <a:t> </a:t>
            </a:r>
          </a:p>
        </p:txBody>
      </p:sp>
      <p:sp>
        <p:nvSpPr>
          <p:cNvPr id="13" name="TextBox 12">
            <a:extLst>
              <a:ext uri="{FF2B5EF4-FFF2-40B4-BE49-F238E27FC236}">
                <a16:creationId xmlns:a16="http://schemas.microsoft.com/office/drawing/2014/main" id="{8ADCE5A2-5DE3-4C8B-931B-76140CD32027}"/>
              </a:ext>
            </a:extLst>
          </p:cNvPr>
          <p:cNvSpPr txBox="1"/>
          <p:nvPr/>
        </p:nvSpPr>
        <p:spPr>
          <a:xfrm>
            <a:off x="476860" y="1364991"/>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Steps</a:t>
            </a:r>
          </a:p>
        </p:txBody>
      </p:sp>
      <p:sp>
        <p:nvSpPr>
          <p:cNvPr id="14" name="TextBox 13">
            <a:extLst>
              <a:ext uri="{FF2B5EF4-FFF2-40B4-BE49-F238E27FC236}">
                <a16:creationId xmlns:a16="http://schemas.microsoft.com/office/drawing/2014/main" id="{E322234F-2C7F-49F2-ACA1-7BA3BF308A8F}"/>
              </a:ext>
            </a:extLst>
          </p:cNvPr>
          <p:cNvSpPr txBox="1"/>
          <p:nvPr/>
        </p:nvSpPr>
        <p:spPr>
          <a:xfrm>
            <a:off x="476860" y="3090949"/>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Pros</a:t>
            </a:r>
          </a:p>
        </p:txBody>
      </p:sp>
      <p:sp>
        <p:nvSpPr>
          <p:cNvPr id="15" name="TextBox 14">
            <a:extLst>
              <a:ext uri="{FF2B5EF4-FFF2-40B4-BE49-F238E27FC236}">
                <a16:creationId xmlns:a16="http://schemas.microsoft.com/office/drawing/2014/main" id="{6F9955C3-C173-4FF5-8A08-159DF8849E04}"/>
              </a:ext>
            </a:extLst>
          </p:cNvPr>
          <p:cNvSpPr txBox="1"/>
          <p:nvPr/>
        </p:nvSpPr>
        <p:spPr>
          <a:xfrm>
            <a:off x="476860" y="4420579"/>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Cons</a:t>
            </a:r>
            <a:endParaRPr lang="en-US" sz="1801"/>
          </a:p>
        </p:txBody>
      </p:sp>
      <p:sp>
        <p:nvSpPr>
          <p:cNvPr id="16" name="TextBox 15">
            <a:extLst>
              <a:ext uri="{FF2B5EF4-FFF2-40B4-BE49-F238E27FC236}">
                <a16:creationId xmlns:a16="http://schemas.microsoft.com/office/drawing/2014/main" id="{9211DBB7-2C7D-4BF2-9F13-1F640F3A3B92}"/>
              </a:ext>
            </a:extLst>
          </p:cNvPr>
          <p:cNvSpPr txBox="1"/>
          <p:nvPr/>
        </p:nvSpPr>
        <p:spPr>
          <a:xfrm>
            <a:off x="476860" y="5255163"/>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Applicability</a:t>
            </a:r>
          </a:p>
        </p:txBody>
      </p:sp>
    </p:spTree>
    <p:extLst>
      <p:ext uri="{BB962C8B-B14F-4D97-AF65-F5344CB8AC3E}">
        <p14:creationId xmlns:p14="http://schemas.microsoft.com/office/powerpoint/2010/main" val="31853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6C4A12-E332-4D62-A37A-DCACC3655A83}"/>
              </a:ext>
            </a:extLst>
          </p:cNvPr>
          <p:cNvSpPr/>
          <p:nvPr/>
        </p:nvSpPr>
        <p:spPr>
          <a:xfrm>
            <a:off x="377121" y="976729"/>
            <a:ext cx="10936275" cy="3785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662"/>
          </a:p>
        </p:txBody>
      </p:sp>
      <p:sp>
        <p:nvSpPr>
          <p:cNvPr id="11" name="Rectangle 10">
            <a:extLst>
              <a:ext uri="{FF2B5EF4-FFF2-40B4-BE49-F238E27FC236}">
                <a16:creationId xmlns:a16="http://schemas.microsoft.com/office/drawing/2014/main" id="{C098FFE7-C137-4EBA-BF6C-90962ACD71E5}"/>
              </a:ext>
            </a:extLst>
          </p:cNvPr>
          <p:cNvSpPr/>
          <p:nvPr/>
        </p:nvSpPr>
        <p:spPr>
          <a:xfrm>
            <a:off x="2849632" y="1548640"/>
            <a:ext cx="4789429" cy="2079976"/>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3" name="Rectangle: Beveled 12">
            <a:extLst>
              <a:ext uri="{FF2B5EF4-FFF2-40B4-BE49-F238E27FC236}">
                <a16:creationId xmlns:a16="http://schemas.microsoft.com/office/drawing/2014/main" id="{1A4F9E69-0A78-4F90-B601-5F1B6078361C}"/>
              </a:ext>
            </a:extLst>
          </p:cNvPr>
          <p:cNvSpPr/>
          <p:nvPr/>
        </p:nvSpPr>
        <p:spPr bwMode="gray">
          <a:xfrm>
            <a:off x="2849633" y="1539690"/>
            <a:ext cx="4781837" cy="237090"/>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Verdana"/>
              </a:rPr>
              <a:t>Dell Boomi</a:t>
            </a:r>
          </a:p>
        </p:txBody>
      </p:sp>
      <p:sp>
        <p:nvSpPr>
          <p:cNvPr id="14" name="Rectangle 13">
            <a:extLst>
              <a:ext uri="{FF2B5EF4-FFF2-40B4-BE49-F238E27FC236}">
                <a16:creationId xmlns:a16="http://schemas.microsoft.com/office/drawing/2014/main" id="{77AF2E32-24BB-4F8B-9E48-5915D4BC5E13}"/>
              </a:ext>
            </a:extLst>
          </p:cNvPr>
          <p:cNvSpPr/>
          <p:nvPr/>
        </p:nvSpPr>
        <p:spPr>
          <a:xfrm>
            <a:off x="2765675" y="1118488"/>
            <a:ext cx="5095380" cy="243760"/>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Dell Boomi </a:t>
            </a:r>
          </a:p>
        </p:txBody>
      </p:sp>
      <p:sp>
        <p:nvSpPr>
          <p:cNvPr id="16" name="Rectangle 15">
            <a:extLst>
              <a:ext uri="{FF2B5EF4-FFF2-40B4-BE49-F238E27FC236}">
                <a16:creationId xmlns:a16="http://schemas.microsoft.com/office/drawing/2014/main" id="{1BF7A11B-BA43-4460-9FE7-75CA6C178615}"/>
              </a:ext>
            </a:extLst>
          </p:cNvPr>
          <p:cNvSpPr/>
          <p:nvPr/>
        </p:nvSpPr>
        <p:spPr>
          <a:xfrm>
            <a:off x="611834" y="1070457"/>
            <a:ext cx="1942112" cy="3482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7" name="Rectangle: Beveled 16">
            <a:extLst>
              <a:ext uri="{FF2B5EF4-FFF2-40B4-BE49-F238E27FC236}">
                <a16:creationId xmlns:a16="http://schemas.microsoft.com/office/drawing/2014/main" id="{8B223FB4-3C33-4749-85D9-89F388D1E01F}"/>
              </a:ext>
            </a:extLst>
          </p:cNvPr>
          <p:cNvSpPr/>
          <p:nvPr/>
        </p:nvSpPr>
        <p:spPr bwMode="gray">
          <a:xfrm>
            <a:off x="625101" y="1412214"/>
            <a:ext cx="1942586" cy="279951"/>
          </a:xfrm>
          <a:prstGeom prst="bevel">
            <a:avLst/>
          </a:prstGeom>
          <a:solidFill>
            <a:schemeClr val="accent2">
              <a:lumMod val="40000"/>
              <a:lumOff val="60000"/>
            </a:schemeClr>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800" b="1">
              <a:solidFill>
                <a:prstClr val="white"/>
              </a:solidFill>
              <a:latin typeface="Verdana"/>
            </a:endParaRPr>
          </a:p>
        </p:txBody>
      </p:sp>
      <p:sp>
        <p:nvSpPr>
          <p:cNvPr id="18" name="Rectangle 17">
            <a:extLst>
              <a:ext uri="{FF2B5EF4-FFF2-40B4-BE49-F238E27FC236}">
                <a16:creationId xmlns:a16="http://schemas.microsoft.com/office/drawing/2014/main" id="{BC966127-0209-4485-854E-B9415C64AB22}"/>
              </a:ext>
            </a:extLst>
          </p:cNvPr>
          <p:cNvSpPr/>
          <p:nvPr/>
        </p:nvSpPr>
        <p:spPr>
          <a:xfrm>
            <a:off x="635403" y="1094887"/>
            <a:ext cx="1890347" cy="289819"/>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B2B/EDI</a:t>
            </a:r>
          </a:p>
        </p:txBody>
      </p:sp>
      <p:pic>
        <p:nvPicPr>
          <p:cNvPr id="21" name="Picture 20">
            <a:extLst>
              <a:ext uri="{FF2B5EF4-FFF2-40B4-BE49-F238E27FC236}">
                <a16:creationId xmlns:a16="http://schemas.microsoft.com/office/drawing/2014/main" id="{EF8DF8BD-22BE-41F9-BE2A-54DDE18A9BA0}"/>
              </a:ext>
            </a:extLst>
          </p:cNvPr>
          <p:cNvPicPr>
            <a:picLocks noChangeAspect="1"/>
          </p:cNvPicPr>
          <p:nvPr/>
        </p:nvPicPr>
        <p:blipFill>
          <a:blip r:embed="rId3"/>
          <a:stretch>
            <a:fillRect/>
          </a:stretch>
        </p:blipFill>
        <p:spPr>
          <a:xfrm>
            <a:off x="6640210" y="2300415"/>
            <a:ext cx="642257" cy="575817"/>
          </a:xfrm>
          <a:prstGeom prst="rect">
            <a:avLst/>
          </a:prstGeom>
        </p:spPr>
      </p:pic>
      <p:cxnSp>
        <p:nvCxnSpPr>
          <p:cNvPr id="22" name="Straight Arrow Connector 21">
            <a:extLst>
              <a:ext uri="{FF2B5EF4-FFF2-40B4-BE49-F238E27FC236}">
                <a16:creationId xmlns:a16="http://schemas.microsoft.com/office/drawing/2014/main" id="{760EA448-DC03-404D-B86F-81651155F0D2}"/>
              </a:ext>
            </a:extLst>
          </p:cNvPr>
          <p:cNvCxnSpPr>
            <a:cxnSpLocks/>
            <a:stCxn id="21" idx="3"/>
          </p:cNvCxnSpPr>
          <p:nvPr/>
        </p:nvCxnSpPr>
        <p:spPr>
          <a:xfrm flipV="1">
            <a:off x="7282467" y="2588323"/>
            <a:ext cx="7222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6FEF734-26C2-4A91-97BF-5EEEC8FF3703}"/>
              </a:ext>
            </a:extLst>
          </p:cNvPr>
          <p:cNvPicPr>
            <a:picLocks noChangeAspect="1"/>
          </p:cNvPicPr>
          <p:nvPr/>
        </p:nvPicPr>
        <p:blipFill>
          <a:blip r:embed="rId4"/>
          <a:stretch>
            <a:fillRect/>
          </a:stretch>
        </p:blipFill>
        <p:spPr>
          <a:xfrm>
            <a:off x="4449551" y="2349390"/>
            <a:ext cx="574630" cy="503485"/>
          </a:xfrm>
          <a:prstGeom prst="rect">
            <a:avLst/>
          </a:prstGeom>
        </p:spPr>
      </p:pic>
      <p:pic>
        <p:nvPicPr>
          <p:cNvPr id="24" name="Picture 23">
            <a:extLst>
              <a:ext uri="{FF2B5EF4-FFF2-40B4-BE49-F238E27FC236}">
                <a16:creationId xmlns:a16="http://schemas.microsoft.com/office/drawing/2014/main" id="{B5541410-68A3-4DCD-82E6-CF3AD94D7CC6}"/>
              </a:ext>
            </a:extLst>
          </p:cNvPr>
          <p:cNvPicPr>
            <a:picLocks noChangeAspect="1"/>
          </p:cNvPicPr>
          <p:nvPr/>
        </p:nvPicPr>
        <p:blipFill>
          <a:blip r:embed="rId3"/>
          <a:stretch>
            <a:fillRect/>
          </a:stretch>
        </p:blipFill>
        <p:spPr>
          <a:xfrm>
            <a:off x="3291695" y="2294992"/>
            <a:ext cx="646567" cy="579681"/>
          </a:xfrm>
          <a:prstGeom prst="rect">
            <a:avLst/>
          </a:prstGeom>
        </p:spPr>
      </p:pic>
      <p:sp>
        <p:nvSpPr>
          <p:cNvPr id="25" name="TextBox 24">
            <a:extLst>
              <a:ext uri="{FF2B5EF4-FFF2-40B4-BE49-F238E27FC236}">
                <a16:creationId xmlns:a16="http://schemas.microsoft.com/office/drawing/2014/main" id="{0537C333-0E1B-46B6-BE37-FEB7954DCE49}"/>
              </a:ext>
            </a:extLst>
          </p:cNvPr>
          <p:cNvSpPr txBox="1"/>
          <p:nvPr/>
        </p:nvSpPr>
        <p:spPr>
          <a:xfrm>
            <a:off x="3404187" y="3004127"/>
            <a:ext cx="687838" cy="194220"/>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662" kern="0"/>
              <a:t>EDI File Read </a:t>
            </a:r>
          </a:p>
        </p:txBody>
      </p:sp>
      <p:cxnSp>
        <p:nvCxnSpPr>
          <p:cNvPr id="26" name="Straight Arrow Connector 25">
            <a:extLst>
              <a:ext uri="{FF2B5EF4-FFF2-40B4-BE49-F238E27FC236}">
                <a16:creationId xmlns:a16="http://schemas.microsoft.com/office/drawing/2014/main" id="{9068C535-ADAF-4DC0-A597-DDC6BF9F13DE}"/>
              </a:ext>
            </a:extLst>
          </p:cNvPr>
          <p:cNvCxnSpPr>
            <a:cxnSpLocks/>
          </p:cNvCxnSpPr>
          <p:nvPr/>
        </p:nvCxnSpPr>
        <p:spPr>
          <a:xfrm>
            <a:off x="3873612" y="2612223"/>
            <a:ext cx="57593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57E629-82DF-4556-8B24-E1774FCF8E96}"/>
              </a:ext>
            </a:extLst>
          </p:cNvPr>
          <p:cNvCxnSpPr>
            <a:cxnSpLocks/>
          </p:cNvCxnSpPr>
          <p:nvPr/>
        </p:nvCxnSpPr>
        <p:spPr>
          <a:xfrm flipV="1">
            <a:off x="5024181" y="2599019"/>
            <a:ext cx="578360" cy="13204"/>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D41A426-6299-4567-A34C-F2CD8B18DFE4}"/>
              </a:ext>
            </a:extLst>
          </p:cNvPr>
          <p:cNvSpPr txBox="1"/>
          <p:nvPr/>
        </p:nvSpPr>
        <p:spPr>
          <a:xfrm>
            <a:off x="5569849" y="2830034"/>
            <a:ext cx="697147" cy="296107"/>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662" kern="0"/>
              <a:t>Format to</a:t>
            </a:r>
          </a:p>
          <a:p>
            <a:pPr algn="l"/>
            <a:r>
              <a:rPr lang="en-US" sz="662" kern="0"/>
              <a:t>FBDI</a:t>
            </a:r>
          </a:p>
        </p:txBody>
      </p:sp>
      <p:sp>
        <p:nvSpPr>
          <p:cNvPr id="31" name="TextBox 30">
            <a:extLst>
              <a:ext uri="{FF2B5EF4-FFF2-40B4-BE49-F238E27FC236}">
                <a16:creationId xmlns:a16="http://schemas.microsoft.com/office/drawing/2014/main" id="{770945E4-3E22-4541-9A18-564EAA3FA92A}"/>
              </a:ext>
            </a:extLst>
          </p:cNvPr>
          <p:cNvSpPr txBox="1"/>
          <p:nvPr/>
        </p:nvSpPr>
        <p:spPr>
          <a:xfrm>
            <a:off x="3067710" y="4288973"/>
            <a:ext cx="1742446" cy="392407"/>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endParaRPr lang="en-US" sz="662" kern="0"/>
          </a:p>
        </p:txBody>
      </p:sp>
      <p:cxnSp>
        <p:nvCxnSpPr>
          <p:cNvPr id="40" name="Straight Arrow Connector 21">
            <a:extLst>
              <a:ext uri="{FF2B5EF4-FFF2-40B4-BE49-F238E27FC236}">
                <a16:creationId xmlns:a16="http://schemas.microsoft.com/office/drawing/2014/main" id="{B2483E61-449E-40D1-83F3-644BFD2CB49A}"/>
              </a:ext>
            </a:extLst>
          </p:cNvPr>
          <p:cNvCxnSpPr>
            <a:cxnSpLocks/>
            <a:stCxn id="58" idx="3"/>
            <a:endCxn id="24" idx="1"/>
          </p:cNvCxnSpPr>
          <p:nvPr/>
        </p:nvCxnSpPr>
        <p:spPr>
          <a:xfrm>
            <a:off x="2515818" y="2477857"/>
            <a:ext cx="775877" cy="106975"/>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8EAB84B-F959-4F3D-AC21-45ECF53B5870}"/>
              </a:ext>
            </a:extLst>
          </p:cNvPr>
          <p:cNvSpPr/>
          <p:nvPr/>
        </p:nvSpPr>
        <p:spPr bwMode="gray">
          <a:xfrm>
            <a:off x="2849631" y="3706979"/>
            <a:ext cx="4765506" cy="780848"/>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43" name="Cylinder 42">
            <a:extLst>
              <a:ext uri="{FF2B5EF4-FFF2-40B4-BE49-F238E27FC236}">
                <a16:creationId xmlns:a16="http://schemas.microsoft.com/office/drawing/2014/main" id="{E1FE276B-59D3-4760-B790-9CAF6A1E6517}"/>
              </a:ext>
            </a:extLst>
          </p:cNvPr>
          <p:cNvSpPr/>
          <p:nvPr/>
        </p:nvSpPr>
        <p:spPr>
          <a:xfrm>
            <a:off x="3254766" y="4047812"/>
            <a:ext cx="821611" cy="392407"/>
          </a:xfrm>
          <a:prstGeom prst="can">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44" name="TextBox 43">
            <a:extLst>
              <a:ext uri="{FF2B5EF4-FFF2-40B4-BE49-F238E27FC236}">
                <a16:creationId xmlns:a16="http://schemas.microsoft.com/office/drawing/2014/main" id="{A463D90B-D806-4459-B63A-BBA8B10E1835}"/>
              </a:ext>
            </a:extLst>
          </p:cNvPr>
          <p:cNvSpPr txBox="1"/>
          <p:nvPr/>
        </p:nvSpPr>
        <p:spPr>
          <a:xfrm>
            <a:off x="3067710" y="3783306"/>
            <a:ext cx="4212316" cy="175130"/>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45" name="Freeform 701">
            <a:extLst>
              <a:ext uri="{FF2B5EF4-FFF2-40B4-BE49-F238E27FC236}">
                <a16:creationId xmlns:a16="http://schemas.microsoft.com/office/drawing/2014/main" id="{754413E0-A77B-4C3A-A83E-7AEC329A6B9E}"/>
              </a:ext>
            </a:extLst>
          </p:cNvPr>
          <p:cNvSpPr>
            <a:spLocks noChangeAspect="1" noEditPoints="1"/>
          </p:cNvSpPr>
          <p:nvPr/>
        </p:nvSpPr>
        <p:spPr bwMode="auto">
          <a:xfrm>
            <a:off x="6157029" y="4008123"/>
            <a:ext cx="593801" cy="486920"/>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cxnSp>
        <p:nvCxnSpPr>
          <p:cNvPr id="46" name="Straight Arrow Connector 45">
            <a:extLst>
              <a:ext uri="{FF2B5EF4-FFF2-40B4-BE49-F238E27FC236}">
                <a16:creationId xmlns:a16="http://schemas.microsoft.com/office/drawing/2014/main" id="{017B200D-6F82-4AFF-A841-3B974225CE94}"/>
              </a:ext>
            </a:extLst>
          </p:cNvPr>
          <p:cNvCxnSpPr>
            <a:cxnSpLocks/>
            <a:stCxn id="43" idx="4"/>
          </p:cNvCxnSpPr>
          <p:nvPr/>
        </p:nvCxnSpPr>
        <p:spPr>
          <a:xfrm flipV="1">
            <a:off x="4076377" y="4223495"/>
            <a:ext cx="2080652" cy="20520"/>
          </a:xfrm>
          <a:prstGeom prst="straightConnector1">
            <a:avLst/>
          </a:prstGeom>
          <a:noFill/>
          <a:ln w="9525" cap="flat" cmpd="sng" algn="ctr">
            <a:solidFill>
              <a:srgbClr val="53565A"/>
            </a:solidFill>
            <a:prstDash val="solid"/>
            <a:tailEnd type="triangle"/>
          </a:ln>
          <a:effectLst/>
        </p:spPr>
      </p:cxnSp>
      <p:sp>
        <p:nvSpPr>
          <p:cNvPr id="47" name="TextBox 46">
            <a:extLst>
              <a:ext uri="{FF2B5EF4-FFF2-40B4-BE49-F238E27FC236}">
                <a16:creationId xmlns:a16="http://schemas.microsoft.com/office/drawing/2014/main" id="{7F89D827-87FA-4901-87B0-3E57D59D4B30}"/>
              </a:ext>
            </a:extLst>
          </p:cNvPr>
          <p:cNvSpPr txBox="1"/>
          <p:nvPr/>
        </p:nvSpPr>
        <p:spPr>
          <a:xfrm>
            <a:off x="6637878" y="4011479"/>
            <a:ext cx="931652"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48" name="Straight Arrow Connector 47">
            <a:extLst>
              <a:ext uri="{FF2B5EF4-FFF2-40B4-BE49-F238E27FC236}">
                <a16:creationId xmlns:a16="http://schemas.microsoft.com/office/drawing/2014/main" id="{952DA68B-27DF-4399-9868-21049E3062F3}"/>
              </a:ext>
            </a:extLst>
          </p:cNvPr>
          <p:cNvCxnSpPr>
            <a:cxnSpLocks/>
          </p:cNvCxnSpPr>
          <p:nvPr/>
        </p:nvCxnSpPr>
        <p:spPr>
          <a:xfrm flipH="1">
            <a:off x="5779489" y="3162759"/>
            <a:ext cx="91642" cy="634521"/>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70CF8016-B177-4C6E-AACC-EA499E768F44}"/>
              </a:ext>
            </a:extLst>
          </p:cNvPr>
          <p:cNvSpPr>
            <a:spLocks noGrp="1"/>
          </p:cNvSpPr>
          <p:nvPr>
            <p:ph type="title" idx="4294967295"/>
          </p:nvPr>
        </p:nvSpPr>
        <p:spPr>
          <a:xfrm>
            <a:off x="0" y="712788"/>
            <a:ext cx="10936288" cy="230187"/>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a:solidFill>
                  <a:schemeClr val="tx1">
                    <a:lumMod val="95000"/>
                    <a:lumOff val="5000"/>
                  </a:schemeClr>
                </a:solidFill>
                <a:latin typeface="+mn-lt"/>
                <a:ea typeface="+mn-ea"/>
                <a:cs typeface="+mn-cs"/>
              </a:rPr>
              <a:t>B2B</a:t>
            </a:r>
            <a:r>
              <a:rPr lang="en-US" sz="1455">
                <a:solidFill>
                  <a:schemeClr val="tx1">
                    <a:lumMod val="95000"/>
                    <a:lumOff val="5000"/>
                  </a:schemeClr>
                </a:solidFill>
                <a:latin typeface="+mn-lt"/>
                <a:cs typeface="Calibri" panose="020F0502020204030204" pitchFamily="34" charset="0"/>
              </a:rPr>
              <a:t> for Oracle Integration represents </a:t>
            </a:r>
            <a:r>
              <a:rPr lang="en-US" sz="1455" b="0" i="0">
                <a:solidFill>
                  <a:schemeClr val="tx1">
                    <a:lumMod val="95000"/>
                    <a:lumOff val="5000"/>
                  </a:schemeClr>
                </a:solidFill>
                <a:effectLst/>
                <a:latin typeface="+mn-lt"/>
                <a:cs typeface="Calibri" panose="020F0502020204030204" pitchFamily="34" charset="0"/>
              </a:rPr>
              <a:t>a collective set of features inside Oracle </a:t>
            </a:r>
            <a:r>
              <a:rPr lang="en-US" sz="1455" i="0">
                <a:solidFill>
                  <a:schemeClr val="tx1">
                    <a:lumMod val="95000"/>
                    <a:lumOff val="5000"/>
                  </a:schemeClr>
                </a:solidFill>
                <a:effectLst/>
                <a:latin typeface="+mn-lt"/>
                <a:cs typeface="Calibri" panose="020F0502020204030204" pitchFamily="34" charset="0"/>
              </a:rPr>
              <a:t>Integration</a:t>
            </a:r>
            <a:r>
              <a:rPr lang="en-US" sz="1455" b="0" i="0">
                <a:solidFill>
                  <a:schemeClr val="tx1">
                    <a:lumMod val="95000"/>
                    <a:lumOff val="5000"/>
                  </a:schemeClr>
                </a:solidFill>
                <a:effectLst/>
                <a:latin typeface="+mn-lt"/>
                <a:cs typeface="Calibri" panose="020F0502020204030204" pitchFamily="34" charset="0"/>
              </a:rPr>
              <a:t> to support EDI document processing</a:t>
            </a:r>
            <a:r>
              <a:rPr lang="en-US" sz="1455" b="0" i="0">
                <a:solidFill>
                  <a:srgbClr val="4D5156"/>
                </a:solidFill>
                <a:effectLst/>
                <a:latin typeface="Calibri" panose="020F0502020204030204" pitchFamily="34" charset="0"/>
                <a:cs typeface="Calibri" panose="020F0502020204030204" pitchFamily="34" charset="0"/>
              </a:rPr>
              <a:t>.</a:t>
            </a:r>
            <a:endParaRPr lang="en-US" sz="1455">
              <a:latin typeface="Calibri" panose="020F0502020204030204" pitchFamily="34" charset="0"/>
              <a:cs typeface="Calibri" panose="020F0502020204030204" pitchFamily="34" charset="0"/>
            </a:endParaRPr>
          </a:p>
        </p:txBody>
      </p:sp>
      <p:pic>
        <p:nvPicPr>
          <p:cNvPr id="58" name="Graphic 57" descr="Document outline">
            <a:extLst>
              <a:ext uri="{FF2B5EF4-FFF2-40B4-BE49-F238E27FC236}">
                <a16:creationId xmlns:a16="http://schemas.microsoft.com/office/drawing/2014/main" id="{A157E37D-CE2C-47B9-91E5-40B6568E99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13650" y="2176773"/>
            <a:ext cx="602168" cy="602168"/>
          </a:xfrm>
          <a:prstGeom prst="rect">
            <a:avLst/>
          </a:prstGeom>
        </p:spPr>
      </p:pic>
      <p:pic>
        <p:nvPicPr>
          <p:cNvPr id="62" name="Graphic 61" descr="Document outline">
            <a:extLst>
              <a:ext uri="{FF2B5EF4-FFF2-40B4-BE49-F238E27FC236}">
                <a16:creationId xmlns:a16="http://schemas.microsoft.com/office/drawing/2014/main" id="{E0C522AF-D7F0-4DB3-B947-18840BF676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147" y="2181899"/>
            <a:ext cx="602168" cy="602168"/>
          </a:xfrm>
          <a:prstGeom prst="rect">
            <a:avLst/>
          </a:prstGeom>
        </p:spPr>
      </p:pic>
      <p:pic>
        <p:nvPicPr>
          <p:cNvPr id="63" name="Graphic 62" descr="Document outline">
            <a:extLst>
              <a:ext uri="{FF2B5EF4-FFF2-40B4-BE49-F238E27FC236}">
                <a16:creationId xmlns:a16="http://schemas.microsoft.com/office/drawing/2014/main" id="{97AD4376-BB17-4000-946D-5CAF7DC8B1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25132" y="2863584"/>
            <a:ext cx="602168" cy="602168"/>
          </a:xfrm>
          <a:prstGeom prst="rect">
            <a:avLst/>
          </a:prstGeom>
        </p:spPr>
      </p:pic>
      <p:sp>
        <p:nvSpPr>
          <p:cNvPr id="77" name="TextBox 76">
            <a:extLst>
              <a:ext uri="{FF2B5EF4-FFF2-40B4-BE49-F238E27FC236}">
                <a16:creationId xmlns:a16="http://schemas.microsoft.com/office/drawing/2014/main" id="{C65AFA5E-74F9-4A55-84FD-A57F17A35D9C}"/>
              </a:ext>
            </a:extLst>
          </p:cNvPr>
          <p:cNvSpPr txBox="1"/>
          <p:nvPr/>
        </p:nvSpPr>
        <p:spPr>
          <a:xfrm>
            <a:off x="908557" y="2825164"/>
            <a:ext cx="687838" cy="428451"/>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1092" b="0" i="0" u="none" strike="noStrike" baseline="0">
                <a:solidFill>
                  <a:srgbClr val="000000"/>
                </a:solidFill>
                <a:latin typeface="Calibri" panose="020F0502020204030204" pitchFamily="34" charset="0"/>
              </a:rPr>
              <a:t> 850 – SO</a:t>
            </a:r>
            <a:endParaRPr lang="en-US" sz="662" kern="0"/>
          </a:p>
        </p:txBody>
      </p:sp>
      <p:sp>
        <p:nvSpPr>
          <p:cNvPr id="79" name="TextBox 78">
            <a:extLst>
              <a:ext uri="{FF2B5EF4-FFF2-40B4-BE49-F238E27FC236}">
                <a16:creationId xmlns:a16="http://schemas.microsoft.com/office/drawing/2014/main" id="{66DA9594-E8F8-4588-AA0F-16F5EF38A5B3}"/>
              </a:ext>
            </a:extLst>
          </p:cNvPr>
          <p:cNvSpPr txBox="1"/>
          <p:nvPr/>
        </p:nvSpPr>
        <p:spPr>
          <a:xfrm>
            <a:off x="1139231" y="3511910"/>
            <a:ext cx="1435393" cy="42845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b="0" i="0" u="none" strike="noStrike" baseline="0">
                <a:solidFill>
                  <a:srgbClr val="000000"/>
                </a:solidFill>
                <a:latin typeface="Calibri" panose="020F0502020204030204" pitchFamily="34" charset="0"/>
              </a:rPr>
              <a:t>860 - EDI Change Order</a:t>
            </a:r>
            <a:endParaRPr lang="en-US" sz="662"/>
          </a:p>
        </p:txBody>
      </p:sp>
      <p:sp>
        <p:nvSpPr>
          <p:cNvPr id="81" name="TextBox 80">
            <a:extLst>
              <a:ext uri="{FF2B5EF4-FFF2-40B4-BE49-F238E27FC236}">
                <a16:creationId xmlns:a16="http://schemas.microsoft.com/office/drawing/2014/main" id="{C912D0F7-128C-4775-BAC6-814CAA769948}"/>
              </a:ext>
            </a:extLst>
          </p:cNvPr>
          <p:cNvSpPr txBox="1"/>
          <p:nvPr/>
        </p:nvSpPr>
        <p:spPr>
          <a:xfrm>
            <a:off x="1414179" y="1949192"/>
            <a:ext cx="1160445" cy="42845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b="0" i="0" u="none" strike="noStrike" baseline="0">
                <a:solidFill>
                  <a:srgbClr val="000000"/>
                </a:solidFill>
                <a:latin typeface="Calibri" panose="020F0502020204030204" pitchFamily="34" charset="0"/>
              </a:rPr>
              <a:t> 945 - HUB Pull SO</a:t>
            </a:r>
            <a:endParaRPr lang="en-US" sz="662"/>
          </a:p>
        </p:txBody>
      </p:sp>
      <p:sp>
        <p:nvSpPr>
          <p:cNvPr id="88" name="TextBox 87">
            <a:extLst>
              <a:ext uri="{FF2B5EF4-FFF2-40B4-BE49-F238E27FC236}">
                <a16:creationId xmlns:a16="http://schemas.microsoft.com/office/drawing/2014/main" id="{E3D1C2DB-7D58-40AA-A1BD-8664AFF8481F}"/>
              </a:ext>
            </a:extLst>
          </p:cNvPr>
          <p:cNvSpPr txBox="1"/>
          <p:nvPr/>
        </p:nvSpPr>
        <p:spPr>
          <a:xfrm>
            <a:off x="6662410" y="2881328"/>
            <a:ext cx="976652" cy="194220"/>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662" kern="0"/>
              <a:t>Cloud Connector</a:t>
            </a:r>
          </a:p>
        </p:txBody>
      </p:sp>
      <p:sp>
        <p:nvSpPr>
          <p:cNvPr id="50" name="Rectangle 49">
            <a:extLst>
              <a:ext uri="{FF2B5EF4-FFF2-40B4-BE49-F238E27FC236}">
                <a16:creationId xmlns:a16="http://schemas.microsoft.com/office/drawing/2014/main" id="{FAA3E0BB-B866-4A93-9017-12BEBCEC3AB6}"/>
              </a:ext>
            </a:extLst>
          </p:cNvPr>
          <p:cNvSpPr/>
          <p:nvPr/>
        </p:nvSpPr>
        <p:spPr bwMode="gray">
          <a:xfrm>
            <a:off x="7976727" y="1070457"/>
            <a:ext cx="3017060" cy="3482265"/>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Franklin Gothic Book"/>
            </a:endParaRPr>
          </a:p>
        </p:txBody>
      </p:sp>
      <p:sp>
        <p:nvSpPr>
          <p:cNvPr id="52" name="Flowchart: Magnetic Disk 51">
            <a:extLst>
              <a:ext uri="{FF2B5EF4-FFF2-40B4-BE49-F238E27FC236}">
                <a16:creationId xmlns:a16="http://schemas.microsoft.com/office/drawing/2014/main" id="{7E394347-7E31-4F10-AAD2-A2B06AD5BBC5}"/>
              </a:ext>
            </a:extLst>
          </p:cNvPr>
          <p:cNvSpPr/>
          <p:nvPr/>
        </p:nvSpPr>
        <p:spPr bwMode="gray">
          <a:xfrm>
            <a:off x="10130120" y="2403889"/>
            <a:ext cx="816294" cy="605048"/>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sp>
        <p:nvSpPr>
          <p:cNvPr id="53" name="Rectangle: Rounded Corners 52">
            <a:extLst>
              <a:ext uri="{FF2B5EF4-FFF2-40B4-BE49-F238E27FC236}">
                <a16:creationId xmlns:a16="http://schemas.microsoft.com/office/drawing/2014/main" id="{BF9E4660-9A7A-45A3-896C-9A4599F0008E}"/>
              </a:ext>
            </a:extLst>
          </p:cNvPr>
          <p:cNvSpPr/>
          <p:nvPr/>
        </p:nvSpPr>
        <p:spPr bwMode="gray">
          <a:xfrm>
            <a:off x="8607306" y="1527088"/>
            <a:ext cx="1005831" cy="557779"/>
          </a:xfrm>
          <a:prstGeom prst="roundRect">
            <a:avLst>
              <a:gd name="adj" fmla="val 16667"/>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Universal Content </a:t>
            </a:r>
          </a:p>
          <a:p>
            <a:pPr algn="ctr" defTabSz="914413">
              <a:lnSpc>
                <a:spcPct val="106000"/>
              </a:lnSpc>
              <a:defRPr/>
            </a:pPr>
            <a:r>
              <a:rPr lang="en-US" sz="800" b="1">
                <a:solidFill>
                  <a:prstClr val="white"/>
                </a:solidFill>
                <a:latin typeface="Franklin Gothic Book"/>
              </a:rPr>
              <a:t>Management</a:t>
            </a:r>
          </a:p>
        </p:txBody>
      </p:sp>
      <p:pic>
        <p:nvPicPr>
          <p:cNvPr id="54" name="Graphic 53" descr="Folder">
            <a:extLst>
              <a:ext uri="{FF2B5EF4-FFF2-40B4-BE49-F238E27FC236}">
                <a16:creationId xmlns:a16="http://schemas.microsoft.com/office/drawing/2014/main" id="{601E76E3-F887-4075-AD7B-5F71CBD601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8975" y="1408090"/>
            <a:ext cx="355239" cy="355239"/>
          </a:xfrm>
          <a:prstGeom prst="rect">
            <a:avLst/>
          </a:prstGeom>
        </p:spPr>
      </p:pic>
      <p:sp>
        <p:nvSpPr>
          <p:cNvPr id="55" name="Rectangle: Rounded Corners 54">
            <a:extLst>
              <a:ext uri="{FF2B5EF4-FFF2-40B4-BE49-F238E27FC236}">
                <a16:creationId xmlns:a16="http://schemas.microsoft.com/office/drawing/2014/main" id="{3D81B843-7E7C-4AFC-AACE-6EE59EB6C815}"/>
              </a:ext>
            </a:extLst>
          </p:cNvPr>
          <p:cNvSpPr/>
          <p:nvPr/>
        </p:nvSpPr>
        <p:spPr bwMode="gray">
          <a:xfrm>
            <a:off x="8607306" y="2425145"/>
            <a:ext cx="1005831" cy="553607"/>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Interface Tables</a:t>
            </a:r>
          </a:p>
        </p:txBody>
      </p:sp>
      <p:sp>
        <p:nvSpPr>
          <p:cNvPr id="56" name="Rectangle: Rounded Corners 55">
            <a:extLst>
              <a:ext uri="{FF2B5EF4-FFF2-40B4-BE49-F238E27FC236}">
                <a16:creationId xmlns:a16="http://schemas.microsoft.com/office/drawing/2014/main" id="{A80D3970-FFA4-4887-A859-211814904A1E}"/>
              </a:ext>
            </a:extLst>
          </p:cNvPr>
          <p:cNvSpPr/>
          <p:nvPr/>
        </p:nvSpPr>
        <p:spPr bwMode="gray">
          <a:xfrm>
            <a:off x="8655680" y="3922007"/>
            <a:ext cx="1005831" cy="553607"/>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Call Back Service</a:t>
            </a:r>
          </a:p>
        </p:txBody>
      </p:sp>
      <p:sp>
        <p:nvSpPr>
          <p:cNvPr id="57" name="Rectangle 56">
            <a:extLst>
              <a:ext uri="{FF2B5EF4-FFF2-40B4-BE49-F238E27FC236}">
                <a16:creationId xmlns:a16="http://schemas.microsoft.com/office/drawing/2014/main" id="{8E757F69-EA61-4CE4-AB1F-9B7352E13F2E}"/>
              </a:ext>
            </a:extLst>
          </p:cNvPr>
          <p:cNvSpPr/>
          <p:nvPr/>
        </p:nvSpPr>
        <p:spPr bwMode="gray">
          <a:xfrm>
            <a:off x="7961419" y="1476054"/>
            <a:ext cx="398024" cy="3076668"/>
          </a:xfrm>
          <a:prstGeom prst="rect">
            <a:avLst/>
          </a:prstGeom>
          <a:solidFill>
            <a:schemeClr val="accent1">
              <a:lumMod val="60000"/>
              <a:lumOff val="4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000" b="1">
                <a:solidFill>
                  <a:srgbClr val="6F7173"/>
                </a:solidFill>
                <a:latin typeface="Franklin Gothic Book"/>
              </a:rPr>
              <a:t>API</a:t>
            </a:r>
          </a:p>
        </p:txBody>
      </p:sp>
      <p:cxnSp>
        <p:nvCxnSpPr>
          <p:cNvPr id="59" name="Straight Arrow Connector 58">
            <a:extLst>
              <a:ext uri="{FF2B5EF4-FFF2-40B4-BE49-F238E27FC236}">
                <a16:creationId xmlns:a16="http://schemas.microsoft.com/office/drawing/2014/main" id="{D0A8BB11-5F3D-4259-9379-9544894CEB8F}"/>
              </a:ext>
            </a:extLst>
          </p:cNvPr>
          <p:cNvCxnSpPr>
            <a:cxnSpLocks/>
            <a:stCxn id="53" idx="2"/>
            <a:endCxn id="55" idx="0"/>
          </p:cNvCxnSpPr>
          <p:nvPr/>
        </p:nvCxnSpPr>
        <p:spPr>
          <a:xfrm>
            <a:off x="9110221" y="2084867"/>
            <a:ext cx="0" cy="34027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D1D3326-CBAB-48C6-8816-E477087A0AA0}"/>
              </a:ext>
            </a:extLst>
          </p:cNvPr>
          <p:cNvSpPr/>
          <p:nvPr/>
        </p:nvSpPr>
        <p:spPr>
          <a:xfrm>
            <a:off x="7988354" y="1088705"/>
            <a:ext cx="2993805" cy="355211"/>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srgbClr val="6F7173"/>
                </a:solidFill>
                <a:latin typeface="Franklin Gothic Book"/>
              </a:rPr>
              <a:t>Oracle ERP Cloud</a:t>
            </a:r>
          </a:p>
        </p:txBody>
      </p:sp>
      <p:sp>
        <p:nvSpPr>
          <p:cNvPr id="61" name="Rectangle: Rounded Corners 60">
            <a:extLst>
              <a:ext uri="{FF2B5EF4-FFF2-40B4-BE49-F238E27FC236}">
                <a16:creationId xmlns:a16="http://schemas.microsoft.com/office/drawing/2014/main" id="{A6C11F59-EE35-4059-8B79-51E0347719E8}"/>
              </a:ext>
            </a:extLst>
          </p:cNvPr>
          <p:cNvSpPr/>
          <p:nvPr/>
        </p:nvSpPr>
        <p:spPr bwMode="gray">
          <a:xfrm>
            <a:off x="8607305" y="3199638"/>
            <a:ext cx="1005831" cy="553607"/>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Enterprise Scheduler Service</a:t>
            </a:r>
          </a:p>
        </p:txBody>
      </p:sp>
      <p:cxnSp>
        <p:nvCxnSpPr>
          <p:cNvPr id="64" name="Connector: Elbow 204">
            <a:extLst>
              <a:ext uri="{FF2B5EF4-FFF2-40B4-BE49-F238E27FC236}">
                <a16:creationId xmlns:a16="http://schemas.microsoft.com/office/drawing/2014/main" id="{3A56FFD6-B4F0-404A-AC81-11848BAF1AAC}"/>
              </a:ext>
            </a:extLst>
          </p:cNvPr>
          <p:cNvCxnSpPr>
            <a:cxnSpLocks/>
            <a:stCxn id="61" idx="0"/>
            <a:endCxn id="52" idx="3"/>
          </p:cNvCxnSpPr>
          <p:nvPr/>
        </p:nvCxnSpPr>
        <p:spPr>
          <a:xfrm rot="5400000" flipH="1" flipV="1">
            <a:off x="9728893" y="2390265"/>
            <a:ext cx="190702" cy="1428046"/>
          </a:xfrm>
          <a:prstGeom prst="bentConnector3">
            <a:avLst>
              <a:gd name="adj1" fmla="val 50000"/>
            </a:avLst>
          </a:prstGeom>
          <a:ln w="1270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onnector: Elbow 204">
            <a:extLst>
              <a:ext uri="{FF2B5EF4-FFF2-40B4-BE49-F238E27FC236}">
                <a16:creationId xmlns:a16="http://schemas.microsoft.com/office/drawing/2014/main" id="{FA1D762D-0402-4910-B1F9-49C980883D4A}"/>
              </a:ext>
            </a:extLst>
          </p:cNvPr>
          <p:cNvCxnSpPr>
            <a:cxnSpLocks/>
            <a:stCxn id="61" idx="0"/>
            <a:endCxn id="55" idx="2"/>
          </p:cNvCxnSpPr>
          <p:nvPr/>
        </p:nvCxnSpPr>
        <p:spPr>
          <a:xfrm rot="5400000" flipH="1" flipV="1">
            <a:off x="8999778" y="3089195"/>
            <a:ext cx="220886" cy="1"/>
          </a:xfrm>
          <a:prstGeom prst="bentConnector3">
            <a:avLst>
              <a:gd name="adj1" fmla="val 50000"/>
            </a:avLst>
          </a:prstGeom>
          <a:ln w="1270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70EFA5B-F6A9-4433-8E25-E2CC0C60CAC6}"/>
              </a:ext>
            </a:extLst>
          </p:cNvPr>
          <p:cNvSpPr/>
          <p:nvPr/>
        </p:nvSpPr>
        <p:spPr>
          <a:xfrm>
            <a:off x="2765802" y="1088706"/>
            <a:ext cx="5095253" cy="3482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662"/>
          </a:p>
        </p:txBody>
      </p:sp>
      <p:cxnSp>
        <p:nvCxnSpPr>
          <p:cNvPr id="67" name="Straight Arrow Connector 66">
            <a:extLst>
              <a:ext uri="{FF2B5EF4-FFF2-40B4-BE49-F238E27FC236}">
                <a16:creationId xmlns:a16="http://schemas.microsoft.com/office/drawing/2014/main" id="{983A8B27-8A5B-47D1-91F6-C133364F247D}"/>
              </a:ext>
            </a:extLst>
          </p:cNvPr>
          <p:cNvCxnSpPr>
            <a:cxnSpLocks/>
            <a:endCxn id="56" idx="3"/>
          </p:cNvCxnSpPr>
          <p:nvPr/>
        </p:nvCxnSpPr>
        <p:spPr>
          <a:xfrm flipH="1">
            <a:off x="9661511" y="3060922"/>
            <a:ext cx="876756" cy="113788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21">
            <a:extLst>
              <a:ext uri="{FF2B5EF4-FFF2-40B4-BE49-F238E27FC236}">
                <a16:creationId xmlns:a16="http://schemas.microsoft.com/office/drawing/2014/main" id="{830C64C7-D86A-43A5-B60B-88DF41B8DA09}"/>
              </a:ext>
            </a:extLst>
          </p:cNvPr>
          <p:cNvCxnSpPr>
            <a:cxnSpLocks/>
            <a:stCxn id="56" idx="1"/>
            <a:endCxn id="88" idx="3"/>
          </p:cNvCxnSpPr>
          <p:nvPr/>
        </p:nvCxnSpPr>
        <p:spPr>
          <a:xfrm rot="10800000">
            <a:off x="4632293" y="1806142"/>
            <a:ext cx="4023386" cy="2392668"/>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2" name="Graphic 81" descr="Building Brick Wall with solid fill">
            <a:extLst>
              <a:ext uri="{FF2B5EF4-FFF2-40B4-BE49-F238E27FC236}">
                <a16:creationId xmlns:a16="http://schemas.microsoft.com/office/drawing/2014/main" id="{7745BBDA-8120-44C6-A30D-EBD286D3FF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02541" y="2277415"/>
            <a:ext cx="554488" cy="554488"/>
          </a:xfrm>
          <a:prstGeom prst="rect">
            <a:avLst/>
          </a:prstGeom>
        </p:spPr>
      </p:pic>
      <p:sp>
        <p:nvSpPr>
          <p:cNvPr id="84" name="TextBox 83">
            <a:extLst>
              <a:ext uri="{FF2B5EF4-FFF2-40B4-BE49-F238E27FC236}">
                <a16:creationId xmlns:a16="http://schemas.microsoft.com/office/drawing/2014/main" id="{195280E7-03D0-4A24-B8A6-E7450A5F425F}"/>
              </a:ext>
            </a:extLst>
          </p:cNvPr>
          <p:cNvSpPr txBox="1"/>
          <p:nvPr/>
        </p:nvSpPr>
        <p:spPr>
          <a:xfrm>
            <a:off x="4307607" y="2884300"/>
            <a:ext cx="902735" cy="296107"/>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662" kern="0"/>
              <a:t>Transform To XML for readability</a:t>
            </a:r>
          </a:p>
        </p:txBody>
      </p:sp>
      <p:cxnSp>
        <p:nvCxnSpPr>
          <p:cNvPr id="95" name="Straight Arrow Connector 94">
            <a:extLst>
              <a:ext uri="{FF2B5EF4-FFF2-40B4-BE49-F238E27FC236}">
                <a16:creationId xmlns:a16="http://schemas.microsoft.com/office/drawing/2014/main" id="{977F2516-AF1B-4092-B0C2-2EFE077E9F86}"/>
              </a:ext>
            </a:extLst>
          </p:cNvPr>
          <p:cNvCxnSpPr>
            <a:cxnSpLocks/>
          </p:cNvCxnSpPr>
          <p:nvPr/>
        </p:nvCxnSpPr>
        <p:spPr>
          <a:xfrm flipH="1">
            <a:off x="4597932" y="3430750"/>
            <a:ext cx="57925" cy="340962"/>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graphicFrame>
        <p:nvGraphicFramePr>
          <p:cNvPr id="103" name="Content Placeholder 6">
            <a:extLst>
              <a:ext uri="{FF2B5EF4-FFF2-40B4-BE49-F238E27FC236}">
                <a16:creationId xmlns:a16="http://schemas.microsoft.com/office/drawing/2014/main" id="{283DA14D-E77D-4D20-AD72-21C316173788}"/>
              </a:ext>
            </a:extLst>
          </p:cNvPr>
          <p:cNvGraphicFramePr>
            <a:graphicFrameLocks/>
          </p:cNvGraphicFramePr>
          <p:nvPr/>
        </p:nvGraphicFramePr>
        <p:xfrm>
          <a:off x="400104" y="4971770"/>
          <a:ext cx="10541299" cy="1747441"/>
        </p:xfrm>
        <a:graphic>
          <a:graphicData uri="http://schemas.openxmlformats.org/drawingml/2006/table">
            <a:tbl>
              <a:tblPr firstRow="1" bandRow="1">
                <a:tableStyleId>{5C22544A-7EE6-4342-B048-85BDC9FD1C3A}</a:tableStyleId>
              </a:tblPr>
              <a:tblGrid>
                <a:gridCol w="267014">
                  <a:extLst>
                    <a:ext uri="{9D8B030D-6E8A-4147-A177-3AD203B41FA5}">
                      <a16:colId xmlns:a16="http://schemas.microsoft.com/office/drawing/2014/main" val="1774869347"/>
                    </a:ext>
                  </a:extLst>
                </a:gridCol>
                <a:gridCol w="1034206">
                  <a:extLst>
                    <a:ext uri="{9D8B030D-6E8A-4147-A177-3AD203B41FA5}">
                      <a16:colId xmlns:a16="http://schemas.microsoft.com/office/drawing/2014/main" val="20000"/>
                    </a:ext>
                  </a:extLst>
                </a:gridCol>
                <a:gridCol w="819174">
                  <a:extLst>
                    <a:ext uri="{9D8B030D-6E8A-4147-A177-3AD203B41FA5}">
                      <a16:colId xmlns:a16="http://schemas.microsoft.com/office/drawing/2014/main" val="3917631046"/>
                    </a:ext>
                  </a:extLst>
                </a:gridCol>
                <a:gridCol w="1003488">
                  <a:extLst>
                    <a:ext uri="{9D8B030D-6E8A-4147-A177-3AD203B41FA5}">
                      <a16:colId xmlns:a16="http://schemas.microsoft.com/office/drawing/2014/main" val="2510883663"/>
                    </a:ext>
                  </a:extLst>
                </a:gridCol>
                <a:gridCol w="7417417">
                  <a:extLst>
                    <a:ext uri="{9D8B030D-6E8A-4147-A177-3AD203B41FA5}">
                      <a16:colId xmlns:a16="http://schemas.microsoft.com/office/drawing/2014/main" val="20001"/>
                    </a:ext>
                  </a:extLst>
                </a:gridCol>
              </a:tblGrid>
              <a:tr h="368684">
                <a:tc>
                  <a:txBody>
                    <a:bodyPr/>
                    <a:lstStyle/>
                    <a:p>
                      <a:pPr marL="0" algn="l" defTabSz="1219170" rtl="0" eaLnBrk="1" latinLnBrk="0" hangingPunct="1"/>
                      <a:r>
                        <a:rPr lang="en-GB" sz="900" b="1" kern="1200">
                          <a:solidFill>
                            <a:schemeClr val="tx1"/>
                          </a:solidFill>
                          <a:latin typeface="+mn-lt"/>
                          <a:ea typeface="+mn-ea"/>
                          <a:cs typeface="+mn-cs"/>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1219170" rtl="0" eaLnBrk="1" latinLnBrk="0" hangingPunct="1"/>
                      <a:r>
                        <a:rPr lang="en-GB" sz="900" b="1" kern="1200">
                          <a:solidFill>
                            <a:schemeClr val="tx1"/>
                          </a:solidFill>
                          <a:latin typeface="+mn-lt"/>
                          <a:ea typeface="+mn-ea"/>
                          <a:cs typeface="+mn-cs"/>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1219170" rtl="0" eaLnBrk="1" latinLnBrk="0" hangingPunct="1"/>
                      <a:r>
                        <a:rPr lang="en-GB" sz="900" b="1" kern="1200">
                          <a:solidFill>
                            <a:schemeClr val="tx1"/>
                          </a:solidFill>
                          <a:latin typeface="+mn-lt"/>
                          <a:ea typeface="+mn-ea"/>
                          <a:cs typeface="+mn-cs"/>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1219170" rtl="0" eaLnBrk="1" latinLnBrk="0" hangingPunct="1"/>
                      <a:r>
                        <a:rPr lang="en-GB" sz="900" b="1" kern="1200">
                          <a:solidFill>
                            <a:schemeClr val="tx1"/>
                          </a:solidFill>
                          <a:latin typeface="+mn-lt"/>
                          <a:ea typeface="+mn-ea"/>
                          <a:cs typeface="+mn-cs"/>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1219170" rtl="0" eaLnBrk="1" latinLnBrk="0" hangingPunct="1"/>
                      <a:r>
                        <a:rPr lang="en-GB" sz="900" b="1" kern="1200">
                          <a:solidFill>
                            <a:schemeClr val="tx1"/>
                          </a:solidFill>
                          <a:latin typeface="+mn-lt"/>
                          <a:ea typeface="+mn-ea"/>
                          <a:cs typeface="+mn-cs"/>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31678">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Automated</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121917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For any connector related, retry for specific interval enabled. If error persist, then source system must reinitiate the transaction</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405089">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Correct the data source and reprocess from source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7816082"/>
                  </a:ext>
                </a:extLst>
              </a:tr>
              <a:tr h="310312">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Business</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Identify the root cause and business users needs to be notified. Post correction of data, reprocess the integration</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098842"/>
                  </a:ext>
                </a:extLst>
              </a:tr>
              <a:tr h="331678">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callback doesn’t get automated, manually check the ESS Status in 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0113970"/>
                  </a:ext>
                </a:extLst>
              </a:tr>
            </a:tbl>
          </a:graphicData>
        </a:graphic>
      </p:graphicFrame>
      <p:cxnSp>
        <p:nvCxnSpPr>
          <p:cNvPr id="105" name="Straight Arrow Connector 104">
            <a:extLst>
              <a:ext uri="{FF2B5EF4-FFF2-40B4-BE49-F238E27FC236}">
                <a16:creationId xmlns:a16="http://schemas.microsoft.com/office/drawing/2014/main" id="{9D9B2FE4-59E4-47C9-98DE-1CFD217F5F2E}"/>
              </a:ext>
            </a:extLst>
          </p:cNvPr>
          <p:cNvCxnSpPr>
            <a:cxnSpLocks/>
          </p:cNvCxnSpPr>
          <p:nvPr/>
        </p:nvCxnSpPr>
        <p:spPr>
          <a:xfrm flipV="1">
            <a:off x="6072128" y="2598366"/>
            <a:ext cx="578360" cy="13204"/>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9CF0C7A-5634-481B-8C5B-D32F1D6EE0D5}"/>
              </a:ext>
            </a:extLst>
          </p:cNvPr>
          <p:cNvSpPr txBox="1"/>
          <p:nvPr/>
        </p:nvSpPr>
        <p:spPr>
          <a:xfrm>
            <a:off x="199615" y="217856"/>
            <a:ext cx="11113780" cy="50289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ea typeface="Verdana" panose="020B0604030504040204" pitchFamily="34" charset="0"/>
              </a:rPr>
              <a:t> </a:t>
            </a:r>
            <a:r>
              <a:rPr lang="en-US" sz="2668">
                <a:solidFill>
                  <a:srgbClr val="43007A"/>
                </a:solidFill>
                <a:latin typeface="Arial Black"/>
                <a:ea typeface="Verdana" panose="020B0604030504040204" pitchFamily="34" charset="0"/>
              </a:rPr>
              <a:t>B2B Inbound Integration Pattern</a:t>
            </a:r>
          </a:p>
        </p:txBody>
      </p:sp>
      <p:sp>
        <p:nvSpPr>
          <p:cNvPr id="68" name="Oval 67">
            <a:extLst>
              <a:ext uri="{FF2B5EF4-FFF2-40B4-BE49-F238E27FC236}">
                <a16:creationId xmlns:a16="http://schemas.microsoft.com/office/drawing/2014/main" id="{625CB611-5D3E-4F55-ACAA-D0B6403D9E4B}"/>
              </a:ext>
            </a:extLst>
          </p:cNvPr>
          <p:cNvSpPr/>
          <p:nvPr/>
        </p:nvSpPr>
        <p:spPr>
          <a:xfrm>
            <a:off x="2567816" y="2215679"/>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pic>
        <p:nvPicPr>
          <p:cNvPr id="70" name="Graphic 69" descr="Close">
            <a:extLst>
              <a:ext uri="{FF2B5EF4-FFF2-40B4-BE49-F238E27FC236}">
                <a16:creationId xmlns:a16="http://schemas.microsoft.com/office/drawing/2014/main" id="{61020035-47C1-456F-A3A2-839C7E4ACB2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2525750" y="2343733"/>
            <a:ext cx="268249" cy="268249"/>
          </a:xfrm>
          <a:prstGeom prst="rect">
            <a:avLst/>
          </a:prstGeom>
        </p:spPr>
      </p:pic>
      <p:sp>
        <p:nvSpPr>
          <p:cNvPr id="71" name="Oval 70">
            <a:extLst>
              <a:ext uri="{FF2B5EF4-FFF2-40B4-BE49-F238E27FC236}">
                <a16:creationId xmlns:a16="http://schemas.microsoft.com/office/drawing/2014/main" id="{3EDCBA13-B7EA-44D2-B1AA-1EC97358BA1A}"/>
              </a:ext>
            </a:extLst>
          </p:cNvPr>
          <p:cNvSpPr/>
          <p:nvPr/>
        </p:nvSpPr>
        <p:spPr>
          <a:xfrm>
            <a:off x="471998" y="5412761"/>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72" name="Oval 71">
            <a:extLst>
              <a:ext uri="{FF2B5EF4-FFF2-40B4-BE49-F238E27FC236}">
                <a16:creationId xmlns:a16="http://schemas.microsoft.com/office/drawing/2014/main" id="{29D0AECE-F3EE-4F3B-B5E3-9AA83D46F70C}"/>
              </a:ext>
            </a:extLst>
          </p:cNvPr>
          <p:cNvSpPr/>
          <p:nvPr/>
        </p:nvSpPr>
        <p:spPr>
          <a:xfrm>
            <a:off x="7406413" y="2329264"/>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74" name="Oval 73">
            <a:extLst>
              <a:ext uri="{FF2B5EF4-FFF2-40B4-BE49-F238E27FC236}">
                <a16:creationId xmlns:a16="http://schemas.microsoft.com/office/drawing/2014/main" id="{2D6E6207-DBC6-418C-B6D3-3C61C669EA40}"/>
              </a:ext>
            </a:extLst>
          </p:cNvPr>
          <p:cNvSpPr/>
          <p:nvPr/>
        </p:nvSpPr>
        <p:spPr>
          <a:xfrm>
            <a:off x="466535" y="5762568"/>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75" name="Oval 74">
            <a:extLst>
              <a:ext uri="{FF2B5EF4-FFF2-40B4-BE49-F238E27FC236}">
                <a16:creationId xmlns:a16="http://schemas.microsoft.com/office/drawing/2014/main" id="{E0E64FB7-B946-4E7A-89D5-4E2551391835}"/>
              </a:ext>
            </a:extLst>
          </p:cNvPr>
          <p:cNvSpPr/>
          <p:nvPr/>
        </p:nvSpPr>
        <p:spPr>
          <a:xfrm>
            <a:off x="8838839" y="2155363"/>
            <a:ext cx="175820" cy="168383"/>
          </a:xfrm>
          <a:prstGeom prst="ellipse">
            <a:avLst/>
          </a:prstGeom>
          <a:solidFill>
            <a:srgbClr val="FFD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B</a:t>
            </a:r>
          </a:p>
        </p:txBody>
      </p:sp>
      <p:pic>
        <p:nvPicPr>
          <p:cNvPr id="76" name="Graphic 75" descr="Close">
            <a:extLst>
              <a:ext uri="{FF2B5EF4-FFF2-40B4-BE49-F238E27FC236}">
                <a16:creationId xmlns:a16="http://schemas.microsoft.com/office/drawing/2014/main" id="{5409017E-53CE-4C9A-821D-14D24F34E2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006339" y="2100026"/>
            <a:ext cx="294934" cy="294934"/>
          </a:xfrm>
          <a:prstGeom prst="rect">
            <a:avLst/>
          </a:prstGeom>
        </p:spPr>
      </p:pic>
      <p:sp>
        <p:nvSpPr>
          <p:cNvPr id="78" name="Oval 77">
            <a:extLst>
              <a:ext uri="{FF2B5EF4-FFF2-40B4-BE49-F238E27FC236}">
                <a16:creationId xmlns:a16="http://schemas.microsoft.com/office/drawing/2014/main" id="{A315A38A-0497-4905-968C-4785B9B0120D}"/>
              </a:ext>
            </a:extLst>
          </p:cNvPr>
          <p:cNvSpPr/>
          <p:nvPr/>
        </p:nvSpPr>
        <p:spPr>
          <a:xfrm>
            <a:off x="471998" y="6061444"/>
            <a:ext cx="175820" cy="168383"/>
          </a:xfrm>
          <a:prstGeom prst="ellipse">
            <a:avLst/>
          </a:prstGeom>
          <a:solidFill>
            <a:srgbClr val="FFD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B</a:t>
            </a:r>
          </a:p>
        </p:txBody>
      </p:sp>
      <p:sp>
        <p:nvSpPr>
          <p:cNvPr id="80" name="Oval 79">
            <a:extLst>
              <a:ext uri="{FF2B5EF4-FFF2-40B4-BE49-F238E27FC236}">
                <a16:creationId xmlns:a16="http://schemas.microsoft.com/office/drawing/2014/main" id="{3EFAE99C-34C3-4354-A318-B009433AF515}"/>
              </a:ext>
            </a:extLst>
          </p:cNvPr>
          <p:cNvSpPr/>
          <p:nvPr/>
        </p:nvSpPr>
        <p:spPr>
          <a:xfrm>
            <a:off x="8304466" y="3738111"/>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6</a:t>
            </a:r>
          </a:p>
        </p:txBody>
      </p:sp>
      <p:pic>
        <p:nvPicPr>
          <p:cNvPr id="83" name="Graphic 82" descr="Close">
            <a:extLst>
              <a:ext uri="{FF2B5EF4-FFF2-40B4-BE49-F238E27FC236}">
                <a16:creationId xmlns:a16="http://schemas.microsoft.com/office/drawing/2014/main" id="{E0283C7D-4C6F-430D-B680-549A196B965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8038561" y="3688178"/>
            <a:ext cx="268249" cy="268249"/>
          </a:xfrm>
          <a:prstGeom prst="rect">
            <a:avLst/>
          </a:prstGeom>
        </p:spPr>
      </p:pic>
      <p:sp>
        <p:nvSpPr>
          <p:cNvPr id="87" name="Oval 86">
            <a:extLst>
              <a:ext uri="{FF2B5EF4-FFF2-40B4-BE49-F238E27FC236}">
                <a16:creationId xmlns:a16="http://schemas.microsoft.com/office/drawing/2014/main" id="{372A7441-4C6F-458B-9D52-3F6FA41A5070}"/>
              </a:ext>
            </a:extLst>
          </p:cNvPr>
          <p:cNvSpPr/>
          <p:nvPr/>
        </p:nvSpPr>
        <p:spPr>
          <a:xfrm>
            <a:off x="474081" y="6402515"/>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6</a:t>
            </a:r>
          </a:p>
        </p:txBody>
      </p:sp>
      <p:sp>
        <p:nvSpPr>
          <p:cNvPr id="89" name="Oval 88">
            <a:extLst>
              <a:ext uri="{FF2B5EF4-FFF2-40B4-BE49-F238E27FC236}">
                <a16:creationId xmlns:a16="http://schemas.microsoft.com/office/drawing/2014/main" id="{1DE8CBD5-BE84-497C-94E1-54CEC953FC5B}"/>
              </a:ext>
            </a:extLst>
          </p:cNvPr>
          <p:cNvSpPr/>
          <p:nvPr/>
        </p:nvSpPr>
        <p:spPr>
          <a:xfrm>
            <a:off x="4392128" y="3473118"/>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90" name="Oval 89">
            <a:extLst>
              <a:ext uri="{FF2B5EF4-FFF2-40B4-BE49-F238E27FC236}">
                <a16:creationId xmlns:a16="http://schemas.microsoft.com/office/drawing/2014/main" id="{E0059D87-C16C-4947-92C9-7FFC9D256A10}"/>
              </a:ext>
            </a:extLst>
          </p:cNvPr>
          <p:cNvSpPr/>
          <p:nvPr/>
        </p:nvSpPr>
        <p:spPr>
          <a:xfrm>
            <a:off x="224284" y="5761298"/>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85" name="Oval 84">
            <a:extLst>
              <a:ext uri="{FF2B5EF4-FFF2-40B4-BE49-F238E27FC236}">
                <a16:creationId xmlns:a16="http://schemas.microsoft.com/office/drawing/2014/main" id="{98BEF813-4094-4B53-BB6D-90F378977513}"/>
              </a:ext>
            </a:extLst>
          </p:cNvPr>
          <p:cNvSpPr/>
          <p:nvPr/>
        </p:nvSpPr>
        <p:spPr>
          <a:xfrm>
            <a:off x="5947105" y="3353138"/>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pic>
        <p:nvPicPr>
          <p:cNvPr id="86" name="Graphic 85" descr="Close">
            <a:extLst>
              <a:ext uri="{FF2B5EF4-FFF2-40B4-BE49-F238E27FC236}">
                <a16:creationId xmlns:a16="http://schemas.microsoft.com/office/drawing/2014/main" id="{AF0C5387-AF58-4C8A-9F7D-4551E8960BE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4497815" y="3438730"/>
            <a:ext cx="268249" cy="268249"/>
          </a:xfrm>
          <a:prstGeom prst="rect">
            <a:avLst/>
          </a:prstGeom>
        </p:spPr>
      </p:pic>
      <p:pic>
        <p:nvPicPr>
          <p:cNvPr id="91" name="Graphic 90" descr="Close">
            <a:extLst>
              <a:ext uri="{FF2B5EF4-FFF2-40B4-BE49-F238E27FC236}">
                <a16:creationId xmlns:a16="http://schemas.microsoft.com/office/drawing/2014/main" id="{AF2AB5C0-45DA-423C-BD79-FA4BFC6A612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5711133" y="3294541"/>
            <a:ext cx="268249" cy="268249"/>
          </a:xfrm>
          <a:prstGeom prst="rect">
            <a:avLst/>
          </a:prstGeom>
        </p:spPr>
      </p:pic>
      <p:sp>
        <p:nvSpPr>
          <p:cNvPr id="92" name="Oval 91">
            <a:extLst>
              <a:ext uri="{FF2B5EF4-FFF2-40B4-BE49-F238E27FC236}">
                <a16:creationId xmlns:a16="http://schemas.microsoft.com/office/drawing/2014/main" id="{A7F8E589-29E2-49BC-8708-E384F0D13E71}"/>
              </a:ext>
            </a:extLst>
          </p:cNvPr>
          <p:cNvSpPr/>
          <p:nvPr/>
        </p:nvSpPr>
        <p:spPr>
          <a:xfrm>
            <a:off x="226197" y="6078984"/>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5</a:t>
            </a:r>
          </a:p>
        </p:txBody>
      </p:sp>
      <p:sp>
        <p:nvSpPr>
          <p:cNvPr id="93" name="Oval 92">
            <a:extLst>
              <a:ext uri="{FF2B5EF4-FFF2-40B4-BE49-F238E27FC236}">
                <a16:creationId xmlns:a16="http://schemas.microsoft.com/office/drawing/2014/main" id="{5FDD4CF5-CE42-4E95-9A7F-ECE08251D7D7}"/>
              </a:ext>
            </a:extLst>
          </p:cNvPr>
          <p:cNvSpPr/>
          <p:nvPr/>
        </p:nvSpPr>
        <p:spPr>
          <a:xfrm>
            <a:off x="9839002" y="2853766"/>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5</a:t>
            </a:r>
          </a:p>
        </p:txBody>
      </p:sp>
      <p:pic>
        <p:nvPicPr>
          <p:cNvPr id="94" name="Graphic 93" descr="Close">
            <a:extLst>
              <a:ext uri="{FF2B5EF4-FFF2-40B4-BE49-F238E27FC236}">
                <a16:creationId xmlns:a16="http://schemas.microsoft.com/office/drawing/2014/main" id="{4EF70200-EF50-4D57-9399-2A847FB7C2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784571" y="2956820"/>
            <a:ext cx="294934" cy="294934"/>
          </a:xfrm>
          <a:prstGeom prst="rect">
            <a:avLst/>
          </a:prstGeom>
        </p:spPr>
      </p:pic>
      <p:pic>
        <p:nvPicPr>
          <p:cNvPr id="96" name="Graphic 95" descr="Close">
            <a:extLst>
              <a:ext uri="{FF2B5EF4-FFF2-40B4-BE49-F238E27FC236}">
                <a16:creationId xmlns:a16="http://schemas.microsoft.com/office/drawing/2014/main" id="{AE8E2638-8035-48EB-A0FB-67760762FE0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7346887" y="2459219"/>
            <a:ext cx="268249" cy="268249"/>
          </a:xfrm>
          <a:prstGeom prst="rect">
            <a:avLst/>
          </a:prstGeom>
        </p:spPr>
      </p:pic>
      <p:sp>
        <p:nvSpPr>
          <p:cNvPr id="97" name="Oval 96">
            <a:extLst>
              <a:ext uri="{FF2B5EF4-FFF2-40B4-BE49-F238E27FC236}">
                <a16:creationId xmlns:a16="http://schemas.microsoft.com/office/drawing/2014/main" id="{9C212ADE-0F3B-45EB-8C92-2DB95D277659}"/>
              </a:ext>
            </a:extLst>
          </p:cNvPr>
          <p:cNvSpPr/>
          <p:nvPr/>
        </p:nvSpPr>
        <p:spPr>
          <a:xfrm>
            <a:off x="258684" y="5414882"/>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Tree>
    <p:extLst>
      <p:ext uri="{BB962C8B-B14F-4D97-AF65-F5344CB8AC3E}">
        <p14:creationId xmlns:p14="http://schemas.microsoft.com/office/powerpoint/2010/main" val="156418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035E83A-685F-45CE-8CB1-1B6C60EB721F}"/>
              </a:ext>
            </a:extLst>
          </p:cNvPr>
          <p:cNvSpPr>
            <a:spLocks noGrp="1"/>
          </p:cNvSpPr>
          <p:nvPr>
            <p:ph type="body" sz="quarter" idx="4294967295"/>
          </p:nvPr>
        </p:nvSpPr>
        <p:spPr>
          <a:xfrm>
            <a:off x="1316038" y="682625"/>
            <a:ext cx="10875962" cy="5332413"/>
          </a:xfrm>
        </p:spPr>
        <p:txBody>
          <a:bodyPr>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a:latin typeface="+mn-lt"/>
              </a:rPr>
              <a:t> </a:t>
            </a:r>
            <a:r>
              <a:rPr lang="en-US" sz="1800" b="1" kern="1200">
                <a:solidFill>
                  <a:srgbClr val="C00000"/>
                </a:solidFill>
                <a:latin typeface="+mn-lt"/>
              </a:rPr>
              <a:t>Steps </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The boundary system triggers the B2B  source file on the File server(Landing Zone).</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OIC reads the file, does file validations and data transformations into xml</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 Data is orchestrated and uploaded in FBDI format on the UCM Server. Errors captured during these steps are notified to the support team via emails.</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Once the file is placed in UCM server, OIC will trigger the ERP Cloud data import processes.</a:t>
            </a:r>
          </a:p>
          <a:p>
            <a:r>
              <a:rPr lang="en-US" sz="1800" b="1" kern="1200">
                <a:solidFill>
                  <a:srgbClr val="C00000"/>
                </a:solidFill>
                <a:latin typeface="+mn-lt"/>
              </a:rPr>
              <a:t>Pros</a:t>
            </a:r>
            <a:r>
              <a:rPr lang="en-US"/>
              <a:t> </a:t>
            </a:r>
          </a:p>
          <a:p>
            <a:endParaRPr lang="en-US"/>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No additional B2B tool required.</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Out of the box adapted available to cater EDI files</a:t>
            </a:r>
            <a:endParaRPr lang="en-US" sz="1455">
              <a:latin typeface="+mn-lt"/>
            </a:endParaRPr>
          </a:p>
          <a:p>
            <a:endParaRPr lang="en-US"/>
          </a:p>
          <a:p>
            <a:r>
              <a:rPr lang="en-US" sz="1800" b="1" kern="1200">
                <a:solidFill>
                  <a:srgbClr val="C00000"/>
                </a:solidFill>
                <a:latin typeface="+mn-lt"/>
              </a:rPr>
              <a:t>Cons</a:t>
            </a:r>
            <a:endParaRPr lang="en-US" sz="1455">
              <a:latin typeface="+mn-lt"/>
            </a:endParaRP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  B2B adapter doesn’t support Rosetta net by OIC.</a:t>
            </a:r>
          </a:p>
          <a:p>
            <a:endParaRPr lang="en-US"/>
          </a:p>
          <a:p>
            <a:r>
              <a:rPr lang="en-US" sz="1800" b="1" kern="1200">
                <a:solidFill>
                  <a:srgbClr val="C00000"/>
                </a:solidFill>
                <a:latin typeface="+mn-lt"/>
              </a:rPr>
              <a:t>Applicability</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 850 – SO / 862 - HUB Pull SO / 945 - HUB Pull SO /</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855 – OA/ INVRPT945 Hub Pull SO/ ORDERS / </a:t>
            </a:r>
          </a:p>
          <a:p>
            <a:pPr marL="589070" lvl="2" indent="-311824" algn="l" defTabSz="831530" rtl="0">
              <a:spcBef>
                <a:spcPts val="546"/>
              </a:spcBef>
              <a:buSzPct val="100000"/>
              <a:buFont typeface="Arial" panose="020B0604020202020204" pitchFamily="34" charset="0"/>
              <a:buChar char="•"/>
              <a:defRPr/>
            </a:pPr>
            <a:r>
              <a:rPr lang="en-US" sz="1455">
                <a:solidFill>
                  <a:schemeClr val="tx1"/>
                </a:solidFill>
              </a:rPr>
              <a:t>860 - EDI Change Order / ORDCHG - EDI Change Order</a:t>
            </a:r>
          </a:p>
        </p:txBody>
      </p:sp>
      <p:sp>
        <p:nvSpPr>
          <p:cNvPr id="9" name="TextBox 8">
            <a:extLst>
              <a:ext uri="{FF2B5EF4-FFF2-40B4-BE49-F238E27FC236}">
                <a16:creationId xmlns:a16="http://schemas.microsoft.com/office/drawing/2014/main" id="{64BA3C43-485E-4A31-A537-EAC0FC8D7666}"/>
              </a:ext>
            </a:extLst>
          </p:cNvPr>
          <p:cNvSpPr txBox="1"/>
          <p:nvPr/>
        </p:nvSpPr>
        <p:spPr>
          <a:xfrm>
            <a:off x="690338" y="151538"/>
            <a:ext cx="10599040" cy="91345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ea typeface="Verdana" panose="020B0604030504040204" pitchFamily="34" charset="0"/>
              </a:rPr>
              <a:t> </a:t>
            </a:r>
            <a:r>
              <a:rPr lang="en-US" sz="2668">
                <a:solidFill>
                  <a:srgbClr val="43007A"/>
                </a:solidFill>
                <a:latin typeface="Arial Black"/>
                <a:ea typeface="Verdana" panose="020B0604030504040204" pitchFamily="34" charset="0"/>
              </a:rPr>
              <a:t>B2B Inbound Integration Pattern </a:t>
            </a:r>
            <a:r>
              <a:rPr lang="en-US" sz="1213">
                <a:solidFill>
                  <a:srgbClr val="43007A"/>
                </a:solidFill>
                <a:latin typeface="Arial Black"/>
                <a:ea typeface="Verdana" panose="020B0604030504040204" pitchFamily="34" charset="0"/>
              </a:rPr>
              <a:t>(Common)</a:t>
            </a:r>
            <a:br>
              <a:rPr lang="en-US" sz="1213">
                <a:solidFill>
                  <a:srgbClr val="43007A"/>
                </a:solidFill>
                <a:latin typeface="Arial Black"/>
                <a:ea typeface="Verdana" panose="020B0604030504040204" pitchFamily="34" charset="0"/>
              </a:rPr>
            </a:br>
            <a:r>
              <a:rPr lang="en-US" sz="2668">
                <a:solidFill>
                  <a:srgbClr val="43007A"/>
                </a:solidFill>
                <a:latin typeface="Arial Black"/>
                <a:ea typeface="Verdana" panose="020B0604030504040204" pitchFamily="34" charset="0"/>
              </a:rPr>
              <a:t> </a:t>
            </a:r>
          </a:p>
        </p:txBody>
      </p:sp>
    </p:spTree>
    <p:extLst>
      <p:ext uri="{BB962C8B-B14F-4D97-AF65-F5344CB8AC3E}">
        <p14:creationId xmlns:p14="http://schemas.microsoft.com/office/powerpoint/2010/main" val="354273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F2A9850-D954-4F66-A02B-CDC2E8111828}"/>
              </a:ext>
            </a:extLst>
          </p:cNvPr>
          <p:cNvSpPr/>
          <p:nvPr/>
        </p:nvSpPr>
        <p:spPr>
          <a:xfrm>
            <a:off x="1976593" y="2231262"/>
            <a:ext cx="968961" cy="982480"/>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MFT /SFTP</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sp>
        <p:nvSpPr>
          <p:cNvPr id="3" name="TextBox 2">
            <a:extLst>
              <a:ext uri="{FF2B5EF4-FFF2-40B4-BE49-F238E27FC236}">
                <a16:creationId xmlns:a16="http://schemas.microsoft.com/office/drawing/2014/main" id="{A221A6AE-1639-4F08-B1D9-E6DFD163DA0D}"/>
              </a:ext>
            </a:extLst>
          </p:cNvPr>
          <p:cNvSpPr txBox="1"/>
          <p:nvPr/>
        </p:nvSpPr>
        <p:spPr>
          <a:xfrm>
            <a:off x="5585231" y="2419284"/>
            <a:ext cx="554488" cy="554488"/>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endParaRPr lang="en-US" sz="662" kern="0"/>
          </a:p>
        </p:txBody>
      </p:sp>
      <p:sp>
        <p:nvSpPr>
          <p:cNvPr id="113" name="Rectangle 112">
            <a:extLst>
              <a:ext uri="{FF2B5EF4-FFF2-40B4-BE49-F238E27FC236}">
                <a16:creationId xmlns:a16="http://schemas.microsoft.com/office/drawing/2014/main" id="{CD8ABB0F-0E6A-4F22-8A54-1DA112FC1818}"/>
              </a:ext>
            </a:extLst>
          </p:cNvPr>
          <p:cNvSpPr/>
          <p:nvPr/>
        </p:nvSpPr>
        <p:spPr>
          <a:xfrm>
            <a:off x="424861" y="2480636"/>
            <a:ext cx="891775" cy="1256552"/>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Source</a:t>
            </a:r>
          </a:p>
        </p:txBody>
      </p:sp>
      <p:cxnSp>
        <p:nvCxnSpPr>
          <p:cNvPr id="115" name="Straight Arrow Connector 21">
            <a:extLst>
              <a:ext uri="{FF2B5EF4-FFF2-40B4-BE49-F238E27FC236}">
                <a16:creationId xmlns:a16="http://schemas.microsoft.com/office/drawing/2014/main" id="{1D8C43F7-8845-46AB-A2E5-0E2AA6CD213A}"/>
              </a:ext>
            </a:extLst>
          </p:cNvPr>
          <p:cNvCxnSpPr>
            <a:cxnSpLocks/>
            <a:stCxn id="113" idx="3"/>
            <a:endCxn id="201" idx="1"/>
          </p:cNvCxnSpPr>
          <p:nvPr/>
        </p:nvCxnSpPr>
        <p:spPr>
          <a:xfrm flipV="1">
            <a:off x="1316636" y="2722502"/>
            <a:ext cx="659957" cy="386410"/>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E0DF53B2-8CFC-430C-90C3-EFC100CADE3A}"/>
              </a:ext>
            </a:extLst>
          </p:cNvPr>
          <p:cNvSpPr/>
          <p:nvPr/>
        </p:nvSpPr>
        <p:spPr>
          <a:xfrm>
            <a:off x="3780835" y="1870198"/>
            <a:ext cx="4433828" cy="1934643"/>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18" name="Rectangle 117">
            <a:extLst>
              <a:ext uri="{FF2B5EF4-FFF2-40B4-BE49-F238E27FC236}">
                <a16:creationId xmlns:a16="http://schemas.microsoft.com/office/drawing/2014/main" id="{0FDF2F56-D0E3-4FA0-A0C7-2FD7D97A5785}"/>
              </a:ext>
            </a:extLst>
          </p:cNvPr>
          <p:cNvSpPr/>
          <p:nvPr/>
        </p:nvSpPr>
        <p:spPr>
          <a:xfrm>
            <a:off x="3428362" y="1404124"/>
            <a:ext cx="5047754" cy="3443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119" name="Straight Arrow Connector 118">
            <a:extLst>
              <a:ext uri="{FF2B5EF4-FFF2-40B4-BE49-F238E27FC236}">
                <a16:creationId xmlns:a16="http://schemas.microsoft.com/office/drawing/2014/main" id="{61AA5D11-752C-463E-BC9C-794F6F96F5B8}"/>
              </a:ext>
            </a:extLst>
          </p:cNvPr>
          <p:cNvCxnSpPr>
            <a:cxnSpLocks/>
            <a:endCxn id="125" idx="1"/>
          </p:cNvCxnSpPr>
          <p:nvPr/>
        </p:nvCxnSpPr>
        <p:spPr>
          <a:xfrm>
            <a:off x="6656702" y="2925300"/>
            <a:ext cx="533872" cy="0"/>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0" name="Rectangle: Beveled 119">
            <a:extLst>
              <a:ext uri="{FF2B5EF4-FFF2-40B4-BE49-F238E27FC236}">
                <a16:creationId xmlns:a16="http://schemas.microsoft.com/office/drawing/2014/main" id="{0E2A58EC-CCEB-407F-8C1E-C39419884CE8}"/>
              </a:ext>
            </a:extLst>
          </p:cNvPr>
          <p:cNvSpPr/>
          <p:nvPr/>
        </p:nvSpPr>
        <p:spPr bwMode="gray">
          <a:xfrm>
            <a:off x="3783723" y="1874174"/>
            <a:ext cx="4430940" cy="284064"/>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455" b="1">
                <a:solidFill>
                  <a:prstClr val="white"/>
                </a:solidFill>
                <a:latin typeface="Verdana"/>
              </a:rPr>
              <a:t>OIC/Dell Boomi</a:t>
            </a:r>
          </a:p>
        </p:txBody>
      </p:sp>
      <p:cxnSp>
        <p:nvCxnSpPr>
          <p:cNvPr id="121" name="Straight Arrow Connector 120">
            <a:extLst>
              <a:ext uri="{FF2B5EF4-FFF2-40B4-BE49-F238E27FC236}">
                <a16:creationId xmlns:a16="http://schemas.microsoft.com/office/drawing/2014/main" id="{B1306C09-06B8-43AD-8BED-82A34A999B7E}"/>
              </a:ext>
            </a:extLst>
          </p:cNvPr>
          <p:cNvCxnSpPr>
            <a:cxnSpLocks/>
            <a:endCxn id="124" idx="1"/>
          </p:cNvCxnSpPr>
          <p:nvPr/>
        </p:nvCxnSpPr>
        <p:spPr>
          <a:xfrm>
            <a:off x="4512594" y="2965086"/>
            <a:ext cx="559831" cy="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794992E-3075-445D-8F7F-7E9B05FAC335}"/>
              </a:ext>
            </a:extLst>
          </p:cNvPr>
          <p:cNvSpPr txBox="1"/>
          <p:nvPr/>
        </p:nvSpPr>
        <p:spPr>
          <a:xfrm>
            <a:off x="3853964" y="3258489"/>
            <a:ext cx="1018954" cy="390876"/>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latin typeface="Verdana"/>
              </a:rPr>
              <a:t>Receive file and Validate</a:t>
            </a:r>
          </a:p>
        </p:txBody>
      </p:sp>
      <p:pic>
        <p:nvPicPr>
          <p:cNvPr id="124" name="Picture 123">
            <a:extLst>
              <a:ext uri="{FF2B5EF4-FFF2-40B4-BE49-F238E27FC236}">
                <a16:creationId xmlns:a16="http://schemas.microsoft.com/office/drawing/2014/main" id="{04C1EE2F-0C0C-4B5A-B817-7C91E0949782}"/>
              </a:ext>
            </a:extLst>
          </p:cNvPr>
          <p:cNvPicPr>
            <a:picLocks noChangeAspect="1"/>
          </p:cNvPicPr>
          <p:nvPr/>
        </p:nvPicPr>
        <p:blipFill>
          <a:blip r:embed="rId3"/>
          <a:stretch>
            <a:fillRect/>
          </a:stretch>
        </p:blipFill>
        <p:spPr>
          <a:xfrm>
            <a:off x="5072424" y="2668832"/>
            <a:ext cx="746172" cy="592509"/>
          </a:xfrm>
          <a:prstGeom prst="rect">
            <a:avLst/>
          </a:prstGeom>
        </p:spPr>
      </p:pic>
      <p:pic>
        <p:nvPicPr>
          <p:cNvPr id="125" name="Picture 124">
            <a:extLst>
              <a:ext uri="{FF2B5EF4-FFF2-40B4-BE49-F238E27FC236}">
                <a16:creationId xmlns:a16="http://schemas.microsoft.com/office/drawing/2014/main" id="{BC1FB7CF-0E22-4A37-A51D-A0FC1B78EBD6}"/>
              </a:ext>
            </a:extLst>
          </p:cNvPr>
          <p:cNvPicPr>
            <a:picLocks noChangeAspect="1"/>
          </p:cNvPicPr>
          <p:nvPr/>
        </p:nvPicPr>
        <p:blipFill>
          <a:blip r:embed="rId4"/>
          <a:stretch>
            <a:fillRect/>
          </a:stretch>
        </p:blipFill>
        <p:spPr>
          <a:xfrm>
            <a:off x="7190574" y="2655864"/>
            <a:ext cx="663211" cy="538871"/>
          </a:xfrm>
          <a:prstGeom prst="rect">
            <a:avLst/>
          </a:prstGeom>
        </p:spPr>
      </p:pic>
      <p:sp>
        <p:nvSpPr>
          <p:cNvPr id="127" name="Rectangle 126">
            <a:extLst>
              <a:ext uri="{FF2B5EF4-FFF2-40B4-BE49-F238E27FC236}">
                <a16:creationId xmlns:a16="http://schemas.microsoft.com/office/drawing/2014/main" id="{68E20803-AC4C-49D4-B283-6F164DA3DEA3}"/>
              </a:ext>
            </a:extLst>
          </p:cNvPr>
          <p:cNvSpPr/>
          <p:nvPr/>
        </p:nvSpPr>
        <p:spPr bwMode="gray">
          <a:xfrm>
            <a:off x="4815812" y="3891349"/>
            <a:ext cx="3397599" cy="880814"/>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128" name="Cylinder 127">
            <a:extLst>
              <a:ext uri="{FF2B5EF4-FFF2-40B4-BE49-F238E27FC236}">
                <a16:creationId xmlns:a16="http://schemas.microsoft.com/office/drawing/2014/main" id="{5811564E-58F3-44C8-B001-631EED17A7F8}"/>
              </a:ext>
            </a:extLst>
          </p:cNvPr>
          <p:cNvSpPr/>
          <p:nvPr/>
        </p:nvSpPr>
        <p:spPr>
          <a:xfrm>
            <a:off x="4911554" y="4279634"/>
            <a:ext cx="733753" cy="448577"/>
          </a:xfrm>
          <a:prstGeom prst="can">
            <a:avLst>
              <a:gd name="adj" fmla="val 50000"/>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129" name="TextBox 128">
            <a:extLst>
              <a:ext uri="{FF2B5EF4-FFF2-40B4-BE49-F238E27FC236}">
                <a16:creationId xmlns:a16="http://schemas.microsoft.com/office/drawing/2014/main" id="{B8ADD796-6403-4285-86E4-D564D8651A8F}"/>
              </a:ext>
            </a:extLst>
          </p:cNvPr>
          <p:cNvSpPr txBox="1"/>
          <p:nvPr/>
        </p:nvSpPr>
        <p:spPr>
          <a:xfrm>
            <a:off x="4867896" y="4045473"/>
            <a:ext cx="3225288" cy="171893"/>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130" name="Freeform 701">
            <a:extLst>
              <a:ext uri="{FF2B5EF4-FFF2-40B4-BE49-F238E27FC236}">
                <a16:creationId xmlns:a16="http://schemas.microsoft.com/office/drawing/2014/main" id="{BE84CADE-1037-4122-BF32-9D38C279B541}"/>
              </a:ext>
            </a:extLst>
          </p:cNvPr>
          <p:cNvSpPr>
            <a:spLocks noChangeAspect="1" noEditPoints="1"/>
          </p:cNvSpPr>
          <p:nvPr/>
        </p:nvSpPr>
        <p:spPr bwMode="auto">
          <a:xfrm>
            <a:off x="6478236" y="4253582"/>
            <a:ext cx="566077" cy="523718"/>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sp>
        <p:nvSpPr>
          <p:cNvPr id="131" name="TextBox 130">
            <a:extLst>
              <a:ext uri="{FF2B5EF4-FFF2-40B4-BE49-F238E27FC236}">
                <a16:creationId xmlns:a16="http://schemas.microsoft.com/office/drawing/2014/main" id="{77655054-321F-410F-81EC-061AB8B906A9}"/>
              </a:ext>
            </a:extLst>
          </p:cNvPr>
          <p:cNvSpPr txBox="1"/>
          <p:nvPr/>
        </p:nvSpPr>
        <p:spPr>
          <a:xfrm>
            <a:off x="7045566" y="4320899"/>
            <a:ext cx="977817"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132" name="Straight Arrow Connector 131">
            <a:extLst>
              <a:ext uri="{FF2B5EF4-FFF2-40B4-BE49-F238E27FC236}">
                <a16:creationId xmlns:a16="http://schemas.microsoft.com/office/drawing/2014/main" id="{95739F0A-D925-4B1F-97B4-36FCD017B077}"/>
              </a:ext>
            </a:extLst>
          </p:cNvPr>
          <p:cNvCxnSpPr>
            <a:cxnSpLocks/>
            <a:stCxn id="138" idx="2"/>
          </p:cNvCxnSpPr>
          <p:nvPr/>
        </p:nvCxnSpPr>
        <p:spPr>
          <a:xfrm>
            <a:off x="5991218" y="3862625"/>
            <a:ext cx="73102" cy="17354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644D6C1-603F-4F5F-83BB-DFF39F4A18E8}"/>
              </a:ext>
            </a:extLst>
          </p:cNvPr>
          <p:cNvCxnSpPr>
            <a:cxnSpLocks/>
            <a:stCxn id="122" idx="2"/>
          </p:cNvCxnSpPr>
          <p:nvPr/>
        </p:nvCxnSpPr>
        <p:spPr>
          <a:xfrm>
            <a:off x="2645971" y="2212989"/>
            <a:ext cx="3008018" cy="179487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8D5395FB-9FFA-417B-8B58-D9E01F67909A}"/>
              </a:ext>
            </a:extLst>
          </p:cNvPr>
          <p:cNvSpPr/>
          <p:nvPr/>
        </p:nvSpPr>
        <p:spPr>
          <a:xfrm>
            <a:off x="3454612" y="1404138"/>
            <a:ext cx="5021504" cy="410448"/>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Cloud Infrastructure/Dell Boomi</a:t>
            </a:r>
          </a:p>
        </p:txBody>
      </p:sp>
      <p:pic>
        <p:nvPicPr>
          <p:cNvPr id="13" name="Graphic 12" descr="Checkbox Checked with solid fill">
            <a:extLst>
              <a:ext uri="{FF2B5EF4-FFF2-40B4-BE49-F238E27FC236}">
                <a16:creationId xmlns:a16="http://schemas.microsoft.com/office/drawing/2014/main" id="{71934562-86A8-4CA3-A62A-64AE4D3FE2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20902" y="2597707"/>
            <a:ext cx="799035" cy="713249"/>
          </a:xfrm>
          <a:prstGeom prst="rect">
            <a:avLst/>
          </a:prstGeom>
        </p:spPr>
      </p:pic>
      <p:sp>
        <p:nvSpPr>
          <p:cNvPr id="136" name="TextBox 135">
            <a:extLst>
              <a:ext uri="{FF2B5EF4-FFF2-40B4-BE49-F238E27FC236}">
                <a16:creationId xmlns:a16="http://schemas.microsoft.com/office/drawing/2014/main" id="{D6649469-41CD-4296-B254-D6F3B34E1B87}"/>
              </a:ext>
            </a:extLst>
          </p:cNvPr>
          <p:cNvSpPr txBox="1"/>
          <p:nvPr/>
        </p:nvSpPr>
        <p:spPr>
          <a:xfrm>
            <a:off x="7217610" y="3293472"/>
            <a:ext cx="997053" cy="2308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a:solidFill>
                  <a:prstClr val="black"/>
                </a:solidFill>
                <a:latin typeface="Verdana"/>
              </a:rPr>
              <a:t>Bulk Import</a:t>
            </a:r>
          </a:p>
        </p:txBody>
      </p:sp>
      <p:sp>
        <p:nvSpPr>
          <p:cNvPr id="138" name="TextBox 137">
            <a:extLst>
              <a:ext uri="{FF2B5EF4-FFF2-40B4-BE49-F238E27FC236}">
                <a16:creationId xmlns:a16="http://schemas.microsoft.com/office/drawing/2014/main" id="{810899E1-ED10-4FE8-BC6F-4A53D13823F2}"/>
              </a:ext>
            </a:extLst>
          </p:cNvPr>
          <p:cNvSpPr txBox="1"/>
          <p:nvPr/>
        </p:nvSpPr>
        <p:spPr>
          <a:xfrm>
            <a:off x="5268797" y="3322477"/>
            <a:ext cx="1444841" cy="54014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latin typeface="Verdana"/>
              </a:rPr>
              <a:t>Process , transform and generate Output format</a:t>
            </a:r>
          </a:p>
        </p:txBody>
      </p:sp>
      <p:cxnSp>
        <p:nvCxnSpPr>
          <p:cNvPr id="139" name="Straight Arrow Connector 21">
            <a:extLst>
              <a:ext uri="{FF2B5EF4-FFF2-40B4-BE49-F238E27FC236}">
                <a16:creationId xmlns:a16="http://schemas.microsoft.com/office/drawing/2014/main" id="{B81EE9C6-8616-4B10-BC6C-4AA1FB2277A4}"/>
              </a:ext>
            </a:extLst>
          </p:cNvPr>
          <p:cNvCxnSpPr>
            <a:cxnSpLocks/>
            <a:stCxn id="201" idx="3"/>
          </p:cNvCxnSpPr>
          <p:nvPr/>
        </p:nvCxnSpPr>
        <p:spPr>
          <a:xfrm>
            <a:off x="2945554" y="2722502"/>
            <a:ext cx="838168" cy="396557"/>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5E445A05-D421-4B7F-83E8-98798B0E5BF0}"/>
              </a:ext>
            </a:extLst>
          </p:cNvPr>
          <p:cNvSpPr/>
          <p:nvPr/>
        </p:nvSpPr>
        <p:spPr>
          <a:xfrm>
            <a:off x="301334" y="1404125"/>
            <a:ext cx="2801623" cy="603791"/>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Boundary Systems</a:t>
            </a:r>
          </a:p>
        </p:txBody>
      </p:sp>
      <p:sp>
        <p:nvSpPr>
          <p:cNvPr id="142" name="Rectangle 141">
            <a:extLst>
              <a:ext uri="{FF2B5EF4-FFF2-40B4-BE49-F238E27FC236}">
                <a16:creationId xmlns:a16="http://schemas.microsoft.com/office/drawing/2014/main" id="{1DFC35B8-432F-45F6-A22E-74C559763D67}"/>
              </a:ext>
            </a:extLst>
          </p:cNvPr>
          <p:cNvSpPr/>
          <p:nvPr/>
        </p:nvSpPr>
        <p:spPr bwMode="gray">
          <a:xfrm>
            <a:off x="328520" y="1404125"/>
            <a:ext cx="2774437" cy="3453643"/>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158" name="Straight Arrow Connector 21">
            <a:extLst>
              <a:ext uri="{FF2B5EF4-FFF2-40B4-BE49-F238E27FC236}">
                <a16:creationId xmlns:a16="http://schemas.microsoft.com/office/drawing/2014/main" id="{88A76754-8FBF-4F4D-8A9E-E711FBB60EB5}"/>
              </a:ext>
            </a:extLst>
          </p:cNvPr>
          <p:cNvCxnSpPr>
            <a:cxnSpLocks/>
          </p:cNvCxnSpPr>
          <p:nvPr/>
        </p:nvCxnSpPr>
        <p:spPr>
          <a:xfrm>
            <a:off x="7880820" y="2985781"/>
            <a:ext cx="845011" cy="24975"/>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AAB8D9F2-10B5-4ACC-8755-62E4A774D530}"/>
              </a:ext>
            </a:extLst>
          </p:cNvPr>
          <p:cNvSpPr/>
          <p:nvPr/>
        </p:nvSpPr>
        <p:spPr bwMode="gray">
          <a:xfrm>
            <a:off x="8720947" y="1404124"/>
            <a:ext cx="3161546" cy="344316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60" name="Rectangle 159">
            <a:extLst>
              <a:ext uri="{FF2B5EF4-FFF2-40B4-BE49-F238E27FC236}">
                <a16:creationId xmlns:a16="http://schemas.microsoft.com/office/drawing/2014/main" id="{AD42586A-3EF3-4D40-94F3-043C327828AF}"/>
              </a:ext>
            </a:extLst>
          </p:cNvPr>
          <p:cNvSpPr/>
          <p:nvPr/>
        </p:nvSpPr>
        <p:spPr>
          <a:xfrm>
            <a:off x="8720946" y="1421758"/>
            <a:ext cx="3181145" cy="327573"/>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161" name="Rectangle 160">
            <a:extLst>
              <a:ext uri="{FF2B5EF4-FFF2-40B4-BE49-F238E27FC236}">
                <a16:creationId xmlns:a16="http://schemas.microsoft.com/office/drawing/2014/main" id="{AA0862EA-CF55-49B3-AE83-E1B012B12672}"/>
              </a:ext>
            </a:extLst>
          </p:cNvPr>
          <p:cNvSpPr/>
          <p:nvPr/>
        </p:nvSpPr>
        <p:spPr bwMode="gray">
          <a:xfrm>
            <a:off x="9046351" y="1755143"/>
            <a:ext cx="2836142" cy="2326383"/>
          </a:xfrm>
          <a:prstGeom prst="rect">
            <a:avLst/>
          </a:prstGeom>
          <a:solidFill>
            <a:srgbClr val="DDEFE8"/>
          </a:solidFill>
          <a:ln>
            <a:headEnd/>
            <a:tailEnd/>
          </a:ln>
        </p:spPr>
        <p:style>
          <a:lnRef idx="1">
            <a:schemeClr val="accent6"/>
          </a:lnRef>
          <a:fillRef idx="2">
            <a:schemeClr val="accent6"/>
          </a:fillRef>
          <a:effectRef idx="1">
            <a:schemeClr val="accent6"/>
          </a:effectRef>
          <a:fontRef idx="minor">
            <a:schemeClr val="dk1"/>
          </a:fontRef>
        </p:style>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1600" b="1">
              <a:solidFill>
                <a:prstClr val="white"/>
              </a:solidFill>
              <a:latin typeface="Franklin Gothic Book"/>
            </a:endParaRPr>
          </a:p>
        </p:txBody>
      </p:sp>
      <p:sp>
        <p:nvSpPr>
          <p:cNvPr id="162" name="Rectangle 161">
            <a:extLst>
              <a:ext uri="{FF2B5EF4-FFF2-40B4-BE49-F238E27FC236}">
                <a16:creationId xmlns:a16="http://schemas.microsoft.com/office/drawing/2014/main" id="{6DAA50D5-5DA2-48BB-A46B-CB5579602433}"/>
              </a:ext>
            </a:extLst>
          </p:cNvPr>
          <p:cNvSpPr/>
          <p:nvPr/>
        </p:nvSpPr>
        <p:spPr bwMode="gray">
          <a:xfrm>
            <a:off x="8701350" y="1770572"/>
            <a:ext cx="349885" cy="3087196"/>
          </a:xfrm>
          <a:prstGeom prst="rect">
            <a:avLst/>
          </a:prstGeom>
          <a:solidFill>
            <a:schemeClr val="accent1">
              <a:lumMod val="60000"/>
              <a:lumOff val="4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000" b="1">
                <a:solidFill>
                  <a:srgbClr val="6F7173"/>
                </a:solidFill>
                <a:latin typeface="Franklin Gothic Book"/>
              </a:rPr>
              <a:t>API</a:t>
            </a:r>
          </a:p>
        </p:txBody>
      </p:sp>
      <p:sp>
        <p:nvSpPr>
          <p:cNvPr id="163" name="Flowchart: Magnetic Disk 162">
            <a:extLst>
              <a:ext uri="{FF2B5EF4-FFF2-40B4-BE49-F238E27FC236}">
                <a16:creationId xmlns:a16="http://schemas.microsoft.com/office/drawing/2014/main" id="{8CB0867D-D398-42B3-9C8B-CCA2F16B779E}"/>
              </a:ext>
            </a:extLst>
          </p:cNvPr>
          <p:cNvSpPr/>
          <p:nvPr/>
        </p:nvSpPr>
        <p:spPr bwMode="gray">
          <a:xfrm>
            <a:off x="10950845" y="2692998"/>
            <a:ext cx="816294" cy="520744"/>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sp>
        <p:nvSpPr>
          <p:cNvPr id="164" name="Rectangle: Rounded Corners 163">
            <a:extLst>
              <a:ext uri="{FF2B5EF4-FFF2-40B4-BE49-F238E27FC236}">
                <a16:creationId xmlns:a16="http://schemas.microsoft.com/office/drawing/2014/main" id="{AA42E1FF-4629-4B1E-A273-A36D20ABE9CF}"/>
              </a:ext>
            </a:extLst>
          </p:cNvPr>
          <p:cNvSpPr/>
          <p:nvPr/>
        </p:nvSpPr>
        <p:spPr bwMode="gray">
          <a:xfrm>
            <a:off x="9428031" y="1812360"/>
            <a:ext cx="1005831" cy="480062"/>
          </a:xfrm>
          <a:prstGeom prst="roundRect">
            <a:avLst>
              <a:gd name="adj" fmla="val 16667"/>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Universal Content </a:t>
            </a:r>
          </a:p>
          <a:p>
            <a:pPr algn="ctr" defTabSz="914413">
              <a:lnSpc>
                <a:spcPct val="106000"/>
              </a:lnSpc>
              <a:defRPr/>
            </a:pPr>
            <a:r>
              <a:rPr lang="en-US" sz="800" b="1">
                <a:solidFill>
                  <a:prstClr val="white"/>
                </a:solidFill>
                <a:latin typeface="Franklin Gothic Book"/>
              </a:rPr>
              <a:t>Management</a:t>
            </a:r>
          </a:p>
        </p:txBody>
      </p:sp>
      <p:sp>
        <p:nvSpPr>
          <p:cNvPr id="165" name="Rectangle: Rounded Corners 164">
            <a:extLst>
              <a:ext uri="{FF2B5EF4-FFF2-40B4-BE49-F238E27FC236}">
                <a16:creationId xmlns:a16="http://schemas.microsoft.com/office/drawing/2014/main" id="{22C84A93-1DF1-4B5A-949E-9C1F4D9E10AF}"/>
              </a:ext>
            </a:extLst>
          </p:cNvPr>
          <p:cNvSpPr/>
          <p:nvPr/>
        </p:nvSpPr>
        <p:spPr bwMode="gray">
          <a:xfrm>
            <a:off x="9428031" y="2710079"/>
            <a:ext cx="1005831" cy="482004"/>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Interface Tables</a:t>
            </a:r>
          </a:p>
        </p:txBody>
      </p:sp>
      <p:sp>
        <p:nvSpPr>
          <p:cNvPr id="166" name="Rectangle: Rounded Corners 165">
            <a:extLst>
              <a:ext uri="{FF2B5EF4-FFF2-40B4-BE49-F238E27FC236}">
                <a16:creationId xmlns:a16="http://schemas.microsoft.com/office/drawing/2014/main" id="{CC4C75F4-8A27-49C9-8D79-AF0CE0D4CCE5}"/>
              </a:ext>
            </a:extLst>
          </p:cNvPr>
          <p:cNvSpPr/>
          <p:nvPr/>
        </p:nvSpPr>
        <p:spPr bwMode="gray">
          <a:xfrm>
            <a:off x="9476404" y="4206941"/>
            <a:ext cx="1005831" cy="476470"/>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Call Back Service</a:t>
            </a:r>
          </a:p>
        </p:txBody>
      </p:sp>
      <p:sp>
        <p:nvSpPr>
          <p:cNvPr id="167" name="Rectangle: Rounded Corners 166">
            <a:extLst>
              <a:ext uri="{FF2B5EF4-FFF2-40B4-BE49-F238E27FC236}">
                <a16:creationId xmlns:a16="http://schemas.microsoft.com/office/drawing/2014/main" id="{B44F1114-D34A-47CD-8FA7-40FDCDB72975}"/>
              </a:ext>
            </a:extLst>
          </p:cNvPr>
          <p:cNvSpPr/>
          <p:nvPr/>
        </p:nvSpPr>
        <p:spPr bwMode="gray">
          <a:xfrm>
            <a:off x="9428030" y="3484573"/>
            <a:ext cx="1005831" cy="476470"/>
          </a:xfrm>
          <a:prstGeom prst="roundRect">
            <a:avLst/>
          </a:prstGeom>
          <a:solidFill>
            <a:schemeClr val="tx1">
              <a:lumMod val="50000"/>
              <a:lumOff val="5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Enterprise Scheduler Service</a:t>
            </a:r>
          </a:p>
        </p:txBody>
      </p:sp>
      <p:pic>
        <p:nvPicPr>
          <p:cNvPr id="168" name="Graphic 167" descr="Folder">
            <a:extLst>
              <a:ext uri="{FF2B5EF4-FFF2-40B4-BE49-F238E27FC236}">
                <a16:creationId xmlns:a16="http://schemas.microsoft.com/office/drawing/2014/main" id="{A32A0794-C667-43C2-AEA4-0F8AF93460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2514" y="1701606"/>
            <a:ext cx="355239" cy="355239"/>
          </a:xfrm>
          <a:prstGeom prst="rect">
            <a:avLst/>
          </a:prstGeom>
        </p:spPr>
      </p:pic>
      <p:cxnSp>
        <p:nvCxnSpPr>
          <p:cNvPr id="169" name="Straight Arrow Connector 168">
            <a:extLst>
              <a:ext uri="{FF2B5EF4-FFF2-40B4-BE49-F238E27FC236}">
                <a16:creationId xmlns:a16="http://schemas.microsoft.com/office/drawing/2014/main" id="{AF8CBBEE-3F66-4BE1-BD1D-1F9F51EBB21A}"/>
              </a:ext>
            </a:extLst>
          </p:cNvPr>
          <p:cNvCxnSpPr>
            <a:cxnSpLocks/>
          </p:cNvCxnSpPr>
          <p:nvPr/>
        </p:nvCxnSpPr>
        <p:spPr>
          <a:xfrm>
            <a:off x="9985100" y="2328554"/>
            <a:ext cx="0" cy="34027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204">
            <a:extLst>
              <a:ext uri="{FF2B5EF4-FFF2-40B4-BE49-F238E27FC236}">
                <a16:creationId xmlns:a16="http://schemas.microsoft.com/office/drawing/2014/main" id="{9A2BBEAB-FCF3-4905-8339-1676E9721B55}"/>
              </a:ext>
            </a:extLst>
          </p:cNvPr>
          <p:cNvCxnSpPr>
            <a:cxnSpLocks/>
          </p:cNvCxnSpPr>
          <p:nvPr/>
        </p:nvCxnSpPr>
        <p:spPr>
          <a:xfrm rot="5400000" flipH="1" flipV="1">
            <a:off x="10603771" y="2633952"/>
            <a:ext cx="190702" cy="1428046"/>
          </a:xfrm>
          <a:prstGeom prst="bentConnector3">
            <a:avLst>
              <a:gd name="adj1" fmla="val 50000"/>
            </a:avLst>
          </a:prstGeom>
          <a:ln w="1270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E04DF74-AF64-4D8C-AB2D-EDF8B9847365}"/>
              </a:ext>
            </a:extLst>
          </p:cNvPr>
          <p:cNvCxnSpPr>
            <a:cxnSpLocks/>
          </p:cNvCxnSpPr>
          <p:nvPr/>
        </p:nvCxnSpPr>
        <p:spPr>
          <a:xfrm>
            <a:off x="9844046" y="3152337"/>
            <a:ext cx="0" cy="34027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21">
            <a:extLst>
              <a:ext uri="{FF2B5EF4-FFF2-40B4-BE49-F238E27FC236}">
                <a16:creationId xmlns:a16="http://schemas.microsoft.com/office/drawing/2014/main" id="{3FA6CA18-530B-45DB-9FC0-80E63355C05A}"/>
              </a:ext>
            </a:extLst>
          </p:cNvPr>
          <p:cNvCxnSpPr>
            <a:cxnSpLocks/>
            <a:endCxn id="166" idx="3"/>
          </p:cNvCxnSpPr>
          <p:nvPr/>
        </p:nvCxnSpPr>
        <p:spPr>
          <a:xfrm rot="5400000">
            <a:off x="10343101" y="3352875"/>
            <a:ext cx="1231434" cy="953167"/>
          </a:xfrm>
          <a:prstGeom prst="bentConnector2">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21">
            <a:extLst>
              <a:ext uri="{FF2B5EF4-FFF2-40B4-BE49-F238E27FC236}">
                <a16:creationId xmlns:a16="http://schemas.microsoft.com/office/drawing/2014/main" id="{2A2680CA-8011-4D40-97FD-45EFC04BA15B}"/>
              </a:ext>
            </a:extLst>
          </p:cNvPr>
          <p:cNvCxnSpPr>
            <a:cxnSpLocks/>
            <a:stCxn id="166" idx="1"/>
          </p:cNvCxnSpPr>
          <p:nvPr/>
        </p:nvCxnSpPr>
        <p:spPr>
          <a:xfrm rot="10800000">
            <a:off x="8232741" y="3613095"/>
            <a:ext cx="1243663" cy="832082"/>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0" name="Graphic 199" descr="Folder">
            <a:extLst>
              <a:ext uri="{FF2B5EF4-FFF2-40B4-BE49-F238E27FC236}">
                <a16:creationId xmlns:a16="http://schemas.microsoft.com/office/drawing/2014/main" id="{E822899A-B829-44D4-9AEA-E64C032EBB7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1275" y="2395214"/>
            <a:ext cx="728049" cy="800408"/>
          </a:xfrm>
          <a:prstGeom prst="rect">
            <a:avLst/>
          </a:prstGeom>
          <a:scene3d>
            <a:camera prst="orthographicFront"/>
            <a:lightRig rig="threePt" dir="t"/>
          </a:scene3d>
          <a:sp3d>
            <a:bevelT/>
            <a:bevelB w="152400" h="50800" prst="softRound"/>
          </a:sp3d>
        </p:spPr>
      </p:pic>
      <p:graphicFrame>
        <p:nvGraphicFramePr>
          <p:cNvPr id="204" name="Content Placeholder 6">
            <a:extLst>
              <a:ext uri="{FF2B5EF4-FFF2-40B4-BE49-F238E27FC236}">
                <a16:creationId xmlns:a16="http://schemas.microsoft.com/office/drawing/2014/main" id="{226E552C-2889-4797-A0A4-B319863A351E}"/>
              </a:ext>
            </a:extLst>
          </p:cNvPr>
          <p:cNvGraphicFramePr>
            <a:graphicFrameLocks/>
          </p:cNvGraphicFramePr>
          <p:nvPr/>
        </p:nvGraphicFramePr>
        <p:xfrm>
          <a:off x="314174" y="5011246"/>
          <a:ext cx="11524262" cy="1704605"/>
        </p:xfrm>
        <a:graphic>
          <a:graphicData uri="http://schemas.openxmlformats.org/drawingml/2006/table">
            <a:tbl>
              <a:tblPr firstRow="1" bandRow="1">
                <a:tableStyleId>{5C22544A-7EE6-4342-B048-85BDC9FD1C3A}</a:tableStyleId>
              </a:tblPr>
              <a:tblGrid>
                <a:gridCol w="512664">
                  <a:extLst>
                    <a:ext uri="{9D8B030D-6E8A-4147-A177-3AD203B41FA5}">
                      <a16:colId xmlns:a16="http://schemas.microsoft.com/office/drawing/2014/main" val="1774869347"/>
                    </a:ext>
                  </a:extLst>
                </a:gridCol>
                <a:gridCol w="1108424">
                  <a:extLst>
                    <a:ext uri="{9D8B030D-6E8A-4147-A177-3AD203B41FA5}">
                      <a16:colId xmlns:a16="http://schemas.microsoft.com/office/drawing/2014/main" val="20000"/>
                    </a:ext>
                  </a:extLst>
                </a:gridCol>
                <a:gridCol w="877960">
                  <a:extLst>
                    <a:ext uri="{9D8B030D-6E8A-4147-A177-3AD203B41FA5}">
                      <a16:colId xmlns:a16="http://schemas.microsoft.com/office/drawing/2014/main" val="3917631046"/>
                    </a:ext>
                  </a:extLst>
                </a:gridCol>
                <a:gridCol w="1159172">
                  <a:extLst>
                    <a:ext uri="{9D8B030D-6E8A-4147-A177-3AD203B41FA5}">
                      <a16:colId xmlns:a16="http://schemas.microsoft.com/office/drawing/2014/main" val="2510883663"/>
                    </a:ext>
                  </a:extLst>
                </a:gridCol>
                <a:gridCol w="7866042">
                  <a:extLst>
                    <a:ext uri="{9D8B030D-6E8A-4147-A177-3AD203B41FA5}">
                      <a16:colId xmlns:a16="http://schemas.microsoft.com/office/drawing/2014/main" val="20001"/>
                    </a:ext>
                  </a:extLst>
                </a:gridCol>
              </a:tblGrid>
              <a:tr h="368684">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8716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OIC/Boomi</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For any connector related, auto retry up to 3 times with specified time interval enabled. If error persist, then reinitiate the transaction from OIC post fix of connection error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086578"/>
                  </a:ext>
                </a:extLst>
              </a:tr>
              <a:tr h="31322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OIC/Boomi</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Correct the data source and reprocess from source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512901"/>
                  </a:ext>
                </a:extLst>
              </a:tr>
              <a:tr h="31322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Boomi/OIC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callback doesn’t get automated, manually check the ESS Status in 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5491212"/>
                  </a:ext>
                </a:extLst>
              </a:tr>
              <a:tr h="31322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err="1">
                          <a:solidFill>
                            <a:schemeClr val="tx1"/>
                          </a:solidFill>
                        </a:rPr>
                        <a:t>SyStem</a:t>
                      </a:r>
                      <a:endParaRPr lang="en-GB" sz="1000">
                        <a:solidFill>
                          <a:schemeClr val="tx1"/>
                        </a:solidFill>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mn-lt"/>
                        <a:ea typeface="+mn-ea"/>
                        <a:cs typeface="+mn-cs"/>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4937542"/>
                  </a:ext>
                </a:extLst>
              </a:tr>
            </a:tbl>
          </a:graphicData>
        </a:graphic>
      </p:graphicFrame>
      <p:pic>
        <p:nvPicPr>
          <p:cNvPr id="214" name="Graphic 213" descr="Building Brick Wall with solid fill">
            <a:extLst>
              <a:ext uri="{FF2B5EF4-FFF2-40B4-BE49-F238E27FC236}">
                <a16:creationId xmlns:a16="http://schemas.microsoft.com/office/drawing/2014/main" id="{49343DF3-6643-48AC-8205-604F05C113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88221" y="2631588"/>
            <a:ext cx="554488" cy="554488"/>
          </a:xfrm>
          <a:prstGeom prst="rect">
            <a:avLst/>
          </a:prstGeom>
        </p:spPr>
      </p:pic>
      <p:cxnSp>
        <p:nvCxnSpPr>
          <p:cNvPr id="215" name="Straight Arrow Connector 214">
            <a:extLst>
              <a:ext uri="{FF2B5EF4-FFF2-40B4-BE49-F238E27FC236}">
                <a16:creationId xmlns:a16="http://schemas.microsoft.com/office/drawing/2014/main" id="{70EA71CE-A466-44E8-B9DE-51B48D752BCC}"/>
              </a:ext>
            </a:extLst>
          </p:cNvPr>
          <p:cNvCxnSpPr>
            <a:cxnSpLocks/>
          </p:cNvCxnSpPr>
          <p:nvPr/>
        </p:nvCxnSpPr>
        <p:spPr>
          <a:xfrm flipV="1">
            <a:off x="5785197" y="2943044"/>
            <a:ext cx="312123" cy="527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26" name="Oval 225">
            <a:extLst>
              <a:ext uri="{FF2B5EF4-FFF2-40B4-BE49-F238E27FC236}">
                <a16:creationId xmlns:a16="http://schemas.microsoft.com/office/drawing/2014/main" id="{1A9EB842-57AD-4BBE-9105-2552A2F3DCB1}"/>
              </a:ext>
            </a:extLst>
          </p:cNvPr>
          <p:cNvSpPr/>
          <p:nvPr/>
        </p:nvSpPr>
        <p:spPr>
          <a:xfrm>
            <a:off x="5041292" y="3833066"/>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227" name="Graphic 226" descr="Close">
            <a:extLst>
              <a:ext uri="{FF2B5EF4-FFF2-40B4-BE49-F238E27FC236}">
                <a16:creationId xmlns:a16="http://schemas.microsoft.com/office/drawing/2014/main" id="{EA85902F-6377-4168-8036-2DA43C504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206660" y="3761860"/>
            <a:ext cx="268249" cy="268249"/>
          </a:xfrm>
          <a:prstGeom prst="rect">
            <a:avLst/>
          </a:prstGeom>
        </p:spPr>
      </p:pic>
      <p:sp>
        <p:nvSpPr>
          <p:cNvPr id="228" name="Oval 227">
            <a:extLst>
              <a:ext uri="{FF2B5EF4-FFF2-40B4-BE49-F238E27FC236}">
                <a16:creationId xmlns:a16="http://schemas.microsoft.com/office/drawing/2014/main" id="{78B48EC4-CFA1-45FC-B3A6-669848C04105}"/>
              </a:ext>
            </a:extLst>
          </p:cNvPr>
          <p:cNvSpPr/>
          <p:nvPr/>
        </p:nvSpPr>
        <p:spPr>
          <a:xfrm>
            <a:off x="6313644" y="3771217"/>
            <a:ext cx="164593" cy="157631"/>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pic>
        <p:nvPicPr>
          <p:cNvPr id="229" name="Graphic 228" descr="Close">
            <a:extLst>
              <a:ext uri="{FF2B5EF4-FFF2-40B4-BE49-F238E27FC236}">
                <a16:creationId xmlns:a16="http://schemas.microsoft.com/office/drawing/2014/main" id="{4D2ADBCB-DF93-4B75-BE45-326B381B3B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7964491" y="2886287"/>
            <a:ext cx="268249" cy="268249"/>
          </a:xfrm>
          <a:prstGeom prst="rect">
            <a:avLst/>
          </a:prstGeom>
        </p:spPr>
      </p:pic>
      <p:sp>
        <p:nvSpPr>
          <p:cNvPr id="236" name="Oval 235">
            <a:extLst>
              <a:ext uri="{FF2B5EF4-FFF2-40B4-BE49-F238E27FC236}">
                <a16:creationId xmlns:a16="http://schemas.microsoft.com/office/drawing/2014/main" id="{24064BF9-25E2-4333-9B62-391345CAB821}"/>
              </a:ext>
            </a:extLst>
          </p:cNvPr>
          <p:cNvSpPr/>
          <p:nvPr/>
        </p:nvSpPr>
        <p:spPr>
          <a:xfrm>
            <a:off x="353565" y="5863764"/>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237" name="Graphic 236" descr="Close">
            <a:extLst>
              <a:ext uri="{FF2B5EF4-FFF2-40B4-BE49-F238E27FC236}">
                <a16:creationId xmlns:a16="http://schemas.microsoft.com/office/drawing/2014/main" id="{6591979C-C925-46D5-B6CE-DB5C6283C3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3428613" y="2995153"/>
            <a:ext cx="261112" cy="261112"/>
          </a:xfrm>
          <a:prstGeom prst="rect">
            <a:avLst/>
          </a:prstGeom>
        </p:spPr>
      </p:pic>
      <p:sp>
        <p:nvSpPr>
          <p:cNvPr id="238" name="Oval 237">
            <a:extLst>
              <a:ext uri="{FF2B5EF4-FFF2-40B4-BE49-F238E27FC236}">
                <a16:creationId xmlns:a16="http://schemas.microsoft.com/office/drawing/2014/main" id="{6847E73D-5854-42CA-BFBD-8A8D24623142}"/>
              </a:ext>
            </a:extLst>
          </p:cNvPr>
          <p:cNvSpPr/>
          <p:nvPr/>
        </p:nvSpPr>
        <p:spPr>
          <a:xfrm>
            <a:off x="600089" y="5863764"/>
            <a:ext cx="16038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240" name="Oval 239">
            <a:extLst>
              <a:ext uri="{FF2B5EF4-FFF2-40B4-BE49-F238E27FC236}">
                <a16:creationId xmlns:a16="http://schemas.microsoft.com/office/drawing/2014/main" id="{8892FB8F-8187-49F7-BA34-83AEB4CE240F}"/>
              </a:ext>
            </a:extLst>
          </p:cNvPr>
          <p:cNvSpPr/>
          <p:nvPr/>
        </p:nvSpPr>
        <p:spPr>
          <a:xfrm>
            <a:off x="353565" y="5476337"/>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241" name="Oval 240">
            <a:extLst>
              <a:ext uri="{FF2B5EF4-FFF2-40B4-BE49-F238E27FC236}">
                <a16:creationId xmlns:a16="http://schemas.microsoft.com/office/drawing/2014/main" id="{8A1C469C-DF96-4624-872F-387B2E1279AF}"/>
              </a:ext>
            </a:extLst>
          </p:cNvPr>
          <p:cNvSpPr/>
          <p:nvPr/>
        </p:nvSpPr>
        <p:spPr>
          <a:xfrm>
            <a:off x="3471480" y="2864123"/>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242" name="Oval 241">
            <a:extLst>
              <a:ext uri="{FF2B5EF4-FFF2-40B4-BE49-F238E27FC236}">
                <a16:creationId xmlns:a16="http://schemas.microsoft.com/office/drawing/2014/main" id="{C5939282-8DB8-4DC4-A842-2463458EF42C}"/>
              </a:ext>
            </a:extLst>
          </p:cNvPr>
          <p:cNvSpPr/>
          <p:nvPr/>
        </p:nvSpPr>
        <p:spPr>
          <a:xfrm>
            <a:off x="605013" y="5471340"/>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243" name="Oval 242">
            <a:extLst>
              <a:ext uri="{FF2B5EF4-FFF2-40B4-BE49-F238E27FC236}">
                <a16:creationId xmlns:a16="http://schemas.microsoft.com/office/drawing/2014/main" id="{372C74F3-B96F-42B6-A46A-4B085FCEFF35}"/>
              </a:ext>
            </a:extLst>
          </p:cNvPr>
          <p:cNvSpPr/>
          <p:nvPr/>
        </p:nvSpPr>
        <p:spPr>
          <a:xfrm>
            <a:off x="7996374" y="2757810"/>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pic>
        <p:nvPicPr>
          <p:cNvPr id="244" name="Graphic 243" descr="Close">
            <a:extLst>
              <a:ext uri="{FF2B5EF4-FFF2-40B4-BE49-F238E27FC236}">
                <a16:creationId xmlns:a16="http://schemas.microsoft.com/office/drawing/2014/main" id="{74F768A4-261F-4C2C-BCAF-DA3788C3E10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6063068" y="3722273"/>
            <a:ext cx="258262" cy="258262"/>
          </a:xfrm>
          <a:prstGeom prst="rect">
            <a:avLst/>
          </a:prstGeom>
        </p:spPr>
      </p:pic>
      <p:sp>
        <p:nvSpPr>
          <p:cNvPr id="60" name="Title 1">
            <a:extLst>
              <a:ext uri="{FF2B5EF4-FFF2-40B4-BE49-F238E27FC236}">
                <a16:creationId xmlns:a16="http://schemas.microsoft.com/office/drawing/2014/main" id="{9B9A3B10-B5FE-4FF8-834C-3D626A803BBC}"/>
              </a:ext>
            </a:extLst>
          </p:cNvPr>
          <p:cNvSpPr>
            <a:spLocks noGrp="1"/>
          </p:cNvSpPr>
          <p:nvPr>
            <p:ph type="title" idx="4294967295"/>
          </p:nvPr>
        </p:nvSpPr>
        <p:spPr>
          <a:xfrm>
            <a:off x="301625" y="204788"/>
            <a:ext cx="11890375"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ea typeface="Verdana" panose="020B0604030504040204" pitchFamily="34" charset="0"/>
              </a:rPr>
              <a:t>Poll/Subscribe : FBDI: Inbound Integration </a:t>
            </a:r>
            <a:r>
              <a:rPr lang="en-US" sz="1213">
                <a:ea typeface="Verdana" panose="020B0604030504040204" pitchFamily="34" charset="0"/>
              </a:rPr>
              <a:t>(Common)</a:t>
            </a:r>
          </a:p>
        </p:txBody>
      </p:sp>
      <p:pic>
        <p:nvPicPr>
          <p:cNvPr id="61" name="Graphic 60" descr="Close">
            <a:extLst>
              <a:ext uri="{FF2B5EF4-FFF2-40B4-BE49-F238E27FC236}">
                <a16:creationId xmlns:a16="http://schemas.microsoft.com/office/drawing/2014/main" id="{12E96BF1-4C08-4794-AC36-C4E398A557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073404" y="4323536"/>
            <a:ext cx="268249" cy="268249"/>
          </a:xfrm>
          <a:prstGeom prst="rect">
            <a:avLst/>
          </a:prstGeom>
        </p:spPr>
      </p:pic>
      <p:sp>
        <p:nvSpPr>
          <p:cNvPr id="63" name="Oval 62">
            <a:extLst>
              <a:ext uri="{FF2B5EF4-FFF2-40B4-BE49-F238E27FC236}">
                <a16:creationId xmlns:a16="http://schemas.microsoft.com/office/drawing/2014/main" id="{C40B62A4-9397-45C8-90A3-EE78E1B1C82A}"/>
              </a:ext>
            </a:extLst>
          </p:cNvPr>
          <p:cNvSpPr/>
          <p:nvPr/>
        </p:nvSpPr>
        <p:spPr>
          <a:xfrm>
            <a:off x="9121673" y="4196965"/>
            <a:ext cx="188921" cy="143919"/>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6</a:t>
            </a:r>
          </a:p>
        </p:txBody>
      </p:sp>
      <p:sp>
        <p:nvSpPr>
          <p:cNvPr id="64" name="Oval 63">
            <a:extLst>
              <a:ext uri="{FF2B5EF4-FFF2-40B4-BE49-F238E27FC236}">
                <a16:creationId xmlns:a16="http://schemas.microsoft.com/office/drawing/2014/main" id="{FBA616AE-8561-4B06-AAEC-31A2958945FC}"/>
              </a:ext>
            </a:extLst>
          </p:cNvPr>
          <p:cNvSpPr/>
          <p:nvPr/>
        </p:nvSpPr>
        <p:spPr>
          <a:xfrm>
            <a:off x="571030" y="6481558"/>
            <a:ext cx="16038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5</a:t>
            </a:r>
          </a:p>
        </p:txBody>
      </p:sp>
      <p:sp>
        <p:nvSpPr>
          <p:cNvPr id="67" name="Flowchart: Magnetic Disk 66">
            <a:extLst>
              <a:ext uri="{FF2B5EF4-FFF2-40B4-BE49-F238E27FC236}">
                <a16:creationId xmlns:a16="http://schemas.microsoft.com/office/drawing/2014/main" id="{9652F878-2411-4CA9-B982-1A2792D78C0E}"/>
              </a:ext>
            </a:extLst>
          </p:cNvPr>
          <p:cNvSpPr/>
          <p:nvPr/>
        </p:nvSpPr>
        <p:spPr>
          <a:xfrm>
            <a:off x="2014967" y="3427580"/>
            <a:ext cx="810334" cy="806999"/>
          </a:xfrm>
          <a:prstGeom prst="flowChartMagneticDisk">
            <a:avLst/>
          </a:prstGeom>
          <a:solidFill>
            <a:srgbClr val="0070C0"/>
          </a:solid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b="1">
              <a:solidFill>
                <a:prstClr val="white"/>
              </a:solidFill>
              <a:latin typeface="Verdana"/>
            </a:endParaRPr>
          </a:p>
        </p:txBody>
      </p:sp>
      <p:sp>
        <p:nvSpPr>
          <p:cNvPr id="68" name="Flowchart: Direct Access Storage 67">
            <a:extLst>
              <a:ext uri="{FF2B5EF4-FFF2-40B4-BE49-F238E27FC236}">
                <a16:creationId xmlns:a16="http://schemas.microsoft.com/office/drawing/2014/main" id="{41C80412-CA75-4275-A928-00D7B1ABEE2B}"/>
              </a:ext>
            </a:extLst>
          </p:cNvPr>
          <p:cNvSpPr/>
          <p:nvPr/>
        </p:nvSpPr>
        <p:spPr>
          <a:xfrm>
            <a:off x="2022647" y="3737188"/>
            <a:ext cx="803280" cy="254284"/>
          </a:xfrm>
          <a:prstGeom prst="flowChartMagneticDrum">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R="0" algn="ctr" rtl="0"/>
            <a:r>
              <a:rPr lang="en-US" sz="667" b="0" i="0" u="none" strike="noStrike" baseline="0">
                <a:solidFill>
                  <a:schemeClr val="tx1"/>
                </a:solidFill>
                <a:latin typeface="Calibri" panose="020F0502020204030204" pitchFamily="34" charset="0"/>
              </a:rPr>
              <a:t>MQ</a:t>
            </a:r>
          </a:p>
          <a:p>
            <a:pPr marR="0" algn="ctr" rtl="0"/>
            <a:r>
              <a:rPr lang="en-US" sz="667" b="0" i="0" u="none" strike="noStrike" baseline="0">
                <a:solidFill>
                  <a:schemeClr val="tx1"/>
                </a:solidFill>
                <a:latin typeface="Calibri" panose="020F0502020204030204" pitchFamily="34" charset="0"/>
              </a:rPr>
              <a:t>(Corp)</a:t>
            </a:r>
            <a:endParaRPr lang="en-US" sz="667">
              <a:solidFill>
                <a:schemeClr val="tx1"/>
              </a:solidFill>
              <a:latin typeface="Verdana"/>
            </a:endParaRPr>
          </a:p>
        </p:txBody>
      </p:sp>
      <p:cxnSp>
        <p:nvCxnSpPr>
          <p:cNvPr id="69" name="Straight Arrow Connector 21">
            <a:extLst>
              <a:ext uri="{FF2B5EF4-FFF2-40B4-BE49-F238E27FC236}">
                <a16:creationId xmlns:a16="http://schemas.microsoft.com/office/drawing/2014/main" id="{27203242-7B7E-4620-A110-8EA72493B53D}"/>
              </a:ext>
            </a:extLst>
          </p:cNvPr>
          <p:cNvCxnSpPr>
            <a:cxnSpLocks/>
            <a:endCxn id="68" idx="1"/>
          </p:cNvCxnSpPr>
          <p:nvPr/>
        </p:nvCxnSpPr>
        <p:spPr>
          <a:xfrm>
            <a:off x="1327756" y="3397591"/>
            <a:ext cx="694891" cy="466739"/>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21">
            <a:extLst>
              <a:ext uri="{FF2B5EF4-FFF2-40B4-BE49-F238E27FC236}">
                <a16:creationId xmlns:a16="http://schemas.microsoft.com/office/drawing/2014/main" id="{2C32557D-6EBD-4402-9756-D0D795286494}"/>
              </a:ext>
            </a:extLst>
          </p:cNvPr>
          <p:cNvCxnSpPr>
            <a:cxnSpLocks/>
          </p:cNvCxnSpPr>
          <p:nvPr/>
        </p:nvCxnSpPr>
        <p:spPr>
          <a:xfrm flipV="1">
            <a:off x="2916134" y="3435792"/>
            <a:ext cx="923325" cy="492536"/>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4C27B49-B05F-4B56-8988-2F2A8C441DA0}"/>
              </a:ext>
            </a:extLst>
          </p:cNvPr>
          <p:cNvSpPr txBox="1"/>
          <p:nvPr/>
        </p:nvSpPr>
        <p:spPr>
          <a:xfrm>
            <a:off x="328520" y="753603"/>
            <a:ext cx="11175193" cy="54014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kern="0"/>
              <a:t>Middleware and ERP Cloud Import Bulk Data services with File-based Data Integration (FBDI) compliant files. The goal is to import ERP data such as account payable invoices using processes in ERP Cloud.</a:t>
            </a:r>
          </a:p>
        </p:txBody>
      </p:sp>
      <p:sp>
        <p:nvSpPr>
          <p:cNvPr id="70" name="Oval 69">
            <a:extLst>
              <a:ext uri="{FF2B5EF4-FFF2-40B4-BE49-F238E27FC236}">
                <a16:creationId xmlns:a16="http://schemas.microsoft.com/office/drawing/2014/main" id="{2FA56A85-1157-4960-9F4F-0CC4ACC9AAFF}"/>
              </a:ext>
            </a:extLst>
          </p:cNvPr>
          <p:cNvSpPr/>
          <p:nvPr/>
        </p:nvSpPr>
        <p:spPr>
          <a:xfrm>
            <a:off x="571031" y="6124339"/>
            <a:ext cx="187086"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6</a:t>
            </a:r>
          </a:p>
        </p:txBody>
      </p:sp>
      <p:sp>
        <p:nvSpPr>
          <p:cNvPr id="71" name="TextBox 70">
            <a:extLst>
              <a:ext uri="{FF2B5EF4-FFF2-40B4-BE49-F238E27FC236}">
                <a16:creationId xmlns:a16="http://schemas.microsoft.com/office/drawing/2014/main" id="{672C9FDB-E793-4D1E-9490-FDB827C91431}"/>
              </a:ext>
            </a:extLst>
          </p:cNvPr>
          <p:cNvSpPr txBox="1"/>
          <p:nvPr/>
        </p:nvSpPr>
        <p:spPr>
          <a:xfrm>
            <a:off x="4001452" y="6448585"/>
            <a:ext cx="6105145" cy="24160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970"/>
              <a:t>Identify the root cause and business users needs to be notified. Post correction of data, reprocess the integration</a:t>
            </a:r>
          </a:p>
        </p:txBody>
      </p:sp>
      <p:pic>
        <p:nvPicPr>
          <p:cNvPr id="73" name="Graphic 72" descr="Close">
            <a:extLst>
              <a:ext uri="{FF2B5EF4-FFF2-40B4-BE49-F238E27FC236}">
                <a16:creationId xmlns:a16="http://schemas.microsoft.com/office/drawing/2014/main" id="{4C5FBE57-89C7-4B32-86F0-55F825ACD0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877324" y="2271880"/>
            <a:ext cx="268249" cy="268249"/>
          </a:xfrm>
          <a:prstGeom prst="rect">
            <a:avLst/>
          </a:prstGeom>
        </p:spPr>
      </p:pic>
      <p:sp>
        <p:nvSpPr>
          <p:cNvPr id="74" name="Oval 73">
            <a:extLst>
              <a:ext uri="{FF2B5EF4-FFF2-40B4-BE49-F238E27FC236}">
                <a16:creationId xmlns:a16="http://schemas.microsoft.com/office/drawing/2014/main" id="{596B37DF-2D9C-44C4-9793-4F97253346E8}"/>
              </a:ext>
            </a:extLst>
          </p:cNvPr>
          <p:cNvSpPr/>
          <p:nvPr/>
        </p:nvSpPr>
        <p:spPr>
          <a:xfrm>
            <a:off x="10104206" y="2387020"/>
            <a:ext cx="197514" cy="103293"/>
          </a:xfrm>
          <a:prstGeom prst="ellipse">
            <a:avLst/>
          </a:prstGeom>
          <a:solidFill>
            <a:srgbClr val="FFD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B</a:t>
            </a:r>
          </a:p>
        </p:txBody>
      </p:sp>
      <p:sp>
        <p:nvSpPr>
          <p:cNvPr id="75" name="Oval 74">
            <a:extLst>
              <a:ext uri="{FF2B5EF4-FFF2-40B4-BE49-F238E27FC236}">
                <a16:creationId xmlns:a16="http://schemas.microsoft.com/office/drawing/2014/main" id="{86C1781E-1A8A-4905-ACF6-B4E3379A389A}"/>
              </a:ext>
            </a:extLst>
          </p:cNvPr>
          <p:cNvSpPr/>
          <p:nvPr/>
        </p:nvSpPr>
        <p:spPr>
          <a:xfrm>
            <a:off x="10545089" y="3108705"/>
            <a:ext cx="188921" cy="143919"/>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5</a:t>
            </a:r>
          </a:p>
        </p:txBody>
      </p:sp>
      <p:pic>
        <p:nvPicPr>
          <p:cNvPr id="76" name="Graphic 75" descr="Close">
            <a:extLst>
              <a:ext uri="{FF2B5EF4-FFF2-40B4-BE49-F238E27FC236}">
                <a16:creationId xmlns:a16="http://schemas.microsoft.com/office/drawing/2014/main" id="{B7B832ED-4F89-43CA-B495-D376108953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10516105" y="3219571"/>
            <a:ext cx="268249" cy="268249"/>
          </a:xfrm>
          <a:prstGeom prst="rect">
            <a:avLst/>
          </a:prstGeom>
        </p:spPr>
      </p:pic>
      <p:sp>
        <p:nvSpPr>
          <p:cNvPr id="78" name="Oval 77">
            <a:extLst>
              <a:ext uri="{FF2B5EF4-FFF2-40B4-BE49-F238E27FC236}">
                <a16:creationId xmlns:a16="http://schemas.microsoft.com/office/drawing/2014/main" id="{627FB50F-8153-49F6-9A94-25614E63D2C9}"/>
              </a:ext>
            </a:extLst>
          </p:cNvPr>
          <p:cNvSpPr/>
          <p:nvPr/>
        </p:nvSpPr>
        <p:spPr>
          <a:xfrm>
            <a:off x="314174" y="6577619"/>
            <a:ext cx="186472" cy="168383"/>
          </a:xfrm>
          <a:prstGeom prst="ellipse">
            <a:avLst/>
          </a:prstGeom>
          <a:solidFill>
            <a:srgbClr val="FFD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B</a:t>
            </a:r>
          </a:p>
        </p:txBody>
      </p:sp>
      <p:cxnSp>
        <p:nvCxnSpPr>
          <p:cNvPr id="77" name="Straight Arrow Connector 76">
            <a:extLst>
              <a:ext uri="{FF2B5EF4-FFF2-40B4-BE49-F238E27FC236}">
                <a16:creationId xmlns:a16="http://schemas.microsoft.com/office/drawing/2014/main" id="{90309338-1EFE-44EB-A596-5A7B404AEE19}"/>
              </a:ext>
            </a:extLst>
          </p:cNvPr>
          <p:cNvCxnSpPr>
            <a:cxnSpLocks/>
            <a:endCxn id="130" idx="18"/>
          </p:cNvCxnSpPr>
          <p:nvPr/>
        </p:nvCxnSpPr>
        <p:spPr>
          <a:xfrm flipV="1">
            <a:off x="5655241" y="4515441"/>
            <a:ext cx="822995" cy="21439"/>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A01834B7-25D9-41F2-A8FE-C02565461DE2}"/>
              </a:ext>
            </a:extLst>
          </p:cNvPr>
          <p:cNvSpPr/>
          <p:nvPr/>
        </p:nvSpPr>
        <p:spPr bwMode="gray">
          <a:xfrm>
            <a:off x="3809982" y="3877025"/>
            <a:ext cx="892093" cy="900275"/>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Monitoring</a:t>
            </a:r>
          </a:p>
        </p:txBody>
      </p:sp>
      <p:cxnSp>
        <p:nvCxnSpPr>
          <p:cNvPr id="84" name="Straight Arrow Connector 83">
            <a:extLst>
              <a:ext uri="{FF2B5EF4-FFF2-40B4-BE49-F238E27FC236}">
                <a16:creationId xmlns:a16="http://schemas.microsoft.com/office/drawing/2014/main" id="{C5B30D35-F6C9-4943-99A1-EC2C05E0D9C7}"/>
              </a:ext>
            </a:extLst>
          </p:cNvPr>
          <p:cNvCxnSpPr>
            <a:cxnSpLocks/>
            <a:endCxn id="79" idx="0"/>
          </p:cNvCxnSpPr>
          <p:nvPr/>
        </p:nvCxnSpPr>
        <p:spPr>
          <a:xfrm flipH="1">
            <a:off x="4256029" y="3847947"/>
            <a:ext cx="1951599" cy="29078"/>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0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19</a:t>
            </a:fld>
            <a:endParaRPr lang="en-US"/>
          </a:p>
        </p:txBody>
      </p:sp>
      <p:sp>
        <p:nvSpPr>
          <p:cNvPr id="5" name="Title 1">
            <a:extLst>
              <a:ext uri="{FF2B5EF4-FFF2-40B4-BE49-F238E27FC236}">
                <a16:creationId xmlns:a16="http://schemas.microsoft.com/office/drawing/2014/main" id="{B8BA71C6-1412-4B8D-B789-504DB1361B73}"/>
              </a:ext>
            </a:extLst>
          </p:cNvPr>
          <p:cNvSpPr>
            <a:spLocks noGrp="1"/>
          </p:cNvSpPr>
          <p:nvPr>
            <p:ph type="title" idx="4294967295"/>
          </p:nvPr>
        </p:nvSpPr>
        <p:spPr>
          <a:xfrm>
            <a:off x="601663" y="238125"/>
            <a:ext cx="11590337" cy="450850"/>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ea typeface="Verdana" panose="020B0604030504040204" pitchFamily="34" charset="0"/>
              </a:rPr>
              <a:t>Poll/Subscribe : FBDI: Inbound Integration </a:t>
            </a:r>
            <a:r>
              <a:rPr lang="en-US" sz="1213">
                <a:ea typeface="Verdana" panose="020B0604030504040204" pitchFamily="34" charset="0"/>
              </a:rPr>
              <a:t>(Common)</a:t>
            </a:r>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613803" y="962508"/>
            <a:ext cx="10562135" cy="1604430"/>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311824" lvl="1" indent="-311824" defTabSz="831530">
              <a:spcBef>
                <a:spcPts val="546"/>
              </a:spcBef>
              <a:buSzPct val="100000"/>
              <a:buFont typeface="+mj-lt"/>
              <a:buAutoNum type="arabicPeriod"/>
              <a:defRPr/>
            </a:pPr>
            <a:endParaRPr lang="en-US" sz="1698" kern="0"/>
          </a:p>
        </p:txBody>
      </p:sp>
      <p:sp>
        <p:nvSpPr>
          <p:cNvPr id="9" name="TextBox 8">
            <a:extLst>
              <a:ext uri="{FF2B5EF4-FFF2-40B4-BE49-F238E27FC236}">
                <a16:creationId xmlns:a16="http://schemas.microsoft.com/office/drawing/2014/main" id="{25DDEE90-861F-487E-967C-7B062E23F43C}"/>
              </a:ext>
            </a:extLst>
          </p:cNvPr>
          <p:cNvSpPr txBox="1"/>
          <p:nvPr/>
        </p:nvSpPr>
        <p:spPr>
          <a:xfrm>
            <a:off x="789968" y="2645476"/>
            <a:ext cx="8060097" cy="174969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lvl="1" indent="-207935" defTabSz="831530">
              <a:spcBef>
                <a:spcPts val="546"/>
              </a:spcBef>
              <a:buSzPct val="100000"/>
              <a:buFont typeface="Arial" panose="020B0604020202020204" pitchFamily="34" charset="0"/>
              <a:buChar char="•"/>
              <a:defRPr/>
            </a:pPr>
            <a:r>
              <a:rPr lang="en-US" sz="1455" kern="0"/>
              <a:t>Bulk Data can be captured and  transferred to Cloud ERP</a:t>
            </a:r>
          </a:p>
          <a:p>
            <a:pPr marL="207935" lvl="1" indent="-207935" defTabSz="831530">
              <a:spcBef>
                <a:spcPts val="546"/>
              </a:spcBef>
              <a:buSzPct val="100000"/>
              <a:buFont typeface="Arial" panose="020B0604020202020204" pitchFamily="34" charset="0"/>
              <a:buChar char="•"/>
              <a:defRPr/>
            </a:pPr>
            <a:r>
              <a:rPr lang="en-US" sz="1455" kern="0"/>
              <a:t>Adapter available to import data to cloud</a:t>
            </a:r>
          </a:p>
          <a:p>
            <a:pPr marL="207935" lvl="1" indent="-207935" defTabSz="831530">
              <a:spcBef>
                <a:spcPts val="546"/>
              </a:spcBef>
              <a:buSzPct val="100000"/>
              <a:buFont typeface="Arial" panose="020B0604020202020204" pitchFamily="34" charset="0"/>
              <a:buChar char="•"/>
              <a:defRPr/>
            </a:pPr>
            <a:r>
              <a:rPr lang="en-US" sz="1455" kern="0"/>
              <a:t>Suitable for complex extraction requirements such as computed columns </a:t>
            </a:r>
          </a:p>
          <a:p>
            <a:pPr marL="207935" lvl="1" indent="-207935" defTabSz="831530">
              <a:spcBef>
                <a:spcPts val="546"/>
              </a:spcBef>
              <a:buSzPct val="100000"/>
              <a:buFont typeface="Arial" panose="020B0604020202020204" pitchFamily="34" charset="0"/>
              <a:buChar char="•"/>
              <a:defRPr/>
            </a:pPr>
            <a:r>
              <a:rPr lang="en-US" sz="1455" kern="0"/>
              <a:t>Suitable for post extraction data transformation and validation requirements</a:t>
            </a:r>
          </a:p>
          <a:p>
            <a:pPr marL="207935" lvl="1" indent="-207935" defTabSz="831530">
              <a:spcBef>
                <a:spcPts val="546"/>
              </a:spcBef>
              <a:buSzPct val="100000"/>
              <a:buFont typeface="Arial" panose="020B0604020202020204" pitchFamily="34" charset="0"/>
              <a:buChar char="•"/>
              <a:defRPr/>
            </a:pPr>
            <a:r>
              <a:rPr lang="en-US" sz="1455" kern="0"/>
              <a:t>Can be scheduled based on the frequency.</a:t>
            </a:r>
          </a:p>
          <a:p>
            <a:pPr marL="207935" lvl="1" indent="-207935" defTabSz="831530">
              <a:spcBef>
                <a:spcPts val="546"/>
              </a:spcBef>
              <a:buSzPct val="100000"/>
              <a:buFont typeface="Arial" panose="020B0604020202020204" pitchFamily="34" charset="0"/>
              <a:buChar char="•"/>
              <a:defRPr/>
            </a:pPr>
            <a:r>
              <a:rPr lang="en-US" sz="1455" kern="0"/>
              <a:t>MFT can be one of the sources of data apart from an FTP/SFTP source/Message Queue</a:t>
            </a:r>
          </a:p>
        </p:txBody>
      </p:sp>
      <p:sp>
        <p:nvSpPr>
          <p:cNvPr id="11" name="TextBox 10">
            <a:extLst>
              <a:ext uri="{FF2B5EF4-FFF2-40B4-BE49-F238E27FC236}">
                <a16:creationId xmlns:a16="http://schemas.microsoft.com/office/drawing/2014/main" id="{346830CA-21B8-4743-8C8E-E9558CEA31CC}"/>
              </a:ext>
            </a:extLst>
          </p:cNvPr>
          <p:cNvSpPr txBox="1"/>
          <p:nvPr/>
        </p:nvSpPr>
        <p:spPr>
          <a:xfrm>
            <a:off x="789969" y="4661301"/>
            <a:ext cx="7173049" cy="121187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a:buFont typeface="Arial" panose="020B0604020202020204" pitchFamily="34" charset="0"/>
              <a:buChar char="•"/>
            </a:pPr>
            <a:r>
              <a:rPr lang="en-US" sz="1455"/>
              <a:t>Middleware orchestration  is required</a:t>
            </a:r>
          </a:p>
          <a:p>
            <a:pPr marL="277246" indent="-277246" defTabSz="1219187">
              <a:buFont typeface="Arial" panose="020B0604020202020204" pitchFamily="34" charset="0"/>
              <a:buChar char="•"/>
            </a:pPr>
            <a:endParaRPr lang="en-US" sz="1455"/>
          </a:p>
          <a:p>
            <a:pPr defTabSz="1219187"/>
            <a:endParaRPr lang="en-US" sz="1455"/>
          </a:p>
          <a:p>
            <a:pPr marL="207935" indent="-207935" defTabSz="1219187">
              <a:buFont typeface="Arial" panose="020B0604020202020204" pitchFamily="34" charset="0"/>
              <a:buChar char="•"/>
            </a:pPr>
            <a:r>
              <a:rPr lang="en-US" sz="1455"/>
              <a:t>GL Journals/LockBox/ Customer Master </a:t>
            </a:r>
            <a:r>
              <a:rPr lang="en-US" sz="1455" kern="1200">
                <a:solidFill>
                  <a:schemeClr val="dk1"/>
                </a:solidFill>
                <a:effectLst/>
                <a:latin typeface="Calibri" panose="020F0502020204030204" pitchFamily="34" charset="0"/>
                <a:ea typeface="+mn-ea"/>
                <a:cs typeface="+mn-cs"/>
              </a:rPr>
              <a:t>Inbound Integration</a:t>
            </a:r>
          </a:p>
          <a:p>
            <a:pPr marL="207935" indent="-207935" defTabSz="1219187">
              <a:buFont typeface="Arial" panose="020B0604020202020204" pitchFamily="34" charset="0"/>
              <a:buChar char="•"/>
            </a:pPr>
            <a:r>
              <a:rPr lang="en-US" sz="1455" kern="1200">
                <a:solidFill>
                  <a:schemeClr val="dk1"/>
                </a:solidFill>
                <a:effectLst/>
                <a:latin typeface="Calibri" panose="020F0502020204030204" pitchFamily="34" charset="0"/>
                <a:ea typeface="+mn-ea"/>
                <a:cs typeface="+mn-cs"/>
              </a:rPr>
              <a:t>Cash Management Integrations for Banks</a:t>
            </a:r>
          </a:p>
        </p:txBody>
      </p:sp>
      <p:sp>
        <p:nvSpPr>
          <p:cNvPr id="8" name="TextBox 7">
            <a:extLst>
              <a:ext uri="{FF2B5EF4-FFF2-40B4-BE49-F238E27FC236}">
                <a16:creationId xmlns:a16="http://schemas.microsoft.com/office/drawing/2014/main" id="{E49864EA-3FAF-43F6-B2A2-F00B74745D66}"/>
              </a:ext>
            </a:extLst>
          </p:cNvPr>
          <p:cNvSpPr txBox="1"/>
          <p:nvPr/>
        </p:nvSpPr>
        <p:spPr>
          <a:xfrm>
            <a:off x="789968" y="993446"/>
            <a:ext cx="10209805" cy="1438757"/>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lvl="1" defTabSz="831530">
              <a:spcBef>
                <a:spcPts val="546"/>
              </a:spcBef>
              <a:buSzPct val="100000"/>
              <a:defRPr/>
            </a:pPr>
            <a:r>
              <a:rPr lang="en-US" sz="1455" b="1">
                <a:solidFill>
                  <a:srgbClr val="C00000"/>
                </a:solidFill>
              </a:rPr>
              <a:t> </a:t>
            </a:r>
          </a:p>
          <a:p>
            <a:pPr marL="207935" lvl="1" indent="-207935" defTabSz="831530">
              <a:spcBef>
                <a:spcPts val="546"/>
              </a:spcBef>
              <a:buSzPct val="100000"/>
              <a:buFont typeface="Arial" panose="020B0604020202020204" pitchFamily="34" charset="0"/>
              <a:buChar char="•"/>
              <a:defRPr/>
            </a:pPr>
            <a:r>
              <a:rPr lang="en-US" sz="1455" kern="0"/>
              <a:t>The boundary system places source file on the File server(Landing Zone).</a:t>
            </a:r>
          </a:p>
          <a:p>
            <a:pPr marL="207935" lvl="1" indent="-207935" defTabSz="831530">
              <a:spcBef>
                <a:spcPts val="546"/>
              </a:spcBef>
              <a:buSzPct val="100000"/>
              <a:buFont typeface="Arial" panose="020B0604020202020204" pitchFamily="34" charset="0"/>
              <a:buChar char="•"/>
              <a:defRPr/>
            </a:pPr>
            <a:r>
              <a:rPr lang="en-US" sz="1455" kern="0"/>
              <a:t>OIC reads the file, does file validations and data transformations and uploads data in FBDI format on the UCM Server. Errors captured during these steps are notified to the support team via emails.</a:t>
            </a:r>
          </a:p>
          <a:p>
            <a:pPr marL="207935" lvl="1" indent="-207935" defTabSz="831530">
              <a:spcBef>
                <a:spcPts val="546"/>
              </a:spcBef>
              <a:buSzPct val="100000"/>
              <a:buFont typeface="Arial" panose="020B0604020202020204" pitchFamily="34" charset="0"/>
              <a:buChar char="•"/>
              <a:defRPr/>
            </a:pPr>
            <a:r>
              <a:rPr lang="en-US" sz="1455" kern="0"/>
              <a:t>Once the file is placed in UCM server, OIC will trigger the ERP Cloud data import processes.</a:t>
            </a:r>
          </a:p>
        </p:txBody>
      </p:sp>
      <p:sp>
        <p:nvSpPr>
          <p:cNvPr id="10" name="TextBox 9">
            <a:extLst>
              <a:ext uri="{FF2B5EF4-FFF2-40B4-BE49-F238E27FC236}">
                <a16:creationId xmlns:a16="http://schemas.microsoft.com/office/drawing/2014/main" id="{3924B7D7-417D-410E-BFF6-6100B4E8A0D0}"/>
              </a:ext>
            </a:extLst>
          </p:cNvPr>
          <p:cNvSpPr txBox="1"/>
          <p:nvPr/>
        </p:nvSpPr>
        <p:spPr>
          <a:xfrm>
            <a:off x="600874" y="962508"/>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Steps</a:t>
            </a:r>
            <a:endParaRPr lang="en-US" sz="1801"/>
          </a:p>
        </p:txBody>
      </p:sp>
      <p:sp>
        <p:nvSpPr>
          <p:cNvPr id="12" name="TextBox 11">
            <a:extLst>
              <a:ext uri="{FF2B5EF4-FFF2-40B4-BE49-F238E27FC236}">
                <a16:creationId xmlns:a16="http://schemas.microsoft.com/office/drawing/2014/main" id="{A187E61A-4081-48A9-AA35-5CA785EF2596}"/>
              </a:ext>
            </a:extLst>
          </p:cNvPr>
          <p:cNvSpPr txBox="1"/>
          <p:nvPr/>
        </p:nvSpPr>
        <p:spPr>
          <a:xfrm>
            <a:off x="613803" y="2332999"/>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Pros</a:t>
            </a:r>
            <a:endParaRPr lang="en-US" sz="1801"/>
          </a:p>
        </p:txBody>
      </p:sp>
      <p:sp>
        <p:nvSpPr>
          <p:cNvPr id="13" name="TextBox 12">
            <a:extLst>
              <a:ext uri="{FF2B5EF4-FFF2-40B4-BE49-F238E27FC236}">
                <a16:creationId xmlns:a16="http://schemas.microsoft.com/office/drawing/2014/main" id="{1DE8E55E-6202-4651-864D-C6393546FC78}"/>
              </a:ext>
            </a:extLst>
          </p:cNvPr>
          <p:cNvSpPr txBox="1"/>
          <p:nvPr/>
        </p:nvSpPr>
        <p:spPr>
          <a:xfrm>
            <a:off x="613803" y="4280032"/>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Cons</a:t>
            </a:r>
            <a:endParaRPr lang="en-US" sz="1801"/>
          </a:p>
        </p:txBody>
      </p:sp>
      <p:sp>
        <p:nvSpPr>
          <p:cNvPr id="15" name="TextBox 14">
            <a:extLst>
              <a:ext uri="{FF2B5EF4-FFF2-40B4-BE49-F238E27FC236}">
                <a16:creationId xmlns:a16="http://schemas.microsoft.com/office/drawing/2014/main" id="{0B0A276D-2E71-4D8B-976D-F00B375634F4}"/>
              </a:ext>
            </a:extLst>
          </p:cNvPr>
          <p:cNvSpPr txBox="1"/>
          <p:nvPr/>
        </p:nvSpPr>
        <p:spPr>
          <a:xfrm>
            <a:off x="600874" y="4919451"/>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219187"/>
            <a:r>
              <a:rPr lang="en-US" sz="1801" b="1">
                <a:solidFill>
                  <a:srgbClr val="C00000"/>
                </a:solidFill>
              </a:rPr>
              <a:t>Applicability</a:t>
            </a:r>
          </a:p>
        </p:txBody>
      </p:sp>
    </p:spTree>
    <p:extLst>
      <p:ext uri="{BB962C8B-B14F-4D97-AF65-F5344CB8AC3E}">
        <p14:creationId xmlns:p14="http://schemas.microsoft.com/office/powerpoint/2010/main" val="329665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3D50-F200-4509-9DDF-B5B5F17BBDB1}"/>
              </a:ext>
            </a:extLst>
          </p:cNvPr>
          <p:cNvSpPr>
            <a:spLocks noGrp="1"/>
          </p:cNvSpPr>
          <p:nvPr>
            <p:ph type="title" idx="4294967295"/>
          </p:nvPr>
        </p:nvSpPr>
        <p:spPr>
          <a:xfrm>
            <a:off x="1825625" y="338138"/>
            <a:ext cx="10366375" cy="376237"/>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00">
                <a:solidFill>
                  <a:srgbClr val="1C1B1A"/>
                </a:solidFill>
              </a:rPr>
              <a:t>Integrated ERP Planning | </a:t>
            </a:r>
            <a:r>
              <a:rPr lang="en-US" sz="2400">
                <a:solidFill>
                  <a:srgbClr val="E64A13"/>
                </a:solidFill>
                <a:latin typeface="Arial"/>
                <a:ea typeface="Open Sans"/>
                <a:cs typeface="Arial"/>
              </a:rPr>
              <a:t>Detailed Timelines</a:t>
            </a:r>
          </a:p>
        </p:txBody>
      </p:sp>
      <p:grpSp>
        <p:nvGrpSpPr>
          <p:cNvPr id="347" name="Group 346">
            <a:extLst>
              <a:ext uri="{FF2B5EF4-FFF2-40B4-BE49-F238E27FC236}">
                <a16:creationId xmlns:a16="http://schemas.microsoft.com/office/drawing/2014/main" id="{1CFDEA8C-68E1-42AD-B407-D74057466850}"/>
              </a:ext>
            </a:extLst>
          </p:cNvPr>
          <p:cNvGrpSpPr/>
          <p:nvPr/>
        </p:nvGrpSpPr>
        <p:grpSpPr>
          <a:xfrm>
            <a:off x="9275949" y="211972"/>
            <a:ext cx="938006" cy="186635"/>
            <a:chOff x="14488485" y="359063"/>
            <a:chExt cx="1546868" cy="307780"/>
          </a:xfrm>
        </p:grpSpPr>
        <p:sp>
          <p:nvSpPr>
            <p:cNvPr id="348" name="TextBox 347">
              <a:extLst>
                <a:ext uri="{FF2B5EF4-FFF2-40B4-BE49-F238E27FC236}">
                  <a16:creationId xmlns:a16="http://schemas.microsoft.com/office/drawing/2014/main" id="{30789A11-2824-4E5E-B06C-6BFF0C85CB4D}"/>
                </a:ext>
              </a:extLst>
            </p:cNvPr>
            <p:cNvSpPr txBox="1"/>
            <p:nvPr/>
          </p:nvSpPr>
          <p:spPr>
            <a:xfrm>
              <a:off x="14667246" y="359063"/>
              <a:ext cx="1368107" cy="307780"/>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849" i="1" kern="0">
                  <a:solidFill>
                    <a:srgbClr val="000000"/>
                  </a:solidFill>
                  <a:latin typeface="Arial" panose="020B0604020202020204" pitchFamily="34" charset="0"/>
                  <a:cs typeface="Arial" panose="020B0604020202020204" pitchFamily="34" charset="0"/>
                </a:rPr>
                <a:t>Workshop</a:t>
              </a:r>
            </a:p>
          </p:txBody>
        </p:sp>
        <p:sp>
          <p:nvSpPr>
            <p:cNvPr id="349" name="Isosceles Triangle 348">
              <a:extLst>
                <a:ext uri="{FF2B5EF4-FFF2-40B4-BE49-F238E27FC236}">
                  <a16:creationId xmlns:a16="http://schemas.microsoft.com/office/drawing/2014/main" id="{C7B564E8-4CAB-4743-B31C-4B18E19AFDE3}"/>
                </a:ext>
              </a:extLst>
            </p:cNvPr>
            <p:cNvSpPr/>
            <p:nvPr/>
          </p:nvSpPr>
          <p:spPr bwMode="gray">
            <a:xfrm>
              <a:off x="14488485" y="436751"/>
              <a:ext cx="152400" cy="152400"/>
            </a:xfrm>
            <a:prstGeom prst="triangle">
              <a:avLst/>
            </a:prstGeom>
            <a:solidFill>
              <a:srgbClr val="000000">
                <a:alpha val="60000"/>
              </a:srgbClr>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lnSpc>
                  <a:spcPct val="106000"/>
                </a:lnSpc>
                <a:defRPr/>
              </a:pPr>
              <a:endParaRPr lang="en-US" sz="1213" b="1" kern="0">
                <a:solidFill>
                  <a:prstClr val="white"/>
                </a:solidFill>
                <a:latin typeface="Arial" panose="020B0604020202020204" pitchFamily="34" charset="0"/>
                <a:cs typeface="Arial" panose="020B0604020202020204" pitchFamily="34" charset="0"/>
              </a:endParaRPr>
            </a:p>
          </p:txBody>
        </p:sp>
      </p:grpSp>
      <p:grpSp>
        <p:nvGrpSpPr>
          <p:cNvPr id="350" name="Group 349">
            <a:extLst>
              <a:ext uri="{FF2B5EF4-FFF2-40B4-BE49-F238E27FC236}">
                <a16:creationId xmlns:a16="http://schemas.microsoft.com/office/drawing/2014/main" id="{50DA56CC-AD18-43FE-8EAF-13C451D905A2}"/>
              </a:ext>
            </a:extLst>
          </p:cNvPr>
          <p:cNvGrpSpPr/>
          <p:nvPr/>
        </p:nvGrpSpPr>
        <p:grpSpPr>
          <a:xfrm>
            <a:off x="10199117" y="189977"/>
            <a:ext cx="1255897" cy="186635"/>
            <a:chOff x="15880255" y="322790"/>
            <a:chExt cx="2071104" cy="307781"/>
          </a:xfrm>
        </p:grpSpPr>
        <p:sp>
          <p:nvSpPr>
            <p:cNvPr id="351" name="TextBox 350">
              <a:extLst>
                <a:ext uri="{FF2B5EF4-FFF2-40B4-BE49-F238E27FC236}">
                  <a16:creationId xmlns:a16="http://schemas.microsoft.com/office/drawing/2014/main" id="{0686B404-262E-45EA-AA96-ED3527E9DD2C}"/>
                </a:ext>
              </a:extLst>
            </p:cNvPr>
            <p:cNvSpPr txBox="1"/>
            <p:nvPr/>
          </p:nvSpPr>
          <p:spPr>
            <a:xfrm>
              <a:off x="16140095" y="322790"/>
              <a:ext cx="1811264" cy="30778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849" i="1" kern="0">
                  <a:solidFill>
                    <a:srgbClr val="000000"/>
                  </a:solidFill>
                  <a:latin typeface="Arial" panose="020B0604020202020204" pitchFamily="34" charset="0"/>
                  <a:cs typeface="Arial" panose="020B0604020202020204" pitchFamily="34" charset="0"/>
                </a:rPr>
                <a:t>Milestone</a:t>
              </a:r>
            </a:p>
          </p:txBody>
        </p:sp>
        <p:sp>
          <p:nvSpPr>
            <p:cNvPr id="352" name="Diamond 351">
              <a:extLst>
                <a:ext uri="{FF2B5EF4-FFF2-40B4-BE49-F238E27FC236}">
                  <a16:creationId xmlns:a16="http://schemas.microsoft.com/office/drawing/2014/main" id="{5DD2D2B5-883A-46F9-9AB4-1E56F6D71AD1}"/>
                </a:ext>
              </a:extLst>
            </p:cNvPr>
            <p:cNvSpPr>
              <a:spLocks noChangeAspect="1"/>
            </p:cNvSpPr>
            <p:nvPr/>
          </p:nvSpPr>
          <p:spPr>
            <a:xfrm>
              <a:off x="15880255" y="436751"/>
              <a:ext cx="152400" cy="152400"/>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grpSp>
      <p:grpSp>
        <p:nvGrpSpPr>
          <p:cNvPr id="353" name="Group 352">
            <a:extLst>
              <a:ext uri="{FF2B5EF4-FFF2-40B4-BE49-F238E27FC236}">
                <a16:creationId xmlns:a16="http://schemas.microsoft.com/office/drawing/2014/main" id="{651F7511-E2D1-4169-A219-229047E3585F}"/>
              </a:ext>
            </a:extLst>
          </p:cNvPr>
          <p:cNvGrpSpPr/>
          <p:nvPr/>
        </p:nvGrpSpPr>
        <p:grpSpPr>
          <a:xfrm>
            <a:off x="8252655" y="146651"/>
            <a:ext cx="858612" cy="317278"/>
            <a:chOff x="17977128" y="251341"/>
            <a:chExt cx="1415941" cy="523225"/>
          </a:xfrm>
        </p:grpSpPr>
        <p:sp>
          <p:nvSpPr>
            <p:cNvPr id="354" name="Isosceles Triangle 353">
              <a:extLst>
                <a:ext uri="{FF2B5EF4-FFF2-40B4-BE49-F238E27FC236}">
                  <a16:creationId xmlns:a16="http://schemas.microsoft.com/office/drawing/2014/main" id="{E5C52E39-5BCF-4E56-8534-196235C8D96E}"/>
                </a:ext>
              </a:extLst>
            </p:cNvPr>
            <p:cNvSpPr/>
            <p:nvPr/>
          </p:nvSpPr>
          <p:spPr bwMode="gray">
            <a:xfrm>
              <a:off x="17977128" y="435227"/>
              <a:ext cx="155448" cy="155448"/>
            </a:xfrm>
            <a:prstGeom prst="triangle">
              <a:avLst/>
            </a:prstGeom>
            <a:solidFill>
              <a:srgbClr val="66BBC2"/>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lnSpc>
                  <a:spcPct val="106000"/>
                </a:lnSpc>
                <a:defRPr/>
              </a:pPr>
              <a:endParaRPr lang="en-US" sz="1213" b="1">
                <a:solidFill>
                  <a:prstClr val="white"/>
                </a:solidFill>
                <a:latin typeface="Arial" panose="020B0604020202020204" pitchFamily="34" charset="0"/>
                <a:cs typeface="Arial" panose="020B0604020202020204" pitchFamily="34" charset="0"/>
              </a:endParaRPr>
            </a:p>
          </p:txBody>
        </p:sp>
        <p:sp>
          <p:nvSpPr>
            <p:cNvPr id="355" name="TextBox 354">
              <a:extLst>
                <a:ext uri="{FF2B5EF4-FFF2-40B4-BE49-F238E27FC236}">
                  <a16:creationId xmlns:a16="http://schemas.microsoft.com/office/drawing/2014/main" id="{7A12B3B5-A05B-484B-92CA-04147436A6A5}"/>
                </a:ext>
              </a:extLst>
            </p:cNvPr>
            <p:cNvSpPr txBox="1"/>
            <p:nvPr/>
          </p:nvSpPr>
          <p:spPr>
            <a:xfrm>
              <a:off x="18138219" y="251341"/>
              <a:ext cx="1254850" cy="52322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849" i="1" kern="0">
                  <a:solidFill>
                    <a:srgbClr val="000000"/>
                  </a:solidFill>
                  <a:latin typeface="Arial" panose="020B0604020202020204" pitchFamily="34" charset="0"/>
                  <a:cs typeface="Arial" panose="020B0604020202020204" pitchFamily="34" charset="0"/>
                </a:rPr>
                <a:t>Stakeholder Interviews</a:t>
              </a:r>
            </a:p>
          </p:txBody>
        </p:sp>
      </p:grpSp>
      <p:sp>
        <p:nvSpPr>
          <p:cNvPr id="356" name="TextBox 355">
            <a:extLst>
              <a:ext uri="{FF2B5EF4-FFF2-40B4-BE49-F238E27FC236}">
                <a16:creationId xmlns:a16="http://schemas.microsoft.com/office/drawing/2014/main" id="{AD6625AF-0CEC-4F21-BFE8-D543F7F62927}"/>
              </a:ext>
            </a:extLst>
          </p:cNvPr>
          <p:cNvSpPr txBox="1"/>
          <p:nvPr/>
        </p:nvSpPr>
        <p:spPr>
          <a:xfrm>
            <a:off x="8252655" y="484163"/>
            <a:ext cx="3110234" cy="19037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637" i="1" kern="0">
                <a:solidFill>
                  <a:srgbClr val="000000"/>
                </a:solidFill>
                <a:latin typeface="Arial" panose="020B0604020202020204" pitchFamily="34" charset="0"/>
                <a:cs typeface="Arial" panose="020B0604020202020204" pitchFamily="34" charset="0"/>
              </a:rPr>
              <a:t>Note: Week of Nov 22, Dec 20 and Dec 27 are marked as collective shutdown</a:t>
            </a:r>
          </a:p>
        </p:txBody>
      </p:sp>
      <p:graphicFrame>
        <p:nvGraphicFramePr>
          <p:cNvPr id="174" name="Table 173">
            <a:extLst>
              <a:ext uri="{FF2B5EF4-FFF2-40B4-BE49-F238E27FC236}">
                <a16:creationId xmlns:a16="http://schemas.microsoft.com/office/drawing/2014/main" id="{33B9BD69-07A3-4C05-81B5-CF3509660337}"/>
              </a:ext>
            </a:extLst>
          </p:cNvPr>
          <p:cNvGraphicFramePr>
            <a:graphicFrameLocks noGrp="1"/>
          </p:cNvGraphicFramePr>
          <p:nvPr/>
        </p:nvGraphicFramePr>
        <p:xfrm>
          <a:off x="941486" y="769363"/>
          <a:ext cx="11068646" cy="6030742"/>
        </p:xfrm>
        <a:graphic>
          <a:graphicData uri="http://schemas.openxmlformats.org/drawingml/2006/table">
            <a:tbl>
              <a:tblPr firstRow="1" bandRow="1"/>
              <a:tblGrid>
                <a:gridCol w="2925984">
                  <a:extLst>
                    <a:ext uri="{9D8B030D-6E8A-4147-A177-3AD203B41FA5}">
                      <a16:colId xmlns:a16="http://schemas.microsoft.com/office/drawing/2014/main" val="20000"/>
                    </a:ext>
                  </a:extLst>
                </a:gridCol>
                <a:gridCol w="680289">
                  <a:extLst>
                    <a:ext uri="{9D8B030D-6E8A-4147-A177-3AD203B41FA5}">
                      <a16:colId xmlns:a16="http://schemas.microsoft.com/office/drawing/2014/main" val="20002"/>
                    </a:ext>
                  </a:extLst>
                </a:gridCol>
                <a:gridCol w="680289">
                  <a:extLst>
                    <a:ext uri="{9D8B030D-6E8A-4147-A177-3AD203B41FA5}">
                      <a16:colId xmlns:a16="http://schemas.microsoft.com/office/drawing/2014/main" val="20003"/>
                    </a:ext>
                  </a:extLst>
                </a:gridCol>
                <a:gridCol w="680289">
                  <a:extLst>
                    <a:ext uri="{9D8B030D-6E8A-4147-A177-3AD203B41FA5}">
                      <a16:colId xmlns:a16="http://schemas.microsoft.com/office/drawing/2014/main" val="20004"/>
                    </a:ext>
                  </a:extLst>
                </a:gridCol>
                <a:gridCol w="680289">
                  <a:extLst>
                    <a:ext uri="{9D8B030D-6E8A-4147-A177-3AD203B41FA5}">
                      <a16:colId xmlns:a16="http://schemas.microsoft.com/office/drawing/2014/main" val="20005"/>
                    </a:ext>
                  </a:extLst>
                </a:gridCol>
                <a:gridCol w="675049">
                  <a:extLst>
                    <a:ext uri="{9D8B030D-6E8A-4147-A177-3AD203B41FA5}">
                      <a16:colId xmlns:a16="http://schemas.microsoft.com/office/drawing/2014/main" val="3352776493"/>
                    </a:ext>
                  </a:extLst>
                </a:gridCol>
                <a:gridCol w="685529">
                  <a:extLst>
                    <a:ext uri="{9D8B030D-6E8A-4147-A177-3AD203B41FA5}">
                      <a16:colId xmlns:a16="http://schemas.microsoft.com/office/drawing/2014/main" val="20006"/>
                    </a:ext>
                  </a:extLst>
                </a:gridCol>
                <a:gridCol w="677713">
                  <a:extLst>
                    <a:ext uri="{9D8B030D-6E8A-4147-A177-3AD203B41FA5}">
                      <a16:colId xmlns:a16="http://schemas.microsoft.com/office/drawing/2014/main" val="199695040"/>
                    </a:ext>
                  </a:extLst>
                </a:gridCol>
                <a:gridCol w="676643">
                  <a:extLst>
                    <a:ext uri="{9D8B030D-6E8A-4147-A177-3AD203B41FA5}">
                      <a16:colId xmlns:a16="http://schemas.microsoft.com/office/drawing/2014/main" val="3231815797"/>
                    </a:ext>
                  </a:extLst>
                </a:gridCol>
                <a:gridCol w="676643">
                  <a:extLst>
                    <a:ext uri="{9D8B030D-6E8A-4147-A177-3AD203B41FA5}">
                      <a16:colId xmlns:a16="http://schemas.microsoft.com/office/drawing/2014/main" val="3690732482"/>
                    </a:ext>
                  </a:extLst>
                </a:gridCol>
                <a:gridCol w="676643">
                  <a:extLst>
                    <a:ext uri="{9D8B030D-6E8A-4147-A177-3AD203B41FA5}">
                      <a16:colId xmlns:a16="http://schemas.microsoft.com/office/drawing/2014/main" val="961720211"/>
                    </a:ext>
                  </a:extLst>
                </a:gridCol>
                <a:gridCol w="676643">
                  <a:extLst>
                    <a:ext uri="{9D8B030D-6E8A-4147-A177-3AD203B41FA5}">
                      <a16:colId xmlns:a16="http://schemas.microsoft.com/office/drawing/2014/main" val="3340534237"/>
                    </a:ext>
                  </a:extLst>
                </a:gridCol>
                <a:gridCol w="676643">
                  <a:extLst>
                    <a:ext uri="{9D8B030D-6E8A-4147-A177-3AD203B41FA5}">
                      <a16:colId xmlns:a16="http://schemas.microsoft.com/office/drawing/2014/main" val="338374673"/>
                    </a:ext>
                  </a:extLst>
                </a:gridCol>
              </a:tblGrid>
              <a:tr h="360732">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indent="0" algn="ctr" defTabSz="916686" rtl="0" eaLnBrk="1" latinLnBrk="0" hangingPunct="1">
                        <a:lnSpc>
                          <a:spcPct val="110000"/>
                        </a:lnSpc>
                        <a:buFont typeface="Arial" panose="020B0604020202020204" pitchFamily="34" charset="0"/>
                        <a:buNone/>
                      </a:pPr>
                      <a:r>
                        <a:rPr lang="en-US" sz="1000" b="1" kern="1200">
                          <a:solidFill>
                            <a:schemeClr val="tx1"/>
                          </a:solidFill>
                          <a:latin typeface="Arial" panose="020B0604020202020204" pitchFamily="34" charset="0"/>
                          <a:ea typeface="Open Sans" panose="020B0606030504020204" pitchFamily="34" charset="0"/>
                          <a:cs typeface="Arial" panose="020B0604020202020204" pitchFamily="34" charset="0"/>
                        </a:rPr>
                        <a:t>Tasks</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algn="ct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Oct 11-Oct 15</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algn="ct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2</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Oct 18-Oct 22</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3</a:t>
                      </a:r>
                      <a:endParaRPr lang="en-GB" sz="900" b="0">
                        <a:solidFill>
                          <a:schemeClr val="tx1"/>
                        </a:solidFill>
                        <a:latin typeface="Arial" panose="020B0604020202020204" pitchFamily="34" charset="0"/>
                        <a:ea typeface="Open Sans" panose="020B0606030504020204" pitchFamily="34" charset="0"/>
                        <a:cs typeface="Arial" panose="020B0604020202020204" pitchFamily="34" charset="0"/>
                      </a:endParaRP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Oct 25-Oct 29</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4</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1-Nov 5</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5 </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8-Nov 12</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6</a:t>
                      </a:r>
                    </a:p>
                    <a:p>
                      <a:pPr marL="0" marR="0" lvl="0" indent="0" algn="ctr" defTabSz="913486" rtl="0" eaLnBrk="1" fontAlgn="auto" latinLnBrk="0" hangingPunct="1">
                        <a:lnSpc>
                          <a:spcPct val="100000"/>
                        </a:lnSpc>
                        <a:spcBef>
                          <a:spcPts val="0"/>
                        </a:spcBef>
                        <a:spcAft>
                          <a:spcPts val="0"/>
                        </a:spcAft>
                        <a:buClrTx/>
                        <a:buSzTx/>
                        <a:buFontTx/>
                        <a:buNone/>
                        <a:tabLst/>
                        <a:defRPr/>
                      </a:pP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15-Nov 19</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7</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29-Dec 3</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8 </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Dec 6-Dec 10</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9 </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Dec 13-Dec 17</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10 </a:t>
                      </a: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Jan 3-Jan 7</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11</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Jan 10-Jan 14</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12 </a:t>
                      </a: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Jan 17-Jan 21</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829">
                <a:tc>
                  <a:txBody>
                    <a:bodyPr/>
                    <a:lstStyle/>
                    <a:p>
                      <a:pPr marL="0" marR="0" indent="0" algn="l" rtl="0" eaLnBrk="1" fontAlgn="auto" latinLnBrk="0" hangingPunct="1">
                        <a:spcBef>
                          <a:spcPts val="0"/>
                        </a:spcBef>
                        <a:spcAft>
                          <a:spcPts val="0"/>
                        </a:spcAft>
                      </a:pPr>
                      <a:r>
                        <a:rPr lang="en-US" sz="1000" b="0" i="0" u="none" strike="noStrike" kern="1200" spc="0" baseline="0">
                          <a:ln>
                            <a:noFill/>
                          </a:ln>
                          <a:solidFill>
                            <a:srgbClr val="000000"/>
                          </a:solidFill>
                          <a:effectLst/>
                          <a:latin typeface="Arial" panose="020B0604020202020204" pitchFamily="34" charset="0"/>
                          <a:ea typeface="Open Sans" panose="020B0606030504020204" pitchFamily="34" charset="0"/>
                          <a:cs typeface="Arial" panose="020B0604020202020204" pitchFamily="34" charset="0"/>
                        </a:rPr>
                        <a:t>Concept Overview</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4622896"/>
                  </a:ext>
                </a:extLst>
              </a:tr>
              <a:tr h="307588">
                <a:tc>
                  <a:txBody>
                    <a:bodyPr/>
                    <a:lstStyle/>
                    <a:p>
                      <a:pPr marL="0" marR="0" indent="0" algn="l" rtl="0" eaLnBrk="1" fontAlgn="auto" latinLnBrk="0" hangingPunct="1">
                        <a:spcBef>
                          <a:spcPts val="0"/>
                        </a:spcBef>
                        <a:spcAft>
                          <a:spcPts val="0"/>
                        </a:spcAft>
                      </a:pPr>
                      <a:r>
                        <a:rPr lang="en-US" sz="1000" b="0" i="0" u="none" strike="noStrike">
                          <a:solidFill>
                            <a:srgbClr val="000000"/>
                          </a:solidFill>
                          <a:effectLst/>
                          <a:latin typeface="Arial" panose="020B0604020202020204" pitchFamily="34" charset="0"/>
                          <a:ea typeface="Open Sans" panose="020B0606030504020204" pitchFamily="34" charset="0"/>
                          <a:cs typeface="Arial" panose="020B0604020202020204" pitchFamily="34" charset="0"/>
                        </a:rPr>
                        <a:t>Legal Entity, Ledger, Business Unit</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392226923"/>
                  </a:ext>
                </a:extLst>
              </a:tr>
              <a:tr h="391214">
                <a:tc>
                  <a:txBody>
                    <a:bodyPr/>
                    <a:lstStyle/>
                    <a:p>
                      <a:pPr marL="0" marR="0" indent="0" algn="l" rtl="0" eaLnBrk="1" fontAlgn="auto" latinLnBrk="0" hangingPunct="1">
                        <a:spcBef>
                          <a:spcPts val="0"/>
                        </a:spcBef>
                        <a:spcAft>
                          <a:spcPts val="0"/>
                        </a:spcAft>
                      </a:pPr>
                      <a:r>
                        <a:rPr lang="en-US" sz="1000" b="0" i="0" u="none" strike="noStrike">
                          <a:solidFill>
                            <a:srgbClr val="000000"/>
                          </a:solidFill>
                          <a:effectLst/>
                          <a:latin typeface="Arial" panose="020B0604020202020204" pitchFamily="34" charset="0"/>
                          <a:ea typeface="Open Sans" panose="020B0606030504020204" pitchFamily="34" charset="0"/>
                          <a:cs typeface="Arial" panose="020B0604020202020204" pitchFamily="34" charset="0"/>
                        </a:rPr>
                        <a:t>Inventory Organizations</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25408808"/>
                  </a:ext>
                </a:extLst>
              </a:tr>
              <a:tr h="403217">
                <a:tc>
                  <a:txBody>
                    <a:bodyPr/>
                    <a:lstStyle/>
                    <a:p>
                      <a:pPr marL="0" marR="0" indent="0" algn="l" rtl="0" eaLnBrk="1" fontAlgn="auto" latinLnBrk="0" hangingPunct="1">
                        <a:lnSpc>
                          <a:spcPct val="98000"/>
                        </a:lnSpc>
                        <a:spcBef>
                          <a:spcPts val="0"/>
                        </a:spcBef>
                        <a:spcAft>
                          <a:spcPts val="200"/>
                        </a:spcAft>
                      </a:pPr>
                      <a:r>
                        <a:rPr lang="en-US" sz="1000" b="0" i="0" u="none" strike="noStrike">
                          <a:solidFill>
                            <a:srgbClr val="000000"/>
                          </a:solidFill>
                          <a:effectLst/>
                          <a:latin typeface="Arial" panose="020B0604020202020204" pitchFamily="34" charset="0"/>
                          <a:cs typeface="Arial" panose="020B0604020202020204" pitchFamily="34" charset="0"/>
                        </a:rPr>
                        <a:t>Socialize and Signoff</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816306228"/>
                  </a:ext>
                </a:extLst>
              </a:tr>
              <a:tr h="28315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rPr>
                        <a:t>Concept Overview</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892597715"/>
                  </a:ext>
                </a:extLst>
              </a:tr>
              <a:tr h="41456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Develop COA Structure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25295239"/>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Initiate COA Segment Definition</a:t>
                      </a: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843636061"/>
                  </a:ext>
                </a:extLst>
              </a:tr>
              <a:tr h="22896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rPr>
                        <a:t>Current State IT Walk-throughs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261916631"/>
                  </a:ext>
                </a:extLst>
              </a:tr>
              <a:tr h="2892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Current State Application Architecture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52431946"/>
                  </a:ext>
                </a:extLst>
              </a:tr>
              <a:tr h="48371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Future State Application Architecture</a:t>
                      </a: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048762587"/>
                  </a:ext>
                </a:extLst>
              </a:tr>
              <a:tr h="22094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rPr>
                        <a:t>Current State IT Walk-throughs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482971056"/>
                  </a:ext>
                </a:extLst>
              </a:tr>
              <a:tr h="29367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panose="020B0604030504040204" pitchFamily="34" charset="0"/>
                          <a:cs typeface="Arial" panose="020B0604020202020204" pitchFamily="34" charset="0"/>
                        </a:rPr>
                        <a:t>Future State Application &amp; Landscape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544562156"/>
                  </a:ext>
                </a:extLst>
              </a:tr>
              <a:tr h="2933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panose="020B0604030504040204" pitchFamily="34" charset="0"/>
                          <a:cs typeface="Arial" panose="020B0604020202020204" pitchFamily="34" charset="0"/>
                        </a:rPr>
                        <a:t>Reporting, Integration Strategy &amp; Platforms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98936908"/>
                  </a:ext>
                </a:extLst>
              </a:tr>
              <a:tr h="1889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RICEW Dev Assessment</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702535738"/>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Socialize and Signoff</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24871285"/>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Current State Security and Controls Walkthroughs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363079176"/>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Future State Security and Controls Discussions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78207527"/>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Security and Controls Approach Deliverable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32650298"/>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Socialize and Signoff</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775500698"/>
                  </a:ext>
                </a:extLst>
              </a:tr>
            </a:tbl>
          </a:graphicData>
        </a:graphic>
      </p:graphicFrame>
      <p:sp>
        <p:nvSpPr>
          <p:cNvPr id="231" name="Rectangle 230">
            <a:extLst>
              <a:ext uri="{FF2B5EF4-FFF2-40B4-BE49-F238E27FC236}">
                <a16:creationId xmlns:a16="http://schemas.microsoft.com/office/drawing/2014/main" id="{DAB7ED9C-1380-4174-876E-27871E718737}"/>
              </a:ext>
            </a:extLst>
          </p:cNvPr>
          <p:cNvSpPr/>
          <p:nvPr/>
        </p:nvSpPr>
        <p:spPr>
          <a:xfrm>
            <a:off x="43214" y="1539413"/>
            <a:ext cx="887760"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Enterprise Structure </a:t>
            </a:r>
          </a:p>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[ES]</a:t>
            </a:r>
          </a:p>
        </p:txBody>
      </p:sp>
      <p:sp>
        <p:nvSpPr>
          <p:cNvPr id="232" name="Rectangle 231">
            <a:extLst>
              <a:ext uri="{FF2B5EF4-FFF2-40B4-BE49-F238E27FC236}">
                <a16:creationId xmlns:a16="http://schemas.microsoft.com/office/drawing/2014/main" id="{B61608FC-2BB2-4EB0-B11C-DB104C983C7F}"/>
              </a:ext>
            </a:extLst>
          </p:cNvPr>
          <p:cNvSpPr/>
          <p:nvPr/>
        </p:nvSpPr>
        <p:spPr>
          <a:xfrm>
            <a:off x="34850" y="922620"/>
            <a:ext cx="904489" cy="241605"/>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defRPr/>
            </a:pPr>
            <a:r>
              <a:rPr lang="en-US" sz="970" b="1">
                <a:solidFill>
                  <a:srgbClr val="000000"/>
                </a:solidFill>
                <a:latin typeface="Arial" panose="020B0604020202020204" pitchFamily="34" charset="0"/>
                <a:ea typeface="Open Sans" panose="020B0606030504020204" pitchFamily="34" charset="0"/>
                <a:cs typeface="Arial" panose="020B0604020202020204" pitchFamily="34" charset="0"/>
              </a:rPr>
              <a:t>Activities</a:t>
            </a:r>
          </a:p>
        </p:txBody>
      </p:sp>
      <p:cxnSp>
        <p:nvCxnSpPr>
          <p:cNvPr id="233" name="Straight Connector 232">
            <a:extLst>
              <a:ext uri="{FF2B5EF4-FFF2-40B4-BE49-F238E27FC236}">
                <a16:creationId xmlns:a16="http://schemas.microsoft.com/office/drawing/2014/main" id="{23CD9F91-1FCC-4644-8C90-9053854F5058}"/>
              </a:ext>
            </a:extLst>
          </p:cNvPr>
          <p:cNvCxnSpPr>
            <a:cxnSpLocks/>
          </p:cNvCxnSpPr>
          <p:nvPr/>
        </p:nvCxnSpPr>
        <p:spPr>
          <a:xfrm>
            <a:off x="160184" y="1178935"/>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4" name="Straight Connector 233">
            <a:extLst>
              <a:ext uri="{FF2B5EF4-FFF2-40B4-BE49-F238E27FC236}">
                <a16:creationId xmlns:a16="http://schemas.microsoft.com/office/drawing/2014/main" id="{487290C5-9AFA-458C-8986-57D33F545204}"/>
              </a:ext>
            </a:extLst>
          </p:cNvPr>
          <p:cNvCxnSpPr>
            <a:cxnSpLocks/>
          </p:cNvCxnSpPr>
          <p:nvPr/>
        </p:nvCxnSpPr>
        <p:spPr>
          <a:xfrm>
            <a:off x="160184" y="2378780"/>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5" name="Straight Connector 234">
            <a:extLst>
              <a:ext uri="{FF2B5EF4-FFF2-40B4-BE49-F238E27FC236}">
                <a16:creationId xmlns:a16="http://schemas.microsoft.com/office/drawing/2014/main" id="{3FCC2365-F122-44D0-9F44-9C0209BD5FD8}"/>
              </a:ext>
            </a:extLst>
          </p:cNvPr>
          <p:cNvCxnSpPr>
            <a:cxnSpLocks/>
          </p:cNvCxnSpPr>
          <p:nvPr/>
        </p:nvCxnSpPr>
        <p:spPr>
          <a:xfrm>
            <a:off x="160184" y="3412403"/>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6" name="Straight Connector 235">
            <a:extLst>
              <a:ext uri="{FF2B5EF4-FFF2-40B4-BE49-F238E27FC236}">
                <a16:creationId xmlns:a16="http://schemas.microsoft.com/office/drawing/2014/main" id="{64EF2A73-A2E3-4249-B543-4A6CD386677B}"/>
              </a:ext>
            </a:extLst>
          </p:cNvPr>
          <p:cNvCxnSpPr>
            <a:cxnSpLocks/>
          </p:cNvCxnSpPr>
          <p:nvPr/>
        </p:nvCxnSpPr>
        <p:spPr>
          <a:xfrm>
            <a:off x="160184" y="4537130"/>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7" name="Rectangle 236">
            <a:extLst>
              <a:ext uri="{FF2B5EF4-FFF2-40B4-BE49-F238E27FC236}">
                <a16:creationId xmlns:a16="http://schemas.microsoft.com/office/drawing/2014/main" id="{F5C5A591-2BC4-404F-90C1-D210F1C03C5A}"/>
              </a:ext>
            </a:extLst>
          </p:cNvPr>
          <p:cNvSpPr/>
          <p:nvPr/>
        </p:nvSpPr>
        <p:spPr>
          <a:xfrm>
            <a:off x="43214" y="2528155"/>
            <a:ext cx="887760"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Chart of Accounts</a:t>
            </a:r>
          </a:p>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[COA]</a:t>
            </a:r>
          </a:p>
        </p:txBody>
      </p:sp>
      <p:sp>
        <p:nvSpPr>
          <p:cNvPr id="238" name="Rectangle 237">
            <a:extLst>
              <a:ext uri="{FF2B5EF4-FFF2-40B4-BE49-F238E27FC236}">
                <a16:creationId xmlns:a16="http://schemas.microsoft.com/office/drawing/2014/main" id="{E2672DFF-03C3-4A37-AD1F-7411683171DC}"/>
              </a:ext>
            </a:extLst>
          </p:cNvPr>
          <p:cNvSpPr/>
          <p:nvPr/>
        </p:nvSpPr>
        <p:spPr>
          <a:xfrm>
            <a:off x="-4651" y="3752633"/>
            <a:ext cx="983491"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Application Architecture</a:t>
            </a:r>
          </a:p>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[AA]</a:t>
            </a:r>
          </a:p>
        </p:txBody>
      </p:sp>
      <p:sp>
        <p:nvSpPr>
          <p:cNvPr id="239" name="Rectangle 238">
            <a:extLst>
              <a:ext uri="{FF2B5EF4-FFF2-40B4-BE49-F238E27FC236}">
                <a16:creationId xmlns:a16="http://schemas.microsoft.com/office/drawing/2014/main" id="{2A725118-85BE-4F97-805A-3FAC0B6FB6CC}"/>
              </a:ext>
            </a:extLst>
          </p:cNvPr>
          <p:cNvSpPr/>
          <p:nvPr/>
        </p:nvSpPr>
        <p:spPr>
          <a:xfrm>
            <a:off x="-4651" y="5056989"/>
            <a:ext cx="983491" cy="359522"/>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Technology</a:t>
            </a:r>
          </a:p>
          <a:p>
            <a:pPr marL="91442" algn="ctr" defTabSz="554500">
              <a:lnSpc>
                <a:spcPct val="106000"/>
              </a:lnSpc>
              <a:defRPr/>
            </a:pPr>
            <a:endParaRPr lang="en-US" sz="849" b="1">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156DFDDF-CF1D-4807-AA5C-F556EDCD23A4}"/>
              </a:ext>
            </a:extLst>
          </p:cNvPr>
          <p:cNvCxnSpPr>
            <a:cxnSpLocks/>
          </p:cNvCxnSpPr>
          <p:nvPr/>
        </p:nvCxnSpPr>
        <p:spPr>
          <a:xfrm>
            <a:off x="160184" y="5725782"/>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41" name="Straight Connector 240">
            <a:extLst>
              <a:ext uri="{FF2B5EF4-FFF2-40B4-BE49-F238E27FC236}">
                <a16:creationId xmlns:a16="http://schemas.microsoft.com/office/drawing/2014/main" id="{2A3DCE05-CB14-408C-9530-3483DFB5E223}"/>
              </a:ext>
            </a:extLst>
          </p:cNvPr>
          <p:cNvCxnSpPr>
            <a:cxnSpLocks/>
          </p:cNvCxnSpPr>
          <p:nvPr/>
        </p:nvCxnSpPr>
        <p:spPr>
          <a:xfrm>
            <a:off x="5917627" y="1225277"/>
            <a:ext cx="626093" cy="0"/>
          </a:xfrm>
          <a:prstGeom prst="line">
            <a:avLst/>
          </a:prstGeom>
          <a:noFill/>
          <a:ln w="25400" cap="flat" cmpd="sng" algn="ctr">
            <a:solidFill>
              <a:srgbClr val="007CB0"/>
            </a:solidFill>
            <a:prstDash val="solid"/>
            <a:miter lim="800000"/>
            <a:headEnd type="oval"/>
            <a:tailEnd type="oval"/>
          </a:ln>
          <a:effectLst/>
        </p:spPr>
      </p:cxnSp>
      <p:cxnSp>
        <p:nvCxnSpPr>
          <p:cNvPr id="242" name="Straight Connector 241">
            <a:extLst>
              <a:ext uri="{FF2B5EF4-FFF2-40B4-BE49-F238E27FC236}">
                <a16:creationId xmlns:a16="http://schemas.microsoft.com/office/drawing/2014/main" id="{992751D9-1F93-472B-8725-5859112B2BB1}"/>
              </a:ext>
            </a:extLst>
          </p:cNvPr>
          <p:cNvCxnSpPr>
            <a:cxnSpLocks/>
            <a:endCxn id="253" idx="1"/>
          </p:cNvCxnSpPr>
          <p:nvPr/>
        </p:nvCxnSpPr>
        <p:spPr>
          <a:xfrm>
            <a:off x="7305534" y="1534187"/>
            <a:ext cx="3312648" cy="0"/>
          </a:xfrm>
          <a:prstGeom prst="line">
            <a:avLst/>
          </a:prstGeom>
          <a:noFill/>
          <a:ln w="25400" cap="flat" cmpd="sng" algn="ctr">
            <a:solidFill>
              <a:srgbClr val="007CB0"/>
            </a:solidFill>
            <a:prstDash val="solid"/>
            <a:miter lim="800000"/>
            <a:headEnd type="oval"/>
            <a:tailEnd type="oval"/>
          </a:ln>
          <a:effectLst/>
        </p:spPr>
      </p:cxnSp>
      <p:cxnSp>
        <p:nvCxnSpPr>
          <p:cNvPr id="243" name="Straight Connector 242">
            <a:extLst>
              <a:ext uri="{FF2B5EF4-FFF2-40B4-BE49-F238E27FC236}">
                <a16:creationId xmlns:a16="http://schemas.microsoft.com/office/drawing/2014/main" id="{141F6BDA-5B15-4951-A593-9CA25DB524CC}"/>
              </a:ext>
            </a:extLst>
          </p:cNvPr>
          <p:cNvCxnSpPr>
            <a:cxnSpLocks/>
          </p:cNvCxnSpPr>
          <p:nvPr/>
        </p:nvCxnSpPr>
        <p:spPr>
          <a:xfrm>
            <a:off x="7305533" y="1881708"/>
            <a:ext cx="3343377" cy="0"/>
          </a:xfrm>
          <a:prstGeom prst="line">
            <a:avLst/>
          </a:prstGeom>
          <a:noFill/>
          <a:ln w="25400" cap="flat" cmpd="sng" algn="ctr">
            <a:solidFill>
              <a:srgbClr val="007CB0"/>
            </a:solidFill>
            <a:prstDash val="solid"/>
            <a:miter lim="800000"/>
            <a:headEnd type="oval"/>
            <a:tailEnd type="oval"/>
          </a:ln>
          <a:effectLst/>
        </p:spPr>
      </p:cxnSp>
      <p:cxnSp>
        <p:nvCxnSpPr>
          <p:cNvPr id="244" name="Straight Connector 243">
            <a:extLst>
              <a:ext uri="{FF2B5EF4-FFF2-40B4-BE49-F238E27FC236}">
                <a16:creationId xmlns:a16="http://schemas.microsoft.com/office/drawing/2014/main" id="{2598191F-BA70-43D2-B249-2F6E04AAC5BD}"/>
              </a:ext>
            </a:extLst>
          </p:cNvPr>
          <p:cNvCxnSpPr>
            <a:cxnSpLocks/>
          </p:cNvCxnSpPr>
          <p:nvPr/>
        </p:nvCxnSpPr>
        <p:spPr>
          <a:xfrm>
            <a:off x="10664389" y="2253617"/>
            <a:ext cx="1289483" cy="0"/>
          </a:xfrm>
          <a:prstGeom prst="line">
            <a:avLst/>
          </a:prstGeom>
          <a:noFill/>
          <a:ln w="25400" cap="flat" cmpd="sng" algn="ctr">
            <a:solidFill>
              <a:srgbClr val="007CB0"/>
            </a:solidFill>
            <a:prstDash val="solid"/>
            <a:miter lim="800000"/>
            <a:headEnd type="oval"/>
            <a:tailEnd type="oval"/>
          </a:ln>
          <a:effectLst/>
        </p:spPr>
      </p:cxnSp>
      <p:sp>
        <p:nvSpPr>
          <p:cNvPr id="252" name="TextBox 251">
            <a:extLst>
              <a:ext uri="{FF2B5EF4-FFF2-40B4-BE49-F238E27FC236}">
                <a16:creationId xmlns:a16="http://schemas.microsoft.com/office/drawing/2014/main" id="{825FD3B0-C703-47FD-B71B-6B0A50CC3DD3}"/>
              </a:ext>
            </a:extLst>
          </p:cNvPr>
          <p:cNvSpPr txBox="1"/>
          <p:nvPr/>
        </p:nvSpPr>
        <p:spPr>
          <a:xfrm>
            <a:off x="10116348" y="1575939"/>
            <a:ext cx="88694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253" name="Isosceles Triangle 252">
            <a:extLst>
              <a:ext uri="{FF2B5EF4-FFF2-40B4-BE49-F238E27FC236}">
                <a16:creationId xmlns:a16="http://schemas.microsoft.com/office/drawing/2014/main" id="{48596B8A-E3AC-440F-8FB3-9B50DE2F44D2}"/>
              </a:ext>
            </a:extLst>
          </p:cNvPr>
          <p:cNvSpPr/>
          <p:nvPr/>
        </p:nvSpPr>
        <p:spPr bwMode="gray">
          <a:xfrm>
            <a:off x="10580083" y="1457988"/>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54" name="Isosceles Triangle 253">
            <a:extLst>
              <a:ext uri="{FF2B5EF4-FFF2-40B4-BE49-F238E27FC236}">
                <a16:creationId xmlns:a16="http://schemas.microsoft.com/office/drawing/2014/main" id="{D545DFD2-C854-4619-ACD1-B90FE616DBDF}"/>
              </a:ext>
            </a:extLst>
          </p:cNvPr>
          <p:cNvSpPr/>
          <p:nvPr/>
        </p:nvSpPr>
        <p:spPr bwMode="gray">
          <a:xfrm>
            <a:off x="9217295" y="1786458"/>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55" name="Isosceles Triangle 254">
            <a:extLst>
              <a:ext uri="{FF2B5EF4-FFF2-40B4-BE49-F238E27FC236}">
                <a16:creationId xmlns:a16="http://schemas.microsoft.com/office/drawing/2014/main" id="{BB2EFD70-0001-4373-AA94-21D708318E61}"/>
              </a:ext>
            </a:extLst>
          </p:cNvPr>
          <p:cNvSpPr/>
          <p:nvPr/>
        </p:nvSpPr>
        <p:spPr bwMode="gray">
          <a:xfrm>
            <a:off x="10572711" y="1786458"/>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2C8D1E79-38EA-4C6B-BAAE-E7B9EFE61887}"/>
              </a:ext>
            </a:extLst>
          </p:cNvPr>
          <p:cNvSpPr txBox="1"/>
          <p:nvPr/>
        </p:nvSpPr>
        <p:spPr>
          <a:xfrm>
            <a:off x="8767174" y="1951445"/>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257" name="TextBox 256">
            <a:extLst>
              <a:ext uri="{FF2B5EF4-FFF2-40B4-BE49-F238E27FC236}">
                <a16:creationId xmlns:a16="http://schemas.microsoft.com/office/drawing/2014/main" id="{CA5B9063-2F28-4CB7-BA9C-FC4B519E4A34}"/>
              </a:ext>
            </a:extLst>
          </p:cNvPr>
          <p:cNvSpPr txBox="1"/>
          <p:nvPr/>
        </p:nvSpPr>
        <p:spPr>
          <a:xfrm>
            <a:off x="10129237" y="1951444"/>
            <a:ext cx="88694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259" name="TextBox 258">
            <a:extLst>
              <a:ext uri="{FF2B5EF4-FFF2-40B4-BE49-F238E27FC236}">
                <a16:creationId xmlns:a16="http://schemas.microsoft.com/office/drawing/2014/main" id="{6ABE491B-DF37-4526-B64C-6EAFF224257E}"/>
              </a:ext>
            </a:extLst>
          </p:cNvPr>
          <p:cNvSpPr txBox="1"/>
          <p:nvPr/>
        </p:nvSpPr>
        <p:spPr>
          <a:xfrm>
            <a:off x="11230147" y="2283330"/>
            <a:ext cx="880026"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Approved ES</a:t>
            </a:r>
          </a:p>
        </p:txBody>
      </p:sp>
      <p:cxnSp>
        <p:nvCxnSpPr>
          <p:cNvPr id="260" name="Straight Connector 259">
            <a:extLst>
              <a:ext uri="{FF2B5EF4-FFF2-40B4-BE49-F238E27FC236}">
                <a16:creationId xmlns:a16="http://schemas.microsoft.com/office/drawing/2014/main" id="{E13A7740-0D15-43B5-827C-DF1BC7E93887}"/>
              </a:ext>
            </a:extLst>
          </p:cNvPr>
          <p:cNvCxnSpPr>
            <a:cxnSpLocks/>
          </p:cNvCxnSpPr>
          <p:nvPr/>
        </p:nvCxnSpPr>
        <p:spPr>
          <a:xfrm>
            <a:off x="5948379" y="2627008"/>
            <a:ext cx="626093" cy="0"/>
          </a:xfrm>
          <a:prstGeom prst="line">
            <a:avLst/>
          </a:prstGeom>
          <a:noFill/>
          <a:ln w="25400" cap="flat" cmpd="sng" algn="ctr">
            <a:solidFill>
              <a:srgbClr val="007CB0"/>
            </a:solidFill>
            <a:prstDash val="solid"/>
            <a:miter lim="800000"/>
            <a:headEnd type="oval"/>
            <a:tailEnd type="oval"/>
          </a:ln>
          <a:effectLst/>
        </p:spPr>
      </p:cxnSp>
      <p:cxnSp>
        <p:nvCxnSpPr>
          <p:cNvPr id="261" name="Straight Connector 260">
            <a:extLst>
              <a:ext uri="{FF2B5EF4-FFF2-40B4-BE49-F238E27FC236}">
                <a16:creationId xmlns:a16="http://schemas.microsoft.com/office/drawing/2014/main" id="{812F23BB-5ACC-43E8-8E7E-847874974BC1}"/>
              </a:ext>
            </a:extLst>
          </p:cNvPr>
          <p:cNvCxnSpPr>
            <a:cxnSpLocks/>
          </p:cNvCxnSpPr>
          <p:nvPr/>
        </p:nvCxnSpPr>
        <p:spPr>
          <a:xfrm>
            <a:off x="5917629" y="2916277"/>
            <a:ext cx="5398563" cy="13906"/>
          </a:xfrm>
          <a:prstGeom prst="line">
            <a:avLst/>
          </a:prstGeom>
          <a:noFill/>
          <a:ln w="25400" cap="flat" cmpd="sng" algn="ctr">
            <a:solidFill>
              <a:srgbClr val="007CB0"/>
            </a:solidFill>
            <a:prstDash val="solid"/>
            <a:miter lim="800000"/>
            <a:headEnd type="oval"/>
            <a:tailEnd type="oval"/>
          </a:ln>
          <a:effectLst/>
        </p:spPr>
      </p:cxnSp>
      <p:sp>
        <p:nvSpPr>
          <p:cNvPr id="262" name="Isosceles Triangle 261">
            <a:extLst>
              <a:ext uri="{FF2B5EF4-FFF2-40B4-BE49-F238E27FC236}">
                <a16:creationId xmlns:a16="http://schemas.microsoft.com/office/drawing/2014/main" id="{EEDFA48E-C1AD-4FA6-9249-13283E020084}"/>
              </a:ext>
            </a:extLst>
          </p:cNvPr>
          <p:cNvSpPr/>
          <p:nvPr/>
        </p:nvSpPr>
        <p:spPr bwMode="gray">
          <a:xfrm>
            <a:off x="9239039" y="2826637"/>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63" name="Isosceles Triangle 262">
            <a:extLst>
              <a:ext uri="{FF2B5EF4-FFF2-40B4-BE49-F238E27FC236}">
                <a16:creationId xmlns:a16="http://schemas.microsoft.com/office/drawing/2014/main" id="{FAD7698D-FAD5-4E51-928E-B2EDB67CFE48}"/>
              </a:ext>
            </a:extLst>
          </p:cNvPr>
          <p:cNvSpPr/>
          <p:nvPr/>
        </p:nvSpPr>
        <p:spPr bwMode="gray">
          <a:xfrm>
            <a:off x="11229274" y="2841659"/>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64" name="TextBox 263">
            <a:extLst>
              <a:ext uri="{FF2B5EF4-FFF2-40B4-BE49-F238E27FC236}">
                <a16:creationId xmlns:a16="http://schemas.microsoft.com/office/drawing/2014/main" id="{21FDE376-41DB-45DF-B373-FEE4AEED2191}"/>
              </a:ext>
            </a:extLst>
          </p:cNvPr>
          <p:cNvSpPr txBox="1"/>
          <p:nvPr/>
        </p:nvSpPr>
        <p:spPr>
          <a:xfrm>
            <a:off x="10836303" y="2974144"/>
            <a:ext cx="88694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268" name="TextBox 267">
            <a:extLst>
              <a:ext uri="{FF2B5EF4-FFF2-40B4-BE49-F238E27FC236}">
                <a16:creationId xmlns:a16="http://schemas.microsoft.com/office/drawing/2014/main" id="{AF1B944E-9E57-41BA-A56E-26B63A09F5AD}"/>
              </a:ext>
            </a:extLst>
          </p:cNvPr>
          <p:cNvSpPr txBox="1"/>
          <p:nvPr/>
        </p:nvSpPr>
        <p:spPr>
          <a:xfrm>
            <a:off x="8846068" y="2968181"/>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310" name="TextBox 309">
            <a:extLst>
              <a:ext uri="{FF2B5EF4-FFF2-40B4-BE49-F238E27FC236}">
                <a16:creationId xmlns:a16="http://schemas.microsoft.com/office/drawing/2014/main" id="{ADE0116F-C97E-4D89-B4EF-1D12D858BD5E}"/>
              </a:ext>
            </a:extLst>
          </p:cNvPr>
          <p:cNvSpPr txBox="1"/>
          <p:nvPr/>
        </p:nvSpPr>
        <p:spPr>
          <a:xfrm>
            <a:off x="11645129" y="2925552"/>
            <a:ext cx="674530" cy="316369"/>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Approved COA</a:t>
            </a:r>
          </a:p>
        </p:txBody>
      </p:sp>
      <p:cxnSp>
        <p:nvCxnSpPr>
          <p:cNvPr id="311" name="Straight Connector 310">
            <a:extLst>
              <a:ext uri="{FF2B5EF4-FFF2-40B4-BE49-F238E27FC236}">
                <a16:creationId xmlns:a16="http://schemas.microsoft.com/office/drawing/2014/main" id="{2AC9482A-F8F7-475B-9B21-28E0D33E9DFF}"/>
              </a:ext>
            </a:extLst>
          </p:cNvPr>
          <p:cNvCxnSpPr>
            <a:cxnSpLocks/>
          </p:cNvCxnSpPr>
          <p:nvPr/>
        </p:nvCxnSpPr>
        <p:spPr>
          <a:xfrm>
            <a:off x="10029651" y="3323940"/>
            <a:ext cx="1902955" cy="0"/>
          </a:xfrm>
          <a:prstGeom prst="line">
            <a:avLst/>
          </a:prstGeom>
          <a:ln w="19050">
            <a:solidFill>
              <a:srgbClr val="007CB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C3508EE-CE17-41B7-9EB3-2DD8371EC40D}"/>
              </a:ext>
            </a:extLst>
          </p:cNvPr>
          <p:cNvCxnSpPr>
            <a:cxnSpLocks/>
          </p:cNvCxnSpPr>
          <p:nvPr/>
        </p:nvCxnSpPr>
        <p:spPr>
          <a:xfrm>
            <a:off x="3882784" y="3535518"/>
            <a:ext cx="1330936" cy="0"/>
          </a:xfrm>
          <a:prstGeom prst="line">
            <a:avLst/>
          </a:prstGeom>
          <a:noFill/>
          <a:ln w="25400" cap="flat" cmpd="sng" algn="ctr">
            <a:solidFill>
              <a:srgbClr val="007CB0"/>
            </a:solidFill>
            <a:prstDash val="solid"/>
            <a:miter lim="800000"/>
            <a:headEnd type="oval"/>
            <a:tailEnd type="oval"/>
          </a:ln>
          <a:effectLst/>
        </p:spPr>
      </p:cxnSp>
      <p:sp>
        <p:nvSpPr>
          <p:cNvPr id="339" name="TextBox 338">
            <a:extLst>
              <a:ext uri="{FF2B5EF4-FFF2-40B4-BE49-F238E27FC236}">
                <a16:creationId xmlns:a16="http://schemas.microsoft.com/office/drawing/2014/main" id="{FAEF686F-6EA7-4CB4-B4DB-B249CC69630B}"/>
              </a:ext>
            </a:extLst>
          </p:cNvPr>
          <p:cNvSpPr txBox="1"/>
          <p:nvPr/>
        </p:nvSpPr>
        <p:spPr>
          <a:xfrm>
            <a:off x="6047943" y="3578242"/>
            <a:ext cx="138619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O2C, P2P, D2D, M2O, PLM</a:t>
            </a:r>
          </a:p>
        </p:txBody>
      </p:sp>
      <p:grpSp>
        <p:nvGrpSpPr>
          <p:cNvPr id="7" name="Group 6">
            <a:extLst>
              <a:ext uri="{FF2B5EF4-FFF2-40B4-BE49-F238E27FC236}">
                <a16:creationId xmlns:a16="http://schemas.microsoft.com/office/drawing/2014/main" id="{A6A117F5-D248-4759-83B6-BB69C617515E}"/>
              </a:ext>
            </a:extLst>
          </p:cNvPr>
          <p:cNvGrpSpPr/>
          <p:nvPr/>
        </p:nvGrpSpPr>
        <p:grpSpPr>
          <a:xfrm>
            <a:off x="7286983" y="3737825"/>
            <a:ext cx="1563746" cy="168049"/>
            <a:chOff x="7950591" y="3964350"/>
            <a:chExt cx="1563760" cy="168050"/>
          </a:xfrm>
        </p:grpSpPr>
        <p:cxnSp>
          <p:nvCxnSpPr>
            <p:cNvPr id="343" name="Straight Connector 342">
              <a:extLst>
                <a:ext uri="{FF2B5EF4-FFF2-40B4-BE49-F238E27FC236}">
                  <a16:creationId xmlns:a16="http://schemas.microsoft.com/office/drawing/2014/main" id="{4569DC7B-4201-47D2-9022-DA34682D59CC}"/>
                </a:ext>
              </a:extLst>
            </p:cNvPr>
            <p:cNvCxnSpPr>
              <a:cxnSpLocks/>
            </p:cNvCxnSpPr>
            <p:nvPr/>
          </p:nvCxnSpPr>
          <p:spPr>
            <a:xfrm>
              <a:off x="7950591" y="4115480"/>
              <a:ext cx="1330948" cy="0"/>
            </a:xfrm>
            <a:prstGeom prst="line">
              <a:avLst/>
            </a:prstGeom>
            <a:noFill/>
            <a:ln w="25400" cap="flat" cmpd="sng" algn="ctr">
              <a:solidFill>
                <a:srgbClr val="007CB0"/>
              </a:solidFill>
              <a:prstDash val="solid"/>
              <a:miter lim="800000"/>
              <a:headEnd type="oval"/>
              <a:tailEnd type="oval"/>
            </a:ln>
            <a:effectLst/>
          </p:spPr>
        </p:cxnSp>
        <p:sp>
          <p:nvSpPr>
            <p:cNvPr id="344" name="TextBox 343">
              <a:extLst>
                <a:ext uri="{FF2B5EF4-FFF2-40B4-BE49-F238E27FC236}">
                  <a16:creationId xmlns:a16="http://schemas.microsoft.com/office/drawing/2014/main" id="{F0F85198-4E86-423F-ACD0-49394ECC5BA8}"/>
                </a:ext>
              </a:extLst>
            </p:cNvPr>
            <p:cNvSpPr txBox="1"/>
            <p:nvPr/>
          </p:nvSpPr>
          <p:spPr>
            <a:xfrm>
              <a:off x="8128142" y="3964350"/>
              <a:ext cx="1386209" cy="168050"/>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R2R</a:t>
              </a:r>
            </a:p>
          </p:txBody>
        </p:sp>
      </p:grpSp>
      <p:cxnSp>
        <p:nvCxnSpPr>
          <p:cNvPr id="359" name="Straight Connector 358">
            <a:extLst>
              <a:ext uri="{FF2B5EF4-FFF2-40B4-BE49-F238E27FC236}">
                <a16:creationId xmlns:a16="http://schemas.microsoft.com/office/drawing/2014/main" id="{824BEED6-2848-4157-AC76-C02EAD753EE1}"/>
              </a:ext>
            </a:extLst>
          </p:cNvPr>
          <p:cNvCxnSpPr>
            <a:cxnSpLocks/>
          </p:cNvCxnSpPr>
          <p:nvPr/>
        </p:nvCxnSpPr>
        <p:spPr>
          <a:xfrm>
            <a:off x="7963421" y="4118877"/>
            <a:ext cx="3997701" cy="0"/>
          </a:xfrm>
          <a:prstGeom prst="line">
            <a:avLst/>
          </a:prstGeom>
          <a:noFill/>
          <a:ln w="25400" cap="flat" cmpd="sng" algn="ctr">
            <a:solidFill>
              <a:srgbClr val="007CB0"/>
            </a:solidFill>
            <a:prstDash val="solid"/>
            <a:miter lim="800000"/>
            <a:headEnd type="oval"/>
            <a:tailEnd type="oval"/>
          </a:ln>
          <a:effectLst/>
        </p:spPr>
      </p:cxnSp>
      <p:sp>
        <p:nvSpPr>
          <p:cNvPr id="360" name="Isosceles Triangle 359">
            <a:extLst>
              <a:ext uri="{FF2B5EF4-FFF2-40B4-BE49-F238E27FC236}">
                <a16:creationId xmlns:a16="http://schemas.microsoft.com/office/drawing/2014/main" id="{08614CFA-0BC0-4C8F-B944-745643E76E12}"/>
              </a:ext>
            </a:extLst>
          </p:cNvPr>
          <p:cNvSpPr/>
          <p:nvPr/>
        </p:nvSpPr>
        <p:spPr bwMode="gray">
          <a:xfrm>
            <a:off x="10593108" y="4029934"/>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361" name="TextBox 360">
            <a:extLst>
              <a:ext uri="{FF2B5EF4-FFF2-40B4-BE49-F238E27FC236}">
                <a16:creationId xmlns:a16="http://schemas.microsoft.com/office/drawing/2014/main" id="{47160EA5-8494-401F-A68C-C3C9FFE9C565}"/>
              </a:ext>
            </a:extLst>
          </p:cNvPr>
          <p:cNvSpPr txBox="1"/>
          <p:nvPr/>
        </p:nvSpPr>
        <p:spPr>
          <a:xfrm>
            <a:off x="9614887" y="3861252"/>
            <a:ext cx="153881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Preliminary Future State AA</a:t>
            </a:r>
          </a:p>
        </p:txBody>
      </p:sp>
      <p:sp>
        <p:nvSpPr>
          <p:cNvPr id="363" name="TextBox 362">
            <a:extLst>
              <a:ext uri="{FF2B5EF4-FFF2-40B4-BE49-F238E27FC236}">
                <a16:creationId xmlns:a16="http://schemas.microsoft.com/office/drawing/2014/main" id="{87510D79-AABD-496B-89E7-985E945E89AD}"/>
              </a:ext>
            </a:extLst>
          </p:cNvPr>
          <p:cNvSpPr txBox="1"/>
          <p:nvPr/>
        </p:nvSpPr>
        <p:spPr>
          <a:xfrm>
            <a:off x="10790398" y="4221311"/>
            <a:ext cx="1329232"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Approved Future State AA</a:t>
            </a:r>
          </a:p>
        </p:txBody>
      </p:sp>
      <p:cxnSp>
        <p:nvCxnSpPr>
          <p:cNvPr id="364" name="Straight Connector 363">
            <a:extLst>
              <a:ext uri="{FF2B5EF4-FFF2-40B4-BE49-F238E27FC236}">
                <a16:creationId xmlns:a16="http://schemas.microsoft.com/office/drawing/2014/main" id="{128B4811-647D-4337-AC59-BB3785505260}"/>
              </a:ext>
            </a:extLst>
          </p:cNvPr>
          <p:cNvCxnSpPr>
            <a:cxnSpLocks/>
          </p:cNvCxnSpPr>
          <p:nvPr/>
        </p:nvCxnSpPr>
        <p:spPr>
          <a:xfrm>
            <a:off x="5263174" y="3745752"/>
            <a:ext cx="2573103" cy="0"/>
          </a:xfrm>
          <a:prstGeom prst="line">
            <a:avLst/>
          </a:prstGeom>
          <a:noFill/>
          <a:ln w="25400" cap="flat" cmpd="sng" algn="ctr">
            <a:solidFill>
              <a:srgbClr val="007CB0"/>
            </a:solidFill>
            <a:prstDash val="solid"/>
            <a:miter lim="800000"/>
            <a:headEnd type="oval"/>
            <a:tailEnd type="oval"/>
          </a:ln>
          <a:effectLst/>
        </p:spPr>
      </p:cxnSp>
      <p:sp>
        <p:nvSpPr>
          <p:cNvPr id="365" name="TextBox 364">
            <a:extLst>
              <a:ext uri="{FF2B5EF4-FFF2-40B4-BE49-F238E27FC236}">
                <a16:creationId xmlns:a16="http://schemas.microsoft.com/office/drawing/2014/main" id="{A94F3271-AB3B-4221-A950-33E7A37442C2}"/>
              </a:ext>
            </a:extLst>
          </p:cNvPr>
          <p:cNvSpPr txBox="1"/>
          <p:nvPr/>
        </p:nvSpPr>
        <p:spPr>
          <a:xfrm>
            <a:off x="9437105" y="4793269"/>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cxnSp>
        <p:nvCxnSpPr>
          <p:cNvPr id="367" name="Straight Connector 366">
            <a:extLst>
              <a:ext uri="{FF2B5EF4-FFF2-40B4-BE49-F238E27FC236}">
                <a16:creationId xmlns:a16="http://schemas.microsoft.com/office/drawing/2014/main" id="{C094C52D-EF51-4EED-81FF-D5CD398F0992}"/>
              </a:ext>
            </a:extLst>
          </p:cNvPr>
          <p:cNvCxnSpPr>
            <a:cxnSpLocks/>
          </p:cNvCxnSpPr>
          <p:nvPr/>
        </p:nvCxnSpPr>
        <p:spPr>
          <a:xfrm>
            <a:off x="4542645" y="4537130"/>
            <a:ext cx="1330936" cy="0"/>
          </a:xfrm>
          <a:prstGeom prst="line">
            <a:avLst/>
          </a:prstGeom>
          <a:noFill/>
          <a:ln w="25400" cap="flat" cmpd="sng" algn="ctr">
            <a:solidFill>
              <a:srgbClr val="007CB0"/>
            </a:solidFill>
            <a:prstDash val="solid"/>
            <a:miter lim="800000"/>
            <a:headEnd type="oval"/>
            <a:tailEnd type="oval"/>
          </a:ln>
          <a:effectLst/>
        </p:spPr>
      </p:cxnSp>
      <p:cxnSp>
        <p:nvCxnSpPr>
          <p:cNvPr id="368" name="Straight Connector 367">
            <a:extLst>
              <a:ext uri="{FF2B5EF4-FFF2-40B4-BE49-F238E27FC236}">
                <a16:creationId xmlns:a16="http://schemas.microsoft.com/office/drawing/2014/main" id="{06A0AE60-7528-4686-BDE5-91F448D589E0}"/>
              </a:ext>
            </a:extLst>
          </p:cNvPr>
          <p:cNvCxnSpPr>
            <a:cxnSpLocks/>
            <a:endCxn id="370" idx="1"/>
          </p:cNvCxnSpPr>
          <p:nvPr/>
        </p:nvCxnSpPr>
        <p:spPr>
          <a:xfrm flipV="1">
            <a:off x="6616674" y="4742992"/>
            <a:ext cx="4687771" cy="4352"/>
          </a:xfrm>
          <a:prstGeom prst="line">
            <a:avLst/>
          </a:prstGeom>
          <a:noFill/>
          <a:ln w="25400" cap="flat" cmpd="sng" algn="ctr">
            <a:solidFill>
              <a:srgbClr val="007CB0"/>
            </a:solidFill>
            <a:prstDash val="solid"/>
            <a:miter lim="800000"/>
            <a:headEnd type="oval"/>
            <a:tailEnd type="oval"/>
          </a:ln>
          <a:effectLst/>
        </p:spPr>
      </p:cxnSp>
      <p:sp>
        <p:nvSpPr>
          <p:cNvPr id="369" name="TextBox 368">
            <a:extLst>
              <a:ext uri="{FF2B5EF4-FFF2-40B4-BE49-F238E27FC236}">
                <a16:creationId xmlns:a16="http://schemas.microsoft.com/office/drawing/2014/main" id="{3A246246-16DC-4556-A8F2-9EDB5DCC44B4}"/>
              </a:ext>
            </a:extLst>
          </p:cNvPr>
          <p:cNvSpPr txBox="1"/>
          <p:nvPr/>
        </p:nvSpPr>
        <p:spPr>
          <a:xfrm>
            <a:off x="10873375" y="4793269"/>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370" name="Isosceles Triangle 369">
            <a:extLst>
              <a:ext uri="{FF2B5EF4-FFF2-40B4-BE49-F238E27FC236}">
                <a16:creationId xmlns:a16="http://schemas.microsoft.com/office/drawing/2014/main" id="{7388CD72-9141-4D2A-8119-4DDB52805898}"/>
              </a:ext>
            </a:extLst>
          </p:cNvPr>
          <p:cNvSpPr/>
          <p:nvPr/>
        </p:nvSpPr>
        <p:spPr bwMode="gray">
          <a:xfrm>
            <a:off x="11266345" y="4666793"/>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371" name="Straight Connector 370">
            <a:extLst>
              <a:ext uri="{FF2B5EF4-FFF2-40B4-BE49-F238E27FC236}">
                <a16:creationId xmlns:a16="http://schemas.microsoft.com/office/drawing/2014/main" id="{E09BC39D-F489-4941-A9A5-135EE58542F5}"/>
              </a:ext>
            </a:extLst>
          </p:cNvPr>
          <p:cNvCxnSpPr>
            <a:cxnSpLocks/>
            <a:endCxn id="375" idx="1"/>
          </p:cNvCxnSpPr>
          <p:nvPr/>
        </p:nvCxnSpPr>
        <p:spPr>
          <a:xfrm>
            <a:off x="5907932" y="5022340"/>
            <a:ext cx="5361418" cy="10017"/>
          </a:xfrm>
          <a:prstGeom prst="line">
            <a:avLst/>
          </a:prstGeom>
          <a:noFill/>
          <a:ln w="25400" cap="flat" cmpd="sng" algn="ctr">
            <a:solidFill>
              <a:srgbClr val="007CB0"/>
            </a:solidFill>
            <a:prstDash val="solid"/>
            <a:miter lim="800000"/>
            <a:headEnd type="oval"/>
            <a:tailEnd type="oval"/>
          </a:ln>
          <a:effectLst/>
        </p:spPr>
      </p:cxnSp>
      <p:sp>
        <p:nvSpPr>
          <p:cNvPr id="372" name="TextBox 371">
            <a:extLst>
              <a:ext uri="{FF2B5EF4-FFF2-40B4-BE49-F238E27FC236}">
                <a16:creationId xmlns:a16="http://schemas.microsoft.com/office/drawing/2014/main" id="{4DC1130C-7BD0-4BAC-8161-A29F95754923}"/>
              </a:ext>
            </a:extLst>
          </p:cNvPr>
          <p:cNvSpPr txBox="1"/>
          <p:nvPr/>
        </p:nvSpPr>
        <p:spPr>
          <a:xfrm>
            <a:off x="9407492" y="5080783"/>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373" name="Isosceles Triangle 372">
            <a:extLst>
              <a:ext uri="{FF2B5EF4-FFF2-40B4-BE49-F238E27FC236}">
                <a16:creationId xmlns:a16="http://schemas.microsoft.com/office/drawing/2014/main" id="{99A9F793-A062-4F0A-A0C7-8EFBCCE22A6B}"/>
              </a:ext>
            </a:extLst>
          </p:cNvPr>
          <p:cNvSpPr/>
          <p:nvPr/>
        </p:nvSpPr>
        <p:spPr bwMode="gray">
          <a:xfrm>
            <a:off x="9869150" y="4954307"/>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374" name="TextBox 373">
            <a:extLst>
              <a:ext uri="{FF2B5EF4-FFF2-40B4-BE49-F238E27FC236}">
                <a16:creationId xmlns:a16="http://schemas.microsoft.com/office/drawing/2014/main" id="{0505128C-E967-49F9-9755-029F6028C267}"/>
              </a:ext>
            </a:extLst>
          </p:cNvPr>
          <p:cNvSpPr txBox="1"/>
          <p:nvPr/>
        </p:nvSpPr>
        <p:spPr>
          <a:xfrm>
            <a:off x="10838279" y="5082633"/>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375" name="Isosceles Triangle 374">
            <a:extLst>
              <a:ext uri="{FF2B5EF4-FFF2-40B4-BE49-F238E27FC236}">
                <a16:creationId xmlns:a16="http://schemas.microsoft.com/office/drawing/2014/main" id="{2A72AECC-1295-40CD-A66E-D8714AB966C3}"/>
              </a:ext>
            </a:extLst>
          </p:cNvPr>
          <p:cNvSpPr/>
          <p:nvPr/>
        </p:nvSpPr>
        <p:spPr bwMode="gray">
          <a:xfrm>
            <a:off x="11231249" y="4956157"/>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376" name="Straight Connector 375">
            <a:extLst>
              <a:ext uri="{FF2B5EF4-FFF2-40B4-BE49-F238E27FC236}">
                <a16:creationId xmlns:a16="http://schemas.microsoft.com/office/drawing/2014/main" id="{21A193C1-0CFE-456E-9012-1ADE05699E38}"/>
              </a:ext>
            </a:extLst>
          </p:cNvPr>
          <p:cNvCxnSpPr>
            <a:cxnSpLocks/>
            <a:endCxn id="380" idx="1"/>
          </p:cNvCxnSpPr>
          <p:nvPr/>
        </p:nvCxnSpPr>
        <p:spPr>
          <a:xfrm>
            <a:off x="5218344" y="5357275"/>
            <a:ext cx="6061461" cy="85"/>
          </a:xfrm>
          <a:prstGeom prst="line">
            <a:avLst/>
          </a:prstGeom>
          <a:noFill/>
          <a:ln w="25400" cap="flat" cmpd="sng" algn="ctr">
            <a:solidFill>
              <a:srgbClr val="007CB0"/>
            </a:solidFill>
            <a:prstDash val="solid"/>
            <a:miter lim="800000"/>
            <a:headEnd type="oval"/>
            <a:tailEnd type="oval"/>
          </a:ln>
          <a:effectLst/>
        </p:spPr>
      </p:cxnSp>
      <p:sp>
        <p:nvSpPr>
          <p:cNvPr id="377" name="TextBox 376">
            <a:extLst>
              <a:ext uri="{FF2B5EF4-FFF2-40B4-BE49-F238E27FC236}">
                <a16:creationId xmlns:a16="http://schemas.microsoft.com/office/drawing/2014/main" id="{4905E9E4-A361-49C6-A0C8-A46B0BA42B45}"/>
              </a:ext>
            </a:extLst>
          </p:cNvPr>
          <p:cNvSpPr txBox="1"/>
          <p:nvPr/>
        </p:nvSpPr>
        <p:spPr>
          <a:xfrm>
            <a:off x="10109115" y="5412897"/>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378" name="Isosceles Triangle 377">
            <a:extLst>
              <a:ext uri="{FF2B5EF4-FFF2-40B4-BE49-F238E27FC236}">
                <a16:creationId xmlns:a16="http://schemas.microsoft.com/office/drawing/2014/main" id="{26DE8290-BE11-4385-8D0E-57EA3049E790}"/>
              </a:ext>
            </a:extLst>
          </p:cNvPr>
          <p:cNvSpPr/>
          <p:nvPr/>
        </p:nvSpPr>
        <p:spPr bwMode="gray">
          <a:xfrm>
            <a:off x="10592238" y="5309362"/>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379" name="TextBox 378">
            <a:extLst>
              <a:ext uri="{FF2B5EF4-FFF2-40B4-BE49-F238E27FC236}">
                <a16:creationId xmlns:a16="http://schemas.microsoft.com/office/drawing/2014/main" id="{4254BB4D-BC13-4BC4-8D3D-3E5D70FA71D1}"/>
              </a:ext>
            </a:extLst>
          </p:cNvPr>
          <p:cNvSpPr txBox="1"/>
          <p:nvPr/>
        </p:nvSpPr>
        <p:spPr>
          <a:xfrm>
            <a:off x="10848736" y="5436212"/>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380" name="Isosceles Triangle 379">
            <a:extLst>
              <a:ext uri="{FF2B5EF4-FFF2-40B4-BE49-F238E27FC236}">
                <a16:creationId xmlns:a16="http://schemas.microsoft.com/office/drawing/2014/main" id="{8A42FA8E-723A-4298-AB5F-53F3B545F5F1}"/>
              </a:ext>
            </a:extLst>
          </p:cNvPr>
          <p:cNvSpPr/>
          <p:nvPr/>
        </p:nvSpPr>
        <p:spPr bwMode="gray">
          <a:xfrm>
            <a:off x="11241707" y="5281161"/>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381" name="Straight Connector 380">
            <a:extLst>
              <a:ext uri="{FF2B5EF4-FFF2-40B4-BE49-F238E27FC236}">
                <a16:creationId xmlns:a16="http://schemas.microsoft.com/office/drawing/2014/main" id="{6F50ADDE-EDB9-4F9B-B884-CE5747F45471}"/>
              </a:ext>
            </a:extLst>
          </p:cNvPr>
          <p:cNvCxnSpPr>
            <a:cxnSpLocks/>
            <a:endCxn id="387" idx="1"/>
          </p:cNvCxnSpPr>
          <p:nvPr/>
        </p:nvCxnSpPr>
        <p:spPr>
          <a:xfrm flipV="1">
            <a:off x="11323219" y="5627342"/>
            <a:ext cx="572808" cy="3316"/>
          </a:xfrm>
          <a:prstGeom prst="line">
            <a:avLst/>
          </a:prstGeom>
          <a:noFill/>
          <a:ln w="25400" cap="flat" cmpd="sng" algn="ctr">
            <a:solidFill>
              <a:srgbClr val="007CB0"/>
            </a:solidFill>
            <a:prstDash val="solid"/>
            <a:miter lim="800000"/>
            <a:headEnd type="oval"/>
            <a:tailEnd type="oval"/>
          </a:ln>
          <a:effectLst/>
        </p:spPr>
      </p:cxnSp>
      <p:sp>
        <p:nvSpPr>
          <p:cNvPr id="383" name="Diamond 382">
            <a:extLst>
              <a:ext uri="{FF2B5EF4-FFF2-40B4-BE49-F238E27FC236}">
                <a16:creationId xmlns:a16="http://schemas.microsoft.com/office/drawing/2014/main" id="{925D8118-3F28-4E1D-9146-2A854AC62D72}"/>
              </a:ext>
            </a:extLst>
          </p:cNvPr>
          <p:cNvSpPr>
            <a:spLocks noChangeAspect="1"/>
          </p:cNvSpPr>
          <p:nvPr/>
        </p:nvSpPr>
        <p:spPr>
          <a:xfrm>
            <a:off x="11896026" y="2183219"/>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384" name="Diamond 383">
            <a:extLst>
              <a:ext uri="{FF2B5EF4-FFF2-40B4-BE49-F238E27FC236}">
                <a16:creationId xmlns:a16="http://schemas.microsoft.com/office/drawing/2014/main" id="{9F603D41-7E46-427E-B0C6-E74CA2840735}"/>
              </a:ext>
            </a:extLst>
          </p:cNvPr>
          <p:cNvSpPr>
            <a:spLocks noChangeAspect="1"/>
          </p:cNvSpPr>
          <p:nvPr/>
        </p:nvSpPr>
        <p:spPr>
          <a:xfrm>
            <a:off x="11957629" y="2852687"/>
            <a:ext cx="119032"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385" name="Diamond 384">
            <a:extLst>
              <a:ext uri="{FF2B5EF4-FFF2-40B4-BE49-F238E27FC236}">
                <a16:creationId xmlns:a16="http://schemas.microsoft.com/office/drawing/2014/main" id="{5EC7BFAA-50B9-43A4-B2D3-F6E52E20BD2F}"/>
              </a:ext>
            </a:extLst>
          </p:cNvPr>
          <p:cNvSpPr>
            <a:spLocks noChangeAspect="1"/>
          </p:cNvSpPr>
          <p:nvPr/>
        </p:nvSpPr>
        <p:spPr>
          <a:xfrm>
            <a:off x="11896026" y="4042678"/>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387" name="Diamond 386">
            <a:extLst>
              <a:ext uri="{FF2B5EF4-FFF2-40B4-BE49-F238E27FC236}">
                <a16:creationId xmlns:a16="http://schemas.microsoft.com/office/drawing/2014/main" id="{7FB48BDF-227A-4A02-A588-A2F6AC8C7200}"/>
              </a:ext>
            </a:extLst>
          </p:cNvPr>
          <p:cNvSpPr>
            <a:spLocks noChangeAspect="1"/>
          </p:cNvSpPr>
          <p:nvPr/>
        </p:nvSpPr>
        <p:spPr>
          <a:xfrm>
            <a:off x="11896026" y="5549085"/>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cxnSp>
        <p:nvCxnSpPr>
          <p:cNvPr id="388" name="Straight Arrow Connector 387">
            <a:extLst>
              <a:ext uri="{FF2B5EF4-FFF2-40B4-BE49-F238E27FC236}">
                <a16:creationId xmlns:a16="http://schemas.microsoft.com/office/drawing/2014/main" id="{C2A974A6-1309-4BBE-85AA-41D74B264B2D}"/>
              </a:ext>
            </a:extLst>
          </p:cNvPr>
          <p:cNvCxnSpPr>
            <a:cxnSpLocks/>
          </p:cNvCxnSpPr>
          <p:nvPr/>
        </p:nvCxnSpPr>
        <p:spPr>
          <a:xfrm flipH="1">
            <a:off x="10992918" y="745715"/>
            <a:ext cx="23586" cy="6024761"/>
          </a:xfrm>
          <a:prstGeom prst="straightConnector1">
            <a:avLst/>
          </a:prstGeom>
          <a:ln w="19050">
            <a:solidFill>
              <a:srgbClr val="ED8B00"/>
            </a:solidFill>
            <a:tailEnd type="triangle"/>
          </a:ln>
        </p:spPr>
        <p:style>
          <a:lnRef idx="1">
            <a:schemeClr val="accent1"/>
          </a:lnRef>
          <a:fillRef idx="0">
            <a:schemeClr val="accent1"/>
          </a:fillRef>
          <a:effectRef idx="0">
            <a:schemeClr val="accent1"/>
          </a:effectRef>
          <a:fontRef idx="minor">
            <a:schemeClr val="tx1"/>
          </a:fontRef>
        </p:style>
      </p:cxnSp>
      <p:sp>
        <p:nvSpPr>
          <p:cNvPr id="389" name="TextBox 388">
            <a:extLst>
              <a:ext uri="{FF2B5EF4-FFF2-40B4-BE49-F238E27FC236}">
                <a16:creationId xmlns:a16="http://schemas.microsoft.com/office/drawing/2014/main" id="{9C361261-79F8-4292-BC0A-4C3710EC9E09}"/>
              </a:ext>
            </a:extLst>
          </p:cNvPr>
          <p:cNvSpPr txBox="1"/>
          <p:nvPr/>
        </p:nvSpPr>
        <p:spPr>
          <a:xfrm>
            <a:off x="9057272" y="6580929"/>
            <a:ext cx="2265947" cy="230832"/>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b="1" i="1" kern="0">
                <a:solidFill>
                  <a:srgbClr val="000000"/>
                </a:solidFill>
                <a:latin typeface="Arial" panose="020B0604020202020204" pitchFamily="34" charset="0"/>
                <a:cs typeface="Arial" panose="020B0604020202020204" pitchFamily="34" charset="0"/>
              </a:rPr>
              <a:t>We are here</a:t>
            </a:r>
          </a:p>
        </p:txBody>
      </p:sp>
      <p:sp>
        <p:nvSpPr>
          <p:cNvPr id="77" name="Rectangle 76">
            <a:extLst>
              <a:ext uri="{FF2B5EF4-FFF2-40B4-BE49-F238E27FC236}">
                <a16:creationId xmlns:a16="http://schemas.microsoft.com/office/drawing/2014/main" id="{572FB9DC-1E9E-4FF3-8051-0DDB503D9329}"/>
              </a:ext>
            </a:extLst>
          </p:cNvPr>
          <p:cNvSpPr/>
          <p:nvPr/>
        </p:nvSpPr>
        <p:spPr>
          <a:xfrm>
            <a:off x="-23328" y="6071870"/>
            <a:ext cx="983491"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Security &amp; Controls</a:t>
            </a:r>
          </a:p>
          <a:p>
            <a:pPr marL="91442" algn="ctr" defTabSz="554500">
              <a:lnSpc>
                <a:spcPct val="106000"/>
              </a:lnSpc>
              <a:defRPr/>
            </a:pPr>
            <a:endParaRPr lang="en-US" sz="849" b="1">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B3143ECB-B052-4CA0-AE02-0996F4CDAF8B}"/>
              </a:ext>
            </a:extLst>
          </p:cNvPr>
          <p:cNvCxnSpPr>
            <a:cxnSpLocks/>
          </p:cNvCxnSpPr>
          <p:nvPr/>
        </p:nvCxnSpPr>
        <p:spPr>
          <a:xfrm>
            <a:off x="6956010" y="5842478"/>
            <a:ext cx="1330936" cy="0"/>
          </a:xfrm>
          <a:prstGeom prst="line">
            <a:avLst/>
          </a:prstGeom>
          <a:noFill/>
          <a:ln w="25400" cap="flat" cmpd="sng" algn="ctr">
            <a:solidFill>
              <a:srgbClr val="007CB0"/>
            </a:solidFill>
            <a:prstDash val="solid"/>
            <a:miter lim="800000"/>
            <a:headEnd type="oval"/>
            <a:tailEnd type="oval"/>
          </a:ln>
          <a:effectLst/>
        </p:spPr>
      </p:cxnSp>
      <p:cxnSp>
        <p:nvCxnSpPr>
          <p:cNvPr id="79" name="Straight Connector 78">
            <a:extLst>
              <a:ext uri="{FF2B5EF4-FFF2-40B4-BE49-F238E27FC236}">
                <a16:creationId xmlns:a16="http://schemas.microsoft.com/office/drawing/2014/main" id="{C1AC74DE-94CE-4CA9-B386-277B52279818}"/>
              </a:ext>
            </a:extLst>
          </p:cNvPr>
          <p:cNvCxnSpPr>
            <a:cxnSpLocks/>
          </p:cNvCxnSpPr>
          <p:nvPr/>
        </p:nvCxnSpPr>
        <p:spPr>
          <a:xfrm>
            <a:off x="7267433" y="6094028"/>
            <a:ext cx="1330936" cy="0"/>
          </a:xfrm>
          <a:prstGeom prst="line">
            <a:avLst/>
          </a:prstGeom>
          <a:noFill/>
          <a:ln w="25400" cap="flat" cmpd="sng" algn="ctr">
            <a:solidFill>
              <a:srgbClr val="007CB0"/>
            </a:solidFill>
            <a:prstDash val="solid"/>
            <a:miter lim="800000"/>
            <a:headEnd type="oval"/>
            <a:tailEnd type="oval"/>
          </a:ln>
          <a:effectLst/>
        </p:spPr>
      </p:cxnSp>
      <p:cxnSp>
        <p:nvCxnSpPr>
          <p:cNvPr id="80" name="Straight Connector 79">
            <a:extLst>
              <a:ext uri="{FF2B5EF4-FFF2-40B4-BE49-F238E27FC236}">
                <a16:creationId xmlns:a16="http://schemas.microsoft.com/office/drawing/2014/main" id="{A280B601-193F-459B-83C5-4C9B4E0BBF9E}"/>
              </a:ext>
            </a:extLst>
          </p:cNvPr>
          <p:cNvCxnSpPr>
            <a:cxnSpLocks/>
          </p:cNvCxnSpPr>
          <p:nvPr/>
        </p:nvCxnSpPr>
        <p:spPr>
          <a:xfrm>
            <a:off x="10688432" y="6657127"/>
            <a:ext cx="613627" cy="0"/>
          </a:xfrm>
          <a:prstGeom prst="line">
            <a:avLst/>
          </a:prstGeom>
          <a:noFill/>
          <a:ln w="25400" cap="flat" cmpd="sng" algn="ctr">
            <a:solidFill>
              <a:srgbClr val="007CB0"/>
            </a:solidFill>
            <a:prstDash val="solid"/>
            <a:miter lim="800000"/>
            <a:headEnd type="oval"/>
            <a:tailEnd type="oval"/>
          </a:ln>
          <a:effectLst/>
        </p:spPr>
      </p:cxnSp>
      <p:cxnSp>
        <p:nvCxnSpPr>
          <p:cNvPr id="81" name="Straight Connector 80">
            <a:extLst>
              <a:ext uri="{FF2B5EF4-FFF2-40B4-BE49-F238E27FC236}">
                <a16:creationId xmlns:a16="http://schemas.microsoft.com/office/drawing/2014/main" id="{272944A2-D212-42CD-8621-3756C5A6595C}"/>
              </a:ext>
            </a:extLst>
          </p:cNvPr>
          <p:cNvCxnSpPr>
            <a:cxnSpLocks/>
          </p:cNvCxnSpPr>
          <p:nvPr/>
        </p:nvCxnSpPr>
        <p:spPr>
          <a:xfrm>
            <a:off x="7976561" y="6400662"/>
            <a:ext cx="2641621" cy="0"/>
          </a:xfrm>
          <a:prstGeom prst="line">
            <a:avLst/>
          </a:prstGeom>
          <a:noFill/>
          <a:ln w="25400" cap="flat" cmpd="sng" algn="ctr">
            <a:solidFill>
              <a:srgbClr val="007CB0"/>
            </a:solidFill>
            <a:prstDash val="solid"/>
            <a:miter lim="800000"/>
            <a:headEnd type="oval"/>
            <a:tailEnd type="oval"/>
          </a:ln>
          <a:effectLst/>
        </p:spPr>
      </p:cxnSp>
      <p:sp>
        <p:nvSpPr>
          <p:cNvPr id="84" name="Diamond 83">
            <a:extLst>
              <a:ext uri="{FF2B5EF4-FFF2-40B4-BE49-F238E27FC236}">
                <a16:creationId xmlns:a16="http://schemas.microsoft.com/office/drawing/2014/main" id="{6589D966-5DE8-4A1D-BD70-5CF88D4412BF}"/>
              </a:ext>
            </a:extLst>
          </p:cNvPr>
          <p:cNvSpPr>
            <a:spLocks noChangeAspect="1"/>
          </p:cNvSpPr>
          <p:nvPr/>
        </p:nvSpPr>
        <p:spPr>
          <a:xfrm>
            <a:off x="11236159" y="6570281"/>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85" name="Isosceles Triangle 84">
            <a:extLst>
              <a:ext uri="{FF2B5EF4-FFF2-40B4-BE49-F238E27FC236}">
                <a16:creationId xmlns:a16="http://schemas.microsoft.com/office/drawing/2014/main" id="{F54D37E7-4074-4364-8C38-4474E7694793}"/>
              </a:ext>
            </a:extLst>
          </p:cNvPr>
          <p:cNvSpPr/>
          <p:nvPr/>
        </p:nvSpPr>
        <p:spPr bwMode="gray">
          <a:xfrm>
            <a:off x="7488120" y="5754839"/>
            <a:ext cx="164089" cy="146469"/>
          </a:xfrm>
          <a:prstGeom prst="triangle">
            <a:avLst/>
          </a:prstGeom>
          <a:solidFill>
            <a:srgbClr val="66BBC2"/>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lnSpc>
                <a:spcPct val="106000"/>
              </a:lnSpc>
              <a:defRPr/>
            </a:pPr>
            <a:endParaRPr lang="en-US" sz="1213" b="1">
              <a:solidFill>
                <a:prstClr val="white"/>
              </a:solidFill>
              <a:latin typeface="Arial" panose="020B0604020202020204" pitchFamily="34" charset="0"/>
              <a:cs typeface="Arial" panose="020B0604020202020204" pitchFamily="34" charset="0"/>
            </a:endParaRPr>
          </a:p>
        </p:txBody>
      </p:sp>
      <p:sp>
        <p:nvSpPr>
          <p:cNvPr id="87" name="Isosceles Triangle 86">
            <a:extLst>
              <a:ext uri="{FF2B5EF4-FFF2-40B4-BE49-F238E27FC236}">
                <a16:creationId xmlns:a16="http://schemas.microsoft.com/office/drawing/2014/main" id="{9F3B4E7C-800B-4303-BC46-CA1E069F6B74}"/>
              </a:ext>
            </a:extLst>
          </p:cNvPr>
          <p:cNvSpPr/>
          <p:nvPr/>
        </p:nvSpPr>
        <p:spPr bwMode="gray">
          <a:xfrm>
            <a:off x="7874780" y="6012842"/>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47D87E6B-F50F-4C90-B5CA-E7A38C355990}"/>
              </a:ext>
            </a:extLst>
          </p:cNvPr>
          <p:cNvCxnSpPr>
            <a:cxnSpLocks/>
          </p:cNvCxnSpPr>
          <p:nvPr/>
        </p:nvCxnSpPr>
        <p:spPr>
          <a:xfrm>
            <a:off x="202414" y="6693423"/>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66" name="Isosceles Triangle 365">
            <a:extLst>
              <a:ext uri="{FF2B5EF4-FFF2-40B4-BE49-F238E27FC236}">
                <a16:creationId xmlns:a16="http://schemas.microsoft.com/office/drawing/2014/main" id="{49E2D7FF-0E33-414F-872D-81E089424476}"/>
              </a:ext>
            </a:extLst>
          </p:cNvPr>
          <p:cNvSpPr/>
          <p:nvPr/>
        </p:nvSpPr>
        <p:spPr bwMode="gray">
          <a:xfrm>
            <a:off x="9864419" y="4666793"/>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523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166E6E54-761C-4156-A192-B653F401B38E}"/>
              </a:ext>
            </a:extLst>
          </p:cNvPr>
          <p:cNvSpPr/>
          <p:nvPr/>
        </p:nvSpPr>
        <p:spPr>
          <a:xfrm>
            <a:off x="3696607" y="1639905"/>
            <a:ext cx="5143569" cy="3080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662"/>
          </a:p>
        </p:txBody>
      </p:sp>
      <p:sp>
        <p:nvSpPr>
          <p:cNvPr id="4" name="TextBox 3">
            <a:extLst>
              <a:ext uri="{FF2B5EF4-FFF2-40B4-BE49-F238E27FC236}">
                <a16:creationId xmlns:a16="http://schemas.microsoft.com/office/drawing/2014/main" id="{0B35DD02-F919-482A-8B16-33AA8FF3DFDC}"/>
              </a:ext>
            </a:extLst>
          </p:cNvPr>
          <p:cNvSpPr txBox="1"/>
          <p:nvPr/>
        </p:nvSpPr>
        <p:spPr>
          <a:xfrm>
            <a:off x="9803898" y="4849997"/>
            <a:ext cx="1718518" cy="24622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00">
                <a:solidFill>
                  <a:schemeClr val="accent1"/>
                </a:solidFill>
              </a:rPr>
              <a:t>real time integration</a:t>
            </a:r>
          </a:p>
        </p:txBody>
      </p:sp>
      <p:sp>
        <p:nvSpPr>
          <p:cNvPr id="5" name="Rectangle 4">
            <a:extLst>
              <a:ext uri="{FF2B5EF4-FFF2-40B4-BE49-F238E27FC236}">
                <a16:creationId xmlns:a16="http://schemas.microsoft.com/office/drawing/2014/main" id="{3E54CF15-E6B9-402B-8793-ECC5C2E79D0F}"/>
              </a:ext>
            </a:extLst>
          </p:cNvPr>
          <p:cNvSpPr/>
          <p:nvPr/>
        </p:nvSpPr>
        <p:spPr>
          <a:xfrm>
            <a:off x="488993" y="1643376"/>
            <a:ext cx="2534916" cy="523490"/>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Source System</a:t>
            </a:r>
          </a:p>
        </p:txBody>
      </p:sp>
      <p:sp>
        <p:nvSpPr>
          <p:cNvPr id="6" name="Rectangle 5">
            <a:extLst>
              <a:ext uri="{FF2B5EF4-FFF2-40B4-BE49-F238E27FC236}">
                <a16:creationId xmlns:a16="http://schemas.microsoft.com/office/drawing/2014/main" id="{EE74915D-FB53-4A1F-97B2-4FCBECA2277D}"/>
              </a:ext>
            </a:extLst>
          </p:cNvPr>
          <p:cNvSpPr/>
          <p:nvPr/>
        </p:nvSpPr>
        <p:spPr bwMode="gray">
          <a:xfrm>
            <a:off x="484283" y="1639905"/>
            <a:ext cx="2534915" cy="3080995"/>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8" name="Rectangle 7">
            <a:extLst>
              <a:ext uri="{FF2B5EF4-FFF2-40B4-BE49-F238E27FC236}">
                <a16:creationId xmlns:a16="http://schemas.microsoft.com/office/drawing/2014/main" id="{B0116C9B-22D4-4FE6-B20D-9FE418E06A3E}"/>
              </a:ext>
            </a:extLst>
          </p:cNvPr>
          <p:cNvSpPr/>
          <p:nvPr/>
        </p:nvSpPr>
        <p:spPr>
          <a:xfrm>
            <a:off x="4068853" y="2175618"/>
            <a:ext cx="4490380" cy="1746212"/>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10" name="Straight Arrow Connector 9">
            <a:extLst>
              <a:ext uri="{FF2B5EF4-FFF2-40B4-BE49-F238E27FC236}">
                <a16:creationId xmlns:a16="http://schemas.microsoft.com/office/drawing/2014/main" id="{5343DABE-F310-42FE-98A4-61C0F855B057}"/>
              </a:ext>
            </a:extLst>
          </p:cNvPr>
          <p:cNvCxnSpPr>
            <a:cxnSpLocks/>
            <a:stCxn id="14" idx="3"/>
            <a:endCxn id="15" idx="1"/>
          </p:cNvCxnSpPr>
          <p:nvPr/>
        </p:nvCxnSpPr>
        <p:spPr>
          <a:xfrm flipV="1">
            <a:off x="6665982" y="3123296"/>
            <a:ext cx="885523" cy="916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1" name="Rectangle: Beveled 10">
            <a:extLst>
              <a:ext uri="{FF2B5EF4-FFF2-40B4-BE49-F238E27FC236}">
                <a16:creationId xmlns:a16="http://schemas.microsoft.com/office/drawing/2014/main" id="{F9DE42FD-0D4D-41D7-A7AE-E02D0053CD0B}"/>
              </a:ext>
            </a:extLst>
          </p:cNvPr>
          <p:cNvSpPr/>
          <p:nvPr/>
        </p:nvSpPr>
        <p:spPr bwMode="gray">
          <a:xfrm>
            <a:off x="4076420" y="2144892"/>
            <a:ext cx="4520943" cy="230282"/>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800" b="1">
              <a:solidFill>
                <a:prstClr val="white"/>
              </a:solidFill>
              <a:latin typeface="Verdana"/>
            </a:endParaRPr>
          </a:p>
        </p:txBody>
      </p:sp>
      <p:cxnSp>
        <p:nvCxnSpPr>
          <p:cNvPr id="12" name="Straight Arrow Connector 11">
            <a:extLst>
              <a:ext uri="{FF2B5EF4-FFF2-40B4-BE49-F238E27FC236}">
                <a16:creationId xmlns:a16="http://schemas.microsoft.com/office/drawing/2014/main" id="{8DB7C782-47DE-4E3A-B3FE-E92E6DADAC01}"/>
              </a:ext>
            </a:extLst>
          </p:cNvPr>
          <p:cNvCxnSpPr>
            <a:cxnSpLocks/>
            <a:stCxn id="21" idx="3"/>
            <a:endCxn id="14" idx="1"/>
          </p:cNvCxnSpPr>
          <p:nvPr/>
        </p:nvCxnSpPr>
        <p:spPr>
          <a:xfrm>
            <a:off x="5068358" y="3124725"/>
            <a:ext cx="798588" cy="774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3E9C35E-CABD-423C-BCCF-8C398F51855E}"/>
              </a:ext>
            </a:extLst>
          </p:cNvPr>
          <p:cNvSpPr txBox="1"/>
          <p:nvPr/>
        </p:nvSpPr>
        <p:spPr>
          <a:xfrm>
            <a:off x="4188414" y="3532505"/>
            <a:ext cx="1018954" cy="390876"/>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latin typeface="Verdana"/>
              </a:rPr>
              <a:t>Receive and Validate</a:t>
            </a:r>
          </a:p>
        </p:txBody>
      </p:sp>
      <p:pic>
        <p:nvPicPr>
          <p:cNvPr id="14" name="Picture 13">
            <a:extLst>
              <a:ext uri="{FF2B5EF4-FFF2-40B4-BE49-F238E27FC236}">
                <a16:creationId xmlns:a16="http://schemas.microsoft.com/office/drawing/2014/main" id="{21E74FC5-D6C7-4A3C-A00C-D6772684A5C0}"/>
              </a:ext>
            </a:extLst>
          </p:cNvPr>
          <p:cNvPicPr>
            <a:picLocks noChangeAspect="1"/>
          </p:cNvPicPr>
          <p:nvPr/>
        </p:nvPicPr>
        <p:blipFill>
          <a:blip r:embed="rId2"/>
          <a:stretch>
            <a:fillRect/>
          </a:stretch>
        </p:blipFill>
        <p:spPr>
          <a:xfrm>
            <a:off x="5866946" y="2815222"/>
            <a:ext cx="799035" cy="634486"/>
          </a:xfrm>
          <a:prstGeom prst="rect">
            <a:avLst/>
          </a:prstGeom>
        </p:spPr>
      </p:pic>
      <p:pic>
        <p:nvPicPr>
          <p:cNvPr id="15" name="Picture 14">
            <a:extLst>
              <a:ext uri="{FF2B5EF4-FFF2-40B4-BE49-F238E27FC236}">
                <a16:creationId xmlns:a16="http://schemas.microsoft.com/office/drawing/2014/main" id="{05ADBABE-10BE-4A0F-A2DD-6FAD687EE54D}"/>
              </a:ext>
            </a:extLst>
          </p:cNvPr>
          <p:cNvPicPr>
            <a:picLocks noChangeAspect="1"/>
          </p:cNvPicPr>
          <p:nvPr/>
        </p:nvPicPr>
        <p:blipFill>
          <a:blip r:embed="rId3"/>
          <a:stretch>
            <a:fillRect/>
          </a:stretch>
        </p:blipFill>
        <p:spPr>
          <a:xfrm>
            <a:off x="7551505" y="2853860"/>
            <a:ext cx="663211" cy="538871"/>
          </a:xfrm>
          <a:prstGeom prst="rect">
            <a:avLst/>
          </a:prstGeom>
        </p:spPr>
      </p:pic>
      <p:sp>
        <p:nvSpPr>
          <p:cNvPr id="19" name="TextBox 18">
            <a:extLst>
              <a:ext uri="{FF2B5EF4-FFF2-40B4-BE49-F238E27FC236}">
                <a16:creationId xmlns:a16="http://schemas.microsoft.com/office/drawing/2014/main" id="{09A59F31-A560-4041-A931-80C45E17D6B8}"/>
              </a:ext>
            </a:extLst>
          </p:cNvPr>
          <p:cNvSpPr txBox="1"/>
          <p:nvPr/>
        </p:nvSpPr>
        <p:spPr>
          <a:xfrm>
            <a:off x="6899013" y="4576218"/>
            <a:ext cx="977817"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sp>
        <p:nvSpPr>
          <p:cNvPr id="20" name="Rectangle 19">
            <a:extLst>
              <a:ext uri="{FF2B5EF4-FFF2-40B4-BE49-F238E27FC236}">
                <a16:creationId xmlns:a16="http://schemas.microsoft.com/office/drawing/2014/main" id="{0B6F48D7-0D9E-4D0C-8EDE-7E0CA25B1F3A}"/>
              </a:ext>
            </a:extLst>
          </p:cNvPr>
          <p:cNvSpPr/>
          <p:nvPr/>
        </p:nvSpPr>
        <p:spPr>
          <a:xfrm>
            <a:off x="3716835" y="1639905"/>
            <a:ext cx="5105920" cy="424297"/>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OIC/Boomi</a:t>
            </a:r>
          </a:p>
        </p:txBody>
      </p:sp>
      <p:pic>
        <p:nvPicPr>
          <p:cNvPr id="21" name="Graphic 20" descr="Checkbox Checked with solid fill">
            <a:extLst>
              <a:ext uri="{FF2B5EF4-FFF2-40B4-BE49-F238E27FC236}">
                <a16:creationId xmlns:a16="http://schemas.microsoft.com/office/drawing/2014/main" id="{BEE9A076-37BB-4FC2-B0C6-572F8B1AD2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69323" y="2768100"/>
            <a:ext cx="799035" cy="713249"/>
          </a:xfrm>
          <a:prstGeom prst="rect">
            <a:avLst/>
          </a:prstGeom>
        </p:spPr>
      </p:pic>
      <p:sp>
        <p:nvSpPr>
          <p:cNvPr id="22" name="TextBox 21">
            <a:extLst>
              <a:ext uri="{FF2B5EF4-FFF2-40B4-BE49-F238E27FC236}">
                <a16:creationId xmlns:a16="http://schemas.microsoft.com/office/drawing/2014/main" id="{61E0F288-3A38-4233-9879-A08020AB97A2}"/>
              </a:ext>
            </a:extLst>
          </p:cNvPr>
          <p:cNvSpPr txBox="1"/>
          <p:nvPr/>
        </p:nvSpPr>
        <p:spPr>
          <a:xfrm>
            <a:off x="7551506" y="3364079"/>
            <a:ext cx="997053" cy="54014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70" kern="0">
                <a:solidFill>
                  <a:srgbClr val="002776"/>
                </a:solidFill>
                <a:latin typeface="Verdana"/>
              </a:rPr>
              <a:t>Invoke</a:t>
            </a:r>
          </a:p>
          <a:p>
            <a:pPr defTabSz="914413">
              <a:defRPr/>
            </a:pPr>
            <a:r>
              <a:rPr lang="en-US" sz="970" kern="0">
                <a:solidFill>
                  <a:srgbClr val="002776"/>
                </a:solidFill>
                <a:latin typeface="Verdana"/>
              </a:rPr>
              <a:t>ERP Webservices</a:t>
            </a:r>
          </a:p>
        </p:txBody>
      </p:sp>
      <p:sp>
        <p:nvSpPr>
          <p:cNvPr id="23" name="TextBox 22">
            <a:extLst>
              <a:ext uri="{FF2B5EF4-FFF2-40B4-BE49-F238E27FC236}">
                <a16:creationId xmlns:a16="http://schemas.microsoft.com/office/drawing/2014/main" id="{6C095CC0-79A7-498A-8899-5FAFEEF1E432}"/>
              </a:ext>
            </a:extLst>
          </p:cNvPr>
          <p:cNvSpPr txBox="1"/>
          <p:nvPr/>
        </p:nvSpPr>
        <p:spPr>
          <a:xfrm>
            <a:off x="5591623" y="2450357"/>
            <a:ext cx="1444841" cy="390876"/>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latin typeface="Verdana"/>
              </a:rPr>
              <a:t>Process and transform</a:t>
            </a:r>
          </a:p>
        </p:txBody>
      </p:sp>
      <p:cxnSp>
        <p:nvCxnSpPr>
          <p:cNvPr id="25" name="Straight Arrow Connector 21">
            <a:extLst>
              <a:ext uri="{FF2B5EF4-FFF2-40B4-BE49-F238E27FC236}">
                <a16:creationId xmlns:a16="http://schemas.microsoft.com/office/drawing/2014/main" id="{D8BF4BAA-0CDA-4978-B142-72E3D52A83F6}"/>
              </a:ext>
            </a:extLst>
          </p:cNvPr>
          <p:cNvCxnSpPr>
            <a:cxnSpLocks/>
          </p:cNvCxnSpPr>
          <p:nvPr/>
        </p:nvCxnSpPr>
        <p:spPr>
          <a:xfrm flipV="1">
            <a:off x="8152474" y="3026433"/>
            <a:ext cx="1104611" cy="122492"/>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7" name="Content Placeholder 6">
            <a:extLst>
              <a:ext uri="{FF2B5EF4-FFF2-40B4-BE49-F238E27FC236}">
                <a16:creationId xmlns:a16="http://schemas.microsoft.com/office/drawing/2014/main" id="{8BA2DBAD-33A0-41F0-9576-70A99AE3C276}"/>
              </a:ext>
            </a:extLst>
          </p:cNvPr>
          <p:cNvGraphicFramePr>
            <a:graphicFrameLocks/>
          </p:cNvGraphicFramePr>
          <p:nvPr/>
        </p:nvGraphicFramePr>
        <p:xfrm>
          <a:off x="350213" y="5112046"/>
          <a:ext cx="11172204" cy="1558862"/>
        </p:xfrm>
        <a:graphic>
          <a:graphicData uri="http://schemas.openxmlformats.org/drawingml/2006/table">
            <a:tbl>
              <a:tblPr firstRow="1" bandRow="1">
                <a:tableStyleId>{5C22544A-7EE6-4342-B048-85BDC9FD1C3A}</a:tableStyleId>
              </a:tblPr>
              <a:tblGrid>
                <a:gridCol w="497002">
                  <a:extLst>
                    <a:ext uri="{9D8B030D-6E8A-4147-A177-3AD203B41FA5}">
                      <a16:colId xmlns:a16="http://schemas.microsoft.com/office/drawing/2014/main" val="1774869347"/>
                    </a:ext>
                  </a:extLst>
                </a:gridCol>
                <a:gridCol w="1074563">
                  <a:extLst>
                    <a:ext uri="{9D8B030D-6E8A-4147-A177-3AD203B41FA5}">
                      <a16:colId xmlns:a16="http://schemas.microsoft.com/office/drawing/2014/main" val="20000"/>
                    </a:ext>
                  </a:extLst>
                </a:gridCol>
                <a:gridCol w="851139">
                  <a:extLst>
                    <a:ext uri="{9D8B030D-6E8A-4147-A177-3AD203B41FA5}">
                      <a16:colId xmlns:a16="http://schemas.microsoft.com/office/drawing/2014/main" val="3917631046"/>
                    </a:ext>
                  </a:extLst>
                </a:gridCol>
                <a:gridCol w="1123760">
                  <a:extLst>
                    <a:ext uri="{9D8B030D-6E8A-4147-A177-3AD203B41FA5}">
                      <a16:colId xmlns:a16="http://schemas.microsoft.com/office/drawing/2014/main" val="2510883663"/>
                    </a:ext>
                  </a:extLst>
                </a:gridCol>
                <a:gridCol w="7625740">
                  <a:extLst>
                    <a:ext uri="{9D8B030D-6E8A-4147-A177-3AD203B41FA5}">
                      <a16:colId xmlns:a16="http://schemas.microsoft.com/office/drawing/2014/main" val="20001"/>
                    </a:ext>
                  </a:extLst>
                </a:gridCol>
              </a:tblGrid>
              <a:tr h="368684">
                <a:tc>
                  <a:txBody>
                    <a:bodyPr/>
                    <a:lstStyle/>
                    <a:p>
                      <a:endParaRPr lang="en-GB" sz="900" b="1">
                        <a:solidFill>
                          <a:schemeClr val="tx1"/>
                        </a:solidFill>
                      </a:endParaRP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540284">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900" b="0">
                          <a:solidFill>
                            <a:schemeClr val="tx1"/>
                          </a:solidFill>
                        </a:rPr>
                        <a:t>Boundary</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For any connector related, auto retry up to 3 times with specified time interval enabled. If error persist, then reinitiate the transaction from middleware post fix of connection error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086578"/>
                  </a:ext>
                </a:extLst>
              </a:tr>
              <a:tr h="32494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If external system is not available at once, OIC can retry hitting the service a couple of times based on requirement</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712194"/>
                  </a:ext>
                </a:extLst>
              </a:tr>
              <a:tr h="32494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Correct the data and reprocess.</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6986032"/>
                  </a:ext>
                </a:extLst>
              </a:tr>
            </a:tbl>
          </a:graphicData>
        </a:graphic>
      </p:graphicFrame>
      <p:cxnSp>
        <p:nvCxnSpPr>
          <p:cNvPr id="42" name="Straight Arrow Connector 21">
            <a:extLst>
              <a:ext uri="{FF2B5EF4-FFF2-40B4-BE49-F238E27FC236}">
                <a16:creationId xmlns:a16="http://schemas.microsoft.com/office/drawing/2014/main" id="{081229F6-0551-4E86-8513-E3652C7DBD40}"/>
              </a:ext>
            </a:extLst>
          </p:cNvPr>
          <p:cNvCxnSpPr>
            <a:cxnSpLocks/>
          </p:cNvCxnSpPr>
          <p:nvPr/>
        </p:nvCxnSpPr>
        <p:spPr>
          <a:xfrm rot="10800000">
            <a:off x="8151448" y="3256563"/>
            <a:ext cx="1105636" cy="223501"/>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4" name="Graphic 43" descr="Close">
            <a:extLst>
              <a:ext uri="{FF2B5EF4-FFF2-40B4-BE49-F238E27FC236}">
                <a16:creationId xmlns:a16="http://schemas.microsoft.com/office/drawing/2014/main" id="{063BB896-325A-4906-9E33-53CCDF20E5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3753651" y="3186054"/>
            <a:ext cx="268249" cy="268249"/>
          </a:xfrm>
          <a:prstGeom prst="rect">
            <a:avLst/>
          </a:prstGeom>
        </p:spPr>
      </p:pic>
      <p:sp>
        <p:nvSpPr>
          <p:cNvPr id="45" name="Oval 44">
            <a:extLst>
              <a:ext uri="{FF2B5EF4-FFF2-40B4-BE49-F238E27FC236}">
                <a16:creationId xmlns:a16="http://schemas.microsoft.com/office/drawing/2014/main" id="{3A54CCAD-C55E-48A4-B853-AD6FBD7F4E8E}"/>
              </a:ext>
            </a:extLst>
          </p:cNvPr>
          <p:cNvSpPr/>
          <p:nvPr/>
        </p:nvSpPr>
        <p:spPr>
          <a:xfrm>
            <a:off x="3789046" y="3047547"/>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pic>
        <p:nvPicPr>
          <p:cNvPr id="50" name="Graphic 49" descr="Close">
            <a:extLst>
              <a:ext uri="{FF2B5EF4-FFF2-40B4-BE49-F238E27FC236}">
                <a16:creationId xmlns:a16="http://schemas.microsoft.com/office/drawing/2014/main" id="{23FBFE7F-57EC-4536-93D4-3EB4F2A02C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8977688" y="2897391"/>
            <a:ext cx="268249" cy="268249"/>
          </a:xfrm>
          <a:prstGeom prst="rect">
            <a:avLst/>
          </a:prstGeom>
        </p:spPr>
      </p:pic>
      <p:sp>
        <p:nvSpPr>
          <p:cNvPr id="51" name="Oval 50">
            <a:extLst>
              <a:ext uri="{FF2B5EF4-FFF2-40B4-BE49-F238E27FC236}">
                <a16:creationId xmlns:a16="http://schemas.microsoft.com/office/drawing/2014/main" id="{E0B7B645-A5A2-4703-8235-A0A2814D2353}"/>
              </a:ext>
            </a:extLst>
          </p:cNvPr>
          <p:cNvSpPr/>
          <p:nvPr/>
        </p:nvSpPr>
        <p:spPr>
          <a:xfrm>
            <a:off x="8778800" y="2838533"/>
            <a:ext cx="212521" cy="23223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52" name="Oval 51">
            <a:extLst>
              <a:ext uri="{FF2B5EF4-FFF2-40B4-BE49-F238E27FC236}">
                <a16:creationId xmlns:a16="http://schemas.microsoft.com/office/drawing/2014/main" id="{6DD223DF-8794-4B2F-A046-154225CE7145}"/>
              </a:ext>
            </a:extLst>
          </p:cNvPr>
          <p:cNvSpPr/>
          <p:nvPr/>
        </p:nvSpPr>
        <p:spPr>
          <a:xfrm>
            <a:off x="626278" y="5599470"/>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55" name="Oval 54">
            <a:extLst>
              <a:ext uri="{FF2B5EF4-FFF2-40B4-BE49-F238E27FC236}">
                <a16:creationId xmlns:a16="http://schemas.microsoft.com/office/drawing/2014/main" id="{225791D4-0FCD-4F40-A472-44D8D9401CCE}"/>
              </a:ext>
            </a:extLst>
          </p:cNvPr>
          <p:cNvSpPr/>
          <p:nvPr/>
        </p:nvSpPr>
        <p:spPr>
          <a:xfrm>
            <a:off x="626278" y="6091444"/>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56" name="Title 1">
            <a:extLst>
              <a:ext uri="{FF2B5EF4-FFF2-40B4-BE49-F238E27FC236}">
                <a16:creationId xmlns:a16="http://schemas.microsoft.com/office/drawing/2014/main" id="{E6CB479E-7689-44C0-B867-FF88A2993C7D}"/>
              </a:ext>
            </a:extLst>
          </p:cNvPr>
          <p:cNvSpPr txBox="1">
            <a:spLocks/>
          </p:cNvSpPr>
          <p:nvPr/>
        </p:nvSpPr>
        <p:spPr>
          <a:xfrm>
            <a:off x="350213" y="340872"/>
            <a:ext cx="11344117" cy="533151"/>
          </a:xfrm>
          <a:prstGeom prst="rect">
            <a:avLst/>
          </a:prstGeom>
        </p:spPr>
        <p:txBody>
          <a:bodyPr vert="horz" wrap="square"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kern="0">
                <a:ea typeface="Verdana" panose="020B0604030504040204" pitchFamily="34" charset="0"/>
              </a:rPr>
              <a:t>Web Services: Inbound Integration (Common) Fire &amp; Forget</a:t>
            </a:r>
            <a:endParaRPr lang="en-US" sz="1213" kern="0">
              <a:ea typeface="Verdana" panose="020B0604030504040204" pitchFamily="34" charset="0"/>
            </a:endParaRPr>
          </a:p>
          <a:p>
            <a:r>
              <a:rPr lang="en-US" sz="1213" kern="0">
                <a:ea typeface="Verdana" panose="020B0604030504040204" pitchFamily="34" charset="0"/>
              </a:rPr>
              <a:t>(Common)</a:t>
            </a:r>
            <a:endParaRPr lang="en-US" sz="2668" kern="0">
              <a:ea typeface="Verdana" panose="020B0604030504040204" pitchFamily="34" charset="0"/>
            </a:endParaRPr>
          </a:p>
        </p:txBody>
      </p:sp>
      <p:sp>
        <p:nvSpPr>
          <p:cNvPr id="74" name="Rectangle 73">
            <a:extLst>
              <a:ext uri="{FF2B5EF4-FFF2-40B4-BE49-F238E27FC236}">
                <a16:creationId xmlns:a16="http://schemas.microsoft.com/office/drawing/2014/main" id="{347EE045-490E-4BCB-87F9-907FEB9D7D7D}"/>
              </a:ext>
            </a:extLst>
          </p:cNvPr>
          <p:cNvSpPr/>
          <p:nvPr/>
        </p:nvSpPr>
        <p:spPr bwMode="gray">
          <a:xfrm>
            <a:off x="4921885" y="3967522"/>
            <a:ext cx="3637349" cy="695256"/>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75" name="Cylinder 74">
            <a:extLst>
              <a:ext uri="{FF2B5EF4-FFF2-40B4-BE49-F238E27FC236}">
                <a16:creationId xmlns:a16="http://schemas.microsoft.com/office/drawing/2014/main" id="{19200131-E149-431A-9AC1-CE076FF945EB}"/>
              </a:ext>
            </a:extLst>
          </p:cNvPr>
          <p:cNvSpPr/>
          <p:nvPr/>
        </p:nvSpPr>
        <p:spPr>
          <a:xfrm>
            <a:off x="5228926" y="4234803"/>
            <a:ext cx="981846" cy="290790"/>
          </a:xfrm>
          <a:prstGeom prst="can">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76" name="TextBox 75">
            <a:extLst>
              <a:ext uri="{FF2B5EF4-FFF2-40B4-BE49-F238E27FC236}">
                <a16:creationId xmlns:a16="http://schemas.microsoft.com/office/drawing/2014/main" id="{DD9D056D-F961-4231-8A74-E08D47C0FD01}"/>
              </a:ext>
            </a:extLst>
          </p:cNvPr>
          <p:cNvSpPr txBox="1"/>
          <p:nvPr/>
        </p:nvSpPr>
        <p:spPr>
          <a:xfrm>
            <a:off x="5068358" y="3993046"/>
            <a:ext cx="2695711" cy="169293"/>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77" name="Freeform 701">
            <a:extLst>
              <a:ext uri="{FF2B5EF4-FFF2-40B4-BE49-F238E27FC236}">
                <a16:creationId xmlns:a16="http://schemas.microsoft.com/office/drawing/2014/main" id="{F5BD8525-7F35-4A71-8529-56A8BF202C83}"/>
              </a:ext>
            </a:extLst>
          </p:cNvPr>
          <p:cNvSpPr>
            <a:spLocks noChangeAspect="1" noEditPoints="1"/>
          </p:cNvSpPr>
          <p:nvPr/>
        </p:nvSpPr>
        <p:spPr bwMode="auto">
          <a:xfrm>
            <a:off x="7304910" y="4155246"/>
            <a:ext cx="499854" cy="40988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cxnSp>
        <p:nvCxnSpPr>
          <p:cNvPr id="78" name="Straight Arrow Connector 77">
            <a:extLst>
              <a:ext uri="{FF2B5EF4-FFF2-40B4-BE49-F238E27FC236}">
                <a16:creationId xmlns:a16="http://schemas.microsoft.com/office/drawing/2014/main" id="{BDF599F4-743D-46CE-B41F-1F2D8E14EBC5}"/>
              </a:ext>
            </a:extLst>
          </p:cNvPr>
          <p:cNvCxnSpPr>
            <a:cxnSpLocks/>
            <a:stCxn id="75" idx="4"/>
            <a:endCxn id="77" idx="18"/>
          </p:cNvCxnSpPr>
          <p:nvPr/>
        </p:nvCxnSpPr>
        <p:spPr>
          <a:xfrm flipV="1">
            <a:off x="6210772" y="4360188"/>
            <a:ext cx="1094138" cy="20010"/>
          </a:xfrm>
          <a:prstGeom prst="straightConnector1">
            <a:avLst/>
          </a:prstGeom>
          <a:noFill/>
          <a:ln w="9525" cap="flat" cmpd="sng" algn="ctr">
            <a:solidFill>
              <a:srgbClr val="53565A"/>
            </a:solidFill>
            <a:prstDash val="solid"/>
            <a:tailEnd type="triangle"/>
          </a:ln>
          <a:effectLst/>
        </p:spPr>
      </p:cxnSp>
      <p:sp>
        <p:nvSpPr>
          <p:cNvPr id="79" name="TextBox 78">
            <a:extLst>
              <a:ext uri="{FF2B5EF4-FFF2-40B4-BE49-F238E27FC236}">
                <a16:creationId xmlns:a16="http://schemas.microsoft.com/office/drawing/2014/main" id="{FE765088-237A-4C77-A5A2-89B1005E9E62}"/>
              </a:ext>
            </a:extLst>
          </p:cNvPr>
          <p:cNvSpPr txBox="1"/>
          <p:nvPr/>
        </p:nvSpPr>
        <p:spPr>
          <a:xfrm>
            <a:off x="7764068" y="4071529"/>
            <a:ext cx="936291"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80" name="Straight Arrow Connector 79">
            <a:extLst>
              <a:ext uri="{FF2B5EF4-FFF2-40B4-BE49-F238E27FC236}">
                <a16:creationId xmlns:a16="http://schemas.microsoft.com/office/drawing/2014/main" id="{7CBCFBA9-8823-42EF-A0C3-77F74E321B08}"/>
              </a:ext>
            </a:extLst>
          </p:cNvPr>
          <p:cNvCxnSpPr>
            <a:cxnSpLocks/>
          </p:cNvCxnSpPr>
          <p:nvPr/>
        </p:nvCxnSpPr>
        <p:spPr>
          <a:xfrm>
            <a:off x="6242195" y="3382915"/>
            <a:ext cx="24269" cy="71217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BDCA269A-F415-4FF1-8444-7551FEA003FF}"/>
              </a:ext>
            </a:extLst>
          </p:cNvPr>
          <p:cNvSpPr txBox="1"/>
          <p:nvPr/>
        </p:nvSpPr>
        <p:spPr>
          <a:xfrm>
            <a:off x="350213" y="868161"/>
            <a:ext cx="9386528" cy="31624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1455" i="0">
                <a:solidFill>
                  <a:srgbClr val="202124"/>
                </a:solidFill>
                <a:effectLst/>
                <a:latin typeface="arial" panose="020B0604020202020204" pitchFamily="34" charset="0"/>
              </a:rPr>
              <a:t>The Inbound Web Service allows an external system to call Oracle Cloud published Web Service .</a:t>
            </a:r>
          </a:p>
        </p:txBody>
      </p:sp>
      <p:sp>
        <p:nvSpPr>
          <p:cNvPr id="106" name="Rectangle 105">
            <a:extLst>
              <a:ext uri="{FF2B5EF4-FFF2-40B4-BE49-F238E27FC236}">
                <a16:creationId xmlns:a16="http://schemas.microsoft.com/office/drawing/2014/main" id="{9ED4C3AA-9848-41E0-AD42-3AA38CC4FAAB}"/>
              </a:ext>
            </a:extLst>
          </p:cNvPr>
          <p:cNvSpPr/>
          <p:nvPr/>
        </p:nvSpPr>
        <p:spPr>
          <a:xfrm>
            <a:off x="350213" y="1258530"/>
            <a:ext cx="11538123" cy="3624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662"/>
          </a:p>
        </p:txBody>
      </p:sp>
      <p:sp>
        <p:nvSpPr>
          <p:cNvPr id="69" name="Flowchart: Magnetic Disk 68">
            <a:extLst>
              <a:ext uri="{FF2B5EF4-FFF2-40B4-BE49-F238E27FC236}">
                <a16:creationId xmlns:a16="http://schemas.microsoft.com/office/drawing/2014/main" id="{AD13737A-A248-4617-8FE4-7C65A604ADBC}"/>
              </a:ext>
            </a:extLst>
          </p:cNvPr>
          <p:cNvSpPr/>
          <p:nvPr/>
        </p:nvSpPr>
        <p:spPr bwMode="gray">
          <a:xfrm>
            <a:off x="9498774" y="3860231"/>
            <a:ext cx="1639965" cy="643136"/>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pic>
        <p:nvPicPr>
          <p:cNvPr id="70" name="Graphic 69" descr="Table outline">
            <a:extLst>
              <a:ext uri="{FF2B5EF4-FFF2-40B4-BE49-F238E27FC236}">
                <a16:creationId xmlns:a16="http://schemas.microsoft.com/office/drawing/2014/main" id="{B75F8169-59D3-4DB6-B363-8E8B63DCB0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4367" y="3618539"/>
            <a:ext cx="573493" cy="573493"/>
          </a:xfrm>
          <a:prstGeom prst="rect">
            <a:avLst/>
          </a:prstGeom>
        </p:spPr>
      </p:pic>
      <p:pic>
        <p:nvPicPr>
          <p:cNvPr id="71" name="Graphic 70" descr="World outline">
            <a:extLst>
              <a:ext uri="{FF2B5EF4-FFF2-40B4-BE49-F238E27FC236}">
                <a16:creationId xmlns:a16="http://schemas.microsoft.com/office/drawing/2014/main" id="{F54FF002-65BB-4811-8027-CAC86F448E6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38846" y="3075496"/>
            <a:ext cx="438374" cy="438374"/>
          </a:xfrm>
          <a:prstGeom prst="rect">
            <a:avLst/>
          </a:prstGeom>
        </p:spPr>
      </p:pic>
      <p:sp>
        <p:nvSpPr>
          <p:cNvPr id="72" name="Rectangle 71">
            <a:extLst>
              <a:ext uri="{FF2B5EF4-FFF2-40B4-BE49-F238E27FC236}">
                <a16:creationId xmlns:a16="http://schemas.microsoft.com/office/drawing/2014/main" id="{9C1E33C9-74AB-4F42-8007-F690A806F0AA}"/>
              </a:ext>
            </a:extLst>
          </p:cNvPr>
          <p:cNvSpPr/>
          <p:nvPr/>
        </p:nvSpPr>
        <p:spPr>
          <a:xfrm>
            <a:off x="9289933" y="1639643"/>
            <a:ext cx="2428382" cy="573870"/>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73" name="Rectangle 72">
            <a:extLst>
              <a:ext uri="{FF2B5EF4-FFF2-40B4-BE49-F238E27FC236}">
                <a16:creationId xmlns:a16="http://schemas.microsoft.com/office/drawing/2014/main" id="{B7296302-62B0-4B12-9C7A-68460535C458}"/>
              </a:ext>
            </a:extLst>
          </p:cNvPr>
          <p:cNvSpPr/>
          <p:nvPr/>
        </p:nvSpPr>
        <p:spPr bwMode="gray">
          <a:xfrm>
            <a:off x="9278876" y="1638873"/>
            <a:ext cx="2428382" cy="3176337"/>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pic>
        <p:nvPicPr>
          <p:cNvPr id="81" name="Picture 80">
            <a:extLst>
              <a:ext uri="{FF2B5EF4-FFF2-40B4-BE49-F238E27FC236}">
                <a16:creationId xmlns:a16="http://schemas.microsoft.com/office/drawing/2014/main" id="{A3327072-8076-40B8-B2E8-2DB2356956C8}"/>
              </a:ext>
            </a:extLst>
          </p:cNvPr>
          <p:cNvPicPr>
            <a:picLocks noChangeAspect="1"/>
          </p:cNvPicPr>
          <p:nvPr/>
        </p:nvPicPr>
        <p:blipFill>
          <a:blip r:embed="rId12"/>
          <a:stretch>
            <a:fillRect/>
          </a:stretch>
        </p:blipFill>
        <p:spPr>
          <a:xfrm rot="16200000">
            <a:off x="9222076" y="2527261"/>
            <a:ext cx="975065" cy="778056"/>
          </a:xfrm>
          <a:prstGeom prst="rect">
            <a:avLst/>
          </a:prstGeom>
        </p:spPr>
      </p:pic>
      <p:sp>
        <p:nvSpPr>
          <p:cNvPr id="82" name="Rectangle 81">
            <a:extLst>
              <a:ext uri="{FF2B5EF4-FFF2-40B4-BE49-F238E27FC236}">
                <a16:creationId xmlns:a16="http://schemas.microsoft.com/office/drawing/2014/main" id="{9AE9A86B-C473-4FB7-A810-967AD1C88915}"/>
              </a:ext>
            </a:extLst>
          </p:cNvPr>
          <p:cNvSpPr/>
          <p:nvPr/>
        </p:nvSpPr>
        <p:spPr>
          <a:xfrm>
            <a:off x="1976594" y="2231262"/>
            <a:ext cx="811204" cy="792794"/>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r>
              <a:rPr lang="en-US" sz="800" b="1">
                <a:solidFill>
                  <a:prstClr val="black"/>
                </a:solidFill>
                <a:latin typeface="Verdana"/>
              </a:rPr>
              <a:t>MFT /SFTP</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sp>
        <p:nvSpPr>
          <p:cNvPr id="83" name="Rectangle 82">
            <a:extLst>
              <a:ext uri="{FF2B5EF4-FFF2-40B4-BE49-F238E27FC236}">
                <a16:creationId xmlns:a16="http://schemas.microsoft.com/office/drawing/2014/main" id="{A668F6E3-7665-42B5-A211-32ED401EFE25}"/>
              </a:ext>
            </a:extLst>
          </p:cNvPr>
          <p:cNvSpPr/>
          <p:nvPr/>
        </p:nvSpPr>
        <p:spPr>
          <a:xfrm>
            <a:off x="548435" y="2860713"/>
            <a:ext cx="891775" cy="1256552"/>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Source</a:t>
            </a:r>
          </a:p>
        </p:txBody>
      </p:sp>
      <p:cxnSp>
        <p:nvCxnSpPr>
          <p:cNvPr id="84" name="Straight Arrow Connector 21">
            <a:extLst>
              <a:ext uri="{FF2B5EF4-FFF2-40B4-BE49-F238E27FC236}">
                <a16:creationId xmlns:a16="http://schemas.microsoft.com/office/drawing/2014/main" id="{F630C4FA-6DA8-4A97-AB4A-CACE25914839}"/>
              </a:ext>
            </a:extLst>
          </p:cNvPr>
          <p:cNvCxnSpPr>
            <a:cxnSpLocks/>
          </p:cNvCxnSpPr>
          <p:nvPr/>
        </p:nvCxnSpPr>
        <p:spPr>
          <a:xfrm rot="5400000" flipH="1" flipV="1">
            <a:off x="1412942" y="2800426"/>
            <a:ext cx="736420" cy="390887"/>
          </a:xfrm>
          <a:prstGeom prst="bentConnector2">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5" name="Graphic 84" descr="Folder">
            <a:extLst>
              <a:ext uri="{FF2B5EF4-FFF2-40B4-BE49-F238E27FC236}">
                <a16:creationId xmlns:a16="http://schemas.microsoft.com/office/drawing/2014/main" id="{D27CB5EE-5A0D-41B2-934B-61F68DFEBB5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11276" y="2415018"/>
            <a:ext cx="614078" cy="675109"/>
          </a:xfrm>
          <a:prstGeom prst="rect">
            <a:avLst/>
          </a:prstGeom>
          <a:scene3d>
            <a:camera prst="orthographicFront"/>
            <a:lightRig rig="threePt" dir="t"/>
          </a:scene3d>
          <a:sp3d>
            <a:bevelT/>
            <a:bevelB w="152400" h="50800" prst="softRound"/>
          </a:sp3d>
        </p:spPr>
      </p:pic>
      <p:cxnSp>
        <p:nvCxnSpPr>
          <p:cNvPr id="86" name="Straight Arrow Connector 21">
            <a:extLst>
              <a:ext uri="{FF2B5EF4-FFF2-40B4-BE49-F238E27FC236}">
                <a16:creationId xmlns:a16="http://schemas.microsoft.com/office/drawing/2014/main" id="{0F97CFB6-C781-47D6-9DB2-E3D9C95147C4}"/>
              </a:ext>
            </a:extLst>
          </p:cNvPr>
          <p:cNvCxnSpPr>
            <a:cxnSpLocks/>
          </p:cNvCxnSpPr>
          <p:nvPr/>
        </p:nvCxnSpPr>
        <p:spPr>
          <a:xfrm rot="16200000" flipH="1">
            <a:off x="1368441" y="3579106"/>
            <a:ext cx="829730" cy="420965"/>
          </a:xfrm>
          <a:prstGeom prst="bentConnector3">
            <a:avLst>
              <a:gd name="adj1" fmla="val 96541"/>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Flowchart: Magnetic Disk 87">
            <a:extLst>
              <a:ext uri="{FF2B5EF4-FFF2-40B4-BE49-F238E27FC236}">
                <a16:creationId xmlns:a16="http://schemas.microsoft.com/office/drawing/2014/main" id="{E2273809-4651-4525-B048-7B66F5996E34}"/>
              </a:ext>
            </a:extLst>
          </p:cNvPr>
          <p:cNvSpPr/>
          <p:nvPr/>
        </p:nvSpPr>
        <p:spPr>
          <a:xfrm>
            <a:off x="1986332" y="3794729"/>
            <a:ext cx="784552" cy="635446"/>
          </a:xfrm>
          <a:prstGeom prst="flowChartMagneticDisk">
            <a:avLst/>
          </a:prstGeom>
          <a:solidFill>
            <a:srgbClr val="0070C0"/>
          </a:solid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b="1">
              <a:solidFill>
                <a:prstClr val="white"/>
              </a:solidFill>
              <a:latin typeface="Verdana"/>
            </a:endParaRPr>
          </a:p>
        </p:txBody>
      </p:sp>
      <p:sp>
        <p:nvSpPr>
          <p:cNvPr id="89" name="Flowchart: Direct Access Storage 88">
            <a:extLst>
              <a:ext uri="{FF2B5EF4-FFF2-40B4-BE49-F238E27FC236}">
                <a16:creationId xmlns:a16="http://schemas.microsoft.com/office/drawing/2014/main" id="{7C49DD7A-2E26-4EFC-8E31-7C3BC402D992}"/>
              </a:ext>
            </a:extLst>
          </p:cNvPr>
          <p:cNvSpPr/>
          <p:nvPr/>
        </p:nvSpPr>
        <p:spPr>
          <a:xfrm>
            <a:off x="1993787" y="4104338"/>
            <a:ext cx="777723" cy="200228"/>
          </a:xfrm>
          <a:prstGeom prst="flowChartMagneticDrum">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R="0" algn="ctr" rtl="0"/>
            <a:r>
              <a:rPr lang="en-US" sz="667" b="0" i="0" u="none" strike="noStrike" baseline="0">
                <a:solidFill>
                  <a:schemeClr val="tx1"/>
                </a:solidFill>
                <a:latin typeface="Calibri" panose="020F0502020204030204" pitchFamily="34" charset="0"/>
              </a:rPr>
              <a:t>MQ</a:t>
            </a:r>
          </a:p>
          <a:p>
            <a:pPr marR="0" algn="ctr" rtl="0"/>
            <a:r>
              <a:rPr lang="en-US" sz="667" b="0" i="0" u="none" strike="noStrike" baseline="0">
                <a:solidFill>
                  <a:schemeClr val="tx1"/>
                </a:solidFill>
                <a:latin typeface="Calibri" panose="020F0502020204030204" pitchFamily="34" charset="0"/>
              </a:rPr>
              <a:t>(Corp)</a:t>
            </a:r>
            <a:endParaRPr lang="en-US" sz="667">
              <a:solidFill>
                <a:schemeClr val="tx1"/>
              </a:solidFill>
              <a:latin typeface="Verdana"/>
            </a:endParaRPr>
          </a:p>
        </p:txBody>
      </p:sp>
      <p:pic>
        <p:nvPicPr>
          <p:cNvPr id="98" name="Picture 97">
            <a:extLst>
              <a:ext uri="{FF2B5EF4-FFF2-40B4-BE49-F238E27FC236}">
                <a16:creationId xmlns:a16="http://schemas.microsoft.com/office/drawing/2014/main" id="{D478CE38-1B73-45B0-946F-1D2095FA59A3}"/>
              </a:ext>
            </a:extLst>
          </p:cNvPr>
          <p:cNvPicPr>
            <a:picLocks noChangeAspect="1"/>
          </p:cNvPicPr>
          <p:nvPr/>
        </p:nvPicPr>
        <p:blipFill>
          <a:blip r:embed="rId15"/>
          <a:stretch>
            <a:fillRect/>
          </a:stretch>
        </p:blipFill>
        <p:spPr>
          <a:xfrm>
            <a:off x="2007014" y="3081182"/>
            <a:ext cx="716520" cy="627309"/>
          </a:xfrm>
          <a:prstGeom prst="rect">
            <a:avLst/>
          </a:prstGeom>
        </p:spPr>
      </p:pic>
      <p:cxnSp>
        <p:nvCxnSpPr>
          <p:cNvPr id="104" name="Straight Arrow Connector 21">
            <a:extLst>
              <a:ext uri="{FF2B5EF4-FFF2-40B4-BE49-F238E27FC236}">
                <a16:creationId xmlns:a16="http://schemas.microsoft.com/office/drawing/2014/main" id="{8AA469E7-7E98-4795-902F-C4B54F708598}"/>
              </a:ext>
            </a:extLst>
          </p:cNvPr>
          <p:cNvCxnSpPr>
            <a:cxnSpLocks/>
          </p:cNvCxnSpPr>
          <p:nvPr/>
        </p:nvCxnSpPr>
        <p:spPr>
          <a:xfrm>
            <a:off x="2787082" y="2627659"/>
            <a:ext cx="1471093" cy="690086"/>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21">
            <a:extLst>
              <a:ext uri="{FF2B5EF4-FFF2-40B4-BE49-F238E27FC236}">
                <a16:creationId xmlns:a16="http://schemas.microsoft.com/office/drawing/2014/main" id="{622C803E-D257-4936-B1E0-3E3D5C05CD36}"/>
              </a:ext>
            </a:extLst>
          </p:cNvPr>
          <p:cNvCxnSpPr>
            <a:cxnSpLocks/>
            <a:stCxn id="89" idx="4"/>
          </p:cNvCxnSpPr>
          <p:nvPr/>
        </p:nvCxnSpPr>
        <p:spPr>
          <a:xfrm flipV="1">
            <a:off x="2771511" y="3317466"/>
            <a:ext cx="1477676" cy="886986"/>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48E8521-95DF-44E8-B8FD-DF09EAFD11B7}"/>
              </a:ext>
            </a:extLst>
          </p:cNvPr>
          <p:cNvCxnSpPr>
            <a:cxnSpLocks/>
            <a:stCxn id="98" idx="3"/>
          </p:cNvCxnSpPr>
          <p:nvPr/>
        </p:nvCxnSpPr>
        <p:spPr>
          <a:xfrm flipV="1">
            <a:off x="2723534" y="3392732"/>
            <a:ext cx="791996" cy="2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7EC67D1-9DE2-493F-839B-16296BA94940}"/>
              </a:ext>
            </a:extLst>
          </p:cNvPr>
          <p:cNvCxnSpPr>
            <a:cxnSpLocks/>
          </p:cNvCxnSpPr>
          <p:nvPr/>
        </p:nvCxnSpPr>
        <p:spPr>
          <a:xfrm flipV="1">
            <a:off x="1469262" y="3374722"/>
            <a:ext cx="657996" cy="7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87989828-41B4-41EA-948A-2B6515C49F5C}"/>
              </a:ext>
            </a:extLst>
          </p:cNvPr>
          <p:cNvSpPr/>
          <p:nvPr/>
        </p:nvSpPr>
        <p:spPr>
          <a:xfrm>
            <a:off x="6341498" y="3539664"/>
            <a:ext cx="212521" cy="23223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58" name="Graphic 57" descr="Close">
            <a:extLst>
              <a:ext uri="{FF2B5EF4-FFF2-40B4-BE49-F238E27FC236}">
                <a16:creationId xmlns:a16="http://schemas.microsoft.com/office/drawing/2014/main" id="{95B3CE3A-BC9C-478C-8D40-2CFB3D4DCF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149887" y="3546661"/>
            <a:ext cx="208884" cy="208884"/>
          </a:xfrm>
          <a:prstGeom prst="rect">
            <a:avLst/>
          </a:prstGeom>
        </p:spPr>
      </p:pic>
      <p:sp>
        <p:nvSpPr>
          <p:cNvPr id="62" name="Oval 61">
            <a:extLst>
              <a:ext uri="{FF2B5EF4-FFF2-40B4-BE49-F238E27FC236}">
                <a16:creationId xmlns:a16="http://schemas.microsoft.com/office/drawing/2014/main" id="{8BB29029-306C-43ED-944E-CB110C86DA5D}"/>
              </a:ext>
            </a:extLst>
          </p:cNvPr>
          <p:cNvSpPr/>
          <p:nvPr/>
        </p:nvSpPr>
        <p:spPr>
          <a:xfrm>
            <a:off x="621618" y="6484112"/>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cxnSp>
        <p:nvCxnSpPr>
          <p:cNvPr id="3" name="Connector: Elbow 2">
            <a:extLst>
              <a:ext uri="{FF2B5EF4-FFF2-40B4-BE49-F238E27FC236}">
                <a16:creationId xmlns:a16="http://schemas.microsoft.com/office/drawing/2014/main" id="{065F369F-C53F-4673-8EF7-42F1FC8C56E6}"/>
              </a:ext>
            </a:extLst>
          </p:cNvPr>
          <p:cNvCxnSpPr>
            <a:stCxn id="81" idx="2"/>
          </p:cNvCxnSpPr>
          <p:nvPr/>
        </p:nvCxnSpPr>
        <p:spPr>
          <a:xfrm>
            <a:off x="10098637" y="2916289"/>
            <a:ext cx="220121" cy="1040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495BAE7F-336F-40FC-ACC2-F77AA71FD3D3}"/>
              </a:ext>
            </a:extLst>
          </p:cNvPr>
          <p:cNvSpPr/>
          <p:nvPr/>
        </p:nvSpPr>
        <p:spPr bwMode="gray">
          <a:xfrm>
            <a:off x="4054026" y="3973983"/>
            <a:ext cx="827164" cy="712891"/>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Monitoring</a:t>
            </a:r>
          </a:p>
        </p:txBody>
      </p:sp>
      <p:cxnSp>
        <p:nvCxnSpPr>
          <p:cNvPr id="87" name="Straight Arrow Connector 86">
            <a:extLst>
              <a:ext uri="{FF2B5EF4-FFF2-40B4-BE49-F238E27FC236}">
                <a16:creationId xmlns:a16="http://schemas.microsoft.com/office/drawing/2014/main" id="{C6809E4E-DBC2-48AA-8D6D-B4B0A1578970}"/>
              </a:ext>
            </a:extLst>
          </p:cNvPr>
          <p:cNvCxnSpPr>
            <a:cxnSpLocks/>
            <a:endCxn id="61" idx="0"/>
          </p:cNvCxnSpPr>
          <p:nvPr/>
        </p:nvCxnSpPr>
        <p:spPr>
          <a:xfrm flipH="1">
            <a:off x="4467608" y="3932802"/>
            <a:ext cx="1727363" cy="41181"/>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46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D26BB1-FB37-489B-B07B-CC5411751FF4}"/>
              </a:ext>
            </a:extLst>
          </p:cNvPr>
          <p:cNvSpPr txBox="1">
            <a:spLocks/>
          </p:cNvSpPr>
          <p:nvPr/>
        </p:nvSpPr>
        <p:spPr>
          <a:xfrm>
            <a:off x="423942" y="163436"/>
            <a:ext cx="11344117" cy="533151"/>
          </a:xfrm>
          <a:prstGeom prst="rect">
            <a:avLst/>
          </a:prstGeom>
        </p:spPr>
        <p:txBody>
          <a:bodyPr vert="horz" wrap="square"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kern="0">
                <a:ea typeface="Verdana" panose="020B0604030504040204" pitchFamily="34" charset="0"/>
              </a:rPr>
              <a:t>Web Services: Inbound Integration (Common) Fire &amp; Forget</a:t>
            </a:r>
          </a:p>
          <a:p>
            <a:r>
              <a:rPr lang="en-US" sz="1213" kern="0">
                <a:ea typeface="Verdana" panose="020B0604030504040204" pitchFamily="34" charset="0"/>
              </a:rPr>
              <a:t>(Common)</a:t>
            </a:r>
            <a:endParaRPr lang="en-US" sz="637" kern="0">
              <a:ea typeface="Verdana" panose="020B0604030504040204" pitchFamily="34" charset="0"/>
            </a:endParaRPr>
          </a:p>
        </p:txBody>
      </p:sp>
      <p:sp>
        <p:nvSpPr>
          <p:cNvPr id="5" name="TextBox 4">
            <a:extLst>
              <a:ext uri="{FF2B5EF4-FFF2-40B4-BE49-F238E27FC236}">
                <a16:creationId xmlns:a16="http://schemas.microsoft.com/office/drawing/2014/main" id="{E84E0577-0ABA-4A5A-A453-4C140A9C0264}"/>
              </a:ext>
            </a:extLst>
          </p:cNvPr>
          <p:cNvSpPr txBox="1"/>
          <p:nvPr/>
        </p:nvSpPr>
        <p:spPr>
          <a:xfrm>
            <a:off x="457308" y="2472086"/>
            <a:ext cx="8255693" cy="94538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Pros</a:t>
            </a:r>
          </a:p>
          <a:p>
            <a:pPr marL="485181" lvl="2" indent="-207935" defTabSz="831530">
              <a:spcBef>
                <a:spcPts val="546"/>
              </a:spcBef>
              <a:buSzPct val="100000"/>
              <a:buFont typeface="Arial" panose="020B0604020202020204" pitchFamily="34" charset="0"/>
              <a:buChar char="•"/>
              <a:defRPr/>
            </a:pPr>
            <a:r>
              <a:rPr lang="en-US" sz="1455" kern="0"/>
              <a:t>Real time data transfer</a:t>
            </a:r>
          </a:p>
          <a:p>
            <a:pPr marL="485181" lvl="2" indent="-207935" defTabSz="831530">
              <a:spcBef>
                <a:spcPts val="546"/>
              </a:spcBef>
              <a:buSzPct val="100000"/>
              <a:buFont typeface="Arial" panose="020B0604020202020204" pitchFamily="34" charset="0"/>
              <a:buChar char="•"/>
              <a:defRPr/>
            </a:pPr>
            <a:r>
              <a:rPr lang="en-US" sz="1455" kern="0"/>
              <a:t>Suitable for complex transformation and mapping</a:t>
            </a:r>
            <a:r>
              <a:rPr lang="en-US" sz="1455"/>
              <a:t> </a:t>
            </a:r>
          </a:p>
        </p:txBody>
      </p:sp>
      <p:sp>
        <p:nvSpPr>
          <p:cNvPr id="6" name="TextBox 5">
            <a:extLst>
              <a:ext uri="{FF2B5EF4-FFF2-40B4-BE49-F238E27FC236}">
                <a16:creationId xmlns:a16="http://schemas.microsoft.com/office/drawing/2014/main" id="{71C7AFB1-6095-4219-A75A-12406CA22FE2}"/>
              </a:ext>
            </a:extLst>
          </p:cNvPr>
          <p:cNvSpPr txBox="1"/>
          <p:nvPr/>
        </p:nvSpPr>
        <p:spPr>
          <a:xfrm>
            <a:off x="423942" y="3749337"/>
            <a:ext cx="6097782" cy="182998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Cons</a:t>
            </a:r>
          </a:p>
          <a:p>
            <a:endParaRPr lang="en-US" sz="1455" kern="0"/>
          </a:p>
          <a:p>
            <a:pPr marL="485181" lvl="1" indent="-207935" defTabSz="1219187">
              <a:buFont typeface="Arial" panose="020B0604020202020204" pitchFamily="34" charset="0"/>
              <a:buChar char="•"/>
            </a:pPr>
            <a:r>
              <a:rPr lang="en-US" sz="1455" kern="0"/>
              <a:t>Not recommended for bulk data load</a:t>
            </a:r>
            <a:endParaRPr lang="en-US" sz="1455"/>
          </a:p>
          <a:p>
            <a:pPr marL="174627" indent="-174627" defTabSz="1219187">
              <a:buFont typeface="Arial" panose="020B0604020202020204" pitchFamily="34" charset="0"/>
              <a:buChar char="•"/>
            </a:pPr>
            <a:endParaRPr lang="en-US" sz="1455"/>
          </a:p>
          <a:p>
            <a:pPr defTabSz="1219187"/>
            <a:r>
              <a:rPr lang="en-US" sz="1800" b="1">
                <a:solidFill>
                  <a:srgbClr val="C00000"/>
                </a:solidFill>
              </a:rPr>
              <a:t>Applicability</a:t>
            </a:r>
          </a:p>
          <a:p>
            <a:pPr marL="485181" lvl="2" indent="-207935" defTabSz="831530">
              <a:spcBef>
                <a:spcPts val="546"/>
              </a:spcBef>
              <a:buSzPct val="100000"/>
              <a:buFont typeface="Arial" panose="020B0604020202020204" pitchFamily="34" charset="0"/>
              <a:buChar char="•"/>
              <a:defRPr/>
            </a:pPr>
            <a:endParaRPr lang="en-US" sz="1455" kern="0"/>
          </a:p>
          <a:p>
            <a:pPr marL="485181" lvl="1" indent="-207935" defTabSz="1219187">
              <a:buFont typeface="Arial" panose="020B0604020202020204" pitchFamily="34" charset="0"/>
              <a:buChar char="•"/>
            </a:pPr>
            <a:r>
              <a:rPr lang="en-US" sz="1455" kern="0"/>
              <a:t>ASMView/SAP PM Data to Cloud ERP (Parts PR).</a:t>
            </a:r>
          </a:p>
        </p:txBody>
      </p:sp>
      <p:sp>
        <p:nvSpPr>
          <p:cNvPr id="7" name="Title 1">
            <a:extLst>
              <a:ext uri="{FF2B5EF4-FFF2-40B4-BE49-F238E27FC236}">
                <a16:creationId xmlns:a16="http://schemas.microsoft.com/office/drawing/2014/main" id="{7D1E0006-B312-4457-B0CA-E841A0CB604C}"/>
              </a:ext>
            </a:extLst>
          </p:cNvPr>
          <p:cNvSpPr txBox="1">
            <a:spLocks/>
          </p:cNvSpPr>
          <p:nvPr/>
        </p:nvSpPr>
        <p:spPr bwMode="gray">
          <a:xfrm>
            <a:off x="525405" y="1085002"/>
            <a:ext cx="11141190" cy="1298069"/>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lvl="1" defTabSz="685596">
              <a:spcBef>
                <a:spcPts val="450"/>
              </a:spcBef>
              <a:buSzPct val="100000"/>
              <a:defRPr/>
            </a:pPr>
            <a:r>
              <a:rPr lang="en-US" sz="1800" b="1">
                <a:solidFill>
                  <a:srgbClr val="C00000"/>
                </a:solidFill>
              </a:rPr>
              <a:t>Steps</a:t>
            </a:r>
          </a:p>
          <a:p>
            <a:pPr marL="485181" lvl="2" indent="-207935" defTabSz="685596">
              <a:spcBef>
                <a:spcPts val="450"/>
              </a:spcBef>
              <a:buSzPct val="100000"/>
              <a:buFont typeface="Arial" panose="020B0604020202020204" pitchFamily="34" charset="0"/>
              <a:buChar char="•"/>
              <a:defRPr/>
            </a:pPr>
            <a:r>
              <a:rPr lang="en-US" sz="1455" kern="0"/>
              <a:t>Boundary System pushes data to middleware system</a:t>
            </a:r>
          </a:p>
          <a:p>
            <a:pPr marL="485181" lvl="2" indent="-207935" defTabSz="685596">
              <a:spcBef>
                <a:spcPts val="450"/>
              </a:spcBef>
              <a:buSzPct val="100000"/>
              <a:buFont typeface="Arial" panose="020B0604020202020204" pitchFamily="34" charset="0"/>
              <a:buChar char="•"/>
              <a:defRPr/>
            </a:pPr>
            <a:r>
              <a:rPr lang="en-US" sz="1455" kern="0"/>
              <a:t>Middleware orchestrates and transform the data</a:t>
            </a:r>
          </a:p>
          <a:p>
            <a:pPr marL="485181" lvl="2" indent="-207935" defTabSz="685596">
              <a:spcBef>
                <a:spcPts val="450"/>
              </a:spcBef>
              <a:buSzPct val="100000"/>
              <a:buFont typeface="Arial" panose="020B0604020202020204" pitchFamily="34" charset="0"/>
              <a:buChar char="•"/>
              <a:defRPr/>
            </a:pPr>
            <a:r>
              <a:rPr lang="en-US" sz="1455" kern="0"/>
              <a:t>Invoke Cloud ERP exposed service to send data</a:t>
            </a:r>
          </a:p>
          <a:p>
            <a:pPr marL="485181" lvl="2" indent="-207935" defTabSz="685596">
              <a:spcBef>
                <a:spcPts val="450"/>
              </a:spcBef>
              <a:buSzPct val="100000"/>
              <a:buFont typeface="Arial" panose="020B0604020202020204" pitchFamily="34" charset="0"/>
              <a:buChar char="•"/>
              <a:defRPr/>
            </a:pPr>
            <a:endParaRPr lang="en-US" sz="1455" kern="0"/>
          </a:p>
        </p:txBody>
      </p:sp>
    </p:spTree>
    <p:extLst>
      <p:ext uri="{BB962C8B-B14F-4D97-AF65-F5344CB8AC3E}">
        <p14:creationId xmlns:p14="http://schemas.microsoft.com/office/powerpoint/2010/main" val="238907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4860925" y="3176588"/>
            <a:ext cx="7331075"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Outbound Integration Patterns</a:t>
            </a:r>
          </a:p>
        </p:txBody>
      </p:sp>
    </p:spTree>
    <p:extLst>
      <p:ext uri="{BB962C8B-B14F-4D97-AF65-F5344CB8AC3E}">
        <p14:creationId xmlns:p14="http://schemas.microsoft.com/office/powerpoint/2010/main" val="253765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3C5485-BC90-4FAC-A8AD-63DEB83D1A88}"/>
              </a:ext>
            </a:extLst>
          </p:cNvPr>
          <p:cNvSpPr/>
          <p:nvPr/>
        </p:nvSpPr>
        <p:spPr>
          <a:xfrm>
            <a:off x="172264" y="757367"/>
            <a:ext cx="11353484" cy="503867"/>
          </a:xfrm>
          <a:prstGeom prst="rect">
            <a:avLst/>
          </a:prstGeom>
          <a:noFill/>
        </p:spPr>
        <p:txBody>
          <a:bodyPr wrap="square" lIns="91439" rIns="91439"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defRPr/>
            </a:pPr>
            <a:r>
              <a:rPr lang="en-US" sz="1455">
                <a:solidFill>
                  <a:srgbClr val="000000"/>
                </a:solidFill>
                <a:ea typeface="MS PGothic" pitchFamily="34" charset="-128"/>
                <a:cs typeface="Arial Black Black" charset="0"/>
              </a:rPr>
              <a:t>Uses Business event to extract required data from SaaS, OIC format it as per the requirement of external system,  then  expose it to Boundary Application</a:t>
            </a:r>
          </a:p>
        </p:txBody>
      </p:sp>
      <p:sp>
        <p:nvSpPr>
          <p:cNvPr id="7" name="Rectangle 6">
            <a:extLst>
              <a:ext uri="{FF2B5EF4-FFF2-40B4-BE49-F238E27FC236}">
                <a16:creationId xmlns:a16="http://schemas.microsoft.com/office/drawing/2014/main" id="{B2C01626-73CC-441A-9C4F-6D444A59F6FB}"/>
              </a:ext>
            </a:extLst>
          </p:cNvPr>
          <p:cNvSpPr/>
          <p:nvPr/>
        </p:nvSpPr>
        <p:spPr>
          <a:xfrm>
            <a:off x="286899" y="1223964"/>
            <a:ext cx="3017494" cy="416197"/>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9" name="Rectangle: Rounded Corners 8">
            <a:extLst>
              <a:ext uri="{FF2B5EF4-FFF2-40B4-BE49-F238E27FC236}">
                <a16:creationId xmlns:a16="http://schemas.microsoft.com/office/drawing/2014/main" id="{197879C4-5705-46A6-A085-01078A0B3F22}"/>
              </a:ext>
            </a:extLst>
          </p:cNvPr>
          <p:cNvSpPr/>
          <p:nvPr/>
        </p:nvSpPr>
        <p:spPr bwMode="gray">
          <a:xfrm>
            <a:off x="386770" y="2243585"/>
            <a:ext cx="1209523" cy="618175"/>
          </a:xfrm>
          <a:prstGeom prst="roundRect">
            <a:avLst/>
          </a:prstGeom>
          <a:solidFill>
            <a:srgbClr val="AACE67"/>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lgn="ctr">
              <a:lnSpc>
                <a:spcPct val="106000"/>
              </a:lnSpc>
              <a:defRPr/>
            </a:pPr>
            <a:r>
              <a:rPr lang="en-US" sz="900" b="1">
                <a:solidFill>
                  <a:srgbClr val="000000"/>
                </a:solidFill>
                <a:latin typeface="Verdana"/>
              </a:rPr>
              <a:t>Transaction</a:t>
            </a:r>
          </a:p>
        </p:txBody>
      </p:sp>
      <p:sp>
        <p:nvSpPr>
          <p:cNvPr id="10" name="Rectangle: Rounded Corners 9">
            <a:extLst>
              <a:ext uri="{FF2B5EF4-FFF2-40B4-BE49-F238E27FC236}">
                <a16:creationId xmlns:a16="http://schemas.microsoft.com/office/drawing/2014/main" id="{3F58FB2A-7A71-4594-A7B5-F9E8143641E3}"/>
              </a:ext>
            </a:extLst>
          </p:cNvPr>
          <p:cNvSpPr/>
          <p:nvPr/>
        </p:nvSpPr>
        <p:spPr bwMode="gray">
          <a:xfrm>
            <a:off x="385972" y="3259312"/>
            <a:ext cx="1209523" cy="618175"/>
          </a:xfrm>
          <a:prstGeom prst="roundRect">
            <a:avLst/>
          </a:prstGeom>
          <a:solidFill>
            <a:srgbClr val="B1D66B"/>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900" b="1">
                <a:solidFill>
                  <a:srgbClr val="000000"/>
                </a:solidFill>
                <a:latin typeface="Verdana"/>
              </a:rPr>
              <a:t>Standard Business Event</a:t>
            </a:r>
          </a:p>
        </p:txBody>
      </p:sp>
      <p:cxnSp>
        <p:nvCxnSpPr>
          <p:cNvPr id="11" name="Straight Arrow Connector 21">
            <a:extLst>
              <a:ext uri="{FF2B5EF4-FFF2-40B4-BE49-F238E27FC236}">
                <a16:creationId xmlns:a16="http://schemas.microsoft.com/office/drawing/2014/main" id="{A98CDB35-98D0-411B-98E5-FE7FB6EB85D6}"/>
              </a:ext>
            </a:extLst>
          </p:cNvPr>
          <p:cNvCxnSpPr>
            <a:cxnSpLocks/>
            <a:stCxn id="9" idx="3"/>
          </p:cNvCxnSpPr>
          <p:nvPr/>
        </p:nvCxnSpPr>
        <p:spPr>
          <a:xfrm flipV="1">
            <a:off x="1596293" y="2550351"/>
            <a:ext cx="378433" cy="2322"/>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21">
            <a:extLst>
              <a:ext uri="{FF2B5EF4-FFF2-40B4-BE49-F238E27FC236}">
                <a16:creationId xmlns:a16="http://schemas.microsoft.com/office/drawing/2014/main" id="{4910275A-CD6C-4B58-8AD5-B4B8BEB1B495}"/>
              </a:ext>
            </a:extLst>
          </p:cNvPr>
          <p:cNvCxnSpPr>
            <a:cxnSpLocks/>
            <a:stCxn id="10" idx="3"/>
            <a:endCxn id="26" idx="1"/>
          </p:cNvCxnSpPr>
          <p:nvPr/>
        </p:nvCxnSpPr>
        <p:spPr>
          <a:xfrm flipV="1">
            <a:off x="1595495" y="2875575"/>
            <a:ext cx="2784831" cy="692824"/>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8B99DAD-A79E-4CFF-89B2-EA57E398AE07}"/>
              </a:ext>
            </a:extLst>
          </p:cNvPr>
          <p:cNvSpPr/>
          <p:nvPr/>
        </p:nvSpPr>
        <p:spPr bwMode="gray">
          <a:xfrm>
            <a:off x="286900" y="1240792"/>
            <a:ext cx="3008664" cy="3488902"/>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4" name="Rectangle 13">
            <a:extLst>
              <a:ext uri="{FF2B5EF4-FFF2-40B4-BE49-F238E27FC236}">
                <a16:creationId xmlns:a16="http://schemas.microsoft.com/office/drawing/2014/main" id="{1C5C2182-CF87-4242-93AE-97558D1A62B6}"/>
              </a:ext>
            </a:extLst>
          </p:cNvPr>
          <p:cNvSpPr/>
          <p:nvPr/>
        </p:nvSpPr>
        <p:spPr>
          <a:xfrm>
            <a:off x="4039891" y="1721207"/>
            <a:ext cx="4315554" cy="1985464"/>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5" name="Rectangle 14">
            <a:extLst>
              <a:ext uri="{FF2B5EF4-FFF2-40B4-BE49-F238E27FC236}">
                <a16:creationId xmlns:a16="http://schemas.microsoft.com/office/drawing/2014/main" id="{85DF80EC-BB83-4B0A-82A8-A2C9643AA349}"/>
              </a:ext>
            </a:extLst>
          </p:cNvPr>
          <p:cNvSpPr/>
          <p:nvPr/>
        </p:nvSpPr>
        <p:spPr>
          <a:xfrm>
            <a:off x="3812119" y="1224782"/>
            <a:ext cx="5154208" cy="34889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17" name="Straight Arrow Connector 16">
            <a:extLst>
              <a:ext uri="{FF2B5EF4-FFF2-40B4-BE49-F238E27FC236}">
                <a16:creationId xmlns:a16="http://schemas.microsoft.com/office/drawing/2014/main" id="{7F248282-E09D-4387-9CB1-AF774926A8B9}"/>
              </a:ext>
            </a:extLst>
          </p:cNvPr>
          <p:cNvCxnSpPr>
            <a:cxnSpLocks/>
            <a:stCxn id="27" idx="3"/>
            <a:endCxn id="28" idx="1"/>
          </p:cNvCxnSpPr>
          <p:nvPr/>
        </p:nvCxnSpPr>
        <p:spPr>
          <a:xfrm flipV="1">
            <a:off x="7278706" y="2861760"/>
            <a:ext cx="418364" cy="1987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8" name="Rectangle: Beveled 17">
            <a:extLst>
              <a:ext uri="{FF2B5EF4-FFF2-40B4-BE49-F238E27FC236}">
                <a16:creationId xmlns:a16="http://schemas.microsoft.com/office/drawing/2014/main" id="{5EE35976-5780-4FBC-A746-597C4942A279}"/>
              </a:ext>
            </a:extLst>
          </p:cNvPr>
          <p:cNvSpPr/>
          <p:nvPr/>
        </p:nvSpPr>
        <p:spPr bwMode="gray">
          <a:xfrm>
            <a:off x="4152129" y="1725183"/>
            <a:ext cx="4206203" cy="201815"/>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455" b="1">
                <a:solidFill>
                  <a:prstClr val="white"/>
                </a:solidFill>
                <a:latin typeface="Verdana"/>
              </a:rPr>
              <a:t>OIC</a:t>
            </a:r>
          </a:p>
        </p:txBody>
      </p:sp>
      <p:cxnSp>
        <p:nvCxnSpPr>
          <p:cNvPr id="19" name="Straight Arrow Connector 18">
            <a:extLst>
              <a:ext uri="{FF2B5EF4-FFF2-40B4-BE49-F238E27FC236}">
                <a16:creationId xmlns:a16="http://schemas.microsoft.com/office/drawing/2014/main" id="{1CA5B066-DC6C-4D7D-B990-D96D2B3F293B}"/>
              </a:ext>
            </a:extLst>
          </p:cNvPr>
          <p:cNvCxnSpPr>
            <a:cxnSpLocks/>
            <a:stCxn id="26" idx="3"/>
            <a:endCxn id="29" idx="1"/>
          </p:cNvCxnSpPr>
          <p:nvPr/>
        </p:nvCxnSpPr>
        <p:spPr>
          <a:xfrm>
            <a:off x="4931745" y="2875576"/>
            <a:ext cx="819484" cy="1211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5DD5103-7683-4020-9240-C7A2A9B6577F}"/>
              </a:ext>
            </a:extLst>
          </p:cNvPr>
          <p:cNvSpPr txBox="1"/>
          <p:nvPr/>
        </p:nvSpPr>
        <p:spPr>
          <a:xfrm>
            <a:off x="4222370" y="3110341"/>
            <a:ext cx="1018954"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Subscribe Business Event</a:t>
            </a:r>
          </a:p>
        </p:txBody>
      </p:sp>
      <p:sp>
        <p:nvSpPr>
          <p:cNvPr id="21" name="Rectangle 20">
            <a:extLst>
              <a:ext uri="{FF2B5EF4-FFF2-40B4-BE49-F238E27FC236}">
                <a16:creationId xmlns:a16="http://schemas.microsoft.com/office/drawing/2014/main" id="{95068EA2-215E-4350-A01A-0FB4068FBF2A}"/>
              </a:ext>
            </a:extLst>
          </p:cNvPr>
          <p:cNvSpPr/>
          <p:nvPr/>
        </p:nvSpPr>
        <p:spPr>
          <a:xfrm>
            <a:off x="3816228" y="1236144"/>
            <a:ext cx="5141424" cy="223404"/>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Cloud Infrastructure</a:t>
            </a:r>
          </a:p>
        </p:txBody>
      </p:sp>
      <p:sp>
        <p:nvSpPr>
          <p:cNvPr id="22" name="TextBox 21">
            <a:extLst>
              <a:ext uri="{FF2B5EF4-FFF2-40B4-BE49-F238E27FC236}">
                <a16:creationId xmlns:a16="http://schemas.microsoft.com/office/drawing/2014/main" id="{C3651942-D965-48C8-BAB3-9B90EFEF3ED3}"/>
              </a:ext>
            </a:extLst>
          </p:cNvPr>
          <p:cNvSpPr txBox="1"/>
          <p:nvPr/>
        </p:nvSpPr>
        <p:spPr>
          <a:xfrm>
            <a:off x="5556673" y="3124279"/>
            <a:ext cx="756264"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Retrieve Additional Details</a:t>
            </a:r>
          </a:p>
        </p:txBody>
      </p:sp>
      <p:sp>
        <p:nvSpPr>
          <p:cNvPr id="23" name="TextBox 22">
            <a:extLst>
              <a:ext uri="{FF2B5EF4-FFF2-40B4-BE49-F238E27FC236}">
                <a16:creationId xmlns:a16="http://schemas.microsoft.com/office/drawing/2014/main" id="{F1254958-F8DF-44BC-BFB3-A79851E9C862}"/>
              </a:ext>
            </a:extLst>
          </p:cNvPr>
          <p:cNvSpPr txBox="1"/>
          <p:nvPr/>
        </p:nvSpPr>
        <p:spPr>
          <a:xfrm>
            <a:off x="6687333" y="3146486"/>
            <a:ext cx="997053" cy="2308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a:solidFill>
                  <a:prstClr val="black"/>
                </a:solidFill>
                <a:latin typeface="Verdana"/>
              </a:rPr>
              <a:t>Transform</a:t>
            </a:r>
          </a:p>
        </p:txBody>
      </p:sp>
      <p:cxnSp>
        <p:nvCxnSpPr>
          <p:cNvPr id="24" name="Straight Arrow Connector 21">
            <a:extLst>
              <a:ext uri="{FF2B5EF4-FFF2-40B4-BE49-F238E27FC236}">
                <a16:creationId xmlns:a16="http://schemas.microsoft.com/office/drawing/2014/main" id="{F633A45D-8BBF-4744-BB97-C3DDA1C3ECC9}"/>
              </a:ext>
            </a:extLst>
          </p:cNvPr>
          <p:cNvCxnSpPr>
            <a:cxnSpLocks/>
          </p:cNvCxnSpPr>
          <p:nvPr/>
        </p:nvCxnSpPr>
        <p:spPr>
          <a:xfrm rot="5400000">
            <a:off x="831430" y="2968834"/>
            <a:ext cx="286655" cy="799"/>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191">
            <a:extLst>
              <a:ext uri="{FF2B5EF4-FFF2-40B4-BE49-F238E27FC236}">
                <a16:creationId xmlns:a16="http://schemas.microsoft.com/office/drawing/2014/main" id="{1F84011A-81A7-4298-A4FD-B7AF99C0A6FA}"/>
              </a:ext>
            </a:extLst>
          </p:cNvPr>
          <p:cNvCxnSpPr>
            <a:cxnSpLocks/>
            <a:stCxn id="29" idx="0"/>
            <a:endCxn id="63" idx="3"/>
          </p:cNvCxnSpPr>
          <p:nvPr/>
        </p:nvCxnSpPr>
        <p:spPr>
          <a:xfrm rot="16200000" flipV="1">
            <a:off x="4231578" y="902404"/>
            <a:ext cx="268171" cy="3237132"/>
          </a:xfrm>
          <a:prstGeom prst="bentConnector2">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A1253E5-BC8D-4429-8F71-DEAE05003A4F}"/>
              </a:ext>
            </a:extLst>
          </p:cNvPr>
          <p:cNvPicPr>
            <a:picLocks noChangeAspect="1"/>
          </p:cNvPicPr>
          <p:nvPr/>
        </p:nvPicPr>
        <p:blipFill>
          <a:blip r:embed="rId3"/>
          <a:stretch>
            <a:fillRect/>
          </a:stretch>
        </p:blipFill>
        <p:spPr>
          <a:xfrm>
            <a:off x="4380326" y="2642941"/>
            <a:ext cx="551419" cy="465270"/>
          </a:xfrm>
          <a:prstGeom prst="rect">
            <a:avLst/>
          </a:prstGeom>
        </p:spPr>
      </p:pic>
      <p:pic>
        <p:nvPicPr>
          <p:cNvPr id="27" name="Picture 26">
            <a:extLst>
              <a:ext uri="{FF2B5EF4-FFF2-40B4-BE49-F238E27FC236}">
                <a16:creationId xmlns:a16="http://schemas.microsoft.com/office/drawing/2014/main" id="{F4D24D18-659A-4E44-ABCB-D4ECC687FEBB}"/>
              </a:ext>
            </a:extLst>
          </p:cNvPr>
          <p:cNvPicPr>
            <a:picLocks noChangeAspect="1"/>
          </p:cNvPicPr>
          <p:nvPr/>
        </p:nvPicPr>
        <p:blipFill>
          <a:blip r:embed="rId4"/>
          <a:stretch>
            <a:fillRect/>
          </a:stretch>
        </p:blipFill>
        <p:spPr>
          <a:xfrm>
            <a:off x="6820715" y="2699796"/>
            <a:ext cx="457990" cy="363674"/>
          </a:xfrm>
          <a:prstGeom prst="rect">
            <a:avLst/>
          </a:prstGeom>
        </p:spPr>
      </p:pic>
      <p:pic>
        <p:nvPicPr>
          <p:cNvPr id="28" name="Picture 27">
            <a:extLst>
              <a:ext uri="{FF2B5EF4-FFF2-40B4-BE49-F238E27FC236}">
                <a16:creationId xmlns:a16="http://schemas.microsoft.com/office/drawing/2014/main" id="{1B590B66-B85D-4B64-B24A-D6E33BECF242}"/>
              </a:ext>
            </a:extLst>
          </p:cNvPr>
          <p:cNvPicPr>
            <a:picLocks noChangeAspect="1"/>
          </p:cNvPicPr>
          <p:nvPr/>
        </p:nvPicPr>
        <p:blipFill>
          <a:blip r:embed="rId5"/>
          <a:stretch>
            <a:fillRect/>
          </a:stretch>
        </p:blipFill>
        <p:spPr>
          <a:xfrm>
            <a:off x="7697069" y="2637440"/>
            <a:ext cx="552157" cy="448638"/>
          </a:xfrm>
          <a:prstGeom prst="rect">
            <a:avLst/>
          </a:prstGeom>
        </p:spPr>
      </p:pic>
      <p:pic>
        <p:nvPicPr>
          <p:cNvPr id="29" name="Picture 28">
            <a:extLst>
              <a:ext uri="{FF2B5EF4-FFF2-40B4-BE49-F238E27FC236}">
                <a16:creationId xmlns:a16="http://schemas.microsoft.com/office/drawing/2014/main" id="{1DCB5CFD-3B25-44A7-8C34-A7848FB7480B}"/>
              </a:ext>
            </a:extLst>
          </p:cNvPr>
          <p:cNvPicPr>
            <a:picLocks noChangeAspect="1"/>
          </p:cNvPicPr>
          <p:nvPr/>
        </p:nvPicPr>
        <p:blipFill>
          <a:blip r:embed="rId6"/>
          <a:stretch>
            <a:fillRect/>
          </a:stretch>
        </p:blipFill>
        <p:spPr>
          <a:xfrm>
            <a:off x="5751229" y="2655056"/>
            <a:ext cx="466000" cy="465270"/>
          </a:xfrm>
          <a:prstGeom prst="rect">
            <a:avLst/>
          </a:prstGeom>
        </p:spPr>
      </p:pic>
      <p:cxnSp>
        <p:nvCxnSpPr>
          <p:cNvPr id="30" name="Straight Arrow Connector 21">
            <a:extLst>
              <a:ext uri="{FF2B5EF4-FFF2-40B4-BE49-F238E27FC236}">
                <a16:creationId xmlns:a16="http://schemas.microsoft.com/office/drawing/2014/main" id="{D9A6C5EF-8EC3-4727-9074-FAD08BB5B1EE}"/>
              </a:ext>
            </a:extLst>
          </p:cNvPr>
          <p:cNvCxnSpPr>
            <a:cxnSpLocks/>
          </p:cNvCxnSpPr>
          <p:nvPr/>
        </p:nvCxnSpPr>
        <p:spPr>
          <a:xfrm flipV="1">
            <a:off x="8075807" y="2856713"/>
            <a:ext cx="632215" cy="18864"/>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2D7C64E-19F6-4A2E-AAA4-36DF0C6AB15E}"/>
              </a:ext>
            </a:extLst>
          </p:cNvPr>
          <p:cNvSpPr/>
          <p:nvPr/>
        </p:nvSpPr>
        <p:spPr>
          <a:xfrm>
            <a:off x="10357697" y="1307290"/>
            <a:ext cx="1075564" cy="658580"/>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1</a:t>
            </a:r>
          </a:p>
          <a:p>
            <a:pPr algn="ctr" defTabSz="914413">
              <a:lnSpc>
                <a:spcPct val="106000"/>
              </a:lnSpc>
              <a:defRPr/>
            </a:pPr>
            <a:r>
              <a:rPr lang="en-US" sz="800" b="1">
                <a:solidFill>
                  <a:prstClr val="black"/>
                </a:solidFill>
                <a:latin typeface="Verdana"/>
              </a:rPr>
              <a:t>EX.MES</a:t>
            </a:r>
          </a:p>
        </p:txBody>
      </p:sp>
      <p:sp>
        <p:nvSpPr>
          <p:cNvPr id="32" name="Rectangle 31">
            <a:extLst>
              <a:ext uri="{FF2B5EF4-FFF2-40B4-BE49-F238E27FC236}">
                <a16:creationId xmlns:a16="http://schemas.microsoft.com/office/drawing/2014/main" id="{5ED0261E-9D08-4902-A121-DA21E2070349}"/>
              </a:ext>
            </a:extLst>
          </p:cNvPr>
          <p:cNvSpPr/>
          <p:nvPr/>
        </p:nvSpPr>
        <p:spPr>
          <a:xfrm>
            <a:off x="10357698" y="4056540"/>
            <a:ext cx="1075563" cy="658580"/>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000" b="1">
                <a:solidFill>
                  <a:prstClr val="black"/>
                </a:solidFill>
                <a:latin typeface="Verdana"/>
              </a:rPr>
              <a:t>Boundary N</a:t>
            </a:r>
          </a:p>
        </p:txBody>
      </p:sp>
      <p:sp>
        <p:nvSpPr>
          <p:cNvPr id="33" name="Flowchart: Magnetic Disk 32">
            <a:extLst>
              <a:ext uri="{FF2B5EF4-FFF2-40B4-BE49-F238E27FC236}">
                <a16:creationId xmlns:a16="http://schemas.microsoft.com/office/drawing/2014/main" id="{18082D9B-99CC-4401-A65D-DCB245EDBD3A}"/>
              </a:ext>
            </a:extLst>
          </p:cNvPr>
          <p:cNvSpPr/>
          <p:nvPr/>
        </p:nvSpPr>
        <p:spPr>
          <a:xfrm>
            <a:off x="8636879" y="2425588"/>
            <a:ext cx="810334" cy="806999"/>
          </a:xfrm>
          <a:prstGeom prst="flowChartMagneticDisk">
            <a:avLst/>
          </a:prstGeom>
          <a:solidFill>
            <a:srgbClr val="0070C0"/>
          </a:solid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b="1">
              <a:solidFill>
                <a:prstClr val="white"/>
              </a:solidFill>
              <a:latin typeface="Verdana"/>
            </a:endParaRPr>
          </a:p>
        </p:txBody>
      </p:sp>
      <p:cxnSp>
        <p:nvCxnSpPr>
          <p:cNvPr id="35" name="Straight Arrow Connector 51">
            <a:extLst>
              <a:ext uri="{FF2B5EF4-FFF2-40B4-BE49-F238E27FC236}">
                <a16:creationId xmlns:a16="http://schemas.microsoft.com/office/drawing/2014/main" id="{F145E448-F362-41A3-95F0-AD98427F8918}"/>
              </a:ext>
            </a:extLst>
          </p:cNvPr>
          <p:cNvCxnSpPr>
            <a:cxnSpLocks/>
            <a:endCxn id="31" idx="1"/>
          </p:cNvCxnSpPr>
          <p:nvPr/>
        </p:nvCxnSpPr>
        <p:spPr>
          <a:xfrm rot="5400000" flipH="1" flipV="1">
            <a:off x="9526144" y="2012892"/>
            <a:ext cx="1207864" cy="455242"/>
          </a:xfrm>
          <a:prstGeom prst="bentConnector2">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3">
            <a:extLst>
              <a:ext uri="{FF2B5EF4-FFF2-40B4-BE49-F238E27FC236}">
                <a16:creationId xmlns:a16="http://schemas.microsoft.com/office/drawing/2014/main" id="{4CABC6ED-02C6-4708-B24E-50F50A367BD3}"/>
              </a:ext>
            </a:extLst>
          </p:cNvPr>
          <p:cNvCxnSpPr>
            <a:cxnSpLocks/>
            <a:stCxn id="33" idx="4"/>
            <a:endCxn id="32" idx="1"/>
          </p:cNvCxnSpPr>
          <p:nvPr/>
        </p:nvCxnSpPr>
        <p:spPr>
          <a:xfrm>
            <a:off x="9447213" y="2829088"/>
            <a:ext cx="910485" cy="1556743"/>
          </a:xfrm>
          <a:prstGeom prst="bentConnector3">
            <a:avLst>
              <a:gd name="adj1" fmla="val 50000"/>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6277B8-CF1E-424D-86BD-74218F1E3C8C}"/>
              </a:ext>
            </a:extLst>
          </p:cNvPr>
          <p:cNvCxnSpPr>
            <a:cxnSpLocks/>
            <a:stCxn id="31" idx="2"/>
            <a:endCxn id="32" idx="0"/>
          </p:cNvCxnSpPr>
          <p:nvPr/>
        </p:nvCxnSpPr>
        <p:spPr>
          <a:xfrm>
            <a:off x="10895479" y="1965869"/>
            <a:ext cx="0" cy="2090671"/>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8" name="Content Placeholder 6">
            <a:extLst>
              <a:ext uri="{FF2B5EF4-FFF2-40B4-BE49-F238E27FC236}">
                <a16:creationId xmlns:a16="http://schemas.microsoft.com/office/drawing/2014/main" id="{9F5F4E2E-D0F4-41C6-8F9E-FF7AB558B9FA}"/>
              </a:ext>
            </a:extLst>
          </p:cNvPr>
          <p:cNvGraphicFramePr>
            <a:graphicFrameLocks/>
          </p:cNvGraphicFramePr>
          <p:nvPr/>
        </p:nvGraphicFramePr>
        <p:xfrm>
          <a:off x="286900" y="4843642"/>
          <a:ext cx="11317596" cy="1487925"/>
        </p:xfrm>
        <a:graphic>
          <a:graphicData uri="http://schemas.openxmlformats.org/drawingml/2006/table">
            <a:tbl>
              <a:tblPr firstRow="1" bandRow="1">
                <a:tableStyleId>{5C22544A-7EE6-4342-B048-85BDC9FD1C3A}</a:tableStyleId>
              </a:tblPr>
              <a:tblGrid>
                <a:gridCol w="503471">
                  <a:extLst>
                    <a:ext uri="{9D8B030D-6E8A-4147-A177-3AD203B41FA5}">
                      <a16:colId xmlns:a16="http://schemas.microsoft.com/office/drawing/2014/main" val="1774869347"/>
                    </a:ext>
                  </a:extLst>
                </a:gridCol>
                <a:gridCol w="1088547">
                  <a:extLst>
                    <a:ext uri="{9D8B030D-6E8A-4147-A177-3AD203B41FA5}">
                      <a16:colId xmlns:a16="http://schemas.microsoft.com/office/drawing/2014/main" val="20000"/>
                    </a:ext>
                  </a:extLst>
                </a:gridCol>
                <a:gridCol w="862215">
                  <a:extLst>
                    <a:ext uri="{9D8B030D-6E8A-4147-A177-3AD203B41FA5}">
                      <a16:colId xmlns:a16="http://schemas.microsoft.com/office/drawing/2014/main" val="3917631046"/>
                    </a:ext>
                  </a:extLst>
                </a:gridCol>
                <a:gridCol w="1138384">
                  <a:extLst>
                    <a:ext uri="{9D8B030D-6E8A-4147-A177-3AD203B41FA5}">
                      <a16:colId xmlns:a16="http://schemas.microsoft.com/office/drawing/2014/main" val="2510883663"/>
                    </a:ext>
                  </a:extLst>
                </a:gridCol>
                <a:gridCol w="7724979">
                  <a:extLst>
                    <a:ext uri="{9D8B030D-6E8A-4147-A177-3AD203B41FA5}">
                      <a16:colId xmlns:a16="http://schemas.microsoft.com/office/drawing/2014/main" val="20001"/>
                    </a:ext>
                  </a:extLst>
                </a:gridCol>
              </a:tblGrid>
              <a:tr h="371945">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59870">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OIC orchestration doesn’t get initiated, manually check the OIC history in OIC and re-initiate the event in Oracle.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8716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For any connector related, auto retry up to 3 times with specified time interval enabled. If error persist, then reinitiate the transaction from OIC post fix of connection error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086578"/>
                  </a:ext>
                </a:extLst>
              </a:tr>
              <a:tr h="359870">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Correct the data source and reprocess from source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512901"/>
                  </a:ext>
                </a:extLst>
              </a:tr>
            </a:tbl>
          </a:graphicData>
        </a:graphic>
      </p:graphicFrame>
      <p:sp>
        <p:nvSpPr>
          <p:cNvPr id="39" name="Oval 38">
            <a:extLst>
              <a:ext uri="{FF2B5EF4-FFF2-40B4-BE49-F238E27FC236}">
                <a16:creationId xmlns:a16="http://schemas.microsoft.com/office/drawing/2014/main" id="{6C76C015-F536-4213-B48E-A56D68458C00}"/>
              </a:ext>
            </a:extLst>
          </p:cNvPr>
          <p:cNvSpPr/>
          <p:nvPr/>
        </p:nvSpPr>
        <p:spPr>
          <a:xfrm>
            <a:off x="3581858" y="2662635"/>
            <a:ext cx="164593" cy="157631"/>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40" name="Oval 39">
            <a:extLst>
              <a:ext uri="{FF2B5EF4-FFF2-40B4-BE49-F238E27FC236}">
                <a16:creationId xmlns:a16="http://schemas.microsoft.com/office/drawing/2014/main" id="{356CF967-E8DF-4987-A1A7-098E9857DB56}"/>
              </a:ext>
            </a:extLst>
          </p:cNvPr>
          <p:cNvSpPr/>
          <p:nvPr/>
        </p:nvSpPr>
        <p:spPr>
          <a:xfrm>
            <a:off x="6029203" y="2144462"/>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42" name="Oval 41">
            <a:extLst>
              <a:ext uri="{FF2B5EF4-FFF2-40B4-BE49-F238E27FC236}">
                <a16:creationId xmlns:a16="http://schemas.microsoft.com/office/drawing/2014/main" id="{028116F7-03A9-4BF2-A1F8-377FE4F7C9D9}"/>
              </a:ext>
            </a:extLst>
          </p:cNvPr>
          <p:cNvSpPr/>
          <p:nvPr/>
        </p:nvSpPr>
        <p:spPr>
          <a:xfrm>
            <a:off x="8283273" y="2515177"/>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43" name="Oval 42">
            <a:extLst>
              <a:ext uri="{FF2B5EF4-FFF2-40B4-BE49-F238E27FC236}">
                <a16:creationId xmlns:a16="http://schemas.microsoft.com/office/drawing/2014/main" id="{8F395764-4D4B-4689-A4E2-A454D5D79674}"/>
              </a:ext>
            </a:extLst>
          </p:cNvPr>
          <p:cNvSpPr/>
          <p:nvPr/>
        </p:nvSpPr>
        <p:spPr>
          <a:xfrm>
            <a:off x="406546" y="5270184"/>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44" name="Oval 43">
            <a:extLst>
              <a:ext uri="{FF2B5EF4-FFF2-40B4-BE49-F238E27FC236}">
                <a16:creationId xmlns:a16="http://schemas.microsoft.com/office/drawing/2014/main" id="{BFF032A2-1282-4A72-A429-7A8720ACC0CB}"/>
              </a:ext>
            </a:extLst>
          </p:cNvPr>
          <p:cNvSpPr/>
          <p:nvPr/>
        </p:nvSpPr>
        <p:spPr>
          <a:xfrm>
            <a:off x="629709" y="6044482"/>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46" name="Oval 45">
            <a:extLst>
              <a:ext uri="{FF2B5EF4-FFF2-40B4-BE49-F238E27FC236}">
                <a16:creationId xmlns:a16="http://schemas.microsoft.com/office/drawing/2014/main" id="{04901DEF-EA2C-4E4B-A129-E19B53437A07}"/>
              </a:ext>
            </a:extLst>
          </p:cNvPr>
          <p:cNvSpPr/>
          <p:nvPr/>
        </p:nvSpPr>
        <p:spPr>
          <a:xfrm>
            <a:off x="413315" y="5667982"/>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pic>
        <p:nvPicPr>
          <p:cNvPr id="47" name="Graphic 46" descr="Close">
            <a:extLst>
              <a:ext uri="{FF2B5EF4-FFF2-40B4-BE49-F238E27FC236}">
                <a16:creationId xmlns:a16="http://schemas.microsoft.com/office/drawing/2014/main" id="{BA8B831A-4FC8-4E9D-A589-4660575645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5831771" y="2291210"/>
            <a:ext cx="268249" cy="268249"/>
          </a:xfrm>
          <a:prstGeom prst="rect">
            <a:avLst/>
          </a:prstGeom>
        </p:spPr>
      </p:pic>
      <p:pic>
        <p:nvPicPr>
          <p:cNvPr id="49" name="Graphic 48" descr="Close">
            <a:extLst>
              <a:ext uri="{FF2B5EF4-FFF2-40B4-BE49-F238E27FC236}">
                <a16:creationId xmlns:a16="http://schemas.microsoft.com/office/drawing/2014/main" id="{0EE1416A-7FFB-4093-BE07-7B5C52287E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273571" y="2729571"/>
            <a:ext cx="268249" cy="268249"/>
          </a:xfrm>
          <a:prstGeom prst="rect">
            <a:avLst/>
          </a:prstGeom>
        </p:spPr>
      </p:pic>
      <p:pic>
        <p:nvPicPr>
          <p:cNvPr id="50" name="Graphic 49" descr="Close">
            <a:extLst>
              <a:ext uri="{FF2B5EF4-FFF2-40B4-BE49-F238E27FC236}">
                <a16:creationId xmlns:a16="http://schemas.microsoft.com/office/drawing/2014/main" id="{5F793631-A354-4A74-8593-E9DF5B83D2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528565" y="2779937"/>
            <a:ext cx="268249" cy="268249"/>
          </a:xfrm>
          <a:prstGeom prst="rect">
            <a:avLst/>
          </a:prstGeom>
        </p:spPr>
      </p:pic>
      <p:cxnSp>
        <p:nvCxnSpPr>
          <p:cNvPr id="52" name="Straight Arrow Connector 53">
            <a:extLst>
              <a:ext uri="{FF2B5EF4-FFF2-40B4-BE49-F238E27FC236}">
                <a16:creationId xmlns:a16="http://schemas.microsoft.com/office/drawing/2014/main" id="{BEE9D2E7-77B2-47C6-847A-8550D1958BB9}"/>
              </a:ext>
            </a:extLst>
          </p:cNvPr>
          <p:cNvCxnSpPr>
            <a:cxnSpLocks/>
          </p:cNvCxnSpPr>
          <p:nvPr/>
        </p:nvCxnSpPr>
        <p:spPr>
          <a:xfrm>
            <a:off x="9077069" y="2856714"/>
            <a:ext cx="246373" cy="7844"/>
          </a:xfrm>
          <a:prstGeom prst="bentConnector3">
            <a:avLst>
              <a:gd name="adj1" fmla="val 50000"/>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Direct Access Storage 52">
            <a:extLst>
              <a:ext uri="{FF2B5EF4-FFF2-40B4-BE49-F238E27FC236}">
                <a16:creationId xmlns:a16="http://schemas.microsoft.com/office/drawing/2014/main" id="{FD1092B6-6F86-421C-8D81-9DD59890504F}"/>
              </a:ext>
            </a:extLst>
          </p:cNvPr>
          <p:cNvSpPr/>
          <p:nvPr/>
        </p:nvSpPr>
        <p:spPr>
          <a:xfrm>
            <a:off x="8632400" y="2743536"/>
            <a:ext cx="803280" cy="254284"/>
          </a:xfrm>
          <a:prstGeom prst="flowChartMagneticDrum">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R="0" algn="ctr" rtl="0"/>
            <a:r>
              <a:rPr lang="en-US" sz="667" b="0" i="0" u="none" strike="noStrike" baseline="0">
                <a:solidFill>
                  <a:schemeClr val="tx1"/>
                </a:solidFill>
                <a:latin typeface="Calibri" panose="020F0502020204030204" pitchFamily="34" charset="0"/>
              </a:rPr>
              <a:t>MQ</a:t>
            </a:r>
          </a:p>
          <a:p>
            <a:pPr marR="0" algn="ctr" rtl="0"/>
            <a:r>
              <a:rPr lang="en-US" sz="667" b="0" i="0" u="none" strike="noStrike" baseline="0">
                <a:solidFill>
                  <a:schemeClr val="tx1"/>
                </a:solidFill>
                <a:latin typeface="Calibri" panose="020F0502020204030204" pitchFamily="34" charset="0"/>
              </a:rPr>
              <a:t>(Corp)</a:t>
            </a:r>
            <a:endParaRPr lang="en-US" sz="667">
              <a:solidFill>
                <a:schemeClr val="tx1"/>
              </a:solidFill>
              <a:latin typeface="Verdana"/>
            </a:endParaRPr>
          </a:p>
        </p:txBody>
      </p:sp>
      <p:sp>
        <p:nvSpPr>
          <p:cNvPr id="51" name="Rectangle 50">
            <a:extLst>
              <a:ext uri="{FF2B5EF4-FFF2-40B4-BE49-F238E27FC236}">
                <a16:creationId xmlns:a16="http://schemas.microsoft.com/office/drawing/2014/main" id="{0655C866-AA85-4F30-8B07-8D6F613533D2}"/>
              </a:ext>
            </a:extLst>
          </p:cNvPr>
          <p:cNvSpPr/>
          <p:nvPr/>
        </p:nvSpPr>
        <p:spPr bwMode="gray">
          <a:xfrm>
            <a:off x="4931745" y="3789687"/>
            <a:ext cx="3456266" cy="781557"/>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54" name="Cylinder 53">
            <a:extLst>
              <a:ext uri="{FF2B5EF4-FFF2-40B4-BE49-F238E27FC236}">
                <a16:creationId xmlns:a16="http://schemas.microsoft.com/office/drawing/2014/main" id="{AF53DDA8-4839-4451-92B4-5678ABA0D983}"/>
              </a:ext>
            </a:extLst>
          </p:cNvPr>
          <p:cNvSpPr/>
          <p:nvPr/>
        </p:nvSpPr>
        <p:spPr>
          <a:xfrm>
            <a:off x="5103948" y="4126701"/>
            <a:ext cx="733753" cy="397587"/>
          </a:xfrm>
          <a:prstGeom prst="can">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55" name="TextBox 54">
            <a:extLst>
              <a:ext uri="{FF2B5EF4-FFF2-40B4-BE49-F238E27FC236}">
                <a16:creationId xmlns:a16="http://schemas.microsoft.com/office/drawing/2014/main" id="{959A8028-3771-45CE-82BD-615CCDD6A160}"/>
              </a:ext>
            </a:extLst>
          </p:cNvPr>
          <p:cNvSpPr txBox="1"/>
          <p:nvPr/>
        </p:nvSpPr>
        <p:spPr>
          <a:xfrm>
            <a:off x="5307873" y="3868451"/>
            <a:ext cx="2757330" cy="169293"/>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56" name="Freeform 701">
            <a:extLst>
              <a:ext uri="{FF2B5EF4-FFF2-40B4-BE49-F238E27FC236}">
                <a16:creationId xmlns:a16="http://schemas.microsoft.com/office/drawing/2014/main" id="{7D2A2E23-C551-403A-9E9E-94E94C56BBA3}"/>
              </a:ext>
            </a:extLst>
          </p:cNvPr>
          <p:cNvSpPr>
            <a:spLocks noChangeAspect="1" noEditPoints="1"/>
          </p:cNvSpPr>
          <p:nvPr/>
        </p:nvSpPr>
        <p:spPr bwMode="auto">
          <a:xfrm>
            <a:off x="6737245" y="4070345"/>
            <a:ext cx="587229" cy="481531"/>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cxnSp>
        <p:nvCxnSpPr>
          <p:cNvPr id="57" name="Straight Arrow Connector 56">
            <a:extLst>
              <a:ext uri="{FF2B5EF4-FFF2-40B4-BE49-F238E27FC236}">
                <a16:creationId xmlns:a16="http://schemas.microsoft.com/office/drawing/2014/main" id="{A50B13DC-D361-402D-AF82-063076FCDCB9}"/>
              </a:ext>
            </a:extLst>
          </p:cNvPr>
          <p:cNvCxnSpPr>
            <a:cxnSpLocks/>
            <a:stCxn id="54" idx="4"/>
            <a:endCxn id="56" idx="18"/>
          </p:cNvCxnSpPr>
          <p:nvPr/>
        </p:nvCxnSpPr>
        <p:spPr>
          <a:xfrm flipV="1">
            <a:off x="5837701" y="4311110"/>
            <a:ext cx="899544" cy="14384"/>
          </a:xfrm>
          <a:prstGeom prst="straightConnector1">
            <a:avLst/>
          </a:prstGeom>
          <a:noFill/>
          <a:ln w="9525" cap="flat" cmpd="sng" algn="ctr">
            <a:solidFill>
              <a:srgbClr val="53565A"/>
            </a:solidFill>
            <a:prstDash val="solid"/>
            <a:tailEnd type="triangle"/>
          </a:ln>
          <a:effectLst/>
        </p:spPr>
      </p:cxnSp>
      <p:sp>
        <p:nvSpPr>
          <p:cNvPr id="58" name="TextBox 57">
            <a:extLst>
              <a:ext uri="{FF2B5EF4-FFF2-40B4-BE49-F238E27FC236}">
                <a16:creationId xmlns:a16="http://schemas.microsoft.com/office/drawing/2014/main" id="{D372B471-E4D1-4B8B-BEE0-C8559B2AFEA2}"/>
              </a:ext>
            </a:extLst>
          </p:cNvPr>
          <p:cNvSpPr txBox="1"/>
          <p:nvPr/>
        </p:nvSpPr>
        <p:spPr>
          <a:xfrm>
            <a:off x="7324474" y="4123529"/>
            <a:ext cx="977817"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60" name="Straight Arrow Connector 59">
            <a:extLst>
              <a:ext uri="{FF2B5EF4-FFF2-40B4-BE49-F238E27FC236}">
                <a16:creationId xmlns:a16="http://schemas.microsoft.com/office/drawing/2014/main" id="{D9F52430-BFA5-461F-A8C6-005281E5BB8D}"/>
              </a:ext>
            </a:extLst>
          </p:cNvPr>
          <p:cNvCxnSpPr>
            <a:cxnSpLocks/>
            <a:stCxn id="27" idx="2"/>
          </p:cNvCxnSpPr>
          <p:nvPr/>
        </p:nvCxnSpPr>
        <p:spPr>
          <a:xfrm flipH="1">
            <a:off x="6396994" y="3063470"/>
            <a:ext cx="652717" cy="749366"/>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0482081-6CE2-4781-80C9-005329C81706}"/>
              </a:ext>
            </a:extLst>
          </p:cNvPr>
          <p:cNvSpPr txBox="1"/>
          <p:nvPr/>
        </p:nvSpPr>
        <p:spPr>
          <a:xfrm>
            <a:off x="4149241" y="3989992"/>
            <a:ext cx="73129" cy="222462"/>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endParaRPr lang="en-US" sz="662" kern="0"/>
          </a:p>
        </p:txBody>
      </p:sp>
      <p:pic>
        <p:nvPicPr>
          <p:cNvPr id="63" name="Graphic 62" descr="Blog with solid fill">
            <a:extLst>
              <a:ext uri="{FF2B5EF4-FFF2-40B4-BE49-F238E27FC236}">
                <a16:creationId xmlns:a16="http://schemas.microsoft.com/office/drawing/2014/main" id="{10FEE7EC-18B1-4669-A5F9-4B31FBDF6F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42505" y="1984588"/>
            <a:ext cx="804593" cy="804593"/>
          </a:xfrm>
          <a:prstGeom prst="rect">
            <a:avLst/>
          </a:prstGeom>
        </p:spPr>
      </p:pic>
      <p:sp>
        <p:nvSpPr>
          <p:cNvPr id="89" name="TextBox 88">
            <a:extLst>
              <a:ext uri="{FF2B5EF4-FFF2-40B4-BE49-F238E27FC236}">
                <a16:creationId xmlns:a16="http://schemas.microsoft.com/office/drawing/2014/main" id="{3C57E29E-2566-449A-8CA4-75E1E40DDC4D}"/>
              </a:ext>
            </a:extLst>
          </p:cNvPr>
          <p:cNvSpPr txBox="1"/>
          <p:nvPr/>
        </p:nvSpPr>
        <p:spPr>
          <a:xfrm>
            <a:off x="1822857" y="2707466"/>
            <a:ext cx="1018954" cy="2308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BIP Report</a:t>
            </a:r>
          </a:p>
        </p:txBody>
      </p:sp>
      <p:sp>
        <p:nvSpPr>
          <p:cNvPr id="112" name="Oval 111">
            <a:extLst>
              <a:ext uri="{FF2B5EF4-FFF2-40B4-BE49-F238E27FC236}">
                <a16:creationId xmlns:a16="http://schemas.microsoft.com/office/drawing/2014/main" id="{93377BB1-1DFB-4665-B2E4-2EEEF4653702}"/>
              </a:ext>
            </a:extLst>
          </p:cNvPr>
          <p:cNvSpPr/>
          <p:nvPr/>
        </p:nvSpPr>
        <p:spPr>
          <a:xfrm>
            <a:off x="6872257" y="3311453"/>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pic>
        <p:nvPicPr>
          <p:cNvPr id="113" name="Graphic 112" descr="Close">
            <a:extLst>
              <a:ext uri="{FF2B5EF4-FFF2-40B4-BE49-F238E27FC236}">
                <a16:creationId xmlns:a16="http://schemas.microsoft.com/office/drawing/2014/main" id="{F34B7781-3222-474D-9AFC-B6F9202C6B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6552414" y="3369744"/>
            <a:ext cx="268249" cy="268249"/>
          </a:xfrm>
          <a:prstGeom prst="rect">
            <a:avLst/>
          </a:prstGeom>
        </p:spPr>
      </p:pic>
      <p:sp>
        <p:nvSpPr>
          <p:cNvPr id="61" name="Title 1">
            <a:extLst>
              <a:ext uri="{FF2B5EF4-FFF2-40B4-BE49-F238E27FC236}">
                <a16:creationId xmlns:a16="http://schemas.microsoft.com/office/drawing/2014/main" id="{D95721F5-5664-472C-B892-964B39019CD3}"/>
              </a:ext>
            </a:extLst>
          </p:cNvPr>
          <p:cNvSpPr>
            <a:spLocks noGrp="1"/>
          </p:cNvSpPr>
          <p:nvPr>
            <p:ph type="title" idx="4294967295"/>
          </p:nvPr>
        </p:nvSpPr>
        <p:spPr>
          <a:xfrm>
            <a:off x="434975" y="123825"/>
            <a:ext cx="11757025" cy="7080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ea typeface="Verdana" panose="020B0604030504040204" pitchFamily="34" charset="0"/>
                <a:cs typeface="Verdana" panose="020B0604030504040204" pitchFamily="34" charset="0"/>
              </a:rPr>
              <a:t>Business Event : Outbound Integration </a:t>
            </a:r>
            <a:r>
              <a:rPr lang="en-US" sz="1213">
                <a:ea typeface="Verdana" panose="020B0604030504040204" pitchFamily="34" charset="0"/>
              </a:rPr>
              <a:t>(</a:t>
            </a:r>
            <a:r>
              <a:rPr lang="en-US" sz="1213" kern="1200">
                <a:ea typeface="Verdana" panose="020B0604030504040204" pitchFamily="34" charset="0"/>
                <a:cs typeface="+mn-cs"/>
              </a:rPr>
              <a:t>OIC Specific)</a:t>
            </a:r>
          </a:p>
        </p:txBody>
      </p:sp>
      <p:cxnSp>
        <p:nvCxnSpPr>
          <p:cNvPr id="66" name="Straight Arrow Connector 65">
            <a:extLst>
              <a:ext uri="{FF2B5EF4-FFF2-40B4-BE49-F238E27FC236}">
                <a16:creationId xmlns:a16="http://schemas.microsoft.com/office/drawing/2014/main" id="{CE0544D0-4B09-4414-9596-2F7DDA506CEF}"/>
              </a:ext>
            </a:extLst>
          </p:cNvPr>
          <p:cNvCxnSpPr>
            <a:cxnSpLocks/>
          </p:cNvCxnSpPr>
          <p:nvPr/>
        </p:nvCxnSpPr>
        <p:spPr>
          <a:xfrm flipV="1">
            <a:off x="6217229" y="2881633"/>
            <a:ext cx="603486" cy="6058"/>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09779CF6-62BA-4E25-8B5F-76BC10E939C1}"/>
              </a:ext>
            </a:extLst>
          </p:cNvPr>
          <p:cNvSpPr/>
          <p:nvPr/>
        </p:nvSpPr>
        <p:spPr>
          <a:xfrm>
            <a:off x="385972" y="6022303"/>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59" name="Rectangle 58">
            <a:extLst>
              <a:ext uri="{FF2B5EF4-FFF2-40B4-BE49-F238E27FC236}">
                <a16:creationId xmlns:a16="http://schemas.microsoft.com/office/drawing/2014/main" id="{5D7782E5-2DEA-4B52-BCC6-7CE0883C41A1}"/>
              </a:ext>
            </a:extLst>
          </p:cNvPr>
          <p:cNvSpPr/>
          <p:nvPr/>
        </p:nvSpPr>
        <p:spPr bwMode="gray">
          <a:xfrm>
            <a:off x="4039891" y="3801631"/>
            <a:ext cx="819019" cy="750245"/>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Monitoring</a:t>
            </a:r>
          </a:p>
        </p:txBody>
      </p:sp>
      <p:cxnSp>
        <p:nvCxnSpPr>
          <p:cNvPr id="64" name="Straight Arrow Connector 63">
            <a:extLst>
              <a:ext uri="{FF2B5EF4-FFF2-40B4-BE49-F238E27FC236}">
                <a16:creationId xmlns:a16="http://schemas.microsoft.com/office/drawing/2014/main" id="{A29C6425-A41C-463A-9204-CD9EB5E66E29}"/>
              </a:ext>
            </a:extLst>
          </p:cNvPr>
          <p:cNvCxnSpPr>
            <a:cxnSpLocks/>
          </p:cNvCxnSpPr>
          <p:nvPr/>
        </p:nvCxnSpPr>
        <p:spPr>
          <a:xfrm flipH="1">
            <a:off x="4389683" y="3639060"/>
            <a:ext cx="1827547" cy="145152"/>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933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24</a:t>
            </a:fld>
            <a:endParaRPr lang="en-US"/>
          </a:p>
        </p:txBody>
      </p:sp>
      <p:sp>
        <p:nvSpPr>
          <p:cNvPr id="5" name="Title 1">
            <a:extLst>
              <a:ext uri="{FF2B5EF4-FFF2-40B4-BE49-F238E27FC236}">
                <a16:creationId xmlns:a16="http://schemas.microsoft.com/office/drawing/2014/main" id="{B8BA71C6-1412-4B8D-B789-504DB1361B73}"/>
              </a:ext>
            </a:extLst>
          </p:cNvPr>
          <p:cNvSpPr>
            <a:spLocks noGrp="1"/>
          </p:cNvSpPr>
          <p:nvPr>
            <p:ph type="title" idx="4294967295"/>
          </p:nvPr>
        </p:nvSpPr>
        <p:spPr>
          <a:xfrm>
            <a:off x="612775" y="488950"/>
            <a:ext cx="11579225" cy="46831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ea typeface="Verdana" panose="020B0604030504040204" pitchFamily="34" charset="0"/>
                <a:cs typeface="Verdana" panose="020B0604030504040204" pitchFamily="34" charset="0"/>
              </a:rPr>
              <a:t>Business Event : Outbound Integration </a:t>
            </a:r>
            <a:r>
              <a:rPr lang="en-US" sz="1213">
                <a:ea typeface="Verdana" panose="020B0604030504040204" pitchFamily="34" charset="0"/>
              </a:rPr>
              <a:t>…(</a:t>
            </a:r>
            <a:r>
              <a:rPr lang="en-US" sz="1213" err="1">
                <a:ea typeface="Verdana" panose="020B0604030504040204" pitchFamily="34" charset="0"/>
              </a:rPr>
              <a:t>Contd</a:t>
            </a:r>
            <a:r>
              <a:rPr lang="en-US" sz="1213">
                <a:ea typeface="Verdana" panose="020B0604030504040204" pitchFamily="34" charset="0"/>
              </a:rPr>
              <a:t>)</a:t>
            </a:r>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824153" y="1617247"/>
            <a:ext cx="10562135" cy="1604430"/>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lvl="1" indent="-207935" defTabSz="1371277">
              <a:spcBef>
                <a:spcPts val="900"/>
              </a:spcBef>
              <a:buSzPct val="100000"/>
              <a:buFont typeface="Arial" panose="020B0604020202020204" pitchFamily="34" charset="0"/>
              <a:buChar char="•"/>
              <a:defRPr/>
            </a:pPr>
            <a:r>
              <a:rPr lang="en-US" sz="1455" kern="0"/>
              <a:t>Event is triggered and captured in OIC </a:t>
            </a:r>
          </a:p>
          <a:p>
            <a:pPr marL="207935" lvl="1" indent="-207935" defTabSz="1371277">
              <a:spcBef>
                <a:spcPts val="900"/>
              </a:spcBef>
              <a:buSzPct val="100000"/>
              <a:buFont typeface="Arial" panose="020B0604020202020204" pitchFamily="34" charset="0"/>
              <a:buChar char="•"/>
              <a:defRPr/>
            </a:pPr>
            <a:r>
              <a:rPr lang="en-US" sz="1455" kern="0"/>
              <a:t>OIC invokes the  BI Report is created in ERP Cloud application to extract additional  details  and fetches data.</a:t>
            </a:r>
          </a:p>
          <a:p>
            <a:pPr marL="207935" lvl="1" indent="-207935" defTabSz="1371277">
              <a:spcBef>
                <a:spcPts val="900"/>
              </a:spcBef>
              <a:buSzPct val="100000"/>
              <a:buFont typeface="Arial" panose="020B0604020202020204" pitchFamily="34" charset="0"/>
              <a:buChar char="•"/>
              <a:defRPr/>
            </a:pPr>
            <a:r>
              <a:rPr lang="en-US" sz="1455" kern="0"/>
              <a:t>OIC transforms the data as per data model and  publish it as API or the queue.</a:t>
            </a:r>
          </a:p>
          <a:p>
            <a:pPr marL="207935" lvl="1" indent="-207935" defTabSz="1371277">
              <a:spcBef>
                <a:spcPts val="900"/>
              </a:spcBef>
              <a:buSzPct val="100000"/>
              <a:buFont typeface="Arial" panose="020B0604020202020204" pitchFamily="34" charset="0"/>
              <a:buChar char="•"/>
              <a:defRPr/>
            </a:pPr>
            <a:r>
              <a:rPr lang="en-US" sz="1455" kern="0"/>
              <a:t>Manufacturing Queue/API and import in the target system.</a:t>
            </a:r>
          </a:p>
        </p:txBody>
      </p:sp>
      <p:sp>
        <p:nvSpPr>
          <p:cNvPr id="9" name="TextBox 8">
            <a:extLst>
              <a:ext uri="{FF2B5EF4-FFF2-40B4-BE49-F238E27FC236}">
                <a16:creationId xmlns:a16="http://schemas.microsoft.com/office/drawing/2014/main" id="{25DDEE90-861F-487E-967C-7B062E23F43C}"/>
              </a:ext>
            </a:extLst>
          </p:cNvPr>
          <p:cNvSpPr txBox="1"/>
          <p:nvPr/>
        </p:nvSpPr>
        <p:spPr>
          <a:xfrm>
            <a:off x="824153" y="3221677"/>
            <a:ext cx="9463801" cy="99488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lvl="1" indent="-207935" defTabSz="1371277">
              <a:spcBef>
                <a:spcPts val="900"/>
              </a:spcBef>
              <a:buSzPct val="100000"/>
              <a:buFont typeface="Arial" panose="020B0604020202020204" pitchFamily="34" charset="0"/>
              <a:buChar char="•"/>
              <a:defRPr/>
            </a:pPr>
            <a:r>
              <a:rPr lang="en-US" sz="1455" kern="0"/>
              <a:t>Real time event can be captured and  transferred to boundary systems </a:t>
            </a:r>
          </a:p>
          <a:p>
            <a:pPr marL="207935" lvl="1" indent="-207935" defTabSz="1371277">
              <a:spcBef>
                <a:spcPts val="900"/>
              </a:spcBef>
              <a:buSzPct val="100000"/>
              <a:buFont typeface="Arial" panose="020B0604020202020204" pitchFamily="34" charset="0"/>
              <a:buChar char="•"/>
              <a:defRPr/>
            </a:pPr>
            <a:r>
              <a:rPr lang="en-US" sz="1455" kern="0"/>
              <a:t>Suitable for complex extraction requirements such as computed columns </a:t>
            </a:r>
          </a:p>
          <a:p>
            <a:pPr marL="207935" lvl="1" indent="-207935" defTabSz="1371277">
              <a:spcBef>
                <a:spcPts val="900"/>
              </a:spcBef>
              <a:buSzPct val="100000"/>
              <a:buFont typeface="Arial" panose="020B0604020202020204" pitchFamily="34" charset="0"/>
              <a:buChar char="•"/>
              <a:defRPr/>
            </a:pPr>
            <a:r>
              <a:rPr lang="en-US" sz="1455" kern="0"/>
              <a:t>Suitable for post extraction data transformation and validation requirements</a:t>
            </a:r>
          </a:p>
        </p:txBody>
      </p:sp>
      <p:sp>
        <p:nvSpPr>
          <p:cNvPr id="11" name="TextBox 10">
            <a:extLst>
              <a:ext uri="{FF2B5EF4-FFF2-40B4-BE49-F238E27FC236}">
                <a16:creationId xmlns:a16="http://schemas.microsoft.com/office/drawing/2014/main" id="{346830CA-21B8-4743-8C8E-E9558CEA31CC}"/>
              </a:ext>
            </a:extLst>
          </p:cNvPr>
          <p:cNvSpPr txBox="1"/>
          <p:nvPr/>
        </p:nvSpPr>
        <p:spPr>
          <a:xfrm>
            <a:off x="824153" y="4456665"/>
            <a:ext cx="9754248" cy="159505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p>
          <a:p>
            <a:pPr marL="207935" indent="-207935" defTabSz="1219187">
              <a:buFont typeface="Arial" panose="020B0604020202020204" pitchFamily="34" charset="0"/>
              <a:buChar char="•"/>
            </a:pPr>
            <a:r>
              <a:rPr lang="en-US" sz="1455"/>
              <a:t>Middleware  </a:t>
            </a:r>
            <a:r>
              <a:rPr lang="en-US" sz="1455" kern="0"/>
              <a:t>orchestration</a:t>
            </a:r>
            <a:r>
              <a:rPr lang="en-US" sz="1455"/>
              <a:t>  is required</a:t>
            </a:r>
          </a:p>
          <a:p>
            <a:pPr marL="207935" indent="-207935" defTabSz="1219187">
              <a:buFont typeface="Arial" panose="020B0604020202020204" pitchFamily="34" charset="0"/>
              <a:buChar char="•"/>
            </a:pPr>
            <a:r>
              <a:rPr lang="en-US" sz="1455"/>
              <a:t>One event process at a time.</a:t>
            </a:r>
          </a:p>
          <a:p>
            <a:pPr defTabSz="1219187"/>
            <a:endParaRPr lang="en-US" sz="1800" b="1">
              <a:solidFill>
                <a:srgbClr val="C00000"/>
              </a:solidFill>
            </a:endParaRPr>
          </a:p>
          <a:p>
            <a:pPr defTabSz="1219187"/>
            <a:endParaRPr lang="en-US" sz="1800" b="1">
              <a:solidFill>
                <a:srgbClr val="C00000"/>
              </a:solidFill>
            </a:endParaRPr>
          </a:p>
          <a:p>
            <a:pPr marL="207935" marR="0" lvl="0" indent="-207935" algn="l" defTabSz="505166" rtl="0" eaLnBrk="1" fontAlgn="base" latinLnBrk="0" hangingPunct="0">
              <a:spcBef>
                <a:spcPts val="0"/>
              </a:spcBef>
              <a:spcAft>
                <a:spcPts val="0"/>
              </a:spcAft>
              <a:buFont typeface="Arial" panose="020B0604020202020204" pitchFamily="34" charset="0"/>
              <a:buChar char="•"/>
            </a:pPr>
            <a:r>
              <a:rPr lang="en-US" sz="1455" kern="0"/>
              <a:t>Finance/MES Outbound Integration</a:t>
            </a:r>
            <a:r>
              <a:rPr lang="en-US" sz="1800" b="1">
                <a:solidFill>
                  <a:srgbClr val="C00000"/>
                </a:solidFill>
              </a:rPr>
              <a:t> </a:t>
            </a:r>
          </a:p>
        </p:txBody>
      </p:sp>
      <p:sp>
        <p:nvSpPr>
          <p:cNvPr id="8" name="TextBox 7">
            <a:extLst>
              <a:ext uri="{FF2B5EF4-FFF2-40B4-BE49-F238E27FC236}">
                <a16:creationId xmlns:a16="http://schemas.microsoft.com/office/drawing/2014/main" id="{6836E8E9-9561-46A4-9101-23A32CA01BC7}"/>
              </a:ext>
            </a:extLst>
          </p:cNvPr>
          <p:cNvSpPr txBox="1"/>
          <p:nvPr/>
        </p:nvSpPr>
        <p:spPr>
          <a:xfrm>
            <a:off x="557260" y="1250975"/>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lvl="1" defTabSz="1371277">
              <a:spcBef>
                <a:spcPts val="900"/>
              </a:spcBef>
              <a:buSzPct val="100000"/>
              <a:defRPr/>
            </a:pPr>
            <a:r>
              <a:rPr lang="en-US" sz="1801" b="1">
                <a:solidFill>
                  <a:srgbClr val="C00000"/>
                </a:solidFill>
              </a:rPr>
              <a:t>Steps</a:t>
            </a:r>
          </a:p>
        </p:txBody>
      </p:sp>
      <p:sp>
        <p:nvSpPr>
          <p:cNvPr id="10" name="TextBox 9">
            <a:extLst>
              <a:ext uri="{FF2B5EF4-FFF2-40B4-BE49-F238E27FC236}">
                <a16:creationId xmlns:a16="http://schemas.microsoft.com/office/drawing/2014/main" id="{3D72B5A0-A833-41D2-818B-6B894529A818}"/>
              </a:ext>
            </a:extLst>
          </p:cNvPr>
          <p:cNvSpPr txBox="1"/>
          <p:nvPr/>
        </p:nvSpPr>
        <p:spPr>
          <a:xfrm>
            <a:off x="557260" y="2888535"/>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Pros</a:t>
            </a:r>
            <a:endParaRPr lang="en-US" sz="1801"/>
          </a:p>
        </p:txBody>
      </p:sp>
      <p:sp>
        <p:nvSpPr>
          <p:cNvPr id="12" name="TextBox 11">
            <a:extLst>
              <a:ext uri="{FF2B5EF4-FFF2-40B4-BE49-F238E27FC236}">
                <a16:creationId xmlns:a16="http://schemas.microsoft.com/office/drawing/2014/main" id="{38036619-39A0-410E-B29A-1D29D8CCE18E}"/>
              </a:ext>
            </a:extLst>
          </p:cNvPr>
          <p:cNvSpPr txBox="1"/>
          <p:nvPr/>
        </p:nvSpPr>
        <p:spPr>
          <a:xfrm>
            <a:off x="557260" y="4302134"/>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Cons</a:t>
            </a:r>
          </a:p>
        </p:txBody>
      </p:sp>
      <p:sp>
        <p:nvSpPr>
          <p:cNvPr id="14" name="TextBox 13">
            <a:extLst>
              <a:ext uri="{FF2B5EF4-FFF2-40B4-BE49-F238E27FC236}">
                <a16:creationId xmlns:a16="http://schemas.microsoft.com/office/drawing/2014/main" id="{9E8CDCAB-575C-41D7-BB22-139171CEA651}"/>
              </a:ext>
            </a:extLst>
          </p:cNvPr>
          <p:cNvSpPr txBox="1"/>
          <p:nvPr/>
        </p:nvSpPr>
        <p:spPr>
          <a:xfrm>
            <a:off x="557260" y="4958153"/>
            <a:ext cx="6104914" cy="64658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77246" indent="-277246" defTabSz="1219187">
              <a:buAutoNum type="arabicPeriod"/>
            </a:pPr>
            <a:endParaRPr lang="en-US" sz="1801"/>
          </a:p>
          <a:p>
            <a:pPr defTabSz="1219187"/>
            <a:r>
              <a:rPr lang="en-US" sz="1801" b="1">
                <a:solidFill>
                  <a:srgbClr val="C00000"/>
                </a:solidFill>
              </a:rPr>
              <a:t>Applicability</a:t>
            </a:r>
          </a:p>
        </p:txBody>
      </p:sp>
    </p:spTree>
    <p:extLst>
      <p:ext uri="{BB962C8B-B14F-4D97-AF65-F5344CB8AC3E}">
        <p14:creationId xmlns:p14="http://schemas.microsoft.com/office/powerpoint/2010/main" val="2519489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273871-B367-4285-BE3E-8F06E617458D}"/>
              </a:ext>
            </a:extLst>
          </p:cNvPr>
          <p:cNvSpPr/>
          <p:nvPr/>
        </p:nvSpPr>
        <p:spPr>
          <a:xfrm>
            <a:off x="725314" y="1441389"/>
            <a:ext cx="2355852" cy="455729"/>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6" name="Rectangle: Rounded Corners 5">
            <a:extLst>
              <a:ext uri="{FF2B5EF4-FFF2-40B4-BE49-F238E27FC236}">
                <a16:creationId xmlns:a16="http://schemas.microsoft.com/office/drawing/2014/main" id="{FBA30E5F-3E52-4A42-8CD4-44DADE9A0A43}"/>
              </a:ext>
            </a:extLst>
          </p:cNvPr>
          <p:cNvSpPr/>
          <p:nvPr/>
        </p:nvSpPr>
        <p:spPr bwMode="gray">
          <a:xfrm>
            <a:off x="790531" y="2628328"/>
            <a:ext cx="1209523" cy="618175"/>
          </a:xfrm>
          <a:prstGeom prst="roundRect">
            <a:avLst/>
          </a:prstGeom>
          <a:solidFill>
            <a:srgbClr val="AACE67"/>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lgn="ctr">
              <a:lnSpc>
                <a:spcPct val="106000"/>
              </a:lnSpc>
              <a:defRPr/>
            </a:pPr>
            <a:r>
              <a:rPr lang="en-US" sz="900" b="1">
                <a:solidFill>
                  <a:srgbClr val="000000"/>
                </a:solidFill>
                <a:latin typeface="Verdana"/>
              </a:rPr>
              <a:t>Transaction</a:t>
            </a:r>
          </a:p>
        </p:txBody>
      </p:sp>
      <p:sp>
        <p:nvSpPr>
          <p:cNvPr id="7" name="Rectangle: Rounded Corners 6">
            <a:extLst>
              <a:ext uri="{FF2B5EF4-FFF2-40B4-BE49-F238E27FC236}">
                <a16:creationId xmlns:a16="http://schemas.microsoft.com/office/drawing/2014/main" id="{34C01B17-2050-4E97-A25E-DDBE5C66DE64}"/>
              </a:ext>
            </a:extLst>
          </p:cNvPr>
          <p:cNvSpPr/>
          <p:nvPr/>
        </p:nvSpPr>
        <p:spPr bwMode="gray">
          <a:xfrm>
            <a:off x="789732" y="3377900"/>
            <a:ext cx="1209523" cy="618175"/>
          </a:xfrm>
          <a:prstGeom prst="roundRect">
            <a:avLst/>
          </a:prstGeom>
          <a:solidFill>
            <a:srgbClr val="B1D66B"/>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900" b="1">
                <a:solidFill>
                  <a:srgbClr val="000000"/>
                </a:solidFill>
                <a:latin typeface="Verdana"/>
              </a:rPr>
              <a:t>Standard Business Event</a:t>
            </a:r>
          </a:p>
        </p:txBody>
      </p:sp>
      <p:cxnSp>
        <p:nvCxnSpPr>
          <p:cNvPr id="8" name="Straight Arrow Connector 21">
            <a:extLst>
              <a:ext uri="{FF2B5EF4-FFF2-40B4-BE49-F238E27FC236}">
                <a16:creationId xmlns:a16="http://schemas.microsoft.com/office/drawing/2014/main" id="{43601D8B-686D-4C53-B11B-49ACDBC6B570}"/>
              </a:ext>
            </a:extLst>
          </p:cNvPr>
          <p:cNvCxnSpPr>
            <a:cxnSpLocks/>
            <a:stCxn id="6" idx="3"/>
            <a:endCxn id="57" idx="1"/>
          </p:cNvCxnSpPr>
          <p:nvPr/>
        </p:nvCxnSpPr>
        <p:spPr>
          <a:xfrm flipV="1">
            <a:off x="2000054" y="2616835"/>
            <a:ext cx="229111" cy="320580"/>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21">
            <a:extLst>
              <a:ext uri="{FF2B5EF4-FFF2-40B4-BE49-F238E27FC236}">
                <a16:creationId xmlns:a16="http://schemas.microsoft.com/office/drawing/2014/main" id="{8C12AD91-1679-48CA-B209-BC2C96518E16}"/>
              </a:ext>
            </a:extLst>
          </p:cNvPr>
          <p:cNvCxnSpPr>
            <a:cxnSpLocks/>
            <a:stCxn id="7" idx="3"/>
            <a:endCxn id="22" idx="1"/>
          </p:cNvCxnSpPr>
          <p:nvPr/>
        </p:nvCxnSpPr>
        <p:spPr>
          <a:xfrm flipV="1">
            <a:off x="1999255" y="3134752"/>
            <a:ext cx="1857780" cy="552236"/>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4221A5B-DA37-4BF8-9C6C-140F4F8BC8E6}"/>
              </a:ext>
            </a:extLst>
          </p:cNvPr>
          <p:cNvSpPr/>
          <p:nvPr/>
        </p:nvSpPr>
        <p:spPr bwMode="gray">
          <a:xfrm>
            <a:off x="712782" y="1438426"/>
            <a:ext cx="2381428" cy="3542742"/>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1" name="Rectangle 10">
            <a:extLst>
              <a:ext uri="{FF2B5EF4-FFF2-40B4-BE49-F238E27FC236}">
                <a16:creationId xmlns:a16="http://schemas.microsoft.com/office/drawing/2014/main" id="{3D910722-0309-4F6C-AC90-2571E18DCE49}"/>
              </a:ext>
            </a:extLst>
          </p:cNvPr>
          <p:cNvSpPr/>
          <p:nvPr/>
        </p:nvSpPr>
        <p:spPr>
          <a:xfrm>
            <a:off x="3290139" y="1930900"/>
            <a:ext cx="4175489" cy="1931870"/>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2" name="Rectangle 11">
            <a:extLst>
              <a:ext uri="{FF2B5EF4-FFF2-40B4-BE49-F238E27FC236}">
                <a16:creationId xmlns:a16="http://schemas.microsoft.com/office/drawing/2014/main" id="{C0AA48A4-26A8-4914-ABC9-16BF94FC553E}"/>
              </a:ext>
            </a:extLst>
          </p:cNvPr>
          <p:cNvSpPr/>
          <p:nvPr/>
        </p:nvSpPr>
        <p:spPr>
          <a:xfrm>
            <a:off x="3242921" y="1422387"/>
            <a:ext cx="4298795" cy="3542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13" name="Straight Arrow Connector 12">
            <a:extLst>
              <a:ext uri="{FF2B5EF4-FFF2-40B4-BE49-F238E27FC236}">
                <a16:creationId xmlns:a16="http://schemas.microsoft.com/office/drawing/2014/main" id="{A2BB374B-4894-4AD8-A2B3-F05122D5DF5F}"/>
              </a:ext>
            </a:extLst>
          </p:cNvPr>
          <p:cNvCxnSpPr>
            <a:cxnSpLocks/>
            <a:stCxn id="23" idx="3"/>
            <a:endCxn id="24" idx="1"/>
          </p:cNvCxnSpPr>
          <p:nvPr/>
        </p:nvCxnSpPr>
        <p:spPr>
          <a:xfrm>
            <a:off x="6116998" y="3119777"/>
            <a:ext cx="709220" cy="17057"/>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4" name="Rectangle: Beveled 13">
            <a:extLst>
              <a:ext uri="{FF2B5EF4-FFF2-40B4-BE49-F238E27FC236}">
                <a16:creationId xmlns:a16="http://schemas.microsoft.com/office/drawing/2014/main" id="{A6B4BCCD-F75E-4A39-AAF8-B9A2B4429FBD}"/>
              </a:ext>
            </a:extLst>
          </p:cNvPr>
          <p:cNvSpPr/>
          <p:nvPr/>
        </p:nvSpPr>
        <p:spPr bwMode="gray">
          <a:xfrm>
            <a:off x="3318576" y="1723510"/>
            <a:ext cx="4175489" cy="422365"/>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455" b="1">
                <a:solidFill>
                  <a:prstClr val="white"/>
                </a:solidFill>
                <a:latin typeface="Verdana"/>
              </a:rPr>
              <a:t>OIC</a:t>
            </a:r>
          </a:p>
        </p:txBody>
      </p:sp>
      <p:cxnSp>
        <p:nvCxnSpPr>
          <p:cNvPr id="15" name="Straight Arrow Connector 14">
            <a:extLst>
              <a:ext uri="{FF2B5EF4-FFF2-40B4-BE49-F238E27FC236}">
                <a16:creationId xmlns:a16="http://schemas.microsoft.com/office/drawing/2014/main" id="{DB2EF70F-8CAA-4D7E-9722-B5874C33F1F2}"/>
              </a:ext>
            </a:extLst>
          </p:cNvPr>
          <p:cNvCxnSpPr>
            <a:cxnSpLocks/>
            <a:stCxn id="22" idx="3"/>
            <a:endCxn id="25" idx="1"/>
          </p:cNvCxnSpPr>
          <p:nvPr/>
        </p:nvCxnSpPr>
        <p:spPr>
          <a:xfrm flipV="1">
            <a:off x="4397660" y="3123917"/>
            <a:ext cx="405455" cy="10835"/>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85556C2-ECC6-490E-8CC9-653A99F094FC}"/>
              </a:ext>
            </a:extLst>
          </p:cNvPr>
          <p:cNvSpPr txBox="1"/>
          <p:nvPr/>
        </p:nvSpPr>
        <p:spPr>
          <a:xfrm>
            <a:off x="3797988" y="3340269"/>
            <a:ext cx="999007"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Subscribe Business Event</a:t>
            </a:r>
          </a:p>
        </p:txBody>
      </p:sp>
      <p:sp>
        <p:nvSpPr>
          <p:cNvPr id="17" name="Rectangle 16">
            <a:extLst>
              <a:ext uri="{FF2B5EF4-FFF2-40B4-BE49-F238E27FC236}">
                <a16:creationId xmlns:a16="http://schemas.microsoft.com/office/drawing/2014/main" id="{FCD203EB-9293-4409-8A14-127C5A796799}"/>
              </a:ext>
            </a:extLst>
          </p:cNvPr>
          <p:cNvSpPr/>
          <p:nvPr/>
        </p:nvSpPr>
        <p:spPr>
          <a:xfrm>
            <a:off x="3242921" y="1438052"/>
            <a:ext cx="4269926" cy="268821"/>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Cloud Infrastructure</a:t>
            </a:r>
          </a:p>
        </p:txBody>
      </p:sp>
      <p:sp>
        <p:nvSpPr>
          <p:cNvPr id="18" name="TextBox 17">
            <a:extLst>
              <a:ext uri="{FF2B5EF4-FFF2-40B4-BE49-F238E27FC236}">
                <a16:creationId xmlns:a16="http://schemas.microsoft.com/office/drawing/2014/main" id="{1BAA618F-E4CD-43BE-ACCD-F7D4C3644DDC}"/>
              </a:ext>
            </a:extLst>
          </p:cNvPr>
          <p:cNvSpPr txBox="1"/>
          <p:nvPr/>
        </p:nvSpPr>
        <p:spPr>
          <a:xfrm>
            <a:off x="4719479" y="3374565"/>
            <a:ext cx="741460"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Retrieve Additional Details</a:t>
            </a:r>
          </a:p>
        </p:txBody>
      </p:sp>
      <p:sp>
        <p:nvSpPr>
          <p:cNvPr id="19" name="TextBox 18">
            <a:extLst>
              <a:ext uri="{FF2B5EF4-FFF2-40B4-BE49-F238E27FC236}">
                <a16:creationId xmlns:a16="http://schemas.microsoft.com/office/drawing/2014/main" id="{0593DB4C-5CCF-4DBB-92B4-07316FCB20AC}"/>
              </a:ext>
            </a:extLst>
          </p:cNvPr>
          <p:cNvSpPr txBox="1"/>
          <p:nvPr/>
        </p:nvSpPr>
        <p:spPr>
          <a:xfrm>
            <a:off x="5549684" y="2675056"/>
            <a:ext cx="1616714" cy="2308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a:solidFill>
                  <a:prstClr val="black"/>
                </a:solidFill>
                <a:latin typeface="Verdana"/>
              </a:rPr>
              <a:t>Transform</a:t>
            </a:r>
          </a:p>
        </p:txBody>
      </p:sp>
      <p:cxnSp>
        <p:nvCxnSpPr>
          <p:cNvPr id="20" name="Straight Arrow Connector 21">
            <a:extLst>
              <a:ext uri="{FF2B5EF4-FFF2-40B4-BE49-F238E27FC236}">
                <a16:creationId xmlns:a16="http://schemas.microsoft.com/office/drawing/2014/main" id="{EEF069E4-E1D3-4C2C-83A5-EDD745C7C27E}"/>
              </a:ext>
            </a:extLst>
          </p:cNvPr>
          <p:cNvCxnSpPr>
            <a:cxnSpLocks/>
          </p:cNvCxnSpPr>
          <p:nvPr/>
        </p:nvCxnSpPr>
        <p:spPr>
          <a:xfrm rot="5400000">
            <a:off x="1184183" y="3299637"/>
            <a:ext cx="362438" cy="2722"/>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191">
            <a:extLst>
              <a:ext uri="{FF2B5EF4-FFF2-40B4-BE49-F238E27FC236}">
                <a16:creationId xmlns:a16="http://schemas.microsoft.com/office/drawing/2014/main" id="{0FE2FD8E-8228-439B-B34E-FE85FBA5ABC1}"/>
              </a:ext>
            </a:extLst>
          </p:cNvPr>
          <p:cNvCxnSpPr>
            <a:cxnSpLocks/>
            <a:stCxn id="25" idx="0"/>
            <a:endCxn id="57" idx="3"/>
          </p:cNvCxnSpPr>
          <p:nvPr/>
        </p:nvCxnSpPr>
        <p:spPr>
          <a:xfrm rot="16200000" flipV="1">
            <a:off x="3893156" y="1757437"/>
            <a:ext cx="279000" cy="1997797"/>
          </a:xfrm>
          <a:prstGeom prst="bentConnector2">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B884654-8A46-435B-84E0-92FE4D99DB1B}"/>
              </a:ext>
            </a:extLst>
          </p:cNvPr>
          <p:cNvPicPr>
            <a:picLocks noChangeAspect="1"/>
          </p:cNvPicPr>
          <p:nvPr/>
        </p:nvPicPr>
        <p:blipFill>
          <a:blip r:embed="rId3"/>
          <a:stretch>
            <a:fillRect/>
          </a:stretch>
        </p:blipFill>
        <p:spPr>
          <a:xfrm>
            <a:off x="3857035" y="2906671"/>
            <a:ext cx="540625" cy="456162"/>
          </a:xfrm>
          <a:prstGeom prst="rect">
            <a:avLst/>
          </a:prstGeom>
        </p:spPr>
      </p:pic>
      <p:pic>
        <p:nvPicPr>
          <p:cNvPr id="23" name="Picture 22">
            <a:extLst>
              <a:ext uri="{FF2B5EF4-FFF2-40B4-BE49-F238E27FC236}">
                <a16:creationId xmlns:a16="http://schemas.microsoft.com/office/drawing/2014/main" id="{36D06F49-5C87-4C7E-B529-DA531924B0F2}"/>
              </a:ext>
            </a:extLst>
          </p:cNvPr>
          <p:cNvPicPr>
            <a:picLocks noChangeAspect="1"/>
          </p:cNvPicPr>
          <p:nvPr/>
        </p:nvPicPr>
        <p:blipFill>
          <a:blip r:embed="rId4"/>
          <a:stretch>
            <a:fillRect/>
          </a:stretch>
        </p:blipFill>
        <p:spPr>
          <a:xfrm>
            <a:off x="5667974" y="2941500"/>
            <a:ext cx="449024" cy="356555"/>
          </a:xfrm>
          <a:prstGeom prst="rect">
            <a:avLst/>
          </a:prstGeom>
        </p:spPr>
      </p:pic>
      <p:pic>
        <p:nvPicPr>
          <p:cNvPr id="24" name="Picture 23">
            <a:extLst>
              <a:ext uri="{FF2B5EF4-FFF2-40B4-BE49-F238E27FC236}">
                <a16:creationId xmlns:a16="http://schemas.microsoft.com/office/drawing/2014/main" id="{5BC4A657-9A0C-4B26-82E7-EA5E6E113C50}"/>
              </a:ext>
            </a:extLst>
          </p:cNvPr>
          <p:cNvPicPr>
            <a:picLocks noChangeAspect="1"/>
          </p:cNvPicPr>
          <p:nvPr/>
        </p:nvPicPr>
        <p:blipFill>
          <a:blip r:embed="rId5"/>
          <a:stretch>
            <a:fillRect/>
          </a:stretch>
        </p:blipFill>
        <p:spPr>
          <a:xfrm>
            <a:off x="6826218" y="2916906"/>
            <a:ext cx="541348" cy="439856"/>
          </a:xfrm>
          <a:prstGeom prst="rect">
            <a:avLst/>
          </a:prstGeom>
        </p:spPr>
      </p:pic>
      <p:pic>
        <p:nvPicPr>
          <p:cNvPr id="25" name="Picture 24">
            <a:extLst>
              <a:ext uri="{FF2B5EF4-FFF2-40B4-BE49-F238E27FC236}">
                <a16:creationId xmlns:a16="http://schemas.microsoft.com/office/drawing/2014/main" id="{74689CE0-4AEF-4D07-A16F-FCEB53F72719}"/>
              </a:ext>
            </a:extLst>
          </p:cNvPr>
          <p:cNvPicPr>
            <a:picLocks noChangeAspect="1"/>
          </p:cNvPicPr>
          <p:nvPr/>
        </p:nvPicPr>
        <p:blipFill>
          <a:blip r:embed="rId6"/>
          <a:stretch>
            <a:fillRect/>
          </a:stretch>
        </p:blipFill>
        <p:spPr>
          <a:xfrm>
            <a:off x="4803115" y="2895836"/>
            <a:ext cx="456878" cy="456162"/>
          </a:xfrm>
          <a:prstGeom prst="rect">
            <a:avLst/>
          </a:prstGeom>
        </p:spPr>
      </p:pic>
      <p:sp>
        <p:nvSpPr>
          <p:cNvPr id="27" name="Rectangle 26">
            <a:extLst>
              <a:ext uri="{FF2B5EF4-FFF2-40B4-BE49-F238E27FC236}">
                <a16:creationId xmlns:a16="http://schemas.microsoft.com/office/drawing/2014/main" id="{A7E3AB10-6203-4060-B019-0E6E4FCB8313}"/>
              </a:ext>
            </a:extLst>
          </p:cNvPr>
          <p:cNvSpPr/>
          <p:nvPr/>
        </p:nvSpPr>
        <p:spPr>
          <a:xfrm>
            <a:off x="10819729" y="1556227"/>
            <a:ext cx="1075563" cy="973645"/>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1</a:t>
            </a:r>
          </a:p>
          <a:p>
            <a:pPr algn="ctr" defTabSz="914413">
              <a:lnSpc>
                <a:spcPct val="106000"/>
              </a:lnSpc>
              <a:defRPr/>
            </a:pPr>
            <a:r>
              <a:rPr lang="en-US" sz="800" b="1">
                <a:solidFill>
                  <a:prstClr val="black"/>
                </a:solidFill>
                <a:latin typeface="Verdana"/>
              </a:rPr>
              <a:t>EX.MES</a:t>
            </a:r>
          </a:p>
        </p:txBody>
      </p:sp>
      <p:sp>
        <p:nvSpPr>
          <p:cNvPr id="28" name="Rectangle 27">
            <a:extLst>
              <a:ext uri="{FF2B5EF4-FFF2-40B4-BE49-F238E27FC236}">
                <a16:creationId xmlns:a16="http://schemas.microsoft.com/office/drawing/2014/main" id="{45F91896-58AE-42E9-A266-7CC2301319C9}"/>
              </a:ext>
            </a:extLst>
          </p:cNvPr>
          <p:cNvSpPr/>
          <p:nvPr/>
        </p:nvSpPr>
        <p:spPr>
          <a:xfrm>
            <a:off x="10827959" y="2573337"/>
            <a:ext cx="1075564" cy="973645"/>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000" b="1">
                <a:solidFill>
                  <a:prstClr val="black"/>
                </a:solidFill>
                <a:latin typeface="Verdana"/>
              </a:rPr>
              <a:t>Boundary N</a:t>
            </a:r>
          </a:p>
        </p:txBody>
      </p:sp>
      <p:sp>
        <p:nvSpPr>
          <p:cNvPr id="29" name="Flowchart: Magnetic Disk 28">
            <a:extLst>
              <a:ext uri="{FF2B5EF4-FFF2-40B4-BE49-F238E27FC236}">
                <a16:creationId xmlns:a16="http://schemas.microsoft.com/office/drawing/2014/main" id="{BE57BE7F-E06D-4D1B-BC33-D9559CACC1A0}"/>
              </a:ext>
            </a:extLst>
          </p:cNvPr>
          <p:cNvSpPr/>
          <p:nvPr/>
        </p:nvSpPr>
        <p:spPr>
          <a:xfrm>
            <a:off x="9485058" y="2074427"/>
            <a:ext cx="816941" cy="747346"/>
          </a:xfrm>
          <a:prstGeom prst="flowChartMagneticDisk">
            <a:avLst/>
          </a:prstGeom>
          <a:solidFill>
            <a:srgbClr val="0070C0"/>
          </a:solid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b="1">
              <a:solidFill>
                <a:prstClr val="white"/>
              </a:solidFill>
              <a:latin typeface="Verdana"/>
            </a:endParaRPr>
          </a:p>
        </p:txBody>
      </p:sp>
      <p:cxnSp>
        <p:nvCxnSpPr>
          <p:cNvPr id="30" name="Straight Arrow Connector 51">
            <a:extLst>
              <a:ext uri="{FF2B5EF4-FFF2-40B4-BE49-F238E27FC236}">
                <a16:creationId xmlns:a16="http://schemas.microsoft.com/office/drawing/2014/main" id="{3D052B4E-63F2-48C5-89D1-1256A491C07C}"/>
              </a:ext>
            </a:extLst>
          </p:cNvPr>
          <p:cNvCxnSpPr>
            <a:cxnSpLocks/>
            <a:stCxn id="47" idx="4"/>
            <a:endCxn id="27" idx="1"/>
          </p:cNvCxnSpPr>
          <p:nvPr/>
        </p:nvCxnSpPr>
        <p:spPr>
          <a:xfrm flipV="1">
            <a:off x="10297770" y="2043050"/>
            <a:ext cx="521959" cy="437974"/>
          </a:xfrm>
          <a:prstGeom prst="bentConnector3">
            <a:avLst>
              <a:gd name="adj1" fmla="val 50000"/>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53">
            <a:extLst>
              <a:ext uri="{FF2B5EF4-FFF2-40B4-BE49-F238E27FC236}">
                <a16:creationId xmlns:a16="http://schemas.microsoft.com/office/drawing/2014/main" id="{0AB19B96-50DD-4C8A-9C7B-C588594C9DB4}"/>
              </a:ext>
            </a:extLst>
          </p:cNvPr>
          <p:cNvCxnSpPr>
            <a:cxnSpLocks/>
            <a:stCxn id="47" idx="4"/>
            <a:endCxn id="28" idx="1"/>
          </p:cNvCxnSpPr>
          <p:nvPr/>
        </p:nvCxnSpPr>
        <p:spPr>
          <a:xfrm>
            <a:off x="10297771" y="2481023"/>
            <a:ext cx="530189" cy="579136"/>
          </a:xfrm>
          <a:prstGeom prst="bentConnector3">
            <a:avLst>
              <a:gd name="adj1" fmla="val 50000"/>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538A2F-FF50-4403-B3A0-A087A420B1CC}"/>
              </a:ext>
            </a:extLst>
          </p:cNvPr>
          <p:cNvCxnSpPr>
            <a:cxnSpLocks/>
            <a:stCxn id="27" idx="2"/>
            <a:endCxn id="28" idx="0"/>
          </p:cNvCxnSpPr>
          <p:nvPr/>
        </p:nvCxnSpPr>
        <p:spPr>
          <a:xfrm>
            <a:off x="11357510" y="2529872"/>
            <a:ext cx="8231" cy="43465"/>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6">
            <a:extLst>
              <a:ext uri="{FF2B5EF4-FFF2-40B4-BE49-F238E27FC236}">
                <a16:creationId xmlns:a16="http://schemas.microsoft.com/office/drawing/2014/main" id="{CC3DEA96-3CEB-4D82-8A1C-4DF7EED1D734}"/>
              </a:ext>
            </a:extLst>
          </p:cNvPr>
          <p:cNvGraphicFramePr>
            <a:graphicFrameLocks/>
          </p:cNvGraphicFramePr>
          <p:nvPr/>
        </p:nvGraphicFramePr>
        <p:xfrm>
          <a:off x="709745" y="5066975"/>
          <a:ext cx="11171030" cy="1413642"/>
        </p:xfrm>
        <a:graphic>
          <a:graphicData uri="http://schemas.openxmlformats.org/drawingml/2006/table">
            <a:tbl>
              <a:tblPr firstRow="1" bandRow="1">
                <a:tableStyleId>{5C22544A-7EE6-4342-B048-85BDC9FD1C3A}</a:tableStyleId>
              </a:tblPr>
              <a:tblGrid>
                <a:gridCol w="583618">
                  <a:extLst>
                    <a:ext uri="{9D8B030D-6E8A-4147-A177-3AD203B41FA5}">
                      <a16:colId xmlns:a16="http://schemas.microsoft.com/office/drawing/2014/main" val="1774869347"/>
                    </a:ext>
                  </a:extLst>
                </a:gridCol>
                <a:gridCol w="990393">
                  <a:extLst>
                    <a:ext uri="{9D8B030D-6E8A-4147-A177-3AD203B41FA5}">
                      <a16:colId xmlns:a16="http://schemas.microsoft.com/office/drawing/2014/main" val="20000"/>
                    </a:ext>
                  </a:extLst>
                </a:gridCol>
                <a:gridCol w="850818">
                  <a:extLst>
                    <a:ext uri="{9D8B030D-6E8A-4147-A177-3AD203B41FA5}">
                      <a16:colId xmlns:a16="http://schemas.microsoft.com/office/drawing/2014/main" val="3917631046"/>
                    </a:ext>
                  </a:extLst>
                </a:gridCol>
                <a:gridCol w="1123336">
                  <a:extLst>
                    <a:ext uri="{9D8B030D-6E8A-4147-A177-3AD203B41FA5}">
                      <a16:colId xmlns:a16="http://schemas.microsoft.com/office/drawing/2014/main" val="2510883663"/>
                    </a:ext>
                  </a:extLst>
                </a:gridCol>
                <a:gridCol w="7622865">
                  <a:extLst>
                    <a:ext uri="{9D8B030D-6E8A-4147-A177-3AD203B41FA5}">
                      <a16:colId xmlns:a16="http://schemas.microsoft.com/office/drawing/2014/main" val="20001"/>
                    </a:ext>
                  </a:extLst>
                </a:gridCol>
              </a:tblGrid>
              <a:tr h="368684">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24359">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OIC orchestration doesn’t get initiated, manually check the OIC history in OIC and re-initiate the event in Oracle.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24359">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Correct the data source and reprocess from source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512901"/>
                  </a:ext>
                </a:extLst>
              </a:tr>
              <a:tr h="38716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For any connector related, auto retry up to 3 times with specified time interval enabled. If error persist, then reinitiate the transaction from OIC post fix of connection error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0820204"/>
                  </a:ext>
                </a:extLst>
              </a:tr>
            </a:tbl>
          </a:graphicData>
        </a:graphic>
      </p:graphicFrame>
      <p:sp>
        <p:nvSpPr>
          <p:cNvPr id="34" name="Oval 33">
            <a:extLst>
              <a:ext uri="{FF2B5EF4-FFF2-40B4-BE49-F238E27FC236}">
                <a16:creationId xmlns:a16="http://schemas.microsoft.com/office/drawing/2014/main" id="{DE2C6FDC-D3E9-4D45-BB16-F975193665BC}"/>
              </a:ext>
            </a:extLst>
          </p:cNvPr>
          <p:cNvSpPr/>
          <p:nvPr/>
        </p:nvSpPr>
        <p:spPr>
          <a:xfrm>
            <a:off x="3571538" y="2881349"/>
            <a:ext cx="208903" cy="17881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35" name="Oval 34">
            <a:extLst>
              <a:ext uri="{FF2B5EF4-FFF2-40B4-BE49-F238E27FC236}">
                <a16:creationId xmlns:a16="http://schemas.microsoft.com/office/drawing/2014/main" id="{5C45BDA9-513F-432E-B9F7-E12E7B960F52}"/>
              </a:ext>
            </a:extLst>
          </p:cNvPr>
          <p:cNvSpPr/>
          <p:nvPr/>
        </p:nvSpPr>
        <p:spPr>
          <a:xfrm>
            <a:off x="4632055" y="2282393"/>
            <a:ext cx="221337" cy="209119"/>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37" name="Oval 36">
            <a:extLst>
              <a:ext uri="{FF2B5EF4-FFF2-40B4-BE49-F238E27FC236}">
                <a16:creationId xmlns:a16="http://schemas.microsoft.com/office/drawing/2014/main" id="{E45C3432-2AE0-4651-92D5-5E1884725DC8}"/>
              </a:ext>
            </a:extLst>
          </p:cNvPr>
          <p:cNvSpPr/>
          <p:nvPr/>
        </p:nvSpPr>
        <p:spPr>
          <a:xfrm>
            <a:off x="7385548" y="2834330"/>
            <a:ext cx="221337" cy="209119"/>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38" name="Oval 37">
            <a:extLst>
              <a:ext uri="{FF2B5EF4-FFF2-40B4-BE49-F238E27FC236}">
                <a16:creationId xmlns:a16="http://schemas.microsoft.com/office/drawing/2014/main" id="{36DF38A5-87FC-4DC7-9E0C-2D0B6F3EEDD1}"/>
              </a:ext>
            </a:extLst>
          </p:cNvPr>
          <p:cNvSpPr/>
          <p:nvPr/>
        </p:nvSpPr>
        <p:spPr>
          <a:xfrm>
            <a:off x="815212" y="5473637"/>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39" name="Oval 38">
            <a:extLst>
              <a:ext uri="{FF2B5EF4-FFF2-40B4-BE49-F238E27FC236}">
                <a16:creationId xmlns:a16="http://schemas.microsoft.com/office/drawing/2014/main" id="{0E175B2E-03BE-4D88-B4AB-F90791AFACE9}"/>
              </a:ext>
            </a:extLst>
          </p:cNvPr>
          <p:cNvSpPr/>
          <p:nvPr/>
        </p:nvSpPr>
        <p:spPr>
          <a:xfrm>
            <a:off x="777603" y="6136547"/>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40" name="Oval 39">
            <a:extLst>
              <a:ext uri="{FF2B5EF4-FFF2-40B4-BE49-F238E27FC236}">
                <a16:creationId xmlns:a16="http://schemas.microsoft.com/office/drawing/2014/main" id="{3E6873E9-86D2-48A3-B991-6819F63ECE68}"/>
              </a:ext>
            </a:extLst>
          </p:cNvPr>
          <p:cNvSpPr/>
          <p:nvPr/>
        </p:nvSpPr>
        <p:spPr>
          <a:xfrm>
            <a:off x="1029773" y="5822255"/>
            <a:ext cx="203251"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41" name="Oval 40">
            <a:extLst>
              <a:ext uri="{FF2B5EF4-FFF2-40B4-BE49-F238E27FC236}">
                <a16:creationId xmlns:a16="http://schemas.microsoft.com/office/drawing/2014/main" id="{2798ABFE-7C92-42C1-AB05-75E3DC215425}"/>
              </a:ext>
            </a:extLst>
          </p:cNvPr>
          <p:cNvSpPr/>
          <p:nvPr/>
        </p:nvSpPr>
        <p:spPr>
          <a:xfrm>
            <a:off x="758400" y="5810787"/>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44" name="Graphic 43" descr="Close">
            <a:extLst>
              <a:ext uri="{FF2B5EF4-FFF2-40B4-BE49-F238E27FC236}">
                <a16:creationId xmlns:a16="http://schemas.microsoft.com/office/drawing/2014/main" id="{E5A49272-488F-4A40-925F-E5BF394CD6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7388118" y="3009779"/>
            <a:ext cx="262998" cy="262998"/>
          </a:xfrm>
          <a:prstGeom prst="rect">
            <a:avLst/>
          </a:prstGeom>
        </p:spPr>
      </p:pic>
      <p:pic>
        <p:nvPicPr>
          <p:cNvPr id="45" name="Graphic 44" descr="Close">
            <a:extLst>
              <a:ext uri="{FF2B5EF4-FFF2-40B4-BE49-F238E27FC236}">
                <a16:creationId xmlns:a16="http://schemas.microsoft.com/office/drawing/2014/main" id="{1E102FD8-08CA-4BB2-8195-29AADBCB79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542172" y="3009779"/>
            <a:ext cx="268249" cy="268249"/>
          </a:xfrm>
          <a:prstGeom prst="rect">
            <a:avLst/>
          </a:prstGeom>
        </p:spPr>
      </p:pic>
      <p:sp>
        <p:nvSpPr>
          <p:cNvPr id="47" name="Flowchart: Direct Access Storage 46">
            <a:extLst>
              <a:ext uri="{FF2B5EF4-FFF2-40B4-BE49-F238E27FC236}">
                <a16:creationId xmlns:a16="http://schemas.microsoft.com/office/drawing/2014/main" id="{D72DEEF4-EF43-4715-A8BE-0D82C149486E}"/>
              </a:ext>
            </a:extLst>
          </p:cNvPr>
          <p:cNvSpPr/>
          <p:nvPr/>
        </p:nvSpPr>
        <p:spPr>
          <a:xfrm>
            <a:off x="9480829" y="2357466"/>
            <a:ext cx="816941" cy="247115"/>
          </a:xfrm>
          <a:prstGeom prst="flowChartMagneticDrum">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R="0" algn="ctr" rtl="0"/>
            <a:r>
              <a:rPr lang="en-US" sz="667" b="0" i="0" u="none" strike="noStrike" baseline="0">
                <a:solidFill>
                  <a:schemeClr val="tx1"/>
                </a:solidFill>
                <a:latin typeface="Calibri" panose="020F0502020204030204" pitchFamily="34" charset="0"/>
              </a:rPr>
              <a:t>MQ</a:t>
            </a:r>
          </a:p>
          <a:p>
            <a:pPr marR="0" algn="ctr" rtl="0"/>
            <a:r>
              <a:rPr lang="en-US" sz="667" b="0" i="0" u="none" strike="noStrike" baseline="0">
                <a:solidFill>
                  <a:schemeClr val="tx1"/>
                </a:solidFill>
                <a:latin typeface="Calibri" panose="020F0502020204030204" pitchFamily="34" charset="0"/>
              </a:rPr>
              <a:t>(Corp)</a:t>
            </a:r>
            <a:endParaRPr lang="en-US" sz="667">
              <a:solidFill>
                <a:schemeClr val="tx1"/>
              </a:solidFill>
              <a:latin typeface="Verdana"/>
            </a:endParaRPr>
          </a:p>
        </p:txBody>
      </p:sp>
      <p:sp>
        <p:nvSpPr>
          <p:cNvPr id="48" name="Rectangle 47">
            <a:extLst>
              <a:ext uri="{FF2B5EF4-FFF2-40B4-BE49-F238E27FC236}">
                <a16:creationId xmlns:a16="http://schemas.microsoft.com/office/drawing/2014/main" id="{4FD88F4A-8ADE-4E0F-8064-C4BED5F86911}"/>
              </a:ext>
            </a:extLst>
          </p:cNvPr>
          <p:cNvSpPr/>
          <p:nvPr/>
        </p:nvSpPr>
        <p:spPr bwMode="gray">
          <a:xfrm>
            <a:off x="4116902" y="4009633"/>
            <a:ext cx="3377163" cy="781557"/>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49" name="Cylinder 48">
            <a:extLst>
              <a:ext uri="{FF2B5EF4-FFF2-40B4-BE49-F238E27FC236}">
                <a16:creationId xmlns:a16="http://schemas.microsoft.com/office/drawing/2014/main" id="{3AAB9C1A-BDDC-46BF-A9D1-D9CB1035C276}"/>
              </a:ext>
            </a:extLst>
          </p:cNvPr>
          <p:cNvSpPr/>
          <p:nvPr/>
        </p:nvSpPr>
        <p:spPr>
          <a:xfrm>
            <a:off x="4309083" y="4306686"/>
            <a:ext cx="719390" cy="386855"/>
          </a:xfrm>
          <a:prstGeom prst="can">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50" name="TextBox 49">
            <a:extLst>
              <a:ext uri="{FF2B5EF4-FFF2-40B4-BE49-F238E27FC236}">
                <a16:creationId xmlns:a16="http://schemas.microsoft.com/office/drawing/2014/main" id="{B4B49895-B820-4B2C-88AC-73360C17CC0D}"/>
              </a:ext>
            </a:extLst>
          </p:cNvPr>
          <p:cNvSpPr txBox="1"/>
          <p:nvPr/>
        </p:nvSpPr>
        <p:spPr>
          <a:xfrm>
            <a:off x="4144208" y="4058516"/>
            <a:ext cx="3181679" cy="169293"/>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51" name="Freeform 701">
            <a:extLst>
              <a:ext uri="{FF2B5EF4-FFF2-40B4-BE49-F238E27FC236}">
                <a16:creationId xmlns:a16="http://schemas.microsoft.com/office/drawing/2014/main" id="{8BC7F6B7-1EE3-4260-BB20-49DC2637D6FD}"/>
              </a:ext>
            </a:extLst>
          </p:cNvPr>
          <p:cNvSpPr>
            <a:spLocks noChangeAspect="1" noEditPoints="1"/>
          </p:cNvSpPr>
          <p:nvPr/>
        </p:nvSpPr>
        <p:spPr bwMode="auto">
          <a:xfrm>
            <a:off x="5972653" y="4282158"/>
            <a:ext cx="575733" cy="472104"/>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cxnSp>
        <p:nvCxnSpPr>
          <p:cNvPr id="52" name="Straight Arrow Connector 51">
            <a:extLst>
              <a:ext uri="{FF2B5EF4-FFF2-40B4-BE49-F238E27FC236}">
                <a16:creationId xmlns:a16="http://schemas.microsoft.com/office/drawing/2014/main" id="{43839EEF-627A-4DD5-97D7-D8703878BB37}"/>
              </a:ext>
            </a:extLst>
          </p:cNvPr>
          <p:cNvCxnSpPr>
            <a:cxnSpLocks/>
            <a:stCxn id="49" idx="4"/>
            <a:endCxn id="51" idx="18"/>
          </p:cNvCxnSpPr>
          <p:nvPr/>
        </p:nvCxnSpPr>
        <p:spPr>
          <a:xfrm>
            <a:off x="5028473" y="4500114"/>
            <a:ext cx="944180" cy="18096"/>
          </a:xfrm>
          <a:prstGeom prst="straightConnector1">
            <a:avLst/>
          </a:prstGeom>
          <a:noFill/>
          <a:ln w="9525" cap="flat" cmpd="sng" algn="ctr">
            <a:solidFill>
              <a:srgbClr val="53565A"/>
            </a:solidFill>
            <a:prstDash val="solid"/>
            <a:tailEnd type="triangle"/>
          </a:ln>
          <a:effectLst/>
        </p:spPr>
      </p:cxnSp>
      <p:sp>
        <p:nvSpPr>
          <p:cNvPr id="53" name="TextBox 52">
            <a:extLst>
              <a:ext uri="{FF2B5EF4-FFF2-40B4-BE49-F238E27FC236}">
                <a16:creationId xmlns:a16="http://schemas.microsoft.com/office/drawing/2014/main" id="{24F7380F-6CAB-448C-8032-541711F8C1F5}"/>
              </a:ext>
            </a:extLst>
          </p:cNvPr>
          <p:cNvSpPr txBox="1"/>
          <p:nvPr/>
        </p:nvSpPr>
        <p:spPr>
          <a:xfrm>
            <a:off x="6481573" y="4303362"/>
            <a:ext cx="958676"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54" name="Straight Arrow Connector 53">
            <a:extLst>
              <a:ext uri="{FF2B5EF4-FFF2-40B4-BE49-F238E27FC236}">
                <a16:creationId xmlns:a16="http://schemas.microsoft.com/office/drawing/2014/main" id="{94A2038B-355E-4476-B7F5-AAC85ACCF6B5}"/>
              </a:ext>
            </a:extLst>
          </p:cNvPr>
          <p:cNvCxnSpPr>
            <a:cxnSpLocks/>
          </p:cNvCxnSpPr>
          <p:nvPr/>
        </p:nvCxnSpPr>
        <p:spPr>
          <a:xfrm>
            <a:off x="5892485" y="3298054"/>
            <a:ext cx="30789" cy="71651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18B9A88-1C13-4605-A42C-19A0710DF552}"/>
              </a:ext>
            </a:extLst>
          </p:cNvPr>
          <p:cNvSpPr txBox="1"/>
          <p:nvPr/>
        </p:nvSpPr>
        <p:spPr>
          <a:xfrm>
            <a:off x="4553002" y="4219478"/>
            <a:ext cx="73129" cy="222462"/>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endParaRPr lang="en-US" sz="662" kern="0"/>
          </a:p>
        </p:txBody>
      </p:sp>
      <p:pic>
        <p:nvPicPr>
          <p:cNvPr id="57" name="Graphic 56" descr="Blog with solid fill">
            <a:extLst>
              <a:ext uri="{FF2B5EF4-FFF2-40B4-BE49-F238E27FC236}">
                <a16:creationId xmlns:a16="http://schemas.microsoft.com/office/drawing/2014/main" id="{ACD25158-687F-466E-84E9-001D66609A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29165" y="2214539"/>
            <a:ext cx="804593" cy="804593"/>
          </a:xfrm>
          <a:prstGeom prst="rect">
            <a:avLst/>
          </a:prstGeom>
        </p:spPr>
      </p:pic>
      <p:sp>
        <p:nvSpPr>
          <p:cNvPr id="58" name="TextBox 57">
            <a:extLst>
              <a:ext uri="{FF2B5EF4-FFF2-40B4-BE49-F238E27FC236}">
                <a16:creationId xmlns:a16="http://schemas.microsoft.com/office/drawing/2014/main" id="{4AFE207F-B167-4B13-9132-5DA59B1425A4}"/>
              </a:ext>
            </a:extLst>
          </p:cNvPr>
          <p:cNvSpPr txBox="1"/>
          <p:nvPr/>
        </p:nvSpPr>
        <p:spPr>
          <a:xfrm>
            <a:off x="2090050" y="2946205"/>
            <a:ext cx="1018954" cy="2308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BIP Report</a:t>
            </a:r>
          </a:p>
        </p:txBody>
      </p:sp>
      <p:cxnSp>
        <p:nvCxnSpPr>
          <p:cNvPr id="59" name="Straight Arrow Connector 58">
            <a:extLst>
              <a:ext uri="{FF2B5EF4-FFF2-40B4-BE49-F238E27FC236}">
                <a16:creationId xmlns:a16="http://schemas.microsoft.com/office/drawing/2014/main" id="{A8323983-4840-4CFB-AD20-34DF7F20C144}"/>
              </a:ext>
            </a:extLst>
          </p:cNvPr>
          <p:cNvCxnSpPr>
            <a:cxnSpLocks/>
            <a:stCxn id="25" idx="3"/>
            <a:endCxn id="23" idx="1"/>
          </p:cNvCxnSpPr>
          <p:nvPr/>
        </p:nvCxnSpPr>
        <p:spPr>
          <a:xfrm flipV="1">
            <a:off x="5259994" y="3119777"/>
            <a:ext cx="407980" cy="414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4" name="Graphic 113" descr="Close">
            <a:extLst>
              <a:ext uri="{FF2B5EF4-FFF2-40B4-BE49-F238E27FC236}">
                <a16:creationId xmlns:a16="http://schemas.microsoft.com/office/drawing/2014/main" id="{8B047644-88CF-46EB-90D1-5B1DD6E9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4626131" y="2482710"/>
            <a:ext cx="268249" cy="268249"/>
          </a:xfrm>
          <a:prstGeom prst="rect">
            <a:avLst/>
          </a:prstGeom>
        </p:spPr>
      </p:pic>
      <p:cxnSp>
        <p:nvCxnSpPr>
          <p:cNvPr id="151" name="Straight Arrow Connector 150">
            <a:extLst>
              <a:ext uri="{FF2B5EF4-FFF2-40B4-BE49-F238E27FC236}">
                <a16:creationId xmlns:a16="http://schemas.microsoft.com/office/drawing/2014/main" id="{6D144D31-FA82-4537-9E1F-8C0041CDD42D}"/>
              </a:ext>
            </a:extLst>
          </p:cNvPr>
          <p:cNvCxnSpPr>
            <a:cxnSpLocks/>
            <a:endCxn id="47" idx="1"/>
          </p:cNvCxnSpPr>
          <p:nvPr/>
        </p:nvCxnSpPr>
        <p:spPr>
          <a:xfrm flipV="1">
            <a:off x="9049261" y="2481023"/>
            <a:ext cx="431568" cy="3504"/>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BFB50FEC-EB72-4E7A-BBD9-76354CF50D67}"/>
              </a:ext>
            </a:extLst>
          </p:cNvPr>
          <p:cNvSpPr/>
          <p:nvPr/>
        </p:nvSpPr>
        <p:spPr>
          <a:xfrm>
            <a:off x="7712586" y="1399359"/>
            <a:ext cx="1529799" cy="35657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61" name="Rectangle: Beveled 160">
            <a:extLst>
              <a:ext uri="{FF2B5EF4-FFF2-40B4-BE49-F238E27FC236}">
                <a16:creationId xmlns:a16="http://schemas.microsoft.com/office/drawing/2014/main" id="{EBD19B7F-ECFE-48B4-87C9-ABE678F031F4}"/>
              </a:ext>
            </a:extLst>
          </p:cNvPr>
          <p:cNvSpPr/>
          <p:nvPr/>
        </p:nvSpPr>
        <p:spPr bwMode="gray">
          <a:xfrm>
            <a:off x="7712586" y="1644240"/>
            <a:ext cx="1529799" cy="282101"/>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800" b="1">
              <a:solidFill>
                <a:prstClr val="white"/>
              </a:solidFill>
              <a:latin typeface="Verdana"/>
            </a:endParaRPr>
          </a:p>
        </p:txBody>
      </p:sp>
      <p:sp>
        <p:nvSpPr>
          <p:cNvPr id="162" name="Rectangle 161">
            <a:extLst>
              <a:ext uri="{FF2B5EF4-FFF2-40B4-BE49-F238E27FC236}">
                <a16:creationId xmlns:a16="http://schemas.microsoft.com/office/drawing/2014/main" id="{E886930A-A281-494E-8679-BD7F85E7C587}"/>
              </a:ext>
            </a:extLst>
          </p:cNvPr>
          <p:cNvSpPr/>
          <p:nvPr/>
        </p:nvSpPr>
        <p:spPr>
          <a:xfrm>
            <a:off x="7716172" y="1404445"/>
            <a:ext cx="1526213" cy="198865"/>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Boomi</a:t>
            </a:r>
          </a:p>
        </p:txBody>
      </p:sp>
      <p:sp>
        <p:nvSpPr>
          <p:cNvPr id="172" name="TextBox 171">
            <a:extLst>
              <a:ext uri="{FF2B5EF4-FFF2-40B4-BE49-F238E27FC236}">
                <a16:creationId xmlns:a16="http://schemas.microsoft.com/office/drawing/2014/main" id="{29F9DCFA-0AFD-4663-947F-F4F29FB3AD8E}"/>
              </a:ext>
            </a:extLst>
          </p:cNvPr>
          <p:cNvSpPr txBox="1"/>
          <p:nvPr/>
        </p:nvSpPr>
        <p:spPr>
          <a:xfrm>
            <a:off x="8512374" y="2636316"/>
            <a:ext cx="686748" cy="5078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Message Published to MQ</a:t>
            </a:r>
          </a:p>
        </p:txBody>
      </p:sp>
      <p:sp>
        <p:nvSpPr>
          <p:cNvPr id="174" name="TextBox 173">
            <a:extLst>
              <a:ext uri="{FF2B5EF4-FFF2-40B4-BE49-F238E27FC236}">
                <a16:creationId xmlns:a16="http://schemas.microsoft.com/office/drawing/2014/main" id="{E896332D-A22A-4896-B975-1B5184779ED5}"/>
              </a:ext>
            </a:extLst>
          </p:cNvPr>
          <p:cNvSpPr txBox="1"/>
          <p:nvPr/>
        </p:nvSpPr>
        <p:spPr>
          <a:xfrm>
            <a:off x="6638135" y="3362537"/>
            <a:ext cx="1248351" cy="2308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a:solidFill>
                  <a:prstClr val="black"/>
                </a:solidFill>
                <a:latin typeface="Verdana"/>
              </a:rPr>
              <a:t>Send Message</a:t>
            </a:r>
          </a:p>
        </p:txBody>
      </p:sp>
      <p:pic>
        <p:nvPicPr>
          <p:cNvPr id="192" name="Graphic 191" descr="Wireless router outline">
            <a:extLst>
              <a:ext uri="{FF2B5EF4-FFF2-40B4-BE49-F238E27FC236}">
                <a16:creationId xmlns:a16="http://schemas.microsoft.com/office/drawing/2014/main" id="{5CC67BEF-DDB4-45C0-BA49-307D725B16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90491" y="2033164"/>
            <a:ext cx="666363" cy="666363"/>
          </a:xfrm>
          <a:prstGeom prst="rect">
            <a:avLst/>
          </a:prstGeom>
        </p:spPr>
      </p:pic>
      <p:sp>
        <p:nvSpPr>
          <p:cNvPr id="196" name="TextBox 195">
            <a:extLst>
              <a:ext uri="{FF2B5EF4-FFF2-40B4-BE49-F238E27FC236}">
                <a16:creationId xmlns:a16="http://schemas.microsoft.com/office/drawing/2014/main" id="{7B9F1D31-F5A3-4D0B-8A2D-39A492D93DC6}"/>
              </a:ext>
            </a:extLst>
          </p:cNvPr>
          <p:cNvSpPr txBox="1"/>
          <p:nvPr/>
        </p:nvSpPr>
        <p:spPr>
          <a:xfrm>
            <a:off x="7695949" y="2541190"/>
            <a:ext cx="711610" cy="6463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900">
                <a:solidFill>
                  <a:prstClr val="black"/>
                </a:solidFill>
                <a:latin typeface="Verdana"/>
              </a:rPr>
              <a:t>Message</a:t>
            </a:r>
          </a:p>
          <a:p>
            <a:pPr algn="ctr" defTabSz="914413">
              <a:defRPr/>
            </a:pPr>
            <a:r>
              <a:rPr lang="en-US" sz="900">
                <a:solidFill>
                  <a:prstClr val="black"/>
                </a:solidFill>
                <a:latin typeface="Verdana"/>
              </a:rPr>
              <a:t>Received </a:t>
            </a:r>
          </a:p>
          <a:p>
            <a:pPr algn="ctr" defTabSz="914413">
              <a:defRPr/>
            </a:pPr>
            <a:r>
              <a:rPr lang="en-US" sz="900">
                <a:solidFill>
                  <a:prstClr val="black"/>
                </a:solidFill>
                <a:latin typeface="Verdana"/>
              </a:rPr>
              <a:t>From</a:t>
            </a:r>
          </a:p>
          <a:p>
            <a:pPr algn="ctr" defTabSz="914413">
              <a:defRPr/>
            </a:pPr>
            <a:r>
              <a:rPr lang="en-US" sz="900">
                <a:solidFill>
                  <a:prstClr val="black"/>
                </a:solidFill>
                <a:latin typeface="Verdana"/>
              </a:rPr>
              <a:t>OIC</a:t>
            </a:r>
          </a:p>
        </p:txBody>
      </p:sp>
      <p:pic>
        <p:nvPicPr>
          <p:cNvPr id="76" name="Picture 75">
            <a:extLst>
              <a:ext uri="{FF2B5EF4-FFF2-40B4-BE49-F238E27FC236}">
                <a16:creationId xmlns:a16="http://schemas.microsoft.com/office/drawing/2014/main" id="{287A5DFD-CF9D-4B31-A50B-37EEABC039A1}"/>
              </a:ext>
            </a:extLst>
          </p:cNvPr>
          <p:cNvPicPr>
            <a:picLocks noChangeAspect="1"/>
          </p:cNvPicPr>
          <p:nvPr/>
        </p:nvPicPr>
        <p:blipFill>
          <a:blip r:embed="rId3"/>
          <a:stretch>
            <a:fillRect/>
          </a:stretch>
        </p:blipFill>
        <p:spPr>
          <a:xfrm>
            <a:off x="7771730" y="2045903"/>
            <a:ext cx="525971" cy="489697"/>
          </a:xfrm>
          <a:prstGeom prst="rect">
            <a:avLst/>
          </a:prstGeom>
        </p:spPr>
      </p:pic>
      <p:sp>
        <p:nvSpPr>
          <p:cNvPr id="74" name="TextBox 73">
            <a:extLst>
              <a:ext uri="{FF2B5EF4-FFF2-40B4-BE49-F238E27FC236}">
                <a16:creationId xmlns:a16="http://schemas.microsoft.com/office/drawing/2014/main" id="{0700CD37-4649-4B6C-8F7B-78412359E100}"/>
              </a:ext>
            </a:extLst>
          </p:cNvPr>
          <p:cNvSpPr txBox="1"/>
          <p:nvPr/>
        </p:nvSpPr>
        <p:spPr>
          <a:xfrm>
            <a:off x="639645" y="20582"/>
            <a:ext cx="11060538" cy="63357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304">
                <a:solidFill>
                  <a:srgbClr val="43007A"/>
                </a:solidFill>
                <a:latin typeface="Arial Black"/>
                <a:ea typeface="Verdana" panose="020B0604030504040204" pitchFamily="34" charset="0"/>
              </a:rPr>
              <a:t>Outbound Hybrid Integration pattern with multiple middleware  </a:t>
            </a:r>
          </a:p>
          <a:p>
            <a:r>
              <a:rPr lang="en-US" sz="1213">
                <a:solidFill>
                  <a:srgbClr val="43007A"/>
                </a:solidFill>
                <a:latin typeface="Arial Black"/>
                <a:ea typeface="Verdana" panose="020B0604030504040204" pitchFamily="34" charset="0"/>
              </a:rPr>
              <a:t>(OIC &amp; Boomi)</a:t>
            </a:r>
          </a:p>
        </p:txBody>
      </p:sp>
      <p:sp>
        <p:nvSpPr>
          <p:cNvPr id="72" name="TextBox 71">
            <a:extLst>
              <a:ext uri="{FF2B5EF4-FFF2-40B4-BE49-F238E27FC236}">
                <a16:creationId xmlns:a16="http://schemas.microsoft.com/office/drawing/2014/main" id="{48245479-F831-462A-AAA7-6683B0AE9CDE}"/>
              </a:ext>
            </a:extLst>
          </p:cNvPr>
          <p:cNvSpPr txBox="1"/>
          <p:nvPr/>
        </p:nvSpPr>
        <p:spPr>
          <a:xfrm>
            <a:off x="639645" y="832294"/>
            <a:ext cx="10794881" cy="54014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a:solidFill>
                  <a:srgbClr val="000000"/>
                </a:solidFill>
                <a:ea typeface="MS PGothic" pitchFamily="34" charset="-128"/>
              </a:rPr>
              <a:t>When OIC captures the cloud generated event and enrich the data from cloud to pass it on the other middleware tool which can interact with boundary systems</a:t>
            </a:r>
          </a:p>
        </p:txBody>
      </p:sp>
      <p:pic>
        <p:nvPicPr>
          <p:cNvPr id="94" name="Graphic 93" descr="Close">
            <a:extLst>
              <a:ext uri="{FF2B5EF4-FFF2-40B4-BE49-F238E27FC236}">
                <a16:creationId xmlns:a16="http://schemas.microsoft.com/office/drawing/2014/main" id="{8359BD6E-FC5B-48A6-991A-9EDD3FC9A1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5789150" y="3366757"/>
            <a:ext cx="268249" cy="268249"/>
          </a:xfrm>
          <a:prstGeom prst="rect">
            <a:avLst/>
          </a:prstGeom>
        </p:spPr>
      </p:pic>
      <p:sp>
        <p:nvSpPr>
          <p:cNvPr id="95" name="Oval 94">
            <a:extLst>
              <a:ext uri="{FF2B5EF4-FFF2-40B4-BE49-F238E27FC236}">
                <a16:creationId xmlns:a16="http://schemas.microsoft.com/office/drawing/2014/main" id="{33D17591-24C7-48AD-BBE7-BA2B8A564746}"/>
              </a:ext>
            </a:extLst>
          </p:cNvPr>
          <p:cNvSpPr/>
          <p:nvPr/>
        </p:nvSpPr>
        <p:spPr>
          <a:xfrm>
            <a:off x="6032464" y="3403277"/>
            <a:ext cx="221337" cy="209119"/>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cxnSp>
        <p:nvCxnSpPr>
          <p:cNvPr id="62" name="Connector: Elbow 61">
            <a:extLst>
              <a:ext uri="{FF2B5EF4-FFF2-40B4-BE49-F238E27FC236}">
                <a16:creationId xmlns:a16="http://schemas.microsoft.com/office/drawing/2014/main" id="{A445DA9E-7ACE-4498-A80D-6429808AB642}"/>
              </a:ext>
            </a:extLst>
          </p:cNvPr>
          <p:cNvCxnSpPr>
            <a:stCxn id="44" idx="3"/>
            <a:endCxn id="76" idx="1"/>
          </p:cNvCxnSpPr>
          <p:nvPr/>
        </p:nvCxnSpPr>
        <p:spPr>
          <a:xfrm rot="10800000" flipH="1">
            <a:off x="7388118" y="2290751"/>
            <a:ext cx="383612" cy="850527"/>
          </a:xfrm>
          <a:prstGeom prst="bentConnector3">
            <a:avLst>
              <a:gd name="adj1" fmla="val 59263"/>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731DDF08-6DF1-4FD0-8CAA-CDB7908840E0}"/>
              </a:ext>
            </a:extLst>
          </p:cNvPr>
          <p:cNvCxnSpPr>
            <a:cxnSpLocks/>
          </p:cNvCxnSpPr>
          <p:nvPr/>
        </p:nvCxnSpPr>
        <p:spPr>
          <a:xfrm rot="16200000" flipH="1">
            <a:off x="7324727" y="3563549"/>
            <a:ext cx="920581" cy="314838"/>
          </a:xfrm>
          <a:prstGeom prst="bentConnector3">
            <a:avLst>
              <a:gd name="adj1" fmla="val 100595"/>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1F5B752-29E5-47F0-A3B2-8FAE826FB68D}"/>
              </a:ext>
            </a:extLst>
          </p:cNvPr>
          <p:cNvCxnSpPr>
            <a:cxnSpLocks/>
            <a:stCxn id="76" idx="3"/>
          </p:cNvCxnSpPr>
          <p:nvPr/>
        </p:nvCxnSpPr>
        <p:spPr>
          <a:xfrm flipV="1">
            <a:off x="8297701" y="2281442"/>
            <a:ext cx="251933" cy="931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91" name="Graphic 90" descr="Document outline">
            <a:extLst>
              <a:ext uri="{FF2B5EF4-FFF2-40B4-BE49-F238E27FC236}">
                <a16:creationId xmlns:a16="http://schemas.microsoft.com/office/drawing/2014/main" id="{C67179B2-3628-4AAA-93E5-CE9B6569607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61297" y="3802577"/>
            <a:ext cx="530389" cy="610658"/>
          </a:xfrm>
          <a:prstGeom prst="rect">
            <a:avLst/>
          </a:prstGeom>
        </p:spPr>
      </p:pic>
      <p:sp>
        <p:nvSpPr>
          <p:cNvPr id="92" name="TextBox 91">
            <a:extLst>
              <a:ext uri="{FF2B5EF4-FFF2-40B4-BE49-F238E27FC236}">
                <a16:creationId xmlns:a16="http://schemas.microsoft.com/office/drawing/2014/main" id="{000646D6-377D-4BD2-BD64-75BD2A6176B8}"/>
              </a:ext>
            </a:extLst>
          </p:cNvPr>
          <p:cNvSpPr txBox="1"/>
          <p:nvPr/>
        </p:nvSpPr>
        <p:spPr>
          <a:xfrm>
            <a:off x="7723539" y="4409514"/>
            <a:ext cx="1325722" cy="50783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900">
                <a:solidFill>
                  <a:prstClr val="black"/>
                </a:solidFill>
                <a:latin typeface="Verdana"/>
              </a:rPr>
              <a:t>Convert to EDI/RosettaNet Format</a:t>
            </a:r>
          </a:p>
        </p:txBody>
      </p:sp>
      <p:cxnSp>
        <p:nvCxnSpPr>
          <p:cNvPr id="93" name="Straight Arrow Connector 92">
            <a:extLst>
              <a:ext uri="{FF2B5EF4-FFF2-40B4-BE49-F238E27FC236}">
                <a16:creationId xmlns:a16="http://schemas.microsoft.com/office/drawing/2014/main" id="{54900569-68E6-4BB0-83F7-7094058218D0}"/>
              </a:ext>
            </a:extLst>
          </p:cNvPr>
          <p:cNvCxnSpPr>
            <a:cxnSpLocks/>
          </p:cNvCxnSpPr>
          <p:nvPr/>
        </p:nvCxnSpPr>
        <p:spPr>
          <a:xfrm>
            <a:off x="8354229" y="4133505"/>
            <a:ext cx="1393672" cy="10799"/>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53802D77-AB1D-4AC3-B415-5E677A505C18}"/>
              </a:ext>
            </a:extLst>
          </p:cNvPr>
          <p:cNvSpPr/>
          <p:nvPr/>
        </p:nvSpPr>
        <p:spPr>
          <a:xfrm>
            <a:off x="9729419" y="3698827"/>
            <a:ext cx="2174105" cy="1086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26" name="Rectangle: Beveled 125">
            <a:extLst>
              <a:ext uri="{FF2B5EF4-FFF2-40B4-BE49-F238E27FC236}">
                <a16:creationId xmlns:a16="http://schemas.microsoft.com/office/drawing/2014/main" id="{5ABC7632-1137-4346-A7CD-E5B2AF9C3FB0}"/>
              </a:ext>
            </a:extLst>
          </p:cNvPr>
          <p:cNvSpPr/>
          <p:nvPr/>
        </p:nvSpPr>
        <p:spPr bwMode="gray">
          <a:xfrm>
            <a:off x="9731101" y="3887699"/>
            <a:ext cx="2149674" cy="235007"/>
          </a:xfrm>
          <a:prstGeom prst="bevel">
            <a:avLst/>
          </a:prstGeom>
          <a:solidFill>
            <a:schemeClr val="accent2">
              <a:lumMod val="40000"/>
              <a:lumOff val="60000"/>
            </a:schemeClr>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662" b="1">
                <a:solidFill>
                  <a:prstClr val="white"/>
                </a:solidFill>
                <a:latin typeface="Verdana"/>
              </a:rPr>
              <a:t>Trading Partners</a:t>
            </a:r>
          </a:p>
        </p:txBody>
      </p:sp>
      <p:sp>
        <p:nvSpPr>
          <p:cNvPr id="127" name="Rectangle 126">
            <a:extLst>
              <a:ext uri="{FF2B5EF4-FFF2-40B4-BE49-F238E27FC236}">
                <a16:creationId xmlns:a16="http://schemas.microsoft.com/office/drawing/2014/main" id="{CAD9F2A5-F11B-4D68-8304-402BC8451EC9}"/>
              </a:ext>
            </a:extLst>
          </p:cNvPr>
          <p:cNvSpPr/>
          <p:nvPr/>
        </p:nvSpPr>
        <p:spPr>
          <a:xfrm>
            <a:off x="9753849" y="3717620"/>
            <a:ext cx="2149674" cy="144597"/>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B2B- EDI/RosettaNet</a:t>
            </a:r>
          </a:p>
        </p:txBody>
      </p:sp>
      <p:pic>
        <p:nvPicPr>
          <p:cNvPr id="128" name="Graphic 127" descr="Document outline">
            <a:extLst>
              <a:ext uri="{FF2B5EF4-FFF2-40B4-BE49-F238E27FC236}">
                <a16:creationId xmlns:a16="http://schemas.microsoft.com/office/drawing/2014/main" id="{F385CBEB-082F-43D7-83A6-1CDC5760EDB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54919" y="4148189"/>
            <a:ext cx="605182" cy="605182"/>
          </a:xfrm>
          <a:prstGeom prst="rect">
            <a:avLst/>
          </a:prstGeom>
        </p:spPr>
      </p:pic>
      <p:pic>
        <p:nvPicPr>
          <p:cNvPr id="129" name="Graphic 128" descr="Document outline">
            <a:extLst>
              <a:ext uri="{FF2B5EF4-FFF2-40B4-BE49-F238E27FC236}">
                <a16:creationId xmlns:a16="http://schemas.microsoft.com/office/drawing/2014/main" id="{0DCBEF92-4EB2-4B47-BE5B-D602415CA0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94467" y="4156192"/>
            <a:ext cx="605182" cy="605182"/>
          </a:xfrm>
          <a:prstGeom prst="rect">
            <a:avLst/>
          </a:prstGeom>
        </p:spPr>
      </p:pic>
      <p:sp>
        <p:nvSpPr>
          <p:cNvPr id="131" name="TextBox 130">
            <a:extLst>
              <a:ext uri="{FF2B5EF4-FFF2-40B4-BE49-F238E27FC236}">
                <a16:creationId xmlns:a16="http://schemas.microsoft.com/office/drawing/2014/main" id="{40C3A0AF-BB98-4A6C-B40E-3987BB6261CE}"/>
              </a:ext>
            </a:extLst>
          </p:cNvPr>
          <p:cNvSpPr txBox="1"/>
          <p:nvPr/>
        </p:nvSpPr>
        <p:spPr>
          <a:xfrm>
            <a:off x="9825163" y="4761374"/>
            <a:ext cx="2070128"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b="0" i="0" u="none" strike="noStrike" baseline="0">
                <a:solidFill>
                  <a:srgbClr val="000000"/>
                </a:solidFill>
                <a:latin typeface="Calibri" panose="020F0502020204030204" pitchFamily="34" charset="0"/>
              </a:rPr>
              <a:t>810 – Invoice </a:t>
            </a:r>
            <a:r>
              <a:rPr lang="en-US" sz="662">
                <a:solidFill>
                  <a:srgbClr val="000000"/>
                </a:solidFill>
                <a:latin typeface="Calibri" panose="020F0502020204030204" pitchFamily="34" charset="0"/>
              </a:rPr>
              <a:t>     3C3</a:t>
            </a:r>
            <a:r>
              <a:rPr lang="en-US" sz="1092" b="0" i="0" u="none" strike="noStrike" baseline="0">
                <a:solidFill>
                  <a:srgbClr val="000000"/>
                </a:solidFill>
                <a:latin typeface="Calibri" panose="020F0502020204030204" pitchFamily="34" charset="0"/>
              </a:rPr>
              <a:t> – AP Invoice </a:t>
            </a:r>
            <a:endParaRPr lang="en-US" sz="662"/>
          </a:p>
        </p:txBody>
      </p:sp>
      <p:sp>
        <p:nvSpPr>
          <p:cNvPr id="78" name="Rectangle 77">
            <a:extLst>
              <a:ext uri="{FF2B5EF4-FFF2-40B4-BE49-F238E27FC236}">
                <a16:creationId xmlns:a16="http://schemas.microsoft.com/office/drawing/2014/main" id="{7FA236A1-48C4-4169-8B99-886B53BA9928}"/>
              </a:ext>
            </a:extLst>
          </p:cNvPr>
          <p:cNvSpPr/>
          <p:nvPr/>
        </p:nvSpPr>
        <p:spPr bwMode="gray">
          <a:xfrm>
            <a:off x="3287225" y="4014572"/>
            <a:ext cx="801797" cy="781556"/>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a:t>
            </a:r>
          </a:p>
        </p:txBody>
      </p:sp>
      <p:cxnSp>
        <p:nvCxnSpPr>
          <p:cNvPr id="84" name="Straight Arrow Connector 83">
            <a:extLst>
              <a:ext uri="{FF2B5EF4-FFF2-40B4-BE49-F238E27FC236}">
                <a16:creationId xmlns:a16="http://schemas.microsoft.com/office/drawing/2014/main" id="{D82AB3A7-D424-4C3B-96FD-681B3C30EFBB}"/>
              </a:ext>
            </a:extLst>
          </p:cNvPr>
          <p:cNvCxnSpPr>
            <a:cxnSpLocks/>
          </p:cNvCxnSpPr>
          <p:nvPr/>
        </p:nvCxnSpPr>
        <p:spPr>
          <a:xfrm flipH="1">
            <a:off x="3615239" y="3860577"/>
            <a:ext cx="1760232" cy="142470"/>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157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26</a:t>
            </a:fld>
            <a:endParaRPr lang="en-US"/>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613803" y="962508"/>
            <a:ext cx="10562135" cy="1604430"/>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311824" lvl="1" indent="-311824" defTabSz="831530">
              <a:spcBef>
                <a:spcPts val="546"/>
              </a:spcBef>
              <a:buSzPct val="100000"/>
              <a:buFont typeface="+mj-lt"/>
              <a:buAutoNum type="arabicPeriod"/>
              <a:defRPr/>
            </a:pPr>
            <a:endParaRPr lang="en-US" sz="1698" kern="0"/>
          </a:p>
        </p:txBody>
      </p:sp>
      <p:sp>
        <p:nvSpPr>
          <p:cNvPr id="9" name="TextBox 8">
            <a:extLst>
              <a:ext uri="{FF2B5EF4-FFF2-40B4-BE49-F238E27FC236}">
                <a16:creationId xmlns:a16="http://schemas.microsoft.com/office/drawing/2014/main" id="{25DDEE90-861F-487E-967C-7B062E23F43C}"/>
              </a:ext>
            </a:extLst>
          </p:cNvPr>
          <p:cNvSpPr txBox="1"/>
          <p:nvPr/>
        </p:nvSpPr>
        <p:spPr>
          <a:xfrm>
            <a:off x="802518" y="1214582"/>
            <a:ext cx="9711012" cy="23905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Steps</a:t>
            </a:r>
          </a:p>
          <a:p>
            <a:pPr marL="485181" lvl="2" indent="-207935" defTabSz="831530">
              <a:spcBef>
                <a:spcPts val="546"/>
              </a:spcBef>
              <a:buSzPct val="100000"/>
              <a:buFont typeface="Arial" panose="020B0604020202020204" pitchFamily="34" charset="0"/>
              <a:buChar char="•"/>
              <a:defRPr/>
            </a:pPr>
            <a:r>
              <a:rPr lang="en-US" sz="1455" kern="0"/>
              <a:t>OIC Subscribe to the event in ERP Cloud with tight coupled adapter</a:t>
            </a:r>
          </a:p>
          <a:p>
            <a:pPr marL="485181" lvl="2" indent="-207935" defTabSz="831530">
              <a:spcBef>
                <a:spcPts val="546"/>
              </a:spcBef>
              <a:buSzPct val="100000"/>
              <a:buFont typeface="Arial" panose="020B0604020202020204" pitchFamily="34" charset="0"/>
              <a:buChar char="•"/>
              <a:defRPr/>
            </a:pPr>
            <a:r>
              <a:rPr lang="en-US" sz="1455" kern="0"/>
              <a:t>Call Cloud ERP Webservice for Orchestration </a:t>
            </a:r>
          </a:p>
          <a:p>
            <a:pPr marL="485181" lvl="2" indent="-207935" defTabSz="831530">
              <a:spcBef>
                <a:spcPts val="546"/>
              </a:spcBef>
              <a:buSzPct val="100000"/>
              <a:buFont typeface="Arial" panose="020B0604020202020204" pitchFamily="34" charset="0"/>
              <a:buChar char="•"/>
              <a:defRPr/>
            </a:pPr>
            <a:r>
              <a:rPr lang="en-US" sz="1455" kern="0"/>
              <a:t>Send transformed message to Boomi</a:t>
            </a:r>
          </a:p>
          <a:p>
            <a:pPr marL="485181" lvl="2" indent="-207935" defTabSz="831530">
              <a:spcBef>
                <a:spcPts val="546"/>
              </a:spcBef>
              <a:buSzPct val="100000"/>
              <a:buFont typeface="Arial" panose="020B0604020202020204" pitchFamily="34" charset="0"/>
              <a:buChar char="•"/>
              <a:defRPr/>
            </a:pPr>
            <a:r>
              <a:rPr lang="en-US" sz="1455" kern="0"/>
              <a:t>Boomi publishes the message to corporate MQ</a:t>
            </a:r>
          </a:p>
          <a:p>
            <a:pPr marL="485181" lvl="2" indent="-207935" defTabSz="831530">
              <a:spcBef>
                <a:spcPts val="546"/>
              </a:spcBef>
              <a:buSzPct val="100000"/>
              <a:buFont typeface="Arial" panose="020B0604020202020204" pitchFamily="34" charset="0"/>
              <a:buChar char="•"/>
              <a:defRPr/>
            </a:pPr>
            <a:r>
              <a:rPr lang="en-US" sz="1455" kern="0"/>
              <a:t>In case of MQ based message exchange ,Boundary system subscribe from Corporate MQ and processes it further.</a:t>
            </a:r>
          </a:p>
          <a:p>
            <a:pPr marL="485181" lvl="2" indent="-207935" defTabSz="831530">
              <a:spcBef>
                <a:spcPts val="546"/>
              </a:spcBef>
              <a:buSzPct val="100000"/>
              <a:buFont typeface="Arial" panose="020B0604020202020204" pitchFamily="34" charset="0"/>
              <a:buChar char="•"/>
              <a:defRPr/>
            </a:pPr>
            <a:r>
              <a:rPr lang="en-US" sz="1455" kern="0"/>
              <a:t>In case of B2B Integrations Boomi converts the file into RosettaNet/EDI format and transfers it to the trading partner domain.</a:t>
            </a:r>
          </a:p>
        </p:txBody>
      </p:sp>
      <p:sp>
        <p:nvSpPr>
          <p:cNvPr id="11" name="TextBox 10">
            <a:extLst>
              <a:ext uri="{FF2B5EF4-FFF2-40B4-BE49-F238E27FC236}">
                <a16:creationId xmlns:a16="http://schemas.microsoft.com/office/drawing/2014/main" id="{346830CA-21B8-4743-8C8E-E9558CEA31CC}"/>
              </a:ext>
            </a:extLst>
          </p:cNvPr>
          <p:cNvSpPr txBox="1"/>
          <p:nvPr/>
        </p:nvSpPr>
        <p:spPr>
          <a:xfrm>
            <a:off x="802518" y="4319754"/>
            <a:ext cx="6254288" cy="189410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Cons</a:t>
            </a:r>
          </a:p>
          <a:p>
            <a:pPr marL="554492" lvl="1" indent="-277246" defTabSz="1219187">
              <a:buFont typeface="Arial" panose="020B0604020202020204" pitchFamily="34" charset="0"/>
              <a:buChar char="•"/>
            </a:pPr>
            <a:r>
              <a:rPr lang="en-US" sz="1455" kern="0"/>
              <a:t>OIC and Dell Boomi Middleware orchestration  is required</a:t>
            </a:r>
          </a:p>
          <a:p>
            <a:pPr marL="277246" indent="-277246" defTabSz="1219187">
              <a:buFont typeface="Arial" panose="020B0604020202020204" pitchFamily="34" charset="0"/>
              <a:buChar char="•"/>
            </a:pPr>
            <a:endParaRPr lang="en-US" sz="1455" kern="0"/>
          </a:p>
          <a:p>
            <a:pPr defTabSz="1219187"/>
            <a:r>
              <a:rPr lang="en-US" sz="1800" b="1">
                <a:solidFill>
                  <a:srgbClr val="C00000"/>
                </a:solidFill>
              </a:rPr>
              <a:t>Applicability</a:t>
            </a:r>
          </a:p>
          <a:p>
            <a:pPr marL="485181" lvl="2" indent="-207935" defTabSz="831530">
              <a:spcBef>
                <a:spcPts val="546"/>
              </a:spcBef>
              <a:buSzPct val="100000"/>
              <a:buFont typeface="Arial" panose="020B0604020202020204" pitchFamily="34" charset="0"/>
              <a:buChar char="•"/>
              <a:defRPr/>
            </a:pPr>
            <a:r>
              <a:rPr lang="en-US" sz="1455" kern="0"/>
              <a:t>Outbound SAP PM Integrations.</a:t>
            </a:r>
          </a:p>
          <a:p>
            <a:pPr marL="485181" lvl="2" indent="-207935" defTabSz="831530">
              <a:spcBef>
                <a:spcPts val="546"/>
              </a:spcBef>
              <a:buSzPct val="100000"/>
              <a:buFont typeface="Arial" panose="020B0604020202020204" pitchFamily="34" charset="0"/>
              <a:buChar char="•"/>
              <a:defRPr/>
            </a:pPr>
            <a:r>
              <a:rPr lang="en-US" sz="1455" kern="0"/>
              <a:t>Event based B2B Integrations where RosettaNet support is required</a:t>
            </a:r>
          </a:p>
          <a:p>
            <a:pPr defTabSz="1219187"/>
            <a:r>
              <a:rPr lang="en-US" sz="1455" kern="0"/>
              <a:t>             </a:t>
            </a:r>
          </a:p>
        </p:txBody>
      </p:sp>
      <p:sp>
        <p:nvSpPr>
          <p:cNvPr id="8" name="TextBox 7">
            <a:extLst>
              <a:ext uri="{FF2B5EF4-FFF2-40B4-BE49-F238E27FC236}">
                <a16:creationId xmlns:a16="http://schemas.microsoft.com/office/drawing/2014/main" id="{0F4FA511-475E-489B-93C7-8F43B1072ADB}"/>
              </a:ext>
            </a:extLst>
          </p:cNvPr>
          <p:cNvSpPr txBox="1"/>
          <p:nvPr/>
        </p:nvSpPr>
        <p:spPr>
          <a:xfrm>
            <a:off x="255065" y="175024"/>
            <a:ext cx="11109588" cy="67082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304">
                <a:solidFill>
                  <a:srgbClr val="43007A"/>
                </a:solidFill>
                <a:latin typeface="Arial Black"/>
                <a:ea typeface="Verdana" panose="020B0604030504040204" pitchFamily="34" charset="0"/>
              </a:rPr>
              <a:t>Outbound Hybrid Integration pattern with multiple middleware  </a:t>
            </a:r>
          </a:p>
          <a:p>
            <a:r>
              <a:rPr lang="en-US" sz="1455">
                <a:solidFill>
                  <a:srgbClr val="43007A"/>
                </a:solidFill>
                <a:latin typeface="Arial Black"/>
                <a:ea typeface="Verdana" panose="020B0604030504040204" pitchFamily="34" charset="0"/>
              </a:rPr>
              <a:t>(OIC &amp; Boomi)</a:t>
            </a:r>
            <a:endParaRPr lang="en-US" sz="2668">
              <a:solidFill>
                <a:srgbClr val="43007A"/>
              </a:solidFill>
              <a:latin typeface="Arial Black"/>
              <a:ea typeface="Verdana" panose="020B0604030504040204" pitchFamily="34" charset="0"/>
            </a:endParaRPr>
          </a:p>
        </p:txBody>
      </p:sp>
      <p:sp>
        <p:nvSpPr>
          <p:cNvPr id="10" name="TextBox 9">
            <a:extLst>
              <a:ext uri="{FF2B5EF4-FFF2-40B4-BE49-F238E27FC236}">
                <a16:creationId xmlns:a16="http://schemas.microsoft.com/office/drawing/2014/main" id="{1B47AFA9-919D-445A-AEC6-E85FDC540846}"/>
              </a:ext>
            </a:extLst>
          </p:cNvPr>
          <p:cNvSpPr txBox="1"/>
          <p:nvPr/>
        </p:nvSpPr>
        <p:spPr>
          <a:xfrm>
            <a:off x="802518" y="3281518"/>
            <a:ext cx="10562135" cy="93435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77246" lvl="2" defTabSz="831530">
              <a:spcBef>
                <a:spcPts val="546"/>
              </a:spcBef>
              <a:buSzPct val="100000"/>
              <a:defRPr/>
            </a:pPr>
            <a:endParaRPr lang="en-US" sz="1800" b="1">
              <a:solidFill>
                <a:srgbClr val="C00000"/>
              </a:solidFill>
            </a:endParaRPr>
          </a:p>
          <a:p>
            <a:r>
              <a:rPr lang="en-US" sz="1800" b="1">
                <a:solidFill>
                  <a:srgbClr val="C00000"/>
                </a:solidFill>
              </a:rPr>
              <a:t>Pros</a:t>
            </a:r>
          </a:p>
          <a:p>
            <a:pPr marL="485181" lvl="2" indent="-207935" defTabSz="831530">
              <a:spcBef>
                <a:spcPts val="546"/>
              </a:spcBef>
              <a:buSzPct val="100000"/>
              <a:buFont typeface="Arial" panose="020B0604020202020204" pitchFamily="34" charset="0"/>
              <a:buChar char="•"/>
              <a:defRPr/>
            </a:pPr>
            <a:r>
              <a:rPr lang="en-US" sz="1455" kern="0"/>
              <a:t>Suitable for integrations where real time data flow is required and OIC cannot communicate with Corporate MQ directly </a:t>
            </a:r>
          </a:p>
        </p:txBody>
      </p:sp>
    </p:spTree>
    <p:extLst>
      <p:ext uri="{BB962C8B-B14F-4D97-AF65-F5344CB8AC3E}">
        <p14:creationId xmlns:p14="http://schemas.microsoft.com/office/powerpoint/2010/main" val="3978296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2556-A237-4D86-A59F-7694B1C018D3}"/>
              </a:ext>
            </a:extLst>
          </p:cNvPr>
          <p:cNvSpPr>
            <a:spLocks noGrp="1"/>
          </p:cNvSpPr>
          <p:nvPr>
            <p:ph type="title" idx="4294967295"/>
          </p:nvPr>
        </p:nvSpPr>
        <p:spPr>
          <a:xfrm>
            <a:off x="411163" y="144463"/>
            <a:ext cx="11780837" cy="650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0">
                <a:solidFill>
                  <a:srgbClr val="43007A"/>
                </a:solidFill>
                <a:ea typeface="Verdana" panose="020B0604030504040204" pitchFamily="34" charset="0"/>
              </a:rPr>
              <a:t>B2B Outbound Integration Pattern </a:t>
            </a:r>
            <a:endParaRPr lang="en-US"/>
          </a:p>
        </p:txBody>
      </p:sp>
      <p:sp>
        <p:nvSpPr>
          <p:cNvPr id="62" name="Rectangle 61">
            <a:extLst>
              <a:ext uri="{FF2B5EF4-FFF2-40B4-BE49-F238E27FC236}">
                <a16:creationId xmlns:a16="http://schemas.microsoft.com/office/drawing/2014/main" id="{8366B743-C3B5-4534-B40D-6BA06A80AB87}"/>
              </a:ext>
            </a:extLst>
          </p:cNvPr>
          <p:cNvSpPr/>
          <p:nvPr/>
        </p:nvSpPr>
        <p:spPr>
          <a:xfrm>
            <a:off x="2864301" y="1701350"/>
            <a:ext cx="984817" cy="2772652"/>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File Server /SFTP</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sp>
        <p:nvSpPr>
          <p:cNvPr id="63" name="Rectangle 62">
            <a:extLst>
              <a:ext uri="{FF2B5EF4-FFF2-40B4-BE49-F238E27FC236}">
                <a16:creationId xmlns:a16="http://schemas.microsoft.com/office/drawing/2014/main" id="{3F6C190C-049C-4B0B-A23D-EFD2FFDB04AE}"/>
              </a:ext>
            </a:extLst>
          </p:cNvPr>
          <p:cNvSpPr/>
          <p:nvPr/>
        </p:nvSpPr>
        <p:spPr>
          <a:xfrm>
            <a:off x="469206" y="1281161"/>
            <a:ext cx="1883555" cy="337486"/>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64" name="Rectangle 63">
            <a:extLst>
              <a:ext uri="{FF2B5EF4-FFF2-40B4-BE49-F238E27FC236}">
                <a16:creationId xmlns:a16="http://schemas.microsoft.com/office/drawing/2014/main" id="{8748592C-78D2-47AF-9912-A7E829295591}"/>
              </a:ext>
            </a:extLst>
          </p:cNvPr>
          <p:cNvSpPr/>
          <p:nvPr/>
        </p:nvSpPr>
        <p:spPr bwMode="gray">
          <a:xfrm>
            <a:off x="480749" y="1299565"/>
            <a:ext cx="1863607" cy="3115141"/>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pic>
        <p:nvPicPr>
          <p:cNvPr id="66" name="Graphic 65" descr="Folder">
            <a:extLst>
              <a:ext uri="{FF2B5EF4-FFF2-40B4-BE49-F238E27FC236}">
                <a16:creationId xmlns:a16="http://schemas.microsoft.com/office/drawing/2014/main" id="{F04831FE-B2B7-4EF8-A7FE-BCAD5EA64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6169" y="3136076"/>
            <a:ext cx="731693" cy="804414"/>
          </a:xfrm>
          <a:prstGeom prst="rect">
            <a:avLst/>
          </a:prstGeom>
          <a:scene3d>
            <a:camera prst="orthographicFront"/>
            <a:lightRig rig="threePt" dir="t"/>
          </a:scene3d>
          <a:sp3d>
            <a:bevelT/>
            <a:bevelB w="152400" h="50800" prst="softRound"/>
          </a:sp3d>
        </p:spPr>
      </p:pic>
      <p:sp>
        <p:nvSpPr>
          <p:cNvPr id="67" name="Rectangle 66">
            <a:extLst>
              <a:ext uri="{FF2B5EF4-FFF2-40B4-BE49-F238E27FC236}">
                <a16:creationId xmlns:a16="http://schemas.microsoft.com/office/drawing/2014/main" id="{5B885628-281B-46FC-B66A-7BB794AEBC46}"/>
              </a:ext>
            </a:extLst>
          </p:cNvPr>
          <p:cNvSpPr/>
          <p:nvPr/>
        </p:nvSpPr>
        <p:spPr>
          <a:xfrm>
            <a:off x="2846317" y="1376698"/>
            <a:ext cx="5214647" cy="3131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68" name="Rectangle 67">
            <a:extLst>
              <a:ext uri="{FF2B5EF4-FFF2-40B4-BE49-F238E27FC236}">
                <a16:creationId xmlns:a16="http://schemas.microsoft.com/office/drawing/2014/main" id="{1F2955E9-E6EB-4536-B452-DAD2AE0DEEA4}"/>
              </a:ext>
            </a:extLst>
          </p:cNvPr>
          <p:cNvSpPr/>
          <p:nvPr/>
        </p:nvSpPr>
        <p:spPr>
          <a:xfrm>
            <a:off x="2852244" y="1289124"/>
            <a:ext cx="5208719" cy="412227"/>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Dell Boomi</a:t>
            </a:r>
          </a:p>
        </p:txBody>
      </p:sp>
      <p:cxnSp>
        <p:nvCxnSpPr>
          <p:cNvPr id="69" name="Straight Arrow Connector 68">
            <a:extLst>
              <a:ext uri="{FF2B5EF4-FFF2-40B4-BE49-F238E27FC236}">
                <a16:creationId xmlns:a16="http://schemas.microsoft.com/office/drawing/2014/main" id="{DD804662-C4A6-4086-BFFF-2AFDF5A05E4A}"/>
              </a:ext>
            </a:extLst>
          </p:cNvPr>
          <p:cNvCxnSpPr>
            <a:cxnSpLocks/>
            <a:stCxn id="70" idx="3"/>
            <a:endCxn id="71" idx="1"/>
          </p:cNvCxnSpPr>
          <p:nvPr/>
        </p:nvCxnSpPr>
        <p:spPr>
          <a:xfrm flipV="1">
            <a:off x="6339198" y="2644024"/>
            <a:ext cx="945979" cy="1211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B6119F31-454C-45BC-9A70-537725838043}"/>
              </a:ext>
            </a:extLst>
          </p:cNvPr>
          <p:cNvPicPr>
            <a:picLocks noChangeAspect="1"/>
          </p:cNvPicPr>
          <p:nvPr/>
        </p:nvPicPr>
        <p:blipFill>
          <a:blip r:embed="rId4"/>
          <a:stretch>
            <a:fillRect/>
          </a:stretch>
        </p:blipFill>
        <p:spPr>
          <a:xfrm>
            <a:off x="5707193" y="2405216"/>
            <a:ext cx="632005" cy="501853"/>
          </a:xfrm>
          <a:prstGeom prst="rect">
            <a:avLst/>
          </a:prstGeom>
        </p:spPr>
      </p:pic>
      <p:pic>
        <p:nvPicPr>
          <p:cNvPr id="71" name="Picture 70">
            <a:extLst>
              <a:ext uri="{FF2B5EF4-FFF2-40B4-BE49-F238E27FC236}">
                <a16:creationId xmlns:a16="http://schemas.microsoft.com/office/drawing/2014/main" id="{7716CDA7-56D2-4CEE-8543-95874550921F}"/>
              </a:ext>
            </a:extLst>
          </p:cNvPr>
          <p:cNvPicPr>
            <a:picLocks noChangeAspect="1"/>
          </p:cNvPicPr>
          <p:nvPr/>
        </p:nvPicPr>
        <p:blipFill>
          <a:blip r:embed="rId5"/>
          <a:stretch>
            <a:fillRect/>
          </a:stretch>
        </p:blipFill>
        <p:spPr>
          <a:xfrm>
            <a:off x="7285177" y="2430911"/>
            <a:ext cx="524573" cy="426225"/>
          </a:xfrm>
          <a:prstGeom prst="rect">
            <a:avLst/>
          </a:prstGeom>
        </p:spPr>
      </p:pic>
      <p:cxnSp>
        <p:nvCxnSpPr>
          <p:cNvPr id="72" name="Straight Arrow Connector 71">
            <a:extLst>
              <a:ext uri="{FF2B5EF4-FFF2-40B4-BE49-F238E27FC236}">
                <a16:creationId xmlns:a16="http://schemas.microsoft.com/office/drawing/2014/main" id="{882D9C0E-42AD-41CB-B61E-FDB72EB26A4C}"/>
              </a:ext>
            </a:extLst>
          </p:cNvPr>
          <p:cNvCxnSpPr>
            <a:cxnSpLocks/>
            <a:endCxn id="70" idx="1"/>
          </p:cNvCxnSpPr>
          <p:nvPr/>
        </p:nvCxnSpPr>
        <p:spPr>
          <a:xfrm flipV="1">
            <a:off x="4845094" y="2656143"/>
            <a:ext cx="862098" cy="1250"/>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73" name="Flowchart: Magnetic Disk 72">
            <a:extLst>
              <a:ext uri="{FF2B5EF4-FFF2-40B4-BE49-F238E27FC236}">
                <a16:creationId xmlns:a16="http://schemas.microsoft.com/office/drawing/2014/main" id="{8B2595C3-DB7A-4B21-9078-51AA0FC3B1B3}"/>
              </a:ext>
            </a:extLst>
          </p:cNvPr>
          <p:cNvSpPr/>
          <p:nvPr/>
        </p:nvSpPr>
        <p:spPr bwMode="gray">
          <a:xfrm>
            <a:off x="565166" y="3537657"/>
            <a:ext cx="1648173" cy="619355"/>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pic>
        <p:nvPicPr>
          <p:cNvPr id="74" name="Graphic 73" descr="Table outline">
            <a:extLst>
              <a:ext uri="{FF2B5EF4-FFF2-40B4-BE49-F238E27FC236}">
                <a16:creationId xmlns:a16="http://schemas.microsoft.com/office/drawing/2014/main" id="{9023F60D-D439-428C-A7F6-AA102CD2BE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4644" y="3148311"/>
            <a:ext cx="646355" cy="646355"/>
          </a:xfrm>
          <a:prstGeom prst="rect">
            <a:avLst/>
          </a:prstGeom>
        </p:spPr>
      </p:pic>
      <p:cxnSp>
        <p:nvCxnSpPr>
          <p:cNvPr id="75" name="Straight Arrow Connector 74">
            <a:extLst>
              <a:ext uri="{FF2B5EF4-FFF2-40B4-BE49-F238E27FC236}">
                <a16:creationId xmlns:a16="http://schemas.microsoft.com/office/drawing/2014/main" id="{4B0FE815-D16D-477B-BFF8-D346819CC6F7}"/>
              </a:ext>
            </a:extLst>
          </p:cNvPr>
          <p:cNvCxnSpPr>
            <a:cxnSpLocks/>
          </p:cNvCxnSpPr>
          <p:nvPr/>
        </p:nvCxnSpPr>
        <p:spPr>
          <a:xfrm>
            <a:off x="3825662" y="2673395"/>
            <a:ext cx="456731" cy="7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21FF306-14B9-452B-BEE1-256E29A5C9D2}"/>
              </a:ext>
            </a:extLst>
          </p:cNvPr>
          <p:cNvCxnSpPr>
            <a:cxnSpLocks/>
          </p:cNvCxnSpPr>
          <p:nvPr/>
        </p:nvCxnSpPr>
        <p:spPr>
          <a:xfrm>
            <a:off x="7702223" y="2645540"/>
            <a:ext cx="777049" cy="11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F277BB08-DE65-4343-84F6-5D9FB3F7111F}"/>
              </a:ext>
            </a:extLst>
          </p:cNvPr>
          <p:cNvSpPr/>
          <p:nvPr/>
        </p:nvSpPr>
        <p:spPr bwMode="gray">
          <a:xfrm>
            <a:off x="4044093" y="3800585"/>
            <a:ext cx="3798072" cy="657760"/>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81" name="Cylinder 80">
            <a:extLst>
              <a:ext uri="{FF2B5EF4-FFF2-40B4-BE49-F238E27FC236}">
                <a16:creationId xmlns:a16="http://schemas.microsoft.com/office/drawing/2014/main" id="{484B72E0-60DE-4570-9FBC-3F082392A7FE}"/>
              </a:ext>
            </a:extLst>
          </p:cNvPr>
          <p:cNvSpPr/>
          <p:nvPr/>
        </p:nvSpPr>
        <p:spPr>
          <a:xfrm>
            <a:off x="4513342" y="4108638"/>
            <a:ext cx="853413" cy="330811"/>
          </a:xfrm>
          <a:prstGeom prst="can">
            <a:avLst>
              <a:gd name="adj" fmla="val 50000"/>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82" name="TextBox 81">
            <a:extLst>
              <a:ext uri="{FF2B5EF4-FFF2-40B4-BE49-F238E27FC236}">
                <a16:creationId xmlns:a16="http://schemas.microsoft.com/office/drawing/2014/main" id="{3D93B9A8-E45E-4B54-B9B5-7B6FB1848830}"/>
              </a:ext>
            </a:extLst>
          </p:cNvPr>
          <p:cNvSpPr txBox="1"/>
          <p:nvPr/>
        </p:nvSpPr>
        <p:spPr>
          <a:xfrm>
            <a:off x="4503549" y="3818465"/>
            <a:ext cx="2819775" cy="169366"/>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83" name="Freeform 701">
            <a:extLst>
              <a:ext uri="{FF2B5EF4-FFF2-40B4-BE49-F238E27FC236}">
                <a16:creationId xmlns:a16="http://schemas.microsoft.com/office/drawing/2014/main" id="{6AC38E23-9515-4D03-B4F1-DCBE7DD2F028}"/>
              </a:ext>
            </a:extLst>
          </p:cNvPr>
          <p:cNvSpPr>
            <a:spLocks noChangeAspect="1" noEditPoints="1"/>
          </p:cNvSpPr>
          <p:nvPr/>
        </p:nvSpPr>
        <p:spPr bwMode="auto">
          <a:xfrm>
            <a:off x="5982074" y="3979231"/>
            <a:ext cx="534789" cy="494771"/>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sp>
        <p:nvSpPr>
          <p:cNvPr id="84" name="TextBox 83">
            <a:extLst>
              <a:ext uri="{FF2B5EF4-FFF2-40B4-BE49-F238E27FC236}">
                <a16:creationId xmlns:a16="http://schemas.microsoft.com/office/drawing/2014/main" id="{9EE78F7B-CB42-44D5-81BB-BE23CAB2BEA2}"/>
              </a:ext>
            </a:extLst>
          </p:cNvPr>
          <p:cNvSpPr txBox="1"/>
          <p:nvPr/>
        </p:nvSpPr>
        <p:spPr>
          <a:xfrm>
            <a:off x="6630747" y="4080811"/>
            <a:ext cx="854876" cy="402674"/>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85" name="Straight Arrow Connector 84">
            <a:extLst>
              <a:ext uri="{FF2B5EF4-FFF2-40B4-BE49-F238E27FC236}">
                <a16:creationId xmlns:a16="http://schemas.microsoft.com/office/drawing/2014/main" id="{0B3482DE-A432-428F-B2CC-5B7652B116DA}"/>
              </a:ext>
            </a:extLst>
          </p:cNvPr>
          <p:cNvCxnSpPr>
            <a:cxnSpLocks/>
          </p:cNvCxnSpPr>
          <p:nvPr/>
        </p:nvCxnSpPr>
        <p:spPr>
          <a:xfrm>
            <a:off x="6056399" y="3239822"/>
            <a:ext cx="23030" cy="49186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86" name="Graphic 85" descr="Close">
            <a:extLst>
              <a:ext uri="{FF2B5EF4-FFF2-40B4-BE49-F238E27FC236}">
                <a16:creationId xmlns:a16="http://schemas.microsoft.com/office/drawing/2014/main" id="{0DE29767-6F27-48C6-B4C7-32290409EC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8102354" y="2545848"/>
            <a:ext cx="269592" cy="269592"/>
          </a:xfrm>
          <a:prstGeom prst="rect">
            <a:avLst/>
          </a:prstGeom>
        </p:spPr>
      </p:pic>
      <p:sp>
        <p:nvSpPr>
          <p:cNvPr id="88" name="Oval 87">
            <a:extLst>
              <a:ext uri="{FF2B5EF4-FFF2-40B4-BE49-F238E27FC236}">
                <a16:creationId xmlns:a16="http://schemas.microsoft.com/office/drawing/2014/main" id="{95448231-18D5-405E-BF0E-89F1F727CAF6}"/>
              </a:ext>
            </a:extLst>
          </p:cNvPr>
          <p:cNvSpPr/>
          <p:nvPr/>
        </p:nvSpPr>
        <p:spPr>
          <a:xfrm>
            <a:off x="2444135" y="2400092"/>
            <a:ext cx="180308" cy="16771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89" name="Oval 88">
            <a:extLst>
              <a:ext uri="{FF2B5EF4-FFF2-40B4-BE49-F238E27FC236}">
                <a16:creationId xmlns:a16="http://schemas.microsoft.com/office/drawing/2014/main" id="{7B2B3555-A36C-4E90-8BF1-E6A5B92D5C88}"/>
              </a:ext>
            </a:extLst>
          </p:cNvPr>
          <p:cNvSpPr/>
          <p:nvPr/>
        </p:nvSpPr>
        <p:spPr>
          <a:xfrm>
            <a:off x="8155595" y="2371344"/>
            <a:ext cx="180308" cy="16771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90" name="TextBox 89">
            <a:extLst>
              <a:ext uri="{FF2B5EF4-FFF2-40B4-BE49-F238E27FC236}">
                <a16:creationId xmlns:a16="http://schemas.microsoft.com/office/drawing/2014/main" id="{159CE650-A1C1-4D4D-9E42-6FAFDB34DFF7}"/>
              </a:ext>
            </a:extLst>
          </p:cNvPr>
          <p:cNvSpPr txBox="1"/>
          <p:nvPr/>
        </p:nvSpPr>
        <p:spPr>
          <a:xfrm>
            <a:off x="869356" y="1954006"/>
            <a:ext cx="6134873"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BI Reports </a:t>
            </a:r>
            <a:endParaRPr lang="en-US" sz="662"/>
          </a:p>
        </p:txBody>
      </p:sp>
      <p:pic>
        <p:nvPicPr>
          <p:cNvPr id="91" name="Graphic 90" descr="Checkbox Checked with solid fill">
            <a:extLst>
              <a:ext uri="{FF2B5EF4-FFF2-40B4-BE49-F238E27FC236}">
                <a16:creationId xmlns:a16="http://schemas.microsoft.com/office/drawing/2014/main" id="{62970BD6-A100-4907-84F1-3FE6CD8971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7633" y="2343093"/>
            <a:ext cx="881676" cy="808437"/>
          </a:xfrm>
          <a:prstGeom prst="rect">
            <a:avLst/>
          </a:prstGeom>
        </p:spPr>
      </p:pic>
      <p:sp>
        <p:nvSpPr>
          <p:cNvPr id="101" name="Rectangle 100">
            <a:extLst>
              <a:ext uri="{FF2B5EF4-FFF2-40B4-BE49-F238E27FC236}">
                <a16:creationId xmlns:a16="http://schemas.microsoft.com/office/drawing/2014/main" id="{A1992A42-CBF6-45C4-B1F9-A58B6E84630B}"/>
              </a:ext>
            </a:extLst>
          </p:cNvPr>
          <p:cNvSpPr/>
          <p:nvPr/>
        </p:nvSpPr>
        <p:spPr>
          <a:xfrm>
            <a:off x="8468562" y="1368680"/>
            <a:ext cx="2149674" cy="31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02" name="Rectangle: Beveled 101">
            <a:extLst>
              <a:ext uri="{FF2B5EF4-FFF2-40B4-BE49-F238E27FC236}">
                <a16:creationId xmlns:a16="http://schemas.microsoft.com/office/drawing/2014/main" id="{CCD15906-7AC5-4B4C-934F-9C7AFC6C195E}"/>
              </a:ext>
            </a:extLst>
          </p:cNvPr>
          <p:cNvSpPr/>
          <p:nvPr/>
        </p:nvSpPr>
        <p:spPr bwMode="gray">
          <a:xfrm>
            <a:off x="8468562" y="1557551"/>
            <a:ext cx="2149674" cy="357004"/>
          </a:xfrm>
          <a:prstGeom prst="bevel">
            <a:avLst/>
          </a:prstGeom>
          <a:solidFill>
            <a:schemeClr val="accent2">
              <a:lumMod val="40000"/>
              <a:lumOff val="60000"/>
            </a:schemeClr>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662" b="1">
                <a:solidFill>
                  <a:prstClr val="white"/>
                </a:solidFill>
                <a:latin typeface="Verdana"/>
              </a:rPr>
              <a:t>Trading Partners</a:t>
            </a:r>
          </a:p>
        </p:txBody>
      </p:sp>
      <p:sp>
        <p:nvSpPr>
          <p:cNvPr id="103" name="Rectangle 102">
            <a:extLst>
              <a:ext uri="{FF2B5EF4-FFF2-40B4-BE49-F238E27FC236}">
                <a16:creationId xmlns:a16="http://schemas.microsoft.com/office/drawing/2014/main" id="{F27FD337-11BD-4451-ACF8-85F35FB2AD2A}"/>
              </a:ext>
            </a:extLst>
          </p:cNvPr>
          <p:cNvSpPr/>
          <p:nvPr/>
        </p:nvSpPr>
        <p:spPr>
          <a:xfrm>
            <a:off x="8468562" y="1286177"/>
            <a:ext cx="2149674" cy="245893"/>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B2B/EDI</a:t>
            </a:r>
          </a:p>
        </p:txBody>
      </p:sp>
      <p:pic>
        <p:nvPicPr>
          <p:cNvPr id="104" name="Graphic 103" descr="Document outline">
            <a:extLst>
              <a:ext uri="{FF2B5EF4-FFF2-40B4-BE49-F238E27FC236}">
                <a16:creationId xmlns:a16="http://schemas.microsoft.com/office/drawing/2014/main" id="{B7FA1D98-7267-4C97-A477-74C4C467094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05338" y="2716553"/>
            <a:ext cx="605182" cy="605182"/>
          </a:xfrm>
          <a:prstGeom prst="rect">
            <a:avLst/>
          </a:prstGeom>
        </p:spPr>
      </p:pic>
      <p:pic>
        <p:nvPicPr>
          <p:cNvPr id="105" name="Graphic 104" descr="Document outline">
            <a:extLst>
              <a:ext uri="{FF2B5EF4-FFF2-40B4-BE49-F238E27FC236}">
                <a16:creationId xmlns:a16="http://schemas.microsoft.com/office/drawing/2014/main" id="{2DD27980-FE02-47C6-9874-B3E317D0E4C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91916" y="1914555"/>
            <a:ext cx="605182" cy="605182"/>
          </a:xfrm>
          <a:prstGeom prst="rect">
            <a:avLst/>
          </a:prstGeom>
        </p:spPr>
      </p:pic>
      <p:pic>
        <p:nvPicPr>
          <p:cNvPr id="106" name="Graphic 105" descr="Document outline">
            <a:extLst>
              <a:ext uri="{FF2B5EF4-FFF2-40B4-BE49-F238E27FC236}">
                <a16:creationId xmlns:a16="http://schemas.microsoft.com/office/drawing/2014/main" id="{3DBD7FC3-31C3-4767-AE52-9607E061555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91916" y="3502664"/>
            <a:ext cx="605182" cy="605182"/>
          </a:xfrm>
          <a:prstGeom prst="rect">
            <a:avLst/>
          </a:prstGeom>
        </p:spPr>
      </p:pic>
      <p:sp>
        <p:nvSpPr>
          <p:cNvPr id="109" name="TextBox 108">
            <a:extLst>
              <a:ext uri="{FF2B5EF4-FFF2-40B4-BE49-F238E27FC236}">
                <a16:creationId xmlns:a16="http://schemas.microsoft.com/office/drawing/2014/main" id="{956C37CB-A355-4FC4-B816-D45D1772F497}"/>
              </a:ext>
            </a:extLst>
          </p:cNvPr>
          <p:cNvSpPr txBox="1"/>
          <p:nvPr/>
        </p:nvSpPr>
        <p:spPr>
          <a:xfrm>
            <a:off x="4168805" y="3042754"/>
            <a:ext cx="807442" cy="59651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Receive file and validate</a:t>
            </a:r>
            <a:endParaRPr lang="en-US" sz="662"/>
          </a:p>
        </p:txBody>
      </p:sp>
      <p:sp>
        <p:nvSpPr>
          <p:cNvPr id="110" name="TextBox 109">
            <a:extLst>
              <a:ext uri="{FF2B5EF4-FFF2-40B4-BE49-F238E27FC236}">
                <a16:creationId xmlns:a16="http://schemas.microsoft.com/office/drawing/2014/main" id="{254E8E9D-2C8F-455B-AA69-25E601CA3C98}"/>
              </a:ext>
            </a:extLst>
          </p:cNvPr>
          <p:cNvSpPr txBox="1"/>
          <p:nvPr/>
        </p:nvSpPr>
        <p:spPr>
          <a:xfrm>
            <a:off x="5606237" y="2818694"/>
            <a:ext cx="1024510" cy="42845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Transformation</a:t>
            </a:r>
            <a:endParaRPr lang="en-US" sz="662"/>
          </a:p>
        </p:txBody>
      </p:sp>
      <p:sp>
        <p:nvSpPr>
          <p:cNvPr id="111" name="TextBox 110">
            <a:extLst>
              <a:ext uri="{FF2B5EF4-FFF2-40B4-BE49-F238E27FC236}">
                <a16:creationId xmlns:a16="http://schemas.microsoft.com/office/drawing/2014/main" id="{18FD4BD9-2FBA-4B9B-B673-9372403F7193}"/>
              </a:ext>
            </a:extLst>
          </p:cNvPr>
          <p:cNvSpPr txBox="1"/>
          <p:nvPr/>
        </p:nvSpPr>
        <p:spPr>
          <a:xfrm>
            <a:off x="7274888" y="2911907"/>
            <a:ext cx="807442" cy="42845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B2B Adapter</a:t>
            </a:r>
            <a:endParaRPr lang="en-US" sz="662"/>
          </a:p>
        </p:txBody>
      </p:sp>
      <p:cxnSp>
        <p:nvCxnSpPr>
          <p:cNvPr id="112" name="Straight Arrow Connector 111">
            <a:extLst>
              <a:ext uri="{FF2B5EF4-FFF2-40B4-BE49-F238E27FC236}">
                <a16:creationId xmlns:a16="http://schemas.microsoft.com/office/drawing/2014/main" id="{63210140-CC56-495C-B93C-920F938C6722}"/>
              </a:ext>
            </a:extLst>
          </p:cNvPr>
          <p:cNvCxnSpPr>
            <a:cxnSpLocks/>
          </p:cNvCxnSpPr>
          <p:nvPr/>
        </p:nvCxnSpPr>
        <p:spPr>
          <a:xfrm flipV="1">
            <a:off x="1595907" y="2657393"/>
            <a:ext cx="1266256" cy="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DC4467A1-A508-445E-92C2-6B8896175810}"/>
              </a:ext>
            </a:extLst>
          </p:cNvPr>
          <p:cNvSpPr txBox="1"/>
          <p:nvPr/>
        </p:nvSpPr>
        <p:spPr>
          <a:xfrm>
            <a:off x="350813" y="665851"/>
            <a:ext cx="10043301" cy="31624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0" i="0" kern="0">
                <a:solidFill>
                  <a:srgbClr val="4D5156"/>
                </a:solidFill>
                <a:effectLst/>
                <a:latin typeface="arial" panose="020B0604020202020204" pitchFamily="34" charset="0"/>
              </a:rPr>
              <a:t>Oracle cloud to o</a:t>
            </a:r>
            <a:r>
              <a:rPr lang="en-US" sz="1455" kern="0"/>
              <a:t>utbound B2B File transport standard transmissions between trading partners</a:t>
            </a:r>
          </a:p>
        </p:txBody>
      </p:sp>
      <p:sp>
        <p:nvSpPr>
          <p:cNvPr id="120" name="TextBox 119">
            <a:extLst>
              <a:ext uri="{FF2B5EF4-FFF2-40B4-BE49-F238E27FC236}">
                <a16:creationId xmlns:a16="http://schemas.microsoft.com/office/drawing/2014/main" id="{B557DD9B-868F-4A17-961E-92C49155B284}"/>
              </a:ext>
            </a:extLst>
          </p:cNvPr>
          <p:cNvSpPr txBox="1"/>
          <p:nvPr/>
        </p:nvSpPr>
        <p:spPr>
          <a:xfrm>
            <a:off x="8570266" y="2525005"/>
            <a:ext cx="1530116"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b="0" i="0" u="none" strike="noStrike" baseline="0">
                <a:solidFill>
                  <a:srgbClr val="000000"/>
                </a:solidFill>
                <a:latin typeface="Calibri" panose="020F0502020204030204" pitchFamily="34" charset="0"/>
              </a:rPr>
              <a:t>810 – Invoice </a:t>
            </a:r>
            <a:r>
              <a:rPr lang="en-US" sz="662">
                <a:solidFill>
                  <a:srgbClr val="000000"/>
                </a:solidFill>
                <a:latin typeface="Calibri" panose="020F0502020204030204" pitchFamily="34" charset="0"/>
              </a:rPr>
              <a:t>          </a:t>
            </a:r>
            <a:endParaRPr lang="en-US" sz="662"/>
          </a:p>
        </p:txBody>
      </p:sp>
      <p:sp>
        <p:nvSpPr>
          <p:cNvPr id="122" name="TextBox 121">
            <a:extLst>
              <a:ext uri="{FF2B5EF4-FFF2-40B4-BE49-F238E27FC236}">
                <a16:creationId xmlns:a16="http://schemas.microsoft.com/office/drawing/2014/main" id="{CBDEF6A5-2D58-4D18-B1E2-FDBC21FF4D3A}"/>
              </a:ext>
            </a:extLst>
          </p:cNvPr>
          <p:cNvSpPr txBox="1"/>
          <p:nvPr/>
        </p:nvSpPr>
        <p:spPr>
          <a:xfrm>
            <a:off x="8752059" y="3351067"/>
            <a:ext cx="847825"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b="0" i="0" u="none" strike="noStrike" baseline="0">
                <a:solidFill>
                  <a:srgbClr val="000000"/>
                </a:solidFill>
                <a:latin typeface="Calibri" panose="020F0502020204030204" pitchFamily="34" charset="0"/>
              </a:rPr>
              <a:t>ORDRSP </a:t>
            </a:r>
            <a:endParaRPr lang="en-US" sz="662"/>
          </a:p>
        </p:txBody>
      </p:sp>
      <p:pic>
        <p:nvPicPr>
          <p:cNvPr id="123" name="Graphic 122" descr="Close">
            <a:extLst>
              <a:ext uri="{FF2B5EF4-FFF2-40B4-BE49-F238E27FC236}">
                <a16:creationId xmlns:a16="http://schemas.microsoft.com/office/drawing/2014/main" id="{F66C2292-556F-4589-8BB4-BAC5844ECD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2408838" y="2537658"/>
            <a:ext cx="269592" cy="269592"/>
          </a:xfrm>
          <a:prstGeom prst="rect">
            <a:avLst/>
          </a:prstGeom>
        </p:spPr>
      </p:pic>
      <p:graphicFrame>
        <p:nvGraphicFramePr>
          <p:cNvPr id="53" name="Content Placeholder 6">
            <a:extLst>
              <a:ext uri="{FF2B5EF4-FFF2-40B4-BE49-F238E27FC236}">
                <a16:creationId xmlns:a16="http://schemas.microsoft.com/office/drawing/2014/main" id="{87DE5211-6C35-4642-9015-CBA4BEA01C4E}"/>
              </a:ext>
            </a:extLst>
          </p:cNvPr>
          <p:cNvGraphicFramePr>
            <a:graphicFrameLocks/>
          </p:cNvGraphicFramePr>
          <p:nvPr/>
        </p:nvGraphicFramePr>
        <p:xfrm>
          <a:off x="452801" y="5030619"/>
          <a:ext cx="11263313" cy="1900775"/>
        </p:xfrm>
        <a:graphic>
          <a:graphicData uri="http://schemas.openxmlformats.org/drawingml/2006/table">
            <a:tbl>
              <a:tblPr firstRow="1" bandRow="1">
                <a:tableStyleId>{5C22544A-7EE6-4342-B048-85BDC9FD1C3A}</a:tableStyleId>
              </a:tblPr>
              <a:tblGrid>
                <a:gridCol w="501056">
                  <a:extLst>
                    <a:ext uri="{9D8B030D-6E8A-4147-A177-3AD203B41FA5}">
                      <a16:colId xmlns:a16="http://schemas.microsoft.com/office/drawing/2014/main" val="1774869347"/>
                    </a:ext>
                  </a:extLst>
                </a:gridCol>
                <a:gridCol w="1083326">
                  <a:extLst>
                    <a:ext uri="{9D8B030D-6E8A-4147-A177-3AD203B41FA5}">
                      <a16:colId xmlns:a16="http://schemas.microsoft.com/office/drawing/2014/main" val="20000"/>
                    </a:ext>
                  </a:extLst>
                </a:gridCol>
                <a:gridCol w="858079">
                  <a:extLst>
                    <a:ext uri="{9D8B030D-6E8A-4147-A177-3AD203B41FA5}">
                      <a16:colId xmlns:a16="http://schemas.microsoft.com/office/drawing/2014/main" val="3917631046"/>
                    </a:ext>
                  </a:extLst>
                </a:gridCol>
                <a:gridCol w="1132924">
                  <a:extLst>
                    <a:ext uri="{9D8B030D-6E8A-4147-A177-3AD203B41FA5}">
                      <a16:colId xmlns:a16="http://schemas.microsoft.com/office/drawing/2014/main" val="2510883663"/>
                    </a:ext>
                  </a:extLst>
                </a:gridCol>
                <a:gridCol w="7687928">
                  <a:extLst>
                    <a:ext uri="{9D8B030D-6E8A-4147-A177-3AD203B41FA5}">
                      <a16:colId xmlns:a16="http://schemas.microsoft.com/office/drawing/2014/main" val="20001"/>
                    </a:ext>
                  </a:extLst>
                </a:gridCol>
              </a:tblGrid>
              <a:tr h="414485">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63350">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middleware Service doesn’t get initiated, then retry the once middleware service is up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8716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a:ln>
                            <a:noFill/>
                          </a:ln>
                          <a:solidFill>
                            <a:schemeClr val="tx1"/>
                          </a:solidFill>
                          <a:effectLst/>
                          <a:uLnTx/>
                          <a:uFillTx/>
                          <a:latin typeface="+mn-lt"/>
                          <a:ea typeface="+mn-ea"/>
                          <a:cs typeface="+mn-cs"/>
                        </a:rPr>
                        <a:t>Majorly, the transformation to CDM going to be straightforward mapping and negligible chances of error while transformation. Correct the record in source system and reinitiate the transaction</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082168"/>
                  </a:ext>
                </a:extLst>
              </a:tr>
              <a:tr h="363350">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external system is not available at once, middleware can retry hitting the service a couple of times based on requirement.</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712194"/>
                  </a:ext>
                </a:extLst>
              </a:tr>
              <a:tr h="363350">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a:solidFill>
                          <a:schemeClr val="tx1"/>
                        </a:solidFill>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a:solidFill>
                          <a:schemeClr val="tx1"/>
                        </a:solidFill>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a:solidFill>
                          <a:schemeClr val="tx1"/>
                        </a:solidFill>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4569095"/>
                  </a:ext>
                </a:extLst>
              </a:tr>
            </a:tbl>
          </a:graphicData>
        </a:graphic>
      </p:graphicFrame>
      <p:sp>
        <p:nvSpPr>
          <p:cNvPr id="54" name="Oval 53">
            <a:extLst>
              <a:ext uri="{FF2B5EF4-FFF2-40B4-BE49-F238E27FC236}">
                <a16:creationId xmlns:a16="http://schemas.microsoft.com/office/drawing/2014/main" id="{CA7A1E16-6A33-47FB-A523-EA42869410CC}"/>
              </a:ext>
            </a:extLst>
          </p:cNvPr>
          <p:cNvSpPr/>
          <p:nvPr/>
        </p:nvSpPr>
        <p:spPr>
          <a:xfrm>
            <a:off x="661265" y="5493351"/>
            <a:ext cx="180308" cy="16771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55" name="Oval 54">
            <a:extLst>
              <a:ext uri="{FF2B5EF4-FFF2-40B4-BE49-F238E27FC236}">
                <a16:creationId xmlns:a16="http://schemas.microsoft.com/office/drawing/2014/main" id="{0CB15391-4803-4362-9163-3721D0413576}"/>
              </a:ext>
            </a:extLst>
          </p:cNvPr>
          <p:cNvSpPr/>
          <p:nvPr/>
        </p:nvSpPr>
        <p:spPr>
          <a:xfrm>
            <a:off x="640403" y="5883792"/>
            <a:ext cx="176699" cy="162157"/>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pic>
        <p:nvPicPr>
          <p:cNvPr id="56" name="Graphic 55" descr="Close">
            <a:extLst>
              <a:ext uri="{FF2B5EF4-FFF2-40B4-BE49-F238E27FC236}">
                <a16:creationId xmlns:a16="http://schemas.microsoft.com/office/drawing/2014/main" id="{2C3547BB-04DC-4E17-A1C4-38A2027544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5973358" y="3366389"/>
            <a:ext cx="229925" cy="229925"/>
          </a:xfrm>
          <a:prstGeom prst="rect">
            <a:avLst/>
          </a:prstGeom>
        </p:spPr>
      </p:pic>
      <p:sp>
        <p:nvSpPr>
          <p:cNvPr id="57" name="Oval 56">
            <a:extLst>
              <a:ext uri="{FF2B5EF4-FFF2-40B4-BE49-F238E27FC236}">
                <a16:creationId xmlns:a16="http://schemas.microsoft.com/office/drawing/2014/main" id="{5B784533-B6B1-4F68-804B-00926FFEE3E1}"/>
              </a:ext>
            </a:extLst>
          </p:cNvPr>
          <p:cNvSpPr/>
          <p:nvPr/>
        </p:nvSpPr>
        <p:spPr>
          <a:xfrm>
            <a:off x="6174078" y="3418945"/>
            <a:ext cx="176699" cy="162157"/>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58" name="Oval 57">
            <a:extLst>
              <a:ext uri="{FF2B5EF4-FFF2-40B4-BE49-F238E27FC236}">
                <a16:creationId xmlns:a16="http://schemas.microsoft.com/office/drawing/2014/main" id="{011A6C13-491F-4F53-A2A0-9D8C122EA0BD}"/>
              </a:ext>
            </a:extLst>
          </p:cNvPr>
          <p:cNvSpPr/>
          <p:nvPr/>
        </p:nvSpPr>
        <p:spPr>
          <a:xfrm>
            <a:off x="640403" y="6288956"/>
            <a:ext cx="176699" cy="162157"/>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59" name="Oval 58">
            <a:extLst>
              <a:ext uri="{FF2B5EF4-FFF2-40B4-BE49-F238E27FC236}">
                <a16:creationId xmlns:a16="http://schemas.microsoft.com/office/drawing/2014/main" id="{D15B7C62-A79B-477E-8916-69E162F31942}"/>
              </a:ext>
            </a:extLst>
          </p:cNvPr>
          <p:cNvSpPr/>
          <p:nvPr/>
        </p:nvSpPr>
        <p:spPr>
          <a:xfrm>
            <a:off x="411452" y="5895391"/>
            <a:ext cx="176699" cy="162157"/>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61" name="Oval 60">
            <a:extLst>
              <a:ext uri="{FF2B5EF4-FFF2-40B4-BE49-F238E27FC236}">
                <a16:creationId xmlns:a16="http://schemas.microsoft.com/office/drawing/2014/main" id="{E7BA69E2-8A7F-48DD-B43C-F27F780AF360}"/>
              </a:ext>
            </a:extLst>
          </p:cNvPr>
          <p:cNvSpPr/>
          <p:nvPr/>
        </p:nvSpPr>
        <p:spPr>
          <a:xfrm>
            <a:off x="4859844" y="3492011"/>
            <a:ext cx="176699" cy="162157"/>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77" name="Graphic 76" descr="Close">
            <a:extLst>
              <a:ext uri="{FF2B5EF4-FFF2-40B4-BE49-F238E27FC236}">
                <a16:creationId xmlns:a16="http://schemas.microsoft.com/office/drawing/2014/main" id="{D07AFA0B-266B-4BEE-A9B5-98BDC1B489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4620297" y="3466047"/>
            <a:ext cx="229925" cy="229925"/>
          </a:xfrm>
          <a:prstGeom prst="rect">
            <a:avLst/>
          </a:prstGeom>
        </p:spPr>
      </p:pic>
      <p:cxnSp>
        <p:nvCxnSpPr>
          <p:cNvPr id="92" name="Straight Arrow Connector 91">
            <a:extLst>
              <a:ext uri="{FF2B5EF4-FFF2-40B4-BE49-F238E27FC236}">
                <a16:creationId xmlns:a16="http://schemas.microsoft.com/office/drawing/2014/main" id="{8CE4A749-C0D1-432B-9911-51D34FD9817B}"/>
              </a:ext>
            </a:extLst>
          </p:cNvPr>
          <p:cNvCxnSpPr>
            <a:cxnSpLocks/>
          </p:cNvCxnSpPr>
          <p:nvPr/>
        </p:nvCxnSpPr>
        <p:spPr>
          <a:xfrm flipV="1">
            <a:off x="5353512" y="4285596"/>
            <a:ext cx="641805" cy="125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DEBA59C-AFE8-48C5-87BE-56D0A239D122}"/>
              </a:ext>
            </a:extLst>
          </p:cNvPr>
          <p:cNvCxnSpPr>
            <a:cxnSpLocks/>
          </p:cNvCxnSpPr>
          <p:nvPr/>
        </p:nvCxnSpPr>
        <p:spPr>
          <a:xfrm>
            <a:off x="4572526" y="3366389"/>
            <a:ext cx="364983" cy="49919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87" name="Graphic 86" descr="Blog with solid fill">
            <a:extLst>
              <a:ext uri="{FF2B5EF4-FFF2-40B4-BE49-F238E27FC236}">
                <a16:creationId xmlns:a16="http://schemas.microsoft.com/office/drawing/2014/main" id="{9BB9F1B0-E03F-467E-A7B8-67FD028CCD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63036" y="1966204"/>
            <a:ext cx="857436" cy="1021237"/>
          </a:xfrm>
          <a:prstGeom prst="rect">
            <a:avLst/>
          </a:prstGeom>
        </p:spPr>
      </p:pic>
      <p:cxnSp>
        <p:nvCxnSpPr>
          <p:cNvPr id="93" name="Straight Arrow Connector 92">
            <a:extLst>
              <a:ext uri="{FF2B5EF4-FFF2-40B4-BE49-F238E27FC236}">
                <a16:creationId xmlns:a16="http://schemas.microsoft.com/office/drawing/2014/main" id="{2EA9DB4F-0949-4BA4-AF9C-34D26D7023FD}"/>
              </a:ext>
            </a:extLst>
          </p:cNvPr>
          <p:cNvCxnSpPr>
            <a:cxnSpLocks/>
          </p:cNvCxnSpPr>
          <p:nvPr/>
        </p:nvCxnSpPr>
        <p:spPr>
          <a:xfrm flipV="1">
            <a:off x="1367952" y="2879315"/>
            <a:ext cx="0" cy="75885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839D718-3641-4C51-9DC9-2DE4812C5711}"/>
              </a:ext>
            </a:extLst>
          </p:cNvPr>
          <p:cNvSpPr txBox="1"/>
          <p:nvPr/>
        </p:nvSpPr>
        <p:spPr>
          <a:xfrm>
            <a:off x="9561503" y="3330730"/>
            <a:ext cx="1530116"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b="0" i="0" u="none" strike="noStrike" baseline="0">
                <a:solidFill>
                  <a:srgbClr val="000000"/>
                </a:solidFill>
                <a:latin typeface="Calibri" panose="020F0502020204030204" pitchFamily="34" charset="0"/>
              </a:rPr>
              <a:t>3C3 – AP Invoice</a:t>
            </a:r>
            <a:endParaRPr lang="en-US" sz="662"/>
          </a:p>
        </p:txBody>
      </p:sp>
    </p:spTree>
    <p:extLst>
      <p:ext uri="{BB962C8B-B14F-4D97-AF65-F5344CB8AC3E}">
        <p14:creationId xmlns:p14="http://schemas.microsoft.com/office/powerpoint/2010/main" val="173275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2556-A237-4D86-A59F-7694B1C018D3}"/>
              </a:ext>
            </a:extLst>
          </p:cNvPr>
          <p:cNvSpPr>
            <a:spLocks noGrp="1"/>
          </p:cNvSpPr>
          <p:nvPr>
            <p:ph type="title" idx="4294967295"/>
          </p:nvPr>
        </p:nvSpPr>
        <p:spPr>
          <a:xfrm>
            <a:off x="0" y="225425"/>
            <a:ext cx="11210925" cy="334963"/>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0">
                <a:solidFill>
                  <a:srgbClr val="43007A"/>
                </a:solidFill>
                <a:ea typeface="Verdana" panose="020B0604030504040204" pitchFamily="34" charset="0"/>
              </a:rPr>
              <a:t>B2B Outbound Integration Pattern (Common)</a:t>
            </a:r>
            <a:r>
              <a:rPr lang="en-US" sz="1092" b="0">
                <a:solidFill>
                  <a:srgbClr val="43007A"/>
                </a:solidFill>
                <a:ea typeface="Verdana" panose="020B0604030504040204" pitchFamily="34" charset="0"/>
              </a:rPr>
              <a:t> …(</a:t>
            </a:r>
            <a:r>
              <a:rPr lang="en-US" sz="1092" b="0" err="1">
                <a:solidFill>
                  <a:srgbClr val="43007A"/>
                </a:solidFill>
                <a:ea typeface="Verdana" panose="020B0604030504040204" pitchFamily="34" charset="0"/>
              </a:rPr>
              <a:t>Contd</a:t>
            </a:r>
            <a:r>
              <a:rPr lang="en-US" sz="1092" b="0">
                <a:solidFill>
                  <a:srgbClr val="43007A"/>
                </a:solidFill>
                <a:ea typeface="Verdana" panose="020B0604030504040204" pitchFamily="34" charset="0"/>
              </a:rPr>
              <a:t>)</a:t>
            </a:r>
            <a:endParaRPr lang="en-US" sz="1092"/>
          </a:p>
        </p:txBody>
      </p:sp>
      <p:sp>
        <p:nvSpPr>
          <p:cNvPr id="10" name="TextBox 9">
            <a:extLst>
              <a:ext uri="{FF2B5EF4-FFF2-40B4-BE49-F238E27FC236}">
                <a16:creationId xmlns:a16="http://schemas.microsoft.com/office/drawing/2014/main" id="{8696A406-AE53-4C9E-B6D9-B3B7FD398B93}"/>
              </a:ext>
            </a:extLst>
          </p:cNvPr>
          <p:cNvSpPr txBox="1"/>
          <p:nvPr/>
        </p:nvSpPr>
        <p:spPr>
          <a:xfrm>
            <a:off x="592001" y="2293388"/>
            <a:ext cx="8255693" cy="1508744"/>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Pros</a:t>
            </a:r>
          </a:p>
          <a:p>
            <a:pPr marL="485181" lvl="2" indent="-207935" defTabSz="831530">
              <a:spcBef>
                <a:spcPts val="546"/>
              </a:spcBef>
              <a:buSzPct val="100000"/>
              <a:buFont typeface="Arial" panose="020B0604020202020204" pitchFamily="34" charset="0"/>
              <a:buChar char="•"/>
              <a:defRPr/>
            </a:pPr>
            <a:r>
              <a:rPr lang="en-US" sz="1455" kern="0"/>
              <a:t>Near Real time jobs to capture data</a:t>
            </a:r>
          </a:p>
          <a:p>
            <a:pPr marL="485181" lvl="2" indent="-207935" defTabSz="831530">
              <a:spcBef>
                <a:spcPts val="546"/>
              </a:spcBef>
              <a:buSzPct val="100000"/>
              <a:buFont typeface="Arial" panose="020B0604020202020204" pitchFamily="34" charset="0"/>
              <a:buChar char="•"/>
              <a:defRPr/>
            </a:pPr>
            <a:r>
              <a:rPr lang="en-US" sz="1455" kern="0"/>
              <a:t>Suitable for extraction requirements such as computed columns</a:t>
            </a:r>
          </a:p>
          <a:p>
            <a:pPr marL="485181" lvl="2" indent="-207935" defTabSz="831530">
              <a:spcBef>
                <a:spcPts val="546"/>
              </a:spcBef>
              <a:buSzPct val="100000"/>
              <a:buFont typeface="Arial" panose="020B0604020202020204" pitchFamily="34" charset="0"/>
              <a:buChar char="•"/>
              <a:defRPr/>
            </a:pPr>
            <a:r>
              <a:rPr lang="en-US" sz="1455" kern="0"/>
              <a:t>Suitable for B2B transformation and validation requirements</a:t>
            </a:r>
          </a:p>
          <a:p>
            <a:pPr marL="485181" lvl="2" indent="-207935" defTabSz="831530">
              <a:spcBef>
                <a:spcPts val="546"/>
              </a:spcBef>
              <a:buSzPct val="100000"/>
              <a:buFont typeface="Arial" panose="020B0604020202020204" pitchFamily="34" charset="0"/>
              <a:buChar char="•"/>
              <a:defRPr/>
            </a:pPr>
            <a:r>
              <a:rPr lang="en-US" sz="1455" kern="0"/>
              <a:t>Leveraging Dell Boomi will be useful as already interacting with existing B2B integration </a:t>
            </a:r>
            <a:r>
              <a:rPr lang="en-US" sz="1455"/>
              <a:t> </a:t>
            </a:r>
          </a:p>
        </p:txBody>
      </p:sp>
      <p:sp>
        <p:nvSpPr>
          <p:cNvPr id="11" name="TextBox 10">
            <a:extLst>
              <a:ext uri="{FF2B5EF4-FFF2-40B4-BE49-F238E27FC236}">
                <a16:creationId xmlns:a16="http://schemas.microsoft.com/office/drawing/2014/main" id="{AAECC36A-2411-4040-B176-DF6308CECCAD}"/>
              </a:ext>
            </a:extLst>
          </p:cNvPr>
          <p:cNvSpPr txBox="1"/>
          <p:nvPr/>
        </p:nvSpPr>
        <p:spPr>
          <a:xfrm>
            <a:off x="592002" y="3664641"/>
            <a:ext cx="9532951" cy="3686379"/>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Cons</a:t>
            </a:r>
            <a:endParaRPr lang="en-US" sz="1455" kern="1200">
              <a:latin typeface="+mn-lt"/>
              <a:ea typeface="+mn-ea"/>
              <a:cs typeface="+mn-cs"/>
            </a:endParaRPr>
          </a:p>
          <a:p>
            <a:pPr marL="485181" lvl="2" indent="-207935" defTabSz="831530">
              <a:spcBef>
                <a:spcPts val="546"/>
              </a:spcBef>
              <a:buSzPct val="100000"/>
              <a:buFont typeface="Arial" panose="020B0604020202020204" pitchFamily="34" charset="0"/>
              <a:buChar char="•"/>
              <a:defRPr/>
            </a:pPr>
            <a:r>
              <a:rPr lang="en-US" sz="1455" kern="0"/>
              <a:t>No Rollback mode available. Once process is run, data cannot be rolled back</a:t>
            </a:r>
          </a:p>
          <a:p>
            <a:pPr marL="485181" lvl="2" indent="-207935" defTabSz="831530">
              <a:spcBef>
                <a:spcPts val="546"/>
              </a:spcBef>
              <a:buSzPct val="100000"/>
              <a:buFont typeface="Arial" panose="020B0604020202020204" pitchFamily="34" charset="0"/>
              <a:buChar char="•"/>
              <a:defRPr/>
            </a:pPr>
            <a:r>
              <a:rPr lang="en-US" sz="1455" kern="0"/>
              <a:t>Error capturing and handling could be tedious</a:t>
            </a:r>
          </a:p>
          <a:p>
            <a:pPr marL="485181" lvl="2" indent="-207935" defTabSz="831530">
              <a:spcBef>
                <a:spcPts val="546"/>
              </a:spcBef>
              <a:buSzPct val="100000"/>
              <a:buFont typeface="Arial" panose="020B0604020202020204" pitchFamily="34" charset="0"/>
              <a:buChar char="•"/>
              <a:defRPr/>
            </a:pPr>
            <a:r>
              <a:rPr lang="en-US" sz="1455" kern="0"/>
              <a:t>No Rollback mode available. Once process is run, data cannot be rolled back</a:t>
            </a:r>
          </a:p>
          <a:p>
            <a:pPr marL="485181" lvl="2" indent="-207935" defTabSz="831530">
              <a:spcBef>
                <a:spcPts val="546"/>
              </a:spcBef>
              <a:buSzPct val="100000"/>
              <a:buFont typeface="Arial" panose="020B0604020202020204" pitchFamily="34" charset="0"/>
              <a:buChar char="•"/>
              <a:defRPr/>
            </a:pPr>
            <a:r>
              <a:rPr lang="en-US" sz="1455" kern="0"/>
              <a:t>Error capturing and handling could be tedious</a:t>
            </a:r>
          </a:p>
          <a:p>
            <a:pPr marL="485181" lvl="2" indent="-207935" defTabSz="831530">
              <a:spcBef>
                <a:spcPts val="546"/>
              </a:spcBef>
              <a:buSzPct val="100000"/>
              <a:buFont typeface="Arial" panose="020B0604020202020204" pitchFamily="34" charset="0"/>
              <a:buChar char="•"/>
              <a:defRPr/>
            </a:pPr>
            <a:r>
              <a:rPr lang="en-US" sz="1455">
                <a:solidFill>
                  <a:schemeClr val="tx1"/>
                </a:solidFill>
              </a:rPr>
              <a:t>OIC: B2B adapter doesn’t support Rosetta net.</a:t>
            </a:r>
            <a:endParaRPr lang="en-US" sz="1455" kern="0"/>
          </a:p>
          <a:p>
            <a:pPr defTabSz="1219187"/>
            <a:r>
              <a:rPr lang="en-US" sz="1800" b="1">
                <a:solidFill>
                  <a:srgbClr val="C00000"/>
                </a:solidFill>
              </a:rPr>
              <a:t>Applicability</a:t>
            </a:r>
          </a:p>
          <a:p>
            <a:pPr marL="485181" lvl="2" indent="-207935" defTabSz="831530">
              <a:spcBef>
                <a:spcPts val="546"/>
              </a:spcBef>
              <a:buSzPct val="100000"/>
              <a:buFont typeface="Arial" panose="020B0604020202020204" pitchFamily="34" charset="0"/>
              <a:buChar char="•"/>
              <a:defRPr/>
            </a:pPr>
            <a:r>
              <a:rPr lang="en-US" sz="1455" kern="0"/>
              <a:t>810 – Invoice    </a:t>
            </a:r>
          </a:p>
          <a:p>
            <a:pPr marL="485181" lvl="2" indent="-207935" defTabSz="831530">
              <a:spcBef>
                <a:spcPts val="546"/>
              </a:spcBef>
              <a:buSzPct val="100000"/>
              <a:buFont typeface="Arial" panose="020B0604020202020204" pitchFamily="34" charset="0"/>
              <a:buChar char="•"/>
              <a:defRPr/>
            </a:pPr>
            <a:r>
              <a:rPr lang="en-US" sz="1455" kern="0"/>
              <a:t>856 – ASN ACK, etc.</a:t>
            </a:r>
          </a:p>
          <a:p>
            <a:pPr marL="485181" lvl="2" indent="-207935" defTabSz="831530">
              <a:spcBef>
                <a:spcPts val="546"/>
              </a:spcBef>
              <a:buSzPct val="100000"/>
              <a:buFont typeface="Arial" panose="020B0604020202020204" pitchFamily="34" charset="0"/>
              <a:buChar char="•"/>
              <a:defRPr/>
            </a:pPr>
            <a:r>
              <a:rPr lang="en-US" sz="1455" kern="0"/>
              <a:t>RosettaNet – 3C3</a:t>
            </a:r>
          </a:p>
          <a:p>
            <a:pPr defTabSz="1219187"/>
            <a:endParaRPr lang="en-US" sz="1800" b="1">
              <a:solidFill>
                <a:srgbClr val="C00000"/>
              </a:solidFill>
            </a:endParaRPr>
          </a:p>
          <a:p>
            <a:pPr defTabSz="1219187"/>
            <a:endParaRPr lang="en-US" sz="1455"/>
          </a:p>
          <a:p>
            <a:pPr marL="485181" lvl="1" indent="-207935" defTabSz="505166" fontAlgn="base" hangingPunct="0">
              <a:buFont typeface="Arial" panose="020B0604020202020204" pitchFamily="34" charset="0"/>
              <a:buChar char="•"/>
            </a:pPr>
            <a:endParaRPr lang="en-US" sz="1455"/>
          </a:p>
        </p:txBody>
      </p:sp>
      <p:sp>
        <p:nvSpPr>
          <p:cNvPr id="12" name="Title 1">
            <a:extLst>
              <a:ext uri="{FF2B5EF4-FFF2-40B4-BE49-F238E27FC236}">
                <a16:creationId xmlns:a16="http://schemas.microsoft.com/office/drawing/2014/main" id="{1E887C02-A5C9-4BF1-9942-DEF7AF48A22A}"/>
              </a:ext>
            </a:extLst>
          </p:cNvPr>
          <p:cNvSpPr txBox="1">
            <a:spLocks/>
          </p:cNvSpPr>
          <p:nvPr/>
        </p:nvSpPr>
        <p:spPr bwMode="gray">
          <a:xfrm>
            <a:off x="660098" y="1085002"/>
            <a:ext cx="11141190" cy="1298069"/>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lvl="1" defTabSz="685596">
              <a:spcBef>
                <a:spcPts val="450"/>
              </a:spcBef>
              <a:buSzPct val="100000"/>
              <a:defRPr/>
            </a:pPr>
            <a:r>
              <a:rPr lang="en-US" sz="1800" b="1">
                <a:solidFill>
                  <a:srgbClr val="C00000"/>
                </a:solidFill>
              </a:rPr>
              <a:t>Steps</a:t>
            </a:r>
          </a:p>
          <a:p>
            <a:pPr marL="485181" lvl="2" indent="-207935" defTabSz="685596">
              <a:spcBef>
                <a:spcPts val="450"/>
              </a:spcBef>
              <a:buSzPct val="100000"/>
              <a:buFont typeface="Arial" panose="020B0604020202020204" pitchFamily="34" charset="0"/>
              <a:buChar char="•"/>
              <a:defRPr/>
            </a:pPr>
            <a:r>
              <a:rPr lang="en-US" sz="1455" kern="0"/>
              <a:t>Scheduled Job to run BI Reports and export data at configured location</a:t>
            </a:r>
          </a:p>
          <a:p>
            <a:pPr marL="485181" lvl="2" indent="-207935" defTabSz="685596">
              <a:spcBef>
                <a:spcPts val="450"/>
              </a:spcBef>
              <a:buSzPct val="100000"/>
              <a:buFont typeface="Arial" panose="020B0604020202020204" pitchFamily="34" charset="0"/>
              <a:buChar char="•"/>
              <a:defRPr/>
            </a:pPr>
            <a:r>
              <a:rPr lang="en-US" sz="1455" kern="0"/>
              <a:t>Middleware application read through the file and transform data to B2B Standard Format</a:t>
            </a:r>
          </a:p>
          <a:p>
            <a:pPr marL="485181" lvl="2" indent="-207935" defTabSz="685596">
              <a:spcBef>
                <a:spcPts val="450"/>
              </a:spcBef>
              <a:buSzPct val="100000"/>
              <a:buFont typeface="Arial" panose="020B0604020202020204" pitchFamily="34" charset="0"/>
              <a:buChar char="•"/>
              <a:defRPr/>
            </a:pPr>
            <a:r>
              <a:rPr lang="en-US" sz="1455" kern="0"/>
              <a:t>Pushing data to the trading partners . </a:t>
            </a:r>
          </a:p>
        </p:txBody>
      </p:sp>
    </p:spTree>
    <p:extLst>
      <p:ext uri="{BB962C8B-B14F-4D97-AF65-F5344CB8AC3E}">
        <p14:creationId xmlns:p14="http://schemas.microsoft.com/office/powerpoint/2010/main" val="329283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8084B9-3241-4507-A3F2-3F3FC15C4C06}"/>
              </a:ext>
            </a:extLst>
          </p:cNvPr>
          <p:cNvSpPr/>
          <p:nvPr/>
        </p:nvSpPr>
        <p:spPr>
          <a:xfrm>
            <a:off x="8554678" y="1233673"/>
            <a:ext cx="1104008" cy="3257333"/>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r>
              <a:rPr lang="en-US" sz="800" b="1">
                <a:solidFill>
                  <a:prstClr val="black"/>
                </a:solidFill>
                <a:latin typeface="Verdana"/>
              </a:rPr>
              <a:t>MFT Server</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sp>
        <p:nvSpPr>
          <p:cNvPr id="2" name="Title 1">
            <a:extLst>
              <a:ext uri="{FF2B5EF4-FFF2-40B4-BE49-F238E27FC236}">
                <a16:creationId xmlns:a16="http://schemas.microsoft.com/office/drawing/2014/main" id="{CD6C1885-6CF8-4153-B76F-3E8C5C9C7FD8}"/>
              </a:ext>
            </a:extLst>
          </p:cNvPr>
          <p:cNvSpPr>
            <a:spLocks noGrp="1"/>
          </p:cNvSpPr>
          <p:nvPr>
            <p:ph type="title" idx="4294967295"/>
          </p:nvPr>
        </p:nvSpPr>
        <p:spPr>
          <a:xfrm>
            <a:off x="0" y="153988"/>
            <a:ext cx="11210925" cy="334962"/>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t>Outbound MFT (Common)</a:t>
            </a:r>
          </a:p>
        </p:txBody>
      </p:sp>
      <p:sp>
        <p:nvSpPr>
          <p:cNvPr id="6" name="Rectangle 5">
            <a:extLst>
              <a:ext uri="{FF2B5EF4-FFF2-40B4-BE49-F238E27FC236}">
                <a16:creationId xmlns:a16="http://schemas.microsoft.com/office/drawing/2014/main" id="{5D7D795A-6B2C-4B15-85B1-AA28E6A1D44A}"/>
              </a:ext>
            </a:extLst>
          </p:cNvPr>
          <p:cNvSpPr/>
          <p:nvPr/>
        </p:nvSpPr>
        <p:spPr>
          <a:xfrm>
            <a:off x="9781328" y="1250690"/>
            <a:ext cx="1865358" cy="373226"/>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Target Systems</a:t>
            </a:r>
          </a:p>
        </p:txBody>
      </p:sp>
      <p:pic>
        <p:nvPicPr>
          <p:cNvPr id="8" name="Graphic 7" descr="Folder">
            <a:extLst>
              <a:ext uri="{FF2B5EF4-FFF2-40B4-BE49-F238E27FC236}">
                <a16:creationId xmlns:a16="http://schemas.microsoft.com/office/drawing/2014/main" id="{08E1D39A-ED08-4F5D-B130-595B888D08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79063" y="2820173"/>
            <a:ext cx="728049" cy="800408"/>
          </a:xfrm>
          <a:prstGeom prst="rect">
            <a:avLst/>
          </a:prstGeom>
          <a:scene3d>
            <a:camera prst="orthographicFront"/>
            <a:lightRig rig="threePt" dir="t"/>
          </a:scene3d>
          <a:sp3d>
            <a:bevelT/>
            <a:bevelB w="152400" h="50800" prst="softRound"/>
          </a:sp3d>
        </p:spPr>
      </p:pic>
      <p:graphicFrame>
        <p:nvGraphicFramePr>
          <p:cNvPr id="9" name="Content Placeholder 6">
            <a:extLst>
              <a:ext uri="{FF2B5EF4-FFF2-40B4-BE49-F238E27FC236}">
                <a16:creationId xmlns:a16="http://schemas.microsoft.com/office/drawing/2014/main" id="{575BDF60-04DB-4DB1-8019-4B02C21D866D}"/>
              </a:ext>
            </a:extLst>
          </p:cNvPr>
          <p:cNvGraphicFramePr>
            <a:graphicFrameLocks/>
          </p:cNvGraphicFramePr>
          <p:nvPr/>
        </p:nvGraphicFramePr>
        <p:xfrm>
          <a:off x="353225" y="4823363"/>
          <a:ext cx="11723126" cy="1393435"/>
        </p:xfrm>
        <a:graphic>
          <a:graphicData uri="http://schemas.openxmlformats.org/drawingml/2006/table">
            <a:tbl>
              <a:tblPr firstRow="1" bandRow="1">
                <a:tableStyleId>{5C22544A-7EE6-4342-B048-85BDC9FD1C3A}</a:tableStyleId>
              </a:tblPr>
              <a:tblGrid>
                <a:gridCol w="521511">
                  <a:extLst>
                    <a:ext uri="{9D8B030D-6E8A-4147-A177-3AD203B41FA5}">
                      <a16:colId xmlns:a16="http://schemas.microsoft.com/office/drawing/2014/main" val="1774869347"/>
                    </a:ext>
                  </a:extLst>
                </a:gridCol>
                <a:gridCol w="1127551">
                  <a:extLst>
                    <a:ext uri="{9D8B030D-6E8A-4147-A177-3AD203B41FA5}">
                      <a16:colId xmlns:a16="http://schemas.microsoft.com/office/drawing/2014/main" val="20000"/>
                    </a:ext>
                  </a:extLst>
                </a:gridCol>
                <a:gridCol w="893110">
                  <a:extLst>
                    <a:ext uri="{9D8B030D-6E8A-4147-A177-3AD203B41FA5}">
                      <a16:colId xmlns:a16="http://schemas.microsoft.com/office/drawing/2014/main" val="3917631046"/>
                    </a:ext>
                  </a:extLst>
                </a:gridCol>
                <a:gridCol w="1185636">
                  <a:extLst>
                    <a:ext uri="{9D8B030D-6E8A-4147-A177-3AD203B41FA5}">
                      <a16:colId xmlns:a16="http://schemas.microsoft.com/office/drawing/2014/main" val="2510883663"/>
                    </a:ext>
                  </a:extLst>
                </a:gridCol>
                <a:gridCol w="7995318">
                  <a:extLst>
                    <a:ext uri="{9D8B030D-6E8A-4147-A177-3AD203B41FA5}">
                      <a16:colId xmlns:a16="http://schemas.microsoft.com/office/drawing/2014/main" val="20001"/>
                    </a:ext>
                  </a:extLst>
                </a:gridCol>
              </a:tblGrid>
              <a:tr h="349862">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38504">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middleware isn’t picking file as scheduled, check the scheduler service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66565">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121917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For any connector related, retry for specific interval enabled. If error persist, then source system must reinitiate the transaction</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086578"/>
                  </a:ext>
                </a:extLst>
              </a:tr>
              <a:tr h="338504">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Correct the data source and reprocess from source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512901"/>
                  </a:ext>
                </a:extLst>
              </a:tr>
            </a:tbl>
          </a:graphicData>
        </a:graphic>
      </p:graphicFrame>
      <p:pic>
        <p:nvPicPr>
          <p:cNvPr id="10" name="Graphic 9" descr="Folder">
            <a:extLst>
              <a:ext uri="{FF2B5EF4-FFF2-40B4-BE49-F238E27FC236}">
                <a16:creationId xmlns:a16="http://schemas.microsoft.com/office/drawing/2014/main" id="{FFEFE7C1-4A9D-4C6D-BF2A-BEDEE4231A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70698" y="3423668"/>
            <a:ext cx="728049" cy="800408"/>
          </a:xfrm>
          <a:prstGeom prst="rect">
            <a:avLst/>
          </a:prstGeom>
          <a:scene3d>
            <a:camera prst="orthographicFront"/>
            <a:lightRig rig="threePt" dir="t"/>
          </a:scene3d>
          <a:sp3d>
            <a:bevelT/>
            <a:bevelB w="152400" h="50800" prst="softRound"/>
          </a:sp3d>
        </p:spPr>
      </p:pic>
      <p:pic>
        <p:nvPicPr>
          <p:cNvPr id="11" name="Graphic 10" descr="Folder">
            <a:extLst>
              <a:ext uri="{FF2B5EF4-FFF2-40B4-BE49-F238E27FC236}">
                <a16:creationId xmlns:a16="http://schemas.microsoft.com/office/drawing/2014/main" id="{DB424EB0-6CD2-4684-833D-99C4A1BB63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70698" y="1998392"/>
            <a:ext cx="728049" cy="852655"/>
          </a:xfrm>
          <a:prstGeom prst="rect">
            <a:avLst/>
          </a:prstGeom>
          <a:scene3d>
            <a:camera prst="orthographicFront"/>
            <a:lightRig rig="threePt" dir="t"/>
          </a:scene3d>
          <a:sp3d>
            <a:bevelT/>
            <a:bevelB w="152400" h="50800" prst="softRound"/>
          </a:sp3d>
        </p:spPr>
      </p:pic>
      <p:pic>
        <p:nvPicPr>
          <p:cNvPr id="12" name="Graphic 11" descr="Folder">
            <a:extLst>
              <a:ext uri="{FF2B5EF4-FFF2-40B4-BE49-F238E27FC236}">
                <a16:creationId xmlns:a16="http://schemas.microsoft.com/office/drawing/2014/main" id="{07216D75-E7BA-464D-8A33-CEEFB7A5EA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7428" y="1410591"/>
            <a:ext cx="728049" cy="852655"/>
          </a:xfrm>
          <a:prstGeom prst="rect">
            <a:avLst/>
          </a:prstGeom>
          <a:scene3d>
            <a:camera prst="orthographicFront"/>
            <a:lightRig rig="threePt" dir="t"/>
          </a:scene3d>
          <a:sp3d>
            <a:bevelT/>
            <a:bevelB w="152400" h="50800" prst="softRound"/>
          </a:sp3d>
        </p:spPr>
      </p:pic>
      <p:sp>
        <p:nvSpPr>
          <p:cNvPr id="14" name="Rectangle 13">
            <a:extLst>
              <a:ext uri="{FF2B5EF4-FFF2-40B4-BE49-F238E27FC236}">
                <a16:creationId xmlns:a16="http://schemas.microsoft.com/office/drawing/2014/main" id="{5A1BFFEE-8343-4F3A-A6D4-FC797AC40003}"/>
              </a:ext>
            </a:extLst>
          </p:cNvPr>
          <p:cNvSpPr/>
          <p:nvPr/>
        </p:nvSpPr>
        <p:spPr>
          <a:xfrm>
            <a:off x="2766336" y="1718355"/>
            <a:ext cx="958836" cy="2772651"/>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File Server /SFTP</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sp>
        <p:nvSpPr>
          <p:cNvPr id="15" name="Rectangle 14">
            <a:extLst>
              <a:ext uri="{FF2B5EF4-FFF2-40B4-BE49-F238E27FC236}">
                <a16:creationId xmlns:a16="http://schemas.microsoft.com/office/drawing/2014/main" id="{E3618FE3-C520-4ABE-AC48-F21E6FFBEE30}"/>
              </a:ext>
            </a:extLst>
          </p:cNvPr>
          <p:cNvSpPr/>
          <p:nvPr/>
        </p:nvSpPr>
        <p:spPr bwMode="gray">
          <a:xfrm>
            <a:off x="355491" y="1306699"/>
            <a:ext cx="1874175" cy="323474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pic>
        <p:nvPicPr>
          <p:cNvPr id="16" name="Graphic 15" descr="Blog with solid fill">
            <a:extLst>
              <a:ext uri="{FF2B5EF4-FFF2-40B4-BE49-F238E27FC236}">
                <a16:creationId xmlns:a16="http://schemas.microsoft.com/office/drawing/2014/main" id="{011EA866-5675-4D6E-A95D-4F191F51BF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340" y="1990949"/>
            <a:ext cx="853166" cy="1016152"/>
          </a:xfrm>
          <a:prstGeom prst="rect">
            <a:avLst/>
          </a:prstGeom>
        </p:spPr>
      </p:pic>
      <p:pic>
        <p:nvPicPr>
          <p:cNvPr id="17" name="Graphic 16" descr="Folder">
            <a:extLst>
              <a:ext uri="{FF2B5EF4-FFF2-40B4-BE49-F238E27FC236}">
                <a16:creationId xmlns:a16="http://schemas.microsoft.com/office/drawing/2014/main" id="{282E7F1F-4166-4A7E-B750-291838CF04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7048" y="3157086"/>
            <a:ext cx="728049" cy="800408"/>
          </a:xfrm>
          <a:prstGeom prst="rect">
            <a:avLst/>
          </a:prstGeom>
          <a:scene3d>
            <a:camera prst="orthographicFront"/>
            <a:lightRig rig="threePt" dir="t"/>
          </a:scene3d>
          <a:sp3d>
            <a:bevelT/>
            <a:bevelB w="152400" h="50800" prst="softRound"/>
          </a:sp3d>
        </p:spPr>
      </p:pic>
      <p:sp>
        <p:nvSpPr>
          <p:cNvPr id="18" name="Rectangle 17">
            <a:extLst>
              <a:ext uri="{FF2B5EF4-FFF2-40B4-BE49-F238E27FC236}">
                <a16:creationId xmlns:a16="http://schemas.microsoft.com/office/drawing/2014/main" id="{0ABAE224-BA7E-4FB8-8FB7-F3FB217E2954}"/>
              </a:ext>
            </a:extLst>
          </p:cNvPr>
          <p:cNvSpPr/>
          <p:nvPr/>
        </p:nvSpPr>
        <p:spPr>
          <a:xfrm>
            <a:off x="2775420" y="1290300"/>
            <a:ext cx="5210043" cy="450816"/>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Cloud Infrastructure/Dell Boomi</a:t>
            </a:r>
          </a:p>
        </p:txBody>
      </p:sp>
      <p:cxnSp>
        <p:nvCxnSpPr>
          <p:cNvPr id="19" name="Straight Arrow Connector 18">
            <a:extLst>
              <a:ext uri="{FF2B5EF4-FFF2-40B4-BE49-F238E27FC236}">
                <a16:creationId xmlns:a16="http://schemas.microsoft.com/office/drawing/2014/main" id="{E30DF759-2194-4A15-9AA4-012CA570BD35}"/>
              </a:ext>
            </a:extLst>
          </p:cNvPr>
          <p:cNvCxnSpPr>
            <a:cxnSpLocks/>
            <a:stCxn id="20" idx="3"/>
            <a:endCxn id="21" idx="1"/>
          </p:cNvCxnSpPr>
          <p:nvPr/>
        </p:nvCxnSpPr>
        <p:spPr>
          <a:xfrm flipV="1">
            <a:off x="6236434" y="2662494"/>
            <a:ext cx="981544" cy="1190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B3C0419-A7E6-4A99-A84A-65D839B18C09}"/>
              </a:ext>
            </a:extLst>
          </p:cNvPr>
          <p:cNvPicPr>
            <a:picLocks noChangeAspect="1"/>
          </p:cNvPicPr>
          <p:nvPr/>
        </p:nvPicPr>
        <p:blipFill>
          <a:blip r:embed="rId7"/>
          <a:stretch>
            <a:fillRect/>
          </a:stretch>
        </p:blipFill>
        <p:spPr>
          <a:xfrm>
            <a:off x="5607575" y="2424720"/>
            <a:ext cx="628858" cy="499353"/>
          </a:xfrm>
          <a:prstGeom prst="rect">
            <a:avLst/>
          </a:prstGeom>
        </p:spPr>
      </p:pic>
      <p:pic>
        <p:nvPicPr>
          <p:cNvPr id="21" name="Picture 20">
            <a:extLst>
              <a:ext uri="{FF2B5EF4-FFF2-40B4-BE49-F238E27FC236}">
                <a16:creationId xmlns:a16="http://schemas.microsoft.com/office/drawing/2014/main" id="{97A186FA-6A6F-4610-86CE-1FC610BE85B0}"/>
              </a:ext>
            </a:extLst>
          </p:cNvPr>
          <p:cNvPicPr>
            <a:picLocks noChangeAspect="1"/>
          </p:cNvPicPr>
          <p:nvPr/>
        </p:nvPicPr>
        <p:blipFill>
          <a:blip r:embed="rId8"/>
          <a:stretch>
            <a:fillRect/>
          </a:stretch>
        </p:blipFill>
        <p:spPr>
          <a:xfrm>
            <a:off x="7217978" y="2450442"/>
            <a:ext cx="521960" cy="424103"/>
          </a:xfrm>
          <a:prstGeom prst="rect">
            <a:avLst/>
          </a:prstGeom>
        </p:spPr>
      </p:pic>
      <p:cxnSp>
        <p:nvCxnSpPr>
          <p:cNvPr id="22" name="Straight Arrow Connector 21">
            <a:extLst>
              <a:ext uri="{FF2B5EF4-FFF2-40B4-BE49-F238E27FC236}">
                <a16:creationId xmlns:a16="http://schemas.microsoft.com/office/drawing/2014/main" id="{BD3E6AA4-E5A5-4BF1-B04C-C4C253622E65}"/>
              </a:ext>
            </a:extLst>
          </p:cNvPr>
          <p:cNvCxnSpPr>
            <a:cxnSpLocks/>
            <a:endCxn id="20" idx="1"/>
          </p:cNvCxnSpPr>
          <p:nvPr/>
        </p:nvCxnSpPr>
        <p:spPr>
          <a:xfrm>
            <a:off x="4742330" y="2674396"/>
            <a:ext cx="865246" cy="0"/>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3" name="Flowchart: Magnetic Disk 22">
            <a:extLst>
              <a:ext uri="{FF2B5EF4-FFF2-40B4-BE49-F238E27FC236}">
                <a16:creationId xmlns:a16="http://schemas.microsoft.com/office/drawing/2014/main" id="{FA641918-D006-4B43-BB43-DC7BBD6C05D0}"/>
              </a:ext>
            </a:extLst>
          </p:cNvPr>
          <p:cNvSpPr/>
          <p:nvPr/>
        </p:nvSpPr>
        <p:spPr bwMode="gray">
          <a:xfrm>
            <a:off x="470609" y="3530880"/>
            <a:ext cx="1639965" cy="643136"/>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pic>
        <p:nvPicPr>
          <p:cNvPr id="24" name="Graphic 23" descr="Table outline">
            <a:extLst>
              <a:ext uri="{FF2B5EF4-FFF2-40B4-BE49-F238E27FC236}">
                <a16:creationId xmlns:a16="http://schemas.microsoft.com/office/drawing/2014/main" id="{EC0510BB-580E-46D6-967F-ADAC454D47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3073" y="3227521"/>
            <a:ext cx="573493" cy="573493"/>
          </a:xfrm>
          <a:prstGeom prst="rect">
            <a:avLst/>
          </a:prstGeom>
        </p:spPr>
      </p:pic>
      <p:cxnSp>
        <p:nvCxnSpPr>
          <p:cNvPr id="25" name="Straight Arrow Connector 24">
            <a:extLst>
              <a:ext uri="{FF2B5EF4-FFF2-40B4-BE49-F238E27FC236}">
                <a16:creationId xmlns:a16="http://schemas.microsoft.com/office/drawing/2014/main" id="{69EED9A9-FD11-4975-9CC0-7AFD64A1F9A2}"/>
              </a:ext>
            </a:extLst>
          </p:cNvPr>
          <p:cNvCxnSpPr>
            <a:cxnSpLocks/>
          </p:cNvCxnSpPr>
          <p:nvPr/>
        </p:nvCxnSpPr>
        <p:spPr>
          <a:xfrm>
            <a:off x="3725172" y="2690130"/>
            <a:ext cx="454456" cy="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2402C9-7C3D-445E-87FB-1E1235D6E3D8}"/>
              </a:ext>
            </a:extLst>
          </p:cNvPr>
          <p:cNvCxnSpPr>
            <a:cxnSpLocks/>
          </p:cNvCxnSpPr>
          <p:nvPr/>
        </p:nvCxnSpPr>
        <p:spPr>
          <a:xfrm flipV="1">
            <a:off x="1190923" y="2842489"/>
            <a:ext cx="0" cy="629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BF5FBF-2B4C-4E38-87DB-E7B606BFFAFA}"/>
              </a:ext>
            </a:extLst>
          </p:cNvPr>
          <p:cNvCxnSpPr>
            <a:cxnSpLocks/>
            <a:stCxn id="21" idx="3"/>
          </p:cNvCxnSpPr>
          <p:nvPr/>
        </p:nvCxnSpPr>
        <p:spPr>
          <a:xfrm flipV="1">
            <a:off x="7739938" y="2612986"/>
            <a:ext cx="774772" cy="49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9B47171-B43A-44AE-BA21-8255B3BACFA5}"/>
              </a:ext>
            </a:extLst>
          </p:cNvPr>
          <p:cNvSpPr/>
          <p:nvPr/>
        </p:nvSpPr>
        <p:spPr bwMode="gray">
          <a:xfrm>
            <a:off x="4742330" y="3757556"/>
            <a:ext cx="3179263" cy="683015"/>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29" name="Cylinder 28">
            <a:extLst>
              <a:ext uri="{FF2B5EF4-FFF2-40B4-BE49-F238E27FC236}">
                <a16:creationId xmlns:a16="http://schemas.microsoft.com/office/drawing/2014/main" id="{F89D27D6-82D1-4E33-95E9-5D477C172705}"/>
              </a:ext>
            </a:extLst>
          </p:cNvPr>
          <p:cNvSpPr/>
          <p:nvPr/>
        </p:nvSpPr>
        <p:spPr>
          <a:xfrm>
            <a:off x="5060041" y="4058134"/>
            <a:ext cx="849163" cy="343512"/>
          </a:xfrm>
          <a:prstGeom prst="can">
            <a:avLst>
              <a:gd name="adj" fmla="val 50000"/>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30" name="TextBox 29">
            <a:extLst>
              <a:ext uri="{FF2B5EF4-FFF2-40B4-BE49-F238E27FC236}">
                <a16:creationId xmlns:a16="http://schemas.microsoft.com/office/drawing/2014/main" id="{137DDCC9-AF39-4172-8A4A-09FC2235D0BD}"/>
              </a:ext>
            </a:extLst>
          </p:cNvPr>
          <p:cNvSpPr txBox="1"/>
          <p:nvPr/>
        </p:nvSpPr>
        <p:spPr>
          <a:xfrm>
            <a:off x="5005015" y="3818872"/>
            <a:ext cx="2805732" cy="175869"/>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31" name="Freeform 701">
            <a:extLst>
              <a:ext uri="{FF2B5EF4-FFF2-40B4-BE49-F238E27FC236}">
                <a16:creationId xmlns:a16="http://schemas.microsoft.com/office/drawing/2014/main" id="{36954A7C-7BB1-4EC9-88FF-1475A6409F6A}"/>
              </a:ext>
            </a:extLst>
          </p:cNvPr>
          <p:cNvSpPr>
            <a:spLocks noChangeAspect="1" noEditPoints="1"/>
          </p:cNvSpPr>
          <p:nvPr/>
        </p:nvSpPr>
        <p:spPr bwMode="auto">
          <a:xfrm>
            <a:off x="7299752" y="3989283"/>
            <a:ext cx="487788" cy="451288"/>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pic>
        <p:nvPicPr>
          <p:cNvPr id="32" name="Graphic 31" descr="Checkbox Checked with solid fill">
            <a:extLst>
              <a:ext uri="{FF2B5EF4-FFF2-40B4-BE49-F238E27FC236}">
                <a16:creationId xmlns:a16="http://schemas.microsoft.com/office/drawing/2014/main" id="{01ED17CD-5D44-46C0-8851-98028AEEFC1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89259" y="2364123"/>
            <a:ext cx="877285" cy="804411"/>
          </a:xfrm>
          <a:prstGeom prst="rect">
            <a:avLst/>
          </a:prstGeom>
        </p:spPr>
      </p:pic>
      <p:sp>
        <p:nvSpPr>
          <p:cNvPr id="33" name="TextBox 32">
            <a:extLst>
              <a:ext uri="{FF2B5EF4-FFF2-40B4-BE49-F238E27FC236}">
                <a16:creationId xmlns:a16="http://schemas.microsoft.com/office/drawing/2014/main" id="{666B8AE2-6CF8-4C85-834B-3E7DA812BA5E}"/>
              </a:ext>
            </a:extLst>
          </p:cNvPr>
          <p:cNvSpPr txBox="1"/>
          <p:nvPr/>
        </p:nvSpPr>
        <p:spPr>
          <a:xfrm>
            <a:off x="4070061" y="3045265"/>
            <a:ext cx="803421" cy="59651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Receive file and validate</a:t>
            </a:r>
            <a:endParaRPr lang="en-US" sz="662"/>
          </a:p>
        </p:txBody>
      </p:sp>
      <p:sp>
        <p:nvSpPr>
          <p:cNvPr id="34" name="TextBox 33">
            <a:extLst>
              <a:ext uri="{FF2B5EF4-FFF2-40B4-BE49-F238E27FC236}">
                <a16:creationId xmlns:a16="http://schemas.microsoft.com/office/drawing/2014/main" id="{C080ED42-AAB5-4174-90E4-D6ACA162F363}"/>
              </a:ext>
            </a:extLst>
          </p:cNvPr>
          <p:cNvSpPr txBox="1"/>
          <p:nvPr/>
        </p:nvSpPr>
        <p:spPr>
          <a:xfrm>
            <a:off x="5507494" y="2919832"/>
            <a:ext cx="803421"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Transform</a:t>
            </a:r>
            <a:endParaRPr lang="en-US" sz="662"/>
          </a:p>
        </p:txBody>
      </p:sp>
      <p:sp>
        <p:nvSpPr>
          <p:cNvPr id="35" name="TextBox 34">
            <a:extLst>
              <a:ext uri="{FF2B5EF4-FFF2-40B4-BE49-F238E27FC236}">
                <a16:creationId xmlns:a16="http://schemas.microsoft.com/office/drawing/2014/main" id="{23EEF9BF-7B76-461C-8DC1-BE3836C769CA}"/>
              </a:ext>
            </a:extLst>
          </p:cNvPr>
          <p:cNvSpPr txBox="1"/>
          <p:nvPr/>
        </p:nvSpPr>
        <p:spPr>
          <a:xfrm>
            <a:off x="7176144" y="2914419"/>
            <a:ext cx="803421" cy="42845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Place File To </a:t>
            </a:r>
            <a:r>
              <a:rPr lang="en-US" sz="662"/>
              <a:t>SFTP </a:t>
            </a:r>
            <a:endParaRPr lang="en-US" sz="1092">
              <a:solidFill>
                <a:schemeClr val="tx1"/>
              </a:solidFill>
              <a:latin typeface="+mn-lt"/>
            </a:endParaRPr>
          </a:p>
        </p:txBody>
      </p:sp>
      <p:cxnSp>
        <p:nvCxnSpPr>
          <p:cNvPr id="36" name="Straight Arrow Connector 35">
            <a:extLst>
              <a:ext uri="{FF2B5EF4-FFF2-40B4-BE49-F238E27FC236}">
                <a16:creationId xmlns:a16="http://schemas.microsoft.com/office/drawing/2014/main" id="{8BAC76A0-5B6F-4BDA-9CCD-A95DCBF3FCCD}"/>
              </a:ext>
            </a:extLst>
          </p:cNvPr>
          <p:cNvCxnSpPr>
            <a:cxnSpLocks/>
          </p:cNvCxnSpPr>
          <p:nvPr/>
        </p:nvCxnSpPr>
        <p:spPr>
          <a:xfrm flipV="1">
            <a:off x="1499448" y="2674396"/>
            <a:ext cx="1259950" cy="10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090485E-2346-428E-8E01-C21726039E17}"/>
              </a:ext>
            </a:extLst>
          </p:cNvPr>
          <p:cNvSpPr/>
          <p:nvPr/>
        </p:nvSpPr>
        <p:spPr>
          <a:xfrm>
            <a:off x="359040" y="1273473"/>
            <a:ext cx="1874175" cy="350444"/>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38" name="Rectangle 37">
            <a:extLst>
              <a:ext uri="{FF2B5EF4-FFF2-40B4-BE49-F238E27FC236}">
                <a16:creationId xmlns:a16="http://schemas.microsoft.com/office/drawing/2014/main" id="{ACA079C3-D3C0-4CC7-BE01-FDF0D65A0821}"/>
              </a:ext>
            </a:extLst>
          </p:cNvPr>
          <p:cNvSpPr/>
          <p:nvPr/>
        </p:nvSpPr>
        <p:spPr>
          <a:xfrm>
            <a:off x="2769522" y="1273472"/>
            <a:ext cx="5210043" cy="32175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39" name="Rectangle 38">
            <a:extLst>
              <a:ext uri="{FF2B5EF4-FFF2-40B4-BE49-F238E27FC236}">
                <a16:creationId xmlns:a16="http://schemas.microsoft.com/office/drawing/2014/main" id="{55DEF129-06A1-4899-B5F3-C9963CCC0343}"/>
              </a:ext>
            </a:extLst>
          </p:cNvPr>
          <p:cNvSpPr/>
          <p:nvPr/>
        </p:nvSpPr>
        <p:spPr bwMode="gray">
          <a:xfrm>
            <a:off x="9781327" y="1233673"/>
            <a:ext cx="1874175" cy="323474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40" name="Straight Arrow Connector 39">
            <a:extLst>
              <a:ext uri="{FF2B5EF4-FFF2-40B4-BE49-F238E27FC236}">
                <a16:creationId xmlns:a16="http://schemas.microsoft.com/office/drawing/2014/main" id="{40A36C38-BDF7-4D65-AC3C-CCC10CB84200}"/>
              </a:ext>
            </a:extLst>
          </p:cNvPr>
          <p:cNvCxnSpPr>
            <a:cxnSpLocks/>
            <a:stCxn id="29" idx="4"/>
            <a:endCxn id="31" idx="18"/>
          </p:cNvCxnSpPr>
          <p:nvPr/>
        </p:nvCxnSpPr>
        <p:spPr>
          <a:xfrm flipV="1">
            <a:off x="5909203" y="4214928"/>
            <a:ext cx="1390549" cy="1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3CD4137-2D6F-4C46-9084-A113A38898EF}"/>
              </a:ext>
            </a:extLst>
          </p:cNvPr>
          <p:cNvCxnSpPr>
            <a:cxnSpLocks/>
            <a:stCxn id="34" idx="2"/>
          </p:cNvCxnSpPr>
          <p:nvPr/>
        </p:nvCxnSpPr>
        <p:spPr>
          <a:xfrm>
            <a:off x="3583316" y="1928504"/>
            <a:ext cx="2190014" cy="183220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D394A21-3802-4AA3-9A0A-CE323CD2A50B}"/>
              </a:ext>
            </a:extLst>
          </p:cNvPr>
          <p:cNvSpPr/>
          <p:nvPr/>
        </p:nvSpPr>
        <p:spPr>
          <a:xfrm>
            <a:off x="10153673" y="1924438"/>
            <a:ext cx="1103311" cy="926609"/>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1</a:t>
            </a:r>
          </a:p>
          <a:p>
            <a:pPr algn="ctr" defTabSz="914413">
              <a:lnSpc>
                <a:spcPct val="106000"/>
              </a:lnSpc>
              <a:defRPr/>
            </a:pPr>
            <a:endParaRPr lang="en-US" sz="800" b="1">
              <a:solidFill>
                <a:prstClr val="black"/>
              </a:solidFill>
              <a:latin typeface="Verdana"/>
            </a:endParaRPr>
          </a:p>
        </p:txBody>
      </p:sp>
      <p:sp>
        <p:nvSpPr>
          <p:cNvPr id="47" name="Rectangle 46">
            <a:extLst>
              <a:ext uri="{FF2B5EF4-FFF2-40B4-BE49-F238E27FC236}">
                <a16:creationId xmlns:a16="http://schemas.microsoft.com/office/drawing/2014/main" id="{B49AA470-09EF-41CA-8F78-404D9914C6F9}"/>
              </a:ext>
            </a:extLst>
          </p:cNvPr>
          <p:cNvSpPr/>
          <p:nvPr/>
        </p:nvSpPr>
        <p:spPr>
          <a:xfrm>
            <a:off x="10180667" y="2947452"/>
            <a:ext cx="1076316" cy="1057383"/>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1</a:t>
            </a:r>
          </a:p>
          <a:p>
            <a:pPr algn="ctr" defTabSz="914413">
              <a:lnSpc>
                <a:spcPct val="106000"/>
              </a:lnSpc>
              <a:defRPr/>
            </a:pPr>
            <a:endParaRPr lang="en-US" sz="800" b="1">
              <a:solidFill>
                <a:prstClr val="black"/>
              </a:solidFill>
              <a:latin typeface="Verdana"/>
            </a:endParaRPr>
          </a:p>
        </p:txBody>
      </p:sp>
      <p:cxnSp>
        <p:nvCxnSpPr>
          <p:cNvPr id="48" name="Straight Arrow Connector 47">
            <a:extLst>
              <a:ext uri="{FF2B5EF4-FFF2-40B4-BE49-F238E27FC236}">
                <a16:creationId xmlns:a16="http://schemas.microsoft.com/office/drawing/2014/main" id="{C1B4BDD8-E826-41E4-9C30-84ABF3507E98}"/>
              </a:ext>
            </a:extLst>
          </p:cNvPr>
          <p:cNvCxnSpPr>
            <a:cxnSpLocks/>
          </p:cNvCxnSpPr>
          <p:nvPr/>
        </p:nvCxnSpPr>
        <p:spPr>
          <a:xfrm>
            <a:off x="9368565" y="2579337"/>
            <a:ext cx="773179" cy="12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3FCAB14-F681-4E59-9CEA-5EB3B4E125BF}"/>
              </a:ext>
            </a:extLst>
          </p:cNvPr>
          <p:cNvCxnSpPr>
            <a:cxnSpLocks/>
          </p:cNvCxnSpPr>
          <p:nvPr/>
        </p:nvCxnSpPr>
        <p:spPr>
          <a:xfrm>
            <a:off x="9398747" y="3370102"/>
            <a:ext cx="773179" cy="12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999D473-8B1E-48C2-BD57-2B88EC132A01}"/>
              </a:ext>
            </a:extLst>
          </p:cNvPr>
          <p:cNvSpPr txBox="1"/>
          <p:nvPr/>
        </p:nvSpPr>
        <p:spPr>
          <a:xfrm>
            <a:off x="298065" y="672504"/>
            <a:ext cx="9993284" cy="54014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0" i="0" kern="0">
                <a:solidFill>
                  <a:srgbClr val="4D5156"/>
                </a:solidFill>
                <a:effectLst/>
                <a:latin typeface="arial" panose="020B0604020202020204" pitchFamily="34" charset="0"/>
              </a:rPr>
              <a:t>O</a:t>
            </a:r>
            <a:r>
              <a:rPr lang="en-US" sz="1455" kern="0"/>
              <a:t>utbound MFT (File Transfer) with data orchestration/data-File transformation while enhancing security with industry-standard network &amp; encryption protocols </a:t>
            </a:r>
          </a:p>
        </p:txBody>
      </p:sp>
      <p:sp>
        <p:nvSpPr>
          <p:cNvPr id="44" name="Oval 43">
            <a:extLst>
              <a:ext uri="{FF2B5EF4-FFF2-40B4-BE49-F238E27FC236}">
                <a16:creationId xmlns:a16="http://schemas.microsoft.com/office/drawing/2014/main" id="{BCEBC15E-06AD-4D14-AF4F-26926F7F1561}"/>
              </a:ext>
            </a:extLst>
          </p:cNvPr>
          <p:cNvSpPr/>
          <p:nvPr/>
        </p:nvSpPr>
        <p:spPr>
          <a:xfrm>
            <a:off x="2444472" y="2412735"/>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pic>
        <p:nvPicPr>
          <p:cNvPr id="50" name="Graphic 49" descr="Close">
            <a:extLst>
              <a:ext uri="{FF2B5EF4-FFF2-40B4-BE49-F238E27FC236}">
                <a16:creationId xmlns:a16="http://schemas.microsoft.com/office/drawing/2014/main" id="{C7417DD7-ECD9-490F-9E3F-B589E2F430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2387316" y="2545626"/>
            <a:ext cx="268249" cy="268249"/>
          </a:xfrm>
          <a:prstGeom prst="rect">
            <a:avLst/>
          </a:prstGeom>
        </p:spPr>
      </p:pic>
      <p:pic>
        <p:nvPicPr>
          <p:cNvPr id="52" name="Graphic 51" descr="Close">
            <a:extLst>
              <a:ext uri="{FF2B5EF4-FFF2-40B4-BE49-F238E27FC236}">
                <a16:creationId xmlns:a16="http://schemas.microsoft.com/office/drawing/2014/main" id="{5C989EBA-C6C1-498F-AB52-06403A687A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4590565" y="3354111"/>
            <a:ext cx="268249" cy="268249"/>
          </a:xfrm>
          <a:prstGeom prst="rect">
            <a:avLst/>
          </a:prstGeom>
        </p:spPr>
      </p:pic>
      <p:pic>
        <p:nvPicPr>
          <p:cNvPr id="53" name="Graphic 52" descr="Close">
            <a:extLst>
              <a:ext uri="{FF2B5EF4-FFF2-40B4-BE49-F238E27FC236}">
                <a16:creationId xmlns:a16="http://schemas.microsoft.com/office/drawing/2014/main" id="{DCC0B64D-889D-44DB-A7A5-C18C1AEA927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5718244" y="3297374"/>
            <a:ext cx="268249" cy="268249"/>
          </a:xfrm>
          <a:prstGeom prst="rect">
            <a:avLst/>
          </a:prstGeom>
        </p:spPr>
      </p:pic>
      <p:pic>
        <p:nvPicPr>
          <p:cNvPr id="54" name="Graphic 53" descr="Close">
            <a:extLst>
              <a:ext uri="{FF2B5EF4-FFF2-40B4-BE49-F238E27FC236}">
                <a16:creationId xmlns:a16="http://schemas.microsoft.com/office/drawing/2014/main" id="{EE79987F-D873-4B1C-9C30-E3543AC558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8104022" y="2527963"/>
            <a:ext cx="268249" cy="268249"/>
          </a:xfrm>
          <a:prstGeom prst="rect">
            <a:avLst/>
          </a:prstGeom>
        </p:spPr>
      </p:pic>
      <p:sp>
        <p:nvSpPr>
          <p:cNvPr id="55" name="Oval 54">
            <a:extLst>
              <a:ext uri="{FF2B5EF4-FFF2-40B4-BE49-F238E27FC236}">
                <a16:creationId xmlns:a16="http://schemas.microsoft.com/office/drawing/2014/main" id="{F3BEBB31-DDF6-4DEA-A2CA-0FC4AEE2E92A}"/>
              </a:ext>
            </a:extLst>
          </p:cNvPr>
          <p:cNvSpPr/>
          <p:nvPr/>
        </p:nvSpPr>
        <p:spPr>
          <a:xfrm>
            <a:off x="4832843" y="3455747"/>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56" name="Oval 55">
            <a:extLst>
              <a:ext uri="{FF2B5EF4-FFF2-40B4-BE49-F238E27FC236}">
                <a16:creationId xmlns:a16="http://schemas.microsoft.com/office/drawing/2014/main" id="{7EE34DD6-7CE2-4382-8A85-D18AC6309055}"/>
              </a:ext>
            </a:extLst>
          </p:cNvPr>
          <p:cNvSpPr/>
          <p:nvPr/>
        </p:nvSpPr>
        <p:spPr>
          <a:xfrm>
            <a:off x="8153692" y="2382991"/>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57" name="Oval 56">
            <a:extLst>
              <a:ext uri="{FF2B5EF4-FFF2-40B4-BE49-F238E27FC236}">
                <a16:creationId xmlns:a16="http://schemas.microsoft.com/office/drawing/2014/main" id="{A4E746BF-F017-418C-8EC0-F8BF6E8F745C}"/>
              </a:ext>
            </a:extLst>
          </p:cNvPr>
          <p:cNvSpPr/>
          <p:nvPr/>
        </p:nvSpPr>
        <p:spPr>
          <a:xfrm>
            <a:off x="6017006" y="3345708"/>
            <a:ext cx="181523" cy="167027"/>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58" name="Oval 57">
            <a:extLst>
              <a:ext uri="{FF2B5EF4-FFF2-40B4-BE49-F238E27FC236}">
                <a16:creationId xmlns:a16="http://schemas.microsoft.com/office/drawing/2014/main" id="{123DD643-43A6-44E0-B8BB-44888D134207}"/>
              </a:ext>
            </a:extLst>
          </p:cNvPr>
          <p:cNvSpPr/>
          <p:nvPr/>
        </p:nvSpPr>
        <p:spPr>
          <a:xfrm>
            <a:off x="588520" y="5269669"/>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59" name="Oval 58">
            <a:extLst>
              <a:ext uri="{FF2B5EF4-FFF2-40B4-BE49-F238E27FC236}">
                <a16:creationId xmlns:a16="http://schemas.microsoft.com/office/drawing/2014/main" id="{A3079B06-54C1-4DE1-8F31-B7080837C02F}"/>
              </a:ext>
            </a:extLst>
          </p:cNvPr>
          <p:cNvSpPr/>
          <p:nvPr/>
        </p:nvSpPr>
        <p:spPr>
          <a:xfrm>
            <a:off x="586709" y="5599772"/>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60" name="Oval 59">
            <a:extLst>
              <a:ext uri="{FF2B5EF4-FFF2-40B4-BE49-F238E27FC236}">
                <a16:creationId xmlns:a16="http://schemas.microsoft.com/office/drawing/2014/main" id="{537BEF14-5069-4984-AE08-D866831814E1}"/>
              </a:ext>
            </a:extLst>
          </p:cNvPr>
          <p:cNvSpPr/>
          <p:nvPr/>
        </p:nvSpPr>
        <p:spPr>
          <a:xfrm>
            <a:off x="345163" y="5965579"/>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61" name="Oval 60">
            <a:extLst>
              <a:ext uri="{FF2B5EF4-FFF2-40B4-BE49-F238E27FC236}">
                <a16:creationId xmlns:a16="http://schemas.microsoft.com/office/drawing/2014/main" id="{D21B21C7-08C6-4C2A-BE4C-6FB03037F740}"/>
              </a:ext>
            </a:extLst>
          </p:cNvPr>
          <p:cNvSpPr/>
          <p:nvPr/>
        </p:nvSpPr>
        <p:spPr>
          <a:xfrm>
            <a:off x="585661" y="5965879"/>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cxnSp>
        <p:nvCxnSpPr>
          <p:cNvPr id="62" name="Straight Arrow Connector 61">
            <a:extLst>
              <a:ext uri="{FF2B5EF4-FFF2-40B4-BE49-F238E27FC236}">
                <a16:creationId xmlns:a16="http://schemas.microsoft.com/office/drawing/2014/main" id="{E309502C-06A8-4C2A-9766-B979996E22A0}"/>
              </a:ext>
            </a:extLst>
          </p:cNvPr>
          <p:cNvCxnSpPr>
            <a:cxnSpLocks/>
          </p:cNvCxnSpPr>
          <p:nvPr/>
        </p:nvCxnSpPr>
        <p:spPr>
          <a:xfrm>
            <a:off x="4653966" y="3239062"/>
            <a:ext cx="190570" cy="55920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846F96F-697C-41EC-BD94-323E5AC256C3}"/>
              </a:ext>
            </a:extLst>
          </p:cNvPr>
          <p:cNvSpPr txBox="1"/>
          <p:nvPr/>
        </p:nvSpPr>
        <p:spPr>
          <a:xfrm>
            <a:off x="719820" y="1958242"/>
            <a:ext cx="803421" cy="42845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BIP Reports</a:t>
            </a:r>
            <a:endParaRPr lang="en-US" sz="662"/>
          </a:p>
        </p:txBody>
      </p:sp>
      <p:sp>
        <p:nvSpPr>
          <p:cNvPr id="65" name="Rectangle 64">
            <a:extLst>
              <a:ext uri="{FF2B5EF4-FFF2-40B4-BE49-F238E27FC236}">
                <a16:creationId xmlns:a16="http://schemas.microsoft.com/office/drawing/2014/main" id="{01629B39-3336-4344-9FA8-EF4FE962A07C}"/>
              </a:ext>
            </a:extLst>
          </p:cNvPr>
          <p:cNvSpPr/>
          <p:nvPr/>
        </p:nvSpPr>
        <p:spPr bwMode="gray">
          <a:xfrm>
            <a:off x="3729656" y="3757556"/>
            <a:ext cx="924864" cy="683015"/>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Monitoring</a:t>
            </a:r>
          </a:p>
        </p:txBody>
      </p:sp>
      <p:sp>
        <p:nvSpPr>
          <p:cNvPr id="66" name="Rectangle 65">
            <a:extLst>
              <a:ext uri="{FF2B5EF4-FFF2-40B4-BE49-F238E27FC236}">
                <a16:creationId xmlns:a16="http://schemas.microsoft.com/office/drawing/2014/main" id="{5F96FD95-8B4D-4639-865D-AB8F2E9279B5}"/>
              </a:ext>
            </a:extLst>
          </p:cNvPr>
          <p:cNvSpPr/>
          <p:nvPr/>
        </p:nvSpPr>
        <p:spPr>
          <a:xfrm>
            <a:off x="3729225" y="1765681"/>
            <a:ext cx="4250341" cy="1931870"/>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68" name="Straight Arrow Connector 67">
            <a:extLst>
              <a:ext uri="{FF2B5EF4-FFF2-40B4-BE49-F238E27FC236}">
                <a16:creationId xmlns:a16="http://schemas.microsoft.com/office/drawing/2014/main" id="{F3DA2D83-CD5B-4335-930E-1225A36378AC}"/>
              </a:ext>
            </a:extLst>
          </p:cNvPr>
          <p:cNvCxnSpPr>
            <a:cxnSpLocks/>
          </p:cNvCxnSpPr>
          <p:nvPr/>
        </p:nvCxnSpPr>
        <p:spPr>
          <a:xfrm flipH="1">
            <a:off x="4261179" y="3733384"/>
            <a:ext cx="1827547" cy="145152"/>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4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24D539-3E21-4DB7-976D-B0FF9A39D7D1}"/>
              </a:ext>
            </a:extLst>
          </p:cNvPr>
          <p:cNvSpPr>
            <a:spLocks noGrp="1"/>
          </p:cNvSpPr>
          <p:nvPr>
            <p:ph type="body" sz="quarter" idx="4294967295"/>
          </p:nvPr>
        </p:nvSpPr>
        <p:spPr>
          <a:xfrm>
            <a:off x="7016750" y="1520825"/>
            <a:ext cx="5175250" cy="387350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Executive Summary</a:t>
            </a:r>
          </a:p>
          <a:p>
            <a:r>
              <a:rPr lang="en-US"/>
              <a:t>To Be Architecture</a:t>
            </a:r>
          </a:p>
          <a:p>
            <a:r>
              <a:rPr lang="en-US"/>
              <a:t>Integration Patterns</a:t>
            </a:r>
          </a:p>
          <a:p>
            <a:r>
              <a:rPr lang="en-US"/>
              <a:t>Platforms Strategy</a:t>
            </a:r>
          </a:p>
          <a:p>
            <a:r>
              <a:rPr lang="en-US"/>
              <a:t>Security Considerations</a:t>
            </a:r>
          </a:p>
          <a:p>
            <a:r>
              <a:rPr lang="en-US"/>
              <a:t>Error Management</a:t>
            </a:r>
          </a:p>
          <a:p>
            <a:pPr marL="0" indent="0">
              <a:buNone/>
            </a:pPr>
            <a:endParaRPr lang="en-US"/>
          </a:p>
        </p:txBody>
      </p:sp>
      <p:sp>
        <p:nvSpPr>
          <p:cNvPr id="8" name="Text Placeholder 7">
            <a:extLst>
              <a:ext uri="{FF2B5EF4-FFF2-40B4-BE49-F238E27FC236}">
                <a16:creationId xmlns:a16="http://schemas.microsoft.com/office/drawing/2014/main" id="{2A2A1A66-4EBC-4C03-A111-CED9F56BAFFD}"/>
              </a:ext>
            </a:extLst>
          </p:cNvPr>
          <p:cNvSpPr>
            <a:spLocks noGrp="1"/>
          </p:cNvSpPr>
          <p:nvPr>
            <p:ph type="body" sz="quarter" idx="4294967295"/>
          </p:nvPr>
        </p:nvSpPr>
        <p:spPr>
          <a:xfrm>
            <a:off x="0" y="1682750"/>
            <a:ext cx="4200525" cy="89535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Overview</a:t>
            </a:r>
          </a:p>
        </p:txBody>
      </p:sp>
    </p:spTree>
    <p:extLst>
      <p:ext uri="{BB962C8B-B14F-4D97-AF65-F5344CB8AC3E}">
        <p14:creationId xmlns:p14="http://schemas.microsoft.com/office/powerpoint/2010/main" val="316473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5B4A-01D5-4A06-95F3-BE7B52F58CA6}"/>
              </a:ext>
            </a:extLst>
          </p:cNvPr>
          <p:cNvSpPr>
            <a:spLocks noGrp="1"/>
          </p:cNvSpPr>
          <p:nvPr>
            <p:ph type="title" idx="4294967295"/>
          </p:nvPr>
        </p:nvSpPr>
        <p:spPr>
          <a:xfrm>
            <a:off x="0" y="249238"/>
            <a:ext cx="11210925" cy="334962"/>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t>Outbound MFT (Common</a:t>
            </a:r>
            <a:r>
              <a:rPr lang="en-US" sz="2668" b="0">
                <a:solidFill>
                  <a:srgbClr val="43007A"/>
                </a:solidFill>
                <a:ea typeface="Verdana" panose="020B0604030504040204" pitchFamily="34" charset="0"/>
              </a:rPr>
              <a:t>)…</a:t>
            </a:r>
            <a:r>
              <a:rPr lang="en-US" sz="1092">
                <a:ea typeface="Verdana" panose="020B0604030504040204" pitchFamily="34" charset="0"/>
              </a:rPr>
              <a:t>(</a:t>
            </a:r>
            <a:r>
              <a:rPr lang="en-US" sz="1092" err="1">
                <a:ea typeface="Verdana" panose="020B0604030504040204" pitchFamily="34" charset="0"/>
              </a:rPr>
              <a:t>Contd</a:t>
            </a:r>
            <a:r>
              <a:rPr lang="en-US" sz="1092">
                <a:ea typeface="Verdana" panose="020B0604030504040204" pitchFamily="34" charset="0"/>
              </a:rPr>
              <a:t>)</a:t>
            </a:r>
            <a:br>
              <a:rPr lang="en-US" sz="1092">
                <a:ea typeface="Verdana" panose="020B0604030504040204" pitchFamily="34" charset="0"/>
              </a:rPr>
            </a:br>
            <a:endParaRPr lang="en-US" sz="1092">
              <a:ea typeface="Verdana" panose="020B0604030504040204" pitchFamily="34" charset="0"/>
            </a:endParaRPr>
          </a:p>
        </p:txBody>
      </p:sp>
      <p:sp>
        <p:nvSpPr>
          <p:cNvPr id="4" name="TextBox 3">
            <a:extLst>
              <a:ext uri="{FF2B5EF4-FFF2-40B4-BE49-F238E27FC236}">
                <a16:creationId xmlns:a16="http://schemas.microsoft.com/office/drawing/2014/main" id="{077B49C4-1B73-4E9F-8F32-9800E44E2D84}"/>
              </a:ext>
            </a:extLst>
          </p:cNvPr>
          <p:cNvSpPr txBox="1"/>
          <p:nvPr/>
        </p:nvSpPr>
        <p:spPr>
          <a:xfrm>
            <a:off x="580911" y="2555098"/>
            <a:ext cx="8568142" cy="88126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Pros</a:t>
            </a:r>
          </a:p>
          <a:p>
            <a:pPr marL="485181" lvl="2" indent="-207935" defTabSz="831530">
              <a:spcBef>
                <a:spcPts val="546"/>
              </a:spcBef>
              <a:buSzPct val="100000"/>
              <a:buFont typeface="Arial" panose="020B0604020202020204" pitchFamily="34" charset="0"/>
              <a:buChar char="•"/>
              <a:defRPr/>
            </a:pPr>
            <a:r>
              <a:rPr lang="en-US" sz="1455" kern="0"/>
              <a:t>Suitable for huge file transfers where security with industry-standard network &amp; encryption protocols required </a:t>
            </a:r>
            <a:r>
              <a:rPr lang="en-US" sz="1455"/>
              <a:t> </a:t>
            </a:r>
          </a:p>
        </p:txBody>
      </p:sp>
      <p:sp>
        <p:nvSpPr>
          <p:cNvPr id="5" name="TextBox 4">
            <a:extLst>
              <a:ext uri="{FF2B5EF4-FFF2-40B4-BE49-F238E27FC236}">
                <a16:creationId xmlns:a16="http://schemas.microsoft.com/office/drawing/2014/main" id="{E7747F42-6247-4769-93CE-28FF39DF9527}"/>
              </a:ext>
            </a:extLst>
          </p:cNvPr>
          <p:cNvSpPr txBox="1"/>
          <p:nvPr/>
        </p:nvSpPr>
        <p:spPr>
          <a:xfrm>
            <a:off x="580912" y="3635332"/>
            <a:ext cx="6097782" cy="3182466"/>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Cons</a:t>
            </a:r>
            <a:endParaRPr lang="en-US" sz="1455" kern="0"/>
          </a:p>
          <a:p>
            <a:pPr marL="485181" lvl="1" indent="-207935" defTabSz="1219187">
              <a:buFont typeface="Arial" panose="020B0604020202020204" pitchFamily="34" charset="0"/>
              <a:buChar char="•"/>
            </a:pPr>
            <a:r>
              <a:rPr lang="en-US" sz="1455" kern="0"/>
              <a:t>Middleware</a:t>
            </a:r>
            <a:r>
              <a:rPr lang="en-US" sz="1455"/>
              <a:t> orchestration  is required.</a:t>
            </a:r>
          </a:p>
          <a:p>
            <a:pPr marL="485181" lvl="1" indent="-207935" defTabSz="1219187">
              <a:buFont typeface="Arial" panose="020B0604020202020204" pitchFamily="34" charset="0"/>
              <a:buChar char="•"/>
            </a:pPr>
            <a:r>
              <a:rPr lang="en-US" sz="1455"/>
              <a:t>External MFT system is required.</a:t>
            </a:r>
          </a:p>
          <a:p>
            <a:pPr marL="174627" indent="-174627" defTabSz="1219187">
              <a:buFont typeface="Arial" panose="020B0604020202020204" pitchFamily="34" charset="0"/>
              <a:buChar char="•"/>
            </a:pPr>
            <a:endParaRPr lang="en-US" sz="1455"/>
          </a:p>
          <a:p>
            <a:pPr marL="174627" indent="-174627" defTabSz="1219187">
              <a:buFont typeface="Arial" panose="020B0604020202020204" pitchFamily="34" charset="0"/>
              <a:buChar char="•"/>
            </a:pPr>
            <a:endParaRPr lang="en-US" sz="1455"/>
          </a:p>
          <a:p>
            <a:pPr defTabSz="1219187"/>
            <a:r>
              <a:rPr lang="en-US" sz="1800" b="1">
                <a:solidFill>
                  <a:srgbClr val="C00000"/>
                </a:solidFill>
              </a:rPr>
              <a:t>Applicability</a:t>
            </a:r>
          </a:p>
          <a:p>
            <a:pPr marL="485181" lvl="2" indent="-207935" defTabSz="831530">
              <a:spcBef>
                <a:spcPts val="546"/>
              </a:spcBef>
              <a:buSzPct val="100000"/>
              <a:buFont typeface="Arial" panose="020B0604020202020204" pitchFamily="34" charset="0"/>
              <a:buChar char="•"/>
              <a:defRPr/>
            </a:pPr>
            <a:r>
              <a:rPr lang="en-US" sz="1455" kern="0"/>
              <a:t>AP Invoices to C2FO</a:t>
            </a:r>
          </a:p>
          <a:p>
            <a:pPr marL="485181" lvl="2" indent="-207935" defTabSz="831530">
              <a:spcBef>
                <a:spcPts val="546"/>
              </a:spcBef>
              <a:buSzPct val="100000"/>
              <a:buFont typeface="Arial" panose="020B0604020202020204" pitchFamily="34" charset="0"/>
              <a:buChar char="•"/>
              <a:defRPr/>
            </a:pPr>
            <a:r>
              <a:rPr lang="en-US" sz="1455" kern="0"/>
              <a:t>Payment Instructions to Citibank, etc..</a:t>
            </a:r>
          </a:p>
          <a:p>
            <a:pPr marL="485181" lvl="2" indent="-207935" defTabSz="831530">
              <a:spcBef>
                <a:spcPts val="546"/>
              </a:spcBef>
              <a:buSzPct val="100000"/>
              <a:buFont typeface="Arial" panose="020B0604020202020204" pitchFamily="34" charset="0"/>
              <a:buChar char="•"/>
              <a:defRPr/>
            </a:pPr>
            <a:endParaRPr lang="en-US" sz="1455" kern="0"/>
          </a:p>
          <a:p>
            <a:pPr marL="277246" lvl="2" defTabSz="831530">
              <a:spcBef>
                <a:spcPts val="546"/>
              </a:spcBef>
              <a:buSzPct val="100000"/>
              <a:defRPr/>
            </a:pPr>
            <a:endParaRPr lang="en-US" sz="1800" b="1">
              <a:solidFill>
                <a:srgbClr val="C00000"/>
              </a:solidFill>
            </a:endParaRPr>
          </a:p>
          <a:p>
            <a:pPr defTabSz="1219187"/>
            <a:endParaRPr lang="en-US" sz="1455"/>
          </a:p>
          <a:p>
            <a:pPr marL="485181" lvl="1" indent="-207935" defTabSz="505166" fontAlgn="base" hangingPunct="0">
              <a:buFont typeface="Arial" panose="020B0604020202020204" pitchFamily="34" charset="0"/>
              <a:buChar char="•"/>
            </a:pPr>
            <a:endParaRPr lang="en-US" sz="1455"/>
          </a:p>
        </p:txBody>
      </p:sp>
      <p:sp>
        <p:nvSpPr>
          <p:cNvPr id="6" name="Title 1">
            <a:extLst>
              <a:ext uri="{FF2B5EF4-FFF2-40B4-BE49-F238E27FC236}">
                <a16:creationId xmlns:a16="http://schemas.microsoft.com/office/drawing/2014/main" id="{82F22B4C-52E0-47C8-951E-CB8EC1B10CDA}"/>
              </a:ext>
            </a:extLst>
          </p:cNvPr>
          <p:cNvSpPr txBox="1">
            <a:spLocks/>
          </p:cNvSpPr>
          <p:nvPr/>
        </p:nvSpPr>
        <p:spPr bwMode="gray">
          <a:xfrm>
            <a:off x="658910" y="1180399"/>
            <a:ext cx="11141190" cy="1298069"/>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lvl="1" defTabSz="685596">
              <a:spcBef>
                <a:spcPts val="450"/>
              </a:spcBef>
              <a:buSzPct val="100000"/>
              <a:defRPr/>
            </a:pPr>
            <a:r>
              <a:rPr lang="en-US" sz="1800" b="1">
                <a:solidFill>
                  <a:srgbClr val="C00000"/>
                </a:solidFill>
              </a:rPr>
              <a:t>Steps</a:t>
            </a:r>
          </a:p>
          <a:p>
            <a:pPr marL="485181" lvl="2" indent="-207935" defTabSz="685596">
              <a:spcBef>
                <a:spcPts val="450"/>
              </a:spcBef>
              <a:buSzPct val="100000"/>
              <a:buFont typeface="Arial" panose="020B0604020202020204" pitchFamily="34" charset="0"/>
              <a:buChar char="•"/>
              <a:defRPr/>
            </a:pPr>
            <a:r>
              <a:rPr lang="en-US" sz="1455" kern="0"/>
              <a:t>Scheduled Job to run BI Reports and export data at configured location</a:t>
            </a:r>
          </a:p>
          <a:p>
            <a:pPr marL="485181" lvl="2" indent="-207935" defTabSz="685596">
              <a:spcBef>
                <a:spcPts val="450"/>
              </a:spcBef>
              <a:buSzPct val="100000"/>
              <a:buFont typeface="Arial" panose="020B0604020202020204" pitchFamily="34" charset="0"/>
              <a:buChar char="•"/>
              <a:defRPr/>
            </a:pPr>
            <a:r>
              <a:rPr lang="en-US" sz="1455" kern="0"/>
              <a:t>Middleware read through the file and transform data as per the requirement by boundary systems</a:t>
            </a:r>
          </a:p>
          <a:p>
            <a:pPr marL="485181" lvl="2" indent="-207935" defTabSz="685596">
              <a:spcBef>
                <a:spcPts val="450"/>
              </a:spcBef>
              <a:buSzPct val="100000"/>
              <a:buFont typeface="Arial" panose="020B0604020202020204" pitchFamily="34" charset="0"/>
              <a:buChar char="•"/>
              <a:defRPr/>
            </a:pPr>
            <a:r>
              <a:rPr lang="en-US" sz="1455" kern="0"/>
              <a:t>Push data to SFTP location.</a:t>
            </a:r>
          </a:p>
          <a:p>
            <a:pPr marL="485181" lvl="2" indent="-207935" defTabSz="685596">
              <a:spcBef>
                <a:spcPts val="450"/>
              </a:spcBef>
              <a:buSzPct val="100000"/>
              <a:buFont typeface="Arial" panose="020B0604020202020204" pitchFamily="34" charset="0"/>
              <a:buChar char="•"/>
              <a:defRPr/>
            </a:pPr>
            <a:r>
              <a:rPr lang="en-US" sz="1455" kern="0"/>
              <a:t>MFT picks data from target SFTP and Place the file to Boundary System SFTP </a:t>
            </a:r>
          </a:p>
        </p:txBody>
      </p:sp>
    </p:spTree>
    <p:extLst>
      <p:ext uri="{BB962C8B-B14F-4D97-AF65-F5344CB8AC3E}">
        <p14:creationId xmlns:p14="http://schemas.microsoft.com/office/powerpoint/2010/main" val="2172546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95A95AA-507C-40F3-ABF5-056C2671FB58}"/>
              </a:ext>
            </a:extLst>
          </p:cNvPr>
          <p:cNvSpPr/>
          <p:nvPr/>
        </p:nvSpPr>
        <p:spPr>
          <a:xfrm>
            <a:off x="813696" y="1364737"/>
            <a:ext cx="3017494" cy="416197"/>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31" name="Rectangle 30">
            <a:extLst>
              <a:ext uri="{FF2B5EF4-FFF2-40B4-BE49-F238E27FC236}">
                <a16:creationId xmlns:a16="http://schemas.microsoft.com/office/drawing/2014/main" id="{F2FD97F1-6AE2-4249-B8C1-D0A597F4EC0A}"/>
              </a:ext>
            </a:extLst>
          </p:cNvPr>
          <p:cNvSpPr/>
          <p:nvPr/>
        </p:nvSpPr>
        <p:spPr bwMode="gray">
          <a:xfrm>
            <a:off x="813696" y="1800115"/>
            <a:ext cx="3017492" cy="2749200"/>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pic>
        <p:nvPicPr>
          <p:cNvPr id="34" name="Graphic 33" descr="Blog with solid fill">
            <a:extLst>
              <a:ext uri="{FF2B5EF4-FFF2-40B4-BE49-F238E27FC236}">
                <a16:creationId xmlns:a16="http://schemas.microsoft.com/office/drawing/2014/main" id="{F6EF1830-8368-45B1-85EC-B37A4D7202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9697" y="1988782"/>
            <a:ext cx="950714" cy="950714"/>
          </a:xfrm>
          <a:prstGeom prst="rect">
            <a:avLst/>
          </a:prstGeom>
        </p:spPr>
      </p:pic>
      <p:sp>
        <p:nvSpPr>
          <p:cNvPr id="36" name="TextBox 35">
            <a:extLst>
              <a:ext uri="{FF2B5EF4-FFF2-40B4-BE49-F238E27FC236}">
                <a16:creationId xmlns:a16="http://schemas.microsoft.com/office/drawing/2014/main" id="{F47A6755-E5D7-4560-A0EF-8D96E8CE19AD}"/>
              </a:ext>
            </a:extLst>
          </p:cNvPr>
          <p:cNvSpPr txBox="1"/>
          <p:nvPr/>
        </p:nvSpPr>
        <p:spPr>
          <a:xfrm>
            <a:off x="1127578" y="1922951"/>
            <a:ext cx="2595802"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1092"/>
              </a:spcBef>
              <a:buSzPct val="100000"/>
              <a:defRPr/>
            </a:pPr>
            <a:r>
              <a:rPr lang="en-US" sz="1092" kern="0">
                <a:solidFill>
                  <a:srgbClr val="002776"/>
                </a:solidFill>
              </a:rPr>
              <a:t>Scheduled BI Publisher Report Extract</a:t>
            </a:r>
          </a:p>
        </p:txBody>
      </p:sp>
      <p:sp>
        <p:nvSpPr>
          <p:cNvPr id="85" name="Rectangle 84">
            <a:extLst>
              <a:ext uri="{FF2B5EF4-FFF2-40B4-BE49-F238E27FC236}">
                <a16:creationId xmlns:a16="http://schemas.microsoft.com/office/drawing/2014/main" id="{C48C88FE-5419-4A55-A4C0-798A15E79A6A}"/>
              </a:ext>
            </a:extLst>
          </p:cNvPr>
          <p:cNvSpPr/>
          <p:nvPr/>
        </p:nvSpPr>
        <p:spPr>
          <a:xfrm>
            <a:off x="9751306" y="2433111"/>
            <a:ext cx="1075564" cy="1297902"/>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Target</a:t>
            </a:r>
          </a:p>
        </p:txBody>
      </p:sp>
      <p:sp>
        <p:nvSpPr>
          <p:cNvPr id="87" name="Rectangle 86">
            <a:extLst>
              <a:ext uri="{FF2B5EF4-FFF2-40B4-BE49-F238E27FC236}">
                <a16:creationId xmlns:a16="http://schemas.microsoft.com/office/drawing/2014/main" id="{0BA222F2-29AA-4D8A-A42C-254C74943E05}"/>
              </a:ext>
            </a:extLst>
          </p:cNvPr>
          <p:cNvSpPr/>
          <p:nvPr/>
        </p:nvSpPr>
        <p:spPr>
          <a:xfrm>
            <a:off x="8225647" y="1345092"/>
            <a:ext cx="3035393" cy="436040"/>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Boundary Systems</a:t>
            </a:r>
          </a:p>
        </p:txBody>
      </p:sp>
      <p:sp>
        <p:nvSpPr>
          <p:cNvPr id="88" name="Rectangle 87">
            <a:extLst>
              <a:ext uri="{FF2B5EF4-FFF2-40B4-BE49-F238E27FC236}">
                <a16:creationId xmlns:a16="http://schemas.microsoft.com/office/drawing/2014/main" id="{C666607E-CF56-40E5-B60B-B2E0218974D3}"/>
              </a:ext>
            </a:extLst>
          </p:cNvPr>
          <p:cNvSpPr/>
          <p:nvPr/>
        </p:nvSpPr>
        <p:spPr bwMode="gray">
          <a:xfrm>
            <a:off x="8243547" y="1780934"/>
            <a:ext cx="3017492" cy="276602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29" name="Straight Arrow Connector 28">
            <a:extLst>
              <a:ext uri="{FF2B5EF4-FFF2-40B4-BE49-F238E27FC236}">
                <a16:creationId xmlns:a16="http://schemas.microsoft.com/office/drawing/2014/main" id="{557B9049-442A-4154-A684-E88C6A07617E}"/>
              </a:ext>
            </a:extLst>
          </p:cNvPr>
          <p:cNvCxnSpPr>
            <a:cxnSpLocks/>
            <a:stCxn id="31" idx="3"/>
          </p:cNvCxnSpPr>
          <p:nvPr/>
        </p:nvCxnSpPr>
        <p:spPr>
          <a:xfrm>
            <a:off x="3831188" y="3174715"/>
            <a:ext cx="4324232"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F18C76F4-CBDF-47B8-801A-180B8ED729CB}"/>
              </a:ext>
            </a:extLst>
          </p:cNvPr>
          <p:cNvSpPr/>
          <p:nvPr/>
        </p:nvSpPr>
        <p:spPr>
          <a:xfrm>
            <a:off x="8488631" y="1922952"/>
            <a:ext cx="1017592" cy="2094710"/>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File Server /SFTP</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pic>
        <p:nvPicPr>
          <p:cNvPr id="91" name="Graphic 90" descr="Folder">
            <a:extLst>
              <a:ext uri="{FF2B5EF4-FFF2-40B4-BE49-F238E27FC236}">
                <a16:creationId xmlns:a16="http://schemas.microsoft.com/office/drawing/2014/main" id="{A6F9C6BF-B7E5-4F49-95BB-BFC32C18AE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957" y="2701762"/>
            <a:ext cx="728049" cy="800408"/>
          </a:xfrm>
          <a:prstGeom prst="rect">
            <a:avLst/>
          </a:prstGeom>
          <a:scene3d>
            <a:camera prst="orthographicFront"/>
            <a:lightRig rig="threePt" dir="t"/>
          </a:scene3d>
          <a:sp3d>
            <a:bevelT/>
            <a:bevelB w="152400" h="50800" prst="softRound"/>
          </a:sp3d>
        </p:spPr>
      </p:pic>
      <p:sp>
        <p:nvSpPr>
          <p:cNvPr id="92" name="Rectangle 91">
            <a:extLst>
              <a:ext uri="{FF2B5EF4-FFF2-40B4-BE49-F238E27FC236}">
                <a16:creationId xmlns:a16="http://schemas.microsoft.com/office/drawing/2014/main" id="{1203E4A2-C55B-4066-A976-74E3CC77E317}"/>
              </a:ext>
            </a:extLst>
          </p:cNvPr>
          <p:cNvSpPr/>
          <p:nvPr/>
        </p:nvSpPr>
        <p:spPr>
          <a:xfrm>
            <a:off x="616485" y="1268093"/>
            <a:ext cx="10959031" cy="3431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662"/>
          </a:p>
        </p:txBody>
      </p:sp>
      <p:graphicFrame>
        <p:nvGraphicFramePr>
          <p:cNvPr id="93" name="Content Placeholder 6">
            <a:extLst>
              <a:ext uri="{FF2B5EF4-FFF2-40B4-BE49-F238E27FC236}">
                <a16:creationId xmlns:a16="http://schemas.microsoft.com/office/drawing/2014/main" id="{56556062-CF75-4DFD-91B3-8889B5EC2121}"/>
              </a:ext>
            </a:extLst>
          </p:cNvPr>
          <p:cNvGraphicFramePr>
            <a:graphicFrameLocks/>
          </p:cNvGraphicFramePr>
          <p:nvPr/>
        </p:nvGraphicFramePr>
        <p:xfrm>
          <a:off x="616485" y="5262629"/>
          <a:ext cx="10959031" cy="1124040"/>
        </p:xfrm>
        <a:graphic>
          <a:graphicData uri="http://schemas.openxmlformats.org/drawingml/2006/table">
            <a:tbl>
              <a:tblPr firstRow="1" bandRow="1">
                <a:tableStyleId>{5C22544A-7EE6-4342-B048-85BDC9FD1C3A}</a:tableStyleId>
              </a:tblPr>
              <a:tblGrid>
                <a:gridCol w="487520">
                  <a:extLst>
                    <a:ext uri="{9D8B030D-6E8A-4147-A177-3AD203B41FA5}">
                      <a16:colId xmlns:a16="http://schemas.microsoft.com/office/drawing/2014/main" val="1774869347"/>
                    </a:ext>
                  </a:extLst>
                </a:gridCol>
                <a:gridCol w="1054059">
                  <a:extLst>
                    <a:ext uri="{9D8B030D-6E8A-4147-A177-3AD203B41FA5}">
                      <a16:colId xmlns:a16="http://schemas.microsoft.com/office/drawing/2014/main" val="20000"/>
                    </a:ext>
                  </a:extLst>
                </a:gridCol>
                <a:gridCol w="834898">
                  <a:extLst>
                    <a:ext uri="{9D8B030D-6E8A-4147-A177-3AD203B41FA5}">
                      <a16:colId xmlns:a16="http://schemas.microsoft.com/office/drawing/2014/main" val="3917631046"/>
                    </a:ext>
                  </a:extLst>
                </a:gridCol>
                <a:gridCol w="1102318">
                  <a:extLst>
                    <a:ext uri="{9D8B030D-6E8A-4147-A177-3AD203B41FA5}">
                      <a16:colId xmlns:a16="http://schemas.microsoft.com/office/drawing/2014/main" val="2510883663"/>
                    </a:ext>
                  </a:extLst>
                </a:gridCol>
                <a:gridCol w="7480236">
                  <a:extLst>
                    <a:ext uri="{9D8B030D-6E8A-4147-A177-3AD203B41FA5}">
                      <a16:colId xmlns:a16="http://schemas.microsoft.com/office/drawing/2014/main" val="20001"/>
                    </a:ext>
                  </a:extLst>
                </a:gridCol>
              </a:tblGrid>
              <a:tr h="377038">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82205">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SFTP is not available , retry  the BI publisher job again.</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086578"/>
                  </a:ext>
                </a:extLst>
              </a:tr>
              <a:tr h="36479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SFTP is not available , retry polling another time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210752"/>
                  </a:ext>
                </a:extLst>
              </a:tr>
            </a:tbl>
          </a:graphicData>
        </a:graphic>
      </p:graphicFrame>
      <p:sp>
        <p:nvSpPr>
          <p:cNvPr id="16" name="TextBox 15">
            <a:extLst>
              <a:ext uri="{FF2B5EF4-FFF2-40B4-BE49-F238E27FC236}">
                <a16:creationId xmlns:a16="http://schemas.microsoft.com/office/drawing/2014/main" id="{D23AC861-40CC-4AE5-A086-1B5BD6BBC62E}"/>
              </a:ext>
            </a:extLst>
          </p:cNvPr>
          <p:cNvSpPr txBox="1"/>
          <p:nvPr/>
        </p:nvSpPr>
        <p:spPr>
          <a:xfrm>
            <a:off x="616485" y="62557"/>
            <a:ext cx="10959031" cy="50289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rgbClr val="43007A"/>
                </a:solidFill>
                <a:latin typeface="Arial Black"/>
                <a:ea typeface="Verdana" panose="020B0604030504040204" pitchFamily="34" charset="0"/>
              </a:rPr>
              <a:t>BI Report: Outbound Integration </a:t>
            </a:r>
            <a:r>
              <a:rPr lang="en-US" sz="1213">
                <a:solidFill>
                  <a:srgbClr val="43007A"/>
                </a:solidFill>
                <a:latin typeface="Arial Black"/>
                <a:ea typeface="Verdana" panose="020B0604030504040204" pitchFamily="34" charset="0"/>
              </a:rPr>
              <a:t>(No Middleware - Point to Point)</a:t>
            </a:r>
          </a:p>
        </p:txBody>
      </p:sp>
      <p:sp>
        <p:nvSpPr>
          <p:cNvPr id="94" name="Flowchart: Magnetic Disk 93">
            <a:extLst>
              <a:ext uri="{FF2B5EF4-FFF2-40B4-BE49-F238E27FC236}">
                <a16:creationId xmlns:a16="http://schemas.microsoft.com/office/drawing/2014/main" id="{E9BFB521-CFD9-4FB6-AF1C-0035D09D4DB1}"/>
              </a:ext>
            </a:extLst>
          </p:cNvPr>
          <p:cNvSpPr/>
          <p:nvPr/>
        </p:nvSpPr>
        <p:spPr bwMode="gray">
          <a:xfrm>
            <a:off x="1497920" y="3074392"/>
            <a:ext cx="1560919" cy="867018"/>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pic>
        <p:nvPicPr>
          <p:cNvPr id="95" name="Graphic 94" descr="Table outline">
            <a:extLst>
              <a:ext uri="{FF2B5EF4-FFF2-40B4-BE49-F238E27FC236}">
                <a16:creationId xmlns:a16="http://schemas.microsoft.com/office/drawing/2014/main" id="{E336F81A-DECC-4BD9-A504-FEA5A1796B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87811" y="2720444"/>
            <a:ext cx="661886" cy="661886"/>
          </a:xfrm>
          <a:prstGeom prst="rect">
            <a:avLst/>
          </a:prstGeom>
        </p:spPr>
      </p:pic>
      <p:cxnSp>
        <p:nvCxnSpPr>
          <p:cNvPr id="98" name="Straight Arrow Connector 97">
            <a:extLst>
              <a:ext uri="{FF2B5EF4-FFF2-40B4-BE49-F238E27FC236}">
                <a16:creationId xmlns:a16="http://schemas.microsoft.com/office/drawing/2014/main" id="{5105E763-8D2C-43B7-8C92-799A66FC367A}"/>
              </a:ext>
            </a:extLst>
          </p:cNvPr>
          <p:cNvCxnSpPr>
            <a:cxnSpLocks/>
          </p:cNvCxnSpPr>
          <p:nvPr/>
        </p:nvCxnSpPr>
        <p:spPr>
          <a:xfrm flipH="1">
            <a:off x="2322442" y="2827515"/>
            <a:ext cx="88126" cy="435254"/>
          </a:xfrm>
          <a:prstGeom prst="straightConnector1">
            <a:avLst/>
          </a:prstGeom>
          <a:ln w="19050">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C2B1781-AA36-41A0-A6AF-888A2FC32350}"/>
              </a:ext>
            </a:extLst>
          </p:cNvPr>
          <p:cNvCxnSpPr>
            <a:cxnSpLocks/>
          </p:cNvCxnSpPr>
          <p:nvPr/>
        </p:nvCxnSpPr>
        <p:spPr>
          <a:xfrm flipV="1">
            <a:off x="2466469" y="2799984"/>
            <a:ext cx="86220" cy="462785"/>
          </a:xfrm>
          <a:prstGeom prst="straightConnector1">
            <a:avLst/>
          </a:prstGeom>
          <a:ln w="19050">
            <a:prstDash val="dash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C32A1F0-8373-4C41-B27B-75D03987722F}"/>
              </a:ext>
            </a:extLst>
          </p:cNvPr>
          <p:cNvSpPr/>
          <p:nvPr/>
        </p:nvSpPr>
        <p:spPr>
          <a:xfrm>
            <a:off x="6221437" y="2827515"/>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pic>
        <p:nvPicPr>
          <p:cNvPr id="105" name="Graphic 104" descr="Close">
            <a:extLst>
              <a:ext uri="{FF2B5EF4-FFF2-40B4-BE49-F238E27FC236}">
                <a16:creationId xmlns:a16="http://schemas.microsoft.com/office/drawing/2014/main" id="{86B0E962-9CD8-45EB-9352-DBBF2A7D3E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1358313" flipH="1">
            <a:off x="6200191" y="3074392"/>
            <a:ext cx="268249" cy="268249"/>
          </a:xfrm>
          <a:prstGeom prst="rect">
            <a:avLst/>
          </a:prstGeom>
        </p:spPr>
      </p:pic>
      <p:sp>
        <p:nvSpPr>
          <p:cNvPr id="106" name="Oval 105">
            <a:extLst>
              <a:ext uri="{FF2B5EF4-FFF2-40B4-BE49-F238E27FC236}">
                <a16:creationId xmlns:a16="http://schemas.microsoft.com/office/drawing/2014/main" id="{DB6A3238-5855-4994-95E8-4938447AAE5E}"/>
              </a:ext>
            </a:extLst>
          </p:cNvPr>
          <p:cNvSpPr/>
          <p:nvPr/>
        </p:nvSpPr>
        <p:spPr>
          <a:xfrm>
            <a:off x="676066" y="5717189"/>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cxnSp>
        <p:nvCxnSpPr>
          <p:cNvPr id="107" name="Straight Arrow Connector 106">
            <a:extLst>
              <a:ext uri="{FF2B5EF4-FFF2-40B4-BE49-F238E27FC236}">
                <a16:creationId xmlns:a16="http://schemas.microsoft.com/office/drawing/2014/main" id="{9D2F6091-6916-40E1-BCF0-1B46E45735C7}"/>
              </a:ext>
            </a:extLst>
          </p:cNvPr>
          <p:cNvCxnSpPr>
            <a:cxnSpLocks/>
            <a:stCxn id="91" idx="3"/>
            <a:endCxn id="85" idx="1"/>
          </p:cNvCxnSpPr>
          <p:nvPr/>
        </p:nvCxnSpPr>
        <p:spPr>
          <a:xfrm flipV="1">
            <a:off x="9314007" y="3082062"/>
            <a:ext cx="437300" cy="1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7AF89AB3-1312-45DE-93F7-3864F0A0D577}"/>
              </a:ext>
            </a:extLst>
          </p:cNvPr>
          <p:cNvSpPr/>
          <p:nvPr/>
        </p:nvSpPr>
        <p:spPr>
          <a:xfrm>
            <a:off x="9479576" y="2783160"/>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115" name="Graphic 114" descr="Close">
            <a:extLst>
              <a:ext uri="{FF2B5EF4-FFF2-40B4-BE49-F238E27FC236}">
                <a16:creationId xmlns:a16="http://schemas.microsoft.com/office/drawing/2014/main" id="{3977E9AD-2CDE-42A0-944B-E57E41B396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9449415" y="2983969"/>
            <a:ext cx="268249" cy="268249"/>
          </a:xfrm>
          <a:prstGeom prst="rect">
            <a:avLst/>
          </a:prstGeom>
        </p:spPr>
      </p:pic>
      <p:sp>
        <p:nvSpPr>
          <p:cNvPr id="116" name="Oval 115">
            <a:extLst>
              <a:ext uri="{FF2B5EF4-FFF2-40B4-BE49-F238E27FC236}">
                <a16:creationId xmlns:a16="http://schemas.microsoft.com/office/drawing/2014/main" id="{DDF11AE9-A924-4991-B40C-646362A3DFFC}"/>
              </a:ext>
            </a:extLst>
          </p:cNvPr>
          <p:cNvSpPr/>
          <p:nvPr/>
        </p:nvSpPr>
        <p:spPr>
          <a:xfrm>
            <a:off x="676066" y="6064650"/>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27" name="TextBox 26">
            <a:extLst>
              <a:ext uri="{FF2B5EF4-FFF2-40B4-BE49-F238E27FC236}">
                <a16:creationId xmlns:a16="http://schemas.microsoft.com/office/drawing/2014/main" id="{523CE07C-6F7A-4DF5-BE58-C9A001FCB83B}"/>
              </a:ext>
            </a:extLst>
          </p:cNvPr>
          <p:cNvSpPr txBox="1"/>
          <p:nvPr/>
        </p:nvSpPr>
        <p:spPr>
          <a:xfrm>
            <a:off x="616484" y="676528"/>
            <a:ext cx="10794881" cy="54014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a:solidFill>
                  <a:srgbClr val="000000"/>
                </a:solidFill>
                <a:ea typeface="MS PGothic" pitchFamily="34" charset="-128"/>
              </a:rPr>
              <a:t>BI Report is created in ERP Cloud application to extract required details  and file is placed directly at the boundary application SFTP, no middleware required</a:t>
            </a:r>
          </a:p>
        </p:txBody>
      </p:sp>
    </p:spTree>
    <p:extLst>
      <p:ext uri="{BB962C8B-B14F-4D97-AF65-F5344CB8AC3E}">
        <p14:creationId xmlns:p14="http://schemas.microsoft.com/office/powerpoint/2010/main" val="4085363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32</a:t>
            </a:fld>
            <a:endParaRPr lang="en-US"/>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613803" y="962508"/>
            <a:ext cx="10562135" cy="1604430"/>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b="1">
                <a:solidFill>
                  <a:srgbClr val="C00000"/>
                </a:solidFill>
              </a:rPr>
              <a:t>Steps</a:t>
            </a:r>
          </a:p>
        </p:txBody>
      </p:sp>
      <p:sp>
        <p:nvSpPr>
          <p:cNvPr id="9" name="TextBox 8">
            <a:extLst>
              <a:ext uri="{FF2B5EF4-FFF2-40B4-BE49-F238E27FC236}">
                <a16:creationId xmlns:a16="http://schemas.microsoft.com/office/drawing/2014/main" id="{25DDEE90-861F-487E-967C-7B062E23F43C}"/>
              </a:ext>
            </a:extLst>
          </p:cNvPr>
          <p:cNvSpPr txBox="1"/>
          <p:nvPr/>
        </p:nvSpPr>
        <p:spPr>
          <a:xfrm>
            <a:off x="613803" y="2566937"/>
            <a:ext cx="8320306" cy="3495059"/>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Pros</a:t>
            </a:r>
          </a:p>
          <a:p>
            <a:pPr marL="485181" lvl="2" indent="-207935" defTabSz="685596">
              <a:spcBef>
                <a:spcPts val="450"/>
              </a:spcBef>
              <a:buSzPct val="100000"/>
              <a:buFont typeface="Arial" panose="020B0604020202020204" pitchFamily="34" charset="0"/>
              <a:buChar char="•"/>
              <a:defRPr/>
            </a:pPr>
            <a:r>
              <a:rPr lang="en-US" sz="1455" kern="0"/>
              <a:t>Scheduled interface to  transfer data to boundary systems </a:t>
            </a:r>
          </a:p>
          <a:p>
            <a:pPr marL="485181" lvl="2" indent="-207935" defTabSz="685596">
              <a:spcBef>
                <a:spcPts val="450"/>
              </a:spcBef>
              <a:buSzPct val="100000"/>
              <a:buFont typeface="Arial" panose="020B0604020202020204" pitchFamily="34" charset="0"/>
              <a:buChar char="•"/>
              <a:defRPr/>
            </a:pPr>
            <a:r>
              <a:rPr lang="en-US" sz="1455" kern="0"/>
              <a:t>Suitable for cases where less orchestration is required.</a:t>
            </a:r>
          </a:p>
          <a:p>
            <a:pPr marL="485181" lvl="2" indent="-207935" defTabSz="685596">
              <a:spcBef>
                <a:spcPts val="450"/>
              </a:spcBef>
              <a:buSzPct val="100000"/>
              <a:buFont typeface="Arial" panose="020B0604020202020204" pitchFamily="34" charset="0"/>
              <a:buChar char="•"/>
              <a:defRPr/>
            </a:pPr>
            <a:r>
              <a:rPr lang="en-US" sz="1455" kern="0"/>
              <a:t>No Intermediate Middleware required.</a:t>
            </a:r>
          </a:p>
          <a:p>
            <a:pPr marL="0" lvl="1" defTabSz="685596">
              <a:spcBef>
                <a:spcPts val="450"/>
              </a:spcBef>
              <a:buSzPct val="100000"/>
              <a:defRPr/>
            </a:pPr>
            <a:r>
              <a:rPr lang="en-US" sz="1800" b="1">
                <a:solidFill>
                  <a:srgbClr val="C00000"/>
                </a:solidFill>
              </a:rPr>
              <a:t>Cons</a:t>
            </a:r>
            <a:r>
              <a:rPr lang="en-US" sz="1455" kern="0"/>
              <a:t> </a:t>
            </a:r>
          </a:p>
          <a:p>
            <a:pPr marL="485181" lvl="2" indent="-207935" defTabSz="1371277">
              <a:spcBef>
                <a:spcPts val="900"/>
              </a:spcBef>
              <a:buSzPct val="100000"/>
              <a:buFont typeface="Arial" panose="020B0604020202020204" pitchFamily="34" charset="0"/>
              <a:buChar char="•"/>
              <a:defRPr/>
            </a:pPr>
            <a:r>
              <a:rPr lang="en-US" sz="1455" kern="0"/>
              <a:t>Only Base64 format files shall be transferred.</a:t>
            </a:r>
          </a:p>
          <a:p>
            <a:pPr marL="485181" lvl="2" indent="-207935" defTabSz="1371277">
              <a:spcBef>
                <a:spcPts val="900"/>
              </a:spcBef>
              <a:buSzPct val="100000"/>
              <a:buFont typeface="Arial" panose="020B0604020202020204" pitchFamily="34" charset="0"/>
              <a:buChar char="•"/>
              <a:defRPr/>
            </a:pPr>
            <a:r>
              <a:rPr lang="en-US" sz="1455" kern="0"/>
              <a:t>SFTP transfer only</a:t>
            </a:r>
          </a:p>
          <a:p>
            <a:pPr marL="485181" lvl="2" indent="-207935" defTabSz="1371277">
              <a:spcBef>
                <a:spcPts val="900"/>
              </a:spcBef>
              <a:buSzPct val="100000"/>
              <a:buFont typeface="Arial" panose="020B0604020202020204" pitchFamily="34" charset="0"/>
              <a:buChar char="•"/>
              <a:defRPr/>
            </a:pPr>
            <a:r>
              <a:rPr lang="en-US" sz="1455" kern="0"/>
              <a:t>Not Suitable for post extraction data transformation and validation requirements.</a:t>
            </a:r>
          </a:p>
          <a:p>
            <a:pPr marL="277246" lvl="2" defTabSz="1371277">
              <a:spcBef>
                <a:spcPts val="900"/>
              </a:spcBef>
              <a:buSzPct val="100000"/>
              <a:defRPr/>
            </a:pPr>
            <a:r>
              <a:rPr lang="en-US" sz="1455" b="0" kern="1200">
                <a:solidFill>
                  <a:schemeClr val="bg1"/>
                </a:solidFill>
                <a:latin typeface="+mn-lt"/>
                <a:ea typeface="+mn-ea"/>
                <a:cs typeface="+mn-cs"/>
              </a:rPr>
              <a:t>such as computed columns </a:t>
            </a:r>
          </a:p>
          <a:p>
            <a:pPr marL="105893" lvl="0" indent="-105893" algn="l" defTabSz="739305" rtl="0" eaLnBrk="1" latinLnBrk="0" hangingPunct="1">
              <a:buFont typeface="Arial" panose="020B0604020202020204" pitchFamily="34" charset="0"/>
              <a:buChar char="•"/>
            </a:pPr>
            <a:r>
              <a:rPr lang="en-US" sz="1455" b="0" kern="1200">
                <a:solidFill>
                  <a:schemeClr val="bg1"/>
                </a:solidFill>
                <a:latin typeface="+mn-lt"/>
                <a:ea typeface="+mn-ea"/>
                <a:cs typeface="+mn-cs"/>
              </a:rPr>
              <a:t>Not suitable for post extraction data transformation and validation requirements</a:t>
            </a:r>
          </a:p>
          <a:p>
            <a:pPr marL="485181" lvl="2" indent="-207935" defTabSz="1371277">
              <a:spcBef>
                <a:spcPts val="900"/>
              </a:spcBef>
              <a:buSzPct val="100000"/>
              <a:buFont typeface="Arial" panose="020B0604020202020204" pitchFamily="34" charset="0"/>
              <a:buChar char="•"/>
              <a:defRPr/>
            </a:pPr>
            <a:endParaRPr lang="en-US" sz="1455" kern="0"/>
          </a:p>
        </p:txBody>
      </p:sp>
      <p:sp>
        <p:nvSpPr>
          <p:cNvPr id="11" name="TextBox 10">
            <a:extLst>
              <a:ext uri="{FF2B5EF4-FFF2-40B4-BE49-F238E27FC236}">
                <a16:creationId xmlns:a16="http://schemas.microsoft.com/office/drawing/2014/main" id="{346830CA-21B8-4743-8C8E-E9558CEA31CC}"/>
              </a:ext>
            </a:extLst>
          </p:cNvPr>
          <p:cNvSpPr txBox="1"/>
          <p:nvPr/>
        </p:nvSpPr>
        <p:spPr>
          <a:xfrm>
            <a:off x="613803" y="4852728"/>
            <a:ext cx="6097782" cy="126496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kern="0"/>
          </a:p>
          <a:p>
            <a:pPr defTabSz="1219187"/>
            <a:r>
              <a:rPr lang="en-US" sz="1800" b="1">
                <a:solidFill>
                  <a:srgbClr val="C00000"/>
                </a:solidFill>
              </a:rPr>
              <a:t>Applicability</a:t>
            </a:r>
          </a:p>
          <a:p>
            <a:pPr defTabSz="1219187"/>
            <a:endParaRPr lang="en-US" sz="1455"/>
          </a:p>
          <a:p>
            <a:pPr marL="485181" lvl="1" indent="-207935" defTabSz="505166" fontAlgn="base" hangingPunct="0">
              <a:buFont typeface="Arial" panose="020B0604020202020204" pitchFamily="34" charset="0"/>
              <a:buChar char="•"/>
            </a:pPr>
            <a:r>
              <a:rPr lang="en-US" sz="1455" kern="1200">
                <a:solidFill>
                  <a:schemeClr val="dk1"/>
                </a:solidFill>
                <a:effectLst/>
                <a:latin typeface="Calibri" panose="020F0502020204030204" pitchFamily="34" charset="0"/>
                <a:ea typeface="+mn-ea"/>
                <a:cs typeface="+mn-cs"/>
              </a:rPr>
              <a:t>Bank Integrations </a:t>
            </a:r>
          </a:p>
          <a:p>
            <a:pPr marL="277246" indent="-277246" defTabSz="1219187">
              <a:buAutoNum type="arabicPeriod"/>
            </a:pPr>
            <a:endParaRPr lang="en-US" sz="1455"/>
          </a:p>
        </p:txBody>
      </p:sp>
      <p:sp>
        <p:nvSpPr>
          <p:cNvPr id="8" name="TextBox 7">
            <a:extLst>
              <a:ext uri="{FF2B5EF4-FFF2-40B4-BE49-F238E27FC236}">
                <a16:creationId xmlns:a16="http://schemas.microsoft.com/office/drawing/2014/main" id="{0F4FA511-475E-489B-93C7-8F43B1072ADB}"/>
              </a:ext>
            </a:extLst>
          </p:cNvPr>
          <p:cNvSpPr txBox="1"/>
          <p:nvPr/>
        </p:nvSpPr>
        <p:spPr>
          <a:xfrm>
            <a:off x="802519" y="366154"/>
            <a:ext cx="10173825" cy="50289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rgbClr val="43007A"/>
                </a:solidFill>
                <a:latin typeface="Arial Black"/>
                <a:ea typeface="Verdana" panose="020B0604030504040204" pitchFamily="34" charset="0"/>
              </a:rPr>
              <a:t>BI Report: Outbound Integration …(</a:t>
            </a:r>
            <a:r>
              <a:rPr lang="en-US" sz="1455" err="1">
                <a:solidFill>
                  <a:srgbClr val="43007A"/>
                </a:solidFill>
                <a:latin typeface="Arial Black"/>
                <a:ea typeface="Verdana" panose="020B0604030504040204" pitchFamily="34" charset="0"/>
              </a:rPr>
              <a:t>Contd</a:t>
            </a:r>
            <a:r>
              <a:rPr lang="en-US" sz="2668">
                <a:solidFill>
                  <a:srgbClr val="43007A"/>
                </a:solidFill>
                <a:latin typeface="Arial Black"/>
                <a:ea typeface="Verdana" panose="020B0604030504040204" pitchFamily="34" charset="0"/>
              </a:rPr>
              <a:t>)</a:t>
            </a:r>
          </a:p>
        </p:txBody>
      </p:sp>
      <p:sp>
        <p:nvSpPr>
          <p:cNvPr id="10" name="TextBox 9">
            <a:extLst>
              <a:ext uri="{FF2B5EF4-FFF2-40B4-BE49-F238E27FC236}">
                <a16:creationId xmlns:a16="http://schemas.microsoft.com/office/drawing/2014/main" id="{2F0E512F-D453-4E1C-A652-86D1B8F1C3F7}"/>
              </a:ext>
            </a:extLst>
          </p:cNvPr>
          <p:cNvSpPr txBox="1"/>
          <p:nvPr/>
        </p:nvSpPr>
        <p:spPr>
          <a:xfrm>
            <a:off x="613803" y="1268247"/>
            <a:ext cx="8320306" cy="134011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485181" lvl="2" indent="-207935" defTabSz="831530">
              <a:spcBef>
                <a:spcPts val="546"/>
              </a:spcBef>
              <a:buSzPct val="100000"/>
              <a:buFont typeface="Arial" panose="020B0604020202020204" pitchFamily="34" charset="0"/>
              <a:buChar char="•"/>
              <a:defRPr/>
            </a:pPr>
            <a:r>
              <a:rPr lang="en-US" sz="1455" kern="0"/>
              <a:t>BI Report is created in ERP Cloud application to extract required details and BI bursting functionality configured to SFTP the files to required locations. The report is scheduled to run at specific intervals.</a:t>
            </a:r>
          </a:p>
          <a:p>
            <a:pPr marL="485181" lvl="2" indent="-207935" defTabSz="831530">
              <a:spcBef>
                <a:spcPts val="546"/>
              </a:spcBef>
              <a:buSzPct val="100000"/>
              <a:buFont typeface="Arial" panose="020B0604020202020204" pitchFamily="34" charset="0"/>
              <a:buChar char="•"/>
              <a:defRPr/>
            </a:pPr>
            <a:r>
              <a:rPr lang="en-US" sz="1455" kern="0"/>
              <a:t>When the report executes, the output in necessary file format as per the report design is sent to SFTP server provided by Boundary.</a:t>
            </a:r>
          </a:p>
          <a:p>
            <a:pPr marL="485181" lvl="2" indent="-207935" defTabSz="831530">
              <a:spcBef>
                <a:spcPts val="546"/>
              </a:spcBef>
              <a:buSzPct val="100000"/>
              <a:buFont typeface="Arial" panose="020B0604020202020204" pitchFamily="34" charset="0"/>
              <a:buChar char="•"/>
              <a:defRPr/>
            </a:pPr>
            <a:r>
              <a:rPr lang="en-US" sz="1455" kern="0"/>
              <a:t>Boundary system picks up the file and imports data into their system.</a:t>
            </a:r>
          </a:p>
        </p:txBody>
      </p:sp>
    </p:spTree>
    <p:extLst>
      <p:ext uri="{BB962C8B-B14F-4D97-AF65-F5344CB8AC3E}">
        <p14:creationId xmlns:p14="http://schemas.microsoft.com/office/powerpoint/2010/main" val="2090237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555749-3142-4120-82DE-29B63215B2CF}"/>
              </a:ext>
            </a:extLst>
          </p:cNvPr>
          <p:cNvSpPr/>
          <p:nvPr/>
        </p:nvSpPr>
        <p:spPr>
          <a:xfrm>
            <a:off x="2974211" y="2115894"/>
            <a:ext cx="916301" cy="2772650"/>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SFTP</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sp>
        <p:nvSpPr>
          <p:cNvPr id="2" name="Title 1">
            <a:extLst>
              <a:ext uri="{FF2B5EF4-FFF2-40B4-BE49-F238E27FC236}">
                <a16:creationId xmlns:a16="http://schemas.microsoft.com/office/drawing/2014/main" id="{B1172556-A237-4D86-A59F-7694B1C018D3}"/>
              </a:ext>
            </a:extLst>
          </p:cNvPr>
          <p:cNvSpPr>
            <a:spLocks noGrp="1"/>
          </p:cNvSpPr>
          <p:nvPr>
            <p:ph type="title" idx="4294967295"/>
          </p:nvPr>
        </p:nvSpPr>
        <p:spPr>
          <a:xfrm>
            <a:off x="0" y="257175"/>
            <a:ext cx="11210925" cy="333375"/>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0">
                <a:solidFill>
                  <a:srgbClr val="43007A"/>
                </a:solidFill>
                <a:ea typeface="Verdana" panose="020B0604030504040204" pitchFamily="34" charset="0"/>
              </a:rPr>
              <a:t>Near Real time Outbound Integration (Common)</a:t>
            </a:r>
            <a:endParaRPr lang="en-US" sz="2668"/>
          </a:p>
        </p:txBody>
      </p:sp>
      <p:sp>
        <p:nvSpPr>
          <p:cNvPr id="3" name="Text Placeholder 2">
            <a:extLst>
              <a:ext uri="{FF2B5EF4-FFF2-40B4-BE49-F238E27FC236}">
                <a16:creationId xmlns:a16="http://schemas.microsoft.com/office/drawing/2014/main" id="{43AC256A-2984-414B-98EE-C1ACFD0733BB}"/>
              </a:ext>
            </a:extLst>
          </p:cNvPr>
          <p:cNvSpPr>
            <a:spLocks noGrp="1"/>
          </p:cNvSpPr>
          <p:nvPr>
            <p:ph type="body" sz="quarter" idx="4294967295"/>
          </p:nvPr>
        </p:nvSpPr>
        <p:spPr>
          <a:xfrm>
            <a:off x="0" y="841375"/>
            <a:ext cx="11210925" cy="53816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a:solidFill>
                  <a:schemeClr val="tx1"/>
                </a:solidFill>
                <a:latin typeface="+mn-lt"/>
              </a:rPr>
              <a:t>Scheduled BI Reports to be exported and placed at SFTP, picked for data transformation and flows from OIC to down streams systems</a:t>
            </a:r>
          </a:p>
        </p:txBody>
      </p:sp>
      <p:sp>
        <p:nvSpPr>
          <p:cNvPr id="6" name="Rectangle 5">
            <a:extLst>
              <a:ext uri="{FF2B5EF4-FFF2-40B4-BE49-F238E27FC236}">
                <a16:creationId xmlns:a16="http://schemas.microsoft.com/office/drawing/2014/main" id="{29C1E2C9-65CD-4AB7-A067-6EDCB3EC1433}"/>
              </a:ext>
            </a:extLst>
          </p:cNvPr>
          <p:cNvSpPr/>
          <p:nvPr/>
        </p:nvSpPr>
        <p:spPr>
          <a:xfrm>
            <a:off x="431084" y="1649731"/>
            <a:ext cx="1874175" cy="350444"/>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7" name="Rectangle 6">
            <a:extLst>
              <a:ext uri="{FF2B5EF4-FFF2-40B4-BE49-F238E27FC236}">
                <a16:creationId xmlns:a16="http://schemas.microsoft.com/office/drawing/2014/main" id="{3D72E53B-0B1B-4858-8960-594A92AFB6ED}"/>
              </a:ext>
            </a:extLst>
          </p:cNvPr>
          <p:cNvSpPr/>
          <p:nvPr/>
        </p:nvSpPr>
        <p:spPr bwMode="gray">
          <a:xfrm>
            <a:off x="430670" y="1666559"/>
            <a:ext cx="1874175" cy="323474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pic>
        <p:nvPicPr>
          <p:cNvPr id="8" name="Graphic 7" descr="Blog with solid fill">
            <a:extLst>
              <a:ext uri="{FF2B5EF4-FFF2-40B4-BE49-F238E27FC236}">
                <a16:creationId xmlns:a16="http://schemas.microsoft.com/office/drawing/2014/main" id="{AA73FB23-8D2C-4B5A-A304-97C94A2254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7430" y="2367208"/>
            <a:ext cx="853166" cy="1016152"/>
          </a:xfrm>
          <a:prstGeom prst="rect">
            <a:avLst/>
          </a:prstGeom>
        </p:spPr>
      </p:pic>
      <p:pic>
        <p:nvPicPr>
          <p:cNvPr id="12" name="Graphic 11" descr="Folder">
            <a:extLst>
              <a:ext uri="{FF2B5EF4-FFF2-40B4-BE49-F238E27FC236}">
                <a16:creationId xmlns:a16="http://schemas.microsoft.com/office/drawing/2014/main" id="{15E7D7F4-75A1-434F-8028-D9C0978FF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0139" y="3533345"/>
            <a:ext cx="728049" cy="800408"/>
          </a:xfrm>
          <a:prstGeom prst="rect">
            <a:avLst/>
          </a:prstGeom>
          <a:scene3d>
            <a:camera prst="orthographicFront"/>
            <a:lightRig rig="threePt" dir="t"/>
          </a:scene3d>
          <a:sp3d>
            <a:bevelT/>
            <a:bevelB w="152400" h="50800" prst="softRound"/>
          </a:sp3d>
        </p:spPr>
      </p:pic>
      <p:sp>
        <p:nvSpPr>
          <p:cNvPr id="14" name="Rectangle 13">
            <a:extLst>
              <a:ext uri="{FF2B5EF4-FFF2-40B4-BE49-F238E27FC236}">
                <a16:creationId xmlns:a16="http://schemas.microsoft.com/office/drawing/2014/main" id="{DAD93BC6-A73D-44AA-826F-BDFECB8D56EB}"/>
              </a:ext>
            </a:extLst>
          </p:cNvPr>
          <p:cNvSpPr/>
          <p:nvPr/>
        </p:nvSpPr>
        <p:spPr>
          <a:xfrm>
            <a:off x="2952613" y="1649732"/>
            <a:ext cx="5188677" cy="3251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5" name="Rectangle 14">
            <a:extLst>
              <a:ext uri="{FF2B5EF4-FFF2-40B4-BE49-F238E27FC236}">
                <a16:creationId xmlns:a16="http://schemas.microsoft.com/office/drawing/2014/main" id="{A03BF949-84DB-4534-9629-8E2EDCB66B84}"/>
              </a:ext>
            </a:extLst>
          </p:cNvPr>
          <p:cNvSpPr/>
          <p:nvPr/>
        </p:nvSpPr>
        <p:spPr>
          <a:xfrm>
            <a:off x="2958511" y="1666560"/>
            <a:ext cx="5182779" cy="428055"/>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Cloud Infrastructure/Dell Boomi</a:t>
            </a:r>
          </a:p>
        </p:txBody>
      </p:sp>
      <p:sp>
        <p:nvSpPr>
          <p:cNvPr id="16" name="TextBox 15">
            <a:extLst>
              <a:ext uri="{FF2B5EF4-FFF2-40B4-BE49-F238E27FC236}">
                <a16:creationId xmlns:a16="http://schemas.microsoft.com/office/drawing/2014/main" id="{E253748A-BCD8-4693-B179-8204F2BB903F}"/>
              </a:ext>
            </a:extLst>
          </p:cNvPr>
          <p:cNvSpPr txBox="1"/>
          <p:nvPr/>
        </p:nvSpPr>
        <p:spPr>
          <a:xfrm>
            <a:off x="4237322" y="3259595"/>
            <a:ext cx="1094630" cy="390876"/>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latin typeface="Verdana"/>
              </a:rPr>
              <a:t>Receive file and Validate</a:t>
            </a:r>
          </a:p>
        </p:txBody>
      </p:sp>
      <p:pic>
        <p:nvPicPr>
          <p:cNvPr id="17" name="Graphic 16" descr="Checkbox Checked with solid fill">
            <a:extLst>
              <a:ext uri="{FF2B5EF4-FFF2-40B4-BE49-F238E27FC236}">
                <a16:creationId xmlns:a16="http://schemas.microsoft.com/office/drawing/2014/main" id="{8EFF0382-C893-435A-9BC6-3E90B63AF6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88988" y="2688449"/>
            <a:ext cx="877285" cy="713249"/>
          </a:xfrm>
          <a:prstGeom prst="rect">
            <a:avLst/>
          </a:prstGeom>
        </p:spPr>
      </p:pic>
      <p:pic>
        <p:nvPicPr>
          <p:cNvPr id="19" name="Graphic 18" descr="Close">
            <a:extLst>
              <a:ext uri="{FF2B5EF4-FFF2-40B4-BE49-F238E27FC236}">
                <a16:creationId xmlns:a16="http://schemas.microsoft.com/office/drawing/2014/main" id="{EB474374-B91B-4668-88FF-3807A488C3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3852369" y="2950499"/>
            <a:ext cx="268249" cy="268249"/>
          </a:xfrm>
          <a:prstGeom prst="rect">
            <a:avLst/>
          </a:prstGeom>
        </p:spPr>
      </p:pic>
      <p:sp>
        <p:nvSpPr>
          <p:cNvPr id="20" name="Oval 19">
            <a:extLst>
              <a:ext uri="{FF2B5EF4-FFF2-40B4-BE49-F238E27FC236}">
                <a16:creationId xmlns:a16="http://schemas.microsoft.com/office/drawing/2014/main" id="{C3CDEB6B-D9E2-4330-856E-FAE03B9F43AD}"/>
              </a:ext>
            </a:extLst>
          </p:cNvPr>
          <p:cNvSpPr/>
          <p:nvPr/>
        </p:nvSpPr>
        <p:spPr>
          <a:xfrm>
            <a:off x="3907404" y="2812719"/>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23" name="Rectangle 22">
            <a:extLst>
              <a:ext uri="{FF2B5EF4-FFF2-40B4-BE49-F238E27FC236}">
                <a16:creationId xmlns:a16="http://schemas.microsoft.com/office/drawing/2014/main" id="{339F3A4B-A41B-4273-994B-1CA7B111FF56}"/>
              </a:ext>
            </a:extLst>
          </p:cNvPr>
          <p:cNvSpPr/>
          <p:nvPr/>
        </p:nvSpPr>
        <p:spPr>
          <a:xfrm>
            <a:off x="4083224" y="2211791"/>
            <a:ext cx="3827861" cy="1794806"/>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24" name="Rectangle: Beveled 23">
            <a:extLst>
              <a:ext uri="{FF2B5EF4-FFF2-40B4-BE49-F238E27FC236}">
                <a16:creationId xmlns:a16="http://schemas.microsoft.com/office/drawing/2014/main" id="{A39336E7-9E33-4934-A3F5-03BA9B846B89}"/>
              </a:ext>
            </a:extLst>
          </p:cNvPr>
          <p:cNvSpPr/>
          <p:nvPr/>
        </p:nvSpPr>
        <p:spPr bwMode="gray">
          <a:xfrm>
            <a:off x="4083225" y="2224660"/>
            <a:ext cx="3839265" cy="303606"/>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Verdana"/>
              </a:rPr>
              <a:t>OIC /Dell Boomi</a:t>
            </a:r>
          </a:p>
        </p:txBody>
      </p:sp>
      <p:cxnSp>
        <p:nvCxnSpPr>
          <p:cNvPr id="30" name="Straight Arrow Connector 29">
            <a:extLst>
              <a:ext uri="{FF2B5EF4-FFF2-40B4-BE49-F238E27FC236}">
                <a16:creationId xmlns:a16="http://schemas.microsoft.com/office/drawing/2014/main" id="{61D8B86F-2234-4241-9607-926768B62D77}"/>
              </a:ext>
            </a:extLst>
          </p:cNvPr>
          <p:cNvCxnSpPr>
            <a:cxnSpLocks/>
            <a:stCxn id="31" idx="3"/>
            <a:endCxn id="32" idx="1"/>
          </p:cNvCxnSpPr>
          <p:nvPr/>
        </p:nvCxnSpPr>
        <p:spPr>
          <a:xfrm flipV="1">
            <a:off x="6419525" y="3038348"/>
            <a:ext cx="948591" cy="1230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88B5675-C64F-4DDA-B7AC-4445D7120970}"/>
              </a:ext>
            </a:extLst>
          </p:cNvPr>
          <p:cNvPicPr>
            <a:picLocks noChangeAspect="1"/>
          </p:cNvPicPr>
          <p:nvPr/>
        </p:nvPicPr>
        <p:blipFill>
          <a:blip r:embed="rId10"/>
          <a:stretch>
            <a:fillRect/>
          </a:stretch>
        </p:blipFill>
        <p:spPr>
          <a:xfrm>
            <a:off x="5790666" y="2800979"/>
            <a:ext cx="628858" cy="499353"/>
          </a:xfrm>
          <a:prstGeom prst="rect">
            <a:avLst/>
          </a:prstGeom>
        </p:spPr>
      </p:pic>
      <p:pic>
        <p:nvPicPr>
          <p:cNvPr id="32" name="Picture 31">
            <a:extLst>
              <a:ext uri="{FF2B5EF4-FFF2-40B4-BE49-F238E27FC236}">
                <a16:creationId xmlns:a16="http://schemas.microsoft.com/office/drawing/2014/main" id="{B46B18A6-25A9-4AAB-AA27-5FA15518489A}"/>
              </a:ext>
            </a:extLst>
          </p:cNvPr>
          <p:cNvPicPr>
            <a:picLocks noChangeAspect="1"/>
          </p:cNvPicPr>
          <p:nvPr/>
        </p:nvPicPr>
        <p:blipFill>
          <a:blip r:embed="rId11"/>
          <a:stretch>
            <a:fillRect/>
          </a:stretch>
        </p:blipFill>
        <p:spPr>
          <a:xfrm>
            <a:off x="7368116" y="2826296"/>
            <a:ext cx="521960" cy="424103"/>
          </a:xfrm>
          <a:prstGeom prst="rect">
            <a:avLst/>
          </a:prstGeom>
        </p:spPr>
      </p:pic>
      <p:cxnSp>
        <p:nvCxnSpPr>
          <p:cNvPr id="33" name="Straight Arrow Connector 32">
            <a:extLst>
              <a:ext uri="{FF2B5EF4-FFF2-40B4-BE49-F238E27FC236}">
                <a16:creationId xmlns:a16="http://schemas.microsoft.com/office/drawing/2014/main" id="{54350548-36A9-48CA-8A10-937F1C08B621}"/>
              </a:ext>
            </a:extLst>
          </p:cNvPr>
          <p:cNvCxnSpPr>
            <a:cxnSpLocks/>
            <a:endCxn id="31" idx="1"/>
          </p:cNvCxnSpPr>
          <p:nvPr/>
        </p:nvCxnSpPr>
        <p:spPr>
          <a:xfrm>
            <a:off x="4925421" y="3050656"/>
            <a:ext cx="865246" cy="0"/>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095AAA60-AD86-4791-8188-3DE8FC2FD358}"/>
              </a:ext>
            </a:extLst>
          </p:cNvPr>
          <p:cNvSpPr/>
          <p:nvPr/>
        </p:nvSpPr>
        <p:spPr bwMode="gray">
          <a:xfrm>
            <a:off x="554031" y="3848029"/>
            <a:ext cx="1639965" cy="643136"/>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pic>
        <p:nvPicPr>
          <p:cNvPr id="60" name="Graphic 59" descr="Table outline">
            <a:extLst>
              <a:ext uri="{FF2B5EF4-FFF2-40B4-BE49-F238E27FC236}">
                <a16:creationId xmlns:a16="http://schemas.microsoft.com/office/drawing/2014/main" id="{0CF552D4-2013-4C85-9F85-45223660549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8152" y="3596104"/>
            <a:ext cx="573493" cy="573493"/>
          </a:xfrm>
          <a:prstGeom prst="rect">
            <a:avLst/>
          </a:prstGeom>
        </p:spPr>
      </p:pic>
      <p:cxnSp>
        <p:nvCxnSpPr>
          <p:cNvPr id="63" name="Straight Arrow Connector 62">
            <a:extLst>
              <a:ext uri="{FF2B5EF4-FFF2-40B4-BE49-F238E27FC236}">
                <a16:creationId xmlns:a16="http://schemas.microsoft.com/office/drawing/2014/main" id="{9C2B550B-00E5-463A-80C1-1834637DBDC7}"/>
              </a:ext>
            </a:extLst>
          </p:cNvPr>
          <p:cNvCxnSpPr>
            <a:cxnSpLocks/>
          </p:cNvCxnSpPr>
          <p:nvPr/>
        </p:nvCxnSpPr>
        <p:spPr>
          <a:xfrm>
            <a:off x="1855751" y="2916531"/>
            <a:ext cx="10968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56F6069-C53D-4626-9FEC-DE5311D1B082}"/>
              </a:ext>
            </a:extLst>
          </p:cNvPr>
          <p:cNvCxnSpPr>
            <a:cxnSpLocks/>
          </p:cNvCxnSpPr>
          <p:nvPr/>
        </p:nvCxnSpPr>
        <p:spPr>
          <a:xfrm flipV="1">
            <a:off x="3738189" y="3073686"/>
            <a:ext cx="624530" cy="12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9358312-BBE9-454E-B00A-72922B2FFF59}"/>
              </a:ext>
            </a:extLst>
          </p:cNvPr>
          <p:cNvCxnSpPr>
            <a:cxnSpLocks/>
          </p:cNvCxnSpPr>
          <p:nvPr/>
        </p:nvCxnSpPr>
        <p:spPr>
          <a:xfrm flipV="1">
            <a:off x="1374013" y="3218748"/>
            <a:ext cx="0" cy="629282"/>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76" name="Flowchart: Magnetic Disk 75">
            <a:extLst>
              <a:ext uri="{FF2B5EF4-FFF2-40B4-BE49-F238E27FC236}">
                <a16:creationId xmlns:a16="http://schemas.microsoft.com/office/drawing/2014/main" id="{90209211-74CA-4E44-BB83-2DBB60206208}"/>
              </a:ext>
            </a:extLst>
          </p:cNvPr>
          <p:cNvSpPr/>
          <p:nvPr/>
        </p:nvSpPr>
        <p:spPr>
          <a:xfrm>
            <a:off x="8682518" y="2222666"/>
            <a:ext cx="810334" cy="688891"/>
          </a:xfrm>
          <a:prstGeom prst="flowChartMagneticDisk">
            <a:avLst/>
          </a:prstGeom>
          <a:solidFill>
            <a:srgbClr val="0070C0"/>
          </a:solidFill>
          <a:ln w="31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b="1">
              <a:solidFill>
                <a:prstClr val="white"/>
              </a:solidFill>
              <a:latin typeface="Verdana"/>
            </a:endParaRPr>
          </a:p>
        </p:txBody>
      </p:sp>
      <p:cxnSp>
        <p:nvCxnSpPr>
          <p:cNvPr id="77" name="Straight Arrow Connector 51">
            <a:extLst>
              <a:ext uri="{FF2B5EF4-FFF2-40B4-BE49-F238E27FC236}">
                <a16:creationId xmlns:a16="http://schemas.microsoft.com/office/drawing/2014/main" id="{E501FA62-67F3-4702-99CD-EDD1F5D8189B}"/>
              </a:ext>
            </a:extLst>
          </p:cNvPr>
          <p:cNvCxnSpPr>
            <a:cxnSpLocks/>
            <a:stCxn id="78" idx="4"/>
          </p:cNvCxnSpPr>
          <p:nvPr/>
        </p:nvCxnSpPr>
        <p:spPr>
          <a:xfrm flipV="1">
            <a:off x="9486895" y="2484013"/>
            <a:ext cx="840446" cy="172319"/>
          </a:xfrm>
          <a:prstGeom prst="bentConnector3">
            <a:avLst>
              <a:gd name="adj1" fmla="val 50000"/>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Flowchart: Direct Access Storage 77">
            <a:extLst>
              <a:ext uri="{FF2B5EF4-FFF2-40B4-BE49-F238E27FC236}">
                <a16:creationId xmlns:a16="http://schemas.microsoft.com/office/drawing/2014/main" id="{2AE43959-A893-4306-91A3-5E44043482DA}"/>
              </a:ext>
            </a:extLst>
          </p:cNvPr>
          <p:cNvSpPr/>
          <p:nvPr/>
        </p:nvSpPr>
        <p:spPr>
          <a:xfrm>
            <a:off x="8683615" y="2525005"/>
            <a:ext cx="803280" cy="262652"/>
          </a:xfrm>
          <a:prstGeom prst="flowChartMagneticDrum">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R="0" algn="ctr" rtl="0"/>
            <a:r>
              <a:rPr lang="en-US" sz="667" b="0" i="0" u="none" strike="noStrike" baseline="0">
                <a:solidFill>
                  <a:schemeClr val="tx1"/>
                </a:solidFill>
                <a:latin typeface="Calibri" panose="020F0502020204030204" pitchFamily="34" charset="0"/>
              </a:rPr>
              <a:t>MQ</a:t>
            </a:r>
          </a:p>
          <a:p>
            <a:pPr marR="0" algn="ctr" rtl="0"/>
            <a:r>
              <a:rPr lang="en-US" sz="667" b="0" i="0" u="none" strike="noStrike" baseline="0">
                <a:solidFill>
                  <a:schemeClr val="tx1"/>
                </a:solidFill>
                <a:latin typeface="Calibri" panose="020F0502020204030204" pitchFamily="34" charset="0"/>
              </a:rPr>
              <a:t>(Corp)</a:t>
            </a:r>
            <a:endParaRPr lang="en-US" sz="667">
              <a:solidFill>
                <a:schemeClr val="tx1"/>
              </a:solidFill>
              <a:latin typeface="Verdana"/>
            </a:endParaRPr>
          </a:p>
        </p:txBody>
      </p:sp>
      <p:pic>
        <p:nvPicPr>
          <p:cNvPr id="82" name="Graphic 81" descr="Folder">
            <a:extLst>
              <a:ext uri="{FF2B5EF4-FFF2-40B4-BE49-F238E27FC236}">
                <a16:creationId xmlns:a16="http://schemas.microsoft.com/office/drawing/2014/main" id="{89700191-D96F-4259-8BCB-CB7083A93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05961" y="2867155"/>
            <a:ext cx="758202" cy="833557"/>
          </a:xfrm>
          <a:prstGeom prst="rect">
            <a:avLst/>
          </a:prstGeom>
          <a:scene3d>
            <a:camera prst="orthographicFront"/>
            <a:lightRig rig="threePt" dir="t"/>
          </a:scene3d>
          <a:sp3d>
            <a:bevelT/>
            <a:bevelB w="152400" h="50800" prst="softRound"/>
          </a:sp3d>
        </p:spPr>
      </p:pic>
      <p:sp>
        <p:nvSpPr>
          <p:cNvPr id="94" name="Rectangle 93">
            <a:extLst>
              <a:ext uri="{FF2B5EF4-FFF2-40B4-BE49-F238E27FC236}">
                <a16:creationId xmlns:a16="http://schemas.microsoft.com/office/drawing/2014/main" id="{C9257415-C7FA-4F1F-BE30-B82CF41A2934}"/>
              </a:ext>
            </a:extLst>
          </p:cNvPr>
          <p:cNvSpPr/>
          <p:nvPr/>
        </p:nvSpPr>
        <p:spPr>
          <a:xfrm>
            <a:off x="10400904" y="3095453"/>
            <a:ext cx="959304" cy="612490"/>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2</a:t>
            </a:r>
          </a:p>
          <a:p>
            <a:pPr algn="ctr" defTabSz="914413">
              <a:lnSpc>
                <a:spcPct val="106000"/>
              </a:lnSpc>
              <a:defRPr/>
            </a:pPr>
            <a:endParaRPr lang="en-US" sz="800" b="1">
              <a:solidFill>
                <a:prstClr val="black"/>
              </a:solidFill>
              <a:latin typeface="Verdana"/>
            </a:endParaRPr>
          </a:p>
        </p:txBody>
      </p:sp>
      <p:cxnSp>
        <p:nvCxnSpPr>
          <p:cNvPr id="95" name="Straight Arrow Connector 51">
            <a:extLst>
              <a:ext uri="{FF2B5EF4-FFF2-40B4-BE49-F238E27FC236}">
                <a16:creationId xmlns:a16="http://schemas.microsoft.com/office/drawing/2014/main" id="{651969CF-05C2-4D97-95B8-53E767D7266C}"/>
              </a:ext>
            </a:extLst>
          </p:cNvPr>
          <p:cNvCxnSpPr>
            <a:cxnSpLocks/>
            <a:stCxn id="82" idx="3"/>
            <a:endCxn id="94" idx="1"/>
          </p:cNvCxnSpPr>
          <p:nvPr/>
        </p:nvCxnSpPr>
        <p:spPr>
          <a:xfrm>
            <a:off x="9464163" y="3283934"/>
            <a:ext cx="936741" cy="117764"/>
          </a:xfrm>
          <a:prstGeom prst="bentConnector3">
            <a:avLst>
              <a:gd name="adj1" fmla="val 50000"/>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E547A7E1-E641-498E-BA4F-74681BA9B64F}"/>
              </a:ext>
            </a:extLst>
          </p:cNvPr>
          <p:cNvSpPr/>
          <p:nvPr/>
        </p:nvSpPr>
        <p:spPr>
          <a:xfrm>
            <a:off x="10400904" y="3898132"/>
            <a:ext cx="959304" cy="612490"/>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N</a:t>
            </a:r>
          </a:p>
        </p:txBody>
      </p:sp>
      <p:cxnSp>
        <p:nvCxnSpPr>
          <p:cNvPr id="98" name="Straight Arrow Connector 51">
            <a:extLst>
              <a:ext uri="{FF2B5EF4-FFF2-40B4-BE49-F238E27FC236}">
                <a16:creationId xmlns:a16="http://schemas.microsoft.com/office/drawing/2014/main" id="{27170BA6-EE20-4AA5-8A9F-9D2E4C80BEF9}"/>
              </a:ext>
            </a:extLst>
          </p:cNvPr>
          <p:cNvCxnSpPr>
            <a:cxnSpLocks/>
            <a:endCxn id="97" idx="1"/>
          </p:cNvCxnSpPr>
          <p:nvPr/>
        </p:nvCxnSpPr>
        <p:spPr>
          <a:xfrm>
            <a:off x="9492852" y="3992316"/>
            <a:ext cx="908053" cy="212061"/>
          </a:xfrm>
          <a:prstGeom prst="bentConnector3">
            <a:avLst>
              <a:gd name="adj1" fmla="val 50000"/>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22697BC6-E1FF-4CE5-B814-3CA1EA111F3B}"/>
              </a:ext>
            </a:extLst>
          </p:cNvPr>
          <p:cNvSpPr/>
          <p:nvPr/>
        </p:nvSpPr>
        <p:spPr bwMode="gray">
          <a:xfrm>
            <a:off x="9760491" y="1616859"/>
            <a:ext cx="1879673" cy="323474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08" name="Rectangle 107">
            <a:extLst>
              <a:ext uri="{FF2B5EF4-FFF2-40B4-BE49-F238E27FC236}">
                <a16:creationId xmlns:a16="http://schemas.microsoft.com/office/drawing/2014/main" id="{08A2A606-1BAE-4F53-A9E7-9D63E3F67624}"/>
              </a:ext>
            </a:extLst>
          </p:cNvPr>
          <p:cNvSpPr/>
          <p:nvPr/>
        </p:nvSpPr>
        <p:spPr>
          <a:xfrm>
            <a:off x="9760077" y="1616858"/>
            <a:ext cx="1879673" cy="510825"/>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Target System</a:t>
            </a:r>
          </a:p>
        </p:txBody>
      </p:sp>
      <p:pic>
        <p:nvPicPr>
          <p:cNvPr id="109" name="Picture 108">
            <a:extLst>
              <a:ext uri="{FF2B5EF4-FFF2-40B4-BE49-F238E27FC236}">
                <a16:creationId xmlns:a16="http://schemas.microsoft.com/office/drawing/2014/main" id="{54A7BEAC-FC2F-4A70-A787-C167844685D2}"/>
              </a:ext>
            </a:extLst>
          </p:cNvPr>
          <p:cNvPicPr>
            <a:picLocks noChangeAspect="1"/>
          </p:cNvPicPr>
          <p:nvPr/>
        </p:nvPicPr>
        <p:blipFill>
          <a:blip r:embed="rId14"/>
          <a:stretch>
            <a:fillRect/>
          </a:stretch>
        </p:blipFill>
        <p:spPr>
          <a:xfrm>
            <a:off x="8747643" y="3830374"/>
            <a:ext cx="716520" cy="627309"/>
          </a:xfrm>
          <a:prstGeom prst="rect">
            <a:avLst/>
          </a:prstGeom>
        </p:spPr>
      </p:pic>
      <p:sp>
        <p:nvSpPr>
          <p:cNvPr id="117" name="Rectangle 116">
            <a:extLst>
              <a:ext uri="{FF2B5EF4-FFF2-40B4-BE49-F238E27FC236}">
                <a16:creationId xmlns:a16="http://schemas.microsoft.com/office/drawing/2014/main" id="{998C3724-E213-4150-BFD7-8864402AAEBE}"/>
              </a:ext>
            </a:extLst>
          </p:cNvPr>
          <p:cNvSpPr/>
          <p:nvPr/>
        </p:nvSpPr>
        <p:spPr>
          <a:xfrm>
            <a:off x="10400904" y="2273590"/>
            <a:ext cx="959304" cy="612490"/>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1</a:t>
            </a:r>
          </a:p>
          <a:p>
            <a:pPr algn="ctr" defTabSz="914413">
              <a:lnSpc>
                <a:spcPct val="106000"/>
              </a:lnSpc>
              <a:defRPr/>
            </a:pPr>
            <a:endParaRPr lang="en-US" sz="800" b="1">
              <a:solidFill>
                <a:prstClr val="black"/>
              </a:solidFill>
              <a:latin typeface="Verdana"/>
            </a:endParaRPr>
          </a:p>
        </p:txBody>
      </p:sp>
      <p:sp>
        <p:nvSpPr>
          <p:cNvPr id="128" name="TextBox 127">
            <a:extLst>
              <a:ext uri="{FF2B5EF4-FFF2-40B4-BE49-F238E27FC236}">
                <a16:creationId xmlns:a16="http://schemas.microsoft.com/office/drawing/2014/main" id="{B1C5E5B9-2B2C-4E51-9803-6D003ED6524E}"/>
              </a:ext>
            </a:extLst>
          </p:cNvPr>
          <p:cNvSpPr txBox="1"/>
          <p:nvPr/>
        </p:nvSpPr>
        <p:spPr>
          <a:xfrm>
            <a:off x="5782519" y="3390239"/>
            <a:ext cx="704249" cy="194220"/>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662" kern="0"/>
              <a:t>Transform</a:t>
            </a:r>
          </a:p>
        </p:txBody>
      </p:sp>
      <p:sp>
        <p:nvSpPr>
          <p:cNvPr id="131" name="TextBox 130">
            <a:extLst>
              <a:ext uri="{FF2B5EF4-FFF2-40B4-BE49-F238E27FC236}">
                <a16:creationId xmlns:a16="http://schemas.microsoft.com/office/drawing/2014/main" id="{1A7E2D66-FAE7-4287-97FE-D4936CC5B850}"/>
              </a:ext>
            </a:extLst>
          </p:cNvPr>
          <p:cNvSpPr txBox="1"/>
          <p:nvPr/>
        </p:nvSpPr>
        <p:spPr>
          <a:xfrm>
            <a:off x="7197281" y="3278723"/>
            <a:ext cx="704249" cy="499880"/>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662" kern="0"/>
              <a:t>Push data to SFTP /</a:t>
            </a:r>
            <a:r>
              <a:rPr lang="en-US" sz="662" kern="0" err="1"/>
              <a:t>WebService</a:t>
            </a:r>
            <a:r>
              <a:rPr lang="en-US" sz="662" kern="0"/>
              <a:t>/Queue</a:t>
            </a:r>
          </a:p>
        </p:txBody>
      </p:sp>
      <p:sp>
        <p:nvSpPr>
          <p:cNvPr id="132" name="Rectangle 131">
            <a:extLst>
              <a:ext uri="{FF2B5EF4-FFF2-40B4-BE49-F238E27FC236}">
                <a16:creationId xmlns:a16="http://schemas.microsoft.com/office/drawing/2014/main" id="{C5DD884A-8EB9-4FC2-8C11-53CE0929BE4C}"/>
              </a:ext>
            </a:extLst>
          </p:cNvPr>
          <p:cNvSpPr/>
          <p:nvPr/>
        </p:nvSpPr>
        <p:spPr bwMode="gray">
          <a:xfrm>
            <a:off x="4925421" y="4160087"/>
            <a:ext cx="2976110" cy="683015"/>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133" name="Cylinder 132">
            <a:extLst>
              <a:ext uri="{FF2B5EF4-FFF2-40B4-BE49-F238E27FC236}">
                <a16:creationId xmlns:a16="http://schemas.microsoft.com/office/drawing/2014/main" id="{79881CF9-CAA4-49B2-BFB5-43161538B4AD}"/>
              </a:ext>
            </a:extLst>
          </p:cNvPr>
          <p:cNvSpPr/>
          <p:nvPr/>
        </p:nvSpPr>
        <p:spPr>
          <a:xfrm>
            <a:off x="5214176" y="4468906"/>
            <a:ext cx="849163" cy="343512"/>
          </a:xfrm>
          <a:prstGeom prst="can">
            <a:avLst>
              <a:gd name="adj" fmla="val 50000"/>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134" name="TextBox 133">
            <a:extLst>
              <a:ext uri="{FF2B5EF4-FFF2-40B4-BE49-F238E27FC236}">
                <a16:creationId xmlns:a16="http://schemas.microsoft.com/office/drawing/2014/main" id="{5C625941-3DBE-4EF9-9D1A-39062D43D0EB}"/>
              </a:ext>
            </a:extLst>
          </p:cNvPr>
          <p:cNvSpPr txBox="1"/>
          <p:nvPr/>
        </p:nvSpPr>
        <p:spPr>
          <a:xfrm>
            <a:off x="5032507" y="4205412"/>
            <a:ext cx="2805732" cy="175869"/>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135" name="Freeform 701">
            <a:extLst>
              <a:ext uri="{FF2B5EF4-FFF2-40B4-BE49-F238E27FC236}">
                <a16:creationId xmlns:a16="http://schemas.microsoft.com/office/drawing/2014/main" id="{910F8F8D-C8DE-4134-A4C9-63C6895CFBF6}"/>
              </a:ext>
            </a:extLst>
          </p:cNvPr>
          <p:cNvSpPr>
            <a:spLocks noChangeAspect="1" noEditPoints="1"/>
          </p:cNvSpPr>
          <p:nvPr/>
        </p:nvSpPr>
        <p:spPr bwMode="auto">
          <a:xfrm>
            <a:off x="6608508" y="4374240"/>
            <a:ext cx="532125" cy="492308"/>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sp>
        <p:nvSpPr>
          <p:cNvPr id="136" name="TextBox 135">
            <a:extLst>
              <a:ext uri="{FF2B5EF4-FFF2-40B4-BE49-F238E27FC236}">
                <a16:creationId xmlns:a16="http://schemas.microsoft.com/office/drawing/2014/main" id="{7FBD92A6-56AD-4E8C-A32B-CC647C537C92}"/>
              </a:ext>
            </a:extLst>
          </p:cNvPr>
          <p:cNvSpPr txBox="1"/>
          <p:nvPr/>
        </p:nvSpPr>
        <p:spPr>
          <a:xfrm>
            <a:off x="7099797" y="4428173"/>
            <a:ext cx="850619" cy="408287"/>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1100" kern="0">
                <a:solidFill>
                  <a:srgbClr val="FFFFFF"/>
                </a:solidFill>
              </a:rPr>
              <a:t>Email </a:t>
            </a:r>
          </a:p>
          <a:p>
            <a:pPr algn="ctr" defTabSz="685596">
              <a:spcBef>
                <a:spcPts val="450"/>
              </a:spcBef>
              <a:buSzPct val="100000"/>
              <a:defRPr/>
            </a:pPr>
            <a:r>
              <a:rPr lang="en-US" sz="1100" kern="0">
                <a:solidFill>
                  <a:srgbClr val="FFFFFF"/>
                </a:solidFill>
              </a:rPr>
              <a:t>Notification</a:t>
            </a:r>
          </a:p>
        </p:txBody>
      </p:sp>
      <p:cxnSp>
        <p:nvCxnSpPr>
          <p:cNvPr id="137" name="Straight Arrow Connector 136">
            <a:extLst>
              <a:ext uri="{FF2B5EF4-FFF2-40B4-BE49-F238E27FC236}">
                <a16:creationId xmlns:a16="http://schemas.microsoft.com/office/drawing/2014/main" id="{52BDA00F-A64C-4D32-81EB-C4A656056883}"/>
              </a:ext>
            </a:extLst>
          </p:cNvPr>
          <p:cNvCxnSpPr>
            <a:cxnSpLocks/>
            <a:endCxn id="135" idx="18"/>
          </p:cNvCxnSpPr>
          <p:nvPr/>
        </p:nvCxnSpPr>
        <p:spPr>
          <a:xfrm flipV="1">
            <a:off x="5447081" y="4620394"/>
            <a:ext cx="1161427" cy="3306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88CB0-D2E5-4CC3-901C-3FE171384BC2}"/>
              </a:ext>
            </a:extLst>
          </p:cNvPr>
          <p:cNvCxnSpPr>
            <a:cxnSpLocks/>
          </p:cNvCxnSpPr>
          <p:nvPr/>
        </p:nvCxnSpPr>
        <p:spPr>
          <a:xfrm>
            <a:off x="6136839" y="3614200"/>
            <a:ext cx="0" cy="590177"/>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43" name="Graphic 142" descr="Close">
            <a:extLst>
              <a:ext uri="{FF2B5EF4-FFF2-40B4-BE49-F238E27FC236}">
                <a16:creationId xmlns:a16="http://schemas.microsoft.com/office/drawing/2014/main" id="{9E61ED13-75BC-40EB-8F68-26A0485002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8184024" y="2940454"/>
            <a:ext cx="268249" cy="268249"/>
          </a:xfrm>
          <a:prstGeom prst="rect">
            <a:avLst/>
          </a:prstGeom>
        </p:spPr>
      </p:pic>
      <p:sp>
        <p:nvSpPr>
          <p:cNvPr id="144" name="Oval 143">
            <a:extLst>
              <a:ext uri="{FF2B5EF4-FFF2-40B4-BE49-F238E27FC236}">
                <a16:creationId xmlns:a16="http://schemas.microsoft.com/office/drawing/2014/main" id="{9DF7AF56-118C-45FB-A9F5-FC448D8E40C4}"/>
              </a:ext>
            </a:extLst>
          </p:cNvPr>
          <p:cNvSpPr/>
          <p:nvPr/>
        </p:nvSpPr>
        <p:spPr>
          <a:xfrm>
            <a:off x="8239059" y="2802673"/>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graphicFrame>
        <p:nvGraphicFramePr>
          <p:cNvPr id="145" name="Content Placeholder 6">
            <a:extLst>
              <a:ext uri="{FF2B5EF4-FFF2-40B4-BE49-F238E27FC236}">
                <a16:creationId xmlns:a16="http://schemas.microsoft.com/office/drawing/2014/main" id="{76E52A38-6497-43F2-84C8-1136FA117043}"/>
              </a:ext>
            </a:extLst>
          </p:cNvPr>
          <p:cNvGraphicFramePr>
            <a:graphicFrameLocks/>
          </p:cNvGraphicFramePr>
          <p:nvPr/>
        </p:nvGraphicFramePr>
        <p:xfrm>
          <a:off x="459728" y="5184837"/>
          <a:ext cx="11207221" cy="1918104"/>
        </p:xfrm>
        <a:graphic>
          <a:graphicData uri="http://schemas.openxmlformats.org/drawingml/2006/table">
            <a:tbl>
              <a:tblPr firstRow="1" bandRow="1">
                <a:tableStyleId>{5C22544A-7EE6-4342-B048-85BDC9FD1C3A}</a:tableStyleId>
              </a:tblPr>
              <a:tblGrid>
                <a:gridCol w="498561">
                  <a:extLst>
                    <a:ext uri="{9D8B030D-6E8A-4147-A177-3AD203B41FA5}">
                      <a16:colId xmlns:a16="http://schemas.microsoft.com/office/drawing/2014/main" val="1774869347"/>
                    </a:ext>
                  </a:extLst>
                </a:gridCol>
                <a:gridCol w="1077931">
                  <a:extLst>
                    <a:ext uri="{9D8B030D-6E8A-4147-A177-3AD203B41FA5}">
                      <a16:colId xmlns:a16="http://schemas.microsoft.com/office/drawing/2014/main" val="20000"/>
                    </a:ext>
                  </a:extLst>
                </a:gridCol>
                <a:gridCol w="853806">
                  <a:extLst>
                    <a:ext uri="{9D8B030D-6E8A-4147-A177-3AD203B41FA5}">
                      <a16:colId xmlns:a16="http://schemas.microsoft.com/office/drawing/2014/main" val="3917631046"/>
                    </a:ext>
                  </a:extLst>
                </a:gridCol>
                <a:gridCol w="1257545">
                  <a:extLst>
                    <a:ext uri="{9D8B030D-6E8A-4147-A177-3AD203B41FA5}">
                      <a16:colId xmlns:a16="http://schemas.microsoft.com/office/drawing/2014/main" val="2510883663"/>
                    </a:ext>
                  </a:extLst>
                </a:gridCol>
                <a:gridCol w="7519378">
                  <a:extLst>
                    <a:ext uri="{9D8B030D-6E8A-4147-A177-3AD203B41FA5}">
                      <a16:colId xmlns:a16="http://schemas.microsoft.com/office/drawing/2014/main" val="20001"/>
                    </a:ext>
                  </a:extLst>
                </a:gridCol>
              </a:tblGrid>
              <a:tr h="389961">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7301">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middleware Service doesn’t get initiated, then retry the once middleware service is up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87167">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Data </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Middleware</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a:ln>
                            <a:noFill/>
                          </a:ln>
                          <a:solidFill>
                            <a:schemeClr val="tx1"/>
                          </a:solidFill>
                          <a:effectLst/>
                          <a:uLnTx/>
                          <a:uFillTx/>
                          <a:latin typeface="+mn-lt"/>
                          <a:ea typeface="+mn-ea"/>
                          <a:cs typeface="+mn-cs"/>
                        </a:rPr>
                        <a:t>Majorly, the transformation to CDM going to be straightforward mapping and negligible chances of error while transformation. Correct the record in source system and reinitiate the transaction</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082168"/>
                  </a:ext>
                </a:extLst>
              </a:tr>
              <a:tr h="377301">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external system is not available at once, middleware can retry hitting the service a couple of times based on requirement.</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712194"/>
                  </a:ext>
                </a:extLst>
              </a:tr>
              <a:tr h="377301">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a:solidFill>
                          <a:schemeClr val="tx1"/>
                        </a:solidFill>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a:solidFill>
                          <a:schemeClr val="tx1"/>
                        </a:solidFill>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a:solidFill>
                          <a:schemeClr val="tx1"/>
                        </a:solidFill>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4569095"/>
                  </a:ext>
                </a:extLst>
              </a:tr>
            </a:tbl>
          </a:graphicData>
        </a:graphic>
      </p:graphicFrame>
      <p:sp>
        <p:nvSpPr>
          <p:cNvPr id="146" name="Oval 145">
            <a:extLst>
              <a:ext uri="{FF2B5EF4-FFF2-40B4-BE49-F238E27FC236}">
                <a16:creationId xmlns:a16="http://schemas.microsoft.com/office/drawing/2014/main" id="{C59A3AD1-0399-44A5-A42A-6EE1AF531FAE}"/>
              </a:ext>
            </a:extLst>
          </p:cNvPr>
          <p:cNvSpPr/>
          <p:nvPr/>
        </p:nvSpPr>
        <p:spPr>
          <a:xfrm>
            <a:off x="612997" y="5678449"/>
            <a:ext cx="179410" cy="17415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147" name="Oval 146">
            <a:extLst>
              <a:ext uri="{FF2B5EF4-FFF2-40B4-BE49-F238E27FC236}">
                <a16:creationId xmlns:a16="http://schemas.microsoft.com/office/drawing/2014/main" id="{BA4053C2-D7D8-44EC-AEDF-746E42411BB9}"/>
              </a:ext>
            </a:extLst>
          </p:cNvPr>
          <p:cNvSpPr/>
          <p:nvPr/>
        </p:nvSpPr>
        <p:spPr>
          <a:xfrm>
            <a:off x="611166" y="6429447"/>
            <a:ext cx="179410" cy="17415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4</a:t>
            </a:r>
          </a:p>
        </p:txBody>
      </p:sp>
      <p:sp>
        <p:nvSpPr>
          <p:cNvPr id="149" name="TextBox 148">
            <a:extLst>
              <a:ext uri="{FF2B5EF4-FFF2-40B4-BE49-F238E27FC236}">
                <a16:creationId xmlns:a16="http://schemas.microsoft.com/office/drawing/2014/main" id="{C9F22D37-1B4E-4192-8F14-D4E71ADB4D79}"/>
              </a:ext>
            </a:extLst>
          </p:cNvPr>
          <p:cNvSpPr txBox="1"/>
          <p:nvPr/>
        </p:nvSpPr>
        <p:spPr>
          <a:xfrm>
            <a:off x="980235" y="2338988"/>
            <a:ext cx="820360"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chemeClr val="tx1"/>
                </a:solidFill>
                <a:latin typeface="+mn-lt"/>
              </a:rPr>
              <a:t>BI Reports </a:t>
            </a:r>
            <a:endParaRPr lang="en-US" sz="662"/>
          </a:p>
        </p:txBody>
      </p:sp>
      <p:cxnSp>
        <p:nvCxnSpPr>
          <p:cNvPr id="5" name="Straight Connector 4">
            <a:extLst>
              <a:ext uri="{FF2B5EF4-FFF2-40B4-BE49-F238E27FC236}">
                <a16:creationId xmlns:a16="http://schemas.microsoft.com/office/drawing/2014/main" id="{CFDB1840-A10B-48E5-85FB-3909AD3D16F6}"/>
              </a:ext>
            </a:extLst>
          </p:cNvPr>
          <p:cNvCxnSpPr>
            <a:cxnSpLocks/>
            <a:stCxn id="32" idx="3"/>
          </p:cNvCxnSpPr>
          <p:nvPr/>
        </p:nvCxnSpPr>
        <p:spPr>
          <a:xfrm>
            <a:off x="7890076" y="3038348"/>
            <a:ext cx="660309" cy="1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5881EA6-11A2-4D55-8646-EAD2D4E1FC5E}"/>
              </a:ext>
            </a:extLst>
          </p:cNvPr>
          <p:cNvCxnSpPr>
            <a:cxnSpLocks/>
            <a:endCxn id="78" idx="1"/>
          </p:cNvCxnSpPr>
          <p:nvPr/>
        </p:nvCxnSpPr>
        <p:spPr>
          <a:xfrm rot="5400000" flipH="1" flipV="1">
            <a:off x="8414674" y="2802954"/>
            <a:ext cx="415563" cy="1223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82236940-43A0-42FA-9907-8627BBD6C1EB}"/>
              </a:ext>
            </a:extLst>
          </p:cNvPr>
          <p:cNvCxnSpPr>
            <a:cxnSpLocks/>
          </p:cNvCxnSpPr>
          <p:nvPr/>
        </p:nvCxnSpPr>
        <p:spPr>
          <a:xfrm rot="16200000" flipH="1">
            <a:off x="8170529" y="3412368"/>
            <a:ext cx="1003266" cy="216611"/>
          </a:xfrm>
          <a:prstGeom prst="bentConnector3">
            <a:avLst>
              <a:gd name="adj1" fmla="val 99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961EDC8-8F48-43FA-B37D-610CFDE716C4}"/>
              </a:ext>
            </a:extLst>
          </p:cNvPr>
          <p:cNvCxnSpPr>
            <a:cxnSpLocks/>
          </p:cNvCxnSpPr>
          <p:nvPr/>
        </p:nvCxnSpPr>
        <p:spPr>
          <a:xfrm>
            <a:off x="8546155" y="3237141"/>
            <a:ext cx="221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AED18DE-BD81-434A-9CC9-8DCAFD09221E}"/>
              </a:ext>
            </a:extLst>
          </p:cNvPr>
          <p:cNvSpPr txBox="1"/>
          <p:nvPr/>
        </p:nvSpPr>
        <p:spPr>
          <a:xfrm>
            <a:off x="8767971" y="3549463"/>
            <a:ext cx="704249" cy="194220"/>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662" kern="0"/>
              <a:t>SFTP</a:t>
            </a:r>
          </a:p>
        </p:txBody>
      </p:sp>
      <p:pic>
        <p:nvPicPr>
          <p:cNvPr id="83" name="Graphic 82" descr="Close">
            <a:extLst>
              <a:ext uri="{FF2B5EF4-FFF2-40B4-BE49-F238E27FC236}">
                <a16:creationId xmlns:a16="http://schemas.microsoft.com/office/drawing/2014/main" id="{92ABC261-215A-42EA-84B3-B5B66F77CD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4764258" y="3655266"/>
            <a:ext cx="268249" cy="268249"/>
          </a:xfrm>
          <a:prstGeom prst="rect">
            <a:avLst/>
          </a:prstGeom>
        </p:spPr>
      </p:pic>
      <p:sp>
        <p:nvSpPr>
          <p:cNvPr id="84" name="Oval 83">
            <a:extLst>
              <a:ext uri="{FF2B5EF4-FFF2-40B4-BE49-F238E27FC236}">
                <a16:creationId xmlns:a16="http://schemas.microsoft.com/office/drawing/2014/main" id="{AB08E54C-9673-47C4-A7F0-BFE9953700B4}"/>
              </a:ext>
            </a:extLst>
          </p:cNvPr>
          <p:cNvSpPr/>
          <p:nvPr/>
        </p:nvSpPr>
        <p:spPr>
          <a:xfrm>
            <a:off x="4986783" y="3671772"/>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85" name="Oval 84">
            <a:extLst>
              <a:ext uri="{FF2B5EF4-FFF2-40B4-BE49-F238E27FC236}">
                <a16:creationId xmlns:a16="http://schemas.microsoft.com/office/drawing/2014/main" id="{E498C59F-A38A-4EA3-99ED-5768DD94975E}"/>
              </a:ext>
            </a:extLst>
          </p:cNvPr>
          <p:cNvSpPr/>
          <p:nvPr/>
        </p:nvSpPr>
        <p:spPr>
          <a:xfrm>
            <a:off x="616988" y="6061540"/>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86" name="Graphic 85" descr="Close">
            <a:extLst>
              <a:ext uri="{FF2B5EF4-FFF2-40B4-BE49-F238E27FC236}">
                <a16:creationId xmlns:a16="http://schemas.microsoft.com/office/drawing/2014/main" id="{7B54A220-1C54-4D14-8B00-418567E7A1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008304" y="3867428"/>
            <a:ext cx="268249" cy="268249"/>
          </a:xfrm>
          <a:prstGeom prst="rect">
            <a:avLst/>
          </a:prstGeom>
        </p:spPr>
      </p:pic>
      <p:sp>
        <p:nvSpPr>
          <p:cNvPr id="87" name="Oval 86">
            <a:extLst>
              <a:ext uri="{FF2B5EF4-FFF2-40B4-BE49-F238E27FC236}">
                <a16:creationId xmlns:a16="http://schemas.microsoft.com/office/drawing/2014/main" id="{D927CF00-2D6E-465F-B7A5-D95B00532C1E}"/>
              </a:ext>
            </a:extLst>
          </p:cNvPr>
          <p:cNvSpPr/>
          <p:nvPr/>
        </p:nvSpPr>
        <p:spPr>
          <a:xfrm>
            <a:off x="6063339" y="3729648"/>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sp>
        <p:nvSpPr>
          <p:cNvPr id="90" name="Oval 89">
            <a:extLst>
              <a:ext uri="{FF2B5EF4-FFF2-40B4-BE49-F238E27FC236}">
                <a16:creationId xmlns:a16="http://schemas.microsoft.com/office/drawing/2014/main" id="{6AF845BB-DB04-4431-A3A9-170009B44723}"/>
              </a:ext>
            </a:extLst>
          </p:cNvPr>
          <p:cNvSpPr/>
          <p:nvPr/>
        </p:nvSpPr>
        <p:spPr>
          <a:xfrm>
            <a:off x="418151" y="6076547"/>
            <a:ext cx="175820" cy="168383"/>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3</a:t>
            </a:r>
          </a:p>
        </p:txBody>
      </p:sp>
      <p:cxnSp>
        <p:nvCxnSpPr>
          <p:cNvPr id="65" name="Straight Arrow Connector 64">
            <a:extLst>
              <a:ext uri="{FF2B5EF4-FFF2-40B4-BE49-F238E27FC236}">
                <a16:creationId xmlns:a16="http://schemas.microsoft.com/office/drawing/2014/main" id="{DEDBC03A-6A15-4460-90BC-C793896C33AC}"/>
              </a:ext>
            </a:extLst>
          </p:cNvPr>
          <p:cNvCxnSpPr>
            <a:cxnSpLocks/>
            <a:stCxn id="16" idx="2"/>
          </p:cNvCxnSpPr>
          <p:nvPr/>
        </p:nvCxnSpPr>
        <p:spPr>
          <a:xfrm>
            <a:off x="2901383" y="2213660"/>
            <a:ext cx="2273228" cy="194486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43EE1EB2-B238-4228-8BEC-AAD6AB6B5530}"/>
              </a:ext>
            </a:extLst>
          </p:cNvPr>
          <p:cNvSpPr/>
          <p:nvPr/>
        </p:nvSpPr>
        <p:spPr bwMode="gray">
          <a:xfrm>
            <a:off x="4073202" y="4145858"/>
            <a:ext cx="818219" cy="683015"/>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Monitoring</a:t>
            </a:r>
          </a:p>
        </p:txBody>
      </p:sp>
      <p:cxnSp>
        <p:nvCxnSpPr>
          <p:cNvPr id="72" name="Straight Arrow Connector 71">
            <a:extLst>
              <a:ext uri="{FF2B5EF4-FFF2-40B4-BE49-F238E27FC236}">
                <a16:creationId xmlns:a16="http://schemas.microsoft.com/office/drawing/2014/main" id="{141625EC-6483-45EC-8436-7EE9659FFDE1}"/>
              </a:ext>
            </a:extLst>
          </p:cNvPr>
          <p:cNvCxnSpPr>
            <a:cxnSpLocks/>
          </p:cNvCxnSpPr>
          <p:nvPr/>
        </p:nvCxnSpPr>
        <p:spPr>
          <a:xfrm flipH="1">
            <a:off x="4391891" y="4045706"/>
            <a:ext cx="1827547" cy="145152"/>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9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2556-A237-4D86-A59F-7694B1C018D3}"/>
              </a:ext>
            </a:extLst>
          </p:cNvPr>
          <p:cNvSpPr>
            <a:spLocks noGrp="1"/>
          </p:cNvSpPr>
          <p:nvPr>
            <p:ph type="title" idx="4294967295"/>
          </p:nvPr>
        </p:nvSpPr>
        <p:spPr>
          <a:xfrm>
            <a:off x="0" y="303213"/>
            <a:ext cx="11210925" cy="334962"/>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0">
                <a:solidFill>
                  <a:srgbClr val="43007A"/>
                </a:solidFill>
                <a:ea typeface="Verdana" panose="020B0604030504040204" pitchFamily="34" charset="0"/>
              </a:rPr>
              <a:t>Near Real time Outbound Integration …</a:t>
            </a:r>
            <a:r>
              <a:rPr lang="en-US" sz="1092" b="1">
                <a:solidFill>
                  <a:srgbClr val="43007A"/>
                </a:solidFill>
                <a:ea typeface="Verdana" panose="020B0604030504040204" pitchFamily="34" charset="0"/>
              </a:rPr>
              <a:t>(</a:t>
            </a:r>
            <a:r>
              <a:rPr lang="en-US" sz="1092" b="0" err="1">
                <a:solidFill>
                  <a:srgbClr val="43007A"/>
                </a:solidFill>
                <a:ea typeface="Verdana" panose="020B0604030504040204" pitchFamily="34" charset="0"/>
              </a:rPr>
              <a:t>Contd</a:t>
            </a:r>
            <a:r>
              <a:rPr lang="en-US" sz="1092" b="0">
                <a:solidFill>
                  <a:srgbClr val="43007A"/>
                </a:solidFill>
                <a:ea typeface="Verdana" panose="020B0604030504040204" pitchFamily="34" charset="0"/>
              </a:rPr>
              <a:t>)</a:t>
            </a:r>
            <a:br>
              <a:rPr lang="en-US"/>
            </a:br>
            <a:endParaRPr lang="en-US"/>
          </a:p>
        </p:txBody>
      </p:sp>
      <p:sp>
        <p:nvSpPr>
          <p:cNvPr id="4" name="TextBox 3">
            <a:extLst>
              <a:ext uri="{FF2B5EF4-FFF2-40B4-BE49-F238E27FC236}">
                <a16:creationId xmlns:a16="http://schemas.microsoft.com/office/drawing/2014/main" id="{5EBA49FF-23EE-4914-B299-D13FD4502714}"/>
              </a:ext>
            </a:extLst>
          </p:cNvPr>
          <p:cNvSpPr txBox="1"/>
          <p:nvPr/>
        </p:nvSpPr>
        <p:spPr>
          <a:xfrm>
            <a:off x="649008" y="2460996"/>
            <a:ext cx="8255693" cy="2320604"/>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Pros</a:t>
            </a:r>
          </a:p>
          <a:p>
            <a:pPr marL="485181" lvl="2" indent="-207935" defTabSz="831530">
              <a:spcBef>
                <a:spcPts val="546"/>
              </a:spcBef>
              <a:buSzPct val="100000"/>
              <a:buFont typeface="Arial" panose="020B0604020202020204" pitchFamily="34" charset="0"/>
              <a:buChar char="•"/>
              <a:defRPr/>
            </a:pPr>
            <a:r>
              <a:rPr lang="en-US" sz="1455" kern="0"/>
              <a:t>Near Real time jobs to capture data</a:t>
            </a:r>
          </a:p>
          <a:p>
            <a:pPr marL="485181" lvl="2" indent="-207935" defTabSz="831530">
              <a:spcBef>
                <a:spcPts val="546"/>
              </a:spcBef>
              <a:buSzPct val="100000"/>
              <a:buFont typeface="Arial" panose="020B0604020202020204" pitchFamily="34" charset="0"/>
              <a:buChar char="•"/>
              <a:defRPr/>
            </a:pPr>
            <a:r>
              <a:rPr lang="en-US" sz="1455" kern="0"/>
              <a:t>Suitable for extraction requirements such as computed columns</a:t>
            </a:r>
          </a:p>
          <a:p>
            <a:pPr marL="485181" lvl="2" indent="-207935" defTabSz="831530">
              <a:spcBef>
                <a:spcPts val="546"/>
              </a:spcBef>
              <a:buSzPct val="100000"/>
              <a:buFont typeface="Arial" panose="020B0604020202020204" pitchFamily="34" charset="0"/>
              <a:buChar char="•"/>
              <a:defRPr/>
            </a:pPr>
            <a:r>
              <a:rPr lang="en-US" sz="1455" kern="0"/>
              <a:t>Suitable for post extraction data transformation and validation requirements</a:t>
            </a:r>
          </a:p>
          <a:p>
            <a:pPr marL="485181" lvl="2" indent="-207935" defTabSz="831530">
              <a:spcBef>
                <a:spcPts val="546"/>
              </a:spcBef>
              <a:buSzPct val="100000"/>
              <a:buFont typeface="Arial" panose="020B0604020202020204" pitchFamily="34" charset="0"/>
              <a:buChar char="•"/>
              <a:defRPr/>
            </a:pPr>
            <a:r>
              <a:rPr lang="en-US" sz="1455" b="0" kern="1200">
                <a:latin typeface="+mn-lt"/>
                <a:ea typeface="+mn-ea"/>
                <a:cs typeface="+mn-cs"/>
              </a:rPr>
              <a:t>Can be automated using PaaS, middleware and on-premise boundary applications</a:t>
            </a:r>
          </a:p>
          <a:p>
            <a:pPr marL="485181" lvl="2" indent="-207935" defTabSz="831530">
              <a:spcBef>
                <a:spcPts val="546"/>
              </a:spcBef>
              <a:buSzPct val="100000"/>
              <a:buFont typeface="Arial" panose="020B0604020202020204" pitchFamily="34" charset="0"/>
              <a:buChar char="•"/>
              <a:defRPr/>
            </a:pPr>
            <a:r>
              <a:rPr lang="en-US" sz="1455"/>
              <a:t>Good approach for extraction of volume data</a:t>
            </a:r>
            <a:r>
              <a:rPr lang="en-US" sz="1455" b="0" kern="1200">
                <a:latin typeface="+mn-lt"/>
                <a:ea typeface="+mn-ea"/>
                <a:cs typeface="+mn-cs"/>
              </a:rPr>
              <a:t> </a:t>
            </a:r>
          </a:p>
          <a:p>
            <a:pPr marL="485181" lvl="2" indent="-207935" defTabSz="831530">
              <a:spcBef>
                <a:spcPts val="546"/>
              </a:spcBef>
              <a:buSzPct val="100000"/>
              <a:buFont typeface="Arial" panose="020B0604020202020204" pitchFamily="34" charset="0"/>
              <a:buChar char="•"/>
              <a:defRPr/>
            </a:pPr>
            <a:endParaRPr lang="en-US" sz="1455" kern="0"/>
          </a:p>
          <a:p>
            <a:r>
              <a:rPr lang="en-US" sz="1455"/>
              <a:t> </a:t>
            </a:r>
          </a:p>
        </p:txBody>
      </p:sp>
      <p:sp>
        <p:nvSpPr>
          <p:cNvPr id="5" name="TextBox 4">
            <a:extLst>
              <a:ext uri="{FF2B5EF4-FFF2-40B4-BE49-F238E27FC236}">
                <a16:creationId xmlns:a16="http://schemas.microsoft.com/office/drawing/2014/main" id="{C7F13F2E-F1D9-4C23-B968-984ACAA54D88}"/>
              </a:ext>
            </a:extLst>
          </p:cNvPr>
          <p:cNvSpPr txBox="1"/>
          <p:nvPr/>
        </p:nvSpPr>
        <p:spPr>
          <a:xfrm>
            <a:off x="649009" y="4113760"/>
            <a:ext cx="6097782" cy="250171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Cons</a:t>
            </a:r>
          </a:p>
          <a:p>
            <a:endParaRPr lang="en-US" sz="1455" kern="0"/>
          </a:p>
          <a:p>
            <a:pPr marL="485181" lvl="1" indent="-207935" defTabSz="1219187">
              <a:buFont typeface="Arial" panose="020B0604020202020204" pitchFamily="34" charset="0"/>
              <a:buChar char="•"/>
            </a:pPr>
            <a:r>
              <a:rPr lang="en-US" sz="1455" kern="0"/>
              <a:t>Middleware</a:t>
            </a:r>
            <a:r>
              <a:rPr lang="en-US" sz="1455"/>
              <a:t> orchestration  is required</a:t>
            </a:r>
          </a:p>
          <a:p>
            <a:pPr marL="485181" lvl="1" indent="-207935" defTabSz="1219187">
              <a:buFont typeface="Arial" panose="020B0604020202020204" pitchFamily="34" charset="0"/>
              <a:buChar char="•"/>
            </a:pPr>
            <a:r>
              <a:rPr lang="en-US" sz="1455"/>
              <a:t>Real time data flow is not possible.</a:t>
            </a:r>
          </a:p>
          <a:p>
            <a:pPr marL="174627" indent="-174627" defTabSz="1219187">
              <a:buFont typeface="Arial" panose="020B0604020202020204" pitchFamily="34" charset="0"/>
              <a:buChar char="•"/>
            </a:pPr>
            <a:endParaRPr lang="en-US" sz="1455"/>
          </a:p>
          <a:p>
            <a:pPr defTabSz="1219187"/>
            <a:r>
              <a:rPr lang="en-US" sz="1800" b="1">
                <a:solidFill>
                  <a:srgbClr val="C00000"/>
                </a:solidFill>
              </a:rPr>
              <a:t>Applicability</a:t>
            </a:r>
          </a:p>
          <a:p>
            <a:pPr marL="485181" lvl="2" indent="-207935" defTabSz="831530">
              <a:spcBef>
                <a:spcPts val="546"/>
              </a:spcBef>
              <a:buSzPct val="100000"/>
              <a:buFont typeface="Arial" panose="020B0604020202020204" pitchFamily="34" charset="0"/>
              <a:buChar char="•"/>
              <a:defRPr/>
            </a:pPr>
            <a:r>
              <a:rPr lang="en-US" sz="1455" kern="0"/>
              <a:t>Oracle to </a:t>
            </a:r>
            <a:r>
              <a:rPr lang="en-US" sz="1455" kern="0" err="1"/>
              <a:t>ASMView</a:t>
            </a:r>
            <a:r>
              <a:rPr lang="en-US" sz="1455" kern="0"/>
              <a:t> (Inv Ship, </a:t>
            </a:r>
            <a:r>
              <a:rPr lang="en-US" sz="1455" kern="0" err="1"/>
              <a:t>Mfg</a:t>
            </a:r>
            <a:r>
              <a:rPr lang="en-US" sz="1455" kern="0"/>
              <a:t> plan Master), Oracle to  SAP PM , </a:t>
            </a:r>
            <a:r>
              <a:rPr lang="en-US" sz="1455" kern="0" err="1"/>
              <a:t>Xsite</a:t>
            </a:r>
            <a:r>
              <a:rPr lang="en-US" sz="1455" kern="0"/>
              <a:t>, PMC (Parts On Hand Qty) etc.</a:t>
            </a:r>
          </a:p>
          <a:p>
            <a:pPr defTabSz="1219187"/>
            <a:endParaRPr lang="en-US" sz="1455"/>
          </a:p>
          <a:p>
            <a:pPr marL="485181" lvl="1" indent="-207935" defTabSz="505166" fontAlgn="base" hangingPunct="0">
              <a:buFont typeface="Arial" panose="020B0604020202020204" pitchFamily="34" charset="0"/>
              <a:buChar char="•"/>
            </a:pPr>
            <a:endParaRPr lang="en-US" sz="1455"/>
          </a:p>
        </p:txBody>
      </p:sp>
      <p:sp>
        <p:nvSpPr>
          <p:cNvPr id="6" name="Title 1">
            <a:extLst>
              <a:ext uri="{FF2B5EF4-FFF2-40B4-BE49-F238E27FC236}">
                <a16:creationId xmlns:a16="http://schemas.microsoft.com/office/drawing/2014/main" id="{77AB1A84-578A-4446-A3D9-8B8454998CA0}"/>
              </a:ext>
            </a:extLst>
          </p:cNvPr>
          <p:cNvSpPr txBox="1">
            <a:spLocks/>
          </p:cNvSpPr>
          <p:nvPr/>
        </p:nvSpPr>
        <p:spPr bwMode="gray">
          <a:xfrm>
            <a:off x="649008" y="1273528"/>
            <a:ext cx="11141190" cy="1298069"/>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lvl="1" defTabSz="685596">
              <a:spcBef>
                <a:spcPts val="450"/>
              </a:spcBef>
              <a:buSzPct val="100000"/>
              <a:defRPr/>
            </a:pPr>
            <a:r>
              <a:rPr lang="en-US" sz="1800" b="1">
                <a:solidFill>
                  <a:srgbClr val="C00000"/>
                </a:solidFill>
              </a:rPr>
              <a:t>Steps</a:t>
            </a:r>
          </a:p>
          <a:p>
            <a:pPr marL="485181" lvl="2" indent="-207935" defTabSz="685596">
              <a:spcBef>
                <a:spcPts val="450"/>
              </a:spcBef>
              <a:buSzPct val="100000"/>
              <a:buFont typeface="Arial" panose="020B0604020202020204" pitchFamily="34" charset="0"/>
              <a:buChar char="•"/>
              <a:defRPr/>
            </a:pPr>
            <a:r>
              <a:rPr lang="en-US" sz="1455" kern="0"/>
              <a:t>Scheduled Job to run BI Reports and export data at configured location</a:t>
            </a:r>
          </a:p>
          <a:p>
            <a:pPr marL="485181" lvl="2" indent="-207935" defTabSz="685596">
              <a:spcBef>
                <a:spcPts val="450"/>
              </a:spcBef>
              <a:buSzPct val="100000"/>
              <a:buFont typeface="Arial" panose="020B0604020202020204" pitchFamily="34" charset="0"/>
              <a:buChar char="•"/>
              <a:defRPr/>
            </a:pPr>
            <a:r>
              <a:rPr lang="en-US" sz="1455" kern="0"/>
              <a:t>Middleware read through the file and transform data as per the requirement by boundary systems</a:t>
            </a:r>
          </a:p>
          <a:p>
            <a:pPr marL="485181" lvl="2" indent="-207935" defTabSz="685596">
              <a:spcBef>
                <a:spcPts val="450"/>
              </a:spcBef>
              <a:buSzPct val="100000"/>
              <a:buFont typeface="Arial" panose="020B0604020202020204" pitchFamily="34" charset="0"/>
              <a:buChar char="•"/>
              <a:defRPr/>
            </a:pPr>
            <a:r>
              <a:rPr lang="en-US" sz="1455" kern="0"/>
              <a:t>Pushing data to the boundary system through the adapter capabilities.</a:t>
            </a:r>
          </a:p>
        </p:txBody>
      </p:sp>
    </p:spTree>
    <p:extLst>
      <p:ext uri="{BB962C8B-B14F-4D97-AF65-F5344CB8AC3E}">
        <p14:creationId xmlns:p14="http://schemas.microsoft.com/office/powerpoint/2010/main" val="2499841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a:extLst>
              <a:ext uri="{FF2B5EF4-FFF2-40B4-BE49-F238E27FC236}">
                <a16:creationId xmlns:a16="http://schemas.microsoft.com/office/drawing/2014/main" id="{84B3B095-0E35-4BF5-BAD2-65E2AA9FF0A4}"/>
              </a:ext>
            </a:extLst>
          </p:cNvPr>
          <p:cNvSpPr txBox="1"/>
          <p:nvPr/>
        </p:nvSpPr>
        <p:spPr>
          <a:xfrm>
            <a:off x="9670821" y="5087087"/>
            <a:ext cx="1753612" cy="24622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00">
                <a:solidFill>
                  <a:schemeClr val="accent1"/>
                </a:solidFill>
              </a:rPr>
              <a:t>real time integration</a:t>
            </a:r>
          </a:p>
        </p:txBody>
      </p:sp>
      <p:sp>
        <p:nvSpPr>
          <p:cNvPr id="65" name="Rectangle 64">
            <a:extLst>
              <a:ext uri="{FF2B5EF4-FFF2-40B4-BE49-F238E27FC236}">
                <a16:creationId xmlns:a16="http://schemas.microsoft.com/office/drawing/2014/main" id="{206BC10E-44C0-44DA-BD39-5D23ED3264C0}"/>
              </a:ext>
            </a:extLst>
          </p:cNvPr>
          <p:cNvSpPr/>
          <p:nvPr/>
        </p:nvSpPr>
        <p:spPr>
          <a:xfrm>
            <a:off x="366545" y="1883000"/>
            <a:ext cx="2615798" cy="542522"/>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Source System</a:t>
            </a:r>
          </a:p>
        </p:txBody>
      </p:sp>
      <p:sp>
        <p:nvSpPr>
          <p:cNvPr id="67" name="Rectangle 66">
            <a:extLst>
              <a:ext uri="{FF2B5EF4-FFF2-40B4-BE49-F238E27FC236}">
                <a16:creationId xmlns:a16="http://schemas.microsoft.com/office/drawing/2014/main" id="{47A29012-852A-499D-8E0B-A94CC987976E}"/>
              </a:ext>
            </a:extLst>
          </p:cNvPr>
          <p:cNvSpPr/>
          <p:nvPr/>
        </p:nvSpPr>
        <p:spPr bwMode="gray">
          <a:xfrm>
            <a:off x="366545" y="1894032"/>
            <a:ext cx="2615798" cy="3193055"/>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25" name="Flowchart: Magnetic Disk 124">
            <a:extLst>
              <a:ext uri="{FF2B5EF4-FFF2-40B4-BE49-F238E27FC236}">
                <a16:creationId xmlns:a16="http://schemas.microsoft.com/office/drawing/2014/main" id="{AD4725E5-DD86-43BD-A711-7119536700DE}"/>
              </a:ext>
            </a:extLst>
          </p:cNvPr>
          <p:cNvSpPr/>
          <p:nvPr/>
        </p:nvSpPr>
        <p:spPr bwMode="gray">
          <a:xfrm>
            <a:off x="9759151" y="3652449"/>
            <a:ext cx="1484380" cy="707317"/>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Franklin Gothic Book"/>
              </a:rPr>
              <a:t>Base Table</a:t>
            </a:r>
          </a:p>
        </p:txBody>
      </p:sp>
      <p:sp>
        <p:nvSpPr>
          <p:cNvPr id="129" name="Rectangle 128">
            <a:extLst>
              <a:ext uri="{FF2B5EF4-FFF2-40B4-BE49-F238E27FC236}">
                <a16:creationId xmlns:a16="http://schemas.microsoft.com/office/drawing/2014/main" id="{3D65EF69-3B85-4C3A-A686-965B3DE6227C}"/>
              </a:ext>
            </a:extLst>
          </p:cNvPr>
          <p:cNvSpPr/>
          <p:nvPr/>
        </p:nvSpPr>
        <p:spPr>
          <a:xfrm>
            <a:off x="3979359" y="2536365"/>
            <a:ext cx="4582078" cy="1837879"/>
          </a:xfrm>
          <a:prstGeom prst="rect">
            <a:avLst/>
          </a:prstGeom>
          <a:no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30" name="Rectangle 129">
            <a:extLst>
              <a:ext uri="{FF2B5EF4-FFF2-40B4-BE49-F238E27FC236}">
                <a16:creationId xmlns:a16="http://schemas.microsoft.com/office/drawing/2014/main" id="{C0CE3BE6-C557-4F65-B69A-203333CD5473}"/>
              </a:ext>
            </a:extLst>
          </p:cNvPr>
          <p:cNvSpPr/>
          <p:nvPr/>
        </p:nvSpPr>
        <p:spPr>
          <a:xfrm>
            <a:off x="3454977" y="1901226"/>
            <a:ext cx="5328595" cy="31930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cxnSp>
        <p:nvCxnSpPr>
          <p:cNvPr id="131" name="Straight Arrow Connector 130">
            <a:extLst>
              <a:ext uri="{FF2B5EF4-FFF2-40B4-BE49-F238E27FC236}">
                <a16:creationId xmlns:a16="http://schemas.microsoft.com/office/drawing/2014/main" id="{D90C5C69-F57D-4460-99FC-D4DD69C5C4F5}"/>
              </a:ext>
            </a:extLst>
          </p:cNvPr>
          <p:cNvCxnSpPr>
            <a:cxnSpLocks/>
            <a:stCxn id="135" idx="3"/>
            <a:endCxn id="136" idx="1"/>
          </p:cNvCxnSpPr>
          <p:nvPr/>
        </p:nvCxnSpPr>
        <p:spPr>
          <a:xfrm flipV="1">
            <a:off x="6464469" y="3545188"/>
            <a:ext cx="953959" cy="10408"/>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32" name="Rectangle: Beveled 131">
            <a:extLst>
              <a:ext uri="{FF2B5EF4-FFF2-40B4-BE49-F238E27FC236}">
                <a16:creationId xmlns:a16="http://schemas.microsoft.com/office/drawing/2014/main" id="{80019D99-5586-4490-A6A9-1E6AB39768A8}"/>
              </a:ext>
            </a:extLst>
          </p:cNvPr>
          <p:cNvSpPr/>
          <p:nvPr/>
        </p:nvSpPr>
        <p:spPr bwMode="gray">
          <a:xfrm>
            <a:off x="3980700" y="2549959"/>
            <a:ext cx="4579395" cy="229778"/>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Verdana"/>
              </a:rPr>
              <a:t>OIC /Dell Boomi</a:t>
            </a:r>
          </a:p>
        </p:txBody>
      </p:sp>
      <p:cxnSp>
        <p:nvCxnSpPr>
          <p:cNvPr id="133" name="Straight Arrow Connector 132">
            <a:extLst>
              <a:ext uri="{FF2B5EF4-FFF2-40B4-BE49-F238E27FC236}">
                <a16:creationId xmlns:a16="http://schemas.microsoft.com/office/drawing/2014/main" id="{2AC90CA3-79F8-4AE1-8227-EE6406CD5BDF}"/>
              </a:ext>
            </a:extLst>
          </p:cNvPr>
          <p:cNvCxnSpPr>
            <a:cxnSpLocks/>
            <a:endCxn id="135" idx="1"/>
          </p:cNvCxnSpPr>
          <p:nvPr/>
        </p:nvCxnSpPr>
        <p:spPr>
          <a:xfrm>
            <a:off x="4786511" y="3549137"/>
            <a:ext cx="851536" cy="6459"/>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93AB40E8-0696-4302-B1A6-335318384288}"/>
              </a:ext>
            </a:extLst>
          </p:cNvPr>
          <p:cNvSpPr txBox="1"/>
          <p:nvPr/>
        </p:nvSpPr>
        <p:spPr>
          <a:xfrm>
            <a:off x="4054782" y="3849251"/>
            <a:ext cx="1039762" cy="390876"/>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latin typeface="Verdana"/>
              </a:rPr>
              <a:t>Receive and Validate</a:t>
            </a:r>
          </a:p>
        </p:txBody>
      </p:sp>
      <p:pic>
        <p:nvPicPr>
          <p:cNvPr id="135" name="Picture 134">
            <a:extLst>
              <a:ext uri="{FF2B5EF4-FFF2-40B4-BE49-F238E27FC236}">
                <a16:creationId xmlns:a16="http://schemas.microsoft.com/office/drawing/2014/main" id="{685B3895-FA05-4E88-B7D4-54840D40F430}"/>
              </a:ext>
            </a:extLst>
          </p:cNvPr>
          <p:cNvPicPr>
            <a:picLocks noChangeAspect="1"/>
          </p:cNvPicPr>
          <p:nvPr/>
        </p:nvPicPr>
        <p:blipFill>
          <a:blip r:embed="rId2"/>
          <a:stretch>
            <a:fillRect/>
          </a:stretch>
        </p:blipFill>
        <p:spPr>
          <a:xfrm>
            <a:off x="5638047" y="3227480"/>
            <a:ext cx="826422" cy="656232"/>
          </a:xfrm>
          <a:prstGeom prst="rect">
            <a:avLst/>
          </a:prstGeom>
        </p:spPr>
      </p:pic>
      <p:pic>
        <p:nvPicPr>
          <p:cNvPr id="136" name="Picture 135">
            <a:extLst>
              <a:ext uri="{FF2B5EF4-FFF2-40B4-BE49-F238E27FC236}">
                <a16:creationId xmlns:a16="http://schemas.microsoft.com/office/drawing/2014/main" id="{90E6D4EB-9045-4362-8C84-512560C9E05F}"/>
              </a:ext>
            </a:extLst>
          </p:cNvPr>
          <p:cNvPicPr>
            <a:picLocks noChangeAspect="1"/>
          </p:cNvPicPr>
          <p:nvPr/>
        </p:nvPicPr>
        <p:blipFill>
          <a:blip r:embed="rId3"/>
          <a:stretch>
            <a:fillRect/>
          </a:stretch>
        </p:blipFill>
        <p:spPr>
          <a:xfrm>
            <a:off x="7418428" y="3266517"/>
            <a:ext cx="685942" cy="557341"/>
          </a:xfrm>
          <a:prstGeom prst="rect">
            <a:avLst/>
          </a:prstGeom>
        </p:spPr>
      </p:pic>
      <p:sp>
        <p:nvSpPr>
          <p:cNvPr id="141" name="Rectangle 140">
            <a:extLst>
              <a:ext uri="{FF2B5EF4-FFF2-40B4-BE49-F238E27FC236}">
                <a16:creationId xmlns:a16="http://schemas.microsoft.com/office/drawing/2014/main" id="{C79A949F-78AD-40FE-9AD4-DB852CA02670}"/>
              </a:ext>
            </a:extLst>
          </p:cNvPr>
          <p:cNvSpPr/>
          <p:nvPr/>
        </p:nvSpPr>
        <p:spPr>
          <a:xfrm>
            <a:off x="3486725" y="1932110"/>
            <a:ext cx="5274831" cy="528820"/>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Integration Cloud/Dell Boomi</a:t>
            </a:r>
          </a:p>
        </p:txBody>
      </p:sp>
      <p:pic>
        <p:nvPicPr>
          <p:cNvPr id="142" name="Graphic 141" descr="Checkbox Checked with solid fill">
            <a:extLst>
              <a:ext uri="{FF2B5EF4-FFF2-40B4-BE49-F238E27FC236}">
                <a16:creationId xmlns:a16="http://schemas.microsoft.com/office/drawing/2014/main" id="{A314E17D-2893-4830-996B-B694CC5722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21049" y="3187698"/>
            <a:ext cx="826422" cy="737695"/>
          </a:xfrm>
          <a:prstGeom prst="rect">
            <a:avLst/>
          </a:prstGeom>
        </p:spPr>
      </p:pic>
      <p:sp>
        <p:nvSpPr>
          <p:cNvPr id="143" name="TextBox 142">
            <a:extLst>
              <a:ext uri="{FF2B5EF4-FFF2-40B4-BE49-F238E27FC236}">
                <a16:creationId xmlns:a16="http://schemas.microsoft.com/office/drawing/2014/main" id="{9771DEFD-1A92-4700-8F3C-D840CA35B9F2}"/>
              </a:ext>
            </a:extLst>
          </p:cNvPr>
          <p:cNvSpPr txBox="1"/>
          <p:nvPr/>
        </p:nvSpPr>
        <p:spPr>
          <a:xfrm>
            <a:off x="6912632" y="3725448"/>
            <a:ext cx="1237451" cy="83869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70" kern="0">
                <a:solidFill>
                  <a:srgbClr val="002776"/>
                </a:solidFill>
                <a:latin typeface="Verdana"/>
              </a:rPr>
              <a:t>Push data through ERP Cloud</a:t>
            </a:r>
          </a:p>
          <a:p>
            <a:pPr defTabSz="914413">
              <a:defRPr/>
            </a:pPr>
            <a:r>
              <a:rPr lang="en-US" sz="970" kern="0" err="1">
                <a:solidFill>
                  <a:srgbClr val="002776"/>
                </a:solidFill>
                <a:latin typeface="Verdana"/>
              </a:rPr>
              <a:t>WebServices</a:t>
            </a:r>
            <a:r>
              <a:rPr lang="en-US" sz="970" kern="0">
                <a:solidFill>
                  <a:srgbClr val="002776"/>
                </a:solidFill>
                <a:latin typeface="Verdana"/>
              </a:rPr>
              <a:t>/APIs</a:t>
            </a:r>
          </a:p>
        </p:txBody>
      </p:sp>
      <p:sp>
        <p:nvSpPr>
          <p:cNvPr id="144" name="TextBox 143">
            <a:extLst>
              <a:ext uri="{FF2B5EF4-FFF2-40B4-BE49-F238E27FC236}">
                <a16:creationId xmlns:a16="http://schemas.microsoft.com/office/drawing/2014/main" id="{D2A74E41-7639-447E-A1BC-D887629D5848}"/>
              </a:ext>
            </a:extLst>
          </p:cNvPr>
          <p:cNvSpPr txBox="1"/>
          <p:nvPr/>
        </p:nvSpPr>
        <p:spPr>
          <a:xfrm>
            <a:off x="5469616" y="3913238"/>
            <a:ext cx="1474346" cy="390876"/>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latin typeface="Verdana"/>
              </a:rPr>
              <a:t>Process and transform</a:t>
            </a:r>
          </a:p>
        </p:txBody>
      </p:sp>
      <p:cxnSp>
        <p:nvCxnSpPr>
          <p:cNvPr id="145" name="Straight Arrow Connector 21">
            <a:extLst>
              <a:ext uri="{FF2B5EF4-FFF2-40B4-BE49-F238E27FC236}">
                <a16:creationId xmlns:a16="http://schemas.microsoft.com/office/drawing/2014/main" id="{EDAF07A5-DA2A-48DA-8FBC-A2DAA706424C}"/>
              </a:ext>
            </a:extLst>
          </p:cNvPr>
          <p:cNvCxnSpPr>
            <a:cxnSpLocks/>
          </p:cNvCxnSpPr>
          <p:nvPr/>
        </p:nvCxnSpPr>
        <p:spPr>
          <a:xfrm flipV="1">
            <a:off x="2498002" y="3081260"/>
            <a:ext cx="1459740" cy="342372"/>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21">
            <a:extLst>
              <a:ext uri="{FF2B5EF4-FFF2-40B4-BE49-F238E27FC236}">
                <a16:creationId xmlns:a16="http://schemas.microsoft.com/office/drawing/2014/main" id="{B2CAE9AB-C8EE-47DF-93AC-183D505627A3}"/>
              </a:ext>
            </a:extLst>
          </p:cNvPr>
          <p:cNvCxnSpPr>
            <a:cxnSpLocks/>
            <a:endCxn id="173" idx="1"/>
          </p:cNvCxnSpPr>
          <p:nvPr/>
        </p:nvCxnSpPr>
        <p:spPr>
          <a:xfrm flipV="1">
            <a:off x="8030455" y="3471168"/>
            <a:ext cx="1104611" cy="175122"/>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Graphic 165" descr="Table outline">
            <a:extLst>
              <a:ext uri="{FF2B5EF4-FFF2-40B4-BE49-F238E27FC236}">
                <a16:creationId xmlns:a16="http://schemas.microsoft.com/office/drawing/2014/main" id="{8F028408-C54F-4AC6-8E48-FEA1AB818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13934" y="3416121"/>
            <a:ext cx="573493" cy="573493"/>
          </a:xfrm>
          <a:prstGeom prst="rect">
            <a:avLst/>
          </a:prstGeom>
        </p:spPr>
      </p:pic>
      <p:pic>
        <p:nvPicPr>
          <p:cNvPr id="8" name="Graphic 7" descr="World outline">
            <a:extLst>
              <a:ext uri="{FF2B5EF4-FFF2-40B4-BE49-F238E27FC236}">
                <a16:creationId xmlns:a16="http://schemas.microsoft.com/office/drawing/2014/main" id="{BA47EFCD-EF09-4758-A74B-C11D2E5DA0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9998" y="2487943"/>
            <a:ext cx="393571" cy="393571"/>
          </a:xfrm>
          <a:prstGeom prst="rect">
            <a:avLst/>
          </a:prstGeom>
        </p:spPr>
      </p:pic>
      <p:sp>
        <p:nvSpPr>
          <p:cNvPr id="167" name="TextBox 166">
            <a:extLst>
              <a:ext uri="{FF2B5EF4-FFF2-40B4-BE49-F238E27FC236}">
                <a16:creationId xmlns:a16="http://schemas.microsoft.com/office/drawing/2014/main" id="{F4E9D5D0-AA4B-46D1-A556-2B73AA938E59}"/>
              </a:ext>
            </a:extLst>
          </p:cNvPr>
          <p:cNvSpPr txBox="1"/>
          <p:nvPr/>
        </p:nvSpPr>
        <p:spPr>
          <a:xfrm>
            <a:off x="2939173" y="2824332"/>
            <a:ext cx="1039762" cy="24160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err="1">
                <a:solidFill>
                  <a:srgbClr val="002776"/>
                </a:solidFill>
                <a:latin typeface="Verdana"/>
              </a:rPr>
              <a:t>WebService</a:t>
            </a:r>
            <a:endParaRPr lang="en-US" sz="970" kern="0">
              <a:solidFill>
                <a:srgbClr val="002776"/>
              </a:solidFill>
              <a:latin typeface="Verdana"/>
            </a:endParaRPr>
          </a:p>
        </p:txBody>
      </p:sp>
      <p:pic>
        <p:nvPicPr>
          <p:cNvPr id="168" name="Graphic 167" descr="World outline">
            <a:extLst>
              <a:ext uri="{FF2B5EF4-FFF2-40B4-BE49-F238E27FC236}">
                <a16:creationId xmlns:a16="http://schemas.microsoft.com/office/drawing/2014/main" id="{0935B976-9EB0-4103-BA69-84211FA8FF5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61556" y="3044431"/>
            <a:ext cx="438374" cy="438374"/>
          </a:xfrm>
          <a:prstGeom prst="rect">
            <a:avLst/>
          </a:prstGeom>
        </p:spPr>
      </p:pic>
      <p:sp>
        <p:nvSpPr>
          <p:cNvPr id="169" name="TextBox 168">
            <a:extLst>
              <a:ext uri="{FF2B5EF4-FFF2-40B4-BE49-F238E27FC236}">
                <a16:creationId xmlns:a16="http://schemas.microsoft.com/office/drawing/2014/main" id="{7023D1B7-DCB7-4809-B44E-C6F990517941}"/>
              </a:ext>
            </a:extLst>
          </p:cNvPr>
          <p:cNvSpPr txBox="1"/>
          <p:nvPr/>
        </p:nvSpPr>
        <p:spPr>
          <a:xfrm>
            <a:off x="3103158" y="3067756"/>
            <a:ext cx="844542" cy="24160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highlight>
                  <a:srgbClr val="FFFF00"/>
                </a:highlight>
                <a:latin typeface="Verdana"/>
              </a:rPr>
              <a:t>Request</a:t>
            </a:r>
          </a:p>
        </p:txBody>
      </p:sp>
      <p:sp>
        <p:nvSpPr>
          <p:cNvPr id="171" name="Rectangle 170">
            <a:extLst>
              <a:ext uri="{FF2B5EF4-FFF2-40B4-BE49-F238E27FC236}">
                <a16:creationId xmlns:a16="http://schemas.microsoft.com/office/drawing/2014/main" id="{6DC0CC11-B65A-4D12-8282-A15A1B5A86ED}"/>
              </a:ext>
            </a:extLst>
          </p:cNvPr>
          <p:cNvSpPr/>
          <p:nvPr/>
        </p:nvSpPr>
        <p:spPr>
          <a:xfrm>
            <a:off x="9146123" y="1883770"/>
            <a:ext cx="2428382" cy="573870"/>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173" name="Rectangle 172">
            <a:extLst>
              <a:ext uri="{FF2B5EF4-FFF2-40B4-BE49-F238E27FC236}">
                <a16:creationId xmlns:a16="http://schemas.microsoft.com/office/drawing/2014/main" id="{C2076157-5DFD-4C21-AB15-32B9FB833486}"/>
              </a:ext>
            </a:extLst>
          </p:cNvPr>
          <p:cNvSpPr/>
          <p:nvPr/>
        </p:nvSpPr>
        <p:spPr bwMode="gray">
          <a:xfrm>
            <a:off x="9135066" y="1883000"/>
            <a:ext cx="2428382" cy="3176337"/>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74" name="Rectangle 173">
            <a:extLst>
              <a:ext uri="{FF2B5EF4-FFF2-40B4-BE49-F238E27FC236}">
                <a16:creationId xmlns:a16="http://schemas.microsoft.com/office/drawing/2014/main" id="{EDB31028-1B94-4E58-8A4D-946260E1DCA9}"/>
              </a:ext>
            </a:extLst>
          </p:cNvPr>
          <p:cNvSpPr/>
          <p:nvPr/>
        </p:nvSpPr>
        <p:spPr>
          <a:xfrm>
            <a:off x="542180" y="2740619"/>
            <a:ext cx="2062773" cy="1384938"/>
          </a:xfrm>
          <a:prstGeom prst="rect">
            <a:avLst/>
          </a:prstGeom>
          <a:solidFill>
            <a:schemeClr val="accent6">
              <a:lumMod val="40000"/>
              <a:lumOff val="6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black"/>
                </a:solidFill>
                <a:latin typeface="Verdana"/>
              </a:rPr>
              <a:t>Boundary System n</a:t>
            </a:r>
          </a:p>
        </p:txBody>
      </p:sp>
      <p:graphicFrame>
        <p:nvGraphicFramePr>
          <p:cNvPr id="178" name="Content Placeholder 6">
            <a:extLst>
              <a:ext uri="{FF2B5EF4-FFF2-40B4-BE49-F238E27FC236}">
                <a16:creationId xmlns:a16="http://schemas.microsoft.com/office/drawing/2014/main" id="{9D6E1CBF-4A50-45A2-A177-3494AF04553F}"/>
              </a:ext>
            </a:extLst>
          </p:cNvPr>
          <p:cNvGraphicFramePr>
            <a:graphicFrameLocks/>
          </p:cNvGraphicFramePr>
          <p:nvPr/>
        </p:nvGraphicFramePr>
        <p:xfrm>
          <a:off x="345169" y="5366079"/>
          <a:ext cx="11207221" cy="1144563"/>
        </p:xfrm>
        <a:graphic>
          <a:graphicData uri="http://schemas.openxmlformats.org/drawingml/2006/table">
            <a:tbl>
              <a:tblPr firstRow="1" bandRow="1">
                <a:tableStyleId>{5C22544A-7EE6-4342-B048-85BDC9FD1C3A}</a:tableStyleId>
              </a:tblPr>
              <a:tblGrid>
                <a:gridCol w="498561">
                  <a:extLst>
                    <a:ext uri="{9D8B030D-6E8A-4147-A177-3AD203B41FA5}">
                      <a16:colId xmlns:a16="http://schemas.microsoft.com/office/drawing/2014/main" val="1774869347"/>
                    </a:ext>
                  </a:extLst>
                </a:gridCol>
                <a:gridCol w="1077931">
                  <a:extLst>
                    <a:ext uri="{9D8B030D-6E8A-4147-A177-3AD203B41FA5}">
                      <a16:colId xmlns:a16="http://schemas.microsoft.com/office/drawing/2014/main" val="20000"/>
                    </a:ext>
                  </a:extLst>
                </a:gridCol>
                <a:gridCol w="853806">
                  <a:extLst>
                    <a:ext uri="{9D8B030D-6E8A-4147-A177-3AD203B41FA5}">
                      <a16:colId xmlns:a16="http://schemas.microsoft.com/office/drawing/2014/main" val="3917631046"/>
                    </a:ext>
                  </a:extLst>
                </a:gridCol>
                <a:gridCol w="1127282">
                  <a:extLst>
                    <a:ext uri="{9D8B030D-6E8A-4147-A177-3AD203B41FA5}">
                      <a16:colId xmlns:a16="http://schemas.microsoft.com/office/drawing/2014/main" val="2510883663"/>
                    </a:ext>
                  </a:extLst>
                </a:gridCol>
                <a:gridCol w="7649641">
                  <a:extLst>
                    <a:ext uri="{9D8B030D-6E8A-4147-A177-3AD203B41FA5}">
                      <a16:colId xmlns:a16="http://schemas.microsoft.com/office/drawing/2014/main" val="20001"/>
                    </a:ext>
                  </a:extLst>
                </a:gridCol>
              </a:tblGrid>
              <a:tr h="389961">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77301">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OIC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middleware Service doesn’t get initiated, then retry the once middleware service is up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77301">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Automatic</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external system is not available at once, middleware can retry hitting the service a couple of times based on requirement.</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712194"/>
                  </a:ext>
                </a:extLst>
              </a:tr>
            </a:tbl>
          </a:graphicData>
        </a:graphic>
      </p:graphicFrame>
      <p:cxnSp>
        <p:nvCxnSpPr>
          <p:cNvPr id="180" name="Straight Arrow Connector 21">
            <a:extLst>
              <a:ext uri="{FF2B5EF4-FFF2-40B4-BE49-F238E27FC236}">
                <a16:creationId xmlns:a16="http://schemas.microsoft.com/office/drawing/2014/main" id="{1D00D64E-2BB3-44F2-8354-B468BCF02C15}"/>
              </a:ext>
            </a:extLst>
          </p:cNvPr>
          <p:cNvCxnSpPr>
            <a:cxnSpLocks/>
          </p:cNvCxnSpPr>
          <p:nvPr/>
        </p:nvCxnSpPr>
        <p:spPr>
          <a:xfrm rot="10800000">
            <a:off x="2553758" y="3619990"/>
            <a:ext cx="1371343" cy="310509"/>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E99F4BE-F40D-43A2-90C9-C2F7D53B438B}"/>
              </a:ext>
            </a:extLst>
          </p:cNvPr>
          <p:cNvCxnSpPr>
            <a:cxnSpLocks/>
            <a:stCxn id="135" idx="1"/>
          </p:cNvCxnSpPr>
          <p:nvPr/>
        </p:nvCxnSpPr>
        <p:spPr>
          <a:xfrm flipH="1" flipV="1">
            <a:off x="4784639" y="3547014"/>
            <a:ext cx="853408" cy="858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3ED4CDFA-CA5E-41B2-836D-518596F25B6B}"/>
              </a:ext>
            </a:extLst>
          </p:cNvPr>
          <p:cNvCxnSpPr>
            <a:cxnSpLocks/>
            <a:endCxn id="135" idx="3"/>
          </p:cNvCxnSpPr>
          <p:nvPr/>
        </p:nvCxnSpPr>
        <p:spPr>
          <a:xfrm flipH="1" flipV="1">
            <a:off x="6464469" y="3555597"/>
            <a:ext cx="771903" cy="7112"/>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21">
            <a:extLst>
              <a:ext uri="{FF2B5EF4-FFF2-40B4-BE49-F238E27FC236}">
                <a16:creationId xmlns:a16="http://schemas.microsoft.com/office/drawing/2014/main" id="{775B1F2E-26E2-40C9-BE5A-18969944266F}"/>
              </a:ext>
            </a:extLst>
          </p:cNvPr>
          <p:cNvCxnSpPr>
            <a:cxnSpLocks/>
          </p:cNvCxnSpPr>
          <p:nvPr/>
        </p:nvCxnSpPr>
        <p:spPr>
          <a:xfrm rot="10800000">
            <a:off x="8018374" y="3766113"/>
            <a:ext cx="1105636" cy="223501"/>
          </a:xfrm>
          <a:prstGeom prst="bentConnector3">
            <a:avLst>
              <a:gd name="adj1" fmla="val 50000"/>
            </a:avLst>
          </a:prstGeom>
          <a:ln w="190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7E83ED18-59D3-4594-BE78-90C183EC1A11}"/>
              </a:ext>
            </a:extLst>
          </p:cNvPr>
          <p:cNvSpPr txBox="1"/>
          <p:nvPr/>
        </p:nvSpPr>
        <p:spPr>
          <a:xfrm>
            <a:off x="3155694" y="3704104"/>
            <a:ext cx="844542" cy="24160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31530">
              <a:spcBef>
                <a:spcPts val="546"/>
              </a:spcBef>
              <a:buSzPct val="100000"/>
              <a:defRPr/>
            </a:pPr>
            <a:r>
              <a:rPr lang="en-US" sz="970" kern="0">
                <a:solidFill>
                  <a:srgbClr val="002776"/>
                </a:solidFill>
                <a:highlight>
                  <a:srgbClr val="FFFF00"/>
                </a:highlight>
                <a:latin typeface="Verdana"/>
              </a:rPr>
              <a:t>Response</a:t>
            </a:r>
          </a:p>
        </p:txBody>
      </p:sp>
      <p:pic>
        <p:nvPicPr>
          <p:cNvPr id="188" name="Graphic 187" descr="Close">
            <a:extLst>
              <a:ext uri="{FF2B5EF4-FFF2-40B4-BE49-F238E27FC236}">
                <a16:creationId xmlns:a16="http://schemas.microsoft.com/office/drawing/2014/main" id="{EA98637F-237A-44A5-8E5B-AA7316F407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2876693" y="3293337"/>
            <a:ext cx="277444" cy="277444"/>
          </a:xfrm>
          <a:prstGeom prst="rect">
            <a:avLst/>
          </a:prstGeom>
        </p:spPr>
      </p:pic>
      <p:sp>
        <p:nvSpPr>
          <p:cNvPr id="189" name="Oval 188">
            <a:extLst>
              <a:ext uri="{FF2B5EF4-FFF2-40B4-BE49-F238E27FC236}">
                <a16:creationId xmlns:a16="http://schemas.microsoft.com/office/drawing/2014/main" id="{A0AC0E3B-B0A0-4F3B-B9D3-DDBDE7D1CA91}"/>
              </a:ext>
            </a:extLst>
          </p:cNvPr>
          <p:cNvSpPr/>
          <p:nvPr/>
        </p:nvSpPr>
        <p:spPr>
          <a:xfrm>
            <a:off x="2913705" y="3167788"/>
            <a:ext cx="179410" cy="17415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pic>
        <p:nvPicPr>
          <p:cNvPr id="194" name="Graphic 193" descr="Close">
            <a:extLst>
              <a:ext uri="{FF2B5EF4-FFF2-40B4-BE49-F238E27FC236}">
                <a16:creationId xmlns:a16="http://schemas.microsoft.com/office/drawing/2014/main" id="{8122AE95-8B4A-4A77-92B7-0AFE357C13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8543462" y="3375005"/>
            <a:ext cx="277444" cy="277444"/>
          </a:xfrm>
          <a:prstGeom prst="rect">
            <a:avLst/>
          </a:prstGeom>
        </p:spPr>
      </p:pic>
      <p:sp>
        <p:nvSpPr>
          <p:cNvPr id="195" name="Oval 194">
            <a:extLst>
              <a:ext uri="{FF2B5EF4-FFF2-40B4-BE49-F238E27FC236}">
                <a16:creationId xmlns:a16="http://schemas.microsoft.com/office/drawing/2014/main" id="{AB76943A-4075-4C83-BDE3-2351BCC77E8F}"/>
              </a:ext>
            </a:extLst>
          </p:cNvPr>
          <p:cNvSpPr/>
          <p:nvPr/>
        </p:nvSpPr>
        <p:spPr>
          <a:xfrm>
            <a:off x="8602347" y="3237031"/>
            <a:ext cx="179410" cy="17415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201" name="Oval 200">
            <a:extLst>
              <a:ext uri="{FF2B5EF4-FFF2-40B4-BE49-F238E27FC236}">
                <a16:creationId xmlns:a16="http://schemas.microsoft.com/office/drawing/2014/main" id="{545420B7-1B77-4BC5-8F5C-13FBEB25AB79}"/>
              </a:ext>
            </a:extLst>
          </p:cNvPr>
          <p:cNvSpPr/>
          <p:nvPr/>
        </p:nvSpPr>
        <p:spPr>
          <a:xfrm>
            <a:off x="466247" y="5861733"/>
            <a:ext cx="179410" cy="17415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203" name="Oval 202">
            <a:extLst>
              <a:ext uri="{FF2B5EF4-FFF2-40B4-BE49-F238E27FC236}">
                <a16:creationId xmlns:a16="http://schemas.microsoft.com/office/drawing/2014/main" id="{58EACD7B-213C-4D2B-9FCF-0EFA76E2E853}"/>
              </a:ext>
            </a:extLst>
          </p:cNvPr>
          <p:cNvSpPr/>
          <p:nvPr/>
        </p:nvSpPr>
        <p:spPr>
          <a:xfrm>
            <a:off x="466248" y="6269790"/>
            <a:ext cx="179410" cy="174154"/>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68" name="Title 1">
            <a:extLst>
              <a:ext uri="{FF2B5EF4-FFF2-40B4-BE49-F238E27FC236}">
                <a16:creationId xmlns:a16="http://schemas.microsoft.com/office/drawing/2014/main" id="{07C22C5F-70FA-478A-B36E-28C9349D2499}"/>
              </a:ext>
            </a:extLst>
          </p:cNvPr>
          <p:cNvSpPr>
            <a:spLocks noGrp="1"/>
          </p:cNvSpPr>
          <p:nvPr>
            <p:ph type="title" idx="4294967295"/>
          </p:nvPr>
        </p:nvSpPr>
        <p:spPr>
          <a:xfrm>
            <a:off x="0" y="385763"/>
            <a:ext cx="11229975" cy="411162"/>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0">
                <a:solidFill>
                  <a:srgbClr val="43007A"/>
                </a:solidFill>
                <a:ea typeface="Verdana" panose="020B0604030504040204" pitchFamily="34" charset="0"/>
              </a:rPr>
              <a:t>Web Services: Outbound Integration </a:t>
            </a:r>
            <a:r>
              <a:rPr lang="en-US" sz="1213" b="0">
                <a:solidFill>
                  <a:srgbClr val="43007A"/>
                </a:solidFill>
                <a:ea typeface="Verdana" panose="020B0604030504040204" pitchFamily="34" charset="0"/>
              </a:rPr>
              <a:t>(Common)</a:t>
            </a:r>
          </a:p>
        </p:txBody>
      </p:sp>
      <p:sp>
        <p:nvSpPr>
          <p:cNvPr id="53" name="TextBox 52">
            <a:extLst>
              <a:ext uri="{FF2B5EF4-FFF2-40B4-BE49-F238E27FC236}">
                <a16:creationId xmlns:a16="http://schemas.microsoft.com/office/drawing/2014/main" id="{3210BBA6-560C-4238-AC0C-3BC56B5BDCC2}"/>
              </a:ext>
            </a:extLst>
          </p:cNvPr>
          <p:cNvSpPr txBox="1"/>
          <p:nvPr/>
        </p:nvSpPr>
        <p:spPr>
          <a:xfrm>
            <a:off x="325982" y="1135022"/>
            <a:ext cx="10930126" cy="54014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kern="0"/>
              <a:t>Oracle Integration services enable outbound integration with web services so that processes can retrieve and update data that is stored in Oracle Cloud</a:t>
            </a:r>
          </a:p>
        </p:txBody>
      </p:sp>
      <p:cxnSp>
        <p:nvCxnSpPr>
          <p:cNvPr id="9" name="Connector: Elbow 8">
            <a:extLst>
              <a:ext uri="{FF2B5EF4-FFF2-40B4-BE49-F238E27FC236}">
                <a16:creationId xmlns:a16="http://schemas.microsoft.com/office/drawing/2014/main" id="{4766970D-BAAA-45E1-80F3-C5690119F97E}"/>
              </a:ext>
            </a:extLst>
          </p:cNvPr>
          <p:cNvCxnSpPr>
            <a:cxnSpLocks/>
            <a:endCxn id="125" idx="1"/>
          </p:cNvCxnSpPr>
          <p:nvPr/>
        </p:nvCxnSpPr>
        <p:spPr>
          <a:xfrm>
            <a:off x="9141235" y="3380519"/>
            <a:ext cx="1360107" cy="271930"/>
          </a:xfrm>
          <a:prstGeom prst="bentConnector2">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6B215B5-08A7-402F-A1D0-94A08C4EDE48}"/>
              </a:ext>
            </a:extLst>
          </p:cNvPr>
          <p:cNvSpPr/>
          <p:nvPr/>
        </p:nvSpPr>
        <p:spPr bwMode="gray">
          <a:xfrm>
            <a:off x="9142872" y="2487942"/>
            <a:ext cx="252727" cy="2571394"/>
          </a:xfrm>
          <a:prstGeom prst="rect">
            <a:avLst/>
          </a:prstGeom>
          <a:solidFill>
            <a:schemeClr val="accent1">
              <a:lumMod val="60000"/>
              <a:lumOff val="4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000" b="1">
                <a:solidFill>
                  <a:srgbClr val="6F7173"/>
                </a:solidFill>
                <a:latin typeface="Franklin Gothic Book"/>
              </a:rPr>
              <a:t>API</a:t>
            </a:r>
          </a:p>
        </p:txBody>
      </p:sp>
      <p:sp>
        <p:nvSpPr>
          <p:cNvPr id="44" name="Rectangle 43">
            <a:extLst>
              <a:ext uri="{FF2B5EF4-FFF2-40B4-BE49-F238E27FC236}">
                <a16:creationId xmlns:a16="http://schemas.microsoft.com/office/drawing/2014/main" id="{30DF2701-09DE-451B-8C20-D40A9C590C90}"/>
              </a:ext>
            </a:extLst>
          </p:cNvPr>
          <p:cNvSpPr/>
          <p:nvPr/>
        </p:nvSpPr>
        <p:spPr bwMode="gray">
          <a:xfrm>
            <a:off x="5013479" y="4447006"/>
            <a:ext cx="3546616" cy="581908"/>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endParaRPr lang="en-US" sz="662">
              <a:solidFill>
                <a:srgbClr val="002060"/>
              </a:solidFill>
            </a:endParaRPr>
          </a:p>
        </p:txBody>
      </p:sp>
      <p:sp>
        <p:nvSpPr>
          <p:cNvPr id="45" name="Cylinder 44">
            <a:extLst>
              <a:ext uri="{FF2B5EF4-FFF2-40B4-BE49-F238E27FC236}">
                <a16:creationId xmlns:a16="http://schemas.microsoft.com/office/drawing/2014/main" id="{39F79EBB-FCFF-44B1-8738-7440ED32FFB9}"/>
              </a:ext>
            </a:extLst>
          </p:cNvPr>
          <p:cNvSpPr/>
          <p:nvPr/>
        </p:nvSpPr>
        <p:spPr>
          <a:xfrm>
            <a:off x="5266366" y="4692116"/>
            <a:ext cx="849163" cy="343512"/>
          </a:xfrm>
          <a:prstGeom prst="can">
            <a:avLst>
              <a:gd name="adj" fmla="val 50000"/>
            </a:avLst>
          </a:prstGeom>
          <a:solidFill>
            <a:srgbClr val="FFFFFF"/>
          </a:solidFill>
          <a:ln w="12700" cap="flat" cmpd="sng" algn="ctr">
            <a:solidFill>
              <a:srgbClr val="D0D0CE">
                <a:lumMod val="75000"/>
              </a:srgbClr>
            </a:solid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100" kern="0">
                <a:solidFill>
                  <a:prstClr val="black"/>
                </a:solidFill>
              </a:rPr>
              <a:t>Database</a:t>
            </a:r>
          </a:p>
        </p:txBody>
      </p:sp>
      <p:sp>
        <p:nvSpPr>
          <p:cNvPr id="46" name="TextBox 45">
            <a:extLst>
              <a:ext uri="{FF2B5EF4-FFF2-40B4-BE49-F238E27FC236}">
                <a16:creationId xmlns:a16="http://schemas.microsoft.com/office/drawing/2014/main" id="{ADB4EC11-0861-4391-8EF0-136C88591E02}"/>
              </a:ext>
            </a:extLst>
          </p:cNvPr>
          <p:cNvSpPr txBox="1"/>
          <p:nvPr/>
        </p:nvSpPr>
        <p:spPr>
          <a:xfrm>
            <a:off x="5123158" y="4492332"/>
            <a:ext cx="2805732" cy="175869"/>
          </a:xfrm>
          <a:prstGeom prst="rect">
            <a:avLst/>
          </a:prstGeom>
          <a:solidFill>
            <a:srgbClr val="FFFFFF"/>
          </a:solidFill>
          <a:ln>
            <a:solidFill>
              <a:srgbClr val="00A1DE"/>
            </a:solidFill>
          </a:ln>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600"/>
              </a:spcBef>
              <a:buSzPct val="100000"/>
            </a:pPr>
            <a:r>
              <a:rPr lang="en-US" sz="1100">
                <a:solidFill>
                  <a:prstClr val="black"/>
                </a:solidFill>
              </a:rPr>
              <a:t>  Orchestration, Error handling and Reporting</a:t>
            </a:r>
          </a:p>
        </p:txBody>
      </p:sp>
      <p:sp>
        <p:nvSpPr>
          <p:cNvPr id="47" name="Freeform 701">
            <a:extLst>
              <a:ext uri="{FF2B5EF4-FFF2-40B4-BE49-F238E27FC236}">
                <a16:creationId xmlns:a16="http://schemas.microsoft.com/office/drawing/2014/main" id="{08294C4E-8CFC-4893-8BC5-8277F6F0E6FD}"/>
              </a:ext>
            </a:extLst>
          </p:cNvPr>
          <p:cNvSpPr>
            <a:spLocks noChangeAspect="1" noEditPoints="1"/>
          </p:cNvSpPr>
          <p:nvPr/>
        </p:nvSpPr>
        <p:spPr bwMode="auto">
          <a:xfrm>
            <a:off x="6699159" y="4661160"/>
            <a:ext cx="532125" cy="492308"/>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rgbClr val="FFFFFF"/>
          </a:solidFill>
          <a:ln>
            <a:noFill/>
          </a:ln>
        </p:spPr>
        <p:txBody>
          <a:bodyPr vert="horz" wrap="square" lIns="91415" tIns="45708" rIns="91415" bIns="45708"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100" kern="0">
              <a:solidFill>
                <a:prstClr val="black"/>
              </a:solidFill>
            </a:endParaRPr>
          </a:p>
        </p:txBody>
      </p:sp>
      <p:sp>
        <p:nvSpPr>
          <p:cNvPr id="48" name="TextBox 47">
            <a:extLst>
              <a:ext uri="{FF2B5EF4-FFF2-40B4-BE49-F238E27FC236}">
                <a16:creationId xmlns:a16="http://schemas.microsoft.com/office/drawing/2014/main" id="{58B4CE01-6C0A-4C14-9B83-5673009D916F}"/>
              </a:ext>
            </a:extLst>
          </p:cNvPr>
          <p:cNvSpPr txBox="1"/>
          <p:nvPr/>
        </p:nvSpPr>
        <p:spPr>
          <a:xfrm>
            <a:off x="7190448" y="4697008"/>
            <a:ext cx="1377454" cy="362663"/>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685596">
              <a:spcBef>
                <a:spcPts val="450"/>
              </a:spcBef>
              <a:buSzPct val="100000"/>
              <a:defRPr/>
            </a:pPr>
            <a:r>
              <a:rPr lang="en-US" sz="970" kern="0">
                <a:solidFill>
                  <a:srgbClr val="FFFFFF"/>
                </a:solidFill>
              </a:rPr>
              <a:t>Email </a:t>
            </a:r>
          </a:p>
          <a:p>
            <a:pPr algn="ctr" defTabSz="685596">
              <a:spcBef>
                <a:spcPts val="450"/>
              </a:spcBef>
              <a:buSzPct val="100000"/>
              <a:defRPr/>
            </a:pPr>
            <a:r>
              <a:rPr lang="en-US" sz="970" kern="0">
                <a:solidFill>
                  <a:srgbClr val="FFFFFF"/>
                </a:solidFill>
              </a:rPr>
              <a:t>Notification</a:t>
            </a:r>
          </a:p>
        </p:txBody>
      </p:sp>
      <p:cxnSp>
        <p:nvCxnSpPr>
          <p:cNvPr id="49" name="Straight Arrow Connector 48">
            <a:extLst>
              <a:ext uri="{FF2B5EF4-FFF2-40B4-BE49-F238E27FC236}">
                <a16:creationId xmlns:a16="http://schemas.microsoft.com/office/drawing/2014/main" id="{1634C466-AFCE-4B29-BC33-8F9CC425E011}"/>
              </a:ext>
            </a:extLst>
          </p:cNvPr>
          <p:cNvCxnSpPr>
            <a:cxnSpLocks/>
          </p:cNvCxnSpPr>
          <p:nvPr/>
        </p:nvCxnSpPr>
        <p:spPr>
          <a:xfrm flipV="1">
            <a:off x="6146936" y="4907887"/>
            <a:ext cx="552223" cy="10601"/>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F75DA3A-2946-420F-9377-63BA88BD51CC}"/>
              </a:ext>
            </a:extLst>
          </p:cNvPr>
          <p:cNvSpPr/>
          <p:nvPr/>
        </p:nvSpPr>
        <p:spPr bwMode="gray">
          <a:xfrm>
            <a:off x="3978935" y="4447006"/>
            <a:ext cx="928130" cy="581909"/>
          </a:xfrm>
          <a:prstGeom prst="rect">
            <a:avLst/>
          </a:prstGeom>
          <a:solidFill>
            <a:schemeClr val="accent3"/>
          </a:solidFill>
          <a:ln w="19050" algn="ctr">
            <a:solidFill>
              <a:schemeClr val="tx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pPr>
            <a:r>
              <a:rPr lang="en-US" sz="662">
                <a:solidFill>
                  <a:srgbClr val="002060"/>
                </a:solidFill>
              </a:rPr>
              <a:t>Monitoring</a:t>
            </a:r>
          </a:p>
        </p:txBody>
      </p:sp>
      <p:cxnSp>
        <p:nvCxnSpPr>
          <p:cNvPr id="55" name="Straight Arrow Connector 54">
            <a:extLst>
              <a:ext uri="{FF2B5EF4-FFF2-40B4-BE49-F238E27FC236}">
                <a16:creationId xmlns:a16="http://schemas.microsoft.com/office/drawing/2014/main" id="{59AACA73-5FD2-4AA0-8BF5-760DA23939C7}"/>
              </a:ext>
            </a:extLst>
          </p:cNvPr>
          <p:cNvCxnSpPr>
            <a:cxnSpLocks/>
          </p:cNvCxnSpPr>
          <p:nvPr/>
        </p:nvCxnSpPr>
        <p:spPr>
          <a:xfrm flipH="1">
            <a:off x="5800386" y="4264991"/>
            <a:ext cx="250872" cy="221713"/>
          </a:xfrm>
          <a:prstGeom prst="straightConnector1">
            <a:avLst/>
          </a:prstGeom>
          <a:ln w="127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DB852D0-B7EF-43C7-86D8-F2CAFEA8CC9D}"/>
              </a:ext>
            </a:extLst>
          </p:cNvPr>
          <p:cNvCxnSpPr>
            <a:cxnSpLocks/>
          </p:cNvCxnSpPr>
          <p:nvPr/>
        </p:nvCxnSpPr>
        <p:spPr>
          <a:xfrm flipH="1">
            <a:off x="4465926" y="4327598"/>
            <a:ext cx="1827547" cy="145152"/>
          </a:xfrm>
          <a:prstGeom prst="straightConnector1">
            <a:avLst/>
          </a:prstGeom>
          <a:ln w="12700">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249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36</a:t>
            </a:fld>
            <a:endParaRPr lang="en-US"/>
          </a:p>
        </p:txBody>
      </p:sp>
      <p:sp>
        <p:nvSpPr>
          <p:cNvPr id="5" name="Title 1">
            <a:extLst>
              <a:ext uri="{FF2B5EF4-FFF2-40B4-BE49-F238E27FC236}">
                <a16:creationId xmlns:a16="http://schemas.microsoft.com/office/drawing/2014/main" id="{B8BA71C6-1412-4B8D-B789-504DB1361B73}"/>
              </a:ext>
            </a:extLst>
          </p:cNvPr>
          <p:cNvSpPr>
            <a:spLocks noGrp="1"/>
          </p:cNvSpPr>
          <p:nvPr>
            <p:ph type="title" idx="4294967295"/>
          </p:nvPr>
        </p:nvSpPr>
        <p:spPr>
          <a:xfrm>
            <a:off x="766763" y="306388"/>
            <a:ext cx="11425237" cy="427037"/>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0">
                <a:solidFill>
                  <a:srgbClr val="43007A"/>
                </a:solidFill>
                <a:ea typeface="Verdana" panose="020B0604030504040204" pitchFamily="34" charset="0"/>
              </a:rPr>
              <a:t>Web Services: Outbound </a:t>
            </a:r>
            <a:r>
              <a:rPr lang="en-US" sz="2668">
                <a:ea typeface="Verdana" panose="020B0604030504040204" pitchFamily="34" charset="0"/>
              </a:rPr>
              <a:t>Integration (Common) </a:t>
            </a:r>
            <a:r>
              <a:rPr lang="en-US" sz="2668" b="0">
                <a:solidFill>
                  <a:srgbClr val="43007A"/>
                </a:solidFill>
                <a:ea typeface="Verdana" panose="020B0604030504040204" pitchFamily="34" charset="0"/>
              </a:rPr>
              <a:t>…</a:t>
            </a:r>
            <a:r>
              <a:rPr lang="en-US" sz="1455" b="0">
                <a:solidFill>
                  <a:srgbClr val="43007A"/>
                </a:solidFill>
                <a:ea typeface="Verdana" panose="020B0604030504040204" pitchFamily="34" charset="0"/>
              </a:rPr>
              <a:t>(</a:t>
            </a:r>
            <a:r>
              <a:rPr lang="en-US" sz="1455" b="0" err="1">
                <a:solidFill>
                  <a:srgbClr val="43007A"/>
                </a:solidFill>
                <a:ea typeface="Verdana" panose="020B0604030504040204" pitchFamily="34" charset="0"/>
              </a:rPr>
              <a:t>Contd</a:t>
            </a:r>
            <a:r>
              <a:rPr lang="en-US" sz="1455" b="0">
                <a:solidFill>
                  <a:srgbClr val="43007A"/>
                </a:solidFill>
                <a:ea typeface="Verdana" panose="020B0604030504040204" pitchFamily="34" charset="0"/>
              </a:rPr>
              <a:t>)</a:t>
            </a:r>
            <a:endParaRPr lang="en-US" sz="1400">
              <a:ea typeface="Verdana" panose="020B0604030504040204" pitchFamily="34" charset="0"/>
            </a:endParaRPr>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649008" y="900899"/>
            <a:ext cx="10562135" cy="1469488"/>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311824" lvl="1" indent="-311824" defTabSz="831530">
              <a:spcBef>
                <a:spcPts val="546"/>
              </a:spcBef>
              <a:buSzPct val="100000"/>
              <a:buFont typeface="+mj-lt"/>
              <a:buAutoNum type="arabicPeriod"/>
              <a:defRPr/>
            </a:pPr>
            <a:endParaRPr lang="en-US" sz="1698" kern="0"/>
          </a:p>
        </p:txBody>
      </p:sp>
      <p:sp>
        <p:nvSpPr>
          <p:cNvPr id="9" name="TextBox 8">
            <a:extLst>
              <a:ext uri="{FF2B5EF4-FFF2-40B4-BE49-F238E27FC236}">
                <a16:creationId xmlns:a16="http://schemas.microsoft.com/office/drawing/2014/main" id="{25DDEE90-861F-487E-967C-7B062E23F43C}"/>
              </a:ext>
            </a:extLst>
          </p:cNvPr>
          <p:cNvSpPr txBox="1"/>
          <p:nvPr/>
        </p:nvSpPr>
        <p:spPr>
          <a:xfrm>
            <a:off x="649008" y="2345157"/>
            <a:ext cx="8255693" cy="202665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Pros</a:t>
            </a:r>
            <a:endParaRPr lang="en-US" sz="1455" kern="0"/>
          </a:p>
          <a:p>
            <a:pPr marL="485181" lvl="2" indent="-207935" defTabSz="831530">
              <a:spcBef>
                <a:spcPts val="546"/>
              </a:spcBef>
              <a:buSzPct val="100000"/>
              <a:buFont typeface="Arial" panose="020B0604020202020204" pitchFamily="34" charset="0"/>
              <a:buChar char="•"/>
              <a:defRPr/>
            </a:pPr>
            <a:r>
              <a:rPr lang="en-US" sz="1455" kern="0"/>
              <a:t>Suitable for complex extraction requirements such as computed columns</a:t>
            </a:r>
          </a:p>
          <a:p>
            <a:pPr marL="485181" lvl="2" indent="-207935" defTabSz="831530">
              <a:spcBef>
                <a:spcPts val="546"/>
              </a:spcBef>
              <a:buSzPct val="100000"/>
              <a:buFont typeface="Arial" panose="020B0604020202020204" pitchFamily="34" charset="0"/>
              <a:buChar char="•"/>
              <a:defRPr/>
            </a:pPr>
            <a:r>
              <a:rPr lang="en-US" sz="1455" kern="0"/>
              <a:t>Suitable for post extraction data transformation and validation requirements</a:t>
            </a:r>
          </a:p>
          <a:p>
            <a:pPr marL="485181" lvl="2" indent="-207935" defTabSz="831530">
              <a:spcBef>
                <a:spcPts val="546"/>
              </a:spcBef>
              <a:buSzPct val="100000"/>
              <a:buFont typeface="Arial" panose="020B0604020202020204" pitchFamily="34" charset="0"/>
              <a:buChar char="•"/>
              <a:defRPr/>
            </a:pPr>
            <a:r>
              <a:rPr lang="en-US" sz="1455" kern="0"/>
              <a:t>Best </a:t>
            </a:r>
            <a:r>
              <a:rPr lang="en-US" sz="1455" kern="0" err="1"/>
              <a:t>suitedSupported</a:t>
            </a:r>
            <a:r>
              <a:rPr lang="en-US" sz="1455" kern="0"/>
              <a:t> by most platforms and technologies</a:t>
            </a:r>
          </a:p>
          <a:p>
            <a:pPr marL="485181" lvl="2" indent="-207935" defTabSz="831530">
              <a:spcBef>
                <a:spcPts val="546"/>
              </a:spcBef>
              <a:buSzPct val="100000"/>
              <a:buFont typeface="Arial" panose="020B0604020202020204" pitchFamily="34" charset="0"/>
              <a:buChar char="•"/>
              <a:defRPr/>
            </a:pPr>
            <a:r>
              <a:rPr lang="en-US" sz="1455" kern="0"/>
              <a:t> for real-time integrations</a:t>
            </a:r>
          </a:p>
          <a:p>
            <a:pPr marL="485181" lvl="2" indent="-207935" defTabSz="831530">
              <a:spcBef>
                <a:spcPts val="546"/>
              </a:spcBef>
              <a:buSzPct val="100000"/>
              <a:buFont typeface="Arial" panose="020B0604020202020204" pitchFamily="34" charset="0"/>
              <a:buChar char="•"/>
              <a:defRPr/>
            </a:pPr>
            <a:endParaRPr lang="en-US" sz="1455" kern="0"/>
          </a:p>
          <a:p>
            <a:r>
              <a:rPr lang="en-US" sz="1455"/>
              <a:t> </a:t>
            </a:r>
          </a:p>
        </p:txBody>
      </p:sp>
      <p:sp>
        <p:nvSpPr>
          <p:cNvPr id="11" name="TextBox 10">
            <a:extLst>
              <a:ext uri="{FF2B5EF4-FFF2-40B4-BE49-F238E27FC236}">
                <a16:creationId xmlns:a16="http://schemas.microsoft.com/office/drawing/2014/main" id="{346830CA-21B8-4743-8C8E-E9558CEA31CC}"/>
              </a:ext>
            </a:extLst>
          </p:cNvPr>
          <p:cNvSpPr txBox="1"/>
          <p:nvPr/>
        </p:nvSpPr>
        <p:spPr>
          <a:xfrm>
            <a:off x="649009" y="4114326"/>
            <a:ext cx="6097782" cy="1541961"/>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Cons</a:t>
            </a:r>
            <a:endParaRPr lang="en-US" sz="1455" kern="0"/>
          </a:p>
          <a:p>
            <a:pPr marL="485181" lvl="1" indent="-207935" defTabSz="1219187">
              <a:buFont typeface="Arial" panose="020B0604020202020204" pitchFamily="34" charset="0"/>
              <a:buChar char="•"/>
            </a:pPr>
            <a:r>
              <a:rPr lang="en-US" sz="1455" kern="0"/>
              <a:t>Middleware</a:t>
            </a:r>
            <a:r>
              <a:rPr lang="en-US" sz="1455"/>
              <a:t> orchestration  is required</a:t>
            </a:r>
          </a:p>
          <a:p>
            <a:pPr marL="485181" lvl="1" indent="-207935" defTabSz="1219187">
              <a:buFont typeface="Arial" panose="020B0604020202020204" pitchFamily="34" charset="0"/>
              <a:buChar char="•"/>
            </a:pPr>
            <a:r>
              <a:rPr lang="en-US" sz="1455" b="0"/>
              <a:t>Not suitable to export high volume</a:t>
            </a:r>
            <a:endParaRPr lang="en-US" sz="1455"/>
          </a:p>
          <a:p>
            <a:pPr marL="174627" indent="-174627" defTabSz="1219187">
              <a:buFont typeface="Arial" panose="020B0604020202020204" pitchFamily="34" charset="0"/>
              <a:buChar char="•"/>
            </a:pPr>
            <a:endParaRPr lang="en-US" sz="1455"/>
          </a:p>
          <a:p>
            <a:pPr defTabSz="1219187"/>
            <a:r>
              <a:rPr lang="en-US" sz="1800" b="1">
                <a:solidFill>
                  <a:srgbClr val="C00000"/>
                </a:solidFill>
              </a:rPr>
              <a:t>Applicability</a:t>
            </a:r>
            <a:endParaRPr lang="en-US" sz="1455"/>
          </a:p>
          <a:p>
            <a:pPr marL="485181" lvl="1" indent="-207935" defTabSz="505166" fontAlgn="base" hangingPunct="0">
              <a:buFont typeface="Arial" panose="020B0604020202020204" pitchFamily="34" charset="0"/>
              <a:buChar char="•"/>
            </a:pPr>
            <a:r>
              <a:rPr lang="en-US" sz="1455">
                <a:solidFill>
                  <a:schemeClr val="dk1"/>
                </a:solidFill>
                <a:latin typeface="Calibri" panose="020F0502020204030204" pitchFamily="34" charset="0"/>
              </a:rPr>
              <a:t>Handheld Scanner-WMS, </a:t>
            </a:r>
            <a:r>
              <a:rPr lang="en-US" sz="1455" i="0" u="none" strike="noStrike" baseline="0">
                <a:solidFill>
                  <a:srgbClr val="000000"/>
                </a:solidFill>
              </a:rPr>
              <a:t>Capital Request System -Projects</a:t>
            </a:r>
            <a:endParaRPr lang="en-US" sz="1455"/>
          </a:p>
        </p:txBody>
      </p:sp>
      <p:sp>
        <p:nvSpPr>
          <p:cNvPr id="8" name="Title 1">
            <a:extLst>
              <a:ext uri="{FF2B5EF4-FFF2-40B4-BE49-F238E27FC236}">
                <a16:creationId xmlns:a16="http://schemas.microsoft.com/office/drawing/2014/main" id="{8D2C892E-812E-42CE-A117-DF4908100790}"/>
              </a:ext>
            </a:extLst>
          </p:cNvPr>
          <p:cNvSpPr txBox="1">
            <a:spLocks/>
          </p:cNvSpPr>
          <p:nvPr/>
        </p:nvSpPr>
        <p:spPr bwMode="gray">
          <a:xfrm>
            <a:off x="649008" y="1273528"/>
            <a:ext cx="11141190" cy="1298069"/>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lvl="1" defTabSz="685596">
              <a:spcBef>
                <a:spcPts val="450"/>
              </a:spcBef>
              <a:buSzPct val="100000"/>
              <a:defRPr/>
            </a:pPr>
            <a:r>
              <a:rPr lang="en-US" sz="1800" b="1">
                <a:solidFill>
                  <a:srgbClr val="C00000"/>
                </a:solidFill>
              </a:rPr>
              <a:t>Steps</a:t>
            </a:r>
          </a:p>
          <a:p>
            <a:pPr marL="485181" lvl="2" indent="-207935" defTabSz="685596">
              <a:spcBef>
                <a:spcPts val="450"/>
              </a:spcBef>
              <a:buSzPct val="100000"/>
              <a:buFont typeface="Arial" panose="020B0604020202020204" pitchFamily="34" charset="0"/>
              <a:buChar char="•"/>
              <a:defRPr/>
            </a:pPr>
            <a:r>
              <a:rPr lang="en-US" sz="1455" kern="0"/>
              <a:t>Boundary system will call a webservice hosted by middleware to query for data on Cloud.</a:t>
            </a:r>
          </a:p>
          <a:p>
            <a:pPr marL="485181" lvl="2" indent="-207935" defTabSz="685596">
              <a:spcBef>
                <a:spcPts val="450"/>
              </a:spcBef>
              <a:buSzPct val="100000"/>
              <a:buFont typeface="Arial" panose="020B0604020202020204" pitchFamily="34" charset="0"/>
              <a:buChar char="•"/>
              <a:defRPr/>
            </a:pPr>
            <a:r>
              <a:rPr lang="en-US" sz="1455" kern="0"/>
              <a:t>Middleware calls Oracle cloud exposed webservice/Rest API to fetch data </a:t>
            </a:r>
          </a:p>
          <a:p>
            <a:pPr marL="485181" lvl="2" indent="-207935" defTabSz="685596">
              <a:spcBef>
                <a:spcPts val="450"/>
              </a:spcBef>
              <a:buSzPct val="100000"/>
              <a:buFont typeface="Arial" panose="020B0604020202020204" pitchFamily="34" charset="0"/>
              <a:buChar char="•"/>
              <a:defRPr/>
            </a:pPr>
            <a:r>
              <a:rPr lang="en-US" sz="1455" kern="0"/>
              <a:t>Send back the data to boundary system</a:t>
            </a:r>
          </a:p>
        </p:txBody>
      </p:sp>
    </p:spTree>
    <p:extLst>
      <p:ext uri="{BB962C8B-B14F-4D97-AF65-F5344CB8AC3E}">
        <p14:creationId xmlns:p14="http://schemas.microsoft.com/office/powerpoint/2010/main" val="221988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ontent Placeholder 6">
            <a:extLst>
              <a:ext uri="{FF2B5EF4-FFF2-40B4-BE49-F238E27FC236}">
                <a16:creationId xmlns:a16="http://schemas.microsoft.com/office/drawing/2014/main" id="{9D75FC89-5FA4-4541-AA70-94608F0EE136}"/>
              </a:ext>
            </a:extLst>
          </p:cNvPr>
          <p:cNvGraphicFramePr>
            <a:graphicFrameLocks/>
          </p:cNvGraphicFramePr>
          <p:nvPr/>
        </p:nvGraphicFramePr>
        <p:xfrm>
          <a:off x="652472" y="5037192"/>
          <a:ext cx="11246517" cy="1087155"/>
        </p:xfrm>
        <a:graphic>
          <a:graphicData uri="http://schemas.openxmlformats.org/drawingml/2006/table">
            <a:tbl>
              <a:tblPr firstRow="1" bandRow="1">
                <a:tableStyleId>{5C22544A-7EE6-4342-B048-85BDC9FD1C3A}</a:tableStyleId>
              </a:tblPr>
              <a:tblGrid>
                <a:gridCol w="500308">
                  <a:extLst>
                    <a:ext uri="{9D8B030D-6E8A-4147-A177-3AD203B41FA5}">
                      <a16:colId xmlns:a16="http://schemas.microsoft.com/office/drawing/2014/main" val="1774869347"/>
                    </a:ext>
                  </a:extLst>
                </a:gridCol>
                <a:gridCol w="1081710">
                  <a:extLst>
                    <a:ext uri="{9D8B030D-6E8A-4147-A177-3AD203B41FA5}">
                      <a16:colId xmlns:a16="http://schemas.microsoft.com/office/drawing/2014/main" val="20000"/>
                    </a:ext>
                  </a:extLst>
                </a:gridCol>
                <a:gridCol w="856800">
                  <a:extLst>
                    <a:ext uri="{9D8B030D-6E8A-4147-A177-3AD203B41FA5}">
                      <a16:colId xmlns:a16="http://schemas.microsoft.com/office/drawing/2014/main" val="3917631046"/>
                    </a:ext>
                  </a:extLst>
                </a:gridCol>
                <a:gridCol w="1131235">
                  <a:extLst>
                    <a:ext uri="{9D8B030D-6E8A-4147-A177-3AD203B41FA5}">
                      <a16:colId xmlns:a16="http://schemas.microsoft.com/office/drawing/2014/main" val="2510883663"/>
                    </a:ext>
                  </a:extLst>
                </a:gridCol>
                <a:gridCol w="7676464">
                  <a:extLst>
                    <a:ext uri="{9D8B030D-6E8A-4147-A177-3AD203B41FA5}">
                      <a16:colId xmlns:a16="http://schemas.microsoft.com/office/drawing/2014/main" val="20001"/>
                    </a:ext>
                  </a:extLst>
                </a:gridCol>
              </a:tblGrid>
              <a:tr h="368684">
                <a:tc>
                  <a:txBody>
                    <a:bodyPr/>
                    <a:lstStyle/>
                    <a:p>
                      <a:r>
                        <a:rPr lang="en-GB" sz="900" b="1">
                          <a:solidFill>
                            <a:schemeClr val="tx1"/>
                          </a:solidFill>
                        </a:rPr>
                        <a: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Exception Category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Failure Point</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Mode</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900" b="1">
                          <a:solidFill>
                            <a:schemeClr val="tx1"/>
                          </a:solidFill>
                        </a:rPr>
                        <a:t>Reprocessing Strategy</a:t>
                      </a:r>
                    </a:p>
                  </a:txBody>
                  <a:tcPr marL="91631" marR="91631"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48549">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ERP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BICC Scheduler failed , manually check the BICC history and re-initiate the job in Scheduler.</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1697"/>
                  </a:ext>
                </a:extLst>
              </a:tr>
              <a:tr h="369922">
                <a:tc>
                  <a:txBody>
                    <a:bodyPr/>
                    <a:lstStyle/>
                    <a:p>
                      <a:endParaRPr lang="en-GB" sz="1200">
                        <a:solidFill>
                          <a:schemeClr val="tx1"/>
                        </a:solidFill>
                      </a:endParaRPr>
                    </a:p>
                  </a:txBody>
                  <a:tcPr marL="91631" marR="91631">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System</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CDW</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a:solidFill>
                            <a:schemeClr val="tx1"/>
                          </a:solidFill>
                        </a:rPr>
                        <a:t>Manual</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If </a:t>
                      </a:r>
                      <a:r>
                        <a:rPr kumimoji="0" lang="en-US" sz="1000" b="0" i="0" u="none" strike="noStrike" kern="1200" cap="none" spc="0" normalizeH="0" baseline="0" noProof="0" err="1">
                          <a:ln>
                            <a:noFill/>
                          </a:ln>
                          <a:solidFill>
                            <a:schemeClr val="tx1"/>
                          </a:solidFill>
                          <a:effectLst/>
                          <a:uLnTx/>
                          <a:uFillTx/>
                          <a:latin typeface="+mn-lt"/>
                          <a:ea typeface="+mn-ea"/>
                          <a:cs typeface="+mn-cs"/>
                        </a:rPr>
                        <a:t>streamset</a:t>
                      </a:r>
                      <a:r>
                        <a:rPr kumimoji="0" lang="en-US" sz="1000" b="0" i="0" u="none" strike="noStrike" kern="1200" cap="none" spc="0" normalizeH="0" baseline="0" noProof="0">
                          <a:ln>
                            <a:noFill/>
                          </a:ln>
                          <a:solidFill>
                            <a:schemeClr val="tx1"/>
                          </a:solidFill>
                          <a:effectLst/>
                          <a:uLnTx/>
                          <a:uFillTx/>
                          <a:latin typeface="+mn-lt"/>
                          <a:ea typeface="+mn-ea"/>
                          <a:cs typeface="+mn-cs"/>
                        </a:rPr>
                        <a:t> was failed to fetch data due to connection issue ,retry the process after connection is up.</a:t>
                      </a:r>
                    </a:p>
                  </a:txBody>
                  <a:tcPr marL="91631" marR="91631"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0086578"/>
                  </a:ext>
                </a:extLst>
              </a:tr>
            </a:tbl>
          </a:graphicData>
        </a:graphic>
      </p:graphicFrame>
      <p:sp>
        <p:nvSpPr>
          <p:cNvPr id="51" name="Oval 50">
            <a:extLst>
              <a:ext uri="{FF2B5EF4-FFF2-40B4-BE49-F238E27FC236}">
                <a16:creationId xmlns:a16="http://schemas.microsoft.com/office/drawing/2014/main" id="{EE273950-AB6B-46C3-BA92-3BC12EA84C35}"/>
              </a:ext>
            </a:extLst>
          </p:cNvPr>
          <p:cNvSpPr/>
          <p:nvPr/>
        </p:nvSpPr>
        <p:spPr>
          <a:xfrm>
            <a:off x="787846" y="5770309"/>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sp>
        <p:nvSpPr>
          <p:cNvPr id="56" name="Oval 55">
            <a:extLst>
              <a:ext uri="{FF2B5EF4-FFF2-40B4-BE49-F238E27FC236}">
                <a16:creationId xmlns:a16="http://schemas.microsoft.com/office/drawing/2014/main" id="{7D335F3F-306E-45EB-8055-E35E115FDC93}"/>
              </a:ext>
            </a:extLst>
          </p:cNvPr>
          <p:cNvSpPr/>
          <p:nvPr/>
        </p:nvSpPr>
        <p:spPr>
          <a:xfrm>
            <a:off x="787846" y="5470317"/>
            <a:ext cx="225756" cy="214920"/>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sp>
        <p:nvSpPr>
          <p:cNvPr id="60" name="TextBox 59">
            <a:extLst>
              <a:ext uri="{FF2B5EF4-FFF2-40B4-BE49-F238E27FC236}">
                <a16:creationId xmlns:a16="http://schemas.microsoft.com/office/drawing/2014/main" id="{CCE44C12-049C-41AC-98C1-CAF84E414FB2}"/>
              </a:ext>
            </a:extLst>
          </p:cNvPr>
          <p:cNvSpPr txBox="1"/>
          <p:nvPr/>
        </p:nvSpPr>
        <p:spPr>
          <a:xfrm>
            <a:off x="569048" y="313192"/>
            <a:ext cx="11333737" cy="50289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rgbClr val="43007A"/>
                </a:solidFill>
                <a:latin typeface="Arial Black"/>
                <a:ea typeface="Verdana" panose="020B0604030504040204" pitchFamily="34" charset="0"/>
              </a:rPr>
              <a:t>CDW Integrations Using Oracle BICC.</a:t>
            </a:r>
          </a:p>
        </p:txBody>
      </p:sp>
      <p:sp>
        <p:nvSpPr>
          <p:cNvPr id="38" name="TextBox 37">
            <a:extLst>
              <a:ext uri="{FF2B5EF4-FFF2-40B4-BE49-F238E27FC236}">
                <a16:creationId xmlns:a16="http://schemas.microsoft.com/office/drawing/2014/main" id="{A4F6C80D-1671-41CA-9B21-1B36F3C76C4D}"/>
              </a:ext>
            </a:extLst>
          </p:cNvPr>
          <p:cNvSpPr txBox="1"/>
          <p:nvPr/>
        </p:nvSpPr>
        <p:spPr>
          <a:xfrm>
            <a:off x="652472" y="782905"/>
            <a:ext cx="10100152" cy="31624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dirty="0"/>
              <a:t>BICC reports developed and extracted using UCM in scheduled manner as per the requirement from CDW and exported using APIS</a:t>
            </a:r>
          </a:p>
        </p:txBody>
      </p:sp>
      <p:grpSp>
        <p:nvGrpSpPr>
          <p:cNvPr id="2" name="Group 1">
            <a:extLst>
              <a:ext uri="{FF2B5EF4-FFF2-40B4-BE49-F238E27FC236}">
                <a16:creationId xmlns:a16="http://schemas.microsoft.com/office/drawing/2014/main" id="{4F0524A0-FA0F-459C-9956-2E5D11F4EE80}"/>
              </a:ext>
            </a:extLst>
          </p:cNvPr>
          <p:cNvGrpSpPr/>
          <p:nvPr/>
        </p:nvGrpSpPr>
        <p:grpSpPr>
          <a:xfrm>
            <a:off x="652472" y="1056285"/>
            <a:ext cx="10394620" cy="3455238"/>
            <a:chOff x="1075985" y="1741858"/>
            <a:chExt cx="17141648" cy="5697993"/>
          </a:xfrm>
        </p:grpSpPr>
        <p:sp>
          <p:nvSpPr>
            <p:cNvPr id="8" name="Rectangle 7">
              <a:extLst>
                <a:ext uri="{FF2B5EF4-FFF2-40B4-BE49-F238E27FC236}">
                  <a16:creationId xmlns:a16="http://schemas.microsoft.com/office/drawing/2014/main" id="{5BFB7CF3-F7AE-45F9-898B-45958D3FDF1C}"/>
                </a:ext>
              </a:extLst>
            </p:cNvPr>
            <p:cNvSpPr/>
            <p:nvPr/>
          </p:nvSpPr>
          <p:spPr>
            <a:xfrm>
              <a:off x="1075985" y="1827374"/>
              <a:ext cx="6240574" cy="1363332"/>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Oracle ERP Cloud</a:t>
              </a:r>
            </a:p>
          </p:txBody>
        </p:sp>
        <p:sp>
          <p:nvSpPr>
            <p:cNvPr id="10" name="Rectangle: Rounded Corners 9">
              <a:extLst>
                <a:ext uri="{FF2B5EF4-FFF2-40B4-BE49-F238E27FC236}">
                  <a16:creationId xmlns:a16="http://schemas.microsoft.com/office/drawing/2014/main" id="{8F6E3D61-7816-47FB-B238-F01E15FF97A7}"/>
                </a:ext>
              </a:extLst>
            </p:cNvPr>
            <p:cNvSpPr/>
            <p:nvPr/>
          </p:nvSpPr>
          <p:spPr bwMode="gray">
            <a:xfrm>
              <a:off x="5072854" y="5511020"/>
              <a:ext cx="2056377" cy="1469925"/>
            </a:xfrm>
            <a:prstGeom prst="roundRect">
              <a:avLst/>
            </a:prstGeom>
            <a:solidFill>
              <a:srgbClr val="B1D66B"/>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900" b="1">
                  <a:solidFill>
                    <a:srgbClr val="000000"/>
                  </a:solidFill>
                  <a:latin typeface="Verdana"/>
                </a:rPr>
                <a:t>UCM</a:t>
              </a:r>
            </a:p>
          </p:txBody>
        </p:sp>
        <p:sp>
          <p:nvSpPr>
            <p:cNvPr id="12" name="Rectangle 11">
              <a:extLst>
                <a:ext uri="{FF2B5EF4-FFF2-40B4-BE49-F238E27FC236}">
                  <a16:creationId xmlns:a16="http://schemas.microsoft.com/office/drawing/2014/main" id="{0D53EA81-4894-42B7-A587-0C9935934F06}"/>
                </a:ext>
              </a:extLst>
            </p:cNvPr>
            <p:cNvSpPr/>
            <p:nvPr/>
          </p:nvSpPr>
          <p:spPr bwMode="gray">
            <a:xfrm>
              <a:off x="1075985" y="1827375"/>
              <a:ext cx="6240574" cy="5590649"/>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14" name="Sun 13">
              <a:extLst>
                <a:ext uri="{FF2B5EF4-FFF2-40B4-BE49-F238E27FC236}">
                  <a16:creationId xmlns:a16="http://schemas.microsoft.com/office/drawing/2014/main" id="{297562BA-241D-4C7B-A9AA-76443C9A812C}"/>
                </a:ext>
              </a:extLst>
            </p:cNvPr>
            <p:cNvSpPr/>
            <p:nvPr/>
          </p:nvSpPr>
          <p:spPr bwMode="gray">
            <a:xfrm>
              <a:off x="2192024" y="5538771"/>
              <a:ext cx="1664207" cy="1341737"/>
            </a:xfrm>
            <a:prstGeom prst="sun">
              <a:avLst/>
            </a:prstGeom>
            <a:solidFill>
              <a:schemeClr val="accent5">
                <a:lumMod val="75000"/>
              </a:schemeClr>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buFont typeface="Wingdings 2" pitchFamily="18" charset="2"/>
                <a:buNone/>
              </a:pPr>
              <a:endParaRPr lang="en-US" sz="970" b="1">
                <a:solidFill>
                  <a:schemeClr val="bg1"/>
                </a:solidFill>
              </a:endParaRPr>
            </a:p>
          </p:txBody>
        </p:sp>
        <p:sp>
          <p:nvSpPr>
            <p:cNvPr id="15" name="TextBox 14">
              <a:extLst>
                <a:ext uri="{FF2B5EF4-FFF2-40B4-BE49-F238E27FC236}">
                  <a16:creationId xmlns:a16="http://schemas.microsoft.com/office/drawing/2014/main" id="{622D86EA-5C76-4C9F-B317-10BBBFE062D0}"/>
                </a:ext>
              </a:extLst>
            </p:cNvPr>
            <p:cNvSpPr txBox="1"/>
            <p:nvPr/>
          </p:nvSpPr>
          <p:spPr>
            <a:xfrm>
              <a:off x="2359302" y="6980945"/>
              <a:ext cx="1496929" cy="294296"/>
            </a:xfrm>
            <a:prstGeom prst="rect">
              <a:avLst/>
            </a:prstGeom>
            <a:noFill/>
            <a:effectLst>
              <a:outerShdw blurRad="76200" dir="18900000" sy="23000" kx="-1200000" algn="bl" rotWithShape="0">
                <a:prstClr val="black">
                  <a:alpha val="20000"/>
                </a:prstClr>
              </a:outerShdw>
            </a:effectLst>
          </p:spPr>
          <p:txBody>
            <a:bodyPr wrap="square"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49">
                  <a:latin typeface="+mj-lt"/>
                </a:rPr>
                <a:t>BICC Connector</a:t>
              </a:r>
            </a:p>
          </p:txBody>
        </p:sp>
        <p:cxnSp>
          <p:nvCxnSpPr>
            <p:cNvPr id="16" name="Straight Arrow Connector 15">
              <a:extLst>
                <a:ext uri="{FF2B5EF4-FFF2-40B4-BE49-F238E27FC236}">
                  <a16:creationId xmlns:a16="http://schemas.microsoft.com/office/drawing/2014/main" id="{11908D05-EB82-46F9-9AFD-68B239972D12}"/>
                </a:ext>
              </a:extLst>
            </p:cNvPr>
            <p:cNvCxnSpPr>
              <a:cxnSpLocks/>
              <a:stCxn id="24" idx="3"/>
              <a:endCxn id="14" idx="0"/>
            </p:cNvCxnSpPr>
            <p:nvPr/>
          </p:nvCxnSpPr>
          <p:spPr>
            <a:xfrm>
              <a:off x="3024128" y="4285424"/>
              <a:ext cx="0" cy="125334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CDD65-83EB-4737-B47D-2C65425FBCCC}"/>
                </a:ext>
              </a:extLst>
            </p:cNvPr>
            <p:cNvCxnSpPr>
              <a:cxnSpLocks/>
              <a:endCxn id="10" idx="1"/>
            </p:cNvCxnSpPr>
            <p:nvPr/>
          </p:nvCxnSpPr>
          <p:spPr>
            <a:xfrm>
              <a:off x="3253535" y="6245983"/>
              <a:ext cx="1819319" cy="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24" name="Flowchart: Magnetic Disk 23">
              <a:extLst>
                <a:ext uri="{FF2B5EF4-FFF2-40B4-BE49-F238E27FC236}">
                  <a16:creationId xmlns:a16="http://schemas.microsoft.com/office/drawing/2014/main" id="{86ED3F4A-E937-46E4-A332-6B7F20BCFF60}"/>
                </a:ext>
              </a:extLst>
            </p:cNvPr>
            <p:cNvSpPr/>
            <p:nvPr/>
          </p:nvSpPr>
          <p:spPr bwMode="gray">
            <a:xfrm>
              <a:off x="2052127" y="3164651"/>
              <a:ext cx="1944001" cy="1120773"/>
            </a:xfrm>
            <a:prstGeom prst="flowChartMagneticDisk">
              <a:avLst/>
            </a:prstGeom>
            <a:solidFill>
              <a:schemeClr val="tx1">
                <a:lumMod val="50000"/>
                <a:lumOff val="50000"/>
              </a:schemeClr>
            </a:solidFill>
            <a:ln w="3175" algn="ctr">
              <a:solidFill>
                <a:schemeClr val="bg1"/>
              </a:solid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Verdana"/>
                </a:rPr>
                <a:t>Base Tables</a:t>
              </a:r>
            </a:p>
          </p:txBody>
        </p:sp>
        <p:sp>
          <p:nvSpPr>
            <p:cNvPr id="27" name="Rectangle 26">
              <a:extLst>
                <a:ext uri="{FF2B5EF4-FFF2-40B4-BE49-F238E27FC236}">
                  <a16:creationId xmlns:a16="http://schemas.microsoft.com/office/drawing/2014/main" id="{FD0206DB-9703-492D-B178-0C940F45690A}"/>
                </a:ext>
              </a:extLst>
            </p:cNvPr>
            <p:cNvSpPr/>
            <p:nvPr/>
          </p:nvSpPr>
          <p:spPr>
            <a:xfrm>
              <a:off x="3107766" y="4537182"/>
              <a:ext cx="2266950" cy="523220"/>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just"/>
              <a:r>
                <a:rPr lang="en-US" sz="849">
                  <a:latin typeface="+mj-lt"/>
                </a:rPr>
                <a:t>BI Cloud Connector is inbuilt tool within Oracle ERP Cloud </a:t>
              </a:r>
            </a:p>
          </p:txBody>
        </p:sp>
        <p:sp>
          <p:nvSpPr>
            <p:cNvPr id="28" name="Rectangle 27">
              <a:extLst>
                <a:ext uri="{FF2B5EF4-FFF2-40B4-BE49-F238E27FC236}">
                  <a16:creationId xmlns:a16="http://schemas.microsoft.com/office/drawing/2014/main" id="{425BA335-E7C7-4BA6-89D4-C7464A76CB89}"/>
                </a:ext>
              </a:extLst>
            </p:cNvPr>
            <p:cNvSpPr/>
            <p:nvPr/>
          </p:nvSpPr>
          <p:spPr bwMode="gray">
            <a:xfrm>
              <a:off x="11977058" y="1741858"/>
              <a:ext cx="6240575" cy="5590650"/>
            </a:xfrm>
            <a:prstGeom prst="rect">
              <a:avLst/>
            </a:prstGeom>
            <a:no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29" name="Rectangle 28">
              <a:extLst>
                <a:ext uri="{FF2B5EF4-FFF2-40B4-BE49-F238E27FC236}">
                  <a16:creationId xmlns:a16="http://schemas.microsoft.com/office/drawing/2014/main" id="{768EBE5F-720C-49D2-A9BA-672A1E7CDEDB}"/>
                </a:ext>
              </a:extLst>
            </p:cNvPr>
            <p:cNvSpPr/>
            <p:nvPr/>
          </p:nvSpPr>
          <p:spPr>
            <a:xfrm>
              <a:off x="11939738" y="1747537"/>
              <a:ext cx="6277895" cy="816314"/>
            </a:xfrm>
            <a:prstGeom prst="rect">
              <a:avLst/>
            </a:prstGeom>
            <a:solidFill>
              <a:srgbClr val="FD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Cloud CDW</a:t>
              </a:r>
            </a:p>
          </p:txBody>
        </p:sp>
        <p:sp>
          <p:nvSpPr>
            <p:cNvPr id="31" name="Rectangle 30">
              <a:extLst>
                <a:ext uri="{FF2B5EF4-FFF2-40B4-BE49-F238E27FC236}">
                  <a16:creationId xmlns:a16="http://schemas.microsoft.com/office/drawing/2014/main" id="{B0430489-4E62-4AE1-BBD7-F5F0F1E800EF}"/>
                </a:ext>
              </a:extLst>
            </p:cNvPr>
            <p:cNvSpPr/>
            <p:nvPr/>
          </p:nvSpPr>
          <p:spPr bwMode="gray">
            <a:xfrm>
              <a:off x="11966085" y="2563851"/>
              <a:ext cx="524620" cy="4776771"/>
            </a:xfrm>
            <a:prstGeom prst="rect">
              <a:avLst/>
            </a:prstGeom>
            <a:solidFill>
              <a:schemeClr val="accent1">
                <a:lumMod val="60000"/>
                <a:lumOff val="40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1698" b="1">
                  <a:solidFill>
                    <a:srgbClr val="6F7173"/>
                  </a:solidFill>
                  <a:latin typeface="Franklin Gothic Book"/>
                </a:rPr>
                <a:t>Stream Set</a:t>
              </a:r>
            </a:p>
          </p:txBody>
        </p:sp>
        <p:sp>
          <p:nvSpPr>
            <p:cNvPr id="32" name="Rectangle: Rounded Corners 31">
              <a:extLst>
                <a:ext uri="{FF2B5EF4-FFF2-40B4-BE49-F238E27FC236}">
                  <a16:creationId xmlns:a16="http://schemas.microsoft.com/office/drawing/2014/main" id="{B2EDB014-7082-4490-B77A-FAEED873B4D0}"/>
                </a:ext>
              </a:extLst>
            </p:cNvPr>
            <p:cNvSpPr/>
            <p:nvPr/>
          </p:nvSpPr>
          <p:spPr bwMode="gray">
            <a:xfrm>
              <a:off x="13294722" y="5376801"/>
              <a:ext cx="2056377" cy="1469925"/>
            </a:xfrm>
            <a:prstGeom prst="roundRect">
              <a:avLst/>
            </a:prstGeom>
            <a:solidFill>
              <a:srgbClr val="B1D66B"/>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900" b="1">
                  <a:solidFill>
                    <a:srgbClr val="000000"/>
                  </a:solidFill>
                  <a:latin typeface="Verdana"/>
                </a:rPr>
                <a:t>Raw Zone</a:t>
              </a:r>
            </a:p>
          </p:txBody>
        </p:sp>
        <p:sp>
          <p:nvSpPr>
            <p:cNvPr id="33" name="Rectangle: Rounded Corners 32">
              <a:extLst>
                <a:ext uri="{FF2B5EF4-FFF2-40B4-BE49-F238E27FC236}">
                  <a16:creationId xmlns:a16="http://schemas.microsoft.com/office/drawing/2014/main" id="{ABF4BA66-D028-4063-8716-62496735CD73}"/>
                </a:ext>
              </a:extLst>
            </p:cNvPr>
            <p:cNvSpPr/>
            <p:nvPr/>
          </p:nvSpPr>
          <p:spPr bwMode="gray">
            <a:xfrm>
              <a:off x="13294722" y="2906320"/>
              <a:ext cx="2056377" cy="1469925"/>
            </a:xfrm>
            <a:prstGeom prst="roundRect">
              <a:avLst/>
            </a:prstGeom>
            <a:solidFill>
              <a:srgbClr val="B1D66B"/>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900" b="1">
                  <a:solidFill>
                    <a:srgbClr val="000000"/>
                  </a:solidFill>
                  <a:latin typeface="Verdana"/>
                </a:rPr>
                <a:t>Aggregated Zone</a:t>
              </a:r>
            </a:p>
          </p:txBody>
        </p:sp>
        <p:sp>
          <p:nvSpPr>
            <p:cNvPr id="35" name="Rectangle: Rounded Corners 34">
              <a:extLst>
                <a:ext uri="{FF2B5EF4-FFF2-40B4-BE49-F238E27FC236}">
                  <a16:creationId xmlns:a16="http://schemas.microsoft.com/office/drawing/2014/main" id="{838E34C5-24C9-4DE0-B870-0F9504C11236}"/>
                </a:ext>
              </a:extLst>
            </p:cNvPr>
            <p:cNvSpPr/>
            <p:nvPr/>
          </p:nvSpPr>
          <p:spPr bwMode="gray">
            <a:xfrm>
              <a:off x="15997184" y="2906320"/>
              <a:ext cx="2056377" cy="1469925"/>
            </a:xfrm>
            <a:prstGeom prst="roundRect">
              <a:avLst/>
            </a:prstGeom>
            <a:solidFill>
              <a:srgbClr val="B1D66B"/>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900" b="1">
                  <a:solidFill>
                    <a:srgbClr val="000000"/>
                  </a:solidFill>
                  <a:latin typeface="Verdana"/>
                </a:rPr>
                <a:t>Snowflake</a:t>
              </a:r>
            </a:p>
          </p:txBody>
        </p:sp>
        <p:cxnSp>
          <p:nvCxnSpPr>
            <p:cNvPr id="37" name="Straight Arrow Connector 36">
              <a:extLst>
                <a:ext uri="{FF2B5EF4-FFF2-40B4-BE49-F238E27FC236}">
                  <a16:creationId xmlns:a16="http://schemas.microsoft.com/office/drawing/2014/main" id="{56F1E4BC-1886-477B-9407-0492DC497B7C}"/>
                </a:ext>
              </a:extLst>
            </p:cNvPr>
            <p:cNvCxnSpPr>
              <a:cxnSpLocks/>
              <a:stCxn id="33" idx="3"/>
              <a:endCxn id="35" idx="1"/>
            </p:cNvCxnSpPr>
            <p:nvPr/>
          </p:nvCxnSpPr>
          <p:spPr>
            <a:xfrm>
              <a:off x="15351099" y="3641283"/>
              <a:ext cx="646085" cy="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C7812A-9E95-4E3F-ADC6-9E155E664404}"/>
                </a:ext>
              </a:extLst>
            </p:cNvPr>
            <p:cNvCxnSpPr>
              <a:cxnSpLocks/>
              <a:stCxn id="32" idx="0"/>
              <a:endCxn id="33" idx="2"/>
            </p:cNvCxnSpPr>
            <p:nvPr/>
          </p:nvCxnSpPr>
          <p:spPr>
            <a:xfrm flipV="1">
              <a:off x="14322911" y="4376245"/>
              <a:ext cx="0" cy="1000556"/>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C4A9EF9-5FFB-43DF-A451-1173D424481F}"/>
                </a:ext>
              </a:extLst>
            </p:cNvPr>
            <p:cNvSpPr/>
            <p:nvPr/>
          </p:nvSpPr>
          <p:spPr>
            <a:xfrm>
              <a:off x="4242662" y="5724714"/>
              <a:ext cx="372292" cy="354422"/>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1</a:t>
              </a:r>
            </a:p>
          </p:txBody>
        </p:sp>
        <p:cxnSp>
          <p:nvCxnSpPr>
            <p:cNvPr id="55" name="Connector: Elbow 54">
              <a:extLst>
                <a:ext uri="{FF2B5EF4-FFF2-40B4-BE49-F238E27FC236}">
                  <a16:creationId xmlns:a16="http://schemas.microsoft.com/office/drawing/2014/main" id="{A5FEA072-441A-4545-B677-4ADD9B12BF98}"/>
                </a:ext>
              </a:extLst>
            </p:cNvPr>
            <p:cNvCxnSpPr>
              <a:cxnSpLocks/>
              <a:stCxn id="31" idx="3"/>
              <a:endCxn id="32" idx="1"/>
            </p:cNvCxnSpPr>
            <p:nvPr/>
          </p:nvCxnSpPr>
          <p:spPr>
            <a:xfrm>
              <a:off x="12490705" y="4952237"/>
              <a:ext cx="804017" cy="1159527"/>
            </a:xfrm>
            <a:prstGeom prst="bentConnector3">
              <a:avLst/>
            </a:prstGeom>
            <a:ln>
              <a:prstDash val="dashDot"/>
              <a:tailEnd type="triangle"/>
            </a:ln>
          </p:spPr>
          <p:style>
            <a:lnRef idx="1">
              <a:schemeClr val="accent1"/>
            </a:lnRef>
            <a:fillRef idx="0">
              <a:schemeClr val="accent1"/>
            </a:fillRef>
            <a:effectRef idx="0">
              <a:schemeClr val="accent1"/>
            </a:effectRef>
            <a:fontRef idx="minor">
              <a:schemeClr val="tx1"/>
            </a:fontRef>
          </p:style>
        </p:cxnSp>
        <p:pic>
          <p:nvPicPr>
            <p:cNvPr id="57" name="Graphic 56" descr="Close">
              <a:extLst>
                <a:ext uri="{FF2B5EF4-FFF2-40B4-BE49-F238E27FC236}">
                  <a16:creationId xmlns:a16="http://schemas.microsoft.com/office/drawing/2014/main" id="{75000A13-0E8D-47E7-ABA8-781921F4F9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4176587" y="6049051"/>
              <a:ext cx="442367" cy="442367"/>
            </a:xfrm>
            <a:prstGeom prst="rect">
              <a:avLst/>
            </a:prstGeom>
          </p:spPr>
        </p:pic>
        <p:sp>
          <p:nvSpPr>
            <p:cNvPr id="46" name="Rectangle 45">
              <a:extLst>
                <a:ext uri="{FF2B5EF4-FFF2-40B4-BE49-F238E27FC236}">
                  <a16:creationId xmlns:a16="http://schemas.microsoft.com/office/drawing/2014/main" id="{5704AEA3-7F42-4D45-9EBB-2BCAB8F2D72E}"/>
                </a:ext>
              </a:extLst>
            </p:cNvPr>
            <p:cNvSpPr/>
            <p:nvPr/>
          </p:nvSpPr>
          <p:spPr>
            <a:xfrm>
              <a:off x="7847044" y="1849202"/>
              <a:ext cx="3466384" cy="55906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a:solidFill>
                  <a:prstClr val="white"/>
                </a:solidFill>
                <a:latin typeface="Verdana"/>
              </a:endParaRPr>
            </a:p>
          </p:txBody>
        </p:sp>
        <p:sp>
          <p:nvSpPr>
            <p:cNvPr id="47" name="Rectangle: Beveled 46">
              <a:extLst>
                <a:ext uri="{FF2B5EF4-FFF2-40B4-BE49-F238E27FC236}">
                  <a16:creationId xmlns:a16="http://schemas.microsoft.com/office/drawing/2014/main" id="{83540B68-96D3-45FD-8736-35BEB8A41C82}"/>
                </a:ext>
              </a:extLst>
            </p:cNvPr>
            <p:cNvSpPr/>
            <p:nvPr/>
          </p:nvSpPr>
          <p:spPr bwMode="gray">
            <a:xfrm>
              <a:off x="7862417" y="2239219"/>
              <a:ext cx="3477358" cy="461665"/>
            </a:xfrm>
            <a:prstGeom prst="bevel">
              <a:avLst/>
            </a:prstGeom>
            <a:solidFill>
              <a:schemeClr val="accent3"/>
            </a:solidFill>
            <a:ln w="19050" algn="ctr">
              <a:noFill/>
              <a:miter lim="800000"/>
              <a:headEnd/>
              <a:tailEnd/>
            </a:ln>
          </p:spPr>
          <p:txBody>
            <a:bodyPr wrap="square" lIns="88899" tIns="88899" rIns="88899" bIns="8889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r>
                <a:rPr lang="en-US" sz="800" b="1">
                  <a:solidFill>
                    <a:prstClr val="white"/>
                  </a:solidFill>
                  <a:latin typeface="Verdana"/>
                </a:rPr>
                <a:t>OIC / Boomi</a:t>
              </a:r>
            </a:p>
          </p:txBody>
        </p:sp>
        <p:sp>
          <p:nvSpPr>
            <p:cNvPr id="52" name="Rectangle 51">
              <a:extLst>
                <a:ext uri="{FF2B5EF4-FFF2-40B4-BE49-F238E27FC236}">
                  <a16:creationId xmlns:a16="http://schemas.microsoft.com/office/drawing/2014/main" id="{3E6BF409-6E09-4294-8AE1-C2054450A569}"/>
                </a:ext>
              </a:extLst>
            </p:cNvPr>
            <p:cNvSpPr/>
            <p:nvPr/>
          </p:nvSpPr>
          <p:spPr>
            <a:xfrm>
              <a:off x="7919856" y="1849202"/>
              <a:ext cx="3393572" cy="333624"/>
            </a:xfrm>
            <a:prstGeom prst="rect">
              <a:avLst/>
            </a:prstGeom>
            <a:solidFill>
              <a:srgbClr val="D0D0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200" b="1">
                  <a:solidFill>
                    <a:prstClr val="black"/>
                  </a:solidFill>
                  <a:latin typeface="Verdana"/>
                </a:rPr>
                <a:t>OCI/ Dell Boomi</a:t>
              </a:r>
            </a:p>
          </p:txBody>
        </p:sp>
        <p:sp>
          <p:nvSpPr>
            <p:cNvPr id="53" name="Rectangle 52">
              <a:extLst>
                <a:ext uri="{FF2B5EF4-FFF2-40B4-BE49-F238E27FC236}">
                  <a16:creationId xmlns:a16="http://schemas.microsoft.com/office/drawing/2014/main" id="{782FDF6E-622E-41FB-BB94-B18943E11DAC}"/>
                </a:ext>
              </a:extLst>
            </p:cNvPr>
            <p:cNvSpPr/>
            <p:nvPr/>
          </p:nvSpPr>
          <p:spPr>
            <a:xfrm>
              <a:off x="10188881" y="2664868"/>
              <a:ext cx="1111054" cy="4753156"/>
            </a:xfrm>
            <a:prstGeom prst="rect">
              <a:avLst/>
            </a:prstGeom>
            <a:solidFill>
              <a:schemeClr val="bg1">
                <a:lumMod val="75000"/>
              </a:schemeClr>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horz" wrap="square" lIns="88899" tIns="88899" rIns="88899" bIns="88899"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r>
                <a:rPr lang="en-US" sz="800" b="1">
                  <a:solidFill>
                    <a:prstClr val="black"/>
                  </a:solidFill>
                  <a:latin typeface="Verdana"/>
                </a:rPr>
                <a:t>File Server /SFTP</a:t>
              </a: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a:p>
              <a:pPr algn="ctr" defTabSz="914413">
                <a:lnSpc>
                  <a:spcPct val="106000"/>
                </a:lnSpc>
                <a:defRPr/>
              </a:pPr>
              <a:endParaRPr lang="en-US" sz="800" b="1">
                <a:solidFill>
                  <a:prstClr val="black"/>
                </a:solidFill>
                <a:latin typeface="Verdana"/>
              </a:endParaRPr>
            </a:p>
          </p:txBody>
        </p:sp>
        <p:cxnSp>
          <p:nvCxnSpPr>
            <p:cNvPr id="54" name="Straight Arrow Connector 21">
              <a:extLst>
                <a:ext uri="{FF2B5EF4-FFF2-40B4-BE49-F238E27FC236}">
                  <a16:creationId xmlns:a16="http://schemas.microsoft.com/office/drawing/2014/main" id="{4ABB9696-F547-450D-92A7-8B6BA808FB4D}"/>
                </a:ext>
              </a:extLst>
            </p:cNvPr>
            <p:cNvCxnSpPr>
              <a:cxnSpLocks/>
              <a:stCxn id="64" idx="2"/>
              <a:endCxn id="63" idx="1"/>
            </p:cNvCxnSpPr>
            <p:nvPr/>
          </p:nvCxnSpPr>
          <p:spPr>
            <a:xfrm flipV="1">
              <a:off x="8619975" y="4560979"/>
              <a:ext cx="198776" cy="396082"/>
            </a:xfrm>
            <a:prstGeom prst="bentConnector3">
              <a:avLst>
                <a:gd name="adj1" fmla="val 50000"/>
              </a:avLst>
            </a:prstGeom>
            <a:ln w="1905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1" name="Graphic 60" descr="Folder">
              <a:extLst>
                <a:ext uri="{FF2B5EF4-FFF2-40B4-BE49-F238E27FC236}">
                  <a16:creationId xmlns:a16="http://schemas.microsoft.com/office/drawing/2014/main" id="{0B371B9D-F755-460E-8ECF-6F93F3D21F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8967" y="3180848"/>
              <a:ext cx="1012669" cy="1113315"/>
            </a:xfrm>
            <a:prstGeom prst="rect">
              <a:avLst/>
            </a:prstGeom>
            <a:scene3d>
              <a:camera prst="orthographicFront"/>
              <a:lightRig rig="threePt" dir="t"/>
            </a:scene3d>
            <a:sp3d>
              <a:bevelT/>
              <a:bevelB w="152400" h="50800" prst="softRound"/>
            </a:sp3d>
          </p:spPr>
        </p:pic>
        <p:sp>
          <p:nvSpPr>
            <p:cNvPr id="62" name="TextBox 61">
              <a:extLst>
                <a:ext uri="{FF2B5EF4-FFF2-40B4-BE49-F238E27FC236}">
                  <a16:creationId xmlns:a16="http://schemas.microsoft.com/office/drawing/2014/main" id="{75E26720-6DEC-4D45-9755-45AC97C4E0B3}"/>
                </a:ext>
              </a:extLst>
            </p:cNvPr>
            <p:cNvSpPr txBox="1"/>
            <p:nvPr/>
          </p:nvSpPr>
          <p:spPr>
            <a:xfrm>
              <a:off x="8767145" y="5022055"/>
              <a:ext cx="1644229" cy="320729"/>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a:solidFill>
                    <a:prstClr val="black"/>
                  </a:solidFill>
                  <a:latin typeface="Verdana"/>
                </a:rPr>
                <a:t>Transform</a:t>
              </a:r>
            </a:p>
          </p:txBody>
        </p:sp>
        <p:pic>
          <p:nvPicPr>
            <p:cNvPr id="63" name="Picture 62">
              <a:extLst>
                <a:ext uri="{FF2B5EF4-FFF2-40B4-BE49-F238E27FC236}">
                  <a16:creationId xmlns:a16="http://schemas.microsoft.com/office/drawing/2014/main" id="{03C8B44B-CFE6-4F2D-A626-8B3B4A8F58C5}"/>
                </a:ext>
              </a:extLst>
            </p:cNvPr>
            <p:cNvPicPr>
              <a:picLocks noChangeAspect="1"/>
            </p:cNvPicPr>
            <p:nvPr/>
          </p:nvPicPr>
          <p:blipFill>
            <a:blip r:embed="rId6"/>
            <a:stretch>
              <a:fillRect/>
            </a:stretch>
          </p:blipFill>
          <p:spPr>
            <a:xfrm>
              <a:off x="8818751" y="4146334"/>
              <a:ext cx="1044360" cy="829290"/>
            </a:xfrm>
            <a:prstGeom prst="rect">
              <a:avLst/>
            </a:prstGeom>
          </p:spPr>
        </p:pic>
        <p:pic>
          <p:nvPicPr>
            <p:cNvPr id="64" name="Picture 63">
              <a:extLst>
                <a:ext uri="{FF2B5EF4-FFF2-40B4-BE49-F238E27FC236}">
                  <a16:creationId xmlns:a16="http://schemas.microsoft.com/office/drawing/2014/main" id="{3C5B5725-E962-48B4-BCD6-2166B031BC4E}"/>
                </a:ext>
              </a:extLst>
            </p:cNvPr>
            <p:cNvPicPr>
              <a:picLocks noChangeAspect="1"/>
            </p:cNvPicPr>
            <p:nvPr/>
          </p:nvPicPr>
          <p:blipFill>
            <a:blip r:embed="rId7"/>
            <a:stretch>
              <a:fillRect/>
            </a:stretch>
          </p:blipFill>
          <p:spPr>
            <a:xfrm rot="16200000">
              <a:off x="7874464" y="4626195"/>
              <a:ext cx="829289" cy="661733"/>
            </a:xfrm>
            <a:prstGeom prst="rect">
              <a:avLst/>
            </a:prstGeom>
          </p:spPr>
        </p:pic>
        <p:cxnSp>
          <p:nvCxnSpPr>
            <p:cNvPr id="68" name="Straight Arrow Connector 21">
              <a:extLst>
                <a:ext uri="{FF2B5EF4-FFF2-40B4-BE49-F238E27FC236}">
                  <a16:creationId xmlns:a16="http://schemas.microsoft.com/office/drawing/2014/main" id="{52118215-33E8-4CF9-A1ED-F6CCA6B3E1C3}"/>
                </a:ext>
              </a:extLst>
            </p:cNvPr>
            <p:cNvCxnSpPr>
              <a:cxnSpLocks/>
              <a:stCxn id="63" idx="0"/>
            </p:cNvCxnSpPr>
            <p:nvPr/>
          </p:nvCxnSpPr>
          <p:spPr>
            <a:xfrm rot="5400000" flipH="1" flipV="1">
              <a:off x="9373544" y="3395151"/>
              <a:ext cx="718570" cy="783797"/>
            </a:xfrm>
            <a:prstGeom prst="bentConnector2">
              <a:avLst/>
            </a:prstGeom>
            <a:ln w="19050">
              <a:solidFill>
                <a:schemeClr val="tx1"/>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229983FA-AE18-4A77-9762-106053CB67CB}"/>
                </a:ext>
              </a:extLst>
            </p:cNvPr>
            <p:cNvCxnSpPr>
              <a:cxnSpLocks/>
              <a:stCxn id="53" idx="3"/>
            </p:cNvCxnSpPr>
            <p:nvPr/>
          </p:nvCxnSpPr>
          <p:spPr>
            <a:xfrm flipV="1">
              <a:off x="11299935" y="4499636"/>
              <a:ext cx="666149" cy="541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descr="Folder">
              <a:extLst>
                <a:ext uri="{FF2B5EF4-FFF2-40B4-BE49-F238E27FC236}">
                  <a16:creationId xmlns:a16="http://schemas.microsoft.com/office/drawing/2014/main" id="{C62EF7A9-DB5B-45DF-880C-CA9725C7E2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578" y="5511020"/>
              <a:ext cx="1012669" cy="1113315"/>
            </a:xfrm>
            <a:prstGeom prst="rect">
              <a:avLst/>
            </a:prstGeom>
            <a:scene3d>
              <a:camera prst="orthographicFront"/>
              <a:lightRig rig="threePt" dir="t"/>
            </a:scene3d>
            <a:sp3d>
              <a:bevelT/>
              <a:bevelB w="152400" h="50800" prst="softRound"/>
            </a:sp3d>
          </p:spPr>
        </p:pic>
        <p:sp>
          <p:nvSpPr>
            <p:cNvPr id="90" name="Oval 89">
              <a:extLst>
                <a:ext uri="{FF2B5EF4-FFF2-40B4-BE49-F238E27FC236}">
                  <a16:creationId xmlns:a16="http://schemas.microsoft.com/office/drawing/2014/main" id="{32B68B5F-87A2-4735-972C-4217DEAE8330}"/>
                </a:ext>
              </a:extLst>
            </p:cNvPr>
            <p:cNvSpPr/>
            <p:nvPr/>
          </p:nvSpPr>
          <p:spPr>
            <a:xfrm>
              <a:off x="7432061" y="5713255"/>
              <a:ext cx="372292" cy="354422"/>
            </a:xfrm>
            <a:prstGeom prst="ellipse">
              <a:avLst/>
            </a:prstGeom>
            <a:solidFill>
              <a:srgbClr val="ED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219187">
                <a:defRPr/>
              </a:pPr>
              <a:r>
                <a:rPr lang="en-US" sz="1000">
                  <a:solidFill>
                    <a:prstClr val="black"/>
                  </a:solidFill>
                  <a:latin typeface="Verdana"/>
                </a:rPr>
                <a:t>2</a:t>
              </a:r>
            </a:p>
          </p:txBody>
        </p:sp>
        <p:pic>
          <p:nvPicPr>
            <p:cNvPr id="91" name="Graphic 90" descr="Close">
              <a:extLst>
                <a:ext uri="{FF2B5EF4-FFF2-40B4-BE49-F238E27FC236}">
                  <a16:creationId xmlns:a16="http://schemas.microsoft.com/office/drawing/2014/main" id="{8E4A3DF3-EC9C-4ED2-AA8D-9CDAE9699F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7400989" y="6057368"/>
              <a:ext cx="442367" cy="442367"/>
            </a:xfrm>
            <a:prstGeom prst="rect">
              <a:avLst/>
            </a:prstGeom>
          </p:spPr>
        </p:pic>
        <p:cxnSp>
          <p:nvCxnSpPr>
            <p:cNvPr id="98" name="Connector: Elbow 97">
              <a:extLst>
                <a:ext uri="{FF2B5EF4-FFF2-40B4-BE49-F238E27FC236}">
                  <a16:creationId xmlns:a16="http://schemas.microsoft.com/office/drawing/2014/main" id="{A3AE128E-08CE-42BE-8355-2B9D52C2710C}"/>
                </a:ext>
              </a:extLst>
            </p:cNvPr>
            <p:cNvCxnSpPr>
              <a:endCxn id="64" idx="1"/>
            </p:cNvCxnSpPr>
            <p:nvPr/>
          </p:nvCxnSpPr>
          <p:spPr>
            <a:xfrm flipV="1">
              <a:off x="7129231" y="5371706"/>
              <a:ext cx="1159878" cy="898528"/>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595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38</a:t>
            </a:fld>
            <a:endParaRPr lang="en-US"/>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570958" y="1612276"/>
            <a:ext cx="10562135" cy="885595"/>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485181" lvl="2" indent="-207935" defTabSz="831530">
              <a:spcBef>
                <a:spcPts val="546"/>
              </a:spcBef>
              <a:buSzPct val="100000"/>
              <a:buFont typeface="Arial" panose="020B0604020202020204" pitchFamily="34" charset="0"/>
              <a:buChar char="•"/>
              <a:defRPr/>
            </a:pPr>
            <a:r>
              <a:rPr lang="en-US" sz="1455" kern="0"/>
              <a:t>Data extraction runs can be scheduled in ESS with a frequency of running annually to running daily.</a:t>
            </a:r>
          </a:p>
          <a:p>
            <a:pPr marL="485181" lvl="2" indent="-207935" defTabSz="831530">
              <a:spcBef>
                <a:spcPts val="546"/>
              </a:spcBef>
              <a:buSzPct val="100000"/>
              <a:buFont typeface="Arial" panose="020B0604020202020204" pitchFamily="34" charset="0"/>
              <a:buChar char="•"/>
              <a:defRPr/>
            </a:pPr>
            <a:r>
              <a:rPr lang="en-US" sz="1455" kern="0"/>
              <a:t>File is placed at the universal content Management (UCM) </a:t>
            </a:r>
          </a:p>
          <a:p>
            <a:pPr marL="485181" lvl="2" indent="-207935" defTabSz="831530">
              <a:spcBef>
                <a:spcPts val="546"/>
              </a:spcBef>
              <a:buSzPct val="100000"/>
              <a:buFont typeface="Arial" panose="020B0604020202020204" pitchFamily="34" charset="0"/>
              <a:buChar char="•"/>
              <a:defRPr/>
            </a:pPr>
            <a:r>
              <a:rPr lang="en-US" sz="1455" kern="0"/>
              <a:t>OIC fetches file with the webservices and places it at FTP location</a:t>
            </a:r>
          </a:p>
          <a:p>
            <a:pPr marL="485181" lvl="2" indent="-207935" defTabSz="831530">
              <a:spcBef>
                <a:spcPts val="546"/>
              </a:spcBef>
              <a:buSzPct val="100000"/>
              <a:buFont typeface="Arial" panose="020B0604020202020204" pitchFamily="34" charset="0"/>
              <a:buChar char="•"/>
              <a:defRPr/>
            </a:pPr>
            <a:r>
              <a:rPr lang="en-US" sz="1455" kern="0"/>
              <a:t>CDW picks the file from SFTP and processes it.</a:t>
            </a:r>
          </a:p>
          <a:p>
            <a:pPr marL="173279" indent="-173279">
              <a:buFont typeface="Arial" panose="020B0604020202020204" pitchFamily="34" charset="0"/>
              <a:buChar char="•"/>
            </a:pPr>
            <a:endParaRPr lang="en-US" sz="1455">
              <a:latin typeface="+mj-lt"/>
            </a:endParaRPr>
          </a:p>
        </p:txBody>
      </p:sp>
      <p:sp>
        <p:nvSpPr>
          <p:cNvPr id="9" name="TextBox 8">
            <a:extLst>
              <a:ext uri="{FF2B5EF4-FFF2-40B4-BE49-F238E27FC236}">
                <a16:creationId xmlns:a16="http://schemas.microsoft.com/office/drawing/2014/main" id="{25DDEE90-861F-487E-967C-7B062E23F43C}"/>
              </a:ext>
            </a:extLst>
          </p:cNvPr>
          <p:cNvSpPr txBox="1"/>
          <p:nvPr/>
        </p:nvSpPr>
        <p:spPr>
          <a:xfrm>
            <a:off x="491231" y="2517807"/>
            <a:ext cx="9206087" cy="1681229"/>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Pros</a:t>
            </a:r>
          </a:p>
          <a:p>
            <a:pPr marL="485181" lvl="1" indent="-207935">
              <a:buFont typeface="Arial" panose="020B0604020202020204" pitchFamily="34" charset="0"/>
              <a:buChar char="•"/>
            </a:pPr>
            <a:r>
              <a:rPr lang="en-US" sz="1455" kern="0"/>
              <a:t>Run extracts on-demand or schedule them to run at specified intervals during the day, in a week, or throughout the month </a:t>
            </a:r>
          </a:p>
          <a:p>
            <a:pPr marL="485181" lvl="2" indent="-207935" defTabSz="831530">
              <a:spcBef>
                <a:spcPts val="546"/>
              </a:spcBef>
              <a:buSzPct val="100000"/>
              <a:buFont typeface="Arial" panose="020B0604020202020204" pitchFamily="34" charset="0"/>
              <a:buChar char="•"/>
              <a:defRPr/>
            </a:pPr>
            <a:r>
              <a:rPr lang="en-US" sz="1455" kern="0"/>
              <a:t>Extract complete or partial data. You can select offerings or specific objects.</a:t>
            </a:r>
          </a:p>
          <a:p>
            <a:pPr marL="485181" lvl="2" indent="-207935" defTabSz="831530">
              <a:spcBef>
                <a:spcPts val="546"/>
              </a:spcBef>
              <a:buSzPct val="100000"/>
              <a:buFont typeface="Arial" panose="020B0604020202020204" pitchFamily="34" charset="0"/>
              <a:buChar char="•"/>
              <a:defRPr/>
            </a:pPr>
            <a:r>
              <a:rPr lang="en-US" sz="1455" kern="0"/>
              <a:t>Run incremental extracts if you need only the data that changed since your last extract. </a:t>
            </a:r>
          </a:p>
          <a:p>
            <a:pPr marL="485181" lvl="2" indent="-207935" defTabSz="831530">
              <a:spcBef>
                <a:spcPts val="546"/>
              </a:spcBef>
              <a:buSzPct val="100000"/>
              <a:buFont typeface="Arial" panose="020B0604020202020204" pitchFamily="34" charset="0"/>
              <a:buChar char="•"/>
              <a:defRPr/>
            </a:pPr>
            <a:r>
              <a:rPr lang="en-US" sz="1455" kern="0"/>
              <a:t>Schedule multiple independent extracts at convenient intervals. </a:t>
            </a:r>
          </a:p>
        </p:txBody>
      </p:sp>
      <p:sp>
        <p:nvSpPr>
          <p:cNvPr id="11" name="TextBox 10">
            <a:extLst>
              <a:ext uri="{FF2B5EF4-FFF2-40B4-BE49-F238E27FC236}">
                <a16:creationId xmlns:a16="http://schemas.microsoft.com/office/drawing/2014/main" id="{346830CA-21B8-4743-8C8E-E9558CEA31CC}"/>
              </a:ext>
            </a:extLst>
          </p:cNvPr>
          <p:cNvSpPr txBox="1"/>
          <p:nvPr/>
        </p:nvSpPr>
        <p:spPr>
          <a:xfrm>
            <a:off x="570958" y="4524526"/>
            <a:ext cx="6097782" cy="88126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Cons</a:t>
            </a:r>
            <a:endParaRPr lang="en-US" sz="1800"/>
          </a:p>
          <a:p>
            <a:pPr marL="485181" lvl="2" indent="-207935" defTabSz="831530">
              <a:spcBef>
                <a:spcPts val="546"/>
              </a:spcBef>
              <a:buSzPct val="100000"/>
              <a:buFont typeface="Arial" panose="020B0604020202020204" pitchFamily="34" charset="0"/>
              <a:buChar char="•"/>
              <a:defRPr/>
            </a:pPr>
            <a:r>
              <a:rPr lang="en-US" sz="1455" kern="0"/>
              <a:t>Minimum frequency could be hourly </a:t>
            </a:r>
          </a:p>
          <a:p>
            <a:pPr marL="277246" indent="-277246" defTabSz="1219187">
              <a:buFont typeface="+mj-lt"/>
              <a:buAutoNum type="arabicPeriod"/>
            </a:pPr>
            <a:endParaRPr lang="en-US" sz="1455">
              <a:latin typeface="+mj-lt"/>
            </a:endParaRPr>
          </a:p>
        </p:txBody>
      </p:sp>
      <p:sp>
        <p:nvSpPr>
          <p:cNvPr id="8" name="TextBox 7">
            <a:extLst>
              <a:ext uri="{FF2B5EF4-FFF2-40B4-BE49-F238E27FC236}">
                <a16:creationId xmlns:a16="http://schemas.microsoft.com/office/drawing/2014/main" id="{0F4FA511-475E-489B-93C7-8F43B1072ADB}"/>
              </a:ext>
            </a:extLst>
          </p:cNvPr>
          <p:cNvSpPr txBox="1"/>
          <p:nvPr/>
        </p:nvSpPr>
        <p:spPr>
          <a:xfrm>
            <a:off x="489590" y="309633"/>
            <a:ext cx="10844632" cy="502895"/>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rgbClr val="43007A"/>
                </a:solidFill>
                <a:latin typeface="Arial Black"/>
                <a:ea typeface="Verdana" panose="020B0604030504040204" pitchFamily="34" charset="0"/>
              </a:rPr>
              <a:t>CDW Integrations Using Oracle BICC..(</a:t>
            </a:r>
            <a:r>
              <a:rPr lang="en-US" sz="1455" err="1">
                <a:solidFill>
                  <a:srgbClr val="43007A"/>
                </a:solidFill>
                <a:latin typeface="Arial Black"/>
                <a:ea typeface="Verdana" panose="020B0604030504040204" pitchFamily="34" charset="0"/>
              </a:rPr>
              <a:t>contd</a:t>
            </a:r>
            <a:r>
              <a:rPr lang="en-US" sz="2668">
                <a:solidFill>
                  <a:srgbClr val="43007A"/>
                </a:solidFill>
                <a:latin typeface="Arial Black"/>
                <a:ea typeface="Verdana" panose="020B0604030504040204" pitchFamily="34" charset="0"/>
              </a:rPr>
              <a:t>)</a:t>
            </a:r>
          </a:p>
        </p:txBody>
      </p:sp>
      <p:sp>
        <p:nvSpPr>
          <p:cNvPr id="10" name="TextBox 9">
            <a:extLst>
              <a:ext uri="{FF2B5EF4-FFF2-40B4-BE49-F238E27FC236}">
                <a16:creationId xmlns:a16="http://schemas.microsoft.com/office/drawing/2014/main" id="{7BA75A73-BA0A-44EE-BB0D-AFAE72AE55BB}"/>
              </a:ext>
            </a:extLst>
          </p:cNvPr>
          <p:cNvSpPr txBox="1"/>
          <p:nvPr/>
        </p:nvSpPr>
        <p:spPr>
          <a:xfrm>
            <a:off x="490438" y="1219016"/>
            <a:ext cx="6104914" cy="36946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1" b="1">
                <a:solidFill>
                  <a:srgbClr val="C00000"/>
                </a:solidFill>
              </a:rPr>
              <a:t>Steps</a:t>
            </a:r>
          </a:p>
        </p:txBody>
      </p:sp>
      <p:sp>
        <p:nvSpPr>
          <p:cNvPr id="12" name="TextBox 11">
            <a:extLst>
              <a:ext uri="{FF2B5EF4-FFF2-40B4-BE49-F238E27FC236}">
                <a16:creationId xmlns:a16="http://schemas.microsoft.com/office/drawing/2014/main" id="{19BFD277-D166-4510-96F9-8A0BDF5C3282}"/>
              </a:ext>
            </a:extLst>
          </p:cNvPr>
          <p:cNvSpPr txBox="1"/>
          <p:nvPr/>
        </p:nvSpPr>
        <p:spPr>
          <a:xfrm>
            <a:off x="570958" y="5395320"/>
            <a:ext cx="6097782" cy="81714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C00000"/>
                </a:solidFill>
              </a:rPr>
              <a:t>Applicability</a:t>
            </a:r>
          </a:p>
          <a:p>
            <a:pPr marL="554492" lvl="1" indent="-277246">
              <a:buFont typeface="Arial" panose="020B0604020202020204" pitchFamily="34" charset="0"/>
              <a:buChar char="•"/>
            </a:pPr>
            <a:r>
              <a:rPr lang="en-US" sz="1455" kern="0"/>
              <a:t>High Volume Data</a:t>
            </a:r>
          </a:p>
          <a:p>
            <a:pPr defTabSz="1219187"/>
            <a:endParaRPr lang="en-US" sz="1455">
              <a:latin typeface="+mj-lt"/>
            </a:endParaRPr>
          </a:p>
        </p:txBody>
      </p:sp>
    </p:spTree>
    <p:extLst>
      <p:ext uri="{BB962C8B-B14F-4D97-AF65-F5344CB8AC3E}">
        <p14:creationId xmlns:p14="http://schemas.microsoft.com/office/powerpoint/2010/main" val="404686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10D8CBC-223B-4CB4-86A8-7A0266827AF9}"/>
              </a:ext>
            </a:extLst>
          </p:cNvPr>
          <p:cNvSpPr>
            <a:spLocks noGrp="1"/>
          </p:cNvSpPr>
          <p:nvPr>
            <p:ph type="body" sz="quarter" idx="4294967295"/>
          </p:nvPr>
        </p:nvSpPr>
        <p:spPr>
          <a:xfrm>
            <a:off x="0" y="938213"/>
            <a:ext cx="11339513" cy="758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Drivers and Evaluation criteria to identify the correct integration mechanism</a:t>
            </a:r>
          </a:p>
          <a:p>
            <a:endParaRPr lang="en-US"/>
          </a:p>
        </p:txBody>
      </p:sp>
      <p:sp>
        <p:nvSpPr>
          <p:cNvPr id="4" name="Title 3">
            <a:extLst>
              <a:ext uri="{FF2B5EF4-FFF2-40B4-BE49-F238E27FC236}">
                <a16:creationId xmlns:a16="http://schemas.microsoft.com/office/drawing/2014/main" id="{F06D5368-A948-4B4C-87AD-73A3F8AF7AD8}"/>
              </a:ext>
            </a:extLst>
          </p:cNvPr>
          <p:cNvSpPr>
            <a:spLocks noGrp="1"/>
          </p:cNvSpPr>
          <p:nvPr>
            <p:ph type="title" idx="4294967295"/>
          </p:nvPr>
        </p:nvSpPr>
        <p:spPr>
          <a:xfrm>
            <a:off x="0" y="411163"/>
            <a:ext cx="11339513" cy="373062"/>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b="0">
                <a:solidFill>
                  <a:srgbClr val="43007A"/>
                </a:solidFill>
                <a:latin typeface="Arial Black" panose="020B0A04020102020204" pitchFamily="34" charset="0"/>
                <a:ea typeface="Open Sans Light" panose="020B0306030504020204" pitchFamily="34" charset="0"/>
                <a:cs typeface="Open Sans Light" panose="020B0306030504020204" pitchFamily="34" charset="0"/>
              </a:rPr>
              <a:t>Integration Mechanisms Selection Matrix</a:t>
            </a:r>
          </a:p>
        </p:txBody>
      </p:sp>
      <p:graphicFrame>
        <p:nvGraphicFramePr>
          <p:cNvPr id="19" name="Table 18">
            <a:extLst>
              <a:ext uri="{FF2B5EF4-FFF2-40B4-BE49-F238E27FC236}">
                <a16:creationId xmlns:a16="http://schemas.microsoft.com/office/drawing/2014/main" id="{5EC1528F-8B3C-4039-BD19-014FF06DD460}"/>
              </a:ext>
            </a:extLst>
          </p:cNvPr>
          <p:cNvGraphicFramePr>
            <a:graphicFrameLocks noGrp="1"/>
          </p:cNvGraphicFramePr>
          <p:nvPr/>
        </p:nvGraphicFramePr>
        <p:xfrm>
          <a:off x="525131" y="1701204"/>
          <a:ext cx="6578782" cy="4558608"/>
        </p:xfrm>
        <a:graphic>
          <a:graphicData uri="http://schemas.openxmlformats.org/drawingml/2006/table">
            <a:tbl>
              <a:tblPr>
                <a:tableStyleId>{5C22544A-7EE6-4342-B048-85BDC9FD1C3A}</a:tableStyleId>
              </a:tblPr>
              <a:tblGrid>
                <a:gridCol w="2218972">
                  <a:extLst>
                    <a:ext uri="{9D8B030D-6E8A-4147-A177-3AD203B41FA5}">
                      <a16:colId xmlns:a16="http://schemas.microsoft.com/office/drawing/2014/main" val="3031397289"/>
                    </a:ext>
                  </a:extLst>
                </a:gridCol>
                <a:gridCol w="2203344">
                  <a:extLst>
                    <a:ext uri="{9D8B030D-6E8A-4147-A177-3AD203B41FA5}">
                      <a16:colId xmlns:a16="http://schemas.microsoft.com/office/drawing/2014/main" val="132520816"/>
                    </a:ext>
                  </a:extLst>
                </a:gridCol>
                <a:gridCol w="2156466">
                  <a:extLst>
                    <a:ext uri="{9D8B030D-6E8A-4147-A177-3AD203B41FA5}">
                      <a16:colId xmlns:a16="http://schemas.microsoft.com/office/drawing/2014/main" val="2245334060"/>
                    </a:ext>
                  </a:extLst>
                </a:gridCol>
              </a:tblGrid>
              <a:tr h="509091">
                <a:tc>
                  <a:txBody>
                    <a:bodyPr/>
                    <a:lstStyle/>
                    <a:p>
                      <a:pPr algn="ctr" fontAlgn="ctr"/>
                      <a:endParaRPr lang="en-US" sz="1200" b="1" i="0" u="none" strike="noStrike">
                        <a:solidFill>
                          <a:srgbClr val="000000"/>
                        </a:solidFill>
                        <a:effectLst/>
                        <a:latin typeface="+mn-lt"/>
                      </a:endParaRPr>
                    </a:p>
                  </a:txBody>
                  <a:tcPr marL="8984" marR="8984" marT="8984"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400" b="1" i="0" u="none" strike="noStrike">
                          <a:solidFill>
                            <a:schemeClr val="bg1"/>
                          </a:solidFill>
                          <a:effectLst/>
                          <a:latin typeface="+mn-lt"/>
                        </a:rPr>
                        <a:t>Inbound Interfaces</a:t>
                      </a:r>
                      <a:endParaRPr lang="en-US" sz="1200" b="1" i="0" u="none" strike="noStrike">
                        <a:solidFill>
                          <a:schemeClr val="bg1"/>
                        </a:solidFill>
                        <a:effectLst/>
                        <a:latin typeface="+mn-lt"/>
                      </a:endParaRPr>
                    </a:p>
                  </a:txBody>
                  <a:tcPr marL="5450" marR="5450" marT="54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algn="ctr" fontAlgn="ctr"/>
                      <a:endParaRPr lang="en-US" sz="1200" b="0" i="0" u="none" strike="noStrike">
                        <a:solidFill>
                          <a:schemeClr val="bg1"/>
                        </a:solidFill>
                        <a:effectLst/>
                        <a:latin typeface="+mn-lt"/>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029089423"/>
                  </a:ext>
                </a:extLst>
              </a:tr>
              <a:tr h="509091">
                <a:tc>
                  <a:txBody>
                    <a:bodyPr/>
                    <a:lstStyle/>
                    <a:p>
                      <a:pPr algn="ctr" fontAlgn="ctr"/>
                      <a:endParaRPr lang="en-US" sz="1200" b="1" i="0" u="none" strike="noStrike">
                        <a:solidFill>
                          <a:srgbClr val="000000"/>
                        </a:solidFill>
                        <a:effectLst/>
                        <a:latin typeface="+mn-lt"/>
                      </a:endParaRPr>
                    </a:p>
                  </a:txBody>
                  <a:tcPr marL="8984" marR="8984" marT="8984"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en-US" sz="1200" b="0" u="none" strike="noStrike">
                          <a:solidFill>
                            <a:schemeClr val="bg1"/>
                          </a:solidFill>
                          <a:effectLst/>
                          <a:latin typeface="+mn-lt"/>
                        </a:rPr>
                        <a:t>FBDI</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b="0" u="none" strike="noStrike">
                          <a:solidFill>
                            <a:schemeClr val="bg1"/>
                          </a:solidFill>
                          <a:effectLst/>
                          <a:latin typeface="+mn-lt"/>
                        </a:rPr>
                        <a:t>Web Services</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158715832"/>
                  </a:ext>
                </a:extLst>
              </a:tr>
              <a:tr h="301671">
                <a:tc>
                  <a:txBody>
                    <a:bodyPr/>
                    <a:lstStyle/>
                    <a:p>
                      <a:pPr algn="ctr" fontAlgn="ctr"/>
                      <a:endParaRPr lang="en-US" sz="1200" b="1" i="0" u="none" strike="noStrike" kern="1200">
                        <a:solidFill>
                          <a:srgbClr val="000000"/>
                        </a:solidFill>
                        <a:effectLst/>
                        <a:latin typeface="+mn-lt"/>
                        <a:ea typeface="+mn-ea"/>
                        <a:cs typeface="+mn-cs"/>
                      </a:endParaRPr>
                    </a:p>
                  </a:txBody>
                  <a:tcPr marL="8984" marR="8984" marT="8984"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mn-lt"/>
                        </a:rPr>
                        <a:t>Integration Pattern</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mn-lt"/>
                        </a:rPr>
                        <a:t>Integration Pattern </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19039765"/>
                  </a:ext>
                </a:extLst>
              </a:tr>
              <a:tr h="253548">
                <a:tc>
                  <a:txBody>
                    <a:bodyPr/>
                    <a:lstStyle/>
                    <a:p>
                      <a:pPr algn="ctr" fontAlgn="ctr"/>
                      <a:r>
                        <a:rPr lang="en-US" sz="1200" b="0" u="none" strike="noStrike">
                          <a:solidFill>
                            <a:schemeClr val="bg1"/>
                          </a:solidFill>
                          <a:effectLst/>
                          <a:latin typeface="+mn-lt"/>
                        </a:rPr>
                        <a:t>Data Volume</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Medium to High</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Low</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864881"/>
                  </a:ext>
                </a:extLst>
              </a:tr>
              <a:tr h="460693">
                <a:tc>
                  <a:txBody>
                    <a:bodyPr/>
                    <a:lstStyle/>
                    <a:p>
                      <a:pPr algn="ctr" fontAlgn="ctr"/>
                      <a:r>
                        <a:rPr lang="en-US" sz="1200" b="0" u="none" strike="noStrike" kern="1200">
                          <a:solidFill>
                            <a:schemeClr val="bg1"/>
                          </a:solidFill>
                          <a:effectLst/>
                          <a:latin typeface="+mn-lt"/>
                          <a:ea typeface="+mn-ea"/>
                          <a:cs typeface="+mn-cs"/>
                        </a:rPr>
                        <a:t>Recommended volume ranges</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kern="1200">
                          <a:solidFill>
                            <a:schemeClr val="dk1"/>
                          </a:solidFill>
                          <a:effectLst/>
                          <a:latin typeface="+mn-lt"/>
                          <a:ea typeface="+mn-ea"/>
                          <a:cs typeface="+mn-cs"/>
                        </a:rPr>
                        <a:t>Less than 100K records</a:t>
                      </a:r>
                    </a:p>
                    <a:p>
                      <a:pPr algn="ctr" fontAlgn="ctr"/>
                      <a:r>
                        <a:rPr lang="en-US" sz="1200" u="none" strike="noStrike" kern="1200">
                          <a:solidFill>
                            <a:schemeClr val="dk1"/>
                          </a:solidFill>
                          <a:effectLst/>
                          <a:latin typeface="+mn-lt"/>
                          <a:ea typeface="+mn-ea"/>
                          <a:cs typeface="+mn-cs"/>
                        </a:rPr>
                        <a:t>Use Multiple threads</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kern="1200">
                          <a:solidFill>
                            <a:schemeClr val="dk1"/>
                          </a:solidFill>
                          <a:effectLst/>
                          <a:latin typeface="+mn-lt"/>
                          <a:ea typeface="+mn-ea"/>
                          <a:cs typeface="+mn-cs"/>
                        </a:rPr>
                        <a:t>Less than 100 records</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2879890"/>
                  </a:ext>
                </a:extLst>
              </a:tr>
              <a:tr h="220505">
                <a:tc>
                  <a:txBody>
                    <a:bodyPr/>
                    <a:lstStyle/>
                    <a:p>
                      <a:pPr algn="ctr" fontAlgn="ctr"/>
                      <a:r>
                        <a:rPr lang="en-US" sz="1200" b="0" u="none" strike="noStrike">
                          <a:solidFill>
                            <a:schemeClr val="bg1"/>
                          </a:solidFill>
                          <a:effectLst/>
                          <a:latin typeface="+mn-lt"/>
                        </a:rPr>
                        <a:t>Real Time</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No</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8015117"/>
                  </a:ext>
                </a:extLst>
              </a:tr>
              <a:tr h="294080">
                <a:tc>
                  <a:txBody>
                    <a:bodyPr/>
                    <a:lstStyle/>
                    <a:p>
                      <a:pPr algn="ctr" fontAlgn="ctr"/>
                      <a:r>
                        <a:rPr lang="en-US" sz="1200" b="0" u="none" strike="noStrike">
                          <a:solidFill>
                            <a:schemeClr val="bg1"/>
                          </a:solidFill>
                          <a:effectLst/>
                          <a:latin typeface="+mn-lt"/>
                        </a:rPr>
                        <a:t>Batch</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No</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0084235"/>
                  </a:ext>
                </a:extLst>
              </a:tr>
              <a:tr h="294080">
                <a:tc>
                  <a:txBody>
                    <a:bodyPr/>
                    <a:lstStyle/>
                    <a:p>
                      <a:pPr algn="ctr" fontAlgn="ctr"/>
                      <a:r>
                        <a:rPr lang="en-US" sz="1200" b="0" i="0" u="none" strike="noStrike">
                          <a:solidFill>
                            <a:schemeClr val="bg1"/>
                          </a:solidFill>
                          <a:effectLst/>
                          <a:latin typeface="+mn-lt"/>
                        </a:rPr>
                        <a:t>Complex Parent-Child structure</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b="0" i="0" u="none" strike="noStrike">
                          <a:solidFill>
                            <a:srgbClr val="000000"/>
                          </a:solidFill>
                          <a:effectLst/>
                          <a:latin typeface="+mn-lt"/>
                        </a:rPr>
                        <a:t>Yes</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mn-lt"/>
                        </a:rPr>
                        <a:t>No</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4527843"/>
                  </a:ext>
                </a:extLst>
              </a:tr>
              <a:tr h="417608">
                <a:tc>
                  <a:txBody>
                    <a:bodyPr/>
                    <a:lstStyle/>
                    <a:p>
                      <a:pPr algn="ctr" fontAlgn="ctr"/>
                      <a:r>
                        <a:rPr lang="en-US" sz="1200" b="0" u="none" strike="noStrike">
                          <a:solidFill>
                            <a:schemeClr val="bg1"/>
                          </a:solidFill>
                          <a:effectLst/>
                          <a:latin typeface="+mn-lt"/>
                        </a:rPr>
                        <a:t>Performance</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High (for larger volume)</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High (for smaller volume)</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4137645"/>
                  </a:ext>
                </a:extLst>
              </a:tr>
              <a:tr h="378643">
                <a:tc>
                  <a:txBody>
                    <a:bodyPr/>
                    <a:lstStyle/>
                    <a:p>
                      <a:pPr algn="ctr" fontAlgn="ctr"/>
                      <a:r>
                        <a:rPr lang="en-US" sz="1200" b="0" u="none" strike="noStrike">
                          <a:solidFill>
                            <a:schemeClr val="bg1"/>
                          </a:solidFill>
                          <a:effectLst/>
                          <a:latin typeface="+mn-lt"/>
                        </a:rPr>
                        <a:t>Multithreaded processing within Oracle</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No</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4570539"/>
                  </a:ext>
                </a:extLst>
              </a:tr>
              <a:tr h="301691">
                <a:tc>
                  <a:txBody>
                    <a:bodyPr/>
                    <a:lstStyle/>
                    <a:p>
                      <a:pPr algn="ctr" fontAlgn="ctr"/>
                      <a:r>
                        <a:rPr lang="en-US" sz="1200" b="0" u="none" strike="noStrike">
                          <a:solidFill>
                            <a:schemeClr val="bg1"/>
                          </a:solidFill>
                          <a:effectLst/>
                          <a:latin typeface="+mn-lt"/>
                        </a:rPr>
                        <a:t>DFF Support</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Partial</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1426940"/>
                  </a:ext>
                </a:extLst>
              </a:tr>
              <a:tr h="348146">
                <a:tc>
                  <a:txBody>
                    <a:bodyPr/>
                    <a:lstStyle/>
                    <a:p>
                      <a:pPr algn="ctr" fontAlgn="ctr"/>
                      <a:r>
                        <a:rPr lang="en-US" sz="1200" b="0" u="none" strike="noStrike">
                          <a:solidFill>
                            <a:schemeClr val="bg1"/>
                          </a:solidFill>
                          <a:effectLst/>
                          <a:latin typeface="+mn-lt"/>
                        </a:rPr>
                        <a:t>Business Objects Supported</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Financials, SCM</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Limited</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8783356"/>
                  </a:ext>
                </a:extLst>
              </a:tr>
              <a:tr h="269761">
                <a:tc>
                  <a:txBody>
                    <a:bodyPr/>
                    <a:lstStyle/>
                    <a:p>
                      <a:pPr algn="ctr" fontAlgn="ctr"/>
                      <a:r>
                        <a:rPr lang="en-US" sz="1200" b="0" u="none" strike="noStrike">
                          <a:solidFill>
                            <a:schemeClr val="bg1"/>
                          </a:solidFill>
                          <a:effectLst/>
                          <a:latin typeface="+mn-lt"/>
                        </a:rPr>
                        <a:t>Middleware needed</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540199"/>
                  </a:ext>
                </a:extLst>
              </a:tr>
            </a:tbl>
          </a:graphicData>
        </a:graphic>
      </p:graphicFrame>
      <p:graphicFrame>
        <p:nvGraphicFramePr>
          <p:cNvPr id="20" name="Table 19">
            <a:extLst>
              <a:ext uri="{FF2B5EF4-FFF2-40B4-BE49-F238E27FC236}">
                <a16:creationId xmlns:a16="http://schemas.microsoft.com/office/drawing/2014/main" id="{3CBC2FBB-97C7-4270-BD06-C14060854387}"/>
              </a:ext>
            </a:extLst>
          </p:cNvPr>
          <p:cNvGraphicFramePr>
            <a:graphicFrameLocks noGrp="1"/>
          </p:cNvGraphicFramePr>
          <p:nvPr/>
        </p:nvGraphicFramePr>
        <p:xfrm>
          <a:off x="7103914" y="1701205"/>
          <a:ext cx="4487345" cy="4554608"/>
        </p:xfrm>
        <a:graphic>
          <a:graphicData uri="http://schemas.openxmlformats.org/drawingml/2006/table">
            <a:tbl>
              <a:tblPr>
                <a:tableStyleId>{5C22544A-7EE6-4342-B048-85BDC9FD1C3A}</a:tableStyleId>
              </a:tblPr>
              <a:tblGrid>
                <a:gridCol w="2394602">
                  <a:extLst>
                    <a:ext uri="{9D8B030D-6E8A-4147-A177-3AD203B41FA5}">
                      <a16:colId xmlns:a16="http://schemas.microsoft.com/office/drawing/2014/main" val="132520816"/>
                    </a:ext>
                  </a:extLst>
                </a:gridCol>
                <a:gridCol w="2092743">
                  <a:extLst>
                    <a:ext uri="{9D8B030D-6E8A-4147-A177-3AD203B41FA5}">
                      <a16:colId xmlns:a16="http://schemas.microsoft.com/office/drawing/2014/main" val="2245334060"/>
                    </a:ext>
                  </a:extLst>
                </a:gridCol>
              </a:tblGrid>
              <a:tr h="511347">
                <a:tc gridSpan="2">
                  <a:txBody>
                    <a:bodyPr/>
                    <a:lstStyle/>
                    <a:p>
                      <a:pPr algn="ctr" fontAlgn="ctr"/>
                      <a:r>
                        <a:rPr lang="en-US" sz="1400" b="1" i="0" u="none" strike="noStrike">
                          <a:solidFill>
                            <a:schemeClr val="bg1"/>
                          </a:solidFill>
                          <a:effectLst/>
                          <a:latin typeface="+mn-lt"/>
                        </a:rPr>
                        <a:t>Outbound Interfaces</a:t>
                      </a:r>
                      <a:endParaRPr lang="en-US" sz="1200" b="1" i="0" u="none" strike="noStrike">
                        <a:solidFill>
                          <a:schemeClr val="bg1"/>
                        </a:solidFill>
                        <a:effectLst/>
                        <a:latin typeface="+mn-lt"/>
                      </a:endParaRPr>
                    </a:p>
                  </a:txBody>
                  <a:tcPr marL="5450" marR="5450" marT="54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algn="ctr" fontAlgn="ctr"/>
                      <a:endParaRPr lang="en-US" sz="1200" b="0" i="0" u="none" strike="noStrike">
                        <a:solidFill>
                          <a:schemeClr val="bg1"/>
                        </a:solidFill>
                        <a:effectLst/>
                        <a:latin typeface="+mn-lt"/>
                      </a:endParaRPr>
                    </a:p>
                  </a:txBody>
                  <a:tcPr marL="8987" marR="8987" marT="89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20994136"/>
                  </a:ext>
                </a:extLst>
              </a:tr>
              <a:tr h="511347">
                <a:tc>
                  <a:txBody>
                    <a:bodyPr/>
                    <a:lstStyle/>
                    <a:p>
                      <a:pPr algn="ctr" fontAlgn="ctr"/>
                      <a:r>
                        <a:rPr lang="en-US" sz="1200" b="0" u="none" strike="noStrike">
                          <a:solidFill>
                            <a:schemeClr val="bg1"/>
                          </a:solidFill>
                          <a:effectLst/>
                          <a:latin typeface="+mn-lt"/>
                        </a:rPr>
                        <a:t>Business Intelligence Report</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200" b="0" u="none" strike="noStrike">
                          <a:solidFill>
                            <a:schemeClr val="bg1"/>
                          </a:solidFill>
                          <a:effectLst/>
                          <a:latin typeface="+mn-lt"/>
                        </a:rPr>
                        <a:t>Web Services</a:t>
                      </a:r>
                      <a:endParaRPr lang="en-US" sz="1200" b="0" i="0" u="none" strike="noStrike">
                        <a:solidFill>
                          <a:schemeClr val="bg1"/>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158715832"/>
                  </a:ext>
                </a:extLst>
              </a:tr>
              <a:tr h="30300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mn-lt"/>
                        </a:rPr>
                        <a:t>Integration Pattern</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mn-lt"/>
                        </a:rPr>
                        <a:t>Integration Pattern</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23303372"/>
                  </a:ext>
                </a:extLst>
              </a:tr>
              <a:tr h="254671">
                <a:tc>
                  <a:txBody>
                    <a:bodyPr/>
                    <a:lstStyle/>
                    <a:p>
                      <a:pPr algn="ctr" fontAlgn="ctr"/>
                      <a:r>
                        <a:rPr lang="en-US" sz="1200" u="none" strike="noStrike">
                          <a:effectLst/>
                          <a:latin typeface="+mn-lt"/>
                        </a:rPr>
                        <a:t>High</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Low</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864881"/>
                  </a:ext>
                </a:extLst>
              </a:tr>
              <a:tr h="462734">
                <a:tc>
                  <a:txBody>
                    <a:bodyPr/>
                    <a:lstStyle/>
                    <a:p>
                      <a:pPr marL="0" marR="0" lvl="0" indent="0" algn="ctr" defTabSz="914378" rtl="0" eaLnBrk="1" fontAlgn="ctr" latinLnBrk="0" hangingPunct="1">
                        <a:lnSpc>
                          <a:spcPct val="100000"/>
                        </a:lnSpc>
                        <a:spcBef>
                          <a:spcPts val="0"/>
                        </a:spcBef>
                        <a:spcAft>
                          <a:spcPts val="0"/>
                        </a:spcAft>
                        <a:buClrTx/>
                        <a:buSzTx/>
                        <a:buFontTx/>
                        <a:buNone/>
                        <a:tabLst/>
                        <a:defRPr/>
                      </a:pPr>
                      <a:r>
                        <a:rPr lang="en-US" sz="1200" u="none" strike="noStrike" kern="1200">
                          <a:solidFill>
                            <a:schemeClr val="dk1"/>
                          </a:solidFill>
                          <a:effectLst/>
                          <a:latin typeface="+mn-lt"/>
                          <a:ea typeface="+mn-ea"/>
                          <a:cs typeface="+mn-cs"/>
                        </a:rPr>
                        <a:t>Less than 100K records</a:t>
                      </a:r>
                    </a:p>
                    <a:p>
                      <a:pPr algn="ctr" fontAlgn="ctr"/>
                      <a:r>
                        <a:rPr lang="en-US" sz="1200" u="none" strike="noStrike" kern="1200">
                          <a:solidFill>
                            <a:schemeClr val="dk1"/>
                          </a:solidFill>
                          <a:effectLst/>
                          <a:latin typeface="+mn-lt"/>
                          <a:ea typeface="+mn-ea"/>
                          <a:cs typeface="+mn-cs"/>
                        </a:rPr>
                        <a:t>Data file cannot exceed 4GB</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kern="1200">
                          <a:solidFill>
                            <a:schemeClr val="dk1"/>
                          </a:solidFill>
                          <a:effectLst/>
                          <a:latin typeface="+mn-lt"/>
                          <a:ea typeface="+mn-ea"/>
                          <a:cs typeface="+mn-cs"/>
                        </a:rPr>
                        <a:t>Less than 100 records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2879890"/>
                  </a:ext>
                </a:extLst>
              </a:tr>
              <a:tr h="221482">
                <a:tc>
                  <a:txBody>
                    <a:bodyPr/>
                    <a:lstStyle/>
                    <a:p>
                      <a:pPr algn="ctr" fontAlgn="ctr"/>
                      <a:r>
                        <a:rPr lang="en-US" sz="1200" u="none" strike="noStrike">
                          <a:effectLst/>
                          <a:latin typeface="+mn-lt"/>
                        </a:rPr>
                        <a:t>No</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8015117"/>
                  </a:ext>
                </a:extLst>
              </a:tr>
              <a:tr h="295383">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No</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0084235"/>
                  </a:ext>
                </a:extLst>
              </a:tr>
              <a:tr h="295383">
                <a:tc>
                  <a:txBody>
                    <a:bodyPr/>
                    <a:lstStyle/>
                    <a:p>
                      <a:pPr algn="ctr" fontAlgn="ctr"/>
                      <a:r>
                        <a:rPr lang="en-US" sz="1200" b="0" i="0" u="none" strike="noStrike">
                          <a:solidFill>
                            <a:srgbClr val="000000"/>
                          </a:solidFill>
                          <a:effectLst/>
                          <a:latin typeface="+mn-lt"/>
                        </a:rPr>
                        <a:t>Yes</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mn-lt"/>
                        </a:rPr>
                        <a:t>No</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8930819"/>
                  </a:ext>
                </a:extLst>
              </a:tr>
              <a:tr h="419459">
                <a:tc>
                  <a:txBody>
                    <a:bodyPr/>
                    <a:lstStyle/>
                    <a:p>
                      <a:pPr algn="ctr" fontAlgn="ctr"/>
                      <a:r>
                        <a:rPr lang="en-US" sz="1200" u="none" strike="noStrike">
                          <a:effectLst/>
                          <a:latin typeface="+mn-lt"/>
                        </a:rPr>
                        <a:t>High (for larger volume)</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High (for smaller volume)</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4137645"/>
                  </a:ext>
                </a:extLst>
              </a:tr>
              <a:tr h="356122">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No</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4570539"/>
                  </a:ext>
                </a:extLst>
              </a:tr>
              <a:tr h="303027">
                <a:tc>
                  <a:txBody>
                    <a:bodyPr/>
                    <a:lstStyle/>
                    <a:p>
                      <a:pPr algn="ctr" fontAlgn="ctr"/>
                      <a:r>
                        <a:rPr lang="en-US" sz="1200" b="0" i="0" u="none" strike="noStrike">
                          <a:solidFill>
                            <a:srgbClr val="000000"/>
                          </a:solidFill>
                          <a:effectLst/>
                          <a:latin typeface="+mn-lt"/>
                        </a:rPr>
                        <a:t>NA</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mn-lt"/>
                        </a:rPr>
                        <a:t>NA</a:t>
                      </a: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1426940"/>
                  </a:ext>
                </a:extLst>
              </a:tr>
              <a:tr h="349689">
                <a:tc>
                  <a:txBody>
                    <a:bodyPr/>
                    <a:lstStyle/>
                    <a:p>
                      <a:pPr algn="ctr" fontAlgn="ctr"/>
                      <a:r>
                        <a:rPr lang="en-US" sz="1200" u="none" strike="noStrike">
                          <a:effectLst/>
                          <a:latin typeface="+mn-lt"/>
                        </a:rPr>
                        <a:t>All</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Limited</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8783356"/>
                  </a:ext>
                </a:extLst>
              </a:tr>
              <a:tr h="270957">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a:effectLst/>
                          <a:latin typeface="+mn-lt"/>
                        </a:rPr>
                        <a:t>Yes</a:t>
                      </a:r>
                      <a:endParaRPr lang="en-US" sz="1200" b="0" i="0" u="none" strike="noStrike">
                        <a:solidFill>
                          <a:srgbClr val="000000"/>
                        </a:solidFill>
                        <a:effectLst/>
                        <a:latin typeface="+mn-lt"/>
                      </a:endParaRPr>
                    </a:p>
                  </a:txBody>
                  <a:tcPr marL="8984" marR="8984" marT="8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540199"/>
                  </a:ext>
                </a:extLst>
              </a:tr>
            </a:tbl>
          </a:graphicData>
        </a:graphic>
      </p:graphicFrame>
    </p:spTree>
    <p:extLst>
      <p:ext uri="{BB962C8B-B14F-4D97-AF65-F5344CB8AC3E}">
        <p14:creationId xmlns:p14="http://schemas.microsoft.com/office/powerpoint/2010/main" val="387934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4860925" y="3176588"/>
            <a:ext cx="7331075"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Executive Summary</a:t>
            </a:r>
          </a:p>
        </p:txBody>
      </p:sp>
    </p:spTree>
    <p:extLst>
      <p:ext uri="{BB962C8B-B14F-4D97-AF65-F5344CB8AC3E}">
        <p14:creationId xmlns:p14="http://schemas.microsoft.com/office/powerpoint/2010/main" val="2411168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3978275" y="3176588"/>
            <a:ext cx="8213725"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Platforms Strategy</a:t>
            </a:r>
          </a:p>
        </p:txBody>
      </p:sp>
    </p:spTree>
    <p:extLst>
      <p:ext uri="{BB962C8B-B14F-4D97-AF65-F5344CB8AC3E}">
        <p14:creationId xmlns:p14="http://schemas.microsoft.com/office/powerpoint/2010/main" val="118529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525DF83-047D-4DC3-926B-1159B2F66570}"/>
              </a:ext>
            </a:extLst>
          </p:cNvPr>
          <p:cNvSpPr>
            <a:spLocks noGrp="1"/>
          </p:cNvSpPr>
          <p:nvPr>
            <p:ph type="title" idx="4294967295"/>
          </p:nvPr>
        </p:nvSpPr>
        <p:spPr>
          <a:xfrm>
            <a:off x="0" y="695325"/>
            <a:ext cx="10363200" cy="5937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buClr>
                <a:schemeClr val="hlink"/>
              </a:buClr>
              <a:buSzPts val="1200"/>
            </a:pPr>
            <a:r>
              <a:rPr lang="en-US" sz="2426">
                <a:solidFill>
                  <a:srgbClr val="43007A"/>
                </a:solidFill>
                <a:latin typeface="Arial Black"/>
                <a:ea typeface="Verdana" panose="020B0604030504040204" pitchFamily="34" charset="0"/>
                <a:cs typeface="+mn-cs"/>
              </a:rPr>
              <a:t>Our perspective on potential integration platforms</a:t>
            </a:r>
          </a:p>
        </p:txBody>
      </p:sp>
      <p:sp>
        <p:nvSpPr>
          <p:cNvPr id="16" name="Text Placeholder 13">
            <a:extLst>
              <a:ext uri="{FF2B5EF4-FFF2-40B4-BE49-F238E27FC236}">
                <a16:creationId xmlns:a16="http://schemas.microsoft.com/office/drawing/2014/main" id="{5BA0D958-B847-B34C-A7D9-53AE0D4ED661}"/>
              </a:ext>
            </a:extLst>
          </p:cNvPr>
          <p:cNvSpPr>
            <a:spLocks noGrp="1"/>
          </p:cNvSpPr>
          <p:nvPr>
            <p:ph type="body" sz="quarter" idx="4294967295"/>
          </p:nvPr>
        </p:nvSpPr>
        <p:spPr>
          <a:xfrm>
            <a:off x="0" y="1289050"/>
            <a:ext cx="10363200" cy="365125"/>
          </a:xfrm>
        </p:spPr>
        <p:txBody>
          <a:bodyPr>
            <a:normAutofit fontScale="85000" lnSpcReduction="1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dirty="0">
                <a:latin typeface="Calibri" panose="020F0502020204030204" pitchFamily="34" charset="0"/>
                <a:cs typeface="Calibri" panose="020F0502020204030204" pitchFamily="34" charset="0"/>
              </a:rPr>
              <a:t>Given our initial understanding of the integration requirements for XX, we believe these options are the most viable for the API &amp; Microservices platform</a:t>
            </a:r>
            <a:r>
              <a:rPr lang="en-US" dirty="0"/>
              <a:t>.</a:t>
            </a:r>
          </a:p>
          <a:p>
            <a:endParaRPr lang="en-US" dirty="0"/>
          </a:p>
        </p:txBody>
      </p:sp>
      <p:pic>
        <p:nvPicPr>
          <p:cNvPr id="190" name="Picture 189">
            <a:extLst>
              <a:ext uri="{FF2B5EF4-FFF2-40B4-BE49-F238E27FC236}">
                <a16:creationId xmlns:a16="http://schemas.microsoft.com/office/drawing/2014/main" id="{28B628B2-9FB6-D348-9FDE-EE8A6C541E4C}"/>
              </a:ext>
            </a:extLst>
          </p:cNvPr>
          <p:cNvPicPr>
            <a:picLocks noChangeAspect="1"/>
          </p:cNvPicPr>
          <p:nvPr/>
        </p:nvPicPr>
        <p:blipFill>
          <a:blip r:embed="rId3"/>
          <a:stretch>
            <a:fillRect/>
          </a:stretch>
        </p:blipFill>
        <p:spPr>
          <a:xfrm>
            <a:off x="1069656" y="1757603"/>
            <a:ext cx="1213445" cy="572530"/>
          </a:xfrm>
          <a:prstGeom prst="rect">
            <a:avLst/>
          </a:prstGeom>
        </p:spPr>
      </p:pic>
      <p:sp>
        <p:nvSpPr>
          <p:cNvPr id="200" name="Content Placeholder 2">
            <a:extLst>
              <a:ext uri="{FF2B5EF4-FFF2-40B4-BE49-F238E27FC236}">
                <a16:creationId xmlns:a16="http://schemas.microsoft.com/office/drawing/2014/main" id="{DEB111EE-D5AF-0643-ADC8-E29306575BE4}"/>
              </a:ext>
            </a:extLst>
          </p:cNvPr>
          <p:cNvSpPr txBox="1">
            <a:spLocks/>
          </p:cNvSpPr>
          <p:nvPr/>
        </p:nvSpPr>
        <p:spPr>
          <a:xfrm>
            <a:off x="914399" y="2807030"/>
            <a:ext cx="4945378" cy="3356002"/>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401644" lvl="1" indent="-317504">
              <a:tabLst>
                <a:tab pos="8971091" algn="r"/>
              </a:tabLst>
            </a:pPr>
            <a:r>
              <a:rPr lang="en-US" sz="662">
                <a:latin typeface="Calibri" panose="020F0502020204030204" pitchFamily="34" charset="0"/>
                <a:cs typeface="Calibri" panose="020F0502020204030204" pitchFamily="34" charset="0"/>
              </a:rPr>
              <a:t>Supports cloud and on-premise integration use cases. Enables data, application, process, API-based and B2B integration options.</a:t>
            </a:r>
          </a:p>
          <a:p>
            <a:pPr marL="401644" lvl="1" indent="-317504">
              <a:tabLst>
                <a:tab pos="8971091" algn="r"/>
              </a:tabLst>
            </a:pPr>
            <a:r>
              <a:rPr lang="en-US" sz="662">
                <a:latin typeface="Calibri" panose="020F0502020204030204" pitchFamily="34" charset="0"/>
                <a:cs typeface="Calibri" panose="020F0502020204030204" pitchFamily="34" charset="0"/>
              </a:rPr>
              <a:t>Strong API management capabilities (includes full life cycle API management through API manager).</a:t>
            </a:r>
          </a:p>
          <a:p>
            <a:pPr marL="401644" lvl="1" indent="-317504">
              <a:tabLst>
                <a:tab pos="8971091" algn="r"/>
              </a:tabLst>
            </a:pPr>
            <a:r>
              <a:rPr lang="en-US" sz="662">
                <a:latin typeface="Calibri" panose="020F0502020204030204" pitchFamily="34" charset="0"/>
                <a:cs typeface="Calibri" panose="020F0502020204030204" pitchFamily="34" charset="0"/>
              </a:rPr>
              <a:t>Strong security support, support multi-protocol , message styles</a:t>
            </a:r>
          </a:p>
          <a:p>
            <a:pPr marL="401644" lvl="1" indent="-317504">
              <a:tabLst>
                <a:tab pos="8971091" algn="r"/>
              </a:tabLst>
            </a:pPr>
            <a:r>
              <a:rPr lang="en-US" sz="662">
                <a:latin typeface="Calibri" panose="020F0502020204030204" pitchFamily="34" charset="0"/>
                <a:cs typeface="Calibri" panose="020F0502020204030204" pitchFamily="34" charset="0"/>
              </a:rPr>
              <a:t>Many ready to use connectors and templates available to use</a:t>
            </a:r>
          </a:p>
          <a:p>
            <a:pPr marL="401644" lvl="1" indent="-317504">
              <a:tabLst>
                <a:tab pos="8971091" algn="r"/>
              </a:tabLst>
            </a:pPr>
            <a:r>
              <a:rPr lang="en-US" sz="662">
                <a:latin typeface="Calibri" panose="020F0502020204030204" pitchFamily="34" charset="0"/>
                <a:cs typeface="Calibri" panose="020F0502020204030204" pitchFamily="34" charset="0"/>
              </a:rPr>
              <a:t>User friendly development tools which support Cloud based drag and drop development environment</a:t>
            </a:r>
          </a:p>
          <a:p>
            <a:pPr marL="401644" lvl="1" indent="-317504">
              <a:tabLst>
                <a:tab pos="8971091" algn="r"/>
              </a:tabLst>
            </a:pPr>
            <a:endParaRPr lang="en-US" sz="1100"/>
          </a:p>
          <a:p>
            <a:pPr marL="401644" lvl="1" indent="-317504">
              <a:tabLst>
                <a:tab pos="8971091" algn="r"/>
              </a:tabLst>
            </a:pPr>
            <a:endParaRPr lang="en-US" sz="1100"/>
          </a:p>
        </p:txBody>
      </p:sp>
      <p:sp>
        <p:nvSpPr>
          <p:cNvPr id="203" name="Content Placeholder 2">
            <a:extLst>
              <a:ext uri="{FF2B5EF4-FFF2-40B4-BE49-F238E27FC236}">
                <a16:creationId xmlns:a16="http://schemas.microsoft.com/office/drawing/2014/main" id="{928F8531-E44A-9945-AF5B-BFE665CEDD99}"/>
              </a:ext>
            </a:extLst>
          </p:cNvPr>
          <p:cNvSpPr txBox="1">
            <a:spLocks/>
          </p:cNvSpPr>
          <p:nvPr/>
        </p:nvSpPr>
        <p:spPr>
          <a:xfrm>
            <a:off x="6023749" y="2798413"/>
            <a:ext cx="5365261" cy="1857557"/>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401644" lvl="1" indent="-317504">
              <a:tabLst>
                <a:tab pos="8971091" algn="r"/>
              </a:tabLst>
            </a:pPr>
            <a:r>
              <a:rPr lang="en-US" sz="662">
                <a:latin typeface="Calibri" panose="020F0502020204030204" pitchFamily="34" charset="0"/>
                <a:cs typeface="Calibri" panose="020F0502020204030204" pitchFamily="34" charset="0"/>
              </a:rPr>
              <a:t>Supports cloud and on-premise integration use cases. Enables data, application, process, API-based and B2B integration options.</a:t>
            </a:r>
          </a:p>
          <a:p>
            <a:pPr marL="401644" lvl="1" indent="-317504">
              <a:tabLst>
                <a:tab pos="8971091" algn="r"/>
              </a:tabLst>
            </a:pPr>
            <a:r>
              <a:rPr lang="en-US" sz="662">
                <a:latin typeface="Calibri" panose="020F0502020204030204" pitchFamily="34" charset="0"/>
                <a:cs typeface="Calibri" panose="020F0502020204030204" pitchFamily="34" charset="0"/>
              </a:rPr>
              <a:t>Strong API management capabilities (includes full life cycle API management along with  Apiary).</a:t>
            </a:r>
          </a:p>
          <a:p>
            <a:pPr marL="401644" lvl="1" indent="-317504">
              <a:tabLst>
                <a:tab pos="8971091" algn="r"/>
              </a:tabLst>
            </a:pPr>
            <a:r>
              <a:rPr lang="en-US" sz="662">
                <a:latin typeface="Calibri" panose="020F0502020204030204" pitchFamily="34" charset="0"/>
                <a:cs typeface="Calibri" panose="020F0502020204030204" pitchFamily="34" charset="0"/>
              </a:rPr>
              <a:t>Strong security support , multi-cloud deployment</a:t>
            </a:r>
          </a:p>
          <a:p>
            <a:pPr marL="401644" lvl="1" indent="-317504">
              <a:tabLst>
                <a:tab pos="8971091" algn="r"/>
              </a:tabLst>
            </a:pPr>
            <a:r>
              <a:rPr lang="en-US" sz="662">
                <a:latin typeface="Calibri" panose="020F0502020204030204" pitchFamily="34" charset="0"/>
                <a:cs typeface="Calibri" panose="020F0502020204030204" pitchFamily="34" charset="0"/>
              </a:rPr>
              <a:t>Model driven design , allows reusable templates and has very user-friendly development tool </a:t>
            </a:r>
          </a:p>
          <a:p>
            <a:pPr marL="401644" lvl="1" indent="-317504">
              <a:tabLst>
                <a:tab pos="8971091" algn="r"/>
              </a:tabLst>
            </a:pPr>
            <a:r>
              <a:rPr lang="en-US" sz="662">
                <a:latin typeface="Calibri" panose="020F0502020204030204" pitchFamily="34" charset="0"/>
                <a:cs typeface="Calibri" panose="020F0502020204030204" pitchFamily="34" charset="0"/>
              </a:rPr>
              <a:t>Periodic release to support latest updates</a:t>
            </a:r>
          </a:p>
          <a:p>
            <a:pPr marL="401644" lvl="1" indent="-317504">
              <a:tabLst>
                <a:tab pos="8971091" algn="r"/>
              </a:tabLst>
            </a:pPr>
            <a:endParaRPr lang="en-US" sz="1100"/>
          </a:p>
        </p:txBody>
      </p:sp>
      <p:pic>
        <p:nvPicPr>
          <p:cNvPr id="40962" name="Picture 2" descr="Oracle-Cloud-Logo - Ventureforth, Inc.">
            <a:extLst>
              <a:ext uri="{FF2B5EF4-FFF2-40B4-BE49-F238E27FC236}">
                <a16:creationId xmlns:a16="http://schemas.microsoft.com/office/drawing/2014/main" id="{8ADDD00A-3123-4C4D-ACA3-A5011B073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674" y="1758434"/>
            <a:ext cx="1711914" cy="57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30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3">
            <a:extLst>
              <a:ext uri="{FF2B5EF4-FFF2-40B4-BE49-F238E27FC236}">
                <a16:creationId xmlns:a16="http://schemas.microsoft.com/office/drawing/2014/main" id="{90D8F841-23C7-41AE-9CEA-B48A32F941DE}"/>
              </a:ext>
            </a:extLst>
          </p:cNvPr>
          <p:cNvSpPr txBox="1"/>
          <p:nvPr/>
        </p:nvSpPr>
        <p:spPr>
          <a:xfrm>
            <a:off x="590101" y="96158"/>
            <a:ext cx="10083259" cy="449624"/>
          </a:xfrm>
          <a:prstGeom prst="rect">
            <a:avLst/>
          </a:prstGeom>
        </p:spPr>
        <p:txBody>
          <a:bodyPr vert="horz" wrap="square" lIns="0" tIns="14007"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1206">
              <a:lnSpc>
                <a:spcPts val="3393"/>
              </a:lnSpc>
              <a:defRPr/>
            </a:pPr>
            <a:r>
              <a:rPr lang="en-US" sz="3176" b="1" spc="-128">
                <a:solidFill>
                  <a:srgbClr val="000000"/>
                </a:solidFill>
                <a:cs typeface="Arial"/>
              </a:rPr>
              <a:t>Comparison of Integration platform options</a:t>
            </a:r>
          </a:p>
        </p:txBody>
      </p:sp>
      <p:graphicFrame>
        <p:nvGraphicFramePr>
          <p:cNvPr id="240" name="Group 8">
            <a:extLst>
              <a:ext uri="{FF2B5EF4-FFF2-40B4-BE49-F238E27FC236}">
                <a16:creationId xmlns:a16="http://schemas.microsoft.com/office/drawing/2014/main" id="{8C795B13-404F-4583-8370-91055A005883}"/>
              </a:ext>
            </a:extLst>
          </p:cNvPr>
          <p:cNvGraphicFramePr>
            <a:graphicFrameLocks noGrp="1"/>
          </p:cNvGraphicFramePr>
          <p:nvPr/>
        </p:nvGraphicFramePr>
        <p:xfrm>
          <a:off x="1081027" y="560511"/>
          <a:ext cx="10737643" cy="5985706"/>
        </p:xfrm>
        <a:graphic>
          <a:graphicData uri="http://schemas.openxmlformats.org/drawingml/2006/table">
            <a:tbl>
              <a:tblPr/>
              <a:tblGrid>
                <a:gridCol w="3121493">
                  <a:extLst>
                    <a:ext uri="{9D8B030D-6E8A-4147-A177-3AD203B41FA5}">
                      <a16:colId xmlns:a16="http://schemas.microsoft.com/office/drawing/2014/main" val="20000"/>
                    </a:ext>
                  </a:extLst>
                </a:gridCol>
                <a:gridCol w="1004244">
                  <a:extLst>
                    <a:ext uri="{9D8B030D-6E8A-4147-A177-3AD203B41FA5}">
                      <a16:colId xmlns:a16="http://schemas.microsoft.com/office/drawing/2014/main" val="20001"/>
                    </a:ext>
                  </a:extLst>
                </a:gridCol>
                <a:gridCol w="1004244">
                  <a:extLst>
                    <a:ext uri="{9D8B030D-6E8A-4147-A177-3AD203B41FA5}">
                      <a16:colId xmlns:a16="http://schemas.microsoft.com/office/drawing/2014/main" val="20002"/>
                    </a:ext>
                  </a:extLst>
                </a:gridCol>
                <a:gridCol w="999967">
                  <a:extLst>
                    <a:ext uri="{9D8B030D-6E8A-4147-A177-3AD203B41FA5}">
                      <a16:colId xmlns:a16="http://schemas.microsoft.com/office/drawing/2014/main" val="773016837"/>
                    </a:ext>
                  </a:extLst>
                </a:gridCol>
                <a:gridCol w="1119458">
                  <a:extLst>
                    <a:ext uri="{9D8B030D-6E8A-4147-A177-3AD203B41FA5}">
                      <a16:colId xmlns:a16="http://schemas.microsoft.com/office/drawing/2014/main" val="700891891"/>
                    </a:ext>
                  </a:extLst>
                </a:gridCol>
                <a:gridCol w="3488237">
                  <a:extLst>
                    <a:ext uri="{9D8B030D-6E8A-4147-A177-3AD203B41FA5}">
                      <a16:colId xmlns:a16="http://schemas.microsoft.com/office/drawing/2014/main" val="20003"/>
                    </a:ext>
                  </a:extLst>
                </a:gridCol>
              </a:tblGrid>
              <a:tr h="501123">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i="0" u="none" strike="noStrike" kern="1200" cap="none" normalizeH="0" baseline="0">
                          <a:ln>
                            <a:noFill/>
                          </a:ln>
                          <a:solidFill>
                            <a:schemeClr val="tx1"/>
                          </a:solidFill>
                          <a:effectLst/>
                          <a:latin typeface="+mn-lt"/>
                          <a:ea typeface="+mn-ea"/>
                          <a:cs typeface="+mn-cs"/>
                        </a:rPr>
                        <a:t>Criteria</a:t>
                      </a:r>
                    </a:p>
                  </a:txBody>
                  <a:tcPr marL="92249" marR="92249" marT="0" marB="0" anchor="ctr" horzOverflow="overflow">
                    <a:lnL cap="flat">
                      <a:noFill/>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u="none" strike="noStrike" cap="none" normalizeH="0" baseline="0">
                          <a:ln>
                            <a:noFill/>
                          </a:ln>
                          <a:solidFill>
                            <a:schemeClr val="tx1"/>
                          </a:solidFill>
                          <a:effectLst/>
                          <a:latin typeface="+mn-lt"/>
                        </a:rPr>
                        <a:t>OIC</a:t>
                      </a: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i="0" u="none" strike="noStrike" cap="none" normalizeH="0" baseline="0">
                          <a:ln>
                            <a:noFill/>
                          </a:ln>
                          <a:solidFill>
                            <a:schemeClr val="tx1"/>
                          </a:solidFill>
                          <a:effectLst/>
                          <a:latin typeface="+mn-lt"/>
                        </a:rPr>
                        <a:t>Dell Boomi</a:t>
                      </a: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u="none" strike="noStrike" cap="none" normalizeH="0" baseline="0">
                          <a:ln>
                            <a:noFill/>
                          </a:ln>
                          <a:solidFill>
                            <a:schemeClr val="tx1"/>
                          </a:solidFill>
                          <a:effectLst/>
                          <a:latin typeface="+mn-lt"/>
                        </a:rPr>
                        <a:t>Comments</a:t>
                      </a: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5614">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lang="en-US" sz="1200" kern="1200">
                          <a:solidFill>
                            <a:schemeClr val="tx1"/>
                          </a:solidFill>
                          <a:latin typeface="+mj-lt"/>
                          <a:ea typeface="+mn-ea"/>
                          <a:cs typeface="+mn-cs"/>
                        </a:rPr>
                        <a:t>Elasticity &amp; Scaling</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rPr>
                        <a:t>OIC is automatically scaled up by Oracle</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656">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Parallel processing</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8764">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On-Premise vs. Cloud connectivity among ERP systems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OIC has connectivity agent</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8764">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Support for asynchronous long running transactions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6514">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Data splitting and aggregation</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Batch data integration</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141516"/>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API Management</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Available as separate product offering</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6608806"/>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Code-free Development</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No code development in OIC</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1024499"/>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Drag and drop development</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endParaRPr>
                    </a:p>
                  </a:txBody>
                  <a:tcPr marL="92249" marR="92249" marT="92249" marB="92249"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9529343"/>
                  </a:ext>
                </a:extLst>
              </a:tr>
              <a:tr h="3657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Mapping Suggestion</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OIC provides ML based suggestions</a:t>
                      </a:r>
                    </a:p>
                  </a:txBody>
                  <a:tcPr marL="92249" marR="92249" marT="88750" marB="8875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9377403"/>
                  </a:ext>
                </a:extLst>
              </a:tr>
              <a:tr h="37651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Pre-packaged integration flows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Oracle marketplace has many pre-packaged integration flows</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7684885"/>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Reusable Templates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0245639"/>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LOB friendly development tools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Browser based development in OIC</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7730528"/>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Model-driven design</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898349"/>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j-lt"/>
                          <a:ea typeface="+mn-ea"/>
                          <a:cs typeface="+mn-cs"/>
                        </a:rPr>
                        <a:t>Metadata discovery</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mn-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7955412"/>
                  </a:ext>
                </a:extLst>
              </a:tr>
            </a:tbl>
          </a:graphicData>
        </a:graphic>
      </p:graphicFrame>
      <p:sp>
        <p:nvSpPr>
          <p:cNvPr id="275" name="TextBox 274">
            <a:extLst>
              <a:ext uri="{FF2B5EF4-FFF2-40B4-BE49-F238E27FC236}">
                <a16:creationId xmlns:a16="http://schemas.microsoft.com/office/drawing/2014/main" id="{C7DF36BF-E7BE-4C17-AC1E-34179A8AD97A}"/>
              </a:ext>
            </a:extLst>
          </p:cNvPr>
          <p:cNvSpPr txBox="1"/>
          <p:nvPr/>
        </p:nvSpPr>
        <p:spPr>
          <a:xfrm rot="16200000">
            <a:off x="-614941" y="1946401"/>
            <a:ext cx="2702835" cy="726281"/>
          </a:xfrm>
          <a:prstGeom prst="rect">
            <a:avLst/>
          </a:prstGeom>
          <a:solidFill>
            <a:srgbClr val="FFC000"/>
          </a:solidFill>
          <a:ln w="25400">
            <a:noFill/>
          </a:ln>
        </p:spPr>
        <p:txBody>
          <a:bodyPr vert="horz" lIns="0" tIns="0" rIns="0" bIns="0" rtlCol="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075762">
              <a:spcAft>
                <a:spcPts val="1176"/>
              </a:spcAft>
              <a:defRPr/>
            </a:pPr>
            <a:r>
              <a:rPr lang="en-US" sz="1588" kern="0">
                <a:solidFill>
                  <a:prstClr val="white"/>
                </a:solidFill>
                <a:latin typeface="+mj-lt"/>
              </a:rPr>
              <a:t>Performance and Scalability</a:t>
            </a:r>
          </a:p>
        </p:txBody>
      </p:sp>
      <p:pic>
        <p:nvPicPr>
          <p:cNvPr id="3" name="Picture 2">
            <a:extLst>
              <a:ext uri="{FF2B5EF4-FFF2-40B4-BE49-F238E27FC236}">
                <a16:creationId xmlns:a16="http://schemas.microsoft.com/office/drawing/2014/main" id="{980EC81E-BB36-4ABE-B98F-D91EB16E3073}"/>
              </a:ext>
            </a:extLst>
          </p:cNvPr>
          <p:cNvPicPr>
            <a:picLocks noChangeAspect="1"/>
          </p:cNvPicPr>
          <p:nvPr/>
        </p:nvPicPr>
        <p:blipFill>
          <a:blip r:embed="rId3"/>
          <a:stretch>
            <a:fillRect/>
          </a:stretch>
        </p:blipFill>
        <p:spPr>
          <a:xfrm>
            <a:off x="6630730" y="6395743"/>
            <a:ext cx="5228405" cy="487450"/>
          </a:xfrm>
          <a:prstGeom prst="rect">
            <a:avLst/>
          </a:prstGeom>
        </p:spPr>
      </p:pic>
      <p:sp>
        <p:nvSpPr>
          <p:cNvPr id="354" name="TextBox 353">
            <a:extLst>
              <a:ext uri="{FF2B5EF4-FFF2-40B4-BE49-F238E27FC236}">
                <a16:creationId xmlns:a16="http://schemas.microsoft.com/office/drawing/2014/main" id="{67E94A3C-CFE5-40BB-B884-4B22A467D66E}"/>
              </a:ext>
            </a:extLst>
          </p:cNvPr>
          <p:cNvSpPr txBox="1"/>
          <p:nvPr/>
        </p:nvSpPr>
        <p:spPr>
          <a:xfrm rot="16200000">
            <a:off x="-636551" y="4670845"/>
            <a:ext cx="2746059" cy="726281"/>
          </a:xfrm>
          <a:prstGeom prst="rect">
            <a:avLst/>
          </a:prstGeom>
          <a:solidFill>
            <a:srgbClr val="FF6010"/>
          </a:solidFill>
          <a:ln w="25400">
            <a:noFill/>
          </a:ln>
        </p:spPr>
        <p:txBody>
          <a:bodyPr vert="horz" lIns="0" tIns="0" rIns="0" bIns="0" rtlCol="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075762">
              <a:spcAft>
                <a:spcPts val="1176"/>
              </a:spcAft>
              <a:defRPr/>
            </a:pPr>
            <a:r>
              <a:rPr lang="en-US" sz="1588" kern="0">
                <a:solidFill>
                  <a:prstClr val="white"/>
                </a:solidFill>
                <a:latin typeface="+mj-lt"/>
              </a:rPr>
              <a:t>Low-code development</a:t>
            </a:r>
          </a:p>
        </p:txBody>
      </p:sp>
      <p:sp>
        <p:nvSpPr>
          <p:cNvPr id="355" name="Oval 31">
            <a:extLst>
              <a:ext uri="{FF2B5EF4-FFF2-40B4-BE49-F238E27FC236}">
                <a16:creationId xmlns:a16="http://schemas.microsoft.com/office/drawing/2014/main" id="{DFF183CA-6991-4E92-A16B-6DDD93C18751}"/>
              </a:ext>
            </a:extLst>
          </p:cNvPr>
          <p:cNvSpPr>
            <a:spLocks noChangeArrowheads="1"/>
          </p:cNvSpPr>
          <p:nvPr/>
        </p:nvSpPr>
        <p:spPr bwMode="auto">
          <a:xfrm>
            <a:off x="4591070" y="1188728"/>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mj-lt"/>
            </a:endParaRPr>
          </a:p>
        </p:txBody>
      </p:sp>
      <p:sp>
        <p:nvSpPr>
          <p:cNvPr id="360" name="Oval 31">
            <a:extLst>
              <a:ext uri="{FF2B5EF4-FFF2-40B4-BE49-F238E27FC236}">
                <a16:creationId xmlns:a16="http://schemas.microsoft.com/office/drawing/2014/main" id="{FE2DD027-1A50-47D5-BDCA-0CCBBA0EC683}"/>
              </a:ext>
            </a:extLst>
          </p:cNvPr>
          <p:cNvSpPr>
            <a:spLocks noChangeArrowheads="1"/>
          </p:cNvSpPr>
          <p:nvPr/>
        </p:nvSpPr>
        <p:spPr bwMode="auto">
          <a:xfrm>
            <a:off x="4591070" y="1539450"/>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62" name="Oval 31">
            <a:extLst>
              <a:ext uri="{FF2B5EF4-FFF2-40B4-BE49-F238E27FC236}">
                <a16:creationId xmlns:a16="http://schemas.microsoft.com/office/drawing/2014/main" id="{CC88BFDE-47E5-41AB-ADE1-879B12E44DB1}"/>
              </a:ext>
            </a:extLst>
          </p:cNvPr>
          <p:cNvSpPr>
            <a:spLocks noChangeArrowheads="1"/>
          </p:cNvSpPr>
          <p:nvPr/>
        </p:nvSpPr>
        <p:spPr bwMode="auto">
          <a:xfrm>
            <a:off x="4591070" y="191348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66" name="Oval 31">
            <a:extLst>
              <a:ext uri="{FF2B5EF4-FFF2-40B4-BE49-F238E27FC236}">
                <a16:creationId xmlns:a16="http://schemas.microsoft.com/office/drawing/2014/main" id="{75625FBE-F66F-4500-BCCC-2DFA1D6D5C6A}"/>
              </a:ext>
            </a:extLst>
          </p:cNvPr>
          <p:cNvSpPr>
            <a:spLocks noChangeArrowheads="1"/>
          </p:cNvSpPr>
          <p:nvPr/>
        </p:nvSpPr>
        <p:spPr bwMode="auto">
          <a:xfrm>
            <a:off x="4591070" y="2392282"/>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368" name="Group 367">
            <a:extLst>
              <a:ext uri="{FF2B5EF4-FFF2-40B4-BE49-F238E27FC236}">
                <a16:creationId xmlns:a16="http://schemas.microsoft.com/office/drawing/2014/main" id="{FE911341-7BA0-499C-AB7B-72FE6CFB4D73}"/>
              </a:ext>
            </a:extLst>
          </p:cNvPr>
          <p:cNvGrpSpPr/>
          <p:nvPr/>
        </p:nvGrpSpPr>
        <p:grpSpPr>
          <a:xfrm>
            <a:off x="4592189" y="2799416"/>
            <a:ext cx="161363" cy="161363"/>
            <a:chOff x="2362200" y="1633474"/>
            <a:chExt cx="457200" cy="457200"/>
          </a:xfrm>
        </p:grpSpPr>
        <p:sp>
          <p:nvSpPr>
            <p:cNvPr id="369" name="Pie 133">
              <a:extLst>
                <a:ext uri="{FF2B5EF4-FFF2-40B4-BE49-F238E27FC236}">
                  <a16:creationId xmlns:a16="http://schemas.microsoft.com/office/drawing/2014/main" id="{47EBCEDB-F299-4DFE-9710-C47626E6A67A}"/>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70" name="Pie 134">
              <a:extLst>
                <a:ext uri="{FF2B5EF4-FFF2-40B4-BE49-F238E27FC236}">
                  <a16:creationId xmlns:a16="http://schemas.microsoft.com/office/drawing/2014/main" id="{6F833313-4330-4A87-BE76-F620E796C7F6}"/>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374" name="Group 373">
            <a:extLst>
              <a:ext uri="{FF2B5EF4-FFF2-40B4-BE49-F238E27FC236}">
                <a16:creationId xmlns:a16="http://schemas.microsoft.com/office/drawing/2014/main" id="{6BFE4D05-624E-4AC9-A55E-12C7E8BF77E5}"/>
              </a:ext>
            </a:extLst>
          </p:cNvPr>
          <p:cNvGrpSpPr/>
          <p:nvPr/>
        </p:nvGrpSpPr>
        <p:grpSpPr>
          <a:xfrm>
            <a:off x="4592189" y="3190882"/>
            <a:ext cx="161363" cy="161363"/>
            <a:chOff x="2362200" y="1633474"/>
            <a:chExt cx="457200" cy="457200"/>
          </a:xfrm>
        </p:grpSpPr>
        <p:sp>
          <p:nvSpPr>
            <p:cNvPr id="375" name="Pie 133">
              <a:extLst>
                <a:ext uri="{FF2B5EF4-FFF2-40B4-BE49-F238E27FC236}">
                  <a16:creationId xmlns:a16="http://schemas.microsoft.com/office/drawing/2014/main" id="{42EE4D6F-A859-403C-87FC-C2D101FC9041}"/>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76" name="Pie 134">
              <a:extLst>
                <a:ext uri="{FF2B5EF4-FFF2-40B4-BE49-F238E27FC236}">
                  <a16:creationId xmlns:a16="http://schemas.microsoft.com/office/drawing/2014/main" id="{884DB192-D9BE-452C-B6C3-E266952A3B47}"/>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386" name="Oval 31">
            <a:extLst>
              <a:ext uri="{FF2B5EF4-FFF2-40B4-BE49-F238E27FC236}">
                <a16:creationId xmlns:a16="http://schemas.microsoft.com/office/drawing/2014/main" id="{8998FA09-A6D9-4FFB-A52C-F71375F7B642}"/>
              </a:ext>
            </a:extLst>
          </p:cNvPr>
          <p:cNvSpPr>
            <a:spLocks noChangeArrowheads="1"/>
          </p:cNvSpPr>
          <p:nvPr/>
        </p:nvSpPr>
        <p:spPr bwMode="auto">
          <a:xfrm>
            <a:off x="4591070" y="384871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390" name="Group 389">
            <a:extLst>
              <a:ext uri="{FF2B5EF4-FFF2-40B4-BE49-F238E27FC236}">
                <a16:creationId xmlns:a16="http://schemas.microsoft.com/office/drawing/2014/main" id="{941BAF70-27D2-40A1-95C9-7EC4A639745E}"/>
              </a:ext>
            </a:extLst>
          </p:cNvPr>
          <p:cNvGrpSpPr/>
          <p:nvPr/>
        </p:nvGrpSpPr>
        <p:grpSpPr>
          <a:xfrm>
            <a:off x="4592189" y="3499896"/>
            <a:ext cx="161363" cy="161363"/>
            <a:chOff x="2362200" y="1633474"/>
            <a:chExt cx="457200" cy="457200"/>
          </a:xfrm>
        </p:grpSpPr>
        <p:sp>
          <p:nvSpPr>
            <p:cNvPr id="391" name="Pie 187">
              <a:extLst>
                <a:ext uri="{FF2B5EF4-FFF2-40B4-BE49-F238E27FC236}">
                  <a16:creationId xmlns:a16="http://schemas.microsoft.com/office/drawing/2014/main" id="{6FDC55D8-3AF1-4CCF-B7C1-E5FF60468A74}"/>
                </a:ext>
              </a:extLst>
            </p:cNvPr>
            <p:cNvSpPr/>
            <p:nvPr/>
          </p:nvSpPr>
          <p:spPr bwMode="gray">
            <a:xfrm>
              <a:off x="2362200" y="1633474"/>
              <a:ext cx="457200" cy="457200"/>
            </a:xfrm>
            <a:prstGeom prst="pie">
              <a:avLst>
                <a:gd name="adj1" fmla="val 54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92" name="Pie 188">
              <a:extLst>
                <a:ext uri="{FF2B5EF4-FFF2-40B4-BE49-F238E27FC236}">
                  <a16:creationId xmlns:a16="http://schemas.microsoft.com/office/drawing/2014/main" id="{17F2FFEE-8C59-40F9-8CC7-51E586960586}"/>
                </a:ext>
              </a:extLst>
            </p:cNvPr>
            <p:cNvSpPr/>
            <p:nvPr/>
          </p:nvSpPr>
          <p:spPr bwMode="gray">
            <a:xfrm>
              <a:off x="2362200" y="1633474"/>
              <a:ext cx="457200" cy="457200"/>
            </a:xfrm>
            <a:prstGeom prst="pie">
              <a:avLst>
                <a:gd name="adj1" fmla="val 16200000"/>
                <a:gd name="adj2" fmla="val 54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396" name="Oval 31">
            <a:extLst>
              <a:ext uri="{FF2B5EF4-FFF2-40B4-BE49-F238E27FC236}">
                <a16:creationId xmlns:a16="http://schemas.microsoft.com/office/drawing/2014/main" id="{D426568D-B82D-4E67-B99D-ECD95621BD18}"/>
              </a:ext>
            </a:extLst>
          </p:cNvPr>
          <p:cNvSpPr>
            <a:spLocks noChangeArrowheads="1"/>
          </p:cNvSpPr>
          <p:nvPr/>
        </p:nvSpPr>
        <p:spPr bwMode="auto">
          <a:xfrm>
            <a:off x="4591070" y="4167497"/>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98" name="Oval 31">
            <a:extLst>
              <a:ext uri="{FF2B5EF4-FFF2-40B4-BE49-F238E27FC236}">
                <a16:creationId xmlns:a16="http://schemas.microsoft.com/office/drawing/2014/main" id="{061FC307-BF60-4DA3-9B8E-45D4C8BF43A7}"/>
              </a:ext>
            </a:extLst>
          </p:cNvPr>
          <p:cNvSpPr>
            <a:spLocks noChangeArrowheads="1"/>
          </p:cNvSpPr>
          <p:nvPr/>
        </p:nvSpPr>
        <p:spPr bwMode="auto">
          <a:xfrm>
            <a:off x="4591070" y="4524591"/>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04" name="Group 403">
            <a:extLst>
              <a:ext uri="{FF2B5EF4-FFF2-40B4-BE49-F238E27FC236}">
                <a16:creationId xmlns:a16="http://schemas.microsoft.com/office/drawing/2014/main" id="{0ED86F63-897E-4969-B520-02D14FD544AE}"/>
              </a:ext>
            </a:extLst>
          </p:cNvPr>
          <p:cNvGrpSpPr/>
          <p:nvPr/>
        </p:nvGrpSpPr>
        <p:grpSpPr>
          <a:xfrm>
            <a:off x="4592189" y="4897523"/>
            <a:ext cx="161363" cy="161363"/>
            <a:chOff x="2362200" y="1633474"/>
            <a:chExt cx="457200" cy="457200"/>
          </a:xfrm>
        </p:grpSpPr>
        <p:sp>
          <p:nvSpPr>
            <p:cNvPr id="405" name="Pie 133">
              <a:extLst>
                <a:ext uri="{FF2B5EF4-FFF2-40B4-BE49-F238E27FC236}">
                  <a16:creationId xmlns:a16="http://schemas.microsoft.com/office/drawing/2014/main" id="{54FEBC78-997C-4267-A58F-AE846881201A}"/>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06" name="Pie 134">
              <a:extLst>
                <a:ext uri="{FF2B5EF4-FFF2-40B4-BE49-F238E27FC236}">
                  <a16:creationId xmlns:a16="http://schemas.microsoft.com/office/drawing/2014/main" id="{327B9DC3-EC54-485E-997D-C13BBE2942E6}"/>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408" name="Group 407">
            <a:extLst>
              <a:ext uri="{FF2B5EF4-FFF2-40B4-BE49-F238E27FC236}">
                <a16:creationId xmlns:a16="http://schemas.microsoft.com/office/drawing/2014/main" id="{47AC2F20-9DB8-4C32-AEA5-7A1D3E215907}"/>
              </a:ext>
            </a:extLst>
          </p:cNvPr>
          <p:cNvGrpSpPr/>
          <p:nvPr/>
        </p:nvGrpSpPr>
        <p:grpSpPr>
          <a:xfrm>
            <a:off x="4592189" y="5265242"/>
            <a:ext cx="161363" cy="161363"/>
            <a:chOff x="2362200" y="1633474"/>
            <a:chExt cx="457200" cy="457200"/>
          </a:xfrm>
        </p:grpSpPr>
        <p:sp>
          <p:nvSpPr>
            <p:cNvPr id="409" name="Pie 187">
              <a:extLst>
                <a:ext uri="{FF2B5EF4-FFF2-40B4-BE49-F238E27FC236}">
                  <a16:creationId xmlns:a16="http://schemas.microsoft.com/office/drawing/2014/main" id="{2529993D-CE03-4965-974E-1FF889675596}"/>
                </a:ext>
              </a:extLst>
            </p:cNvPr>
            <p:cNvSpPr/>
            <p:nvPr/>
          </p:nvSpPr>
          <p:spPr bwMode="gray">
            <a:xfrm>
              <a:off x="2362200" y="1633474"/>
              <a:ext cx="457200" cy="457200"/>
            </a:xfrm>
            <a:prstGeom prst="pie">
              <a:avLst>
                <a:gd name="adj1" fmla="val 54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10" name="Pie 188">
              <a:extLst>
                <a:ext uri="{FF2B5EF4-FFF2-40B4-BE49-F238E27FC236}">
                  <a16:creationId xmlns:a16="http://schemas.microsoft.com/office/drawing/2014/main" id="{81F0193E-34D2-4ADB-9DB9-02CC6161E795}"/>
                </a:ext>
              </a:extLst>
            </p:cNvPr>
            <p:cNvSpPr/>
            <p:nvPr/>
          </p:nvSpPr>
          <p:spPr bwMode="gray">
            <a:xfrm>
              <a:off x="2362200" y="1633474"/>
              <a:ext cx="457200" cy="457200"/>
            </a:xfrm>
            <a:prstGeom prst="pie">
              <a:avLst>
                <a:gd name="adj1" fmla="val 16200000"/>
                <a:gd name="adj2" fmla="val 54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12" name="Oval 31">
            <a:extLst>
              <a:ext uri="{FF2B5EF4-FFF2-40B4-BE49-F238E27FC236}">
                <a16:creationId xmlns:a16="http://schemas.microsoft.com/office/drawing/2014/main" id="{2DDB510E-4A59-4B1D-A2C8-89BB18D23242}"/>
              </a:ext>
            </a:extLst>
          </p:cNvPr>
          <p:cNvSpPr>
            <a:spLocks noChangeArrowheads="1"/>
          </p:cNvSpPr>
          <p:nvPr/>
        </p:nvSpPr>
        <p:spPr bwMode="auto">
          <a:xfrm>
            <a:off x="4591070" y="5575547"/>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16" name="Oval 31">
            <a:extLst>
              <a:ext uri="{FF2B5EF4-FFF2-40B4-BE49-F238E27FC236}">
                <a16:creationId xmlns:a16="http://schemas.microsoft.com/office/drawing/2014/main" id="{CD75D7B0-CCB1-4864-BF43-1EF74BCE16A9}"/>
              </a:ext>
            </a:extLst>
          </p:cNvPr>
          <p:cNvSpPr>
            <a:spLocks noChangeArrowheads="1"/>
          </p:cNvSpPr>
          <p:nvPr/>
        </p:nvSpPr>
        <p:spPr bwMode="auto">
          <a:xfrm>
            <a:off x="4591070" y="5914872"/>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17" name="Oval 31">
            <a:extLst>
              <a:ext uri="{FF2B5EF4-FFF2-40B4-BE49-F238E27FC236}">
                <a16:creationId xmlns:a16="http://schemas.microsoft.com/office/drawing/2014/main" id="{7C25BD91-7C9F-4849-8FB4-00B969255F9D}"/>
              </a:ext>
            </a:extLst>
          </p:cNvPr>
          <p:cNvSpPr>
            <a:spLocks noChangeArrowheads="1"/>
          </p:cNvSpPr>
          <p:nvPr/>
        </p:nvSpPr>
        <p:spPr bwMode="auto">
          <a:xfrm>
            <a:off x="4591070" y="6233057"/>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21" name="Oval 31">
            <a:extLst>
              <a:ext uri="{FF2B5EF4-FFF2-40B4-BE49-F238E27FC236}">
                <a16:creationId xmlns:a16="http://schemas.microsoft.com/office/drawing/2014/main" id="{F7ECF037-E9FA-4061-A5F6-A0864A97C653}"/>
              </a:ext>
            </a:extLst>
          </p:cNvPr>
          <p:cNvSpPr>
            <a:spLocks noChangeArrowheads="1"/>
          </p:cNvSpPr>
          <p:nvPr/>
        </p:nvSpPr>
        <p:spPr bwMode="auto">
          <a:xfrm>
            <a:off x="7639807" y="1179925"/>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mj-lt"/>
            </a:endParaRPr>
          </a:p>
        </p:txBody>
      </p:sp>
      <p:sp>
        <p:nvSpPr>
          <p:cNvPr id="424" name="Oval 31">
            <a:extLst>
              <a:ext uri="{FF2B5EF4-FFF2-40B4-BE49-F238E27FC236}">
                <a16:creationId xmlns:a16="http://schemas.microsoft.com/office/drawing/2014/main" id="{06FBA9E3-6AE3-4444-B38F-1886BFB2DF48}"/>
              </a:ext>
            </a:extLst>
          </p:cNvPr>
          <p:cNvSpPr>
            <a:spLocks noChangeArrowheads="1"/>
          </p:cNvSpPr>
          <p:nvPr/>
        </p:nvSpPr>
        <p:spPr bwMode="auto">
          <a:xfrm>
            <a:off x="7639807" y="1530647"/>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27" name="Oval 31">
            <a:extLst>
              <a:ext uri="{FF2B5EF4-FFF2-40B4-BE49-F238E27FC236}">
                <a16:creationId xmlns:a16="http://schemas.microsoft.com/office/drawing/2014/main" id="{528EE71D-A587-43B9-BEFD-89B9ABD55AB2}"/>
              </a:ext>
            </a:extLst>
          </p:cNvPr>
          <p:cNvSpPr>
            <a:spLocks noChangeArrowheads="1"/>
          </p:cNvSpPr>
          <p:nvPr/>
        </p:nvSpPr>
        <p:spPr bwMode="auto">
          <a:xfrm>
            <a:off x="7639807" y="1904686"/>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29" name="Oval 31">
            <a:extLst>
              <a:ext uri="{FF2B5EF4-FFF2-40B4-BE49-F238E27FC236}">
                <a16:creationId xmlns:a16="http://schemas.microsoft.com/office/drawing/2014/main" id="{938355D5-C627-43E8-B5EE-DE8CEF9AA91A}"/>
              </a:ext>
            </a:extLst>
          </p:cNvPr>
          <p:cNvSpPr>
            <a:spLocks noChangeArrowheads="1"/>
          </p:cNvSpPr>
          <p:nvPr/>
        </p:nvSpPr>
        <p:spPr bwMode="auto">
          <a:xfrm>
            <a:off x="7639807" y="238347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33" name="Group 432">
            <a:extLst>
              <a:ext uri="{FF2B5EF4-FFF2-40B4-BE49-F238E27FC236}">
                <a16:creationId xmlns:a16="http://schemas.microsoft.com/office/drawing/2014/main" id="{FF0DD83B-006F-466B-98F8-D145CC56BFAD}"/>
              </a:ext>
            </a:extLst>
          </p:cNvPr>
          <p:cNvGrpSpPr/>
          <p:nvPr/>
        </p:nvGrpSpPr>
        <p:grpSpPr>
          <a:xfrm>
            <a:off x="7640926" y="2790613"/>
            <a:ext cx="161363" cy="161363"/>
            <a:chOff x="2362200" y="1633474"/>
            <a:chExt cx="457200" cy="457200"/>
          </a:xfrm>
        </p:grpSpPr>
        <p:sp>
          <p:nvSpPr>
            <p:cNvPr id="434" name="Pie 63">
              <a:extLst>
                <a:ext uri="{FF2B5EF4-FFF2-40B4-BE49-F238E27FC236}">
                  <a16:creationId xmlns:a16="http://schemas.microsoft.com/office/drawing/2014/main" id="{8A9C4E6A-0D05-4B15-9347-5619535E292F}"/>
                </a:ext>
              </a:extLst>
            </p:cNvPr>
            <p:cNvSpPr/>
            <p:nvPr/>
          </p:nvSpPr>
          <p:spPr bwMode="gray">
            <a:xfrm>
              <a:off x="2362200" y="1633474"/>
              <a:ext cx="457200" cy="457200"/>
            </a:xfrm>
            <a:prstGeom prst="pie">
              <a:avLst>
                <a:gd name="adj1" fmla="val 10800000"/>
                <a:gd name="adj2" fmla="val 162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35" name="Pie 64">
              <a:extLst>
                <a:ext uri="{FF2B5EF4-FFF2-40B4-BE49-F238E27FC236}">
                  <a16:creationId xmlns:a16="http://schemas.microsoft.com/office/drawing/2014/main" id="{5B43E7AD-3858-4472-B56C-4F7741EF5021}"/>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439" name="Group 438">
            <a:extLst>
              <a:ext uri="{FF2B5EF4-FFF2-40B4-BE49-F238E27FC236}">
                <a16:creationId xmlns:a16="http://schemas.microsoft.com/office/drawing/2014/main" id="{3BFBD646-4CD3-4CFF-8459-EC921EC52DE5}"/>
              </a:ext>
            </a:extLst>
          </p:cNvPr>
          <p:cNvGrpSpPr/>
          <p:nvPr/>
        </p:nvGrpSpPr>
        <p:grpSpPr>
          <a:xfrm>
            <a:off x="7640926" y="3182079"/>
            <a:ext cx="161363" cy="161363"/>
            <a:chOff x="2362200" y="1633474"/>
            <a:chExt cx="457200" cy="457200"/>
          </a:xfrm>
        </p:grpSpPr>
        <p:sp>
          <p:nvSpPr>
            <p:cNvPr id="440" name="Pie 133">
              <a:extLst>
                <a:ext uri="{FF2B5EF4-FFF2-40B4-BE49-F238E27FC236}">
                  <a16:creationId xmlns:a16="http://schemas.microsoft.com/office/drawing/2014/main" id="{C5A0BCD0-DC2E-4773-ADD4-E212CACE8205}"/>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41" name="Pie 134">
              <a:extLst>
                <a:ext uri="{FF2B5EF4-FFF2-40B4-BE49-F238E27FC236}">
                  <a16:creationId xmlns:a16="http://schemas.microsoft.com/office/drawing/2014/main" id="{F0668FB6-17DD-4F68-9542-36148B526D2B}"/>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45" name="Oval 31">
            <a:extLst>
              <a:ext uri="{FF2B5EF4-FFF2-40B4-BE49-F238E27FC236}">
                <a16:creationId xmlns:a16="http://schemas.microsoft.com/office/drawing/2014/main" id="{33A58B4D-36AB-45EB-96FC-18DB3D7C91C6}"/>
              </a:ext>
            </a:extLst>
          </p:cNvPr>
          <p:cNvSpPr>
            <a:spLocks noChangeArrowheads="1"/>
          </p:cNvSpPr>
          <p:nvPr/>
        </p:nvSpPr>
        <p:spPr bwMode="auto">
          <a:xfrm>
            <a:off x="7639807" y="3839916"/>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49" name="Group 448">
            <a:extLst>
              <a:ext uri="{FF2B5EF4-FFF2-40B4-BE49-F238E27FC236}">
                <a16:creationId xmlns:a16="http://schemas.microsoft.com/office/drawing/2014/main" id="{40BB9DBC-76B7-43A3-982B-3643C89FB44C}"/>
              </a:ext>
            </a:extLst>
          </p:cNvPr>
          <p:cNvGrpSpPr/>
          <p:nvPr/>
        </p:nvGrpSpPr>
        <p:grpSpPr>
          <a:xfrm>
            <a:off x="7640926" y="3491093"/>
            <a:ext cx="161363" cy="161363"/>
            <a:chOff x="2362200" y="1633474"/>
            <a:chExt cx="457200" cy="457200"/>
          </a:xfrm>
        </p:grpSpPr>
        <p:sp>
          <p:nvSpPr>
            <p:cNvPr id="450" name="Pie 187">
              <a:extLst>
                <a:ext uri="{FF2B5EF4-FFF2-40B4-BE49-F238E27FC236}">
                  <a16:creationId xmlns:a16="http://schemas.microsoft.com/office/drawing/2014/main" id="{17C7DB87-BE55-40CB-B4A1-24122744F4AD}"/>
                </a:ext>
              </a:extLst>
            </p:cNvPr>
            <p:cNvSpPr/>
            <p:nvPr/>
          </p:nvSpPr>
          <p:spPr bwMode="gray">
            <a:xfrm>
              <a:off x="2362200" y="1633474"/>
              <a:ext cx="457200" cy="457200"/>
            </a:xfrm>
            <a:prstGeom prst="pie">
              <a:avLst>
                <a:gd name="adj1" fmla="val 54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51" name="Pie 188">
              <a:extLst>
                <a:ext uri="{FF2B5EF4-FFF2-40B4-BE49-F238E27FC236}">
                  <a16:creationId xmlns:a16="http://schemas.microsoft.com/office/drawing/2014/main" id="{D7C77FD1-F20D-4284-8E40-F181105E4853}"/>
                </a:ext>
              </a:extLst>
            </p:cNvPr>
            <p:cNvSpPr/>
            <p:nvPr/>
          </p:nvSpPr>
          <p:spPr bwMode="gray">
            <a:xfrm>
              <a:off x="2362200" y="1633474"/>
              <a:ext cx="457200" cy="457200"/>
            </a:xfrm>
            <a:prstGeom prst="pie">
              <a:avLst>
                <a:gd name="adj1" fmla="val 16200000"/>
                <a:gd name="adj2" fmla="val 54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53" name="Oval 31">
            <a:extLst>
              <a:ext uri="{FF2B5EF4-FFF2-40B4-BE49-F238E27FC236}">
                <a16:creationId xmlns:a16="http://schemas.microsoft.com/office/drawing/2014/main" id="{4CB08CE3-7BD3-4FF0-ACAC-D089F3DE804C}"/>
              </a:ext>
            </a:extLst>
          </p:cNvPr>
          <p:cNvSpPr>
            <a:spLocks noChangeArrowheads="1"/>
          </p:cNvSpPr>
          <p:nvPr/>
        </p:nvSpPr>
        <p:spPr bwMode="auto">
          <a:xfrm>
            <a:off x="7639807" y="4158694"/>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55" name="Oval 454">
            <a:extLst>
              <a:ext uri="{FF2B5EF4-FFF2-40B4-BE49-F238E27FC236}">
                <a16:creationId xmlns:a16="http://schemas.microsoft.com/office/drawing/2014/main" id="{0497ABCE-59F1-45C9-9C3C-6A3832CF193A}"/>
              </a:ext>
            </a:extLst>
          </p:cNvPr>
          <p:cNvSpPr/>
          <p:nvPr/>
        </p:nvSpPr>
        <p:spPr bwMode="gray">
          <a:xfrm>
            <a:off x="7640926" y="4515788"/>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62" name="Group 461">
            <a:extLst>
              <a:ext uri="{FF2B5EF4-FFF2-40B4-BE49-F238E27FC236}">
                <a16:creationId xmlns:a16="http://schemas.microsoft.com/office/drawing/2014/main" id="{D988AEFE-8F0D-463C-AB6E-A297931F2732}"/>
              </a:ext>
            </a:extLst>
          </p:cNvPr>
          <p:cNvGrpSpPr/>
          <p:nvPr/>
        </p:nvGrpSpPr>
        <p:grpSpPr>
          <a:xfrm>
            <a:off x="7640926" y="4888720"/>
            <a:ext cx="161363" cy="161363"/>
            <a:chOff x="2362200" y="1633474"/>
            <a:chExt cx="457200" cy="457200"/>
          </a:xfrm>
        </p:grpSpPr>
        <p:sp>
          <p:nvSpPr>
            <p:cNvPr id="463" name="Pie 133">
              <a:extLst>
                <a:ext uri="{FF2B5EF4-FFF2-40B4-BE49-F238E27FC236}">
                  <a16:creationId xmlns:a16="http://schemas.microsoft.com/office/drawing/2014/main" id="{7DB25B5F-6809-44E4-9935-C558795EC096}"/>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64" name="Pie 134">
              <a:extLst>
                <a:ext uri="{FF2B5EF4-FFF2-40B4-BE49-F238E27FC236}">
                  <a16:creationId xmlns:a16="http://schemas.microsoft.com/office/drawing/2014/main" id="{FC1EF4D4-DEF6-407B-847B-83CA38025EE1}"/>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66" name="Oval 31">
            <a:extLst>
              <a:ext uri="{FF2B5EF4-FFF2-40B4-BE49-F238E27FC236}">
                <a16:creationId xmlns:a16="http://schemas.microsoft.com/office/drawing/2014/main" id="{657AB98D-4CB5-4C1C-924F-FA005DC53133}"/>
              </a:ext>
            </a:extLst>
          </p:cNvPr>
          <p:cNvSpPr>
            <a:spLocks noChangeArrowheads="1"/>
          </p:cNvSpPr>
          <p:nvPr/>
        </p:nvSpPr>
        <p:spPr bwMode="auto">
          <a:xfrm>
            <a:off x="7639807" y="5256440"/>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67" name="Oval 31">
            <a:extLst>
              <a:ext uri="{FF2B5EF4-FFF2-40B4-BE49-F238E27FC236}">
                <a16:creationId xmlns:a16="http://schemas.microsoft.com/office/drawing/2014/main" id="{5E7DBC9A-55A9-4E06-A541-E7AA0CC73FBB}"/>
              </a:ext>
            </a:extLst>
          </p:cNvPr>
          <p:cNvSpPr>
            <a:spLocks noChangeArrowheads="1"/>
          </p:cNvSpPr>
          <p:nvPr/>
        </p:nvSpPr>
        <p:spPr bwMode="auto">
          <a:xfrm>
            <a:off x="7639807" y="5566744"/>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72" name="Oval 31">
            <a:extLst>
              <a:ext uri="{FF2B5EF4-FFF2-40B4-BE49-F238E27FC236}">
                <a16:creationId xmlns:a16="http://schemas.microsoft.com/office/drawing/2014/main" id="{04B1D5A8-3311-44EF-B204-AFBD3E4AE66D}"/>
              </a:ext>
            </a:extLst>
          </p:cNvPr>
          <p:cNvSpPr>
            <a:spLocks noChangeArrowheads="1"/>
          </p:cNvSpPr>
          <p:nvPr/>
        </p:nvSpPr>
        <p:spPr bwMode="auto">
          <a:xfrm>
            <a:off x="7639807" y="590606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76" name="Group 475">
            <a:extLst>
              <a:ext uri="{FF2B5EF4-FFF2-40B4-BE49-F238E27FC236}">
                <a16:creationId xmlns:a16="http://schemas.microsoft.com/office/drawing/2014/main" id="{345FC120-8C58-48A1-9421-C408FE245238}"/>
              </a:ext>
            </a:extLst>
          </p:cNvPr>
          <p:cNvGrpSpPr/>
          <p:nvPr/>
        </p:nvGrpSpPr>
        <p:grpSpPr>
          <a:xfrm>
            <a:off x="7640926" y="6234338"/>
            <a:ext cx="161363" cy="161363"/>
            <a:chOff x="2362200" y="1633474"/>
            <a:chExt cx="457200" cy="457200"/>
          </a:xfrm>
        </p:grpSpPr>
        <p:sp>
          <p:nvSpPr>
            <p:cNvPr id="477" name="Pie 133">
              <a:extLst>
                <a:ext uri="{FF2B5EF4-FFF2-40B4-BE49-F238E27FC236}">
                  <a16:creationId xmlns:a16="http://schemas.microsoft.com/office/drawing/2014/main" id="{99FCDC04-772E-4AC8-8F21-ABAF7FD2AF5E}"/>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78" name="Pie 134">
              <a:extLst>
                <a:ext uri="{FF2B5EF4-FFF2-40B4-BE49-F238E27FC236}">
                  <a16:creationId xmlns:a16="http://schemas.microsoft.com/office/drawing/2014/main" id="{AE5001FE-D71F-4144-9E15-DDCC569F5CBA}"/>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80" name="TextBox 479">
            <a:extLst>
              <a:ext uri="{FF2B5EF4-FFF2-40B4-BE49-F238E27FC236}">
                <a16:creationId xmlns:a16="http://schemas.microsoft.com/office/drawing/2014/main" id="{B4320A5F-986B-4635-A37D-A878A104C683}"/>
              </a:ext>
            </a:extLst>
          </p:cNvPr>
          <p:cNvSpPr txBox="1"/>
          <p:nvPr/>
        </p:nvSpPr>
        <p:spPr>
          <a:xfrm>
            <a:off x="11900596" y="6566234"/>
            <a:ext cx="423579" cy="28238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fld id="{6A5F6963-643D-4FC6-A084-D5E0B2C8966B}" type="slidenum">
              <a:rPr lang="en-US" sz="1235"/>
              <a:t>42</a:t>
            </a:fld>
            <a:endParaRPr lang="en-US" sz="1235"/>
          </a:p>
        </p:txBody>
      </p:sp>
    </p:spTree>
    <p:extLst>
      <p:ext uri="{BB962C8B-B14F-4D97-AF65-F5344CB8AC3E}">
        <p14:creationId xmlns:p14="http://schemas.microsoft.com/office/powerpoint/2010/main" val="429464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3">
            <a:extLst>
              <a:ext uri="{FF2B5EF4-FFF2-40B4-BE49-F238E27FC236}">
                <a16:creationId xmlns:a16="http://schemas.microsoft.com/office/drawing/2014/main" id="{90D8F841-23C7-41AE-9CEA-B48A32F941DE}"/>
              </a:ext>
            </a:extLst>
          </p:cNvPr>
          <p:cNvSpPr txBox="1"/>
          <p:nvPr/>
        </p:nvSpPr>
        <p:spPr>
          <a:xfrm>
            <a:off x="590101" y="96158"/>
            <a:ext cx="10083259" cy="449624"/>
          </a:xfrm>
          <a:prstGeom prst="rect">
            <a:avLst/>
          </a:prstGeom>
        </p:spPr>
        <p:txBody>
          <a:bodyPr vert="horz" wrap="square" lIns="0" tIns="14007"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1206">
              <a:lnSpc>
                <a:spcPts val="3393"/>
              </a:lnSpc>
              <a:defRPr/>
            </a:pPr>
            <a:r>
              <a:rPr lang="en-US" sz="3176" b="1" spc="-128">
                <a:solidFill>
                  <a:srgbClr val="000000"/>
                </a:solidFill>
                <a:cs typeface="Arial"/>
              </a:rPr>
              <a:t>Comparison of Integration platform options</a:t>
            </a:r>
          </a:p>
        </p:txBody>
      </p:sp>
      <p:graphicFrame>
        <p:nvGraphicFramePr>
          <p:cNvPr id="240" name="Group 8">
            <a:extLst>
              <a:ext uri="{FF2B5EF4-FFF2-40B4-BE49-F238E27FC236}">
                <a16:creationId xmlns:a16="http://schemas.microsoft.com/office/drawing/2014/main" id="{8C795B13-404F-4583-8370-91055A005883}"/>
              </a:ext>
            </a:extLst>
          </p:cNvPr>
          <p:cNvGraphicFramePr>
            <a:graphicFrameLocks noGrp="1"/>
          </p:cNvGraphicFramePr>
          <p:nvPr/>
        </p:nvGraphicFramePr>
        <p:xfrm>
          <a:off x="1081027" y="560511"/>
          <a:ext cx="10737643" cy="5968078"/>
        </p:xfrm>
        <a:graphic>
          <a:graphicData uri="http://schemas.openxmlformats.org/drawingml/2006/table">
            <a:tbl>
              <a:tblPr/>
              <a:tblGrid>
                <a:gridCol w="3121493">
                  <a:extLst>
                    <a:ext uri="{9D8B030D-6E8A-4147-A177-3AD203B41FA5}">
                      <a16:colId xmlns:a16="http://schemas.microsoft.com/office/drawing/2014/main" val="20000"/>
                    </a:ext>
                  </a:extLst>
                </a:gridCol>
                <a:gridCol w="1004244">
                  <a:extLst>
                    <a:ext uri="{9D8B030D-6E8A-4147-A177-3AD203B41FA5}">
                      <a16:colId xmlns:a16="http://schemas.microsoft.com/office/drawing/2014/main" val="20001"/>
                    </a:ext>
                  </a:extLst>
                </a:gridCol>
                <a:gridCol w="1004244">
                  <a:extLst>
                    <a:ext uri="{9D8B030D-6E8A-4147-A177-3AD203B41FA5}">
                      <a16:colId xmlns:a16="http://schemas.microsoft.com/office/drawing/2014/main" val="20002"/>
                    </a:ext>
                  </a:extLst>
                </a:gridCol>
                <a:gridCol w="999967">
                  <a:extLst>
                    <a:ext uri="{9D8B030D-6E8A-4147-A177-3AD203B41FA5}">
                      <a16:colId xmlns:a16="http://schemas.microsoft.com/office/drawing/2014/main" val="773016837"/>
                    </a:ext>
                  </a:extLst>
                </a:gridCol>
                <a:gridCol w="1119458">
                  <a:extLst>
                    <a:ext uri="{9D8B030D-6E8A-4147-A177-3AD203B41FA5}">
                      <a16:colId xmlns:a16="http://schemas.microsoft.com/office/drawing/2014/main" val="700891891"/>
                    </a:ext>
                  </a:extLst>
                </a:gridCol>
                <a:gridCol w="3488237">
                  <a:extLst>
                    <a:ext uri="{9D8B030D-6E8A-4147-A177-3AD203B41FA5}">
                      <a16:colId xmlns:a16="http://schemas.microsoft.com/office/drawing/2014/main" val="20003"/>
                    </a:ext>
                  </a:extLst>
                </a:gridCol>
              </a:tblGrid>
              <a:tr h="501123">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i="0" u="none" strike="noStrike" kern="1200" cap="none" normalizeH="0" baseline="0">
                          <a:ln>
                            <a:noFill/>
                          </a:ln>
                          <a:solidFill>
                            <a:schemeClr val="tx1"/>
                          </a:solidFill>
                          <a:effectLst/>
                          <a:latin typeface="+mn-lt"/>
                          <a:ea typeface="+mn-ea"/>
                          <a:cs typeface="+mn-cs"/>
                        </a:rPr>
                        <a:t>Criteria</a:t>
                      </a:r>
                    </a:p>
                  </a:txBody>
                  <a:tcPr marL="92249" marR="92249" marT="0" marB="0" anchor="ctr" horzOverflow="overflow">
                    <a:lnL cap="flat">
                      <a:noFill/>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u="none" strike="noStrike" cap="none" normalizeH="0" baseline="0">
                          <a:ln>
                            <a:noFill/>
                          </a:ln>
                          <a:solidFill>
                            <a:schemeClr val="tx1"/>
                          </a:solidFill>
                          <a:effectLst/>
                          <a:latin typeface="+mn-lt"/>
                        </a:rPr>
                        <a:t>OIC</a:t>
                      </a: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i="0" u="none" strike="noStrike" cap="none" normalizeH="0" baseline="0">
                          <a:ln>
                            <a:noFill/>
                          </a:ln>
                          <a:solidFill>
                            <a:schemeClr val="tx1"/>
                          </a:solidFill>
                          <a:effectLst/>
                          <a:latin typeface="+mn-lt"/>
                        </a:rPr>
                        <a:t>Dell Boomi</a:t>
                      </a: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u="none" strike="noStrike" cap="none" normalizeH="0" baseline="0">
                          <a:ln>
                            <a:noFill/>
                          </a:ln>
                          <a:solidFill>
                            <a:schemeClr val="tx1"/>
                          </a:solidFill>
                          <a:effectLst/>
                          <a:latin typeface="+mn-lt"/>
                        </a:rPr>
                        <a:t>Comments</a:t>
                      </a: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356">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lang="en-US" sz="1000" kern="1200">
                          <a:solidFill>
                            <a:schemeClr val="tx1"/>
                          </a:solidFill>
                          <a:latin typeface="Verdana"/>
                          <a:ea typeface="+mn-ea"/>
                          <a:cs typeface="+mn-cs"/>
                        </a:rPr>
                        <a:t>Adapters/Connectors</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endParaRPr kumimoji="0" lang="en-US" sz="1200" b="0" i="0" u="none" strike="noStrike" kern="1200" cap="none" normalizeH="0" baseline="0">
                        <a:ln>
                          <a:noFill/>
                        </a:ln>
                        <a:solidFill>
                          <a:schemeClr val="dk1"/>
                        </a:solidFill>
                        <a:effectLst/>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656">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Platform/data security</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451">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Marketplace (Prebuilt integrations) </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3451">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indent="0" algn="l">
                        <a:lnSpc>
                          <a:spcPct val="150000"/>
                        </a:lnSpc>
                        <a:buFont typeface="Wingdings" panose="05000000000000000000" pitchFamily="2" charset="2"/>
                        <a:buNone/>
                      </a:pPr>
                      <a:r>
                        <a:rPr lang="en-US" sz="1000">
                          <a:solidFill>
                            <a:schemeClr val="tx1"/>
                          </a:solidFill>
                        </a:rPr>
                        <a:t>Multiprotocol support</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2247">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lang="en-US" sz="1000" kern="1200">
                          <a:solidFill>
                            <a:schemeClr val="tx1"/>
                          </a:solidFill>
                          <a:latin typeface="Verdana"/>
                          <a:ea typeface="+mn-ea"/>
                          <a:cs typeface="+mn-cs"/>
                        </a:rPr>
                        <a:t>Multiple data/message styles</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0707">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lang="en-US" sz="1000" kern="1200">
                          <a:solidFill>
                            <a:schemeClr val="tx1"/>
                          </a:solidFill>
                          <a:latin typeface="Verdana"/>
                          <a:ea typeface="+mn-ea"/>
                          <a:cs typeface="+mn-cs"/>
                        </a:rPr>
                        <a:t>Data Transformation</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141516"/>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Support for EDI transactions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B2B support is newly introduced in OIC</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6608806"/>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Rules Engine based integration</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1024499"/>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Monitoring</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endPar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endParaRPr>
                    </a:p>
                  </a:txBody>
                  <a:tcPr marL="92249" marR="92249" marT="92249" marB="92249"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9529343"/>
                  </a:ext>
                </a:extLst>
              </a:tr>
              <a:tr h="3657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Instance level Audit Tracing</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88750" marB="8875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9377403"/>
                  </a:ext>
                </a:extLst>
              </a:tr>
              <a:tr h="37651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Component Migration</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OIC offers simple Export and Import features.</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7684885"/>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Automated Deployment</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0245639"/>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Integration Insight</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Browser based development in OIC</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7730528"/>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Self Service Integration</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898349"/>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Asserter Recordings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New feature in OIC</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7955412"/>
                  </a:ext>
                </a:extLst>
              </a:tr>
            </a:tbl>
          </a:graphicData>
        </a:graphic>
      </p:graphicFrame>
      <p:sp>
        <p:nvSpPr>
          <p:cNvPr id="275" name="TextBox 274">
            <a:extLst>
              <a:ext uri="{FF2B5EF4-FFF2-40B4-BE49-F238E27FC236}">
                <a16:creationId xmlns:a16="http://schemas.microsoft.com/office/drawing/2014/main" id="{C7DF36BF-E7BE-4C17-AC1E-34179A8AD97A}"/>
              </a:ext>
            </a:extLst>
          </p:cNvPr>
          <p:cNvSpPr txBox="1"/>
          <p:nvPr/>
        </p:nvSpPr>
        <p:spPr>
          <a:xfrm rot="16200000">
            <a:off x="-781347" y="2112809"/>
            <a:ext cx="3035650" cy="726281"/>
          </a:xfrm>
          <a:prstGeom prst="rect">
            <a:avLst/>
          </a:prstGeom>
          <a:solidFill>
            <a:srgbClr val="FFC000"/>
          </a:solidFill>
          <a:ln w="25400">
            <a:noFill/>
          </a:ln>
        </p:spPr>
        <p:txBody>
          <a:bodyPr vert="horz" lIns="0" tIns="0" rIns="0" bIns="0" rtlCol="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lgn="ctr">
              <a:defRPr/>
            </a:pPr>
            <a:r>
              <a:rPr lang="en-US" sz="1588" kern="0">
                <a:solidFill>
                  <a:prstClr val="white"/>
                </a:solidFill>
                <a:latin typeface="+mj-lt"/>
              </a:rPr>
              <a:t>Third party integrations and security</a:t>
            </a:r>
          </a:p>
        </p:txBody>
      </p:sp>
      <p:pic>
        <p:nvPicPr>
          <p:cNvPr id="3" name="Picture 2">
            <a:extLst>
              <a:ext uri="{FF2B5EF4-FFF2-40B4-BE49-F238E27FC236}">
                <a16:creationId xmlns:a16="http://schemas.microsoft.com/office/drawing/2014/main" id="{980EC81E-BB36-4ABE-B98F-D91EB16E3073}"/>
              </a:ext>
            </a:extLst>
          </p:cNvPr>
          <p:cNvPicPr>
            <a:picLocks noChangeAspect="1"/>
          </p:cNvPicPr>
          <p:nvPr/>
        </p:nvPicPr>
        <p:blipFill>
          <a:blip r:embed="rId3"/>
          <a:stretch>
            <a:fillRect/>
          </a:stretch>
        </p:blipFill>
        <p:spPr>
          <a:xfrm>
            <a:off x="6577923" y="6398124"/>
            <a:ext cx="5228405" cy="487450"/>
          </a:xfrm>
          <a:prstGeom prst="rect">
            <a:avLst/>
          </a:prstGeom>
        </p:spPr>
      </p:pic>
      <p:sp>
        <p:nvSpPr>
          <p:cNvPr id="354" name="TextBox 353">
            <a:extLst>
              <a:ext uri="{FF2B5EF4-FFF2-40B4-BE49-F238E27FC236}">
                <a16:creationId xmlns:a16="http://schemas.microsoft.com/office/drawing/2014/main" id="{67E94A3C-CFE5-40BB-B884-4B22A467D66E}"/>
              </a:ext>
            </a:extLst>
          </p:cNvPr>
          <p:cNvSpPr txBox="1"/>
          <p:nvPr/>
        </p:nvSpPr>
        <p:spPr>
          <a:xfrm rot="16200000">
            <a:off x="-470139" y="4837253"/>
            <a:ext cx="2413238" cy="726281"/>
          </a:xfrm>
          <a:prstGeom prst="rect">
            <a:avLst/>
          </a:prstGeom>
          <a:solidFill>
            <a:srgbClr val="FF6010"/>
          </a:solidFill>
          <a:ln w="25400">
            <a:noFill/>
          </a:ln>
        </p:spPr>
        <p:txBody>
          <a:bodyPr vert="horz" lIns="0" tIns="0" rIns="0" bIns="0" rtlCol="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lgn="ctr">
              <a:defRPr/>
            </a:pPr>
            <a:r>
              <a:rPr lang="en-US" sz="1588" kern="0">
                <a:solidFill>
                  <a:prstClr val="white"/>
                </a:solidFill>
                <a:latin typeface="+mj-lt"/>
              </a:rPr>
              <a:t>Interface Monitoring and Deployment</a:t>
            </a:r>
          </a:p>
        </p:txBody>
      </p:sp>
      <p:sp>
        <p:nvSpPr>
          <p:cNvPr id="355" name="Oval 31">
            <a:extLst>
              <a:ext uri="{FF2B5EF4-FFF2-40B4-BE49-F238E27FC236}">
                <a16:creationId xmlns:a16="http://schemas.microsoft.com/office/drawing/2014/main" id="{DFF183CA-6991-4E92-A16B-6DDD93C18751}"/>
              </a:ext>
            </a:extLst>
          </p:cNvPr>
          <p:cNvSpPr>
            <a:spLocks noChangeArrowheads="1"/>
          </p:cNvSpPr>
          <p:nvPr/>
        </p:nvSpPr>
        <p:spPr bwMode="auto">
          <a:xfrm>
            <a:off x="4591070" y="1171125"/>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mj-lt"/>
            </a:endParaRPr>
          </a:p>
        </p:txBody>
      </p:sp>
      <p:sp>
        <p:nvSpPr>
          <p:cNvPr id="360" name="Oval 31">
            <a:extLst>
              <a:ext uri="{FF2B5EF4-FFF2-40B4-BE49-F238E27FC236}">
                <a16:creationId xmlns:a16="http://schemas.microsoft.com/office/drawing/2014/main" id="{FE2DD027-1A50-47D5-BDCA-0CCBBA0EC683}"/>
              </a:ext>
            </a:extLst>
          </p:cNvPr>
          <p:cNvSpPr>
            <a:spLocks noChangeArrowheads="1"/>
          </p:cNvSpPr>
          <p:nvPr/>
        </p:nvSpPr>
        <p:spPr bwMode="auto">
          <a:xfrm>
            <a:off x="4591070" y="1497228"/>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62" name="Oval 31">
            <a:extLst>
              <a:ext uri="{FF2B5EF4-FFF2-40B4-BE49-F238E27FC236}">
                <a16:creationId xmlns:a16="http://schemas.microsoft.com/office/drawing/2014/main" id="{CC88BFDE-47E5-41AB-ADE1-879B12E44DB1}"/>
              </a:ext>
            </a:extLst>
          </p:cNvPr>
          <p:cNvSpPr>
            <a:spLocks noChangeArrowheads="1"/>
          </p:cNvSpPr>
          <p:nvPr/>
        </p:nvSpPr>
        <p:spPr bwMode="auto">
          <a:xfrm>
            <a:off x="4591070" y="1895886"/>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66" name="Oval 31">
            <a:extLst>
              <a:ext uri="{FF2B5EF4-FFF2-40B4-BE49-F238E27FC236}">
                <a16:creationId xmlns:a16="http://schemas.microsoft.com/office/drawing/2014/main" id="{75625FBE-F66F-4500-BCCC-2DFA1D6D5C6A}"/>
              </a:ext>
            </a:extLst>
          </p:cNvPr>
          <p:cNvSpPr>
            <a:spLocks noChangeArrowheads="1"/>
          </p:cNvSpPr>
          <p:nvPr/>
        </p:nvSpPr>
        <p:spPr bwMode="auto">
          <a:xfrm>
            <a:off x="4591070" y="237467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390" name="Group 389">
            <a:extLst>
              <a:ext uri="{FF2B5EF4-FFF2-40B4-BE49-F238E27FC236}">
                <a16:creationId xmlns:a16="http://schemas.microsoft.com/office/drawing/2014/main" id="{941BAF70-27D2-40A1-95C9-7EC4A639745E}"/>
              </a:ext>
            </a:extLst>
          </p:cNvPr>
          <p:cNvGrpSpPr/>
          <p:nvPr/>
        </p:nvGrpSpPr>
        <p:grpSpPr>
          <a:xfrm>
            <a:off x="4592189" y="3474825"/>
            <a:ext cx="161363" cy="161363"/>
            <a:chOff x="2362200" y="1633474"/>
            <a:chExt cx="457200" cy="457200"/>
          </a:xfrm>
        </p:grpSpPr>
        <p:sp>
          <p:nvSpPr>
            <p:cNvPr id="391" name="Pie 187">
              <a:extLst>
                <a:ext uri="{FF2B5EF4-FFF2-40B4-BE49-F238E27FC236}">
                  <a16:creationId xmlns:a16="http://schemas.microsoft.com/office/drawing/2014/main" id="{6FDC55D8-3AF1-4CCF-B7C1-E5FF60468A74}"/>
                </a:ext>
              </a:extLst>
            </p:cNvPr>
            <p:cNvSpPr/>
            <p:nvPr/>
          </p:nvSpPr>
          <p:spPr bwMode="gray">
            <a:xfrm>
              <a:off x="2362200" y="1633474"/>
              <a:ext cx="457200" cy="457200"/>
            </a:xfrm>
            <a:prstGeom prst="pie">
              <a:avLst>
                <a:gd name="adj1" fmla="val 54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92" name="Pie 188">
              <a:extLst>
                <a:ext uri="{FF2B5EF4-FFF2-40B4-BE49-F238E27FC236}">
                  <a16:creationId xmlns:a16="http://schemas.microsoft.com/office/drawing/2014/main" id="{17F2FFEE-8C59-40F9-8CC7-51E586960586}"/>
                </a:ext>
              </a:extLst>
            </p:cNvPr>
            <p:cNvSpPr/>
            <p:nvPr/>
          </p:nvSpPr>
          <p:spPr bwMode="gray">
            <a:xfrm>
              <a:off x="2362200" y="1633474"/>
              <a:ext cx="457200" cy="457200"/>
            </a:xfrm>
            <a:prstGeom prst="pie">
              <a:avLst>
                <a:gd name="adj1" fmla="val 16200000"/>
                <a:gd name="adj2" fmla="val 54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396" name="Oval 31">
            <a:extLst>
              <a:ext uri="{FF2B5EF4-FFF2-40B4-BE49-F238E27FC236}">
                <a16:creationId xmlns:a16="http://schemas.microsoft.com/office/drawing/2014/main" id="{D426568D-B82D-4E67-B99D-ECD95621BD18}"/>
              </a:ext>
            </a:extLst>
          </p:cNvPr>
          <p:cNvSpPr>
            <a:spLocks noChangeArrowheads="1"/>
          </p:cNvSpPr>
          <p:nvPr/>
        </p:nvSpPr>
        <p:spPr bwMode="auto">
          <a:xfrm>
            <a:off x="4591070" y="4143328"/>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398" name="Oval 31">
            <a:extLst>
              <a:ext uri="{FF2B5EF4-FFF2-40B4-BE49-F238E27FC236}">
                <a16:creationId xmlns:a16="http://schemas.microsoft.com/office/drawing/2014/main" id="{061FC307-BF60-4DA3-9B8E-45D4C8BF43A7}"/>
              </a:ext>
            </a:extLst>
          </p:cNvPr>
          <p:cNvSpPr>
            <a:spLocks noChangeArrowheads="1"/>
          </p:cNvSpPr>
          <p:nvPr/>
        </p:nvSpPr>
        <p:spPr bwMode="auto">
          <a:xfrm>
            <a:off x="4591070" y="4479536"/>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04" name="Group 403">
            <a:extLst>
              <a:ext uri="{FF2B5EF4-FFF2-40B4-BE49-F238E27FC236}">
                <a16:creationId xmlns:a16="http://schemas.microsoft.com/office/drawing/2014/main" id="{0ED86F63-897E-4969-B520-02D14FD544AE}"/>
              </a:ext>
            </a:extLst>
          </p:cNvPr>
          <p:cNvGrpSpPr/>
          <p:nvPr/>
        </p:nvGrpSpPr>
        <p:grpSpPr>
          <a:xfrm>
            <a:off x="4592189" y="4879920"/>
            <a:ext cx="161363" cy="161363"/>
            <a:chOff x="2362200" y="1633474"/>
            <a:chExt cx="457200" cy="457200"/>
          </a:xfrm>
        </p:grpSpPr>
        <p:sp>
          <p:nvSpPr>
            <p:cNvPr id="405" name="Pie 133">
              <a:extLst>
                <a:ext uri="{FF2B5EF4-FFF2-40B4-BE49-F238E27FC236}">
                  <a16:creationId xmlns:a16="http://schemas.microsoft.com/office/drawing/2014/main" id="{54FEBC78-997C-4267-A58F-AE846881201A}"/>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06" name="Pie 134">
              <a:extLst>
                <a:ext uri="{FF2B5EF4-FFF2-40B4-BE49-F238E27FC236}">
                  <a16:creationId xmlns:a16="http://schemas.microsoft.com/office/drawing/2014/main" id="{327B9DC3-EC54-485E-997D-C13BBE2942E6}"/>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12" name="Oval 31">
            <a:extLst>
              <a:ext uri="{FF2B5EF4-FFF2-40B4-BE49-F238E27FC236}">
                <a16:creationId xmlns:a16="http://schemas.microsoft.com/office/drawing/2014/main" id="{2DDB510E-4A59-4B1D-A2C8-89BB18D23242}"/>
              </a:ext>
            </a:extLst>
          </p:cNvPr>
          <p:cNvSpPr>
            <a:spLocks noChangeArrowheads="1"/>
          </p:cNvSpPr>
          <p:nvPr/>
        </p:nvSpPr>
        <p:spPr bwMode="auto">
          <a:xfrm>
            <a:off x="4591070" y="5557944"/>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16" name="Oval 31">
            <a:extLst>
              <a:ext uri="{FF2B5EF4-FFF2-40B4-BE49-F238E27FC236}">
                <a16:creationId xmlns:a16="http://schemas.microsoft.com/office/drawing/2014/main" id="{CD75D7B0-CCB1-4864-BF43-1EF74BCE16A9}"/>
              </a:ext>
            </a:extLst>
          </p:cNvPr>
          <p:cNvSpPr>
            <a:spLocks noChangeArrowheads="1"/>
          </p:cNvSpPr>
          <p:nvPr/>
        </p:nvSpPr>
        <p:spPr bwMode="auto">
          <a:xfrm>
            <a:off x="4591070" y="589726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17" name="Oval 31">
            <a:extLst>
              <a:ext uri="{FF2B5EF4-FFF2-40B4-BE49-F238E27FC236}">
                <a16:creationId xmlns:a16="http://schemas.microsoft.com/office/drawing/2014/main" id="{7C25BD91-7C9F-4849-8FB4-00B969255F9D}"/>
              </a:ext>
            </a:extLst>
          </p:cNvPr>
          <p:cNvSpPr>
            <a:spLocks noChangeArrowheads="1"/>
          </p:cNvSpPr>
          <p:nvPr/>
        </p:nvSpPr>
        <p:spPr bwMode="auto">
          <a:xfrm>
            <a:off x="4591070" y="6215454"/>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21" name="Oval 31">
            <a:extLst>
              <a:ext uri="{FF2B5EF4-FFF2-40B4-BE49-F238E27FC236}">
                <a16:creationId xmlns:a16="http://schemas.microsoft.com/office/drawing/2014/main" id="{F7ECF037-E9FA-4061-A5F6-A0864A97C653}"/>
              </a:ext>
            </a:extLst>
          </p:cNvPr>
          <p:cNvSpPr>
            <a:spLocks noChangeArrowheads="1"/>
          </p:cNvSpPr>
          <p:nvPr/>
        </p:nvSpPr>
        <p:spPr bwMode="auto">
          <a:xfrm>
            <a:off x="7639244" y="1179925"/>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mj-lt"/>
            </a:endParaRPr>
          </a:p>
        </p:txBody>
      </p:sp>
      <p:sp>
        <p:nvSpPr>
          <p:cNvPr id="424" name="Oval 31">
            <a:extLst>
              <a:ext uri="{FF2B5EF4-FFF2-40B4-BE49-F238E27FC236}">
                <a16:creationId xmlns:a16="http://schemas.microsoft.com/office/drawing/2014/main" id="{06FBA9E3-6AE3-4444-B38F-1886BFB2DF48}"/>
              </a:ext>
            </a:extLst>
          </p:cNvPr>
          <p:cNvSpPr>
            <a:spLocks noChangeArrowheads="1"/>
          </p:cNvSpPr>
          <p:nvPr/>
        </p:nvSpPr>
        <p:spPr bwMode="auto">
          <a:xfrm>
            <a:off x="7639244" y="1506028"/>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27" name="Oval 31">
            <a:extLst>
              <a:ext uri="{FF2B5EF4-FFF2-40B4-BE49-F238E27FC236}">
                <a16:creationId xmlns:a16="http://schemas.microsoft.com/office/drawing/2014/main" id="{528EE71D-A587-43B9-BEFD-89B9ABD55AB2}"/>
              </a:ext>
            </a:extLst>
          </p:cNvPr>
          <p:cNvSpPr>
            <a:spLocks noChangeArrowheads="1"/>
          </p:cNvSpPr>
          <p:nvPr/>
        </p:nvSpPr>
        <p:spPr bwMode="auto">
          <a:xfrm>
            <a:off x="7639244" y="1904686"/>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29" name="Oval 31">
            <a:extLst>
              <a:ext uri="{FF2B5EF4-FFF2-40B4-BE49-F238E27FC236}">
                <a16:creationId xmlns:a16="http://schemas.microsoft.com/office/drawing/2014/main" id="{938355D5-C627-43E8-B5EE-DE8CEF9AA91A}"/>
              </a:ext>
            </a:extLst>
          </p:cNvPr>
          <p:cNvSpPr>
            <a:spLocks noChangeArrowheads="1"/>
          </p:cNvSpPr>
          <p:nvPr/>
        </p:nvSpPr>
        <p:spPr bwMode="auto">
          <a:xfrm>
            <a:off x="7639244" y="238347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33" name="Group 432">
            <a:extLst>
              <a:ext uri="{FF2B5EF4-FFF2-40B4-BE49-F238E27FC236}">
                <a16:creationId xmlns:a16="http://schemas.microsoft.com/office/drawing/2014/main" id="{FF0DD83B-006F-466B-98F8-D145CC56BFAD}"/>
              </a:ext>
            </a:extLst>
          </p:cNvPr>
          <p:cNvGrpSpPr/>
          <p:nvPr/>
        </p:nvGrpSpPr>
        <p:grpSpPr>
          <a:xfrm>
            <a:off x="7640363" y="2790613"/>
            <a:ext cx="161363" cy="161363"/>
            <a:chOff x="2362200" y="1633474"/>
            <a:chExt cx="457200" cy="457200"/>
          </a:xfrm>
        </p:grpSpPr>
        <p:sp>
          <p:nvSpPr>
            <p:cNvPr id="434" name="Pie 63">
              <a:extLst>
                <a:ext uri="{FF2B5EF4-FFF2-40B4-BE49-F238E27FC236}">
                  <a16:creationId xmlns:a16="http://schemas.microsoft.com/office/drawing/2014/main" id="{8A9C4E6A-0D05-4B15-9347-5619535E292F}"/>
                </a:ext>
              </a:extLst>
            </p:cNvPr>
            <p:cNvSpPr/>
            <p:nvPr/>
          </p:nvSpPr>
          <p:spPr bwMode="gray">
            <a:xfrm>
              <a:off x="2362200" y="1633474"/>
              <a:ext cx="457200" cy="457200"/>
            </a:xfrm>
            <a:prstGeom prst="pie">
              <a:avLst>
                <a:gd name="adj1" fmla="val 10800000"/>
                <a:gd name="adj2" fmla="val 162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35" name="Pie 64">
              <a:extLst>
                <a:ext uri="{FF2B5EF4-FFF2-40B4-BE49-F238E27FC236}">
                  <a16:creationId xmlns:a16="http://schemas.microsoft.com/office/drawing/2014/main" id="{5B43E7AD-3858-4472-B56C-4F7741EF5021}"/>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66" name="Oval 31">
            <a:extLst>
              <a:ext uri="{FF2B5EF4-FFF2-40B4-BE49-F238E27FC236}">
                <a16:creationId xmlns:a16="http://schemas.microsoft.com/office/drawing/2014/main" id="{657AB98D-4CB5-4C1C-924F-FA005DC53133}"/>
              </a:ext>
            </a:extLst>
          </p:cNvPr>
          <p:cNvSpPr>
            <a:spLocks noChangeArrowheads="1"/>
          </p:cNvSpPr>
          <p:nvPr/>
        </p:nvSpPr>
        <p:spPr bwMode="auto">
          <a:xfrm>
            <a:off x="7639244" y="5228263"/>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72" name="Oval 31">
            <a:extLst>
              <a:ext uri="{FF2B5EF4-FFF2-40B4-BE49-F238E27FC236}">
                <a16:creationId xmlns:a16="http://schemas.microsoft.com/office/drawing/2014/main" id="{04B1D5A8-3311-44EF-B204-AFBD3E4AE66D}"/>
              </a:ext>
            </a:extLst>
          </p:cNvPr>
          <p:cNvSpPr>
            <a:spLocks noChangeArrowheads="1"/>
          </p:cNvSpPr>
          <p:nvPr/>
        </p:nvSpPr>
        <p:spPr bwMode="auto">
          <a:xfrm>
            <a:off x="7639244" y="590606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476" name="Group 475">
            <a:extLst>
              <a:ext uri="{FF2B5EF4-FFF2-40B4-BE49-F238E27FC236}">
                <a16:creationId xmlns:a16="http://schemas.microsoft.com/office/drawing/2014/main" id="{345FC120-8C58-48A1-9421-C408FE245238}"/>
              </a:ext>
            </a:extLst>
          </p:cNvPr>
          <p:cNvGrpSpPr/>
          <p:nvPr/>
        </p:nvGrpSpPr>
        <p:grpSpPr>
          <a:xfrm>
            <a:off x="7640363" y="6224253"/>
            <a:ext cx="161363" cy="161363"/>
            <a:chOff x="2362200" y="1633474"/>
            <a:chExt cx="457200" cy="457200"/>
          </a:xfrm>
        </p:grpSpPr>
        <p:sp>
          <p:nvSpPr>
            <p:cNvPr id="477" name="Pie 133">
              <a:extLst>
                <a:ext uri="{FF2B5EF4-FFF2-40B4-BE49-F238E27FC236}">
                  <a16:creationId xmlns:a16="http://schemas.microsoft.com/office/drawing/2014/main" id="{99FCDC04-772E-4AC8-8F21-ABAF7FD2AF5E}"/>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78" name="Pie 134">
              <a:extLst>
                <a:ext uri="{FF2B5EF4-FFF2-40B4-BE49-F238E27FC236}">
                  <a16:creationId xmlns:a16="http://schemas.microsoft.com/office/drawing/2014/main" id="{AE5001FE-D71F-4144-9E15-DDCC569F5CBA}"/>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480" name="TextBox 479">
            <a:extLst>
              <a:ext uri="{FF2B5EF4-FFF2-40B4-BE49-F238E27FC236}">
                <a16:creationId xmlns:a16="http://schemas.microsoft.com/office/drawing/2014/main" id="{B4320A5F-986B-4635-A37D-A878A104C683}"/>
              </a:ext>
            </a:extLst>
          </p:cNvPr>
          <p:cNvSpPr txBox="1"/>
          <p:nvPr/>
        </p:nvSpPr>
        <p:spPr>
          <a:xfrm>
            <a:off x="11900596" y="6566234"/>
            <a:ext cx="423579" cy="28238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fld id="{6A5F6963-643D-4FC6-A084-D5E0B2C8966B}" type="slidenum">
              <a:rPr lang="en-US" sz="1235"/>
              <a:t>43</a:t>
            </a:fld>
            <a:endParaRPr lang="en-US" sz="1235"/>
          </a:p>
        </p:txBody>
      </p:sp>
      <p:grpSp>
        <p:nvGrpSpPr>
          <p:cNvPr id="119" name="Group 118">
            <a:extLst>
              <a:ext uri="{FF2B5EF4-FFF2-40B4-BE49-F238E27FC236}">
                <a16:creationId xmlns:a16="http://schemas.microsoft.com/office/drawing/2014/main" id="{174A7A14-784E-4C99-9631-1C1E1A20B7FE}"/>
              </a:ext>
            </a:extLst>
          </p:cNvPr>
          <p:cNvGrpSpPr/>
          <p:nvPr/>
        </p:nvGrpSpPr>
        <p:grpSpPr>
          <a:xfrm>
            <a:off x="4592189" y="2781813"/>
            <a:ext cx="161363" cy="161363"/>
            <a:chOff x="2362200" y="1633474"/>
            <a:chExt cx="457200" cy="457200"/>
          </a:xfrm>
        </p:grpSpPr>
        <p:sp>
          <p:nvSpPr>
            <p:cNvPr id="120" name="Pie 63">
              <a:extLst>
                <a:ext uri="{FF2B5EF4-FFF2-40B4-BE49-F238E27FC236}">
                  <a16:creationId xmlns:a16="http://schemas.microsoft.com/office/drawing/2014/main" id="{FD7C3129-62E9-43B9-ADBA-53225CE82CE1}"/>
                </a:ext>
              </a:extLst>
            </p:cNvPr>
            <p:cNvSpPr/>
            <p:nvPr/>
          </p:nvSpPr>
          <p:spPr bwMode="gray">
            <a:xfrm>
              <a:off x="2362200" y="1633474"/>
              <a:ext cx="457200" cy="457200"/>
            </a:xfrm>
            <a:prstGeom prst="pie">
              <a:avLst>
                <a:gd name="adj1" fmla="val 10800000"/>
                <a:gd name="adj2" fmla="val 162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21" name="Pie 64">
              <a:extLst>
                <a:ext uri="{FF2B5EF4-FFF2-40B4-BE49-F238E27FC236}">
                  <a16:creationId xmlns:a16="http://schemas.microsoft.com/office/drawing/2014/main" id="{52E027A2-367E-4CCD-8C6F-5A0B28ADE9CD}"/>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128" name="Group 127">
            <a:extLst>
              <a:ext uri="{FF2B5EF4-FFF2-40B4-BE49-F238E27FC236}">
                <a16:creationId xmlns:a16="http://schemas.microsoft.com/office/drawing/2014/main" id="{CA05BEEA-781A-4D54-B8BB-AEB1982C465C}"/>
              </a:ext>
            </a:extLst>
          </p:cNvPr>
          <p:cNvGrpSpPr/>
          <p:nvPr/>
        </p:nvGrpSpPr>
        <p:grpSpPr>
          <a:xfrm>
            <a:off x="7640363" y="3147566"/>
            <a:ext cx="161363" cy="161363"/>
            <a:chOff x="2362200" y="1633474"/>
            <a:chExt cx="457200" cy="457200"/>
          </a:xfrm>
        </p:grpSpPr>
        <p:sp>
          <p:nvSpPr>
            <p:cNvPr id="129" name="Pie 63">
              <a:extLst>
                <a:ext uri="{FF2B5EF4-FFF2-40B4-BE49-F238E27FC236}">
                  <a16:creationId xmlns:a16="http://schemas.microsoft.com/office/drawing/2014/main" id="{E331C312-8684-41F1-AB5A-F709AB79BA41}"/>
                </a:ext>
              </a:extLst>
            </p:cNvPr>
            <p:cNvSpPr/>
            <p:nvPr/>
          </p:nvSpPr>
          <p:spPr bwMode="gray">
            <a:xfrm>
              <a:off x="2362200" y="1633474"/>
              <a:ext cx="457200" cy="457200"/>
            </a:xfrm>
            <a:prstGeom prst="pie">
              <a:avLst>
                <a:gd name="adj1" fmla="val 10800000"/>
                <a:gd name="adj2" fmla="val 162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30" name="Pie 64">
              <a:extLst>
                <a:ext uri="{FF2B5EF4-FFF2-40B4-BE49-F238E27FC236}">
                  <a16:creationId xmlns:a16="http://schemas.microsoft.com/office/drawing/2014/main" id="{B0B27F1D-190E-4F7E-AB8E-32AC5C6AA94A}"/>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131" name="Group 130">
            <a:extLst>
              <a:ext uri="{FF2B5EF4-FFF2-40B4-BE49-F238E27FC236}">
                <a16:creationId xmlns:a16="http://schemas.microsoft.com/office/drawing/2014/main" id="{194E928C-3A5E-4F02-82BC-A632D559B1EA}"/>
              </a:ext>
            </a:extLst>
          </p:cNvPr>
          <p:cNvGrpSpPr/>
          <p:nvPr/>
        </p:nvGrpSpPr>
        <p:grpSpPr>
          <a:xfrm>
            <a:off x="4592189" y="3138766"/>
            <a:ext cx="161363" cy="161363"/>
            <a:chOff x="2362200" y="1633474"/>
            <a:chExt cx="457200" cy="457200"/>
          </a:xfrm>
        </p:grpSpPr>
        <p:sp>
          <p:nvSpPr>
            <p:cNvPr id="132" name="Pie 63">
              <a:extLst>
                <a:ext uri="{FF2B5EF4-FFF2-40B4-BE49-F238E27FC236}">
                  <a16:creationId xmlns:a16="http://schemas.microsoft.com/office/drawing/2014/main" id="{288E3387-6A86-47E5-B5A5-BF3B495D8BAF}"/>
                </a:ext>
              </a:extLst>
            </p:cNvPr>
            <p:cNvSpPr/>
            <p:nvPr/>
          </p:nvSpPr>
          <p:spPr bwMode="gray">
            <a:xfrm>
              <a:off x="2362200" y="1633474"/>
              <a:ext cx="457200" cy="457200"/>
            </a:xfrm>
            <a:prstGeom prst="pie">
              <a:avLst>
                <a:gd name="adj1" fmla="val 10800000"/>
                <a:gd name="adj2" fmla="val 162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33" name="Pie 64">
              <a:extLst>
                <a:ext uri="{FF2B5EF4-FFF2-40B4-BE49-F238E27FC236}">
                  <a16:creationId xmlns:a16="http://schemas.microsoft.com/office/drawing/2014/main" id="{2CC9E01B-F2FA-42B3-99E4-C037658CDC67}"/>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140" name="Group 139">
            <a:extLst>
              <a:ext uri="{FF2B5EF4-FFF2-40B4-BE49-F238E27FC236}">
                <a16:creationId xmlns:a16="http://schemas.microsoft.com/office/drawing/2014/main" id="{DB32F745-0684-4B8E-92A8-DEAF6C55DD3A}"/>
              </a:ext>
            </a:extLst>
          </p:cNvPr>
          <p:cNvGrpSpPr/>
          <p:nvPr/>
        </p:nvGrpSpPr>
        <p:grpSpPr>
          <a:xfrm>
            <a:off x="7640363" y="3483625"/>
            <a:ext cx="161363" cy="161363"/>
            <a:chOff x="2362200" y="1633474"/>
            <a:chExt cx="457200" cy="457200"/>
          </a:xfrm>
        </p:grpSpPr>
        <p:sp>
          <p:nvSpPr>
            <p:cNvPr id="141" name="Pie 133">
              <a:extLst>
                <a:ext uri="{FF2B5EF4-FFF2-40B4-BE49-F238E27FC236}">
                  <a16:creationId xmlns:a16="http://schemas.microsoft.com/office/drawing/2014/main" id="{620DE804-31AD-4D05-AE0A-5D1D82AABC57}"/>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42" name="Pie 134">
              <a:extLst>
                <a:ext uri="{FF2B5EF4-FFF2-40B4-BE49-F238E27FC236}">
                  <a16:creationId xmlns:a16="http://schemas.microsoft.com/office/drawing/2014/main" id="{B302FDFE-8FA8-45A9-BFF5-A6BD8A7A92A4}"/>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143" name="Group 142">
            <a:extLst>
              <a:ext uri="{FF2B5EF4-FFF2-40B4-BE49-F238E27FC236}">
                <a16:creationId xmlns:a16="http://schemas.microsoft.com/office/drawing/2014/main" id="{C96D5F30-1C18-4387-8DBA-4BDD49D7C4DD}"/>
              </a:ext>
            </a:extLst>
          </p:cNvPr>
          <p:cNvGrpSpPr/>
          <p:nvPr/>
        </p:nvGrpSpPr>
        <p:grpSpPr>
          <a:xfrm>
            <a:off x="4592189" y="3831115"/>
            <a:ext cx="161363" cy="161363"/>
            <a:chOff x="2362200" y="1633474"/>
            <a:chExt cx="457200" cy="457200"/>
          </a:xfrm>
        </p:grpSpPr>
        <p:sp>
          <p:nvSpPr>
            <p:cNvPr id="144" name="Pie 133">
              <a:extLst>
                <a:ext uri="{FF2B5EF4-FFF2-40B4-BE49-F238E27FC236}">
                  <a16:creationId xmlns:a16="http://schemas.microsoft.com/office/drawing/2014/main" id="{55C4F445-F084-4EF1-A68A-4AD5720B0D93}"/>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45" name="Pie 134">
              <a:extLst>
                <a:ext uri="{FF2B5EF4-FFF2-40B4-BE49-F238E27FC236}">
                  <a16:creationId xmlns:a16="http://schemas.microsoft.com/office/drawing/2014/main" id="{81E0347B-F8FB-485D-BA28-D0B1B098E920}"/>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149" name="Oval 148">
            <a:extLst>
              <a:ext uri="{FF2B5EF4-FFF2-40B4-BE49-F238E27FC236}">
                <a16:creationId xmlns:a16="http://schemas.microsoft.com/office/drawing/2014/main" id="{11B46821-EAA7-4443-A45E-976A7A47098C}"/>
              </a:ext>
            </a:extLst>
          </p:cNvPr>
          <p:cNvSpPr/>
          <p:nvPr/>
        </p:nvSpPr>
        <p:spPr bwMode="gray">
          <a:xfrm>
            <a:off x="7640363" y="3839916"/>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153" name="Group 152">
            <a:extLst>
              <a:ext uri="{FF2B5EF4-FFF2-40B4-BE49-F238E27FC236}">
                <a16:creationId xmlns:a16="http://schemas.microsoft.com/office/drawing/2014/main" id="{4D052A7E-010D-419D-81A5-63C582834CA1}"/>
              </a:ext>
            </a:extLst>
          </p:cNvPr>
          <p:cNvGrpSpPr/>
          <p:nvPr/>
        </p:nvGrpSpPr>
        <p:grpSpPr>
          <a:xfrm>
            <a:off x="7640363" y="4152127"/>
            <a:ext cx="161363" cy="161363"/>
            <a:chOff x="2362200" y="1633474"/>
            <a:chExt cx="457200" cy="457200"/>
          </a:xfrm>
        </p:grpSpPr>
        <p:sp>
          <p:nvSpPr>
            <p:cNvPr id="154" name="Pie 133">
              <a:extLst>
                <a:ext uri="{FF2B5EF4-FFF2-40B4-BE49-F238E27FC236}">
                  <a16:creationId xmlns:a16="http://schemas.microsoft.com/office/drawing/2014/main" id="{FC53D329-D046-4435-9A28-0CB470FEC501}"/>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55" name="Pie 134">
              <a:extLst>
                <a:ext uri="{FF2B5EF4-FFF2-40B4-BE49-F238E27FC236}">
                  <a16:creationId xmlns:a16="http://schemas.microsoft.com/office/drawing/2014/main" id="{55637515-E2F9-46DC-A9A5-92D2A19272AA}"/>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158" name="Oval 31">
            <a:extLst>
              <a:ext uri="{FF2B5EF4-FFF2-40B4-BE49-F238E27FC236}">
                <a16:creationId xmlns:a16="http://schemas.microsoft.com/office/drawing/2014/main" id="{81A3E6BA-AE52-4F93-A37E-9856CEA77466}"/>
              </a:ext>
            </a:extLst>
          </p:cNvPr>
          <p:cNvSpPr>
            <a:spLocks noChangeArrowheads="1"/>
          </p:cNvSpPr>
          <p:nvPr/>
        </p:nvSpPr>
        <p:spPr bwMode="auto">
          <a:xfrm>
            <a:off x="7639244" y="4488336"/>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163" name="Group 162">
            <a:extLst>
              <a:ext uri="{FF2B5EF4-FFF2-40B4-BE49-F238E27FC236}">
                <a16:creationId xmlns:a16="http://schemas.microsoft.com/office/drawing/2014/main" id="{11C30203-D958-4D0D-B081-D17BEBDBD2B2}"/>
              </a:ext>
            </a:extLst>
          </p:cNvPr>
          <p:cNvGrpSpPr/>
          <p:nvPr/>
        </p:nvGrpSpPr>
        <p:grpSpPr>
          <a:xfrm>
            <a:off x="7640363" y="4888720"/>
            <a:ext cx="161363" cy="161363"/>
            <a:chOff x="2362200" y="1633474"/>
            <a:chExt cx="457200" cy="457200"/>
          </a:xfrm>
        </p:grpSpPr>
        <p:sp>
          <p:nvSpPr>
            <p:cNvPr id="164" name="Pie 187">
              <a:extLst>
                <a:ext uri="{FF2B5EF4-FFF2-40B4-BE49-F238E27FC236}">
                  <a16:creationId xmlns:a16="http://schemas.microsoft.com/office/drawing/2014/main" id="{35EBD481-E0AC-40C9-A618-0A8B67E814AC}"/>
                </a:ext>
              </a:extLst>
            </p:cNvPr>
            <p:cNvSpPr/>
            <p:nvPr/>
          </p:nvSpPr>
          <p:spPr bwMode="gray">
            <a:xfrm>
              <a:off x="2362200" y="1633474"/>
              <a:ext cx="457200" cy="457200"/>
            </a:xfrm>
            <a:prstGeom prst="pie">
              <a:avLst>
                <a:gd name="adj1" fmla="val 54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65" name="Pie 188">
              <a:extLst>
                <a:ext uri="{FF2B5EF4-FFF2-40B4-BE49-F238E27FC236}">
                  <a16:creationId xmlns:a16="http://schemas.microsoft.com/office/drawing/2014/main" id="{49EC3BA8-A1B5-47AC-A3C6-E66810D5EBA6}"/>
                </a:ext>
              </a:extLst>
            </p:cNvPr>
            <p:cNvSpPr/>
            <p:nvPr/>
          </p:nvSpPr>
          <p:spPr bwMode="gray">
            <a:xfrm>
              <a:off x="2362200" y="1633474"/>
              <a:ext cx="457200" cy="457200"/>
            </a:xfrm>
            <a:prstGeom prst="pie">
              <a:avLst>
                <a:gd name="adj1" fmla="val 16200000"/>
                <a:gd name="adj2" fmla="val 54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166" name="Group 165">
            <a:extLst>
              <a:ext uri="{FF2B5EF4-FFF2-40B4-BE49-F238E27FC236}">
                <a16:creationId xmlns:a16="http://schemas.microsoft.com/office/drawing/2014/main" id="{061435CF-36C5-4161-93CF-7260716A4652}"/>
              </a:ext>
            </a:extLst>
          </p:cNvPr>
          <p:cNvGrpSpPr/>
          <p:nvPr/>
        </p:nvGrpSpPr>
        <p:grpSpPr>
          <a:xfrm>
            <a:off x="4592189" y="5219462"/>
            <a:ext cx="161363" cy="161363"/>
            <a:chOff x="2362200" y="1633474"/>
            <a:chExt cx="457200" cy="457200"/>
          </a:xfrm>
        </p:grpSpPr>
        <p:sp>
          <p:nvSpPr>
            <p:cNvPr id="167" name="Pie 133">
              <a:extLst>
                <a:ext uri="{FF2B5EF4-FFF2-40B4-BE49-F238E27FC236}">
                  <a16:creationId xmlns:a16="http://schemas.microsoft.com/office/drawing/2014/main" id="{D2D48CA3-3689-41B1-8906-C553E5F95E7D}"/>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68" name="Pie 134">
              <a:extLst>
                <a:ext uri="{FF2B5EF4-FFF2-40B4-BE49-F238E27FC236}">
                  <a16:creationId xmlns:a16="http://schemas.microsoft.com/office/drawing/2014/main" id="{CE7DE9B8-663A-4F91-B06E-06D95F41F6BF}"/>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grpSp>
        <p:nvGrpSpPr>
          <p:cNvPr id="178" name="Group 177">
            <a:extLst>
              <a:ext uri="{FF2B5EF4-FFF2-40B4-BE49-F238E27FC236}">
                <a16:creationId xmlns:a16="http://schemas.microsoft.com/office/drawing/2014/main" id="{5C3DD9EC-2CC4-417A-A7A6-DE465DAE2F70}"/>
              </a:ext>
            </a:extLst>
          </p:cNvPr>
          <p:cNvGrpSpPr/>
          <p:nvPr/>
        </p:nvGrpSpPr>
        <p:grpSpPr>
          <a:xfrm>
            <a:off x="7640363" y="5566743"/>
            <a:ext cx="161363" cy="161363"/>
            <a:chOff x="2362200" y="1633474"/>
            <a:chExt cx="457200" cy="457200"/>
          </a:xfrm>
        </p:grpSpPr>
        <p:sp>
          <p:nvSpPr>
            <p:cNvPr id="179" name="Pie 133">
              <a:extLst>
                <a:ext uri="{FF2B5EF4-FFF2-40B4-BE49-F238E27FC236}">
                  <a16:creationId xmlns:a16="http://schemas.microsoft.com/office/drawing/2014/main" id="{66F401AE-9F06-46FA-A25A-1226A17CCCAD}"/>
                </a:ext>
              </a:extLst>
            </p:cNvPr>
            <p:cNvSpPr/>
            <p:nvPr/>
          </p:nvSpPr>
          <p:spPr bwMode="gray">
            <a:xfrm>
              <a:off x="2362200" y="1633474"/>
              <a:ext cx="457200" cy="457200"/>
            </a:xfrm>
            <a:prstGeom prst="pie">
              <a:avLst>
                <a:gd name="adj1" fmla="val 108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80" name="Pie 134">
              <a:extLst>
                <a:ext uri="{FF2B5EF4-FFF2-40B4-BE49-F238E27FC236}">
                  <a16:creationId xmlns:a16="http://schemas.microsoft.com/office/drawing/2014/main" id="{E7C47B97-B824-4104-A75D-944A417FD0F4}"/>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Tree>
    <p:extLst>
      <p:ext uri="{BB962C8B-B14F-4D97-AF65-F5344CB8AC3E}">
        <p14:creationId xmlns:p14="http://schemas.microsoft.com/office/powerpoint/2010/main" val="2377949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3">
            <a:extLst>
              <a:ext uri="{FF2B5EF4-FFF2-40B4-BE49-F238E27FC236}">
                <a16:creationId xmlns:a16="http://schemas.microsoft.com/office/drawing/2014/main" id="{90D8F841-23C7-41AE-9CEA-B48A32F941DE}"/>
              </a:ext>
            </a:extLst>
          </p:cNvPr>
          <p:cNvSpPr txBox="1"/>
          <p:nvPr/>
        </p:nvSpPr>
        <p:spPr>
          <a:xfrm>
            <a:off x="590101" y="96158"/>
            <a:ext cx="10083259" cy="449624"/>
          </a:xfrm>
          <a:prstGeom prst="rect">
            <a:avLst/>
          </a:prstGeom>
        </p:spPr>
        <p:txBody>
          <a:bodyPr vert="horz" wrap="square" lIns="0" tIns="14007"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1206">
              <a:lnSpc>
                <a:spcPts val="3393"/>
              </a:lnSpc>
              <a:defRPr/>
            </a:pPr>
            <a:r>
              <a:rPr lang="en-US" sz="3176" b="1" spc="-128">
                <a:solidFill>
                  <a:srgbClr val="000000"/>
                </a:solidFill>
                <a:cs typeface="Arial"/>
              </a:rPr>
              <a:t>Comparison of Integration platform options</a:t>
            </a:r>
          </a:p>
        </p:txBody>
      </p:sp>
      <p:graphicFrame>
        <p:nvGraphicFramePr>
          <p:cNvPr id="240" name="Group 8">
            <a:extLst>
              <a:ext uri="{FF2B5EF4-FFF2-40B4-BE49-F238E27FC236}">
                <a16:creationId xmlns:a16="http://schemas.microsoft.com/office/drawing/2014/main" id="{8C795B13-404F-4583-8370-91055A005883}"/>
              </a:ext>
            </a:extLst>
          </p:cNvPr>
          <p:cNvGraphicFramePr>
            <a:graphicFrameLocks noGrp="1"/>
          </p:cNvGraphicFramePr>
          <p:nvPr/>
        </p:nvGraphicFramePr>
        <p:xfrm>
          <a:off x="1081027" y="1018183"/>
          <a:ext cx="10737643" cy="3529887"/>
        </p:xfrm>
        <a:graphic>
          <a:graphicData uri="http://schemas.openxmlformats.org/drawingml/2006/table">
            <a:tbl>
              <a:tblPr/>
              <a:tblGrid>
                <a:gridCol w="3121493">
                  <a:extLst>
                    <a:ext uri="{9D8B030D-6E8A-4147-A177-3AD203B41FA5}">
                      <a16:colId xmlns:a16="http://schemas.microsoft.com/office/drawing/2014/main" val="20000"/>
                    </a:ext>
                  </a:extLst>
                </a:gridCol>
                <a:gridCol w="1004244">
                  <a:extLst>
                    <a:ext uri="{9D8B030D-6E8A-4147-A177-3AD203B41FA5}">
                      <a16:colId xmlns:a16="http://schemas.microsoft.com/office/drawing/2014/main" val="20001"/>
                    </a:ext>
                  </a:extLst>
                </a:gridCol>
                <a:gridCol w="1004244">
                  <a:extLst>
                    <a:ext uri="{9D8B030D-6E8A-4147-A177-3AD203B41FA5}">
                      <a16:colId xmlns:a16="http://schemas.microsoft.com/office/drawing/2014/main" val="20002"/>
                    </a:ext>
                  </a:extLst>
                </a:gridCol>
                <a:gridCol w="999967">
                  <a:extLst>
                    <a:ext uri="{9D8B030D-6E8A-4147-A177-3AD203B41FA5}">
                      <a16:colId xmlns:a16="http://schemas.microsoft.com/office/drawing/2014/main" val="773016837"/>
                    </a:ext>
                  </a:extLst>
                </a:gridCol>
                <a:gridCol w="1119458">
                  <a:extLst>
                    <a:ext uri="{9D8B030D-6E8A-4147-A177-3AD203B41FA5}">
                      <a16:colId xmlns:a16="http://schemas.microsoft.com/office/drawing/2014/main" val="700891891"/>
                    </a:ext>
                  </a:extLst>
                </a:gridCol>
                <a:gridCol w="3488237">
                  <a:extLst>
                    <a:ext uri="{9D8B030D-6E8A-4147-A177-3AD203B41FA5}">
                      <a16:colId xmlns:a16="http://schemas.microsoft.com/office/drawing/2014/main" val="20003"/>
                    </a:ext>
                  </a:extLst>
                </a:gridCol>
              </a:tblGrid>
              <a:tr h="501123">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i="0" u="none" strike="noStrike" kern="1200" cap="none" normalizeH="0" baseline="0">
                          <a:ln>
                            <a:noFill/>
                          </a:ln>
                          <a:solidFill>
                            <a:schemeClr val="tx1"/>
                          </a:solidFill>
                          <a:effectLst/>
                          <a:latin typeface="+mn-lt"/>
                          <a:ea typeface="+mn-ea"/>
                          <a:cs typeface="+mn-cs"/>
                        </a:rPr>
                        <a:t>Criteria</a:t>
                      </a:r>
                    </a:p>
                  </a:txBody>
                  <a:tcPr marL="92249" marR="92249" marT="0" marB="0" anchor="ctr" horzOverflow="overflow">
                    <a:lnL cap="flat">
                      <a:noFill/>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u="none" strike="noStrike" cap="none" normalizeH="0" baseline="0">
                          <a:ln>
                            <a:noFill/>
                          </a:ln>
                          <a:solidFill>
                            <a:schemeClr val="tx1"/>
                          </a:solidFill>
                          <a:effectLst/>
                          <a:latin typeface="+mn-lt"/>
                        </a:rPr>
                        <a:t>OIC</a:t>
                      </a: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i="0" u="none" strike="noStrike" cap="none" normalizeH="0" baseline="0">
                          <a:ln>
                            <a:noFill/>
                          </a:ln>
                          <a:solidFill>
                            <a:schemeClr val="tx1"/>
                          </a:solidFill>
                          <a:effectLst/>
                          <a:latin typeface="+mn-lt"/>
                        </a:rPr>
                        <a:t>Dell Boomi</a:t>
                      </a: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600" b="1" u="none" strike="noStrike" cap="none" normalizeH="0" baseline="0">
                          <a:ln>
                            <a:noFill/>
                          </a:ln>
                          <a:solidFill>
                            <a:schemeClr val="tx1"/>
                          </a:solidFill>
                          <a:effectLst/>
                          <a:latin typeface="+mn-lt"/>
                        </a:rPr>
                        <a:t>Comments</a:t>
                      </a:r>
                      <a:endParaRPr kumimoji="0" lang="en-US" sz="1600" b="1" i="0" u="none" strike="noStrike" cap="none" normalizeH="0" baseline="0">
                        <a:ln>
                          <a:noFill/>
                        </a:ln>
                        <a:solidFill>
                          <a:schemeClr val="tx1"/>
                        </a:solidFill>
                        <a:effectLst/>
                        <a:latin typeface="+mn-lt"/>
                      </a:endParaRPr>
                    </a:p>
                  </a:txBody>
                  <a:tcPr marL="92249" marR="92249" marT="0" marB="0" anchor="ctr" horzOverflow="overflow">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356">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lang="en-US" sz="1000" kern="1200">
                          <a:solidFill>
                            <a:schemeClr val="tx1"/>
                          </a:solidFill>
                          <a:latin typeface="Verdana"/>
                          <a:ea typeface="+mn-ea"/>
                          <a:cs typeface="+mn-cs"/>
                        </a:rPr>
                        <a:t>Cloud ERP Business Event Integration</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rPr>
                        <a:t>Only OIC supports Cloud SaaS business events</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656">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EPM Adapter</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0"/>
                        </a:lnSpc>
                        <a:spcBef>
                          <a:spcPts val="0"/>
                        </a:spcBef>
                        <a:spcAft>
                          <a:spcPct val="0"/>
                        </a:spcAft>
                        <a:buClr>
                          <a:schemeClr val="tx1"/>
                        </a:buClr>
                        <a:buSzTx/>
                        <a:buFont typeface="Wingdings 2" pitchFamily="18" charset="2"/>
                        <a:buNone/>
                        <a:tabLst/>
                      </a:pPr>
                      <a:r>
                        <a:rPr kumimoji="0" lang="en-US" sz="1200" b="0" i="0" u="none" strike="noStrike" kern="1200" cap="none" normalizeH="0" baseline="0">
                          <a:ln>
                            <a:noFill/>
                          </a:ln>
                          <a:solidFill>
                            <a:schemeClr val="dk1"/>
                          </a:solidFill>
                          <a:effectLst/>
                          <a:latin typeface="Calibri" panose="020F0502020204030204" pitchFamily="34" charset="0"/>
                          <a:ea typeface="+mn-ea"/>
                          <a:cs typeface="Calibri" panose="020F0502020204030204" pitchFamily="34" charset="0"/>
                        </a:rPr>
                        <a:t>Only available with OIC</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451">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indent="0" algn="l">
                        <a:buFontTx/>
                        <a:buNone/>
                      </a:pPr>
                      <a:r>
                        <a:rPr lang="en-US" sz="1000" kern="1200">
                          <a:solidFill>
                            <a:schemeClr val="tx1"/>
                          </a:solidFill>
                          <a:latin typeface="Verdana"/>
                          <a:ea typeface="+mn-ea"/>
                          <a:cs typeface="+mn-cs"/>
                        </a:rPr>
                        <a:t>Automation with RPA (UiPath, Automation Anywhere)</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Support for invoking RPA bots through integrations.</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3451">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Human-in-the-Loop integration</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RPA to quickly remediate transaction issues</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224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Inbuilt SFTP server</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Calibri" panose="020F0502020204030204" pitchFamily="34" charset="0"/>
                        <a:ea typeface="+mn-ea"/>
                        <a:cs typeface="Calibri" panose="020F0502020204030204" pitchFamily="34" charset="0"/>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0707">
                <a:tc>
                  <a:txBody>
                    <a:bodyPr/>
                    <a:lstStyle>
                      <a:lvl1pPr marL="0" algn="l" defTabSz="1022700" rtl="0" eaLnBrk="1" latinLnBrk="0" hangingPunct="1">
                        <a:defRPr sz="1957" kern="1200">
                          <a:solidFill>
                            <a:schemeClr val="tx1"/>
                          </a:solidFill>
                          <a:latin typeface="Verdana"/>
                        </a:defRPr>
                      </a:lvl1pPr>
                      <a:lvl2pPr marL="511351" algn="l" defTabSz="1022700" rtl="0" eaLnBrk="1" latinLnBrk="0" hangingPunct="1">
                        <a:defRPr sz="1957" kern="1200">
                          <a:solidFill>
                            <a:schemeClr val="tx1"/>
                          </a:solidFill>
                          <a:latin typeface="Verdana"/>
                        </a:defRPr>
                      </a:lvl2pPr>
                      <a:lvl3pPr marL="1022700" algn="l" defTabSz="1022700" rtl="0" eaLnBrk="1" latinLnBrk="0" hangingPunct="1">
                        <a:defRPr sz="1957" kern="1200">
                          <a:solidFill>
                            <a:schemeClr val="tx1"/>
                          </a:solidFill>
                          <a:latin typeface="Verdana"/>
                        </a:defRPr>
                      </a:lvl3pPr>
                      <a:lvl4pPr marL="1534051" algn="l" defTabSz="1022700" rtl="0" eaLnBrk="1" latinLnBrk="0" hangingPunct="1">
                        <a:defRPr sz="1957" kern="1200">
                          <a:solidFill>
                            <a:schemeClr val="tx1"/>
                          </a:solidFill>
                          <a:latin typeface="Verdana"/>
                        </a:defRPr>
                      </a:lvl4pPr>
                      <a:lvl5pPr marL="2045401" algn="l" defTabSz="1022700" rtl="0" eaLnBrk="1" latinLnBrk="0" hangingPunct="1">
                        <a:defRPr sz="1957" kern="1200">
                          <a:solidFill>
                            <a:schemeClr val="tx1"/>
                          </a:solidFill>
                          <a:latin typeface="Verdana"/>
                        </a:defRPr>
                      </a:lvl5pPr>
                      <a:lvl6pPr marL="2556752" algn="l" defTabSz="1022700" rtl="0" eaLnBrk="1" latinLnBrk="0" hangingPunct="1">
                        <a:defRPr sz="1957" kern="1200">
                          <a:solidFill>
                            <a:schemeClr val="tx1"/>
                          </a:solidFill>
                          <a:latin typeface="Verdana"/>
                        </a:defRPr>
                      </a:lvl6pPr>
                      <a:lvl7pPr marL="3068103" algn="l" defTabSz="1022700" rtl="0" eaLnBrk="1" latinLnBrk="0" hangingPunct="1">
                        <a:defRPr sz="1957" kern="1200">
                          <a:solidFill>
                            <a:schemeClr val="tx1"/>
                          </a:solidFill>
                          <a:latin typeface="Verdana"/>
                        </a:defRPr>
                      </a:lvl7pPr>
                      <a:lvl8pPr marL="3579453" algn="l" defTabSz="1022700" rtl="0" eaLnBrk="1" latinLnBrk="0" hangingPunct="1">
                        <a:defRPr sz="1957" kern="1200">
                          <a:solidFill>
                            <a:schemeClr val="tx1"/>
                          </a:solidFill>
                          <a:latin typeface="Verdana"/>
                        </a:defRPr>
                      </a:lvl8pPr>
                      <a:lvl9pPr marL="4090804" algn="l" defTabSz="1022700" rtl="0" eaLnBrk="1" latinLnBrk="0" hangingPunct="1">
                        <a:defRPr sz="1957" kern="1200">
                          <a:solidFill>
                            <a:schemeClr val="tx1"/>
                          </a:solidFill>
                          <a:latin typeface="Verdana"/>
                        </a:defRPr>
                      </a:lvl9p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lang="en-US" sz="1000" kern="1200">
                          <a:solidFill>
                            <a:schemeClr val="tx1"/>
                          </a:solidFill>
                          <a:latin typeface="Verdana"/>
                          <a:ea typeface="+mn-ea"/>
                          <a:cs typeface="+mn-cs"/>
                        </a:rPr>
                        <a:t>Process Automation</a:t>
                      </a:r>
                    </a:p>
                  </a:txBody>
                  <a:tcPr marL="92249" marR="92249" marT="92249" marB="92249"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panose="020F0502020204030204" pitchFamily="34" charset="0"/>
                          <a:ea typeface="+mn-ea"/>
                          <a:cs typeface="Calibri" panose="020F0502020204030204" pitchFamily="34" charset="0"/>
                        </a:rPr>
                        <a:t>Process Cloud Service comes bundled with OIC</a:t>
                      </a: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141516"/>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Case Management</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6608806"/>
                  </a:ext>
                </a:extLst>
              </a:tr>
              <a:tr h="33465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Verdana"/>
                          <a:ea typeface="+mn-ea"/>
                          <a:cs typeface="+mn-cs"/>
                        </a:rPr>
                        <a:t>Bulk data load (ETL type loads)</a:t>
                      </a:r>
                    </a:p>
                  </a:txBody>
                  <a:tcPr marL="92249" marR="92249" marT="46125" marB="461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000" b="0" i="0" u="none" strike="noStrike" cap="none" normalizeH="0" baseline="0">
                        <a:ln>
                          <a:noFill/>
                        </a:ln>
                        <a:solidFill>
                          <a:schemeClr val="dk1"/>
                        </a:solidFill>
                        <a:effectLst/>
                        <a:latin typeface="+mj-lt"/>
                      </a:endParaRPr>
                    </a:p>
                  </a:txBody>
                  <a:tcPr marL="92249" marR="92249" marT="92249" marB="9224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a:solidFill>
                          <a:schemeClr val="tx1"/>
                        </a:solidFill>
                        <a:latin typeface="+mj-lt"/>
                        <a:ea typeface="+mn-ea"/>
                        <a:cs typeface="+mn-cs"/>
                      </a:endParaRPr>
                    </a:p>
                  </a:txBody>
                  <a:tcPr marL="92249" marR="92249" marT="0" marB="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1024499"/>
                  </a:ext>
                </a:extLst>
              </a:tr>
            </a:tbl>
          </a:graphicData>
        </a:graphic>
      </p:graphicFrame>
      <p:pic>
        <p:nvPicPr>
          <p:cNvPr id="3" name="Picture 2">
            <a:extLst>
              <a:ext uri="{FF2B5EF4-FFF2-40B4-BE49-F238E27FC236}">
                <a16:creationId xmlns:a16="http://schemas.microsoft.com/office/drawing/2014/main" id="{980EC81E-BB36-4ABE-B98F-D91EB16E3073}"/>
              </a:ext>
            </a:extLst>
          </p:cNvPr>
          <p:cNvPicPr>
            <a:picLocks noChangeAspect="1"/>
          </p:cNvPicPr>
          <p:nvPr/>
        </p:nvPicPr>
        <p:blipFill>
          <a:blip r:embed="rId3"/>
          <a:stretch>
            <a:fillRect/>
          </a:stretch>
        </p:blipFill>
        <p:spPr>
          <a:xfrm>
            <a:off x="6630730" y="6345317"/>
            <a:ext cx="5228405" cy="487450"/>
          </a:xfrm>
          <a:prstGeom prst="rect">
            <a:avLst/>
          </a:prstGeom>
        </p:spPr>
      </p:pic>
      <p:sp>
        <p:nvSpPr>
          <p:cNvPr id="355" name="Oval 31">
            <a:extLst>
              <a:ext uri="{FF2B5EF4-FFF2-40B4-BE49-F238E27FC236}">
                <a16:creationId xmlns:a16="http://schemas.microsoft.com/office/drawing/2014/main" id="{DFF183CA-6991-4E92-A16B-6DDD93C18751}"/>
              </a:ext>
            </a:extLst>
          </p:cNvPr>
          <p:cNvSpPr>
            <a:spLocks noChangeArrowheads="1"/>
          </p:cNvSpPr>
          <p:nvPr/>
        </p:nvSpPr>
        <p:spPr bwMode="auto">
          <a:xfrm>
            <a:off x="4612922" y="1623300"/>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mj-lt"/>
            </a:endParaRPr>
          </a:p>
        </p:txBody>
      </p:sp>
      <p:sp>
        <p:nvSpPr>
          <p:cNvPr id="360" name="Oval 31">
            <a:extLst>
              <a:ext uri="{FF2B5EF4-FFF2-40B4-BE49-F238E27FC236}">
                <a16:creationId xmlns:a16="http://schemas.microsoft.com/office/drawing/2014/main" id="{FE2DD027-1A50-47D5-BDCA-0CCBBA0EC683}"/>
              </a:ext>
            </a:extLst>
          </p:cNvPr>
          <p:cNvSpPr>
            <a:spLocks noChangeArrowheads="1"/>
          </p:cNvSpPr>
          <p:nvPr/>
        </p:nvSpPr>
        <p:spPr bwMode="auto">
          <a:xfrm>
            <a:off x="4612922" y="1970110"/>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480" name="TextBox 479">
            <a:extLst>
              <a:ext uri="{FF2B5EF4-FFF2-40B4-BE49-F238E27FC236}">
                <a16:creationId xmlns:a16="http://schemas.microsoft.com/office/drawing/2014/main" id="{B4320A5F-986B-4635-A37D-A878A104C683}"/>
              </a:ext>
            </a:extLst>
          </p:cNvPr>
          <p:cNvSpPr txBox="1"/>
          <p:nvPr/>
        </p:nvSpPr>
        <p:spPr>
          <a:xfrm>
            <a:off x="11900596" y="6566234"/>
            <a:ext cx="423579" cy="28238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fld id="{6A5F6963-643D-4FC6-A084-D5E0B2C8966B}" type="slidenum">
              <a:rPr lang="en-US" sz="1235"/>
              <a:t>44</a:t>
            </a:fld>
            <a:endParaRPr lang="en-US" sz="1235"/>
          </a:p>
        </p:txBody>
      </p:sp>
      <p:sp>
        <p:nvSpPr>
          <p:cNvPr id="112" name="TextBox 111">
            <a:extLst>
              <a:ext uri="{FF2B5EF4-FFF2-40B4-BE49-F238E27FC236}">
                <a16:creationId xmlns:a16="http://schemas.microsoft.com/office/drawing/2014/main" id="{6BF798AF-9042-478C-80E8-DCC4D28850C7}"/>
              </a:ext>
            </a:extLst>
          </p:cNvPr>
          <p:cNvSpPr txBox="1"/>
          <p:nvPr/>
        </p:nvSpPr>
        <p:spPr>
          <a:xfrm rot="16200000">
            <a:off x="-263840" y="2059294"/>
            <a:ext cx="2000635" cy="726281"/>
          </a:xfrm>
          <a:prstGeom prst="rect">
            <a:avLst/>
          </a:prstGeom>
          <a:solidFill>
            <a:srgbClr val="FFC000"/>
          </a:solidFill>
          <a:ln w="25400">
            <a:noFill/>
          </a:ln>
        </p:spPr>
        <p:txBody>
          <a:bodyPr vert="horz" lIns="0" tIns="0" rIns="0" bIns="0" rtlCol="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075762">
              <a:spcAft>
                <a:spcPts val="1176"/>
              </a:spcAft>
              <a:defRPr/>
            </a:pPr>
            <a:r>
              <a:rPr lang="en-US" sz="1588" kern="0">
                <a:solidFill>
                  <a:prstClr val="white"/>
                </a:solidFill>
                <a:latin typeface="+mj-lt"/>
              </a:rPr>
              <a:t>Key Features</a:t>
            </a:r>
          </a:p>
        </p:txBody>
      </p:sp>
      <p:sp>
        <p:nvSpPr>
          <p:cNvPr id="113" name="TextBox 112">
            <a:extLst>
              <a:ext uri="{FF2B5EF4-FFF2-40B4-BE49-F238E27FC236}">
                <a16:creationId xmlns:a16="http://schemas.microsoft.com/office/drawing/2014/main" id="{4AEBC6CE-DCE5-4966-8F73-38A826859E1B}"/>
              </a:ext>
            </a:extLst>
          </p:cNvPr>
          <p:cNvSpPr txBox="1"/>
          <p:nvPr/>
        </p:nvSpPr>
        <p:spPr>
          <a:xfrm rot="16200000">
            <a:off x="222132" y="3573957"/>
            <a:ext cx="1028692" cy="726281"/>
          </a:xfrm>
          <a:prstGeom prst="rect">
            <a:avLst/>
          </a:prstGeom>
          <a:solidFill>
            <a:srgbClr val="FF6010"/>
          </a:solidFill>
          <a:ln w="25400">
            <a:noFill/>
          </a:ln>
        </p:spPr>
        <p:txBody>
          <a:bodyPr vert="horz" lIns="0" tIns="0" rIns="0" bIns="0" rtlCol="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075762">
              <a:spcAft>
                <a:spcPts val="1176"/>
              </a:spcAft>
              <a:defRPr/>
            </a:pPr>
            <a:r>
              <a:rPr lang="en-US" sz="1588" kern="0">
                <a:solidFill>
                  <a:prstClr val="white"/>
                </a:solidFill>
                <a:latin typeface="+mj-lt"/>
              </a:rPr>
              <a:t>Others</a:t>
            </a:r>
          </a:p>
        </p:txBody>
      </p:sp>
      <p:sp>
        <p:nvSpPr>
          <p:cNvPr id="116" name="Oval 115">
            <a:extLst>
              <a:ext uri="{FF2B5EF4-FFF2-40B4-BE49-F238E27FC236}">
                <a16:creationId xmlns:a16="http://schemas.microsoft.com/office/drawing/2014/main" id="{8B642E51-FCB4-4B8C-9749-0E0EB0E88E91}"/>
              </a:ext>
            </a:extLst>
          </p:cNvPr>
          <p:cNvSpPr/>
          <p:nvPr/>
        </p:nvSpPr>
        <p:spPr bwMode="gray">
          <a:xfrm>
            <a:off x="7661658" y="1615615"/>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19" name="Oval 118">
            <a:extLst>
              <a:ext uri="{FF2B5EF4-FFF2-40B4-BE49-F238E27FC236}">
                <a16:creationId xmlns:a16="http://schemas.microsoft.com/office/drawing/2014/main" id="{8686B976-32F7-411E-B2AA-15B746A5ECF3}"/>
              </a:ext>
            </a:extLst>
          </p:cNvPr>
          <p:cNvSpPr/>
          <p:nvPr/>
        </p:nvSpPr>
        <p:spPr bwMode="gray">
          <a:xfrm>
            <a:off x="7661658" y="1962425"/>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20" name="Oval 31">
            <a:extLst>
              <a:ext uri="{FF2B5EF4-FFF2-40B4-BE49-F238E27FC236}">
                <a16:creationId xmlns:a16="http://schemas.microsoft.com/office/drawing/2014/main" id="{B7B1207E-49FB-4272-BC87-98C0AB883BBF}"/>
              </a:ext>
            </a:extLst>
          </p:cNvPr>
          <p:cNvSpPr>
            <a:spLocks noChangeArrowheads="1"/>
          </p:cNvSpPr>
          <p:nvPr/>
        </p:nvSpPr>
        <p:spPr bwMode="auto">
          <a:xfrm>
            <a:off x="4612922" y="2376880"/>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23" name="Oval 122">
            <a:extLst>
              <a:ext uri="{FF2B5EF4-FFF2-40B4-BE49-F238E27FC236}">
                <a16:creationId xmlns:a16="http://schemas.microsoft.com/office/drawing/2014/main" id="{A9701B04-7C80-4754-B4A4-8722C2D230AD}"/>
              </a:ext>
            </a:extLst>
          </p:cNvPr>
          <p:cNvSpPr/>
          <p:nvPr/>
        </p:nvSpPr>
        <p:spPr bwMode="gray">
          <a:xfrm>
            <a:off x="7661658" y="2369195"/>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24" name="Oval 31">
            <a:extLst>
              <a:ext uri="{FF2B5EF4-FFF2-40B4-BE49-F238E27FC236}">
                <a16:creationId xmlns:a16="http://schemas.microsoft.com/office/drawing/2014/main" id="{F96D6C94-5188-4CCA-9E71-322CF7895515}"/>
              </a:ext>
            </a:extLst>
          </p:cNvPr>
          <p:cNvSpPr>
            <a:spLocks noChangeArrowheads="1"/>
          </p:cNvSpPr>
          <p:nvPr/>
        </p:nvSpPr>
        <p:spPr bwMode="auto">
          <a:xfrm>
            <a:off x="4612922" y="2820629"/>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27" name="Oval 126">
            <a:extLst>
              <a:ext uri="{FF2B5EF4-FFF2-40B4-BE49-F238E27FC236}">
                <a16:creationId xmlns:a16="http://schemas.microsoft.com/office/drawing/2014/main" id="{D4FBD48F-5963-41CF-B869-E4D09E581E9B}"/>
              </a:ext>
            </a:extLst>
          </p:cNvPr>
          <p:cNvSpPr/>
          <p:nvPr/>
        </p:nvSpPr>
        <p:spPr bwMode="gray">
          <a:xfrm>
            <a:off x="7661658" y="2812944"/>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28" name="Oval 31">
            <a:extLst>
              <a:ext uri="{FF2B5EF4-FFF2-40B4-BE49-F238E27FC236}">
                <a16:creationId xmlns:a16="http://schemas.microsoft.com/office/drawing/2014/main" id="{182D5024-B658-45EF-814E-925DB67E0899}"/>
              </a:ext>
            </a:extLst>
          </p:cNvPr>
          <p:cNvSpPr>
            <a:spLocks noChangeArrowheads="1"/>
          </p:cNvSpPr>
          <p:nvPr/>
        </p:nvSpPr>
        <p:spPr bwMode="auto">
          <a:xfrm>
            <a:off x="4612922" y="3213952"/>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31" name="Oval 130">
            <a:extLst>
              <a:ext uri="{FF2B5EF4-FFF2-40B4-BE49-F238E27FC236}">
                <a16:creationId xmlns:a16="http://schemas.microsoft.com/office/drawing/2014/main" id="{91CBA981-A871-46CE-865F-44CC59DC1846}"/>
              </a:ext>
            </a:extLst>
          </p:cNvPr>
          <p:cNvSpPr/>
          <p:nvPr/>
        </p:nvSpPr>
        <p:spPr bwMode="gray">
          <a:xfrm>
            <a:off x="7661658" y="3206267"/>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132" name="Group 131">
            <a:extLst>
              <a:ext uri="{FF2B5EF4-FFF2-40B4-BE49-F238E27FC236}">
                <a16:creationId xmlns:a16="http://schemas.microsoft.com/office/drawing/2014/main" id="{EB66E6F8-F23D-4659-9748-581915E75030}"/>
              </a:ext>
            </a:extLst>
          </p:cNvPr>
          <p:cNvGrpSpPr/>
          <p:nvPr/>
        </p:nvGrpSpPr>
        <p:grpSpPr>
          <a:xfrm>
            <a:off x="4614041" y="3614008"/>
            <a:ext cx="161363" cy="161363"/>
            <a:chOff x="2362200" y="1633474"/>
            <a:chExt cx="457200" cy="457200"/>
          </a:xfrm>
        </p:grpSpPr>
        <p:sp>
          <p:nvSpPr>
            <p:cNvPr id="133" name="Pie 63">
              <a:extLst>
                <a:ext uri="{FF2B5EF4-FFF2-40B4-BE49-F238E27FC236}">
                  <a16:creationId xmlns:a16="http://schemas.microsoft.com/office/drawing/2014/main" id="{20CDBFA1-6FFA-4EB4-A3A4-A831A1E50542}"/>
                </a:ext>
              </a:extLst>
            </p:cNvPr>
            <p:cNvSpPr/>
            <p:nvPr/>
          </p:nvSpPr>
          <p:spPr bwMode="gray">
            <a:xfrm>
              <a:off x="2362200" y="1633474"/>
              <a:ext cx="457200" cy="457200"/>
            </a:xfrm>
            <a:prstGeom prst="pie">
              <a:avLst>
                <a:gd name="adj1" fmla="val 10800000"/>
                <a:gd name="adj2" fmla="val 162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34" name="Pie 64">
              <a:extLst>
                <a:ext uri="{FF2B5EF4-FFF2-40B4-BE49-F238E27FC236}">
                  <a16:creationId xmlns:a16="http://schemas.microsoft.com/office/drawing/2014/main" id="{F87C2BC6-5FBB-4A53-B720-62DB799A1764}"/>
                </a:ext>
              </a:extLst>
            </p:cNvPr>
            <p:cNvSpPr/>
            <p:nvPr/>
          </p:nvSpPr>
          <p:spPr bwMode="gray">
            <a:xfrm>
              <a:off x="2362200" y="1633474"/>
              <a:ext cx="457200" cy="457200"/>
            </a:xfrm>
            <a:prstGeom prst="pie">
              <a:avLst>
                <a:gd name="adj1" fmla="val 16200000"/>
                <a:gd name="adj2" fmla="val 10800000"/>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
        <p:nvSpPr>
          <p:cNvPr id="138" name="Oval 137">
            <a:extLst>
              <a:ext uri="{FF2B5EF4-FFF2-40B4-BE49-F238E27FC236}">
                <a16:creationId xmlns:a16="http://schemas.microsoft.com/office/drawing/2014/main" id="{3837F460-2E80-4777-BC68-BBC3294519C1}"/>
              </a:ext>
            </a:extLst>
          </p:cNvPr>
          <p:cNvSpPr/>
          <p:nvPr/>
        </p:nvSpPr>
        <p:spPr bwMode="gray">
          <a:xfrm>
            <a:off x="7661658" y="3605206"/>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42" name="Oval 31">
            <a:extLst>
              <a:ext uri="{FF2B5EF4-FFF2-40B4-BE49-F238E27FC236}">
                <a16:creationId xmlns:a16="http://schemas.microsoft.com/office/drawing/2014/main" id="{D5CA3E43-8358-4518-9D99-30F56976A49B}"/>
              </a:ext>
            </a:extLst>
          </p:cNvPr>
          <p:cNvSpPr>
            <a:spLocks noChangeArrowheads="1"/>
          </p:cNvSpPr>
          <p:nvPr/>
        </p:nvSpPr>
        <p:spPr bwMode="auto">
          <a:xfrm>
            <a:off x="4612922" y="3933820"/>
            <a:ext cx="163601" cy="163600"/>
          </a:xfrm>
          <a:prstGeom prst="ellipse">
            <a:avLst/>
          </a:prstGeom>
          <a:solidFill>
            <a:schemeClr val="tx1"/>
          </a:solidFill>
          <a:ln w="9525" cmpd="sng" algn="ctr">
            <a:solidFill>
              <a:schemeClr val="tx1"/>
            </a:solidFill>
            <a:miter lim="800000"/>
            <a:headEnd/>
            <a:tailEnd/>
          </a:ln>
        </p:spPr>
        <p:txBody>
          <a:bodyPr rot="0" spcFirstLastPara="0" vertOverflow="overflow" horzOverflow="overflow" vert="horz" wrap="square" lIns="78440" tIns="78440" rIns="78440" bIns="7844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45" name="Oval 144">
            <a:extLst>
              <a:ext uri="{FF2B5EF4-FFF2-40B4-BE49-F238E27FC236}">
                <a16:creationId xmlns:a16="http://schemas.microsoft.com/office/drawing/2014/main" id="{95B45C8E-D7EA-45B3-9E59-4BB89A17B4BE}"/>
              </a:ext>
            </a:extLst>
          </p:cNvPr>
          <p:cNvSpPr/>
          <p:nvPr/>
        </p:nvSpPr>
        <p:spPr bwMode="gray">
          <a:xfrm>
            <a:off x="7661658" y="3926136"/>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46" name="Oval 145">
            <a:extLst>
              <a:ext uri="{FF2B5EF4-FFF2-40B4-BE49-F238E27FC236}">
                <a16:creationId xmlns:a16="http://schemas.microsoft.com/office/drawing/2014/main" id="{D88666A6-FD85-4E2D-A129-21EBA9CAAA4B}"/>
              </a:ext>
            </a:extLst>
          </p:cNvPr>
          <p:cNvSpPr/>
          <p:nvPr/>
        </p:nvSpPr>
        <p:spPr bwMode="gray">
          <a:xfrm>
            <a:off x="4614041" y="4262395"/>
            <a:ext cx="161363" cy="161363"/>
          </a:xfrm>
          <a:prstGeom prst="ellipse">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nvGrpSpPr>
          <p:cNvPr id="149" name="Group 148">
            <a:extLst>
              <a:ext uri="{FF2B5EF4-FFF2-40B4-BE49-F238E27FC236}">
                <a16:creationId xmlns:a16="http://schemas.microsoft.com/office/drawing/2014/main" id="{99C31DDE-2FEE-4693-9B56-F500C925062C}"/>
              </a:ext>
            </a:extLst>
          </p:cNvPr>
          <p:cNvGrpSpPr/>
          <p:nvPr/>
        </p:nvGrpSpPr>
        <p:grpSpPr>
          <a:xfrm>
            <a:off x="7661658" y="4253593"/>
            <a:ext cx="161363" cy="161363"/>
            <a:chOff x="2362200" y="1633474"/>
            <a:chExt cx="457200" cy="457200"/>
          </a:xfrm>
        </p:grpSpPr>
        <p:sp>
          <p:nvSpPr>
            <p:cNvPr id="150" name="Pie 187">
              <a:extLst>
                <a:ext uri="{FF2B5EF4-FFF2-40B4-BE49-F238E27FC236}">
                  <a16:creationId xmlns:a16="http://schemas.microsoft.com/office/drawing/2014/main" id="{0687D7C3-801A-4F3C-AB8E-28F39212E50A}"/>
                </a:ext>
              </a:extLst>
            </p:cNvPr>
            <p:cNvSpPr/>
            <p:nvPr/>
          </p:nvSpPr>
          <p:spPr bwMode="gray">
            <a:xfrm>
              <a:off x="2362200" y="1633474"/>
              <a:ext cx="457200" cy="457200"/>
            </a:xfrm>
            <a:prstGeom prst="pie">
              <a:avLst>
                <a:gd name="adj1" fmla="val 5400000"/>
                <a:gd name="adj2" fmla="val 16200000"/>
              </a:avLst>
            </a:prstGeom>
            <a:solidFill>
              <a:srgbClr val="FFFFFF"/>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sp>
          <p:nvSpPr>
            <p:cNvPr id="151" name="Pie 188">
              <a:extLst>
                <a:ext uri="{FF2B5EF4-FFF2-40B4-BE49-F238E27FC236}">
                  <a16:creationId xmlns:a16="http://schemas.microsoft.com/office/drawing/2014/main" id="{A58FA7B9-16ED-4AB4-BC13-DEFEC81A2F25}"/>
                </a:ext>
              </a:extLst>
            </p:cNvPr>
            <p:cNvSpPr/>
            <p:nvPr/>
          </p:nvSpPr>
          <p:spPr bwMode="gray">
            <a:xfrm>
              <a:off x="2362200" y="1633474"/>
              <a:ext cx="457200" cy="457200"/>
            </a:xfrm>
            <a:prstGeom prst="pie">
              <a:avLst>
                <a:gd name="adj1" fmla="val 16200000"/>
                <a:gd name="adj2" fmla="val 5400000"/>
              </a:avLst>
            </a:prstGeom>
            <a:solidFill>
              <a:schemeClr val="tx1"/>
            </a:solidFill>
            <a:ln w="9525" cmpd="sng" algn="ctr">
              <a:solidFill>
                <a:schemeClr val="tx1"/>
              </a:solidFill>
              <a:miter lim="800000"/>
              <a:headEnd/>
              <a:tailEnd/>
            </a:ln>
          </p:spPr>
          <p:txBody>
            <a:bodyPr wrap="square" lIns="78440" tIns="78440" rIns="78440" bIns="7844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806841">
                <a:lnSpc>
                  <a:spcPct val="106000"/>
                </a:lnSpc>
                <a:defRPr/>
              </a:pPr>
              <a:endParaRPr lang="en-US" sz="1412" b="1">
                <a:solidFill>
                  <a:prstClr val="white"/>
                </a:solidFill>
                <a:latin typeface="Verdana"/>
              </a:endParaRPr>
            </a:p>
          </p:txBody>
        </p:sp>
      </p:grpSp>
    </p:spTree>
    <p:extLst>
      <p:ext uri="{BB962C8B-B14F-4D97-AF65-F5344CB8AC3E}">
        <p14:creationId xmlns:p14="http://schemas.microsoft.com/office/powerpoint/2010/main" val="465614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4860925" y="3176588"/>
            <a:ext cx="7331075"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Security Considerations</a:t>
            </a:r>
          </a:p>
        </p:txBody>
      </p:sp>
    </p:spTree>
    <p:extLst>
      <p:ext uri="{BB962C8B-B14F-4D97-AF65-F5344CB8AC3E}">
        <p14:creationId xmlns:p14="http://schemas.microsoft.com/office/powerpoint/2010/main" val="3539920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43CEF89-390C-42BB-B412-1E9984BCBA5C}"/>
              </a:ext>
            </a:extLst>
          </p:cNvPr>
          <p:cNvSpPr>
            <a:spLocks noGrp="1"/>
          </p:cNvSpPr>
          <p:nvPr>
            <p:ph type="title" idx="4294967295"/>
          </p:nvPr>
        </p:nvSpPr>
        <p:spPr bwMode="white">
          <a:xfrm>
            <a:off x="0" y="322263"/>
            <a:ext cx="9888538" cy="776287"/>
          </a:xfrm>
          <a:prstGeom prst="rect">
            <a:avLst/>
          </a:prstGeom>
        </p:spPr>
        <p:txBody>
          <a:bodyPr vert="horz" lIns="0" tIns="0" rIns="0" bIns="0" rtlCol="0" anchor="ctr">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kern="0">
                <a:solidFill>
                  <a:schemeClr val="bg2">
                    <a:lumMod val="75000"/>
                  </a:schemeClr>
                </a:solidFill>
                <a:latin typeface="Arial Black" panose="020B0A04020102020204" pitchFamily="34" charset="0"/>
              </a:rPr>
              <a:t>Security Considerations</a:t>
            </a:r>
          </a:p>
        </p:txBody>
      </p:sp>
      <p:sp>
        <p:nvSpPr>
          <p:cNvPr id="6" name="Title 2">
            <a:extLst>
              <a:ext uri="{FF2B5EF4-FFF2-40B4-BE49-F238E27FC236}">
                <a16:creationId xmlns:a16="http://schemas.microsoft.com/office/drawing/2014/main" id="{23BDAE14-1527-413A-A584-0A6F0B57D726}"/>
              </a:ext>
            </a:extLst>
          </p:cNvPr>
          <p:cNvSpPr txBox="1">
            <a:spLocks/>
          </p:cNvSpPr>
          <p:nvPr/>
        </p:nvSpPr>
        <p:spPr>
          <a:xfrm>
            <a:off x="203312" y="13307"/>
            <a:ext cx="6986550" cy="388142"/>
          </a:xfrm>
          <a:prstGeom prst="rect">
            <a:avLst/>
          </a:prstGeom>
        </p:spPr>
        <p:txBody>
          <a:bodyPr vert="horz" wrap="square" lIns="0" tIns="7316" rIns="0" bIns="0" rtlCol="0">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kern="0"/>
          </a:p>
        </p:txBody>
      </p:sp>
      <p:sp>
        <p:nvSpPr>
          <p:cNvPr id="12" name="TextBox 11">
            <a:extLst>
              <a:ext uri="{FF2B5EF4-FFF2-40B4-BE49-F238E27FC236}">
                <a16:creationId xmlns:a16="http://schemas.microsoft.com/office/drawing/2014/main" id="{63A20DBF-1C01-4E2A-BAAF-EA0CF9AA82D7}"/>
              </a:ext>
            </a:extLst>
          </p:cNvPr>
          <p:cNvSpPr txBox="1"/>
          <p:nvPr/>
        </p:nvSpPr>
        <p:spPr>
          <a:xfrm>
            <a:off x="769481" y="1429156"/>
            <a:ext cx="9344793" cy="261288"/>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defRPr/>
            </a:pPr>
            <a:r>
              <a:rPr lang="en-US" sz="1698">
                <a:solidFill>
                  <a:srgbClr val="000000"/>
                </a:solidFill>
                <a:ea typeface="MS PGothic" pitchFamily="34" charset="-128"/>
                <a:cs typeface="Arial Black Black" charset="0"/>
              </a:rPr>
              <a:t>Security plays a big role in any SaaS integration as there is exchange of data between two systems. </a:t>
            </a:r>
          </a:p>
        </p:txBody>
      </p:sp>
      <p:sp>
        <p:nvSpPr>
          <p:cNvPr id="13" name="Freeform 5">
            <a:extLst>
              <a:ext uri="{FF2B5EF4-FFF2-40B4-BE49-F238E27FC236}">
                <a16:creationId xmlns:a16="http://schemas.microsoft.com/office/drawing/2014/main" id="{506615B3-3FFC-4DE0-9D5D-71AC1BE5DE5E}"/>
              </a:ext>
            </a:extLst>
          </p:cNvPr>
          <p:cNvSpPr>
            <a:spLocks/>
          </p:cNvSpPr>
          <p:nvPr/>
        </p:nvSpPr>
        <p:spPr bwMode="auto">
          <a:xfrm>
            <a:off x="1621379" y="2122868"/>
            <a:ext cx="260830" cy="322109"/>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accent5"/>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14" name="Freeform 6">
            <a:extLst>
              <a:ext uri="{FF2B5EF4-FFF2-40B4-BE49-F238E27FC236}">
                <a16:creationId xmlns:a16="http://schemas.microsoft.com/office/drawing/2014/main" id="{646B634B-638D-4FEC-8DF0-2C8A6C03E2B8}"/>
              </a:ext>
            </a:extLst>
          </p:cNvPr>
          <p:cNvSpPr>
            <a:spLocks/>
          </p:cNvSpPr>
          <p:nvPr/>
        </p:nvSpPr>
        <p:spPr bwMode="auto">
          <a:xfrm>
            <a:off x="1034209" y="2336723"/>
            <a:ext cx="7406331" cy="993861"/>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chemeClr val="bg1">
              <a:lumMod val="85000"/>
            </a:schemeClr>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15" name="Freeform 7">
            <a:extLst>
              <a:ext uri="{FF2B5EF4-FFF2-40B4-BE49-F238E27FC236}">
                <a16:creationId xmlns:a16="http://schemas.microsoft.com/office/drawing/2014/main" id="{849F5FEA-A574-4E1E-B923-D6D488A63257}"/>
              </a:ext>
            </a:extLst>
          </p:cNvPr>
          <p:cNvSpPr>
            <a:spLocks/>
          </p:cNvSpPr>
          <p:nvPr/>
        </p:nvSpPr>
        <p:spPr bwMode="auto">
          <a:xfrm>
            <a:off x="698245" y="2326286"/>
            <a:ext cx="1092707" cy="1030606"/>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chemeClr val="accent2"/>
          </a:solidFill>
          <a:ln>
            <a:noFill/>
          </a:ln>
        </p:spPr>
        <p:txBody>
          <a:bodyPr vert="horz" wrap="square" lIns="221795" tIns="27724" rIns="55449" bIns="27724"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1">
                <a:solidFill>
                  <a:schemeClr val="bg1"/>
                </a:solidFill>
              </a:rPr>
              <a:t>1</a:t>
            </a:r>
          </a:p>
        </p:txBody>
      </p:sp>
      <p:sp>
        <p:nvSpPr>
          <p:cNvPr id="16" name="Freeform 8">
            <a:extLst>
              <a:ext uri="{FF2B5EF4-FFF2-40B4-BE49-F238E27FC236}">
                <a16:creationId xmlns:a16="http://schemas.microsoft.com/office/drawing/2014/main" id="{87A0E441-B6D6-42FA-845A-360ADFF2080D}"/>
              </a:ext>
            </a:extLst>
          </p:cNvPr>
          <p:cNvSpPr>
            <a:spLocks/>
          </p:cNvSpPr>
          <p:nvPr/>
        </p:nvSpPr>
        <p:spPr bwMode="auto">
          <a:xfrm>
            <a:off x="1720075" y="2122987"/>
            <a:ext cx="2036302" cy="357898"/>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chemeClr val="accent2"/>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17" name="Oval 16">
            <a:extLst>
              <a:ext uri="{FF2B5EF4-FFF2-40B4-BE49-F238E27FC236}">
                <a16:creationId xmlns:a16="http://schemas.microsoft.com/office/drawing/2014/main" id="{E3F3E360-B475-432E-8FA9-8856BF97CD11}"/>
              </a:ext>
            </a:extLst>
          </p:cNvPr>
          <p:cNvSpPr/>
          <p:nvPr/>
        </p:nvSpPr>
        <p:spPr bwMode="gray">
          <a:xfrm>
            <a:off x="8108140" y="2362511"/>
            <a:ext cx="1025086" cy="920085"/>
          </a:xfrm>
          <a:prstGeom prst="ellipse">
            <a:avLst/>
          </a:prstGeom>
          <a:solidFill>
            <a:schemeClr val="accent2"/>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buFont typeface="Wingdings 2" pitchFamily="18" charset="2"/>
              <a:buNone/>
            </a:pPr>
            <a:endParaRPr lang="en-US" sz="970" b="1" noProof="0">
              <a:solidFill>
                <a:schemeClr val="bg1"/>
              </a:solidFill>
            </a:endParaRPr>
          </a:p>
        </p:txBody>
      </p:sp>
      <p:sp>
        <p:nvSpPr>
          <p:cNvPr id="18" name="Freeform 5">
            <a:extLst>
              <a:ext uri="{FF2B5EF4-FFF2-40B4-BE49-F238E27FC236}">
                <a16:creationId xmlns:a16="http://schemas.microsoft.com/office/drawing/2014/main" id="{9F7EAFBD-D5D5-413D-872A-4BE5EB65E32B}"/>
              </a:ext>
            </a:extLst>
          </p:cNvPr>
          <p:cNvSpPr>
            <a:spLocks/>
          </p:cNvSpPr>
          <p:nvPr/>
        </p:nvSpPr>
        <p:spPr bwMode="auto">
          <a:xfrm>
            <a:off x="1589660" y="3367106"/>
            <a:ext cx="260830" cy="322109"/>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accent1"/>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19" name="Freeform 6">
            <a:extLst>
              <a:ext uri="{FF2B5EF4-FFF2-40B4-BE49-F238E27FC236}">
                <a16:creationId xmlns:a16="http://schemas.microsoft.com/office/drawing/2014/main" id="{BFF533FB-5987-486F-97BF-DE843B8797E2}"/>
              </a:ext>
            </a:extLst>
          </p:cNvPr>
          <p:cNvSpPr>
            <a:spLocks/>
          </p:cNvSpPr>
          <p:nvPr/>
        </p:nvSpPr>
        <p:spPr bwMode="auto">
          <a:xfrm>
            <a:off x="1034210" y="3496216"/>
            <a:ext cx="7406331" cy="993861"/>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chemeClr val="bg1">
              <a:lumMod val="85000"/>
            </a:schemeClr>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20" name="Freeform 7">
            <a:extLst>
              <a:ext uri="{FF2B5EF4-FFF2-40B4-BE49-F238E27FC236}">
                <a16:creationId xmlns:a16="http://schemas.microsoft.com/office/drawing/2014/main" id="{46A443B1-8D37-49A7-8DC7-A109EE9F83C2}"/>
              </a:ext>
            </a:extLst>
          </p:cNvPr>
          <p:cNvSpPr>
            <a:spLocks/>
          </p:cNvSpPr>
          <p:nvPr/>
        </p:nvSpPr>
        <p:spPr bwMode="auto">
          <a:xfrm>
            <a:off x="665190" y="3471278"/>
            <a:ext cx="1202334" cy="997831"/>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chemeClr val="accent5"/>
          </a:solidFill>
          <a:ln>
            <a:noFill/>
          </a:ln>
        </p:spPr>
        <p:txBody>
          <a:bodyPr vert="horz" wrap="square" lIns="221795" tIns="27724" rIns="55449" bIns="27724"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1">
                <a:solidFill>
                  <a:schemeClr val="bg1"/>
                </a:solidFill>
              </a:rPr>
              <a:t>2</a:t>
            </a:r>
          </a:p>
        </p:txBody>
      </p:sp>
      <p:sp>
        <p:nvSpPr>
          <p:cNvPr id="21" name="Freeform 8">
            <a:extLst>
              <a:ext uri="{FF2B5EF4-FFF2-40B4-BE49-F238E27FC236}">
                <a16:creationId xmlns:a16="http://schemas.microsoft.com/office/drawing/2014/main" id="{3BC9EFA3-0B15-49EF-A431-FC31B64349AE}"/>
              </a:ext>
            </a:extLst>
          </p:cNvPr>
          <p:cNvSpPr>
            <a:spLocks/>
          </p:cNvSpPr>
          <p:nvPr/>
        </p:nvSpPr>
        <p:spPr bwMode="auto">
          <a:xfrm>
            <a:off x="1669552" y="3367838"/>
            <a:ext cx="2036302" cy="357898"/>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chemeClr val="accent5"/>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22" name="Oval 21">
            <a:extLst>
              <a:ext uri="{FF2B5EF4-FFF2-40B4-BE49-F238E27FC236}">
                <a16:creationId xmlns:a16="http://schemas.microsoft.com/office/drawing/2014/main" id="{862C3431-2993-4D15-A4CE-98783F194AEB}"/>
              </a:ext>
            </a:extLst>
          </p:cNvPr>
          <p:cNvSpPr/>
          <p:nvPr/>
        </p:nvSpPr>
        <p:spPr bwMode="gray">
          <a:xfrm>
            <a:off x="8242859" y="3578747"/>
            <a:ext cx="967109" cy="920085"/>
          </a:xfrm>
          <a:prstGeom prst="ellipse">
            <a:avLst/>
          </a:prstGeom>
          <a:solidFill>
            <a:schemeClr val="accent5"/>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buFont typeface="Wingdings 2" pitchFamily="18" charset="2"/>
              <a:buNone/>
            </a:pPr>
            <a:endParaRPr lang="en-US" sz="970" b="1" noProof="0">
              <a:solidFill>
                <a:schemeClr val="bg1"/>
              </a:solidFill>
            </a:endParaRPr>
          </a:p>
        </p:txBody>
      </p:sp>
      <p:sp>
        <p:nvSpPr>
          <p:cNvPr id="23" name="Freeform 5">
            <a:extLst>
              <a:ext uri="{FF2B5EF4-FFF2-40B4-BE49-F238E27FC236}">
                <a16:creationId xmlns:a16="http://schemas.microsoft.com/office/drawing/2014/main" id="{F512C43A-0968-41BF-A979-DC015D9FA7D9}"/>
              </a:ext>
            </a:extLst>
          </p:cNvPr>
          <p:cNvSpPr>
            <a:spLocks/>
          </p:cNvSpPr>
          <p:nvPr/>
        </p:nvSpPr>
        <p:spPr bwMode="auto">
          <a:xfrm>
            <a:off x="1574579" y="4499164"/>
            <a:ext cx="260830" cy="322109"/>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accent2"/>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24" name="Freeform 6">
            <a:extLst>
              <a:ext uri="{FF2B5EF4-FFF2-40B4-BE49-F238E27FC236}">
                <a16:creationId xmlns:a16="http://schemas.microsoft.com/office/drawing/2014/main" id="{888FB42E-F391-48F2-9437-E2E0F0152D26}"/>
              </a:ext>
            </a:extLst>
          </p:cNvPr>
          <p:cNvSpPr>
            <a:spLocks/>
          </p:cNvSpPr>
          <p:nvPr/>
        </p:nvSpPr>
        <p:spPr bwMode="auto">
          <a:xfrm>
            <a:off x="1078229" y="4610192"/>
            <a:ext cx="7406331" cy="1123024"/>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chemeClr val="bg1">
              <a:lumMod val="85000"/>
            </a:schemeClr>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25" name="Freeform 7">
            <a:extLst>
              <a:ext uri="{FF2B5EF4-FFF2-40B4-BE49-F238E27FC236}">
                <a16:creationId xmlns:a16="http://schemas.microsoft.com/office/drawing/2014/main" id="{4AC22215-181F-4F14-A22A-2DEFEA3F952D}"/>
              </a:ext>
            </a:extLst>
          </p:cNvPr>
          <p:cNvSpPr>
            <a:spLocks/>
          </p:cNvSpPr>
          <p:nvPr/>
        </p:nvSpPr>
        <p:spPr bwMode="auto">
          <a:xfrm>
            <a:off x="735143" y="4580469"/>
            <a:ext cx="1202334" cy="1182469"/>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chemeClr val="accent1"/>
          </a:solidFill>
          <a:ln>
            <a:noFill/>
          </a:ln>
        </p:spPr>
        <p:txBody>
          <a:bodyPr vert="horz" wrap="square" lIns="221795" tIns="27724" rIns="55449" bIns="27724"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1">
                <a:solidFill>
                  <a:schemeClr val="bg1"/>
                </a:solidFill>
              </a:rPr>
              <a:t>3</a:t>
            </a:r>
          </a:p>
        </p:txBody>
      </p:sp>
      <p:sp>
        <p:nvSpPr>
          <p:cNvPr id="26" name="Freeform 8">
            <a:extLst>
              <a:ext uri="{FF2B5EF4-FFF2-40B4-BE49-F238E27FC236}">
                <a16:creationId xmlns:a16="http://schemas.microsoft.com/office/drawing/2014/main" id="{F339CCE9-ECA5-4960-8C85-90CCC72D1148}"/>
              </a:ext>
            </a:extLst>
          </p:cNvPr>
          <p:cNvSpPr>
            <a:spLocks/>
          </p:cNvSpPr>
          <p:nvPr/>
        </p:nvSpPr>
        <p:spPr bwMode="auto">
          <a:xfrm>
            <a:off x="1720075" y="4498832"/>
            <a:ext cx="2036302" cy="357898"/>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chemeClr val="accent1"/>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27" name="Oval 26">
            <a:extLst>
              <a:ext uri="{FF2B5EF4-FFF2-40B4-BE49-F238E27FC236}">
                <a16:creationId xmlns:a16="http://schemas.microsoft.com/office/drawing/2014/main" id="{12512D08-35DC-4FD7-93DD-BDBD8675BDF9}"/>
              </a:ext>
            </a:extLst>
          </p:cNvPr>
          <p:cNvSpPr/>
          <p:nvPr/>
        </p:nvSpPr>
        <p:spPr bwMode="gray">
          <a:xfrm>
            <a:off x="8221715" y="4726186"/>
            <a:ext cx="967109" cy="891035"/>
          </a:xfrm>
          <a:prstGeom prst="ellipse">
            <a:avLst/>
          </a:prstGeom>
          <a:solidFill>
            <a:schemeClr val="accent1"/>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buFont typeface="Wingdings 2" pitchFamily="18" charset="2"/>
              <a:buNone/>
            </a:pPr>
            <a:endParaRPr lang="en-US" sz="970" b="1" noProof="0">
              <a:solidFill>
                <a:schemeClr val="bg1"/>
              </a:solidFill>
            </a:endParaRPr>
          </a:p>
        </p:txBody>
      </p:sp>
      <p:sp>
        <p:nvSpPr>
          <p:cNvPr id="28" name="Rectangle 27">
            <a:extLst>
              <a:ext uri="{FF2B5EF4-FFF2-40B4-BE49-F238E27FC236}">
                <a16:creationId xmlns:a16="http://schemas.microsoft.com/office/drawing/2014/main" id="{6730F755-F114-4D0B-A995-B4EF76745E69}"/>
              </a:ext>
            </a:extLst>
          </p:cNvPr>
          <p:cNvSpPr/>
          <p:nvPr/>
        </p:nvSpPr>
        <p:spPr>
          <a:xfrm>
            <a:off x="1684236" y="2553582"/>
            <a:ext cx="5314005" cy="397994"/>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364"/>
              </a:spcAft>
            </a:pPr>
            <a:r>
              <a:rPr lang="en-US" sz="662"/>
              <a:t>Role-based access control (RBAC) is an approach to restricting system access to authorized users. Access to SaaS functionality and data is secured using the industry standard framework for authorization, RBAC. In an RBAC model, users are assigned roles, and roles are assigned access privileges to protected system resources.</a:t>
            </a:r>
          </a:p>
        </p:txBody>
      </p:sp>
      <p:sp>
        <p:nvSpPr>
          <p:cNvPr id="29" name="Rectangle 28">
            <a:extLst>
              <a:ext uri="{FF2B5EF4-FFF2-40B4-BE49-F238E27FC236}">
                <a16:creationId xmlns:a16="http://schemas.microsoft.com/office/drawing/2014/main" id="{C8A9891E-8013-4BB4-928F-804D492D1658}"/>
              </a:ext>
            </a:extLst>
          </p:cNvPr>
          <p:cNvSpPr/>
          <p:nvPr/>
        </p:nvSpPr>
        <p:spPr>
          <a:xfrm>
            <a:off x="1643689" y="3838503"/>
            <a:ext cx="4776272" cy="296107"/>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364"/>
              </a:spcAft>
            </a:pPr>
            <a:r>
              <a:rPr lang="en-US" sz="662"/>
              <a:t>Data masking and encryption of process flows, and audit/data files can be used to secure PII data. Encryption policies may be used to encrypt and decrypt message/specific fields in a payload or audit file.</a:t>
            </a:r>
          </a:p>
        </p:txBody>
      </p:sp>
      <p:sp>
        <p:nvSpPr>
          <p:cNvPr id="30" name="Rectangle 29">
            <a:extLst>
              <a:ext uri="{FF2B5EF4-FFF2-40B4-BE49-F238E27FC236}">
                <a16:creationId xmlns:a16="http://schemas.microsoft.com/office/drawing/2014/main" id="{9104A4ED-D1F3-4B7E-AF73-0F5875F80F1B}"/>
              </a:ext>
            </a:extLst>
          </p:cNvPr>
          <p:cNvSpPr/>
          <p:nvPr/>
        </p:nvSpPr>
        <p:spPr>
          <a:xfrm>
            <a:off x="1720075" y="4971912"/>
            <a:ext cx="4776272" cy="296107"/>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364"/>
              </a:spcAft>
            </a:pPr>
            <a:r>
              <a:rPr lang="en-US" sz="662"/>
              <a:t>Cloud apps support encryption of files at rest and in transit. Secured file locations with authentication are used for storage of files. Password or public key authentication is also supported by cloud applications.</a:t>
            </a:r>
          </a:p>
        </p:txBody>
      </p:sp>
      <p:sp>
        <p:nvSpPr>
          <p:cNvPr id="31" name="Rectangle 30">
            <a:extLst>
              <a:ext uri="{FF2B5EF4-FFF2-40B4-BE49-F238E27FC236}">
                <a16:creationId xmlns:a16="http://schemas.microsoft.com/office/drawing/2014/main" id="{081CE7EC-B1EB-4420-BC2A-E23C33386C2D}"/>
              </a:ext>
            </a:extLst>
          </p:cNvPr>
          <p:cNvSpPr/>
          <p:nvPr/>
        </p:nvSpPr>
        <p:spPr>
          <a:xfrm>
            <a:off x="1850490" y="2305422"/>
            <a:ext cx="1437232" cy="111981"/>
          </a:xfrm>
          <a:prstGeom prst="rect">
            <a:avLst/>
          </a:prstGeom>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364"/>
              </a:spcAft>
            </a:pPr>
            <a:r>
              <a:rPr lang="en-US" sz="728" b="1">
                <a:solidFill>
                  <a:schemeClr val="bg1"/>
                </a:solidFill>
              </a:rPr>
              <a:t>Application security </a:t>
            </a:r>
          </a:p>
        </p:txBody>
      </p:sp>
      <p:sp>
        <p:nvSpPr>
          <p:cNvPr id="32" name="Rectangle 31">
            <a:extLst>
              <a:ext uri="{FF2B5EF4-FFF2-40B4-BE49-F238E27FC236}">
                <a16:creationId xmlns:a16="http://schemas.microsoft.com/office/drawing/2014/main" id="{20F57433-2CE5-4109-BD22-E95D92F9436C}"/>
              </a:ext>
            </a:extLst>
          </p:cNvPr>
          <p:cNvSpPr/>
          <p:nvPr/>
        </p:nvSpPr>
        <p:spPr>
          <a:xfrm>
            <a:off x="1877888" y="3427757"/>
            <a:ext cx="1437232" cy="111981"/>
          </a:xfrm>
          <a:prstGeom prst="rect">
            <a:avLst/>
          </a:prstGeom>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364"/>
              </a:spcAft>
            </a:pPr>
            <a:r>
              <a:rPr lang="en-US" sz="728" b="1">
                <a:solidFill>
                  <a:schemeClr val="bg1"/>
                </a:solidFill>
              </a:rPr>
              <a:t>Data security</a:t>
            </a:r>
          </a:p>
        </p:txBody>
      </p:sp>
      <p:sp>
        <p:nvSpPr>
          <p:cNvPr id="33" name="Rectangle 32">
            <a:extLst>
              <a:ext uri="{FF2B5EF4-FFF2-40B4-BE49-F238E27FC236}">
                <a16:creationId xmlns:a16="http://schemas.microsoft.com/office/drawing/2014/main" id="{415687DF-3B98-4EA3-96C1-EB96DDEEBE39}"/>
              </a:ext>
            </a:extLst>
          </p:cNvPr>
          <p:cNvSpPr/>
          <p:nvPr/>
        </p:nvSpPr>
        <p:spPr>
          <a:xfrm>
            <a:off x="1909006" y="4591416"/>
            <a:ext cx="1437232" cy="111981"/>
          </a:xfrm>
          <a:prstGeom prst="rect">
            <a:avLst/>
          </a:prstGeom>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364"/>
              </a:spcAft>
            </a:pPr>
            <a:r>
              <a:rPr lang="en-US" sz="728" b="1">
                <a:solidFill>
                  <a:schemeClr val="bg1"/>
                </a:solidFill>
              </a:rPr>
              <a:t>Data file security</a:t>
            </a:r>
          </a:p>
        </p:txBody>
      </p:sp>
      <p:sp>
        <p:nvSpPr>
          <p:cNvPr id="34" name="TextBox 33">
            <a:extLst>
              <a:ext uri="{FF2B5EF4-FFF2-40B4-BE49-F238E27FC236}">
                <a16:creationId xmlns:a16="http://schemas.microsoft.com/office/drawing/2014/main" id="{72A5B8C5-DBB1-499D-B708-901E267E4678}"/>
              </a:ext>
            </a:extLst>
          </p:cNvPr>
          <p:cNvSpPr txBox="1"/>
          <p:nvPr/>
        </p:nvSpPr>
        <p:spPr>
          <a:xfrm>
            <a:off x="9386217" y="2336841"/>
            <a:ext cx="2036302" cy="1938058"/>
          </a:xfrm>
          <a:prstGeom prst="rect">
            <a:avLst/>
          </a:prstGeom>
          <a:solidFill>
            <a:schemeClr val="tx1">
              <a:lumMod val="50000"/>
              <a:lumOff val="50000"/>
            </a:schemeClr>
          </a:solidFill>
        </p:spPr>
        <p:txBody>
          <a:bodyPr vert="horz" wrap="square" lIns="55449" tIns="55449" rIns="55449" bIns="55449"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spcBef>
                <a:spcPts val="121"/>
              </a:spcBef>
              <a:buSzPct val="100000"/>
            </a:pPr>
            <a:r>
              <a:rPr lang="en-US" sz="1213" b="1">
                <a:solidFill>
                  <a:schemeClr val="bg1"/>
                </a:solidFill>
              </a:rPr>
              <a:t>Why is security important?</a:t>
            </a:r>
          </a:p>
          <a:p>
            <a:pPr algn="ctr">
              <a:spcBef>
                <a:spcPts val="121"/>
              </a:spcBef>
              <a:buSzPct val="100000"/>
            </a:pPr>
            <a:endParaRPr lang="en-US" sz="1213" b="1">
              <a:solidFill>
                <a:schemeClr val="bg1"/>
              </a:solidFill>
            </a:endParaRPr>
          </a:p>
          <a:p>
            <a:pPr marL="103967" indent="-103967">
              <a:spcBef>
                <a:spcPts val="121"/>
              </a:spcBef>
              <a:buSzPct val="100000"/>
              <a:buFont typeface="Arial" panose="020B0604020202020204" pitchFamily="34" charset="0"/>
              <a:buChar char="•"/>
            </a:pPr>
            <a:r>
              <a:rPr lang="en-US" sz="662">
                <a:solidFill>
                  <a:schemeClr val="bg1"/>
                </a:solidFill>
              </a:rPr>
              <a:t>Integrations with banks require encryption of the files being exchanged. </a:t>
            </a:r>
          </a:p>
          <a:p>
            <a:pPr marL="103967" indent="-103967">
              <a:spcBef>
                <a:spcPts val="121"/>
              </a:spcBef>
              <a:buSzPct val="100000"/>
              <a:buFont typeface="Arial" panose="020B0604020202020204" pitchFamily="34" charset="0"/>
              <a:buChar char="•"/>
            </a:pPr>
            <a:endParaRPr lang="en-US" sz="662">
              <a:solidFill>
                <a:schemeClr val="bg1"/>
              </a:solidFill>
            </a:endParaRPr>
          </a:p>
          <a:p>
            <a:pPr marL="103967" indent="-103967">
              <a:spcBef>
                <a:spcPts val="121"/>
              </a:spcBef>
              <a:buSzPct val="100000"/>
              <a:buFont typeface="Arial" panose="020B0604020202020204" pitchFamily="34" charset="0"/>
              <a:buChar char="•"/>
            </a:pPr>
            <a:r>
              <a:rPr lang="en-US" sz="662">
                <a:solidFill>
                  <a:schemeClr val="bg1"/>
                </a:solidFill>
              </a:rPr>
              <a:t>PII data, such as SSN  and salary, need to be masked so that intermediate systems cannot read them. </a:t>
            </a:r>
          </a:p>
          <a:p>
            <a:pPr marL="103967" indent="-103967">
              <a:spcBef>
                <a:spcPts val="121"/>
              </a:spcBef>
              <a:buSzPct val="100000"/>
              <a:buFont typeface="Arial" panose="020B0604020202020204" pitchFamily="34" charset="0"/>
              <a:buChar char="•"/>
            </a:pPr>
            <a:endParaRPr lang="en-US" sz="662">
              <a:solidFill>
                <a:schemeClr val="bg1"/>
              </a:solidFill>
            </a:endParaRPr>
          </a:p>
          <a:p>
            <a:pPr marL="103967" indent="-103967">
              <a:spcBef>
                <a:spcPts val="121"/>
              </a:spcBef>
              <a:buSzPct val="100000"/>
              <a:buFont typeface="Arial" panose="020B0604020202020204" pitchFamily="34" charset="0"/>
              <a:buChar char="•"/>
            </a:pPr>
            <a:r>
              <a:rPr lang="en-US" sz="662">
                <a:solidFill>
                  <a:schemeClr val="bg1"/>
                </a:solidFill>
              </a:rPr>
              <a:t>To mitigate unauthorized access, the file servers and WebServices need to be secured using credential store.</a:t>
            </a:r>
          </a:p>
          <a:p>
            <a:pPr marL="103967" indent="-103967">
              <a:spcBef>
                <a:spcPts val="121"/>
              </a:spcBef>
              <a:buSzPct val="100000"/>
              <a:buFont typeface="Arial" panose="020B0604020202020204" pitchFamily="34" charset="0"/>
              <a:buChar char="•"/>
            </a:pPr>
            <a:endParaRPr lang="en-US" sz="662">
              <a:solidFill>
                <a:schemeClr val="bg1"/>
              </a:solidFill>
            </a:endParaRPr>
          </a:p>
          <a:p>
            <a:pPr marL="103967" indent="-103967">
              <a:spcBef>
                <a:spcPts val="121"/>
              </a:spcBef>
              <a:buSzPct val="100000"/>
              <a:buFont typeface="Arial" panose="020B0604020202020204" pitchFamily="34" charset="0"/>
              <a:buChar char="•"/>
            </a:pPr>
            <a:endParaRPr lang="en-US" sz="662">
              <a:solidFill>
                <a:schemeClr val="bg1"/>
              </a:solidFill>
            </a:endParaRPr>
          </a:p>
          <a:p>
            <a:pPr marL="103967" indent="-103967">
              <a:spcBef>
                <a:spcPts val="121"/>
              </a:spcBef>
              <a:buSzPct val="100000"/>
              <a:buFont typeface="Arial" panose="020B0604020202020204" pitchFamily="34" charset="0"/>
              <a:buChar char="•"/>
            </a:pPr>
            <a:endParaRPr lang="en-US" sz="662">
              <a:solidFill>
                <a:schemeClr val="bg1"/>
              </a:solidFill>
            </a:endParaRPr>
          </a:p>
          <a:p>
            <a:pPr marL="103967" indent="-103967">
              <a:spcBef>
                <a:spcPts val="121"/>
              </a:spcBef>
              <a:buSzPct val="100000"/>
              <a:buFont typeface="Arial" panose="020B0604020202020204" pitchFamily="34" charset="0"/>
              <a:buChar char="•"/>
            </a:pPr>
            <a:endParaRPr lang="en-US" sz="662">
              <a:solidFill>
                <a:schemeClr val="bg1"/>
              </a:solidFill>
            </a:endParaRPr>
          </a:p>
        </p:txBody>
      </p:sp>
      <p:grpSp>
        <p:nvGrpSpPr>
          <p:cNvPr id="35" name="Group 34">
            <a:extLst>
              <a:ext uri="{FF2B5EF4-FFF2-40B4-BE49-F238E27FC236}">
                <a16:creationId xmlns:a16="http://schemas.microsoft.com/office/drawing/2014/main" id="{D1174ED6-F7DF-4DFE-94C7-72D40F527F0C}"/>
              </a:ext>
            </a:extLst>
          </p:cNvPr>
          <p:cNvGrpSpPr/>
          <p:nvPr/>
        </p:nvGrpSpPr>
        <p:grpSpPr>
          <a:xfrm>
            <a:off x="8444267" y="2656930"/>
            <a:ext cx="371738" cy="331245"/>
            <a:chOff x="12330113" y="2144713"/>
            <a:chExt cx="773113" cy="682625"/>
          </a:xfrm>
          <a:solidFill>
            <a:schemeClr val="bg1"/>
          </a:solidFill>
        </p:grpSpPr>
        <p:sp>
          <p:nvSpPr>
            <p:cNvPr id="36" name="Freeform 12">
              <a:extLst>
                <a:ext uri="{FF2B5EF4-FFF2-40B4-BE49-F238E27FC236}">
                  <a16:creationId xmlns:a16="http://schemas.microsoft.com/office/drawing/2014/main" id="{FFF7AFEB-951D-421D-8714-16576B51AC48}"/>
                </a:ext>
              </a:extLst>
            </p:cNvPr>
            <p:cNvSpPr>
              <a:spLocks noEditPoints="1"/>
            </p:cNvSpPr>
            <p:nvPr/>
          </p:nvSpPr>
          <p:spPr bwMode="auto">
            <a:xfrm>
              <a:off x="12330113" y="2144713"/>
              <a:ext cx="773113" cy="609600"/>
            </a:xfrm>
            <a:custGeom>
              <a:avLst/>
              <a:gdLst>
                <a:gd name="T0" fmla="*/ 675 w 702"/>
                <a:gd name="T1" fmla="*/ 162 h 554"/>
                <a:gd name="T2" fmla="*/ 27 w 702"/>
                <a:gd name="T3" fmla="*/ 162 h 554"/>
                <a:gd name="T4" fmla="*/ 27 w 702"/>
                <a:gd name="T5" fmla="*/ 170 h 554"/>
                <a:gd name="T6" fmla="*/ 27 w 702"/>
                <a:gd name="T7" fmla="*/ 483 h 554"/>
                <a:gd name="T8" fmla="*/ 70 w 702"/>
                <a:gd name="T9" fmla="*/ 526 h 554"/>
                <a:gd name="T10" fmla="*/ 156 w 702"/>
                <a:gd name="T11" fmla="*/ 526 h 554"/>
                <a:gd name="T12" fmla="*/ 164 w 702"/>
                <a:gd name="T13" fmla="*/ 527 h 554"/>
                <a:gd name="T14" fmla="*/ 175 w 702"/>
                <a:gd name="T15" fmla="*/ 540 h 554"/>
                <a:gd name="T16" fmla="*/ 164 w 702"/>
                <a:gd name="T17" fmla="*/ 552 h 554"/>
                <a:gd name="T18" fmla="*/ 56 w 702"/>
                <a:gd name="T19" fmla="*/ 551 h 554"/>
                <a:gd name="T20" fmla="*/ 0 w 702"/>
                <a:gd name="T21" fmla="*/ 484 h 554"/>
                <a:gd name="T22" fmla="*/ 0 w 702"/>
                <a:gd name="T23" fmla="*/ 69 h 554"/>
                <a:gd name="T24" fmla="*/ 70 w 702"/>
                <a:gd name="T25" fmla="*/ 0 h 554"/>
                <a:gd name="T26" fmla="*/ 634 w 702"/>
                <a:gd name="T27" fmla="*/ 0 h 554"/>
                <a:gd name="T28" fmla="*/ 702 w 702"/>
                <a:gd name="T29" fmla="*/ 69 h 554"/>
                <a:gd name="T30" fmla="*/ 702 w 702"/>
                <a:gd name="T31" fmla="*/ 388 h 554"/>
                <a:gd name="T32" fmla="*/ 702 w 702"/>
                <a:gd name="T33" fmla="*/ 482 h 554"/>
                <a:gd name="T34" fmla="*/ 631 w 702"/>
                <a:gd name="T35" fmla="*/ 553 h 554"/>
                <a:gd name="T36" fmla="*/ 548 w 702"/>
                <a:gd name="T37" fmla="*/ 553 h 554"/>
                <a:gd name="T38" fmla="*/ 543 w 702"/>
                <a:gd name="T39" fmla="*/ 553 h 554"/>
                <a:gd name="T40" fmla="*/ 527 w 702"/>
                <a:gd name="T41" fmla="*/ 539 h 554"/>
                <a:gd name="T42" fmla="*/ 543 w 702"/>
                <a:gd name="T43" fmla="*/ 526 h 554"/>
                <a:gd name="T44" fmla="*/ 632 w 702"/>
                <a:gd name="T45" fmla="*/ 526 h 554"/>
                <a:gd name="T46" fmla="*/ 675 w 702"/>
                <a:gd name="T47" fmla="*/ 483 h 554"/>
                <a:gd name="T48" fmla="*/ 675 w 702"/>
                <a:gd name="T49" fmla="*/ 171 h 554"/>
                <a:gd name="T50" fmla="*/ 675 w 702"/>
                <a:gd name="T51" fmla="*/ 162 h 554"/>
                <a:gd name="T52" fmla="*/ 675 w 702"/>
                <a:gd name="T53" fmla="*/ 135 h 554"/>
                <a:gd name="T54" fmla="*/ 675 w 702"/>
                <a:gd name="T55" fmla="*/ 62 h 554"/>
                <a:gd name="T56" fmla="*/ 650 w 702"/>
                <a:gd name="T57" fmla="*/ 29 h 554"/>
                <a:gd name="T58" fmla="*/ 631 w 702"/>
                <a:gd name="T59" fmla="*/ 26 h 554"/>
                <a:gd name="T60" fmla="*/ 341 w 702"/>
                <a:gd name="T61" fmla="*/ 26 h 554"/>
                <a:gd name="T62" fmla="*/ 69 w 702"/>
                <a:gd name="T63" fmla="*/ 26 h 554"/>
                <a:gd name="T64" fmla="*/ 27 w 702"/>
                <a:gd name="T65" fmla="*/ 68 h 554"/>
                <a:gd name="T66" fmla="*/ 27 w 702"/>
                <a:gd name="T67" fmla="*/ 96 h 554"/>
                <a:gd name="T68" fmla="*/ 27 w 702"/>
                <a:gd name="T69" fmla="*/ 135 h 554"/>
                <a:gd name="T70" fmla="*/ 675 w 702"/>
                <a:gd name="T71" fmla="*/ 135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2" h="554">
                  <a:moveTo>
                    <a:pt x="675" y="162"/>
                  </a:moveTo>
                  <a:cubicBezTo>
                    <a:pt x="459" y="162"/>
                    <a:pt x="244" y="162"/>
                    <a:pt x="27" y="162"/>
                  </a:cubicBezTo>
                  <a:cubicBezTo>
                    <a:pt x="27" y="164"/>
                    <a:pt x="27" y="167"/>
                    <a:pt x="27" y="170"/>
                  </a:cubicBezTo>
                  <a:cubicBezTo>
                    <a:pt x="27" y="274"/>
                    <a:pt x="27" y="379"/>
                    <a:pt x="27" y="483"/>
                  </a:cubicBezTo>
                  <a:cubicBezTo>
                    <a:pt x="27" y="511"/>
                    <a:pt x="42" y="526"/>
                    <a:pt x="70" y="526"/>
                  </a:cubicBezTo>
                  <a:cubicBezTo>
                    <a:pt x="98" y="526"/>
                    <a:pt x="127" y="526"/>
                    <a:pt x="156" y="526"/>
                  </a:cubicBezTo>
                  <a:cubicBezTo>
                    <a:pt x="158" y="526"/>
                    <a:pt x="161" y="526"/>
                    <a:pt x="164" y="527"/>
                  </a:cubicBezTo>
                  <a:cubicBezTo>
                    <a:pt x="171" y="528"/>
                    <a:pt x="175" y="533"/>
                    <a:pt x="175" y="540"/>
                  </a:cubicBezTo>
                  <a:cubicBezTo>
                    <a:pt x="175" y="547"/>
                    <a:pt x="171" y="552"/>
                    <a:pt x="164" y="552"/>
                  </a:cubicBezTo>
                  <a:cubicBezTo>
                    <a:pt x="128" y="553"/>
                    <a:pt x="92" y="554"/>
                    <a:pt x="56" y="551"/>
                  </a:cubicBezTo>
                  <a:cubicBezTo>
                    <a:pt x="24" y="548"/>
                    <a:pt x="0" y="517"/>
                    <a:pt x="0" y="484"/>
                  </a:cubicBezTo>
                  <a:cubicBezTo>
                    <a:pt x="0" y="346"/>
                    <a:pt x="0" y="208"/>
                    <a:pt x="0" y="69"/>
                  </a:cubicBezTo>
                  <a:cubicBezTo>
                    <a:pt x="0" y="30"/>
                    <a:pt x="31" y="0"/>
                    <a:pt x="70" y="0"/>
                  </a:cubicBezTo>
                  <a:cubicBezTo>
                    <a:pt x="258" y="0"/>
                    <a:pt x="446" y="0"/>
                    <a:pt x="634" y="0"/>
                  </a:cubicBezTo>
                  <a:cubicBezTo>
                    <a:pt x="671" y="0"/>
                    <a:pt x="702" y="32"/>
                    <a:pt x="702" y="69"/>
                  </a:cubicBezTo>
                  <a:cubicBezTo>
                    <a:pt x="702" y="175"/>
                    <a:pt x="702" y="281"/>
                    <a:pt x="702" y="388"/>
                  </a:cubicBezTo>
                  <a:cubicBezTo>
                    <a:pt x="702" y="419"/>
                    <a:pt x="702" y="451"/>
                    <a:pt x="702" y="482"/>
                  </a:cubicBezTo>
                  <a:cubicBezTo>
                    <a:pt x="702" y="522"/>
                    <a:pt x="671" y="553"/>
                    <a:pt x="631" y="553"/>
                  </a:cubicBezTo>
                  <a:cubicBezTo>
                    <a:pt x="604" y="553"/>
                    <a:pt x="576" y="553"/>
                    <a:pt x="548" y="553"/>
                  </a:cubicBezTo>
                  <a:cubicBezTo>
                    <a:pt x="546" y="553"/>
                    <a:pt x="544" y="553"/>
                    <a:pt x="543" y="553"/>
                  </a:cubicBezTo>
                  <a:cubicBezTo>
                    <a:pt x="533" y="553"/>
                    <a:pt x="527" y="547"/>
                    <a:pt x="527" y="539"/>
                  </a:cubicBezTo>
                  <a:cubicBezTo>
                    <a:pt x="527" y="532"/>
                    <a:pt x="533" y="526"/>
                    <a:pt x="543" y="526"/>
                  </a:cubicBezTo>
                  <a:cubicBezTo>
                    <a:pt x="572" y="526"/>
                    <a:pt x="602" y="526"/>
                    <a:pt x="632" y="526"/>
                  </a:cubicBezTo>
                  <a:cubicBezTo>
                    <a:pt x="660" y="526"/>
                    <a:pt x="675" y="511"/>
                    <a:pt x="675" y="483"/>
                  </a:cubicBezTo>
                  <a:cubicBezTo>
                    <a:pt x="675" y="379"/>
                    <a:pt x="675" y="275"/>
                    <a:pt x="675" y="171"/>
                  </a:cubicBezTo>
                  <a:cubicBezTo>
                    <a:pt x="675" y="168"/>
                    <a:pt x="675" y="165"/>
                    <a:pt x="675" y="162"/>
                  </a:cubicBezTo>
                  <a:close/>
                  <a:moveTo>
                    <a:pt x="675" y="135"/>
                  </a:moveTo>
                  <a:cubicBezTo>
                    <a:pt x="675" y="110"/>
                    <a:pt x="676" y="86"/>
                    <a:pt x="675" y="62"/>
                  </a:cubicBezTo>
                  <a:cubicBezTo>
                    <a:pt x="674" y="46"/>
                    <a:pt x="666" y="34"/>
                    <a:pt x="650" y="29"/>
                  </a:cubicBezTo>
                  <a:cubicBezTo>
                    <a:pt x="644" y="27"/>
                    <a:pt x="637" y="26"/>
                    <a:pt x="631" y="26"/>
                  </a:cubicBezTo>
                  <a:cubicBezTo>
                    <a:pt x="534" y="26"/>
                    <a:pt x="438" y="26"/>
                    <a:pt x="341" y="26"/>
                  </a:cubicBezTo>
                  <a:cubicBezTo>
                    <a:pt x="250" y="26"/>
                    <a:pt x="159" y="26"/>
                    <a:pt x="69" y="26"/>
                  </a:cubicBezTo>
                  <a:cubicBezTo>
                    <a:pt x="43" y="26"/>
                    <a:pt x="27" y="42"/>
                    <a:pt x="27" y="68"/>
                  </a:cubicBezTo>
                  <a:cubicBezTo>
                    <a:pt x="27" y="77"/>
                    <a:pt x="27" y="87"/>
                    <a:pt x="27" y="96"/>
                  </a:cubicBezTo>
                  <a:cubicBezTo>
                    <a:pt x="27" y="109"/>
                    <a:pt x="27" y="122"/>
                    <a:pt x="27" y="135"/>
                  </a:cubicBezTo>
                  <a:cubicBezTo>
                    <a:pt x="243" y="135"/>
                    <a:pt x="459" y="135"/>
                    <a:pt x="67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37" name="Freeform 13">
              <a:extLst>
                <a:ext uri="{FF2B5EF4-FFF2-40B4-BE49-F238E27FC236}">
                  <a16:creationId xmlns:a16="http://schemas.microsoft.com/office/drawing/2014/main" id="{F33C3150-DCF0-44F6-A752-FD1DCC4374DF}"/>
                </a:ext>
              </a:extLst>
            </p:cNvPr>
            <p:cNvSpPr>
              <a:spLocks noEditPoints="1"/>
            </p:cNvSpPr>
            <p:nvPr/>
          </p:nvSpPr>
          <p:spPr bwMode="auto">
            <a:xfrm>
              <a:off x="12553950" y="2590800"/>
              <a:ext cx="325438" cy="236538"/>
            </a:xfrm>
            <a:custGeom>
              <a:avLst/>
              <a:gdLst>
                <a:gd name="T0" fmla="*/ 148 w 296"/>
                <a:gd name="T1" fmla="*/ 0 h 215"/>
                <a:gd name="T2" fmla="*/ 253 w 296"/>
                <a:gd name="T3" fmla="*/ 0 h 215"/>
                <a:gd name="T4" fmla="*/ 296 w 296"/>
                <a:gd name="T5" fmla="*/ 44 h 215"/>
                <a:gd name="T6" fmla="*/ 296 w 296"/>
                <a:gd name="T7" fmla="*/ 173 h 215"/>
                <a:gd name="T8" fmla="*/ 253 w 296"/>
                <a:gd name="T9" fmla="*/ 215 h 215"/>
                <a:gd name="T10" fmla="*/ 43 w 296"/>
                <a:gd name="T11" fmla="*/ 215 h 215"/>
                <a:gd name="T12" fmla="*/ 0 w 296"/>
                <a:gd name="T13" fmla="*/ 172 h 215"/>
                <a:gd name="T14" fmla="*/ 0 w 296"/>
                <a:gd name="T15" fmla="*/ 43 h 215"/>
                <a:gd name="T16" fmla="*/ 43 w 296"/>
                <a:gd name="T17" fmla="*/ 0 h 215"/>
                <a:gd name="T18" fmla="*/ 148 w 296"/>
                <a:gd name="T19" fmla="*/ 0 h 215"/>
                <a:gd name="T20" fmla="*/ 148 w 296"/>
                <a:gd name="T21" fmla="*/ 0 h 215"/>
                <a:gd name="T22" fmla="*/ 147 w 296"/>
                <a:gd name="T23" fmla="*/ 189 h 215"/>
                <a:gd name="T24" fmla="*/ 147 w 296"/>
                <a:gd name="T25" fmla="*/ 189 h 215"/>
                <a:gd name="T26" fmla="*/ 254 w 296"/>
                <a:gd name="T27" fmla="*/ 189 h 215"/>
                <a:gd name="T28" fmla="*/ 270 w 296"/>
                <a:gd name="T29" fmla="*/ 173 h 215"/>
                <a:gd name="T30" fmla="*/ 270 w 296"/>
                <a:gd name="T31" fmla="*/ 42 h 215"/>
                <a:gd name="T32" fmla="*/ 255 w 296"/>
                <a:gd name="T33" fmla="*/ 26 h 215"/>
                <a:gd name="T34" fmla="*/ 41 w 296"/>
                <a:gd name="T35" fmla="*/ 26 h 215"/>
                <a:gd name="T36" fmla="*/ 26 w 296"/>
                <a:gd name="T37" fmla="*/ 42 h 215"/>
                <a:gd name="T38" fmla="*/ 26 w 296"/>
                <a:gd name="T39" fmla="*/ 172 h 215"/>
                <a:gd name="T40" fmla="*/ 43 w 296"/>
                <a:gd name="T41" fmla="*/ 189 h 215"/>
                <a:gd name="T42" fmla="*/ 147 w 296"/>
                <a:gd name="T43" fmla="*/ 18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6" h="215">
                  <a:moveTo>
                    <a:pt x="148" y="0"/>
                  </a:moveTo>
                  <a:cubicBezTo>
                    <a:pt x="183" y="0"/>
                    <a:pt x="218" y="0"/>
                    <a:pt x="253" y="0"/>
                  </a:cubicBezTo>
                  <a:cubicBezTo>
                    <a:pt x="278" y="0"/>
                    <a:pt x="296" y="18"/>
                    <a:pt x="296" y="44"/>
                  </a:cubicBezTo>
                  <a:cubicBezTo>
                    <a:pt x="296" y="87"/>
                    <a:pt x="296" y="130"/>
                    <a:pt x="296" y="173"/>
                  </a:cubicBezTo>
                  <a:cubicBezTo>
                    <a:pt x="296" y="196"/>
                    <a:pt x="277" y="215"/>
                    <a:pt x="253" y="215"/>
                  </a:cubicBezTo>
                  <a:cubicBezTo>
                    <a:pt x="183" y="215"/>
                    <a:pt x="113" y="215"/>
                    <a:pt x="43" y="215"/>
                  </a:cubicBezTo>
                  <a:cubicBezTo>
                    <a:pt x="19" y="215"/>
                    <a:pt x="0" y="196"/>
                    <a:pt x="0" y="172"/>
                  </a:cubicBezTo>
                  <a:cubicBezTo>
                    <a:pt x="0" y="129"/>
                    <a:pt x="0" y="86"/>
                    <a:pt x="0" y="43"/>
                  </a:cubicBezTo>
                  <a:cubicBezTo>
                    <a:pt x="0" y="19"/>
                    <a:pt x="19" y="0"/>
                    <a:pt x="43" y="0"/>
                  </a:cubicBezTo>
                  <a:cubicBezTo>
                    <a:pt x="78" y="0"/>
                    <a:pt x="113" y="0"/>
                    <a:pt x="148" y="0"/>
                  </a:cubicBezTo>
                  <a:cubicBezTo>
                    <a:pt x="148" y="0"/>
                    <a:pt x="148" y="0"/>
                    <a:pt x="148" y="0"/>
                  </a:cubicBezTo>
                  <a:close/>
                  <a:moveTo>
                    <a:pt x="147" y="189"/>
                  </a:moveTo>
                  <a:cubicBezTo>
                    <a:pt x="147" y="189"/>
                    <a:pt x="147" y="189"/>
                    <a:pt x="147" y="189"/>
                  </a:cubicBezTo>
                  <a:cubicBezTo>
                    <a:pt x="183" y="189"/>
                    <a:pt x="219" y="189"/>
                    <a:pt x="254" y="189"/>
                  </a:cubicBezTo>
                  <a:cubicBezTo>
                    <a:pt x="266" y="189"/>
                    <a:pt x="270" y="185"/>
                    <a:pt x="270" y="173"/>
                  </a:cubicBezTo>
                  <a:cubicBezTo>
                    <a:pt x="270" y="129"/>
                    <a:pt x="270" y="85"/>
                    <a:pt x="270" y="42"/>
                  </a:cubicBezTo>
                  <a:cubicBezTo>
                    <a:pt x="270" y="30"/>
                    <a:pt x="266" y="26"/>
                    <a:pt x="255" y="26"/>
                  </a:cubicBezTo>
                  <a:cubicBezTo>
                    <a:pt x="184" y="26"/>
                    <a:pt x="113" y="26"/>
                    <a:pt x="41" y="26"/>
                  </a:cubicBezTo>
                  <a:cubicBezTo>
                    <a:pt x="30" y="26"/>
                    <a:pt x="26" y="30"/>
                    <a:pt x="26" y="42"/>
                  </a:cubicBezTo>
                  <a:cubicBezTo>
                    <a:pt x="26" y="85"/>
                    <a:pt x="26" y="129"/>
                    <a:pt x="26" y="172"/>
                  </a:cubicBezTo>
                  <a:cubicBezTo>
                    <a:pt x="26" y="186"/>
                    <a:pt x="30" y="189"/>
                    <a:pt x="43" y="189"/>
                  </a:cubicBezTo>
                  <a:cubicBezTo>
                    <a:pt x="78" y="189"/>
                    <a:pt x="113" y="189"/>
                    <a:pt x="147"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38" name="Freeform 14">
              <a:extLst>
                <a:ext uri="{FF2B5EF4-FFF2-40B4-BE49-F238E27FC236}">
                  <a16:creationId xmlns:a16="http://schemas.microsoft.com/office/drawing/2014/main" id="{38419C58-F2A7-48FC-8477-53D4E1D677F9}"/>
                </a:ext>
              </a:extLst>
            </p:cNvPr>
            <p:cNvSpPr>
              <a:spLocks/>
            </p:cNvSpPr>
            <p:nvPr/>
          </p:nvSpPr>
          <p:spPr bwMode="auto">
            <a:xfrm>
              <a:off x="12611100" y="2414588"/>
              <a:ext cx="211138" cy="160338"/>
            </a:xfrm>
            <a:custGeom>
              <a:avLst/>
              <a:gdLst>
                <a:gd name="T0" fmla="*/ 28 w 191"/>
                <a:gd name="T1" fmla="*/ 113 h 145"/>
                <a:gd name="T2" fmla="*/ 28 w 191"/>
                <a:gd name="T3" fmla="*/ 132 h 145"/>
                <a:gd name="T4" fmla="*/ 16 w 191"/>
                <a:gd name="T5" fmla="*/ 145 h 145"/>
                <a:gd name="T6" fmla="*/ 2 w 191"/>
                <a:gd name="T7" fmla="*/ 133 h 145"/>
                <a:gd name="T8" fmla="*/ 10 w 191"/>
                <a:gd name="T9" fmla="*/ 63 h 145"/>
                <a:gd name="T10" fmla="*/ 107 w 191"/>
                <a:gd name="T11" fmla="*/ 6 h 145"/>
                <a:gd name="T12" fmla="*/ 189 w 191"/>
                <a:gd name="T13" fmla="*/ 86 h 145"/>
                <a:gd name="T14" fmla="*/ 190 w 191"/>
                <a:gd name="T15" fmla="*/ 131 h 145"/>
                <a:gd name="T16" fmla="*/ 177 w 191"/>
                <a:gd name="T17" fmla="*/ 145 h 145"/>
                <a:gd name="T18" fmla="*/ 164 w 191"/>
                <a:gd name="T19" fmla="*/ 131 h 145"/>
                <a:gd name="T20" fmla="*/ 162 w 191"/>
                <a:gd name="T21" fmla="*/ 86 h 145"/>
                <a:gd name="T22" fmla="*/ 88 w 191"/>
                <a:gd name="T23" fmla="*/ 32 h 145"/>
                <a:gd name="T24" fmla="*/ 28 w 191"/>
                <a:gd name="T25" fmla="*/ 95 h 145"/>
                <a:gd name="T26" fmla="*/ 28 w 191"/>
                <a:gd name="T27" fmla="*/ 113 h 145"/>
                <a:gd name="T28" fmla="*/ 28 w 191"/>
                <a:gd name="T29" fmla="*/ 11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 h="145">
                  <a:moveTo>
                    <a:pt x="28" y="113"/>
                  </a:moveTo>
                  <a:cubicBezTo>
                    <a:pt x="28" y="119"/>
                    <a:pt x="29" y="126"/>
                    <a:pt x="28" y="132"/>
                  </a:cubicBezTo>
                  <a:cubicBezTo>
                    <a:pt x="28" y="139"/>
                    <a:pt x="23" y="144"/>
                    <a:pt x="16" y="145"/>
                  </a:cubicBezTo>
                  <a:cubicBezTo>
                    <a:pt x="9" y="145"/>
                    <a:pt x="2" y="140"/>
                    <a:pt x="2" y="133"/>
                  </a:cubicBezTo>
                  <a:cubicBezTo>
                    <a:pt x="2" y="110"/>
                    <a:pt x="0" y="86"/>
                    <a:pt x="10" y="63"/>
                  </a:cubicBezTo>
                  <a:cubicBezTo>
                    <a:pt x="27" y="24"/>
                    <a:pt x="66" y="0"/>
                    <a:pt x="107" y="6"/>
                  </a:cubicBezTo>
                  <a:cubicBezTo>
                    <a:pt x="148" y="11"/>
                    <a:pt x="183" y="44"/>
                    <a:pt x="189" y="86"/>
                  </a:cubicBezTo>
                  <a:cubicBezTo>
                    <a:pt x="191" y="101"/>
                    <a:pt x="190" y="116"/>
                    <a:pt x="190" y="131"/>
                  </a:cubicBezTo>
                  <a:cubicBezTo>
                    <a:pt x="190" y="139"/>
                    <a:pt x="184" y="145"/>
                    <a:pt x="177" y="145"/>
                  </a:cubicBezTo>
                  <a:cubicBezTo>
                    <a:pt x="170" y="145"/>
                    <a:pt x="164" y="139"/>
                    <a:pt x="164" y="131"/>
                  </a:cubicBezTo>
                  <a:cubicBezTo>
                    <a:pt x="163" y="116"/>
                    <a:pt x="164" y="100"/>
                    <a:pt x="162" y="86"/>
                  </a:cubicBezTo>
                  <a:cubicBezTo>
                    <a:pt x="156" y="49"/>
                    <a:pt x="128" y="29"/>
                    <a:pt x="88" y="32"/>
                  </a:cubicBezTo>
                  <a:cubicBezTo>
                    <a:pt x="55" y="34"/>
                    <a:pt x="30" y="60"/>
                    <a:pt x="28" y="95"/>
                  </a:cubicBezTo>
                  <a:cubicBezTo>
                    <a:pt x="28" y="101"/>
                    <a:pt x="28" y="107"/>
                    <a:pt x="28" y="113"/>
                  </a:cubicBezTo>
                  <a:cubicBezTo>
                    <a:pt x="28" y="113"/>
                    <a:pt x="28" y="113"/>
                    <a:pt x="28"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39" name="Freeform 15">
              <a:extLst>
                <a:ext uri="{FF2B5EF4-FFF2-40B4-BE49-F238E27FC236}">
                  <a16:creationId xmlns:a16="http://schemas.microsoft.com/office/drawing/2014/main" id="{87988758-0BAF-48D0-B19B-415FD45B6BAB}"/>
                </a:ext>
              </a:extLst>
            </p:cNvPr>
            <p:cNvSpPr>
              <a:spLocks/>
            </p:cNvSpPr>
            <p:nvPr/>
          </p:nvSpPr>
          <p:spPr bwMode="auto">
            <a:xfrm>
              <a:off x="12479338" y="2206625"/>
              <a:ext cx="58738" cy="58738"/>
            </a:xfrm>
            <a:custGeom>
              <a:avLst/>
              <a:gdLst>
                <a:gd name="T0" fmla="*/ 27 w 54"/>
                <a:gd name="T1" fmla="*/ 0 h 53"/>
                <a:gd name="T2" fmla="*/ 54 w 54"/>
                <a:gd name="T3" fmla="*/ 26 h 53"/>
                <a:gd name="T4" fmla="*/ 28 w 54"/>
                <a:gd name="T5" fmla="*/ 53 h 53"/>
                <a:gd name="T6" fmla="*/ 0 w 54"/>
                <a:gd name="T7" fmla="*/ 27 h 53"/>
                <a:gd name="T8" fmla="*/ 27 w 54"/>
                <a:gd name="T9" fmla="*/ 0 h 53"/>
              </a:gdLst>
              <a:ahLst/>
              <a:cxnLst>
                <a:cxn ang="0">
                  <a:pos x="T0" y="T1"/>
                </a:cxn>
                <a:cxn ang="0">
                  <a:pos x="T2" y="T3"/>
                </a:cxn>
                <a:cxn ang="0">
                  <a:pos x="T4" y="T5"/>
                </a:cxn>
                <a:cxn ang="0">
                  <a:pos x="T6" y="T7"/>
                </a:cxn>
                <a:cxn ang="0">
                  <a:pos x="T8" y="T9"/>
                </a:cxn>
              </a:cxnLst>
              <a:rect l="0" t="0" r="r" b="b"/>
              <a:pathLst>
                <a:path w="54" h="53">
                  <a:moveTo>
                    <a:pt x="27" y="0"/>
                  </a:moveTo>
                  <a:cubicBezTo>
                    <a:pt x="40" y="0"/>
                    <a:pt x="54" y="13"/>
                    <a:pt x="54" y="26"/>
                  </a:cubicBezTo>
                  <a:cubicBezTo>
                    <a:pt x="54" y="39"/>
                    <a:pt x="40" y="53"/>
                    <a:pt x="28" y="53"/>
                  </a:cubicBezTo>
                  <a:cubicBezTo>
                    <a:pt x="14" y="53"/>
                    <a:pt x="1" y="40"/>
                    <a:pt x="0" y="27"/>
                  </a:cubicBezTo>
                  <a:cubicBezTo>
                    <a:pt x="0" y="14"/>
                    <a:pt x="14"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0" name="Freeform 16">
              <a:extLst>
                <a:ext uri="{FF2B5EF4-FFF2-40B4-BE49-F238E27FC236}">
                  <a16:creationId xmlns:a16="http://schemas.microsoft.com/office/drawing/2014/main" id="{62D4D041-27A0-4FB9-A778-EB04183AF4AB}"/>
                </a:ext>
              </a:extLst>
            </p:cNvPr>
            <p:cNvSpPr>
              <a:spLocks/>
            </p:cNvSpPr>
            <p:nvPr/>
          </p:nvSpPr>
          <p:spPr bwMode="auto">
            <a:xfrm>
              <a:off x="12568238" y="2206625"/>
              <a:ext cx="60325" cy="58738"/>
            </a:xfrm>
            <a:custGeom>
              <a:avLst/>
              <a:gdLst>
                <a:gd name="T0" fmla="*/ 27 w 54"/>
                <a:gd name="T1" fmla="*/ 0 h 53"/>
                <a:gd name="T2" fmla="*/ 54 w 54"/>
                <a:gd name="T3" fmla="*/ 27 h 53"/>
                <a:gd name="T4" fmla="*/ 27 w 54"/>
                <a:gd name="T5" fmla="*/ 53 h 53"/>
                <a:gd name="T6" fmla="*/ 0 w 54"/>
                <a:gd name="T7" fmla="*/ 26 h 53"/>
                <a:gd name="T8" fmla="*/ 27 w 54"/>
                <a:gd name="T9" fmla="*/ 0 h 53"/>
              </a:gdLst>
              <a:ahLst/>
              <a:cxnLst>
                <a:cxn ang="0">
                  <a:pos x="T0" y="T1"/>
                </a:cxn>
                <a:cxn ang="0">
                  <a:pos x="T2" y="T3"/>
                </a:cxn>
                <a:cxn ang="0">
                  <a:pos x="T4" y="T5"/>
                </a:cxn>
                <a:cxn ang="0">
                  <a:pos x="T6" y="T7"/>
                </a:cxn>
                <a:cxn ang="0">
                  <a:pos x="T8" y="T9"/>
                </a:cxn>
              </a:cxnLst>
              <a:rect l="0" t="0" r="r" b="b"/>
              <a:pathLst>
                <a:path w="54" h="53">
                  <a:moveTo>
                    <a:pt x="27" y="0"/>
                  </a:moveTo>
                  <a:cubicBezTo>
                    <a:pt x="40" y="0"/>
                    <a:pt x="54" y="14"/>
                    <a:pt x="54" y="27"/>
                  </a:cubicBezTo>
                  <a:cubicBezTo>
                    <a:pt x="53" y="39"/>
                    <a:pt x="40" y="53"/>
                    <a:pt x="27" y="53"/>
                  </a:cubicBezTo>
                  <a:cubicBezTo>
                    <a:pt x="14" y="53"/>
                    <a:pt x="0" y="39"/>
                    <a:pt x="0" y="26"/>
                  </a:cubicBezTo>
                  <a:cubicBezTo>
                    <a:pt x="0" y="13"/>
                    <a:pt x="14"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1" name="Freeform 17">
              <a:extLst>
                <a:ext uri="{FF2B5EF4-FFF2-40B4-BE49-F238E27FC236}">
                  <a16:creationId xmlns:a16="http://schemas.microsoft.com/office/drawing/2014/main" id="{937AD490-888B-46E7-84C5-FAF58F43E541}"/>
                </a:ext>
              </a:extLst>
            </p:cNvPr>
            <p:cNvSpPr>
              <a:spLocks/>
            </p:cNvSpPr>
            <p:nvPr/>
          </p:nvSpPr>
          <p:spPr bwMode="auto">
            <a:xfrm>
              <a:off x="12390438" y="2206625"/>
              <a:ext cx="58738" cy="58738"/>
            </a:xfrm>
            <a:custGeom>
              <a:avLst/>
              <a:gdLst>
                <a:gd name="T0" fmla="*/ 28 w 54"/>
                <a:gd name="T1" fmla="*/ 0 h 53"/>
                <a:gd name="T2" fmla="*/ 54 w 54"/>
                <a:gd name="T3" fmla="*/ 27 h 53"/>
                <a:gd name="T4" fmla="*/ 27 w 54"/>
                <a:gd name="T5" fmla="*/ 53 h 53"/>
                <a:gd name="T6" fmla="*/ 0 w 54"/>
                <a:gd name="T7" fmla="*/ 26 h 53"/>
                <a:gd name="T8" fmla="*/ 28 w 54"/>
                <a:gd name="T9" fmla="*/ 0 h 53"/>
              </a:gdLst>
              <a:ahLst/>
              <a:cxnLst>
                <a:cxn ang="0">
                  <a:pos x="T0" y="T1"/>
                </a:cxn>
                <a:cxn ang="0">
                  <a:pos x="T2" y="T3"/>
                </a:cxn>
                <a:cxn ang="0">
                  <a:pos x="T4" y="T5"/>
                </a:cxn>
                <a:cxn ang="0">
                  <a:pos x="T6" y="T7"/>
                </a:cxn>
                <a:cxn ang="0">
                  <a:pos x="T8" y="T9"/>
                </a:cxn>
              </a:cxnLst>
              <a:rect l="0" t="0" r="r" b="b"/>
              <a:pathLst>
                <a:path w="54" h="53">
                  <a:moveTo>
                    <a:pt x="28" y="0"/>
                  </a:moveTo>
                  <a:cubicBezTo>
                    <a:pt x="40" y="0"/>
                    <a:pt x="54" y="14"/>
                    <a:pt x="54" y="27"/>
                  </a:cubicBezTo>
                  <a:cubicBezTo>
                    <a:pt x="53" y="40"/>
                    <a:pt x="40" y="53"/>
                    <a:pt x="27" y="53"/>
                  </a:cubicBezTo>
                  <a:cubicBezTo>
                    <a:pt x="14" y="53"/>
                    <a:pt x="0" y="39"/>
                    <a:pt x="0" y="26"/>
                  </a:cubicBezTo>
                  <a:cubicBezTo>
                    <a:pt x="1" y="13"/>
                    <a:pt x="14"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2" name="Freeform 18">
              <a:extLst>
                <a:ext uri="{FF2B5EF4-FFF2-40B4-BE49-F238E27FC236}">
                  <a16:creationId xmlns:a16="http://schemas.microsoft.com/office/drawing/2014/main" id="{EACB738F-574E-4B6B-836D-DFEFB4B49ECD}"/>
                </a:ext>
              </a:extLst>
            </p:cNvPr>
            <p:cNvSpPr>
              <a:spLocks noEditPoints="1"/>
            </p:cNvSpPr>
            <p:nvPr/>
          </p:nvSpPr>
          <p:spPr bwMode="auto">
            <a:xfrm>
              <a:off x="12674600" y="2655888"/>
              <a:ext cx="80963" cy="111125"/>
            </a:xfrm>
            <a:custGeom>
              <a:avLst/>
              <a:gdLst>
                <a:gd name="T0" fmla="*/ 25 w 73"/>
                <a:gd name="T1" fmla="*/ 78 h 101"/>
                <a:gd name="T2" fmla="*/ 17 w 73"/>
                <a:gd name="T3" fmla="*/ 63 h 101"/>
                <a:gd name="T4" fmla="*/ 7 w 73"/>
                <a:gd name="T5" fmla="*/ 24 h 101"/>
                <a:gd name="T6" fmla="*/ 43 w 73"/>
                <a:gd name="T7" fmla="*/ 3 h 101"/>
                <a:gd name="T8" fmla="*/ 73 w 73"/>
                <a:gd name="T9" fmla="*/ 35 h 101"/>
                <a:gd name="T10" fmla="*/ 58 w 73"/>
                <a:gd name="T11" fmla="*/ 64 h 101"/>
                <a:gd name="T12" fmla="*/ 51 w 73"/>
                <a:gd name="T13" fmla="*/ 78 h 101"/>
                <a:gd name="T14" fmla="*/ 51 w 73"/>
                <a:gd name="T15" fmla="*/ 87 h 101"/>
                <a:gd name="T16" fmla="*/ 38 w 73"/>
                <a:gd name="T17" fmla="*/ 101 h 101"/>
                <a:gd name="T18" fmla="*/ 25 w 73"/>
                <a:gd name="T19" fmla="*/ 87 h 101"/>
                <a:gd name="T20" fmla="*/ 25 w 73"/>
                <a:gd name="T21" fmla="*/ 78 h 101"/>
                <a:gd name="T22" fmla="*/ 38 w 73"/>
                <a:gd name="T23" fmla="*/ 29 h 101"/>
                <a:gd name="T24" fmla="*/ 30 w 73"/>
                <a:gd name="T25" fmla="*/ 36 h 101"/>
                <a:gd name="T26" fmla="*/ 38 w 73"/>
                <a:gd name="T27" fmla="*/ 45 h 101"/>
                <a:gd name="T28" fmla="*/ 47 w 73"/>
                <a:gd name="T29" fmla="*/ 38 h 101"/>
                <a:gd name="T30" fmla="*/ 38 w 73"/>
                <a:gd name="T31" fmla="*/ 2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101">
                  <a:moveTo>
                    <a:pt x="25" y="78"/>
                  </a:moveTo>
                  <a:cubicBezTo>
                    <a:pt x="27" y="72"/>
                    <a:pt x="23" y="67"/>
                    <a:pt x="17" y="63"/>
                  </a:cubicBezTo>
                  <a:cubicBezTo>
                    <a:pt x="4" y="53"/>
                    <a:pt x="0" y="37"/>
                    <a:pt x="7" y="24"/>
                  </a:cubicBezTo>
                  <a:cubicBezTo>
                    <a:pt x="13" y="9"/>
                    <a:pt x="30" y="0"/>
                    <a:pt x="43" y="3"/>
                  </a:cubicBezTo>
                  <a:cubicBezTo>
                    <a:pt x="58" y="5"/>
                    <a:pt x="72" y="20"/>
                    <a:pt x="73" y="35"/>
                  </a:cubicBezTo>
                  <a:cubicBezTo>
                    <a:pt x="73" y="47"/>
                    <a:pt x="68" y="57"/>
                    <a:pt x="58" y="64"/>
                  </a:cubicBezTo>
                  <a:cubicBezTo>
                    <a:pt x="52" y="68"/>
                    <a:pt x="51" y="72"/>
                    <a:pt x="51" y="78"/>
                  </a:cubicBezTo>
                  <a:cubicBezTo>
                    <a:pt x="52" y="81"/>
                    <a:pt x="51" y="84"/>
                    <a:pt x="51" y="87"/>
                  </a:cubicBezTo>
                  <a:cubicBezTo>
                    <a:pt x="51" y="95"/>
                    <a:pt x="45" y="101"/>
                    <a:pt x="38" y="101"/>
                  </a:cubicBezTo>
                  <a:cubicBezTo>
                    <a:pt x="31" y="101"/>
                    <a:pt x="25" y="95"/>
                    <a:pt x="25" y="87"/>
                  </a:cubicBezTo>
                  <a:cubicBezTo>
                    <a:pt x="25" y="85"/>
                    <a:pt x="25" y="82"/>
                    <a:pt x="25" y="78"/>
                  </a:cubicBezTo>
                  <a:close/>
                  <a:moveTo>
                    <a:pt x="38" y="29"/>
                  </a:moveTo>
                  <a:cubicBezTo>
                    <a:pt x="33" y="28"/>
                    <a:pt x="30" y="30"/>
                    <a:pt x="30" y="36"/>
                  </a:cubicBezTo>
                  <a:cubicBezTo>
                    <a:pt x="29" y="42"/>
                    <a:pt x="32" y="45"/>
                    <a:pt x="38" y="45"/>
                  </a:cubicBezTo>
                  <a:cubicBezTo>
                    <a:pt x="43" y="45"/>
                    <a:pt x="46" y="43"/>
                    <a:pt x="47" y="38"/>
                  </a:cubicBezTo>
                  <a:cubicBezTo>
                    <a:pt x="47" y="32"/>
                    <a:pt x="45" y="28"/>
                    <a:pt x="3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grpSp>
      <p:grpSp>
        <p:nvGrpSpPr>
          <p:cNvPr id="43" name="Group 42">
            <a:extLst>
              <a:ext uri="{FF2B5EF4-FFF2-40B4-BE49-F238E27FC236}">
                <a16:creationId xmlns:a16="http://schemas.microsoft.com/office/drawing/2014/main" id="{E1C8BE9A-0172-4C6B-A437-7D6F65ACC40C}"/>
              </a:ext>
            </a:extLst>
          </p:cNvPr>
          <p:cNvGrpSpPr/>
          <p:nvPr/>
        </p:nvGrpSpPr>
        <p:grpSpPr>
          <a:xfrm>
            <a:off x="8538490" y="4971081"/>
            <a:ext cx="333558" cy="336625"/>
            <a:chOff x="14128750" y="2273300"/>
            <a:chExt cx="962025" cy="962025"/>
          </a:xfrm>
          <a:solidFill>
            <a:schemeClr val="bg1"/>
          </a:solidFill>
        </p:grpSpPr>
        <p:sp>
          <p:nvSpPr>
            <p:cNvPr id="44" name="Freeform 19">
              <a:extLst>
                <a:ext uri="{FF2B5EF4-FFF2-40B4-BE49-F238E27FC236}">
                  <a16:creationId xmlns:a16="http://schemas.microsoft.com/office/drawing/2014/main" id="{2F94D4C0-CDFB-405E-A94E-F1FFA9FD4376}"/>
                </a:ext>
              </a:extLst>
            </p:cNvPr>
            <p:cNvSpPr>
              <a:spLocks noEditPoints="1"/>
            </p:cNvSpPr>
            <p:nvPr/>
          </p:nvSpPr>
          <p:spPr bwMode="auto">
            <a:xfrm>
              <a:off x="14128750" y="2273300"/>
              <a:ext cx="962025" cy="962025"/>
            </a:xfrm>
            <a:custGeom>
              <a:avLst/>
              <a:gdLst>
                <a:gd name="T0" fmla="*/ 640 w 873"/>
                <a:gd name="T1" fmla="*/ 436 h 873"/>
                <a:gd name="T2" fmla="*/ 773 w 873"/>
                <a:gd name="T3" fmla="*/ 436 h 873"/>
                <a:gd name="T4" fmla="*/ 852 w 873"/>
                <a:gd name="T5" fmla="*/ 436 h 873"/>
                <a:gd name="T6" fmla="*/ 872 w 873"/>
                <a:gd name="T7" fmla="*/ 456 h 873"/>
                <a:gd name="T8" fmla="*/ 872 w 873"/>
                <a:gd name="T9" fmla="*/ 556 h 873"/>
                <a:gd name="T10" fmla="*/ 695 w 873"/>
                <a:gd name="T11" fmla="*/ 868 h 873"/>
                <a:gd name="T12" fmla="*/ 671 w 873"/>
                <a:gd name="T13" fmla="*/ 867 h 873"/>
                <a:gd name="T14" fmla="*/ 571 w 873"/>
                <a:gd name="T15" fmla="*/ 777 h 873"/>
                <a:gd name="T16" fmla="*/ 557 w 873"/>
                <a:gd name="T17" fmla="*/ 770 h 873"/>
                <a:gd name="T18" fmla="*/ 77 w 873"/>
                <a:gd name="T19" fmla="*/ 771 h 873"/>
                <a:gd name="T20" fmla="*/ 0 w 873"/>
                <a:gd name="T21" fmla="*/ 694 h 873"/>
                <a:gd name="T22" fmla="*/ 0 w 873"/>
                <a:gd name="T23" fmla="*/ 77 h 873"/>
                <a:gd name="T24" fmla="*/ 77 w 873"/>
                <a:gd name="T25" fmla="*/ 0 h 873"/>
                <a:gd name="T26" fmla="*/ 502 w 873"/>
                <a:gd name="T27" fmla="*/ 0 h 873"/>
                <a:gd name="T28" fmla="*/ 524 w 873"/>
                <a:gd name="T29" fmla="*/ 10 h 873"/>
                <a:gd name="T30" fmla="*/ 631 w 873"/>
                <a:gd name="T31" fmla="*/ 130 h 873"/>
                <a:gd name="T32" fmla="*/ 640 w 873"/>
                <a:gd name="T33" fmla="*/ 154 h 873"/>
                <a:gd name="T34" fmla="*/ 640 w 873"/>
                <a:gd name="T35" fmla="*/ 426 h 873"/>
                <a:gd name="T36" fmla="*/ 640 w 873"/>
                <a:gd name="T37" fmla="*/ 436 h 873"/>
                <a:gd name="T38" fmla="*/ 545 w 873"/>
                <a:gd name="T39" fmla="*/ 741 h 873"/>
                <a:gd name="T40" fmla="*/ 544 w 873"/>
                <a:gd name="T41" fmla="*/ 739 h 873"/>
                <a:gd name="T42" fmla="*/ 540 w 873"/>
                <a:gd name="T43" fmla="*/ 730 h 873"/>
                <a:gd name="T44" fmla="*/ 496 w 873"/>
                <a:gd name="T45" fmla="*/ 585 h 873"/>
                <a:gd name="T46" fmla="*/ 495 w 873"/>
                <a:gd name="T47" fmla="*/ 451 h 873"/>
                <a:gd name="T48" fmla="*/ 512 w 873"/>
                <a:gd name="T49" fmla="*/ 436 h 873"/>
                <a:gd name="T50" fmla="*/ 601 w 873"/>
                <a:gd name="T51" fmla="*/ 436 h 873"/>
                <a:gd name="T52" fmla="*/ 610 w 873"/>
                <a:gd name="T53" fmla="*/ 436 h 873"/>
                <a:gd name="T54" fmla="*/ 610 w 873"/>
                <a:gd name="T55" fmla="*/ 160 h 873"/>
                <a:gd name="T56" fmla="*/ 513 w 873"/>
                <a:gd name="T57" fmla="*/ 160 h 873"/>
                <a:gd name="T58" fmla="*/ 494 w 873"/>
                <a:gd name="T59" fmla="*/ 142 h 873"/>
                <a:gd name="T60" fmla="*/ 494 w 873"/>
                <a:gd name="T61" fmla="*/ 40 h 873"/>
                <a:gd name="T62" fmla="*/ 494 w 873"/>
                <a:gd name="T63" fmla="*/ 29 h 873"/>
                <a:gd name="T64" fmla="*/ 484 w 873"/>
                <a:gd name="T65" fmla="*/ 29 h 873"/>
                <a:gd name="T66" fmla="*/ 77 w 873"/>
                <a:gd name="T67" fmla="*/ 29 h 873"/>
                <a:gd name="T68" fmla="*/ 29 w 873"/>
                <a:gd name="T69" fmla="*/ 77 h 873"/>
                <a:gd name="T70" fmla="*/ 29 w 873"/>
                <a:gd name="T71" fmla="*/ 695 h 873"/>
                <a:gd name="T72" fmla="*/ 77 w 873"/>
                <a:gd name="T73" fmla="*/ 741 h 873"/>
                <a:gd name="T74" fmla="*/ 373 w 873"/>
                <a:gd name="T75" fmla="*/ 741 h 873"/>
                <a:gd name="T76" fmla="*/ 545 w 873"/>
                <a:gd name="T77" fmla="*/ 741 h 873"/>
                <a:gd name="T78" fmla="*/ 525 w 873"/>
                <a:gd name="T79" fmla="*/ 466 h 873"/>
                <a:gd name="T80" fmla="*/ 526 w 873"/>
                <a:gd name="T81" fmla="*/ 585 h 873"/>
                <a:gd name="T82" fmla="*/ 677 w 873"/>
                <a:gd name="T83" fmla="*/ 837 h 873"/>
                <a:gd name="T84" fmla="*/ 689 w 873"/>
                <a:gd name="T85" fmla="*/ 837 h 873"/>
                <a:gd name="T86" fmla="*/ 839 w 873"/>
                <a:gd name="T87" fmla="*/ 601 h 873"/>
                <a:gd name="T88" fmla="*/ 843 w 873"/>
                <a:gd name="T89" fmla="*/ 467 h 873"/>
                <a:gd name="T90" fmla="*/ 842 w 873"/>
                <a:gd name="T91" fmla="*/ 466 h 873"/>
                <a:gd name="T92" fmla="*/ 525 w 873"/>
                <a:gd name="T93" fmla="*/ 466 h 873"/>
                <a:gd name="T94" fmla="*/ 593 w 873"/>
                <a:gd name="T95" fmla="*/ 131 h 873"/>
                <a:gd name="T96" fmla="*/ 524 w 873"/>
                <a:gd name="T97" fmla="*/ 54 h 873"/>
                <a:gd name="T98" fmla="*/ 524 w 873"/>
                <a:gd name="T99" fmla="*/ 131 h 873"/>
                <a:gd name="T100" fmla="*/ 593 w 873"/>
                <a:gd name="T101" fmla="*/ 131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873">
                  <a:moveTo>
                    <a:pt x="640" y="436"/>
                  </a:moveTo>
                  <a:cubicBezTo>
                    <a:pt x="685" y="436"/>
                    <a:pt x="729" y="436"/>
                    <a:pt x="773" y="436"/>
                  </a:cubicBezTo>
                  <a:cubicBezTo>
                    <a:pt x="800" y="436"/>
                    <a:pt x="826" y="436"/>
                    <a:pt x="852" y="436"/>
                  </a:cubicBezTo>
                  <a:cubicBezTo>
                    <a:pt x="867" y="436"/>
                    <a:pt x="872" y="441"/>
                    <a:pt x="872" y="456"/>
                  </a:cubicBezTo>
                  <a:cubicBezTo>
                    <a:pt x="872" y="489"/>
                    <a:pt x="873" y="523"/>
                    <a:pt x="872" y="556"/>
                  </a:cubicBezTo>
                  <a:cubicBezTo>
                    <a:pt x="868" y="691"/>
                    <a:pt x="809" y="795"/>
                    <a:pt x="695" y="868"/>
                  </a:cubicBezTo>
                  <a:cubicBezTo>
                    <a:pt x="687" y="873"/>
                    <a:pt x="680" y="873"/>
                    <a:pt x="671" y="867"/>
                  </a:cubicBezTo>
                  <a:cubicBezTo>
                    <a:pt x="632" y="844"/>
                    <a:pt x="599" y="814"/>
                    <a:pt x="571" y="777"/>
                  </a:cubicBezTo>
                  <a:cubicBezTo>
                    <a:pt x="567" y="772"/>
                    <a:pt x="563" y="770"/>
                    <a:pt x="557" y="770"/>
                  </a:cubicBezTo>
                  <a:cubicBezTo>
                    <a:pt x="397" y="771"/>
                    <a:pt x="237" y="771"/>
                    <a:pt x="77" y="771"/>
                  </a:cubicBezTo>
                  <a:cubicBezTo>
                    <a:pt x="31" y="771"/>
                    <a:pt x="0" y="740"/>
                    <a:pt x="0" y="694"/>
                  </a:cubicBezTo>
                  <a:cubicBezTo>
                    <a:pt x="0" y="488"/>
                    <a:pt x="0" y="283"/>
                    <a:pt x="0" y="77"/>
                  </a:cubicBezTo>
                  <a:cubicBezTo>
                    <a:pt x="0" y="31"/>
                    <a:pt x="31" y="0"/>
                    <a:pt x="77" y="0"/>
                  </a:cubicBezTo>
                  <a:cubicBezTo>
                    <a:pt x="219" y="0"/>
                    <a:pt x="361" y="0"/>
                    <a:pt x="502" y="0"/>
                  </a:cubicBezTo>
                  <a:cubicBezTo>
                    <a:pt x="511" y="0"/>
                    <a:pt x="518" y="3"/>
                    <a:pt x="524" y="10"/>
                  </a:cubicBezTo>
                  <a:cubicBezTo>
                    <a:pt x="560" y="50"/>
                    <a:pt x="595" y="90"/>
                    <a:pt x="631" y="130"/>
                  </a:cubicBezTo>
                  <a:cubicBezTo>
                    <a:pt x="637" y="137"/>
                    <a:pt x="640" y="145"/>
                    <a:pt x="640" y="154"/>
                  </a:cubicBezTo>
                  <a:cubicBezTo>
                    <a:pt x="640" y="245"/>
                    <a:pt x="640" y="335"/>
                    <a:pt x="640" y="426"/>
                  </a:cubicBezTo>
                  <a:cubicBezTo>
                    <a:pt x="640" y="429"/>
                    <a:pt x="640" y="432"/>
                    <a:pt x="640" y="436"/>
                  </a:cubicBezTo>
                  <a:close/>
                  <a:moveTo>
                    <a:pt x="545" y="741"/>
                  </a:moveTo>
                  <a:cubicBezTo>
                    <a:pt x="545" y="740"/>
                    <a:pt x="545" y="739"/>
                    <a:pt x="544" y="739"/>
                  </a:cubicBezTo>
                  <a:cubicBezTo>
                    <a:pt x="543" y="736"/>
                    <a:pt x="541" y="733"/>
                    <a:pt x="540" y="730"/>
                  </a:cubicBezTo>
                  <a:cubicBezTo>
                    <a:pt x="515" y="685"/>
                    <a:pt x="499" y="637"/>
                    <a:pt x="496" y="585"/>
                  </a:cubicBezTo>
                  <a:cubicBezTo>
                    <a:pt x="494" y="540"/>
                    <a:pt x="495" y="496"/>
                    <a:pt x="495" y="451"/>
                  </a:cubicBezTo>
                  <a:cubicBezTo>
                    <a:pt x="494" y="441"/>
                    <a:pt x="501" y="436"/>
                    <a:pt x="512" y="436"/>
                  </a:cubicBezTo>
                  <a:cubicBezTo>
                    <a:pt x="542" y="436"/>
                    <a:pt x="571" y="436"/>
                    <a:pt x="601" y="436"/>
                  </a:cubicBezTo>
                  <a:cubicBezTo>
                    <a:pt x="604" y="436"/>
                    <a:pt x="607" y="436"/>
                    <a:pt x="610" y="436"/>
                  </a:cubicBezTo>
                  <a:cubicBezTo>
                    <a:pt x="610" y="344"/>
                    <a:pt x="610" y="252"/>
                    <a:pt x="610" y="160"/>
                  </a:cubicBezTo>
                  <a:cubicBezTo>
                    <a:pt x="577" y="160"/>
                    <a:pt x="545" y="160"/>
                    <a:pt x="513" y="160"/>
                  </a:cubicBezTo>
                  <a:cubicBezTo>
                    <a:pt x="499" y="160"/>
                    <a:pt x="494" y="155"/>
                    <a:pt x="494" y="142"/>
                  </a:cubicBezTo>
                  <a:cubicBezTo>
                    <a:pt x="494" y="108"/>
                    <a:pt x="494" y="74"/>
                    <a:pt x="494" y="40"/>
                  </a:cubicBezTo>
                  <a:cubicBezTo>
                    <a:pt x="494" y="37"/>
                    <a:pt x="494" y="33"/>
                    <a:pt x="494" y="29"/>
                  </a:cubicBezTo>
                  <a:cubicBezTo>
                    <a:pt x="490" y="29"/>
                    <a:pt x="487" y="29"/>
                    <a:pt x="484" y="29"/>
                  </a:cubicBezTo>
                  <a:cubicBezTo>
                    <a:pt x="349" y="29"/>
                    <a:pt x="213" y="29"/>
                    <a:pt x="77" y="29"/>
                  </a:cubicBezTo>
                  <a:cubicBezTo>
                    <a:pt x="47" y="29"/>
                    <a:pt x="29" y="48"/>
                    <a:pt x="29" y="77"/>
                  </a:cubicBezTo>
                  <a:cubicBezTo>
                    <a:pt x="29" y="283"/>
                    <a:pt x="29" y="489"/>
                    <a:pt x="29" y="695"/>
                  </a:cubicBezTo>
                  <a:cubicBezTo>
                    <a:pt x="29" y="723"/>
                    <a:pt x="47" y="741"/>
                    <a:pt x="77" y="741"/>
                  </a:cubicBezTo>
                  <a:cubicBezTo>
                    <a:pt x="176" y="741"/>
                    <a:pt x="275" y="741"/>
                    <a:pt x="373" y="741"/>
                  </a:cubicBezTo>
                  <a:cubicBezTo>
                    <a:pt x="430" y="741"/>
                    <a:pt x="487" y="741"/>
                    <a:pt x="545" y="741"/>
                  </a:cubicBezTo>
                  <a:close/>
                  <a:moveTo>
                    <a:pt x="525" y="466"/>
                  </a:moveTo>
                  <a:cubicBezTo>
                    <a:pt x="525" y="506"/>
                    <a:pt x="522" y="546"/>
                    <a:pt x="526" y="585"/>
                  </a:cubicBezTo>
                  <a:cubicBezTo>
                    <a:pt x="536" y="692"/>
                    <a:pt x="588" y="776"/>
                    <a:pt x="677" y="837"/>
                  </a:cubicBezTo>
                  <a:cubicBezTo>
                    <a:pt x="681" y="840"/>
                    <a:pt x="685" y="840"/>
                    <a:pt x="689" y="837"/>
                  </a:cubicBezTo>
                  <a:cubicBezTo>
                    <a:pt x="773" y="780"/>
                    <a:pt x="825" y="702"/>
                    <a:pt x="839" y="601"/>
                  </a:cubicBezTo>
                  <a:cubicBezTo>
                    <a:pt x="845" y="557"/>
                    <a:pt x="842" y="512"/>
                    <a:pt x="843" y="467"/>
                  </a:cubicBezTo>
                  <a:cubicBezTo>
                    <a:pt x="843" y="467"/>
                    <a:pt x="842" y="466"/>
                    <a:pt x="842" y="466"/>
                  </a:cubicBezTo>
                  <a:cubicBezTo>
                    <a:pt x="736" y="466"/>
                    <a:pt x="630" y="466"/>
                    <a:pt x="525" y="466"/>
                  </a:cubicBezTo>
                  <a:close/>
                  <a:moveTo>
                    <a:pt x="593" y="131"/>
                  </a:moveTo>
                  <a:cubicBezTo>
                    <a:pt x="569" y="105"/>
                    <a:pt x="547" y="80"/>
                    <a:pt x="524" y="54"/>
                  </a:cubicBezTo>
                  <a:cubicBezTo>
                    <a:pt x="524" y="81"/>
                    <a:pt x="524" y="106"/>
                    <a:pt x="524" y="131"/>
                  </a:cubicBezTo>
                  <a:cubicBezTo>
                    <a:pt x="547" y="131"/>
                    <a:pt x="569" y="131"/>
                    <a:pt x="593"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5" name="Freeform 20">
              <a:extLst>
                <a:ext uri="{FF2B5EF4-FFF2-40B4-BE49-F238E27FC236}">
                  <a16:creationId xmlns:a16="http://schemas.microsoft.com/office/drawing/2014/main" id="{9E0A0F05-FDA2-42BC-96B4-BFC7367F41E3}"/>
                </a:ext>
              </a:extLst>
            </p:cNvPr>
            <p:cNvSpPr>
              <a:spLocks/>
            </p:cNvSpPr>
            <p:nvPr/>
          </p:nvSpPr>
          <p:spPr bwMode="auto">
            <a:xfrm>
              <a:off x="14225588" y="2497138"/>
              <a:ext cx="511175" cy="31750"/>
            </a:xfrm>
            <a:custGeom>
              <a:avLst/>
              <a:gdLst>
                <a:gd name="T0" fmla="*/ 0 w 464"/>
                <a:gd name="T1" fmla="*/ 28 h 28"/>
                <a:gd name="T2" fmla="*/ 0 w 464"/>
                <a:gd name="T3" fmla="*/ 0 h 28"/>
                <a:gd name="T4" fmla="*/ 464 w 464"/>
                <a:gd name="T5" fmla="*/ 0 h 28"/>
                <a:gd name="T6" fmla="*/ 464 w 464"/>
                <a:gd name="T7" fmla="*/ 28 h 28"/>
                <a:gd name="T8" fmla="*/ 0 w 464"/>
                <a:gd name="T9" fmla="*/ 28 h 28"/>
              </a:gdLst>
              <a:ahLst/>
              <a:cxnLst>
                <a:cxn ang="0">
                  <a:pos x="T0" y="T1"/>
                </a:cxn>
                <a:cxn ang="0">
                  <a:pos x="T2" y="T3"/>
                </a:cxn>
                <a:cxn ang="0">
                  <a:pos x="T4" y="T5"/>
                </a:cxn>
                <a:cxn ang="0">
                  <a:pos x="T6" y="T7"/>
                </a:cxn>
                <a:cxn ang="0">
                  <a:pos x="T8" y="T9"/>
                </a:cxn>
              </a:cxnLst>
              <a:rect l="0" t="0" r="r" b="b"/>
              <a:pathLst>
                <a:path w="464" h="28">
                  <a:moveTo>
                    <a:pt x="0" y="28"/>
                  </a:moveTo>
                  <a:cubicBezTo>
                    <a:pt x="0" y="19"/>
                    <a:pt x="0" y="10"/>
                    <a:pt x="0" y="0"/>
                  </a:cubicBezTo>
                  <a:cubicBezTo>
                    <a:pt x="155" y="0"/>
                    <a:pt x="309" y="0"/>
                    <a:pt x="464" y="0"/>
                  </a:cubicBezTo>
                  <a:cubicBezTo>
                    <a:pt x="464" y="9"/>
                    <a:pt x="464" y="18"/>
                    <a:pt x="464" y="28"/>
                  </a:cubicBezTo>
                  <a:cubicBezTo>
                    <a:pt x="310" y="28"/>
                    <a:pt x="155"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6" name="Freeform 21">
              <a:extLst>
                <a:ext uri="{FF2B5EF4-FFF2-40B4-BE49-F238E27FC236}">
                  <a16:creationId xmlns:a16="http://schemas.microsoft.com/office/drawing/2014/main" id="{73E4A628-DAF3-4582-9DBF-06160F39BE70}"/>
                </a:ext>
              </a:extLst>
            </p:cNvPr>
            <p:cNvSpPr>
              <a:spLocks/>
            </p:cNvSpPr>
            <p:nvPr/>
          </p:nvSpPr>
          <p:spPr bwMode="auto">
            <a:xfrm>
              <a:off x="14225588" y="2578100"/>
              <a:ext cx="511175" cy="31750"/>
            </a:xfrm>
            <a:custGeom>
              <a:avLst/>
              <a:gdLst>
                <a:gd name="T0" fmla="*/ 0 w 464"/>
                <a:gd name="T1" fmla="*/ 28 h 28"/>
                <a:gd name="T2" fmla="*/ 0 w 464"/>
                <a:gd name="T3" fmla="*/ 0 h 28"/>
                <a:gd name="T4" fmla="*/ 464 w 464"/>
                <a:gd name="T5" fmla="*/ 0 h 28"/>
                <a:gd name="T6" fmla="*/ 464 w 464"/>
                <a:gd name="T7" fmla="*/ 28 h 28"/>
                <a:gd name="T8" fmla="*/ 0 w 464"/>
                <a:gd name="T9" fmla="*/ 28 h 28"/>
              </a:gdLst>
              <a:ahLst/>
              <a:cxnLst>
                <a:cxn ang="0">
                  <a:pos x="T0" y="T1"/>
                </a:cxn>
                <a:cxn ang="0">
                  <a:pos x="T2" y="T3"/>
                </a:cxn>
                <a:cxn ang="0">
                  <a:pos x="T4" y="T5"/>
                </a:cxn>
                <a:cxn ang="0">
                  <a:pos x="T6" y="T7"/>
                </a:cxn>
                <a:cxn ang="0">
                  <a:pos x="T8" y="T9"/>
                </a:cxn>
              </a:cxnLst>
              <a:rect l="0" t="0" r="r" b="b"/>
              <a:pathLst>
                <a:path w="464" h="28">
                  <a:moveTo>
                    <a:pt x="0" y="28"/>
                  </a:moveTo>
                  <a:cubicBezTo>
                    <a:pt x="0" y="18"/>
                    <a:pt x="0" y="9"/>
                    <a:pt x="0" y="0"/>
                  </a:cubicBezTo>
                  <a:cubicBezTo>
                    <a:pt x="155" y="0"/>
                    <a:pt x="309" y="0"/>
                    <a:pt x="464" y="0"/>
                  </a:cubicBezTo>
                  <a:cubicBezTo>
                    <a:pt x="464" y="9"/>
                    <a:pt x="464" y="18"/>
                    <a:pt x="464" y="28"/>
                  </a:cubicBezTo>
                  <a:cubicBezTo>
                    <a:pt x="310" y="28"/>
                    <a:pt x="155"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7" name="Freeform 22">
              <a:extLst>
                <a:ext uri="{FF2B5EF4-FFF2-40B4-BE49-F238E27FC236}">
                  <a16:creationId xmlns:a16="http://schemas.microsoft.com/office/drawing/2014/main" id="{590DBD55-3D43-415F-8DA3-1EF512F34B03}"/>
                </a:ext>
              </a:extLst>
            </p:cNvPr>
            <p:cNvSpPr>
              <a:spLocks/>
            </p:cNvSpPr>
            <p:nvPr/>
          </p:nvSpPr>
          <p:spPr bwMode="auto">
            <a:xfrm>
              <a:off x="14225588" y="2659063"/>
              <a:ext cx="511175" cy="30163"/>
            </a:xfrm>
            <a:custGeom>
              <a:avLst/>
              <a:gdLst>
                <a:gd name="T0" fmla="*/ 464 w 464"/>
                <a:gd name="T1" fmla="*/ 0 h 28"/>
                <a:gd name="T2" fmla="*/ 464 w 464"/>
                <a:gd name="T3" fmla="*/ 28 h 28"/>
                <a:gd name="T4" fmla="*/ 0 w 464"/>
                <a:gd name="T5" fmla="*/ 28 h 28"/>
                <a:gd name="T6" fmla="*/ 0 w 464"/>
                <a:gd name="T7" fmla="*/ 0 h 28"/>
                <a:gd name="T8" fmla="*/ 464 w 464"/>
                <a:gd name="T9" fmla="*/ 0 h 28"/>
              </a:gdLst>
              <a:ahLst/>
              <a:cxnLst>
                <a:cxn ang="0">
                  <a:pos x="T0" y="T1"/>
                </a:cxn>
                <a:cxn ang="0">
                  <a:pos x="T2" y="T3"/>
                </a:cxn>
                <a:cxn ang="0">
                  <a:pos x="T4" y="T5"/>
                </a:cxn>
                <a:cxn ang="0">
                  <a:pos x="T6" y="T7"/>
                </a:cxn>
                <a:cxn ang="0">
                  <a:pos x="T8" y="T9"/>
                </a:cxn>
              </a:cxnLst>
              <a:rect l="0" t="0" r="r" b="b"/>
              <a:pathLst>
                <a:path w="464" h="28">
                  <a:moveTo>
                    <a:pt x="464" y="0"/>
                  </a:moveTo>
                  <a:cubicBezTo>
                    <a:pt x="464" y="9"/>
                    <a:pt x="464" y="18"/>
                    <a:pt x="464" y="28"/>
                  </a:cubicBezTo>
                  <a:cubicBezTo>
                    <a:pt x="309" y="28"/>
                    <a:pt x="155" y="28"/>
                    <a:pt x="0" y="28"/>
                  </a:cubicBezTo>
                  <a:cubicBezTo>
                    <a:pt x="0" y="19"/>
                    <a:pt x="0" y="10"/>
                    <a:pt x="0" y="0"/>
                  </a:cubicBezTo>
                  <a:cubicBezTo>
                    <a:pt x="154" y="0"/>
                    <a:pt x="309" y="0"/>
                    <a:pt x="4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8" name="Freeform 23">
              <a:extLst>
                <a:ext uri="{FF2B5EF4-FFF2-40B4-BE49-F238E27FC236}">
                  <a16:creationId xmlns:a16="http://schemas.microsoft.com/office/drawing/2014/main" id="{83F7116F-D3D0-4851-AA4B-992AC05B197C}"/>
                </a:ext>
              </a:extLst>
            </p:cNvPr>
            <p:cNvSpPr>
              <a:spLocks/>
            </p:cNvSpPr>
            <p:nvPr/>
          </p:nvSpPr>
          <p:spPr bwMode="auto">
            <a:xfrm>
              <a:off x="14225588" y="2738438"/>
              <a:ext cx="384175" cy="30163"/>
            </a:xfrm>
            <a:custGeom>
              <a:avLst/>
              <a:gdLst>
                <a:gd name="T0" fmla="*/ 348 w 348"/>
                <a:gd name="T1" fmla="*/ 0 h 28"/>
                <a:gd name="T2" fmla="*/ 348 w 348"/>
                <a:gd name="T3" fmla="*/ 28 h 28"/>
                <a:gd name="T4" fmla="*/ 0 w 348"/>
                <a:gd name="T5" fmla="*/ 28 h 28"/>
                <a:gd name="T6" fmla="*/ 0 w 348"/>
                <a:gd name="T7" fmla="*/ 0 h 28"/>
                <a:gd name="T8" fmla="*/ 348 w 348"/>
                <a:gd name="T9" fmla="*/ 0 h 28"/>
              </a:gdLst>
              <a:ahLst/>
              <a:cxnLst>
                <a:cxn ang="0">
                  <a:pos x="T0" y="T1"/>
                </a:cxn>
                <a:cxn ang="0">
                  <a:pos x="T2" y="T3"/>
                </a:cxn>
                <a:cxn ang="0">
                  <a:pos x="T4" y="T5"/>
                </a:cxn>
                <a:cxn ang="0">
                  <a:pos x="T6" y="T7"/>
                </a:cxn>
                <a:cxn ang="0">
                  <a:pos x="T8" y="T9"/>
                </a:cxn>
              </a:cxnLst>
              <a:rect l="0" t="0" r="r" b="b"/>
              <a:pathLst>
                <a:path w="348" h="28">
                  <a:moveTo>
                    <a:pt x="348" y="0"/>
                  </a:moveTo>
                  <a:cubicBezTo>
                    <a:pt x="348" y="10"/>
                    <a:pt x="348" y="19"/>
                    <a:pt x="348" y="28"/>
                  </a:cubicBezTo>
                  <a:cubicBezTo>
                    <a:pt x="232" y="28"/>
                    <a:pt x="116" y="28"/>
                    <a:pt x="0" y="28"/>
                  </a:cubicBezTo>
                  <a:cubicBezTo>
                    <a:pt x="0" y="19"/>
                    <a:pt x="0" y="10"/>
                    <a:pt x="0" y="0"/>
                  </a:cubicBezTo>
                  <a:cubicBezTo>
                    <a:pt x="116" y="0"/>
                    <a:pt x="231" y="0"/>
                    <a:pt x="3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49" name="Freeform 24">
              <a:extLst>
                <a:ext uri="{FF2B5EF4-FFF2-40B4-BE49-F238E27FC236}">
                  <a16:creationId xmlns:a16="http://schemas.microsoft.com/office/drawing/2014/main" id="{D3E9300A-C147-441E-8C78-231093FE3623}"/>
                </a:ext>
              </a:extLst>
            </p:cNvPr>
            <p:cNvSpPr>
              <a:spLocks/>
            </p:cNvSpPr>
            <p:nvPr/>
          </p:nvSpPr>
          <p:spPr bwMode="auto">
            <a:xfrm>
              <a:off x="14225588" y="2817813"/>
              <a:ext cx="384175" cy="31750"/>
            </a:xfrm>
            <a:custGeom>
              <a:avLst/>
              <a:gdLst>
                <a:gd name="T0" fmla="*/ 0 w 348"/>
                <a:gd name="T1" fmla="*/ 28 h 28"/>
                <a:gd name="T2" fmla="*/ 0 w 348"/>
                <a:gd name="T3" fmla="*/ 0 h 28"/>
                <a:gd name="T4" fmla="*/ 348 w 348"/>
                <a:gd name="T5" fmla="*/ 0 h 28"/>
                <a:gd name="T6" fmla="*/ 348 w 348"/>
                <a:gd name="T7" fmla="*/ 28 h 28"/>
                <a:gd name="T8" fmla="*/ 0 w 348"/>
                <a:gd name="T9" fmla="*/ 28 h 28"/>
              </a:gdLst>
              <a:ahLst/>
              <a:cxnLst>
                <a:cxn ang="0">
                  <a:pos x="T0" y="T1"/>
                </a:cxn>
                <a:cxn ang="0">
                  <a:pos x="T2" y="T3"/>
                </a:cxn>
                <a:cxn ang="0">
                  <a:pos x="T4" y="T5"/>
                </a:cxn>
                <a:cxn ang="0">
                  <a:pos x="T6" y="T7"/>
                </a:cxn>
                <a:cxn ang="0">
                  <a:pos x="T8" y="T9"/>
                </a:cxn>
              </a:cxnLst>
              <a:rect l="0" t="0" r="r" b="b"/>
              <a:pathLst>
                <a:path w="348" h="28">
                  <a:moveTo>
                    <a:pt x="0" y="28"/>
                  </a:moveTo>
                  <a:cubicBezTo>
                    <a:pt x="0" y="18"/>
                    <a:pt x="0" y="9"/>
                    <a:pt x="0" y="0"/>
                  </a:cubicBezTo>
                  <a:cubicBezTo>
                    <a:pt x="116" y="0"/>
                    <a:pt x="231" y="0"/>
                    <a:pt x="348" y="0"/>
                  </a:cubicBezTo>
                  <a:cubicBezTo>
                    <a:pt x="348" y="9"/>
                    <a:pt x="348" y="18"/>
                    <a:pt x="348" y="28"/>
                  </a:cubicBezTo>
                  <a:cubicBezTo>
                    <a:pt x="232" y="28"/>
                    <a:pt x="116"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0" name="Freeform 25">
              <a:extLst>
                <a:ext uri="{FF2B5EF4-FFF2-40B4-BE49-F238E27FC236}">
                  <a16:creationId xmlns:a16="http://schemas.microsoft.com/office/drawing/2014/main" id="{C9995C59-2C66-4BC6-A51A-1C0B01FEFD4F}"/>
                </a:ext>
              </a:extLst>
            </p:cNvPr>
            <p:cNvSpPr>
              <a:spLocks/>
            </p:cNvSpPr>
            <p:nvPr/>
          </p:nvSpPr>
          <p:spPr bwMode="auto">
            <a:xfrm>
              <a:off x="14225588" y="2898775"/>
              <a:ext cx="384175" cy="30163"/>
            </a:xfrm>
            <a:custGeom>
              <a:avLst/>
              <a:gdLst>
                <a:gd name="T0" fmla="*/ 0 w 348"/>
                <a:gd name="T1" fmla="*/ 28 h 28"/>
                <a:gd name="T2" fmla="*/ 0 w 348"/>
                <a:gd name="T3" fmla="*/ 0 h 28"/>
                <a:gd name="T4" fmla="*/ 348 w 348"/>
                <a:gd name="T5" fmla="*/ 0 h 28"/>
                <a:gd name="T6" fmla="*/ 348 w 348"/>
                <a:gd name="T7" fmla="*/ 28 h 28"/>
                <a:gd name="T8" fmla="*/ 0 w 348"/>
                <a:gd name="T9" fmla="*/ 28 h 28"/>
              </a:gdLst>
              <a:ahLst/>
              <a:cxnLst>
                <a:cxn ang="0">
                  <a:pos x="T0" y="T1"/>
                </a:cxn>
                <a:cxn ang="0">
                  <a:pos x="T2" y="T3"/>
                </a:cxn>
                <a:cxn ang="0">
                  <a:pos x="T4" y="T5"/>
                </a:cxn>
                <a:cxn ang="0">
                  <a:pos x="T6" y="T7"/>
                </a:cxn>
                <a:cxn ang="0">
                  <a:pos x="T8" y="T9"/>
                </a:cxn>
              </a:cxnLst>
              <a:rect l="0" t="0" r="r" b="b"/>
              <a:pathLst>
                <a:path w="348" h="28">
                  <a:moveTo>
                    <a:pt x="0" y="28"/>
                  </a:moveTo>
                  <a:cubicBezTo>
                    <a:pt x="0" y="18"/>
                    <a:pt x="0" y="9"/>
                    <a:pt x="0" y="0"/>
                  </a:cubicBezTo>
                  <a:cubicBezTo>
                    <a:pt x="116" y="0"/>
                    <a:pt x="231" y="0"/>
                    <a:pt x="348" y="0"/>
                  </a:cubicBezTo>
                  <a:cubicBezTo>
                    <a:pt x="348" y="8"/>
                    <a:pt x="348" y="18"/>
                    <a:pt x="348" y="28"/>
                  </a:cubicBezTo>
                  <a:cubicBezTo>
                    <a:pt x="232" y="28"/>
                    <a:pt x="116"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1" name="Freeform 26">
              <a:extLst>
                <a:ext uri="{FF2B5EF4-FFF2-40B4-BE49-F238E27FC236}">
                  <a16:creationId xmlns:a16="http://schemas.microsoft.com/office/drawing/2014/main" id="{D2873DA9-2BB0-43F6-B403-F5159A7C9587}"/>
                </a:ext>
              </a:extLst>
            </p:cNvPr>
            <p:cNvSpPr>
              <a:spLocks/>
            </p:cNvSpPr>
            <p:nvPr/>
          </p:nvSpPr>
          <p:spPr bwMode="auto">
            <a:xfrm>
              <a:off x="14225588" y="2978150"/>
              <a:ext cx="384175" cy="30163"/>
            </a:xfrm>
            <a:custGeom>
              <a:avLst/>
              <a:gdLst>
                <a:gd name="T0" fmla="*/ 0 w 348"/>
                <a:gd name="T1" fmla="*/ 28 h 28"/>
                <a:gd name="T2" fmla="*/ 0 w 348"/>
                <a:gd name="T3" fmla="*/ 0 h 28"/>
                <a:gd name="T4" fmla="*/ 348 w 348"/>
                <a:gd name="T5" fmla="*/ 0 h 28"/>
                <a:gd name="T6" fmla="*/ 348 w 348"/>
                <a:gd name="T7" fmla="*/ 28 h 28"/>
                <a:gd name="T8" fmla="*/ 0 w 348"/>
                <a:gd name="T9" fmla="*/ 28 h 28"/>
              </a:gdLst>
              <a:ahLst/>
              <a:cxnLst>
                <a:cxn ang="0">
                  <a:pos x="T0" y="T1"/>
                </a:cxn>
                <a:cxn ang="0">
                  <a:pos x="T2" y="T3"/>
                </a:cxn>
                <a:cxn ang="0">
                  <a:pos x="T4" y="T5"/>
                </a:cxn>
                <a:cxn ang="0">
                  <a:pos x="T6" y="T7"/>
                </a:cxn>
                <a:cxn ang="0">
                  <a:pos x="T8" y="T9"/>
                </a:cxn>
              </a:cxnLst>
              <a:rect l="0" t="0" r="r" b="b"/>
              <a:pathLst>
                <a:path w="348" h="28">
                  <a:moveTo>
                    <a:pt x="0" y="28"/>
                  </a:moveTo>
                  <a:cubicBezTo>
                    <a:pt x="0" y="19"/>
                    <a:pt x="0" y="10"/>
                    <a:pt x="0" y="0"/>
                  </a:cubicBezTo>
                  <a:cubicBezTo>
                    <a:pt x="116" y="0"/>
                    <a:pt x="231" y="0"/>
                    <a:pt x="348" y="0"/>
                  </a:cubicBezTo>
                  <a:cubicBezTo>
                    <a:pt x="348" y="9"/>
                    <a:pt x="348" y="18"/>
                    <a:pt x="348" y="28"/>
                  </a:cubicBezTo>
                  <a:cubicBezTo>
                    <a:pt x="232" y="28"/>
                    <a:pt x="116"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2" name="Freeform 27">
              <a:extLst>
                <a:ext uri="{FF2B5EF4-FFF2-40B4-BE49-F238E27FC236}">
                  <a16:creationId xmlns:a16="http://schemas.microsoft.com/office/drawing/2014/main" id="{D0491B88-10BE-4832-8CB3-2703F11C9D96}"/>
                </a:ext>
              </a:extLst>
            </p:cNvPr>
            <p:cNvSpPr>
              <a:spLocks/>
            </p:cNvSpPr>
            <p:nvPr/>
          </p:nvSpPr>
          <p:spPr bwMode="auto">
            <a:xfrm>
              <a:off x="14790738" y="2901950"/>
              <a:ext cx="212725" cy="158750"/>
            </a:xfrm>
            <a:custGeom>
              <a:avLst/>
              <a:gdLst>
                <a:gd name="T0" fmla="*/ 174 w 194"/>
                <a:gd name="T1" fmla="*/ 0 h 144"/>
                <a:gd name="T2" fmla="*/ 194 w 194"/>
                <a:gd name="T3" fmla="*/ 21 h 144"/>
                <a:gd name="T4" fmla="*/ 189 w 194"/>
                <a:gd name="T5" fmla="*/ 27 h 144"/>
                <a:gd name="T6" fmla="*/ 83 w 194"/>
                <a:gd name="T7" fmla="*/ 133 h 144"/>
                <a:gd name="T8" fmla="*/ 55 w 194"/>
                <a:gd name="T9" fmla="*/ 133 h 144"/>
                <a:gd name="T10" fmla="*/ 0 w 194"/>
                <a:gd name="T11" fmla="*/ 80 h 144"/>
                <a:gd name="T12" fmla="*/ 22 w 194"/>
                <a:gd name="T13" fmla="*/ 59 h 144"/>
                <a:gd name="T14" fmla="*/ 69 w 194"/>
                <a:gd name="T15" fmla="*/ 107 h 144"/>
                <a:gd name="T16" fmla="*/ 174 w 194"/>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44">
                  <a:moveTo>
                    <a:pt x="174" y="0"/>
                  </a:moveTo>
                  <a:cubicBezTo>
                    <a:pt x="181" y="8"/>
                    <a:pt x="187" y="14"/>
                    <a:pt x="194" y="21"/>
                  </a:cubicBezTo>
                  <a:cubicBezTo>
                    <a:pt x="193" y="23"/>
                    <a:pt x="191" y="25"/>
                    <a:pt x="189" y="27"/>
                  </a:cubicBezTo>
                  <a:cubicBezTo>
                    <a:pt x="154" y="63"/>
                    <a:pt x="118" y="98"/>
                    <a:pt x="83" y="133"/>
                  </a:cubicBezTo>
                  <a:cubicBezTo>
                    <a:pt x="72" y="144"/>
                    <a:pt x="66" y="144"/>
                    <a:pt x="55" y="133"/>
                  </a:cubicBezTo>
                  <a:cubicBezTo>
                    <a:pt x="37" y="116"/>
                    <a:pt x="19" y="98"/>
                    <a:pt x="0" y="80"/>
                  </a:cubicBezTo>
                  <a:cubicBezTo>
                    <a:pt x="8" y="72"/>
                    <a:pt x="14" y="66"/>
                    <a:pt x="22" y="59"/>
                  </a:cubicBezTo>
                  <a:cubicBezTo>
                    <a:pt x="37" y="74"/>
                    <a:pt x="52" y="90"/>
                    <a:pt x="69" y="107"/>
                  </a:cubicBezTo>
                  <a:cubicBezTo>
                    <a:pt x="104" y="71"/>
                    <a:pt x="139" y="35"/>
                    <a:pt x="1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3" name="Freeform 28">
              <a:extLst>
                <a:ext uri="{FF2B5EF4-FFF2-40B4-BE49-F238E27FC236}">
                  <a16:creationId xmlns:a16="http://schemas.microsoft.com/office/drawing/2014/main" id="{B2FD3799-AAFA-48E1-9DCE-63972AFFD3BD}"/>
                </a:ext>
              </a:extLst>
            </p:cNvPr>
            <p:cNvSpPr>
              <a:spLocks/>
            </p:cNvSpPr>
            <p:nvPr/>
          </p:nvSpPr>
          <p:spPr bwMode="auto">
            <a:xfrm>
              <a:off x="14738350" y="2817813"/>
              <a:ext cx="30163" cy="31750"/>
            </a:xfrm>
            <a:custGeom>
              <a:avLst/>
              <a:gdLst>
                <a:gd name="T0" fmla="*/ 28 w 28"/>
                <a:gd name="T1" fmla="*/ 0 h 28"/>
                <a:gd name="T2" fmla="*/ 28 w 28"/>
                <a:gd name="T3" fmla="*/ 28 h 28"/>
                <a:gd name="T4" fmla="*/ 0 w 28"/>
                <a:gd name="T5" fmla="*/ 28 h 28"/>
                <a:gd name="T6" fmla="*/ 0 w 28"/>
                <a:gd name="T7" fmla="*/ 0 h 28"/>
                <a:gd name="T8" fmla="*/ 28 w 28"/>
                <a:gd name="T9" fmla="*/ 0 h 28"/>
              </a:gdLst>
              <a:ahLst/>
              <a:cxnLst>
                <a:cxn ang="0">
                  <a:pos x="T0" y="T1"/>
                </a:cxn>
                <a:cxn ang="0">
                  <a:pos x="T2" y="T3"/>
                </a:cxn>
                <a:cxn ang="0">
                  <a:pos x="T4" y="T5"/>
                </a:cxn>
                <a:cxn ang="0">
                  <a:pos x="T6" y="T7"/>
                </a:cxn>
                <a:cxn ang="0">
                  <a:pos x="T8" y="T9"/>
                </a:cxn>
              </a:cxnLst>
              <a:rect l="0" t="0" r="r" b="b"/>
              <a:pathLst>
                <a:path w="28" h="28">
                  <a:moveTo>
                    <a:pt x="28" y="0"/>
                  </a:moveTo>
                  <a:cubicBezTo>
                    <a:pt x="28" y="9"/>
                    <a:pt x="28" y="18"/>
                    <a:pt x="28" y="28"/>
                  </a:cubicBezTo>
                  <a:cubicBezTo>
                    <a:pt x="19" y="28"/>
                    <a:pt x="10" y="28"/>
                    <a:pt x="0" y="28"/>
                  </a:cubicBezTo>
                  <a:cubicBezTo>
                    <a:pt x="0" y="19"/>
                    <a:pt x="0" y="10"/>
                    <a:pt x="0" y="0"/>
                  </a:cubicBezTo>
                  <a:cubicBezTo>
                    <a:pt x="9" y="0"/>
                    <a:pt x="18"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4" name="Freeform 29">
              <a:extLst>
                <a:ext uri="{FF2B5EF4-FFF2-40B4-BE49-F238E27FC236}">
                  <a16:creationId xmlns:a16="http://schemas.microsoft.com/office/drawing/2014/main" id="{0EDE19D1-7676-4F59-8349-A17F7C8548BC}"/>
                </a:ext>
              </a:extLst>
            </p:cNvPr>
            <p:cNvSpPr>
              <a:spLocks/>
            </p:cNvSpPr>
            <p:nvPr/>
          </p:nvSpPr>
          <p:spPr bwMode="auto">
            <a:xfrm>
              <a:off x="14801850" y="2817813"/>
              <a:ext cx="31750" cy="31750"/>
            </a:xfrm>
            <a:custGeom>
              <a:avLst/>
              <a:gdLst>
                <a:gd name="T0" fmla="*/ 28 w 28"/>
                <a:gd name="T1" fmla="*/ 0 h 28"/>
                <a:gd name="T2" fmla="*/ 28 w 28"/>
                <a:gd name="T3" fmla="*/ 28 h 28"/>
                <a:gd name="T4" fmla="*/ 0 w 28"/>
                <a:gd name="T5" fmla="*/ 28 h 28"/>
                <a:gd name="T6" fmla="*/ 0 w 28"/>
                <a:gd name="T7" fmla="*/ 0 h 28"/>
                <a:gd name="T8" fmla="*/ 28 w 28"/>
                <a:gd name="T9" fmla="*/ 0 h 28"/>
              </a:gdLst>
              <a:ahLst/>
              <a:cxnLst>
                <a:cxn ang="0">
                  <a:pos x="T0" y="T1"/>
                </a:cxn>
                <a:cxn ang="0">
                  <a:pos x="T2" y="T3"/>
                </a:cxn>
                <a:cxn ang="0">
                  <a:pos x="T4" y="T5"/>
                </a:cxn>
                <a:cxn ang="0">
                  <a:pos x="T6" y="T7"/>
                </a:cxn>
                <a:cxn ang="0">
                  <a:pos x="T8" y="T9"/>
                </a:cxn>
              </a:cxnLst>
              <a:rect l="0" t="0" r="r" b="b"/>
              <a:pathLst>
                <a:path w="28" h="28">
                  <a:moveTo>
                    <a:pt x="28" y="0"/>
                  </a:moveTo>
                  <a:cubicBezTo>
                    <a:pt x="28" y="9"/>
                    <a:pt x="28" y="18"/>
                    <a:pt x="28" y="28"/>
                  </a:cubicBezTo>
                  <a:cubicBezTo>
                    <a:pt x="19" y="28"/>
                    <a:pt x="10" y="28"/>
                    <a:pt x="0" y="28"/>
                  </a:cubicBezTo>
                  <a:cubicBezTo>
                    <a:pt x="0" y="19"/>
                    <a:pt x="0" y="10"/>
                    <a:pt x="0" y="0"/>
                  </a:cubicBezTo>
                  <a:cubicBezTo>
                    <a:pt x="10" y="0"/>
                    <a:pt x="19"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5" name="Freeform 30">
              <a:extLst>
                <a:ext uri="{FF2B5EF4-FFF2-40B4-BE49-F238E27FC236}">
                  <a16:creationId xmlns:a16="http://schemas.microsoft.com/office/drawing/2014/main" id="{D6F4105A-BF32-4D4A-827F-F645ECDC9729}"/>
                </a:ext>
              </a:extLst>
            </p:cNvPr>
            <p:cNvSpPr>
              <a:spLocks/>
            </p:cNvSpPr>
            <p:nvPr/>
          </p:nvSpPr>
          <p:spPr bwMode="auto">
            <a:xfrm>
              <a:off x="14865350" y="2817813"/>
              <a:ext cx="31750" cy="31750"/>
            </a:xfrm>
            <a:custGeom>
              <a:avLst/>
              <a:gdLst>
                <a:gd name="T0" fmla="*/ 0 w 28"/>
                <a:gd name="T1" fmla="*/ 0 h 28"/>
                <a:gd name="T2" fmla="*/ 28 w 28"/>
                <a:gd name="T3" fmla="*/ 0 h 28"/>
                <a:gd name="T4" fmla="*/ 28 w 28"/>
                <a:gd name="T5" fmla="*/ 28 h 28"/>
                <a:gd name="T6" fmla="*/ 0 w 28"/>
                <a:gd name="T7" fmla="*/ 28 h 28"/>
                <a:gd name="T8" fmla="*/ 0 w 28"/>
                <a:gd name="T9" fmla="*/ 0 h 28"/>
              </a:gdLst>
              <a:ahLst/>
              <a:cxnLst>
                <a:cxn ang="0">
                  <a:pos x="T0" y="T1"/>
                </a:cxn>
                <a:cxn ang="0">
                  <a:pos x="T2" y="T3"/>
                </a:cxn>
                <a:cxn ang="0">
                  <a:pos x="T4" y="T5"/>
                </a:cxn>
                <a:cxn ang="0">
                  <a:pos x="T6" y="T7"/>
                </a:cxn>
                <a:cxn ang="0">
                  <a:pos x="T8" y="T9"/>
                </a:cxn>
              </a:cxnLst>
              <a:rect l="0" t="0" r="r" b="b"/>
              <a:pathLst>
                <a:path w="28" h="28">
                  <a:moveTo>
                    <a:pt x="0" y="0"/>
                  </a:moveTo>
                  <a:cubicBezTo>
                    <a:pt x="10" y="0"/>
                    <a:pt x="19" y="0"/>
                    <a:pt x="28" y="0"/>
                  </a:cubicBezTo>
                  <a:cubicBezTo>
                    <a:pt x="28" y="9"/>
                    <a:pt x="28" y="18"/>
                    <a:pt x="28" y="28"/>
                  </a:cubicBezTo>
                  <a:cubicBezTo>
                    <a:pt x="19" y="28"/>
                    <a:pt x="10" y="28"/>
                    <a:pt x="0" y="28"/>
                  </a:cubicBezTo>
                  <a:cubicBezTo>
                    <a:pt x="0" y="19"/>
                    <a:pt x="0" y="1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6" name="Freeform 31">
              <a:extLst>
                <a:ext uri="{FF2B5EF4-FFF2-40B4-BE49-F238E27FC236}">
                  <a16:creationId xmlns:a16="http://schemas.microsoft.com/office/drawing/2014/main" id="{348C69F7-1E81-433B-B00D-0815DD86F72E}"/>
                </a:ext>
              </a:extLst>
            </p:cNvPr>
            <p:cNvSpPr>
              <a:spLocks/>
            </p:cNvSpPr>
            <p:nvPr/>
          </p:nvSpPr>
          <p:spPr bwMode="auto">
            <a:xfrm>
              <a:off x="14930438" y="2817813"/>
              <a:ext cx="31750" cy="31750"/>
            </a:xfrm>
            <a:custGeom>
              <a:avLst/>
              <a:gdLst>
                <a:gd name="T0" fmla="*/ 29 w 29"/>
                <a:gd name="T1" fmla="*/ 28 h 28"/>
                <a:gd name="T2" fmla="*/ 0 w 29"/>
                <a:gd name="T3" fmla="*/ 28 h 28"/>
                <a:gd name="T4" fmla="*/ 0 w 29"/>
                <a:gd name="T5" fmla="*/ 0 h 28"/>
                <a:gd name="T6" fmla="*/ 29 w 29"/>
                <a:gd name="T7" fmla="*/ 0 h 28"/>
                <a:gd name="T8" fmla="*/ 29 w 29"/>
                <a:gd name="T9" fmla="*/ 28 h 28"/>
              </a:gdLst>
              <a:ahLst/>
              <a:cxnLst>
                <a:cxn ang="0">
                  <a:pos x="T0" y="T1"/>
                </a:cxn>
                <a:cxn ang="0">
                  <a:pos x="T2" y="T3"/>
                </a:cxn>
                <a:cxn ang="0">
                  <a:pos x="T4" y="T5"/>
                </a:cxn>
                <a:cxn ang="0">
                  <a:pos x="T6" y="T7"/>
                </a:cxn>
                <a:cxn ang="0">
                  <a:pos x="T8" y="T9"/>
                </a:cxn>
              </a:cxnLst>
              <a:rect l="0" t="0" r="r" b="b"/>
              <a:pathLst>
                <a:path w="29" h="28">
                  <a:moveTo>
                    <a:pt x="29" y="28"/>
                  </a:moveTo>
                  <a:cubicBezTo>
                    <a:pt x="19" y="28"/>
                    <a:pt x="10" y="28"/>
                    <a:pt x="0" y="28"/>
                  </a:cubicBezTo>
                  <a:cubicBezTo>
                    <a:pt x="0" y="19"/>
                    <a:pt x="0" y="10"/>
                    <a:pt x="0" y="0"/>
                  </a:cubicBezTo>
                  <a:cubicBezTo>
                    <a:pt x="10" y="0"/>
                    <a:pt x="19" y="0"/>
                    <a:pt x="29" y="0"/>
                  </a:cubicBezTo>
                  <a:cubicBezTo>
                    <a:pt x="29" y="9"/>
                    <a:pt x="29" y="18"/>
                    <a:pt x="2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57" name="Freeform 32">
              <a:extLst>
                <a:ext uri="{FF2B5EF4-FFF2-40B4-BE49-F238E27FC236}">
                  <a16:creationId xmlns:a16="http://schemas.microsoft.com/office/drawing/2014/main" id="{0E02A8CF-FFA1-443C-A55E-D1E7F3961E9F}"/>
                </a:ext>
              </a:extLst>
            </p:cNvPr>
            <p:cNvSpPr>
              <a:spLocks/>
            </p:cNvSpPr>
            <p:nvPr/>
          </p:nvSpPr>
          <p:spPr bwMode="auto">
            <a:xfrm>
              <a:off x="14995525" y="2817813"/>
              <a:ext cx="28575" cy="31750"/>
            </a:xfrm>
            <a:custGeom>
              <a:avLst/>
              <a:gdLst>
                <a:gd name="T0" fmla="*/ 0 w 27"/>
                <a:gd name="T1" fmla="*/ 0 h 28"/>
                <a:gd name="T2" fmla="*/ 27 w 27"/>
                <a:gd name="T3" fmla="*/ 0 h 28"/>
                <a:gd name="T4" fmla="*/ 27 w 27"/>
                <a:gd name="T5" fmla="*/ 28 h 28"/>
                <a:gd name="T6" fmla="*/ 0 w 27"/>
                <a:gd name="T7" fmla="*/ 28 h 28"/>
                <a:gd name="T8" fmla="*/ 0 w 27"/>
                <a:gd name="T9" fmla="*/ 0 h 28"/>
              </a:gdLst>
              <a:ahLst/>
              <a:cxnLst>
                <a:cxn ang="0">
                  <a:pos x="T0" y="T1"/>
                </a:cxn>
                <a:cxn ang="0">
                  <a:pos x="T2" y="T3"/>
                </a:cxn>
                <a:cxn ang="0">
                  <a:pos x="T4" y="T5"/>
                </a:cxn>
                <a:cxn ang="0">
                  <a:pos x="T6" y="T7"/>
                </a:cxn>
                <a:cxn ang="0">
                  <a:pos x="T8" y="T9"/>
                </a:cxn>
              </a:cxnLst>
              <a:rect l="0" t="0" r="r" b="b"/>
              <a:pathLst>
                <a:path w="27" h="28">
                  <a:moveTo>
                    <a:pt x="0" y="0"/>
                  </a:moveTo>
                  <a:cubicBezTo>
                    <a:pt x="9" y="0"/>
                    <a:pt x="18" y="0"/>
                    <a:pt x="27" y="0"/>
                  </a:cubicBezTo>
                  <a:cubicBezTo>
                    <a:pt x="27" y="9"/>
                    <a:pt x="27" y="18"/>
                    <a:pt x="27" y="28"/>
                  </a:cubicBezTo>
                  <a:cubicBezTo>
                    <a:pt x="18" y="28"/>
                    <a:pt x="9" y="28"/>
                    <a:pt x="0" y="28"/>
                  </a:cubicBezTo>
                  <a:cubicBezTo>
                    <a:pt x="0" y="19"/>
                    <a:pt x="0" y="1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grpSp>
      <p:grpSp>
        <p:nvGrpSpPr>
          <p:cNvPr id="58" name="Group 57">
            <a:extLst>
              <a:ext uri="{FF2B5EF4-FFF2-40B4-BE49-F238E27FC236}">
                <a16:creationId xmlns:a16="http://schemas.microsoft.com/office/drawing/2014/main" id="{F442DA53-5248-48F7-987C-7814D6466C23}"/>
              </a:ext>
            </a:extLst>
          </p:cNvPr>
          <p:cNvGrpSpPr/>
          <p:nvPr/>
        </p:nvGrpSpPr>
        <p:grpSpPr>
          <a:xfrm>
            <a:off x="8500274" y="3829651"/>
            <a:ext cx="452278" cy="418275"/>
            <a:chOff x="12976225" y="3363913"/>
            <a:chExt cx="1443038" cy="1322388"/>
          </a:xfrm>
          <a:solidFill>
            <a:schemeClr val="bg1"/>
          </a:solidFill>
        </p:grpSpPr>
        <p:sp>
          <p:nvSpPr>
            <p:cNvPr id="59" name="Freeform 33">
              <a:extLst>
                <a:ext uri="{FF2B5EF4-FFF2-40B4-BE49-F238E27FC236}">
                  <a16:creationId xmlns:a16="http://schemas.microsoft.com/office/drawing/2014/main" id="{3D970BD7-54F8-4B63-9DB5-E316595A54B5}"/>
                </a:ext>
              </a:extLst>
            </p:cNvPr>
            <p:cNvSpPr>
              <a:spLocks noEditPoints="1"/>
            </p:cNvSpPr>
            <p:nvPr/>
          </p:nvSpPr>
          <p:spPr bwMode="auto">
            <a:xfrm>
              <a:off x="12976225" y="3363913"/>
              <a:ext cx="1443038" cy="1184275"/>
            </a:xfrm>
            <a:custGeom>
              <a:avLst/>
              <a:gdLst>
                <a:gd name="T0" fmla="*/ 246 w 1310"/>
                <a:gd name="T1" fmla="*/ 326 h 1075"/>
                <a:gd name="T2" fmla="*/ 431 w 1310"/>
                <a:gd name="T3" fmla="*/ 34 h 1075"/>
                <a:gd name="T4" fmla="*/ 743 w 1310"/>
                <a:gd name="T5" fmla="*/ 200 h 1075"/>
                <a:gd name="T6" fmla="*/ 1140 w 1310"/>
                <a:gd name="T7" fmla="*/ 461 h 1075"/>
                <a:gd name="T8" fmla="*/ 1185 w 1310"/>
                <a:gd name="T9" fmla="*/ 476 h 1075"/>
                <a:gd name="T10" fmla="*/ 1285 w 1310"/>
                <a:gd name="T11" fmla="*/ 583 h 1075"/>
                <a:gd name="T12" fmla="*/ 1121 w 1310"/>
                <a:gd name="T13" fmla="*/ 794 h 1075"/>
                <a:gd name="T14" fmla="*/ 917 w 1310"/>
                <a:gd name="T15" fmla="*/ 794 h 1075"/>
                <a:gd name="T16" fmla="*/ 900 w 1310"/>
                <a:gd name="T17" fmla="*/ 794 h 1075"/>
                <a:gd name="T18" fmla="*/ 895 w 1310"/>
                <a:gd name="T19" fmla="*/ 808 h 1075"/>
                <a:gd name="T20" fmla="*/ 748 w 1310"/>
                <a:gd name="T21" fmla="*/ 1002 h 1075"/>
                <a:gd name="T22" fmla="*/ 665 w 1310"/>
                <a:gd name="T23" fmla="*/ 1064 h 1075"/>
                <a:gd name="T24" fmla="*/ 631 w 1310"/>
                <a:gd name="T25" fmla="*/ 1064 h 1075"/>
                <a:gd name="T26" fmla="*/ 550 w 1310"/>
                <a:gd name="T27" fmla="*/ 1003 h 1075"/>
                <a:gd name="T28" fmla="*/ 400 w 1310"/>
                <a:gd name="T29" fmla="*/ 806 h 1075"/>
                <a:gd name="T30" fmla="*/ 396 w 1310"/>
                <a:gd name="T31" fmla="*/ 794 h 1075"/>
                <a:gd name="T32" fmla="*/ 199 w 1310"/>
                <a:gd name="T33" fmla="*/ 794 h 1075"/>
                <a:gd name="T34" fmla="*/ 16 w 1310"/>
                <a:gd name="T35" fmla="*/ 660 h 1075"/>
                <a:gd name="T36" fmla="*/ 21 w 1310"/>
                <a:gd name="T37" fmla="*/ 515 h 1075"/>
                <a:gd name="T38" fmla="*/ 235 w 1310"/>
                <a:gd name="T39" fmla="*/ 329 h 1075"/>
                <a:gd name="T40" fmla="*/ 246 w 1310"/>
                <a:gd name="T41" fmla="*/ 326 h 1075"/>
                <a:gd name="T42" fmla="*/ 380 w 1310"/>
                <a:gd name="T43" fmla="*/ 749 h 1075"/>
                <a:gd name="T44" fmla="*/ 370 w 1310"/>
                <a:gd name="T45" fmla="*/ 653 h 1075"/>
                <a:gd name="T46" fmla="*/ 391 w 1310"/>
                <a:gd name="T47" fmla="*/ 621 h 1075"/>
                <a:gd name="T48" fmla="*/ 630 w 1310"/>
                <a:gd name="T49" fmla="*/ 521 h 1075"/>
                <a:gd name="T50" fmla="*/ 666 w 1310"/>
                <a:gd name="T51" fmla="*/ 521 h 1075"/>
                <a:gd name="T52" fmla="*/ 891 w 1310"/>
                <a:gd name="T53" fmla="*/ 615 h 1075"/>
                <a:gd name="T54" fmla="*/ 925 w 1310"/>
                <a:gd name="T55" fmla="*/ 673 h 1075"/>
                <a:gd name="T56" fmla="*/ 915 w 1310"/>
                <a:gd name="T57" fmla="*/ 751 h 1075"/>
                <a:gd name="T58" fmla="*/ 1129 w 1310"/>
                <a:gd name="T59" fmla="*/ 750 h 1075"/>
                <a:gd name="T60" fmla="*/ 1237 w 1310"/>
                <a:gd name="T61" fmla="*/ 670 h 1075"/>
                <a:gd name="T62" fmla="*/ 1176 w 1310"/>
                <a:gd name="T63" fmla="*/ 519 h 1075"/>
                <a:gd name="T64" fmla="*/ 1120 w 1310"/>
                <a:gd name="T65" fmla="*/ 501 h 1075"/>
                <a:gd name="T66" fmla="*/ 1096 w 1310"/>
                <a:gd name="T67" fmla="*/ 469 h 1075"/>
                <a:gd name="T68" fmla="*/ 983 w 1310"/>
                <a:gd name="T69" fmla="*/ 252 h 1075"/>
                <a:gd name="T70" fmla="*/ 744 w 1310"/>
                <a:gd name="T71" fmla="*/ 249 h 1075"/>
                <a:gd name="T72" fmla="*/ 707 w 1310"/>
                <a:gd name="T73" fmla="*/ 232 h 1075"/>
                <a:gd name="T74" fmla="*/ 521 w 1310"/>
                <a:gd name="T75" fmla="*/ 68 h 1075"/>
                <a:gd name="T76" fmla="*/ 312 w 1310"/>
                <a:gd name="T77" fmla="*/ 179 h 1075"/>
                <a:gd name="T78" fmla="*/ 292 w 1310"/>
                <a:gd name="T79" fmla="*/ 333 h 1075"/>
                <a:gd name="T80" fmla="*/ 268 w 1310"/>
                <a:gd name="T81" fmla="*/ 367 h 1075"/>
                <a:gd name="T82" fmla="*/ 243 w 1310"/>
                <a:gd name="T83" fmla="*/ 371 h 1075"/>
                <a:gd name="T84" fmla="*/ 50 w 1310"/>
                <a:gd name="T85" fmla="*/ 581 h 1075"/>
                <a:gd name="T86" fmla="*/ 179 w 1310"/>
                <a:gd name="T87" fmla="*/ 748 h 1075"/>
                <a:gd name="T88" fmla="*/ 380 w 1310"/>
                <a:gd name="T89" fmla="*/ 749 h 1075"/>
                <a:gd name="T90" fmla="*/ 648 w 1310"/>
                <a:gd name="T91" fmla="*/ 1024 h 1075"/>
                <a:gd name="T92" fmla="*/ 710 w 1310"/>
                <a:gd name="T93" fmla="*/ 977 h 1075"/>
                <a:gd name="T94" fmla="*/ 882 w 1310"/>
                <a:gd name="T95" fmla="*/ 671 h 1075"/>
                <a:gd name="T96" fmla="*/ 872 w 1310"/>
                <a:gd name="T97" fmla="*/ 654 h 1075"/>
                <a:gd name="T98" fmla="*/ 657 w 1310"/>
                <a:gd name="T99" fmla="*/ 565 h 1075"/>
                <a:gd name="T100" fmla="*/ 639 w 1310"/>
                <a:gd name="T101" fmla="*/ 565 h 1075"/>
                <a:gd name="T102" fmla="*/ 423 w 1310"/>
                <a:gd name="T103" fmla="*/ 654 h 1075"/>
                <a:gd name="T104" fmla="*/ 413 w 1310"/>
                <a:gd name="T105" fmla="*/ 670 h 1075"/>
                <a:gd name="T106" fmla="*/ 501 w 1310"/>
                <a:gd name="T107" fmla="*/ 897 h 1075"/>
                <a:gd name="T108" fmla="*/ 648 w 1310"/>
                <a:gd name="T109" fmla="*/ 1024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10" h="1075">
                  <a:moveTo>
                    <a:pt x="246" y="326"/>
                  </a:moveTo>
                  <a:cubicBezTo>
                    <a:pt x="222" y="188"/>
                    <a:pt x="315" y="67"/>
                    <a:pt x="431" y="34"/>
                  </a:cubicBezTo>
                  <a:cubicBezTo>
                    <a:pt x="550" y="0"/>
                    <a:pt x="695" y="62"/>
                    <a:pt x="743" y="200"/>
                  </a:cubicBezTo>
                  <a:cubicBezTo>
                    <a:pt x="936" y="112"/>
                    <a:pt x="1143" y="256"/>
                    <a:pt x="1140" y="461"/>
                  </a:cubicBezTo>
                  <a:cubicBezTo>
                    <a:pt x="1155" y="466"/>
                    <a:pt x="1170" y="470"/>
                    <a:pt x="1185" y="476"/>
                  </a:cubicBezTo>
                  <a:cubicBezTo>
                    <a:pt x="1235" y="496"/>
                    <a:pt x="1272" y="528"/>
                    <a:pt x="1285" y="583"/>
                  </a:cubicBezTo>
                  <a:cubicBezTo>
                    <a:pt x="1310" y="689"/>
                    <a:pt x="1230" y="793"/>
                    <a:pt x="1121" y="794"/>
                  </a:cubicBezTo>
                  <a:cubicBezTo>
                    <a:pt x="1053" y="795"/>
                    <a:pt x="985" y="794"/>
                    <a:pt x="917" y="794"/>
                  </a:cubicBezTo>
                  <a:cubicBezTo>
                    <a:pt x="911" y="794"/>
                    <a:pt x="906" y="794"/>
                    <a:pt x="900" y="794"/>
                  </a:cubicBezTo>
                  <a:cubicBezTo>
                    <a:pt x="898" y="799"/>
                    <a:pt x="896" y="803"/>
                    <a:pt x="895" y="808"/>
                  </a:cubicBezTo>
                  <a:cubicBezTo>
                    <a:pt x="864" y="886"/>
                    <a:pt x="815" y="951"/>
                    <a:pt x="748" y="1002"/>
                  </a:cubicBezTo>
                  <a:cubicBezTo>
                    <a:pt x="720" y="1023"/>
                    <a:pt x="693" y="1044"/>
                    <a:pt x="665" y="1064"/>
                  </a:cubicBezTo>
                  <a:cubicBezTo>
                    <a:pt x="651" y="1075"/>
                    <a:pt x="645" y="1075"/>
                    <a:pt x="631" y="1064"/>
                  </a:cubicBezTo>
                  <a:cubicBezTo>
                    <a:pt x="604" y="1044"/>
                    <a:pt x="577" y="1024"/>
                    <a:pt x="550" y="1003"/>
                  </a:cubicBezTo>
                  <a:cubicBezTo>
                    <a:pt x="481" y="952"/>
                    <a:pt x="432" y="885"/>
                    <a:pt x="400" y="806"/>
                  </a:cubicBezTo>
                  <a:cubicBezTo>
                    <a:pt x="399" y="802"/>
                    <a:pt x="397" y="798"/>
                    <a:pt x="396" y="794"/>
                  </a:cubicBezTo>
                  <a:cubicBezTo>
                    <a:pt x="330" y="794"/>
                    <a:pt x="265" y="794"/>
                    <a:pt x="199" y="794"/>
                  </a:cubicBezTo>
                  <a:cubicBezTo>
                    <a:pt x="116" y="793"/>
                    <a:pt x="42" y="738"/>
                    <a:pt x="16" y="660"/>
                  </a:cubicBezTo>
                  <a:cubicBezTo>
                    <a:pt x="0" y="611"/>
                    <a:pt x="5" y="562"/>
                    <a:pt x="21" y="515"/>
                  </a:cubicBezTo>
                  <a:cubicBezTo>
                    <a:pt x="57" y="413"/>
                    <a:pt x="129" y="351"/>
                    <a:pt x="235" y="329"/>
                  </a:cubicBezTo>
                  <a:cubicBezTo>
                    <a:pt x="238" y="328"/>
                    <a:pt x="242" y="327"/>
                    <a:pt x="246" y="326"/>
                  </a:cubicBezTo>
                  <a:close/>
                  <a:moveTo>
                    <a:pt x="380" y="749"/>
                  </a:moveTo>
                  <a:cubicBezTo>
                    <a:pt x="377" y="718"/>
                    <a:pt x="373" y="685"/>
                    <a:pt x="370" y="653"/>
                  </a:cubicBezTo>
                  <a:cubicBezTo>
                    <a:pt x="369" y="633"/>
                    <a:pt x="372" y="629"/>
                    <a:pt x="391" y="621"/>
                  </a:cubicBezTo>
                  <a:cubicBezTo>
                    <a:pt x="471" y="588"/>
                    <a:pt x="551" y="555"/>
                    <a:pt x="630" y="521"/>
                  </a:cubicBezTo>
                  <a:cubicBezTo>
                    <a:pt x="643" y="516"/>
                    <a:pt x="653" y="516"/>
                    <a:pt x="666" y="521"/>
                  </a:cubicBezTo>
                  <a:cubicBezTo>
                    <a:pt x="741" y="553"/>
                    <a:pt x="816" y="584"/>
                    <a:pt x="891" y="615"/>
                  </a:cubicBezTo>
                  <a:cubicBezTo>
                    <a:pt x="928" y="631"/>
                    <a:pt x="929" y="632"/>
                    <a:pt x="925" y="673"/>
                  </a:cubicBezTo>
                  <a:cubicBezTo>
                    <a:pt x="922" y="699"/>
                    <a:pt x="918" y="725"/>
                    <a:pt x="915" y="751"/>
                  </a:cubicBezTo>
                  <a:cubicBezTo>
                    <a:pt x="986" y="751"/>
                    <a:pt x="1058" y="753"/>
                    <a:pt x="1129" y="750"/>
                  </a:cubicBezTo>
                  <a:cubicBezTo>
                    <a:pt x="1181" y="748"/>
                    <a:pt x="1217" y="718"/>
                    <a:pt x="1237" y="670"/>
                  </a:cubicBezTo>
                  <a:cubicBezTo>
                    <a:pt x="1264" y="606"/>
                    <a:pt x="1239" y="546"/>
                    <a:pt x="1176" y="519"/>
                  </a:cubicBezTo>
                  <a:cubicBezTo>
                    <a:pt x="1158" y="511"/>
                    <a:pt x="1139" y="506"/>
                    <a:pt x="1120" y="501"/>
                  </a:cubicBezTo>
                  <a:cubicBezTo>
                    <a:pt x="1099" y="495"/>
                    <a:pt x="1095" y="491"/>
                    <a:pt x="1096" y="469"/>
                  </a:cubicBezTo>
                  <a:cubicBezTo>
                    <a:pt x="1100" y="375"/>
                    <a:pt x="1063" y="301"/>
                    <a:pt x="983" y="252"/>
                  </a:cubicBezTo>
                  <a:cubicBezTo>
                    <a:pt x="905" y="204"/>
                    <a:pt x="824" y="205"/>
                    <a:pt x="744" y="249"/>
                  </a:cubicBezTo>
                  <a:cubicBezTo>
                    <a:pt x="724" y="260"/>
                    <a:pt x="712" y="254"/>
                    <a:pt x="707" y="232"/>
                  </a:cubicBezTo>
                  <a:cubicBezTo>
                    <a:pt x="685" y="143"/>
                    <a:pt x="615" y="82"/>
                    <a:pt x="521" y="68"/>
                  </a:cubicBezTo>
                  <a:cubicBezTo>
                    <a:pt x="441" y="57"/>
                    <a:pt x="355" y="103"/>
                    <a:pt x="312" y="179"/>
                  </a:cubicBezTo>
                  <a:cubicBezTo>
                    <a:pt x="285" y="227"/>
                    <a:pt x="277" y="279"/>
                    <a:pt x="292" y="333"/>
                  </a:cubicBezTo>
                  <a:cubicBezTo>
                    <a:pt x="298" y="356"/>
                    <a:pt x="291" y="365"/>
                    <a:pt x="268" y="367"/>
                  </a:cubicBezTo>
                  <a:cubicBezTo>
                    <a:pt x="260" y="368"/>
                    <a:pt x="251" y="369"/>
                    <a:pt x="243" y="371"/>
                  </a:cubicBezTo>
                  <a:cubicBezTo>
                    <a:pt x="136" y="391"/>
                    <a:pt x="62" y="473"/>
                    <a:pt x="50" y="581"/>
                  </a:cubicBezTo>
                  <a:cubicBezTo>
                    <a:pt x="41" y="664"/>
                    <a:pt x="96" y="740"/>
                    <a:pt x="179" y="748"/>
                  </a:cubicBezTo>
                  <a:cubicBezTo>
                    <a:pt x="246" y="754"/>
                    <a:pt x="314" y="749"/>
                    <a:pt x="380" y="749"/>
                  </a:cubicBezTo>
                  <a:close/>
                  <a:moveTo>
                    <a:pt x="648" y="1024"/>
                  </a:moveTo>
                  <a:cubicBezTo>
                    <a:pt x="669" y="1008"/>
                    <a:pt x="689" y="992"/>
                    <a:pt x="710" y="977"/>
                  </a:cubicBezTo>
                  <a:cubicBezTo>
                    <a:pt x="813" y="901"/>
                    <a:pt x="871" y="799"/>
                    <a:pt x="882" y="671"/>
                  </a:cubicBezTo>
                  <a:cubicBezTo>
                    <a:pt x="883" y="662"/>
                    <a:pt x="881" y="657"/>
                    <a:pt x="872" y="654"/>
                  </a:cubicBezTo>
                  <a:cubicBezTo>
                    <a:pt x="800" y="624"/>
                    <a:pt x="729" y="594"/>
                    <a:pt x="657" y="565"/>
                  </a:cubicBezTo>
                  <a:cubicBezTo>
                    <a:pt x="652" y="563"/>
                    <a:pt x="644" y="563"/>
                    <a:pt x="639" y="565"/>
                  </a:cubicBezTo>
                  <a:cubicBezTo>
                    <a:pt x="567" y="594"/>
                    <a:pt x="495" y="625"/>
                    <a:pt x="423" y="654"/>
                  </a:cubicBezTo>
                  <a:cubicBezTo>
                    <a:pt x="415" y="658"/>
                    <a:pt x="413" y="661"/>
                    <a:pt x="413" y="670"/>
                  </a:cubicBezTo>
                  <a:cubicBezTo>
                    <a:pt x="420" y="754"/>
                    <a:pt x="449" y="830"/>
                    <a:pt x="501" y="897"/>
                  </a:cubicBezTo>
                  <a:cubicBezTo>
                    <a:pt x="541" y="949"/>
                    <a:pt x="596" y="984"/>
                    <a:pt x="648" y="10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0" name="Freeform 34">
              <a:extLst>
                <a:ext uri="{FF2B5EF4-FFF2-40B4-BE49-F238E27FC236}">
                  <a16:creationId xmlns:a16="http://schemas.microsoft.com/office/drawing/2014/main" id="{B14DE481-7505-4124-8621-63A0086C2346}"/>
                </a:ext>
              </a:extLst>
            </p:cNvPr>
            <p:cNvSpPr>
              <a:spLocks/>
            </p:cNvSpPr>
            <p:nvPr/>
          </p:nvSpPr>
          <p:spPr bwMode="auto">
            <a:xfrm>
              <a:off x="13955713" y="4514850"/>
              <a:ext cx="66675" cy="66675"/>
            </a:xfrm>
            <a:custGeom>
              <a:avLst/>
              <a:gdLst>
                <a:gd name="T0" fmla="*/ 60 w 60"/>
                <a:gd name="T1" fmla="*/ 31 h 60"/>
                <a:gd name="T2" fmla="*/ 27 w 60"/>
                <a:gd name="T3" fmla="*/ 60 h 60"/>
                <a:gd name="T4" fmla="*/ 0 w 60"/>
                <a:gd name="T5" fmla="*/ 27 h 60"/>
                <a:gd name="T6" fmla="*/ 30 w 60"/>
                <a:gd name="T7" fmla="*/ 0 h 60"/>
                <a:gd name="T8" fmla="*/ 60 w 60"/>
                <a:gd name="T9" fmla="*/ 31 h 60"/>
              </a:gdLst>
              <a:ahLst/>
              <a:cxnLst>
                <a:cxn ang="0">
                  <a:pos x="T0" y="T1"/>
                </a:cxn>
                <a:cxn ang="0">
                  <a:pos x="T2" y="T3"/>
                </a:cxn>
                <a:cxn ang="0">
                  <a:pos x="T4" y="T5"/>
                </a:cxn>
                <a:cxn ang="0">
                  <a:pos x="T6" y="T7"/>
                </a:cxn>
                <a:cxn ang="0">
                  <a:pos x="T8" y="T9"/>
                </a:cxn>
              </a:cxnLst>
              <a:rect l="0" t="0" r="r" b="b"/>
              <a:pathLst>
                <a:path w="60" h="60">
                  <a:moveTo>
                    <a:pt x="60" y="31"/>
                  </a:moveTo>
                  <a:cubicBezTo>
                    <a:pt x="49" y="41"/>
                    <a:pt x="39" y="50"/>
                    <a:pt x="27" y="60"/>
                  </a:cubicBezTo>
                  <a:cubicBezTo>
                    <a:pt x="18" y="49"/>
                    <a:pt x="10" y="38"/>
                    <a:pt x="0" y="27"/>
                  </a:cubicBezTo>
                  <a:cubicBezTo>
                    <a:pt x="10" y="18"/>
                    <a:pt x="20" y="9"/>
                    <a:pt x="30" y="0"/>
                  </a:cubicBezTo>
                  <a:cubicBezTo>
                    <a:pt x="40" y="10"/>
                    <a:pt x="49" y="20"/>
                    <a:pt x="6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1" name="Freeform 35">
              <a:extLst>
                <a:ext uri="{FF2B5EF4-FFF2-40B4-BE49-F238E27FC236}">
                  <a16:creationId xmlns:a16="http://schemas.microsoft.com/office/drawing/2014/main" id="{65CDA754-36B9-4DC5-995A-8F9B8E279728}"/>
                </a:ext>
              </a:extLst>
            </p:cNvPr>
            <p:cNvSpPr>
              <a:spLocks/>
            </p:cNvSpPr>
            <p:nvPr/>
          </p:nvSpPr>
          <p:spPr bwMode="auto">
            <a:xfrm>
              <a:off x="14066838" y="4367213"/>
              <a:ext cx="61913" cy="61913"/>
            </a:xfrm>
            <a:custGeom>
              <a:avLst/>
              <a:gdLst>
                <a:gd name="T0" fmla="*/ 17 w 56"/>
                <a:gd name="T1" fmla="*/ 0 h 56"/>
                <a:gd name="T2" fmla="*/ 56 w 56"/>
                <a:gd name="T3" fmla="*/ 15 h 56"/>
                <a:gd name="T4" fmla="*/ 38 w 56"/>
                <a:gd name="T5" fmla="*/ 56 h 56"/>
                <a:gd name="T6" fmla="*/ 0 w 56"/>
                <a:gd name="T7" fmla="*/ 37 h 56"/>
                <a:gd name="T8" fmla="*/ 17 w 56"/>
                <a:gd name="T9" fmla="*/ 0 h 56"/>
              </a:gdLst>
              <a:ahLst/>
              <a:cxnLst>
                <a:cxn ang="0">
                  <a:pos x="T0" y="T1"/>
                </a:cxn>
                <a:cxn ang="0">
                  <a:pos x="T2" y="T3"/>
                </a:cxn>
                <a:cxn ang="0">
                  <a:pos x="T4" y="T5"/>
                </a:cxn>
                <a:cxn ang="0">
                  <a:pos x="T6" y="T7"/>
                </a:cxn>
                <a:cxn ang="0">
                  <a:pos x="T8" y="T9"/>
                </a:cxn>
              </a:cxnLst>
              <a:rect l="0" t="0" r="r" b="b"/>
              <a:pathLst>
                <a:path w="56" h="56">
                  <a:moveTo>
                    <a:pt x="17" y="0"/>
                  </a:moveTo>
                  <a:cubicBezTo>
                    <a:pt x="30" y="5"/>
                    <a:pt x="43" y="10"/>
                    <a:pt x="56" y="15"/>
                  </a:cubicBezTo>
                  <a:cubicBezTo>
                    <a:pt x="50" y="29"/>
                    <a:pt x="45" y="41"/>
                    <a:pt x="38" y="56"/>
                  </a:cubicBezTo>
                  <a:cubicBezTo>
                    <a:pt x="25" y="49"/>
                    <a:pt x="13" y="43"/>
                    <a:pt x="0" y="37"/>
                  </a:cubicBezTo>
                  <a:cubicBezTo>
                    <a:pt x="6" y="24"/>
                    <a:pt x="11" y="13"/>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2" name="Freeform 36">
              <a:extLst>
                <a:ext uri="{FF2B5EF4-FFF2-40B4-BE49-F238E27FC236}">
                  <a16:creationId xmlns:a16="http://schemas.microsoft.com/office/drawing/2014/main" id="{FAA39C78-E89E-4B57-B750-773EF7AACCB1}"/>
                </a:ext>
              </a:extLst>
            </p:cNvPr>
            <p:cNvSpPr>
              <a:spLocks/>
            </p:cNvSpPr>
            <p:nvPr/>
          </p:nvSpPr>
          <p:spPr bwMode="auto">
            <a:xfrm>
              <a:off x="13433425" y="4572000"/>
              <a:ext cx="63500" cy="63500"/>
            </a:xfrm>
            <a:custGeom>
              <a:avLst/>
              <a:gdLst>
                <a:gd name="T0" fmla="*/ 24 w 58"/>
                <a:gd name="T1" fmla="*/ 0 h 58"/>
                <a:gd name="T2" fmla="*/ 58 w 58"/>
                <a:gd name="T3" fmla="*/ 20 h 58"/>
                <a:gd name="T4" fmla="*/ 39 w 58"/>
                <a:gd name="T5" fmla="*/ 58 h 58"/>
                <a:gd name="T6" fmla="*/ 0 w 58"/>
                <a:gd name="T7" fmla="*/ 36 h 58"/>
                <a:gd name="T8" fmla="*/ 24 w 58"/>
                <a:gd name="T9" fmla="*/ 0 h 58"/>
              </a:gdLst>
              <a:ahLst/>
              <a:cxnLst>
                <a:cxn ang="0">
                  <a:pos x="T0" y="T1"/>
                </a:cxn>
                <a:cxn ang="0">
                  <a:pos x="T2" y="T3"/>
                </a:cxn>
                <a:cxn ang="0">
                  <a:pos x="T4" y="T5"/>
                </a:cxn>
                <a:cxn ang="0">
                  <a:pos x="T6" y="T7"/>
                </a:cxn>
                <a:cxn ang="0">
                  <a:pos x="T8" y="T9"/>
                </a:cxn>
              </a:cxnLst>
              <a:rect l="0" t="0" r="r" b="b"/>
              <a:pathLst>
                <a:path w="58" h="58">
                  <a:moveTo>
                    <a:pt x="24" y="0"/>
                  </a:moveTo>
                  <a:cubicBezTo>
                    <a:pt x="36" y="7"/>
                    <a:pt x="47" y="13"/>
                    <a:pt x="58" y="20"/>
                  </a:cubicBezTo>
                  <a:cubicBezTo>
                    <a:pt x="52" y="33"/>
                    <a:pt x="46" y="44"/>
                    <a:pt x="39" y="58"/>
                  </a:cubicBezTo>
                  <a:cubicBezTo>
                    <a:pt x="26" y="51"/>
                    <a:pt x="14" y="44"/>
                    <a:pt x="0" y="36"/>
                  </a:cubicBezTo>
                  <a:cubicBezTo>
                    <a:pt x="8" y="24"/>
                    <a:pt x="16" y="12"/>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3" name="Freeform 37">
              <a:extLst>
                <a:ext uri="{FF2B5EF4-FFF2-40B4-BE49-F238E27FC236}">
                  <a16:creationId xmlns:a16="http://schemas.microsoft.com/office/drawing/2014/main" id="{449C48F7-0088-4F9C-9490-E86ECB1CD251}"/>
                </a:ext>
              </a:extLst>
            </p:cNvPr>
            <p:cNvSpPr>
              <a:spLocks/>
            </p:cNvSpPr>
            <p:nvPr/>
          </p:nvSpPr>
          <p:spPr bwMode="auto">
            <a:xfrm>
              <a:off x="13520738" y="4610100"/>
              <a:ext cx="60325" cy="60325"/>
            </a:xfrm>
            <a:custGeom>
              <a:avLst/>
              <a:gdLst>
                <a:gd name="T0" fmla="*/ 43 w 54"/>
                <a:gd name="T1" fmla="*/ 54 h 54"/>
                <a:gd name="T2" fmla="*/ 0 w 54"/>
                <a:gd name="T3" fmla="*/ 40 h 54"/>
                <a:gd name="T4" fmla="*/ 16 w 54"/>
                <a:gd name="T5" fmla="*/ 0 h 54"/>
                <a:gd name="T6" fmla="*/ 54 w 54"/>
                <a:gd name="T7" fmla="*/ 13 h 54"/>
                <a:gd name="T8" fmla="*/ 43 w 54"/>
                <a:gd name="T9" fmla="*/ 54 h 54"/>
              </a:gdLst>
              <a:ahLst/>
              <a:cxnLst>
                <a:cxn ang="0">
                  <a:pos x="T0" y="T1"/>
                </a:cxn>
                <a:cxn ang="0">
                  <a:pos x="T2" y="T3"/>
                </a:cxn>
                <a:cxn ang="0">
                  <a:pos x="T4" y="T5"/>
                </a:cxn>
                <a:cxn ang="0">
                  <a:pos x="T6" y="T7"/>
                </a:cxn>
                <a:cxn ang="0">
                  <a:pos x="T8" y="T9"/>
                </a:cxn>
              </a:cxnLst>
              <a:rect l="0" t="0" r="r" b="b"/>
              <a:pathLst>
                <a:path w="54" h="54">
                  <a:moveTo>
                    <a:pt x="43" y="54"/>
                  </a:moveTo>
                  <a:cubicBezTo>
                    <a:pt x="28" y="49"/>
                    <a:pt x="14" y="45"/>
                    <a:pt x="0" y="40"/>
                  </a:cubicBezTo>
                  <a:cubicBezTo>
                    <a:pt x="6" y="26"/>
                    <a:pt x="10" y="14"/>
                    <a:pt x="16" y="0"/>
                  </a:cubicBezTo>
                  <a:cubicBezTo>
                    <a:pt x="29" y="5"/>
                    <a:pt x="41" y="9"/>
                    <a:pt x="54" y="13"/>
                  </a:cubicBezTo>
                  <a:cubicBezTo>
                    <a:pt x="50" y="26"/>
                    <a:pt x="47" y="39"/>
                    <a:pt x="43"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4" name="Freeform 38">
              <a:extLst>
                <a:ext uri="{FF2B5EF4-FFF2-40B4-BE49-F238E27FC236}">
                  <a16:creationId xmlns:a16="http://schemas.microsoft.com/office/drawing/2014/main" id="{4F17E899-1204-44D6-BE31-FAD9BCA4E76D}"/>
                </a:ext>
              </a:extLst>
            </p:cNvPr>
            <p:cNvSpPr>
              <a:spLocks/>
            </p:cNvSpPr>
            <p:nvPr/>
          </p:nvSpPr>
          <p:spPr bwMode="auto">
            <a:xfrm>
              <a:off x="13714413" y="4633913"/>
              <a:ext cx="49213" cy="52388"/>
            </a:xfrm>
            <a:custGeom>
              <a:avLst/>
              <a:gdLst>
                <a:gd name="T0" fmla="*/ 0 w 44"/>
                <a:gd name="T1" fmla="*/ 47 h 47"/>
                <a:gd name="T2" fmla="*/ 0 w 44"/>
                <a:gd name="T3" fmla="*/ 4 h 47"/>
                <a:gd name="T4" fmla="*/ 37 w 44"/>
                <a:gd name="T5" fmla="*/ 0 h 47"/>
                <a:gd name="T6" fmla="*/ 44 w 44"/>
                <a:gd name="T7" fmla="*/ 42 h 47"/>
                <a:gd name="T8" fmla="*/ 0 w 44"/>
                <a:gd name="T9" fmla="*/ 47 h 47"/>
              </a:gdLst>
              <a:ahLst/>
              <a:cxnLst>
                <a:cxn ang="0">
                  <a:pos x="T0" y="T1"/>
                </a:cxn>
                <a:cxn ang="0">
                  <a:pos x="T2" y="T3"/>
                </a:cxn>
                <a:cxn ang="0">
                  <a:pos x="T4" y="T5"/>
                </a:cxn>
                <a:cxn ang="0">
                  <a:pos x="T6" y="T7"/>
                </a:cxn>
                <a:cxn ang="0">
                  <a:pos x="T8" y="T9"/>
                </a:cxn>
              </a:cxnLst>
              <a:rect l="0" t="0" r="r" b="b"/>
              <a:pathLst>
                <a:path w="44" h="47">
                  <a:moveTo>
                    <a:pt x="0" y="47"/>
                  </a:moveTo>
                  <a:cubicBezTo>
                    <a:pt x="0" y="32"/>
                    <a:pt x="0" y="19"/>
                    <a:pt x="0" y="4"/>
                  </a:cubicBezTo>
                  <a:cubicBezTo>
                    <a:pt x="11" y="3"/>
                    <a:pt x="24" y="2"/>
                    <a:pt x="37" y="0"/>
                  </a:cubicBezTo>
                  <a:cubicBezTo>
                    <a:pt x="40" y="14"/>
                    <a:pt x="42" y="27"/>
                    <a:pt x="44" y="42"/>
                  </a:cubicBezTo>
                  <a:cubicBezTo>
                    <a:pt x="30" y="43"/>
                    <a:pt x="16" y="45"/>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5" name="Freeform 39">
              <a:extLst>
                <a:ext uri="{FF2B5EF4-FFF2-40B4-BE49-F238E27FC236}">
                  <a16:creationId xmlns:a16="http://schemas.microsoft.com/office/drawing/2014/main" id="{D02B19DF-2C33-4B08-8CB6-E067DB34FA68}"/>
                </a:ext>
              </a:extLst>
            </p:cNvPr>
            <p:cNvSpPr>
              <a:spLocks/>
            </p:cNvSpPr>
            <p:nvPr/>
          </p:nvSpPr>
          <p:spPr bwMode="auto">
            <a:xfrm>
              <a:off x="13225463" y="4283075"/>
              <a:ext cx="53975" cy="53975"/>
            </a:xfrm>
            <a:custGeom>
              <a:avLst/>
              <a:gdLst>
                <a:gd name="T0" fmla="*/ 42 w 50"/>
                <a:gd name="T1" fmla="*/ 0 h 50"/>
                <a:gd name="T2" fmla="*/ 50 w 50"/>
                <a:gd name="T3" fmla="*/ 39 h 50"/>
                <a:gd name="T4" fmla="*/ 9 w 50"/>
                <a:gd name="T5" fmla="*/ 50 h 50"/>
                <a:gd name="T6" fmla="*/ 0 w 50"/>
                <a:gd name="T7" fmla="*/ 7 h 50"/>
                <a:gd name="T8" fmla="*/ 42 w 50"/>
                <a:gd name="T9" fmla="*/ 0 h 50"/>
              </a:gdLst>
              <a:ahLst/>
              <a:cxnLst>
                <a:cxn ang="0">
                  <a:pos x="T0" y="T1"/>
                </a:cxn>
                <a:cxn ang="0">
                  <a:pos x="T2" y="T3"/>
                </a:cxn>
                <a:cxn ang="0">
                  <a:pos x="T4" y="T5"/>
                </a:cxn>
                <a:cxn ang="0">
                  <a:pos x="T6" y="T7"/>
                </a:cxn>
                <a:cxn ang="0">
                  <a:pos x="T8" y="T9"/>
                </a:cxn>
              </a:cxnLst>
              <a:rect l="0" t="0" r="r" b="b"/>
              <a:pathLst>
                <a:path w="50" h="50">
                  <a:moveTo>
                    <a:pt x="42" y="0"/>
                  </a:moveTo>
                  <a:cubicBezTo>
                    <a:pt x="45" y="14"/>
                    <a:pt x="47" y="26"/>
                    <a:pt x="50" y="39"/>
                  </a:cubicBezTo>
                  <a:cubicBezTo>
                    <a:pt x="37" y="43"/>
                    <a:pt x="23" y="46"/>
                    <a:pt x="9" y="50"/>
                  </a:cubicBezTo>
                  <a:cubicBezTo>
                    <a:pt x="6" y="35"/>
                    <a:pt x="3" y="21"/>
                    <a:pt x="0" y="7"/>
                  </a:cubicBezTo>
                  <a:cubicBezTo>
                    <a:pt x="14" y="4"/>
                    <a:pt x="27" y="2"/>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6" name="Freeform 40">
              <a:extLst>
                <a:ext uri="{FF2B5EF4-FFF2-40B4-BE49-F238E27FC236}">
                  <a16:creationId xmlns:a16="http://schemas.microsoft.com/office/drawing/2014/main" id="{1890FE3E-8AA7-41B8-9C08-525923201A8A}"/>
                </a:ext>
              </a:extLst>
            </p:cNvPr>
            <p:cNvSpPr>
              <a:spLocks/>
            </p:cNvSpPr>
            <p:nvPr/>
          </p:nvSpPr>
          <p:spPr bwMode="auto">
            <a:xfrm>
              <a:off x="13293725" y="4446588"/>
              <a:ext cx="66675" cy="65088"/>
            </a:xfrm>
            <a:custGeom>
              <a:avLst/>
              <a:gdLst>
                <a:gd name="T0" fmla="*/ 36 w 60"/>
                <a:gd name="T1" fmla="*/ 0 h 59"/>
                <a:gd name="T2" fmla="*/ 60 w 60"/>
                <a:gd name="T3" fmla="*/ 32 h 59"/>
                <a:gd name="T4" fmla="*/ 27 w 60"/>
                <a:gd name="T5" fmla="*/ 59 h 59"/>
                <a:gd name="T6" fmla="*/ 0 w 60"/>
                <a:gd name="T7" fmla="*/ 23 h 59"/>
                <a:gd name="T8" fmla="*/ 36 w 60"/>
                <a:gd name="T9" fmla="*/ 0 h 59"/>
              </a:gdLst>
              <a:ahLst/>
              <a:cxnLst>
                <a:cxn ang="0">
                  <a:pos x="T0" y="T1"/>
                </a:cxn>
                <a:cxn ang="0">
                  <a:pos x="T2" y="T3"/>
                </a:cxn>
                <a:cxn ang="0">
                  <a:pos x="T4" y="T5"/>
                </a:cxn>
                <a:cxn ang="0">
                  <a:pos x="T6" y="T7"/>
                </a:cxn>
                <a:cxn ang="0">
                  <a:pos x="T8" y="T9"/>
                </a:cxn>
              </a:cxnLst>
              <a:rect l="0" t="0" r="r" b="b"/>
              <a:pathLst>
                <a:path w="60" h="59">
                  <a:moveTo>
                    <a:pt x="36" y="0"/>
                  </a:moveTo>
                  <a:cubicBezTo>
                    <a:pt x="44" y="11"/>
                    <a:pt x="52" y="21"/>
                    <a:pt x="60" y="32"/>
                  </a:cubicBezTo>
                  <a:cubicBezTo>
                    <a:pt x="50" y="41"/>
                    <a:pt x="39" y="49"/>
                    <a:pt x="27" y="59"/>
                  </a:cubicBezTo>
                  <a:cubicBezTo>
                    <a:pt x="18" y="47"/>
                    <a:pt x="10" y="36"/>
                    <a:pt x="0" y="23"/>
                  </a:cubicBezTo>
                  <a:cubicBezTo>
                    <a:pt x="13" y="15"/>
                    <a:pt x="24" y="8"/>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7" name="Freeform 41">
              <a:extLst>
                <a:ext uri="{FF2B5EF4-FFF2-40B4-BE49-F238E27FC236}">
                  <a16:creationId xmlns:a16="http://schemas.microsoft.com/office/drawing/2014/main" id="{3A270165-AC71-4050-9BBD-BBDC897E3C4B}"/>
                </a:ext>
              </a:extLst>
            </p:cNvPr>
            <p:cNvSpPr>
              <a:spLocks/>
            </p:cNvSpPr>
            <p:nvPr/>
          </p:nvSpPr>
          <p:spPr bwMode="auto">
            <a:xfrm>
              <a:off x="14019213" y="4446588"/>
              <a:ext cx="66675" cy="65088"/>
            </a:xfrm>
            <a:custGeom>
              <a:avLst/>
              <a:gdLst>
                <a:gd name="T0" fmla="*/ 60 w 60"/>
                <a:gd name="T1" fmla="*/ 23 h 59"/>
                <a:gd name="T2" fmla="*/ 33 w 60"/>
                <a:gd name="T3" fmla="*/ 59 h 59"/>
                <a:gd name="T4" fmla="*/ 0 w 60"/>
                <a:gd name="T5" fmla="*/ 32 h 59"/>
                <a:gd name="T6" fmla="*/ 24 w 60"/>
                <a:gd name="T7" fmla="*/ 0 h 59"/>
                <a:gd name="T8" fmla="*/ 60 w 60"/>
                <a:gd name="T9" fmla="*/ 23 h 59"/>
              </a:gdLst>
              <a:ahLst/>
              <a:cxnLst>
                <a:cxn ang="0">
                  <a:pos x="T0" y="T1"/>
                </a:cxn>
                <a:cxn ang="0">
                  <a:pos x="T2" y="T3"/>
                </a:cxn>
                <a:cxn ang="0">
                  <a:pos x="T4" y="T5"/>
                </a:cxn>
                <a:cxn ang="0">
                  <a:pos x="T6" y="T7"/>
                </a:cxn>
                <a:cxn ang="0">
                  <a:pos x="T8" y="T9"/>
                </a:cxn>
              </a:cxnLst>
              <a:rect l="0" t="0" r="r" b="b"/>
              <a:pathLst>
                <a:path w="60" h="59">
                  <a:moveTo>
                    <a:pt x="60" y="23"/>
                  </a:moveTo>
                  <a:cubicBezTo>
                    <a:pt x="51" y="35"/>
                    <a:pt x="43" y="46"/>
                    <a:pt x="33" y="59"/>
                  </a:cubicBezTo>
                  <a:cubicBezTo>
                    <a:pt x="22" y="49"/>
                    <a:pt x="11" y="41"/>
                    <a:pt x="0" y="32"/>
                  </a:cubicBezTo>
                  <a:cubicBezTo>
                    <a:pt x="8" y="21"/>
                    <a:pt x="16" y="11"/>
                    <a:pt x="24" y="0"/>
                  </a:cubicBezTo>
                  <a:cubicBezTo>
                    <a:pt x="36" y="7"/>
                    <a:pt x="47" y="15"/>
                    <a:pt x="6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8" name="Freeform 42">
              <a:extLst>
                <a:ext uri="{FF2B5EF4-FFF2-40B4-BE49-F238E27FC236}">
                  <a16:creationId xmlns:a16="http://schemas.microsoft.com/office/drawing/2014/main" id="{4D847228-8916-4C29-A657-03B1ABFFB910}"/>
                </a:ext>
              </a:extLst>
            </p:cNvPr>
            <p:cNvSpPr>
              <a:spLocks/>
            </p:cNvSpPr>
            <p:nvPr/>
          </p:nvSpPr>
          <p:spPr bwMode="auto">
            <a:xfrm>
              <a:off x="14100175" y="4281488"/>
              <a:ext cx="55563" cy="55563"/>
            </a:xfrm>
            <a:custGeom>
              <a:avLst/>
              <a:gdLst>
                <a:gd name="T0" fmla="*/ 41 w 51"/>
                <a:gd name="T1" fmla="*/ 50 h 50"/>
                <a:gd name="T2" fmla="*/ 0 w 51"/>
                <a:gd name="T3" fmla="*/ 39 h 50"/>
                <a:gd name="T4" fmla="*/ 8 w 51"/>
                <a:gd name="T5" fmla="*/ 0 h 50"/>
                <a:gd name="T6" fmla="*/ 51 w 51"/>
                <a:gd name="T7" fmla="*/ 7 h 50"/>
                <a:gd name="T8" fmla="*/ 41 w 51"/>
                <a:gd name="T9" fmla="*/ 50 h 50"/>
              </a:gdLst>
              <a:ahLst/>
              <a:cxnLst>
                <a:cxn ang="0">
                  <a:pos x="T0" y="T1"/>
                </a:cxn>
                <a:cxn ang="0">
                  <a:pos x="T2" y="T3"/>
                </a:cxn>
                <a:cxn ang="0">
                  <a:pos x="T4" y="T5"/>
                </a:cxn>
                <a:cxn ang="0">
                  <a:pos x="T6" y="T7"/>
                </a:cxn>
                <a:cxn ang="0">
                  <a:pos x="T8" y="T9"/>
                </a:cxn>
              </a:cxnLst>
              <a:rect l="0" t="0" r="r" b="b"/>
              <a:pathLst>
                <a:path w="51" h="50">
                  <a:moveTo>
                    <a:pt x="41" y="50"/>
                  </a:moveTo>
                  <a:cubicBezTo>
                    <a:pt x="27" y="46"/>
                    <a:pt x="14" y="43"/>
                    <a:pt x="0" y="39"/>
                  </a:cubicBezTo>
                  <a:cubicBezTo>
                    <a:pt x="3" y="26"/>
                    <a:pt x="6" y="14"/>
                    <a:pt x="8" y="0"/>
                  </a:cubicBezTo>
                  <a:cubicBezTo>
                    <a:pt x="22" y="2"/>
                    <a:pt x="36" y="4"/>
                    <a:pt x="51" y="7"/>
                  </a:cubicBezTo>
                  <a:cubicBezTo>
                    <a:pt x="47" y="21"/>
                    <a:pt x="45" y="35"/>
                    <a:pt x="4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69" name="Freeform 43">
              <a:extLst>
                <a:ext uri="{FF2B5EF4-FFF2-40B4-BE49-F238E27FC236}">
                  <a16:creationId xmlns:a16="http://schemas.microsoft.com/office/drawing/2014/main" id="{C4311EAF-3FFF-4182-A93D-D9D524980498}"/>
                </a:ext>
              </a:extLst>
            </p:cNvPr>
            <p:cNvSpPr>
              <a:spLocks/>
            </p:cNvSpPr>
            <p:nvPr/>
          </p:nvSpPr>
          <p:spPr bwMode="auto">
            <a:xfrm>
              <a:off x="13250863" y="4367213"/>
              <a:ext cx="60325" cy="63500"/>
            </a:xfrm>
            <a:custGeom>
              <a:avLst/>
              <a:gdLst>
                <a:gd name="T0" fmla="*/ 0 w 56"/>
                <a:gd name="T1" fmla="*/ 16 h 57"/>
                <a:gd name="T2" fmla="*/ 40 w 56"/>
                <a:gd name="T3" fmla="*/ 0 h 57"/>
                <a:gd name="T4" fmla="*/ 56 w 56"/>
                <a:gd name="T5" fmla="*/ 37 h 57"/>
                <a:gd name="T6" fmla="*/ 18 w 56"/>
                <a:gd name="T7" fmla="*/ 57 h 57"/>
                <a:gd name="T8" fmla="*/ 0 w 56"/>
                <a:gd name="T9" fmla="*/ 16 h 57"/>
              </a:gdLst>
              <a:ahLst/>
              <a:cxnLst>
                <a:cxn ang="0">
                  <a:pos x="T0" y="T1"/>
                </a:cxn>
                <a:cxn ang="0">
                  <a:pos x="T2" y="T3"/>
                </a:cxn>
                <a:cxn ang="0">
                  <a:pos x="T4" y="T5"/>
                </a:cxn>
                <a:cxn ang="0">
                  <a:pos x="T6" y="T7"/>
                </a:cxn>
                <a:cxn ang="0">
                  <a:pos x="T8" y="T9"/>
                </a:cxn>
              </a:cxnLst>
              <a:rect l="0" t="0" r="r" b="b"/>
              <a:pathLst>
                <a:path w="56" h="57">
                  <a:moveTo>
                    <a:pt x="0" y="16"/>
                  </a:moveTo>
                  <a:cubicBezTo>
                    <a:pt x="14" y="10"/>
                    <a:pt x="26" y="5"/>
                    <a:pt x="40" y="0"/>
                  </a:cubicBezTo>
                  <a:cubicBezTo>
                    <a:pt x="45" y="13"/>
                    <a:pt x="50" y="24"/>
                    <a:pt x="56" y="37"/>
                  </a:cubicBezTo>
                  <a:cubicBezTo>
                    <a:pt x="43" y="43"/>
                    <a:pt x="32" y="50"/>
                    <a:pt x="18" y="57"/>
                  </a:cubicBezTo>
                  <a:cubicBezTo>
                    <a:pt x="12" y="43"/>
                    <a:pt x="6" y="30"/>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70" name="Freeform 44">
              <a:extLst>
                <a:ext uri="{FF2B5EF4-FFF2-40B4-BE49-F238E27FC236}">
                  <a16:creationId xmlns:a16="http://schemas.microsoft.com/office/drawing/2014/main" id="{7B6BBD24-7AAF-48BF-9689-21A6002648F8}"/>
                </a:ext>
              </a:extLst>
            </p:cNvPr>
            <p:cNvSpPr>
              <a:spLocks/>
            </p:cNvSpPr>
            <p:nvPr/>
          </p:nvSpPr>
          <p:spPr bwMode="auto">
            <a:xfrm>
              <a:off x="13357225" y="4518025"/>
              <a:ext cx="66675" cy="63500"/>
            </a:xfrm>
            <a:custGeom>
              <a:avLst/>
              <a:gdLst>
                <a:gd name="T0" fmla="*/ 33 w 60"/>
                <a:gd name="T1" fmla="*/ 58 h 58"/>
                <a:gd name="T2" fmla="*/ 0 w 60"/>
                <a:gd name="T3" fmla="*/ 29 h 58"/>
                <a:gd name="T4" fmla="*/ 32 w 60"/>
                <a:gd name="T5" fmla="*/ 0 h 58"/>
                <a:gd name="T6" fmla="*/ 60 w 60"/>
                <a:gd name="T7" fmla="*/ 25 h 58"/>
                <a:gd name="T8" fmla="*/ 33 w 60"/>
                <a:gd name="T9" fmla="*/ 58 h 58"/>
              </a:gdLst>
              <a:ahLst/>
              <a:cxnLst>
                <a:cxn ang="0">
                  <a:pos x="T0" y="T1"/>
                </a:cxn>
                <a:cxn ang="0">
                  <a:pos x="T2" y="T3"/>
                </a:cxn>
                <a:cxn ang="0">
                  <a:pos x="T4" y="T5"/>
                </a:cxn>
                <a:cxn ang="0">
                  <a:pos x="T6" y="T7"/>
                </a:cxn>
                <a:cxn ang="0">
                  <a:pos x="T8" y="T9"/>
                </a:cxn>
              </a:cxnLst>
              <a:rect l="0" t="0" r="r" b="b"/>
              <a:pathLst>
                <a:path w="60" h="58">
                  <a:moveTo>
                    <a:pt x="33" y="58"/>
                  </a:moveTo>
                  <a:cubicBezTo>
                    <a:pt x="22" y="48"/>
                    <a:pt x="11" y="39"/>
                    <a:pt x="0" y="29"/>
                  </a:cubicBezTo>
                  <a:cubicBezTo>
                    <a:pt x="11" y="19"/>
                    <a:pt x="21" y="10"/>
                    <a:pt x="32" y="0"/>
                  </a:cubicBezTo>
                  <a:cubicBezTo>
                    <a:pt x="40" y="7"/>
                    <a:pt x="49" y="16"/>
                    <a:pt x="60" y="25"/>
                  </a:cubicBezTo>
                  <a:cubicBezTo>
                    <a:pt x="51" y="36"/>
                    <a:pt x="43" y="47"/>
                    <a:pt x="3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71" name="Freeform 45">
              <a:extLst>
                <a:ext uri="{FF2B5EF4-FFF2-40B4-BE49-F238E27FC236}">
                  <a16:creationId xmlns:a16="http://schemas.microsoft.com/office/drawing/2014/main" id="{F3BDB345-A4CF-4DA1-8EBC-0739E45A1B3D}"/>
                </a:ext>
              </a:extLst>
            </p:cNvPr>
            <p:cNvSpPr>
              <a:spLocks/>
            </p:cNvSpPr>
            <p:nvPr/>
          </p:nvSpPr>
          <p:spPr bwMode="auto">
            <a:xfrm>
              <a:off x="13882688" y="4572000"/>
              <a:ext cx="63500" cy="63500"/>
            </a:xfrm>
            <a:custGeom>
              <a:avLst/>
              <a:gdLst>
                <a:gd name="T0" fmla="*/ 0 w 58"/>
                <a:gd name="T1" fmla="*/ 20 h 58"/>
                <a:gd name="T2" fmla="*/ 35 w 58"/>
                <a:gd name="T3" fmla="*/ 0 h 58"/>
                <a:gd name="T4" fmla="*/ 58 w 58"/>
                <a:gd name="T5" fmla="*/ 35 h 58"/>
                <a:gd name="T6" fmla="*/ 20 w 58"/>
                <a:gd name="T7" fmla="*/ 58 h 58"/>
                <a:gd name="T8" fmla="*/ 0 w 58"/>
                <a:gd name="T9" fmla="*/ 20 h 58"/>
              </a:gdLst>
              <a:ahLst/>
              <a:cxnLst>
                <a:cxn ang="0">
                  <a:pos x="T0" y="T1"/>
                </a:cxn>
                <a:cxn ang="0">
                  <a:pos x="T2" y="T3"/>
                </a:cxn>
                <a:cxn ang="0">
                  <a:pos x="T4" y="T5"/>
                </a:cxn>
                <a:cxn ang="0">
                  <a:pos x="T6" y="T7"/>
                </a:cxn>
                <a:cxn ang="0">
                  <a:pos x="T8" y="T9"/>
                </a:cxn>
              </a:cxnLst>
              <a:rect l="0" t="0" r="r" b="b"/>
              <a:pathLst>
                <a:path w="58" h="58">
                  <a:moveTo>
                    <a:pt x="0" y="20"/>
                  </a:moveTo>
                  <a:cubicBezTo>
                    <a:pt x="12" y="13"/>
                    <a:pt x="23" y="6"/>
                    <a:pt x="35" y="0"/>
                  </a:cubicBezTo>
                  <a:cubicBezTo>
                    <a:pt x="42" y="11"/>
                    <a:pt x="50" y="23"/>
                    <a:pt x="58" y="35"/>
                  </a:cubicBezTo>
                  <a:cubicBezTo>
                    <a:pt x="45" y="43"/>
                    <a:pt x="33" y="50"/>
                    <a:pt x="20" y="58"/>
                  </a:cubicBezTo>
                  <a:cubicBezTo>
                    <a:pt x="13" y="45"/>
                    <a:pt x="7" y="33"/>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72" name="Freeform 46">
              <a:extLst>
                <a:ext uri="{FF2B5EF4-FFF2-40B4-BE49-F238E27FC236}">
                  <a16:creationId xmlns:a16="http://schemas.microsoft.com/office/drawing/2014/main" id="{C90E5559-DED1-4C44-B065-2EA055ECF4F5}"/>
                </a:ext>
              </a:extLst>
            </p:cNvPr>
            <p:cNvSpPr>
              <a:spLocks/>
            </p:cNvSpPr>
            <p:nvPr/>
          </p:nvSpPr>
          <p:spPr bwMode="auto">
            <a:xfrm>
              <a:off x="13800138" y="4610100"/>
              <a:ext cx="58738" cy="60325"/>
            </a:xfrm>
            <a:custGeom>
              <a:avLst/>
              <a:gdLst>
                <a:gd name="T0" fmla="*/ 54 w 54"/>
                <a:gd name="T1" fmla="*/ 40 h 54"/>
                <a:gd name="T2" fmla="*/ 11 w 54"/>
                <a:gd name="T3" fmla="*/ 54 h 54"/>
                <a:gd name="T4" fmla="*/ 0 w 54"/>
                <a:gd name="T5" fmla="*/ 13 h 54"/>
                <a:gd name="T6" fmla="*/ 38 w 54"/>
                <a:gd name="T7" fmla="*/ 0 h 54"/>
                <a:gd name="T8" fmla="*/ 54 w 54"/>
                <a:gd name="T9" fmla="*/ 40 h 54"/>
              </a:gdLst>
              <a:ahLst/>
              <a:cxnLst>
                <a:cxn ang="0">
                  <a:pos x="T0" y="T1"/>
                </a:cxn>
                <a:cxn ang="0">
                  <a:pos x="T2" y="T3"/>
                </a:cxn>
                <a:cxn ang="0">
                  <a:pos x="T4" y="T5"/>
                </a:cxn>
                <a:cxn ang="0">
                  <a:pos x="T6" y="T7"/>
                </a:cxn>
                <a:cxn ang="0">
                  <a:pos x="T8" y="T9"/>
                </a:cxn>
              </a:cxnLst>
              <a:rect l="0" t="0" r="r" b="b"/>
              <a:pathLst>
                <a:path w="54" h="54">
                  <a:moveTo>
                    <a:pt x="54" y="40"/>
                  </a:moveTo>
                  <a:cubicBezTo>
                    <a:pt x="39" y="45"/>
                    <a:pt x="26" y="49"/>
                    <a:pt x="11" y="54"/>
                  </a:cubicBezTo>
                  <a:cubicBezTo>
                    <a:pt x="7" y="40"/>
                    <a:pt x="4" y="27"/>
                    <a:pt x="0" y="13"/>
                  </a:cubicBezTo>
                  <a:cubicBezTo>
                    <a:pt x="13" y="9"/>
                    <a:pt x="25" y="5"/>
                    <a:pt x="38" y="0"/>
                  </a:cubicBezTo>
                  <a:cubicBezTo>
                    <a:pt x="43" y="13"/>
                    <a:pt x="48" y="26"/>
                    <a:pt x="5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73" name="Freeform 47">
              <a:extLst>
                <a:ext uri="{FF2B5EF4-FFF2-40B4-BE49-F238E27FC236}">
                  <a16:creationId xmlns:a16="http://schemas.microsoft.com/office/drawing/2014/main" id="{2D233BCA-E06C-480D-8C57-21FF08F1AC8C}"/>
                </a:ext>
              </a:extLst>
            </p:cNvPr>
            <p:cNvSpPr>
              <a:spLocks/>
            </p:cNvSpPr>
            <p:nvPr/>
          </p:nvSpPr>
          <p:spPr bwMode="auto">
            <a:xfrm>
              <a:off x="13617575" y="4633913"/>
              <a:ext cx="47625" cy="52388"/>
            </a:xfrm>
            <a:custGeom>
              <a:avLst/>
              <a:gdLst>
                <a:gd name="T0" fmla="*/ 44 w 44"/>
                <a:gd name="T1" fmla="*/ 47 h 47"/>
                <a:gd name="T2" fmla="*/ 0 w 44"/>
                <a:gd name="T3" fmla="*/ 42 h 47"/>
                <a:gd name="T4" fmla="*/ 6 w 44"/>
                <a:gd name="T5" fmla="*/ 0 h 47"/>
                <a:gd name="T6" fmla="*/ 44 w 44"/>
                <a:gd name="T7" fmla="*/ 4 h 47"/>
                <a:gd name="T8" fmla="*/ 44 w 44"/>
                <a:gd name="T9" fmla="*/ 47 h 47"/>
              </a:gdLst>
              <a:ahLst/>
              <a:cxnLst>
                <a:cxn ang="0">
                  <a:pos x="T0" y="T1"/>
                </a:cxn>
                <a:cxn ang="0">
                  <a:pos x="T2" y="T3"/>
                </a:cxn>
                <a:cxn ang="0">
                  <a:pos x="T4" y="T5"/>
                </a:cxn>
                <a:cxn ang="0">
                  <a:pos x="T6" y="T7"/>
                </a:cxn>
                <a:cxn ang="0">
                  <a:pos x="T8" y="T9"/>
                </a:cxn>
              </a:cxnLst>
              <a:rect l="0" t="0" r="r" b="b"/>
              <a:pathLst>
                <a:path w="44" h="47">
                  <a:moveTo>
                    <a:pt x="44" y="47"/>
                  </a:moveTo>
                  <a:cubicBezTo>
                    <a:pt x="28" y="45"/>
                    <a:pt x="14" y="44"/>
                    <a:pt x="0" y="42"/>
                  </a:cubicBezTo>
                  <a:cubicBezTo>
                    <a:pt x="2" y="27"/>
                    <a:pt x="4" y="14"/>
                    <a:pt x="6" y="0"/>
                  </a:cubicBezTo>
                  <a:cubicBezTo>
                    <a:pt x="20" y="2"/>
                    <a:pt x="32" y="3"/>
                    <a:pt x="44" y="4"/>
                  </a:cubicBezTo>
                  <a:cubicBezTo>
                    <a:pt x="44" y="18"/>
                    <a:pt x="44" y="32"/>
                    <a:pt x="4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74" name="Freeform 48">
              <a:extLst>
                <a:ext uri="{FF2B5EF4-FFF2-40B4-BE49-F238E27FC236}">
                  <a16:creationId xmlns:a16="http://schemas.microsoft.com/office/drawing/2014/main" id="{E3A729A7-E229-40DC-85A4-B17DA6BCA19A}"/>
                </a:ext>
              </a:extLst>
            </p:cNvPr>
            <p:cNvSpPr>
              <a:spLocks/>
            </p:cNvSpPr>
            <p:nvPr/>
          </p:nvSpPr>
          <p:spPr bwMode="auto">
            <a:xfrm>
              <a:off x="13100050" y="3979863"/>
              <a:ext cx="234950" cy="182563"/>
            </a:xfrm>
            <a:custGeom>
              <a:avLst/>
              <a:gdLst>
                <a:gd name="T0" fmla="*/ 1 w 213"/>
                <a:gd name="T1" fmla="*/ 0 h 166"/>
                <a:gd name="T2" fmla="*/ 42 w 213"/>
                <a:gd name="T3" fmla="*/ 0 h 166"/>
                <a:gd name="T4" fmla="*/ 49 w 213"/>
                <a:gd name="T5" fmla="*/ 32 h 166"/>
                <a:gd name="T6" fmla="*/ 148 w 213"/>
                <a:gd name="T7" fmla="*/ 107 h 166"/>
                <a:gd name="T8" fmla="*/ 213 w 213"/>
                <a:gd name="T9" fmla="*/ 107 h 166"/>
                <a:gd name="T10" fmla="*/ 213 w 213"/>
                <a:gd name="T11" fmla="*/ 148 h 166"/>
                <a:gd name="T12" fmla="*/ 21 w 213"/>
                <a:gd name="T13" fmla="*/ 75 h 166"/>
                <a:gd name="T14" fmla="*/ 1 w 213"/>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66">
                  <a:moveTo>
                    <a:pt x="1" y="0"/>
                  </a:moveTo>
                  <a:cubicBezTo>
                    <a:pt x="16" y="0"/>
                    <a:pt x="29" y="0"/>
                    <a:pt x="42" y="0"/>
                  </a:cubicBezTo>
                  <a:cubicBezTo>
                    <a:pt x="44" y="11"/>
                    <a:pt x="45" y="22"/>
                    <a:pt x="49" y="32"/>
                  </a:cubicBezTo>
                  <a:cubicBezTo>
                    <a:pt x="62" y="76"/>
                    <a:pt x="102" y="106"/>
                    <a:pt x="148" y="107"/>
                  </a:cubicBezTo>
                  <a:cubicBezTo>
                    <a:pt x="170" y="107"/>
                    <a:pt x="191" y="107"/>
                    <a:pt x="213" y="107"/>
                  </a:cubicBezTo>
                  <a:cubicBezTo>
                    <a:pt x="213" y="121"/>
                    <a:pt x="213" y="134"/>
                    <a:pt x="213" y="148"/>
                  </a:cubicBezTo>
                  <a:cubicBezTo>
                    <a:pt x="136" y="166"/>
                    <a:pt x="58" y="137"/>
                    <a:pt x="21" y="75"/>
                  </a:cubicBezTo>
                  <a:cubicBezTo>
                    <a:pt x="8" y="53"/>
                    <a:pt x="0" y="25"/>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75" name="Freeform 49">
              <a:extLst>
                <a:ext uri="{FF2B5EF4-FFF2-40B4-BE49-F238E27FC236}">
                  <a16:creationId xmlns:a16="http://schemas.microsoft.com/office/drawing/2014/main" id="{28F24092-6219-4EBB-B461-363AA88EB286}"/>
                </a:ext>
              </a:extLst>
            </p:cNvPr>
            <p:cNvSpPr>
              <a:spLocks/>
            </p:cNvSpPr>
            <p:nvPr/>
          </p:nvSpPr>
          <p:spPr bwMode="auto">
            <a:xfrm>
              <a:off x="13949363" y="3643313"/>
              <a:ext cx="141288" cy="146050"/>
            </a:xfrm>
            <a:custGeom>
              <a:avLst/>
              <a:gdLst>
                <a:gd name="T0" fmla="*/ 127 w 128"/>
                <a:gd name="T1" fmla="*/ 133 h 133"/>
                <a:gd name="T2" fmla="*/ 85 w 128"/>
                <a:gd name="T3" fmla="*/ 133 h 133"/>
                <a:gd name="T4" fmla="*/ 60 w 128"/>
                <a:gd name="T5" fmla="*/ 74 h 133"/>
                <a:gd name="T6" fmla="*/ 0 w 128"/>
                <a:gd name="T7" fmla="*/ 48 h 133"/>
                <a:gd name="T8" fmla="*/ 0 w 128"/>
                <a:gd name="T9" fmla="*/ 8 h 133"/>
                <a:gd name="T10" fmla="*/ 127 w 128"/>
                <a:gd name="T11" fmla="*/ 133 h 133"/>
              </a:gdLst>
              <a:ahLst/>
              <a:cxnLst>
                <a:cxn ang="0">
                  <a:pos x="T0" y="T1"/>
                </a:cxn>
                <a:cxn ang="0">
                  <a:pos x="T2" y="T3"/>
                </a:cxn>
                <a:cxn ang="0">
                  <a:pos x="T4" y="T5"/>
                </a:cxn>
                <a:cxn ang="0">
                  <a:pos x="T6" y="T7"/>
                </a:cxn>
                <a:cxn ang="0">
                  <a:pos x="T8" y="T9"/>
                </a:cxn>
                <a:cxn ang="0">
                  <a:pos x="T10" y="T11"/>
                </a:cxn>
              </a:cxnLst>
              <a:rect l="0" t="0" r="r" b="b"/>
              <a:pathLst>
                <a:path w="128" h="133">
                  <a:moveTo>
                    <a:pt x="127" y="133"/>
                  </a:moveTo>
                  <a:cubicBezTo>
                    <a:pt x="112" y="133"/>
                    <a:pt x="99" y="133"/>
                    <a:pt x="85" y="133"/>
                  </a:cubicBezTo>
                  <a:cubicBezTo>
                    <a:pt x="84" y="110"/>
                    <a:pt x="76" y="90"/>
                    <a:pt x="60" y="74"/>
                  </a:cubicBezTo>
                  <a:cubicBezTo>
                    <a:pt x="43" y="57"/>
                    <a:pt x="23" y="49"/>
                    <a:pt x="0" y="48"/>
                  </a:cubicBezTo>
                  <a:cubicBezTo>
                    <a:pt x="0" y="34"/>
                    <a:pt x="0" y="21"/>
                    <a:pt x="0" y="8"/>
                  </a:cubicBezTo>
                  <a:cubicBezTo>
                    <a:pt x="50" y="0"/>
                    <a:pt x="128" y="51"/>
                    <a:pt x="12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sp>
          <p:nvSpPr>
            <p:cNvPr id="76" name="Freeform 50">
              <a:extLst>
                <a:ext uri="{FF2B5EF4-FFF2-40B4-BE49-F238E27FC236}">
                  <a16:creationId xmlns:a16="http://schemas.microsoft.com/office/drawing/2014/main" id="{72A4DEA9-3BFB-40F2-B09D-578B5298951F}"/>
                </a:ext>
              </a:extLst>
            </p:cNvPr>
            <p:cNvSpPr>
              <a:spLocks noEditPoints="1"/>
            </p:cNvSpPr>
            <p:nvPr/>
          </p:nvSpPr>
          <p:spPr bwMode="auto">
            <a:xfrm>
              <a:off x="13477875" y="4027488"/>
              <a:ext cx="423863" cy="401638"/>
            </a:xfrm>
            <a:custGeom>
              <a:avLst/>
              <a:gdLst>
                <a:gd name="T0" fmla="*/ 1 w 386"/>
                <a:gd name="T1" fmla="*/ 103 h 365"/>
                <a:gd name="T2" fmla="*/ 22 w 386"/>
                <a:gd name="T3" fmla="*/ 62 h 365"/>
                <a:gd name="T4" fmla="*/ 177 w 386"/>
                <a:gd name="T5" fmla="*/ 4 h 365"/>
                <a:gd name="T6" fmla="*/ 209 w 386"/>
                <a:gd name="T7" fmla="*/ 4 h 365"/>
                <a:gd name="T8" fmla="*/ 365 w 386"/>
                <a:gd name="T9" fmla="*/ 63 h 365"/>
                <a:gd name="T10" fmla="*/ 385 w 386"/>
                <a:gd name="T11" fmla="*/ 92 h 365"/>
                <a:gd name="T12" fmla="*/ 281 w 386"/>
                <a:gd name="T13" fmla="*/ 302 h 365"/>
                <a:gd name="T14" fmla="*/ 209 w 386"/>
                <a:gd name="T15" fmla="*/ 357 h 365"/>
                <a:gd name="T16" fmla="*/ 177 w 386"/>
                <a:gd name="T17" fmla="*/ 356 h 365"/>
                <a:gd name="T18" fmla="*/ 105 w 386"/>
                <a:gd name="T19" fmla="*/ 302 h 365"/>
                <a:gd name="T20" fmla="*/ 1 w 386"/>
                <a:gd name="T21" fmla="*/ 103 h 365"/>
                <a:gd name="T22" fmla="*/ 193 w 386"/>
                <a:gd name="T23" fmla="*/ 315 h 365"/>
                <a:gd name="T24" fmla="*/ 247 w 386"/>
                <a:gd name="T25" fmla="*/ 274 h 365"/>
                <a:gd name="T26" fmla="*/ 341 w 386"/>
                <a:gd name="T27" fmla="*/ 110 h 365"/>
                <a:gd name="T28" fmla="*/ 333 w 386"/>
                <a:gd name="T29" fmla="*/ 96 h 365"/>
                <a:gd name="T30" fmla="*/ 201 w 386"/>
                <a:gd name="T31" fmla="*/ 47 h 365"/>
                <a:gd name="T32" fmla="*/ 186 w 386"/>
                <a:gd name="T33" fmla="*/ 47 h 365"/>
                <a:gd name="T34" fmla="*/ 52 w 386"/>
                <a:gd name="T35" fmla="*/ 97 h 365"/>
                <a:gd name="T36" fmla="*/ 45 w 386"/>
                <a:gd name="T37" fmla="*/ 108 h 365"/>
                <a:gd name="T38" fmla="*/ 125 w 386"/>
                <a:gd name="T39" fmla="*/ 263 h 365"/>
                <a:gd name="T40" fmla="*/ 193 w 386"/>
                <a:gd name="T41" fmla="*/ 31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6" h="365">
                  <a:moveTo>
                    <a:pt x="1" y="103"/>
                  </a:moveTo>
                  <a:cubicBezTo>
                    <a:pt x="0" y="73"/>
                    <a:pt x="3" y="69"/>
                    <a:pt x="22" y="62"/>
                  </a:cubicBezTo>
                  <a:cubicBezTo>
                    <a:pt x="74" y="43"/>
                    <a:pt x="126" y="24"/>
                    <a:pt x="177" y="4"/>
                  </a:cubicBezTo>
                  <a:cubicBezTo>
                    <a:pt x="188" y="0"/>
                    <a:pt x="198" y="0"/>
                    <a:pt x="209" y="4"/>
                  </a:cubicBezTo>
                  <a:cubicBezTo>
                    <a:pt x="261" y="24"/>
                    <a:pt x="313" y="43"/>
                    <a:pt x="365" y="63"/>
                  </a:cubicBezTo>
                  <a:cubicBezTo>
                    <a:pt x="383" y="69"/>
                    <a:pt x="386" y="74"/>
                    <a:pt x="385" y="92"/>
                  </a:cubicBezTo>
                  <a:cubicBezTo>
                    <a:pt x="382" y="178"/>
                    <a:pt x="347" y="248"/>
                    <a:pt x="281" y="302"/>
                  </a:cubicBezTo>
                  <a:cubicBezTo>
                    <a:pt x="258" y="321"/>
                    <a:pt x="233" y="338"/>
                    <a:pt x="209" y="357"/>
                  </a:cubicBezTo>
                  <a:cubicBezTo>
                    <a:pt x="198" y="365"/>
                    <a:pt x="188" y="365"/>
                    <a:pt x="177" y="356"/>
                  </a:cubicBezTo>
                  <a:cubicBezTo>
                    <a:pt x="153" y="338"/>
                    <a:pt x="128" y="321"/>
                    <a:pt x="105" y="302"/>
                  </a:cubicBezTo>
                  <a:cubicBezTo>
                    <a:pt x="39" y="248"/>
                    <a:pt x="6" y="179"/>
                    <a:pt x="1" y="103"/>
                  </a:cubicBezTo>
                  <a:close/>
                  <a:moveTo>
                    <a:pt x="193" y="315"/>
                  </a:moveTo>
                  <a:cubicBezTo>
                    <a:pt x="212" y="301"/>
                    <a:pt x="230" y="288"/>
                    <a:pt x="247" y="274"/>
                  </a:cubicBezTo>
                  <a:cubicBezTo>
                    <a:pt x="302" y="233"/>
                    <a:pt x="333" y="178"/>
                    <a:pt x="341" y="110"/>
                  </a:cubicBezTo>
                  <a:cubicBezTo>
                    <a:pt x="342" y="102"/>
                    <a:pt x="340" y="99"/>
                    <a:pt x="333" y="96"/>
                  </a:cubicBezTo>
                  <a:cubicBezTo>
                    <a:pt x="289" y="80"/>
                    <a:pt x="245" y="63"/>
                    <a:pt x="201" y="47"/>
                  </a:cubicBezTo>
                  <a:cubicBezTo>
                    <a:pt x="196" y="45"/>
                    <a:pt x="190" y="45"/>
                    <a:pt x="186" y="47"/>
                  </a:cubicBezTo>
                  <a:cubicBezTo>
                    <a:pt x="141" y="63"/>
                    <a:pt x="96" y="80"/>
                    <a:pt x="52" y="97"/>
                  </a:cubicBezTo>
                  <a:cubicBezTo>
                    <a:pt x="49" y="98"/>
                    <a:pt x="44" y="105"/>
                    <a:pt x="45" y="108"/>
                  </a:cubicBezTo>
                  <a:cubicBezTo>
                    <a:pt x="52" y="170"/>
                    <a:pt x="78" y="222"/>
                    <a:pt x="125" y="263"/>
                  </a:cubicBezTo>
                  <a:cubicBezTo>
                    <a:pt x="146" y="281"/>
                    <a:pt x="169" y="297"/>
                    <a:pt x="193" y="3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662"/>
            </a:p>
          </p:txBody>
        </p:sp>
      </p:grpSp>
    </p:spTree>
    <p:extLst>
      <p:ext uri="{BB962C8B-B14F-4D97-AF65-F5344CB8AC3E}">
        <p14:creationId xmlns:p14="http://schemas.microsoft.com/office/powerpoint/2010/main" val="4164775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4252995-AA30-4CB4-9E9F-E96BECEE0064}"/>
              </a:ext>
            </a:extLst>
          </p:cNvPr>
          <p:cNvSpPr>
            <a:spLocks noGrp="1"/>
          </p:cNvSpPr>
          <p:nvPr>
            <p:ph type="title" idx="4294967295"/>
          </p:nvPr>
        </p:nvSpPr>
        <p:spPr>
          <a:xfrm>
            <a:off x="0" y="39688"/>
            <a:ext cx="10006013" cy="525462"/>
          </a:xfrm>
        </p:spPr>
        <p:txBody>
          <a:bodyPr>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kern="0">
                <a:solidFill>
                  <a:schemeClr val="bg2">
                    <a:lumMod val="75000"/>
                  </a:schemeClr>
                </a:solidFill>
                <a:latin typeface="Arial Black" panose="020B0A04020102020204" pitchFamily="34" charset="0"/>
              </a:rPr>
              <a:t>Data Security in Integrations</a:t>
            </a:r>
            <a:endParaRPr lang="en-US" sz="2426">
              <a:latin typeface="+mn-lt"/>
            </a:endParaRPr>
          </a:p>
        </p:txBody>
      </p:sp>
      <p:sp>
        <p:nvSpPr>
          <p:cNvPr id="7" name="TextBox 6">
            <a:extLst>
              <a:ext uri="{FF2B5EF4-FFF2-40B4-BE49-F238E27FC236}">
                <a16:creationId xmlns:a16="http://schemas.microsoft.com/office/drawing/2014/main" id="{0187C2D5-161E-4F73-8431-CCBD7FA5931D}"/>
              </a:ext>
            </a:extLst>
          </p:cNvPr>
          <p:cNvSpPr txBox="1"/>
          <p:nvPr/>
        </p:nvSpPr>
        <p:spPr>
          <a:xfrm>
            <a:off x="495068" y="614494"/>
            <a:ext cx="7016834" cy="261288"/>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a:t>Data in rest and motion during the integration is secured</a:t>
            </a:r>
          </a:p>
        </p:txBody>
      </p:sp>
      <p:sp>
        <p:nvSpPr>
          <p:cNvPr id="8" name="Rectangle 7">
            <a:extLst>
              <a:ext uri="{FF2B5EF4-FFF2-40B4-BE49-F238E27FC236}">
                <a16:creationId xmlns:a16="http://schemas.microsoft.com/office/drawing/2014/main" id="{85CF97B7-26A8-4862-9927-81B0257B7A91}"/>
              </a:ext>
            </a:extLst>
          </p:cNvPr>
          <p:cNvSpPr/>
          <p:nvPr/>
        </p:nvSpPr>
        <p:spPr>
          <a:xfrm>
            <a:off x="1263001" y="1468397"/>
            <a:ext cx="3532793" cy="3509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662"/>
          </a:p>
        </p:txBody>
      </p:sp>
      <p:sp>
        <p:nvSpPr>
          <p:cNvPr id="9" name="TextBox 8">
            <a:extLst>
              <a:ext uri="{FF2B5EF4-FFF2-40B4-BE49-F238E27FC236}">
                <a16:creationId xmlns:a16="http://schemas.microsoft.com/office/drawing/2014/main" id="{A246B0B6-963E-4E06-893A-CB9ADC807BCB}"/>
              </a:ext>
            </a:extLst>
          </p:cNvPr>
          <p:cNvSpPr txBox="1"/>
          <p:nvPr/>
        </p:nvSpPr>
        <p:spPr>
          <a:xfrm>
            <a:off x="1443633" y="1537360"/>
            <a:ext cx="3064149" cy="2076081"/>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808"/>
              </a:spcAft>
              <a:buSzPct val="100000"/>
            </a:pPr>
            <a:r>
              <a:rPr lang="en-US" sz="1213" b="1" dirty="0">
                <a:ea typeface="Verdana" panose="020B0604030504040204" pitchFamily="34" charset="0"/>
                <a:cs typeface="Verdana" panose="020B0604030504040204" pitchFamily="34" charset="0"/>
              </a:rPr>
              <a:t>Data Masking</a:t>
            </a:r>
          </a:p>
          <a:p>
            <a:pPr>
              <a:spcAft>
                <a:spcPts val="808"/>
              </a:spcAft>
              <a:buSzPct val="100000"/>
            </a:pPr>
            <a:r>
              <a:rPr lang="en-US" sz="662" dirty="0">
                <a:ea typeface="Verdana" panose="020B0604030504040204" pitchFamily="34" charset="0"/>
                <a:cs typeface="Verdana" panose="020B0604030504040204" pitchFamily="34" charset="0"/>
              </a:rPr>
              <a:t>XX PII/CI data will be masked in development and test instances during refreshes.</a:t>
            </a:r>
          </a:p>
          <a:p>
            <a:pPr>
              <a:spcAft>
                <a:spcPts val="808"/>
              </a:spcAft>
              <a:buSzPct val="100000"/>
            </a:pPr>
            <a:r>
              <a:rPr lang="en-US" sz="1213" b="1" dirty="0">
                <a:ea typeface="Verdana" panose="020B0604030504040204" pitchFamily="34" charset="0"/>
                <a:cs typeface="Verdana" panose="020B0604030504040204" pitchFamily="34" charset="0"/>
              </a:rPr>
              <a:t>File Security</a:t>
            </a:r>
          </a:p>
          <a:p>
            <a:pPr>
              <a:spcAft>
                <a:spcPts val="808"/>
              </a:spcAft>
              <a:buSzPct val="100000"/>
            </a:pPr>
            <a:r>
              <a:rPr lang="en-US" sz="662" dirty="0">
                <a:ea typeface="Verdana" panose="020B0604030504040204" pitchFamily="34" charset="0"/>
                <a:cs typeface="Verdana" panose="020B0604030504040204" pitchFamily="34" charset="0"/>
              </a:rPr>
              <a:t>Data files would be stored in a secured location on XX assets only accessible to authorized resources from Deloitte and Global Foundry .</a:t>
            </a:r>
          </a:p>
          <a:p>
            <a:pPr>
              <a:spcAft>
                <a:spcPts val="808"/>
              </a:spcAft>
              <a:buSzPct val="100000"/>
            </a:pPr>
            <a:r>
              <a:rPr lang="en-US" sz="1213" b="1" dirty="0">
                <a:ea typeface="Verdana" panose="020B0604030504040204" pitchFamily="34" charset="0"/>
                <a:cs typeface="Verdana" panose="020B0604030504040204" pitchFamily="34" charset="0"/>
              </a:rPr>
              <a:t>Encryption</a:t>
            </a:r>
          </a:p>
          <a:p>
            <a:pPr>
              <a:spcAft>
                <a:spcPts val="808"/>
              </a:spcAft>
              <a:buSzPct val="100000"/>
            </a:pPr>
            <a:r>
              <a:rPr lang="en-US" sz="662" dirty="0">
                <a:ea typeface="Verdana" panose="020B0604030504040204" pitchFamily="34" charset="0"/>
                <a:cs typeface="Verdana" panose="020B0604030504040204" pitchFamily="34" charset="0"/>
              </a:rPr>
              <a:t>Wherever applicable PGP encryption will be used to encrypt the data files</a:t>
            </a:r>
          </a:p>
          <a:p>
            <a:pPr>
              <a:spcAft>
                <a:spcPts val="808"/>
              </a:spcAft>
              <a:buSzPct val="100000"/>
            </a:pPr>
            <a:r>
              <a:rPr lang="en-US" sz="1213" b="1" dirty="0">
                <a:ea typeface="Verdana" panose="020B0604030504040204" pitchFamily="34" charset="0"/>
                <a:cs typeface="Verdana" panose="020B0604030504040204" pitchFamily="34" charset="0"/>
              </a:rPr>
              <a:t>Cloud Universal Content Management Security</a:t>
            </a:r>
          </a:p>
          <a:p>
            <a:pPr>
              <a:spcAft>
                <a:spcPts val="808"/>
              </a:spcAft>
              <a:buSzPct val="100000"/>
            </a:pPr>
            <a:r>
              <a:rPr lang="en-US" sz="662" dirty="0">
                <a:ea typeface="Verdana" panose="020B0604030504040204" pitchFamily="34" charset="0"/>
                <a:cs typeface="Verdana" panose="020B0604030504040204" pitchFamily="34" charset="0"/>
              </a:rPr>
              <a:t>Oracle UCM for XX is secured through user roles and privileges which will restrict access to unauthorized users.</a:t>
            </a:r>
          </a:p>
        </p:txBody>
      </p:sp>
      <p:sp>
        <p:nvSpPr>
          <p:cNvPr id="10" name="TextBox 9">
            <a:extLst>
              <a:ext uri="{FF2B5EF4-FFF2-40B4-BE49-F238E27FC236}">
                <a16:creationId xmlns:a16="http://schemas.microsoft.com/office/drawing/2014/main" id="{874B4413-FF6F-4210-B1DC-A5D6E73D5C76}"/>
              </a:ext>
            </a:extLst>
          </p:cNvPr>
          <p:cNvSpPr txBox="1"/>
          <p:nvPr/>
        </p:nvSpPr>
        <p:spPr>
          <a:xfrm>
            <a:off x="2050530" y="1127132"/>
            <a:ext cx="1353751" cy="223961"/>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spcAft>
                <a:spcPts val="808"/>
              </a:spcAft>
              <a:buSzPct val="100000"/>
            </a:pPr>
            <a:r>
              <a:rPr lang="en-US" sz="1455" b="1">
                <a:ea typeface="Verdana" panose="020B0604030504040204" pitchFamily="34" charset="0"/>
                <a:cs typeface="Verdana" panose="020B0604030504040204" pitchFamily="34" charset="0"/>
              </a:rPr>
              <a:t>Data Security</a:t>
            </a:r>
          </a:p>
        </p:txBody>
      </p:sp>
      <p:sp>
        <p:nvSpPr>
          <p:cNvPr id="11" name="TextBox 10">
            <a:extLst>
              <a:ext uri="{FF2B5EF4-FFF2-40B4-BE49-F238E27FC236}">
                <a16:creationId xmlns:a16="http://schemas.microsoft.com/office/drawing/2014/main" id="{BC688A6F-504D-4BF0-8D86-BEADC313C9DB}"/>
              </a:ext>
            </a:extLst>
          </p:cNvPr>
          <p:cNvSpPr txBox="1"/>
          <p:nvPr/>
        </p:nvSpPr>
        <p:spPr>
          <a:xfrm>
            <a:off x="7433970" y="1138943"/>
            <a:ext cx="1353751" cy="223961"/>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spcAft>
                <a:spcPts val="808"/>
              </a:spcAft>
              <a:buSzPct val="100000"/>
            </a:pPr>
            <a:r>
              <a:rPr lang="en-US" sz="1455" b="1">
                <a:ea typeface="Verdana" panose="020B0604030504040204" pitchFamily="34" charset="0"/>
                <a:cs typeface="Verdana" panose="020B0604030504040204" pitchFamily="34" charset="0"/>
              </a:rPr>
              <a:t>Program Security</a:t>
            </a:r>
          </a:p>
        </p:txBody>
      </p:sp>
      <p:sp>
        <p:nvSpPr>
          <p:cNvPr id="12" name="Rectangle 11">
            <a:extLst>
              <a:ext uri="{FF2B5EF4-FFF2-40B4-BE49-F238E27FC236}">
                <a16:creationId xmlns:a16="http://schemas.microsoft.com/office/drawing/2014/main" id="{BA9A9D21-97A6-430C-BCF7-73EE0B615BA3}"/>
              </a:ext>
            </a:extLst>
          </p:cNvPr>
          <p:cNvSpPr/>
          <p:nvPr/>
        </p:nvSpPr>
        <p:spPr>
          <a:xfrm>
            <a:off x="6510102" y="1468397"/>
            <a:ext cx="3699112" cy="35091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662"/>
          </a:p>
        </p:txBody>
      </p:sp>
      <p:sp>
        <p:nvSpPr>
          <p:cNvPr id="13" name="TextBox 12">
            <a:extLst>
              <a:ext uri="{FF2B5EF4-FFF2-40B4-BE49-F238E27FC236}">
                <a16:creationId xmlns:a16="http://schemas.microsoft.com/office/drawing/2014/main" id="{32189304-571B-4EB7-A0E8-57C2C649E595}"/>
              </a:ext>
            </a:extLst>
          </p:cNvPr>
          <p:cNvSpPr txBox="1"/>
          <p:nvPr/>
        </p:nvSpPr>
        <p:spPr>
          <a:xfrm>
            <a:off x="6684663" y="1735373"/>
            <a:ext cx="3293884" cy="1694375"/>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808"/>
              </a:spcAft>
              <a:buSzPct val="100000"/>
            </a:pPr>
            <a:r>
              <a:rPr lang="en-US" sz="1213" b="1" dirty="0">
                <a:ea typeface="Verdana" panose="020B0604030504040204" pitchFamily="34" charset="0"/>
                <a:cs typeface="Verdana" panose="020B0604030504040204" pitchFamily="34" charset="0"/>
              </a:rPr>
              <a:t>Secured Web Service</a:t>
            </a:r>
          </a:p>
          <a:p>
            <a:pPr>
              <a:spcAft>
                <a:spcPts val="808"/>
              </a:spcAft>
              <a:buSzPct val="100000"/>
            </a:pPr>
            <a:r>
              <a:rPr lang="en-US" sz="662" dirty="0">
                <a:ea typeface="Verdana" panose="020B0604030504040204" pitchFamily="34" charset="0"/>
                <a:cs typeface="Verdana" panose="020B0604030504040204" pitchFamily="34" charset="0"/>
              </a:rPr>
              <a:t>XX  PaaS instance will have connections which are secured with credentials. Web Services exposed from XX network will have security policies attached to them</a:t>
            </a:r>
            <a:r>
              <a:rPr lang="en-US" sz="728" dirty="0">
                <a:ea typeface="Verdana" panose="020B0604030504040204" pitchFamily="34" charset="0"/>
                <a:cs typeface="Verdana" panose="020B0604030504040204" pitchFamily="34" charset="0"/>
              </a:rPr>
              <a:t>.</a:t>
            </a:r>
          </a:p>
          <a:p>
            <a:pPr>
              <a:spcAft>
                <a:spcPts val="808"/>
              </a:spcAft>
              <a:buSzPct val="100000"/>
            </a:pPr>
            <a:r>
              <a:rPr lang="en-US" sz="1213" b="1" dirty="0">
                <a:ea typeface="Verdana" panose="020B0604030504040204" pitchFamily="34" charset="0"/>
                <a:cs typeface="Verdana" panose="020B0604030504040204" pitchFamily="34" charset="0"/>
              </a:rPr>
              <a:t>Secured Integrations</a:t>
            </a:r>
          </a:p>
          <a:p>
            <a:pPr>
              <a:spcAft>
                <a:spcPts val="808"/>
              </a:spcAft>
              <a:buSzPct val="100000"/>
            </a:pPr>
            <a:r>
              <a:rPr lang="en-US" sz="662" dirty="0">
                <a:ea typeface="Verdana" panose="020B0604030504040204" pitchFamily="34" charset="0"/>
                <a:cs typeface="Verdana" panose="020B0604030504040204" pitchFamily="34" charset="0"/>
              </a:rPr>
              <a:t>Web services exposed by Oracle Cloud Applications are secured by roles and privileges resulting in secured integrations with XX on premise and third party systems. </a:t>
            </a:r>
          </a:p>
          <a:p>
            <a:pPr>
              <a:spcAft>
                <a:spcPts val="808"/>
              </a:spcAft>
              <a:buSzPct val="100000"/>
            </a:pPr>
            <a:r>
              <a:rPr lang="en-US" sz="1213" b="1" dirty="0">
                <a:ea typeface="Verdana" panose="020B0604030504040204" pitchFamily="34" charset="0"/>
                <a:cs typeface="Verdana" panose="020B0604030504040204" pitchFamily="34" charset="0"/>
              </a:rPr>
              <a:t>Security during Transmission</a:t>
            </a:r>
          </a:p>
          <a:p>
            <a:pPr>
              <a:spcAft>
                <a:spcPts val="808"/>
              </a:spcAft>
              <a:buSzPct val="100000"/>
            </a:pPr>
            <a:r>
              <a:rPr lang="en-US" sz="662" dirty="0">
                <a:ea typeface="Verdana" panose="020B0604030504040204" pitchFamily="34" charset="0"/>
                <a:cs typeface="Verdana" panose="020B0604030504040204" pitchFamily="34" charset="0"/>
              </a:rPr>
              <a:t>All Oracle Cloud Web Services are secured by a global server-side security policy in addition to X509 certificate for encryption of transmitted data.</a:t>
            </a:r>
          </a:p>
        </p:txBody>
      </p:sp>
      <p:sp>
        <p:nvSpPr>
          <p:cNvPr id="14" name="Freeform 350">
            <a:extLst>
              <a:ext uri="{FF2B5EF4-FFF2-40B4-BE49-F238E27FC236}">
                <a16:creationId xmlns:a16="http://schemas.microsoft.com/office/drawing/2014/main" id="{69E0AB09-8990-4A15-B8ED-BA6DCD9120FA}"/>
              </a:ext>
            </a:extLst>
          </p:cNvPr>
          <p:cNvSpPr>
            <a:spLocks noEditPoints="1"/>
          </p:cNvSpPr>
          <p:nvPr/>
        </p:nvSpPr>
        <p:spPr bwMode="auto">
          <a:xfrm>
            <a:off x="1700340" y="1029293"/>
            <a:ext cx="456002" cy="380452"/>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728"/>
          </a:p>
        </p:txBody>
      </p:sp>
      <p:sp>
        <p:nvSpPr>
          <p:cNvPr id="15" name="Freeform 41">
            <a:extLst>
              <a:ext uri="{FF2B5EF4-FFF2-40B4-BE49-F238E27FC236}">
                <a16:creationId xmlns:a16="http://schemas.microsoft.com/office/drawing/2014/main" id="{E5A4E670-5B1B-4D06-ADA3-CAFEA19B54B7}"/>
              </a:ext>
            </a:extLst>
          </p:cNvPr>
          <p:cNvSpPr>
            <a:spLocks noEditPoints="1"/>
          </p:cNvSpPr>
          <p:nvPr/>
        </p:nvSpPr>
        <p:spPr bwMode="auto">
          <a:xfrm>
            <a:off x="6977967" y="1067083"/>
            <a:ext cx="456003" cy="380452"/>
          </a:xfrm>
          <a:custGeom>
            <a:avLst/>
            <a:gdLst>
              <a:gd name="T0" fmla="*/ 168 w 324"/>
              <a:gd name="T1" fmla="*/ 177 h 322"/>
              <a:gd name="T2" fmla="*/ 123 w 324"/>
              <a:gd name="T3" fmla="*/ 143 h 322"/>
              <a:gd name="T4" fmla="*/ 65 w 324"/>
              <a:gd name="T5" fmla="*/ 142 h 322"/>
              <a:gd name="T6" fmla="*/ 18 w 324"/>
              <a:gd name="T7" fmla="*/ 175 h 322"/>
              <a:gd name="T8" fmla="*/ 0 w 324"/>
              <a:gd name="T9" fmla="*/ 229 h 322"/>
              <a:gd name="T10" fmla="*/ 17 w 324"/>
              <a:gd name="T11" fmla="*/ 284 h 322"/>
              <a:gd name="T12" fmla="*/ 63 w 324"/>
              <a:gd name="T13" fmla="*/ 319 h 322"/>
              <a:gd name="T14" fmla="*/ 115 w 324"/>
              <a:gd name="T15" fmla="*/ 320 h 322"/>
              <a:gd name="T16" fmla="*/ 145 w 324"/>
              <a:gd name="T17" fmla="*/ 294 h 322"/>
              <a:gd name="T18" fmla="*/ 172 w 324"/>
              <a:gd name="T19" fmla="*/ 252 h 322"/>
              <a:gd name="T20" fmla="*/ 146 w 324"/>
              <a:gd name="T21" fmla="*/ 249 h 322"/>
              <a:gd name="T22" fmla="*/ 125 w 324"/>
              <a:gd name="T23" fmla="*/ 277 h 322"/>
              <a:gd name="T24" fmla="*/ 92 w 324"/>
              <a:gd name="T25" fmla="*/ 284 h 322"/>
              <a:gd name="T26" fmla="*/ 69 w 324"/>
              <a:gd name="T27" fmla="*/ 293 h 322"/>
              <a:gd name="T28" fmla="*/ 37 w 324"/>
              <a:gd name="T29" fmla="*/ 267 h 322"/>
              <a:gd name="T30" fmla="*/ 26 w 324"/>
              <a:gd name="T31" fmla="*/ 227 h 322"/>
              <a:gd name="T32" fmla="*/ 41 w 324"/>
              <a:gd name="T33" fmla="*/ 189 h 322"/>
              <a:gd name="T34" fmla="*/ 76 w 324"/>
              <a:gd name="T35" fmla="*/ 168 h 322"/>
              <a:gd name="T36" fmla="*/ 115 w 324"/>
              <a:gd name="T37" fmla="*/ 164 h 322"/>
              <a:gd name="T38" fmla="*/ 150 w 324"/>
              <a:gd name="T39" fmla="*/ 190 h 322"/>
              <a:gd name="T40" fmla="*/ 163 w 324"/>
              <a:gd name="T41" fmla="*/ 232 h 322"/>
              <a:gd name="T42" fmla="*/ 61 w 324"/>
              <a:gd name="T43" fmla="*/ 214 h 322"/>
              <a:gd name="T44" fmla="*/ 103 w 324"/>
              <a:gd name="T45" fmla="*/ 265 h 322"/>
              <a:gd name="T46" fmla="*/ 105 w 324"/>
              <a:gd name="T47" fmla="*/ 237 h 322"/>
              <a:gd name="T48" fmla="*/ 80 w 324"/>
              <a:gd name="T49" fmla="*/ 224 h 322"/>
              <a:gd name="T50" fmla="*/ 106 w 324"/>
              <a:gd name="T51" fmla="*/ 226 h 322"/>
              <a:gd name="T52" fmla="*/ 308 w 324"/>
              <a:gd name="T53" fmla="*/ 62 h 322"/>
              <a:gd name="T54" fmla="*/ 276 w 324"/>
              <a:gd name="T55" fmla="*/ 23 h 322"/>
              <a:gd name="T56" fmla="*/ 227 w 324"/>
              <a:gd name="T57" fmla="*/ 10 h 322"/>
              <a:gd name="T58" fmla="*/ 180 w 324"/>
              <a:gd name="T59" fmla="*/ 29 h 322"/>
              <a:gd name="T60" fmla="*/ 152 w 324"/>
              <a:gd name="T61" fmla="*/ 71 h 322"/>
              <a:gd name="T62" fmla="*/ 155 w 324"/>
              <a:gd name="T63" fmla="*/ 122 h 322"/>
              <a:gd name="T64" fmla="*/ 187 w 324"/>
              <a:gd name="T65" fmla="*/ 161 h 322"/>
              <a:gd name="T66" fmla="*/ 236 w 324"/>
              <a:gd name="T67" fmla="*/ 174 h 322"/>
              <a:gd name="T68" fmla="*/ 276 w 324"/>
              <a:gd name="T69" fmla="*/ 156 h 322"/>
              <a:gd name="T70" fmla="*/ 305 w 324"/>
              <a:gd name="T71" fmla="*/ 117 h 322"/>
              <a:gd name="T72" fmla="*/ 298 w 324"/>
              <a:gd name="T73" fmla="*/ 96 h 322"/>
              <a:gd name="T74" fmla="*/ 283 w 324"/>
              <a:gd name="T75" fmla="*/ 134 h 322"/>
              <a:gd name="T76" fmla="*/ 248 w 324"/>
              <a:gd name="T77" fmla="*/ 155 h 322"/>
              <a:gd name="T78" fmla="*/ 209 w 324"/>
              <a:gd name="T79" fmla="*/ 158 h 322"/>
              <a:gd name="T80" fmla="*/ 174 w 324"/>
              <a:gd name="T81" fmla="*/ 132 h 322"/>
              <a:gd name="T82" fmla="*/ 161 w 324"/>
              <a:gd name="T83" fmla="*/ 91 h 322"/>
              <a:gd name="T84" fmla="*/ 175 w 324"/>
              <a:gd name="T85" fmla="*/ 50 h 322"/>
              <a:gd name="T86" fmla="*/ 211 w 324"/>
              <a:gd name="T87" fmla="*/ 26 h 322"/>
              <a:gd name="T88" fmla="*/ 250 w 324"/>
              <a:gd name="T89" fmla="*/ 30 h 322"/>
              <a:gd name="T90" fmla="*/ 284 w 324"/>
              <a:gd name="T91" fmla="*/ 51 h 322"/>
              <a:gd name="T92" fmla="*/ 298 w 324"/>
              <a:gd name="T93" fmla="*/ 90 h 322"/>
              <a:gd name="T94" fmla="*/ 221 w 324"/>
              <a:gd name="T95" fmla="*/ 58 h 322"/>
              <a:gd name="T96" fmla="*/ 231 w 324"/>
              <a:gd name="T97" fmla="*/ 128 h 322"/>
              <a:gd name="T98" fmla="*/ 248 w 324"/>
              <a:gd name="T99" fmla="*/ 61 h 322"/>
              <a:gd name="T100" fmla="*/ 218 w 324"/>
              <a:gd name="T101" fmla="*/ 96 h 322"/>
              <a:gd name="T102" fmla="*/ 238 w 324"/>
              <a:gd name="T103" fmla="*/ 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322">
                <a:moveTo>
                  <a:pt x="172" y="212"/>
                </a:moveTo>
                <a:cubicBezTo>
                  <a:pt x="171" y="211"/>
                  <a:pt x="168" y="209"/>
                  <a:pt x="167" y="208"/>
                </a:cubicBezTo>
                <a:cubicBezTo>
                  <a:pt x="167" y="206"/>
                  <a:pt x="168" y="203"/>
                  <a:pt x="169" y="201"/>
                </a:cubicBezTo>
                <a:cubicBezTo>
                  <a:pt x="171" y="194"/>
                  <a:pt x="174" y="185"/>
                  <a:pt x="168" y="177"/>
                </a:cubicBezTo>
                <a:cubicBezTo>
                  <a:pt x="163" y="169"/>
                  <a:pt x="153" y="169"/>
                  <a:pt x="146" y="169"/>
                </a:cubicBezTo>
                <a:cubicBezTo>
                  <a:pt x="144" y="169"/>
                  <a:pt x="141" y="168"/>
                  <a:pt x="139" y="168"/>
                </a:cubicBezTo>
                <a:cubicBezTo>
                  <a:pt x="139" y="167"/>
                  <a:pt x="138" y="164"/>
                  <a:pt x="137" y="162"/>
                </a:cubicBezTo>
                <a:cubicBezTo>
                  <a:pt x="135" y="155"/>
                  <a:pt x="132" y="146"/>
                  <a:pt x="123" y="143"/>
                </a:cubicBezTo>
                <a:cubicBezTo>
                  <a:pt x="114" y="140"/>
                  <a:pt x="105" y="145"/>
                  <a:pt x="100" y="149"/>
                </a:cubicBezTo>
                <a:cubicBezTo>
                  <a:pt x="98" y="150"/>
                  <a:pt x="95" y="152"/>
                  <a:pt x="94" y="153"/>
                </a:cubicBezTo>
                <a:cubicBezTo>
                  <a:pt x="92" y="152"/>
                  <a:pt x="90" y="150"/>
                  <a:pt x="88" y="149"/>
                </a:cubicBezTo>
                <a:cubicBezTo>
                  <a:pt x="83" y="145"/>
                  <a:pt x="74" y="139"/>
                  <a:pt x="65" y="142"/>
                </a:cubicBezTo>
                <a:cubicBezTo>
                  <a:pt x="56" y="145"/>
                  <a:pt x="53" y="154"/>
                  <a:pt x="50" y="161"/>
                </a:cubicBezTo>
                <a:cubicBezTo>
                  <a:pt x="49" y="163"/>
                  <a:pt x="48" y="166"/>
                  <a:pt x="48" y="167"/>
                </a:cubicBezTo>
                <a:cubicBezTo>
                  <a:pt x="46" y="167"/>
                  <a:pt x="43" y="167"/>
                  <a:pt x="41" y="167"/>
                </a:cubicBezTo>
                <a:cubicBezTo>
                  <a:pt x="34" y="167"/>
                  <a:pt x="24" y="168"/>
                  <a:pt x="18" y="175"/>
                </a:cubicBezTo>
                <a:cubicBezTo>
                  <a:pt x="13" y="183"/>
                  <a:pt x="15" y="192"/>
                  <a:pt x="17" y="199"/>
                </a:cubicBezTo>
                <a:cubicBezTo>
                  <a:pt x="18" y="201"/>
                  <a:pt x="19" y="204"/>
                  <a:pt x="19" y="206"/>
                </a:cubicBezTo>
                <a:cubicBezTo>
                  <a:pt x="18" y="207"/>
                  <a:pt x="15" y="209"/>
                  <a:pt x="14" y="210"/>
                </a:cubicBezTo>
                <a:cubicBezTo>
                  <a:pt x="8" y="214"/>
                  <a:pt x="0" y="220"/>
                  <a:pt x="0" y="229"/>
                </a:cubicBezTo>
                <a:cubicBezTo>
                  <a:pt x="0" y="239"/>
                  <a:pt x="7" y="245"/>
                  <a:pt x="13" y="249"/>
                </a:cubicBezTo>
                <a:cubicBezTo>
                  <a:pt x="15" y="251"/>
                  <a:pt x="18" y="253"/>
                  <a:pt x="18" y="253"/>
                </a:cubicBezTo>
                <a:cubicBezTo>
                  <a:pt x="18" y="255"/>
                  <a:pt x="17" y="258"/>
                  <a:pt x="16" y="261"/>
                </a:cubicBezTo>
                <a:cubicBezTo>
                  <a:pt x="14" y="268"/>
                  <a:pt x="11" y="277"/>
                  <a:pt x="17" y="284"/>
                </a:cubicBezTo>
                <a:cubicBezTo>
                  <a:pt x="22" y="292"/>
                  <a:pt x="32" y="292"/>
                  <a:pt x="39" y="293"/>
                </a:cubicBezTo>
                <a:cubicBezTo>
                  <a:pt x="41" y="293"/>
                  <a:pt x="44" y="293"/>
                  <a:pt x="46" y="293"/>
                </a:cubicBezTo>
                <a:cubicBezTo>
                  <a:pt x="47" y="295"/>
                  <a:pt x="48" y="298"/>
                  <a:pt x="48" y="299"/>
                </a:cubicBezTo>
                <a:cubicBezTo>
                  <a:pt x="51" y="306"/>
                  <a:pt x="54" y="315"/>
                  <a:pt x="63" y="319"/>
                </a:cubicBezTo>
                <a:cubicBezTo>
                  <a:pt x="72" y="322"/>
                  <a:pt x="80" y="316"/>
                  <a:pt x="86" y="312"/>
                </a:cubicBezTo>
                <a:cubicBezTo>
                  <a:pt x="87" y="311"/>
                  <a:pt x="90" y="309"/>
                  <a:pt x="92" y="309"/>
                </a:cubicBezTo>
                <a:cubicBezTo>
                  <a:pt x="93" y="309"/>
                  <a:pt x="95" y="311"/>
                  <a:pt x="97" y="312"/>
                </a:cubicBezTo>
                <a:cubicBezTo>
                  <a:pt x="102" y="316"/>
                  <a:pt x="108" y="320"/>
                  <a:pt x="115" y="320"/>
                </a:cubicBezTo>
                <a:cubicBezTo>
                  <a:pt x="117" y="320"/>
                  <a:pt x="118" y="320"/>
                  <a:pt x="120" y="319"/>
                </a:cubicBezTo>
                <a:cubicBezTo>
                  <a:pt x="129" y="316"/>
                  <a:pt x="133" y="307"/>
                  <a:pt x="135" y="300"/>
                </a:cubicBezTo>
                <a:cubicBezTo>
                  <a:pt x="136" y="298"/>
                  <a:pt x="137" y="296"/>
                  <a:pt x="138" y="294"/>
                </a:cubicBezTo>
                <a:cubicBezTo>
                  <a:pt x="139" y="294"/>
                  <a:pt x="142" y="294"/>
                  <a:pt x="145" y="294"/>
                </a:cubicBezTo>
                <a:cubicBezTo>
                  <a:pt x="152" y="294"/>
                  <a:pt x="161" y="294"/>
                  <a:pt x="167" y="286"/>
                </a:cubicBezTo>
                <a:cubicBezTo>
                  <a:pt x="173" y="279"/>
                  <a:pt x="170" y="269"/>
                  <a:pt x="168" y="262"/>
                </a:cubicBezTo>
                <a:cubicBezTo>
                  <a:pt x="168" y="260"/>
                  <a:pt x="167" y="257"/>
                  <a:pt x="167" y="256"/>
                </a:cubicBezTo>
                <a:cubicBezTo>
                  <a:pt x="168" y="255"/>
                  <a:pt x="170" y="253"/>
                  <a:pt x="172" y="252"/>
                </a:cubicBezTo>
                <a:cubicBezTo>
                  <a:pt x="177" y="247"/>
                  <a:pt x="185" y="242"/>
                  <a:pt x="185" y="232"/>
                </a:cubicBezTo>
                <a:cubicBezTo>
                  <a:pt x="186" y="223"/>
                  <a:pt x="178" y="217"/>
                  <a:pt x="172" y="212"/>
                </a:cubicBezTo>
                <a:close/>
                <a:moveTo>
                  <a:pt x="159" y="235"/>
                </a:moveTo>
                <a:cubicBezTo>
                  <a:pt x="154" y="238"/>
                  <a:pt x="148" y="242"/>
                  <a:pt x="146" y="249"/>
                </a:cubicBezTo>
                <a:cubicBezTo>
                  <a:pt x="144" y="255"/>
                  <a:pt x="146" y="262"/>
                  <a:pt x="148" y="268"/>
                </a:cubicBezTo>
                <a:cubicBezTo>
                  <a:pt x="148" y="269"/>
                  <a:pt x="148" y="271"/>
                  <a:pt x="149" y="272"/>
                </a:cubicBezTo>
                <a:cubicBezTo>
                  <a:pt x="147" y="273"/>
                  <a:pt x="145" y="273"/>
                  <a:pt x="144" y="273"/>
                </a:cubicBezTo>
                <a:cubicBezTo>
                  <a:pt x="138" y="273"/>
                  <a:pt x="131" y="273"/>
                  <a:pt x="125" y="277"/>
                </a:cubicBezTo>
                <a:cubicBezTo>
                  <a:pt x="120" y="281"/>
                  <a:pt x="117" y="287"/>
                  <a:pt x="115" y="293"/>
                </a:cubicBezTo>
                <a:cubicBezTo>
                  <a:pt x="115" y="294"/>
                  <a:pt x="114" y="295"/>
                  <a:pt x="113" y="297"/>
                </a:cubicBezTo>
                <a:cubicBezTo>
                  <a:pt x="112" y="296"/>
                  <a:pt x="110" y="294"/>
                  <a:pt x="109" y="293"/>
                </a:cubicBezTo>
                <a:cubicBezTo>
                  <a:pt x="104" y="290"/>
                  <a:pt x="99" y="284"/>
                  <a:pt x="92" y="284"/>
                </a:cubicBezTo>
                <a:cubicBezTo>
                  <a:pt x="92" y="284"/>
                  <a:pt x="92" y="284"/>
                  <a:pt x="92" y="284"/>
                </a:cubicBezTo>
                <a:cubicBezTo>
                  <a:pt x="85" y="284"/>
                  <a:pt x="79" y="289"/>
                  <a:pt x="74" y="293"/>
                </a:cubicBezTo>
                <a:cubicBezTo>
                  <a:pt x="73" y="294"/>
                  <a:pt x="71" y="296"/>
                  <a:pt x="70" y="297"/>
                </a:cubicBezTo>
                <a:cubicBezTo>
                  <a:pt x="70" y="296"/>
                  <a:pt x="69" y="294"/>
                  <a:pt x="69" y="293"/>
                </a:cubicBezTo>
                <a:cubicBezTo>
                  <a:pt x="67" y="287"/>
                  <a:pt x="64" y="280"/>
                  <a:pt x="59" y="276"/>
                </a:cubicBezTo>
                <a:cubicBezTo>
                  <a:pt x="53" y="272"/>
                  <a:pt x="46" y="272"/>
                  <a:pt x="40" y="271"/>
                </a:cubicBezTo>
                <a:cubicBezTo>
                  <a:pt x="39" y="271"/>
                  <a:pt x="37" y="271"/>
                  <a:pt x="36" y="271"/>
                </a:cubicBezTo>
                <a:cubicBezTo>
                  <a:pt x="36" y="270"/>
                  <a:pt x="36" y="268"/>
                  <a:pt x="37" y="267"/>
                </a:cubicBezTo>
                <a:cubicBezTo>
                  <a:pt x="39" y="261"/>
                  <a:pt x="41" y="254"/>
                  <a:pt x="39" y="247"/>
                </a:cubicBezTo>
                <a:cubicBezTo>
                  <a:pt x="37" y="241"/>
                  <a:pt x="31" y="236"/>
                  <a:pt x="26" y="232"/>
                </a:cubicBezTo>
                <a:cubicBezTo>
                  <a:pt x="25" y="232"/>
                  <a:pt x="24" y="231"/>
                  <a:pt x="23" y="230"/>
                </a:cubicBezTo>
                <a:cubicBezTo>
                  <a:pt x="24" y="229"/>
                  <a:pt x="25" y="228"/>
                  <a:pt x="26" y="227"/>
                </a:cubicBezTo>
                <a:cubicBezTo>
                  <a:pt x="31" y="223"/>
                  <a:pt x="37" y="219"/>
                  <a:pt x="39" y="213"/>
                </a:cubicBezTo>
                <a:cubicBezTo>
                  <a:pt x="41" y="206"/>
                  <a:pt x="39" y="199"/>
                  <a:pt x="38" y="193"/>
                </a:cubicBezTo>
                <a:cubicBezTo>
                  <a:pt x="37" y="192"/>
                  <a:pt x="37" y="190"/>
                  <a:pt x="37" y="189"/>
                </a:cubicBezTo>
                <a:cubicBezTo>
                  <a:pt x="38" y="189"/>
                  <a:pt x="40" y="189"/>
                  <a:pt x="41" y="189"/>
                </a:cubicBezTo>
                <a:cubicBezTo>
                  <a:pt x="47" y="189"/>
                  <a:pt x="54" y="189"/>
                  <a:pt x="60" y="185"/>
                </a:cubicBezTo>
                <a:cubicBezTo>
                  <a:pt x="66" y="181"/>
                  <a:pt x="68" y="174"/>
                  <a:pt x="70" y="169"/>
                </a:cubicBezTo>
                <a:cubicBezTo>
                  <a:pt x="71" y="167"/>
                  <a:pt x="71" y="166"/>
                  <a:pt x="72" y="164"/>
                </a:cubicBezTo>
                <a:cubicBezTo>
                  <a:pt x="73" y="165"/>
                  <a:pt x="75" y="167"/>
                  <a:pt x="76" y="168"/>
                </a:cubicBezTo>
                <a:cubicBezTo>
                  <a:pt x="81" y="172"/>
                  <a:pt x="87" y="177"/>
                  <a:pt x="93" y="177"/>
                </a:cubicBezTo>
                <a:cubicBezTo>
                  <a:pt x="94" y="177"/>
                  <a:pt x="94" y="177"/>
                  <a:pt x="94" y="177"/>
                </a:cubicBezTo>
                <a:cubicBezTo>
                  <a:pt x="101" y="177"/>
                  <a:pt x="106" y="172"/>
                  <a:pt x="111" y="168"/>
                </a:cubicBezTo>
                <a:cubicBezTo>
                  <a:pt x="112" y="168"/>
                  <a:pt x="114" y="165"/>
                  <a:pt x="115" y="164"/>
                </a:cubicBezTo>
                <a:cubicBezTo>
                  <a:pt x="116" y="166"/>
                  <a:pt x="116" y="168"/>
                  <a:pt x="117" y="169"/>
                </a:cubicBezTo>
                <a:cubicBezTo>
                  <a:pt x="119" y="175"/>
                  <a:pt x="121" y="181"/>
                  <a:pt x="127" y="185"/>
                </a:cubicBezTo>
                <a:cubicBezTo>
                  <a:pt x="132" y="189"/>
                  <a:pt x="139" y="190"/>
                  <a:pt x="145" y="190"/>
                </a:cubicBezTo>
                <a:cubicBezTo>
                  <a:pt x="146" y="190"/>
                  <a:pt x="148" y="190"/>
                  <a:pt x="150" y="190"/>
                </a:cubicBezTo>
                <a:cubicBezTo>
                  <a:pt x="149" y="192"/>
                  <a:pt x="149" y="193"/>
                  <a:pt x="149" y="194"/>
                </a:cubicBezTo>
                <a:cubicBezTo>
                  <a:pt x="147" y="200"/>
                  <a:pt x="145" y="207"/>
                  <a:pt x="147" y="214"/>
                </a:cubicBezTo>
                <a:cubicBezTo>
                  <a:pt x="149" y="221"/>
                  <a:pt x="154" y="225"/>
                  <a:pt x="159" y="229"/>
                </a:cubicBezTo>
                <a:cubicBezTo>
                  <a:pt x="160" y="230"/>
                  <a:pt x="162" y="231"/>
                  <a:pt x="163" y="232"/>
                </a:cubicBezTo>
                <a:cubicBezTo>
                  <a:pt x="161" y="233"/>
                  <a:pt x="160" y="234"/>
                  <a:pt x="159" y="235"/>
                </a:cubicBezTo>
                <a:close/>
                <a:moveTo>
                  <a:pt x="109" y="199"/>
                </a:moveTo>
                <a:cubicBezTo>
                  <a:pt x="101" y="195"/>
                  <a:pt x="91" y="194"/>
                  <a:pt x="82" y="197"/>
                </a:cubicBezTo>
                <a:cubicBezTo>
                  <a:pt x="73" y="200"/>
                  <a:pt x="66" y="206"/>
                  <a:pt x="61" y="214"/>
                </a:cubicBezTo>
                <a:cubicBezTo>
                  <a:pt x="57" y="223"/>
                  <a:pt x="56" y="232"/>
                  <a:pt x="59" y="241"/>
                </a:cubicBezTo>
                <a:cubicBezTo>
                  <a:pt x="62" y="250"/>
                  <a:pt x="68" y="258"/>
                  <a:pt x="76" y="262"/>
                </a:cubicBezTo>
                <a:cubicBezTo>
                  <a:pt x="81" y="265"/>
                  <a:pt x="87" y="266"/>
                  <a:pt x="93" y="266"/>
                </a:cubicBezTo>
                <a:cubicBezTo>
                  <a:pt x="96" y="266"/>
                  <a:pt x="100" y="266"/>
                  <a:pt x="103" y="265"/>
                </a:cubicBezTo>
                <a:cubicBezTo>
                  <a:pt x="112" y="262"/>
                  <a:pt x="120" y="256"/>
                  <a:pt x="124" y="247"/>
                </a:cubicBezTo>
                <a:cubicBezTo>
                  <a:pt x="129" y="239"/>
                  <a:pt x="129" y="229"/>
                  <a:pt x="127" y="220"/>
                </a:cubicBezTo>
                <a:cubicBezTo>
                  <a:pt x="124" y="211"/>
                  <a:pt x="118" y="204"/>
                  <a:pt x="109" y="199"/>
                </a:cubicBezTo>
                <a:close/>
                <a:moveTo>
                  <a:pt x="105" y="237"/>
                </a:moveTo>
                <a:cubicBezTo>
                  <a:pt x="103" y="241"/>
                  <a:pt x="101" y="243"/>
                  <a:pt x="97" y="244"/>
                </a:cubicBezTo>
                <a:cubicBezTo>
                  <a:pt x="93" y="245"/>
                  <a:pt x="89" y="245"/>
                  <a:pt x="86" y="243"/>
                </a:cubicBezTo>
                <a:cubicBezTo>
                  <a:pt x="83" y="241"/>
                  <a:pt x="80" y="239"/>
                  <a:pt x="79" y="235"/>
                </a:cubicBezTo>
                <a:cubicBezTo>
                  <a:pt x="78" y="231"/>
                  <a:pt x="78" y="227"/>
                  <a:pt x="80" y="224"/>
                </a:cubicBezTo>
                <a:cubicBezTo>
                  <a:pt x="82" y="221"/>
                  <a:pt x="85" y="218"/>
                  <a:pt x="88" y="217"/>
                </a:cubicBezTo>
                <a:cubicBezTo>
                  <a:pt x="90" y="217"/>
                  <a:pt x="91" y="216"/>
                  <a:pt x="93" y="216"/>
                </a:cubicBezTo>
                <a:cubicBezTo>
                  <a:pt x="95" y="216"/>
                  <a:pt x="97" y="217"/>
                  <a:pt x="99" y="218"/>
                </a:cubicBezTo>
                <a:cubicBezTo>
                  <a:pt x="103" y="220"/>
                  <a:pt x="105" y="223"/>
                  <a:pt x="106" y="226"/>
                </a:cubicBezTo>
                <a:cubicBezTo>
                  <a:pt x="107" y="230"/>
                  <a:pt x="107" y="234"/>
                  <a:pt x="105" y="237"/>
                </a:cubicBezTo>
                <a:close/>
                <a:moveTo>
                  <a:pt x="311" y="74"/>
                </a:moveTo>
                <a:cubicBezTo>
                  <a:pt x="309" y="72"/>
                  <a:pt x="307" y="70"/>
                  <a:pt x="306" y="69"/>
                </a:cubicBezTo>
                <a:cubicBezTo>
                  <a:pt x="306" y="67"/>
                  <a:pt x="307" y="64"/>
                  <a:pt x="308" y="62"/>
                </a:cubicBezTo>
                <a:cubicBezTo>
                  <a:pt x="310" y="55"/>
                  <a:pt x="313" y="46"/>
                  <a:pt x="307" y="38"/>
                </a:cubicBezTo>
                <a:cubicBezTo>
                  <a:pt x="302" y="31"/>
                  <a:pt x="292" y="30"/>
                  <a:pt x="285" y="30"/>
                </a:cubicBezTo>
                <a:cubicBezTo>
                  <a:pt x="283" y="30"/>
                  <a:pt x="280" y="30"/>
                  <a:pt x="278" y="29"/>
                </a:cubicBezTo>
                <a:cubicBezTo>
                  <a:pt x="277" y="28"/>
                  <a:pt x="276" y="25"/>
                  <a:pt x="276" y="23"/>
                </a:cubicBezTo>
                <a:cubicBezTo>
                  <a:pt x="273" y="16"/>
                  <a:pt x="270" y="7"/>
                  <a:pt x="261" y="4"/>
                </a:cubicBezTo>
                <a:cubicBezTo>
                  <a:pt x="252" y="1"/>
                  <a:pt x="244" y="6"/>
                  <a:pt x="238" y="10"/>
                </a:cubicBezTo>
                <a:cubicBezTo>
                  <a:pt x="237" y="12"/>
                  <a:pt x="234" y="13"/>
                  <a:pt x="232" y="14"/>
                </a:cubicBezTo>
                <a:cubicBezTo>
                  <a:pt x="231" y="13"/>
                  <a:pt x="229" y="12"/>
                  <a:pt x="227" y="10"/>
                </a:cubicBezTo>
                <a:cubicBezTo>
                  <a:pt x="221" y="6"/>
                  <a:pt x="213" y="0"/>
                  <a:pt x="204" y="3"/>
                </a:cubicBezTo>
                <a:cubicBezTo>
                  <a:pt x="195" y="6"/>
                  <a:pt x="191" y="16"/>
                  <a:pt x="189" y="22"/>
                </a:cubicBezTo>
                <a:cubicBezTo>
                  <a:pt x="188" y="24"/>
                  <a:pt x="187" y="27"/>
                  <a:pt x="186" y="28"/>
                </a:cubicBezTo>
                <a:cubicBezTo>
                  <a:pt x="185" y="29"/>
                  <a:pt x="182" y="29"/>
                  <a:pt x="180" y="29"/>
                </a:cubicBezTo>
                <a:cubicBezTo>
                  <a:pt x="172" y="29"/>
                  <a:pt x="163" y="29"/>
                  <a:pt x="157" y="36"/>
                </a:cubicBezTo>
                <a:cubicBezTo>
                  <a:pt x="151" y="44"/>
                  <a:pt x="154" y="53"/>
                  <a:pt x="156" y="60"/>
                </a:cubicBezTo>
                <a:cubicBezTo>
                  <a:pt x="156" y="62"/>
                  <a:pt x="157" y="65"/>
                  <a:pt x="157" y="67"/>
                </a:cubicBezTo>
                <a:cubicBezTo>
                  <a:pt x="156" y="68"/>
                  <a:pt x="154" y="70"/>
                  <a:pt x="152" y="71"/>
                </a:cubicBezTo>
                <a:cubicBezTo>
                  <a:pt x="147" y="75"/>
                  <a:pt x="139" y="81"/>
                  <a:pt x="139" y="91"/>
                </a:cubicBezTo>
                <a:cubicBezTo>
                  <a:pt x="138" y="100"/>
                  <a:pt x="146" y="106"/>
                  <a:pt x="152" y="110"/>
                </a:cubicBezTo>
                <a:cubicBezTo>
                  <a:pt x="153" y="112"/>
                  <a:pt x="156" y="114"/>
                  <a:pt x="157" y="115"/>
                </a:cubicBezTo>
                <a:cubicBezTo>
                  <a:pt x="157" y="116"/>
                  <a:pt x="156" y="120"/>
                  <a:pt x="155" y="122"/>
                </a:cubicBezTo>
                <a:cubicBezTo>
                  <a:pt x="153" y="129"/>
                  <a:pt x="150" y="138"/>
                  <a:pt x="156" y="146"/>
                </a:cubicBezTo>
                <a:cubicBezTo>
                  <a:pt x="161" y="153"/>
                  <a:pt x="171" y="154"/>
                  <a:pt x="178" y="154"/>
                </a:cubicBezTo>
                <a:cubicBezTo>
                  <a:pt x="180" y="154"/>
                  <a:pt x="183" y="154"/>
                  <a:pt x="185" y="155"/>
                </a:cubicBezTo>
                <a:cubicBezTo>
                  <a:pt x="185" y="156"/>
                  <a:pt x="186" y="159"/>
                  <a:pt x="187" y="161"/>
                </a:cubicBezTo>
                <a:cubicBezTo>
                  <a:pt x="189" y="168"/>
                  <a:pt x="192" y="177"/>
                  <a:pt x="201" y="180"/>
                </a:cubicBezTo>
                <a:cubicBezTo>
                  <a:pt x="210" y="183"/>
                  <a:pt x="218" y="178"/>
                  <a:pt x="224" y="174"/>
                </a:cubicBezTo>
                <a:cubicBezTo>
                  <a:pt x="226" y="172"/>
                  <a:pt x="229" y="171"/>
                  <a:pt x="230" y="170"/>
                </a:cubicBezTo>
                <a:cubicBezTo>
                  <a:pt x="232" y="171"/>
                  <a:pt x="234" y="172"/>
                  <a:pt x="236" y="174"/>
                </a:cubicBezTo>
                <a:cubicBezTo>
                  <a:pt x="240" y="177"/>
                  <a:pt x="247" y="181"/>
                  <a:pt x="254" y="181"/>
                </a:cubicBezTo>
                <a:cubicBezTo>
                  <a:pt x="255" y="181"/>
                  <a:pt x="257" y="181"/>
                  <a:pt x="259" y="181"/>
                </a:cubicBezTo>
                <a:cubicBezTo>
                  <a:pt x="268" y="178"/>
                  <a:pt x="271" y="168"/>
                  <a:pt x="274" y="162"/>
                </a:cubicBezTo>
                <a:cubicBezTo>
                  <a:pt x="275" y="160"/>
                  <a:pt x="276" y="157"/>
                  <a:pt x="276" y="156"/>
                </a:cubicBezTo>
                <a:cubicBezTo>
                  <a:pt x="278" y="155"/>
                  <a:pt x="281" y="155"/>
                  <a:pt x="283" y="155"/>
                </a:cubicBezTo>
                <a:cubicBezTo>
                  <a:pt x="290" y="155"/>
                  <a:pt x="300" y="155"/>
                  <a:pt x="306" y="148"/>
                </a:cubicBezTo>
                <a:cubicBezTo>
                  <a:pt x="311" y="140"/>
                  <a:pt x="309" y="131"/>
                  <a:pt x="307" y="124"/>
                </a:cubicBezTo>
                <a:cubicBezTo>
                  <a:pt x="306" y="122"/>
                  <a:pt x="305" y="119"/>
                  <a:pt x="305" y="117"/>
                </a:cubicBezTo>
                <a:cubicBezTo>
                  <a:pt x="306" y="116"/>
                  <a:pt x="309" y="114"/>
                  <a:pt x="310" y="113"/>
                </a:cubicBezTo>
                <a:cubicBezTo>
                  <a:pt x="316" y="109"/>
                  <a:pt x="324" y="103"/>
                  <a:pt x="324" y="93"/>
                </a:cubicBezTo>
                <a:cubicBezTo>
                  <a:pt x="324" y="84"/>
                  <a:pt x="317" y="78"/>
                  <a:pt x="311" y="74"/>
                </a:cubicBezTo>
                <a:close/>
                <a:moveTo>
                  <a:pt x="298" y="96"/>
                </a:moveTo>
                <a:cubicBezTo>
                  <a:pt x="293" y="100"/>
                  <a:pt x="287" y="104"/>
                  <a:pt x="285" y="110"/>
                </a:cubicBezTo>
                <a:cubicBezTo>
                  <a:pt x="283" y="117"/>
                  <a:pt x="285" y="123"/>
                  <a:pt x="286" y="129"/>
                </a:cubicBezTo>
                <a:cubicBezTo>
                  <a:pt x="287" y="131"/>
                  <a:pt x="287" y="132"/>
                  <a:pt x="287" y="134"/>
                </a:cubicBezTo>
                <a:cubicBezTo>
                  <a:pt x="286" y="134"/>
                  <a:pt x="284" y="134"/>
                  <a:pt x="283" y="134"/>
                </a:cubicBezTo>
                <a:cubicBezTo>
                  <a:pt x="277" y="134"/>
                  <a:pt x="270" y="134"/>
                  <a:pt x="264" y="138"/>
                </a:cubicBezTo>
                <a:cubicBezTo>
                  <a:pt x="258" y="142"/>
                  <a:pt x="256" y="148"/>
                  <a:pt x="254" y="154"/>
                </a:cubicBezTo>
                <a:cubicBezTo>
                  <a:pt x="253" y="155"/>
                  <a:pt x="253" y="157"/>
                  <a:pt x="252" y="158"/>
                </a:cubicBezTo>
                <a:cubicBezTo>
                  <a:pt x="251" y="157"/>
                  <a:pt x="249" y="155"/>
                  <a:pt x="248" y="155"/>
                </a:cubicBezTo>
                <a:cubicBezTo>
                  <a:pt x="243" y="151"/>
                  <a:pt x="237" y="145"/>
                  <a:pt x="231" y="145"/>
                </a:cubicBezTo>
                <a:cubicBezTo>
                  <a:pt x="230" y="145"/>
                  <a:pt x="230" y="145"/>
                  <a:pt x="230" y="145"/>
                </a:cubicBezTo>
                <a:cubicBezTo>
                  <a:pt x="223" y="145"/>
                  <a:pt x="218" y="151"/>
                  <a:pt x="213" y="154"/>
                </a:cubicBezTo>
                <a:cubicBezTo>
                  <a:pt x="212" y="155"/>
                  <a:pt x="210" y="157"/>
                  <a:pt x="209" y="158"/>
                </a:cubicBezTo>
                <a:cubicBezTo>
                  <a:pt x="208" y="157"/>
                  <a:pt x="208" y="155"/>
                  <a:pt x="207" y="154"/>
                </a:cubicBezTo>
                <a:cubicBezTo>
                  <a:pt x="205" y="148"/>
                  <a:pt x="203" y="141"/>
                  <a:pt x="197" y="137"/>
                </a:cubicBezTo>
                <a:cubicBezTo>
                  <a:pt x="192" y="133"/>
                  <a:pt x="185" y="133"/>
                  <a:pt x="179" y="133"/>
                </a:cubicBezTo>
                <a:cubicBezTo>
                  <a:pt x="178" y="133"/>
                  <a:pt x="176" y="133"/>
                  <a:pt x="174" y="132"/>
                </a:cubicBezTo>
                <a:cubicBezTo>
                  <a:pt x="175" y="131"/>
                  <a:pt x="175" y="129"/>
                  <a:pt x="175" y="128"/>
                </a:cubicBezTo>
                <a:cubicBezTo>
                  <a:pt x="177" y="122"/>
                  <a:pt x="179" y="115"/>
                  <a:pt x="177" y="109"/>
                </a:cubicBezTo>
                <a:cubicBezTo>
                  <a:pt x="175" y="102"/>
                  <a:pt x="170" y="98"/>
                  <a:pt x="165" y="94"/>
                </a:cubicBezTo>
                <a:cubicBezTo>
                  <a:pt x="164" y="93"/>
                  <a:pt x="162" y="92"/>
                  <a:pt x="161" y="91"/>
                </a:cubicBezTo>
                <a:cubicBezTo>
                  <a:pt x="163" y="90"/>
                  <a:pt x="164" y="89"/>
                  <a:pt x="165" y="88"/>
                </a:cubicBezTo>
                <a:cubicBezTo>
                  <a:pt x="170" y="84"/>
                  <a:pt x="176" y="80"/>
                  <a:pt x="178" y="74"/>
                </a:cubicBezTo>
                <a:cubicBezTo>
                  <a:pt x="180" y="67"/>
                  <a:pt x="178" y="61"/>
                  <a:pt x="176" y="55"/>
                </a:cubicBezTo>
                <a:cubicBezTo>
                  <a:pt x="176" y="53"/>
                  <a:pt x="176" y="52"/>
                  <a:pt x="175" y="50"/>
                </a:cubicBezTo>
                <a:cubicBezTo>
                  <a:pt x="177" y="50"/>
                  <a:pt x="179" y="50"/>
                  <a:pt x="180" y="50"/>
                </a:cubicBezTo>
                <a:cubicBezTo>
                  <a:pt x="186" y="50"/>
                  <a:pt x="193" y="50"/>
                  <a:pt x="199" y="46"/>
                </a:cubicBezTo>
                <a:cubicBezTo>
                  <a:pt x="204" y="42"/>
                  <a:pt x="207" y="36"/>
                  <a:pt x="209" y="30"/>
                </a:cubicBezTo>
                <a:cubicBezTo>
                  <a:pt x="209" y="29"/>
                  <a:pt x="210" y="27"/>
                  <a:pt x="211" y="26"/>
                </a:cubicBezTo>
                <a:cubicBezTo>
                  <a:pt x="212" y="27"/>
                  <a:pt x="214" y="29"/>
                  <a:pt x="215" y="29"/>
                </a:cubicBezTo>
                <a:cubicBezTo>
                  <a:pt x="220" y="33"/>
                  <a:pt x="225" y="39"/>
                  <a:pt x="232" y="39"/>
                </a:cubicBezTo>
                <a:cubicBezTo>
                  <a:pt x="232" y="39"/>
                  <a:pt x="232" y="39"/>
                  <a:pt x="232" y="39"/>
                </a:cubicBezTo>
                <a:cubicBezTo>
                  <a:pt x="239" y="39"/>
                  <a:pt x="245" y="33"/>
                  <a:pt x="250" y="30"/>
                </a:cubicBezTo>
                <a:cubicBezTo>
                  <a:pt x="251" y="29"/>
                  <a:pt x="253" y="27"/>
                  <a:pt x="254" y="26"/>
                </a:cubicBezTo>
                <a:cubicBezTo>
                  <a:pt x="254" y="27"/>
                  <a:pt x="255" y="29"/>
                  <a:pt x="255" y="30"/>
                </a:cubicBezTo>
                <a:cubicBezTo>
                  <a:pt x="257" y="36"/>
                  <a:pt x="260" y="43"/>
                  <a:pt x="265" y="47"/>
                </a:cubicBezTo>
                <a:cubicBezTo>
                  <a:pt x="271" y="51"/>
                  <a:pt x="278" y="51"/>
                  <a:pt x="284" y="51"/>
                </a:cubicBezTo>
                <a:cubicBezTo>
                  <a:pt x="285" y="51"/>
                  <a:pt x="287" y="51"/>
                  <a:pt x="288" y="52"/>
                </a:cubicBezTo>
                <a:cubicBezTo>
                  <a:pt x="288" y="53"/>
                  <a:pt x="288" y="55"/>
                  <a:pt x="287" y="56"/>
                </a:cubicBezTo>
                <a:cubicBezTo>
                  <a:pt x="285" y="62"/>
                  <a:pt x="283" y="69"/>
                  <a:pt x="285" y="75"/>
                </a:cubicBezTo>
                <a:cubicBezTo>
                  <a:pt x="287" y="82"/>
                  <a:pt x="293" y="86"/>
                  <a:pt x="298" y="90"/>
                </a:cubicBezTo>
                <a:cubicBezTo>
                  <a:pt x="299" y="91"/>
                  <a:pt x="300" y="92"/>
                  <a:pt x="301" y="93"/>
                </a:cubicBezTo>
                <a:cubicBezTo>
                  <a:pt x="300" y="94"/>
                  <a:pt x="299" y="95"/>
                  <a:pt x="298" y="96"/>
                </a:cubicBezTo>
                <a:close/>
                <a:moveTo>
                  <a:pt x="248" y="61"/>
                </a:moveTo>
                <a:cubicBezTo>
                  <a:pt x="239" y="56"/>
                  <a:pt x="230" y="55"/>
                  <a:pt x="221" y="58"/>
                </a:cubicBezTo>
                <a:cubicBezTo>
                  <a:pt x="212" y="61"/>
                  <a:pt x="204" y="67"/>
                  <a:pt x="200" y="75"/>
                </a:cubicBezTo>
                <a:cubicBezTo>
                  <a:pt x="195" y="84"/>
                  <a:pt x="195" y="93"/>
                  <a:pt x="197" y="103"/>
                </a:cubicBezTo>
                <a:cubicBezTo>
                  <a:pt x="200" y="112"/>
                  <a:pt x="206" y="119"/>
                  <a:pt x="215" y="123"/>
                </a:cubicBezTo>
                <a:cubicBezTo>
                  <a:pt x="220" y="126"/>
                  <a:pt x="226" y="128"/>
                  <a:pt x="231" y="128"/>
                </a:cubicBezTo>
                <a:cubicBezTo>
                  <a:pt x="235" y="128"/>
                  <a:pt x="238" y="127"/>
                  <a:pt x="242" y="126"/>
                </a:cubicBezTo>
                <a:cubicBezTo>
                  <a:pt x="251" y="123"/>
                  <a:pt x="258" y="117"/>
                  <a:pt x="263" y="109"/>
                </a:cubicBezTo>
                <a:cubicBezTo>
                  <a:pt x="267" y="100"/>
                  <a:pt x="268" y="91"/>
                  <a:pt x="265" y="81"/>
                </a:cubicBezTo>
                <a:cubicBezTo>
                  <a:pt x="262" y="72"/>
                  <a:pt x="256" y="65"/>
                  <a:pt x="248" y="61"/>
                </a:cubicBezTo>
                <a:close/>
                <a:moveTo>
                  <a:pt x="244" y="99"/>
                </a:moveTo>
                <a:cubicBezTo>
                  <a:pt x="242" y="102"/>
                  <a:pt x="239" y="104"/>
                  <a:pt x="236" y="106"/>
                </a:cubicBezTo>
                <a:cubicBezTo>
                  <a:pt x="232" y="107"/>
                  <a:pt x="228" y="106"/>
                  <a:pt x="225" y="105"/>
                </a:cubicBezTo>
                <a:cubicBezTo>
                  <a:pt x="221" y="103"/>
                  <a:pt x="219" y="100"/>
                  <a:pt x="218" y="96"/>
                </a:cubicBezTo>
                <a:cubicBezTo>
                  <a:pt x="217" y="93"/>
                  <a:pt x="217" y="89"/>
                  <a:pt x="219" y="85"/>
                </a:cubicBezTo>
                <a:cubicBezTo>
                  <a:pt x="221" y="82"/>
                  <a:pt x="223" y="80"/>
                  <a:pt x="227" y="78"/>
                </a:cubicBezTo>
                <a:cubicBezTo>
                  <a:pt x="229" y="78"/>
                  <a:pt x="230" y="78"/>
                  <a:pt x="231" y="78"/>
                </a:cubicBezTo>
                <a:cubicBezTo>
                  <a:pt x="234" y="78"/>
                  <a:pt x="236" y="78"/>
                  <a:pt x="238" y="79"/>
                </a:cubicBezTo>
                <a:cubicBezTo>
                  <a:pt x="241" y="81"/>
                  <a:pt x="244" y="84"/>
                  <a:pt x="245" y="88"/>
                </a:cubicBezTo>
                <a:cubicBezTo>
                  <a:pt x="246" y="91"/>
                  <a:pt x="246" y="95"/>
                  <a:pt x="244" y="99"/>
                </a:cubicBezTo>
                <a:close/>
              </a:path>
            </a:pathLst>
          </a:custGeom>
          <a:solidFill>
            <a:schemeClr val="accent1">
              <a:lumMod val="60000"/>
              <a:lumOff val="4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728"/>
          </a:p>
        </p:txBody>
      </p:sp>
    </p:spTree>
    <p:extLst>
      <p:ext uri="{BB962C8B-B14F-4D97-AF65-F5344CB8AC3E}">
        <p14:creationId xmlns:p14="http://schemas.microsoft.com/office/powerpoint/2010/main" val="69118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4860925" y="2925763"/>
            <a:ext cx="7331075" cy="10064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Error Management</a:t>
            </a:r>
          </a:p>
          <a:p>
            <a:endParaRPr lang="en-US"/>
          </a:p>
        </p:txBody>
      </p:sp>
    </p:spTree>
    <p:extLst>
      <p:ext uri="{BB962C8B-B14F-4D97-AF65-F5344CB8AC3E}">
        <p14:creationId xmlns:p14="http://schemas.microsoft.com/office/powerpoint/2010/main" val="1468326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43CEF89-390C-42BB-B412-1E9984BCBA5C}"/>
              </a:ext>
            </a:extLst>
          </p:cNvPr>
          <p:cNvSpPr>
            <a:spLocks noGrp="1"/>
          </p:cNvSpPr>
          <p:nvPr>
            <p:ph type="title" idx="4294967295"/>
          </p:nvPr>
        </p:nvSpPr>
        <p:spPr bwMode="white">
          <a:xfrm>
            <a:off x="0" y="306388"/>
            <a:ext cx="9888538" cy="777875"/>
          </a:xfrm>
          <a:prstGeom prst="rect">
            <a:avLst/>
          </a:prstGeom>
        </p:spPr>
        <p:txBody>
          <a:bodyPr vert="horz" lIns="0" tIns="0" rIns="0" bIns="0" rtlCol="0" anchor="ctr">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chemeClr val="bg2">
                    <a:lumMod val="75000"/>
                  </a:schemeClr>
                </a:solidFill>
              </a:rPr>
              <a:t>Error Handling Standards</a:t>
            </a:r>
          </a:p>
        </p:txBody>
      </p:sp>
      <p:sp>
        <p:nvSpPr>
          <p:cNvPr id="10" name="TextBox 34">
            <a:extLst>
              <a:ext uri="{FF2B5EF4-FFF2-40B4-BE49-F238E27FC236}">
                <a16:creationId xmlns:a16="http://schemas.microsoft.com/office/drawing/2014/main" id="{A7F6B1DD-95C0-4084-BB80-5F962070D495}"/>
              </a:ext>
            </a:extLst>
          </p:cNvPr>
          <p:cNvSpPr txBox="1"/>
          <p:nvPr/>
        </p:nvSpPr>
        <p:spPr>
          <a:xfrm>
            <a:off x="824201" y="1084512"/>
            <a:ext cx="9888034" cy="5070233"/>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73279" indent="-173279">
              <a:spcAft>
                <a:spcPts val="303"/>
              </a:spcAft>
              <a:buFont typeface="Arial" panose="020B0604020202020204" pitchFamily="34" charset="0"/>
              <a:buChar char="•"/>
              <a:defRPr/>
            </a:pPr>
            <a:r>
              <a:rPr lang="en-US" sz="1455"/>
              <a:t>Two types of errors are monitored by Integration Middleware</a:t>
            </a:r>
          </a:p>
          <a:p>
            <a:pPr marL="450525" lvl="1" indent="-173279">
              <a:spcAft>
                <a:spcPts val="303"/>
              </a:spcAft>
              <a:buFont typeface="Arial" panose="020B0604020202020204" pitchFamily="34" charset="0"/>
              <a:buChar char="•"/>
              <a:defRPr/>
            </a:pPr>
            <a:r>
              <a:rPr lang="en-US" sz="1213"/>
              <a:t>System errors – network, firewall, database connectivity, invalid credentials, etc.</a:t>
            </a:r>
          </a:p>
          <a:p>
            <a:pPr marL="450525" lvl="1" indent="-173279">
              <a:spcAft>
                <a:spcPts val="303"/>
              </a:spcAft>
              <a:buFont typeface="Arial" panose="020B0604020202020204" pitchFamily="34" charset="0"/>
              <a:buChar char="•"/>
              <a:defRPr/>
            </a:pPr>
            <a:r>
              <a:rPr lang="en-US" sz="1213"/>
              <a:t>Data errors – errors that require remediation at the source system.</a:t>
            </a:r>
          </a:p>
          <a:p>
            <a:pPr lvl="1">
              <a:spcAft>
                <a:spcPts val="303"/>
              </a:spcAft>
              <a:defRPr/>
            </a:pPr>
            <a:endParaRPr lang="en-US" sz="1213"/>
          </a:p>
          <a:p>
            <a:pPr marL="173279" indent="-173279">
              <a:spcAft>
                <a:spcPts val="303"/>
              </a:spcAft>
              <a:buFont typeface="Arial" panose="020B0604020202020204" pitchFamily="34" charset="0"/>
              <a:buChar char="•"/>
              <a:defRPr/>
            </a:pPr>
            <a:r>
              <a:rPr lang="en-US" sz="1455"/>
              <a:t>Integration error logging</a:t>
            </a:r>
          </a:p>
          <a:p>
            <a:pPr marL="450525" lvl="1" indent="-173279">
              <a:spcAft>
                <a:spcPts val="303"/>
              </a:spcAft>
              <a:buFont typeface="Arial" panose="020B0604020202020204" pitchFamily="34" charset="0"/>
              <a:buChar char="•"/>
              <a:defRPr/>
            </a:pPr>
            <a:r>
              <a:rPr lang="en-US" sz="1213"/>
              <a:t>Documents/Messages can be stored in the error log </a:t>
            </a:r>
          </a:p>
          <a:p>
            <a:pPr marL="450525" lvl="1" indent="-173279">
              <a:spcAft>
                <a:spcPts val="303"/>
              </a:spcAft>
              <a:buFont typeface="Arial" panose="020B0604020202020204" pitchFamily="34" charset="0"/>
              <a:buChar char="•"/>
              <a:defRPr/>
            </a:pPr>
            <a:r>
              <a:rPr lang="en-US" sz="1213"/>
              <a:t>Documents/Messages stored in the log can be encrypted for highly confidential and confidential data</a:t>
            </a:r>
          </a:p>
          <a:p>
            <a:pPr lvl="1">
              <a:spcAft>
                <a:spcPts val="303"/>
              </a:spcAft>
              <a:defRPr/>
            </a:pPr>
            <a:endParaRPr lang="en-US" sz="1213"/>
          </a:p>
          <a:p>
            <a:pPr marL="173279" indent="-173279">
              <a:spcAft>
                <a:spcPts val="303"/>
              </a:spcAft>
              <a:buFont typeface="Arial" panose="020B0604020202020204" pitchFamily="34" charset="0"/>
              <a:buChar char="•"/>
              <a:defRPr/>
            </a:pPr>
            <a:r>
              <a:rPr lang="en-US" sz="1455"/>
              <a:t>Integration error handling standards</a:t>
            </a:r>
          </a:p>
          <a:p>
            <a:pPr marL="450525" lvl="1" indent="-173279">
              <a:spcAft>
                <a:spcPts val="303"/>
              </a:spcAft>
              <a:buFont typeface="Arial" panose="020B0604020202020204" pitchFamily="34" charset="0"/>
              <a:buChar char="•"/>
              <a:defRPr/>
            </a:pPr>
            <a:r>
              <a:rPr lang="en-US" sz="1213"/>
              <a:t>Retry – automated and configurable for number of attempts  and duration</a:t>
            </a:r>
          </a:p>
          <a:p>
            <a:pPr marL="450525" lvl="1" indent="-173279">
              <a:spcAft>
                <a:spcPts val="303"/>
              </a:spcAft>
              <a:buFont typeface="Arial" panose="020B0604020202020204" pitchFamily="34" charset="0"/>
              <a:buChar char="•"/>
              <a:defRPr/>
            </a:pPr>
            <a:r>
              <a:rPr lang="en-US" sz="1213"/>
              <a:t>Rerun – subsequent attempt to retry a failed message AFTER the original failure</a:t>
            </a:r>
          </a:p>
          <a:p>
            <a:pPr marL="450525" lvl="1" indent="-173279">
              <a:spcAft>
                <a:spcPts val="303"/>
              </a:spcAft>
              <a:buFont typeface="Arial" panose="020B0604020202020204" pitchFamily="34" charset="0"/>
              <a:buChar char="•"/>
              <a:defRPr/>
            </a:pPr>
            <a:r>
              <a:rPr lang="en-US" sz="1213"/>
              <a:t>Reprocess – reacquire the data from the source system once data issue has been remediated</a:t>
            </a:r>
          </a:p>
          <a:p>
            <a:pPr marL="450525" lvl="1" indent="-173279">
              <a:spcAft>
                <a:spcPts val="303"/>
              </a:spcAft>
              <a:buFont typeface="Arial" panose="020B0604020202020204" pitchFamily="34" charset="0"/>
              <a:buChar char="•"/>
              <a:defRPr/>
            </a:pPr>
            <a:r>
              <a:rPr lang="en-US" sz="1213"/>
              <a:t>Stop Service – automated process that elegantly stops a service once the number of configured Retry attempts has been exhausted (applies to System Errors only)</a:t>
            </a:r>
          </a:p>
          <a:p>
            <a:pPr lvl="1">
              <a:spcAft>
                <a:spcPts val="303"/>
              </a:spcAft>
              <a:defRPr/>
            </a:pPr>
            <a:endParaRPr lang="en-US" sz="1213"/>
          </a:p>
          <a:p>
            <a:pPr marL="173279" indent="-173279">
              <a:spcAft>
                <a:spcPts val="303"/>
              </a:spcAft>
              <a:buFont typeface="Arial" panose="020B0604020202020204" pitchFamily="34" charset="0"/>
              <a:buChar char="•"/>
              <a:defRPr/>
            </a:pPr>
            <a:r>
              <a:rPr lang="en-US" sz="1455"/>
              <a:t>Error handling automated notification</a:t>
            </a:r>
          </a:p>
          <a:p>
            <a:pPr marL="450525" lvl="1" indent="-173279">
              <a:spcAft>
                <a:spcPts val="303"/>
              </a:spcAft>
              <a:buFont typeface="Arial" panose="020B0604020202020204" pitchFamily="34" charset="0"/>
              <a:buChar char="•"/>
              <a:defRPr/>
            </a:pPr>
            <a:r>
              <a:rPr lang="en-US" sz="1213"/>
              <a:t>Platform Wide -  specified user or group notified via email for all processes and errors </a:t>
            </a:r>
          </a:p>
          <a:p>
            <a:pPr marL="450525" lvl="1" indent="-173279">
              <a:spcAft>
                <a:spcPts val="303"/>
              </a:spcAft>
              <a:buFont typeface="Arial" panose="020B0604020202020204" pitchFamily="34" charset="0"/>
              <a:buChar char="•"/>
              <a:defRPr/>
            </a:pPr>
            <a:r>
              <a:rPr lang="en-US" sz="1213"/>
              <a:t>Functional Domain – specified functional user or group notified via email (e.g., HR)</a:t>
            </a:r>
          </a:p>
          <a:p>
            <a:pPr marL="450525" lvl="1" indent="-173279">
              <a:spcAft>
                <a:spcPts val="303"/>
              </a:spcAft>
              <a:buFont typeface="Arial" panose="020B0604020202020204" pitchFamily="34" charset="0"/>
              <a:buChar char="•"/>
              <a:defRPr/>
            </a:pPr>
            <a:r>
              <a:rPr lang="en-US" sz="1213"/>
              <a:t>Interface Process – specified functional user or group notified via email down to a specific process area</a:t>
            </a:r>
            <a:endParaRPr lang="en-US" sz="1213" i="1"/>
          </a:p>
          <a:p>
            <a:pPr marL="450525" lvl="1" indent="-173279">
              <a:spcAft>
                <a:spcPts val="303"/>
              </a:spcAft>
              <a:buFont typeface="Arial" panose="020B0604020202020204" pitchFamily="34" charset="0"/>
              <a:buChar char="•"/>
              <a:defRPr/>
            </a:pPr>
            <a:r>
              <a:rPr lang="en-US" sz="1213"/>
              <a:t>Interface Process Exception Category – specified functional user or group notified via email down to the exception type within a specific process and functional domain</a:t>
            </a:r>
          </a:p>
          <a:p>
            <a:pPr lvl="1">
              <a:spcAft>
                <a:spcPts val="303"/>
              </a:spcAft>
              <a:defRPr/>
            </a:pPr>
            <a:endParaRPr lang="en-US" sz="728"/>
          </a:p>
          <a:p>
            <a:endParaRPr lang="en-US" sz="728"/>
          </a:p>
        </p:txBody>
      </p:sp>
    </p:spTree>
    <p:extLst>
      <p:ext uri="{BB962C8B-B14F-4D97-AF65-F5344CB8AC3E}">
        <p14:creationId xmlns:p14="http://schemas.microsoft.com/office/powerpoint/2010/main" val="172657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AE4D-735A-4784-AF58-7C8C68B1C09B}"/>
              </a:ext>
            </a:extLst>
          </p:cNvPr>
          <p:cNvSpPr>
            <a:spLocks noGrp="1"/>
          </p:cNvSpPr>
          <p:nvPr>
            <p:ph type="sldNum" sz="quarter" idx="12"/>
          </p:nvPr>
        </p:nvSpPr>
        <p:spPr/>
        <p:txBody>
          <a:bodyPr/>
          <a:lstStyle>
            <a:defPPr>
              <a:defRPr lang="en-US"/>
            </a:defPPr>
            <a:lvl1pPr marL="0" algn="l" defTabSz="336189" rtl="0" eaLnBrk="1" latinLnBrk="0" hangingPunct="1">
              <a:defRPr sz="662" kern="1200">
                <a:solidFill>
                  <a:schemeClr val="tx1"/>
                </a:solidFill>
                <a:latin typeface="+mn-lt"/>
                <a:ea typeface="+mn-ea"/>
                <a:cs typeface="+mn-cs"/>
              </a:defRPr>
            </a:lvl1pPr>
            <a:lvl2pPr marL="168094" algn="l" defTabSz="336189" rtl="0" eaLnBrk="1" latinLnBrk="0" hangingPunct="1">
              <a:defRPr sz="662" kern="1200">
                <a:solidFill>
                  <a:schemeClr val="tx1"/>
                </a:solidFill>
                <a:latin typeface="+mn-lt"/>
                <a:ea typeface="+mn-ea"/>
                <a:cs typeface="+mn-cs"/>
              </a:defRPr>
            </a:lvl2pPr>
            <a:lvl3pPr marL="336189" algn="l" defTabSz="336189" rtl="0" eaLnBrk="1" latinLnBrk="0" hangingPunct="1">
              <a:defRPr sz="662" kern="1200">
                <a:solidFill>
                  <a:schemeClr val="tx1"/>
                </a:solidFill>
                <a:latin typeface="+mn-lt"/>
                <a:ea typeface="+mn-ea"/>
                <a:cs typeface="+mn-cs"/>
              </a:defRPr>
            </a:lvl3pPr>
            <a:lvl4pPr marL="504283" algn="l" defTabSz="336189" rtl="0" eaLnBrk="1" latinLnBrk="0" hangingPunct="1">
              <a:defRPr sz="662" kern="1200">
                <a:solidFill>
                  <a:schemeClr val="tx1"/>
                </a:solidFill>
                <a:latin typeface="+mn-lt"/>
                <a:ea typeface="+mn-ea"/>
                <a:cs typeface="+mn-cs"/>
              </a:defRPr>
            </a:lvl4pPr>
            <a:lvl5pPr marL="672377" algn="l" defTabSz="336189" rtl="0" eaLnBrk="1" latinLnBrk="0" hangingPunct="1">
              <a:defRPr sz="662" kern="1200">
                <a:solidFill>
                  <a:schemeClr val="tx1"/>
                </a:solidFill>
                <a:latin typeface="+mn-lt"/>
                <a:ea typeface="+mn-ea"/>
                <a:cs typeface="+mn-cs"/>
              </a:defRPr>
            </a:lvl5pPr>
            <a:lvl6pPr marL="840472" algn="l" defTabSz="336189" rtl="0" eaLnBrk="1" latinLnBrk="0" hangingPunct="1">
              <a:defRPr sz="662" kern="1200">
                <a:solidFill>
                  <a:schemeClr val="tx1"/>
                </a:solidFill>
                <a:latin typeface="+mn-lt"/>
                <a:ea typeface="+mn-ea"/>
                <a:cs typeface="+mn-cs"/>
              </a:defRPr>
            </a:lvl6pPr>
            <a:lvl7pPr marL="1008566" algn="l" defTabSz="336189" rtl="0" eaLnBrk="1" latinLnBrk="0" hangingPunct="1">
              <a:defRPr sz="662" kern="1200">
                <a:solidFill>
                  <a:schemeClr val="tx1"/>
                </a:solidFill>
                <a:latin typeface="+mn-lt"/>
                <a:ea typeface="+mn-ea"/>
                <a:cs typeface="+mn-cs"/>
              </a:defRPr>
            </a:lvl7pPr>
            <a:lvl8pPr marL="1176660" algn="l" defTabSz="336189" rtl="0" eaLnBrk="1" latinLnBrk="0" hangingPunct="1">
              <a:defRPr sz="662" kern="1200">
                <a:solidFill>
                  <a:schemeClr val="tx1"/>
                </a:solidFill>
                <a:latin typeface="+mn-lt"/>
                <a:ea typeface="+mn-ea"/>
                <a:cs typeface="+mn-cs"/>
              </a:defRPr>
            </a:lvl8pPr>
            <a:lvl9pPr marL="1344754" algn="l" defTabSz="336189" rtl="0" eaLnBrk="1" latinLnBrk="0" hangingPunct="1">
              <a:defRPr sz="662" kern="1200">
                <a:solidFill>
                  <a:schemeClr val="tx1"/>
                </a:solidFill>
                <a:latin typeface="+mn-lt"/>
                <a:ea typeface="+mn-ea"/>
                <a:cs typeface="+mn-cs"/>
              </a:defRPr>
            </a:lvl9pPr>
          </a:lstStyle>
          <a:p>
            <a:fld id="{1DC5B874-6F45-944C-ABDE-481EFBA38AB2}" type="slidenum">
              <a:rPr lang="en-US" smtClean="0"/>
              <a:pPr/>
              <a:t>5</a:t>
            </a:fld>
            <a:endParaRPr lang="en-US"/>
          </a:p>
        </p:txBody>
      </p:sp>
      <p:sp>
        <p:nvSpPr>
          <p:cNvPr id="7" name="Title 1">
            <a:extLst>
              <a:ext uri="{FF2B5EF4-FFF2-40B4-BE49-F238E27FC236}">
                <a16:creationId xmlns:a16="http://schemas.microsoft.com/office/drawing/2014/main" id="{1109CBEF-C411-4A68-A629-A283991BCE96}"/>
              </a:ext>
            </a:extLst>
          </p:cNvPr>
          <p:cNvSpPr txBox="1">
            <a:spLocks/>
          </p:cNvSpPr>
          <p:nvPr/>
        </p:nvSpPr>
        <p:spPr bwMode="gray">
          <a:xfrm>
            <a:off x="613803" y="962508"/>
            <a:ext cx="10562135" cy="1604430"/>
          </a:xfrm>
          <a:prstGeom prst="rect">
            <a:avLst/>
          </a:prstGeom>
        </p:spPr>
        <p:txBody>
          <a:bodyPr vert="horz" lIns="0" tIns="0" rIns="0" bIns="0" rtlCol="0" anchor="t"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311824" lvl="1" indent="-311824" defTabSz="831530">
              <a:spcBef>
                <a:spcPts val="546"/>
              </a:spcBef>
              <a:buSzPct val="100000"/>
              <a:buFont typeface="+mj-lt"/>
              <a:buAutoNum type="arabicPeriod"/>
              <a:defRPr/>
            </a:pPr>
            <a:endParaRPr lang="en-US" sz="1698" kern="0"/>
          </a:p>
        </p:txBody>
      </p:sp>
      <p:sp>
        <p:nvSpPr>
          <p:cNvPr id="9" name="TextBox 8">
            <a:extLst>
              <a:ext uri="{FF2B5EF4-FFF2-40B4-BE49-F238E27FC236}">
                <a16:creationId xmlns:a16="http://schemas.microsoft.com/office/drawing/2014/main" id="{25DDEE90-861F-487E-967C-7B062E23F43C}"/>
              </a:ext>
            </a:extLst>
          </p:cNvPr>
          <p:cNvSpPr txBox="1"/>
          <p:nvPr/>
        </p:nvSpPr>
        <p:spPr>
          <a:xfrm>
            <a:off x="814933" y="962508"/>
            <a:ext cx="10562135" cy="2331407"/>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algn="just">
              <a:buFont typeface="Arial" panose="020B0604020202020204" pitchFamily="34" charset="0"/>
              <a:buChar char="•"/>
            </a:pPr>
            <a:r>
              <a:rPr lang="en-US" sz="1455">
                <a:solidFill>
                  <a:srgbClr val="444444"/>
                </a:solidFill>
                <a:ea typeface="Verdana" panose="020B0604030504040204" pitchFamily="34" charset="0"/>
              </a:rPr>
              <a:t>The objective of this document is to provide a strategy to integrate Oracle Cloud Solutions with third party/boundary applications at Global foundries. </a:t>
            </a:r>
          </a:p>
          <a:p>
            <a:pPr marL="207935" indent="-207935" algn="just">
              <a:buFont typeface="Arial" panose="020B0604020202020204" pitchFamily="34" charset="0"/>
              <a:buChar char="•"/>
            </a:pPr>
            <a:endParaRPr lang="en-US" sz="1455">
              <a:solidFill>
                <a:srgbClr val="444444"/>
              </a:solidFill>
              <a:ea typeface="Verdana" panose="020B0604030504040204" pitchFamily="34" charset="0"/>
            </a:endParaRPr>
          </a:p>
          <a:p>
            <a:pPr marL="207935" indent="-207935" algn="just">
              <a:buFont typeface="Arial" panose="020B0604020202020204" pitchFamily="34" charset="0"/>
              <a:buChar char="•"/>
            </a:pPr>
            <a:r>
              <a:rPr lang="en-US" sz="1455">
                <a:solidFill>
                  <a:srgbClr val="444444"/>
                </a:solidFill>
                <a:ea typeface="Verdana" panose="020B0604030504040204" pitchFamily="34" charset="0"/>
              </a:rPr>
              <a:t>This document proposes different integrations patterns/approaches to be used and  ensures that all the Integrations use a standard approach and are easy to maintain. </a:t>
            </a:r>
          </a:p>
          <a:p>
            <a:pPr marL="207935" indent="-207935" algn="just">
              <a:buFont typeface="Arial" panose="020B0604020202020204" pitchFamily="34" charset="0"/>
              <a:buChar char="•"/>
            </a:pPr>
            <a:endParaRPr lang="en-US" sz="1455">
              <a:solidFill>
                <a:srgbClr val="444444"/>
              </a:solidFill>
              <a:ea typeface="Verdana" panose="020B0604030504040204" pitchFamily="34" charset="0"/>
            </a:endParaRPr>
          </a:p>
          <a:p>
            <a:pPr marL="207935" indent="-207935" algn="just">
              <a:buFont typeface="Arial" panose="020B0604020202020204" pitchFamily="34" charset="0"/>
              <a:buChar char="•"/>
            </a:pPr>
            <a:r>
              <a:rPr lang="en-US" sz="1455">
                <a:solidFill>
                  <a:srgbClr val="444444"/>
                </a:solidFill>
                <a:ea typeface="Verdana" panose="020B0604030504040204" pitchFamily="34" charset="0"/>
              </a:rPr>
              <a:t>The document also details integration scope along with the various considerations of security, performance ,and exception handling.</a:t>
            </a:r>
          </a:p>
          <a:p>
            <a:pPr marL="207935" indent="-207935" algn="just">
              <a:buFont typeface="Arial" panose="020B0604020202020204" pitchFamily="34" charset="0"/>
              <a:buChar char="•"/>
            </a:pPr>
            <a:endParaRPr lang="en-US" sz="1455">
              <a:solidFill>
                <a:srgbClr val="444444"/>
              </a:solidFill>
              <a:ea typeface="Verdana" panose="020B0604030504040204" pitchFamily="34" charset="0"/>
            </a:endParaRPr>
          </a:p>
          <a:p>
            <a:pPr marL="207935" indent="-207935" algn="just">
              <a:buFont typeface="Arial" panose="020B0604020202020204" pitchFamily="34" charset="0"/>
              <a:buChar char="•"/>
            </a:pPr>
            <a:r>
              <a:rPr lang="en-US" sz="1455">
                <a:solidFill>
                  <a:srgbClr val="444444"/>
                </a:solidFill>
                <a:ea typeface="Verdana" panose="020B0604030504040204" pitchFamily="34" charset="0"/>
              </a:rPr>
              <a:t>Dell Boomi and/or Oracle OIC (one of the PaaS offerings in the Oracle Public Cloud)  would be leveraged to integrate Oracle Cloud with third party/boundary applications.</a:t>
            </a:r>
          </a:p>
        </p:txBody>
      </p:sp>
    </p:spTree>
    <p:extLst>
      <p:ext uri="{BB962C8B-B14F-4D97-AF65-F5344CB8AC3E}">
        <p14:creationId xmlns:p14="http://schemas.microsoft.com/office/powerpoint/2010/main" val="852433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BB154F-98D9-496F-810D-6DFCC0B5F377}"/>
              </a:ext>
            </a:extLst>
          </p:cNvPr>
          <p:cNvSpPr>
            <a:spLocks noGrp="1"/>
          </p:cNvSpPr>
          <p:nvPr>
            <p:ph type="title" idx="4294967295"/>
          </p:nvPr>
        </p:nvSpPr>
        <p:spPr>
          <a:xfrm>
            <a:off x="0" y="398463"/>
            <a:ext cx="10502900" cy="381000"/>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a:t>Logging and Error Handling Strategy</a:t>
            </a:r>
          </a:p>
        </p:txBody>
      </p:sp>
      <p:sp>
        <p:nvSpPr>
          <p:cNvPr id="12" name="TextBox 34">
            <a:extLst>
              <a:ext uri="{FF2B5EF4-FFF2-40B4-BE49-F238E27FC236}">
                <a16:creationId xmlns:a16="http://schemas.microsoft.com/office/drawing/2014/main" id="{A7F6B1DD-95C0-4084-BB80-5F962070D495}"/>
              </a:ext>
            </a:extLst>
          </p:cNvPr>
          <p:cNvSpPr txBox="1"/>
          <p:nvPr/>
        </p:nvSpPr>
        <p:spPr>
          <a:xfrm>
            <a:off x="829047" y="986666"/>
            <a:ext cx="9654885" cy="261288"/>
          </a:xfrm>
          <a:prstGeom prst="rect">
            <a:avLst/>
          </a:prstGeom>
          <a:noFill/>
        </p:spPr>
        <p:txBody>
          <a:bodyPr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cap="all">
                <a:solidFill>
                  <a:srgbClr val="000000"/>
                </a:solidFill>
                <a:ea typeface="MS PGothic" pitchFamily="34" charset="-128"/>
                <a:cs typeface="Arial" panose="020B0604020202020204" pitchFamily="34" charset="0"/>
              </a:rPr>
              <a:t>Error handling and correction mechanisms - Various stages of the integrations</a:t>
            </a:r>
          </a:p>
        </p:txBody>
      </p:sp>
      <p:graphicFrame>
        <p:nvGraphicFramePr>
          <p:cNvPr id="13" name="Content Placeholder 5">
            <a:extLst>
              <a:ext uri="{FF2B5EF4-FFF2-40B4-BE49-F238E27FC236}">
                <a16:creationId xmlns:a16="http://schemas.microsoft.com/office/drawing/2014/main" id="{7A407B0F-DDB4-42CE-8E1D-EDCDCD820135}"/>
              </a:ext>
            </a:extLst>
          </p:cNvPr>
          <p:cNvGraphicFramePr>
            <a:graphicFrameLocks/>
          </p:cNvGraphicFramePr>
          <p:nvPr/>
        </p:nvGraphicFramePr>
        <p:xfrm>
          <a:off x="829048" y="1543445"/>
          <a:ext cx="10620105" cy="4699712"/>
        </p:xfrm>
        <a:graphic>
          <a:graphicData uri="http://schemas.openxmlformats.org/drawingml/2006/table">
            <a:tbl>
              <a:tblPr firstRow="1">
                <a:tableStyleId>{5C22544A-7EE6-4342-B048-85BDC9FD1C3A}</a:tableStyleId>
              </a:tblPr>
              <a:tblGrid>
                <a:gridCol w="2229752">
                  <a:extLst>
                    <a:ext uri="{9D8B030D-6E8A-4147-A177-3AD203B41FA5}">
                      <a16:colId xmlns:a16="http://schemas.microsoft.com/office/drawing/2014/main" val="775817432"/>
                    </a:ext>
                  </a:extLst>
                </a:gridCol>
                <a:gridCol w="1367531">
                  <a:extLst>
                    <a:ext uri="{9D8B030D-6E8A-4147-A177-3AD203B41FA5}">
                      <a16:colId xmlns:a16="http://schemas.microsoft.com/office/drawing/2014/main" val="20000"/>
                    </a:ext>
                  </a:extLst>
                </a:gridCol>
                <a:gridCol w="3511411">
                  <a:extLst>
                    <a:ext uri="{9D8B030D-6E8A-4147-A177-3AD203B41FA5}">
                      <a16:colId xmlns:a16="http://schemas.microsoft.com/office/drawing/2014/main" val="20001"/>
                    </a:ext>
                  </a:extLst>
                </a:gridCol>
                <a:gridCol w="3511411">
                  <a:extLst>
                    <a:ext uri="{9D8B030D-6E8A-4147-A177-3AD203B41FA5}">
                      <a16:colId xmlns:a16="http://schemas.microsoft.com/office/drawing/2014/main" val="3771928315"/>
                    </a:ext>
                  </a:extLst>
                </a:gridCol>
              </a:tblGrid>
              <a:tr h="415396">
                <a:tc>
                  <a:txBody>
                    <a:bodyPr/>
                    <a:lstStyle>
                      <a:lvl1pPr marL="0" algn="l" defTabSz="457200" rtl="0" eaLnBrk="1" latinLnBrk="0" hangingPunct="1">
                        <a:defRPr sz="1800" b="1" kern="1200">
                          <a:solidFill>
                            <a:schemeClr val="lt1"/>
                          </a:solidFill>
                          <a:latin typeface="Verdana"/>
                        </a:defRPr>
                      </a:lvl1pPr>
                      <a:lvl2pPr marL="457200" algn="l" defTabSz="457200" rtl="0" eaLnBrk="1" latinLnBrk="0" hangingPunct="1">
                        <a:defRPr sz="1800" b="1" kern="1200">
                          <a:solidFill>
                            <a:schemeClr val="lt1"/>
                          </a:solidFill>
                          <a:latin typeface="Verdana"/>
                        </a:defRPr>
                      </a:lvl2pPr>
                      <a:lvl3pPr marL="914400" algn="l" defTabSz="457200" rtl="0" eaLnBrk="1" latinLnBrk="0" hangingPunct="1">
                        <a:defRPr sz="1800" b="1" kern="1200">
                          <a:solidFill>
                            <a:schemeClr val="lt1"/>
                          </a:solidFill>
                          <a:latin typeface="Verdana"/>
                        </a:defRPr>
                      </a:lvl3pPr>
                      <a:lvl4pPr marL="1371600" algn="l" defTabSz="457200" rtl="0" eaLnBrk="1" latinLnBrk="0" hangingPunct="1">
                        <a:defRPr sz="1800" b="1" kern="1200">
                          <a:solidFill>
                            <a:schemeClr val="lt1"/>
                          </a:solidFill>
                          <a:latin typeface="Verdana"/>
                        </a:defRPr>
                      </a:lvl4pPr>
                      <a:lvl5pPr marL="1828800" algn="l" defTabSz="457200" rtl="0" eaLnBrk="1" latinLnBrk="0" hangingPunct="1">
                        <a:defRPr sz="1800" b="1" kern="1200">
                          <a:solidFill>
                            <a:schemeClr val="lt1"/>
                          </a:solidFill>
                          <a:latin typeface="Verdana"/>
                        </a:defRPr>
                      </a:lvl5pPr>
                      <a:lvl6pPr marL="2286000" algn="l" defTabSz="457200" rtl="0" eaLnBrk="1" latinLnBrk="0" hangingPunct="1">
                        <a:defRPr sz="1800" b="1" kern="1200">
                          <a:solidFill>
                            <a:schemeClr val="lt1"/>
                          </a:solidFill>
                          <a:latin typeface="Verdana"/>
                        </a:defRPr>
                      </a:lvl6pPr>
                      <a:lvl7pPr marL="2743200" algn="l" defTabSz="457200" rtl="0" eaLnBrk="1" latinLnBrk="0" hangingPunct="1">
                        <a:defRPr sz="1800" b="1" kern="1200">
                          <a:solidFill>
                            <a:schemeClr val="lt1"/>
                          </a:solidFill>
                          <a:latin typeface="Verdana"/>
                        </a:defRPr>
                      </a:lvl7pPr>
                      <a:lvl8pPr marL="3200400" algn="l" defTabSz="457200" rtl="0" eaLnBrk="1" latinLnBrk="0" hangingPunct="1">
                        <a:defRPr sz="1800" b="1" kern="1200">
                          <a:solidFill>
                            <a:schemeClr val="lt1"/>
                          </a:solidFill>
                          <a:latin typeface="Verdana"/>
                        </a:defRPr>
                      </a:lvl8pPr>
                      <a:lvl9pPr marL="3657600" algn="l" defTabSz="457200" rtl="0" eaLnBrk="1" latinLnBrk="0" hangingPunct="1">
                        <a:defRPr sz="1800" b="1" kern="1200">
                          <a:solidFill>
                            <a:schemeClr val="lt1"/>
                          </a:solidFill>
                          <a:latin typeface="Verdana"/>
                        </a:defRPr>
                      </a:lvl9pPr>
                    </a:lstStyle>
                    <a:p>
                      <a:pPr marL="0" algn="ctr" defTabSz="914400" rtl="0" eaLnBrk="1" latinLnBrk="0" hangingPunct="1"/>
                      <a:r>
                        <a:rPr lang="en-US" sz="1200" kern="1200">
                          <a:solidFill>
                            <a:schemeClr val="bg1"/>
                          </a:solidFill>
                          <a:effectLst/>
                          <a:latin typeface="+mn-lt"/>
                        </a:rPr>
                        <a:t>Error Category</a:t>
                      </a:r>
                      <a:endParaRPr lang="en-US" sz="1200" kern="1200">
                        <a:solidFill>
                          <a:schemeClr val="bg1"/>
                        </a:solidFill>
                        <a:effectLst/>
                        <a:latin typeface="+mn-lt"/>
                        <a:ea typeface="+mn-ea"/>
                        <a:cs typeface="+mn-cs"/>
                      </a:endParaRPr>
                    </a:p>
                  </a:txBody>
                  <a:tcPr marL="0" marR="0" marT="0" marB="0" anchor="ctr">
                    <a:solidFill>
                      <a:schemeClr val="bg2">
                        <a:lumMod val="60000"/>
                        <a:lumOff val="40000"/>
                      </a:schemeClr>
                    </a:solidFill>
                  </a:tcPr>
                </a:tc>
                <a:tc>
                  <a:txBody>
                    <a:bodyPr/>
                    <a:lstStyle>
                      <a:lvl1pPr marL="0" algn="l" defTabSz="685800" rtl="0" eaLnBrk="1" latinLnBrk="0" hangingPunct="1">
                        <a:defRPr sz="1350" b="1" kern="1200">
                          <a:solidFill>
                            <a:schemeClr val="tx1"/>
                          </a:solidFill>
                          <a:latin typeface="Arial"/>
                        </a:defRPr>
                      </a:lvl1pPr>
                      <a:lvl2pPr marL="342900" algn="l" defTabSz="685800" rtl="0" eaLnBrk="1" latinLnBrk="0" hangingPunct="1">
                        <a:defRPr sz="1350" b="1" kern="1200">
                          <a:solidFill>
                            <a:schemeClr val="tx1"/>
                          </a:solidFill>
                          <a:latin typeface="Arial"/>
                        </a:defRPr>
                      </a:lvl2pPr>
                      <a:lvl3pPr marL="685800" algn="l" defTabSz="685800" rtl="0" eaLnBrk="1" latinLnBrk="0" hangingPunct="1">
                        <a:defRPr sz="1350" b="1" kern="1200">
                          <a:solidFill>
                            <a:schemeClr val="tx1"/>
                          </a:solidFill>
                          <a:latin typeface="Arial"/>
                        </a:defRPr>
                      </a:lvl3pPr>
                      <a:lvl4pPr marL="1028700" algn="l" defTabSz="685800" rtl="0" eaLnBrk="1" latinLnBrk="0" hangingPunct="1">
                        <a:defRPr sz="1350" b="1" kern="1200">
                          <a:solidFill>
                            <a:schemeClr val="tx1"/>
                          </a:solidFill>
                          <a:latin typeface="Arial"/>
                        </a:defRPr>
                      </a:lvl4pPr>
                      <a:lvl5pPr marL="1371600" algn="l" defTabSz="685800" rtl="0" eaLnBrk="1" latinLnBrk="0" hangingPunct="1">
                        <a:defRPr sz="1350" b="1" kern="1200">
                          <a:solidFill>
                            <a:schemeClr val="tx1"/>
                          </a:solidFill>
                          <a:latin typeface="Arial"/>
                        </a:defRPr>
                      </a:lvl5pPr>
                      <a:lvl6pPr marL="1714500" algn="l" defTabSz="685800" rtl="0" eaLnBrk="1" latinLnBrk="0" hangingPunct="1">
                        <a:defRPr sz="1350" b="1" kern="1200">
                          <a:solidFill>
                            <a:schemeClr val="tx1"/>
                          </a:solidFill>
                          <a:latin typeface="Arial"/>
                        </a:defRPr>
                      </a:lvl6pPr>
                      <a:lvl7pPr marL="2057400" algn="l" defTabSz="685800" rtl="0" eaLnBrk="1" latinLnBrk="0" hangingPunct="1">
                        <a:defRPr sz="1350" b="1" kern="1200">
                          <a:solidFill>
                            <a:schemeClr val="tx1"/>
                          </a:solidFill>
                          <a:latin typeface="Arial"/>
                        </a:defRPr>
                      </a:lvl7pPr>
                      <a:lvl8pPr marL="2400300" algn="l" defTabSz="685800" rtl="0" eaLnBrk="1" latinLnBrk="0" hangingPunct="1">
                        <a:defRPr sz="1350" b="1" kern="1200">
                          <a:solidFill>
                            <a:schemeClr val="tx1"/>
                          </a:solidFill>
                          <a:latin typeface="Arial"/>
                        </a:defRPr>
                      </a:lvl8pPr>
                      <a:lvl9pPr marL="2743200" algn="l" defTabSz="685800" rtl="0" eaLnBrk="1" latinLnBrk="0" hangingPunct="1">
                        <a:defRPr sz="1350" b="1" kern="1200">
                          <a:solidFill>
                            <a:schemeClr val="tx1"/>
                          </a:solidFill>
                          <a:latin typeface="Arial"/>
                        </a:defRPr>
                      </a:lvl9pPr>
                    </a:lstStyle>
                    <a:p>
                      <a:pPr marL="0" algn="ctr" defTabSz="914400" rtl="0" eaLnBrk="1" latinLnBrk="0" hangingPunct="1"/>
                      <a:r>
                        <a:rPr lang="en-US" sz="1200" kern="1200">
                          <a:solidFill>
                            <a:schemeClr val="bg1"/>
                          </a:solidFill>
                          <a:effectLst/>
                          <a:latin typeface="+mn-lt"/>
                        </a:rPr>
                        <a:t>Error Location</a:t>
                      </a:r>
                      <a:endParaRPr lang="en-US" sz="1200" kern="1200">
                        <a:solidFill>
                          <a:schemeClr val="bg1"/>
                        </a:solidFill>
                        <a:effectLst/>
                        <a:latin typeface="+mn-lt"/>
                        <a:ea typeface="+mn-ea"/>
                        <a:cs typeface="+mn-cs"/>
                      </a:endParaRPr>
                    </a:p>
                  </a:txBody>
                  <a:tcPr marL="0" marR="0" marT="0" marB="0" anchor="ctr">
                    <a:solidFill>
                      <a:schemeClr val="bg2">
                        <a:lumMod val="60000"/>
                        <a:lumOff val="40000"/>
                      </a:schemeClr>
                    </a:solidFill>
                  </a:tcPr>
                </a:tc>
                <a:tc>
                  <a:txBody>
                    <a:bodyPr/>
                    <a:lstStyle>
                      <a:lvl1pPr marL="0" algn="l" defTabSz="685800" rtl="0" eaLnBrk="1" latinLnBrk="0" hangingPunct="1">
                        <a:defRPr sz="1350" b="1" kern="1200">
                          <a:solidFill>
                            <a:schemeClr val="tx1"/>
                          </a:solidFill>
                          <a:latin typeface="Arial"/>
                        </a:defRPr>
                      </a:lvl1pPr>
                      <a:lvl2pPr marL="342900" algn="l" defTabSz="685800" rtl="0" eaLnBrk="1" latinLnBrk="0" hangingPunct="1">
                        <a:defRPr sz="1350" b="1" kern="1200">
                          <a:solidFill>
                            <a:schemeClr val="tx1"/>
                          </a:solidFill>
                          <a:latin typeface="Arial"/>
                        </a:defRPr>
                      </a:lvl2pPr>
                      <a:lvl3pPr marL="685800" algn="l" defTabSz="685800" rtl="0" eaLnBrk="1" latinLnBrk="0" hangingPunct="1">
                        <a:defRPr sz="1350" b="1" kern="1200">
                          <a:solidFill>
                            <a:schemeClr val="tx1"/>
                          </a:solidFill>
                          <a:latin typeface="Arial"/>
                        </a:defRPr>
                      </a:lvl3pPr>
                      <a:lvl4pPr marL="1028700" algn="l" defTabSz="685800" rtl="0" eaLnBrk="1" latinLnBrk="0" hangingPunct="1">
                        <a:defRPr sz="1350" b="1" kern="1200">
                          <a:solidFill>
                            <a:schemeClr val="tx1"/>
                          </a:solidFill>
                          <a:latin typeface="Arial"/>
                        </a:defRPr>
                      </a:lvl4pPr>
                      <a:lvl5pPr marL="1371600" algn="l" defTabSz="685800" rtl="0" eaLnBrk="1" latinLnBrk="0" hangingPunct="1">
                        <a:defRPr sz="1350" b="1" kern="1200">
                          <a:solidFill>
                            <a:schemeClr val="tx1"/>
                          </a:solidFill>
                          <a:latin typeface="Arial"/>
                        </a:defRPr>
                      </a:lvl5pPr>
                      <a:lvl6pPr marL="1714500" algn="l" defTabSz="685800" rtl="0" eaLnBrk="1" latinLnBrk="0" hangingPunct="1">
                        <a:defRPr sz="1350" b="1" kern="1200">
                          <a:solidFill>
                            <a:schemeClr val="tx1"/>
                          </a:solidFill>
                          <a:latin typeface="Arial"/>
                        </a:defRPr>
                      </a:lvl6pPr>
                      <a:lvl7pPr marL="2057400" algn="l" defTabSz="685800" rtl="0" eaLnBrk="1" latinLnBrk="0" hangingPunct="1">
                        <a:defRPr sz="1350" b="1" kern="1200">
                          <a:solidFill>
                            <a:schemeClr val="tx1"/>
                          </a:solidFill>
                          <a:latin typeface="Arial"/>
                        </a:defRPr>
                      </a:lvl7pPr>
                      <a:lvl8pPr marL="2400300" algn="l" defTabSz="685800" rtl="0" eaLnBrk="1" latinLnBrk="0" hangingPunct="1">
                        <a:defRPr sz="1350" b="1" kern="1200">
                          <a:solidFill>
                            <a:schemeClr val="tx1"/>
                          </a:solidFill>
                          <a:latin typeface="Arial"/>
                        </a:defRPr>
                      </a:lvl8pPr>
                      <a:lvl9pPr marL="2743200" algn="l" defTabSz="685800" rtl="0" eaLnBrk="1" latinLnBrk="0" hangingPunct="1">
                        <a:defRPr sz="1350" b="1" kern="1200">
                          <a:solidFill>
                            <a:schemeClr val="tx1"/>
                          </a:solidFill>
                          <a:latin typeface="Arial"/>
                        </a:defRPr>
                      </a:lvl9pPr>
                    </a:lstStyle>
                    <a:p>
                      <a:pPr marL="0" algn="ctr" defTabSz="914400" rtl="0" eaLnBrk="1" latinLnBrk="0" hangingPunct="1"/>
                      <a:r>
                        <a:rPr lang="en-US" sz="1200" kern="1200">
                          <a:solidFill>
                            <a:schemeClr val="bg1"/>
                          </a:solidFill>
                          <a:effectLst/>
                          <a:latin typeface="+mn-lt"/>
                        </a:rPr>
                        <a:t>Error Handling</a:t>
                      </a:r>
                      <a:endParaRPr lang="en-US" sz="1200" kern="1200">
                        <a:solidFill>
                          <a:schemeClr val="bg1"/>
                        </a:solidFill>
                        <a:effectLst/>
                        <a:latin typeface="+mn-lt"/>
                        <a:ea typeface="+mn-ea"/>
                        <a:cs typeface="+mn-cs"/>
                      </a:endParaRPr>
                    </a:p>
                  </a:txBody>
                  <a:tcPr marL="0" marR="0" marT="0" marB="0" anchor="ctr">
                    <a:solidFill>
                      <a:schemeClr val="bg2">
                        <a:lumMod val="60000"/>
                        <a:lumOff val="40000"/>
                      </a:schemeClr>
                    </a:solidFill>
                  </a:tcPr>
                </a:tc>
                <a:tc>
                  <a:txBody>
                    <a:bodyPr/>
                    <a:lstStyle>
                      <a:lvl1pPr marL="0" algn="l" defTabSz="457200" rtl="0" eaLnBrk="1" latinLnBrk="0" hangingPunct="1">
                        <a:defRPr sz="1800" b="1" kern="1200">
                          <a:solidFill>
                            <a:schemeClr val="lt1"/>
                          </a:solidFill>
                          <a:latin typeface="Verdana"/>
                        </a:defRPr>
                      </a:lvl1pPr>
                      <a:lvl2pPr marL="457200" algn="l" defTabSz="457200" rtl="0" eaLnBrk="1" latinLnBrk="0" hangingPunct="1">
                        <a:defRPr sz="1800" b="1" kern="1200">
                          <a:solidFill>
                            <a:schemeClr val="lt1"/>
                          </a:solidFill>
                          <a:latin typeface="Verdana"/>
                        </a:defRPr>
                      </a:lvl2pPr>
                      <a:lvl3pPr marL="914400" algn="l" defTabSz="457200" rtl="0" eaLnBrk="1" latinLnBrk="0" hangingPunct="1">
                        <a:defRPr sz="1800" b="1" kern="1200">
                          <a:solidFill>
                            <a:schemeClr val="lt1"/>
                          </a:solidFill>
                          <a:latin typeface="Verdana"/>
                        </a:defRPr>
                      </a:lvl3pPr>
                      <a:lvl4pPr marL="1371600" algn="l" defTabSz="457200" rtl="0" eaLnBrk="1" latinLnBrk="0" hangingPunct="1">
                        <a:defRPr sz="1800" b="1" kern="1200">
                          <a:solidFill>
                            <a:schemeClr val="lt1"/>
                          </a:solidFill>
                          <a:latin typeface="Verdana"/>
                        </a:defRPr>
                      </a:lvl4pPr>
                      <a:lvl5pPr marL="1828800" algn="l" defTabSz="457200" rtl="0" eaLnBrk="1" latinLnBrk="0" hangingPunct="1">
                        <a:defRPr sz="1800" b="1" kern="1200">
                          <a:solidFill>
                            <a:schemeClr val="lt1"/>
                          </a:solidFill>
                          <a:latin typeface="Verdana"/>
                        </a:defRPr>
                      </a:lvl5pPr>
                      <a:lvl6pPr marL="2286000" algn="l" defTabSz="457200" rtl="0" eaLnBrk="1" latinLnBrk="0" hangingPunct="1">
                        <a:defRPr sz="1800" b="1" kern="1200">
                          <a:solidFill>
                            <a:schemeClr val="lt1"/>
                          </a:solidFill>
                          <a:latin typeface="Verdana"/>
                        </a:defRPr>
                      </a:lvl6pPr>
                      <a:lvl7pPr marL="2743200" algn="l" defTabSz="457200" rtl="0" eaLnBrk="1" latinLnBrk="0" hangingPunct="1">
                        <a:defRPr sz="1800" b="1" kern="1200">
                          <a:solidFill>
                            <a:schemeClr val="lt1"/>
                          </a:solidFill>
                          <a:latin typeface="Verdana"/>
                        </a:defRPr>
                      </a:lvl7pPr>
                      <a:lvl8pPr marL="3200400" algn="l" defTabSz="457200" rtl="0" eaLnBrk="1" latinLnBrk="0" hangingPunct="1">
                        <a:defRPr sz="1800" b="1" kern="1200">
                          <a:solidFill>
                            <a:schemeClr val="lt1"/>
                          </a:solidFill>
                          <a:latin typeface="Verdana"/>
                        </a:defRPr>
                      </a:lvl8pPr>
                      <a:lvl9pPr marL="3657600" algn="l" defTabSz="457200" rtl="0" eaLnBrk="1" latinLnBrk="0" hangingPunct="1">
                        <a:defRPr sz="1800" b="1" kern="1200">
                          <a:solidFill>
                            <a:schemeClr val="lt1"/>
                          </a:solidFill>
                          <a:latin typeface="Verdana"/>
                        </a:defRPr>
                      </a:lvl9pPr>
                    </a:lstStyle>
                    <a:p>
                      <a:pPr marL="0" algn="ctr" defTabSz="914400" rtl="0" eaLnBrk="1" latinLnBrk="0" hangingPunct="1"/>
                      <a:r>
                        <a:rPr lang="en-US" sz="1200" kern="1200">
                          <a:solidFill>
                            <a:schemeClr val="bg1"/>
                          </a:solidFill>
                          <a:effectLst/>
                          <a:latin typeface="+mn-lt"/>
                        </a:rPr>
                        <a:t>Correction Mechanism</a:t>
                      </a:r>
                      <a:endParaRPr lang="en-US" sz="1200" kern="1200">
                        <a:solidFill>
                          <a:schemeClr val="bg1"/>
                        </a:solidFill>
                        <a:effectLst/>
                        <a:latin typeface="+mn-lt"/>
                        <a:ea typeface="+mn-ea"/>
                        <a:cs typeface="+mn-cs"/>
                      </a:endParaRPr>
                    </a:p>
                  </a:txBody>
                  <a:tcPr marL="0" marR="0" marT="0" marB="0" anchor="ctr">
                    <a:solidFill>
                      <a:schemeClr val="bg2">
                        <a:lumMod val="60000"/>
                        <a:lumOff val="40000"/>
                      </a:schemeClr>
                    </a:solidFill>
                  </a:tcPr>
                </a:tc>
                <a:extLst>
                  <a:ext uri="{0D108BD9-81ED-4DB2-BD59-A6C34878D82A}">
                    <a16:rowId xmlns:a16="http://schemas.microsoft.com/office/drawing/2014/main" val="10000"/>
                  </a:ext>
                </a:extLst>
              </a:tr>
              <a:tr h="894624">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0" algn="l" defTabSz="1219170" rtl="0" eaLnBrk="1" latinLnBrk="0" hangingPunct="1"/>
                      <a:r>
                        <a:rPr lang="en-US" sz="1100" kern="1200">
                          <a:effectLst/>
                          <a:latin typeface="+mn-lt"/>
                        </a:rPr>
                        <a:t>Data file errors/failures during interface table load</a:t>
                      </a:r>
                    </a:p>
                    <a:p>
                      <a:pPr marL="0" algn="l" defTabSz="1219170" rtl="0" eaLnBrk="1" latinLnBrk="0" hangingPunct="1"/>
                      <a:r>
                        <a:rPr lang="en-US" sz="1100" kern="1200">
                          <a:effectLst/>
                          <a:latin typeface="+mn-lt"/>
                        </a:rPr>
                        <a:t>E.g., missing column, data type, and field length mismatch</a:t>
                      </a:r>
                    </a:p>
                    <a:p>
                      <a:pPr marL="0" algn="l" defTabSz="1219170" rtl="0" eaLnBrk="1" latinLnBrk="0" hangingPunct="1"/>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100" kern="1200">
                          <a:effectLst/>
                          <a:latin typeface="+mn-lt"/>
                        </a:rPr>
                        <a:t>Middleware</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171450" lvl="0" indent="-171450" algn="l" defTabSz="1219170" rtl="0" eaLnBrk="1" latinLnBrk="0" hangingPunct="1">
                        <a:buFont typeface="Arial" panose="020B0604020202020204" pitchFamily="34" charset="0"/>
                        <a:buChar char="•"/>
                      </a:pPr>
                      <a:r>
                        <a:rPr lang="en-US" sz="1100" kern="1200">
                          <a:effectLst/>
                          <a:latin typeface="+mn-lt"/>
                        </a:rPr>
                        <a:t>This error happens mainly because of invalid/corrupted data files.</a:t>
                      </a:r>
                    </a:p>
                    <a:p>
                      <a:pPr marL="171450" lvl="0" indent="-171450" algn="l" defTabSz="1219170" rtl="0" eaLnBrk="1" latinLnBrk="0" hangingPunct="1">
                        <a:buFont typeface="Arial" panose="020B0604020202020204" pitchFamily="34" charset="0"/>
                        <a:buChar char="•"/>
                      </a:pPr>
                      <a:r>
                        <a:rPr lang="en-US" sz="1100" kern="1200">
                          <a:effectLst/>
                          <a:latin typeface="+mn-lt"/>
                        </a:rPr>
                        <a:t>Configure error notification on Middleware to notify Apps support team</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171450" lvl="0" indent="-171450" algn="l" defTabSz="1219170" rtl="0" eaLnBrk="1" latinLnBrk="0" hangingPunct="1">
                        <a:buFont typeface="Arial" panose="020B0604020202020204" pitchFamily="34" charset="0"/>
                        <a:buChar char="•"/>
                      </a:pPr>
                      <a:r>
                        <a:rPr lang="en-US" sz="1100" kern="1200">
                          <a:effectLst/>
                          <a:latin typeface="+mn-lt"/>
                        </a:rPr>
                        <a:t>Manual; Contact source application owner to confirm if the data provided is adhering to an agreed format.</a:t>
                      </a:r>
                    </a:p>
                    <a:p>
                      <a:pPr marL="171450" lvl="0" indent="-171450" algn="l" defTabSz="1219170" rtl="0" eaLnBrk="1" latinLnBrk="0" hangingPunct="1">
                        <a:buFont typeface="Arial" panose="020B0604020202020204" pitchFamily="34" charset="0"/>
                        <a:buChar char="•"/>
                      </a:pPr>
                      <a:r>
                        <a:rPr lang="en-US" sz="1100" b="1" kern="1200">
                          <a:effectLst/>
                          <a:latin typeface="+mn-lt"/>
                        </a:rPr>
                        <a:t>Re-submit</a:t>
                      </a:r>
                      <a:r>
                        <a:rPr lang="en-US" sz="1100" kern="1200">
                          <a:effectLst/>
                          <a:latin typeface="+mn-lt"/>
                        </a:rPr>
                        <a:t> the corrected file</a:t>
                      </a:r>
                      <a:endParaRPr lang="en-US" sz="1100" kern="1200">
                        <a:solidFill>
                          <a:schemeClr val="dk1"/>
                        </a:solidFill>
                        <a:effectLst/>
                        <a:latin typeface="+mn-lt"/>
                        <a:ea typeface="+mn-ea"/>
                        <a:cs typeface="+mn-cs"/>
                      </a:endParaRPr>
                    </a:p>
                  </a:txBody>
                  <a:tcPr marL="55312" marR="55312" marT="0" marB="0" anchor="ctr"/>
                </a:tc>
                <a:extLst>
                  <a:ext uri="{0D108BD9-81ED-4DB2-BD59-A6C34878D82A}">
                    <a16:rowId xmlns:a16="http://schemas.microsoft.com/office/drawing/2014/main" val="10001"/>
                  </a:ext>
                </a:extLst>
              </a:tr>
              <a:tr h="873741">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0" marR="0" lvl="0" indent="0" algn="l" defTabSz="1219170" rtl="0" eaLnBrk="1" fontAlgn="auto" latinLnBrk="0" hangingPunct="1">
                        <a:lnSpc>
                          <a:spcPct val="100000"/>
                        </a:lnSpc>
                        <a:spcBef>
                          <a:spcPts val="600"/>
                        </a:spcBef>
                        <a:spcAft>
                          <a:spcPts val="600"/>
                        </a:spcAft>
                        <a:buClrTx/>
                        <a:buSzTx/>
                        <a:buFontTx/>
                        <a:buNone/>
                        <a:tabLst/>
                        <a:defRPr/>
                      </a:pPr>
                      <a:r>
                        <a:rPr lang="en-US" sz="1100" kern="1200">
                          <a:effectLst/>
                          <a:latin typeface="+mn-lt"/>
                        </a:rPr>
                        <a:t>Business errors in Inbound interfaces</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lvl="0" indent="0" algn="l" defTabSz="1219170" rtl="0" eaLnBrk="1" fontAlgn="auto" latinLnBrk="0" hangingPunct="1">
                        <a:lnSpc>
                          <a:spcPct val="100000"/>
                        </a:lnSpc>
                        <a:spcBef>
                          <a:spcPts val="600"/>
                        </a:spcBef>
                        <a:spcAft>
                          <a:spcPts val="600"/>
                        </a:spcAft>
                        <a:buClrTx/>
                        <a:buSzTx/>
                        <a:buFontTx/>
                        <a:buNone/>
                        <a:tabLst/>
                        <a:defRPr/>
                      </a:pPr>
                      <a:r>
                        <a:rPr lang="en-US" sz="1100" kern="1200">
                          <a:effectLst/>
                          <a:latin typeface="+mn-lt"/>
                        </a:rPr>
                        <a:t>Cloud/Middleware</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171450" lvl="0" indent="-171450">
                        <a:buFont typeface="Arial" panose="020B0604020202020204" pitchFamily="34" charset="0"/>
                        <a:buChar char="•"/>
                      </a:pPr>
                      <a:r>
                        <a:rPr lang="en-US" sz="1100" kern="1200">
                          <a:effectLst/>
                          <a:latin typeface="+mn-lt"/>
                        </a:rPr>
                        <a:t>All errors along with the description should be listed in the log file against each record as a part of callback integration in case of FBDI Imports</a:t>
                      </a:r>
                    </a:p>
                    <a:p>
                      <a:pPr marL="171450" lvl="0" indent="-171450">
                        <a:buFont typeface="Arial" panose="020B0604020202020204" pitchFamily="34" charset="0"/>
                        <a:buChar char="•"/>
                      </a:pPr>
                      <a:r>
                        <a:rPr lang="en-US" sz="1100" kern="1200">
                          <a:effectLst/>
                          <a:latin typeface="+mn-lt"/>
                        </a:rPr>
                        <a:t>Notify Apps Support team on Business validation error received in response from Cloud</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171450" lvl="0" indent="-171450">
                        <a:buFont typeface="Arial" panose="020B0604020202020204" pitchFamily="34" charset="0"/>
                        <a:buChar char="•"/>
                      </a:pPr>
                      <a:r>
                        <a:rPr lang="en-US" sz="1100" kern="1200">
                          <a:effectLst/>
                          <a:latin typeface="+mn-lt"/>
                        </a:rPr>
                        <a:t>Identify the cause of validation error</a:t>
                      </a:r>
                    </a:p>
                    <a:p>
                      <a:pPr marL="171450" lvl="0" indent="-171450">
                        <a:buFont typeface="Arial" panose="020B0604020202020204" pitchFamily="34" charset="0"/>
                        <a:buChar char="•"/>
                      </a:pPr>
                      <a:r>
                        <a:rPr lang="en-US" sz="1100" kern="1200">
                          <a:effectLst/>
                          <a:latin typeface="+mn-lt"/>
                        </a:rPr>
                        <a:t>Perform the required setups or missing configurations</a:t>
                      </a:r>
                    </a:p>
                    <a:p>
                      <a:pPr marL="171450" lvl="0" indent="-171450">
                        <a:buFont typeface="Arial" panose="020B0604020202020204" pitchFamily="34" charset="0"/>
                        <a:buChar char="•"/>
                      </a:pPr>
                      <a:r>
                        <a:rPr lang="en-US" sz="1100" b="1" kern="1200">
                          <a:effectLst/>
                          <a:latin typeface="+mn-lt"/>
                        </a:rPr>
                        <a:t>Resubmit</a:t>
                      </a:r>
                      <a:r>
                        <a:rPr lang="en-US" sz="1100" kern="1200">
                          <a:effectLst/>
                          <a:latin typeface="+mn-lt"/>
                        </a:rPr>
                        <a:t> the interface program</a:t>
                      </a:r>
                    </a:p>
                    <a:p>
                      <a:pPr marL="171450" lvl="0" indent="-171450">
                        <a:buFont typeface="Arial" panose="020B0604020202020204" pitchFamily="34" charset="0"/>
                        <a:buChar char="•"/>
                      </a:pPr>
                      <a:r>
                        <a:rPr lang="en-US" sz="1100" kern="1200">
                          <a:effectLst/>
                          <a:latin typeface="+mn-lt"/>
                        </a:rPr>
                        <a:t>Use the standard user interface/ADFdi template to correct the errors</a:t>
                      </a:r>
                      <a:endParaRPr lang="en-US" sz="1100" kern="1200">
                        <a:solidFill>
                          <a:schemeClr val="dk1"/>
                        </a:solidFill>
                        <a:effectLst/>
                        <a:latin typeface="+mn-lt"/>
                        <a:ea typeface="+mn-ea"/>
                        <a:cs typeface="+mn-cs"/>
                      </a:endParaRPr>
                    </a:p>
                  </a:txBody>
                  <a:tcPr marL="55312" marR="55312" marT="0" marB="0" anchor="ctr"/>
                </a:tc>
                <a:extLst>
                  <a:ext uri="{0D108BD9-81ED-4DB2-BD59-A6C34878D82A}">
                    <a16:rowId xmlns:a16="http://schemas.microsoft.com/office/drawing/2014/main" val="10002"/>
                  </a:ext>
                </a:extLst>
              </a:tr>
              <a:tr h="747586">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0" marR="0" algn="l" defTabSz="1219170" rtl="0" eaLnBrk="1" latinLnBrk="0" hangingPunct="1">
                        <a:spcBef>
                          <a:spcPts val="600"/>
                        </a:spcBef>
                        <a:spcAft>
                          <a:spcPts val="600"/>
                        </a:spcAft>
                      </a:pPr>
                      <a:r>
                        <a:rPr lang="en-US" sz="1100" kern="1200">
                          <a:effectLst/>
                          <a:latin typeface="+mn-lt"/>
                        </a:rPr>
                        <a:t>Business errors in outbound interfaces</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0" marR="0" algn="l" defTabSz="1219170" rtl="0" eaLnBrk="1" latinLnBrk="0" hangingPunct="1">
                        <a:spcBef>
                          <a:spcPts val="600"/>
                        </a:spcBef>
                        <a:spcAft>
                          <a:spcPts val="600"/>
                        </a:spcAft>
                      </a:pPr>
                      <a:r>
                        <a:rPr lang="en-US" sz="1100" kern="1200">
                          <a:effectLst/>
                          <a:latin typeface="+mn-lt"/>
                        </a:rPr>
                        <a:t>Middleware</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171450" marR="0" indent="-171450" algn="l" defTabSz="121917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100" kern="1200">
                          <a:effectLst/>
                          <a:latin typeface="+mn-lt"/>
                        </a:rPr>
                        <a:t>Notify Apps Support team on Business validation error received in response from Boundary applications</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171450" lvl="0" indent="-171450">
                        <a:buFont typeface="Arial" panose="020B0604020202020204" pitchFamily="34" charset="0"/>
                        <a:buChar char="•"/>
                      </a:pPr>
                      <a:r>
                        <a:rPr lang="en-US" sz="1100" kern="1200">
                          <a:effectLst/>
                          <a:latin typeface="+mn-lt"/>
                        </a:rPr>
                        <a:t>Identify the cause of validation error</a:t>
                      </a:r>
                    </a:p>
                    <a:p>
                      <a:pPr marL="171450" lvl="0" indent="-171450">
                        <a:buFont typeface="Arial" panose="020B0604020202020204" pitchFamily="34" charset="0"/>
                        <a:buChar char="•"/>
                      </a:pPr>
                      <a:r>
                        <a:rPr lang="en-US" sz="1100" kern="1200">
                          <a:effectLst/>
                          <a:latin typeface="+mn-lt"/>
                        </a:rPr>
                        <a:t>Perform the required setups or missing configurations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kern="1200">
                          <a:effectLst/>
                          <a:latin typeface="+mn-lt"/>
                        </a:rPr>
                        <a:t>Resend full or partial file</a:t>
                      </a:r>
                      <a:endParaRPr lang="en-US" sz="1100" b="1" kern="1200">
                        <a:solidFill>
                          <a:schemeClr val="dk1"/>
                        </a:solidFill>
                        <a:effectLst/>
                        <a:latin typeface="+mn-lt"/>
                        <a:ea typeface="+mn-ea"/>
                        <a:cs typeface="+mn-cs"/>
                      </a:endParaRPr>
                    </a:p>
                  </a:txBody>
                  <a:tcPr marL="55312" marR="55312" marT="0" marB="0" anchor="ctr"/>
                </a:tc>
                <a:extLst>
                  <a:ext uri="{0D108BD9-81ED-4DB2-BD59-A6C34878D82A}">
                    <a16:rowId xmlns:a16="http://schemas.microsoft.com/office/drawing/2014/main" val="10003"/>
                  </a:ext>
                </a:extLst>
              </a:tr>
              <a:tr h="894624">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0" marR="0" lvl="0" indent="0" algn="l" defTabSz="1219170" rtl="0" eaLnBrk="1" fontAlgn="auto" latinLnBrk="0" hangingPunct="1">
                        <a:lnSpc>
                          <a:spcPct val="100000"/>
                        </a:lnSpc>
                        <a:spcBef>
                          <a:spcPts val="600"/>
                        </a:spcBef>
                        <a:spcAft>
                          <a:spcPts val="600"/>
                        </a:spcAft>
                        <a:buClrTx/>
                        <a:buSzTx/>
                        <a:buFontTx/>
                        <a:buNone/>
                        <a:tabLst/>
                        <a:defRPr/>
                      </a:pPr>
                      <a:r>
                        <a:rPr lang="en-US" sz="1100" kern="1200">
                          <a:effectLst/>
                          <a:latin typeface="+mn-lt"/>
                        </a:rPr>
                        <a:t>Connection to SFTP server/infrastructure related</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100" kern="1200">
                          <a:effectLst/>
                          <a:latin typeface="+mn-lt"/>
                        </a:rPr>
                        <a:t>Middleware &amp; Boundary Application</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171450" lvl="0" indent="-171450">
                        <a:buFont typeface="Arial" panose="020B0604020202020204" pitchFamily="34" charset="0"/>
                        <a:buChar char="•"/>
                      </a:pPr>
                      <a:r>
                        <a:rPr lang="en-US" sz="1100" kern="1200">
                          <a:effectLst/>
                          <a:latin typeface="+mn-lt"/>
                        </a:rPr>
                        <a:t>Errors due to infrastructure and system failure</a:t>
                      </a:r>
                      <a:endParaRPr lang="en-US" sz="1100" kern="1200">
                        <a:solidFill>
                          <a:schemeClr val="tx1"/>
                        </a:solidFill>
                        <a:effectLst/>
                        <a:latin typeface="+mn-lt"/>
                        <a:ea typeface="+mn-ea"/>
                        <a:cs typeface="+mn-cs"/>
                      </a:endParaRPr>
                    </a:p>
                  </a:txBody>
                  <a:tcPr marL="55312" marR="55312" marT="0" marB="0" anchor="ctr"/>
                </a:tc>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171450" lvl="0" indent="-171450">
                        <a:buFont typeface="Arial" panose="020B0604020202020204" pitchFamily="34" charset="0"/>
                        <a:buChar char="•"/>
                      </a:pPr>
                      <a:r>
                        <a:rPr lang="en-US" sz="1100" kern="1200">
                          <a:effectLst/>
                          <a:latin typeface="+mn-lt"/>
                        </a:rPr>
                        <a:t>All scheduled interface programs should </a:t>
                      </a:r>
                      <a:r>
                        <a:rPr lang="en-US" sz="1100" b="1" kern="1200">
                          <a:effectLst/>
                          <a:latin typeface="+mn-lt"/>
                        </a:rPr>
                        <a:t>automatically run </a:t>
                      </a:r>
                      <a:r>
                        <a:rPr lang="en-US" sz="1100" kern="1200">
                          <a:effectLst/>
                          <a:latin typeface="+mn-lt"/>
                        </a:rPr>
                        <a:t>once system errors are fixed and failed transactions are reprocessed. </a:t>
                      </a:r>
                    </a:p>
                    <a:p>
                      <a:pPr marL="171450" lvl="0" indent="-171450">
                        <a:buFont typeface="Arial" panose="020B0604020202020204" pitchFamily="34" charset="0"/>
                        <a:buChar char="•"/>
                      </a:pPr>
                      <a:r>
                        <a:rPr lang="en-US" sz="1100" kern="1200">
                          <a:effectLst/>
                          <a:latin typeface="+mn-lt"/>
                        </a:rPr>
                        <a:t>Program errors due to system failure will be </a:t>
                      </a:r>
                      <a:r>
                        <a:rPr lang="en-US" sz="1100" b="1" kern="1200">
                          <a:effectLst/>
                          <a:latin typeface="+mn-lt"/>
                        </a:rPr>
                        <a:t>manually restarted </a:t>
                      </a:r>
                      <a:r>
                        <a:rPr lang="en-US" sz="1100" kern="1200">
                          <a:effectLst/>
                          <a:latin typeface="+mn-lt"/>
                        </a:rPr>
                        <a:t>once the system restores</a:t>
                      </a:r>
                      <a:endParaRPr lang="en-US" sz="1100">
                        <a:effectLst/>
                        <a:latin typeface="+mn-lt"/>
                      </a:endParaRPr>
                    </a:p>
                  </a:txBody>
                  <a:tcPr marL="55312" marR="55312" marT="0" marB="0" anchor="ctr"/>
                </a:tc>
                <a:extLst>
                  <a:ext uri="{0D108BD9-81ED-4DB2-BD59-A6C34878D82A}">
                    <a16:rowId xmlns:a16="http://schemas.microsoft.com/office/drawing/2014/main" val="10005"/>
                  </a:ext>
                </a:extLst>
              </a:tr>
              <a:tr h="873741">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100" kern="1200">
                          <a:effectLst/>
                          <a:latin typeface="+mn-lt"/>
                        </a:rPr>
                        <a:t>Web service invocation fails</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100" kern="1200">
                          <a:effectLst/>
                          <a:latin typeface="+mn-lt"/>
                        </a:rPr>
                        <a:t>Cloud &amp; Boundary applications</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171450" lvl="0" indent="-171450">
                        <a:buFont typeface="Arial" panose="020B0604020202020204" pitchFamily="34" charset="0"/>
                        <a:buChar char="•"/>
                      </a:pPr>
                      <a:r>
                        <a:rPr lang="en-US" sz="1100" kern="1200">
                          <a:effectLst/>
                          <a:latin typeface="+mn-lt"/>
                        </a:rPr>
                        <a:t>Error when invoking Web services</a:t>
                      </a:r>
                    </a:p>
                    <a:p>
                      <a:pPr marL="171450" lvl="0" indent="-171450">
                        <a:buFont typeface="Arial" panose="020B0604020202020204" pitchFamily="34" charset="0"/>
                        <a:buChar char="•"/>
                      </a:pPr>
                      <a:r>
                        <a:rPr lang="en-US" sz="1100" kern="1200">
                          <a:effectLst/>
                          <a:latin typeface="+mn-lt"/>
                        </a:rPr>
                        <a:t>OIC/</a:t>
                      </a:r>
                      <a:r>
                        <a:rPr lang="en-US" sz="1100" kern="1200" err="1">
                          <a:effectLst/>
                          <a:latin typeface="+mn-lt"/>
                        </a:rPr>
                        <a:t>DellBoomi</a:t>
                      </a:r>
                      <a:r>
                        <a:rPr lang="en-US" sz="1100" kern="1200">
                          <a:effectLst/>
                          <a:latin typeface="+mn-lt"/>
                        </a:rPr>
                        <a:t> should be able to store the messages for the cases where the source application cannot resend them</a:t>
                      </a:r>
                      <a:endParaRPr lang="en-US" sz="1100" kern="1200">
                        <a:solidFill>
                          <a:schemeClr val="dk1"/>
                        </a:solidFill>
                        <a:effectLst/>
                        <a:latin typeface="+mn-lt"/>
                        <a:ea typeface="+mn-ea"/>
                        <a:cs typeface="+mn-cs"/>
                      </a:endParaRPr>
                    </a:p>
                  </a:txBody>
                  <a:tcPr marL="55312" marR="55312" marT="0" marB="0" anchor="ctr"/>
                </a:tc>
                <a:tc>
                  <a:txBody>
                    <a:bodyPr/>
                    <a:lstStyle>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171450" lvl="0" indent="-171450">
                        <a:buFont typeface="Arial" panose="020B0604020202020204" pitchFamily="34" charset="0"/>
                        <a:buChar char="•"/>
                      </a:pPr>
                      <a:r>
                        <a:rPr lang="en-US" sz="1100" kern="1200">
                          <a:effectLst/>
                          <a:latin typeface="+mn-lt"/>
                        </a:rPr>
                        <a:t>Verify if all the applications involved are up and running</a:t>
                      </a:r>
                    </a:p>
                    <a:p>
                      <a:pPr marL="171450" lvl="0" indent="-171450">
                        <a:buFont typeface="Arial" panose="020B0604020202020204" pitchFamily="34" charset="0"/>
                        <a:buChar char="•"/>
                      </a:pPr>
                      <a:r>
                        <a:rPr lang="en-US" sz="1100" kern="1200">
                          <a:effectLst/>
                          <a:latin typeface="+mn-lt"/>
                        </a:rPr>
                        <a:t>Verify service access and user access</a:t>
                      </a:r>
                    </a:p>
                    <a:p>
                      <a:pPr marL="171450" lvl="0" indent="-171450">
                        <a:buFont typeface="Arial" panose="020B0604020202020204" pitchFamily="34" charset="0"/>
                        <a:buChar char="•"/>
                      </a:pPr>
                      <a:r>
                        <a:rPr lang="en-US" sz="1100" b="1" kern="1200">
                          <a:effectLst/>
                          <a:latin typeface="+mn-lt"/>
                        </a:rPr>
                        <a:t>Reprocess</a:t>
                      </a:r>
                      <a:r>
                        <a:rPr lang="en-US" sz="1100" kern="1200">
                          <a:effectLst/>
                          <a:latin typeface="+mn-lt"/>
                        </a:rPr>
                        <a:t> the messages manually once the issue is fixed</a:t>
                      </a:r>
                      <a:endParaRPr lang="en-US" sz="1100" kern="1200">
                        <a:solidFill>
                          <a:schemeClr val="dk1"/>
                        </a:solidFill>
                        <a:effectLst/>
                        <a:latin typeface="+mn-lt"/>
                        <a:ea typeface="+mn-ea"/>
                        <a:cs typeface="+mn-cs"/>
                      </a:endParaRPr>
                    </a:p>
                  </a:txBody>
                  <a:tcPr marL="55312" marR="5531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964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57306842-39B2-4A88-B59D-9B2FA36304CE}"/>
              </a:ext>
            </a:extLst>
          </p:cNvPr>
          <p:cNvSpPr>
            <a:spLocks noGrp="1"/>
          </p:cNvSpPr>
          <p:nvPr>
            <p:ph type="title" idx="4294967295"/>
          </p:nvPr>
        </p:nvSpPr>
        <p:spPr>
          <a:xfrm>
            <a:off x="0" y="12700"/>
            <a:ext cx="10280650" cy="381000"/>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b="1">
                <a:solidFill>
                  <a:schemeClr val="bg2">
                    <a:lumMod val="75000"/>
                  </a:schemeClr>
                </a:solidFill>
                <a:latin typeface="+mn-lt"/>
              </a:rPr>
              <a:t>Dashboard for Error Management</a:t>
            </a:r>
          </a:p>
        </p:txBody>
      </p:sp>
      <p:grpSp>
        <p:nvGrpSpPr>
          <p:cNvPr id="14" name="Group 13">
            <a:extLst>
              <a:ext uri="{FF2B5EF4-FFF2-40B4-BE49-F238E27FC236}">
                <a16:creationId xmlns:a16="http://schemas.microsoft.com/office/drawing/2014/main" id="{655F1D1E-67B9-45DC-BDDD-EAE6C1341B88}"/>
              </a:ext>
            </a:extLst>
          </p:cNvPr>
          <p:cNvGrpSpPr/>
          <p:nvPr/>
        </p:nvGrpSpPr>
        <p:grpSpPr>
          <a:xfrm>
            <a:off x="845813" y="1249153"/>
            <a:ext cx="10157402" cy="572558"/>
            <a:chOff x="1954696" y="1965706"/>
            <a:chExt cx="5155708" cy="548640"/>
          </a:xfrm>
        </p:grpSpPr>
        <p:sp>
          <p:nvSpPr>
            <p:cNvPr id="15" name="Pentagon 4">
              <a:extLst>
                <a:ext uri="{FF2B5EF4-FFF2-40B4-BE49-F238E27FC236}">
                  <a16:creationId xmlns:a16="http://schemas.microsoft.com/office/drawing/2014/main" id="{9515AF25-B45D-41AC-A106-9A5F482C137E}"/>
                </a:ext>
              </a:extLst>
            </p:cNvPr>
            <p:cNvSpPr/>
            <p:nvPr/>
          </p:nvSpPr>
          <p:spPr>
            <a:xfrm>
              <a:off x="1954696" y="1965706"/>
              <a:ext cx="1828800" cy="548640"/>
            </a:xfrm>
            <a:prstGeom prst="homePlat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a:solidFill>
                    <a:schemeClr val="bg1"/>
                  </a:solidFill>
                  <a:cs typeface="Calibri" panose="020F0502020204030204" pitchFamily="34" charset="0"/>
                </a:rPr>
                <a:t>Identify the Error </a:t>
              </a:r>
            </a:p>
          </p:txBody>
        </p:sp>
        <p:sp>
          <p:nvSpPr>
            <p:cNvPr id="16" name="Chevron 5">
              <a:extLst>
                <a:ext uri="{FF2B5EF4-FFF2-40B4-BE49-F238E27FC236}">
                  <a16:creationId xmlns:a16="http://schemas.microsoft.com/office/drawing/2014/main" id="{C6A8FF34-FD22-4C44-81EE-10EAFA941893}"/>
                </a:ext>
              </a:extLst>
            </p:cNvPr>
            <p:cNvSpPr/>
            <p:nvPr/>
          </p:nvSpPr>
          <p:spPr>
            <a:xfrm>
              <a:off x="3618150" y="1965706"/>
              <a:ext cx="1828800" cy="548640"/>
            </a:xfrm>
            <a:prstGeom prst="chevron">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662">
                  <a:solidFill>
                    <a:schemeClr val="bg1"/>
                  </a:solidFill>
                  <a:cs typeface="Calibri" panose="020F0502020204030204" pitchFamily="34" charset="0"/>
                </a:rPr>
                <a:t>Debug the Root Cause</a:t>
              </a:r>
            </a:p>
          </p:txBody>
        </p:sp>
        <p:sp>
          <p:nvSpPr>
            <p:cNvPr id="17" name="Chevron 6">
              <a:extLst>
                <a:ext uri="{FF2B5EF4-FFF2-40B4-BE49-F238E27FC236}">
                  <a16:creationId xmlns:a16="http://schemas.microsoft.com/office/drawing/2014/main" id="{0C6BF663-0979-4D0B-BCE3-2240B1120639}"/>
                </a:ext>
              </a:extLst>
            </p:cNvPr>
            <p:cNvSpPr/>
            <p:nvPr/>
          </p:nvSpPr>
          <p:spPr>
            <a:xfrm>
              <a:off x="5281604" y="1965706"/>
              <a:ext cx="1828800" cy="548640"/>
            </a:xfrm>
            <a:prstGeom prst="chevron">
              <a:avLst/>
            </a:prstGeom>
            <a:solidFill>
              <a:srgbClr val="92D05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662">
                  <a:solidFill>
                    <a:schemeClr val="bg1"/>
                  </a:solidFill>
                  <a:cs typeface="Calibri" panose="020F0502020204030204" pitchFamily="34" charset="0"/>
                </a:rPr>
                <a:t>Reprocess the message</a:t>
              </a:r>
            </a:p>
          </p:txBody>
        </p:sp>
      </p:grpSp>
      <p:sp>
        <p:nvSpPr>
          <p:cNvPr id="22" name="Rectangle 21">
            <a:extLst>
              <a:ext uri="{FF2B5EF4-FFF2-40B4-BE49-F238E27FC236}">
                <a16:creationId xmlns:a16="http://schemas.microsoft.com/office/drawing/2014/main" id="{E80DFD7F-B0B9-4EDF-B184-5EB21AB2941C}"/>
              </a:ext>
            </a:extLst>
          </p:cNvPr>
          <p:cNvSpPr/>
          <p:nvPr/>
        </p:nvSpPr>
        <p:spPr bwMode="gray">
          <a:xfrm>
            <a:off x="845813" y="2114395"/>
            <a:ext cx="3277216" cy="3461321"/>
          </a:xfrm>
          <a:prstGeom prst="rect">
            <a:avLst/>
          </a:prstGeom>
          <a:solidFill>
            <a:schemeClr val="bg1">
              <a:lumMod val="95000"/>
            </a:schemeClr>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808"/>
              </a:spcAft>
              <a:buSzPct val="100000"/>
            </a:pPr>
            <a:r>
              <a:rPr lang="en-US" sz="1213" b="1">
                <a:ea typeface="Verdana" panose="020B0604030504040204" pitchFamily="34" charset="0"/>
                <a:cs typeface="Calibri" panose="020F0502020204030204" pitchFamily="34" charset="0"/>
              </a:rPr>
              <a:t>Filters</a:t>
            </a:r>
          </a:p>
          <a:p>
            <a:pPr>
              <a:spcAft>
                <a:spcPts val="808"/>
              </a:spcAft>
              <a:buSzPct val="100000"/>
            </a:pPr>
            <a:r>
              <a:rPr lang="en-US" sz="662">
                <a:solidFill>
                  <a:prstClr val="black"/>
                </a:solidFill>
                <a:cs typeface="Calibri" panose="020F0502020204030204" pitchFamily="34" charset="0"/>
              </a:rPr>
              <a:t>Filter errors by various criteria such as time period, Integration, Error Recovery Jobs etc..</a:t>
            </a:r>
          </a:p>
          <a:p>
            <a:pPr>
              <a:spcAft>
                <a:spcPts val="808"/>
              </a:spcAft>
              <a:buSzPct val="100000"/>
            </a:pPr>
            <a:r>
              <a:rPr lang="en-US" sz="1213" b="1">
                <a:solidFill>
                  <a:prstClr val="black"/>
                </a:solidFill>
                <a:cs typeface="Calibri" panose="020F0502020204030204" pitchFamily="34" charset="0"/>
              </a:rPr>
              <a:t>Business Identifier</a:t>
            </a:r>
            <a:endParaRPr lang="en-US" sz="1213" b="1">
              <a:ea typeface="Verdana" panose="020B0604030504040204" pitchFamily="34" charset="0"/>
              <a:cs typeface="Calibri" panose="020F0502020204030204" pitchFamily="34" charset="0"/>
            </a:endParaRPr>
          </a:p>
          <a:p>
            <a:pPr>
              <a:spcAft>
                <a:spcPts val="808"/>
              </a:spcAft>
              <a:buSzPct val="100000"/>
            </a:pPr>
            <a:r>
              <a:rPr lang="en-US" sz="662">
                <a:solidFill>
                  <a:prstClr val="black"/>
                </a:solidFill>
                <a:cs typeface="Calibri" panose="020F0502020204030204" pitchFamily="34" charset="0"/>
              </a:rPr>
              <a:t>Integrations can be designed to include a business identifier such as Invoice Number etc.. Based on which integration executions can be searched</a:t>
            </a:r>
            <a:endParaRPr lang="en-US" sz="662" b="1">
              <a:solidFill>
                <a:schemeClr val="bg1"/>
              </a:solidFill>
              <a:cs typeface="Calibri" panose="020F0502020204030204" pitchFamily="34" charset="0"/>
            </a:endParaRPr>
          </a:p>
        </p:txBody>
      </p:sp>
      <p:sp>
        <p:nvSpPr>
          <p:cNvPr id="23" name="Rectangle 22">
            <a:extLst>
              <a:ext uri="{FF2B5EF4-FFF2-40B4-BE49-F238E27FC236}">
                <a16:creationId xmlns:a16="http://schemas.microsoft.com/office/drawing/2014/main" id="{ACE40C80-D5E8-4150-97BD-E34FEBBEBB43}"/>
              </a:ext>
            </a:extLst>
          </p:cNvPr>
          <p:cNvSpPr/>
          <p:nvPr/>
        </p:nvSpPr>
        <p:spPr bwMode="gray">
          <a:xfrm>
            <a:off x="4299944" y="2114394"/>
            <a:ext cx="3277216" cy="3461321"/>
          </a:xfrm>
          <a:prstGeom prst="rect">
            <a:avLst/>
          </a:prstGeom>
          <a:solidFill>
            <a:schemeClr val="bg1">
              <a:lumMod val="95000"/>
            </a:schemeClr>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808"/>
              </a:spcAft>
              <a:buSzPct val="100000"/>
            </a:pPr>
            <a:endParaRPr lang="en-US" sz="1213" b="1">
              <a:ea typeface="Verdana" panose="020B0604030504040204" pitchFamily="34" charset="0"/>
              <a:cs typeface="Calibri" panose="020F0502020204030204" pitchFamily="34" charset="0"/>
            </a:endParaRPr>
          </a:p>
          <a:p>
            <a:pPr>
              <a:spcAft>
                <a:spcPts val="808"/>
              </a:spcAft>
              <a:buSzPct val="100000"/>
            </a:pPr>
            <a:r>
              <a:rPr lang="en-US" sz="1213" b="1">
                <a:ea typeface="Verdana" panose="020B0604030504040204" pitchFamily="34" charset="0"/>
                <a:cs typeface="Calibri" panose="020F0502020204030204" pitchFamily="34" charset="0"/>
              </a:rPr>
              <a:t>Audit Trail</a:t>
            </a:r>
          </a:p>
          <a:p>
            <a:pPr>
              <a:spcAft>
                <a:spcPts val="808"/>
              </a:spcAft>
              <a:buSzPct val="100000"/>
            </a:pPr>
            <a:r>
              <a:rPr lang="en-US" sz="662">
                <a:solidFill>
                  <a:prstClr val="black"/>
                </a:solidFill>
                <a:cs typeface="Calibri" panose="020F0502020204030204" pitchFamily="34" charset="0"/>
              </a:rPr>
              <a:t>Audit trail of the failed execution can be traced to each activity to help troubleshooting</a:t>
            </a:r>
          </a:p>
          <a:p>
            <a:pPr>
              <a:spcAft>
                <a:spcPts val="808"/>
              </a:spcAft>
              <a:buSzPct val="100000"/>
            </a:pPr>
            <a:r>
              <a:rPr lang="en-US" sz="1213" b="1">
                <a:solidFill>
                  <a:prstClr val="black"/>
                </a:solidFill>
                <a:cs typeface="Calibri" panose="020F0502020204030204" pitchFamily="34" charset="0"/>
              </a:rPr>
              <a:t>Payload Tracking</a:t>
            </a:r>
            <a:endParaRPr lang="en-US" sz="1213" b="1">
              <a:ea typeface="Verdana" panose="020B0604030504040204" pitchFamily="34" charset="0"/>
              <a:cs typeface="Calibri" panose="020F0502020204030204" pitchFamily="34" charset="0"/>
            </a:endParaRPr>
          </a:p>
          <a:p>
            <a:pPr>
              <a:spcAft>
                <a:spcPts val="808"/>
              </a:spcAft>
              <a:buSzPct val="100000"/>
            </a:pPr>
            <a:r>
              <a:rPr lang="en-US" sz="662">
                <a:solidFill>
                  <a:prstClr val="black"/>
                </a:solidFill>
                <a:cs typeface="Calibri" panose="020F0502020204030204" pitchFamily="34" charset="0"/>
              </a:rPr>
              <a:t>With necessary configurations, Payload can be tracked at each activity in the Integration</a:t>
            </a:r>
          </a:p>
          <a:p>
            <a:pPr>
              <a:spcAft>
                <a:spcPts val="808"/>
              </a:spcAft>
              <a:buSzPct val="100000"/>
            </a:pPr>
            <a:endParaRPr lang="en-US" sz="728" b="1">
              <a:solidFill>
                <a:schemeClr val="bg1"/>
              </a:solidFill>
              <a:cs typeface="Calibri" panose="020F0502020204030204" pitchFamily="34" charset="0"/>
            </a:endParaRPr>
          </a:p>
        </p:txBody>
      </p:sp>
      <p:sp>
        <p:nvSpPr>
          <p:cNvPr id="24" name="Rectangle 23">
            <a:extLst>
              <a:ext uri="{FF2B5EF4-FFF2-40B4-BE49-F238E27FC236}">
                <a16:creationId xmlns:a16="http://schemas.microsoft.com/office/drawing/2014/main" id="{3E289A8E-E324-4E44-B0AA-7D8A2A785BD1}"/>
              </a:ext>
            </a:extLst>
          </p:cNvPr>
          <p:cNvSpPr/>
          <p:nvPr/>
        </p:nvSpPr>
        <p:spPr bwMode="gray">
          <a:xfrm>
            <a:off x="7754074" y="2114394"/>
            <a:ext cx="3249140" cy="3461321"/>
          </a:xfrm>
          <a:prstGeom prst="rect">
            <a:avLst/>
          </a:prstGeom>
          <a:solidFill>
            <a:schemeClr val="bg1">
              <a:lumMod val="95000"/>
            </a:schemeClr>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Aft>
                <a:spcPts val="808"/>
              </a:spcAft>
              <a:buSzPct val="100000"/>
            </a:pPr>
            <a:r>
              <a:rPr lang="en-US" sz="1213" b="1">
                <a:ea typeface="Verdana" panose="020B0604030504040204" pitchFamily="34" charset="0"/>
                <a:cs typeface="Calibri" panose="020F0502020204030204" pitchFamily="34" charset="0"/>
              </a:rPr>
              <a:t>Reprocess</a:t>
            </a:r>
          </a:p>
          <a:p>
            <a:pPr>
              <a:spcAft>
                <a:spcPts val="0"/>
              </a:spcAft>
            </a:pPr>
            <a:r>
              <a:rPr lang="en-US" sz="662">
                <a:solidFill>
                  <a:prstClr val="black"/>
                </a:solidFill>
                <a:cs typeface="Calibri" panose="020F0502020204030204" pitchFamily="34" charset="0"/>
              </a:rPr>
              <a:t>Resubmit the failed messages to re-run the integration once the root cause is fixed</a:t>
            </a:r>
          </a:p>
          <a:p>
            <a:pPr>
              <a:spcAft>
                <a:spcPts val="0"/>
              </a:spcAft>
            </a:pPr>
            <a:endParaRPr lang="en-US" sz="728">
              <a:solidFill>
                <a:prstClr val="black"/>
              </a:solidFill>
              <a:cs typeface="Calibri" panose="020F0502020204030204" pitchFamily="34" charset="0"/>
            </a:endParaRPr>
          </a:p>
          <a:p>
            <a:pPr>
              <a:spcAft>
                <a:spcPts val="808"/>
              </a:spcAft>
              <a:buSzPct val="100000"/>
            </a:pPr>
            <a:r>
              <a:rPr lang="en-US" sz="1213" b="1">
                <a:ea typeface="Verdana" panose="020B0604030504040204" pitchFamily="34" charset="0"/>
                <a:cs typeface="Calibri" panose="020F0502020204030204" pitchFamily="34" charset="0"/>
              </a:rPr>
              <a:t>Bulk Mode</a:t>
            </a:r>
          </a:p>
          <a:p>
            <a:pPr>
              <a:spcAft>
                <a:spcPts val="808"/>
              </a:spcAft>
              <a:buSzPct val="100000"/>
            </a:pPr>
            <a:r>
              <a:rPr lang="en-US" sz="662">
                <a:solidFill>
                  <a:prstClr val="black"/>
                </a:solidFill>
                <a:cs typeface="Calibri" panose="020F0502020204030204" pitchFamily="34" charset="0"/>
              </a:rPr>
              <a:t>The resubmission can be done at a single message level or in Bulk mode</a:t>
            </a:r>
          </a:p>
          <a:p>
            <a:pPr>
              <a:spcAft>
                <a:spcPts val="808"/>
              </a:spcAft>
              <a:buSzPct val="100000"/>
            </a:pPr>
            <a:endParaRPr lang="en-US" sz="728" b="1">
              <a:solidFill>
                <a:schemeClr val="bg1"/>
              </a:solidFill>
              <a:cs typeface="Calibri" panose="020F0502020204030204" pitchFamily="34" charset="0"/>
            </a:endParaRPr>
          </a:p>
        </p:txBody>
      </p:sp>
      <p:grpSp>
        <p:nvGrpSpPr>
          <p:cNvPr id="25" name="Group 771">
            <a:extLst>
              <a:ext uri="{FF2B5EF4-FFF2-40B4-BE49-F238E27FC236}">
                <a16:creationId xmlns:a16="http://schemas.microsoft.com/office/drawing/2014/main" id="{A3B60650-9AC6-4EF6-BED1-0D3FC58FB52A}"/>
              </a:ext>
            </a:extLst>
          </p:cNvPr>
          <p:cNvGrpSpPr>
            <a:grpSpLocks noChangeAspect="1"/>
          </p:cNvGrpSpPr>
          <p:nvPr/>
        </p:nvGrpSpPr>
        <p:grpSpPr bwMode="auto">
          <a:xfrm>
            <a:off x="2032005" y="2327319"/>
            <a:ext cx="701853" cy="701853"/>
            <a:chOff x="6303" y="3281"/>
            <a:chExt cx="340" cy="340"/>
          </a:xfrm>
          <a:solidFill>
            <a:schemeClr val="accent1"/>
          </a:solidFill>
        </p:grpSpPr>
        <p:sp>
          <p:nvSpPr>
            <p:cNvPr id="26" name="Freeform 772">
              <a:extLst>
                <a:ext uri="{FF2B5EF4-FFF2-40B4-BE49-F238E27FC236}">
                  <a16:creationId xmlns:a16="http://schemas.microsoft.com/office/drawing/2014/main" id="{8978C341-6597-4E1A-9445-52B57873C928}"/>
                </a:ext>
              </a:extLst>
            </p:cNvPr>
            <p:cNvSpPr>
              <a:spLocks/>
            </p:cNvSpPr>
            <p:nvPr/>
          </p:nvSpPr>
          <p:spPr bwMode="auto">
            <a:xfrm>
              <a:off x="6393" y="3387"/>
              <a:ext cx="160" cy="149"/>
            </a:xfrm>
            <a:custGeom>
              <a:avLst/>
              <a:gdLst>
                <a:gd name="T0" fmla="*/ 105 w 240"/>
                <a:gd name="T1" fmla="*/ 87 h 224"/>
                <a:gd name="T2" fmla="*/ 109 w 240"/>
                <a:gd name="T3" fmla="*/ 96 h 224"/>
                <a:gd name="T4" fmla="*/ 109 w 240"/>
                <a:gd name="T5" fmla="*/ 224 h 224"/>
                <a:gd name="T6" fmla="*/ 130 w 240"/>
                <a:gd name="T7" fmla="*/ 208 h 224"/>
                <a:gd name="T8" fmla="*/ 130 w 240"/>
                <a:gd name="T9" fmla="*/ 96 h 224"/>
                <a:gd name="T10" fmla="*/ 134 w 240"/>
                <a:gd name="T11" fmla="*/ 87 h 224"/>
                <a:gd name="T12" fmla="*/ 240 w 240"/>
                <a:gd name="T13" fmla="*/ 0 h 224"/>
                <a:gd name="T14" fmla="*/ 0 w 240"/>
                <a:gd name="T15" fmla="*/ 0 h 224"/>
                <a:gd name="T16" fmla="*/ 105 w 240"/>
                <a:gd name="T17" fmla="*/ 8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24">
                  <a:moveTo>
                    <a:pt x="105" y="87"/>
                  </a:moveTo>
                  <a:cubicBezTo>
                    <a:pt x="108" y="90"/>
                    <a:pt x="109" y="93"/>
                    <a:pt x="109" y="96"/>
                  </a:cubicBezTo>
                  <a:cubicBezTo>
                    <a:pt x="109" y="224"/>
                    <a:pt x="109" y="224"/>
                    <a:pt x="109" y="224"/>
                  </a:cubicBezTo>
                  <a:cubicBezTo>
                    <a:pt x="130" y="208"/>
                    <a:pt x="130" y="208"/>
                    <a:pt x="130" y="208"/>
                  </a:cubicBezTo>
                  <a:cubicBezTo>
                    <a:pt x="130" y="96"/>
                    <a:pt x="130" y="96"/>
                    <a:pt x="130" y="96"/>
                  </a:cubicBezTo>
                  <a:cubicBezTo>
                    <a:pt x="130" y="93"/>
                    <a:pt x="132" y="90"/>
                    <a:pt x="134" y="87"/>
                  </a:cubicBezTo>
                  <a:cubicBezTo>
                    <a:pt x="240" y="0"/>
                    <a:pt x="240" y="0"/>
                    <a:pt x="240" y="0"/>
                  </a:cubicBezTo>
                  <a:cubicBezTo>
                    <a:pt x="0" y="0"/>
                    <a:pt x="0" y="0"/>
                    <a:pt x="0" y="0"/>
                  </a:cubicBezTo>
                  <a:lnTo>
                    <a:pt x="105" y="8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GB" sz="662">
                <a:latin typeface="Calibri" panose="020F0502020204030204" pitchFamily="34" charset="0"/>
              </a:endParaRPr>
            </a:p>
          </p:txBody>
        </p:sp>
        <p:sp>
          <p:nvSpPr>
            <p:cNvPr id="27" name="Freeform 773">
              <a:extLst>
                <a:ext uri="{FF2B5EF4-FFF2-40B4-BE49-F238E27FC236}">
                  <a16:creationId xmlns:a16="http://schemas.microsoft.com/office/drawing/2014/main" id="{7C901674-C717-4135-8E2A-BC1BC3ADEB91}"/>
                </a:ext>
              </a:extLst>
            </p:cNvPr>
            <p:cNvSpPr>
              <a:spLocks noEditPoints="1"/>
            </p:cNvSpPr>
            <p:nvPr/>
          </p:nvSpPr>
          <p:spPr bwMode="auto">
            <a:xfrm>
              <a:off x="6303" y="3281"/>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2 w 512"/>
                <a:gd name="T11" fmla="*/ 157 h 512"/>
                <a:gd name="T12" fmla="*/ 288 w 512"/>
                <a:gd name="T13" fmla="*/ 261 h 512"/>
                <a:gd name="T14" fmla="*/ 288 w 512"/>
                <a:gd name="T15" fmla="*/ 373 h 512"/>
                <a:gd name="T16" fmla="*/ 283 w 512"/>
                <a:gd name="T17" fmla="*/ 382 h 512"/>
                <a:gd name="T18" fmla="*/ 241 w 512"/>
                <a:gd name="T19" fmla="*/ 414 h 512"/>
                <a:gd name="T20" fmla="*/ 234 w 512"/>
                <a:gd name="T21" fmla="*/ 416 h 512"/>
                <a:gd name="T22" fmla="*/ 230 w 512"/>
                <a:gd name="T23" fmla="*/ 415 h 512"/>
                <a:gd name="T24" fmla="*/ 224 w 512"/>
                <a:gd name="T25" fmla="*/ 405 h 512"/>
                <a:gd name="T26" fmla="*/ 224 w 512"/>
                <a:gd name="T27" fmla="*/ 261 h 512"/>
                <a:gd name="T28" fmla="*/ 100 w 512"/>
                <a:gd name="T29" fmla="*/ 157 h 512"/>
                <a:gd name="T30" fmla="*/ 96 w 512"/>
                <a:gd name="T31" fmla="*/ 145 h 512"/>
                <a:gd name="T32" fmla="*/ 106 w 512"/>
                <a:gd name="T33" fmla="*/ 138 h 512"/>
                <a:gd name="T34" fmla="*/ 405 w 512"/>
                <a:gd name="T35" fmla="*/ 138 h 512"/>
                <a:gd name="T36" fmla="*/ 415 w 512"/>
                <a:gd name="T37" fmla="*/ 145 h 512"/>
                <a:gd name="T38" fmla="*/ 412 w 512"/>
                <a:gd name="T39"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2" y="157"/>
                  </a:moveTo>
                  <a:cubicBezTo>
                    <a:pt x="288" y="261"/>
                    <a:pt x="288" y="261"/>
                    <a:pt x="288" y="261"/>
                  </a:cubicBezTo>
                  <a:cubicBezTo>
                    <a:pt x="288" y="373"/>
                    <a:pt x="288" y="373"/>
                    <a:pt x="288" y="373"/>
                  </a:cubicBezTo>
                  <a:cubicBezTo>
                    <a:pt x="288" y="376"/>
                    <a:pt x="286" y="380"/>
                    <a:pt x="283" y="382"/>
                  </a:cubicBezTo>
                  <a:cubicBezTo>
                    <a:pt x="241" y="414"/>
                    <a:pt x="241" y="414"/>
                    <a:pt x="241" y="414"/>
                  </a:cubicBezTo>
                  <a:cubicBezTo>
                    <a:pt x="239" y="415"/>
                    <a:pt x="237" y="416"/>
                    <a:pt x="234" y="416"/>
                  </a:cubicBezTo>
                  <a:cubicBezTo>
                    <a:pt x="233" y="416"/>
                    <a:pt x="231" y="415"/>
                    <a:pt x="230" y="415"/>
                  </a:cubicBezTo>
                  <a:cubicBezTo>
                    <a:pt x="226" y="413"/>
                    <a:pt x="224" y="409"/>
                    <a:pt x="224" y="405"/>
                  </a:cubicBezTo>
                  <a:cubicBezTo>
                    <a:pt x="224" y="261"/>
                    <a:pt x="224" y="261"/>
                    <a:pt x="224" y="261"/>
                  </a:cubicBezTo>
                  <a:cubicBezTo>
                    <a:pt x="100" y="157"/>
                    <a:pt x="100" y="157"/>
                    <a:pt x="100" y="157"/>
                  </a:cubicBezTo>
                  <a:cubicBezTo>
                    <a:pt x="96" y="154"/>
                    <a:pt x="95" y="150"/>
                    <a:pt x="96" y="145"/>
                  </a:cubicBezTo>
                  <a:cubicBezTo>
                    <a:pt x="98" y="141"/>
                    <a:pt x="102" y="138"/>
                    <a:pt x="106" y="138"/>
                  </a:cubicBezTo>
                  <a:cubicBezTo>
                    <a:pt x="405" y="138"/>
                    <a:pt x="405" y="138"/>
                    <a:pt x="405" y="138"/>
                  </a:cubicBezTo>
                  <a:cubicBezTo>
                    <a:pt x="409" y="138"/>
                    <a:pt x="414" y="141"/>
                    <a:pt x="415" y="145"/>
                  </a:cubicBezTo>
                  <a:cubicBezTo>
                    <a:pt x="417" y="150"/>
                    <a:pt x="415" y="154"/>
                    <a:pt x="412" y="15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GB" sz="662">
                <a:latin typeface="Calibri" panose="020F0502020204030204" pitchFamily="34" charset="0"/>
              </a:endParaRPr>
            </a:p>
          </p:txBody>
        </p:sp>
      </p:grpSp>
      <p:grpSp>
        <p:nvGrpSpPr>
          <p:cNvPr id="28" name="Group 897">
            <a:extLst>
              <a:ext uri="{FF2B5EF4-FFF2-40B4-BE49-F238E27FC236}">
                <a16:creationId xmlns:a16="http://schemas.microsoft.com/office/drawing/2014/main" id="{B2B1018C-00AF-4302-9954-CB3CBE90AB2C}"/>
              </a:ext>
            </a:extLst>
          </p:cNvPr>
          <p:cNvGrpSpPr>
            <a:grpSpLocks noChangeAspect="1"/>
          </p:cNvGrpSpPr>
          <p:nvPr/>
        </p:nvGrpSpPr>
        <p:grpSpPr bwMode="auto">
          <a:xfrm>
            <a:off x="5480923" y="2248787"/>
            <a:ext cx="780390" cy="780390"/>
            <a:chOff x="3891" y="3455"/>
            <a:chExt cx="340" cy="340"/>
          </a:xfrm>
          <a:solidFill>
            <a:srgbClr val="6A6A65"/>
          </a:solidFill>
        </p:grpSpPr>
        <p:sp>
          <p:nvSpPr>
            <p:cNvPr id="29" name="Freeform 898">
              <a:extLst>
                <a:ext uri="{FF2B5EF4-FFF2-40B4-BE49-F238E27FC236}">
                  <a16:creationId xmlns:a16="http://schemas.microsoft.com/office/drawing/2014/main" id="{7E2F775B-FACB-4135-BF57-57E9F6A2FBD0}"/>
                </a:ext>
              </a:extLst>
            </p:cNvPr>
            <p:cNvSpPr>
              <a:spLocks noEditPoints="1"/>
            </p:cNvSpPr>
            <p:nvPr/>
          </p:nvSpPr>
          <p:spPr bwMode="auto">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GB" sz="662">
                <a:latin typeface="Calibri" panose="020F0502020204030204" pitchFamily="34" charset="0"/>
              </a:endParaRPr>
            </a:p>
          </p:txBody>
        </p:sp>
        <p:sp>
          <p:nvSpPr>
            <p:cNvPr id="30" name="Oval 899">
              <a:extLst>
                <a:ext uri="{FF2B5EF4-FFF2-40B4-BE49-F238E27FC236}">
                  <a16:creationId xmlns:a16="http://schemas.microsoft.com/office/drawing/2014/main" id="{38CF7DE0-7B85-4272-BEA3-DEC471C99D3D}"/>
                </a:ext>
              </a:extLst>
            </p:cNvPr>
            <p:cNvSpPr>
              <a:spLocks noChangeArrowheads="1"/>
            </p:cNvSpPr>
            <p:nvPr/>
          </p:nvSpPr>
          <p:spPr bwMode="auto">
            <a:xfrm>
              <a:off x="3969" y="3533"/>
              <a:ext cx="113" cy="1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GB" sz="662">
                <a:latin typeface="Calibri" panose="020F0502020204030204" pitchFamily="34" charset="0"/>
              </a:endParaRPr>
            </a:p>
          </p:txBody>
        </p:sp>
      </p:grpSp>
      <p:sp>
        <p:nvSpPr>
          <p:cNvPr id="31" name="Freeform 583">
            <a:extLst>
              <a:ext uri="{FF2B5EF4-FFF2-40B4-BE49-F238E27FC236}">
                <a16:creationId xmlns:a16="http://schemas.microsoft.com/office/drawing/2014/main" id="{058CCE86-78C3-4B99-AA9F-A2264CCB15D6}"/>
              </a:ext>
            </a:extLst>
          </p:cNvPr>
          <p:cNvSpPr>
            <a:spLocks noChangeAspect="1" noEditPoints="1"/>
          </p:cNvSpPr>
          <p:nvPr/>
        </p:nvSpPr>
        <p:spPr bwMode="auto">
          <a:xfrm>
            <a:off x="8979934" y="2248787"/>
            <a:ext cx="750011" cy="75001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4 w 512"/>
              <a:gd name="T11" fmla="*/ 352 h 512"/>
              <a:gd name="T12" fmla="*/ 330 w 512"/>
              <a:gd name="T13" fmla="*/ 352 h 512"/>
              <a:gd name="T14" fmla="*/ 320 w 512"/>
              <a:gd name="T15" fmla="*/ 341 h 512"/>
              <a:gd name="T16" fmla="*/ 320 w 512"/>
              <a:gd name="T17" fmla="*/ 288 h 512"/>
              <a:gd name="T18" fmla="*/ 330 w 512"/>
              <a:gd name="T19" fmla="*/ 277 h 512"/>
              <a:gd name="T20" fmla="*/ 341 w 512"/>
              <a:gd name="T21" fmla="*/ 288 h 512"/>
              <a:gd name="T22" fmla="*/ 341 w 512"/>
              <a:gd name="T23" fmla="*/ 320 h 512"/>
              <a:gd name="T24" fmla="*/ 362 w 512"/>
              <a:gd name="T25" fmla="*/ 256 h 512"/>
              <a:gd name="T26" fmla="*/ 256 w 512"/>
              <a:gd name="T27" fmla="*/ 149 h 512"/>
              <a:gd name="T28" fmla="*/ 149 w 512"/>
              <a:gd name="T29" fmla="*/ 256 h 512"/>
              <a:gd name="T30" fmla="*/ 256 w 512"/>
              <a:gd name="T31" fmla="*/ 362 h 512"/>
              <a:gd name="T32" fmla="*/ 266 w 512"/>
              <a:gd name="T33" fmla="*/ 373 h 512"/>
              <a:gd name="T34" fmla="*/ 256 w 512"/>
              <a:gd name="T35" fmla="*/ 384 h 512"/>
              <a:gd name="T36" fmla="*/ 128 w 512"/>
              <a:gd name="T37" fmla="*/ 256 h 512"/>
              <a:gd name="T38" fmla="*/ 256 w 512"/>
              <a:gd name="T39" fmla="*/ 128 h 512"/>
              <a:gd name="T40" fmla="*/ 384 w 512"/>
              <a:gd name="T41" fmla="*/ 256 h 512"/>
              <a:gd name="T42" fmla="*/ 359 w 512"/>
              <a:gd name="T43" fmla="*/ 330 h 512"/>
              <a:gd name="T44" fmla="*/ 384 w 512"/>
              <a:gd name="T45" fmla="*/ 330 h 512"/>
              <a:gd name="T46" fmla="*/ 394 w 512"/>
              <a:gd name="T47" fmla="*/ 341 h 512"/>
              <a:gd name="T48" fmla="*/ 384 w 512"/>
              <a:gd name="T49"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4" y="352"/>
                </a:moveTo>
                <a:cubicBezTo>
                  <a:pt x="330" y="352"/>
                  <a:pt x="330" y="352"/>
                  <a:pt x="330" y="352"/>
                </a:cubicBezTo>
                <a:cubicBezTo>
                  <a:pt x="324" y="352"/>
                  <a:pt x="320" y="347"/>
                  <a:pt x="320" y="341"/>
                </a:cubicBezTo>
                <a:cubicBezTo>
                  <a:pt x="320" y="288"/>
                  <a:pt x="320" y="288"/>
                  <a:pt x="320" y="288"/>
                </a:cubicBezTo>
                <a:cubicBezTo>
                  <a:pt x="320" y="282"/>
                  <a:pt x="324" y="277"/>
                  <a:pt x="330" y="277"/>
                </a:cubicBezTo>
                <a:cubicBezTo>
                  <a:pt x="336" y="277"/>
                  <a:pt x="341" y="282"/>
                  <a:pt x="341" y="288"/>
                </a:cubicBezTo>
                <a:cubicBezTo>
                  <a:pt x="341" y="320"/>
                  <a:pt x="341" y="320"/>
                  <a:pt x="341" y="320"/>
                </a:cubicBezTo>
                <a:cubicBezTo>
                  <a:pt x="355" y="301"/>
                  <a:pt x="362" y="279"/>
                  <a:pt x="362" y="256"/>
                </a:cubicBezTo>
                <a:cubicBezTo>
                  <a:pt x="362" y="197"/>
                  <a:pt x="314" y="149"/>
                  <a:pt x="256" y="149"/>
                </a:cubicBezTo>
                <a:cubicBezTo>
                  <a:pt x="197" y="149"/>
                  <a:pt x="149" y="197"/>
                  <a:pt x="149" y="256"/>
                </a:cubicBezTo>
                <a:cubicBezTo>
                  <a:pt x="149" y="314"/>
                  <a:pt x="197" y="362"/>
                  <a:pt x="256" y="362"/>
                </a:cubicBezTo>
                <a:cubicBezTo>
                  <a:pt x="262" y="362"/>
                  <a:pt x="266" y="367"/>
                  <a:pt x="266" y="373"/>
                </a:cubicBezTo>
                <a:cubicBezTo>
                  <a:pt x="266" y="379"/>
                  <a:pt x="262" y="384"/>
                  <a:pt x="256" y="384"/>
                </a:cubicBezTo>
                <a:cubicBezTo>
                  <a:pt x="185" y="384"/>
                  <a:pt x="128" y="326"/>
                  <a:pt x="128" y="256"/>
                </a:cubicBezTo>
                <a:cubicBezTo>
                  <a:pt x="128" y="185"/>
                  <a:pt x="185" y="128"/>
                  <a:pt x="256" y="128"/>
                </a:cubicBezTo>
                <a:cubicBezTo>
                  <a:pt x="326" y="128"/>
                  <a:pt x="384" y="185"/>
                  <a:pt x="384" y="256"/>
                </a:cubicBezTo>
                <a:cubicBezTo>
                  <a:pt x="384" y="283"/>
                  <a:pt x="375" y="309"/>
                  <a:pt x="359" y="330"/>
                </a:cubicBezTo>
                <a:cubicBezTo>
                  <a:pt x="384" y="330"/>
                  <a:pt x="384" y="330"/>
                  <a:pt x="384" y="330"/>
                </a:cubicBezTo>
                <a:cubicBezTo>
                  <a:pt x="390" y="330"/>
                  <a:pt x="394" y="335"/>
                  <a:pt x="394" y="341"/>
                </a:cubicBezTo>
                <a:cubicBezTo>
                  <a:pt x="394" y="347"/>
                  <a:pt x="390" y="352"/>
                  <a:pt x="384" y="352"/>
                </a:cubicBezTo>
                <a:close/>
              </a:path>
            </a:pathLst>
          </a:custGeom>
          <a:solidFill>
            <a:srgbClr val="92D050"/>
          </a:solidFill>
          <a:ln>
            <a:solidFill>
              <a:srgbClr val="62B5E5"/>
            </a:solid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GB" sz="662"/>
          </a:p>
        </p:txBody>
      </p:sp>
    </p:spTree>
    <p:extLst>
      <p:ext uri="{BB962C8B-B14F-4D97-AF65-F5344CB8AC3E}">
        <p14:creationId xmlns:p14="http://schemas.microsoft.com/office/powerpoint/2010/main" val="1419333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4860925" y="2925763"/>
            <a:ext cx="7331075" cy="10064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Appendix</a:t>
            </a:r>
          </a:p>
          <a:p>
            <a:endParaRPr lang="en-US"/>
          </a:p>
        </p:txBody>
      </p:sp>
    </p:spTree>
    <p:extLst>
      <p:ext uri="{BB962C8B-B14F-4D97-AF65-F5344CB8AC3E}">
        <p14:creationId xmlns:p14="http://schemas.microsoft.com/office/powerpoint/2010/main" val="3828481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6C2A62-86DF-44BE-A975-53B878F7D31B}"/>
              </a:ext>
            </a:extLst>
          </p:cNvPr>
          <p:cNvSpPr>
            <a:spLocks noGrp="1"/>
          </p:cNvSpPr>
          <p:nvPr>
            <p:ph type="title" idx="4294967295"/>
          </p:nvPr>
        </p:nvSpPr>
        <p:spPr>
          <a:xfrm>
            <a:off x="1003300" y="19050"/>
            <a:ext cx="11188700" cy="33496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Dell Boomi Licenses – Current Snapshot</a:t>
            </a:r>
          </a:p>
        </p:txBody>
      </p:sp>
      <p:graphicFrame>
        <p:nvGraphicFramePr>
          <p:cNvPr id="9" name="Table 8">
            <a:extLst>
              <a:ext uri="{FF2B5EF4-FFF2-40B4-BE49-F238E27FC236}">
                <a16:creationId xmlns:a16="http://schemas.microsoft.com/office/drawing/2014/main" id="{B3BCD75C-2C01-462D-A3CE-A39209397013}"/>
              </a:ext>
            </a:extLst>
          </p:cNvPr>
          <p:cNvGraphicFramePr>
            <a:graphicFrameLocks noGrp="1"/>
          </p:cNvGraphicFramePr>
          <p:nvPr/>
        </p:nvGraphicFramePr>
        <p:xfrm>
          <a:off x="533085" y="1565009"/>
          <a:ext cx="11056803" cy="3236340"/>
        </p:xfrm>
        <a:graphic>
          <a:graphicData uri="http://schemas.openxmlformats.org/drawingml/2006/table">
            <a:tbl>
              <a:tblPr firstRow="1" bandRow="1"/>
              <a:tblGrid>
                <a:gridCol w="7949607">
                  <a:extLst>
                    <a:ext uri="{9D8B030D-6E8A-4147-A177-3AD203B41FA5}">
                      <a16:colId xmlns:a16="http://schemas.microsoft.com/office/drawing/2014/main" val="4045682476"/>
                    </a:ext>
                  </a:extLst>
                </a:gridCol>
                <a:gridCol w="3107196">
                  <a:extLst>
                    <a:ext uri="{9D8B030D-6E8A-4147-A177-3AD203B41FA5}">
                      <a16:colId xmlns:a16="http://schemas.microsoft.com/office/drawing/2014/main" val="2344093835"/>
                    </a:ext>
                  </a:extLst>
                </a:gridCol>
              </a:tblGrid>
              <a:tr h="52364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r>
                        <a:rPr lang="en-US" sz="1400">
                          <a:solidFill>
                            <a:schemeClr val="tx1"/>
                          </a:solidFill>
                          <a:latin typeface="+mn-lt"/>
                        </a:rPr>
                        <a:t>Cost Factor (Inclusive of all Environments)</a:t>
                      </a:r>
                    </a:p>
                  </a:txBody>
                  <a:tcPr marL="91439" marR="91439" anchor="ctr">
                    <a:lnL w="12700" cmpd="sng">
                      <a:solidFill>
                        <a:srgbClr val="FFFFFF"/>
                      </a:solidFill>
                    </a:lnL>
                    <a:lnR w="12700" cmpd="sng">
                      <a:solidFill>
                        <a:srgbClr val="FFFFFF"/>
                      </a:solidFill>
                    </a:lnR>
                    <a:lnT w="38100" cap="flat" cmpd="sng" algn="ctr">
                      <a:solidFill>
                        <a:srgbClr val="00ABAB"/>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a:solidFill>
                            <a:schemeClr val="tx1"/>
                          </a:solidFill>
                          <a:latin typeface="+mn-lt"/>
                        </a:rPr>
                        <a:t>In $</a:t>
                      </a:r>
                    </a:p>
                    <a:p>
                      <a:pPr algn="ctr"/>
                      <a:r>
                        <a:rPr lang="en-US" sz="1400">
                          <a:solidFill>
                            <a:schemeClr val="tx1"/>
                          </a:solidFill>
                          <a:latin typeface="+mn-lt"/>
                        </a:rPr>
                        <a:t>(Projected for 2022)</a:t>
                      </a:r>
                    </a:p>
                  </a:txBody>
                  <a:tcPr marL="91439" marR="91439" anchor="ctr">
                    <a:lnL w="12700" cmpd="sng">
                      <a:solidFill>
                        <a:srgbClr val="FFFFFF"/>
                      </a:solidFill>
                    </a:lnL>
                    <a:lnR w="12700" cmpd="sng">
                      <a:solidFill>
                        <a:srgbClr val="FFFFFF"/>
                      </a:solidFill>
                    </a:lnR>
                    <a:lnT w="38100" cap="flat" cmpd="sng" algn="ctr">
                      <a:solidFill>
                        <a:srgbClr val="00ABAB"/>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5494124"/>
                  </a:ext>
                </a:extLst>
              </a:tr>
              <a:tr h="73151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a:latin typeface="+mn-lt"/>
                        </a:rPr>
                        <a:t>Annual Subscription Fee</a:t>
                      </a:r>
                    </a:p>
                  </a:txBody>
                  <a:tcPr marL="91439" marR="91439" anchor="ctr">
                    <a:lnL w="12700" cmpd="sng">
                      <a:solidFill>
                        <a:srgbClr val="FFFFFF"/>
                      </a:solidFill>
                    </a:lnL>
                    <a:lnR w="12700" cmpd="sng">
                      <a:solidFill>
                        <a:srgbClr val="FFFFFF"/>
                      </a:solid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r"/>
                      <a:r>
                        <a:rPr lang="en-US" sz="1400">
                          <a:latin typeface="+mn-lt"/>
                        </a:rPr>
                        <a:t>214.4 K</a:t>
                      </a:r>
                    </a:p>
                  </a:txBody>
                  <a:tcPr marL="91439" marR="457196" anchor="ctr">
                    <a:lnL w="12700" cmpd="sng">
                      <a:solidFill>
                        <a:srgbClr val="FFFFFF"/>
                      </a:solidFill>
                    </a:lnL>
                    <a:lnR w="12700" cmpd="sng">
                      <a:solidFill>
                        <a:srgbClr val="FFFFFF"/>
                      </a:solid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5583290"/>
                  </a:ext>
                </a:extLst>
              </a:tr>
              <a:tr h="73151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a:latin typeface="+mn-lt"/>
                        </a:rPr>
                        <a:t>Enterprise Connectors + Standard Connectors +  TP Connectors (Variable Fee)</a:t>
                      </a:r>
                    </a:p>
                  </a:txBody>
                  <a:tcPr marL="91439" marR="91439" anchor="ctr">
                    <a:lnL w="12700" cmpd="sng">
                      <a:solidFill>
                        <a:srgbClr val="FFFFFF"/>
                      </a:solidFill>
                    </a:lnL>
                    <a:lnR w="12700" cmpd="sng">
                      <a:solidFill>
                        <a:srgbClr val="FFFFFF"/>
                      </a:solid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r"/>
                      <a:r>
                        <a:rPr lang="en-US" sz="1400">
                          <a:latin typeface="+mn-lt"/>
                        </a:rPr>
                        <a:t>30 K</a:t>
                      </a:r>
                    </a:p>
                  </a:txBody>
                  <a:tcPr marL="91439" marR="457196" anchor="ctr">
                    <a:lnL w="12700" cmpd="sng">
                      <a:solidFill>
                        <a:srgbClr val="FFFFFF"/>
                      </a:solidFill>
                    </a:lnL>
                    <a:lnR w="12700" cmpd="sng">
                      <a:solidFill>
                        <a:srgbClr val="FFFFFF"/>
                      </a:solid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53374"/>
                  </a:ext>
                </a:extLst>
              </a:tr>
              <a:tr h="731514">
                <a:tc>
                  <a:txBody>
                    <a:bodyPr/>
                    <a:lstStyle/>
                    <a:p>
                      <a:r>
                        <a:rPr lang="en-US" sz="1400">
                          <a:latin typeface="+mn-lt"/>
                        </a:rPr>
                        <a:t>PostGre SQL db (Open-Source S/W)</a:t>
                      </a:r>
                    </a:p>
                  </a:txBody>
                  <a:tcPr marL="91439" marR="91439"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a:latin typeface="+mn-lt"/>
                        </a:rPr>
                        <a:t>0 K</a:t>
                      </a:r>
                    </a:p>
                  </a:txBody>
                  <a:tcPr marL="91439" marR="457196"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8639282"/>
                  </a:ext>
                </a:extLst>
              </a:tr>
              <a:tr h="51815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400" b="0">
                          <a:latin typeface="+mn-lt"/>
                        </a:rPr>
                        <a:t>Total Cost</a:t>
                      </a:r>
                    </a:p>
                  </a:txBody>
                  <a:tcPr marL="91439" marR="91439" anchor="ctr">
                    <a:lnL w="12700" cmpd="sng">
                      <a:solidFill>
                        <a:srgbClr val="FFFFFF"/>
                      </a:solidFill>
                    </a:lnL>
                    <a:lnR w="12700" cmpd="sng">
                      <a:solidFill>
                        <a:srgbClr val="FFFFFF"/>
                      </a:solid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r"/>
                      <a:r>
                        <a:rPr lang="en-US" sz="1400" b="0">
                          <a:latin typeface="+mn-lt"/>
                        </a:rPr>
                        <a:t>244.4 K </a:t>
                      </a:r>
                    </a:p>
                  </a:txBody>
                  <a:tcPr marL="91439" marR="457196" anchor="ctr">
                    <a:lnL w="12700" cmpd="sng">
                      <a:solidFill>
                        <a:srgbClr val="FFFFFF"/>
                      </a:solidFill>
                    </a:lnL>
                    <a:lnR w="12700" cmpd="sng">
                      <a:solidFill>
                        <a:srgbClr val="FFFFFF"/>
                      </a:solid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0359125"/>
                  </a:ext>
                </a:extLst>
              </a:tr>
            </a:tbl>
          </a:graphicData>
        </a:graphic>
      </p:graphicFrame>
    </p:spTree>
    <p:extLst>
      <p:ext uri="{BB962C8B-B14F-4D97-AF65-F5344CB8AC3E}">
        <p14:creationId xmlns:p14="http://schemas.microsoft.com/office/powerpoint/2010/main" val="4061595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9EDBEA-64C6-4BFC-BF60-C364CEB0A8D5}"/>
              </a:ext>
            </a:extLst>
          </p:cNvPr>
          <p:cNvSpPr>
            <a:spLocks noGrp="1"/>
          </p:cNvSpPr>
          <p:nvPr>
            <p:ph type="title" idx="4294967295"/>
          </p:nvPr>
        </p:nvSpPr>
        <p:spPr>
          <a:xfrm>
            <a:off x="0" y="106363"/>
            <a:ext cx="6113463" cy="401637"/>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b="1">
                <a:solidFill>
                  <a:srgbClr val="7030A0"/>
                </a:solidFill>
                <a:latin typeface="Arial" panose="020B0604020202020204" pitchFamily="34" charset="0"/>
                <a:cs typeface="Arial" panose="020B0604020202020204" pitchFamily="34" charset="0"/>
              </a:rPr>
              <a:t>Oracle Integration Cloud Licensing</a:t>
            </a:r>
          </a:p>
        </p:txBody>
      </p:sp>
      <p:sp>
        <p:nvSpPr>
          <p:cNvPr id="6" name="Content Placeholder 2">
            <a:extLst>
              <a:ext uri="{FF2B5EF4-FFF2-40B4-BE49-F238E27FC236}">
                <a16:creationId xmlns:a16="http://schemas.microsoft.com/office/drawing/2014/main" id="{D21DFEAD-7CF6-49FC-841C-1B091E730543}"/>
              </a:ext>
            </a:extLst>
          </p:cNvPr>
          <p:cNvSpPr txBox="1">
            <a:spLocks/>
          </p:cNvSpPr>
          <p:nvPr/>
        </p:nvSpPr>
        <p:spPr>
          <a:xfrm>
            <a:off x="3352138" y="30"/>
            <a:ext cx="7116598" cy="2938787"/>
          </a:xfrm>
          <a:prstGeom prst="rect">
            <a:avLst/>
          </a:prstGeom>
        </p:spPr>
        <p:txBody>
          <a:bodyP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spcBef>
                <a:spcPts val="182"/>
              </a:spcBef>
            </a:pPr>
            <a:endParaRPr lang="en-US" sz="1213"/>
          </a:p>
          <a:p>
            <a:pPr>
              <a:spcBef>
                <a:spcPts val="182"/>
              </a:spcBef>
            </a:pPr>
            <a:endParaRPr lang="en-US" sz="1213"/>
          </a:p>
          <a:p>
            <a:pPr>
              <a:spcBef>
                <a:spcPts val="182"/>
              </a:spcBef>
            </a:pPr>
            <a:endParaRPr lang="en-US" sz="1213"/>
          </a:p>
          <a:p>
            <a:pPr>
              <a:spcBef>
                <a:spcPts val="182"/>
              </a:spcBef>
            </a:pPr>
            <a:endParaRPr lang="en-US" sz="1213"/>
          </a:p>
          <a:p>
            <a:pPr>
              <a:spcBef>
                <a:spcPts val="182"/>
              </a:spcBef>
            </a:pPr>
            <a:endParaRPr lang="en-US" sz="1213"/>
          </a:p>
          <a:p>
            <a:pPr>
              <a:spcBef>
                <a:spcPts val="182"/>
              </a:spcBef>
            </a:pPr>
            <a:endParaRPr lang="en-US" sz="1213"/>
          </a:p>
          <a:p>
            <a:pPr>
              <a:spcBef>
                <a:spcPts val="182"/>
              </a:spcBef>
            </a:pPr>
            <a:endParaRPr lang="en-US" sz="1213"/>
          </a:p>
          <a:p>
            <a:pPr>
              <a:spcBef>
                <a:spcPts val="182"/>
              </a:spcBef>
            </a:pPr>
            <a:endParaRPr lang="en-US" sz="1213"/>
          </a:p>
          <a:p>
            <a:pPr>
              <a:spcBef>
                <a:spcPts val="182"/>
              </a:spcBef>
            </a:pPr>
            <a:endParaRPr lang="en-US" sz="1213"/>
          </a:p>
          <a:p>
            <a:pPr>
              <a:spcBef>
                <a:spcPts val="182"/>
              </a:spcBef>
            </a:pPr>
            <a:endParaRPr lang="en-US" sz="1213"/>
          </a:p>
          <a:p>
            <a:pPr>
              <a:spcBef>
                <a:spcPts val="182"/>
              </a:spcBef>
            </a:pPr>
            <a:r>
              <a:rPr lang="en-US" sz="1213"/>
              <a:t>Oracle Integration cloud – </a:t>
            </a:r>
            <a:r>
              <a:rPr lang="en-US" sz="1213" b="1"/>
              <a:t>Enterprise</a:t>
            </a:r>
            <a:r>
              <a:rPr lang="en-US" sz="1213"/>
              <a:t> – 5k messages per hour –  $ 1.2903</a:t>
            </a:r>
          </a:p>
        </p:txBody>
      </p:sp>
      <p:pic>
        <p:nvPicPr>
          <p:cNvPr id="8" name="Afbeelding 14">
            <a:extLst>
              <a:ext uri="{FF2B5EF4-FFF2-40B4-BE49-F238E27FC236}">
                <a16:creationId xmlns:a16="http://schemas.microsoft.com/office/drawing/2014/main" id="{8BDC975B-647A-41AE-9685-BC21167335AB}"/>
              </a:ext>
            </a:extLst>
          </p:cNvPr>
          <p:cNvPicPr>
            <a:picLocks noChangeAspect="1"/>
          </p:cNvPicPr>
          <p:nvPr/>
        </p:nvPicPr>
        <p:blipFill>
          <a:blip r:embed="rId2"/>
          <a:stretch>
            <a:fillRect/>
          </a:stretch>
        </p:blipFill>
        <p:spPr>
          <a:xfrm>
            <a:off x="3169384" y="889504"/>
            <a:ext cx="5389624" cy="1998358"/>
          </a:xfrm>
          <a:prstGeom prst="rect">
            <a:avLst/>
          </a:prstGeom>
        </p:spPr>
      </p:pic>
      <p:graphicFrame>
        <p:nvGraphicFramePr>
          <p:cNvPr id="9" name="Table 9">
            <a:extLst>
              <a:ext uri="{FF2B5EF4-FFF2-40B4-BE49-F238E27FC236}">
                <a16:creationId xmlns:a16="http://schemas.microsoft.com/office/drawing/2014/main" id="{8A55EAE6-4718-4C35-A1C0-6026B2EBF20D}"/>
              </a:ext>
            </a:extLst>
          </p:cNvPr>
          <p:cNvGraphicFramePr>
            <a:graphicFrameLocks noGrp="1"/>
          </p:cNvGraphicFramePr>
          <p:nvPr/>
        </p:nvGraphicFramePr>
        <p:xfrm>
          <a:off x="430388" y="2887863"/>
          <a:ext cx="11500086" cy="1380508"/>
        </p:xfrm>
        <a:graphic>
          <a:graphicData uri="http://schemas.openxmlformats.org/drawingml/2006/table">
            <a:tbl>
              <a:tblPr firstRow="1" bandRow="1">
                <a:tableStyleId>{5C22544A-7EE6-4342-B048-85BDC9FD1C3A}</a:tableStyleId>
              </a:tblPr>
              <a:tblGrid>
                <a:gridCol w="2032264">
                  <a:extLst>
                    <a:ext uri="{9D8B030D-6E8A-4147-A177-3AD203B41FA5}">
                      <a16:colId xmlns:a16="http://schemas.microsoft.com/office/drawing/2014/main" val="3996934720"/>
                    </a:ext>
                  </a:extLst>
                </a:gridCol>
                <a:gridCol w="953920">
                  <a:extLst>
                    <a:ext uri="{9D8B030D-6E8A-4147-A177-3AD203B41FA5}">
                      <a16:colId xmlns:a16="http://schemas.microsoft.com/office/drawing/2014/main" val="1307462318"/>
                    </a:ext>
                  </a:extLst>
                </a:gridCol>
                <a:gridCol w="1122712">
                  <a:extLst>
                    <a:ext uri="{9D8B030D-6E8A-4147-A177-3AD203B41FA5}">
                      <a16:colId xmlns:a16="http://schemas.microsoft.com/office/drawing/2014/main" val="676017947"/>
                    </a:ext>
                  </a:extLst>
                </a:gridCol>
                <a:gridCol w="775482">
                  <a:extLst>
                    <a:ext uri="{9D8B030D-6E8A-4147-A177-3AD203B41FA5}">
                      <a16:colId xmlns:a16="http://schemas.microsoft.com/office/drawing/2014/main" val="3259139715"/>
                    </a:ext>
                  </a:extLst>
                </a:gridCol>
                <a:gridCol w="1476695">
                  <a:extLst>
                    <a:ext uri="{9D8B030D-6E8A-4147-A177-3AD203B41FA5}">
                      <a16:colId xmlns:a16="http://schemas.microsoft.com/office/drawing/2014/main" val="3693075752"/>
                    </a:ext>
                  </a:extLst>
                </a:gridCol>
                <a:gridCol w="1651181">
                  <a:extLst>
                    <a:ext uri="{9D8B030D-6E8A-4147-A177-3AD203B41FA5}">
                      <a16:colId xmlns:a16="http://schemas.microsoft.com/office/drawing/2014/main" val="3188235393"/>
                    </a:ext>
                  </a:extLst>
                </a:gridCol>
                <a:gridCol w="1050466">
                  <a:extLst>
                    <a:ext uri="{9D8B030D-6E8A-4147-A177-3AD203B41FA5}">
                      <a16:colId xmlns:a16="http://schemas.microsoft.com/office/drawing/2014/main" val="2038062731"/>
                    </a:ext>
                  </a:extLst>
                </a:gridCol>
                <a:gridCol w="1274755">
                  <a:extLst>
                    <a:ext uri="{9D8B030D-6E8A-4147-A177-3AD203B41FA5}">
                      <a16:colId xmlns:a16="http://schemas.microsoft.com/office/drawing/2014/main" val="3361175186"/>
                    </a:ext>
                  </a:extLst>
                </a:gridCol>
                <a:gridCol w="1162611">
                  <a:extLst>
                    <a:ext uri="{9D8B030D-6E8A-4147-A177-3AD203B41FA5}">
                      <a16:colId xmlns:a16="http://schemas.microsoft.com/office/drawing/2014/main" val="4117298575"/>
                    </a:ext>
                  </a:extLst>
                </a:gridCol>
              </a:tblGrid>
              <a:tr h="244916">
                <a:tc gridSpan="9">
                  <a:txBody>
                    <a:bodyPr/>
                    <a:lstStyle/>
                    <a:p>
                      <a:r>
                        <a:rPr lang="en-US" sz="1100"/>
                        <a:t>Technology Cloud</a:t>
                      </a:r>
                    </a:p>
                  </a:txBody>
                  <a:tcPr marL="55449" marR="55449" marT="27724" marB="27724">
                    <a:lnB w="12700" cap="flat" cmpd="sng" algn="ctr">
                      <a:solidFill>
                        <a:schemeClr val="tx1"/>
                      </a:solidFill>
                      <a:prstDash val="solid"/>
                      <a:round/>
                      <a:headEnd type="none" w="med" len="med"/>
                      <a:tailEnd type="none" w="med" len="med"/>
                    </a:lnB>
                    <a:solidFill>
                      <a:schemeClr val="tx1">
                        <a:lumMod val="95000"/>
                        <a:lumOff val="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3233002"/>
                  </a:ext>
                </a:extLst>
              </a:tr>
              <a:tr h="400844">
                <a:tc>
                  <a:txBody>
                    <a:bodyPr/>
                    <a:lstStyle/>
                    <a:p>
                      <a:r>
                        <a:rPr lang="en-US" sz="800"/>
                        <a:t>Use case description details</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Environment</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Metric</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Monthly Commit</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Number of hours per day per msg bundle</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Number of days per month usage</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Calculated total hours per month needed</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507937" rtl="0" eaLnBrk="1" latinLnBrk="0" hangingPunct="1"/>
                      <a:r>
                        <a:rPr lang="en-US" sz="800" kern="1200">
                          <a:solidFill>
                            <a:schemeClr val="dk1"/>
                          </a:solidFill>
                          <a:latin typeface="+mn-lt"/>
                          <a:ea typeface="+mn-ea"/>
                          <a:cs typeface="+mn-cs"/>
                        </a:rPr>
                        <a:t>Monthly credits needed</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45955"/>
                  </a:ext>
                </a:extLst>
              </a:tr>
              <a:tr h="244916">
                <a:tc>
                  <a:txBody>
                    <a:bodyPr/>
                    <a:lstStyle/>
                    <a:p>
                      <a:pPr marL="0" algn="l" defTabSz="1507937" rtl="0" eaLnBrk="1" latinLnBrk="0" hangingPunct="1"/>
                      <a:r>
                        <a:rPr lang="en-US" sz="800" kern="1200">
                          <a:solidFill>
                            <a:schemeClr val="dk1"/>
                          </a:solidFill>
                          <a:latin typeface="+mn-lt"/>
                          <a:ea typeface="+mn-ea"/>
                          <a:cs typeface="+mn-cs"/>
                        </a:rPr>
                        <a:t>Oracle Integration Cloud -Enterprise</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Prod</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5k msg per hour</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1</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$1.2903</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24</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31</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744</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algn="l" defTabSz="1507937" rtl="0" eaLnBrk="1" latinLnBrk="0" hangingPunct="1"/>
                      <a:r>
                        <a:rPr lang="en-US" sz="800" kern="1200">
                          <a:solidFill>
                            <a:schemeClr val="dk1"/>
                          </a:solidFill>
                          <a:latin typeface="+mn-lt"/>
                          <a:ea typeface="+mn-ea"/>
                          <a:cs typeface="+mn-cs"/>
                        </a:rPr>
                        <a:t>$959.98</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91850749"/>
                  </a:ext>
                </a:extLst>
              </a:tr>
              <a:tr h="244916">
                <a:tc gridSpan="5">
                  <a:txBody>
                    <a:bodyPr/>
                    <a:lstStyle/>
                    <a:p>
                      <a:pPr marL="0" algn="l" defTabSz="1507937" rtl="0" eaLnBrk="1" latinLnBrk="0" hangingPunct="1"/>
                      <a:endParaRPr lang="en-US" sz="800" kern="1200">
                        <a:solidFill>
                          <a:schemeClr val="dk1"/>
                        </a:solidFill>
                        <a:latin typeface="+mn-lt"/>
                        <a:ea typeface="+mn-ea"/>
                        <a:cs typeface="+mn-cs"/>
                      </a:endParaRP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3">
                  <a:txBody>
                    <a:bodyPr/>
                    <a:lstStyle/>
                    <a:p>
                      <a:pPr marL="0" algn="l" defTabSz="1507937" rtl="0" eaLnBrk="1" latinLnBrk="0" hangingPunct="1"/>
                      <a:r>
                        <a:rPr lang="en-US" sz="800" kern="1200">
                          <a:solidFill>
                            <a:schemeClr val="dk1"/>
                          </a:solidFill>
                          <a:latin typeface="+mn-lt"/>
                          <a:ea typeface="+mn-ea"/>
                          <a:cs typeface="+mn-cs"/>
                        </a:rPr>
                        <a:t>Total Monthly Credits Needed  for OIC Usage</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tc>
                <a:tc>
                  <a:txBody>
                    <a:bodyPr/>
                    <a:lstStyle/>
                    <a:p>
                      <a:pPr marL="0" algn="l" defTabSz="1507937" rtl="0" eaLnBrk="1" latinLnBrk="0" hangingPunct="1"/>
                      <a:r>
                        <a:rPr lang="en-US" sz="800" kern="1200">
                          <a:solidFill>
                            <a:schemeClr val="dk1"/>
                          </a:solidFill>
                          <a:latin typeface="+mn-lt"/>
                          <a:ea typeface="+mn-ea"/>
                          <a:cs typeface="+mn-cs"/>
                        </a:rPr>
                        <a:t>$959.98</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027191955"/>
                  </a:ext>
                </a:extLst>
              </a:tr>
              <a:tr h="244916">
                <a:tc gridSpan="5">
                  <a:txBody>
                    <a:bodyPr/>
                    <a:lstStyle/>
                    <a:p>
                      <a:pPr marL="0" algn="l" defTabSz="1507937" rtl="0" eaLnBrk="1" latinLnBrk="0" hangingPunct="1"/>
                      <a:r>
                        <a:rPr lang="en-US" sz="800" kern="1200">
                          <a:solidFill>
                            <a:schemeClr val="dk1"/>
                          </a:solidFill>
                          <a:latin typeface="+mn-lt"/>
                          <a:ea typeface="+mn-ea"/>
                          <a:cs typeface="+mn-cs"/>
                        </a:rPr>
                        <a:t>Note :- This table is the sample  representation and needs to be evaluated in actual  negotiation</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gridSpan="3">
                  <a:txBody>
                    <a:bodyPr/>
                    <a:lstStyle/>
                    <a:p>
                      <a:pPr marL="0" algn="l" defTabSz="1507937" rtl="0" eaLnBrk="1" latinLnBrk="0" hangingPunct="1"/>
                      <a:r>
                        <a:rPr lang="en-US" sz="800" kern="1200">
                          <a:solidFill>
                            <a:schemeClr val="dk1"/>
                          </a:solidFill>
                          <a:latin typeface="+mn-lt"/>
                          <a:ea typeface="+mn-ea"/>
                          <a:cs typeface="+mn-cs"/>
                        </a:rPr>
                        <a:t>Total Yearly Credits Needed for OIC Usage</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tc>
                <a:tc hMerge="1">
                  <a:txBody>
                    <a:bodyPr/>
                    <a:lstStyle/>
                    <a:p>
                      <a:pPr marL="0" algn="l" defTabSz="1507937" rtl="0" eaLnBrk="1" latinLnBrk="0" hangingPunct="1"/>
                      <a:endParaRPr lang="en-US" sz="1400" kern="1200">
                        <a:solidFill>
                          <a:schemeClr val="dk1"/>
                        </a:solidFill>
                        <a:latin typeface="+mn-lt"/>
                        <a:ea typeface="+mn-ea"/>
                        <a:cs typeface="+mn-cs"/>
                      </a:endParaRPr>
                    </a:p>
                  </a:txBody>
                  <a:tcPr/>
                </a:tc>
                <a:tc>
                  <a:txBody>
                    <a:bodyPr/>
                    <a:lstStyle/>
                    <a:p>
                      <a:pPr marL="0" algn="l" defTabSz="1507937" rtl="0" eaLnBrk="1" latinLnBrk="0" hangingPunct="1"/>
                      <a:r>
                        <a:rPr lang="en-US" sz="800" kern="1200">
                          <a:solidFill>
                            <a:schemeClr val="dk1"/>
                          </a:solidFill>
                          <a:latin typeface="+mn-lt"/>
                          <a:ea typeface="+mn-ea"/>
                          <a:cs typeface="+mn-cs"/>
                        </a:rPr>
                        <a:t>$11520</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87598172"/>
                  </a:ext>
                </a:extLst>
              </a:tr>
            </a:tbl>
          </a:graphicData>
        </a:graphic>
      </p:graphicFrame>
      <p:pic>
        <p:nvPicPr>
          <p:cNvPr id="11" name="Picture 10">
            <a:extLst>
              <a:ext uri="{FF2B5EF4-FFF2-40B4-BE49-F238E27FC236}">
                <a16:creationId xmlns:a16="http://schemas.microsoft.com/office/drawing/2014/main" id="{95E77EF9-8F65-4961-8D1C-834A3A31381D}"/>
              </a:ext>
            </a:extLst>
          </p:cNvPr>
          <p:cNvPicPr>
            <a:picLocks noChangeAspect="1"/>
          </p:cNvPicPr>
          <p:nvPr/>
        </p:nvPicPr>
        <p:blipFill>
          <a:blip r:embed="rId3"/>
          <a:stretch>
            <a:fillRect/>
          </a:stretch>
        </p:blipFill>
        <p:spPr>
          <a:xfrm>
            <a:off x="4322543" y="4382838"/>
            <a:ext cx="7341423" cy="1878355"/>
          </a:xfrm>
          <a:prstGeom prst="rect">
            <a:avLst/>
          </a:prstGeom>
        </p:spPr>
      </p:pic>
      <p:graphicFrame>
        <p:nvGraphicFramePr>
          <p:cNvPr id="12" name="Table 12">
            <a:extLst>
              <a:ext uri="{FF2B5EF4-FFF2-40B4-BE49-F238E27FC236}">
                <a16:creationId xmlns:a16="http://schemas.microsoft.com/office/drawing/2014/main" id="{AC4810F3-D57E-4BFF-B695-81CF8C8B876C}"/>
              </a:ext>
            </a:extLst>
          </p:cNvPr>
          <p:cNvGraphicFramePr>
            <a:graphicFrameLocks noGrp="1"/>
          </p:cNvGraphicFramePr>
          <p:nvPr/>
        </p:nvGraphicFramePr>
        <p:xfrm>
          <a:off x="410321" y="4890766"/>
          <a:ext cx="3637442" cy="1370427"/>
        </p:xfrm>
        <a:graphic>
          <a:graphicData uri="http://schemas.openxmlformats.org/drawingml/2006/table">
            <a:tbl>
              <a:tblPr firstRow="1" bandRow="1">
                <a:tableStyleId>{5C22544A-7EE6-4342-B048-85BDC9FD1C3A}</a:tableStyleId>
              </a:tblPr>
              <a:tblGrid>
                <a:gridCol w="3637442">
                  <a:extLst>
                    <a:ext uri="{9D8B030D-6E8A-4147-A177-3AD203B41FA5}">
                      <a16:colId xmlns:a16="http://schemas.microsoft.com/office/drawing/2014/main" val="1102618264"/>
                    </a:ext>
                  </a:extLst>
                </a:gridCol>
              </a:tblGrid>
              <a:tr h="1370427">
                <a:tc>
                  <a:txBody>
                    <a:bodyPr/>
                    <a:lstStyle/>
                    <a:p>
                      <a:pPr marL="0" marR="0" lvl="0" indent="0" algn="l" defTabSz="1507937" rtl="0" eaLnBrk="1" fontAlgn="auto" latinLnBrk="0" hangingPunct="1">
                        <a:lnSpc>
                          <a:spcPct val="100000"/>
                        </a:lnSpc>
                        <a:spcBef>
                          <a:spcPts val="0"/>
                        </a:spcBef>
                        <a:spcAft>
                          <a:spcPts val="0"/>
                        </a:spcAft>
                        <a:buClrTx/>
                        <a:buSzTx/>
                        <a:buFontTx/>
                        <a:buNone/>
                        <a:tabLst/>
                        <a:defRPr/>
                      </a:pPr>
                      <a:r>
                        <a:rPr lang="en-US" sz="800" b="0" kern="1200">
                          <a:solidFill>
                            <a:schemeClr val="dk1"/>
                          </a:solidFill>
                          <a:latin typeface="+mn-lt"/>
                          <a:ea typeface="+mn-ea"/>
                          <a:cs typeface="+mn-cs"/>
                        </a:rPr>
                        <a:t>Integration – 5k Message Pack per hour </a:t>
                      </a:r>
                    </a:p>
                    <a:p>
                      <a:pPr marL="0" marR="0" lvl="0" indent="0" algn="l" defTabSz="1507937" rtl="0" eaLnBrk="1" fontAlgn="auto" latinLnBrk="0" hangingPunct="1">
                        <a:lnSpc>
                          <a:spcPct val="100000"/>
                        </a:lnSpc>
                        <a:spcBef>
                          <a:spcPts val="0"/>
                        </a:spcBef>
                        <a:spcAft>
                          <a:spcPts val="0"/>
                        </a:spcAft>
                        <a:buClrTx/>
                        <a:buSzTx/>
                        <a:buFontTx/>
                        <a:buNone/>
                        <a:tabLst/>
                        <a:defRPr/>
                      </a:pPr>
                      <a:r>
                        <a:rPr lang="en-US" sz="800" b="0" kern="1200">
                          <a:solidFill>
                            <a:schemeClr val="dk1"/>
                          </a:solidFill>
                          <a:latin typeface="+mn-lt"/>
                          <a:ea typeface="+mn-ea"/>
                          <a:cs typeface="+mn-cs"/>
                        </a:rPr>
                        <a:t>Integration – 1msg =&lt; 50kb</a:t>
                      </a:r>
                    </a:p>
                  </a:txBody>
                  <a:tcPr marL="55449" marR="55449" marT="27724" marB="27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1528831"/>
                  </a:ext>
                </a:extLst>
              </a:tr>
            </a:tbl>
          </a:graphicData>
        </a:graphic>
      </p:graphicFrame>
      <p:sp>
        <p:nvSpPr>
          <p:cNvPr id="10" name="Title 2">
            <a:extLst>
              <a:ext uri="{FF2B5EF4-FFF2-40B4-BE49-F238E27FC236}">
                <a16:creationId xmlns:a16="http://schemas.microsoft.com/office/drawing/2014/main" id="{0C3DAFD6-3F33-4DF6-8228-7C1EA8884BE8}"/>
              </a:ext>
            </a:extLst>
          </p:cNvPr>
          <p:cNvSpPr txBox="1">
            <a:spLocks/>
          </p:cNvSpPr>
          <p:nvPr/>
        </p:nvSpPr>
        <p:spPr>
          <a:xfrm>
            <a:off x="203312" y="13307"/>
            <a:ext cx="10280620" cy="380656"/>
          </a:xfrm>
          <a:prstGeom prst="rect">
            <a:avLst/>
          </a:prstGeom>
        </p:spPr>
        <p:txBody>
          <a:bodyPr vert="horz" lIns="0" tIns="0" rIns="0" bIns="0" rtlCol="0" anchor="b"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2426">
              <a:solidFill>
                <a:schemeClr val="bg2">
                  <a:lumMod val="75000"/>
                </a:schemeClr>
              </a:solidFill>
              <a:latin typeface="+mn-lt"/>
            </a:endParaRPr>
          </a:p>
        </p:txBody>
      </p:sp>
    </p:spTree>
    <p:extLst>
      <p:ext uri="{BB962C8B-B14F-4D97-AF65-F5344CB8AC3E}">
        <p14:creationId xmlns:p14="http://schemas.microsoft.com/office/powerpoint/2010/main" val="1131436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F552AC57-765E-425F-93AE-806D11892C02}"/>
              </a:ext>
            </a:extLst>
          </p:cNvPr>
          <p:cNvGraphicFramePr>
            <a:graphicFrameLocks noGrp="1"/>
          </p:cNvGraphicFramePr>
          <p:nvPr/>
        </p:nvGraphicFramePr>
        <p:xfrm>
          <a:off x="797950" y="880781"/>
          <a:ext cx="10596095" cy="2106354"/>
        </p:xfrm>
        <a:graphic>
          <a:graphicData uri="http://schemas.openxmlformats.org/drawingml/2006/table">
            <a:tbl>
              <a:tblPr/>
              <a:tblGrid>
                <a:gridCol w="1898384">
                  <a:extLst>
                    <a:ext uri="{9D8B030D-6E8A-4147-A177-3AD203B41FA5}">
                      <a16:colId xmlns:a16="http://schemas.microsoft.com/office/drawing/2014/main" val="1165840564"/>
                    </a:ext>
                  </a:extLst>
                </a:gridCol>
                <a:gridCol w="2718909">
                  <a:extLst>
                    <a:ext uri="{9D8B030D-6E8A-4147-A177-3AD203B41FA5}">
                      <a16:colId xmlns:a16="http://schemas.microsoft.com/office/drawing/2014/main" val="1146959328"/>
                    </a:ext>
                  </a:extLst>
                </a:gridCol>
                <a:gridCol w="2989401">
                  <a:extLst>
                    <a:ext uri="{9D8B030D-6E8A-4147-A177-3AD203B41FA5}">
                      <a16:colId xmlns:a16="http://schemas.microsoft.com/office/drawing/2014/main" val="2491871763"/>
                    </a:ext>
                  </a:extLst>
                </a:gridCol>
                <a:gridCol w="2989401">
                  <a:extLst>
                    <a:ext uri="{9D8B030D-6E8A-4147-A177-3AD203B41FA5}">
                      <a16:colId xmlns:a16="http://schemas.microsoft.com/office/drawing/2014/main" val="3919975474"/>
                    </a:ext>
                  </a:extLst>
                </a:gridCol>
              </a:tblGrid>
              <a:tr h="315488">
                <a:tc gridSpan="2">
                  <a:txBody>
                    <a:bodyPr/>
                    <a:lstStyle/>
                    <a:p>
                      <a:pPr algn="ctr"/>
                      <a:r>
                        <a:rPr lang="en-US" sz="1100" kern="1200">
                          <a:solidFill>
                            <a:srgbClr val="FFFFFF"/>
                          </a:solidFill>
                          <a:effectLst/>
                          <a:latin typeface="Calibri" panose="020F0502020204030204" pitchFamily="34" charset="0"/>
                          <a:cs typeface="Times New Roman" panose="02020603050405020304" pitchFamily="18" charset="0"/>
                        </a:rPr>
                        <a:t>Dell </a:t>
                      </a:r>
                      <a:r>
                        <a:rPr lang="en-US" sz="1100" kern="1200" err="1">
                          <a:solidFill>
                            <a:srgbClr val="FFFFFF"/>
                          </a:solidFill>
                          <a:effectLst/>
                          <a:latin typeface="Calibri" panose="020F0502020204030204" pitchFamily="34" charset="0"/>
                          <a:cs typeface="Times New Roman" panose="02020603050405020304" pitchFamily="18" charset="0"/>
                        </a:rPr>
                        <a:t>boomi</a:t>
                      </a:r>
                      <a:r>
                        <a:rPr lang="en-US" sz="1100" kern="1200">
                          <a:solidFill>
                            <a:srgbClr val="FFFFFF"/>
                          </a:solidFill>
                          <a:effectLst/>
                          <a:latin typeface="Calibri" panose="020F0502020204030204" pitchFamily="34" charset="0"/>
                          <a:cs typeface="Times New Roman" panose="02020603050405020304" pitchFamily="18" charset="0"/>
                        </a:rPr>
                        <a:t> +</a:t>
                      </a:r>
                      <a:r>
                        <a:rPr lang="en-US" sz="1100" kern="1200" err="1">
                          <a:solidFill>
                            <a:srgbClr val="FFFFFF"/>
                          </a:solidFill>
                          <a:effectLst/>
                          <a:latin typeface="Calibri" panose="020F0502020204030204" pitchFamily="34" charset="0"/>
                          <a:cs typeface="Times New Roman" panose="02020603050405020304" pitchFamily="18" charset="0"/>
                        </a:rPr>
                        <a:t>Mendix</a:t>
                      </a:r>
                      <a:endParaRPr lang="en-US" sz="1100" kern="1200">
                        <a:solidFill>
                          <a:srgbClr val="FFFFFF"/>
                        </a:solidFill>
                        <a:effectLst/>
                        <a:latin typeface="Calibri" panose="020F0502020204030204" pitchFamily="34" charset="0"/>
                        <a:cs typeface="Times New Roman" panose="02020603050405020304" pitchFamily="18" charset="0"/>
                      </a:endParaRPr>
                    </a:p>
                  </a:txBody>
                  <a:tcPr marL="41587" marR="41587" marT="20793" marB="207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B165A"/>
                    </a:solidFill>
                  </a:tcPr>
                </a:tc>
                <a:tc hMerge="1">
                  <a:txBody>
                    <a:bodyPr/>
                    <a:lstStyle/>
                    <a:p>
                      <a:pPr marL="0" marR="0">
                        <a:lnSpc>
                          <a:spcPct val="107000"/>
                        </a:lnSpc>
                        <a:spcBef>
                          <a:spcPts val="0"/>
                        </a:spcBef>
                        <a:spcAft>
                          <a:spcPts val="80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Database as a Cloud Service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B165A"/>
                    </a:solidFill>
                  </a:tcPr>
                </a:tc>
                <a:tc gridSpan="2">
                  <a:txBody>
                    <a:bodyPr/>
                    <a:lstStyle/>
                    <a:p>
                      <a:pPr algn="ctr"/>
                      <a:r>
                        <a:rPr lang="en-US" sz="1100" kern="1200">
                          <a:solidFill>
                            <a:srgbClr val="FFFFFF"/>
                          </a:solidFill>
                          <a:effectLst/>
                          <a:latin typeface="Calibri" panose="020F0502020204030204" pitchFamily="34" charset="0"/>
                          <a:ea typeface="+mn-ea"/>
                          <a:cs typeface="Times New Roman" panose="02020603050405020304" pitchFamily="18" charset="0"/>
                        </a:rPr>
                        <a:t>OIC(Integration + VBCS)</a:t>
                      </a:r>
                    </a:p>
                  </a:txBody>
                  <a:tcPr marL="41587" marR="41587" marT="20793" marB="207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B165A"/>
                    </a:solidFill>
                  </a:tcPr>
                </a:tc>
                <a:tc hMerge="1">
                  <a:txBody>
                    <a:bodyPr/>
                    <a:lstStyle/>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B165A"/>
                    </a:solidFill>
                  </a:tcPr>
                </a:tc>
                <a:extLst>
                  <a:ext uri="{0D108BD9-81ED-4DB2-BD59-A6C34878D82A}">
                    <a16:rowId xmlns:a16="http://schemas.microsoft.com/office/drawing/2014/main" val="3090928029"/>
                  </a:ext>
                </a:extLst>
              </a:tr>
              <a:tr h="633572">
                <a:tc>
                  <a:txBody>
                    <a:bodyPr/>
                    <a:lstStyle/>
                    <a:p>
                      <a:pPr marL="0" marR="0" eaLnBrk="1" hangingPunct="1">
                        <a:lnSpc>
                          <a:spcPct val="107000"/>
                        </a:lnSpc>
                        <a:spcBef>
                          <a:spcPts val="0"/>
                        </a:spcBef>
                        <a:spcAft>
                          <a:spcPts val="0"/>
                        </a:spcAft>
                      </a:pPr>
                      <a:r>
                        <a:rPr lang="en-US" sz="1300" b="1">
                          <a:solidFill>
                            <a:schemeClr val="dk1"/>
                          </a:solidFill>
                          <a:effectLst/>
                          <a:latin typeface="Calibri" panose="020F0502020204030204" pitchFamily="34" charset="0"/>
                          <a:ea typeface="+mn-ea"/>
                          <a:cs typeface="Calibri" panose="020F0502020204030204" pitchFamily="34" charset="0"/>
                        </a:rPr>
                        <a:t>Considerations</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marL="0" marR="0" eaLnBrk="1" hangingPunct="1">
                        <a:lnSpc>
                          <a:spcPct val="107000"/>
                        </a:lnSpc>
                        <a:spcBef>
                          <a:spcPts val="0"/>
                        </a:spcBef>
                        <a:spcAft>
                          <a:spcPts val="0"/>
                        </a:spcAft>
                      </a:pPr>
                      <a:r>
                        <a:rPr lang="en-US" sz="1300" b="1">
                          <a:solidFill>
                            <a:schemeClr val="dk1"/>
                          </a:solidFill>
                          <a:effectLst/>
                          <a:latin typeface="Calibri" panose="020F0502020204030204" pitchFamily="34" charset="0"/>
                          <a:ea typeface="+mn-ea"/>
                          <a:cs typeface="Calibri" panose="020F0502020204030204" pitchFamily="34" charset="0"/>
                        </a:rPr>
                        <a:t>Yearly Cost</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marL="0" marR="0" eaLnBrk="1" hangingPunct="1">
                        <a:lnSpc>
                          <a:spcPct val="107000"/>
                        </a:lnSpc>
                        <a:spcBef>
                          <a:spcPts val="0"/>
                        </a:spcBef>
                        <a:spcAft>
                          <a:spcPts val="0"/>
                        </a:spcAft>
                      </a:pPr>
                      <a:r>
                        <a:rPr lang="en-US" sz="1300" b="1">
                          <a:solidFill>
                            <a:schemeClr val="dk1"/>
                          </a:solidFill>
                          <a:effectLst/>
                          <a:latin typeface="Calibri" panose="020F0502020204030204" pitchFamily="34" charset="0"/>
                          <a:ea typeface="+mn-ea"/>
                          <a:cs typeface="Calibri" panose="020F0502020204030204" pitchFamily="34" charset="0"/>
                        </a:rPr>
                        <a:t>Considerations</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marL="0" marR="0" eaLnBrk="1" hangingPunct="1">
                        <a:lnSpc>
                          <a:spcPct val="107000"/>
                        </a:lnSpc>
                        <a:spcBef>
                          <a:spcPts val="0"/>
                        </a:spcBef>
                        <a:spcAft>
                          <a:spcPts val="0"/>
                        </a:spcAft>
                      </a:pPr>
                      <a:r>
                        <a:rPr lang="en-US" sz="1300" b="1">
                          <a:solidFill>
                            <a:schemeClr val="dk1"/>
                          </a:solidFill>
                          <a:effectLst/>
                          <a:latin typeface="Calibri" panose="020F0502020204030204" pitchFamily="34" charset="0"/>
                          <a:ea typeface="+mn-ea"/>
                          <a:cs typeface="Calibri" panose="020F0502020204030204" pitchFamily="34" charset="0"/>
                        </a:rPr>
                        <a:t>Yearly Cost</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70694757"/>
                  </a:ext>
                </a:extLst>
              </a:tr>
              <a:tr h="618336">
                <a:tc rowSpan="2">
                  <a:txBody>
                    <a:bodyPr/>
                    <a:lstStyle/>
                    <a:p>
                      <a:pPr marL="0" marR="0" eaLnBrk="1" hangingPunct="1">
                        <a:lnSpc>
                          <a:spcPct val="107000"/>
                        </a:lnSpc>
                        <a:spcBef>
                          <a:spcPts val="0"/>
                        </a:spcBef>
                        <a:spcAft>
                          <a:spcPts val="0"/>
                        </a:spcAft>
                      </a:pPr>
                      <a:r>
                        <a:rPr lang="en-US" sz="1300">
                          <a:solidFill>
                            <a:schemeClr val="dk1"/>
                          </a:solidFill>
                          <a:effectLst/>
                          <a:latin typeface="Calibri" panose="020F0502020204030204" pitchFamily="34" charset="0"/>
                          <a:ea typeface="+mn-ea"/>
                          <a:cs typeface="Calibri" panose="020F0502020204030204" pitchFamily="34" charset="0"/>
                        </a:rPr>
                        <a:t>Dell </a:t>
                      </a:r>
                      <a:r>
                        <a:rPr lang="en-US" sz="1300" err="1">
                          <a:solidFill>
                            <a:schemeClr val="dk1"/>
                          </a:solidFill>
                          <a:effectLst/>
                          <a:latin typeface="Calibri" panose="020F0502020204030204" pitchFamily="34" charset="0"/>
                          <a:ea typeface="+mn-ea"/>
                          <a:cs typeface="Calibri" panose="020F0502020204030204" pitchFamily="34" charset="0"/>
                        </a:rPr>
                        <a:t>boomi</a:t>
                      </a:r>
                      <a:r>
                        <a:rPr lang="en-US" sz="1300">
                          <a:solidFill>
                            <a:schemeClr val="dk1"/>
                          </a:solidFill>
                          <a:effectLst/>
                          <a:latin typeface="Calibri" panose="020F0502020204030204" pitchFamily="34" charset="0"/>
                          <a:ea typeface="+mn-ea"/>
                          <a:cs typeface="Calibri" panose="020F0502020204030204" pitchFamily="34" charset="0"/>
                        </a:rPr>
                        <a:t> (All current environments)</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rowSpan="2">
                  <a:txBody>
                    <a:bodyPr/>
                    <a:lstStyle/>
                    <a:p>
                      <a:pPr marL="0" marR="0" eaLnBrk="1" hangingPunct="1">
                        <a:lnSpc>
                          <a:spcPct val="107000"/>
                        </a:lnSpc>
                        <a:spcBef>
                          <a:spcPts val="0"/>
                        </a:spcBef>
                        <a:spcAft>
                          <a:spcPts val="0"/>
                        </a:spcAft>
                      </a:pPr>
                      <a:r>
                        <a:rPr lang="en-US" sz="1300">
                          <a:solidFill>
                            <a:schemeClr val="dk1"/>
                          </a:solidFill>
                          <a:effectLst/>
                          <a:latin typeface="Calibri" panose="020F0502020204030204" pitchFamily="34" charset="0"/>
                          <a:ea typeface="+mn-ea"/>
                          <a:cs typeface="Calibri" panose="020F0502020204030204" pitchFamily="34" charset="0"/>
                        </a:rPr>
                        <a:t>$214K</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a:txBody>
                    <a:bodyPr/>
                    <a:lstStyle/>
                    <a:p>
                      <a:pPr marL="0" marR="0" eaLnBrk="1" hangingPunct="1">
                        <a:lnSpc>
                          <a:spcPct val="107000"/>
                        </a:lnSpc>
                        <a:spcBef>
                          <a:spcPts val="0"/>
                        </a:spcBef>
                        <a:spcAft>
                          <a:spcPts val="0"/>
                        </a:spcAft>
                      </a:pPr>
                      <a:r>
                        <a:rPr lang="en-US" sz="1300">
                          <a:solidFill>
                            <a:schemeClr val="dk1"/>
                          </a:solidFill>
                          <a:effectLst/>
                          <a:latin typeface="Calibri" panose="020F0502020204030204" pitchFamily="34" charset="0"/>
                          <a:ea typeface="+mn-ea"/>
                          <a:cs typeface="Calibri" panose="020F0502020204030204" pitchFamily="34" charset="0"/>
                        </a:rPr>
                        <a:t>2 Prod Instance 20K msg per hour</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rowSpan="2">
                  <a:txBody>
                    <a:bodyPr/>
                    <a:lstStyle/>
                    <a:p>
                      <a:pPr marL="0" marR="0" eaLnBrk="1" hangingPunct="1">
                        <a:lnSpc>
                          <a:spcPct val="107000"/>
                        </a:lnSpc>
                        <a:spcBef>
                          <a:spcPts val="0"/>
                        </a:spcBef>
                        <a:spcAft>
                          <a:spcPts val="0"/>
                        </a:spcAft>
                      </a:pPr>
                      <a:r>
                        <a:rPr lang="en-US" sz="1300">
                          <a:solidFill>
                            <a:schemeClr val="dk1"/>
                          </a:solidFill>
                          <a:effectLst/>
                          <a:latin typeface="Calibri" panose="020F0502020204030204" pitchFamily="34" charset="0"/>
                          <a:ea typeface="+mn-ea"/>
                          <a:cs typeface="Calibri" panose="020F0502020204030204" pitchFamily="34" charset="0"/>
                        </a:rPr>
                        <a:t>$207K</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extLst>
                  <a:ext uri="{0D108BD9-81ED-4DB2-BD59-A6C34878D82A}">
                    <a16:rowId xmlns:a16="http://schemas.microsoft.com/office/drawing/2014/main" val="3144383478"/>
                  </a:ext>
                </a:extLst>
              </a:tr>
              <a:tr h="538958">
                <a:tc vMerge="1">
                  <a:txBody>
                    <a:bodyPr/>
                    <a:lstStyle/>
                    <a:p>
                      <a:pPr marL="0" marR="0" eaLnBrk="1" hangingPunct="1">
                        <a:lnSpc>
                          <a:spcPct val="107000"/>
                        </a:lnSpc>
                        <a:spcBef>
                          <a:spcPts val="0"/>
                        </a:spcBef>
                        <a:spcAft>
                          <a:spcPts val="0"/>
                        </a:spcAft>
                      </a:pPr>
                      <a:endParaRPr lang="en-US" sz="2100">
                        <a:solidFill>
                          <a:schemeClr val="dk1"/>
                        </a:solidFill>
                        <a:effectLst/>
                        <a:latin typeface="Calibri" panose="020F0502020204030204" pitchFamily="34" charset="0"/>
                        <a:ea typeface="+mn-ea"/>
                        <a:cs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vMerge="1">
                  <a:txBody>
                    <a:bodyPr/>
                    <a:lstStyle/>
                    <a:p>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a:txBody>
                    <a:bodyPr/>
                    <a:lstStyle/>
                    <a:p>
                      <a:pPr marL="0" marR="0" eaLnBrk="1" hangingPunct="1">
                        <a:lnSpc>
                          <a:spcPct val="107000"/>
                        </a:lnSpc>
                        <a:spcBef>
                          <a:spcPts val="0"/>
                        </a:spcBef>
                        <a:spcAft>
                          <a:spcPts val="0"/>
                        </a:spcAft>
                      </a:pPr>
                      <a:r>
                        <a:rPr lang="en-US" sz="1300">
                          <a:solidFill>
                            <a:schemeClr val="dk1"/>
                          </a:solidFill>
                          <a:effectLst/>
                          <a:latin typeface="Calibri" panose="020F0502020204030204" pitchFamily="34" charset="0"/>
                          <a:ea typeface="+mn-ea"/>
                          <a:cs typeface="Calibri" panose="020F0502020204030204" pitchFamily="34" charset="0"/>
                        </a:rPr>
                        <a:t>5 non prod Instance 10K Msg per hour</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vMerge="1">
                  <a:txBody>
                    <a:bodyPr/>
                    <a:lstStyle/>
                    <a:p>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extLst>
                  <a:ext uri="{0D108BD9-81ED-4DB2-BD59-A6C34878D82A}">
                    <a16:rowId xmlns:a16="http://schemas.microsoft.com/office/drawing/2014/main" val="1497812919"/>
                  </a:ext>
                </a:extLst>
              </a:tr>
            </a:tbl>
          </a:graphicData>
        </a:graphic>
      </p:graphicFrame>
      <p:graphicFrame>
        <p:nvGraphicFramePr>
          <p:cNvPr id="11" name="Table 10">
            <a:extLst>
              <a:ext uri="{FF2B5EF4-FFF2-40B4-BE49-F238E27FC236}">
                <a16:creationId xmlns:a16="http://schemas.microsoft.com/office/drawing/2014/main" id="{AB656E34-D088-4D79-BC16-C9ECA6188504}"/>
              </a:ext>
            </a:extLst>
          </p:cNvPr>
          <p:cNvGraphicFramePr>
            <a:graphicFrameLocks noGrp="1"/>
          </p:cNvGraphicFramePr>
          <p:nvPr/>
        </p:nvGraphicFramePr>
        <p:xfrm>
          <a:off x="797950" y="3429000"/>
          <a:ext cx="10596095" cy="2596311"/>
        </p:xfrm>
        <a:graphic>
          <a:graphicData uri="http://schemas.openxmlformats.org/drawingml/2006/table">
            <a:tbl>
              <a:tblPr/>
              <a:tblGrid>
                <a:gridCol w="4617292">
                  <a:extLst>
                    <a:ext uri="{9D8B030D-6E8A-4147-A177-3AD203B41FA5}">
                      <a16:colId xmlns:a16="http://schemas.microsoft.com/office/drawing/2014/main" val="1165840564"/>
                    </a:ext>
                  </a:extLst>
                </a:gridCol>
                <a:gridCol w="5978803">
                  <a:extLst>
                    <a:ext uri="{9D8B030D-6E8A-4147-A177-3AD203B41FA5}">
                      <a16:colId xmlns:a16="http://schemas.microsoft.com/office/drawing/2014/main" val="2491871763"/>
                    </a:ext>
                  </a:extLst>
                </a:gridCol>
              </a:tblGrid>
              <a:tr h="358764">
                <a:tc>
                  <a:txBody>
                    <a:bodyPr/>
                    <a:lstStyle/>
                    <a:p>
                      <a:pPr marL="0" algn="ctr" defTabSz="1507937" rtl="0" eaLnBrk="1" latinLnBrk="0" hangingPunct="1"/>
                      <a:r>
                        <a:rPr lang="en-US" sz="1100" kern="1200">
                          <a:solidFill>
                            <a:srgbClr val="FFFFFF"/>
                          </a:solidFill>
                          <a:effectLst/>
                          <a:latin typeface="Calibri" panose="020F0502020204030204" pitchFamily="34" charset="0"/>
                          <a:ea typeface="+mn-ea"/>
                          <a:cs typeface="Times New Roman" panose="02020603050405020304" pitchFamily="18" charset="0"/>
                        </a:rPr>
                        <a:t>Short Term Strategy</a:t>
                      </a:r>
                    </a:p>
                  </a:txBody>
                  <a:tcPr marL="41587" marR="41587" marT="20793" marB="207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B165A"/>
                    </a:solidFill>
                  </a:tcPr>
                </a:tc>
                <a:tc>
                  <a:txBody>
                    <a:bodyPr/>
                    <a:lstStyle/>
                    <a:p>
                      <a:pPr algn="ctr"/>
                      <a:r>
                        <a:rPr lang="en-US" sz="1100" kern="1200">
                          <a:solidFill>
                            <a:srgbClr val="FFFFFF"/>
                          </a:solidFill>
                          <a:effectLst/>
                          <a:latin typeface="Calibri" panose="020F0502020204030204" pitchFamily="34" charset="0"/>
                          <a:ea typeface="+mn-ea"/>
                          <a:cs typeface="Times New Roman" panose="02020603050405020304" pitchFamily="18" charset="0"/>
                        </a:rPr>
                        <a:t>Long Term Strategy</a:t>
                      </a:r>
                    </a:p>
                  </a:txBody>
                  <a:tcPr marL="41587" marR="41587" marT="20793" marB="207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B165A"/>
                    </a:solidFill>
                  </a:tcPr>
                </a:tc>
                <a:extLst>
                  <a:ext uri="{0D108BD9-81ED-4DB2-BD59-A6C34878D82A}">
                    <a16:rowId xmlns:a16="http://schemas.microsoft.com/office/drawing/2014/main" val="3090928029"/>
                  </a:ext>
                </a:extLst>
              </a:tr>
              <a:tr h="603812">
                <a:tc>
                  <a:txBody>
                    <a:bodyPr/>
                    <a:lstStyle/>
                    <a:p>
                      <a:r>
                        <a:rPr lang="en-US" sz="1300" kern="1200">
                          <a:solidFill>
                            <a:schemeClr val="dk1"/>
                          </a:solidFill>
                          <a:effectLst/>
                          <a:latin typeface="Calibri" panose="020F0502020204030204" pitchFamily="34" charset="0"/>
                          <a:ea typeface="+mn-ea"/>
                          <a:cs typeface="Calibri" panose="020F0502020204030204" pitchFamily="34" charset="0"/>
                        </a:rPr>
                        <a:t>Build the future applications in VBCS as it is tightly coupled with Oracle Cloud and Integration.</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a:txBody>
                    <a:bodyPr/>
                    <a:lstStyle/>
                    <a:p>
                      <a:r>
                        <a:rPr lang="en-US" sz="1300" kern="1200">
                          <a:solidFill>
                            <a:schemeClr val="dk1"/>
                          </a:solidFill>
                          <a:effectLst/>
                          <a:latin typeface="Calibri" panose="020F0502020204030204" pitchFamily="34" charset="0"/>
                          <a:ea typeface="+mn-ea"/>
                          <a:cs typeface="Calibri" panose="020F0502020204030204" pitchFamily="34" charset="0"/>
                        </a:rPr>
                        <a:t>Over the time move the existing Mendix applications/All home-grown  ERP applications  to VBCS and save on Mendix cloud license.</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extLst>
                  <a:ext uri="{0D108BD9-81ED-4DB2-BD59-A6C34878D82A}">
                    <a16:rowId xmlns:a16="http://schemas.microsoft.com/office/drawing/2014/main" val="970694757"/>
                  </a:ext>
                </a:extLst>
              </a:tr>
              <a:tr h="637661">
                <a:tc>
                  <a:txBody>
                    <a:bodyPr/>
                    <a:lstStyle/>
                    <a:p>
                      <a:r>
                        <a:rPr lang="en-US" sz="1300" kern="1200">
                          <a:solidFill>
                            <a:schemeClr val="dk1"/>
                          </a:solidFill>
                          <a:effectLst/>
                          <a:latin typeface="Calibri" panose="020F0502020204030204" pitchFamily="34" charset="0"/>
                          <a:ea typeface="+mn-ea"/>
                          <a:cs typeface="Calibri" panose="020F0502020204030204" pitchFamily="34" charset="0"/>
                        </a:rPr>
                        <a:t>Existing B2B integrations (RosettaNet),Non-Real Time integrations to continue with Dell-Boomi</a:t>
                      </a:r>
                    </a:p>
                    <a:p>
                      <a:endParaRPr lang="en-US" sz="1300" kern="1200">
                        <a:solidFill>
                          <a:schemeClr val="dk1"/>
                        </a:solidFill>
                        <a:effectLst/>
                        <a:latin typeface="Calibri" panose="020F0502020204030204" pitchFamily="34" charset="0"/>
                        <a:ea typeface="+mn-ea"/>
                        <a:cs typeface="Calibri" panose="020F0502020204030204" pitchFamily="34" charset="0"/>
                      </a:endParaRP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a:txBody>
                    <a:bodyPr/>
                    <a:lstStyle/>
                    <a:p>
                      <a:r>
                        <a:rPr lang="en-US" sz="1300" kern="1200">
                          <a:solidFill>
                            <a:schemeClr val="dk1"/>
                          </a:solidFill>
                          <a:effectLst/>
                          <a:latin typeface="Calibri" panose="020F0502020204030204" pitchFamily="34" charset="0"/>
                          <a:ea typeface="+mn-ea"/>
                          <a:cs typeface="Calibri" panose="020F0502020204030204" pitchFamily="34" charset="0"/>
                        </a:rPr>
                        <a:t>Get commitment from OIC Product development for RosettaNet Support and move all B2B workloads to OIC.</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extLst>
                  <a:ext uri="{0D108BD9-81ED-4DB2-BD59-A6C34878D82A}">
                    <a16:rowId xmlns:a16="http://schemas.microsoft.com/office/drawing/2014/main" val="915554898"/>
                  </a:ext>
                </a:extLst>
              </a:tr>
              <a:tr h="983927">
                <a:tc>
                  <a:txBody>
                    <a:bodyPr/>
                    <a:lstStyle/>
                    <a:p>
                      <a:r>
                        <a:rPr lang="en-US" sz="1300" kern="1200">
                          <a:solidFill>
                            <a:schemeClr val="dk1"/>
                          </a:solidFill>
                          <a:effectLst/>
                          <a:latin typeface="Calibri" panose="020F0502020204030204" pitchFamily="34" charset="0"/>
                          <a:ea typeface="+mn-ea"/>
                          <a:cs typeface="Calibri" panose="020F0502020204030204" pitchFamily="34" charset="0"/>
                        </a:rPr>
                        <a:t>All Real-time integrations in the target state to be reworked with OIC when transformation to ERP Cloud begins. </a:t>
                      </a: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tc>
                  <a:txBody>
                    <a:bodyPr/>
                    <a:lstStyle/>
                    <a:p>
                      <a:endParaRPr lang="en-US" sz="1300" kern="1200">
                        <a:solidFill>
                          <a:schemeClr val="dk1"/>
                        </a:solidFill>
                        <a:effectLst/>
                        <a:latin typeface="Calibri" panose="020F0502020204030204" pitchFamily="34" charset="0"/>
                        <a:ea typeface="+mn-ea"/>
                        <a:cs typeface="Calibri" panose="020F0502020204030204" pitchFamily="34" charset="0"/>
                      </a:endParaRPr>
                    </a:p>
                  </a:txBody>
                  <a:tcPr marL="55449" marR="55449" marT="27724" marB="2772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CE8F2"/>
                    </a:solidFill>
                  </a:tcPr>
                </a:tc>
                <a:extLst>
                  <a:ext uri="{0D108BD9-81ED-4DB2-BD59-A6C34878D82A}">
                    <a16:rowId xmlns:a16="http://schemas.microsoft.com/office/drawing/2014/main" val="1009202762"/>
                  </a:ext>
                </a:extLst>
              </a:tr>
            </a:tbl>
          </a:graphicData>
        </a:graphic>
      </p:graphicFrame>
      <p:sp>
        <p:nvSpPr>
          <p:cNvPr id="2" name="Title 1">
            <a:extLst>
              <a:ext uri="{FF2B5EF4-FFF2-40B4-BE49-F238E27FC236}">
                <a16:creationId xmlns:a16="http://schemas.microsoft.com/office/drawing/2014/main" id="{B8A1D875-C896-425D-AD05-869A561AED5C}"/>
              </a:ext>
            </a:extLst>
          </p:cNvPr>
          <p:cNvSpPr>
            <a:spLocks noGrp="1"/>
          </p:cNvSpPr>
          <p:nvPr>
            <p:ph type="title" idx="4294967295"/>
          </p:nvPr>
        </p:nvSpPr>
        <p:spPr>
          <a:xfrm>
            <a:off x="0" y="66675"/>
            <a:ext cx="9886950"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Recommendations</a:t>
            </a:r>
          </a:p>
        </p:txBody>
      </p:sp>
      <p:sp>
        <p:nvSpPr>
          <p:cNvPr id="8" name="General_Fill_3">
            <a:extLst>
              <a:ext uri="{FF2B5EF4-FFF2-40B4-BE49-F238E27FC236}">
                <a16:creationId xmlns:a16="http://schemas.microsoft.com/office/drawing/2014/main" id="{055BDD38-A267-41EC-88C3-8D43DCA43D02}"/>
              </a:ext>
            </a:extLst>
          </p:cNvPr>
          <p:cNvSpPr>
            <a:spLocks noChangeAspect="1" noEditPoints="1"/>
          </p:cNvSpPr>
          <p:nvPr/>
        </p:nvSpPr>
        <p:spPr bwMode="auto">
          <a:xfrm>
            <a:off x="0" y="30"/>
            <a:ext cx="0" cy="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2 w 512"/>
              <a:gd name="T11" fmla="*/ 167 h 512"/>
              <a:gd name="T12" fmla="*/ 189 w 512"/>
              <a:gd name="T13" fmla="*/ 381 h 512"/>
              <a:gd name="T14" fmla="*/ 181 w 512"/>
              <a:gd name="T15" fmla="*/ 384 h 512"/>
              <a:gd name="T16" fmla="*/ 173 w 512"/>
              <a:gd name="T17" fmla="*/ 381 h 512"/>
              <a:gd name="T18" fmla="*/ 99 w 512"/>
              <a:gd name="T19" fmla="*/ 306 h 512"/>
              <a:gd name="T20" fmla="*/ 99 w 512"/>
              <a:gd name="T21" fmla="*/ 291 h 512"/>
              <a:gd name="T22" fmla="*/ 114 w 512"/>
              <a:gd name="T23" fmla="*/ 291 h 512"/>
              <a:gd name="T24" fmla="*/ 181 w 512"/>
              <a:gd name="T25" fmla="*/ 358 h 512"/>
              <a:gd name="T26" fmla="*/ 387 w 512"/>
              <a:gd name="T27" fmla="*/ 152 h 512"/>
              <a:gd name="T28" fmla="*/ 402 w 512"/>
              <a:gd name="T29" fmla="*/ 152 h 512"/>
              <a:gd name="T30" fmla="*/ 402 w 512"/>
              <a:gd name="T31" fmla="*/ 16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2" y="167"/>
                </a:moveTo>
                <a:cubicBezTo>
                  <a:pt x="189" y="381"/>
                  <a:pt x="189" y="381"/>
                  <a:pt x="189" y="381"/>
                </a:cubicBezTo>
                <a:cubicBezTo>
                  <a:pt x="186" y="383"/>
                  <a:pt x="184" y="384"/>
                  <a:pt x="181" y="384"/>
                </a:cubicBezTo>
                <a:cubicBezTo>
                  <a:pt x="178" y="384"/>
                  <a:pt x="176" y="383"/>
                  <a:pt x="173" y="381"/>
                </a:cubicBezTo>
                <a:cubicBezTo>
                  <a:pt x="99" y="306"/>
                  <a:pt x="99" y="306"/>
                  <a:pt x="99" y="306"/>
                </a:cubicBezTo>
                <a:cubicBezTo>
                  <a:pt x="95" y="302"/>
                  <a:pt x="95" y="295"/>
                  <a:pt x="99" y="291"/>
                </a:cubicBezTo>
                <a:cubicBezTo>
                  <a:pt x="103" y="287"/>
                  <a:pt x="110" y="287"/>
                  <a:pt x="114" y="291"/>
                </a:cubicBezTo>
                <a:cubicBezTo>
                  <a:pt x="181" y="358"/>
                  <a:pt x="181" y="358"/>
                  <a:pt x="181" y="358"/>
                </a:cubicBezTo>
                <a:cubicBezTo>
                  <a:pt x="387" y="152"/>
                  <a:pt x="387" y="152"/>
                  <a:pt x="387" y="152"/>
                </a:cubicBezTo>
                <a:cubicBezTo>
                  <a:pt x="391" y="148"/>
                  <a:pt x="398" y="148"/>
                  <a:pt x="402" y="152"/>
                </a:cubicBezTo>
                <a:cubicBezTo>
                  <a:pt x="406" y="156"/>
                  <a:pt x="406" y="163"/>
                  <a:pt x="402" y="167"/>
                </a:cubicBezTo>
                <a:close/>
              </a:path>
            </a:pathLst>
          </a:custGeom>
          <a:solidFill>
            <a:schemeClr val="accent4"/>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728"/>
          </a:p>
        </p:txBody>
      </p:sp>
      <p:sp>
        <p:nvSpPr>
          <p:cNvPr id="12" name="General_Fill_3">
            <a:extLst>
              <a:ext uri="{FF2B5EF4-FFF2-40B4-BE49-F238E27FC236}">
                <a16:creationId xmlns:a16="http://schemas.microsoft.com/office/drawing/2014/main" id="{F60C1726-F52C-4F67-9BC2-694F04854EAA}"/>
              </a:ext>
            </a:extLst>
          </p:cNvPr>
          <p:cNvSpPr>
            <a:spLocks noChangeAspect="1" noEditPoints="1"/>
          </p:cNvSpPr>
          <p:nvPr/>
        </p:nvSpPr>
        <p:spPr bwMode="auto">
          <a:xfrm>
            <a:off x="9614824" y="2048008"/>
            <a:ext cx="330228" cy="33022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2 w 512"/>
              <a:gd name="T11" fmla="*/ 167 h 512"/>
              <a:gd name="T12" fmla="*/ 189 w 512"/>
              <a:gd name="T13" fmla="*/ 381 h 512"/>
              <a:gd name="T14" fmla="*/ 181 w 512"/>
              <a:gd name="T15" fmla="*/ 384 h 512"/>
              <a:gd name="T16" fmla="*/ 173 w 512"/>
              <a:gd name="T17" fmla="*/ 381 h 512"/>
              <a:gd name="T18" fmla="*/ 99 w 512"/>
              <a:gd name="T19" fmla="*/ 306 h 512"/>
              <a:gd name="T20" fmla="*/ 99 w 512"/>
              <a:gd name="T21" fmla="*/ 291 h 512"/>
              <a:gd name="T22" fmla="*/ 114 w 512"/>
              <a:gd name="T23" fmla="*/ 291 h 512"/>
              <a:gd name="T24" fmla="*/ 181 w 512"/>
              <a:gd name="T25" fmla="*/ 358 h 512"/>
              <a:gd name="T26" fmla="*/ 387 w 512"/>
              <a:gd name="T27" fmla="*/ 152 h 512"/>
              <a:gd name="T28" fmla="*/ 402 w 512"/>
              <a:gd name="T29" fmla="*/ 152 h 512"/>
              <a:gd name="T30" fmla="*/ 402 w 512"/>
              <a:gd name="T31" fmla="*/ 16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2" y="167"/>
                </a:moveTo>
                <a:cubicBezTo>
                  <a:pt x="189" y="381"/>
                  <a:pt x="189" y="381"/>
                  <a:pt x="189" y="381"/>
                </a:cubicBezTo>
                <a:cubicBezTo>
                  <a:pt x="186" y="383"/>
                  <a:pt x="184" y="384"/>
                  <a:pt x="181" y="384"/>
                </a:cubicBezTo>
                <a:cubicBezTo>
                  <a:pt x="178" y="384"/>
                  <a:pt x="176" y="383"/>
                  <a:pt x="173" y="381"/>
                </a:cubicBezTo>
                <a:cubicBezTo>
                  <a:pt x="99" y="306"/>
                  <a:pt x="99" y="306"/>
                  <a:pt x="99" y="306"/>
                </a:cubicBezTo>
                <a:cubicBezTo>
                  <a:pt x="95" y="302"/>
                  <a:pt x="95" y="295"/>
                  <a:pt x="99" y="291"/>
                </a:cubicBezTo>
                <a:cubicBezTo>
                  <a:pt x="103" y="287"/>
                  <a:pt x="110" y="287"/>
                  <a:pt x="114" y="291"/>
                </a:cubicBezTo>
                <a:cubicBezTo>
                  <a:pt x="181" y="358"/>
                  <a:pt x="181" y="358"/>
                  <a:pt x="181" y="358"/>
                </a:cubicBezTo>
                <a:cubicBezTo>
                  <a:pt x="387" y="152"/>
                  <a:pt x="387" y="152"/>
                  <a:pt x="387" y="152"/>
                </a:cubicBezTo>
                <a:cubicBezTo>
                  <a:pt x="391" y="148"/>
                  <a:pt x="398" y="148"/>
                  <a:pt x="402" y="152"/>
                </a:cubicBezTo>
                <a:cubicBezTo>
                  <a:pt x="406" y="156"/>
                  <a:pt x="406" y="163"/>
                  <a:pt x="402" y="167"/>
                </a:cubicBezTo>
                <a:close/>
              </a:path>
            </a:pathLst>
          </a:custGeom>
          <a:solidFill>
            <a:srgbClr val="00B050"/>
          </a:solidFill>
          <a:ln>
            <a:noFill/>
          </a:ln>
        </p:spPr>
        <p:txBody>
          <a:bodyPr vert="horz" wrap="square" lIns="55449" tIns="27724" rIns="55449" bIns="2772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728"/>
          </a:p>
        </p:txBody>
      </p:sp>
    </p:spTree>
    <p:extLst>
      <p:ext uri="{BB962C8B-B14F-4D97-AF65-F5344CB8AC3E}">
        <p14:creationId xmlns:p14="http://schemas.microsoft.com/office/powerpoint/2010/main" val="1885358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a:extLst>
              <a:ext uri="{FF2B5EF4-FFF2-40B4-BE49-F238E27FC236}">
                <a16:creationId xmlns:a16="http://schemas.microsoft.com/office/drawing/2014/main" id="{AF4DED2C-D52A-0F4D-A851-B616E28D2339}"/>
              </a:ext>
            </a:extLst>
          </p:cNvPr>
          <p:cNvSpPr/>
          <p:nvPr/>
        </p:nvSpPr>
        <p:spPr bwMode="gray">
          <a:xfrm>
            <a:off x="2081674" y="2372473"/>
            <a:ext cx="7813844" cy="4004486"/>
          </a:xfrm>
          <a:prstGeom prst="roundRect">
            <a:avLst>
              <a:gd name="adj" fmla="val 2644"/>
            </a:avLst>
          </a:prstGeom>
          <a:blipFill>
            <a:blip r:embed="rId3">
              <a:extLst>
                <a:ext uri="{28A0092B-C50C-407E-A947-70E740481C1C}">
                  <a14:useLocalDpi xmlns:a14="http://schemas.microsoft.com/office/drawing/2010/main"/>
                </a:ext>
              </a:extLst>
            </a:blip>
            <a:stretch>
              <a:fillRect r="68"/>
            </a:stretch>
          </a:blipFill>
          <a:ln w="952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endParaRPr lang="en-US" sz="1800" kern="0">
              <a:solidFill>
                <a:srgbClr val="FFFFFF"/>
              </a:solidFill>
              <a:cs typeface="Arial"/>
            </a:endParaRPr>
          </a:p>
        </p:txBody>
      </p:sp>
      <p:sp>
        <p:nvSpPr>
          <p:cNvPr id="5" name="Title 4">
            <a:extLst>
              <a:ext uri="{FF2B5EF4-FFF2-40B4-BE49-F238E27FC236}">
                <a16:creationId xmlns:a16="http://schemas.microsoft.com/office/drawing/2014/main" id="{77606710-E17C-447D-A02B-2CEE62C28ABC}"/>
              </a:ext>
            </a:extLst>
          </p:cNvPr>
          <p:cNvSpPr>
            <a:spLocks noGrp="1"/>
          </p:cNvSpPr>
          <p:nvPr>
            <p:ph type="title" idx="4294967295"/>
          </p:nvPr>
        </p:nvSpPr>
        <p:spPr>
          <a:xfrm>
            <a:off x="0" y="225425"/>
            <a:ext cx="10671175" cy="59531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b="0" spc="-128">
                <a:solidFill>
                  <a:srgbClr val="7030A0"/>
                </a:solidFill>
                <a:latin typeface="Arial Black" panose="020B0A04020102020204" pitchFamily="34" charset="0"/>
                <a:cs typeface="Arial"/>
              </a:rPr>
              <a:t>Oracle Integration Cloud (OIC)</a:t>
            </a:r>
          </a:p>
        </p:txBody>
      </p:sp>
      <p:sp>
        <p:nvSpPr>
          <p:cNvPr id="2" name="Text Placeholder 1"/>
          <p:cNvSpPr>
            <a:spLocks noGrp="1"/>
          </p:cNvSpPr>
          <p:nvPr>
            <p:ph type="body" sz="quarter" idx="4294967295"/>
          </p:nvPr>
        </p:nvSpPr>
        <p:spPr>
          <a:xfrm>
            <a:off x="0" y="1100138"/>
            <a:ext cx="10671175" cy="330200"/>
          </a:xfrm>
        </p:spPr>
        <p:txBody>
          <a:bodyP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00">
                <a:latin typeface="+mn-lt"/>
              </a:rPr>
              <a:t>OIC Integrations focus on simplicity and time-to-market. It increases agility by reducing integration development cycle time with more out-of-the-box functionality , configuration approach and wide array of adapters.</a:t>
            </a:r>
          </a:p>
        </p:txBody>
      </p:sp>
      <p:sp>
        <p:nvSpPr>
          <p:cNvPr id="52" name="TextBox 51">
            <a:extLst>
              <a:ext uri="{FF2B5EF4-FFF2-40B4-BE49-F238E27FC236}">
                <a16:creationId xmlns:a16="http://schemas.microsoft.com/office/drawing/2014/main" id="{31F89FF4-759D-1B4A-BC2D-61DD33466A0A}"/>
              </a:ext>
            </a:extLst>
          </p:cNvPr>
          <p:cNvSpPr txBox="1"/>
          <p:nvPr/>
        </p:nvSpPr>
        <p:spPr>
          <a:xfrm>
            <a:off x="10046801" y="2365017"/>
            <a:ext cx="1412334" cy="3740785"/>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r>
              <a:rPr lang="en-US" sz="1600" b="1" kern="0">
                <a:solidFill>
                  <a:srgbClr val="4E3629">
                    <a:lumMod val="50000"/>
                  </a:srgbClr>
                </a:solidFill>
                <a:cs typeface="Arial"/>
              </a:rPr>
              <a:t>API </a:t>
            </a:r>
            <a:br>
              <a:rPr lang="en-US" sz="1600" b="1" kern="0">
                <a:solidFill>
                  <a:srgbClr val="4E3629">
                    <a:lumMod val="50000"/>
                  </a:srgbClr>
                </a:solidFill>
                <a:cs typeface="Arial"/>
              </a:rPr>
            </a:br>
            <a:r>
              <a:rPr lang="en-US" sz="1600" b="1" kern="0">
                <a:solidFill>
                  <a:srgbClr val="4E3629">
                    <a:lumMod val="50000"/>
                  </a:srgbClr>
                </a:solidFill>
                <a:cs typeface="Arial"/>
              </a:rPr>
              <a:t>management</a:t>
            </a:r>
          </a:p>
        </p:txBody>
      </p:sp>
      <p:sp>
        <p:nvSpPr>
          <p:cNvPr id="53" name="TextBox 52">
            <a:extLst>
              <a:ext uri="{FF2B5EF4-FFF2-40B4-BE49-F238E27FC236}">
                <a16:creationId xmlns:a16="http://schemas.microsoft.com/office/drawing/2014/main" id="{01A42BAC-972A-C340-88F8-1F3724FB1AFF}"/>
              </a:ext>
            </a:extLst>
          </p:cNvPr>
          <p:cNvSpPr txBox="1"/>
          <p:nvPr/>
        </p:nvSpPr>
        <p:spPr>
          <a:xfrm>
            <a:off x="10151546" y="3965942"/>
            <a:ext cx="1100288" cy="2139860"/>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400" b="1" kern="0">
                <a:solidFill>
                  <a:srgbClr val="4E3629">
                    <a:lumMod val="50000"/>
                  </a:srgbClr>
                </a:solidFill>
                <a:cs typeface="Arial"/>
              </a:rPr>
              <a:t>OCI API Gateway</a:t>
            </a:r>
          </a:p>
          <a:p>
            <a:pPr algn="ctr" defTabSz="914435">
              <a:lnSpc>
                <a:spcPct val="90000"/>
              </a:lnSpc>
              <a:spcBef>
                <a:spcPct val="0"/>
              </a:spcBef>
              <a:spcAft>
                <a:spcPct val="0"/>
              </a:spcAft>
              <a:defRPr/>
            </a:pPr>
            <a:endParaRPr lang="en-US" sz="1400" b="1" kern="0">
              <a:solidFill>
                <a:srgbClr val="4E3629">
                  <a:lumMod val="50000"/>
                </a:srgbClr>
              </a:solidFill>
              <a:cs typeface="Arial"/>
            </a:endParaRPr>
          </a:p>
          <a:p>
            <a:pPr algn="ctr" defTabSz="914435">
              <a:lnSpc>
                <a:spcPct val="90000"/>
              </a:lnSpc>
              <a:spcBef>
                <a:spcPct val="0"/>
              </a:spcBef>
              <a:spcAft>
                <a:spcPct val="0"/>
              </a:spcAft>
              <a:defRPr/>
            </a:pPr>
            <a:r>
              <a:rPr lang="en-US" sz="1400" b="1" kern="0">
                <a:solidFill>
                  <a:srgbClr val="4E3629">
                    <a:lumMod val="50000"/>
                  </a:srgbClr>
                </a:solidFill>
                <a:cs typeface="Arial"/>
              </a:rPr>
              <a:t>Design</a:t>
            </a:r>
          </a:p>
          <a:p>
            <a:pPr algn="ctr" defTabSz="914435">
              <a:lnSpc>
                <a:spcPct val="90000"/>
              </a:lnSpc>
              <a:spcBef>
                <a:spcPct val="0"/>
              </a:spcBef>
              <a:spcAft>
                <a:spcPct val="0"/>
              </a:spcAft>
              <a:defRPr/>
            </a:pPr>
            <a:br>
              <a:rPr lang="en-US" sz="1400" b="1" kern="0">
                <a:solidFill>
                  <a:srgbClr val="4E3629">
                    <a:lumMod val="50000"/>
                  </a:srgbClr>
                </a:solidFill>
                <a:cs typeface="Arial"/>
              </a:rPr>
            </a:br>
            <a:r>
              <a:rPr lang="en-US" sz="1400" b="1" kern="0">
                <a:solidFill>
                  <a:srgbClr val="4E3629">
                    <a:lumMod val="50000"/>
                  </a:srgbClr>
                </a:solidFill>
                <a:cs typeface="Arial"/>
              </a:rPr>
              <a:t>Develop</a:t>
            </a:r>
          </a:p>
          <a:p>
            <a:pPr algn="ctr" defTabSz="914435">
              <a:lnSpc>
                <a:spcPct val="90000"/>
              </a:lnSpc>
              <a:spcBef>
                <a:spcPct val="0"/>
              </a:spcBef>
              <a:spcAft>
                <a:spcPct val="0"/>
              </a:spcAft>
              <a:defRPr/>
            </a:pPr>
            <a:endParaRPr lang="en-US" sz="1400" b="1" kern="0">
              <a:solidFill>
                <a:srgbClr val="4E3629">
                  <a:lumMod val="50000"/>
                </a:srgbClr>
              </a:solidFill>
              <a:cs typeface="Arial"/>
            </a:endParaRPr>
          </a:p>
          <a:p>
            <a:pPr algn="ctr" defTabSz="914435">
              <a:lnSpc>
                <a:spcPct val="90000"/>
              </a:lnSpc>
              <a:spcBef>
                <a:spcPct val="0"/>
              </a:spcBef>
              <a:spcAft>
                <a:spcPct val="0"/>
              </a:spcAft>
              <a:defRPr/>
            </a:pPr>
            <a:r>
              <a:rPr lang="en-US" sz="1400" b="1" kern="0">
                <a:solidFill>
                  <a:srgbClr val="4E3629">
                    <a:lumMod val="50000"/>
                  </a:srgbClr>
                </a:solidFill>
                <a:cs typeface="Arial"/>
              </a:rPr>
              <a:t>Deploy</a:t>
            </a:r>
          </a:p>
        </p:txBody>
      </p:sp>
      <p:grpSp>
        <p:nvGrpSpPr>
          <p:cNvPr id="7" name="Group 6"/>
          <p:cNvGrpSpPr/>
          <p:nvPr/>
        </p:nvGrpSpPr>
        <p:grpSpPr>
          <a:xfrm>
            <a:off x="521944" y="2334404"/>
            <a:ext cx="1595761" cy="3778400"/>
            <a:chOff x="542442" y="2521218"/>
            <a:chExt cx="1595775" cy="3778433"/>
          </a:xfrm>
        </p:grpSpPr>
        <p:grpSp>
          <p:nvGrpSpPr>
            <p:cNvPr id="6" name="Group 5"/>
            <p:cNvGrpSpPr/>
            <p:nvPr/>
          </p:nvGrpSpPr>
          <p:grpSpPr>
            <a:xfrm>
              <a:off x="992010" y="3141893"/>
              <a:ext cx="692564" cy="385176"/>
              <a:chOff x="822764" y="-586728"/>
              <a:chExt cx="692564" cy="385176"/>
            </a:xfrm>
          </p:grpSpPr>
          <p:sp>
            <p:nvSpPr>
              <p:cNvPr id="94" name="Freeform 3">
                <a:extLst>
                  <a:ext uri="{FF2B5EF4-FFF2-40B4-BE49-F238E27FC236}">
                    <a16:creationId xmlns:a16="http://schemas.microsoft.com/office/drawing/2014/main" id="{78EF33C4-D2F2-9948-BC9E-88342CEAAAB1}"/>
                  </a:ext>
                </a:extLst>
              </p:cNvPr>
              <p:cNvSpPr>
                <a:spLocks noChangeAspect="1" noChangeArrowheads="1"/>
              </p:cNvSpPr>
              <p:nvPr/>
            </p:nvSpPr>
            <p:spPr bwMode="auto">
              <a:xfrm>
                <a:off x="1022765" y="-586728"/>
                <a:ext cx="492563" cy="314734"/>
              </a:xfrm>
              <a:custGeom>
                <a:avLst/>
                <a:gdLst>
                  <a:gd name="T0" fmla="*/ 2430 w 2964"/>
                  <a:gd name="T1" fmla="*/ 602 h 1668"/>
                  <a:gd name="T2" fmla="*/ 2384 w 2964"/>
                  <a:gd name="T3" fmla="*/ 614 h 1668"/>
                  <a:gd name="T4" fmla="*/ 1876 w 2964"/>
                  <a:gd name="T5" fmla="*/ 232 h 1668"/>
                  <a:gd name="T6" fmla="*/ 1702 w 2964"/>
                  <a:gd name="T7" fmla="*/ 267 h 1668"/>
                  <a:gd name="T8" fmla="*/ 1204 w 2964"/>
                  <a:gd name="T9" fmla="*/ 0 h 1668"/>
                  <a:gd name="T10" fmla="*/ 613 w 2964"/>
                  <a:gd name="T11" fmla="*/ 463 h 1668"/>
                  <a:gd name="T12" fmla="*/ 602 w 2964"/>
                  <a:gd name="T13" fmla="*/ 463 h 1668"/>
                  <a:gd name="T14" fmla="*/ 0 w 2964"/>
                  <a:gd name="T15" fmla="*/ 1065 h 1668"/>
                  <a:gd name="T16" fmla="*/ 602 w 2964"/>
                  <a:gd name="T17" fmla="*/ 1667 h 1668"/>
                  <a:gd name="T18" fmla="*/ 2430 w 2964"/>
                  <a:gd name="T19" fmla="*/ 1667 h 1668"/>
                  <a:gd name="T20" fmla="*/ 2963 w 2964"/>
                  <a:gd name="T21" fmla="*/ 1135 h 1668"/>
                  <a:gd name="T22" fmla="*/ 2430 w 2964"/>
                  <a:gd name="T23" fmla="*/ 602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4" h="1668">
                    <a:moveTo>
                      <a:pt x="2430" y="602"/>
                    </a:moveTo>
                    <a:cubicBezTo>
                      <a:pt x="2418" y="602"/>
                      <a:pt x="2396" y="602"/>
                      <a:pt x="2384" y="614"/>
                    </a:cubicBezTo>
                    <a:cubicBezTo>
                      <a:pt x="2314" y="394"/>
                      <a:pt x="2119" y="232"/>
                      <a:pt x="1876" y="232"/>
                    </a:cubicBezTo>
                    <a:cubicBezTo>
                      <a:pt x="1817" y="232"/>
                      <a:pt x="1760" y="244"/>
                      <a:pt x="1702" y="267"/>
                    </a:cubicBezTo>
                    <a:cubicBezTo>
                      <a:pt x="1586" y="105"/>
                      <a:pt x="1413" y="0"/>
                      <a:pt x="1204" y="0"/>
                    </a:cubicBezTo>
                    <a:cubicBezTo>
                      <a:pt x="915" y="0"/>
                      <a:pt x="683" y="197"/>
                      <a:pt x="613" y="463"/>
                    </a:cubicBezTo>
                    <a:lnTo>
                      <a:pt x="602" y="463"/>
                    </a:lnTo>
                    <a:cubicBezTo>
                      <a:pt x="266" y="463"/>
                      <a:pt x="0" y="741"/>
                      <a:pt x="0" y="1065"/>
                    </a:cubicBezTo>
                    <a:cubicBezTo>
                      <a:pt x="0" y="1401"/>
                      <a:pt x="266" y="1667"/>
                      <a:pt x="602" y="1667"/>
                    </a:cubicBezTo>
                    <a:cubicBezTo>
                      <a:pt x="2430" y="1667"/>
                      <a:pt x="2430" y="1667"/>
                      <a:pt x="2430" y="1667"/>
                    </a:cubicBezTo>
                    <a:cubicBezTo>
                      <a:pt x="2720" y="1667"/>
                      <a:pt x="2963" y="1436"/>
                      <a:pt x="2963" y="1135"/>
                    </a:cubicBezTo>
                    <a:cubicBezTo>
                      <a:pt x="2963" y="846"/>
                      <a:pt x="2720" y="602"/>
                      <a:pt x="2430" y="602"/>
                    </a:cubicBezTo>
                  </a:path>
                </a:pathLst>
              </a:custGeom>
              <a:solidFill>
                <a:srgbClr val="007DBD"/>
              </a:solidFill>
              <a:ln w="9525" cap="flat">
                <a:solidFill>
                  <a:schemeClr val="bg1"/>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a:solidFill>
                    <a:srgbClr val="4E3629"/>
                  </a:solidFill>
                  <a:cs typeface="Arial"/>
                </a:endParaRPr>
              </a:p>
            </p:txBody>
          </p:sp>
          <p:sp>
            <p:nvSpPr>
              <p:cNvPr id="95" name="Freeform 3">
                <a:extLst>
                  <a:ext uri="{FF2B5EF4-FFF2-40B4-BE49-F238E27FC236}">
                    <a16:creationId xmlns:a16="http://schemas.microsoft.com/office/drawing/2014/main" id="{78EF33C4-D2F2-9948-BC9E-88342CEAAAB1}"/>
                  </a:ext>
                </a:extLst>
              </p:cNvPr>
              <p:cNvSpPr>
                <a:spLocks noChangeAspect="1" noChangeArrowheads="1"/>
              </p:cNvSpPr>
              <p:nvPr/>
            </p:nvSpPr>
            <p:spPr bwMode="auto">
              <a:xfrm>
                <a:off x="822764" y="-516286"/>
                <a:ext cx="492563" cy="314734"/>
              </a:xfrm>
              <a:custGeom>
                <a:avLst/>
                <a:gdLst>
                  <a:gd name="T0" fmla="*/ 2430 w 2964"/>
                  <a:gd name="T1" fmla="*/ 602 h 1668"/>
                  <a:gd name="T2" fmla="*/ 2384 w 2964"/>
                  <a:gd name="T3" fmla="*/ 614 h 1668"/>
                  <a:gd name="T4" fmla="*/ 1876 w 2964"/>
                  <a:gd name="T5" fmla="*/ 232 h 1668"/>
                  <a:gd name="T6" fmla="*/ 1702 w 2964"/>
                  <a:gd name="T7" fmla="*/ 267 h 1668"/>
                  <a:gd name="T8" fmla="*/ 1204 w 2964"/>
                  <a:gd name="T9" fmla="*/ 0 h 1668"/>
                  <a:gd name="T10" fmla="*/ 613 w 2964"/>
                  <a:gd name="T11" fmla="*/ 463 h 1668"/>
                  <a:gd name="T12" fmla="*/ 602 w 2964"/>
                  <a:gd name="T13" fmla="*/ 463 h 1668"/>
                  <a:gd name="T14" fmla="*/ 0 w 2964"/>
                  <a:gd name="T15" fmla="*/ 1065 h 1668"/>
                  <a:gd name="T16" fmla="*/ 602 w 2964"/>
                  <a:gd name="T17" fmla="*/ 1667 h 1668"/>
                  <a:gd name="T18" fmla="*/ 2430 w 2964"/>
                  <a:gd name="T19" fmla="*/ 1667 h 1668"/>
                  <a:gd name="T20" fmla="*/ 2963 w 2964"/>
                  <a:gd name="T21" fmla="*/ 1135 h 1668"/>
                  <a:gd name="T22" fmla="*/ 2430 w 2964"/>
                  <a:gd name="T23" fmla="*/ 602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4" h="1668">
                    <a:moveTo>
                      <a:pt x="2430" y="602"/>
                    </a:moveTo>
                    <a:cubicBezTo>
                      <a:pt x="2418" y="602"/>
                      <a:pt x="2396" y="602"/>
                      <a:pt x="2384" y="614"/>
                    </a:cubicBezTo>
                    <a:cubicBezTo>
                      <a:pt x="2314" y="394"/>
                      <a:pt x="2119" y="232"/>
                      <a:pt x="1876" y="232"/>
                    </a:cubicBezTo>
                    <a:cubicBezTo>
                      <a:pt x="1817" y="232"/>
                      <a:pt x="1760" y="244"/>
                      <a:pt x="1702" y="267"/>
                    </a:cubicBezTo>
                    <a:cubicBezTo>
                      <a:pt x="1586" y="105"/>
                      <a:pt x="1413" y="0"/>
                      <a:pt x="1204" y="0"/>
                    </a:cubicBezTo>
                    <a:cubicBezTo>
                      <a:pt x="915" y="0"/>
                      <a:pt x="683" y="197"/>
                      <a:pt x="613" y="463"/>
                    </a:cubicBezTo>
                    <a:lnTo>
                      <a:pt x="602" y="463"/>
                    </a:lnTo>
                    <a:cubicBezTo>
                      <a:pt x="266" y="463"/>
                      <a:pt x="0" y="741"/>
                      <a:pt x="0" y="1065"/>
                    </a:cubicBezTo>
                    <a:cubicBezTo>
                      <a:pt x="0" y="1401"/>
                      <a:pt x="266" y="1667"/>
                      <a:pt x="602" y="1667"/>
                    </a:cubicBezTo>
                    <a:cubicBezTo>
                      <a:pt x="2430" y="1667"/>
                      <a:pt x="2430" y="1667"/>
                      <a:pt x="2430" y="1667"/>
                    </a:cubicBezTo>
                    <a:cubicBezTo>
                      <a:pt x="2720" y="1667"/>
                      <a:pt x="2963" y="1436"/>
                      <a:pt x="2963" y="1135"/>
                    </a:cubicBezTo>
                    <a:cubicBezTo>
                      <a:pt x="2963" y="846"/>
                      <a:pt x="2720" y="602"/>
                      <a:pt x="2430" y="602"/>
                    </a:cubicBezTo>
                  </a:path>
                </a:pathLst>
              </a:custGeom>
              <a:solidFill>
                <a:srgbClr val="007DBD"/>
              </a:solidFill>
              <a:ln w="9525" cap="flat">
                <a:solidFill>
                  <a:schemeClr val="bg1"/>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a:solidFill>
                    <a:srgbClr val="4E3629"/>
                  </a:solidFill>
                  <a:cs typeface="Arial"/>
                </a:endParaRPr>
              </a:p>
            </p:txBody>
          </p:sp>
        </p:grpSp>
        <p:grpSp>
          <p:nvGrpSpPr>
            <p:cNvPr id="76" name="Group 75">
              <a:extLst>
                <a:ext uri="{FF2B5EF4-FFF2-40B4-BE49-F238E27FC236}">
                  <a16:creationId xmlns:a16="http://schemas.microsoft.com/office/drawing/2014/main" id="{121C62B1-1578-B242-BC0B-E64514543904}"/>
                </a:ext>
              </a:extLst>
            </p:cNvPr>
            <p:cNvGrpSpPr/>
            <p:nvPr/>
          </p:nvGrpSpPr>
          <p:grpSpPr>
            <a:xfrm>
              <a:off x="542442" y="2521218"/>
              <a:ext cx="1595775" cy="3778433"/>
              <a:chOff x="330783" y="2693632"/>
              <a:chExt cx="1595775" cy="3326232"/>
            </a:xfrm>
          </p:grpSpPr>
          <p:sp>
            <p:nvSpPr>
              <p:cNvPr id="77" name="TextBox 76">
                <a:extLst>
                  <a:ext uri="{FF2B5EF4-FFF2-40B4-BE49-F238E27FC236}">
                    <a16:creationId xmlns:a16="http://schemas.microsoft.com/office/drawing/2014/main" id="{3642A926-7901-8A4B-BC78-52EE60E6E5BA}"/>
                  </a:ext>
                </a:extLst>
              </p:cNvPr>
              <p:cNvSpPr txBox="1"/>
              <p:nvPr/>
            </p:nvSpPr>
            <p:spPr>
              <a:xfrm>
                <a:off x="671470" y="4591121"/>
                <a:ext cx="914400" cy="248478"/>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200" kern="0">
                    <a:solidFill>
                      <a:srgbClr val="4E3629">
                        <a:lumMod val="50000"/>
                      </a:srgbClr>
                    </a:solidFill>
                    <a:cs typeface="Arial"/>
                  </a:rPr>
                  <a:t>Cloud + Ground</a:t>
                </a:r>
              </a:p>
            </p:txBody>
          </p:sp>
          <p:sp>
            <p:nvSpPr>
              <p:cNvPr id="78" name="TextBox 77">
                <a:extLst>
                  <a:ext uri="{FF2B5EF4-FFF2-40B4-BE49-F238E27FC236}">
                    <a16:creationId xmlns:a16="http://schemas.microsoft.com/office/drawing/2014/main" id="{FA2087A1-1953-F54F-B0FF-3296D5573562}"/>
                  </a:ext>
                </a:extLst>
              </p:cNvPr>
              <p:cNvSpPr txBox="1"/>
              <p:nvPr/>
            </p:nvSpPr>
            <p:spPr>
              <a:xfrm>
                <a:off x="774491" y="3673011"/>
                <a:ext cx="708359" cy="248478"/>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200" kern="0">
                    <a:solidFill>
                      <a:srgbClr val="4E3629">
                        <a:lumMod val="50000"/>
                      </a:srgbClr>
                    </a:solidFill>
                    <a:cs typeface="Arial"/>
                  </a:rPr>
                  <a:t>Cloud</a:t>
                </a:r>
              </a:p>
            </p:txBody>
          </p:sp>
          <p:sp>
            <p:nvSpPr>
              <p:cNvPr id="79" name="TextBox 78">
                <a:extLst>
                  <a:ext uri="{FF2B5EF4-FFF2-40B4-BE49-F238E27FC236}">
                    <a16:creationId xmlns:a16="http://schemas.microsoft.com/office/drawing/2014/main" id="{959BCE6B-9F1B-6D4B-A72C-A7256E1845C3}"/>
                  </a:ext>
                </a:extLst>
              </p:cNvPr>
              <p:cNvSpPr txBox="1"/>
              <p:nvPr/>
            </p:nvSpPr>
            <p:spPr>
              <a:xfrm>
                <a:off x="671470" y="5628239"/>
                <a:ext cx="914400" cy="391625"/>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200" kern="0">
                    <a:solidFill>
                      <a:srgbClr val="4E3629">
                        <a:lumMod val="50000"/>
                      </a:srgbClr>
                    </a:solidFill>
                    <a:cs typeface="Arial"/>
                  </a:rPr>
                  <a:t>Ground</a:t>
                </a:r>
              </a:p>
            </p:txBody>
          </p:sp>
          <p:sp>
            <p:nvSpPr>
              <p:cNvPr id="80" name="Freeform 9">
                <a:extLst>
                  <a:ext uri="{FF2B5EF4-FFF2-40B4-BE49-F238E27FC236}">
                    <a16:creationId xmlns:a16="http://schemas.microsoft.com/office/drawing/2014/main" id="{1E33AB2C-C1CE-5F42-B697-DFF35E22A8FE}"/>
                  </a:ext>
                </a:extLst>
              </p:cNvPr>
              <p:cNvSpPr>
                <a:spLocks noChangeAspect="1" noEditPoints="1"/>
              </p:cNvSpPr>
              <p:nvPr/>
            </p:nvSpPr>
            <p:spPr bwMode="gray">
              <a:xfrm>
                <a:off x="924269" y="5175600"/>
                <a:ext cx="408802" cy="432905"/>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rgbClr val="007DBD"/>
              </a:solidFill>
              <a:ln w="3175" cmpd="sng">
                <a:noFill/>
                <a:round/>
              </a:ln>
              <a:effectLst/>
            </p:spPr>
            <p:txBody>
              <a:bodyPr vert="horz" wrap="square" lIns="121860" tIns="60931" rIns="121860" bIns="60931"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2400" kern="0">
                  <a:solidFill>
                    <a:srgbClr val="4E3629"/>
                  </a:solidFill>
                  <a:cs typeface="Arial"/>
                </a:endParaRPr>
              </a:p>
            </p:txBody>
          </p:sp>
          <p:sp>
            <p:nvSpPr>
              <p:cNvPr id="81" name="Rounded Rectangle 80">
                <a:extLst>
                  <a:ext uri="{FF2B5EF4-FFF2-40B4-BE49-F238E27FC236}">
                    <a16:creationId xmlns:a16="http://schemas.microsoft.com/office/drawing/2014/main" id="{E73E376C-FA91-0445-B505-2CBDEEFAC0AC}"/>
                  </a:ext>
                </a:extLst>
              </p:cNvPr>
              <p:cNvSpPr/>
              <p:nvPr/>
            </p:nvSpPr>
            <p:spPr bwMode="gray">
              <a:xfrm>
                <a:off x="330783" y="2693632"/>
                <a:ext cx="1595775" cy="495943"/>
              </a:xfrm>
              <a:prstGeom prst="roundRect">
                <a:avLst>
                  <a:gd name="adj" fmla="val 5162"/>
                </a:avLst>
              </a:prstGeom>
              <a:no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r>
                  <a:rPr lang="en-US" sz="1400" b="1" kern="0">
                    <a:solidFill>
                      <a:srgbClr val="4E3629">
                        <a:lumMod val="50000"/>
                      </a:srgbClr>
                    </a:solidFill>
                    <a:cs typeface="Arial"/>
                  </a:rPr>
                  <a:t>Deployment</a:t>
                </a:r>
                <a:br>
                  <a:rPr lang="en-US" sz="1600" b="1" kern="0">
                    <a:solidFill>
                      <a:srgbClr val="4E3629">
                        <a:lumMod val="50000"/>
                      </a:srgbClr>
                    </a:solidFill>
                    <a:cs typeface="Arial"/>
                  </a:rPr>
                </a:br>
                <a:r>
                  <a:rPr lang="en-US" sz="1600" b="1" kern="0">
                    <a:solidFill>
                      <a:srgbClr val="4E3629">
                        <a:lumMod val="50000"/>
                      </a:srgbClr>
                    </a:solidFill>
                    <a:cs typeface="Arial"/>
                  </a:rPr>
                  <a:t>flexibility</a:t>
                </a:r>
              </a:p>
            </p:txBody>
          </p:sp>
          <p:grpSp>
            <p:nvGrpSpPr>
              <p:cNvPr id="83" name="Group 82">
                <a:extLst>
                  <a:ext uri="{FF2B5EF4-FFF2-40B4-BE49-F238E27FC236}">
                    <a16:creationId xmlns:a16="http://schemas.microsoft.com/office/drawing/2014/main" id="{45F6DE50-C063-D14F-9548-00AE4609B710}"/>
                  </a:ext>
                </a:extLst>
              </p:cNvPr>
              <p:cNvGrpSpPr/>
              <p:nvPr/>
            </p:nvGrpSpPr>
            <p:grpSpPr>
              <a:xfrm>
                <a:off x="649679" y="4224253"/>
                <a:ext cx="957983" cy="317102"/>
                <a:chOff x="813010" y="4266457"/>
                <a:chExt cx="957983" cy="317102"/>
              </a:xfrm>
            </p:grpSpPr>
            <p:sp>
              <p:nvSpPr>
                <p:cNvPr id="84" name="Freeform 9">
                  <a:extLst>
                    <a:ext uri="{FF2B5EF4-FFF2-40B4-BE49-F238E27FC236}">
                      <a16:creationId xmlns:a16="http://schemas.microsoft.com/office/drawing/2014/main" id="{C802804D-DBB2-4E46-B1B5-77CFBE175700}"/>
                    </a:ext>
                  </a:extLst>
                </p:cNvPr>
                <p:cNvSpPr>
                  <a:spLocks noChangeAspect="1" noEditPoints="1"/>
                </p:cNvSpPr>
                <p:nvPr/>
              </p:nvSpPr>
              <p:spPr bwMode="gray">
                <a:xfrm>
                  <a:off x="813010" y="4266457"/>
                  <a:ext cx="299447" cy="317102"/>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rgbClr val="007DBD"/>
                </a:solidFill>
                <a:ln w="3175" cmpd="sng">
                  <a:noFill/>
                  <a:round/>
                </a:ln>
                <a:effectLst/>
              </p:spPr>
              <p:txBody>
                <a:bodyPr vert="horz" wrap="square" lIns="121860" tIns="60931" rIns="121860" bIns="60931"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2400" kern="0">
                    <a:solidFill>
                      <a:srgbClr val="4E3629"/>
                    </a:solidFill>
                    <a:cs typeface="Arial"/>
                  </a:endParaRPr>
                </a:p>
              </p:txBody>
            </p:sp>
            <p:sp>
              <p:nvSpPr>
                <p:cNvPr id="85" name="TextBox 84">
                  <a:extLst>
                    <a:ext uri="{FF2B5EF4-FFF2-40B4-BE49-F238E27FC236}">
                      <a16:creationId xmlns:a16="http://schemas.microsoft.com/office/drawing/2014/main" id="{51478D0C-6E09-0645-B2B8-FED02B55014B}"/>
                    </a:ext>
                  </a:extLst>
                </p:cNvPr>
                <p:cNvSpPr txBox="1"/>
                <p:nvPr/>
              </p:nvSpPr>
              <p:spPr>
                <a:xfrm>
                  <a:off x="1048636" y="4300767"/>
                  <a:ext cx="340041" cy="248478"/>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2000" kern="0">
                      <a:solidFill>
                        <a:srgbClr val="007DBD"/>
                      </a:solidFill>
                      <a:cs typeface="Arial"/>
                    </a:rPr>
                    <a:t>+</a:t>
                  </a:r>
                </a:p>
              </p:txBody>
            </p:sp>
            <p:sp>
              <p:nvSpPr>
                <p:cNvPr id="86" name="Freeform 3">
                  <a:extLst>
                    <a:ext uri="{FF2B5EF4-FFF2-40B4-BE49-F238E27FC236}">
                      <a16:creationId xmlns:a16="http://schemas.microsoft.com/office/drawing/2014/main" id="{B80E0557-CECC-ED44-889C-E02B9AD65C0A}"/>
                    </a:ext>
                  </a:extLst>
                </p:cNvPr>
                <p:cNvSpPr>
                  <a:spLocks noChangeAspect="1" noChangeArrowheads="1"/>
                </p:cNvSpPr>
                <p:nvPr/>
              </p:nvSpPr>
              <p:spPr bwMode="auto">
                <a:xfrm>
                  <a:off x="1363916" y="4310518"/>
                  <a:ext cx="407077" cy="228981"/>
                </a:xfrm>
                <a:custGeom>
                  <a:avLst/>
                  <a:gdLst>
                    <a:gd name="T0" fmla="*/ 2430 w 2964"/>
                    <a:gd name="T1" fmla="*/ 602 h 1668"/>
                    <a:gd name="T2" fmla="*/ 2384 w 2964"/>
                    <a:gd name="T3" fmla="*/ 614 h 1668"/>
                    <a:gd name="T4" fmla="*/ 1876 w 2964"/>
                    <a:gd name="T5" fmla="*/ 232 h 1668"/>
                    <a:gd name="T6" fmla="*/ 1702 w 2964"/>
                    <a:gd name="T7" fmla="*/ 267 h 1668"/>
                    <a:gd name="T8" fmla="*/ 1204 w 2964"/>
                    <a:gd name="T9" fmla="*/ 0 h 1668"/>
                    <a:gd name="T10" fmla="*/ 613 w 2964"/>
                    <a:gd name="T11" fmla="*/ 463 h 1668"/>
                    <a:gd name="T12" fmla="*/ 602 w 2964"/>
                    <a:gd name="T13" fmla="*/ 463 h 1668"/>
                    <a:gd name="T14" fmla="*/ 0 w 2964"/>
                    <a:gd name="T15" fmla="*/ 1065 h 1668"/>
                    <a:gd name="T16" fmla="*/ 602 w 2964"/>
                    <a:gd name="T17" fmla="*/ 1667 h 1668"/>
                    <a:gd name="T18" fmla="*/ 2430 w 2964"/>
                    <a:gd name="T19" fmla="*/ 1667 h 1668"/>
                    <a:gd name="T20" fmla="*/ 2963 w 2964"/>
                    <a:gd name="T21" fmla="*/ 1135 h 1668"/>
                    <a:gd name="T22" fmla="*/ 2430 w 2964"/>
                    <a:gd name="T23" fmla="*/ 602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4" h="1668">
                      <a:moveTo>
                        <a:pt x="2430" y="602"/>
                      </a:moveTo>
                      <a:cubicBezTo>
                        <a:pt x="2418" y="602"/>
                        <a:pt x="2396" y="602"/>
                        <a:pt x="2384" y="614"/>
                      </a:cubicBezTo>
                      <a:cubicBezTo>
                        <a:pt x="2314" y="394"/>
                        <a:pt x="2119" y="232"/>
                        <a:pt x="1876" y="232"/>
                      </a:cubicBezTo>
                      <a:cubicBezTo>
                        <a:pt x="1817" y="232"/>
                        <a:pt x="1760" y="244"/>
                        <a:pt x="1702" y="267"/>
                      </a:cubicBezTo>
                      <a:cubicBezTo>
                        <a:pt x="1586" y="105"/>
                        <a:pt x="1413" y="0"/>
                        <a:pt x="1204" y="0"/>
                      </a:cubicBezTo>
                      <a:cubicBezTo>
                        <a:pt x="915" y="0"/>
                        <a:pt x="683" y="197"/>
                        <a:pt x="613" y="463"/>
                      </a:cubicBezTo>
                      <a:lnTo>
                        <a:pt x="602" y="463"/>
                      </a:lnTo>
                      <a:cubicBezTo>
                        <a:pt x="266" y="463"/>
                        <a:pt x="0" y="741"/>
                        <a:pt x="0" y="1065"/>
                      </a:cubicBezTo>
                      <a:cubicBezTo>
                        <a:pt x="0" y="1401"/>
                        <a:pt x="266" y="1667"/>
                        <a:pt x="602" y="1667"/>
                      </a:cubicBezTo>
                      <a:cubicBezTo>
                        <a:pt x="2430" y="1667"/>
                        <a:pt x="2430" y="1667"/>
                        <a:pt x="2430" y="1667"/>
                      </a:cubicBezTo>
                      <a:cubicBezTo>
                        <a:pt x="2720" y="1667"/>
                        <a:pt x="2963" y="1436"/>
                        <a:pt x="2963" y="1135"/>
                      </a:cubicBezTo>
                      <a:cubicBezTo>
                        <a:pt x="2963" y="846"/>
                        <a:pt x="2720" y="602"/>
                        <a:pt x="2430" y="602"/>
                      </a:cubicBezTo>
                    </a:path>
                  </a:pathLst>
                </a:custGeom>
                <a:solidFill>
                  <a:srgbClr val="007DB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a:solidFill>
                      <a:srgbClr val="4E3629"/>
                    </a:solidFill>
                    <a:cs typeface="Arial"/>
                  </a:endParaRPr>
                </a:p>
              </p:txBody>
            </p:sp>
          </p:grpSp>
        </p:grpSp>
      </p:grpSp>
      <p:sp>
        <p:nvSpPr>
          <p:cNvPr id="103" name="Rounded Rectangle 102">
            <a:extLst>
              <a:ext uri="{FF2B5EF4-FFF2-40B4-BE49-F238E27FC236}">
                <a16:creationId xmlns:a16="http://schemas.microsoft.com/office/drawing/2014/main" id="{CB955878-E066-FE43-A0BF-E9B844835363}"/>
              </a:ext>
            </a:extLst>
          </p:cNvPr>
          <p:cNvSpPr/>
          <p:nvPr/>
        </p:nvSpPr>
        <p:spPr bwMode="gray">
          <a:xfrm>
            <a:off x="7354240" y="5857256"/>
            <a:ext cx="2371075" cy="248547"/>
          </a:xfrm>
          <a:prstGeom prst="roundRect">
            <a:avLst>
              <a:gd name="adj" fmla="val 50000"/>
            </a:avLst>
          </a:prstGeom>
          <a:no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r>
              <a:rPr lang="en-US" sz="1400" b="1" kern="0">
                <a:solidFill>
                  <a:srgbClr val="4E3629">
                    <a:lumMod val="50000"/>
                  </a:srgbClr>
                </a:solidFill>
                <a:cs typeface="Oracle Sans" panose="020B0503020204020204" pitchFamily="34" charset="0"/>
              </a:rPr>
              <a:t>Performance</a:t>
            </a:r>
          </a:p>
        </p:txBody>
      </p:sp>
      <p:sp>
        <p:nvSpPr>
          <p:cNvPr id="104" name="Rounded Rectangle 103">
            <a:extLst>
              <a:ext uri="{FF2B5EF4-FFF2-40B4-BE49-F238E27FC236}">
                <a16:creationId xmlns:a16="http://schemas.microsoft.com/office/drawing/2014/main" id="{35528ADF-2683-EC43-946B-CC75C86B94BE}"/>
              </a:ext>
            </a:extLst>
          </p:cNvPr>
          <p:cNvSpPr/>
          <p:nvPr/>
        </p:nvSpPr>
        <p:spPr bwMode="gray">
          <a:xfrm>
            <a:off x="4620689" y="5940385"/>
            <a:ext cx="2760182" cy="248547"/>
          </a:xfrm>
          <a:prstGeom prst="roundRect">
            <a:avLst>
              <a:gd name="adj" fmla="val 50000"/>
            </a:avLst>
          </a:prstGeom>
          <a:no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r>
              <a:rPr lang="en-US" sz="1400" b="1" kern="0">
                <a:solidFill>
                  <a:srgbClr val="4E3629">
                    <a:lumMod val="50000"/>
                  </a:srgbClr>
                </a:solidFill>
                <a:cs typeface="Oracle Sans" panose="020B0503020204020204" pitchFamily="34" charset="0"/>
              </a:rPr>
              <a:t>Simplified Application Integration</a:t>
            </a:r>
          </a:p>
        </p:txBody>
      </p:sp>
      <p:sp>
        <p:nvSpPr>
          <p:cNvPr id="105" name="Rounded Rectangle 104">
            <a:extLst>
              <a:ext uri="{FF2B5EF4-FFF2-40B4-BE49-F238E27FC236}">
                <a16:creationId xmlns:a16="http://schemas.microsoft.com/office/drawing/2014/main" id="{03DEA3DD-583D-A347-A458-12CEE6C87DF7}"/>
              </a:ext>
            </a:extLst>
          </p:cNvPr>
          <p:cNvSpPr/>
          <p:nvPr/>
        </p:nvSpPr>
        <p:spPr bwMode="gray">
          <a:xfrm>
            <a:off x="2273193" y="5857256"/>
            <a:ext cx="2372790" cy="248547"/>
          </a:xfrm>
          <a:prstGeom prst="roundRect">
            <a:avLst>
              <a:gd name="adj" fmla="val 50000"/>
            </a:avLst>
          </a:prstGeom>
          <a:no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r>
              <a:rPr lang="en-US" sz="1400" b="1" kern="0">
                <a:solidFill>
                  <a:srgbClr val="4E3629">
                    <a:lumMod val="50000"/>
                  </a:srgbClr>
                </a:solidFill>
                <a:cs typeface="Oracle Sans" panose="020B0503020204020204" pitchFamily="34" charset="0"/>
              </a:rPr>
              <a:t>Security</a:t>
            </a:r>
          </a:p>
        </p:txBody>
      </p:sp>
      <p:sp>
        <p:nvSpPr>
          <p:cNvPr id="109" name="Rounded Rectangle 108">
            <a:extLst>
              <a:ext uri="{FF2B5EF4-FFF2-40B4-BE49-F238E27FC236}">
                <a16:creationId xmlns:a16="http://schemas.microsoft.com/office/drawing/2014/main" id="{18223563-D30C-7E4D-819D-137D6909D25F}"/>
              </a:ext>
            </a:extLst>
          </p:cNvPr>
          <p:cNvSpPr/>
          <p:nvPr/>
        </p:nvSpPr>
        <p:spPr bwMode="gray">
          <a:xfrm>
            <a:off x="2280809" y="2878912"/>
            <a:ext cx="2365176" cy="2917259"/>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endParaRPr lang="en-US" sz="1400" b="1" kern="0">
              <a:solidFill>
                <a:srgbClr val="4E3629">
                  <a:lumMod val="50000"/>
                </a:srgbClr>
              </a:solidFill>
              <a:cs typeface="Arial"/>
            </a:endParaRPr>
          </a:p>
        </p:txBody>
      </p:sp>
      <p:sp>
        <p:nvSpPr>
          <p:cNvPr id="4" name="Round Same Side Corner Rectangle 3"/>
          <p:cNvSpPr/>
          <p:nvPr/>
        </p:nvSpPr>
        <p:spPr>
          <a:xfrm>
            <a:off x="2276687" y="2638544"/>
            <a:ext cx="2369297" cy="310362"/>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r>
              <a:rPr lang="en-US" sz="1600" b="1">
                <a:solidFill>
                  <a:srgbClr val="FCFBFA"/>
                </a:solidFill>
                <a:cs typeface="Oracle Sans" panose="020B0503020204020204" pitchFamily="34" charset="0"/>
              </a:rPr>
              <a:t>Capability</a:t>
            </a:r>
          </a:p>
        </p:txBody>
      </p:sp>
      <p:sp>
        <p:nvSpPr>
          <p:cNvPr id="113" name="Rounded Rectangle 112">
            <a:extLst>
              <a:ext uri="{FF2B5EF4-FFF2-40B4-BE49-F238E27FC236}">
                <a16:creationId xmlns:a16="http://schemas.microsoft.com/office/drawing/2014/main" id="{18223563-D30C-7E4D-819D-137D6909D25F}"/>
              </a:ext>
            </a:extLst>
          </p:cNvPr>
          <p:cNvSpPr/>
          <p:nvPr/>
        </p:nvSpPr>
        <p:spPr bwMode="gray">
          <a:xfrm>
            <a:off x="7354240" y="2883145"/>
            <a:ext cx="2371188" cy="2917259"/>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endParaRPr lang="en-US" sz="1400" b="1" kern="0">
              <a:solidFill>
                <a:srgbClr val="4E3629">
                  <a:lumMod val="50000"/>
                </a:srgbClr>
              </a:solidFill>
              <a:cs typeface="Arial"/>
            </a:endParaRPr>
          </a:p>
        </p:txBody>
      </p:sp>
      <p:sp>
        <p:nvSpPr>
          <p:cNvPr id="114" name="Round Same Side Corner Rectangle 113"/>
          <p:cNvSpPr/>
          <p:nvPr/>
        </p:nvSpPr>
        <p:spPr>
          <a:xfrm>
            <a:off x="7356616" y="2642777"/>
            <a:ext cx="2368812" cy="296537"/>
          </a:xfrm>
          <a:prstGeom prst="round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r>
              <a:rPr lang="en-US" sz="1600" b="1">
                <a:solidFill>
                  <a:srgbClr val="FCFBFA"/>
                </a:solidFill>
                <a:cs typeface="Oracle Sans" panose="020B0503020204020204" pitchFamily="34" charset="0"/>
              </a:rPr>
              <a:t>Prebuilt</a:t>
            </a:r>
          </a:p>
        </p:txBody>
      </p:sp>
      <p:grpSp>
        <p:nvGrpSpPr>
          <p:cNvPr id="126" name="Group 125"/>
          <p:cNvGrpSpPr/>
          <p:nvPr/>
        </p:nvGrpSpPr>
        <p:grpSpPr>
          <a:xfrm>
            <a:off x="2411914" y="1908571"/>
            <a:ext cx="7459633" cy="375778"/>
            <a:chOff x="2220771" y="2474346"/>
            <a:chExt cx="7459699" cy="375781"/>
          </a:xfrm>
        </p:grpSpPr>
        <p:sp>
          <p:nvSpPr>
            <p:cNvPr id="128" name="Freeform 127">
              <a:extLst>
                <a:ext uri="{FF2B5EF4-FFF2-40B4-BE49-F238E27FC236}">
                  <a16:creationId xmlns:a16="http://schemas.microsoft.com/office/drawing/2014/main" id="{3FEC05F3-E36B-3E4B-B41A-0F778900B340}"/>
                </a:ext>
              </a:extLst>
            </p:cNvPr>
            <p:cNvSpPr>
              <a:spLocks noChangeAspect="1"/>
            </p:cNvSpPr>
            <p:nvPr/>
          </p:nvSpPr>
          <p:spPr>
            <a:xfrm>
              <a:off x="4410524" y="2491426"/>
              <a:ext cx="373751" cy="341620"/>
            </a:xfrm>
            <a:custGeom>
              <a:avLst/>
              <a:gdLst/>
              <a:ahLst/>
              <a:cxnLst/>
              <a:rect l="0" t="0" r="r" b="b"/>
              <a:pathLst>
                <a:path w="11725" h="10717">
                  <a:moveTo>
                    <a:pt x="10580" y="4122"/>
                  </a:moveTo>
                  <a:lnTo>
                    <a:pt x="10580" y="4122"/>
                  </a:lnTo>
                  <a:cubicBezTo>
                    <a:pt x="10213" y="4260"/>
                    <a:pt x="10213" y="4260"/>
                    <a:pt x="10213" y="4260"/>
                  </a:cubicBezTo>
                  <a:cubicBezTo>
                    <a:pt x="9022" y="2199"/>
                    <a:pt x="9022" y="2199"/>
                    <a:pt x="9022" y="2199"/>
                  </a:cubicBezTo>
                  <a:cubicBezTo>
                    <a:pt x="9388" y="2016"/>
                    <a:pt x="9388" y="2016"/>
                    <a:pt x="9388" y="2016"/>
                  </a:cubicBezTo>
                  <a:cubicBezTo>
                    <a:pt x="9388" y="458"/>
                    <a:pt x="9388" y="458"/>
                    <a:pt x="9388" y="458"/>
                  </a:cubicBezTo>
                  <a:cubicBezTo>
                    <a:pt x="8289" y="0"/>
                    <a:pt x="8289" y="0"/>
                    <a:pt x="8289" y="0"/>
                  </a:cubicBezTo>
                  <a:cubicBezTo>
                    <a:pt x="7144" y="458"/>
                    <a:pt x="7144" y="458"/>
                    <a:pt x="7144" y="458"/>
                  </a:cubicBezTo>
                  <a:cubicBezTo>
                    <a:pt x="7144" y="1054"/>
                    <a:pt x="7144" y="1054"/>
                    <a:pt x="7144" y="1054"/>
                  </a:cubicBezTo>
                  <a:cubicBezTo>
                    <a:pt x="4580" y="1054"/>
                    <a:pt x="4580" y="1054"/>
                    <a:pt x="4580" y="1054"/>
                  </a:cubicBezTo>
                  <a:cubicBezTo>
                    <a:pt x="4580" y="458"/>
                    <a:pt x="4580" y="458"/>
                    <a:pt x="4580" y="458"/>
                  </a:cubicBezTo>
                  <a:cubicBezTo>
                    <a:pt x="3436" y="0"/>
                    <a:pt x="3436" y="0"/>
                    <a:pt x="3436" y="0"/>
                  </a:cubicBezTo>
                  <a:cubicBezTo>
                    <a:pt x="2336" y="458"/>
                    <a:pt x="2336" y="458"/>
                    <a:pt x="2336" y="458"/>
                  </a:cubicBezTo>
                  <a:cubicBezTo>
                    <a:pt x="2336" y="2016"/>
                    <a:pt x="2336" y="2016"/>
                    <a:pt x="2336" y="2016"/>
                  </a:cubicBezTo>
                  <a:cubicBezTo>
                    <a:pt x="2703" y="2199"/>
                    <a:pt x="2703" y="2199"/>
                    <a:pt x="2703" y="2199"/>
                  </a:cubicBezTo>
                  <a:cubicBezTo>
                    <a:pt x="1511" y="4260"/>
                    <a:pt x="1511" y="4260"/>
                    <a:pt x="1511" y="4260"/>
                  </a:cubicBezTo>
                  <a:cubicBezTo>
                    <a:pt x="1145" y="4122"/>
                    <a:pt x="1145" y="4122"/>
                    <a:pt x="1145" y="4122"/>
                  </a:cubicBezTo>
                  <a:cubicBezTo>
                    <a:pt x="0" y="4581"/>
                    <a:pt x="0" y="4581"/>
                    <a:pt x="0" y="4581"/>
                  </a:cubicBezTo>
                  <a:cubicBezTo>
                    <a:pt x="0" y="6136"/>
                    <a:pt x="0" y="6136"/>
                    <a:pt x="0" y="6136"/>
                  </a:cubicBezTo>
                  <a:cubicBezTo>
                    <a:pt x="1145" y="6595"/>
                    <a:pt x="1145" y="6595"/>
                    <a:pt x="1145" y="6595"/>
                  </a:cubicBezTo>
                  <a:cubicBezTo>
                    <a:pt x="1511" y="6457"/>
                    <a:pt x="1511" y="6457"/>
                    <a:pt x="1511" y="6457"/>
                  </a:cubicBezTo>
                  <a:cubicBezTo>
                    <a:pt x="2703" y="8518"/>
                    <a:pt x="2703" y="8518"/>
                    <a:pt x="2703" y="8518"/>
                  </a:cubicBezTo>
                  <a:cubicBezTo>
                    <a:pt x="2336" y="8701"/>
                    <a:pt x="2336" y="8701"/>
                    <a:pt x="2336" y="8701"/>
                  </a:cubicBezTo>
                  <a:cubicBezTo>
                    <a:pt x="2336" y="10259"/>
                    <a:pt x="2336" y="10259"/>
                    <a:pt x="2336" y="10259"/>
                  </a:cubicBezTo>
                  <a:cubicBezTo>
                    <a:pt x="3436" y="10716"/>
                    <a:pt x="3436" y="10716"/>
                    <a:pt x="3436" y="10716"/>
                  </a:cubicBezTo>
                  <a:cubicBezTo>
                    <a:pt x="4580" y="10259"/>
                    <a:pt x="4580" y="10259"/>
                    <a:pt x="4580" y="10259"/>
                  </a:cubicBezTo>
                  <a:cubicBezTo>
                    <a:pt x="4580" y="9664"/>
                    <a:pt x="4580" y="9664"/>
                    <a:pt x="4580" y="9664"/>
                  </a:cubicBezTo>
                  <a:cubicBezTo>
                    <a:pt x="7144" y="9664"/>
                    <a:pt x="7144" y="9664"/>
                    <a:pt x="7144" y="9664"/>
                  </a:cubicBezTo>
                  <a:cubicBezTo>
                    <a:pt x="7144" y="10259"/>
                    <a:pt x="7144" y="10259"/>
                    <a:pt x="7144" y="10259"/>
                  </a:cubicBezTo>
                  <a:cubicBezTo>
                    <a:pt x="8289" y="10716"/>
                    <a:pt x="8289" y="10716"/>
                    <a:pt x="8289" y="10716"/>
                  </a:cubicBezTo>
                  <a:cubicBezTo>
                    <a:pt x="9388" y="10259"/>
                    <a:pt x="9388" y="10259"/>
                    <a:pt x="9388" y="10259"/>
                  </a:cubicBezTo>
                  <a:cubicBezTo>
                    <a:pt x="9388" y="8701"/>
                    <a:pt x="9388" y="8701"/>
                    <a:pt x="9388" y="8701"/>
                  </a:cubicBezTo>
                  <a:cubicBezTo>
                    <a:pt x="9022" y="8518"/>
                    <a:pt x="9022" y="8518"/>
                    <a:pt x="9022" y="8518"/>
                  </a:cubicBezTo>
                  <a:cubicBezTo>
                    <a:pt x="10213" y="6457"/>
                    <a:pt x="10213" y="6457"/>
                    <a:pt x="10213" y="6457"/>
                  </a:cubicBezTo>
                  <a:cubicBezTo>
                    <a:pt x="10580" y="6595"/>
                    <a:pt x="10580" y="6595"/>
                    <a:pt x="10580" y="6595"/>
                  </a:cubicBezTo>
                  <a:cubicBezTo>
                    <a:pt x="11724" y="6136"/>
                    <a:pt x="11724" y="6136"/>
                    <a:pt x="11724" y="6136"/>
                  </a:cubicBezTo>
                  <a:cubicBezTo>
                    <a:pt x="11724" y="4581"/>
                    <a:pt x="11724" y="4581"/>
                    <a:pt x="11724" y="4581"/>
                  </a:cubicBezTo>
                  <a:lnTo>
                    <a:pt x="10580" y="4122"/>
                  </a:lnTo>
                  <a:moveTo>
                    <a:pt x="7603" y="3755"/>
                  </a:moveTo>
                  <a:lnTo>
                    <a:pt x="7603" y="3755"/>
                  </a:lnTo>
                  <a:cubicBezTo>
                    <a:pt x="7603" y="3848"/>
                    <a:pt x="7603" y="3848"/>
                    <a:pt x="7603" y="3848"/>
                  </a:cubicBezTo>
                  <a:cubicBezTo>
                    <a:pt x="9480" y="4901"/>
                    <a:pt x="9480" y="4901"/>
                    <a:pt x="9480" y="4901"/>
                  </a:cubicBezTo>
                  <a:cubicBezTo>
                    <a:pt x="9480" y="5817"/>
                    <a:pt x="9480" y="5817"/>
                    <a:pt x="9480" y="5817"/>
                  </a:cubicBezTo>
                  <a:cubicBezTo>
                    <a:pt x="8289" y="6457"/>
                    <a:pt x="8289" y="6457"/>
                    <a:pt x="8289" y="6457"/>
                  </a:cubicBezTo>
                  <a:cubicBezTo>
                    <a:pt x="8289" y="6869"/>
                    <a:pt x="8289" y="6869"/>
                    <a:pt x="8289" y="6869"/>
                  </a:cubicBezTo>
                  <a:cubicBezTo>
                    <a:pt x="9526" y="6183"/>
                    <a:pt x="9526" y="6183"/>
                    <a:pt x="9526" y="6183"/>
                  </a:cubicBezTo>
                  <a:cubicBezTo>
                    <a:pt x="9847" y="6319"/>
                    <a:pt x="9847" y="6319"/>
                    <a:pt x="9847" y="6319"/>
                  </a:cubicBezTo>
                  <a:cubicBezTo>
                    <a:pt x="8655" y="8381"/>
                    <a:pt x="8655" y="8381"/>
                    <a:pt x="8655" y="8381"/>
                  </a:cubicBezTo>
                  <a:cubicBezTo>
                    <a:pt x="8289" y="8244"/>
                    <a:pt x="8289" y="8244"/>
                    <a:pt x="8289" y="8244"/>
                  </a:cubicBezTo>
                  <a:cubicBezTo>
                    <a:pt x="7190" y="8655"/>
                    <a:pt x="7190" y="8655"/>
                    <a:pt x="7190" y="8655"/>
                  </a:cubicBezTo>
                  <a:cubicBezTo>
                    <a:pt x="6732" y="8381"/>
                    <a:pt x="6732" y="8381"/>
                    <a:pt x="6732" y="8381"/>
                  </a:cubicBezTo>
                  <a:cubicBezTo>
                    <a:pt x="6321" y="8565"/>
                    <a:pt x="6321" y="8565"/>
                    <a:pt x="6321" y="8565"/>
                  </a:cubicBezTo>
                  <a:cubicBezTo>
                    <a:pt x="7144" y="9022"/>
                    <a:pt x="7144" y="9022"/>
                    <a:pt x="7144" y="9022"/>
                  </a:cubicBezTo>
                  <a:cubicBezTo>
                    <a:pt x="7144" y="9297"/>
                    <a:pt x="7144" y="9297"/>
                    <a:pt x="7144" y="9297"/>
                  </a:cubicBezTo>
                  <a:cubicBezTo>
                    <a:pt x="4580" y="9297"/>
                    <a:pt x="4580" y="9297"/>
                    <a:pt x="4580" y="9297"/>
                  </a:cubicBezTo>
                  <a:cubicBezTo>
                    <a:pt x="4580" y="9022"/>
                    <a:pt x="4580" y="9022"/>
                    <a:pt x="4580" y="9022"/>
                  </a:cubicBezTo>
                  <a:cubicBezTo>
                    <a:pt x="5405" y="8565"/>
                    <a:pt x="5405" y="8565"/>
                    <a:pt x="5405" y="8565"/>
                  </a:cubicBezTo>
                  <a:cubicBezTo>
                    <a:pt x="4992" y="8381"/>
                    <a:pt x="4992" y="8381"/>
                    <a:pt x="4992" y="8381"/>
                  </a:cubicBezTo>
                  <a:cubicBezTo>
                    <a:pt x="4535" y="8655"/>
                    <a:pt x="4535" y="8655"/>
                    <a:pt x="4535" y="8655"/>
                  </a:cubicBezTo>
                  <a:cubicBezTo>
                    <a:pt x="3436" y="8244"/>
                    <a:pt x="3436" y="8244"/>
                    <a:pt x="3436" y="8244"/>
                  </a:cubicBezTo>
                  <a:cubicBezTo>
                    <a:pt x="3069" y="8381"/>
                    <a:pt x="3069" y="8381"/>
                    <a:pt x="3069" y="8381"/>
                  </a:cubicBezTo>
                  <a:cubicBezTo>
                    <a:pt x="1878" y="6319"/>
                    <a:pt x="1878" y="6319"/>
                    <a:pt x="1878" y="6319"/>
                  </a:cubicBezTo>
                  <a:cubicBezTo>
                    <a:pt x="2199" y="6183"/>
                    <a:pt x="2199" y="6183"/>
                    <a:pt x="2199" y="6183"/>
                  </a:cubicBezTo>
                  <a:cubicBezTo>
                    <a:pt x="3436" y="6869"/>
                    <a:pt x="3436" y="6869"/>
                    <a:pt x="3436" y="6869"/>
                  </a:cubicBezTo>
                  <a:cubicBezTo>
                    <a:pt x="3436" y="6457"/>
                    <a:pt x="3436" y="6457"/>
                    <a:pt x="3436" y="6457"/>
                  </a:cubicBezTo>
                  <a:cubicBezTo>
                    <a:pt x="2244" y="5817"/>
                    <a:pt x="2244" y="5817"/>
                    <a:pt x="2244" y="5817"/>
                  </a:cubicBezTo>
                  <a:cubicBezTo>
                    <a:pt x="2244" y="4901"/>
                    <a:pt x="2244" y="4901"/>
                    <a:pt x="2244" y="4901"/>
                  </a:cubicBezTo>
                  <a:cubicBezTo>
                    <a:pt x="4123" y="3848"/>
                    <a:pt x="4123" y="3848"/>
                    <a:pt x="4123" y="3848"/>
                  </a:cubicBezTo>
                  <a:cubicBezTo>
                    <a:pt x="4123" y="3755"/>
                    <a:pt x="4123" y="3755"/>
                    <a:pt x="4123" y="3755"/>
                  </a:cubicBezTo>
                  <a:cubicBezTo>
                    <a:pt x="4123" y="3619"/>
                    <a:pt x="4123" y="3527"/>
                    <a:pt x="4123" y="3436"/>
                  </a:cubicBezTo>
                  <a:cubicBezTo>
                    <a:pt x="2199" y="4535"/>
                    <a:pt x="2199" y="4535"/>
                    <a:pt x="2199" y="4535"/>
                  </a:cubicBezTo>
                  <a:cubicBezTo>
                    <a:pt x="1878" y="4397"/>
                    <a:pt x="1878" y="4397"/>
                    <a:pt x="1878" y="4397"/>
                  </a:cubicBezTo>
                  <a:cubicBezTo>
                    <a:pt x="3069" y="2337"/>
                    <a:pt x="3069" y="2337"/>
                    <a:pt x="3069" y="2337"/>
                  </a:cubicBezTo>
                  <a:cubicBezTo>
                    <a:pt x="3436" y="2473"/>
                    <a:pt x="3436" y="2473"/>
                    <a:pt x="3436" y="2473"/>
                  </a:cubicBezTo>
                  <a:cubicBezTo>
                    <a:pt x="4535" y="2061"/>
                    <a:pt x="4535" y="2061"/>
                    <a:pt x="4535" y="2061"/>
                  </a:cubicBezTo>
                  <a:cubicBezTo>
                    <a:pt x="4901" y="2290"/>
                    <a:pt x="4901" y="2290"/>
                    <a:pt x="4901" y="2290"/>
                  </a:cubicBezTo>
                  <a:cubicBezTo>
                    <a:pt x="4992" y="2199"/>
                    <a:pt x="5130" y="2153"/>
                    <a:pt x="5268" y="2107"/>
                  </a:cubicBezTo>
                  <a:cubicBezTo>
                    <a:pt x="4580" y="1695"/>
                    <a:pt x="4580" y="1695"/>
                    <a:pt x="4580" y="1695"/>
                  </a:cubicBezTo>
                  <a:cubicBezTo>
                    <a:pt x="4580" y="1421"/>
                    <a:pt x="4580" y="1421"/>
                    <a:pt x="4580" y="1421"/>
                  </a:cubicBezTo>
                  <a:cubicBezTo>
                    <a:pt x="7144" y="1421"/>
                    <a:pt x="7144" y="1421"/>
                    <a:pt x="7144" y="1421"/>
                  </a:cubicBezTo>
                  <a:cubicBezTo>
                    <a:pt x="7144" y="1695"/>
                    <a:pt x="7144" y="1695"/>
                    <a:pt x="7144" y="1695"/>
                  </a:cubicBezTo>
                  <a:cubicBezTo>
                    <a:pt x="6457" y="2107"/>
                    <a:pt x="6457" y="2107"/>
                    <a:pt x="6457" y="2107"/>
                  </a:cubicBezTo>
                  <a:cubicBezTo>
                    <a:pt x="6595" y="2153"/>
                    <a:pt x="6732" y="2199"/>
                    <a:pt x="6823" y="2290"/>
                  </a:cubicBezTo>
                  <a:cubicBezTo>
                    <a:pt x="7190" y="2061"/>
                    <a:pt x="7190" y="2061"/>
                    <a:pt x="7190" y="2061"/>
                  </a:cubicBezTo>
                  <a:cubicBezTo>
                    <a:pt x="8289" y="2473"/>
                    <a:pt x="8289" y="2473"/>
                    <a:pt x="8289" y="2473"/>
                  </a:cubicBezTo>
                  <a:cubicBezTo>
                    <a:pt x="8655" y="2337"/>
                    <a:pt x="8655" y="2337"/>
                    <a:pt x="8655" y="2337"/>
                  </a:cubicBezTo>
                  <a:cubicBezTo>
                    <a:pt x="9847" y="4397"/>
                    <a:pt x="9847" y="4397"/>
                    <a:pt x="9847" y="4397"/>
                  </a:cubicBezTo>
                  <a:cubicBezTo>
                    <a:pt x="9526" y="4535"/>
                    <a:pt x="9526" y="4535"/>
                    <a:pt x="9526" y="4535"/>
                  </a:cubicBezTo>
                  <a:cubicBezTo>
                    <a:pt x="7603" y="3436"/>
                    <a:pt x="7603" y="3436"/>
                    <a:pt x="7603" y="3436"/>
                  </a:cubicBezTo>
                  <a:cubicBezTo>
                    <a:pt x="7603" y="3527"/>
                    <a:pt x="7603" y="3619"/>
                    <a:pt x="7603" y="3755"/>
                  </a:cubicBezTo>
                  <a:moveTo>
                    <a:pt x="7373" y="4581"/>
                  </a:moveTo>
                  <a:lnTo>
                    <a:pt x="7373" y="4581"/>
                  </a:lnTo>
                  <a:cubicBezTo>
                    <a:pt x="7373" y="3755"/>
                    <a:pt x="7373" y="3755"/>
                    <a:pt x="7373" y="3755"/>
                  </a:cubicBezTo>
                  <a:cubicBezTo>
                    <a:pt x="7373" y="2932"/>
                    <a:pt x="6687" y="2244"/>
                    <a:pt x="5863" y="2244"/>
                  </a:cubicBezTo>
                  <a:cubicBezTo>
                    <a:pt x="5039" y="2244"/>
                    <a:pt x="4352" y="2932"/>
                    <a:pt x="4352" y="3755"/>
                  </a:cubicBezTo>
                  <a:cubicBezTo>
                    <a:pt x="4352" y="4581"/>
                    <a:pt x="4352" y="4581"/>
                    <a:pt x="4352" y="4581"/>
                  </a:cubicBezTo>
                  <a:cubicBezTo>
                    <a:pt x="3664" y="4581"/>
                    <a:pt x="3664" y="4581"/>
                    <a:pt x="3664" y="4581"/>
                  </a:cubicBezTo>
                  <a:cubicBezTo>
                    <a:pt x="3664" y="7556"/>
                    <a:pt x="3664" y="7556"/>
                    <a:pt x="3664" y="7556"/>
                  </a:cubicBezTo>
                  <a:cubicBezTo>
                    <a:pt x="5863" y="8472"/>
                    <a:pt x="5863" y="8472"/>
                    <a:pt x="5863" y="8472"/>
                  </a:cubicBezTo>
                  <a:cubicBezTo>
                    <a:pt x="8060" y="7556"/>
                    <a:pt x="8060" y="7556"/>
                    <a:pt x="8060" y="7556"/>
                  </a:cubicBezTo>
                  <a:cubicBezTo>
                    <a:pt x="8060" y="4581"/>
                    <a:pt x="8060" y="4581"/>
                    <a:pt x="8060" y="4581"/>
                  </a:cubicBezTo>
                  <a:lnTo>
                    <a:pt x="7373" y="4581"/>
                  </a:lnTo>
                  <a:moveTo>
                    <a:pt x="6090" y="6366"/>
                  </a:moveTo>
                  <a:lnTo>
                    <a:pt x="6090" y="6366"/>
                  </a:lnTo>
                  <a:cubicBezTo>
                    <a:pt x="6090" y="6916"/>
                    <a:pt x="6090" y="6916"/>
                    <a:pt x="6090" y="6916"/>
                  </a:cubicBezTo>
                  <a:cubicBezTo>
                    <a:pt x="6090" y="7052"/>
                    <a:pt x="6000" y="7144"/>
                    <a:pt x="5863" y="7144"/>
                  </a:cubicBezTo>
                  <a:cubicBezTo>
                    <a:pt x="5725" y="7144"/>
                    <a:pt x="5634" y="7052"/>
                    <a:pt x="5634" y="6916"/>
                  </a:cubicBezTo>
                  <a:cubicBezTo>
                    <a:pt x="5634" y="6366"/>
                    <a:pt x="5634" y="6366"/>
                    <a:pt x="5634" y="6366"/>
                  </a:cubicBezTo>
                  <a:cubicBezTo>
                    <a:pt x="5451" y="6274"/>
                    <a:pt x="5359" y="6136"/>
                    <a:pt x="5359" y="5953"/>
                  </a:cubicBezTo>
                  <a:cubicBezTo>
                    <a:pt x="5359" y="5679"/>
                    <a:pt x="5589" y="5450"/>
                    <a:pt x="5863" y="5450"/>
                  </a:cubicBezTo>
                  <a:cubicBezTo>
                    <a:pt x="6137" y="5450"/>
                    <a:pt x="6366" y="5679"/>
                    <a:pt x="6366" y="5953"/>
                  </a:cubicBezTo>
                  <a:cubicBezTo>
                    <a:pt x="6366" y="6136"/>
                    <a:pt x="6274" y="6274"/>
                    <a:pt x="6090" y="6366"/>
                  </a:cubicBezTo>
                  <a:moveTo>
                    <a:pt x="6687" y="4581"/>
                  </a:moveTo>
                  <a:lnTo>
                    <a:pt x="6687" y="4581"/>
                  </a:lnTo>
                  <a:cubicBezTo>
                    <a:pt x="5039" y="4581"/>
                    <a:pt x="5039" y="4581"/>
                    <a:pt x="5039" y="4581"/>
                  </a:cubicBezTo>
                  <a:cubicBezTo>
                    <a:pt x="5039" y="3755"/>
                    <a:pt x="5039" y="3755"/>
                    <a:pt x="5039" y="3755"/>
                  </a:cubicBezTo>
                  <a:cubicBezTo>
                    <a:pt x="5039" y="3298"/>
                    <a:pt x="5405" y="2932"/>
                    <a:pt x="5863" y="2932"/>
                  </a:cubicBezTo>
                  <a:cubicBezTo>
                    <a:pt x="6321" y="2932"/>
                    <a:pt x="6687" y="3298"/>
                    <a:pt x="6687" y="3755"/>
                  </a:cubicBezTo>
                  <a:lnTo>
                    <a:pt x="6687" y="4581"/>
                  </a:lnTo>
                </a:path>
              </a:pathLst>
            </a:custGeom>
            <a:solidFill>
              <a:srgbClr val="00B050"/>
            </a:solidFill>
            <a:ln>
              <a:noFill/>
            </a:ln>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sz="1400">
                <a:solidFill>
                  <a:srgbClr val="312D2A"/>
                </a:solidFill>
                <a:cs typeface="Arial"/>
              </a:endParaRPr>
            </a:p>
          </p:txBody>
        </p:sp>
        <p:sp>
          <p:nvSpPr>
            <p:cNvPr id="129" name="CustomShape 10">
              <a:extLst>
                <a:ext uri="{FF2B5EF4-FFF2-40B4-BE49-F238E27FC236}">
                  <a16:creationId xmlns:a16="http://schemas.microsoft.com/office/drawing/2014/main" id="{729501B2-4F00-8A4E-8BAE-BDFAC4E40BF1}"/>
                </a:ext>
              </a:extLst>
            </p:cNvPr>
            <p:cNvSpPr>
              <a:spLocks noChangeAspect="1"/>
            </p:cNvSpPr>
            <p:nvPr/>
          </p:nvSpPr>
          <p:spPr>
            <a:xfrm>
              <a:off x="2220771" y="2491426"/>
              <a:ext cx="378658" cy="341620"/>
            </a:xfrm>
            <a:custGeom>
              <a:avLst/>
              <a:gdLst/>
              <a:ahLst/>
              <a:cxnLst/>
              <a:rect l="l" t="t" r="r" b="b"/>
              <a:pathLst>
                <a:path w="8000" h="7218">
                  <a:moveTo>
                    <a:pt x="7280" y="1500"/>
                  </a:moveTo>
                  <a:lnTo>
                    <a:pt x="7280" y="1500"/>
                  </a:lnTo>
                  <a:cubicBezTo>
                    <a:pt x="7280" y="2312"/>
                    <a:pt x="6624" y="3000"/>
                    <a:pt x="5780" y="3000"/>
                  </a:cubicBezTo>
                  <a:cubicBezTo>
                    <a:pt x="3781" y="3000"/>
                    <a:pt x="3781" y="3000"/>
                    <a:pt x="3781" y="3000"/>
                  </a:cubicBezTo>
                  <a:cubicBezTo>
                    <a:pt x="3625" y="3000"/>
                    <a:pt x="3625" y="3000"/>
                    <a:pt x="3625" y="3000"/>
                  </a:cubicBezTo>
                  <a:cubicBezTo>
                    <a:pt x="3406" y="3000"/>
                    <a:pt x="3219" y="3186"/>
                    <a:pt x="3219" y="3374"/>
                  </a:cubicBezTo>
                  <a:cubicBezTo>
                    <a:pt x="3219" y="4624"/>
                    <a:pt x="3219" y="4624"/>
                    <a:pt x="3219" y="4624"/>
                  </a:cubicBezTo>
                  <a:cubicBezTo>
                    <a:pt x="1563" y="3000"/>
                    <a:pt x="1563" y="3000"/>
                    <a:pt x="1563" y="3000"/>
                  </a:cubicBezTo>
                  <a:cubicBezTo>
                    <a:pt x="1500" y="3000"/>
                    <a:pt x="1500" y="3000"/>
                    <a:pt x="1500" y="3000"/>
                  </a:cubicBezTo>
                  <a:cubicBezTo>
                    <a:pt x="656" y="3000"/>
                    <a:pt x="0" y="2312"/>
                    <a:pt x="0" y="1500"/>
                  </a:cubicBezTo>
                  <a:cubicBezTo>
                    <a:pt x="0" y="656"/>
                    <a:pt x="656" y="0"/>
                    <a:pt x="1500" y="0"/>
                  </a:cubicBezTo>
                  <a:cubicBezTo>
                    <a:pt x="3781" y="0"/>
                    <a:pt x="3781" y="0"/>
                    <a:pt x="3781" y="0"/>
                  </a:cubicBezTo>
                  <a:cubicBezTo>
                    <a:pt x="5780" y="0"/>
                    <a:pt x="5780" y="0"/>
                    <a:pt x="5780" y="0"/>
                  </a:cubicBezTo>
                  <a:cubicBezTo>
                    <a:pt x="6624" y="0"/>
                    <a:pt x="7280" y="656"/>
                    <a:pt x="7280" y="1500"/>
                  </a:cubicBezTo>
                  <a:moveTo>
                    <a:pt x="1531" y="468"/>
                  </a:moveTo>
                  <a:lnTo>
                    <a:pt x="1531" y="468"/>
                  </a:lnTo>
                  <a:cubicBezTo>
                    <a:pt x="969" y="468"/>
                    <a:pt x="500" y="937"/>
                    <a:pt x="500" y="1500"/>
                  </a:cubicBezTo>
                  <a:cubicBezTo>
                    <a:pt x="500" y="2093"/>
                    <a:pt x="969" y="2562"/>
                    <a:pt x="1531" y="2562"/>
                  </a:cubicBezTo>
                  <a:cubicBezTo>
                    <a:pt x="2125" y="2562"/>
                    <a:pt x="2594" y="2093"/>
                    <a:pt x="2594" y="1500"/>
                  </a:cubicBezTo>
                  <a:cubicBezTo>
                    <a:pt x="2594" y="937"/>
                    <a:pt x="2125" y="468"/>
                    <a:pt x="1531" y="468"/>
                  </a:cubicBezTo>
                  <a:moveTo>
                    <a:pt x="5780" y="468"/>
                  </a:moveTo>
                  <a:lnTo>
                    <a:pt x="5780" y="468"/>
                  </a:lnTo>
                  <a:cubicBezTo>
                    <a:pt x="5187" y="468"/>
                    <a:pt x="4749" y="937"/>
                    <a:pt x="4749" y="1500"/>
                  </a:cubicBezTo>
                  <a:cubicBezTo>
                    <a:pt x="4749" y="2093"/>
                    <a:pt x="5187" y="2562"/>
                    <a:pt x="5780" y="2562"/>
                  </a:cubicBezTo>
                  <a:cubicBezTo>
                    <a:pt x="6343" y="2562"/>
                    <a:pt x="6812" y="2093"/>
                    <a:pt x="6812" y="1500"/>
                  </a:cubicBezTo>
                  <a:cubicBezTo>
                    <a:pt x="6812" y="937"/>
                    <a:pt x="6343" y="468"/>
                    <a:pt x="5780" y="468"/>
                  </a:cubicBezTo>
                  <a:moveTo>
                    <a:pt x="2156" y="1500"/>
                  </a:moveTo>
                  <a:lnTo>
                    <a:pt x="2156" y="1500"/>
                  </a:lnTo>
                  <a:cubicBezTo>
                    <a:pt x="2156" y="1843"/>
                    <a:pt x="1875" y="2125"/>
                    <a:pt x="1531" y="2125"/>
                  </a:cubicBezTo>
                  <a:cubicBezTo>
                    <a:pt x="1188" y="2125"/>
                    <a:pt x="906" y="1843"/>
                    <a:pt x="906" y="1500"/>
                  </a:cubicBezTo>
                  <a:cubicBezTo>
                    <a:pt x="906" y="1156"/>
                    <a:pt x="1188" y="875"/>
                    <a:pt x="1531" y="875"/>
                  </a:cubicBezTo>
                  <a:cubicBezTo>
                    <a:pt x="1875" y="875"/>
                    <a:pt x="2156" y="1156"/>
                    <a:pt x="2156" y="1500"/>
                  </a:cubicBezTo>
                  <a:moveTo>
                    <a:pt x="5780" y="875"/>
                  </a:moveTo>
                  <a:lnTo>
                    <a:pt x="5780" y="875"/>
                  </a:lnTo>
                  <a:cubicBezTo>
                    <a:pt x="5437" y="875"/>
                    <a:pt x="5155" y="1156"/>
                    <a:pt x="5155" y="1500"/>
                  </a:cubicBezTo>
                  <a:cubicBezTo>
                    <a:pt x="5155" y="1843"/>
                    <a:pt x="5437" y="2125"/>
                    <a:pt x="5780" y="2125"/>
                  </a:cubicBezTo>
                  <a:cubicBezTo>
                    <a:pt x="6124" y="2125"/>
                    <a:pt x="6405" y="1843"/>
                    <a:pt x="6405" y="1500"/>
                  </a:cubicBezTo>
                  <a:cubicBezTo>
                    <a:pt x="6405" y="1156"/>
                    <a:pt x="6124" y="875"/>
                    <a:pt x="5780" y="875"/>
                  </a:cubicBezTo>
                  <a:moveTo>
                    <a:pt x="7999" y="3936"/>
                  </a:moveTo>
                  <a:lnTo>
                    <a:pt x="7999" y="3936"/>
                  </a:lnTo>
                  <a:cubicBezTo>
                    <a:pt x="7999" y="5624"/>
                    <a:pt x="7999" y="5624"/>
                    <a:pt x="7999" y="5624"/>
                  </a:cubicBezTo>
                  <a:cubicBezTo>
                    <a:pt x="7999" y="5905"/>
                    <a:pt x="7780" y="6124"/>
                    <a:pt x="7499" y="6124"/>
                  </a:cubicBezTo>
                  <a:cubicBezTo>
                    <a:pt x="5937" y="6124"/>
                    <a:pt x="5937" y="6124"/>
                    <a:pt x="5937" y="6124"/>
                  </a:cubicBezTo>
                  <a:cubicBezTo>
                    <a:pt x="4843" y="7217"/>
                    <a:pt x="4843" y="7217"/>
                    <a:pt x="4843" y="7217"/>
                  </a:cubicBezTo>
                  <a:cubicBezTo>
                    <a:pt x="4843" y="6374"/>
                    <a:pt x="4843" y="6374"/>
                    <a:pt x="4843" y="6374"/>
                  </a:cubicBezTo>
                  <a:cubicBezTo>
                    <a:pt x="4843" y="6249"/>
                    <a:pt x="4718" y="6124"/>
                    <a:pt x="4593" y="6124"/>
                  </a:cubicBezTo>
                  <a:cubicBezTo>
                    <a:pt x="4187" y="6124"/>
                    <a:pt x="4187" y="6124"/>
                    <a:pt x="4187" y="6124"/>
                  </a:cubicBezTo>
                  <a:cubicBezTo>
                    <a:pt x="3906" y="6124"/>
                    <a:pt x="3688" y="5905"/>
                    <a:pt x="3688" y="5624"/>
                  </a:cubicBezTo>
                  <a:cubicBezTo>
                    <a:pt x="3688" y="3936"/>
                    <a:pt x="3688" y="3936"/>
                    <a:pt x="3688" y="3936"/>
                  </a:cubicBezTo>
                  <a:cubicBezTo>
                    <a:pt x="3688" y="3686"/>
                    <a:pt x="3906" y="3467"/>
                    <a:pt x="4187" y="3467"/>
                  </a:cubicBezTo>
                  <a:cubicBezTo>
                    <a:pt x="7499" y="3467"/>
                    <a:pt x="7499" y="3467"/>
                    <a:pt x="7499" y="3467"/>
                  </a:cubicBezTo>
                  <a:cubicBezTo>
                    <a:pt x="7780" y="3467"/>
                    <a:pt x="7999" y="3686"/>
                    <a:pt x="7999" y="3936"/>
                  </a:cubicBezTo>
                  <a:moveTo>
                    <a:pt x="6562" y="4374"/>
                  </a:moveTo>
                  <a:lnTo>
                    <a:pt x="6562" y="4374"/>
                  </a:lnTo>
                  <a:cubicBezTo>
                    <a:pt x="6030" y="4374"/>
                    <a:pt x="6030" y="4374"/>
                    <a:pt x="6030" y="4374"/>
                  </a:cubicBezTo>
                  <a:cubicBezTo>
                    <a:pt x="5999" y="4374"/>
                    <a:pt x="5968" y="4374"/>
                    <a:pt x="5968" y="4405"/>
                  </a:cubicBezTo>
                  <a:cubicBezTo>
                    <a:pt x="5968" y="4874"/>
                    <a:pt x="5968" y="4874"/>
                    <a:pt x="5968" y="4874"/>
                  </a:cubicBezTo>
                  <a:cubicBezTo>
                    <a:pt x="5968" y="4905"/>
                    <a:pt x="5999" y="4936"/>
                    <a:pt x="6030" y="4936"/>
                  </a:cubicBezTo>
                  <a:cubicBezTo>
                    <a:pt x="6249" y="4936"/>
                    <a:pt x="6249" y="4936"/>
                    <a:pt x="6249" y="4936"/>
                  </a:cubicBezTo>
                  <a:cubicBezTo>
                    <a:pt x="6280" y="4936"/>
                    <a:pt x="6280" y="4967"/>
                    <a:pt x="6280" y="4999"/>
                  </a:cubicBezTo>
                  <a:cubicBezTo>
                    <a:pt x="6280" y="5311"/>
                    <a:pt x="6280" y="5311"/>
                    <a:pt x="6280" y="5311"/>
                  </a:cubicBezTo>
                  <a:cubicBezTo>
                    <a:pt x="6280" y="5342"/>
                    <a:pt x="6312" y="5374"/>
                    <a:pt x="6343" y="5374"/>
                  </a:cubicBezTo>
                  <a:cubicBezTo>
                    <a:pt x="6405" y="5374"/>
                    <a:pt x="6405" y="5374"/>
                    <a:pt x="6405" y="5374"/>
                  </a:cubicBezTo>
                  <a:cubicBezTo>
                    <a:pt x="6437" y="5374"/>
                    <a:pt x="6468" y="5342"/>
                    <a:pt x="6468" y="5342"/>
                  </a:cubicBezTo>
                  <a:cubicBezTo>
                    <a:pt x="6624" y="4936"/>
                    <a:pt x="6624" y="4936"/>
                    <a:pt x="6624" y="4936"/>
                  </a:cubicBezTo>
                  <a:cubicBezTo>
                    <a:pt x="6624" y="4405"/>
                    <a:pt x="6624" y="4405"/>
                    <a:pt x="6624" y="4405"/>
                  </a:cubicBezTo>
                  <a:cubicBezTo>
                    <a:pt x="6624" y="4374"/>
                    <a:pt x="6593" y="4374"/>
                    <a:pt x="6562" y="4374"/>
                  </a:cubicBezTo>
                  <a:moveTo>
                    <a:pt x="5655" y="4374"/>
                  </a:moveTo>
                  <a:lnTo>
                    <a:pt x="5655" y="4374"/>
                  </a:lnTo>
                  <a:cubicBezTo>
                    <a:pt x="5093" y="4374"/>
                    <a:pt x="5093" y="4374"/>
                    <a:pt x="5093" y="4374"/>
                  </a:cubicBezTo>
                  <a:cubicBezTo>
                    <a:pt x="5062" y="4374"/>
                    <a:pt x="5062" y="4374"/>
                    <a:pt x="5062" y="4405"/>
                  </a:cubicBezTo>
                  <a:cubicBezTo>
                    <a:pt x="5062" y="4874"/>
                    <a:pt x="5062" y="4874"/>
                    <a:pt x="5062" y="4874"/>
                  </a:cubicBezTo>
                  <a:cubicBezTo>
                    <a:pt x="5062" y="4905"/>
                    <a:pt x="5062" y="4936"/>
                    <a:pt x="5093" y="4936"/>
                  </a:cubicBezTo>
                  <a:cubicBezTo>
                    <a:pt x="5312" y="4936"/>
                    <a:pt x="5312" y="4936"/>
                    <a:pt x="5312" y="4936"/>
                  </a:cubicBezTo>
                  <a:cubicBezTo>
                    <a:pt x="5343" y="4936"/>
                    <a:pt x="5374" y="4967"/>
                    <a:pt x="5374" y="4999"/>
                  </a:cubicBezTo>
                  <a:cubicBezTo>
                    <a:pt x="5374" y="5311"/>
                    <a:pt x="5374" y="5311"/>
                    <a:pt x="5374" y="5311"/>
                  </a:cubicBezTo>
                  <a:cubicBezTo>
                    <a:pt x="5374" y="5342"/>
                    <a:pt x="5405" y="5374"/>
                    <a:pt x="5437" y="5374"/>
                  </a:cubicBezTo>
                  <a:cubicBezTo>
                    <a:pt x="5499" y="5374"/>
                    <a:pt x="5499" y="5374"/>
                    <a:pt x="5499" y="5374"/>
                  </a:cubicBezTo>
                  <a:cubicBezTo>
                    <a:pt x="5530" y="5374"/>
                    <a:pt x="5562" y="5342"/>
                    <a:pt x="5562" y="5342"/>
                  </a:cubicBezTo>
                  <a:cubicBezTo>
                    <a:pt x="5718" y="4936"/>
                    <a:pt x="5718" y="4936"/>
                    <a:pt x="5718" y="4936"/>
                  </a:cubicBezTo>
                  <a:cubicBezTo>
                    <a:pt x="5718" y="4405"/>
                    <a:pt x="5718" y="4405"/>
                    <a:pt x="5718" y="4405"/>
                  </a:cubicBezTo>
                  <a:cubicBezTo>
                    <a:pt x="5718" y="4374"/>
                    <a:pt x="5687" y="4374"/>
                    <a:pt x="5655" y="4374"/>
                  </a:cubicBezTo>
                </a:path>
              </a:pathLst>
            </a:custGeom>
            <a:solidFill>
              <a:srgbClr val="00B050"/>
            </a:solidFill>
            <a:ln>
              <a:noFill/>
            </a:ln>
          </p:spPr>
          <p:style>
            <a:lnRef idx="0">
              <a:scrgbClr r="0" g="0" b="0"/>
            </a:lnRef>
            <a:fillRef idx="0">
              <a:scrgbClr r="0" g="0" b="0"/>
            </a:fillRef>
            <a:effectRef idx="0">
              <a:scrgbClr r="0" g="0" b="0"/>
            </a:effectRef>
            <a:fontRef idx="minor"/>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sz="1400">
                <a:solidFill>
                  <a:srgbClr val="312D2A"/>
                </a:solidFill>
                <a:cs typeface="Arial"/>
              </a:endParaRPr>
            </a:p>
          </p:txBody>
        </p:sp>
        <p:sp>
          <p:nvSpPr>
            <p:cNvPr id="130" name="Freeform 129">
              <a:extLst>
                <a:ext uri="{FF2B5EF4-FFF2-40B4-BE49-F238E27FC236}">
                  <a16:creationId xmlns:a16="http://schemas.microsoft.com/office/drawing/2014/main" id="{FF72EA9E-816A-4F4D-9FC5-089A936E2CA9}"/>
                </a:ext>
              </a:extLst>
            </p:cNvPr>
            <p:cNvSpPr>
              <a:spLocks noChangeAspect="1" noChangeArrowheads="1"/>
            </p:cNvSpPr>
            <p:nvPr/>
          </p:nvSpPr>
          <p:spPr bwMode="auto">
            <a:xfrm>
              <a:off x="7176593" y="2491426"/>
              <a:ext cx="450377" cy="341620"/>
            </a:xfrm>
            <a:custGeom>
              <a:avLst/>
              <a:gdLst>
                <a:gd name="T0" fmla="*/ 695 w 2975"/>
                <a:gd name="T1" fmla="*/ 647 h 2258"/>
                <a:gd name="T2" fmla="*/ 185 w 2975"/>
                <a:gd name="T3" fmla="*/ 647 h 2258"/>
                <a:gd name="T4" fmla="*/ 185 w 2975"/>
                <a:gd name="T5" fmla="*/ 555 h 2258"/>
                <a:gd name="T6" fmla="*/ 695 w 2975"/>
                <a:gd name="T7" fmla="*/ 555 h 2258"/>
                <a:gd name="T8" fmla="*/ 695 w 2975"/>
                <a:gd name="T9" fmla="*/ 647 h 2258"/>
                <a:gd name="T10" fmla="*/ 602 w 2975"/>
                <a:gd name="T11" fmla="*/ 833 h 2258"/>
                <a:gd name="T12" fmla="*/ 185 w 2975"/>
                <a:gd name="T13" fmla="*/ 833 h 2258"/>
                <a:gd name="T14" fmla="*/ 185 w 2975"/>
                <a:gd name="T15" fmla="*/ 740 h 2258"/>
                <a:gd name="T16" fmla="*/ 602 w 2975"/>
                <a:gd name="T17" fmla="*/ 740 h 2258"/>
                <a:gd name="T18" fmla="*/ 602 w 2975"/>
                <a:gd name="T19" fmla="*/ 833 h 2258"/>
                <a:gd name="T20" fmla="*/ 938 w 2975"/>
                <a:gd name="T21" fmla="*/ 1562 h 2258"/>
                <a:gd name="T22" fmla="*/ 1030 w 2975"/>
                <a:gd name="T23" fmla="*/ 1412 h 2258"/>
                <a:gd name="T24" fmla="*/ 926 w 2975"/>
                <a:gd name="T25" fmla="*/ 1319 h 2258"/>
                <a:gd name="T26" fmla="*/ 741 w 2975"/>
                <a:gd name="T27" fmla="*/ 1029 h 2258"/>
                <a:gd name="T28" fmla="*/ 672 w 2975"/>
                <a:gd name="T29" fmla="*/ 995 h 2258"/>
                <a:gd name="T30" fmla="*/ 185 w 2975"/>
                <a:gd name="T31" fmla="*/ 1331 h 2258"/>
                <a:gd name="T32" fmla="*/ 185 w 2975"/>
                <a:gd name="T33" fmla="*/ 1597 h 2258"/>
                <a:gd name="T34" fmla="*/ 672 w 2975"/>
                <a:gd name="T35" fmla="*/ 1412 h 2258"/>
                <a:gd name="T36" fmla="*/ 938 w 2975"/>
                <a:gd name="T37" fmla="*/ 1562 h 2258"/>
                <a:gd name="T38" fmla="*/ 93 w 2975"/>
                <a:gd name="T39" fmla="*/ 578 h 2258"/>
                <a:gd name="T40" fmla="*/ 0 w 2975"/>
                <a:gd name="T41" fmla="*/ 578 h 2258"/>
                <a:gd name="T42" fmla="*/ 0 w 2975"/>
                <a:gd name="T43" fmla="*/ 2060 h 2258"/>
                <a:gd name="T44" fmla="*/ 1991 w 2975"/>
                <a:gd name="T45" fmla="*/ 2060 h 2258"/>
                <a:gd name="T46" fmla="*/ 1991 w 2975"/>
                <a:gd name="T47" fmla="*/ 1967 h 2258"/>
                <a:gd name="T48" fmla="*/ 93 w 2975"/>
                <a:gd name="T49" fmla="*/ 1967 h 2258"/>
                <a:gd name="T50" fmla="*/ 93 w 2975"/>
                <a:gd name="T51" fmla="*/ 578 h 2258"/>
                <a:gd name="T52" fmla="*/ 1482 w 2975"/>
                <a:gd name="T53" fmla="*/ 1551 h 2258"/>
                <a:gd name="T54" fmla="*/ 1088 w 2975"/>
                <a:gd name="T55" fmla="*/ 1446 h 2258"/>
                <a:gd name="T56" fmla="*/ 961 w 2975"/>
                <a:gd name="T57" fmla="*/ 1643 h 2258"/>
                <a:gd name="T58" fmla="*/ 672 w 2975"/>
                <a:gd name="T59" fmla="*/ 1481 h 2258"/>
                <a:gd name="T60" fmla="*/ 185 w 2975"/>
                <a:gd name="T61" fmla="*/ 1666 h 2258"/>
                <a:gd name="T62" fmla="*/ 185 w 2975"/>
                <a:gd name="T63" fmla="*/ 1875 h 2258"/>
                <a:gd name="T64" fmla="*/ 1991 w 2975"/>
                <a:gd name="T65" fmla="*/ 1875 h 2258"/>
                <a:gd name="T66" fmla="*/ 1991 w 2975"/>
                <a:gd name="T67" fmla="*/ 1539 h 2258"/>
                <a:gd name="T68" fmla="*/ 1887 w 2975"/>
                <a:gd name="T69" fmla="*/ 1435 h 2258"/>
                <a:gd name="T70" fmla="*/ 1482 w 2975"/>
                <a:gd name="T71" fmla="*/ 1551 h 2258"/>
                <a:gd name="T72" fmla="*/ 2916 w 2975"/>
                <a:gd name="T73" fmla="*/ 1944 h 2258"/>
                <a:gd name="T74" fmla="*/ 2338 w 2975"/>
                <a:gd name="T75" fmla="*/ 1412 h 2258"/>
                <a:gd name="T76" fmla="*/ 2245 w 2975"/>
                <a:gd name="T77" fmla="*/ 1400 h 2258"/>
                <a:gd name="T78" fmla="*/ 2038 w 2975"/>
                <a:gd name="T79" fmla="*/ 1180 h 2258"/>
                <a:gd name="T80" fmla="*/ 1968 w 2975"/>
                <a:gd name="T81" fmla="*/ 277 h 2258"/>
                <a:gd name="T82" fmla="*/ 996 w 2975"/>
                <a:gd name="T83" fmla="*/ 277 h 2258"/>
                <a:gd name="T84" fmla="*/ 996 w 2975"/>
                <a:gd name="T85" fmla="*/ 1249 h 2258"/>
                <a:gd name="T86" fmla="*/ 1899 w 2975"/>
                <a:gd name="T87" fmla="*/ 1319 h 2258"/>
                <a:gd name="T88" fmla="*/ 2119 w 2975"/>
                <a:gd name="T89" fmla="*/ 1527 h 2258"/>
                <a:gd name="T90" fmla="*/ 2130 w 2975"/>
                <a:gd name="T91" fmla="*/ 1620 h 2258"/>
                <a:gd name="T92" fmla="*/ 2662 w 2975"/>
                <a:gd name="T93" fmla="*/ 2199 h 2258"/>
                <a:gd name="T94" fmla="*/ 2859 w 2975"/>
                <a:gd name="T95" fmla="*/ 2199 h 2258"/>
                <a:gd name="T96" fmla="*/ 2916 w 2975"/>
                <a:gd name="T97" fmla="*/ 2141 h 2258"/>
                <a:gd name="T98" fmla="*/ 2916 w 2975"/>
                <a:gd name="T99" fmla="*/ 1944 h 2258"/>
                <a:gd name="T100" fmla="*/ 1088 w 2975"/>
                <a:gd name="T101" fmla="*/ 370 h 2258"/>
                <a:gd name="T102" fmla="*/ 1876 w 2975"/>
                <a:gd name="T103" fmla="*/ 370 h 2258"/>
                <a:gd name="T104" fmla="*/ 2003 w 2975"/>
                <a:gd name="T105" fmla="*/ 578 h 2258"/>
                <a:gd name="T106" fmla="*/ 1493 w 2975"/>
                <a:gd name="T107" fmla="*/ 925 h 2258"/>
                <a:gd name="T108" fmla="*/ 1042 w 2975"/>
                <a:gd name="T109" fmla="*/ 427 h 2258"/>
                <a:gd name="T110" fmla="*/ 1088 w 2975"/>
                <a:gd name="T111" fmla="*/ 370 h 2258"/>
                <a:gd name="T112" fmla="*/ 1876 w 2975"/>
                <a:gd name="T113" fmla="*/ 1157 h 2258"/>
                <a:gd name="T114" fmla="*/ 1088 w 2975"/>
                <a:gd name="T115" fmla="*/ 1157 h 2258"/>
                <a:gd name="T116" fmla="*/ 972 w 2975"/>
                <a:gd name="T117" fmla="*/ 555 h 2258"/>
                <a:gd name="T118" fmla="*/ 1470 w 2975"/>
                <a:gd name="T119" fmla="*/ 1111 h 2258"/>
                <a:gd name="T120" fmla="*/ 2038 w 2975"/>
                <a:gd name="T121" fmla="*/ 717 h 2258"/>
                <a:gd name="T122" fmla="*/ 1876 w 2975"/>
                <a:gd name="T123" fmla="*/ 1157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75" h="2258">
                  <a:moveTo>
                    <a:pt x="695" y="647"/>
                  </a:moveTo>
                  <a:lnTo>
                    <a:pt x="185" y="647"/>
                  </a:lnTo>
                  <a:lnTo>
                    <a:pt x="185" y="555"/>
                  </a:lnTo>
                  <a:lnTo>
                    <a:pt x="695" y="555"/>
                  </a:lnTo>
                  <a:lnTo>
                    <a:pt x="695" y="647"/>
                  </a:lnTo>
                  <a:close/>
                  <a:moveTo>
                    <a:pt x="602" y="833"/>
                  </a:moveTo>
                  <a:lnTo>
                    <a:pt x="185" y="833"/>
                  </a:lnTo>
                  <a:lnTo>
                    <a:pt x="185" y="740"/>
                  </a:lnTo>
                  <a:lnTo>
                    <a:pt x="602" y="740"/>
                  </a:lnTo>
                  <a:lnTo>
                    <a:pt x="602" y="833"/>
                  </a:lnTo>
                  <a:close/>
                  <a:moveTo>
                    <a:pt x="938" y="1562"/>
                  </a:moveTo>
                  <a:lnTo>
                    <a:pt x="1030" y="1412"/>
                  </a:lnTo>
                  <a:cubicBezTo>
                    <a:pt x="996" y="1388"/>
                    <a:pt x="961" y="1354"/>
                    <a:pt x="926" y="1319"/>
                  </a:cubicBezTo>
                  <a:cubicBezTo>
                    <a:pt x="845" y="1238"/>
                    <a:pt x="776" y="1134"/>
                    <a:pt x="741" y="1029"/>
                  </a:cubicBezTo>
                  <a:lnTo>
                    <a:pt x="672" y="995"/>
                  </a:lnTo>
                  <a:lnTo>
                    <a:pt x="185" y="1331"/>
                  </a:lnTo>
                  <a:lnTo>
                    <a:pt x="185" y="1597"/>
                  </a:lnTo>
                  <a:lnTo>
                    <a:pt x="672" y="1412"/>
                  </a:lnTo>
                  <a:lnTo>
                    <a:pt x="938" y="1562"/>
                  </a:lnTo>
                  <a:close/>
                  <a:moveTo>
                    <a:pt x="93" y="578"/>
                  </a:moveTo>
                  <a:cubicBezTo>
                    <a:pt x="0" y="578"/>
                    <a:pt x="31" y="578"/>
                    <a:pt x="0" y="578"/>
                  </a:cubicBezTo>
                  <a:lnTo>
                    <a:pt x="0" y="2060"/>
                  </a:lnTo>
                  <a:lnTo>
                    <a:pt x="1991" y="2060"/>
                  </a:lnTo>
                  <a:cubicBezTo>
                    <a:pt x="1991" y="1967"/>
                    <a:pt x="1991" y="1998"/>
                    <a:pt x="1991" y="1967"/>
                  </a:cubicBezTo>
                  <a:lnTo>
                    <a:pt x="93" y="1967"/>
                  </a:lnTo>
                  <a:lnTo>
                    <a:pt x="93" y="578"/>
                  </a:lnTo>
                  <a:close/>
                  <a:moveTo>
                    <a:pt x="1482" y="1551"/>
                  </a:moveTo>
                  <a:cubicBezTo>
                    <a:pt x="1343" y="1551"/>
                    <a:pt x="1204" y="1516"/>
                    <a:pt x="1088" y="1446"/>
                  </a:cubicBezTo>
                  <a:lnTo>
                    <a:pt x="961" y="1643"/>
                  </a:lnTo>
                  <a:lnTo>
                    <a:pt x="672" y="1481"/>
                  </a:lnTo>
                  <a:lnTo>
                    <a:pt x="185" y="1666"/>
                  </a:lnTo>
                  <a:lnTo>
                    <a:pt x="185" y="1875"/>
                  </a:lnTo>
                  <a:lnTo>
                    <a:pt x="1991" y="1875"/>
                  </a:lnTo>
                  <a:lnTo>
                    <a:pt x="1991" y="1539"/>
                  </a:lnTo>
                  <a:lnTo>
                    <a:pt x="1887" y="1435"/>
                  </a:lnTo>
                  <a:cubicBezTo>
                    <a:pt x="1771" y="1516"/>
                    <a:pt x="1621" y="1551"/>
                    <a:pt x="1482" y="1551"/>
                  </a:cubicBezTo>
                  <a:close/>
                  <a:moveTo>
                    <a:pt x="2916" y="1944"/>
                  </a:moveTo>
                  <a:lnTo>
                    <a:pt x="2338" y="1412"/>
                  </a:lnTo>
                  <a:cubicBezTo>
                    <a:pt x="2314" y="1400"/>
                    <a:pt x="2280" y="1388"/>
                    <a:pt x="2245" y="1400"/>
                  </a:cubicBezTo>
                  <a:lnTo>
                    <a:pt x="2038" y="1180"/>
                  </a:lnTo>
                  <a:cubicBezTo>
                    <a:pt x="2245" y="914"/>
                    <a:pt x="2222" y="520"/>
                    <a:pt x="1968" y="277"/>
                  </a:cubicBezTo>
                  <a:cubicBezTo>
                    <a:pt x="1702" y="0"/>
                    <a:pt x="1262" y="0"/>
                    <a:pt x="996" y="277"/>
                  </a:cubicBezTo>
                  <a:cubicBezTo>
                    <a:pt x="718" y="543"/>
                    <a:pt x="718" y="983"/>
                    <a:pt x="996" y="1249"/>
                  </a:cubicBezTo>
                  <a:cubicBezTo>
                    <a:pt x="1239" y="1504"/>
                    <a:pt x="1632" y="1527"/>
                    <a:pt x="1899" y="1319"/>
                  </a:cubicBezTo>
                  <a:lnTo>
                    <a:pt x="2119" y="1527"/>
                  </a:lnTo>
                  <a:cubicBezTo>
                    <a:pt x="2107" y="1562"/>
                    <a:pt x="2119" y="1597"/>
                    <a:pt x="2130" y="1620"/>
                  </a:cubicBezTo>
                  <a:lnTo>
                    <a:pt x="2662" y="2199"/>
                  </a:lnTo>
                  <a:cubicBezTo>
                    <a:pt x="2720" y="2257"/>
                    <a:pt x="2812" y="2257"/>
                    <a:pt x="2859" y="2199"/>
                  </a:cubicBezTo>
                  <a:lnTo>
                    <a:pt x="2916" y="2141"/>
                  </a:lnTo>
                  <a:cubicBezTo>
                    <a:pt x="2974" y="2094"/>
                    <a:pt x="2974" y="2002"/>
                    <a:pt x="2916" y="1944"/>
                  </a:cubicBezTo>
                  <a:close/>
                  <a:moveTo>
                    <a:pt x="1088" y="370"/>
                  </a:moveTo>
                  <a:cubicBezTo>
                    <a:pt x="1308" y="150"/>
                    <a:pt x="1656" y="150"/>
                    <a:pt x="1876" y="370"/>
                  </a:cubicBezTo>
                  <a:cubicBezTo>
                    <a:pt x="1933" y="427"/>
                    <a:pt x="1980" y="497"/>
                    <a:pt x="2003" y="578"/>
                  </a:cubicBezTo>
                  <a:lnTo>
                    <a:pt x="1493" y="925"/>
                  </a:lnTo>
                  <a:lnTo>
                    <a:pt x="1042" y="427"/>
                  </a:lnTo>
                  <a:cubicBezTo>
                    <a:pt x="1054" y="404"/>
                    <a:pt x="1077" y="393"/>
                    <a:pt x="1088" y="370"/>
                  </a:cubicBezTo>
                  <a:close/>
                  <a:moveTo>
                    <a:pt x="1876" y="1157"/>
                  </a:moveTo>
                  <a:cubicBezTo>
                    <a:pt x="1656" y="1377"/>
                    <a:pt x="1308" y="1377"/>
                    <a:pt x="1088" y="1157"/>
                  </a:cubicBezTo>
                  <a:cubicBezTo>
                    <a:pt x="926" y="995"/>
                    <a:pt x="880" y="752"/>
                    <a:pt x="972" y="555"/>
                  </a:cubicBezTo>
                  <a:lnTo>
                    <a:pt x="1470" y="1111"/>
                  </a:lnTo>
                  <a:lnTo>
                    <a:pt x="2038" y="717"/>
                  </a:lnTo>
                  <a:cubicBezTo>
                    <a:pt x="2049" y="879"/>
                    <a:pt x="1991" y="1041"/>
                    <a:pt x="1876" y="1157"/>
                  </a:cubicBezTo>
                  <a:close/>
                </a:path>
              </a:pathLst>
            </a:custGeom>
            <a:solidFill>
              <a:srgbClr val="00B050"/>
            </a:solidFill>
            <a:ln>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400" b="1">
                <a:solidFill>
                  <a:srgbClr val="4E3629"/>
                </a:solidFill>
                <a:cs typeface="Arial"/>
              </a:endParaRPr>
            </a:p>
          </p:txBody>
        </p:sp>
        <p:sp>
          <p:nvSpPr>
            <p:cNvPr id="131" name="Freeform 2">
              <a:extLst>
                <a:ext uri="{FF2B5EF4-FFF2-40B4-BE49-F238E27FC236}">
                  <a16:creationId xmlns:a16="http://schemas.microsoft.com/office/drawing/2014/main" id="{0CA53201-0943-3742-B169-AFE5142B5085}"/>
                </a:ext>
              </a:extLst>
            </p:cNvPr>
            <p:cNvSpPr>
              <a:spLocks noChangeAspect="1"/>
            </p:cNvSpPr>
            <p:nvPr/>
          </p:nvSpPr>
          <p:spPr>
            <a:xfrm>
              <a:off x="6109978" y="2474346"/>
              <a:ext cx="364541" cy="375781"/>
            </a:xfrm>
            <a:custGeom>
              <a:avLst/>
              <a:gdLst/>
              <a:ahLst/>
              <a:cxnLst/>
              <a:rect l="0" t="0" r="r" b="b"/>
              <a:pathLst>
                <a:path w="2465" h="2541">
                  <a:moveTo>
                    <a:pt x="1547" y="1796"/>
                  </a:moveTo>
                  <a:lnTo>
                    <a:pt x="1547" y="1796"/>
                  </a:lnTo>
                  <a:cubicBezTo>
                    <a:pt x="1518" y="1816"/>
                    <a:pt x="1488" y="1846"/>
                    <a:pt x="1469" y="1885"/>
                  </a:cubicBezTo>
                  <a:cubicBezTo>
                    <a:pt x="759" y="1260"/>
                    <a:pt x="759" y="1260"/>
                    <a:pt x="759" y="1260"/>
                  </a:cubicBezTo>
                  <a:cubicBezTo>
                    <a:pt x="789" y="1240"/>
                    <a:pt x="818" y="1211"/>
                    <a:pt x="838" y="1171"/>
                  </a:cubicBezTo>
                  <a:lnTo>
                    <a:pt x="1547" y="1796"/>
                  </a:lnTo>
                  <a:moveTo>
                    <a:pt x="710" y="1200"/>
                  </a:moveTo>
                  <a:lnTo>
                    <a:pt x="710" y="1200"/>
                  </a:lnTo>
                  <a:cubicBezTo>
                    <a:pt x="631" y="1250"/>
                    <a:pt x="532" y="1230"/>
                    <a:pt x="473" y="1161"/>
                  </a:cubicBezTo>
                  <a:cubicBezTo>
                    <a:pt x="424" y="1081"/>
                    <a:pt x="443" y="972"/>
                    <a:pt x="513" y="913"/>
                  </a:cubicBezTo>
                  <a:cubicBezTo>
                    <a:pt x="591" y="863"/>
                    <a:pt x="700" y="883"/>
                    <a:pt x="759" y="962"/>
                  </a:cubicBezTo>
                  <a:cubicBezTo>
                    <a:pt x="808" y="1042"/>
                    <a:pt x="789" y="1141"/>
                    <a:pt x="710" y="1200"/>
                  </a:cubicBezTo>
                  <a:moveTo>
                    <a:pt x="690" y="1002"/>
                  </a:moveTo>
                  <a:lnTo>
                    <a:pt x="690" y="1002"/>
                  </a:lnTo>
                  <a:cubicBezTo>
                    <a:pt x="660" y="962"/>
                    <a:pt x="601" y="952"/>
                    <a:pt x="562" y="982"/>
                  </a:cubicBezTo>
                  <a:cubicBezTo>
                    <a:pt x="522" y="1012"/>
                    <a:pt x="513" y="1072"/>
                    <a:pt x="542" y="1111"/>
                  </a:cubicBezTo>
                  <a:cubicBezTo>
                    <a:pt x="571" y="1151"/>
                    <a:pt x="621" y="1161"/>
                    <a:pt x="670" y="1131"/>
                  </a:cubicBezTo>
                  <a:cubicBezTo>
                    <a:pt x="710" y="1101"/>
                    <a:pt x="719" y="1052"/>
                    <a:pt x="690" y="1002"/>
                  </a:cubicBezTo>
                  <a:moveTo>
                    <a:pt x="1488" y="1052"/>
                  </a:moveTo>
                  <a:lnTo>
                    <a:pt x="1488" y="1052"/>
                  </a:lnTo>
                  <a:cubicBezTo>
                    <a:pt x="1754" y="744"/>
                    <a:pt x="1754" y="744"/>
                    <a:pt x="1754" y="744"/>
                  </a:cubicBezTo>
                  <a:cubicBezTo>
                    <a:pt x="1774" y="774"/>
                    <a:pt x="1804" y="804"/>
                    <a:pt x="1843" y="824"/>
                  </a:cubicBezTo>
                  <a:cubicBezTo>
                    <a:pt x="1577" y="1131"/>
                    <a:pt x="1577" y="1131"/>
                    <a:pt x="1577" y="1131"/>
                  </a:cubicBezTo>
                  <a:cubicBezTo>
                    <a:pt x="1597" y="1161"/>
                    <a:pt x="1597" y="1191"/>
                    <a:pt x="1597" y="1220"/>
                  </a:cubicBezTo>
                  <a:cubicBezTo>
                    <a:pt x="1597" y="1270"/>
                    <a:pt x="1577" y="1320"/>
                    <a:pt x="1538" y="1349"/>
                  </a:cubicBezTo>
                  <a:cubicBezTo>
                    <a:pt x="1666" y="1746"/>
                    <a:pt x="1666" y="1746"/>
                    <a:pt x="1666" y="1746"/>
                  </a:cubicBezTo>
                  <a:cubicBezTo>
                    <a:pt x="1626" y="1746"/>
                    <a:pt x="1597" y="1766"/>
                    <a:pt x="1557" y="1786"/>
                  </a:cubicBezTo>
                  <a:cubicBezTo>
                    <a:pt x="1429" y="1389"/>
                    <a:pt x="1429" y="1389"/>
                    <a:pt x="1429" y="1389"/>
                  </a:cubicBezTo>
                  <a:cubicBezTo>
                    <a:pt x="1341" y="1389"/>
                    <a:pt x="1271" y="1330"/>
                    <a:pt x="1262" y="1240"/>
                  </a:cubicBezTo>
                  <a:cubicBezTo>
                    <a:pt x="838" y="1161"/>
                    <a:pt x="838" y="1161"/>
                    <a:pt x="838" y="1161"/>
                  </a:cubicBezTo>
                  <a:cubicBezTo>
                    <a:pt x="858" y="1131"/>
                    <a:pt x="867" y="1081"/>
                    <a:pt x="858" y="1042"/>
                  </a:cubicBezTo>
                  <a:cubicBezTo>
                    <a:pt x="1281" y="1131"/>
                    <a:pt x="1281" y="1131"/>
                    <a:pt x="1281" y="1131"/>
                  </a:cubicBezTo>
                  <a:cubicBezTo>
                    <a:pt x="1311" y="1081"/>
                    <a:pt x="1370" y="1042"/>
                    <a:pt x="1429" y="1042"/>
                  </a:cubicBezTo>
                  <a:cubicBezTo>
                    <a:pt x="1449" y="1042"/>
                    <a:pt x="1469" y="1052"/>
                    <a:pt x="1488" y="1052"/>
                  </a:cubicBezTo>
                  <a:moveTo>
                    <a:pt x="1429" y="1121"/>
                  </a:moveTo>
                  <a:lnTo>
                    <a:pt x="1429" y="1121"/>
                  </a:lnTo>
                  <a:cubicBezTo>
                    <a:pt x="1380" y="1121"/>
                    <a:pt x="1341" y="1171"/>
                    <a:pt x="1341" y="1220"/>
                  </a:cubicBezTo>
                  <a:cubicBezTo>
                    <a:pt x="1341" y="1270"/>
                    <a:pt x="1380" y="1310"/>
                    <a:pt x="1429" y="1310"/>
                  </a:cubicBezTo>
                  <a:cubicBezTo>
                    <a:pt x="1478" y="1310"/>
                    <a:pt x="1518" y="1270"/>
                    <a:pt x="1518" y="1220"/>
                  </a:cubicBezTo>
                  <a:cubicBezTo>
                    <a:pt x="1518" y="1171"/>
                    <a:pt x="1478" y="1121"/>
                    <a:pt x="1429" y="1121"/>
                  </a:cubicBezTo>
                  <a:moveTo>
                    <a:pt x="1745" y="734"/>
                  </a:moveTo>
                  <a:lnTo>
                    <a:pt x="1745" y="734"/>
                  </a:lnTo>
                  <a:cubicBezTo>
                    <a:pt x="1725" y="695"/>
                    <a:pt x="1705" y="655"/>
                    <a:pt x="1705" y="615"/>
                  </a:cubicBezTo>
                  <a:cubicBezTo>
                    <a:pt x="828" y="923"/>
                    <a:pt x="828" y="923"/>
                    <a:pt x="828" y="923"/>
                  </a:cubicBezTo>
                  <a:cubicBezTo>
                    <a:pt x="847" y="962"/>
                    <a:pt x="858" y="992"/>
                    <a:pt x="858" y="1032"/>
                  </a:cubicBezTo>
                  <a:lnTo>
                    <a:pt x="1745" y="734"/>
                  </a:lnTo>
                  <a:moveTo>
                    <a:pt x="1853" y="824"/>
                  </a:moveTo>
                  <a:lnTo>
                    <a:pt x="1853" y="824"/>
                  </a:lnTo>
                  <a:cubicBezTo>
                    <a:pt x="1675" y="1746"/>
                    <a:pt x="1675" y="1746"/>
                    <a:pt x="1675" y="1746"/>
                  </a:cubicBezTo>
                  <a:cubicBezTo>
                    <a:pt x="1715" y="1746"/>
                    <a:pt x="1754" y="1756"/>
                    <a:pt x="1794" y="1766"/>
                  </a:cubicBezTo>
                  <a:cubicBezTo>
                    <a:pt x="1971" y="843"/>
                    <a:pt x="1971" y="843"/>
                    <a:pt x="1971" y="843"/>
                  </a:cubicBezTo>
                  <a:cubicBezTo>
                    <a:pt x="1922" y="853"/>
                    <a:pt x="1883" y="843"/>
                    <a:pt x="1853" y="824"/>
                  </a:cubicBezTo>
                  <a:moveTo>
                    <a:pt x="1843" y="2074"/>
                  </a:moveTo>
                  <a:lnTo>
                    <a:pt x="1843" y="2074"/>
                  </a:lnTo>
                  <a:cubicBezTo>
                    <a:pt x="1804" y="2153"/>
                    <a:pt x="1705" y="2193"/>
                    <a:pt x="1617" y="2153"/>
                  </a:cubicBezTo>
                  <a:cubicBezTo>
                    <a:pt x="1538" y="2113"/>
                    <a:pt x="1498" y="2014"/>
                    <a:pt x="1538" y="1925"/>
                  </a:cubicBezTo>
                  <a:cubicBezTo>
                    <a:pt x="1577" y="1835"/>
                    <a:pt x="1675" y="1806"/>
                    <a:pt x="1764" y="1846"/>
                  </a:cubicBezTo>
                  <a:cubicBezTo>
                    <a:pt x="1853" y="1885"/>
                    <a:pt x="1883" y="1984"/>
                    <a:pt x="1843" y="2074"/>
                  </a:cubicBezTo>
                  <a:moveTo>
                    <a:pt x="1735" y="1915"/>
                  </a:moveTo>
                  <a:lnTo>
                    <a:pt x="1735" y="1915"/>
                  </a:lnTo>
                  <a:cubicBezTo>
                    <a:pt x="1686" y="1895"/>
                    <a:pt x="1626" y="1915"/>
                    <a:pt x="1607" y="1955"/>
                  </a:cubicBezTo>
                  <a:cubicBezTo>
                    <a:pt x="1587" y="2004"/>
                    <a:pt x="1607" y="2064"/>
                    <a:pt x="1656" y="2084"/>
                  </a:cubicBezTo>
                  <a:cubicBezTo>
                    <a:pt x="1695" y="2103"/>
                    <a:pt x="1754" y="2084"/>
                    <a:pt x="1774" y="2034"/>
                  </a:cubicBezTo>
                  <a:cubicBezTo>
                    <a:pt x="1794" y="1994"/>
                    <a:pt x="1774" y="1935"/>
                    <a:pt x="1735" y="1915"/>
                  </a:cubicBezTo>
                  <a:moveTo>
                    <a:pt x="1971" y="764"/>
                  </a:moveTo>
                  <a:lnTo>
                    <a:pt x="1971" y="764"/>
                  </a:lnTo>
                  <a:cubicBezTo>
                    <a:pt x="1873" y="774"/>
                    <a:pt x="1794" y="705"/>
                    <a:pt x="1784" y="615"/>
                  </a:cubicBezTo>
                  <a:cubicBezTo>
                    <a:pt x="1774" y="516"/>
                    <a:pt x="1843" y="437"/>
                    <a:pt x="1942" y="427"/>
                  </a:cubicBezTo>
                  <a:cubicBezTo>
                    <a:pt x="2030" y="417"/>
                    <a:pt x="2119" y="486"/>
                    <a:pt x="2129" y="576"/>
                  </a:cubicBezTo>
                  <a:cubicBezTo>
                    <a:pt x="2129" y="675"/>
                    <a:pt x="2060" y="754"/>
                    <a:pt x="1971" y="764"/>
                  </a:cubicBezTo>
                  <a:moveTo>
                    <a:pt x="2050" y="585"/>
                  </a:moveTo>
                  <a:lnTo>
                    <a:pt x="2050" y="585"/>
                  </a:lnTo>
                  <a:cubicBezTo>
                    <a:pt x="2040" y="536"/>
                    <a:pt x="2001" y="496"/>
                    <a:pt x="1951" y="506"/>
                  </a:cubicBezTo>
                  <a:cubicBezTo>
                    <a:pt x="1893" y="506"/>
                    <a:pt x="1863" y="556"/>
                    <a:pt x="1863" y="605"/>
                  </a:cubicBezTo>
                  <a:cubicBezTo>
                    <a:pt x="1863" y="655"/>
                    <a:pt x="1912" y="695"/>
                    <a:pt x="1962" y="685"/>
                  </a:cubicBezTo>
                  <a:cubicBezTo>
                    <a:pt x="2011" y="685"/>
                    <a:pt x="2050" y="635"/>
                    <a:pt x="2050" y="585"/>
                  </a:cubicBezTo>
                  <a:moveTo>
                    <a:pt x="325" y="724"/>
                  </a:moveTo>
                  <a:lnTo>
                    <a:pt x="325" y="724"/>
                  </a:lnTo>
                  <a:cubicBezTo>
                    <a:pt x="20" y="724"/>
                    <a:pt x="20" y="724"/>
                    <a:pt x="20" y="724"/>
                  </a:cubicBezTo>
                  <a:cubicBezTo>
                    <a:pt x="10" y="724"/>
                    <a:pt x="0" y="744"/>
                    <a:pt x="0" y="754"/>
                  </a:cubicBezTo>
                  <a:cubicBezTo>
                    <a:pt x="0" y="1349"/>
                    <a:pt x="0" y="1349"/>
                    <a:pt x="0" y="1349"/>
                  </a:cubicBezTo>
                  <a:cubicBezTo>
                    <a:pt x="0" y="1359"/>
                    <a:pt x="10" y="1379"/>
                    <a:pt x="20" y="1379"/>
                  </a:cubicBezTo>
                  <a:cubicBezTo>
                    <a:pt x="325" y="1379"/>
                    <a:pt x="325" y="1379"/>
                    <a:pt x="325" y="1379"/>
                  </a:cubicBezTo>
                  <a:cubicBezTo>
                    <a:pt x="335" y="1379"/>
                    <a:pt x="355" y="1359"/>
                    <a:pt x="355" y="1349"/>
                  </a:cubicBezTo>
                  <a:cubicBezTo>
                    <a:pt x="355" y="754"/>
                    <a:pt x="355" y="754"/>
                    <a:pt x="355" y="754"/>
                  </a:cubicBezTo>
                  <a:cubicBezTo>
                    <a:pt x="355" y="744"/>
                    <a:pt x="335" y="724"/>
                    <a:pt x="325" y="724"/>
                  </a:cubicBezTo>
                  <a:moveTo>
                    <a:pt x="217" y="1300"/>
                  </a:moveTo>
                  <a:lnTo>
                    <a:pt x="217" y="1300"/>
                  </a:lnTo>
                  <a:cubicBezTo>
                    <a:pt x="217" y="1320"/>
                    <a:pt x="197" y="1340"/>
                    <a:pt x="177" y="1340"/>
                  </a:cubicBezTo>
                  <a:cubicBezTo>
                    <a:pt x="148" y="1340"/>
                    <a:pt x="138" y="1320"/>
                    <a:pt x="138" y="1300"/>
                  </a:cubicBezTo>
                  <a:cubicBezTo>
                    <a:pt x="138" y="1270"/>
                    <a:pt x="148" y="1260"/>
                    <a:pt x="177" y="1260"/>
                  </a:cubicBezTo>
                  <a:cubicBezTo>
                    <a:pt x="197" y="1260"/>
                    <a:pt x="217" y="1270"/>
                    <a:pt x="217" y="1300"/>
                  </a:cubicBezTo>
                  <a:moveTo>
                    <a:pt x="2444" y="2312"/>
                  </a:moveTo>
                  <a:lnTo>
                    <a:pt x="2444" y="2312"/>
                  </a:lnTo>
                  <a:cubicBezTo>
                    <a:pt x="2336" y="2203"/>
                    <a:pt x="2336" y="2203"/>
                    <a:pt x="2336" y="2203"/>
                  </a:cubicBezTo>
                  <a:cubicBezTo>
                    <a:pt x="2336" y="2024"/>
                    <a:pt x="2336" y="2024"/>
                    <a:pt x="2336" y="2024"/>
                  </a:cubicBezTo>
                  <a:cubicBezTo>
                    <a:pt x="2247" y="2024"/>
                    <a:pt x="2247" y="2024"/>
                    <a:pt x="2247" y="2024"/>
                  </a:cubicBezTo>
                  <a:cubicBezTo>
                    <a:pt x="2247" y="2123"/>
                    <a:pt x="2247" y="2123"/>
                    <a:pt x="2247" y="2123"/>
                  </a:cubicBezTo>
                  <a:cubicBezTo>
                    <a:pt x="2129" y="1994"/>
                    <a:pt x="2129" y="1994"/>
                    <a:pt x="2129" y="1994"/>
                  </a:cubicBezTo>
                  <a:cubicBezTo>
                    <a:pt x="1814" y="2312"/>
                    <a:pt x="1814" y="2312"/>
                    <a:pt x="1814" y="2312"/>
                  </a:cubicBezTo>
                  <a:cubicBezTo>
                    <a:pt x="1873" y="2371"/>
                    <a:pt x="1873" y="2371"/>
                    <a:pt x="1873" y="2371"/>
                  </a:cubicBezTo>
                  <a:cubicBezTo>
                    <a:pt x="1912" y="2332"/>
                    <a:pt x="1912" y="2332"/>
                    <a:pt x="1912" y="2332"/>
                  </a:cubicBezTo>
                  <a:cubicBezTo>
                    <a:pt x="1912" y="2540"/>
                    <a:pt x="1912" y="2540"/>
                    <a:pt x="1912" y="2540"/>
                  </a:cubicBezTo>
                  <a:cubicBezTo>
                    <a:pt x="2346" y="2540"/>
                    <a:pt x="2346" y="2540"/>
                    <a:pt x="2346" y="2540"/>
                  </a:cubicBezTo>
                  <a:cubicBezTo>
                    <a:pt x="2346" y="2332"/>
                    <a:pt x="2346" y="2332"/>
                    <a:pt x="2346" y="2332"/>
                  </a:cubicBezTo>
                  <a:cubicBezTo>
                    <a:pt x="2385" y="2371"/>
                    <a:pt x="2385" y="2371"/>
                    <a:pt x="2385" y="2371"/>
                  </a:cubicBezTo>
                  <a:lnTo>
                    <a:pt x="2444" y="2312"/>
                  </a:lnTo>
                  <a:moveTo>
                    <a:pt x="2444" y="169"/>
                  </a:moveTo>
                  <a:lnTo>
                    <a:pt x="2444" y="169"/>
                  </a:lnTo>
                  <a:cubicBezTo>
                    <a:pt x="2267" y="119"/>
                    <a:pt x="2267" y="119"/>
                    <a:pt x="2267" y="119"/>
                  </a:cubicBezTo>
                  <a:cubicBezTo>
                    <a:pt x="2149" y="40"/>
                    <a:pt x="2060" y="0"/>
                    <a:pt x="1932" y="0"/>
                  </a:cubicBezTo>
                  <a:cubicBezTo>
                    <a:pt x="1823" y="0"/>
                    <a:pt x="1705" y="10"/>
                    <a:pt x="1607" y="30"/>
                  </a:cubicBezTo>
                  <a:cubicBezTo>
                    <a:pt x="1617" y="60"/>
                    <a:pt x="1617" y="60"/>
                    <a:pt x="1617" y="60"/>
                  </a:cubicBezTo>
                  <a:cubicBezTo>
                    <a:pt x="1577" y="119"/>
                    <a:pt x="1577" y="119"/>
                    <a:pt x="1577" y="119"/>
                  </a:cubicBezTo>
                  <a:cubicBezTo>
                    <a:pt x="1577" y="149"/>
                    <a:pt x="1577" y="149"/>
                    <a:pt x="1577" y="149"/>
                  </a:cubicBezTo>
                  <a:cubicBezTo>
                    <a:pt x="1567" y="159"/>
                    <a:pt x="1557" y="169"/>
                    <a:pt x="1557" y="179"/>
                  </a:cubicBezTo>
                  <a:cubicBezTo>
                    <a:pt x="1557" y="268"/>
                    <a:pt x="1557" y="268"/>
                    <a:pt x="1557" y="268"/>
                  </a:cubicBezTo>
                  <a:cubicBezTo>
                    <a:pt x="1557" y="268"/>
                    <a:pt x="1557" y="268"/>
                    <a:pt x="1567" y="278"/>
                  </a:cubicBezTo>
                  <a:cubicBezTo>
                    <a:pt x="1597" y="308"/>
                    <a:pt x="1597" y="308"/>
                    <a:pt x="1597" y="308"/>
                  </a:cubicBezTo>
                  <a:lnTo>
                    <a:pt x="1607" y="317"/>
                  </a:lnTo>
                  <a:cubicBezTo>
                    <a:pt x="1646" y="317"/>
                    <a:pt x="1646" y="317"/>
                    <a:pt x="1646" y="317"/>
                  </a:cubicBezTo>
                  <a:cubicBezTo>
                    <a:pt x="1656" y="347"/>
                    <a:pt x="1686" y="367"/>
                    <a:pt x="1725" y="367"/>
                  </a:cubicBezTo>
                  <a:cubicBezTo>
                    <a:pt x="1754" y="367"/>
                    <a:pt x="1794" y="347"/>
                    <a:pt x="1794" y="317"/>
                  </a:cubicBezTo>
                  <a:cubicBezTo>
                    <a:pt x="2218" y="317"/>
                    <a:pt x="2218" y="317"/>
                    <a:pt x="2218" y="317"/>
                  </a:cubicBezTo>
                  <a:cubicBezTo>
                    <a:pt x="2227" y="347"/>
                    <a:pt x="2257" y="367"/>
                    <a:pt x="2287" y="367"/>
                  </a:cubicBezTo>
                  <a:cubicBezTo>
                    <a:pt x="2326" y="367"/>
                    <a:pt x="2356" y="347"/>
                    <a:pt x="2366" y="317"/>
                  </a:cubicBezTo>
                  <a:cubicBezTo>
                    <a:pt x="2415" y="317"/>
                    <a:pt x="2415" y="317"/>
                    <a:pt x="2415" y="317"/>
                  </a:cubicBezTo>
                  <a:cubicBezTo>
                    <a:pt x="2425" y="317"/>
                    <a:pt x="2425" y="308"/>
                    <a:pt x="2425" y="308"/>
                  </a:cubicBezTo>
                  <a:cubicBezTo>
                    <a:pt x="2464" y="278"/>
                    <a:pt x="2464" y="278"/>
                    <a:pt x="2464" y="278"/>
                  </a:cubicBezTo>
                  <a:cubicBezTo>
                    <a:pt x="2464" y="268"/>
                    <a:pt x="2464" y="268"/>
                    <a:pt x="2464" y="268"/>
                  </a:cubicBezTo>
                  <a:cubicBezTo>
                    <a:pt x="2464" y="189"/>
                    <a:pt x="2464" y="189"/>
                    <a:pt x="2464" y="189"/>
                  </a:cubicBezTo>
                  <a:cubicBezTo>
                    <a:pt x="2464" y="179"/>
                    <a:pt x="2454" y="169"/>
                    <a:pt x="2444" y="169"/>
                  </a:cubicBezTo>
                </a:path>
              </a:pathLst>
            </a:custGeom>
            <a:solidFill>
              <a:srgbClr val="00B050"/>
            </a:solidFill>
            <a:ln>
              <a:noFill/>
            </a:ln>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400">
                <a:solidFill>
                  <a:srgbClr val="4E3629"/>
                </a:solidFill>
                <a:cs typeface="Arial"/>
              </a:endParaRPr>
            </a:p>
          </p:txBody>
        </p:sp>
        <p:sp>
          <p:nvSpPr>
            <p:cNvPr id="132" name="TextBox 131">
              <a:extLst>
                <a:ext uri="{FF2B5EF4-FFF2-40B4-BE49-F238E27FC236}">
                  <a16:creationId xmlns:a16="http://schemas.microsoft.com/office/drawing/2014/main" id="{2DB33359-F4FE-8345-A270-588B89F60A31}"/>
                </a:ext>
              </a:extLst>
            </p:cNvPr>
            <p:cNvSpPr txBox="1"/>
            <p:nvPr/>
          </p:nvSpPr>
          <p:spPr>
            <a:xfrm>
              <a:off x="4864106" y="2547854"/>
              <a:ext cx="1173289" cy="228765"/>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lnSpc>
                  <a:spcPct val="90000"/>
                </a:lnSpc>
                <a:spcBef>
                  <a:spcPct val="0"/>
                </a:spcBef>
                <a:spcAft>
                  <a:spcPct val="0"/>
                </a:spcAft>
                <a:defRPr/>
              </a:pPr>
              <a:r>
                <a:rPr lang="en-US" sz="1400" kern="0">
                  <a:solidFill>
                    <a:srgbClr val="4E3629">
                      <a:lumMod val="50000"/>
                    </a:srgbClr>
                  </a:solidFill>
                  <a:cs typeface="Arial"/>
                </a:rPr>
                <a:t>Blockchain</a:t>
              </a:r>
            </a:p>
          </p:txBody>
        </p:sp>
        <p:sp>
          <p:nvSpPr>
            <p:cNvPr id="133" name="TextBox 132">
              <a:extLst>
                <a:ext uri="{FF2B5EF4-FFF2-40B4-BE49-F238E27FC236}">
                  <a16:creationId xmlns:a16="http://schemas.microsoft.com/office/drawing/2014/main" id="{5048BC14-0FFE-1C46-BAA1-177332446AEF}"/>
                </a:ext>
              </a:extLst>
            </p:cNvPr>
            <p:cNvSpPr txBox="1"/>
            <p:nvPr/>
          </p:nvSpPr>
          <p:spPr>
            <a:xfrm>
              <a:off x="6546004" y="2547854"/>
              <a:ext cx="621904" cy="228765"/>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lnSpc>
                  <a:spcPct val="90000"/>
                </a:lnSpc>
                <a:spcBef>
                  <a:spcPct val="0"/>
                </a:spcBef>
                <a:spcAft>
                  <a:spcPct val="0"/>
                </a:spcAft>
                <a:defRPr/>
              </a:pPr>
              <a:r>
                <a:rPr lang="en-US" sz="1400" kern="0">
                  <a:solidFill>
                    <a:srgbClr val="4E3629">
                      <a:lumMod val="50000"/>
                    </a:srgbClr>
                  </a:solidFill>
                  <a:cs typeface="Arial"/>
                </a:rPr>
                <a:t>IoT</a:t>
              </a:r>
            </a:p>
          </p:txBody>
        </p:sp>
        <p:sp>
          <p:nvSpPr>
            <p:cNvPr id="134" name="TextBox 133">
              <a:extLst>
                <a:ext uri="{FF2B5EF4-FFF2-40B4-BE49-F238E27FC236}">
                  <a16:creationId xmlns:a16="http://schemas.microsoft.com/office/drawing/2014/main" id="{F514832B-18E8-B74A-8074-F69EDDD64E0B}"/>
                </a:ext>
              </a:extLst>
            </p:cNvPr>
            <p:cNvSpPr txBox="1"/>
            <p:nvPr/>
          </p:nvSpPr>
          <p:spPr>
            <a:xfrm>
              <a:off x="2725463" y="2524827"/>
              <a:ext cx="1594469" cy="274818"/>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lnSpc>
                  <a:spcPct val="90000"/>
                </a:lnSpc>
                <a:spcBef>
                  <a:spcPct val="0"/>
                </a:spcBef>
                <a:spcAft>
                  <a:spcPct val="0"/>
                </a:spcAft>
                <a:defRPr/>
              </a:pPr>
              <a:r>
                <a:rPr lang="en-US" sz="1400" kern="0">
                  <a:solidFill>
                    <a:srgbClr val="4E3629">
                      <a:lumMod val="50000"/>
                    </a:srgbClr>
                  </a:solidFill>
                  <a:cs typeface="Arial"/>
                </a:rPr>
                <a:t>Digital assistant</a:t>
              </a:r>
            </a:p>
          </p:txBody>
        </p:sp>
        <p:sp>
          <p:nvSpPr>
            <p:cNvPr id="135" name="TextBox 134">
              <a:extLst>
                <a:ext uri="{FF2B5EF4-FFF2-40B4-BE49-F238E27FC236}">
                  <a16:creationId xmlns:a16="http://schemas.microsoft.com/office/drawing/2014/main" id="{24ABBF09-BA15-CE4D-90C1-4EEF55E15903}"/>
                </a:ext>
              </a:extLst>
            </p:cNvPr>
            <p:cNvSpPr txBox="1"/>
            <p:nvPr/>
          </p:nvSpPr>
          <p:spPr>
            <a:xfrm>
              <a:off x="7660749" y="2518686"/>
              <a:ext cx="2019721" cy="257934"/>
            </a:xfrm>
            <a:prstGeom prst="rect">
              <a:avLst/>
            </a:prstGeom>
            <a:noFill/>
          </p:spPr>
          <p:txBody>
            <a:bodyPr wrap="non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lnSpc>
                  <a:spcPct val="90000"/>
                </a:lnSpc>
                <a:spcBef>
                  <a:spcPct val="0"/>
                </a:spcBef>
                <a:spcAft>
                  <a:spcPct val="0"/>
                </a:spcAft>
                <a:defRPr/>
              </a:pPr>
              <a:r>
                <a:rPr lang="en-US" sz="1400" kern="0">
                  <a:solidFill>
                    <a:srgbClr val="4E3629">
                      <a:lumMod val="50000"/>
                    </a:srgbClr>
                  </a:solidFill>
                  <a:cs typeface="Arial"/>
                </a:rPr>
                <a:t>Augmented analytics</a:t>
              </a:r>
            </a:p>
          </p:txBody>
        </p:sp>
      </p:grpSp>
      <p:grpSp>
        <p:nvGrpSpPr>
          <p:cNvPr id="210" name="Group 209"/>
          <p:cNvGrpSpPr/>
          <p:nvPr/>
        </p:nvGrpSpPr>
        <p:grpSpPr>
          <a:xfrm>
            <a:off x="2289064" y="3798182"/>
            <a:ext cx="7436253" cy="1105899"/>
            <a:chOff x="2309690" y="3634117"/>
            <a:chExt cx="7436318" cy="1105909"/>
          </a:xfrm>
        </p:grpSpPr>
        <p:sp>
          <p:nvSpPr>
            <p:cNvPr id="211" name="Oval 210"/>
            <p:cNvSpPr/>
            <p:nvPr/>
          </p:nvSpPr>
          <p:spPr>
            <a:xfrm>
              <a:off x="6943939" y="4453163"/>
              <a:ext cx="59556" cy="62284"/>
            </a:xfrm>
            <a:prstGeom prst="ellipse">
              <a:avLst/>
            </a:prstGeom>
            <a:solidFill>
              <a:srgbClr val="676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endParaRPr lang="en-US" sz="1400">
                <a:solidFill>
                  <a:srgbClr val="FCFBFA"/>
                </a:solidFill>
                <a:cs typeface="Arial"/>
              </a:endParaRPr>
            </a:p>
          </p:txBody>
        </p:sp>
        <p:grpSp>
          <p:nvGrpSpPr>
            <p:cNvPr id="212" name="Group 211"/>
            <p:cNvGrpSpPr/>
            <p:nvPr/>
          </p:nvGrpSpPr>
          <p:grpSpPr>
            <a:xfrm>
              <a:off x="2309690" y="3634117"/>
              <a:ext cx="7436318" cy="1105909"/>
              <a:chOff x="2309690" y="3634117"/>
              <a:chExt cx="7436318" cy="1105909"/>
            </a:xfrm>
          </p:grpSpPr>
          <p:sp>
            <p:nvSpPr>
              <p:cNvPr id="213" name="Oval 212"/>
              <p:cNvSpPr/>
              <p:nvPr/>
            </p:nvSpPr>
            <p:spPr>
              <a:xfrm>
                <a:off x="5993594" y="3940490"/>
                <a:ext cx="59556" cy="62284"/>
              </a:xfrm>
              <a:prstGeom prst="ellipse">
                <a:avLst/>
              </a:prstGeom>
              <a:solidFill>
                <a:srgbClr val="676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endParaRPr lang="en-US" sz="1400">
                  <a:solidFill>
                    <a:srgbClr val="FCFBFA"/>
                  </a:solidFill>
                  <a:cs typeface="Arial"/>
                </a:endParaRPr>
              </a:p>
            </p:txBody>
          </p:sp>
          <p:grpSp>
            <p:nvGrpSpPr>
              <p:cNvPr id="214" name="Group 213"/>
              <p:cNvGrpSpPr/>
              <p:nvPr/>
            </p:nvGrpSpPr>
            <p:grpSpPr>
              <a:xfrm>
                <a:off x="2309690" y="3634117"/>
                <a:ext cx="7436318" cy="1105909"/>
                <a:chOff x="2309690" y="3634117"/>
                <a:chExt cx="7436318" cy="1105909"/>
              </a:xfrm>
            </p:grpSpPr>
            <p:grpSp>
              <p:nvGrpSpPr>
                <p:cNvPr id="215" name="Group 214"/>
                <p:cNvGrpSpPr/>
                <p:nvPr/>
              </p:nvGrpSpPr>
              <p:grpSpPr>
                <a:xfrm>
                  <a:off x="2309690" y="3716178"/>
                  <a:ext cx="7436318" cy="1023848"/>
                  <a:chOff x="2309690" y="3716178"/>
                  <a:chExt cx="7436318" cy="1023848"/>
                </a:xfrm>
              </p:grpSpPr>
              <p:sp>
                <p:nvSpPr>
                  <p:cNvPr id="221" name="Rounded Rectangle 220">
                    <a:extLst>
                      <a:ext uri="{FF2B5EF4-FFF2-40B4-BE49-F238E27FC236}">
                        <a16:creationId xmlns:a16="http://schemas.microsoft.com/office/drawing/2014/main" id="{18223563-D30C-7E4D-819D-137D6909D25F}"/>
                      </a:ext>
                    </a:extLst>
                  </p:cNvPr>
                  <p:cNvSpPr/>
                  <p:nvPr/>
                </p:nvSpPr>
                <p:spPr bwMode="gray">
                  <a:xfrm>
                    <a:off x="2309690" y="3828318"/>
                    <a:ext cx="2356941" cy="555115"/>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400" b="1" kern="0">
                        <a:solidFill>
                          <a:srgbClr val="4E3629">
                            <a:lumMod val="50000"/>
                          </a:srgbClr>
                        </a:solidFill>
                        <a:cs typeface="Arial"/>
                      </a:rPr>
                      <a:t>Process Automation</a:t>
                    </a:r>
                  </a:p>
                </p:txBody>
              </p:sp>
              <p:sp>
                <p:nvSpPr>
                  <p:cNvPr id="222" name="Rounded Rectangle 221">
                    <a:extLst>
                      <a:ext uri="{FF2B5EF4-FFF2-40B4-BE49-F238E27FC236}">
                        <a16:creationId xmlns:a16="http://schemas.microsoft.com/office/drawing/2014/main" id="{18223563-D30C-7E4D-819D-137D6909D25F}"/>
                      </a:ext>
                    </a:extLst>
                  </p:cNvPr>
                  <p:cNvSpPr/>
                  <p:nvPr/>
                </p:nvSpPr>
                <p:spPr bwMode="gray">
                  <a:xfrm>
                    <a:off x="7389179" y="3824833"/>
                    <a:ext cx="2356829" cy="555115"/>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400" b="1" kern="0">
                        <a:solidFill>
                          <a:srgbClr val="4E3629">
                            <a:lumMod val="50000"/>
                          </a:srgbClr>
                        </a:solidFill>
                        <a:cs typeface="Arial"/>
                      </a:rPr>
                      <a:t>Business Accelerators</a:t>
                    </a:r>
                  </a:p>
                </p:txBody>
              </p:sp>
              <p:grpSp>
                <p:nvGrpSpPr>
                  <p:cNvPr id="223" name="Group 222"/>
                  <p:cNvGrpSpPr/>
                  <p:nvPr/>
                </p:nvGrpSpPr>
                <p:grpSpPr>
                  <a:xfrm>
                    <a:off x="4805170" y="3716178"/>
                    <a:ext cx="2424579" cy="1023848"/>
                    <a:chOff x="4805170" y="3438481"/>
                    <a:chExt cx="2424579" cy="1023848"/>
                  </a:xfrm>
                </p:grpSpPr>
                <p:pic>
                  <p:nvPicPr>
                    <p:cNvPr id="224" name="Picture 223"/>
                    <p:cNvPicPr/>
                    <p:nvPr/>
                  </p:nvPicPr>
                  <p:blipFill>
                    <a:blip r:embed="rId4" cstate="print">
                      <a:extLst>
                        <a:ext uri="{28A0092B-C50C-407E-A947-70E740481C1C}">
                          <a14:useLocalDpi xmlns:a14="http://schemas.microsoft.com/office/drawing/2010/main" val="0"/>
                        </a:ext>
                      </a:extLst>
                    </a:blip>
                    <a:stretch>
                      <a:fillRect/>
                    </a:stretch>
                  </p:blipFill>
                  <p:spPr>
                    <a:xfrm>
                      <a:off x="5743486" y="3950265"/>
                      <a:ext cx="512064" cy="512064"/>
                    </a:xfrm>
                    <a:prstGeom prst="ellipse">
                      <a:avLst/>
                    </a:prstGeom>
                    <a:blipFill>
                      <a:blip r:embed="rId5">
                        <a:extLst>
                          <a:ext uri="{28A0092B-C50C-407E-A947-70E740481C1C}">
                            <a14:useLocalDpi xmlns:a14="http://schemas.microsoft.com/office/drawing/2010/main"/>
                          </a:ext>
                        </a:extLst>
                      </a:blip>
                      <a:stretch>
                        <a:fillRect/>
                      </a:stretch>
                    </a:blipFill>
                    <a:ln w="12700" cmpd="sng">
                      <a:solidFill>
                        <a:schemeClr val="bg2"/>
                      </a:solidFill>
                    </a:ln>
                    <a:effectLst>
                      <a:outerShdw blurRad="50800" dist="38100" dir="2700000" algn="tl" rotWithShape="0">
                        <a:prstClr val="black">
                          <a:alpha val="40000"/>
                        </a:prstClr>
                      </a:outerShdw>
                    </a:effectLst>
                  </p:spPr>
                </p:pic>
                <p:pic>
                  <p:nvPicPr>
                    <p:cNvPr id="225" name="Picture 224"/>
                    <p:cNvPicPr>
                      <a:picLocks noChangeAspect="1"/>
                    </p:cNvPicPr>
                    <p:nvPr/>
                  </p:nvPicPr>
                  <p:blipFill>
                    <a:blip r:embed="rId6">
                      <a:extLst>
                        <a:ext uri="{28A0092B-C50C-407E-A947-70E740481C1C}">
                          <a14:useLocalDpi xmlns:a14="http://schemas.microsoft.com/office/drawing/2010/main"/>
                        </a:ext>
                      </a:extLst>
                    </a:blip>
                    <a:stretch>
                      <a:fillRect/>
                    </a:stretch>
                  </p:blipFill>
                  <p:spPr bwMode="gray">
                    <a:xfrm>
                      <a:off x="6717685" y="3438481"/>
                      <a:ext cx="512064" cy="512064"/>
                    </a:xfrm>
                    <a:prstGeom prst="ellipse">
                      <a:avLst/>
                    </a:prstGeom>
                    <a:blipFill>
                      <a:blip r:embed="rId7">
                        <a:extLst>
                          <a:ext uri="{28A0092B-C50C-407E-A947-70E740481C1C}">
                            <a14:useLocalDpi xmlns:a14="http://schemas.microsoft.com/office/drawing/2010/main"/>
                          </a:ext>
                        </a:extLst>
                      </a:blip>
                      <a:stretch>
                        <a:fillRect r="68"/>
                      </a:stretch>
                    </a:blipFill>
                    <a:ln w="12700" cmpd="sng">
                      <a:solidFill>
                        <a:schemeClr val="bg2"/>
                      </a:solidFill>
                    </a:ln>
                    <a:effectLst>
                      <a:outerShdw blurRad="50800" dist="38100" dir="2700000" algn="tl" rotWithShape="0">
                        <a:prstClr val="black">
                          <a:alpha val="40000"/>
                        </a:prstClr>
                      </a:outerShdw>
                    </a:effectLst>
                  </p:spPr>
                </p:pic>
                <p:pic>
                  <p:nvPicPr>
                    <p:cNvPr id="226" name="Picture 225"/>
                    <p:cNvPicPr>
                      <a:picLocks noChangeAspect="1"/>
                    </p:cNvPicPr>
                    <p:nvPr/>
                  </p:nvPicPr>
                  <p:blipFill>
                    <a:blip r:embed="rId8">
                      <a:extLst>
                        <a:ext uri="{28A0092B-C50C-407E-A947-70E740481C1C}">
                          <a14:useLocalDpi xmlns:a14="http://schemas.microsoft.com/office/drawing/2010/main"/>
                        </a:ext>
                      </a:extLst>
                    </a:blip>
                    <a:stretch>
                      <a:fillRect/>
                    </a:stretch>
                  </p:blipFill>
                  <p:spPr bwMode="gray">
                    <a:xfrm flipH="1">
                      <a:off x="4805170" y="3789862"/>
                      <a:ext cx="512064" cy="512064"/>
                    </a:xfrm>
                    <a:prstGeom prst="ellipse">
                      <a:avLst/>
                    </a:prstGeom>
                    <a:solidFill>
                      <a:schemeClr val="bg1"/>
                    </a:solidFill>
                    <a:ln w="12700" cmpd="sng">
                      <a:solidFill>
                        <a:schemeClr val="bg2"/>
                      </a:solidFill>
                    </a:ln>
                    <a:effectLst>
                      <a:outerShdw blurRad="50800" dist="38100" dir="2700000" algn="tl" rotWithShape="0">
                        <a:prstClr val="black">
                          <a:alpha val="40000"/>
                        </a:prstClr>
                      </a:outerShdw>
                    </a:effectLst>
                  </p:spPr>
                </p:pic>
              </p:grpSp>
            </p:grpSp>
            <p:cxnSp>
              <p:nvCxnSpPr>
                <p:cNvPr id="216" name="Elbow Connector 215"/>
                <p:cNvCxnSpPr/>
                <p:nvPr/>
              </p:nvCxnSpPr>
              <p:spPr>
                <a:xfrm rot="16200000" flipH="1">
                  <a:off x="5869979" y="3787097"/>
                  <a:ext cx="306376" cy="415"/>
                </a:xfrm>
                <a:prstGeom prst="bentConnector3">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217" name="Elbow Connector 216"/>
                <p:cNvCxnSpPr>
                  <a:stCxn id="213" idx="6"/>
                  <a:endCxn id="225" idx="2"/>
                </p:cNvCxnSpPr>
                <p:nvPr/>
              </p:nvCxnSpPr>
              <p:spPr>
                <a:xfrm>
                  <a:off x="6053150" y="3971632"/>
                  <a:ext cx="664535" cy="578"/>
                </a:xfrm>
                <a:prstGeom prst="bentConnector3">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218" name="Elbow Connector 217"/>
                <p:cNvCxnSpPr>
                  <a:stCxn id="213" idx="2"/>
                  <a:endCxn id="226" idx="0"/>
                </p:cNvCxnSpPr>
                <p:nvPr/>
              </p:nvCxnSpPr>
              <p:spPr>
                <a:xfrm rot="10800000" flipV="1">
                  <a:off x="5061202" y="3971632"/>
                  <a:ext cx="932392" cy="95926"/>
                </a:xfrm>
                <a:prstGeom prst="bentConnector2">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220" name="Elbow Connector 219"/>
                <p:cNvCxnSpPr>
                  <a:stCxn id="224" idx="2"/>
                  <a:endCxn id="226" idx="2"/>
                </p:cNvCxnSpPr>
                <p:nvPr/>
              </p:nvCxnSpPr>
              <p:spPr>
                <a:xfrm rot="10800000">
                  <a:off x="5317234" y="4323592"/>
                  <a:ext cx="426252" cy="160403"/>
                </a:xfrm>
                <a:prstGeom prst="bentConnector3">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219" name="Elbow Connector 218"/>
                <p:cNvCxnSpPr>
                  <a:stCxn id="211" idx="2"/>
                  <a:endCxn id="224" idx="6"/>
                </p:cNvCxnSpPr>
                <p:nvPr/>
              </p:nvCxnSpPr>
              <p:spPr>
                <a:xfrm rot="10800000">
                  <a:off x="6255551" y="4483995"/>
                  <a:ext cx="688389" cy="311"/>
                </a:xfrm>
                <a:prstGeom prst="bentConnector3">
                  <a:avLst>
                    <a:gd name="adj1" fmla="val 50000"/>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grpSp>
        </p:grpSp>
      </p:grpSp>
      <p:grpSp>
        <p:nvGrpSpPr>
          <p:cNvPr id="181" name="Group 180"/>
          <p:cNvGrpSpPr/>
          <p:nvPr/>
        </p:nvGrpSpPr>
        <p:grpSpPr>
          <a:xfrm>
            <a:off x="2311410" y="2690042"/>
            <a:ext cx="7414018" cy="1239336"/>
            <a:chOff x="2335915" y="2652441"/>
            <a:chExt cx="7414083" cy="1239347"/>
          </a:xfrm>
        </p:grpSpPr>
        <p:grpSp>
          <p:nvGrpSpPr>
            <p:cNvPr id="182" name="Group 181"/>
            <p:cNvGrpSpPr/>
            <p:nvPr/>
          </p:nvGrpSpPr>
          <p:grpSpPr>
            <a:xfrm>
              <a:off x="2335915" y="2652441"/>
              <a:ext cx="7414083" cy="1235639"/>
              <a:chOff x="2336474" y="2514031"/>
              <a:chExt cx="7414083" cy="1235639"/>
            </a:xfrm>
          </p:grpSpPr>
          <p:sp>
            <p:nvSpPr>
              <p:cNvPr id="184" name="Rounded Rectangle 183">
                <a:extLst>
                  <a:ext uri="{FF2B5EF4-FFF2-40B4-BE49-F238E27FC236}">
                    <a16:creationId xmlns:a16="http://schemas.microsoft.com/office/drawing/2014/main" id="{18223563-D30C-7E4D-819D-137D6909D25F}"/>
                  </a:ext>
                </a:extLst>
              </p:cNvPr>
              <p:cNvSpPr/>
              <p:nvPr/>
            </p:nvSpPr>
            <p:spPr bwMode="gray">
              <a:xfrm>
                <a:off x="2336474" y="2906313"/>
                <a:ext cx="2308359" cy="555115"/>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400" b="1" kern="0">
                    <a:solidFill>
                      <a:srgbClr val="4E3629">
                        <a:lumMod val="50000"/>
                      </a:srgbClr>
                    </a:solidFill>
                    <a:cs typeface="Arial"/>
                  </a:rPr>
                  <a:t>Application Integration</a:t>
                </a:r>
              </a:p>
            </p:txBody>
          </p:sp>
          <p:sp>
            <p:nvSpPr>
              <p:cNvPr id="185" name="Rounded Rectangle 184">
                <a:extLst>
                  <a:ext uri="{FF2B5EF4-FFF2-40B4-BE49-F238E27FC236}">
                    <a16:creationId xmlns:a16="http://schemas.microsoft.com/office/drawing/2014/main" id="{18223563-D30C-7E4D-819D-137D6909D25F}"/>
                  </a:ext>
                </a:extLst>
              </p:cNvPr>
              <p:cNvSpPr/>
              <p:nvPr/>
            </p:nvSpPr>
            <p:spPr bwMode="gray">
              <a:xfrm>
                <a:off x="7393616" y="2906948"/>
                <a:ext cx="2356941" cy="555115"/>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400" b="1" kern="0">
                    <a:solidFill>
                      <a:srgbClr val="4E3629">
                        <a:lumMod val="50000"/>
                      </a:srgbClr>
                    </a:solidFill>
                    <a:cs typeface="Arial"/>
                  </a:rPr>
                  <a:t>Adapters</a:t>
                </a:r>
              </a:p>
            </p:txBody>
          </p:sp>
          <p:grpSp>
            <p:nvGrpSpPr>
              <p:cNvPr id="186" name="Group 185"/>
              <p:cNvGrpSpPr/>
              <p:nvPr/>
            </p:nvGrpSpPr>
            <p:grpSpPr>
              <a:xfrm>
                <a:off x="4745522" y="2514031"/>
                <a:ext cx="2477692" cy="1235639"/>
                <a:chOff x="4745522" y="2514031"/>
                <a:chExt cx="2477692" cy="1235639"/>
              </a:xfrm>
            </p:grpSpPr>
            <p:pic>
              <p:nvPicPr>
                <p:cNvPr id="187" name="Picture 186"/>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294818" y="2514078"/>
                  <a:ext cx="512064" cy="512064"/>
                </a:xfrm>
                <a:prstGeom prst="ellipse">
                  <a:avLst/>
                </a:prstGeom>
                <a:solidFill>
                  <a:srgbClr val="C8D9DE">
                    <a:lumMod val="90000"/>
                  </a:srgbClr>
                </a:solidFill>
                <a:ln w="12700" cmpd="sng">
                  <a:solidFill>
                    <a:srgbClr val="FFFFFF"/>
                  </a:solidFill>
                </a:ln>
                <a:effectLst>
                  <a:outerShdw blurRad="50800" dist="38100" dir="2700000" algn="tl" rotWithShape="0">
                    <a:prstClr val="black">
                      <a:alpha val="40000"/>
                    </a:prstClr>
                  </a:outerShdw>
                </a:effectLst>
              </p:spPr>
            </p:pic>
            <p:pic>
              <p:nvPicPr>
                <p:cNvPr id="188" name="Picture 187"/>
                <p:cNvPicPr>
                  <a:picLocks noChangeAspect="1"/>
                </p:cNvPicPr>
                <p:nvPr/>
              </p:nvPicPr>
              <p:blipFill>
                <a:blip r:embed="rId10">
                  <a:extLst>
                    <a:ext uri="{28A0092B-C50C-407E-A947-70E740481C1C}">
                      <a14:useLocalDpi xmlns:a14="http://schemas.microsoft.com/office/drawing/2010/main"/>
                    </a:ext>
                  </a:extLst>
                </a:blip>
                <a:srcRect l="-9951" b="-972"/>
                <a:stretch>
                  <a:fillRect/>
                </a:stretch>
              </p:blipFill>
              <p:spPr>
                <a:xfrm>
                  <a:off x="6052925" y="2514031"/>
                  <a:ext cx="512064" cy="512064"/>
                </a:xfrm>
                <a:prstGeom prst="ellipse">
                  <a:avLst/>
                </a:prstGeom>
                <a:solidFill>
                  <a:schemeClr val="bg1"/>
                </a:solidFill>
                <a:ln w="12700" cmpd="sng">
                  <a:solidFill>
                    <a:srgbClr val="FFFFFF"/>
                  </a:solidFill>
                </a:ln>
                <a:effectLst>
                  <a:outerShdw blurRad="50800" dist="38100" dir="2700000" algn="tl" rotWithShape="0">
                    <a:prstClr val="black">
                      <a:alpha val="40000"/>
                    </a:prstClr>
                  </a:outerShdw>
                </a:effectLst>
              </p:spPr>
            </p:pic>
            <p:pic>
              <p:nvPicPr>
                <p:cNvPr id="189" name="Picture 188"/>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6711150" y="2867770"/>
                  <a:ext cx="512064" cy="512064"/>
                </a:xfrm>
                <a:prstGeom prst="ellipse">
                  <a:avLst/>
                </a:prstGeom>
                <a:solidFill>
                  <a:srgbClr val="FFFFFF"/>
                </a:solidFill>
                <a:ln w="12700" cmpd="sng">
                  <a:solidFill>
                    <a:srgbClr val="FFFFFF"/>
                  </a:solidFill>
                </a:ln>
                <a:effectLst>
                  <a:outerShdw blurRad="50800" dist="38100" dir="2700000" algn="tl" rotWithShape="0">
                    <a:prstClr val="black">
                      <a:alpha val="40000"/>
                    </a:prstClr>
                  </a:outerShdw>
                </a:effectLst>
              </p:spPr>
            </p:pic>
            <p:pic>
              <p:nvPicPr>
                <p:cNvPr id="190" name="Picture 189"/>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68285" y="2961961"/>
                  <a:ext cx="1299467" cy="749840"/>
                </a:xfrm>
                <a:prstGeom prst="rect">
                  <a:avLst/>
                </a:prstGeom>
                <a:effectLst/>
              </p:spPr>
            </p:pic>
            <p:sp>
              <p:nvSpPr>
                <p:cNvPr id="191" name="TextBox 190"/>
                <p:cNvSpPr txBox="1"/>
                <p:nvPr/>
              </p:nvSpPr>
              <p:spPr>
                <a:xfrm>
                  <a:off x="5794356" y="3470452"/>
                  <a:ext cx="343873" cy="88941"/>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900" kern="0">
                      <a:solidFill>
                        <a:srgbClr val="FFFFFF"/>
                      </a:solidFill>
                      <a:cs typeface="Arial"/>
                    </a:rPr>
                    <a:t>HCM</a:t>
                  </a:r>
                </a:p>
              </p:txBody>
            </p:sp>
            <p:sp>
              <p:nvSpPr>
                <p:cNvPr id="192" name="TextBox 191"/>
                <p:cNvSpPr txBox="1"/>
                <p:nvPr/>
              </p:nvSpPr>
              <p:spPr>
                <a:xfrm>
                  <a:off x="6215950" y="3473418"/>
                  <a:ext cx="249008" cy="83011"/>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900" kern="0">
                      <a:solidFill>
                        <a:srgbClr val="FFFFFF"/>
                      </a:solidFill>
                      <a:cs typeface="Arial"/>
                    </a:rPr>
                    <a:t>ERP</a:t>
                  </a:r>
                </a:p>
              </p:txBody>
            </p:sp>
            <p:sp>
              <p:nvSpPr>
                <p:cNvPr id="193" name="TextBox 192"/>
                <p:cNvSpPr txBox="1"/>
                <p:nvPr/>
              </p:nvSpPr>
              <p:spPr>
                <a:xfrm>
                  <a:off x="5411491" y="3465568"/>
                  <a:ext cx="449761" cy="88941"/>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900" kern="0">
                      <a:solidFill>
                        <a:srgbClr val="FFFFFF"/>
                      </a:solidFill>
                      <a:cs typeface="Arial"/>
                    </a:rPr>
                    <a:t>CX</a:t>
                  </a:r>
                </a:p>
              </p:txBody>
            </p:sp>
            <p:pic>
              <p:nvPicPr>
                <p:cNvPr id="194" name="Picture 193"/>
                <p:cNvPicPr>
                  <a:picLocks noChangeAspect="1"/>
                </p:cNvPicPr>
                <p:nvPr/>
              </p:nvPicPr>
              <p:blipFill>
                <a:blip r:embed="rId13">
                  <a:extLst>
                    <a:ext uri="{28A0092B-C50C-407E-A947-70E740481C1C}">
                      <a14:useLocalDpi xmlns:a14="http://schemas.microsoft.com/office/drawing/2010/main"/>
                    </a:ext>
                  </a:extLst>
                </a:blip>
                <a:stretch>
                  <a:fillRect/>
                </a:stretch>
              </p:blipFill>
              <p:spPr bwMode="black">
                <a:xfrm>
                  <a:off x="5581172" y="3288739"/>
                  <a:ext cx="830012" cy="106615"/>
                </a:xfrm>
                <a:prstGeom prst="rect">
                  <a:avLst/>
                </a:prstGeom>
              </p:spPr>
            </p:pic>
            <p:cxnSp>
              <p:nvCxnSpPr>
                <p:cNvPr id="195" name="Elbow Connector 194"/>
                <p:cNvCxnSpPr>
                  <a:stCxn id="187" idx="6"/>
                  <a:endCxn id="188" idx="2"/>
                </p:cNvCxnSpPr>
                <p:nvPr/>
              </p:nvCxnSpPr>
              <p:spPr>
                <a:xfrm flipV="1">
                  <a:off x="5806882" y="2770063"/>
                  <a:ext cx="246043" cy="47"/>
                </a:xfrm>
                <a:prstGeom prst="bentConnector3">
                  <a:avLst>
                    <a:gd name="adj1" fmla="val 50000"/>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96" name="Elbow Connector 195"/>
                <p:cNvCxnSpPr>
                  <a:stCxn id="188" idx="6"/>
                  <a:endCxn id="189" idx="0"/>
                </p:cNvCxnSpPr>
                <p:nvPr/>
              </p:nvCxnSpPr>
              <p:spPr>
                <a:xfrm>
                  <a:off x="6564989" y="2770063"/>
                  <a:ext cx="402193" cy="97707"/>
                </a:xfrm>
                <a:prstGeom prst="bentConnector2">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97" name="Elbow Connector 196"/>
                <p:cNvCxnSpPr>
                  <a:endCxn id="189" idx="4"/>
                </p:cNvCxnSpPr>
                <p:nvPr/>
              </p:nvCxnSpPr>
              <p:spPr>
                <a:xfrm flipV="1">
                  <a:off x="6621093" y="3379834"/>
                  <a:ext cx="346089" cy="193016"/>
                </a:xfrm>
                <a:prstGeom prst="bentConnector2">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pic>
              <p:nvPicPr>
                <p:cNvPr id="198" name="Picture 197"/>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4745522" y="2974415"/>
                  <a:ext cx="512064" cy="494636"/>
                </a:xfrm>
                <a:prstGeom prst="ellipse">
                  <a:avLst/>
                </a:prstGeom>
                <a:solidFill>
                  <a:srgbClr val="C8D9DE">
                    <a:lumMod val="90000"/>
                  </a:srgbClr>
                </a:solidFill>
                <a:ln w="12700" cmpd="sng">
                  <a:solidFill>
                    <a:srgbClr val="FFFFFF"/>
                  </a:solidFill>
                </a:ln>
                <a:effectLst>
                  <a:outerShdw blurRad="50800" dist="38100" dir="2700000" algn="tl" rotWithShape="0">
                    <a:prstClr val="black">
                      <a:alpha val="40000"/>
                    </a:prstClr>
                  </a:outerShdw>
                </a:effectLst>
              </p:spPr>
            </p:pic>
            <p:cxnSp>
              <p:nvCxnSpPr>
                <p:cNvPr id="199" name="Elbow Connector 198"/>
                <p:cNvCxnSpPr>
                  <a:stCxn id="198" idx="4"/>
                </p:cNvCxnSpPr>
                <p:nvPr/>
              </p:nvCxnSpPr>
              <p:spPr>
                <a:xfrm rot="5400000">
                  <a:off x="4865517" y="3613633"/>
                  <a:ext cx="271700" cy="374"/>
                </a:xfrm>
                <a:prstGeom prst="bentConnector3">
                  <a:avLst>
                    <a:gd name="adj1" fmla="val 50000"/>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200" name="Elbow Connector 199"/>
                <p:cNvCxnSpPr/>
                <p:nvPr/>
              </p:nvCxnSpPr>
              <p:spPr>
                <a:xfrm rot="5400000" flipH="1" flipV="1">
                  <a:off x="5055575" y="2726251"/>
                  <a:ext cx="185227" cy="293266"/>
                </a:xfrm>
                <a:prstGeom prst="bentConnector2">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grpSp>
        </p:grpSp>
        <p:sp>
          <p:nvSpPr>
            <p:cNvPr id="183" name="Oval 182"/>
            <p:cNvSpPr/>
            <p:nvPr/>
          </p:nvSpPr>
          <p:spPr>
            <a:xfrm>
              <a:off x="4974556" y="3829504"/>
              <a:ext cx="59556" cy="62284"/>
            </a:xfrm>
            <a:prstGeom prst="ellipse">
              <a:avLst/>
            </a:prstGeom>
            <a:solidFill>
              <a:srgbClr val="676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endParaRPr lang="en-US" sz="1800">
                <a:solidFill>
                  <a:srgbClr val="FCFBFA"/>
                </a:solidFill>
                <a:cs typeface="Arial"/>
              </a:endParaRPr>
            </a:p>
          </p:txBody>
        </p:sp>
      </p:grpSp>
      <p:grpSp>
        <p:nvGrpSpPr>
          <p:cNvPr id="19" name="Group 18"/>
          <p:cNvGrpSpPr/>
          <p:nvPr/>
        </p:nvGrpSpPr>
        <p:grpSpPr>
          <a:xfrm>
            <a:off x="2289417" y="4678592"/>
            <a:ext cx="7439375" cy="1100603"/>
            <a:chOff x="2310044" y="4825134"/>
            <a:chExt cx="7439440" cy="1100612"/>
          </a:xfrm>
        </p:grpSpPr>
        <p:pic>
          <p:nvPicPr>
            <p:cNvPr id="202" name="Picture 201">
              <a:extLst>
                <a:ext uri="{FF2B5EF4-FFF2-40B4-BE49-F238E27FC236}">
                  <a16:creationId xmlns:a16="http://schemas.microsoft.com/office/drawing/2014/main" id="{4B0A9327-3C78-5A49-BF24-5044D662ADF8}"/>
                </a:ext>
              </a:extLst>
            </p:cNvPr>
            <p:cNvPicPr>
              <a:picLocks noChangeAspect="1"/>
            </p:cNvPicPr>
            <p:nvPr/>
          </p:nvPicPr>
          <p:blipFill>
            <a:blip r:embed="rId15">
              <a:extLst>
                <a:ext uri="{28A0092B-C50C-407E-A947-70E740481C1C}">
                  <a14:useLocalDpi xmlns:a14="http://schemas.microsoft.com/office/drawing/2010/main"/>
                </a:ext>
              </a:extLst>
            </a:blip>
            <a:srcRect b="-10862"/>
            <a:stretch>
              <a:fillRect/>
            </a:stretch>
          </p:blipFill>
          <p:spPr>
            <a:xfrm>
              <a:off x="4784166" y="5406392"/>
              <a:ext cx="512064" cy="512064"/>
            </a:xfrm>
            <a:prstGeom prst="ellipse">
              <a:avLst/>
            </a:prstGeom>
            <a:solidFill>
              <a:srgbClr val="FFFFFF"/>
            </a:solidFill>
            <a:ln w="12700" cmpd="sng">
              <a:solidFill>
                <a:srgbClr val="FFFFFF"/>
              </a:solidFill>
            </a:ln>
            <a:effectLst>
              <a:outerShdw blurRad="50800" dist="38100" dir="2700000" algn="tl" rotWithShape="0">
                <a:prstClr val="black">
                  <a:alpha val="40000"/>
                </a:prstClr>
              </a:outerShdw>
            </a:effectLst>
          </p:spPr>
        </p:pic>
        <p:cxnSp>
          <p:nvCxnSpPr>
            <p:cNvPr id="177" name="Elbow Connector 176"/>
            <p:cNvCxnSpPr/>
            <p:nvPr/>
          </p:nvCxnSpPr>
          <p:spPr>
            <a:xfrm rot="5400000">
              <a:off x="5735652" y="4136303"/>
              <a:ext cx="555857" cy="1933519"/>
            </a:xfrm>
            <a:prstGeom prst="bentConnector3">
              <a:avLst>
                <a:gd name="adj1" fmla="val 65618"/>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78" name="Rounded Rectangle 177">
              <a:extLst>
                <a:ext uri="{FF2B5EF4-FFF2-40B4-BE49-F238E27FC236}">
                  <a16:creationId xmlns:a16="http://schemas.microsoft.com/office/drawing/2014/main" id="{18223563-D30C-7E4D-819D-137D6909D25F}"/>
                </a:ext>
              </a:extLst>
            </p:cNvPr>
            <p:cNvSpPr/>
            <p:nvPr/>
          </p:nvSpPr>
          <p:spPr bwMode="gray">
            <a:xfrm>
              <a:off x="2310044" y="5191525"/>
              <a:ext cx="2356941" cy="555115"/>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400" b="1" kern="0">
                  <a:solidFill>
                    <a:srgbClr val="4E3629">
                      <a:lumMod val="50000"/>
                    </a:srgbClr>
                  </a:solidFill>
                  <a:cs typeface="Arial"/>
                </a:rPr>
                <a:t>Visual App Builder</a:t>
              </a:r>
            </a:p>
          </p:txBody>
        </p:sp>
        <p:sp>
          <p:nvSpPr>
            <p:cNvPr id="179" name="Rounded Rectangle 178">
              <a:extLst>
                <a:ext uri="{FF2B5EF4-FFF2-40B4-BE49-F238E27FC236}">
                  <a16:creationId xmlns:a16="http://schemas.microsoft.com/office/drawing/2014/main" id="{18223563-D30C-7E4D-819D-137D6909D25F}"/>
                </a:ext>
              </a:extLst>
            </p:cNvPr>
            <p:cNvSpPr/>
            <p:nvPr/>
          </p:nvSpPr>
          <p:spPr bwMode="gray">
            <a:xfrm>
              <a:off x="7392543" y="5187960"/>
              <a:ext cx="2356941" cy="555115"/>
            </a:xfrm>
            <a:prstGeom prst="roundRect">
              <a:avLst>
                <a:gd name="adj" fmla="val 0"/>
              </a:avLst>
            </a:prstGeom>
            <a:solidFill>
              <a:srgbClr val="FFFFFF"/>
            </a:solidFill>
            <a:ln w="15875" cap="flat" cmpd="sng" algn="ctr">
              <a:noFill/>
              <a:prstDash val="solid"/>
              <a:miter lim="800000"/>
            </a:ln>
            <a:effectLst/>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lnSpc>
                  <a:spcPct val="90000"/>
                </a:lnSpc>
                <a:spcBef>
                  <a:spcPct val="0"/>
                </a:spcBef>
                <a:spcAft>
                  <a:spcPct val="0"/>
                </a:spcAft>
                <a:defRPr/>
              </a:pPr>
              <a:r>
                <a:rPr lang="en-US" sz="1400" b="1" kern="0">
                  <a:solidFill>
                    <a:srgbClr val="4E3629">
                      <a:lumMod val="50000"/>
                    </a:srgbClr>
                  </a:solidFill>
                  <a:cs typeface="Arial"/>
                </a:rPr>
                <a:t>ML Recommendations</a:t>
              </a:r>
            </a:p>
          </p:txBody>
        </p:sp>
        <p:pic>
          <p:nvPicPr>
            <p:cNvPr id="245" name="Picture 244"/>
            <p:cNvPicPr>
              <a:picLocks noChangeAspect="1"/>
            </p:cNvPicPr>
            <p:nvPr/>
          </p:nvPicPr>
          <p:blipFill>
            <a:blip r:embed="rId16">
              <a:extLst>
                <a:ext uri="{28A0092B-C50C-407E-A947-70E740481C1C}">
                  <a14:useLocalDpi xmlns:a14="http://schemas.microsoft.com/office/drawing/2010/main"/>
                </a:ext>
              </a:extLst>
            </a:blip>
            <a:srcRect t="-3536"/>
            <a:stretch>
              <a:fillRect/>
            </a:stretch>
          </p:blipFill>
          <p:spPr>
            <a:xfrm>
              <a:off x="6712894" y="5412487"/>
              <a:ext cx="512510" cy="512064"/>
            </a:xfrm>
            <a:prstGeom prst="ellipse">
              <a:avLst/>
            </a:prstGeom>
            <a:solidFill>
              <a:schemeClr val="bg1"/>
            </a:solidFill>
            <a:ln w="12700" cmpd="sng">
              <a:solidFill>
                <a:schemeClr val="bg2"/>
              </a:solidFill>
            </a:ln>
            <a:effectLst>
              <a:outerShdw blurRad="50800" dist="38100" dir="2700000" algn="tl" rotWithShape="0">
                <a:prstClr val="black">
                  <a:alpha val="40000"/>
                </a:prstClr>
              </a:outerShdw>
            </a:effectLst>
          </p:spPr>
        </p:pic>
        <p:pic>
          <p:nvPicPr>
            <p:cNvPr id="246" name="Picture 245"/>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5751179" y="5413682"/>
              <a:ext cx="512064" cy="512064"/>
            </a:xfrm>
            <a:prstGeom prst="ellipse">
              <a:avLst/>
            </a:prstGeom>
            <a:solidFill>
              <a:srgbClr val="C8D9DE">
                <a:lumMod val="90000"/>
              </a:srgbClr>
            </a:solidFill>
            <a:ln w="12700" cmpd="sng">
              <a:solidFill>
                <a:srgbClr val="FFFFFF"/>
              </a:solidFill>
            </a:ln>
            <a:effectLst>
              <a:outerShdw blurRad="50800" dist="38100" dir="2700000" algn="tl" rotWithShape="0">
                <a:prstClr val="black">
                  <a:alpha val="40000"/>
                </a:prstClr>
              </a:outerShdw>
            </a:effectLst>
          </p:spPr>
        </p:pic>
        <p:cxnSp>
          <p:nvCxnSpPr>
            <p:cNvPr id="247" name="Elbow Connector 246"/>
            <p:cNvCxnSpPr>
              <a:stCxn id="246" idx="6"/>
              <a:endCxn id="245" idx="2"/>
            </p:cNvCxnSpPr>
            <p:nvPr/>
          </p:nvCxnSpPr>
          <p:spPr>
            <a:xfrm flipV="1">
              <a:off x="6263243" y="5668519"/>
              <a:ext cx="449651" cy="1195"/>
            </a:xfrm>
            <a:prstGeom prst="bentConnector3">
              <a:avLst>
                <a:gd name="adj1" fmla="val 50000"/>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248" name="Elbow Connector 247"/>
            <p:cNvCxnSpPr>
              <a:endCxn id="246" idx="6"/>
            </p:cNvCxnSpPr>
            <p:nvPr/>
          </p:nvCxnSpPr>
          <p:spPr>
            <a:xfrm rot="10800000" flipV="1">
              <a:off x="5311443" y="5662062"/>
              <a:ext cx="434235" cy="361"/>
            </a:xfrm>
            <a:prstGeom prst="bentConnector3">
              <a:avLst>
                <a:gd name="adj1" fmla="val 50000"/>
              </a:avLst>
            </a:prstGeom>
            <a:ln>
              <a:solidFill>
                <a:srgbClr val="8B858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205" name="Oval 204"/>
            <p:cNvSpPr/>
            <p:nvPr/>
          </p:nvSpPr>
          <p:spPr>
            <a:xfrm>
              <a:off x="5019107" y="5164716"/>
              <a:ext cx="59556" cy="62284"/>
            </a:xfrm>
            <a:prstGeom prst="ellipse">
              <a:avLst/>
            </a:prstGeom>
            <a:solidFill>
              <a:srgbClr val="676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endParaRPr lang="en-US" sz="1400">
                <a:solidFill>
                  <a:srgbClr val="FCFBFA"/>
                </a:solidFill>
                <a:cs typeface="Arial"/>
              </a:endParaRPr>
            </a:p>
          </p:txBody>
        </p:sp>
      </p:grpSp>
    </p:spTree>
    <p:extLst>
      <p:ext uri="{BB962C8B-B14F-4D97-AF65-F5344CB8AC3E}">
        <p14:creationId xmlns:p14="http://schemas.microsoft.com/office/powerpoint/2010/main" val="2544620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2099CB2-863B-47AC-8A46-58E6979D1A43}"/>
              </a:ext>
            </a:extLst>
          </p:cNvPr>
          <p:cNvSpPr>
            <a:spLocks noGrp="1"/>
          </p:cNvSpPr>
          <p:nvPr>
            <p:ph type="body" sz="quarter" idx="4294967295"/>
          </p:nvPr>
        </p:nvSpPr>
        <p:spPr>
          <a:xfrm>
            <a:off x="0" y="992188"/>
            <a:ext cx="10671175" cy="33020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00">
                <a:latin typeface="+mn-lt"/>
              </a:rPr>
              <a:t>Prebuilt adapters for cloud, on-premise, Oracle, non-Oracle and custom apps</a:t>
            </a:r>
          </a:p>
          <a:p>
            <a:endParaRPr lang="en-US" sz="1800">
              <a:latin typeface="+mn-lt"/>
            </a:endParaRPr>
          </a:p>
        </p:txBody>
      </p:sp>
      <p:grpSp>
        <p:nvGrpSpPr>
          <p:cNvPr id="92" name="Group 91">
            <a:extLst>
              <a:ext uri="{FF2B5EF4-FFF2-40B4-BE49-F238E27FC236}">
                <a16:creationId xmlns:a16="http://schemas.microsoft.com/office/drawing/2014/main" id="{9890C518-6653-4BFB-BF94-30DB9B4F74CC}"/>
              </a:ext>
            </a:extLst>
          </p:cNvPr>
          <p:cNvGrpSpPr/>
          <p:nvPr/>
        </p:nvGrpSpPr>
        <p:grpSpPr>
          <a:xfrm>
            <a:off x="8634241" y="3436237"/>
            <a:ext cx="778130" cy="412301"/>
            <a:chOff x="8509698" y="3801370"/>
            <a:chExt cx="778137" cy="412305"/>
          </a:xfrm>
        </p:grpSpPr>
        <p:sp>
          <p:nvSpPr>
            <p:cNvPr id="93" name="TextBox 92">
              <a:extLst>
                <a:ext uri="{FF2B5EF4-FFF2-40B4-BE49-F238E27FC236}">
                  <a16:creationId xmlns:a16="http://schemas.microsoft.com/office/drawing/2014/main" id="{C7721806-B2A5-4C7D-B2F5-E402F78DCD40}"/>
                </a:ext>
              </a:extLst>
            </p:cNvPr>
            <p:cNvSpPr txBox="1"/>
            <p:nvPr/>
          </p:nvSpPr>
          <p:spPr bwMode="gray">
            <a:xfrm>
              <a:off x="8509698" y="4102898"/>
              <a:ext cx="778137" cy="110777"/>
            </a:xfrm>
            <a:prstGeom prst="rect">
              <a:avLst/>
            </a:prstGeom>
            <a:noFill/>
          </p:spPr>
          <p:txBody>
            <a:bodyPr wrap="square" lIns="0" tIns="0" rIns="0" bIns="0" rtlCol="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defRPr/>
              </a:pPr>
              <a:r>
                <a:rPr lang="en-US" sz="800" b="0" kern="0">
                  <a:solidFill>
                    <a:srgbClr val="4E3629">
                      <a:lumMod val="50000"/>
                    </a:srgbClr>
                  </a:solidFill>
                  <a:latin typeface="+mn-lt"/>
                </a:rPr>
                <a:t>Database</a:t>
              </a:r>
            </a:p>
          </p:txBody>
        </p:sp>
        <p:sp>
          <p:nvSpPr>
            <p:cNvPr id="96" name="Freeform 11">
              <a:extLst>
                <a:ext uri="{FF2B5EF4-FFF2-40B4-BE49-F238E27FC236}">
                  <a16:creationId xmlns:a16="http://schemas.microsoft.com/office/drawing/2014/main" id="{832E03E6-F888-4F5A-ADC1-7005F5D729AA}"/>
                </a:ext>
              </a:extLst>
            </p:cNvPr>
            <p:cNvSpPr>
              <a:spLocks noChangeAspect="1" noChangeArrowheads="1"/>
            </p:cNvSpPr>
            <p:nvPr/>
          </p:nvSpPr>
          <p:spPr bwMode="auto">
            <a:xfrm>
              <a:off x="8799257" y="3801370"/>
              <a:ext cx="199019" cy="219607"/>
            </a:xfrm>
            <a:custGeom>
              <a:avLst/>
              <a:gdLst>
                <a:gd name="T0" fmla="*/ 1343 w 2686"/>
                <a:gd name="T1" fmla="*/ 2222 h 2964"/>
                <a:gd name="T2" fmla="*/ 0 w 2686"/>
                <a:gd name="T3" fmla="*/ 1991 h 2964"/>
                <a:gd name="T4" fmla="*/ 0 w 2686"/>
                <a:gd name="T5" fmla="*/ 2731 h 2964"/>
                <a:gd name="T6" fmla="*/ 1343 w 2686"/>
                <a:gd name="T7" fmla="*/ 2963 h 2964"/>
                <a:gd name="T8" fmla="*/ 2685 w 2686"/>
                <a:gd name="T9" fmla="*/ 2731 h 2964"/>
                <a:gd name="T10" fmla="*/ 2685 w 2686"/>
                <a:gd name="T11" fmla="*/ 1991 h 2964"/>
                <a:gd name="T12" fmla="*/ 1343 w 2686"/>
                <a:gd name="T13" fmla="*/ 2222 h 2964"/>
                <a:gd name="T14" fmla="*/ 2500 w 2686"/>
                <a:gd name="T15" fmla="*/ 2569 h 2964"/>
                <a:gd name="T16" fmla="*/ 1343 w 2686"/>
                <a:gd name="T17" fmla="*/ 2685 h 2964"/>
                <a:gd name="T18" fmla="*/ 1343 w 2686"/>
                <a:gd name="T19" fmla="*/ 2500 h 2964"/>
                <a:gd name="T20" fmla="*/ 2500 w 2686"/>
                <a:gd name="T21" fmla="*/ 2384 h 2964"/>
                <a:gd name="T22" fmla="*/ 2500 w 2686"/>
                <a:gd name="T23" fmla="*/ 2569 h 2964"/>
                <a:gd name="T24" fmla="*/ 1343 w 2686"/>
                <a:gd name="T25" fmla="*/ 0 h 2964"/>
                <a:gd name="T26" fmla="*/ 0 w 2686"/>
                <a:gd name="T27" fmla="*/ 231 h 2964"/>
                <a:gd name="T28" fmla="*/ 0 w 2686"/>
                <a:gd name="T29" fmla="*/ 972 h 2964"/>
                <a:gd name="T30" fmla="*/ 1343 w 2686"/>
                <a:gd name="T31" fmla="*/ 1204 h 2964"/>
                <a:gd name="T32" fmla="*/ 2685 w 2686"/>
                <a:gd name="T33" fmla="*/ 972 h 2964"/>
                <a:gd name="T34" fmla="*/ 2685 w 2686"/>
                <a:gd name="T35" fmla="*/ 231 h 2964"/>
                <a:gd name="T36" fmla="*/ 1343 w 2686"/>
                <a:gd name="T37" fmla="*/ 0 h 2964"/>
                <a:gd name="T38" fmla="*/ 2500 w 2686"/>
                <a:gd name="T39" fmla="*/ 811 h 2964"/>
                <a:gd name="T40" fmla="*/ 1343 w 2686"/>
                <a:gd name="T41" fmla="*/ 926 h 2964"/>
                <a:gd name="T42" fmla="*/ 1343 w 2686"/>
                <a:gd name="T43" fmla="*/ 741 h 2964"/>
                <a:gd name="T44" fmla="*/ 2500 w 2686"/>
                <a:gd name="T45" fmla="*/ 625 h 2964"/>
                <a:gd name="T46" fmla="*/ 2500 w 2686"/>
                <a:gd name="T47" fmla="*/ 811 h 2964"/>
                <a:gd name="T48" fmla="*/ 2534 w 2686"/>
                <a:gd name="T49" fmla="*/ 336 h 2964"/>
                <a:gd name="T50" fmla="*/ 1343 w 2686"/>
                <a:gd name="T51" fmla="*/ 463 h 2964"/>
                <a:gd name="T52" fmla="*/ 150 w 2686"/>
                <a:gd name="T53" fmla="*/ 336 h 2964"/>
                <a:gd name="T54" fmla="*/ 150 w 2686"/>
                <a:gd name="T55" fmla="*/ 313 h 2964"/>
                <a:gd name="T56" fmla="*/ 1343 w 2686"/>
                <a:gd name="T57" fmla="*/ 185 h 2964"/>
                <a:gd name="T58" fmla="*/ 2534 w 2686"/>
                <a:gd name="T59" fmla="*/ 313 h 2964"/>
                <a:gd name="T60" fmla="*/ 2534 w 2686"/>
                <a:gd name="T61" fmla="*/ 336 h 2964"/>
                <a:gd name="T62" fmla="*/ 1343 w 2686"/>
                <a:gd name="T63" fmla="*/ 1389 h 2964"/>
                <a:gd name="T64" fmla="*/ 0 w 2686"/>
                <a:gd name="T65" fmla="*/ 1158 h 2964"/>
                <a:gd name="T66" fmla="*/ 0 w 2686"/>
                <a:gd name="T67" fmla="*/ 1806 h 2964"/>
                <a:gd name="T68" fmla="*/ 1343 w 2686"/>
                <a:gd name="T69" fmla="*/ 2038 h 2964"/>
                <a:gd name="T70" fmla="*/ 2685 w 2686"/>
                <a:gd name="T71" fmla="*/ 1806 h 2964"/>
                <a:gd name="T72" fmla="*/ 2685 w 2686"/>
                <a:gd name="T73" fmla="*/ 1158 h 2964"/>
                <a:gd name="T74" fmla="*/ 1343 w 2686"/>
                <a:gd name="T75" fmla="*/ 1389 h 2964"/>
                <a:gd name="T76" fmla="*/ 2500 w 2686"/>
                <a:gd name="T77" fmla="*/ 1690 h 2964"/>
                <a:gd name="T78" fmla="*/ 1343 w 2686"/>
                <a:gd name="T79" fmla="*/ 1806 h 2964"/>
                <a:gd name="T80" fmla="*/ 1343 w 2686"/>
                <a:gd name="T81" fmla="*/ 1621 h 2964"/>
                <a:gd name="T82" fmla="*/ 2500 w 2686"/>
                <a:gd name="T83" fmla="*/ 1505 h 2964"/>
                <a:gd name="T84" fmla="*/ 2500 w 2686"/>
                <a:gd name="T85" fmla="*/ 169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ysClr val="window" lastClr="FFFFFF">
                <a:lumMod val="50000"/>
              </a:sysClr>
            </a:solidFill>
            <a:ln>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kern="0">
                <a:solidFill>
                  <a:srgbClr val="4E3629"/>
                </a:solidFill>
              </a:endParaRPr>
            </a:p>
          </p:txBody>
        </p:sp>
      </p:grpSp>
      <p:grpSp>
        <p:nvGrpSpPr>
          <p:cNvPr id="97" name="Group 96">
            <a:extLst>
              <a:ext uri="{FF2B5EF4-FFF2-40B4-BE49-F238E27FC236}">
                <a16:creationId xmlns:a16="http://schemas.microsoft.com/office/drawing/2014/main" id="{62E46661-4676-493D-BEAB-E93A21C6D53E}"/>
              </a:ext>
            </a:extLst>
          </p:cNvPr>
          <p:cNvGrpSpPr/>
          <p:nvPr/>
        </p:nvGrpSpPr>
        <p:grpSpPr>
          <a:xfrm>
            <a:off x="5794337" y="3426097"/>
            <a:ext cx="892461" cy="426156"/>
            <a:chOff x="5834711" y="3787515"/>
            <a:chExt cx="892469" cy="426160"/>
          </a:xfrm>
        </p:grpSpPr>
        <p:sp>
          <p:nvSpPr>
            <p:cNvPr id="99" name="TextBox 98">
              <a:extLst>
                <a:ext uri="{FF2B5EF4-FFF2-40B4-BE49-F238E27FC236}">
                  <a16:creationId xmlns:a16="http://schemas.microsoft.com/office/drawing/2014/main" id="{05DDA726-AB2F-4A38-AD66-545FC5A49C69}"/>
                </a:ext>
              </a:extLst>
            </p:cNvPr>
            <p:cNvSpPr txBox="1"/>
            <p:nvPr/>
          </p:nvSpPr>
          <p:spPr bwMode="gray">
            <a:xfrm>
              <a:off x="5834711" y="4102898"/>
              <a:ext cx="892469" cy="110777"/>
            </a:xfrm>
            <a:prstGeom prst="rect">
              <a:avLst/>
            </a:prstGeom>
            <a:noFill/>
          </p:spPr>
          <p:txBody>
            <a:bodyPr wrap="square" lIns="0" tIns="0" rIns="0" bIns="0" rtlCol="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defRPr/>
              </a:pPr>
              <a:r>
                <a:rPr lang="en-US" sz="800" b="0" kern="0">
                  <a:solidFill>
                    <a:srgbClr val="4E3629">
                      <a:lumMod val="50000"/>
                    </a:srgbClr>
                  </a:solidFill>
                  <a:latin typeface="+mn-lt"/>
                </a:rPr>
                <a:t>Database Cloud</a:t>
              </a:r>
            </a:p>
          </p:txBody>
        </p:sp>
        <p:grpSp>
          <p:nvGrpSpPr>
            <p:cNvPr id="100" name="Group 99">
              <a:extLst>
                <a:ext uri="{FF2B5EF4-FFF2-40B4-BE49-F238E27FC236}">
                  <a16:creationId xmlns:a16="http://schemas.microsoft.com/office/drawing/2014/main" id="{26D16755-8030-4409-B9FC-310D65D5168A}"/>
                </a:ext>
              </a:extLst>
            </p:cNvPr>
            <p:cNvGrpSpPr/>
            <p:nvPr/>
          </p:nvGrpSpPr>
          <p:grpSpPr>
            <a:xfrm>
              <a:off x="6114934" y="3787515"/>
              <a:ext cx="332022" cy="247316"/>
              <a:chOff x="5677882" y="3267921"/>
              <a:chExt cx="365224" cy="272048"/>
            </a:xfrm>
            <a:solidFill>
              <a:sysClr val="window" lastClr="FFFFFF">
                <a:lumMod val="50000"/>
              </a:sysClr>
            </a:solidFill>
          </p:grpSpPr>
          <p:sp>
            <p:nvSpPr>
              <p:cNvPr id="101" name="Freeform 11">
                <a:extLst>
                  <a:ext uri="{FF2B5EF4-FFF2-40B4-BE49-F238E27FC236}">
                    <a16:creationId xmlns:a16="http://schemas.microsoft.com/office/drawing/2014/main" id="{76CE8180-14E9-4D7B-880E-120637CF9385}"/>
                  </a:ext>
                </a:extLst>
              </p:cNvPr>
              <p:cNvSpPr>
                <a:spLocks noChangeAspect="1" noChangeArrowheads="1"/>
              </p:cNvSpPr>
              <p:nvPr/>
            </p:nvSpPr>
            <p:spPr bwMode="auto">
              <a:xfrm>
                <a:off x="5776310" y="3358474"/>
                <a:ext cx="164479" cy="181495"/>
              </a:xfrm>
              <a:custGeom>
                <a:avLst/>
                <a:gdLst>
                  <a:gd name="T0" fmla="*/ 1343 w 2686"/>
                  <a:gd name="T1" fmla="*/ 2222 h 2964"/>
                  <a:gd name="T2" fmla="*/ 0 w 2686"/>
                  <a:gd name="T3" fmla="*/ 1991 h 2964"/>
                  <a:gd name="T4" fmla="*/ 0 w 2686"/>
                  <a:gd name="T5" fmla="*/ 2731 h 2964"/>
                  <a:gd name="T6" fmla="*/ 1343 w 2686"/>
                  <a:gd name="T7" fmla="*/ 2963 h 2964"/>
                  <a:gd name="T8" fmla="*/ 2685 w 2686"/>
                  <a:gd name="T9" fmla="*/ 2731 h 2964"/>
                  <a:gd name="T10" fmla="*/ 2685 w 2686"/>
                  <a:gd name="T11" fmla="*/ 1991 h 2964"/>
                  <a:gd name="T12" fmla="*/ 1343 w 2686"/>
                  <a:gd name="T13" fmla="*/ 2222 h 2964"/>
                  <a:gd name="T14" fmla="*/ 2500 w 2686"/>
                  <a:gd name="T15" fmla="*/ 2569 h 2964"/>
                  <a:gd name="T16" fmla="*/ 1343 w 2686"/>
                  <a:gd name="T17" fmla="*/ 2685 h 2964"/>
                  <a:gd name="T18" fmla="*/ 1343 w 2686"/>
                  <a:gd name="T19" fmla="*/ 2500 h 2964"/>
                  <a:gd name="T20" fmla="*/ 2500 w 2686"/>
                  <a:gd name="T21" fmla="*/ 2384 h 2964"/>
                  <a:gd name="T22" fmla="*/ 2500 w 2686"/>
                  <a:gd name="T23" fmla="*/ 2569 h 2964"/>
                  <a:gd name="T24" fmla="*/ 1343 w 2686"/>
                  <a:gd name="T25" fmla="*/ 0 h 2964"/>
                  <a:gd name="T26" fmla="*/ 0 w 2686"/>
                  <a:gd name="T27" fmla="*/ 231 h 2964"/>
                  <a:gd name="T28" fmla="*/ 0 w 2686"/>
                  <a:gd name="T29" fmla="*/ 972 h 2964"/>
                  <a:gd name="T30" fmla="*/ 1343 w 2686"/>
                  <a:gd name="T31" fmla="*/ 1204 h 2964"/>
                  <a:gd name="T32" fmla="*/ 2685 w 2686"/>
                  <a:gd name="T33" fmla="*/ 972 h 2964"/>
                  <a:gd name="T34" fmla="*/ 2685 w 2686"/>
                  <a:gd name="T35" fmla="*/ 231 h 2964"/>
                  <a:gd name="T36" fmla="*/ 1343 w 2686"/>
                  <a:gd name="T37" fmla="*/ 0 h 2964"/>
                  <a:gd name="T38" fmla="*/ 2500 w 2686"/>
                  <a:gd name="T39" fmla="*/ 811 h 2964"/>
                  <a:gd name="T40" fmla="*/ 1343 w 2686"/>
                  <a:gd name="T41" fmla="*/ 926 h 2964"/>
                  <a:gd name="T42" fmla="*/ 1343 w 2686"/>
                  <a:gd name="T43" fmla="*/ 741 h 2964"/>
                  <a:gd name="T44" fmla="*/ 2500 w 2686"/>
                  <a:gd name="T45" fmla="*/ 625 h 2964"/>
                  <a:gd name="T46" fmla="*/ 2500 w 2686"/>
                  <a:gd name="T47" fmla="*/ 811 h 2964"/>
                  <a:gd name="T48" fmla="*/ 2534 w 2686"/>
                  <a:gd name="T49" fmla="*/ 336 h 2964"/>
                  <a:gd name="T50" fmla="*/ 1343 w 2686"/>
                  <a:gd name="T51" fmla="*/ 463 h 2964"/>
                  <a:gd name="T52" fmla="*/ 150 w 2686"/>
                  <a:gd name="T53" fmla="*/ 336 h 2964"/>
                  <a:gd name="T54" fmla="*/ 150 w 2686"/>
                  <a:gd name="T55" fmla="*/ 313 h 2964"/>
                  <a:gd name="T56" fmla="*/ 1343 w 2686"/>
                  <a:gd name="T57" fmla="*/ 185 h 2964"/>
                  <a:gd name="T58" fmla="*/ 2534 w 2686"/>
                  <a:gd name="T59" fmla="*/ 313 h 2964"/>
                  <a:gd name="T60" fmla="*/ 2534 w 2686"/>
                  <a:gd name="T61" fmla="*/ 336 h 2964"/>
                  <a:gd name="T62" fmla="*/ 1343 w 2686"/>
                  <a:gd name="T63" fmla="*/ 1389 h 2964"/>
                  <a:gd name="T64" fmla="*/ 0 w 2686"/>
                  <a:gd name="T65" fmla="*/ 1158 h 2964"/>
                  <a:gd name="T66" fmla="*/ 0 w 2686"/>
                  <a:gd name="T67" fmla="*/ 1806 h 2964"/>
                  <a:gd name="T68" fmla="*/ 1343 w 2686"/>
                  <a:gd name="T69" fmla="*/ 2038 h 2964"/>
                  <a:gd name="T70" fmla="*/ 2685 w 2686"/>
                  <a:gd name="T71" fmla="*/ 1806 h 2964"/>
                  <a:gd name="T72" fmla="*/ 2685 w 2686"/>
                  <a:gd name="T73" fmla="*/ 1158 h 2964"/>
                  <a:gd name="T74" fmla="*/ 1343 w 2686"/>
                  <a:gd name="T75" fmla="*/ 1389 h 2964"/>
                  <a:gd name="T76" fmla="*/ 2500 w 2686"/>
                  <a:gd name="T77" fmla="*/ 1690 h 2964"/>
                  <a:gd name="T78" fmla="*/ 1343 w 2686"/>
                  <a:gd name="T79" fmla="*/ 1806 h 2964"/>
                  <a:gd name="T80" fmla="*/ 1343 w 2686"/>
                  <a:gd name="T81" fmla="*/ 1621 h 2964"/>
                  <a:gd name="T82" fmla="*/ 2500 w 2686"/>
                  <a:gd name="T83" fmla="*/ 1505 h 2964"/>
                  <a:gd name="T84" fmla="*/ 2500 w 2686"/>
                  <a:gd name="T85" fmla="*/ 169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kern="0">
                  <a:solidFill>
                    <a:srgbClr val="4E3629"/>
                  </a:solidFill>
                </a:endParaRPr>
              </a:p>
            </p:txBody>
          </p:sp>
          <p:sp>
            <p:nvSpPr>
              <p:cNvPr id="102" name="Freeform 1">
                <a:extLst>
                  <a:ext uri="{FF2B5EF4-FFF2-40B4-BE49-F238E27FC236}">
                    <a16:creationId xmlns:a16="http://schemas.microsoft.com/office/drawing/2014/main" id="{0B67552C-DE60-4F73-95E5-F0529488D7F8}"/>
                  </a:ext>
                </a:extLst>
              </p:cNvPr>
              <p:cNvSpPr>
                <a:spLocks noChangeArrowheads="1"/>
              </p:cNvSpPr>
              <p:nvPr/>
            </p:nvSpPr>
            <p:spPr bwMode="auto">
              <a:xfrm>
                <a:off x="5677882" y="3267921"/>
                <a:ext cx="365224" cy="212098"/>
              </a:xfrm>
              <a:custGeom>
                <a:avLst/>
                <a:gdLst>
                  <a:gd name="T0" fmla="*/ 6982 w 8526"/>
                  <a:gd name="T1" fmla="*/ 1724 h 4771"/>
                  <a:gd name="T2" fmla="*/ 6845 w 8526"/>
                  <a:gd name="T3" fmla="*/ 1728 h 4771"/>
                  <a:gd name="T4" fmla="*/ 5390 w 8526"/>
                  <a:gd name="T5" fmla="*/ 664 h 4771"/>
                  <a:gd name="T6" fmla="*/ 4886 w 8526"/>
                  <a:gd name="T7" fmla="*/ 748 h 4771"/>
                  <a:gd name="T8" fmla="*/ 3468 w 8526"/>
                  <a:gd name="T9" fmla="*/ 0 h 4771"/>
                  <a:gd name="T10" fmla="*/ 1788 w 8526"/>
                  <a:gd name="T11" fmla="*/ 1328 h 4771"/>
                  <a:gd name="T12" fmla="*/ 1743 w 8526"/>
                  <a:gd name="T13" fmla="*/ 1328 h 4771"/>
                  <a:gd name="T14" fmla="*/ 19 w 8526"/>
                  <a:gd name="T15" fmla="*/ 3016 h 4771"/>
                  <a:gd name="T16" fmla="*/ 1735 w 8526"/>
                  <a:gd name="T17" fmla="*/ 4770 h 4771"/>
                  <a:gd name="T18" fmla="*/ 1748 w 8526"/>
                  <a:gd name="T19" fmla="*/ 4374 h 4771"/>
                  <a:gd name="T20" fmla="*/ 418 w 8526"/>
                  <a:gd name="T21" fmla="*/ 3086 h 4771"/>
                  <a:gd name="T22" fmla="*/ 1743 w 8526"/>
                  <a:gd name="T23" fmla="*/ 1720 h 4771"/>
                  <a:gd name="T24" fmla="*/ 1760 w 8526"/>
                  <a:gd name="T25" fmla="*/ 1720 h 4771"/>
                  <a:gd name="T26" fmla="*/ 1777 w 8526"/>
                  <a:gd name="T27" fmla="*/ 1720 h 4771"/>
                  <a:gd name="T28" fmla="*/ 1958 w 8526"/>
                  <a:gd name="T29" fmla="*/ 1724 h 4771"/>
                  <a:gd name="T30" fmla="*/ 2136 w 8526"/>
                  <a:gd name="T31" fmla="*/ 1587 h 4771"/>
                  <a:gd name="T32" fmla="*/ 2176 w 8526"/>
                  <a:gd name="T33" fmla="*/ 1410 h 4771"/>
                  <a:gd name="T34" fmla="*/ 3468 w 8526"/>
                  <a:gd name="T35" fmla="*/ 390 h 4771"/>
                  <a:gd name="T36" fmla="*/ 4560 w 8526"/>
                  <a:gd name="T37" fmla="*/ 965 h 4771"/>
                  <a:gd name="T38" fmla="*/ 4657 w 8526"/>
                  <a:gd name="T39" fmla="*/ 1102 h 4771"/>
                  <a:gd name="T40" fmla="*/ 4859 w 8526"/>
                  <a:gd name="T41" fmla="*/ 1167 h 4771"/>
                  <a:gd name="T42" fmla="*/ 5011 w 8526"/>
                  <a:gd name="T43" fmla="*/ 1115 h 4771"/>
                  <a:gd name="T44" fmla="*/ 5249 w 8526"/>
                  <a:gd name="T45" fmla="*/ 1058 h 4771"/>
                  <a:gd name="T46" fmla="*/ 6469 w 8526"/>
                  <a:gd name="T47" fmla="*/ 1836 h 4771"/>
                  <a:gd name="T48" fmla="*/ 6522 w 8526"/>
                  <a:gd name="T49" fmla="*/ 2002 h 4771"/>
                  <a:gd name="T50" fmla="*/ 6708 w 8526"/>
                  <a:gd name="T51" fmla="*/ 2127 h 4771"/>
                  <a:gd name="T52" fmla="*/ 6885 w 8526"/>
                  <a:gd name="T53" fmla="*/ 2110 h 4771"/>
                  <a:gd name="T54" fmla="*/ 7066 w 8526"/>
                  <a:gd name="T55" fmla="*/ 2110 h 4771"/>
                  <a:gd name="T56" fmla="*/ 8109 w 8526"/>
                  <a:gd name="T57" fmla="*/ 3149 h 4771"/>
                  <a:gd name="T58" fmla="*/ 7062 w 8526"/>
                  <a:gd name="T59" fmla="*/ 4355 h 4771"/>
                  <a:gd name="T60" fmla="*/ 7062 w 8526"/>
                  <a:gd name="T61" fmla="*/ 4753 h 4771"/>
                  <a:gd name="T62" fmla="*/ 8508 w 8526"/>
                  <a:gd name="T63" fmla="*/ 3202 h 4771"/>
                  <a:gd name="T64" fmla="*/ 6982 w 8526"/>
                  <a:gd name="T65" fmla="*/ 1724 h 4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6" h="4771">
                    <a:moveTo>
                      <a:pt x="6982" y="1724"/>
                    </a:moveTo>
                    <a:cubicBezTo>
                      <a:pt x="6937" y="1724"/>
                      <a:pt x="6889" y="1728"/>
                      <a:pt x="6845" y="1728"/>
                    </a:cubicBezTo>
                    <a:cubicBezTo>
                      <a:pt x="6651" y="1111"/>
                      <a:pt x="6071" y="664"/>
                      <a:pt x="5390" y="664"/>
                    </a:cubicBezTo>
                    <a:cubicBezTo>
                      <a:pt x="5213" y="664"/>
                      <a:pt x="5044" y="695"/>
                      <a:pt x="4886" y="748"/>
                    </a:cubicBezTo>
                    <a:cubicBezTo>
                      <a:pt x="4577" y="297"/>
                      <a:pt x="4056" y="0"/>
                      <a:pt x="3468" y="0"/>
                    </a:cubicBezTo>
                    <a:cubicBezTo>
                      <a:pt x="2654" y="0"/>
                      <a:pt x="1969" y="567"/>
                      <a:pt x="1788" y="1328"/>
                    </a:cubicBezTo>
                    <a:cubicBezTo>
                      <a:pt x="1773" y="1328"/>
                      <a:pt x="1756" y="1328"/>
                      <a:pt x="1743" y="1328"/>
                    </a:cubicBezTo>
                    <a:cubicBezTo>
                      <a:pt x="801" y="1328"/>
                      <a:pt x="36" y="2082"/>
                      <a:pt x="19" y="3016"/>
                    </a:cubicBezTo>
                    <a:cubicBezTo>
                      <a:pt x="0" y="3967"/>
                      <a:pt x="789" y="4749"/>
                      <a:pt x="1735" y="4770"/>
                    </a:cubicBezTo>
                    <a:cubicBezTo>
                      <a:pt x="1739" y="4637"/>
                      <a:pt x="1743" y="4504"/>
                      <a:pt x="1748" y="4374"/>
                    </a:cubicBezTo>
                    <a:cubicBezTo>
                      <a:pt x="1035" y="4359"/>
                      <a:pt x="439" y="3802"/>
                      <a:pt x="418" y="3086"/>
                    </a:cubicBezTo>
                    <a:cubicBezTo>
                      <a:pt x="394" y="2335"/>
                      <a:pt x="995" y="1720"/>
                      <a:pt x="1743" y="1720"/>
                    </a:cubicBezTo>
                    <a:cubicBezTo>
                      <a:pt x="1748" y="1720"/>
                      <a:pt x="1756" y="1720"/>
                      <a:pt x="1760" y="1720"/>
                    </a:cubicBezTo>
                    <a:lnTo>
                      <a:pt x="1777" y="1720"/>
                    </a:lnTo>
                    <a:lnTo>
                      <a:pt x="1958" y="1724"/>
                    </a:lnTo>
                    <a:cubicBezTo>
                      <a:pt x="2043" y="1728"/>
                      <a:pt x="2119" y="1671"/>
                      <a:pt x="2136" y="1587"/>
                    </a:cubicBezTo>
                    <a:lnTo>
                      <a:pt x="2176" y="1410"/>
                    </a:lnTo>
                    <a:cubicBezTo>
                      <a:pt x="2317" y="809"/>
                      <a:pt x="2848" y="390"/>
                      <a:pt x="3468" y="390"/>
                    </a:cubicBezTo>
                    <a:cubicBezTo>
                      <a:pt x="3904" y="390"/>
                      <a:pt x="4311" y="607"/>
                      <a:pt x="4560" y="965"/>
                    </a:cubicBezTo>
                    <a:lnTo>
                      <a:pt x="4657" y="1102"/>
                    </a:lnTo>
                    <a:cubicBezTo>
                      <a:pt x="4701" y="1167"/>
                      <a:pt x="4785" y="1195"/>
                      <a:pt x="4859" y="1167"/>
                    </a:cubicBezTo>
                    <a:lnTo>
                      <a:pt x="5011" y="1115"/>
                    </a:lnTo>
                    <a:cubicBezTo>
                      <a:pt x="5085" y="1087"/>
                      <a:pt x="5165" y="1066"/>
                      <a:pt x="5249" y="1058"/>
                    </a:cubicBezTo>
                    <a:cubicBezTo>
                      <a:pt x="5801" y="990"/>
                      <a:pt x="6305" y="1317"/>
                      <a:pt x="6469" y="1836"/>
                    </a:cubicBezTo>
                    <a:lnTo>
                      <a:pt x="6522" y="2002"/>
                    </a:lnTo>
                    <a:cubicBezTo>
                      <a:pt x="6547" y="2082"/>
                      <a:pt x="6623" y="2135"/>
                      <a:pt x="6708" y="2127"/>
                    </a:cubicBezTo>
                    <a:lnTo>
                      <a:pt x="6885" y="2110"/>
                    </a:lnTo>
                    <a:cubicBezTo>
                      <a:pt x="6954" y="2105"/>
                      <a:pt x="7009" y="2105"/>
                      <a:pt x="7066" y="2110"/>
                    </a:cubicBezTo>
                    <a:cubicBezTo>
                      <a:pt x="7618" y="2158"/>
                      <a:pt x="8069" y="2595"/>
                      <a:pt x="8109" y="3149"/>
                    </a:cubicBezTo>
                    <a:cubicBezTo>
                      <a:pt x="8154" y="3779"/>
                      <a:pt x="7675" y="4315"/>
                      <a:pt x="7062" y="4355"/>
                    </a:cubicBezTo>
                    <a:lnTo>
                      <a:pt x="7062" y="4753"/>
                    </a:lnTo>
                    <a:cubicBezTo>
                      <a:pt x="7865" y="4696"/>
                      <a:pt x="8525" y="4019"/>
                      <a:pt x="8508" y="3202"/>
                    </a:cubicBezTo>
                    <a:cubicBezTo>
                      <a:pt x="8489" y="2392"/>
                      <a:pt x="7812" y="1724"/>
                      <a:pt x="6982" y="1724"/>
                    </a:cubicBezTo>
                  </a:path>
                </a:pathLst>
              </a:custGeom>
              <a:grpFill/>
              <a:ln>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spcBef>
                    <a:spcPct val="0"/>
                  </a:spcBef>
                  <a:spcAft>
                    <a:spcPct val="0"/>
                  </a:spcAft>
                  <a:defRPr/>
                </a:pPr>
                <a:endParaRPr lang="en-US" sz="1799" kern="0">
                  <a:solidFill>
                    <a:srgbClr val="000000"/>
                  </a:solidFill>
                </a:endParaRPr>
              </a:p>
            </p:txBody>
          </p:sp>
        </p:grpSp>
      </p:grpSp>
      <p:grpSp>
        <p:nvGrpSpPr>
          <p:cNvPr id="106" name="Group 105">
            <a:extLst>
              <a:ext uri="{FF2B5EF4-FFF2-40B4-BE49-F238E27FC236}">
                <a16:creationId xmlns:a16="http://schemas.microsoft.com/office/drawing/2014/main" id="{92EA2F06-349A-41F9-AE8F-B08692C18707}"/>
              </a:ext>
            </a:extLst>
          </p:cNvPr>
          <p:cNvGrpSpPr/>
          <p:nvPr/>
        </p:nvGrpSpPr>
        <p:grpSpPr>
          <a:xfrm>
            <a:off x="6790007" y="3394985"/>
            <a:ext cx="860469" cy="453553"/>
            <a:chOff x="6783292" y="3760118"/>
            <a:chExt cx="860476" cy="453557"/>
          </a:xfrm>
        </p:grpSpPr>
        <p:sp>
          <p:nvSpPr>
            <p:cNvPr id="107" name="TextBox 106">
              <a:extLst>
                <a:ext uri="{FF2B5EF4-FFF2-40B4-BE49-F238E27FC236}">
                  <a16:creationId xmlns:a16="http://schemas.microsoft.com/office/drawing/2014/main" id="{9FF94CA8-08A4-4484-9EAF-31720BBBE969}"/>
                </a:ext>
              </a:extLst>
            </p:cNvPr>
            <p:cNvSpPr txBox="1"/>
            <p:nvPr/>
          </p:nvSpPr>
          <p:spPr bwMode="gray">
            <a:xfrm>
              <a:off x="6783292" y="4102898"/>
              <a:ext cx="860476" cy="110777"/>
            </a:xfrm>
            <a:prstGeom prst="rect">
              <a:avLst/>
            </a:prstGeom>
            <a:noFill/>
          </p:spPr>
          <p:txBody>
            <a:bodyPr wrap="square" lIns="0" tIns="0" rIns="0" bIns="0" rtlCol="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defRPr/>
              </a:pPr>
              <a:r>
                <a:rPr lang="en-US" sz="800" b="0" kern="0">
                  <a:solidFill>
                    <a:srgbClr val="4E3629">
                      <a:lumMod val="50000"/>
                    </a:srgbClr>
                  </a:solidFill>
                  <a:latin typeface="+mn-lt"/>
                </a:rPr>
                <a:t>ATP Cloud</a:t>
              </a:r>
            </a:p>
          </p:txBody>
        </p:sp>
        <p:grpSp>
          <p:nvGrpSpPr>
            <p:cNvPr id="108" name="Group 107">
              <a:extLst>
                <a:ext uri="{FF2B5EF4-FFF2-40B4-BE49-F238E27FC236}">
                  <a16:creationId xmlns:a16="http://schemas.microsoft.com/office/drawing/2014/main" id="{DFDBE93A-7B3F-4004-B82B-5E95BDB566AF}"/>
                </a:ext>
              </a:extLst>
            </p:cNvPr>
            <p:cNvGrpSpPr/>
            <p:nvPr/>
          </p:nvGrpSpPr>
          <p:grpSpPr>
            <a:xfrm>
              <a:off x="7012888" y="3760118"/>
              <a:ext cx="401285" cy="302111"/>
              <a:chOff x="6420701" y="3776387"/>
              <a:chExt cx="401285" cy="302111"/>
            </a:xfrm>
          </p:grpSpPr>
          <p:sp>
            <p:nvSpPr>
              <p:cNvPr id="110" name="Freeform 1">
                <a:extLst>
                  <a:ext uri="{FF2B5EF4-FFF2-40B4-BE49-F238E27FC236}">
                    <a16:creationId xmlns:a16="http://schemas.microsoft.com/office/drawing/2014/main" id="{417AD0E4-001D-493F-9ECA-D4DD89125BE8}"/>
                  </a:ext>
                </a:extLst>
              </p:cNvPr>
              <p:cNvSpPr>
                <a:spLocks noChangeArrowheads="1"/>
              </p:cNvSpPr>
              <p:nvPr/>
            </p:nvSpPr>
            <p:spPr bwMode="auto">
              <a:xfrm>
                <a:off x="6420701" y="3776387"/>
                <a:ext cx="401285" cy="224621"/>
              </a:xfrm>
              <a:custGeom>
                <a:avLst/>
                <a:gdLst>
                  <a:gd name="T0" fmla="*/ 6982 w 8526"/>
                  <a:gd name="T1" fmla="*/ 1724 h 4771"/>
                  <a:gd name="T2" fmla="*/ 6845 w 8526"/>
                  <a:gd name="T3" fmla="*/ 1728 h 4771"/>
                  <a:gd name="T4" fmla="*/ 5390 w 8526"/>
                  <a:gd name="T5" fmla="*/ 664 h 4771"/>
                  <a:gd name="T6" fmla="*/ 4886 w 8526"/>
                  <a:gd name="T7" fmla="*/ 748 h 4771"/>
                  <a:gd name="T8" fmla="*/ 3468 w 8526"/>
                  <a:gd name="T9" fmla="*/ 0 h 4771"/>
                  <a:gd name="T10" fmla="*/ 1788 w 8526"/>
                  <a:gd name="T11" fmla="*/ 1328 h 4771"/>
                  <a:gd name="T12" fmla="*/ 1743 w 8526"/>
                  <a:gd name="T13" fmla="*/ 1328 h 4771"/>
                  <a:gd name="T14" fmla="*/ 19 w 8526"/>
                  <a:gd name="T15" fmla="*/ 3016 h 4771"/>
                  <a:gd name="T16" fmla="*/ 1735 w 8526"/>
                  <a:gd name="T17" fmla="*/ 4770 h 4771"/>
                  <a:gd name="T18" fmla="*/ 1748 w 8526"/>
                  <a:gd name="T19" fmla="*/ 4374 h 4771"/>
                  <a:gd name="T20" fmla="*/ 418 w 8526"/>
                  <a:gd name="T21" fmla="*/ 3086 h 4771"/>
                  <a:gd name="T22" fmla="*/ 1743 w 8526"/>
                  <a:gd name="T23" fmla="*/ 1720 h 4771"/>
                  <a:gd name="T24" fmla="*/ 1760 w 8526"/>
                  <a:gd name="T25" fmla="*/ 1720 h 4771"/>
                  <a:gd name="T26" fmla="*/ 1777 w 8526"/>
                  <a:gd name="T27" fmla="*/ 1720 h 4771"/>
                  <a:gd name="T28" fmla="*/ 1958 w 8526"/>
                  <a:gd name="T29" fmla="*/ 1724 h 4771"/>
                  <a:gd name="T30" fmla="*/ 2136 w 8526"/>
                  <a:gd name="T31" fmla="*/ 1587 h 4771"/>
                  <a:gd name="T32" fmla="*/ 2176 w 8526"/>
                  <a:gd name="T33" fmla="*/ 1410 h 4771"/>
                  <a:gd name="T34" fmla="*/ 3468 w 8526"/>
                  <a:gd name="T35" fmla="*/ 390 h 4771"/>
                  <a:gd name="T36" fmla="*/ 4560 w 8526"/>
                  <a:gd name="T37" fmla="*/ 965 h 4771"/>
                  <a:gd name="T38" fmla="*/ 4657 w 8526"/>
                  <a:gd name="T39" fmla="*/ 1102 h 4771"/>
                  <a:gd name="T40" fmla="*/ 4859 w 8526"/>
                  <a:gd name="T41" fmla="*/ 1167 h 4771"/>
                  <a:gd name="T42" fmla="*/ 5011 w 8526"/>
                  <a:gd name="T43" fmla="*/ 1115 h 4771"/>
                  <a:gd name="T44" fmla="*/ 5249 w 8526"/>
                  <a:gd name="T45" fmla="*/ 1058 h 4771"/>
                  <a:gd name="T46" fmla="*/ 6469 w 8526"/>
                  <a:gd name="T47" fmla="*/ 1836 h 4771"/>
                  <a:gd name="T48" fmla="*/ 6522 w 8526"/>
                  <a:gd name="T49" fmla="*/ 2002 h 4771"/>
                  <a:gd name="T50" fmla="*/ 6708 w 8526"/>
                  <a:gd name="T51" fmla="*/ 2127 h 4771"/>
                  <a:gd name="T52" fmla="*/ 6885 w 8526"/>
                  <a:gd name="T53" fmla="*/ 2110 h 4771"/>
                  <a:gd name="T54" fmla="*/ 7066 w 8526"/>
                  <a:gd name="T55" fmla="*/ 2110 h 4771"/>
                  <a:gd name="T56" fmla="*/ 8109 w 8526"/>
                  <a:gd name="T57" fmla="*/ 3149 h 4771"/>
                  <a:gd name="T58" fmla="*/ 7062 w 8526"/>
                  <a:gd name="T59" fmla="*/ 4355 h 4771"/>
                  <a:gd name="T60" fmla="*/ 7062 w 8526"/>
                  <a:gd name="T61" fmla="*/ 4753 h 4771"/>
                  <a:gd name="T62" fmla="*/ 8508 w 8526"/>
                  <a:gd name="T63" fmla="*/ 3202 h 4771"/>
                  <a:gd name="T64" fmla="*/ 6982 w 8526"/>
                  <a:gd name="T65" fmla="*/ 1724 h 4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6" h="4771">
                    <a:moveTo>
                      <a:pt x="6982" y="1724"/>
                    </a:moveTo>
                    <a:cubicBezTo>
                      <a:pt x="6937" y="1724"/>
                      <a:pt x="6889" y="1728"/>
                      <a:pt x="6845" y="1728"/>
                    </a:cubicBezTo>
                    <a:cubicBezTo>
                      <a:pt x="6651" y="1111"/>
                      <a:pt x="6071" y="664"/>
                      <a:pt x="5390" y="664"/>
                    </a:cubicBezTo>
                    <a:cubicBezTo>
                      <a:pt x="5213" y="664"/>
                      <a:pt x="5044" y="695"/>
                      <a:pt x="4886" y="748"/>
                    </a:cubicBezTo>
                    <a:cubicBezTo>
                      <a:pt x="4577" y="297"/>
                      <a:pt x="4056" y="0"/>
                      <a:pt x="3468" y="0"/>
                    </a:cubicBezTo>
                    <a:cubicBezTo>
                      <a:pt x="2654" y="0"/>
                      <a:pt x="1969" y="567"/>
                      <a:pt x="1788" y="1328"/>
                    </a:cubicBezTo>
                    <a:cubicBezTo>
                      <a:pt x="1773" y="1328"/>
                      <a:pt x="1756" y="1328"/>
                      <a:pt x="1743" y="1328"/>
                    </a:cubicBezTo>
                    <a:cubicBezTo>
                      <a:pt x="801" y="1328"/>
                      <a:pt x="36" y="2082"/>
                      <a:pt x="19" y="3016"/>
                    </a:cubicBezTo>
                    <a:cubicBezTo>
                      <a:pt x="0" y="3967"/>
                      <a:pt x="789" y="4749"/>
                      <a:pt x="1735" y="4770"/>
                    </a:cubicBezTo>
                    <a:cubicBezTo>
                      <a:pt x="1739" y="4637"/>
                      <a:pt x="1743" y="4504"/>
                      <a:pt x="1748" y="4374"/>
                    </a:cubicBezTo>
                    <a:cubicBezTo>
                      <a:pt x="1035" y="4359"/>
                      <a:pt x="439" y="3802"/>
                      <a:pt x="418" y="3086"/>
                    </a:cubicBezTo>
                    <a:cubicBezTo>
                      <a:pt x="394" y="2335"/>
                      <a:pt x="995" y="1720"/>
                      <a:pt x="1743" y="1720"/>
                    </a:cubicBezTo>
                    <a:cubicBezTo>
                      <a:pt x="1748" y="1720"/>
                      <a:pt x="1756" y="1720"/>
                      <a:pt x="1760" y="1720"/>
                    </a:cubicBezTo>
                    <a:lnTo>
                      <a:pt x="1777" y="1720"/>
                    </a:lnTo>
                    <a:lnTo>
                      <a:pt x="1958" y="1724"/>
                    </a:lnTo>
                    <a:cubicBezTo>
                      <a:pt x="2043" y="1728"/>
                      <a:pt x="2119" y="1671"/>
                      <a:pt x="2136" y="1587"/>
                    </a:cubicBezTo>
                    <a:lnTo>
                      <a:pt x="2176" y="1410"/>
                    </a:lnTo>
                    <a:cubicBezTo>
                      <a:pt x="2317" y="809"/>
                      <a:pt x="2848" y="390"/>
                      <a:pt x="3468" y="390"/>
                    </a:cubicBezTo>
                    <a:cubicBezTo>
                      <a:pt x="3904" y="390"/>
                      <a:pt x="4311" y="607"/>
                      <a:pt x="4560" y="965"/>
                    </a:cubicBezTo>
                    <a:lnTo>
                      <a:pt x="4657" y="1102"/>
                    </a:lnTo>
                    <a:cubicBezTo>
                      <a:pt x="4701" y="1167"/>
                      <a:pt x="4785" y="1195"/>
                      <a:pt x="4859" y="1167"/>
                    </a:cubicBezTo>
                    <a:lnTo>
                      <a:pt x="5011" y="1115"/>
                    </a:lnTo>
                    <a:cubicBezTo>
                      <a:pt x="5085" y="1087"/>
                      <a:pt x="5165" y="1066"/>
                      <a:pt x="5249" y="1058"/>
                    </a:cubicBezTo>
                    <a:cubicBezTo>
                      <a:pt x="5801" y="990"/>
                      <a:pt x="6305" y="1317"/>
                      <a:pt x="6469" y="1836"/>
                    </a:cubicBezTo>
                    <a:lnTo>
                      <a:pt x="6522" y="2002"/>
                    </a:lnTo>
                    <a:cubicBezTo>
                      <a:pt x="6547" y="2082"/>
                      <a:pt x="6623" y="2135"/>
                      <a:pt x="6708" y="2127"/>
                    </a:cubicBezTo>
                    <a:lnTo>
                      <a:pt x="6885" y="2110"/>
                    </a:lnTo>
                    <a:cubicBezTo>
                      <a:pt x="6954" y="2105"/>
                      <a:pt x="7009" y="2105"/>
                      <a:pt x="7066" y="2110"/>
                    </a:cubicBezTo>
                    <a:cubicBezTo>
                      <a:pt x="7618" y="2158"/>
                      <a:pt x="8069" y="2595"/>
                      <a:pt x="8109" y="3149"/>
                    </a:cubicBezTo>
                    <a:cubicBezTo>
                      <a:pt x="8154" y="3779"/>
                      <a:pt x="7675" y="4315"/>
                      <a:pt x="7062" y="4355"/>
                    </a:cubicBezTo>
                    <a:lnTo>
                      <a:pt x="7062" y="4753"/>
                    </a:lnTo>
                    <a:cubicBezTo>
                      <a:pt x="7865" y="4696"/>
                      <a:pt x="8525" y="4019"/>
                      <a:pt x="8508" y="3202"/>
                    </a:cubicBezTo>
                    <a:cubicBezTo>
                      <a:pt x="8489" y="2392"/>
                      <a:pt x="7812" y="1724"/>
                      <a:pt x="6982" y="1724"/>
                    </a:cubicBezTo>
                  </a:path>
                </a:pathLst>
              </a:custGeom>
              <a:solidFill>
                <a:sysClr val="window" lastClr="FFFFFF">
                  <a:lumMod val="50000"/>
                </a:sysClr>
              </a:solidFill>
              <a:ln>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spcBef>
                    <a:spcPct val="0"/>
                  </a:spcBef>
                  <a:spcAft>
                    <a:spcPct val="0"/>
                  </a:spcAft>
                  <a:defRPr/>
                </a:pPr>
                <a:endParaRPr lang="en-US" sz="1799" kern="0">
                  <a:solidFill>
                    <a:srgbClr val="000000"/>
                  </a:solidFill>
                </a:endParaRPr>
              </a:p>
            </p:txBody>
          </p:sp>
          <p:sp>
            <p:nvSpPr>
              <p:cNvPr id="111" name="Freeform 2">
                <a:extLst>
                  <a:ext uri="{FF2B5EF4-FFF2-40B4-BE49-F238E27FC236}">
                    <a16:creationId xmlns:a16="http://schemas.microsoft.com/office/drawing/2014/main" id="{9F73E94D-1028-434C-A235-466CC25F003F}"/>
                  </a:ext>
                </a:extLst>
              </p:cNvPr>
              <p:cNvSpPr>
                <a:spLocks noChangeAspect="1"/>
              </p:cNvSpPr>
              <p:nvPr/>
            </p:nvSpPr>
            <p:spPr>
              <a:xfrm>
                <a:off x="6518388" y="3893040"/>
                <a:ext cx="216435" cy="185458"/>
              </a:xfrm>
              <a:custGeom>
                <a:avLst/>
                <a:gdLst/>
                <a:ahLst/>
                <a:cxnLst/>
                <a:rect l="0" t="0" r="r" b="b"/>
                <a:pathLst>
                  <a:path w="12737" h="10914">
                    <a:moveTo>
                      <a:pt x="3571" y="9400"/>
                    </a:moveTo>
                    <a:lnTo>
                      <a:pt x="3571" y="9400"/>
                    </a:lnTo>
                    <a:cubicBezTo>
                      <a:pt x="3212" y="9883"/>
                      <a:pt x="3212" y="9883"/>
                      <a:pt x="3212" y="9883"/>
                    </a:cubicBezTo>
                    <a:cubicBezTo>
                      <a:pt x="2939" y="9685"/>
                      <a:pt x="2678" y="9449"/>
                      <a:pt x="2455" y="9201"/>
                    </a:cubicBezTo>
                    <a:cubicBezTo>
                      <a:pt x="2889" y="8805"/>
                      <a:pt x="2889" y="8805"/>
                      <a:pt x="2889" y="8805"/>
                    </a:cubicBezTo>
                    <a:cubicBezTo>
                      <a:pt x="3088" y="9015"/>
                      <a:pt x="3323" y="9226"/>
                      <a:pt x="3571" y="9400"/>
                    </a:cubicBezTo>
                    <a:moveTo>
                      <a:pt x="4030" y="10367"/>
                    </a:moveTo>
                    <a:lnTo>
                      <a:pt x="4030" y="10367"/>
                    </a:lnTo>
                    <a:cubicBezTo>
                      <a:pt x="4340" y="10516"/>
                      <a:pt x="4663" y="10640"/>
                      <a:pt x="4985" y="10727"/>
                    </a:cubicBezTo>
                    <a:cubicBezTo>
                      <a:pt x="5147" y="10156"/>
                      <a:pt x="5147" y="10156"/>
                      <a:pt x="5147" y="10156"/>
                    </a:cubicBezTo>
                    <a:cubicBezTo>
                      <a:pt x="4849" y="10069"/>
                      <a:pt x="4564" y="9970"/>
                      <a:pt x="4291" y="9834"/>
                    </a:cubicBezTo>
                    <a:lnTo>
                      <a:pt x="4030" y="10367"/>
                    </a:lnTo>
                    <a:moveTo>
                      <a:pt x="1612" y="5617"/>
                    </a:moveTo>
                    <a:lnTo>
                      <a:pt x="1612" y="5617"/>
                    </a:lnTo>
                    <a:cubicBezTo>
                      <a:pt x="1016" y="5617"/>
                      <a:pt x="1016" y="5617"/>
                      <a:pt x="1016" y="5617"/>
                    </a:cubicBezTo>
                    <a:cubicBezTo>
                      <a:pt x="1029" y="5964"/>
                      <a:pt x="1054" y="6299"/>
                      <a:pt x="1128" y="6634"/>
                    </a:cubicBezTo>
                    <a:cubicBezTo>
                      <a:pt x="1711" y="6510"/>
                      <a:pt x="1711" y="6510"/>
                      <a:pt x="1711" y="6510"/>
                    </a:cubicBezTo>
                    <a:cubicBezTo>
                      <a:pt x="1649" y="6212"/>
                      <a:pt x="1612" y="5915"/>
                      <a:pt x="1612" y="5617"/>
                    </a:cubicBezTo>
                    <a:moveTo>
                      <a:pt x="8147" y="9970"/>
                    </a:moveTo>
                    <a:lnTo>
                      <a:pt x="8147" y="9970"/>
                    </a:lnTo>
                    <a:cubicBezTo>
                      <a:pt x="8010" y="10020"/>
                      <a:pt x="7861" y="10069"/>
                      <a:pt x="7713" y="10119"/>
                    </a:cubicBezTo>
                    <a:cubicBezTo>
                      <a:pt x="7874" y="10690"/>
                      <a:pt x="7874" y="10690"/>
                      <a:pt x="7874" y="10690"/>
                    </a:cubicBezTo>
                    <a:cubicBezTo>
                      <a:pt x="8047" y="10640"/>
                      <a:pt x="8209" y="10578"/>
                      <a:pt x="8370" y="10516"/>
                    </a:cubicBezTo>
                    <a:cubicBezTo>
                      <a:pt x="8531" y="10454"/>
                      <a:pt x="8680" y="10379"/>
                      <a:pt x="8829" y="10305"/>
                    </a:cubicBezTo>
                    <a:cubicBezTo>
                      <a:pt x="8556" y="9784"/>
                      <a:pt x="8556" y="9784"/>
                      <a:pt x="8556" y="9784"/>
                    </a:cubicBezTo>
                    <a:cubicBezTo>
                      <a:pt x="8420" y="9846"/>
                      <a:pt x="8283" y="9908"/>
                      <a:pt x="8147" y="9970"/>
                    </a:cubicBezTo>
                    <a:moveTo>
                      <a:pt x="1959" y="7329"/>
                    </a:moveTo>
                    <a:lnTo>
                      <a:pt x="1959" y="7329"/>
                    </a:lnTo>
                    <a:cubicBezTo>
                      <a:pt x="1401" y="7539"/>
                      <a:pt x="1401" y="7539"/>
                      <a:pt x="1401" y="7539"/>
                    </a:cubicBezTo>
                    <a:cubicBezTo>
                      <a:pt x="1413" y="7577"/>
                      <a:pt x="1413" y="7577"/>
                      <a:pt x="1413" y="7577"/>
                    </a:cubicBezTo>
                    <a:cubicBezTo>
                      <a:pt x="1537" y="7874"/>
                      <a:pt x="1686" y="8172"/>
                      <a:pt x="1872" y="8457"/>
                    </a:cubicBezTo>
                    <a:cubicBezTo>
                      <a:pt x="2369" y="8135"/>
                      <a:pt x="2369" y="8135"/>
                      <a:pt x="2369" y="8135"/>
                    </a:cubicBezTo>
                    <a:cubicBezTo>
                      <a:pt x="2207" y="7887"/>
                      <a:pt x="2071" y="7626"/>
                      <a:pt x="1959" y="7353"/>
                    </a:cubicBezTo>
                    <a:lnTo>
                      <a:pt x="1959" y="7329"/>
                    </a:lnTo>
                    <a:moveTo>
                      <a:pt x="5977" y="10293"/>
                    </a:moveTo>
                    <a:lnTo>
                      <a:pt x="5977" y="10293"/>
                    </a:lnTo>
                    <a:cubicBezTo>
                      <a:pt x="5928" y="10888"/>
                      <a:pt x="5928" y="10888"/>
                      <a:pt x="5928" y="10888"/>
                    </a:cubicBezTo>
                    <a:cubicBezTo>
                      <a:pt x="6076" y="10900"/>
                      <a:pt x="6225" y="10913"/>
                      <a:pt x="6362" y="10913"/>
                    </a:cubicBezTo>
                    <a:cubicBezTo>
                      <a:pt x="6559" y="10913"/>
                      <a:pt x="6758" y="10900"/>
                      <a:pt x="6944" y="10875"/>
                    </a:cubicBezTo>
                    <a:cubicBezTo>
                      <a:pt x="6882" y="10280"/>
                      <a:pt x="6882" y="10280"/>
                      <a:pt x="6882" y="10280"/>
                    </a:cubicBezTo>
                    <a:cubicBezTo>
                      <a:pt x="6584" y="10317"/>
                      <a:pt x="6275" y="10317"/>
                      <a:pt x="5977" y="10293"/>
                    </a:cubicBezTo>
                    <a:moveTo>
                      <a:pt x="2678" y="5395"/>
                    </a:moveTo>
                    <a:lnTo>
                      <a:pt x="2678" y="5395"/>
                    </a:lnTo>
                    <a:cubicBezTo>
                      <a:pt x="2815" y="5246"/>
                      <a:pt x="2815" y="5246"/>
                      <a:pt x="2815" y="5246"/>
                    </a:cubicBezTo>
                    <a:cubicBezTo>
                      <a:pt x="2902" y="5171"/>
                      <a:pt x="2902" y="5035"/>
                      <a:pt x="2815" y="4961"/>
                    </a:cubicBezTo>
                    <a:cubicBezTo>
                      <a:pt x="1451" y="3584"/>
                      <a:pt x="1451" y="3584"/>
                      <a:pt x="1451" y="3584"/>
                    </a:cubicBezTo>
                    <a:cubicBezTo>
                      <a:pt x="74" y="4948"/>
                      <a:pt x="74" y="4948"/>
                      <a:pt x="74" y="4948"/>
                    </a:cubicBezTo>
                    <a:cubicBezTo>
                      <a:pt x="0" y="5035"/>
                      <a:pt x="0" y="5159"/>
                      <a:pt x="74" y="5246"/>
                    </a:cubicBezTo>
                    <a:cubicBezTo>
                      <a:pt x="223" y="5395"/>
                      <a:pt x="223" y="5395"/>
                      <a:pt x="223" y="5395"/>
                    </a:cubicBezTo>
                    <a:cubicBezTo>
                      <a:pt x="297" y="5468"/>
                      <a:pt x="434" y="5468"/>
                      <a:pt x="520" y="5395"/>
                    </a:cubicBezTo>
                    <a:cubicBezTo>
                      <a:pt x="1029" y="4874"/>
                      <a:pt x="1029" y="4874"/>
                      <a:pt x="1029" y="4874"/>
                    </a:cubicBezTo>
                    <a:lnTo>
                      <a:pt x="1029" y="4874"/>
                    </a:lnTo>
                    <a:cubicBezTo>
                      <a:pt x="1451" y="4465"/>
                      <a:pt x="1451" y="4465"/>
                      <a:pt x="1451" y="4465"/>
                    </a:cubicBezTo>
                    <a:cubicBezTo>
                      <a:pt x="2244" y="5258"/>
                      <a:pt x="2244" y="5258"/>
                      <a:pt x="2244" y="5258"/>
                    </a:cubicBezTo>
                    <a:lnTo>
                      <a:pt x="2244" y="5258"/>
                    </a:lnTo>
                    <a:cubicBezTo>
                      <a:pt x="2381" y="5395"/>
                      <a:pt x="2381" y="5395"/>
                      <a:pt x="2381" y="5395"/>
                    </a:cubicBezTo>
                    <a:cubicBezTo>
                      <a:pt x="2468" y="5468"/>
                      <a:pt x="2592" y="5468"/>
                      <a:pt x="2678" y="5395"/>
                    </a:cubicBezTo>
                    <a:moveTo>
                      <a:pt x="11446" y="8805"/>
                    </a:moveTo>
                    <a:lnTo>
                      <a:pt x="11446" y="8805"/>
                    </a:lnTo>
                    <a:cubicBezTo>
                      <a:pt x="11446" y="9462"/>
                      <a:pt x="10912" y="9995"/>
                      <a:pt x="10255" y="9995"/>
                    </a:cubicBezTo>
                    <a:cubicBezTo>
                      <a:pt x="9598" y="9995"/>
                      <a:pt x="9065" y="9462"/>
                      <a:pt x="9065" y="8805"/>
                    </a:cubicBezTo>
                    <a:cubicBezTo>
                      <a:pt x="9065" y="8147"/>
                      <a:pt x="9598" y="7614"/>
                      <a:pt x="10255" y="7614"/>
                    </a:cubicBezTo>
                    <a:cubicBezTo>
                      <a:pt x="10912" y="7614"/>
                      <a:pt x="11446" y="8147"/>
                      <a:pt x="11446" y="8805"/>
                    </a:cubicBezTo>
                    <a:moveTo>
                      <a:pt x="10466" y="8805"/>
                    </a:moveTo>
                    <a:lnTo>
                      <a:pt x="10466" y="8805"/>
                    </a:lnTo>
                    <a:cubicBezTo>
                      <a:pt x="10826" y="8457"/>
                      <a:pt x="10826" y="8457"/>
                      <a:pt x="10826" y="8457"/>
                    </a:cubicBezTo>
                    <a:cubicBezTo>
                      <a:pt x="10863" y="8408"/>
                      <a:pt x="10863" y="8345"/>
                      <a:pt x="10826" y="8308"/>
                    </a:cubicBezTo>
                    <a:cubicBezTo>
                      <a:pt x="10751" y="8246"/>
                      <a:pt x="10751" y="8246"/>
                      <a:pt x="10751" y="8246"/>
                    </a:cubicBezTo>
                    <a:cubicBezTo>
                      <a:pt x="10714" y="8197"/>
                      <a:pt x="10652" y="8197"/>
                      <a:pt x="10615" y="8246"/>
                    </a:cubicBezTo>
                    <a:cubicBezTo>
                      <a:pt x="10255" y="8593"/>
                      <a:pt x="10255" y="8593"/>
                      <a:pt x="10255" y="8593"/>
                    </a:cubicBezTo>
                    <a:cubicBezTo>
                      <a:pt x="9908" y="8246"/>
                      <a:pt x="9908" y="8246"/>
                      <a:pt x="9908" y="8246"/>
                    </a:cubicBezTo>
                    <a:cubicBezTo>
                      <a:pt x="9871" y="8197"/>
                      <a:pt x="9796" y="8197"/>
                      <a:pt x="9759" y="8246"/>
                    </a:cubicBezTo>
                    <a:cubicBezTo>
                      <a:pt x="9697" y="8308"/>
                      <a:pt x="9697" y="8308"/>
                      <a:pt x="9697" y="8308"/>
                    </a:cubicBezTo>
                    <a:cubicBezTo>
                      <a:pt x="9647" y="8345"/>
                      <a:pt x="9647" y="8408"/>
                      <a:pt x="9697" y="8457"/>
                    </a:cubicBezTo>
                    <a:cubicBezTo>
                      <a:pt x="10044" y="8805"/>
                      <a:pt x="10044" y="8805"/>
                      <a:pt x="10044" y="8805"/>
                    </a:cubicBezTo>
                    <a:cubicBezTo>
                      <a:pt x="9697" y="9164"/>
                      <a:pt x="9697" y="9164"/>
                      <a:pt x="9697" y="9164"/>
                    </a:cubicBezTo>
                    <a:cubicBezTo>
                      <a:pt x="9647" y="9201"/>
                      <a:pt x="9647" y="9263"/>
                      <a:pt x="9697" y="9301"/>
                    </a:cubicBezTo>
                    <a:cubicBezTo>
                      <a:pt x="9759" y="9375"/>
                      <a:pt x="9759" y="9375"/>
                      <a:pt x="9759" y="9375"/>
                    </a:cubicBezTo>
                    <a:cubicBezTo>
                      <a:pt x="9796" y="9412"/>
                      <a:pt x="9871" y="9412"/>
                      <a:pt x="9908" y="9375"/>
                    </a:cubicBezTo>
                    <a:cubicBezTo>
                      <a:pt x="10255" y="9015"/>
                      <a:pt x="10255" y="9015"/>
                      <a:pt x="10255" y="9015"/>
                    </a:cubicBezTo>
                    <a:cubicBezTo>
                      <a:pt x="10615" y="9375"/>
                      <a:pt x="10615" y="9375"/>
                      <a:pt x="10615" y="9375"/>
                    </a:cubicBezTo>
                    <a:cubicBezTo>
                      <a:pt x="10652" y="9412"/>
                      <a:pt x="10714" y="9412"/>
                      <a:pt x="10751" y="9375"/>
                    </a:cubicBezTo>
                    <a:cubicBezTo>
                      <a:pt x="10826" y="9301"/>
                      <a:pt x="10826" y="9301"/>
                      <a:pt x="10826" y="9301"/>
                    </a:cubicBezTo>
                    <a:cubicBezTo>
                      <a:pt x="10863" y="9263"/>
                      <a:pt x="10863" y="9201"/>
                      <a:pt x="10826" y="9164"/>
                    </a:cubicBezTo>
                    <a:lnTo>
                      <a:pt x="10466" y="8805"/>
                    </a:lnTo>
                    <a:moveTo>
                      <a:pt x="3782" y="2282"/>
                    </a:moveTo>
                    <a:lnTo>
                      <a:pt x="3782" y="2282"/>
                    </a:lnTo>
                    <a:cubicBezTo>
                      <a:pt x="3782" y="2939"/>
                      <a:pt x="3249" y="3472"/>
                      <a:pt x="2592" y="3472"/>
                    </a:cubicBezTo>
                    <a:cubicBezTo>
                      <a:pt x="1934" y="3472"/>
                      <a:pt x="1401" y="2939"/>
                      <a:pt x="1401" y="2282"/>
                    </a:cubicBezTo>
                    <a:cubicBezTo>
                      <a:pt x="1401" y="1625"/>
                      <a:pt x="1934" y="1091"/>
                      <a:pt x="2592" y="1091"/>
                    </a:cubicBezTo>
                    <a:cubicBezTo>
                      <a:pt x="3249" y="1091"/>
                      <a:pt x="3782" y="1625"/>
                      <a:pt x="3782" y="2282"/>
                    </a:cubicBezTo>
                    <a:moveTo>
                      <a:pt x="3199" y="1873"/>
                    </a:moveTo>
                    <a:lnTo>
                      <a:pt x="3199" y="1873"/>
                    </a:lnTo>
                    <a:cubicBezTo>
                      <a:pt x="3137" y="1811"/>
                      <a:pt x="3137" y="1811"/>
                      <a:pt x="3137" y="1811"/>
                    </a:cubicBezTo>
                    <a:cubicBezTo>
                      <a:pt x="3100" y="1773"/>
                      <a:pt x="3038" y="1773"/>
                      <a:pt x="2988" y="1811"/>
                    </a:cubicBezTo>
                    <a:cubicBezTo>
                      <a:pt x="2430" y="2369"/>
                      <a:pt x="2430" y="2369"/>
                      <a:pt x="2430" y="2369"/>
                    </a:cubicBezTo>
                    <a:cubicBezTo>
                      <a:pt x="2182" y="2121"/>
                      <a:pt x="2182" y="2121"/>
                      <a:pt x="2182" y="2121"/>
                    </a:cubicBezTo>
                    <a:cubicBezTo>
                      <a:pt x="2145" y="2083"/>
                      <a:pt x="2083" y="2083"/>
                      <a:pt x="2046" y="2121"/>
                    </a:cubicBezTo>
                    <a:cubicBezTo>
                      <a:pt x="1972" y="2195"/>
                      <a:pt x="1972" y="2195"/>
                      <a:pt x="1972" y="2195"/>
                    </a:cubicBezTo>
                    <a:cubicBezTo>
                      <a:pt x="1934" y="2232"/>
                      <a:pt x="1934" y="2294"/>
                      <a:pt x="1972" y="2331"/>
                    </a:cubicBezTo>
                    <a:cubicBezTo>
                      <a:pt x="2220" y="2580"/>
                      <a:pt x="2220" y="2580"/>
                      <a:pt x="2220" y="2580"/>
                    </a:cubicBezTo>
                    <a:cubicBezTo>
                      <a:pt x="2430" y="2790"/>
                      <a:pt x="2430" y="2790"/>
                      <a:pt x="2430" y="2790"/>
                    </a:cubicBezTo>
                    <a:cubicBezTo>
                      <a:pt x="2641" y="2580"/>
                      <a:pt x="2641" y="2580"/>
                      <a:pt x="2641" y="2580"/>
                    </a:cubicBezTo>
                    <a:cubicBezTo>
                      <a:pt x="3199" y="2022"/>
                      <a:pt x="3199" y="2022"/>
                      <a:pt x="3199" y="2022"/>
                    </a:cubicBezTo>
                    <a:cubicBezTo>
                      <a:pt x="3249" y="1984"/>
                      <a:pt x="3249" y="1922"/>
                      <a:pt x="3199" y="1873"/>
                    </a:cubicBezTo>
                    <a:moveTo>
                      <a:pt x="12264" y="2282"/>
                    </a:moveTo>
                    <a:lnTo>
                      <a:pt x="12264" y="2282"/>
                    </a:lnTo>
                    <a:cubicBezTo>
                      <a:pt x="12264" y="3547"/>
                      <a:pt x="11247" y="4564"/>
                      <a:pt x="9982" y="4564"/>
                    </a:cubicBezTo>
                    <a:cubicBezTo>
                      <a:pt x="8717" y="4564"/>
                      <a:pt x="7700" y="3547"/>
                      <a:pt x="7700" y="2282"/>
                    </a:cubicBezTo>
                    <a:cubicBezTo>
                      <a:pt x="7700" y="1029"/>
                      <a:pt x="8717" y="0"/>
                      <a:pt x="9982" y="0"/>
                    </a:cubicBezTo>
                    <a:cubicBezTo>
                      <a:pt x="11247" y="0"/>
                      <a:pt x="12264" y="1029"/>
                      <a:pt x="12264" y="2282"/>
                    </a:cubicBezTo>
                    <a:moveTo>
                      <a:pt x="11247" y="3286"/>
                    </a:moveTo>
                    <a:lnTo>
                      <a:pt x="11247" y="3286"/>
                    </a:lnTo>
                    <a:cubicBezTo>
                      <a:pt x="11086" y="3125"/>
                      <a:pt x="11086" y="3125"/>
                      <a:pt x="11086" y="3125"/>
                    </a:cubicBezTo>
                    <a:cubicBezTo>
                      <a:pt x="10826" y="3472"/>
                      <a:pt x="10416" y="3671"/>
                      <a:pt x="9982" y="3671"/>
                    </a:cubicBezTo>
                    <a:cubicBezTo>
                      <a:pt x="9424" y="3671"/>
                      <a:pt x="8928" y="3336"/>
                      <a:pt x="8705" y="2828"/>
                    </a:cubicBezTo>
                    <a:cubicBezTo>
                      <a:pt x="8630" y="2654"/>
                      <a:pt x="8593" y="2468"/>
                      <a:pt x="8593" y="2282"/>
                    </a:cubicBezTo>
                    <a:cubicBezTo>
                      <a:pt x="8593" y="2270"/>
                      <a:pt x="8593" y="2245"/>
                      <a:pt x="8593" y="2220"/>
                    </a:cubicBezTo>
                    <a:cubicBezTo>
                      <a:pt x="8605" y="2108"/>
                      <a:pt x="8605" y="2108"/>
                      <a:pt x="8605" y="2108"/>
                    </a:cubicBezTo>
                    <a:cubicBezTo>
                      <a:pt x="8928" y="2443"/>
                      <a:pt x="8928" y="2443"/>
                      <a:pt x="8928" y="2443"/>
                    </a:cubicBezTo>
                    <a:cubicBezTo>
                      <a:pt x="8953" y="2468"/>
                      <a:pt x="8990" y="2468"/>
                      <a:pt x="9015" y="2443"/>
                    </a:cubicBezTo>
                    <a:cubicBezTo>
                      <a:pt x="9102" y="2356"/>
                      <a:pt x="9102" y="2356"/>
                      <a:pt x="9102" y="2356"/>
                    </a:cubicBezTo>
                    <a:cubicBezTo>
                      <a:pt x="9102" y="2344"/>
                      <a:pt x="9114" y="2331"/>
                      <a:pt x="9114" y="2319"/>
                    </a:cubicBezTo>
                    <a:cubicBezTo>
                      <a:pt x="9114" y="2307"/>
                      <a:pt x="9102" y="2282"/>
                      <a:pt x="9102" y="2270"/>
                    </a:cubicBezTo>
                    <a:cubicBezTo>
                      <a:pt x="8506" y="1687"/>
                      <a:pt x="8506" y="1687"/>
                      <a:pt x="8506" y="1687"/>
                    </a:cubicBezTo>
                    <a:cubicBezTo>
                      <a:pt x="7924" y="2270"/>
                      <a:pt x="7924" y="2270"/>
                      <a:pt x="7924" y="2270"/>
                    </a:cubicBezTo>
                    <a:cubicBezTo>
                      <a:pt x="7911" y="2282"/>
                      <a:pt x="7899" y="2307"/>
                      <a:pt x="7899" y="2319"/>
                    </a:cubicBezTo>
                    <a:cubicBezTo>
                      <a:pt x="7899" y="2331"/>
                      <a:pt x="7911" y="2344"/>
                      <a:pt x="7924" y="2356"/>
                    </a:cubicBezTo>
                    <a:cubicBezTo>
                      <a:pt x="7998" y="2443"/>
                      <a:pt x="7998" y="2443"/>
                      <a:pt x="7998" y="2443"/>
                    </a:cubicBezTo>
                    <a:cubicBezTo>
                      <a:pt x="8023" y="2468"/>
                      <a:pt x="8060" y="2468"/>
                      <a:pt x="8085" y="2443"/>
                    </a:cubicBezTo>
                    <a:cubicBezTo>
                      <a:pt x="8370" y="2158"/>
                      <a:pt x="8370" y="2158"/>
                      <a:pt x="8370" y="2158"/>
                    </a:cubicBezTo>
                    <a:cubicBezTo>
                      <a:pt x="8370" y="2282"/>
                      <a:pt x="8370" y="2282"/>
                      <a:pt x="8370" y="2282"/>
                    </a:cubicBezTo>
                    <a:cubicBezTo>
                      <a:pt x="8370" y="2418"/>
                      <a:pt x="8382" y="2555"/>
                      <a:pt x="8420" y="2691"/>
                    </a:cubicBezTo>
                    <a:cubicBezTo>
                      <a:pt x="8605" y="3411"/>
                      <a:pt x="9250" y="3907"/>
                      <a:pt x="9982" y="3907"/>
                    </a:cubicBezTo>
                    <a:cubicBezTo>
                      <a:pt x="10478" y="3907"/>
                      <a:pt x="10937" y="3683"/>
                      <a:pt x="11247" y="3286"/>
                    </a:cubicBezTo>
                    <a:moveTo>
                      <a:pt x="9325" y="3051"/>
                    </a:moveTo>
                    <a:lnTo>
                      <a:pt x="9325" y="3051"/>
                    </a:lnTo>
                    <a:cubicBezTo>
                      <a:pt x="9585" y="3051"/>
                      <a:pt x="9585" y="3051"/>
                      <a:pt x="9585" y="3051"/>
                    </a:cubicBezTo>
                    <a:cubicBezTo>
                      <a:pt x="9610" y="3051"/>
                      <a:pt x="9635" y="3026"/>
                      <a:pt x="9647" y="3001"/>
                    </a:cubicBezTo>
                    <a:cubicBezTo>
                      <a:pt x="9722" y="2778"/>
                      <a:pt x="9722" y="2778"/>
                      <a:pt x="9722" y="2778"/>
                    </a:cubicBezTo>
                    <a:cubicBezTo>
                      <a:pt x="10230" y="2778"/>
                      <a:pt x="10230" y="2778"/>
                      <a:pt x="10230" y="2778"/>
                    </a:cubicBezTo>
                    <a:cubicBezTo>
                      <a:pt x="10305" y="3001"/>
                      <a:pt x="10305" y="3001"/>
                      <a:pt x="10305" y="3001"/>
                    </a:cubicBezTo>
                    <a:cubicBezTo>
                      <a:pt x="10317" y="3026"/>
                      <a:pt x="10329" y="3051"/>
                      <a:pt x="10354" y="3051"/>
                    </a:cubicBezTo>
                    <a:cubicBezTo>
                      <a:pt x="10639" y="3051"/>
                      <a:pt x="10639" y="3051"/>
                      <a:pt x="10639" y="3051"/>
                    </a:cubicBezTo>
                    <a:cubicBezTo>
                      <a:pt x="10677" y="3051"/>
                      <a:pt x="10702" y="3001"/>
                      <a:pt x="10689" y="2964"/>
                    </a:cubicBezTo>
                    <a:cubicBezTo>
                      <a:pt x="10168" y="1563"/>
                      <a:pt x="10168" y="1563"/>
                      <a:pt x="10168" y="1563"/>
                    </a:cubicBezTo>
                    <a:cubicBezTo>
                      <a:pt x="10156" y="1538"/>
                      <a:pt x="10143" y="1525"/>
                      <a:pt x="10119" y="1525"/>
                    </a:cubicBezTo>
                    <a:cubicBezTo>
                      <a:pt x="9908" y="1525"/>
                      <a:pt x="9908" y="1525"/>
                      <a:pt x="9908" y="1525"/>
                    </a:cubicBezTo>
                    <a:cubicBezTo>
                      <a:pt x="9883" y="1525"/>
                      <a:pt x="9871" y="1538"/>
                      <a:pt x="9858" y="1563"/>
                    </a:cubicBezTo>
                    <a:cubicBezTo>
                      <a:pt x="9275" y="2964"/>
                      <a:pt x="9275" y="2964"/>
                      <a:pt x="9275" y="2964"/>
                    </a:cubicBezTo>
                    <a:cubicBezTo>
                      <a:pt x="9263" y="3001"/>
                      <a:pt x="9288" y="3051"/>
                      <a:pt x="9325" y="3051"/>
                    </a:cubicBezTo>
                    <a:moveTo>
                      <a:pt x="12041" y="2294"/>
                    </a:moveTo>
                    <a:lnTo>
                      <a:pt x="12041" y="2294"/>
                    </a:lnTo>
                    <a:cubicBezTo>
                      <a:pt x="12053" y="2282"/>
                      <a:pt x="12066" y="2270"/>
                      <a:pt x="12066" y="2245"/>
                    </a:cubicBezTo>
                    <a:cubicBezTo>
                      <a:pt x="12066" y="2232"/>
                      <a:pt x="12053" y="2220"/>
                      <a:pt x="12041" y="2208"/>
                    </a:cubicBezTo>
                    <a:cubicBezTo>
                      <a:pt x="11967" y="2133"/>
                      <a:pt x="11967" y="2133"/>
                      <a:pt x="11967" y="2133"/>
                    </a:cubicBezTo>
                    <a:cubicBezTo>
                      <a:pt x="11942" y="2108"/>
                      <a:pt x="11905" y="2108"/>
                      <a:pt x="11880" y="2133"/>
                    </a:cubicBezTo>
                    <a:cubicBezTo>
                      <a:pt x="11607" y="2406"/>
                      <a:pt x="11607" y="2406"/>
                      <a:pt x="11607" y="2406"/>
                    </a:cubicBezTo>
                    <a:cubicBezTo>
                      <a:pt x="11607" y="2282"/>
                      <a:pt x="11607" y="2282"/>
                      <a:pt x="11607" y="2282"/>
                    </a:cubicBezTo>
                    <a:cubicBezTo>
                      <a:pt x="11607" y="2145"/>
                      <a:pt x="11582" y="2009"/>
                      <a:pt x="11545" y="1873"/>
                    </a:cubicBezTo>
                    <a:cubicBezTo>
                      <a:pt x="11371" y="1166"/>
                      <a:pt x="10726" y="670"/>
                      <a:pt x="9982" y="670"/>
                    </a:cubicBezTo>
                    <a:cubicBezTo>
                      <a:pt x="9486" y="670"/>
                      <a:pt x="9027" y="893"/>
                      <a:pt x="8717" y="1277"/>
                    </a:cubicBezTo>
                    <a:cubicBezTo>
                      <a:pt x="8879" y="1439"/>
                      <a:pt x="8879" y="1439"/>
                      <a:pt x="8879" y="1439"/>
                    </a:cubicBezTo>
                    <a:cubicBezTo>
                      <a:pt x="9139" y="1104"/>
                      <a:pt x="9548" y="893"/>
                      <a:pt x="9982" y="893"/>
                    </a:cubicBezTo>
                    <a:cubicBezTo>
                      <a:pt x="10540" y="893"/>
                      <a:pt x="11036" y="1228"/>
                      <a:pt x="11260" y="1748"/>
                    </a:cubicBezTo>
                    <a:cubicBezTo>
                      <a:pt x="11334" y="1910"/>
                      <a:pt x="11371" y="2096"/>
                      <a:pt x="11371" y="2282"/>
                    </a:cubicBezTo>
                    <a:cubicBezTo>
                      <a:pt x="11371" y="2307"/>
                      <a:pt x="11371" y="2319"/>
                      <a:pt x="11371" y="2344"/>
                    </a:cubicBezTo>
                    <a:cubicBezTo>
                      <a:pt x="11359" y="2456"/>
                      <a:pt x="11359" y="2456"/>
                      <a:pt x="11359" y="2456"/>
                    </a:cubicBezTo>
                    <a:cubicBezTo>
                      <a:pt x="11036" y="2133"/>
                      <a:pt x="11036" y="2133"/>
                      <a:pt x="11036" y="2133"/>
                    </a:cubicBezTo>
                    <a:cubicBezTo>
                      <a:pt x="11024" y="2121"/>
                      <a:pt x="11012" y="2108"/>
                      <a:pt x="10987" y="2108"/>
                    </a:cubicBezTo>
                    <a:cubicBezTo>
                      <a:pt x="10974" y="2108"/>
                      <a:pt x="10962" y="2121"/>
                      <a:pt x="10950" y="2133"/>
                    </a:cubicBezTo>
                    <a:cubicBezTo>
                      <a:pt x="10875" y="2208"/>
                      <a:pt x="10875" y="2208"/>
                      <a:pt x="10875" y="2208"/>
                    </a:cubicBezTo>
                    <a:cubicBezTo>
                      <a:pt x="10851" y="2232"/>
                      <a:pt x="10851" y="2270"/>
                      <a:pt x="10875" y="2294"/>
                    </a:cubicBezTo>
                    <a:cubicBezTo>
                      <a:pt x="11458" y="2877"/>
                      <a:pt x="11458" y="2877"/>
                      <a:pt x="11458" y="2877"/>
                    </a:cubicBezTo>
                    <a:lnTo>
                      <a:pt x="12041" y="2294"/>
                    </a:lnTo>
                    <a:moveTo>
                      <a:pt x="9982" y="2059"/>
                    </a:moveTo>
                    <a:lnTo>
                      <a:pt x="9982" y="2059"/>
                    </a:lnTo>
                    <a:lnTo>
                      <a:pt x="9982" y="2059"/>
                    </a:lnTo>
                    <a:cubicBezTo>
                      <a:pt x="9833" y="2493"/>
                      <a:pt x="9833" y="2493"/>
                      <a:pt x="9833" y="2493"/>
                    </a:cubicBezTo>
                    <a:cubicBezTo>
                      <a:pt x="10131" y="2493"/>
                      <a:pt x="10131" y="2493"/>
                      <a:pt x="10131" y="2493"/>
                    </a:cubicBezTo>
                    <a:lnTo>
                      <a:pt x="9982" y="2059"/>
                    </a:lnTo>
                    <a:moveTo>
                      <a:pt x="8221" y="546"/>
                    </a:moveTo>
                    <a:lnTo>
                      <a:pt x="8221" y="546"/>
                    </a:lnTo>
                    <a:cubicBezTo>
                      <a:pt x="7638" y="323"/>
                      <a:pt x="7006" y="211"/>
                      <a:pt x="6362" y="211"/>
                    </a:cubicBezTo>
                    <a:cubicBezTo>
                      <a:pt x="5246" y="211"/>
                      <a:pt x="4216" y="546"/>
                      <a:pt x="3361" y="1129"/>
                    </a:cubicBezTo>
                    <a:cubicBezTo>
                      <a:pt x="3534" y="1240"/>
                      <a:pt x="3683" y="1401"/>
                      <a:pt x="3782" y="1587"/>
                    </a:cubicBezTo>
                    <a:cubicBezTo>
                      <a:pt x="4526" y="1104"/>
                      <a:pt x="5407" y="831"/>
                      <a:pt x="6362" y="831"/>
                    </a:cubicBezTo>
                    <a:cubicBezTo>
                      <a:pt x="6869" y="831"/>
                      <a:pt x="7365" y="905"/>
                      <a:pt x="7824" y="1067"/>
                    </a:cubicBezTo>
                    <a:cubicBezTo>
                      <a:pt x="7936" y="868"/>
                      <a:pt x="8072" y="694"/>
                      <a:pt x="8221" y="546"/>
                    </a:cubicBezTo>
                    <a:moveTo>
                      <a:pt x="12649" y="5791"/>
                    </a:moveTo>
                    <a:lnTo>
                      <a:pt x="12649" y="5791"/>
                    </a:lnTo>
                    <a:cubicBezTo>
                      <a:pt x="12512" y="5642"/>
                      <a:pt x="12512" y="5642"/>
                      <a:pt x="12512" y="5642"/>
                    </a:cubicBezTo>
                    <a:cubicBezTo>
                      <a:pt x="12425" y="5567"/>
                      <a:pt x="12301" y="5567"/>
                      <a:pt x="12215" y="5642"/>
                    </a:cubicBezTo>
                    <a:cubicBezTo>
                      <a:pt x="11694" y="6163"/>
                      <a:pt x="11694" y="6163"/>
                      <a:pt x="11694" y="6163"/>
                    </a:cubicBezTo>
                    <a:cubicBezTo>
                      <a:pt x="11719" y="5977"/>
                      <a:pt x="11731" y="5778"/>
                      <a:pt x="11731" y="5580"/>
                    </a:cubicBezTo>
                    <a:cubicBezTo>
                      <a:pt x="11731" y="5110"/>
                      <a:pt x="11669" y="4651"/>
                      <a:pt x="11545" y="4204"/>
                    </a:cubicBezTo>
                    <a:cubicBezTo>
                      <a:pt x="11384" y="4341"/>
                      <a:pt x="11198" y="4465"/>
                      <a:pt x="10987" y="4552"/>
                    </a:cubicBezTo>
                    <a:cubicBezTo>
                      <a:pt x="11061" y="4887"/>
                      <a:pt x="11111" y="5221"/>
                      <a:pt x="11111" y="5580"/>
                    </a:cubicBezTo>
                    <a:cubicBezTo>
                      <a:pt x="11111" y="5840"/>
                      <a:pt x="11086" y="6088"/>
                      <a:pt x="11049" y="6336"/>
                    </a:cubicBezTo>
                    <a:cubicBezTo>
                      <a:pt x="10342" y="5642"/>
                      <a:pt x="10342" y="5642"/>
                      <a:pt x="10342" y="5642"/>
                    </a:cubicBezTo>
                    <a:cubicBezTo>
                      <a:pt x="10268" y="5555"/>
                      <a:pt x="10131" y="5555"/>
                      <a:pt x="10044" y="5642"/>
                    </a:cubicBezTo>
                    <a:cubicBezTo>
                      <a:pt x="9908" y="5791"/>
                      <a:pt x="9908" y="5791"/>
                      <a:pt x="9908" y="5791"/>
                    </a:cubicBezTo>
                    <a:cubicBezTo>
                      <a:pt x="9821" y="5865"/>
                      <a:pt x="9821" y="6001"/>
                      <a:pt x="9908" y="6076"/>
                    </a:cubicBezTo>
                    <a:cubicBezTo>
                      <a:pt x="11284" y="7452"/>
                      <a:pt x="11284" y="7452"/>
                      <a:pt x="11284" y="7452"/>
                    </a:cubicBezTo>
                    <a:cubicBezTo>
                      <a:pt x="12649" y="6088"/>
                      <a:pt x="12649" y="6088"/>
                      <a:pt x="12649" y="6088"/>
                    </a:cubicBezTo>
                    <a:cubicBezTo>
                      <a:pt x="12736" y="6001"/>
                      <a:pt x="12736" y="5865"/>
                      <a:pt x="12649" y="5791"/>
                    </a:cubicBezTo>
                    <a:moveTo>
                      <a:pt x="6362" y="5432"/>
                    </a:moveTo>
                    <a:lnTo>
                      <a:pt x="6362" y="5432"/>
                    </a:lnTo>
                    <a:cubicBezTo>
                      <a:pt x="5022" y="5432"/>
                      <a:pt x="3943" y="5246"/>
                      <a:pt x="3943" y="5010"/>
                    </a:cubicBezTo>
                    <a:cubicBezTo>
                      <a:pt x="3943" y="6188"/>
                      <a:pt x="3943" y="6188"/>
                      <a:pt x="3943" y="6188"/>
                    </a:cubicBezTo>
                    <a:cubicBezTo>
                      <a:pt x="3943" y="6411"/>
                      <a:pt x="5022" y="6597"/>
                      <a:pt x="6362" y="6597"/>
                    </a:cubicBezTo>
                    <a:cubicBezTo>
                      <a:pt x="7700" y="6597"/>
                      <a:pt x="8792" y="6411"/>
                      <a:pt x="8792" y="6188"/>
                    </a:cubicBezTo>
                    <a:cubicBezTo>
                      <a:pt x="8792" y="5010"/>
                      <a:pt x="8792" y="5010"/>
                      <a:pt x="8792" y="5010"/>
                    </a:cubicBezTo>
                    <a:cubicBezTo>
                      <a:pt x="8792" y="5246"/>
                      <a:pt x="7700" y="5432"/>
                      <a:pt x="6362" y="5432"/>
                    </a:cubicBezTo>
                    <a:moveTo>
                      <a:pt x="6362" y="6932"/>
                    </a:moveTo>
                    <a:lnTo>
                      <a:pt x="6362" y="6932"/>
                    </a:lnTo>
                    <a:cubicBezTo>
                      <a:pt x="5022" y="6932"/>
                      <a:pt x="3943" y="6746"/>
                      <a:pt x="3943" y="6523"/>
                    </a:cubicBezTo>
                    <a:cubicBezTo>
                      <a:pt x="3943" y="7862"/>
                      <a:pt x="3943" y="7862"/>
                      <a:pt x="3943" y="7862"/>
                    </a:cubicBezTo>
                    <a:cubicBezTo>
                      <a:pt x="3943" y="8085"/>
                      <a:pt x="5022" y="8271"/>
                      <a:pt x="6362" y="8271"/>
                    </a:cubicBezTo>
                    <a:cubicBezTo>
                      <a:pt x="7700" y="8271"/>
                      <a:pt x="8792" y="8085"/>
                      <a:pt x="8792" y="7862"/>
                    </a:cubicBezTo>
                    <a:cubicBezTo>
                      <a:pt x="8792" y="6523"/>
                      <a:pt x="8792" y="6523"/>
                      <a:pt x="8792" y="6523"/>
                    </a:cubicBezTo>
                    <a:cubicBezTo>
                      <a:pt x="8792" y="6746"/>
                      <a:pt x="7700" y="6932"/>
                      <a:pt x="6362" y="6932"/>
                    </a:cubicBezTo>
                    <a:moveTo>
                      <a:pt x="7924" y="3659"/>
                    </a:moveTo>
                    <a:lnTo>
                      <a:pt x="7924" y="3659"/>
                    </a:lnTo>
                    <a:cubicBezTo>
                      <a:pt x="7502" y="3721"/>
                      <a:pt x="6956" y="3758"/>
                      <a:pt x="6362" y="3758"/>
                    </a:cubicBezTo>
                    <a:cubicBezTo>
                      <a:pt x="5432" y="3758"/>
                      <a:pt x="4626" y="3671"/>
                      <a:pt x="4216" y="3534"/>
                    </a:cubicBezTo>
                    <a:cubicBezTo>
                      <a:pt x="4191" y="3522"/>
                      <a:pt x="4191" y="3485"/>
                      <a:pt x="4216" y="3472"/>
                    </a:cubicBezTo>
                    <a:cubicBezTo>
                      <a:pt x="4626" y="3349"/>
                      <a:pt x="5432" y="3249"/>
                      <a:pt x="6362" y="3249"/>
                    </a:cubicBezTo>
                    <a:cubicBezTo>
                      <a:pt x="6869" y="3249"/>
                      <a:pt x="7341" y="3286"/>
                      <a:pt x="7738" y="3324"/>
                    </a:cubicBezTo>
                    <a:cubicBezTo>
                      <a:pt x="7676" y="3212"/>
                      <a:pt x="7638" y="3101"/>
                      <a:pt x="7601" y="2976"/>
                    </a:cubicBezTo>
                    <a:cubicBezTo>
                      <a:pt x="7241" y="2939"/>
                      <a:pt x="6820" y="2914"/>
                      <a:pt x="6362" y="2914"/>
                    </a:cubicBezTo>
                    <a:cubicBezTo>
                      <a:pt x="5022" y="2914"/>
                      <a:pt x="3943" y="3101"/>
                      <a:pt x="3943" y="3336"/>
                    </a:cubicBezTo>
                    <a:cubicBezTo>
                      <a:pt x="3943" y="4675"/>
                      <a:pt x="3943" y="4675"/>
                      <a:pt x="3943" y="4675"/>
                    </a:cubicBezTo>
                    <a:cubicBezTo>
                      <a:pt x="3943" y="4911"/>
                      <a:pt x="5022" y="5097"/>
                      <a:pt x="6362" y="5097"/>
                    </a:cubicBezTo>
                    <a:cubicBezTo>
                      <a:pt x="7700" y="5097"/>
                      <a:pt x="8792" y="4911"/>
                      <a:pt x="8792" y="4675"/>
                    </a:cubicBezTo>
                    <a:cubicBezTo>
                      <a:pt x="8792" y="4465"/>
                      <a:pt x="8792" y="4465"/>
                      <a:pt x="8792" y="4465"/>
                    </a:cubicBezTo>
                    <a:cubicBezTo>
                      <a:pt x="8444" y="4266"/>
                      <a:pt x="8147" y="3994"/>
                      <a:pt x="7924" y="3659"/>
                    </a:cubicBezTo>
                  </a:path>
                </a:pathLst>
              </a:custGeom>
              <a:solidFill>
                <a:sysClr val="window" lastClr="FFFFFF">
                  <a:lumMod val="50000"/>
                </a:sysClr>
              </a:solidFill>
              <a:ln>
                <a:noFill/>
              </a:ln>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sz="1800"/>
              </a:p>
            </p:txBody>
          </p:sp>
        </p:grpSp>
      </p:grpSp>
      <p:grpSp>
        <p:nvGrpSpPr>
          <p:cNvPr id="112" name="Group 111">
            <a:extLst>
              <a:ext uri="{FF2B5EF4-FFF2-40B4-BE49-F238E27FC236}">
                <a16:creationId xmlns:a16="http://schemas.microsoft.com/office/drawing/2014/main" id="{9DE63C67-8CC9-428D-9581-7EB560F7E7A4}"/>
              </a:ext>
            </a:extLst>
          </p:cNvPr>
          <p:cNvGrpSpPr/>
          <p:nvPr/>
        </p:nvGrpSpPr>
        <p:grpSpPr>
          <a:xfrm>
            <a:off x="7753686" y="3386355"/>
            <a:ext cx="777342" cy="462182"/>
            <a:chOff x="7695195" y="3751489"/>
            <a:chExt cx="777349" cy="462186"/>
          </a:xfrm>
        </p:grpSpPr>
        <p:sp>
          <p:nvSpPr>
            <p:cNvPr id="115" name="TextBox 114">
              <a:extLst>
                <a:ext uri="{FF2B5EF4-FFF2-40B4-BE49-F238E27FC236}">
                  <a16:creationId xmlns:a16="http://schemas.microsoft.com/office/drawing/2014/main" id="{B9AC1AC3-F8E3-4EA2-917F-5A7B39764957}"/>
                </a:ext>
              </a:extLst>
            </p:cNvPr>
            <p:cNvSpPr txBox="1"/>
            <p:nvPr/>
          </p:nvSpPr>
          <p:spPr bwMode="gray">
            <a:xfrm>
              <a:off x="7695195" y="4102898"/>
              <a:ext cx="777349" cy="110777"/>
            </a:xfrm>
            <a:prstGeom prst="rect">
              <a:avLst/>
            </a:prstGeom>
            <a:noFill/>
          </p:spPr>
          <p:txBody>
            <a:bodyPr wrap="square" lIns="0" tIns="0" rIns="0" bIns="0" rtlCol="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defRPr/>
              </a:pPr>
              <a:r>
                <a:rPr lang="en-US" sz="800" b="0" kern="0">
                  <a:solidFill>
                    <a:srgbClr val="4E3629">
                      <a:lumMod val="50000"/>
                    </a:srgbClr>
                  </a:solidFill>
                  <a:latin typeface="+mn-lt"/>
                </a:rPr>
                <a:t>ADW Cloud</a:t>
              </a:r>
            </a:p>
          </p:txBody>
        </p:sp>
        <p:grpSp>
          <p:nvGrpSpPr>
            <p:cNvPr id="116" name="Group 115">
              <a:extLst>
                <a:ext uri="{FF2B5EF4-FFF2-40B4-BE49-F238E27FC236}">
                  <a16:creationId xmlns:a16="http://schemas.microsoft.com/office/drawing/2014/main" id="{F3A67181-7D8D-4368-AA66-65374083C178}"/>
                </a:ext>
              </a:extLst>
            </p:cNvPr>
            <p:cNvGrpSpPr/>
            <p:nvPr/>
          </p:nvGrpSpPr>
          <p:grpSpPr>
            <a:xfrm>
              <a:off x="7883227" y="3751489"/>
              <a:ext cx="401285" cy="319369"/>
              <a:chOff x="7856075" y="3751489"/>
              <a:chExt cx="401285" cy="319369"/>
            </a:xfrm>
          </p:grpSpPr>
          <p:sp>
            <p:nvSpPr>
              <p:cNvPr id="117" name="Freeform 1">
                <a:extLst>
                  <a:ext uri="{FF2B5EF4-FFF2-40B4-BE49-F238E27FC236}">
                    <a16:creationId xmlns:a16="http://schemas.microsoft.com/office/drawing/2014/main" id="{5E6274F9-65F0-4428-A601-ACB197490DFA}"/>
                  </a:ext>
                </a:extLst>
              </p:cNvPr>
              <p:cNvSpPr>
                <a:spLocks noChangeArrowheads="1"/>
              </p:cNvSpPr>
              <p:nvPr/>
            </p:nvSpPr>
            <p:spPr bwMode="auto">
              <a:xfrm>
                <a:off x="7856075" y="3751489"/>
                <a:ext cx="401285" cy="224621"/>
              </a:xfrm>
              <a:custGeom>
                <a:avLst/>
                <a:gdLst>
                  <a:gd name="T0" fmla="*/ 6982 w 8526"/>
                  <a:gd name="T1" fmla="*/ 1724 h 4771"/>
                  <a:gd name="T2" fmla="*/ 6845 w 8526"/>
                  <a:gd name="T3" fmla="*/ 1728 h 4771"/>
                  <a:gd name="T4" fmla="*/ 5390 w 8526"/>
                  <a:gd name="T5" fmla="*/ 664 h 4771"/>
                  <a:gd name="T6" fmla="*/ 4886 w 8526"/>
                  <a:gd name="T7" fmla="*/ 748 h 4771"/>
                  <a:gd name="T8" fmla="*/ 3468 w 8526"/>
                  <a:gd name="T9" fmla="*/ 0 h 4771"/>
                  <a:gd name="T10" fmla="*/ 1788 w 8526"/>
                  <a:gd name="T11" fmla="*/ 1328 h 4771"/>
                  <a:gd name="T12" fmla="*/ 1743 w 8526"/>
                  <a:gd name="T13" fmla="*/ 1328 h 4771"/>
                  <a:gd name="T14" fmla="*/ 19 w 8526"/>
                  <a:gd name="T15" fmla="*/ 3016 h 4771"/>
                  <a:gd name="T16" fmla="*/ 1735 w 8526"/>
                  <a:gd name="T17" fmla="*/ 4770 h 4771"/>
                  <a:gd name="T18" fmla="*/ 1748 w 8526"/>
                  <a:gd name="T19" fmla="*/ 4374 h 4771"/>
                  <a:gd name="T20" fmla="*/ 418 w 8526"/>
                  <a:gd name="T21" fmla="*/ 3086 h 4771"/>
                  <a:gd name="T22" fmla="*/ 1743 w 8526"/>
                  <a:gd name="T23" fmla="*/ 1720 h 4771"/>
                  <a:gd name="T24" fmla="*/ 1760 w 8526"/>
                  <a:gd name="T25" fmla="*/ 1720 h 4771"/>
                  <a:gd name="T26" fmla="*/ 1777 w 8526"/>
                  <a:gd name="T27" fmla="*/ 1720 h 4771"/>
                  <a:gd name="T28" fmla="*/ 1958 w 8526"/>
                  <a:gd name="T29" fmla="*/ 1724 h 4771"/>
                  <a:gd name="T30" fmla="*/ 2136 w 8526"/>
                  <a:gd name="T31" fmla="*/ 1587 h 4771"/>
                  <a:gd name="T32" fmla="*/ 2176 w 8526"/>
                  <a:gd name="T33" fmla="*/ 1410 h 4771"/>
                  <a:gd name="T34" fmla="*/ 3468 w 8526"/>
                  <a:gd name="T35" fmla="*/ 390 h 4771"/>
                  <a:gd name="T36" fmla="*/ 4560 w 8526"/>
                  <a:gd name="T37" fmla="*/ 965 h 4771"/>
                  <a:gd name="T38" fmla="*/ 4657 w 8526"/>
                  <a:gd name="T39" fmla="*/ 1102 h 4771"/>
                  <a:gd name="T40" fmla="*/ 4859 w 8526"/>
                  <a:gd name="T41" fmla="*/ 1167 h 4771"/>
                  <a:gd name="T42" fmla="*/ 5011 w 8526"/>
                  <a:gd name="T43" fmla="*/ 1115 h 4771"/>
                  <a:gd name="T44" fmla="*/ 5249 w 8526"/>
                  <a:gd name="T45" fmla="*/ 1058 h 4771"/>
                  <a:gd name="T46" fmla="*/ 6469 w 8526"/>
                  <a:gd name="T47" fmla="*/ 1836 h 4771"/>
                  <a:gd name="T48" fmla="*/ 6522 w 8526"/>
                  <a:gd name="T49" fmla="*/ 2002 h 4771"/>
                  <a:gd name="T50" fmla="*/ 6708 w 8526"/>
                  <a:gd name="T51" fmla="*/ 2127 h 4771"/>
                  <a:gd name="T52" fmla="*/ 6885 w 8526"/>
                  <a:gd name="T53" fmla="*/ 2110 h 4771"/>
                  <a:gd name="T54" fmla="*/ 7066 w 8526"/>
                  <a:gd name="T55" fmla="*/ 2110 h 4771"/>
                  <a:gd name="T56" fmla="*/ 8109 w 8526"/>
                  <a:gd name="T57" fmla="*/ 3149 h 4771"/>
                  <a:gd name="T58" fmla="*/ 7062 w 8526"/>
                  <a:gd name="T59" fmla="*/ 4355 h 4771"/>
                  <a:gd name="T60" fmla="*/ 7062 w 8526"/>
                  <a:gd name="T61" fmla="*/ 4753 h 4771"/>
                  <a:gd name="T62" fmla="*/ 8508 w 8526"/>
                  <a:gd name="T63" fmla="*/ 3202 h 4771"/>
                  <a:gd name="T64" fmla="*/ 6982 w 8526"/>
                  <a:gd name="T65" fmla="*/ 1724 h 4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6" h="4771">
                    <a:moveTo>
                      <a:pt x="6982" y="1724"/>
                    </a:moveTo>
                    <a:cubicBezTo>
                      <a:pt x="6937" y="1724"/>
                      <a:pt x="6889" y="1728"/>
                      <a:pt x="6845" y="1728"/>
                    </a:cubicBezTo>
                    <a:cubicBezTo>
                      <a:pt x="6651" y="1111"/>
                      <a:pt x="6071" y="664"/>
                      <a:pt x="5390" y="664"/>
                    </a:cubicBezTo>
                    <a:cubicBezTo>
                      <a:pt x="5213" y="664"/>
                      <a:pt x="5044" y="695"/>
                      <a:pt x="4886" y="748"/>
                    </a:cubicBezTo>
                    <a:cubicBezTo>
                      <a:pt x="4577" y="297"/>
                      <a:pt x="4056" y="0"/>
                      <a:pt x="3468" y="0"/>
                    </a:cubicBezTo>
                    <a:cubicBezTo>
                      <a:pt x="2654" y="0"/>
                      <a:pt x="1969" y="567"/>
                      <a:pt x="1788" y="1328"/>
                    </a:cubicBezTo>
                    <a:cubicBezTo>
                      <a:pt x="1773" y="1328"/>
                      <a:pt x="1756" y="1328"/>
                      <a:pt x="1743" y="1328"/>
                    </a:cubicBezTo>
                    <a:cubicBezTo>
                      <a:pt x="801" y="1328"/>
                      <a:pt x="36" y="2082"/>
                      <a:pt x="19" y="3016"/>
                    </a:cubicBezTo>
                    <a:cubicBezTo>
                      <a:pt x="0" y="3967"/>
                      <a:pt x="789" y="4749"/>
                      <a:pt x="1735" y="4770"/>
                    </a:cubicBezTo>
                    <a:cubicBezTo>
                      <a:pt x="1739" y="4637"/>
                      <a:pt x="1743" y="4504"/>
                      <a:pt x="1748" y="4374"/>
                    </a:cubicBezTo>
                    <a:cubicBezTo>
                      <a:pt x="1035" y="4359"/>
                      <a:pt x="439" y="3802"/>
                      <a:pt x="418" y="3086"/>
                    </a:cubicBezTo>
                    <a:cubicBezTo>
                      <a:pt x="394" y="2335"/>
                      <a:pt x="995" y="1720"/>
                      <a:pt x="1743" y="1720"/>
                    </a:cubicBezTo>
                    <a:cubicBezTo>
                      <a:pt x="1748" y="1720"/>
                      <a:pt x="1756" y="1720"/>
                      <a:pt x="1760" y="1720"/>
                    </a:cubicBezTo>
                    <a:lnTo>
                      <a:pt x="1777" y="1720"/>
                    </a:lnTo>
                    <a:lnTo>
                      <a:pt x="1958" y="1724"/>
                    </a:lnTo>
                    <a:cubicBezTo>
                      <a:pt x="2043" y="1728"/>
                      <a:pt x="2119" y="1671"/>
                      <a:pt x="2136" y="1587"/>
                    </a:cubicBezTo>
                    <a:lnTo>
                      <a:pt x="2176" y="1410"/>
                    </a:lnTo>
                    <a:cubicBezTo>
                      <a:pt x="2317" y="809"/>
                      <a:pt x="2848" y="390"/>
                      <a:pt x="3468" y="390"/>
                    </a:cubicBezTo>
                    <a:cubicBezTo>
                      <a:pt x="3904" y="390"/>
                      <a:pt x="4311" y="607"/>
                      <a:pt x="4560" y="965"/>
                    </a:cubicBezTo>
                    <a:lnTo>
                      <a:pt x="4657" y="1102"/>
                    </a:lnTo>
                    <a:cubicBezTo>
                      <a:pt x="4701" y="1167"/>
                      <a:pt x="4785" y="1195"/>
                      <a:pt x="4859" y="1167"/>
                    </a:cubicBezTo>
                    <a:lnTo>
                      <a:pt x="5011" y="1115"/>
                    </a:lnTo>
                    <a:cubicBezTo>
                      <a:pt x="5085" y="1087"/>
                      <a:pt x="5165" y="1066"/>
                      <a:pt x="5249" y="1058"/>
                    </a:cubicBezTo>
                    <a:cubicBezTo>
                      <a:pt x="5801" y="990"/>
                      <a:pt x="6305" y="1317"/>
                      <a:pt x="6469" y="1836"/>
                    </a:cubicBezTo>
                    <a:lnTo>
                      <a:pt x="6522" y="2002"/>
                    </a:lnTo>
                    <a:cubicBezTo>
                      <a:pt x="6547" y="2082"/>
                      <a:pt x="6623" y="2135"/>
                      <a:pt x="6708" y="2127"/>
                    </a:cubicBezTo>
                    <a:lnTo>
                      <a:pt x="6885" y="2110"/>
                    </a:lnTo>
                    <a:cubicBezTo>
                      <a:pt x="6954" y="2105"/>
                      <a:pt x="7009" y="2105"/>
                      <a:pt x="7066" y="2110"/>
                    </a:cubicBezTo>
                    <a:cubicBezTo>
                      <a:pt x="7618" y="2158"/>
                      <a:pt x="8069" y="2595"/>
                      <a:pt x="8109" y="3149"/>
                    </a:cubicBezTo>
                    <a:cubicBezTo>
                      <a:pt x="8154" y="3779"/>
                      <a:pt x="7675" y="4315"/>
                      <a:pt x="7062" y="4355"/>
                    </a:cubicBezTo>
                    <a:lnTo>
                      <a:pt x="7062" y="4753"/>
                    </a:lnTo>
                    <a:cubicBezTo>
                      <a:pt x="7865" y="4696"/>
                      <a:pt x="8525" y="4019"/>
                      <a:pt x="8508" y="3202"/>
                    </a:cubicBezTo>
                    <a:cubicBezTo>
                      <a:pt x="8489" y="2392"/>
                      <a:pt x="7812" y="1724"/>
                      <a:pt x="6982" y="1724"/>
                    </a:cubicBezTo>
                  </a:path>
                </a:pathLst>
              </a:custGeom>
              <a:solidFill>
                <a:sysClr val="window" lastClr="FFFFFF">
                  <a:lumMod val="50000"/>
                </a:sysClr>
              </a:solidFill>
              <a:ln>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spcBef>
                    <a:spcPct val="0"/>
                  </a:spcBef>
                  <a:spcAft>
                    <a:spcPct val="0"/>
                  </a:spcAft>
                  <a:defRPr/>
                </a:pPr>
                <a:endParaRPr lang="en-US" sz="1799" kern="0">
                  <a:solidFill>
                    <a:srgbClr val="000000"/>
                  </a:solidFill>
                </a:endParaRPr>
              </a:p>
            </p:txBody>
          </p:sp>
          <p:sp>
            <p:nvSpPr>
              <p:cNvPr id="118" name="Freeform 9">
                <a:extLst>
                  <a:ext uri="{FF2B5EF4-FFF2-40B4-BE49-F238E27FC236}">
                    <a16:creationId xmlns:a16="http://schemas.microsoft.com/office/drawing/2014/main" id="{550DAEA6-7EFB-4C49-8DDF-B06E25E266D0}"/>
                  </a:ext>
                </a:extLst>
              </p:cNvPr>
              <p:cNvSpPr>
                <a:spLocks noEditPoints="1"/>
              </p:cNvSpPr>
              <p:nvPr/>
            </p:nvSpPr>
            <p:spPr bwMode="auto">
              <a:xfrm>
                <a:off x="7958624" y="3866108"/>
                <a:ext cx="199688" cy="204750"/>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ysClr val="window" lastClr="FFFFFF">
                  <a:lumMod val="50000"/>
                </a:sysClr>
              </a:solid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kern="0">
                  <a:solidFill>
                    <a:srgbClr val="4E3629"/>
                  </a:solidFill>
                </a:endParaRPr>
              </a:p>
            </p:txBody>
          </p:sp>
        </p:grpSp>
      </p:grpSp>
      <p:sp>
        <p:nvSpPr>
          <p:cNvPr id="119" name="Rounded Rectangle 6">
            <a:extLst>
              <a:ext uri="{FF2B5EF4-FFF2-40B4-BE49-F238E27FC236}">
                <a16:creationId xmlns:a16="http://schemas.microsoft.com/office/drawing/2014/main" id="{A2EEF2F2-5E5D-4F10-90A2-464567F74EA2}"/>
              </a:ext>
            </a:extLst>
          </p:cNvPr>
          <p:cNvSpPr/>
          <p:nvPr/>
        </p:nvSpPr>
        <p:spPr>
          <a:xfrm>
            <a:off x="5763318" y="1583103"/>
            <a:ext cx="3588477" cy="1386859"/>
          </a:xfrm>
          <a:prstGeom prst="roundRect">
            <a:avLst>
              <a:gd name="adj" fmla="val 0"/>
            </a:avLst>
          </a:prstGeom>
          <a:solidFill>
            <a:schemeClr val="bg1"/>
          </a:solid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ct val="90000"/>
              </a:lnSpc>
            </a:pPr>
            <a:r>
              <a:rPr lang="en-US" sz="1400" b="1">
                <a:solidFill>
                  <a:schemeClr val="tx1">
                    <a:lumMod val="50000"/>
                  </a:schemeClr>
                </a:solidFill>
              </a:rPr>
              <a:t> HCM Connectivity</a:t>
            </a:r>
          </a:p>
        </p:txBody>
      </p:sp>
      <p:sp>
        <p:nvSpPr>
          <p:cNvPr id="120" name="Freeform 282">
            <a:extLst>
              <a:ext uri="{FF2B5EF4-FFF2-40B4-BE49-F238E27FC236}">
                <a16:creationId xmlns:a16="http://schemas.microsoft.com/office/drawing/2014/main" id="{D56209F9-D35D-4299-BA05-F9B6561FE5A0}"/>
              </a:ext>
            </a:extLst>
          </p:cNvPr>
          <p:cNvSpPr>
            <a:spLocks noChangeArrowheads="1"/>
          </p:cNvSpPr>
          <p:nvPr/>
        </p:nvSpPr>
        <p:spPr bwMode="auto">
          <a:xfrm>
            <a:off x="5975843" y="2047680"/>
            <a:ext cx="371859" cy="251314"/>
          </a:xfrm>
          <a:custGeom>
            <a:avLst/>
            <a:gdLst>
              <a:gd name="connsiteX0" fmla="*/ 603104 w 960464"/>
              <a:gd name="connsiteY0" fmla="*/ 552303 h 649113"/>
              <a:gd name="connsiteX1" fmla="*/ 623128 w 960464"/>
              <a:gd name="connsiteY1" fmla="*/ 576505 h 649113"/>
              <a:gd name="connsiteX2" fmla="*/ 635142 w 960464"/>
              <a:gd name="connsiteY2" fmla="*/ 556307 h 649113"/>
              <a:gd name="connsiteX3" fmla="*/ 645241 w 960464"/>
              <a:gd name="connsiteY3" fmla="*/ 576505 h 649113"/>
              <a:gd name="connsiteX4" fmla="*/ 665439 w 960464"/>
              <a:gd name="connsiteY4" fmla="*/ 552303 h 649113"/>
              <a:gd name="connsiteX5" fmla="*/ 679543 w 960464"/>
              <a:gd name="connsiteY5" fmla="*/ 560312 h 649113"/>
              <a:gd name="connsiteX6" fmla="*/ 713844 w 960464"/>
              <a:gd name="connsiteY6" fmla="*/ 576505 h 649113"/>
              <a:gd name="connsiteX7" fmla="*/ 731953 w 960464"/>
              <a:gd name="connsiteY7" fmla="*/ 600708 h 649113"/>
              <a:gd name="connsiteX8" fmla="*/ 738047 w 960464"/>
              <a:gd name="connsiteY8" fmla="*/ 649113 h 649113"/>
              <a:gd name="connsiteX9" fmla="*/ 530497 w 960464"/>
              <a:gd name="connsiteY9" fmla="*/ 649113 h 649113"/>
              <a:gd name="connsiteX10" fmla="*/ 536591 w 960464"/>
              <a:gd name="connsiteY10" fmla="*/ 600708 h 649113"/>
              <a:gd name="connsiteX11" fmla="*/ 554699 w 960464"/>
              <a:gd name="connsiteY11" fmla="*/ 576505 h 649113"/>
              <a:gd name="connsiteX12" fmla="*/ 589001 w 960464"/>
              <a:gd name="connsiteY12" fmla="*/ 560312 h 649113"/>
              <a:gd name="connsiteX13" fmla="*/ 603104 w 960464"/>
              <a:gd name="connsiteY13" fmla="*/ 552303 h 649113"/>
              <a:gd name="connsiteX14" fmla="*/ 300833 w 960464"/>
              <a:gd name="connsiteY14" fmla="*/ 548298 h 649113"/>
              <a:gd name="connsiteX15" fmla="*/ 314937 w 960464"/>
              <a:gd name="connsiteY15" fmla="*/ 614812 h 649113"/>
              <a:gd name="connsiteX16" fmla="*/ 322946 w 960464"/>
              <a:gd name="connsiteY16" fmla="*/ 580510 h 649113"/>
              <a:gd name="connsiteX17" fmla="*/ 318941 w 960464"/>
              <a:gd name="connsiteY17" fmla="*/ 568496 h 649113"/>
              <a:gd name="connsiteX18" fmla="*/ 324861 w 960464"/>
              <a:gd name="connsiteY18" fmla="*/ 556307 h 649113"/>
              <a:gd name="connsiteX19" fmla="*/ 333045 w 960464"/>
              <a:gd name="connsiteY19" fmla="*/ 568496 h 649113"/>
              <a:gd name="connsiteX20" fmla="*/ 328866 w 960464"/>
              <a:gd name="connsiteY20" fmla="*/ 578421 h 649113"/>
              <a:gd name="connsiteX21" fmla="*/ 337050 w 960464"/>
              <a:gd name="connsiteY21" fmla="*/ 614812 h 649113"/>
              <a:gd name="connsiteX22" fmla="*/ 351153 w 960464"/>
              <a:gd name="connsiteY22" fmla="*/ 548298 h 649113"/>
              <a:gd name="connsiteX23" fmla="*/ 405653 w 960464"/>
              <a:gd name="connsiteY23" fmla="*/ 576505 h 649113"/>
              <a:gd name="connsiteX24" fmla="*/ 423761 w 960464"/>
              <a:gd name="connsiteY24" fmla="*/ 600708 h 649113"/>
              <a:gd name="connsiteX25" fmla="*/ 429681 w 960464"/>
              <a:gd name="connsiteY25" fmla="*/ 649113 h 649113"/>
              <a:gd name="connsiteX26" fmla="*/ 222131 w 960464"/>
              <a:gd name="connsiteY26" fmla="*/ 649113 h 649113"/>
              <a:gd name="connsiteX27" fmla="*/ 228225 w 960464"/>
              <a:gd name="connsiteY27" fmla="*/ 600708 h 649113"/>
              <a:gd name="connsiteX28" fmla="*/ 246334 w 960464"/>
              <a:gd name="connsiteY28" fmla="*/ 576505 h 649113"/>
              <a:gd name="connsiteX29" fmla="*/ 300833 w 960464"/>
              <a:gd name="connsiteY29" fmla="*/ 548298 h 649113"/>
              <a:gd name="connsiteX30" fmla="*/ 501593 w 960464"/>
              <a:gd name="connsiteY30" fmla="*/ 474080 h 649113"/>
              <a:gd name="connsiteX31" fmla="*/ 510473 w 960464"/>
              <a:gd name="connsiteY31" fmla="*/ 475864 h 649113"/>
              <a:gd name="connsiteX32" fmla="*/ 552784 w 960464"/>
              <a:gd name="connsiteY32" fmla="*/ 500067 h 649113"/>
              <a:gd name="connsiteX33" fmla="*/ 556789 w 960464"/>
              <a:gd name="connsiteY33" fmla="*/ 516260 h 649113"/>
              <a:gd name="connsiteX34" fmla="*/ 540595 w 960464"/>
              <a:gd name="connsiteY34" fmla="*/ 520265 h 649113"/>
              <a:gd name="connsiteX35" fmla="*/ 498284 w 960464"/>
              <a:gd name="connsiteY35" fmla="*/ 496062 h 649113"/>
              <a:gd name="connsiteX36" fmla="*/ 494280 w 960464"/>
              <a:gd name="connsiteY36" fmla="*/ 479869 h 649113"/>
              <a:gd name="connsiteX37" fmla="*/ 501593 w 960464"/>
              <a:gd name="connsiteY37" fmla="*/ 474080 h 649113"/>
              <a:gd name="connsiteX38" fmla="*/ 458759 w 960464"/>
              <a:gd name="connsiteY38" fmla="*/ 474080 h 649113"/>
              <a:gd name="connsiteX39" fmla="*/ 466072 w 960464"/>
              <a:gd name="connsiteY39" fmla="*/ 479869 h 649113"/>
              <a:gd name="connsiteX40" fmla="*/ 462068 w 960464"/>
              <a:gd name="connsiteY40" fmla="*/ 496062 h 649113"/>
              <a:gd name="connsiteX41" fmla="*/ 419757 w 960464"/>
              <a:gd name="connsiteY41" fmla="*/ 520265 h 649113"/>
              <a:gd name="connsiteX42" fmla="*/ 403563 w 960464"/>
              <a:gd name="connsiteY42" fmla="*/ 516260 h 649113"/>
              <a:gd name="connsiteX43" fmla="*/ 407568 w 960464"/>
              <a:gd name="connsiteY43" fmla="*/ 500067 h 649113"/>
              <a:gd name="connsiteX44" fmla="*/ 449879 w 960464"/>
              <a:gd name="connsiteY44" fmla="*/ 475864 h 649113"/>
              <a:gd name="connsiteX45" fmla="*/ 458759 w 960464"/>
              <a:gd name="connsiteY45" fmla="*/ 474080 h 649113"/>
              <a:gd name="connsiteX46" fmla="*/ 637232 w 960464"/>
              <a:gd name="connsiteY46" fmla="*/ 431464 h 649113"/>
              <a:gd name="connsiteX47" fmla="*/ 643152 w 960464"/>
              <a:gd name="connsiteY47" fmla="*/ 439647 h 649113"/>
              <a:gd name="connsiteX48" fmla="*/ 671533 w 960464"/>
              <a:gd name="connsiteY48" fmla="*/ 467855 h 649113"/>
              <a:gd name="connsiteX49" fmla="*/ 667354 w 960464"/>
              <a:gd name="connsiteY49" fmla="*/ 489968 h 649113"/>
              <a:gd name="connsiteX50" fmla="*/ 671533 w 960464"/>
              <a:gd name="connsiteY50" fmla="*/ 497977 h 649113"/>
              <a:gd name="connsiteX51" fmla="*/ 671533 w 960464"/>
              <a:gd name="connsiteY51" fmla="*/ 508076 h 649113"/>
              <a:gd name="connsiteX52" fmla="*/ 663350 w 960464"/>
              <a:gd name="connsiteY52" fmla="*/ 514171 h 649113"/>
              <a:gd name="connsiteX53" fmla="*/ 663350 w 960464"/>
              <a:gd name="connsiteY53" fmla="*/ 516260 h 649113"/>
              <a:gd name="connsiteX54" fmla="*/ 635142 w 960464"/>
              <a:gd name="connsiteY54" fmla="*/ 544293 h 649113"/>
              <a:gd name="connsiteX55" fmla="*/ 633227 w 960464"/>
              <a:gd name="connsiteY55" fmla="*/ 544293 h 649113"/>
              <a:gd name="connsiteX56" fmla="*/ 605194 w 960464"/>
              <a:gd name="connsiteY56" fmla="*/ 516260 h 649113"/>
              <a:gd name="connsiteX57" fmla="*/ 605194 w 960464"/>
              <a:gd name="connsiteY57" fmla="*/ 514171 h 649113"/>
              <a:gd name="connsiteX58" fmla="*/ 599100 w 960464"/>
              <a:gd name="connsiteY58" fmla="*/ 508076 h 649113"/>
              <a:gd name="connsiteX59" fmla="*/ 597010 w 960464"/>
              <a:gd name="connsiteY59" fmla="*/ 497977 h 649113"/>
              <a:gd name="connsiteX60" fmla="*/ 601015 w 960464"/>
              <a:gd name="connsiteY60" fmla="*/ 489968 h 649113"/>
              <a:gd name="connsiteX61" fmla="*/ 597010 w 960464"/>
              <a:gd name="connsiteY61" fmla="*/ 469770 h 649113"/>
              <a:gd name="connsiteX62" fmla="*/ 597010 w 960464"/>
              <a:gd name="connsiteY62" fmla="*/ 465765 h 649113"/>
              <a:gd name="connsiteX63" fmla="*/ 637232 w 960464"/>
              <a:gd name="connsiteY63" fmla="*/ 431464 h 649113"/>
              <a:gd name="connsiteX64" fmla="*/ 328866 w 960464"/>
              <a:gd name="connsiteY64" fmla="*/ 431464 h 649113"/>
              <a:gd name="connsiteX65" fmla="*/ 334960 w 960464"/>
              <a:gd name="connsiteY65" fmla="*/ 439647 h 649113"/>
              <a:gd name="connsiteX66" fmla="*/ 363342 w 960464"/>
              <a:gd name="connsiteY66" fmla="*/ 467855 h 649113"/>
              <a:gd name="connsiteX67" fmla="*/ 359163 w 960464"/>
              <a:gd name="connsiteY67" fmla="*/ 489968 h 649113"/>
              <a:gd name="connsiteX68" fmla="*/ 363342 w 960464"/>
              <a:gd name="connsiteY68" fmla="*/ 497977 h 649113"/>
              <a:gd name="connsiteX69" fmla="*/ 363342 w 960464"/>
              <a:gd name="connsiteY69" fmla="*/ 508076 h 649113"/>
              <a:gd name="connsiteX70" fmla="*/ 355158 w 960464"/>
              <a:gd name="connsiteY70" fmla="*/ 514171 h 649113"/>
              <a:gd name="connsiteX71" fmla="*/ 355158 w 960464"/>
              <a:gd name="connsiteY71" fmla="*/ 516260 h 649113"/>
              <a:gd name="connsiteX72" fmla="*/ 326951 w 960464"/>
              <a:gd name="connsiteY72" fmla="*/ 544293 h 649113"/>
              <a:gd name="connsiteX73" fmla="*/ 324861 w 960464"/>
              <a:gd name="connsiteY73" fmla="*/ 544293 h 649113"/>
              <a:gd name="connsiteX74" fmla="*/ 296654 w 960464"/>
              <a:gd name="connsiteY74" fmla="*/ 516260 h 649113"/>
              <a:gd name="connsiteX75" fmla="*/ 296654 w 960464"/>
              <a:gd name="connsiteY75" fmla="*/ 514171 h 649113"/>
              <a:gd name="connsiteX76" fmla="*/ 290734 w 960464"/>
              <a:gd name="connsiteY76" fmla="*/ 508076 h 649113"/>
              <a:gd name="connsiteX77" fmla="*/ 288645 w 960464"/>
              <a:gd name="connsiteY77" fmla="*/ 497977 h 649113"/>
              <a:gd name="connsiteX78" fmla="*/ 292649 w 960464"/>
              <a:gd name="connsiteY78" fmla="*/ 489968 h 649113"/>
              <a:gd name="connsiteX79" fmla="*/ 288645 w 960464"/>
              <a:gd name="connsiteY79" fmla="*/ 469770 h 649113"/>
              <a:gd name="connsiteX80" fmla="*/ 288645 w 960464"/>
              <a:gd name="connsiteY80" fmla="*/ 465765 h 649113"/>
              <a:gd name="connsiteX81" fmla="*/ 328866 w 960464"/>
              <a:gd name="connsiteY81" fmla="*/ 431464 h 649113"/>
              <a:gd name="connsiteX82" fmla="*/ 480176 w 960464"/>
              <a:gd name="connsiteY82" fmla="*/ 383233 h 649113"/>
              <a:gd name="connsiteX83" fmla="*/ 492190 w 960464"/>
              <a:gd name="connsiteY83" fmla="*/ 395247 h 649113"/>
              <a:gd name="connsiteX84" fmla="*/ 492190 w 960464"/>
              <a:gd name="connsiteY84" fmla="*/ 443652 h 649113"/>
              <a:gd name="connsiteX85" fmla="*/ 480176 w 960464"/>
              <a:gd name="connsiteY85" fmla="*/ 455666 h 649113"/>
              <a:gd name="connsiteX86" fmla="*/ 468162 w 960464"/>
              <a:gd name="connsiteY86" fmla="*/ 443652 h 649113"/>
              <a:gd name="connsiteX87" fmla="*/ 468162 w 960464"/>
              <a:gd name="connsiteY87" fmla="*/ 395247 h 649113"/>
              <a:gd name="connsiteX88" fmla="*/ 480176 w 960464"/>
              <a:gd name="connsiteY88" fmla="*/ 383233 h 649113"/>
              <a:gd name="connsiteX89" fmla="*/ 455973 w 960464"/>
              <a:gd name="connsiteY89" fmla="*/ 252121 h 649113"/>
              <a:gd name="connsiteX90" fmla="*/ 437865 w 960464"/>
              <a:gd name="connsiteY90" fmla="*/ 288338 h 649113"/>
              <a:gd name="connsiteX91" fmla="*/ 449879 w 960464"/>
              <a:gd name="connsiteY91" fmla="*/ 288338 h 649113"/>
              <a:gd name="connsiteX92" fmla="*/ 472167 w 960464"/>
              <a:gd name="connsiteY92" fmla="*/ 346842 h 649113"/>
              <a:gd name="connsiteX93" fmla="*/ 463983 w 960464"/>
              <a:gd name="connsiteY93" fmla="*/ 262220 h 649113"/>
              <a:gd name="connsiteX94" fmla="*/ 480176 w 960464"/>
              <a:gd name="connsiteY94" fmla="*/ 266224 h 649113"/>
              <a:gd name="connsiteX95" fmla="*/ 496195 w 960464"/>
              <a:gd name="connsiteY95" fmla="*/ 262220 h 649113"/>
              <a:gd name="connsiteX96" fmla="*/ 488185 w 960464"/>
              <a:gd name="connsiteY96" fmla="*/ 346842 h 649113"/>
              <a:gd name="connsiteX97" fmla="*/ 510473 w 960464"/>
              <a:gd name="connsiteY97" fmla="*/ 288338 h 649113"/>
              <a:gd name="connsiteX98" fmla="*/ 522487 w 960464"/>
              <a:gd name="connsiteY98" fmla="*/ 288338 h 649113"/>
              <a:gd name="connsiteX99" fmla="*/ 504379 w 960464"/>
              <a:gd name="connsiteY99" fmla="*/ 252121 h 649113"/>
              <a:gd name="connsiteX100" fmla="*/ 506294 w 960464"/>
              <a:gd name="connsiteY100" fmla="*/ 254210 h 649113"/>
              <a:gd name="connsiteX101" fmla="*/ 544600 w 960464"/>
              <a:gd name="connsiteY101" fmla="*/ 270229 h 649113"/>
              <a:gd name="connsiteX102" fmla="*/ 562709 w 960464"/>
              <a:gd name="connsiteY102" fmla="*/ 294432 h 649113"/>
              <a:gd name="connsiteX103" fmla="*/ 574897 w 960464"/>
              <a:gd name="connsiteY103" fmla="*/ 350847 h 649113"/>
              <a:gd name="connsiteX104" fmla="*/ 385455 w 960464"/>
              <a:gd name="connsiteY104" fmla="*/ 350847 h 649113"/>
              <a:gd name="connsiteX105" fmla="*/ 397469 w 960464"/>
              <a:gd name="connsiteY105" fmla="*/ 294432 h 649113"/>
              <a:gd name="connsiteX106" fmla="*/ 415578 w 960464"/>
              <a:gd name="connsiteY106" fmla="*/ 270229 h 649113"/>
              <a:gd name="connsiteX107" fmla="*/ 453884 w 960464"/>
              <a:gd name="connsiteY107" fmla="*/ 254210 h 649113"/>
              <a:gd name="connsiteX108" fmla="*/ 455973 w 960464"/>
              <a:gd name="connsiteY108" fmla="*/ 252121 h 649113"/>
              <a:gd name="connsiteX109" fmla="*/ 482091 w 960464"/>
              <a:gd name="connsiteY109" fmla="*/ 133197 h 649113"/>
              <a:gd name="connsiteX110" fmla="*/ 488185 w 960464"/>
              <a:gd name="connsiteY110" fmla="*/ 141207 h 649113"/>
              <a:gd name="connsiteX111" fmla="*/ 530497 w 960464"/>
              <a:gd name="connsiteY111" fmla="*/ 189612 h 649113"/>
              <a:gd name="connsiteX112" fmla="*/ 530497 w 960464"/>
              <a:gd name="connsiteY112" fmla="*/ 191701 h 649113"/>
              <a:gd name="connsiteX113" fmla="*/ 518482 w 960464"/>
              <a:gd name="connsiteY113" fmla="*/ 239932 h 649113"/>
              <a:gd name="connsiteX114" fmla="*/ 492190 w 960464"/>
              <a:gd name="connsiteY114" fmla="*/ 239932 h 649113"/>
              <a:gd name="connsiteX115" fmla="*/ 510473 w 960464"/>
              <a:gd name="connsiteY115" fmla="*/ 197621 h 649113"/>
              <a:gd name="connsiteX116" fmla="*/ 502289 w 960464"/>
              <a:gd name="connsiteY116" fmla="*/ 189612 h 649113"/>
              <a:gd name="connsiteX117" fmla="*/ 496195 w 960464"/>
              <a:gd name="connsiteY117" fmla="*/ 189612 h 649113"/>
              <a:gd name="connsiteX118" fmla="*/ 463983 w 960464"/>
              <a:gd name="connsiteY118" fmla="*/ 159315 h 649113"/>
              <a:gd name="connsiteX119" fmla="*/ 449879 w 960464"/>
              <a:gd name="connsiteY119" fmla="*/ 183518 h 649113"/>
              <a:gd name="connsiteX120" fmla="*/ 449879 w 960464"/>
              <a:gd name="connsiteY120" fmla="*/ 189612 h 649113"/>
              <a:gd name="connsiteX121" fmla="*/ 443959 w 960464"/>
              <a:gd name="connsiteY121" fmla="*/ 199711 h 649113"/>
              <a:gd name="connsiteX122" fmla="*/ 443959 w 960464"/>
              <a:gd name="connsiteY122" fmla="*/ 207720 h 649113"/>
              <a:gd name="connsiteX123" fmla="*/ 453884 w 960464"/>
              <a:gd name="connsiteY123" fmla="*/ 215904 h 649113"/>
              <a:gd name="connsiteX124" fmla="*/ 459978 w 960464"/>
              <a:gd name="connsiteY124" fmla="*/ 231923 h 649113"/>
              <a:gd name="connsiteX125" fmla="*/ 462068 w 960464"/>
              <a:gd name="connsiteY125" fmla="*/ 234012 h 649113"/>
              <a:gd name="connsiteX126" fmla="*/ 429681 w 960464"/>
              <a:gd name="connsiteY126" fmla="*/ 185607 h 649113"/>
              <a:gd name="connsiteX127" fmla="*/ 482091 w 960464"/>
              <a:gd name="connsiteY127" fmla="*/ 133197 h 649113"/>
              <a:gd name="connsiteX128" fmla="*/ 390235 w 960464"/>
              <a:gd name="connsiteY128" fmla="*/ 0 h 649113"/>
              <a:gd name="connsiteX129" fmla="*/ 550659 w 960464"/>
              <a:gd name="connsiteY129" fmla="*/ 84650 h 649113"/>
              <a:gd name="connsiteX130" fmla="*/ 607678 w 960464"/>
              <a:gd name="connsiteY130" fmla="*/ 75144 h 649113"/>
              <a:gd name="connsiteX131" fmla="*/ 772287 w 960464"/>
              <a:gd name="connsiteY131" fmla="*/ 195554 h 649113"/>
              <a:gd name="connsiteX132" fmla="*/ 787786 w 960464"/>
              <a:gd name="connsiteY132" fmla="*/ 195101 h 649113"/>
              <a:gd name="connsiteX133" fmla="*/ 960428 w 960464"/>
              <a:gd name="connsiteY133" fmla="*/ 362363 h 649113"/>
              <a:gd name="connsiteX134" fmla="*/ 796837 w 960464"/>
              <a:gd name="connsiteY134" fmla="*/ 537886 h 649113"/>
              <a:gd name="connsiteX135" fmla="*/ 796837 w 960464"/>
              <a:gd name="connsiteY135" fmla="*/ 492845 h 649113"/>
              <a:gd name="connsiteX136" fmla="*/ 915287 w 960464"/>
              <a:gd name="connsiteY136" fmla="*/ 356365 h 649113"/>
              <a:gd name="connsiteX137" fmla="*/ 797289 w 960464"/>
              <a:gd name="connsiteY137" fmla="*/ 238784 h 649113"/>
              <a:gd name="connsiteX138" fmla="*/ 776812 w 960464"/>
              <a:gd name="connsiteY138" fmla="*/ 238784 h 649113"/>
              <a:gd name="connsiteX139" fmla="*/ 756788 w 960464"/>
              <a:gd name="connsiteY139" fmla="*/ 240708 h 649113"/>
              <a:gd name="connsiteX140" fmla="*/ 735745 w 960464"/>
              <a:gd name="connsiteY140" fmla="*/ 226562 h 649113"/>
              <a:gd name="connsiteX141" fmla="*/ 729749 w 960464"/>
              <a:gd name="connsiteY141" fmla="*/ 207776 h 649113"/>
              <a:gd name="connsiteX142" fmla="*/ 591726 w 960464"/>
              <a:gd name="connsiteY142" fmla="*/ 119732 h 649113"/>
              <a:gd name="connsiteX143" fmla="*/ 564800 w 960464"/>
              <a:gd name="connsiteY143" fmla="*/ 126182 h 649113"/>
              <a:gd name="connsiteX144" fmla="*/ 547604 w 960464"/>
              <a:gd name="connsiteY144" fmla="*/ 132067 h 649113"/>
              <a:gd name="connsiteX145" fmla="*/ 524751 w 960464"/>
              <a:gd name="connsiteY145" fmla="*/ 124711 h 649113"/>
              <a:gd name="connsiteX146" fmla="*/ 513777 w 960464"/>
              <a:gd name="connsiteY146" fmla="*/ 109207 h 649113"/>
              <a:gd name="connsiteX147" fmla="*/ 390235 w 960464"/>
              <a:gd name="connsiteY147" fmla="*/ 44136 h 649113"/>
              <a:gd name="connsiteX148" fmla="*/ 244067 w 960464"/>
              <a:gd name="connsiteY148" fmla="*/ 159567 h 649113"/>
              <a:gd name="connsiteX149" fmla="*/ 239542 w 960464"/>
              <a:gd name="connsiteY149" fmla="*/ 179597 h 649113"/>
              <a:gd name="connsiteX150" fmla="*/ 219404 w 960464"/>
              <a:gd name="connsiteY150" fmla="*/ 195101 h 649113"/>
              <a:gd name="connsiteX151" fmla="*/ 198927 w 960464"/>
              <a:gd name="connsiteY151" fmla="*/ 194649 h 649113"/>
              <a:gd name="connsiteX152" fmla="*/ 197004 w 960464"/>
              <a:gd name="connsiteY152" fmla="*/ 194649 h 649113"/>
              <a:gd name="connsiteX153" fmla="*/ 195080 w 960464"/>
              <a:gd name="connsiteY153" fmla="*/ 194649 h 649113"/>
              <a:gd name="connsiteX154" fmla="*/ 45179 w 960464"/>
              <a:gd name="connsiteY154" fmla="*/ 349236 h 649113"/>
              <a:gd name="connsiteX155" fmla="*/ 195646 w 960464"/>
              <a:gd name="connsiteY155" fmla="*/ 494996 h 649113"/>
              <a:gd name="connsiteX156" fmla="*/ 194175 w 960464"/>
              <a:gd name="connsiteY156" fmla="*/ 539810 h 649113"/>
              <a:gd name="connsiteX157" fmla="*/ 39 w 960464"/>
              <a:gd name="connsiteY157" fmla="*/ 341314 h 649113"/>
              <a:gd name="connsiteX158" fmla="*/ 195080 w 960464"/>
              <a:gd name="connsiteY158" fmla="*/ 150287 h 649113"/>
              <a:gd name="connsiteX159" fmla="*/ 200171 w 960464"/>
              <a:gd name="connsiteY159" fmla="*/ 150287 h 649113"/>
              <a:gd name="connsiteX160" fmla="*/ 390235 w 960464"/>
              <a:gd name="connsiteY160" fmla="*/ 0 h 64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960463" h="649113">
                <a:moveTo>
                  <a:pt x="603104" y="552303"/>
                </a:moveTo>
                <a:cubicBezTo>
                  <a:pt x="603104" y="552303"/>
                  <a:pt x="603104" y="552303"/>
                  <a:pt x="623128" y="576505"/>
                </a:cubicBezTo>
                <a:cubicBezTo>
                  <a:pt x="623128" y="576505"/>
                  <a:pt x="623128" y="576505"/>
                  <a:pt x="635142" y="556307"/>
                </a:cubicBezTo>
                <a:cubicBezTo>
                  <a:pt x="635142" y="556307"/>
                  <a:pt x="635142" y="556307"/>
                  <a:pt x="645241" y="576505"/>
                </a:cubicBezTo>
                <a:cubicBezTo>
                  <a:pt x="645241" y="576505"/>
                  <a:pt x="645241" y="576505"/>
                  <a:pt x="665439" y="552303"/>
                </a:cubicBezTo>
                <a:cubicBezTo>
                  <a:pt x="665439" y="552303"/>
                  <a:pt x="665439" y="552303"/>
                  <a:pt x="679543" y="560312"/>
                </a:cubicBezTo>
                <a:cubicBezTo>
                  <a:pt x="679543" y="560312"/>
                  <a:pt x="679543" y="560312"/>
                  <a:pt x="713844" y="576505"/>
                </a:cubicBezTo>
                <a:cubicBezTo>
                  <a:pt x="723943" y="580510"/>
                  <a:pt x="729863" y="590609"/>
                  <a:pt x="731953" y="600708"/>
                </a:cubicBezTo>
                <a:lnTo>
                  <a:pt x="738047" y="649113"/>
                </a:lnTo>
                <a:cubicBezTo>
                  <a:pt x="738047" y="649113"/>
                  <a:pt x="738047" y="649113"/>
                  <a:pt x="530497" y="649113"/>
                </a:cubicBezTo>
                <a:cubicBezTo>
                  <a:pt x="530497" y="649113"/>
                  <a:pt x="530497" y="649113"/>
                  <a:pt x="536591" y="600708"/>
                </a:cubicBezTo>
                <a:cubicBezTo>
                  <a:pt x="538506" y="590609"/>
                  <a:pt x="544600" y="580510"/>
                  <a:pt x="554699" y="576505"/>
                </a:cubicBezTo>
                <a:cubicBezTo>
                  <a:pt x="554699" y="576505"/>
                  <a:pt x="554699" y="576505"/>
                  <a:pt x="589001" y="560312"/>
                </a:cubicBezTo>
                <a:cubicBezTo>
                  <a:pt x="589001" y="560312"/>
                  <a:pt x="589001" y="560312"/>
                  <a:pt x="603104" y="552303"/>
                </a:cubicBezTo>
                <a:close/>
                <a:moveTo>
                  <a:pt x="300833" y="548298"/>
                </a:moveTo>
                <a:cubicBezTo>
                  <a:pt x="300833" y="548298"/>
                  <a:pt x="300833" y="548298"/>
                  <a:pt x="314937" y="614812"/>
                </a:cubicBezTo>
                <a:cubicBezTo>
                  <a:pt x="314937" y="614812"/>
                  <a:pt x="314937" y="614812"/>
                  <a:pt x="322946" y="580510"/>
                </a:cubicBezTo>
                <a:cubicBezTo>
                  <a:pt x="322946" y="580510"/>
                  <a:pt x="322946" y="580510"/>
                  <a:pt x="318941" y="568496"/>
                </a:cubicBezTo>
                <a:cubicBezTo>
                  <a:pt x="318941" y="568496"/>
                  <a:pt x="318941" y="568496"/>
                  <a:pt x="324861" y="556307"/>
                </a:cubicBezTo>
                <a:cubicBezTo>
                  <a:pt x="324861" y="556307"/>
                  <a:pt x="324861" y="556307"/>
                  <a:pt x="333045" y="568496"/>
                </a:cubicBezTo>
                <a:cubicBezTo>
                  <a:pt x="333045" y="568496"/>
                  <a:pt x="333045" y="568496"/>
                  <a:pt x="328866" y="578421"/>
                </a:cubicBezTo>
                <a:cubicBezTo>
                  <a:pt x="328866" y="578421"/>
                  <a:pt x="328866" y="578421"/>
                  <a:pt x="337050" y="614812"/>
                </a:cubicBezTo>
                <a:cubicBezTo>
                  <a:pt x="337050" y="614812"/>
                  <a:pt x="337050" y="614812"/>
                  <a:pt x="351153" y="548298"/>
                </a:cubicBezTo>
                <a:cubicBezTo>
                  <a:pt x="351153" y="548298"/>
                  <a:pt x="351153" y="548298"/>
                  <a:pt x="405653" y="576505"/>
                </a:cubicBezTo>
                <a:cubicBezTo>
                  <a:pt x="415578" y="580510"/>
                  <a:pt x="421672" y="590609"/>
                  <a:pt x="423761" y="600708"/>
                </a:cubicBezTo>
                <a:cubicBezTo>
                  <a:pt x="423761" y="600708"/>
                  <a:pt x="423761" y="600708"/>
                  <a:pt x="429681" y="649113"/>
                </a:cubicBezTo>
                <a:cubicBezTo>
                  <a:pt x="429681" y="649113"/>
                  <a:pt x="429681" y="649113"/>
                  <a:pt x="222131" y="649113"/>
                </a:cubicBezTo>
                <a:cubicBezTo>
                  <a:pt x="222131" y="649113"/>
                  <a:pt x="222131" y="649113"/>
                  <a:pt x="228225" y="600708"/>
                </a:cubicBezTo>
                <a:cubicBezTo>
                  <a:pt x="230140" y="590609"/>
                  <a:pt x="236235" y="580510"/>
                  <a:pt x="246334" y="576505"/>
                </a:cubicBezTo>
                <a:cubicBezTo>
                  <a:pt x="246334" y="576505"/>
                  <a:pt x="246334" y="576505"/>
                  <a:pt x="300833" y="548298"/>
                </a:cubicBezTo>
                <a:close/>
                <a:moveTo>
                  <a:pt x="501593" y="474080"/>
                </a:moveTo>
                <a:cubicBezTo>
                  <a:pt x="504379" y="473340"/>
                  <a:pt x="507426" y="473862"/>
                  <a:pt x="510473" y="475864"/>
                </a:cubicBezTo>
                <a:cubicBezTo>
                  <a:pt x="510473" y="475864"/>
                  <a:pt x="510473" y="475864"/>
                  <a:pt x="552784" y="500067"/>
                </a:cubicBezTo>
                <a:cubicBezTo>
                  <a:pt x="558704" y="502156"/>
                  <a:pt x="560793" y="510166"/>
                  <a:pt x="556789" y="516260"/>
                </a:cubicBezTo>
                <a:cubicBezTo>
                  <a:pt x="552784" y="522006"/>
                  <a:pt x="546690" y="524095"/>
                  <a:pt x="540595" y="520265"/>
                </a:cubicBezTo>
                <a:cubicBezTo>
                  <a:pt x="540595" y="520265"/>
                  <a:pt x="540595" y="520091"/>
                  <a:pt x="498284" y="496062"/>
                </a:cubicBezTo>
                <a:cubicBezTo>
                  <a:pt x="492190" y="493973"/>
                  <a:pt x="490275" y="485963"/>
                  <a:pt x="494280" y="479869"/>
                </a:cubicBezTo>
                <a:cubicBezTo>
                  <a:pt x="496282" y="476822"/>
                  <a:pt x="498807" y="474820"/>
                  <a:pt x="501593" y="474080"/>
                </a:cubicBezTo>
                <a:close/>
                <a:moveTo>
                  <a:pt x="458759" y="474080"/>
                </a:moveTo>
                <a:cubicBezTo>
                  <a:pt x="461545" y="474820"/>
                  <a:pt x="464070" y="476822"/>
                  <a:pt x="466072" y="479869"/>
                </a:cubicBezTo>
                <a:cubicBezTo>
                  <a:pt x="470077" y="485963"/>
                  <a:pt x="468162" y="493973"/>
                  <a:pt x="462068" y="496062"/>
                </a:cubicBezTo>
                <a:cubicBezTo>
                  <a:pt x="462068" y="496062"/>
                  <a:pt x="462068" y="496062"/>
                  <a:pt x="419757" y="520265"/>
                </a:cubicBezTo>
                <a:cubicBezTo>
                  <a:pt x="413662" y="524095"/>
                  <a:pt x="407568" y="522006"/>
                  <a:pt x="403563" y="516260"/>
                </a:cubicBezTo>
                <a:cubicBezTo>
                  <a:pt x="399559" y="510166"/>
                  <a:pt x="401474" y="502156"/>
                  <a:pt x="407568" y="500067"/>
                </a:cubicBezTo>
                <a:cubicBezTo>
                  <a:pt x="407568" y="500067"/>
                  <a:pt x="407568" y="500067"/>
                  <a:pt x="449879" y="475864"/>
                </a:cubicBezTo>
                <a:cubicBezTo>
                  <a:pt x="452926" y="473862"/>
                  <a:pt x="455973" y="473340"/>
                  <a:pt x="458759" y="474080"/>
                </a:cubicBezTo>
                <a:close/>
                <a:moveTo>
                  <a:pt x="637232" y="431464"/>
                </a:moveTo>
                <a:cubicBezTo>
                  <a:pt x="637232" y="431464"/>
                  <a:pt x="637232" y="431464"/>
                  <a:pt x="643152" y="439647"/>
                </a:cubicBezTo>
                <a:cubicBezTo>
                  <a:pt x="659345" y="439647"/>
                  <a:pt x="671533" y="453751"/>
                  <a:pt x="671533" y="467855"/>
                </a:cubicBezTo>
                <a:cubicBezTo>
                  <a:pt x="671533" y="475864"/>
                  <a:pt x="669444" y="484048"/>
                  <a:pt x="667354" y="489968"/>
                </a:cubicBezTo>
                <a:cubicBezTo>
                  <a:pt x="671533" y="489968"/>
                  <a:pt x="673449" y="493973"/>
                  <a:pt x="671533" y="497977"/>
                </a:cubicBezTo>
                <a:cubicBezTo>
                  <a:pt x="671533" y="497977"/>
                  <a:pt x="671533" y="497977"/>
                  <a:pt x="671533" y="508076"/>
                </a:cubicBezTo>
                <a:cubicBezTo>
                  <a:pt x="669444" y="512081"/>
                  <a:pt x="667354" y="514171"/>
                  <a:pt x="663350" y="514171"/>
                </a:cubicBezTo>
                <a:cubicBezTo>
                  <a:pt x="663350" y="514171"/>
                  <a:pt x="663350" y="514171"/>
                  <a:pt x="663350" y="516260"/>
                </a:cubicBezTo>
                <a:cubicBezTo>
                  <a:pt x="659345" y="542204"/>
                  <a:pt x="637232" y="544293"/>
                  <a:pt x="635142" y="544293"/>
                </a:cubicBezTo>
                <a:cubicBezTo>
                  <a:pt x="635142" y="544293"/>
                  <a:pt x="635142" y="544293"/>
                  <a:pt x="633227" y="544293"/>
                </a:cubicBezTo>
                <a:cubicBezTo>
                  <a:pt x="631138" y="544293"/>
                  <a:pt x="609199" y="542204"/>
                  <a:pt x="605194" y="516260"/>
                </a:cubicBezTo>
                <a:cubicBezTo>
                  <a:pt x="605194" y="516260"/>
                  <a:pt x="605194" y="516260"/>
                  <a:pt x="605194" y="514171"/>
                </a:cubicBezTo>
                <a:cubicBezTo>
                  <a:pt x="601015" y="514171"/>
                  <a:pt x="599100" y="512081"/>
                  <a:pt x="599100" y="508076"/>
                </a:cubicBezTo>
                <a:cubicBezTo>
                  <a:pt x="599100" y="508076"/>
                  <a:pt x="599100" y="508076"/>
                  <a:pt x="597010" y="497977"/>
                </a:cubicBezTo>
                <a:cubicBezTo>
                  <a:pt x="597010" y="493973"/>
                  <a:pt x="597010" y="492057"/>
                  <a:pt x="601015" y="489968"/>
                </a:cubicBezTo>
                <a:cubicBezTo>
                  <a:pt x="599100" y="485963"/>
                  <a:pt x="597010" y="475864"/>
                  <a:pt x="597010" y="469770"/>
                </a:cubicBezTo>
                <a:cubicBezTo>
                  <a:pt x="597010" y="469770"/>
                  <a:pt x="597010" y="469770"/>
                  <a:pt x="597010" y="465765"/>
                </a:cubicBezTo>
                <a:cubicBezTo>
                  <a:pt x="597010" y="465765"/>
                  <a:pt x="597010" y="433553"/>
                  <a:pt x="637232" y="431464"/>
                </a:cubicBezTo>
                <a:close/>
                <a:moveTo>
                  <a:pt x="328866" y="431464"/>
                </a:moveTo>
                <a:cubicBezTo>
                  <a:pt x="328866" y="431464"/>
                  <a:pt x="328866" y="431464"/>
                  <a:pt x="334960" y="439647"/>
                </a:cubicBezTo>
                <a:cubicBezTo>
                  <a:pt x="351153" y="439647"/>
                  <a:pt x="363342" y="453751"/>
                  <a:pt x="363342" y="467855"/>
                </a:cubicBezTo>
                <a:cubicBezTo>
                  <a:pt x="363342" y="475864"/>
                  <a:pt x="361252" y="484048"/>
                  <a:pt x="359163" y="489968"/>
                </a:cubicBezTo>
                <a:cubicBezTo>
                  <a:pt x="363342" y="489968"/>
                  <a:pt x="365257" y="493973"/>
                  <a:pt x="363342" y="497977"/>
                </a:cubicBezTo>
                <a:cubicBezTo>
                  <a:pt x="363342" y="497977"/>
                  <a:pt x="363342" y="497977"/>
                  <a:pt x="363342" y="508076"/>
                </a:cubicBezTo>
                <a:cubicBezTo>
                  <a:pt x="361252" y="512081"/>
                  <a:pt x="359163" y="514171"/>
                  <a:pt x="355158" y="514171"/>
                </a:cubicBezTo>
                <a:cubicBezTo>
                  <a:pt x="355158" y="514171"/>
                  <a:pt x="355158" y="514171"/>
                  <a:pt x="355158" y="516260"/>
                </a:cubicBezTo>
                <a:cubicBezTo>
                  <a:pt x="351153" y="542204"/>
                  <a:pt x="328866" y="544293"/>
                  <a:pt x="326951" y="544293"/>
                </a:cubicBezTo>
                <a:cubicBezTo>
                  <a:pt x="326951" y="544293"/>
                  <a:pt x="326951" y="544293"/>
                  <a:pt x="324861" y="544293"/>
                </a:cubicBezTo>
                <a:cubicBezTo>
                  <a:pt x="322946" y="544293"/>
                  <a:pt x="300833" y="542204"/>
                  <a:pt x="296654" y="516260"/>
                </a:cubicBezTo>
                <a:cubicBezTo>
                  <a:pt x="296654" y="516260"/>
                  <a:pt x="296654" y="516260"/>
                  <a:pt x="296654" y="514171"/>
                </a:cubicBezTo>
                <a:cubicBezTo>
                  <a:pt x="292649" y="514171"/>
                  <a:pt x="290734" y="512081"/>
                  <a:pt x="290734" y="508076"/>
                </a:cubicBezTo>
                <a:cubicBezTo>
                  <a:pt x="290734" y="508076"/>
                  <a:pt x="290734" y="508076"/>
                  <a:pt x="288645" y="497977"/>
                </a:cubicBezTo>
                <a:cubicBezTo>
                  <a:pt x="286555" y="493973"/>
                  <a:pt x="288645" y="492057"/>
                  <a:pt x="292649" y="489968"/>
                </a:cubicBezTo>
                <a:cubicBezTo>
                  <a:pt x="290734" y="485963"/>
                  <a:pt x="288645" y="475864"/>
                  <a:pt x="288645" y="469770"/>
                </a:cubicBezTo>
                <a:cubicBezTo>
                  <a:pt x="288645" y="469770"/>
                  <a:pt x="288645" y="469770"/>
                  <a:pt x="288645" y="465765"/>
                </a:cubicBezTo>
                <a:cubicBezTo>
                  <a:pt x="288645" y="465765"/>
                  <a:pt x="288645" y="433553"/>
                  <a:pt x="328866" y="431464"/>
                </a:cubicBezTo>
                <a:close/>
                <a:moveTo>
                  <a:pt x="480176" y="383233"/>
                </a:moveTo>
                <a:cubicBezTo>
                  <a:pt x="486270" y="383233"/>
                  <a:pt x="492190" y="389153"/>
                  <a:pt x="492190" y="395247"/>
                </a:cubicBezTo>
                <a:cubicBezTo>
                  <a:pt x="492190" y="395247"/>
                  <a:pt x="492190" y="395247"/>
                  <a:pt x="492190" y="443652"/>
                </a:cubicBezTo>
                <a:cubicBezTo>
                  <a:pt x="492190" y="449572"/>
                  <a:pt x="486270" y="455666"/>
                  <a:pt x="480176" y="455666"/>
                </a:cubicBezTo>
                <a:cubicBezTo>
                  <a:pt x="474082" y="455666"/>
                  <a:pt x="468162" y="449572"/>
                  <a:pt x="468162" y="443652"/>
                </a:cubicBezTo>
                <a:cubicBezTo>
                  <a:pt x="468162" y="443652"/>
                  <a:pt x="468162" y="443652"/>
                  <a:pt x="468162" y="395247"/>
                </a:cubicBezTo>
                <a:cubicBezTo>
                  <a:pt x="468162" y="389153"/>
                  <a:pt x="474082" y="383233"/>
                  <a:pt x="480176" y="383233"/>
                </a:cubicBezTo>
                <a:close/>
                <a:moveTo>
                  <a:pt x="455973" y="252121"/>
                </a:moveTo>
                <a:cubicBezTo>
                  <a:pt x="455973" y="252121"/>
                  <a:pt x="455973" y="252121"/>
                  <a:pt x="437865" y="288338"/>
                </a:cubicBezTo>
                <a:cubicBezTo>
                  <a:pt x="437865" y="288338"/>
                  <a:pt x="437865" y="288338"/>
                  <a:pt x="449879" y="288338"/>
                </a:cubicBezTo>
                <a:cubicBezTo>
                  <a:pt x="449879" y="288338"/>
                  <a:pt x="449879" y="288338"/>
                  <a:pt x="472167" y="346842"/>
                </a:cubicBezTo>
                <a:cubicBezTo>
                  <a:pt x="472167" y="346842"/>
                  <a:pt x="472167" y="346842"/>
                  <a:pt x="463983" y="262220"/>
                </a:cubicBezTo>
                <a:cubicBezTo>
                  <a:pt x="468162" y="264135"/>
                  <a:pt x="472167" y="266224"/>
                  <a:pt x="480176" y="266224"/>
                </a:cubicBezTo>
                <a:cubicBezTo>
                  <a:pt x="488185" y="266224"/>
                  <a:pt x="492190" y="264135"/>
                  <a:pt x="496195" y="262220"/>
                </a:cubicBezTo>
                <a:cubicBezTo>
                  <a:pt x="496195" y="262220"/>
                  <a:pt x="496195" y="262220"/>
                  <a:pt x="488185" y="346842"/>
                </a:cubicBezTo>
                <a:cubicBezTo>
                  <a:pt x="488185" y="346842"/>
                  <a:pt x="488185" y="346842"/>
                  <a:pt x="510473" y="288338"/>
                </a:cubicBezTo>
                <a:cubicBezTo>
                  <a:pt x="510473" y="288338"/>
                  <a:pt x="510473" y="288338"/>
                  <a:pt x="522487" y="288338"/>
                </a:cubicBezTo>
                <a:cubicBezTo>
                  <a:pt x="522487" y="288338"/>
                  <a:pt x="522487" y="288338"/>
                  <a:pt x="504379" y="252121"/>
                </a:cubicBezTo>
                <a:cubicBezTo>
                  <a:pt x="504379" y="254210"/>
                  <a:pt x="504379" y="254210"/>
                  <a:pt x="506294" y="254210"/>
                </a:cubicBezTo>
                <a:cubicBezTo>
                  <a:pt x="506294" y="254210"/>
                  <a:pt x="506294" y="254210"/>
                  <a:pt x="544600" y="270229"/>
                </a:cubicBezTo>
                <a:cubicBezTo>
                  <a:pt x="554699" y="274408"/>
                  <a:pt x="560793" y="284333"/>
                  <a:pt x="562709" y="294432"/>
                </a:cubicBezTo>
                <a:cubicBezTo>
                  <a:pt x="562709" y="294432"/>
                  <a:pt x="562709" y="294432"/>
                  <a:pt x="574897" y="350847"/>
                </a:cubicBezTo>
                <a:lnTo>
                  <a:pt x="385455" y="350847"/>
                </a:lnTo>
                <a:cubicBezTo>
                  <a:pt x="385455" y="350847"/>
                  <a:pt x="385455" y="350847"/>
                  <a:pt x="397469" y="294432"/>
                </a:cubicBezTo>
                <a:cubicBezTo>
                  <a:pt x="399559" y="284333"/>
                  <a:pt x="405653" y="274408"/>
                  <a:pt x="415578" y="270229"/>
                </a:cubicBezTo>
                <a:cubicBezTo>
                  <a:pt x="415578" y="270229"/>
                  <a:pt x="415578" y="270229"/>
                  <a:pt x="453884" y="254210"/>
                </a:cubicBezTo>
                <a:cubicBezTo>
                  <a:pt x="455973" y="254210"/>
                  <a:pt x="455973" y="254210"/>
                  <a:pt x="455973" y="252121"/>
                </a:cubicBezTo>
                <a:close/>
                <a:moveTo>
                  <a:pt x="482091" y="133197"/>
                </a:moveTo>
                <a:cubicBezTo>
                  <a:pt x="482091" y="133197"/>
                  <a:pt x="482091" y="133197"/>
                  <a:pt x="488185" y="141207"/>
                </a:cubicBezTo>
                <a:cubicBezTo>
                  <a:pt x="512388" y="141207"/>
                  <a:pt x="530497" y="155310"/>
                  <a:pt x="530497" y="189612"/>
                </a:cubicBezTo>
                <a:cubicBezTo>
                  <a:pt x="530497" y="189612"/>
                  <a:pt x="530497" y="189612"/>
                  <a:pt x="530497" y="191701"/>
                </a:cubicBezTo>
                <a:cubicBezTo>
                  <a:pt x="528581" y="205805"/>
                  <a:pt x="524576" y="227918"/>
                  <a:pt x="518482" y="239932"/>
                </a:cubicBezTo>
                <a:cubicBezTo>
                  <a:pt x="518482" y="239932"/>
                  <a:pt x="518482" y="239932"/>
                  <a:pt x="492190" y="239932"/>
                </a:cubicBezTo>
                <a:cubicBezTo>
                  <a:pt x="506294" y="231923"/>
                  <a:pt x="510473" y="209810"/>
                  <a:pt x="510473" y="197621"/>
                </a:cubicBezTo>
                <a:cubicBezTo>
                  <a:pt x="510473" y="193617"/>
                  <a:pt x="506294" y="189612"/>
                  <a:pt x="502289" y="189612"/>
                </a:cubicBezTo>
                <a:cubicBezTo>
                  <a:pt x="502289" y="189612"/>
                  <a:pt x="502289" y="189612"/>
                  <a:pt x="496195" y="189612"/>
                </a:cubicBezTo>
                <a:cubicBezTo>
                  <a:pt x="480176" y="189612"/>
                  <a:pt x="466072" y="175508"/>
                  <a:pt x="463983" y="159315"/>
                </a:cubicBezTo>
                <a:cubicBezTo>
                  <a:pt x="449879" y="165409"/>
                  <a:pt x="449879" y="179513"/>
                  <a:pt x="449879" y="183518"/>
                </a:cubicBezTo>
                <a:cubicBezTo>
                  <a:pt x="449879" y="183518"/>
                  <a:pt x="449879" y="185607"/>
                  <a:pt x="449879" y="189612"/>
                </a:cubicBezTo>
                <a:cubicBezTo>
                  <a:pt x="445874" y="191701"/>
                  <a:pt x="441870" y="195706"/>
                  <a:pt x="443959" y="199711"/>
                </a:cubicBezTo>
                <a:cubicBezTo>
                  <a:pt x="443959" y="199711"/>
                  <a:pt x="443959" y="199711"/>
                  <a:pt x="443959" y="207720"/>
                </a:cubicBezTo>
                <a:cubicBezTo>
                  <a:pt x="445874" y="211899"/>
                  <a:pt x="447964" y="215904"/>
                  <a:pt x="453884" y="215904"/>
                </a:cubicBezTo>
                <a:cubicBezTo>
                  <a:pt x="455973" y="221824"/>
                  <a:pt x="457889" y="227918"/>
                  <a:pt x="459978" y="231923"/>
                </a:cubicBezTo>
                <a:cubicBezTo>
                  <a:pt x="459978" y="231923"/>
                  <a:pt x="462068" y="231923"/>
                  <a:pt x="462068" y="234012"/>
                </a:cubicBezTo>
                <a:cubicBezTo>
                  <a:pt x="437865" y="226003"/>
                  <a:pt x="429681" y="203716"/>
                  <a:pt x="429681" y="185607"/>
                </a:cubicBezTo>
                <a:cubicBezTo>
                  <a:pt x="429681" y="147301"/>
                  <a:pt x="457889" y="133197"/>
                  <a:pt x="482091" y="133197"/>
                </a:cubicBezTo>
                <a:close/>
                <a:moveTo>
                  <a:pt x="390235" y="0"/>
                </a:moveTo>
                <a:cubicBezTo>
                  <a:pt x="456758" y="0"/>
                  <a:pt x="515700" y="33611"/>
                  <a:pt x="550659" y="84650"/>
                </a:cubicBezTo>
                <a:cubicBezTo>
                  <a:pt x="568534" y="78652"/>
                  <a:pt x="587653" y="75144"/>
                  <a:pt x="607678" y="75144"/>
                </a:cubicBezTo>
                <a:cubicBezTo>
                  <a:pt x="684722" y="75144"/>
                  <a:pt x="750339" y="125730"/>
                  <a:pt x="772287" y="195554"/>
                </a:cubicBezTo>
                <a:cubicBezTo>
                  <a:pt x="777265" y="195554"/>
                  <a:pt x="782695" y="195101"/>
                  <a:pt x="787786" y="195101"/>
                </a:cubicBezTo>
                <a:cubicBezTo>
                  <a:pt x="881687" y="195101"/>
                  <a:pt x="958278" y="270697"/>
                  <a:pt x="960428" y="362363"/>
                </a:cubicBezTo>
                <a:cubicBezTo>
                  <a:pt x="962351" y="454821"/>
                  <a:pt x="887683" y="531436"/>
                  <a:pt x="796837" y="537886"/>
                </a:cubicBezTo>
                <a:lnTo>
                  <a:pt x="796837" y="492845"/>
                </a:lnTo>
                <a:cubicBezTo>
                  <a:pt x="866187" y="488319"/>
                  <a:pt x="920378" y="427661"/>
                  <a:pt x="915287" y="356365"/>
                </a:cubicBezTo>
                <a:cubicBezTo>
                  <a:pt x="910762" y="293670"/>
                  <a:pt x="859739" y="244216"/>
                  <a:pt x="797289" y="238784"/>
                </a:cubicBezTo>
                <a:cubicBezTo>
                  <a:pt x="790841" y="238218"/>
                  <a:pt x="784618" y="238218"/>
                  <a:pt x="776812" y="238784"/>
                </a:cubicBezTo>
                <a:lnTo>
                  <a:pt x="756788" y="240708"/>
                </a:lnTo>
                <a:cubicBezTo>
                  <a:pt x="747171" y="241613"/>
                  <a:pt x="738573" y="235615"/>
                  <a:pt x="735745" y="226562"/>
                </a:cubicBezTo>
                <a:lnTo>
                  <a:pt x="729749" y="207776"/>
                </a:lnTo>
                <a:cubicBezTo>
                  <a:pt x="711195" y="149042"/>
                  <a:pt x="654176" y="112036"/>
                  <a:pt x="591726" y="119732"/>
                </a:cubicBezTo>
                <a:cubicBezTo>
                  <a:pt x="582223" y="120637"/>
                  <a:pt x="573172" y="123014"/>
                  <a:pt x="564800" y="126182"/>
                </a:cubicBezTo>
                <a:lnTo>
                  <a:pt x="547604" y="132067"/>
                </a:lnTo>
                <a:cubicBezTo>
                  <a:pt x="539232" y="135236"/>
                  <a:pt x="529729" y="132067"/>
                  <a:pt x="524751" y="124711"/>
                </a:cubicBezTo>
                <a:lnTo>
                  <a:pt x="513777" y="109207"/>
                </a:lnTo>
                <a:cubicBezTo>
                  <a:pt x="485607" y="68693"/>
                  <a:pt x="439562" y="44136"/>
                  <a:pt x="390235" y="44136"/>
                </a:cubicBezTo>
                <a:cubicBezTo>
                  <a:pt x="320093" y="44136"/>
                  <a:pt x="260019" y="91553"/>
                  <a:pt x="244067" y="159567"/>
                </a:cubicBezTo>
                <a:lnTo>
                  <a:pt x="239542" y="179597"/>
                </a:lnTo>
                <a:cubicBezTo>
                  <a:pt x="237619" y="189103"/>
                  <a:pt x="229020" y="195554"/>
                  <a:pt x="219404" y="195101"/>
                </a:cubicBezTo>
                <a:lnTo>
                  <a:pt x="198927" y="194649"/>
                </a:lnTo>
                <a:lnTo>
                  <a:pt x="197004" y="194649"/>
                </a:lnTo>
                <a:cubicBezTo>
                  <a:pt x="196551" y="194649"/>
                  <a:pt x="195646" y="194649"/>
                  <a:pt x="195080" y="194649"/>
                </a:cubicBezTo>
                <a:cubicBezTo>
                  <a:pt x="110457" y="194649"/>
                  <a:pt x="42464" y="264247"/>
                  <a:pt x="45179" y="349236"/>
                </a:cubicBezTo>
                <a:cubicBezTo>
                  <a:pt x="47555" y="430264"/>
                  <a:pt x="114982" y="493298"/>
                  <a:pt x="195646" y="494996"/>
                </a:cubicBezTo>
                <a:cubicBezTo>
                  <a:pt x="195080" y="509707"/>
                  <a:pt x="194628" y="524759"/>
                  <a:pt x="194175" y="539810"/>
                </a:cubicBezTo>
                <a:cubicBezTo>
                  <a:pt x="87151" y="537434"/>
                  <a:pt x="-2111" y="448936"/>
                  <a:pt x="39" y="341314"/>
                </a:cubicBezTo>
                <a:cubicBezTo>
                  <a:pt x="1962" y="235615"/>
                  <a:pt x="88509" y="150287"/>
                  <a:pt x="195080" y="150287"/>
                </a:cubicBezTo>
                <a:cubicBezTo>
                  <a:pt x="196551" y="150287"/>
                  <a:pt x="198474" y="150287"/>
                  <a:pt x="200171" y="150287"/>
                </a:cubicBezTo>
                <a:cubicBezTo>
                  <a:pt x="220649" y="64166"/>
                  <a:pt x="298145" y="0"/>
                  <a:pt x="390235" y="0"/>
                </a:cubicBezTo>
                <a:close/>
              </a:path>
            </a:pathLst>
          </a:custGeom>
          <a:solidFill>
            <a:sysClr val="window" lastClr="FFFFFF">
              <a:lumMod val="50000"/>
            </a:sysClr>
          </a:solidFill>
          <a:ln>
            <a:noFill/>
          </a:ln>
          <a:effectLst/>
        </p:spPr>
        <p:txBody>
          <a:bodyPr wrap="square"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spcBef>
                <a:spcPct val="0"/>
              </a:spcBef>
              <a:spcAft>
                <a:spcPct val="0"/>
              </a:spcAft>
              <a:defRPr/>
            </a:pPr>
            <a:endParaRPr lang="en-US" sz="1799" kern="0">
              <a:solidFill>
                <a:srgbClr val="000000"/>
              </a:solidFill>
            </a:endParaRPr>
          </a:p>
        </p:txBody>
      </p:sp>
      <p:sp>
        <p:nvSpPr>
          <p:cNvPr id="121" name="Rounded Rectangle 40">
            <a:extLst>
              <a:ext uri="{FF2B5EF4-FFF2-40B4-BE49-F238E27FC236}">
                <a16:creationId xmlns:a16="http://schemas.microsoft.com/office/drawing/2014/main" id="{95A0E8C0-D198-4E98-9E37-51D47F514DAB}"/>
              </a:ext>
            </a:extLst>
          </p:cNvPr>
          <p:cNvSpPr/>
          <p:nvPr/>
        </p:nvSpPr>
        <p:spPr>
          <a:xfrm>
            <a:off x="696494" y="1583102"/>
            <a:ext cx="4969118" cy="1386859"/>
          </a:xfrm>
          <a:prstGeom prst="roundRect">
            <a:avLst>
              <a:gd name="adj" fmla="val 0"/>
            </a:avLst>
          </a:prstGeom>
          <a:solidFill>
            <a:schemeClr val="bg1"/>
          </a:solid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lnSpc>
                <a:spcPct val="90000"/>
              </a:lnSpc>
              <a:defRPr/>
            </a:pPr>
            <a:r>
              <a:rPr lang="en-US" sz="1400" b="1">
                <a:solidFill>
                  <a:schemeClr val="tx1">
                    <a:lumMod val="50000"/>
                  </a:schemeClr>
                </a:solidFill>
              </a:rPr>
              <a:t> ERP Connectivity</a:t>
            </a:r>
          </a:p>
        </p:txBody>
      </p:sp>
      <p:pic>
        <p:nvPicPr>
          <p:cNvPr id="122" name="Picture 121">
            <a:extLst>
              <a:ext uri="{FF2B5EF4-FFF2-40B4-BE49-F238E27FC236}">
                <a16:creationId xmlns:a16="http://schemas.microsoft.com/office/drawing/2014/main" id="{BE42D8BE-647B-44E8-BB2B-9523D852AF1C}"/>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ackgroundRemoval t="0" b="100000" l="0" r="100000">
                        <a14:foregroundMark x1="38333" y1="68333" x2="38333" y2="68333"/>
                        <a14:foregroundMark x1="58333" y1="85000" x2="58333" y2="85000"/>
                        <a14:foregroundMark x1="41667" y1="81667" x2="41667" y2="81667"/>
                      </a14:backgroundRemoval>
                    </a14:imgEffect>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3217707" y="1967967"/>
            <a:ext cx="369106" cy="369106"/>
          </a:xfrm>
          <a:prstGeom prst="rect">
            <a:avLst/>
          </a:prstGeom>
        </p:spPr>
      </p:pic>
      <p:grpSp>
        <p:nvGrpSpPr>
          <p:cNvPr id="123" name="Group 122">
            <a:extLst>
              <a:ext uri="{FF2B5EF4-FFF2-40B4-BE49-F238E27FC236}">
                <a16:creationId xmlns:a16="http://schemas.microsoft.com/office/drawing/2014/main" id="{43C77DD7-5668-45AF-BE20-21A58857A693}"/>
              </a:ext>
            </a:extLst>
          </p:cNvPr>
          <p:cNvGrpSpPr/>
          <p:nvPr/>
        </p:nvGrpSpPr>
        <p:grpSpPr>
          <a:xfrm>
            <a:off x="956457" y="2021641"/>
            <a:ext cx="401282" cy="291818"/>
            <a:chOff x="3238986" y="1736967"/>
            <a:chExt cx="441414" cy="321002"/>
          </a:xfrm>
          <a:solidFill>
            <a:sysClr val="window" lastClr="FFFFFF">
              <a:lumMod val="50000"/>
            </a:sysClr>
          </a:solidFill>
        </p:grpSpPr>
        <p:sp>
          <p:nvSpPr>
            <p:cNvPr id="124" name="Freeform 240">
              <a:extLst>
                <a:ext uri="{FF2B5EF4-FFF2-40B4-BE49-F238E27FC236}">
                  <a16:creationId xmlns:a16="http://schemas.microsoft.com/office/drawing/2014/main" id="{7F54C759-4205-48E9-8317-0E367D14609E}"/>
                </a:ext>
              </a:extLst>
            </p:cNvPr>
            <p:cNvSpPr>
              <a:spLocks noChangeAspect="1" noChangeArrowheads="1"/>
            </p:cNvSpPr>
            <p:nvPr/>
          </p:nvSpPr>
          <p:spPr bwMode="auto">
            <a:xfrm>
              <a:off x="3357495" y="1837234"/>
              <a:ext cx="222377" cy="220735"/>
            </a:xfrm>
            <a:custGeom>
              <a:avLst/>
              <a:gdLst>
                <a:gd name="T0" fmla="*/ 556 w 2987"/>
                <a:gd name="T1" fmla="*/ 2176 h 2964"/>
                <a:gd name="T2" fmla="*/ 833 w 2987"/>
                <a:gd name="T3" fmla="*/ 2176 h 2964"/>
                <a:gd name="T4" fmla="*/ 2870 w 2987"/>
                <a:gd name="T5" fmla="*/ 695 h 2964"/>
                <a:gd name="T6" fmla="*/ 2847 w 2987"/>
                <a:gd name="T7" fmla="*/ 637 h 2964"/>
                <a:gd name="T8" fmla="*/ 2882 w 2987"/>
                <a:gd name="T9" fmla="*/ 486 h 2964"/>
                <a:gd name="T10" fmla="*/ 2812 w 2987"/>
                <a:gd name="T11" fmla="*/ 486 h 2964"/>
                <a:gd name="T12" fmla="*/ 2708 w 2987"/>
                <a:gd name="T13" fmla="*/ 625 h 2964"/>
                <a:gd name="T14" fmla="*/ 2314 w 2987"/>
                <a:gd name="T15" fmla="*/ 1158 h 2964"/>
                <a:gd name="T16" fmla="*/ 463 w 2987"/>
                <a:gd name="T17" fmla="*/ 0 h 2964"/>
                <a:gd name="T18" fmla="*/ 0 w 2987"/>
                <a:gd name="T19" fmla="*/ 2963 h 2964"/>
                <a:gd name="T20" fmla="*/ 2314 w 2987"/>
                <a:gd name="T21" fmla="*/ 1690 h 2964"/>
                <a:gd name="T22" fmla="*/ 1748 w 2987"/>
                <a:gd name="T23" fmla="*/ 2407 h 2964"/>
                <a:gd name="T24" fmla="*/ 2165 w 2987"/>
                <a:gd name="T25" fmla="*/ 1413 h 2964"/>
                <a:gd name="T26" fmla="*/ 2511 w 2987"/>
                <a:gd name="T27" fmla="*/ 1378 h 2964"/>
                <a:gd name="T28" fmla="*/ 2824 w 2987"/>
                <a:gd name="T29" fmla="*/ 776 h 2964"/>
                <a:gd name="T30" fmla="*/ 2627 w 2987"/>
                <a:gd name="T31" fmla="*/ 1366 h 2964"/>
                <a:gd name="T32" fmla="*/ 2940 w 2987"/>
                <a:gd name="T33" fmla="*/ 938 h 2964"/>
                <a:gd name="T34" fmla="*/ 1250 w 2987"/>
                <a:gd name="T35" fmla="*/ 683 h 2964"/>
                <a:gd name="T36" fmla="*/ 1574 w 2987"/>
                <a:gd name="T37" fmla="*/ 648 h 2964"/>
                <a:gd name="T38" fmla="*/ 1540 w 2987"/>
                <a:gd name="T39" fmla="*/ 972 h 2964"/>
                <a:gd name="T40" fmla="*/ 1482 w 2987"/>
                <a:gd name="T41" fmla="*/ 938 h 2964"/>
                <a:gd name="T42" fmla="*/ 833 w 2987"/>
                <a:gd name="T43" fmla="*/ 1817 h 2964"/>
                <a:gd name="T44" fmla="*/ 741 w 2987"/>
                <a:gd name="T45" fmla="*/ 1794 h 2964"/>
                <a:gd name="T46" fmla="*/ 1285 w 2987"/>
                <a:gd name="T47" fmla="*/ 741 h 2964"/>
                <a:gd name="T48" fmla="*/ 1250 w 2987"/>
                <a:gd name="T49" fmla="*/ 683 h 2964"/>
                <a:gd name="T50" fmla="*/ 475 w 2987"/>
                <a:gd name="T51" fmla="*/ 683 h 2964"/>
                <a:gd name="T52" fmla="*/ 533 w 2987"/>
                <a:gd name="T53" fmla="*/ 660 h 2964"/>
                <a:gd name="T54" fmla="*/ 787 w 2987"/>
                <a:gd name="T55" fmla="*/ 660 h 2964"/>
                <a:gd name="T56" fmla="*/ 857 w 2987"/>
                <a:gd name="T57" fmla="*/ 683 h 2964"/>
                <a:gd name="T58" fmla="*/ 729 w 2987"/>
                <a:gd name="T59" fmla="*/ 845 h 2964"/>
                <a:gd name="T60" fmla="*/ 857 w 2987"/>
                <a:gd name="T61" fmla="*/ 1019 h 2964"/>
                <a:gd name="T62" fmla="*/ 787 w 2987"/>
                <a:gd name="T63" fmla="*/ 1042 h 2964"/>
                <a:gd name="T64" fmla="*/ 533 w 2987"/>
                <a:gd name="T65" fmla="*/ 1042 h 2964"/>
                <a:gd name="T66" fmla="*/ 475 w 2987"/>
                <a:gd name="T67" fmla="*/ 1019 h 2964"/>
                <a:gd name="T68" fmla="*/ 602 w 2987"/>
                <a:gd name="T69" fmla="*/ 845 h 2964"/>
                <a:gd name="T70" fmla="*/ 695 w 2987"/>
                <a:gd name="T71" fmla="*/ 2407 h 2964"/>
                <a:gd name="T72" fmla="*/ 695 w 2987"/>
                <a:gd name="T73" fmla="*/ 1945 h 2964"/>
                <a:gd name="T74" fmla="*/ 695 w 2987"/>
                <a:gd name="T75" fmla="*/ 2407 h 2964"/>
                <a:gd name="T76" fmla="*/ 1702 w 2987"/>
                <a:gd name="T77" fmla="*/ 1817 h 2964"/>
                <a:gd name="T78" fmla="*/ 1644 w 2987"/>
                <a:gd name="T79" fmla="*/ 1841 h 2964"/>
                <a:gd name="T80" fmla="*/ 1389 w 2987"/>
                <a:gd name="T81" fmla="*/ 1841 h 2964"/>
                <a:gd name="T82" fmla="*/ 1320 w 2987"/>
                <a:gd name="T83" fmla="*/ 1817 h 2964"/>
                <a:gd name="T84" fmla="*/ 1447 w 2987"/>
                <a:gd name="T85" fmla="*/ 1656 h 2964"/>
                <a:gd name="T86" fmla="*/ 1320 w 2987"/>
                <a:gd name="T87" fmla="*/ 1482 h 2964"/>
                <a:gd name="T88" fmla="*/ 1389 w 2987"/>
                <a:gd name="T89" fmla="*/ 1459 h 2964"/>
                <a:gd name="T90" fmla="*/ 1644 w 2987"/>
                <a:gd name="T91" fmla="*/ 1459 h 2964"/>
                <a:gd name="T92" fmla="*/ 1702 w 2987"/>
                <a:gd name="T93" fmla="*/ 1482 h 2964"/>
                <a:gd name="T94" fmla="*/ 1574 w 2987"/>
                <a:gd name="T95" fmla="*/ 1656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87" h="2964">
                  <a:moveTo>
                    <a:pt x="695" y="2038"/>
                  </a:moveTo>
                  <a:cubicBezTo>
                    <a:pt x="613" y="2038"/>
                    <a:pt x="556" y="2095"/>
                    <a:pt x="556" y="2176"/>
                  </a:cubicBezTo>
                  <a:cubicBezTo>
                    <a:pt x="556" y="2257"/>
                    <a:pt x="613" y="2314"/>
                    <a:pt x="695" y="2314"/>
                  </a:cubicBezTo>
                  <a:cubicBezTo>
                    <a:pt x="776" y="2314"/>
                    <a:pt x="833" y="2257"/>
                    <a:pt x="833" y="2176"/>
                  </a:cubicBezTo>
                  <a:cubicBezTo>
                    <a:pt x="833" y="2095"/>
                    <a:pt x="776" y="2038"/>
                    <a:pt x="695" y="2038"/>
                  </a:cubicBezTo>
                  <a:close/>
                  <a:moveTo>
                    <a:pt x="2870" y="695"/>
                  </a:moveTo>
                  <a:cubicBezTo>
                    <a:pt x="2824" y="672"/>
                    <a:pt x="2824" y="672"/>
                    <a:pt x="2824" y="672"/>
                  </a:cubicBezTo>
                  <a:cubicBezTo>
                    <a:pt x="2847" y="637"/>
                    <a:pt x="2847" y="637"/>
                    <a:pt x="2847" y="637"/>
                  </a:cubicBezTo>
                  <a:cubicBezTo>
                    <a:pt x="2893" y="533"/>
                    <a:pt x="2893" y="533"/>
                    <a:pt x="2893" y="533"/>
                  </a:cubicBezTo>
                  <a:cubicBezTo>
                    <a:pt x="2893" y="521"/>
                    <a:pt x="2893" y="498"/>
                    <a:pt x="2882" y="486"/>
                  </a:cubicBezTo>
                  <a:cubicBezTo>
                    <a:pt x="2847" y="475"/>
                    <a:pt x="2847" y="475"/>
                    <a:pt x="2847" y="475"/>
                  </a:cubicBezTo>
                  <a:cubicBezTo>
                    <a:pt x="2835" y="463"/>
                    <a:pt x="2812" y="475"/>
                    <a:pt x="2812" y="486"/>
                  </a:cubicBezTo>
                  <a:cubicBezTo>
                    <a:pt x="2743" y="567"/>
                    <a:pt x="2743" y="567"/>
                    <a:pt x="2743" y="567"/>
                  </a:cubicBezTo>
                  <a:cubicBezTo>
                    <a:pt x="2708" y="625"/>
                    <a:pt x="2708" y="625"/>
                    <a:pt x="2708" y="625"/>
                  </a:cubicBezTo>
                  <a:cubicBezTo>
                    <a:pt x="2685" y="625"/>
                    <a:pt x="2662" y="648"/>
                    <a:pt x="2639" y="660"/>
                  </a:cubicBezTo>
                  <a:cubicBezTo>
                    <a:pt x="2569" y="764"/>
                    <a:pt x="2430" y="972"/>
                    <a:pt x="2314" y="1158"/>
                  </a:cubicBezTo>
                  <a:cubicBezTo>
                    <a:pt x="2314" y="0"/>
                    <a:pt x="2314" y="0"/>
                    <a:pt x="2314" y="0"/>
                  </a:cubicBezTo>
                  <a:cubicBezTo>
                    <a:pt x="463" y="0"/>
                    <a:pt x="463" y="0"/>
                    <a:pt x="463" y="0"/>
                  </a:cubicBezTo>
                  <a:cubicBezTo>
                    <a:pt x="0" y="463"/>
                    <a:pt x="0" y="463"/>
                    <a:pt x="0" y="463"/>
                  </a:cubicBezTo>
                  <a:cubicBezTo>
                    <a:pt x="0" y="2963"/>
                    <a:pt x="0" y="2963"/>
                    <a:pt x="0" y="2963"/>
                  </a:cubicBezTo>
                  <a:cubicBezTo>
                    <a:pt x="2314" y="2963"/>
                    <a:pt x="2314" y="2963"/>
                    <a:pt x="2314" y="2963"/>
                  </a:cubicBezTo>
                  <a:cubicBezTo>
                    <a:pt x="2314" y="1690"/>
                    <a:pt x="2314" y="1690"/>
                    <a:pt x="2314" y="1690"/>
                  </a:cubicBezTo>
                  <a:cubicBezTo>
                    <a:pt x="2049" y="2107"/>
                    <a:pt x="1817" y="2396"/>
                    <a:pt x="1760" y="2407"/>
                  </a:cubicBezTo>
                  <a:cubicBezTo>
                    <a:pt x="1748" y="2407"/>
                    <a:pt x="1748" y="2407"/>
                    <a:pt x="1748" y="2407"/>
                  </a:cubicBezTo>
                  <a:lnTo>
                    <a:pt x="1748" y="2396"/>
                  </a:lnTo>
                  <a:cubicBezTo>
                    <a:pt x="1737" y="2338"/>
                    <a:pt x="1899" y="1922"/>
                    <a:pt x="2165" y="1413"/>
                  </a:cubicBezTo>
                  <a:cubicBezTo>
                    <a:pt x="2407" y="1551"/>
                    <a:pt x="2407" y="1551"/>
                    <a:pt x="2407" y="1551"/>
                  </a:cubicBezTo>
                  <a:cubicBezTo>
                    <a:pt x="2442" y="1493"/>
                    <a:pt x="2477" y="1436"/>
                    <a:pt x="2511" y="1378"/>
                  </a:cubicBezTo>
                  <a:cubicBezTo>
                    <a:pt x="2627" y="1169"/>
                    <a:pt x="2754" y="903"/>
                    <a:pt x="2812" y="776"/>
                  </a:cubicBezTo>
                  <a:cubicBezTo>
                    <a:pt x="2824" y="776"/>
                    <a:pt x="2824" y="776"/>
                    <a:pt x="2824" y="776"/>
                  </a:cubicBezTo>
                  <a:cubicBezTo>
                    <a:pt x="2870" y="799"/>
                    <a:pt x="2882" y="857"/>
                    <a:pt x="2859" y="903"/>
                  </a:cubicBezTo>
                  <a:cubicBezTo>
                    <a:pt x="2801" y="1030"/>
                    <a:pt x="2708" y="1204"/>
                    <a:pt x="2627" y="1366"/>
                  </a:cubicBezTo>
                  <a:cubicBezTo>
                    <a:pt x="2592" y="1413"/>
                    <a:pt x="2616" y="1470"/>
                    <a:pt x="2662" y="1493"/>
                  </a:cubicBezTo>
                  <a:cubicBezTo>
                    <a:pt x="2766" y="1308"/>
                    <a:pt x="2870" y="1088"/>
                    <a:pt x="2940" y="938"/>
                  </a:cubicBezTo>
                  <a:cubicBezTo>
                    <a:pt x="2986" y="857"/>
                    <a:pt x="2951" y="752"/>
                    <a:pt x="2870" y="695"/>
                  </a:cubicBezTo>
                  <a:close/>
                  <a:moveTo>
                    <a:pt x="1250" y="683"/>
                  </a:moveTo>
                  <a:cubicBezTo>
                    <a:pt x="1250" y="660"/>
                    <a:pt x="1262" y="648"/>
                    <a:pt x="1285" y="648"/>
                  </a:cubicBezTo>
                  <a:cubicBezTo>
                    <a:pt x="1574" y="648"/>
                    <a:pt x="1574" y="648"/>
                    <a:pt x="1574" y="648"/>
                  </a:cubicBezTo>
                  <a:cubicBezTo>
                    <a:pt x="1574" y="938"/>
                    <a:pt x="1574" y="938"/>
                    <a:pt x="1574" y="938"/>
                  </a:cubicBezTo>
                  <a:cubicBezTo>
                    <a:pt x="1574" y="961"/>
                    <a:pt x="1563" y="972"/>
                    <a:pt x="1540" y="972"/>
                  </a:cubicBezTo>
                  <a:cubicBezTo>
                    <a:pt x="1517" y="972"/>
                    <a:pt x="1517" y="972"/>
                    <a:pt x="1517" y="972"/>
                  </a:cubicBezTo>
                  <a:cubicBezTo>
                    <a:pt x="1493" y="972"/>
                    <a:pt x="1482" y="961"/>
                    <a:pt x="1482" y="938"/>
                  </a:cubicBezTo>
                  <a:cubicBezTo>
                    <a:pt x="1482" y="811"/>
                    <a:pt x="1482" y="811"/>
                    <a:pt x="1482" y="811"/>
                  </a:cubicBezTo>
                  <a:cubicBezTo>
                    <a:pt x="1042" y="1239"/>
                    <a:pt x="833" y="1817"/>
                    <a:pt x="833" y="1817"/>
                  </a:cubicBezTo>
                  <a:cubicBezTo>
                    <a:pt x="822" y="1841"/>
                    <a:pt x="799" y="1864"/>
                    <a:pt x="776" y="1852"/>
                  </a:cubicBezTo>
                  <a:cubicBezTo>
                    <a:pt x="752" y="1841"/>
                    <a:pt x="729" y="1817"/>
                    <a:pt x="741" y="1794"/>
                  </a:cubicBezTo>
                  <a:cubicBezTo>
                    <a:pt x="752" y="1760"/>
                    <a:pt x="961" y="1181"/>
                    <a:pt x="1424" y="741"/>
                  </a:cubicBezTo>
                  <a:cubicBezTo>
                    <a:pt x="1285" y="741"/>
                    <a:pt x="1285" y="741"/>
                    <a:pt x="1285" y="741"/>
                  </a:cubicBezTo>
                  <a:cubicBezTo>
                    <a:pt x="1262" y="741"/>
                    <a:pt x="1250" y="729"/>
                    <a:pt x="1250" y="706"/>
                  </a:cubicBezTo>
                  <a:lnTo>
                    <a:pt x="1250" y="683"/>
                  </a:lnTo>
                  <a:close/>
                  <a:moveTo>
                    <a:pt x="475" y="718"/>
                  </a:moveTo>
                  <a:cubicBezTo>
                    <a:pt x="463" y="706"/>
                    <a:pt x="463" y="695"/>
                    <a:pt x="475" y="683"/>
                  </a:cubicBezTo>
                  <a:cubicBezTo>
                    <a:pt x="498" y="660"/>
                    <a:pt x="498" y="660"/>
                    <a:pt x="498" y="660"/>
                  </a:cubicBezTo>
                  <a:cubicBezTo>
                    <a:pt x="509" y="648"/>
                    <a:pt x="521" y="648"/>
                    <a:pt x="533" y="660"/>
                  </a:cubicBezTo>
                  <a:cubicBezTo>
                    <a:pt x="660" y="787"/>
                    <a:pt x="660" y="787"/>
                    <a:pt x="660" y="787"/>
                  </a:cubicBezTo>
                  <a:cubicBezTo>
                    <a:pt x="787" y="660"/>
                    <a:pt x="787" y="660"/>
                    <a:pt x="787" y="660"/>
                  </a:cubicBezTo>
                  <a:cubicBezTo>
                    <a:pt x="799" y="648"/>
                    <a:pt x="822" y="648"/>
                    <a:pt x="833" y="660"/>
                  </a:cubicBezTo>
                  <a:cubicBezTo>
                    <a:pt x="857" y="683"/>
                    <a:pt x="857" y="683"/>
                    <a:pt x="857" y="683"/>
                  </a:cubicBezTo>
                  <a:cubicBezTo>
                    <a:pt x="868" y="695"/>
                    <a:pt x="868" y="706"/>
                    <a:pt x="857" y="718"/>
                  </a:cubicBezTo>
                  <a:cubicBezTo>
                    <a:pt x="729" y="845"/>
                    <a:pt x="729" y="845"/>
                    <a:pt x="729" y="845"/>
                  </a:cubicBezTo>
                  <a:cubicBezTo>
                    <a:pt x="857" y="972"/>
                    <a:pt x="857" y="972"/>
                    <a:pt x="857" y="972"/>
                  </a:cubicBezTo>
                  <a:cubicBezTo>
                    <a:pt x="868" y="984"/>
                    <a:pt x="868" y="1007"/>
                    <a:pt x="857" y="1019"/>
                  </a:cubicBezTo>
                  <a:cubicBezTo>
                    <a:pt x="833" y="1042"/>
                    <a:pt x="833" y="1042"/>
                    <a:pt x="833" y="1042"/>
                  </a:cubicBezTo>
                  <a:cubicBezTo>
                    <a:pt x="822" y="1054"/>
                    <a:pt x="799" y="1054"/>
                    <a:pt x="787" y="1042"/>
                  </a:cubicBezTo>
                  <a:cubicBezTo>
                    <a:pt x="660" y="915"/>
                    <a:pt x="660" y="915"/>
                    <a:pt x="660" y="915"/>
                  </a:cubicBezTo>
                  <a:cubicBezTo>
                    <a:pt x="533" y="1042"/>
                    <a:pt x="533" y="1042"/>
                    <a:pt x="533" y="1042"/>
                  </a:cubicBezTo>
                  <a:cubicBezTo>
                    <a:pt x="521" y="1054"/>
                    <a:pt x="509" y="1054"/>
                    <a:pt x="498" y="1042"/>
                  </a:cubicBezTo>
                  <a:cubicBezTo>
                    <a:pt x="475" y="1019"/>
                    <a:pt x="475" y="1019"/>
                    <a:pt x="475" y="1019"/>
                  </a:cubicBezTo>
                  <a:cubicBezTo>
                    <a:pt x="463" y="1007"/>
                    <a:pt x="463" y="984"/>
                    <a:pt x="475" y="972"/>
                  </a:cubicBezTo>
                  <a:cubicBezTo>
                    <a:pt x="602" y="845"/>
                    <a:pt x="602" y="845"/>
                    <a:pt x="602" y="845"/>
                  </a:cubicBezTo>
                  <a:lnTo>
                    <a:pt x="475" y="718"/>
                  </a:lnTo>
                  <a:close/>
                  <a:moveTo>
                    <a:pt x="695" y="2407"/>
                  </a:moveTo>
                  <a:cubicBezTo>
                    <a:pt x="567" y="2407"/>
                    <a:pt x="463" y="2303"/>
                    <a:pt x="463" y="2176"/>
                  </a:cubicBezTo>
                  <a:cubicBezTo>
                    <a:pt x="463" y="2049"/>
                    <a:pt x="567" y="1945"/>
                    <a:pt x="695" y="1945"/>
                  </a:cubicBezTo>
                  <a:cubicBezTo>
                    <a:pt x="822" y="1945"/>
                    <a:pt x="926" y="2049"/>
                    <a:pt x="926" y="2176"/>
                  </a:cubicBezTo>
                  <a:cubicBezTo>
                    <a:pt x="926" y="2303"/>
                    <a:pt x="822" y="2407"/>
                    <a:pt x="695" y="2407"/>
                  </a:cubicBezTo>
                  <a:close/>
                  <a:moveTo>
                    <a:pt x="1702" y="1783"/>
                  </a:moveTo>
                  <a:cubicBezTo>
                    <a:pt x="1713" y="1794"/>
                    <a:pt x="1713" y="1806"/>
                    <a:pt x="1702" y="1817"/>
                  </a:cubicBezTo>
                  <a:cubicBezTo>
                    <a:pt x="1679" y="1841"/>
                    <a:pt x="1679" y="1841"/>
                    <a:pt x="1679" y="1841"/>
                  </a:cubicBezTo>
                  <a:cubicBezTo>
                    <a:pt x="1667" y="1852"/>
                    <a:pt x="1656" y="1852"/>
                    <a:pt x="1644" y="1841"/>
                  </a:cubicBezTo>
                  <a:cubicBezTo>
                    <a:pt x="1517" y="1713"/>
                    <a:pt x="1517" y="1713"/>
                    <a:pt x="1517" y="1713"/>
                  </a:cubicBezTo>
                  <a:cubicBezTo>
                    <a:pt x="1389" y="1841"/>
                    <a:pt x="1389" y="1841"/>
                    <a:pt x="1389" y="1841"/>
                  </a:cubicBezTo>
                  <a:cubicBezTo>
                    <a:pt x="1378" y="1852"/>
                    <a:pt x="1354" y="1852"/>
                    <a:pt x="1343" y="1841"/>
                  </a:cubicBezTo>
                  <a:cubicBezTo>
                    <a:pt x="1320" y="1817"/>
                    <a:pt x="1320" y="1817"/>
                    <a:pt x="1320" y="1817"/>
                  </a:cubicBezTo>
                  <a:cubicBezTo>
                    <a:pt x="1308" y="1806"/>
                    <a:pt x="1308" y="1794"/>
                    <a:pt x="1320" y="1783"/>
                  </a:cubicBezTo>
                  <a:cubicBezTo>
                    <a:pt x="1447" y="1656"/>
                    <a:pt x="1447" y="1656"/>
                    <a:pt x="1447" y="1656"/>
                  </a:cubicBezTo>
                  <a:cubicBezTo>
                    <a:pt x="1320" y="1528"/>
                    <a:pt x="1320" y="1528"/>
                    <a:pt x="1320" y="1528"/>
                  </a:cubicBezTo>
                  <a:cubicBezTo>
                    <a:pt x="1308" y="1517"/>
                    <a:pt x="1308" y="1493"/>
                    <a:pt x="1320" y="1482"/>
                  </a:cubicBezTo>
                  <a:cubicBezTo>
                    <a:pt x="1343" y="1459"/>
                    <a:pt x="1343" y="1459"/>
                    <a:pt x="1343" y="1459"/>
                  </a:cubicBezTo>
                  <a:cubicBezTo>
                    <a:pt x="1354" y="1447"/>
                    <a:pt x="1378" y="1447"/>
                    <a:pt x="1389" y="1459"/>
                  </a:cubicBezTo>
                  <a:cubicBezTo>
                    <a:pt x="1517" y="1586"/>
                    <a:pt x="1517" y="1586"/>
                    <a:pt x="1517" y="1586"/>
                  </a:cubicBezTo>
                  <a:cubicBezTo>
                    <a:pt x="1644" y="1459"/>
                    <a:pt x="1644" y="1459"/>
                    <a:pt x="1644" y="1459"/>
                  </a:cubicBezTo>
                  <a:cubicBezTo>
                    <a:pt x="1656" y="1447"/>
                    <a:pt x="1667" y="1447"/>
                    <a:pt x="1679" y="1459"/>
                  </a:cubicBezTo>
                  <a:cubicBezTo>
                    <a:pt x="1702" y="1482"/>
                    <a:pt x="1702" y="1482"/>
                    <a:pt x="1702" y="1482"/>
                  </a:cubicBezTo>
                  <a:cubicBezTo>
                    <a:pt x="1713" y="1493"/>
                    <a:pt x="1713" y="1517"/>
                    <a:pt x="1702" y="1528"/>
                  </a:cubicBezTo>
                  <a:cubicBezTo>
                    <a:pt x="1574" y="1656"/>
                    <a:pt x="1574" y="1656"/>
                    <a:pt x="1574" y="1656"/>
                  </a:cubicBezTo>
                  <a:lnTo>
                    <a:pt x="1702" y="17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kern="0">
                <a:solidFill>
                  <a:srgbClr val="4E3629"/>
                </a:solidFill>
              </a:endParaRPr>
            </a:p>
          </p:txBody>
        </p:sp>
        <p:sp>
          <p:nvSpPr>
            <p:cNvPr id="125" name="Freeform 1">
              <a:extLst>
                <a:ext uri="{FF2B5EF4-FFF2-40B4-BE49-F238E27FC236}">
                  <a16:creationId xmlns:a16="http://schemas.microsoft.com/office/drawing/2014/main" id="{BDEACD42-8974-434D-ACD2-A6EF4AED5F18}"/>
                </a:ext>
              </a:extLst>
            </p:cNvPr>
            <p:cNvSpPr>
              <a:spLocks noChangeArrowheads="1"/>
            </p:cNvSpPr>
            <p:nvPr/>
          </p:nvSpPr>
          <p:spPr bwMode="auto">
            <a:xfrm>
              <a:off x="3238986" y="1736967"/>
              <a:ext cx="441414" cy="247083"/>
            </a:xfrm>
            <a:custGeom>
              <a:avLst/>
              <a:gdLst>
                <a:gd name="T0" fmla="*/ 6982 w 8526"/>
                <a:gd name="T1" fmla="*/ 1724 h 4771"/>
                <a:gd name="T2" fmla="*/ 6845 w 8526"/>
                <a:gd name="T3" fmla="*/ 1728 h 4771"/>
                <a:gd name="T4" fmla="*/ 5390 w 8526"/>
                <a:gd name="T5" fmla="*/ 664 h 4771"/>
                <a:gd name="T6" fmla="*/ 4886 w 8526"/>
                <a:gd name="T7" fmla="*/ 748 h 4771"/>
                <a:gd name="T8" fmla="*/ 3468 w 8526"/>
                <a:gd name="T9" fmla="*/ 0 h 4771"/>
                <a:gd name="T10" fmla="*/ 1788 w 8526"/>
                <a:gd name="T11" fmla="*/ 1328 h 4771"/>
                <a:gd name="T12" fmla="*/ 1743 w 8526"/>
                <a:gd name="T13" fmla="*/ 1328 h 4771"/>
                <a:gd name="T14" fmla="*/ 19 w 8526"/>
                <a:gd name="T15" fmla="*/ 3016 h 4771"/>
                <a:gd name="T16" fmla="*/ 1735 w 8526"/>
                <a:gd name="T17" fmla="*/ 4770 h 4771"/>
                <a:gd name="T18" fmla="*/ 1748 w 8526"/>
                <a:gd name="T19" fmla="*/ 4374 h 4771"/>
                <a:gd name="T20" fmla="*/ 418 w 8526"/>
                <a:gd name="T21" fmla="*/ 3086 h 4771"/>
                <a:gd name="T22" fmla="*/ 1743 w 8526"/>
                <a:gd name="T23" fmla="*/ 1720 h 4771"/>
                <a:gd name="T24" fmla="*/ 1760 w 8526"/>
                <a:gd name="T25" fmla="*/ 1720 h 4771"/>
                <a:gd name="T26" fmla="*/ 1777 w 8526"/>
                <a:gd name="T27" fmla="*/ 1720 h 4771"/>
                <a:gd name="T28" fmla="*/ 1958 w 8526"/>
                <a:gd name="T29" fmla="*/ 1724 h 4771"/>
                <a:gd name="T30" fmla="*/ 2136 w 8526"/>
                <a:gd name="T31" fmla="*/ 1587 h 4771"/>
                <a:gd name="T32" fmla="*/ 2176 w 8526"/>
                <a:gd name="T33" fmla="*/ 1410 h 4771"/>
                <a:gd name="T34" fmla="*/ 3468 w 8526"/>
                <a:gd name="T35" fmla="*/ 390 h 4771"/>
                <a:gd name="T36" fmla="*/ 4560 w 8526"/>
                <a:gd name="T37" fmla="*/ 965 h 4771"/>
                <a:gd name="T38" fmla="*/ 4657 w 8526"/>
                <a:gd name="T39" fmla="*/ 1102 h 4771"/>
                <a:gd name="T40" fmla="*/ 4859 w 8526"/>
                <a:gd name="T41" fmla="*/ 1167 h 4771"/>
                <a:gd name="T42" fmla="*/ 5011 w 8526"/>
                <a:gd name="T43" fmla="*/ 1115 h 4771"/>
                <a:gd name="T44" fmla="*/ 5249 w 8526"/>
                <a:gd name="T45" fmla="*/ 1058 h 4771"/>
                <a:gd name="T46" fmla="*/ 6469 w 8526"/>
                <a:gd name="T47" fmla="*/ 1836 h 4771"/>
                <a:gd name="T48" fmla="*/ 6522 w 8526"/>
                <a:gd name="T49" fmla="*/ 2002 h 4771"/>
                <a:gd name="T50" fmla="*/ 6708 w 8526"/>
                <a:gd name="T51" fmla="*/ 2127 h 4771"/>
                <a:gd name="T52" fmla="*/ 6885 w 8526"/>
                <a:gd name="T53" fmla="*/ 2110 h 4771"/>
                <a:gd name="T54" fmla="*/ 7066 w 8526"/>
                <a:gd name="T55" fmla="*/ 2110 h 4771"/>
                <a:gd name="T56" fmla="*/ 8109 w 8526"/>
                <a:gd name="T57" fmla="*/ 3149 h 4771"/>
                <a:gd name="T58" fmla="*/ 7062 w 8526"/>
                <a:gd name="T59" fmla="*/ 4355 h 4771"/>
                <a:gd name="T60" fmla="*/ 7062 w 8526"/>
                <a:gd name="T61" fmla="*/ 4753 h 4771"/>
                <a:gd name="T62" fmla="*/ 8508 w 8526"/>
                <a:gd name="T63" fmla="*/ 3202 h 4771"/>
                <a:gd name="T64" fmla="*/ 6982 w 8526"/>
                <a:gd name="T65" fmla="*/ 1724 h 4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6" h="4771">
                  <a:moveTo>
                    <a:pt x="6982" y="1724"/>
                  </a:moveTo>
                  <a:cubicBezTo>
                    <a:pt x="6937" y="1724"/>
                    <a:pt x="6889" y="1728"/>
                    <a:pt x="6845" y="1728"/>
                  </a:cubicBezTo>
                  <a:cubicBezTo>
                    <a:pt x="6651" y="1111"/>
                    <a:pt x="6071" y="664"/>
                    <a:pt x="5390" y="664"/>
                  </a:cubicBezTo>
                  <a:cubicBezTo>
                    <a:pt x="5213" y="664"/>
                    <a:pt x="5044" y="695"/>
                    <a:pt x="4886" y="748"/>
                  </a:cubicBezTo>
                  <a:cubicBezTo>
                    <a:pt x="4577" y="297"/>
                    <a:pt x="4056" y="0"/>
                    <a:pt x="3468" y="0"/>
                  </a:cubicBezTo>
                  <a:cubicBezTo>
                    <a:pt x="2654" y="0"/>
                    <a:pt x="1969" y="567"/>
                    <a:pt x="1788" y="1328"/>
                  </a:cubicBezTo>
                  <a:cubicBezTo>
                    <a:pt x="1773" y="1328"/>
                    <a:pt x="1756" y="1328"/>
                    <a:pt x="1743" y="1328"/>
                  </a:cubicBezTo>
                  <a:cubicBezTo>
                    <a:pt x="801" y="1328"/>
                    <a:pt x="36" y="2082"/>
                    <a:pt x="19" y="3016"/>
                  </a:cubicBezTo>
                  <a:cubicBezTo>
                    <a:pt x="0" y="3967"/>
                    <a:pt x="789" y="4749"/>
                    <a:pt x="1735" y="4770"/>
                  </a:cubicBezTo>
                  <a:cubicBezTo>
                    <a:pt x="1739" y="4637"/>
                    <a:pt x="1743" y="4504"/>
                    <a:pt x="1748" y="4374"/>
                  </a:cubicBezTo>
                  <a:cubicBezTo>
                    <a:pt x="1035" y="4359"/>
                    <a:pt x="439" y="3802"/>
                    <a:pt x="418" y="3086"/>
                  </a:cubicBezTo>
                  <a:cubicBezTo>
                    <a:pt x="394" y="2335"/>
                    <a:pt x="995" y="1720"/>
                    <a:pt x="1743" y="1720"/>
                  </a:cubicBezTo>
                  <a:cubicBezTo>
                    <a:pt x="1748" y="1720"/>
                    <a:pt x="1756" y="1720"/>
                    <a:pt x="1760" y="1720"/>
                  </a:cubicBezTo>
                  <a:lnTo>
                    <a:pt x="1777" y="1720"/>
                  </a:lnTo>
                  <a:lnTo>
                    <a:pt x="1958" y="1724"/>
                  </a:lnTo>
                  <a:cubicBezTo>
                    <a:pt x="2043" y="1728"/>
                    <a:pt x="2119" y="1671"/>
                    <a:pt x="2136" y="1587"/>
                  </a:cubicBezTo>
                  <a:lnTo>
                    <a:pt x="2176" y="1410"/>
                  </a:lnTo>
                  <a:cubicBezTo>
                    <a:pt x="2317" y="809"/>
                    <a:pt x="2848" y="390"/>
                    <a:pt x="3468" y="390"/>
                  </a:cubicBezTo>
                  <a:cubicBezTo>
                    <a:pt x="3904" y="390"/>
                    <a:pt x="4311" y="607"/>
                    <a:pt x="4560" y="965"/>
                  </a:cubicBezTo>
                  <a:lnTo>
                    <a:pt x="4657" y="1102"/>
                  </a:lnTo>
                  <a:cubicBezTo>
                    <a:pt x="4701" y="1167"/>
                    <a:pt x="4785" y="1195"/>
                    <a:pt x="4859" y="1167"/>
                  </a:cubicBezTo>
                  <a:lnTo>
                    <a:pt x="5011" y="1115"/>
                  </a:lnTo>
                  <a:cubicBezTo>
                    <a:pt x="5085" y="1087"/>
                    <a:pt x="5165" y="1066"/>
                    <a:pt x="5249" y="1058"/>
                  </a:cubicBezTo>
                  <a:cubicBezTo>
                    <a:pt x="5801" y="990"/>
                    <a:pt x="6305" y="1317"/>
                    <a:pt x="6469" y="1836"/>
                  </a:cubicBezTo>
                  <a:lnTo>
                    <a:pt x="6522" y="2002"/>
                  </a:lnTo>
                  <a:cubicBezTo>
                    <a:pt x="6547" y="2082"/>
                    <a:pt x="6623" y="2135"/>
                    <a:pt x="6708" y="2127"/>
                  </a:cubicBezTo>
                  <a:lnTo>
                    <a:pt x="6885" y="2110"/>
                  </a:lnTo>
                  <a:cubicBezTo>
                    <a:pt x="6954" y="2105"/>
                    <a:pt x="7009" y="2105"/>
                    <a:pt x="7066" y="2110"/>
                  </a:cubicBezTo>
                  <a:cubicBezTo>
                    <a:pt x="7618" y="2158"/>
                    <a:pt x="8069" y="2595"/>
                    <a:pt x="8109" y="3149"/>
                  </a:cubicBezTo>
                  <a:cubicBezTo>
                    <a:pt x="8154" y="3779"/>
                    <a:pt x="7675" y="4315"/>
                    <a:pt x="7062" y="4355"/>
                  </a:cubicBezTo>
                  <a:lnTo>
                    <a:pt x="7062" y="4753"/>
                  </a:lnTo>
                  <a:cubicBezTo>
                    <a:pt x="7865" y="4696"/>
                    <a:pt x="8525" y="4019"/>
                    <a:pt x="8508" y="3202"/>
                  </a:cubicBezTo>
                  <a:cubicBezTo>
                    <a:pt x="8489" y="2392"/>
                    <a:pt x="7812" y="1724"/>
                    <a:pt x="6982" y="1724"/>
                  </a:cubicBezTo>
                </a:path>
              </a:pathLst>
            </a:custGeom>
            <a:grpFill/>
            <a:ln>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spcBef>
                  <a:spcPct val="0"/>
                </a:spcBef>
                <a:spcAft>
                  <a:spcPct val="0"/>
                </a:spcAft>
                <a:defRPr/>
              </a:pPr>
              <a:endParaRPr lang="en-US" sz="1799" kern="0">
                <a:solidFill>
                  <a:srgbClr val="000000"/>
                </a:solidFill>
              </a:endParaRPr>
            </a:p>
          </p:txBody>
        </p:sp>
      </p:grpSp>
      <p:sp>
        <p:nvSpPr>
          <p:cNvPr id="127" name="Freeform 283">
            <a:extLst>
              <a:ext uri="{FF2B5EF4-FFF2-40B4-BE49-F238E27FC236}">
                <a16:creationId xmlns:a16="http://schemas.microsoft.com/office/drawing/2014/main" id="{C8F6DB82-9F1D-4F94-9BB1-1B2F18C1CED0}"/>
              </a:ext>
            </a:extLst>
          </p:cNvPr>
          <p:cNvSpPr>
            <a:spLocks noChangeAspect="1" noChangeArrowheads="1"/>
          </p:cNvSpPr>
          <p:nvPr/>
        </p:nvSpPr>
        <p:spPr bwMode="auto">
          <a:xfrm>
            <a:off x="4983782" y="2001556"/>
            <a:ext cx="456548" cy="284042"/>
          </a:xfrm>
          <a:custGeom>
            <a:avLst/>
            <a:gdLst>
              <a:gd name="connsiteX0" fmla="*/ 634976 w 960464"/>
              <a:gd name="connsiteY0" fmla="*/ 451407 h 597553"/>
              <a:gd name="connsiteX1" fmla="*/ 626423 w 960464"/>
              <a:gd name="connsiteY1" fmla="*/ 459949 h 597553"/>
              <a:gd name="connsiteX2" fmla="*/ 630699 w 960464"/>
              <a:gd name="connsiteY2" fmla="*/ 466448 h 597553"/>
              <a:gd name="connsiteX3" fmla="*/ 630699 w 960464"/>
              <a:gd name="connsiteY3" fmla="*/ 481490 h 597553"/>
              <a:gd name="connsiteX4" fmla="*/ 618056 w 960464"/>
              <a:gd name="connsiteY4" fmla="*/ 481490 h 597553"/>
              <a:gd name="connsiteX5" fmla="*/ 613780 w 960464"/>
              <a:gd name="connsiteY5" fmla="*/ 485761 h 597553"/>
              <a:gd name="connsiteX6" fmla="*/ 618056 w 960464"/>
              <a:gd name="connsiteY6" fmla="*/ 490033 h 597553"/>
              <a:gd name="connsiteX7" fmla="*/ 630699 w 960464"/>
              <a:gd name="connsiteY7" fmla="*/ 490033 h 597553"/>
              <a:gd name="connsiteX8" fmla="*/ 630699 w 960464"/>
              <a:gd name="connsiteY8" fmla="*/ 533115 h 597553"/>
              <a:gd name="connsiteX9" fmla="*/ 613780 w 960464"/>
              <a:gd name="connsiteY9" fmla="*/ 511574 h 597553"/>
              <a:gd name="connsiteX10" fmla="*/ 609503 w 960464"/>
              <a:gd name="connsiteY10" fmla="*/ 507303 h 597553"/>
              <a:gd name="connsiteX11" fmla="*/ 605227 w 960464"/>
              <a:gd name="connsiteY11" fmla="*/ 511574 h 597553"/>
              <a:gd name="connsiteX12" fmla="*/ 634976 w 960464"/>
              <a:gd name="connsiteY12" fmla="*/ 541657 h 597553"/>
              <a:gd name="connsiteX13" fmla="*/ 664724 w 960464"/>
              <a:gd name="connsiteY13" fmla="*/ 511574 h 597553"/>
              <a:gd name="connsiteX14" fmla="*/ 660448 w 960464"/>
              <a:gd name="connsiteY14" fmla="*/ 507303 h 597553"/>
              <a:gd name="connsiteX15" fmla="*/ 656357 w 960464"/>
              <a:gd name="connsiteY15" fmla="*/ 511574 h 597553"/>
              <a:gd name="connsiteX16" fmla="*/ 639252 w 960464"/>
              <a:gd name="connsiteY16" fmla="*/ 533115 h 597553"/>
              <a:gd name="connsiteX17" fmla="*/ 639252 w 960464"/>
              <a:gd name="connsiteY17" fmla="*/ 490033 h 597553"/>
              <a:gd name="connsiteX18" fmla="*/ 652081 w 960464"/>
              <a:gd name="connsiteY18" fmla="*/ 490033 h 597553"/>
              <a:gd name="connsiteX19" fmla="*/ 656357 w 960464"/>
              <a:gd name="connsiteY19" fmla="*/ 485761 h 597553"/>
              <a:gd name="connsiteX20" fmla="*/ 652081 w 960464"/>
              <a:gd name="connsiteY20" fmla="*/ 481490 h 597553"/>
              <a:gd name="connsiteX21" fmla="*/ 639252 w 960464"/>
              <a:gd name="connsiteY21" fmla="*/ 481490 h 597553"/>
              <a:gd name="connsiteX22" fmla="*/ 639252 w 960464"/>
              <a:gd name="connsiteY22" fmla="*/ 466448 h 597553"/>
              <a:gd name="connsiteX23" fmla="*/ 643528 w 960464"/>
              <a:gd name="connsiteY23" fmla="*/ 459949 h 597553"/>
              <a:gd name="connsiteX24" fmla="*/ 634976 w 960464"/>
              <a:gd name="connsiteY24" fmla="*/ 451407 h 597553"/>
              <a:gd name="connsiteX25" fmla="*/ 431199 w 960464"/>
              <a:gd name="connsiteY25" fmla="*/ 408324 h 597553"/>
              <a:gd name="connsiteX26" fmla="*/ 600951 w 960464"/>
              <a:gd name="connsiteY26" fmla="*/ 408324 h 597553"/>
              <a:gd name="connsiteX27" fmla="*/ 600951 w 960464"/>
              <a:gd name="connsiteY27" fmla="*/ 421323 h 597553"/>
              <a:gd name="connsiteX28" fmla="*/ 596674 w 960464"/>
              <a:gd name="connsiteY28" fmla="*/ 427637 h 597553"/>
              <a:gd name="connsiteX29" fmla="*/ 573619 w 960464"/>
              <a:gd name="connsiteY29" fmla="*/ 453449 h 597553"/>
              <a:gd name="connsiteX30" fmla="*/ 573619 w 960464"/>
              <a:gd name="connsiteY30" fmla="*/ 425594 h 597553"/>
              <a:gd name="connsiteX31" fmla="*/ 565067 w 960464"/>
              <a:gd name="connsiteY31" fmla="*/ 425594 h 597553"/>
              <a:gd name="connsiteX32" fmla="*/ 565067 w 960464"/>
              <a:gd name="connsiteY32" fmla="*/ 461992 h 597553"/>
              <a:gd name="connsiteX33" fmla="*/ 537363 w 960464"/>
              <a:gd name="connsiteY33" fmla="*/ 494304 h 597553"/>
              <a:gd name="connsiteX34" fmla="*/ 537363 w 960464"/>
              <a:gd name="connsiteY34" fmla="*/ 425594 h 597553"/>
              <a:gd name="connsiteX35" fmla="*/ 528997 w 960464"/>
              <a:gd name="connsiteY35" fmla="*/ 425594 h 597553"/>
              <a:gd name="connsiteX36" fmla="*/ 528997 w 960464"/>
              <a:gd name="connsiteY36" fmla="*/ 494304 h 597553"/>
              <a:gd name="connsiteX37" fmla="*/ 503339 w 960464"/>
              <a:gd name="connsiteY37" fmla="*/ 494304 h 597553"/>
              <a:gd name="connsiteX38" fmla="*/ 503339 w 960464"/>
              <a:gd name="connsiteY38" fmla="*/ 425594 h 597553"/>
              <a:gd name="connsiteX39" fmla="*/ 494972 w 960464"/>
              <a:gd name="connsiteY39" fmla="*/ 425594 h 597553"/>
              <a:gd name="connsiteX40" fmla="*/ 494972 w 960464"/>
              <a:gd name="connsiteY40" fmla="*/ 494304 h 597553"/>
              <a:gd name="connsiteX41" fmla="*/ 467269 w 960464"/>
              <a:gd name="connsiteY41" fmla="*/ 494304 h 597553"/>
              <a:gd name="connsiteX42" fmla="*/ 467269 w 960464"/>
              <a:gd name="connsiteY42" fmla="*/ 425594 h 597553"/>
              <a:gd name="connsiteX43" fmla="*/ 458716 w 960464"/>
              <a:gd name="connsiteY43" fmla="*/ 425594 h 597553"/>
              <a:gd name="connsiteX44" fmla="*/ 458716 w 960464"/>
              <a:gd name="connsiteY44" fmla="*/ 494304 h 597553"/>
              <a:gd name="connsiteX45" fmla="*/ 431199 w 960464"/>
              <a:gd name="connsiteY45" fmla="*/ 494304 h 597553"/>
              <a:gd name="connsiteX46" fmla="*/ 252522 w 960464"/>
              <a:gd name="connsiteY46" fmla="*/ 408324 h 597553"/>
              <a:gd name="connsiteX47" fmla="*/ 422646 w 960464"/>
              <a:gd name="connsiteY47" fmla="*/ 408324 h 597553"/>
              <a:gd name="connsiteX48" fmla="*/ 422646 w 960464"/>
              <a:gd name="connsiteY48" fmla="*/ 494304 h 597553"/>
              <a:gd name="connsiteX49" fmla="*/ 394943 w 960464"/>
              <a:gd name="connsiteY49" fmla="*/ 494304 h 597553"/>
              <a:gd name="connsiteX50" fmla="*/ 394943 w 960464"/>
              <a:gd name="connsiteY50" fmla="*/ 425594 h 597553"/>
              <a:gd name="connsiteX51" fmla="*/ 386576 w 960464"/>
              <a:gd name="connsiteY51" fmla="*/ 425594 h 597553"/>
              <a:gd name="connsiteX52" fmla="*/ 386576 w 960464"/>
              <a:gd name="connsiteY52" fmla="*/ 494304 h 597553"/>
              <a:gd name="connsiteX53" fmla="*/ 358873 w 960464"/>
              <a:gd name="connsiteY53" fmla="*/ 494304 h 597553"/>
              <a:gd name="connsiteX54" fmla="*/ 358873 w 960464"/>
              <a:gd name="connsiteY54" fmla="*/ 425594 h 597553"/>
              <a:gd name="connsiteX55" fmla="*/ 350320 w 960464"/>
              <a:gd name="connsiteY55" fmla="*/ 425594 h 597553"/>
              <a:gd name="connsiteX56" fmla="*/ 350320 w 960464"/>
              <a:gd name="connsiteY56" fmla="*/ 494304 h 597553"/>
              <a:gd name="connsiteX57" fmla="*/ 324848 w 960464"/>
              <a:gd name="connsiteY57" fmla="*/ 494304 h 597553"/>
              <a:gd name="connsiteX58" fmla="*/ 324848 w 960464"/>
              <a:gd name="connsiteY58" fmla="*/ 425594 h 597553"/>
              <a:gd name="connsiteX59" fmla="*/ 316481 w 960464"/>
              <a:gd name="connsiteY59" fmla="*/ 425594 h 597553"/>
              <a:gd name="connsiteX60" fmla="*/ 316481 w 960464"/>
              <a:gd name="connsiteY60" fmla="*/ 494304 h 597553"/>
              <a:gd name="connsiteX61" fmla="*/ 288778 w 960464"/>
              <a:gd name="connsiteY61" fmla="*/ 494304 h 597553"/>
              <a:gd name="connsiteX62" fmla="*/ 288778 w 960464"/>
              <a:gd name="connsiteY62" fmla="*/ 425594 h 597553"/>
              <a:gd name="connsiteX63" fmla="*/ 280225 w 960464"/>
              <a:gd name="connsiteY63" fmla="*/ 425594 h 597553"/>
              <a:gd name="connsiteX64" fmla="*/ 280225 w 960464"/>
              <a:gd name="connsiteY64" fmla="*/ 494304 h 597553"/>
              <a:gd name="connsiteX65" fmla="*/ 252522 w 960464"/>
              <a:gd name="connsiteY65" fmla="*/ 494304 h 597553"/>
              <a:gd name="connsiteX66" fmla="*/ 652081 w 960464"/>
              <a:gd name="connsiteY66" fmla="*/ 356699 h 597553"/>
              <a:gd name="connsiteX67" fmla="*/ 685920 w 960464"/>
              <a:gd name="connsiteY67" fmla="*/ 356699 h 597553"/>
              <a:gd name="connsiteX68" fmla="*/ 685920 w 960464"/>
              <a:gd name="connsiteY68" fmla="*/ 365427 h 597553"/>
              <a:gd name="connsiteX69" fmla="*/ 677553 w 960464"/>
              <a:gd name="connsiteY69" fmla="*/ 365427 h 597553"/>
              <a:gd name="connsiteX70" fmla="*/ 703025 w 960464"/>
              <a:gd name="connsiteY70" fmla="*/ 425594 h 597553"/>
              <a:gd name="connsiteX71" fmla="*/ 696518 w 960464"/>
              <a:gd name="connsiteY71" fmla="*/ 425594 h 597553"/>
              <a:gd name="connsiteX72" fmla="*/ 677553 w 960464"/>
              <a:gd name="connsiteY72" fmla="*/ 380469 h 597553"/>
              <a:gd name="connsiteX73" fmla="*/ 677553 w 960464"/>
              <a:gd name="connsiteY73" fmla="*/ 425594 h 597553"/>
              <a:gd name="connsiteX74" fmla="*/ 660448 w 960464"/>
              <a:gd name="connsiteY74" fmla="*/ 425594 h 597553"/>
              <a:gd name="connsiteX75" fmla="*/ 660448 w 960464"/>
              <a:gd name="connsiteY75" fmla="*/ 380469 h 597553"/>
              <a:gd name="connsiteX76" fmla="*/ 641297 w 960464"/>
              <a:gd name="connsiteY76" fmla="*/ 425594 h 597553"/>
              <a:gd name="connsiteX77" fmla="*/ 634976 w 960464"/>
              <a:gd name="connsiteY77" fmla="*/ 425594 h 597553"/>
              <a:gd name="connsiteX78" fmla="*/ 660448 w 960464"/>
              <a:gd name="connsiteY78" fmla="*/ 365427 h 597553"/>
              <a:gd name="connsiteX79" fmla="*/ 652081 w 960464"/>
              <a:gd name="connsiteY79" fmla="*/ 365427 h 597553"/>
              <a:gd name="connsiteX80" fmla="*/ 431199 w 960464"/>
              <a:gd name="connsiteY80" fmla="*/ 305074 h 597553"/>
              <a:gd name="connsiteX81" fmla="*/ 600951 w 960464"/>
              <a:gd name="connsiteY81" fmla="*/ 305074 h 597553"/>
              <a:gd name="connsiteX82" fmla="*/ 600951 w 960464"/>
              <a:gd name="connsiteY82" fmla="*/ 399782 h 597553"/>
              <a:gd name="connsiteX83" fmla="*/ 573619 w 960464"/>
              <a:gd name="connsiteY83" fmla="*/ 399782 h 597553"/>
              <a:gd name="connsiteX84" fmla="*/ 573619 w 960464"/>
              <a:gd name="connsiteY84" fmla="*/ 322344 h 597553"/>
              <a:gd name="connsiteX85" fmla="*/ 565067 w 960464"/>
              <a:gd name="connsiteY85" fmla="*/ 322344 h 597553"/>
              <a:gd name="connsiteX86" fmla="*/ 565067 w 960464"/>
              <a:gd name="connsiteY86" fmla="*/ 399782 h 597553"/>
              <a:gd name="connsiteX87" fmla="*/ 537363 w 960464"/>
              <a:gd name="connsiteY87" fmla="*/ 399782 h 597553"/>
              <a:gd name="connsiteX88" fmla="*/ 537363 w 960464"/>
              <a:gd name="connsiteY88" fmla="*/ 322344 h 597553"/>
              <a:gd name="connsiteX89" fmla="*/ 528997 w 960464"/>
              <a:gd name="connsiteY89" fmla="*/ 322344 h 597553"/>
              <a:gd name="connsiteX90" fmla="*/ 528997 w 960464"/>
              <a:gd name="connsiteY90" fmla="*/ 399782 h 597553"/>
              <a:gd name="connsiteX91" fmla="*/ 503339 w 960464"/>
              <a:gd name="connsiteY91" fmla="*/ 399782 h 597553"/>
              <a:gd name="connsiteX92" fmla="*/ 503339 w 960464"/>
              <a:gd name="connsiteY92" fmla="*/ 322344 h 597553"/>
              <a:gd name="connsiteX93" fmla="*/ 494972 w 960464"/>
              <a:gd name="connsiteY93" fmla="*/ 322344 h 597553"/>
              <a:gd name="connsiteX94" fmla="*/ 494972 w 960464"/>
              <a:gd name="connsiteY94" fmla="*/ 399782 h 597553"/>
              <a:gd name="connsiteX95" fmla="*/ 467269 w 960464"/>
              <a:gd name="connsiteY95" fmla="*/ 399782 h 597553"/>
              <a:gd name="connsiteX96" fmla="*/ 467269 w 960464"/>
              <a:gd name="connsiteY96" fmla="*/ 322344 h 597553"/>
              <a:gd name="connsiteX97" fmla="*/ 458716 w 960464"/>
              <a:gd name="connsiteY97" fmla="*/ 322344 h 597553"/>
              <a:gd name="connsiteX98" fmla="*/ 458716 w 960464"/>
              <a:gd name="connsiteY98" fmla="*/ 399782 h 597553"/>
              <a:gd name="connsiteX99" fmla="*/ 431199 w 960464"/>
              <a:gd name="connsiteY99" fmla="*/ 399782 h 597553"/>
              <a:gd name="connsiteX100" fmla="*/ 252522 w 960464"/>
              <a:gd name="connsiteY100" fmla="*/ 305074 h 597553"/>
              <a:gd name="connsiteX101" fmla="*/ 422646 w 960464"/>
              <a:gd name="connsiteY101" fmla="*/ 305074 h 597553"/>
              <a:gd name="connsiteX102" fmla="*/ 422646 w 960464"/>
              <a:gd name="connsiteY102" fmla="*/ 399782 h 597553"/>
              <a:gd name="connsiteX103" fmla="*/ 394943 w 960464"/>
              <a:gd name="connsiteY103" fmla="*/ 399782 h 597553"/>
              <a:gd name="connsiteX104" fmla="*/ 394943 w 960464"/>
              <a:gd name="connsiteY104" fmla="*/ 322344 h 597553"/>
              <a:gd name="connsiteX105" fmla="*/ 386576 w 960464"/>
              <a:gd name="connsiteY105" fmla="*/ 322344 h 597553"/>
              <a:gd name="connsiteX106" fmla="*/ 386576 w 960464"/>
              <a:gd name="connsiteY106" fmla="*/ 399782 h 597553"/>
              <a:gd name="connsiteX107" fmla="*/ 358873 w 960464"/>
              <a:gd name="connsiteY107" fmla="*/ 399782 h 597553"/>
              <a:gd name="connsiteX108" fmla="*/ 358873 w 960464"/>
              <a:gd name="connsiteY108" fmla="*/ 322344 h 597553"/>
              <a:gd name="connsiteX109" fmla="*/ 350320 w 960464"/>
              <a:gd name="connsiteY109" fmla="*/ 322344 h 597553"/>
              <a:gd name="connsiteX110" fmla="*/ 350320 w 960464"/>
              <a:gd name="connsiteY110" fmla="*/ 399782 h 597553"/>
              <a:gd name="connsiteX111" fmla="*/ 324848 w 960464"/>
              <a:gd name="connsiteY111" fmla="*/ 399782 h 597553"/>
              <a:gd name="connsiteX112" fmla="*/ 324848 w 960464"/>
              <a:gd name="connsiteY112" fmla="*/ 322344 h 597553"/>
              <a:gd name="connsiteX113" fmla="*/ 316481 w 960464"/>
              <a:gd name="connsiteY113" fmla="*/ 322344 h 597553"/>
              <a:gd name="connsiteX114" fmla="*/ 316481 w 960464"/>
              <a:gd name="connsiteY114" fmla="*/ 399782 h 597553"/>
              <a:gd name="connsiteX115" fmla="*/ 288778 w 960464"/>
              <a:gd name="connsiteY115" fmla="*/ 399782 h 597553"/>
              <a:gd name="connsiteX116" fmla="*/ 288778 w 960464"/>
              <a:gd name="connsiteY116" fmla="*/ 322344 h 597553"/>
              <a:gd name="connsiteX117" fmla="*/ 280225 w 960464"/>
              <a:gd name="connsiteY117" fmla="*/ 322344 h 597553"/>
              <a:gd name="connsiteX118" fmla="*/ 280225 w 960464"/>
              <a:gd name="connsiteY118" fmla="*/ 399782 h 597553"/>
              <a:gd name="connsiteX119" fmla="*/ 252522 w 960464"/>
              <a:gd name="connsiteY119" fmla="*/ 399782 h 597553"/>
              <a:gd name="connsiteX120" fmla="*/ 184658 w 960464"/>
              <a:gd name="connsiteY120" fmla="*/ 305074 h 597553"/>
              <a:gd name="connsiteX121" fmla="*/ 244155 w 960464"/>
              <a:gd name="connsiteY121" fmla="*/ 305074 h 597553"/>
              <a:gd name="connsiteX122" fmla="*/ 244155 w 960464"/>
              <a:gd name="connsiteY122" fmla="*/ 399782 h 597553"/>
              <a:gd name="connsiteX123" fmla="*/ 216452 w 960464"/>
              <a:gd name="connsiteY123" fmla="*/ 399782 h 597553"/>
              <a:gd name="connsiteX124" fmla="*/ 216452 w 960464"/>
              <a:gd name="connsiteY124" fmla="*/ 322344 h 597553"/>
              <a:gd name="connsiteX125" fmla="*/ 207899 w 960464"/>
              <a:gd name="connsiteY125" fmla="*/ 322344 h 597553"/>
              <a:gd name="connsiteX126" fmla="*/ 207899 w 960464"/>
              <a:gd name="connsiteY126" fmla="*/ 399782 h 597553"/>
              <a:gd name="connsiteX127" fmla="*/ 184658 w 960464"/>
              <a:gd name="connsiteY127" fmla="*/ 399782 h 597553"/>
              <a:gd name="connsiteX128" fmla="*/ 431199 w 960464"/>
              <a:gd name="connsiteY128" fmla="*/ 202010 h 597553"/>
              <a:gd name="connsiteX129" fmla="*/ 600951 w 960464"/>
              <a:gd name="connsiteY129" fmla="*/ 202010 h 597553"/>
              <a:gd name="connsiteX130" fmla="*/ 600951 w 960464"/>
              <a:gd name="connsiteY130" fmla="*/ 296532 h 597553"/>
              <a:gd name="connsiteX131" fmla="*/ 573619 w 960464"/>
              <a:gd name="connsiteY131" fmla="*/ 296532 h 597553"/>
              <a:gd name="connsiteX132" fmla="*/ 573619 w 960464"/>
              <a:gd name="connsiteY132" fmla="*/ 219095 h 597553"/>
              <a:gd name="connsiteX133" fmla="*/ 565067 w 960464"/>
              <a:gd name="connsiteY133" fmla="*/ 219095 h 597553"/>
              <a:gd name="connsiteX134" fmla="*/ 565067 w 960464"/>
              <a:gd name="connsiteY134" fmla="*/ 296532 h 597553"/>
              <a:gd name="connsiteX135" fmla="*/ 537363 w 960464"/>
              <a:gd name="connsiteY135" fmla="*/ 296532 h 597553"/>
              <a:gd name="connsiteX136" fmla="*/ 537363 w 960464"/>
              <a:gd name="connsiteY136" fmla="*/ 219095 h 597553"/>
              <a:gd name="connsiteX137" fmla="*/ 528997 w 960464"/>
              <a:gd name="connsiteY137" fmla="*/ 219095 h 597553"/>
              <a:gd name="connsiteX138" fmla="*/ 528997 w 960464"/>
              <a:gd name="connsiteY138" fmla="*/ 296532 h 597553"/>
              <a:gd name="connsiteX139" fmla="*/ 503339 w 960464"/>
              <a:gd name="connsiteY139" fmla="*/ 296532 h 597553"/>
              <a:gd name="connsiteX140" fmla="*/ 503339 w 960464"/>
              <a:gd name="connsiteY140" fmla="*/ 219095 h 597553"/>
              <a:gd name="connsiteX141" fmla="*/ 494972 w 960464"/>
              <a:gd name="connsiteY141" fmla="*/ 219095 h 597553"/>
              <a:gd name="connsiteX142" fmla="*/ 494972 w 960464"/>
              <a:gd name="connsiteY142" fmla="*/ 296532 h 597553"/>
              <a:gd name="connsiteX143" fmla="*/ 467269 w 960464"/>
              <a:gd name="connsiteY143" fmla="*/ 296532 h 597553"/>
              <a:gd name="connsiteX144" fmla="*/ 467269 w 960464"/>
              <a:gd name="connsiteY144" fmla="*/ 219095 h 597553"/>
              <a:gd name="connsiteX145" fmla="*/ 458716 w 960464"/>
              <a:gd name="connsiteY145" fmla="*/ 219095 h 597553"/>
              <a:gd name="connsiteX146" fmla="*/ 458716 w 960464"/>
              <a:gd name="connsiteY146" fmla="*/ 296532 h 597553"/>
              <a:gd name="connsiteX147" fmla="*/ 431199 w 960464"/>
              <a:gd name="connsiteY147" fmla="*/ 296532 h 597553"/>
              <a:gd name="connsiteX148" fmla="*/ 252522 w 960464"/>
              <a:gd name="connsiteY148" fmla="*/ 202010 h 597553"/>
              <a:gd name="connsiteX149" fmla="*/ 422646 w 960464"/>
              <a:gd name="connsiteY149" fmla="*/ 202010 h 597553"/>
              <a:gd name="connsiteX150" fmla="*/ 422646 w 960464"/>
              <a:gd name="connsiteY150" fmla="*/ 296532 h 597553"/>
              <a:gd name="connsiteX151" fmla="*/ 394943 w 960464"/>
              <a:gd name="connsiteY151" fmla="*/ 296532 h 597553"/>
              <a:gd name="connsiteX152" fmla="*/ 394943 w 960464"/>
              <a:gd name="connsiteY152" fmla="*/ 219095 h 597553"/>
              <a:gd name="connsiteX153" fmla="*/ 386576 w 960464"/>
              <a:gd name="connsiteY153" fmla="*/ 219095 h 597553"/>
              <a:gd name="connsiteX154" fmla="*/ 386576 w 960464"/>
              <a:gd name="connsiteY154" fmla="*/ 296532 h 597553"/>
              <a:gd name="connsiteX155" fmla="*/ 358873 w 960464"/>
              <a:gd name="connsiteY155" fmla="*/ 296532 h 597553"/>
              <a:gd name="connsiteX156" fmla="*/ 358873 w 960464"/>
              <a:gd name="connsiteY156" fmla="*/ 219095 h 597553"/>
              <a:gd name="connsiteX157" fmla="*/ 350320 w 960464"/>
              <a:gd name="connsiteY157" fmla="*/ 219095 h 597553"/>
              <a:gd name="connsiteX158" fmla="*/ 350320 w 960464"/>
              <a:gd name="connsiteY158" fmla="*/ 296532 h 597553"/>
              <a:gd name="connsiteX159" fmla="*/ 324848 w 960464"/>
              <a:gd name="connsiteY159" fmla="*/ 296532 h 597553"/>
              <a:gd name="connsiteX160" fmla="*/ 324848 w 960464"/>
              <a:gd name="connsiteY160" fmla="*/ 219095 h 597553"/>
              <a:gd name="connsiteX161" fmla="*/ 316481 w 960464"/>
              <a:gd name="connsiteY161" fmla="*/ 219095 h 597553"/>
              <a:gd name="connsiteX162" fmla="*/ 316481 w 960464"/>
              <a:gd name="connsiteY162" fmla="*/ 296532 h 597553"/>
              <a:gd name="connsiteX163" fmla="*/ 288778 w 960464"/>
              <a:gd name="connsiteY163" fmla="*/ 296532 h 597553"/>
              <a:gd name="connsiteX164" fmla="*/ 288778 w 960464"/>
              <a:gd name="connsiteY164" fmla="*/ 219095 h 597553"/>
              <a:gd name="connsiteX165" fmla="*/ 280225 w 960464"/>
              <a:gd name="connsiteY165" fmla="*/ 219095 h 597553"/>
              <a:gd name="connsiteX166" fmla="*/ 280225 w 960464"/>
              <a:gd name="connsiteY166" fmla="*/ 296532 h 597553"/>
              <a:gd name="connsiteX167" fmla="*/ 252522 w 960464"/>
              <a:gd name="connsiteY167" fmla="*/ 296532 h 597553"/>
              <a:gd name="connsiteX168" fmla="*/ 390236 w 960464"/>
              <a:gd name="connsiteY168" fmla="*/ 0 h 597553"/>
              <a:gd name="connsiteX169" fmla="*/ 550659 w 960464"/>
              <a:gd name="connsiteY169" fmla="*/ 84649 h 597553"/>
              <a:gd name="connsiteX170" fmla="*/ 607678 w 960464"/>
              <a:gd name="connsiteY170" fmla="*/ 75143 h 597553"/>
              <a:gd name="connsiteX171" fmla="*/ 772287 w 960464"/>
              <a:gd name="connsiteY171" fmla="*/ 195554 h 597553"/>
              <a:gd name="connsiteX172" fmla="*/ 787786 w 960464"/>
              <a:gd name="connsiteY172" fmla="*/ 195101 h 597553"/>
              <a:gd name="connsiteX173" fmla="*/ 960428 w 960464"/>
              <a:gd name="connsiteY173" fmla="*/ 362363 h 597553"/>
              <a:gd name="connsiteX174" fmla="*/ 796837 w 960464"/>
              <a:gd name="connsiteY174" fmla="*/ 537886 h 597553"/>
              <a:gd name="connsiteX175" fmla="*/ 796837 w 960464"/>
              <a:gd name="connsiteY175" fmla="*/ 492845 h 597553"/>
              <a:gd name="connsiteX176" fmla="*/ 915288 w 960464"/>
              <a:gd name="connsiteY176" fmla="*/ 356365 h 597553"/>
              <a:gd name="connsiteX177" fmla="*/ 797290 w 960464"/>
              <a:gd name="connsiteY177" fmla="*/ 238784 h 597553"/>
              <a:gd name="connsiteX178" fmla="*/ 776812 w 960464"/>
              <a:gd name="connsiteY178" fmla="*/ 238784 h 597553"/>
              <a:gd name="connsiteX179" fmla="*/ 756788 w 960464"/>
              <a:gd name="connsiteY179" fmla="*/ 240708 h 597553"/>
              <a:gd name="connsiteX180" fmla="*/ 735745 w 960464"/>
              <a:gd name="connsiteY180" fmla="*/ 226562 h 597553"/>
              <a:gd name="connsiteX181" fmla="*/ 729749 w 960464"/>
              <a:gd name="connsiteY181" fmla="*/ 207776 h 597553"/>
              <a:gd name="connsiteX182" fmla="*/ 591726 w 960464"/>
              <a:gd name="connsiteY182" fmla="*/ 119731 h 597553"/>
              <a:gd name="connsiteX183" fmla="*/ 564800 w 960464"/>
              <a:gd name="connsiteY183" fmla="*/ 126182 h 597553"/>
              <a:gd name="connsiteX184" fmla="*/ 547604 w 960464"/>
              <a:gd name="connsiteY184" fmla="*/ 132067 h 597553"/>
              <a:gd name="connsiteX185" fmla="*/ 524751 w 960464"/>
              <a:gd name="connsiteY185" fmla="*/ 124711 h 597553"/>
              <a:gd name="connsiteX186" fmla="*/ 513777 w 960464"/>
              <a:gd name="connsiteY186" fmla="*/ 109207 h 597553"/>
              <a:gd name="connsiteX187" fmla="*/ 390236 w 960464"/>
              <a:gd name="connsiteY187" fmla="*/ 44135 h 597553"/>
              <a:gd name="connsiteX188" fmla="*/ 244067 w 960464"/>
              <a:gd name="connsiteY188" fmla="*/ 159566 h 597553"/>
              <a:gd name="connsiteX189" fmla="*/ 239542 w 960464"/>
              <a:gd name="connsiteY189" fmla="*/ 179597 h 597553"/>
              <a:gd name="connsiteX190" fmla="*/ 219404 w 960464"/>
              <a:gd name="connsiteY190" fmla="*/ 195101 h 597553"/>
              <a:gd name="connsiteX191" fmla="*/ 198927 w 960464"/>
              <a:gd name="connsiteY191" fmla="*/ 194648 h 597553"/>
              <a:gd name="connsiteX192" fmla="*/ 197004 w 960464"/>
              <a:gd name="connsiteY192" fmla="*/ 194648 h 597553"/>
              <a:gd name="connsiteX193" fmla="*/ 195081 w 960464"/>
              <a:gd name="connsiteY193" fmla="*/ 194648 h 597553"/>
              <a:gd name="connsiteX194" fmla="*/ 45178 w 960464"/>
              <a:gd name="connsiteY194" fmla="*/ 349236 h 597553"/>
              <a:gd name="connsiteX195" fmla="*/ 138439 w 960464"/>
              <a:gd name="connsiteY195" fmla="*/ 482899 h 597553"/>
              <a:gd name="connsiteX196" fmla="*/ 184658 w 960464"/>
              <a:gd name="connsiteY196" fmla="*/ 492672 h 597553"/>
              <a:gd name="connsiteX197" fmla="*/ 184658 w 960464"/>
              <a:gd name="connsiteY197" fmla="*/ 408324 h 597553"/>
              <a:gd name="connsiteX198" fmla="*/ 244155 w 960464"/>
              <a:gd name="connsiteY198" fmla="*/ 408324 h 597553"/>
              <a:gd name="connsiteX199" fmla="*/ 244155 w 960464"/>
              <a:gd name="connsiteY199" fmla="*/ 494304 h 597553"/>
              <a:gd name="connsiteX200" fmla="*/ 216452 w 960464"/>
              <a:gd name="connsiteY200" fmla="*/ 494304 h 597553"/>
              <a:gd name="connsiteX201" fmla="*/ 216452 w 960464"/>
              <a:gd name="connsiteY201" fmla="*/ 425594 h 597553"/>
              <a:gd name="connsiteX202" fmla="*/ 207899 w 960464"/>
              <a:gd name="connsiteY202" fmla="*/ 425594 h 597553"/>
              <a:gd name="connsiteX203" fmla="*/ 207899 w 960464"/>
              <a:gd name="connsiteY203" fmla="*/ 494304 h 597553"/>
              <a:gd name="connsiteX204" fmla="*/ 192374 w 960464"/>
              <a:gd name="connsiteY204" fmla="*/ 494304 h 597553"/>
              <a:gd name="connsiteX205" fmla="*/ 195646 w 960464"/>
              <a:gd name="connsiteY205" fmla="*/ 494996 h 597553"/>
              <a:gd name="connsiteX206" fmla="*/ 195383 w 960464"/>
              <a:gd name="connsiteY206" fmla="*/ 503032 h 597553"/>
              <a:gd name="connsiteX207" fmla="*/ 541640 w 960464"/>
              <a:gd name="connsiteY207" fmla="*/ 503032 h 597553"/>
              <a:gd name="connsiteX208" fmla="*/ 600951 w 960464"/>
              <a:gd name="connsiteY208" fmla="*/ 434136 h 597553"/>
              <a:gd name="connsiteX209" fmla="*/ 728497 w 960464"/>
              <a:gd name="connsiteY209" fmla="*/ 434136 h 597553"/>
              <a:gd name="connsiteX210" fmla="*/ 728497 w 960464"/>
              <a:gd name="connsiteY210" fmla="*/ 453449 h 597553"/>
              <a:gd name="connsiteX211" fmla="*/ 717899 w 960464"/>
              <a:gd name="connsiteY211" fmla="*/ 479262 h 597553"/>
              <a:gd name="connsiteX212" fmla="*/ 709347 w 960464"/>
              <a:gd name="connsiteY212" fmla="*/ 487804 h 597553"/>
              <a:gd name="connsiteX213" fmla="*/ 709347 w 960464"/>
              <a:gd name="connsiteY213" fmla="*/ 535158 h 597553"/>
              <a:gd name="connsiteX214" fmla="*/ 717899 w 960464"/>
              <a:gd name="connsiteY214" fmla="*/ 543886 h 597553"/>
              <a:gd name="connsiteX215" fmla="*/ 728497 w 960464"/>
              <a:gd name="connsiteY215" fmla="*/ 569698 h 597553"/>
              <a:gd name="connsiteX216" fmla="*/ 728497 w 960464"/>
              <a:gd name="connsiteY216" fmla="*/ 593282 h 597553"/>
              <a:gd name="connsiteX217" fmla="*/ 694473 w 960464"/>
              <a:gd name="connsiteY217" fmla="*/ 597553 h 597553"/>
              <a:gd name="connsiteX218" fmla="*/ 643528 w 960464"/>
              <a:gd name="connsiteY218" fmla="*/ 586783 h 597553"/>
              <a:gd name="connsiteX219" fmla="*/ 592584 w 960464"/>
              <a:gd name="connsiteY219" fmla="*/ 597553 h 597553"/>
              <a:gd name="connsiteX220" fmla="*/ 541640 w 960464"/>
              <a:gd name="connsiteY220" fmla="*/ 586783 h 597553"/>
              <a:gd name="connsiteX221" fmla="*/ 490696 w 960464"/>
              <a:gd name="connsiteY221" fmla="*/ 597553 h 597553"/>
              <a:gd name="connsiteX222" fmla="*/ 439565 w 960464"/>
              <a:gd name="connsiteY222" fmla="*/ 586783 h 597553"/>
              <a:gd name="connsiteX223" fmla="*/ 388621 w 960464"/>
              <a:gd name="connsiteY223" fmla="*/ 597553 h 597553"/>
              <a:gd name="connsiteX224" fmla="*/ 337677 w 960464"/>
              <a:gd name="connsiteY224" fmla="*/ 586783 h 597553"/>
              <a:gd name="connsiteX225" fmla="*/ 286547 w 960464"/>
              <a:gd name="connsiteY225" fmla="*/ 597553 h 597553"/>
              <a:gd name="connsiteX226" fmla="*/ 235602 w 960464"/>
              <a:gd name="connsiteY226" fmla="*/ 586783 h 597553"/>
              <a:gd name="connsiteX227" fmla="*/ 184658 w 960464"/>
              <a:gd name="connsiteY227" fmla="*/ 597553 h 597553"/>
              <a:gd name="connsiteX228" fmla="*/ 184658 w 960464"/>
              <a:gd name="connsiteY228" fmla="*/ 538644 h 597553"/>
              <a:gd name="connsiteX229" fmla="*/ 155018 w 960464"/>
              <a:gd name="connsiteY229" fmla="*/ 535013 h 597553"/>
              <a:gd name="connsiteX230" fmla="*/ 38 w 960464"/>
              <a:gd name="connsiteY230" fmla="*/ 341314 h 597553"/>
              <a:gd name="connsiteX231" fmla="*/ 195081 w 960464"/>
              <a:gd name="connsiteY231" fmla="*/ 150287 h 597553"/>
              <a:gd name="connsiteX232" fmla="*/ 200172 w 960464"/>
              <a:gd name="connsiteY232" fmla="*/ 150287 h 597553"/>
              <a:gd name="connsiteX233" fmla="*/ 390236 w 960464"/>
              <a:gd name="connsiteY233" fmla="*/ 0 h 59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960463" h="597553">
                <a:moveTo>
                  <a:pt x="634976" y="451407"/>
                </a:moveTo>
                <a:cubicBezTo>
                  <a:pt x="630699" y="451407"/>
                  <a:pt x="626423" y="455678"/>
                  <a:pt x="626423" y="459949"/>
                </a:cubicBezTo>
                <a:cubicBezTo>
                  <a:pt x="626423" y="461992"/>
                  <a:pt x="628654" y="466448"/>
                  <a:pt x="630699" y="466448"/>
                </a:cubicBezTo>
                <a:cubicBezTo>
                  <a:pt x="630699" y="471462"/>
                  <a:pt x="630699" y="466448"/>
                  <a:pt x="630699" y="481490"/>
                </a:cubicBezTo>
                <a:lnTo>
                  <a:pt x="618056" y="481490"/>
                </a:lnTo>
                <a:cubicBezTo>
                  <a:pt x="615825" y="481490"/>
                  <a:pt x="613780" y="483533"/>
                  <a:pt x="613780" y="485761"/>
                </a:cubicBezTo>
                <a:cubicBezTo>
                  <a:pt x="613780" y="487804"/>
                  <a:pt x="615825" y="490033"/>
                  <a:pt x="618056" y="490033"/>
                </a:cubicBezTo>
                <a:lnTo>
                  <a:pt x="630699" y="490033"/>
                </a:lnTo>
                <a:lnTo>
                  <a:pt x="630699" y="533115"/>
                </a:lnTo>
                <a:cubicBezTo>
                  <a:pt x="620101" y="530887"/>
                  <a:pt x="613780" y="522345"/>
                  <a:pt x="613780" y="511574"/>
                </a:cubicBezTo>
                <a:cubicBezTo>
                  <a:pt x="613780" y="509345"/>
                  <a:pt x="611549" y="507303"/>
                  <a:pt x="609503" y="507303"/>
                </a:cubicBezTo>
                <a:cubicBezTo>
                  <a:pt x="607458" y="507303"/>
                  <a:pt x="605227" y="509345"/>
                  <a:pt x="605227" y="511574"/>
                </a:cubicBezTo>
                <a:cubicBezTo>
                  <a:pt x="605227" y="528658"/>
                  <a:pt x="618056" y="541657"/>
                  <a:pt x="634976" y="541657"/>
                </a:cubicBezTo>
                <a:cubicBezTo>
                  <a:pt x="652081" y="541657"/>
                  <a:pt x="664724" y="528658"/>
                  <a:pt x="664724" y="511574"/>
                </a:cubicBezTo>
                <a:cubicBezTo>
                  <a:pt x="664724" y="509345"/>
                  <a:pt x="662679" y="507303"/>
                  <a:pt x="660448" y="507303"/>
                </a:cubicBezTo>
                <a:cubicBezTo>
                  <a:pt x="658402" y="507303"/>
                  <a:pt x="656357" y="509345"/>
                  <a:pt x="656357" y="511574"/>
                </a:cubicBezTo>
                <a:cubicBezTo>
                  <a:pt x="656357" y="522345"/>
                  <a:pt x="649850" y="530887"/>
                  <a:pt x="639252" y="533115"/>
                </a:cubicBezTo>
                <a:lnTo>
                  <a:pt x="639252" y="490033"/>
                </a:lnTo>
                <a:lnTo>
                  <a:pt x="652081" y="490033"/>
                </a:lnTo>
                <a:cubicBezTo>
                  <a:pt x="654126" y="490033"/>
                  <a:pt x="656357" y="487804"/>
                  <a:pt x="656357" y="485761"/>
                </a:cubicBezTo>
                <a:cubicBezTo>
                  <a:pt x="656357" y="483533"/>
                  <a:pt x="654126" y="481490"/>
                  <a:pt x="652081" y="481490"/>
                </a:cubicBezTo>
                <a:lnTo>
                  <a:pt x="639252" y="481490"/>
                </a:lnTo>
                <a:cubicBezTo>
                  <a:pt x="639252" y="476476"/>
                  <a:pt x="639252" y="481490"/>
                  <a:pt x="639252" y="466448"/>
                </a:cubicBezTo>
                <a:cubicBezTo>
                  <a:pt x="641297" y="466448"/>
                  <a:pt x="643528" y="461992"/>
                  <a:pt x="643528" y="459949"/>
                </a:cubicBezTo>
                <a:cubicBezTo>
                  <a:pt x="643528" y="455678"/>
                  <a:pt x="639252" y="451407"/>
                  <a:pt x="634976" y="451407"/>
                </a:cubicBezTo>
                <a:close/>
                <a:moveTo>
                  <a:pt x="431199" y="408324"/>
                </a:moveTo>
                <a:lnTo>
                  <a:pt x="600951" y="408324"/>
                </a:lnTo>
                <a:lnTo>
                  <a:pt x="600951" y="421323"/>
                </a:lnTo>
                <a:lnTo>
                  <a:pt x="596674" y="427637"/>
                </a:lnTo>
                <a:lnTo>
                  <a:pt x="573619" y="453449"/>
                </a:lnTo>
                <a:lnTo>
                  <a:pt x="573619" y="425594"/>
                </a:lnTo>
                <a:lnTo>
                  <a:pt x="565067" y="425594"/>
                </a:lnTo>
                <a:lnTo>
                  <a:pt x="565067" y="461992"/>
                </a:lnTo>
                <a:lnTo>
                  <a:pt x="537363" y="494304"/>
                </a:lnTo>
                <a:lnTo>
                  <a:pt x="537363" y="425594"/>
                </a:lnTo>
                <a:lnTo>
                  <a:pt x="528997" y="425594"/>
                </a:lnTo>
                <a:lnTo>
                  <a:pt x="528997" y="494304"/>
                </a:lnTo>
                <a:lnTo>
                  <a:pt x="503339" y="494304"/>
                </a:lnTo>
                <a:lnTo>
                  <a:pt x="503339" y="425594"/>
                </a:lnTo>
                <a:lnTo>
                  <a:pt x="494972" y="425594"/>
                </a:lnTo>
                <a:lnTo>
                  <a:pt x="494972" y="494304"/>
                </a:lnTo>
                <a:lnTo>
                  <a:pt x="467269" y="494304"/>
                </a:lnTo>
                <a:lnTo>
                  <a:pt x="467269" y="425594"/>
                </a:lnTo>
                <a:lnTo>
                  <a:pt x="458716" y="425594"/>
                </a:lnTo>
                <a:lnTo>
                  <a:pt x="458716" y="494304"/>
                </a:lnTo>
                <a:lnTo>
                  <a:pt x="431199" y="494304"/>
                </a:lnTo>
                <a:close/>
                <a:moveTo>
                  <a:pt x="252522" y="408324"/>
                </a:moveTo>
                <a:lnTo>
                  <a:pt x="422646" y="408324"/>
                </a:lnTo>
                <a:lnTo>
                  <a:pt x="422646" y="494304"/>
                </a:lnTo>
                <a:lnTo>
                  <a:pt x="394943" y="494304"/>
                </a:lnTo>
                <a:lnTo>
                  <a:pt x="394943" y="425594"/>
                </a:lnTo>
                <a:lnTo>
                  <a:pt x="386576" y="425594"/>
                </a:lnTo>
                <a:lnTo>
                  <a:pt x="386576" y="494304"/>
                </a:lnTo>
                <a:lnTo>
                  <a:pt x="358873" y="494304"/>
                </a:lnTo>
                <a:lnTo>
                  <a:pt x="358873" y="425594"/>
                </a:lnTo>
                <a:lnTo>
                  <a:pt x="350320" y="425594"/>
                </a:lnTo>
                <a:lnTo>
                  <a:pt x="350320" y="494304"/>
                </a:lnTo>
                <a:lnTo>
                  <a:pt x="324848" y="494304"/>
                </a:lnTo>
                <a:lnTo>
                  <a:pt x="324848" y="425594"/>
                </a:lnTo>
                <a:lnTo>
                  <a:pt x="316481" y="425594"/>
                </a:lnTo>
                <a:lnTo>
                  <a:pt x="316481" y="494304"/>
                </a:lnTo>
                <a:lnTo>
                  <a:pt x="288778" y="494304"/>
                </a:lnTo>
                <a:lnTo>
                  <a:pt x="288778" y="425594"/>
                </a:lnTo>
                <a:lnTo>
                  <a:pt x="280225" y="425594"/>
                </a:lnTo>
                <a:lnTo>
                  <a:pt x="280225" y="494304"/>
                </a:lnTo>
                <a:lnTo>
                  <a:pt x="252522" y="494304"/>
                </a:lnTo>
                <a:close/>
                <a:moveTo>
                  <a:pt x="652081" y="356699"/>
                </a:moveTo>
                <a:lnTo>
                  <a:pt x="685920" y="356699"/>
                </a:lnTo>
                <a:lnTo>
                  <a:pt x="685920" y="365427"/>
                </a:lnTo>
                <a:lnTo>
                  <a:pt x="677553" y="365427"/>
                </a:lnTo>
                <a:lnTo>
                  <a:pt x="703025" y="425594"/>
                </a:lnTo>
                <a:lnTo>
                  <a:pt x="696518" y="425594"/>
                </a:lnTo>
                <a:lnTo>
                  <a:pt x="677553" y="380469"/>
                </a:lnTo>
                <a:lnTo>
                  <a:pt x="677553" y="425594"/>
                </a:lnTo>
                <a:lnTo>
                  <a:pt x="660448" y="425594"/>
                </a:lnTo>
                <a:lnTo>
                  <a:pt x="660448" y="380469"/>
                </a:lnTo>
                <a:lnTo>
                  <a:pt x="641297" y="425594"/>
                </a:lnTo>
                <a:lnTo>
                  <a:pt x="634976" y="425594"/>
                </a:lnTo>
                <a:lnTo>
                  <a:pt x="660448" y="365427"/>
                </a:lnTo>
                <a:lnTo>
                  <a:pt x="652081" y="365427"/>
                </a:lnTo>
                <a:close/>
                <a:moveTo>
                  <a:pt x="431199" y="305074"/>
                </a:moveTo>
                <a:lnTo>
                  <a:pt x="600951" y="305074"/>
                </a:lnTo>
                <a:lnTo>
                  <a:pt x="600951" y="399782"/>
                </a:lnTo>
                <a:lnTo>
                  <a:pt x="573619" y="399782"/>
                </a:lnTo>
                <a:lnTo>
                  <a:pt x="573619" y="322344"/>
                </a:lnTo>
                <a:lnTo>
                  <a:pt x="565067" y="322344"/>
                </a:lnTo>
                <a:lnTo>
                  <a:pt x="565067" y="399782"/>
                </a:lnTo>
                <a:lnTo>
                  <a:pt x="537363" y="399782"/>
                </a:lnTo>
                <a:lnTo>
                  <a:pt x="537363" y="322344"/>
                </a:lnTo>
                <a:lnTo>
                  <a:pt x="528997" y="322344"/>
                </a:lnTo>
                <a:lnTo>
                  <a:pt x="528997" y="399782"/>
                </a:lnTo>
                <a:lnTo>
                  <a:pt x="503339" y="399782"/>
                </a:lnTo>
                <a:lnTo>
                  <a:pt x="503339" y="322344"/>
                </a:lnTo>
                <a:lnTo>
                  <a:pt x="494972" y="322344"/>
                </a:lnTo>
                <a:lnTo>
                  <a:pt x="494972" y="399782"/>
                </a:lnTo>
                <a:lnTo>
                  <a:pt x="467269" y="399782"/>
                </a:lnTo>
                <a:lnTo>
                  <a:pt x="467269" y="322344"/>
                </a:lnTo>
                <a:lnTo>
                  <a:pt x="458716" y="322344"/>
                </a:lnTo>
                <a:lnTo>
                  <a:pt x="458716" y="399782"/>
                </a:lnTo>
                <a:lnTo>
                  <a:pt x="431199" y="399782"/>
                </a:lnTo>
                <a:close/>
                <a:moveTo>
                  <a:pt x="252522" y="305074"/>
                </a:moveTo>
                <a:lnTo>
                  <a:pt x="422646" y="305074"/>
                </a:lnTo>
                <a:lnTo>
                  <a:pt x="422646" y="399782"/>
                </a:lnTo>
                <a:lnTo>
                  <a:pt x="394943" y="399782"/>
                </a:lnTo>
                <a:lnTo>
                  <a:pt x="394943" y="322344"/>
                </a:lnTo>
                <a:lnTo>
                  <a:pt x="386576" y="322344"/>
                </a:lnTo>
                <a:lnTo>
                  <a:pt x="386576" y="399782"/>
                </a:lnTo>
                <a:lnTo>
                  <a:pt x="358873" y="399782"/>
                </a:lnTo>
                <a:lnTo>
                  <a:pt x="358873" y="322344"/>
                </a:lnTo>
                <a:lnTo>
                  <a:pt x="350320" y="322344"/>
                </a:lnTo>
                <a:lnTo>
                  <a:pt x="350320" y="399782"/>
                </a:lnTo>
                <a:lnTo>
                  <a:pt x="324848" y="399782"/>
                </a:lnTo>
                <a:lnTo>
                  <a:pt x="324848" y="322344"/>
                </a:lnTo>
                <a:lnTo>
                  <a:pt x="316481" y="322344"/>
                </a:lnTo>
                <a:lnTo>
                  <a:pt x="316481" y="399782"/>
                </a:lnTo>
                <a:lnTo>
                  <a:pt x="288778" y="399782"/>
                </a:lnTo>
                <a:lnTo>
                  <a:pt x="288778" y="322344"/>
                </a:lnTo>
                <a:lnTo>
                  <a:pt x="280225" y="322344"/>
                </a:lnTo>
                <a:lnTo>
                  <a:pt x="280225" y="399782"/>
                </a:lnTo>
                <a:lnTo>
                  <a:pt x="252522" y="399782"/>
                </a:lnTo>
                <a:close/>
                <a:moveTo>
                  <a:pt x="184658" y="305074"/>
                </a:moveTo>
                <a:lnTo>
                  <a:pt x="244155" y="305074"/>
                </a:lnTo>
                <a:lnTo>
                  <a:pt x="244155" y="399782"/>
                </a:lnTo>
                <a:lnTo>
                  <a:pt x="216452" y="399782"/>
                </a:lnTo>
                <a:lnTo>
                  <a:pt x="216452" y="322344"/>
                </a:lnTo>
                <a:lnTo>
                  <a:pt x="207899" y="322344"/>
                </a:lnTo>
                <a:lnTo>
                  <a:pt x="207899" y="399782"/>
                </a:lnTo>
                <a:lnTo>
                  <a:pt x="184658" y="399782"/>
                </a:lnTo>
                <a:close/>
                <a:moveTo>
                  <a:pt x="431199" y="202010"/>
                </a:moveTo>
                <a:lnTo>
                  <a:pt x="600951" y="202010"/>
                </a:lnTo>
                <a:lnTo>
                  <a:pt x="600951" y="296532"/>
                </a:lnTo>
                <a:lnTo>
                  <a:pt x="573619" y="296532"/>
                </a:lnTo>
                <a:lnTo>
                  <a:pt x="573619" y="219095"/>
                </a:lnTo>
                <a:lnTo>
                  <a:pt x="565067" y="219095"/>
                </a:lnTo>
                <a:lnTo>
                  <a:pt x="565067" y="296532"/>
                </a:lnTo>
                <a:lnTo>
                  <a:pt x="537363" y="296532"/>
                </a:lnTo>
                <a:lnTo>
                  <a:pt x="537363" y="219095"/>
                </a:lnTo>
                <a:lnTo>
                  <a:pt x="528997" y="219095"/>
                </a:lnTo>
                <a:lnTo>
                  <a:pt x="528997" y="296532"/>
                </a:lnTo>
                <a:lnTo>
                  <a:pt x="503339" y="296532"/>
                </a:lnTo>
                <a:lnTo>
                  <a:pt x="503339" y="219095"/>
                </a:lnTo>
                <a:lnTo>
                  <a:pt x="494972" y="219095"/>
                </a:lnTo>
                <a:lnTo>
                  <a:pt x="494972" y="296532"/>
                </a:lnTo>
                <a:lnTo>
                  <a:pt x="467269" y="296532"/>
                </a:lnTo>
                <a:lnTo>
                  <a:pt x="467269" y="219095"/>
                </a:lnTo>
                <a:lnTo>
                  <a:pt x="458716" y="219095"/>
                </a:lnTo>
                <a:lnTo>
                  <a:pt x="458716" y="296532"/>
                </a:lnTo>
                <a:lnTo>
                  <a:pt x="431199" y="296532"/>
                </a:lnTo>
                <a:close/>
                <a:moveTo>
                  <a:pt x="252522" y="202010"/>
                </a:moveTo>
                <a:lnTo>
                  <a:pt x="422646" y="202010"/>
                </a:lnTo>
                <a:lnTo>
                  <a:pt x="422646" y="296532"/>
                </a:lnTo>
                <a:lnTo>
                  <a:pt x="394943" y="296532"/>
                </a:lnTo>
                <a:lnTo>
                  <a:pt x="394943" y="219095"/>
                </a:lnTo>
                <a:lnTo>
                  <a:pt x="386576" y="219095"/>
                </a:lnTo>
                <a:lnTo>
                  <a:pt x="386576" y="296532"/>
                </a:lnTo>
                <a:lnTo>
                  <a:pt x="358873" y="296532"/>
                </a:lnTo>
                <a:lnTo>
                  <a:pt x="358873" y="219095"/>
                </a:lnTo>
                <a:lnTo>
                  <a:pt x="350320" y="219095"/>
                </a:lnTo>
                <a:lnTo>
                  <a:pt x="350320" y="296532"/>
                </a:lnTo>
                <a:lnTo>
                  <a:pt x="324848" y="296532"/>
                </a:lnTo>
                <a:lnTo>
                  <a:pt x="324848" y="219095"/>
                </a:lnTo>
                <a:lnTo>
                  <a:pt x="316481" y="219095"/>
                </a:lnTo>
                <a:lnTo>
                  <a:pt x="316481" y="296532"/>
                </a:lnTo>
                <a:lnTo>
                  <a:pt x="288778" y="296532"/>
                </a:lnTo>
                <a:lnTo>
                  <a:pt x="288778" y="219095"/>
                </a:lnTo>
                <a:lnTo>
                  <a:pt x="280225" y="219095"/>
                </a:lnTo>
                <a:lnTo>
                  <a:pt x="280225" y="296532"/>
                </a:lnTo>
                <a:lnTo>
                  <a:pt x="252522" y="296532"/>
                </a:lnTo>
                <a:close/>
                <a:moveTo>
                  <a:pt x="390236" y="0"/>
                </a:moveTo>
                <a:cubicBezTo>
                  <a:pt x="456758" y="0"/>
                  <a:pt x="515701" y="33611"/>
                  <a:pt x="550659" y="84649"/>
                </a:cubicBezTo>
                <a:cubicBezTo>
                  <a:pt x="568534" y="78651"/>
                  <a:pt x="587653" y="75143"/>
                  <a:pt x="607678" y="75143"/>
                </a:cubicBezTo>
                <a:cubicBezTo>
                  <a:pt x="684722" y="75143"/>
                  <a:pt x="750339" y="125729"/>
                  <a:pt x="772287" y="195554"/>
                </a:cubicBezTo>
                <a:cubicBezTo>
                  <a:pt x="777265" y="195554"/>
                  <a:pt x="782695" y="195101"/>
                  <a:pt x="787786" y="195101"/>
                </a:cubicBezTo>
                <a:cubicBezTo>
                  <a:pt x="881687" y="195101"/>
                  <a:pt x="958278" y="270697"/>
                  <a:pt x="960428" y="362363"/>
                </a:cubicBezTo>
                <a:cubicBezTo>
                  <a:pt x="962351" y="454821"/>
                  <a:pt x="887683" y="531436"/>
                  <a:pt x="796837" y="537886"/>
                </a:cubicBezTo>
                <a:lnTo>
                  <a:pt x="796837" y="492845"/>
                </a:lnTo>
                <a:cubicBezTo>
                  <a:pt x="866188" y="488319"/>
                  <a:pt x="920379" y="427661"/>
                  <a:pt x="915288" y="356365"/>
                </a:cubicBezTo>
                <a:cubicBezTo>
                  <a:pt x="910762" y="293670"/>
                  <a:pt x="859739" y="244216"/>
                  <a:pt x="797290" y="238784"/>
                </a:cubicBezTo>
                <a:cubicBezTo>
                  <a:pt x="790841" y="238218"/>
                  <a:pt x="784619" y="238218"/>
                  <a:pt x="776812" y="238784"/>
                </a:cubicBezTo>
                <a:lnTo>
                  <a:pt x="756788" y="240708"/>
                </a:lnTo>
                <a:cubicBezTo>
                  <a:pt x="747171" y="241613"/>
                  <a:pt x="738573" y="235615"/>
                  <a:pt x="735745" y="226562"/>
                </a:cubicBezTo>
                <a:lnTo>
                  <a:pt x="729749" y="207776"/>
                </a:lnTo>
                <a:cubicBezTo>
                  <a:pt x="711195" y="149042"/>
                  <a:pt x="654176" y="112036"/>
                  <a:pt x="591726" y="119731"/>
                </a:cubicBezTo>
                <a:cubicBezTo>
                  <a:pt x="582223" y="120637"/>
                  <a:pt x="573172" y="123013"/>
                  <a:pt x="564800" y="126182"/>
                </a:cubicBezTo>
                <a:lnTo>
                  <a:pt x="547604" y="132067"/>
                </a:lnTo>
                <a:cubicBezTo>
                  <a:pt x="539232" y="135235"/>
                  <a:pt x="529729" y="132067"/>
                  <a:pt x="524751" y="124711"/>
                </a:cubicBezTo>
                <a:lnTo>
                  <a:pt x="513777" y="109207"/>
                </a:lnTo>
                <a:cubicBezTo>
                  <a:pt x="485607" y="68693"/>
                  <a:pt x="439562" y="44135"/>
                  <a:pt x="390236" y="44135"/>
                </a:cubicBezTo>
                <a:cubicBezTo>
                  <a:pt x="320093" y="44135"/>
                  <a:pt x="260019" y="91553"/>
                  <a:pt x="244067" y="159566"/>
                </a:cubicBezTo>
                <a:lnTo>
                  <a:pt x="239542" y="179597"/>
                </a:lnTo>
                <a:cubicBezTo>
                  <a:pt x="237619" y="189103"/>
                  <a:pt x="229021" y="195554"/>
                  <a:pt x="219404" y="195101"/>
                </a:cubicBezTo>
                <a:lnTo>
                  <a:pt x="198927" y="194648"/>
                </a:lnTo>
                <a:lnTo>
                  <a:pt x="197004" y="194648"/>
                </a:lnTo>
                <a:cubicBezTo>
                  <a:pt x="196551" y="194648"/>
                  <a:pt x="195646" y="194648"/>
                  <a:pt x="195081" y="194648"/>
                </a:cubicBezTo>
                <a:cubicBezTo>
                  <a:pt x="110456" y="194648"/>
                  <a:pt x="42463" y="264247"/>
                  <a:pt x="45178" y="349236"/>
                </a:cubicBezTo>
                <a:cubicBezTo>
                  <a:pt x="46960" y="410007"/>
                  <a:pt x="85334" y="460656"/>
                  <a:pt x="138439" y="482899"/>
                </a:cubicBezTo>
                <a:lnTo>
                  <a:pt x="184658" y="492672"/>
                </a:lnTo>
                <a:lnTo>
                  <a:pt x="184658" y="408324"/>
                </a:lnTo>
                <a:lnTo>
                  <a:pt x="244155" y="408324"/>
                </a:lnTo>
                <a:lnTo>
                  <a:pt x="244155" y="494304"/>
                </a:lnTo>
                <a:lnTo>
                  <a:pt x="216452" y="494304"/>
                </a:lnTo>
                <a:lnTo>
                  <a:pt x="216452" y="425594"/>
                </a:lnTo>
                <a:lnTo>
                  <a:pt x="207899" y="425594"/>
                </a:lnTo>
                <a:lnTo>
                  <a:pt x="207899" y="494304"/>
                </a:lnTo>
                <a:lnTo>
                  <a:pt x="192374" y="494304"/>
                </a:lnTo>
                <a:lnTo>
                  <a:pt x="195646" y="494996"/>
                </a:lnTo>
                <a:lnTo>
                  <a:pt x="195383" y="503032"/>
                </a:lnTo>
                <a:lnTo>
                  <a:pt x="541640" y="503032"/>
                </a:lnTo>
                <a:lnTo>
                  <a:pt x="600951" y="434136"/>
                </a:lnTo>
                <a:lnTo>
                  <a:pt x="728497" y="434136"/>
                </a:lnTo>
                <a:lnTo>
                  <a:pt x="728497" y="453449"/>
                </a:lnTo>
                <a:cubicBezTo>
                  <a:pt x="728497" y="464220"/>
                  <a:pt x="724221" y="472948"/>
                  <a:pt x="717899" y="479262"/>
                </a:cubicBezTo>
                <a:lnTo>
                  <a:pt x="709347" y="487804"/>
                </a:lnTo>
                <a:cubicBezTo>
                  <a:pt x="696518" y="500803"/>
                  <a:pt x="696518" y="522345"/>
                  <a:pt x="709347" y="535158"/>
                </a:cubicBezTo>
                <a:lnTo>
                  <a:pt x="717899" y="543886"/>
                </a:lnTo>
                <a:cubicBezTo>
                  <a:pt x="724221" y="550200"/>
                  <a:pt x="728497" y="558928"/>
                  <a:pt x="728497" y="569698"/>
                </a:cubicBezTo>
                <a:lnTo>
                  <a:pt x="728497" y="593282"/>
                </a:lnTo>
                <a:cubicBezTo>
                  <a:pt x="717899" y="595325"/>
                  <a:pt x="707302" y="597553"/>
                  <a:pt x="694473" y="597553"/>
                </a:cubicBezTo>
                <a:cubicBezTo>
                  <a:pt x="675322" y="597553"/>
                  <a:pt x="658402" y="593282"/>
                  <a:pt x="643528" y="586783"/>
                </a:cubicBezTo>
                <a:cubicBezTo>
                  <a:pt x="628654" y="593282"/>
                  <a:pt x="611549" y="597553"/>
                  <a:pt x="592584" y="597553"/>
                </a:cubicBezTo>
                <a:cubicBezTo>
                  <a:pt x="573619" y="597553"/>
                  <a:pt x="556514" y="593282"/>
                  <a:pt x="541640" y="586783"/>
                </a:cubicBezTo>
                <a:cubicBezTo>
                  <a:pt x="526766" y="593282"/>
                  <a:pt x="509846" y="597553"/>
                  <a:pt x="490696" y="597553"/>
                </a:cubicBezTo>
                <a:cubicBezTo>
                  <a:pt x="471545" y="597553"/>
                  <a:pt x="454440" y="593282"/>
                  <a:pt x="439565" y="586783"/>
                </a:cubicBezTo>
                <a:cubicBezTo>
                  <a:pt x="424691" y="593282"/>
                  <a:pt x="407772" y="597553"/>
                  <a:pt x="388621" y="597553"/>
                </a:cubicBezTo>
                <a:cubicBezTo>
                  <a:pt x="369471" y="597553"/>
                  <a:pt x="352551" y="593282"/>
                  <a:pt x="337677" y="586783"/>
                </a:cubicBezTo>
                <a:cubicBezTo>
                  <a:pt x="322803" y="593282"/>
                  <a:pt x="305697" y="597553"/>
                  <a:pt x="286547" y="597553"/>
                </a:cubicBezTo>
                <a:cubicBezTo>
                  <a:pt x="267582" y="597553"/>
                  <a:pt x="250477" y="593282"/>
                  <a:pt x="235602" y="586783"/>
                </a:cubicBezTo>
                <a:cubicBezTo>
                  <a:pt x="220728" y="593282"/>
                  <a:pt x="203623" y="597553"/>
                  <a:pt x="184658" y="597553"/>
                </a:cubicBezTo>
                <a:lnTo>
                  <a:pt x="184658" y="538644"/>
                </a:lnTo>
                <a:lnTo>
                  <a:pt x="155018" y="535013"/>
                </a:lnTo>
                <a:cubicBezTo>
                  <a:pt x="66264" y="515010"/>
                  <a:pt x="-1843" y="435483"/>
                  <a:pt x="38" y="341314"/>
                </a:cubicBezTo>
                <a:cubicBezTo>
                  <a:pt x="1962" y="235615"/>
                  <a:pt x="88509" y="150287"/>
                  <a:pt x="195081" y="150287"/>
                </a:cubicBezTo>
                <a:cubicBezTo>
                  <a:pt x="196551" y="150287"/>
                  <a:pt x="198475" y="150287"/>
                  <a:pt x="200172" y="150287"/>
                </a:cubicBezTo>
                <a:cubicBezTo>
                  <a:pt x="220649" y="64166"/>
                  <a:pt x="298145" y="0"/>
                  <a:pt x="390236" y="0"/>
                </a:cubicBezTo>
                <a:close/>
              </a:path>
            </a:pathLst>
          </a:custGeom>
          <a:solidFill>
            <a:sysClr val="window" lastClr="FFFFFF">
              <a:lumMod val="50000"/>
            </a:sysClr>
          </a:solidFill>
          <a:ln>
            <a:noFill/>
          </a:ln>
          <a:effectLst/>
        </p:spPr>
        <p:txBody>
          <a:bodyPr wrap="square"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35">
              <a:spcBef>
                <a:spcPct val="0"/>
              </a:spcBef>
              <a:spcAft>
                <a:spcPct val="0"/>
              </a:spcAft>
              <a:defRPr/>
            </a:pPr>
            <a:endParaRPr lang="en-US" sz="1800" kern="0">
              <a:solidFill>
                <a:srgbClr val="4E3629"/>
              </a:solidFill>
            </a:endParaRPr>
          </a:p>
        </p:txBody>
      </p:sp>
      <p:sp>
        <p:nvSpPr>
          <p:cNvPr id="136" name="Freeform 284">
            <a:extLst>
              <a:ext uri="{FF2B5EF4-FFF2-40B4-BE49-F238E27FC236}">
                <a16:creationId xmlns:a16="http://schemas.microsoft.com/office/drawing/2014/main" id="{B422F6CD-1651-44CE-A633-D39D3C0F9F87}"/>
              </a:ext>
            </a:extLst>
          </p:cNvPr>
          <p:cNvSpPr>
            <a:spLocks noChangeArrowheads="1"/>
          </p:cNvSpPr>
          <p:nvPr/>
        </p:nvSpPr>
        <p:spPr bwMode="auto">
          <a:xfrm>
            <a:off x="4094367" y="2008670"/>
            <a:ext cx="439528" cy="308053"/>
          </a:xfrm>
          <a:custGeom>
            <a:avLst/>
            <a:gdLst>
              <a:gd name="connsiteX0" fmla="*/ 274327 w 439532"/>
              <a:gd name="connsiteY0" fmla="*/ 237280 h 308055"/>
              <a:gd name="connsiteX1" fmla="*/ 269776 w 439532"/>
              <a:gd name="connsiteY1" fmla="*/ 242694 h 308055"/>
              <a:gd name="connsiteX2" fmla="*/ 274327 w 439532"/>
              <a:gd name="connsiteY2" fmla="*/ 247245 h 308055"/>
              <a:gd name="connsiteX3" fmla="*/ 278878 w 439532"/>
              <a:gd name="connsiteY3" fmla="*/ 242694 h 308055"/>
              <a:gd name="connsiteX4" fmla="*/ 274327 w 439532"/>
              <a:gd name="connsiteY4" fmla="*/ 237280 h 308055"/>
              <a:gd name="connsiteX5" fmla="*/ 259811 w 439532"/>
              <a:gd name="connsiteY5" fmla="*/ 237280 h 308055"/>
              <a:gd name="connsiteX6" fmla="*/ 255260 w 439532"/>
              <a:gd name="connsiteY6" fmla="*/ 242694 h 308055"/>
              <a:gd name="connsiteX7" fmla="*/ 259811 w 439532"/>
              <a:gd name="connsiteY7" fmla="*/ 247245 h 308055"/>
              <a:gd name="connsiteX8" fmla="*/ 264362 w 439532"/>
              <a:gd name="connsiteY8" fmla="*/ 242694 h 308055"/>
              <a:gd name="connsiteX9" fmla="*/ 259811 w 439532"/>
              <a:gd name="connsiteY9" fmla="*/ 237280 h 308055"/>
              <a:gd name="connsiteX10" fmla="*/ 267109 w 439532"/>
              <a:gd name="connsiteY10" fmla="*/ 224568 h 308055"/>
              <a:gd name="connsiteX11" fmla="*/ 286960 w 439532"/>
              <a:gd name="connsiteY11" fmla="*/ 244498 h 308055"/>
              <a:gd name="connsiteX12" fmla="*/ 282488 w 439532"/>
              <a:gd name="connsiteY12" fmla="*/ 257131 h 308055"/>
              <a:gd name="connsiteX13" fmla="*/ 251651 w 439532"/>
              <a:gd name="connsiteY13" fmla="*/ 257131 h 308055"/>
              <a:gd name="connsiteX14" fmla="*/ 247100 w 439532"/>
              <a:gd name="connsiteY14" fmla="*/ 244498 h 308055"/>
              <a:gd name="connsiteX15" fmla="*/ 267109 w 439532"/>
              <a:gd name="connsiteY15" fmla="*/ 224568 h 308055"/>
              <a:gd name="connsiteX16" fmla="*/ 260753 w 439532"/>
              <a:gd name="connsiteY16" fmla="*/ 158266 h 308055"/>
              <a:gd name="connsiteX17" fmla="*/ 260753 w 439532"/>
              <a:gd name="connsiteY17" fmla="*/ 174586 h 308055"/>
              <a:gd name="connsiteX18" fmla="*/ 269776 w 439532"/>
              <a:gd name="connsiteY18" fmla="*/ 174586 h 308055"/>
              <a:gd name="connsiteX19" fmla="*/ 269776 w 439532"/>
              <a:gd name="connsiteY19" fmla="*/ 158266 h 308055"/>
              <a:gd name="connsiteX20" fmla="*/ 260753 w 439532"/>
              <a:gd name="connsiteY20" fmla="*/ 158266 h 308055"/>
              <a:gd name="connsiteX21" fmla="*/ 231643 w 439532"/>
              <a:gd name="connsiteY21" fmla="*/ 158266 h 308055"/>
              <a:gd name="connsiteX22" fmla="*/ 231643 w 439532"/>
              <a:gd name="connsiteY22" fmla="*/ 174586 h 308055"/>
              <a:gd name="connsiteX23" fmla="*/ 240745 w 439532"/>
              <a:gd name="connsiteY23" fmla="*/ 174586 h 308055"/>
              <a:gd name="connsiteX24" fmla="*/ 240745 w 439532"/>
              <a:gd name="connsiteY24" fmla="*/ 158266 h 308055"/>
              <a:gd name="connsiteX25" fmla="*/ 231643 w 439532"/>
              <a:gd name="connsiteY25" fmla="*/ 158266 h 308055"/>
              <a:gd name="connsiteX26" fmla="*/ 202611 w 439532"/>
              <a:gd name="connsiteY26" fmla="*/ 158266 h 308055"/>
              <a:gd name="connsiteX27" fmla="*/ 202611 w 439532"/>
              <a:gd name="connsiteY27" fmla="*/ 174586 h 308055"/>
              <a:gd name="connsiteX28" fmla="*/ 211634 w 439532"/>
              <a:gd name="connsiteY28" fmla="*/ 174586 h 308055"/>
              <a:gd name="connsiteX29" fmla="*/ 211634 w 439532"/>
              <a:gd name="connsiteY29" fmla="*/ 158266 h 308055"/>
              <a:gd name="connsiteX30" fmla="*/ 202611 w 439532"/>
              <a:gd name="connsiteY30" fmla="*/ 158266 h 308055"/>
              <a:gd name="connsiteX31" fmla="*/ 173500 w 439532"/>
              <a:gd name="connsiteY31" fmla="*/ 158266 h 308055"/>
              <a:gd name="connsiteX32" fmla="*/ 173500 w 439532"/>
              <a:gd name="connsiteY32" fmla="*/ 174586 h 308055"/>
              <a:gd name="connsiteX33" fmla="*/ 182602 w 439532"/>
              <a:gd name="connsiteY33" fmla="*/ 174586 h 308055"/>
              <a:gd name="connsiteX34" fmla="*/ 182602 w 439532"/>
              <a:gd name="connsiteY34" fmla="*/ 158266 h 308055"/>
              <a:gd name="connsiteX35" fmla="*/ 173500 w 439532"/>
              <a:gd name="connsiteY35" fmla="*/ 158266 h 308055"/>
              <a:gd name="connsiteX36" fmla="*/ 258007 w 439532"/>
              <a:gd name="connsiteY36" fmla="*/ 151832 h 308055"/>
              <a:gd name="connsiteX37" fmla="*/ 272523 w 439532"/>
              <a:gd name="connsiteY37" fmla="*/ 151832 h 308055"/>
              <a:gd name="connsiteX38" fmla="*/ 276132 w 439532"/>
              <a:gd name="connsiteY38" fmla="*/ 155520 h 308055"/>
              <a:gd name="connsiteX39" fmla="*/ 276132 w 439532"/>
              <a:gd name="connsiteY39" fmla="*/ 177333 h 308055"/>
              <a:gd name="connsiteX40" fmla="*/ 272523 w 439532"/>
              <a:gd name="connsiteY40" fmla="*/ 180942 h 308055"/>
              <a:gd name="connsiteX41" fmla="*/ 258007 w 439532"/>
              <a:gd name="connsiteY41" fmla="*/ 180942 h 308055"/>
              <a:gd name="connsiteX42" fmla="*/ 254397 w 439532"/>
              <a:gd name="connsiteY42" fmla="*/ 177333 h 308055"/>
              <a:gd name="connsiteX43" fmla="*/ 254397 w 439532"/>
              <a:gd name="connsiteY43" fmla="*/ 155520 h 308055"/>
              <a:gd name="connsiteX44" fmla="*/ 258007 w 439532"/>
              <a:gd name="connsiteY44" fmla="*/ 151832 h 308055"/>
              <a:gd name="connsiteX45" fmla="*/ 228896 w 439532"/>
              <a:gd name="connsiteY45" fmla="*/ 151832 h 308055"/>
              <a:gd name="connsiteX46" fmla="*/ 243491 w 439532"/>
              <a:gd name="connsiteY46" fmla="*/ 151832 h 308055"/>
              <a:gd name="connsiteX47" fmla="*/ 247100 w 439532"/>
              <a:gd name="connsiteY47" fmla="*/ 155520 h 308055"/>
              <a:gd name="connsiteX48" fmla="*/ 247100 w 439532"/>
              <a:gd name="connsiteY48" fmla="*/ 177333 h 308055"/>
              <a:gd name="connsiteX49" fmla="*/ 243491 w 439532"/>
              <a:gd name="connsiteY49" fmla="*/ 180942 h 308055"/>
              <a:gd name="connsiteX50" fmla="*/ 228896 w 439532"/>
              <a:gd name="connsiteY50" fmla="*/ 180942 h 308055"/>
              <a:gd name="connsiteX51" fmla="*/ 225287 w 439532"/>
              <a:gd name="connsiteY51" fmla="*/ 177333 h 308055"/>
              <a:gd name="connsiteX52" fmla="*/ 225287 w 439532"/>
              <a:gd name="connsiteY52" fmla="*/ 155520 h 308055"/>
              <a:gd name="connsiteX53" fmla="*/ 228896 w 439532"/>
              <a:gd name="connsiteY53" fmla="*/ 151832 h 308055"/>
              <a:gd name="connsiteX54" fmla="*/ 199864 w 439532"/>
              <a:gd name="connsiteY54" fmla="*/ 151832 h 308055"/>
              <a:gd name="connsiteX55" fmla="*/ 214380 w 439532"/>
              <a:gd name="connsiteY55" fmla="*/ 151832 h 308055"/>
              <a:gd name="connsiteX56" fmla="*/ 218068 w 439532"/>
              <a:gd name="connsiteY56" fmla="*/ 155520 h 308055"/>
              <a:gd name="connsiteX57" fmla="*/ 218068 w 439532"/>
              <a:gd name="connsiteY57" fmla="*/ 177333 h 308055"/>
              <a:gd name="connsiteX58" fmla="*/ 214380 w 439532"/>
              <a:gd name="connsiteY58" fmla="*/ 180942 h 308055"/>
              <a:gd name="connsiteX59" fmla="*/ 199864 w 439532"/>
              <a:gd name="connsiteY59" fmla="*/ 180942 h 308055"/>
              <a:gd name="connsiteX60" fmla="*/ 196255 w 439532"/>
              <a:gd name="connsiteY60" fmla="*/ 177333 h 308055"/>
              <a:gd name="connsiteX61" fmla="*/ 196255 w 439532"/>
              <a:gd name="connsiteY61" fmla="*/ 155520 h 308055"/>
              <a:gd name="connsiteX62" fmla="*/ 199864 w 439532"/>
              <a:gd name="connsiteY62" fmla="*/ 151832 h 308055"/>
              <a:gd name="connsiteX63" fmla="*/ 170754 w 439532"/>
              <a:gd name="connsiteY63" fmla="*/ 151832 h 308055"/>
              <a:gd name="connsiteX64" fmla="*/ 185349 w 439532"/>
              <a:gd name="connsiteY64" fmla="*/ 151832 h 308055"/>
              <a:gd name="connsiteX65" fmla="*/ 188958 w 439532"/>
              <a:gd name="connsiteY65" fmla="*/ 155520 h 308055"/>
              <a:gd name="connsiteX66" fmla="*/ 188958 w 439532"/>
              <a:gd name="connsiteY66" fmla="*/ 177333 h 308055"/>
              <a:gd name="connsiteX67" fmla="*/ 185349 w 439532"/>
              <a:gd name="connsiteY67" fmla="*/ 180942 h 308055"/>
              <a:gd name="connsiteX68" fmla="*/ 170754 w 439532"/>
              <a:gd name="connsiteY68" fmla="*/ 180942 h 308055"/>
              <a:gd name="connsiteX69" fmla="*/ 167145 w 439532"/>
              <a:gd name="connsiteY69" fmla="*/ 177333 h 308055"/>
              <a:gd name="connsiteX70" fmla="*/ 167145 w 439532"/>
              <a:gd name="connsiteY70" fmla="*/ 155520 h 308055"/>
              <a:gd name="connsiteX71" fmla="*/ 170754 w 439532"/>
              <a:gd name="connsiteY71" fmla="*/ 151832 h 308055"/>
              <a:gd name="connsiteX72" fmla="*/ 159926 w 439532"/>
              <a:gd name="connsiteY72" fmla="*/ 144613 h 308055"/>
              <a:gd name="connsiteX73" fmla="*/ 159926 w 439532"/>
              <a:gd name="connsiteY73" fmla="*/ 188239 h 308055"/>
              <a:gd name="connsiteX74" fmla="*/ 283351 w 439532"/>
              <a:gd name="connsiteY74" fmla="*/ 188239 h 308055"/>
              <a:gd name="connsiteX75" fmla="*/ 283351 w 439532"/>
              <a:gd name="connsiteY75" fmla="*/ 144613 h 308055"/>
              <a:gd name="connsiteX76" fmla="*/ 159926 w 439532"/>
              <a:gd name="connsiteY76" fmla="*/ 144613 h 308055"/>
              <a:gd name="connsiteX77" fmla="*/ 221678 w 439532"/>
              <a:gd name="connsiteY77" fmla="*/ 100987 h 308055"/>
              <a:gd name="connsiteX78" fmla="*/ 312461 w 439532"/>
              <a:gd name="connsiteY78" fmla="*/ 187298 h 308055"/>
              <a:gd name="connsiteX79" fmla="*/ 198923 w 439532"/>
              <a:gd name="connsiteY79" fmla="*/ 279886 h 308055"/>
              <a:gd name="connsiteX80" fmla="*/ 130816 w 439532"/>
              <a:gd name="connsiteY80" fmla="*/ 191849 h 308055"/>
              <a:gd name="connsiteX81" fmla="*/ 221678 w 439532"/>
              <a:gd name="connsiteY81" fmla="*/ 100987 h 308055"/>
              <a:gd name="connsiteX82" fmla="*/ 221678 w 439532"/>
              <a:gd name="connsiteY82" fmla="*/ 90080 h 308055"/>
              <a:gd name="connsiteX83" fmla="*/ 119909 w 439532"/>
              <a:gd name="connsiteY83" fmla="*/ 191849 h 308055"/>
              <a:gd name="connsiteX84" fmla="*/ 221678 w 439532"/>
              <a:gd name="connsiteY84" fmla="*/ 293460 h 308055"/>
              <a:gd name="connsiteX85" fmla="*/ 323289 w 439532"/>
              <a:gd name="connsiteY85" fmla="*/ 191849 h 308055"/>
              <a:gd name="connsiteX86" fmla="*/ 221678 w 439532"/>
              <a:gd name="connsiteY86" fmla="*/ 90080 h 308055"/>
              <a:gd name="connsiteX87" fmla="*/ 221678 w 439532"/>
              <a:gd name="connsiteY87" fmla="*/ 75564 h 308055"/>
              <a:gd name="connsiteX88" fmla="*/ 337884 w 439532"/>
              <a:gd name="connsiteY88" fmla="*/ 191849 h 308055"/>
              <a:gd name="connsiteX89" fmla="*/ 221678 w 439532"/>
              <a:gd name="connsiteY89" fmla="*/ 308055 h 308055"/>
              <a:gd name="connsiteX90" fmla="*/ 105393 w 439532"/>
              <a:gd name="connsiteY90" fmla="*/ 191849 h 308055"/>
              <a:gd name="connsiteX91" fmla="*/ 221678 w 439532"/>
              <a:gd name="connsiteY91" fmla="*/ 75564 h 308055"/>
              <a:gd name="connsiteX92" fmla="*/ 178582 w 439532"/>
              <a:gd name="connsiteY92" fmla="*/ 0 h 308055"/>
              <a:gd name="connsiteX93" fmla="*/ 251996 w 439532"/>
              <a:gd name="connsiteY93" fmla="*/ 38738 h 308055"/>
              <a:gd name="connsiteX94" fmla="*/ 278089 w 439532"/>
              <a:gd name="connsiteY94" fmla="*/ 34388 h 308055"/>
              <a:gd name="connsiteX95" fmla="*/ 353418 w 439532"/>
              <a:gd name="connsiteY95" fmla="*/ 89491 h 308055"/>
              <a:gd name="connsiteX96" fmla="*/ 360511 w 439532"/>
              <a:gd name="connsiteY96" fmla="*/ 89284 h 308055"/>
              <a:gd name="connsiteX97" fmla="*/ 439516 w 439532"/>
              <a:gd name="connsiteY97" fmla="*/ 165827 h 308055"/>
              <a:gd name="connsiteX98" fmla="*/ 364653 w 439532"/>
              <a:gd name="connsiteY98" fmla="*/ 246151 h 308055"/>
              <a:gd name="connsiteX99" fmla="*/ 364653 w 439532"/>
              <a:gd name="connsiteY99" fmla="*/ 225539 h 308055"/>
              <a:gd name="connsiteX100" fmla="*/ 418859 w 439532"/>
              <a:gd name="connsiteY100" fmla="*/ 163082 h 308055"/>
              <a:gd name="connsiteX101" fmla="*/ 364860 w 439532"/>
              <a:gd name="connsiteY101" fmla="*/ 109274 h 308055"/>
              <a:gd name="connsiteX102" fmla="*/ 355489 w 439532"/>
              <a:gd name="connsiteY102" fmla="*/ 109274 h 308055"/>
              <a:gd name="connsiteX103" fmla="*/ 346325 w 439532"/>
              <a:gd name="connsiteY103" fmla="*/ 110154 h 308055"/>
              <a:gd name="connsiteX104" fmla="*/ 336696 w 439532"/>
              <a:gd name="connsiteY104" fmla="*/ 103681 h 308055"/>
              <a:gd name="connsiteX105" fmla="*/ 333952 w 439532"/>
              <a:gd name="connsiteY105" fmla="*/ 95084 h 308055"/>
              <a:gd name="connsiteX106" fmla="*/ 270789 w 439532"/>
              <a:gd name="connsiteY106" fmla="*/ 54792 h 308055"/>
              <a:gd name="connsiteX107" fmla="*/ 258467 w 439532"/>
              <a:gd name="connsiteY107" fmla="*/ 57744 h 308055"/>
              <a:gd name="connsiteX108" fmla="*/ 250598 w 439532"/>
              <a:gd name="connsiteY108" fmla="*/ 60437 h 308055"/>
              <a:gd name="connsiteX109" fmla="*/ 240140 w 439532"/>
              <a:gd name="connsiteY109" fmla="*/ 57071 h 308055"/>
              <a:gd name="connsiteX110" fmla="*/ 235118 w 439532"/>
              <a:gd name="connsiteY110" fmla="*/ 49976 h 308055"/>
              <a:gd name="connsiteX111" fmla="*/ 178582 w 439532"/>
              <a:gd name="connsiteY111" fmla="*/ 20198 h 308055"/>
              <a:gd name="connsiteX112" fmla="*/ 111692 w 439532"/>
              <a:gd name="connsiteY112" fmla="*/ 73022 h 308055"/>
              <a:gd name="connsiteX113" fmla="*/ 109621 w 439532"/>
              <a:gd name="connsiteY113" fmla="*/ 82189 h 308055"/>
              <a:gd name="connsiteX114" fmla="*/ 100405 w 439532"/>
              <a:gd name="connsiteY114" fmla="*/ 89284 h 308055"/>
              <a:gd name="connsiteX115" fmla="*/ 91034 w 439532"/>
              <a:gd name="connsiteY115" fmla="*/ 89076 h 308055"/>
              <a:gd name="connsiteX116" fmla="*/ 90154 w 439532"/>
              <a:gd name="connsiteY116" fmla="*/ 89076 h 308055"/>
              <a:gd name="connsiteX117" fmla="*/ 89274 w 439532"/>
              <a:gd name="connsiteY117" fmla="*/ 89076 h 308055"/>
              <a:gd name="connsiteX118" fmla="*/ 20675 w 439532"/>
              <a:gd name="connsiteY118" fmla="*/ 159819 h 308055"/>
              <a:gd name="connsiteX119" fmla="*/ 89533 w 439532"/>
              <a:gd name="connsiteY119" fmla="*/ 226523 h 308055"/>
              <a:gd name="connsiteX120" fmla="*/ 88860 w 439532"/>
              <a:gd name="connsiteY120" fmla="*/ 247031 h 308055"/>
              <a:gd name="connsiteX121" fmla="*/ 18 w 439532"/>
              <a:gd name="connsiteY121" fmla="*/ 156194 h 308055"/>
              <a:gd name="connsiteX122" fmla="*/ 89274 w 439532"/>
              <a:gd name="connsiteY122" fmla="*/ 68775 h 308055"/>
              <a:gd name="connsiteX123" fmla="*/ 91604 w 439532"/>
              <a:gd name="connsiteY123" fmla="*/ 68775 h 308055"/>
              <a:gd name="connsiteX124" fmla="*/ 178582 w 439532"/>
              <a:gd name="connsiteY124" fmla="*/ 0 h 30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39532" h="308055">
                <a:moveTo>
                  <a:pt x="274327" y="237280"/>
                </a:moveTo>
                <a:cubicBezTo>
                  <a:pt x="271660" y="237280"/>
                  <a:pt x="269776" y="239947"/>
                  <a:pt x="269776" y="242694"/>
                </a:cubicBezTo>
                <a:cubicBezTo>
                  <a:pt x="269776" y="245440"/>
                  <a:pt x="271660" y="247245"/>
                  <a:pt x="274327" y="247245"/>
                </a:cubicBezTo>
                <a:cubicBezTo>
                  <a:pt x="277074" y="247245"/>
                  <a:pt x="278878" y="245440"/>
                  <a:pt x="278878" y="242694"/>
                </a:cubicBezTo>
                <a:cubicBezTo>
                  <a:pt x="278878" y="239947"/>
                  <a:pt x="277074" y="237280"/>
                  <a:pt x="274327" y="237280"/>
                </a:cubicBezTo>
                <a:close/>
                <a:moveTo>
                  <a:pt x="259811" y="237280"/>
                </a:moveTo>
                <a:cubicBezTo>
                  <a:pt x="257065" y="237280"/>
                  <a:pt x="255260" y="239947"/>
                  <a:pt x="255260" y="242694"/>
                </a:cubicBezTo>
                <a:cubicBezTo>
                  <a:pt x="255260" y="245440"/>
                  <a:pt x="257065" y="247245"/>
                  <a:pt x="259811" y="247245"/>
                </a:cubicBezTo>
                <a:cubicBezTo>
                  <a:pt x="262558" y="247245"/>
                  <a:pt x="264362" y="245440"/>
                  <a:pt x="264362" y="242694"/>
                </a:cubicBezTo>
                <a:cubicBezTo>
                  <a:pt x="264362" y="239947"/>
                  <a:pt x="262558" y="237280"/>
                  <a:pt x="259811" y="237280"/>
                </a:cubicBezTo>
                <a:close/>
                <a:moveTo>
                  <a:pt x="267109" y="224568"/>
                </a:moveTo>
                <a:cubicBezTo>
                  <a:pt x="278015" y="224568"/>
                  <a:pt x="286960" y="233670"/>
                  <a:pt x="286960" y="244498"/>
                </a:cubicBezTo>
                <a:cubicBezTo>
                  <a:pt x="286960" y="249049"/>
                  <a:pt x="285155" y="253522"/>
                  <a:pt x="282488" y="257131"/>
                </a:cubicBezTo>
                <a:cubicBezTo>
                  <a:pt x="282488" y="257131"/>
                  <a:pt x="282488" y="257131"/>
                  <a:pt x="251651" y="257131"/>
                </a:cubicBezTo>
                <a:cubicBezTo>
                  <a:pt x="248905" y="253522"/>
                  <a:pt x="247100" y="249049"/>
                  <a:pt x="247100" y="244498"/>
                </a:cubicBezTo>
                <a:cubicBezTo>
                  <a:pt x="247100" y="233670"/>
                  <a:pt x="256202" y="224568"/>
                  <a:pt x="267109" y="224568"/>
                </a:cubicBezTo>
                <a:close/>
                <a:moveTo>
                  <a:pt x="260753" y="158266"/>
                </a:moveTo>
                <a:lnTo>
                  <a:pt x="260753" y="174586"/>
                </a:lnTo>
                <a:cubicBezTo>
                  <a:pt x="260753" y="174586"/>
                  <a:pt x="260753" y="174586"/>
                  <a:pt x="269776" y="174586"/>
                </a:cubicBezTo>
                <a:cubicBezTo>
                  <a:pt x="269776" y="174586"/>
                  <a:pt x="269776" y="174586"/>
                  <a:pt x="269776" y="158266"/>
                </a:cubicBezTo>
                <a:cubicBezTo>
                  <a:pt x="269776" y="158266"/>
                  <a:pt x="269776" y="158266"/>
                  <a:pt x="260753" y="158266"/>
                </a:cubicBezTo>
                <a:close/>
                <a:moveTo>
                  <a:pt x="231643" y="158266"/>
                </a:moveTo>
                <a:lnTo>
                  <a:pt x="231643" y="174586"/>
                </a:lnTo>
                <a:cubicBezTo>
                  <a:pt x="231643" y="174586"/>
                  <a:pt x="231643" y="174586"/>
                  <a:pt x="240745" y="174586"/>
                </a:cubicBezTo>
                <a:cubicBezTo>
                  <a:pt x="240745" y="174586"/>
                  <a:pt x="240745" y="174586"/>
                  <a:pt x="240745" y="158266"/>
                </a:cubicBezTo>
                <a:cubicBezTo>
                  <a:pt x="240745" y="158266"/>
                  <a:pt x="240745" y="158266"/>
                  <a:pt x="231643" y="158266"/>
                </a:cubicBezTo>
                <a:close/>
                <a:moveTo>
                  <a:pt x="202611" y="158266"/>
                </a:moveTo>
                <a:lnTo>
                  <a:pt x="202611" y="174586"/>
                </a:lnTo>
                <a:cubicBezTo>
                  <a:pt x="202611" y="174586"/>
                  <a:pt x="202611" y="174586"/>
                  <a:pt x="211634" y="174586"/>
                </a:cubicBezTo>
                <a:cubicBezTo>
                  <a:pt x="211634" y="174586"/>
                  <a:pt x="211634" y="174586"/>
                  <a:pt x="211634" y="158266"/>
                </a:cubicBezTo>
                <a:cubicBezTo>
                  <a:pt x="211634" y="158266"/>
                  <a:pt x="211634" y="158266"/>
                  <a:pt x="202611" y="158266"/>
                </a:cubicBezTo>
                <a:close/>
                <a:moveTo>
                  <a:pt x="173500" y="158266"/>
                </a:moveTo>
                <a:lnTo>
                  <a:pt x="173500" y="174586"/>
                </a:lnTo>
                <a:cubicBezTo>
                  <a:pt x="173500" y="174586"/>
                  <a:pt x="173500" y="174586"/>
                  <a:pt x="182602" y="174586"/>
                </a:cubicBezTo>
                <a:cubicBezTo>
                  <a:pt x="182602" y="174586"/>
                  <a:pt x="182602" y="174586"/>
                  <a:pt x="182602" y="158266"/>
                </a:cubicBezTo>
                <a:cubicBezTo>
                  <a:pt x="182602" y="158266"/>
                  <a:pt x="182602" y="158266"/>
                  <a:pt x="173500" y="158266"/>
                </a:cubicBezTo>
                <a:close/>
                <a:moveTo>
                  <a:pt x="258007" y="151832"/>
                </a:moveTo>
                <a:cubicBezTo>
                  <a:pt x="258007" y="151832"/>
                  <a:pt x="258007" y="151832"/>
                  <a:pt x="272523" y="151832"/>
                </a:cubicBezTo>
                <a:cubicBezTo>
                  <a:pt x="274327" y="151832"/>
                  <a:pt x="276132" y="153715"/>
                  <a:pt x="276132" y="155520"/>
                </a:cubicBezTo>
                <a:cubicBezTo>
                  <a:pt x="276132" y="155520"/>
                  <a:pt x="276132" y="155520"/>
                  <a:pt x="276132" y="177333"/>
                </a:cubicBezTo>
                <a:cubicBezTo>
                  <a:pt x="276132" y="179137"/>
                  <a:pt x="274327" y="180942"/>
                  <a:pt x="272523" y="180942"/>
                </a:cubicBezTo>
                <a:cubicBezTo>
                  <a:pt x="272523" y="180942"/>
                  <a:pt x="272523" y="180942"/>
                  <a:pt x="258007" y="180942"/>
                </a:cubicBezTo>
                <a:cubicBezTo>
                  <a:pt x="256202" y="180942"/>
                  <a:pt x="254397" y="179137"/>
                  <a:pt x="254397" y="177333"/>
                </a:cubicBezTo>
                <a:cubicBezTo>
                  <a:pt x="254397" y="177333"/>
                  <a:pt x="254397" y="177333"/>
                  <a:pt x="254397" y="155520"/>
                </a:cubicBezTo>
                <a:cubicBezTo>
                  <a:pt x="254397" y="153715"/>
                  <a:pt x="256202" y="151832"/>
                  <a:pt x="258007" y="151832"/>
                </a:cubicBezTo>
                <a:close/>
                <a:moveTo>
                  <a:pt x="228896" y="151832"/>
                </a:moveTo>
                <a:cubicBezTo>
                  <a:pt x="228896" y="151832"/>
                  <a:pt x="228896" y="151832"/>
                  <a:pt x="243491" y="151832"/>
                </a:cubicBezTo>
                <a:cubicBezTo>
                  <a:pt x="245295" y="151832"/>
                  <a:pt x="247100" y="153715"/>
                  <a:pt x="247100" y="155520"/>
                </a:cubicBezTo>
                <a:cubicBezTo>
                  <a:pt x="247100" y="155520"/>
                  <a:pt x="247100" y="155520"/>
                  <a:pt x="247100" y="177333"/>
                </a:cubicBezTo>
                <a:cubicBezTo>
                  <a:pt x="247100" y="179137"/>
                  <a:pt x="245295" y="180942"/>
                  <a:pt x="243491" y="180942"/>
                </a:cubicBezTo>
                <a:cubicBezTo>
                  <a:pt x="243491" y="180942"/>
                  <a:pt x="243491" y="180942"/>
                  <a:pt x="228896" y="180942"/>
                </a:cubicBezTo>
                <a:cubicBezTo>
                  <a:pt x="227092" y="180942"/>
                  <a:pt x="225287" y="179137"/>
                  <a:pt x="225287" y="177333"/>
                </a:cubicBezTo>
                <a:cubicBezTo>
                  <a:pt x="225287" y="177333"/>
                  <a:pt x="225287" y="177333"/>
                  <a:pt x="225287" y="155520"/>
                </a:cubicBezTo>
                <a:cubicBezTo>
                  <a:pt x="225287" y="153715"/>
                  <a:pt x="227092" y="151832"/>
                  <a:pt x="228896" y="151832"/>
                </a:cubicBezTo>
                <a:close/>
                <a:moveTo>
                  <a:pt x="199864" y="151832"/>
                </a:moveTo>
                <a:cubicBezTo>
                  <a:pt x="199864" y="151832"/>
                  <a:pt x="199864" y="151832"/>
                  <a:pt x="214380" y="151832"/>
                </a:cubicBezTo>
                <a:cubicBezTo>
                  <a:pt x="216264" y="151832"/>
                  <a:pt x="218068" y="153715"/>
                  <a:pt x="218068" y="155520"/>
                </a:cubicBezTo>
                <a:cubicBezTo>
                  <a:pt x="218068" y="155520"/>
                  <a:pt x="218068" y="155520"/>
                  <a:pt x="218068" y="177333"/>
                </a:cubicBezTo>
                <a:cubicBezTo>
                  <a:pt x="218068" y="179137"/>
                  <a:pt x="216264" y="180942"/>
                  <a:pt x="214380" y="180942"/>
                </a:cubicBezTo>
                <a:cubicBezTo>
                  <a:pt x="214380" y="180942"/>
                  <a:pt x="214380" y="180942"/>
                  <a:pt x="199864" y="180942"/>
                </a:cubicBezTo>
                <a:cubicBezTo>
                  <a:pt x="198060" y="180942"/>
                  <a:pt x="196255" y="179137"/>
                  <a:pt x="196255" y="177333"/>
                </a:cubicBezTo>
                <a:cubicBezTo>
                  <a:pt x="196255" y="177333"/>
                  <a:pt x="196255" y="177333"/>
                  <a:pt x="196255" y="155520"/>
                </a:cubicBezTo>
                <a:cubicBezTo>
                  <a:pt x="196255" y="153715"/>
                  <a:pt x="198060" y="151832"/>
                  <a:pt x="199864" y="151832"/>
                </a:cubicBezTo>
                <a:close/>
                <a:moveTo>
                  <a:pt x="170754" y="151832"/>
                </a:moveTo>
                <a:cubicBezTo>
                  <a:pt x="170754" y="151832"/>
                  <a:pt x="170754" y="151832"/>
                  <a:pt x="185349" y="151832"/>
                </a:cubicBezTo>
                <a:cubicBezTo>
                  <a:pt x="187153" y="151832"/>
                  <a:pt x="188958" y="153715"/>
                  <a:pt x="188958" y="155520"/>
                </a:cubicBezTo>
                <a:cubicBezTo>
                  <a:pt x="188958" y="155520"/>
                  <a:pt x="188958" y="155520"/>
                  <a:pt x="188958" y="177333"/>
                </a:cubicBezTo>
                <a:cubicBezTo>
                  <a:pt x="188958" y="179137"/>
                  <a:pt x="187153" y="180942"/>
                  <a:pt x="185349" y="180942"/>
                </a:cubicBezTo>
                <a:cubicBezTo>
                  <a:pt x="185349" y="180942"/>
                  <a:pt x="185349" y="180942"/>
                  <a:pt x="170754" y="180942"/>
                </a:cubicBezTo>
                <a:cubicBezTo>
                  <a:pt x="169028" y="180942"/>
                  <a:pt x="167145" y="179137"/>
                  <a:pt x="167145" y="177333"/>
                </a:cubicBezTo>
                <a:cubicBezTo>
                  <a:pt x="167145" y="177333"/>
                  <a:pt x="167145" y="177333"/>
                  <a:pt x="167145" y="155520"/>
                </a:cubicBezTo>
                <a:cubicBezTo>
                  <a:pt x="167145" y="153715"/>
                  <a:pt x="169028" y="151832"/>
                  <a:pt x="170754" y="151832"/>
                </a:cubicBezTo>
                <a:close/>
                <a:moveTo>
                  <a:pt x="159926" y="144613"/>
                </a:moveTo>
                <a:cubicBezTo>
                  <a:pt x="159926" y="144613"/>
                  <a:pt x="159926" y="144613"/>
                  <a:pt x="159926" y="188239"/>
                </a:cubicBezTo>
                <a:cubicBezTo>
                  <a:pt x="159926" y="188239"/>
                  <a:pt x="159926" y="188239"/>
                  <a:pt x="283351" y="188239"/>
                </a:cubicBezTo>
                <a:lnTo>
                  <a:pt x="283351" y="144613"/>
                </a:lnTo>
                <a:cubicBezTo>
                  <a:pt x="283351" y="144613"/>
                  <a:pt x="283351" y="144613"/>
                  <a:pt x="159926" y="144613"/>
                </a:cubicBezTo>
                <a:close/>
                <a:moveTo>
                  <a:pt x="221678" y="100987"/>
                </a:moveTo>
                <a:cubicBezTo>
                  <a:pt x="270718" y="100987"/>
                  <a:pt x="309715" y="139199"/>
                  <a:pt x="312461" y="187298"/>
                </a:cubicBezTo>
                <a:cubicBezTo>
                  <a:pt x="262558" y="199067"/>
                  <a:pt x="220736" y="234533"/>
                  <a:pt x="198923" y="279886"/>
                </a:cubicBezTo>
                <a:cubicBezTo>
                  <a:pt x="159926" y="269921"/>
                  <a:pt x="130816" y="234533"/>
                  <a:pt x="130816" y="191849"/>
                </a:cubicBezTo>
                <a:cubicBezTo>
                  <a:pt x="130816" y="141867"/>
                  <a:pt x="171696" y="100987"/>
                  <a:pt x="221678" y="100987"/>
                </a:cubicBezTo>
                <a:close/>
                <a:moveTo>
                  <a:pt x="221678" y="90080"/>
                </a:moveTo>
                <a:cubicBezTo>
                  <a:pt x="165340" y="90080"/>
                  <a:pt x="119909" y="135511"/>
                  <a:pt x="119909" y="191849"/>
                </a:cubicBezTo>
                <a:cubicBezTo>
                  <a:pt x="119909" y="248186"/>
                  <a:pt x="165340" y="293460"/>
                  <a:pt x="221678" y="293460"/>
                </a:cubicBezTo>
                <a:cubicBezTo>
                  <a:pt x="278015" y="293460"/>
                  <a:pt x="323289" y="248186"/>
                  <a:pt x="323289" y="191849"/>
                </a:cubicBezTo>
                <a:cubicBezTo>
                  <a:pt x="323289" y="135511"/>
                  <a:pt x="278015" y="90080"/>
                  <a:pt x="221678" y="90080"/>
                </a:cubicBezTo>
                <a:close/>
                <a:moveTo>
                  <a:pt x="221678" y="75564"/>
                </a:moveTo>
                <a:cubicBezTo>
                  <a:pt x="286097" y="75564"/>
                  <a:pt x="337884" y="127351"/>
                  <a:pt x="337884" y="191849"/>
                </a:cubicBezTo>
                <a:cubicBezTo>
                  <a:pt x="337884" y="256268"/>
                  <a:pt x="286097" y="308055"/>
                  <a:pt x="221678" y="308055"/>
                </a:cubicBezTo>
                <a:cubicBezTo>
                  <a:pt x="157180" y="308055"/>
                  <a:pt x="105393" y="256268"/>
                  <a:pt x="105393" y="191849"/>
                </a:cubicBezTo>
                <a:cubicBezTo>
                  <a:pt x="105393" y="127351"/>
                  <a:pt x="157180" y="75564"/>
                  <a:pt x="221678" y="75564"/>
                </a:cubicBezTo>
                <a:close/>
                <a:moveTo>
                  <a:pt x="178582" y="0"/>
                </a:moveTo>
                <a:cubicBezTo>
                  <a:pt x="209024" y="0"/>
                  <a:pt x="235998" y="15381"/>
                  <a:pt x="251996" y="38738"/>
                </a:cubicBezTo>
                <a:cubicBezTo>
                  <a:pt x="260176" y="35993"/>
                  <a:pt x="268925" y="34388"/>
                  <a:pt x="278089" y="34388"/>
                </a:cubicBezTo>
                <a:cubicBezTo>
                  <a:pt x="313346" y="34388"/>
                  <a:pt x="343374" y="57537"/>
                  <a:pt x="353418" y="89491"/>
                </a:cubicBezTo>
                <a:cubicBezTo>
                  <a:pt x="355696" y="89491"/>
                  <a:pt x="358181" y="89284"/>
                  <a:pt x="360511" y="89284"/>
                </a:cubicBezTo>
                <a:cubicBezTo>
                  <a:pt x="403482" y="89284"/>
                  <a:pt x="438533" y="123878"/>
                  <a:pt x="439516" y="165827"/>
                </a:cubicBezTo>
                <a:cubicBezTo>
                  <a:pt x="440396" y="208138"/>
                  <a:pt x="406226" y="243199"/>
                  <a:pt x="364653" y="246151"/>
                </a:cubicBezTo>
                <a:lnTo>
                  <a:pt x="364653" y="225539"/>
                </a:lnTo>
                <a:cubicBezTo>
                  <a:pt x="396390" y="223468"/>
                  <a:pt x="421189" y="195709"/>
                  <a:pt x="418859" y="163082"/>
                </a:cubicBezTo>
                <a:cubicBezTo>
                  <a:pt x="416788" y="134391"/>
                  <a:pt x="393439" y="111760"/>
                  <a:pt x="364860" y="109274"/>
                </a:cubicBezTo>
                <a:cubicBezTo>
                  <a:pt x="361909" y="109015"/>
                  <a:pt x="359061" y="109015"/>
                  <a:pt x="355489" y="109274"/>
                </a:cubicBezTo>
                <a:lnTo>
                  <a:pt x="346325" y="110154"/>
                </a:lnTo>
                <a:cubicBezTo>
                  <a:pt x="341925" y="110569"/>
                  <a:pt x="337990" y="107824"/>
                  <a:pt x="336696" y="103681"/>
                </a:cubicBezTo>
                <a:lnTo>
                  <a:pt x="333952" y="95084"/>
                </a:lnTo>
                <a:cubicBezTo>
                  <a:pt x="325461" y="68206"/>
                  <a:pt x="299368" y="51271"/>
                  <a:pt x="270789" y="54792"/>
                </a:cubicBezTo>
                <a:cubicBezTo>
                  <a:pt x="266440" y="55207"/>
                  <a:pt x="262298" y="56294"/>
                  <a:pt x="258467" y="57744"/>
                </a:cubicBezTo>
                <a:lnTo>
                  <a:pt x="250598" y="60437"/>
                </a:lnTo>
                <a:cubicBezTo>
                  <a:pt x="246766" y="61887"/>
                  <a:pt x="242418" y="60437"/>
                  <a:pt x="240140" y="57071"/>
                </a:cubicBezTo>
                <a:lnTo>
                  <a:pt x="235118" y="49976"/>
                </a:lnTo>
                <a:cubicBezTo>
                  <a:pt x="222226" y="31436"/>
                  <a:pt x="201155" y="20198"/>
                  <a:pt x="178582" y="20198"/>
                </a:cubicBezTo>
                <a:cubicBezTo>
                  <a:pt x="146483" y="20198"/>
                  <a:pt x="118991" y="41897"/>
                  <a:pt x="111692" y="73022"/>
                </a:cubicBezTo>
                <a:lnTo>
                  <a:pt x="109621" y="82189"/>
                </a:lnTo>
                <a:cubicBezTo>
                  <a:pt x="108740" y="86539"/>
                  <a:pt x="104806" y="89491"/>
                  <a:pt x="100405" y="89284"/>
                </a:cubicBezTo>
                <a:lnTo>
                  <a:pt x="91034" y="89076"/>
                </a:lnTo>
                <a:lnTo>
                  <a:pt x="90154" y="89076"/>
                </a:lnTo>
                <a:cubicBezTo>
                  <a:pt x="89947" y="89076"/>
                  <a:pt x="89533" y="89076"/>
                  <a:pt x="89274" y="89076"/>
                </a:cubicBezTo>
                <a:cubicBezTo>
                  <a:pt x="50548" y="89076"/>
                  <a:pt x="19433" y="120926"/>
                  <a:pt x="20675" y="159819"/>
                </a:cubicBezTo>
                <a:cubicBezTo>
                  <a:pt x="21762" y="196900"/>
                  <a:pt x="52619" y="225746"/>
                  <a:pt x="89533" y="226523"/>
                </a:cubicBezTo>
                <a:cubicBezTo>
                  <a:pt x="89274" y="233256"/>
                  <a:pt x="89067" y="240143"/>
                  <a:pt x="88860" y="247031"/>
                </a:cubicBezTo>
                <a:cubicBezTo>
                  <a:pt x="39883" y="245944"/>
                  <a:pt x="-966" y="205445"/>
                  <a:pt x="18" y="156194"/>
                </a:cubicBezTo>
                <a:cubicBezTo>
                  <a:pt x="898" y="107824"/>
                  <a:pt x="40504" y="68775"/>
                  <a:pt x="89274" y="68775"/>
                </a:cubicBezTo>
                <a:cubicBezTo>
                  <a:pt x="89947" y="68775"/>
                  <a:pt x="90827" y="68775"/>
                  <a:pt x="91604" y="68775"/>
                </a:cubicBezTo>
                <a:cubicBezTo>
                  <a:pt x="100975" y="29364"/>
                  <a:pt x="136439" y="0"/>
                  <a:pt x="178582" y="0"/>
                </a:cubicBezTo>
                <a:close/>
              </a:path>
            </a:pathLst>
          </a:custGeom>
          <a:solidFill>
            <a:sysClr val="window" lastClr="FFFFFF">
              <a:lumMod val="50000"/>
            </a:sysClr>
          </a:solidFill>
          <a:ln>
            <a:noFill/>
          </a:ln>
          <a:effectLst/>
        </p:spPr>
        <p:txBody>
          <a:bodyPr wrap="square"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spcBef>
                <a:spcPct val="0"/>
              </a:spcBef>
              <a:spcAft>
                <a:spcPct val="0"/>
              </a:spcAft>
              <a:defRPr/>
            </a:pPr>
            <a:endParaRPr lang="en-US" sz="1799" kern="0">
              <a:solidFill>
                <a:srgbClr val="000000"/>
              </a:solidFill>
            </a:endParaRPr>
          </a:p>
        </p:txBody>
      </p:sp>
      <p:grpSp>
        <p:nvGrpSpPr>
          <p:cNvPr id="137" name="Group 136">
            <a:extLst>
              <a:ext uri="{FF2B5EF4-FFF2-40B4-BE49-F238E27FC236}">
                <a16:creationId xmlns:a16="http://schemas.microsoft.com/office/drawing/2014/main" id="{5278B15B-223D-45E8-839D-EE122D32DAED}"/>
              </a:ext>
            </a:extLst>
          </p:cNvPr>
          <p:cNvGrpSpPr/>
          <p:nvPr/>
        </p:nvGrpSpPr>
        <p:grpSpPr>
          <a:xfrm>
            <a:off x="2360691" y="1986342"/>
            <a:ext cx="441410" cy="306782"/>
            <a:chOff x="2524776" y="2061337"/>
            <a:chExt cx="441414" cy="306785"/>
          </a:xfrm>
          <a:solidFill>
            <a:sysClr val="window" lastClr="FFFFFF">
              <a:lumMod val="50000"/>
            </a:sysClr>
          </a:solidFill>
        </p:grpSpPr>
        <p:sp>
          <p:nvSpPr>
            <p:cNvPr id="138" name="Freeform 1">
              <a:extLst>
                <a:ext uri="{FF2B5EF4-FFF2-40B4-BE49-F238E27FC236}">
                  <a16:creationId xmlns:a16="http://schemas.microsoft.com/office/drawing/2014/main" id="{E1A931FF-CCFF-4B4A-A9A6-ABE159E440D5}"/>
                </a:ext>
              </a:extLst>
            </p:cNvPr>
            <p:cNvSpPr>
              <a:spLocks noChangeArrowheads="1"/>
            </p:cNvSpPr>
            <p:nvPr/>
          </p:nvSpPr>
          <p:spPr bwMode="auto">
            <a:xfrm>
              <a:off x="2524776" y="2061337"/>
              <a:ext cx="441414" cy="247083"/>
            </a:xfrm>
            <a:custGeom>
              <a:avLst/>
              <a:gdLst>
                <a:gd name="T0" fmla="*/ 6982 w 8526"/>
                <a:gd name="T1" fmla="*/ 1724 h 4771"/>
                <a:gd name="T2" fmla="*/ 6845 w 8526"/>
                <a:gd name="T3" fmla="*/ 1728 h 4771"/>
                <a:gd name="T4" fmla="*/ 5390 w 8526"/>
                <a:gd name="T5" fmla="*/ 664 h 4771"/>
                <a:gd name="T6" fmla="*/ 4886 w 8526"/>
                <a:gd name="T7" fmla="*/ 748 h 4771"/>
                <a:gd name="T8" fmla="*/ 3468 w 8526"/>
                <a:gd name="T9" fmla="*/ 0 h 4771"/>
                <a:gd name="T10" fmla="*/ 1788 w 8526"/>
                <a:gd name="T11" fmla="*/ 1328 h 4771"/>
                <a:gd name="T12" fmla="*/ 1743 w 8526"/>
                <a:gd name="T13" fmla="*/ 1328 h 4771"/>
                <a:gd name="T14" fmla="*/ 19 w 8526"/>
                <a:gd name="T15" fmla="*/ 3016 h 4771"/>
                <a:gd name="T16" fmla="*/ 1735 w 8526"/>
                <a:gd name="T17" fmla="*/ 4770 h 4771"/>
                <a:gd name="T18" fmla="*/ 1748 w 8526"/>
                <a:gd name="T19" fmla="*/ 4374 h 4771"/>
                <a:gd name="T20" fmla="*/ 418 w 8526"/>
                <a:gd name="T21" fmla="*/ 3086 h 4771"/>
                <a:gd name="T22" fmla="*/ 1743 w 8526"/>
                <a:gd name="T23" fmla="*/ 1720 h 4771"/>
                <a:gd name="T24" fmla="*/ 1760 w 8526"/>
                <a:gd name="T25" fmla="*/ 1720 h 4771"/>
                <a:gd name="T26" fmla="*/ 1777 w 8526"/>
                <a:gd name="T27" fmla="*/ 1720 h 4771"/>
                <a:gd name="T28" fmla="*/ 1958 w 8526"/>
                <a:gd name="T29" fmla="*/ 1724 h 4771"/>
                <a:gd name="T30" fmla="*/ 2136 w 8526"/>
                <a:gd name="T31" fmla="*/ 1587 h 4771"/>
                <a:gd name="T32" fmla="*/ 2176 w 8526"/>
                <a:gd name="T33" fmla="*/ 1410 h 4771"/>
                <a:gd name="T34" fmla="*/ 3468 w 8526"/>
                <a:gd name="T35" fmla="*/ 390 h 4771"/>
                <a:gd name="T36" fmla="*/ 4560 w 8526"/>
                <a:gd name="T37" fmla="*/ 965 h 4771"/>
                <a:gd name="T38" fmla="*/ 4657 w 8526"/>
                <a:gd name="T39" fmla="*/ 1102 h 4771"/>
                <a:gd name="T40" fmla="*/ 4859 w 8526"/>
                <a:gd name="T41" fmla="*/ 1167 h 4771"/>
                <a:gd name="T42" fmla="*/ 5011 w 8526"/>
                <a:gd name="T43" fmla="*/ 1115 h 4771"/>
                <a:gd name="T44" fmla="*/ 5249 w 8526"/>
                <a:gd name="T45" fmla="*/ 1058 h 4771"/>
                <a:gd name="T46" fmla="*/ 6469 w 8526"/>
                <a:gd name="T47" fmla="*/ 1836 h 4771"/>
                <a:gd name="T48" fmla="*/ 6522 w 8526"/>
                <a:gd name="T49" fmla="*/ 2002 h 4771"/>
                <a:gd name="T50" fmla="*/ 6708 w 8526"/>
                <a:gd name="T51" fmla="*/ 2127 h 4771"/>
                <a:gd name="T52" fmla="*/ 6885 w 8526"/>
                <a:gd name="T53" fmla="*/ 2110 h 4771"/>
                <a:gd name="T54" fmla="*/ 7066 w 8526"/>
                <a:gd name="T55" fmla="*/ 2110 h 4771"/>
                <a:gd name="T56" fmla="*/ 8109 w 8526"/>
                <a:gd name="T57" fmla="*/ 3149 h 4771"/>
                <a:gd name="T58" fmla="*/ 7062 w 8526"/>
                <a:gd name="T59" fmla="*/ 4355 h 4771"/>
                <a:gd name="T60" fmla="*/ 7062 w 8526"/>
                <a:gd name="T61" fmla="*/ 4753 h 4771"/>
                <a:gd name="T62" fmla="*/ 8508 w 8526"/>
                <a:gd name="T63" fmla="*/ 3202 h 4771"/>
                <a:gd name="T64" fmla="*/ 6982 w 8526"/>
                <a:gd name="T65" fmla="*/ 1724 h 4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6" h="4771">
                  <a:moveTo>
                    <a:pt x="6982" y="1724"/>
                  </a:moveTo>
                  <a:cubicBezTo>
                    <a:pt x="6937" y="1724"/>
                    <a:pt x="6889" y="1728"/>
                    <a:pt x="6845" y="1728"/>
                  </a:cubicBezTo>
                  <a:cubicBezTo>
                    <a:pt x="6651" y="1111"/>
                    <a:pt x="6071" y="664"/>
                    <a:pt x="5390" y="664"/>
                  </a:cubicBezTo>
                  <a:cubicBezTo>
                    <a:pt x="5213" y="664"/>
                    <a:pt x="5044" y="695"/>
                    <a:pt x="4886" y="748"/>
                  </a:cubicBezTo>
                  <a:cubicBezTo>
                    <a:pt x="4577" y="297"/>
                    <a:pt x="4056" y="0"/>
                    <a:pt x="3468" y="0"/>
                  </a:cubicBezTo>
                  <a:cubicBezTo>
                    <a:pt x="2654" y="0"/>
                    <a:pt x="1969" y="567"/>
                    <a:pt x="1788" y="1328"/>
                  </a:cubicBezTo>
                  <a:cubicBezTo>
                    <a:pt x="1773" y="1328"/>
                    <a:pt x="1756" y="1328"/>
                    <a:pt x="1743" y="1328"/>
                  </a:cubicBezTo>
                  <a:cubicBezTo>
                    <a:pt x="801" y="1328"/>
                    <a:pt x="36" y="2082"/>
                    <a:pt x="19" y="3016"/>
                  </a:cubicBezTo>
                  <a:cubicBezTo>
                    <a:pt x="0" y="3967"/>
                    <a:pt x="789" y="4749"/>
                    <a:pt x="1735" y="4770"/>
                  </a:cubicBezTo>
                  <a:cubicBezTo>
                    <a:pt x="1739" y="4637"/>
                    <a:pt x="1743" y="4504"/>
                    <a:pt x="1748" y="4374"/>
                  </a:cubicBezTo>
                  <a:cubicBezTo>
                    <a:pt x="1035" y="4359"/>
                    <a:pt x="439" y="3802"/>
                    <a:pt x="418" y="3086"/>
                  </a:cubicBezTo>
                  <a:cubicBezTo>
                    <a:pt x="394" y="2335"/>
                    <a:pt x="995" y="1720"/>
                    <a:pt x="1743" y="1720"/>
                  </a:cubicBezTo>
                  <a:cubicBezTo>
                    <a:pt x="1748" y="1720"/>
                    <a:pt x="1756" y="1720"/>
                    <a:pt x="1760" y="1720"/>
                  </a:cubicBezTo>
                  <a:lnTo>
                    <a:pt x="1777" y="1720"/>
                  </a:lnTo>
                  <a:lnTo>
                    <a:pt x="1958" y="1724"/>
                  </a:lnTo>
                  <a:cubicBezTo>
                    <a:pt x="2043" y="1728"/>
                    <a:pt x="2119" y="1671"/>
                    <a:pt x="2136" y="1587"/>
                  </a:cubicBezTo>
                  <a:lnTo>
                    <a:pt x="2176" y="1410"/>
                  </a:lnTo>
                  <a:cubicBezTo>
                    <a:pt x="2317" y="809"/>
                    <a:pt x="2848" y="390"/>
                    <a:pt x="3468" y="390"/>
                  </a:cubicBezTo>
                  <a:cubicBezTo>
                    <a:pt x="3904" y="390"/>
                    <a:pt x="4311" y="607"/>
                    <a:pt x="4560" y="965"/>
                  </a:cubicBezTo>
                  <a:lnTo>
                    <a:pt x="4657" y="1102"/>
                  </a:lnTo>
                  <a:cubicBezTo>
                    <a:pt x="4701" y="1167"/>
                    <a:pt x="4785" y="1195"/>
                    <a:pt x="4859" y="1167"/>
                  </a:cubicBezTo>
                  <a:lnTo>
                    <a:pt x="5011" y="1115"/>
                  </a:lnTo>
                  <a:cubicBezTo>
                    <a:pt x="5085" y="1087"/>
                    <a:pt x="5165" y="1066"/>
                    <a:pt x="5249" y="1058"/>
                  </a:cubicBezTo>
                  <a:cubicBezTo>
                    <a:pt x="5801" y="990"/>
                    <a:pt x="6305" y="1317"/>
                    <a:pt x="6469" y="1836"/>
                  </a:cubicBezTo>
                  <a:lnTo>
                    <a:pt x="6522" y="2002"/>
                  </a:lnTo>
                  <a:cubicBezTo>
                    <a:pt x="6547" y="2082"/>
                    <a:pt x="6623" y="2135"/>
                    <a:pt x="6708" y="2127"/>
                  </a:cubicBezTo>
                  <a:lnTo>
                    <a:pt x="6885" y="2110"/>
                  </a:lnTo>
                  <a:cubicBezTo>
                    <a:pt x="6954" y="2105"/>
                    <a:pt x="7009" y="2105"/>
                    <a:pt x="7066" y="2110"/>
                  </a:cubicBezTo>
                  <a:cubicBezTo>
                    <a:pt x="7618" y="2158"/>
                    <a:pt x="8069" y="2595"/>
                    <a:pt x="8109" y="3149"/>
                  </a:cubicBezTo>
                  <a:cubicBezTo>
                    <a:pt x="8154" y="3779"/>
                    <a:pt x="7675" y="4315"/>
                    <a:pt x="7062" y="4355"/>
                  </a:cubicBezTo>
                  <a:lnTo>
                    <a:pt x="7062" y="4753"/>
                  </a:lnTo>
                  <a:cubicBezTo>
                    <a:pt x="7865" y="4696"/>
                    <a:pt x="8525" y="4019"/>
                    <a:pt x="8508" y="3202"/>
                  </a:cubicBezTo>
                  <a:cubicBezTo>
                    <a:pt x="8489" y="2392"/>
                    <a:pt x="7812" y="1724"/>
                    <a:pt x="6982" y="1724"/>
                  </a:cubicBezTo>
                </a:path>
              </a:pathLst>
            </a:custGeom>
            <a:grpFill/>
            <a:ln>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spcBef>
                  <a:spcPct val="0"/>
                </a:spcBef>
                <a:spcAft>
                  <a:spcPct val="0"/>
                </a:spcAft>
                <a:defRPr/>
              </a:pPr>
              <a:endParaRPr lang="en-US" sz="1799" kern="0">
                <a:solidFill>
                  <a:srgbClr val="000000"/>
                </a:solidFill>
              </a:endParaRPr>
            </a:p>
          </p:txBody>
        </p:sp>
        <p:grpSp>
          <p:nvGrpSpPr>
            <p:cNvPr id="139" name="Group 17">
              <a:extLst>
                <a:ext uri="{FF2B5EF4-FFF2-40B4-BE49-F238E27FC236}">
                  <a16:creationId xmlns:a16="http://schemas.microsoft.com/office/drawing/2014/main" id="{C4FD1439-D6AD-4542-9B31-E29AAF16011F}"/>
                </a:ext>
              </a:extLst>
            </p:cNvPr>
            <p:cNvGrpSpPr>
              <a:grpSpLocks noChangeAspect="1"/>
            </p:cNvGrpSpPr>
            <p:nvPr/>
          </p:nvGrpSpPr>
          <p:grpSpPr>
            <a:xfrm>
              <a:off x="2659188" y="2164630"/>
              <a:ext cx="200146" cy="203492"/>
              <a:chOff x="1564" y="168"/>
              <a:chExt cx="2632" cy="2676"/>
            </a:xfrm>
            <a:grpFill/>
          </p:grpSpPr>
          <p:sp>
            <p:nvSpPr>
              <p:cNvPr id="140" name="Freeform 18">
                <a:extLst>
                  <a:ext uri="{FF2B5EF4-FFF2-40B4-BE49-F238E27FC236}">
                    <a16:creationId xmlns:a16="http://schemas.microsoft.com/office/drawing/2014/main" id="{DFBEF1DD-41D3-4750-B4B0-128C41D7EA5F}"/>
                  </a:ext>
                </a:extLst>
              </p:cNvPr>
              <p:cNvSpPr>
                <a:spLocks noEditPoints="1"/>
              </p:cNvSpPr>
              <p:nvPr/>
            </p:nvSpPr>
            <p:spPr bwMode="gray">
              <a:xfrm>
                <a:off x="1662" y="955"/>
                <a:ext cx="1908" cy="1889"/>
              </a:xfrm>
              <a:custGeom>
                <a:avLst/>
                <a:gdLst/>
                <a:ahLst/>
                <a:cxnLst>
                  <a:cxn ang="0">
                    <a:pos x="799" y="0"/>
                  </a:cxn>
                  <a:cxn ang="0">
                    <a:pos x="784" y="9"/>
                  </a:cxn>
                  <a:cxn ang="0">
                    <a:pos x="659" y="109"/>
                  </a:cxn>
                  <a:cxn ang="0">
                    <a:pos x="644" y="140"/>
                  </a:cxn>
                  <a:cxn ang="0">
                    <a:pos x="644" y="773"/>
                  </a:cxn>
                  <a:cxn ang="0">
                    <a:pos x="644" y="795"/>
                  </a:cxn>
                  <a:cxn ang="0">
                    <a:pos x="805" y="795"/>
                  </a:cxn>
                  <a:cxn ang="0">
                    <a:pos x="806" y="781"/>
                  </a:cxn>
                  <a:cxn ang="0">
                    <a:pos x="806" y="29"/>
                  </a:cxn>
                  <a:cxn ang="0">
                    <a:pos x="799" y="0"/>
                  </a:cxn>
                  <a:cxn ang="0">
                    <a:pos x="377" y="796"/>
                  </a:cxn>
                  <a:cxn ang="0">
                    <a:pos x="378" y="784"/>
                  </a:cxn>
                  <a:cxn ang="0">
                    <a:pos x="378" y="274"/>
                  </a:cxn>
                  <a:cxn ang="0">
                    <a:pos x="366" y="254"/>
                  </a:cxn>
                  <a:cxn ang="0">
                    <a:pos x="271" y="202"/>
                  </a:cxn>
                  <a:cxn ang="0">
                    <a:pos x="218" y="174"/>
                  </a:cxn>
                  <a:cxn ang="0">
                    <a:pos x="218" y="796"/>
                  </a:cxn>
                  <a:cxn ang="0">
                    <a:pos x="377" y="796"/>
                  </a:cxn>
                  <a:cxn ang="0">
                    <a:pos x="592" y="797"/>
                  </a:cxn>
                  <a:cxn ang="0">
                    <a:pos x="592" y="163"/>
                  </a:cxn>
                  <a:cxn ang="0">
                    <a:pos x="447" y="277"/>
                  </a:cxn>
                  <a:cxn ang="0">
                    <a:pos x="430" y="314"/>
                  </a:cxn>
                  <a:cxn ang="0">
                    <a:pos x="430" y="770"/>
                  </a:cxn>
                  <a:cxn ang="0">
                    <a:pos x="431" y="786"/>
                  </a:cxn>
                  <a:cxn ang="0">
                    <a:pos x="442" y="796"/>
                  </a:cxn>
                  <a:cxn ang="0">
                    <a:pos x="592" y="797"/>
                  </a:cxn>
                  <a:cxn ang="0">
                    <a:pos x="0" y="797"/>
                  </a:cxn>
                  <a:cxn ang="0">
                    <a:pos x="138" y="797"/>
                  </a:cxn>
                  <a:cxn ang="0">
                    <a:pos x="164" y="772"/>
                  </a:cxn>
                  <a:cxn ang="0">
                    <a:pos x="163" y="238"/>
                  </a:cxn>
                  <a:cxn ang="0">
                    <a:pos x="162" y="218"/>
                  </a:cxn>
                  <a:cxn ang="0">
                    <a:pos x="155" y="222"/>
                  </a:cxn>
                  <a:cxn ang="0">
                    <a:pos x="9" y="365"/>
                  </a:cxn>
                  <a:cxn ang="0">
                    <a:pos x="1" y="392"/>
                  </a:cxn>
                  <a:cxn ang="0">
                    <a:pos x="0" y="685"/>
                  </a:cxn>
                  <a:cxn ang="0">
                    <a:pos x="0" y="797"/>
                  </a:cxn>
                </a:cxnLst>
                <a:rect l="0" t="0" r="r" b="b"/>
                <a:pathLst>
                  <a:path w="805" h="798">
                    <a:moveTo>
                      <a:pt x="799" y="0"/>
                    </a:moveTo>
                    <a:cubicBezTo>
                      <a:pt x="791" y="5"/>
                      <a:pt x="787" y="7"/>
                      <a:pt x="784" y="9"/>
                    </a:cubicBezTo>
                    <a:cubicBezTo>
                      <a:pt x="743" y="42"/>
                      <a:pt x="701" y="76"/>
                      <a:pt x="659" y="109"/>
                    </a:cubicBezTo>
                    <a:cubicBezTo>
                      <a:pt x="648" y="117"/>
                      <a:pt x="644" y="126"/>
                      <a:pt x="644" y="140"/>
                    </a:cubicBezTo>
                    <a:cubicBezTo>
                      <a:pt x="644" y="351"/>
                      <a:pt x="644" y="562"/>
                      <a:pt x="644" y="773"/>
                    </a:cubicBezTo>
                    <a:cubicBezTo>
                      <a:pt x="644" y="781"/>
                      <a:pt x="644" y="788"/>
                      <a:pt x="644" y="795"/>
                    </a:cubicBezTo>
                    <a:cubicBezTo>
                      <a:pt x="699" y="795"/>
                      <a:pt x="751" y="795"/>
                      <a:pt x="805" y="795"/>
                    </a:cubicBezTo>
                    <a:cubicBezTo>
                      <a:pt x="805" y="790"/>
                      <a:pt x="806" y="785"/>
                      <a:pt x="806" y="781"/>
                    </a:cubicBezTo>
                    <a:cubicBezTo>
                      <a:pt x="806" y="530"/>
                      <a:pt x="806" y="280"/>
                      <a:pt x="806" y="29"/>
                    </a:cubicBezTo>
                    <a:cubicBezTo>
                      <a:pt x="806" y="21"/>
                      <a:pt x="802" y="12"/>
                      <a:pt x="799" y="0"/>
                    </a:cubicBezTo>
                    <a:close/>
                    <a:moveTo>
                      <a:pt x="377" y="796"/>
                    </a:moveTo>
                    <a:cubicBezTo>
                      <a:pt x="377" y="790"/>
                      <a:pt x="378" y="787"/>
                      <a:pt x="378" y="784"/>
                    </a:cubicBezTo>
                    <a:cubicBezTo>
                      <a:pt x="378" y="614"/>
                      <a:pt x="378" y="444"/>
                      <a:pt x="378" y="274"/>
                    </a:cubicBezTo>
                    <a:cubicBezTo>
                      <a:pt x="378" y="267"/>
                      <a:pt x="372" y="258"/>
                      <a:pt x="366" y="254"/>
                    </a:cubicBezTo>
                    <a:cubicBezTo>
                      <a:pt x="335" y="236"/>
                      <a:pt x="303" y="220"/>
                      <a:pt x="271" y="202"/>
                    </a:cubicBezTo>
                    <a:cubicBezTo>
                      <a:pt x="254" y="193"/>
                      <a:pt x="237" y="184"/>
                      <a:pt x="218" y="174"/>
                    </a:cubicBezTo>
                    <a:cubicBezTo>
                      <a:pt x="218" y="384"/>
                      <a:pt x="218" y="590"/>
                      <a:pt x="218" y="796"/>
                    </a:cubicBezTo>
                    <a:cubicBezTo>
                      <a:pt x="271" y="796"/>
                      <a:pt x="323" y="796"/>
                      <a:pt x="377" y="796"/>
                    </a:cubicBezTo>
                    <a:close/>
                    <a:moveTo>
                      <a:pt x="592" y="797"/>
                    </a:moveTo>
                    <a:cubicBezTo>
                      <a:pt x="592" y="584"/>
                      <a:pt x="592" y="375"/>
                      <a:pt x="592" y="163"/>
                    </a:cubicBezTo>
                    <a:cubicBezTo>
                      <a:pt x="542" y="202"/>
                      <a:pt x="495" y="240"/>
                      <a:pt x="447" y="277"/>
                    </a:cubicBezTo>
                    <a:cubicBezTo>
                      <a:pt x="435" y="287"/>
                      <a:pt x="430" y="298"/>
                      <a:pt x="430" y="314"/>
                    </a:cubicBezTo>
                    <a:cubicBezTo>
                      <a:pt x="430" y="466"/>
                      <a:pt x="430" y="618"/>
                      <a:pt x="430" y="770"/>
                    </a:cubicBezTo>
                    <a:cubicBezTo>
                      <a:pt x="430" y="775"/>
                      <a:pt x="429" y="781"/>
                      <a:pt x="431" y="786"/>
                    </a:cubicBezTo>
                    <a:cubicBezTo>
                      <a:pt x="433" y="790"/>
                      <a:pt x="438" y="796"/>
                      <a:pt x="442" y="796"/>
                    </a:cubicBezTo>
                    <a:cubicBezTo>
                      <a:pt x="491" y="797"/>
                      <a:pt x="541" y="797"/>
                      <a:pt x="592" y="797"/>
                    </a:cubicBezTo>
                    <a:close/>
                    <a:moveTo>
                      <a:pt x="0" y="797"/>
                    </a:moveTo>
                    <a:cubicBezTo>
                      <a:pt x="48" y="797"/>
                      <a:pt x="93" y="796"/>
                      <a:pt x="138" y="797"/>
                    </a:cubicBezTo>
                    <a:cubicBezTo>
                      <a:pt x="159" y="798"/>
                      <a:pt x="164" y="792"/>
                      <a:pt x="164" y="772"/>
                    </a:cubicBezTo>
                    <a:cubicBezTo>
                      <a:pt x="163" y="594"/>
                      <a:pt x="163" y="416"/>
                      <a:pt x="163" y="238"/>
                    </a:cubicBezTo>
                    <a:cubicBezTo>
                      <a:pt x="163" y="232"/>
                      <a:pt x="162" y="226"/>
                      <a:pt x="162" y="218"/>
                    </a:cubicBezTo>
                    <a:cubicBezTo>
                      <a:pt x="158" y="220"/>
                      <a:pt x="156" y="221"/>
                      <a:pt x="155" y="222"/>
                    </a:cubicBezTo>
                    <a:cubicBezTo>
                      <a:pt x="106" y="270"/>
                      <a:pt x="57" y="317"/>
                      <a:pt x="9" y="365"/>
                    </a:cubicBezTo>
                    <a:cubicBezTo>
                      <a:pt x="3" y="371"/>
                      <a:pt x="1" y="383"/>
                      <a:pt x="1" y="392"/>
                    </a:cubicBezTo>
                    <a:cubicBezTo>
                      <a:pt x="0" y="490"/>
                      <a:pt x="0" y="588"/>
                      <a:pt x="0" y="685"/>
                    </a:cubicBezTo>
                    <a:cubicBezTo>
                      <a:pt x="0" y="721"/>
                      <a:pt x="0" y="757"/>
                      <a:pt x="0" y="797"/>
                    </a:cubicBezTo>
                    <a:close/>
                  </a:path>
                </a:pathLst>
              </a:custGeom>
              <a:grpFill/>
              <a:ln w="9525">
                <a:noFill/>
                <a:round/>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endParaRPr lang="en-US" sz="1800" kern="0">
                  <a:solidFill>
                    <a:srgbClr val="58595B"/>
                  </a:solidFill>
                </a:endParaRPr>
              </a:p>
            </p:txBody>
          </p:sp>
          <p:sp>
            <p:nvSpPr>
              <p:cNvPr id="141" name="Freeform 19">
                <a:extLst>
                  <a:ext uri="{FF2B5EF4-FFF2-40B4-BE49-F238E27FC236}">
                    <a16:creationId xmlns:a16="http://schemas.microsoft.com/office/drawing/2014/main" id="{9F4E77D9-2559-409B-AF8D-2F8A344F47CC}"/>
                  </a:ext>
                </a:extLst>
              </p:cNvPr>
              <p:cNvSpPr/>
              <p:nvPr/>
            </p:nvSpPr>
            <p:spPr bwMode="gray">
              <a:xfrm>
                <a:off x="1564" y="168"/>
                <a:ext cx="2632" cy="1554"/>
              </a:xfrm>
              <a:custGeom>
                <a:avLst/>
                <a:gdLst/>
                <a:ahLst/>
                <a:cxnLst>
                  <a:cxn ang="0">
                    <a:pos x="0" y="1166"/>
                  </a:cxn>
                  <a:cxn ang="0">
                    <a:pos x="566" y="602"/>
                  </a:cxn>
                  <a:cxn ang="0">
                    <a:pos x="1163" y="924"/>
                  </a:cxn>
                  <a:cxn ang="0">
                    <a:pos x="1968" y="282"/>
                  </a:cxn>
                  <a:cxn ang="0">
                    <a:pos x="1843" y="86"/>
                  </a:cxn>
                  <a:cxn ang="0">
                    <a:pos x="2632" y="0"/>
                  </a:cxn>
                  <a:cxn ang="0">
                    <a:pos x="2253" y="751"/>
                  </a:cxn>
                  <a:cxn ang="0">
                    <a:pos x="2132" y="559"/>
                  </a:cxn>
                  <a:cxn ang="0">
                    <a:pos x="1161" y="1338"/>
                  </a:cxn>
                  <a:cxn ang="0">
                    <a:pos x="569" y="1012"/>
                  </a:cxn>
                  <a:cxn ang="0">
                    <a:pos x="0" y="1554"/>
                  </a:cxn>
                  <a:cxn ang="0">
                    <a:pos x="0" y="1166"/>
                  </a:cxn>
                </a:cxnLst>
                <a:rect l="0" t="0" r="r" b="b"/>
                <a:pathLst>
                  <a:path w="2632" h="1554">
                    <a:moveTo>
                      <a:pt x="0" y="1166"/>
                    </a:moveTo>
                    <a:lnTo>
                      <a:pt x="566" y="602"/>
                    </a:lnTo>
                    <a:lnTo>
                      <a:pt x="1163" y="924"/>
                    </a:lnTo>
                    <a:lnTo>
                      <a:pt x="1968" y="282"/>
                    </a:lnTo>
                    <a:lnTo>
                      <a:pt x="1843" y="86"/>
                    </a:lnTo>
                    <a:lnTo>
                      <a:pt x="2632" y="0"/>
                    </a:lnTo>
                    <a:lnTo>
                      <a:pt x="2253" y="751"/>
                    </a:lnTo>
                    <a:lnTo>
                      <a:pt x="2132" y="559"/>
                    </a:lnTo>
                    <a:lnTo>
                      <a:pt x="1161" y="1338"/>
                    </a:lnTo>
                    <a:lnTo>
                      <a:pt x="569" y="1012"/>
                    </a:lnTo>
                    <a:lnTo>
                      <a:pt x="0" y="1554"/>
                    </a:lnTo>
                    <a:lnTo>
                      <a:pt x="0" y="1166"/>
                    </a:lnTo>
                    <a:close/>
                  </a:path>
                </a:pathLst>
              </a:custGeom>
              <a:grpFill/>
              <a:ln w="3175" cmpd="sng">
                <a:noFill/>
                <a:round/>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35">
                  <a:spcBef>
                    <a:spcPct val="0"/>
                  </a:spcBef>
                  <a:spcAft>
                    <a:spcPct val="0"/>
                  </a:spcAft>
                  <a:defRPr/>
                </a:pPr>
                <a:endParaRPr lang="en-US" sz="1800" kern="0">
                  <a:solidFill>
                    <a:srgbClr val="58595B"/>
                  </a:solidFill>
                </a:endParaRPr>
              </a:p>
            </p:txBody>
          </p:sp>
        </p:grpSp>
      </p:grpSp>
      <p:sp>
        <p:nvSpPr>
          <p:cNvPr id="144" name="TextBox 143">
            <a:extLst>
              <a:ext uri="{FF2B5EF4-FFF2-40B4-BE49-F238E27FC236}">
                <a16:creationId xmlns:a16="http://schemas.microsoft.com/office/drawing/2014/main" id="{ECACABE3-6383-4FD5-8E78-8D6D98400659}"/>
              </a:ext>
            </a:extLst>
          </p:cNvPr>
          <p:cNvSpPr txBox="1"/>
          <p:nvPr/>
        </p:nvSpPr>
        <p:spPr bwMode="gray">
          <a:xfrm>
            <a:off x="6801943" y="2334593"/>
            <a:ext cx="1163000" cy="177191"/>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800" b="0">
                <a:solidFill>
                  <a:schemeClr val="tx1">
                    <a:lumMod val="50000"/>
                  </a:schemeClr>
                </a:solidFill>
                <a:latin typeface="+mn-lt"/>
              </a:rPr>
              <a:t>Talent Acquisition Cloud </a:t>
            </a:r>
          </a:p>
        </p:txBody>
      </p:sp>
      <p:sp>
        <p:nvSpPr>
          <p:cNvPr id="145" name="TextBox 144">
            <a:extLst>
              <a:ext uri="{FF2B5EF4-FFF2-40B4-BE49-F238E27FC236}">
                <a16:creationId xmlns:a16="http://schemas.microsoft.com/office/drawing/2014/main" id="{751CAB98-2BB6-48C7-8477-944A1EA2E523}"/>
              </a:ext>
            </a:extLst>
          </p:cNvPr>
          <p:cNvSpPr txBox="1"/>
          <p:nvPr/>
        </p:nvSpPr>
        <p:spPr bwMode="gray">
          <a:xfrm>
            <a:off x="5724432" y="2334592"/>
            <a:ext cx="961774" cy="163533"/>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800" b="0">
                <a:solidFill>
                  <a:schemeClr val="tx1">
                    <a:lumMod val="50000"/>
                  </a:schemeClr>
                </a:solidFill>
                <a:latin typeface="+mn-lt"/>
              </a:rPr>
              <a:t>HCM Cloud</a:t>
            </a:r>
          </a:p>
        </p:txBody>
      </p:sp>
      <p:sp>
        <p:nvSpPr>
          <p:cNvPr id="146" name="TextBox 145">
            <a:extLst>
              <a:ext uri="{FF2B5EF4-FFF2-40B4-BE49-F238E27FC236}">
                <a16:creationId xmlns:a16="http://schemas.microsoft.com/office/drawing/2014/main" id="{2F7BABBA-C754-4B98-8C26-F272B8617E72}"/>
              </a:ext>
            </a:extLst>
          </p:cNvPr>
          <p:cNvSpPr txBox="1"/>
          <p:nvPr/>
        </p:nvSpPr>
        <p:spPr bwMode="gray">
          <a:xfrm>
            <a:off x="8150093" y="2334593"/>
            <a:ext cx="1163000" cy="177191"/>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800" b="0">
                <a:solidFill>
                  <a:schemeClr val="tx1">
                    <a:lumMod val="50000"/>
                  </a:schemeClr>
                </a:solidFill>
                <a:latin typeface="+mn-lt"/>
              </a:rPr>
              <a:t>Talent Cloud for Midsize</a:t>
            </a:r>
          </a:p>
        </p:txBody>
      </p:sp>
      <p:sp>
        <p:nvSpPr>
          <p:cNvPr id="147" name="Rounded Rectangle 18">
            <a:extLst>
              <a:ext uri="{FF2B5EF4-FFF2-40B4-BE49-F238E27FC236}">
                <a16:creationId xmlns:a16="http://schemas.microsoft.com/office/drawing/2014/main" id="{8D900340-E72D-4B9F-B172-CDA08C9A393A}"/>
              </a:ext>
            </a:extLst>
          </p:cNvPr>
          <p:cNvSpPr/>
          <p:nvPr/>
        </p:nvSpPr>
        <p:spPr>
          <a:xfrm>
            <a:off x="5763318" y="3040620"/>
            <a:ext cx="3588477" cy="1386859"/>
          </a:xfrm>
          <a:prstGeom prst="roundRect">
            <a:avLst>
              <a:gd name="adj" fmla="val 0"/>
            </a:avLst>
          </a:prstGeom>
          <a:no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lnSpc>
                <a:spcPct val="90000"/>
              </a:lnSpc>
              <a:defRPr/>
            </a:pPr>
            <a:r>
              <a:rPr lang="en-US" sz="1400" b="1">
                <a:solidFill>
                  <a:schemeClr val="tx1">
                    <a:lumMod val="50000"/>
                  </a:schemeClr>
                </a:solidFill>
              </a:rPr>
              <a:t> Database Connectivity</a:t>
            </a:r>
          </a:p>
        </p:txBody>
      </p:sp>
      <p:sp>
        <p:nvSpPr>
          <p:cNvPr id="148" name="Rounded Rectangle 36">
            <a:extLst>
              <a:ext uri="{FF2B5EF4-FFF2-40B4-BE49-F238E27FC236}">
                <a16:creationId xmlns:a16="http://schemas.microsoft.com/office/drawing/2014/main" id="{2DDDE561-5B7E-4F8B-91C8-8C13B0C8ABD9}"/>
              </a:ext>
            </a:extLst>
          </p:cNvPr>
          <p:cNvSpPr/>
          <p:nvPr/>
        </p:nvSpPr>
        <p:spPr>
          <a:xfrm>
            <a:off x="5763318" y="4488688"/>
            <a:ext cx="3588477" cy="1585022"/>
          </a:xfrm>
          <a:prstGeom prst="roundRect">
            <a:avLst>
              <a:gd name="adj" fmla="val 0"/>
            </a:avLst>
          </a:prstGeom>
          <a:solidFill>
            <a:schemeClr val="accent4"/>
          </a:solidFill>
          <a:ln w="6350">
            <a:solidFill>
              <a:srgbClr val="E5DBBE"/>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ct val="90000"/>
              </a:lnSpc>
            </a:pPr>
            <a:r>
              <a:rPr lang="en-US" sz="1400" b="1">
                <a:solidFill>
                  <a:srgbClr val="FFFFFF"/>
                </a:solidFill>
              </a:rPr>
              <a:t>Future Proof </a:t>
            </a:r>
          </a:p>
        </p:txBody>
      </p:sp>
      <p:sp>
        <p:nvSpPr>
          <p:cNvPr id="149" name="TextBox 148">
            <a:extLst>
              <a:ext uri="{FF2B5EF4-FFF2-40B4-BE49-F238E27FC236}">
                <a16:creationId xmlns:a16="http://schemas.microsoft.com/office/drawing/2014/main" id="{87E79476-46D7-443D-8C0E-72DA895F848C}"/>
              </a:ext>
            </a:extLst>
          </p:cNvPr>
          <p:cNvSpPr txBox="1"/>
          <p:nvPr/>
        </p:nvSpPr>
        <p:spPr bwMode="gray">
          <a:xfrm>
            <a:off x="5894334" y="5364322"/>
            <a:ext cx="3179033" cy="621186"/>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1400" b="0">
                <a:solidFill>
                  <a:schemeClr val="bg1"/>
                </a:solidFill>
                <a:latin typeface="+mn-lt"/>
              </a:rPr>
              <a:t>Limit maintenance and upgrade costs</a:t>
            </a:r>
          </a:p>
          <a:p>
            <a:pPr algn="l"/>
            <a:r>
              <a:rPr lang="en-US" sz="1600">
                <a:solidFill>
                  <a:schemeClr val="accent4">
                    <a:lumMod val="20000"/>
                    <a:lumOff val="80000"/>
                  </a:schemeClr>
                </a:solidFill>
                <a:latin typeface="+mn-lt"/>
              </a:rPr>
              <a:t>Oracle supported</a:t>
            </a:r>
          </a:p>
        </p:txBody>
      </p:sp>
      <p:sp>
        <p:nvSpPr>
          <p:cNvPr id="150" name="Freeform 38">
            <a:extLst>
              <a:ext uri="{FF2B5EF4-FFF2-40B4-BE49-F238E27FC236}">
                <a16:creationId xmlns:a16="http://schemas.microsoft.com/office/drawing/2014/main" id="{EE86987F-30BD-49F1-97B3-F7098E63F99E}"/>
              </a:ext>
            </a:extLst>
          </p:cNvPr>
          <p:cNvSpPr/>
          <p:nvPr/>
        </p:nvSpPr>
        <p:spPr>
          <a:xfrm>
            <a:off x="5894334" y="5035056"/>
            <a:ext cx="276667" cy="276667"/>
          </a:xfrm>
          <a:custGeom>
            <a:avLst/>
            <a:gdLst>
              <a:gd name="connsiteX0" fmla="*/ 398490 w 872370"/>
              <a:gd name="connsiteY0" fmla="*/ 163584 h 872370"/>
              <a:gd name="connsiteX1" fmla="*/ 398490 w 872370"/>
              <a:gd name="connsiteY1" fmla="*/ 398490 h 872370"/>
              <a:gd name="connsiteX2" fmla="*/ 163584 w 872370"/>
              <a:gd name="connsiteY2" fmla="*/ 398490 h 872370"/>
              <a:gd name="connsiteX3" fmla="*/ 163584 w 872370"/>
              <a:gd name="connsiteY3" fmla="*/ 473880 h 872370"/>
              <a:gd name="connsiteX4" fmla="*/ 398490 w 872370"/>
              <a:gd name="connsiteY4" fmla="*/ 473880 h 872370"/>
              <a:gd name="connsiteX5" fmla="*/ 398490 w 872370"/>
              <a:gd name="connsiteY5" fmla="*/ 708786 h 872370"/>
              <a:gd name="connsiteX6" fmla="*/ 473880 w 872370"/>
              <a:gd name="connsiteY6" fmla="*/ 708786 h 872370"/>
              <a:gd name="connsiteX7" fmla="*/ 473880 w 872370"/>
              <a:gd name="connsiteY7" fmla="*/ 473880 h 872370"/>
              <a:gd name="connsiteX8" fmla="*/ 708786 w 872370"/>
              <a:gd name="connsiteY8" fmla="*/ 473880 h 872370"/>
              <a:gd name="connsiteX9" fmla="*/ 708786 w 872370"/>
              <a:gd name="connsiteY9" fmla="*/ 398490 h 872370"/>
              <a:gd name="connsiteX10" fmla="*/ 473880 w 872370"/>
              <a:gd name="connsiteY10" fmla="*/ 398490 h 872370"/>
              <a:gd name="connsiteX11" fmla="*/ 473880 w 872370"/>
              <a:gd name="connsiteY11" fmla="*/ 163584 h 872370"/>
              <a:gd name="connsiteX12" fmla="*/ 436185 w 872370"/>
              <a:gd name="connsiteY12" fmla="*/ 0 h 872370"/>
              <a:gd name="connsiteX13" fmla="*/ 872370 w 872370"/>
              <a:gd name="connsiteY13" fmla="*/ 436185 h 872370"/>
              <a:gd name="connsiteX14" fmla="*/ 436185 w 872370"/>
              <a:gd name="connsiteY14" fmla="*/ 872370 h 872370"/>
              <a:gd name="connsiteX15" fmla="*/ 0 w 872370"/>
              <a:gd name="connsiteY15" fmla="*/ 436185 h 872370"/>
              <a:gd name="connsiteX16" fmla="*/ 436185 w 872370"/>
              <a:gd name="connsiteY16" fmla="*/ 0 h 87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2370" h="872370">
                <a:moveTo>
                  <a:pt x="398490" y="163584"/>
                </a:moveTo>
                <a:lnTo>
                  <a:pt x="398490" y="398490"/>
                </a:lnTo>
                <a:lnTo>
                  <a:pt x="163584" y="398490"/>
                </a:lnTo>
                <a:lnTo>
                  <a:pt x="163584" y="473880"/>
                </a:lnTo>
                <a:lnTo>
                  <a:pt x="398490" y="473880"/>
                </a:lnTo>
                <a:lnTo>
                  <a:pt x="398490" y="708786"/>
                </a:lnTo>
                <a:lnTo>
                  <a:pt x="473880" y="708786"/>
                </a:lnTo>
                <a:lnTo>
                  <a:pt x="473880" y="473880"/>
                </a:lnTo>
                <a:lnTo>
                  <a:pt x="708786" y="473880"/>
                </a:lnTo>
                <a:lnTo>
                  <a:pt x="708786" y="398490"/>
                </a:lnTo>
                <a:lnTo>
                  <a:pt x="473880" y="398490"/>
                </a:lnTo>
                <a:lnTo>
                  <a:pt x="473880" y="163584"/>
                </a:lnTo>
                <a:close/>
                <a:moveTo>
                  <a:pt x="436185" y="0"/>
                </a:moveTo>
                <a:cubicBezTo>
                  <a:pt x="677083" y="0"/>
                  <a:pt x="872370" y="195287"/>
                  <a:pt x="872370" y="436185"/>
                </a:cubicBezTo>
                <a:cubicBezTo>
                  <a:pt x="872370" y="677083"/>
                  <a:pt x="677083" y="872370"/>
                  <a:pt x="436185" y="872370"/>
                </a:cubicBezTo>
                <a:cubicBezTo>
                  <a:pt x="195287" y="872370"/>
                  <a:pt x="0" y="677083"/>
                  <a:pt x="0" y="436185"/>
                </a:cubicBezTo>
                <a:cubicBezTo>
                  <a:pt x="0" y="195287"/>
                  <a:pt x="195287" y="0"/>
                  <a:pt x="436185" y="0"/>
                </a:cubicBezTo>
                <a:close/>
              </a:path>
            </a:pathLst>
          </a:custGeom>
          <a:solidFill>
            <a:schemeClr val="accent4">
              <a:lumMod val="20000"/>
              <a:lumOff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0000"/>
              </a:lnSpc>
            </a:pPr>
            <a:endParaRPr lang="en-US" sz="1800"/>
          </a:p>
        </p:txBody>
      </p:sp>
      <p:sp>
        <p:nvSpPr>
          <p:cNvPr id="151" name="TextBox 150">
            <a:extLst>
              <a:ext uri="{FF2B5EF4-FFF2-40B4-BE49-F238E27FC236}">
                <a16:creationId xmlns:a16="http://schemas.microsoft.com/office/drawing/2014/main" id="{650990CB-B5E1-440E-8AE9-81CF1FB62958}"/>
              </a:ext>
            </a:extLst>
          </p:cNvPr>
          <p:cNvSpPr txBox="1"/>
          <p:nvPr/>
        </p:nvSpPr>
        <p:spPr bwMode="gray">
          <a:xfrm>
            <a:off x="4784614" y="2344053"/>
            <a:ext cx="854693" cy="135998"/>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800" b="0">
                <a:solidFill>
                  <a:schemeClr val="tx1">
                    <a:lumMod val="50000"/>
                  </a:schemeClr>
                </a:solidFill>
                <a:latin typeface="+mn-lt"/>
                <a:cs typeface="Oracle Sans" panose="020B0503020204020204" pitchFamily="34" charset="0"/>
              </a:rPr>
              <a:t>Logistics Cloud</a:t>
            </a:r>
          </a:p>
        </p:txBody>
      </p:sp>
      <p:sp>
        <p:nvSpPr>
          <p:cNvPr id="152" name="TextBox 151">
            <a:extLst>
              <a:ext uri="{FF2B5EF4-FFF2-40B4-BE49-F238E27FC236}">
                <a16:creationId xmlns:a16="http://schemas.microsoft.com/office/drawing/2014/main" id="{043801FC-4012-44E3-B5F8-0D2DAE9EF31C}"/>
              </a:ext>
            </a:extLst>
          </p:cNvPr>
          <p:cNvSpPr txBox="1"/>
          <p:nvPr/>
        </p:nvSpPr>
        <p:spPr bwMode="gray">
          <a:xfrm>
            <a:off x="3872290" y="2341659"/>
            <a:ext cx="878966" cy="137659"/>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800" b="0">
                <a:solidFill>
                  <a:schemeClr val="tx1">
                    <a:lumMod val="50000"/>
                  </a:schemeClr>
                </a:solidFill>
                <a:latin typeface="+mn-lt"/>
                <a:cs typeface="Oracle Sans" panose="020B0503020204020204" pitchFamily="34" charset="0"/>
              </a:rPr>
              <a:t>Utilities Cloud</a:t>
            </a:r>
          </a:p>
        </p:txBody>
      </p:sp>
      <p:sp>
        <p:nvSpPr>
          <p:cNvPr id="153" name="TextBox 152">
            <a:extLst>
              <a:ext uri="{FF2B5EF4-FFF2-40B4-BE49-F238E27FC236}">
                <a16:creationId xmlns:a16="http://schemas.microsoft.com/office/drawing/2014/main" id="{23B6523D-FF6C-4CD3-9F4E-59E36ED0D9F0}"/>
              </a:ext>
            </a:extLst>
          </p:cNvPr>
          <p:cNvSpPr txBox="1"/>
          <p:nvPr/>
        </p:nvSpPr>
        <p:spPr bwMode="gray">
          <a:xfrm>
            <a:off x="2262178" y="2328460"/>
            <a:ext cx="643274" cy="149535"/>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800" b="0">
                <a:solidFill>
                  <a:schemeClr val="tx1">
                    <a:lumMod val="50000"/>
                  </a:schemeClr>
                </a:solidFill>
                <a:latin typeface="+mn-lt"/>
                <a:cs typeface="Oracle Sans" panose="020B0503020204020204" pitchFamily="34" charset="0"/>
              </a:rPr>
              <a:t>EPM Cloud</a:t>
            </a:r>
          </a:p>
        </p:txBody>
      </p:sp>
      <p:sp>
        <p:nvSpPr>
          <p:cNvPr id="154" name="TextBox 153">
            <a:extLst>
              <a:ext uri="{FF2B5EF4-FFF2-40B4-BE49-F238E27FC236}">
                <a16:creationId xmlns:a16="http://schemas.microsoft.com/office/drawing/2014/main" id="{D01AC63D-F59B-4A9B-88D5-58C866BD8397}"/>
              </a:ext>
            </a:extLst>
          </p:cNvPr>
          <p:cNvSpPr txBox="1"/>
          <p:nvPr/>
        </p:nvSpPr>
        <p:spPr bwMode="gray">
          <a:xfrm>
            <a:off x="843673" y="2337250"/>
            <a:ext cx="627778" cy="135998"/>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161">
              <a:lnSpc>
                <a:spcPct val="90000"/>
              </a:lnSpc>
              <a:defRPr/>
            </a:pPr>
            <a:r>
              <a:rPr lang="en-US" sz="800">
                <a:solidFill>
                  <a:schemeClr val="tx1">
                    <a:lumMod val="50000"/>
                  </a:schemeClr>
                </a:solidFill>
                <a:cs typeface="Oracle Sans" panose="020B0503020204020204" pitchFamily="34" charset="0"/>
              </a:rPr>
              <a:t>ERP Cloud</a:t>
            </a:r>
          </a:p>
        </p:txBody>
      </p:sp>
      <p:sp>
        <p:nvSpPr>
          <p:cNvPr id="155" name="Rounded Rectangle 63">
            <a:extLst>
              <a:ext uri="{FF2B5EF4-FFF2-40B4-BE49-F238E27FC236}">
                <a16:creationId xmlns:a16="http://schemas.microsoft.com/office/drawing/2014/main" id="{5FCB19AA-3D5C-405C-AEF1-68FB99790861}"/>
              </a:ext>
            </a:extLst>
          </p:cNvPr>
          <p:cNvSpPr/>
          <p:nvPr/>
        </p:nvSpPr>
        <p:spPr>
          <a:xfrm>
            <a:off x="697728" y="3038812"/>
            <a:ext cx="4969118" cy="1386859"/>
          </a:xfrm>
          <a:prstGeom prst="roundRect">
            <a:avLst>
              <a:gd name="adj" fmla="val 0"/>
            </a:avLst>
          </a:prstGeom>
          <a:solidFill>
            <a:schemeClr val="bg1"/>
          </a:solid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lnSpc>
                <a:spcPct val="90000"/>
              </a:lnSpc>
              <a:defRPr/>
            </a:pPr>
            <a:r>
              <a:rPr lang="en-US" sz="1400" b="1">
                <a:solidFill>
                  <a:schemeClr val="tx1">
                    <a:lumMod val="50000"/>
                  </a:schemeClr>
                </a:solidFill>
              </a:rPr>
              <a:t> CX Connectivity</a:t>
            </a:r>
          </a:p>
        </p:txBody>
      </p:sp>
      <p:sp>
        <p:nvSpPr>
          <p:cNvPr id="156" name="Rounded Rectangle 105">
            <a:extLst>
              <a:ext uri="{FF2B5EF4-FFF2-40B4-BE49-F238E27FC236}">
                <a16:creationId xmlns:a16="http://schemas.microsoft.com/office/drawing/2014/main" id="{F9A1E80C-3161-485A-9C4D-F206A6786CCD}"/>
              </a:ext>
            </a:extLst>
          </p:cNvPr>
          <p:cNvSpPr/>
          <p:nvPr/>
        </p:nvSpPr>
        <p:spPr>
          <a:xfrm>
            <a:off x="9454650" y="1583101"/>
            <a:ext cx="2282727" cy="4490608"/>
          </a:xfrm>
          <a:prstGeom prst="roundRect">
            <a:avLst>
              <a:gd name="adj" fmla="val 0"/>
            </a:avLst>
          </a:prstGeom>
          <a:solidFill>
            <a:schemeClr val="bg1"/>
          </a:solid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ct val="90000"/>
              </a:lnSpc>
            </a:pPr>
            <a:r>
              <a:rPr lang="en-US" sz="1400" b="1">
                <a:solidFill>
                  <a:schemeClr val="tx1">
                    <a:lumMod val="50000"/>
                  </a:schemeClr>
                </a:solidFill>
              </a:rPr>
              <a:t>Productivity and Social Connectivity</a:t>
            </a:r>
          </a:p>
        </p:txBody>
      </p:sp>
      <p:pic>
        <p:nvPicPr>
          <p:cNvPr id="157" name="Picture 2" descr="C:\Users\deicher\Downloads\image (2).png">
            <a:extLst>
              <a:ext uri="{FF2B5EF4-FFF2-40B4-BE49-F238E27FC236}">
                <a16:creationId xmlns:a16="http://schemas.microsoft.com/office/drawing/2014/main" id="{FC6AD026-17FB-4582-81D6-5D02850B28C6}"/>
              </a:ext>
            </a:extLst>
          </p:cNvPr>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1512198" y="2057458"/>
            <a:ext cx="764290" cy="346450"/>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34" descr="Image result for taleo logo">
            <a:extLst>
              <a:ext uri="{FF2B5EF4-FFF2-40B4-BE49-F238E27FC236}">
                <a16:creationId xmlns:a16="http://schemas.microsoft.com/office/drawing/2014/main" id="{818448A4-3B49-40F7-A0CC-3A4C0581BE96}"/>
              </a:ext>
            </a:extLst>
          </p:cNvPr>
          <p:cNvPicPr>
            <a:picLocks noChangeAspect="1" noChangeArrowheads="1"/>
          </p:cNvPicPr>
          <p:nvPr/>
        </p:nvPicPr>
        <p:blipFill>
          <a:blip r:embed="rId6">
            <a:extLst>
              <a:ext uri="{28A0092B-C50C-407E-A947-70E740481C1C}">
                <a14:useLocalDpi xmlns:a14="http://schemas.microsoft.com/office/drawing/2010/main"/>
              </a:ext>
            </a:extLst>
          </a:blip>
          <a:stretch>
            <a:fillRect/>
          </a:stretch>
        </p:blipFill>
        <p:spPr bwMode="auto">
          <a:xfrm>
            <a:off x="6817724" y="2110281"/>
            <a:ext cx="759717" cy="188037"/>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34" descr="Image result for taleo logo">
            <a:extLst>
              <a:ext uri="{FF2B5EF4-FFF2-40B4-BE49-F238E27FC236}">
                <a16:creationId xmlns:a16="http://schemas.microsoft.com/office/drawing/2014/main" id="{2E079AA9-5E40-4C0E-A47B-1AFEBAAEC836}"/>
              </a:ext>
            </a:extLst>
          </p:cNvPr>
          <p:cNvPicPr>
            <a:picLocks noChangeAspect="1" noChangeArrowheads="1"/>
          </p:cNvPicPr>
          <p:nvPr/>
        </p:nvPicPr>
        <p:blipFill>
          <a:blip r:embed="rId6">
            <a:extLst>
              <a:ext uri="{28A0092B-C50C-407E-A947-70E740481C1C}">
                <a14:useLocalDpi xmlns:a14="http://schemas.microsoft.com/office/drawing/2010/main"/>
              </a:ext>
            </a:extLst>
          </a:blip>
          <a:stretch>
            <a:fillRect/>
          </a:stretch>
        </p:blipFill>
        <p:spPr bwMode="auto">
          <a:xfrm>
            <a:off x="8167540" y="2110281"/>
            <a:ext cx="759717" cy="188037"/>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36" descr="Image result for successfactors logo">
            <a:extLst>
              <a:ext uri="{FF2B5EF4-FFF2-40B4-BE49-F238E27FC236}">
                <a16:creationId xmlns:a16="http://schemas.microsoft.com/office/drawing/2014/main" id="{50C9BE11-BB2C-4FD7-82AA-A7D506CCDDA2}"/>
              </a:ext>
            </a:extLst>
          </p:cNvPr>
          <p:cNvPicPr>
            <a:picLocks noChangeAspect="1" noChangeArrowheads="1"/>
          </p:cNvPicPr>
          <p:nvPr/>
        </p:nvPicPr>
        <p:blipFill>
          <a:blip r:embed="rId7">
            <a:extLst>
              <a:ext uri="{28A0092B-C50C-407E-A947-70E740481C1C}">
                <a14:useLocalDpi xmlns:a14="http://schemas.microsoft.com/office/drawing/2010/main"/>
              </a:ext>
            </a:extLst>
          </a:blip>
          <a:stretch>
            <a:fillRect/>
          </a:stretch>
        </p:blipFill>
        <p:spPr bwMode="auto">
          <a:xfrm>
            <a:off x="6238624" y="2597369"/>
            <a:ext cx="1033119" cy="248841"/>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2" descr="Image result for workday logo">
            <a:extLst>
              <a:ext uri="{FF2B5EF4-FFF2-40B4-BE49-F238E27FC236}">
                <a16:creationId xmlns:a16="http://schemas.microsoft.com/office/drawing/2014/main" id="{E4C57FEB-6BAA-4FDF-B997-5B17EC0B5DCD}"/>
              </a:ext>
            </a:extLst>
          </p:cNvPr>
          <p:cNvPicPr>
            <a:picLocks noChangeAspect="1" noChangeArrowheads="1"/>
          </p:cNvPicPr>
          <p:nvPr/>
        </p:nvPicPr>
        <p:blipFill>
          <a:blip r:embed="rId8">
            <a:extLst>
              <a:ext uri="{28A0092B-C50C-407E-A947-70E740481C1C}">
                <a14:useLocalDpi xmlns:a14="http://schemas.microsoft.com/office/drawing/2010/main"/>
              </a:ext>
            </a:extLst>
          </a:blip>
          <a:stretch>
            <a:fillRect/>
          </a:stretch>
        </p:blipFill>
        <p:spPr bwMode="auto">
          <a:xfrm>
            <a:off x="7695385" y="2600880"/>
            <a:ext cx="640878" cy="24911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42" descr="Image result for mySQL logo">
            <a:extLst>
              <a:ext uri="{FF2B5EF4-FFF2-40B4-BE49-F238E27FC236}">
                <a16:creationId xmlns:a16="http://schemas.microsoft.com/office/drawing/2014/main" id="{D98BE89C-1AFC-43CE-9D54-5B67DFC753B2}"/>
              </a:ext>
            </a:extLst>
          </p:cNvPr>
          <p:cNvPicPr>
            <a:picLocks noChangeAspect="1" noChangeArrowheads="1"/>
          </p:cNvPicPr>
          <p:nvPr/>
        </p:nvPicPr>
        <p:blipFill>
          <a:blip r:embed="rId9">
            <a:extLst>
              <a:ext uri="{28A0092B-C50C-407E-A947-70E740481C1C}">
                <a14:useLocalDpi xmlns:a14="http://schemas.microsoft.com/office/drawing/2010/main"/>
              </a:ext>
            </a:extLst>
          </a:blip>
          <a:stretch>
            <a:fillRect/>
          </a:stretch>
        </p:blipFill>
        <p:spPr bwMode="auto">
          <a:xfrm>
            <a:off x="6320438" y="3951921"/>
            <a:ext cx="624053" cy="362620"/>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8" descr="Image result for sql server logo">
            <a:extLst>
              <a:ext uri="{FF2B5EF4-FFF2-40B4-BE49-F238E27FC236}">
                <a16:creationId xmlns:a16="http://schemas.microsoft.com/office/drawing/2014/main" id="{A285F1BC-1E16-41BA-9275-018AA505DEE0}"/>
              </a:ext>
            </a:extLst>
          </p:cNvPr>
          <p:cNvPicPr>
            <a:picLocks noChangeAspect="1" noChangeArrowheads="1"/>
          </p:cNvPicPr>
          <p:nvPr/>
        </p:nvPicPr>
        <p:blipFill>
          <a:blip r:embed="rId10">
            <a:extLst>
              <a:ext uri="{28A0092B-C50C-407E-A947-70E740481C1C}">
                <a14:useLocalDpi xmlns:a14="http://schemas.microsoft.com/office/drawing/2010/main"/>
              </a:ext>
            </a:extLst>
          </a:blip>
          <a:stretch>
            <a:fillRect/>
          </a:stretch>
        </p:blipFill>
        <p:spPr bwMode="auto">
          <a:xfrm>
            <a:off x="7175252" y="3851576"/>
            <a:ext cx="928278" cy="522644"/>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50" descr="Image result for IBM DB2 logo">
            <a:extLst>
              <a:ext uri="{FF2B5EF4-FFF2-40B4-BE49-F238E27FC236}">
                <a16:creationId xmlns:a16="http://schemas.microsoft.com/office/drawing/2014/main" id="{112FF5A5-8B67-4810-8196-24A0D176FB68}"/>
              </a:ext>
            </a:extLst>
          </p:cNvPr>
          <p:cNvPicPr>
            <a:picLocks noChangeAspect="1" noChangeArrowheads="1"/>
          </p:cNvPicPr>
          <p:nvPr/>
        </p:nvPicPr>
        <p:blipFill>
          <a:blip r:embed="rId11">
            <a:extLst>
              <a:ext uri="{28A0092B-C50C-407E-A947-70E740481C1C}">
                <a14:useLocalDpi xmlns:a14="http://schemas.microsoft.com/office/drawing/2010/main"/>
              </a:ext>
            </a:extLst>
          </a:blip>
          <a:stretch>
            <a:fillRect/>
          </a:stretch>
        </p:blipFill>
        <p:spPr bwMode="auto">
          <a:xfrm>
            <a:off x="8370070" y="3963963"/>
            <a:ext cx="409903" cy="409903"/>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a:extLst>
              <a:ext uri="{FF2B5EF4-FFF2-40B4-BE49-F238E27FC236}">
                <a16:creationId xmlns:a16="http://schemas.microsoft.com/office/drawing/2014/main" id="{ADE3498C-B801-4114-AD23-F44F1CDBCCF1}"/>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9654357" y="2604204"/>
            <a:ext cx="715989" cy="563926"/>
          </a:xfrm>
          <a:prstGeom prst="rect">
            <a:avLst/>
          </a:prstGeom>
        </p:spPr>
      </p:pic>
      <p:pic>
        <p:nvPicPr>
          <p:cNvPr id="166" name="Picture 165">
            <a:extLst>
              <a:ext uri="{FF2B5EF4-FFF2-40B4-BE49-F238E27FC236}">
                <a16:creationId xmlns:a16="http://schemas.microsoft.com/office/drawing/2014/main" id="{C925CEC8-F29C-41C9-B212-08FC4A76EE60}"/>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9642362" y="5382575"/>
            <a:ext cx="739974" cy="140200"/>
          </a:xfrm>
          <a:prstGeom prst="rect">
            <a:avLst/>
          </a:prstGeom>
        </p:spPr>
      </p:pic>
      <p:sp>
        <p:nvSpPr>
          <p:cNvPr id="167" name="Rounded Rectangle 174">
            <a:extLst>
              <a:ext uri="{FF2B5EF4-FFF2-40B4-BE49-F238E27FC236}">
                <a16:creationId xmlns:a16="http://schemas.microsoft.com/office/drawing/2014/main" id="{83A9DA9E-2119-4E21-A980-3203C0560585}"/>
              </a:ext>
            </a:extLst>
          </p:cNvPr>
          <p:cNvSpPr/>
          <p:nvPr/>
        </p:nvSpPr>
        <p:spPr bwMode="gray">
          <a:xfrm>
            <a:off x="9635559" y="3172206"/>
            <a:ext cx="753584" cy="398484"/>
          </a:xfrm>
          <a:prstGeom prst="roundRect">
            <a:avLst/>
          </a:prstGeom>
          <a:solidFill>
            <a:schemeClr val="bg1"/>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5" tIns="45708" rIns="91415" bIns="45708"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0000"/>
              </a:lnSpc>
              <a:defRPr/>
            </a:pPr>
            <a:endParaRPr lang="en-US" sz="1799">
              <a:solidFill>
                <a:srgbClr val="FFFFFF"/>
              </a:solidFill>
            </a:endParaRPr>
          </a:p>
        </p:txBody>
      </p:sp>
      <p:pic>
        <p:nvPicPr>
          <p:cNvPr id="168" name="Picture 26" descr="Image result for docusign logo">
            <a:extLst>
              <a:ext uri="{FF2B5EF4-FFF2-40B4-BE49-F238E27FC236}">
                <a16:creationId xmlns:a16="http://schemas.microsoft.com/office/drawing/2014/main" id="{E7652ACA-411C-4A07-AF32-0C5F3F5EAD52}"/>
              </a:ext>
            </a:extLst>
          </p:cNvPr>
          <p:cNvPicPr>
            <a:picLocks noChangeAspect="1" noChangeArrowheads="1"/>
          </p:cNvPicPr>
          <p:nvPr/>
        </p:nvPicPr>
        <p:blipFill>
          <a:blip r:embed="rId14">
            <a:extLst>
              <a:ext uri="{28A0092B-C50C-407E-A947-70E740481C1C}">
                <a14:useLocalDpi xmlns:a14="http://schemas.microsoft.com/office/drawing/2010/main"/>
              </a:ext>
            </a:extLst>
          </a:blip>
          <a:stretch>
            <a:fillRect/>
          </a:stretch>
        </p:blipFill>
        <p:spPr bwMode="auto">
          <a:xfrm>
            <a:off x="9652086" y="2192285"/>
            <a:ext cx="720529" cy="2142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168">
            <a:extLst>
              <a:ext uri="{FF2B5EF4-FFF2-40B4-BE49-F238E27FC236}">
                <a16:creationId xmlns:a16="http://schemas.microsoft.com/office/drawing/2014/main" id="{CBBD418C-7FAC-40F7-A781-6B3529BD0DB0}"/>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9633143" y="5006536"/>
            <a:ext cx="758415" cy="161654"/>
          </a:xfrm>
          <a:prstGeom prst="rect">
            <a:avLst/>
          </a:prstGeom>
        </p:spPr>
      </p:pic>
      <p:pic>
        <p:nvPicPr>
          <p:cNvPr id="170" name="Picture 169">
            <a:extLst>
              <a:ext uri="{FF2B5EF4-FFF2-40B4-BE49-F238E27FC236}">
                <a16:creationId xmlns:a16="http://schemas.microsoft.com/office/drawing/2014/main" id="{7DC48627-AF26-4798-A5B3-001EC5902852}"/>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9716742" y="4387678"/>
            <a:ext cx="591217" cy="431902"/>
          </a:xfrm>
          <a:prstGeom prst="rect">
            <a:avLst/>
          </a:prstGeom>
        </p:spPr>
      </p:pic>
      <p:pic>
        <p:nvPicPr>
          <p:cNvPr id="171" name="Picture 170">
            <a:extLst>
              <a:ext uri="{FF2B5EF4-FFF2-40B4-BE49-F238E27FC236}">
                <a16:creationId xmlns:a16="http://schemas.microsoft.com/office/drawing/2014/main" id="{CBB24C6B-D63C-485A-861D-D556AE602A6A}"/>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9770422" y="3613072"/>
            <a:ext cx="483854" cy="389909"/>
          </a:xfrm>
          <a:prstGeom prst="rect">
            <a:avLst/>
          </a:prstGeom>
        </p:spPr>
      </p:pic>
      <p:pic>
        <p:nvPicPr>
          <p:cNvPr id="172" name="Picture 171">
            <a:extLst>
              <a:ext uri="{FF2B5EF4-FFF2-40B4-BE49-F238E27FC236}">
                <a16:creationId xmlns:a16="http://schemas.microsoft.com/office/drawing/2014/main" id="{8076F688-FAEB-4767-8581-5CC725909D35}"/>
              </a:ext>
            </a:extLst>
          </p:cNvPr>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9538502" y="5692640"/>
            <a:ext cx="947697" cy="380246"/>
          </a:xfrm>
          <a:prstGeom prst="rect">
            <a:avLst/>
          </a:prstGeom>
        </p:spPr>
      </p:pic>
      <p:pic>
        <p:nvPicPr>
          <p:cNvPr id="173" name="Picture 172">
            <a:extLst>
              <a:ext uri="{FF2B5EF4-FFF2-40B4-BE49-F238E27FC236}">
                <a16:creationId xmlns:a16="http://schemas.microsoft.com/office/drawing/2014/main" id="{933FDE3D-C5DC-4087-96FB-4A3C8C94E43E}"/>
              </a:ext>
            </a:extLst>
          </p:cNvPr>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9699060" y="2410642"/>
            <a:ext cx="626581" cy="189484"/>
          </a:xfrm>
          <a:prstGeom prst="rect">
            <a:avLst/>
          </a:prstGeom>
        </p:spPr>
      </p:pic>
      <p:pic>
        <p:nvPicPr>
          <p:cNvPr id="174" name="Picture 173">
            <a:extLst>
              <a:ext uri="{FF2B5EF4-FFF2-40B4-BE49-F238E27FC236}">
                <a16:creationId xmlns:a16="http://schemas.microsoft.com/office/drawing/2014/main" id="{82A366D7-DE0F-4EBB-A696-F0D09ED471E1}"/>
              </a:ext>
            </a:extLst>
          </p:cNvPr>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9719840" y="3053564"/>
            <a:ext cx="585024" cy="610295"/>
          </a:xfrm>
          <a:prstGeom prst="rect">
            <a:avLst/>
          </a:prstGeom>
        </p:spPr>
      </p:pic>
      <p:pic>
        <p:nvPicPr>
          <p:cNvPr id="175" name="Picture 30" descr="Image result for eventbrite logo vector">
            <a:extLst>
              <a:ext uri="{FF2B5EF4-FFF2-40B4-BE49-F238E27FC236}">
                <a16:creationId xmlns:a16="http://schemas.microsoft.com/office/drawing/2014/main" id="{2656B9A1-470B-4FCC-B40C-7EB3D51CB868}"/>
              </a:ext>
            </a:extLst>
          </p:cNvPr>
          <p:cNvPicPr>
            <a:picLocks noChangeAspect="1" noChangeArrowheads="1"/>
          </p:cNvPicPr>
          <p:nvPr/>
        </p:nvPicPr>
        <p:blipFill>
          <a:blip r:embed="rId21">
            <a:extLst>
              <a:ext uri="{28A0092B-C50C-407E-A947-70E740481C1C}">
                <a14:useLocalDpi xmlns:a14="http://schemas.microsoft.com/office/drawing/2010/main"/>
              </a:ext>
            </a:extLst>
          </a:blip>
          <a:stretch>
            <a:fillRect/>
          </a:stretch>
        </p:blipFill>
        <p:spPr bwMode="auto">
          <a:xfrm>
            <a:off x="10727527" y="2353278"/>
            <a:ext cx="853633" cy="634617"/>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175">
            <a:extLst>
              <a:ext uri="{FF2B5EF4-FFF2-40B4-BE49-F238E27FC236}">
                <a16:creationId xmlns:a16="http://schemas.microsoft.com/office/drawing/2014/main" id="{44381CDE-5080-48C7-807A-A3C43384FEF4}"/>
              </a:ext>
            </a:extLst>
          </p:cNvPr>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10792993" y="2209844"/>
            <a:ext cx="722702" cy="216810"/>
          </a:xfrm>
          <a:prstGeom prst="rect">
            <a:avLst/>
          </a:prstGeom>
        </p:spPr>
      </p:pic>
      <p:pic>
        <p:nvPicPr>
          <p:cNvPr id="180" name="Picture 179">
            <a:extLst>
              <a:ext uri="{FF2B5EF4-FFF2-40B4-BE49-F238E27FC236}">
                <a16:creationId xmlns:a16="http://schemas.microsoft.com/office/drawing/2014/main" id="{A8191A73-F28E-4BAC-B76F-0A9D1DC58D25}"/>
              </a:ext>
            </a:extLst>
          </p:cNvPr>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10860773" y="3212634"/>
            <a:ext cx="587139" cy="180454"/>
          </a:xfrm>
          <a:prstGeom prst="rect">
            <a:avLst/>
          </a:prstGeom>
        </p:spPr>
      </p:pic>
      <p:pic>
        <p:nvPicPr>
          <p:cNvPr id="201" name="Picture 200">
            <a:extLst>
              <a:ext uri="{FF2B5EF4-FFF2-40B4-BE49-F238E27FC236}">
                <a16:creationId xmlns:a16="http://schemas.microsoft.com/office/drawing/2014/main" id="{A6BF8E95-0850-49C4-B187-B83359E12532}"/>
              </a:ext>
            </a:extLst>
          </p:cNvPr>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10749049" y="3505840"/>
            <a:ext cx="810589" cy="170224"/>
          </a:xfrm>
          <a:prstGeom prst="rect">
            <a:avLst/>
          </a:prstGeom>
        </p:spPr>
      </p:pic>
      <p:grpSp>
        <p:nvGrpSpPr>
          <p:cNvPr id="203" name="Group 202">
            <a:extLst>
              <a:ext uri="{FF2B5EF4-FFF2-40B4-BE49-F238E27FC236}">
                <a16:creationId xmlns:a16="http://schemas.microsoft.com/office/drawing/2014/main" id="{470B31D0-CAC9-4990-998A-91F97F04F147}"/>
              </a:ext>
            </a:extLst>
          </p:cNvPr>
          <p:cNvGrpSpPr/>
          <p:nvPr/>
        </p:nvGrpSpPr>
        <p:grpSpPr>
          <a:xfrm>
            <a:off x="10672328" y="5433925"/>
            <a:ext cx="964031" cy="596443"/>
            <a:chOff x="10713464" y="5565673"/>
            <a:chExt cx="964039" cy="596448"/>
          </a:xfrm>
        </p:grpSpPr>
        <p:pic>
          <p:nvPicPr>
            <p:cNvPr id="204" name="Picture 203">
              <a:extLst>
                <a:ext uri="{FF2B5EF4-FFF2-40B4-BE49-F238E27FC236}">
                  <a16:creationId xmlns:a16="http://schemas.microsoft.com/office/drawing/2014/main" id="{18D936FD-5957-455C-902D-D57FDA2CF5D8}"/>
                </a:ext>
              </a:extLst>
            </p:cNvPr>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11021223" y="5565673"/>
              <a:ext cx="348521" cy="348521"/>
            </a:xfrm>
            <a:prstGeom prst="rect">
              <a:avLst/>
            </a:prstGeom>
          </p:spPr>
        </p:pic>
        <p:sp>
          <p:nvSpPr>
            <p:cNvPr id="206" name="TextBox 205">
              <a:extLst>
                <a:ext uri="{FF2B5EF4-FFF2-40B4-BE49-F238E27FC236}">
                  <a16:creationId xmlns:a16="http://schemas.microsoft.com/office/drawing/2014/main" id="{D1228CCB-7CB7-45D4-AABD-2282E000020E}"/>
                </a:ext>
              </a:extLst>
            </p:cNvPr>
            <p:cNvSpPr txBox="1"/>
            <p:nvPr/>
          </p:nvSpPr>
          <p:spPr>
            <a:xfrm>
              <a:off x="10713464" y="5979242"/>
              <a:ext cx="964039" cy="182879"/>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0000"/>
                </a:lnSpc>
              </a:pPr>
              <a:r>
                <a:rPr lang="en-US" sz="900">
                  <a:solidFill>
                    <a:srgbClr val="0070C0"/>
                  </a:solidFill>
                </a:rPr>
                <a:t>MS Calendar</a:t>
              </a:r>
            </a:p>
          </p:txBody>
        </p:sp>
      </p:grpSp>
      <p:grpSp>
        <p:nvGrpSpPr>
          <p:cNvPr id="207" name="Group 206">
            <a:extLst>
              <a:ext uri="{FF2B5EF4-FFF2-40B4-BE49-F238E27FC236}">
                <a16:creationId xmlns:a16="http://schemas.microsoft.com/office/drawing/2014/main" id="{26C7B3DE-E17E-413E-BAD8-D8269D860B20}"/>
              </a:ext>
            </a:extLst>
          </p:cNvPr>
          <p:cNvGrpSpPr/>
          <p:nvPr/>
        </p:nvGrpSpPr>
        <p:grpSpPr>
          <a:xfrm>
            <a:off x="10772885" y="4867597"/>
            <a:ext cx="762918" cy="579625"/>
            <a:chOff x="10814021" y="4979967"/>
            <a:chExt cx="762925" cy="579630"/>
          </a:xfrm>
        </p:grpSpPr>
        <p:pic>
          <p:nvPicPr>
            <p:cNvPr id="208" name="Picture 10" descr="Image result for microsoft outlook mail logo">
              <a:extLst>
                <a:ext uri="{FF2B5EF4-FFF2-40B4-BE49-F238E27FC236}">
                  <a16:creationId xmlns:a16="http://schemas.microsoft.com/office/drawing/2014/main" id="{A820D885-2DDF-4990-A9F4-D8217D022EAB}"/>
                </a:ext>
              </a:extLst>
            </p:cNvPr>
            <p:cNvPicPr>
              <a:picLocks noChangeAspect="1" noChangeArrowheads="1"/>
            </p:cNvPicPr>
            <p:nvPr/>
          </p:nvPicPr>
          <p:blipFill>
            <a:blip r:embed="rId26">
              <a:extLst>
                <a:ext uri="{28A0092B-C50C-407E-A947-70E740481C1C}">
                  <a14:useLocalDpi xmlns:a14="http://schemas.microsoft.com/office/drawing/2010/main"/>
                </a:ext>
              </a:extLst>
            </a:blip>
            <a:stretch>
              <a:fillRect/>
            </a:stretch>
          </p:blipFill>
          <p:spPr bwMode="auto">
            <a:xfrm flipV="1">
              <a:off x="10924528" y="4979967"/>
              <a:ext cx="541910" cy="362519"/>
            </a:xfrm>
            <a:prstGeom prst="rect">
              <a:avLst/>
            </a:prstGeom>
            <a:noFill/>
            <a:extLst>
              <a:ext uri="{909E8E84-426E-40DD-AFC4-6F175D3DCCD1}">
                <a14:hiddenFill xmlns:a14="http://schemas.microsoft.com/office/drawing/2010/main">
                  <a:solidFill>
                    <a:srgbClr val="FFFFFF"/>
                  </a:solidFill>
                </a14:hiddenFill>
              </a:ext>
            </a:extLst>
          </p:spPr>
        </p:pic>
        <p:sp>
          <p:nvSpPr>
            <p:cNvPr id="209" name="TextBox 208">
              <a:extLst>
                <a:ext uri="{FF2B5EF4-FFF2-40B4-BE49-F238E27FC236}">
                  <a16:creationId xmlns:a16="http://schemas.microsoft.com/office/drawing/2014/main" id="{A5B5A7D7-D950-4F16-A1AE-0453A0190D27}"/>
                </a:ext>
              </a:extLst>
            </p:cNvPr>
            <p:cNvSpPr txBox="1"/>
            <p:nvPr/>
          </p:nvSpPr>
          <p:spPr>
            <a:xfrm>
              <a:off x="10814021" y="5376718"/>
              <a:ext cx="762925" cy="182879"/>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0000"/>
                </a:lnSpc>
              </a:pPr>
              <a:r>
                <a:rPr lang="en-US" sz="900">
                  <a:solidFill>
                    <a:srgbClr val="0070C0"/>
                  </a:solidFill>
                </a:rPr>
                <a:t>MS Email</a:t>
              </a:r>
            </a:p>
          </p:txBody>
        </p:sp>
      </p:grpSp>
      <p:grpSp>
        <p:nvGrpSpPr>
          <p:cNvPr id="227" name="Group 226">
            <a:extLst>
              <a:ext uri="{FF2B5EF4-FFF2-40B4-BE49-F238E27FC236}">
                <a16:creationId xmlns:a16="http://schemas.microsoft.com/office/drawing/2014/main" id="{4C669554-A3A4-40A9-8AB4-EEAE8C41BD04}"/>
              </a:ext>
            </a:extLst>
          </p:cNvPr>
          <p:cNvGrpSpPr/>
          <p:nvPr/>
        </p:nvGrpSpPr>
        <p:grpSpPr>
          <a:xfrm>
            <a:off x="10642829" y="3749492"/>
            <a:ext cx="1023030" cy="557922"/>
            <a:chOff x="10683964" y="3837589"/>
            <a:chExt cx="1023039" cy="557927"/>
          </a:xfrm>
        </p:grpSpPr>
        <p:sp>
          <p:nvSpPr>
            <p:cNvPr id="228" name="TextBox 227">
              <a:extLst>
                <a:ext uri="{FF2B5EF4-FFF2-40B4-BE49-F238E27FC236}">
                  <a16:creationId xmlns:a16="http://schemas.microsoft.com/office/drawing/2014/main" id="{CF635C14-E653-44C0-8028-E976E9DA7FA4}"/>
                </a:ext>
              </a:extLst>
            </p:cNvPr>
            <p:cNvSpPr txBox="1"/>
            <p:nvPr/>
          </p:nvSpPr>
          <p:spPr>
            <a:xfrm>
              <a:off x="10683964" y="4238909"/>
              <a:ext cx="1023039" cy="156607"/>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0000"/>
                </a:lnSpc>
              </a:pPr>
              <a:r>
                <a:rPr lang="en-US" sz="900">
                  <a:solidFill>
                    <a:srgbClr val="0070C0"/>
                  </a:solidFill>
                </a:rPr>
                <a:t>Google Tasks</a:t>
              </a:r>
            </a:p>
          </p:txBody>
        </p:sp>
        <p:pic>
          <p:nvPicPr>
            <p:cNvPr id="229" name="Picture 228">
              <a:extLst>
                <a:ext uri="{FF2B5EF4-FFF2-40B4-BE49-F238E27FC236}">
                  <a16:creationId xmlns:a16="http://schemas.microsoft.com/office/drawing/2014/main" id="{C280969D-CC4B-424B-A04D-19340A13586E}"/>
                </a:ext>
              </a:extLst>
            </p:cNvPr>
            <p:cNvPicPr>
              <a:picLocks noChangeAspect="1"/>
            </p:cNvPicPr>
            <p:nvPr/>
          </p:nvPicPr>
          <p:blipFill>
            <a:blip r:embed="rId27"/>
            <a:stretch>
              <a:fillRect/>
            </a:stretch>
          </p:blipFill>
          <p:spPr>
            <a:xfrm>
              <a:off x="10984594" y="3837589"/>
              <a:ext cx="421779" cy="408599"/>
            </a:xfrm>
            <a:prstGeom prst="rect">
              <a:avLst/>
            </a:prstGeom>
          </p:spPr>
        </p:pic>
      </p:grpSp>
      <p:grpSp>
        <p:nvGrpSpPr>
          <p:cNvPr id="230" name="Group 229">
            <a:extLst>
              <a:ext uri="{FF2B5EF4-FFF2-40B4-BE49-F238E27FC236}">
                <a16:creationId xmlns:a16="http://schemas.microsoft.com/office/drawing/2014/main" id="{67457419-7201-4FF4-9E37-320670D216F4}"/>
              </a:ext>
            </a:extLst>
          </p:cNvPr>
          <p:cNvGrpSpPr/>
          <p:nvPr/>
        </p:nvGrpSpPr>
        <p:grpSpPr>
          <a:xfrm>
            <a:off x="10694300" y="4336481"/>
            <a:ext cx="920088" cy="547113"/>
            <a:chOff x="10735435" y="4432849"/>
            <a:chExt cx="920096" cy="547118"/>
          </a:xfrm>
        </p:grpSpPr>
        <p:pic>
          <p:nvPicPr>
            <p:cNvPr id="231" name="Picture 230">
              <a:extLst>
                <a:ext uri="{FF2B5EF4-FFF2-40B4-BE49-F238E27FC236}">
                  <a16:creationId xmlns:a16="http://schemas.microsoft.com/office/drawing/2014/main" id="{7CEC631F-C915-4B72-A27B-2725E5CC9467}"/>
                </a:ext>
              </a:extLst>
            </p:cNvPr>
            <p:cNvPicPr>
              <a:picLocks noChangeAspect="1"/>
            </p:cNvPicPr>
            <p:nvPr/>
          </p:nvPicPr>
          <p:blipFill>
            <a:blip r:embed="rId28">
              <a:extLst>
                <a:ext uri="{28A0092B-C50C-407E-A947-70E740481C1C}">
                  <a14:useLocalDpi xmlns:a14="http://schemas.microsoft.com/office/drawing/2010/main"/>
                </a:ext>
              </a:extLst>
            </a:blip>
            <a:stretch>
              <a:fillRect/>
            </a:stretch>
          </p:blipFill>
          <p:spPr>
            <a:xfrm>
              <a:off x="11042086" y="4432849"/>
              <a:ext cx="306795" cy="297355"/>
            </a:xfrm>
            <a:prstGeom prst="rect">
              <a:avLst/>
            </a:prstGeom>
          </p:spPr>
        </p:pic>
        <p:sp>
          <p:nvSpPr>
            <p:cNvPr id="232" name="TextBox 231">
              <a:extLst>
                <a:ext uri="{FF2B5EF4-FFF2-40B4-BE49-F238E27FC236}">
                  <a16:creationId xmlns:a16="http://schemas.microsoft.com/office/drawing/2014/main" id="{500B702B-864A-410C-B42B-9EB29B0BFF6B}"/>
                </a:ext>
              </a:extLst>
            </p:cNvPr>
            <p:cNvSpPr txBox="1"/>
            <p:nvPr/>
          </p:nvSpPr>
          <p:spPr>
            <a:xfrm>
              <a:off x="10735435" y="4825391"/>
              <a:ext cx="920096" cy="154576"/>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0000"/>
                </a:lnSpc>
              </a:pPr>
              <a:r>
                <a:rPr lang="en-US" sz="900">
                  <a:solidFill>
                    <a:srgbClr val="0070C0"/>
                  </a:solidFill>
                </a:rPr>
                <a:t>MS Contacts</a:t>
              </a:r>
            </a:p>
          </p:txBody>
        </p:sp>
      </p:grpSp>
      <p:pic>
        <p:nvPicPr>
          <p:cNvPr id="233" name="Picture 36" descr="Image result for concur icon">
            <a:extLst>
              <a:ext uri="{FF2B5EF4-FFF2-40B4-BE49-F238E27FC236}">
                <a16:creationId xmlns:a16="http://schemas.microsoft.com/office/drawing/2014/main" id="{6E2F5CE1-044F-46AB-88B5-02BC411F1B73}"/>
              </a:ext>
            </a:extLst>
          </p:cNvPr>
          <p:cNvPicPr>
            <a:picLocks noChangeAspect="1" noChangeArrowheads="1"/>
          </p:cNvPicPr>
          <p:nvPr/>
        </p:nvPicPr>
        <p:blipFill>
          <a:blip r:embed="rId29">
            <a:extLst>
              <a:ext uri="{28A0092B-C50C-407E-A947-70E740481C1C}">
                <a14:useLocalDpi xmlns:a14="http://schemas.microsoft.com/office/drawing/2010/main"/>
              </a:ext>
            </a:extLst>
          </a:blip>
          <a:stretch>
            <a:fillRect/>
          </a:stretch>
        </p:blipFill>
        <p:spPr bwMode="gray">
          <a:xfrm>
            <a:off x="4504708" y="2492007"/>
            <a:ext cx="412672" cy="431472"/>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33">
            <a:extLst>
              <a:ext uri="{FF2B5EF4-FFF2-40B4-BE49-F238E27FC236}">
                <a16:creationId xmlns:a16="http://schemas.microsoft.com/office/drawing/2014/main" id="{A2F5DD8D-5DBE-4BA6-9819-54E2B44B922F}"/>
              </a:ext>
            </a:extLst>
          </p:cNvPr>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2483100" y="2616392"/>
            <a:ext cx="875675" cy="182706"/>
          </a:xfrm>
          <a:prstGeom prst="rect">
            <a:avLst/>
          </a:prstGeom>
        </p:spPr>
      </p:pic>
      <p:pic>
        <p:nvPicPr>
          <p:cNvPr id="235" name="Picture 234">
            <a:extLst>
              <a:ext uri="{FF2B5EF4-FFF2-40B4-BE49-F238E27FC236}">
                <a16:creationId xmlns:a16="http://schemas.microsoft.com/office/drawing/2014/main" id="{348D735D-72BF-40F2-B293-3AE56C41112E}"/>
              </a:ext>
            </a:extLst>
          </p:cNvPr>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3965320" y="2488315"/>
            <a:ext cx="438861" cy="438861"/>
          </a:xfrm>
          <a:prstGeom prst="rect">
            <a:avLst/>
          </a:prstGeom>
        </p:spPr>
      </p:pic>
      <p:pic>
        <p:nvPicPr>
          <p:cNvPr id="236" name="Picture 235">
            <a:extLst>
              <a:ext uri="{FF2B5EF4-FFF2-40B4-BE49-F238E27FC236}">
                <a16:creationId xmlns:a16="http://schemas.microsoft.com/office/drawing/2014/main" id="{8CF6F6AA-AC2E-4F57-B1D4-B44B50963FE8}"/>
              </a:ext>
            </a:extLst>
          </p:cNvPr>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1662605" y="2547192"/>
            <a:ext cx="711016" cy="321103"/>
          </a:xfrm>
          <a:prstGeom prst="rect">
            <a:avLst/>
          </a:prstGeom>
        </p:spPr>
      </p:pic>
      <p:pic>
        <p:nvPicPr>
          <p:cNvPr id="237" name="Picture 236">
            <a:extLst>
              <a:ext uri="{FF2B5EF4-FFF2-40B4-BE49-F238E27FC236}">
                <a16:creationId xmlns:a16="http://schemas.microsoft.com/office/drawing/2014/main" id="{7B165393-FEE6-4662-BB9F-B10E640ECA0B}"/>
              </a:ext>
            </a:extLst>
          </p:cNvPr>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852672" y="2556888"/>
            <a:ext cx="765066" cy="301716"/>
          </a:xfrm>
          <a:prstGeom prst="rect">
            <a:avLst/>
          </a:prstGeom>
        </p:spPr>
      </p:pic>
      <p:grpSp>
        <p:nvGrpSpPr>
          <p:cNvPr id="238" name="Group 237">
            <a:extLst>
              <a:ext uri="{FF2B5EF4-FFF2-40B4-BE49-F238E27FC236}">
                <a16:creationId xmlns:a16="http://schemas.microsoft.com/office/drawing/2014/main" id="{34A0C2CF-0DCB-443D-B79E-78BE236A51E9}"/>
              </a:ext>
            </a:extLst>
          </p:cNvPr>
          <p:cNvGrpSpPr/>
          <p:nvPr/>
        </p:nvGrpSpPr>
        <p:grpSpPr>
          <a:xfrm>
            <a:off x="2790383" y="3914800"/>
            <a:ext cx="905793" cy="457317"/>
            <a:chOff x="3071135" y="4223605"/>
            <a:chExt cx="905801" cy="457321"/>
          </a:xfrm>
        </p:grpSpPr>
        <p:pic>
          <p:nvPicPr>
            <p:cNvPr id="239" name="Picture 238">
              <a:extLst>
                <a:ext uri="{FF2B5EF4-FFF2-40B4-BE49-F238E27FC236}">
                  <a16:creationId xmlns:a16="http://schemas.microsoft.com/office/drawing/2014/main" id="{E01E8160-CBDA-41BE-BD61-465686C5CC60}"/>
                </a:ext>
              </a:extLst>
            </p:cNvPr>
            <p:cNvPicPr>
              <a:picLocks noChangeAspect="1"/>
            </p:cNvPicPr>
            <p:nvPr/>
          </p:nvPicPr>
          <p:blipFill>
            <a:blip r:embed="rId34">
              <a:grayscl/>
              <a:extLst>
                <a:ext uri="{28A0092B-C50C-407E-A947-70E740481C1C}">
                  <a14:useLocalDpi xmlns:a14="http://schemas.microsoft.com/office/drawing/2010/main"/>
                </a:ext>
              </a:extLst>
            </a:blip>
            <a:stretch>
              <a:fillRect/>
            </a:stretch>
          </p:blipFill>
          <p:spPr>
            <a:xfrm>
              <a:off x="3293206" y="4223605"/>
              <a:ext cx="429678" cy="361280"/>
            </a:xfrm>
            <a:prstGeom prst="rect">
              <a:avLst/>
            </a:prstGeom>
            <a:noFill/>
          </p:spPr>
        </p:pic>
        <p:sp>
          <p:nvSpPr>
            <p:cNvPr id="240" name="TextBox 239">
              <a:extLst>
                <a:ext uri="{FF2B5EF4-FFF2-40B4-BE49-F238E27FC236}">
                  <a16:creationId xmlns:a16="http://schemas.microsoft.com/office/drawing/2014/main" id="{AA196039-621C-4F9D-8AD5-B2BD888C4DFD}"/>
                </a:ext>
              </a:extLst>
            </p:cNvPr>
            <p:cNvSpPr txBox="1"/>
            <p:nvPr/>
          </p:nvSpPr>
          <p:spPr bwMode="gray">
            <a:xfrm>
              <a:off x="3071135" y="4457721"/>
              <a:ext cx="905801" cy="223205"/>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700" b="0">
                  <a:solidFill>
                    <a:srgbClr val="374A58"/>
                  </a:solidFill>
                  <a:latin typeface="+mn-lt"/>
                </a:rPr>
                <a:t>Policy Automation</a:t>
              </a:r>
            </a:p>
          </p:txBody>
        </p:sp>
      </p:grpSp>
      <p:grpSp>
        <p:nvGrpSpPr>
          <p:cNvPr id="241" name="Group 240">
            <a:extLst>
              <a:ext uri="{FF2B5EF4-FFF2-40B4-BE49-F238E27FC236}">
                <a16:creationId xmlns:a16="http://schemas.microsoft.com/office/drawing/2014/main" id="{88E2B68D-44DB-4C2D-BCAE-047D811AB10E}"/>
              </a:ext>
            </a:extLst>
          </p:cNvPr>
          <p:cNvGrpSpPr/>
          <p:nvPr/>
        </p:nvGrpSpPr>
        <p:grpSpPr>
          <a:xfrm>
            <a:off x="851166" y="3400805"/>
            <a:ext cx="888776" cy="479438"/>
            <a:chOff x="892214" y="3759155"/>
            <a:chExt cx="888784" cy="479442"/>
          </a:xfrm>
        </p:grpSpPr>
        <p:sp>
          <p:nvSpPr>
            <p:cNvPr id="242" name="TextBox 241">
              <a:extLst>
                <a:ext uri="{FF2B5EF4-FFF2-40B4-BE49-F238E27FC236}">
                  <a16:creationId xmlns:a16="http://schemas.microsoft.com/office/drawing/2014/main" id="{0001BC36-BA6B-4F1A-A519-C290A72E5E8B}"/>
                </a:ext>
              </a:extLst>
            </p:cNvPr>
            <p:cNvSpPr txBox="1"/>
            <p:nvPr/>
          </p:nvSpPr>
          <p:spPr bwMode="gray">
            <a:xfrm>
              <a:off x="892214" y="4059701"/>
              <a:ext cx="888784" cy="178896"/>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700" b="0">
                  <a:solidFill>
                    <a:srgbClr val="374A58"/>
                  </a:solidFill>
                  <a:latin typeface="+mn-lt"/>
                </a:rPr>
                <a:t>Engagement Cloud</a:t>
              </a:r>
            </a:p>
          </p:txBody>
        </p:sp>
        <p:pic>
          <p:nvPicPr>
            <p:cNvPr id="243" name="Picture 14" descr="http://blafstaging.us.oracle.com/coordination/syounossi/vDesign-MUX-collab/Mux-DesignGuide/Cloud14-1/content/19.Service-Logos-Blue/17.Service-Logos-72px/_icons/sales-marketing_72@2x.png">
              <a:extLst>
                <a:ext uri="{FF2B5EF4-FFF2-40B4-BE49-F238E27FC236}">
                  <a16:creationId xmlns:a16="http://schemas.microsoft.com/office/drawing/2014/main" id="{40B3679C-413B-4E60-A179-7B36ACF38C94}"/>
                </a:ext>
              </a:extLst>
            </p:cNvPr>
            <p:cNvPicPr>
              <a:picLocks noChangeAspect="1" noChangeArrowheads="1"/>
            </p:cNvPicPr>
            <p:nvPr/>
          </p:nvPicPr>
          <p:blipFill>
            <a:blip r:embed="rId35">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1158269" y="3759155"/>
              <a:ext cx="347805" cy="325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4" name="Group 243">
            <a:extLst>
              <a:ext uri="{FF2B5EF4-FFF2-40B4-BE49-F238E27FC236}">
                <a16:creationId xmlns:a16="http://schemas.microsoft.com/office/drawing/2014/main" id="{E5DED375-27FE-40C5-B698-B49C865B20B8}"/>
              </a:ext>
            </a:extLst>
          </p:cNvPr>
          <p:cNvGrpSpPr/>
          <p:nvPr/>
        </p:nvGrpSpPr>
        <p:grpSpPr>
          <a:xfrm>
            <a:off x="1991208" y="3403079"/>
            <a:ext cx="502901" cy="474888"/>
            <a:chOff x="2683065" y="3750171"/>
            <a:chExt cx="502906" cy="474892"/>
          </a:xfrm>
        </p:grpSpPr>
        <p:sp>
          <p:nvSpPr>
            <p:cNvPr id="249" name="TextBox 248">
              <a:extLst>
                <a:ext uri="{FF2B5EF4-FFF2-40B4-BE49-F238E27FC236}">
                  <a16:creationId xmlns:a16="http://schemas.microsoft.com/office/drawing/2014/main" id="{B2F9D2FB-6BCD-4D62-B484-2EBA719FBD5F}"/>
                </a:ext>
              </a:extLst>
            </p:cNvPr>
            <p:cNvSpPr txBox="1"/>
            <p:nvPr/>
          </p:nvSpPr>
          <p:spPr bwMode="gray">
            <a:xfrm>
              <a:off x="2683065" y="4080555"/>
              <a:ext cx="502906" cy="144508"/>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700" b="0">
                  <a:solidFill>
                    <a:srgbClr val="374A58"/>
                  </a:solidFill>
                  <a:latin typeface="+mn-lt"/>
                </a:rPr>
                <a:t>CPQ Cloud</a:t>
              </a:r>
            </a:p>
          </p:txBody>
        </p:sp>
        <p:pic>
          <p:nvPicPr>
            <p:cNvPr id="250" name="Picture 4" descr="http://blafstaging.us.oracle.com/coordination/syounossi/vDesign-MUX-collab/Mux-DesignGuide/Cloud14-1/content/19.Service-Logos-Blue/17.Service-Logos-72px/_icons/cpq_72@2x.png">
              <a:extLst>
                <a:ext uri="{FF2B5EF4-FFF2-40B4-BE49-F238E27FC236}">
                  <a16:creationId xmlns:a16="http://schemas.microsoft.com/office/drawing/2014/main" id="{B2A0972B-B976-4C94-83AC-E77B12E5C28A}"/>
                </a:ext>
              </a:extLst>
            </p:cNvPr>
            <p:cNvPicPr>
              <a:picLocks noChangeAspect="1" noChangeArrowheads="1"/>
            </p:cNvPicPr>
            <p:nvPr/>
          </p:nvPicPr>
          <p:blipFill>
            <a:blip r:embed="rId36">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2775916" y="3750171"/>
              <a:ext cx="347805" cy="325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1" name="Group 250">
            <a:extLst>
              <a:ext uri="{FF2B5EF4-FFF2-40B4-BE49-F238E27FC236}">
                <a16:creationId xmlns:a16="http://schemas.microsoft.com/office/drawing/2014/main" id="{BD3C533B-AE3D-4420-8479-4FF71FB3C5DF}"/>
              </a:ext>
            </a:extLst>
          </p:cNvPr>
          <p:cNvGrpSpPr/>
          <p:nvPr/>
        </p:nvGrpSpPr>
        <p:grpSpPr>
          <a:xfrm>
            <a:off x="2745377" y="3399283"/>
            <a:ext cx="349786" cy="482480"/>
            <a:chOff x="3964799" y="3752304"/>
            <a:chExt cx="349789" cy="482484"/>
          </a:xfrm>
        </p:grpSpPr>
        <p:sp>
          <p:nvSpPr>
            <p:cNvPr id="252" name="TextBox 251">
              <a:extLst>
                <a:ext uri="{FF2B5EF4-FFF2-40B4-BE49-F238E27FC236}">
                  <a16:creationId xmlns:a16="http://schemas.microsoft.com/office/drawing/2014/main" id="{5F3A4340-AC9D-46A1-A39F-53D688B138CF}"/>
                </a:ext>
              </a:extLst>
            </p:cNvPr>
            <p:cNvSpPr txBox="1"/>
            <p:nvPr/>
          </p:nvSpPr>
          <p:spPr bwMode="gray">
            <a:xfrm>
              <a:off x="3969386" y="4061254"/>
              <a:ext cx="345202" cy="173534"/>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700" b="0">
                  <a:solidFill>
                    <a:srgbClr val="374A58"/>
                  </a:solidFill>
                  <a:latin typeface="+mn-lt"/>
                </a:rPr>
                <a:t>Eloqua</a:t>
              </a:r>
            </a:p>
          </p:txBody>
        </p:sp>
        <p:pic>
          <p:nvPicPr>
            <p:cNvPr id="253" name="Picture 10" descr="http://blafstaging.us.oracle.com/coordination/syounossi/vDesign-MUX-collab/Mux-DesignGuide/Cloud14-1/content/19.Service-Logos-Blue/17.Service-Logos-72px/_icons/marketing_72@2x.png">
              <a:extLst>
                <a:ext uri="{FF2B5EF4-FFF2-40B4-BE49-F238E27FC236}">
                  <a16:creationId xmlns:a16="http://schemas.microsoft.com/office/drawing/2014/main" id="{D6C7F367-E6E3-4BDF-B61C-1DEE7E987AF6}"/>
                </a:ext>
              </a:extLst>
            </p:cNvPr>
            <p:cNvPicPr>
              <a:picLocks noChangeAspect="1" noChangeArrowheads="1"/>
            </p:cNvPicPr>
            <p:nvPr/>
          </p:nvPicPr>
          <p:blipFill>
            <a:blip r:embed="rId37">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3964799" y="3752304"/>
              <a:ext cx="347805" cy="325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176F3B00-33F5-4023-8823-EA5766B078CB}"/>
              </a:ext>
            </a:extLst>
          </p:cNvPr>
          <p:cNvGrpSpPr/>
          <p:nvPr/>
        </p:nvGrpSpPr>
        <p:grpSpPr>
          <a:xfrm>
            <a:off x="3346429" y="3412713"/>
            <a:ext cx="527129" cy="455620"/>
            <a:chOff x="4401225" y="3750913"/>
            <a:chExt cx="527134" cy="455624"/>
          </a:xfrm>
        </p:grpSpPr>
        <p:sp>
          <p:nvSpPr>
            <p:cNvPr id="255" name="TextBox 254">
              <a:extLst>
                <a:ext uri="{FF2B5EF4-FFF2-40B4-BE49-F238E27FC236}">
                  <a16:creationId xmlns:a16="http://schemas.microsoft.com/office/drawing/2014/main" id="{DD5C3FEA-3586-4A32-BEE8-3F5EDE8C2B86}"/>
                </a:ext>
              </a:extLst>
            </p:cNvPr>
            <p:cNvSpPr txBox="1"/>
            <p:nvPr/>
          </p:nvSpPr>
          <p:spPr bwMode="gray">
            <a:xfrm>
              <a:off x="4401225" y="4055511"/>
              <a:ext cx="527134" cy="151026"/>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700" b="0">
                  <a:solidFill>
                    <a:srgbClr val="374A58"/>
                  </a:solidFill>
                  <a:latin typeface="+mn-lt"/>
                </a:rPr>
                <a:t>Responsys</a:t>
              </a:r>
            </a:p>
          </p:txBody>
        </p:sp>
        <p:pic>
          <p:nvPicPr>
            <p:cNvPr id="256" name="Picture 6" descr="http://blafstaging.us.oracle.com/coordination/syounossi/vDesign-MUX-collab/Mux-DesignGuide/Cloud14-1/content/19.Service-Logos-Blue/17.Service-Logos-72px/_icons/cust-service-support_72@2x.png">
              <a:extLst>
                <a:ext uri="{FF2B5EF4-FFF2-40B4-BE49-F238E27FC236}">
                  <a16:creationId xmlns:a16="http://schemas.microsoft.com/office/drawing/2014/main" id="{C2A82BD5-8212-4926-A8FD-3E63176F32CD}"/>
                </a:ext>
              </a:extLst>
            </p:cNvPr>
            <p:cNvPicPr>
              <a:picLocks noChangeAspect="1" noChangeArrowheads="1"/>
            </p:cNvPicPr>
            <p:nvPr/>
          </p:nvPicPr>
          <p:blipFill>
            <a:blip r:embed="rId38">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4482812" y="3750913"/>
              <a:ext cx="346987" cy="324501"/>
            </a:xfrm>
            <a:prstGeom prst="rect">
              <a:avLst/>
            </a:prstGeom>
            <a:noFill/>
            <a:extLst>
              <a:ext uri="{909E8E84-426E-40DD-AFC4-6F175D3DCCD1}">
                <a14:hiddenFill xmlns:a14="http://schemas.microsoft.com/office/drawing/2010/main">
                  <a:solidFill>
                    <a:srgbClr val="FFFFFF"/>
                  </a:solidFill>
                </a14:hiddenFill>
              </a:ext>
            </a:extLst>
          </p:spPr>
        </p:pic>
      </p:grpSp>
      <p:pic>
        <p:nvPicPr>
          <p:cNvPr id="257" name="Picture 18" descr="https://www.littleblue.com/wp-content/uploads/2014/08/sales-block.png">
            <a:extLst>
              <a:ext uri="{FF2B5EF4-FFF2-40B4-BE49-F238E27FC236}">
                <a16:creationId xmlns:a16="http://schemas.microsoft.com/office/drawing/2014/main" id="{0A133A7E-4A62-4A8C-AE5C-DAE9DBEDB3C0}"/>
              </a:ext>
            </a:extLst>
          </p:cNvPr>
          <p:cNvPicPr>
            <a:picLocks noChangeAspect="1" noChangeArrowheads="1"/>
          </p:cNvPicPr>
          <p:nvPr/>
        </p:nvPicPr>
        <p:blipFill>
          <a:blip r:embed="rId39">
            <a:extLst>
              <a:ext uri="{28A0092B-C50C-407E-A947-70E740481C1C}">
                <a14:useLocalDpi xmlns:a14="http://schemas.microsoft.com/office/drawing/2010/main"/>
              </a:ext>
            </a:extLst>
          </a:blip>
          <a:stretch>
            <a:fillRect/>
          </a:stretch>
        </p:blipFill>
        <p:spPr bwMode="gray">
          <a:xfrm>
            <a:off x="4903220" y="3297929"/>
            <a:ext cx="732668" cy="685188"/>
          </a:xfrm>
          <a:prstGeom prst="rect">
            <a:avLst/>
          </a:prstGeom>
          <a:noFill/>
          <a:extLst>
            <a:ext uri="{909E8E84-426E-40DD-AFC4-6F175D3DCCD1}">
              <a14:hiddenFill xmlns:a14="http://schemas.microsoft.com/office/drawing/2010/main">
                <a:solidFill>
                  <a:srgbClr val="FFFFFF"/>
                </a:solidFill>
              </a14:hiddenFill>
            </a:ext>
          </a:extLst>
        </p:spPr>
      </p:pic>
      <p:grpSp>
        <p:nvGrpSpPr>
          <p:cNvPr id="258" name="Group 257">
            <a:extLst>
              <a:ext uri="{FF2B5EF4-FFF2-40B4-BE49-F238E27FC236}">
                <a16:creationId xmlns:a16="http://schemas.microsoft.com/office/drawing/2014/main" id="{F2152B34-D6BC-4937-8FB7-BAA3ACBB7D13}"/>
              </a:ext>
            </a:extLst>
          </p:cNvPr>
          <p:cNvGrpSpPr/>
          <p:nvPr/>
        </p:nvGrpSpPr>
        <p:grpSpPr>
          <a:xfrm>
            <a:off x="817018" y="3923928"/>
            <a:ext cx="927970" cy="439061"/>
            <a:chOff x="850117" y="4263026"/>
            <a:chExt cx="927978" cy="439065"/>
          </a:xfrm>
        </p:grpSpPr>
        <p:sp>
          <p:nvSpPr>
            <p:cNvPr id="259" name="TextBox 258">
              <a:extLst>
                <a:ext uri="{FF2B5EF4-FFF2-40B4-BE49-F238E27FC236}">
                  <a16:creationId xmlns:a16="http://schemas.microsoft.com/office/drawing/2014/main" id="{2CC6D419-374E-4056-9455-7F17E5FFBA63}"/>
                </a:ext>
              </a:extLst>
            </p:cNvPr>
            <p:cNvSpPr txBox="1"/>
            <p:nvPr/>
          </p:nvSpPr>
          <p:spPr bwMode="gray">
            <a:xfrm>
              <a:off x="850117" y="4547497"/>
              <a:ext cx="927978" cy="154594"/>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700" b="0">
                  <a:solidFill>
                    <a:srgbClr val="374A58"/>
                  </a:solidFill>
                  <a:latin typeface="+mn-lt"/>
                </a:rPr>
                <a:t>Field Service Cloud</a:t>
              </a:r>
            </a:p>
          </p:txBody>
        </p:sp>
        <p:pic>
          <p:nvPicPr>
            <p:cNvPr id="260" name="Picture 16" descr="http://blafstaging.us.oracle.com/coordination/syounossi/vDesign-MUX-collab/Mux-DesignGuide/Cloud14-1/content/19.Service-Logos-Blue/17.Service-Logos-72px/_icons/field-service_72@2x.png">
              <a:extLst>
                <a:ext uri="{FF2B5EF4-FFF2-40B4-BE49-F238E27FC236}">
                  <a16:creationId xmlns:a16="http://schemas.microsoft.com/office/drawing/2014/main" id="{0834942C-FD8A-4D6B-A885-215D7859681F}"/>
                </a:ext>
              </a:extLst>
            </p:cNvPr>
            <p:cNvPicPr>
              <a:picLocks noChangeAspect="1" noChangeArrowheads="1"/>
            </p:cNvPicPr>
            <p:nvPr/>
          </p:nvPicPr>
          <p:blipFill>
            <a:blip r:embed="rId4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1140204" y="4263026"/>
              <a:ext cx="347805" cy="325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 name="Group 260">
            <a:extLst>
              <a:ext uri="{FF2B5EF4-FFF2-40B4-BE49-F238E27FC236}">
                <a16:creationId xmlns:a16="http://schemas.microsoft.com/office/drawing/2014/main" id="{004A0E0D-837A-4626-9171-ECBEC67F6C03}"/>
              </a:ext>
            </a:extLst>
          </p:cNvPr>
          <p:cNvGrpSpPr/>
          <p:nvPr/>
        </p:nvGrpSpPr>
        <p:grpSpPr>
          <a:xfrm>
            <a:off x="1893402" y="3897749"/>
            <a:ext cx="748570" cy="491414"/>
            <a:chOff x="3236709" y="3747179"/>
            <a:chExt cx="748577" cy="491418"/>
          </a:xfrm>
        </p:grpSpPr>
        <p:sp>
          <p:nvSpPr>
            <p:cNvPr id="262" name="TextBox 261">
              <a:extLst>
                <a:ext uri="{FF2B5EF4-FFF2-40B4-BE49-F238E27FC236}">
                  <a16:creationId xmlns:a16="http://schemas.microsoft.com/office/drawing/2014/main" id="{A27477E4-4D72-4C39-ADF4-A63A7AE9A79A}"/>
                </a:ext>
              </a:extLst>
            </p:cNvPr>
            <p:cNvSpPr txBox="1"/>
            <p:nvPr/>
          </p:nvSpPr>
          <p:spPr bwMode="gray">
            <a:xfrm>
              <a:off x="3236709" y="4051509"/>
              <a:ext cx="748577" cy="187088"/>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700" b="0">
                  <a:solidFill>
                    <a:srgbClr val="374A58"/>
                  </a:solidFill>
                  <a:latin typeface="+mn-lt"/>
                </a:rPr>
                <a:t>Service Cloud</a:t>
              </a:r>
            </a:p>
          </p:txBody>
        </p:sp>
        <p:pic>
          <p:nvPicPr>
            <p:cNvPr id="263" name="Picture 262">
              <a:extLst>
                <a:ext uri="{FF2B5EF4-FFF2-40B4-BE49-F238E27FC236}">
                  <a16:creationId xmlns:a16="http://schemas.microsoft.com/office/drawing/2014/main" id="{C69CBF9A-894B-4633-A601-649932646698}"/>
                </a:ext>
              </a:extLst>
            </p:cNvPr>
            <p:cNvPicPr>
              <a:picLocks noChangeAspect="1"/>
            </p:cNvPicPr>
            <p:nvPr/>
          </p:nvPicPr>
          <p:blipFill>
            <a:blip r:embed="rId41">
              <a:grayscl/>
              <a:extLst>
                <a:ext uri="{28A0092B-C50C-407E-A947-70E740481C1C}">
                  <a14:useLocalDpi xmlns:a14="http://schemas.microsoft.com/office/drawing/2010/main"/>
                </a:ext>
              </a:extLst>
            </a:blip>
            <a:stretch>
              <a:fillRect/>
            </a:stretch>
          </p:blipFill>
          <p:spPr>
            <a:xfrm>
              <a:off x="3388965" y="3747179"/>
              <a:ext cx="436935" cy="316479"/>
            </a:xfrm>
            <a:prstGeom prst="rect">
              <a:avLst/>
            </a:prstGeom>
            <a:noFill/>
          </p:spPr>
        </p:pic>
      </p:grpSp>
      <p:pic>
        <p:nvPicPr>
          <p:cNvPr id="264" name="Picture 263">
            <a:extLst>
              <a:ext uri="{FF2B5EF4-FFF2-40B4-BE49-F238E27FC236}">
                <a16:creationId xmlns:a16="http://schemas.microsoft.com/office/drawing/2014/main" id="{B0B599E9-F9CA-48D1-A12A-E641871AE7DA}"/>
              </a:ext>
            </a:extLst>
          </p:cNvPr>
          <p:cNvPicPr>
            <a:picLocks noChangeAspect="1"/>
          </p:cNvPicPr>
          <p:nvPr/>
        </p:nvPicPr>
        <p:blipFill>
          <a:blip r:embed="rId42">
            <a:extLst>
              <a:ext uri="{28A0092B-C50C-407E-A947-70E740481C1C}">
                <a14:useLocalDpi xmlns:a14="http://schemas.microsoft.com/office/drawing/2010/main"/>
              </a:ext>
            </a:extLst>
          </a:blip>
          <a:stretch>
            <a:fillRect/>
          </a:stretch>
        </p:blipFill>
        <p:spPr>
          <a:xfrm>
            <a:off x="4783952" y="4088921"/>
            <a:ext cx="739419" cy="109074"/>
          </a:xfrm>
          <a:prstGeom prst="rect">
            <a:avLst/>
          </a:prstGeom>
        </p:spPr>
      </p:pic>
      <p:pic>
        <p:nvPicPr>
          <p:cNvPr id="265" name="Picture 5" descr="C:\Users\deicher\Downloads\Oracle Siebel-PNG\Oracle Siebel-PNG\O-Siebel-rgb.png">
            <a:extLst>
              <a:ext uri="{FF2B5EF4-FFF2-40B4-BE49-F238E27FC236}">
                <a16:creationId xmlns:a16="http://schemas.microsoft.com/office/drawing/2014/main" id="{83FB817F-FCC4-40F8-B463-9F001AE26717}"/>
              </a:ext>
            </a:extLst>
          </p:cNvPr>
          <p:cNvPicPr>
            <a:picLocks noChangeAspect="1" noChangeArrowheads="1"/>
          </p:cNvPicPr>
          <p:nvPr/>
        </p:nvPicPr>
        <p:blipFill>
          <a:blip r:embed="rId43">
            <a:extLst>
              <a:ext uri="{28A0092B-C50C-407E-A947-70E740481C1C}">
                <a14:useLocalDpi xmlns:a14="http://schemas.microsoft.com/office/drawing/2010/main"/>
              </a:ext>
            </a:extLst>
          </a:blip>
          <a:stretch>
            <a:fillRect/>
          </a:stretch>
        </p:blipFill>
        <p:spPr bwMode="auto">
          <a:xfrm>
            <a:off x="3844589" y="3964387"/>
            <a:ext cx="790950" cy="358137"/>
          </a:xfrm>
          <a:prstGeom prst="rect">
            <a:avLst/>
          </a:prstGeom>
          <a:noFill/>
          <a:extLst>
            <a:ext uri="{909E8E84-426E-40DD-AFC4-6F175D3DCCD1}">
              <a14:hiddenFill xmlns:a14="http://schemas.microsoft.com/office/drawing/2010/main">
                <a:solidFill>
                  <a:srgbClr val="FFFFFF"/>
                </a:solidFill>
              </a14:hiddenFill>
            </a:ext>
          </a:extLst>
        </p:spPr>
      </p:pic>
      <p:sp>
        <p:nvSpPr>
          <p:cNvPr id="266" name="TextBox 265">
            <a:extLst>
              <a:ext uri="{FF2B5EF4-FFF2-40B4-BE49-F238E27FC236}">
                <a16:creationId xmlns:a16="http://schemas.microsoft.com/office/drawing/2014/main" id="{AF59212C-3EF8-4CE1-8FCF-02429BAFFBA5}"/>
              </a:ext>
            </a:extLst>
          </p:cNvPr>
          <p:cNvSpPr txBox="1"/>
          <p:nvPr/>
        </p:nvSpPr>
        <p:spPr>
          <a:xfrm>
            <a:off x="7906877" y="6197429"/>
            <a:ext cx="2894513" cy="109465"/>
          </a:xfrm>
          <a:prstGeom prst="rect">
            <a:avLst/>
          </a:prstGeom>
          <a:noFill/>
        </p:spPr>
        <p:txBody>
          <a:bodyPr wrap="square"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r">
              <a:lnSpc>
                <a:spcPct val="90000"/>
              </a:lnSpc>
            </a:pPr>
            <a:r>
              <a:rPr lang="en-US" sz="800"/>
              <a:t>For more detailed information see </a:t>
            </a:r>
            <a:r>
              <a:rPr lang="en-US" sz="800">
                <a:hlinkClick r:id="rId44" action="ppaction://hlinkfile"/>
              </a:rPr>
              <a:t>here</a:t>
            </a:r>
            <a:r>
              <a:rPr lang="en-US" sz="800"/>
              <a:t> </a:t>
            </a:r>
            <a:endParaRPr lang="en-US" sz="1050"/>
          </a:p>
        </p:txBody>
      </p:sp>
      <p:pic>
        <p:nvPicPr>
          <p:cNvPr id="267" name="Picture 266">
            <a:extLst>
              <a:ext uri="{FF2B5EF4-FFF2-40B4-BE49-F238E27FC236}">
                <a16:creationId xmlns:a16="http://schemas.microsoft.com/office/drawing/2014/main" id="{61A64816-9DAC-4F88-AA4C-CA7E658A0A4F}"/>
              </a:ext>
            </a:extLst>
          </p:cNvPr>
          <p:cNvPicPr>
            <a:picLocks noChangeAspect="1"/>
          </p:cNvPicPr>
          <p:nvPr/>
        </p:nvPicPr>
        <p:blipFill>
          <a:blip r:embed="rId45">
            <a:extLst>
              <a:ext uri="{28A0092B-C50C-407E-A947-70E740481C1C}">
                <a14:useLocalDpi xmlns:a14="http://schemas.microsoft.com/office/drawing/2010/main"/>
              </a:ext>
            </a:extLst>
          </a:blip>
          <a:stretch>
            <a:fillRect/>
          </a:stretch>
        </p:blipFill>
        <p:spPr>
          <a:xfrm>
            <a:off x="9819508" y="3924764"/>
            <a:ext cx="385686" cy="385686"/>
          </a:xfrm>
          <a:prstGeom prst="rect">
            <a:avLst/>
          </a:prstGeom>
        </p:spPr>
      </p:pic>
      <p:pic>
        <p:nvPicPr>
          <p:cNvPr id="268" name="Picture 267">
            <a:extLst>
              <a:ext uri="{FF2B5EF4-FFF2-40B4-BE49-F238E27FC236}">
                <a16:creationId xmlns:a16="http://schemas.microsoft.com/office/drawing/2014/main" id="{C7B08A17-2F9E-4726-ADCC-5E803851C0AF}"/>
              </a:ext>
            </a:extLst>
          </p:cNvPr>
          <p:cNvPicPr>
            <a:picLocks noChangeAspect="1"/>
          </p:cNvPicPr>
          <p:nvPr/>
        </p:nvPicPr>
        <p:blipFill>
          <a:blip r:embed="rId46">
            <a:extLst>
              <a:ext uri="{28A0092B-C50C-407E-A947-70E740481C1C}">
                <a14:useLocalDpi xmlns:a14="http://schemas.microsoft.com/office/drawing/2010/main"/>
              </a:ext>
            </a:extLst>
          </a:blip>
          <a:stretch>
            <a:fillRect/>
          </a:stretch>
        </p:blipFill>
        <p:spPr>
          <a:xfrm>
            <a:off x="3459305" y="2505005"/>
            <a:ext cx="405482" cy="405482"/>
          </a:xfrm>
          <a:prstGeom prst="rect">
            <a:avLst/>
          </a:prstGeom>
        </p:spPr>
      </p:pic>
      <p:pic>
        <p:nvPicPr>
          <p:cNvPr id="269" name="Picture 268">
            <a:extLst>
              <a:ext uri="{FF2B5EF4-FFF2-40B4-BE49-F238E27FC236}">
                <a16:creationId xmlns:a16="http://schemas.microsoft.com/office/drawing/2014/main" id="{5984E7E0-71A7-4B28-97A1-61D85B6AA2C0}"/>
              </a:ext>
            </a:extLst>
          </p:cNvPr>
          <p:cNvPicPr>
            <a:picLocks noChangeAspect="1"/>
          </p:cNvPicPr>
          <p:nvPr/>
        </p:nvPicPr>
        <p:blipFill>
          <a:blip r:embed="rId47">
            <a:extLst>
              <a:ext uri="{28A0092B-C50C-407E-A947-70E740481C1C}">
                <a14:useLocalDpi xmlns:a14="http://schemas.microsoft.com/office/drawing/2010/main"/>
              </a:ext>
            </a:extLst>
          </a:blip>
          <a:stretch>
            <a:fillRect/>
          </a:stretch>
        </p:blipFill>
        <p:spPr>
          <a:xfrm>
            <a:off x="11006903" y="2846159"/>
            <a:ext cx="267517" cy="267517"/>
          </a:xfrm>
          <a:prstGeom prst="rect">
            <a:avLst/>
          </a:prstGeom>
        </p:spPr>
      </p:pic>
      <p:sp>
        <p:nvSpPr>
          <p:cNvPr id="270" name="TextBox 269">
            <a:extLst>
              <a:ext uri="{FF2B5EF4-FFF2-40B4-BE49-F238E27FC236}">
                <a16:creationId xmlns:a16="http://schemas.microsoft.com/office/drawing/2014/main" id="{9845804C-28B9-4F3F-8EFB-C3A3DF935696}"/>
              </a:ext>
            </a:extLst>
          </p:cNvPr>
          <p:cNvSpPr txBox="1"/>
          <p:nvPr/>
        </p:nvSpPr>
        <p:spPr bwMode="gray">
          <a:xfrm>
            <a:off x="2984684" y="2337106"/>
            <a:ext cx="835150" cy="165217"/>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800" b="0">
                <a:solidFill>
                  <a:srgbClr val="374A58"/>
                </a:solidFill>
                <a:latin typeface="+mn-lt"/>
                <a:cs typeface="Oracle Sans Regular" panose="020B0503020204020204" pitchFamily="34" charset="0"/>
              </a:rPr>
              <a:t>Commerce C</a:t>
            </a:r>
            <a:r>
              <a:rPr lang="en-US" sz="900" b="0">
                <a:solidFill>
                  <a:srgbClr val="374A58"/>
                </a:solidFill>
                <a:latin typeface="+mn-lt"/>
              </a:rPr>
              <a:t>loud</a:t>
            </a:r>
          </a:p>
        </p:txBody>
      </p:sp>
      <p:grpSp>
        <p:nvGrpSpPr>
          <p:cNvPr id="271" name="Group 270">
            <a:extLst>
              <a:ext uri="{FF2B5EF4-FFF2-40B4-BE49-F238E27FC236}">
                <a16:creationId xmlns:a16="http://schemas.microsoft.com/office/drawing/2014/main" id="{BC9096F9-A3ED-4F3F-948B-B2F128F6D6A2}"/>
              </a:ext>
            </a:extLst>
          </p:cNvPr>
          <p:cNvGrpSpPr/>
          <p:nvPr/>
        </p:nvGrpSpPr>
        <p:grpSpPr>
          <a:xfrm>
            <a:off x="4124826" y="3392549"/>
            <a:ext cx="527129" cy="495950"/>
            <a:chOff x="4409885" y="3540125"/>
            <a:chExt cx="527134" cy="495954"/>
          </a:xfrm>
        </p:grpSpPr>
        <p:pic>
          <p:nvPicPr>
            <p:cNvPr id="272" name="Picture 271">
              <a:extLst>
                <a:ext uri="{FF2B5EF4-FFF2-40B4-BE49-F238E27FC236}">
                  <a16:creationId xmlns:a16="http://schemas.microsoft.com/office/drawing/2014/main" id="{B40C1A48-6506-4575-A317-8D6D6BA60557}"/>
                </a:ext>
              </a:extLst>
            </p:cNvPr>
            <p:cNvPicPr>
              <a:picLocks noChangeAspect="1"/>
            </p:cNvPicPr>
            <p:nvPr/>
          </p:nvPicPr>
          <p:blipFill>
            <a:blip r:embed="rId48">
              <a:extLst>
                <a:ext uri="{28A0092B-C50C-407E-A947-70E740481C1C}">
                  <a14:useLocalDpi xmlns:a14="http://schemas.microsoft.com/office/drawing/2010/main"/>
                </a:ext>
              </a:extLst>
            </a:blip>
            <a:stretch>
              <a:fillRect/>
            </a:stretch>
          </p:blipFill>
          <p:spPr>
            <a:xfrm>
              <a:off x="4489468" y="3540125"/>
              <a:ext cx="355749" cy="355749"/>
            </a:xfrm>
            <a:prstGeom prst="rect">
              <a:avLst/>
            </a:prstGeom>
          </p:spPr>
        </p:pic>
        <p:sp>
          <p:nvSpPr>
            <p:cNvPr id="273" name="TextBox 272">
              <a:extLst>
                <a:ext uri="{FF2B5EF4-FFF2-40B4-BE49-F238E27FC236}">
                  <a16:creationId xmlns:a16="http://schemas.microsoft.com/office/drawing/2014/main" id="{4361B42C-7825-439A-B9B9-9E7F79A85016}"/>
                </a:ext>
              </a:extLst>
            </p:cNvPr>
            <p:cNvSpPr txBox="1"/>
            <p:nvPr/>
          </p:nvSpPr>
          <p:spPr bwMode="gray">
            <a:xfrm>
              <a:off x="4409885" y="3885053"/>
              <a:ext cx="527134" cy="151026"/>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900" b="0">
                  <a:solidFill>
                    <a:srgbClr val="374A58"/>
                  </a:solidFill>
                  <a:latin typeface="+mn-lt"/>
                </a:rPr>
                <a:t>Marketo</a:t>
              </a:r>
            </a:p>
          </p:txBody>
        </p:sp>
      </p:grpSp>
      <p:grpSp>
        <p:nvGrpSpPr>
          <p:cNvPr id="274" name="Group 273">
            <a:extLst>
              <a:ext uri="{FF2B5EF4-FFF2-40B4-BE49-F238E27FC236}">
                <a16:creationId xmlns:a16="http://schemas.microsoft.com/office/drawing/2014/main" id="{3898CEC3-9211-4B5C-BFE4-ECAACAD10EF4}"/>
              </a:ext>
            </a:extLst>
          </p:cNvPr>
          <p:cNvGrpSpPr/>
          <p:nvPr/>
        </p:nvGrpSpPr>
        <p:grpSpPr>
          <a:xfrm>
            <a:off x="4943774" y="2480037"/>
            <a:ext cx="527129" cy="471435"/>
            <a:chOff x="2470247" y="2791003"/>
            <a:chExt cx="527134" cy="471439"/>
          </a:xfrm>
        </p:grpSpPr>
        <p:pic>
          <p:nvPicPr>
            <p:cNvPr id="275" name="Picture 274">
              <a:extLst>
                <a:ext uri="{FF2B5EF4-FFF2-40B4-BE49-F238E27FC236}">
                  <a16:creationId xmlns:a16="http://schemas.microsoft.com/office/drawing/2014/main" id="{168ED533-FB00-4BE6-9069-6D2694B7C784}"/>
                </a:ext>
              </a:extLst>
            </p:cNvPr>
            <p:cNvPicPr>
              <a:picLocks noChangeAspect="1"/>
            </p:cNvPicPr>
            <p:nvPr/>
          </p:nvPicPr>
          <p:blipFill>
            <a:blip r:embed="rId49">
              <a:extLst>
                <a:ext uri="{28A0092B-C50C-407E-A947-70E740481C1C}">
                  <a14:useLocalDpi xmlns:a14="http://schemas.microsoft.com/office/drawing/2010/main"/>
                </a:ext>
              </a:extLst>
            </a:blip>
            <a:stretch>
              <a:fillRect/>
            </a:stretch>
          </p:blipFill>
          <p:spPr>
            <a:xfrm>
              <a:off x="2570879" y="2791003"/>
              <a:ext cx="330733" cy="330733"/>
            </a:xfrm>
            <a:prstGeom prst="rect">
              <a:avLst/>
            </a:prstGeom>
          </p:spPr>
        </p:pic>
        <p:sp>
          <p:nvSpPr>
            <p:cNvPr id="276" name="TextBox 275">
              <a:extLst>
                <a:ext uri="{FF2B5EF4-FFF2-40B4-BE49-F238E27FC236}">
                  <a16:creationId xmlns:a16="http://schemas.microsoft.com/office/drawing/2014/main" id="{C6837E61-E49B-4259-858B-4D170C2248D8}"/>
                </a:ext>
              </a:extLst>
            </p:cNvPr>
            <p:cNvSpPr txBox="1"/>
            <p:nvPr/>
          </p:nvSpPr>
          <p:spPr bwMode="gray">
            <a:xfrm>
              <a:off x="2470247" y="3111416"/>
              <a:ext cx="527134" cy="151026"/>
            </a:xfrm>
            <a:prstGeom prst="rect">
              <a:avLst/>
            </a:prstGeom>
            <a:noFill/>
          </p:spPr>
          <p:txBody>
            <a:bodyPr wrap="square" lIns="0" tIns="0" rIns="0" bIns="0" rtlCol="0" anchor="b">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900" b="0">
                  <a:solidFill>
                    <a:srgbClr val="374A58"/>
                  </a:solidFill>
                  <a:latin typeface="+mn-lt"/>
                </a:rPr>
                <a:t>Shopify</a:t>
              </a:r>
            </a:p>
          </p:txBody>
        </p:sp>
      </p:grpSp>
      <p:grpSp>
        <p:nvGrpSpPr>
          <p:cNvPr id="277" name="Group 276">
            <a:extLst>
              <a:ext uri="{FF2B5EF4-FFF2-40B4-BE49-F238E27FC236}">
                <a16:creationId xmlns:a16="http://schemas.microsoft.com/office/drawing/2014/main" id="{3D95FF39-CFF7-4F0D-8DDA-23112DA82235}"/>
              </a:ext>
            </a:extLst>
          </p:cNvPr>
          <p:cNvGrpSpPr/>
          <p:nvPr/>
        </p:nvGrpSpPr>
        <p:grpSpPr>
          <a:xfrm>
            <a:off x="4345479" y="4488689"/>
            <a:ext cx="1317524" cy="1585021"/>
            <a:chOff x="735747" y="4737328"/>
            <a:chExt cx="1317536" cy="1585035"/>
          </a:xfrm>
        </p:grpSpPr>
        <p:sp>
          <p:nvSpPr>
            <p:cNvPr id="278" name="Rounded Rectangle 213">
              <a:extLst>
                <a:ext uri="{FF2B5EF4-FFF2-40B4-BE49-F238E27FC236}">
                  <a16:creationId xmlns:a16="http://schemas.microsoft.com/office/drawing/2014/main" id="{F58D863A-93C9-4CA1-9ED0-770E7F59D9D4}"/>
                </a:ext>
              </a:extLst>
            </p:cNvPr>
            <p:cNvSpPr/>
            <p:nvPr/>
          </p:nvSpPr>
          <p:spPr>
            <a:xfrm>
              <a:off x="735747" y="4737328"/>
              <a:ext cx="1317536" cy="1585035"/>
            </a:xfrm>
            <a:prstGeom prst="roundRect">
              <a:avLst>
                <a:gd name="adj" fmla="val 0"/>
              </a:avLst>
            </a:prstGeom>
            <a:solidFill>
              <a:schemeClr val="bg1"/>
            </a:solid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ct val="90000"/>
                </a:lnSpc>
              </a:pPr>
              <a:r>
                <a:rPr lang="en-US" sz="1400" b="1">
                  <a:solidFill>
                    <a:schemeClr val="tx1">
                      <a:lumMod val="50000"/>
                    </a:schemeClr>
                  </a:solidFill>
                </a:rPr>
                <a:t>RPA Connectivity</a:t>
              </a:r>
            </a:p>
          </p:txBody>
        </p:sp>
        <p:pic>
          <p:nvPicPr>
            <p:cNvPr id="279" name="Picture 278">
              <a:extLst>
                <a:ext uri="{FF2B5EF4-FFF2-40B4-BE49-F238E27FC236}">
                  <a16:creationId xmlns:a16="http://schemas.microsoft.com/office/drawing/2014/main" id="{DA092332-461C-4D43-9724-904F90DB659E}"/>
                </a:ext>
              </a:extLst>
            </p:cNvPr>
            <p:cNvPicPr>
              <a:picLocks noChangeAspect="1"/>
            </p:cNvPicPr>
            <p:nvPr/>
          </p:nvPicPr>
          <p:blipFill>
            <a:blip r:embed="rId50">
              <a:extLst>
                <a:ext uri="{28A0092B-C50C-407E-A947-70E740481C1C}">
                  <a14:useLocalDpi xmlns:a14="http://schemas.microsoft.com/office/drawing/2010/main"/>
                </a:ext>
              </a:extLst>
            </a:blip>
            <a:stretch>
              <a:fillRect/>
            </a:stretch>
          </p:blipFill>
          <p:spPr>
            <a:xfrm>
              <a:off x="1176193" y="5932826"/>
              <a:ext cx="736567" cy="269283"/>
            </a:xfrm>
            <a:prstGeom prst="rect">
              <a:avLst/>
            </a:prstGeom>
          </p:spPr>
        </p:pic>
        <p:pic>
          <p:nvPicPr>
            <p:cNvPr id="280" name="Picture 32" descr="Image result for uipath logo">
              <a:extLst>
                <a:ext uri="{FF2B5EF4-FFF2-40B4-BE49-F238E27FC236}">
                  <a16:creationId xmlns:a16="http://schemas.microsoft.com/office/drawing/2014/main" id="{8204627D-7D9D-404A-BEFB-B1E5D4DB5633}"/>
                </a:ext>
              </a:extLst>
            </p:cNvPr>
            <p:cNvPicPr>
              <a:picLocks noChangeAspect="1" noChangeArrowheads="1"/>
            </p:cNvPicPr>
            <p:nvPr/>
          </p:nvPicPr>
          <p:blipFill>
            <a:blip r:embed="rId51">
              <a:extLst>
                <a:ext uri="{28A0092B-C50C-407E-A947-70E740481C1C}">
                  <a14:useLocalDpi xmlns:a14="http://schemas.microsoft.com/office/drawing/2010/main"/>
                </a:ext>
              </a:extLst>
            </a:blip>
            <a:stretch>
              <a:fillRect/>
            </a:stretch>
          </p:blipFill>
          <p:spPr bwMode="auto">
            <a:xfrm>
              <a:off x="817796" y="5354810"/>
              <a:ext cx="939207" cy="341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1" name="Group 280">
            <a:extLst>
              <a:ext uri="{FF2B5EF4-FFF2-40B4-BE49-F238E27FC236}">
                <a16:creationId xmlns:a16="http://schemas.microsoft.com/office/drawing/2014/main" id="{986EA9E2-E304-4397-BBD7-12C70F912387}"/>
              </a:ext>
            </a:extLst>
          </p:cNvPr>
          <p:cNvGrpSpPr/>
          <p:nvPr/>
        </p:nvGrpSpPr>
        <p:grpSpPr>
          <a:xfrm>
            <a:off x="691899" y="4488685"/>
            <a:ext cx="1626597" cy="1585022"/>
            <a:chOff x="4126372" y="4737327"/>
            <a:chExt cx="1626611" cy="1585036"/>
          </a:xfrm>
        </p:grpSpPr>
        <p:sp>
          <p:nvSpPr>
            <p:cNvPr id="282" name="Rounded Rectangle 172">
              <a:extLst>
                <a:ext uri="{FF2B5EF4-FFF2-40B4-BE49-F238E27FC236}">
                  <a16:creationId xmlns:a16="http://schemas.microsoft.com/office/drawing/2014/main" id="{5C9587B4-BCA4-4E15-AD97-C31E9019CAB4}"/>
                </a:ext>
              </a:extLst>
            </p:cNvPr>
            <p:cNvSpPr/>
            <p:nvPr/>
          </p:nvSpPr>
          <p:spPr>
            <a:xfrm>
              <a:off x="4126372" y="4737327"/>
              <a:ext cx="1579644" cy="1585036"/>
            </a:xfrm>
            <a:prstGeom prst="roundRect">
              <a:avLst>
                <a:gd name="adj" fmla="val 0"/>
              </a:avLst>
            </a:prstGeom>
            <a:solidFill>
              <a:schemeClr val="bg1"/>
            </a:solid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ct val="90000"/>
                </a:lnSpc>
              </a:pPr>
              <a:r>
                <a:rPr lang="en-US" sz="1400" b="1">
                  <a:solidFill>
                    <a:schemeClr val="tx1">
                      <a:lumMod val="50000"/>
                    </a:schemeClr>
                  </a:solidFill>
                </a:rPr>
                <a:t>Enterprise Messaging</a:t>
              </a:r>
            </a:p>
          </p:txBody>
        </p:sp>
        <p:grpSp>
          <p:nvGrpSpPr>
            <p:cNvPr id="283" name="Group 282">
              <a:extLst>
                <a:ext uri="{FF2B5EF4-FFF2-40B4-BE49-F238E27FC236}">
                  <a16:creationId xmlns:a16="http://schemas.microsoft.com/office/drawing/2014/main" id="{D548E808-8D5B-4A4E-8A20-AACE1BF42245}"/>
                </a:ext>
              </a:extLst>
            </p:cNvPr>
            <p:cNvGrpSpPr/>
            <p:nvPr/>
          </p:nvGrpSpPr>
          <p:grpSpPr>
            <a:xfrm>
              <a:off x="4232691" y="5931010"/>
              <a:ext cx="609648" cy="352741"/>
              <a:chOff x="4801357" y="5796602"/>
              <a:chExt cx="609648" cy="352741"/>
            </a:xfrm>
          </p:grpSpPr>
          <p:sp>
            <p:nvSpPr>
              <p:cNvPr id="293" name="TextBox 292">
                <a:extLst>
                  <a:ext uri="{FF2B5EF4-FFF2-40B4-BE49-F238E27FC236}">
                    <a16:creationId xmlns:a16="http://schemas.microsoft.com/office/drawing/2014/main" id="{F4E75D8A-ECCB-4909-B7B8-CC6CB758B83D}"/>
                  </a:ext>
                </a:extLst>
              </p:cNvPr>
              <p:cNvSpPr txBox="1"/>
              <p:nvPr/>
            </p:nvSpPr>
            <p:spPr bwMode="gray">
              <a:xfrm>
                <a:off x="5191032" y="5920264"/>
                <a:ext cx="219973" cy="155002"/>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JMS</a:t>
                </a:r>
              </a:p>
            </p:txBody>
          </p:sp>
          <p:pic>
            <p:nvPicPr>
              <p:cNvPr id="294" name="Picture 48" descr="Envelopeplug 92 blue@2x">
                <a:extLst>
                  <a:ext uri="{FF2B5EF4-FFF2-40B4-BE49-F238E27FC236}">
                    <a16:creationId xmlns:a16="http://schemas.microsoft.com/office/drawing/2014/main" id="{AE45406C-871A-486B-B39A-7300CD81F27D}"/>
                  </a:ext>
                </a:extLst>
              </p:cNvPr>
              <p:cNvPicPr>
                <a:picLocks noChangeAspect="1" noChangeArrowheads="1"/>
              </p:cNvPicPr>
              <p:nvPr/>
            </p:nvPicPr>
            <p:blipFill>
              <a:blip r:embed="rId5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4801357" y="5796602"/>
                <a:ext cx="343985" cy="3527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4" name="Group 283">
              <a:extLst>
                <a:ext uri="{FF2B5EF4-FFF2-40B4-BE49-F238E27FC236}">
                  <a16:creationId xmlns:a16="http://schemas.microsoft.com/office/drawing/2014/main" id="{E1F259EC-AC96-4D44-994F-3DE681EB26F0}"/>
                </a:ext>
              </a:extLst>
            </p:cNvPr>
            <p:cNvGrpSpPr/>
            <p:nvPr/>
          </p:nvGrpSpPr>
          <p:grpSpPr>
            <a:xfrm>
              <a:off x="4907940" y="5920646"/>
              <a:ext cx="845043" cy="341438"/>
              <a:chOff x="4907940" y="5724848"/>
              <a:chExt cx="845043" cy="341438"/>
            </a:xfrm>
          </p:grpSpPr>
          <p:pic>
            <p:nvPicPr>
              <p:cNvPr id="291" name="Picture 290">
                <a:extLst>
                  <a:ext uri="{FF2B5EF4-FFF2-40B4-BE49-F238E27FC236}">
                    <a16:creationId xmlns:a16="http://schemas.microsoft.com/office/drawing/2014/main" id="{5E51E424-5657-400B-89E2-7FD573E793C2}"/>
                  </a:ext>
                </a:extLst>
              </p:cNvPr>
              <p:cNvPicPr>
                <a:picLocks noChangeAspect="1"/>
              </p:cNvPicPr>
              <p:nvPr/>
            </p:nvPicPr>
            <p:blipFill>
              <a:blip r:embed="rId53">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907940" y="5724848"/>
                <a:ext cx="339291" cy="339291"/>
              </a:xfrm>
              <a:prstGeom prst="rect">
                <a:avLst/>
              </a:prstGeom>
            </p:spPr>
          </p:pic>
          <p:sp>
            <p:nvSpPr>
              <p:cNvPr id="292" name="TextBox 291">
                <a:extLst>
                  <a:ext uri="{FF2B5EF4-FFF2-40B4-BE49-F238E27FC236}">
                    <a16:creationId xmlns:a16="http://schemas.microsoft.com/office/drawing/2014/main" id="{F8455732-8675-470E-A767-0E8897ACFECD}"/>
                  </a:ext>
                </a:extLst>
              </p:cNvPr>
              <p:cNvSpPr txBox="1"/>
              <p:nvPr/>
            </p:nvSpPr>
            <p:spPr bwMode="gray">
              <a:xfrm>
                <a:off x="5307658" y="5830010"/>
                <a:ext cx="445325" cy="236276"/>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IBM MQ Series</a:t>
                </a:r>
              </a:p>
            </p:txBody>
          </p:sp>
        </p:grpSp>
        <p:grpSp>
          <p:nvGrpSpPr>
            <p:cNvPr id="285" name="Group 284">
              <a:extLst>
                <a:ext uri="{FF2B5EF4-FFF2-40B4-BE49-F238E27FC236}">
                  <a16:creationId xmlns:a16="http://schemas.microsoft.com/office/drawing/2014/main" id="{4383B71F-703D-4CC5-BD90-EDBAD7A4F5E2}"/>
                </a:ext>
              </a:extLst>
            </p:cNvPr>
            <p:cNvGrpSpPr/>
            <p:nvPr/>
          </p:nvGrpSpPr>
          <p:grpSpPr>
            <a:xfrm>
              <a:off x="4140891" y="5337721"/>
              <a:ext cx="883076" cy="368738"/>
              <a:chOff x="5185403" y="6289981"/>
              <a:chExt cx="883076" cy="368738"/>
            </a:xfrm>
          </p:grpSpPr>
          <p:pic>
            <p:nvPicPr>
              <p:cNvPr id="289" name="Picture 288">
                <a:extLst>
                  <a:ext uri="{FF2B5EF4-FFF2-40B4-BE49-F238E27FC236}">
                    <a16:creationId xmlns:a16="http://schemas.microsoft.com/office/drawing/2014/main" id="{D2038210-CF4E-4397-AD1E-7DF6498D6D3F}"/>
                  </a:ext>
                </a:extLst>
              </p:cNvPr>
              <p:cNvPicPr>
                <a:picLocks noChangeAspect="1"/>
              </p:cNvPicPr>
              <p:nvPr/>
            </p:nvPicPr>
            <p:blipFill>
              <a:blip r:embed="rId5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185403" y="6289981"/>
                <a:ext cx="368738" cy="368738"/>
              </a:xfrm>
              <a:prstGeom prst="rect">
                <a:avLst/>
              </a:prstGeom>
            </p:spPr>
          </p:pic>
          <p:sp>
            <p:nvSpPr>
              <p:cNvPr id="290" name="TextBox 289">
                <a:extLst>
                  <a:ext uri="{FF2B5EF4-FFF2-40B4-BE49-F238E27FC236}">
                    <a16:creationId xmlns:a16="http://schemas.microsoft.com/office/drawing/2014/main" id="{32F91E7C-6F2B-4500-8781-485A935B89D5}"/>
                  </a:ext>
                </a:extLst>
              </p:cNvPr>
              <p:cNvSpPr txBox="1"/>
              <p:nvPr/>
            </p:nvSpPr>
            <p:spPr bwMode="gray">
              <a:xfrm>
                <a:off x="5554141" y="6395657"/>
                <a:ext cx="514338" cy="253234"/>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Apache Kafka</a:t>
                </a:r>
              </a:p>
            </p:txBody>
          </p:sp>
        </p:grpSp>
        <p:grpSp>
          <p:nvGrpSpPr>
            <p:cNvPr id="286" name="Group 285">
              <a:extLst>
                <a:ext uri="{FF2B5EF4-FFF2-40B4-BE49-F238E27FC236}">
                  <a16:creationId xmlns:a16="http://schemas.microsoft.com/office/drawing/2014/main" id="{81D37CC9-DB3F-4CB5-94D8-D76D10905789}"/>
                </a:ext>
              </a:extLst>
            </p:cNvPr>
            <p:cNvGrpSpPr/>
            <p:nvPr/>
          </p:nvGrpSpPr>
          <p:grpSpPr>
            <a:xfrm>
              <a:off x="4902613" y="5337721"/>
              <a:ext cx="748874" cy="343886"/>
              <a:chOff x="4773194" y="5300960"/>
              <a:chExt cx="748874" cy="343886"/>
            </a:xfrm>
          </p:grpSpPr>
          <p:sp>
            <p:nvSpPr>
              <p:cNvPr id="287" name="TextBox 286">
                <a:extLst>
                  <a:ext uri="{FF2B5EF4-FFF2-40B4-BE49-F238E27FC236}">
                    <a16:creationId xmlns:a16="http://schemas.microsoft.com/office/drawing/2014/main" id="{6CB9F52B-B411-4A70-8AF5-BC61F560ED7B}"/>
                  </a:ext>
                </a:extLst>
              </p:cNvPr>
              <p:cNvSpPr txBox="1"/>
              <p:nvPr/>
            </p:nvSpPr>
            <p:spPr bwMode="gray">
              <a:xfrm>
                <a:off x="5186719" y="5403385"/>
                <a:ext cx="335349" cy="190434"/>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AQ</a:t>
                </a:r>
              </a:p>
            </p:txBody>
          </p:sp>
          <p:pic>
            <p:nvPicPr>
              <p:cNvPr id="288" name="Picture 26" descr="http://blafstaging.us.oracle.com/coordination/syounossi/vDesign-MUX-collab/Mux-DesignGuide/Cloud14-1/content/4.Technology-Adapters/9.AQ/_icons/qual_columnarrowplug_full_92@2x.png">
                <a:extLst>
                  <a:ext uri="{FF2B5EF4-FFF2-40B4-BE49-F238E27FC236}">
                    <a16:creationId xmlns:a16="http://schemas.microsoft.com/office/drawing/2014/main" id="{0FFFA1CA-A704-4459-B69A-0F059779C7D9}"/>
                  </a:ext>
                </a:extLst>
              </p:cNvPr>
              <p:cNvPicPr>
                <a:picLocks noChangeAspect="1" noChangeArrowheads="1"/>
              </p:cNvPicPr>
              <p:nvPr/>
            </p:nvPicPr>
            <p:blipFill>
              <a:blip r:embed="rId55">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4773194" y="5300960"/>
                <a:ext cx="335349" cy="343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95" name="Group 294">
            <a:extLst>
              <a:ext uri="{FF2B5EF4-FFF2-40B4-BE49-F238E27FC236}">
                <a16:creationId xmlns:a16="http://schemas.microsoft.com/office/drawing/2014/main" id="{2BE64B81-548D-47D4-8DAB-07BF8672B974}"/>
              </a:ext>
            </a:extLst>
          </p:cNvPr>
          <p:cNvGrpSpPr/>
          <p:nvPr/>
        </p:nvGrpSpPr>
        <p:grpSpPr>
          <a:xfrm>
            <a:off x="2312602" y="4488685"/>
            <a:ext cx="2148327" cy="1585022"/>
            <a:chOff x="2103054" y="4737327"/>
            <a:chExt cx="2148346" cy="1585036"/>
          </a:xfrm>
        </p:grpSpPr>
        <p:sp>
          <p:nvSpPr>
            <p:cNvPr id="296" name="Rounded Rectangle 246">
              <a:extLst>
                <a:ext uri="{FF2B5EF4-FFF2-40B4-BE49-F238E27FC236}">
                  <a16:creationId xmlns:a16="http://schemas.microsoft.com/office/drawing/2014/main" id="{E2B0AB8D-D67E-4F89-BA95-EDA03A614B60}"/>
                </a:ext>
              </a:extLst>
            </p:cNvPr>
            <p:cNvSpPr/>
            <p:nvPr/>
          </p:nvSpPr>
          <p:spPr>
            <a:xfrm>
              <a:off x="2103054" y="4737327"/>
              <a:ext cx="1987756" cy="1585036"/>
            </a:xfrm>
            <a:prstGeom prst="roundRect">
              <a:avLst>
                <a:gd name="adj" fmla="val 0"/>
              </a:avLst>
            </a:prstGeom>
            <a:solidFill>
              <a:schemeClr val="bg1"/>
            </a:solidFill>
            <a:ln w="6350">
              <a:solidFill>
                <a:schemeClr val="accent6"/>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107999" rIns="91439" bIns="45720" numCol="1" spcCol="0" rtlCol="0" fromWordArt="0" anchor="t"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161">
                <a:lnSpc>
                  <a:spcPct val="90000"/>
                </a:lnSpc>
                <a:defRPr/>
              </a:pPr>
              <a:r>
                <a:rPr lang="en-US" sz="1400" b="1">
                  <a:solidFill>
                    <a:schemeClr val="tx1">
                      <a:lumMod val="50000"/>
                    </a:schemeClr>
                  </a:solidFill>
                </a:rPr>
                <a:t>Technology Connectivity</a:t>
              </a:r>
            </a:p>
          </p:txBody>
        </p:sp>
        <p:grpSp>
          <p:nvGrpSpPr>
            <p:cNvPr id="297" name="Group 296">
              <a:extLst>
                <a:ext uri="{FF2B5EF4-FFF2-40B4-BE49-F238E27FC236}">
                  <a16:creationId xmlns:a16="http://schemas.microsoft.com/office/drawing/2014/main" id="{1D0B4A1A-473F-465B-9A3C-E1E835665D8E}"/>
                </a:ext>
              </a:extLst>
            </p:cNvPr>
            <p:cNvGrpSpPr/>
            <p:nvPr/>
          </p:nvGrpSpPr>
          <p:grpSpPr>
            <a:xfrm>
              <a:off x="2238603" y="5286205"/>
              <a:ext cx="1039507" cy="427238"/>
              <a:chOff x="2394049" y="5261209"/>
              <a:chExt cx="1039507" cy="427238"/>
            </a:xfrm>
          </p:grpSpPr>
          <p:sp>
            <p:nvSpPr>
              <p:cNvPr id="310" name="TextBox 309">
                <a:extLst>
                  <a:ext uri="{FF2B5EF4-FFF2-40B4-BE49-F238E27FC236}">
                    <a16:creationId xmlns:a16="http://schemas.microsoft.com/office/drawing/2014/main" id="{F61CEF21-7888-4828-94E3-6B632BFAB263}"/>
                  </a:ext>
                </a:extLst>
              </p:cNvPr>
              <p:cNvSpPr txBox="1"/>
              <p:nvPr/>
            </p:nvSpPr>
            <p:spPr bwMode="gray">
              <a:xfrm>
                <a:off x="2870706" y="5403385"/>
                <a:ext cx="562850" cy="225407"/>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REST</a:t>
                </a:r>
              </a:p>
            </p:txBody>
          </p:sp>
          <p:pic>
            <p:nvPicPr>
              <p:cNvPr id="311" name="Picture 20" descr="http://blafstaging.us.oracle.com/coordination/syounossi/vDesign-MUX-collab/Mux-DesignGuide/Cloud14-1/content/4.Technology-Adapters/5.REST/_icons/qual_cloudplug_92@2x.png">
                <a:extLst>
                  <a:ext uri="{FF2B5EF4-FFF2-40B4-BE49-F238E27FC236}">
                    <a16:creationId xmlns:a16="http://schemas.microsoft.com/office/drawing/2014/main" id="{4C562DFE-3D21-47CF-B873-6B0BEF6B16B1}"/>
                  </a:ext>
                </a:extLst>
              </p:cNvPr>
              <p:cNvPicPr>
                <a:picLocks noChangeAspect="1" noChangeArrowheads="1"/>
              </p:cNvPicPr>
              <p:nvPr/>
            </p:nvPicPr>
            <p:blipFill>
              <a:blip r:embed="rId56">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2394049" y="5261209"/>
                <a:ext cx="416632" cy="427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8" name="Group 297">
              <a:extLst>
                <a:ext uri="{FF2B5EF4-FFF2-40B4-BE49-F238E27FC236}">
                  <a16:creationId xmlns:a16="http://schemas.microsoft.com/office/drawing/2014/main" id="{5619810F-0103-4D79-A87B-BC544C941D93}"/>
                </a:ext>
              </a:extLst>
            </p:cNvPr>
            <p:cNvGrpSpPr/>
            <p:nvPr/>
          </p:nvGrpSpPr>
          <p:grpSpPr>
            <a:xfrm>
              <a:off x="2899258" y="5599341"/>
              <a:ext cx="921326" cy="375496"/>
              <a:chOff x="2463718" y="5798002"/>
              <a:chExt cx="921326" cy="375496"/>
            </a:xfrm>
          </p:grpSpPr>
          <p:sp>
            <p:nvSpPr>
              <p:cNvPr id="308" name="TextBox 307">
                <a:extLst>
                  <a:ext uri="{FF2B5EF4-FFF2-40B4-BE49-F238E27FC236}">
                    <a16:creationId xmlns:a16="http://schemas.microsoft.com/office/drawing/2014/main" id="{D997E797-E4A1-46A5-B2F4-D55E12CF178C}"/>
                  </a:ext>
                </a:extLst>
              </p:cNvPr>
              <p:cNvSpPr txBox="1"/>
              <p:nvPr/>
            </p:nvSpPr>
            <p:spPr bwMode="gray">
              <a:xfrm>
                <a:off x="2870706" y="5920264"/>
                <a:ext cx="514338" cy="253234"/>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SOAP</a:t>
                </a:r>
              </a:p>
            </p:txBody>
          </p:sp>
          <p:pic>
            <p:nvPicPr>
              <p:cNvPr id="309" name="Picture 22" descr="http://blafstaging.us.oracle.com/coordination/syounossi/vDesign-MUX-collab/Mux-DesignGuide/Cloud14-1/content/4.Technology-Adapters/4.SOAP/_icons/qual_globeplug_92@2x.png">
                <a:extLst>
                  <a:ext uri="{FF2B5EF4-FFF2-40B4-BE49-F238E27FC236}">
                    <a16:creationId xmlns:a16="http://schemas.microsoft.com/office/drawing/2014/main" id="{EC0ED732-F50F-448E-99FA-D2B26A06A3CE}"/>
                  </a:ext>
                </a:extLst>
              </p:cNvPr>
              <p:cNvPicPr>
                <a:picLocks noChangeAspect="1" noChangeArrowheads="1"/>
              </p:cNvPicPr>
              <p:nvPr/>
            </p:nvPicPr>
            <p:blipFill>
              <a:blip r:embed="rId57">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2463718" y="5798002"/>
                <a:ext cx="319652" cy="3277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9" name="Group 298">
              <a:extLst>
                <a:ext uri="{FF2B5EF4-FFF2-40B4-BE49-F238E27FC236}">
                  <a16:creationId xmlns:a16="http://schemas.microsoft.com/office/drawing/2014/main" id="{51B38ED7-BF69-4612-BD65-11EED78B7DC7}"/>
                </a:ext>
              </a:extLst>
            </p:cNvPr>
            <p:cNvGrpSpPr/>
            <p:nvPr/>
          </p:nvGrpSpPr>
          <p:grpSpPr>
            <a:xfrm>
              <a:off x="3371233" y="5278219"/>
              <a:ext cx="880167" cy="397295"/>
              <a:chOff x="3564085" y="5261172"/>
              <a:chExt cx="880167" cy="397295"/>
            </a:xfrm>
          </p:grpSpPr>
          <p:sp>
            <p:nvSpPr>
              <p:cNvPr id="306" name="TextBox 305">
                <a:extLst>
                  <a:ext uri="{FF2B5EF4-FFF2-40B4-BE49-F238E27FC236}">
                    <a16:creationId xmlns:a16="http://schemas.microsoft.com/office/drawing/2014/main" id="{408A503A-116A-4E0C-9472-B153E5D80A20}"/>
                  </a:ext>
                </a:extLst>
              </p:cNvPr>
              <p:cNvSpPr txBox="1"/>
              <p:nvPr/>
            </p:nvSpPr>
            <p:spPr bwMode="gray">
              <a:xfrm>
                <a:off x="3983363" y="5418305"/>
                <a:ext cx="460889" cy="237325"/>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FTP</a:t>
                </a:r>
              </a:p>
            </p:txBody>
          </p:sp>
          <p:pic>
            <p:nvPicPr>
              <p:cNvPr id="307" name="Picture 18" descr="http://blafstaging.us.oracle.com/coordination/syounossi/vDesign-MUX-collab/Mux-DesignGuide/Cloud14-1/content/4.Technology-Adapters/6.FTP/_icons/qual_foldersplug_70@2x.png">
                <a:extLst>
                  <a:ext uri="{FF2B5EF4-FFF2-40B4-BE49-F238E27FC236}">
                    <a16:creationId xmlns:a16="http://schemas.microsoft.com/office/drawing/2014/main" id="{409E62AF-F94B-4F75-A5DA-51BD7FCCFA2D}"/>
                  </a:ext>
                </a:extLst>
              </p:cNvPr>
              <p:cNvPicPr>
                <a:picLocks noChangeAspect="1" noChangeArrowheads="1"/>
              </p:cNvPicPr>
              <p:nvPr/>
            </p:nvPicPr>
            <p:blipFill>
              <a:blip r:embed="rId58">
                <a:duotone>
                  <a:prstClr val="black"/>
                  <a:schemeClr val="tx2">
                    <a:tint val="45000"/>
                    <a:satMod val="400000"/>
                  </a:schemeClr>
                </a:duotone>
                <a:extLst>
                  <a:ext uri="{28A0092B-C50C-407E-A947-70E740481C1C}">
                    <a14:useLocalDpi xmlns:a14="http://schemas.microsoft.com/office/drawing/2010/main"/>
                  </a:ext>
                </a:extLst>
              </a:blip>
              <a:stretch>
                <a:fillRect/>
              </a:stretch>
            </p:blipFill>
            <p:spPr bwMode="gray">
              <a:xfrm>
                <a:off x="3564085" y="5261172"/>
                <a:ext cx="387432" cy="3972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0" name="Group 299">
              <a:extLst>
                <a:ext uri="{FF2B5EF4-FFF2-40B4-BE49-F238E27FC236}">
                  <a16:creationId xmlns:a16="http://schemas.microsoft.com/office/drawing/2014/main" id="{09706067-4F7B-4B02-A7E0-C5B42BD9DA41}"/>
                </a:ext>
              </a:extLst>
            </p:cNvPr>
            <p:cNvGrpSpPr/>
            <p:nvPr/>
          </p:nvGrpSpPr>
          <p:grpSpPr>
            <a:xfrm>
              <a:off x="2256354" y="5883783"/>
              <a:ext cx="1018704" cy="376303"/>
              <a:chOff x="2411800" y="5930346"/>
              <a:chExt cx="1018704" cy="376303"/>
            </a:xfrm>
          </p:grpSpPr>
          <p:pic>
            <p:nvPicPr>
              <p:cNvPr id="304" name="Picture 303">
                <a:extLst>
                  <a:ext uri="{FF2B5EF4-FFF2-40B4-BE49-F238E27FC236}">
                    <a16:creationId xmlns:a16="http://schemas.microsoft.com/office/drawing/2014/main" id="{4904EE5D-A7DA-4060-8F61-6325FC6CB61A}"/>
                  </a:ext>
                </a:extLst>
              </p:cNvPr>
              <p:cNvPicPr>
                <a:picLocks noChangeAspect="1"/>
              </p:cNvPicPr>
              <p:nvPr/>
            </p:nvPicPr>
            <p:blipFill>
              <a:blip r:embed="rId59">
                <a:extLst>
                  <a:ext uri="{BEBA8EAE-BF5A-486C-A8C5-ECC9F3942E4B}">
                    <a14:imgProps xmlns:a14="http://schemas.microsoft.com/office/drawing/2010/main">
                      <a14:imgLayer r:embed="rId60">
                        <a14:imgEffect>
                          <a14:saturation sat="0"/>
                        </a14:imgEffect>
                      </a14:imgLayer>
                    </a14:imgProps>
                  </a:ext>
                  <a:ext uri="{28A0092B-C50C-407E-A947-70E740481C1C}">
                    <a14:useLocalDpi xmlns:a14="http://schemas.microsoft.com/office/drawing/2010/main"/>
                  </a:ext>
                </a:extLst>
              </a:blip>
              <a:stretch>
                <a:fillRect/>
              </a:stretch>
            </p:blipFill>
            <p:spPr>
              <a:xfrm>
                <a:off x="2411800" y="5930346"/>
                <a:ext cx="376303" cy="376303"/>
              </a:xfrm>
              <a:prstGeom prst="rect">
                <a:avLst/>
              </a:prstGeom>
            </p:spPr>
          </p:pic>
          <p:sp>
            <p:nvSpPr>
              <p:cNvPr id="305" name="TextBox 304">
                <a:extLst>
                  <a:ext uri="{FF2B5EF4-FFF2-40B4-BE49-F238E27FC236}">
                    <a16:creationId xmlns:a16="http://schemas.microsoft.com/office/drawing/2014/main" id="{AE61B778-8205-4DDA-B4C5-BAACD895A523}"/>
                  </a:ext>
                </a:extLst>
              </p:cNvPr>
              <p:cNvSpPr txBox="1"/>
              <p:nvPr/>
            </p:nvSpPr>
            <p:spPr bwMode="gray">
              <a:xfrm>
                <a:off x="2916166" y="6019863"/>
                <a:ext cx="514338" cy="253234"/>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SOA</a:t>
                </a:r>
              </a:p>
              <a:p>
                <a:pPr algn="l"/>
                <a:r>
                  <a:rPr lang="en-US" sz="800" b="0">
                    <a:solidFill>
                      <a:schemeClr val="tx1">
                        <a:lumMod val="50000"/>
                      </a:schemeClr>
                    </a:solidFill>
                    <a:latin typeface="+mn-lt"/>
                  </a:rPr>
                  <a:t>Suite</a:t>
                </a:r>
              </a:p>
            </p:txBody>
          </p:sp>
        </p:grpSp>
        <p:grpSp>
          <p:nvGrpSpPr>
            <p:cNvPr id="301" name="Group 300">
              <a:extLst>
                <a:ext uri="{FF2B5EF4-FFF2-40B4-BE49-F238E27FC236}">
                  <a16:creationId xmlns:a16="http://schemas.microsoft.com/office/drawing/2014/main" id="{200C0089-711C-44E6-ABE8-D766A7A110C5}"/>
                </a:ext>
              </a:extLst>
            </p:cNvPr>
            <p:cNvGrpSpPr/>
            <p:nvPr/>
          </p:nvGrpSpPr>
          <p:grpSpPr>
            <a:xfrm>
              <a:off x="3378791" y="5878439"/>
              <a:ext cx="842536" cy="364346"/>
              <a:chOff x="3552339" y="5769849"/>
              <a:chExt cx="842536" cy="364346"/>
            </a:xfrm>
          </p:grpSpPr>
          <p:sp>
            <p:nvSpPr>
              <p:cNvPr id="302" name="TextBox 301">
                <a:extLst>
                  <a:ext uri="{FF2B5EF4-FFF2-40B4-BE49-F238E27FC236}">
                    <a16:creationId xmlns:a16="http://schemas.microsoft.com/office/drawing/2014/main" id="{B5B6CA5F-7C5C-4659-9C50-1D8460C15EEA}"/>
                  </a:ext>
                </a:extLst>
              </p:cNvPr>
              <p:cNvSpPr txBox="1"/>
              <p:nvPr/>
            </p:nvSpPr>
            <p:spPr bwMode="gray">
              <a:xfrm>
                <a:off x="3983363" y="5920264"/>
                <a:ext cx="411512" cy="209160"/>
              </a:xfrm>
              <a:prstGeom prst="rect">
                <a:avLst/>
              </a:prstGeom>
              <a:noFill/>
            </p:spPr>
            <p:txBody>
              <a:bodyPr wrap="square" lIns="0" tIns="0" rIns="0" bIns="0" rtlCol="0" anchor="t">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800" b="0">
                    <a:solidFill>
                      <a:schemeClr val="tx1">
                        <a:lumMod val="50000"/>
                      </a:schemeClr>
                    </a:solidFill>
                    <a:latin typeface="+mn-lt"/>
                  </a:rPr>
                  <a:t>FILE</a:t>
                </a:r>
              </a:p>
            </p:txBody>
          </p:sp>
          <p:pic>
            <p:nvPicPr>
              <p:cNvPr id="303" name="Picture 302">
                <a:extLst>
                  <a:ext uri="{FF2B5EF4-FFF2-40B4-BE49-F238E27FC236}">
                    <a16:creationId xmlns:a16="http://schemas.microsoft.com/office/drawing/2014/main" id="{6DC9B160-F3E6-4448-973C-83274FC3A43E}"/>
                  </a:ext>
                </a:extLst>
              </p:cNvPr>
              <p:cNvPicPr>
                <a:picLocks noChangeAspect="1"/>
              </p:cNvPicPr>
              <p:nvPr/>
            </p:nvPicPr>
            <p:blipFill>
              <a:blip r:embed="rId61">
                <a:grayscl/>
                <a:extLst>
                  <a:ext uri="{28A0092B-C50C-407E-A947-70E740481C1C}">
                    <a14:useLocalDpi xmlns:a14="http://schemas.microsoft.com/office/drawing/2010/main"/>
                  </a:ext>
                </a:extLst>
              </a:blip>
              <a:stretch>
                <a:fillRect/>
              </a:stretch>
            </p:blipFill>
            <p:spPr>
              <a:xfrm>
                <a:off x="3552339" y="5769849"/>
                <a:ext cx="341090" cy="364346"/>
              </a:xfrm>
              <a:prstGeom prst="rect">
                <a:avLst/>
              </a:prstGeom>
              <a:noFill/>
            </p:spPr>
          </p:pic>
        </p:grpSp>
      </p:grpSp>
      <p:sp>
        <p:nvSpPr>
          <p:cNvPr id="178" name="TextBox 177">
            <a:extLst>
              <a:ext uri="{FF2B5EF4-FFF2-40B4-BE49-F238E27FC236}">
                <a16:creationId xmlns:a16="http://schemas.microsoft.com/office/drawing/2014/main" id="{C9023957-2CE8-4152-9A1C-E656B37D2108}"/>
              </a:ext>
            </a:extLst>
          </p:cNvPr>
          <p:cNvSpPr txBox="1"/>
          <p:nvPr/>
        </p:nvSpPr>
        <p:spPr>
          <a:xfrm>
            <a:off x="11859501" y="6566235"/>
            <a:ext cx="423578" cy="28238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fld id="{6A5F6963-643D-4FC6-A084-D5E0B2C8966B}" type="slidenum">
              <a:rPr lang="en-US" sz="1235"/>
              <a:t>57</a:t>
            </a:fld>
            <a:endParaRPr lang="en-US" sz="1235"/>
          </a:p>
        </p:txBody>
      </p:sp>
      <p:sp>
        <p:nvSpPr>
          <p:cNvPr id="177" name="Title 4">
            <a:extLst>
              <a:ext uri="{FF2B5EF4-FFF2-40B4-BE49-F238E27FC236}">
                <a16:creationId xmlns:a16="http://schemas.microsoft.com/office/drawing/2014/main" id="{C059E223-EBA9-4353-BCF6-F8E3E8B84FDE}"/>
              </a:ext>
            </a:extLst>
          </p:cNvPr>
          <p:cNvSpPr txBox="1">
            <a:spLocks/>
          </p:cNvSpPr>
          <p:nvPr/>
        </p:nvSpPr>
        <p:spPr>
          <a:xfrm>
            <a:off x="615747" y="119718"/>
            <a:ext cx="10670955" cy="594355"/>
          </a:xfrm>
          <a:prstGeom prst="rect">
            <a:avLst/>
          </a:prstGeom>
        </p:spPr>
        <p:txBody>
          <a:bodyPr vert="horz" lIns="0" tIns="0" rIns="0" bIns="0" rtlCol="0" anchor="b"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b="0" spc="-128">
                <a:solidFill>
                  <a:srgbClr val="7030A0"/>
                </a:solidFill>
                <a:latin typeface="Arial Black" panose="020B0A04020102020204" pitchFamily="34" charset="0"/>
                <a:cs typeface="Arial"/>
              </a:rPr>
              <a:t>Enterprise Connectivity</a:t>
            </a:r>
          </a:p>
        </p:txBody>
      </p:sp>
    </p:spTree>
    <p:extLst>
      <p:ext uri="{BB962C8B-B14F-4D97-AF65-F5344CB8AC3E}">
        <p14:creationId xmlns:p14="http://schemas.microsoft.com/office/powerpoint/2010/main" val="3052376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 name="Group 176">
            <a:extLst>
              <a:ext uri="{FF2B5EF4-FFF2-40B4-BE49-F238E27FC236}">
                <a16:creationId xmlns:a16="http://schemas.microsoft.com/office/drawing/2014/main" id="{115D8E85-9EF6-4C51-8E62-C3809097DB52}"/>
              </a:ext>
            </a:extLst>
          </p:cNvPr>
          <p:cNvGrpSpPr/>
          <p:nvPr/>
        </p:nvGrpSpPr>
        <p:grpSpPr>
          <a:xfrm>
            <a:off x="5398271" y="1469594"/>
            <a:ext cx="6607951" cy="3918813"/>
            <a:chOff x="5766238" y="1956394"/>
            <a:chExt cx="6657451" cy="3585483"/>
          </a:xfrm>
        </p:grpSpPr>
        <p:pic>
          <p:nvPicPr>
            <p:cNvPr id="178" name="Picture Placeholder 19">
              <a:extLst>
                <a:ext uri="{FF2B5EF4-FFF2-40B4-BE49-F238E27FC236}">
                  <a16:creationId xmlns:a16="http://schemas.microsoft.com/office/drawing/2014/main" id="{BBF1680B-8C02-4B68-A55A-F8C9DFC3EA2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26551" y="2124456"/>
              <a:ext cx="5132285" cy="3004434"/>
            </a:xfrm>
            <a:prstGeom prst="rect">
              <a:avLst/>
            </a:prstGeom>
            <a:noFill/>
          </p:spPr>
        </p:pic>
        <p:pic>
          <p:nvPicPr>
            <p:cNvPr id="179" name="Picture 178" descr="MacBook-screen1.png">
              <a:extLst>
                <a:ext uri="{FF2B5EF4-FFF2-40B4-BE49-F238E27FC236}">
                  <a16:creationId xmlns:a16="http://schemas.microsoft.com/office/drawing/2014/main" id="{1B8727DA-58C7-4E98-8551-26761A8F6EE0}"/>
                </a:ext>
              </a:extLst>
            </p:cNvPr>
            <p:cNvPicPr>
              <a:picLocks noChangeAspect="1"/>
            </p:cNvPicPr>
            <p:nvPr/>
          </p:nvPicPr>
          <p:blipFill>
            <a:blip r:embed="rId4">
              <a:extLst>
                <a:ext uri="{28A0092B-C50C-407E-A947-70E740481C1C}">
                  <a14:useLocalDpi xmlns:a14="http://schemas.microsoft.com/office/drawing/2010/main"/>
                </a:ext>
              </a:extLst>
            </a:blip>
            <a:srcRect t="-1"/>
            <a:stretch>
              <a:fillRect/>
            </a:stretch>
          </p:blipFill>
          <p:spPr>
            <a:xfrm>
              <a:off x="5766238" y="1956394"/>
              <a:ext cx="6657451" cy="3585483"/>
            </a:xfrm>
            <a:prstGeom prst="rect">
              <a:avLst/>
            </a:prstGeom>
          </p:spPr>
        </p:pic>
      </p:grpSp>
      <p:sp>
        <p:nvSpPr>
          <p:cNvPr id="182" name="Text Placeholder 7">
            <a:extLst>
              <a:ext uri="{FF2B5EF4-FFF2-40B4-BE49-F238E27FC236}">
                <a16:creationId xmlns:a16="http://schemas.microsoft.com/office/drawing/2014/main" id="{7F029CB7-2CA2-4BF2-84A4-922C29261079}"/>
              </a:ext>
            </a:extLst>
          </p:cNvPr>
          <p:cNvSpPr txBox="1">
            <a:spLocks/>
          </p:cNvSpPr>
          <p:nvPr/>
        </p:nvSpPr>
        <p:spPr>
          <a:xfrm>
            <a:off x="690091" y="1179762"/>
            <a:ext cx="4113276" cy="4097302"/>
          </a:xfrm>
          <a:prstGeom prst="rect">
            <a:avLst/>
          </a:prstGeom>
          <a:noFill/>
        </p:spPr>
        <p:txBody>
          <a:bodyPr vert="horz"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806878">
              <a:spcBef>
                <a:spcPts val="529"/>
              </a:spcBef>
              <a:defRPr/>
            </a:pPr>
            <a:endParaRPr lang="en-US" sz="2294" b="1">
              <a:solidFill>
                <a:srgbClr val="312D2A"/>
              </a:solidFill>
            </a:endParaRPr>
          </a:p>
          <a:p>
            <a:pPr marL="252150" indent="-252150" defTabSz="806878">
              <a:spcBef>
                <a:spcPts val="529"/>
              </a:spcBef>
              <a:buFont typeface="Arial" panose="020B0604020202020204" pitchFamily="34" charset="0"/>
              <a:buChar char="•"/>
              <a:defRPr/>
            </a:pPr>
            <a:r>
              <a:rPr lang="en-US" sz="1400">
                <a:solidFill>
                  <a:srgbClr val="312D2A"/>
                </a:solidFill>
              </a:rPr>
              <a:t>Connectivity Agents are required for OIC to communicate with on-premise applications like Database, E-Business Suite, etc.</a:t>
            </a:r>
          </a:p>
          <a:p>
            <a:pPr marL="252150" indent="-252150" defTabSz="806878">
              <a:spcBef>
                <a:spcPts val="529"/>
              </a:spcBef>
              <a:buFont typeface="Arial" panose="020B0604020202020204" pitchFamily="34" charset="0"/>
              <a:buChar char="•"/>
              <a:defRPr/>
            </a:pPr>
            <a:r>
              <a:rPr lang="en-US" sz="1400">
                <a:solidFill>
                  <a:srgbClr val="312D2A"/>
                </a:solidFill>
              </a:rPr>
              <a:t>Provides multithreading support, which allows for multiple executors to perform downstream message processing</a:t>
            </a:r>
            <a:r>
              <a:rPr lang="en-US" sz="1400"/>
              <a:t>. </a:t>
            </a:r>
          </a:p>
          <a:p>
            <a:pPr marL="252150" indent="-252150" defTabSz="806878">
              <a:spcBef>
                <a:spcPts val="529"/>
              </a:spcBef>
              <a:buFont typeface="Arial" panose="020B0604020202020204" pitchFamily="34" charset="0"/>
              <a:buChar char="•"/>
              <a:defRPr/>
            </a:pPr>
            <a:r>
              <a:rPr lang="en-US" sz="1400">
                <a:solidFill>
                  <a:srgbClr val="312D2A"/>
                </a:solidFill>
              </a:rPr>
              <a:t>Message payloads of up to 10 MB are supported through  the use of compression.</a:t>
            </a:r>
          </a:p>
          <a:p>
            <a:pPr marL="252150" indent="-252150" defTabSz="806878">
              <a:spcBef>
                <a:spcPts val="529"/>
              </a:spcBef>
              <a:buFont typeface="Arial" panose="020B0604020202020204" pitchFamily="34" charset="0"/>
              <a:buChar char="•"/>
              <a:defRPr/>
            </a:pPr>
            <a:endParaRPr lang="en-US" sz="1400">
              <a:solidFill>
                <a:srgbClr val="312D2A"/>
              </a:solidFill>
            </a:endParaRPr>
          </a:p>
          <a:p>
            <a:pPr defTabSz="806878">
              <a:spcBef>
                <a:spcPts val="529"/>
              </a:spcBef>
              <a:defRPr/>
            </a:pPr>
            <a:r>
              <a:rPr lang="en-US" sz="1400">
                <a:solidFill>
                  <a:srgbClr val="312D2A"/>
                </a:solidFill>
              </a:rPr>
              <a:t>Features :</a:t>
            </a:r>
          </a:p>
          <a:p>
            <a:pPr marL="252150" indent="-252150" defTabSz="806878">
              <a:spcBef>
                <a:spcPts val="529"/>
              </a:spcBef>
              <a:buFont typeface="Arial" panose="020B0604020202020204" pitchFamily="34" charset="0"/>
              <a:buChar char="•"/>
              <a:defRPr/>
            </a:pPr>
            <a:r>
              <a:rPr lang="en-US" sz="1400">
                <a:solidFill>
                  <a:srgbClr val="312D2A"/>
                </a:solidFill>
              </a:rPr>
              <a:t>Embedded recommendations</a:t>
            </a:r>
          </a:p>
          <a:p>
            <a:pPr marL="252150" indent="-252150" defTabSz="806878">
              <a:spcBef>
                <a:spcPts val="529"/>
              </a:spcBef>
              <a:buFont typeface="Arial" panose="020B0604020202020204" pitchFamily="34" charset="0"/>
              <a:buChar char="•"/>
              <a:defRPr/>
            </a:pPr>
            <a:r>
              <a:rPr lang="en-US" sz="1400">
                <a:solidFill>
                  <a:srgbClr val="312D2A"/>
                </a:solidFill>
              </a:rPr>
              <a:t>Connect SaaS with on-premise apps</a:t>
            </a:r>
          </a:p>
          <a:p>
            <a:pPr marL="252150" indent="-252150" defTabSz="806878">
              <a:spcBef>
                <a:spcPts val="529"/>
              </a:spcBef>
              <a:buFont typeface="Arial" panose="020B0604020202020204" pitchFamily="34" charset="0"/>
              <a:buChar char="•"/>
              <a:defRPr/>
            </a:pPr>
            <a:r>
              <a:rPr lang="en-US" sz="1400">
                <a:solidFill>
                  <a:srgbClr val="312D2A"/>
                </a:solidFill>
              </a:rPr>
              <a:t>Extensive support for non-Oracle apps </a:t>
            </a:r>
          </a:p>
          <a:p>
            <a:pPr marL="252150" indent="-252150">
              <a:buFont typeface="Arial" panose="020B0604020202020204" pitchFamily="34" charset="0"/>
              <a:buChar char="•"/>
            </a:pPr>
            <a:r>
              <a:rPr lang="en-US" sz="1400"/>
              <a:t>Automatic discovery of business objects, services, events</a:t>
            </a:r>
          </a:p>
        </p:txBody>
      </p:sp>
      <p:sp>
        <p:nvSpPr>
          <p:cNvPr id="9" name="Title 4">
            <a:extLst>
              <a:ext uri="{FF2B5EF4-FFF2-40B4-BE49-F238E27FC236}">
                <a16:creationId xmlns:a16="http://schemas.microsoft.com/office/drawing/2014/main" id="{4F343A65-09A5-4BC4-B5AF-7E4B20B28B59}"/>
              </a:ext>
            </a:extLst>
          </p:cNvPr>
          <p:cNvSpPr txBox="1">
            <a:spLocks/>
          </p:cNvSpPr>
          <p:nvPr/>
        </p:nvSpPr>
        <p:spPr>
          <a:xfrm>
            <a:off x="615747" y="119718"/>
            <a:ext cx="10670955" cy="594355"/>
          </a:xfrm>
          <a:prstGeom prst="rect">
            <a:avLst/>
          </a:prstGeom>
        </p:spPr>
        <p:txBody>
          <a:bodyPr vert="horz" lIns="0" tIns="0" rIns="0" bIns="0" rtlCol="0" anchor="b"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b="0" spc="-128">
                <a:solidFill>
                  <a:srgbClr val="7030A0"/>
                </a:solidFill>
                <a:latin typeface="Arial Black" panose="020B0A04020102020204" pitchFamily="34" charset="0"/>
                <a:cs typeface="Arial"/>
              </a:rPr>
              <a:t>SaaS to On-Prem Connectivity</a:t>
            </a:r>
          </a:p>
        </p:txBody>
      </p:sp>
    </p:spTree>
    <p:extLst>
      <p:ext uri="{BB962C8B-B14F-4D97-AF65-F5344CB8AC3E}">
        <p14:creationId xmlns:p14="http://schemas.microsoft.com/office/powerpoint/2010/main" val="2336417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B2BC6B-E0F9-4245-B7B9-6BD5DACDBFE8}"/>
              </a:ext>
            </a:extLst>
          </p:cNvPr>
          <p:cNvPicPr>
            <a:picLocks noChangeAspect="1"/>
          </p:cNvPicPr>
          <p:nvPr/>
        </p:nvPicPr>
        <p:blipFill>
          <a:blip r:embed="rId2"/>
          <a:stretch>
            <a:fillRect/>
          </a:stretch>
        </p:blipFill>
        <p:spPr>
          <a:xfrm>
            <a:off x="1788972" y="938462"/>
            <a:ext cx="8394950" cy="4972411"/>
          </a:xfrm>
          <a:prstGeom prst="rect">
            <a:avLst/>
          </a:prstGeom>
        </p:spPr>
      </p:pic>
      <p:sp>
        <p:nvSpPr>
          <p:cNvPr id="3" name="Title 5">
            <a:extLst>
              <a:ext uri="{FF2B5EF4-FFF2-40B4-BE49-F238E27FC236}">
                <a16:creationId xmlns:a16="http://schemas.microsoft.com/office/drawing/2014/main" id="{1D7436BC-FAE2-4010-9C00-971C258BBBE4}"/>
              </a:ext>
            </a:extLst>
          </p:cNvPr>
          <p:cNvSpPr txBox="1">
            <a:spLocks/>
          </p:cNvSpPr>
          <p:nvPr/>
        </p:nvSpPr>
        <p:spPr>
          <a:xfrm>
            <a:off x="256958" y="240099"/>
            <a:ext cx="10502834" cy="380656"/>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26" kern="0">
                <a:solidFill>
                  <a:srgbClr val="7030A0"/>
                </a:solidFill>
                <a:latin typeface="Arial Black" panose="020B0A04020102020204" pitchFamily="34" charset="0"/>
              </a:rPr>
              <a:t>IBM MQ Series Adapter in OIC</a:t>
            </a:r>
          </a:p>
        </p:txBody>
      </p:sp>
    </p:spTree>
    <p:extLst>
      <p:ext uri="{BB962C8B-B14F-4D97-AF65-F5344CB8AC3E}">
        <p14:creationId xmlns:p14="http://schemas.microsoft.com/office/powerpoint/2010/main" val="17891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F4E6F-452F-41F6-B87F-E1121ECD8580}"/>
              </a:ext>
            </a:extLst>
          </p:cNvPr>
          <p:cNvSpPr>
            <a:spLocks noGrp="1"/>
          </p:cNvSpPr>
          <p:nvPr>
            <p:ph type="body" sz="quarter" idx="4294967295"/>
          </p:nvPr>
        </p:nvSpPr>
        <p:spPr>
          <a:xfrm>
            <a:off x="4860925" y="3176588"/>
            <a:ext cx="7331075"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To Be Architecture</a:t>
            </a:r>
          </a:p>
        </p:txBody>
      </p:sp>
    </p:spTree>
    <p:extLst>
      <p:ext uri="{BB962C8B-B14F-4D97-AF65-F5344CB8AC3E}">
        <p14:creationId xmlns:p14="http://schemas.microsoft.com/office/powerpoint/2010/main" val="24859655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43CEF89-390C-42BB-B412-1E9984BCBA5C}"/>
              </a:ext>
            </a:extLst>
          </p:cNvPr>
          <p:cNvSpPr>
            <a:spLocks noGrp="1"/>
          </p:cNvSpPr>
          <p:nvPr>
            <p:ph type="title" idx="4294967295"/>
          </p:nvPr>
        </p:nvSpPr>
        <p:spPr bwMode="white">
          <a:xfrm>
            <a:off x="0" y="1165225"/>
            <a:ext cx="9886950" cy="776288"/>
          </a:xfrm>
          <a:prstGeom prst="rect">
            <a:avLst/>
          </a:prstGeom>
        </p:spPr>
        <p:txBody>
          <a:bodyPr vert="horz" lIns="0" tIns="0" rIns="0" bIns="0" rtlCol="0" anchor="ctr">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chemeClr val="bg2">
                    <a:lumMod val="75000"/>
                  </a:schemeClr>
                </a:solidFill>
              </a:rPr>
              <a:t>Integrations Listing – Current State</a:t>
            </a:r>
          </a:p>
        </p:txBody>
      </p:sp>
      <p:graphicFrame>
        <p:nvGraphicFramePr>
          <p:cNvPr id="3" name="Table 3">
            <a:extLst>
              <a:ext uri="{FF2B5EF4-FFF2-40B4-BE49-F238E27FC236}">
                <a16:creationId xmlns:a16="http://schemas.microsoft.com/office/drawing/2014/main" id="{79D134C2-94FE-4717-AD66-4383FDFAA5BC}"/>
              </a:ext>
            </a:extLst>
          </p:cNvPr>
          <p:cNvGraphicFramePr>
            <a:graphicFrameLocks noGrp="1"/>
          </p:cNvGraphicFramePr>
          <p:nvPr/>
        </p:nvGraphicFramePr>
        <p:xfrm>
          <a:off x="1043099" y="2105887"/>
          <a:ext cx="8128000" cy="224876"/>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328658719"/>
                    </a:ext>
                  </a:extLst>
                </a:gridCol>
              </a:tblGrid>
              <a:tr h="224876">
                <a:tc>
                  <a:txBody>
                    <a:bodyPr/>
                    <a:lstStyle/>
                    <a:p>
                      <a:endParaRPr lang="en-US" sz="1100"/>
                    </a:p>
                  </a:txBody>
                  <a:tcPr marL="55449" marR="55449" marT="27724" marB="27724"/>
                </a:tc>
                <a:extLst>
                  <a:ext uri="{0D108BD9-81ED-4DB2-BD59-A6C34878D82A}">
                    <a16:rowId xmlns:a16="http://schemas.microsoft.com/office/drawing/2014/main" val="1587878548"/>
                  </a:ext>
                </a:extLst>
              </a:tr>
            </a:tbl>
          </a:graphicData>
        </a:graphic>
      </p:graphicFrame>
      <p:graphicFrame>
        <p:nvGraphicFramePr>
          <p:cNvPr id="5" name="Table 6">
            <a:extLst>
              <a:ext uri="{FF2B5EF4-FFF2-40B4-BE49-F238E27FC236}">
                <a16:creationId xmlns:a16="http://schemas.microsoft.com/office/drawing/2014/main" id="{ED3C8196-D5D1-4017-BA8D-D812C4C1DB61}"/>
              </a:ext>
            </a:extLst>
          </p:cNvPr>
          <p:cNvGraphicFramePr>
            <a:graphicFrameLocks noGrp="1"/>
          </p:cNvGraphicFramePr>
          <p:nvPr/>
        </p:nvGraphicFramePr>
        <p:xfrm>
          <a:off x="824201" y="2096913"/>
          <a:ext cx="8993136" cy="777438"/>
        </p:xfrm>
        <a:graphic>
          <a:graphicData uri="http://schemas.openxmlformats.org/drawingml/2006/table">
            <a:tbl>
              <a:tblPr firstRow="1" bandRow="1">
                <a:tableStyleId>{93296810-A885-4BE3-A3E7-6D5BEEA58F35}</a:tableStyleId>
              </a:tblPr>
              <a:tblGrid>
                <a:gridCol w="7393313">
                  <a:extLst>
                    <a:ext uri="{9D8B030D-6E8A-4147-A177-3AD203B41FA5}">
                      <a16:colId xmlns:a16="http://schemas.microsoft.com/office/drawing/2014/main" val="4162114915"/>
                    </a:ext>
                  </a:extLst>
                </a:gridCol>
                <a:gridCol w="1599823">
                  <a:extLst>
                    <a:ext uri="{9D8B030D-6E8A-4147-A177-3AD203B41FA5}">
                      <a16:colId xmlns:a16="http://schemas.microsoft.com/office/drawing/2014/main" val="2520028645"/>
                    </a:ext>
                  </a:extLst>
                </a:gridCol>
              </a:tblGrid>
              <a:tr h="77743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300"/>
                        <a:t>Integration's listing is placed at the SharePoint location  --&gt;</a:t>
                      </a:r>
                    </a:p>
                    <a:p>
                      <a:endParaRPr lang="en-US" sz="2300"/>
                    </a:p>
                  </a:txBody>
                  <a:tcPr marL="55449" marR="55449" marT="27724" marB="27724"/>
                </a:tc>
                <a:tc>
                  <a:txBody>
                    <a:bodyPr/>
                    <a:lstStyle/>
                    <a:p>
                      <a:r>
                        <a:rPr lang="en-US" sz="2300">
                          <a:hlinkClick r:id="rId2"/>
                        </a:rPr>
                        <a:t>LINK</a:t>
                      </a:r>
                      <a:endParaRPr lang="en-US" sz="2300"/>
                    </a:p>
                  </a:txBody>
                  <a:tcPr marL="55449" marR="55449" marT="27724" marB="27724"/>
                </a:tc>
                <a:extLst>
                  <a:ext uri="{0D108BD9-81ED-4DB2-BD59-A6C34878D82A}">
                    <a16:rowId xmlns:a16="http://schemas.microsoft.com/office/drawing/2014/main" val="2119050284"/>
                  </a:ext>
                </a:extLst>
              </a:tr>
            </a:tbl>
          </a:graphicData>
        </a:graphic>
      </p:graphicFrame>
    </p:spTree>
    <p:extLst>
      <p:ext uri="{BB962C8B-B14F-4D97-AF65-F5344CB8AC3E}">
        <p14:creationId xmlns:p14="http://schemas.microsoft.com/office/powerpoint/2010/main" val="7601689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43CEF89-390C-42BB-B412-1E9984BCBA5C}"/>
              </a:ext>
            </a:extLst>
          </p:cNvPr>
          <p:cNvSpPr>
            <a:spLocks noGrp="1"/>
          </p:cNvSpPr>
          <p:nvPr>
            <p:ph type="title" idx="4294967295"/>
          </p:nvPr>
        </p:nvSpPr>
        <p:spPr bwMode="white">
          <a:xfrm>
            <a:off x="0" y="306388"/>
            <a:ext cx="9886950" cy="777875"/>
          </a:xfrm>
          <a:prstGeom prst="rect">
            <a:avLst/>
          </a:prstGeom>
        </p:spPr>
        <p:txBody>
          <a:bodyPr vert="horz" lIns="0" tIns="0" rIns="0" bIns="0" rtlCol="0" anchor="ctr">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a:solidFill>
                  <a:schemeClr val="bg2">
                    <a:lumMod val="75000"/>
                  </a:schemeClr>
                </a:solidFill>
              </a:rPr>
              <a:t>OIC Licensing &amp; Billing - References</a:t>
            </a:r>
          </a:p>
        </p:txBody>
      </p:sp>
      <p:graphicFrame>
        <p:nvGraphicFramePr>
          <p:cNvPr id="3" name="Table 3">
            <a:extLst>
              <a:ext uri="{FF2B5EF4-FFF2-40B4-BE49-F238E27FC236}">
                <a16:creationId xmlns:a16="http://schemas.microsoft.com/office/drawing/2014/main" id="{79D134C2-94FE-4717-AD66-4383FDFAA5BC}"/>
              </a:ext>
            </a:extLst>
          </p:cNvPr>
          <p:cNvGraphicFramePr>
            <a:graphicFrameLocks noGrp="1"/>
          </p:cNvGraphicFramePr>
          <p:nvPr/>
        </p:nvGraphicFramePr>
        <p:xfrm>
          <a:off x="1043099" y="2105887"/>
          <a:ext cx="8128000" cy="224876"/>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328658719"/>
                    </a:ext>
                  </a:extLst>
                </a:gridCol>
              </a:tblGrid>
              <a:tr h="224876">
                <a:tc>
                  <a:txBody>
                    <a:bodyPr/>
                    <a:lstStyle/>
                    <a:p>
                      <a:endParaRPr lang="en-US" sz="1100"/>
                    </a:p>
                  </a:txBody>
                  <a:tcPr marL="55449" marR="55449" marT="27724" marB="27724"/>
                </a:tc>
                <a:extLst>
                  <a:ext uri="{0D108BD9-81ED-4DB2-BD59-A6C34878D82A}">
                    <a16:rowId xmlns:a16="http://schemas.microsoft.com/office/drawing/2014/main" val="1587878548"/>
                  </a:ext>
                </a:extLst>
              </a:tr>
            </a:tbl>
          </a:graphicData>
        </a:graphic>
      </p:graphicFrame>
      <p:sp>
        <p:nvSpPr>
          <p:cNvPr id="10" name="TextBox 9">
            <a:extLst>
              <a:ext uri="{FF2B5EF4-FFF2-40B4-BE49-F238E27FC236}">
                <a16:creationId xmlns:a16="http://schemas.microsoft.com/office/drawing/2014/main" id="{596B9024-1237-45C4-86A0-D44FFFD8EEB3}"/>
              </a:ext>
            </a:extLst>
          </p:cNvPr>
          <p:cNvSpPr txBox="1"/>
          <p:nvPr/>
        </p:nvSpPr>
        <p:spPr>
          <a:xfrm>
            <a:off x="840641" y="1389986"/>
            <a:ext cx="8836823" cy="255570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668" b="1" u="sng">
                <a:hlinkClick r:id="rId2"/>
              </a:rPr>
              <a:t>https://technology.amis.nl/oracle-cloud/oracle-integration-cloud-pricing-explained-oci-vs-classic/</a:t>
            </a:r>
            <a:endParaRPr lang="en-US" sz="2668" b="1" u="sng"/>
          </a:p>
          <a:p>
            <a:endParaRPr lang="en-US" sz="2668" b="1" u="sng"/>
          </a:p>
          <a:p>
            <a:endParaRPr lang="en-US" sz="2668" b="1" u="sng"/>
          </a:p>
          <a:p>
            <a:r>
              <a:rPr lang="en-US" sz="2668" b="1" u="sng"/>
              <a:t>https://www.rubiconred.com/blog/understanding-oracle-integration-cloud-licensing</a:t>
            </a:r>
          </a:p>
        </p:txBody>
      </p:sp>
    </p:spTree>
    <p:extLst>
      <p:ext uri="{BB962C8B-B14F-4D97-AF65-F5344CB8AC3E}">
        <p14:creationId xmlns:p14="http://schemas.microsoft.com/office/powerpoint/2010/main" val="127897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4F6CF-6396-4F1B-AEEB-E847A71A4D3F}"/>
              </a:ext>
            </a:extLst>
          </p:cNvPr>
          <p:cNvSpPr>
            <a:spLocks noGrp="1"/>
          </p:cNvSpPr>
          <p:nvPr>
            <p:ph type="title" idx="4294967295"/>
          </p:nvPr>
        </p:nvSpPr>
        <p:spPr>
          <a:xfrm>
            <a:off x="0" y="346075"/>
            <a:ext cx="9728200" cy="622300"/>
          </a:xfrm>
        </p:spPr>
        <p:txBody>
          <a:bodyPr anchor="ct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4000"/>
              <a:t>Consolidated Structure</a:t>
            </a:r>
          </a:p>
        </p:txBody>
      </p:sp>
      <p:pic>
        <p:nvPicPr>
          <p:cNvPr id="13" name="Picture 12">
            <a:extLst>
              <a:ext uri="{FF2B5EF4-FFF2-40B4-BE49-F238E27FC236}">
                <a16:creationId xmlns:a16="http://schemas.microsoft.com/office/drawing/2014/main" id="{0476296F-7F7A-4E30-B0C7-9E0A78A4DDA6}"/>
              </a:ext>
            </a:extLst>
          </p:cNvPr>
          <p:cNvPicPr>
            <a:picLocks noChangeAspect="1"/>
          </p:cNvPicPr>
          <p:nvPr/>
        </p:nvPicPr>
        <p:blipFill>
          <a:blip r:embed="rId2"/>
          <a:stretch>
            <a:fillRect/>
          </a:stretch>
        </p:blipFill>
        <p:spPr>
          <a:xfrm>
            <a:off x="9123654" y="165059"/>
            <a:ext cx="2862140" cy="1209045"/>
          </a:xfrm>
          <a:prstGeom prst="rect">
            <a:avLst/>
          </a:prstGeom>
        </p:spPr>
      </p:pic>
      <p:pic>
        <p:nvPicPr>
          <p:cNvPr id="15" name="Picture 14">
            <a:extLst>
              <a:ext uri="{FF2B5EF4-FFF2-40B4-BE49-F238E27FC236}">
                <a16:creationId xmlns:a16="http://schemas.microsoft.com/office/drawing/2014/main" id="{F18531CE-C76E-4816-982A-C2754CB0D7A6}"/>
              </a:ext>
            </a:extLst>
          </p:cNvPr>
          <p:cNvPicPr>
            <a:picLocks noChangeAspect="1"/>
          </p:cNvPicPr>
          <p:nvPr/>
        </p:nvPicPr>
        <p:blipFill>
          <a:blip r:embed="rId3"/>
          <a:stretch>
            <a:fillRect/>
          </a:stretch>
        </p:blipFill>
        <p:spPr>
          <a:xfrm>
            <a:off x="2334891" y="971232"/>
            <a:ext cx="7522220" cy="5687385"/>
          </a:xfrm>
          <a:prstGeom prst="rect">
            <a:avLst/>
          </a:prstGeom>
        </p:spPr>
      </p:pic>
      <p:sp>
        <p:nvSpPr>
          <p:cNvPr id="16" name="TextBox 15">
            <a:extLst>
              <a:ext uri="{FF2B5EF4-FFF2-40B4-BE49-F238E27FC236}">
                <a16:creationId xmlns:a16="http://schemas.microsoft.com/office/drawing/2014/main" id="{21EF8616-1482-4A77-A612-B195EDA36763}"/>
              </a:ext>
            </a:extLst>
          </p:cNvPr>
          <p:cNvSpPr txBox="1"/>
          <p:nvPr/>
        </p:nvSpPr>
        <p:spPr>
          <a:xfrm>
            <a:off x="1231608" y="971232"/>
            <a:ext cx="2458698" cy="261610"/>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1100" kern="0">
                <a:solidFill>
                  <a:srgbClr val="FF0000"/>
                </a:solidFill>
                <a:latin typeface="Arial" panose="020B0604020202020204" pitchFamily="34" charset="0"/>
                <a:cs typeface="Arial" panose="020B0604020202020204" pitchFamily="34" charset="0"/>
              </a:rPr>
              <a:t>*</a:t>
            </a:r>
            <a:r>
              <a:rPr lang="en-US" sz="1100" kern="0">
                <a:latin typeface="Arial" panose="020B0604020202020204" pitchFamily="34" charset="0"/>
                <a:cs typeface="Arial" panose="020B0604020202020204" pitchFamily="34" charset="0"/>
              </a:rPr>
              <a:t>Kindly zoom in for better view</a:t>
            </a:r>
          </a:p>
        </p:txBody>
      </p:sp>
    </p:spTree>
    <p:extLst>
      <p:ext uri="{BB962C8B-B14F-4D97-AF65-F5344CB8AC3E}">
        <p14:creationId xmlns:p14="http://schemas.microsoft.com/office/powerpoint/2010/main" val="398809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8BD9A8BE-C8D4-46ED-99B1-29354DA0E6C9}"/>
              </a:ext>
            </a:extLst>
          </p:cNvPr>
          <p:cNvSpPr>
            <a:spLocks noGrp="1"/>
          </p:cNvSpPr>
          <p:nvPr>
            <p:ph type="title" idx="4294967295"/>
          </p:nvPr>
        </p:nvSpPr>
        <p:spPr>
          <a:xfrm>
            <a:off x="0" y="257175"/>
            <a:ext cx="10831513" cy="342900"/>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183"/>
              <a:t>Common Terminologies</a:t>
            </a:r>
          </a:p>
        </p:txBody>
      </p:sp>
      <p:sp>
        <p:nvSpPr>
          <p:cNvPr id="9" name="Title 1">
            <a:extLst>
              <a:ext uri="{FF2B5EF4-FFF2-40B4-BE49-F238E27FC236}">
                <a16:creationId xmlns:a16="http://schemas.microsoft.com/office/drawing/2014/main" id="{1644FE7A-EA1E-45C3-A9CB-AFBA25C1C33A}"/>
              </a:ext>
            </a:extLst>
          </p:cNvPr>
          <p:cNvSpPr txBox="1">
            <a:spLocks/>
          </p:cNvSpPr>
          <p:nvPr/>
        </p:nvSpPr>
        <p:spPr>
          <a:xfrm>
            <a:off x="640187" y="359622"/>
            <a:ext cx="10638101" cy="1508552"/>
          </a:xfrm>
          <a:prstGeom prst="rect">
            <a:avLst/>
          </a:prstGeom>
        </p:spPr>
        <p:txBody>
          <a:bodyPr anchor="b"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2910"/>
          </a:p>
        </p:txBody>
      </p:sp>
      <p:grpSp>
        <p:nvGrpSpPr>
          <p:cNvPr id="10" name="Group 9">
            <a:extLst>
              <a:ext uri="{FF2B5EF4-FFF2-40B4-BE49-F238E27FC236}">
                <a16:creationId xmlns:a16="http://schemas.microsoft.com/office/drawing/2014/main" id="{D5EBD4A8-863C-4385-BB4B-CA0281F1B254}"/>
              </a:ext>
            </a:extLst>
          </p:cNvPr>
          <p:cNvGrpSpPr/>
          <p:nvPr/>
        </p:nvGrpSpPr>
        <p:grpSpPr>
          <a:xfrm>
            <a:off x="1118163" y="1039537"/>
            <a:ext cx="10433650" cy="4778927"/>
            <a:chOff x="922215" y="1181696"/>
            <a:chExt cx="11111367" cy="5247777"/>
          </a:xfrm>
        </p:grpSpPr>
        <p:graphicFrame>
          <p:nvGraphicFramePr>
            <p:cNvPr id="11" name="Diagram 10">
              <a:extLst>
                <a:ext uri="{FF2B5EF4-FFF2-40B4-BE49-F238E27FC236}">
                  <a16:creationId xmlns:a16="http://schemas.microsoft.com/office/drawing/2014/main" id="{B5A9074E-FDF7-437A-8E2F-DAC44144C833}"/>
                </a:ext>
              </a:extLst>
            </p:cNvPr>
            <p:cNvGraphicFramePr/>
            <p:nvPr/>
          </p:nvGraphicFramePr>
          <p:xfrm>
            <a:off x="922215" y="2085535"/>
            <a:ext cx="3430954" cy="29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37">
              <a:extLst>
                <a:ext uri="{FF2B5EF4-FFF2-40B4-BE49-F238E27FC236}">
                  <a16:creationId xmlns:a16="http://schemas.microsoft.com/office/drawing/2014/main" id="{E5BA6CD7-CC92-4E79-871E-0C9BE4DFCAC2}"/>
                </a:ext>
              </a:extLst>
            </p:cNvPr>
            <p:cNvSpPr>
              <a:spLocks noChangeAspect="1" noEditPoints="1"/>
            </p:cNvSpPr>
            <p:nvPr/>
          </p:nvSpPr>
          <p:spPr bwMode="auto">
            <a:xfrm>
              <a:off x="4395969" y="2605508"/>
              <a:ext cx="665884" cy="670098"/>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5AB0DE"/>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273">
                <a:ea typeface="Verdana" panose="020B0604030504040204" pitchFamily="34" charset="0"/>
                <a:cs typeface="Verdana" panose="020B0604030504040204" pitchFamily="34" charset="0"/>
              </a:endParaRPr>
            </a:p>
          </p:txBody>
        </p:sp>
        <p:sp>
          <p:nvSpPr>
            <p:cNvPr id="13" name="TextBox 12">
              <a:extLst>
                <a:ext uri="{FF2B5EF4-FFF2-40B4-BE49-F238E27FC236}">
                  <a16:creationId xmlns:a16="http://schemas.microsoft.com/office/drawing/2014/main" id="{20C62988-257F-45F0-8BB6-16B09DA66CFF}"/>
                </a:ext>
              </a:extLst>
            </p:cNvPr>
            <p:cNvSpPr txBox="1"/>
            <p:nvPr/>
          </p:nvSpPr>
          <p:spPr>
            <a:xfrm>
              <a:off x="5220143" y="2605508"/>
              <a:ext cx="6813439" cy="79902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1">
                  <a:solidFill>
                    <a:srgbClr val="444444"/>
                  </a:solidFill>
                  <a:ea typeface="Verdana" panose="020B0604030504040204" pitchFamily="34" charset="0"/>
                  <a:cs typeface="Verdana" panose="020B0604030504040204" pitchFamily="34" charset="0"/>
                </a:rPr>
                <a:t>ESS Jobs: </a:t>
              </a:r>
              <a:r>
                <a:rPr lang="en-US" sz="1455">
                  <a:solidFill>
                    <a:srgbClr val="444444"/>
                  </a:solidFill>
                  <a:ea typeface="Verdana" panose="020B0604030504040204" pitchFamily="34" charset="0"/>
                </a:rPr>
                <a:t>Oracle Enterprise Scheduler Service, provides the ability to manage the complete life cycle of a scheduled process including development, distribution, scheduling and monitoring  </a:t>
              </a:r>
            </a:p>
          </p:txBody>
        </p:sp>
        <p:sp>
          <p:nvSpPr>
            <p:cNvPr id="14" name="Freeform 36">
              <a:extLst>
                <a:ext uri="{FF2B5EF4-FFF2-40B4-BE49-F238E27FC236}">
                  <a16:creationId xmlns:a16="http://schemas.microsoft.com/office/drawing/2014/main" id="{6BC30974-54CC-4F7D-8698-981097171520}"/>
                </a:ext>
              </a:extLst>
            </p:cNvPr>
            <p:cNvSpPr>
              <a:spLocks noChangeAspect="1" noEditPoints="1"/>
            </p:cNvSpPr>
            <p:nvPr/>
          </p:nvSpPr>
          <p:spPr bwMode="auto">
            <a:xfrm>
              <a:off x="4395969" y="4214525"/>
              <a:ext cx="665884" cy="669913"/>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38B0DE"/>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273">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9D9E3AB9-0DA2-450A-BFDF-E3F4938950B5}"/>
                </a:ext>
              </a:extLst>
            </p:cNvPr>
            <p:cNvSpPr txBox="1"/>
            <p:nvPr/>
          </p:nvSpPr>
          <p:spPr>
            <a:xfrm>
              <a:off x="5220143" y="4214525"/>
              <a:ext cx="6508639" cy="41547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1">
                  <a:ea typeface="Verdana" panose="020B0604030504040204" pitchFamily="34" charset="0"/>
                  <a:cs typeface="Verdana" panose="020B0604030504040204" pitchFamily="34" charset="0"/>
                </a:rPr>
                <a:t>UCM Server:</a:t>
              </a:r>
              <a:r>
                <a:rPr lang="en-US" sz="1455">
                  <a:ea typeface="Verdana" panose="020B0604030504040204" pitchFamily="34" charset="0"/>
                  <a:cs typeface="Verdana" panose="020B0604030504040204" pitchFamily="34" charset="0"/>
                </a:rPr>
                <a:t> </a:t>
              </a:r>
              <a:r>
                <a:rPr lang="en-US" sz="1455">
                  <a:solidFill>
                    <a:srgbClr val="444444"/>
                  </a:solidFill>
                  <a:ea typeface="Verdana" panose="020B0604030504040204" pitchFamily="34" charset="0"/>
                </a:rPr>
                <a:t>Oracle Universal Content Management- it is WebCenter content server and is a preferred method for file-based loads</a:t>
              </a:r>
              <a:r>
                <a:rPr lang="en-US" sz="1455">
                  <a:ea typeface="Verdana" panose="020B0604030504040204" pitchFamily="34" charset="0"/>
                  <a:cs typeface="Verdana" panose="020B0604030504040204" pitchFamily="34" charset="0"/>
                </a:rPr>
                <a:t>. </a:t>
              </a:r>
              <a:endParaRPr lang="en-US" sz="1455" b="1">
                <a:ea typeface="Verdana" panose="020B0604030504040204" pitchFamily="34" charset="0"/>
                <a:cs typeface="Verdana" panose="020B0604030504040204" pitchFamily="34" charset="0"/>
              </a:endParaRPr>
            </a:p>
          </p:txBody>
        </p:sp>
        <p:sp>
          <p:nvSpPr>
            <p:cNvPr id="16" name="Freeform 783">
              <a:extLst>
                <a:ext uri="{FF2B5EF4-FFF2-40B4-BE49-F238E27FC236}">
                  <a16:creationId xmlns:a16="http://schemas.microsoft.com/office/drawing/2014/main" id="{4299B055-DF5F-46BB-A1A3-EC7DA38CE206}"/>
                </a:ext>
              </a:extLst>
            </p:cNvPr>
            <p:cNvSpPr>
              <a:spLocks noChangeAspect="1" noEditPoints="1"/>
            </p:cNvSpPr>
            <p:nvPr/>
          </p:nvSpPr>
          <p:spPr bwMode="auto">
            <a:xfrm>
              <a:off x="3970673" y="4997675"/>
              <a:ext cx="671500" cy="66991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88 w 512"/>
                <a:gd name="T11" fmla="*/ 266 h 512"/>
                <a:gd name="T12" fmla="*/ 280 w 512"/>
                <a:gd name="T13" fmla="*/ 263 h 512"/>
                <a:gd name="T14" fmla="*/ 266 w 512"/>
                <a:gd name="T15" fmla="*/ 249 h 512"/>
                <a:gd name="T16" fmla="*/ 266 w 512"/>
                <a:gd name="T17" fmla="*/ 373 h 512"/>
                <a:gd name="T18" fmla="*/ 256 w 512"/>
                <a:gd name="T19" fmla="*/ 384 h 512"/>
                <a:gd name="T20" fmla="*/ 245 w 512"/>
                <a:gd name="T21" fmla="*/ 373 h 512"/>
                <a:gd name="T22" fmla="*/ 245 w 512"/>
                <a:gd name="T23" fmla="*/ 249 h 512"/>
                <a:gd name="T24" fmla="*/ 231 w 512"/>
                <a:gd name="T25" fmla="*/ 263 h 512"/>
                <a:gd name="T26" fmla="*/ 216 w 512"/>
                <a:gd name="T27" fmla="*/ 263 h 512"/>
                <a:gd name="T28" fmla="*/ 216 w 512"/>
                <a:gd name="T29" fmla="*/ 248 h 512"/>
                <a:gd name="T30" fmla="*/ 248 w 512"/>
                <a:gd name="T31" fmla="*/ 216 h 512"/>
                <a:gd name="T32" fmla="*/ 252 w 512"/>
                <a:gd name="T33" fmla="*/ 214 h 512"/>
                <a:gd name="T34" fmla="*/ 260 w 512"/>
                <a:gd name="T35" fmla="*/ 214 h 512"/>
                <a:gd name="T36" fmla="*/ 263 w 512"/>
                <a:gd name="T37" fmla="*/ 216 h 512"/>
                <a:gd name="T38" fmla="*/ 295 w 512"/>
                <a:gd name="T39" fmla="*/ 248 h 512"/>
                <a:gd name="T40" fmla="*/ 295 w 512"/>
                <a:gd name="T41" fmla="*/ 263 h 512"/>
                <a:gd name="T42" fmla="*/ 288 w 512"/>
                <a:gd name="T43" fmla="*/ 266 h 512"/>
                <a:gd name="T44" fmla="*/ 362 w 512"/>
                <a:gd name="T45" fmla="*/ 320 h 512"/>
                <a:gd name="T46" fmla="*/ 309 w 512"/>
                <a:gd name="T47" fmla="*/ 320 h 512"/>
                <a:gd name="T48" fmla="*/ 298 w 512"/>
                <a:gd name="T49" fmla="*/ 309 h 512"/>
                <a:gd name="T50" fmla="*/ 309 w 512"/>
                <a:gd name="T51" fmla="*/ 298 h 512"/>
                <a:gd name="T52" fmla="*/ 362 w 512"/>
                <a:gd name="T53" fmla="*/ 298 h 512"/>
                <a:gd name="T54" fmla="*/ 394 w 512"/>
                <a:gd name="T55" fmla="*/ 266 h 512"/>
                <a:gd name="T56" fmla="*/ 362 w 512"/>
                <a:gd name="T57" fmla="*/ 234 h 512"/>
                <a:gd name="T58" fmla="*/ 351 w 512"/>
                <a:gd name="T59" fmla="*/ 238 h 512"/>
                <a:gd name="T60" fmla="*/ 339 w 512"/>
                <a:gd name="T61" fmla="*/ 237 h 512"/>
                <a:gd name="T62" fmla="*/ 335 w 512"/>
                <a:gd name="T63" fmla="*/ 227 h 512"/>
                <a:gd name="T64" fmla="*/ 336 w 512"/>
                <a:gd name="T65" fmla="*/ 222 h 512"/>
                <a:gd name="T66" fmla="*/ 337 w 512"/>
                <a:gd name="T67" fmla="*/ 214 h 512"/>
                <a:gd name="T68" fmla="*/ 272 w 512"/>
                <a:gd name="T69" fmla="*/ 149 h 512"/>
                <a:gd name="T70" fmla="*/ 207 w 512"/>
                <a:gd name="T71" fmla="*/ 201 h 512"/>
                <a:gd name="T72" fmla="*/ 201 w 512"/>
                <a:gd name="T73" fmla="*/ 208 h 512"/>
                <a:gd name="T74" fmla="*/ 191 w 512"/>
                <a:gd name="T75" fmla="*/ 207 h 512"/>
                <a:gd name="T76" fmla="*/ 167 w 512"/>
                <a:gd name="T77" fmla="*/ 199 h 512"/>
                <a:gd name="T78" fmla="*/ 117 w 512"/>
                <a:gd name="T79" fmla="*/ 249 h 512"/>
                <a:gd name="T80" fmla="*/ 167 w 512"/>
                <a:gd name="T81" fmla="*/ 298 h 512"/>
                <a:gd name="T82" fmla="*/ 202 w 512"/>
                <a:gd name="T83" fmla="*/ 298 h 512"/>
                <a:gd name="T84" fmla="*/ 213 w 512"/>
                <a:gd name="T85" fmla="*/ 309 h 512"/>
                <a:gd name="T86" fmla="*/ 202 w 512"/>
                <a:gd name="T87" fmla="*/ 320 h 512"/>
                <a:gd name="T88" fmla="*/ 167 w 512"/>
                <a:gd name="T89" fmla="*/ 320 h 512"/>
                <a:gd name="T90" fmla="*/ 96 w 512"/>
                <a:gd name="T91" fmla="*/ 249 h 512"/>
                <a:gd name="T92" fmla="*/ 167 w 512"/>
                <a:gd name="T93" fmla="*/ 178 h 512"/>
                <a:gd name="T94" fmla="*/ 190 w 512"/>
                <a:gd name="T95" fmla="*/ 183 h 512"/>
                <a:gd name="T96" fmla="*/ 272 w 512"/>
                <a:gd name="T97" fmla="*/ 128 h 512"/>
                <a:gd name="T98" fmla="*/ 358 w 512"/>
                <a:gd name="T99" fmla="*/ 213 h 512"/>
                <a:gd name="T100" fmla="*/ 362 w 512"/>
                <a:gd name="T101" fmla="*/ 213 h 512"/>
                <a:gd name="T102" fmla="*/ 416 w 512"/>
                <a:gd name="T103" fmla="*/ 266 h 512"/>
                <a:gd name="T104" fmla="*/ 362 w 512"/>
                <a:gd name="T105" fmla="*/ 3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88" y="266"/>
                  </a:moveTo>
                  <a:cubicBezTo>
                    <a:pt x="285" y="266"/>
                    <a:pt x="282" y="265"/>
                    <a:pt x="280" y="263"/>
                  </a:cubicBezTo>
                  <a:cubicBezTo>
                    <a:pt x="266" y="249"/>
                    <a:pt x="266" y="249"/>
                    <a:pt x="266" y="249"/>
                  </a:cubicBezTo>
                  <a:cubicBezTo>
                    <a:pt x="266" y="373"/>
                    <a:pt x="266" y="373"/>
                    <a:pt x="266" y="373"/>
                  </a:cubicBezTo>
                  <a:cubicBezTo>
                    <a:pt x="266" y="379"/>
                    <a:pt x="262" y="384"/>
                    <a:pt x="256" y="384"/>
                  </a:cubicBezTo>
                  <a:cubicBezTo>
                    <a:pt x="250" y="384"/>
                    <a:pt x="245" y="379"/>
                    <a:pt x="245" y="373"/>
                  </a:cubicBezTo>
                  <a:cubicBezTo>
                    <a:pt x="245" y="249"/>
                    <a:pt x="245" y="249"/>
                    <a:pt x="245" y="249"/>
                  </a:cubicBezTo>
                  <a:cubicBezTo>
                    <a:pt x="231" y="263"/>
                    <a:pt x="231" y="263"/>
                    <a:pt x="231" y="263"/>
                  </a:cubicBezTo>
                  <a:cubicBezTo>
                    <a:pt x="227" y="267"/>
                    <a:pt x="220" y="267"/>
                    <a:pt x="216" y="263"/>
                  </a:cubicBezTo>
                  <a:cubicBezTo>
                    <a:pt x="212" y="259"/>
                    <a:pt x="212" y="252"/>
                    <a:pt x="216" y="248"/>
                  </a:cubicBezTo>
                  <a:cubicBezTo>
                    <a:pt x="248" y="216"/>
                    <a:pt x="248" y="216"/>
                    <a:pt x="248" y="216"/>
                  </a:cubicBezTo>
                  <a:cubicBezTo>
                    <a:pt x="249" y="215"/>
                    <a:pt x="250" y="214"/>
                    <a:pt x="252" y="214"/>
                  </a:cubicBezTo>
                  <a:cubicBezTo>
                    <a:pt x="254" y="213"/>
                    <a:pt x="257" y="213"/>
                    <a:pt x="260" y="214"/>
                  </a:cubicBezTo>
                  <a:cubicBezTo>
                    <a:pt x="261" y="214"/>
                    <a:pt x="262" y="215"/>
                    <a:pt x="263" y="216"/>
                  </a:cubicBezTo>
                  <a:cubicBezTo>
                    <a:pt x="295" y="248"/>
                    <a:pt x="295" y="248"/>
                    <a:pt x="295" y="248"/>
                  </a:cubicBezTo>
                  <a:cubicBezTo>
                    <a:pt x="299" y="252"/>
                    <a:pt x="299" y="259"/>
                    <a:pt x="295" y="263"/>
                  </a:cubicBezTo>
                  <a:cubicBezTo>
                    <a:pt x="293" y="265"/>
                    <a:pt x="290" y="266"/>
                    <a:pt x="288" y="266"/>
                  </a:cubicBezTo>
                  <a:close/>
                  <a:moveTo>
                    <a:pt x="362" y="320"/>
                  </a:moveTo>
                  <a:cubicBezTo>
                    <a:pt x="309" y="320"/>
                    <a:pt x="309" y="320"/>
                    <a:pt x="309" y="320"/>
                  </a:cubicBezTo>
                  <a:cubicBezTo>
                    <a:pt x="303" y="320"/>
                    <a:pt x="298" y="315"/>
                    <a:pt x="298" y="309"/>
                  </a:cubicBezTo>
                  <a:cubicBezTo>
                    <a:pt x="298" y="303"/>
                    <a:pt x="303" y="298"/>
                    <a:pt x="309" y="298"/>
                  </a:cubicBezTo>
                  <a:cubicBezTo>
                    <a:pt x="362" y="298"/>
                    <a:pt x="362" y="298"/>
                    <a:pt x="362" y="298"/>
                  </a:cubicBezTo>
                  <a:cubicBezTo>
                    <a:pt x="380" y="298"/>
                    <a:pt x="394" y="284"/>
                    <a:pt x="394" y="266"/>
                  </a:cubicBezTo>
                  <a:cubicBezTo>
                    <a:pt x="394" y="249"/>
                    <a:pt x="380" y="234"/>
                    <a:pt x="362" y="234"/>
                  </a:cubicBezTo>
                  <a:cubicBezTo>
                    <a:pt x="361" y="234"/>
                    <a:pt x="357" y="235"/>
                    <a:pt x="351" y="238"/>
                  </a:cubicBezTo>
                  <a:cubicBezTo>
                    <a:pt x="347" y="240"/>
                    <a:pt x="343" y="240"/>
                    <a:pt x="339" y="237"/>
                  </a:cubicBezTo>
                  <a:cubicBezTo>
                    <a:pt x="336" y="235"/>
                    <a:pt x="334" y="231"/>
                    <a:pt x="335" y="227"/>
                  </a:cubicBezTo>
                  <a:cubicBezTo>
                    <a:pt x="336" y="225"/>
                    <a:pt x="336" y="224"/>
                    <a:pt x="336" y="222"/>
                  </a:cubicBezTo>
                  <a:cubicBezTo>
                    <a:pt x="336" y="219"/>
                    <a:pt x="337" y="217"/>
                    <a:pt x="337" y="214"/>
                  </a:cubicBezTo>
                  <a:cubicBezTo>
                    <a:pt x="337" y="178"/>
                    <a:pt x="308" y="149"/>
                    <a:pt x="272" y="149"/>
                  </a:cubicBezTo>
                  <a:cubicBezTo>
                    <a:pt x="241" y="149"/>
                    <a:pt x="213" y="171"/>
                    <a:pt x="207" y="201"/>
                  </a:cubicBezTo>
                  <a:cubicBezTo>
                    <a:pt x="206" y="204"/>
                    <a:pt x="204" y="207"/>
                    <a:pt x="201" y="208"/>
                  </a:cubicBezTo>
                  <a:cubicBezTo>
                    <a:pt x="197" y="210"/>
                    <a:pt x="194" y="209"/>
                    <a:pt x="191" y="207"/>
                  </a:cubicBezTo>
                  <a:cubicBezTo>
                    <a:pt x="183" y="202"/>
                    <a:pt x="176" y="199"/>
                    <a:pt x="167" y="199"/>
                  </a:cubicBezTo>
                  <a:cubicBezTo>
                    <a:pt x="139" y="199"/>
                    <a:pt x="117" y="221"/>
                    <a:pt x="117" y="249"/>
                  </a:cubicBezTo>
                  <a:cubicBezTo>
                    <a:pt x="117" y="276"/>
                    <a:pt x="139" y="298"/>
                    <a:pt x="167" y="298"/>
                  </a:cubicBezTo>
                  <a:cubicBezTo>
                    <a:pt x="202" y="298"/>
                    <a:pt x="202" y="298"/>
                    <a:pt x="202" y="298"/>
                  </a:cubicBezTo>
                  <a:cubicBezTo>
                    <a:pt x="208" y="298"/>
                    <a:pt x="213" y="303"/>
                    <a:pt x="213" y="309"/>
                  </a:cubicBezTo>
                  <a:cubicBezTo>
                    <a:pt x="213" y="315"/>
                    <a:pt x="208" y="320"/>
                    <a:pt x="202" y="320"/>
                  </a:cubicBezTo>
                  <a:cubicBezTo>
                    <a:pt x="167" y="320"/>
                    <a:pt x="167" y="320"/>
                    <a:pt x="167" y="320"/>
                  </a:cubicBezTo>
                  <a:cubicBezTo>
                    <a:pt x="127" y="320"/>
                    <a:pt x="96" y="288"/>
                    <a:pt x="96" y="249"/>
                  </a:cubicBezTo>
                  <a:cubicBezTo>
                    <a:pt x="96" y="210"/>
                    <a:pt x="127" y="178"/>
                    <a:pt x="167" y="178"/>
                  </a:cubicBezTo>
                  <a:cubicBezTo>
                    <a:pt x="176" y="178"/>
                    <a:pt x="183" y="180"/>
                    <a:pt x="190" y="183"/>
                  </a:cubicBezTo>
                  <a:cubicBezTo>
                    <a:pt x="203" y="150"/>
                    <a:pt x="235" y="128"/>
                    <a:pt x="272" y="128"/>
                  </a:cubicBezTo>
                  <a:cubicBezTo>
                    <a:pt x="319" y="128"/>
                    <a:pt x="358" y="166"/>
                    <a:pt x="358" y="213"/>
                  </a:cubicBezTo>
                  <a:cubicBezTo>
                    <a:pt x="360" y="213"/>
                    <a:pt x="361" y="213"/>
                    <a:pt x="362" y="213"/>
                  </a:cubicBezTo>
                  <a:cubicBezTo>
                    <a:pt x="392" y="213"/>
                    <a:pt x="416" y="237"/>
                    <a:pt x="416" y="266"/>
                  </a:cubicBezTo>
                  <a:cubicBezTo>
                    <a:pt x="416" y="296"/>
                    <a:pt x="392" y="320"/>
                    <a:pt x="362" y="320"/>
                  </a:cubicBezTo>
                  <a:close/>
                </a:path>
              </a:pathLst>
            </a:custGeom>
            <a:solidFill>
              <a:srgbClr val="009ACC"/>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273">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ED0633C3-696B-4D0B-BAB7-11FE9C179BD9}"/>
                </a:ext>
              </a:extLst>
            </p:cNvPr>
            <p:cNvSpPr txBox="1"/>
            <p:nvPr/>
          </p:nvSpPr>
          <p:spPr>
            <a:xfrm>
              <a:off x="4794847" y="4997675"/>
              <a:ext cx="6975382" cy="41547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1">
                  <a:ea typeface="Verdana" panose="020B0604030504040204" pitchFamily="34" charset="0"/>
                  <a:cs typeface="Verdana" panose="020B0604030504040204" pitchFamily="34" charset="0"/>
                </a:rPr>
                <a:t>Web Services (SOAP / Rest): </a:t>
              </a:r>
              <a:r>
                <a:rPr lang="en-US" sz="1455">
                  <a:ea typeface="Verdana" panose="020B0604030504040204" pitchFamily="34" charset="0"/>
                  <a:cs typeface="Verdana" panose="020B0604030504040204" pitchFamily="34" charset="0"/>
                </a:rPr>
                <a:t>API that can be remotely invoked using HTTP/HTTPS requests. It also allows for exposing the business functionality to the calling environment. </a:t>
              </a:r>
            </a:p>
          </p:txBody>
        </p:sp>
        <p:sp>
          <p:nvSpPr>
            <p:cNvPr id="18" name="Freeform 214">
              <a:extLst>
                <a:ext uri="{FF2B5EF4-FFF2-40B4-BE49-F238E27FC236}">
                  <a16:creationId xmlns:a16="http://schemas.microsoft.com/office/drawing/2014/main" id="{F0289923-E603-4C7F-A579-C1507A26351D}"/>
                </a:ext>
              </a:extLst>
            </p:cNvPr>
            <p:cNvSpPr>
              <a:spLocks noChangeAspect="1" noEditPoints="1"/>
            </p:cNvSpPr>
            <p:nvPr/>
          </p:nvSpPr>
          <p:spPr bwMode="auto">
            <a:xfrm>
              <a:off x="3311449" y="5759560"/>
              <a:ext cx="671500" cy="669913"/>
            </a:xfrm>
            <a:custGeom>
              <a:avLst/>
              <a:gdLst>
                <a:gd name="T0" fmla="*/ 320 w 512"/>
                <a:gd name="T1" fmla="*/ 245 h 512"/>
                <a:gd name="T2" fmla="*/ 373 w 512"/>
                <a:gd name="T3" fmla="*/ 245 h 512"/>
                <a:gd name="T4" fmla="*/ 373 w 512"/>
                <a:gd name="T5" fmla="*/ 373 h 512"/>
                <a:gd name="T6" fmla="*/ 320 w 512"/>
                <a:gd name="T7" fmla="*/ 373 h 512"/>
                <a:gd name="T8" fmla="*/ 320 w 512"/>
                <a:gd name="T9" fmla="*/ 245 h 512"/>
                <a:gd name="T10" fmla="*/ 330 w 512"/>
                <a:gd name="T11" fmla="*/ 224 h 512"/>
                <a:gd name="T12" fmla="*/ 309 w 512"/>
                <a:gd name="T13" fmla="*/ 224 h 512"/>
                <a:gd name="T14" fmla="*/ 298 w 512"/>
                <a:gd name="T15" fmla="*/ 234 h 512"/>
                <a:gd name="T16" fmla="*/ 298 w 512"/>
                <a:gd name="T17" fmla="*/ 352 h 512"/>
                <a:gd name="T18" fmla="*/ 160 w 512"/>
                <a:gd name="T19" fmla="*/ 352 h 512"/>
                <a:gd name="T20" fmla="*/ 160 w 512"/>
                <a:gd name="T21" fmla="*/ 128 h 512"/>
                <a:gd name="T22" fmla="*/ 330 w 512"/>
                <a:gd name="T23" fmla="*/ 128 h 512"/>
                <a:gd name="T24" fmla="*/ 330 w 512"/>
                <a:gd name="T25" fmla="*/ 224 h 512"/>
                <a:gd name="T26" fmla="*/ 256 w 512"/>
                <a:gd name="T27" fmla="*/ 320 h 512"/>
                <a:gd name="T28" fmla="*/ 245 w 512"/>
                <a:gd name="T29" fmla="*/ 309 h 512"/>
                <a:gd name="T30" fmla="*/ 234 w 512"/>
                <a:gd name="T31" fmla="*/ 320 h 512"/>
                <a:gd name="T32" fmla="*/ 245 w 512"/>
                <a:gd name="T33" fmla="*/ 330 h 512"/>
                <a:gd name="T34" fmla="*/ 256 w 512"/>
                <a:gd name="T35" fmla="*/ 320 h 512"/>
                <a:gd name="T36" fmla="*/ 512 w 512"/>
                <a:gd name="T37" fmla="*/ 256 h 512"/>
                <a:gd name="T38" fmla="*/ 256 w 512"/>
                <a:gd name="T39" fmla="*/ 512 h 512"/>
                <a:gd name="T40" fmla="*/ 0 w 512"/>
                <a:gd name="T41" fmla="*/ 256 h 512"/>
                <a:gd name="T42" fmla="*/ 256 w 512"/>
                <a:gd name="T43" fmla="*/ 0 h 512"/>
                <a:gd name="T44" fmla="*/ 512 w 512"/>
                <a:gd name="T45" fmla="*/ 256 h 512"/>
                <a:gd name="T46" fmla="*/ 394 w 512"/>
                <a:gd name="T47" fmla="*/ 234 h 512"/>
                <a:gd name="T48" fmla="*/ 384 w 512"/>
                <a:gd name="T49" fmla="*/ 224 h 512"/>
                <a:gd name="T50" fmla="*/ 352 w 512"/>
                <a:gd name="T51" fmla="*/ 224 h 512"/>
                <a:gd name="T52" fmla="*/ 352 w 512"/>
                <a:gd name="T53" fmla="*/ 117 h 512"/>
                <a:gd name="T54" fmla="*/ 341 w 512"/>
                <a:gd name="T55" fmla="*/ 106 h 512"/>
                <a:gd name="T56" fmla="*/ 149 w 512"/>
                <a:gd name="T57" fmla="*/ 106 h 512"/>
                <a:gd name="T58" fmla="*/ 138 w 512"/>
                <a:gd name="T59" fmla="*/ 117 h 512"/>
                <a:gd name="T60" fmla="*/ 138 w 512"/>
                <a:gd name="T61" fmla="*/ 362 h 512"/>
                <a:gd name="T62" fmla="*/ 149 w 512"/>
                <a:gd name="T63" fmla="*/ 373 h 512"/>
                <a:gd name="T64" fmla="*/ 298 w 512"/>
                <a:gd name="T65" fmla="*/ 373 h 512"/>
                <a:gd name="T66" fmla="*/ 298 w 512"/>
                <a:gd name="T67" fmla="*/ 384 h 512"/>
                <a:gd name="T68" fmla="*/ 309 w 512"/>
                <a:gd name="T69" fmla="*/ 394 h 512"/>
                <a:gd name="T70" fmla="*/ 384 w 512"/>
                <a:gd name="T71" fmla="*/ 394 h 512"/>
                <a:gd name="T72" fmla="*/ 394 w 512"/>
                <a:gd name="T73" fmla="*/ 384 h 512"/>
                <a:gd name="T74" fmla="*/ 394 w 512"/>
                <a:gd name="T75"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320" y="245"/>
                  </a:moveTo>
                  <a:cubicBezTo>
                    <a:pt x="373" y="245"/>
                    <a:pt x="373" y="245"/>
                    <a:pt x="373" y="245"/>
                  </a:cubicBezTo>
                  <a:cubicBezTo>
                    <a:pt x="373" y="373"/>
                    <a:pt x="373" y="373"/>
                    <a:pt x="373" y="373"/>
                  </a:cubicBezTo>
                  <a:cubicBezTo>
                    <a:pt x="320" y="373"/>
                    <a:pt x="320" y="373"/>
                    <a:pt x="320" y="373"/>
                  </a:cubicBezTo>
                  <a:lnTo>
                    <a:pt x="320" y="245"/>
                  </a:lnTo>
                  <a:close/>
                  <a:moveTo>
                    <a:pt x="330" y="224"/>
                  </a:moveTo>
                  <a:cubicBezTo>
                    <a:pt x="309" y="224"/>
                    <a:pt x="309" y="224"/>
                    <a:pt x="309" y="224"/>
                  </a:cubicBezTo>
                  <a:cubicBezTo>
                    <a:pt x="303" y="224"/>
                    <a:pt x="298" y="228"/>
                    <a:pt x="298" y="234"/>
                  </a:cubicBezTo>
                  <a:cubicBezTo>
                    <a:pt x="298" y="352"/>
                    <a:pt x="298" y="352"/>
                    <a:pt x="298" y="352"/>
                  </a:cubicBezTo>
                  <a:cubicBezTo>
                    <a:pt x="160" y="352"/>
                    <a:pt x="160" y="352"/>
                    <a:pt x="160" y="352"/>
                  </a:cubicBezTo>
                  <a:cubicBezTo>
                    <a:pt x="160" y="128"/>
                    <a:pt x="160" y="128"/>
                    <a:pt x="160" y="128"/>
                  </a:cubicBezTo>
                  <a:cubicBezTo>
                    <a:pt x="330" y="128"/>
                    <a:pt x="330" y="128"/>
                    <a:pt x="330" y="128"/>
                  </a:cubicBezTo>
                  <a:lnTo>
                    <a:pt x="330" y="224"/>
                  </a:lnTo>
                  <a:close/>
                  <a:moveTo>
                    <a:pt x="256" y="320"/>
                  </a:moveTo>
                  <a:cubicBezTo>
                    <a:pt x="256" y="314"/>
                    <a:pt x="251" y="309"/>
                    <a:pt x="245" y="309"/>
                  </a:cubicBezTo>
                  <a:cubicBezTo>
                    <a:pt x="239" y="309"/>
                    <a:pt x="234" y="314"/>
                    <a:pt x="234" y="320"/>
                  </a:cubicBezTo>
                  <a:cubicBezTo>
                    <a:pt x="234" y="326"/>
                    <a:pt x="239" y="330"/>
                    <a:pt x="245" y="330"/>
                  </a:cubicBezTo>
                  <a:cubicBezTo>
                    <a:pt x="251" y="330"/>
                    <a:pt x="256" y="326"/>
                    <a:pt x="256"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34"/>
                  </a:moveTo>
                  <a:cubicBezTo>
                    <a:pt x="394" y="228"/>
                    <a:pt x="390" y="224"/>
                    <a:pt x="384" y="224"/>
                  </a:cubicBezTo>
                  <a:cubicBezTo>
                    <a:pt x="352" y="224"/>
                    <a:pt x="352" y="224"/>
                    <a:pt x="352" y="224"/>
                  </a:cubicBezTo>
                  <a:cubicBezTo>
                    <a:pt x="352" y="117"/>
                    <a:pt x="352" y="117"/>
                    <a:pt x="352" y="117"/>
                  </a:cubicBezTo>
                  <a:cubicBezTo>
                    <a:pt x="352" y="111"/>
                    <a:pt x="347" y="106"/>
                    <a:pt x="341" y="106"/>
                  </a:cubicBezTo>
                  <a:cubicBezTo>
                    <a:pt x="149" y="106"/>
                    <a:pt x="149" y="106"/>
                    <a:pt x="149" y="106"/>
                  </a:cubicBezTo>
                  <a:cubicBezTo>
                    <a:pt x="143" y="106"/>
                    <a:pt x="138" y="111"/>
                    <a:pt x="138" y="117"/>
                  </a:cubicBezTo>
                  <a:cubicBezTo>
                    <a:pt x="138" y="362"/>
                    <a:pt x="138" y="362"/>
                    <a:pt x="138" y="362"/>
                  </a:cubicBezTo>
                  <a:cubicBezTo>
                    <a:pt x="138" y="368"/>
                    <a:pt x="143" y="373"/>
                    <a:pt x="149" y="373"/>
                  </a:cubicBezTo>
                  <a:cubicBezTo>
                    <a:pt x="298" y="373"/>
                    <a:pt x="298" y="373"/>
                    <a:pt x="298" y="373"/>
                  </a:cubicBezTo>
                  <a:cubicBezTo>
                    <a:pt x="298" y="384"/>
                    <a:pt x="298" y="384"/>
                    <a:pt x="298" y="384"/>
                  </a:cubicBezTo>
                  <a:cubicBezTo>
                    <a:pt x="298" y="390"/>
                    <a:pt x="303" y="394"/>
                    <a:pt x="309" y="394"/>
                  </a:cubicBezTo>
                  <a:cubicBezTo>
                    <a:pt x="384" y="394"/>
                    <a:pt x="384" y="394"/>
                    <a:pt x="384" y="394"/>
                  </a:cubicBezTo>
                  <a:cubicBezTo>
                    <a:pt x="390" y="394"/>
                    <a:pt x="394" y="390"/>
                    <a:pt x="394" y="384"/>
                  </a:cubicBezTo>
                  <a:lnTo>
                    <a:pt x="394" y="234"/>
                  </a:lnTo>
                  <a:close/>
                </a:path>
              </a:pathLst>
            </a:custGeom>
            <a:solidFill>
              <a:srgbClr val="00688B"/>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A07A65EE-BCF6-4F21-971E-D2DB4BEFBAF9}"/>
                </a:ext>
              </a:extLst>
            </p:cNvPr>
            <p:cNvSpPr txBox="1"/>
            <p:nvPr/>
          </p:nvSpPr>
          <p:spPr>
            <a:xfrm>
              <a:off x="4135623" y="5759560"/>
              <a:ext cx="6933113" cy="41547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1">
                  <a:ea typeface="Verdana" panose="020B0604030504040204" pitchFamily="34" charset="0"/>
                  <a:cs typeface="Verdana" panose="020B0604030504040204" pitchFamily="34" charset="0"/>
                </a:rPr>
                <a:t>FBDI: </a:t>
              </a:r>
              <a:r>
                <a:rPr lang="en-US" sz="1455">
                  <a:ea typeface="Verdana" panose="020B0604030504040204" pitchFamily="34" charset="0"/>
                  <a:cs typeface="Verdana" panose="020B0604030504040204" pitchFamily="34" charset="0"/>
                </a:rPr>
                <a:t>FBDI (File Based Data Import) It is an excel based utility used to import large volumes of data into Oracle Cloud ERP from external applications. </a:t>
              </a:r>
            </a:p>
          </p:txBody>
        </p:sp>
        <p:sp>
          <p:nvSpPr>
            <p:cNvPr id="20" name="TextBox 19">
              <a:extLst>
                <a:ext uri="{FF2B5EF4-FFF2-40B4-BE49-F238E27FC236}">
                  <a16:creationId xmlns:a16="http://schemas.microsoft.com/office/drawing/2014/main" id="{08C5D146-3C43-41AE-AEE4-7E2CC6F49463}"/>
                </a:ext>
              </a:extLst>
            </p:cNvPr>
            <p:cNvSpPr txBox="1"/>
            <p:nvPr/>
          </p:nvSpPr>
          <p:spPr>
            <a:xfrm>
              <a:off x="4794847" y="1856575"/>
              <a:ext cx="6574965" cy="60012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1">
                  <a:ea typeface="Verdana" panose="020B0604030504040204" pitchFamily="34" charset="0"/>
                  <a:cs typeface="Verdana" panose="020B0604030504040204" pitchFamily="34" charset="0"/>
                </a:rPr>
                <a:t>Middleware:</a:t>
              </a:r>
              <a:r>
                <a:rPr lang="en-US" sz="1455">
                  <a:ea typeface="Verdana" panose="020B0604030504040204" pitchFamily="34" charset="0"/>
                  <a:cs typeface="Verdana" panose="020B0604030504040204" pitchFamily="34" charset="0"/>
                </a:rPr>
                <a:t>  </a:t>
              </a:r>
              <a:r>
                <a:rPr lang="en-US" sz="1455">
                  <a:ea typeface="Verdana" panose="020B0604030504040204" pitchFamily="34" charset="0"/>
                </a:rPr>
                <a:t>An integration platform that helps connect Oracle cloud ERP to boundary systems. Oracle OIC will be referenced as Middleware for the context of this project.</a:t>
              </a:r>
            </a:p>
            <a:p>
              <a:endParaRPr lang="en-US" sz="1455">
                <a:ea typeface="Verdana" panose="020B0604030504040204" pitchFamily="34" charset="0"/>
                <a:cs typeface="Verdana" panose="020B0604030504040204" pitchFamily="34" charset="0"/>
              </a:endParaRPr>
            </a:p>
          </p:txBody>
        </p:sp>
        <p:sp>
          <p:nvSpPr>
            <p:cNvPr id="21" name="Media_Technology_Fill_4">
              <a:extLst>
                <a:ext uri="{FF2B5EF4-FFF2-40B4-BE49-F238E27FC236}">
                  <a16:creationId xmlns:a16="http://schemas.microsoft.com/office/drawing/2014/main" id="{FF96911D-78F2-47BA-A8A3-2F3F21D5EB36}"/>
                </a:ext>
              </a:extLst>
            </p:cNvPr>
            <p:cNvSpPr>
              <a:spLocks noChangeAspect="1" noEditPoints="1"/>
            </p:cNvSpPr>
            <p:nvPr/>
          </p:nvSpPr>
          <p:spPr bwMode="auto">
            <a:xfrm>
              <a:off x="3970673" y="1829806"/>
              <a:ext cx="673100" cy="673100"/>
            </a:xfrm>
            <a:custGeom>
              <a:avLst/>
              <a:gdLst>
                <a:gd name="T0" fmla="*/ 160 w 512"/>
                <a:gd name="T1" fmla="*/ 384 h 512"/>
                <a:gd name="T2" fmla="*/ 352 w 512"/>
                <a:gd name="T3" fmla="*/ 384 h 512"/>
                <a:gd name="T4" fmla="*/ 352 w 512"/>
                <a:gd name="T5" fmla="*/ 128 h 512"/>
                <a:gd name="T6" fmla="*/ 160 w 512"/>
                <a:gd name="T7" fmla="*/ 128 h 512"/>
                <a:gd name="T8" fmla="*/ 160 w 512"/>
                <a:gd name="T9" fmla="*/ 384 h 512"/>
                <a:gd name="T10" fmla="*/ 256 w 512"/>
                <a:gd name="T11" fmla="*/ 363 h 512"/>
                <a:gd name="T12" fmla="*/ 245 w 512"/>
                <a:gd name="T13" fmla="*/ 352 h 512"/>
                <a:gd name="T14" fmla="*/ 256 w 512"/>
                <a:gd name="T15" fmla="*/ 342 h 512"/>
                <a:gd name="T16" fmla="*/ 267 w 512"/>
                <a:gd name="T17" fmla="*/ 352 h 512"/>
                <a:gd name="T18" fmla="*/ 256 w 512"/>
                <a:gd name="T19" fmla="*/ 363 h 512"/>
                <a:gd name="T20" fmla="*/ 171 w 512"/>
                <a:gd name="T21" fmla="*/ 150 h 512"/>
                <a:gd name="T22" fmla="*/ 181 w 512"/>
                <a:gd name="T23" fmla="*/ 139 h 512"/>
                <a:gd name="T24" fmla="*/ 331 w 512"/>
                <a:gd name="T25" fmla="*/ 139 h 512"/>
                <a:gd name="T26" fmla="*/ 341 w 512"/>
                <a:gd name="T27" fmla="*/ 150 h 512"/>
                <a:gd name="T28" fmla="*/ 341 w 512"/>
                <a:gd name="T29" fmla="*/ 310 h 512"/>
                <a:gd name="T30" fmla="*/ 331 w 512"/>
                <a:gd name="T31" fmla="*/ 320 h 512"/>
                <a:gd name="T32" fmla="*/ 181 w 512"/>
                <a:gd name="T33" fmla="*/ 320 h 512"/>
                <a:gd name="T34" fmla="*/ 171 w 512"/>
                <a:gd name="T35" fmla="*/ 310 h 512"/>
                <a:gd name="T36" fmla="*/ 171 w 512"/>
                <a:gd name="T37" fmla="*/ 150 h 512"/>
                <a:gd name="T38" fmla="*/ 320 w 512"/>
                <a:gd name="T39" fmla="*/ 299 h 512"/>
                <a:gd name="T40" fmla="*/ 192 w 512"/>
                <a:gd name="T41" fmla="*/ 299 h 512"/>
                <a:gd name="T42" fmla="*/ 192 w 512"/>
                <a:gd name="T43" fmla="*/ 160 h 512"/>
                <a:gd name="T44" fmla="*/ 320 w 512"/>
                <a:gd name="T45" fmla="*/ 160 h 512"/>
                <a:gd name="T46" fmla="*/ 320 w 512"/>
                <a:gd name="T47" fmla="*/ 299 h 512"/>
                <a:gd name="T48" fmla="*/ 256 w 512"/>
                <a:gd name="T49" fmla="*/ 0 h 512"/>
                <a:gd name="T50" fmla="*/ 0 w 512"/>
                <a:gd name="T51" fmla="*/ 256 h 512"/>
                <a:gd name="T52" fmla="*/ 256 w 512"/>
                <a:gd name="T53" fmla="*/ 512 h 512"/>
                <a:gd name="T54" fmla="*/ 512 w 512"/>
                <a:gd name="T55" fmla="*/ 256 h 512"/>
                <a:gd name="T56" fmla="*/ 256 w 512"/>
                <a:gd name="T57" fmla="*/ 0 h 512"/>
                <a:gd name="T58" fmla="*/ 373 w 512"/>
                <a:gd name="T59" fmla="*/ 395 h 512"/>
                <a:gd name="T60" fmla="*/ 363 w 512"/>
                <a:gd name="T61" fmla="*/ 406 h 512"/>
                <a:gd name="T62" fmla="*/ 149 w 512"/>
                <a:gd name="T63" fmla="*/ 406 h 512"/>
                <a:gd name="T64" fmla="*/ 139 w 512"/>
                <a:gd name="T65" fmla="*/ 395 h 512"/>
                <a:gd name="T66" fmla="*/ 139 w 512"/>
                <a:gd name="T67" fmla="*/ 118 h 512"/>
                <a:gd name="T68" fmla="*/ 149 w 512"/>
                <a:gd name="T69" fmla="*/ 107 h 512"/>
                <a:gd name="T70" fmla="*/ 363 w 512"/>
                <a:gd name="T71" fmla="*/ 107 h 512"/>
                <a:gd name="T72" fmla="*/ 373 w 512"/>
                <a:gd name="T73" fmla="*/ 118 h 512"/>
                <a:gd name="T74" fmla="*/ 373 w 512"/>
                <a:gd name="T75" fmla="*/ 3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160" y="384"/>
                  </a:moveTo>
                  <a:cubicBezTo>
                    <a:pt x="352" y="384"/>
                    <a:pt x="352" y="384"/>
                    <a:pt x="352" y="384"/>
                  </a:cubicBezTo>
                  <a:cubicBezTo>
                    <a:pt x="352" y="128"/>
                    <a:pt x="352" y="128"/>
                    <a:pt x="352" y="128"/>
                  </a:cubicBezTo>
                  <a:cubicBezTo>
                    <a:pt x="160" y="128"/>
                    <a:pt x="160" y="128"/>
                    <a:pt x="160" y="128"/>
                  </a:cubicBezTo>
                  <a:lnTo>
                    <a:pt x="160" y="384"/>
                  </a:lnTo>
                  <a:close/>
                  <a:moveTo>
                    <a:pt x="256" y="363"/>
                  </a:moveTo>
                  <a:cubicBezTo>
                    <a:pt x="250" y="363"/>
                    <a:pt x="245" y="358"/>
                    <a:pt x="245" y="352"/>
                  </a:cubicBezTo>
                  <a:cubicBezTo>
                    <a:pt x="245" y="346"/>
                    <a:pt x="250" y="342"/>
                    <a:pt x="256" y="342"/>
                  </a:cubicBezTo>
                  <a:cubicBezTo>
                    <a:pt x="262" y="342"/>
                    <a:pt x="267" y="346"/>
                    <a:pt x="267" y="352"/>
                  </a:cubicBezTo>
                  <a:cubicBezTo>
                    <a:pt x="267" y="358"/>
                    <a:pt x="262" y="363"/>
                    <a:pt x="256" y="363"/>
                  </a:cubicBezTo>
                  <a:close/>
                  <a:moveTo>
                    <a:pt x="171" y="150"/>
                  </a:moveTo>
                  <a:cubicBezTo>
                    <a:pt x="171" y="144"/>
                    <a:pt x="175" y="139"/>
                    <a:pt x="181" y="139"/>
                  </a:cubicBezTo>
                  <a:cubicBezTo>
                    <a:pt x="331" y="139"/>
                    <a:pt x="331" y="139"/>
                    <a:pt x="331" y="139"/>
                  </a:cubicBezTo>
                  <a:cubicBezTo>
                    <a:pt x="337" y="139"/>
                    <a:pt x="341" y="144"/>
                    <a:pt x="341" y="150"/>
                  </a:cubicBezTo>
                  <a:cubicBezTo>
                    <a:pt x="341" y="310"/>
                    <a:pt x="341" y="310"/>
                    <a:pt x="341" y="310"/>
                  </a:cubicBezTo>
                  <a:cubicBezTo>
                    <a:pt x="341" y="316"/>
                    <a:pt x="337" y="320"/>
                    <a:pt x="331" y="320"/>
                  </a:cubicBezTo>
                  <a:cubicBezTo>
                    <a:pt x="181" y="320"/>
                    <a:pt x="181" y="320"/>
                    <a:pt x="181" y="320"/>
                  </a:cubicBezTo>
                  <a:cubicBezTo>
                    <a:pt x="175" y="320"/>
                    <a:pt x="171" y="316"/>
                    <a:pt x="171" y="310"/>
                  </a:cubicBezTo>
                  <a:lnTo>
                    <a:pt x="171" y="150"/>
                  </a:lnTo>
                  <a:close/>
                  <a:moveTo>
                    <a:pt x="320" y="299"/>
                  </a:moveTo>
                  <a:cubicBezTo>
                    <a:pt x="192" y="299"/>
                    <a:pt x="192" y="299"/>
                    <a:pt x="192" y="299"/>
                  </a:cubicBezTo>
                  <a:cubicBezTo>
                    <a:pt x="192" y="160"/>
                    <a:pt x="192" y="160"/>
                    <a:pt x="192" y="160"/>
                  </a:cubicBezTo>
                  <a:cubicBezTo>
                    <a:pt x="320" y="160"/>
                    <a:pt x="320" y="160"/>
                    <a:pt x="320" y="160"/>
                  </a:cubicBezTo>
                  <a:lnTo>
                    <a:pt x="320" y="299"/>
                  </a:lnTo>
                  <a:close/>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373" y="395"/>
                  </a:moveTo>
                  <a:cubicBezTo>
                    <a:pt x="373" y="401"/>
                    <a:pt x="369" y="406"/>
                    <a:pt x="363" y="406"/>
                  </a:cubicBezTo>
                  <a:cubicBezTo>
                    <a:pt x="149" y="406"/>
                    <a:pt x="149" y="406"/>
                    <a:pt x="149" y="406"/>
                  </a:cubicBezTo>
                  <a:cubicBezTo>
                    <a:pt x="143" y="406"/>
                    <a:pt x="139" y="401"/>
                    <a:pt x="139" y="395"/>
                  </a:cubicBezTo>
                  <a:cubicBezTo>
                    <a:pt x="139" y="118"/>
                    <a:pt x="139" y="118"/>
                    <a:pt x="139" y="118"/>
                  </a:cubicBezTo>
                  <a:cubicBezTo>
                    <a:pt x="139" y="112"/>
                    <a:pt x="143" y="107"/>
                    <a:pt x="149" y="107"/>
                  </a:cubicBezTo>
                  <a:cubicBezTo>
                    <a:pt x="363" y="107"/>
                    <a:pt x="363" y="107"/>
                    <a:pt x="363" y="107"/>
                  </a:cubicBezTo>
                  <a:cubicBezTo>
                    <a:pt x="369" y="107"/>
                    <a:pt x="373" y="112"/>
                    <a:pt x="373" y="118"/>
                  </a:cubicBezTo>
                  <a:lnTo>
                    <a:pt x="373" y="395"/>
                  </a:lnTo>
                  <a:close/>
                </a:path>
              </a:pathLst>
            </a:custGeom>
            <a:solidFill>
              <a:schemeClr val="accent1">
                <a:lumMod val="40000"/>
                <a:lumOff val="60000"/>
              </a:schemeClr>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p>
          </p:txBody>
        </p:sp>
        <p:sp>
          <p:nvSpPr>
            <p:cNvPr id="22" name="TextBox 21">
              <a:extLst>
                <a:ext uri="{FF2B5EF4-FFF2-40B4-BE49-F238E27FC236}">
                  <a16:creationId xmlns:a16="http://schemas.microsoft.com/office/drawing/2014/main" id="{E56E8AAF-8BD7-4169-A2A0-28100A227ECB}"/>
                </a:ext>
              </a:extLst>
            </p:cNvPr>
            <p:cNvSpPr txBox="1"/>
            <p:nvPr/>
          </p:nvSpPr>
          <p:spPr>
            <a:xfrm>
              <a:off x="4071825" y="1181696"/>
              <a:ext cx="7382179" cy="59314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1" dirty="0">
                  <a:ea typeface="Verdana" panose="020B0604030504040204" pitchFamily="34" charset="0"/>
                  <a:cs typeface="Verdana" panose="020B0604030504040204" pitchFamily="34" charset="0"/>
                </a:rPr>
                <a:t>Boundary Systems:</a:t>
              </a:r>
              <a:r>
                <a:rPr lang="en-US" sz="1455" dirty="0">
                  <a:ea typeface="Verdana" panose="020B0604030504040204" pitchFamily="34" charset="0"/>
                  <a:cs typeface="Verdana" panose="020B0604030504040204" pitchFamily="34" charset="0"/>
                </a:rPr>
                <a:t> Third party applications interfacing with Oracle Cloud ERP. </a:t>
              </a:r>
            </a:p>
            <a:p>
              <a:r>
                <a:rPr lang="en-US" sz="1455" dirty="0">
                  <a:ea typeface="Verdana" panose="020B0604030504040204" pitchFamily="34" charset="0"/>
                  <a:cs typeface="Verdana" panose="020B0604030504040204" pitchFamily="34" charset="0"/>
                </a:rPr>
                <a:t>E.g., SAP PM ,MES,XXCS</a:t>
              </a:r>
            </a:p>
          </p:txBody>
        </p:sp>
        <p:sp>
          <p:nvSpPr>
            <p:cNvPr id="23" name="General_Fill_81">
              <a:extLst>
                <a:ext uri="{FF2B5EF4-FFF2-40B4-BE49-F238E27FC236}">
                  <a16:creationId xmlns:a16="http://schemas.microsoft.com/office/drawing/2014/main" id="{5C56252D-77F1-43E4-8D72-B7DC5C93728A}"/>
                </a:ext>
              </a:extLst>
            </p:cNvPr>
            <p:cNvSpPr>
              <a:spLocks noChangeAspect="1" noEditPoints="1"/>
            </p:cNvSpPr>
            <p:nvPr/>
          </p:nvSpPr>
          <p:spPr bwMode="auto">
            <a:xfrm>
              <a:off x="3311449" y="1181696"/>
              <a:ext cx="673100" cy="673100"/>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chemeClr val="accent1">
                <a:lumMod val="20000"/>
                <a:lumOff val="80000"/>
              </a:schemeClr>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p>
          </p:txBody>
        </p:sp>
        <p:sp>
          <p:nvSpPr>
            <p:cNvPr id="24" name="Freeform 36">
              <a:extLst>
                <a:ext uri="{FF2B5EF4-FFF2-40B4-BE49-F238E27FC236}">
                  <a16:creationId xmlns:a16="http://schemas.microsoft.com/office/drawing/2014/main" id="{59B24038-3048-4CC9-A6EF-0D6AB273362E}"/>
                </a:ext>
              </a:extLst>
            </p:cNvPr>
            <p:cNvSpPr>
              <a:spLocks noChangeAspect="1" noEditPoints="1"/>
            </p:cNvSpPr>
            <p:nvPr/>
          </p:nvSpPr>
          <p:spPr bwMode="auto">
            <a:xfrm>
              <a:off x="4608626" y="3431375"/>
              <a:ext cx="665884" cy="669913"/>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38B0DE"/>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273">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31C51B7D-9F07-4244-8889-0951BC8E5B83}"/>
                </a:ext>
              </a:extLst>
            </p:cNvPr>
            <p:cNvSpPr txBox="1"/>
            <p:nvPr/>
          </p:nvSpPr>
          <p:spPr>
            <a:xfrm>
              <a:off x="5432800" y="3431375"/>
              <a:ext cx="6508639" cy="41547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b="1">
                  <a:ea typeface="Verdana" panose="020B0604030504040204" pitchFamily="34" charset="0"/>
                  <a:cs typeface="Verdana" panose="020B0604030504040204" pitchFamily="34" charset="0"/>
                </a:rPr>
                <a:t>DFF:</a:t>
              </a:r>
              <a:r>
                <a:rPr lang="en-US" sz="1455">
                  <a:ea typeface="Verdana" panose="020B0604030504040204" pitchFamily="34" charset="0"/>
                  <a:cs typeface="Verdana" panose="020B0604030504040204" pitchFamily="34" charset="0"/>
                </a:rPr>
                <a:t> </a:t>
              </a:r>
              <a:r>
                <a:rPr lang="en-US" sz="1455">
                  <a:solidFill>
                    <a:srgbClr val="444444"/>
                  </a:solidFill>
                  <a:ea typeface="Verdana" panose="020B0604030504040204" pitchFamily="34" charset="0"/>
                </a:rPr>
                <a:t>Descriptive Flex Fields - It is a flexible data field that can be customized to meet business needs without programming</a:t>
              </a:r>
            </a:p>
          </p:txBody>
        </p:sp>
      </p:grpSp>
    </p:spTree>
    <p:extLst>
      <p:ext uri="{BB962C8B-B14F-4D97-AF65-F5344CB8AC3E}">
        <p14:creationId xmlns:p14="http://schemas.microsoft.com/office/powerpoint/2010/main" val="260480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4">
            <a:extLst>
              <a:ext uri="{FF2B5EF4-FFF2-40B4-BE49-F238E27FC236}">
                <a16:creationId xmlns:a16="http://schemas.microsoft.com/office/drawing/2014/main" id="{601A04DD-F7AF-4DCD-AB90-A52C177C6B73}"/>
              </a:ext>
            </a:extLst>
          </p:cNvPr>
          <p:cNvSpPr>
            <a:spLocks noGrp="1"/>
          </p:cNvSpPr>
          <p:nvPr>
            <p:ph type="title" idx="4294967295"/>
          </p:nvPr>
        </p:nvSpPr>
        <p:spPr>
          <a:xfrm>
            <a:off x="0" y="201613"/>
            <a:ext cx="11115675" cy="336550"/>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183">
                <a:solidFill>
                  <a:schemeClr val="bg2">
                    <a:lumMod val="75000"/>
                  </a:schemeClr>
                </a:solidFill>
              </a:rPr>
              <a:t>Integration Mechanisms and Common Patterns</a:t>
            </a:r>
          </a:p>
        </p:txBody>
      </p:sp>
      <p:sp>
        <p:nvSpPr>
          <p:cNvPr id="111" name="Text Placeholder 3">
            <a:extLst>
              <a:ext uri="{FF2B5EF4-FFF2-40B4-BE49-F238E27FC236}">
                <a16:creationId xmlns:a16="http://schemas.microsoft.com/office/drawing/2014/main" id="{140DE82E-14E2-42DC-8664-250C17C331E1}"/>
              </a:ext>
            </a:extLst>
          </p:cNvPr>
          <p:cNvSpPr>
            <a:spLocks noGrp="1"/>
          </p:cNvSpPr>
          <p:nvPr>
            <p:ph type="body" sz="quarter" idx="4294967295"/>
          </p:nvPr>
        </p:nvSpPr>
        <p:spPr>
          <a:xfrm>
            <a:off x="0" y="652463"/>
            <a:ext cx="11114088" cy="357187"/>
          </a:xfrm>
        </p:spPr>
        <p:txBody>
          <a:bodyPr>
            <a:normAutofit lnSpcReduction="1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940">
                <a:latin typeface="+mn-lt"/>
              </a:rPr>
              <a:t>Most Common Integration Patterns to integrate external systems with Oracle Cloud</a:t>
            </a:r>
          </a:p>
        </p:txBody>
      </p:sp>
      <p:grpSp>
        <p:nvGrpSpPr>
          <p:cNvPr id="60" name="Group 59">
            <a:extLst>
              <a:ext uri="{FF2B5EF4-FFF2-40B4-BE49-F238E27FC236}">
                <a16:creationId xmlns:a16="http://schemas.microsoft.com/office/drawing/2014/main" id="{A6B8DEFA-0BD9-4EFA-B63C-6EFF80EB558D}"/>
              </a:ext>
            </a:extLst>
          </p:cNvPr>
          <p:cNvGrpSpPr/>
          <p:nvPr/>
        </p:nvGrpSpPr>
        <p:grpSpPr>
          <a:xfrm>
            <a:off x="3507929" y="2720588"/>
            <a:ext cx="4565420" cy="3935359"/>
            <a:chOff x="2447398" y="1927225"/>
            <a:chExt cx="4079341" cy="3606800"/>
          </a:xfrm>
        </p:grpSpPr>
        <p:sp>
          <p:nvSpPr>
            <p:cNvPr id="61" name="Freeform 29">
              <a:extLst>
                <a:ext uri="{FF2B5EF4-FFF2-40B4-BE49-F238E27FC236}">
                  <a16:creationId xmlns:a16="http://schemas.microsoft.com/office/drawing/2014/main" id="{B64C18D4-43E3-4A48-822B-2CC83507F33E}"/>
                </a:ext>
              </a:extLst>
            </p:cNvPr>
            <p:cNvSpPr>
              <a:spLocks/>
            </p:cNvSpPr>
            <p:nvPr/>
          </p:nvSpPr>
          <p:spPr bwMode="gray">
            <a:xfrm>
              <a:off x="2750344" y="1927225"/>
              <a:ext cx="1736725" cy="1736725"/>
            </a:xfrm>
            <a:custGeom>
              <a:avLst/>
              <a:gdLst/>
              <a:ahLst/>
              <a:cxnLst>
                <a:cxn ang="0">
                  <a:pos x="0" y="532"/>
                </a:cxn>
                <a:cxn ang="0">
                  <a:pos x="532" y="0"/>
                </a:cxn>
                <a:cxn ang="0">
                  <a:pos x="532" y="532"/>
                </a:cxn>
                <a:cxn ang="0">
                  <a:pos x="0" y="532"/>
                </a:cxn>
              </a:cxnLst>
              <a:rect l="0" t="0" r="r" b="b"/>
              <a:pathLst>
                <a:path w="532" h="532">
                  <a:moveTo>
                    <a:pt x="0" y="532"/>
                  </a:moveTo>
                  <a:cubicBezTo>
                    <a:pt x="0" y="238"/>
                    <a:pt x="238" y="0"/>
                    <a:pt x="532" y="0"/>
                  </a:cubicBezTo>
                  <a:cubicBezTo>
                    <a:pt x="532" y="532"/>
                    <a:pt x="532" y="532"/>
                    <a:pt x="532" y="532"/>
                  </a:cubicBezTo>
                  <a:lnTo>
                    <a:pt x="0" y="532"/>
                  </a:lnTo>
                  <a:close/>
                </a:path>
              </a:pathLst>
            </a:custGeom>
            <a:solidFill>
              <a:schemeClr val="accent5"/>
            </a:solidFill>
            <a:ln w="9525">
              <a:noFill/>
              <a:round/>
              <a:headEnd/>
              <a:tailEnd/>
            </a:ln>
            <a:effec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solidFill>
                  <a:srgbClr val="000000"/>
                </a:solidFill>
                <a:latin typeface="Arial"/>
              </a:endParaRPr>
            </a:p>
          </p:txBody>
        </p:sp>
        <p:sp>
          <p:nvSpPr>
            <p:cNvPr id="62" name="Freeform 30">
              <a:extLst>
                <a:ext uri="{FF2B5EF4-FFF2-40B4-BE49-F238E27FC236}">
                  <a16:creationId xmlns:a16="http://schemas.microsoft.com/office/drawing/2014/main" id="{023483A8-5B38-4828-B56C-B1F14572A5FB}"/>
                </a:ext>
              </a:extLst>
            </p:cNvPr>
            <p:cNvSpPr>
              <a:spLocks/>
            </p:cNvSpPr>
            <p:nvPr/>
          </p:nvSpPr>
          <p:spPr bwMode="gray">
            <a:xfrm>
              <a:off x="2750344" y="3797300"/>
              <a:ext cx="1736725" cy="1736725"/>
            </a:xfrm>
            <a:custGeom>
              <a:avLst/>
              <a:gdLst/>
              <a:ahLst/>
              <a:cxnLst>
                <a:cxn ang="0">
                  <a:pos x="532" y="532"/>
                </a:cxn>
                <a:cxn ang="0">
                  <a:pos x="0" y="0"/>
                </a:cxn>
                <a:cxn ang="0">
                  <a:pos x="532" y="0"/>
                </a:cxn>
                <a:cxn ang="0">
                  <a:pos x="532" y="532"/>
                </a:cxn>
              </a:cxnLst>
              <a:rect l="0" t="0" r="r" b="b"/>
              <a:pathLst>
                <a:path w="532" h="532">
                  <a:moveTo>
                    <a:pt x="532" y="532"/>
                  </a:moveTo>
                  <a:cubicBezTo>
                    <a:pt x="238" y="532"/>
                    <a:pt x="0" y="294"/>
                    <a:pt x="0" y="0"/>
                  </a:cubicBezTo>
                  <a:cubicBezTo>
                    <a:pt x="532" y="0"/>
                    <a:pt x="532" y="0"/>
                    <a:pt x="532" y="0"/>
                  </a:cubicBezTo>
                  <a:lnTo>
                    <a:pt x="532" y="532"/>
                  </a:lnTo>
                  <a:close/>
                </a:path>
              </a:pathLst>
            </a:custGeom>
            <a:solidFill>
              <a:schemeClr val="accent1"/>
            </a:solidFill>
            <a:ln w="9525">
              <a:noFill/>
              <a:round/>
              <a:headEnd/>
              <a:tailEnd/>
            </a:ln>
            <a:effec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solidFill>
                  <a:srgbClr val="000000"/>
                </a:solidFill>
                <a:latin typeface="Arial"/>
              </a:endParaRPr>
            </a:p>
          </p:txBody>
        </p:sp>
        <p:sp>
          <p:nvSpPr>
            <p:cNvPr id="63" name="Freeform 31">
              <a:extLst>
                <a:ext uri="{FF2B5EF4-FFF2-40B4-BE49-F238E27FC236}">
                  <a16:creationId xmlns:a16="http://schemas.microsoft.com/office/drawing/2014/main" id="{04C64D01-AF2C-4B20-90D5-F4D6EF8665A5}"/>
                </a:ext>
              </a:extLst>
            </p:cNvPr>
            <p:cNvSpPr>
              <a:spLocks/>
            </p:cNvSpPr>
            <p:nvPr/>
          </p:nvSpPr>
          <p:spPr bwMode="gray">
            <a:xfrm>
              <a:off x="4647406" y="3797300"/>
              <a:ext cx="1736725" cy="1736725"/>
            </a:xfrm>
            <a:custGeom>
              <a:avLst/>
              <a:gdLst/>
              <a:ahLst/>
              <a:cxnLst>
                <a:cxn ang="0">
                  <a:pos x="532" y="0"/>
                </a:cxn>
                <a:cxn ang="0">
                  <a:pos x="0" y="532"/>
                </a:cxn>
                <a:cxn ang="0">
                  <a:pos x="0" y="0"/>
                </a:cxn>
                <a:cxn ang="0">
                  <a:pos x="532" y="0"/>
                </a:cxn>
              </a:cxnLst>
              <a:rect l="0" t="0" r="r" b="b"/>
              <a:pathLst>
                <a:path w="532" h="532">
                  <a:moveTo>
                    <a:pt x="532" y="0"/>
                  </a:moveTo>
                  <a:cubicBezTo>
                    <a:pt x="532" y="294"/>
                    <a:pt x="294" y="532"/>
                    <a:pt x="0" y="532"/>
                  </a:cubicBezTo>
                  <a:cubicBezTo>
                    <a:pt x="0" y="0"/>
                    <a:pt x="0" y="0"/>
                    <a:pt x="0" y="0"/>
                  </a:cubicBezTo>
                  <a:lnTo>
                    <a:pt x="532" y="0"/>
                  </a:lnTo>
                  <a:close/>
                </a:path>
              </a:pathLst>
            </a:custGeom>
            <a:solidFill>
              <a:schemeClr val="accent5"/>
            </a:solidFill>
            <a:ln w="9525">
              <a:noFill/>
              <a:round/>
              <a:headEnd/>
              <a:tailEnd/>
            </a:ln>
            <a:effec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solidFill>
                  <a:srgbClr val="000000"/>
                </a:solidFill>
                <a:latin typeface="Arial"/>
              </a:endParaRPr>
            </a:p>
          </p:txBody>
        </p:sp>
        <p:sp>
          <p:nvSpPr>
            <p:cNvPr id="64" name="Freeform 32">
              <a:extLst>
                <a:ext uri="{FF2B5EF4-FFF2-40B4-BE49-F238E27FC236}">
                  <a16:creationId xmlns:a16="http://schemas.microsoft.com/office/drawing/2014/main" id="{3D05ED4B-3BE6-432C-AC7B-A0503C43A147}"/>
                </a:ext>
              </a:extLst>
            </p:cNvPr>
            <p:cNvSpPr>
              <a:spLocks/>
            </p:cNvSpPr>
            <p:nvPr/>
          </p:nvSpPr>
          <p:spPr bwMode="gray">
            <a:xfrm>
              <a:off x="4647406" y="1927225"/>
              <a:ext cx="1736725" cy="1736725"/>
            </a:xfrm>
            <a:custGeom>
              <a:avLst/>
              <a:gdLst/>
              <a:ahLst/>
              <a:cxnLst>
                <a:cxn ang="0">
                  <a:pos x="0" y="0"/>
                </a:cxn>
                <a:cxn ang="0">
                  <a:pos x="532" y="532"/>
                </a:cxn>
                <a:cxn ang="0">
                  <a:pos x="0" y="532"/>
                </a:cxn>
                <a:cxn ang="0">
                  <a:pos x="0" y="0"/>
                </a:cxn>
              </a:cxnLst>
              <a:rect l="0" t="0" r="r" b="b"/>
              <a:pathLst>
                <a:path w="532" h="532">
                  <a:moveTo>
                    <a:pt x="0" y="0"/>
                  </a:moveTo>
                  <a:cubicBezTo>
                    <a:pt x="294" y="0"/>
                    <a:pt x="532" y="238"/>
                    <a:pt x="532" y="532"/>
                  </a:cubicBezTo>
                  <a:cubicBezTo>
                    <a:pt x="0" y="532"/>
                    <a:pt x="0" y="532"/>
                    <a:pt x="0" y="532"/>
                  </a:cubicBezTo>
                  <a:lnTo>
                    <a:pt x="0" y="0"/>
                  </a:lnTo>
                  <a:close/>
                </a:path>
              </a:pathLst>
            </a:custGeom>
            <a:solidFill>
              <a:schemeClr val="accent1"/>
            </a:solidFill>
            <a:ln w="9525">
              <a:noFill/>
              <a:round/>
              <a:headEnd/>
              <a:tailEnd/>
            </a:ln>
            <a:effec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455">
                <a:solidFill>
                  <a:srgbClr val="000000"/>
                </a:solidFill>
                <a:latin typeface="Arial"/>
              </a:endParaRPr>
            </a:p>
          </p:txBody>
        </p:sp>
        <p:sp>
          <p:nvSpPr>
            <p:cNvPr id="65" name="Text Box 6">
              <a:extLst>
                <a:ext uri="{FF2B5EF4-FFF2-40B4-BE49-F238E27FC236}">
                  <a16:creationId xmlns:a16="http://schemas.microsoft.com/office/drawing/2014/main" id="{EF26270D-A2A3-464C-B6CF-7F2034C3A390}"/>
                </a:ext>
              </a:extLst>
            </p:cNvPr>
            <p:cNvSpPr txBox="1">
              <a:spLocks noChangeArrowheads="1"/>
            </p:cNvSpPr>
            <p:nvPr/>
          </p:nvSpPr>
          <p:spPr bwMode="gray">
            <a:xfrm>
              <a:off x="3031587" y="2521056"/>
              <a:ext cx="1506067" cy="338514"/>
            </a:xfrm>
            <a:prstGeom prst="rect">
              <a:avLst/>
            </a:prstGeom>
            <a:noFill/>
            <a:ln w="9525">
              <a:noFill/>
              <a:miter lim="800000"/>
              <a:headEnd/>
              <a:tailEnd/>
            </a:ln>
          </p:spPr>
          <p:txBody>
            <a:bodyPr wrap="square" lIns="0" tIns="0" rIns="0" bIns="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spcBef>
                  <a:spcPct val="50000"/>
                </a:spcBef>
              </a:pPr>
              <a:r>
                <a:rPr lang="en-US" sz="1333" b="1">
                  <a:solidFill>
                    <a:srgbClr val="FFFFFF"/>
                  </a:solidFill>
                </a:rPr>
                <a:t>File Based </a:t>
              </a:r>
              <a:br>
                <a:rPr lang="en-US" sz="1333" b="1">
                  <a:solidFill>
                    <a:srgbClr val="FFFFFF"/>
                  </a:solidFill>
                </a:rPr>
              </a:br>
              <a:r>
                <a:rPr lang="en-US" sz="1333" b="1">
                  <a:solidFill>
                    <a:srgbClr val="FFFFFF"/>
                  </a:solidFill>
                </a:rPr>
                <a:t>Data Load  (FBDI)</a:t>
              </a:r>
            </a:p>
          </p:txBody>
        </p:sp>
        <p:sp>
          <p:nvSpPr>
            <p:cNvPr id="66" name="Text Box 6">
              <a:extLst>
                <a:ext uri="{FF2B5EF4-FFF2-40B4-BE49-F238E27FC236}">
                  <a16:creationId xmlns:a16="http://schemas.microsoft.com/office/drawing/2014/main" id="{BBC6FD3C-43F0-4778-81E1-6E47789244DC}"/>
                </a:ext>
              </a:extLst>
            </p:cNvPr>
            <p:cNvSpPr txBox="1">
              <a:spLocks noChangeArrowheads="1"/>
            </p:cNvSpPr>
            <p:nvPr/>
          </p:nvSpPr>
          <p:spPr bwMode="gray">
            <a:xfrm>
              <a:off x="4656444" y="2495906"/>
              <a:ext cx="1506067" cy="376173"/>
            </a:xfrm>
            <a:prstGeom prst="rect">
              <a:avLst/>
            </a:prstGeom>
            <a:noFill/>
            <a:ln w="9525">
              <a:noFill/>
              <a:miter lim="800000"/>
              <a:headEnd/>
              <a:tailEnd/>
            </a:ln>
          </p:spPr>
          <p:txBody>
            <a:bodyPr wrap="square" lIns="0" tIns="0" rIns="0" bIns="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r>
                <a:rPr lang="en-US" sz="1333" b="1">
                  <a:solidFill>
                    <a:srgbClr val="FFFFFF"/>
                  </a:solidFill>
                </a:rPr>
                <a:t>Webservices</a:t>
              </a:r>
            </a:p>
            <a:p>
              <a:pPr algn="ctr" defTabSz="1478239"/>
              <a:r>
                <a:rPr lang="en-US" sz="1333" b="1">
                  <a:solidFill>
                    <a:srgbClr val="FFFFFF"/>
                  </a:solidFill>
                </a:rPr>
                <a:t>/APIs</a:t>
              </a:r>
            </a:p>
          </p:txBody>
        </p:sp>
        <p:sp>
          <p:nvSpPr>
            <p:cNvPr id="67" name="Text Box 6">
              <a:extLst>
                <a:ext uri="{FF2B5EF4-FFF2-40B4-BE49-F238E27FC236}">
                  <a16:creationId xmlns:a16="http://schemas.microsoft.com/office/drawing/2014/main" id="{E76F300C-1F25-40CE-8573-5C842E7B1FBC}"/>
                </a:ext>
              </a:extLst>
            </p:cNvPr>
            <p:cNvSpPr txBox="1">
              <a:spLocks noChangeArrowheads="1"/>
            </p:cNvSpPr>
            <p:nvPr/>
          </p:nvSpPr>
          <p:spPr bwMode="gray">
            <a:xfrm>
              <a:off x="3280494" y="4475797"/>
              <a:ext cx="1506067" cy="376173"/>
            </a:xfrm>
            <a:prstGeom prst="rect">
              <a:avLst/>
            </a:prstGeom>
            <a:noFill/>
            <a:ln w="9525">
              <a:noFill/>
              <a:miter lim="800000"/>
              <a:headEnd/>
              <a:tailEnd/>
            </a:ln>
          </p:spPr>
          <p:txBody>
            <a:bodyPr wrap="square" lIns="0" tIns="0" rIns="0" bIns="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r>
                <a:rPr lang="en-US" sz="1333" b="1">
                  <a:solidFill>
                    <a:srgbClr val="FFFFFF"/>
                  </a:solidFill>
                </a:rPr>
                <a:t>BI Publisher</a:t>
              </a:r>
            </a:p>
            <a:p>
              <a:pPr defTabSz="1478239"/>
              <a:r>
                <a:rPr lang="en-US" sz="1333" b="1">
                  <a:solidFill>
                    <a:srgbClr val="FFFFFF"/>
                  </a:solidFill>
                </a:rPr>
                <a:t> Report / BICC</a:t>
              </a:r>
            </a:p>
          </p:txBody>
        </p:sp>
        <p:sp>
          <p:nvSpPr>
            <p:cNvPr id="68" name="Text Box 6">
              <a:extLst>
                <a:ext uri="{FF2B5EF4-FFF2-40B4-BE49-F238E27FC236}">
                  <a16:creationId xmlns:a16="http://schemas.microsoft.com/office/drawing/2014/main" id="{EEA263BA-11E7-49DA-A0D7-A1C043CFC38E}"/>
                </a:ext>
              </a:extLst>
            </p:cNvPr>
            <p:cNvSpPr txBox="1">
              <a:spLocks noChangeArrowheads="1"/>
            </p:cNvSpPr>
            <p:nvPr/>
          </p:nvSpPr>
          <p:spPr bwMode="gray">
            <a:xfrm>
              <a:off x="4878064" y="4638139"/>
              <a:ext cx="1506067" cy="188086"/>
            </a:xfrm>
            <a:prstGeom prst="rect">
              <a:avLst/>
            </a:prstGeom>
            <a:noFill/>
            <a:ln w="9525">
              <a:noFill/>
              <a:miter lim="800000"/>
              <a:headEnd/>
              <a:tailEnd/>
            </a:ln>
          </p:spPr>
          <p:txBody>
            <a:bodyPr wrap="square" lIns="0" tIns="0" rIns="0" bIns="0" anchor="b">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r>
                <a:rPr lang="en-US" sz="1333" b="1">
                  <a:solidFill>
                    <a:srgbClr val="FFFFFF"/>
                  </a:solidFill>
                </a:rPr>
                <a:t>Webservices</a:t>
              </a:r>
            </a:p>
          </p:txBody>
        </p:sp>
        <p:sp>
          <p:nvSpPr>
            <p:cNvPr id="69" name="Oval 68">
              <a:extLst>
                <a:ext uri="{FF2B5EF4-FFF2-40B4-BE49-F238E27FC236}">
                  <a16:creationId xmlns:a16="http://schemas.microsoft.com/office/drawing/2014/main" id="{3B3D3A33-2DD3-4F64-BB51-761FC8FADF22}"/>
                </a:ext>
              </a:extLst>
            </p:cNvPr>
            <p:cNvSpPr/>
            <p:nvPr/>
          </p:nvSpPr>
          <p:spPr bwMode="gray">
            <a:xfrm>
              <a:off x="3784621" y="2944813"/>
              <a:ext cx="1616848" cy="1733131"/>
            </a:xfrm>
            <a:prstGeom prst="ellipse">
              <a:avLst/>
            </a:prstGeom>
            <a:solidFill>
              <a:srgbClr val="FFFFFF"/>
            </a:solidFill>
            <a:ln w="19050" algn="ctr">
              <a:noFill/>
              <a:miter lim="800000"/>
              <a:headEnd/>
              <a:tailEnd/>
            </a:ln>
          </p:spPr>
          <p:txBody>
            <a:bodyPr wrap="square" lIns="107789" tIns="107789" rIns="107789" bIns="10778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lnSpc>
                  <a:spcPct val="106000"/>
                </a:lnSpc>
                <a:defRPr/>
              </a:pPr>
              <a:endParaRPr lang="en-US" sz="1940" b="1" kern="0">
                <a:solidFill>
                  <a:srgbClr val="FFFFFF"/>
                </a:solidFill>
              </a:endParaRPr>
            </a:p>
          </p:txBody>
        </p:sp>
        <p:sp>
          <p:nvSpPr>
            <p:cNvPr id="70" name="Rectangle 69">
              <a:extLst>
                <a:ext uri="{FF2B5EF4-FFF2-40B4-BE49-F238E27FC236}">
                  <a16:creationId xmlns:a16="http://schemas.microsoft.com/office/drawing/2014/main" id="{189D0ED0-FFAA-4144-97EF-8E9A34420306}"/>
                </a:ext>
              </a:extLst>
            </p:cNvPr>
            <p:cNvSpPr/>
            <p:nvPr/>
          </p:nvSpPr>
          <p:spPr>
            <a:xfrm>
              <a:off x="3810053" y="3137901"/>
              <a:ext cx="1555272" cy="215436"/>
            </a:xfrm>
            <a:prstGeom prst="rect">
              <a:avLst/>
            </a:prstGeom>
            <a:noFill/>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spcAft>
                  <a:spcPts val="728"/>
                </a:spcAft>
              </a:pPr>
              <a:r>
                <a:rPr lang="en-US" sz="1697" b="1">
                  <a:solidFill>
                    <a:srgbClr val="000000"/>
                  </a:solidFill>
                </a:rPr>
                <a:t>Inbound</a:t>
              </a:r>
              <a:r>
                <a:rPr lang="en-US" sz="1697">
                  <a:solidFill>
                    <a:srgbClr val="000000"/>
                  </a:solidFill>
                  <a:cs typeface="Times New Roman" pitchFamily="18" charset="0"/>
                </a:rPr>
                <a:t> </a:t>
              </a:r>
              <a:r>
                <a:rPr lang="en-US" sz="1697" b="1">
                  <a:solidFill>
                    <a:srgbClr val="000000"/>
                  </a:solidFill>
                </a:rPr>
                <a:t>Integration</a:t>
              </a:r>
            </a:p>
          </p:txBody>
        </p:sp>
        <p:sp>
          <p:nvSpPr>
            <p:cNvPr id="71" name="Rectangle 70">
              <a:extLst>
                <a:ext uri="{FF2B5EF4-FFF2-40B4-BE49-F238E27FC236}">
                  <a16:creationId xmlns:a16="http://schemas.microsoft.com/office/drawing/2014/main" id="{42FEAAD5-777C-4BFC-A3F9-62DA283BCBA4}"/>
                </a:ext>
              </a:extLst>
            </p:cNvPr>
            <p:cNvSpPr/>
            <p:nvPr/>
          </p:nvSpPr>
          <p:spPr>
            <a:xfrm>
              <a:off x="3820166" y="3868888"/>
              <a:ext cx="1586533" cy="430871"/>
            </a:xfrm>
            <a:prstGeom prst="rect">
              <a:avLst/>
            </a:prstGeom>
            <a:noFill/>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spcAft>
                  <a:spcPts val="728"/>
                </a:spcAft>
              </a:pPr>
              <a:r>
                <a:rPr lang="en-US" sz="1697" b="1">
                  <a:solidFill>
                    <a:srgbClr val="000000"/>
                  </a:solidFill>
                </a:rPr>
                <a:t>Outbound Integration</a:t>
              </a:r>
              <a:endParaRPr lang="en-US" sz="1697">
                <a:solidFill>
                  <a:srgbClr val="000000"/>
                </a:solidFill>
                <a:cs typeface="Times New Roman" pitchFamily="18" charset="0"/>
              </a:endParaRPr>
            </a:p>
          </p:txBody>
        </p:sp>
        <p:cxnSp>
          <p:nvCxnSpPr>
            <p:cNvPr id="72" name="Straight Connector 71">
              <a:extLst>
                <a:ext uri="{FF2B5EF4-FFF2-40B4-BE49-F238E27FC236}">
                  <a16:creationId xmlns:a16="http://schemas.microsoft.com/office/drawing/2014/main" id="{66080713-75BF-4B51-B911-B24A5557598B}"/>
                </a:ext>
              </a:extLst>
            </p:cNvPr>
            <p:cNvCxnSpPr/>
            <p:nvPr/>
          </p:nvCxnSpPr>
          <p:spPr>
            <a:xfrm>
              <a:off x="2447398" y="3727594"/>
              <a:ext cx="4079341" cy="6061"/>
            </a:xfrm>
            <a:prstGeom prst="line">
              <a:avLst/>
            </a:prstGeom>
            <a:noFill/>
            <a:ln w="9525" cap="flat" cmpd="sng" algn="ctr">
              <a:solidFill>
                <a:srgbClr val="44546A"/>
              </a:solidFill>
              <a:prstDash val="lgDash"/>
            </a:ln>
            <a:effectLst/>
          </p:spPr>
        </p:cxnSp>
        <p:sp>
          <p:nvSpPr>
            <p:cNvPr id="73" name="Oval 72">
              <a:extLst>
                <a:ext uri="{FF2B5EF4-FFF2-40B4-BE49-F238E27FC236}">
                  <a16:creationId xmlns:a16="http://schemas.microsoft.com/office/drawing/2014/main" id="{5352CB72-0B10-4374-9E80-9B539B7EBBAB}"/>
                </a:ext>
              </a:extLst>
            </p:cNvPr>
            <p:cNvSpPr/>
            <p:nvPr/>
          </p:nvSpPr>
          <p:spPr bwMode="gray">
            <a:xfrm>
              <a:off x="3052873" y="2981999"/>
              <a:ext cx="581153" cy="509977"/>
            </a:xfrm>
            <a:prstGeom prst="ellipse">
              <a:avLst/>
            </a:prstGeom>
            <a:solidFill>
              <a:srgbClr val="FFFFFF"/>
            </a:solidFill>
            <a:ln w="19050" algn="ctr">
              <a:noFill/>
              <a:miter lim="800000"/>
              <a:headEnd/>
              <a:tailEnd/>
            </a:ln>
          </p:spPr>
          <p:txBody>
            <a:bodyPr wrap="square" lIns="107789" tIns="107789" rIns="107789" bIns="10778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lnSpc>
                  <a:spcPct val="106000"/>
                </a:lnSpc>
                <a:defRPr/>
              </a:pPr>
              <a:endParaRPr lang="en-US" sz="1940" b="1" kern="0">
                <a:solidFill>
                  <a:srgbClr val="FFFFFF"/>
                </a:solidFill>
              </a:endParaRPr>
            </a:p>
          </p:txBody>
        </p:sp>
        <p:grpSp>
          <p:nvGrpSpPr>
            <p:cNvPr id="74" name="Group 73">
              <a:extLst>
                <a:ext uri="{FF2B5EF4-FFF2-40B4-BE49-F238E27FC236}">
                  <a16:creationId xmlns:a16="http://schemas.microsoft.com/office/drawing/2014/main" id="{227C40FF-6FB1-481D-8842-37BCF62E4C6C}"/>
                </a:ext>
              </a:extLst>
            </p:cNvPr>
            <p:cNvGrpSpPr/>
            <p:nvPr/>
          </p:nvGrpSpPr>
          <p:grpSpPr>
            <a:xfrm>
              <a:off x="3224844" y="3082696"/>
              <a:ext cx="270208" cy="303078"/>
              <a:chOff x="9832975" y="3732213"/>
              <a:chExt cx="633413" cy="809625"/>
            </a:xfrm>
            <a:solidFill>
              <a:schemeClr val="accent5"/>
            </a:solidFill>
          </p:grpSpPr>
          <p:sp>
            <p:nvSpPr>
              <p:cNvPr id="104" name="Freeform 10">
                <a:extLst>
                  <a:ext uri="{FF2B5EF4-FFF2-40B4-BE49-F238E27FC236}">
                    <a16:creationId xmlns:a16="http://schemas.microsoft.com/office/drawing/2014/main" id="{027B19EF-563F-4A69-B03A-B0D9A0B14909}"/>
                  </a:ext>
                </a:extLst>
              </p:cNvPr>
              <p:cNvSpPr>
                <a:spLocks noEditPoints="1"/>
              </p:cNvSpPr>
              <p:nvPr/>
            </p:nvSpPr>
            <p:spPr bwMode="auto">
              <a:xfrm>
                <a:off x="9832975" y="3732213"/>
                <a:ext cx="633413" cy="809625"/>
              </a:xfrm>
              <a:custGeom>
                <a:avLst/>
                <a:gdLst>
                  <a:gd name="T0" fmla="*/ 1337 w 1355"/>
                  <a:gd name="T1" fmla="*/ 1728 h 1729"/>
                  <a:gd name="T2" fmla="*/ 16 w 1355"/>
                  <a:gd name="T3" fmla="*/ 1729 h 1729"/>
                  <a:gd name="T4" fmla="*/ 0 w 1355"/>
                  <a:gd name="T5" fmla="*/ 1712 h 1729"/>
                  <a:gd name="T6" fmla="*/ 0 w 1355"/>
                  <a:gd name="T7" fmla="*/ 17 h 1729"/>
                  <a:gd name="T8" fmla="*/ 18 w 1355"/>
                  <a:gd name="T9" fmla="*/ 0 h 1729"/>
                  <a:gd name="T10" fmla="*/ 935 w 1355"/>
                  <a:gd name="T11" fmla="*/ 0 h 1729"/>
                  <a:gd name="T12" fmla="*/ 947 w 1355"/>
                  <a:gd name="T13" fmla="*/ 12 h 1729"/>
                  <a:gd name="T14" fmla="*/ 1338 w 1355"/>
                  <a:gd name="T15" fmla="*/ 403 h 1729"/>
                  <a:gd name="T16" fmla="*/ 1355 w 1355"/>
                  <a:gd name="T17" fmla="*/ 444 h 1729"/>
                  <a:gd name="T18" fmla="*/ 1354 w 1355"/>
                  <a:gd name="T19" fmla="*/ 864 h 1729"/>
                  <a:gd name="T20" fmla="*/ 1355 w 1355"/>
                  <a:gd name="T21" fmla="*/ 1685 h 1729"/>
                  <a:gd name="T22" fmla="*/ 1337 w 1355"/>
                  <a:gd name="T23" fmla="*/ 1728 h 1729"/>
                  <a:gd name="T24" fmla="*/ 60 w 1355"/>
                  <a:gd name="T25" fmla="*/ 865 h 1729"/>
                  <a:gd name="T26" fmla="*/ 59 w 1355"/>
                  <a:gd name="T27" fmla="*/ 865 h 1729"/>
                  <a:gd name="T28" fmla="*/ 60 w 1355"/>
                  <a:gd name="T29" fmla="*/ 998 h 1729"/>
                  <a:gd name="T30" fmla="*/ 61 w 1355"/>
                  <a:gd name="T31" fmla="*/ 1160 h 1729"/>
                  <a:gd name="T32" fmla="*/ 59 w 1355"/>
                  <a:gd name="T33" fmla="*/ 1397 h 1729"/>
                  <a:gd name="T34" fmla="*/ 59 w 1355"/>
                  <a:gd name="T35" fmla="*/ 1652 h 1729"/>
                  <a:gd name="T36" fmla="*/ 77 w 1355"/>
                  <a:gd name="T37" fmla="*/ 1669 h 1729"/>
                  <a:gd name="T38" fmla="*/ 291 w 1355"/>
                  <a:gd name="T39" fmla="*/ 1668 h 1729"/>
                  <a:gd name="T40" fmla="*/ 606 w 1355"/>
                  <a:gd name="T41" fmla="*/ 1669 h 1729"/>
                  <a:gd name="T42" fmla="*/ 898 w 1355"/>
                  <a:gd name="T43" fmla="*/ 1668 h 1729"/>
                  <a:gd name="T44" fmla="*/ 1268 w 1355"/>
                  <a:gd name="T45" fmla="*/ 1669 h 1729"/>
                  <a:gd name="T46" fmla="*/ 1292 w 1355"/>
                  <a:gd name="T47" fmla="*/ 1645 h 1729"/>
                  <a:gd name="T48" fmla="*/ 1292 w 1355"/>
                  <a:gd name="T49" fmla="*/ 488 h 1729"/>
                  <a:gd name="T50" fmla="*/ 1267 w 1355"/>
                  <a:gd name="T51" fmla="*/ 464 h 1729"/>
                  <a:gd name="T52" fmla="*/ 933 w 1355"/>
                  <a:gd name="T53" fmla="*/ 464 h 1729"/>
                  <a:gd name="T54" fmla="*/ 890 w 1355"/>
                  <a:gd name="T55" fmla="*/ 420 h 1729"/>
                  <a:gd name="T56" fmla="*/ 890 w 1355"/>
                  <a:gd name="T57" fmla="*/ 90 h 1729"/>
                  <a:gd name="T58" fmla="*/ 860 w 1355"/>
                  <a:gd name="T59" fmla="*/ 59 h 1729"/>
                  <a:gd name="T60" fmla="*/ 589 w 1355"/>
                  <a:gd name="T61" fmla="*/ 59 h 1729"/>
                  <a:gd name="T62" fmla="*/ 415 w 1355"/>
                  <a:gd name="T63" fmla="*/ 60 h 1729"/>
                  <a:gd name="T64" fmla="*/ 265 w 1355"/>
                  <a:gd name="T65" fmla="*/ 60 h 1729"/>
                  <a:gd name="T66" fmla="*/ 76 w 1355"/>
                  <a:gd name="T67" fmla="*/ 60 h 1729"/>
                  <a:gd name="T68" fmla="*/ 61 w 1355"/>
                  <a:gd name="T69" fmla="*/ 75 h 1729"/>
                  <a:gd name="T70" fmla="*/ 60 w 1355"/>
                  <a:gd name="T71" fmla="*/ 193 h 1729"/>
                  <a:gd name="T72" fmla="*/ 60 w 1355"/>
                  <a:gd name="T73" fmla="*/ 363 h 1729"/>
                  <a:gd name="T74" fmla="*/ 60 w 1355"/>
                  <a:gd name="T75" fmla="*/ 531 h 1729"/>
                  <a:gd name="T76" fmla="*/ 60 w 1355"/>
                  <a:gd name="T77" fmla="*/ 693 h 1729"/>
                  <a:gd name="T78" fmla="*/ 60 w 1355"/>
                  <a:gd name="T79" fmla="*/ 865 h 1729"/>
                  <a:gd name="T80" fmla="*/ 953 w 1355"/>
                  <a:gd name="T81" fmla="*/ 113 h 1729"/>
                  <a:gd name="T82" fmla="*/ 952 w 1355"/>
                  <a:gd name="T83" fmla="*/ 124 h 1729"/>
                  <a:gd name="T84" fmla="*/ 952 w 1355"/>
                  <a:gd name="T85" fmla="*/ 377 h 1729"/>
                  <a:gd name="T86" fmla="*/ 977 w 1355"/>
                  <a:gd name="T87" fmla="*/ 401 h 1729"/>
                  <a:gd name="T88" fmla="*/ 1230 w 1355"/>
                  <a:gd name="T89" fmla="*/ 401 h 1729"/>
                  <a:gd name="T90" fmla="*/ 1241 w 1355"/>
                  <a:gd name="T91" fmla="*/ 400 h 1729"/>
                  <a:gd name="T92" fmla="*/ 953 w 1355"/>
                  <a:gd name="T93" fmla="*/ 113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55" h="1729">
                    <a:moveTo>
                      <a:pt x="1337" y="1728"/>
                    </a:moveTo>
                    <a:cubicBezTo>
                      <a:pt x="896" y="1728"/>
                      <a:pt x="456" y="1728"/>
                      <a:pt x="16" y="1729"/>
                    </a:cubicBezTo>
                    <a:cubicBezTo>
                      <a:pt x="2" y="1729"/>
                      <a:pt x="0" y="1725"/>
                      <a:pt x="0" y="1712"/>
                    </a:cubicBezTo>
                    <a:cubicBezTo>
                      <a:pt x="0" y="1147"/>
                      <a:pt x="0" y="582"/>
                      <a:pt x="0" y="17"/>
                    </a:cubicBezTo>
                    <a:cubicBezTo>
                      <a:pt x="0" y="2"/>
                      <a:pt x="4" y="0"/>
                      <a:pt x="18" y="0"/>
                    </a:cubicBezTo>
                    <a:cubicBezTo>
                      <a:pt x="323" y="1"/>
                      <a:pt x="629" y="0"/>
                      <a:pt x="935" y="0"/>
                    </a:cubicBezTo>
                    <a:cubicBezTo>
                      <a:pt x="939" y="4"/>
                      <a:pt x="943" y="8"/>
                      <a:pt x="947" y="12"/>
                    </a:cubicBezTo>
                    <a:cubicBezTo>
                      <a:pt x="1078" y="142"/>
                      <a:pt x="1208" y="273"/>
                      <a:pt x="1338" y="403"/>
                    </a:cubicBezTo>
                    <a:cubicBezTo>
                      <a:pt x="1350" y="415"/>
                      <a:pt x="1355" y="428"/>
                      <a:pt x="1355" y="444"/>
                    </a:cubicBezTo>
                    <a:cubicBezTo>
                      <a:pt x="1354" y="584"/>
                      <a:pt x="1354" y="724"/>
                      <a:pt x="1354" y="864"/>
                    </a:cubicBezTo>
                    <a:cubicBezTo>
                      <a:pt x="1354" y="1138"/>
                      <a:pt x="1354" y="1411"/>
                      <a:pt x="1355" y="1685"/>
                    </a:cubicBezTo>
                    <a:cubicBezTo>
                      <a:pt x="1355" y="1702"/>
                      <a:pt x="1351" y="1718"/>
                      <a:pt x="1337" y="1728"/>
                    </a:cubicBezTo>
                    <a:close/>
                    <a:moveTo>
                      <a:pt x="60" y="865"/>
                    </a:moveTo>
                    <a:cubicBezTo>
                      <a:pt x="60" y="865"/>
                      <a:pt x="60" y="865"/>
                      <a:pt x="59" y="865"/>
                    </a:cubicBezTo>
                    <a:cubicBezTo>
                      <a:pt x="59" y="909"/>
                      <a:pt x="59" y="954"/>
                      <a:pt x="60" y="998"/>
                    </a:cubicBezTo>
                    <a:cubicBezTo>
                      <a:pt x="60" y="1052"/>
                      <a:pt x="61" y="1106"/>
                      <a:pt x="61" y="1160"/>
                    </a:cubicBezTo>
                    <a:cubicBezTo>
                      <a:pt x="61" y="1239"/>
                      <a:pt x="60" y="1318"/>
                      <a:pt x="59" y="1397"/>
                    </a:cubicBezTo>
                    <a:cubicBezTo>
                      <a:pt x="59" y="1482"/>
                      <a:pt x="60" y="1567"/>
                      <a:pt x="59" y="1652"/>
                    </a:cubicBezTo>
                    <a:cubicBezTo>
                      <a:pt x="59" y="1665"/>
                      <a:pt x="63" y="1669"/>
                      <a:pt x="77" y="1669"/>
                    </a:cubicBezTo>
                    <a:cubicBezTo>
                      <a:pt x="148" y="1668"/>
                      <a:pt x="220" y="1668"/>
                      <a:pt x="291" y="1668"/>
                    </a:cubicBezTo>
                    <a:cubicBezTo>
                      <a:pt x="396" y="1669"/>
                      <a:pt x="501" y="1669"/>
                      <a:pt x="606" y="1669"/>
                    </a:cubicBezTo>
                    <a:cubicBezTo>
                      <a:pt x="703" y="1669"/>
                      <a:pt x="801" y="1668"/>
                      <a:pt x="898" y="1668"/>
                    </a:cubicBezTo>
                    <a:cubicBezTo>
                      <a:pt x="1021" y="1668"/>
                      <a:pt x="1145" y="1669"/>
                      <a:pt x="1268" y="1669"/>
                    </a:cubicBezTo>
                    <a:cubicBezTo>
                      <a:pt x="1291" y="1669"/>
                      <a:pt x="1292" y="1669"/>
                      <a:pt x="1292" y="1645"/>
                    </a:cubicBezTo>
                    <a:cubicBezTo>
                      <a:pt x="1292" y="1260"/>
                      <a:pt x="1292" y="874"/>
                      <a:pt x="1292" y="488"/>
                    </a:cubicBezTo>
                    <a:cubicBezTo>
                      <a:pt x="1292" y="464"/>
                      <a:pt x="1291" y="464"/>
                      <a:pt x="1267" y="464"/>
                    </a:cubicBezTo>
                    <a:cubicBezTo>
                      <a:pt x="1156" y="464"/>
                      <a:pt x="1045" y="464"/>
                      <a:pt x="933" y="464"/>
                    </a:cubicBezTo>
                    <a:cubicBezTo>
                      <a:pt x="900" y="464"/>
                      <a:pt x="890" y="453"/>
                      <a:pt x="890" y="420"/>
                    </a:cubicBezTo>
                    <a:cubicBezTo>
                      <a:pt x="890" y="310"/>
                      <a:pt x="890" y="200"/>
                      <a:pt x="890" y="90"/>
                    </a:cubicBezTo>
                    <a:cubicBezTo>
                      <a:pt x="890" y="60"/>
                      <a:pt x="889" y="59"/>
                      <a:pt x="860" y="59"/>
                    </a:cubicBezTo>
                    <a:cubicBezTo>
                      <a:pt x="769" y="59"/>
                      <a:pt x="679" y="59"/>
                      <a:pt x="589" y="59"/>
                    </a:cubicBezTo>
                    <a:cubicBezTo>
                      <a:pt x="531" y="59"/>
                      <a:pt x="473" y="60"/>
                      <a:pt x="415" y="60"/>
                    </a:cubicBezTo>
                    <a:cubicBezTo>
                      <a:pt x="365" y="60"/>
                      <a:pt x="315" y="59"/>
                      <a:pt x="265" y="60"/>
                    </a:cubicBezTo>
                    <a:cubicBezTo>
                      <a:pt x="202" y="60"/>
                      <a:pt x="139" y="60"/>
                      <a:pt x="76" y="60"/>
                    </a:cubicBezTo>
                    <a:cubicBezTo>
                      <a:pt x="65" y="60"/>
                      <a:pt x="61" y="64"/>
                      <a:pt x="61" y="75"/>
                    </a:cubicBezTo>
                    <a:cubicBezTo>
                      <a:pt x="61" y="114"/>
                      <a:pt x="60" y="154"/>
                      <a:pt x="60" y="193"/>
                    </a:cubicBezTo>
                    <a:cubicBezTo>
                      <a:pt x="60" y="250"/>
                      <a:pt x="60" y="306"/>
                      <a:pt x="60" y="363"/>
                    </a:cubicBezTo>
                    <a:cubicBezTo>
                      <a:pt x="60" y="419"/>
                      <a:pt x="60" y="475"/>
                      <a:pt x="60" y="531"/>
                    </a:cubicBezTo>
                    <a:cubicBezTo>
                      <a:pt x="60" y="585"/>
                      <a:pt x="60" y="639"/>
                      <a:pt x="60" y="693"/>
                    </a:cubicBezTo>
                    <a:cubicBezTo>
                      <a:pt x="61" y="750"/>
                      <a:pt x="60" y="808"/>
                      <a:pt x="60" y="865"/>
                    </a:cubicBezTo>
                    <a:close/>
                    <a:moveTo>
                      <a:pt x="953" y="113"/>
                    </a:moveTo>
                    <a:cubicBezTo>
                      <a:pt x="951" y="115"/>
                      <a:pt x="952" y="120"/>
                      <a:pt x="952" y="124"/>
                    </a:cubicBezTo>
                    <a:cubicBezTo>
                      <a:pt x="952" y="208"/>
                      <a:pt x="952" y="293"/>
                      <a:pt x="952" y="377"/>
                    </a:cubicBezTo>
                    <a:cubicBezTo>
                      <a:pt x="952" y="400"/>
                      <a:pt x="953" y="401"/>
                      <a:pt x="977" y="401"/>
                    </a:cubicBezTo>
                    <a:cubicBezTo>
                      <a:pt x="1062" y="401"/>
                      <a:pt x="1146" y="401"/>
                      <a:pt x="1230" y="401"/>
                    </a:cubicBezTo>
                    <a:cubicBezTo>
                      <a:pt x="1234" y="401"/>
                      <a:pt x="1239" y="403"/>
                      <a:pt x="1241" y="400"/>
                    </a:cubicBezTo>
                    <a:cubicBezTo>
                      <a:pt x="1145" y="304"/>
                      <a:pt x="1049" y="208"/>
                      <a:pt x="9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105" name="Freeform 11">
                <a:extLst>
                  <a:ext uri="{FF2B5EF4-FFF2-40B4-BE49-F238E27FC236}">
                    <a16:creationId xmlns:a16="http://schemas.microsoft.com/office/drawing/2014/main" id="{7432780A-3832-48DB-B027-B2852F68ECA1}"/>
                  </a:ext>
                </a:extLst>
              </p:cNvPr>
              <p:cNvSpPr>
                <a:spLocks noEditPoints="1"/>
              </p:cNvSpPr>
              <p:nvPr/>
            </p:nvSpPr>
            <p:spPr bwMode="auto">
              <a:xfrm>
                <a:off x="9912351" y="4148138"/>
                <a:ext cx="460376" cy="312737"/>
              </a:xfrm>
              <a:custGeom>
                <a:avLst/>
                <a:gdLst>
                  <a:gd name="T0" fmla="*/ 43 w 982"/>
                  <a:gd name="T1" fmla="*/ 667 h 668"/>
                  <a:gd name="T2" fmla="*/ 0 w 982"/>
                  <a:gd name="T3" fmla="*/ 638 h 668"/>
                  <a:gd name="T4" fmla="*/ 64 w 982"/>
                  <a:gd name="T5" fmla="*/ 605 h 668"/>
                  <a:gd name="T6" fmla="*/ 85 w 982"/>
                  <a:gd name="T7" fmla="*/ 248 h 668"/>
                  <a:gd name="T8" fmla="*/ 121 w 982"/>
                  <a:gd name="T9" fmla="*/ 203 h 668"/>
                  <a:gd name="T10" fmla="*/ 320 w 982"/>
                  <a:gd name="T11" fmla="*/ 241 h 668"/>
                  <a:gd name="T12" fmla="*/ 326 w 982"/>
                  <a:gd name="T13" fmla="*/ 603 h 668"/>
                  <a:gd name="T14" fmla="*/ 373 w 982"/>
                  <a:gd name="T15" fmla="*/ 582 h 668"/>
                  <a:gd name="T16" fmla="*/ 373 w 982"/>
                  <a:gd name="T17" fmla="*/ 50 h 668"/>
                  <a:gd name="T18" fmla="*/ 563 w 982"/>
                  <a:gd name="T19" fmla="*/ 0 h 668"/>
                  <a:gd name="T20" fmla="*/ 607 w 982"/>
                  <a:gd name="T21" fmla="*/ 579 h 668"/>
                  <a:gd name="T22" fmla="*/ 657 w 982"/>
                  <a:gd name="T23" fmla="*/ 602 h 668"/>
                  <a:gd name="T24" fmla="*/ 662 w 982"/>
                  <a:gd name="T25" fmla="*/ 241 h 668"/>
                  <a:gd name="T26" fmla="*/ 698 w 982"/>
                  <a:gd name="T27" fmla="*/ 116 h 668"/>
                  <a:gd name="T28" fmla="*/ 896 w 982"/>
                  <a:gd name="T29" fmla="*/ 159 h 668"/>
                  <a:gd name="T30" fmla="*/ 925 w 982"/>
                  <a:gd name="T31" fmla="*/ 605 h 668"/>
                  <a:gd name="T32" fmla="*/ 981 w 982"/>
                  <a:gd name="T33" fmla="*/ 639 h 668"/>
                  <a:gd name="T34" fmla="*/ 940 w 982"/>
                  <a:gd name="T35" fmla="*/ 667 h 668"/>
                  <a:gd name="T36" fmla="*/ 547 w 982"/>
                  <a:gd name="T37" fmla="*/ 334 h 668"/>
                  <a:gd name="T38" fmla="*/ 547 w 982"/>
                  <a:gd name="T39" fmla="*/ 82 h 668"/>
                  <a:gd name="T40" fmla="*/ 453 w 982"/>
                  <a:gd name="T41" fmla="*/ 63 h 668"/>
                  <a:gd name="T42" fmla="*/ 435 w 982"/>
                  <a:gd name="T43" fmla="*/ 201 h 668"/>
                  <a:gd name="T44" fmla="*/ 457 w 982"/>
                  <a:gd name="T45" fmla="*/ 605 h 668"/>
                  <a:gd name="T46" fmla="*/ 547 w 982"/>
                  <a:gd name="T47" fmla="*/ 582 h 668"/>
                  <a:gd name="T48" fmla="*/ 834 w 982"/>
                  <a:gd name="T49" fmla="*/ 391 h 668"/>
                  <a:gd name="T50" fmla="*/ 834 w 982"/>
                  <a:gd name="T51" fmla="*/ 196 h 668"/>
                  <a:gd name="T52" fmla="*/ 742 w 982"/>
                  <a:gd name="T53" fmla="*/ 178 h 668"/>
                  <a:gd name="T54" fmla="*/ 723 w 982"/>
                  <a:gd name="T55" fmla="*/ 586 h 668"/>
                  <a:gd name="T56" fmla="*/ 807 w 982"/>
                  <a:gd name="T57" fmla="*/ 605 h 668"/>
                  <a:gd name="T58" fmla="*/ 834 w 982"/>
                  <a:gd name="T59" fmla="*/ 391 h 668"/>
                  <a:gd name="T60" fmla="*/ 147 w 982"/>
                  <a:gd name="T61" fmla="*/ 585 h 668"/>
                  <a:gd name="T62" fmla="*/ 240 w 982"/>
                  <a:gd name="T63" fmla="*/ 605 h 668"/>
                  <a:gd name="T64" fmla="*/ 258 w 982"/>
                  <a:gd name="T65" fmla="*/ 283 h 668"/>
                  <a:gd name="T66" fmla="*/ 169 w 982"/>
                  <a:gd name="T67" fmla="*/ 265 h 668"/>
                  <a:gd name="T68" fmla="*/ 148 w 982"/>
                  <a:gd name="T69" fmla="*/ 43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2" h="668">
                    <a:moveTo>
                      <a:pt x="490" y="667"/>
                    </a:moveTo>
                    <a:cubicBezTo>
                      <a:pt x="341" y="667"/>
                      <a:pt x="192" y="667"/>
                      <a:pt x="43" y="667"/>
                    </a:cubicBezTo>
                    <a:cubicBezTo>
                      <a:pt x="38" y="667"/>
                      <a:pt x="33" y="668"/>
                      <a:pt x="28" y="667"/>
                    </a:cubicBezTo>
                    <a:cubicBezTo>
                      <a:pt x="12" y="665"/>
                      <a:pt x="1" y="653"/>
                      <a:pt x="0" y="638"/>
                    </a:cubicBezTo>
                    <a:cubicBezTo>
                      <a:pt x="0" y="623"/>
                      <a:pt x="9" y="611"/>
                      <a:pt x="24" y="607"/>
                    </a:cubicBezTo>
                    <a:cubicBezTo>
                      <a:pt x="37" y="604"/>
                      <a:pt x="51" y="605"/>
                      <a:pt x="64" y="605"/>
                    </a:cubicBezTo>
                    <a:cubicBezTo>
                      <a:pt x="81" y="606"/>
                      <a:pt x="86" y="599"/>
                      <a:pt x="86" y="583"/>
                    </a:cubicBezTo>
                    <a:cubicBezTo>
                      <a:pt x="85" y="471"/>
                      <a:pt x="85" y="360"/>
                      <a:pt x="85" y="248"/>
                    </a:cubicBezTo>
                    <a:cubicBezTo>
                      <a:pt x="85" y="237"/>
                      <a:pt x="85" y="226"/>
                      <a:pt x="92" y="217"/>
                    </a:cubicBezTo>
                    <a:cubicBezTo>
                      <a:pt x="98" y="206"/>
                      <a:pt x="109" y="203"/>
                      <a:pt x="121" y="203"/>
                    </a:cubicBezTo>
                    <a:cubicBezTo>
                      <a:pt x="176" y="203"/>
                      <a:pt x="231" y="202"/>
                      <a:pt x="286" y="203"/>
                    </a:cubicBezTo>
                    <a:cubicBezTo>
                      <a:pt x="309" y="203"/>
                      <a:pt x="320" y="216"/>
                      <a:pt x="320" y="241"/>
                    </a:cubicBezTo>
                    <a:cubicBezTo>
                      <a:pt x="320" y="354"/>
                      <a:pt x="320" y="467"/>
                      <a:pt x="320" y="580"/>
                    </a:cubicBezTo>
                    <a:cubicBezTo>
                      <a:pt x="320" y="588"/>
                      <a:pt x="316" y="600"/>
                      <a:pt x="326" y="603"/>
                    </a:cubicBezTo>
                    <a:cubicBezTo>
                      <a:pt x="340" y="607"/>
                      <a:pt x="354" y="608"/>
                      <a:pt x="367" y="602"/>
                    </a:cubicBezTo>
                    <a:cubicBezTo>
                      <a:pt x="375" y="598"/>
                      <a:pt x="373" y="589"/>
                      <a:pt x="373" y="582"/>
                    </a:cubicBezTo>
                    <a:cubicBezTo>
                      <a:pt x="373" y="522"/>
                      <a:pt x="373" y="462"/>
                      <a:pt x="373" y="403"/>
                    </a:cubicBezTo>
                    <a:cubicBezTo>
                      <a:pt x="373" y="285"/>
                      <a:pt x="373" y="168"/>
                      <a:pt x="373" y="50"/>
                    </a:cubicBezTo>
                    <a:cubicBezTo>
                      <a:pt x="373" y="10"/>
                      <a:pt x="382" y="1"/>
                      <a:pt x="423" y="0"/>
                    </a:cubicBezTo>
                    <a:cubicBezTo>
                      <a:pt x="469" y="0"/>
                      <a:pt x="516" y="0"/>
                      <a:pt x="563" y="0"/>
                    </a:cubicBezTo>
                    <a:cubicBezTo>
                      <a:pt x="598" y="1"/>
                      <a:pt x="607" y="10"/>
                      <a:pt x="607" y="44"/>
                    </a:cubicBezTo>
                    <a:cubicBezTo>
                      <a:pt x="607" y="222"/>
                      <a:pt x="607" y="401"/>
                      <a:pt x="607" y="579"/>
                    </a:cubicBezTo>
                    <a:cubicBezTo>
                      <a:pt x="607" y="587"/>
                      <a:pt x="603" y="600"/>
                      <a:pt x="614" y="603"/>
                    </a:cubicBezTo>
                    <a:cubicBezTo>
                      <a:pt x="627" y="607"/>
                      <a:pt x="643" y="608"/>
                      <a:pt x="657" y="602"/>
                    </a:cubicBezTo>
                    <a:cubicBezTo>
                      <a:pt x="664" y="599"/>
                      <a:pt x="661" y="590"/>
                      <a:pt x="661" y="584"/>
                    </a:cubicBezTo>
                    <a:cubicBezTo>
                      <a:pt x="662" y="470"/>
                      <a:pt x="662" y="356"/>
                      <a:pt x="662" y="241"/>
                    </a:cubicBezTo>
                    <a:cubicBezTo>
                      <a:pt x="662" y="212"/>
                      <a:pt x="661" y="183"/>
                      <a:pt x="662" y="154"/>
                    </a:cubicBezTo>
                    <a:cubicBezTo>
                      <a:pt x="662" y="128"/>
                      <a:pt x="672" y="116"/>
                      <a:pt x="698" y="116"/>
                    </a:cubicBezTo>
                    <a:cubicBezTo>
                      <a:pt x="751" y="115"/>
                      <a:pt x="804" y="115"/>
                      <a:pt x="857" y="116"/>
                    </a:cubicBezTo>
                    <a:cubicBezTo>
                      <a:pt x="885" y="116"/>
                      <a:pt x="896" y="129"/>
                      <a:pt x="896" y="159"/>
                    </a:cubicBezTo>
                    <a:cubicBezTo>
                      <a:pt x="896" y="298"/>
                      <a:pt x="896" y="437"/>
                      <a:pt x="896" y="576"/>
                    </a:cubicBezTo>
                    <a:cubicBezTo>
                      <a:pt x="896" y="605"/>
                      <a:pt x="896" y="605"/>
                      <a:pt x="925" y="605"/>
                    </a:cubicBezTo>
                    <a:cubicBezTo>
                      <a:pt x="936" y="605"/>
                      <a:pt x="946" y="605"/>
                      <a:pt x="957" y="607"/>
                    </a:cubicBezTo>
                    <a:cubicBezTo>
                      <a:pt x="972" y="610"/>
                      <a:pt x="982" y="624"/>
                      <a:pt x="981" y="639"/>
                    </a:cubicBezTo>
                    <a:cubicBezTo>
                      <a:pt x="980" y="654"/>
                      <a:pt x="969" y="665"/>
                      <a:pt x="954" y="667"/>
                    </a:cubicBezTo>
                    <a:cubicBezTo>
                      <a:pt x="950" y="667"/>
                      <a:pt x="945" y="667"/>
                      <a:pt x="940" y="667"/>
                    </a:cubicBezTo>
                    <a:cubicBezTo>
                      <a:pt x="790" y="667"/>
                      <a:pt x="640" y="667"/>
                      <a:pt x="490" y="667"/>
                    </a:cubicBezTo>
                    <a:close/>
                    <a:moveTo>
                      <a:pt x="547" y="334"/>
                    </a:moveTo>
                    <a:cubicBezTo>
                      <a:pt x="547" y="334"/>
                      <a:pt x="547" y="334"/>
                      <a:pt x="547" y="334"/>
                    </a:cubicBezTo>
                    <a:cubicBezTo>
                      <a:pt x="547" y="250"/>
                      <a:pt x="546" y="166"/>
                      <a:pt x="547" y="82"/>
                    </a:cubicBezTo>
                    <a:cubicBezTo>
                      <a:pt x="547" y="68"/>
                      <a:pt x="542" y="62"/>
                      <a:pt x="527" y="63"/>
                    </a:cubicBezTo>
                    <a:cubicBezTo>
                      <a:pt x="503" y="64"/>
                      <a:pt x="478" y="64"/>
                      <a:pt x="453" y="63"/>
                    </a:cubicBezTo>
                    <a:cubicBezTo>
                      <a:pt x="439" y="62"/>
                      <a:pt x="434" y="68"/>
                      <a:pt x="434" y="82"/>
                    </a:cubicBezTo>
                    <a:cubicBezTo>
                      <a:pt x="435" y="121"/>
                      <a:pt x="435" y="161"/>
                      <a:pt x="435" y="201"/>
                    </a:cubicBezTo>
                    <a:cubicBezTo>
                      <a:pt x="435" y="328"/>
                      <a:pt x="435" y="455"/>
                      <a:pt x="435" y="582"/>
                    </a:cubicBezTo>
                    <a:cubicBezTo>
                      <a:pt x="435" y="604"/>
                      <a:pt x="436" y="604"/>
                      <a:pt x="457" y="605"/>
                    </a:cubicBezTo>
                    <a:cubicBezTo>
                      <a:pt x="479" y="605"/>
                      <a:pt x="502" y="605"/>
                      <a:pt x="524" y="605"/>
                    </a:cubicBezTo>
                    <a:cubicBezTo>
                      <a:pt x="546" y="604"/>
                      <a:pt x="547" y="604"/>
                      <a:pt x="547" y="582"/>
                    </a:cubicBezTo>
                    <a:cubicBezTo>
                      <a:pt x="547" y="499"/>
                      <a:pt x="547" y="416"/>
                      <a:pt x="547" y="334"/>
                    </a:cubicBezTo>
                    <a:close/>
                    <a:moveTo>
                      <a:pt x="834" y="391"/>
                    </a:moveTo>
                    <a:cubicBezTo>
                      <a:pt x="834" y="391"/>
                      <a:pt x="834" y="391"/>
                      <a:pt x="834" y="391"/>
                    </a:cubicBezTo>
                    <a:cubicBezTo>
                      <a:pt x="834" y="326"/>
                      <a:pt x="833" y="261"/>
                      <a:pt x="834" y="196"/>
                    </a:cubicBezTo>
                    <a:cubicBezTo>
                      <a:pt x="834" y="183"/>
                      <a:pt x="830" y="177"/>
                      <a:pt x="816" y="178"/>
                    </a:cubicBezTo>
                    <a:cubicBezTo>
                      <a:pt x="792" y="178"/>
                      <a:pt x="767" y="178"/>
                      <a:pt x="742" y="178"/>
                    </a:cubicBezTo>
                    <a:cubicBezTo>
                      <a:pt x="728" y="177"/>
                      <a:pt x="723" y="184"/>
                      <a:pt x="723" y="197"/>
                    </a:cubicBezTo>
                    <a:cubicBezTo>
                      <a:pt x="724" y="327"/>
                      <a:pt x="724" y="457"/>
                      <a:pt x="723" y="586"/>
                    </a:cubicBezTo>
                    <a:cubicBezTo>
                      <a:pt x="723" y="599"/>
                      <a:pt x="728" y="605"/>
                      <a:pt x="741" y="605"/>
                    </a:cubicBezTo>
                    <a:cubicBezTo>
                      <a:pt x="763" y="604"/>
                      <a:pt x="785" y="605"/>
                      <a:pt x="807" y="605"/>
                    </a:cubicBezTo>
                    <a:cubicBezTo>
                      <a:pt x="834" y="604"/>
                      <a:pt x="834" y="604"/>
                      <a:pt x="834" y="579"/>
                    </a:cubicBezTo>
                    <a:cubicBezTo>
                      <a:pt x="834" y="516"/>
                      <a:pt x="834" y="454"/>
                      <a:pt x="834" y="391"/>
                    </a:cubicBezTo>
                    <a:close/>
                    <a:moveTo>
                      <a:pt x="148" y="437"/>
                    </a:moveTo>
                    <a:cubicBezTo>
                      <a:pt x="148" y="486"/>
                      <a:pt x="148" y="535"/>
                      <a:pt x="147" y="585"/>
                    </a:cubicBezTo>
                    <a:cubicBezTo>
                      <a:pt x="147" y="600"/>
                      <a:pt x="153" y="605"/>
                      <a:pt x="167" y="605"/>
                    </a:cubicBezTo>
                    <a:cubicBezTo>
                      <a:pt x="191" y="604"/>
                      <a:pt x="216" y="604"/>
                      <a:pt x="240" y="605"/>
                    </a:cubicBezTo>
                    <a:cubicBezTo>
                      <a:pt x="253" y="605"/>
                      <a:pt x="258" y="600"/>
                      <a:pt x="258" y="587"/>
                    </a:cubicBezTo>
                    <a:cubicBezTo>
                      <a:pt x="258" y="486"/>
                      <a:pt x="258" y="384"/>
                      <a:pt x="258" y="283"/>
                    </a:cubicBezTo>
                    <a:cubicBezTo>
                      <a:pt x="258" y="270"/>
                      <a:pt x="253" y="265"/>
                      <a:pt x="240" y="265"/>
                    </a:cubicBezTo>
                    <a:cubicBezTo>
                      <a:pt x="216" y="265"/>
                      <a:pt x="193" y="266"/>
                      <a:pt x="169" y="265"/>
                    </a:cubicBezTo>
                    <a:cubicBezTo>
                      <a:pt x="153" y="264"/>
                      <a:pt x="147" y="270"/>
                      <a:pt x="147" y="286"/>
                    </a:cubicBezTo>
                    <a:cubicBezTo>
                      <a:pt x="148" y="336"/>
                      <a:pt x="148" y="386"/>
                      <a:pt x="14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106" name="Freeform 12">
                <a:extLst>
                  <a:ext uri="{FF2B5EF4-FFF2-40B4-BE49-F238E27FC236}">
                    <a16:creationId xmlns:a16="http://schemas.microsoft.com/office/drawing/2014/main" id="{5FC37C88-4871-4CEA-A335-FC41731E90B1}"/>
                  </a:ext>
                </a:extLst>
              </p:cNvPr>
              <p:cNvSpPr>
                <a:spLocks/>
              </p:cNvSpPr>
              <p:nvPr/>
            </p:nvSpPr>
            <p:spPr bwMode="auto">
              <a:xfrm>
                <a:off x="9953625" y="3987801"/>
                <a:ext cx="338138" cy="203200"/>
              </a:xfrm>
              <a:custGeom>
                <a:avLst/>
                <a:gdLst>
                  <a:gd name="T0" fmla="*/ 601 w 723"/>
                  <a:gd name="T1" fmla="*/ 63 h 436"/>
                  <a:gd name="T2" fmla="*/ 573 w 723"/>
                  <a:gd name="T3" fmla="*/ 60 h 436"/>
                  <a:gd name="T4" fmla="*/ 547 w 723"/>
                  <a:gd name="T5" fmla="*/ 28 h 436"/>
                  <a:gd name="T6" fmla="*/ 577 w 723"/>
                  <a:gd name="T7" fmla="*/ 0 h 436"/>
                  <a:gd name="T8" fmla="*/ 693 w 723"/>
                  <a:gd name="T9" fmla="*/ 0 h 436"/>
                  <a:gd name="T10" fmla="*/ 723 w 723"/>
                  <a:gd name="T11" fmla="*/ 30 h 436"/>
                  <a:gd name="T12" fmla="*/ 723 w 723"/>
                  <a:gd name="T13" fmla="*/ 143 h 436"/>
                  <a:gd name="T14" fmla="*/ 693 w 723"/>
                  <a:gd name="T15" fmla="*/ 176 h 436"/>
                  <a:gd name="T16" fmla="*/ 661 w 723"/>
                  <a:gd name="T17" fmla="*/ 144 h 436"/>
                  <a:gd name="T18" fmla="*/ 661 w 723"/>
                  <a:gd name="T19" fmla="*/ 115 h 436"/>
                  <a:gd name="T20" fmla="*/ 657 w 723"/>
                  <a:gd name="T21" fmla="*/ 105 h 436"/>
                  <a:gd name="T22" fmla="*/ 649 w 723"/>
                  <a:gd name="T23" fmla="*/ 110 h 436"/>
                  <a:gd name="T24" fmla="*/ 579 w 723"/>
                  <a:gd name="T25" fmla="*/ 171 h 436"/>
                  <a:gd name="T26" fmla="*/ 491 w 723"/>
                  <a:gd name="T27" fmla="*/ 247 h 436"/>
                  <a:gd name="T28" fmla="*/ 452 w 723"/>
                  <a:gd name="T29" fmla="*/ 262 h 436"/>
                  <a:gd name="T30" fmla="*/ 349 w 723"/>
                  <a:gd name="T31" fmla="*/ 262 h 436"/>
                  <a:gd name="T32" fmla="*/ 319 w 723"/>
                  <a:gd name="T33" fmla="*/ 274 h 436"/>
                  <a:gd name="T34" fmla="*/ 177 w 723"/>
                  <a:gd name="T35" fmla="*/ 418 h 436"/>
                  <a:gd name="T36" fmla="*/ 135 w 723"/>
                  <a:gd name="T37" fmla="*/ 436 h 436"/>
                  <a:gd name="T38" fmla="*/ 44 w 723"/>
                  <a:gd name="T39" fmla="*/ 436 h 436"/>
                  <a:gd name="T40" fmla="*/ 37 w 723"/>
                  <a:gd name="T41" fmla="*/ 436 h 436"/>
                  <a:gd name="T42" fmla="*/ 0 w 723"/>
                  <a:gd name="T43" fmla="*/ 405 h 436"/>
                  <a:gd name="T44" fmla="*/ 39 w 723"/>
                  <a:gd name="T45" fmla="*/ 374 h 436"/>
                  <a:gd name="T46" fmla="*/ 112 w 723"/>
                  <a:gd name="T47" fmla="*/ 375 h 436"/>
                  <a:gd name="T48" fmla="*/ 148 w 723"/>
                  <a:gd name="T49" fmla="*/ 359 h 436"/>
                  <a:gd name="T50" fmla="*/ 287 w 723"/>
                  <a:gd name="T51" fmla="*/ 219 h 436"/>
                  <a:gd name="T52" fmla="*/ 331 w 723"/>
                  <a:gd name="T53" fmla="*/ 200 h 436"/>
                  <a:gd name="T54" fmla="*/ 432 w 723"/>
                  <a:gd name="T55" fmla="*/ 201 h 436"/>
                  <a:gd name="T56" fmla="*/ 465 w 723"/>
                  <a:gd name="T57" fmla="*/ 188 h 436"/>
                  <a:gd name="T58" fmla="*/ 590 w 723"/>
                  <a:gd name="T59" fmla="*/ 79 h 436"/>
                  <a:gd name="T60" fmla="*/ 604 w 723"/>
                  <a:gd name="T61" fmla="*/ 68 h 436"/>
                  <a:gd name="T62" fmla="*/ 601 w 723"/>
                  <a:gd name="T6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3" h="436">
                    <a:moveTo>
                      <a:pt x="601" y="63"/>
                    </a:moveTo>
                    <a:cubicBezTo>
                      <a:pt x="592" y="62"/>
                      <a:pt x="582" y="62"/>
                      <a:pt x="573" y="60"/>
                    </a:cubicBezTo>
                    <a:cubicBezTo>
                      <a:pt x="556" y="57"/>
                      <a:pt x="545" y="44"/>
                      <a:pt x="547" y="28"/>
                    </a:cubicBezTo>
                    <a:cubicBezTo>
                      <a:pt x="548" y="13"/>
                      <a:pt x="560" y="0"/>
                      <a:pt x="577" y="0"/>
                    </a:cubicBezTo>
                    <a:cubicBezTo>
                      <a:pt x="616" y="0"/>
                      <a:pt x="655" y="0"/>
                      <a:pt x="693" y="0"/>
                    </a:cubicBezTo>
                    <a:cubicBezTo>
                      <a:pt x="711" y="0"/>
                      <a:pt x="723" y="12"/>
                      <a:pt x="723" y="30"/>
                    </a:cubicBezTo>
                    <a:cubicBezTo>
                      <a:pt x="723" y="68"/>
                      <a:pt x="723" y="106"/>
                      <a:pt x="723" y="143"/>
                    </a:cubicBezTo>
                    <a:cubicBezTo>
                      <a:pt x="722" y="163"/>
                      <a:pt x="710" y="175"/>
                      <a:pt x="693" y="176"/>
                    </a:cubicBezTo>
                    <a:cubicBezTo>
                      <a:pt x="676" y="177"/>
                      <a:pt x="663" y="164"/>
                      <a:pt x="661" y="144"/>
                    </a:cubicBezTo>
                    <a:cubicBezTo>
                      <a:pt x="660" y="134"/>
                      <a:pt x="661" y="125"/>
                      <a:pt x="661" y="115"/>
                    </a:cubicBezTo>
                    <a:cubicBezTo>
                      <a:pt x="660" y="112"/>
                      <a:pt x="662" y="106"/>
                      <a:pt x="657" y="105"/>
                    </a:cubicBezTo>
                    <a:cubicBezTo>
                      <a:pt x="655" y="105"/>
                      <a:pt x="651" y="108"/>
                      <a:pt x="649" y="110"/>
                    </a:cubicBezTo>
                    <a:cubicBezTo>
                      <a:pt x="625" y="130"/>
                      <a:pt x="602" y="150"/>
                      <a:pt x="579" y="171"/>
                    </a:cubicBezTo>
                    <a:cubicBezTo>
                      <a:pt x="550" y="196"/>
                      <a:pt x="520" y="222"/>
                      <a:pt x="491" y="247"/>
                    </a:cubicBezTo>
                    <a:cubicBezTo>
                      <a:pt x="480" y="258"/>
                      <a:pt x="468" y="263"/>
                      <a:pt x="452" y="262"/>
                    </a:cubicBezTo>
                    <a:cubicBezTo>
                      <a:pt x="418" y="262"/>
                      <a:pt x="383" y="263"/>
                      <a:pt x="349" y="262"/>
                    </a:cubicBezTo>
                    <a:cubicBezTo>
                      <a:pt x="337" y="262"/>
                      <a:pt x="328" y="266"/>
                      <a:pt x="319" y="274"/>
                    </a:cubicBezTo>
                    <a:cubicBezTo>
                      <a:pt x="272" y="322"/>
                      <a:pt x="224" y="370"/>
                      <a:pt x="177" y="418"/>
                    </a:cubicBezTo>
                    <a:cubicBezTo>
                      <a:pt x="165" y="430"/>
                      <a:pt x="152" y="436"/>
                      <a:pt x="135" y="436"/>
                    </a:cubicBezTo>
                    <a:cubicBezTo>
                      <a:pt x="104" y="436"/>
                      <a:pt x="74" y="436"/>
                      <a:pt x="44" y="436"/>
                    </a:cubicBezTo>
                    <a:cubicBezTo>
                      <a:pt x="42" y="436"/>
                      <a:pt x="39" y="436"/>
                      <a:pt x="37" y="436"/>
                    </a:cubicBezTo>
                    <a:cubicBezTo>
                      <a:pt x="14" y="434"/>
                      <a:pt x="0" y="422"/>
                      <a:pt x="0" y="405"/>
                    </a:cubicBezTo>
                    <a:cubicBezTo>
                      <a:pt x="1" y="386"/>
                      <a:pt x="15" y="374"/>
                      <a:pt x="39" y="374"/>
                    </a:cubicBezTo>
                    <a:cubicBezTo>
                      <a:pt x="63" y="374"/>
                      <a:pt x="87" y="373"/>
                      <a:pt x="112" y="375"/>
                    </a:cubicBezTo>
                    <a:cubicBezTo>
                      <a:pt x="127" y="375"/>
                      <a:pt x="138" y="370"/>
                      <a:pt x="148" y="359"/>
                    </a:cubicBezTo>
                    <a:cubicBezTo>
                      <a:pt x="194" y="312"/>
                      <a:pt x="242" y="266"/>
                      <a:pt x="287" y="219"/>
                    </a:cubicBezTo>
                    <a:cubicBezTo>
                      <a:pt x="300" y="206"/>
                      <a:pt x="313" y="200"/>
                      <a:pt x="331" y="200"/>
                    </a:cubicBezTo>
                    <a:cubicBezTo>
                      <a:pt x="364" y="201"/>
                      <a:pt x="398" y="200"/>
                      <a:pt x="432" y="201"/>
                    </a:cubicBezTo>
                    <a:cubicBezTo>
                      <a:pt x="445" y="201"/>
                      <a:pt x="455" y="197"/>
                      <a:pt x="465" y="188"/>
                    </a:cubicBezTo>
                    <a:cubicBezTo>
                      <a:pt x="507" y="152"/>
                      <a:pt x="548" y="116"/>
                      <a:pt x="590" y="79"/>
                    </a:cubicBezTo>
                    <a:cubicBezTo>
                      <a:pt x="594" y="75"/>
                      <a:pt x="599" y="71"/>
                      <a:pt x="604" y="68"/>
                    </a:cubicBezTo>
                    <a:cubicBezTo>
                      <a:pt x="603" y="66"/>
                      <a:pt x="602" y="65"/>
                      <a:pt x="60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grpSp>
        <p:sp>
          <p:nvSpPr>
            <p:cNvPr id="75" name="Oval 74">
              <a:extLst>
                <a:ext uri="{FF2B5EF4-FFF2-40B4-BE49-F238E27FC236}">
                  <a16:creationId xmlns:a16="http://schemas.microsoft.com/office/drawing/2014/main" id="{6DC3BF12-EA5F-4F57-B608-AAFE9E6E2302}"/>
                </a:ext>
              </a:extLst>
            </p:cNvPr>
            <p:cNvSpPr/>
            <p:nvPr/>
          </p:nvSpPr>
          <p:spPr bwMode="gray">
            <a:xfrm>
              <a:off x="5536711" y="3025468"/>
              <a:ext cx="581153" cy="509977"/>
            </a:xfrm>
            <a:prstGeom prst="ellipse">
              <a:avLst/>
            </a:prstGeom>
            <a:solidFill>
              <a:srgbClr val="FFFFFF"/>
            </a:solidFill>
            <a:ln w="19050" algn="ctr">
              <a:noFill/>
              <a:miter lim="800000"/>
              <a:headEnd/>
              <a:tailEnd/>
            </a:ln>
          </p:spPr>
          <p:txBody>
            <a:bodyPr wrap="square" lIns="107789" tIns="107789" rIns="107789" bIns="10778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lnSpc>
                  <a:spcPct val="106000"/>
                </a:lnSpc>
                <a:defRPr/>
              </a:pPr>
              <a:endParaRPr lang="en-US" sz="1940" b="1" kern="0">
                <a:solidFill>
                  <a:srgbClr val="FFFFFF"/>
                </a:solidFill>
              </a:endParaRPr>
            </a:p>
          </p:txBody>
        </p:sp>
        <p:sp>
          <p:nvSpPr>
            <p:cNvPr id="76" name="Oval 75">
              <a:extLst>
                <a:ext uri="{FF2B5EF4-FFF2-40B4-BE49-F238E27FC236}">
                  <a16:creationId xmlns:a16="http://schemas.microsoft.com/office/drawing/2014/main" id="{4BF00D49-4015-4741-8C6C-C67142CE92DC}"/>
                </a:ext>
              </a:extLst>
            </p:cNvPr>
            <p:cNvSpPr/>
            <p:nvPr/>
          </p:nvSpPr>
          <p:spPr bwMode="gray">
            <a:xfrm>
              <a:off x="3072390" y="3878099"/>
              <a:ext cx="581153" cy="509977"/>
            </a:xfrm>
            <a:prstGeom prst="ellipse">
              <a:avLst/>
            </a:prstGeom>
            <a:solidFill>
              <a:srgbClr val="FFFFFF"/>
            </a:solidFill>
            <a:ln w="19050" algn="ctr">
              <a:noFill/>
              <a:miter lim="800000"/>
              <a:headEnd/>
              <a:tailEnd/>
            </a:ln>
          </p:spPr>
          <p:txBody>
            <a:bodyPr wrap="square" lIns="107789" tIns="107789" rIns="107789" bIns="10778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lnSpc>
                  <a:spcPct val="106000"/>
                </a:lnSpc>
                <a:defRPr/>
              </a:pPr>
              <a:endParaRPr lang="en-US" sz="1940" b="1" kern="0">
                <a:solidFill>
                  <a:srgbClr val="FFFFFF"/>
                </a:solidFill>
              </a:endParaRPr>
            </a:p>
          </p:txBody>
        </p:sp>
        <p:sp>
          <p:nvSpPr>
            <p:cNvPr id="77" name="Oval 76">
              <a:extLst>
                <a:ext uri="{FF2B5EF4-FFF2-40B4-BE49-F238E27FC236}">
                  <a16:creationId xmlns:a16="http://schemas.microsoft.com/office/drawing/2014/main" id="{3B14AEB5-9F2B-4AD1-848F-AA63D5395051}"/>
                </a:ext>
              </a:extLst>
            </p:cNvPr>
            <p:cNvSpPr/>
            <p:nvPr/>
          </p:nvSpPr>
          <p:spPr bwMode="gray">
            <a:xfrm>
              <a:off x="5536711" y="3873631"/>
              <a:ext cx="581153" cy="509977"/>
            </a:xfrm>
            <a:prstGeom prst="ellipse">
              <a:avLst/>
            </a:prstGeom>
            <a:solidFill>
              <a:srgbClr val="FFFFFF"/>
            </a:solidFill>
            <a:ln w="19050" algn="ctr">
              <a:noFill/>
              <a:miter lim="800000"/>
              <a:headEnd/>
              <a:tailEnd/>
            </a:ln>
          </p:spPr>
          <p:txBody>
            <a:bodyPr wrap="square" lIns="107789" tIns="107789" rIns="107789" bIns="10778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478239">
                <a:lnSpc>
                  <a:spcPct val="106000"/>
                </a:lnSpc>
                <a:defRPr/>
              </a:pPr>
              <a:endParaRPr lang="en-US" sz="1940" b="1" kern="0">
                <a:solidFill>
                  <a:srgbClr val="FFFFFF"/>
                </a:solidFill>
              </a:endParaRPr>
            </a:p>
          </p:txBody>
        </p:sp>
        <p:grpSp>
          <p:nvGrpSpPr>
            <p:cNvPr id="78" name="Group 77">
              <a:extLst>
                <a:ext uri="{FF2B5EF4-FFF2-40B4-BE49-F238E27FC236}">
                  <a16:creationId xmlns:a16="http://schemas.microsoft.com/office/drawing/2014/main" id="{8E551F52-0F09-46BE-8E90-0F5EFD9952AC}"/>
                </a:ext>
              </a:extLst>
            </p:cNvPr>
            <p:cNvGrpSpPr/>
            <p:nvPr/>
          </p:nvGrpSpPr>
          <p:grpSpPr>
            <a:xfrm>
              <a:off x="5696581" y="3120250"/>
              <a:ext cx="306040" cy="342933"/>
              <a:chOff x="11495088" y="3681413"/>
              <a:chExt cx="925513" cy="927101"/>
            </a:xfrm>
            <a:solidFill>
              <a:srgbClr val="86BC25"/>
            </a:solidFill>
          </p:grpSpPr>
          <p:sp>
            <p:nvSpPr>
              <p:cNvPr id="89" name="Freeform 18">
                <a:extLst>
                  <a:ext uri="{FF2B5EF4-FFF2-40B4-BE49-F238E27FC236}">
                    <a16:creationId xmlns:a16="http://schemas.microsoft.com/office/drawing/2014/main" id="{8A2D5BFE-8E8A-4AEA-890F-1FEDCA868A43}"/>
                  </a:ext>
                </a:extLst>
              </p:cNvPr>
              <p:cNvSpPr>
                <a:spLocks noEditPoints="1"/>
              </p:cNvSpPr>
              <p:nvPr/>
            </p:nvSpPr>
            <p:spPr bwMode="auto">
              <a:xfrm>
                <a:off x="11495088" y="3681413"/>
                <a:ext cx="925513" cy="725488"/>
              </a:xfrm>
              <a:custGeom>
                <a:avLst/>
                <a:gdLst>
                  <a:gd name="T0" fmla="*/ 1980 w 1980"/>
                  <a:gd name="T1" fmla="*/ 1547 h 1547"/>
                  <a:gd name="T2" fmla="*/ 1734 w 1980"/>
                  <a:gd name="T3" fmla="*/ 1547 h 1547"/>
                  <a:gd name="T4" fmla="*/ 1734 w 1980"/>
                  <a:gd name="T5" fmla="*/ 1485 h 1547"/>
                  <a:gd name="T6" fmla="*/ 1917 w 1980"/>
                  <a:gd name="T7" fmla="*/ 1485 h 1547"/>
                  <a:gd name="T8" fmla="*/ 1917 w 1980"/>
                  <a:gd name="T9" fmla="*/ 1424 h 1547"/>
                  <a:gd name="T10" fmla="*/ 1765 w 1980"/>
                  <a:gd name="T11" fmla="*/ 1424 h 1547"/>
                  <a:gd name="T12" fmla="*/ 1765 w 1980"/>
                  <a:gd name="T13" fmla="*/ 1362 h 1547"/>
                  <a:gd name="T14" fmla="*/ 1918 w 1980"/>
                  <a:gd name="T15" fmla="*/ 1362 h 1547"/>
                  <a:gd name="T16" fmla="*/ 1918 w 1980"/>
                  <a:gd name="T17" fmla="*/ 249 h 1547"/>
                  <a:gd name="T18" fmla="*/ 63 w 1980"/>
                  <a:gd name="T19" fmla="*/ 249 h 1547"/>
                  <a:gd name="T20" fmla="*/ 63 w 1980"/>
                  <a:gd name="T21" fmla="*/ 1360 h 1547"/>
                  <a:gd name="T22" fmla="*/ 154 w 1980"/>
                  <a:gd name="T23" fmla="*/ 1360 h 1547"/>
                  <a:gd name="T24" fmla="*/ 154 w 1980"/>
                  <a:gd name="T25" fmla="*/ 1423 h 1547"/>
                  <a:gd name="T26" fmla="*/ 64 w 1980"/>
                  <a:gd name="T27" fmla="*/ 1423 h 1547"/>
                  <a:gd name="T28" fmla="*/ 64 w 1980"/>
                  <a:gd name="T29" fmla="*/ 1485 h 1547"/>
                  <a:gd name="T30" fmla="*/ 154 w 1980"/>
                  <a:gd name="T31" fmla="*/ 1485 h 1547"/>
                  <a:gd name="T32" fmla="*/ 154 w 1980"/>
                  <a:gd name="T33" fmla="*/ 1547 h 1547"/>
                  <a:gd name="T34" fmla="*/ 0 w 1980"/>
                  <a:gd name="T35" fmla="*/ 1547 h 1547"/>
                  <a:gd name="T36" fmla="*/ 0 w 1980"/>
                  <a:gd name="T37" fmla="*/ 0 h 1547"/>
                  <a:gd name="T38" fmla="*/ 1980 w 1980"/>
                  <a:gd name="T39" fmla="*/ 0 h 1547"/>
                  <a:gd name="T40" fmla="*/ 1980 w 1980"/>
                  <a:gd name="T41" fmla="*/ 1547 h 1547"/>
                  <a:gd name="T42" fmla="*/ 1918 w 1980"/>
                  <a:gd name="T43" fmla="*/ 63 h 1547"/>
                  <a:gd name="T44" fmla="*/ 64 w 1980"/>
                  <a:gd name="T45" fmla="*/ 63 h 1547"/>
                  <a:gd name="T46" fmla="*/ 64 w 1980"/>
                  <a:gd name="T47" fmla="*/ 185 h 1547"/>
                  <a:gd name="T48" fmla="*/ 1918 w 1980"/>
                  <a:gd name="T49" fmla="*/ 185 h 1547"/>
                  <a:gd name="T50" fmla="*/ 1918 w 1980"/>
                  <a:gd name="T51" fmla="*/ 63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0" h="1547">
                    <a:moveTo>
                      <a:pt x="1980" y="1547"/>
                    </a:moveTo>
                    <a:cubicBezTo>
                      <a:pt x="1899" y="1547"/>
                      <a:pt x="1817" y="1547"/>
                      <a:pt x="1734" y="1547"/>
                    </a:cubicBezTo>
                    <a:cubicBezTo>
                      <a:pt x="1734" y="1526"/>
                      <a:pt x="1734" y="1506"/>
                      <a:pt x="1734" y="1485"/>
                    </a:cubicBezTo>
                    <a:cubicBezTo>
                      <a:pt x="1795" y="1485"/>
                      <a:pt x="1855" y="1485"/>
                      <a:pt x="1917" y="1485"/>
                    </a:cubicBezTo>
                    <a:cubicBezTo>
                      <a:pt x="1917" y="1464"/>
                      <a:pt x="1917" y="1445"/>
                      <a:pt x="1917" y="1424"/>
                    </a:cubicBezTo>
                    <a:cubicBezTo>
                      <a:pt x="1867" y="1424"/>
                      <a:pt x="1817" y="1424"/>
                      <a:pt x="1765" y="1424"/>
                    </a:cubicBezTo>
                    <a:cubicBezTo>
                      <a:pt x="1765" y="1403"/>
                      <a:pt x="1765" y="1383"/>
                      <a:pt x="1765" y="1362"/>
                    </a:cubicBezTo>
                    <a:cubicBezTo>
                      <a:pt x="1816" y="1362"/>
                      <a:pt x="1866" y="1362"/>
                      <a:pt x="1918" y="1362"/>
                    </a:cubicBezTo>
                    <a:cubicBezTo>
                      <a:pt x="1918" y="990"/>
                      <a:pt x="1918" y="620"/>
                      <a:pt x="1918" y="249"/>
                    </a:cubicBezTo>
                    <a:cubicBezTo>
                      <a:pt x="1300" y="249"/>
                      <a:pt x="682" y="249"/>
                      <a:pt x="63" y="249"/>
                    </a:cubicBezTo>
                    <a:cubicBezTo>
                      <a:pt x="63" y="619"/>
                      <a:pt x="63" y="989"/>
                      <a:pt x="63" y="1360"/>
                    </a:cubicBezTo>
                    <a:cubicBezTo>
                      <a:pt x="93" y="1360"/>
                      <a:pt x="122" y="1360"/>
                      <a:pt x="154" y="1360"/>
                    </a:cubicBezTo>
                    <a:cubicBezTo>
                      <a:pt x="154" y="1382"/>
                      <a:pt x="154" y="1402"/>
                      <a:pt x="154" y="1423"/>
                    </a:cubicBezTo>
                    <a:cubicBezTo>
                      <a:pt x="124" y="1423"/>
                      <a:pt x="94" y="1423"/>
                      <a:pt x="64" y="1423"/>
                    </a:cubicBezTo>
                    <a:cubicBezTo>
                      <a:pt x="64" y="1443"/>
                      <a:pt x="64" y="1463"/>
                      <a:pt x="64" y="1485"/>
                    </a:cubicBezTo>
                    <a:cubicBezTo>
                      <a:pt x="93" y="1485"/>
                      <a:pt x="123" y="1485"/>
                      <a:pt x="154" y="1485"/>
                    </a:cubicBezTo>
                    <a:cubicBezTo>
                      <a:pt x="154" y="1506"/>
                      <a:pt x="154" y="1525"/>
                      <a:pt x="154" y="1547"/>
                    </a:cubicBezTo>
                    <a:cubicBezTo>
                      <a:pt x="103" y="1547"/>
                      <a:pt x="51" y="1547"/>
                      <a:pt x="0" y="1547"/>
                    </a:cubicBezTo>
                    <a:cubicBezTo>
                      <a:pt x="0" y="1032"/>
                      <a:pt x="0" y="516"/>
                      <a:pt x="0" y="0"/>
                    </a:cubicBezTo>
                    <a:cubicBezTo>
                      <a:pt x="660" y="0"/>
                      <a:pt x="1319" y="0"/>
                      <a:pt x="1980" y="0"/>
                    </a:cubicBezTo>
                    <a:cubicBezTo>
                      <a:pt x="1980" y="516"/>
                      <a:pt x="1980" y="1031"/>
                      <a:pt x="1980" y="1547"/>
                    </a:cubicBezTo>
                    <a:close/>
                    <a:moveTo>
                      <a:pt x="1918" y="63"/>
                    </a:moveTo>
                    <a:cubicBezTo>
                      <a:pt x="1298" y="63"/>
                      <a:pt x="681" y="63"/>
                      <a:pt x="64" y="63"/>
                    </a:cubicBezTo>
                    <a:cubicBezTo>
                      <a:pt x="64" y="105"/>
                      <a:pt x="64" y="145"/>
                      <a:pt x="64" y="185"/>
                    </a:cubicBezTo>
                    <a:cubicBezTo>
                      <a:pt x="682" y="185"/>
                      <a:pt x="1300" y="185"/>
                      <a:pt x="1918" y="185"/>
                    </a:cubicBezTo>
                    <a:cubicBezTo>
                      <a:pt x="1918" y="144"/>
                      <a:pt x="1918" y="104"/>
                      <a:pt x="191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0" name="Freeform 19">
                <a:extLst>
                  <a:ext uri="{FF2B5EF4-FFF2-40B4-BE49-F238E27FC236}">
                    <a16:creationId xmlns:a16="http://schemas.microsoft.com/office/drawing/2014/main" id="{0F6857D0-4CFB-430F-8EFE-F2633FD15381}"/>
                  </a:ext>
                </a:extLst>
              </p:cNvPr>
              <p:cNvSpPr>
                <a:spLocks noEditPoints="1"/>
              </p:cNvSpPr>
              <p:nvPr/>
            </p:nvSpPr>
            <p:spPr bwMode="auto">
              <a:xfrm>
                <a:off x="11579225" y="4200526"/>
                <a:ext cx="409575" cy="407988"/>
              </a:xfrm>
              <a:custGeom>
                <a:avLst/>
                <a:gdLst>
                  <a:gd name="T0" fmla="*/ 271 w 876"/>
                  <a:gd name="T1" fmla="*/ 848 h 871"/>
                  <a:gd name="T2" fmla="*/ 178 w 876"/>
                  <a:gd name="T3" fmla="*/ 698 h 871"/>
                  <a:gd name="T4" fmla="*/ 0 w 876"/>
                  <a:gd name="T5" fmla="*/ 498 h 871"/>
                  <a:gd name="T6" fmla="*/ 1 w 876"/>
                  <a:gd name="T7" fmla="*/ 377 h 871"/>
                  <a:gd name="T8" fmla="*/ 179 w 876"/>
                  <a:gd name="T9" fmla="*/ 177 h 871"/>
                  <a:gd name="T10" fmla="*/ 378 w 876"/>
                  <a:gd name="T11" fmla="*/ 0 h 871"/>
                  <a:gd name="T12" fmla="*/ 498 w 876"/>
                  <a:gd name="T13" fmla="*/ 0 h 871"/>
                  <a:gd name="T14" fmla="*/ 680 w 876"/>
                  <a:gd name="T15" fmla="*/ 145 h 871"/>
                  <a:gd name="T16" fmla="*/ 793 w 876"/>
                  <a:gd name="T17" fmla="*/ 172 h 871"/>
                  <a:gd name="T18" fmla="*/ 807 w 876"/>
                  <a:gd name="T19" fmla="*/ 442 h 871"/>
                  <a:gd name="T20" fmla="*/ 875 w 876"/>
                  <a:gd name="T21" fmla="*/ 501 h 871"/>
                  <a:gd name="T22" fmla="*/ 697 w 876"/>
                  <a:gd name="T23" fmla="*/ 700 h 871"/>
                  <a:gd name="T24" fmla="*/ 612 w 876"/>
                  <a:gd name="T25" fmla="*/ 844 h 871"/>
                  <a:gd name="T26" fmla="*/ 500 w 876"/>
                  <a:gd name="T27" fmla="*/ 871 h 871"/>
                  <a:gd name="T28" fmla="*/ 438 w 876"/>
                  <a:gd name="T29" fmla="*/ 806 h 871"/>
                  <a:gd name="T30" fmla="*/ 376 w 876"/>
                  <a:gd name="T31" fmla="*/ 871 h 871"/>
                  <a:gd name="T32" fmla="*/ 619 w 876"/>
                  <a:gd name="T33" fmla="*/ 130 h 871"/>
                  <a:gd name="T34" fmla="*/ 561 w 876"/>
                  <a:gd name="T35" fmla="*/ 77 h 871"/>
                  <a:gd name="T36" fmla="*/ 355 w 876"/>
                  <a:gd name="T37" fmla="*/ 96 h 871"/>
                  <a:gd name="T38" fmla="*/ 277 w 876"/>
                  <a:gd name="T39" fmla="*/ 93 h 871"/>
                  <a:gd name="T40" fmla="*/ 139 w 876"/>
                  <a:gd name="T41" fmla="*/ 255 h 871"/>
                  <a:gd name="T42" fmla="*/ 78 w 876"/>
                  <a:gd name="T43" fmla="*/ 312 h 871"/>
                  <a:gd name="T44" fmla="*/ 98 w 876"/>
                  <a:gd name="T45" fmla="*/ 519 h 871"/>
                  <a:gd name="T46" fmla="*/ 93 w 876"/>
                  <a:gd name="T47" fmla="*/ 600 h 871"/>
                  <a:gd name="T48" fmla="*/ 258 w 876"/>
                  <a:gd name="T49" fmla="*/ 740 h 871"/>
                  <a:gd name="T50" fmla="*/ 312 w 876"/>
                  <a:gd name="T51" fmla="*/ 798 h 871"/>
                  <a:gd name="T52" fmla="*/ 520 w 876"/>
                  <a:gd name="T53" fmla="*/ 779 h 871"/>
                  <a:gd name="T54" fmla="*/ 600 w 876"/>
                  <a:gd name="T55" fmla="*/ 783 h 871"/>
                  <a:gd name="T56" fmla="*/ 738 w 876"/>
                  <a:gd name="T57" fmla="*/ 619 h 871"/>
                  <a:gd name="T58" fmla="*/ 798 w 876"/>
                  <a:gd name="T59" fmla="*/ 563 h 871"/>
                  <a:gd name="T60" fmla="*/ 778 w 876"/>
                  <a:gd name="T61" fmla="*/ 357 h 871"/>
                  <a:gd name="T62" fmla="*/ 782 w 876"/>
                  <a:gd name="T63" fmla="*/ 274 h 871"/>
                  <a:gd name="T64" fmla="*/ 619 w 876"/>
                  <a:gd name="T65" fmla="*/ 13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6" h="871">
                    <a:moveTo>
                      <a:pt x="337" y="871"/>
                    </a:moveTo>
                    <a:cubicBezTo>
                      <a:pt x="315" y="864"/>
                      <a:pt x="292" y="858"/>
                      <a:pt x="271" y="848"/>
                    </a:cubicBezTo>
                    <a:cubicBezTo>
                      <a:pt x="237" y="832"/>
                      <a:pt x="205" y="814"/>
                      <a:pt x="170" y="795"/>
                    </a:cubicBezTo>
                    <a:cubicBezTo>
                      <a:pt x="196" y="761"/>
                      <a:pt x="216" y="731"/>
                      <a:pt x="178" y="698"/>
                    </a:cubicBezTo>
                    <a:cubicBezTo>
                      <a:pt x="146" y="671"/>
                      <a:pt x="135" y="671"/>
                      <a:pt x="83" y="704"/>
                    </a:cubicBezTo>
                    <a:cubicBezTo>
                      <a:pt x="41" y="642"/>
                      <a:pt x="10" y="576"/>
                      <a:pt x="0" y="498"/>
                    </a:cubicBezTo>
                    <a:cubicBezTo>
                      <a:pt x="40" y="497"/>
                      <a:pt x="70" y="485"/>
                      <a:pt x="70" y="439"/>
                    </a:cubicBezTo>
                    <a:cubicBezTo>
                      <a:pt x="71" y="392"/>
                      <a:pt x="41" y="379"/>
                      <a:pt x="1" y="377"/>
                    </a:cubicBezTo>
                    <a:cubicBezTo>
                      <a:pt x="9" y="300"/>
                      <a:pt x="41" y="235"/>
                      <a:pt x="83" y="171"/>
                    </a:cubicBezTo>
                    <a:cubicBezTo>
                      <a:pt x="114" y="197"/>
                      <a:pt x="145" y="213"/>
                      <a:pt x="179" y="177"/>
                    </a:cubicBezTo>
                    <a:cubicBezTo>
                      <a:pt x="204" y="149"/>
                      <a:pt x="204" y="136"/>
                      <a:pt x="172" y="82"/>
                    </a:cubicBezTo>
                    <a:cubicBezTo>
                      <a:pt x="234" y="41"/>
                      <a:pt x="299" y="10"/>
                      <a:pt x="378" y="0"/>
                    </a:cubicBezTo>
                    <a:cubicBezTo>
                      <a:pt x="378" y="44"/>
                      <a:pt x="395" y="73"/>
                      <a:pt x="444" y="70"/>
                    </a:cubicBezTo>
                    <a:cubicBezTo>
                      <a:pt x="487" y="68"/>
                      <a:pt x="496" y="38"/>
                      <a:pt x="498" y="0"/>
                    </a:cubicBezTo>
                    <a:cubicBezTo>
                      <a:pt x="575" y="10"/>
                      <a:pt x="643" y="36"/>
                      <a:pt x="698" y="80"/>
                    </a:cubicBezTo>
                    <a:cubicBezTo>
                      <a:pt x="691" y="104"/>
                      <a:pt x="681" y="124"/>
                      <a:pt x="680" y="145"/>
                    </a:cubicBezTo>
                    <a:cubicBezTo>
                      <a:pt x="679" y="156"/>
                      <a:pt x="692" y="170"/>
                      <a:pt x="701" y="180"/>
                    </a:cubicBezTo>
                    <a:cubicBezTo>
                      <a:pt x="729" y="206"/>
                      <a:pt x="743" y="204"/>
                      <a:pt x="793" y="172"/>
                    </a:cubicBezTo>
                    <a:cubicBezTo>
                      <a:pt x="836" y="233"/>
                      <a:pt x="866" y="299"/>
                      <a:pt x="876" y="378"/>
                    </a:cubicBezTo>
                    <a:cubicBezTo>
                      <a:pt x="833" y="378"/>
                      <a:pt x="802" y="394"/>
                      <a:pt x="807" y="442"/>
                    </a:cubicBezTo>
                    <a:cubicBezTo>
                      <a:pt x="808" y="457"/>
                      <a:pt x="816" y="476"/>
                      <a:pt x="827" y="485"/>
                    </a:cubicBezTo>
                    <a:cubicBezTo>
                      <a:pt x="838" y="495"/>
                      <a:pt x="858" y="496"/>
                      <a:pt x="875" y="501"/>
                    </a:cubicBezTo>
                    <a:cubicBezTo>
                      <a:pt x="866" y="576"/>
                      <a:pt x="839" y="643"/>
                      <a:pt x="793" y="702"/>
                    </a:cubicBezTo>
                    <a:cubicBezTo>
                      <a:pt x="737" y="672"/>
                      <a:pt x="723" y="671"/>
                      <a:pt x="697" y="700"/>
                    </a:cubicBezTo>
                    <a:cubicBezTo>
                      <a:pt x="670" y="728"/>
                      <a:pt x="671" y="744"/>
                      <a:pt x="705" y="795"/>
                    </a:cubicBezTo>
                    <a:cubicBezTo>
                      <a:pt x="674" y="812"/>
                      <a:pt x="644" y="829"/>
                      <a:pt x="612" y="844"/>
                    </a:cubicBezTo>
                    <a:cubicBezTo>
                      <a:pt x="589" y="855"/>
                      <a:pt x="563" y="862"/>
                      <a:pt x="539" y="871"/>
                    </a:cubicBezTo>
                    <a:cubicBezTo>
                      <a:pt x="526" y="871"/>
                      <a:pt x="513" y="871"/>
                      <a:pt x="500" y="871"/>
                    </a:cubicBezTo>
                    <a:cubicBezTo>
                      <a:pt x="499" y="866"/>
                      <a:pt x="497" y="860"/>
                      <a:pt x="496" y="855"/>
                    </a:cubicBezTo>
                    <a:cubicBezTo>
                      <a:pt x="490" y="820"/>
                      <a:pt x="473" y="806"/>
                      <a:pt x="438" y="806"/>
                    </a:cubicBezTo>
                    <a:cubicBezTo>
                      <a:pt x="403" y="806"/>
                      <a:pt x="386" y="821"/>
                      <a:pt x="380" y="855"/>
                    </a:cubicBezTo>
                    <a:cubicBezTo>
                      <a:pt x="379" y="860"/>
                      <a:pt x="378" y="866"/>
                      <a:pt x="376" y="871"/>
                    </a:cubicBezTo>
                    <a:cubicBezTo>
                      <a:pt x="363" y="871"/>
                      <a:pt x="350" y="871"/>
                      <a:pt x="337" y="871"/>
                    </a:cubicBezTo>
                    <a:close/>
                    <a:moveTo>
                      <a:pt x="619" y="130"/>
                    </a:moveTo>
                    <a:cubicBezTo>
                      <a:pt x="619" y="100"/>
                      <a:pt x="619" y="100"/>
                      <a:pt x="592" y="88"/>
                    </a:cubicBezTo>
                    <a:cubicBezTo>
                      <a:pt x="582" y="84"/>
                      <a:pt x="571" y="81"/>
                      <a:pt x="561" y="77"/>
                    </a:cubicBezTo>
                    <a:cubicBezTo>
                      <a:pt x="549" y="71"/>
                      <a:pt x="542" y="74"/>
                      <a:pt x="534" y="85"/>
                    </a:cubicBezTo>
                    <a:cubicBezTo>
                      <a:pt x="486" y="142"/>
                      <a:pt x="405" y="150"/>
                      <a:pt x="355" y="96"/>
                    </a:cubicBezTo>
                    <a:cubicBezTo>
                      <a:pt x="331" y="71"/>
                      <a:pt x="313" y="76"/>
                      <a:pt x="289" y="87"/>
                    </a:cubicBezTo>
                    <a:cubicBezTo>
                      <a:pt x="285" y="89"/>
                      <a:pt x="281" y="91"/>
                      <a:pt x="277" y="93"/>
                    </a:cubicBezTo>
                    <a:cubicBezTo>
                      <a:pt x="261" y="98"/>
                      <a:pt x="255" y="106"/>
                      <a:pt x="256" y="125"/>
                    </a:cubicBezTo>
                    <a:cubicBezTo>
                      <a:pt x="260" y="198"/>
                      <a:pt x="209" y="257"/>
                      <a:pt x="139" y="255"/>
                    </a:cubicBezTo>
                    <a:cubicBezTo>
                      <a:pt x="106" y="254"/>
                      <a:pt x="93" y="267"/>
                      <a:pt x="85" y="294"/>
                    </a:cubicBezTo>
                    <a:cubicBezTo>
                      <a:pt x="83" y="300"/>
                      <a:pt x="81" y="306"/>
                      <a:pt x="78" y="312"/>
                    </a:cubicBezTo>
                    <a:cubicBezTo>
                      <a:pt x="72" y="325"/>
                      <a:pt x="74" y="333"/>
                      <a:pt x="86" y="343"/>
                    </a:cubicBezTo>
                    <a:cubicBezTo>
                      <a:pt x="141" y="390"/>
                      <a:pt x="150" y="470"/>
                      <a:pt x="98" y="519"/>
                    </a:cubicBezTo>
                    <a:cubicBezTo>
                      <a:pt x="71" y="545"/>
                      <a:pt x="76" y="564"/>
                      <a:pt x="89" y="590"/>
                    </a:cubicBezTo>
                    <a:cubicBezTo>
                      <a:pt x="90" y="593"/>
                      <a:pt x="92" y="597"/>
                      <a:pt x="93" y="600"/>
                    </a:cubicBezTo>
                    <a:cubicBezTo>
                      <a:pt x="98" y="616"/>
                      <a:pt x="108" y="620"/>
                      <a:pt x="125" y="620"/>
                    </a:cubicBezTo>
                    <a:cubicBezTo>
                      <a:pt x="199" y="616"/>
                      <a:pt x="256" y="668"/>
                      <a:pt x="258" y="740"/>
                    </a:cubicBezTo>
                    <a:cubicBezTo>
                      <a:pt x="259" y="778"/>
                      <a:pt x="259" y="778"/>
                      <a:pt x="296" y="793"/>
                    </a:cubicBezTo>
                    <a:cubicBezTo>
                      <a:pt x="301" y="795"/>
                      <a:pt x="307" y="796"/>
                      <a:pt x="312" y="798"/>
                    </a:cubicBezTo>
                    <a:cubicBezTo>
                      <a:pt x="325" y="804"/>
                      <a:pt x="333" y="802"/>
                      <a:pt x="343" y="790"/>
                    </a:cubicBezTo>
                    <a:cubicBezTo>
                      <a:pt x="390" y="734"/>
                      <a:pt x="471" y="727"/>
                      <a:pt x="520" y="779"/>
                    </a:cubicBezTo>
                    <a:cubicBezTo>
                      <a:pt x="545" y="805"/>
                      <a:pt x="563" y="801"/>
                      <a:pt x="588" y="788"/>
                    </a:cubicBezTo>
                    <a:cubicBezTo>
                      <a:pt x="592" y="786"/>
                      <a:pt x="596" y="784"/>
                      <a:pt x="600" y="783"/>
                    </a:cubicBezTo>
                    <a:cubicBezTo>
                      <a:pt x="616" y="778"/>
                      <a:pt x="621" y="769"/>
                      <a:pt x="620" y="751"/>
                    </a:cubicBezTo>
                    <a:cubicBezTo>
                      <a:pt x="616" y="678"/>
                      <a:pt x="667" y="621"/>
                      <a:pt x="738" y="619"/>
                    </a:cubicBezTo>
                    <a:cubicBezTo>
                      <a:pt x="778" y="618"/>
                      <a:pt x="778" y="618"/>
                      <a:pt x="793" y="580"/>
                    </a:cubicBezTo>
                    <a:cubicBezTo>
                      <a:pt x="795" y="574"/>
                      <a:pt x="796" y="569"/>
                      <a:pt x="798" y="563"/>
                    </a:cubicBezTo>
                    <a:cubicBezTo>
                      <a:pt x="805" y="550"/>
                      <a:pt x="801" y="542"/>
                      <a:pt x="790" y="533"/>
                    </a:cubicBezTo>
                    <a:cubicBezTo>
                      <a:pt x="734" y="486"/>
                      <a:pt x="726" y="406"/>
                      <a:pt x="778" y="357"/>
                    </a:cubicBezTo>
                    <a:cubicBezTo>
                      <a:pt x="805" y="331"/>
                      <a:pt x="800" y="312"/>
                      <a:pt x="787" y="286"/>
                    </a:cubicBezTo>
                    <a:cubicBezTo>
                      <a:pt x="785" y="282"/>
                      <a:pt x="783" y="278"/>
                      <a:pt x="782" y="274"/>
                    </a:cubicBezTo>
                    <a:cubicBezTo>
                      <a:pt x="777" y="260"/>
                      <a:pt x="769" y="255"/>
                      <a:pt x="753" y="256"/>
                    </a:cubicBezTo>
                    <a:cubicBezTo>
                      <a:pt x="675" y="261"/>
                      <a:pt x="618" y="206"/>
                      <a:pt x="619"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1" name="Freeform 20">
                <a:extLst>
                  <a:ext uri="{FF2B5EF4-FFF2-40B4-BE49-F238E27FC236}">
                    <a16:creationId xmlns:a16="http://schemas.microsoft.com/office/drawing/2014/main" id="{C40B21BF-01C4-47FA-BCA2-579E16153B23}"/>
                  </a:ext>
                </a:extLst>
              </p:cNvPr>
              <p:cNvSpPr>
                <a:spLocks/>
              </p:cNvSpPr>
              <p:nvPr/>
            </p:nvSpPr>
            <p:spPr bwMode="auto">
              <a:xfrm>
                <a:off x="11755438" y="4578351"/>
                <a:ext cx="58738" cy="30163"/>
              </a:xfrm>
              <a:custGeom>
                <a:avLst/>
                <a:gdLst>
                  <a:gd name="T0" fmla="*/ 0 w 124"/>
                  <a:gd name="T1" fmla="*/ 65 h 65"/>
                  <a:gd name="T2" fmla="*/ 4 w 124"/>
                  <a:gd name="T3" fmla="*/ 49 h 65"/>
                  <a:gd name="T4" fmla="*/ 62 w 124"/>
                  <a:gd name="T5" fmla="*/ 0 h 65"/>
                  <a:gd name="T6" fmla="*/ 120 w 124"/>
                  <a:gd name="T7" fmla="*/ 49 h 65"/>
                  <a:gd name="T8" fmla="*/ 124 w 124"/>
                  <a:gd name="T9" fmla="*/ 65 h 65"/>
                  <a:gd name="T10" fmla="*/ 0 w 124"/>
                  <a:gd name="T11" fmla="*/ 65 h 65"/>
                </a:gdLst>
                <a:ahLst/>
                <a:cxnLst>
                  <a:cxn ang="0">
                    <a:pos x="T0" y="T1"/>
                  </a:cxn>
                  <a:cxn ang="0">
                    <a:pos x="T2" y="T3"/>
                  </a:cxn>
                  <a:cxn ang="0">
                    <a:pos x="T4" y="T5"/>
                  </a:cxn>
                  <a:cxn ang="0">
                    <a:pos x="T6" y="T7"/>
                  </a:cxn>
                  <a:cxn ang="0">
                    <a:pos x="T8" y="T9"/>
                  </a:cxn>
                  <a:cxn ang="0">
                    <a:pos x="T10" y="T11"/>
                  </a:cxn>
                </a:cxnLst>
                <a:rect l="0" t="0" r="r" b="b"/>
                <a:pathLst>
                  <a:path w="124" h="65">
                    <a:moveTo>
                      <a:pt x="0" y="65"/>
                    </a:moveTo>
                    <a:cubicBezTo>
                      <a:pt x="2" y="60"/>
                      <a:pt x="3" y="54"/>
                      <a:pt x="4" y="49"/>
                    </a:cubicBezTo>
                    <a:cubicBezTo>
                      <a:pt x="10" y="15"/>
                      <a:pt x="27" y="0"/>
                      <a:pt x="62" y="0"/>
                    </a:cubicBezTo>
                    <a:cubicBezTo>
                      <a:pt x="97" y="0"/>
                      <a:pt x="114" y="14"/>
                      <a:pt x="120" y="49"/>
                    </a:cubicBezTo>
                    <a:cubicBezTo>
                      <a:pt x="121" y="54"/>
                      <a:pt x="123" y="60"/>
                      <a:pt x="124" y="65"/>
                    </a:cubicBezTo>
                    <a:cubicBezTo>
                      <a:pt x="83" y="65"/>
                      <a:pt x="41" y="65"/>
                      <a:pt x="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2" name="Freeform 21">
                <a:extLst>
                  <a:ext uri="{FF2B5EF4-FFF2-40B4-BE49-F238E27FC236}">
                    <a16:creationId xmlns:a16="http://schemas.microsoft.com/office/drawing/2014/main" id="{98591181-945B-4287-AF4F-345317655BCE}"/>
                  </a:ext>
                </a:extLst>
              </p:cNvPr>
              <p:cNvSpPr>
                <a:spLocks noEditPoints="1"/>
              </p:cNvSpPr>
              <p:nvPr/>
            </p:nvSpPr>
            <p:spPr bwMode="auto">
              <a:xfrm>
                <a:off x="11985625" y="4143376"/>
                <a:ext cx="320675" cy="322263"/>
              </a:xfrm>
              <a:custGeom>
                <a:avLst/>
                <a:gdLst>
                  <a:gd name="T0" fmla="*/ 183 w 685"/>
                  <a:gd name="T1" fmla="*/ 642 h 688"/>
                  <a:gd name="T2" fmla="*/ 175 w 685"/>
                  <a:gd name="T3" fmla="*/ 574 h 688"/>
                  <a:gd name="T4" fmla="*/ 113 w 685"/>
                  <a:gd name="T5" fmla="*/ 596 h 688"/>
                  <a:gd name="T6" fmla="*/ 14 w 685"/>
                  <a:gd name="T7" fmla="*/ 442 h 688"/>
                  <a:gd name="T8" fmla="*/ 62 w 685"/>
                  <a:gd name="T9" fmla="*/ 393 h 688"/>
                  <a:gd name="T10" fmla="*/ 0 w 685"/>
                  <a:gd name="T11" fmla="*/ 360 h 688"/>
                  <a:gd name="T12" fmla="*/ 43 w 685"/>
                  <a:gd name="T13" fmla="*/ 183 h 688"/>
                  <a:gd name="T14" fmla="*/ 112 w 685"/>
                  <a:gd name="T15" fmla="*/ 172 h 688"/>
                  <a:gd name="T16" fmla="*/ 89 w 685"/>
                  <a:gd name="T17" fmla="*/ 112 h 688"/>
                  <a:gd name="T18" fmla="*/ 242 w 685"/>
                  <a:gd name="T19" fmla="*/ 13 h 688"/>
                  <a:gd name="T20" fmla="*/ 288 w 685"/>
                  <a:gd name="T21" fmla="*/ 63 h 688"/>
                  <a:gd name="T22" fmla="*/ 324 w 685"/>
                  <a:gd name="T23" fmla="*/ 0 h 688"/>
                  <a:gd name="T24" fmla="*/ 502 w 685"/>
                  <a:gd name="T25" fmla="*/ 42 h 688"/>
                  <a:gd name="T26" fmla="*/ 512 w 685"/>
                  <a:gd name="T27" fmla="*/ 112 h 688"/>
                  <a:gd name="T28" fmla="*/ 573 w 685"/>
                  <a:gd name="T29" fmla="*/ 88 h 688"/>
                  <a:gd name="T30" fmla="*/ 671 w 685"/>
                  <a:gd name="T31" fmla="*/ 240 h 688"/>
                  <a:gd name="T32" fmla="*/ 626 w 685"/>
                  <a:gd name="T33" fmla="*/ 267 h 688"/>
                  <a:gd name="T34" fmla="*/ 625 w 685"/>
                  <a:gd name="T35" fmla="*/ 298 h 688"/>
                  <a:gd name="T36" fmla="*/ 685 w 685"/>
                  <a:gd name="T37" fmla="*/ 322 h 688"/>
                  <a:gd name="T38" fmla="*/ 643 w 685"/>
                  <a:gd name="T39" fmla="*/ 501 h 688"/>
                  <a:gd name="T40" fmla="*/ 571 w 685"/>
                  <a:gd name="T41" fmla="*/ 515 h 688"/>
                  <a:gd name="T42" fmla="*/ 597 w 685"/>
                  <a:gd name="T43" fmla="*/ 572 h 688"/>
                  <a:gd name="T44" fmla="*/ 442 w 685"/>
                  <a:gd name="T45" fmla="*/ 671 h 688"/>
                  <a:gd name="T46" fmla="*/ 391 w 685"/>
                  <a:gd name="T47" fmla="*/ 623 h 688"/>
                  <a:gd name="T48" fmla="*/ 361 w 685"/>
                  <a:gd name="T49" fmla="*/ 683 h 688"/>
                  <a:gd name="T50" fmla="*/ 183 w 685"/>
                  <a:gd name="T51" fmla="*/ 642 h 688"/>
                  <a:gd name="T52" fmla="*/ 97 w 685"/>
                  <a:gd name="T53" fmla="*/ 475 h 688"/>
                  <a:gd name="T54" fmla="*/ 107 w 685"/>
                  <a:gd name="T55" fmla="*/ 493 h 688"/>
                  <a:gd name="T56" fmla="*/ 140 w 685"/>
                  <a:gd name="T57" fmla="*/ 509 h 688"/>
                  <a:gd name="T58" fmla="*/ 253 w 685"/>
                  <a:gd name="T59" fmla="*/ 590 h 688"/>
                  <a:gd name="T60" fmla="*/ 276 w 685"/>
                  <a:gd name="T61" fmla="*/ 612 h 688"/>
                  <a:gd name="T62" fmla="*/ 317 w 685"/>
                  <a:gd name="T63" fmla="*/ 604 h 688"/>
                  <a:gd name="T64" fmla="*/ 448 w 685"/>
                  <a:gd name="T65" fmla="*/ 575 h 688"/>
                  <a:gd name="T66" fmla="*/ 502 w 685"/>
                  <a:gd name="T67" fmla="*/ 572 h 688"/>
                  <a:gd name="T68" fmla="*/ 510 w 685"/>
                  <a:gd name="T69" fmla="*/ 550 h 688"/>
                  <a:gd name="T70" fmla="*/ 592 w 685"/>
                  <a:gd name="T71" fmla="*/ 432 h 688"/>
                  <a:gd name="T72" fmla="*/ 613 w 685"/>
                  <a:gd name="T73" fmla="*/ 409 h 688"/>
                  <a:gd name="T74" fmla="*/ 606 w 685"/>
                  <a:gd name="T75" fmla="*/ 370 h 688"/>
                  <a:gd name="T76" fmla="*/ 582 w 685"/>
                  <a:gd name="T77" fmla="*/ 225 h 688"/>
                  <a:gd name="T78" fmla="*/ 579 w 685"/>
                  <a:gd name="T79" fmla="*/ 194 h 688"/>
                  <a:gd name="T80" fmla="*/ 551 w 685"/>
                  <a:gd name="T81" fmla="*/ 174 h 688"/>
                  <a:gd name="T82" fmla="*/ 434 w 685"/>
                  <a:gd name="T83" fmla="*/ 100 h 688"/>
                  <a:gd name="T84" fmla="*/ 400 w 685"/>
                  <a:gd name="T85" fmla="*/ 70 h 688"/>
                  <a:gd name="T86" fmla="*/ 367 w 685"/>
                  <a:gd name="T87" fmla="*/ 83 h 688"/>
                  <a:gd name="T88" fmla="*/ 297 w 685"/>
                  <a:gd name="T89" fmla="*/ 123 h 688"/>
                  <a:gd name="T90" fmla="*/ 214 w 685"/>
                  <a:gd name="T91" fmla="*/ 94 h 688"/>
                  <a:gd name="T92" fmla="*/ 193 w 685"/>
                  <a:gd name="T93" fmla="*/ 106 h 688"/>
                  <a:gd name="T94" fmla="*/ 175 w 685"/>
                  <a:gd name="T95" fmla="*/ 141 h 688"/>
                  <a:gd name="T96" fmla="*/ 94 w 685"/>
                  <a:gd name="T97" fmla="*/ 252 h 688"/>
                  <a:gd name="T98" fmla="*/ 72 w 685"/>
                  <a:gd name="T99" fmla="*/ 275 h 688"/>
                  <a:gd name="T100" fmla="*/ 81 w 685"/>
                  <a:gd name="T101" fmla="*/ 317 h 688"/>
                  <a:gd name="T102" fmla="*/ 121 w 685"/>
                  <a:gd name="T103" fmla="*/ 416 h 688"/>
                  <a:gd name="T104" fmla="*/ 97 w 685"/>
                  <a:gd name="T105" fmla="*/ 47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5" h="688">
                    <a:moveTo>
                      <a:pt x="183" y="642"/>
                    </a:moveTo>
                    <a:cubicBezTo>
                      <a:pt x="192" y="618"/>
                      <a:pt x="207" y="594"/>
                      <a:pt x="175" y="574"/>
                    </a:cubicBezTo>
                    <a:cubicBezTo>
                      <a:pt x="143" y="553"/>
                      <a:pt x="131" y="583"/>
                      <a:pt x="113" y="596"/>
                    </a:cubicBezTo>
                    <a:cubicBezTo>
                      <a:pt x="73" y="560"/>
                      <a:pt x="35" y="500"/>
                      <a:pt x="14" y="442"/>
                    </a:cubicBezTo>
                    <a:cubicBezTo>
                      <a:pt x="33" y="430"/>
                      <a:pt x="69" y="435"/>
                      <a:pt x="62" y="393"/>
                    </a:cubicBezTo>
                    <a:cubicBezTo>
                      <a:pt x="56" y="352"/>
                      <a:pt x="25" y="363"/>
                      <a:pt x="0" y="360"/>
                    </a:cubicBezTo>
                    <a:cubicBezTo>
                      <a:pt x="3" y="298"/>
                      <a:pt x="11" y="239"/>
                      <a:pt x="43" y="183"/>
                    </a:cubicBezTo>
                    <a:cubicBezTo>
                      <a:pt x="67" y="193"/>
                      <a:pt x="94" y="207"/>
                      <a:pt x="112" y="172"/>
                    </a:cubicBezTo>
                    <a:cubicBezTo>
                      <a:pt x="122" y="153"/>
                      <a:pt x="122" y="151"/>
                      <a:pt x="89" y="112"/>
                    </a:cubicBezTo>
                    <a:cubicBezTo>
                      <a:pt x="132" y="67"/>
                      <a:pt x="184" y="36"/>
                      <a:pt x="242" y="13"/>
                    </a:cubicBezTo>
                    <a:cubicBezTo>
                      <a:pt x="255" y="33"/>
                      <a:pt x="250" y="67"/>
                      <a:pt x="288" y="63"/>
                    </a:cubicBezTo>
                    <a:cubicBezTo>
                      <a:pt x="330" y="59"/>
                      <a:pt x="324" y="28"/>
                      <a:pt x="324" y="0"/>
                    </a:cubicBezTo>
                    <a:cubicBezTo>
                      <a:pt x="387" y="2"/>
                      <a:pt x="446" y="11"/>
                      <a:pt x="502" y="42"/>
                    </a:cubicBezTo>
                    <a:cubicBezTo>
                      <a:pt x="492" y="67"/>
                      <a:pt x="478" y="93"/>
                      <a:pt x="512" y="112"/>
                    </a:cubicBezTo>
                    <a:cubicBezTo>
                      <a:pt x="531" y="122"/>
                      <a:pt x="534" y="121"/>
                      <a:pt x="573" y="88"/>
                    </a:cubicBezTo>
                    <a:cubicBezTo>
                      <a:pt x="618" y="132"/>
                      <a:pt x="648" y="184"/>
                      <a:pt x="671" y="240"/>
                    </a:cubicBezTo>
                    <a:cubicBezTo>
                      <a:pt x="655" y="249"/>
                      <a:pt x="638" y="255"/>
                      <a:pt x="626" y="267"/>
                    </a:cubicBezTo>
                    <a:cubicBezTo>
                      <a:pt x="621" y="272"/>
                      <a:pt x="624" y="287"/>
                      <a:pt x="625" y="298"/>
                    </a:cubicBezTo>
                    <a:cubicBezTo>
                      <a:pt x="630" y="338"/>
                      <a:pt x="662" y="318"/>
                      <a:pt x="685" y="322"/>
                    </a:cubicBezTo>
                    <a:cubicBezTo>
                      <a:pt x="683" y="384"/>
                      <a:pt x="674" y="444"/>
                      <a:pt x="643" y="501"/>
                    </a:cubicBezTo>
                    <a:cubicBezTo>
                      <a:pt x="616" y="491"/>
                      <a:pt x="589" y="478"/>
                      <a:pt x="571" y="515"/>
                    </a:cubicBezTo>
                    <a:cubicBezTo>
                      <a:pt x="557" y="545"/>
                      <a:pt x="584" y="554"/>
                      <a:pt x="597" y="572"/>
                    </a:cubicBezTo>
                    <a:cubicBezTo>
                      <a:pt x="554" y="617"/>
                      <a:pt x="501" y="648"/>
                      <a:pt x="442" y="671"/>
                    </a:cubicBezTo>
                    <a:cubicBezTo>
                      <a:pt x="431" y="648"/>
                      <a:pt x="432" y="615"/>
                      <a:pt x="391" y="623"/>
                    </a:cubicBezTo>
                    <a:cubicBezTo>
                      <a:pt x="351" y="630"/>
                      <a:pt x="365" y="660"/>
                      <a:pt x="361" y="683"/>
                    </a:cubicBezTo>
                    <a:cubicBezTo>
                      <a:pt x="315" y="688"/>
                      <a:pt x="235" y="670"/>
                      <a:pt x="183" y="642"/>
                    </a:cubicBezTo>
                    <a:close/>
                    <a:moveTo>
                      <a:pt x="97" y="475"/>
                    </a:moveTo>
                    <a:cubicBezTo>
                      <a:pt x="99" y="479"/>
                      <a:pt x="104" y="486"/>
                      <a:pt x="107" y="493"/>
                    </a:cubicBezTo>
                    <a:cubicBezTo>
                      <a:pt x="114" y="507"/>
                      <a:pt x="122" y="513"/>
                      <a:pt x="140" y="509"/>
                    </a:cubicBezTo>
                    <a:cubicBezTo>
                      <a:pt x="195" y="499"/>
                      <a:pt x="243" y="535"/>
                      <a:pt x="253" y="590"/>
                    </a:cubicBezTo>
                    <a:cubicBezTo>
                      <a:pt x="255" y="606"/>
                      <a:pt x="263" y="611"/>
                      <a:pt x="276" y="612"/>
                    </a:cubicBezTo>
                    <a:cubicBezTo>
                      <a:pt x="290" y="614"/>
                      <a:pt x="304" y="623"/>
                      <a:pt x="317" y="604"/>
                    </a:cubicBezTo>
                    <a:cubicBezTo>
                      <a:pt x="347" y="560"/>
                      <a:pt x="403" y="546"/>
                      <a:pt x="448" y="575"/>
                    </a:cubicBezTo>
                    <a:cubicBezTo>
                      <a:pt x="470" y="590"/>
                      <a:pt x="484" y="585"/>
                      <a:pt x="502" y="572"/>
                    </a:cubicBezTo>
                    <a:cubicBezTo>
                      <a:pt x="510" y="566"/>
                      <a:pt x="512" y="561"/>
                      <a:pt x="510" y="550"/>
                    </a:cubicBezTo>
                    <a:cubicBezTo>
                      <a:pt x="499" y="490"/>
                      <a:pt x="532" y="442"/>
                      <a:pt x="592" y="432"/>
                    </a:cubicBezTo>
                    <a:cubicBezTo>
                      <a:pt x="608" y="429"/>
                      <a:pt x="611" y="420"/>
                      <a:pt x="613" y="409"/>
                    </a:cubicBezTo>
                    <a:cubicBezTo>
                      <a:pt x="614" y="396"/>
                      <a:pt x="624" y="383"/>
                      <a:pt x="606" y="370"/>
                    </a:cubicBezTo>
                    <a:cubicBezTo>
                      <a:pt x="556" y="336"/>
                      <a:pt x="547" y="274"/>
                      <a:pt x="582" y="225"/>
                    </a:cubicBezTo>
                    <a:cubicBezTo>
                      <a:pt x="593" y="211"/>
                      <a:pt x="585" y="203"/>
                      <a:pt x="579" y="194"/>
                    </a:cubicBezTo>
                    <a:cubicBezTo>
                      <a:pt x="572" y="185"/>
                      <a:pt x="571" y="170"/>
                      <a:pt x="551" y="174"/>
                    </a:cubicBezTo>
                    <a:cubicBezTo>
                      <a:pt x="492" y="185"/>
                      <a:pt x="446" y="156"/>
                      <a:pt x="434" y="100"/>
                    </a:cubicBezTo>
                    <a:cubicBezTo>
                      <a:pt x="429" y="78"/>
                      <a:pt x="418" y="74"/>
                      <a:pt x="400" y="70"/>
                    </a:cubicBezTo>
                    <a:cubicBezTo>
                      <a:pt x="385" y="66"/>
                      <a:pt x="376" y="69"/>
                      <a:pt x="367" y="83"/>
                    </a:cubicBezTo>
                    <a:cubicBezTo>
                      <a:pt x="350" y="106"/>
                      <a:pt x="326" y="120"/>
                      <a:pt x="297" y="123"/>
                    </a:cubicBezTo>
                    <a:cubicBezTo>
                      <a:pt x="265" y="126"/>
                      <a:pt x="238" y="114"/>
                      <a:pt x="214" y="94"/>
                    </a:cubicBezTo>
                    <a:cubicBezTo>
                      <a:pt x="206" y="99"/>
                      <a:pt x="200" y="103"/>
                      <a:pt x="193" y="106"/>
                    </a:cubicBezTo>
                    <a:cubicBezTo>
                      <a:pt x="179" y="114"/>
                      <a:pt x="172" y="122"/>
                      <a:pt x="175" y="141"/>
                    </a:cubicBezTo>
                    <a:cubicBezTo>
                      <a:pt x="184" y="197"/>
                      <a:pt x="150" y="243"/>
                      <a:pt x="94" y="252"/>
                    </a:cubicBezTo>
                    <a:cubicBezTo>
                      <a:pt x="79" y="255"/>
                      <a:pt x="74" y="262"/>
                      <a:pt x="72" y="275"/>
                    </a:cubicBezTo>
                    <a:cubicBezTo>
                      <a:pt x="71" y="289"/>
                      <a:pt x="60" y="303"/>
                      <a:pt x="81" y="317"/>
                    </a:cubicBezTo>
                    <a:cubicBezTo>
                      <a:pt x="115" y="340"/>
                      <a:pt x="130" y="375"/>
                      <a:pt x="121" y="416"/>
                    </a:cubicBezTo>
                    <a:cubicBezTo>
                      <a:pt x="117" y="435"/>
                      <a:pt x="106" y="453"/>
                      <a:pt x="97" y="4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3" name="Freeform 22">
                <a:extLst>
                  <a:ext uri="{FF2B5EF4-FFF2-40B4-BE49-F238E27FC236}">
                    <a16:creationId xmlns:a16="http://schemas.microsoft.com/office/drawing/2014/main" id="{1894E0A4-3F7E-4237-B2B0-39EE4D49B877}"/>
                  </a:ext>
                </a:extLst>
              </p:cNvPr>
              <p:cNvSpPr>
                <a:spLocks/>
              </p:cNvSpPr>
              <p:nvPr/>
            </p:nvSpPr>
            <p:spPr bwMode="auto">
              <a:xfrm>
                <a:off x="11596688" y="3841751"/>
                <a:ext cx="273050" cy="28575"/>
              </a:xfrm>
              <a:custGeom>
                <a:avLst/>
                <a:gdLst>
                  <a:gd name="T0" fmla="*/ 0 w 585"/>
                  <a:gd name="T1" fmla="*/ 60 h 60"/>
                  <a:gd name="T2" fmla="*/ 0 w 585"/>
                  <a:gd name="T3" fmla="*/ 0 h 60"/>
                  <a:gd name="T4" fmla="*/ 585 w 585"/>
                  <a:gd name="T5" fmla="*/ 0 h 60"/>
                  <a:gd name="T6" fmla="*/ 585 w 585"/>
                  <a:gd name="T7" fmla="*/ 60 h 60"/>
                  <a:gd name="T8" fmla="*/ 0 w 585"/>
                  <a:gd name="T9" fmla="*/ 60 h 60"/>
                </a:gdLst>
                <a:ahLst/>
                <a:cxnLst>
                  <a:cxn ang="0">
                    <a:pos x="T0" y="T1"/>
                  </a:cxn>
                  <a:cxn ang="0">
                    <a:pos x="T2" y="T3"/>
                  </a:cxn>
                  <a:cxn ang="0">
                    <a:pos x="T4" y="T5"/>
                  </a:cxn>
                  <a:cxn ang="0">
                    <a:pos x="T6" y="T7"/>
                  </a:cxn>
                  <a:cxn ang="0">
                    <a:pos x="T8" y="T9"/>
                  </a:cxn>
                </a:cxnLst>
                <a:rect l="0" t="0" r="r" b="b"/>
                <a:pathLst>
                  <a:path w="585" h="60">
                    <a:moveTo>
                      <a:pt x="0" y="60"/>
                    </a:moveTo>
                    <a:cubicBezTo>
                      <a:pt x="0" y="39"/>
                      <a:pt x="0" y="20"/>
                      <a:pt x="0" y="0"/>
                    </a:cubicBezTo>
                    <a:cubicBezTo>
                      <a:pt x="195" y="0"/>
                      <a:pt x="389" y="0"/>
                      <a:pt x="585" y="0"/>
                    </a:cubicBezTo>
                    <a:cubicBezTo>
                      <a:pt x="585" y="19"/>
                      <a:pt x="585" y="39"/>
                      <a:pt x="585" y="60"/>
                    </a:cubicBezTo>
                    <a:cubicBezTo>
                      <a:pt x="391" y="60"/>
                      <a:pt x="196"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4" name="Freeform 23">
                <a:extLst>
                  <a:ext uri="{FF2B5EF4-FFF2-40B4-BE49-F238E27FC236}">
                    <a16:creationId xmlns:a16="http://schemas.microsoft.com/office/drawing/2014/main" id="{E4B3A2D7-093A-42C3-92E5-856C020FB70B}"/>
                  </a:ext>
                </a:extLst>
              </p:cNvPr>
              <p:cNvSpPr>
                <a:spLocks/>
              </p:cNvSpPr>
              <p:nvPr/>
            </p:nvSpPr>
            <p:spPr bwMode="auto">
              <a:xfrm>
                <a:off x="11899900" y="3841751"/>
                <a:ext cx="144463" cy="28575"/>
              </a:xfrm>
              <a:custGeom>
                <a:avLst/>
                <a:gdLst>
                  <a:gd name="T0" fmla="*/ 0 w 307"/>
                  <a:gd name="T1" fmla="*/ 60 h 60"/>
                  <a:gd name="T2" fmla="*/ 0 w 307"/>
                  <a:gd name="T3" fmla="*/ 0 h 60"/>
                  <a:gd name="T4" fmla="*/ 307 w 307"/>
                  <a:gd name="T5" fmla="*/ 0 h 60"/>
                  <a:gd name="T6" fmla="*/ 307 w 307"/>
                  <a:gd name="T7" fmla="*/ 60 h 60"/>
                  <a:gd name="T8" fmla="*/ 0 w 307"/>
                  <a:gd name="T9" fmla="*/ 60 h 60"/>
                </a:gdLst>
                <a:ahLst/>
                <a:cxnLst>
                  <a:cxn ang="0">
                    <a:pos x="T0" y="T1"/>
                  </a:cxn>
                  <a:cxn ang="0">
                    <a:pos x="T2" y="T3"/>
                  </a:cxn>
                  <a:cxn ang="0">
                    <a:pos x="T4" y="T5"/>
                  </a:cxn>
                  <a:cxn ang="0">
                    <a:pos x="T6" y="T7"/>
                  </a:cxn>
                  <a:cxn ang="0">
                    <a:pos x="T8" y="T9"/>
                  </a:cxn>
                </a:cxnLst>
                <a:rect l="0" t="0" r="r" b="b"/>
                <a:pathLst>
                  <a:path w="307" h="60">
                    <a:moveTo>
                      <a:pt x="0" y="60"/>
                    </a:moveTo>
                    <a:cubicBezTo>
                      <a:pt x="0" y="39"/>
                      <a:pt x="0" y="20"/>
                      <a:pt x="0" y="0"/>
                    </a:cubicBezTo>
                    <a:cubicBezTo>
                      <a:pt x="103" y="0"/>
                      <a:pt x="204" y="0"/>
                      <a:pt x="307" y="0"/>
                    </a:cubicBezTo>
                    <a:cubicBezTo>
                      <a:pt x="307" y="19"/>
                      <a:pt x="307" y="39"/>
                      <a:pt x="307" y="60"/>
                    </a:cubicBezTo>
                    <a:cubicBezTo>
                      <a:pt x="206" y="60"/>
                      <a:pt x="104"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5" name="Freeform 25">
                <a:extLst>
                  <a:ext uri="{FF2B5EF4-FFF2-40B4-BE49-F238E27FC236}">
                    <a16:creationId xmlns:a16="http://schemas.microsoft.com/office/drawing/2014/main" id="{4A9CE58B-4C06-49F4-A92F-17940F2C5029}"/>
                  </a:ext>
                </a:extLst>
              </p:cNvPr>
              <p:cNvSpPr>
                <a:spLocks/>
              </p:cNvSpPr>
              <p:nvPr/>
            </p:nvSpPr>
            <p:spPr bwMode="auto">
              <a:xfrm>
                <a:off x="11669713" y="3725863"/>
                <a:ext cx="26988" cy="28575"/>
              </a:xfrm>
              <a:custGeom>
                <a:avLst/>
                <a:gdLst>
                  <a:gd name="T0" fmla="*/ 59 w 59"/>
                  <a:gd name="T1" fmla="*/ 60 h 60"/>
                  <a:gd name="T2" fmla="*/ 0 w 59"/>
                  <a:gd name="T3" fmla="*/ 60 h 60"/>
                  <a:gd name="T4" fmla="*/ 0 w 59"/>
                  <a:gd name="T5" fmla="*/ 0 h 60"/>
                  <a:gd name="T6" fmla="*/ 59 w 59"/>
                  <a:gd name="T7" fmla="*/ 0 h 60"/>
                  <a:gd name="T8" fmla="*/ 59 w 59"/>
                  <a:gd name="T9" fmla="*/ 60 h 60"/>
                </a:gdLst>
                <a:ahLst/>
                <a:cxnLst>
                  <a:cxn ang="0">
                    <a:pos x="T0" y="T1"/>
                  </a:cxn>
                  <a:cxn ang="0">
                    <a:pos x="T2" y="T3"/>
                  </a:cxn>
                  <a:cxn ang="0">
                    <a:pos x="T4" y="T5"/>
                  </a:cxn>
                  <a:cxn ang="0">
                    <a:pos x="T6" y="T7"/>
                  </a:cxn>
                  <a:cxn ang="0">
                    <a:pos x="T8" y="T9"/>
                  </a:cxn>
                </a:cxnLst>
                <a:rect l="0" t="0" r="r" b="b"/>
                <a:pathLst>
                  <a:path w="59" h="60">
                    <a:moveTo>
                      <a:pt x="59" y="60"/>
                    </a:moveTo>
                    <a:cubicBezTo>
                      <a:pt x="39" y="60"/>
                      <a:pt x="20" y="60"/>
                      <a:pt x="0" y="60"/>
                    </a:cubicBezTo>
                    <a:cubicBezTo>
                      <a:pt x="0" y="40"/>
                      <a:pt x="0" y="21"/>
                      <a:pt x="0" y="0"/>
                    </a:cubicBezTo>
                    <a:cubicBezTo>
                      <a:pt x="19" y="0"/>
                      <a:pt x="39" y="0"/>
                      <a:pt x="59" y="0"/>
                    </a:cubicBezTo>
                    <a:cubicBezTo>
                      <a:pt x="59" y="20"/>
                      <a:pt x="59" y="39"/>
                      <a:pt x="5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6" name="Freeform 27">
                <a:extLst>
                  <a:ext uri="{FF2B5EF4-FFF2-40B4-BE49-F238E27FC236}">
                    <a16:creationId xmlns:a16="http://schemas.microsoft.com/office/drawing/2014/main" id="{99100477-DCFF-43D4-8908-4FCB810689BA}"/>
                  </a:ext>
                </a:extLst>
              </p:cNvPr>
              <p:cNvSpPr>
                <a:spLocks/>
              </p:cNvSpPr>
              <p:nvPr/>
            </p:nvSpPr>
            <p:spPr bwMode="auto">
              <a:xfrm>
                <a:off x="11553825" y="3725863"/>
                <a:ext cx="26988" cy="28575"/>
              </a:xfrm>
              <a:custGeom>
                <a:avLst/>
                <a:gdLst>
                  <a:gd name="T0" fmla="*/ 0 w 60"/>
                  <a:gd name="T1" fmla="*/ 0 h 60"/>
                  <a:gd name="T2" fmla="*/ 60 w 60"/>
                  <a:gd name="T3" fmla="*/ 0 h 60"/>
                  <a:gd name="T4" fmla="*/ 60 w 60"/>
                  <a:gd name="T5" fmla="*/ 60 h 60"/>
                  <a:gd name="T6" fmla="*/ 0 w 60"/>
                  <a:gd name="T7" fmla="*/ 60 h 60"/>
                  <a:gd name="T8" fmla="*/ 0 w 60"/>
                  <a:gd name="T9" fmla="*/ 0 h 60"/>
                </a:gdLst>
                <a:ahLst/>
                <a:cxnLst>
                  <a:cxn ang="0">
                    <a:pos x="T0" y="T1"/>
                  </a:cxn>
                  <a:cxn ang="0">
                    <a:pos x="T2" y="T3"/>
                  </a:cxn>
                  <a:cxn ang="0">
                    <a:pos x="T4" y="T5"/>
                  </a:cxn>
                  <a:cxn ang="0">
                    <a:pos x="T6" y="T7"/>
                  </a:cxn>
                  <a:cxn ang="0">
                    <a:pos x="T8" y="T9"/>
                  </a:cxn>
                </a:cxnLst>
                <a:rect l="0" t="0" r="r" b="b"/>
                <a:pathLst>
                  <a:path w="60" h="60">
                    <a:moveTo>
                      <a:pt x="0" y="0"/>
                    </a:moveTo>
                    <a:cubicBezTo>
                      <a:pt x="20" y="0"/>
                      <a:pt x="39" y="0"/>
                      <a:pt x="60" y="0"/>
                    </a:cubicBezTo>
                    <a:cubicBezTo>
                      <a:pt x="60" y="20"/>
                      <a:pt x="60" y="39"/>
                      <a:pt x="60" y="60"/>
                    </a:cubicBezTo>
                    <a:cubicBezTo>
                      <a:pt x="40" y="60"/>
                      <a:pt x="20" y="60"/>
                      <a:pt x="0" y="60"/>
                    </a:cubicBezTo>
                    <a:cubicBezTo>
                      <a:pt x="0" y="40"/>
                      <a:pt x="0" y="2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7" name="Freeform 28">
                <a:extLst>
                  <a:ext uri="{FF2B5EF4-FFF2-40B4-BE49-F238E27FC236}">
                    <a16:creationId xmlns:a16="http://schemas.microsoft.com/office/drawing/2014/main" id="{5FEAA272-41E2-41DB-A610-B1443C14830A}"/>
                  </a:ext>
                </a:extLst>
              </p:cNvPr>
              <p:cNvSpPr>
                <a:spLocks noEditPoints="1"/>
              </p:cNvSpPr>
              <p:nvPr/>
            </p:nvSpPr>
            <p:spPr bwMode="auto">
              <a:xfrm>
                <a:off x="11682413" y="4303713"/>
                <a:ext cx="203200" cy="204788"/>
              </a:xfrm>
              <a:custGeom>
                <a:avLst/>
                <a:gdLst>
                  <a:gd name="T0" fmla="*/ 220 w 435"/>
                  <a:gd name="T1" fmla="*/ 1 h 435"/>
                  <a:gd name="T2" fmla="*/ 435 w 435"/>
                  <a:gd name="T3" fmla="*/ 221 h 435"/>
                  <a:gd name="T4" fmla="*/ 217 w 435"/>
                  <a:gd name="T5" fmla="*/ 435 h 435"/>
                  <a:gd name="T6" fmla="*/ 1 w 435"/>
                  <a:gd name="T7" fmla="*/ 214 h 435"/>
                  <a:gd name="T8" fmla="*/ 220 w 435"/>
                  <a:gd name="T9" fmla="*/ 1 h 435"/>
                  <a:gd name="T10" fmla="*/ 218 w 435"/>
                  <a:gd name="T11" fmla="*/ 63 h 435"/>
                  <a:gd name="T12" fmla="*/ 63 w 435"/>
                  <a:gd name="T13" fmla="*/ 218 h 435"/>
                  <a:gd name="T14" fmla="*/ 217 w 435"/>
                  <a:gd name="T15" fmla="*/ 373 h 435"/>
                  <a:gd name="T16" fmla="*/ 373 w 435"/>
                  <a:gd name="T17" fmla="*/ 217 h 435"/>
                  <a:gd name="T18" fmla="*/ 218 w 435"/>
                  <a:gd name="T19" fmla="*/ 6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5">
                    <a:moveTo>
                      <a:pt x="220" y="1"/>
                    </a:moveTo>
                    <a:cubicBezTo>
                      <a:pt x="336" y="2"/>
                      <a:pt x="435" y="104"/>
                      <a:pt x="435" y="221"/>
                    </a:cubicBezTo>
                    <a:cubicBezTo>
                      <a:pt x="434" y="334"/>
                      <a:pt x="331" y="435"/>
                      <a:pt x="217" y="435"/>
                    </a:cubicBezTo>
                    <a:cubicBezTo>
                      <a:pt x="100" y="434"/>
                      <a:pt x="0" y="332"/>
                      <a:pt x="1" y="214"/>
                    </a:cubicBezTo>
                    <a:cubicBezTo>
                      <a:pt x="3" y="100"/>
                      <a:pt x="105" y="0"/>
                      <a:pt x="220" y="1"/>
                    </a:cubicBezTo>
                    <a:close/>
                    <a:moveTo>
                      <a:pt x="218" y="63"/>
                    </a:moveTo>
                    <a:cubicBezTo>
                      <a:pt x="128" y="64"/>
                      <a:pt x="64" y="128"/>
                      <a:pt x="63" y="218"/>
                    </a:cubicBezTo>
                    <a:cubicBezTo>
                      <a:pt x="63" y="307"/>
                      <a:pt x="128" y="373"/>
                      <a:pt x="217" y="373"/>
                    </a:cubicBezTo>
                    <a:cubicBezTo>
                      <a:pt x="308" y="373"/>
                      <a:pt x="373" y="308"/>
                      <a:pt x="373" y="217"/>
                    </a:cubicBezTo>
                    <a:cubicBezTo>
                      <a:pt x="372" y="128"/>
                      <a:pt x="307" y="63"/>
                      <a:pt x="21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8" name="Freeform 29">
                <a:extLst>
                  <a:ext uri="{FF2B5EF4-FFF2-40B4-BE49-F238E27FC236}">
                    <a16:creationId xmlns:a16="http://schemas.microsoft.com/office/drawing/2014/main" id="{D129546A-72FE-42C1-9C78-5144C08A4E53}"/>
                  </a:ext>
                </a:extLst>
              </p:cNvPr>
              <p:cNvSpPr>
                <a:spLocks noEditPoints="1"/>
              </p:cNvSpPr>
              <p:nvPr/>
            </p:nvSpPr>
            <p:spPr bwMode="auto">
              <a:xfrm>
                <a:off x="12066588" y="4224338"/>
                <a:ext cx="158750" cy="160338"/>
              </a:xfrm>
              <a:custGeom>
                <a:avLst/>
                <a:gdLst>
                  <a:gd name="T0" fmla="*/ 170 w 341"/>
                  <a:gd name="T1" fmla="*/ 341 h 341"/>
                  <a:gd name="T2" fmla="*/ 0 w 341"/>
                  <a:gd name="T3" fmla="*/ 171 h 341"/>
                  <a:gd name="T4" fmla="*/ 171 w 341"/>
                  <a:gd name="T5" fmla="*/ 0 h 341"/>
                  <a:gd name="T6" fmla="*/ 341 w 341"/>
                  <a:gd name="T7" fmla="*/ 172 h 341"/>
                  <a:gd name="T8" fmla="*/ 170 w 341"/>
                  <a:gd name="T9" fmla="*/ 341 h 341"/>
                  <a:gd name="T10" fmla="*/ 169 w 341"/>
                  <a:gd name="T11" fmla="*/ 279 h 341"/>
                  <a:gd name="T12" fmla="*/ 279 w 341"/>
                  <a:gd name="T13" fmla="*/ 172 h 341"/>
                  <a:gd name="T14" fmla="*/ 172 w 341"/>
                  <a:gd name="T15" fmla="*/ 62 h 341"/>
                  <a:gd name="T16" fmla="*/ 62 w 341"/>
                  <a:gd name="T17" fmla="*/ 169 h 341"/>
                  <a:gd name="T18" fmla="*/ 169 w 341"/>
                  <a:gd name="T19" fmla="*/ 27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341">
                    <a:moveTo>
                      <a:pt x="170" y="341"/>
                    </a:moveTo>
                    <a:cubicBezTo>
                      <a:pt x="81" y="340"/>
                      <a:pt x="0" y="260"/>
                      <a:pt x="0" y="171"/>
                    </a:cubicBezTo>
                    <a:cubicBezTo>
                      <a:pt x="0" y="81"/>
                      <a:pt x="81" y="0"/>
                      <a:pt x="171" y="0"/>
                    </a:cubicBezTo>
                    <a:cubicBezTo>
                      <a:pt x="261" y="0"/>
                      <a:pt x="341" y="82"/>
                      <a:pt x="341" y="172"/>
                    </a:cubicBezTo>
                    <a:cubicBezTo>
                      <a:pt x="340" y="261"/>
                      <a:pt x="259" y="341"/>
                      <a:pt x="170" y="341"/>
                    </a:cubicBezTo>
                    <a:close/>
                    <a:moveTo>
                      <a:pt x="169" y="279"/>
                    </a:moveTo>
                    <a:cubicBezTo>
                      <a:pt x="233" y="279"/>
                      <a:pt x="278" y="235"/>
                      <a:pt x="279" y="172"/>
                    </a:cubicBezTo>
                    <a:cubicBezTo>
                      <a:pt x="279" y="108"/>
                      <a:pt x="236" y="63"/>
                      <a:pt x="172" y="62"/>
                    </a:cubicBezTo>
                    <a:cubicBezTo>
                      <a:pt x="108" y="61"/>
                      <a:pt x="63" y="105"/>
                      <a:pt x="62" y="169"/>
                    </a:cubicBezTo>
                    <a:cubicBezTo>
                      <a:pt x="62" y="233"/>
                      <a:pt x="105" y="278"/>
                      <a:pt x="169" y="2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99" name="Freeform 30">
                <a:extLst>
                  <a:ext uri="{FF2B5EF4-FFF2-40B4-BE49-F238E27FC236}">
                    <a16:creationId xmlns:a16="http://schemas.microsoft.com/office/drawing/2014/main" id="{ECF9206D-00D3-419A-9700-1AF30B407FAB}"/>
                  </a:ext>
                </a:extLst>
              </p:cNvPr>
              <p:cNvSpPr>
                <a:spLocks/>
              </p:cNvSpPr>
              <p:nvPr/>
            </p:nvSpPr>
            <p:spPr bwMode="auto">
              <a:xfrm>
                <a:off x="11769725" y="4348163"/>
                <a:ext cx="28575" cy="28575"/>
              </a:xfrm>
              <a:custGeom>
                <a:avLst/>
                <a:gdLst>
                  <a:gd name="T0" fmla="*/ 0 w 59"/>
                  <a:gd name="T1" fmla="*/ 60 h 60"/>
                  <a:gd name="T2" fmla="*/ 0 w 59"/>
                  <a:gd name="T3" fmla="*/ 0 h 60"/>
                  <a:gd name="T4" fmla="*/ 59 w 59"/>
                  <a:gd name="T5" fmla="*/ 0 h 60"/>
                  <a:gd name="T6" fmla="*/ 59 w 59"/>
                  <a:gd name="T7" fmla="*/ 60 h 60"/>
                  <a:gd name="T8" fmla="*/ 0 w 59"/>
                  <a:gd name="T9" fmla="*/ 60 h 60"/>
                </a:gdLst>
                <a:ahLst/>
                <a:cxnLst>
                  <a:cxn ang="0">
                    <a:pos x="T0" y="T1"/>
                  </a:cxn>
                  <a:cxn ang="0">
                    <a:pos x="T2" y="T3"/>
                  </a:cxn>
                  <a:cxn ang="0">
                    <a:pos x="T4" y="T5"/>
                  </a:cxn>
                  <a:cxn ang="0">
                    <a:pos x="T6" y="T7"/>
                  </a:cxn>
                  <a:cxn ang="0">
                    <a:pos x="T8" y="T9"/>
                  </a:cxn>
                </a:cxnLst>
                <a:rect l="0" t="0" r="r" b="b"/>
                <a:pathLst>
                  <a:path w="59" h="60">
                    <a:moveTo>
                      <a:pt x="0" y="60"/>
                    </a:moveTo>
                    <a:cubicBezTo>
                      <a:pt x="0" y="39"/>
                      <a:pt x="0" y="20"/>
                      <a:pt x="0" y="0"/>
                    </a:cubicBezTo>
                    <a:cubicBezTo>
                      <a:pt x="20" y="0"/>
                      <a:pt x="39" y="0"/>
                      <a:pt x="59" y="0"/>
                    </a:cubicBezTo>
                    <a:cubicBezTo>
                      <a:pt x="59" y="19"/>
                      <a:pt x="59" y="39"/>
                      <a:pt x="59" y="60"/>
                    </a:cubicBezTo>
                    <a:cubicBezTo>
                      <a:pt x="40" y="60"/>
                      <a:pt x="21" y="60"/>
                      <a:pt x="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100" name="Freeform 31">
                <a:extLst>
                  <a:ext uri="{FF2B5EF4-FFF2-40B4-BE49-F238E27FC236}">
                    <a16:creationId xmlns:a16="http://schemas.microsoft.com/office/drawing/2014/main" id="{3F49B4D6-11AE-466B-96F5-E8F7BF976BA5}"/>
                  </a:ext>
                </a:extLst>
              </p:cNvPr>
              <p:cNvSpPr>
                <a:spLocks/>
              </p:cNvSpPr>
              <p:nvPr/>
            </p:nvSpPr>
            <p:spPr bwMode="auto">
              <a:xfrm>
                <a:off x="11726863" y="4392613"/>
                <a:ext cx="28575" cy="26988"/>
              </a:xfrm>
              <a:custGeom>
                <a:avLst/>
                <a:gdLst>
                  <a:gd name="T0" fmla="*/ 0 w 60"/>
                  <a:gd name="T1" fmla="*/ 59 h 59"/>
                  <a:gd name="T2" fmla="*/ 0 w 60"/>
                  <a:gd name="T3" fmla="*/ 0 h 59"/>
                  <a:gd name="T4" fmla="*/ 60 w 60"/>
                  <a:gd name="T5" fmla="*/ 0 h 59"/>
                  <a:gd name="T6" fmla="*/ 60 w 60"/>
                  <a:gd name="T7" fmla="*/ 59 h 59"/>
                  <a:gd name="T8" fmla="*/ 0 w 60"/>
                  <a:gd name="T9" fmla="*/ 59 h 59"/>
                </a:gdLst>
                <a:ahLst/>
                <a:cxnLst>
                  <a:cxn ang="0">
                    <a:pos x="T0" y="T1"/>
                  </a:cxn>
                  <a:cxn ang="0">
                    <a:pos x="T2" y="T3"/>
                  </a:cxn>
                  <a:cxn ang="0">
                    <a:pos x="T4" y="T5"/>
                  </a:cxn>
                  <a:cxn ang="0">
                    <a:pos x="T6" y="T7"/>
                  </a:cxn>
                  <a:cxn ang="0">
                    <a:pos x="T8" y="T9"/>
                  </a:cxn>
                </a:cxnLst>
                <a:rect l="0" t="0" r="r" b="b"/>
                <a:pathLst>
                  <a:path w="60" h="59">
                    <a:moveTo>
                      <a:pt x="0" y="59"/>
                    </a:moveTo>
                    <a:cubicBezTo>
                      <a:pt x="0" y="39"/>
                      <a:pt x="0" y="20"/>
                      <a:pt x="0" y="0"/>
                    </a:cubicBezTo>
                    <a:cubicBezTo>
                      <a:pt x="20" y="0"/>
                      <a:pt x="40" y="0"/>
                      <a:pt x="60" y="0"/>
                    </a:cubicBezTo>
                    <a:cubicBezTo>
                      <a:pt x="60" y="20"/>
                      <a:pt x="60" y="39"/>
                      <a:pt x="60" y="59"/>
                    </a:cubicBezTo>
                    <a:cubicBezTo>
                      <a:pt x="41" y="59"/>
                      <a:pt x="21"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101" name="Freeform 32">
                <a:extLst>
                  <a:ext uri="{FF2B5EF4-FFF2-40B4-BE49-F238E27FC236}">
                    <a16:creationId xmlns:a16="http://schemas.microsoft.com/office/drawing/2014/main" id="{AF3DD695-D4F0-485A-8804-2F35FD55BE85}"/>
                  </a:ext>
                </a:extLst>
              </p:cNvPr>
              <p:cNvSpPr>
                <a:spLocks/>
              </p:cNvSpPr>
              <p:nvPr/>
            </p:nvSpPr>
            <p:spPr bwMode="auto">
              <a:xfrm>
                <a:off x="11814175" y="4392613"/>
                <a:ext cx="26988" cy="26988"/>
              </a:xfrm>
              <a:custGeom>
                <a:avLst/>
                <a:gdLst>
                  <a:gd name="T0" fmla="*/ 0 w 60"/>
                  <a:gd name="T1" fmla="*/ 59 h 59"/>
                  <a:gd name="T2" fmla="*/ 0 w 60"/>
                  <a:gd name="T3" fmla="*/ 0 h 59"/>
                  <a:gd name="T4" fmla="*/ 60 w 60"/>
                  <a:gd name="T5" fmla="*/ 0 h 59"/>
                  <a:gd name="T6" fmla="*/ 60 w 60"/>
                  <a:gd name="T7" fmla="*/ 59 h 59"/>
                  <a:gd name="T8" fmla="*/ 0 w 60"/>
                  <a:gd name="T9" fmla="*/ 59 h 59"/>
                </a:gdLst>
                <a:ahLst/>
                <a:cxnLst>
                  <a:cxn ang="0">
                    <a:pos x="T0" y="T1"/>
                  </a:cxn>
                  <a:cxn ang="0">
                    <a:pos x="T2" y="T3"/>
                  </a:cxn>
                  <a:cxn ang="0">
                    <a:pos x="T4" y="T5"/>
                  </a:cxn>
                  <a:cxn ang="0">
                    <a:pos x="T6" y="T7"/>
                  </a:cxn>
                  <a:cxn ang="0">
                    <a:pos x="T8" y="T9"/>
                  </a:cxn>
                </a:cxnLst>
                <a:rect l="0" t="0" r="r" b="b"/>
                <a:pathLst>
                  <a:path w="60" h="59">
                    <a:moveTo>
                      <a:pt x="0" y="59"/>
                    </a:moveTo>
                    <a:cubicBezTo>
                      <a:pt x="0" y="39"/>
                      <a:pt x="0" y="20"/>
                      <a:pt x="0" y="0"/>
                    </a:cubicBezTo>
                    <a:cubicBezTo>
                      <a:pt x="20" y="0"/>
                      <a:pt x="39" y="0"/>
                      <a:pt x="60" y="0"/>
                    </a:cubicBezTo>
                    <a:cubicBezTo>
                      <a:pt x="60" y="20"/>
                      <a:pt x="60" y="39"/>
                      <a:pt x="60" y="59"/>
                    </a:cubicBezTo>
                    <a:cubicBezTo>
                      <a:pt x="41" y="59"/>
                      <a:pt x="21"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102" name="Freeform 33">
                <a:extLst>
                  <a:ext uri="{FF2B5EF4-FFF2-40B4-BE49-F238E27FC236}">
                    <a16:creationId xmlns:a16="http://schemas.microsoft.com/office/drawing/2014/main" id="{B612332B-1280-4A5E-8019-EE57A93E0916}"/>
                  </a:ext>
                </a:extLst>
              </p:cNvPr>
              <p:cNvSpPr>
                <a:spLocks/>
              </p:cNvSpPr>
              <p:nvPr/>
            </p:nvSpPr>
            <p:spPr bwMode="auto">
              <a:xfrm>
                <a:off x="11769725" y="4435476"/>
                <a:ext cx="28575" cy="28575"/>
              </a:xfrm>
              <a:custGeom>
                <a:avLst/>
                <a:gdLst>
                  <a:gd name="T0" fmla="*/ 60 w 60"/>
                  <a:gd name="T1" fmla="*/ 0 h 60"/>
                  <a:gd name="T2" fmla="*/ 60 w 60"/>
                  <a:gd name="T3" fmla="*/ 60 h 60"/>
                  <a:gd name="T4" fmla="*/ 0 w 60"/>
                  <a:gd name="T5" fmla="*/ 60 h 60"/>
                  <a:gd name="T6" fmla="*/ 0 w 60"/>
                  <a:gd name="T7" fmla="*/ 0 h 60"/>
                  <a:gd name="T8" fmla="*/ 60 w 60"/>
                  <a:gd name="T9" fmla="*/ 0 h 60"/>
                </a:gdLst>
                <a:ahLst/>
                <a:cxnLst>
                  <a:cxn ang="0">
                    <a:pos x="T0" y="T1"/>
                  </a:cxn>
                  <a:cxn ang="0">
                    <a:pos x="T2" y="T3"/>
                  </a:cxn>
                  <a:cxn ang="0">
                    <a:pos x="T4" y="T5"/>
                  </a:cxn>
                  <a:cxn ang="0">
                    <a:pos x="T6" y="T7"/>
                  </a:cxn>
                  <a:cxn ang="0">
                    <a:pos x="T8" y="T9"/>
                  </a:cxn>
                </a:cxnLst>
                <a:rect l="0" t="0" r="r" b="b"/>
                <a:pathLst>
                  <a:path w="60" h="60">
                    <a:moveTo>
                      <a:pt x="60" y="0"/>
                    </a:moveTo>
                    <a:cubicBezTo>
                      <a:pt x="60" y="20"/>
                      <a:pt x="60" y="39"/>
                      <a:pt x="60" y="60"/>
                    </a:cubicBezTo>
                    <a:cubicBezTo>
                      <a:pt x="40" y="60"/>
                      <a:pt x="21" y="60"/>
                      <a:pt x="0" y="60"/>
                    </a:cubicBezTo>
                    <a:cubicBezTo>
                      <a:pt x="0" y="40"/>
                      <a:pt x="0" y="20"/>
                      <a:pt x="0" y="0"/>
                    </a:cubicBezTo>
                    <a:cubicBezTo>
                      <a:pt x="20" y="0"/>
                      <a:pt x="39"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103" name="Freeform 34">
                <a:extLst>
                  <a:ext uri="{FF2B5EF4-FFF2-40B4-BE49-F238E27FC236}">
                    <a16:creationId xmlns:a16="http://schemas.microsoft.com/office/drawing/2014/main" id="{A65903EE-928F-4630-A99A-19FC21991F25}"/>
                  </a:ext>
                </a:extLst>
              </p:cNvPr>
              <p:cNvSpPr>
                <a:spLocks/>
              </p:cNvSpPr>
              <p:nvPr/>
            </p:nvSpPr>
            <p:spPr bwMode="auto">
              <a:xfrm>
                <a:off x="12131675" y="4291013"/>
                <a:ext cx="28575" cy="26988"/>
              </a:xfrm>
              <a:custGeom>
                <a:avLst/>
                <a:gdLst>
                  <a:gd name="T0" fmla="*/ 0 w 60"/>
                  <a:gd name="T1" fmla="*/ 0 h 60"/>
                  <a:gd name="T2" fmla="*/ 60 w 60"/>
                  <a:gd name="T3" fmla="*/ 0 h 60"/>
                  <a:gd name="T4" fmla="*/ 60 w 60"/>
                  <a:gd name="T5" fmla="*/ 60 h 60"/>
                  <a:gd name="T6" fmla="*/ 0 w 60"/>
                  <a:gd name="T7" fmla="*/ 60 h 60"/>
                  <a:gd name="T8" fmla="*/ 0 w 60"/>
                  <a:gd name="T9" fmla="*/ 0 h 60"/>
                </a:gdLst>
                <a:ahLst/>
                <a:cxnLst>
                  <a:cxn ang="0">
                    <a:pos x="T0" y="T1"/>
                  </a:cxn>
                  <a:cxn ang="0">
                    <a:pos x="T2" y="T3"/>
                  </a:cxn>
                  <a:cxn ang="0">
                    <a:pos x="T4" y="T5"/>
                  </a:cxn>
                  <a:cxn ang="0">
                    <a:pos x="T6" y="T7"/>
                  </a:cxn>
                  <a:cxn ang="0">
                    <a:pos x="T8" y="T9"/>
                  </a:cxn>
                </a:cxnLst>
                <a:rect l="0" t="0" r="r" b="b"/>
                <a:pathLst>
                  <a:path w="60" h="60">
                    <a:moveTo>
                      <a:pt x="0" y="0"/>
                    </a:moveTo>
                    <a:cubicBezTo>
                      <a:pt x="21" y="0"/>
                      <a:pt x="40" y="0"/>
                      <a:pt x="60" y="0"/>
                    </a:cubicBezTo>
                    <a:cubicBezTo>
                      <a:pt x="60" y="20"/>
                      <a:pt x="60" y="40"/>
                      <a:pt x="60" y="60"/>
                    </a:cubicBezTo>
                    <a:cubicBezTo>
                      <a:pt x="40" y="60"/>
                      <a:pt x="21" y="60"/>
                      <a:pt x="0" y="60"/>
                    </a:cubicBezTo>
                    <a:cubicBezTo>
                      <a:pt x="0" y="40"/>
                      <a:pt x="0" y="2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grpSp>
        <p:grpSp>
          <p:nvGrpSpPr>
            <p:cNvPr id="79" name="Group 78">
              <a:extLst>
                <a:ext uri="{FF2B5EF4-FFF2-40B4-BE49-F238E27FC236}">
                  <a16:creationId xmlns:a16="http://schemas.microsoft.com/office/drawing/2014/main" id="{33EC89AF-50AA-4AEF-B186-A877620598A9}"/>
                </a:ext>
              </a:extLst>
            </p:cNvPr>
            <p:cNvGrpSpPr/>
            <p:nvPr/>
          </p:nvGrpSpPr>
          <p:grpSpPr>
            <a:xfrm>
              <a:off x="5703543" y="3938142"/>
              <a:ext cx="299078" cy="359520"/>
              <a:chOff x="9832975" y="3732213"/>
              <a:chExt cx="633413" cy="809625"/>
            </a:xfrm>
            <a:solidFill>
              <a:schemeClr val="accent5"/>
            </a:solidFill>
          </p:grpSpPr>
          <p:sp>
            <p:nvSpPr>
              <p:cNvPr id="86" name="Freeform 10">
                <a:extLst>
                  <a:ext uri="{FF2B5EF4-FFF2-40B4-BE49-F238E27FC236}">
                    <a16:creationId xmlns:a16="http://schemas.microsoft.com/office/drawing/2014/main" id="{3B96770C-45FD-46A6-9CA4-764471671D9B}"/>
                  </a:ext>
                </a:extLst>
              </p:cNvPr>
              <p:cNvSpPr>
                <a:spLocks noEditPoints="1"/>
              </p:cNvSpPr>
              <p:nvPr/>
            </p:nvSpPr>
            <p:spPr bwMode="auto">
              <a:xfrm>
                <a:off x="9832975" y="3732213"/>
                <a:ext cx="633413" cy="809625"/>
              </a:xfrm>
              <a:custGeom>
                <a:avLst/>
                <a:gdLst>
                  <a:gd name="T0" fmla="*/ 1337 w 1355"/>
                  <a:gd name="T1" fmla="*/ 1728 h 1729"/>
                  <a:gd name="T2" fmla="*/ 16 w 1355"/>
                  <a:gd name="T3" fmla="*/ 1729 h 1729"/>
                  <a:gd name="T4" fmla="*/ 0 w 1355"/>
                  <a:gd name="T5" fmla="*/ 1712 h 1729"/>
                  <a:gd name="T6" fmla="*/ 0 w 1355"/>
                  <a:gd name="T7" fmla="*/ 17 h 1729"/>
                  <a:gd name="T8" fmla="*/ 18 w 1355"/>
                  <a:gd name="T9" fmla="*/ 0 h 1729"/>
                  <a:gd name="T10" fmla="*/ 935 w 1355"/>
                  <a:gd name="T11" fmla="*/ 0 h 1729"/>
                  <a:gd name="T12" fmla="*/ 947 w 1355"/>
                  <a:gd name="T13" fmla="*/ 12 h 1729"/>
                  <a:gd name="T14" fmla="*/ 1338 w 1355"/>
                  <a:gd name="T15" fmla="*/ 403 h 1729"/>
                  <a:gd name="T16" fmla="*/ 1355 w 1355"/>
                  <a:gd name="T17" fmla="*/ 444 h 1729"/>
                  <a:gd name="T18" fmla="*/ 1354 w 1355"/>
                  <a:gd name="T19" fmla="*/ 864 h 1729"/>
                  <a:gd name="T20" fmla="*/ 1355 w 1355"/>
                  <a:gd name="T21" fmla="*/ 1685 h 1729"/>
                  <a:gd name="T22" fmla="*/ 1337 w 1355"/>
                  <a:gd name="T23" fmla="*/ 1728 h 1729"/>
                  <a:gd name="T24" fmla="*/ 60 w 1355"/>
                  <a:gd name="T25" fmla="*/ 865 h 1729"/>
                  <a:gd name="T26" fmla="*/ 59 w 1355"/>
                  <a:gd name="T27" fmla="*/ 865 h 1729"/>
                  <a:gd name="T28" fmla="*/ 60 w 1355"/>
                  <a:gd name="T29" fmla="*/ 998 h 1729"/>
                  <a:gd name="T30" fmla="*/ 61 w 1355"/>
                  <a:gd name="T31" fmla="*/ 1160 h 1729"/>
                  <a:gd name="T32" fmla="*/ 59 w 1355"/>
                  <a:gd name="T33" fmla="*/ 1397 h 1729"/>
                  <a:gd name="T34" fmla="*/ 59 w 1355"/>
                  <a:gd name="T35" fmla="*/ 1652 h 1729"/>
                  <a:gd name="T36" fmla="*/ 77 w 1355"/>
                  <a:gd name="T37" fmla="*/ 1669 h 1729"/>
                  <a:gd name="T38" fmla="*/ 291 w 1355"/>
                  <a:gd name="T39" fmla="*/ 1668 h 1729"/>
                  <a:gd name="T40" fmla="*/ 606 w 1355"/>
                  <a:gd name="T41" fmla="*/ 1669 h 1729"/>
                  <a:gd name="T42" fmla="*/ 898 w 1355"/>
                  <a:gd name="T43" fmla="*/ 1668 h 1729"/>
                  <a:gd name="T44" fmla="*/ 1268 w 1355"/>
                  <a:gd name="T45" fmla="*/ 1669 h 1729"/>
                  <a:gd name="T46" fmla="*/ 1292 w 1355"/>
                  <a:gd name="T47" fmla="*/ 1645 h 1729"/>
                  <a:gd name="T48" fmla="*/ 1292 w 1355"/>
                  <a:gd name="T49" fmla="*/ 488 h 1729"/>
                  <a:gd name="T50" fmla="*/ 1267 w 1355"/>
                  <a:gd name="T51" fmla="*/ 464 h 1729"/>
                  <a:gd name="T52" fmla="*/ 933 w 1355"/>
                  <a:gd name="T53" fmla="*/ 464 h 1729"/>
                  <a:gd name="T54" fmla="*/ 890 w 1355"/>
                  <a:gd name="T55" fmla="*/ 420 h 1729"/>
                  <a:gd name="T56" fmla="*/ 890 w 1355"/>
                  <a:gd name="T57" fmla="*/ 90 h 1729"/>
                  <a:gd name="T58" fmla="*/ 860 w 1355"/>
                  <a:gd name="T59" fmla="*/ 59 h 1729"/>
                  <a:gd name="T60" fmla="*/ 589 w 1355"/>
                  <a:gd name="T61" fmla="*/ 59 h 1729"/>
                  <a:gd name="T62" fmla="*/ 415 w 1355"/>
                  <a:gd name="T63" fmla="*/ 60 h 1729"/>
                  <a:gd name="T64" fmla="*/ 265 w 1355"/>
                  <a:gd name="T65" fmla="*/ 60 h 1729"/>
                  <a:gd name="T66" fmla="*/ 76 w 1355"/>
                  <a:gd name="T67" fmla="*/ 60 h 1729"/>
                  <a:gd name="T68" fmla="*/ 61 w 1355"/>
                  <a:gd name="T69" fmla="*/ 75 h 1729"/>
                  <a:gd name="T70" fmla="*/ 60 w 1355"/>
                  <a:gd name="T71" fmla="*/ 193 h 1729"/>
                  <a:gd name="T72" fmla="*/ 60 w 1355"/>
                  <a:gd name="T73" fmla="*/ 363 h 1729"/>
                  <a:gd name="T74" fmla="*/ 60 w 1355"/>
                  <a:gd name="T75" fmla="*/ 531 h 1729"/>
                  <a:gd name="T76" fmla="*/ 60 w 1355"/>
                  <a:gd name="T77" fmla="*/ 693 h 1729"/>
                  <a:gd name="T78" fmla="*/ 60 w 1355"/>
                  <a:gd name="T79" fmla="*/ 865 h 1729"/>
                  <a:gd name="T80" fmla="*/ 953 w 1355"/>
                  <a:gd name="T81" fmla="*/ 113 h 1729"/>
                  <a:gd name="T82" fmla="*/ 952 w 1355"/>
                  <a:gd name="T83" fmla="*/ 124 h 1729"/>
                  <a:gd name="T84" fmla="*/ 952 w 1355"/>
                  <a:gd name="T85" fmla="*/ 377 h 1729"/>
                  <a:gd name="T86" fmla="*/ 977 w 1355"/>
                  <a:gd name="T87" fmla="*/ 401 h 1729"/>
                  <a:gd name="T88" fmla="*/ 1230 w 1355"/>
                  <a:gd name="T89" fmla="*/ 401 h 1729"/>
                  <a:gd name="T90" fmla="*/ 1241 w 1355"/>
                  <a:gd name="T91" fmla="*/ 400 h 1729"/>
                  <a:gd name="T92" fmla="*/ 953 w 1355"/>
                  <a:gd name="T93" fmla="*/ 113 h 1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55" h="1729">
                    <a:moveTo>
                      <a:pt x="1337" y="1728"/>
                    </a:moveTo>
                    <a:cubicBezTo>
                      <a:pt x="896" y="1728"/>
                      <a:pt x="456" y="1728"/>
                      <a:pt x="16" y="1729"/>
                    </a:cubicBezTo>
                    <a:cubicBezTo>
                      <a:pt x="2" y="1729"/>
                      <a:pt x="0" y="1725"/>
                      <a:pt x="0" y="1712"/>
                    </a:cubicBezTo>
                    <a:cubicBezTo>
                      <a:pt x="0" y="1147"/>
                      <a:pt x="0" y="582"/>
                      <a:pt x="0" y="17"/>
                    </a:cubicBezTo>
                    <a:cubicBezTo>
                      <a:pt x="0" y="2"/>
                      <a:pt x="4" y="0"/>
                      <a:pt x="18" y="0"/>
                    </a:cubicBezTo>
                    <a:cubicBezTo>
                      <a:pt x="323" y="1"/>
                      <a:pt x="629" y="0"/>
                      <a:pt x="935" y="0"/>
                    </a:cubicBezTo>
                    <a:cubicBezTo>
                      <a:pt x="939" y="4"/>
                      <a:pt x="943" y="8"/>
                      <a:pt x="947" y="12"/>
                    </a:cubicBezTo>
                    <a:cubicBezTo>
                      <a:pt x="1078" y="142"/>
                      <a:pt x="1208" y="273"/>
                      <a:pt x="1338" y="403"/>
                    </a:cubicBezTo>
                    <a:cubicBezTo>
                      <a:pt x="1350" y="415"/>
                      <a:pt x="1355" y="428"/>
                      <a:pt x="1355" y="444"/>
                    </a:cubicBezTo>
                    <a:cubicBezTo>
                      <a:pt x="1354" y="584"/>
                      <a:pt x="1354" y="724"/>
                      <a:pt x="1354" y="864"/>
                    </a:cubicBezTo>
                    <a:cubicBezTo>
                      <a:pt x="1354" y="1138"/>
                      <a:pt x="1354" y="1411"/>
                      <a:pt x="1355" y="1685"/>
                    </a:cubicBezTo>
                    <a:cubicBezTo>
                      <a:pt x="1355" y="1702"/>
                      <a:pt x="1351" y="1718"/>
                      <a:pt x="1337" y="1728"/>
                    </a:cubicBezTo>
                    <a:close/>
                    <a:moveTo>
                      <a:pt x="60" y="865"/>
                    </a:moveTo>
                    <a:cubicBezTo>
                      <a:pt x="60" y="865"/>
                      <a:pt x="60" y="865"/>
                      <a:pt x="59" y="865"/>
                    </a:cubicBezTo>
                    <a:cubicBezTo>
                      <a:pt x="59" y="909"/>
                      <a:pt x="59" y="954"/>
                      <a:pt x="60" y="998"/>
                    </a:cubicBezTo>
                    <a:cubicBezTo>
                      <a:pt x="60" y="1052"/>
                      <a:pt x="61" y="1106"/>
                      <a:pt x="61" y="1160"/>
                    </a:cubicBezTo>
                    <a:cubicBezTo>
                      <a:pt x="61" y="1239"/>
                      <a:pt x="60" y="1318"/>
                      <a:pt x="59" y="1397"/>
                    </a:cubicBezTo>
                    <a:cubicBezTo>
                      <a:pt x="59" y="1482"/>
                      <a:pt x="60" y="1567"/>
                      <a:pt x="59" y="1652"/>
                    </a:cubicBezTo>
                    <a:cubicBezTo>
                      <a:pt x="59" y="1665"/>
                      <a:pt x="63" y="1669"/>
                      <a:pt x="77" y="1669"/>
                    </a:cubicBezTo>
                    <a:cubicBezTo>
                      <a:pt x="148" y="1668"/>
                      <a:pt x="220" y="1668"/>
                      <a:pt x="291" y="1668"/>
                    </a:cubicBezTo>
                    <a:cubicBezTo>
                      <a:pt x="396" y="1669"/>
                      <a:pt x="501" y="1669"/>
                      <a:pt x="606" y="1669"/>
                    </a:cubicBezTo>
                    <a:cubicBezTo>
                      <a:pt x="703" y="1669"/>
                      <a:pt x="801" y="1668"/>
                      <a:pt x="898" y="1668"/>
                    </a:cubicBezTo>
                    <a:cubicBezTo>
                      <a:pt x="1021" y="1668"/>
                      <a:pt x="1145" y="1669"/>
                      <a:pt x="1268" y="1669"/>
                    </a:cubicBezTo>
                    <a:cubicBezTo>
                      <a:pt x="1291" y="1669"/>
                      <a:pt x="1292" y="1669"/>
                      <a:pt x="1292" y="1645"/>
                    </a:cubicBezTo>
                    <a:cubicBezTo>
                      <a:pt x="1292" y="1260"/>
                      <a:pt x="1292" y="874"/>
                      <a:pt x="1292" y="488"/>
                    </a:cubicBezTo>
                    <a:cubicBezTo>
                      <a:pt x="1292" y="464"/>
                      <a:pt x="1291" y="464"/>
                      <a:pt x="1267" y="464"/>
                    </a:cubicBezTo>
                    <a:cubicBezTo>
                      <a:pt x="1156" y="464"/>
                      <a:pt x="1045" y="464"/>
                      <a:pt x="933" y="464"/>
                    </a:cubicBezTo>
                    <a:cubicBezTo>
                      <a:pt x="900" y="464"/>
                      <a:pt x="890" y="453"/>
                      <a:pt x="890" y="420"/>
                    </a:cubicBezTo>
                    <a:cubicBezTo>
                      <a:pt x="890" y="310"/>
                      <a:pt x="890" y="200"/>
                      <a:pt x="890" y="90"/>
                    </a:cubicBezTo>
                    <a:cubicBezTo>
                      <a:pt x="890" y="60"/>
                      <a:pt x="889" y="59"/>
                      <a:pt x="860" y="59"/>
                    </a:cubicBezTo>
                    <a:cubicBezTo>
                      <a:pt x="769" y="59"/>
                      <a:pt x="679" y="59"/>
                      <a:pt x="589" y="59"/>
                    </a:cubicBezTo>
                    <a:cubicBezTo>
                      <a:pt x="531" y="59"/>
                      <a:pt x="473" y="60"/>
                      <a:pt x="415" y="60"/>
                    </a:cubicBezTo>
                    <a:cubicBezTo>
                      <a:pt x="365" y="60"/>
                      <a:pt x="315" y="59"/>
                      <a:pt x="265" y="60"/>
                    </a:cubicBezTo>
                    <a:cubicBezTo>
                      <a:pt x="202" y="60"/>
                      <a:pt x="139" y="60"/>
                      <a:pt x="76" y="60"/>
                    </a:cubicBezTo>
                    <a:cubicBezTo>
                      <a:pt x="65" y="60"/>
                      <a:pt x="61" y="64"/>
                      <a:pt x="61" y="75"/>
                    </a:cubicBezTo>
                    <a:cubicBezTo>
                      <a:pt x="61" y="114"/>
                      <a:pt x="60" y="154"/>
                      <a:pt x="60" y="193"/>
                    </a:cubicBezTo>
                    <a:cubicBezTo>
                      <a:pt x="60" y="250"/>
                      <a:pt x="60" y="306"/>
                      <a:pt x="60" y="363"/>
                    </a:cubicBezTo>
                    <a:cubicBezTo>
                      <a:pt x="60" y="419"/>
                      <a:pt x="60" y="475"/>
                      <a:pt x="60" y="531"/>
                    </a:cubicBezTo>
                    <a:cubicBezTo>
                      <a:pt x="60" y="585"/>
                      <a:pt x="60" y="639"/>
                      <a:pt x="60" y="693"/>
                    </a:cubicBezTo>
                    <a:cubicBezTo>
                      <a:pt x="61" y="750"/>
                      <a:pt x="60" y="808"/>
                      <a:pt x="60" y="865"/>
                    </a:cubicBezTo>
                    <a:close/>
                    <a:moveTo>
                      <a:pt x="953" y="113"/>
                    </a:moveTo>
                    <a:cubicBezTo>
                      <a:pt x="951" y="115"/>
                      <a:pt x="952" y="120"/>
                      <a:pt x="952" y="124"/>
                    </a:cubicBezTo>
                    <a:cubicBezTo>
                      <a:pt x="952" y="208"/>
                      <a:pt x="952" y="293"/>
                      <a:pt x="952" y="377"/>
                    </a:cubicBezTo>
                    <a:cubicBezTo>
                      <a:pt x="952" y="400"/>
                      <a:pt x="953" y="401"/>
                      <a:pt x="977" y="401"/>
                    </a:cubicBezTo>
                    <a:cubicBezTo>
                      <a:pt x="1062" y="401"/>
                      <a:pt x="1146" y="401"/>
                      <a:pt x="1230" y="401"/>
                    </a:cubicBezTo>
                    <a:cubicBezTo>
                      <a:pt x="1234" y="401"/>
                      <a:pt x="1239" y="403"/>
                      <a:pt x="1241" y="400"/>
                    </a:cubicBezTo>
                    <a:cubicBezTo>
                      <a:pt x="1145" y="304"/>
                      <a:pt x="1049" y="208"/>
                      <a:pt x="9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87" name="Freeform 11">
                <a:extLst>
                  <a:ext uri="{FF2B5EF4-FFF2-40B4-BE49-F238E27FC236}">
                    <a16:creationId xmlns:a16="http://schemas.microsoft.com/office/drawing/2014/main" id="{5C6B9F84-8157-413D-B0F0-63B99E848C2E}"/>
                  </a:ext>
                </a:extLst>
              </p:cNvPr>
              <p:cNvSpPr>
                <a:spLocks noEditPoints="1"/>
              </p:cNvSpPr>
              <p:nvPr/>
            </p:nvSpPr>
            <p:spPr bwMode="auto">
              <a:xfrm>
                <a:off x="9912350" y="4148138"/>
                <a:ext cx="460375" cy="312738"/>
              </a:xfrm>
              <a:custGeom>
                <a:avLst/>
                <a:gdLst>
                  <a:gd name="T0" fmla="*/ 43 w 982"/>
                  <a:gd name="T1" fmla="*/ 667 h 668"/>
                  <a:gd name="T2" fmla="*/ 0 w 982"/>
                  <a:gd name="T3" fmla="*/ 638 h 668"/>
                  <a:gd name="T4" fmla="*/ 64 w 982"/>
                  <a:gd name="T5" fmla="*/ 605 h 668"/>
                  <a:gd name="T6" fmla="*/ 85 w 982"/>
                  <a:gd name="T7" fmla="*/ 248 h 668"/>
                  <a:gd name="T8" fmla="*/ 121 w 982"/>
                  <a:gd name="T9" fmla="*/ 203 h 668"/>
                  <a:gd name="T10" fmla="*/ 320 w 982"/>
                  <a:gd name="T11" fmla="*/ 241 h 668"/>
                  <a:gd name="T12" fmla="*/ 326 w 982"/>
                  <a:gd name="T13" fmla="*/ 603 h 668"/>
                  <a:gd name="T14" fmla="*/ 373 w 982"/>
                  <a:gd name="T15" fmla="*/ 582 h 668"/>
                  <a:gd name="T16" fmla="*/ 373 w 982"/>
                  <a:gd name="T17" fmla="*/ 50 h 668"/>
                  <a:gd name="T18" fmla="*/ 563 w 982"/>
                  <a:gd name="T19" fmla="*/ 0 h 668"/>
                  <a:gd name="T20" fmla="*/ 607 w 982"/>
                  <a:gd name="T21" fmla="*/ 579 h 668"/>
                  <a:gd name="T22" fmla="*/ 657 w 982"/>
                  <a:gd name="T23" fmla="*/ 602 h 668"/>
                  <a:gd name="T24" fmla="*/ 662 w 982"/>
                  <a:gd name="T25" fmla="*/ 241 h 668"/>
                  <a:gd name="T26" fmla="*/ 698 w 982"/>
                  <a:gd name="T27" fmla="*/ 116 h 668"/>
                  <a:gd name="T28" fmla="*/ 896 w 982"/>
                  <a:gd name="T29" fmla="*/ 159 h 668"/>
                  <a:gd name="T30" fmla="*/ 925 w 982"/>
                  <a:gd name="T31" fmla="*/ 605 h 668"/>
                  <a:gd name="T32" fmla="*/ 981 w 982"/>
                  <a:gd name="T33" fmla="*/ 639 h 668"/>
                  <a:gd name="T34" fmla="*/ 940 w 982"/>
                  <a:gd name="T35" fmla="*/ 667 h 668"/>
                  <a:gd name="T36" fmla="*/ 547 w 982"/>
                  <a:gd name="T37" fmla="*/ 334 h 668"/>
                  <a:gd name="T38" fmla="*/ 547 w 982"/>
                  <a:gd name="T39" fmla="*/ 82 h 668"/>
                  <a:gd name="T40" fmla="*/ 453 w 982"/>
                  <a:gd name="T41" fmla="*/ 63 h 668"/>
                  <a:gd name="T42" fmla="*/ 435 w 982"/>
                  <a:gd name="T43" fmla="*/ 201 h 668"/>
                  <a:gd name="T44" fmla="*/ 457 w 982"/>
                  <a:gd name="T45" fmla="*/ 605 h 668"/>
                  <a:gd name="T46" fmla="*/ 547 w 982"/>
                  <a:gd name="T47" fmla="*/ 582 h 668"/>
                  <a:gd name="T48" fmla="*/ 834 w 982"/>
                  <a:gd name="T49" fmla="*/ 391 h 668"/>
                  <a:gd name="T50" fmla="*/ 834 w 982"/>
                  <a:gd name="T51" fmla="*/ 196 h 668"/>
                  <a:gd name="T52" fmla="*/ 742 w 982"/>
                  <a:gd name="T53" fmla="*/ 178 h 668"/>
                  <a:gd name="T54" fmla="*/ 723 w 982"/>
                  <a:gd name="T55" fmla="*/ 586 h 668"/>
                  <a:gd name="T56" fmla="*/ 807 w 982"/>
                  <a:gd name="T57" fmla="*/ 605 h 668"/>
                  <a:gd name="T58" fmla="*/ 834 w 982"/>
                  <a:gd name="T59" fmla="*/ 391 h 668"/>
                  <a:gd name="T60" fmla="*/ 147 w 982"/>
                  <a:gd name="T61" fmla="*/ 585 h 668"/>
                  <a:gd name="T62" fmla="*/ 240 w 982"/>
                  <a:gd name="T63" fmla="*/ 605 h 668"/>
                  <a:gd name="T64" fmla="*/ 258 w 982"/>
                  <a:gd name="T65" fmla="*/ 283 h 668"/>
                  <a:gd name="T66" fmla="*/ 169 w 982"/>
                  <a:gd name="T67" fmla="*/ 265 h 668"/>
                  <a:gd name="T68" fmla="*/ 148 w 982"/>
                  <a:gd name="T69" fmla="*/ 43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2" h="668">
                    <a:moveTo>
                      <a:pt x="490" y="667"/>
                    </a:moveTo>
                    <a:cubicBezTo>
                      <a:pt x="341" y="667"/>
                      <a:pt x="192" y="667"/>
                      <a:pt x="43" y="667"/>
                    </a:cubicBezTo>
                    <a:cubicBezTo>
                      <a:pt x="38" y="667"/>
                      <a:pt x="33" y="668"/>
                      <a:pt x="28" y="667"/>
                    </a:cubicBezTo>
                    <a:cubicBezTo>
                      <a:pt x="12" y="665"/>
                      <a:pt x="1" y="653"/>
                      <a:pt x="0" y="638"/>
                    </a:cubicBezTo>
                    <a:cubicBezTo>
                      <a:pt x="0" y="623"/>
                      <a:pt x="9" y="611"/>
                      <a:pt x="24" y="607"/>
                    </a:cubicBezTo>
                    <a:cubicBezTo>
                      <a:pt x="37" y="604"/>
                      <a:pt x="51" y="605"/>
                      <a:pt x="64" y="605"/>
                    </a:cubicBezTo>
                    <a:cubicBezTo>
                      <a:pt x="81" y="606"/>
                      <a:pt x="86" y="599"/>
                      <a:pt x="86" y="583"/>
                    </a:cubicBezTo>
                    <a:cubicBezTo>
                      <a:pt x="85" y="471"/>
                      <a:pt x="85" y="360"/>
                      <a:pt x="85" y="248"/>
                    </a:cubicBezTo>
                    <a:cubicBezTo>
                      <a:pt x="85" y="237"/>
                      <a:pt x="85" y="226"/>
                      <a:pt x="92" y="217"/>
                    </a:cubicBezTo>
                    <a:cubicBezTo>
                      <a:pt x="98" y="206"/>
                      <a:pt x="109" y="203"/>
                      <a:pt x="121" y="203"/>
                    </a:cubicBezTo>
                    <a:cubicBezTo>
                      <a:pt x="176" y="203"/>
                      <a:pt x="231" y="202"/>
                      <a:pt x="286" y="203"/>
                    </a:cubicBezTo>
                    <a:cubicBezTo>
                      <a:pt x="309" y="203"/>
                      <a:pt x="320" y="216"/>
                      <a:pt x="320" y="241"/>
                    </a:cubicBezTo>
                    <a:cubicBezTo>
                      <a:pt x="320" y="354"/>
                      <a:pt x="320" y="467"/>
                      <a:pt x="320" y="580"/>
                    </a:cubicBezTo>
                    <a:cubicBezTo>
                      <a:pt x="320" y="588"/>
                      <a:pt x="316" y="600"/>
                      <a:pt x="326" y="603"/>
                    </a:cubicBezTo>
                    <a:cubicBezTo>
                      <a:pt x="340" y="607"/>
                      <a:pt x="354" y="608"/>
                      <a:pt x="367" y="602"/>
                    </a:cubicBezTo>
                    <a:cubicBezTo>
                      <a:pt x="375" y="598"/>
                      <a:pt x="373" y="589"/>
                      <a:pt x="373" y="582"/>
                    </a:cubicBezTo>
                    <a:cubicBezTo>
                      <a:pt x="373" y="522"/>
                      <a:pt x="373" y="462"/>
                      <a:pt x="373" y="403"/>
                    </a:cubicBezTo>
                    <a:cubicBezTo>
                      <a:pt x="373" y="285"/>
                      <a:pt x="373" y="168"/>
                      <a:pt x="373" y="50"/>
                    </a:cubicBezTo>
                    <a:cubicBezTo>
                      <a:pt x="373" y="10"/>
                      <a:pt x="382" y="1"/>
                      <a:pt x="423" y="0"/>
                    </a:cubicBezTo>
                    <a:cubicBezTo>
                      <a:pt x="469" y="0"/>
                      <a:pt x="516" y="0"/>
                      <a:pt x="563" y="0"/>
                    </a:cubicBezTo>
                    <a:cubicBezTo>
                      <a:pt x="598" y="1"/>
                      <a:pt x="607" y="10"/>
                      <a:pt x="607" y="44"/>
                    </a:cubicBezTo>
                    <a:cubicBezTo>
                      <a:pt x="607" y="222"/>
                      <a:pt x="607" y="401"/>
                      <a:pt x="607" y="579"/>
                    </a:cubicBezTo>
                    <a:cubicBezTo>
                      <a:pt x="607" y="587"/>
                      <a:pt x="603" y="600"/>
                      <a:pt x="614" y="603"/>
                    </a:cubicBezTo>
                    <a:cubicBezTo>
                      <a:pt x="627" y="607"/>
                      <a:pt x="643" y="608"/>
                      <a:pt x="657" y="602"/>
                    </a:cubicBezTo>
                    <a:cubicBezTo>
                      <a:pt x="664" y="599"/>
                      <a:pt x="661" y="590"/>
                      <a:pt x="661" y="584"/>
                    </a:cubicBezTo>
                    <a:cubicBezTo>
                      <a:pt x="662" y="470"/>
                      <a:pt x="662" y="356"/>
                      <a:pt x="662" y="241"/>
                    </a:cubicBezTo>
                    <a:cubicBezTo>
                      <a:pt x="662" y="212"/>
                      <a:pt x="661" y="183"/>
                      <a:pt x="662" y="154"/>
                    </a:cubicBezTo>
                    <a:cubicBezTo>
                      <a:pt x="662" y="128"/>
                      <a:pt x="672" y="116"/>
                      <a:pt x="698" y="116"/>
                    </a:cubicBezTo>
                    <a:cubicBezTo>
                      <a:pt x="751" y="115"/>
                      <a:pt x="804" y="115"/>
                      <a:pt x="857" y="116"/>
                    </a:cubicBezTo>
                    <a:cubicBezTo>
                      <a:pt x="885" y="116"/>
                      <a:pt x="896" y="129"/>
                      <a:pt x="896" y="159"/>
                    </a:cubicBezTo>
                    <a:cubicBezTo>
                      <a:pt x="896" y="298"/>
                      <a:pt x="896" y="437"/>
                      <a:pt x="896" y="576"/>
                    </a:cubicBezTo>
                    <a:cubicBezTo>
                      <a:pt x="896" y="605"/>
                      <a:pt x="896" y="605"/>
                      <a:pt x="925" y="605"/>
                    </a:cubicBezTo>
                    <a:cubicBezTo>
                      <a:pt x="936" y="605"/>
                      <a:pt x="946" y="605"/>
                      <a:pt x="957" y="607"/>
                    </a:cubicBezTo>
                    <a:cubicBezTo>
                      <a:pt x="972" y="610"/>
                      <a:pt x="982" y="624"/>
                      <a:pt x="981" y="639"/>
                    </a:cubicBezTo>
                    <a:cubicBezTo>
                      <a:pt x="980" y="654"/>
                      <a:pt x="969" y="665"/>
                      <a:pt x="954" y="667"/>
                    </a:cubicBezTo>
                    <a:cubicBezTo>
                      <a:pt x="950" y="667"/>
                      <a:pt x="945" y="667"/>
                      <a:pt x="940" y="667"/>
                    </a:cubicBezTo>
                    <a:cubicBezTo>
                      <a:pt x="790" y="667"/>
                      <a:pt x="640" y="667"/>
                      <a:pt x="490" y="667"/>
                    </a:cubicBezTo>
                    <a:close/>
                    <a:moveTo>
                      <a:pt x="547" y="334"/>
                    </a:moveTo>
                    <a:cubicBezTo>
                      <a:pt x="547" y="334"/>
                      <a:pt x="547" y="334"/>
                      <a:pt x="547" y="334"/>
                    </a:cubicBezTo>
                    <a:cubicBezTo>
                      <a:pt x="547" y="250"/>
                      <a:pt x="546" y="166"/>
                      <a:pt x="547" y="82"/>
                    </a:cubicBezTo>
                    <a:cubicBezTo>
                      <a:pt x="547" y="68"/>
                      <a:pt x="542" y="62"/>
                      <a:pt x="527" y="63"/>
                    </a:cubicBezTo>
                    <a:cubicBezTo>
                      <a:pt x="503" y="64"/>
                      <a:pt x="478" y="64"/>
                      <a:pt x="453" y="63"/>
                    </a:cubicBezTo>
                    <a:cubicBezTo>
                      <a:pt x="439" y="62"/>
                      <a:pt x="434" y="68"/>
                      <a:pt x="434" y="82"/>
                    </a:cubicBezTo>
                    <a:cubicBezTo>
                      <a:pt x="435" y="121"/>
                      <a:pt x="435" y="161"/>
                      <a:pt x="435" y="201"/>
                    </a:cubicBezTo>
                    <a:cubicBezTo>
                      <a:pt x="435" y="328"/>
                      <a:pt x="435" y="455"/>
                      <a:pt x="435" y="582"/>
                    </a:cubicBezTo>
                    <a:cubicBezTo>
                      <a:pt x="435" y="604"/>
                      <a:pt x="436" y="604"/>
                      <a:pt x="457" y="605"/>
                    </a:cubicBezTo>
                    <a:cubicBezTo>
                      <a:pt x="479" y="605"/>
                      <a:pt x="502" y="605"/>
                      <a:pt x="524" y="605"/>
                    </a:cubicBezTo>
                    <a:cubicBezTo>
                      <a:pt x="546" y="604"/>
                      <a:pt x="547" y="604"/>
                      <a:pt x="547" y="582"/>
                    </a:cubicBezTo>
                    <a:cubicBezTo>
                      <a:pt x="547" y="499"/>
                      <a:pt x="547" y="416"/>
                      <a:pt x="547" y="334"/>
                    </a:cubicBezTo>
                    <a:close/>
                    <a:moveTo>
                      <a:pt x="834" y="391"/>
                    </a:moveTo>
                    <a:cubicBezTo>
                      <a:pt x="834" y="391"/>
                      <a:pt x="834" y="391"/>
                      <a:pt x="834" y="391"/>
                    </a:cubicBezTo>
                    <a:cubicBezTo>
                      <a:pt x="834" y="326"/>
                      <a:pt x="833" y="261"/>
                      <a:pt x="834" y="196"/>
                    </a:cubicBezTo>
                    <a:cubicBezTo>
                      <a:pt x="834" y="183"/>
                      <a:pt x="830" y="177"/>
                      <a:pt x="816" y="178"/>
                    </a:cubicBezTo>
                    <a:cubicBezTo>
                      <a:pt x="792" y="178"/>
                      <a:pt x="767" y="178"/>
                      <a:pt x="742" y="178"/>
                    </a:cubicBezTo>
                    <a:cubicBezTo>
                      <a:pt x="728" y="177"/>
                      <a:pt x="723" y="184"/>
                      <a:pt x="723" y="197"/>
                    </a:cubicBezTo>
                    <a:cubicBezTo>
                      <a:pt x="724" y="327"/>
                      <a:pt x="724" y="457"/>
                      <a:pt x="723" y="586"/>
                    </a:cubicBezTo>
                    <a:cubicBezTo>
                      <a:pt x="723" y="599"/>
                      <a:pt x="728" y="605"/>
                      <a:pt x="741" y="605"/>
                    </a:cubicBezTo>
                    <a:cubicBezTo>
                      <a:pt x="763" y="604"/>
                      <a:pt x="785" y="605"/>
                      <a:pt x="807" y="605"/>
                    </a:cubicBezTo>
                    <a:cubicBezTo>
                      <a:pt x="834" y="604"/>
                      <a:pt x="834" y="604"/>
                      <a:pt x="834" y="579"/>
                    </a:cubicBezTo>
                    <a:cubicBezTo>
                      <a:pt x="834" y="516"/>
                      <a:pt x="834" y="454"/>
                      <a:pt x="834" y="391"/>
                    </a:cubicBezTo>
                    <a:close/>
                    <a:moveTo>
                      <a:pt x="148" y="437"/>
                    </a:moveTo>
                    <a:cubicBezTo>
                      <a:pt x="148" y="486"/>
                      <a:pt x="148" y="535"/>
                      <a:pt x="147" y="585"/>
                    </a:cubicBezTo>
                    <a:cubicBezTo>
                      <a:pt x="147" y="600"/>
                      <a:pt x="153" y="605"/>
                      <a:pt x="167" y="605"/>
                    </a:cubicBezTo>
                    <a:cubicBezTo>
                      <a:pt x="191" y="604"/>
                      <a:pt x="216" y="604"/>
                      <a:pt x="240" y="605"/>
                    </a:cubicBezTo>
                    <a:cubicBezTo>
                      <a:pt x="253" y="605"/>
                      <a:pt x="258" y="600"/>
                      <a:pt x="258" y="587"/>
                    </a:cubicBezTo>
                    <a:cubicBezTo>
                      <a:pt x="258" y="486"/>
                      <a:pt x="258" y="384"/>
                      <a:pt x="258" y="283"/>
                    </a:cubicBezTo>
                    <a:cubicBezTo>
                      <a:pt x="258" y="270"/>
                      <a:pt x="253" y="265"/>
                      <a:pt x="240" y="265"/>
                    </a:cubicBezTo>
                    <a:cubicBezTo>
                      <a:pt x="216" y="265"/>
                      <a:pt x="193" y="266"/>
                      <a:pt x="169" y="265"/>
                    </a:cubicBezTo>
                    <a:cubicBezTo>
                      <a:pt x="153" y="264"/>
                      <a:pt x="147" y="270"/>
                      <a:pt x="147" y="286"/>
                    </a:cubicBezTo>
                    <a:cubicBezTo>
                      <a:pt x="148" y="336"/>
                      <a:pt x="148" y="386"/>
                      <a:pt x="14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88" name="Freeform 12">
                <a:extLst>
                  <a:ext uri="{FF2B5EF4-FFF2-40B4-BE49-F238E27FC236}">
                    <a16:creationId xmlns:a16="http://schemas.microsoft.com/office/drawing/2014/main" id="{FB948842-8103-46F6-AAF9-97B6CEF29E95}"/>
                  </a:ext>
                </a:extLst>
              </p:cNvPr>
              <p:cNvSpPr>
                <a:spLocks/>
              </p:cNvSpPr>
              <p:nvPr/>
            </p:nvSpPr>
            <p:spPr bwMode="auto">
              <a:xfrm>
                <a:off x="9953625" y="3987801"/>
                <a:ext cx="338138" cy="203200"/>
              </a:xfrm>
              <a:custGeom>
                <a:avLst/>
                <a:gdLst>
                  <a:gd name="T0" fmla="*/ 601 w 723"/>
                  <a:gd name="T1" fmla="*/ 63 h 436"/>
                  <a:gd name="T2" fmla="*/ 573 w 723"/>
                  <a:gd name="T3" fmla="*/ 60 h 436"/>
                  <a:gd name="T4" fmla="*/ 547 w 723"/>
                  <a:gd name="T5" fmla="*/ 28 h 436"/>
                  <a:gd name="T6" fmla="*/ 577 w 723"/>
                  <a:gd name="T7" fmla="*/ 0 h 436"/>
                  <a:gd name="T8" fmla="*/ 693 w 723"/>
                  <a:gd name="T9" fmla="*/ 0 h 436"/>
                  <a:gd name="T10" fmla="*/ 723 w 723"/>
                  <a:gd name="T11" fmla="*/ 30 h 436"/>
                  <a:gd name="T12" fmla="*/ 723 w 723"/>
                  <a:gd name="T13" fmla="*/ 143 h 436"/>
                  <a:gd name="T14" fmla="*/ 693 w 723"/>
                  <a:gd name="T15" fmla="*/ 176 h 436"/>
                  <a:gd name="T16" fmla="*/ 661 w 723"/>
                  <a:gd name="T17" fmla="*/ 144 h 436"/>
                  <a:gd name="T18" fmla="*/ 661 w 723"/>
                  <a:gd name="T19" fmla="*/ 115 h 436"/>
                  <a:gd name="T20" fmla="*/ 657 w 723"/>
                  <a:gd name="T21" fmla="*/ 105 h 436"/>
                  <a:gd name="T22" fmla="*/ 649 w 723"/>
                  <a:gd name="T23" fmla="*/ 110 h 436"/>
                  <a:gd name="T24" fmla="*/ 579 w 723"/>
                  <a:gd name="T25" fmla="*/ 171 h 436"/>
                  <a:gd name="T26" fmla="*/ 491 w 723"/>
                  <a:gd name="T27" fmla="*/ 247 h 436"/>
                  <a:gd name="T28" fmla="*/ 452 w 723"/>
                  <a:gd name="T29" fmla="*/ 262 h 436"/>
                  <a:gd name="T30" fmla="*/ 349 w 723"/>
                  <a:gd name="T31" fmla="*/ 262 h 436"/>
                  <a:gd name="T32" fmla="*/ 319 w 723"/>
                  <a:gd name="T33" fmla="*/ 274 h 436"/>
                  <a:gd name="T34" fmla="*/ 177 w 723"/>
                  <a:gd name="T35" fmla="*/ 418 h 436"/>
                  <a:gd name="T36" fmla="*/ 135 w 723"/>
                  <a:gd name="T37" fmla="*/ 436 h 436"/>
                  <a:gd name="T38" fmla="*/ 44 w 723"/>
                  <a:gd name="T39" fmla="*/ 436 h 436"/>
                  <a:gd name="T40" fmla="*/ 37 w 723"/>
                  <a:gd name="T41" fmla="*/ 436 h 436"/>
                  <a:gd name="T42" fmla="*/ 0 w 723"/>
                  <a:gd name="T43" fmla="*/ 405 h 436"/>
                  <a:gd name="T44" fmla="*/ 39 w 723"/>
                  <a:gd name="T45" fmla="*/ 374 h 436"/>
                  <a:gd name="T46" fmla="*/ 112 w 723"/>
                  <a:gd name="T47" fmla="*/ 375 h 436"/>
                  <a:gd name="T48" fmla="*/ 148 w 723"/>
                  <a:gd name="T49" fmla="*/ 359 h 436"/>
                  <a:gd name="T50" fmla="*/ 287 w 723"/>
                  <a:gd name="T51" fmla="*/ 219 h 436"/>
                  <a:gd name="T52" fmla="*/ 331 w 723"/>
                  <a:gd name="T53" fmla="*/ 200 h 436"/>
                  <a:gd name="T54" fmla="*/ 432 w 723"/>
                  <a:gd name="T55" fmla="*/ 201 h 436"/>
                  <a:gd name="T56" fmla="*/ 465 w 723"/>
                  <a:gd name="T57" fmla="*/ 188 h 436"/>
                  <a:gd name="T58" fmla="*/ 590 w 723"/>
                  <a:gd name="T59" fmla="*/ 79 h 436"/>
                  <a:gd name="T60" fmla="*/ 604 w 723"/>
                  <a:gd name="T61" fmla="*/ 68 h 436"/>
                  <a:gd name="T62" fmla="*/ 601 w 723"/>
                  <a:gd name="T6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3" h="436">
                    <a:moveTo>
                      <a:pt x="601" y="63"/>
                    </a:moveTo>
                    <a:cubicBezTo>
                      <a:pt x="592" y="62"/>
                      <a:pt x="582" y="62"/>
                      <a:pt x="573" y="60"/>
                    </a:cubicBezTo>
                    <a:cubicBezTo>
                      <a:pt x="556" y="57"/>
                      <a:pt x="545" y="44"/>
                      <a:pt x="547" y="28"/>
                    </a:cubicBezTo>
                    <a:cubicBezTo>
                      <a:pt x="548" y="13"/>
                      <a:pt x="560" y="0"/>
                      <a:pt x="577" y="0"/>
                    </a:cubicBezTo>
                    <a:cubicBezTo>
                      <a:pt x="616" y="0"/>
                      <a:pt x="655" y="0"/>
                      <a:pt x="693" y="0"/>
                    </a:cubicBezTo>
                    <a:cubicBezTo>
                      <a:pt x="711" y="0"/>
                      <a:pt x="723" y="12"/>
                      <a:pt x="723" y="30"/>
                    </a:cubicBezTo>
                    <a:cubicBezTo>
                      <a:pt x="723" y="68"/>
                      <a:pt x="723" y="106"/>
                      <a:pt x="723" y="143"/>
                    </a:cubicBezTo>
                    <a:cubicBezTo>
                      <a:pt x="722" y="163"/>
                      <a:pt x="710" y="175"/>
                      <a:pt x="693" y="176"/>
                    </a:cubicBezTo>
                    <a:cubicBezTo>
                      <a:pt x="676" y="177"/>
                      <a:pt x="663" y="164"/>
                      <a:pt x="661" y="144"/>
                    </a:cubicBezTo>
                    <a:cubicBezTo>
                      <a:pt x="660" y="134"/>
                      <a:pt x="661" y="125"/>
                      <a:pt x="661" y="115"/>
                    </a:cubicBezTo>
                    <a:cubicBezTo>
                      <a:pt x="660" y="112"/>
                      <a:pt x="662" y="106"/>
                      <a:pt x="657" y="105"/>
                    </a:cubicBezTo>
                    <a:cubicBezTo>
                      <a:pt x="655" y="105"/>
                      <a:pt x="651" y="108"/>
                      <a:pt x="649" y="110"/>
                    </a:cubicBezTo>
                    <a:cubicBezTo>
                      <a:pt x="625" y="130"/>
                      <a:pt x="602" y="150"/>
                      <a:pt x="579" y="171"/>
                    </a:cubicBezTo>
                    <a:cubicBezTo>
                      <a:pt x="550" y="196"/>
                      <a:pt x="520" y="222"/>
                      <a:pt x="491" y="247"/>
                    </a:cubicBezTo>
                    <a:cubicBezTo>
                      <a:pt x="480" y="258"/>
                      <a:pt x="468" y="263"/>
                      <a:pt x="452" y="262"/>
                    </a:cubicBezTo>
                    <a:cubicBezTo>
                      <a:pt x="418" y="262"/>
                      <a:pt x="383" y="263"/>
                      <a:pt x="349" y="262"/>
                    </a:cubicBezTo>
                    <a:cubicBezTo>
                      <a:pt x="337" y="262"/>
                      <a:pt x="328" y="266"/>
                      <a:pt x="319" y="274"/>
                    </a:cubicBezTo>
                    <a:cubicBezTo>
                      <a:pt x="272" y="322"/>
                      <a:pt x="224" y="370"/>
                      <a:pt x="177" y="418"/>
                    </a:cubicBezTo>
                    <a:cubicBezTo>
                      <a:pt x="165" y="430"/>
                      <a:pt x="152" y="436"/>
                      <a:pt x="135" y="436"/>
                    </a:cubicBezTo>
                    <a:cubicBezTo>
                      <a:pt x="104" y="436"/>
                      <a:pt x="74" y="436"/>
                      <a:pt x="44" y="436"/>
                    </a:cubicBezTo>
                    <a:cubicBezTo>
                      <a:pt x="42" y="436"/>
                      <a:pt x="39" y="436"/>
                      <a:pt x="37" y="436"/>
                    </a:cubicBezTo>
                    <a:cubicBezTo>
                      <a:pt x="14" y="434"/>
                      <a:pt x="0" y="422"/>
                      <a:pt x="0" y="405"/>
                    </a:cubicBezTo>
                    <a:cubicBezTo>
                      <a:pt x="1" y="386"/>
                      <a:pt x="15" y="374"/>
                      <a:pt x="39" y="374"/>
                    </a:cubicBezTo>
                    <a:cubicBezTo>
                      <a:pt x="63" y="374"/>
                      <a:pt x="87" y="373"/>
                      <a:pt x="112" y="375"/>
                    </a:cubicBezTo>
                    <a:cubicBezTo>
                      <a:pt x="127" y="375"/>
                      <a:pt x="138" y="370"/>
                      <a:pt x="148" y="359"/>
                    </a:cubicBezTo>
                    <a:cubicBezTo>
                      <a:pt x="194" y="312"/>
                      <a:pt x="242" y="266"/>
                      <a:pt x="287" y="219"/>
                    </a:cubicBezTo>
                    <a:cubicBezTo>
                      <a:pt x="300" y="206"/>
                      <a:pt x="313" y="200"/>
                      <a:pt x="331" y="200"/>
                    </a:cubicBezTo>
                    <a:cubicBezTo>
                      <a:pt x="364" y="201"/>
                      <a:pt x="398" y="200"/>
                      <a:pt x="432" y="201"/>
                    </a:cubicBezTo>
                    <a:cubicBezTo>
                      <a:pt x="445" y="201"/>
                      <a:pt x="455" y="197"/>
                      <a:pt x="465" y="188"/>
                    </a:cubicBezTo>
                    <a:cubicBezTo>
                      <a:pt x="507" y="152"/>
                      <a:pt x="548" y="116"/>
                      <a:pt x="590" y="79"/>
                    </a:cubicBezTo>
                    <a:cubicBezTo>
                      <a:pt x="594" y="75"/>
                      <a:pt x="599" y="71"/>
                      <a:pt x="604" y="68"/>
                    </a:cubicBezTo>
                    <a:cubicBezTo>
                      <a:pt x="603" y="66"/>
                      <a:pt x="602" y="65"/>
                      <a:pt x="60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grpSp>
        <p:grpSp>
          <p:nvGrpSpPr>
            <p:cNvPr id="80" name="Group 79">
              <a:extLst>
                <a:ext uri="{FF2B5EF4-FFF2-40B4-BE49-F238E27FC236}">
                  <a16:creationId xmlns:a16="http://schemas.microsoft.com/office/drawing/2014/main" id="{FA3C627D-E4FE-4B3E-87EB-EACCD05F235F}"/>
                </a:ext>
              </a:extLst>
            </p:cNvPr>
            <p:cNvGrpSpPr/>
            <p:nvPr/>
          </p:nvGrpSpPr>
          <p:grpSpPr>
            <a:xfrm>
              <a:off x="3215674" y="3964310"/>
              <a:ext cx="301179" cy="312993"/>
              <a:chOff x="10556875" y="3760788"/>
              <a:chExt cx="842963" cy="785813"/>
            </a:xfrm>
            <a:solidFill>
              <a:schemeClr val="accent1"/>
            </a:solidFill>
          </p:grpSpPr>
          <p:sp>
            <p:nvSpPr>
              <p:cNvPr id="81" name="Freeform 13">
                <a:extLst>
                  <a:ext uri="{FF2B5EF4-FFF2-40B4-BE49-F238E27FC236}">
                    <a16:creationId xmlns:a16="http://schemas.microsoft.com/office/drawing/2014/main" id="{BA53B430-5F8C-4AA4-A910-714E498482DF}"/>
                  </a:ext>
                </a:extLst>
              </p:cNvPr>
              <p:cNvSpPr>
                <a:spLocks noEditPoints="1"/>
              </p:cNvSpPr>
              <p:nvPr/>
            </p:nvSpPr>
            <p:spPr bwMode="auto">
              <a:xfrm>
                <a:off x="10556875" y="3760788"/>
                <a:ext cx="842963" cy="785813"/>
              </a:xfrm>
              <a:custGeom>
                <a:avLst/>
                <a:gdLst>
                  <a:gd name="T0" fmla="*/ 1587 w 1800"/>
                  <a:gd name="T1" fmla="*/ 242 h 1678"/>
                  <a:gd name="T2" fmla="*/ 1527 w 1800"/>
                  <a:gd name="T3" fmla="*/ 260 h 1678"/>
                  <a:gd name="T4" fmla="*/ 1505 w 1800"/>
                  <a:gd name="T5" fmla="*/ 358 h 1678"/>
                  <a:gd name="T6" fmla="*/ 1483 w 1800"/>
                  <a:gd name="T7" fmla="*/ 262 h 1678"/>
                  <a:gd name="T8" fmla="*/ 826 w 1800"/>
                  <a:gd name="T9" fmla="*/ 242 h 1678"/>
                  <a:gd name="T10" fmla="*/ 618 w 1800"/>
                  <a:gd name="T11" fmla="*/ 215 h 1678"/>
                  <a:gd name="T12" fmla="*/ 357 w 1800"/>
                  <a:gd name="T13" fmla="*/ 175 h 1678"/>
                  <a:gd name="T14" fmla="*/ 376 w 1800"/>
                  <a:gd name="T15" fmla="*/ 465 h 1678"/>
                  <a:gd name="T16" fmla="*/ 747 w 1800"/>
                  <a:gd name="T17" fmla="*/ 475 h 1678"/>
                  <a:gd name="T18" fmla="*/ 875 w 1800"/>
                  <a:gd name="T19" fmla="*/ 542 h 1678"/>
                  <a:gd name="T20" fmla="*/ 740 w 1800"/>
                  <a:gd name="T21" fmla="*/ 614 h 1678"/>
                  <a:gd name="T22" fmla="*/ 396 w 1800"/>
                  <a:gd name="T23" fmla="*/ 619 h 1678"/>
                  <a:gd name="T24" fmla="*/ 360 w 1800"/>
                  <a:gd name="T25" fmla="*/ 1475 h 1678"/>
                  <a:gd name="T26" fmla="*/ 320 w 1800"/>
                  <a:gd name="T27" fmla="*/ 1632 h 1678"/>
                  <a:gd name="T28" fmla="*/ 1486 w 1800"/>
                  <a:gd name="T29" fmla="*/ 1489 h 1678"/>
                  <a:gd name="T30" fmla="*/ 1524 w 1800"/>
                  <a:gd name="T31" fmla="*/ 1082 h 1678"/>
                  <a:gd name="T32" fmla="*/ 1530 w 1800"/>
                  <a:gd name="T33" fmla="*/ 1370 h 1678"/>
                  <a:gd name="T34" fmla="*/ 1349 w 1800"/>
                  <a:gd name="T35" fmla="*/ 1677 h 1678"/>
                  <a:gd name="T36" fmla="*/ 2 w 1800"/>
                  <a:gd name="T37" fmla="*/ 1538 h 1678"/>
                  <a:gd name="T38" fmla="*/ 0 w 1800"/>
                  <a:gd name="T39" fmla="*/ 1436 h 1678"/>
                  <a:gd name="T40" fmla="*/ 291 w 1800"/>
                  <a:gd name="T41" fmla="*/ 1436 h 1678"/>
                  <a:gd name="T42" fmla="*/ 312 w 1800"/>
                  <a:gd name="T43" fmla="*/ 638 h 1678"/>
                  <a:gd name="T44" fmla="*/ 87 w 1800"/>
                  <a:gd name="T45" fmla="*/ 619 h 1678"/>
                  <a:gd name="T46" fmla="*/ 0 w 1800"/>
                  <a:gd name="T47" fmla="*/ 522 h 1678"/>
                  <a:gd name="T48" fmla="*/ 288 w 1800"/>
                  <a:gd name="T49" fmla="*/ 465 h 1678"/>
                  <a:gd name="T50" fmla="*/ 313 w 1800"/>
                  <a:gd name="T51" fmla="*/ 194 h 1678"/>
                  <a:gd name="T52" fmla="*/ 502 w 1800"/>
                  <a:gd name="T53" fmla="*/ 0 h 1678"/>
                  <a:gd name="T54" fmla="*/ 1647 w 1800"/>
                  <a:gd name="T55" fmla="*/ 1 h 1678"/>
                  <a:gd name="T56" fmla="*/ 1800 w 1800"/>
                  <a:gd name="T57" fmla="*/ 146 h 1678"/>
                  <a:gd name="T58" fmla="*/ 617 w 1800"/>
                  <a:gd name="T59" fmla="*/ 47 h 1678"/>
                  <a:gd name="T60" fmla="*/ 671 w 1800"/>
                  <a:gd name="T61" fmla="*/ 176 h 1678"/>
                  <a:gd name="T62" fmla="*/ 1480 w 1800"/>
                  <a:gd name="T63" fmla="*/ 198 h 1678"/>
                  <a:gd name="T64" fmla="*/ 1756 w 1800"/>
                  <a:gd name="T65" fmla="*/ 189 h 1678"/>
                  <a:gd name="T66" fmla="*/ 1628 w 1800"/>
                  <a:gd name="T67" fmla="*/ 45 h 1678"/>
                  <a:gd name="T68" fmla="*/ 617 w 1800"/>
                  <a:gd name="T69" fmla="*/ 47 h 1678"/>
                  <a:gd name="T70" fmla="*/ 63 w 1800"/>
                  <a:gd name="T71" fmla="*/ 1479 h 1678"/>
                  <a:gd name="T72" fmla="*/ 178 w 1800"/>
                  <a:gd name="T73" fmla="*/ 1632 h 1678"/>
                  <a:gd name="T74" fmla="*/ 295 w 1800"/>
                  <a:gd name="T75" fmla="*/ 1480 h 1678"/>
                  <a:gd name="T76" fmla="*/ 408 w 1800"/>
                  <a:gd name="T77" fmla="*/ 574 h 1678"/>
                  <a:gd name="T78" fmla="*/ 639 w 1800"/>
                  <a:gd name="T79" fmla="*/ 536 h 1678"/>
                  <a:gd name="T80" fmla="*/ 219 w 1800"/>
                  <a:gd name="T81" fmla="*/ 512 h 1678"/>
                  <a:gd name="T82" fmla="*/ 195 w 1800"/>
                  <a:gd name="T83" fmla="*/ 574 h 1678"/>
                  <a:gd name="T84" fmla="*/ 95 w 1800"/>
                  <a:gd name="T85" fmla="*/ 512 h 1678"/>
                  <a:gd name="T86" fmla="*/ 43 w 1800"/>
                  <a:gd name="T87" fmla="*/ 541 h 1678"/>
                  <a:gd name="T88" fmla="*/ 103 w 1800"/>
                  <a:gd name="T89" fmla="*/ 574 h 1678"/>
                  <a:gd name="T90" fmla="*/ 95 w 1800"/>
                  <a:gd name="T91" fmla="*/ 512 h 1678"/>
                  <a:gd name="T92" fmla="*/ 719 w 1800"/>
                  <a:gd name="T93" fmla="*/ 514 h 1678"/>
                  <a:gd name="T94" fmla="*/ 683 w 1800"/>
                  <a:gd name="T95" fmla="*/ 559 h 1678"/>
                  <a:gd name="T96" fmla="*/ 773 w 1800"/>
                  <a:gd name="T97" fmla="*/ 540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0" h="1678">
                    <a:moveTo>
                      <a:pt x="1800" y="241"/>
                    </a:moveTo>
                    <a:cubicBezTo>
                      <a:pt x="1729" y="241"/>
                      <a:pt x="1658" y="242"/>
                      <a:pt x="1587" y="242"/>
                    </a:cubicBezTo>
                    <a:cubicBezTo>
                      <a:pt x="1573" y="242"/>
                      <a:pt x="1559" y="243"/>
                      <a:pt x="1545" y="242"/>
                    </a:cubicBezTo>
                    <a:cubicBezTo>
                      <a:pt x="1531" y="241"/>
                      <a:pt x="1526" y="246"/>
                      <a:pt x="1527" y="260"/>
                    </a:cubicBezTo>
                    <a:cubicBezTo>
                      <a:pt x="1527" y="287"/>
                      <a:pt x="1526" y="314"/>
                      <a:pt x="1527" y="341"/>
                    </a:cubicBezTo>
                    <a:cubicBezTo>
                      <a:pt x="1528" y="359"/>
                      <a:pt x="1517" y="358"/>
                      <a:pt x="1505" y="358"/>
                    </a:cubicBezTo>
                    <a:cubicBezTo>
                      <a:pt x="1492" y="358"/>
                      <a:pt x="1481" y="359"/>
                      <a:pt x="1482" y="341"/>
                    </a:cubicBezTo>
                    <a:cubicBezTo>
                      <a:pt x="1483" y="314"/>
                      <a:pt x="1482" y="288"/>
                      <a:pt x="1483" y="262"/>
                    </a:cubicBezTo>
                    <a:cubicBezTo>
                      <a:pt x="1483" y="246"/>
                      <a:pt x="1478" y="242"/>
                      <a:pt x="1463" y="242"/>
                    </a:cubicBezTo>
                    <a:cubicBezTo>
                      <a:pt x="1250" y="242"/>
                      <a:pt x="1038" y="242"/>
                      <a:pt x="826" y="242"/>
                    </a:cubicBezTo>
                    <a:cubicBezTo>
                      <a:pt x="764" y="242"/>
                      <a:pt x="702" y="242"/>
                      <a:pt x="640" y="242"/>
                    </a:cubicBezTo>
                    <a:cubicBezTo>
                      <a:pt x="613" y="242"/>
                      <a:pt x="611" y="240"/>
                      <a:pt x="618" y="215"/>
                    </a:cubicBezTo>
                    <a:cubicBezTo>
                      <a:pt x="641" y="135"/>
                      <a:pt x="585" y="52"/>
                      <a:pt x="499" y="46"/>
                    </a:cubicBezTo>
                    <a:cubicBezTo>
                      <a:pt x="429" y="41"/>
                      <a:pt x="359" y="92"/>
                      <a:pt x="357" y="175"/>
                    </a:cubicBezTo>
                    <a:cubicBezTo>
                      <a:pt x="354" y="266"/>
                      <a:pt x="356" y="358"/>
                      <a:pt x="356" y="449"/>
                    </a:cubicBezTo>
                    <a:cubicBezTo>
                      <a:pt x="356" y="465"/>
                      <a:pt x="365" y="465"/>
                      <a:pt x="376" y="465"/>
                    </a:cubicBezTo>
                    <a:cubicBezTo>
                      <a:pt x="486" y="465"/>
                      <a:pt x="596" y="465"/>
                      <a:pt x="706" y="465"/>
                    </a:cubicBezTo>
                    <a:cubicBezTo>
                      <a:pt x="721" y="465"/>
                      <a:pt x="734" y="468"/>
                      <a:pt x="747" y="475"/>
                    </a:cubicBezTo>
                    <a:cubicBezTo>
                      <a:pt x="785" y="495"/>
                      <a:pt x="824" y="514"/>
                      <a:pt x="863" y="533"/>
                    </a:cubicBezTo>
                    <a:cubicBezTo>
                      <a:pt x="867" y="535"/>
                      <a:pt x="875" y="536"/>
                      <a:pt x="875" y="542"/>
                    </a:cubicBezTo>
                    <a:cubicBezTo>
                      <a:pt x="876" y="548"/>
                      <a:pt x="868" y="549"/>
                      <a:pt x="864" y="551"/>
                    </a:cubicBezTo>
                    <a:cubicBezTo>
                      <a:pt x="823" y="572"/>
                      <a:pt x="781" y="593"/>
                      <a:pt x="740" y="614"/>
                    </a:cubicBezTo>
                    <a:cubicBezTo>
                      <a:pt x="731" y="618"/>
                      <a:pt x="722" y="619"/>
                      <a:pt x="712" y="618"/>
                    </a:cubicBezTo>
                    <a:cubicBezTo>
                      <a:pt x="607" y="618"/>
                      <a:pt x="502" y="618"/>
                      <a:pt x="396" y="619"/>
                    </a:cubicBezTo>
                    <a:cubicBezTo>
                      <a:pt x="354" y="619"/>
                      <a:pt x="359" y="613"/>
                      <a:pt x="359" y="654"/>
                    </a:cubicBezTo>
                    <a:cubicBezTo>
                      <a:pt x="359" y="928"/>
                      <a:pt x="359" y="1202"/>
                      <a:pt x="360" y="1475"/>
                    </a:cubicBezTo>
                    <a:cubicBezTo>
                      <a:pt x="360" y="1535"/>
                      <a:pt x="345" y="1586"/>
                      <a:pt x="302" y="1628"/>
                    </a:cubicBezTo>
                    <a:cubicBezTo>
                      <a:pt x="308" y="1634"/>
                      <a:pt x="314" y="1632"/>
                      <a:pt x="320" y="1632"/>
                    </a:cubicBezTo>
                    <a:cubicBezTo>
                      <a:pt x="662" y="1632"/>
                      <a:pt x="1004" y="1632"/>
                      <a:pt x="1346" y="1632"/>
                    </a:cubicBezTo>
                    <a:cubicBezTo>
                      <a:pt x="1427" y="1632"/>
                      <a:pt x="1486" y="1572"/>
                      <a:pt x="1486" y="1489"/>
                    </a:cubicBezTo>
                    <a:cubicBezTo>
                      <a:pt x="1486" y="1361"/>
                      <a:pt x="1486" y="1233"/>
                      <a:pt x="1486" y="1104"/>
                    </a:cubicBezTo>
                    <a:cubicBezTo>
                      <a:pt x="1486" y="1083"/>
                      <a:pt x="1505" y="1071"/>
                      <a:pt x="1524" y="1082"/>
                    </a:cubicBezTo>
                    <a:cubicBezTo>
                      <a:pt x="1533" y="1087"/>
                      <a:pt x="1530" y="1095"/>
                      <a:pt x="1530" y="1102"/>
                    </a:cubicBezTo>
                    <a:cubicBezTo>
                      <a:pt x="1530" y="1191"/>
                      <a:pt x="1530" y="1281"/>
                      <a:pt x="1530" y="1370"/>
                    </a:cubicBezTo>
                    <a:cubicBezTo>
                      <a:pt x="1530" y="1412"/>
                      <a:pt x="1530" y="1454"/>
                      <a:pt x="1530" y="1496"/>
                    </a:cubicBezTo>
                    <a:cubicBezTo>
                      <a:pt x="1530" y="1597"/>
                      <a:pt x="1451" y="1677"/>
                      <a:pt x="1349" y="1677"/>
                    </a:cubicBezTo>
                    <a:cubicBezTo>
                      <a:pt x="963" y="1677"/>
                      <a:pt x="576" y="1676"/>
                      <a:pt x="189" y="1677"/>
                    </a:cubicBezTo>
                    <a:cubicBezTo>
                      <a:pt x="97" y="1678"/>
                      <a:pt x="21" y="1618"/>
                      <a:pt x="2" y="1538"/>
                    </a:cubicBezTo>
                    <a:cubicBezTo>
                      <a:pt x="2" y="1536"/>
                      <a:pt x="1" y="1534"/>
                      <a:pt x="0" y="1531"/>
                    </a:cubicBezTo>
                    <a:cubicBezTo>
                      <a:pt x="0" y="1500"/>
                      <a:pt x="0" y="1468"/>
                      <a:pt x="0" y="1436"/>
                    </a:cubicBezTo>
                    <a:cubicBezTo>
                      <a:pt x="7" y="1436"/>
                      <a:pt x="15" y="1435"/>
                      <a:pt x="22" y="1435"/>
                    </a:cubicBezTo>
                    <a:cubicBezTo>
                      <a:pt x="112" y="1435"/>
                      <a:pt x="202" y="1435"/>
                      <a:pt x="291" y="1436"/>
                    </a:cubicBezTo>
                    <a:cubicBezTo>
                      <a:pt x="308" y="1436"/>
                      <a:pt x="312" y="1430"/>
                      <a:pt x="312" y="1415"/>
                    </a:cubicBezTo>
                    <a:cubicBezTo>
                      <a:pt x="311" y="1156"/>
                      <a:pt x="311" y="897"/>
                      <a:pt x="312" y="638"/>
                    </a:cubicBezTo>
                    <a:cubicBezTo>
                      <a:pt x="312" y="623"/>
                      <a:pt x="308" y="618"/>
                      <a:pt x="292" y="618"/>
                    </a:cubicBezTo>
                    <a:cubicBezTo>
                      <a:pt x="223" y="619"/>
                      <a:pt x="155" y="617"/>
                      <a:pt x="87" y="619"/>
                    </a:cubicBezTo>
                    <a:cubicBezTo>
                      <a:pt x="44" y="620"/>
                      <a:pt x="16" y="603"/>
                      <a:pt x="0" y="564"/>
                    </a:cubicBezTo>
                    <a:cubicBezTo>
                      <a:pt x="0" y="550"/>
                      <a:pt x="0" y="536"/>
                      <a:pt x="0" y="522"/>
                    </a:cubicBezTo>
                    <a:cubicBezTo>
                      <a:pt x="14" y="482"/>
                      <a:pt x="44" y="464"/>
                      <a:pt x="86" y="465"/>
                    </a:cubicBezTo>
                    <a:cubicBezTo>
                      <a:pt x="154" y="466"/>
                      <a:pt x="221" y="465"/>
                      <a:pt x="288" y="465"/>
                    </a:cubicBezTo>
                    <a:cubicBezTo>
                      <a:pt x="312" y="465"/>
                      <a:pt x="313" y="465"/>
                      <a:pt x="313" y="441"/>
                    </a:cubicBezTo>
                    <a:cubicBezTo>
                      <a:pt x="313" y="359"/>
                      <a:pt x="312" y="277"/>
                      <a:pt x="313" y="194"/>
                    </a:cubicBezTo>
                    <a:cubicBezTo>
                      <a:pt x="313" y="151"/>
                      <a:pt x="321" y="109"/>
                      <a:pt x="348" y="74"/>
                    </a:cubicBezTo>
                    <a:cubicBezTo>
                      <a:pt x="387" y="23"/>
                      <a:pt x="438" y="0"/>
                      <a:pt x="502" y="0"/>
                    </a:cubicBezTo>
                    <a:cubicBezTo>
                      <a:pt x="639" y="1"/>
                      <a:pt x="777" y="1"/>
                      <a:pt x="915" y="1"/>
                    </a:cubicBezTo>
                    <a:cubicBezTo>
                      <a:pt x="1159" y="1"/>
                      <a:pt x="1403" y="1"/>
                      <a:pt x="1647" y="1"/>
                    </a:cubicBezTo>
                    <a:cubicBezTo>
                      <a:pt x="1689" y="1"/>
                      <a:pt x="1725" y="16"/>
                      <a:pt x="1755" y="45"/>
                    </a:cubicBezTo>
                    <a:cubicBezTo>
                      <a:pt x="1783" y="73"/>
                      <a:pt x="1794" y="108"/>
                      <a:pt x="1800" y="146"/>
                    </a:cubicBezTo>
                    <a:cubicBezTo>
                      <a:pt x="1800" y="178"/>
                      <a:pt x="1800" y="209"/>
                      <a:pt x="1800" y="241"/>
                    </a:cubicBezTo>
                    <a:close/>
                    <a:moveTo>
                      <a:pt x="617" y="47"/>
                    </a:moveTo>
                    <a:cubicBezTo>
                      <a:pt x="618" y="54"/>
                      <a:pt x="623" y="57"/>
                      <a:pt x="627" y="61"/>
                    </a:cubicBezTo>
                    <a:cubicBezTo>
                      <a:pt x="656" y="94"/>
                      <a:pt x="672" y="133"/>
                      <a:pt x="671" y="176"/>
                    </a:cubicBezTo>
                    <a:cubicBezTo>
                      <a:pt x="671" y="195"/>
                      <a:pt x="675" y="198"/>
                      <a:pt x="692" y="198"/>
                    </a:cubicBezTo>
                    <a:cubicBezTo>
                      <a:pt x="955" y="197"/>
                      <a:pt x="1217" y="198"/>
                      <a:pt x="1480" y="198"/>
                    </a:cubicBezTo>
                    <a:cubicBezTo>
                      <a:pt x="1566" y="198"/>
                      <a:pt x="1652" y="198"/>
                      <a:pt x="1738" y="197"/>
                    </a:cubicBezTo>
                    <a:cubicBezTo>
                      <a:pt x="1745" y="197"/>
                      <a:pt x="1754" y="200"/>
                      <a:pt x="1756" y="189"/>
                    </a:cubicBezTo>
                    <a:cubicBezTo>
                      <a:pt x="1775" y="116"/>
                      <a:pt x="1727" y="55"/>
                      <a:pt x="1667" y="47"/>
                    </a:cubicBezTo>
                    <a:cubicBezTo>
                      <a:pt x="1654" y="45"/>
                      <a:pt x="1641" y="45"/>
                      <a:pt x="1628" y="45"/>
                    </a:cubicBezTo>
                    <a:cubicBezTo>
                      <a:pt x="1297" y="45"/>
                      <a:pt x="966" y="45"/>
                      <a:pt x="635" y="45"/>
                    </a:cubicBezTo>
                    <a:cubicBezTo>
                      <a:pt x="629" y="45"/>
                      <a:pt x="623" y="44"/>
                      <a:pt x="617" y="47"/>
                    </a:cubicBezTo>
                    <a:close/>
                    <a:moveTo>
                      <a:pt x="177" y="1480"/>
                    </a:moveTo>
                    <a:cubicBezTo>
                      <a:pt x="139" y="1480"/>
                      <a:pt x="101" y="1481"/>
                      <a:pt x="63" y="1479"/>
                    </a:cubicBezTo>
                    <a:cubicBezTo>
                      <a:pt x="47" y="1479"/>
                      <a:pt x="42" y="1484"/>
                      <a:pt x="43" y="1500"/>
                    </a:cubicBezTo>
                    <a:cubicBezTo>
                      <a:pt x="45" y="1573"/>
                      <a:pt x="107" y="1633"/>
                      <a:pt x="178" y="1632"/>
                    </a:cubicBezTo>
                    <a:cubicBezTo>
                      <a:pt x="252" y="1631"/>
                      <a:pt x="311" y="1569"/>
                      <a:pt x="312" y="1496"/>
                    </a:cubicBezTo>
                    <a:cubicBezTo>
                      <a:pt x="312" y="1483"/>
                      <a:pt x="307" y="1480"/>
                      <a:pt x="295" y="1480"/>
                    </a:cubicBezTo>
                    <a:cubicBezTo>
                      <a:pt x="256" y="1480"/>
                      <a:pt x="217" y="1480"/>
                      <a:pt x="177" y="1480"/>
                    </a:cubicBezTo>
                    <a:close/>
                    <a:moveTo>
                      <a:pt x="408" y="574"/>
                    </a:moveTo>
                    <a:cubicBezTo>
                      <a:pt x="472" y="574"/>
                      <a:pt x="536" y="574"/>
                      <a:pt x="601" y="574"/>
                    </a:cubicBezTo>
                    <a:cubicBezTo>
                      <a:pt x="643" y="574"/>
                      <a:pt x="639" y="580"/>
                      <a:pt x="639" y="536"/>
                    </a:cubicBezTo>
                    <a:cubicBezTo>
                      <a:pt x="639" y="512"/>
                      <a:pt x="639" y="512"/>
                      <a:pt x="616" y="512"/>
                    </a:cubicBezTo>
                    <a:cubicBezTo>
                      <a:pt x="483" y="512"/>
                      <a:pt x="351" y="512"/>
                      <a:pt x="219" y="512"/>
                    </a:cubicBezTo>
                    <a:cubicBezTo>
                      <a:pt x="169" y="512"/>
                      <a:pt x="178" y="504"/>
                      <a:pt x="176" y="555"/>
                    </a:cubicBezTo>
                    <a:cubicBezTo>
                      <a:pt x="176" y="569"/>
                      <a:pt x="180" y="574"/>
                      <a:pt x="195" y="574"/>
                    </a:cubicBezTo>
                    <a:cubicBezTo>
                      <a:pt x="266" y="574"/>
                      <a:pt x="337" y="574"/>
                      <a:pt x="408" y="574"/>
                    </a:cubicBezTo>
                    <a:close/>
                    <a:moveTo>
                      <a:pt x="95" y="512"/>
                    </a:moveTo>
                    <a:cubicBezTo>
                      <a:pt x="88" y="512"/>
                      <a:pt x="81" y="512"/>
                      <a:pt x="74" y="512"/>
                    </a:cubicBezTo>
                    <a:cubicBezTo>
                      <a:pt x="56" y="513"/>
                      <a:pt x="44" y="525"/>
                      <a:pt x="43" y="541"/>
                    </a:cubicBezTo>
                    <a:cubicBezTo>
                      <a:pt x="42" y="558"/>
                      <a:pt x="54" y="572"/>
                      <a:pt x="73" y="573"/>
                    </a:cubicBezTo>
                    <a:cubicBezTo>
                      <a:pt x="83" y="574"/>
                      <a:pt x="93" y="574"/>
                      <a:pt x="103" y="574"/>
                    </a:cubicBezTo>
                    <a:cubicBezTo>
                      <a:pt x="130" y="574"/>
                      <a:pt x="130" y="574"/>
                      <a:pt x="130" y="547"/>
                    </a:cubicBezTo>
                    <a:cubicBezTo>
                      <a:pt x="130" y="512"/>
                      <a:pt x="130" y="512"/>
                      <a:pt x="95" y="512"/>
                    </a:cubicBezTo>
                    <a:close/>
                    <a:moveTo>
                      <a:pt x="773" y="540"/>
                    </a:moveTo>
                    <a:cubicBezTo>
                      <a:pt x="755" y="532"/>
                      <a:pt x="738" y="522"/>
                      <a:pt x="719" y="514"/>
                    </a:cubicBezTo>
                    <a:cubicBezTo>
                      <a:pt x="693" y="504"/>
                      <a:pt x="683" y="512"/>
                      <a:pt x="683" y="540"/>
                    </a:cubicBezTo>
                    <a:cubicBezTo>
                      <a:pt x="683" y="546"/>
                      <a:pt x="683" y="553"/>
                      <a:pt x="683" y="559"/>
                    </a:cubicBezTo>
                    <a:cubicBezTo>
                      <a:pt x="682" y="571"/>
                      <a:pt x="687" y="574"/>
                      <a:pt x="698" y="574"/>
                    </a:cubicBezTo>
                    <a:cubicBezTo>
                      <a:pt x="727" y="574"/>
                      <a:pt x="747" y="554"/>
                      <a:pt x="773" y="5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82" name="Freeform 14">
                <a:extLst>
                  <a:ext uri="{FF2B5EF4-FFF2-40B4-BE49-F238E27FC236}">
                    <a16:creationId xmlns:a16="http://schemas.microsoft.com/office/drawing/2014/main" id="{0571688B-541D-4E80-990C-4A92AA3E16ED}"/>
                  </a:ext>
                </a:extLst>
              </p:cNvPr>
              <p:cNvSpPr>
                <a:spLocks/>
              </p:cNvSpPr>
              <p:nvPr/>
            </p:nvSpPr>
            <p:spPr bwMode="auto">
              <a:xfrm>
                <a:off x="10799763" y="4273551"/>
                <a:ext cx="357188" cy="195263"/>
              </a:xfrm>
              <a:custGeom>
                <a:avLst/>
                <a:gdLst>
                  <a:gd name="T0" fmla="*/ 379 w 761"/>
                  <a:gd name="T1" fmla="*/ 417 h 418"/>
                  <a:gd name="T2" fmla="*/ 22 w 761"/>
                  <a:gd name="T3" fmla="*/ 417 h 418"/>
                  <a:gd name="T4" fmla="*/ 0 w 761"/>
                  <a:gd name="T5" fmla="*/ 394 h 418"/>
                  <a:gd name="T6" fmla="*/ 22 w 761"/>
                  <a:gd name="T7" fmla="*/ 371 h 418"/>
                  <a:gd name="T8" fmla="*/ 64 w 761"/>
                  <a:gd name="T9" fmla="*/ 370 h 418"/>
                  <a:gd name="T10" fmla="*/ 88 w 761"/>
                  <a:gd name="T11" fmla="*/ 347 h 418"/>
                  <a:gd name="T12" fmla="*/ 88 w 761"/>
                  <a:gd name="T13" fmla="*/ 193 h 418"/>
                  <a:gd name="T14" fmla="*/ 111 w 761"/>
                  <a:gd name="T15" fmla="*/ 172 h 418"/>
                  <a:gd name="T16" fmla="*/ 133 w 761"/>
                  <a:gd name="T17" fmla="*/ 192 h 418"/>
                  <a:gd name="T18" fmla="*/ 133 w 761"/>
                  <a:gd name="T19" fmla="*/ 342 h 418"/>
                  <a:gd name="T20" fmla="*/ 162 w 761"/>
                  <a:gd name="T21" fmla="*/ 371 h 418"/>
                  <a:gd name="T22" fmla="*/ 190 w 761"/>
                  <a:gd name="T23" fmla="*/ 370 h 418"/>
                  <a:gd name="T24" fmla="*/ 221 w 761"/>
                  <a:gd name="T25" fmla="*/ 339 h 418"/>
                  <a:gd name="T26" fmla="*/ 221 w 761"/>
                  <a:gd name="T27" fmla="*/ 58 h 418"/>
                  <a:gd name="T28" fmla="*/ 244 w 761"/>
                  <a:gd name="T29" fmla="*/ 36 h 418"/>
                  <a:gd name="T30" fmla="*/ 266 w 761"/>
                  <a:gd name="T31" fmla="*/ 58 h 418"/>
                  <a:gd name="T32" fmla="*/ 265 w 761"/>
                  <a:gd name="T33" fmla="*/ 348 h 418"/>
                  <a:gd name="T34" fmla="*/ 289 w 761"/>
                  <a:gd name="T35" fmla="*/ 371 h 418"/>
                  <a:gd name="T36" fmla="*/ 333 w 761"/>
                  <a:gd name="T37" fmla="*/ 370 h 418"/>
                  <a:gd name="T38" fmla="*/ 356 w 761"/>
                  <a:gd name="T39" fmla="*/ 346 h 418"/>
                  <a:gd name="T40" fmla="*/ 356 w 761"/>
                  <a:gd name="T41" fmla="*/ 91 h 418"/>
                  <a:gd name="T42" fmla="*/ 395 w 761"/>
                  <a:gd name="T43" fmla="*/ 65 h 418"/>
                  <a:gd name="T44" fmla="*/ 402 w 761"/>
                  <a:gd name="T45" fmla="*/ 84 h 418"/>
                  <a:gd name="T46" fmla="*/ 403 w 761"/>
                  <a:gd name="T47" fmla="*/ 323 h 418"/>
                  <a:gd name="T48" fmla="*/ 450 w 761"/>
                  <a:gd name="T49" fmla="*/ 370 h 418"/>
                  <a:gd name="T50" fmla="*/ 492 w 761"/>
                  <a:gd name="T51" fmla="*/ 329 h 418"/>
                  <a:gd name="T52" fmla="*/ 492 w 761"/>
                  <a:gd name="T53" fmla="*/ 157 h 418"/>
                  <a:gd name="T54" fmla="*/ 513 w 761"/>
                  <a:gd name="T55" fmla="*/ 135 h 418"/>
                  <a:gd name="T56" fmla="*/ 539 w 761"/>
                  <a:gd name="T57" fmla="*/ 157 h 418"/>
                  <a:gd name="T58" fmla="*/ 539 w 761"/>
                  <a:gd name="T59" fmla="*/ 328 h 418"/>
                  <a:gd name="T60" fmla="*/ 582 w 761"/>
                  <a:gd name="T61" fmla="*/ 371 h 418"/>
                  <a:gd name="T62" fmla="*/ 605 w 761"/>
                  <a:gd name="T63" fmla="*/ 371 h 418"/>
                  <a:gd name="T64" fmla="*/ 627 w 761"/>
                  <a:gd name="T65" fmla="*/ 349 h 418"/>
                  <a:gd name="T66" fmla="*/ 627 w 761"/>
                  <a:gd name="T67" fmla="*/ 99 h 418"/>
                  <a:gd name="T68" fmla="*/ 627 w 761"/>
                  <a:gd name="T69" fmla="*/ 20 h 418"/>
                  <a:gd name="T70" fmla="*/ 652 w 761"/>
                  <a:gd name="T71" fmla="*/ 0 h 418"/>
                  <a:gd name="T72" fmla="*/ 674 w 761"/>
                  <a:gd name="T73" fmla="*/ 20 h 418"/>
                  <a:gd name="T74" fmla="*/ 674 w 761"/>
                  <a:gd name="T75" fmla="*/ 340 h 418"/>
                  <a:gd name="T76" fmla="*/ 703 w 761"/>
                  <a:gd name="T77" fmla="*/ 370 h 418"/>
                  <a:gd name="T78" fmla="*/ 741 w 761"/>
                  <a:gd name="T79" fmla="*/ 370 h 418"/>
                  <a:gd name="T80" fmla="*/ 760 w 761"/>
                  <a:gd name="T81" fmla="*/ 394 h 418"/>
                  <a:gd name="T82" fmla="*/ 741 w 761"/>
                  <a:gd name="T83" fmla="*/ 417 h 418"/>
                  <a:gd name="T84" fmla="*/ 500 w 761"/>
                  <a:gd name="T85" fmla="*/ 417 h 418"/>
                  <a:gd name="T86" fmla="*/ 379 w 761"/>
                  <a:gd name="T87"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1" h="418">
                    <a:moveTo>
                      <a:pt x="379" y="417"/>
                    </a:moveTo>
                    <a:cubicBezTo>
                      <a:pt x="260" y="417"/>
                      <a:pt x="141" y="417"/>
                      <a:pt x="22" y="417"/>
                    </a:cubicBezTo>
                    <a:cubicBezTo>
                      <a:pt x="0" y="417"/>
                      <a:pt x="0" y="416"/>
                      <a:pt x="0" y="394"/>
                    </a:cubicBezTo>
                    <a:cubicBezTo>
                      <a:pt x="0" y="371"/>
                      <a:pt x="0" y="371"/>
                      <a:pt x="22" y="371"/>
                    </a:cubicBezTo>
                    <a:cubicBezTo>
                      <a:pt x="36" y="370"/>
                      <a:pt x="50" y="370"/>
                      <a:pt x="64" y="370"/>
                    </a:cubicBezTo>
                    <a:cubicBezTo>
                      <a:pt x="88" y="370"/>
                      <a:pt x="88" y="370"/>
                      <a:pt x="88" y="347"/>
                    </a:cubicBezTo>
                    <a:cubicBezTo>
                      <a:pt x="88" y="296"/>
                      <a:pt x="89" y="244"/>
                      <a:pt x="88" y="193"/>
                    </a:cubicBezTo>
                    <a:cubicBezTo>
                      <a:pt x="87" y="174"/>
                      <a:pt x="96" y="172"/>
                      <a:pt x="111" y="172"/>
                    </a:cubicBezTo>
                    <a:cubicBezTo>
                      <a:pt x="126" y="172"/>
                      <a:pt x="133" y="175"/>
                      <a:pt x="133" y="192"/>
                    </a:cubicBezTo>
                    <a:cubicBezTo>
                      <a:pt x="133" y="242"/>
                      <a:pt x="134" y="292"/>
                      <a:pt x="133" y="342"/>
                    </a:cubicBezTo>
                    <a:cubicBezTo>
                      <a:pt x="132" y="369"/>
                      <a:pt x="135" y="370"/>
                      <a:pt x="162" y="371"/>
                    </a:cubicBezTo>
                    <a:cubicBezTo>
                      <a:pt x="171" y="371"/>
                      <a:pt x="180" y="371"/>
                      <a:pt x="190" y="370"/>
                    </a:cubicBezTo>
                    <a:cubicBezTo>
                      <a:pt x="225" y="370"/>
                      <a:pt x="221" y="373"/>
                      <a:pt x="221" y="339"/>
                    </a:cubicBezTo>
                    <a:cubicBezTo>
                      <a:pt x="221" y="246"/>
                      <a:pt x="221" y="152"/>
                      <a:pt x="221" y="58"/>
                    </a:cubicBezTo>
                    <a:cubicBezTo>
                      <a:pt x="221" y="37"/>
                      <a:pt x="222" y="37"/>
                      <a:pt x="244" y="36"/>
                    </a:cubicBezTo>
                    <a:cubicBezTo>
                      <a:pt x="262" y="35"/>
                      <a:pt x="266" y="41"/>
                      <a:pt x="266" y="58"/>
                    </a:cubicBezTo>
                    <a:cubicBezTo>
                      <a:pt x="266" y="155"/>
                      <a:pt x="266" y="251"/>
                      <a:pt x="265" y="348"/>
                    </a:cubicBezTo>
                    <a:cubicBezTo>
                      <a:pt x="265" y="366"/>
                      <a:pt x="271" y="372"/>
                      <a:pt x="289" y="371"/>
                    </a:cubicBezTo>
                    <a:cubicBezTo>
                      <a:pt x="303" y="370"/>
                      <a:pt x="318" y="371"/>
                      <a:pt x="333" y="370"/>
                    </a:cubicBezTo>
                    <a:cubicBezTo>
                      <a:pt x="355" y="370"/>
                      <a:pt x="356" y="370"/>
                      <a:pt x="356" y="346"/>
                    </a:cubicBezTo>
                    <a:cubicBezTo>
                      <a:pt x="356" y="261"/>
                      <a:pt x="356" y="176"/>
                      <a:pt x="356" y="91"/>
                    </a:cubicBezTo>
                    <a:cubicBezTo>
                      <a:pt x="356" y="66"/>
                      <a:pt x="371" y="55"/>
                      <a:pt x="395" y="65"/>
                    </a:cubicBezTo>
                    <a:cubicBezTo>
                      <a:pt x="405" y="68"/>
                      <a:pt x="402" y="77"/>
                      <a:pt x="402" y="84"/>
                    </a:cubicBezTo>
                    <a:cubicBezTo>
                      <a:pt x="403" y="164"/>
                      <a:pt x="403" y="243"/>
                      <a:pt x="403" y="323"/>
                    </a:cubicBezTo>
                    <a:cubicBezTo>
                      <a:pt x="402" y="371"/>
                      <a:pt x="402" y="371"/>
                      <a:pt x="450" y="370"/>
                    </a:cubicBezTo>
                    <a:cubicBezTo>
                      <a:pt x="499" y="370"/>
                      <a:pt x="492" y="376"/>
                      <a:pt x="492" y="329"/>
                    </a:cubicBezTo>
                    <a:cubicBezTo>
                      <a:pt x="493" y="271"/>
                      <a:pt x="493" y="214"/>
                      <a:pt x="492" y="157"/>
                    </a:cubicBezTo>
                    <a:cubicBezTo>
                      <a:pt x="492" y="141"/>
                      <a:pt x="497" y="134"/>
                      <a:pt x="513" y="135"/>
                    </a:cubicBezTo>
                    <a:cubicBezTo>
                      <a:pt x="536" y="135"/>
                      <a:pt x="539" y="136"/>
                      <a:pt x="539" y="157"/>
                    </a:cubicBezTo>
                    <a:cubicBezTo>
                      <a:pt x="539" y="214"/>
                      <a:pt x="539" y="271"/>
                      <a:pt x="539" y="328"/>
                    </a:cubicBezTo>
                    <a:cubicBezTo>
                      <a:pt x="539" y="377"/>
                      <a:pt x="534" y="369"/>
                      <a:pt x="582" y="371"/>
                    </a:cubicBezTo>
                    <a:cubicBezTo>
                      <a:pt x="590" y="371"/>
                      <a:pt x="597" y="370"/>
                      <a:pt x="605" y="371"/>
                    </a:cubicBezTo>
                    <a:cubicBezTo>
                      <a:pt x="621" y="372"/>
                      <a:pt x="628" y="366"/>
                      <a:pt x="627" y="349"/>
                    </a:cubicBezTo>
                    <a:cubicBezTo>
                      <a:pt x="627" y="265"/>
                      <a:pt x="627" y="182"/>
                      <a:pt x="627" y="99"/>
                    </a:cubicBezTo>
                    <a:cubicBezTo>
                      <a:pt x="627" y="73"/>
                      <a:pt x="628" y="46"/>
                      <a:pt x="627" y="20"/>
                    </a:cubicBezTo>
                    <a:cubicBezTo>
                      <a:pt x="626" y="1"/>
                      <a:pt x="637" y="0"/>
                      <a:pt x="652" y="0"/>
                    </a:cubicBezTo>
                    <a:cubicBezTo>
                      <a:pt x="666" y="0"/>
                      <a:pt x="674" y="3"/>
                      <a:pt x="674" y="20"/>
                    </a:cubicBezTo>
                    <a:cubicBezTo>
                      <a:pt x="673" y="127"/>
                      <a:pt x="674" y="234"/>
                      <a:pt x="674" y="340"/>
                    </a:cubicBezTo>
                    <a:cubicBezTo>
                      <a:pt x="674" y="370"/>
                      <a:pt x="673" y="370"/>
                      <a:pt x="703" y="370"/>
                    </a:cubicBezTo>
                    <a:cubicBezTo>
                      <a:pt x="715" y="370"/>
                      <a:pt x="728" y="371"/>
                      <a:pt x="741" y="370"/>
                    </a:cubicBezTo>
                    <a:cubicBezTo>
                      <a:pt x="759" y="369"/>
                      <a:pt x="761" y="380"/>
                      <a:pt x="760" y="394"/>
                    </a:cubicBezTo>
                    <a:cubicBezTo>
                      <a:pt x="760" y="407"/>
                      <a:pt x="759" y="418"/>
                      <a:pt x="741" y="417"/>
                    </a:cubicBezTo>
                    <a:cubicBezTo>
                      <a:pt x="661" y="417"/>
                      <a:pt x="580" y="417"/>
                      <a:pt x="500" y="417"/>
                    </a:cubicBezTo>
                    <a:cubicBezTo>
                      <a:pt x="460" y="417"/>
                      <a:pt x="419" y="417"/>
                      <a:pt x="379" y="4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83" name="Freeform 15">
                <a:extLst>
                  <a:ext uri="{FF2B5EF4-FFF2-40B4-BE49-F238E27FC236}">
                    <a16:creationId xmlns:a16="http://schemas.microsoft.com/office/drawing/2014/main" id="{6B8DE4D3-7CB1-4309-BE06-220736D70217}"/>
                  </a:ext>
                </a:extLst>
              </p:cNvPr>
              <p:cNvSpPr>
                <a:spLocks/>
              </p:cNvSpPr>
              <p:nvPr/>
            </p:nvSpPr>
            <p:spPr bwMode="auto">
              <a:xfrm>
                <a:off x="11031538" y="3940176"/>
                <a:ext cx="257175" cy="336550"/>
              </a:xfrm>
              <a:custGeom>
                <a:avLst/>
                <a:gdLst>
                  <a:gd name="T0" fmla="*/ 371 w 549"/>
                  <a:gd name="T1" fmla="*/ 631 h 720"/>
                  <a:gd name="T2" fmla="*/ 509 w 549"/>
                  <a:gd name="T3" fmla="*/ 599 h 720"/>
                  <a:gd name="T4" fmla="*/ 543 w 549"/>
                  <a:gd name="T5" fmla="*/ 604 h 720"/>
                  <a:gd name="T6" fmla="*/ 527 w 549"/>
                  <a:gd name="T7" fmla="*/ 638 h 720"/>
                  <a:gd name="T8" fmla="*/ 75 w 549"/>
                  <a:gd name="T9" fmla="*/ 503 h 720"/>
                  <a:gd name="T10" fmla="*/ 131 w 549"/>
                  <a:gd name="T11" fmla="*/ 100 h 720"/>
                  <a:gd name="T12" fmla="*/ 320 w 549"/>
                  <a:gd name="T13" fmla="*/ 3 h 720"/>
                  <a:gd name="T14" fmla="*/ 348 w 549"/>
                  <a:gd name="T15" fmla="*/ 20 h 720"/>
                  <a:gd name="T16" fmla="*/ 328 w 549"/>
                  <a:gd name="T17" fmla="*/ 45 h 720"/>
                  <a:gd name="T18" fmla="*/ 195 w 549"/>
                  <a:gd name="T19" fmla="*/ 101 h 720"/>
                  <a:gd name="T20" fmla="*/ 86 w 549"/>
                  <a:gd name="T21" fmla="*/ 407 h 720"/>
                  <a:gd name="T22" fmla="*/ 329 w 549"/>
                  <a:gd name="T23" fmla="*/ 628 h 720"/>
                  <a:gd name="T24" fmla="*/ 371 w 549"/>
                  <a:gd name="T25" fmla="*/ 63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720">
                    <a:moveTo>
                      <a:pt x="371" y="631"/>
                    </a:moveTo>
                    <a:cubicBezTo>
                      <a:pt x="419" y="631"/>
                      <a:pt x="465" y="620"/>
                      <a:pt x="509" y="599"/>
                    </a:cubicBezTo>
                    <a:cubicBezTo>
                      <a:pt x="527" y="590"/>
                      <a:pt x="537" y="591"/>
                      <a:pt x="543" y="604"/>
                    </a:cubicBezTo>
                    <a:cubicBezTo>
                      <a:pt x="549" y="617"/>
                      <a:pt x="544" y="629"/>
                      <a:pt x="527" y="638"/>
                    </a:cubicBezTo>
                    <a:cubicBezTo>
                      <a:pt x="370" y="720"/>
                      <a:pt x="170" y="674"/>
                      <a:pt x="75" y="503"/>
                    </a:cubicBezTo>
                    <a:cubicBezTo>
                      <a:pt x="0" y="368"/>
                      <a:pt x="22" y="209"/>
                      <a:pt x="131" y="100"/>
                    </a:cubicBezTo>
                    <a:cubicBezTo>
                      <a:pt x="183" y="47"/>
                      <a:pt x="247" y="16"/>
                      <a:pt x="320" y="3"/>
                    </a:cubicBezTo>
                    <a:cubicBezTo>
                      <a:pt x="335" y="0"/>
                      <a:pt x="345" y="6"/>
                      <a:pt x="348" y="20"/>
                    </a:cubicBezTo>
                    <a:cubicBezTo>
                      <a:pt x="352" y="35"/>
                      <a:pt x="341" y="43"/>
                      <a:pt x="328" y="45"/>
                    </a:cubicBezTo>
                    <a:cubicBezTo>
                      <a:pt x="280" y="54"/>
                      <a:pt x="235" y="71"/>
                      <a:pt x="195" y="101"/>
                    </a:cubicBezTo>
                    <a:cubicBezTo>
                      <a:pt x="101" y="172"/>
                      <a:pt x="57" y="294"/>
                      <a:pt x="86" y="407"/>
                    </a:cubicBezTo>
                    <a:cubicBezTo>
                      <a:pt x="116" y="524"/>
                      <a:pt x="212" y="611"/>
                      <a:pt x="329" y="628"/>
                    </a:cubicBezTo>
                    <a:cubicBezTo>
                      <a:pt x="343" y="630"/>
                      <a:pt x="357" y="631"/>
                      <a:pt x="371" y="6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84" name="Freeform 16">
                <a:extLst>
                  <a:ext uri="{FF2B5EF4-FFF2-40B4-BE49-F238E27FC236}">
                    <a16:creationId xmlns:a16="http://schemas.microsoft.com/office/drawing/2014/main" id="{9BE0B5FE-17BA-4205-827E-C0FBE7FB1302}"/>
                  </a:ext>
                </a:extLst>
              </p:cNvPr>
              <p:cNvSpPr>
                <a:spLocks noEditPoints="1"/>
              </p:cNvSpPr>
              <p:nvPr/>
            </p:nvSpPr>
            <p:spPr bwMode="auto">
              <a:xfrm>
                <a:off x="11206163" y="3937001"/>
                <a:ext cx="157163" cy="157163"/>
              </a:xfrm>
              <a:custGeom>
                <a:avLst/>
                <a:gdLst>
                  <a:gd name="T0" fmla="*/ 167 w 336"/>
                  <a:gd name="T1" fmla="*/ 338 h 338"/>
                  <a:gd name="T2" fmla="*/ 32 w 336"/>
                  <a:gd name="T3" fmla="*/ 338 h 338"/>
                  <a:gd name="T4" fmla="*/ 0 w 336"/>
                  <a:gd name="T5" fmla="*/ 306 h 338"/>
                  <a:gd name="T6" fmla="*/ 0 w 336"/>
                  <a:gd name="T7" fmla="*/ 35 h 338"/>
                  <a:gd name="T8" fmla="*/ 35 w 336"/>
                  <a:gd name="T9" fmla="*/ 3 h 338"/>
                  <a:gd name="T10" fmla="*/ 258 w 336"/>
                  <a:gd name="T11" fmla="*/ 119 h 338"/>
                  <a:gd name="T12" fmla="*/ 334 w 336"/>
                  <a:gd name="T13" fmla="*/ 288 h 338"/>
                  <a:gd name="T14" fmla="*/ 336 w 336"/>
                  <a:gd name="T15" fmla="*/ 309 h 338"/>
                  <a:gd name="T16" fmla="*/ 308 w 336"/>
                  <a:gd name="T17" fmla="*/ 338 h 338"/>
                  <a:gd name="T18" fmla="*/ 167 w 336"/>
                  <a:gd name="T19" fmla="*/ 338 h 338"/>
                  <a:gd name="T20" fmla="*/ 46 w 336"/>
                  <a:gd name="T21" fmla="*/ 174 h 338"/>
                  <a:gd name="T22" fmla="*/ 46 w 336"/>
                  <a:gd name="T23" fmla="*/ 281 h 338"/>
                  <a:gd name="T24" fmla="*/ 62 w 336"/>
                  <a:gd name="T25" fmla="*/ 298 h 338"/>
                  <a:gd name="T26" fmla="*/ 278 w 336"/>
                  <a:gd name="T27" fmla="*/ 298 h 338"/>
                  <a:gd name="T28" fmla="*/ 290 w 336"/>
                  <a:gd name="T29" fmla="*/ 283 h 338"/>
                  <a:gd name="T30" fmla="*/ 281 w 336"/>
                  <a:gd name="T31" fmla="*/ 249 h 338"/>
                  <a:gd name="T32" fmla="*/ 68 w 336"/>
                  <a:gd name="T33" fmla="*/ 55 h 338"/>
                  <a:gd name="T34" fmla="*/ 46 w 336"/>
                  <a:gd name="T35" fmla="*/ 72 h 338"/>
                  <a:gd name="T36" fmla="*/ 46 w 336"/>
                  <a:gd name="T37" fmla="*/ 17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6" h="338">
                    <a:moveTo>
                      <a:pt x="167" y="338"/>
                    </a:moveTo>
                    <a:cubicBezTo>
                      <a:pt x="122" y="338"/>
                      <a:pt x="77" y="338"/>
                      <a:pt x="32" y="338"/>
                    </a:cubicBezTo>
                    <a:cubicBezTo>
                      <a:pt x="6" y="338"/>
                      <a:pt x="0" y="332"/>
                      <a:pt x="0" y="306"/>
                    </a:cubicBezTo>
                    <a:cubicBezTo>
                      <a:pt x="0" y="215"/>
                      <a:pt x="0" y="125"/>
                      <a:pt x="0" y="35"/>
                    </a:cubicBezTo>
                    <a:cubicBezTo>
                      <a:pt x="0" y="9"/>
                      <a:pt x="9" y="0"/>
                      <a:pt x="35" y="3"/>
                    </a:cubicBezTo>
                    <a:cubicBezTo>
                      <a:pt x="124" y="13"/>
                      <a:pt x="199" y="51"/>
                      <a:pt x="258" y="119"/>
                    </a:cubicBezTo>
                    <a:cubicBezTo>
                      <a:pt x="301" y="168"/>
                      <a:pt x="326" y="225"/>
                      <a:pt x="334" y="288"/>
                    </a:cubicBezTo>
                    <a:cubicBezTo>
                      <a:pt x="335" y="295"/>
                      <a:pt x="336" y="302"/>
                      <a:pt x="336" y="309"/>
                    </a:cubicBezTo>
                    <a:cubicBezTo>
                      <a:pt x="336" y="331"/>
                      <a:pt x="329" y="338"/>
                      <a:pt x="308" y="338"/>
                    </a:cubicBezTo>
                    <a:cubicBezTo>
                      <a:pt x="261" y="338"/>
                      <a:pt x="214" y="338"/>
                      <a:pt x="167" y="338"/>
                    </a:cubicBezTo>
                    <a:close/>
                    <a:moveTo>
                      <a:pt x="46" y="174"/>
                    </a:moveTo>
                    <a:cubicBezTo>
                      <a:pt x="46" y="209"/>
                      <a:pt x="47" y="245"/>
                      <a:pt x="46" y="281"/>
                    </a:cubicBezTo>
                    <a:cubicBezTo>
                      <a:pt x="46" y="292"/>
                      <a:pt x="49" y="298"/>
                      <a:pt x="62" y="298"/>
                    </a:cubicBezTo>
                    <a:cubicBezTo>
                      <a:pt x="134" y="297"/>
                      <a:pt x="206" y="298"/>
                      <a:pt x="278" y="298"/>
                    </a:cubicBezTo>
                    <a:cubicBezTo>
                      <a:pt x="289" y="298"/>
                      <a:pt x="293" y="293"/>
                      <a:pt x="290" y="283"/>
                    </a:cubicBezTo>
                    <a:cubicBezTo>
                      <a:pt x="287" y="271"/>
                      <a:pt x="285" y="260"/>
                      <a:pt x="281" y="249"/>
                    </a:cubicBezTo>
                    <a:cubicBezTo>
                      <a:pt x="244" y="147"/>
                      <a:pt x="173" y="83"/>
                      <a:pt x="68" y="55"/>
                    </a:cubicBezTo>
                    <a:cubicBezTo>
                      <a:pt x="47" y="50"/>
                      <a:pt x="46" y="51"/>
                      <a:pt x="46" y="72"/>
                    </a:cubicBezTo>
                    <a:cubicBezTo>
                      <a:pt x="46" y="106"/>
                      <a:pt x="46" y="140"/>
                      <a:pt x="4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sp>
            <p:nvSpPr>
              <p:cNvPr id="85" name="Freeform 17">
                <a:extLst>
                  <a:ext uri="{FF2B5EF4-FFF2-40B4-BE49-F238E27FC236}">
                    <a16:creationId xmlns:a16="http://schemas.microsoft.com/office/drawing/2014/main" id="{AC2FB7B7-1861-48F0-BB36-106107D4E66C}"/>
                  </a:ext>
                </a:extLst>
              </p:cNvPr>
              <p:cNvSpPr>
                <a:spLocks noEditPoints="1"/>
              </p:cNvSpPr>
              <p:nvPr/>
            </p:nvSpPr>
            <p:spPr bwMode="auto">
              <a:xfrm>
                <a:off x="11206163" y="4108451"/>
                <a:ext cx="160338" cy="112713"/>
              </a:xfrm>
              <a:custGeom>
                <a:avLst/>
                <a:gdLst>
                  <a:gd name="T0" fmla="*/ 172 w 343"/>
                  <a:gd name="T1" fmla="*/ 0 h 240"/>
                  <a:gd name="T2" fmla="*/ 309 w 343"/>
                  <a:gd name="T3" fmla="*/ 0 h 240"/>
                  <a:gd name="T4" fmla="*/ 339 w 343"/>
                  <a:gd name="T5" fmla="*/ 36 h 240"/>
                  <a:gd name="T6" fmla="*/ 233 w 343"/>
                  <a:gd name="T7" fmla="*/ 226 h 240"/>
                  <a:gd name="T8" fmla="*/ 193 w 343"/>
                  <a:gd name="T9" fmla="*/ 225 h 240"/>
                  <a:gd name="T10" fmla="*/ 11 w 343"/>
                  <a:gd name="T11" fmla="*/ 40 h 240"/>
                  <a:gd name="T12" fmla="*/ 4 w 343"/>
                  <a:gd name="T13" fmla="*/ 15 h 240"/>
                  <a:gd name="T14" fmla="*/ 30 w 343"/>
                  <a:gd name="T15" fmla="*/ 0 h 240"/>
                  <a:gd name="T16" fmla="*/ 172 w 343"/>
                  <a:gd name="T17" fmla="*/ 0 h 240"/>
                  <a:gd name="T18" fmla="*/ 79 w 343"/>
                  <a:gd name="T19" fmla="*/ 44 h 240"/>
                  <a:gd name="T20" fmla="*/ 205 w 343"/>
                  <a:gd name="T21" fmla="*/ 174 h 240"/>
                  <a:gd name="T22" fmla="*/ 222 w 343"/>
                  <a:gd name="T23" fmla="*/ 172 h 240"/>
                  <a:gd name="T24" fmla="*/ 287 w 343"/>
                  <a:gd name="T25" fmla="*/ 58 h 240"/>
                  <a:gd name="T26" fmla="*/ 277 w 343"/>
                  <a:gd name="T27" fmla="*/ 44 h 240"/>
                  <a:gd name="T28" fmla="*/ 249 w 343"/>
                  <a:gd name="T29" fmla="*/ 44 h 240"/>
                  <a:gd name="T30" fmla="*/ 79 w 343"/>
                  <a:gd name="T31" fmla="*/ 4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3" h="240">
                    <a:moveTo>
                      <a:pt x="172" y="0"/>
                    </a:moveTo>
                    <a:cubicBezTo>
                      <a:pt x="218" y="0"/>
                      <a:pt x="263" y="0"/>
                      <a:pt x="309" y="0"/>
                    </a:cubicBezTo>
                    <a:cubicBezTo>
                      <a:pt x="333" y="0"/>
                      <a:pt x="343" y="12"/>
                      <a:pt x="339" y="36"/>
                    </a:cubicBezTo>
                    <a:cubicBezTo>
                      <a:pt x="325" y="111"/>
                      <a:pt x="288" y="174"/>
                      <a:pt x="233" y="226"/>
                    </a:cubicBezTo>
                    <a:cubicBezTo>
                      <a:pt x="218" y="239"/>
                      <a:pt x="208" y="240"/>
                      <a:pt x="193" y="225"/>
                    </a:cubicBezTo>
                    <a:cubicBezTo>
                      <a:pt x="132" y="164"/>
                      <a:pt x="72" y="102"/>
                      <a:pt x="11" y="40"/>
                    </a:cubicBezTo>
                    <a:cubicBezTo>
                      <a:pt x="3" y="33"/>
                      <a:pt x="0" y="25"/>
                      <a:pt x="4" y="15"/>
                    </a:cubicBezTo>
                    <a:cubicBezTo>
                      <a:pt x="9" y="3"/>
                      <a:pt x="18" y="0"/>
                      <a:pt x="30" y="0"/>
                    </a:cubicBezTo>
                    <a:cubicBezTo>
                      <a:pt x="77" y="0"/>
                      <a:pt x="125" y="0"/>
                      <a:pt x="172" y="0"/>
                    </a:cubicBezTo>
                    <a:close/>
                    <a:moveTo>
                      <a:pt x="79" y="44"/>
                    </a:moveTo>
                    <a:cubicBezTo>
                      <a:pt x="124" y="90"/>
                      <a:pt x="165" y="132"/>
                      <a:pt x="205" y="174"/>
                    </a:cubicBezTo>
                    <a:cubicBezTo>
                      <a:pt x="212" y="180"/>
                      <a:pt x="216" y="178"/>
                      <a:pt x="222" y="172"/>
                    </a:cubicBezTo>
                    <a:cubicBezTo>
                      <a:pt x="252" y="139"/>
                      <a:pt x="274" y="101"/>
                      <a:pt x="287" y="58"/>
                    </a:cubicBezTo>
                    <a:cubicBezTo>
                      <a:pt x="290" y="49"/>
                      <a:pt x="287" y="44"/>
                      <a:pt x="277" y="44"/>
                    </a:cubicBezTo>
                    <a:cubicBezTo>
                      <a:pt x="268" y="44"/>
                      <a:pt x="259" y="44"/>
                      <a:pt x="249" y="44"/>
                    </a:cubicBezTo>
                    <a:cubicBezTo>
                      <a:pt x="194" y="44"/>
                      <a:pt x="140" y="44"/>
                      <a:pt x="7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1478239">
                  <a:defRPr/>
                </a:pPr>
                <a:endParaRPr lang="en-US" sz="2910" kern="0">
                  <a:solidFill>
                    <a:srgbClr val="000000"/>
                  </a:solidFill>
                </a:endParaRPr>
              </a:p>
            </p:txBody>
          </p:sp>
        </p:grpSp>
      </p:grpSp>
      <p:grpSp>
        <p:nvGrpSpPr>
          <p:cNvPr id="107" name="Group 106">
            <a:extLst>
              <a:ext uri="{FF2B5EF4-FFF2-40B4-BE49-F238E27FC236}">
                <a16:creationId xmlns:a16="http://schemas.microsoft.com/office/drawing/2014/main" id="{901D0ADC-74BE-4FE2-A358-BB3E2197344D}"/>
              </a:ext>
            </a:extLst>
          </p:cNvPr>
          <p:cNvGrpSpPr/>
          <p:nvPr/>
        </p:nvGrpSpPr>
        <p:grpSpPr>
          <a:xfrm>
            <a:off x="393351" y="1107906"/>
            <a:ext cx="9072150" cy="1521842"/>
            <a:chOff x="525463" y="1353408"/>
            <a:chExt cx="9254780" cy="1255153"/>
          </a:xfrm>
        </p:grpSpPr>
        <p:sp>
          <p:nvSpPr>
            <p:cNvPr id="108" name="Freeform 528">
              <a:extLst>
                <a:ext uri="{FF2B5EF4-FFF2-40B4-BE49-F238E27FC236}">
                  <a16:creationId xmlns:a16="http://schemas.microsoft.com/office/drawing/2014/main" id="{328B7143-A9EA-4C4F-B831-4135606172D5}"/>
                </a:ext>
              </a:extLst>
            </p:cNvPr>
            <p:cNvSpPr>
              <a:spLocks noChangeAspect="1" noEditPoints="1"/>
            </p:cNvSpPr>
            <p:nvPr/>
          </p:nvSpPr>
          <p:spPr bwMode="auto">
            <a:xfrm>
              <a:off x="525463" y="1519973"/>
              <a:ext cx="499294" cy="46063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06 w 512"/>
                <a:gd name="T11" fmla="*/ 256 h 512"/>
                <a:gd name="T12" fmla="*/ 117 w 512"/>
                <a:gd name="T13" fmla="*/ 245 h 512"/>
                <a:gd name="T14" fmla="*/ 273 w 512"/>
                <a:gd name="T15" fmla="*/ 245 h 512"/>
                <a:gd name="T16" fmla="*/ 248 w 512"/>
                <a:gd name="T17" fmla="*/ 221 h 512"/>
                <a:gd name="T18" fmla="*/ 248 w 512"/>
                <a:gd name="T19" fmla="*/ 205 h 512"/>
                <a:gd name="T20" fmla="*/ 263 w 512"/>
                <a:gd name="T21" fmla="*/ 205 h 512"/>
                <a:gd name="T22" fmla="*/ 306 w 512"/>
                <a:gd name="T23" fmla="*/ 248 h 512"/>
                <a:gd name="T24" fmla="*/ 308 w 512"/>
                <a:gd name="T25" fmla="*/ 252 h 512"/>
                <a:gd name="T26" fmla="*/ 308 w 512"/>
                <a:gd name="T27" fmla="*/ 260 h 512"/>
                <a:gd name="T28" fmla="*/ 306 w 512"/>
                <a:gd name="T29" fmla="*/ 263 h 512"/>
                <a:gd name="T30" fmla="*/ 263 w 512"/>
                <a:gd name="T31" fmla="*/ 306 h 512"/>
                <a:gd name="T32" fmla="*/ 256 w 512"/>
                <a:gd name="T33" fmla="*/ 309 h 512"/>
                <a:gd name="T34" fmla="*/ 248 w 512"/>
                <a:gd name="T35" fmla="*/ 306 h 512"/>
                <a:gd name="T36" fmla="*/ 248 w 512"/>
                <a:gd name="T37" fmla="*/ 291 h 512"/>
                <a:gd name="T38" fmla="*/ 273 w 512"/>
                <a:gd name="T39" fmla="*/ 266 h 512"/>
                <a:gd name="T40" fmla="*/ 117 w 512"/>
                <a:gd name="T41" fmla="*/ 266 h 512"/>
                <a:gd name="T42" fmla="*/ 106 w 512"/>
                <a:gd name="T43" fmla="*/ 256 h 512"/>
                <a:gd name="T44" fmla="*/ 373 w 512"/>
                <a:gd name="T45" fmla="*/ 405 h 512"/>
                <a:gd name="T46" fmla="*/ 362 w 512"/>
                <a:gd name="T47" fmla="*/ 416 h 512"/>
                <a:gd name="T48" fmla="*/ 202 w 512"/>
                <a:gd name="T49" fmla="*/ 416 h 512"/>
                <a:gd name="T50" fmla="*/ 192 w 512"/>
                <a:gd name="T51" fmla="*/ 405 h 512"/>
                <a:gd name="T52" fmla="*/ 192 w 512"/>
                <a:gd name="T53" fmla="*/ 309 h 512"/>
                <a:gd name="T54" fmla="*/ 202 w 512"/>
                <a:gd name="T55" fmla="*/ 298 h 512"/>
                <a:gd name="T56" fmla="*/ 213 w 512"/>
                <a:gd name="T57" fmla="*/ 309 h 512"/>
                <a:gd name="T58" fmla="*/ 213 w 512"/>
                <a:gd name="T59" fmla="*/ 394 h 512"/>
                <a:gd name="T60" fmla="*/ 352 w 512"/>
                <a:gd name="T61" fmla="*/ 394 h 512"/>
                <a:gd name="T62" fmla="*/ 352 w 512"/>
                <a:gd name="T63" fmla="*/ 117 h 512"/>
                <a:gd name="T64" fmla="*/ 213 w 512"/>
                <a:gd name="T65" fmla="*/ 117 h 512"/>
                <a:gd name="T66" fmla="*/ 213 w 512"/>
                <a:gd name="T67" fmla="*/ 202 h 512"/>
                <a:gd name="T68" fmla="*/ 202 w 512"/>
                <a:gd name="T69" fmla="*/ 213 h 512"/>
                <a:gd name="T70" fmla="*/ 192 w 512"/>
                <a:gd name="T71" fmla="*/ 202 h 512"/>
                <a:gd name="T72" fmla="*/ 192 w 512"/>
                <a:gd name="T73" fmla="*/ 106 h 512"/>
                <a:gd name="T74" fmla="*/ 202 w 512"/>
                <a:gd name="T75" fmla="*/ 96 h 512"/>
                <a:gd name="T76" fmla="*/ 362 w 512"/>
                <a:gd name="T77" fmla="*/ 96 h 512"/>
                <a:gd name="T78" fmla="*/ 373 w 512"/>
                <a:gd name="T79" fmla="*/ 106 h 512"/>
                <a:gd name="T80" fmla="*/ 373 w 512"/>
                <a:gd name="T81"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06" y="256"/>
                  </a:moveTo>
                  <a:cubicBezTo>
                    <a:pt x="106" y="250"/>
                    <a:pt x="111" y="245"/>
                    <a:pt x="117" y="245"/>
                  </a:cubicBezTo>
                  <a:cubicBezTo>
                    <a:pt x="273" y="245"/>
                    <a:pt x="273" y="245"/>
                    <a:pt x="273" y="245"/>
                  </a:cubicBezTo>
                  <a:cubicBezTo>
                    <a:pt x="248" y="221"/>
                    <a:pt x="248" y="221"/>
                    <a:pt x="248" y="221"/>
                  </a:cubicBezTo>
                  <a:cubicBezTo>
                    <a:pt x="244" y="216"/>
                    <a:pt x="244" y="210"/>
                    <a:pt x="248" y="205"/>
                  </a:cubicBezTo>
                  <a:cubicBezTo>
                    <a:pt x="252" y="201"/>
                    <a:pt x="259" y="201"/>
                    <a:pt x="263" y="205"/>
                  </a:cubicBezTo>
                  <a:cubicBezTo>
                    <a:pt x="306" y="248"/>
                    <a:pt x="306" y="248"/>
                    <a:pt x="306" y="248"/>
                  </a:cubicBezTo>
                  <a:cubicBezTo>
                    <a:pt x="307" y="249"/>
                    <a:pt x="308" y="250"/>
                    <a:pt x="308" y="252"/>
                  </a:cubicBezTo>
                  <a:cubicBezTo>
                    <a:pt x="309" y="254"/>
                    <a:pt x="309" y="257"/>
                    <a:pt x="308" y="260"/>
                  </a:cubicBezTo>
                  <a:cubicBezTo>
                    <a:pt x="308" y="261"/>
                    <a:pt x="307" y="262"/>
                    <a:pt x="306" y="263"/>
                  </a:cubicBezTo>
                  <a:cubicBezTo>
                    <a:pt x="263" y="306"/>
                    <a:pt x="263" y="306"/>
                    <a:pt x="263" y="306"/>
                  </a:cubicBezTo>
                  <a:cubicBezTo>
                    <a:pt x="261" y="308"/>
                    <a:pt x="258" y="309"/>
                    <a:pt x="256" y="309"/>
                  </a:cubicBezTo>
                  <a:cubicBezTo>
                    <a:pt x="253" y="309"/>
                    <a:pt x="250" y="308"/>
                    <a:pt x="248" y="306"/>
                  </a:cubicBezTo>
                  <a:cubicBezTo>
                    <a:pt x="244" y="302"/>
                    <a:pt x="244" y="295"/>
                    <a:pt x="248" y="291"/>
                  </a:cubicBezTo>
                  <a:cubicBezTo>
                    <a:pt x="273" y="266"/>
                    <a:pt x="273" y="266"/>
                    <a:pt x="273" y="266"/>
                  </a:cubicBezTo>
                  <a:cubicBezTo>
                    <a:pt x="117" y="266"/>
                    <a:pt x="117" y="266"/>
                    <a:pt x="117" y="266"/>
                  </a:cubicBezTo>
                  <a:cubicBezTo>
                    <a:pt x="111" y="266"/>
                    <a:pt x="106" y="262"/>
                    <a:pt x="106" y="256"/>
                  </a:cubicBezTo>
                  <a:close/>
                  <a:moveTo>
                    <a:pt x="373" y="405"/>
                  </a:moveTo>
                  <a:cubicBezTo>
                    <a:pt x="373" y="411"/>
                    <a:pt x="368" y="416"/>
                    <a:pt x="362" y="416"/>
                  </a:cubicBezTo>
                  <a:cubicBezTo>
                    <a:pt x="202" y="416"/>
                    <a:pt x="202" y="416"/>
                    <a:pt x="202" y="416"/>
                  </a:cubicBezTo>
                  <a:cubicBezTo>
                    <a:pt x="196" y="416"/>
                    <a:pt x="192" y="411"/>
                    <a:pt x="192" y="405"/>
                  </a:cubicBezTo>
                  <a:cubicBezTo>
                    <a:pt x="192" y="309"/>
                    <a:pt x="192" y="309"/>
                    <a:pt x="192" y="309"/>
                  </a:cubicBezTo>
                  <a:cubicBezTo>
                    <a:pt x="192" y="303"/>
                    <a:pt x="196" y="298"/>
                    <a:pt x="202" y="298"/>
                  </a:cubicBezTo>
                  <a:cubicBezTo>
                    <a:pt x="208" y="298"/>
                    <a:pt x="213" y="303"/>
                    <a:pt x="213" y="309"/>
                  </a:cubicBezTo>
                  <a:cubicBezTo>
                    <a:pt x="213" y="394"/>
                    <a:pt x="213" y="394"/>
                    <a:pt x="213" y="394"/>
                  </a:cubicBezTo>
                  <a:cubicBezTo>
                    <a:pt x="352" y="394"/>
                    <a:pt x="352" y="394"/>
                    <a:pt x="352" y="394"/>
                  </a:cubicBezTo>
                  <a:cubicBezTo>
                    <a:pt x="352" y="117"/>
                    <a:pt x="352" y="117"/>
                    <a:pt x="352" y="117"/>
                  </a:cubicBezTo>
                  <a:cubicBezTo>
                    <a:pt x="213" y="117"/>
                    <a:pt x="213" y="117"/>
                    <a:pt x="213" y="117"/>
                  </a:cubicBezTo>
                  <a:cubicBezTo>
                    <a:pt x="213" y="202"/>
                    <a:pt x="213" y="202"/>
                    <a:pt x="213" y="202"/>
                  </a:cubicBezTo>
                  <a:cubicBezTo>
                    <a:pt x="213" y="208"/>
                    <a:pt x="208" y="213"/>
                    <a:pt x="202" y="213"/>
                  </a:cubicBezTo>
                  <a:cubicBezTo>
                    <a:pt x="196" y="213"/>
                    <a:pt x="192" y="208"/>
                    <a:pt x="192" y="202"/>
                  </a:cubicBezTo>
                  <a:cubicBezTo>
                    <a:pt x="192" y="106"/>
                    <a:pt x="192" y="106"/>
                    <a:pt x="192" y="106"/>
                  </a:cubicBezTo>
                  <a:cubicBezTo>
                    <a:pt x="192" y="100"/>
                    <a:pt x="196" y="96"/>
                    <a:pt x="202" y="96"/>
                  </a:cubicBezTo>
                  <a:cubicBezTo>
                    <a:pt x="362" y="96"/>
                    <a:pt x="362" y="96"/>
                    <a:pt x="362" y="96"/>
                  </a:cubicBezTo>
                  <a:cubicBezTo>
                    <a:pt x="368" y="96"/>
                    <a:pt x="373" y="100"/>
                    <a:pt x="373" y="106"/>
                  </a:cubicBezTo>
                  <a:lnTo>
                    <a:pt x="373" y="405"/>
                  </a:lnTo>
                  <a:close/>
                </a:path>
              </a:pathLst>
            </a:custGeom>
            <a:solidFill>
              <a:schemeClr val="accent6"/>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273">
                <a:ea typeface="Verdana" panose="020B0604030504040204" pitchFamily="34" charset="0"/>
                <a:cs typeface="Verdana" panose="020B0604030504040204" pitchFamily="34" charset="0"/>
              </a:endParaRPr>
            </a:p>
          </p:txBody>
        </p:sp>
        <p:sp>
          <p:nvSpPr>
            <p:cNvPr id="109" name="Freeform 472">
              <a:extLst>
                <a:ext uri="{FF2B5EF4-FFF2-40B4-BE49-F238E27FC236}">
                  <a16:creationId xmlns:a16="http://schemas.microsoft.com/office/drawing/2014/main" id="{8BEE4CA7-BDAE-4C3F-B62D-2898349DB89C}"/>
                </a:ext>
              </a:extLst>
            </p:cNvPr>
            <p:cNvSpPr>
              <a:spLocks noChangeAspect="1" noEditPoints="1"/>
            </p:cNvSpPr>
            <p:nvPr/>
          </p:nvSpPr>
          <p:spPr bwMode="auto">
            <a:xfrm>
              <a:off x="531745" y="2159515"/>
              <a:ext cx="486733" cy="44904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solidFill>
              <a:srgbClr val="FFC000"/>
            </a:solidFill>
            <a:ln>
              <a:noFill/>
            </a:ln>
          </p:spPr>
          <p:txBody>
            <a:bodyPr vert="horz" wrap="square" lIns="110869" tIns="55434" rIns="110869" bIns="5543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273">
                <a:ea typeface="Verdana" panose="020B0604030504040204" pitchFamily="34" charset="0"/>
                <a:cs typeface="Verdana" panose="020B0604030504040204" pitchFamily="34" charset="0"/>
              </a:endParaRPr>
            </a:p>
          </p:txBody>
        </p:sp>
        <p:sp>
          <p:nvSpPr>
            <p:cNvPr id="110" name="TextBox 109">
              <a:extLst>
                <a:ext uri="{FF2B5EF4-FFF2-40B4-BE49-F238E27FC236}">
                  <a16:creationId xmlns:a16="http://schemas.microsoft.com/office/drawing/2014/main" id="{A67B2699-1347-4FB8-918E-0FFEED641A05}"/>
                </a:ext>
              </a:extLst>
            </p:cNvPr>
            <p:cNvSpPr txBox="1"/>
            <p:nvPr/>
          </p:nvSpPr>
          <p:spPr>
            <a:xfrm>
              <a:off x="707338" y="1353408"/>
              <a:ext cx="9072905" cy="115414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940">
                <a:ea typeface="Verdana" panose="020B0604030504040204" pitchFamily="34" charset="0"/>
                <a:cs typeface="Verdana" panose="020B0604030504040204" pitchFamily="34" charset="0"/>
              </a:endParaRPr>
            </a:p>
            <a:p>
              <a:r>
                <a:rPr lang="en-US" sz="1697" b="1">
                  <a:ea typeface="Verdana" panose="020B0604030504040204" pitchFamily="34" charset="0"/>
                  <a:cs typeface="Verdana" panose="020B0604030504040204" pitchFamily="34" charset="0"/>
                </a:rPr>
                <a:t>        Inbound integrations   :  </a:t>
              </a:r>
              <a:r>
                <a:rPr lang="en-US" sz="1697">
                  <a:ea typeface="Verdana" panose="020B0604030504040204" pitchFamily="34" charset="0"/>
                  <a:cs typeface="Verdana" panose="020B0604030504040204" pitchFamily="34" charset="0"/>
                </a:rPr>
                <a:t>File based data import</a:t>
              </a:r>
              <a:r>
                <a:rPr lang="en-US" sz="1697" b="1">
                  <a:ea typeface="Verdana" panose="020B0604030504040204" pitchFamily="34" charset="0"/>
                  <a:cs typeface="Verdana" panose="020B0604030504040204" pitchFamily="34" charset="0"/>
                </a:rPr>
                <a:t> </a:t>
              </a:r>
              <a:r>
                <a:rPr lang="en-US" sz="1697">
                  <a:ea typeface="Verdana" panose="020B0604030504040204" pitchFamily="34" charset="0"/>
                  <a:cs typeface="Verdana" panose="020B0604030504040204" pitchFamily="34" charset="0"/>
                </a:rPr>
                <a:t>(FBDI) and Web </a:t>
              </a:r>
              <a:r>
                <a:rPr lang="en-US" sz="1697" err="1">
                  <a:ea typeface="Verdana" panose="020B0604030504040204" pitchFamily="34" charset="0"/>
                  <a:cs typeface="Verdana" panose="020B0604030504040204" pitchFamily="34" charset="0"/>
                </a:rPr>
                <a:t>services,MFT</a:t>
              </a:r>
              <a:endParaRPr lang="en-US" sz="1697">
                <a:ea typeface="Verdana" panose="020B0604030504040204" pitchFamily="34" charset="0"/>
                <a:cs typeface="Verdana" panose="020B0604030504040204" pitchFamily="34" charset="0"/>
              </a:endParaRPr>
            </a:p>
            <a:p>
              <a:endParaRPr lang="en-US" sz="1697">
                <a:ea typeface="Verdana" panose="020B0604030504040204" pitchFamily="34" charset="0"/>
                <a:cs typeface="Verdana" panose="020B0604030504040204" pitchFamily="34" charset="0"/>
              </a:endParaRPr>
            </a:p>
            <a:p>
              <a:endParaRPr lang="en-US" sz="1697">
                <a:ea typeface="Verdana" panose="020B0604030504040204" pitchFamily="34" charset="0"/>
                <a:cs typeface="Verdana" panose="020B0604030504040204" pitchFamily="34" charset="0"/>
              </a:endParaRPr>
            </a:p>
            <a:p>
              <a:r>
                <a:rPr lang="en-US" sz="1697" b="1">
                  <a:ea typeface="Verdana" panose="020B0604030504040204" pitchFamily="34" charset="0"/>
                  <a:cs typeface="Verdana" panose="020B0604030504040204" pitchFamily="34" charset="0"/>
                </a:rPr>
                <a:t>        Outbound Integrations: </a:t>
              </a:r>
              <a:r>
                <a:rPr lang="en-US" sz="1697">
                  <a:ea typeface="Verdana" panose="020B0604030504040204" pitchFamily="34" charset="0"/>
                  <a:cs typeface="Verdana" panose="020B0604030504040204" pitchFamily="34" charset="0"/>
                </a:rPr>
                <a:t>BI Publisher Reports, Web Services and BICC	</a:t>
              </a:r>
              <a:endParaRPr lang="en-US" sz="194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40007325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Props1.xml><?xml version="1.0" encoding="utf-8"?>
<ds:datastoreItem xmlns:ds="http://schemas.openxmlformats.org/officeDocument/2006/customXml" ds:itemID="{FBA6D6A6-2735-4A1C-803F-0C2F7CB06206}"/>
</file>

<file path=customXml/itemProps2.xml><?xml version="1.0" encoding="utf-8"?>
<ds:datastoreItem xmlns:ds="http://schemas.openxmlformats.org/officeDocument/2006/customXml" ds:itemID="{87D58627-DEA3-4DD5-98DE-D46253EEDB31}"/>
</file>

<file path=customXml/itemProps3.xml><?xml version="1.0" encoding="utf-8"?>
<ds:datastoreItem xmlns:ds="http://schemas.openxmlformats.org/officeDocument/2006/customXml" ds:itemID="{470EEFF7-7F07-473C-9BB1-D685E6472B13}"/>
</file>

<file path=docProps/app.xml><?xml version="1.0" encoding="utf-8"?>
<Properties xmlns="http://schemas.openxmlformats.org/officeDocument/2006/extended-properties" xmlns:vt="http://schemas.openxmlformats.org/officeDocument/2006/docPropsVTypes">
  <TotalTime>6</TotalTime>
  <Words>7089</Words>
  <Application>Microsoft Office PowerPoint</Application>
  <PresentationFormat>Widescreen</PresentationFormat>
  <Paragraphs>1501</Paragraphs>
  <Slides>61</Slides>
  <Notes>19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8" baseType="lpstr">
      <vt:lpstr>MS PGothic</vt:lpstr>
      <vt:lpstr>arial</vt:lpstr>
      <vt:lpstr>arial</vt:lpstr>
      <vt:lpstr>Arial Black</vt:lpstr>
      <vt:lpstr>Arial Narrow</vt:lpstr>
      <vt:lpstr>Calibri</vt:lpstr>
      <vt:lpstr>Calibri Light</vt:lpstr>
      <vt:lpstr>Franklin Gothic Book</vt:lpstr>
      <vt:lpstr>Open Sans</vt:lpstr>
      <vt:lpstr>Open Sans Light</vt:lpstr>
      <vt:lpstr>Oracle Sans</vt:lpstr>
      <vt:lpstr>Oracle Sans Regular</vt:lpstr>
      <vt:lpstr>Verdana</vt:lpstr>
      <vt:lpstr>Wingdings</vt:lpstr>
      <vt:lpstr>Wingdings 2</vt:lpstr>
      <vt:lpstr>Office Theme</vt:lpstr>
      <vt:lpstr>think-cell Slide</vt:lpstr>
      <vt:lpstr>PowerPoint Presentation</vt:lpstr>
      <vt:lpstr>Integrated ERP Planning | Detailed Timelines</vt:lpstr>
      <vt:lpstr>PowerPoint Presentation</vt:lpstr>
      <vt:lpstr>PowerPoint Presentation</vt:lpstr>
      <vt:lpstr>PowerPoint Presentation</vt:lpstr>
      <vt:lpstr>PowerPoint Presentation</vt:lpstr>
      <vt:lpstr>Consolidated Structure</vt:lpstr>
      <vt:lpstr>Common Terminologies</vt:lpstr>
      <vt:lpstr>Integration Mechanisms and Common Patterns</vt:lpstr>
      <vt:lpstr>Inbound (Data into Oracle) : Integration Design Patterns </vt:lpstr>
      <vt:lpstr>Outbound (Data out of Oracle) : Integration Design Patterns </vt:lpstr>
      <vt:lpstr>Outbound (Data out of Oracle) : Integration Design Patterns (cont.) </vt:lpstr>
      <vt:lpstr>PowerPoint Presentation</vt:lpstr>
      <vt:lpstr>PowerPoint Presentation</vt:lpstr>
      <vt:lpstr>PowerPoint Presentation</vt:lpstr>
      <vt:lpstr>B2B for Oracle Integration represents a collective set of features inside Oracle Integration to support EDI document processing.</vt:lpstr>
      <vt:lpstr>PowerPoint Presentation</vt:lpstr>
      <vt:lpstr>Poll/Subscribe : FBDI: Inbound Integration (Common)</vt:lpstr>
      <vt:lpstr>Poll/Subscribe : FBDI: Inbound Integration (Common)</vt:lpstr>
      <vt:lpstr>PowerPoint Presentation</vt:lpstr>
      <vt:lpstr>PowerPoint Presentation</vt:lpstr>
      <vt:lpstr>PowerPoint Presentation</vt:lpstr>
      <vt:lpstr>Business Event : Outbound Integration (OIC Specific)</vt:lpstr>
      <vt:lpstr>Business Event : Outbound Integration …(Contd)</vt:lpstr>
      <vt:lpstr>PowerPoint Presentation</vt:lpstr>
      <vt:lpstr>PowerPoint Presentation</vt:lpstr>
      <vt:lpstr>B2B Outbound Integration Pattern </vt:lpstr>
      <vt:lpstr>B2B Outbound Integration Pattern (Common) …(Contd)</vt:lpstr>
      <vt:lpstr>Outbound MFT (Common)</vt:lpstr>
      <vt:lpstr>Outbound MFT (Common)…(Contd) </vt:lpstr>
      <vt:lpstr>PowerPoint Presentation</vt:lpstr>
      <vt:lpstr>PowerPoint Presentation</vt:lpstr>
      <vt:lpstr>Near Real time Outbound Integration (Common)</vt:lpstr>
      <vt:lpstr>Near Real time Outbound Integration …(Contd) </vt:lpstr>
      <vt:lpstr>Web Services: Outbound Integration (Common)</vt:lpstr>
      <vt:lpstr>Web Services: Outbound Integration (Common) …(Contd)</vt:lpstr>
      <vt:lpstr>PowerPoint Presentation</vt:lpstr>
      <vt:lpstr>PowerPoint Presentation</vt:lpstr>
      <vt:lpstr>Integration Mechanisms Selection Matrix</vt:lpstr>
      <vt:lpstr>PowerPoint Presentation</vt:lpstr>
      <vt:lpstr>Our perspective on potential integration platforms</vt:lpstr>
      <vt:lpstr>PowerPoint Presentation</vt:lpstr>
      <vt:lpstr>PowerPoint Presentation</vt:lpstr>
      <vt:lpstr>PowerPoint Presentation</vt:lpstr>
      <vt:lpstr>PowerPoint Presentation</vt:lpstr>
      <vt:lpstr>Security Considerations</vt:lpstr>
      <vt:lpstr>Data Security in Integrations</vt:lpstr>
      <vt:lpstr>PowerPoint Presentation</vt:lpstr>
      <vt:lpstr>Error Handling Standards</vt:lpstr>
      <vt:lpstr>Logging and Error Handling Strategy</vt:lpstr>
      <vt:lpstr>Dashboard for Error Management</vt:lpstr>
      <vt:lpstr>PowerPoint Presentation</vt:lpstr>
      <vt:lpstr>Dell Boomi Licenses – Current Snapshot</vt:lpstr>
      <vt:lpstr>Oracle Integration Cloud Licensing</vt:lpstr>
      <vt:lpstr>Recommendations</vt:lpstr>
      <vt:lpstr>Oracle Integration Cloud (OIC)</vt:lpstr>
      <vt:lpstr>PowerPoint Presentation</vt:lpstr>
      <vt:lpstr>PowerPoint Presentation</vt:lpstr>
      <vt:lpstr>PowerPoint Presentation</vt:lpstr>
      <vt:lpstr>Integrations Listing – Current State</vt:lpstr>
      <vt:lpstr>OIC Licensing &amp; Billing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 Sudhanshu</dc:creator>
  <cp:lastModifiedBy>Rai, Sudhanshu</cp:lastModifiedBy>
  <cp:revision>1</cp:revision>
  <dcterms:created xsi:type="dcterms:W3CDTF">2023-09-13T13:20:58Z</dcterms:created>
  <dcterms:modified xsi:type="dcterms:W3CDTF">2023-09-13T13:27:10Z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2023-09-13T13:20:58Z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7e450ff7-74e3-464b-889f-99466ac86893</vt:lpwstr>
  </property>
  <property fmtid="{D5CDD505-2E9C-101B-9397-08002B2CF9AE}" pid="8" name="MSIP_Label_ea60d57e-af5b-4752-ac57-3e4f28ca11dc_ContentBits">
    <vt:lpwstr>0</vt:lpwstr>
  </property>
  <property fmtid="{D5CDD505-2E9C-101B-9397-08002B2CF9AE}" pid="9" name="ContentTypeId">
    <vt:lpwstr>0x01010088A6DCCE3A4D6246BDCC3A99887E7EBF</vt:lpwstr>
  </property>
  <property fmtid="{D5CDD505-2E9C-101B-9397-08002B2CF9AE}" pid="10" name="MediaServiceImageTags">
    <vt:lpwstr/>
  </property>
</Properties>
</file>