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46BD3D-7F5E-4160-B2C8-D228D45AE665}" v="6" dt="2023-09-13T13:33:56.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i, Sudhanshu" userId="45918ab6-5a10-4fd9-922d-e4ceb1769adb" providerId="ADAL" clId="{3F46BD3D-7F5E-4160-B2C8-D228D45AE665}"/>
    <pc:docChg chg="custSel addSld delSld modSld">
      <pc:chgData name="Rai, Sudhanshu" userId="45918ab6-5a10-4fd9-922d-e4ceb1769adb" providerId="ADAL" clId="{3F46BD3D-7F5E-4160-B2C8-D228D45AE665}" dt="2023-09-13T13:34:30.898" v="73" actId="962"/>
      <pc:docMkLst>
        <pc:docMk/>
      </pc:docMkLst>
      <pc:sldChg chg="delSp new del mod modClrScheme chgLayout">
        <pc:chgData name="Rai, Sudhanshu" userId="45918ab6-5a10-4fd9-922d-e4ceb1769adb" providerId="ADAL" clId="{3F46BD3D-7F5E-4160-B2C8-D228D45AE665}" dt="2023-09-13T13:28:48.756" v="7" actId="47"/>
        <pc:sldMkLst>
          <pc:docMk/>
          <pc:sldMk cId="2437059964" sldId="256"/>
        </pc:sldMkLst>
        <pc:spChg chg="del">
          <ac:chgData name="Rai, Sudhanshu" userId="45918ab6-5a10-4fd9-922d-e4ceb1769adb" providerId="ADAL" clId="{3F46BD3D-7F5E-4160-B2C8-D228D45AE665}" dt="2023-09-13T13:28:42.365" v="5" actId="700"/>
          <ac:spMkLst>
            <pc:docMk/>
            <pc:sldMk cId="2437059964" sldId="256"/>
            <ac:spMk id="2" creationId="{90E9F5BF-8E8E-DE07-9F61-423A2FCE0691}"/>
          </ac:spMkLst>
        </pc:spChg>
        <pc:spChg chg="del">
          <ac:chgData name="Rai, Sudhanshu" userId="45918ab6-5a10-4fd9-922d-e4ceb1769adb" providerId="ADAL" clId="{3F46BD3D-7F5E-4160-B2C8-D228D45AE665}" dt="2023-09-13T13:28:42.365" v="5" actId="700"/>
          <ac:spMkLst>
            <pc:docMk/>
            <pc:sldMk cId="2437059964" sldId="256"/>
            <ac:spMk id="3" creationId="{E254BD0C-683C-BD5F-9711-2E685B9D0CA1}"/>
          </ac:spMkLst>
        </pc:spChg>
      </pc:sldChg>
      <pc:sldChg chg="delSp modSp add mod modClrScheme chgLayout">
        <pc:chgData name="Rai, Sudhanshu" userId="45918ab6-5a10-4fd9-922d-e4ceb1769adb" providerId="ADAL" clId="{3F46BD3D-7F5E-4160-B2C8-D228D45AE665}" dt="2023-09-13T13:29:06.597" v="10"/>
        <pc:sldMkLst>
          <pc:docMk/>
          <pc:sldMk cId="912312028" sldId="257"/>
        </pc:sldMkLst>
        <pc:spChg chg="mod ord">
          <ac:chgData name="Rai, Sudhanshu" userId="45918ab6-5a10-4fd9-922d-e4ceb1769adb" providerId="ADAL" clId="{3F46BD3D-7F5E-4160-B2C8-D228D45AE665}" dt="2023-09-13T13:29:06.597" v="10"/>
          <ac:spMkLst>
            <pc:docMk/>
            <pc:sldMk cId="912312028" sldId="257"/>
            <ac:spMk id="5" creationId="{B8A2C11D-3373-404F-A63B-EA2431126272}"/>
          </ac:spMkLst>
        </pc:spChg>
        <pc:spChg chg="mod ord">
          <ac:chgData name="Rai, Sudhanshu" userId="45918ab6-5a10-4fd9-922d-e4ceb1769adb" providerId="ADAL" clId="{3F46BD3D-7F5E-4160-B2C8-D228D45AE665}" dt="2023-09-13T13:28:42.365" v="5" actId="700"/>
          <ac:spMkLst>
            <pc:docMk/>
            <pc:sldMk cId="912312028" sldId="257"/>
            <ac:spMk id="6" creationId="{16B2CACC-EFC6-4BB1-85B5-8C20686EBE0F}"/>
          </ac:spMkLst>
        </pc:spChg>
        <pc:picChg chg="del">
          <ac:chgData name="Rai, Sudhanshu" userId="45918ab6-5a10-4fd9-922d-e4ceb1769adb" providerId="ADAL" clId="{3F46BD3D-7F5E-4160-B2C8-D228D45AE665}" dt="2023-09-13T13:28:51.743" v="8" actId="478"/>
          <ac:picMkLst>
            <pc:docMk/>
            <pc:sldMk cId="912312028" sldId="257"/>
            <ac:picMk id="8" creationId="{34A931B1-28F6-469C-9050-04A746381683}"/>
          </ac:picMkLst>
        </pc:picChg>
        <pc:picChg chg="del">
          <ac:chgData name="Rai, Sudhanshu" userId="45918ab6-5a10-4fd9-922d-e4ceb1769adb" providerId="ADAL" clId="{3F46BD3D-7F5E-4160-B2C8-D228D45AE665}" dt="2023-09-13T13:28:53.779" v="9" actId="478"/>
          <ac:picMkLst>
            <pc:docMk/>
            <pc:sldMk cId="912312028" sldId="257"/>
            <ac:picMk id="10" creationId="{8A271DA1-1746-4A2A-A58C-AB61163ED91D}"/>
          </ac:picMkLst>
        </pc:picChg>
      </pc:sldChg>
      <pc:sldChg chg="delSp modSp add mod modClrScheme chgLayout">
        <pc:chgData name="Rai, Sudhanshu" userId="45918ab6-5a10-4fd9-922d-e4ceb1769adb" providerId="ADAL" clId="{3F46BD3D-7F5E-4160-B2C8-D228D45AE665}" dt="2023-09-13T13:28:42.405" v="6" actId="27636"/>
        <pc:sldMkLst>
          <pc:docMk/>
          <pc:sldMk cId="787523352" sldId="258"/>
        </pc:sldMkLst>
        <pc:spChg chg="mod ord">
          <ac:chgData name="Rai, Sudhanshu" userId="45918ab6-5a10-4fd9-922d-e4ceb1769adb" providerId="ADAL" clId="{3F46BD3D-7F5E-4160-B2C8-D228D45AE665}" dt="2023-09-13T13:28:42.405" v="6" actId="27636"/>
          <ac:spMkLst>
            <pc:docMk/>
            <pc:sldMk cId="787523352" sldId="258"/>
            <ac:spMk id="2" creationId="{4B143D50-F200-4509-9DDF-B5B5F17BBDB1}"/>
          </ac:spMkLst>
        </pc:spChg>
        <pc:spChg chg="del mod">
          <ac:chgData name="Rai, Sudhanshu" userId="45918ab6-5a10-4fd9-922d-e4ceb1769adb" providerId="ADAL" clId="{3F46BD3D-7F5E-4160-B2C8-D228D45AE665}" dt="2023-09-13T13:28:42.365" v="5" actId="700"/>
          <ac:spMkLst>
            <pc:docMk/>
            <pc:sldMk cId="787523352" sldId="258"/>
            <ac:spMk id="3" creationId="{41263F8D-A73A-485E-958A-7AB1C285E0B6}"/>
          </ac:spMkLst>
        </pc:spChg>
        <pc:spChg chg="del mod">
          <ac:chgData name="Rai, Sudhanshu" userId="45918ab6-5a10-4fd9-922d-e4ceb1769adb" providerId="ADAL" clId="{3F46BD3D-7F5E-4160-B2C8-D228D45AE665}" dt="2023-09-13T13:28:42.365" v="5" actId="700"/>
          <ac:spMkLst>
            <pc:docMk/>
            <pc:sldMk cId="787523352" sldId="258"/>
            <ac:spMk id="4" creationId="{78F6CDCE-BCC3-4499-8A2A-266CEB816284}"/>
          </ac:spMkLst>
        </pc:spChg>
        <pc:graphicFrameChg chg="mod">
          <ac:chgData name="Rai, Sudhanshu" userId="45918ab6-5a10-4fd9-922d-e4ceb1769adb" providerId="ADAL" clId="{3F46BD3D-7F5E-4160-B2C8-D228D45AE665}" dt="2023-09-13T13:28:35.028" v="2"/>
          <ac:graphicFrameMkLst>
            <pc:docMk/>
            <pc:sldMk cId="787523352" sldId="258"/>
            <ac:graphicFrameMk id="174" creationId="{33B9BD69-07A3-4C05-81B5-CF3509660337}"/>
          </ac:graphicFrameMkLst>
        </pc:graphicFrameChg>
      </pc:sldChg>
      <pc:sldChg chg="modSp add mod modClrScheme chgLayout">
        <pc:chgData name="Rai, Sudhanshu" userId="45918ab6-5a10-4fd9-922d-e4ceb1769adb" providerId="ADAL" clId="{3F46BD3D-7F5E-4160-B2C8-D228D45AE665}" dt="2023-09-13T13:28:42.365" v="5" actId="700"/>
        <pc:sldMkLst>
          <pc:docMk/>
          <pc:sldMk cId="1922383344" sldId="259"/>
        </pc:sldMkLst>
        <pc:graphicFrameChg chg="mod">
          <ac:chgData name="Rai, Sudhanshu" userId="45918ab6-5a10-4fd9-922d-e4ceb1769adb" providerId="ADAL" clId="{3F46BD3D-7F5E-4160-B2C8-D228D45AE665}" dt="2023-09-13T13:28:35.028" v="2"/>
          <ac:graphicFrameMkLst>
            <pc:docMk/>
            <pc:sldMk cId="1922383344" sldId="259"/>
            <ac:graphicFrameMk id="8" creationId="{B9330FC8-321C-4D73-B5BC-6D9C8ACEB636}"/>
          </ac:graphicFrameMkLst>
        </pc:graphicFrameChg>
      </pc:sldChg>
      <pc:sldChg chg="modSp add mod modClrScheme chgLayout">
        <pc:chgData name="Rai, Sudhanshu" userId="45918ab6-5a10-4fd9-922d-e4ceb1769adb" providerId="ADAL" clId="{3F46BD3D-7F5E-4160-B2C8-D228D45AE665}" dt="2023-09-13T13:28:42.365" v="5" actId="700"/>
        <pc:sldMkLst>
          <pc:docMk/>
          <pc:sldMk cId="316473796" sldId="260"/>
        </pc:sldMkLst>
        <pc:spChg chg="mod ord">
          <ac:chgData name="Rai, Sudhanshu" userId="45918ab6-5a10-4fd9-922d-e4ceb1769adb" providerId="ADAL" clId="{3F46BD3D-7F5E-4160-B2C8-D228D45AE665}" dt="2023-09-13T13:28:42.365" v="5" actId="700"/>
          <ac:spMkLst>
            <pc:docMk/>
            <pc:sldMk cId="316473796" sldId="260"/>
            <ac:spMk id="7" creationId="{DC24D539-3E21-4DB7-976D-B0FF9A39D7D1}"/>
          </ac:spMkLst>
        </pc:spChg>
        <pc:spChg chg="mod ord">
          <ac:chgData name="Rai, Sudhanshu" userId="45918ab6-5a10-4fd9-922d-e4ceb1769adb" providerId="ADAL" clId="{3F46BD3D-7F5E-4160-B2C8-D228D45AE665}" dt="2023-09-13T13:28:42.365" v="5" actId="700"/>
          <ac:spMkLst>
            <pc:docMk/>
            <pc:sldMk cId="316473796" sldId="260"/>
            <ac:spMk id="8" creationId="{2A2A1A66-4EBC-4C03-A111-CED9F56BAFFD}"/>
          </ac:spMkLst>
        </pc:spChg>
      </pc:sldChg>
      <pc:sldChg chg="modSp add mod modClrScheme chgLayout">
        <pc:chgData name="Rai, Sudhanshu" userId="45918ab6-5a10-4fd9-922d-e4ceb1769adb" providerId="ADAL" clId="{3F46BD3D-7F5E-4160-B2C8-D228D45AE665}" dt="2023-09-13T13:29:06.597" v="10"/>
        <pc:sldMkLst>
          <pc:docMk/>
          <pc:sldMk cId="3783208533" sldId="261"/>
        </pc:sldMkLst>
        <pc:spChg chg="mod">
          <ac:chgData name="Rai, Sudhanshu" userId="45918ab6-5a10-4fd9-922d-e4ceb1769adb" providerId="ADAL" clId="{3F46BD3D-7F5E-4160-B2C8-D228D45AE665}" dt="2023-09-13T13:29:06.597" v="10"/>
          <ac:spMkLst>
            <pc:docMk/>
            <pc:sldMk cId="3783208533" sldId="261"/>
            <ac:spMk id="6" creationId="{D6CB2838-5B88-4D89-A70D-AE826FBE225E}"/>
          </ac:spMkLst>
        </pc:spChg>
        <pc:spChg chg="mod ord">
          <ac:chgData name="Rai, Sudhanshu" userId="45918ab6-5a10-4fd9-922d-e4ceb1769adb" providerId="ADAL" clId="{3F46BD3D-7F5E-4160-B2C8-D228D45AE665}" dt="2023-09-13T13:28:42.365" v="5" actId="700"/>
          <ac:spMkLst>
            <pc:docMk/>
            <pc:sldMk cId="3783208533" sldId="261"/>
            <ac:spMk id="11" creationId="{A2ABAC14-E44E-47F9-A412-B561B0F08E52}"/>
          </ac:spMkLst>
        </pc:spChg>
      </pc:sldChg>
      <pc:sldChg chg="modSp add mod modClrScheme chgLayout">
        <pc:chgData name="Rai, Sudhanshu" userId="45918ab6-5a10-4fd9-922d-e4ceb1769adb" providerId="ADAL" clId="{3F46BD3D-7F5E-4160-B2C8-D228D45AE665}" dt="2023-09-13T13:28:42.365" v="5" actId="700"/>
        <pc:sldMkLst>
          <pc:docMk/>
          <pc:sldMk cId="194642681" sldId="262"/>
        </pc:sldMkLst>
        <pc:spChg chg="mod ord">
          <ac:chgData name="Rai, Sudhanshu" userId="45918ab6-5a10-4fd9-922d-e4ceb1769adb" providerId="ADAL" clId="{3F46BD3D-7F5E-4160-B2C8-D228D45AE665}" dt="2023-09-13T13:28:42.365" v="5" actId="700"/>
          <ac:spMkLst>
            <pc:docMk/>
            <pc:sldMk cId="194642681" sldId="262"/>
            <ac:spMk id="11" creationId="{A2ABAC14-E44E-47F9-A412-B561B0F08E52}"/>
          </ac:spMkLst>
        </pc:spChg>
      </pc:sldChg>
      <pc:sldChg chg="modSp add mod modClrScheme chgLayout">
        <pc:chgData name="Rai, Sudhanshu" userId="45918ab6-5a10-4fd9-922d-e4ceb1769adb" providerId="ADAL" clId="{3F46BD3D-7F5E-4160-B2C8-D228D45AE665}" dt="2023-09-13T13:28:42.365" v="5" actId="700"/>
        <pc:sldMkLst>
          <pc:docMk/>
          <pc:sldMk cId="3981263894" sldId="263"/>
        </pc:sldMkLst>
        <pc:spChg chg="mod ord">
          <ac:chgData name="Rai, Sudhanshu" userId="45918ab6-5a10-4fd9-922d-e4ceb1769adb" providerId="ADAL" clId="{3F46BD3D-7F5E-4160-B2C8-D228D45AE665}" dt="2023-09-13T13:28:42.365" v="5" actId="700"/>
          <ac:spMkLst>
            <pc:docMk/>
            <pc:sldMk cId="3981263894" sldId="263"/>
            <ac:spMk id="11" creationId="{A2ABAC14-E44E-47F9-A412-B561B0F08E52}"/>
          </ac:spMkLst>
        </pc:spChg>
      </pc:sldChg>
      <pc:sldChg chg="modSp add mod modClrScheme chgLayout">
        <pc:chgData name="Rai, Sudhanshu" userId="45918ab6-5a10-4fd9-922d-e4ceb1769adb" providerId="ADAL" clId="{3F46BD3D-7F5E-4160-B2C8-D228D45AE665}" dt="2023-09-13T13:28:42.365" v="5" actId="700"/>
        <pc:sldMkLst>
          <pc:docMk/>
          <pc:sldMk cId="3108478550" sldId="264"/>
        </pc:sldMkLst>
        <pc:spChg chg="mod ord">
          <ac:chgData name="Rai, Sudhanshu" userId="45918ab6-5a10-4fd9-922d-e4ceb1769adb" providerId="ADAL" clId="{3F46BD3D-7F5E-4160-B2C8-D228D45AE665}" dt="2023-09-13T13:28:42.365" v="5" actId="700"/>
          <ac:spMkLst>
            <pc:docMk/>
            <pc:sldMk cId="3108478550" sldId="264"/>
            <ac:spMk id="11" creationId="{A2ABAC14-E44E-47F9-A412-B561B0F08E52}"/>
          </ac:spMkLst>
        </pc:spChg>
      </pc:sldChg>
      <pc:sldChg chg="modSp add mod modClrScheme chgLayout">
        <pc:chgData name="Rai, Sudhanshu" userId="45918ab6-5a10-4fd9-922d-e4ceb1769adb" providerId="ADAL" clId="{3F46BD3D-7F5E-4160-B2C8-D228D45AE665}" dt="2023-09-13T13:28:42.365" v="5" actId="700"/>
        <pc:sldMkLst>
          <pc:docMk/>
          <pc:sldMk cId="117259815" sldId="265"/>
        </pc:sldMkLst>
        <pc:spChg chg="mod ord">
          <ac:chgData name="Rai, Sudhanshu" userId="45918ab6-5a10-4fd9-922d-e4ceb1769adb" providerId="ADAL" clId="{3F46BD3D-7F5E-4160-B2C8-D228D45AE665}" dt="2023-09-13T13:28:42.365" v="5" actId="700"/>
          <ac:spMkLst>
            <pc:docMk/>
            <pc:sldMk cId="117259815" sldId="265"/>
            <ac:spMk id="11" creationId="{A2ABAC14-E44E-47F9-A412-B561B0F08E52}"/>
          </ac:spMkLst>
        </pc:spChg>
      </pc:sldChg>
      <pc:sldChg chg="modSp add mod modClrScheme chgLayout">
        <pc:chgData name="Rai, Sudhanshu" userId="45918ab6-5a10-4fd9-922d-e4ceb1769adb" providerId="ADAL" clId="{3F46BD3D-7F5E-4160-B2C8-D228D45AE665}" dt="2023-09-13T13:28:42.365" v="5" actId="700"/>
        <pc:sldMkLst>
          <pc:docMk/>
          <pc:sldMk cId="1108970401" sldId="266"/>
        </pc:sldMkLst>
        <pc:spChg chg="mod ord">
          <ac:chgData name="Rai, Sudhanshu" userId="45918ab6-5a10-4fd9-922d-e4ceb1769adb" providerId="ADAL" clId="{3F46BD3D-7F5E-4160-B2C8-D228D45AE665}" dt="2023-09-13T13:28:42.365" v="5" actId="700"/>
          <ac:spMkLst>
            <pc:docMk/>
            <pc:sldMk cId="1108970401" sldId="266"/>
            <ac:spMk id="11" creationId="{A2ABAC14-E44E-47F9-A412-B561B0F08E52}"/>
          </ac:spMkLst>
        </pc:spChg>
      </pc:sldChg>
      <pc:sldChg chg="modSp add mod modClrScheme chgLayout">
        <pc:chgData name="Rai, Sudhanshu" userId="45918ab6-5a10-4fd9-922d-e4ceb1769adb" providerId="ADAL" clId="{3F46BD3D-7F5E-4160-B2C8-D228D45AE665}" dt="2023-09-13T13:28:42.365" v="5" actId="700"/>
        <pc:sldMkLst>
          <pc:docMk/>
          <pc:sldMk cId="999782019" sldId="267"/>
        </pc:sldMkLst>
        <pc:spChg chg="mod ord">
          <ac:chgData name="Rai, Sudhanshu" userId="45918ab6-5a10-4fd9-922d-e4ceb1769adb" providerId="ADAL" clId="{3F46BD3D-7F5E-4160-B2C8-D228D45AE665}" dt="2023-09-13T13:28:42.365" v="5" actId="700"/>
          <ac:spMkLst>
            <pc:docMk/>
            <pc:sldMk cId="999782019" sldId="267"/>
            <ac:spMk id="7" creationId="{DC24D539-3E21-4DB7-976D-B0FF9A39D7D1}"/>
          </ac:spMkLst>
        </pc:spChg>
        <pc:spChg chg="mod ord">
          <ac:chgData name="Rai, Sudhanshu" userId="45918ab6-5a10-4fd9-922d-e4ceb1769adb" providerId="ADAL" clId="{3F46BD3D-7F5E-4160-B2C8-D228D45AE665}" dt="2023-09-13T13:28:42.365" v="5" actId="700"/>
          <ac:spMkLst>
            <pc:docMk/>
            <pc:sldMk cId="999782019" sldId="267"/>
            <ac:spMk id="8" creationId="{2A2A1A66-4EBC-4C03-A111-CED9F56BAFFD}"/>
          </ac:spMkLst>
        </pc:spChg>
      </pc:sldChg>
      <pc:sldChg chg="modSp add mod modClrScheme chgLayout">
        <pc:chgData name="Rai, Sudhanshu" userId="45918ab6-5a10-4fd9-922d-e4ceb1769adb" providerId="ADAL" clId="{3F46BD3D-7F5E-4160-B2C8-D228D45AE665}" dt="2023-09-13T13:28:42.365" v="5" actId="700"/>
        <pc:sldMkLst>
          <pc:docMk/>
          <pc:sldMk cId="2341711359" sldId="268"/>
        </pc:sldMkLst>
        <pc:spChg chg="mod ord">
          <ac:chgData name="Rai, Sudhanshu" userId="45918ab6-5a10-4fd9-922d-e4ceb1769adb" providerId="ADAL" clId="{3F46BD3D-7F5E-4160-B2C8-D228D45AE665}" dt="2023-09-13T13:28:42.365" v="5" actId="700"/>
          <ac:spMkLst>
            <pc:docMk/>
            <pc:sldMk cId="2341711359" sldId="268"/>
            <ac:spMk id="3" creationId="{F3B7465E-D275-428A-AF7F-E06FEE05EEA7}"/>
          </ac:spMkLst>
        </pc:spChg>
      </pc:sldChg>
      <pc:sldChg chg="modSp add mod modClrScheme chgLayout">
        <pc:chgData name="Rai, Sudhanshu" userId="45918ab6-5a10-4fd9-922d-e4ceb1769adb" providerId="ADAL" clId="{3F46BD3D-7F5E-4160-B2C8-D228D45AE665}" dt="2023-09-13T13:28:42.365" v="5" actId="700"/>
        <pc:sldMkLst>
          <pc:docMk/>
          <pc:sldMk cId="639934241" sldId="269"/>
        </pc:sldMkLst>
        <pc:spChg chg="mod ord">
          <ac:chgData name="Rai, Sudhanshu" userId="45918ab6-5a10-4fd9-922d-e4ceb1769adb" providerId="ADAL" clId="{3F46BD3D-7F5E-4160-B2C8-D228D45AE665}" dt="2023-09-13T13:28:42.365" v="5" actId="700"/>
          <ac:spMkLst>
            <pc:docMk/>
            <pc:sldMk cId="639934241" sldId="269"/>
            <ac:spMk id="3" creationId="{F3B7465E-D275-428A-AF7F-E06FEE05EEA7}"/>
          </ac:spMkLst>
        </pc:spChg>
      </pc:sldChg>
      <pc:sldChg chg="modSp add mod modClrScheme chgLayout">
        <pc:chgData name="Rai, Sudhanshu" userId="45918ab6-5a10-4fd9-922d-e4ceb1769adb" providerId="ADAL" clId="{3F46BD3D-7F5E-4160-B2C8-D228D45AE665}" dt="2023-09-13T13:28:42.365" v="5" actId="700"/>
        <pc:sldMkLst>
          <pc:docMk/>
          <pc:sldMk cId="829760254" sldId="270"/>
        </pc:sldMkLst>
        <pc:spChg chg="mod ord">
          <ac:chgData name="Rai, Sudhanshu" userId="45918ab6-5a10-4fd9-922d-e4ceb1769adb" providerId="ADAL" clId="{3F46BD3D-7F5E-4160-B2C8-D228D45AE665}" dt="2023-09-13T13:28:42.365" v="5" actId="700"/>
          <ac:spMkLst>
            <pc:docMk/>
            <pc:sldMk cId="829760254" sldId="270"/>
            <ac:spMk id="7" creationId="{DC24D539-3E21-4DB7-976D-B0FF9A39D7D1}"/>
          </ac:spMkLst>
        </pc:spChg>
        <pc:spChg chg="mod ord">
          <ac:chgData name="Rai, Sudhanshu" userId="45918ab6-5a10-4fd9-922d-e4ceb1769adb" providerId="ADAL" clId="{3F46BD3D-7F5E-4160-B2C8-D228D45AE665}" dt="2023-09-13T13:28:42.365" v="5" actId="700"/>
          <ac:spMkLst>
            <pc:docMk/>
            <pc:sldMk cId="829760254" sldId="270"/>
            <ac:spMk id="8" creationId="{2A2A1A66-4EBC-4C03-A111-CED9F56BAFFD}"/>
          </ac:spMkLst>
        </pc:spChg>
      </pc:sldChg>
      <pc:sldChg chg="delSp modSp add mod modClrScheme chgLayout">
        <pc:chgData name="Rai, Sudhanshu" userId="45918ab6-5a10-4fd9-922d-e4ceb1769adb" providerId="ADAL" clId="{3F46BD3D-7F5E-4160-B2C8-D228D45AE665}" dt="2023-09-13T13:29:06.597" v="10"/>
        <pc:sldMkLst>
          <pc:docMk/>
          <pc:sldMk cId="1861882737" sldId="271"/>
        </pc:sldMkLst>
        <pc:spChg chg="mod ord">
          <ac:chgData name="Rai, Sudhanshu" userId="45918ab6-5a10-4fd9-922d-e4ceb1769adb" providerId="ADAL" clId="{3F46BD3D-7F5E-4160-B2C8-D228D45AE665}" dt="2023-09-13T13:28:42.365" v="5" actId="700"/>
          <ac:spMkLst>
            <pc:docMk/>
            <pc:sldMk cId="1861882737" sldId="271"/>
            <ac:spMk id="5" creationId="{697402A6-B1F3-4FE3-8C5D-17BD6D279D1C}"/>
          </ac:spMkLst>
        </pc:spChg>
        <pc:spChg chg="del">
          <ac:chgData name="Rai, Sudhanshu" userId="45918ab6-5a10-4fd9-922d-e4ceb1769adb" providerId="ADAL" clId="{3F46BD3D-7F5E-4160-B2C8-D228D45AE665}" dt="2023-09-13T13:28:42.365" v="5" actId="700"/>
          <ac:spMkLst>
            <pc:docMk/>
            <pc:sldMk cId="1861882737" sldId="271"/>
            <ac:spMk id="6" creationId="{03CF1641-3D6F-4261-8DEE-F2D1A5D316F9}"/>
          </ac:spMkLst>
        </pc:spChg>
        <pc:spChg chg="mod">
          <ac:chgData name="Rai, Sudhanshu" userId="45918ab6-5a10-4fd9-922d-e4ceb1769adb" providerId="ADAL" clId="{3F46BD3D-7F5E-4160-B2C8-D228D45AE665}" dt="2023-09-13T13:29:06.597" v="10"/>
          <ac:spMkLst>
            <pc:docMk/>
            <pc:sldMk cId="1861882737" sldId="271"/>
            <ac:spMk id="21" creationId="{E0C8BEBD-C50F-4B7F-AC09-5279BA1DA230}"/>
          </ac:spMkLst>
        </pc:spChg>
      </pc:sldChg>
      <pc:sldChg chg="modSp add mod modClrScheme chgLayout">
        <pc:chgData name="Rai, Sudhanshu" userId="45918ab6-5a10-4fd9-922d-e4ceb1769adb" providerId="ADAL" clId="{3F46BD3D-7F5E-4160-B2C8-D228D45AE665}" dt="2023-09-13T13:29:06.597" v="10"/>
        <pc:sldMkLst>
          <pc:docMk/>
          <pc:sldMk cId="1472462828" sldId="272"/>
        </pc:sldMkLst>
        <pc:spChg chg="mod ord">
          <ac:chgData name="Rai, Sudhanshu" userId="45918ab6-5a10-4fd9-922d-e4ceb1769adb" providerId="ADAL" clId="{3F46BD3D-7F5E-4160-B2C8-D228D45AE665}" dt="2023-09-13T13:28:42.365" v="5" actId="700"/>
          <ac:spMkLst>
            <pc:docMk/>
            <pc:sldMk cId="1472462828" sldId="272"/>
            <ac:spMk id="5" creationId="{697402A6-B1F3-4FE3-8C5D-17BD6D279D1C}"/>
          </ac:spMkLst>
        </pc:spChg>
        <pc:spChg chg="mod">
          <ac:chgData name="Rai, Sudhanshu" userId="45918ab6-5a10-4fd9-922d-e4ceb1769adb" providerId="ADAL" clId="{3F46BD3D-7F5E-4160-B2C8-D228D45AE665}" dt="2023-09-13T13:29:06.597" v="10"/>
          <ac:spMkLst>
            <pc:docMk/>
            <pc:sldMk cId="1472462828" sldId="272"/>
            <ac:spMk id="17" creationId="{D18588BF-3D1F-499C-91E7-B1144C166204}"/>
          </ac:spMkLst>
        </pc:spChg>
      </pc:sldChg>
      <pc:sldChg chg="modSp add mod modClrScheme chgLayout">
        <pc:chgData name="Rai, Sudhanshu" userId="45918ab6-5a10-4fd9-922d-e4ceb1769adb" providerId="ADAL" clId="{3F46BD3D-7F5E-4160-B2C8-D228D45AE665}" dt="2023-09-13T13:29:06.597" v="10"/>
        <pc:sldMkLst>
          <pc:docMk/>
          <pc:sldMk cId="1760627188" sldId="273"/>
        </pc:sldMkLst>
        <pc:spChg chg="mod ord">
          <ac:chgData name="Rai, Sudhanshu" userId="45918ab6-5a10-4fd9-922d-e4ceb1769adb" providerId="ADAL" clId="{3F46BD3D-7F5E-4160-B2C8-D228D45AE665}" dt="2023-09-13T13:28:42.365" v="5" actId="700"/>
          <ac:spMkLst>
            <pc:docMk/>
            <pc:sldMk cId="1760627188" sldId="273"/>
            <ac:spMk id="5" creationId="{697402A6-B1F3-4FE3-8C5D-17BD6D279D1C}"/>
          </ac:spMkLst>
        </pc:spChg>
        <pc:spChg chg="mod">
          <ac:chgData name="Rai, Sudhanshu" userId="45918ab6-5a10-4fd9-922d-e4ceb1769adb" providerId="ADAL" clId="{3F46BD3D-7F5E-4160-B2C8-D228D45AE665}" dt="2023-09-13T13:29:06.597" v="10"/>
          <ac:spMkLst>
            <pc:docMk/>
            <pc:sldMk cId="1760627188" sldId="273"/>
            <ac:spMk id="16" creationId="{609A9C46-12EF-4BD1-8701-01B7300A2EAC}"/>
          </ac:spMkLst>
        </pc:spChg>
      </pc:sldChg>
      <pc:sldChg chg="modSp add mod modClrScheme chgLayout">
        <pc:chgData name="Rai, Sudhanshu" userId="45918ab6-5a10-4fd9-922d-e4ceb1769adb" providerId="ADAL" clId="{3F46BD3D-7F5E-4160-B2C8-D228D45AE665}" dt="2023-09-13T13:29:06.597" v="10"/>
        <pc:sldMkLst>
          <pc:docMk/>
          <pc:sldMk cId="3248844445" sldId="274"/>
        </pc:sldMkLst>
        <pc:spChg chg="mod ord">
          <ac:chgData name="Rai, Sudhanshu" userId="45918ab6-5a10-4fd9-922d-e4ceb1769adb" providerId="ADAL" clId="{3F46BD3D-7F5E-4160-B2C8-D228D45AE665}" dt="2023-09-13T13:28:42.365" v="5" actId="700"/>
          <ac:spMkLst>
            <pc:docMk/>
            <pc:sldMk cId="3248844445" sldId="274"/>
            <ac:spMk id="5" creationId="{697402A6-B1F3-4FE3-8C5D-17BD6D279D1C}"/>
          </ac:spMkLst>
        </pc:spChg>
        <pc:spChg chg="mod">
          <ac:chgData name="Rai, Sudhanshu" userId="45918ab6-5a10-4fd9-922d-e4ceb1769adb" providerId="ADAL" clId="{3F46BD3D-7F5E-4160-B2C8-D228D45AE665}" dt="2023-09-13T13:29:06.597" v="10"/>
          <ac:spMkLst>
            <pc:docMk/>
            <pc:sldMk cId="3248844445" sldId="274"/>
            <ac:spMk id="18" creationId="{7C2C8C86-A745-4F13-A881-4AFB1A123602}"/>
          </ac:spMkLst>
        </pc:spChg>
      </pc:sldChg>
      <pc:sldChg chg="modSp add mod modClrScheme chgLayout">
        <pc:chgData name="Rai, Sudhanshu" userId="45918ab6-5a10-4fd9-922d-e4ceb1769adb" providerId="ADAL" clId="{3F46BD3D-7F5E-4160-B2C8-D228D45AE665}" dt="2023-09-13T13:28:42.365" v="5" actId="700"/>
        <pc:sldMkLst>
          <pc:docMk/>
          <pc:sldMk cId="3573080458" sldId="275"/>
        </pc:sldMkLst>
        <pc:spChg chg="mod ord">
          <ac:chgData name="Rai, Sudhanshu" userId="45918ab6-5a10-4fd9-922d-e4ceb1769adb" providerId="ADAL" clId="{3F46BD3D-7F5E-4160-B2C8-D228D45AE665}" dt="2023-09-13T13:28:42.365" v="5" actId="700"/>
          <ac:spMkLst>
            <pc:docMk/>
            <pc:sldMk cId="3573080458" sldId="275"/>
            <ac:spMk id="7" creationId="{DC24D539-3E21-4DB7-976D-B0FF9A39D7D1}"/>
          </ac:spMkLst>
        </pc:spChg>
        <pc:spChg chg="mod ord">
          <ac:chgData name="Rai, Sudhanshu" userId="45918ab6-5a10-4fd9-922d-e4ceb1769adb" providerId="ADAL" clId="{3F46BD3D-7F5E-4160-B2C8-D228D45AE665}" dt="2023-09-13T13:28:42.365" v="5" actId="700"/>
          <ac:spMkLst>
            <pc:docMk/>
            <pc:sldMk cId="3573080458" sldId="275"/>
            <ac:spMk id="8" creationId="{2A2A1A66-4EBC-4C03-A111-CED9F56BAFFD}"/>
          </ac:spMkLst>
        </pc:spChg>
      </pc:sldChg>
      <pc:sldChg chg="modSp add mod modClrScheme chgLayout">
        <pc:chgData name="Rai, Sudhanshu" userId="45918ab6-5a10-4fd9-922d-e4ceb1769adb" providerId="ADAL" clId="{3F46BD3D-7F5E-4160-B2C8-D228D45AE665}" dt="2023-09-13T13:29:06.597" v="10"/>
        <pc:sldMkLst>
          <pc:docMk/>
          <pc:sldMk cId="1010079254" sldId="276"/>
        </pc:sldMkLst>
        <pc:spChg chg="mod ord">
          <ac:chgData name="Rai, Sudhanshu" userId="45918ab6-5a10-4fd9-922d-e4ceb1769adb" providerId="ADAL" clId="{3F46BD3D-7F5E-4160-B2C8-D228D45AE665}" dt="2023-09-13T13:28:42.365" v="5" actId="700"/>
          <ac:spMkLst>
            <pc:docMk/>
            <pc:sldMk cId="1010079254" sldId="276"/>
            <ac:spMk id="5" creationId="{697402A6-B1F3-4FE3-8C5D-17BD6D279D1C}"/>
          </ac:spMkLst>
        </pc:spChg>
        <pc:spChg chg="mod">
          <ac:chgData name="Rai, Sudhanshu" userId="45918ab6-5a10-4fd9-922d-e4ceb1769adb" providerId="ADAL" clId="{3F46BD3D-7F5E-4160-B2C8-D228D45AE665}" dt="2023-09-13T13:29:06.597" v="10"/>
          <ac:spMkLst>
            <pc:docMk/>
            <pc:sldMk cId="1010079254" sldId="276"/>
            <ac:spMk id="17" creationId="{6DE37A6F-C837-412D-9048-A93BB51A42B6}"/>
          </ac:spMkLst>
        </pc:spChg>
      </pc:sldChg>
      <pc:sldChg chg="modSp add mod modClrScheme chgLayout">
        <pc:chgData name="Rai, Sudhanshu" userId="45918ab6-5a10-4fd9-922d-e4ceb1769adb" providerId="ADAL" clId="{3F46BD3D-7F5E-4160-B2C8-D228D45AE665}" dt="2023-09-13T13:29:06.597" v="10"/>
        <pc:sldMkLst>
          <pc:docMk/>
          <pc:sldMk cId="3982840697" sldId="277"/>
        </pc:sldMkLst>
        <pc:spChg chg="mod ord">
          <ac:chgData name="Rai, Sudhanshu" userId="45918ab6-5a10-4fd9-922d-e4ceb1769adb" providerId="ADAL" clId="{3F46BD3D-7F5E-4160-B2C8-D228D45AE665}" dt="2023-09-13T13:28:42.365" v="5" actId="700"/>
          <ac:spMkLst>
            <pc:docMk/>
            <pc:sldMk cId="3982840697" sldId="277"/>
            <ac:spMk id="5" creationId="{697402A6-B1F3-4FE3-8C5D-17BD6D279D1C}"/>
          </ac:spMkLst>
        </pc:spChg>
        <pc:spChg chg="mod">
          <ac:chgData name="Rai, Sudhanshu" userId="45918ab6-5a10-4fd9-922d-e4ceb1769adb" providerId="ADAL" clId="{3F46BD3D-7F5E-4160-B2C8-D228D45AE665}" dt="2023-09-13T13:29:06.597" v="10"/>
          <ac:spMkLst>
            <pc:docMk/>
            <pc:sldMk cId="3982840697" sldId="277"/>
            <ac:spMk id="17" creationId="{38CBB662-4544-4F59-8014-5E4894C588F4}"/>
          </ac:spMkLst>
        </pc:spChg>
      </pc:sldChg>
      <pc:sldChg chg="modSp add mod modClrScheme chgLayout">
        <pc:chgData name="Rai, Sudhanshu" userId="45918ab6-5a10-4fd9-922d-e4ceb1769adb" providerId="ADAL" clId="{3F46BD3D-7F5E-4160-B2C8-D228D45AE665}" dt="2023-09-13T13:28:42.365" v="5" actId="700"/>
        <pc:sldMkLst>
          <pc:docMk/>
          <pc:sldMk cId="3871425902" sldId="278"/>
        </pc:sldMkLst>
        <pc:spChg chg="mod ord">
          <ac:chgData name="Rai, Sudhanshu" userId="45918ab6-5a10-4fd9-922d-e4ceb1769adb" providerId="ADAL" clId="{3F46BD3D-7F5E-4160-B2C8-D228D45AE665}" dt="2023-09-13T13:28:42.365" v="5" actId="700"/>
          <ac:spMkLst>
            <pc:docMk/>
            <pc:sldMk cId="3871425902" sldId="278"/>
            <ac:spMk id="8" creationId="{2A2A1A66-4EBC-4C03-A111-CED9F56BAFFD}"/>
          </ac:spMkLst>
        </pc:spChg>
      </pc:sldChg>
      <pc:sldChg chg="modSp add mod modClrScheme chgLayout">
        <pc:chgData name="Rai, Sudhanshu" userId="45918ab6-5a10-4fd9-922d-e4ceb1769adb" providerId="ADAL" clId="{3F46BD3D-7F5E-4160-B2C8-D228D45AE665}" dt="2023-09-13T13:28:42.365" v="5" actId="700"/>
        <pc:sldMkLst>
          <pc:docMk/>
          <pc:sldMk cId="2973964351" sldId="279"/>
        </pc:sldMkLst>
        <pc:spChg chg="mod ord">
          <ac:chgData name="Rai, Sudhanshu" userId="45918ab6-5a10-4fd9-922d-e4ceb1769adb" providerId="ADAL" clId="{3F46BD3D-7F5E-4160-B2C8-D228D45AE665}" dt="2023-09-13T13:28:42.365" v="5" actId="700"/>
          <ac:spMkLst>
            <pc:docMk/>
            <pc:sldMk cId="2973964351" sldId="279"/>
            <ac:spMk id="12" creationId="{5E41D337-69A4-4999-8596-C1A25010913B}"/>
          </ac:spMkLst>
        </pc:spChg>
        <pc:graphicFrameChg chg="mod">
          <ac:chgData name="Rai, Sudhanshu" userId="45918ab6-5a10-4fd9-922d-e4ceb1769adb" providerId="ADAL" clId="{3F46BD3D-7F5E-4160-B2C8-D228D45AE665}" dt="2023-09-13T13:28:35.028" v="2"/>
          <ac:graphicFrameMkLst>
            <pc:docMk/>
            <pc:sldMk cId="2973964351" sldId="279"/>
            <ac:graphicFrameMk id="13" creationId="{D6F2776D-4154-4593-AE0B-44F6FDED2F27}"/>
          </ac:graphicFrameMkLst>
        </pc:graphicFrameChg>
        <pc:graphicFrameChg chg="mod">
          <ac:chgData name="Rai, Sudhanshu" userId="45918ab6-5a10-4fd9-922d-e4ceb1769adb" providerId="ADAL" clId="{3F46BD3D-7F5E-4160-B2C8-D228D45AE665}" dt="2023-09-13T13:28:35.028" v="2"/>
          <ac:graphicFrameMkLst>
            <pc:docMk/>
            <pc:sldMk cId="2973964351" sldId="279"/>
            <ac:graphicFrameMk id="17" creationId="{C890959E-0739-46DE-A721-CB07D4500110}"/>
          </ac:graphicFrameMkLst>
        </pc:graphicFrameChg>
      </pc:sldChg>
      <pc:sldChg chg="modSp add mod modClrScheme chgLayout">
        <pc:chgData name="Rai, Sudhanshu" userId="45918ab6-5a10-4fd9-922d-e4ceb1769adb" providerId="ADAL" clId="{3F46BD3D-7F5E-4160-B2C8-D228D45AE665}" dt="2023-09-13T13:28:42.365" v="5" actId="700"/>
        <pc:sldMkLst>
          <pc:docMk/>
          <pc:sldMk cId="2345095962" sldId="280"/>
        </pc:sldMkLst>
        <pc:spChg chg="mod ord">
          <ac:chgData name="Rai, Sudhanshu" userId="45918ab6-5a10-4fd9-922d-e4ceb1769adb" providerId="ADAL" clId="{3F46BD3D-7F5E-4160-B2C8-D228D45AE665}" dt="2023-09-13T13:28:42.365" v="5" actId="700"/>
          <ac:spMkLst>
            <pc:docMk/>
            <pc:sldMk cId="2345095962" sldId="280"/>
            <ac:spMk id="8" creationId="{2A2A1A66-4EBC-4C03-A111-CED9F56BAFFD}"/>
          </ac:spMkLst>
        </pc:spChg>
      </pc:sldChg>
      <pc:sldChg chg="modSp add mod modClrScheme chgLayout">
        <pc:chgData name="Rai, Sudhanshu" userId="45918ab6-5a10-4fd9-922d-e4ceb1769adb" providerId="ADAL" clId="{3F46BD3D-7F5E-4160-B2C8-D228D45AE665}" dt="2023-09-13T13:28:42.365" v="5" actId="700"/>
        <pc:sldMkLst>
          <pc:docMk/>
          <pc:sldMk cId="357019582" sldId="281"/>
        </pc:sldMkLst>
        <pc:spChg chg="mod ord">
          <ac:chgData name="Rai, Sudhanshu" userId="45918ab6-5a10-4fd9-922d-e4ceb1769adb" providerId="ADAL" clId="{3F46BD3D-7F5E-4160-B2C8-D228D45AE665}" dt="2023-09-13T13:28:42.365" v="5" actId="700"/>
          <ac:spMkLst>
            <pc:docMk/>
            <pc:sldMk cId="357019582" sldId="281"/>
            <ac:spMk id="140" creationId="{CDC3C8AC-D912-4EAD-9E0F-C927239B37A0}"/>
          </ac:spMkLst>
        </pc:spChg>
      </pc:sldChg>
      <pc:sldChg chg="modSp add mod modClrScheme chgLayout">
        <pc:chgData name="Rai, Sudhanshu" userId="45918ab6-5a10-4fd9-922d-e4ceb1769adb" providerId="ADAL" clId="{3F46BD3D-7F5E-4160-B2C8-D228D45AE665}" dt="2023-09-13T13:28:42.365" v="5" actId="700"/>
        <pc:sldMkLst>
          <pc:docMk/>
          <pc:sldMk cId="2767015722" sldId="282"/>
        </pc:sldMkLst>
        <pc:spChg chg="mod ord">
          <ac:chgData name="Rai, Sudhanshu" userId="45918ab6-5a10-4fd9-922d-e4ceb1769adb" providerId="ADAL" clId="{3F46BD3D-7F5E-4160-B2C8-D228D45AE665}" dt="2023-09-13T13:28:42.365" v="5" actId="700"/>
          <ac:spMkLst>
            <pc:docMk/>
            <pc:sldMk cId="2767015722" sldId="282"/>
            <ac:spMk id="140" creationId="{CDC3C8AC-D912-4EAD-9E0F-C927239B37A0}"/>
          </ac:spMkLst>
        </pc:spChg>
      </pc:sldChg>
      <pc:sldChg chg="modSp add mod modClrScheme chgLayout">
        <pc:chgData name="Rai, Sudhanshu" userId="45918ab6-5a10-4fd9-922d-e4ceb1769adb" providerId="ADAL" clId="{3F46BD3D-7F5E-4160-B2C8-D228D45AE665}" dt="2023-09-13T13:34:30.898" v="73" actId="962"/>
        <pc:sldMkLst>
          <pc:docMk/>
          <pc:sldMk cId="382809704" sldId="283"/>
        </pc:sldMkLst>
        <pc:spChg chg="mod ord">
          <ac:chgData name="Rai, Sudhanshu" userId="45918ab6-5a10-4fd9-922d-e4ceb1769adb" providerId="ADAL" clId="{3F46BD3D-7F5E-4160-B2C8-D228D45AE665}" dt="2023-09-13T13:28:42.365" v="5" actId="700"/>
          <ac:spMkLst>
            <pc:docMk/>
            <pc:sldMk cId="382809704" sldId="283"/>
            <ac:spMk id="140" creationId="{CDC3C8AC-D912-4EAD-9E0F-C927239B37A0}"/>
          </ac:spMkLst>
        </pc:spChg>
        <pc:graphicFrameChg chg="mod">
          <ac:chgData name="Rai, Sudhanshu" userId="45918ab6-5a10-4fd9-922d-e4ceb1769adb" providerId="ADAL" clId="{3F46BD3D-7F5E-4160-B2C8-D228D45AE665}" dt="2023-09-13T13:34:30.898" v="73" actId="962"/>
          <ac:graphicFrameMkLst>
            <pc:docMk/>
            <pc:sldMk cId="382809704" sldId="283"/>
            <ac:graphicFrameMk id="3" creationId="{2DC96AF5-5912-47A4-B75B-F8F639D87734}"/>
          </ac:graphicFrameMkLst>
        </pc:graphicFrameChg>
      </pc:sldChg>
      <pc:sldChg chg="add del mod modClrScheme chgLayout">
        <pc:chgData name="Rai, Sudhanshu" userId="45918ab6-5a10-4fd9-922d-e4ceb1769adb" providerId="ADAL" clId="{3F46BD3D-7F5E-4160-B2C8-D228D45AE665}" dt="2023-09-13T13:32:40.773" v="13" actId="47"/>
        <pc:sldMkLst>
          <pc:docMk/>
          <pc:sldMk cId="1130238774" sldId="284"/>
        </pc:sldMkLst>
      </pc:sldChg>
      <pc:sldMasterChg chg="addSldLayout">
        <pc:chgData name="Rai, Sudhanshu" userId="45918ab6-5a10-4fd9-922d-e4ceb1769adb" providerId="ADAL" clId="{3F46BD3D-7F5E-4160-B2C8-D228D45AE665}" dt="2023-09-13T13:28:34.991" v="1" actId="27028"/>
        <pc:sldMasterMkLst>
          <pc:docMk/>
          <pc:sldMasterMk cId="1266887951" sldId="2147483648"/>
        </pc:sldMasterMkLst>
        <pc:sldLayoutChg chg="add">
          <pc:chgData name="Rai, Sudhanshu" userId="45918ab6-5a10-4fd9-922d-e4ceb1769adb" providerId="ADAL" clId="{3F46BD3D-7F5E-4160-B2C8-D228D45AE665}" dt="2023-09-13T13:28:34.991" v="1" actId="27028"/>
          <pc:sldLayoutMkLst>
            <pc:docMk/>
            <pc:sldMasterMk cId="1266887951" sldId="2147483648"/>
            <pc:sldLayoutMk cId="2393068329" sldId="2147483660"/>
          </pc:sldLayoutMkLst>
        </pc:sldLayoutChg>
        <pc:sldLayoutChg chg="add replId">
          <pc:chgData name="Rai, Sudhanshu" userId="45918ab6-5a10-4fd9-922d-e4ceb1769adb" providerId="ADAL" clId="{3F46BD3D-7F5E-4160-B2C8-D228D45AE665}" dt="2023-09-13T13:28:34.991" v="1" actId="27028"/>
          <pc:sldLayoutMkLst>
            <pc:docMk/>
            <pc:sldMasterMk cId="1266887951" sldId="2147483648"/>
            <pc:sldLayoutMk cId="202663091" sldId="2147483661"/>
          </pc:sldLayoutMkLst>
        </pc:sldLayoutChg>
        <pc:sldLayoutChg chg="add replId">
          <pc:chgData name="Rai, Sudhanshu" userId="45918ab6-5a10-4fd9-922d-e4ceb1769adb" providerId="ADAL" clId="{3F46BD3D-7F5E-4160-B2C8-D228D45AE665}" dt="2023-09-13T13:28:34.991" v="1" actId="27028"/>
          <pc:sldLayoutMkLst>
            <pc:docMk/>
            <pc:sldMasterMk cId="1266887951" sldId="2147483648"/>
            <pc:sldLayoutMk cId="1807446839" sldId="2147483662"/>
          </pc:sldLayoutMkLst>
        </pc:sldLayoutChg>
        <pc:sldLayoutChg chg="add replId">
          <pc:chgData name="Rai, Sudhanshu" userId="45918ab6-5a10-4fd9-922d-e4ceb1769adb" providerId="ADAL" clId="{3F46BD3D-7F5E-4160-B2C8-D228D45AE665}" dt="2023-09-13T13:28:34.991" v="1" actId="27028"/>
          <pc:sldLayoutMkLst>
            <pc:docMk/>
            <pc:sldMasterMk cId="1266887951" sldId="2147483648"/>
            <pc:sldLayoutMk cId="3697060251" sldId="2147483663"/>
          </pc:sldLayoutMkLst>
        </pc:sldLayoutChg>
        <pc:sldLayoutChg chg="add replId">
          <pc:chgData name="Rai, Sudhanshu" userId="45918ab6-5a10-4fd9-922d-e4ceb1769adb" providerId="ADAL" clId="{3F46BD3D-7F5E-4160-B2C8-D228D45AE665}" dt="2023-09-13T13:28:34.991" v="1" actId="27028"/>
          <pc:sldLayoutMkLst>
            <pc:docMk/>
            <pc:sldMasterMk cId="1266887951" sldId="2147483648"/>
            <pc:sldLayoutMk cId="757540514" sldId="2147483664"/>
          </pc:sldLayoutMkLst>
        </pc:sldLayoutChg>
        <pc:sldLayoutChg chg="add replId">
          <pc:chgData name="Rai, Sudhanshu" userId="45918ab6-5a10-4fd9-922d-e4ceb1769adb" providerId="ADAL" clId="{3F46BD3D-7F5E-4160-B2C8-D228D45AE665}" dt="2023-09-13T13:28:34.991" v="1" actId="27028"/>
          <pc:sldLayoutMkLst>
            <pc:docMk/>
            <pc:sldMasterMk cId="1266887951" sldId="2147483648"/>
            <pc:sldLayoutMk cId="351574825" sldId="2147483665"/>
          </pc:sldLayoutMkLst>
        </pc:sldLayoutChg>
        <pc:sldLayoutChg chg="add replId">
          <pc:chgData name="Rai, Sudhanshu" userId="45918ab6-5a10-4fd9-922d-e4ceb1769adb" providerId="ADAL" clId="{3F46BD3D-7F5E-4160-B2C8-D228D45AE665}" dt="2023-09-13T13:28:34.991" v="1" actId="27028"/>
          <pc:sldLayoutMkLst>
            <pc:docMk/>
            <pc:sldMasterMk cId="1266887951" sldId="2147483648"/>
            <pc:sldLayoutMk cId="3625261395" sldId="2147483666"/>
          </pc:sldLayoutMkLst>
        </pc:sldLayoutChg>
        <pc:sldLayoutChg chg="add replId">
          <pc:chgData name="Rai, Sudhanshu" userId="45918ab6-5a10-4fd9-922d-e4ceb1769adb" providerId="ADAL" clId="{3F46BD3D-7F5E-4160-B2C8-D228D45AE665}" dt="2023-09-13T13:28:34.991" v="1" actId="27028"/>
          <pc:sldLayoutMkLst>
            <pc:docMk/>
            <pc:sldMasterMk cId="1266887951" sldId="2147483648"/>
            <pc:sldLayoutMk cId="374771764" sldId="214748366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6A6A07-36E5-4AC5-AB11-A2AB8BEAE5BF}"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3CB00BA6-D255-4A09-8ABC-1839230B0F8B}">
      <dgm:prSet phldrT="[Text]" custT="1"/>
      <dgm:spPr/>
      <dgm:t>
        <a:bodyPr/>
        <a:lstStyle/>
        <a:p>
          <a:r>
            <a:rPr lang="en-US" sz="1800" b="1">
              <a:latin typeface="+mj-lt"/>
              <a:ea typeface="Verdana" panose="020B0604030504040204" pitchFamily="34" charset="0"/>
              <a:cs typeface="Verdana" panose="020B0604030504040204" pitchFamily="34" charset="0"/>
            </a:rPr>
            <a:t>Data Privacy</a:t>
          </a:r>
        </a:p>
      </dgm:t>
    </dgm:pt>
    <dgm:pt modelId="{72F78998-FBB4-4A4C-9BB3-1374B3D376D3}" type="parTrans" cxnId="{2FA3E575-39D5-48E1-9E9B-417D7D676F8F}">
      <dgm:prSet/>
      <dgm:spPr/>
      <dgm:t>
        <a:bodyPr/>
        <a:lstStyle/>
        <a:p>
          <a:endParaRPr lang="en-US" sz="1800">
            <a:latin typeface="+mj-lt"/>
          </a:endParaRPr>
        </a:p>
      </dgm:t>
    </dgm:pt>
    <dgm:pt modelId="{E51FB6AA-79B1-48BB-BC26-7EE37A2198A5}" type="sibTrans" cxnId="{2FA3E575-39D5-48E1-9E9B-417D7D676F8F}">
      <dgm:prSet/>
      <dgm:spPr/>
      <dgm:t>
        <a:bodyPr/>
        <a:lstStyle/>
        <a:p>
          <a:endParaRPr lang="en-US" sz="1800">
            <a:latin typeface="+mj-lt"/>
          </a:endParaRPr>
        </a:p>
      </dgm:t>
    </dgm:pt>
    <dgm:pt modelId="{A2E2D672-0B4E-4447-ABEF-7D2A0CF894CD}">
      <dgm:prSet phldrT="[Text]" custT="1"/>
      <dgm:spPr/>
      <dgm:t>
        <a:bodyPr/>
        <a:lstStyle/>
        <a:p>
          <a:r>
            <a:rPr lang="en-US" sz="1800" b="1">
              <a:latin typeface="+mj-lt"/>
              <a:ea typeface="Verdana" panose="020B0604030504040204" pitchFamily="34" charset="0"/>
              <a:cs typeface="Verdana" panose="020B0604030504040204" pitchFamily="34" charset="0"/>
            </a:rPr>
            <a:t>Report Category</a:t>
          </a:r>
        </a:p>
      </dgm:t>
    </dgm:pt>
    <dgm:pt modelId="{66352A40-6A9B-4D58-A0CA-FBFA394347FB}" type="parTrans" cxnId="{39EE9C69-4E42-4F1C-8597-16DDA4D237C3}">
      <dgm:prSet/>
      <dgm:spPr/>
      <dgm:t>
        <a:bodyPr/>
        <a:lstStyle/>
        <a:p>
          <a:endParaRPr lang="en-US" sz="1800">
            <a:latin typeface="+mj-lt"/>
          </a:endParaRPr>
        </a:p>
      </dgm:t>
    </dgm:pt>
    <dgm:pt modelId="{BC90B13C-3E62-478A-B39F-775EE165906E}" type="sibTrans" cxnId="{39EE9C69-4E42-4F1C-8597-16DDA4D237C3}">
      <dgm:prSet/>
      <dgm:spPr/>
      <dgm:t>
        <a:bodyPr/>
        <a:lstStyle/>
        <a:p>
          <a:endParaRPr lang="en-US" sz="1800">
            <a:latin typeface="+mj-lt"/>
          </a:endParaRPr>
        </a:p>
      </dgm:t>
    </dgm:pt>
    <dgm:pt modelId="{CF66738A-E4C5-4F79-8FD2-2A0ADAD75E54}">
      <dgm:prSet phldrT="[Text]" custT="1"/>
      <dgm:spPr/>
      <dgm:t>
        <a:bodyPr/>
        <a:lstStyle/>
        <a:p>
          <a:r>
            <a:rPr lang="en-US" sz="1800" b="1">
              <a:latin typeface="+mj-lt"/>
              <a:ea typeface="Verdana" panose="020B0604030504040204" pitchFamily="34" charset="0"/>
              <a:cs typeface="Verdana" panose="020B0604030504040204" pitchFamily="34" charset="0"/>
            </a:rPr>
            <a:t>Report Access</a:t>
          </a:r>
        </a:p>
      </dgm:t>
    </dgm:pt>
    <dgm:pt modelId="{A43DF793-EFB2-4CB0-9882-5F1161E1CC89}" type="parTrans" cxnId="{2830B704-066B-4715-8D3C-40A5A3DD9C93}">
      <dgm:prSet/>
      <dgm:spPr/>
      <dgm:t>
        <a:bodyPr/>
        <a:lstStyle/>
        <a:p>
          <a:endParaRPr lang="en-US" sz="1800">
            <a:latin typeface="+mj-lt"/>
          </a:endParaRPr>
        </a:p>
      </dgm:t>
    </dgm:pt>
    <dgm:pt modelId="{42CD25DA-15FA-4A6A-B52A-214316EDD270}" type="sibTrans" cxnId="{2830B704-066B-4715-8D3C-40A5A3DD9C93}">
      <dgm:prSet/>
      <dgm:spPr/>
      <dgm:t>
        <a:bodyPr/>
        <a:lstStyle/>
        <a:p>
          <a:endParaRPr lang="en-US" sz="1800">
            <a:latin typeface="+mj-lt"/>
          </a:endParaRPr>
        </a:p>
      </dgm:t>
    </dgm:pt>
    <dgm:pt modelId="{9143EEBA-0D73-48F8-907D-2E9333D27125}">
      <dgm:prSet custT="1"/>
      <dgm:spPr/>
      <dgm:t>
        <a:bodyPr/>
        <a:lstStyle/>
        <a:p>
          <a:r>
            <a:rPr lang="en-US" sz="1800" b="1">
              <a:latin typeface="+mj-lt"/>
              <a:ea typeface="Verdana" panose="020B0604030504040204" pitchFamily="34" charset="0"/>
              <a:cs typeface="Verdana" panose="020B0604030504040204" pitchFamily="34" charset="0"/>
            </a:rPr>
            <a:t>Data Volume</a:t>
          </a:r>
        </a:p>
      </dgm:t>
    </dgm:pt>
    <dgm:pt modelId="{48B13CCC-E428-4B6C-BF12-1FF0B289DB36}" type="parTrans" cxnId="{9A1E2FDA-AF96-44FD-97B8-4E82E84EC593}">
      <dgm:prSet/>
      <dgm:spPr/>
      <dgm:t>
        <a:bodyPr/>
        <a:lstStyle/>
        <a:p>
          <a:endParaRPr lang="en-US" sz="1800">
            <a:latin typeface="+mj-lt"/>
          </a:endParaRPr>
        </a:p>
      </dgm:t>
    </dgm:pt>
    <dgm:pt modelId="{759A34E9-C24D-4DE5-A856-1D3F7BED3577}" type="sibTrans" cxnId="{9A1E2FDA-AF96-44FD-97B8-4E82E84EC593}">
      <dgm:prSet/>
      <dgm:spPr/>
      <dgm:t>
        <a:bodyPr/>
        <a:lstStyle/>
        <a:p>
          <a:endParaRPr lang="en-US" sz="1800">
            <a:latin typeface="+mj-lt"/>
          </a:endParaRPr>
        </a:p>
      </dgm:t>
    </dgm:pt>
    <dgm:pt modelId="{BFF341B6-ABFE-466C-9037-2651480274A4}">
      <dgm:prSet custT="1"/>
      <dgm:spPr/>
      <dgm:t>
        <a:bodyPr/>
        <a:lstStyle/>
        <a:p>
          <a:r>
            <a:rPr lang="en-US" sz="1800" b="1">
              <a:latin typeface="+mj-lt"/>
              <a:ea typeface="Verdana" panose="020B0604030504040204" pitchFamily="34" charset="0"/>
              <a:cs typeface="Verdana" panose="020B0604030504040204" pitchFamily="34" charset="0"/>
            </a:rPr>
            <a:t>Report Format</a:t>
          </a:r>
        </a:p>
      </dgm:t>
    </dgm:pt>
    <dgm:pt modelId="{7BD57147-A260-43CF-A08A-A59B6FF0397B}" type="parTrans" cxnId="{BC294A17-03B2-4B7B-B376-070BE52B60D6}">
      <dgm:prSet/>
      <dgm:spPr/>
      <dgm:t>
        <a:bodyPr/>
        <a:lstStyle/>
        <a:p>
          <a:endParaRPr lang="en-US" sz="1800">
            <a:latin typeface="+mj-lt"/>
          </a:endParaRPr>
        </a:p>
      </dgm:t>
    </dgm:pt>
    <dgm:pt modelId="{57E039DF-55EF-456C-9BCD-C3A2281AA9C0}" type="sibTrans" cxnId="{BC294A17-03B2-4B7B-B376-070BE52B60D6}">
      <dgm:prSet/>
      <dgm:spPr/>
      <dgm:t>
        <a:bodyPr/>
        <a:lstStyle/>
        <a:p>
          <a:endParaRPr lang="en-US" sz="1800">
            <a:latin typeface="+mj-lt"/>
          </a:endParaRPr>
        </a:p>
      </dgm:t>
    </dgm:pt>
    <dgm:pt modelId="{BED62C8A-6841-4F91-A458-0317A842AF9E}">
      <dgm:prSet custT="1"/>
      <dgm:spPr/>
      <dgm:t>
        <a:bodyPr/>
        <a:lstStyle/>
        <a:p>
          <a:r>
            <a:rPr lang="en-US" sz="1800" b="1">
              <a:latin typeface="+mj-lt"/>
              <a:ea typeface="Verdana" panose="020B0604030504040204" pitchFamily="34" charset="0"/>
              <a:cs typeface="Verdana" panose="020B0604030504040204" pitchFamily="34" charset="0"/>
            </a:rPr>
            <a:t>Level of Reporting</a:t>
          </a:r>
        </a:p>
      </dgm:t>
    </dgm:pt>
    <dgm:pt modelId="{5FF31DAC-EDD3-4F51-BD0A-66E883AF2F31}" type="parTrans" cxnId="{414B977D-189A-4925-BC64-67769ECC9D36}">
      <dgm:prSet/>
      <dgm:spPr/>
      <dgm:t>
        <a:bodyPr/>
        <a:lstStyle/>
        <a:p>
          <a:endParaRPr lang="en-US" sz="1800">
            <a:latin typeface="+mj-lt"/>
          </a:endParaRPr>
        </a:p>
      </dgm:t>
    </dgm:pt>
    <dgm:pt modelId="{1A6AF879-8B30-4311-B56A-67F0C6E91777}" type="sibTrans" cxnId="{414B977D-189A-4925-BC64-67769ECC9D36}">
      <dgm:prSet/>
      <dgm:spPr/>
      <dgm:t>
        <a:bodyPr/>
        <a:lstStyle/>
        <a:p>
          <a:endParaRPr lang="en-US" sz="1800">
            <a:latin typeface="+mj-lt"/>
          </a:endParaRPr>
        </a:p>
      </dgm:t>
    </dgm:pt>
    <dgm:pt modelId="{E56CBF04-AA1F-4B09-B6FE-FFB9B3C1F603}">
      <dgm:prSet phldrT="[Text]" custT="1"/>
      <dgm:spPr/>
      <dgm:t>
        <a:bodyPr/>
        <a:lstStyle/>
        <a:p>
          <a:r>
            <a:rPr lang="en-US" sz="1800" b="1">
              <a:latin typeface="+mj-lt"/>
              <a:ea typeface="Verdana" panose="020B0604030504040204" pitchFamily="34" charset="0"/>
              <a:cs typeface="Verdana" panose="020B0604030504040204" pitchFamily="34" charset="0"/>
            </a:rPr>
            <a:t>Data Classification</a:t>
          </a:r>
        </a:p>
      </dgm:t>
    </dgm:pt>
    <dgm:pt modelId="{04ED1293-3DAF-4EE5-9E6F-6D5D5E86F1C5}" type="parTrans" cxnId="{D37CB60C-9D24-4D2C-90FB-216E3A63B983}">
      <dgm:prSet/>
      <dgm:spPr/>
      <dgm:t>
        <a:bodyPr/>
        <a:lstStyle/>
        <a:p>
          <a:endParaRPr lang="en-US"/>
        </a:p>
      </dgm:t>
    </dgm:pt>
    <dgm:pt modelId="{3F33942F-625D-4602-91B0-E12314F1BCCA}" type="sibTrans" cxnId="{D37CB60C-9D24-4D2C-90FB-216E3A63B983}">
      <dgm:prSet/>
      <dgm:spPr/>
      <dgm:t>
        <a:bodyPr/>
        <a:lstStyle/>
        <a:p>
          <a:endParaRPr lang="en-US"/>
        </a:p>
      </dgm:t>
    </dgm:pt>
    <dgm:pt modelId="{90788EE5-F292-4D94-96B6-0B69DD3E0EE9}" type="pres">
      <dgm:prSet presAssocID="{B96A6A07-36E5-4AC5-AB11-A2AB8BEAE5BF}" presName="Name0" presStyleCnt="0">
        <dgm:presLayoutVars>
          <dgm:chMax val="11"/>
          <dgm:chPref val="11"/>
          <dgm:dir/>
          <dgm:resizeHandles/>
        </dgm:presLayoutVars>
      </dgm:prSet>
      <dgm:spPr/>
    </dgm:pt>
    <dgm:pt modelId="{A84A7375-CA5F-48F1-856E-94471D58BAAD}" type="pres">
      <dgm:prSet presAssocID="{E56CBF04-AA1F-4B09-B6FE-FFB9B3C1F603}" presName="Accent7" presStyleCnt="0"/>
      <dgm:spPr/>
    </dgm:pt>
    <dgm:pt modelId="{7722AD12-806B-4D13-B45E-69368AD7063E}" type="pres">
      <dgm:prSet presAssocID="{E56CBF04-AA1F-4B09-B6FE-FFB9B3C1F603}" presName="Accent" presStyleLbl="node1" presStyleIdx="0" presStyleCnt="7"/>
      <dgm:spPr/>
    </dgm:pt>
    <dgm:pt modelId="{9C5A8FB5-3DCF-4F49-8D13-9D5271E7CA9C}" type="pres">
      <dgm:prSet presAssocID="{E56CBF04-AA1F-4B09-B6FE-FFB9B3C1F603}" presName="ParentBackground7" presStyleCnt="0"/>
      <dgm:spPr/>
    </dgm:pt>
    <dgm:pt modelId="{5E207B5C-A9FA-4F8B-8900-C34BEE1A8C91}" type="pres">
      <dgm:prSet presAssocID="{E56CBF04-AA1F-4B09-B6FE-FFB9B3C1F603}" presName="ParentBackground" presStyleLbl="fgAcc1" presStyleIdx="0" presStyleCnt="7"/>
      <dgm:spPr/>
    </dgm:pt>
    <dgm:pt modelId="{145B3FD9-F3C4-4EFC-8C61-11DC9055C563}" type="pres">
      <dgm:prSet presAssocID="{E56CBF04-AA1F-4B09-B6FE-FFB9B3C1F603}" presName="Parent7" presStyleLbl="revTx" presStyleIdx="0" presStyleCnt="0">
        <dgm:presLayoutVars>
          <dgm:chMax val="1"/>
          <dgm:chPref val="1"/>
          <dgm:bulletEnabled val="1"/>
        </dgm:presLayoutVars>
      </dgm:prSet>
      <dgm:spPr/>
    </dgm:pt>
    <dgm:pt modelId="{2C35BA5D-68C6-4C01-8AC9-D5E70ADE2D90}" type="pres">
      <dgm:prSet presAssocID="{CF66738A-E4C5-4F79-8FD2-2A0ADAD75E54}" presName="Accent6" presStyleCnt="0"/>
      <dgm:spPr/>
    </dgm:pt>
    <dgm:pt modelId="{E38D6927-881F-4123-B025-82D77DBADB50}" type="pres">
      <dgm:prSet presAssocID="{CF66738A-E4C5-4F79-8FD2-2A0ADAD75E54}" presName="Accent" presStyleLbl="node1" presStyleIdx="1" presStyleCnt="7"/>
      <dgm:spPr/>
    </dgm:pt>
    <dgm:pt modelId="{9DB4D26C-FFA1-46E3-B026-9DFF59108776}" type="pres">
      <dgm:prSet presAssocID="{CF66738A-E4C5-4F79-8FD2-2A0ADAD75E54}" presName="ParentBackground6" presStyleCnt="0"/>
      <dgm:spPr/>
    </dgm:pt>
    <dgm:pt modelId="{6923586F-CD53-4E57-83B3-40922976D17E}" type="pres">
      <dgm:prSet presAssocID="{CF66738A-E4C5-4F79-8FD2-2A0ADAD75E54}" presName="ParentBackground" presStyleLbl="fgAcc1" presStyleIdx="1" presStyleCnt="7"/>
      <dgm:spPr/>
    </dgm:pt>
    <dgm:pt modelId="{805DC49F-358F-4000-B7D0-C0470E99B499}" type="pres">
      <dgm:prSet presAssocID="{CF66738A-E4C5-4F79-8FD2-2A0ADAD75E54}" presName="Parent6" presStyleLbl="revTx" presStyleIdx="0" presStyleCnt="0">
        <dgm:presLayoutVars>
          <dgm:chMax val="1"/>
          <dgm:chPref val="1"/>
          <dgm:bulletEnabled val="1"/>
        </dgm:presLayoutVars>
      </dgm:prSet>
      <dgm:spPr/>
    </dgm:pt>
    <dgm:pt modelId="{72681973-966A-4731-B8B3-3A5C9D40797F}" type="pres">
      <dgm:prSet presAssocID="{BED62C8A-6841-4F91-A458-0317A842AF9E}" presName="Accent5" presStyleCnt="0"/>
      <dgm:spPr/>
    </dgm:pt>
    <dgm:pt modelId="{2ECD2CA2-D910-45B4-ADEB-1CC7698DA36F}" type="pres">
      <dgm:prSet presAssocID="{BED62C8A-6841-4F91-A458-0317A842AF9E}" presName="Accent" presStyleLbl="node1" presStyleIdx="2" presStyleCnt="7"/>
      <dgm:spPr/>
    </dgm:pt>
    <dgm:pt modelId="{E9360EA5-3FFC-444B-82DB-00B38CC6BF88}" type="pres">
      <dgm:prSet presAssocID="{BED62C8A-6841-4F91-A458-0317A842AF9E}" presName="ParentBackground5" presStyleCnt="0"/>
      <dgm:spPr/>
    </dgm:pt>
    <dgm:pt modelId="{3215C54D-A01D-443E-8B95-0E66320CF366}" type="pres">
      <dgm:prSet presAssocID="{BED62C8A-6841-4F91-A458-0317A842AF9E}" presName="ParentBackground" presStyleLbl="fgAcc1" presStyleIdx="2" presStyleCnt="7"/>
      <dgm:spPr/>
    </dgm:pt>
    <dgm:pt modelId="{6A81314C-A04D-405A-A624-DD9F49469ACF}" type="pres">
      <dgm:prSet presAssocID="{BED62C8A-6841-4F91-A458-0317A842AF9E}" presName="Parent5" presStyleLbl="revTx" presStyleIdx="0" presStyleCnt="0">
        <dgm:presLayoutVars>
          <dgm:chMax val="1"/>
          <dgm:chPref val="1"/>
          <dgm:bulletEnabled val="1"/>
        </dgm:presLayoutVars>
      </dgm:prSet>
      <dgm:spPr/>
    </dgm:pt>
    <dgm:pt modelId="{50AE4C16-0A0F-43A2-87DA-DFCC6C54D85D}" type="pres">
      <dgm:prSet presAssocID="{A2E2D672-0B4E-4447-ABEF-7D2A0CF894CD}" presName="Accent4" presStyleCnt="0"/>
      <dgm:spPr/>
    </dgm:pt>
    <dgm:pt modelId="{842A5557-956D-4F9C-A146-E9AA98644278}" type="pres">
      <dgm:prSet presAssocID="{A2E2D672-0B4E-4447-ABEF-7D2A0CF894CD}" presName="Accent" presStyleLbl="node1" presStyleIdx="3" presStyleCnt="7"/>
      <dgm:spPr/>
    </dgm:pt>
    <dgm:pt modelId="{1438D255-7E18-4A52-9E3E-A548FDF2641C}" type="pres">
      <dgm:prSet presAssocID="{A2E2D672-0B4E-4447-ABEF-7D2A0CF894CD}" presName="ParentBackground4" presStyleCnt="0"/>
      <dgm:spPr/>
    </dgm:pt>
    <dgm:pt modelId="{D2792107-D13B-4ECE-9815-0645E32BE917}" type="pres">
      <dgm:prSet presAssocID="{A2E2D672-0B4E-4447-ABEF-7D2A0CF894CD}" presName="ParentBackground" presStyleLbl="fgAcc1" presStyleIdx="3" presStyleCnt="7"/>
      <dgm:spPr/>
    </dgm:pt>
    <dgm:pt modelId="{5FF096C1-2A4C-483E-B697-9AB6C17836A6}" type="pres">
      <dgm:prSet presAssocID="{A2E2D672-0B4E-4447-ABEF-7D2A0CF894CD}" presName="Parent4" presStyleLbl="revTx" presStyleIdx="0" presStyleCnt="0">
        <dgm:presLayoutVars>
          <dgm:chMax val="1"/>
          <dgm:chPref val="1"/>
          <dgm:bulletEnabled val="1"/>
        </dgm:presLayoutVars>
      </dgm:prSet>
      <dgm:spPr/>
    </dgm:pt>
    <dgm:pt modelId="{A9DD1B27-20B4-4234-9E42-C44E1B55A306}" type="pres">
      <dgm:prSet presAssocID="{BFF341B6-ABFE-466C-9037-2651480274A4}" presName="Accent3" presStyleCnt="0"/>
      <dgm:spPr/>
    </dgm:pt>
    <dgm:pt modelId="{359D0BB0-58B4-4B06-B1EA-76E8A6AD3B9C}" type="pres">
      <dgm:prSet presAssocID="{BFF341B6-ABFE-466C-9037-2651480274A4}" presName="Accent" presStyleLbl="node1" presStyleIdx="4" presStyleCnt="7"/>
      <dgm:spPr/>
    </dgm:pt>
    <dgm:pt modelId="{202E9FEF-CAB1-44FC-B98A-8DD5B74CBC6F}" type="pres">
      <dgm:prSet presAssocID="{BFF341B6-ABFE-466C-9037-2651480274A4}" presName="ParentBackground3" presStyleCnt="0"/>
      <dgm:spPr/>
    </dgm:pt>
    <dgm:pt modelId="{A9D44B1C-5EE6-4B02-BE83-F06898282C91}" type="pres">
      <dgm:prSet presAssocID="{BFF341B6-ABFE-466C-9037-2651480274A4}" presName="ParentBackground" presStyleLbl="fgAcc1" presStyleIdx="4" presStyleCnt="7"/>
      <dgm:spPr/>
    </dgm:pt>
    <dgm:pt modelId="{10F712CE-2EB2-4240-B0C9-8C3285105418}" type="pres">
      <dgm:prSet presAssocID="{BFF341B6-ABFE-466C-9037-2651480274A4}" presName="Parent3" presStyleLbl="revTx" presStyleIdx="0" presStyleCnt="0">
        <dgm:presLayoutVars>
          <dgm:chMax val="1"/>
          <dgm:chPref val="1"/>
          <dgm:bulletEnabled val="1"/>
        </dgm:presLayoutVars>
      </dgm:prSet>
      <dgm:spPr/>
    </dgm:pt>
    <dgm:pt modelId="{5A1C9054-4F4B-42E4-9C68-834322B6C062}" type="pres">
      <dgm:prSet presAssocID="{9143EEBA-0D73-48F8-907D-2E9333D27125}" presName="Accent2" presStyleCnt="0"/>
      <dgm:spPr/>
    </dgm:pt>
    <dgm:pt modelId="{2A140E5A-D88B-4920-BE53-D3C7507C26BD}" type="pres">
      <dgm:prSet presAssocID="{9143EEBA-0D73-48F8-907D-2E9333D27125}" presName="Accent" presStyleLbl="node1" presStyleIdx="5" presStyleCnt="7"/>
      <dgm:spPr/>
    </dgm:pt>
    <dgm:pt modelId="{D4DD9A4F-1102-4630-A30D-F1F3699979E6}" type="pres">
      <dgm:prSet presAssocID="{9143EEBA-0D73-48F8-907D-2E9333D27125}" presName="ParentBackground2" presStyleCnt="0"/>
      <dgm:spPr/>
    </dgm:pt>
    <dgm:pt modelId="{D6495A87-F220-40A9-BE4E-9322B26A33CC}" type="pres">
      <dgm:prSet presAssocID="{9143EEBA-0D73-48F8-907D-2E9333D27125}" presName="ParentBackground" presStyleLbl="fgAcc1" presStyleIdx="5" presStyleCnt="7"/>
      <dgm:spPr/>
    </dgm:pt>
    <dgm:pt modelId="{C111803D-FE9A-479D-B164-E82694B7956B}" type="pres">
      <dgm:prSet presAssocID="{9143EEBA-0D73-48F8-907D-2E9333D27125}" presName="Parent2" presStyleLbl="revTx" presStyleIdx="0" presStyleCnt="0">
        <dgm:presLayoutVars>
          <dgm:chMax val="1"/>
          <dgm:chPref val="1"/>
          <dgm:bulletEnabled val="1"/>
        </dgm:presLayoutVars>
      </dgm:prSet>
      <dgm:spPr/>
    </dgm:pt>
    <dgm:pt modelId="{315ED108-BC7D-4D55-94DB-D0A14E810503}" type="pres">
      <dgm:prSet presAssocID="{3CB00BA6-D255-4A09-8ABC-1839230B0F8B}" presName="Accent1" presStyleCnt="0"/>
      <dgm:spPr/>
    </dgm:pt>
    <dgm:pt modelId="{03C783C9-1B3C-4B4B-882E-DFC9A6957005}" type="pres">
      <dgm:prSet presAssocID="{3CB00BA6-D255-4A09-8ABC-1839230B0F8B}" presName="Accent" presStyleLbl="node1" presStyleIdx="6" presStyleCnt="7"/>
      <dgm:spPr/>
    </dgm:pt>
    <dgm:pt modelId="{47975F6F-86D5-47DF-9978-BB2630392042}" type="pres">
      <dgm:prSet presAssocID="{3CB00BA6-D255-4A09-8ABC-1839230B0F8B}" presName="ParentBackground1" presStyleCnt="0"/>
      <dgm:spPr/>
    </dgm:pt>
    <dgm:pt modelId="{E1BD0B60-A65A-45FA-8B12-53296AD34AA0}" type="pres">
      <dgm:prSet presAssocID="{3CB00BA6-D255-4A09-8ABC-1839230B0F8B}" presName="ParentBackground" presStyleLbl="fgAcc1" presStyleIdx="6" presStyleCnt="7"/>
      <dgm:spPr/>
    </dgm:pt>
    <dgm:pt modelId="{F6CA1841-666F-45CB-9C0E-F6015525C1BA}" type="pres">
      <dgm:prSet presAssocID="{3CB00BA6-D255-4A09-8ABC-1839230B0F8B}" presName="Parent1" presStyleLbl="revTx" presStyleIdx="0" presStyleCnt="0">
        <dgm:presLayoutVars>
          <dgm:chMax val="1"/>
          <dgm:chPref val="1"/>
          <dgm:bulletEnabled val="1"/>
        </dgm:presLayoutVars>
      </dgm:prSet>
      <dgm:spPr/>
    </dgm:pt>
  </dgm:ptLst>
  <dgm:cxnLst>
    <dgm:cxn modelId="{2830B704-066B-4715-8D3C-40A5A3DD9C93}" srcId="{B96A6A07-36E5-4AC5-AB11-A2AB8BEAE5BF}" destId="{CF66738A-E4C5-4F79-8FD2-2A0ADAD75E54}" srcOrd="5" destOrd="0" parTransId="{A43DF793-EFB2-4CB0-9882-5F1161E1CC89}" sibTransId="{42CD25DA-15FA-4A6A-B52A-214316EDD270}"/>
    <dgm:cxn modelId="{516FB806-D420-435B-ACC8-EF251D06A6DC}" type="presOf" srcId="{CF66738A-E4C5-4F79-8FD2-2A0ADAD75E54}" destId="{6923586F-CD53-4E57-83B3-40922976D17E}" srcOrd="0" destOrd="0" presId="urn:microsoft.com/office/officeart/2011/layout/CircleProcess"/>
    <dgm:cxn modelId="{D37CB60C-9D24-4D2C-90FB-216E3A63B983}" srcId="{B96A6A07-36E5-4AC5-AB11-A2AB8BEAE5BF}" destId="{E56CBF04-AA1F-4B09-B6FE-FFB9B3C1F603}" srcOrd="6" destOrd="0" parTransId="{04ED1293-3DAF-4EE5-9E6F-6D5D5E86F1C5}" sibTransId="{3F33942F-625D-4602-91B0-E12314F1BCCA}"/>
    <dgm:cxn modelId="{C1876C0E-D41F-4EAB-B83D-CB7DAE5DB0F9}" type="presOf" srcId="{A2E2D672-0B4E-4447-ABEF-7D2A0CF894CD}" destId="{D2792107-D13B-4ECE-9815-0645E32BE917}" srcOrd="0" destOrd="0" presId="urn:microsoft.com/office/officeart/2011/layout/CircleProcess"/>
    <dgm:cxn modelId="{3ED4CF15-C43E-43F3-BBBD-D652FAB4D07D}" type="presOf" srcId="{A2E2D672-0B4E-4447-ABEF-7D2A0CF894CD}" destId="{5FF096C1-2A4C-483E-B697-9AB6C17836A6}" srcOrd="1" destOrd="0" presId="urn:microsoft.com/office/officeart/2011/layout/CircleProcess"/>
    <dgm:cxn modelId="{BC294A17-03B2-4B7B-B376-070BE52B60D6}" srcId="{B96A6A07-36E5-4AC5-AB11-A2AB8BEAE5BF}" destId="{BFF341B6-ABFE-466C-9037-2651480274A4}" srcOrd="2" destOrd="0" parTransId="{7BD57147-A260-43CF-A08A-A59B6FF0397B}" sibTransId="{57E039DF-55EF-456C-9BCD-C3A2281AA9C0}"/>
    <dgm:cxn modelId="{C4F0A637-2FAB-48A3-AECD-FCAFA1D2C72A}" type="presOf" srcId="{CF66738A-E4C5-4F79-8FD2-2A0ADAD75E54}" destId="{805DC49F-358F-4000-B7D0-C0470E99B499}" srcOrd="1" destOrd="0" presId="urn:microsoft.com/office/officeart/2011/layout/CircleProcess"/>
    <dgm:cxn modelId="{F9FBFF44-B5AA-48AC-8E6B-4C0BD69E33B0}" type="presOf" srcId="{9143EEBA-0D73-48F8-907D-2E9333D27125}" destId="{C111803D-FE9A-479D-B164-E82694B7956B}" srcOrd="1" destOrd="0" presId="urn:microsoft.com/office/officeart/2011/layout/CircleProcess"/>
    <dgm:cxn modelId="{E0772867-DF4C-46E5-8D76-2FFD0A7B0398}" type="presOf" srcId="{BFF341B6-ABFE-466C-9037-2651480274A4}" destId="{A9D44B1C-5EE6-4B02-BE83-F06898282C91}" srcOrd="0" destOrd="0" presId="urn:microsoft.com/office/officeart/2011/layout/CircleProcess"/>
    <dgm:cxn modelId="{6CDF6449-6BDD-4801-A540-8A2EEB31DD9D}" type="presOf" srcId="{B96A6A07-36E5-4AC5-AB11-A2AB8BEAE5BF}" destId="{90788EE5-F292-4D94-96B6-0B69DD3E0EE9}" srcOrd="0" destOrd="0" presId="urn:microsoft.com/office/officeart/2011/layout/CircleProcess"/>
    <dgm:cxn modelId="{39EE9C69-4E42-4F1C-8597-16DDA4D237C3}" srcId="{B96A6A07-36E5-4AC5-AB11-A2AB8BEAE5BF}" destId="{A2E2D672-0B4E-4447-ABEF-7D2A0CF894CD}" srcOrd="3" destOrd="0" parTransId="{66352A40-6A9B-4D58-A0CA-FBFA394347FB}" sibTransId="{BC90B13C-3E62-478A-B39F-775EE165906E}"/>
    <dgm:cxn modelId="{EC841151-D0FA-4D2B-A1E0-92DDFAE3D17D}" type="presOf" srcId="{E56CBF04-AA1F-4B09-B6FE-FFB9B3C1F603}" destId="{5E207B5C-A9FA-4F8B-8900-C34BEE1A8C91}" srcOrd="0" destOrd="0" presId="urn:microsoft.com/office/officeart/2011/layout/CircleProcess"/>
    <dgm:cxn modelId="{2FA3E575-39D5-48E1-9E9B-417D7D676F8F}" srcId="{B96A6A07-36E5-4AC5-AB11-A2AB8BEAE5BF}" destId="{3CB00BA6-D255-4A09-8ABC-1839230B0F8B}" srcOrd="0" destOrd="0" parTransId="{72F78998-FBB4-4A4C-9BB3-1374B3D376D3}" sibTransId="{E51FB6AA-79B1-48BB-BC26-7EE37A2198A5}"/>
    <dgm:cxn modelId="{4279D376-F4F8-4811-8A99-162850DC3550}" type="presOf" srcId="{3CB00BA6-D255-4A09-8ABC-1839230B0F8B}" destId="{E1BD0B60-A65A-45FA-8B12-53296AD34AA0}" srcOrd="0" destOrd="0" presId="urn:microsoft.com/office/officeart/2011/layout/CircleProcess"/>
    <dgm:cxn modelId="{6D6CFD58-C09D-4300-B4CF-1665E6243399}" type="presOf" srcId="{BFF341B6-ABFE-466C-9037-2651480274A4}" destId="{10F712CE-2EB2-4240-B0C9-8C3285105418}" srcOrd="1" destOrd="0" presId="urn:microsoft.com/office/officeart/2011/layout/CircleProcess"/>
    <dgm:cxn modelId="{414B977D-189A-4925-BC64-67769ECC9D36}" srcId="{B96A6A07-36E5-4AC5-AB11-A2AB8BEAE5BF}" destId="{BED62C8A-6841-4F91-A458-0317A842AF9E}" srcOrd="4" destOrd="0" parTransId="{5FF31DAC-EDD3-4F51-BD0A-66E883AF2F31}" sibTransId="{1A6AF879-8B30-4311-B56A-67F0C6E91777}"/>
    <dgm:cxn modelId="{18F5E289-358D-4692-8833-8880E12A4025}" type="presOf" srcId="{E56CBF04-AA1F-4B09-B6FE-FFB9B3C1F603}" destId="{145B3FD9-F3C4-4EFC-8C61-11DC9055C563}" srcOrd="1" destOrd="0" presId="urn:microsoft.com/office/officeart/2011/layout/CircleProcess"/>
    <dgm:cxn modelId="{4ECE8BB3-D51B-4ABB-AD87-777D48309DCB}" type="presOf" srcId="{9143EEBA-0D73-48F8-907D-2E9333D27125}" destId="{D6495A87-F220-40A9-BE4E-9322B26A33CC}" srcOrd="0" destOrd="0" presId="urn:microsoft.com/office/officeart/2011/layout/CircleProcess"/>
    <dgm:cxn modelId="{6E65B8B7-57AE-48CF-B949-0E1333A347E0}" type="presOf" srcId="{BED62C8A-6841-4F91-A458-0317A842AF9E}" destId="{6A81314C-A04D-405A-A624-DD9F49469ACF}" srcOrd="1" destOrd="0" presId="urn:microsoft.com/office/officeart/2011/layout/CircleProcess"/>
    <dgm:cxn modelId="{86A433B8-1AB5-420A-9156-5F58C5081A31}" type="presOf" srcId="{3CB00BA6-D255-4A09-8ABC-1839230B0F8B}" destId="{F6CA1841-666F-45CB-9C0E-F6015525C1BA}" srcOrd="1" destOrd="0" presId="urn:microsoft.com/office/officeart/2011/layout/CircleProcess"/>
    <dgm:cxn modelId="{DC3BE5BD-9BA5-4A92-AA86-935D47D2C884}" type="presOf" srcId="{BED62C8A-6841-4F91-A458-0317A842AF9E}" destId="{3215C54D-A01D-443E-8B95-0E66320CF366}" srcOrd="0" destOrd="0" presId="urn:microsoft.com/office/officeart/2011/layout/CircleProcess"/>
    <dgm:cxn modelId="{9A1E2FDA-AF96-44FD-97B8-4E82E84EC593}" srcId="{B96A6A07-36E5-4AC5-AB11-A2AB8BEAE5BF}" destId="{9143EEBA-0D73-48F8-907D-2E9333D27125}" srcOrd="1" destOrd="0" parTransId="{48B13CCC-E428-4B6C-BF12-1FF0B289DB36}" sibTransId="{759A34E9-C24D-4DE5-A856-1D3F7BED3577}"/>
    <dgm:cxn modelId="{34332F40-1287-481C-933B-15461D4A4217}" type="presParOf" srcId="{90788EE5-F292-4D94-96B6-0B69DD3E0EE9}" destId="{A84A7375-CA5F-48F1-856E-94471D58BAAD}" srcOrd="0" destOrd="0" presId="urn:microsoft.com/office/officeart/2011/layout/CircleProcess"/>
    <dgm:cxn modelId="{010B9E8F-69E2-47A0-ABD7-49AD4A827C65}" type="presParOf" srcId="{A84A7375-CA5F-48F1-856E-94471D58BAAD}" destId="{7722AD12-806B-4D13-B45E-69368AD7063E}" srcOrd="0" destOrd="0" presId="urn:microsoft.com/office/officeart/2011/layout/CircleProcess"/>
    <dgm:cxn modelId="{D058764F-1E27-4EBC-AC4C-489DAC8623D0}" type="presParOf" srcId="{90788EE5-F292-4D94-96B6-0B69DD3E0EE9}" destId="{9C5A8FB5-3DCF-4F49-8D13-9D5271E7CA9C}" srcOrd="1" destOrd="0" presId="urn:microsoft.com/office/officeart/2011/layout/CircleProcess"/>
    <dgm:cxn modelId="{0DB17817-7D19-4145-AE01-9BFD4080AC9D}" type="presParOf" srcId="{9C5A8FB5-3DCF-4F49-8D13-9D5271E7CA9C}" destId="{5E207B5C-A9FA-4F8B-8900-C34BEE1A8C91}" srcOrd="0" destOrd="0" presId="urn:microsoft.com/office/officeart/2011/layout/CircleProcess"/>
    <dgm:cxn modelId="{5B5BF2C9-BD04-4298-AC3D-F6FE41326675}" type="presParOf" srcId="{90788EE5-F292-4D94-96B6-0B69DD3E0EE9}" destId="{145B3FD9-F3C4-4EFC-8C61-11DC9055C563}" srcOrd="2" destOrd="0" presId="urn:microsoft.com/office/officeart/2011/layout/CircleProcess"/>
    <dgm:cxn modelId="{CF6ED2B2-30A2-4B89-9967-F3BAA62F439C}" type="presParOf" srcId="{90788EE5-F292-4D94-96B6-0B69DD3E0EE9}" destId="{2C35BA5D-68C6-4C01-8AC9-D5E70ADE2D90}" srcOrd="3" destOrd="0" presId="urn:microsoft.com/office/officeart/2011/layout/CircleProcess"/>
    <dgm:cxn modelId="{22A941C6-B31C-44FC-836A-5373714C0FCD}" type="presParOf" srcId="{2C35BA5D-68C6-4C01-8AC9-D5E70ADE2D90}" destId="{E38D6927-881F-4123-B025-82D77DBADB50}" srcOrd="0" destOrd="0" presId="urn:microsoft.com/office/officeart/2011/layout/CircleProcess"/>
    <dgm:cxn modelId="{2C91EAF1-E28F-4B2A-B970-9E898C522B26}" type="presParOf" srcId="{90788EE5-F292-4D94-96B6-0B69DD3E0EE9}" destId="{9DB4D26C-FFA1-46E3-B026-9DFF59108776}" srcOrd="4" destOrd="0" presId="urn:microsoft.com/office/officeart/2011/layout/CircleProcess"/>
    <dgm:cxn modelId="{C03B8C2D-E741-4E57-89BA-259F02917DDC}" type="presParOf" srcId="{9DB4D26C-FFA1-46E3-B026-9DFF59108776}" destId="{6923586F-CD53-4E57-83B3-40922976D17E}" srcOrd="0" destOrd="0" presId="urn:microsoft.com/office/officeart/2011/layout/CircleProcess"/>
    <dgm:cxn modelId="{212DA4DA-4F8A-4E2C-BF22-2B97E2035BAC}" type="presParOf" srcId="{90788EE5-F292-4D94-96B6-0B69DD3E0EE9}" destId="{805DC49F-358F-4000-B7D0-C0470E99B499}" srcOrd="5" destOrd="0" presId="urn:microsoft.com/office/officeart/2011/layout/CircleProcess"/>
    <dgm:cxn modelId="{64F86345-15E0-4AA0-BFC0-8E17616A9B2D}" type="presParOf" srcId="{90788EE5-F292-4D94-96B6-0B69DD3E0EE9}" destId="{72681973-966A-4731-B8B3-3A5C9D40797F}" srcOrd="6" destOrd="0" presId="urn:microsoft.com/office/officeart/2011/layout/CircleProcess"/>
    <dgm:cxn modelId="{7DDC5E25-A2A7-4106-868D-41473C761D9A}" type="presParOf" srcId="{72681973-966A-4731-B8B3-3A5C9D40797F}" destId="{2ECD2CA2-D910-45B4-ADEB-1CC7698DA36F}" srcOrd="0" destOrd="0" presId="urn:microsoft.com/office/officeart/2011/layout/CircleProcess"/>
    <dgm:cxn modelId="{943A9658-7206-4C6E-8396-82CEAC2ECC27}" type="presParOf" srcId="{90788EE5-F292-4D94-96B6-0B69DD3E0EE9}" destId="{E9360EA5-3FFC-444B-82DB-00B38CC6BF88}" srcOrd="7" destOrd="0" presId="urn:microsoft.com/office/officeart/2011/layout/CircleProcess"/>
    <dgm:cxn modelId="{A0B874AE-B828-4B68-84C9-D0085050A371}" type="presParOf" srcId="{E9360EA5-3FFC-444B-82DB-00B38CC6BF88}" destId="{3215C54D-A01D-443E-8B95-0E66320CF366}" srcOrd="0" destOrd="0" presId="urn:microsoft.com/office/officeart/2011/layout/CircleProcess"/>
    <dgm:cxn modelId="{DDEAEA1A-500C-4373-946C-96D7B2EF43FD}" type="presParOf" srcId="{90788EE5-F292-4D94-96B6-0B69DD3E0EE9}" destId="{6A81314C-A04D-405A-A624-DD9F49469ACF}" srcOrd="8" destOrd="0" presId="urn:microsoft.com/office/officeart/2011/layout/CircleProcess"/>
    <dgm:cxn modelId="{0A02C105-846D-455D-A31E-D0A1DA59524F}" type="presParOf" srcId="{90788EE5-F292-4D94-96B6-0B69DD3E0EE9}" destId="{50AE4C16-0A0F-43A2-87DA-DFCC6C54D85D}" srcOrd="9" destOrd="0" presId="urn:microsoft.com/office/officeart/2011/layout/CircleProcess"/>
    <dgm:cxn modelId="{EAF692B7-4451-4979-9EE7-B1BB41DD8EFE}" type="presParOf" srcId="{50AE4C16-0A0F-43A2-87DA-DFCC6C54D85D}" destId="{842A5557-956D-4F9C-A146-E9AA98644278}" srcOrd="0" destOrd="0" presId="urn:microsoft.com/office/officeart/2011/layout/CircleProcess"/>
    <dgm:cxn modelId="{46F1E300-A255-49B7-8FFB-45FF8B7AF6E2}" type="presParOf" srcId="{90788EE5-F292-4D94-96B6-0B69DD3E0EE9}" destId="{1438D255-7E18-4A52-9E3E-A548FDF2641C}" srcOrd="10" destOrd="0" presId="urn:microsoft.com/office/officeart/2011/layout/CircleProcess"/>
    <dgm:cxn modelId="{75EE7E99-A92F-4510-9D0C-5496EC696E59}" type="presParOf" srcId="{1438D255-7E18-4A52-9E3E-A548FDF2641C}" destId="{D2792107-D13B-4ECE-9815-0645E32BE917}" srcOrd="0" destOrd="0" presId="urn:microsoft.com/office/officeart/2011/layout/CircleProcess"/>
    <dgm:cxn modelId="{CDA56424-28BC-4728-B784-FB9A265CA9CA}" type="presParOf" srcId="{90788EE5-F292-4D94-96B6-0B69DD3E0EE9}" destId="{5FF096C1-2A4C-483E-B697-9AB6C17836A6}" srcOrd="11" destOrd="0" presId="urn:microsoft.com/office/officeart/2011/layout/CircleProcess"/>
    <dgm:cxn modelId="{4DF8F1FA-666A-401F-B921-2B6CA5FA5B42}" type="presParOf" srcId="{90788EE5-F292-4D94-96B6-0B69DD3E0EE9}" destId="{A9DD1B27-20B4-4234-9E42-C44E1B55A306}" srcOrd="12" destOrd="0" presId="urn:microsoft.com/office/officeart/2011/layout/CircleProcess"/>
    <dgm:cxn modelId="{424CC6CA-2863-4425-8305-9C54386716C4}" type="presParOf" srcId="{A9DD1B27-20B4-4234-9E42-C44E1B55A306}" destId="{359D0BB0-58B4-4B06-B1EA-76E8A6AD3B9C}" srcOrd="0" destOrd="0" presId="urn:microsoft.com/office/officeart/2011/layout/CircleProcess"/>
    <dgm:cxn modelId="{1F29844D-283F-4D73-A0D5-31AE9D787147}" type="presParOf" srcId="{90788EE5-F292-4D94-96B6-0B69DD3E0EE9}" destId="{202E9FEF-CAB1-44FC-B98A-8DD5B74CBC6F}" srcOrd="13" destOrd="0" presId="urn:microsoft.com/office/officeart/2011/layout/CircleProcess"/>
    <dgm:cxn modelId="{EBA34487-5B4D-436E-8363-7732A1EFA828}" type="presParOf" srcId="{202E9FEF-CAB1-44FC-B98A-8DD5B74CBC6F}" destId="{A9D44B1C-5EE6-4B02-BE83-F06898282C91}" srcOrd="0" destOrd="0" presId="urn:microsoft.com/office/officeart/2011/layout/CircleProcess"/>
    <dgm:cxn modelId="{B85C2B34-BFF5-4168-8CE9-9CCBE10D51A5}" type="presParOf" srcId="{90788EE5-F292-4D94-96B6-0B69DD3E0EE9}" destId="{10F712CE-2EB2-4240-B0C9-8C3285105418}" srcOrd="14" destOrd="0" presId="urn:microsoft.com/office/officeart/2011/layout/CircleProcess"/>
    <dgm:cxn modelId="{85A6E141-F7E0-4357-A06A-E6843B7A3C8F}" type="presParOf" srcId="{90788EE5-F292-4D94-96B6-0B69DD3E0EE9}" destId="{5A1C9054-4F4B-42E4-9C68-834322B6C062}" srcOrd="15" destOrd="0" presId="urn:microsoft.com/office/officeart/2011/layout/CircleProcess"/>
    <dgm:cxn modelId="{2C0A5B73-427C-4187-8154-C91EFB8AC8FB}" type="presParOf" srcId="{5A1C9054-4F4B-42E4-9C68-834322B6C062}" destId="{2A140E5A-D88B-4920-BE53-D3C7507C26BD}" srcOrd="0" destOrd="0" presId="urn:microsoft.com/office/officeart/2011/layout/CircleProcess"/>
    <dgm:cxn modelId="{172F38CD-45C5-4996-B728-824665DA87E6}" type="presParOf" srcId="{90788EE5-F292-4D94-96B6-0B69DD3E0EE9}" destId="{D4DD9A4F-1102-4630-A30D-F1F3699979E6}" srcOrd="16" destOrd="0" presId="urn:microsoft.com/office/officeart/2011/layout/CircleProcess"/>
    <dgm:cxn modelId="{74BD52ED-9A77-4F5F-9D88-74E3B8B010E7}" type="presParOf" srcId="{D4DD9A4F-1102-4630-A30D-F1F3699979E6}" destId="{D6495A87-F220-40A9-BE4E-9322B26A33CC}" srcOrd="0" destOrd="0" presId="urn:microsoft.com/office/officeart/2011/layout/CircleProcess"/>
    <dgm:cxn modelId="{F70DAED0-B47F-4EAF-993E-0F8CB402009F}" type="presParOf" srcId="{90788EE5-F292-4D94-96B6-0B69DD3E0EE9}" destId="{C111803D-FE9A-479D-B164-E82694B7956B}" srcOrd="17" destOrd="0" presId="urn:microsoft.com/office/officeart/2011/layout/CircleProcess"/>
    <dgm:cxn modelId="{8D4984C8-96D3-4B11-B564-BE01B8CEABBB}" type="presParOf" srcId="{90788EE5-F292-4D94-96B6-0B69DD3E0EE9}" destId="{315ED108-BC7D-4D55-94DB-D0A14E810503}" srcOrd="18" destOrd="0" presId="urn:microsoft.com/office/officeart/2011/layout/CircleProcess"/>
    <dgm:cxn modelId="{350A97D9-3EE3-4CC0-96C1-E5459132699C}" type="presParOf" srcId="{315ED108-BC7D-4D55-94DB-D0A14E810503}" destId="{03C783C9-1B3C-4B4B-882E-DFC9A6957005}" srcOrd="0" destOrd="0" presId="urn:microsoft.com/office/officeart/2011/layout/CircleProcess"/>
    <dgm:cxn modelId="{15573B49-6864-4CB9-A160-7497D9DC0D3B}" type="presParOf" srcId="{90788EE5-F292-4D94-96B6-0B69DD3E0EE9}" destId="{47975F6F-86D5-47DF-9978-BB2630392042}" srcOrd="19" destOrd="0" presId="urn:microsoft.com/office/officeart/2011/layout/CircleProcess"/>
    <dgm:cxn modelId="{1B6AF38E-84F2-4C15-93C3-E9AE71208697}" type="presParOf" srcId="{47975F6F-86D5-47DF-9978-BB2630392042}" destId="{E1BD0B60-A65A-45FA-8B12-53296AD34AA0}" srcOrd="0" destOrd="0" presId="urn:microsoft.com/office/officeart/2011/layout/CircleProcess"/>
    <dgm:cxn modelId="{D9BCD82A-0659-451A-93F5-E7534B8FEB04}" type="presParOf" srcId="{90788EE5-F292-4D94-96B6-0B69DD3E0EE9}" destId="{F6CA1841-666F-45CB-9C0E-F6015525C1BA}" srcOrd="2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2AD12-806B-4D13-B45E-69368AD7063E}">
      <dsp:nvSpPr>
        <dsp:cNvPr id="0" name=""/>
        <dsp:cNvSpPr/>
      </dsp:nvSpPr>
      <dsp:spPr>
        <a:xfrm>
          <a:off x="7759512" y="507093"/>
          <a:ext cx="1199232" cy="119886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207B5C-A9FA-4F8B-8900-C34BEE1A8C91}">
      <dsp:nvSpPr>
        <dsp:cNvPr id="0" name=""/>
        <dsp:cNvSpPr/>
      </dsp:nvSpPr>
      <dsp:spPr>
        <a:xfrm>
          <a:off x="7800254" y="547062"/>
          <a:ext cx="1118633" cy="111892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ea typeface="Verdana" panose="020B0604030504040204" pitchFamily="34" charset="0"/>
              <a:cs typeface="Verdana" panose="020B0604030504040204" pitchFamily="34" charset="0"/>
            </a:rPr>
            <a:t>Data Classification</a:t>
          </a:r>
        </a:p>
      </dsp:txBody>
      <dsp:txXfrm>
        <a:off x="7959679" y="706939"/>
        <a:ext cx="798897" cy="799173"/>
      </dsp:txXfrm>
    </dsp:sp>
    <dsp:sp modelId="{E38D6927-881F-4123-B025-82D77DBADB50}">
      <dsp:nvSpPr>
        <dsp:cNvPr id="0" name=""/>
        <dsp:cNvSpPr/>
      </dsp:nvSpPr>
      <dsp:spPr>
        <a:xfrm rot="2700000">
          <a:off x="6521020" y="506958"/>
          <a:ext cx="1198923" cy="119892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23586F-CD53-4E57-83B3-40922976D17E}">
      <dsp:nvSpPr>
        <dsp:cNvPr id="0" name=""/>
        <dsp:cNvSpPr/>
      </dsp:nvSpPr>
      <dsp:spPr>
        <a:xfrm>
          <a:off x="6561165" y="547062"/>
          <a:ext cx="1118633" cy="111892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ea typeface="Verdana" panose="020B0604030504040204" pitchFamily="34" charset="0"/>
              <a:cs typeface="Verdana" panose="020B0604030504040204" pitchFamily="34" charset="0"/>
            </a:rPr>
            <a:t>Report Access</a:t>
          </a:r>
        </a:p>
      </dsp:txBody>
      <dsp:txXfrm>
        <a:off x="6720590" y="706939"/>
        <a:ext cx="798897" cy="799173"/>
      </dsp:txXfrm>
    </dsp:sp>
    <dsp:sp modelId="{2ECD2CA2-D910-45B4-ADEB-1CC7698DA36F}">
      <dsp:nvSpPr>
        <dsp:cNvPr id="0" name=""/>
        <dsp:cNvSpPr/>
      </dsp:nvSpPr>
      <dsp:spPr>
        <a:xfrm rot="2700000">
          <a:off x="5282817" y="506958"/>
          <a:ext cx="1198923" cy="119892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15C54D-A01D-443E-8B95-0E66320CF366}">
      <dsp:nvSpPr>
        <dsp:cNvPr id="0" name=""/>
        <dsp:cNvSpPr/>
      </dsp:nvSpPr>
      <dsp:spPr>
        <a:xfrm>
          <a:off x="5322077" y="547062"/>
          <a:ext cx="1118633" cy="111892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ea typeface="Verdana" panose="020B0604030504040204" pitchFamily="34" charset="0"/>
              <a:cs typeface="Verdana" panose="020B0604030504040204" pitchFamily="34" charset="0"/>
            </a:rPr>
            <a:t>Level of Reporting</a:t>
          </a:r>
        </a:p>
      </dsp:txBody>
      <dsp:txXfrm>
        <a:off x="5482388" y="706939"/>
        <a:ext cx="798897" cy="799173"/>
      </dsp:txXfrm>
    </dsp:sp>
    <dsp:sp modelId="{842A5557-956D-4F9C-A146-E9AA98644278}">
      <dsp:nvSpPr>
        <dsp:cNvPr id="0" name=""/>
        <dsp:cNvSpPr/>
      </dsp:nvSpPr>
      <dsp:spPr>
        <a:xfrm rot="2700000">
          <a:off x="4043729" y="506958"/>
          <a:ext cx="1198923" cy="119892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792107-D13B-4ECE-9815-0645E32BE917}">
      <dsp:nvSpPr>
        <dsp:cNvPr id="0" name=""/>
        <dsp:cNvSpPr/>
      </dsp:nvSpPr>
      <dsp:spPr>
        <a:xfrm>
          <a:off x="4083874" y="547062"/>
          <a:ext cx="1118633" cy="111892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ea typeface="Verdana" panose="020B0604030504040204" pitchFamily="34" charset="0"/>
              <a:cs typeface="Verdana" panose="020B0604030504040204" pitchFamily="34" charset="0"/>
            </a:rPr>
            <a:t>Report Category</a:t>
          </a:r>
        </a:p>
      </dsp:txBody>
      <dsp:txXfrm>
        <a:off x="4243299" y="706939"/>
        <a:ext cx="798897" cy="799173"/>
      </dsp:txXfrm>
    </dsp:sp>
    <dsp:sp modelId="{359D0BB0-58B4-4B06-B1EA-76E8A6AD3B9C}">
      <dsp:nvSpPr>
        <dsp:cNvPr id="0" name=""/>
        <dsp:cNvSpPr/>
      </dsp:nvSpPr>
      <dsp:spPr>
        <a:xfrm rot="2700000">
          <a:off x="2804640" y="506958"/>
          <a:ext cx="1198923" cy="119892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D44B1C-5EE6-4B02-BE83-F06898282C91}">
      <dsp:nvSpPr>
        <dsp:cNvPr id="0" name=""/>
        <dsp:cNvSpPr/>
      </dsp:nvSpPr>
      <dsp:spPr>
        <a:xfrm>
          <a:off x="2844785" y="547062"/>
          <a:ext cx="1118633" cy="111892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ea typeface="Verdana" panose="020B0604030504040204" pitchFamily="34" charset="0"/>
              <a:cs typeface="Verdana" panose="020B0604030504040204" pitchFamily="34" charset="0"/>
            </a:rPr>
            <a:t>Report Format</a:t>
          </a:r>
        </a:p>
      </dsp:txBody>
      <dsp:txXfrm>
        <a:off x="3004211" y="706939"/>
        <a:ext cx="798897" cy="799173"/>
      </dsp:txXfrm>
    </dsp:sp>
    <dsp:sp modelId="{2A140E5A-D88B-4920-BE53-D3C7507C26BD}">
      <dsp:nvSpPr>
        <dsp:cNvPr id="0" name=""/>
        <dsp:cNvSpPr/>
      </dsp:nvSpPr>
      <dsp:spPr>
        <a:xfrm rot="2700000">
          <a:off x="1566438" y="506958"/>
          <a:ext cx="1198923" cy="119892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495A87-F220-40A9-BE4E-9322B26A33CC}">
      <dsp:nvSpPr>
        <dsp:cNvPr id="0" name=""/>
        <dsp:cNvSpPr/>
      </dsp:nvSpPr>
      <dsp:spPr>
        <a:xfrm>
          <a:off x="1605697" y="547062"/>
          <a:ext cx="1118633" cy="111892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ea typeface="Verdana" panose="020B0604030504040204" pitchFamily="34" charset="0"/>
              <a:cs typeface="Verdana" panose="020B0604030504040204" pitchFamily="34" charset="0"/>
            </a:rPr>
            <a:t>Data Volume</a:t>
          </a:r>
        </a:p>
      </dsp:txBody>
      <dsp:txXfrm>
        <a:off x="1766008" y="706939"/>
        <a:ext cx="798897" cy="799173"/>
      </dsp:txXfrm>
    </dsp:sp>
    <dsp:sp modelId="{03C783C9-1B3C-4B4B-882E-DFC9A6957005}">
      <dsp:nvSpPr>
        <dsp:cNvPr id="0" name=""/>
        <dsp:cNvSpPr/>
      </dsp:nvSpPr>
      <dsp:spPr>
        <a:xfrm rot="2700000">
          <a:off x="327349" y="506958"/>
          <a:ext cx="1198923" cy="1198923"/>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BD0B60-A65A-45FA-8B12-53296AD34AA0}">
      <dsp:nvSpPr>
        <dsp:cNvPr id="0" name=""/>
        <dsp:cNvSpPr/>
      </dsp:nvSpPr>
      <dsp:spPr>
        <a:xfrm>
          <a:off x="367494" y="547062"/>
          <a:ext cx="1118633" cy="1118926"/>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latin typeface="+mj-lt"/>
              <a:ea typeface="Verdana" panose="020B0604030504040204" pitchFamily="34" charset="0"/>
              <a:cs typeface="Verdana" panose="020B0604030504040204" pitchFamily="34" charset="0"/>
            </a:rPr>
            <a:t>Data Privacy</a:t>
          </a:r>
        </a:p>
      </dsp:txBody>
      <dsp:txXfrm>
        <a:off x="526919" y="706939"/>
        <a:ext cx="798897" cy="799173"/>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5BB8FC-21DC-4B0E-9013-3424268BA980}"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8C9A8-8A1A-4F07-A0A7-36A63B5B130A}" type="slidenum">
              <a:rPr lang="en-US" smtClean="0"/>
              <a:t>‹#›</a:t>
            </a:fld>
            <a:endParaRPr lang="en-US"/>
          </a:p>
        </p:txBody>
      </p:sp>
    </p:spTree>
    <p:extLst>
      <p:ext uri="{BB962C8B-B14F-4D97-AF65-F5344CB8AC3E}">
        <p14:creationId xmlns:p14="http://schemas.microsoft.com/office/powerpoint/2010/main" val="147468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52D1EAA-8688-1F4D-BB1A-39A53AF4EB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442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6</a:t>
            </a:fld>
            <a:endParaRPr lang="en-US"/>
          </a:p>
        </p:txBody>
      </p:sp>
    </p:spTree>
    <p:extLst>
      <p:ext uri="{BB962C8B-B14F-4D97-AF65-F5344CB8AC3E}">
        <p14:creationId xmlns:p14="http://schemas.microsoft.com/office/powerpoint/2010/main" val="12091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2D1EAA-8688-1F4D-BB1A-39A53AF4EB21}" type="slidenum">
              <a:rPr lang="en-US" smtClean="0"/>
              <a:t>15</a:t>
            </a:fld>
            <a:endParaRPr lang="en-US"/>
          </a:p>
        </p:txBody>
      </p:sp>
    </p:spTree>
    <p:extLst>
      <p:ext uri="{BB962C8B-B14F-4D97-AF65-F5344CB8AC3E}">
        <p14:creationId xmlns:p14="http://schemas.microsoft.com/office/powerpoint/2010/main" val="320802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7E56D-97A2-4AA5-B1E8-E235D4D816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B27C0E-7458-2F3C-3400-B4F3329313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EBA0B-6B20-705C-0D8E-CDFC2BB98FC3}"/>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5" name="Footer Placeholder 4">
            <a:extLst>
              <a:ext uri="{FF2B5EF4-FFF2-40B4-BE49-F238E27FC236}">
                <a16:creationId xmlns:a16="http://schemas.microsoft.com/office/drawing/2014/main" id="{046F0E6C-D92C-E214-F456-7A70C18B45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F583D-579A-FAEB-3C3F-7E3F61C2F8B3}"/>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337320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A4EF-3F2D-864F-8070-7477BA3C62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4477E6-69BA-D7D2-BDCB-FCEDA91990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74727-CC49-C7E3-B6B7-9CC18447B269}"/>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5" name="Footer Placeholder 4">
            <a:extLst>
              <a:ext uri="{FF2B5EF4-FFF2-40B4-BE49-F238E27FC236}">
                <a16:creationId xmlns:a16="http://schemas.microsoft.com/office/drawing/2014/main" id="{1EA01371-6222-99CC-1179-94ADDD2B8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566BF-AFF7-1CA9-3B04-A2B8201FEE15}"/>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302691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AB47EB-25A6-33E5-D545-430484898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6A6226-1EA1-3880-99A2-113A65152F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17F69-4025-0C53-8256-4DF898BDE500}"/>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5" name="Footer Placeholder 4">
            <a:extLst>
              <a:ext uri="{FF2B5EF4-FFF2-40B4-BE49-F238E27FC236}">
                <a16:creationId xmlns:a16="http://schemas.microsoft.com/office/drawing/2014/main" id="{21A87AD2-A61B-AD01-68B1-755A1218B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B23A9-A416-DCA5-0C6F-C0EE659A9B25}"/>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2549742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_Opening">
    <p:spTree>
      <p:nvGrpSpPr>
        <p:cNvPr id="1" name=""/>
        <p:cNvGrpSpPr/>
        <p:nvPr/>
      </p:nvGrpSpPr>
      <p:grpSpPr>
        <a:xfrm>
          <a:off x="0" y="0"/>
          <a:ext cx="0" cy="0"/>
          <a:chOff x="0" y="0"/>
          <a:chExt cx="0" cy="0"/>
        </a:xfrm>
      </p:grpSpPr>
      <p:sp>
        <p:nvSpPr>
          <p:cNvPr id="9" name="Picture Placeholder 17">
            <a:extLst>
              <a:ext uri="{FF2B5EF4-FFF2-40B4-BE49-F238E27FC236}">
                <a16:creationId xmlns:a16="http://schemas.microsoft.com/office/drawing/2014/main" id="{18F8322D-F6D0-FD48-8ECA-70197A18213F}"/>
              </a:ext>
            </a:extLst>
          </p:cNvPr>
          <p:cNvSpPr>
            <a:spLocks noGrp="1"/>
          </p:cNvSpPr>
          <p:nvPr>
            <p:ph type="pic" sz="quarter" idx="12"/>
          </p:nvPr>
        </p:nvSpPr>
        <p:spPr>
          <a:xfrm>
            <a:off x="2075644" y="0"/>
            <a:ext cx="10128679" cy="347804"/>
          </a:xfrm>
          <a:solidFill>
            <a:schemeClr val="bg1">
              <a:lumMod val="85000"/>
            </a:schemeClr>
          </a:solidFill>
        </p:spPr>
        <p:txBody>
          <a:bodyPr/>
          <a:lstStyle>
            <a:lvl1pPr algn="ctr">
              <a:defRPr sz="1940">
                <a:solidFill>
                  <a:srgbClr val="C00000"/>
                </a:solidFill>
              </a:defRPr>
            </a:lvl1pPr>
          </a:lstStyle>
          <a:p>
            <a:r>
              <a:rPr lang="en-US"/>
              <a:t>Click icon to add picture</a:t>
            </a:r>
          </a:p>
        </p:txBody>
      </p:sp>
      <p:sp>
        <p:nvSpPr>
          <p:cNvPr id="10" name="Text Placeholder Ttle">
            <a:extLst>
              <a:ext uri="{FF2B5EF4-FFF2-40B4-BE49-F238E27FC236}">
                <a16:creationId xmlns:a16="http://schemas.microsoft.com/office/drawing/2014/main" id="{1D014202-442C-6C41-9DD1-D92C2019E40E}"/>
              </a:ext>
            </a:extLst>
          </p:cNvPr>
          <p:cNvSpPr>
            <a:spLocks noGrp="1"/>
          </p:cNvSpPr>
          <p:nvPr>
            <p:ph type="body" sz="quarter" idx="10" hasCustomPrompt="1"/>
          </p:nvPr>
        </p:nvSpPr>
        <p:spPr>
          <a:xfrm>
            <a:off x="2565477" y="2781957"/>
            <a:ext cx="5927745" cy="1648113"/>
          </a:xfrm>
        </p:spPr>
        <p:txBody>
          <a:bodyPr anchor="b" anchorCtr="0">
            <a:normAutofit/>
          </a:bodyPr>
          <a:lstStyle>
            <a:lvl1pPr>
              <a:lnSpc>
                <a:spcPts val="6368"/>
              </a:lnSpc>
              <a:spcBef>
                <a:spcPts val="0"/>
              </a:spcBef>
              <a:spcAft>
                <a:spcPts val="1819"/>
              </a:spcAft>
              <a:defRPr sz="5822" b="0" i="0" baseline="0">
                <a:solidFill>
                  <a:schemeClr val="bg1"/>
                </a:solidFill>
                <a:latin typeface="Arial Black" panose="020B0604020202020204" pitchFamily="34" charset="0"/>
              </a:defRPr>
            </a:lvl1pPr>
          </a:lstStyle>
          <a:p>
            <a:pPr lvl="0"/>
            <a:r>
              <a:rPr lang="en-US"/>
              <a:t>Click to add title</a:t>
            </a:r>
          </a:p>
        </p:txBody>
      </p:sp>
      <p:sp>
        <p:nvSpPr>
          <p:cNvPr id="11" name="Text Placeholder Date">
            <a:extLst>
              <a:ext uri="{FF2B5EF4-FFF2-40B4-BE49-F238E27FC236}">
                <a16:creationId xmlns:a16="http://schemas.microsoft.com/office/drawing/2014/main" id="{99A11649-992A-9041-8A59-3BC29D989A10}"/>
              </a:ext>
            </a:extLst>
          </p:cNvPr>
          <p:cNvSpPr>
            <a:spLocks noGrp="1"/>
          </p:cNvSpPr>
          <p:nvPr>
            <p:ph type="body" sz="quarter" idx="11" hasCustomPrompt="1"/>
          </p:nvPr>
        </p:nvSpPr>
        <p:spPr>
          <a:xfrm>
            <a:off x="2565673" y="4769026"/>
            <a:ext cx="3180856" cy="503917"/>
          </a:xfrm>
        </p:spPr>
        <p:txBody>
          <a:bodyPr>
            <a:normAutofit/>
          </a:bodyPr>
          <a:lstStyle>
            <a:lvl1pPr>
              <a:defRPr sz="2183" baseline="0">
                <a:solidFill>
                  <a:schemeClr val="bg1"/>
                </a:solidFill>
                <a:latin typeface="Arial" panose="020B0604020202020204" pitchFamily="34" charset="0"/>
              </a:defRPr>
            </a:lvl1pPr>
          </a:lstStyle>
          <a:p>
            <a:pPr lvl="0"/>
            <a:r>
              <a:rPr lang="en-US"/>
              <a:t>Month, Day, Year</a:t>
            </a:r>
          </a:p>
          <a:p>
            <a:pPr lvl="1"/>
            <a:endParaRPr lang="en-US"/>
          </a:p>
        </p:txBody>
      </p:sp>
      <p:pic>
        <p:nvPicPr>
          <p:cNvPr id="8" name="Logo" descr="Logo&#10;&#10;Description automatically generated">
            <a:extLst>
              <a:ext uri="{FF2B5EF4-FFF2-40B4-BE49-F238E27FC236}">
                <a16:creationId xmlns:a16="http://schemas.microsoft.com/office/drawing/2014/main" id="{451685C8-C13E-4718-9B3B-64BDCAFB01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32660" y="936039"/>
            <a:ext cx="4796060" cy="935751"/>
          </a:xfrm>
          <a:prstGeom prst="rect">
            <a:avLst/>
          </a:prstGeom>
        </p:spPr>
      </p:pic>
    </p:spTree>
    <p:extLst>
      <p:ext uri="{BB962C8B-B14F-4D97-AF65-F5344CB8AC3E}">
        <p14:creationId xmlns:p14="http://schemas.microsoft.com/office/powerpoint/2010/main" val="2393068329"/>
      </p:ext>
    </p:extLst>
  </p:cSld>
  <p:clrMapOvr>
    <a:masterClrMapping/>
  </p:clrMapOvr>
  <p:extLst>
    <p:ext uri="{DCECCB84-F9BA-43D5-87BE-67443E8EF086}">
      <p15:sldGuideLst xmlns:p15="http://schemas.microsoft.com/office/powerpoint/2012/main">
        <p15:guide id="1" orient="horz" pos="1170" userDrawn="1">
          <p15:clr>
            <a:srgbClr val="FBAE40"/>
          </p15:clr>
        </p15:guide>
        <p15:guide id="2" pos="9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_Text">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AE551568-437A-0248-875D-91185ECBC81B}"/>
              </a:ext>
            </a:extLst>
          </p:cNvPr>
          <p:cNvSpPr>
            <a:spLocks noGrp="1"/>
          </p:cNvSpPr>
          <p:nvPr>
            <p:ph type="body" sz="quarter" idx="25" hasCustomPrompt="1"/>
          </p:nvPr>
        </p:nvSpPr>
        <p:spPr>
          <a:xfrm>
            <a:off x="2580856" y="6608238"/>
            <a:ext cx="3268465" cy="152148"/>
          </a:xfrm>
          <a:prstGeom prst="rect">
            <a:avLst/>
          </a:prstGeom>
        </p:spPr>
        <p:txBody>
          <a:bodyPr/>
          <a:lstStyle>
            <a:lvl1pPr>
              <a:defRPr sz="849" b="0" baseline="0">
                <a:latin typeface="Arial" panose="020B0604020202020204" pitchFamily="34" charset="0"/>
              </a:defRPr>
            </a:lvl1pPr>
          </a:lstStyle>
          <a:p>
            <a:pPr lvl="0"/>
            <a:r>
              <a:rPr lang="en-US"/>
              <a:t>Click to add sources</a:t>
            </a:r>
          </a:p>
        </p:txBody>
      </p:sp>
      <p:sp>
        <p:nvSpPr>
          <p:cNvPr id="14" name="Text Placeholder 9">
            <a:extLst>
              <a:ext uri="{FF2B5EF4-FFF2-40B4-BE49-F238E27FC236}">
                <a16:creationId xmlns:a16="http://schemas.microsoft.com/office/drawing/2014/main" id="{249CD140-4764-7C40-85B2-9AA4D8905686}"/>
              </a:ext>
            </a:extLst>
          </p:cNvPr>
          <p:cNvSpPr>
            <a:spLocks noGrp="1"/>
          </p:cNvSpPr>
          <p:nvPr>
            <p:ph type="body" sz="quarter" idx="26" hasCustomPrompt="1"/>
          </p:nvPr>
        </p:nvSpPr>
        <p:spPr>
          <a:xfrm>
            <a:off x="1903939" y="6608238"/>
            <a:ext cx="593223" cy="152148"/>
          </a:xfrm>
          <a:prstGeom prst="rect">
            <a:avLst/>
          </a:prstGeom>
        </p:spPr>
        <p:txBody>
          <a:bodyPr/>
          <a:lstStyle>
            <a:lvl1pPr>
              <a:defRPr sz="849" b="1" i="0" baseline="0">
                <a:latin typeface="Arial" panose="020B0604020202020204" pitchFamily="34" charset="0"/>
              </a:defRPr>
            </a:lvl1pPr>
          </a:lstStyle>
          <a:p>
            <a:pPr lvl="0"/>
            <a:r>
              <a:rPr lang="en-US"/>
              <a:t>Source:</a:t>
            </a:r>
          </a:p>
        </p:txBody>
      </p:sp>
      <p:pic>
        <p:nvPicPr>
          <p:cNvPr id="9" name="Picture 8" descr="A close up of a pumpkin&#10;&#10;Description automatically generated with low confidence">
            <a:extLst>
              <a:ext uri="{FF2B5EF4-FFF2-40B4-BE49-F238E27FC236}">
                <a16:creationId xmlns:a16="http://schemas.microsoft.com/office/drawing/2014/main" id="{DE5D1BEA-85E2-49D5-A6FC-E124538F7F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821" y="131870"/>
            <a:ext cx="722160" cy="794383"/>
          </a:xfrm>
          <a:prstGeom prst="rect">
            <a:avLst/>
          </a:prstGeom>
        </p:spPr>
      </p:pic>
      <p:sp>
        <p:nvSpPr>
          <p:cNvPr id="10" name="object 3">
            <a:extLst>
              <a:ext uri="{FF2B5EF4-FFF2-40B4-BE49-F238E27FC236}">
                <a16:creationId xmlns:a16="http://schemas.microsoft.com/office/drawing/2014/main" id="{B3524C61-1A27-4EF8-83F7-F18BC17F6E57}"/>
              </a:ext>
            </a:extLst>
          </p:cNvPr>
          <p:cNvSpPr txBox="1">
            <a:spLocks noGrp="1"/>
          </p:cNvSpPr>
          <p:nvPr>
            <p:ph type="title"/>
          </p:nvPr>
        </p:nvSpPr>
        <p:spPr>
          <a:xfrm>
            <a:off x="1073037" y="243052"/>
            <a:ext cx="10366928" cy="567218"/>
          </a:xfrm>
          <a:prstGeom prst="rect">
            <a:avLst/>
          </a:prstGeom>
        </p:spPr>
        <p:txBody>
          <a:bodyPr vert="horz" wrap="square" lIns="0" tIns="12065" rIns="0" bIns="0" rtlCol="0">
            <a:spAutoFit/>
          </a:bodyPr>
          <a:lstStyle>
            <a:lvl1pPr marL="12700">
              <a:lnSpc>
                <a:spcPct val="100000"/>
              </a:lnSpc>
              <a:spcBef>
                <a:spcPts val="95"/>
              </a:spcBef>
              <a:defRPr sz="3638">
                <a:solidFill>
                  <a:schemeClr val="tx1"/>
                </a:solidFill>
              </a:defRPr>
            </a:lvl1pPr>
          </a:lstStyle>
          <a:p>
            <a:pPr marL="7701">
              <a:lnSpc>
                <a:spcPct val="100000"/>
              </a:lnSpc>
              <a:spcBef>
                <a:spcPts val="58"/>
              </a:spcBef>
            </a:pPr>
            <a:r>
              <a:rPr lang="en-US" spc="-154"/>
              <a:t>Click to edit Master title style</a:t>
            </a:r>
            <a:endParaRPr spc="-154"/>
          </a:p>
        </p:txBody>
      </p:sp>
    </p:spTree>
    <p:extLst>
      <p:ext uri="{BB962C8B-B14F-4D97-AF65-F5344CB8AC3E}">
        <p14:creationId xmlns:p14="http://schemas.microsoft.com/office/powerpoint/2010/main" val="202663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_Black">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7AE8A58-B98A-2A41-8AA6-221B32D3947B}"/>
              </a:ext>
            </a:extLst>
          </p:cNvPr>
          <p:cNvSpPr/>
          <p:nvPr userDrawn="1"/>
        </p:nvSpPr>
        <p:spPr>
          <a:xfrm>
            <a:off x="11643557" y="1"/>
            <a:ext cx="548755"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1092"/>
          </a:p>
        </p:txBody>
      </p:sp>
      <p:sp>
        <p:nvSpPr>
          <p:cNvPr id="3" name="object 3">
            <a:extLst>
              <a:ext uri="{FF2B5EF4-FFF2-40B4-BE49-F238E27FC236}">
                <a16:creationId xmlns:a16="http://schemas.microsoft.com/office/drawing/2014/main" id="{7D1CEE56-B27E-DE42-A714-ADC77582EE14}"/>
              </a:ext>
            </a:extLst>
          </p:cNvPr>
          <p:cNvSpPr txBox="1">
            <a:spLocks noGrp="1"/>
          </p:cNvSpPr>
          <p:nvPr>
            <p:ph type="title"/>
          </p:nvPr>
        </p:nvSpPr>
        <p:spPr>
          <a:xfrm>
            <a:off x="829065" y="398503"/>
            <a:ext cx="9888034" cy="338747"/>
          </a:xfrm>
          <a:prstGeom prst="rect">
            <a:avLst/>
          </a:prstGeom>
        </p:spPr>
        <p:txBody>
          <a:bodyPr vert="horz" wrap="square" lIns="0" tIns="12065" rIns="0" bIns="0" rtlCol="0">
            <a:spAutoFit/>
          </a:bodyPr>
          <a:lstStyle>
            <a:lvl1pPr marL="7702">
              <a:lnSpc>
                <a:spcPct val="100000"/>
              </a:lnSpc>
              <a:spcBef>
                <a:spcPts val="58"/>
              </a:spcBef>
              <a:defRPr sz="2122" baseline="0">
                <a:solidFill>
                  <a:srgbClr val="1C1B1A"/>
                </a:solidFill>
              </a:defRPr>
            </a:lvl1pPr>
          </a:lstStyle>
          <a:p>
            <a:pPr marL="7701">
              <a:lnSpc>
                <a:spcPct val="100000"/>
              </a:lnSpc>
              <a:spcBef>
                <a:spcPts val="58"/>
              </a:spcBef>
            </a:pPr>
            <a:r>
              <a:rPr lang="en-US" spc="-154"/>
              <a:t>Click to edit Master title style</a:t>
            </a:r>
            <a:endParaRPr spc="-154"/>
          </a:p>
        </p:txBody>
      </p:sp>
      <p:sp>
        <p:nvSpPr>
          <p:cNvPr id="8" name="Footer Placeholder 3">
            <a:extLst>
              <a:ext uri="{FF2B5EF4-FFF2-40B4-BE49-F238E27FC236}">
                <a16:creationId xmlns:a16="http://schemas.microsoft.com/office/drawing/2014/main" id="{BF435079-AF92-40F9-81C6-B50093082019}"/>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7446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7" name="object 2">
            <a:extLst>
              <a:ext uri="{FF2B5EF4-FFF2-40B4-BE49-F238E27FC236}">
                <a16:creationId xmlns:a16="http://schemas.microsoft.com/office/drawing/2014/main" id="{7171EA4B-8F25-CF40-90EF-4C3871F85478}"/>
              </a:ext>
            </a:extLst>
          </p:cNvPr>
          <p:cNvGrpSpPr/>
          <p:nvPr userDrawn="1"/>
        </p:nvGrpSpPr>
        <p:grpSpPr>
          <a:xfrm>
            <a:off x="5894013" y="1"/>
            <a:ext cx="6298173" cy="6857615"/>
            <a:chOff x="9718981" y="0"/>
            <a:chExt cx="10385425" cy="11308715"/>
          </a:xfrm>
        </p:grpSpPr>
        <p:sp>
          <p:nvSpPr>
            <p:cNvPr id="8" name="object 3">
              <a:extLst>
                <a:ext uri="{FF2B5EF4-FFF2-40B4-BE49-F238E27FC236}">
                  <a16:creationId xmlns:a16="http://schemas.microsoft.com/office/drawing/2014/main" id="{8BB247A8-0EF4-D349-B0F5-9A51C4CE7D8D}"/>
                </a:ext>
              </a:extLst>
            </p:cNvPr>
            <p:cNvSpPr/>
            <p:nvPr/>
          </p:nvSpPr>
          <p:spPr>
            <a:xfrm>
              <a:off x="10050604" y="0"/>
              <a:ext cx="10053955" cy="11308715"/>
            </a:xfrm>
            <a:custGeom>
              <a:avLst/>
              <a:gdLst/>
              <a:ahLst/>
              <a:cxnLst/>
              <a:rect l="l" t="t" r="r" b="b"/>
              <a:pathLst>
                <a:path w="10053955" h="11308715">
                  <a:moveTo>
                    <a:pt x="10053494" y="0"/>
                  </a:moveTo>
                  <a:lnTo>
                    <a:pt x="0" y="0"/>
                  </a:lnTo>
                  <a:lnTo>
                    <a:pt x="0" y="11308556"/>
                  </a:lnTo>
                  <a:lnTo>
                    <a:pt x="10053494" y="11308556"/>
                  </a:lnTo>
                  <a:lnTo>
                    <a:pt x="10053494" y="0"/>
                  </a:lnTo>
                  <a:close/>
                </a:path>
              </a:pathLst>
            </a:custGeom>
            <a:solidFill>
              <a:srgbClr val="FFDC34"/>
            </a:solidFill>
          </p:spPr>
          <p:txBody>
            <a:bodyPr wrap="square" lIns="0" tIns="0" rIns="0" bIns="0" rtlCol="0"/>
            <a:lstStyle/>
            <a:p>
              <a:endParaRPr sz="1092"/>
            </a:p>
          </p:txBody>
        </p:sp>
        <p:sp>
          <p:nvSpPr>
            <p:cNvPr id="9" name="object 4">
              <a:extLst>
                <a:ext uri="{FF2B5EF4-FFF2-40B4-BE49-F238E27FC236}">
                  <a16:creationId xmlns:a16="http://schemas.microsoft.com/office/drawing/2014/main" id="{B0FD7BB0-69F9-2C42-99D0-4A2903568EEE}"/>
                </a:ext>
              </a:extLst>
            </p:cNvPr>
            <p:cNvSpPr/>
            <p:nvPr/>
          </p:nvSpPr>
          <p:spPr>
            <a:xfrm>
              <a:off x="9718979" y="2775057"/>
              <a:ext cx="655955" cy="1581785"/>
            </a:xfrm>
            <a:custGeom>
              <a:avLst/>
              <a:gdLst/>
              <a:ahLst/>
              <a:cxnLst/>
              <a:rect l="l" t="t" r="r" b="b"/>
              <a:pathLst>
                <a:path w="655954" h="1581785">
                  <a:moveTo>
                    <a:pt x="655650" y="925753"/>
                  </a:moveTo>
                  <a:lnTo>
                    <a:pt x="0" y="925753"/>
                  </a:lnTo>
                  <a:lnTo>
                    <a:pt x="0" y="1581442"/>
                  </a:lnTo>
                  <a:lnTo>
                    <a:pt x="655650" y="1581442"/>
                  </a:lnTo>
                  <a:lnTo>
                    <a:pt x="655650" y="925753"/>
                  </a:lnTo>
                  <a:close/>
                </a:path>
                <a:path w="655954" h="1581785">
                  <a:moveTo>
                    <a:pt x="655650" y="0"/>
                  </a:moveTo>
                  <a:lnTo>
                    <a:pt x="0" y="0"/>
                  </a:lnTo>
                  <a:lnTo>
                    <a:pt x="0" y="655688"/>
                  </a:lnTo>
                  <a:lnTo>
                    <a:pt x="655650" y="655688"/>
                  </a:lnTo>
                  <a:lnTo>
                    <a:pt x="655650" y="0"/>
                  </a:lnTo>
                  <a:close/>
                </a:path>
              </a:pathLst>
            </a:custGeom>
            <a:solidFill>
              <a:srgbClr val="FF6012"/>
            </a:solidFill>
          </p:spPr>
          <p:txBody>
            <a:bodyPr wrap="square" lIns="0" tIns="0" rIns="0" bIns="0" rtlCol="0"/>
            <a:lstStyle/>
            <a:p>
              <a:endParaRPr sz="1092"/>
            </a:p>
          </p:txBody>
        </p:sp>
      </p:grpSp>
      <p:sp>
        <p:nvSpPr>
          <p:cNvPr id="23" name="Text Placeholder 22">
            <a:extLst>
              <a:ext uri="{FF2B5EF4-FFF2-40B4-BE49-F238E27FC236}">
                <a16:creationId xmlns:a16="http://schemas.microsoft.com/office/drawing/2014/main" id="{41DC7188-A6E8-284F-869C-2F3D66E4C6F1}"/>
              </a:ext>
            </a:extLst>
          </p:cNvPr>
          <p:cNvSpPr>
            <a:spLocks noGrp="1"/>
          </p:cNvSpPr>
          <p:nvPr>
            <p:ph type="body" sz="quarter" idx="13" hasCustomPrompt="1"/>
          </p:nvPr>
        </p:nvSpPr>
        <p:spPr>
          <a:xfrm>
            <a:off x="7343697" y="1521461"/>
            <a:ext cx="4020356" cy="3872580"/>
          </a:xfrm>
          <a:prstGeom prst="rect">
            <a:avLst/>
          </a:prstGeom>
        </p:spPr>
        <p:txBody>
          <a:bodyPr lIns="0" tIns="0" bIns="0">
            <a:noAutofit/>
          </a:bodyPr>
          <a:lstStyle>
            <a:lvl1pPr marL="207955" indent="-488002">
              <a:lnSpc>
                <a:spcPct val="200000"/>
              </a:lnSpc>
              <a:buClr>
                <a:schemeClr val="bg2"/>
              </a:buClr>
              <a:buFont typeface="+mj-lt"/>
              <a:buAutoNum type="arabicPeriod"/>
              <a:defRPr sz="2183" b="1" i="0" spc="0" baseline="0">
                <a:solidFill>
                  <a:schemeClr val="bg2"/>
                </a:solidFill>
                <a:latin typeface="Arial" panose="020B0604020202020204" pitchFamily="34" charset="0"/>
              </a:defRPr>
            </a:lvl1pPr>
            <a:lvl2pPr marL="277274" indent="0">
              <a:buClr>
                <a:schemeClr val="tx1"/>
              </a:buClr>
              <a:buFont typeface="+mj-lt"/>
              <a:buNone/>
              <a:defRPr sz="2153" b="1" i="0" spc="0" baseline="0">
                <a:solidFill>
                  <a:schemeClr val="tx1"/>
                </a:solidFill>
                <a:latin typeface="Arial" panose="020B0604020202020204" pitchFamily="34" charset="0"/>
              </a:defRPr>
            </a:lvl2pPr>
            <a:lvl3pPr marL="762503" indent="-207955">
              <a:buClr>
                <a:schemeClr val="tx1"/>
              </a:buClr>
              <a:buFont typeface="+mj-lt"/>
              <a:buAutoNum type="arabicPeriod"/>
              <a:defRPr sz="2153" b="1" i="0" spc="0" baseline="0">
                <a:solidFill>
                  <a:schemeClr val="tx1"/>
                </a:solidFill>
                <a:latin typeface="Arial" panose="020B0604020202020204" pitchFamily="34" charset="0"/>
              </a:defRPr>
            </a:lvl3pPr>
            <a:lvl4pPr marL="1039776" indent="-207955">
              <a:buClr>
                <a:schemeClr val="tx1"/>
              </a:buClr>
              <a:buFont typeface="+mj-lt"/>
              <a:buAutoNum type="arabicPeriod"/>
              <a:defRPr sz="2153" b="1" i="0" spc="0" baseline="0">
                <a:solidFill>
                  <a:schemeClr val="tx1"/>
                </a:solidFill>
                <a:latin typeface="Arial" panose="020B0604020202020204" pitchFamily="34" charset="0"/>
              </a:defRPr>
            </a:lvl4pPr>
            <a:lvl5pPr marL="1317050" indent="-207955">
              <a:buClr>
                <a:schemeClr val="tx1"/>
              </a:buClr>
              <a:buFont typeface="+mj-lt"/>
              <a:buAutoNum type="arabicPeriod"/>
              <a:defRPr sz="2153" b="1" i="0" spc="0" baseline="0">
                <a:solidFill>
                  <a:schemeClr val="tx1"/>
                </a:solidFill>
                <a:latin typeface="Arial" panose="020B0604020202020204" pitchFamily="34" charset="0"/>
              </a:defRPr>
            </a:lvl5pPr>
          </a:lstStyle>
          <a:p>
            <a:pPr lvl="0"/>
            <a:r>
              <a:rPr lang="en-US"/>
              <a:t>Click to write agenda</a:t>
            </a:r>
          </a:p>
          <a:p>
            <a:pPr lvl="0"/>
            <a:r>
              <a:rPr lang="en-US" err="1"/>
              <a:t>Consectetuer</a:t>
            </a:r>
            <a:r>
              <a:rPr lang="en-US"/>
              <a:t> </a:t>
            </a:r>
            <a:r>
              <a:rPr lang="en-US" err="1"/>
              <a:t>Adipiscing</a:t>
            </a:r>
            <a:endParaRPr lang="en-US"/>
          </a:p>
          <a:p>
            <a:pPr lvl="0"/>
            <a:r>
              <a:rPr lang="en-US"/>
              <a:t>Dolore Magna</a:t>
            </a:r>
          </a:p>
          <a:p>
            <a:pPr lvl="0"/>
            <a:r>
              <a:rPr lang="en-US" err="1"/>
              <a:t>Quis</a:t>
            </a:r>
            <a:r>
              <a:rPr lang="en-US"/>
              <a:t> </a:t>
            </a:r>
            <a:r>
              <a:rPr lang="en-US" err="1"/>
              <a:t>Nostrud</a:t>
            </a:r>
            <a:endParaRPr lang="en-US"/>
          </a:p>
          <a:p>
            <a:pPr lvl="0"/>
            <a:r>
              <a:rPr lang="en-US"/>
              <a:t>Duis </a:t>
            </a:r>
            <a:r>
              <a:rPr lang="en-US" err="1"/>
              <a:t>Autem</a:t>
            </a:r>
            <a:r>
              <a:rPr lang="en-US"/>
              <a:t> Vel </a:t>
            </a:r>
            <a:r>
              <a:rPr lang="en-US" err="1"/>
              <a:t>Iruire</a:t>
            </a:r>
            <a:endParaRPr lang="en-US"/>
          </a:p>
          <a:p>
            <a:pPr lvl="0"/>
            <a:r>
              <a:rPr lang="en-US"/>
              <a:t>Lorem Ipsum</a:t>
            </a:r>
          </a:p>
        </p:txBody>
      </p:sp>
      <p:sp>
        <p:nvSpPr>
          <p:cNvPr id="3" name="Text Placeholder 2">
            <a:extLst>
              <a:ext uri="{FF2B5EF4-FFF2-40B4-BE49-F238E27FC236}">
                <a16:creationId xmlns:a16="http://schemas.microsoft.com/office/drawing/2014/main" id="{FCF3393F-0F79-C34E-865C-16F486573141}"/>
              </a:ext>
            </a:extLst>
          </p:cNvPr>
          <p:cNvSpPr>
            <a:spLocks noGrp="1"/>
          </p:cNvSpPr>
          <p:nvPr>
            <p:ph type="body" sz="quarter" idx="15"/>
          </p:nvPr>
        </p:nvSpPr>
        <p:spPr>
          <a:xfrm>
            <a:off x="1382479" y="1682732"/>
            <a:ext cx="3327191" cy="4479653"/>
          </a:xfrm>
        </p:spPr>
        <p:txBody>
          <a:bodyPr wrap="square">
            <a:spAutoFit/>
          </a:bodyPr>
          <a:lstStyle>
            <a:lvl1pPr>
              <a:lnSpc>
                <a:spcPct val="100000"/>
              </a:lnSpc>
              <a:defRPr sz="5822" baseline="0">
                <a:solidFill>
                  <a:schemeClr val="bg2"/>
                </a:solidFill>
                <a:latin typeface="Arial Black" panose="020B0604020202020204" pitchFamily="34" charset="0"/>
              </a:defRPr>
            </a:lvl1pPr>
          </a:lstStyle>
          <a:p>
            <a:pPr lvl="0"/>
            <a:r>
              <a:rPr lang="en-US"/>
              <a:t>Click to edit Master text styles</a:t>
            </a:r>
          </a:p>
        </p:txBody>
      </p:sp>
      <p:sp>
        <p:nvSpPr>
          <p:cNvPr id="11" name="Footer Placeholder 3">
            <a:extLst>
              <a:ext uri="{FF2B5EF4-FFF2-40B4-BE49-F238E27FC236}">
                <a16:creationId xmlns:a16="http://schemas.microsoft.com/office/drawing/2014/main" id="{65ECA9F1-DDD9-4590-994A-87C01B2B9A39}"/>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7060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Purpl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ACE1F68-2CD3-274B-9650-072C45D0B081}"/>
              </a:ext>
            </a:extLst>
          </p:cNvPr>
          <p:cNvSpPr/>
          <p:nvPr userDrawn="1"/>
        </p:nvSpPr>
        <p:spPr>
          <a:xfrm>
            <a:off x="11643557" y="1"/>
            <a:ext cx="548755"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1092"/>
          </a:p>
        </p:txBody>
      </p:sp>
      <p:sp>
        <p:nvSpPr>
          <p:cNvPr id="4" name="object 3">
            <a:extLst>
              <a:ext uri="{FF2B5EF4-FFF2-40B4-BE49-F238E27FC236}">
                <a16:creationId xmlns:a16="http://schemas.microsoft.com/office/drawing/2014/main" id="{E6A6D754-8CF2-A44F-BF16-9FC371CE5FA5}"/>
              </a:ext>
            </a:extLst>
          </p:cNvPr>
          <p:cNvSpPr txBox="1">
            <a:spLocks noGrp="1"/>
          </p:cNvSpPr>
          <p:nvPr>
            <p:ph type="title"/>
          </p:nvPr>
        </p:nvSpPr>
        <p:spPr>
          <a:xfrm>
            <a:off x="829065" y="398504"/>
            <a:ext cx="9888034" cy="777445"/>
          </a:xfrm>
          <a:prstGeom prst="rect">
            <a:avLst/>
          </a:prstGeom>
        </p:spPr>
        <p:txBody>
          <a:bodyPr vert="horz" wrap="square" lIns="0" tIns="12065" rIns="0" bIns="0" rtlCol="0">
            <a:spAutoFit/>
          </a:bodyPr>
          <a:lstStyle>
            <a:lvl1pPr marL="7702">
              <a:lnSpc>
                <a:spcPct val="100000"/>
              </a:lnSpc>
              <a:spcBef>
                <a:spcPts val="58"/>
              </a:spcBef>
              <a:defRPr sz="4852"/>
            </a:lvl1pPr>
          </a:lstStyle>
          <a:p>
            <a:pPr marL="7701">
              <a:lnSpc>
                <a:spcPct val="100000"/>
              </a:lnSpc>
              <a:spcBef>
                <a:spcPts val="58"/>
              </a:spcBef>
            </a:pPr>
            <a:r>
              <a:rPr lang="en-US" spc="-154"/>
              <a:t>Click to edit Master title style</a:t>
            </a:r>
            <a:endParaRPr spc="-154"/>
          </a:p>
        </p:txBody>
      </p:sp>
      <p:sp>
        <p:nvSpPr>
          <p:cNvPr id="13" name="Text Placeholder 7">
            <a:extLst>
              <a:ext uri="{FF2B5EF4-FFF2-40B4-BE49-F238E27FC236}">
                <a16:creationId xmlns:a16="http://schemas.microsoft.com/office/drawing/2014/main" id="{AE551568-437A-0248-875D-91185ECBC81B}"/>
              </a:ext>
            </a:extLst>
          </p:cNvPr>
          <p:cNvSpPr>
            <a:spLocks noGrp="1"/>
          </p:cNvSpPr>
          <p:nvPr>
            <p:ph type="body" sz="quarter" idx="25" hasCustomPrompt="1"/>
          </p:nvPr>
        </p:nvSpPr>
        <p:spPr>
          <a:xfrm>
            <a:off x="1527329" y="6398807"/>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4" name="Text Placeholder 9">
            <a:extLst>
              <a:ext uri="{FF2B5EF4-FFF2-40B4-BE49-F238E27FC236}">
                <a16:creationId xmlns:a16="http://schemas.microsoft.com/office/drawing/2014/main" id="{249CD140-4764-7C40-85B2-9AA4D8905686}"/>
              </a:ext>
            </a:extLst>
          </p:cNvPr>
          <p:cNvSpPr>
            <a:spLocks noGrp="1"/>
          </p:cNvSpPr>
          <p:nvPr>
            <p:ph type="body" sz="quarter" idx="26" hasCustomPrompt="1"/>
          </p:nvPr>
        </p:nvSpPr>
        <p:spPr>
          <a:xfrm>
            <a:off x="850411" y="6398806"/>
            <a:ext cx="593223" cy="152148"/>
          </a:xfrm>
        </p:spPr>
        <p:txBody>
          <a:bodyPr/>
          <a:lstStyle>
            <a:lvl1pPr>
              <a:defRPr sz="849" b="1" i="0" baseline="0">
                <a:latin typeface="Arial" panose="020B0604020202020204" pitchFamily="34" charset="0"/>
              </a:defRPr>
            </a:lvl1pPr>
          </a:lstStyle>
          <a:p>
            <a:pPr lvl="0"/>
            <a:r>
              <a:rPr lang="en-US"/>
              <a:t>Source:</a:t>
            </a:r>
          </a:p>
        </p:txBody>
      </p:sp>
      <p:sp>
        <p:nvSpPr>
          <p:cNvPr id="9" name="Footer Placeholder 3">
            <a:extLst>
              <a:ext uri="{FF2B5EF4-FFF2-40B4-BE49-F238E27FC236}">
                <a16:creationId xmlns:a16="http://schemas.microsoft.com/office/drawing/2014/main" id="{1F944D86-BC3A-4BEC-B7FF-99FFC5927E46}"/>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540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Only_Purple">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E9065142-D5F6-2247-8914-8532F440046F}"/>
              </a:ext>
            </a:extLst>
          </p:cNvPr>
          <p:cNvSpPr/>
          <p:nvPr userDrawn="1"/>
        </p:nvSpPr>
        <p:spPr>
          <a:xfrm>
            <a:off x="11643557" y="1"/>
            <a:ext cx="548755"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1092"/>
          </a:p>
        </p:txBody>
      </p:sp>
      <p:sp>
        <p:nvSpPr>
          <p:cNvPr id="15" name="object 3">
            <a:extLst>
              <a:ext uri="{FF2B5EF4-FFF2-40B4-BE49-F238E27FC236}">
                <a16:creationId xmlns:a16="http://schemas.microsoft.com/office/drawing/2014/main" id="{D6DD737C-628A-714C-9D17-705D709E9549}"/>
              </a:ext>
            </a:extLst>
          </p:cNvPr>
          <p:cNvSpPr txBox="1">
            <a:spLocks noGrp="1"/>
          </p:cNvSpPr>
          <p:nvPr>
            <p:ph type="title"/>
          </p:nvPr>
        </p:nvSpPr>
        <p:spPr>
          <a:xfrm>
            <a:off x="824201" y="403368"/>
            <a:ext cx="9888034" cy="777445"/>
          </a:xfrm>
          <a:prstGeom prst="rect">
            <a:avLst/>
          </a:prstGeom>
        </p:spPr>
        <p:txBody>
          <a:bodyPr vert="horz" wrap="square" lIns="0" tIns="12065" rIns="0" bIns="0" rtlCol="0">
            <a:spAutoFit/>
          </a:bodyPr>
          <a:lstStyle>
            <a:lvl1pPr marL="7702">
              <a:lnSpc>
                <a:spcPct val="100000"/>
              </a:lnSpc>
              <a:spcBef>
                <a:spcPts val="58"/>
              </a:spcBef>
              <a:defRPr sz="4852"/>
            </a:lvl1pPr>
          </a:lstStyle>
          <a:p>
            <a:pPr marL="7701">
              <a:lnSpc>
                <a:spcPct val="100000"/>
              </a:lnSpc>
              <a:spcBef>
                <a:spcPts val="58"/>
              </a:spcBef>
            </a:pPr>
            <a:r>
              <a:rPr lang="en-US" spc="-154"/>
              <a:t>Click to edit Master title style</a:t>
            </a:r>
            <a:endParaRPr spc="-154"/>
          </a:p>
        </p:txBody>
      </p:sp>
      <p:sp>
        <p:nvSpPr>
          <p:cNvPr id="16" name="Text Placeholder 20">
            <a:extLst>
              <a:ext uri="{FF2B5EF4-FFF2-40B4-BE49-F238E27FC236}">
                <a16:creationId xmlns:a16="http://schemas.microsoft.com/office/drawing/2014/main" id="{4CC2AA49-DE27-5049-AF78-1C4BC83D1A49}"/>
              </a:ext>
            </a:extLst>
          </p:cNvPr>
          <p:cNvSpPr>
            <a:spLocks noGrp="1"/>
          </p:cNvSpPr>
          <p:nvPr>
            <p:ph type="body" sz="quarter" idx="16" hasCustomPrompt="1"/>
          </p:nvPr>
        </p:nvSpPr>
        <p:spPr>
          <a:xfrm>
            <a:off x="824201" y="1258899"/>
            <a:ext cx="9887304" cy="391236"/>
          </a:xfrm>
        </p:spPr>
        <p:txBody>
          <a:bodyPr/>
          <a:lstStyle>
            <a:lvl1pPr>
              <a:defRPr sz="2183" baseline="0">
                <a:latin typeface="Arial" panose="020B0604020202020204" pitchFamily="34" charset="0"/>
              </a:defRPr>
            </a:lvl1pPr>
          </a:lstStyle>
          <a:p>
            <a:pPr lvl="0"/>
            <a:r>
              <a:rPr lang="en-US"/>
              <a:t>Click to add text</a:t>
            </a:r>
          </a:p>
        </p:txBody>
      </p:sp>
      <p:sp>
        <p:nvSpPr>
          <p:cNvPr id="9" name="Text Placeholder 7">
            <a:extLst>
              <a:ext uri="{FF2B5EF4-FFF2-40B4-BE49-F238E27FC236}">
                <a16:creationId xmlns:a16="http://schemas.microsoft.com/office/drawing/2014/main" id="{89C67825-E979-174C-BF17-87DCB1982FCC}"/>
              </a:ext>
            </a:extLst>
          </p:cNvPr>
          <p:cNvSpPr>
            <a:spLocks noGrp="1"/>
          </p:cNvSpPr>
          <p:nvPr>
            <p:ph type="body" sz="quarter" idx="25" hasCustomPrompt="1"/>
          </p:nvPr>
        </p:nvSpPr>
        <p:spPr>
          <a:xfrm>
            <a:off x="1527329" y="6398807"/>
            <a:ext cx="3268465" cy="152148"/>
          </a:xfrm>
        </p:spPr>
        <p:txBody>
          <a:bodyPr/>
          <a:lstStyle>
            <a:lvl1pPr>
              <a:defRPr sz="849" b="0" baseline="0">
                <a:latin typeface="Arial" panose="020B0604020202020204" pitchFamily="34" charset="0"/>
              </a:defRPr>
            </a:lvl1pPr>
          </a:lstStyle>
          <a:p>
            <a:pPr lvl="0"/>
            <a:r>
              <a:rPr lang="en-US"/>
              <a:t>Click to add sources</a:t>
            </a:r>
          </a:p>
        </p:txBody>
      </p:sp>
      <p:sp>
        <p:nvSpPr>
          <p:cNvPr id="10" name="Text Placeholder 9">
            <a:extLst>
              <a:ext uri="{FF2B5EF4-FFF2-40B4-BE49-F238E27FC236}">
                <a16:creationId xmlns:a16="http://schemas.microsoft.com/office/drawing/2014/main" id="{3836B3A4-8B32-E841-80AA-7F2EC412AB54}"/>
              </a:ext>
            </a:extLst>
          </p:cNvPr>
          <p:cNvSpPr>
            <a:spLocks noGrp="1"/>
          </p:cNvSpPr>
          <p:nvPr>
            <p:ph type="body" sz="quarter" idx="26" hasCustomPrompt="1"/>
          </p:nvPr>
        </p:nvSpPr>
        <p:spPr>
          <a:xfrm>
            <a:off x="850411" y="6398806"/>
            <a:ext cx="593223" cy="152148"/>
          </a:xfrm>
        </p:spPr>
        <p:txBody>
          <a:bodyPr/>
          <a:lstStyle>
            <a:lvl1pPr>
              <a:defRPr sz="849" b="1" i="0" baseline="0">
                <a:latin typeface="Arial" panose="020B0604020202020204" pitchFamily="34" charset="0"/>
              </a:defRPr>
            </a:lvl1pPr>
          </a:lstStyle>
          <a:p>
            <a:pPr lvl="0"/>
            <a:r>
              <a:rPr lang="en-US"/>
              <a:t>Source:</a:t>
            </a:r>
          </a:p>
        </p:txBody>
      </p:sp>
      <p:sp>
        <p:nvSpPr>
          <p:cNvPr id="13" name="Footer Placeholder 3">
            <a:extLst>
              <a:ext uri="{FF2B5EF4-FFF2-40B4-BE49-F238E27FC236}">
                <a16:creationId xmlns:a16="http://schemas.microsoft.com/office/drawing/2014/main" id="{8F88AC39-BC86-443D-9F84-D1384EDB0B5A}"/>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574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_Black">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F9394017-23F6-5642-AC65-E5AE6911C8A8}"/>
              </a:ext>
            </a:extLst>
          </p:cNvPr>
          <p:cNvSpPr/>
          <p:nvPr userDrawn="1"/>
        </p:nvSpPr>
        <p:spPr>
          <a:xfrm>
            <a:off x="11643557" y="1"/>
            <a:ext cx="548755" cy="6857615"/>
          </a:xfrm>
          <a:custGeom>
            <a:avLst/>
            <a:gdLst/>
            <a:ahLst/>
            <a:cxnLst/>
            <a:rect l="l" t="t" r="r" b="b"/>
            <a:pathLst>
              <a:path w="904875" h="11308715">
                <a:moveTo>
                  <a:pt x="904349" y="0"/>
                </a:moveTo>
                <a:lnTo>
                  <a:pt x="0" y="0"/>
                </a:lnTo>
                <a:lnTo>
                  <a:pt x="0" y="11308556"/>
                </a:lnTo>
                <a:lnTo>
                  <a:pt x="904349" y="11308556"/>
                </a:lnTo>
                <a:lnTo>
                  <a:pt x="904349" y="0"/>
                </a:lnTo>
                <a:close/>
              </a:path>
            </a:pathLst>
          </a:custGeom>
          <a:solidFill>
            <a:srgbClr val="FFDC34"/>
          </a:solidFill>
        </p:spPr>
        <p:txBody>
          <a:bodyPr wrap="square" lIns="0" tIns="0" rIns="0" bIns="0" rtlCol="0"/>
          <a:lstStyle/>
          <a:p>
            <a:endParaRPr sz="1092"/>
          </a:p>
        </p:txBody>
      </p:sp>
      <p:sp>
        <p:nvSpPr>
          <p:cNvPr id="8" name="object 3">
            <a:extLst>
              <a:ext uri="{FF2B5EF4-FFF2-40B4-BE49-F238E27FC236}">
                <a16:creationId xmlns:a16="http://schemas.microsoft.com/office/drawing/2014/main" id="{4BAB1D1D-2D62-BB42-8543-7198C1270D76}"/>
              </a:ext>
            </a:extLst>
          </p:cNvPr>
          <p:cNvSpPr txBox="1">
            <a:spLocks noGrp="1"/>
          </p:cNvSpPr>
          <p:nvPr>
            <p:ph type="title"/>
          </p:nvPr>
        </p:nvSpPr>
        <p:spPr>
          <a:xfrm>
            <a:off x="829049" y="398497"/>
            <a:ext cx="10502834" cy="777445"/>
          </a:xfrm>
          <a:prstGeom prst="rect">
            <a:avLst/>
          </a:prstGeom>
        </p:spPr>
        <p:txBody>
          <a:bodyPr vert="horz" wrap="square" lIns="0" tIns="12065" rIns="0" bIns="0" rtlCol="0">
            <a:spAutoFit/>
          </a:bodyPr>
          <a:lstStyle>
            <a:lvl1pPr marL="7702">
              <a:lnSpc>
                <a:spcPct val="100000"/>
              </a:lnSpc>
              <a:spcBef>
                <a:spcPts val="58"/>
              </a:spcBef>
              <a:defRPr sz="4852">
                <a:solidFill>
                  <a:schemeClr val="tx1"/>
                </a:solidFill>
              </a:defRPr>
            </a:lvl1pPr>
          </a:lstStyle>
          <a:p>
            <a:pPr marL="7701">
              <a:lnSpc>
                <a:spcPct val="100000"/>
              </a:lnSpc>
              <a:spcBef>
                <a:spcPts val="58"/>
              </a:spcBef>
            </a:pPr>
            <a:r>
              <a:rPr lang="en-US" spc="-154"/>
              <a:t>Click to edit Master title style</a:t>
            </a:r>
            <a:endParaRPr spc="-154"/>
          </a:p>
        </p:txBody>
      </p:sp>
      <p:sp>
        <p:nvSpPr>
          <p:cNvPr id="27" name="Text Placeholder 41">
            <a:extLst>
              <a:ext uri="{FF2B5EF4-FFF2-40B4-BE49-F238E27FC236}">
                <a16:creationId xmlns:a16="http://schemas.microsoft.com/office/drawing/2014/main" id="{0592D01E-E797-E747-8717-B0F1523C47CD}"/>
              </a:ext>
            </a:extLst>
          </p:cNvPr>
          <p:cNvSpPr>
            <a:spLocks noGrp="1"/>
          </p:cNvSpPr>
          <p:nvPr>
            <p:ph type="body" sz="quarter" idx="21" hasCustomPrompt="1"/>
          </p:nvPr>
        </p:nvSpPr>
        <p:spPr>
          <a:xfrm>
            <a:off x="829048" y="1606104"/>
            <a:ext cx="10502834" cy="671890"/>
          </a:xfrm>
        </p:spPr>
        <p:txBody>
          <a:bodyPr anchor="b" anchorCtr="0">
            <a:normAutofit/>
          </a:bodyPr>
          <a:lstStyle>
            <a:lvl1pPr>
              <a:lnSpc>
                <a:spcPct val="100000"/>
              </a:lnSpc>
              <a:defRPr lang="en-US" sz="2183" b="0" i="0" baseline="0" dirty="0">
                <a:solidFill>
                  <a:schemeClr val="tx1"/>
                </a:solidFill>
                <a:latin typeface="Arial" panose="020B0604020202020204" pitchFamily="34" charset="0"/>
                <a:ea typeface="+mn-ea"/>
                <a:cs typeface="+mn-cs"/>
              </a:defRPr>
            </a:lvl1pPr>
          </a:lstStyle>
          <a:p>
            <a:pPr lvl="0"/>
            <a:r>
              <a:rPr lang="en-US"/>
              <a:t>Click to add text</a:t>
            </a:r>
          </a:p>
        </p:txBody>
      </p:sp>
      <p:sp>
        <p:nvSpPr>
          <p:cNvPr id="10" name="Text Placeholder 2">
            <a:extLst>
              <a:ext uri="{FF2B5EF4-FFF2-40B4-BE49-F238E27FC236}">
                <a16:creationId xmlns:a16="http://schemas.microsoft.com/office/drawing/2014/main" id="{6121B8DA-E100-A748-B5E3-EF541FA1CBC1}"/>
              </a:ext>
            </a:extLst>
          </p:cNvPr>
          <p:cNvSpPr>
            <a:spLocks noGrp="1"/>
          </p:cNvSpPr>
          <p:nvPr>
            <p:ph type="body" sz="quarter" idx="27"/>
          </p:nvPr>
        </p:nvSpPr>
        <p:spPr>
          <a:xfrm>
            <a:off x="827947" y="2504845"/>
            <a:ext cx="10536106" cy="1187899"/>
          </a:xfrm>
        </p:spPr>
        <p:txBody>
          <a:bodyPr/>
          <a:lstStyle>
            <a:lvl1pPr marL="207955" indent="-207955">
              <a:lnSpc>
                <a:spcPct val="130000"/>
              </a:lnSpc>
              <a:spcBef>
                <a:spcPts val="2007"/>
              </a:spcBef>
              <a:buClr>
                <a:schemeClr val="accent5"/>
              </a:buClr>
              <a:buSzPct val="135000"/>
              <a:buFont typeface="Arial" panose="020B0604020202020204" pitchFamily="34" charset="0"/>
              <a:buChar char="•"/>
              <a:defRPr sz="1213">
                <a:latin typeface="Arial" panose="020B0604020202020204" pitchFamily="34" charset="0"/>
              </a:defRPr>
            </a:lvl1pPr>
            <a:lvl2pPr marL="450570"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2pPr>
            <a:lvl3pPr marL="727844"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3pPr>
            <a:lvl4pPr marL="1005118"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4pPr>
            <a:lvl5pPr marL="1282391" indent="-173296">
              <a:lnSpc>
                <a:spcPct val="130000"/>
              </a:lnSpc>
              <a:buClr>
                <a:schemeClr val="accent5"/>
              </a:buClr>
              <a:buSzPct val="135000"/>
              <a:buFont typeface="Arial" panose="020B0604020202020204" pitchFamily="34" charset="0"/>
              <a:buChar char="•"/>
              <a:defRPr sz="1213">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FE26A2DB-F7D8-8C4E-9D30-E14CC752E9F0}"/>
              </a:ext>
            </a:extLst>
          </p:cNvPr>
          <p:cNvSpPr>
            <a:spLocks noGrp="1"/>
          </p:cNvSpPr>
          <p:nvPr>
            <p:ph type="body" sz="quarter" idx="25" hasCustomPrompt="1"/>
          </p:nvPr>
        </p:nvSpPr>
        <p:spPr>
          <a:xfrm>
            <a:off x="1809460" y="6412644"/>
            <a:ext cx="3268465" cy="130645"/>
          </a:xfrm>
        </p:spPr>
        <p:txBody>
          <a:bodyPr/>
          <a:lstStyle>
            <a:lvl1pPr>
              <a:lnSpc>
                <a:spcPct val="100000"/>
              </a:lnSpc>
              <a:defRPr sz="849" b="0" baseline="0">
                <a:latin typeface="Arial" panose="020B0604020202020204" pitchFamily="34" charset="0"/>
              </a:defRPr>
            </a:lvl1pPr>
          </a:lstStyle>
          <a:p>
            <a:pPr lvl="0"/>
            <a:r>
              <a:rPr lang="en-US"/>
              <a:t>Click to add sources</a:t>
            </a:r>
          </a:p>
        </p:txBody>
      </p:sp>
      <p:sp>
        <p:nvSpPr>
          <p:cNvPr id="15" name="Text Placeholder 9">
            <a:extLst>
              <a:ext uri="{FF2B5EF4-FFF2-40B4-BE49-F238E27FC236}">
                <a16:creationId xmlns:a16="http://schemas.microsoft.com/office/drawing/2014/main" id="{DD308B40-2970-9848-84D6-7CEEA738FDB1}"/>
              </a:ext>
            </a:extLst>
          </p:cNvPr>
          <p:cNvSpPr>
            <a:spLocks noGrp="1"/>
          </p:cNvSpPr>
          <p:nvPr>
            <p:ph type="body" sz="quarter" idx="26" hasCustomPrompt="1"/>
          </p:nvPr>
        </p:nvSpPr>
        <p:spPr>
          <a:xfrm>
            <a:off x="1132542" y="6412644"/>
            <a:ext cx="593223" cy="130645"/>
          </a:xfrm>
        </p:spPr>
        <p:txBody>
          <a:bodyPr/>
          <a:lstStyle>
            <a:lvl1pPr>
              <a:lnSpc>
                <a:spcPct val="100000"/>
              </a:lnSpc>
              <a:defRPr sz="849" b="1" i="0" baseline="0">
                <a:latin typeface="Arial" panose="020B0604020202020204" pitchFamily="34" charset="0"/>
              </a:defRPr>
            </a:lvl1pPr>
          </a:lstStyle>
          <a:p>
            <a:pPr lvl="0"/>
            <a:r>
              <a:rPr lang="en-US"/>
              <a:t>Source:</a:t>
            </a:r>
          </a:p>
        </p:txBody>
      </p:sp>
      <p:sp>
        <p:nvSpPr>
          <p:cNvPr id="11" name="Footer Placeholder 3">
            <a:extLst>
              <a:ext uri="{FF2B5EF4-FFF2-40B4-BE49-F238E27FC236}">
                <a16:creationId xmlns:a16="http://schemas.microsoft.com/office/drawing/2014/main" id="{9CAC2FCB-5488-426E-A467-56F1AFFE0C70}"/>
              </a:ext>
            </a:extLst>
          </p:cNvPr>
          <p:cNvSpPr txBox="1">
            <a:spLocks/>
          </p:cNvSpPr>
          <p:nvPr userDrawn="1"/>
        </p:nvSpPr>
        <p:spPr>
          <a:xfrm>
            <a:off x="7960217" y="6386296"/>
            <a:ext cx="4003441" cy="3648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554547" rtl="0" eaLnBrk="1" fontAlgn="auto" latinLnBrk="0" hangingPunct="1">
              <a:lnSpc>
                <a:spcPct val="100000"/>
              </a:lnSpc>
              <a:spcBef>
                <a:spcPts val="0"/>
              </a:spcBef>
              <a:spcAft>
                <a:spcPts val="0"/>
              </a:spcAft>
              <a:buClrTx/>
              <a:buSzTx/>
              <a:buFontTx/>
              <a:buNone/>
              <a:tabLst/>
              <a:defRPr/>
            </a:pPr>
            <a:r>
              <a:rPr lang="en-US" sz="849" b="1">
                <a:solidFill>
                  <a:schemeClr val="tx1"/>
                </a:solidFill>
                <a:latin typeface="Arial" panose="020B0604020202020204" pitchFamily="34" charset="0"/>
                <a:cs typeface="Arial" panose="020B0604020202020204" pitchFamily="34" charset="0"/>
              </a:rPr>
              <a:t>Confidential   </a:t>
            </a:r>
            <a:r>
              <a:rPr lang="en-US" sz="849" b="1">
                <a:latin typeface="Arial" panose="020B0604020202020204" pitchFamily="34" charset="0"/>
                <a:cs typeface="Arial" panose="020B0604020202020204" pitchFamily="34" charset="0"/>
              </a:rPr>
              <a:t>GlobalFoundries</a:t>
            </a:r>
            <a:r>
              <a:rPr lang="en-US" sz="849">
                <a:latin typeface="Arial" panose="020B0604020202020204" pitchFamily="34" charset="0"/>
                <a:cs typeface="Arial" panose="020B0604020202020204" pitchFamily="34" charset="0"/>
              </a:rPr>
              <a:t> © 2021 All Rights Reserved       </a:t>
            </a:r>
            <a:fld id="{B6F15528-21DE-4FAA-801E-634DDDAF4B2B}" type="slidenum">
              <a:rPr lang="en-US" sz="849" b="1" smtClean="0">
                <a:latin typeface="Arial" panose="020B0604020202020204" pitchFamily="34" charset="0"/>
                <a:cs typeface="Arial" panose="020B0604020202020204" pitchFamily="34" charset="0"/>
              </a:rPr>
              <a:pPr marL="0" marR="0" lvl="0" indent="0" algn="r" defTabSz="554547" rtl="0" eaLnBrk="1" fontAlgn="auto" latinLnBrk="0" hangingPunct="1">
                <a:lnSpc>
                  <a:spcPct val="100000"/>
                </a:lnSpc>
                <a:spcBef>
                  <a:spcPts val="0"/>
                </a:spcBef>
                <a:spcAft>
                  <a:spcPts val="0"/>
                </a:spcAft>
                <a:buClrTx/>
                <a:buSzTx/>
                <a:buFontTx/>
                <a:buNone/>
                <a:tabLst/>
                <a:defRPr/>
              </a:pPr>
              <a:t>‹#›</a:t>
            </a:fld>
            <a:endParaRPr lang="en-US" sz="849"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52613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46" name="object 3">
            <a:extLst>
              <a:ext uri="{FF2B5EF4-FFF2-40B4-BE49-F238E27FC236}">
                <a16:creationId xmlns:a16="http://schemas.microsoft.com/office/drawing/2014/main" id="{392A478E-35F2-4E19-881A-F739DA96B03F}"/>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8944946" cy="6857519"/>
          </a:xfrm>
          <a:prstGeom prst="rect">
            <a:avLst/>
          </a:prstGeom>
        </p:spPr>
      </p:pic>
      <p:sp>
        <p:nvSpPr>
          <p:cNvPr id="45" name="overlay">
            <a:extLst>
              <a:ext uri="{FF2B5EF4-FFF2-40B4-BE49-F238E27FC236}">
                <a16:creationId xmlns:a16="http://schemas.microsoft.com/office/drawing/2014/main" id="{E50D90A6-9B7C-44C5-9FA0-FE3F92386E57}"/>
              </a:ext>
            </a:extLst>
          </p:cNvPr>
          <p:cNvSpPr/>
          <p:nvPr userDrawn="1"/>
        </p:nvSpPr>
        <p:spPr>
          <a:xfrm>
            <a:off x="0" y="327"/>
            <a:ext cx="8945293" cy="6857230"/>
          </a:xfrm>
          <a:custGeom>
            <a:avLst/>
            <a:gdLst/>
            <a:ahLst/>
            <a:cxnLst/>
            <a:rect l="l" t="t" r="r" b="b"/>
            <a:pathLst>
              <a:path w="14750415" h="11308080">
                <a:moveTo>
                  <a:pt x="14749844" y="0"/>
                </a:moveTo>
                <a:lnTo>
                  <a:pt x="9265755" y="0"/>
                </a:lnTo>
                <a:lnTo>
                  <a:pt x="9265755" y="2420620"/>
                </a:lnTo>
                <a:lnTo>
                  <a:pt x="9265755" y="8887460"/>
                </a:lnTo>
                <a:lnTo>
                  <a:pt x="2798330" y="8887460"/>
                </a:lnTo>
                <a:lnTo>
                  <a:pt x="2798330" y="2420620"/>
                </a:lnTo>
                <a:lnTo>
                  <a:pt x="9265755" y="2420620"/>
                </a:lnTo>
                <a:lnTo>
                  <a:pt x="9265755" y="0"/>
                </a:lnTo>
                <a:lnTo>
                  <a:pt x="0" y="0"/>
                </a:lnTo>
                <a:lnTo>
                  <a:pt x="0" y="2420620"/>
                </a:lnTo>
                <a:lnTo>
                  <a:pt x="0" y="8887460"/>
                </a:lnTo>
                <a:lnTo>
                  <a:pt x="0" y="11308067"/>
                </a:lnTo>
                <a:lnTo>
                  <a:pt x="14749844" y="11308067"/>
                </a:lnTo>
                <a:lnTo>
                  <a:pt x="14749844" y="8887460"/>
                </a:lnTo>
                <a:lnTo>
                  <a:pt x="14749844" y="2420620"/>
                </a:lnTo>
                <a:lnTo>
                  <a:pt x="14749844" y="2420035"/>
                </a:lnTo>
                <a:lnTo>
                  <a:pt x="14749844" y="0"/>
                </a:lnTo>
                <a:close/>
              </a:path>
            </a:pathLst>
          </a:custGeom>
          <a:solidFill>
            <a:srgbClr val="1C1B1A">
              <a:alpha val="34999"/>
            </a:srgbClr>
          </a:solidFill>
        </p:spPr>
        <p:txBody>
          <a:bodyPr wrap="square" lIns="0" tIns="0" rIns="0" bIns="0" rtlCol="0"/>
          <a:lstStyle/>
          <a:p>
            <a:endParaRPr sz="1092"/>
          </a:p>
        </p:txBody>
      </p:sp>
      <p:pic>
        <p:nvPicPr>
          <p:cNvPr id="4" name="Picture 3" descr="A picture containing text, outdoor, stone&#10;&#10;Description automatically generated">
            <a:extLst>
              <a:ext uri="{FF2B5EF4-FFF2-40B4-BE49-F238E27FC236}">
                <a16:creationId xmlns:a16="http://schemas.microsoft.com/office/drawing/2014/main" id="{211DAC29-5C3C-4617-8BFE-DBC7E5D57B1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60"/>
          <a:stretch/>
        </p:blipFill>
        <p:spPr>
          <a:xfrm>
            <a:off x="6559652" y="1447322"/>
            <a:ext cx="2385295" cy="3917931"/>
          </a:xfrm>
          <a:prstGeom prst="rect">
            <a:avLst/>
          </a:prstGeom>
        </p:spPr>
      </p:pic>
      <p:grpSp>
        <p:nvGrpSpPr>
          <p:cNvPr id="26" name="Group 25">
            <a:extLst>
              <a:ext uri="{FF2B5EF4-FFF2-40B4-BE49-F238E27FC236}">
                <a16:creationId xmlns:a16="http://schemas.microsoft.com/office/drawing/2014/main" id="{AB861A49-D04B-4DF1-9828-5BD2FE6592F1}"/>
              </a:ext>
            </a:extLst>
          </p:cNvPr>
          <p:cNvGrpSpPr/>
          <p:nvPr userDrawn="1"/>
        </p:nvGrpSpPr>
        <p:grpSpPr>
          <a:xfrm>
            <a:off x="9586564" y="2485302"/>
            <a:ext cx="1520278" cy="381214"/>
            <a:chOff x="15267933" y="4098447"/>
            <a:chExt cx="2506875" cy="628650"/>
          </a:xfrm>
        </p:grpSpPr>
        <p:grpSp>
          <p:nvGrpSpPr>
            <p:cNvPr id="30" name="object 27">
              <a:extLst>
                <a:ext uri="{FF2B5EF4-FFF2-40B4-BE49-F238E27FC236}">
                  <a16:creationId xmlns:a16="http://schemas.microsoft.com/office/drawing/2014/main" id="{7D9D9D90-C7F5-9540-9831-8B8868716C82}"/>
                </a:ext>
              </a:extLst>
            </p:cNvPr>
            <p:cNvGrpSpPr/>
            <p:nvPr userDrawn="1"/>
          </p:nvGrpSpPr>
          <p:grpSpPr>
            <a:xfrm>
              <a:off x="15267933" y="4098447"/>
              <a:ext cx="628650" cy="628650"/>
              <a:chOff x="15267933" y="6145605"/>
              <a:chExt cx="628650" cy="628650"/>
            </a:xfrm>
          </p:grpSpPr>
          <p:sp>
            <p:nvSpPr>
              <p:cNvPr id="31" name="object 28">
                <a:extLst>
                  <a:ext uri="{FF2B5EF4-FFF2-40B4-BE49-F238E27FC236}">
                    <a16:creationId xmlns:a16="http://schemas.microsoft.com/office/drawing/2014/main" id="{852AB99D-BC9C-EE4E-8D5D-06C38E0ADE47}"/>
                  </a:ext>
                </a:extLst>
              </p:cNvPr>
              <p:cNvSpPr/>
              <p:nvPr/>
            </p:nvSpPr>
            <p:spPr>
              <a:xfrm>
                <a:off x="15267933" y="6145605"/>
                <a:ext cx="628650" cy="628650"/>
              </a:xfrm>
              <a:custGeom>
                <a:avLst/>
                <a:gdLst/>
                <a:ahLst/>
                <a:cxnLst/>
                <a:rect l="l" t="t" r="r" b="b"/>
                <a:pathLst>
                  <a:path w="628650" h="628650">
                    <a:moveTo>
                      <a:pt x="314126" y="0"/>
                    </a:moveTo>
                    <a:lnTo>
                      <a:pt x="267708" y="3406"/>
                    </a:lnTo>
                    <a:lnTo>
                      <a:pt x="223404" y="13300"/>
                    </a:lnTo>
                    <a:lnTo>
                      <a:pt x="181701" y="29196"/>
                    </a:lnTo>
                    <a:lnTo>
                      <a:pt x="143083" y="50609"/>
                    </a:lnTo>
                    <a:lnTo>
                      <a:pt x="108038" y="77051"/>
                    </a:lnTo>
                    <a:lnTo>
                      <a:pt x="77051" y="108038"/>
                    </a:lnTo>
                    <a:lnTo>
                      <a:pt x="50609" y="143083"/>
                    </a:lnTo>
                    <a:lnTo>
                      <a:pt x="29196" y="181701"/>
                    </a:lnTo>
                    <a:lnTo>
                      <a:pt x="13300" y="223404"/>
                    </a:lnTo>
                    <a:lnTo>
                      <a:pt x="3406" y="267708"/>
                    </a:lnTo>
                    <a:lnTo>
                      <a:pt x="0" y="314126"/>
                    </a:lnTo>
                    <a:lnTo>
                      <a:pt x="3406" y="360544"/>
                    </a:lnTo>
                    <a:lnTo>
                      <a:pt x="13300" y="404848"/>
                    </a:lnTo>
                    <a:lnTo>
                      <a:pt x="29196" y="446551"/>
                    </a:lnTo>
                    <a:lnTo>
                      <a:pt x="50609" y="485169"/>
                    </a:lnTo>
                    <a:lnTo>
                      <a:pt x="77051" y="520214"/>
                    </a:lnTo>
                    <a:lnTo>
                      <a:pt x="108038" y="551201"/>
                    </a:lnTo>
                    <a:lnTo>
                      <a:pt x="143083" y="577643"/>
                    </a:lnTo>
                    <a:lnTo>
                      <a:pt x="181701" y="599056"/>
                    </a:lnTo>
                    <a:lnTo>
                      <a:pt x="223404" y="614952"/>
                    </a:lnTo>
                    <a:lnTo>
                      <a:pt x="267708" y="624847"/>
                    </a:lnTo>
                    <a:lnTo>
                      <a:pt x="314126" y="628253"/>
                    </a:lnTo>
                    <a:lnTo>
                      <a:pt x="360544" y="624847"/>
                    </a:lnTo>
                    <a:lnTo>
                      <a:pt x="404848" y="614952"/>
                    </a:lnTo>
                    <a:lnTo>
                      <a:pt x="446551" y="599056"/>
                    </a:lnTo>
                    <a:lnTo>
                      <a:pt x="485169" y="577643"/>
                    </a:lnTo>
                    <a:lnTo>
                      <a:pt x="520214" y="551201"/>
                    </a:lnTo>
                    <a:lnTo>
                      <a:pt x="551201" y="520214"/>
                    </a:lnTo>
                    <a:lnTo>
                      <a:pt x="577643" y="485169"/>
                    </a:lnTo>
                    <a:lnTo>
                      <a:pt x="599056" y="446551"/>
                    </a:lnTo>
                    <a:lnTo>
                      <a:pt x="614952" y="404848"/>
                    </a:lnTo>
                    <a:lnTo>
                      <a:pt x="624847" y="360544"/>
                    </a:lnTo>
                    <a:lnTo>
                      <a:pt x="628253" y="314126"/>
                    </a:lnTo>
                    <a:lnTo>
                      <a:pt x="624847" y="267708"/>
                    </a:lnTo>
                    <a:lnTo>
                      <a:pt x="614952" y="223404"/>
                    </a:lnTo>
                    <a:lnTo>
                      <a:pt x="599056" y="181701"/>
                    </a:lnTo>
                    <a:lnTo>
                      <a:pt x="577643" y="143083"/>
                    </a:lnTo>
                    <a:lnTo>
                      <a:pt x="551201" y="108038"/>
                    </a:lnTo>
                    <a:lnTo>
                      <a:pt x="520214" y="77051"/>
                    </a:lnTo>
                    <a:lnTo>
                      <a:pt x="485169" y="50609"/>
                    </a:lnTo>
                    <a:lnTo>
                      <a:pt x="446551" y="29196"/>
                    </a:lnTo>
                    <a:lnTo>
                      <a:pt x="404848" y="13300"/>
                    </a:lnTo>
                    <a:lnTo>
                      <a:pt x="360544" y="3406"/>
                    </a:lnTo>
                    <a:lnTo>
                      <a:pt x="314126" y="0"/>
                    </a:lnTo>
                    <a:close/>
                  </a:path>
                </a:pathLst>
              </a:custGeom>
              <a:solidFill>
                <a:srgbClr val="FF6012"/>
              </a:solidFill>
            </p:spPr>
            <p:txBody>
              <a:bodyPr wrap="square" lIns="0" tIns="0" rIns="0" bIns="0" rtlCol="0"/>
              <a:lstStyle/>
              <a:p>
                <a:endParaRPr sz="1092"/>
              </a:p>
            </p:txBody>
          </p:sp>
          <p:sp>
            <p:nvSpPr>
              <p:cNvPr id="32" name="object 29">
                <a:extLst>
                  <a:ext uri="{FF2B5EF4-FFF2-40B4-BE49-F238E27FC236}">
                    <a16:creationId xmlns:a16="http://schemas.microsoft.com/office/drawing/2014/main" id="{7D66DFA3-7C56-A649-93A9-B92319F157C4}"/>
                  </a:ext>
                </a:extLst>
              </p:cNvPr>
              <p:cNvSpPr/>
              <p:nvPr/>
            </p:nvSpPr>
            <p:spPr>
              <a:xfrm>
                <a:off x="15414699" y="6323715"/>
                <a:ext cx="348615" cy="283845"/>
              </a:xfrm>
              <a:custGeom>
                <a:avLst/>
                <a:gdLst/>
                <a:ahLst/>
                <a:cxnLst/>
                <a:rect l="l" t="t" r="r" b="b"/>
                <a:pathLst>
                  <a:path w="348615" h="283845">
                    <a:moveTo>
                      <a:pt x="241343" y="0"/>
                    </a:moveTo>
                    <a:lnTo>
                      <a:pt x="209520" y="7429"/>
                    </a:lnTo>
                    <a:lnTo>
                      <a:pt x="185292" y="27130"/>
                    </a:lnTo>
                    <a:lnTo>
                      <a:pt x="171675" y="55217"/>
                    </a:lnTo>
                    <a:lnTo>
                      <a:pt x="171680" y="87808"/>
                    </a:lnTo>
                    <a:lnTo>
                      <a:pt x="128529" y="80964"/>
                    </a:lnTo>
                    <a:lnTo>
                      <a:pt x="88909" y="65562"/>
                    </a:lnTo>
                    <a:lnTo>
                      <a:pt x="53822" y="42602"/>
                    </a:lnTo>
                    <a:lnTo>
                      <a:pt x="24271" y="13088"/>
                    </a:lnTo>
                    <a:lnTo>
                      <a:pt x="15343" y="38577"/>
                    </a:lnTo>
                    <a:lnTo>
                      <a:pt x="16365" y="64907"/>
                    </a:lnTo>
                    <a:lnTo>
                      <a:pt x="26874" y="89201"/>
                    </a:lnTo>
                    <a:lnTo>
                      <a:pt x="46406" y="108583"/>
                    </a:lnTo>
                    <a:lnTo>
                      <a:pt x="37750" y="107777"/>
                    </a:lnTo>
                    <a:lnTo>
                      <a:pt x="29417" y="105970"/>
                    </a:lnTo>
                    <a:lnTo>
                      <a:pt x="21478" y="103229"/>
                    </a:lnTo>
                    <a:lnTo>
                      <a:pt x="13999" y="99620"/>
                    </a:lnTo>
                    <a:lnTo>
                      <a:pt x="17798" y="123728"/>
                    </a:lnTo>
                    <a:lnTo>
                      <a:pt x="29489" y="144974"/>
                    </a:lnTo>
                    <a:lnTo>
                      <a:pt x="47776" y="161304"/>
                    </a:lnTo>
                    <a:lnTo>
                      <a:pt x="71359" y="170664"/>
                    </a:lnTo>
                    <a:lnTo>
                      <a:pt x="63644" y="172309"/>
                    </a:lnTo>
                    <a:lnTo>
                      <a:pt x="55642" y="173102"/>
                    </a:lnTo>
                    <a:lnTo>
                      <a:pt x="47428" y="172979"/>
                    </a:lnTo>
                    <a:lnTo>
                      <a:pt x="39077" y="171879"/>
                    </a:lnTo>
                    <a:lnTo>
                      <a:pt x="48946" y="191551"/>
                    </a:lnTo>
                    <a:lnTo>
                      <a:pt x="64145" y="207157"/>
                    </a:lnTo>
                    <a:lnTo>
                      <a:pt x="83509" y="217542"/>
                    </a:lnTo>
                    <a:lnTo>
                      <a:pt x="105871" y="221553"/>
                    </a:lnTo>
                    <a:lnTo>
                      <a:pt x="81981" y="236754"/>
                    </a:lnTo>
                    <a:lnTo>
                      <a:pt x="55888" y="246878"/>
                    </a:lnTo>
                    <a:lnTo>
                      <a:pt x="28319" y="251743"/>
                    </a:lnTo>
                    <a:lnTo>
                      <a:pt x="0" y="251165"/>
                    </a:lnTo>
                    <a:lnTo>
                      <a:pt x="24798" y="264747"/>
                    </a:lnTo>
                    <a:lnTo>
                      <a:pt x="51532" y="274842"/>
                    </a:lnTo>
                    <a:lnTo>
                      <a:pt x="79907" y="281132"/>
                    </a:lnTo>
                    <a:lnTo>
                      <a:pt x="109630" y="283300"/>
                    </a:lnTo>
                    <a:lnTo>
                      <a:pt x="162936" y="276794"/>
                    </a:lnTo>
                    <a:lnTo>
                      <a:pt x="208787" y="258719"/>
                    </a:lnTo>
                    <a:lnTo>
                      <a:pt x="246804" y="231239"/>
                    </a:lnTo>
                    <a:lnTo>
                      <a:pt x="276606" y="196519"/>
                    </a:lnTo>
                    <a:lnTo>
                      <a:pt x="297811" y="156721"/>
                    </a:lnTo>
                    <a:lnTo>
                      <a:pt x="310040" y="114011"/>
                    </a:lnTo>
                    <a:lnTo>
                      <a:pt x="312911" y="70552"/>
                    </a:lnTo>
                    <a:lnTo>
                      <a:pt x="323031" y="62536"/>
                    </a:lnTo>
                    <a:lnTo>
                      <a:pt x="332395" y="53646"/>
                    </a:lnTo>
                    <a:lnTo>
                      <a:pt x="340938" y="43952"/>
                    </a:lnTo>
                    <a:lnTo>
                      <a:pt x="348596" y="33527"/>
                    </a:lnTo>
                    <a:lnTo>
                      <a:pt x="338796" y="37443"/>
                    </a:lnTo>
                    <a:lnTo>
                      <a:pt x="328666" y="40644"/>
                    </a:lnTo>
                    <a:lnTo>
                      <a:pt x="318232" y="43100"/>
                    </a:lnTo>
                    <a:lnTo>
                      <a:pt x="307519" y="44783"/>
                    </a:lnTo>
                    <a:lnTo>
                      <a:pt x="317910" y="37223"/>
                    </a:lnTo>
                    <a:lnTo>
                      <a:pt x="326775" y="27953"/>
                    </a:lnTo>
                    <a:lnTo>
                      <a:pt x="333873" y="17209"/>
                    </a:lnTo>
                    <a:lnTo>
                      <a:pt x="338963" y="5224"/>
                    </a:lnTo>
                    <a:lnTo>
                      <a:pt x="328326" y="10939"/>
                    </a:lnTo>
                    <a:lnTo>
                      <a:pt x="317180" y="15770"/>
                    </a:lnTo>
                    <a:lnTo>
                      <a:pt x="305572" y="19668"/>
                    </a:lnTo>
                    <a:lnTo>
                      <a:pt x="293551" y="22585"/>
                    </a:lnTo>
                    <a:lnTo>
                      <a:pt x="282783" y="13190"/>
                    </a:lnTo>
                    <a:lnTo>
                      <a:pt x="270270" y="6078"/>
                    </a:lnTo>
                    <a:lnTo>
                      <a:pt x="256346" y="1573"/>
                    </a:lnTo>
                    <a:lnTo>
                      <a:pt x="241343" y="0"/>
                    </a:lnTo>
                    <a:close/>
                  </a:path>
                </a:pathLst>
              </a:custGeom>
              <a:solidFill>
                <a:srgbClr val="FFFFFF"/>
              </a:solidFill>
            </p:spPr>
            <p:txBody>
              <a:bodyPr wrap="square" lIns="0" tIns="0" rIns="0" bIns="0" rtlCol="0"/>
              <a:lstStyle/>
              <a:p>
                <a:endParaRPr sz="1092"/>
              </a:p>
            </p:txBody>
          </p:sp>
        </p:grpSp>
        <p:grpSp>
          <p:nvGrpSpPr>
            <p:cNvPr id="33" name="object 30">
              <a:extLst>
                <a:ext uri="{FF2B5EF4-FFF2-40B4-BE49-F238E27FC236}">
                  <a16:creationId xmlns:a16="http://schemas.microsoft.com/office/drawing/2014/main" id="{640E5E7A-3196-904F-BF04-1C546B2DB9E2}"/>
                </a:ext>
              </a:extLst>
            </p:cNvPr>
            <p:cNvGrpSpPr/>
            <p:nvPr userDrawn="1"/>
          </p:nvGrpSpPr>
          <p:grpSpPr>
            <a:xfrm>
              <a:off x="16210312" y="4098447"/>
              <a:ext cx="628650" cy="628650"/>
              <a:chOff x="16210312" y="6145605"/>
              <a:chExt cx="628650" cy="628650"/>
            </a:xfrm>
          </p:grpSpPr>
          <p:sp>
            <p:nvSpPr>
              <p:cNvPr id="34" name="object 31">
                <a:extLst>
                  <a:ext uri="{FF2B5EF4-FFF2-40B4-BE49-F238E27FC236}">
                    <a16:creationId xmlns:a16="http://schemas.microsoft.com/office/drawing/2014/main" id="{EDFB2FCC-166B-6748-86AB-0E8DCDD5D873}"/>
                  </a:ext>
                </a:extLst>
              </p:cNvPr>
              <p:cNvSpPr/>
              <p:nvPr/>
            </p:nvSpPr>
            <p:spPr>
              <a:xfrm>
                <a:off x="16210312" y="6145605"/>
                <a:ext cx="628650" cy="628650"/>
              </a:xfrm>
              <a:custGeom>
                <a:avLst/>
                <a:gdLst/>
                <a:ahLst/>
                <a:cxnLst/>
                <a:rect l="l" t="t" r="r" b="b"/>
                <a:pathLst>
                  <a:path w="628650" h="628650">
                    <a:moveTo>
                      <a:pt x="314126" y="0"/>
                    </a:moveTo>
                    <a:lnTo>
                      <a:pt x="267708" y="3405"/>
                    </a:lnTo>
                    <a:lnTo>
                      <a:pt x="223404" y="13299"/>
                    </a:lnTo>
                    <a:lnTo>
                      <a:pt x="181701" y="29194"/>
                    </a:lnTo>
                    <a:lnTo>
                      <a:pt x="143083" y="50606"/>
                    </a:lnTo>
                    <a:lnTo>
                      <a:pt x="108038" y="77048"/>
                    </a:lnTo>
                    <a:lnTo>
                      <a:pt x="77051" y="108034"/>
                    </a:lnTo>
                    <a:lnTo>
                      <a:pt x="50609" y="143079"/>
                    </a:lnTo>
                    <a:lnTo>
                      <a:pt x="29196" y="181696"/>
                    </a:lnTo>
                    <a:lnTo>
                      <a:pt x="13300" y="223400"/>
                    </a:lnTo>
                    <a:lnTo>
                      <a:pt x="3406" y="267706"/>
                    </a:lnTo>
                    <a:lnTo>
                      <a:pt x="0" y="314126"/>
                    </a:lnTo>
                    <a:lnTo>
                      <a:pt x="3406" y="360544"/>
                    </a:lnTo>
                    <a:lnTo>
                      <a:pt x="13300" y="404848"/>
                    </a:lnTo>
                    <a:lnTo>
                      <a:pt x="29196" y="446551"/>
                    </a:lnTo>
                    <a:lnTo>
                      <a:pt x="50609" y="485169"/>
                    </a:lnTo>
                    <a:lnTo>
                      <a:pt x="77051" y="520214"/>
                    </a:lnTo>
                    <a:lnTo>
                      <a:pt x="108038" y="551201"/>
                    </a:lnTo>
                    <a:lnTo>
                      <a:pt x="143083" y="577643"/>
                    </a:lnTo>
                    <a:lnTo>
                      <a:pt x="181701" y="599056"/>
                    </a:lnTo>
                    <a:lnTo>
                      <a:pt x="223404" y="614952"/>
                    </a:lnTo>
                    <a:lnTo>
                      <a:pt x="267708" y="624847"/>
                    </a:lnTo>
                    <a:lnTo>
                      <a:pt x="314126" y="628253"/>
                    </a:lnTo>
                    <a:lnTo>
                      <a:pt x="360544" y="624847"/>
                    </a:lnTo>
                    <a:lnTo>
                      <a:pt x="404848" y="614952"/>
                    </a:lnTo>
                    <a:lnTo>
                      <a:pt x="446551" y="599056"/>
                    </a:lnTo>
                    <a:lnTo>
                      <a:pt x="485169" y="577643"/>
                    </a:lnTo>
                    <a:lnTo>
                      <a:pt x="520214" y="551201"/>
                    </a:lnTo>
                    <a:lnTo>
                      <a:pt x="551201" y="520214"/>
                    </a:lnTo>
                    <a:lnTo>
                      <a:pt x="577643" y="485169"/>
                    </a:lnTo>
                    <a:lnTo>
                      <a:pt x="599056" y="446551"/>
                    </a:lnTo>
                    <a:lnTo>
                      <a:pt x="614952" y="404848"/>
                    </a:lnTo>
                    <a:lnTo>
                      <a:pt x="624847" y="360544"/>
                    </a:lnTo>
                    <a:lnTo>
                      <a:pt x="628253" y="314126"/>
                    </a:lnTo>
                    <a:lnTo>
                      <a:pt x="624847" y="267706"/>
                    </a:lnTo>
                    <a:lnTo>
                      <a:pt x="614952" y="223400"/>
                    </a:lnTo>
                    <a:lnTo>
                      <a:pt x="599056" y="181696"/>
                    </a:lnTo>
                    <a:lnTo>
                      <a:pt x="577643" y="143079"/>
                    </a:lnTo>
                    <a:lnTo>
                      <a:pt x="551201" y="108034"/>
                    </a:lnTo>
                    <a:lnTo>
                      <a:pt x="520214" y="77048"/>
                    </a:lnTo>
                    <a:lnTo>
                      <a:pt x="485169" y="50606"/>
                    </a:lnTo>
                    <a:lnTo>
                      <a:pt x="446551" y="29194"/>
                    </a:lnTo>
                    <a:lnTo>
                      <a:pt x="404848" y="13299"/>
                    </a:lnTo>
                    <a:lnTo>
                      <a:pt x="360544" y="3405"/>
                    </a:lnTo>
                    <a:lnTo>
                      <a:pt x="314126" y="0"/>
                    </a:lnTo>
                    <a:close/>
                  </a:path>
                </a:pathLst>
              </a:custGeom>
              <a:solidFill>
                <a:srgbClr val="FF6012"/>
              </a:solidFill>
            </p:spPr>
            <p:txBody>
              <a:bodyPr wrap="square" lIns="0" tIns="0" rIns="0" bIns="0" rtlCol="0"/>
              <a:lstStyle/>
              <a:p>
                <a:endParaRPr sz="1092"/>
              </a:p>
            </p:txBody>
          </p:sp>
          <p:sp>
            <p:nvSpPr>
              <p:cNvPr id="35" name="object 32">
                <a:extLst>
                  <a:ext uri="{FF2B5EF4-FFF2-40B4-BE49-F238E27FC236}">
                    <a16:creationId xmlns:a16="http://schemas.microsoft.com/office/drawing/2014/main" id="{7FDAD6BE-D844-FC4E-A12D-39158B0503F0}"/>
                  </a:ext>
                </a:extLst>
              </p:cNvPr>
              <p:cNvSpPr/>
              <p:nvPr/>
            </p:nvSpPr>
            <p:spPr>
              <a:xfrm>
                <a:off x="16427462" y="6266364"/>
                <a:ext cx="179070" cy="387350"/>
              </a:xfrm>
              <a:custGeom>
                <a:avLst/>
                <a:gdLst/>
                <a:ahLst/>
                <a:cxnLst/>
                <a:rect l="l" t="t" r="r" b="b"/>
                <a:pathLst>
                  <a:path w="179069" h="387350">
                    <a:moveTo>
                      <a:pt x="178507" y="0"/>
                    </a:moveTo>
                    <a:lnTo>
                      <a:pt x="124582" y="0"/>
                    </a:lnTo>
                    <a:lnTo>
                      <a:pt x="87000" y="4751"/>
                    </a:lnTo>
                    <a:lnTo>
                      <a:pt x="60817" y="18869"/>
                    </a:lnTo>
                    <a:lnTo>
                      <a:pt x="45499" y="42146"/>
                    </a:lnTo>
                    <a:lnTo>
                      <a:pt x="40511" y="74374"/>
                    </a:lnTo>
                    <a:lnTo>
                      <a:pt x="40511" y="126435"/>
                    </a:lnTo>
                    <a:lnTo>
                      <a:pt x="0" y="126435"/>
                    </a:lnTo>
                    <a:lnTo>
                      <a:pt x="0" y="192538"/>
                    </a:lnTo>
                    <a:lnTo>
                      <a:pt x="40511" y="192538"/>
                    </a:lnTo>
                    <a:lnTo>
                      <a:pt x="40511" y="386731"/>
                    </a:lnTo>
                    <a:lnTo>
                      <a:pt x="118383" y="386731"/>
                    </a:lnTo>
                    <a:lnTo>
                      <a:pt x="118383" y="191732"/>
                    </a:lnTo>
                    <a:lnTo>
                      <a:pt x="172706" y="191732"/>
                    </a:lnTo>
                    <a:lnTo>
                      <a:pt x="178507" y="126435"/>
                    </a:lnTo>
                    <a:lnTo>
                      <a:pt x="118383" y="126435"/>
                    </a:lnTo>
                    <a:lnTo>
                      <a:pt x="118383" y="89243"/>
                    </a:lnTo>
                    <a:lnTo>
                      <a:pt x="119098" y="79394"/>
                    </a:lnTo>
                    <a:lnTo>
                      <a:pt x="121788" y="72733"/>
                    </a:lnTo>
                    <a:lnTo>
                      <a:pt x="127267" y="68958"/>
                    </a:lnTo>
                    <a:lnTo>
                      <a:pt x="136351" y="67767"/>
                    </a:lnTo>
                    <a:lnTo>
                      <a:pt x="178507" y="67767"/>
                    </a:lnTo>
                    <a:lnTo>
                      <a:pt x="178507" y="0"/>
                    </a:lnTo>
                    <a:close/>
                  </a:path>
                </a:pathLst>
              </a:custGeom>
              <a:solidFill>
                <a:srgbClr val="FFFFFF"/>
              </a:solidFill>
            </p:spPr>
            <p:txBody>
              <a:bodyPr wrap="square" lIns="0" tIns="0" rIns="0" bIns="0" rtlCol="0"/>
              <a:lstStyle/>
              <a:p>
                <a:endParaRPr sz="1092"/>
              </a:p>
            </p:txBody>
          </p:sp>
        </p:grpSp>
        <p:grpSp>
          <p:nvGrpSpPr>
            <p:cNvPr id="36" name="object 33">
              <a:extLst>
                <a:ext uri="{FF2B5EF4-FFF2-40B4-BE49-F238E27FC236}">
                  <a16:creationId xmlns:a16="http://schemas.microsoft.com/office/drawing/2014/main" id="{EE75871A-2762-2C45-A636-452FB6B641F7}"/>
                </a:ext>
              </a:extLst>
            </p:cNvPr>
            <p:cNvGrpSpPr/>
            <p:nvPr userDrawn="1"/>
          </p:nvGrpSpPr>
          <p:grpSpPr>
            <a:xfrm>
              <a:off x="17146158" y="4098447"/>
              <a:ext cx="628650" cy="628650"/>
              <a:chOff x="17146158" y="6145605"/>
              <a:chExt cx="628650" cy="628650"/>
            </a:xfrm>
          </p:grpSpPr>
          <p:sp>
            <p:nvSpPr>
              <p:cNvPr id="37" name="object 34">
                <a:extLst>
                  <a:ext uri="{FF2B5EF4-FFF2-40B4-BE49-F238E27FC236}">
                    <a16:creationId xmlns:a16="http://schemas.microsoft.com/office/drawing/2014/main" id="{5A1EF17E-6A9F-214C-872E-1E3C176ADFD3}"/>
                  </a:ext>
                </a:extLst>
              </p:cNvPr>
              <p:cNvSpPr/>
              <p:nvPr/>
            </p:nvSpPr>
            <p:spPr>
              <a:xfrm>
                <a:off x="17146158" y="6145605"/>
                <a:ext cx="628650" cy="628650"/>
              </a:xfrm>
              <a:custGeom>
                <a:avLst/>
                <a:gdLst/>
                <a:ahLst/>
                <a:cxnLst/>
                <a:rect l="l" t="t" r="r" b="b"/>
                <a:pathLst>
                  <a:path w="628650" h="628650">
                    <a:moveTo>
                      <a:pt x="314126" y="0"/>
                    </a:moveTo>
                    <a:lnTo>
                      <a:pt x="267708" y="3406"/>
                    </a:lnTo>
                    <a:lnTo>
                      <a:pt x="223404" y="13300"/>
                    </a:lnTo>
                    <a:lnTo>
                      <a:pt x="181701" y="29196"/>
                    </a:lnTo>
                    <a:lnTo>
                      <a:pt x="143083" y="50609"/>
                    </a:lnTo>
                    <a:lnTo>
                      <a:pt x="108038" y="77051"/>
                    </a:lnTo>
                    <a:lnTo>
                      <a:pt x="77051" y="108038"/>
                    </a:lnTo>
                    <a:lnTo>
                      <a:pt x="50609" y="143083"/>
                    </a:lnTo>
                    <a:lnTo>
                      <a:pt x="29196" y="181701"/>
                    </a:lnTo>
                    <a:lnTo>
                      <a:pt x="13300" y="223404"/>
                    </a:lnTo>
                    <a:lnTo>
                      <a:pt x="3406" y="267708"/>
                    </a:lnTo>
                    <a:lnTo>
                      <a:pt x="0" y="314126"/>
                    </a:lnTo>
                    <a:lnTo>
                      <a:pt x="3406" y="360544"/>
                    </a:lnTo>
                    <a:lnTo>
                      <a:pt x="13300" y="404848"/>
                    </a:lnTo>
                    <a:lnTo>
                      <a:pt x="29196" y="446551"/>
                    </a:lnTo>
                    <a:lnTo>
                      <a:pt x="50609" y="485169"/>
                    </a:lnTo>
                    <a:lnTo>
                      <a:pt x="77051" y="520214"/>
                    </a:lnTo>
                    <a:lnTo>
                      <a:pt x="108038" y="551201"/>
                    </a:lnTo>
                    <a:lnTo>
                      <a:pt x="143083" y="577643"/>
                    </a:lnTo>
                    <a:lnTo>
                      <a:pt x="181701" y="599056"/>
                    </a:lnTo>
                    <a:lnTo>
                      <a:pt x="223404" y="614952"/>
                    </a:lnTo>
                    <a:lnTo>
                      <a:pt x="267708" y="624847"/>
                    </a:lnTo>
                    <a:lnTo>
                      <a:pt x="314126" y="628253"/>
                    </a:lnTo>
                    <a:lnTo>
                      <a:pt x="360544" y="624847"/>
                    </a:lnTo>
                    <a:lnTo>
                      <a:pt x="404848" y="614952"/>
                    </a:lnTo>
                    <a:lnTo>
                      <a:pt x="446551" y="599056"/>
                    </a:lnTo>
                    <a:lnTo>
                      <a:pt x="485169" y="577643"/>
                    </a:lnTo>
                    <a:lnTo>
                      <a:pt x="520214" y="551201"/>
                    </a:lnTo>
                    <a:lnTo>
                      <a:pt x="551201" y="520214"/>
                    </a:lnTo>
                    <a:lnTo>
                      <a:pt x="577643" y="485169"/>
                    </a:lnTo>
                    <a:lnTo>
                      <a:pt x="599056" y="446551"/>
                    </a:lnTo>
                    <a:lnTo>
                      <a:pt x="614952" y="404848"/>
                    </a:lnTo>
                    <a:lnTo>
                      <a:pt x="624847" y="360544"/>
                    </a:lnTo>
                    <a:lnTo>
                      <a:pt x="628253" y="314126"/>
                    </a:lnTo>
                    <a:lnTo>
                      <a:pt x="624847" y="267708"/>
                    </a:lnTo>
                    <a:lnTo>
                      <a:pt x="614952" y="223404"/>
                    </a:lnTo>
                    <a:lnTo>
                      <a:pt x="599056" y="181701"/>
                    </a:lnTo>
                    <a:lnTo>
                      <a:pt x="577643" y="143083"/>
                    </a:lnTo>
                    <a:lnTo>
                      <a:pt x="551201" y="108038"/>
                    </a:lnTo>
                    <a:lnTo>
                      <a:pt x="520214" y="77051"/>
                    </a:lnTo>
                    <a:lnTo>
                      <a:pt x="485169" y="50609"/>
                    </a:lnTo>
                    <a:lnTo>
                      <a:pt x="446551" y="29196"/>
                    </a:lnTo>
                    <a:lnTo>
                      <a:pt x="404848" y="13300"/>
                    </a:lnTo>
                    <a:lnTo>
                      <a:pt x="360544" y="3406"/>
                    </a:lnTo>
                    <a:lnTo>
                      <a:pt x="314126" y="0"/>
                    </a:lnTo>
                    <a:close/>
                  </a:path>
                </a:pathLst>
              </a:custGeom>
              <a:solidFill>
                <a:srgbClr val="FF6012"/>
              </a:solidFill>
            </p:spPr>
            <p:txBody>
              <a:bodyPr wrap="square" lIns="0" tIns="0" rIns="0" bIns="0" rtlCol="0"/>
              <a:lstStyle/>
              <a:p>
                <a:endParaRPr sz="1092"/>
              </a:p>
            </p:txBody>
          </p:sp>
          <p:sp>
            <p:nvSpPr>
              <p:cNvPr id="38" name="object 35">
                <a:extLst>
                  <a:ext uri="{FF2B5EF4-FFF2-40B4-BE49-F238E27FC236}">
                    <a16:creationId xmlns:a16="http://schemas.microsoft.com/office/drawing/2014/main" id="{FFD024CC-7C64-314D-9D18-A7F7C70EC310}"/>
                  </a:ext>
                </a:extLst>
              </p:cNvPr>
              <p:cNvSpPr/>
              <p:nvPr/>
            </p:nvSpPr>
            <p:spPr>
              <a:xfrm>
                <a:off x="17283090" y="6282493"/>
                <a:ext cx="354965" cy="354965"/>
              </a:xfrm>
              <a:custGeom>
                <a:avLst/>
                <a:gdLst/>
                <a:ahLst/>
                <a:cxnLst/>
                <a:rect l="l" t="t" r="r" b="b"/>
                <a:pathLst>
                  <a:path w="354965" h="354965">
                    <a:moveTo>
                      <a:pt x="177194" y="0"/>
                    </a:moveTo>
                    <a:lnTo>
                      <a:pt x="129693" y="212"/>
                    </a:lnTo>
                    <a:lnTo>
                      <a:pt x="91025" y="2102"/>
                    </a:lnTo>
                    <a:lnTo>
                      <a:pt x="52657" y="13023"/>
                    </a:lnTo>
                    <a:lnTo>
                      <a:pt x="22968" y="37200"/>
                    </a:lnTo>
                    <a:lnTo>
                      <a:pt x="3818" y="79805"/>
                    </a:lnTo>
                    <a:lnTo>
                      <a:pt x="165" y="129743"/>
                    </a:lnTo>
                    <a:lnTo>
                      <a:pt x="0" y="148174"/>
                    </a:lnTo>
                    <a:lnTo>
                      <a:pt x="0" y="206307"/>
                    </a:lnTo>
                    <a:lnTo>
                      <a:pt x="1021" y="250316"/>
                    </a:lnTo>
                    <a:lnTo>
                      <a:pt x="9262" y="293341"/>
                    </a:lnTo>
                    <a:lnTo>
                      <a:pt x="37124" y="331448"/>
                    </a:lnTo>
                    <a:lnTo>
                      <a:pt x="79762" y="350617"/>
                    </a:lnTo>
                    <a:lnTo>
                      <a:pt x="129693" y="354273"/>
                    </a:lnTo>
                    <a:lnTo>
                      <a:pt x="177194" y="354481"/>
                    </a:lnTo>
                    <a:lnTo>
                      <a:pt x="224699" y="354273"/>
                    </a:lnTo>
                    <a:lnTo>
                      <a:pt x="263367" y="352380"/>
                    </a:lnTo>
                    <a:lnTo>
                      <a:pt x="301733" y="341460"/>
                    </a:lnTo>
                    <a:lnTo>
                      <a:pt x="326666" y="322545"/>
                    </a:lnTo>
                    <a:lnTo>
                      <a:pt x="177194" y="322545"/>
                    </a:lnTo>
                    <a:lnTo>
                      <a:pt x="130640" y="322350"/>
                    </a:lnTo>
                    <a:lnTo>
                      <a:pt x="84981" y="319079"/>
                    </a:lnTo>
                    <a:lnTo>
                      <a:pt x="46088" y="295949"/>
                    </a:lnTo>
                    <a:lnTo>
                      <a:pt x="32926" y="248861"/>
                    </a:lnTo>
                    <a:lnTo>
                      <a:pt x="31937" y="206307"/>
                    </a:lnTo>
                    <a:lnTo>
                      <a:pt x="31937" y="148174"/>
                    </a:lnTo>
                    <a:lnTo>
                      <a:pt x="32090" y="130691"/>
                    </a:lnTo>
                    <a:lnTo>
                      <a:pt x="35362" y="85024"/>
                    </a:lnTo>
                    <a:lnTo>
                      <a:pt x="58486" y="46124"/>
                    </a:lnTo>
                    <a:lnTo>
                      <a:pt x="105573" y="32962"/>
                    </a:lnTo>
                    <a:lnTo>
                      <a:pt x="326666" y="31936"/>
                    </a:lnTo>
                    <a:lnTo>
                      <a:pt x="324687" y="29747"/>
                    </a:lnTo>
                    <a:lnTo>
                      <a:pt x="284468" y="6295"/>
                    </a:lnTo>
                    <a:lnTo>
                      <a:pt x="237649" y="538"/>
                    </a:lnTo>
                    <a:lnTo>
                      <a:pt x="224699" y="212"/>
                    </a:lnTo>
                    <a:lnTo>
                      <a:pt x="177194" y="0"/>
                    </a:lnTo>
                    <a:close/>
                  </a:path>
                  <a:path w="354965" h="354965">
                    <a:moveTo>
                      <a:pt x="326666" y="31936"/>
                    </a:moveTo>
                    <a:lnTo>
                      <a:pt x="177194" y="31936"/>
                    </a:lnTo>
                    <a:lnTo>
                      <a:pt x="223748" y="32127"/>
                    </a:lnTo>
                    <a:lnTo>
                      <a:pt x="236399" y="32439"/>
                    </a:lnTo>
                    <a:lnTo>
                      <a:pt x="276380" y="37200"/>
                    </a:lnTo>
                    <a:lnTo>
                      <a:pt x="308310" y="58532"/>
                    </a:lnTo>
                    <a:lnTo>
                      <a:pt x="321462" y="105619"/>
                    </a:lnTo>
                    <a:lnTo>
                      <a:pt x="322453" y="148174"/>
                    </a:lnTo>
                    <a:lnTo>
                      <a:pt x="322453" y="206307"/>
                    </a:lnTo>
                    <a:lnTo>
                      <a:pt x="321462" y="248861"/>
                    </a:lnTo>
                    <a:lnTo>
                      <a:pt x="312153" y="290043"/>
                    </a:lnTo>
                    <a:lnTo>
                      <a:pt x="281725" y="315414"/>
                    </a:lnTo>
                    <a:lnTo>
                      <a:pt x="236401" y="322037"/>
                    </a:lnTo>
                    <a:lnTo>
                      <a:pt x="177194" y="322545"/>
                    </a:lnTo>
                    <a:lnTo>
                      <a:pt x="326666" y="322545"/>
                    </a:lnTo>
                    <a:lnTo>
                      <a:pt x="348148" y="284515"/>
                    </a:lnTo>
                    <a:lnTo>
                      <a:pt x="353896" y="237694"/>
                    </a:lnTo>
                    <a:lnTo>
                      <a:pt x="354389" y="206307"/>
                    </a:lnTo>
                    <a:lnTo>
                      <a:pt x="354389" y="148174"/>
                    </a:lnTo>
                    <a:lnTo>
                      <a:pt x="353367" y="104164"/>
                    </a:lnTo>
                    <a:lnTo>
                      <a:pt x="345137" y="61139"/>
                    </a:lnTo>
                    <a:lnTo>
                      <a:pt x="331401" y="37172"/>
                    </a:lnTo>
                    <a:lnTo>
                      <a:pt x="326666" y="31936"/>
                    </a:lnTo>
                    <a:close/>
                  </a:path>
                </a:pathLst>
              </a:custGeom>
              <a:solidFill>
                <a:srgbClr val="FFFFFF"/>
              </a:solidFill>
            </p:spPr>
            <p:txBody>
              <a:bodyPr wrap="square" lIns="0" tIns="0" rIns="0" bIns="0" rtlCol="0"/>
              <a:lstStyle/>
              <a:p>
                <a:endParaRPr sz="1092"/>
              </a:p>
            </p:txBody>
          </p:sp>
          <p:pic>
            <p:nvPicPr>
              <p:cNvPr id="39" name="object 36">
                <a:extLst>
                  <a:ext uri="{FF2B5EF4-FFF2-40B4-BE49-F238E27FC236}">
                    <a16:creationId xmlns:a16="http://schemas.microsoft.com/office/drawing/2014/main" id="{CD5E6E16-C166-6448-9F90-7887551816D5}"/>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7369271" y="6343848"/>
                <a:ext cx="206898" cy="206901"/>
              </a:xfrm>
              <a:prstGeom prst="rect">
                <a:avLst/>
              </a:prstGeom>
            </p:spPr>
          </p:pic>
        </p:grpSp>
      </p:grpSp>
      <p:sp>
        <p:nvSpPr>
          <p:cNvPr id="40" name="TextBox 39">
            <a:extLst>
              <a:ext uri="{FF2B5EF4-FFF2-40B4-BE49-F238E27FC236}">
                <a16:creationId xmlns:a16="http://schemas.microsoft.com/office/drawing/2014/main" id="{28204A2C-DDE7-0D47-A45D-744EB2CD5E9F}"/>
              </a:ext>
            </a:extLst>
          </p:cNvPr>
          <p:cNvSpPr txBox="1"/>
          <p:nvPr userDrawn="1"/>
        </p:nvSpPr>
        <p:spPr>
          <a:xfrm>
            <a:off x="9207143" y="3143542"/>
            <a:ext cx="2613786" cy="3376309"/>
          </a:xfrm>
          <a:prstGeom prst="rect">
            <a:avLst/>
          </a:prstGeom>
          <a:solidFill>
            <a:schemeClr val="bg1"/>
          </a:solidFill>
        </p:spPr>
        <p:txBody>
          <a:bodyPr wrap="square" rtlCol="0">
            <a:spAutoFit/>
          </a:bodyPr>
          <a:lstStyle/>
          <a:p>
            <a:pPr lvl="0"/>
            <a:r>
              <a:rPr lang="en-US" sz="970">
                <a:latin typeface="Arial" panose="020B0604020202020204" pitchFamily="34" charset="0"/>
                <a:cs typeface="Arial" panose="020B0604020202020204" pitchFamily="34" charset="0"/>
              </a:rPr>
              <a:t>The information contained herein is confidential and the property of GlobalFoundries and/or its licensors.</a:t>
            </a:r>
          </a:p>
          <a:p>
            <a:pPr lvl="0"/>
            <a:endParaRPr lang="en-US" sz="970">
              <a:latin typeface="Arial" panose="020B0604020202020204" pitchFamily="34" charset="0"/>
              <a:cs typeface="Arial" panose="020B0604020202020204" pitchFamily="34" charset="0"/>
            </a:endParaRPr>
          </a:p>
          <a:p>
            <a:pPr lvl="0"/>
            <a:r>
              <a:rPr lang="en-US" sz="970">
                <a:latin typeface="Arial" panose="020B0604020202020204" pitchFamily="34" charset="0"/>
                <a:cs typeface="Arial" panose="020B0604020202020204" pitchFamily="34" charset="0"/>
              </a:rPr>
              <a:t>This document is for informational purposes only, is current only as of the date of publication and is subject to change by GlobalFoundries at any time without notice.</a:t>
            </a:r>
          </a:p>
          <a:p>
            <a:pPr lvl="0"/>
            <a:endParaRPr lang="en-US" sz="970">
              <a:latin typeface="Arial" panose="020B0604020202020204" pitchFamily="34" charset="0"/>
              <a:cs typeface="Arial" panose="020B0604020202020204" pitchFamily="34" charset="0"/>
            </a:endParaRPr>
          </a:p>
          <a:p>
            <a:pPr lvl="0"/>
            <a:r>
              <a:rPr lang="en-US" sz="970">
                <a:latin typeface="Arial" panose="020B0604020202020204" pitchFamily="34" charset="0"/>
                <a:cs typeface="Arial" panose="020B0604020202020204" pitchFamily="34" charset="0"/>
              </a:rPr>
              <a:t>GlobalFoundries, the GlobalFoundries logo and combinations thereof are trademarks of GlobalFoundries Inc. in the United States and/or other jurisdictions. Other product or service names are for identification only and may be trademarks or service marks of their respective owners.</a:t>
            </a:r>
          </a:p>
          <a:p>
            <a:pPr lvl="0"/>
            <a:endParaRPr lang="en-US" sz="970">
              <a:latin typeface="Arial" panose="020B0604020202020204" pitchFamily="34" charset="0"/>
              <a:cs typeface="Arial" panose="020B0604020202020204" pitchFamily="34" charset="0"/>
            </a:endParaRPr>
          </a:p>
          <a:p>
            <a:pPr lvl="0"/>
            <a:r>
              <a:rPr lang="en-US" sz="970">
                <a:latin typeface="Arial" panose="020B0604020202020204" pitchFamily="34" charset="0"/>
                <a:cs typeface="Arial" panose="020B0604020202020204" pitchFamily="34" charset="0"/>
              </a:rPr>
              <a:t>© GlobalFoundries Inc. 2021. Unless otherwise indicated, all rights reserved. Do not copy or redistribute except as expressly permitted by GlobalFoundries.</a:t>
            </a:r>
          </a:p>
          <a:p>
            <a:pPr algn="l"/>
            <a:endParaRPr lang="en-US" sz="970" kern="0"/>
          </a:p>
        </p:txBody>
      </p:sp>
      <p:pic>
        <p:nvPicPr>
          <p:cNvPr id="23" name="Picture 22" descr="Logo&#10;&#10;Description automatically generated">
            <a:extLst>
              <a:ext uri="{FF2B5EF4-FFF2-40B4-BE49-F238E27FC236}">
                <a16:creationId xmlns:a16="http://schemas.microsoft.com/office/drawing/2014/main" id="{DAB81BFC-67DE-4B3C-BF6E-B7C8A114E72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19571" y="5802749"/>
            <a:ext cx="3541493" cy="690974"/>
          </a:xfrm>
          <a:prstGeom prst="rect">
            <a:avLst/>
          </a:prstGeom>
        </p:spPr>
      </p:pic>
      <p:sp>
        <p:nvSpPr>
          <p:cNvPr id="24" name="TextBox 23">
            <a:extLst>
              <a:ext uri="{FF2B5EF4-FFF2-40B4-BE49-F238E27FC236}">
                <a16:creationId xmlns:a16="http://schemas.microsoft.com/office/drawing/2014/main" id="{89483692-E4D5-49DC-A344-CA714F5F2731}"/>
              </a:ext>
            </a:extLst>
          </p:cNvPr>
          <p:cNvSpPr txBox="1"/>
          <p:nvPr userDrawn="1"/>
        </p:nvSpPr>
        <p:spPr>
          <a:xfrm>
            <a:off x="9207144" y="1782937"/>
            <a:ext cx="2480020" cy="540276"/>
          </a:xfrm>
          <a:prstGeom prst="rect">
            <a:avLst/>
          </a:prstGeom>
        </p:spPr>
        <p:txBody>
          <a:bodyPr wrap="square" rtlCol="0">
            <a:spAutoFit/>
          </a:bodyPr>
          <a:lstStyle/>
          <a:p>
            <a:pPr algn="l"/>
            <a:r>
              <a:rPr lang="en-US" sz="2911" kern="0">
                <a:solidFill>
                  <a:schemeClr val="bg2"/>
                </a:solidFill>
                <a:latin typeface="Arial Black" panose="020B0A04020102020204" pitchFamily="34" charset="0"/>
              </a:rPr>
              <a:t>Thank You</a:t>
            </a:r>
          </a:p>
        </p:txBody>
      </p:sp>
    </p:spTree>
    <p:extLst>
      <p:ext uri="{BB962C8B-B14F-4D97-AF65-F5344CB8AC3E}">
        <p14:creationId xmlns:p14="http://schemas.microsoft.com/office/powerpoint/2010/main" val="37477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91D3-B05D-EB13-A187-558D54059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4FE363-B5E2-A9C3-5EDE-DAB160B181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8230B-3A60-1B0F-03D8-C32DFADAD661}"/>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5" name="Footer Placeholder 4">
            <a:extLst>
              <a:ext uri="{FF2B5EF4-FFF2-40B4-BE49-F238E27FC236}">
                <a16:creationId xmlns:a16="http://schemas.microsoft.com/office/drawing/2014/main" id="{815C8A84-79E6-03E0-BD0D-E81A18B572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374BC-CBEF-D98C-3084-7508B93D04FE}"/>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1142027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A4D8-70B4-DFBC-C246-11DDA62AA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067463-9391-FD92-8909-D1285B999B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41DF52-4445-30BE-124B-E0D8AFFE28B7}"/>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5" name="Footer Placeholder 4">
            <a:extLst>
              <a:ext uri="{FF2B5EF4-FFF2-40B4-BE49-F238E27FC236}">
                <a16:creationId xmlns:a16="http://schemas.microsoft.com/office/drawing/2014/main" id="{DCB14375-931B-784A-1948-CDF9B7708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ECE5E-CE31-279D-06CC-558E8AEE145E}"/>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56972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1E348-A151-A6FD-6CB4-B6B673522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C4B216-564B-75DB-9814-5CD4382CA8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008C59-F105-857C-86B2-DCE4AF292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EAA09D-0B28-6611-B8C2-67DADC291130}"/>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6" name="Footer Placeholder 5">
            <a:extLst>
              <a:ext uri="{FF2B5EF4-FFF2-40B4-BE49-F238E27FC236}">
                <a16:creationId xmlns:a16="http://schemas.microsoft.com/office/drawing/2014/main" id="{B5D6793F-A693-F33D-2A2A-D20E1CE2A1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69544-4932-B0C4-DB06-17F7A87BE391}"/>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179043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772A-83A8-E8CA-1006-2E4D6FF240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461F62-2824-AFB5-A785-38F0F15EB0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93079A-D138-06C0-D8FE-A8AA83CA90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33AF3C-B6CE-BC84-D5A1-14F849D82D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9339D5-6C06-BC3D-653C-903A21A61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B3159-89FD-CCBD-D1CF-AA09BEC7B4EC}"/>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8" name="Footer Placeholder 7">
            <a:extLst>
              <a:ext uri="{FF2B5EF4-FFF2-40B4-BE49-F238E27FC236}">
                <a16:creationId xmlns:a16="http://schemas.microsoft.com/office/drawing/2014/main" id="{1E57B886-AF66-2173-9D3E-F48EE6CE91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B349D5-A793-844F-1136-80DFAB898D0B}"/>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68227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59EF-1154-8061-6E71-21152E70CB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139D97-FAE1-6684-8C81-7EEB7CBDB676}"/>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4" name="Footer Placeholder 3">
            <a:extLst>
              <a:ext uri="{FF2B5EF4-FFF2-40B4-BE49-F238E27FC236}">
                <a16:creationId xmlns:a16="http://schemas.microsoft.com/office/drawing/2014/main" id="{D4433545-B433-E383-E1AB-73734377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03E168-573D-64D7-2801-88CFA08DE34C}"/>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459391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888E59-C975-9BF4-5FA4-A005DA353F3D}"/>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3" name="Footer Placeholder 2">
            <a:extLst>
              <a:ext uri="{FF2B5EF4-FFF2-40B4-BE49-F238E27FC236}">
                <a16:creationId xmlns:a16="http://schemas.microsoft.com/office/drawing/2014/main" id="{AEC90679-8106-3C82-432A-A08446C50F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8B4F0A-7B3E-0D49-B86E-190CEE330DE0}"/>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278244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8FE1C-CA73-66A4-C9DE-70B66DEC6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4F9A2-F6E3-EBC4-C7F9-B92E8E9119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BF88D6-4C8B-94E5-5EA9-37FDD69C1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A98AA-CA69-F105-D78D-717C599102C8}"/>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6" name="Footer Placeholder 5">
            <a:extLst>
              <a:ext uri="{FF2B5EF4-FFF2-40B4-BE49-F238E27FC236}">
                <a16:creationId xmlns:a16="http://schemas.microsoft.com/office/drawing/2014/main" id="{73D0E24F-D0AA-1520-B731-A1D1A4525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FE81B-27B3-401E-383A-CCCE4AE47272}"/>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375843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CAC5-950D-0CE9-06E2-762B743A0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FB1E67-ACAC-563D-9BDB-6F4BBF368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B03E3D-556D-18C0-56DF-5195145FB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1FFB9-B8C7-212D-8A69-50E863230F6E}"/>
              </a:ext>
            </a:extLst>
          </p:cNvPr>
          <p:cNvSpPr>
            <a:spLocks noGrp="1"/>
          </p:cNvSpPr>
          <p:nvPr>
            <p:ph type="dt" sz="half" idx="10"/>
          </p:nvPr>
        </p:nvSpPr>
        <p:spPr/>
        <p:txBody>
          <a:bodyPr/>
          <a:lstStyle/>
          <a:p>
            <a:fld id="{A2B99860-21B8-4DF7-AA7E-4E3CB6865F4A}" type="datetimeFigureOut">
              <a:rPr lang="en-US" smtClean="0"/>
              <a:t>9/13/2023</a:t>
            </a:fld>
            <a:endParaRPr lang="en-US"/>
          </a:p>
        </p:txBody>
      </p:sp>
      <p:sp>
        <p:nvSpPr>
          <p:cNvPr id="6" name="Footer Placeholder 5">
            <a:extLst>
              <a:ext uri="{FF2B5EF4-FFF2-40B4-BE49-F238E27FC236}">
                <a16:creationId xmlns:a16="http://schemas.microsoft.com/office/drawing/2014/main" id="{5658EC9F-3096-B7FD-0510-6A06759BD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BAAFA-0436-34B0-DFFA-60D3A095F845}"/>
              </a:ext>
            </a:extLst>
          </p:cNvPr>
          <p:cNvSpPr>
            <a:spLocks noGrp="1"/>
          </p:cNvSpPr>
          <p:nvPr>
            <p:ph type="sldNum" sz="quarter" idx="12"/>
          </p:nvPr>
        </p:nvSpPr>
        <p:spPr/>
        <p:txBody>
          <a:bodyPr/>
          <a:lstStyle/>
          <a:p>
            <a:fld id="{50F2C891-EFC8-4000-9CC9-03E19A528188}" type="slidenum">
              <a:rPr lang="en-US" smtClean="0"/>
              <a:t>‹#›</a:t>
            </a:fld>
            <a:endParaRPr lang="en-US"/>
          </a:p>
        </p:txBody>
      </p:sp>
    </p:spTree>
    <p:extLst>
      <p:ext uri="{BB962C8B-B14F-4D97-AF65-F5344CB8AC3E}">
        <p14:creationId xmlns:p14="http://schemas.microsoft.com/office/powerpoint/2010/main" val="4089066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1C59F1-1D94-A0A3-A576-49F08DCC27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BF979B-FA42-DFDB-356E-388193299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D25CB-278A-B905-597A-07319501B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99860-21B8-4DF7-AA7E-4E3CB6865F4A}" type="datetimeFigureOut">
              <a:rPr lang="en-US" smtClean="0"/>
              <a:t>9/13/2023</a:t>
            </a:fld>
            <a:endParaRPr lang="en-US"/>
          </a:p>
        </p:txBody>
      </p:sp>
      <p:sp>
        <p:nvSpPr>
          <p:cNvPr id="5" name="Footer Placeholder 4">
            <a:extLst>
              <a:ext uri="{FF2B5EF4-FFF2-40B4-BE49-F238E27FC236}">
                <a16:creationId xmlns:a16="http://schemas.microsoft.com/office/drawing/2014/main" id="{44F9FE56-AF0B-323B-D420-27E56B3E0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65460C-FC20-1A62-8329-F31C859A5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F2C891-EFC8-4000-9CC9-03E19A528188}" type="slidenum">
              <a:rPr lang="en-US" smtClean="0"/>
              <a:t>‹#›</a:t>
            </a:fld>
            <a:endParaRPr lang="en-US"/>
          </a:p>
        </p:txBody>
      </p:sp>
    </p:spTree>
    <p:extLst>
      <p:ext uri="{BB962C8B-B14F-4D97-AF65-F5344CB8AC3E}">
        <p14:creationId xmlns:p14="http://schemas.microsoft.com/office/powerpoint/2010/main" val="1266887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package" Target="../embeddings/Microsoft_Excel_Worksheet1.xls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8A2C11D-3373-404F-A63B-EA2431126272}"/>
              </a:ext>
            </a:extLst>
          </p:cNvPr>
          <p:cNvSpPr>
            <a:spLocks noGrp="1"/>
          </p:cNvSpPr>
          <p:nvPr>
            <p:ph type="body" sz="quarter" idx="4294967295"/>
          </p:nvPr>
        </p:nvSpPr>
        <p:spPr>
          <a:xfrm>
            <a:off x="0" y="2781300"/>
            <a:ext cx="5927725" cy="164941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dirty="0"/>
              <a:t>XX Reporting Strategy</a:t>
            </a:r>
          </a:p>
        </p:txBody>
      </p:sp>
      <p:sp>
        <p:nvSpPr>
          <p:cNvPr id="6" name="Text Placeholder 5">
            <a:extLst>
              <a:ext uri="{FF2B5EF4-FFF2-40B4-BE49-F238E27FC236}">
                <a16:creationId xmlns:a16="http://schemas.microsoft.com/office/drawing/2014/main" id="{16B2CACC-EFC6-4BB1-85B5-8C20686EBE0F}"/>
              </a:ext>
            </a:extLst>
          </p:cNvPr>
          <p:cNvSpPr>
            <a:spLocks noGrp="1"/>
          </p:cNvSpPr>
          <p:nvPr>
            <p:ph type="body" sz="quarter" idx="4294967295"/>
          </p:nvPr>
        </p:nvSpPr>
        <p:spPr>
          <a:xfrm>
            <a:off x="0" y="4768850"/>
            <a:ext cx="3181350" cy="50482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December 16, 2021</a:t>
            </a:r>
          </a:p>
        </p:txBody>
      </p:sp>
    </p:spTree>
    <p:extLst>
      <p:ext uri="{BB962C8B-B14F-4D97-AF65-F5344CB8AC3E}">
        <p14:creationId xmlns:p14="http://schemas.microsoft.com/office/powerpoint/2010/main" val="91231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2ABAC14-E44E-47F9-A412-B561B0F08E52}"/>
              </a:ext>
            </a:extLst>
          </p:cNvPr>
          <p:cNvSpPr>
            <a:spLocks noGrp="1"/>
          </p:cNvSpPr>
          <p:nvPr>
            <p:ph type="title" idx="4294967295"/>
          </p:nvPr>
        </p:nvSpPr>
        <p:spPr>
          <a:xfrm>
            <a:off x="0" y="398463"/>
            <a:ext cx="9888538" cy="1500187"/>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ERP + EPM: Integrated Reporting Model </a:t>
            </a:r>
          </a:p>
        </p:txBody>
      </p:sp>
      <p:sp>
        <p:nvSpPr>
          <p:cNvPr id="56" name="Text Placeholder 2">
            <a:extLst>
              <a:ext uri="{FF2B5EF4-FFF2-40B4-BE49-F238E27FC236}">
                <a16:creationId xmlns:a16="http://schemas.microsoft.com/office/drawing/2014/main" id="{1102705E-FE4A-44FC-BAAE-40D5E867E9C4}"/>
              </a:ext>
            </a:extLst>
          </p:cNvPr>
          <p:cNvSpPr txBox="1">
            <a:spLocks/>
          </p:cNvSpPr>
          <p:nvPr/>
        </p:nvSpPr>
        <p:spPr>
          <a:xfrm>
            <a:off x="720862" y="2017881"/>
            <a:ext cx="10642073" cy="362964"/>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662">
                <a:ea typeface="Verdana" panose="020B0604030504040204" pitchFamily="34" charset="0"/>
              </a:rPr>
              <a:t>Deloitte’s seamlessly integrated Financial Enterprise Performance model enables digital transformation, process improvement, and workflow efficiency</a:t>
            </a:r>
          </a:p>
          <a:p>
            <a:endParaRPr lang="en-US" sz="1213">
              <a:solidFill>
                <a:srgbClr val="575757"/>
              </a:solidFill>
              <a:ea typeface="Verdana" panose="020B0604030504040204" pitchFamily="34" charset="0"/>
              <a:cs typeface="Verdana" panose="020B0604030504040204" pitchFamily="34" charset="0"/>
            </a:endParaRPr>
          </a:p>
        </p:txBody>
      </p:sp>
      <p:sp>
        <p:nvSpPr>
          <p:cNvPr id="67" name="Text Placeholder 2">
            <a:extLst>
              <a:ext uri="{FF2B5EF4-FFF2-40B4-BE49-F238E27FC236}">
                <a16:creationId xmlns:a16="http://schemas.microsoft.com/office/drawing/2014/main" id="{E919C745-F16B-4C34-8439-72CA807F90C1}"/>
              </a:ext>
            </a:extLst>
          </p:cNvPr>
          <p:cNvSpPr txBox="1">
            <a:spLocks/>
          </p:cNvSpPr>
          <p:nvPr/>
        </p:nvSpPr>
        <p:spPr>
          <a:xfrm>
            <a:off x="1254508" y="2376437"/>
            <a:ext cx="1236046" cy="264569"/>
          </a:xfrm>
          <a:prstGeom prst="rect">
            <a:avLst/>
          </a:prstGeom>
        </p:spPr>
        <p:txBody>
          <a:bodyPr vert="horz"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698" b="1"/>
              <a:t>EPM</a:t>
            </a:r>
          </a:p>
        </p:txBody>
      </p:sp>
      <p:sp>
        <p:nvSpPr>
          <p:cNvPr id="68" name="TextBox 67">
            <a:extLst>
              <a:ext uri="{FF2B5EF4-FFF2-40B4-BE49-F238E27FC236}">
                <a16:creationId xmlns:a16="http://schemas.microsoft.com/office/drawing/2014/main" id="{38C5974A-7515-4F3C-8872-01B29C12F9B4}"/>
              </a:ext>
            </a:extLst>
          </p:cNvPr>
          <p:cNvSpPr txBox="1"/>
          <p:nvPr/>
        </p:nvSpPr>
        <p:spPr>
          <a:xfrm>
            <a:off x="1153891" y="2813458"/>
            <a:ext cx="1974115" cy="2745688"/>
          </a:xfrm>
          <a:prstGeom prst="rect">
            <a:avLst/>
          </a:prstGeom>
          <a:noFill/>
        </p:spPr>
        <p:txBody>
          <a:bodyPr vert="horz"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Financial Budgeting &amp; Planning</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CAPEX Planning</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Project Planning</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Long Range Planning</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Consolidations &amp; Close</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Account Reconciliations</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Tax Reporting </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Reporting &amp; Analytics</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Slice/Dice/Pivot</a:t>
            </a:r>
          </a:p>
          <a:p>
            <a:pPr>
              <a:spcBef>
                <a:spcPts val="364"/>
              </a:spcBef>
              <a:spcAft>
                <a:spcPts val="182"/>
              </a:spcAft>
              <a:buClr>
                <a:schemeClr val="tx1"/>
              </a:buClr>
              <a:buSzPct val="80000"/>
            </a:pPr>
            <a:endParaRPr lang="en-US" sz="1213">
              <a:latin typeface="Arial" panose="020B0604020202020204" pitchFamily="34" charset="0"/>
              <a:cs typeface="Arial" panose="020B0604020202020204" pitchFamily="34" charset="0"/>
            </a:endParaRPr>
          </a:p>
        </p:txBody>
      </p:sp>
      <p:sp>
        <p:nvSpPr>
          <p:cNvPr id="69" name="Text Placeholder 2">
            <a:extLst>
              <a:ext uri="{FF2B5EF4-FFF2-40B4-BE49-F238E27FC236}">
                <a16:creationId xmlns:a16="http://schemas.microsoft.com/office/drawing/2014/main" id="{D0BB0646-AA49-4A5D-93F4-18B1CAC4A536}"/>
              </a:ext>
            </a:extLst>
          </p:cNvPr>
          <p:cNvSpPr txBox="1">
            <a:spLocks/>
          </p:cNvSpPr>
          <p:nvPr/>
        </p:nvSpPr>
        <p:spPr>
          <a:xfrm>
            <a:off x="3462692" y="3818268"/>
            <a:ext cx="1236046" cy="264569"/>
          </a:xfrm>
          <a:prstGeom prst="rect">
            <a:avLst/>
          </a:prstGeom>
        </p:spPr>
        <p:txBody>
          <a:bodyPr vert="horz" lIns="0" tIns="0" rIns="0" bIns="0" rtlCol="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698" b="1"/>
              <a:t>ERP</a:t>
            </a:r>
          </a:p>
        </p:txBody>
      </p:sp>
      <p:sp>
        <p:nvSpPr>
          <p:cNvPr id="70" name="TextBox 69">
            <a:extLst>
              <a:ext uri="{FF2B5EF4-FFF2-40B4-BE49-F238E27FC236}">
                <a16:creationId xmlns:a16="http://schemas.microsoft.com/office/drawing/2014/main" id="{1E318CDF-E009-48CA-AEA2-FA109C5915BC}"/>
              </a:ext>
            </a:extLst>
          </p:cNvPr>
          <p:cNvSpPr txBox="1"/>
          <p:nvPr/>
        </p:nvSpPr>
        <p:spPr>
          <a:xfrm>
            <a:off x="3362075" y="4255289"/>
            <a:ext cx="2080318" cy="2218492"/>
          </a:xfrm>
          <a:prstGeom prst="rect">
            <a:avLst/>
          </a:prstGeom>
          <a:noFill/>
        </p:spPr>
        <p:txBody>
          <a:bodyPr vert="horz" wrap="square" lIns="0" tIns="0" rIns="0" b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General Ledger</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Accounts Payable</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Accounts Receivable</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Fixed Assets</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Order-to-Cash</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Sub-Ledger</a:t>
            </a:r>
          </a:p>
          <a:p>
            <a:pPr marL="173279" indent="-173279">
              <a:spcBef>
                <a:spcPts val="364"/>
              </a:spcBef>
              <a:spcAft>
                <a:spcPts val="182"/>
              </a:spcAft>
              <a:buClr>
                <a:schemeClr val="tx1"/>
              </a:buClr>
              <a:buSzPct val="80000"/>
              <a:buFont typeface="Wingdings" panose="05000000000000000000" pitchFamily="2" charset="2"/>
              <a:buChar char="ü"/>
            </a:pPr>
            <a:r>
              <a:rPr lang="en-US" sz="1213">
                <a:latin typeface="Arial" panose="020B0604020202020204" pitchFamily="34" charset="0"/>
                <a:cs typeface="Arial" panose="020B0604020202020204" pitchFamily="34" charset="0"/>
              </a:rPr>
              <a:t>Transactional BI &amp; Reporting</a:t>
            </a:r>
          </a:p>
          <a:p>
            <a:pPr marL="173279" indent="-173279">
              <a:spcBef>
                <a:spcPts val="364"/>
              </a:spcBef>
              <a:spcAft>
                <a:spcPts val="182"/>
              </a:spcAft>
              <a:buClr>
                <a:schemeClr val="tx1"/>
              </a:buClr>
              <a:buSzPct val="80000"/>
              <a:buFont typeface="Wingdings" panose="05000000000000000000" pitchFamily="2" charset="2"/>
              <a:buChar char="§"/>
            </a:pPr>
            <a:endParaRPr lang="en-US" sz="1213">
              <a:latin typeface="Arial" panose="020B0604020202020204" pitchFamily="34" charset="0"/>
              <a:cs typeface="Arial" panose="020B0604020202020204" pitchFamily="34" charset="0"/>
            </a:endParaRPr>
          </a:p>
        </p:txBody>
      </p:sp>
      <p:sp>
        <p:nvSpPr>
          <p:cNvPr id="71" name="Rounded Rectangle 18">
            <a:extLst>
              <a:ext uri="{FF2B5EF4-FFF2-40B4-BE49-F238E27FC236}">
                <a16:creationId xmlns:a16="http://schemas.microsoft.com/office/drawing/2014/main" id="{0C1B9C33-6B81-4363-86DD-8326B2FF8CA8}"/>
              </a:ext>
            </a:extLst>
          </p:cNvPr>
          <p:cNvSpPr/>
          <p:nvPr/>
        </p:nvSpPr>
        <p:spPr bwMode="gray">
          <a:xfrm>
            <a:off x="3152562" y="3773592"/>
            <a:ext cx="2156343" cy="2606745"/>
          </a:xfrm>
          <a:prstGeom prst="roundRect">
            <a:avLst/>
          </a:prstGeom>
          <a:noFill/>
          <a:ln>
            <a:solidFill>
              <a:schemeClr val="tx1"/>
            </a:solidFill>
            <a:headEnd/>
            <a:tailEnd/>
          </a:ln>
        </p:spPr>
        <p:style>
          <a:lnRef idx="2">
            <a:schemeClr val="accent6"/>
          </a:lnRef>
          <a:fillRef idx="1">
            <a:schemeClr val="lt1"/>
          </a:fillRef>
          <a:effectRef idx="0">
            <a:schemeClr val="accent6"/>
          </a:effectRef>
          <a:fontRef idx="minor">
            <a:schemeClr val="dk1"/>
          </a:fontRef>
        </p:style>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buFont typeface="Wingdings 2" pitchFamily="18" charset="2"/>
              <a:buNone/>
            </a:pPr>
            <a:endParaRPr lang="en-US" sz="970" b="1">
              <a:solidFill>
                <a:schemeClr val="bg1"/>
              </a:solidFill>
            </a:endParaRPr>
          </a:p>
        </p:txBody>
      </p:sp>
      <p:sp>
        <p:nvSpPr>
          <p:cNvPr id="72" name="Rounded Rectangle 18">
            <a:extLst>
              <a:ext uri="{FF2B5EF4-FFF2-40B4-BE49-F238E27FC236}">
                <a16:creationId xmlns:a16="http://schemas.microsoft.com/office/drawing/2014/main" id="{41F0253F-3582-41DE-959A-DD323853F9BB}"/>
              </a:ext>
            </a:extLst>
          </p:cNvPr>
          <p:cNvSpPr/>
          <p:nvPr/>
        </p:nvSpPr>
        <p:spPr bwMode="gray">
          <a:xfrm>
            <a:off x="1072245" y="2376438"/>
            <a:ext cx="2080317" cy="2980799"/>
          </a:xfrm>
          <a:prstGeom prst="roundRect">
            <a:avLst/>
          </a:prstGeom>
          <a:noFill/>
          <a:ln>
            <a:solidFill>
              <a:schemeClr val="tx1"/>
            </a:solidFill>
            <a:headEnd/>
            <a:tailEnd/>
          </a:ln>
        </p:spPr>
        <p:style>
          <a:lnRef idx="2">
            <a:schemeClr val="accent6"/>
          </a:lnRef>
          <a:fillRef idx="1">
            <a:schemeClr val="lt1"/>
          </a:fillRef>
          <a:effectRef idx="0">
            <a:schemeClr val="accent6"/>
          </a:effectRef>
          <a:fontRef idx="minor">
            <a:schemeClr val="dk1"/>
          </a:fontRef>
        </p:style>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buFont typeface="Wingdings 2" pitchFamily="18" charset="2"/>
              <a:buNone/>
            </a:pPr>
            <a:endParaRPr lang="en-US" sz="970" b="1">
              <a:solidFill>
                <a:schemeClr val="bg1"/>
              </a:solidFill>
            </a:endParaRPr>
          </a:p>
        </p:txBody>
      </p:sp>
      <p:sp>
        <p:nvSpPr>
          <p:cNvPr id="73" name="TextBox 72">
            <a:extLst>
              <a:ext uri="{FF2B5EF4-FFF2-40B4-BE49-F238E27FC236}">
                <a16:creationId xmlns:a16="http://schemas.microsoft.com/office/drawing/2014/main" id="{251436B9-ABA4-4CCE-82D5-B6277E982E19}"/>
              </a:ext>
            </a:extLst>
          </p:cNvPr>
          <p:cNvSpPr txBox="1"/>
          <p:nvPr/>
        </p:nvSpPr>
        <p:spPr bwMode="gray">
          <a:xfrm rot="16200000">
            <a:off x="2566413" y="3343825"/>
            <a:ext cx="974022" cy="186110"/>
          </a:xfrm>
          <a:prstGeom prst="rect">
            <a:avLst/>
          </a:prstGeom>
          <a:solidFill>
            <a:srgbClr val="A1D4C9"/>
          </a:solidFill>
        </p:spPr>
        <p:txBody>
          <a:bodyPr wrap="square" lIns="0" rIns="0" rtlCol="0" anchor="b" anchorCtr="0">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nSpc>
                <a:spcPts val="546"/>
              </a:lnSpc>
            </a:pPr>
            <a:r>
              <a:rPr lang="en-US" sz="849" b="1" spc="73">
                <a:solidFill>
                  <a:schemeClr val="tx1"/>
                </a:solidFill>
                <a:latin typeface="Arial" panose="020B0604020202020204" pitchFamily="34" charset="0"/>
                <a:cs typeface="Arial" panose="020B0604020202020204" pitchFamily="34" charset="0"/>
              </a:rPr>
              <a:t> ANALYTICAL</a:t>
            </a:r>
          </a:p>
        </p:txBody>
      </p:sp>
      <p:sp>
        <p:nvSpPr>
          <p:cNvPr id="74" name="TextBox 73">
            <a:extLst>
              <a:ext uri="{FF2B5EF4-FFF2-40B4-BE49-F238E27FC236}">
                <a16:creationId xmlns:a16="http://schemas.microsoft.com/office/drawing/2014/main" id="{A5F63E6F-208C-4A03-B775-ED58F51BF8B9}"/>
              </a:ext>
            </a:extLst>
          </p:cNvPr>
          <p:cNvSpPr txBox="1"/>
          <p:nvPr/>
        </p:nvSpPr>
        <p:spPr bwMode="gray">
          <a:xfrm rot="16200000">
            <a:off x="2888538" y="3988216"/>
            <a:ext cx="327846" cy="186109"/>
          </a:xfrm>
          <a:prstGeom prst="rect">
            <a:avLst/>
          </a:prstGeom>
          <a:solidFill>
            <a:srgbClr val="ECEA9D"/>
          </a:solidFill>
        </p:spPr>
        <p:txBody>
          <a:bodyPr wrap="square" lIns="0" rIns="0" rtlCol="0" anchor="b" anchorCtr="0">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nSpc>
                <a:spcPts val="546"/>
              </a:lnSpc>
            </a:pPr>
            <a:endParaRPr lang="en-US" sz="788" b="1" spc="73">
              <a:solidFill>
                <a:schemeClr val="tx1"/>
              </a:solidFill>
              <a:cs typeface="Posterama" panose="020B0502040204020203" pitchFamily="34" charset="0"/>
            </a:endParaRPr>
          </a:p>
        </p:txBody>
      </p:sp>
      <p:sp>
        <p:nvSpPr>
          <p:cNvPr id="75" name="TextBox 74">
            <a:extLst>
              <a:ext uri="{FF2B5EF4-FFF2-40B4-BE49-F238E27FC236}">
                <a16:creationId xmlns:a16="http://schemas.microsoft.com/office/drawing/2014/main" id="{35F4F34A-3D33-4AC0-85A3-CB53E4FDA7BA}"/>
              </a:ext>
            </a:extLst>
          </p:cNvPr>
          <p:cNvSpPr txBox="1"/>
          <p:nvPr/>
        </p:nvSpPr>
        <p:spPr bwMode="gray">
          <a:xfrm rot="16200000">
            <a:off x="4907149" y="4539877"/>
            <a:ext cx="616645" cy="186368"/>
          </a:xfrm>
          <a:prstGeom prst="rect">
            <a:avLst/>
          </a:prstGeom>
          <a:solidFill>
            <a:srgbClr val="ECEA9D"/>
          </a:solidFill>
        </p:spPr>
        <p:txBody>
          <a:bodyPr wrap="square" lIns="0" rIns="0" rtlCol="0" anchor="b" anchorCtr="0">
            <a:norm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nSpc>
                <a:spcPts val="546"/>
              </a:lnSpc>
            </a:pPr>
            <a:endParaRPr lang="en-US" sz="788" b="1" spc="73">
              <a:solidFill>
                <a:schemeClr val="tx1"/>
              </a:solidFill>
              <a:cs typeface="Posterama" panose="020B0502040204020203" pitchFamily="34" charset="0"/>
            </a:endParaRPr>
          </a:p>
        </p:txBody>
      </p:sp>
      <p:sp>
        <p:nvSpPr>
          <p:cNvPr id="76" name="TextBox 75">
            <a:extLst>
              <a:ext uri="{FF2B5EF4-FFF2-40B4-BE49-F238E27FC236}">
                <a16:creationId xmlns:a16="http://schemas.microsoft.com/office/drawing/2014/main" id="{FACAA6AC-3C2C-42BF-B0C3-A211BA655564}"/>
              </a:ext>
            </a:extLst>
          </p:cNvPr>
          <p:cNvSpPr txBox="1"/>
          <p:nvPr/>
        </p:nvSpPr>
        <p:spPr bwMode="gray">
          <a:xfrm rot="16200000">
            <a:off x="4694956" y="5368713"/>
            <a:ext cx="1043184" cy="188526"/>
          </a:xfrm>
          <a:prstGeom prst="rect">
            <a:avLst/>
          </a:prstGeom>
          <a:solidFill>
            <a:srgbClr val="7EC670"/>
          </a:solidFill>
        </p:spPr>
        <p:txBody>
          <a:bodyPr wrap="square" lIns="0" rIns="0" rtlCol="0" anchor="b" anchorCtr="0">
            <a:normAutofit fontScale="925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nSpc>
                <a:spcPts val="546"/>
              </a:lnSpc>
            </a:pPr>
            <a:r>
              <a:rPr lang="en-US" sz="849" b="1" spc="73">
                <a:solidFill>
                  <a:schemeClr val="tx1"/>
                </a:solidFill>
                <a:latin typeface="Arial" panose="020B0604020202020204" pitchFamily="34" charset="0"/>
                <a:cs typeface="Arial" panose="020B0604020202020204" pitchFamily="34" charset="0"/>
              </a:rPr>
              <a:t> TRANSACTIONAL</a:t>
            </a:r>
          </a:p>
        </p:txBody>
      </p:sp>
      <p:pic>
        <p:nvPicPr>
          <p:cNvPr id="78" name="Picture 2">
            <a:extLst>
              <a:ext uri="{FF2B5EF4-FFF2-40B4-BE49-F238E27FC236}">
                <a16:creationId xmlns:a16="http://schemas.microsoft.com/office/drawing/2014/main" id="{59DA2109-274B-4DC6-9D7A-A96E2B6E237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66692" y="2532010"/>
            <a:ext cx="4085345" cy="378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 name="TextBox 78">
            <a:extLst>
              <a:ext uri="{FF2B5EF4-FFF2-40B4-BE49-F238E27FC236}">
                <a16:creationId xmlns:a16="http://schemas.microsoft.com/office/drawing/2014/main" id="{ABE00B1B-4A12-4F4D-959C-785084BD8E74}"/>
              </a:ext>
            </a:extLst>
          </p:cNvPr>
          <p:cNvSpPr txBox="1"/>
          <p:nvPr/>
        </p:nvSpPr>
        <p:spPr>
          <a:xfrm>
            <a:off x="9533310" y="4714499"/>
            <a:ext cx="2003940" cy="353623"/>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a:latin typeface="Arial" panose="020B0604020202020204" pitchFamily="34" charset="0"/>
                <a:cs typeface="Arial" panose="020B0604020202020204" pitchFamily="34" charset="0"/>
              </a:rPr>
              <a:t>Operational</a:t>
            </a:r>
          </a:p>
        </p:txBody>
      </p:sp>
      <p:sp>
        <p:nvSpPr>
          <p:cNvPr id="80" name="TextBox 79">
            <a:extLst>
              <a:ext uri="{FF2B5EF4-FFF2-40B4-BE49-F238E27FC236}">
                <a16:creationId xmlns:a16="http://schemas.microsoft.com/office/drawing/2014/main" id="{5C628A08-6641-443A-898C-52BDA1096FEA}"/>
              </a:ext>
            </a:extLst>
          </p:cNvPr>
          <p:cNvSpPr txBox="1"/>
          <p:nvPr/>
        </p:nvSpPr>
        <p:spPr>
          <a:xfrm>
            <a:off x="9085828" y="3813334"/>
            <a:ext cx="1449452" cy="353623"/>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a:latin typeface="Arial" panose="020B0604020202020204" pitchFamily="34" charset="0"/>
                <a:cs typeface="Arial" panose="020B0604020202020204" pitchFamily="34" charset="0"/>
              </a:rPr>
              <a:t>Tactical</a:t>
            </a:r>
          </a:p>
        </p:txBody>
      </p:sp>
      <p:sp>
        <p:nvSpPr>
          <p:cNvPr id="81" name="TextBox 80">
            <a:extLst>
              <a:ext uri="{FF2B5EF4-FFF2-40B4-BE49-F238E27FC236}">
                <a16:creationId xmlns:a16="http://schemas.microsoft.com/office/drawing/2014/main" id="{6359481C-A365-45D4-9674-F95443631339}"/>
              </a:ext>
            </a:extLst>
          </p:cNvPr>
          <p:cNvSpPr txBox="1"/>
          <p:nvPr/>
        </p:nvSpPr>
        <p:spPr>
          <a:xfrm>
            <a:off x="8556628" y="2939432"/>
            <a:ext cx="1741287" cy="353623"/>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a:latin typeface="Arial" panose="020B0604020202020204" pitchFamily="34" charset="0"/>
                <a:cs typeface="Arial" panose="020B0604020202020204" pitchFamily="34" charset="0"/>
              </a:rPr>
              <a:t>Strategic</a:t>
            </a:r>
          </a:p>
        </p:txBody>
      </p:sp>
    </p:spTree>
    <p:extLst>
      <p:ext uri="{BB962C8B-B14F-4D97-AF65-F5344CB8AC3E}">
        <p14:creationId xmlns:p14="http://schemas.microsoft.com/office/powerpoint/2010/main" val="1108970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24D539-3E21-4DB7-976D-B0FF9A39D7D1}"/>
              </a:ext>
            </a:extLst>
          </p:cNvPr>
          <p:cNvSpPr>
            <a:spLocks noGrp="1"/>
          </p:cNvSpPr>
          <p:nvPr>
            <p:ph type="body" sz="quarter" idx="4294967295"/>
          </p:nvPr>
        </p:nvSpPr>
        <p:spPr>
          <a:xfrm>
            <a:off x="8172450" y="1520825"/>
            <a:ext cx="4019550" cy="3873500"/>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ERP Reporting Tools</a:t>
            </a:r>
          </a:p>
          <a:p>
            <a:r>
              <a:rPr lang="en-US"/>
              <a:t>EPM Reporting Tools</a:t>
            </a:r>
          </a:p>
        </p:txBody>
      </p:sp>
      <p:sp>
        <p:nvSpPr>
          <p:cNvPr id="8" name="Text Placeholder 7">
            <a:extLst>
              <a:ext uri="{FF2B5EF4-FFF2-40B4-BE49-F238E27FC236}">
                <a16:creationId xmlns:a16="http://schemas.microsoft.com/office/drawing/2014/main" id="{2A2A1A66-4EBC-4C03-A111-CED9F56BAFFD}"/>
              </a:ext>
            </a:extLst>
          </p:cNvPr>
          <p:cNvSpPr>
            <a:spLocks noGrp="1"/>
          </p:cNvSpPr>
          <p:nvPr>
            <p:ph type="body" sz="quarter" idx="4294967295"/>
          </p:nvPr>
        </p:nvSpPr>
        <p:spPr>
          <a:xfrm>
            <a:off x="0" y="1682750"/>
            <a:ext cx="4200525" cy="1792288"/>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Reporting Tools</a:t>
            </a:r>
          </a:p>
        </p:txBody>
      </p:sp>
    </p:spTree>
    <p:extLst>
      <p:ext uri="{BB962C8B-B14F-4D97-AF65-F5344CB8AC3E}">
        <p14:creationId xmlns:p14="http://schemas.microsoft.com/office/powerpoint/2010/main" val="99978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B7465E-D275-428A-AF7F-E06FEE05EEA7}"/>
              </a:ext>
            </a:extLst>
          </p:cNvPr>
          <p:cNvSpPr>
            <a:spLocks noGrp="1"/>
          </p:cNvSpPr>
          <p:nvPr>
            <p:ph type="title" idx="4294967295"/>
          </p:nvPr>
        </p:nvSpPr>
        <p:spPr>
          <a:xfrm>
            <a:off x="0" y="398463"/>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Cloud ERP Reporting Tools</a:t>
            </a:r>
          </a:p>
        </p:txBody>
      </p:sp>
      <p:sp>
        <p:nvSpPr>
          <p:cNvPr id="24" name="막힌 원호 389">
            <a:extLst>
              <a:ext uri="{FF2B5EF4-FFF2-40B4-BE49-F238E27FC236}">
                <a16:creationId xmlns:a16="http://schemas.microsoft.com/office/drawing/2014/main" id="{683EB541-217B-4748-B358-386F8DAAE5DD}"/>
              </a:ext>
            </a:extLst>
          </p:cNvPr>
          <p:cNvSpPr/>
          <p:nvPr/>
        </p:nvSpPr>
        <p:spPr>
          <a:xfrm>
            <a:off x="3931041" y="1467156"/>
            <a:ext cx="3023981" cy="3023981"/>
          </a:xfrm>
          <a:prstGeom prst="blockArc">
            <a:avLst>
              <a:gd name="adj1" fmla="val 10799999"/>
              <a:gd name="adj2" fmla="val 16182306"/>
              <a:gd name="adj3" fmla="val 20609"/>
            </a:avLst>
          </a:prstGeom>
          <a:solidFill>
            <a:srgbClr val="008D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ko-KR" altLang="en-US" sz="1800">
              <a:solidFill>
                <a:schemeClr val="tx1"/>
              </a:solidFill>
            </a:endParaRPr>
          </a:p>
        </p:txBody>
      </p:sp>
      <p:sp>
        <p:nvSpPr>
          <p:cNvPr id="25" name="막힌 원호 390">
            <a:extLst>
              <a:ext uri="{FF2B5EF4-FFF2-40B4-BE49-F238E27FC236}">
                <a16:creationId xmlns:a16="http://schemas.microsoft.com/office/drawing/2014/main" id="{574251ED-F77D-4A37-8654-70E492510B88}"/>
              </a:ext>
            </a:extLst>
          </p:cNvPr>
          <p:cNvSpPr/>
          <p:nvPr/>
        </p:nvSpPr>
        <p:spPr>
          <a:xfrm rot="5400000">
            <a:off x="4158752" y="1467156"/>
            <a:ext cx="3023981" cy="3023981"/>
          </a:xfrm>
          <a:prstGeom prst="blockArc">
            <a:avLst>
              <a:gd name="adj1" fmla="val 10799999"/>
              <a:gd name="adj2" fmla="val 16182306"/>
              <a:gd name="adj3" fmla="val 20609"/>
            </a:avLst>
          </a:prstGeom>
          <a:solidFill>
            <a:srgbClr val="81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ko-KR" altLang="en-US" sz="1800">
              <a:solidFill>
                <a:schemeClr val="tx1"/>
              </a:solidFill>
            </a:endParaRPr>
          </a:p>
        </p:txBody>
      </p:sp>
      <p:sp>
        <p:nvSpPr>
          <p:cNvPr id="26" name="막힌 원호 391">
            <a:extLst>
              <a:ext uri="{FF2B5EF4-FFF2-40B4-BE49-F238E27FC236}">
                <a16:creationId xmlns:a16="http://schemas.microsoft.com/office/drawing/2014/main" id="{F5BA8531-60DA-4FB7-A4DB-8ACF911FBB7B}"/>
              </a:ext>
            </a:extLst>
          </p:cNvPr>
          <p:cNvSpPr/>
          <p:nvPr/>
        </p:nvSpPr>
        <p:spPr>
          <a:xfrm rot="10800000">
            <a:off x="4158753" y="1720557"/>
            <a:ext cx="3023981" cy="3023981"/>
          </a:xfrm>
          <a:prstGeom prst="blockArc">
            <a:avLst>
              <a:gd name="adj1" fmla="val 10799999"/>
              <a:gd name="adj2" fmla="val 16182306"/>
              <a:gd name="adj3" fmla="val 20609"/>
            </a:avLst>
          </a:prstGeom>
          <a:solidFill>
            <a:srgbClr val="2372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ko-KR" altLang="en-US" sz="1800">
              <a:solidFill>
                <a:schemeClr val="tx1"/>
              </a:solidFill>
            </a:endParaRPr>
          </a:p>
        </p:txBody>
      </p:sp>
      <p:sp>
        <p:nvSpPr>
          <p:cNvPr id="27" name="막힌 원호 392">
            <a:extLst>
              <a:ext uri="{FF2B5EF4-FFF2-40B4-BE49-F238E27FC236}">
                <a16:creationId xmlns:a16="http://schemas.microsoft.com/office/drawing/2014/main" id="{4A47C61C-3396-4C4F-AF7B-378F048971C7}"/>
              </a:ext>
            </a:extLst>
          </p:cNvPr>
          <p:cNvSpPr/>
          <p:nvPr/>
        </p:nvSpPr>
        <p:spPr>
          <a:xfrm rot="16200000">
            <a:off x="3931041" y="1720557"/>
            <a:ext cx="3023981" cy="3023981"/>
          </a:xfrm>
          <a:prstGeom prst="blockArc">
            <a:avLst>
              <a:gd name="adj1" fmla="val 10799999"/>
              <a:gd name="adj2" fmla="val 16182306"/>
              <a:gd name="adj3" fmla="val 20609"/>
            </a:avLst>
          </a:prstGeom>
          <a:solidFill>
            <a:srgbClr val="B9C5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ko-KR" altLang="en-US" sz="1800">
              <a:solidFill>
                <a:schemeClr val="tx1"/>
              </a:solidFill>
            </a:endParaRPr>
          </a:p>
        </p:txBody>
      </p:sp>
      <p:grpSp>
        <p:nvGrpSpPr>
          <p:cNvPr id="28" name="Group 11">
            <a:extLst>
              <a:ext uri="{FF2B5EF4-FFF2-40B4-BE49-F238E27FC236}">
                <a16:creationId xmlns:a16="http://schemas.microsoft.com/office/drawing/2014/main" id="{F2EFBAD2-DE21-471D-9102-61FA93268453}"/>
              </a:ext>
            </a:extLst>
          </p:cNvPr>
          <p:cNvGrpSpPr/>
          <p:nvPr/>
        </p:nvGrpSpPr>
        <p:grpSpPr>
          <a:xfrm>
            <a:off x="7630357" y="941288"/>
            <a:ext cx="4055734" cy="2508197"/>
            <a:chOff x="987568" y="3965169"/>
            <a:chExt cx="2053713" cy="2508219"/>
          </a:xfrm>
        </p:grpSpPr>
        <p:sp>
          <p:nvSpPr>
            <p:cNvPr id="29" name="TextBox 28">
              <a:extLst>
                <a:ext uri="{FF2B5EF4-FFF2-40B4-BE49-F238E27FC236}">
                  <a16:creationId xmlns:a16="http://schemas.microsoft.com/office/drawing/2014/main" id="{3481F3CF-1C6F-4BE4-B055-9A5E9CB95490}"/>
                </a:ext>
              </a:extLst>
            </p:cNvPr>
            <p:cNvSpPr txBox="1"/>
            <p:nvPr/>
          </p:nvSpPr>
          <p:spPr>
            <a:xfrm>
              <a:off x="987568" y="3965169"/>
              <a:ext cx="2044417" cy="332951"/>
            </a:xfrm>
            <a:prstGeom prst="rect">
              <a:avLst/>
            </a:prstGeom>
            <a:noFill/>
          </p:spPr>
          <p:txBody>
            <a:bodyPr wrap="square" lIns="0" r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altLang="ko-KR" sz="1800" b="1">
                  <a:solidFill>
                    <a:srgbClr val="81CFE7"/>
                  </a:solidFill>
                  <a:cs typeface="Calibri" pitchFamily="34" charset="0"/>
                </a:rPr>
                <a:t>BI Publisher </a:t>
              </a:r>
              <a:endParaRPr lang="ko-KR" altLang="en-US" sz="1800" b="1">
                <a:solidFill>
                  <a:srgbClr val="81CFE7"/>
                </a:solidFill>
                <a:cs typeface="Calibri" pitchFamily="34" charset="0"/>
              </a:endParaRPr>
            </a:p>
          </p:txBody>
        </p:sp>
        <p:sp>
          <p:nvSpPr>
            <p:cNvPr id="30" name="TextBox 29">
              <a:extLst>
                <a:ext uri="{FF2B5EF4-FFF2-40B4-BE49-F238E27FC236}">
                  <a16:creationId xmlns:a16="http://schemas.microsoft.com/office/drawing/2014/main" id="{E3702C03-C8FD-46F5-8035-D4CD19DA4C37}"/>
                </a:ext>
              </a:extLst>
            </p:cNvPr>
            <p:cNvSpPr txBox="1"/>
            <p:nvPr/>
          </p:nvSpPr>
          <p:spPr>
            <a:xfrm>
              <a:off x="990921" y="4233756"/>
              <a:ext cx="2050360" cy="2239632"/>
            </a:xfrm>
            <a:prstGeom prst="rect">
              <a:avLst/>
            </a:prstGeom>
            <a:noFill/>
          </p:spPr>
          <p:txBody>
            <a:bodyPr wrap="square" lIns="0" r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ltLang="ko-KR" sz="662">
                  <a:latin typeface="Arial" panose="020B0604020202020204" pitchFamily="34" charset="0"/>
                  <a:cs typeface="Arial" panose="020B0604020202020204" pitchFamily="34" charset="0"/>
                </a:rPr>
                <a:t>Highly formatted operational reports with advanced features supporting high volume, scheduling and bursting.</a:t>
              </a:r>
            </a:p>
            <a:p>
              <a:pPr marL="285754" indent="-285754">
                <a:buFont typeface="Arial" panose="020B0604020202020204" pitchFamily="34" charset="0"/>
                <a:buChar char="•"/>
              </a:pPr>
              <a:endParaRPr lang="en-US" altLang="ko-KR" sz="662">
                <a:latin typeface="Arial" panose="020B0604020202020204" pitchFamily="34" charset="0"/>
                <a:cs typeface="Arial" panose="020B0604020202020204" pitchFamily="34" charset="0"/>
              </a:endParaRPr>
            </a:p>
            <a:p>
              <a:pPr fontAlgn="ctr"/>
              <a:r>
                <a:rPr lang="en-US" sz="662" b="1">
                  <a:latin typeface="Arial" panose="020B0604020202020204" pitchFamily="34" charset="0"/>
                  <a:cs typeface="Arial" panose="020B0604020202020204" pitchFamily="34" charset="0"/>
                </a:rPr>
                <a:t>Examples (Typical)</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Check printing</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Payment formats</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Shipping labels</a:t>
              </a:r>
            </a:p>
            <a:p>
              <a:pPr marL="342905" indent="-342905" fontAlgn="ctr">
                <a:buFont typeface="Arial" panose="020B0604020202020204" pitchFamily="34" charset="0"/>
                <a:buChar char="•"/>
              </a:pPr>
              <a:endParaRPr lang="en-US" sz="662">
                <a:latin typeface="Arial" panose="020B0604020202020204" pitchFamily="34" charset="0"/>
                <a:cs typeface="Arial" panose="020B0604020202020204" pitchFamily="34" charset="0"/>
              </a:endParaRPr>
            </a:p>
            <a:p>
              <a:pPr fontAlgn="ctr"/>
              <a:r>
                <a:rPr lang="en-US" altLang="ko-KR" sz="662" b="1">
                  <a:latin typeface="Arial" panose="020B0604020202020204" pitchFamily="34" charset="0"/>
                  <a:cs typeface="Arial" panose="020B0604020202020204" pitchFamily="34" charset="0"/>
                </a:rPr>
                <a:t>Limitations</a:t>
              </a:r>
            </a:p>
            <a:p>
              <a:pPr marL="171452" indent="-171452">
                <a:buFont typeface="Arial" panose="020B0604020202020204" pitchFamily="34" charset="0"/>
                <a:buChar char="•"/>
              </a:pPr>
              <a:r>
                <a:rPr lang="en-US" altLang="ko-KR" sz="662">
                  <a:latin typeface="Arial" panose="020B0604020202020204" pitchFamily="34" charset="0"/>
                  <a:cs typeface="Arial" panose="020B0604020202020204" pitchFamily="34" charset="0"/>
                </a:rPr>
                <a:t>No drill-down and drill-through capabilities.</a:t>
              </a:r>
            </a:p>
            <a:p>
              <a:pPr marL="171452" indent="-171452">
                <a:buFont typeface="Arial" panose="020B0604020202020204" pitchFamily="34" charset="0"/>
                <a:buChar char="•"/>
              </a:pPr>
              <a:r>
                <a:rPr lang="en-US" altLang="ko-KR" sz="662">
                  <a:latin typeface="Arial" panose="020B0604020202020204" pitchFamily="34" charset="0"/>
                  <a:cs typeface="Arial" panose="020B0604020202020204" pitchFamily="34" charset="0"/>
                </a:rPr>
                <a:t>Users cannot make changes to report on the go.</a:t>
              </a:r>
            </a:p>
            <a:p>
              <a:pPr marL="171452" indent="-171452">
                <a:buFont typeface="Arial" panose="020B0604020202020204" pitchFamily="34" charset="0"/>
                <a:buChar char="•"/>
              </a:pPr>
              <a:r>
                <a:rPr lang="en-US" sz="662">
                  <a:latin typeface="Arial" panose="020B0604020202020204" pitchFamily="34" charset="0"/>
                  <a:cs typeface="Arial" panose="020B0604020202020204" pitchFamily="34" charset="0"/>
                </a:rPr>
                <a:t>Report development requires basic to advanced knowledge of SQL and Cloud tables.</a:t>
              </a:r>
            </a:p>
          </p:txBody>
        </p:sp>
      </p:grpSp>
      <p:grpSp>
        <p:nvGrpSpPr>
          <p:cNvPr id="31" name="Group 14">
            <a:extLst>
              <a:ext uri="{FF2B5EF4-FFF2-40B4-BE49-F238E27FC236}">
                <a16:creationId xmlns:a16="http://schemas.microsoft.com/office/drawing/2014/main" id="{7F77F4C9-FBA0-4689-A8CE-C4AFBA62ECEE}"/>
              </a:ext>
            </a:extLst>
          </p:cNvPr>
          <p:cNvGrpSpPr/>
          <p:nvPr/>
        </p:nvGrpSpPr>
        <p:grpSpPr>
          <a:xfrm>
            <a:off x="7630357" y="3666732"/>
            <a:ext cx="4135666" cy="2583754"/>
            <a:chOff x="994277" y="3949943"/>
            <a:chExt cx="2050360" cy="2583777"/>
          </a:xfrm>
        </p:grpSpPr>
        <p:sp>
          <p:nvSpPr>
            <p:cNvPr id="32" name="TextBox 31">
              <a:extLst>
                <a:ext uri="{FF2B5EF4-FFF2-40B4-BE49-F238E27FC236}">
                  <a16:creationId xmlns:a16="http://schemas.microsoft.com/office/drawing/2014/main" id="{31C8E2F3-DFF8-4774-BEFF-461ADBBAA0BF}"/>
                </a:ext>
              </a:extLst>
            </p:cNvPr>
            <p:cNvSpPr txBox="1"/>
            <p:nvPr/>
          </p:nvSpPr>
          <p:spPr>
            <a:xfrm>
              <a:off x="994277" y="3949943"/>
              <a:ext cx="2044417" cy="332951"/>
            </a:xfrm>
            <a:prstGeom prst="rect">
              <a:avLst/>
            </a:prstGeom>
            <a:noFill/>
          </p:spPr>
          <p:txBody>
            <a:bodyPr wrap="square" lIns="0" r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altLang="ko-KR" sz="1800" b="1">
                  <a:solidFill>
                    <a:srgbClr val="2372B9"/>
                  </a:solidFill>
                  <a:cs typeface="Calibri" pitchFamily="34" charset="0"/>
                </a:rPr>
                <a:t>Oracle Transactional BI (OTBI) </a:t>
              </a:r>
              <a:endParaRPr lang="ko-KR" altLang="en-US" sz="1800" b="1">
                <a:solidFill>
                  <a:srgbClr val="2372B9"/>
                </a:solidFill>
                <a:cs typeface="Calibri" pitchFamily="34" charset="0"/>
              </a:endParaRPr>
            </a:p>
          </p:txBody>
        </p:sp>
        <p:sp>
          <p:nvSpPr>
            <p:cNvPr id="33" name="TextBox 32">
              <a:extLst>
                <a:ext uri="{FF2B5EF4-FFF2-40B4-BE49-F238E27FC236}">
                  <a16:creationId xmlns:a16="http://schemas.microsoft.com/office/drawing/2014/main" id="{1972C36C-ECAE-4AB6-AA40-0C813E8B4E6C}"/>
                </a:ext>
              </a:extLst>
            </p:cNvPr>
            <p:cNvSpPr txBox="1"/>
            <p:nvPr/>
          </p:nvSpPr>
          <p:spPr>
            <a:xfrm>
              <a:off x="994277" y="4126115"/>
              <a:ext cx="2050360" cy="2407605"/>
            </a:xfrm>
            <a:prstGeom prst="rect">
              <a:avLst/>
            </a:prstGeom>
            <a:noFill/>
          </p:spPr>
          <p:txBody>
            <a:bodyPr wrap="square" lIns="0" r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85754" indent="-285754">
                <a:buFont typeface="Arial" panose="020B0604020202020204" pitchFamily="34" charset="0"/>
                <a:buChar char="•"/>
              </a:pPr>
              <a:endParaRPr lang="en-US" altLang="ko-KR" sz="662">
                <a:latin typeface="Arial" panose="020B0604020202020204" pitchFamily="34" charset="0"/>
                <a:cs typeface="Arial" panose="020B0604020202020204" pitchFamily="34" charset="0"/>
              </a:endParaRPr>
            </a:p>
            <a:p>
              <a:r>
                <a:rPr lang="en-US" altLang="ko-KR" sz="662">
                  <a:latin typeface="Arial" panose="020B0604020202020204" pitchFamily="34" charset="0"/>
                  <a:cs typeface="Arial" panose="020B0604020202020204" pitchFamily="34" charset="0"/>
                </a:rPr>
                <a:t>Provides self-service reporting capabilities to business users for real-time operational and transactional data.</a:t>
              </a:r>
            </a:p>
            <a:p>
              <a:pPr marL="285754" indent="-285754">
                <a:buFont typeface="Arial" panose="020B0604020202020204" pitchFamily="34" charset="0"/>
                <a:buChar char="•"/>
              </a:pPr>
              <a:endParaRPr lang="en-US" altLang="ko-KR" sz="662">
                <a:latin typeface="Arial" panose="020B0604020202020204" pitchFamily="34" charset="0"/>
                <a:cs typeface="Arial" panose="020B0604020202020204" pitchFamily="34" charset="0"/>
              </a:endParaRPr>
            </a:p>
            <a:p>
              <a:pPr fontAlgn="ctr"/>
              <a:r>
                <a:rPr lang="en-US" sz="662" b="1">
                  <a:latin typeface="Arial" panose="020B0604020202020204" pitchFamily="34" charset="0"/>
                  <a:cs typeface="Arial" panose="020B0604020202020204" pitchFamily="34" charset="0"/>
                </a:rPr>
                <a:t>Examples (Typical)</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Sales across periods</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Late receipts analysis</a:t>
              </a:r>
            </a:p>
            <a:p>
              <a:pPr marL="285754" indent="-285754" fontAlgn="ctr">
                <a:buFont typeface="Arial" panose="020B0604020202020204" pitchFamily="34" charset="0"/>
                <a:buChar char="•"/>
              </a:pPr>
              <a:endParaRPr lang="en-US" sz="662">
                <a:latin typeface="Arial" panose="020B0604020202020204" pitchFamily="34" charset="0"/>
                <a:cs typeface="Arial" panose="020B0604020202020204" pitchFamily="34" charset="0"/>
              </a:endParaRPr>
            </a:p>
            <a:p>
              <a:pPr fontAlgn="ctr"/>
              <a:r>
                <a:rPr lang="en-US" altLang="ko-KR" sz="662" b="1">
                  <a:latin typeface="Arial" panose="020B0604020202020204" pitchFamily="34" charset="0"/>
                  <a:cs typeface="Arial" panose="020B0604020202020204" pitchFamily="34" charset="0"/>
                </a:rPr>
                <a:t>Limitations</a:t>
              </a:r>
            </a:p>
            <a:p>
              <a:pPr marL="171452" indent="-171452" fontAlgn="ctr">
                <a:buFont typeface="Arial" panose="020B0604020202020204" pitchFamily="34" charset="0"/>
                <a:buChar char="•"/>
              </a:pPr>
              <a:r>
                <a:rPr lang="en-US" altLang="ko-KR" sz="662">
                  <a:latin typeface="Arial" panose="020B0604020202020204" pitchFamily="34" charset="0"/>
                  <a:cs typeface="Arial" panose="020B0604020202020204" pitchFamily="34" charset="0"/>
                </a:rPr>
                <a:t>Suitable for low/medium data volumes.</a:t>
              </a:r>
            </a:p>
            <a:p>
              <a:pPr marL="171452" indent="-171452">
                <a:buFont typeface="Arial" panose="020B0604020202020204" pitchFamily="34" charset="0"/>
                <a:buChar char="•"/>
              </a:pPr>
              <a:r>
                <a:rPr lang="en-US" altLang="ko-KR" sz="662">
                  <a:latin typeface="Arial" panose="020B0604020202020204" pitchFamily="34" charset="0"/>
                  <a:cs typeface="Arial" panose="020B0604020202020204" pitchFamily="34" charset="0"/>
                </a:rPr>
                <a:t>Not all ERP tables and columns are exposed for reporting.</a:t>
              </a:r>
            </a:p>
            <a:p>
              <a:pPr marL="171452" indent="-171452">
                <a:buFont typeface="Arial" panose="020B0604020202020204" pitchFamily="34" charset="0"/>
                <a:buChar char="•"/>
              </a:pPr>
              <a:r>
                <a:rPr lang="en-US" altLang="ko-KR" sz="662">
                  <a:latin typeface="Arial" panose="020B0604020202020204" pitchFamily="34" charset="0"/>
                  <a:cs typeface="Arial" panose="020B0604020202020204" pitchFamily="34" charset="0"/>
                </a:rPr>
                <a:t>Limited cross-subject area reporting functionality.</a:t>
              </a:r>
            </a:p>
            <a:p>
              <a:pPr marL="171452" indent="-171452">
                <a:buFont typeface="Arial" panose="020B0604020202020204" pitchFamily="34" charset="0"/>
                <a:buChar char="•"/>
              </a:pPr>
              <a:r>
                <a:rPr lang="en-US" altLang="ko-KR" sz="662">
                  <a:latin typeface="Arial" panose="020B0604020202020204" pitchFamily="34" charset="0"/>
                  <a:cs typeface="Arial" panose="020B0604020202020204" pitchFamily="34" charset="0"/>
                </a:rPr>
                <a:t>Difficult to create reports in a specific format.</a:t>
              </a:r>
            </a:p>
            <a:p>
              <a:pPr marL="171452" indent="-171452">
                <a:buFont typeface="Arial" panose="020B0604020202020204" pitchFamily="34" charset="0"/>
                <a:buChar char="•"/>
              </a:pPr>
              <a:r>
                <a:rPr lang="en-US" sz="662">
                  <a:latin typeface="Arial" panose="020B0604020202020204" pitchFamily="34" charset="0"/>
                  <a:cs typeface="Arial" panose="020B0604020202020204" pitchFamily="34" charset="0"/>
                </a:rPr>
                <a:t>Minimal data visualizations capabilities.</a:t>
              </a:r>
              <a:endParaRPr lang="ko-KR" altLang="en-US" sz="662">
                <a:latin typeface="Arial" panose="020B0604020202020204" pitchFamily="34" charset="0"/>
                <a:cs typeface="Arial" panose="020B0604020202020204" pitchFamily="34" charset="0"/>
              </a:endParaRPr>
            </a:p>
          </p:txBody>
        </p:sp>
      </p:grpSp>
      <p:grpSp>
        <p:nvGrpSpPr>
          <p:cNvPr id="34" name="Group 33">
            <a:extLst>
              <a:ext uri="{FF2B5EF4-FFF2-40B4-BE49-F238E27FC236}">
                <a16:creationId xmlns:a16="http://schemas.microsoft.com/office/drawing/2014/main" id="{D5D1F0DA-090C-4921-8F9B-A4DCD6A8B7F2}"/>
              </a:ext>
            </a:extLst>
          </p:cNvPr>
          <p:cNvGrpSpPr/>
          <p:nvPr/>
        </p:nvGrpSpPr>
        <p:grpSpPr>
          <a:xfrm>
            <a:off x="238367" y="1031562"/>
            <a:ext cx="3542517" cy="2193299"/>
            <a:chOff x="538751" y="851132"/>
            <a:chExt cx="3542548" cy="2193318"/>
          </a:xfrm>
        </p:grpSpPr>
        <p:sp>
          <p:nvSpPr>
            <p:cNvPr id="35" name="TextBox 34">
              <a:extLst>
                <a:ext uri="{FF2B5EF4-FFF2-40B4-BE49-F238E27FC236}">
                  <a16:creationId xmlns:a16="http://schemas.microsoft.com/office/drawing/2014/main" id="{1F81FC19-2CFA-4D17-A0FF-9EC1619334C1}"/>
                </a:ext>
              </a:extLst>
            </p:cNvPr>
            <p:cNvSpPr txBox="1"/>
            <p:nvPr/>
          </p:nvSpPr>
          <p:spPr>
            <a:xfrm>
              <a:off x="538751" y="851132"/>
              <a:ext cx="3532280" cy="332951"/>
            </a:xfrm>
            <a:prstGeom prst="rect">
              <a:avLst/>
            </a:prstGeom>
            <a:noFill/>
          </p:spPr>
          <p:txBody>
            <a:bodyPr wrap="square" lIns="0" r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altLang="ko-KR" sz="1800" b="1">
                  <a:solidFill>
                    <a:srgbClr val="008D48"/>
                  </a:solidFill>
                  <a:cs typeface="Calibri" pitchFamily="34" charset="0"/>
                </a:rPr>
                <a:t>Financial Reporting Studio </a:t>
              </a:r>
              <a:endParaRPr lang="ko-KR" altLang="en-US" sz="1800" b="1">
                <a:solidFill>
                  <a:srgbClr val="008D48"/>
                </a:solidFill>
                <a:cs typeface="Calibri" pitchFamily="34" charset="0"/>
              </a:endParaRPr>
            </a:p>
          </p:txBody>
        </p:sp>
        <p:sp>
          <p:nvSpPr>
            <p:cNvPr id="36" name="TextBox 35">
              <a:extLst>
                <a:ext uri="{FF2B5EF4-FFF2-40B4-BE49-F238E27FC236}">
                  <a16:creationId xmlns:a16="http://schemas.microsoft.com/office/drawing/2014/main" id="{6F0F5141-5D84-4FB7-9269-58B9D1157945}"/>
                </a:ext>
              </a:extLst>
            </p:cNvPr>
            <p:cNvSpPr txBox="1"/>
            <p:nvPr/>
          </p:nvSpPr>
          <p:spPr>
            <a:xfrm>
              <a:off x="538751" y="972790"/>
              <a:ext cx="3542548" cy="2071660"/>
            </a:xfrm>
            <a:prstGeom prst="rect">
              <a:avLst/>
            </a:prstGeom>
            <a:noFill/>
          </p:spPr>
          <p:txBody>
            <a:bodyPr wrap="square" lIns="0" r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85754" indent="-285754">
                <a:buFont typeface="Arial" panose="020B0604020202020204" pitchFamily="34" charset="0"/>
                <a:buChar char="•"/>
              </a:pPr>
              <a:endParaRPr lang="en-US" altLang="ko-KR" sz="662">
                <a:latin typeface="Arial" panose="020B0604020202020204" pitchFamily="34" charset="0"/>
                <a:cs typeface="Arial" panose="020B0604020202020204" pitchFamily="34" charset="0"/>
              </a:endParaRPr>
            </a:p>
            <a:p>
              <a:r>
                <a:rPr lang="en-US" altLang="ko-KR" sz="662">
                  <a:latin typeface="Arial" panose="020B0604020202020204" pitchFamily="34" charset="0"/>
                  <a:cs typeface="Arial" panose="020B0604020202020204" pitchFamily="34" charset="0"/>
                </a:rPr>
                <a:t>Browser-based financial reporting with real-time drill down capabilities and data </a:t>
              </a:r>
              <a:r>
                <a:rPr lang="en-US" sz="662">
                  <a:latin typeface="Arial" panose="020B0604020202020204" pitchFamily="34" charset="0"/>
                  <a:cs typeface="Arial" panose="020B0604020202020204" pitchFamily="34" charset="0"/>
                </a:rPr>
                <a:t>visualization.</a:t>
              </a:r>
            </a:p>
            <a:p>
              <a:endParaRPr lang="en-US" altLang="ko-KR" sz="662">
                <a:latin typeface="Arial" panose="020B0604020202020204" pitchFamily="34" charset="0"/>
                <a:cs typeface="Arial" panose="020B0604020202020204" pitchFamily="34" charset="0"/>
              </a:endParaRPr>
            </a:p>
            <a:p>
              <a:pPr fontAlgn="ctr"/>
              <a:r>
                <a:rPr lang="en-US" sz="662" b="1">
                  <a:latin typeface="Arial" panose="020B0604020202020204" pitchFamily="34" charset="0"/>
                  <a:cs typeface="Arial" panose="020B0604020202020204" pitchFamily="34" charset="0"/>
                </a:rPr>
                <a:t>Examples (Typical)</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Income Statement</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Balance Sheet</a:t>
              </a:r>
            </a:p>
            <a:p>
              <a:pPr marL="285754" indent="-285754" fontAlgn="ctr">
                <a:buFont typeface="Arial" panose="020B0604020202020204" pitchFamily="34" charset="0"/>
                <a:buChar char="•"/>
              </a:pPr>
              <a:endParaRPr lang="en-US" sz="662">
                <a:latin typeface="Arial" panose="020B0604020202020204" pitchFamily="34" charset="0"/>
                <a:cs typeface="Arial" panose="020B0604020202020204" pitchFamily="34" charset="0"/>
              </a:endParaRPr>
            </a:p>
            <a:p>
              <a:pPr fontAlgn="ctr"/>
              <a:r>
                <a:rPr lang="en-US" altLang="ko-KR" sz="662" b="1">
                  <a:latin typeface="Arial" panose="020B0604020202020204" pitchFamily="34" charset="0"/>
                  <a:cs typeface="Arial" panose="020B0604020202020204" pitchFamily="34" charset="0"/>
                </a:rPr>
                <a:t>Limitations</a:t>
              </a:r>
            </a:p>
            <a:p>
              <a:pPr marL="171452" indent="-171452" fontAlgn="ctr">
                <a:buFont typeface="Arial" panose="020B0604020202020204" pitchFamily="34" charset="0"/>
                <a:buChar char="•"/>
              </a:pPr>
              <a:r>
                <a:rPr lang="en-US" altLang="ko-KR" sz="662">
                  <a:latin typeface="Arial" panose="020B0604020202020204" pitchFamily="34" charset="0"/>
                  <a:cs typeface="Arial" panose="020B0604020202020204" pitchFamily="34" charset="0"/>
                </a:rPr>
                <a:t>Suitable for low/medium data volumes.</a:t>
              </a:r>
            </a:p>
            <a:p>
              <a:pPr marL="171452" indent="-171452" fontAlgn="ctr">
                <a:buFont typeface="Arial" panose="020B0604020202020204" pitchFamily="34" charset="0"/>
                <a:buChar char="•"/>
              </a:pPr>
              <a:r>
                <a:rPr lang="en-US" altLang="ko-KR" sz="662">
                  <a:latin typeface="Arial" panose="020B0604020202020204" pitchFamily="34" charset="0"/>
                  <a:cs typeface="Arial" panose="020B0604020202020204" pitchFamily="34" charset="0"/>
                </a:rPr>
                <a:t>Report needs to be updated if there are changes in COA hierarchy levels and their members</a:t>
              </a:r>
            </a:p>
          </p:txBody>
        </p:sp>
      </p:grpSp>
      <p:grpSp>
        <p:nvGrpSpPr>
          <p:cNvPr id="37" name="Group 20">
            <a:extLst>
              <a:ext uri="{FF2B5EF4-FFF2-40B4-BE49-F238E27FC236}">
                <a16:creationId xmlns:a16="http://schemas.microsoft.com/office/drawing/2014/main" id="{DB4F478D-BDCC-49E6-BF34-EF3BA1253F88}"/>
              </a:ext>
            </a:extLst>
          </p:cNvPr>
          <p:cNvGrpSpPr/>
          <p:nvPr/>
        </p:nvGrpSpPr>
        <p:grpSpPr>
          <a:xfrm>
            <a:off x="217091" y="3594650"/>
            <a:ext cx="3574801" cy="2527403"/>
            <a:chOff x="992781" y="4006294"/>
            <a:chExt cx="2051856" cy="2527426"/>
          </a:xfrm>
        </p:grpSpPr>
        <p:sp>
          <p:nvSpPr>
            <p:cNvPr id="38" name="TextBox 37">
              <a:extLst>
                <a:ext uri="{FF2B5EF4-FFF2-40B4-BE49-F238E27FC236}">
                  <a16:creationId xmlns:a16="http://schemas.microsoft.com/office/drawing/2014/main" id="{89632C57-6B05-4DA9-8819-DAFC823A1B30}"/>
                </a:ext>
              </a:extLst>
            </p:cNvPr>
            <p:cNvSpPr txBox="1"/>
            <p:nvPr/>
          </p:nvSpPr>
          <p:spPr>
            <a:xfrm>
              <a:off x="992781" y="4006294"/>
              <a:ext cx="2044417" cy="332951"/>
            </a:xfrm>
            <a:prstGeom prst="rect">
              <a:avLst/>
            </a:prstGeom>
            <a:noFill/>
          </p:spPr>
          <p:txBody>
            <a:bodyPr wrap="square" lIns="0" r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altLang="ko-KR" sz="1800" b="1">
                  <a:solidFill>
                    <a:srgbClr val="B9C53A"/>
                  </a:solidFill>
                  <a:cs typeface="Calibri" pitchFamily="34" charset="0"/>
                </a:rPr>
                <a:t>Smart View</a:t>
              </a:r>
              <a:endParaRPr lang="ko-KR" altLang="en-US" sz="1800" b="1">
                <a:solidFill>
                  <a:srgbClr val="B9C53A"/>
                </a:solidFill>
                <a:cs typeface="Calibri" pitchFamily="34" charset="0"/>
              </a:endParaRPr>
            </a:p>
          </p:txBody>
        </p:sp>
        <p:sp>
          <p:nvSpPr>
            <p:cNvPr id="39" name="TextBox 38">
              <a:extLst>
                <a:ext uri="{FF2B5EF4-FFF2-40B4-BE49-F238E27FC236}">
                  <a16:creationId xmlns:a16="http://schemas.microsoft.com/office/drawing/2014/main" id="{12FF0F45-CD2B-4E83-9A78-64D8EA454285}"/>
                </a:ext>
              </a:extLst>
            </p:cNvPr>
            <p:cNvSpPr txBox="1"/>
            <p:nvPr/>
          </p:nvSpPr>
          <p:spPr>
            <a:xfrm>
              <a:off x="994277" y="4126115"/>
              <a:ext cx="2050360" cy="2407605"/>
            </a:xfrm>
            <a:prstGeom prst="rect">
              <a:avLst/>
            </a:prstGeom>
            <a:noFill/>
          </p:spPr>
          <p:txBody>
            <a:bodyPr wrap="square" lIns="0" rIns="0"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85754" indent="-285754">
                <a:buFont typeface="Arial" panose="020B0604020202020204" pitchFamily="34" charset="0"/>
                <a:buChar char="•"/>
              </a:pPr>
              <a:endParaRPr lang="en-US" sz="662">
                <a:latin typeface="Arial" panose="020B0604020202020204" pitchFamily="34" charset="0"/>
                <a:cs typeface="Arial" panose="020B0604020202020204" pitchFamily="34" charset="0"/>
              </a:endParaRPr>
            </a:p>
            <a:p>
              <a:r>
                <a:rPr lang="en-US" sz="662">
                  <a:latin typeface="Arial" panose="020B0604020202020204" pitchFamily="34" charset="0"/>
                  <a:cs typeface="Arial" panose="020B0604020202020204" pitchFamily="34" charset="0"/>
                </a:rPr>
                <a:t>Excel-based slice-and-dice of data for easy and quick ad-hoc financial reporting.</a:t>
              </a:r>
              <a:endParaRPr lang="en-US" altLang="ko-KR" sz="662">
                <a:latin typeface="Arial" panose="020B0604020202020204" pitchFamily="34" charset="0"/>
                <a:cs typeface="Arial" panose="020B0604020202020204" pitchFamily="34" charset="0"/>
              </a:endParaRPr>
            </a:p>
            <a:p>
              <a:pPr marL="285754" indent="-285754">
                <a:buFont typeface="Arial" panose="020B0604020202020204" pitchFamily="34" charset="0"/>
                <a:buChar char="•"/>
              </a:pPr>
              <a:endParaRPr lang="en-US" altLang="ko-KR" sz="662">
                <a:latin typeface="Arial" panose="020B0604020202020204" pitchFamily="34" charset="0"/>
                <a:cs typeface="Arial" panose="020B0604020202020204" pitchFamily="34" charset="0"/>
              </a:endParaRPr>
            </a:p>
            <a:p>
              <a:pPr fontAlgn="ctr"/>
              <a:r>
                <a:rPr lang="en-US" sz="662" b="1">
                  <a:latin typeface="Arial" panose="020B0604020202020204" pitchFamily="34" charset="0"/>
                  <a:cs typeface="Arial" panose="020B0604020202020204" pitchFamily="34" charset="0"/>
                </a:rPr>
                <a:t>Examples (Typical)</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GL balances across COA hierarchies</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Net revenue for a period and location</a:t>
              </a:r>
            </a:p>
            <a:p>
              <a:pPr marL="285754" indent="-285754" fontAlgn="ctr">
                <a:buFont typeface="Arial" panose="020B0604020202020204" pitchFamily="34" charset="0"/>
                <a:buChar char="•"/>
              </a:pPr>
              <a:endParaRPr lang="en-US" sz="662">
                <a:latin typeface="Arial" panose="020B0604020202020204" pitchFamily="34" charset="0"/>
                <a:cs typeface="Arial" panose="020B0604020202020204" pitchFamily="34" charset="0"/>
              </a:endParaRPr>
            </a:p>
            <a:p>
              <a:pPr fontAlgn="ctr"/>
              <a:r>
                <a:rPr lang="en-US" altLang="ko-KR" sz="662" b="1">
                  <a:latin typeface="Arial" panose="020B0604020202020204" pitchFamily="34" charset="0"/>
                  <a:cs typeface="Arial" panose="020B0604020202020204" pitchFamily="34" charset="0"/>
                </a:rPr>
                <a:t>Limitations</a:t>
              </a:r>
            </a:p>
            <a:p>
              <a:pPr marL="171452" indent="-171452" fontAlgn="ctr">
                <a:buFont typeface="Arial" panose="020B0604020202020204" pitchFamily="34" charset="0"/>
                <a:buChar char="•"/>
              </a:pPr>
              <a:r>
                <a:rPr lang="en-US" altLang="ko-KR" sz="662">
                  <a:latin typeface="Arial" panose="020B0604020202020204" pitchFamily="34" charset="0"/>
                  <a:cs typeface="Arial" panose="020B0604020202020204" pitchFamily="34" charset="0"/>
                </a:rPr>
                <a:t>Suitable for low/medium data volumes.</a:t>
              </a:r>
            </a:p>
            <a:p>
              <a:pPr marL="171452" indent="-171452" fontAlgn="ctr">
                <a:buFont typeface="Arial" panose="020B0604020202020204" pitchFamily="34" charset="0"/>
                <a:buChar char="•"/>
              </a:pPr>
              <a:r>
                <a:rPr lang="en-US" altLang="ko-KR" sz="662">
                  <a:latin typeface="Arial" panose="020B0604020202020204" pitchFamily="34" charset="0"/>
                  <a:cs typeface="Arial" panose="020B0604020202020204" pitchFamily="34" charset="0"/>
                </a:rPr>
                <a:t>Report needs to be updated if there are changes in COA hierarchy levels and their members.</a:t>
              </a:r>
            </a:p>
            <a:p>
              <a:pPr marL="171452" indent="-171452" fontAlgn="ctr">
                <a:buFont typeface="Arial" panose="020B0604020202020204" pitchFamily="34" charset="0"/>
                <a:buChar char="•"/>
              </a:pPr>
              <a:r>
                <a:rPr lang="en-US" sz="662">
                  <a:latin typeface="Arial" panose="020B0604020202020204" pitchFamily="34" charset="0"/>
                  <a:cs typeface="Arial" panose="020B0604020202020204" pitchFamily="34" charset="0"/>
                </a:rPr>
                <a:t>On reopening the spreadsheet, user will need to refresh it to view the latest data.</a:t>
              </a:r>
            </a:p>
          </p:txBody>
        </p:sp>
      </p:grpSp>
      <p:cxnSp>
        <p:nvCxnSpPr>
          <p:cNvPr id="40" name="Elbow Connector 24">
            <a:extLst>
              <a:ext uri="{FF2B5EF4-FFF2-40B4-BE49-F238E27FC236}">
                <a16:creationId xmlns:a16="http://schemas.microsoft.com/office/drawing/2014/main" id="{AA738044-FE4A-4BB5-BF03-FCE299D37614}"/>
              </a:ext>
            </a:extLst>
          </p:cNvPr>
          <p:cNvCxnSpPr>
            <a:cxnSpLocks/>
          </p:cNvCxnSpPr>
          <p:nvPr/>
        </p:nvCxnSpPr>
        <p:spPr>
          <a:xfrm flipV="1">
            <a:off x="3591182" y="4383946"/>
            <a:ext cx="687217" cy="384777"/>
          </a:xfrm>
          <a:prstGeom prst="bentConnector3">
            <a:avLst/>
          </a:prstGeom>
          <a:ln>
            <a:solidFill>
              <a:schemeClr val="accent6">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Elbow Connector 27">
            <a:extLst>
              <a:ext uri="{FF2B5EF4-FFF2-40B4-BE49-F238E27FC236}">
                <a16:creationId xmlns:a16="http://schemas.microsoft.com/office/drawing/2014/main" id="{C9ABFF71-B1F3-4587-937D-29E28E2A53CB}"/>
              </a:ext>
            </a:extLst>
          </p:cNvPr>
          <p:cNvCxnSpPr>
            <a:cxnSpLocks/>
          </p:cNvCxnSpPr>
          <p:nvPr/>
        </p:nvCxnSpPr>
        <p:spPr>
          <a:xfrm>
            <a:off x="3570292" y="1444721"/>
            <a:ext cx="627222" cy="589165"/>
          </a:xfrm>
          <a:prstGeom prst="bentConnector3">
            <a:avLst/>
          </a:prstGeom>
          <a:ln>
            <a:solidFill>
              <a:schemeClr val="accent6">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Elbow Connector 34">
            <a:extLst>
              <a:ext uri="{FF2B5EF4-FFF2-40B4-BE49-F238E27FC236}">
                <a16:creationId xmlns:a16="http://schemas.microsoft.com/office/drawing/2014/main" id="{A485024B-39CC-4EE1-BD52-F5788E0A430D}"/>
              </a:ext>
            </a:extLst>
          </p:cNvPr>
          <p:cNvCxnSpPr>
            <a:cxnSpLocks/>
          </p:cNvCxnSpPr>
          <p:nvPr/>
        </p:nvCxnSpPr>
        <p:spPr>
          <a:xfrm rot="10800000">
            <a:off x="6949061" y="4359271"/>
            <a:ext cx="609831" cy="409453"/>
          </a:xfrm>
          <a:prstGeom prst="bentConnector3">
            <a:avLst/>
          </a:prstGeom>
          <a:ln>
            <a:solidFill>
              <a:schemeClr val="accent6">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Elbow Connector 35">
            <a:extLst>
              <a:ext uri="{FF2B5EF4-FFF2-40B4-BE49-F238E27FC236}">
                <a16:creationId xmlns:a16="http://schemas.microsoft.com/office/drawing/2014/main" id="{63A7B74C-6A60-4D48-B5F5-D82D643233EB}"/>
              </a:ext>
            </a:extLst>
          </p:cNvPr>
          <p:cNvCxnSpPr>
            <a:cxnSpLocks/>
          </p:cNvCxnSpPr>
          <p:nvPr/>
        </p:nvCxnSpPr>
        <p:spPr>
          <a:xfrm rot="10800000" flipV="1">
            <a:off x="7011505" y="1402045"/>
            <a:ext cx="576060" cy="549449"/>
          </a:xfrm>
          <a:prstGeom prst="bentConnector3">
            <a:avLst/>
          </a:prstGeom>
          <a:ln>
            <a:solidFill>
              <a:schemeClr val="accent6">
                <a:alpha val="70000"/>
              </a:schemeClr>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2727259-6A2F-4E32-904F-F8ED374F0BE4}"/>
              </a:ext>
            </a:extLst>
          </p:cNvPr>
          <p:cNvSpPr txBox="1"/>
          <p:nvPr/>
        </p:nvSpPr>
        <p:spPr>
          <a:xfrm>
            <a:off x="4621172" y="3284069"/>
            <a:ext cx="1872192" cy="369332"/>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altLang="ko-KR" sz="1800" b="1">
                <a:solidFill>
                  <a:schemeClr val="tx1">
                    <a:lumMod val="75000"/>
                    <a:lumOff val="25000"/>
                  </a:schemeClr>
                </a:solidFill>
                <a:cs typeface="Calibri" pitchFamily="34" charset="0"/>
              </a:rPr>
              <a:t>Reporting</a:t>
            </a:r>
            <a:endParaRPr lang="ko-KR" altLang="en-US" sz="1800" b="1">
              <a:solidFill>
                <a:schemeClr val="tx1">
                  <a:lumMod val="75000"/>
                  <a:lumOff val="25000"/>
                </a:schemeClr>
              </a:solidFill>
              <a:cs typeface="Calibri" pitchFamily="34" charset="0"/>
            </a:endParaRPr>
          </a:p>
        </p:txBody>
      </p:sp>
      <p:grpSp>
        <p:nvGrpSpPr>
          <p:cNvPr id="45" name="Group 44">
            <a:extLst>
              <a:ext uri="{FF2B5EF4-FFF2-40B4-BE49-F238E27FC236}">
                <a16:creationId xmlns:a16="http://schemas.microsoft.com/office/drawing/2014/main" id="{ECF1F862-E8FF-42E4-B8FF-809DEE8F97FB}"/>
              </a:ext>
            </a:extLst>
          </p:cNvPr>
          <p:cNvGrpSpPr/>
          <p:nvPr/>
        </p:nvGrpSpPr>
        <p:grpSpPr>
          <a:xfrm>
            <a:off x="4196259" y="1958643"/>
            <a:ext cx="612643" cy="566923"/>
            <a:chOff x="4457108" y="1863092"/>
            <a:chExt cx="612648" cy="566928"/>
          </a:xfrm>
        </p:grpSpPr>
        <p:sp>
          <p:nvSpPr>
            <p:cNvPr id="46" name="Oval 45">
              <a:extLst>
                <a:ext uri="{FF2B5EF4-FFF2-40B4-BE49-F238E27FC236}">
                  <a16:creationId xmlns:a16="http://schemas.microsoft.com/office/drawing/2014/main" id="{F97EF9A0-3CE2-4978-A821-F180F343316F}"/>
                </a:ext>
              </a:extLst>
            </p:cNvPr>
            <p:cNvSpPr/>
            <p:nvPr/>
          </p:nvSpPr>
          <p:spPr>
            <a:xfrm>
              <a:off x="4457108" y="1863092"/>
              <a:ext cx="612648" cy="566928"/>
            </a:xfrm>
            <a:prstGeom prst="ellipse">
              <a:avLst/>
            </a:prstGeom>
            <a:solidFill>
              <a:srgbClr val="008D48"/>
            </a:solidFill>
            <a:ln w="12700" cap="flat" cmpd="sng" algn="ctr">
              <a:noFill/>
              <a:prstDash val="solid"/>
            </a:ln>
            <a:effectLst/>
          </p:spPr>
          <p:txBody>
            <a:bodyPr lIns="91439" tIns="91439" rIns="91439" bIns="91439"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400" kern="0">
                <a:solidFill>
                  <a:srgbClr val="53565A"/>
                </a:solidFill>
                <a:latin typeface="Verdana"/>
              </a:endParaRPr>
            </a:p>
          </p:txBody>
        </p:sp>
        <p:sp>
          <p:nvSpPr>
            <p:cNvPr id="47" name="Freeform 80">
              <a:extLst>
                <a:ext uri="{FF2B5EF4-FFF2-40B4-BE49-F238E27FC236}">
                  <a16:creationId xmlns:a16="http://schemas.microsoft.com/office/drawing/2014/main" id="{F00EB137-8F2A-4BF1-BCC4-DFDA2CC89CD7}"/>
                </a:ext>
              </a:extLst>
            </p:cNvPr>
            <p:cNvSpPr>
              <a:spLocks noChangeAspect="1"/>
            </p:cNvSpPr>
            <p:nvPr/>
          </p:nvSpPr>
          <p:spPr bwMode="auto">
            <a:xfrm>
              <a:off x="4513098" y="1932933"/>
              <a:ext cx="500417" cy="289133"/>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09727" tIns="109727" rIns="109727" bIns="109727"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200" b="1">
                <a:solidFill>
                  <a:schemeClr val="bg1"/>
                </a:solidFill>
              </a:endParaRPr>
            </a:p>
          </p:txBody>
        </p:sp>
        <p:sp>
          <p:nvSpPr>
            <p:cNvPr id="48" name="Rectangle 47">
              <a:extLst>
                <a:ext uri="{FF2B5EF4-FFF2-40B4-BE49-F238E27FC236}">
                  <a16:creationId xmlns:a16="http://schemas.microsoft.com/office/drawing/2014/main" id="{08D41DA7-7133-43DD-8E65-3E4674429237}"/>
                </a:ext>
              </a:extLst>
            </p:cNvPr>
            <p:cNvSpPr/>
            <p:nvPr/>
          </p:nvSpPr>
          <p:spPr>
            <a:xfrm>
              <a:off x="4570200" y="2166076"/>
              <a:ext cx="401069" cy="92871"/>
            </a:xfrm>
            <a:prstGeom prst="rect">
              <a:avLst/>
            </a:prstGeom>
            <a:solidFill>
              <a:srgbClr val="008D48"/>
            </a:solidFill>
            <a:ln w="12700" cap="flat" cmpd="sng" algn="ctr">
              <a:noFill/>
              <a:prstDash val="solid"/>
            </a:ln>
            <a:effectLst/>
          </p:spPr>
          <p:txBody>
            <a:bodyPr lIns="91439" tIns="91439" rIns="91439" bIns="91439"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400" kern="0">
                <a:solidFill>
                  <a:srgbClr val="53565A"/>
                </a:solidFill>
                <a:latin typeface="Verdana"/>
              </a:endParaRPr>
            </a:p>
          </p:txBody>
        </p:sp>
        <p:sp>
          <p:nvSpPr>
            <p:cNvPr id="49" name="Freeform 230">
              <a:extLst>
                <a:ext uri="{FF2B5EF4-FFF2-40B4-BE49-F238E27FC236}">
                  <a16:creationId xmlns:a16="http://schemas.microsoft.com/office/drawing/2014/main" id="{69E70825-6EA9-42FE-B4A0-2B03A0276F53}"/>
                </a:ext>
              </a:extLst>
            </p:cNvPr>
            <p:cNvSpPr>
              <a:spLocks noChangeAspect="1" noEditPoints="1"/>
            </p:cNvSpPr>
            <p:nvPr/>
          </p:nvSpPr>
          <p:spPr bwMode="auto">
            <a:xfrm>
              <a:off x="4629485" y="2077500"/>
              <a:ext cx="297533" cy="211693"/>
            </a:xfrm>
            <a:custGeom>
              <a:avLst/>
              <a:gdLst>
                <a:gd name="T0" fmla="*/ 3976 w 3976"/>
                <a:gd name="T1" fmla="*/ 3458 h 3786"/>
                <a:gd name="T2" fmla="*/ 3229 w 3976"/>
                <a:gd name="T3" fmla="*/ 3786 h 3786"/>
                <a:gd name="T4" fmla="*/ 2153 w 3976"/>
                <a:gd name="T5" fmla="*/ 3458 h 3786"/>
                <a:gd name="T6" fmla="*/ 2899 w 3976"/>
                <a:gd name="T7" fmla="*/ 3786 h 3786"/>
                <a:gd name="T8" fmla="*/ 2153 w 3976"/>
                <a:gd name="T9" fmla="*/ 3458 h 3786"/>
                <a:gd name="T10" fmla="*/ 1823 w 3976"/>
                <a:gd name="T11" fmla="*/ 3458 h 3786"/>
                <a:gd name="T12" fmla="*/ 1076 w 3976"/>
                <a:gd name="T13" fmla="*/ 3786 h 3786"/>
                <a:gd name="T14" fmla="*/ 0 w 3976"/>
                <a:gd name="T15" fmla="*/ 3458 h 3786"/>
                <a:gd name="T16" fmla="*/ 746 w 3976"/>
                <a:gd name="T17" fmla="*/ 3786 h 3786"/>
                <a:gd name="T18" fmla="*/ 0 w 3976"/>
                <a:gd name="T19" fmla="*/ 3458 h 3786"/>
                <a:gd name="T20" fmla="*/ 3976 w 3976"/>
                <a:gd name="T21" fmla="*/ 2881 h 3786"/>
                <a:gd name="T22" fmla="*/ 3229 w 3976"/>
                <a:gd name="T23" fmla="*/ 3209 h 3786"/>
                <a:gd name="T24" fmla="*/ 2153 w 3976"/>
                <a:gd name="T25" fmla="*/ 2881 h 3786"/>
                <a:gd name="T26" fmla="*/ 2899 w 3976"/>
                <a:gd name="T27" fmla="*/ 3209 h 3786"/>
                <a:gd name="T28" fmla="*/ 2153 w 3976"/>
                <a:gd name="T29" fmla="*/ 2881 h 3786"/>
                <a:gd name="T30" fmla="*/ 1823 w 3976"/>
                <a:gd name="T31" fmla="*/ 2881 h 3786"/>
                <a:gd name="T32" fmla="*/ 1076 w 3976"/>
                <a:gd name="T33" fmla="*/ 3209 h 3786"/>
                <a:gd name="T34" fmla="*/ 0 w 3976"/>
                <a:gd name="T35" fmla="*/ 2881 h 3786"/>
                <a:gd name="T36" fmla="*/ 746 w 3976"/>
                <a:gd name="T37" fmla="*/ 3209 h 3786"/>
                <a:gd name="T38" fmla="*/ 0 w 3976"/>
                <a:gd name="T39" fmla="*/ 2881 h 3786"/>
                <a:gd name="T40" fmla="*/ 3976 w 3976"/>
                <a:gd name="T41" fmla="*/ 2305 h 3786"/>
                <a:gd name="T42" fmla="*/ 3229 w 3976"/>
                <a:gd name="T43" fmla="*/ 2632 h 3786"/>
                <a:gd name="T44" fmla="*/ 2153 w 3976"/>
                <a:gd name="T45" fmla="*/ 2305 h 3786"/>
                <a:gd name="T46" fmla="*/ 2899 w 3976"/>
                <a:gd name="T47" fmla="*/ 2632 h 3786"/>
                <a:gd name="T48" fmla="*/ 2153 w 3976"/>
                <a:gd name="T49" fmla="*/ 2305 h 3786"/>
                <a:gd name="T50" fmla="*/ 1823 w 3976"/>
                <a:gd name="T51" fmla="*/ 2305 h 3786"/>
                <a:gd name="T52" fmla="*/ 1076 w 3976"/>
                <a:gd name="T53" fmla="*/ 2632 h 3786"/>
                <a:gd name="T54" fmla="*/ 0 w 3976"/>
                <a:gd name="T55" fmla="*/ 2305 h 3786"/>
                <a:gd name="T56" fmla="*/ 746 w 3976"/>
                <a:gd name="T57" fmla="*/ 2632 h 3786"/>
                <a:gd name="T58" fmla="*/ 0 w 3976"/>
                <a:gd name="T59" fmla="*/ 2305 h 3786"/>
                <a:gd name="T60" fmla="*/ 3976 w 3976"/>
                <a:gd name="T61" fmla="*/ 1729 h 3786"/>
                <a:gd name="T62" fmla="*/ 3229 w 3976"/>
                <a:gd name="T63" fmla="*/ 2057 h 3786"/>
                <a:gd name="T64" fmla="*/ 2153 w 3976"/>
                <a:gd name="T65" fmla="*/ 1729 h 3786"/>
                <a:gd name="T66" fmla="*/ 2899 w 3976"/>
                <a:gd name="T67" fmla="*/ 2057 h 3786"/>
                <a:gd name="T68" fmla="*/ 2153 w 3976"/>
                <a:gd name="T69" fmla="*/ 1729 h 3786"/>
                <a:gd name="T70" fmla="*/ 746 w 3976"/>
                <a:gd name="T71" fmla="*/ 1729 h 3786"/>
                <a:gd name="T72" fmla="*/ 0 w 3976"/>
                <a:gd name="T73" fmla="*/ 2057 h 3786"/>
                <a:gd name="T74" fmla="*/ 3229 w 3976"/>
                <a:gd name="T75" fmla="*/ 1153 h 3786"/>
                <a:gd name="T76" fmla="*/ 3976 w 3976"/>
                <a:gd name="T77" fmla="*/ 1480 h 3786"/>
                <a:gd name="T78" fmla="*/ 3229 w 3976"/>
                <a:gd name="T79" fmla="*/ 1153 h 3786"/>
                <a:gd name="T80" fmla="*/ 2899 w 3976"/>
                <a:gd name="T81" fmla="*/ 1153 h 3786"/>
                <a:gd name="T82" fmla="*/ 2153 w 3976"/>
                <a:gd name="T83" fmla="*/ 1480 h 3786"/>
                <a:gd name="T84" fmla="*/ 0 w 3976"/>
                <a:gd name="T85" fmla="*/ 1153 h 3786"/>
                <a:gd name="T86" fmla="*/ 746 w 3976"/>
                <a:gd name="T87" fmla="*/ 1480 h 3786"/>
                <a:gd name="T88" fmla="*/ 0 w 3976"/>
                <a:gd name="T89" fmla="*/ 1153 h 3786"/>
                <a:gd name="T90" fmla="*/ 2899 w 3976"/>
                <a:gd name="T91" fmla="*/ 576 h 3786"/>
                <a:gd name="T92" fmla="*/ 2153 w 3976"/>
                <a:gd name="T93" fmla="*/ 905 h 3786"/>
                <a:gd name="T94" fmla="*/ 2153 w 3976"/>
                <a:gd name="T95" fmla="*/ 0 h 3786"/>
                <a:gd name="T96" fmla="*/ 2899 w 3976"/>
                <a:gd name="T97" fmla="*/ 328 h 3786"/>
                <a:gd name="T98" fmla="*/ 2153 w 3976"/>
                <a:gd name="T99" fmla="*/ 0 h 3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76" h="3786">
                  <a:moveTo>
                    <a:pt x="3229" y="3458"/>
                  </a:moveTo>
                  <a:lnTo>
                    <a:pt x="3976" y="3458"/>
                  </a:lnTo>
                  <a:lnTo>
                    <a:pt x="3976" y="3786"/>
                  </a:lnTo>
                  <a:lnTo>
                    <a:pt x="3229" y="3786"/>
                  </a:lnTo>
                  <a:lnTo>
                    <a:pt x="3229" y="3458"/>
                  </a:lnTo>
                  <a:close/>
                  <a:moveTo>
                    <a:pt x="2153" y="3458"/>
                  </a:moveTo>
                  <a:lnTo>
                    <a:pt x="2899" y="3458"/>
                  </a:lnTo>
                  <a:lnTo>
                    <a:pt x="2899" y="3786"/>
                  </a:lnTo>
                  <a:lnTo>
                    <a:pt x="2153" y="3786"/>
                  </a:lnTo>
                  <a:lnTo>
                    <a:pt x="2153" y="3458"/>
                  </a:lnTo>
                  <a:close/>
                  <a:moveTo>
                    <a:pt x="1076" y="3458"/>
                  </a:moveTo>
                  <a:lnTo>
                    <a:pt x="1823" y="3458"/>
                  </a:lnTo>
                  <a:lnTo>
                    <a:pt x="1823" y="3786"/>
                  </a:lnTo>
                  <a:lnTo>
                    <a:pt x="1076" y="3786"/>
                  </a:lnTo>
                  <a:lnTo>
                    <a:pt x="1076" y="3458"/>
                  </a:lnTo>
                  <a:close/>
                  <a:moveTo>
                    <a:pt x="0" y="3458"/>
                  </a:moveTo>
                  <a:lnTo>
                    <a:pt x="746" y="3458"/>
                  </a:lnTo>
                  <a:lnTo>
                    <a:pt x="746" y="3786"/>
                  </a:lnTo>
                  <a:lnTo>
                    <a:pt x="0" y="3786"/>
                  </a:lnTo>
                  <a:lnTo>
                    <a:pt x="0" y="3458"/>
                  </a:lnTo>
                  <a:close/>
                  <a:moveTo>
                    <a:pt x="3229" y="2881"/>
                  </a:moveTo>
                  <a:lnTo>
                    <a:pt x="3976" y="2881"/>
                  </a:lnTo>
                  <a:lnTo>
                    <a:pt x="3976" y="3209"/>
                  </a:lnTo>
                  <a:lnTo>
                    <a:pt x="3229" y="3209"/>
                  </a:lnTo>
                  <a:lnTo>
                    <a:pt x="3229" y="2881"/>
                  </a:lnTo>
                  <a:close/>
                  <a:moveTo>
                    <a:pt x="2153" y="2881"/>
                  </a:moveTo>
                  <a:lnTo>
                    <a:pt x="2899" y="2881"/>
                  </a:lnTo>
                  <a:lnTo>
                    <a:pt x="2899" y="3209"/>
                  </a:lnTo>
                  <a:lnTo>
                    <a:pt x="2153" y="3209"/>
                  </a:lnTo>
                  <a:lnTo>
                    <a:pt x="2153" y="2881"/>
                  </a:lnTo>
                  <a:close/>
                  <a:moveTo>
                    <a:pt x="1076" y="2881"/>
                  </a:moveTo>
                  <a:lnTo>
                    <a:pt x="1823" y="2881"/>
                  </a:lnTo>
                  <a:lnTo>
                    <a:pt x="1823" y="3209"/>
                  </a:lnTo>
                  <a:lnTo>
                    <a:pt x="1076" y="3209"/>
                  </a:lnTo>
                  <a:lnTo>
                    <a:pt x="1076" y="2881"/>
                  </a:lnTo>
                  <a:close/>
                  <a:moveTo>
                    <a:pt x="0" y="2881"/>
                  </a:moveTo>
                  <a:lnTo>
                    <a:pt x="746" y="2881"/>
                  </a:lnTo>
                  <a:lnTo>
                    <a:pt x="746" y="3209"/>
                  </a:lnTo>
                  <a:lnTo>
                    <a:pt x="0" y="3209"/>
                  </a:lnTo>
                  <a:lnTo>
                    <a:pt x="0" y="2881"/>
                  </a:lnTo>
                  <a:close/>
                  <a:moveTo>
                    <a:pt x="3229" y="2305"/>
                  </a:moveTo>
                  <a:lnTo>
                    <a:pt x="3976" y="2305"/>
                  </a:lnTo>
                  <a:lnTo>
                    <a:pt x="3976" y="2632"/>
                  </a:lnTo>
                  <a:lnTo>
                    <a:pt x="3229" y="2632"/>
                  </a:lnTo>
                  <a:lnTo>
                    <a:pt x="3229" y="2305"/>
                  </a:lnTo>
                  <a:close/>
                  <a:moveTo>
                    <a:pt x="2153" y="2305"/>
                  </a:moveTo>
                  <a:lnTo>
                    <a:pt x="2899" y="2305"/>
                  </a:lnTo>
                  <a:lnTo>
                    <a:pt x="2899" y="2632"/>
                  </a:lnTo>
                  <a:lnTo>
                    <a:pt x="2153" y="2632"/>
                  </a:lnTo>
                  <a:lnTo>
                    <a:pt x="2153" y="2305"/>
                  </a:lnTo>
                  <a:close/>
                  <a:moveTo>
                    <a:pt x="1076" y="2305"/>
                  </a:moveTo>
                  <a:lnTo>
                    <a:pt x="1823" y="2305"/>
                  </a:lnTo>
                  <a:lnTo>
                    <a:pt x="1823" y="2632"/>
                  </a:lnTo>
                  <a:lnTo>
                    <a:pt x="1076" y="2632"/>
                  </a:lnTo>
                  <a:lnTo>
                    <a:pt x="1076" y="2305"/>
                  </a:lnTo>
                  <a:close/>
                  <a:moveTo>
                    <a:pt x="0" y="2305"/>
                  </a:moveTo>
                  <a:lnTo>
                    <a:pt x="746" y="2305"/>
                  </a:lnTo>
                  <a:lnTo>
                    <a:pt x="746" y="2632"/>
                  </a:lnTo>
                  <a:lnTo>
                    <a:pt x="0" y="2632"/>
                  </a:lnTo>
                  <a:lnTo>
                    <a:pt x="0" y="2305"/>
                  </a:lnTo>
                  <a:close/>
                  <a:moveTo>
                    <a:pt x="3229" y="1729"/>
                  </a:moveTo>
                  <a:lnTo>
                    <a:pt x="3976" y="1729"/>
                  </a:lnTo>
                  <a:lnTo>
                    <a:pt x="3976" y="2057"/>
                  </a:lnTo>
                  <a:lnTo>
                    <a:pt x="3229" y="2057"/>
                  </a:lnTo>
                  <a:lnTo>
                    <a:pt x="3229" y="1729"/>
                  </a:lnTo>
                  <a:close/>
                  <a:moveTo>
                    <a:pt x="2153" y="1729"/>
                  </a:moveTo>
                  <a:lnTo>
                    <a:pt x="2899" y="1729"/>
                  </a:lnTo>
                  <a:lnTo>
                    <a:pt x="2899" y="2057"/>
                  </a:lnTo>
                  <a:lnTo>
                    <a:pt x="2153" y="2057"/>
                  </a:lnTo>
                  <a:lnTo>
                    <a:pt x="2153" y="1729"/>
                  </a:lnTo>
                  <a:close/>
                  <a:moveTo>
                    <a:pt x="0" y="1729"/>
                  </a:moveTo>
                  <a:lnTo>
                    <a:pt x="746" y="1729"/>
                  </a:lnTo>
                  <a:lnTo>
                    <a:pt x="746" y="2057"/>
                  </a:lnTo>
                  <a:lnTo>
                    <a:pt x="0" y="2057"/>
                  </a:lnTo>
                  <a:lnTo>
                    <a:pt x="0" y="1729"/>
                  </a:lnTo>
                  <a:close/>
                  <a:moveTo>
                    <a:pt x="3229" y="1153"/>
                  </a:moveTo>
                  <a:lnTo>
                    <a:pt x="3976" y="1153"/>
                  </a:lnTo>
                  <a:lnTo>
                    <a:pt x="3976" y="1480"/>
                  </a:lnTo>
                  <a:lnTo>
                    <a:pt x="3229" y="1480"/>
                  </a:lnTo>
                  <a:lnTo>
                    <a:pt x="3229" y="1153"/>
                  </a:lnTo>
                  <a:close/>
                  <a:moveTo>
                    <a:pt x="2153" y="1153"/>
                  </a:moveTo>
                  <a:lnTo>
                    <a:pt x="2899" y="1153"/>
                  </a:lnTo>
                  <a:lnTo>
                    <a:pt x="2899" y="1480"/>
                  </a:lnTo>
                  <a:lnTo>
                    <a:pt x="2153" y="1480"/>
                  </a:lnTo>
                  <a:lnTo>
                    <a:pt x="2153" y="1153"/>
                  </a:lnTo>
                  <a:close/>
                  <a:moveTo>
                    <a:pt x="0" y="1153"/>
                  </a:moveTo>
                  <a:lnTo>
                    <a:pt x="746" y="1153"/>
                  </a:lnTo>
                  <a:lnTo>
                    <a:pt x="746" y="1480"/>
                  </a:lnTo>
                  <a:lnTo>
                    <a:pt x="0" y="1480"/>
                  </a:lnTo>
                  <a:lnTo>
                    <a:pt x="0" y="1153"/>
                  </a:lnTo>
                  <a:close/>
                  <a:moveTo>
                    <a:pt x="2153" y="576"/>
                  </a:moveTo>
                  <a:lnTo>
                    <a:pt x="2899" y="576"/>
                  </a:lnTo>
                  <a:lnTo>
                    <a:pt x="2899" y="905"/>
                  </a:lnTo>
                  <a:lnTo>
                    <a:pt x="2153" y="905"/>
                  </a:lnTo>
                  <a:lnTo>
                    <a:pt x="2153" y="576"/>
                  </a:lnTo>
                  <a:close/>
                  <a:moveTo>
                    <a:pt x="2153" y="0"/>
                  </a:moveTo>
                  <a:lnTo>
                    <a:pt x="2899" y="0"/>
                  </a:lnTo>
                  <a:lnTo>
                    <a:pt x="2899" y="328"/>
                  </a:lnTo>
                  <a:lnTo>
                    <a:pt x="2153" y="328"/>
                  </a:lnTo>
                  <a:lnTo>
                    <a:pt x="2153" y="0"/>
                  </a:lnTo>
                  <a:close/>
                </a:path>
              </a:pathLst>
            </a:custGeom>
            <a:solidFill>
              <a:schemeClr val="bg1"/>
            </a:solidFill>
            <a:ln w="0">
              <a:solidFill>
                <a:schemeClr val="bg1"/>
              </a:solidFill>
              <a:prstDash val="solid"/>
              <a:round/>
              <a:headEnd/>
              <a:tailEnd/>
            </a:ln>
          </p:spPr>
          <p:txBody>
            <a:bodyPr vert="horz" wrap="square" lIns="109727" tIns="54864" rIns="109727" bIns="5486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3000">
                <a:solidFill>
                  <a:srgbClr val="000000"/>
                </a:solidFill>
              </a:endParaRPr>
            </a:p>
          </p:txBody>
        </p:sp>
      </p:grpSp>
      <p:grpSp>
        <p:nvGrpSpPr>
          <p:cNvPr id="50" name="Group 49">
            <a:extLst>
              <a:ext uri="{FF2B5EF4-FFF2-40B4-BE49-F238E27FC236}">
                <a16:creationId xmlns:a16="http://schemas.microsoft.com/office/drawing/2014/main" id="{984BBF32-BDA2-4D15-8E5F-748353E41B18}"/>
              </a:ext>
            </a:extLst>
          </p:cNvPr>
          <p:cNvGrpSpPr/>
          <p:nvPr/>
        </p:nvGrpSpPr>
        <p:grpSpPr>
          <a:xfrm>
            <a:off x="4267608" y="3770318"/>
            <a:ext cx="566147" cy="517149"/>
            <a:chOff x="3644835" y="4102040"/>
            <a:chExt cx="612648" cy="566928"/>
          </a:xfrm>
        </p:grpSpPr>
        <p:sp>
          <p:nvSpPr>
            <p:cNvPr id="51" name="Oval 50">
              <a:extLst>
                <a:ext uri="{FF2B5EF4-FFF2-40B4-BE49-F238E27FC236}">
                  <a16:creationId xmlns:a16="http://schemas.microsoft.com/office/drawing/2014/main" id="{7909F652-57A3-44FC-A551-8B3F7CD04108}"/>
                </a:ext>
              </a:extLst>
            </p:cNvPr>
            <p:cNvSpPr/>
            <p:nvPr/>
          </p:nvSpPr>
          <p:spPr>
            <a:xfrm>
              <a:off x="3644835" y="4102040"/>
              <a:ext cx="612648" cy="566928"/>
            </a:xfrm>
            <a:prstGeom prst="ellipse">
              <a:avLst/>
            </a:prstGeom>
            <a:solidFill>
              <a:srgbClr val="B9C53A"/>
            </a:solidFill>
            <a:ln w="12700" cap="flat" cmpd="sng" algn="ctr">
              <a:noFill/>
              <a:prstDash val="solid"/>
            </a:ln>
            <a:effectLst/>
          </p:spPr>
          <p:txBody>
            <a:bodyPr lIns="91439" tIns="91439" rIns="91439" bIns="91439"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400" kern="0">
                <a:solidFill>
                  <a:srgbClr val="53565A"/>
                </a:solidFill>
                <a:latin typeface="Verdana"/>
              </a:endParaRPr>
            </a:p>
          </p:txBody>
        </p:sp>
        <p:sp>
          <p:nvSpPr>
            <p:cNvPr id="52" name="Freeform 230">
              <a:extLst>
                <a:ext uri="{FF2B5EF4-FFF2-40B4-BE49-F238E27FC236}">
                  <a16:creationId xmlns:a16="http://schemas.microsoft.com/office/drawing/2014/main" id="{2E009BF4-B95A-465A-B2B7-32CBB861EA39}"/>
                </a:ext>
              </a:extLst>
            </p:cNvPr>
            <p:cNvSpPr>
              <a:spLocks noChangeAspect="1" noEditPoints="1"/>
            </p:cNvSpPr>
            <p:nvPr/>
          </p:nvSpPr>
          <p:spPr bwMode="auto">
            <a:xfrm>
              <a:off x="3708873" y="4200331"/>
              <a:ext cx="460736" cy="327811"/>
            </a:xfrm>
            <a:custGeom>
              <a:avLst/>
              <a:gdLst>
                <a:gd name="T0" fmla="*/ 3976 w 3976"/>
                <a:gd name="T1" fmla="*/ 3458 h 3786"/>
                <a:gd name="T2" fmla="*/ 3229 w 3976"/>
                <a:gd name="T3" fmla="*/ 3786 h 3786"/>
                <a:gd name="T4" fmla="*/ 2153 w 3976"/>
                <a:gd name="T5" fmla="*/ 3458 h 3786"/>
                <a:gd name="T6" fmla="*/ 2899 w 3976"/>
                <a:gd name="T7" fmla="*/ 3786 h 3786"/>
                <a:gd name="T8" fmla="*/ 2153 w 3976"/>
                <a:gd name="T9" fmla="*/ 3458 h 3786"/>
                <a:gd name="T10" fmla="*/ 1823 w 3976"/>
                <a:gd name="T11" fmla="*/ 3458 h 3786"/>
                <a:gd name="T12" fmla="*/ 1076 w 3976"/>
                <a:gd name="T13" fmla="*/ 3786 h 3786"/>
                <a:gd name="T14" fmla="*/ 0 w 3976"/>
                <a:gd name="T15" fmla="*/ 3458 h 3786"/>
                <a:gd name="T16" fmla="*/ 746 w 3976"/>
                <a:gd name="T17" fmla="*/ 3786 h 3786"/>
                <a:gd name="T18" fmla="*/ 0 w 3976"/>
                <a:gd name="T19" fmla="*/ 3458 h 3786"/>
                <a:gd name="T20" fmla="*/ 3976 w 3976"/>
                <a:gd name="T21" fmla="*/ 2881 h 3786"/>
                <a:gd name="T22" fmla="*/ 3229 w 3976"/>
                <a:gd name="T23" fmla="*/ 3209 h 3786"/>
                <a:gd name="T24" fmla="*/ 2153 w 3976"/>
                <a:gd name="T25" fmla="*/ 2881 h 3786"/>
                <a:gd name="T26" fmla="*/ 2899 w 3976"/>
                <a:gd name="T27" fmla="*/ 3209 h 3786"/>
                <a:gd name="T28" fmla="*/ 2153 w 3976"/>
                <a:gd name="T29" fmla="*/ 2881 h 3786"/>
                <a:gd name="T30" fmla="*/ 1823 w 3976"/>
                <a:gd name="T31" fmla="*/ 2881 h 3786"/>
                <a:gd name="T32" fmla="*/ 1076 w 3976"/>
                <a:gd name="T33" fmla="*/ 3209 h 3786"/>
                <a:gd name="T34" fmla="*/ 0 w 3976"/>
                <a:gd name="T35" fmla="*/ 2881 h 3786"/>
                <a:gd name="T36" fmla="*/ 746 w 3976"/>
                <a:gd name="T37" fmla="*/ 3209 h 3786"/>
                <a:gd name="T38" fmla="*/ 0 w 3976"/>
                <a:gd name="T39" fmla="*/ 2881 h 3786"/>
                <a:gd name="T40" fmla="*/ 3976 w 3976"/>
                <a:gd name="T41" fmla="*/ 2305 h 3786"/>
                <a:gd name="T42" fmla="*/ 3229 w 3976"/>
                <a:gd name="T43" fmla="*/ 2632 h 3786"/>
                <a:gd name="T44" fmla="*/ 2153 w 3976"/>
                <a:gd name="T45" fmla="*/ 2305 h 3786"/>
                <a:gd name="T46" fmla="*/ 2899 w 3976"/>
                <a:gd name="T47" fmla="*/ 2632 h 3786"/>
                <a:gd name="T48" fmla="*/ 2153 w 3976"/>
                <a:gd name="T49" fmla="*/ 2305 h 3786"/>
                <a:gd name="T50" fmla="*/ 1823 w 3976"/>
                <a:gd name="T51" fmla="*/ 2305 h 3786"/>
                <a:gd name="T52" fmla="*/ 1076 w 3976"/>
                <a:gd name="T53" fmla="*/ 2632 h 3786"/>
                <a:gd name="T54" fmla="*/ 0 w 3976"/>
                <a:gd name="T55" fmla="*/ 2305 h 3786"/>
                <a:gd name="T56" fmla="*/ 746 w 3976"/>
                <a:gd name="T57" fmla="*/ 2632 h 3786"/>
                <a:gd name="T58" fmla="*/ 0 w 3976"/>
                <a:gd name="T59" fmla="*/ 2305 h 3786"/>
                <a:gd name="T60" fmla="*/ 3976 w 3976"/>
                <a:gd name="T61" fmla="*/ 1729 h 3786"/>
                <a:gd name="T62" fmla="*/ 3229 w 3976"/>
                <a:gd name="T63" fmla="*/ 2057 h 3786"/>
                <a:gd name="T64" fmla="*/ 2153 w 3976"/>
                <a:gd name="T65" fmla="*/ 1729 h 3786"/>
                <a:gd name="T66" fmla="*/ 2899 w 3976"/>
                <a:gd name="T67" fmla="*/ 2057 h 3786"/>
                <a:gd name="T68" fmla="*/ 2153 w 3976"/>
                <a:gd name="T69" fmla="*/ 1729 h 3786"/>
                <a:gd name="T70" fmla="*/ 746 w 3976"/>
                <a:gd name="T71" fmla="*/ 1729 h 3786"/>
                <a:gd name="T72" fmla="*/ 0 w 3976"/>
                <a:gd name="T73" fmla="*/ 2057 h 3786"/>
                <a:gd name="T74" fmla="*/ 3229 w 3976"/>
                <a:gd name="T75" fmla="*/ 1153 h 3786"/>
                <a:gd name="T76" fmla="*/ 3976 w 3976"/>
                <a:gd name="T77" fmla="*/ 1480 h 3786"/>
                <a:gd name="T78" fmla="*/ 3229 w 3976"/>
                <a:gd name="T79" fmla="*/ 1153 h 3786"/>
                <a:gd name="T80" fmla="*/ 2899 w 3976"/>
                <a:gd name="T81" fmla="*/ 1153 h 3786"/>
                <a:gd name="T82" fmla="*/ 2153 w 3976"/>
                <a:gd name="T83" fmla="*/ 1480 h 3786"/>
                <a:gd name="T84" fmla="*/ 0 w 3976"/>
                <a:gd name="T85" fmla="*/ 1153 h 3786"/>
                <a:gd name="T86" fmla="*/ 746 w 3976"/>
                <a:gd name="T87" fmla="*/ 1480 h 3786"/>
                <a:gd name="T88" fmla="*/ 0 w 3976"/>
                <a:gd name="T89" fmla="*/ 1153 h 3786"/>
                <a:gd name="T90" fmla="*/ 2899 w 3976"/>
                <a:gd name="T91" fmla="*/ 576 h 3786"/>
                <a:gd name="T92" fmla="*/ 2153 w 3976"/>
                <a:gd name="T93" fmla="*/ 905 h 3786"/>
                <a:gd name="T94" fmla="*/ 2153 w 3976"/>
                <a:gd name="T95" fmla="*/ 0 h 3786"/>
                <a:gd name="T96" fmla="*/ 2899 w 3976"/>
                <a:gd name="T97" fmla="*/ 328 h 3786"/>
                <a:gd name="T98" fmla="*/ 2153 w 3976"/>
                <a:gd name="T99" fmla="*/ 0 h 3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76" h="3786">
                  <a:moveTo>
                    <a:pt x="3229" y="3458"/>
                  </a:moveTo>
                  <a:lnTo>
                    <a:pt x="3976" y="3458"/>
                  </a:lnTo>
                  <a:lnTo>
                    <a:pt x="3976" y="3786"/>
                  </a:lnTo>
                  <a:lnTo>
                    <a:pt x="3229" y="3786"/>
                  </a:lnTo>
                  <a:lnTo>
                    <a:pt x="3229" y="3458"/>
                  </a:lnTo>
                  <a:close/>
                  <a:moveTo>
                    <a:pt x="2153" y="3458"/>
                  </a:moveTo>
                  <a:lnTo>
                    <a:pt x="2899" y="3458"/>
                  </a:lnTo>
                  <a:lnTo>
                    <a:pt x="2899" y="3786"/>
                  </a:lnTo>
                  <a:lnTo>
                    <a:pt x="2153" y="3786"/>
                  </a:lnTo>
                  <a:lnTo>
                    <a:pt x="2153" y="3458"/>
                  </a:lnTo>
                  <a:close/>
                  <a:moveTo>
                    <a:pt x="1076" y="3458"/>
                  </a:moveTo>
                  <a:lnTo>
                    <a:pt x="1823" y="3458"/>
                  </a:lnTo>
                  <a:lnTo>
                    <a:pt x="1823" y="3786"/>
                  </a:lnTo>
                  <a:lnTo>
                    <a:pt x="1076" y="3786"/>
                  </a:lnTo>
                  <a:lnTo>
                    <a:pt x="1076" y="3458"/>
                  </a:lnTo>
                  <a:close/>
                  <a:moveTo>
                    <a:pt x="0" y="3458"/>
                  </a:moveTo>
                  <a:lnTo>
                    <a:pt x="746" y="3458"/>
                  </a:lnTo>
                  <a:lnTo>
                    <a:pt x="746" y="3786"/>
                  </a:lnTo>
                  <a:lnTo>
                    <a:pt x="0" y="3786"/>
                  </a:lnTo>
                  <a:lnTo>
                    <a:pt x="0" y="3458"/>
                  </a:lnTo>
                  <a:close/>
                  <a:moveTo>
                    <a:pt x="3229" y="2881"/>
                  </a:moveTo>
                  <a:lnTo>
                    <a:pt x="3976" y="2881"/>
                  </a:lnTo>
                  <a:lnTo>
                    <a:pt x="3976" y="3209"/>
                  </a:lnTo>
                  <a:lnTo>
                    <a:pt x="3229" y="3209"/>
                  </a:lnTo>
                  <a:lnTo>
                    <a:pt x="3229" y="2881"/>
                  </a:lnTo>
                  <a:close/>
                  <a:moveTo>
                    <a:pt x="2153" y="2881"/>
                  </a:moveTo>
                  <a:lnTo>
                    <a:pt x="2899" y="2881"/>
                  </a:lnTo>
                  <a:lnTo>
                    <a:pt x="2899" y="3209"/>
                  </a:lnTo>
                  <a:lnTo>
                    <a:pt x="2153" y="3209"/>
                  </a:lnTo>
                  <a:lnTo>
                    <a:pt x="2153" y="2881"/>
                  </a:lnTo>
                  <a:close/>
                  <a:moveTo>
                    <a:pt x="1076" y="2881"/>
                  </a:moveTo>
                  <a:lnTo>
                    <a:pt x="1823" y="2881"/>
                  </a:lnTo>
                  <a:lnTo>
                    <a:pt x="1823" y="3209"/>
                  </a:lnTo>
                  <a:lnTo>
                    <a:pt x="1076" y="3209"/>
                  </a:lnTo>
                  <a:lnTo>
                    <a:pt x="1076" y="2881"/>
                  </a:lnTo>
                  <a:close/>
                  <a:moveTo>
                    <a:pt x="0" y="2881"/>
                  </a:moveTo>
                  <a:lnTo>
                    <a:pt x="746" y="2881"/>
                  </a:lnTo>
                  <a:lnTo>
                    <a:pt x="746" y="3209"/>
                  </a:lnTo>
                  <a:lnTo>
                    <a:pt x="0" y="3209"/>
                  </a:lnTo>
                  <a:lnTo>
                    <a:pt x="0" y="2881"/>
                  </a:lnTo>
                  <a:close/>
                  <a:moveTo>
                    <a:pt x="3229" y="2305"/>
                  </a:moveTo>
                  <a:lnTo>
                    <a:pt x="3976" y="2305"/>
                  </a:lnTo>
                  <a:lnTo>
                    <a:pt x="3976" y="2632"/>
                  </a:lnTo>
                  <a:lnTo>
                    <a:pt x="3229" y="2632"/>
                  </a:lnTo>
                  <a:lnTo>
                    <a:pt x="3229" y="2305"/>
                  </a:lnTo>
                  <a:close/>
                  <a:moveTo>
                    <a:pt x="2153" y="2305"/>
                  </a:moveTo>
                  <a:lnTo>
                    <a:pt x="2899" y="2305"/>
                  </a:lnTo>
                  <a:lnTo>
                    <a:pt x="2899" y="2632"/>
                  </a:lnTo>
                  <a:lnTo>
                    <a:pt x="2153" y="2632"/>
                  </a:lnTo>
                  <a:lnTo>
                    <a:pt x="2153" y="2305"/>
                  </a:lnTo>
                  <a:close/>
                  <a:moveTo>
                    <a:pt x="1076" y="2305"/>
                  </a:moveTo>
                  <a:lnTo>
                    <a:pt x="1823" y="2305"/>
                  </a:lnTo>
                  <a:lnTo>
                    <a:pt x="1823" y="2632"/>
                  </a:lnTo>
                  <a:lnTo>
                    <a:pt x="1076" y="2632"/>
                  </a:lnTo>
                  <a:lnTo>
                    <a:pt x="1076" y="2305"/>
                  </a:lnTo>
                  <a:close/>
                  <a:moveTo>
                    <a:pt x="0" y="2305"/>
                  </a:moveTo>
                  <a:lnTo>
                    <a:pt x="746" y="2305"/>
                  </a:lnTo>
                  <a:lnTo>
                    <a:pt x="746" y="2632"/>
                  </a:lnTo>
                  <a:lnTo>
                    <a:pt x="0" y="2632"/>
                  </a:lnTo>
                  <a:lnTo>
                    <a:pt x="0" y="2305"/>
                  </a:lnTo>
                  <a:close/>
                  <a:moveTo>
                    <a:pt x="3229" y="1729"/>
                  </a:moveTo>
                  <a:lnTo>
                    <a:pt x="3976" y="1729"/>
                  </a:lnTo>
                  <a:lnTo>
                    <a:pt x="3976" y="2057"/>
                  </a:lnTo>
                  <a:lnTo>
                    <a:pt x="3229" y="2057"/>
                  </a:lnTo>
                  <a:lnTo>
                    <a:pt x="3229" y="1729"/>
                  </a:lnTo>
                  <a:close/>
                  <a:moveTo>
                    <a:pt x="2153" y="1729"/>
                  </a:moveTo>
                  <a:lnTo>
                    <a:pt x="2899" y="1729"/>
                  </a:lnTo>
                  <a:lnTo>
                    <a:pt x="2899" y="2057"/>
                  </a:lnTo>
                  <a:lnTo>
                    <a:pt x="2153" y="2057"/>
                  </a:lnTo>
                  <a:lnTo>
                    <a:pt x="2153" y="1729"/>
                  </a:lnTo>
                  <a:close/>
                  <a:moveTo>
                    <a:pt x="0" y="1729"/>
                  </a:moveTo>
                  <a:lnTo>
                    <a:pt x="746" y="1729"/>
                  </a:lnTo>
                  <a:lnTo>
                    <a:pt x="746" y="2057"/>
                  </a:lnTo>
                  <a:lnTo>
                    <a:pt x="0" y="2057"/>
                  </a:lnTo>
                  <a:lnTo>
                    <a:pt x="0" y="1729"/>
                  </a:lnTo>
                  <a:close/>
                  <a:moveTo>
                    <a:pt x="3229" y="1153"/>
                  </a:moveTo>
                  <a:lnTo>
                    <a:pt x="3976" y="1153"/>
                  </a:lnTo>
                  <a:lnTo>
                    <a:pt x="3976" y="1480"/>
                  </a:lnTo>
                  <a:lnTo>
                    <a:pt x="3229" y="1480"/>
                  </a:lnTo>
                  <a:lnTo>
                    <a:pt x="3229" y="1153"/>
                  </a:lnTo>
                  <a:close/>
                  <a:moveTo>
                    <a:pt x="2153" y="1153"/>
                  </a:moveTo>
                  <a:lnTo>
                    <a:pt x="2899" y="1153"/>
                  </a:lnTo>
                  <a:lnTo>
                    <a:pt x="2899" y="1480"/>
                  </a:lnTo>
                  <a:lnTo>
                    <a:pt x="2153" y="1480"/>
                  </a:lnTo>
                  <a:lnTo>
                    <a:pt x="2153" y="1153"/>
                  </a:lnTo>
                  <a:close/>
                  <a:moveTo>
                    <a:pt x="0" y="1153"/>
                  </a:moveTo>
                  <a:lnTo>
                    <a:pt x="746" y="1153"/>
                  </a:lnTo>
                  <a:lnTo>
                    <a:pt x="746" y="1480"/>
                  </a:lnTo>
                  <a:lnTo>
                    <a:pt x="0" y="1480"/>
                  </a:lnTo>
                  <a:lnTo>
                    <a:pt x="0" y="1153"/>
                  </a:lnTo>
                  <a:close/>
                  <a:moveTo>
                    <a:pt x="2153" y="576"/>
                  </a:moveTo>
                  <a:lnTo>
                    <a:pt x="2899" y="576"/>
                  </a:lnTo>
                  <a:lnTo>
                    <a:pt x="2899" y="905"/>
                  </a:lnTo>
                  <a:lnTo>
                    <a:pt x="2153" y="905"/>
                  </a:lnTo>
                  <a:lnTo>
                    <a:pt x="2153" y="576"/>
                  </a:lnTo>
                  <a:close/>
                  <a:moveTo>
                    <a:pt x="2153" y="0"/>
                  </a:moveTo>
                  <a:lnTo>
                    <a:pt x="2899" y="0"/>
                  </a:lnTo>
                  <a:lnTo>
                    <a:pt x="2899" y="328"/>
                  </a:lnTo>
                  <a:lnTo>
                    <a:pt x="2153" y="328"/>
                  </a:lnTo>
                  <a:lnTo>
                    <a:pt x="2153" y="0"/>
                  </a:lnTo>
                  <a:close/>
                </a:path>
              </a:pathLst>
            </a:custGeom>
            <a:solidFill>
              <a:schemeClr val="bg1"/>
            </a:solidFill>
            <a:ln w="0">
              <a:solidFill>
                <a:schemeClr val="bg1"/>
              </a:solidFill>
              <a:prstDash val="solid"/>
              <a:round/>
              <a:headEnd/>
              <a:tailEnd/>
            </a:ln>
          </p:spPr>
          <p:txBody>
            <a:bodyPr vert="horz" wrap="square" lIns="109727" tIns="54864" rIns="109727" bIns="5486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3000">
                <a:solidFill>
                  <a:srgbClr val="000000"/>
                </a:solidFill>
              </a:endParaRPr>
            </a:p>
          </p:txBody>
        </p:sp>
      </p:grpSp>
      <p:grpSp>
        <p:nvGrpSpPr>
          <p:cNvPr id="53" name="Group 52">
            <a:extLst>
              <a:ext uri="{FF2B5EF4-FFF2-40B4-BE49-F238E27FC236}">
                <a16:creationId xmlns:a16="http://schemas.microsoft.com/office/drawing/2014/main" id="{148A9D1B-8B45-4F53-9771-56C50C8233BD}"/>
              </a:ext>
            </a:extLst>
          </p:cNvPr>
          <p:cNvGrpSpPr/>
          <p:nvPr/>
        </p:nvGrpSpPr>
        <p:grpSpPr>
          <a:xfrm>
            <a:off x="6274915" y="1893957"/>
            <a:ext cx="612643" cy="566923"/>
            <a:chOff x="7878965" y="1150586"/>
            <a:chExt cx="612648" cy="566928"/>
          </a:xfrm>
        </p:grpSpPr>
        <p:sp>
          <p:nvSpPr>
            <p:cNvPr id="54" name="Oval 53">
              <a:extLst>
                <a:ext uri="{FF2B5EF4-FFF2-40B4-BE49-F238E27FC236}">
                  <a16:creationId xmlns:a16="http://schemas.microsoft.com/office/drawing/2014/main" id="{2933B017-18F8-44AB-A757-57BE04C813F5}"/>
                </a:ext>
              </a:extLst>
            </p:cNvPr>
            <p:cNvSpPr/>
            <p:nvPr/>
          </p:nvSpPr>
          <p:spPr>
            <a:xfrm>
              <a:off x="7878965" y="1150586"/>
              <a:ext cx="612648" cy="566928"/>
            </a:xfrm>
            <a:prstGeom prst="ellipse">
              <a:avLst/>
            </a:prstGeom>
            <a:solidFill>
              <a:srgbClr val="81C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800"/>
            </a:p>
          </p:txBody>
        </p:sp>
        <p:sp>
          <p:nvSpPr>
            <p:cNvPr id="55" name="Freeform 9">
              <a:extLst>
                <a:ext uri="{FF2B5EF4-FFF2-40B4-BE49-F238E27FC236}">
                  <a16:creationId xmlns:a16="http://schemas.microsoft.com/office/drawing/2014/main" id="{76AB7598-A25E-415C-8C4F-3A8D6173227C}"/>
                </a:ext>
              </a:extLst>
            </p:cNvPr>
            <p:cNvSpPr>
              <a:spLocks noChangeAspect="1" noEditPoints="1"/>
            </p:cNvSpPr>
            <p:nvPr/>
          </p:nvSpPr>
          <p:spPr bwMode="auto">
            <a:xfrm>
              <a:off x="8010282" y="1250944"/>
              <a:ext cx="391143" cy="335878"/>
            </a:xfrm>
            <a:custGeom>
              <a:avLst/>
              <a:gdLst>
                <a:gd name="T0" fmla="*/ 31 w 102"/>
                <a:gd name="T1" fmla="*/ 0 h 96"/>
                <a:gd name="T2" fmla="*/ 27 w 102"/>
                <a:gd name="T3" fmla="*/ 17 h 96"/>
                <a:gd name="T4" fmla="*/ 53 w 102"/>
                <a:gd name="T5" fmla="*/ 21 h 96"/>
                <a:gd name="T6" fmla="*/ 56 w 102"/>
                <a:gd name="T7" fmla="*/ 3 h 96"/>
                <a:gd name="T8" fmla="*/ 47 w 102"/>
                <a:gd name="T9" fmla="*/ 12 h 96"/>
                <a:gd name="T10" fmla="*/ 31 w 102"/>
                <a:gd name="T11" fmla="*/ 7 h 96"/>
                <a:gd name="T12" fmla="*/ 49 w 102"/>
                <a:gd name="T13" fmla="*/ 3 h 96"/>
                <a:gd name="T14" fmla="*/ 47 w 102"/>
                <a:gd name="T15" fmla="*/ 12 h 96"/>
                <a:gd name="T16" fmla="*/ 56 w 102"/>
                <a:gd name="T17" fmla="*/ 32 h 96"/>
                <a:gd name="T18" fmla="*/ 7 w 102"/>
                <a:gd name="T19" fmla="*/ 30 h 96"/>
                <a:gd name="T20" fmla="*/ 8 w 102"/>
                <a:gd name="T21" fmla="*/ 29 h 96"/>
                <a:gd name="T22" fmla="*/ 56 w 102"/>
                <a:gd name="T23" fmla="*/ 30 h 96"/>
                <a:gd name="T24" fmla="*/ 47 w 102"/>
                <a:gd name="T25" fmla="*/ 44 h 96"/>
                <a:gd name="T26" fmla="*/ 7 w 102"/>
                <a:gd name="T27" fmla="*/ 42 h 96"/>
                <a:gd name="T28" fmla="*/ 8 w 102"/>
                <a:gd name="T29" fmla="*/ 41 h 96"/>
                <a:gd name="T30" fmla="*/ 49 w 102"/>
                <a:gd name="T31" fmla="*/ 42 h 96"/>
                <a:gd name="T32" fmla="*/ 40 w 102"/>
                <a:gd name="T33" fmla="*/ 56 h 96"/>
                <a:gd name="T34" fmla="*/ 7 w 102"/>
                <a:gd name="T35" fmla="*/ 54 h 96"/>
                <a:gd name="T36" fmla="*/ 8 w 102"/>
                <a:gd name="T37" fmla="*/ 53 h 96"/>
                <a:gd name="T38" fmla="*/ 41 w 102"/>
                <a:gd name="T39" fmla="*/ 54 h 96"/>
                <a:gd name="T40" fmla="*/ 36 w 102"/>
                <a:gd name="T41" fmla="*/ 84 h 96"/>
                <a:gd name="T42" fmla="*/ 7 w 102"/>
                <a:gd name="T43" fmla="*/ 78 h 96"/>
                <a:gd name="T44" fmla="*/ 14 w 102"/>
                <a:gd name="T45" fmla="*/ 72 h 96"/>
                <a:gd name="T46" fmla="*/ 43 w 102"/>
                <a:gd name="T47" fmla="*/ 78 h 96"/>
                <a:gd name="T48" fmla="*/ 78 w 102"/>
                <a:gd name="T49" fmla="*/ 11 h 96"/>
                <a:gd name="T50" fmla="*/ 59 w 102"/>
                <a:gd name="T51" fmla="*/ 8 h 96"/>
                <a:gd name="T52" fmla="*/ 84 w 102"/>
                <a:gd name="T53" fmla="*/ 13 h 96"/>
                <a:gd name="T54" fmla="*/ 82 w 102"/>
                <a:gd name="T55" fmla="*/ 41 h 96"/>
                <a:gd name="T56" fmla="*/ 80 w 102"/>
                <a:gd name="T57" fmla="*/ 13 h 96"/>
                <a:gd name="T58" fmla="*/ 84 w 102"/>
                <a:gd name="T59" fmla="*/ 86 h 96"/>
                <a:gd name="T60" fmla="*/ 78 w 102"/>
                <a:gd name="T61" fmla="*/ 96 h 96"/>
                <a:gd name="T62" fmla="*/ 0 w 102"/>
                <a:gd name="T63" fmla="*/ 91 h 96"/>
                <a:gd name="T64" fmla="*/ 5 w 102"/>
                <a:gd name="T65" fmla="*/ 8 h 96"/>
                <a:gd name="T66" fmla="*/ 24 w 102"/>
                <a:gd name="T67" fmla="*/ 11 h 96"/>
                <a:gd name="T68" fmla="*/ 4 w 102"/>
                <a:gd name="T69" fmla="*/ 13 h 96"/>
                <a:gd name="T70" fmla="*/ 5 w 102"/>
                <a:gd name="T71" fmla="*/ 92 h 96"/>
                <a:gd name="T72" fmla="*/ 80 w 102"/>
                <a:gd name="T73" fmla="*/ 91 h 96"/>
                <a:gd name="T74" fmla="*/ 82 w 102"/>
                <a:gd name="T75" fmla="*/ 86 h 96"/>
                <a:gd name="T76" fmla="*/ 61 w 102"/>
                <a:gd name="T77" fmla="*/ 64 h 96"/>
                <a:gd name="T78" fmla="*/ 102 w 102"/>
                <a:gd name="T79" fmla="*/ 64 h 96"/>
                <a:gd name="T80" fmla="*/ 96 w 102"/>
                <a:gd name="T81" fmla="*/ 58 h 96"/>
                <a:gd name="T82" fmla="*/ 78 w 102"/>
                <a:gd name="T83" fmla="*/ 75 h 96"/>
                <a:gd name="T84" fmla="*/ 76 w 102"/>
                <a:gd name="T85" fmla="*/ 75 h 96"/>
                <a:gd name="T86" fmla="*/ 68 w 102"/>
                <a:gd name="T87" fmla="*/ 64 h 96"/>
                <a:gd name="T88" fmla="*/ 77 w 102"/>
                <a:gd name="T89" fmla="*/ 71 h 96"/>
                <a:gd name="T90" fmla="*/ 96 w 102"/>
                <a:gd name="T91"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96">
                  <a:moveTo>
                    <a:pt x="53" y="0"/>
                  </a:moveTo>
                  <a:cubicBezTo>
                    <a:pt x="31" y="0"/>
                    <a:pt x="31" y="0"/>
                    <a:pt x="31" y="0"/>
                  </a:cubicBezTo>
                  <a:cubicBezTo>
                    <a:pt x="29" y="0"/>
                    <a:pt x="27" y="2"/>
                    <a:pt x="27" y="3"/>
                  </a:cubicBezTo>
                  <a:cubicBezTo>
                    <a:pt x="27" y="17"/>
                    <a:pt x="27" y="17"/>
                    <a:pt x="27" y="17"/>
                  </a:cubicBezTo>
                  <a:cubicBezTo>
                    <a:pt x="27" y="19"/>
                    <a:pt x="29" y="21"/>
                    <a:pt x="31" y="21"/>
                  </a:cubicBezTo>
                  <a:cubicBezTo>
                    <a:pt x="53" y="21"/>
                    <a:pt x="53" y="21"/>
                    <a:pt x="53" y="21"/>
                  </a:cubicBezTo>
                  <a:cubicBezTo>
                    <a:pt x="55" y="21"/>
                    <a:pt x="56" y="19"/>
                    <a:pt x="56" y="17"/>
                  </a:cubicBezTo>
                  <a:cubicBezTo>
                    <a:pt x="56" y="3"/>
                    <a:pt x="56" y="3"/>
                    <a:pt x="56" y="3"/>
                  </a:cubicBezTo>
                  <a:cubicBezTo>
                    <a:pt x="56" y="2"/>
                    <a:pt x="55" y="0"/>
                    <a:pt x="53" y="0"/>
                  </a:cubicBezTo>
                  <a:close/>
                  <a:moveTo>
                    <a:pt x="47" y="12"/>
                  </a:moveTo>
                  <a:cubicBezTo>
                    <a:pt x="37" y="12"/>
                    <a:pt x="37" y="12"/>
                    <a:pt x="37" y="12"/>
                  </a:cubicBezTo>
                  <a:cubicBezTo>
                    <a:pt x="36" y="12"/>
                    <a:pt x="31" y="9"/>
                    <a:pt x="31" y="7"/>
                  </a:cubicBezTo>
                  <a:cubicBezTo>
                    <a:pt x="31" y="5"/>
                    <a:pt x="33" y="3"/>
                    <a:pt x="35" y="3"/>
                  </a:cubicBezTo>
                  <a:cubicBezTo>
                    <a:pt x="49" y="3"/>
                    <a:pt x="49" y="3"/>
                    <a:pt x="49" y="3"/>
                  </a:cubicBezTo>
                  <a:cubicBezTo>
                    <a:pt x="50" y="3"/>
                    <a:pt x="52" y="5"/>
                    <a:pt x="52" y="7"/>
                  </a:cubicBezTo>
                  <a:cubicBezTo>
                    <a:pt x="52" y="9"/>
                    <a:pt x="48" y="12"/>
                    <a:pt x="47" y="12"/>
                  </a:cubicBezTo>
                  <a:close/>
                  <a:moveTo>
                    <a:pt x="56" y="30"/>
                  </a:moveTo>
                  <a:cubicBezTo>
                    <a:pt x="56" y="31"/>
                    <a:pt x="56" y="32"/>
                    <a:pt x="56" y="32"/>
                  </a:cubicBezTo>
                  <a:cubicBezTo>
                    <a:pt x="8" y="32"/>
                    <a:pt x="8" y="32"/>
                    <a:pt x="8" y="32"/>
                  </a:cubicBezTo>
                  <a:cubicBezTo>
                    <a:pt x="8" y="32"/>
                    <a:pt x="7" y="31"/>
                    <a:pt x="7" y="30"/>
                  </a:cubicBezTo>
                  <a:cubicBezTo>
                    <a:pt x="7" y="30"/>
                    <a:pt x="7" y="30"/>
                    <a:pt x="7" y="30"/>
                  </a:cubicBezTo>
                  <a:cubicBezTo>
                    <a:pt x="7" y="29"/>
                    <a:pt x="8" y="29"/>
                    <a:pt x="8" y="29"/>
                  </a:cubicBezTo>
                  <a:cubicBezTo>
                    <a:pt x="56" y="29"/>
                    <a:pt x="56" y="29"/>
                    <a:pt x="56" y="29"/>
                  </a:cubicBezTo>
                  <a:cubicBezTo>
                    <a:pt x="56" y="29"/>
                    <a:pt x="56" y="29"/>
                    <a:pt x="56" y="30"/>
                  </a:cubicBezTo>
                  <a:close/>
                  <a:moveTo>
                    <a:pt x="49" y="42"/>
                  </a:moveTo>
                  <a:cubicBezTo>
                    <a:pt x="49" y="43"/>
                    <a:pt x="48" y="44"/>
                    <a:pt x="47" y="44"/>
                  </a:cubicBezTo>
                  <a:cubicBezTo>
                    <a:pt x="8" y="44"/>
                    <a:pt x="8" y="44"/>
                    <a:pt x="8" y="44"/>
                  </a:cubicBezTo>
                  <a:cubicBezTo>
                    <a:pt x="8" y="44"/>
                    <a:pt x="7" y="43"/>
                    <a:pt x="7" y="42"/>
                  </a:cubicBezTo>
                  <a:cubicBezTo>
                    <a:pt x="7" y="42"/>
                    <a:pt x="7" y="42"/>
                    <a:pt x="7" y="42"/>
                  </a:cubicBezTo>
                  <a:cubicBezTo>
                    <a:pt x="7" y="41"/>
                    <a:pt x="8" y="41"/>
                    <a:pt x="8" y="41"/>
                  </a:cubicBezTo>
                  <a:cubicBezTo>
                    <a:pt x="47" y="41"/>
                    <a:pt x="47" y="41"/>
                    <a:pt x="47" y="41"/>
                  </a:cubicBezTo>
                  <a:cubicBezTo>
                    <a:pt x="48" y="41"/>
                    <a:pt x="49" y="41"/>
                    <a:pt x="49" y="42"/>
                  </a:cubicBezTo>
                  <a:close/>
                  <a:moveTo>
                    <a:pt x="41" y="54"/>
                  </a:moveTo>
                  <a:cubicBezTo>
                    <a:pt x="41" y="55"/>
                    <a:pt x="40" y="56"/>
                    <a:pt x="40" y="56"/>
                  </a:cubicBezTo>
                  <a:cubicBezTo>
                    <a:pt x="8" y="56"/>
                    <a:pt x="8" y="56"/>
                    <a:pt x="8" y="56"/>
                  </a:cubicBezTo>
                  <a:cubicBezTo>
                    <a:pt x="7" y="56"/>
                    <a:pt x="7" y="55"/>
                    <a:pt x="7" y="54"/>
                  </a:cubicBezTo>
                  <a:cubicBezTo>
                    <a:pt x="7" y="54"/>
                    <a:pt x="7" y="54"/>
                    <a:pt x="7" y="54"/>
                  </a:cubicBezTo>
                  <a:cubicBezTo>
                    <a:pt x="7" y="53"/>
                    <a:pt x="7" y="53"/>
                    <a:pt x="8" y="53"/>
                  </a:cubicBezTo>
                  <a:cubicBezTo>
                    <a:pt x="40" y="53"/>
                    <a:pt x="40" y="53"/>
                    <a:pt x="40" y="53"/>
                  </a:cubicBezTo>
                  <a:cubicBezTo>
                    <a:pt x="40" y="53"/>
                    <a:pt x="41" y="53"/>
                    <a:pt x="41" y="54"/>
                  </a:cubicBezTo>
                  <a:close/>
                  <a:moveTo>
                    <a:pt x="43" y="78"/>
                  </a:moveTo>
                  <a:cubicBezTo>
                    <a:pt x="43" y="82"/>
                    <a:pt x="39" y="84"/>
                    <a:pt x="36" y="84"/>
                  </a:cubicBezTo>
                  <a:cubicBezTo>
                    <a:pt x="14" y="84"/>
                    <a:pt x="14" y="84"/>
                    <a:pt x="14" y="84"/>
                  </a:cubicBezTo>
                  <a:cubicBezTo>
                    <a:pt x="10" y="84"/>
                    <a:pt x="7" y="82"/>
                    <a:pt x="7" y="78"/>
                  </a:cubicBezTo>
                  <a:cubicBezTo>
                    <a:pt x="7" y="78"/>
                    <a:pt x="7" y="78"/>
                    <a:pt x="7" y="78"/>
                  </a:cubicBezTo>
                  <a:cubicBezTo>
                    <a:pt x="7" y="75"/>
                    <a:pt x="10" y="72"/>
                    <a:pt x="14" y="72"/>
                  </a:cubicBezTo>
                  <a:cubicBezTo>
                    <a:pt x="36" y="72"/>
                    <a:pt x="36" y="72"/>
                    <a:pt x="36" y="72"/>
                  </a:cubicBezTo>
                  <a:cubicBezTo>
                    <a:pt x="39" y="72"/>
                    <a:pt x="43" y="75"/>
                    <a:pt x="43" y="78"/>
                  </a:cubicBezTo>
                  <a:close/>
                  <a:moveTo>
                    <a:pt x="80" y="13"/>
                  </a:moveTo>
                  <a:cubicBezTo>
                    <a:pt x="80" y="12"/>
                    <a:pt x="79" y="11"/>
                    <a:pt x="78" y="11"/>
                  </a:cubicBezTo>
                  <a:cubicBezTo>
                    <a:pt x="78" y="11"/>
                    <a:pt x="78" y="11"/>
                    <a:pt x="59" y="11"/>
                  </a:cubicBezTo>
                  <a:cubicBezTo>
                    <a:pt x="59" y="11"/>
                    <a:pt x="59" y="11"/>
                    <a:pt x="59" y="8"/>
                  </a:cubicBezTo>
                  <a:cubicBezTo>
                    <a:pt x="59" y="8"/>
                    <a:pt x="59" y="8"/>
                    <a:pt x="78" y="8"/>
                  </a:cubicBezTo>
                  <a:cubicBezTo>
                    <a:pt x="82" y="8"/>
                    <a:pt x="84" y="10"/>
                    <a:pt x="84" y="13"/>
                  </a:cubicBezTo>
                  <a:cubicBezTo>
                    <a:pt x="84" y="13"/>
                    <a:pt x="84" y="13"/>
                    <a:pt x="84" y="41"/>
                  </a:cubicBezTo>
                  <a:cubicBezTo>
                    <a:pt x="83" y="41"/>
                    <a:pt x="83" y="41"/>
                    <a:pt x="82" y="41"/>
                  </a:cubicBezTo>
                  <a:cubicBezTo>
                    <a:pt x="81" y="41"/>
                    <a:pt x="81" y="41"/>
                    <a:pt x="80" y="41"/>
                  </a:cubicBezTo>
                  <a:cubicBezTo>
                    <a:pt x="80" y="41"/>
                    <a:pt x="80" y="41"/>
                    <a:pt x="80" y="13"/>
                  </a:cubicBezTo>
                  <a:close/>
                  <a:moveTo>
                    <a:pt x="82" y="86"/>
                  </a:moveTo>
                  <a:cubicBezTo>
                    <a:pt x="83" y="86"/>
                    <a:pt x="83" y="86"/>
                    <a:pt x="84" y="86"/>
                  </a:cubicBezTo>
                  <a:cubicBezTo>
                    <a:pt x="84" y="86"/>
                    <a:pt x="84" y="86"/>
                    <a:pt x="84" y="91"/>
                  </a:cubicBezTo>
                  <a:cubicBezTo>
                    <a:pt x="84" y="93"/>
                    <a:pt x="82" y="96"/>
                    <a:pt x="78" y="96"/>
                  </a:cubicBezTo>
                  <a:cubicBezTo>
                    <a:pt x="78" y="96"/>
                    <a:pt x="78" y="96"/>
                    <a:pt x="5" y="96"/>
                  </a:cubicBezTo>
                  <a:cubicBezTo>
                    <a:pt x="2" y="96"/>
                    <a:pt x="0" y="93"/>
                    <a:pt x="0" y="91"/>
                  </a:cubicBezTo>
                  <a:cubicBezTo>
                    <a:pt x="0" y="91"/>
                    <a:pt x="0" y="91"/>
                    <a:pt x="0" y="13"/>
                  </a:cubicBezTo>
                  <a:cubicBezTo>
                    <a:pt x="0" y="10"/>
                    <a:pt x="2" y="8"/>
                    <a:pt x="5" y="8"/>
                  </a:cubicBezTo>
                  <a:cubicBezTo>
                    <a:pt x="5" y="8"/>
                    <a:pt x="5" y="8"/>
                    <a:pt x="24" y="8"/>
                  </a:cubicBezTo>
                  <a:cubicBezTo>
                    <a:pt x="24" y="8"/>
                    <a:pt x="24" y="8"/>
                    <a:pt x="24" y="11"/>
                  </a:cubicBezTo>
                  <a:cubicBezTo>
                    <a:pt x="24" y="11"/>
                    <a:pt x="24" y="11"/>
                    <a:pt x="5" y="11"/>
                  </a:cubicBezTo>
                  <a:cubicBezTo>
                    <a:pt x="5" y="11"/>
                    <a:pt x="4" y="12"/>
                    <a:pt x="4" y="13"/>
                  </a:cubicBezTo>
                  <a:cubicBezTo>
                    <a:pt x="4" y="13"/>
                    <a:pt x="4" y="13"/>
                    <a:pt x="4" y="91"/>
                  </a:cubicBezTo>
                  <a:cubicBezTo>
                    <a:pt x="4" y="92"/>
                    <a:pt x="5" y="92"/>
                    <a:pt x="5" y="92"/>
                  </a:cubicBezTo>
                  <a:cubicBezTo>
                    <a:pt x="5" y="92"/>
                    <a:pt x="5" y="92"/>
                    <a:pt x="78" y="92"/>
                  </a:cubicBezTo>
                  <a:cubicBezTo>
                    <a:pt x="79" y="92"/>
                    <a:pt x="80" y="92"/>
                    <a:pt x="80" y="91"/>
                  </a:cubicBezTo>
                  <a:cubicBezTo>
                    <a:pt x="80" y="91"/>
                    <a:pt x="80" y="91"/>
                    <a:pt x="80" y="86"/>
                  </a:cubicBezTo>
                  <a:cubicBezTo>
                    <a:pt x="81" y="86"/>
                    <a:pt x="81" y="86"/>
                    <a:pt x="82" y="86"/>
                  </a:cubicBezTo>
                  <a:close/>
                  <a:moveTo>
                    <a:pt x="82" y="43"/>
                  </a:moveTo>
                  <a:cubicBezTo>
                    <a:pt x="70" y="43"/>
                    <a:pt x="61" y="52"/>
                    <a:pt x="61" y="64"/>
                  </a:cubicBezTo>
                  <a:cubicBezTo>
                    <a:pt x="61" y="75"/>
                    <a:pt x="70" y="84"/>
                    <a:pt x="82" y="84"/>
                  </a:cubicBezTo>
                  <a:cubicBezTo>
                    <a:pt x="93" y="84"/>
                    <a:pt x="102" y="75"/>
                    <a:pt x="102" y="64"/>
                  </a:cubicBezTo>
                  <a:cubicBezTo>
                    <a:pt x="102" y="52"/>
                    <a:pt x="93" y="43"/>
                    <a:pt x="82" y="43"/>
                  </a:cubicBezTo>
                  <a:close/>
                  <a:moveTo>
                    <a:pt x="96" y="58"/>
                  </a:moveTo>
                  <a:cubicBezTo>
                    <a:pt x="79" y="75"/>
                    <a:pt x="79" y="75"/>
                    <a:pt x="79" y="75"/>
                  </a:cubicBezTo>
                  <a:cubicBezTo>
                    <a:pt x="78" y="75"/>
                    <a:pt x="78" y="75"/>
                    <a:pt x="78" y="75"/>
                  </a:cubicBezTo>
                  <a:cubicBezTo>
                    <a:pt x="78" y="75"/>
                    <a:pt x="78" y="75"/>
                    <a:pt x="78" y="75"/>
                  </a:cubicBezTo>
                  <a:cubicBezTo>
                    <a:pt x="78" y="76"/>
                    <a:pt x="76" y="76"/>
                    <a:pt x="76" y="75"/>
                  </a:cubicBezTo>
                  <a:cubicBezTo>
                    <a:pt x="68" y="67"/>
                    <a:pt x="68" y="67"/>
                    <a:pt x="68" y="67"/>
                  </a:cubicBezTo>
                  <a:cubicBezTo>
                    <a:pt x="67" y="66"/>
                    <a:pt x="67" y="65"/>
                    <a:pt x="68" y="64"/>
                  </a:cubicBezTo>
                  <a:cubicBezTo>
                    <a:pt x="69" y="64"/>
                    <a:pt x="69" y="64"/>
                    <a:pt x="70" y="64"/>
                  </a:cubicBezTo>
                  <a:cubicBezTo>
                    <a:pt x="77" y="71"/>
                    <a:pt x="77" y="71"/>
                    <a:pt x="77" y="71"/>
                  </a:cubicBezTo>
                  <a:cubicBezTo>
                    <a:pt x="93" y="55"/>
                    <a:pt x="93" y="55"/>
                    <a:pt x="93" y="55"/>
                  </a:cubicBezTo>
                  <a:cubicBezTo>
                    <a:pt x="94" y="54"/>
                    <a:pt x="95" y="54"/>
                    <a:pt x="96" y="55"/>
                  </a:cubicBezTo>
                  <a:cubicBezTo>
                    <a:pt x="96" y="56"/>
                    <a:pt x="96" y="57"/>
                    <a:pt x="96" y="58"/>
                  </a:cubicBezTo>
                  <a:close/>
                </a:path>
              </a:pathLst>
            </a:custGeom>
            <a:solidFill>
              <a:schemeClr val="bg1"/>
            </a:solidFill>
            <a:ln>
              <a:solidFill>
                <a:schemeClr val="bg1"/>
              </a:solidFill>
            </a:ln>
          </p:spPr>
          <p:txBody>
            <a:bodyPr vert="horz" wrap="square" lIns="109727" tIns="54864" rIns="109727" bIns="5486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3000"/>
            </a:p>
          </p:txBody>
        </p:sp>
      </p:grpSp>
      <p:grpSp>
        <p:nvGrpSpPr>
          <p:cNvPr id="56" name="Group 55">
            <a:extLst>
              <a:ext uri="{FF2B5EF4-FFF2-40B4-BE49-F238E27FC236}">
                <a16:creationId xmlns:a16="http://schemas.microsoft.com/office/drawing/2014/main" id="{89ACE38C-A826-466D-A893-17C8977518DC}"/>
              </a:ext>
            </a:extLst>
          </p:cNvPr>
          <p:cNvGrpSpPr/>
          <p:nvPr/>
        </p:nvGrpSpPr>
        <p:grpSpPr>
          <a:xfrm>
            <a:off x="6265639" y="3720544"/>
            <a:ext cx="612643" cy="566923"/>
            <a:chOff x="6556986" y="4040085"/>
            <a:chExt cx="612648" cy="566928"/>
          </a:xfrm>
        </p:grpSpPr>
        <p:sp>
          <p:nvSpPr>
            <p:cNvPr id="57" name="Oval 56">
              <a:extLst>
                <a:ext uri="{FF2B5EF4-FFF2-40B4-BE49-F238E27FC236}">
                  <a16:creationId xmlns:a16="http://schemas.microsoft.com/office/drawing/2014/main" id="{131D6FD3-98F7-4263-9410-A1AB917F830A}"/>
                </a:ext>
              </a:extLst>
            </p:cNvPr>
            <p:cNvSpPr/>
            <p:nvPr/>
          </p:nvSpPr>
          <p:spPr>
            <a:xfrm>
              <a:off x="6556986" y="4040085"/>
              <a:ext cx="612648" cy="566928"/>
            </a:xfrm>
            <a:prstGeom prst="ellipse">
              <a:avLst/>
            </a:prstGeom>
            <a:solidFill>
              <a:srgbClr val="2372B9"/>
            </a:solidFill>
            <a:ln w="12700" cap="flat" cmpd="sng" algn="ctr">
              <a:noFill/>
              <a:prstDash val="solid"/>
            </a:ln>
            <a:effectLst/>
          </p:spPr>
          <p:txBody>
            <a:bodyPr lIns="91439" tIns="91439" rIns="91439" bIns="91439"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400" kern="0">
                <a:solidFill>
                  <a:srgbClr val="53565A"/>
                </a:solidFill>
                <a:latin typeface="Verdana"/>
              </a:endParaRPr>
            </a:p>
          </p:txBody>
        </p:sp>
        <p:sp>
          <p:nvSpPr>
            <p:cNvPr id="58" name="Freeform 33">
              <a:extLst>
                <a:ext uri="{FF2B5EF4-FFF2-40B4-BE49-F238E27FC236}">
                  <a16:creationId xmlns:a16="http://schemas.microsoft.com/office/drawing/2014/main" id="{A93B3F06-058E-48AC-8AE3-F101911DF9B8}"/>
                </a:ext>
              </a:extLst>
            </p:cNvPr>
            <p:cNvSpPr>
              <a:spLocks noChangeAspect="1" noEditPoints="1"/>
            </p:cNvSpPr>
            <p:nvPr/>
          </p:nvSpPr>
          <p:spPr bwMode="auto">
            <a:xfrm>
              <a:off x="6672895" y="4167526"/>
              <a:ext cx="447063" cy="306116"/>
            </a:xfrm>
            <a:custGeom>
              <a:avLst/>
              <a:gdLst>
                <a:gd name="T0" fmla="*/ 496 w 626"/>
                <a:gd name="T1" fmla="*/ 549 h 658"/>
                <a:gd name="T2" fmla="*/ 554 w 626"/>
                <a:gd name="T3" fmla="*/ 576 h 658"/>
                <a:gd name="T4" fmla="*/ 445 w 626"/>
                <a:gd name="T5" fmla="*/ 549 h 658"/>
                <a:gd name="T6" fmla="*/ 482 w 626"/>
                <a:gd name="T7" fmla="*/ 576 h 658"/>
                <a:gd name="T8" fmla="*/ 460 w 626"/>
                <a:gd name="T9" fmla="*/ 499 h 658"/>
                <a:gd name="T10" fmla="*/ 432 w 626"/>
                <a:gd name="T11" fmla="*/ 527 h 658"/>
                <a:gd name="T12" fmla="*/ 152 w 626"/>
                <a:gd name="T13" fmla="*/ 549 h 658"/>
                <a:gd name="T14" fmla="*/ 431 w 626"/>
                <a:gd name="T15" fmla="*/ 576 h 658"/>
                <a:gd name="T16" fmla="*/ 119 w 626"/>
                <a:gd name="T17" fmla="*/ 505 h 658"/>
                <a:gd name="T18" fmla="*/ 146 w 626"/>
                <a:gd name="T19" fmla="*/ 533 h 658"/>
                <a:gd name="T20" fmla="*/ 100 w 626"/>
                <a:gd name="T21" fmla="*/ 571 h 658"/>
                <a:gd name="T22" fmla="*/ 140 w 626"/>
                <a:gd name="T23" fmla="*/ 571 h 658"/>
                <a:gd name="T24" fmla="*/ 62 w 626"/>
                <a:gd name="T25" fmla="*/ 571 h 658"/>
                <a:gd name="T26" fmla="*/ 89 w 626"/>
                <a:gd name="T27" fmla="*/ 571 h 658"/>
                <a:gd name="T28" fmla="*/ 109 w 626"/>
                <a:gd name="T29" fmla="*/ 505 h 658"/>
                <a:gd name="T30" fmla="*/ 69 w 626"/>
                <a:gd name="T31" fmla="*/ 505 h 658"/>
                <a:gd name="T32" fmla="*/ 108 w 626"/>
                <a:gd name="T33" fmla="*/ 461 h 658"/>
                <a:gd name="T34" fmla="*/ 74 w 626"/>
                <a:gd name="T35" fmla="*/ 461 h 658"/>
                <a:gd name="T36" fmla="*/ 120 w 626"/>
                <a:gd name="T37" fmla="*/ 489 h 658"/>
                <a:gd name="T38" fmla="*/ 152 w 626"/>
                <a:gd name="T39" fmla="*/ 461 h 658"/>
                <a:gd name="T40" fmla="*/ 190 w 626"/>
                <a:gd name="T41" fmla="*/ 456 h 658"/>
                <a:gd name="T42" fmla="*/ 160 w 626"/>
                <a:gd name="T43" fmla="*/ 484 h 658"/>
                <a:gd name="T44" fmla="*/ 198 w 626"/>
                <a:gd name="T45" fmla="*/ 505 h 658"/>
                <a:gd name="T46" fmla="*/ 164 w 626"/>
                <a:gd name="T47" fmla="*/ 505 h 658"/>
                <a:gd name="T48" fmla="*/ 234 w 626"/>
                <a:gd name="T49" fmla="*/ 456 h 658"/>
                <a:gd name="T50" fmla="*/ 204 w 626"/>
                <a:gd name="T51" fmla="*/ 484 h 658"/>
                <a:gd name="T52" fmla="*/ 243 w 626"/>
                <a:gd name="T53" fmla="*/ 505 h 658"/>
                <a:gd name="T54" fmla="*/ 208 w 626"/>
                <a:gd name="T55" fmla="*/ 505 h 658"/>
                <a:gd name="T56" fmla="*/ 277 w 626"/>
                <a:gd name="T57" fmla="*/ 456 h 658"/>
                <a:gd name="T58" fmla="*/ 248 w 626"/>
                <a:gd name="T59" fmla="*/ 484 h 658"/>
                <a:gd name="T60" fmla="*/ 288 w 626"/>
                <a:gd name="T61" fmla="*/ 505 h 658"/>
                <a:gd name="T62" fmla="*/ 253 w 626"/>
                <a:gd name="T63" fmla="*/ 505 h 658"/>
                <a:gd name="T64" fmla="*/ 297 w 626"/>
                <a:gd name="T65" fmla="*/ 456 h 658"/>
                <a:gd name="T66" fmla="*/ 297 w 626"/>
                <a:gd name="T67" fmla="*/ 489 h 658"/>
                <a:gd name="T68" fmla="*/ 332 w 626"/>
                <a:gd name="T69" fmla="*/ 505 h 658"/>
                <a:gd name="T70" fmla="*/ 297 w 626"/>
                <a:gd name="T71" fmla="*/ 505 h 658"/>
                <a:gd name="T72" fmla="*/ 341 w 626"/>
                <a:gd name="T73" fmla="*/ 456 h 658"/>
                <a:gd name="T74" fmla="*/ 341 w 626"/>
                <a:gd name="T75" fmla="*/ 489 h 658"/>
                <a:gd name="T76" fmla="*/ 377 w 626"/>
                <a:gd name="T77" fmla="*/ 527 h 658"/>
                <a:gd name="T78" fmla="*/ 347 w 626"/>
                <a:gd name="T79" fmla="*/ 499 h 658"/>
                <a:gd name="T80" fmla="*/ 384 w 626"/>
                <a:gd name="T81" fmla="*/ 456 h 658"/>
                <a:gd name="T82" fmla="*/ 386 w 626"/>
                <a:gd name="T83" fmla="*/ 489 h 658"/>
                <a:gd name="T84" fmla="*/ 422 w 626"/>
                <a:gd name="T85" fmla="*/ 527 h 658"/>
                <a:gd name="T86" fmla="*/ 392 w 626"/>
                <a:gd name="T87" fmla="*/ 499 h 658"/>
                <a:gd name="T88" fmla="*/ 424 w 626"/>
                <a:gd name="T89" fmla="*/ 484 h 658"/>
                <a:gd name="T90" fmla="*/ 459 w 626"/>
                <a:gd name="T91" fmla="*/ 484 h 658"/>
                <a:gd name="T92" fmla="*/ 535 w 626"/>
                <a:gd name="T93" fmla="*/ 43 h 658"/>
                <a:gd name="T94" fmla="*/ 84 w 626"/>
                <a:gd name="T95" fmla="*/ 43 h 658"/>
                <a:gd name="T96" fmla="*/ 471 w 626"/>
                <a:gd name="T97" fmla="*/ 456 h 658"/>
                <a:gd name="T98" fmla="*/ 474 w 626"/>
                <a:gd name="T99" fmla="*/ 489 h 658"/>
                <a:gd name="T100" fmla="*/ 513 w 626"/>
                <a:gd name="T101" fmla="*/ 527 h 658"/>
                <a:gd name="T102" fmla="*/ 481 w 626"/>
                <a:gd name="T103" fmla="*/ 499 h 658"/>
                <a:gd name="T104" fmla="*/ 520 w 626"/>
                <a:gd name="T105" fmla="*/ 489 h 658"/>
                <a:gd name="T106" fmla="*/ 546 w 626"/>
                <a:gd name="T107" fmla="*/ 461 h 658"/>
                <a:gd name="T108" fmla="*/ 528 w 626"/>
                <a:gd name="T109" fmla="*/ 533 h 658"/>
                <a:gd name="T110" fmla="*/ 551 w 626"/>
                <a:gd name="T111" fmla="*/ 505 h 658"/>
                <a:gd name="T112" fmla="*/ 584 w 626"/>
                <a:gd name="T113" fmla="*/ 33 h 658"/>
                <a:gd name="T114" fmla="*/ 37 w 626"/>
                <a:gd name="T115" fmla="*/ 40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6" h="658">
                  <a:moveTo>
                    <a:pt x="554" y="576"/>
                  </a:moveTo>
                  <a:lnTo>
                    <a:pt x="554" y="576"/>
                  </a:lnTo>
                  <a:lnTo>
                    <a:pt x="504" y="576"/>
                  </a:lnTo>
                  <a:cubicBezTo>
                    <a:pt x="501" y="576"/>
                    <a:pt x="498" y="574"/>
                    <a:pt x="498" y="571"/>
                  </a:cubicBezTo>
                  <a:lnTo>
                    <a:pt x="496" y="549"/>
                  </a:lnTo>
                  <a:cubicBezTo>
                    <a:pt x="496" y="545"/>
                    <a:pt x="498" y="543"/>
                    <a:pt x="501" y="543"/>
                  </a:cubicBezTo>
                  <a:lnTo>
                    <a:pt x="550" y="543"/>
                  </a:lnTo>
                  <a:cubicBezTo>
                    <a:pt x="553" y="543"/>
                    <a:pt x="556" y="545"/>
                    <a:pt x="556" y="549"/>
                  </a:cubicBezTo>
                  <a:lnTo>
                    <a:pt x="559" y="571"/>
                  </a:lnTo>
                  <a:cubicBezTo>
                    <a:pt x="559" y="574"/>
                    <a:pt x="557" y="576"/>
                    <a:pt x="554" y="576"/>
                  </a:cubicBezTo>
                  <a:close/>
                  <a:moveTo>
                    <a:pt x="482" y="576"/>
                  </a:moveTo>
                  <a:lnTo>
                    <a:pt x="482" y="576"/>
                  </a:lnTo>
                  <a:lnTo>
                    <a:pt x="453" y="576"/>
                  </a:lnTo>
                  <a:cubicBezTo>
                    <a:pt x="450" y="576"/>
                    <a:pt x="447" y="574"/>
                    <a:pt x="447" y="571"/>
                  </a:cubicBezTo>
                  <a:lnTo>
                    <a:pt x="445" y="549"/>
                  </a:lnTo>
                  <a:cubicBezTo>
                    <a:pt x="445" y="545"/>
                    <a:pt x="447" y="543"/>
                    <a:pt x="450" y="543"/>
                  </a:cubicBezTo>
                  <a:lnTo>
                    <a:pt x="480" y="543"/>
                  </a:lnTo>
                  <a:cubicBezTo>
                    <a:pt x="483" y="543"/>
                    <a:pt x="485" y="545"/>
                    <a:pt x="486" y="549"/>
                  </a:cubicBezTo>
                  <a:lnTo>
                    <a:pt x="488" y="571"/>
                  </a:lnTo>
                  <a:cubicBezTo>
                    <a:pt x="488" y="574"/>
                    <a:pt x="486" y="576"/>
                    <a:pt x="482" y="576"/>
                  </a:cubicBezTo>
                  <a:close/>
                  <a:moveTo>
                    <a:pt x="432" y="527"/>
                  </a:moveTo>
                  <a:lnTo>
                    <a:pt x="432" y="527"/>
                  </a:lnTo>
                  <a:lnTo>
                    <a:pt x="431" y="505"/>
                  </a:lnTo>
                  <a:cubicBezTo>
                    <a:pt x="431" y="502"/>
                    <a:pt x="433" y="499"/>
                    <a:pt x="436" y="499"/>
                  </a:cubicBezTo>
                  <a:lnTo>
                    <a:pt x="460" y="499"/>
                  </a:lnTo>
                  <a:cubicBezTo>
                    <a:pt x="463" y="499"/>
                    <a:pt x="466" y="502"/>
                    <a:pt x="466" y="505"/>
                  </a:cubicBezTo>
                  <a:lnTo>
                    <a:pt x="468" y="527"/>
                  </a:lnTo>
                  <a:cubicBezTo>
                    <a:pt x="468" y="530"/>
                    <a:pt x="466" y="533"/>
                    <a:pt x="463" y="533"/>
                  </a:cubicBezTo>
                  <a:lnTo>
                    <a:pt x="438" y="533"/>
                  </a:lnTo>
                  <a:cubicBezTo>
                    <a:pt x="435" y="533"/>
                    <a:pt x="433" y="530"/>
                    <a:pt x="432" y="527"/>
                  </a:cubicBezTo>
                  <a:close/>
                  <a:moveTo>
                    <a:pt x="431" y="576"/>
                  </a:moveTo>
                  <a:lnTo>
                    <a:pt x="431" y="576"/>
                  </a:lnTo>
                  <a:lnTo>
                    <a:pt x="156" y="576"/>
                  </a:lnTo>
                  <a:cubicBezTo>
                    <a:pt x="153" y="576"/>
                    <a:pt x="150" y="574"/>
                    <a:pt x="151" y="571"/>
                  </a:cubicBezTo>
                  <a:lnTo>
                    <a:pt x="152" y="549"/>
                  </a:lnTo>
                  <a:cubicBezTo>
                    <a:pt x="153" y="545"/>
                    <a:pt x="155" y="543"/>
                    <a:pt x="158" y="543"/>
                  </a:cubicBezTo>
                  <a:lnTo>
                    <a:pt x="429" y="543"/>
                  </a:lnTo>
                  <a:cubicBezTo>
                    <a:pt x="432" y="543"/>
                    <a:pt x="435" y="545"/>
                    <a:pt x="435" y="549"/>
                  </a:cubicBezTo>
                  <a:lnTo>
                    <a:pt x="437" y="571"/>
                  </a:lnTo>
                  <a:cubicBezTo>
                    <a:pt x="437" y="574"/>
                    <a:pt x="434" y="576"/>
                    <a:pt x="431" y="576"/>
                  </a:cubicBezTo>
                  <a:close/>
                  <a:moveTo>
                    <a:pt x="146" y="533"/>
                  </a:moveTo>
                  <a:lnTo>
                    <a:pt x="146" y="533"/>
                  </a:lnTo>
                  <a:lnTo>
                    <a:pt x="122" y="533"/>
                  </a:lnTo>
                  <a:cubicBezTo>
                    <a:pt x="119" y="533"/>
                    <a:pt x="117" y="530"/>
                    <a:pt x="117" y="527"/>
                  </a:cubicBezTo>
                  <a:lnTo>
                    <a:pt x="119" y="505"/>
                  </a:lnTo>
                  <a:cubicBezTo>
                    <a:pt x="119" y="502"/>
                    <a:pt x="122" y="499"/>
                    <a:pt x="125" y="499"/>
                  </a:cubicBezTo>
                  <a:lnTo>
                    <a:pt x="149" y="499"/>
                  </a:lnTo>
                  <a:cubicBezTo>
                    <a:pt x="152" y="499"/>
                    <a:pt x="154" y="502"/>
                    <a:pt x="154" y="505"/>
                  </a:cubicBezTo>
                  <a:lnTo>
                    <a:pt x="152" y="527"/>
                  </a:lnTo>
                  <a:cubicBezTo>
                    <a:pt x="152" y="530"/>
                    <a:pt x="149" y="533"/>
                    <a:pt x="146" y="533"/>
                  </a:cubicBezTo>
                  <a:close/>
                  <a:moveTo>
                    <a:pt x="140" y="571"/>
                  </a:moveTo>
                  <a:lnTo>
                    <a:pt x="140" y="571"/>
                  </a:lnTo>
                  <a:cubicBezTo>
                    <a:pt x="140" y="574"/>
                    <a:pt x="137" y="576"/>
                    <a:pt x="134" y="576"/>
                  </a:cubicBezTo>
                  <a:lnTo>
                    <a:pt x="105" y="576"/>
                  </a:lnTo>
                  <a:cubicBezTo>
                    <a:pt x="102" y="576"/>
                    <a:pt x="99" y="574"/>
                    <a:pt x="100" y="571"/>
                  </a:cubicBezTo>
                  <a:lnTo>
                    <a:pt x="102" y="549"/>
                  </a:lnTo>
                  <a:cubicBezTo>
                    <a:pt x="102" y="545"/>
                    <a:pt x="105" y="543"/>
                    <a:pt x="108" y="543"/>
                  </a:cubicBezTo>
                  <a:lnTo>
                    <a:pt x="137" y="543"/>
                  </a:lnTo>
                  <a:cubicBezTo>
                    <a:pt x="140" y="543"/>
                    <a:pt x="142" y="545"/>
                    <a:pt x="142" y="549"/>
                  </a:cubicBezTo>
                  <a:lnTo>
                    <a:pt x="140" y="571"/>
                  </a:lnTo>
                  <a:close/>
                  <a:moveTo>
                    <a:pt x="89" y="571"/>
                  </a:moveTo>
                  <a:lnTo>
                    <a:pt x="89" y="571"/>
                  </a:lnTo>
                  <a:cubicBezTo>
                    <a:pt x="89" y="574"/>
                    <a:pt x="86" y="576"/>
                    <a:pt x="83" y="576"/>
                  </a:cubicBezTo>
                  <a:lnTo>
                    <a:pt x="66" y="576"/>
                  </a:lnTo>
                  <a:cubicBezTo>
                    <a:pt x="63" y="576"/>
                    <a:pt x="61" y="574"/>
                    <a:pt x="62" y="571"/>
                  </a:cubicBezTo>
                  <a:lnTo>
                    <a:pt x="64" y="549"/>
                  </a:lnTo>
                  <a:cubicBezTo>
                    <a:pt x="65" y="545"/>
                    <a:pt x="67" y="543"/>
                    <a:pt x="70" y="543"/>
                  </a:cubicBezTo>
                  <a:lnTo>
                    <a:pt x="87" y="543"/>
                  </a:lnTo>
                  <a:cubicBezTo>
                    <a:pt x="90" y="543"/>
                    <a:pt x="92" y="545"/>
                    <a:pt x="92" y="549"/>
                  </a:cubicBezTo>
                  <a:lnTo>
                    <a:pt x="89" y="571"/>
                  </a:lnTo>
                  <a:close/>
                  <a:moveTo>
                    <a:pt x="69" y="505"/>
                  </a:moveTo>
                  <a:lnTo>
                    <a:pt x="69" y="505"/>
                  </a:lnTo>
                  <a:cubicBezTo>
                    <a:pt x="70" y="502"/>
                    <a:pt x="72" y="499"/>
                    <a:pt x="75" y="499"/>
                  </a:cubicBezTo>
                  <a:lnTo>
                    <a:pt x="105" y="499"/>
                  </a:lnTo>
                  <a:cubicBezTo>
                    <a:pt x="107" y="499"/>
                    <a:pt x="110" y="502"/>
                    <a:pt x="109" y="505"/>
                  </a:cubicBezTo>
                  <a:lnTo>
                    <a:pt x="107" y="527"/>
                  </a:lnTo>
                  <a:cubicBezTo>
                    <a:pt x="107" y="530"/>
                    <a:pt x="104" y="533"/>
                    <a:pt x="101" y="533"/>
                  </a:cubicBezTo>
                  <a:lnTo>
                    <a:pt x="71" y="533"/>
                  </a:lnTo>
                  <a:cubicBezTo>
                    <a:pt x="69" y="533"/>
                    <a:pt x="66" y="530"/>
                    <a:pt x="67" y="527"/>
                  </a:cubicBezTo>
                  <a:lnTo>
                    <a:pt x="69" y="505"/>
                  </a:lnTo>
                  <a:close/>
                  <a:moveTo>
                    <a:pt x="74" y="461"/>
                  </a:moveTo>
                  <a:lnTo>
                    <a:pt x="74" y="461"/>
                  </a:lnTo>
                  <a:cubicBezTo>
                    <a:pt x="75" y="458"/>
                    <a:pt x="77" y="456"/>
                    <a:pt x="80" y="456"/>
                  </a:cubicBezTo>
                  <a:lnTo>
                    <a:pt x="103" y="456"/>
                  </a:lnTo>
                  <a:cubicBezTo>
                    <a:pt x="106" y="456"/>
                    <a:pt x="108" y="458"/>
                    <a:pt x="108" y="461"/>
                  </a:cubicBezTo>
                  <a:lnTo>
                    <a:pt x="106" y="484"/>
                  </a:lnTo>
                  <a:cubicBezTo>
                    <a:pt x="105" y="487"/>
                    <a:pt x="103" y="489"/>
                    <a:pt x="100" y="489"/>
                  </a:cubicBezTo>
                  <a:lnTo>
                    <a:pt x="77" y="489"/>
                  </a:lnTo>
                  <a:cubicBezTo>
                    <a:pt x="74" y="489"/>
                    <a:pt x="72" y="487"/>
                    <a:pt x="72" y="484"/>
                  </a:cubicBezTo>
                  <a:lnTo>
                    <a:pt x="74" y="461"/>
                  </a:lnTo>
                  <a:close/>
                  <a:moveTo>
                    <a:pt x="152" y="461"/>
                  </a:moveTo>
                  <a:lnTo>
                    <a:pt x="152" y="461"/>
                  </a:lnTo>
                  <a:lnTo>
                    <a:pt x="150" y="484"/>
                  </a:lnTo>
                  <a:cubicBezTo>
                    <a:pt x="150" y="487"/>
                    <a:pt x="147" y="489"/>
                    <a:pt x="144" y="489"/>
                  </a:cubicBezTo>
                  <a:lnTo>
                    <a:pt x="120" y="489"/>
                  </a:lnTo>
                  <a:cubicBezTo>
                    <a:pt x="117" y="489"/>
                    <a:pt x="115" y="487"/>
                    <a:pt x="115" y="484"/>
                  </a:cubicBezTo>
                  <a:lnTo>
                    <a:pt x="118" y="461"/>
                  </a:lnTo>
                  <a:cubicBezTo>
                    <a:pt x="118" y="458"/>
                    <a:pt x="121" y="456"/>
                    <a:pt x="123" y="456"/>
                  </a:cubicBezTo>
                  <a:lnTo>
                    <a:pt x="147" y="456"/>
                  </a:lnTo>
                  <a:cubicBezTo>
                    <a:pt x="150" y="456"/>
                    <a:pt x="152" y="458"/>
                    <a:pt x="152" y="461"/>
                  </a:cubicBezTo>
                  <a:close/>
                  <a:moveTo>
                    <a:pt x="160" y="484"/>
                  </a:moveTo>
                  <a:lnTo>
                    <a:pt x="160" y="484"/>
                  </a:lnTo>
                  <a:lnTo>
                    <a:pt x="161" y="461"/>
                  </a:lnTo>
                  <a:cubicBezTo>
                    <a:pt x="161" y="458"/>
                    <a:pt x="164" y="456"/>
                    <a:pt x="167" y="456"/>
                  </a:cubicBezTo>
                  <a:lnTo>
                    <a:pt x="190" y="456"/>
                  </a:lnTo>
                  <a:cubicBezTo>
                    <a:pt x="193" y="456"/>
                    <a:pt x="195" y="458"/>
                    <a:pt x="195" y="461"/>
                  </a:cubicBezTo>
                  <a:lnTo>
                    <a:pt x="194" y="484"/>
                  </a:lnTo>
                  <a:cubicBezTo>
                    <a:pt x="194" y="487"/>
                    <a:pt x="191" y="489"/>
                    <a:pt x="188" y="489"/>
                  </a:cubicBezTo>
                  <a:lnTo>
                    <a:pt x="165" y="489"/>
                  </a:lnTo>
                  <a:cubicBezTo>
                    <a:pt x="162" y="489"/>
                    <a:pt x="159" y="487"/>
                    <a:pt x="160" y="484"/>
                  </a:cubicBezTo>
                  <a:close/>
                  <a:moveTo>
                    <a:pt x="164" y="505"/>
                  </a:moveTo>
                  <a:lnTo>
                    <a:pt x="164" y="505"/>
                  </a:lnTo>
                  <a:cubicBezTo>
                    <a:pt x="164" y="502"/>
                    <a:pt x="167" y="499"/>
                    <a:pt x="170" y="499"/>
                  </a:cubicBezTo>
                  <a:lnTo>
                    <a:pt x="193" y="499"/>
                  </a:lnTo>
                  <a:cubicBezTo>
                    <a:pt x="196" y="499"/>
                    <a:pt x="199" y="502"/>
                    <a:pt x="198" y="505"/>
                  </a:cubicBezTo>
                  <a:lnTo>
                    <a:pt x="197" y="527"/>
                  </a:lnTo>
                  <a:cubicBezTo>
                    <a:pt x="197" y="530"/>
                    <a:pt x="194" y="533"/>
                    <a:pt x="191" y="533"/>
                  </a:cubicBezTo>
                  <a:lnTo>
                    <a:pt x="167" y="533"/>
                  </a:lnTo>
                  <a:cubicBezTo>
                    <a:pt x="164" y="533"/>
                    <a:pt x="162" y="530"/>
                    <a:pt x="162" y="527"/>
                  </a:cubicBezTo>
                  <a:lnTo>
                    <a:pt x="164" y="505"/>
                  </a:lnTo>
                  <a:close/>
                  <a:moveTo>
                    <a:pt x="204" y="484"/>
                  </a:moveTo>
                  <a:lnTo>
                    <a:pt x="204" y="484"/>
                  </a:lnTo>
                  <a:lnTo>
                    <a:pt x="205" y="461"/>
                  </a:lnTo>
                  <a:cubicBezTo>
                    <a:pt x="205" y="458"/>
                    <a:pt x="208" y="456"/>
                    <a:pt x="210" y="456"/>
                  </a:cubicBezTo>
                  <a:lnTo>
                    <a:pt x="234" y="456"/>
                  </a:lnTo>
                  <a:cubicBezTo>
                    <a:pt x="237" y="456"/>
                    <a:pt x="239" y="458"/>
                    <a:pt x="239" y="461"/>
                  </a:cubicBezTo>
                  <a:lnTo>
                    <a:pt x="238" y="484"/>
                  </a:lnTo>
                  <a:cubicBezTo>
                    <a:pt x="238" y="487"/>
                    <a:pt x="235" y="489"/>
                    <a:pt x="232" y="489"/>
                  </a:cubicBezTo>
                  <a:lnTo>
                    <a:pt x="209" y="489"/>
                  </a:lnTo>
                  <a:cubicBezTo>
                    <a:pt x="206" y="489"/>
                    <a:pt x="204" y="487"/>
                    <a:pt x="204" y="484"/>
                  </a:cubicBezTo>
                  <a:close/>
                  <a:moveTo>
                    <a:pt x="208" y="505"/>
                  </a:moveTo>
                  <a:lnTo>
                    <a:pt x="208" y="505"/>
                  </a:lnTo>
                  <a:cubicBezTo>
                    <a:pt x="208" y="502"/>
                    <a:pt x="211" y="499"/>
                    <a:pt x="214" y="499"/>
                  </a:cubicBezTo>
                  <a:lnTo>
                    <a:pt x="238" y="499"/>
                  </a:lnTo>
                  <a:cubicBezTo>
                    <a:pt x="241" y="499"/>
                    <a:pt x="243" y="502"/>
                    <a:pt x="243" y="505"/>
                  </a:cubicBezTo>
                  <a:lnTo>
                    <a:pt x="242" y="527"/>
                  </a:lnTo>
                  <a:cubicBezTo>
                    <a:pt x="242" y="530"/>
                    <a:pt x="240" y="533"/>
                    <a:pt x="237" y="533"/>
                  </a:cubicBezTo>
                  <a:lnTo>
                    <a:pt x="212" y="533"/>
                  </a:lnTo>
                  <a:cubicBezTo>
                    <a:pt x="209" y="533"/>
                    <a:pt x="207" y="530"/>
                    <a:pt x="207" y="527"/>
                  </a:cubicBezTo>
                  <a:lnTo>
                    <a:pt x="208" y="505"/>
                  </a:lnTo>
                  <a:close/>
                  <a:moveTo>
                    <a:pt x="248" y="484"/>
                  </a:moveTo>
                  <a:lnTo>
                    <a:pt x="248" y="484"/>
                  </a:lnTo>
                  <a:lnTo>
                    <a:pt x="248" y="461"/>
                  </a:lnTo>
                  <a:cubicBezTo>
                    <a:pt x="249" y="458"/>
                    <a:pt x="251" y="456"/>
                    <a:pt x="254" y="456"/>
                  </a:cubicBezTo>
                  <a:lnTo>
                    <a:pt x="277" y="456"/>
                  </a:lnTo>
                  <a:cubicBezTo>
                    <a:pt x="280" y="456"/>
                    <a:pt x="282" y="458"/>
                    <a:pt x="282" y="461"/>
                  </a:cubicBezTo>
                  <a:lnTo>
                    <a:pt x="282" y="484"/>
                  </a:lnTo>
                  <a:cubicBezTo>
                    <a:pt x="282" y="487"/>
                    <a:pt x="280" y="489"/>
                    <a:pt x="277" y="489"/>
                  </a:cubicBezTo>
                  <a:lnTo>
                    <a:pt x="253" y="489"/>
                  </a:lnTo>
                  <a:cubicBezTo>
                    <a:pt x="250" y="489"/>
                    <a:pt x="248" y="487"/>
                    <a:pt x="248" y="484"/>
                  </a:cubicBezTo>
                  <a:close/>
                  <a:moveTo>
                    <a:pt x="253" y="505"/>
                  </a:moveTo>
                  <a:lnTo>
                    <a:pt x="253" y="505"/>
                  </a:lnTo>
                  <a:cubicBezTo>
                    <a:pt x="253" y="502"/>
                    <a:pt x="255" y="499"/>
                    <a:pt x="258" y="499"/>
                  </a:cubicBezTo>
                  <a:lnTo>
                    <a:pt x="282" y="499"/>
                  </a:lnTo>
                  <a:cubicBezTo>
                    <a:pt x="285" y="499"/>
                    <a:pt x="288" y="502"/>
                    <a:pt x="288" y="505"/>
                  </a:cubicBezTo>
                  <a:lnTo>
                    <a:pt x="287" y="527"/>
                  </a:lnTo>
                  <a:cubicBezTo>
                    <a:pt x="287" y="530"/>
                    <a:pt x="285" y="533"/>
                    <a:pt x="282" y="533"/>
                  </a:cubicBezTo>
                  <a:lnTo>
                    <a:pt x="258" y="533"/>
                  </a:lnTo>
                  <a:cubicBezTo>
                    <a:pt x="255" y="533"/>
                    <a:pt x="252" y="530"/>
                    <a:pt x="252" y="527"/>
                  </a:cubicBezTo>
                  <a:lnTo>
                    <a:pt x="253" y="505"/>
                  </a:lnTo>
                  <a:close/>
                  <a:moveTo>
                    <a:pt x="297" y="489"/>
                  </a:moveTo>
                  <a:lnTo>
                    <a:pt x="297" y="489"/>
                  </a:lnTo>
                  <a:cubicBezTo>
                    <a:pt x="294" y="489"/>
                    <a:pt x="292" y="487"/>
                    <a:pt x="292" y="484"/>
                  </a:cubicBezTo>
                  <a:lnTo>
                    <a:pt x="292" y="461"/>
                  </a:lnTo>
                  <a:cubicBezTo>
                    <a:pt x="292" y="458"/>
                    <a:pt x="294" y="456"/>
                    <a:pt x="297" y="456"/>
                  </a:cubicBezTo>
                  <a:lnTo>
                    <a:pt x="321" y="456"/>
                  </a:lnTo>
                  <a:cubicBezTo>
                    <a:pt x="324" y="456"/>
                    <a:pt x="326" y="458"/>
                    <a:pt x="326" y="461"/>
                  </a:cubicBezTo>
                  <a:lnTo>
                    <a:pt x="326" y="484"/>
                  </a:lnTo>
                  <a:cubicBezTo>
                    <a:pt x="326" y="487"/>
                    <a:pt x="324" y="489"/>
                    <a:pt x="321" y="489"/>
                  </a:cubicBezTo>
                  <a:lnTo>
                    <a:pt x="297" y="489"/>
                  </a:lnTo>
                  <a:close/>
                  <a:moveTo>
                    <a:pt x="297" y="505"/>
                  </a:moveTo>
                  <a:lnTo>
                    <a:pt x="297" y="505"/>
                  </a:lnTo>
                  <a:cubicBezTo>
                    <a:pt x="297" y="502"/>
                    <a:pt x="300" y="499"/>
                    <a:pt x="303" y="499"/>
                  </a:cubicBezTo>
                  <a:lnTo>
                    <a:pt x="327" y="499"/>
                  </a:lnTo>
                  <a:cubicBezTo>
                    <a:pt x="330" y="499"/>
                    <a:pt x="332" y="502"/>
                    <a:pt x="332" y="505"/>
                  </a:cubicBezTo>
                  <a:lnTo>
                    <a:pt x="332" y="527"/>
                  </a:lnTo>
                  <a:cubicBezTo>
                    <a:pt x="332" y="530"/>
                    <a:pt x="330" y="533"/>
                    <a:pt x="327" y="533"/>
                  </a:cubicBezTo>
                  <a:lnTo>
                    <a:pt x="303" y="533"/>
                  </a:lnTo>
                  <a:cubicBezTo>
                    <a:pt x="300" y="533"/>
                    <a:pt x="297" y="530"/>
                    <a:pt x="297" y="527"/>
                  </a:cubicBezTo>
                  <a:lnTo>
                    <a:pt x="297" y="505"/>
                  </a:lnTo>
                  <a:close/>
                  <a:moveTo>
                    <a:pt x="341" y="489"/>
                  </a:moveTo>
                  <a:lnTo>
                    <a:pt x="341" y="489"/>
                  </a:lnTo>
                  <a:cubicBezTo>
                    <a:pt x="338" y="489"/>
                    <a:pt x="336" y="487"/>
                    <a:pt x="336" y="484"/>
                  </a:cubicBezTo>
                  <a:lnTo>
                    <a:pt x="336" y="461"/>
                  </a:lnTo>
                  <a:cubicBezTo>
                    <a:pt x="336" y="458"/>
                    <a:pt x="338" y="456"/>
                    <a:pt x="341" y="456"/>
                  </a:cubicBezTo>
                  <a:lnTo>
                    <a:pt x="364" y="456"/>
                  </a:lnTo>
                  <a:cubicBezTo>
                    <a:pt x="367" y="456"/>
                    <a:pt x="370" y="458"/>
                    <a:pt x="370" y="461"/>
                  </a:cubicBezTo>
                  <a:lnTo>
                    <a:pt x="370" y="484"/>
                  </a:lnTo>
                  <a:cubicBezTo>
                    <a:pt x="370" y="487"/>
                    <a:pt x="368" y="489"/>
                    <a:pt x="365" y="489"/>
                  </a:cubicBezTo>
                  <a:lnTo>
                    <a:pt x="341" y="489"/>
                  </a:lnTo>
                  <a:close/>
                  <a:moveTo>
                    <a:pt x="347" y="499"/>
                  </a:moveTo>
                  <a:lnTo>
                    <a:pt x="347" y="499"/>
                  </a:lnTo>
                  <a:lnTo>
                    <a:pt x="371" y="499"/>
                  </a:lnTo>
                  <a:cubicBezTo>
                    <a:pt x="374" y="499"/>
                    <a:pt x="377" y="502"/>
                    <a:pt x="377" y="505"/>
                  </a:cubicBezTo>
                  <a:lnTo>
                    <a:pt x="377" y="527"/>
                  </a:lnTo>
                  <a:cubicBezTo>
                    <a:pt x="378" y="530"/>
                    <a:pt x="375" y="533"/>
                    <a:pt x="372" y="533"/>
                  </a:cubicBezTo>
                  <a:lnTo>
                    <a:pt x="348" y="533"/>
                  </a:lnTo>
                  <a:cubicBezTo>
                    <a:pt x="345" y="533"/>
                    <a:pt x="342" y="530"/>
                    <a:pt x="342" y="527"/>
                  </a:cubicBezTo>
                  <a:lnTo>
                    <a:pt x="342" y="505"/>
                  </a:lnTo>
                  <a:cubicBezTo>
                    <a:pt x="342" y="502"/>
                    <a:pt x="344" y="499"/>
                    <a:pt x="347" y="499"/>
                  </a:cubicBezTo>
                  <a:close/>
                  <a:moveTo>
                    <a:pt x="386" y="489"/>
                  </a:moveTo>
                  <a:lnTo>
                    <a:pt x="386" y="489"/>
                  </a:lnTo>
                  <a:cubicBezTo>
                    <a:pt x="383" y="489"/>
                    <a:pt x="380" y="487"/>
                    <a:pt x="380" y="484"/>
                  </a:cubicBezTo>
                  <a:lnTo>
                    <a:pt x="379" y="461"/>
                  </a:lnTo>
                  <a:cubicBezTo>
                    <a:pt x="379" y="458"/>
                    <a:pt x="381" y="456"/>
                    <a:pt x="384" y="456"/>
                  </a:cubicBezTo>
                  <a:lnTo>
                    <a:pt x="408" y="456"/>
                  </a:lnTo>
                  <a:cubicBezTo>
                    <a:pt x="411" y="456"/>
                    <a:pt x="413" y="458"/>
                    <a:pt x="413" y="461"/>
                  </a:cubicBezTo>
                  <a:lnTo>
                    <a:pt x="414" y="484"/>
                  </a:lnTo>
                  <a:cubicBezTo>
                    <a:pt x="415" y="487"/>
                    <a:pt x="412" y="489"/>
                    <a:pt x="409" y="489"/>
                  </a:cubicBezTo>
                  <a:lnTo>
                    <a:pt x="386" y="489"/>
                  </a:lnTo>
                  <a:close/>
                  <a:moveTo>
                    <a:pt x="392" y="499"/>
                  </a:moveTo>
                  <a:lnTo>
                    <a:pt x="392" y="499"/>
                  </a:lnTo>
                  <a:lnTo>
                    <a:pt x="416" y="499"/>
                  </a:lnTo>
                  <a:cubicBezTo>
                    <a:pt x="419" y="499"/>
                    <a:pt x="421" y="502"/>
                    <a:pt x="421" y="505"/>
                  </a:cubicBezTo>
                  <a:lnTo>
                    <a:pt x="422" y="527"/>
                  </a:lnTo>
                  <a:cubicBezTo>
                    <a:pt x="423" y="530"/>
                    <a:pt x="420" y="533"/>
                    <a:pt x="417" y="533"/>
                  </a:cubicBezTo>
                  <a:lnTo>
                    <a:pt x="393" y="533"/>
                  </a:lnTo>
                  <a:cubicBezTo>
                    <a:pt x="390" y="533"/>
                    <a:pt x="388" y="530"/>
                    <a:pt x="387" y="527"/>
                  </a:cubicBezTo>
                  <a:lnTo>
                    <a:pt x="387" y="505"/>
                  </a:lnTo>
                  <a:cubicBezTo>
                    <a:pt x="386" y="502"/>
                    <a:pt x="389" y="499"/>
                    <a:pt x="392" y="499"/>
                  </a:cubicBezTo>
                  <a:close/>
                  <a:moveTo>
                    <a:pt x="459" y="484"/>
                  </a:moveTo>
                  <a:lnTo>
                    <a:pt x="459" y="484"/>
                  </a:lnTo>
                  <a:cubicBezTo>
                    <a:pt x="459" y="487"/>
                    <a:pt x="457" y="489"/>
                    <a:pt x="454" y="489"/>
                  </a:cubicBezTo>
                  <a:lnTo>
                    <a:pt x="430" y="489"/>
                  </a:lnTo>
                  <a:cubicBezTo>
                    <a:pt x="427" y="489"/>
                    <a:pt x="424" y="487"/>
                    <a:pt x="424" y="484"/>
                  </a:cubicBezTo>
                  <a:lnTo>
                    <a:pt x="423" y="461"/>
                  </a:lnTo>
                  <a:cubicBezTo>
                    <a:pt x="423" y="458"/>
                    <a:pt x="425" y="456"/>
                    <a:pt x="428" y="456"/>
                  </a:cubicBezTo>
                  <a:lnTo>
                    <a:pt x="451" y="456"/>
                  </a:lnTo>
                  <a:cubicBezTo>
                    <a:pt x="454" y="456"/>
                    <a:pt x="457" y="458"/>
                    <a:pt x="457" y="461"/>
                  </a:cubicBezTo>
                  <a:lnTo>
                    <a:pt x="459" y="484"/>
                  </a:lnTo>
                  <a:close/>
                  <a:moveTo>
                    <a:pt x="84" y="43"/>
                  </a:moveTo>
                  <a:lnTo>
                    <a:pt x="84" y="43"/>
                  </a:lnTo>
                  <a:cubicBezTo>
                    <a:pt x="84" y="41"/>
                    <a:pt x="86" y="39"/>
                    <a:pt x="88" y="39"/>
                  </a:cubicBezTo>
                  <a:lnTo>
                    <a:pt x="530" y="39"/>
                  </a:lnTo>
                  <a:cubicBezTo>
                    <a:pt x="533" y="39"/>
                    <a:pt x="535" y="41"/>
                    <a:pt x="535" y="43"/>
                  </a:cubicBezTo>
                  <a:lnTo>
                    <a:pt x="535" y="358"/>
                  </a:lnTo>
                  <a:cubicBezTo>
                    <a:pt x="535" y="360"/>
                    <a:pt x="533" y="362"/>
                    <a:pt x="530" y="362"/>
                  </a:cubicBezTo>
                  <a:lnTo>
                    <a:pt x="88" y="362"/>
                  </a:lnTo>
                  <a:cubicBezTo>
                    <a:pt x="86" y="362"/>
                    <a:pt x="84" y="360"/>
                    <a:pt x="84" y="358"/>
                  </a:cubicBezTo>
                  <a:lnTo>
                    <a:pt x="84" y="43"/>
                  </a:lnTo>
                  <a:close/>
                  <a:moveTo>
                    <a:pt x="474" y="489"/>
                  </a:moveTo>
                  <a:lnTo>
                    <a:pt x="474" y="489"/>
                  </a:lnTo>
                  <a:cubicBezTo>
                    <a:pt x="471" y="489"/>
                    <a:pt x="469" y="487"/>
                    <a:pt x="468" y="484"/>
                  </a:cubicBezTo>
                  <a:lnTo>
                    <a:pt x="467" y="461"/>
                  </a:lnTo>
                  <a:cubicBezTo>
                    <a:pt x="466" y="458"/>
                    <a:pt x="468" y="456"/>
                    <a:pt x="471" y="456"/>
                  </a:cubicBezTo>
                  <a:lnTo>
                    <a:pt x="495" y="456"/>
                  </a:lnTo>
                  <a:cubicBezTo>
                    <a:pt x="498" y="456"/>
                    <a:pt x="500" y="458"/>
                    <a:pt x="500" y="461"/>
                  </a:cubicBezTo>
                  <a:lnTo>
                    <a:pt x="503" y="484"/>
                  </a:lnTo>
                  <a:cubicBezTo>
                    <a:pt x="503" y="487"/>
                    <a:pt x="501" y="489"/>
                    <a:pt x="498" y="489"/>
                  </a:cubicBezTo>
                  <a:lnTo>
                    <a:pt x="474" y="489"/>
                  </a:lnTo>
                  <a:close/>
                  <a:moveTo>
                    <a:pt x="481" y="499"/>
                  </a:moveTo>
                  <a:lnTo>
                    <a:pt x="481" y="499"/>
                  </a:lnTo>
                  <a:lnTo>
                    <a:pt x="505" y="499"/>
                  </a:lnTo>
                  <a:cubicBezTo>
                    <a:pt x="507" y="499"/>
                    <a:pt x="510" y="502"/>
                    <a:pt x="510" y="505"/>
                  </a:cubicBezTo>
                  <a:lnTo>
                    <a:pt x="513" y="527"/>
                  </a:lnTo>
                  <a:cubicBezTo>
                    <a:pt x="513" y="530"/>
                    <a:pt x="511" y="533"/>
                    <a:pt x="508" y="533"/>
                  </a:cubicBezTo>
                  <a:lnTo>
                    <a:pt x="483" y="533"/>
                  </a:lnTo>
                  <a:cubicBezTo>
                    <a:pt x="480" y="533"/>
                    <a:pt x="478" y="530"/>
                    <a:pt x="478" y="527"/>
                  </a:cubicBezTo>
                  <a:lnTo>
                    <a:pt x="476" y="505"/>
                  </a:lnTo>
                  <a:cubicBezTo>
                    <a:pt x="475" y="502"/>
                    <a:pt x="478" y="499"/>
                    <a:pt x="481" y="499"/>
                  </a:cubicBezTo>
                  <a:close/>
                  <a:moveTo>
                    <a:pt x="546" y="461"/>
                  </a:moveTo>
                  <a:lnTo>
                    <a:pt x="546" y="461"/>
                  </a:lnTo>
                  <a:lnTo>
                    <a:pt x="548" y="484"/>
                  </a:lnTo>
                  <a:cubicBezTo>
                    <a:pt x="549" y="487"/>
                    <a:pt x="547" y="489"/>
                    <a:pt x="544" y="489"/>
                  </a:cubicBezTo>
                  <a:lnTo>
                    <a:pt x="520" y="489"/>
                  </a:lnTo>
                  <a:cubicBezTo>
                    <a:pt x="517" y="489"/>
                    <a:pt x="514" y="487"/>
                    <a:pt x="514" y="484"/>
                  </a:cubicBezTo>
                  <a:lnTo>
                    <a:pt x="512" y="461"/>
                  </a:lnTo>
                  <a:cubicBezTo>
                    <a:pt x="512" y="458"/>
                    <a:pt x="514" y="456"/>
                    <a:pt x="516" y="456"/>
                  </a:cubicBezTo>
                  <a:lnTo>
                    <a:pt x="540" y="456"/>
                  </a:lnTo>
                  <a:cubicBezTo>
                    <a:pt x="543" y="456"/>
                    <a:pt x="545" y="458"/>
                    <a:pt x="546" y="461"/>
                  </a:cubicBezTo>
                  <a:close/>
                  <a:moveTo>
                    <a:pt x="551" y="505"/>
                  </a:moveTo>
                  <a:lnTo>
                    <a:pt x="551" y="505"/>
                  </a:lnTo>
                  <a:lnTo>
                    <a:pt x="554" y="527"/>
                  </a:lnTo>
                  <a:cubicBezTo>
                    <a:pt x="554" y="530"/>
                    <a:pt x="552" y="533"/>
                    <a:pt x="549" y="533"/>
                  </a:cubicBezTo>
                  <a:lnTo>
                    <a:pt x="528" y="533"/>
                  </a:lnTo>
                  <a:cubicBezTo>
                    <a:pt x="525" y="533"/>
                    <a:pt x="522" y="530"/>
                    <a:pt x="522" y="527"/>
                  </a:cubicBezTo>
                  <a:lnTo>
                    <a:pt x="520" y="505"/>
                  </a:lnTo>
                  <a:cubicBezTo>
                    <a:pt x="520" y="502"/>
                    <a:pt x="522" y="499"/>
                    <a:pt x="525" y="499"/>
                  </a:cubicBezTo>
                  <a:lnTo>
                    <a:pt x="545" y="499"/>
                  </a:lnTo>
                  <a:cubicBezTo>
                    <a:pt x="548" y="499"/>
                    <a:pt x="551" y="502"/>
                    <a:pt x="551" y="505"/>
                  </a:cubicBezTo>
                  <a:close/>
                  <a:moveTo>
                    <a:pt x="623" y="625"/>
                  </a:moveTo>
                  <a:lnTo>
                    <a:pt x="623" y="625"/>
                  </a:lnTo>
                  <a:lnTo>
                    <a:pt x="584" y="402"/>
                  </a:lnTo>
                  <a:lnTo>
                    <a:pt x="584" y="402"/>
                  </a:lnTo>
                  <a:lnTo>
                    <a:pt x="584" y="33"/>
                  </a:lnTo>
                  <a:cubicBezTo>
                    <a:pt x="584" y="14"/>
                    <a:pt x="569" y="0"/>
                    <a:pt x="551" y="0"/>
                  </a:cubicBezTo>
                  <a:lnTo>
                    <a:pt x="70" y="0"/>
                  </a:lnTo>
                  <a:cubicBezTo>
                    <a:pt x="52" y="0"/>
                    <a:pt x="37" y="14"/>
                    <a:pt x="37" y="33"/>
                  </a:cubicBezTo>
                  <a:lnTo>
                    <a:pt x="37" y="402"/>
                  </a:lnTo>
                  <a:lnTo>
                    <a:pt x="37" y="402"/>
                  </a:lnTo>
                  <a:lnTo>
                    <a:pt x="2" y="625"/>
                  </a:lnTo>
                  <a:cubicBezTo>
                    <a:pt x="0" y="643"/>
                    <a:pt x="13" y="658"/>
                    <a:pt x="34" y="658"/>
                  </a:cubicBezTo>
                  <a:lnTo>
                    <a:pt x="592" y="658"/>
                  </a:lnTo>
                  <a:cubicBezTo>
                    <a:pt x="612" y="658"/>
                    <a:pt x="626" y="643"/>
                    <a:pt x="623" y="625"/>
                  </a:cubicBezTo>
                  <a:close/>
                </a:path>
              </a:pathLst>
            </a:custGeom>
            <a:solidFill>
              <a:schemeClr val="bg1"/>
            </a:solidFill>
            <a:ln w="0">
              <a:noFill/>
              <a:prstDash val="solid"/>
              <a:round/>
              <a:headEnd/>
              <a:tailEnd/>
            </a:ln>
          </p:spPr>
          <p:txBody>
            <a:bodyPr vert="horz" wrap="square" lIns="109727" tIns="54864" rIns="109727" bIns="5486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3000"/>
            </a:p>
          </p:txBody>
        </p:sp>
      </p:grpSp>
      <p:pic>
        <p:nvPicPr>
          <p:cNvPr id="59" name="Picture 58" descr="Logo&#10;&#10;Description automatically generated">
            <a:extLst>
              <a:ext uri="{FF2B5EF4-FFF2-40B4-BE49-F238E27FC236}">
                <a16:creationId xmlns:a16="http://schemas.microsoft.com/office/drawing/2014/main" id="{0849F49E-1983-499A-B716-EBE83678C3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21173" y="2360939"/>
            <a:ext cx="1842650" cy="969970"/>
          </a:xfrm>
          <a:prstGeom prst="rect">
            <a:avLst/>
          </a:prstGeom>
        </p:spPr>
      </p:pic>
    </p:spTree>
    <p:extLst>
      <p:ext uri="{BB962C8B-B14F-4D97-AF65-F5344CB8AC3E}">
        <p14:creationId xmlns:p14="http://schemas.microsoft.com/office/powerpoint/2010/main" val="234171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B7465E-D275-428A-AF7F-E06FEE05EEA7}"/>
              </a:ext>
            </a:extLst>
          </p:cNvPr>
          <p:cNvSpPr>
            <a:spLocks noGrp="1"/>
          </p:cNvSpPr>
          <p:nvPr>
            <p:ph type="title" idx="4294967295"/>
          </p:nvPr>
        </p:nvSpPr>
        <p:spPr>
          <a:xfrm>
            <a:off x="0" y="398463"/>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EPM Reporting Tools</a:t>
            </a:r>
          </a:p>
        </p:txBody>
      </p:sp>
      <p:sp>
        <p:nvSpPr>
          <p:cNvPr id="60" name="Rectangle 59">
            <a:extLst>
              <a:ext uri="{FF2B5EF4-FFF2-40B4-BE49-F238E27FC236}">
                <a16:creationId xmlns:a16="http://schemas.microsoft.com/office/drawing/2014/main" id="{DE4DE9E0-1773-49EE-B1BC-E7C61E922C26}"/>
              </a:ext>
            </a:extLst>
          </p:cNvPr>
          <p:cNvSpPr/>
          <p:nvPr/>
        </p:nvSpPr>
        <p:spPr>
          <a:xfrm>
            <a:off x="9411889" y="1239575"/>
            <a:ext cx="1979139" cy="2585323"/>
          </a:xfrm>
          <a:prstGeom prst="rect">
            <a:avLst/>
          </a:prstGeom>
        </p:spPr>
        <p:txBody>
          <a:bodyPr wrap="square" lIns="0" tIns="0" rIns="0" bIns="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800" b="1">
                <a:solidFill>
                  <a:srgbClr val="62B5E5"/>
                </a:solidFill>
                <a:latin typeface="Arial" panose="020B0604020202020204" pitchFamily="34" charset="0"/>
                <a:cs typeface="Arial" panose="020B0604020202020204" pitchFamily="34" charset="0"/>
              </a:rPr>
              <a:t>Narrative Reporting (Formerly EPRCS) </a:t>
            </a:r>
            <a:r>
              <a:rPr lang="en-US" sz="1200">
                <a:latin typeface="Arial" panose="020B0604020202020204" pitchFamily="34" charset="0"/>
                <a:cs typeface="Arial" panose="020B0604020202020204" pitchFamily="34" charset="0"/>
              </a:rPr>
              <a:t>enables organizations to streamline internal and external reporting  processes, and to combine data and narrative content in a single, secure and collaborative environment with workflow management</a:t>
            </a:r>
          </a:p>
        </p:txBody>
      </p:sp>
      <p:sp>
        <p:nvSpPr>
          <p:cNvPr id="61" name="Rectangle 60">
            <a:extLst>
              <a:ext uri="{FF2B5EF4-FFF2-40B4-BE49-F238E27FC236}">
                <a16:creationId xmlns:a16="http://schemas.microsoft.com/office/drawing/2014/main" id="{7EEBA29B-3681-45EA-AFB3-C2268BF788D4}"/>
              </a:ext>
            </a:extLst>
          </p:cNvPr>
          <p:cNvSpPr/>
          <p:nvPr/>
        </p:nvSpPr>
        <p:spPr>
          <a:xfrm>
            <a:off x="496665" y="1239574"/>
            <a:ext cx="1699979" cy="1569634"/>
          </a:xfrm>
          <a:prstGeom prst="rect">
            <a:avLst/>
          </a:prstGeom>
        </p:spPr>
        <p:txBody>
          <a:bodyPr wrap="square" lIns="0" tIns="0" rIns="0" bIns="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r>
              <a:rPr lang="en-US" sz="1800" b="1">
                <a:solidFill>
                  <a:srgbClr val="046A38"/>
                </a:solidFill>
                <a:latin typeface="Arial" panose="020B0604020202020204" pitchFamily="34" charset="0"/>
                <a:cs typeface="Arial" panose="020B0604020202020204" pitchFamily="34" charset="0"/>
              </a:rPr>
              <a:t>* Financial Reporting Studio </a:t>
            </a:r>
            <a:r>
              <a:rPr lang="en-US" sz="1200">
                <a:latin typeface="Arial" panose="020B0604020202020204" pitchFamily="34" charset="0"/>
                <a:cs typeface="Arial" panose="020B0604020202020204" pitchFamily="34" charset="0"/>
              </a:rPr>
              <a:t>enables browser-based </a:t>
            </a:r>
            <a:r>
              <a:rPr lang="en-US" sz="1200">
                <a:latin typeface="Arial" panose="020B0604020202020204" pitchFamily="34" charset="0"/>
                <a:ea typeface="Verdana" panose="020B0604030504040204" pitchFamily="34" charset="0"/>
                <a:cs typeface="Arial" panose="020B0604020202020204" pitchFamily="34" charset="0"/>
              </a:rPr>
              <a:t>financials reports for management reporting with real-time drill down capabilities</a:t>
            </a:r>
            <a:endParaRPr lang="en-US" sz="1200" i="1">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FCB718D-7707-4D21-9977-510C88140968}"/>
              </a:ext>
            </a:extLst>
          </p:cNvPr>
          <p:cNvSpPr/>
          <p:nvPr/>
        </p:nvSpPr>
        <p:spPr>
          <a:xfrm>
            <a:off x="401482" y="4424893"/>
            <a:ext cx="1701633" cy="1015719"/>
          </a:xfrm>
          <a:prstGeom prst="rect">
            <a:avLst/>
          </a:prstGeom>
        </p:spPr>
        <p:txBody>
          <a:bodyPr wrap="square" lIns="0" tIns="0" rIns="0" bIns="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r>
              <a:rPr lang="en-US" sz="1800" b="1">
                <a:solidFill>
                  <a:srgbClr val="002776"/>
                </a:solidFill>
                <a:latin typeface="Arial" panose="020B0604020202020204" pitchFamily="34" charset="0"/>
                <a:cs typeface="Arial" panose="020B0604020202020204" pitchFamily="34" charset="0"/>
              </a:rPr>
              <a:t>* SmartView</a:t>
            </a:r>
            <a:r>
              <a:rPr lang="en-US" sz="1400" b="1">
                <a:solidFill>
                  <a:prstClr val="black"/>
                </a:solidFill>
                <a:latin typeface="Arial" panose="020B0604020202020204" pitchFamily="34" charset="0"/>
                <a:cs typeface="Arial" panose="020B0604020202020204" pitchFamily="34" charset="0"/>
              </a:rPr>
              <a:t> </a:t>
            </a:r>
          </a:p>
          <a:p>
            <a:pPr defTabSz="914413"/>
            <a:r>
              <a:rPr lang="en-US" sz="1200">
                <a:latin typeface="Arial" panose="020B0604020202020204" pitchFamily="34" charset="0"/>
                <a:cs typeface="Arial" panose="020B0604020202020204" pitchFamily="34" charset="0"/>
              </a:rPr>
              <a:t>enables excel-based </a:t>
            </a:r>
            <a:r>
              <a:rPr lang="en-US" sz="1200">
                <a:latin typeface="Arial" panose="020B0604020202020204" pitchFamily="34" charset="0"/>
                <a:ea typeface="Verdana" panose="020B0604030504040204" pitchFamily="34" charset="0"/>
                <a:cs typeface="Arial" panose="020B0604020202020204" pitchFamily="34" charset="0"/>
              </a:rPr>
              <a:t>slice-and-dice of data for easy and quick ad-hoc financial reporting</a:t>
            </a:r>
            <a:r>
              <a:rPr lang="en-US" sz="1200">
                <a:latin typeface="Arial" panose="020B0604020202020204" pitchFamily="34" charset="0"/>
                <a:cs typeface="Arial" panose="020B0604020202020204" pitchFamily="34" charset="0"/>
              </a:rPr>
              <a:t> </a:t>
            </a:r>
          </a:p>
        </p:txBody>
      </p:sp>
      <p:sp>
        <p:nvSpPr>
          <p:cNvPr id="63" name="Freeform 58">
            <a:extLst>
              <a:ext uri="{FF2B5EF4-FFF2-40B4-BE49-F238E27FC236}">
                <a16:creationId xmlns:a16="http://schemas.microsoft.com/office/drawing/2014/main" id="{82FF12D7-C718-4D50-9604-8A4B960E60C4}"/>
              </a:ext>
            </a:extLst>
          </p:cNvPr>
          <p:cNvSpPr/>
          <p:nvPr/>
        </p:nvSpPr>
        <p:spPr bwMode="gray">
          <a:xfrm flipH="1">
            <a:off x="6953560" y="1329645"/>
            <a:ext cx="2334419" cy="976561"/>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75787B"/>
            </a:solidFill>
            <a:miter lim="800000"/>
            <a:headEnd/>
            <a:tailEnd/>
          </a:ln>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400" kern="0">
              <a:solidFill>
                <a:srgbClr val="75787B"/>
              </a:solidFill>
              <a:latin typeface="Arial" panose="020B0604020202020204" pitchFamily="34" charset="0"/>
              <a:cs typeface="Arial" panose="020B0604020202020204" pitchFamily="34" charset="0"/>
            </a:endParaRPr>
          </a:p>
        </p:txBody>
      </p:sp>
      <p:sp>
        <p:nvSpPr>
          <p:cNvPr id="64" name="Freeform 59">
            <a:extLst>
              <a:ext uri="{FF2B5EF4-FFF2-40B4-BE49-F238E27FC236}">
                <a16:creationId xmlns:a16="http://schemas.microsoft.com/office/drawing/2014/main" id="{6A20BBD9-BA35-4D64-A514-CEFF590728AF}"/>
              </a:ext>
            </a:extLst>
          </p:cNvPr>
          <p:cNvSpPr/>
          <p:nvPr/>
        </p:nvSpPr>
        <p:spPr bwMode="gray">
          <a:xfrm>
            <a:off x="2211465" y="1329645"/>
            <a:ext cx="1575289" cy="1334177"/>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75787B"/>
            </a:solidFill>
            <a:miter lim="800000"/>
            <a:headEnd/>
            <a:tailEnd/>
          </a:ln>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400" kern="0">
              <a:solidFill>
                <a:srgbClr val="75787B"/>
              </a:solidFill>
              <a:latin typeface="Arial" panose="020B0604020202020204" pitchFamily="34" charset="0"/>
              <a:cs typeface="Arial" panose="020B0604020202020204" pitchFamily="34" charset="0"/>
            </a:endParaRPr>
          </a:p>
        </p:txBody>
      </p:sp>
      <p:sp>
        <p:nvSpPr>
          <p:cNvPr id="65" name="Freeform 60">
            <a:extLst>
              <a:ext uri="{FF2B5EF4-FFF2-40B4-BE49-F238E27FC236}">
                <a16:creationId xmlns:a16="http://schemas.microsoft.com/office/drawing/2014/main" id="{F518C05C-B88E-41C1-B504-F3D68372C5E3}"/>
              </a:ext>
            </a:extLst>
          </p:cNvPr>
          <p:cNvSpPr/>
          <p:nvPr/>
        </p:nvSpPr>
        <p:spPr bwMode="gray">
          <a:xfrm rot="10800000">
            <a:off x="7375396" y="3542669"/>
            <a:ext cx="1912584" cy="938845"/>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75787B"/>
            </a:solidFill>
            <a:miter lim="800000"/>
            <a:headEnd/>
            <a:tailEnd/>
          </a:ln>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400" kern="0">
              <a:solidFill>
                <a:srgbClr val="75787B"/>
              </a:solidFill>
              <a:latin typeface="Arial" panose="020B0604020202020204" pitchFamily="34" charset="0"/>
              <a:cs typeface="Arial" panose="020B0604020202020204" pitchFamily="34" charset="0"/>
            </a:endParaRPr>
          </a:p>
        </p:txBody>
      </p:sp>
      <p:sp>
        <p:nvSpPr>
          <p:cNvPr id="66" name="Freeform 61">
            <a:extLst>
              <a:ext uri="{FF2B5EF4-FFF2-40B4-BE49-F238E27FC236}">
                <a16:creationId xmlns:a16="http://schemas.microsoft.com/office/drawing/2014/main" id="{00A73E11-73BB-4882-AE99-D21E3DA970A9}"/>
              </a:ext>
            </a:extLst>
          </p:cNvPr>
          <p:cNvSpPr/>
          <p:nvPr/>
        </p:nvSpPr>
        <p:spPr bwMode="gray">
          <a:xfrm rot="16200000">
            <a:off x="2390525" y="2693689"/>
            <a:ext cx="528926" cy="2896704"/>
          </a:xfrm>
          <a:custGeom>
            <a:avLst/>
            <a:gdLst>
              <a:gd name="connsiteX0" fmla="*/ 1575303 w 1575303"/>
              <a:gd name="connsiteY0" fmla="*/ 1403288 h 1403288"/>
              <a:gd name="connsiteX1" fmla="*/ 1575303 w 1575303"/>
              <a:gd name="connsiteY1" fmla="*/ 0 h 1403288"/>
              <a:gd name="connsiteX2" fmla="*/ 0 w 1575303"/>
              <a:gd name="connsiteY2" fmla="*/ 0 h 1403288"/>
            </a:gdLst>
            <a:ahLst/>
            <a:cxnLst>
              <a:cxn ang="0">
                <a:pos x="connsiteX0" y="connsiteY0"/>
              </a:cxn>
              <a:cxn ang="0">
                <a:pos x="connsiteX1" y="connsiteY1"/>
              </a:cxn>
              <a:cxn ang="0">
                <a:pos x="connsiteX2" y="connsiteY2"/>
              </a:cxn>
            </a:cxnLst>
            <a:rect l="l" t="t" r="r" b="b"/>
            <a:pathLst>
              <a:path w="1575303" h="1403288">
                <a:moveTo>
                  <a:pt x="1575303" y="1403288"/>
                </a:moveTo>
                <a:lnTo>
                  <a:pt x="1575303" y="0"/>
                </a:lnTo>
                <a:lnTo>
                  <a:pt x="0" y="0"/>
                </a:lnTo>
              </a:path>
            </a:pathLst>
          </a:custGeom>
          <a:noFill/>
          <a:ln w="9525" algn="ctr">
            <a:solidFill>
              <a:srgbClr val="75787B"/>
            </a:solidFill>
            <a:miter lim="800000"/>
            <a:headEnd/>
            <a:tailEnd/>
          </a:ln>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400" kern="0">
              <a:solidFill>
                <a:srgbClr val="75787B"/>
              </a:solidFill>
              <a:latin typeface="Arial" panose="020B0604020202020204" pitchFamily="34" charset="0"/>
              <a:cs typeface="Arial" panose="020B0604020202020204" pitchFamily="34" charset="0"/>
            </a:endParaRPr>
          </a:p>
        </p:txBody>
      </p:sp>
      <p:sp>
        <p:nvSpPr>
          <p:cNvPr id="67" name="Freeform 16">
            <a:extLst>
              <a:ext uri="{FF2B5EF4-FFF2-40B4-BE49-F238E27FC236}">
                <a16:creationId xmlns:a16="http://schemas.microsoft.com/office/drawing/2014/main" id="{6BB71615-159C-4672-9CC5-294532417150}"/>
              </a:ext>
            </a:extLst>
          </p:cNvPr>
          <p:cNvSpPr>
            <a:spLocks noChangeAspect="1"/>
          </p:cNvSpPr>
          <p:nvPr/>
        </p:nvSpPr>
        <p:spPr bwMode="auto">
          <a:xfrm rot="18900000">
            <a:off x="2320608" y="1528224"/>
            <a:ext cx="437691" cy="434741"/>
          </a:xfrm>
          <a:custGeom>
            <a:avLst/>
            <a:gdLst>
              <a:gd name="T0" fmla="*/ 212 w 212"/>
              <a:gd name="T1" fmla="*/ 105 h 210"/>
              <a:gd name="T2" fmla="*/ 212 w 212"/>
              <a:gd name="T3" fmla="*/ 105 h 210"/>
              <a:gd name="T4" fmla="*/ 212 w 212"/>
              <a:gd name="T5" fmla="*/ 105 h 210"/>
              <a:gd name="T6" fmla="*/ 212 w 212"/>
              <a:gd name="T7" fmla="*/ 105 h 210"/>
              <a:gd name="T8" fmla="*/ 198 w 212"/>
              <a:gd name="T9" fmla="*/ 97 h 210"/>
              <a:gd name="T10" fmla="*/ 153 w 212"/>
              <a:gd name="T11" fmla="*/ 93 h 210"/>
              <a:gd name="T12" fmla="*/ 140 w 212"/>
              <a:gd name="T13" fmla="*/ 77 h 210"/>
              <a:gd name="T14" fmla="*/ 146 w 212"/>
              <a:gd name="T15" fmla="*/ 70 h 210"/>
              <a:gd name="T16" fmla="*/ 140 w 212"/>
              <a:gd name="T17" fmla="*/ 64 h 210"/>
              <a:gd name="T18" fmla="*/ 139 w 212"/>
              <a:gd name="T19" fmla="*/ 64 h 210"/>
              <a:gd name="T20" fmla="*/ 139 w 212"/>
              <a:gd name="T21" fmla="*/ 64 h 210"/>
              <a:gd name="T22" fmla="*/ 131 w 212"/>
              <a:gd name="T23" fmla="*/ 64 h 210"/>
              <a:gd name="T24" fmla="*/ 117 w 212"/>
              <a:gd name="T25" fmla="*/ 45 h 210"/>
              <a:gd name="T26" fmla="*/ 117 w 212"/>
              <a:gd name="T27" fmla="*/ 45 h 210"/>
              <a:gd name="T28" fmla="*/ 123 w 212"/>
              <a:gd name="T29" fmla="*/ 39 h 210"/>
              <a:gd name="T30" fmla="*/ 118 w 212"/>
              <a:gd name="T31" fmla="*/ 33 h 210"/>
              <a:gd name="T32" fmla="*/ 118 w 212"/>
              <a:gd name="T33" fmla="*/ 33 h 210"/>
              <a:gd name="T34" fmla="*/ 108 w 212"/>
              <a:gd name="T35" fmla="*/ 33 h 210"/>
              <a:gd name="T36" fmla="*/ 101 w 212"/>
              <a:gd name="T37" fmla="*/ 24 h 210"/>
              <a:gd name="T38" fmla="*/ 89 w 212"/>
              <a:gd name="T39" fmla="*/ 7 h 210"/>
              <a:gd name="T40" fmla="*/ 77 w 212"/>
              <a:gd name="T41" fmla="*/ 0 h 210"/>
              <a:gd name="T42" fmla="*/ 67 w 212"/>
              <a:gd name="T43" fmla="*/ 0 h 210"/>
              <a:gd name="T44" fmla="*/ 86 w 212"/>
              <a:gd name="T45" fmla="*/ 45 h 210"/>
              <a:gd name="T46" fmla="*/ 94 w 212"/>
              <a:gd name="T47" fmla="*/ 64 h 210"/>
              <a:gd name="T48" fmla="*/ 98 w 212"/>
              <a:gd name="T49" fmla="*/ 85 h 210"/>
              <a:gd name="T50" fmla="*/ 80 w 212"/>
              <a:gd name="T51" fmla="*/ 95 h 210"/>
              <a:gd name="T52" fmla="*/ 36 w 212"/>
              <a:gd name="T53" fmla="*/ 97 h 210"/>
              <a:gd name="T54" fmla="*/ 14 w 212"/>
              <a:gd name="T55" fmla="*/ 69 h 210"/>
              <a:gd name="T56" fmla="*/ 0 w 212"/>
              <a:gd name="T57" fmla="*/ 67 h 210"/>
              <a:gd name="T58" fmla="*/ 9 w 212"/>
              <a:gd name="T59" fmla="*/ 101 h 210"/>
              <a:gd name="T60" fmla="*/ 8 w 212"/>
              <a:gd name="T61" fmla="*/ 101 h 210"/>
              <a:gd name="T62" fmla="*/ 4 w 212"/>
              <a:gd name="T63" fmla="*/ 105 h 210"/>
              <a:gd name="T64" fmla="*/ 8 w 212"/>
              <a:gd name="T65" fmla="*/ 110 h 210"/>
              <a:gd name="T66" fmla="*/ 9 w 212"/>
              <a:gd name="T67" fmla="*/ 110 h 210"/>
              <a:gd name="T68" fmla="*/ 0 w 212"/>
              <a:gd name="T69" fmla="*/ 143 h 210"/>
              <a:gd name="T70" fmla="*/ 14 w 212"/>
              <a:gd name="T71" fmla="*/ 141 h 210"/>
              <a:gd name="T72" fmla="*/ 36 w 212"/>
              <a:gd name="T73" fmla="*/ 112 h 210"/>
              <a:gd name="T74" fmla="*/ 80 w 212"/>
              <a:gd name="T75" fmla="*/ 114 h 210"/>
              <a:gd name="T76" fmla="*/ 98 w 212"/>
              <a:gd name="T77" fmla="*/ 124 h 210"/>
              <a:gd name="T78" fmla="*/ 94 w 212"/>
              <a:gd name="T79" fmla="*/ 145 h 210"/>
              <a:gd name="T80" fmla="*/ 86 w 212"/>
              <a:gd name="T81" fmla="*/ 165 h 210"/>
              <a:gd name="T82" fmla="*/ 67 w 212"/>
              <a:gd name="T83" fmla="*/ 210 h 210"/>
              <a:gd name="T84" fmla="*/ 77 w 212"/>
              <a:gd name="T85" fmla="*/ 210 h 210"/>
              <a:gd name="T86" fmla="*/ 89 w 212"/>
              <a:gd name="T87" fmla="*/ 202 h 210"/>
              <a:gd name="T88" fmla="*/ 101 w 212"/>
              <a:gd name="T89" fmla="*/ 186 h 210"/>
              <a:gd name="T90" fmla="*/ 108 w 212"/>
              <a:gd name="T91" fmla="*/ 177 h 210"/>
              <a:gd name="T92" fmla="*/ 118 w 212"/>
              <a:gd name="T93" fmla="*/ 177 h 210"/>
              <a:gd name="T94" fmla="*/ 118 w 212"/>
              <a:gd name="T95" fmla="*/ 177 h 210"/>
              <a:gd name="T96" fmla="*/ 123 w 212"/>
              <a:gd name="T97" fmla="*/ 171 h 210"/>
              <a:gd name="T98" fmla="*/ 117 w 212"/>
              <a:gd name="T99" fmla="*/ 165 h 210"/>
              <a:gd name="T100" fmla="*/ 117 w 212"/>
              <a:gd name="T101" fmla="*/ 165 h 210"/>
              <a:gd name="T102" fmla="*/ 131 w 212"/>
              <a:gd name="T103" fmla="*/ 145 h 210"/>
              <a:gd name="T104" fmla="*/ 141 w 212"/>
              <a:gd name="T105" fmla="*/ 145 h 210"/>
              <a:gd name="T106" fmla="*/ 141 w 212"/>
              <a:gd name="T107" fmla="*/ 145 h 210"/>
              <a:gd name="T108" fmla="*/ 146 w 212"/>
              <a:gd name="T109" fmla="*/ 139 h 210"/>
              <a:gd name="T110" fmla="*/ 140 w 212"/>
              <a:gd name="T111" fmla="*/ 133 h 210"/>
              <a:gd name="T112" fmla="*/ 153 w 212"/>
              <a:gd name="T113" fmla="*/ 116 h 210"/>
              <a:gd name="T114" fmla="*/ 198 w 212"/>
              <a:gd name="T115" fmla="*/ 112 h 210"/>
              <a:gd name="T116" fmla="*/ 212 w 212"/>
              <a:gd name="T1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210">
                <a:moveTo>
                  <a:pt x="212" y="105"/>
                </a:moveTo>
                <a:cubicBezTo>
                  <a:pt x="212" y="105"/>
                  <a:pt x="212" y="105"/>
                  <a:pt x="212" y="105"/>
                </a:cubicBezTo>
                <a:cubicBezTo>
                  <a:pt x="212" y="105"/>
                  <a:pt x="212" y="105"/>
                  <a:pt x="212" y="105"/>
                </a:cubicBezTo>
                <a:cubicBezTo>
                  <a:pt x="212" y="105"/>
                  <a:pt x="212" y="105"/>
                  <a:pt x="212" y="105"/>
                </a:cubicBezTo>
                <a:cubicBezTo>
                  <a:pt x="212" y="102"/>
                  <a:pt x="207" y="99"/>
                  <a:pt x="198" y="97"/>
                </a:cubicBezTo>
                <a:cubicBezTo>
                  <a:pt x="189" y="95"/>
                  <a:pt x="174" y="94"/>
                  <a:pt x="153" y="93"/>
                </a:cubicBezTo>
                <a:cubicBezTo>
                  <a:pt x="149" y="89"/>
                  <a:pt x="145" y="83"/>
                  <a:pt x="140" y="77"/>
                </a:cubicBezTo>
                <a:cubicBezTo>
                  <a:pt x="143" y="76"/>
                  <a:pt x="146" y="74"/>
                  <a:pt x="146" y="70"/>
                </a:cubicBezTo>
                <a:cubicBezTo>
                  <a:pt x="146" y="67"/>
                  <a:pt x="143" y="64"/>
                  <a:pt x="140" y="64"/>
                </a:cubicBezTo>
                <a:cubicBezTo>
                  <a:pt x="140" y="64"/>
                  <a:pt x="139" y="64"/>
                  <a:pt x="139" y="64"/>
                </a:cubicBezTo>
                <a:cubicBezTo>
                  <a:pt x="139" y="64"/>
                  <a:pt x="139" y="64"/>
                  <a:pt x="139" y="64"/>
                </a:cubicBezTo>
                <a:cubicBezTo>
                  <a:pt x="131" y="64"/>
                  <a:pt x="131" y="64"/>
                  <a:pt x="131" y="64"/>
                </a:cubicBezTo>
                <a:cubicBezTo>
                  <a:pt x="117" y="45"/>
                  <a:pt x="117" y="45"/>
                  <a:pt x="117" y="45"/>
                </a:cubicBezTo>
                <a:cubicBezTo>
                  <a:pt x="117" y="45"/>
                  <a:pt x="117" y="45"/>
                  <a:pt x="117" y="45"/>
                </a:cubicBezTo>
                <a:cubicBezTo>
                  <a:pt x="121" y="45"/>
                  <a:pt x="123" y="42"/>
                  <a:pt x="123" y="39"/>
                </a:cubicBezTo>
                <a:cubicBezTo>
                  <a:pt x="123" y="36"/>
                  <a:pt x="121" y="33"/>
                  <a:pt x="118" y="33"/>
                </a:cubicBezTo>
                <a:cubicBezTo>
                  <a:pt x="118" y="33"/>
                  <a:pt x="118" y="33"/>
                  <a:pt x="118" y="33"/>
                </a:cubicBezTo>
                <a:cubicBezTo>
                  <a:pt x="108" y="33"/>
                  <a:pt x="108" y="33"/>
                  <a:pt x="108" y="33"/>
                </a:cubicBezTo>
                <a:cubicBezTo>
                  <a:pt x="101" y="24"/>
                  <a:pt x="101" y="24"/>
                  <a:pt x="101" y="24"/>
                </a:cubicBezTo>
                <a:cubicBezTo>
                  <a:pt x="97" y="18"/>
                  <a:pt x="93" y="13"/>
                  <a:pt x="89" y="7"/>
                </a:cubicBezTo>
                <a:cubicBezTo>
                  <a:pt x="85" y="2"/>
                  <a:pt x="81" y="0"/>
                  <a:pt x="77" y="0"/>
                </a:cubicBezTo>
                <a:cubicBezTo>
                  <a:pt x="67" y="0"/>
                  <a:pt x="67" y="0"/>
                  <a:pt x="67" y="0"/>
                </a:cubicBezTo>
                <a:cubicBezTo>
                  <a:pt x="72" y="13"/>
                  <a:pt x="79" y="28"/>
                  <a:pt x="86" y="45"/>
                </a:cubicBezTo>
                <a:cubicBezTo>
                  <a:pt x="88" y="51"/>
                  <a:pt x="91" y="58"/>
                  <a:pt x="94" y="64"/>
                </a:cubicBezTo>
                <a:cubicBezTo>
                  <a:pt x="97" y="73"/>
                  <a:pt x="98" y="80"/>
                  <a:pt x="98" y="85"/>
                </a:cubicBezTo>
                <a:cubicBezTo>
                  <a:pt x="98" y="92"/>
                  <a:pt x="92" y="95"/>
                  <a:pt x="80" y="95"/>
                </a:cubicBezTo>
                <a:cubicBezTo>
                  <a:pt x="36" y="97"/>
                  <a:pt x="36" y="97"/>
                  <a:pt x="36" y="97"/>
                </a:cubicBezTo>
                <a:cubicBezTo>
                  <a:pt x="14" y="69"/>
                  <a:pt x="14" y="69"/>
                  <a:pt x="14" y="69"/>
                </a:cubicBezTo>
                <a:cubicBezTo>
                  <a:pt x="12" y="69"/>
                  <a:pt x="8" y="68"/>
                  <a:pt x="0" y="67"/>
                </a:cubicBezTo>
                <a:cubicBezTo>
                  <a:pt x="9" y="101"/>
                  <a:pt x="9" y="101"/>
                  <a:pt x="9" y="101"/>
                </a:cubicBezTo>
                <a:cubicBezTo>
                  <a:pt x="9" y="101"/>
                  <a:pt x="8" y="101"/>
                  <a:pt x="8" y="101"/>
                </a:cubicBezTo>
                <a:cubicBezTo>
                  <a:pt x="6" y="101"/>
                  <a:pt x="4" y="103"/>
                  <a:pt x="4" y="105"/>
                </a:cubicBezTo>
                <a:cubicBezTo>
                  <a:pt x="4" y="108"/>
                  <a:pt x="6" y="110"/>
                  <a:pt x="8" y="110"/>
                </a:cubicBezTo>
                <a:cubicBezTo>
                  <a:pt x="8" y="110"/>
                  <a:pt x="8" y="110"/>
                  <a:pt x="9" y="110"/>
                </a:cubicBezTo>
                <a:cubicBezTo>
                  <a:pt x="0" y="143"/>
                  <a:pt x="0" y="143"/>
                  <a:pt x="0" y="143"/>
                </a:cubicBezTo>
                <a:cubicBezTo>
                  <a:pt x="8" y="142"/>
                  <a:pt x="12" y="141"/>
                  <a:pt x="14" y="141"/>
                </a:cubicBezTo>
                <a:cubicBezTo>
                  <a:pt x="36" y="112"/>
                  <a:pt x="36" y="112"/>
                  <a:pt x="36" y="112"/>
                </a:cubicBezTo>
                <a:cubicBezTo>
                  <a:pt x="80" y="114"/>
                  <a:pt x="80" y="114"/>
                  <a:pt x="80" y="114"/>
                </a:cubicBezTo>
                <a:cubicBezTo>
                  <a:pt x="92" y="114"/>
                  <a:pt x="98" y="118"/>
                  <a:pt x="98" y="124"/>
                </a:cubicBezTo>
                <a:cubicBezTo>
                  <a:pt x="98" y="130"/>
                  <a:pt x="97" y="137"/>
                  <a:pt x="94" y="145"/>
                </a:cubicBezTo>
                <a:cubicBezTo>
                  <a:pt x="91" y="152"/>
                  <a:pt x="88" y="158"/>
                  <a:pt x="86" y="165"/>
                </a:cubicBezTo>
                <a:cubicBezTo>
                  <a:pt x="79" y="182"/>
                  <a:pt x="72" y="197"/>
                  <a:pt x="67" y="210"/>
                </a:cubicBezTo>
                <a:cubicBezTo>
                  <a:pt x="77" y="210"/>
                  <a:pt x="77" y="210"/>
                  <a:pt x="77" y="210"/>
                </a:cubicBezTo>
                <a:cubicBezTo>
                  <a:pt x="81" y="210"/>
                  <a:pt x="85" y="207"/>
                  <a:pt x="89" y="202"/>
                </a:cubicBezTo>
                <a:cubicBezTo>
                  <a:pt x="93" y="197"/>
                  <a:pt x="97" y="192"/>
                  <a:pt x="101" y="186"/>
                </a:cubicBezTo>
                <a:cubicBezTo>
                  <a:pt x="108" y="177"/>
                  <a:pt x="108" y="177"/>
                  <a:pt x="108" y="177"/>
                </a:cubicBezTo>
                <a:cubicBezTo>
                  <a:pt x="118" y="177"/>
                  <a:pt x="118" y="177"/>
                  <a:pt x="118" y="177"/>
                </a:cubicBezTo>
                <a:cubicBezTo>
                  <a:pt x="118" y="177"/>
                  <a:pt x="118" y="177"/>
                  <a:pt x="118" y="177"/>
                </a:cubicBezTo>
                <a:cubicBezTo>
                  <a:pt x="121" y="177"/>
                  <a:pt x="123" y="174"/>
                  <a:pt x="123" y="171"/>
                </a:cubicBezTo>
                <a:cubicBezTo>
                  <a:pt x="123" y="167"/>
                  <a:pt x="121" y="165"/>
                  <a:pt x="117" y="165"/>
                </a:cubicBezTo>
                <a:cubicBezTo>
                  <a:pt x="117" y="165"/>
                  <a:pt x="117" y="165"/>
                  <a:pt x="117" y="165"/>
                </a:cubicBezTo>
                <a:cubicBezTo>
                  <a:pt x="131" y="145"/>
                  <a:pt x="131" y="145"/>
                  <a:pt x="131" y="145"/>
                </a:cubicBezTo>
                <a:cubicBezTo>
                  <a:pt x="141" y="145"/>
                  <a:pt x="141" y="145"/>
                  <a:pt x="141" y="145"/>
                </a:cubicBezTo>
                <a:cubicBezTo>
                  <a:pt x="141" y="145"/>
                  <a:pt x="141" y="145"/>
                  <a:pt x="141" y="145"/>
                </a:cubicBezTo>
                <a:cubicBezTo>
                  <a:pt x="144" y="145"/>
                  <a:pt x="146" y="142"/>
                  <a:pt x="146" y="139"/>
                </a:cubicBezTo>
                <a:cubicBezTo>
                  <a:pt x="146" y="136"/>
                  <a:pt x="143" y="133"/>
                  <a:pt x="140" y="133"/>
                </a:cubicBezTo>
                <a:cubicBezTo>
                  <a:pt x="145" y="127"/>
                  <a:pt x="149" y="121"/>
                  <a:pt x="153" y="116"/>
                </a:cubicBezTo>
                <a:cubicBezTo>
                  <a:pt x="174" y="116"/>
                  <a:pt x="189" y="115"/>
                  <a:pt x="198" y="112"/>
                </a:cubicBezTo>
                <a:cubicBezTo>
                  <a:pt x="207" y="110"/>
                  <a:pt x="212" y="108"/>
                  <a:pt x="212" y="105"/>
                </a:cubicBezTo>
                <a:close/>
              </a:path>
            </a:pathLst>
          </a:custGeom>
          <a:solidFill>
            <a:sysClr val="window" lastClr="FFFFFF"/>
          </a:solidFill>
          <a:ln>
            <a:noFill/>
          </a:ln>
        </p:spPr>
        <p:txBody>
          <a:bodyPr vert="horz" wrap="square" lIns="91439" tIns="45720" rIns="91439" bIns="45720"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endParaRPr lang="en-US" sz="1400" kern="0">
              <a:solidFill>
                <a:prstClr val="black"/>
              </a:solidFill>
              <a:latin typeface="Arial" panose="020B0604020202020204" pitchFamily="34" charset="0"/>
              <a:cs typeface="Arial" panose="020B0604020202020204" pitchFamily="34" charset="0"/>
            </a:endParaRPr>
          </a:p>
        </p:txBody>
      </p:sp>
      <p:sp>
        <p:nvSpPr>
          <p:cNvPr id="68" name="Freeform 62">
            <a:extLst>
              <a:ext uri="{FF2B5EF4-FFF2-40B4-BE49-F238E27FC236}">
                <a16:creationId xmlns:a16="http://schemas.microsoft.com/office/drawing/2014/main" id="{A7D51743-A549-4160-A7CC-E5D07C5F0DB0}"/>
              </a:ext>
            </a:extLst>
          </p:cNvPr>
          <p:cNvSpPr>
            <a:spLocks noChangeAspect="1" noEditPoints="1"/>
          </p:cNvSpPr>
          <p:nvPr/>
        </p:nvSpPr>
        <p:spPr bwMode="auto">
          <a:xfrm>
            <a:off x="8760819" y="4680494"/>
            <a:ext cx="414246" cy="382925"/>
          </a:xfrm>
          <a:custGeom>
            <a:avLst/>
            <a:gdLst>
              <a:gd name="T0" fmla="*/ 33 w 195"/>
              <a:gd name="T1" fmla="*/ 62 h 180"/>
              <a:gd name="T2" fmla="*/ 74 w 195"/>
              <a:gd name="T3" fmla="*/ 18 h 180"/>
              <a:gd name="T4" fmla="*/ 102 w 195"/>
              <a:gd name="T5" fmla="*/ 45 h 180"/>
              <a:gd name="T6" fmla="*/ 61 w 195"/>
              <a:gd name="T7" fmla="*/ 88 h 180"/>
              <a:gd name="T8" fmla="*/ 33 w 195"/>
              <a:gd name="T9" fmla="*/ 62 h 180"/>
              <a:gd name="T10" fmla="*/ 107 w 195"/>
              <a:gd name="T11" fmla="*/ 41 h 180"/>
              <a:gd name="T12" fmla="*/ 114 w 195"/>
              <a:gd name="T13" fmla="*/ 41 h 180"/>
              <a:gd name="T14" fmla="*/ 117 w 195"/>
              <a:gd name="T15" fmla="*/ 38 h 180"/>
              <a:gd name="T16" fmla="*/ 117 w 195"/>
              <a:gd name="T17" fmla="*/ 30 h 180"/>
              <a:gd name="T18" fmla="*/ 87 w 195"/>
              <a:gd name="T19" fmla="*/ 2 h 180"/>
              <a:gd name="T20" fmla="*/ 80 w 195"/>
              <a:gd name="T21" fmla="*/ 3 h 180"/>
              <a:gd name="T22" fmla="*/ 77 w 195"/>
              <a:gd name="T23" fmla="*/ 6 h 180"/>
              <a:gd name="T24" fmla="*/ 77 w 195"/>
              <a:gd name="T25" fmla="*/ 13 h 180"/>
              <a:gd name="T26" fmla="*/ 107 w 195"/>
              <a:gd name="T27" fmla="*/ 41 h 180"/>
              <a:gd name="T28" fmla="*/ 47 w 195"/>
              <a:gd name="T29" fmla="*/ 104 h 180"/>
              <a:gd name="T30" fmla="*/ 55 w 195"/>
              <a:gd name="T31" fmla="*/ 104 h 180"/>
              <a:gd name="T32" fmla="*/ 58 w 195"/>
              <a:gd name="T33" fmla="*/ 101 h 180"/>
              <a:gd name="T34" fmla="*/ 57 w 195"/>
              <a:gd name="T35" fmla="*/ 93 h 180"/>
              <a:gd name="T36" fmla="*/ 28 w 195"/>
              <a:gd name="T37" fmla="*/ 65 h 180"/>
              <a:gd name="T38" fmla="*/ 20 w 195"/>
              <a:gd name="T39" fmla="*/ 66 h 180"/>
              <a:gd name="T40" fmla="*/ 17 w 195"/>
              <a:gd name="T41" fmla="*/ 69 h 180"/>
              <a:gd name="T42" fmla="*/ 18 w 195"/>
              <a:gd name="T43" fmla="*/ 76 h 180"/>
              <a:gd name="T44" fmla="*/ 47 w 195"/>
              <a:gd name="T45" fmla="*/ 104 h 180"/>
              <a:gd name="T46" fmla="*/ 80 w 195"/>
              <a:gd name="T47" fmla="*/ 77 h 180"/>
              <a:gd name="T48" fmla="*/ 177 w 195"/>
              <a:gd name="T49" fmla="*/ 169 h 180"/>
              <a:gd name="T50" fmla="*/ 189 w 195"/>
              <a:gd name="T51" fmla="*/ 171 h 180"/>
              <a:gd name="T52" fmla="*/ 193 w 195"/>
              <a:gd name="T53" fmla="*/ 167 h 180"/>
              <a:gd name="T54" fmla="*/ 190 w 195"/>
              <a:gd name="T55" fmla="*/ 156 h 180"/>
              <a:gd name="T56" fmla="*/ 92 w 195"/>
              <a:gd name="T57" fmla="*/ 64 h 180"/>
              <a:gd name="T58" fmla="*/ 80 w 195"/>
              <a:gd name="T59" fmla="*/ 77 h 180"/>
              <a:gd name="T60" fmla="*/ 113 w 195"/>
              <a:gd name="T61" fmla="*/ 168 h 180"/>
              <a:gd name="T62" fmla="*/ 111 w 195"/>
              <a:gd name="T63" fmla="*/ 166 h 180"/>
              <a:gd name="T64" fmla="*/ 3 w 195"/>
              <a:gd name="T65" fmla="*/ 166 h 180"/>
              <a:gd name="T66" fmla="*/ 0 w 195"/>
              <a:gd name="T67" fmla="*/ 168 h 180"/>
              <a:gd name="T68" fmla="*/ 0 w 195"/>
              <a:gd name="T69" fmla="*/ 178 h 180"/>
              <a:gd name="T70" fmla="*/ 3 w 195"/>
              <a:gd name="T71" fmla="*/ 180 h 180"/>
              <a:gd name="T72" fmla="*/ 111 w 195"/>
              <a:gd name="T73" fmla="*/ 180 h 180"/>
              <a:gd name="T74" fmla="*/ 113 w 195"/>
              <a:gd name="T75" fmla="*/ 178 h 180"/>
              <a:gd name="T76" fmla="*/ 113 w 195"/>
              <a:gd name="T77" fmla="*/ 168 h 180"/>
              <a:gd name="T78" fmla="*/ 25 w 195"/>
              <a:gd name="T79" fmla="*/ 148 h 180"/>
              <a:gd name="T80" fmla="*/ 89 w 195"/>
              <a:gd name="T81" fmla="*/ 148 h 180"/>
              <a:gd name="T82" fmla="*/ 96 w 195"/>
              <a:gd name="T83" fmla="*/ 154 h 180"/>
              <a:gd name="T84" fmla="*/ 96 w 195"/>
              <a:gd name="T85" fmla="*/ 160 h 180"/>
              <a:gd name="T86" fmla="*/ 17 w 195"/>
              <a:gd name="T87" fmla="*/ 160 h 180"/>
              <a:gd name="T88" fmla="*/ 17 w 195"/>
              <a:gd name="T89" fmla="*/ 154 h 180"/>
              <a:gd name="T90" fmla="*/ 25 w 195"/>
              <a:gd name="T91" fmla="*/ 14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5" h="180">
                <a:moveTo>
                  <a:pt x="33" y="62"/>
                </a:moveTo>
                <a:cubicBezTo>
                  <a:pt x="74" y="18"/>
                  <a:pt x="74" y="18"/>
                  <a:pt x="74" y="18"/>
                </a:cubicBezTo>
                <a:cubicBezTo>
                  <a:pt x="102" y="45"/>
                  <a:pt x="102" y="45"/>
                  <a:pt x="102" y="45"/>
                </a:cubicBezTo>
                <a:cubicBezTo>
                  <a:pt x="61" y="88"/>
                  <a:pt x="61" y="88"/>
                  <a:pt x="61" y="88"/>
                </a:cubicBezTo>
                <a:lnTo>
                  <a:pt x="33" y="62"/>
                </a:lnTo>
                <a:close/>
                <a:moveTo>
                  <a:pt x="107" y="41"/>
                </a:moveTo>
                <a:cubicBezTo>
                  <a:pt x="109" y="43"/>
                  <a:pt x="112" y="43"/>
                  <a:pt x="114" y="41"/>
                </a:cubicBezTo>
                <a:cubicBezTo>
                  <a:pt x="117" y="38"/>
                  <a:pt x="117" y="38"/>
                  <a:pt x="117" y="38"/>
                </a:cubicBezTo>
                <a:cubicBezTo>
                  <a:pt x="119" y="35"/>
                  <a:pt x="119" y="32"/>
                  <a:pt x="117" y="30"/>
                </a:cubicBezTo>
                <a:cubicBezTo>
                  <a:pt x="87" y="2"/>
                  <a:pt x="87" y="2"/>
                  <a:pt x="87" y="2"/>
                </a:cubicBezTo>
                <a:cubicBezTo>
                  <a:pt x="85" y="0"/>
                  <a:pt x="82" y="0"/>
                  <a:pt x="80" y="3"/>
                </a:cubicBezTo>
                <a:cubicBezTo>
                  <a:pt x="77" y="6"/>
                  <a:pt x="77" y="6"/>
                  <a:pt x="77" y="6"/>
                </a:cubicBezTo>
                <a:cubicBezTo>
                  <a:pt x="75" y="8"/>
                  <a:pt x="75" y="11"/>
                  <a:pt x="77" y="13"/>
                </a:cubicBezTo>
                <a:lnTo>
                  <a:pt x="107" y="41"/>
                </a:lnTo>
                <a:close/>
                <a:moveTo>
                  <a:pt x="47" y="104"/>
                </a:moveTo>
                <a:cubicBezTo>
                  <a:pt x="49" y="106"/>
                  <a:pt x="53" y="106"/>
                  <a:pt x="55" y="104"/>
                </a:cubicBezTo>
                <a:cubicBezTo>
                  <a:pt x="58" y="101"/>
                  <a:pt x="58" y="101"/>
                  <a:pt x="58" y="101"/>
                </a:cubicBezTo>
                <a:cubicBezTo>
                  <a:pt x="60" y="99"/>
                  <a:pt x="60" y="95"/>
                  <a:pt x="57" y="93"/>
                </a:cubicBezTo>
                <a:cubicBezTo>
                  <a:pt x="28" y="65"/>
                  <a:pt x="28" y="65"/>
                  <a:pt x="28" y="65"/>
                </a:cubicBezTo>
                <a:cubicBezTo>
                  <a:pt x="26" y="63"/>
                  <a:pt x="22" y="64"/>
                  <a:pt x="20" y="66"/>
                </a:cubicBezTo>
                <a:cubicBezTo>
                  <a:pt x="17" y="69"/>
                  <a:pt x="17" y="69"/>
                  <a:pt x="17" y="69"/>
                </a:cubicBezTo>
                <a:cubicBezTo>
                  <a:pt x="15" y="71"/>
                  <a:pt x="15" y="74"/>
                  <a:pt x="18" y="76"/>
                </a:cubicBezTo>
                <a:lnTo>
                  <a:pt x="47" y="104"/>
                </a:lnTo>
                <a:close/>
                <a:moveTo>
                  <a:pt x="80" y="77"/>
                </a:moveTo>
                <a:cubicBezTo>
                  <a:pt x="177" y="169"/>
                  <a:pt x="177" y="169"/>
                  <a:pt x="177" y="169"/>
                </a:cubicBezTo>
                <a:cubicBezTo>
                  <a:pt x="181" y="172"/>
                  <a:pt x="186" y="174"/>
                  <a:pt x="189" y="171"/>
                </a:cubicBezTo>
                <a:cubicBezTo>
                  <a:pt x="193" y="167"/>
                  <a:pt x="193" y="167"/>
                  <a:pt x="193" y="167"/>
                </a:cubicBezTo>
                <a:cubicBezTo>
                  <a:pt x="195" y="164"/>
                  <a:pt x="194" y="159"/>
                  <a:pt x="190" y="156"/>
                </a:cubicBezTo>
                <a:cubicBezTo>
                  <a:pt x="92" y="64"/>
                  <a:pt x="92" y="64"/>
                  <a:pt x="92" y="64"/>
                </a:cubicBezTo>
                <a:lnTo>
                  <a:pt x="80" y="77"/>
                </a:lnTo>
                <a:close/>
                <a:moveTo>
                  <a:pt x="113" y="168"/>
                </a:moveTo>
                <a:cubicBezTo>
                  <a:pt x="113" y="167"/>
                  <a:pt x="112" y="166"/>
                  <a:pt x="111" y="166"/>
                </a:cubicBezTo>
                <a:cubicBezTo>
                  <a:pt x="3" y="166"/>
                  <a:pt x="3" y="166"/>
                  <a:pt x="3" y="166"/>
                </a:cubicBezTo>
                <a:cubicBezTo>
                  <a:pt x="1" y="166"/>
                  <a:pt x="0" y="167"/>
                  <a:pt x="0" y="168"/>
                </a:cubicBezTo>
                <a:cubicBezTo>
                  <a:pt x="0" y="178"/>
                  <a:pt x="0" y="178"/>
                  <a:pt x="0" y="178"/>
                </a:cubicBezTo>
                <a:cubicBezTo>
                  <a:pt x="0" y="179"/>
                  <a:pt x="1" y="180"/>
                  <a:pt x="3" y="180"/>
                </a:cubicBezTo>
                <a:cubicBezTo>
                  <a:pt x="111" y="180"/>
                  <a:pt x="111" y="180"/>
                  <a:pt x="111" y="180"/>
                </a:cubicBezTo>
                <a:cubicBezTo>
                  <a:pt x="112" y="180"/>
                  <a:pt x="113" y="179"/>
                  <a:pt x="113" y="178"/>
                </a:cubicBezTo>
                <a:lnTo>
                  <a:pt x="113" y="168"/>
                </a:lnTo>
                <a:close/>
                <a:moveTo>
                  <a:pt x="25" y="148"/>
                </a:moveTo>
                <a:cubicBezTo>
                  <a:pt x="89" y="148"/>
                  <a:pt x="89" y="148"/>
                  <a:pt x="89" y="148"/>
                </a:cubicBezTo>
                <a:cubicBezTo>
                  <a:pt x="92" y="148"/>
                  <a:pt x="95" y="151"/>
                  <a:pt x="96" y="154"/>
                </a:cubicBezTo>
                <a:cubicBezTo>
                  <a:pt x="96" y="160"/>
                  <a:pt x="96" y="160"/>
                  <a:pt x="96" y="160"/>
                </a:cubicBezTo>
                <a:cubicBezTo>
                  <a:pt x="17" y="160"/>
                  <a:pt x="17" y="160"/>
                  <a:pt x="17" y="160"/>
                </a:cubicBezTo>
                <a:cubicBezTo>
                  <a:pt x="17" y="154"/>
                  <a:pt x="17" y="154"/>
                  <a:pt x="17" y="154"/>
                </a:cubicBezTo>
                <a:cubicBezTo>
                  <a:pt x="18" y="151"/>
                  <a:pt x="21" y="148"/>
                  <a:pt x="25" y="148"/>
                </a:cubicBezTo>
                <a:close/>
              </a:path>
            </a:pathLst>
          </a:custGeom>
          <a:solidFill>
            <a:sysClr val="window" lastClr="FFFFFF"/>
          </a:solidFill>
          <a:ln>
            <a:noFill/>
          </a:ln>
        </p:spPr>
        <p:txBody>
          <a:bodyPr vert="horz" wrap="square" lIns="91439" tIns="45720" rIns="91439" bIns="45720"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endParaRPr lang="en-US" sz="1400" kern="0">
              <a:solidFill>
                <a:prstClr val="black"/>
              </a:solidFill>
              <a:latin typeface="Arial" panose="020B0604020202020204" pitchFamily="34" charset="0"/>
              <a:cs typeface="Arial" panose="020B0604020202020204" pitchFamily="34" charset="0"/>
            </a:endParaRPr>
          </a:p>
        </p:txBody>
      </p:sp>
      <p:grpSp>
        <p:nvGrpSpPr>
          <p:cNvPr id="69" name="Group 68">
            <a:extLst>
              <a:ext uri="{FF2B5EF4-FFF2-40B4-BE49-F238E27FC236}">
                <a16:creationId xmlns:a16="http://schemas.microsoft.com/office/drawing/2014/main" id="{D6ADC0FD-494E-47EF-B5C7-264A704BBA00}"/>
              </a:ext>
            </a:extLst>
          </p:cNvPr>
          <p:cNvGrpSpPr/>
          <p:nvPr/>
        </p:nvGrpSpPr>
        <p:grpSpPr>
          <a:xfrm>
            <a:off x="2305743" y="4608823"/>
            <a:ext cx="483323" cy="466144"/>
            <a:chOff x="2185477" y="5525527"/>
            <a:chExt cx="523177" cy="504582"/>
          </a:xfrm>
        </p:grpSpPr>
        <p:sp>
          <p:nvSpPr>
            <p:cNvPr id="70" name="Freeform 33">
              <a:extLst>
                <a:ext uri="{FF2B5EF4-FFF2-40B4-BE49-F238E27FC236}">
                  <a16:creationId xmlns:a16="http://schemas.microsoft.com/office/drawing/2014/main" id="{0B06A169-8E66-4EED-AFB4-ECE15C5A21DB}"/>
                </a:ext>
              </a:extLst>
            </p:cNvPr>
            <p:cNvSpPr>
              <a:spLocks noChangeAspect="1" noEditPoints="1"/>
            </p:cNvSpPr>
            <p:nvPr/>
          </p:nvSpPr>
          <p:spPr bwMode="auto">
            <a:xfrm>
              <a:off x="2234420" y="5525527"/>
              <a:ext cx="333534" cy="337026"/>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ysClr val="window" lastClr="FFFFFF"/>
            </a:solidFill>
            <a:ln w="0">
              <a:noFill/>
              <a:prstDash val="solid"/>
              <a:round/>
              <a:headEnd/>
              <a:tailEnd/>
            </a:ln>
          </p:spPr>
          <p:txBody>
            <a:bodyPr vert="horz" wrap="square" lIns="91439" tIns="45720" rIns="91439" bIns="45720"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endParaRPr lang="en-US" sz="1400" kern="0">
                <a:solidFill>
                  <a:prstClr val="black"/>
                </a:solidFill>
                <a:latin typeface="Arial" panose="020B0604020202020204" pitchFamily="34" charset="0"/>
                <a:cs typeface="Arial" panose="020B0604020202020204" pitchFamily="34" charset="0"/>
              </a:endParaRPr>
            </a:p>
          </p:txBody>
        </p:sp>
        <p:sp>
          <p:nvSpPr>
            <p:cNvPr id="71" name="Freeform 33">
              <a:extLst>
                <a:ext uri="{FF2B5EF4-FFF2-40B4-BE49-F238E27FC236}">
                  <a16:creationId xmlns:a16="http://schemas.microsoft.com/office/drawing/2014/main" id="{4CA2E61B-7C58-4761-AFB4-B05A0B56CAEA}"/>
                </a:ext>
              </a:extLst>
            </p:cNvPr>
            <p:cNvSpPr>
              <a:spLocks noChangeAspect="1" noEditPoints="1"/>
            </p:cNvSpPr>
            <p:nvPr/>
          </p:nvSpPr>
          <p:spPr bwMode="auto">
            <a:xfrm>
              <a:off x="2536194" y="5733047"/>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ysClr val="window" lastClr="FFFFFF"/>
            </a:solidFill>
            <a:ln w="0">
              <a:noFill/>
              <a:prstDash val="solid"/>
              <a:round/>
              <a:headEnd/>
              <a:tailEnd/>
            </a:ln>
          </p:spPr>
          <p:txBody>
            <a:bodyPr vert="horz" wrap="square" lIns="91439" tIns="45720" rIns="91439" bIns="45720"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endParaRPr lang="en-US" sz="1400" kern="0">
                <a:solidFill>
                  <a:prstClr val="black"/>
                </a:solidFill>
                <a:latin typeface="Arial" panose="020B0604020202020204" pitchFamily="34" charset="0"/>
                <a:cs typeface="Arial" panose="020B0604020202020204" pitchFamily="34" charset="0"/>
              </a:endParaRPr>
            </a:p>
          </p:txBody>
        </p:sp>
        <p:sp>
          <p:nvSpPr>
            <p:cNvPr id="72" name="Freeform 33">
              <a:extLst>
                <a:ext uri="{FF2B5EF4-FFF2-40B4-BE49-F238E27FC236}">
                  <a16:creationId xmlns:a16="http://schemas.microsoft.com/office/drawing/2014/main" id="{C0E7E52A-43C3-454C-97AC-9A3F3389D075}"/>
                </a:ext>
              </a:extLst>
            </p:cNvPr>
            <p:cNvSpPr>
              <a:spLocks noChangeAspect="1" noEditPoints="1"/>
            </p:cNvSpPr>
            <p:nvPr/>
          </p:nvSpPr>
          <p:spPr bwMode="auto">
            <a:xfrm>
              <a:off x="2382756" y="5855842"/>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ysClr val="window" lastClr="FFFFFF"/>
            </a:solidFill>
            <a:ln w="0">
              <a:noFill/>
              <a:prstDash val="solid"/>
              <a:round/>
              <a:headEnd/>
              <a:tailEnd/>
            </a:ln>
          </p:spPr>
          <p:txBody>
            <a:bodyPr vert="horz" wrap="square" lIns="91439" tIns="45720" rIns="91439" bIns="45720"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endParaRPr lang="en-US" sz="1400" kern="0">
                <a:solidFill>
                  <a:prstClr val="black"/>
                </a:solidFill>
                <a:latin typeface="Arial" panose="020B0604020202020204" pitchFamily="34" charset="0"/>
                <a:cs typeface="Arial" panose="020B0604020202020204" pitchFamily="34" charset="0"/>
              </a:endParaRPr>
            </a:p>
          </p:txBody>
        </p:sp>
        <p:sp>
          <p:nvSpPr>
            <p:cNvPr id="73" name="Freeform 33">
              <a:extLst>
                <a:ext uri="{FF2B5EF4-FFF2-40B4-BE49-F238E27FC236}">
                  <a16:creationId xmlns:a16="http://schemas.microsoft.com/office/drawing/2014/main" id="{CC50751D-70AB-4929-8E54-F765C11547CB}"/>
                </a:ext>
              </a:extLst>
            </p:cNvPr>
            <p:cNvSpPr>
              <a:spLocks noChangeAspect="1" noEditPoints="1"/>
            </p:cNvSpPr>
            <p:nvPr/>
          </p:nvSpPr>
          <p:spPr bwMode="auto">
            <a:xfrm>
              <a:off x="2185477" y="5825960"/>
              <a:ext cx="172460" cy="174267"/>
            </a:xfrm>
            <a:custGeom>
              <a:avLst/>
              <a:gdLst>
                <a:gd name="T0" fmla="*/ 423 w 633"/>
                <a:gd name="T1" fmla="*/ 324 h 621"/>
                <a:gd name="T2" fmla="*/ 423 w 633"/>
                <a:gd name="T3" fmla="*/ 324 h 621"/>
                <a:gd name="T4" fmla="*/ 302 w 633"/>
                <a:gd name="T5" fmla="*/ 415 h 621"/>
                <a:gd name="T6" fmla="*/ 209 w 633"/>
                <a:gd name="T7" fmla="*/ 295 h 621"/>
                <a:gd name="T8" fmla="*/ 330 w 633"/>
                <a:gd name="T9" fmla="*/ 205 h 621"/>
                <a:gd name="T10" fmla="*/ 423 w 633"/>
                <a:gd name="T11" fmla="*/ 324 h 621"/>
                <a:gd name="T12" fmla="*/ 604 w 633"/>
                <a:gd name="T13" fmla="*/ 310 h 621"/>
                <a:gd name="T14" fmla="*/ 604 w 633"/>
                <a:gd name="T15" fmla="*/ 310 h 621"/>
                <a:gd name="T16" fmla="*/ 550 w 633"/>
                <a:gd name="T17" fmla="*/ 261 h 621"/>
                <a:gd name="T18" fmla="*/ 562 w 633"/>
                <a:gd name="T19" fmla="*/ 171 h 621"/>
                <a:gd name="T20" fmla="*/ 563 w 633"/>
                <a:gd name="T21" fmla="*/ 170 h 621"/>
                <a:gd name="T22" fmla="*/ 586 w 633"/>
                <a:gd name="T23" fmla="*/ 147 h 621"/>
                <a:gd name="T24" fmla="*/ 547 w 633"/>
                <a:gd name="T25" fmla="*/ 96 h 621"/>
                <a:gd name="T26" fmla="*/ 518 w 633"/>
                <a:gd name="T27" fmla="*/ 111 h 621"/>
                <a:gd name="T28" fmla="*/ 516 w 633"/>
                <a:gd name="T29" fmla="*/ 112 h 621"/>
                <a:gd name="T30" fmla="*/ 398 w 633"/>
                <a:gd name="T31" fmla="*/ 64 h 621"/>
                <a:gd name="T32" fmla="*/ 390 w 633"/>
                <a:gd name="T33" fmla="*/ 35 h 621"/>
                <a:gd name="T34" fmla="*/ 391 w 633"/>
                <a:gd name="T35" fmla="*/ 34 h 621"/>
                <a:gd name="T36" fmla="*/ 390 w 633"/>
                <a:gd name="T37" fmla="*/ 7 h 621"/>
                <a:gd name="T38" fmla="*/ 326 w 633"/>
                <a:gd name="T39" fmla="*/ 0 h 621"/>
                <a:gd name="T40" fmla="*/ 316 w 633"/>
                <a:gd name="T41" fmla="*/ 30 h 621"/>
                <a:gd name="T42" fmla="*/ 316 w 633"/>
                <a:gd name="T43" fmla="*/ 30 h 621"/>
                <a:gd name="T44" fmla="*/ 266 w 633"/>
                <a:gd name="T45" fmla="*/ 80 h 621"/>
                <a:gd name="T46" fmla="*/ 169 w 633"/>
                <a:gd name="T47" fmla="*/ 62 h 621"/>
                <a:gd name="T48" fmla="*/ 167 w 633"/>
                <a:gd name="T49" fmla="*/ 60 h 621"/>
                <a:gd name="T50" fmla="*/ 150 w 633"/>
                <a:gd name="T51" fmla="*/ 45 h 621"/>
                <a:gd name="T52" fmla="*/ 99 w 633"/>
                <a:gd name="T53" fmla="*/ 83 h 621"/>
                <a:gd name="T54" fmla="*/ 114 w 633"/>
                <a:gd name="T55" fmla="*/ 111 h 621"/>
                <a:gd name="T56" fmla="*/ 115 w 633"/>
                <a:gd name="T57" fmla="*/ 114 h 621"/>
                <a:gd name="T58" fmla="*/ 66 w 633"/>
                <a:gd name="T59" fmla="*/ 230 h 621"/>
                <a:gd name="T60" fmla="*/ 29 w 633"/>
                <a:gd name="T61" fmla="*/ 237 h 621"/>
                <a:gd name="T62" fmla="*/ 8 w 633"/>
                <a:gd name="T63" fmla="*/ 237 h 621"/>
                <a:gd name="T64" fmla="*/ 0 w 633"/>
                <a:gd name="T65" fmla="*/ 300 h 621"/>
                <a:gd name="T66" fmla="*/ 26 w 633"/>
                <a:gd name="T67" fmla="*/ 308 h 621"/>
                <a:gd name="T68" fmla="*/ 82 w 633"/>
                <a:gd name="T69" fmla="*/ 359 h 621"/>
                <a:gd name="T70" fmla="*/ 66 w 633"/>
                <a:gd name="T71" fmla="*/ 453 h 621"/>
                <a:gd name="T72" fmla="*/ 46 w 633"/>
                <a:gd name="T73" fmla="*/ 472 h 621"/>
                <a:gd name="T74" fmla="*/ 86 w 633"/>
                <a:gd name="T75" fmla="*/ 523 h 621"/>
                <a:gd name="T76" fmla="*/ 108 w 633"/>
                <a:gd name="T77" fmla="*/ 511 h 621"/>
                <a:gd name="T78" fmla="*/ 109 w 633"/>
                <a:gd name="T79" fmla="*/ 510 h 621"/>
                <a:gd name="T80" fmla="*/ 117 w 633"/>
                <a:gd name="T81" fmla="*/ 507 h 621"/>
                <a:gd name="T82" fmla="*/ 235 w 633"/>
                <a:gd name="T83" fmla="*/ 555 h 621"/>
                <a:gd name="T84" fmla="*/ 242 w 633"/>
                <a:gd name="T85" fmla="*/ 588 h 621"/>
                <a:gd name="T86" fmla="*/ 242 w 633"/>
                <a:gd name="T87" fmla="*/ 588 h 621"/>
                <a:gd name="T88" fmla="*/ 243 w 633"/>
                <a:gd name="T89" fmla="*/ 612 h 621"/>
                <a:gd name="T90" fmla="*/ 307 w 633"/>
                <a:gd name="T91" fmla="*/ 621 h 621"/>
                <a:gd name="T92" fmla="*/ 315 w 633"/>
                <a:gd name="T93" fmla="*/ 596 h 621"/>
                <a:gd name="T94" fmla="*/ 366 w 633"/>
                <a:gd name="T95" fmla="*/ 540 h 621"/>
                <a:gd name="T96" fmla="*/ 461 w 633"/>
                <a:gd name="T97" fmla="*/ 554 h 621"/>
                <a:gd name="T98" fmla="*/ 482 w 633"/>
                <a:gd name="T99" fmla="*/ 574 h 621"/>
                <a:gd name="T100" fmla="*/ 533 w 633"/>
                <a:gd name="T101" fmla="*/ 536 h 621"/>
                <a:gd name="T102" fmla="*/ 518 w 633"/>
                <a:gd name="T103" fmla="*/ 507 h 621"/>
                <a:gd name="T104" fmla="*/ 517 w 633"/>
                <a:gd name="T105" fmla="*/ 506 h 621"/>
                <a:gd name="T106" fmla="*/ 566 w 633"/>
                <a:gd name="T107" fmla="*/ 389 h 621"/>
                <a:gd name="T108" fmla="*/ 598 w 633"/>
                <a:gd name="T109" fmla="*/ 383 h 621"/>
                <a:gd name="T110" fmla="*/ 624 w 633"/>
                <a:gd name="T111" fmla="*/ 382 h 621"/>
                <a:gd name="T112" fmla="*/ 633 w 633"/>
                <a:gd name="T113" fmla="*/ 319 h 621"/>
                <a:gd name="T114" fmla="*/ 604 w 633"/>
                <a:gd name="T115" fmla="*/ 31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33" h="621">
                  <a:moveTo>
                    <a:pt x="423" y="324"/>
                  </a:moveTo>
                  <a:lnTo>
                    <a:pt x="423" y="324"/>
                  </a:lnTo>
                  <a:cubicBezTo>
                    <a:pt x="415" y="382"/>
                    <a:pt x="361" y="422"/>
                    <a:pt x="302" y="415"/>
                  </a:cubicBezTo>
                  <a:cubicBezTo>
                    <a:pt x="243" y="407"/>
                    <a:pt x="201" y="353"/>
                    <a:pt x="209" y="295"/>
                  </a:cubicBezTo>
                  <a:cubicBezTo>
                    <a:pt x="217" y="237"/>
                    <a:pt x="271" y="197"/>
                    <a:pt x="330" y="205"/>
                  </a:cubicBezTo>
                  <a:cubicBezTo>
                    <a:pt x="389" y="212"/>
                    <a:pt x="431" y="266"/>
                    <a:pt x="423" y="324"/>
                  </a:cubicBezTo>
                  <a:close/>
                  <a:moveTo>
                    <a:pt x="604" y="310"/>
                  </a:moveTo>
                  <a:lnTo>
                    <a:pt x="604" y="310"/>
                  </a:lnTo>
                  <a:cubicBezTo>
                    <a:pt x="580" y="302"/>
                    <a:pt x="560" y="285"/>
                    <a:pt x="550" y="261"/>
                  </a:cubicBezTo>
                  <a:cubicBezTo>
                    <a:pt x="537" y="230"/>
                    <a:pt x="543" y="196"/>
                    <a:pt x="562" y="171"/>
                  </a:cubicBezTo>
                  <a:lnTo>
                    <a:pt x="563" y="170"/>
                  </a:lnTo>
                  <a:lnTo>
                    <a:pt x="586" y="147"/>
                  </a:lnTo>
                  <a:lnTo>
                    <a:pt x="547" y="96"/>
                  </a:lnTo>
                  <a:lnTo>
                    <a:pt x="518" y="111"/>
                  </a:lnTo>
                  <a:lnTo>
                    <a:pt x="516" y="112"/>
                  </a:lnTo>
                  <a:cubicBezTo>
                    <a:pt x="470" y="131"/>
                    <a:pt x="417" y="109"/>
                    <a:pt x="398" y="64"/>
                  </a:cubicBezTo>
                  <a:cubicBezTo>
                    <a:pt x="394" y="55"/>
                    <a:pt x="391" y="45"/>
                    <a:pt x="390" y="35"/>
                  </a:cubicBezTo>
                  <a:lnTo>
                    <a:pt x="391" y="34"/>
                  </a:lnTo>
                  <a:lnTo>
                    <a:pt x="390" y="7"/>
                  </a:lnTo>
                  <a:lnTo>
                    <a:pt x="326" y="0"/>
                  </a:lnTo>
                  <a:lnTo>
                    <a:pt x="316" y="30"/>
                  </a:lnTo>
                  <a:lnTo>
                    <a:pt x="316" y="30"/>
                  </a:lnTo>
                  <a:cubicBezTo>
                    <a:pt x="307" y="52"/>
                    <a:pt x="290" y="70"/>
                    <a:pt x="266" y="80"/>
                  </a:cubicBezTo>
                  <a:cubicBezTo>
                    <a:pt x="232" y="94"/>
                    <a:pt x="194" y="86"/>
                    <a:pt x="169" y="62"/>
                  </a:cubicBezTo>
                  <a:lnTo>
                    <a:pt x="167" y="60"/>
                  </a:lnTo>
                  <a:lnTo>
                    <a:pt x="150" y="45"/>
                  </a:lnTo>
                  <a:lnTo>
                    <a:pt x="99" y="83"/>
                  </a:lnTo>
                  <a:lnTo>
                    <a:pt x="114" y="111"/>
                  </a:lnTo>
                  <a:lnTo>
                    <a:pt x="115" y="114"/>
                  </a:lnTo>
                  <a:cubicBezTo>
                    <a:pt x="134" y="159"/>
                    <a:pt x="113" y="211"/>
                    <a:pt x="66" y="230"/>
                  </a:cubicBezTo>
                  <a:cubicBezTo>
                    <a:pt x="54" y="235"/>
                    <a:pt x="43" y="236"/>
                    <a:pt x="29" y="237"/>
                  </a:cubicBezTo>
                  <a:lnTo>
                    <a:pt x="8" y="237"/>
                  </a:lnTo>
                  <a:lnTo>
                    <a:pt x="0" y="300"/>
                  </a:lnTo>
                  <a:lnTo>
                    <a:pt x="26" y="308"/>
                  </a:lnTo>
                  <a:cubicBezTo>
                    <a:pt x="51" y="316"/>
                    <a:pt x="71" y="334"/>
                    <a:pt x="82" y="359"/>
                  </a:cubicBezTo>
                  <a:cubicBezTo>
                    <a:pt x="96" y="392"/>
                    <a:pt x="89" y="428"/>
                    <a:pt x="66" y="453"/>
                  </a:cubicBezTo>
                  <a:lnTo>
                    <a:pt x="46" y="472"/>
                  </a:lnTo>
                  <a:lnTo>
                    <a:pt x="86" y="523"/>
                  </a:lnTo>
                  <a:lnTo>
                    <a:pt x="108" y="511"/>
                  </a:lnTo>
                  <a:lnTo>
                    <a:pt x="109" y="510"/>
                  </a:lnTo>
                  <a:cubicBezTo>
                    <a:pt x="114" y="508"/>
                    <a:pt x="112" y="509"/>
                    <a:pt x="117" y="507"/>
                  </a:cubicBezTo>
                  <a:cubicBezTo>
                    <a:pt x="163" y="488"/>
                    <a:pt x="216" y="509"/>
                    <a:pt x="235" y="555"/>
                  </a:cubicBezTo>
                  <a:cubicBezTo>
                    <a:pt x="240" y="566"/>
                    <a:pt x="242" y="577"/>
                    <a:pt x="242" y="588"/>
                  </a:cubicBezTo>
                  <a:lnTo>
                    <a:pt x="242" y="588"/>
                  </a:lnTo>
                  <a:lnTo>
                    <a:pt x="243" y="612"/>
                  </a:lnTo>
                  <a:lnTo>
                    <a:pt x="307" y="621"/>
                  </a:lnTo>
                  <a:lnTo>
                    <a:pt x="315" y="596"/>
                  </a:lnTo>
                  <a:cubicBezTo>
                    <a:pt x="322" y="572"/>
                    <a:pt x="340" y="550"/>
                    <a:pt x="366" y="540"/>
                  </a:cubicBezTo>
                  <a:cubicBezTo>
                    <a:pt x="399" y="526"/>
                    <a:pt x="435" y="533"/>
                    <a:pt x="461" y="554"/>
                  </a:cubicBezTo>
                  <a:lnTo>
                    <a:pt x="482" y="574"/>
                  </a:lnTo>
                  <a:lnTo>
                    <a:pt x="533" y="536"/>
                  </a:lnTo>
                  <a:lnTo>
                    <a:pt x="518" y="507"/>
                  </a:lnTo>
                  <a:lnTo>
                    <a:pt x="517" y="506"/>
                  </a:lnTo>
                  <a:cubicBezTo>
                    <a:pt x="498" y="460"/>
                    <a:pt x="520" y="408"/>
                    <a:pt x="566" y="389"/>
                  </a:cubicBezTo>
                  <a:cubicBezTo>
                    <a:pt x="576" y="385"/>
                    <a:pt x="587" y="383"/>
                    <a:pt x="598" y="383"/>
                  </a:cubicBezTo>
                  <a:lnTo>
                    <a:pt x="624" y="382"/>
                  </a:lnTo>
                  <a:lnTo>
                    <a:pt x="633" y="319"/>
                  </a:lnTo>
                  <a:lnTo>
                    <a:pt x="604" y="310"/>
                  </a:lnTo>
                  <a:close/>
                </a:path>
              </a:pathLst>
            </a:custGeom>
            <a:solidFill>
              <a:sysClr val="window" lastClr="FFFFFF"/>
            </a:solidFill>
            <a:ln w="0">
              <a:noFill/>
              <a:prstDash val="solid"/>
              <a:round/>
              <a:headEnd/>
              <a:tailEnd/>
            </a:ln>
          </p:spPr>
          <p:txBody>
            <a:bodyPr vert="horz" wrap="square" lIns="91439" tIns="45720" rIns="91439" bIns="45720"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endParaRPr lang="en-US" sz="1400" kern="0">
                <a:solidFill>
                  <a:prstClr val="black"/>
                </a:solidFill>
                <a:latin typeface="Arial" panose="020B0604020202020204" pitchFamily="34" charset="0"/>
                <a:cs typeface="Arial" panose="020B0604020202020204" pitchFamily="34" charset="0"/>
              </a:endParaRPr>
            </a:p>
          </p:txBody>
        </p:sp>
      </p:grpSp>
      <p:sp>
        <p:nvSpPr>
          <p:cNvPr id="74" name="Oval 73">
            <a:extLst>
              <a:ext uri="{FF2B5EF4-FFF2-40B4-BE49-F238E27FC236}">
                <a16:creationId xmlns:a16="http://schemas.microsoft.com/office/drawing/2014/main" id="{60045AE8-8BC9-4FC4-83CD-00917DEE92F8}"/>
              </a:ext>
            </a:extLst>
          </p:cNvPr>
          <p:cNvSpPr/>
          <p:nvPr/>
        </p:nvSpPr>
        <p:spPr>
          <a:xfrm>
            <a:off x="8562422" y="4542933"/>
            <a:ext cx="612643" cy="566923"/>
          </a:xfrm>
          <a:prstGeom prst="ellipse">
            <a:avLst/>
          </a:prstGeom>
          <a:solidFill>
            <a:srgbClr val="2372B9"/>
          </a:solidFill>
          <a:ln w="12700" cap="flat" cmpd="sng" algn="ctr">
            <a:noFill/>
            <a:prstDash val="solid"/>
          </a:ln>
          <a:effectLst/>
        </p:spPr>
        <p:txBody>
          <a:bodyPr lIns="91439" tIns="91439" rIns="91439" bIns="91439"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endParaRPr lang="en-US" sz="1400" kern="0">
              <a:solidFill>
                <a:srgbClr val="53565A"/>
              </a:solidFill>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D7429452-672C-49B5-9BCD-82E2324F1186}"/>
              </a:ext>
            </a:extLst>
          </p:cNvPr>
          <p:cNvSpPr/>
          <p:nvPr/>
        </p:nvSpPr>
        <p:spPr>
          <a:xfrm>
            <a:off x="8562422" y="1418853"/>
            <a:ext cx="612643" cy="566923"/>
          </a:xfrm>
          <a:prstGeom prst="ellipse">
            <a:avLst/>
          </a:prstGeom>
          <a:solidFill>
            <a:srgbClr val="00B0F0"/>
          </a:solidFill>
          <a:ln w="25400" cap="flat" cmpd="sng" algn="ctr">
            <a:noFill/>
            <a:prstDash val="solid"/>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endParaRPr lang="en-US" sz="1400" kern="0">
              <a:solidFill>
                <a:srgbClr val="FFFFFF"/>
              </a:solidFill>
              <a:latin typeface="Arial" panose="020B0604020202020204" pitchFamily="34" charset="0"/>
              <a:cs typeface="Arial" panose="020B0604020202020204" pitchFamily="34" charset="0"/>
            </a:endParaRPr>
          </a:p>
        </p:txBody>
      </p:sp>
      <p:sp>
        <p:nvSpPr>
          <p:cNvPr id="76" name="Freeform 33">
            <a:extLst>
              <a:ext uri="{FF2B5EF4-FFF2-40B4-BE49-F238E27FC236}">
                <a16:creationId xmlns:a16="http://schemas.microsoft.com/office/drawing/2014/main" id="{7BBA4940-22D3-417C-BB03-AA8DABB93703}"/>
              </a:ext>
            </a:extLst>
          </p:cNvPr>
          <p:cNvSpPr>
            <a:spLocks noChangeAspect="1" noEditPoints="1"/>
          </p:cNvSpPr>
          <p:nvPr/>
        </p:nvSpPr>
        <p:spPr bwMode="auto">
          <a:xfrm>
            <a:off x="8678331" y="4670374"/>
            <a:ext cx="419753" cy="287416"/>
          </a:xfrm>
          <a:custGeom>
            <a:avLst/>
            <a:gdLst>
              <a:gd name="T0" fmla="*/ 496 w 626"/>
              <a:gd name="T1" fmla="*/ 549 h 658"/>
              <a:gd name="T2" fmla="*/ 554 w 626"/>
              <a:gd name="T3" fmla="*/ 576 h 658"/>
              <a:gd name="T4" fmla="*/ 445 w 626"/>
              <a:gd name="T5" fmla="*/ 549 h 658"/>
              <a:gd name="T6" fmla="*/ 482 w 626"/>
              <a:gd name="T7" fmla="*/ 576 h 658"/>
              <a:gd name="T8" fmla="*/ 460 w 626"/>
              <a:gd name="T9" fmla="*/ 499 h 658"/>
              <a:gd name="T10" fmla="*/ 432 w 626"/>
              <a:gd name="T11" fmla="*/ 527 h 658"/>
              <a:gd name="T12" fmla="*/ 152 w 626"/>
              <a:gd name="T13" fmla="*/ 549 h 658"/>
              <a:gd name="T14" fmla="*/ 431 w 626"/>
              <a:gd name="T15" fmla="*/ 576 h 658"/>
              <a:gd name="T16" fmla="*/ 119 w 626"/>
              <a:gd name="T17" fmla="*/ 505 h 658"/>
              <a:gd name="T18" fmla="*/ 146 w 626"/>
              <a:gd name="T19" fmla="*/ 533 h 658"/>
              <a:gd name="T20" fmla="*/ 100 w 626"/>
              <a:gd name="T21" fmla="*/ 571 h 658"/>
              <a:gd name="T22" fmla="*/ 140 w 626"/>
              <a:gd name="T23" fmla="*/ 571 h 658"/>
              <a:gd name="T24" fmla="*/ 62 w 626"/>
              <a:gd name="T25" fmla="*/ 571 h 658"/>
              <a:gd name="T26" fmla="*/ 89 w 626"/>
              <a:gd name="T27" fmla="*/ 571 h 658"/>
              <a:gd name="T28" fmla="*/ 109 w 626"/>
              <a:gd name="T29" fmla="*/ 505 h 658"/>
              <a:gd name="T30" fmla="*/ 69 w 626"/>
              <a:gd name="T31" fmla="*/ 505 h 658"/>
              <a:gd name="T32" fmla="*/ 108 w 626"/>
              <a:gd name="T33" fmla="*/ 461 h 658"/>
              <a:gd name="T34" fmla="*/ 74 w 626"/>
              <a:gd name="T35" fmla="*/ 461 h 658"/>
              <a:gd name="T36" fmla="*/ 120 w 626"/>
              <a:gd name="T37" fmla="*/ 489 h 658"/>
              <a:gd name="T38" fmla="*/ 152 w 626"/>
              <a:gd name="T39" fmla="*/ 461 h 658"/>
              <a:gd name="T40" fmla="*/ 190 w 626"/>
              <a:gd name="T41" fmla="*/ 456 h 658"/>
              <a:gd name="T42" fmla="*/ 160 w 626"/>
              <a:gd name="T43" fmla="*/ 484 h 658"/>
              <a:gd name="T44" fmla="*/ 198 w 626"/>
              <a:gd name="T45" fmla="*/ 505 h 658"/>
              <a:gd name="T46" fmla="*/ 164 w 626"/>
              <a:gd name="T47" fmla="*/ 505 h 658"/>
              <a:gd name="T48" fmla="*/ 234 w 626"/>
              <a:gd name="T49" fmla="*/ 456 h 658"/>
              <a:gd name="T50" fmla="*/ 204 w 626"/>
              <a:gd name="T51" fmla="*/ 484 h 658"/>
              <a:gd name="T52" fmla="*/ 243 w 626"/>
              <a:gd name="T53" fmla="*/ 505 h 658"/>
              <a:gd name="T54" fmla="*/ 208 w 626"/>
              <a:gd name="T55" fmla="*/ 505 h 658"/>
              <a:gd name="T56" fmla="*/ 277 w 626"/>
              <a:gd name="T57" fmla="*/ 456 h 658"/>
              <a:gd name="T58" fmla="*/ 248 w 626"/>
              <a:gd name="T59" fmla="*/ 484 h 658"/>
              <a:gd name="T60" fmla="*/ 288 w 626"/>
              <a:gd name="T61" fmla="*/ 505 h 658"/>
              <a:gd name="T62" fmla="*/ 253 w 626"/>
              <a:gd name="T63" fmla="*/ 505 h 658"/>
              <a:gd name="T64" fmla="*/ 297 w 626"/>
              <a:gd name="T65" fmla="*/ 456 h 658"/>
              <a:gd name="T66" fmla="*/ 297 w 626"/>
              <a:gd name="T67" fmla="*/ 489 h 658"/>
              <a:gd name="T68" fmla="*/ 332 w 626"/>
              <a:gd name="T69" fmla="*/ 505 h 658"/>
              <a:gd name="T70" fmla="*/ 297 w 626"/>
              <a:gd name="T71" fmla="*/ 505 h 658"/>
              <a:gd name="T72" fmla="*/ 341 w 626"/>
              <a:gd name="T73" fmla="*/ 456 h 658"/>
              <a:gd name="T74" fmla="*/ 341 w 626"/>
              <a:gd name="T75" fmla="*/ 489 h 658"/>
              <a:gd name="T76" fmla="*/ 377 w 626"/>
              <a:gd name="T77" fmla="*/ 527 h 658"/>
              <a:gd name="T78" fmla="*/ 347 w 626"/>
              <a:gd name="T79" fmla="*/ 499 h 658"/>
              <a:gd name="T80" fmla="*/ 384 w 626"/>
              <a:gd name="T81" fmla="*/ 456 h 658"/>
              <a:gd name="T82" fmla="*/ 386 w 626"/>
              <a:gd name="T83" fmla="*/ 489 h 658"/>
              <a:gd name="T84" fmla="*/ 422 w 626"/>
              <a:gd name="T85" fmla="*/ 527 h 658"/>
              <a:gd name="T86" fmla="*/ 392 w 626"/>
              <a:gd name="T87" fmla="*/ 499 h 658"/>
              <a:gd name="T88" fmla="*/ 424 w 626"/>
              <a:gd name="T89" fmla="*/ 484 h 658"/>
              <a:gd name="T90" fmla="*/ 459 w 626"/>
              <a:gd name="T91" fmla="*/ 484 h 658"/>
              <a:gd name="T92" fmla="*/ 535 w 626"/>
              <a:gd name="T93" fmla="*/ 43 h 658"/>
              <a:gd name="T94" fmla="*/ 84 w 626"/>
              <a:gd name="T95" fmla="*/ 43 h 658"/>
              <a:gd name="T96" fmla="*/ 471 w 626"/>
              <a:gd name="T97" fmla="*/ 456 h 658"/>
              <a:gd name="T98" fmla="*/ 474 w 626"/>
              <a:gd name="T99" fmla="*/ 489 h 658"/>
              <a:gd name="T100" fmla="*/ 513 w 626"/>
              <a:gd name="T101" fmla="*/ 527 h 658"/>
              <a:gd name="T102" fmla="*/ 481 w 626"/>
              <a:gd name="T103" fmla="*/ 499 h 658"/>
              <a:gd name="T104" fmla="*/ 520 w 626"/>
              <a:gd name="T105" fmla="*/ 489 h 658"/>
              <a:gd name="T106" fmla="*/ 546 w 626"/>
              <a:gd name="T107" fmla="*/ 461 h 658"/>
              <a:gd name="T108" fmla="*/ 528 w 626"/>
              <a:gd name="T109" fmla="*/ 533 h 658"/>
              <a:gd name="T110" fmla="*/ 551 w 626"/>
              <a:gd name="T111" fmla="*/ 505 h 658"/>
              <a:gd name="T112" fmla="*/ 584 w 626"/>
              <a:gd name="T113" fmla="*/ 33 h 658"/>
              <a:gd name="T114" fmla="*/ 37 w 626"/>
              <a:gd name="T115" fmla="*/ 40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6" h="658">
                <a:moveTo>
                  <a:pt x="554" y="576"/>
                </a:moveTo>
                <a:lnTo>
                  <a:pt x="554" y="576"/>
                </a:lnTo>
                <a:lnTo>
                  <a:pt x="504" y="576"/>
                </a:lnTo>
                <a:cubicBezTo>
                  <a:pt x="501" y="576"/>
                  <a:pt x="498" y="574"/>
                  <a:pt x="498" y="571"/>
                </a:cubicBezTo>
                <a:lnTo>
                  <a:pt x="496" y="549"/>
                </a:lnTo>
                <a:cubicBezTo>
                  <a:pt x="496" y="545"/>
                  <a:pt x="498" y="543"/>
                  <a:pt x="501" y="543"/>
                </a:cubicBezTo>
                <a:lnTo>
                  <a:pt x="550" y="543"/>
                </a:lnTo>
                <a:cubicBezTo>
                  <a:pt x="553" y="543"/>
                  <a:pt x="556" y="545"/>
                  <a:pt x="556" y="549"/>
                </a:cubicBezTo>
                <a:lnTo>
                  <a:pt x="559" y="571"/>
                </a:lnTo>
                <a:cubicBezTo>
                  <a:pt x="559" y="574"/>
                  <a:pt x="557" y="576"/>
                  <a:pt x="554" y="576"/>
                </a:cubicBezTo>
                <a:close/>
                <a:moveTo>
                  <a:pt x="482" y="576"/>
                </a:moveTo>
                <a:lnTo>
                  <a:pt x="482" y="576"/>
                </a:lnTo>
                <a:lnTo>
                  <a:pt x="453" y="576"/>
                </a:lnTo>
                <a:cubicBezTo>
                  <a:pt x="450" y="576"/>
                  <a:pt x="447" y="574"/>
                  <a:pt x="447" y="571"/>
                </a:cubicBezTo>
                <a:lnTo>
                  <a:pt x="445" y="549"/>
                </a:lnTo>
                <a:cubicBezTo>
                  <a:pt x="445" y="545"/>
                  <a:pt x="447" y="543"/>
                  <a:pt x="450" y="543"/>
                </a:cubicBezTo>
                <a:lnTo>
                  <a:pt x="480" y="543"/>
                </a:lnTo>
                <a:cubicBezTo>
                  <a:pt x="483" y="543"/>
                  <a:pt x="485" y="545"/>
                  <a:pt x="486" y="549"/>
                </a:cubicBezTo>
                <a:lnTo>
                  <a:pt x="488" y="571"/>
                </a:lnTo>
                <a:cubicBezTo>
                  <a:pt x="488" y="574"/>
                  <a:pt x="486" y="576"/>
                  <a:pt x="482" y="576"/>
                </a:cubicBezTo>
                <a:close/>
                <a:moveTo>
                  <a:pt x="432" y="527"/>
                </a:moveTo>
                <a:lnTo>
                  <a:pt x="432" y="527"/>
                </a:lnTo>
                <a:lnTo>
                  <a:pt x="431" y="505"/>
                </a:lnTo>
                <a:cubicBezTo>
                  <a:pt x="431" y="502"/>
                  <a:pt x="433" y="499"/>
                  <a:pt x="436" y="499"/>
                </a:cubicBezTo>
                <a:lnTo>
                  <a:pt x="460" y="499"/>
                </a:lnTo>
                <a:cubicBezTo>
                  <a:pt x="463" y="499"/>
                  <a:pt x="466" y="502"/>
                  <a:pt x="466" y="505"/>
                </a:cubicBezTo>
                <a:lnTo>
                  <a:pt x="468" y="527"/>
                </a:lnTo>
                <a:cubicBezTo>
                  <a:pt x="468" y="530"/>
                  <a:pt x="466" y="533"/>
                  <a:pt x="463" y="533"/>
                </a:cubicBezTo>
                <a:lnTo>
                  <a:pt x="438" y="533"/>
                </a:lnTo>
                <a:cubicBezTo>
                  <a:pt x="435" y="533"/>
                  <a:pt x="433" y="530"/>
                  <a:pt x="432" y="527"/>
                </a:cubicBezTo>
                <a:close/>
                <a:moveTo>
                  <a:pt x="431" y="576"/>
                </a:moveTo>
                <a:lnTo>
                  <a:pt x="431" y="576"/>
                </a:lnTo>
                <a:lnTo>
                  <a:pt x="156" y="576"/>
                </a:lnTo>
                <a:cubicBezTo>
                  <a:pt x="153" y="576"/>
                  <a:pt x="150" y="574"/>
                  <a:pt x="151" y="571"/>
                </a:cubicBezTo>
                <a:lnTo>
                  <a:pt x="152" y="549"/>
                </a:lnTo>
                <a:cubicBezTo>
                  <a:pt x="153" y="545"/>
                  <a:pt x="155" y="543"/>
                  <a:pt x="158" y="543"/>
                </a:cubicBezTo>
                <a:lnTo>
                  <a:pt x="429" y="543"/>
                </a:lnTo>
                <a:cubicBezTo>
                  <a:pt x="432" y="543"/>
                  <a:pt x="435" y="545"/>
                  <a:pt x="435" y="549"/>
                </a:cubicBezTo>
                <a:lnTo>
                  <a:pt x="437" y="571"/>
                </a:lnTo>
                <a:cubicBezTo>
                  <a:pt x="437" y="574"/>
                  <a:pt x="434" y="576"/>
                  <a:pt x="431" y="576"/>
                </a:cubicBezTo>
                <a:close/>
                <a:moveTo>
                  <a:pt x="146" y="533"/>
                </a:moveTo>
                <a:lnTo>
                  <a:pt x="146" y="533"/>
                </a:lnTo>
                <a:lnTo>
                  <a:pt x="122" y="533"/>
                </a:lnTo>
                <a:cubicBezTo>
                  <a:pt x="119" y="533"/>
                  <a:pt x="117" y="530"/>
                  <a:pt x="117" y="527"/>
                </a:cubicBezTo>
                <a:lnTo>
                  <a:pt x="119" y="505"/>
                </a:lnTo>
                <a:cubicBezTo>
                  <a:pt x="119" y="502"/>
                  <a:pt x="122" y="499"/>
                  <a:pt x="125" y="499"/>
                </a:cubicBezTo>
                <a:lnTo>
                  <a:pt x="149" y="499"/>
                </a:lnTo>
                <a:cubicBezTo>
                  <a:pt x="152" y="499"/>
                  <a:pt x="154" y="502"/>
                  <a:pt x="154" y="505"/>
                </a:cubicBezTo>
                <a:lnTo>
                  <a:pt x="152" y="527"/>
                </a:lnTo>
                <a:cubicBezTo>
                  <a:pt x="152" y="530"/>
                  <a:pt x="149" y="533"/>
                  <a:pt x="146" y="533"/>
                </a:cubicBezTo>
                <a:close/>
                <a:moveTo>
                  <a:pt x="140" y="571"/>
                </a:moveTo>
                <a:lnTo>
                  <a:pt x="140" y="571"/>
                </a:lnTo>
                <a:cubicBezTo>
                  <a:pt x="140" y="574"/>
                  <a:pt x="137" y="576"/>
                  <a:pt x="134" y="576"/>
                </a:cubicBezTo>
                <a:lnTo>
                  <a:pt x="105" y="576"/>
                </a:lnTo>
                <a:cubicBezTo>
                  <a:pt x="102" y="576"/>
                  <a:pt x="99" y="574"/>
                  <a:pt x="100" y="571"/>
                </a:cubicBezTo>
                <a:lnTo>
                  <a:pt x="102" y="549"/>
                </a:lnTo>
                <a:cubicBezTo>
                  <a:pt x="102" y="545"/>
                  <a:pt x="105" y="543"/>
                  <a:pt x="108" y="543"/>
                </a:cubicBezTo>
                <a:lnTo>
                  <a:pt x="137" y="543"/>
                </a:lnTo>
                <a:cubicBezTo>
                  <a:pt x="140" y="543"/>
                  <a:pt x="142" y="545"/>
                  <a:pt x="142" y="549"/>
                </a:cubicBezTo>
                <a:lnTo>
                  <a:pt x="140" y="571"/>
                </a:lnTo>
                <a:close/>
                <a:moveTo>
                  <a:pt x="89" y="571"/>
                </a:moveTo>
                <a:lnTo>
                  <a:pt x="89" y="571"/>
                </a:lnTo>
                <a:cubicBezTo>
                  <a:pt x="89" y="574"/>
                  <a:pt x="86" y="576"/>
                  <a:pt x="83" y="576"/>
                </a:cubicBezTo>
                <a:lnTo>
                  <a:pt x="66" y="576"/>
                </a:lnTo>
                <a:cubicBezTo>
                  <a:pt x="63" y="576"/>
                  <a:pt x="61" y="574"/>
                  <a:pt x="62" y="571"/>
                </a:cubicBezTo>
                <a:lnTo>
                  <a:pt x="64" y="549"/>
                </a:lnTo>
                <a:cubicBezTo>
                  <a:pt x="65" y="545"/>
                  <a:pt x="67" y="543"/>
                  <a:pt x="70" y="543"/>
                </a:cubicBezTo>
                <a:lnTo>
                  <a:pt x="87" y="543"/>
                </a:lnTo>
                <a:cubicBezTo>
                  <a:pt x="90" y="543"/>
                  <a:pt x="92" y="545"/>
                  <a:pt x="92" y="549"/>
                </a:cubicBezTo>
                <a:lnTo>
                  <a:pt x="89" y="571"/>
                </a:lnTo>
                <a:close/>
                <a:moveTo>
                  <a:pt x="69" y="505"/>
                </a:moveTo>
                <a:lnTo>
                  <a:pt x="69" y="505"/>
                </a:lnTo>
                <a:cubicBezTo>
                  <a:pt x="70" y="502"/>
                  <a:pt x="72" y="499"/>
                  <a:pt x="75" y="499"/>
                </a:cubicBezTo>
                <a:lnTo>
                  <a:pt x="105" y="499"/>
                </a:lnTo>
                <a:cubicBezTo>
                  <a:pt x="107" y="499"/>
                  <a:pt x="110" y="502"/>
                  <a:pt x="109" y="505"/>
                </a:cubicBezTo>
                <a:lnTo>
                  <a:pt x="107" y="527"/>
                </a:lnTo>
                <a:cubicBezTo>
                  <a:pt x="107" y="530"/>
                  <a:pt x="104" y="533"/>
                  <a:pt x="101" y="533"/>
                </a:cubicBezTo>
                <a:lnTo>
                  <a:pt x="71" y="533"/>
                </a:lnTo>
                <a:cubicBezTo>
                  <a:pt x="69" y="533"/>
                  <a:pt x="66" y="530"/>
                  <a:pt x="67" y="527"/>
                </a:cubicBezTo>
                <a:lnTo>
                  <a:pt x="69" y="505"/>
                </a:lnTo>
                <a:close/>
                <a:moveTo>
                  <a:pt x="74" y="461"/>
                </a:moveTo>
                <a:lnTo>
                  <a:pt x="74" y="461"/>
                </a:lnTo>
                <a:cubicBezTo>
                  <a:pt x="75" y="458"/>
                  <a:pt x="77" y="456"/>
                  <a:pt x="80" y="456"/>
                </a:cubicBezTo>
                <a:lnTo>
                  <a:pt x="103" y="456"/>
                </a:lnTo>
                <a:cubicBezTo>
                  <a:pt x="106" y="456"/>
                  <a:pt x="108" y="458"/>
                  <a:pt x="108" y="461"/>
                </a:cubicBezTo>
                <a:lnTo>
                  <a:pt x="106" y="484"/>
                </a:lnTo>
                <a:cubicBezTo>
                  <a:pt x="105" y="487"/>
                  <a:pt x="103" y="489"/>
                  <a:pt x="100" y="489"/>
                </a:cubicBezTo>
                <a:lnTo>
                  <a:pt x="77" y="489"/>
                </a:lnTo>
                <a:cubicBezTo>
                  <a:pt x="74" y="489"/>
                  <a:pt x="72" y="487"/>
                  <a:pt x="72" y="484"/>
                </a:cubicBezTo>
                <a:lnTo>
                  <a:pt x="74" y="461"/>
                </a:lnTo>
                <a:close/>
                <a:moveTo>
                  <a:pt x="152" y="461"/>
                </a:moveTo>
                <a:lnTo>
                  <a:pt x="152" y="461"/>
                </a:lnTo>
                <a:lnTo>
                  <a:pt x="150" y="484"/>
                </a:lnTo>
                <a:cubicBezTo>
                  <a:pt x="150" y="487"/>
                  <a:pt x="147" y="489"/>
                  <a:pt x="144" y="489"/>
                </a:cubicBezTo>
                <a:lnTo>
                  <a:pt x="120" y="489"/>
                </a:lnTo>
                <a:cubicBezTo>
                  <a:pt x="117" y="489"/>
                  <a:pt x="115" y="487"/>
                  <a:pt x="115" y="484"/>
                </a:cubicBezTo>
                <a:lnTo>
                  <a:pt x="118" y="461"/>
                </a:lnTo>
                <a:cubicBezTo>
                  <a:pt x="118" y="458"/>
                  <a:pt x="121" y="456"/>
                  <a:pt x="123" y="456"/>
                </a:cubicBezTo>
                <a:lnTo>
                  <a:pt x="147" y="456"/>
                </a:lnTo>
                <a:cubicBezTo>
                  <a:pt x="150" y="456"/>
                  <a:pt x="152" y="458"/>
                  <a:pt x="152" y="461"/>
                </a:cubicBezTo>
                <a:close/>
                <a:moveTo>
                  <a:pt x="160" y="484"/>
                </a:moveTo>
                <a:lnTo>
                  <a:pt x="160" y="484"/>
                </a:lnTo>
                <a:lnTo>
                  <a:pt x="161" y="461"/>
                </a:lnTo>
                <a:cubicBezTo>
                  <a:pt x="161" y="458"/>
                  <a:pt x="164" y="456"/>
                  <a:pt x="167" y="456"/>
                </a:cubicBezTo>
                <a:lnTo>
                  <a:pt x="190" y="456"/>
                </a:lnTo>
                <a:cubicBezTo>
                  <a:pt x="193" y="456"/>
                  <a:pt x="195" y="458"/>
                  <a:pt x="195" y="461"/>
                </a:cubicBezTo>
                <a:lnTo>
                  <a:pt x="194" y="484"/>
                </a:lnTo>
                <a:cubicBezTo>
                  <a:pt x="194" y="487"/>
                  <a:pt x="191" y="489"/>
                  <a:pt x="188" y="489"/>
                </a:cubicBezTo>
                <a:lnTo>
                  <a:pt x="165" y="489"/>
                </a:lnTo>
                <a:cubicBezTo>
                  <a:pt x="162" y="489"/>
                  <a:pt x="159" y="487"/>
                  <a:pt x="160" y="484"/>
                </a:cubicBezTo>
                <a:close/>
                <a:moveTo>
                  <a:pt x="164" y="505"/>
                </a:moveTo>
                <a:lnTo>
                  <a:pt x="164" y="505"/>
                </a:lnTo>
                <a:cubicBezTo>
                  <a:pt x="164" y="502"/>
                  <a:pt x="167" y="499"/>
                  <a:pt x="170" y="499"/>
                </a:cubicBezTo>
                <a:lnTo>
                  <a:pt x="193" y="499"/>
                </a:lnTo>
                <a:cubicBezTo>
                  <a:pt x="196" y="499"/>
                  <a:pt x="199" y="502"/>
                  <a:pt x="198" y="505"/>
                </a:cubicBezTo>
                <a:lnTo>
                  <a:pt x="197" y="527"/>
                </a:lnTo>
                <a:cubicBezTo>
                  <a:pt x="197" y="530"/>
                  <a:pt x="194" y="533"/>
                  <a:pt x="191" y="533"/>
                </a:cubicBezTo>
                <a:lnTo>
                  <a:pt x="167" y="533"/>
                </a:lnTo>
                <a:cubicBezTo>
                  <a:pt x="164" y="533"/>
                  <a:pt x="162" y="530"/>
                  <a:pt x="162" y="527"/>
                </a:cubicBezTo>
                <a:lnTo>
                  <a:pt x="164" y="505"/>
                </a:lnTo>
                <a:close/>
                <a:moveTo>
                  <a:pt x="204" y="484"/>
                </a:moveTo>
                <a:lnTo>
                  <a:pt x="204" y="484"/>
                </a:lnTo>
                <a:lnTo>
                  <a:pt x="205" y="461"/>
                </a:lnTo>
                <a:cubicBezTo>
                  <a:pt x="205" y="458"/>
                  <a:pt x="208" y="456"/>
                  <a:pt x="210" y="456"/>
                </a:cubicBezTo>
                <a:lnTo>
                  <a:pt x="234" y="456"/>
                </a:lnTo>
                <a:cubicBezTo>
                  <a:pt x="237" y="456"/>
                  <a:pt x="239" y="458"/>
                  <a:pt x="239" y="461"/>
                </a:cubicBezTo>
                <a:lnTo>
                  <a:pt x="238" y="484"/>
                </a:lnTo>
                <a:cubicBezTo>
                  <a:pt x="238" y="487"/>
                  <a:pt x="235" y="489"/>
                  <a:pt x="232" y="489"/>
                </a:cubicBezTo>
                <a:lnTo>
                  <a:pt x="209" y="489"/>
                </a:lnTo>
                <a:cubicBezTo>
                  <a:pt x="206" y="489"/>
                  <a:pt x="204" y="487"/>
                  <a:pt x="204" y="484"/>
                </a:cubicBezTo>
                <a:close/>
                <a:moveTo>
                  <a:pt x="208" y="505"/>
                </a:moveTo>
                <a:lnTo>
                  <a:pt x="208" y="505"/>
                </a:lnTo>
                <a:cubicBezTo>
                  <a:pt x="208" y="502"/>
                  <a:pt x="211" y="499"/>
                  <a:pt x="214" y="499"/>
                </a:cubicBezTo>
                <a:lnTo>
                  <a:pt x="238" y="499"/>
                </a:lnTo>
                <a:cubicBezTo>
                  <a:pt x="241" y="499"/>
                  <a:pt x="243" y="502"/>
                  <a:pt x="243" y="505"/>
                </a:cubicBezTo>
                <a:lnTo>
                  <a:pt x="242" y="527"/>
                </a:lnTo>
                <a:cubicBezTo>
                  <a:pt x="242" y="530"/>
                  <a:pt x="240" y="533"/>
                  <a:pt x="237" y="533"/>
                </a:cubicBezTo>
                <a:lnTo>
                  <a:pt x="212" y="533"/>
                </a:lnTo>
                <a:cubicBezTo>
                  <a:pt x="209" y="533"/>
                  <a:pt x="207" y="530"/>
                  <a:pt x="207" y="527"/>
                </a:cubicBezTo>
                <a:lnTo>
                  <a:pt x="208" y="505"/>
                </a:lnTo>
                <a:close/>
                <a:moveTo>
                  <a:pt x="248" y="484"/>
                </a:moveTo>
                <a:lnTo>
                  <a:pt x="248" y="484"/>
                </a:lnTo>
                <a:lnTo>
                  <a:pt x="248" y="461"/>
                </a:lnTo>
                <a:cubicBezTo>
                  <a:pt x="249" y="458"/>
                  <a:pt x="251" y="456"/>
                  <a:pt x="254" y="456"/>
                </a:cubicBezTo>
                <a:lnTo>
                  <a:pt x="277" y="456"/>
                </a:lnTo>
                <a:cubicBezTo>
                  <a:pt x="280" y="456"/>
                  <a:pt x="282" y="458"/>
                  <a:pt x="282" y="461"/>
                </a:cubicBezTo>
                <a:lnTo>
                  <a:pt x="282" y="484"/>
                </a:lnTo>
                <a:cubicBezTo>
                  <a:pt x="282" y="487"/>
                  <a:pt x="280" y="489"/>
                  <a:pt x="277" y="489"/>
                </a:cubicBezTo>
                <a:lnTo>
                  <a:pt x="253" y="489"/>
                </a:lnTo>
                <a:cubicBezTo>
                  <a:pt x="250" y="489"/>
                  <a:pt x="248" y="487"/>
                  <a:pt x="248" y="484"/>
                </a:cubicBezTo>
                <a:close/>
                <a:moveTo>
                  <a:pt x="253" y="505"/>
                </a:moveTo>
                <a:lnTo>
                  <a:pt x="253" y="505"/>
                </a:lnTo>
                <a:cubicBezTo>
                  <a:pt x="253" y="502"/>
                  <a:pt x="255" y="499"/>
                  <a:pt x="258" y="499"/>
                </a:cubicBezTo>
                <a:lnTo>
                  <a:pt x="282" y="499"/>
                </a:lnTo>
                <a:cubicBezTo>
                  <a:pt x="285" y="499"/>
                  <a:pt x="288" y="502"/>
                  <a:pt x="288" y="505"/>
                </a:cubicBezTo>
                <a:lnTo>
                  <a:pt x="287" y="527"/>
                </a:lnTo>
                <a:cubicBezTo>
                  <a:pt x="287" y="530"/>
                  <a:pt x="285" y="533"/>
                  <a:pt x="282" y="533"/>
                </a:cubicBezTo>
                <a:lnTo>
                  <a:pt x="258" y="533"/>
                </a:lnTo>
                <a:cubicBezTo>
                  <a:pt x="255" y="533"/>
                  <a:pt x="252" y="530"/>
                  <a:pt x="252" y="527"/>
                </a:cubicBezTo>
                <a:lnTo>
                  <a:pt x="253" y="505"/>
                </a:lnTo>
                <a:close/>
                <a:moveTo>
                  <a:pt x="297" y="489"/>
                </a:moveTo>
                <a:lnTo>
                  <a:pt x="297" y="489"/>
                </a:lnTo>
                <a:cubicBezTo>
                  <a:pt x="294" y="489"/>
                  <a:pt x="292" y="487"/>
                  <a:pt x="292" y="484"/>
                </a:cubicBezTo>
                <a:lnTo>
                  <a:pt x="292" y="461"/>
                </a:lnTo>
                <a:cubicBezTo>
                  <a:pt x="292" y="458"/>
                  <a:pt x="294" y="456"/>
                  <a:pt x="297" y="456"/>
                </a:cubicBezTo>
                <a:lnTo>
                  <a:pt x="321" y="456"/>
                </a:lnTo>
                <a:cubicBezTo>
                  <a:pt x="324" y="456"/>
                  <a:pt x="326" y="458"/>
                  <a:pt x="326" y="461"/>
                </a:cubicBezTo>
                <a:lnTo>
                  <a:pt x="326" y="484"/>
                </a:lnTo>
                <a:cubicBezTo>
                  <a:pt x="326" y="487"/>
                  <a:pt x="324" y="489"/>
                  <a:pt x="321" y="489"/>
                </a:cubicBezTo>
                <a:lnTo>
                  <a:pt x="297" y="489"/>
                </a:lnTo>
                <a:close/>
                <a:moveTo>
                  <a:pt x="297" y="505"/>
                </a:moveTo>
                <a:lnTo>
                  <a:pt x="297" y="505"/>
                </a:lnTo>
                <a:cubicBezTo>
                  <a:pt x="297" y="502"/>
                  <a:pt x="300" y="499"/>
                  <a:pt x="303" y="499"/>
                </a:cubicBezTo>
                <a:lnTo>
                  <a:pt x="327" y="499"/>
                </a:lnTo>
                <a:cubicBezTo>
                  <a:pt x="330" y="499"/>
                  <a:pt x="332" y="502"/>
                  <a:pt x="332" y="505"/>
                </a:cubicBezTo>
                <a:lnTo>
                  <a:pt x="332" y="527"/>
                </a:lnTo>
                <a:cubicBezTo>
                  <a:pt x="332" y="530"/>
                  <a:pt x="330" y="533"/>
                  <a:pt x="327" y="533"/>
                </a:cubicBezTo>
                <a:lnTo>
                  <a:pt x="303" y="533"/>
                </a:lnTo>
                <a:cubicBezTo>
                  <a:pt x="300" y="533"/>
                  <a:pt x="297" y="530"/>
                  <a:pt x="297" y="527"/>
                </a:cubicBezTo>
                <a:lnTo>
                  <a:pt x="297" y="505"/>
                </a:lnTo>
                <a:close/>
                <a:moveTo>
                  <a:pt x="341" y="489"/>
                </a:moveTo>
                <a:lnTo>
                  <a:pt x="341" y="489"/>
                </a:lnTo>
                <a:cubicBezTo>
                  <a:pt x="338" y="489"/>
                  <a:pt x="336" y="487"/>
                  <a:pt x="336" y="484"/>
                </a:cubicBezTo>
                <a:lnTo>
                  <a:pt x="336" y="461"/>
                </a:lnTo>
                <a:cubicBezTo>
                  <a:pt x="336" y="458"/>
                  <a:pt x="338" y="456"/>
                  <a:pt x="341" y="456"/>
                </a:cubicBezTo>
                <a:lnTo>
                  <a:pt x="364" y="456"/>
                </a:lnTo>
                <a:cubicBezTo>
                  <a:pt x="367" y="456"/>
                  <a:pt x="370" y="458"/>
                  <a:pt x="370" y="461"/>
                </a:cubicBezTo>
                <a:lnTo>
                  <a:pt x="370" y="484"/>
                </a:lnTo>
                <a:cubicBezTo>
                  <a:pt x="370" y="487"/>
                  <a:pt x="368" y="489"/>
                  <a:pt x="365" y="489"/>
                </a:cubicBezTo>
                <a:lnTo>
                  <a:pt x="341" y="489"/>
                </a:lnTo>
                <a:close/>
                <a:moveTo>
                  <a:pt x="347" y="499"/>
                </a:moveTo>
                <a:lnTo>
                  <a:pt x="347" y="499"/>
                </a:lnTo>
                <a:lnTo>
                  <a:pt x="371" y="499"/>
                </a:lnTo>
                <a:cubicBezTo>
                  <a:pt x="374" y="499"/>
                  <a:pt x="377" y="502"/>
                  <a:pt x="377" y="505"/>
                </a:cubicBezTo>
                <a:lnTo>
                  <a:pt x="377" y="527"/>
                </a:lnTo>
                <a:cubicBezTo>
                  <a:pt x="378" y="530"/>
                  <a:pt x="375" y="533"/>
                  <a:pt x="372" y="533"/>
                </a:cubicBezTo>
                <a:lnTo>
                  <a:pt x="348" y="533"/>
                </a:lnTo>
                <a:cubicBezTo>
                  <a:pt x="345" y="533"/>
                  <a:pt x="342" y="530"/>
                  <a:pt x="342" y="527"/>
                </a:cubicBezTo>
                <a:lnTo>
                  <a:pt x="342" y="505"/>
                </a:lnTo>
                <a:cubicBezTo>
                  <a:pt x="342" y="502"/>
                  <a:pt x="344" y="499"/>
                  <a:pt x="347" y="499"/>
                </a:cubicBezTo>
                <a:close/>
                <a:moveTo>
                  <a:pt x="386" y="489"/>
                </a:moveTo>
                <a:lnTo>
                  <a:pt x="386" y="489"/>
                </a:lnTo>
                <a:cubicBezTo>
                  <a:pt x="383" y="489"/>
                  <a:pt x="380" y="487"/>
                  <a:pt x="380" y="484"/>
                </a:cubicBezTo>
                <a:lnTo>
                  <a:pt x="379" y="461"/>
                </a:lnTo>
                <a:cubicBezTo>
                  <a:pt x="379" y="458"/>
                  <a:pt x="381" y="456"/>
                  <a:pt x="384" y="456"/>
                </a:cubicBezTo>
                <a:lnTo>
                  <a:pt x="408" y="456"/>
                </a:lnTo>
                <a:cubicBezTo>
                  <a:pt x="411" y="456"/>
                  <a:pt x="413" y="458"/>
                  <a:pt x="413" y="461"/>
                </a:cubicBezTo>
                <a:lnTo>
                  <a:pt x="414" y="484"/>
                </a:lnTo>
                <a:cubicBezTo>
                  <a:pt x="415" y="487"/>
                  <a:pt x="412" y="489"/>
                  <a:pt x="409" y="489"/>
                </a:cubicBezTo>
                <a:lnTo>
                  <a:pt x="386" y="489"/>
                </a:lnTo>
                <a:close/>
                <a:moveTo>
                  <a:pt x="392" y="499"/>
                </a:moveTo>
                <a:lnTo>
                  <a:pt x="392" y="499"/>
                </a:lnTo>
                <a:lnTo>
                  <a:pt x="416" y="499"/>
                </a:lnTo>
                <a:cubicBezTo>
                  <a:pt x="419" y="499"/>
                  <a:pt x="421" y="502"/>
                  <a:pt x="421" y="505"/>
                </a:cubicBezTo>
                <a:lnTo>
                  <a:pt x="422" y="527"/>
                </a:lnTo>
                <a:cubicBezTo>
                  <a:pt x="423" y="530"/>
                  <a:pt x="420" y="533"/>
                  <a:pt x="417" y="533"/>
                </a:cubicBezTo>
                <a:lnTo>
                  <a:pt x="393" y="533"/>
                </a:lnTo>
                <a:cubicBezTo>
                  <a:pt x="390" y="533"/>
                  <a:pt x="388" y="530"/>
                  <a:pt x="387" y="527"/>
                </a:cubicBezTo>
                <a:lnTo>
                  <a:pt x="387" y="505"/>
                </a:lnTo>
                <a:cubicBezTo>
                  <a:pt x="386" y="502"/>
                  <a:pt x="389" y="499"/>
                  <a:pt x="392" y="499"/>
                </a:cubicBezTo>
                <a:close/>
                <a:moveTo>
                  <a:pt x="459" y="484"/>
                </a:moveTo>
                <a:lnTo>
                  <a:pt x="459" y="484"/>
                </a:lnTo>
                <a:cubicBezTo>
                  <a:pt x="459" y="487"/>
                  <a:pt x="457" y="489"/>
                  <a:pt x="454" y="489"/>
                </a:cubicBezTo>
                <a:lnTo>
                  <a:pt x="430" y="489"/>
                </a:lnTo>
                <a:cubicBezTo>
                  <a:pt x="427" y="489"/>
                  <a:pt x="424" y="487"/>
                  <a:pt x="424" y="484"/>
                </a:cubicBezTo>
                <a:lnTo>
                  <a:pt x="423" y="461"/>
                </a:lnTo>
                <a:cubicBezTo>
                  <a:pt x="423" y="458"/>
                  <a:pt x="425" y="456"/>
                  <a:pt x="428" y="456"/>
                </a:cubicBezTo>
                <a:lnTo>
                  <a:pt x="451" y="456"/>
                </a:lnTo>
                <a:cubicBezTo>
                  <a:pt x="454" y="456"/>
                  <a:pt x="457" y="458"/>
                  <a:pt x="457" y="461"/>
                </a:cubicBezTo>
                <a:lnTo>
                  <a:pt x="459" y="484"/>
                </a:lnTo>
                <a:close/>
                <a:moveTo>
                  <a:pt x="84" y="43"/>
                </a:moveTo>
                <a:lnTo>
                  <a:pt x="84" y="43"/>
                </a:lnTo>
                <a:cubicBezTo>
                  <a:pt x="84" y="41"/>
                  <a:pt x="86" y="39"/>
                  <a:pt x="88" y="39"/>
                </a:cubicBezTo>
                <a:lnTo>
                  <a:pt x="530" y="39"/>
                </a:lnTo>
                <a:cubicBezTo>
                  <a:pt x="533" y="39"/>
                  <a:pt x="535" y="41"/>
                  <a:pt x="535" y="43"/>
                </a:cubicBezTo>
                <a:lnTo>
                  <a:pt x="535" y="358"/>
                </a:lnTo>
                <a:cubicBezTo>
                  <a:pt x="535" y="360"/>
                  <a:pt x="533" y="362"/>
                  <a:pt x="530" y="362"/>
                </a:cubicBezTo>
                <a:lnTo>
                  <a:pt x="88" y="362"/>
                </a:lnTo>
                <a:cubicBezTo>
                  <a:pt x="86" y="362"/>
                  <a:pt x="84" y="360"/>
                  <a:pt x="84" y="358"/>
                </a:cubicBezTo>
                <a:lnTo>
                  <a:pt x="84" y="43"/>
                </a:lnTo>
                <a:close/>
                <a:moveTo>
                  <a:pt x="474" y="489"/>
                </a:moveTo>
                <a:lnTo>
                  <a:pt x="474" y="489"/>
                </a:lnTo>
                <a:cubicBezTo>
                  <a:pt x="471" y="489"/>
                  <a:pt x="469" y="487"/>
                  <a:pt x="468" y="484"/>
                </a:cubicBezTo>
                <a:lnTo>
                  <a:pt x="467" y="461"/>
                </a:lnTo>
                <a:cubicBezTo>
                  <a:pt x="466" y="458"/>
                  <a:pt x="468" y="456"/>
                  <a:pt x="471" y="456"/>
                </a:cubicBezTo>
                <a:lnTo>
                  <a:pt x="495" y="456"/>
                </a:lnTo>
                <a:cubicBezTo>
                  <a:pt x="498" y="456"/>
                  <a:pt x="500" y="458"/>
                  <a:pt x="500" y="461"/>
                </a:cubicBezTo>
                <a:lnTo>
                  <a:pt x="503" y="484"/>
                </a:lnTo>
                <a:cubicBezTo>
                  <a:pt x="503" y="487"/>
                  <a:pt x="501" y="489"/>
                  <a:pt x="498" y="489"/>
                </a:cubicBezTo>
                <a:lnTo>
                  <a:pt x="474" y="489"/>
                </a:lnTo>
                <a:close/>
                <a:moveTo>
                  <a:pt x="481" y="499"/>
                </a:moveTo>
                <a:lnTo>
                  <a:pt x="481" y="499"/>
                </a:lnTo>
                <a:lnTo>
                  <a:pt x="505" y="499"/>
                </a:lnTo>
                <a:cubicBezTo>
                  <a:pt x="507" y="499"/>
                  <a:pt x="510" y="502"/>
                  <a:pt x="510" y="505"/>
                </a:cubicBezTo>
                <a:lnTo>
                  <a:pt x="513" y="527"/>
                </a:lnTo>
                <a:cubicBezTo>
                  <a:pt x="513" y="530"/>
                  <a:pt x="511" y="533"/>
                  <a:pt x="508" y="533"/>
                </a:cubicBezTo>
                <a:lnTo>
                  <a:pt x="483" y="533"/>
                </a:lnTo>
                <a:cubicBezTo>
                  <a:pt x="480" y="533"/>
                  <a:pt x="478" y="530"/>
                  <a:pt x="478" y="527"/>
                </a:cubicBezTo>
                <a:lnTo>
                  <a:pt x="476" y="505"/>
                </a:lnTo>
                <a:cubicBezTo>
                  <a:pt x="475" y="502"/>
                  <a:pt x="478" y="499"/>
                  <a:pt x="481" y="499"/>
                </a:cubicBezTo>
                <a:close/>
                <a:moveTo>
                  <a:pt x="546" y="461"/>
                </a:moveTo>
                <a:lnTo>
                  <a:pt x="546" y="461"/>
                </a:lnTo>
                <a:lnTo>
                  <a:pt x="548" y="484"/>
                </a:lnTo>
                <a:cubicBezTo>
                  <a:pt x="549" y="487"/>
                  <a:pt x="547" y="489"/>
                  <a:pt x="544" y="489"/>
                </a:cubicBezTo>
                <a:lnTo>
                  <a:pt x="520" y="489"/>
                </a:lnTo>
                <a:cubicBezTo>
                  <a:pt x="517" y="489"/>
                  <a:pt x="514" y="487"/>
                  <a:pt x="514" y="484"/>
                </a:cubicBezTo>
                <a:lnTo>
                  <a:pt x="512" y="461"/>
                </a:lnTo>
                <a:cubicBezTo>
                  <a:pt x="512" y="458"/>
                  <a:pt x="514" y="456"/>
                  <a:pt x="516" y="456"/>
                </a:cubicBezTo>
                <a:lnTo>
                  <a:pt x="540" y="456"/>
                </a:lnTo>
                <a:cubicBezTo>
                  <a:pt x="543" y="456"/>
                  <a:pt x="545" y="458"/>
                  <a:pt x="546" y="461"/>
                </a:cubicBezTo>
                <a:close/>
                <a:moveTo>
                  <a:pt x="551" y="505"/>
                </a:moveTo>
                <a:lnTo>
                  <a:pt x="551" y="505"/>
                </a:lnTo>
                <a:lnTo>
                  <a:pt x="554" y="527"/>
                </a:lnTo>
                <a:cubicBezTo>
                  <a:pt x="554" y="530"/>
                  <a:pt x="552" y="533"/>
                  <a:pt x="549" y="533"/>
                </a:cubicBezTo>
                <a:lnTo>
                  <a:pt x="528" y="533"/>
                </a:lnTo>
                <a:cubicBezTo>
                  <a:pt x="525" y="533"/>
                  <a:pt x="522" y="530"/>
                  <a:pt x="522" y="527"/>
                </a:cubicBezTo>
                <a:lnTo>
                  <a:pt x="520" y="505"/>
                </a:lnTo>
                <a:cubicBezTo>
                  <a:pt x="520" y="502"/>
                  <a:pt x="522" y="499"/>
                  <a:pt x="525" y="499"/>
                </a:cubicBezTo>
                <a:lnTo>
                  <a:pt x="545" y="499"/>
                </a:lnTo>
                <a:cubicBezTo>
                  <a:pt x="548" y="499"/>
                  <a:pt x="551" y="502"/>
                  <a:pt x="551" y="505"/>
                </a:cubicBezTo>
                <a:close/>
                <a:moveTo>
                  <a:pt x="623" y="625"/>
                </a:moveTo>
                <a:lnTo>
                  <a:pt x="623" y="625"/>
                </a:lnTo>
                <a:lnTo>
                  <a:pt x="584" y="402"/>
                </a:lnTo>
                <a:lnTo>
                  <a:pt x="584" y="402"/>
                </a:lnTo>
                <a:lnTo>
                  <a:pt x="584" y="33"/>
                </a:lnTo>
                <a:cubicBezTo>
                  <a:pt x="584" y="14"/>
                  <a:pt x="569" y="0"/>
                  <a:pt x="551" y="0"/>
                </a:cubicBezTo>
                <a:lnTo>
                  <a:pt x="70" y="0"/>
                </a:lnTo>
                <a:cubicBezTo>
                  <a:pt x="52" y="0"/>
                  <a:pt x="37" y="14"/>
                  <a:pt x="37" y="33"/>
                </a:cubicBezTo>
                <a:lnTo>
                  <a:pt x="37" y="402"/>
                </a:lnTo>
                <a:lnTo>
                  <a:pt x="37" y="402"/>
                </a:lnTo>
                <a:lnTo>
                  <a:pt x="2" y="625"/>
                </a:lnTo>
                <a:cubicBezTo>
                  <a:pt x="0" y="643"/>
                  <a:pt x="13" y="658"/>
                  <a:pt x="34" y="658"/>
                </a:cubicBezTo>
                <a:lnTo>
                  <a:pt x="592" y="658"/>
                </a:lnTo>
                <a:cubicBezTo>
                  <a:pt x="612" y="658"/>
                  <a:pt x="626" y="643"/>
                  <a:pt x="623" y="625"/>
                </a:cubicBezTo>
                <a:close/>
              </a:path>
            </a:pathLst>
          </a:custGeom>
          <a:solidFill>
            <a:srgbClr val="FFFFFF"/>
          </a:solidFill>
          <a:ln w="0">
            <a:noFill/>
            <a:prstDash val="solid"/>
            <a:round/>
            <a:headEnd/>
            <a:tailEnd/>
          </a:ln>
        </p:spPr>
        <p:txBody>
          <a:bodyPr vert="horz" wrap="square" lIns="109727" tIns="54864" rIns="109727" bIns="5486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endParaRPr lang="en-US" sz="1400" kern="0">
              <a:solidFill>
                <a:srgbClr val="313131"/>
              </a:solidFill>
              <a:latin typeface="Arial" panose="020B0604020202020204" pitchFamily="34" charset="0"/>
              <a:cs typeface="Arial" panose="020B0604020202020204" pitchFamily="34" charset="0"/>
            </a:endParaRPr>
          </a:p>
        </p:txBody>
      </p:sp>
      <p:sp>
        <p:nvSpPr>
          <p:cNvPr id="77" name="Freeform 9">
            <a:extLst>
              <a:ext uri="{FF2B5EF4-FFF2-40B4-BE49-F238E27FC236}">
                <a16:creationId xmlns:a16="http://schemas.microsoft.com/office/drawing/2014/main" id="{8A8A7F53-D240-4E23-873A-262AC3DBF4EB}"/>
              </a:ext>
            </a:extLst>
          </p:cNvPr>
          <p:cNvSpPr>
            <a:spLocks noChangeAspect="1" noEditPoints="1"/>
          </p:cNvSpPr>
          <p:nvPr/>
        </p:nvSpPr>
        <p:spPr bwMode="auto">
          <a:xfrm>
            <a:off x="8693738" y="1519210"/>
            <a:ext cx="391140" cy="335875"/>
          </a:xfrm>
          <a:custGeom>
            <a:avLst/>
            <a:gdLst>
              <a:gd name="T0" fmla="*/ 31 w 102"/>
              <a:gd name="T1" fmla="*/ 0 h 96"/>
              <a:gd name="T2" fmla="*/ 27 w 102"/>
              <a:gd name="T3" fmla="*/ 17 h 96"/>
              <a:gd name="T4" fmla="*/ 53 w 102"/>
              <a:gd name="T5" fmla="*/ 21 h 96"/>
              <a:gd name="T6" fmla="*/ 56 w 102"/>
              <a:gd name="T7" fmla="*/ 3 h 96"/>
              <a:gd name="T8" fmla="*/ 47 w 102"/>
              <a:gd name="T9" fmla="*/ 12 h 96"/>
              <a:gd name="T10" fmla="*/ 31 w 102"/>
              <a:gd name="T11" fmla="*/ 7 h 96"/>
              <a:gd name="T12" fmla="*/ 49 w 102"/>
              <a:gd name="T13" fmla="*/ 3 h 96"/>
              <a:gd name="T14" fmla="*/ 47 w 102"/>
              <a:gd name="T15" fmla="*/ 12 h 96"/>
              <a:gd name="T16" fmla="*/ 56 w 102"/>
              <a:gd name="T17" fmla="*/ 32 h 96"/>
              <a:gd name="T18" fmla="*/ 7 w 102"/>
              <a:gd name="T19" fmla="*/ 30 h 96"/>
              <a:gd name="T20" fmla="*/ 8 w 102"/>
              <a:gd name="T21" fmla="*/ 29 h 96"/>
              <a:gd name="T22" fmla="*/ 56 w 102"/>
              <a:gd name="T23" fmla="*/ 30 h 96"/>
              <a:gd name="T24" fmla="*/ 47 w 102"/>
              <a:gd name="T25" fmla="*/ 44 h 96"/>
              <a:gd name="T26" fmla="*/ 7 w 102"/>
              <a:gd name="T27" fmla="*/ 42 h 96"/>
              <a:gd name="T28" fmla="*/ 8 w 102"/>
              <a:gd name="T29" fmla="*/ 41 h 96"/>
              <a:gd name="T30" fmla="*/ 49 w 102"/>
              <a:gd name="T31" fmla="*/ 42 h 96"/>
              <a:gd name="T32" fmla="*/ 40 w 102"/>
              <a:gd name="T33" fmla="*/ 56 h 96"/>
              <a:gd name="T34" fmla="*/ 7 w 102"/>
              <a:gd name="T35" fmla="*/ 54 h 96"/>
              <a:gd name="T36" fmla="*/ 8 w 102"/>
              <a:gd name="T37" fmla="*/ 53 h 96"/>
              <a:gd name="T38" fmla="*/ 41 w 102"/>
              <a:gd name="T39" fmla="*/ 54 h 96"/>
              <a:gd name="T40" fmla="*/ 36 w 102"/>
              <a:gd name="T41" fmla="*/ 84 h 96"/>
              <a:gd name="T42" fmla="*/ 7 w 102"/>
              <a:gd name="T43" fmla="*/ 78 h 96"/>
              <a:gd name="T44" fmla="*/ 14 w 102"/>
              <a:gd name="T45" fmla="*/ 72 h 96"/>
              <a:gd name="T46" fmla="*/ 43 w 102"/>
              <a:gd name="T47" fmla="*/ 78 h 96"/>
              <a:gd name="T48" fmla="*/ 78 w 102"/>
              <a:gd name="T49" fmla="*/ 11 h 96"/>
              <a:gd name="T50" fmla="*/ 59 w 102"/>
              <a:gd name="T51" fmla="*/ 8 h 96"/>
              <a:gd name="T52" fmla="*/ 84 w 102"/>
              <a:gd name="T53" fmla="*/ 13 h 96"/>
              <a:gd name="T54" fmla="*/ 82 w 102"/>
              <a:gd name="T55" fmla="*/ 41 h 96"/>
              <a:gd name="T56" fmla="*/ 80 w 102"/>
              <a:gd name="T57" fmla="*/ 13 h 96"/>
              <a:gd name="T58" fmla="*/ 84 w 102"/>
              <a:gd name="T59" fmla="*/ 86 h 96"/>
              <a:gd name="T60" fmla="*/ 78 w 102"/>
              <a:gd name="T61" fmla="*/ 96 h 96"/>
              <a:gd name="T62" fmla="*/ 0 w 102"/>
              <a:gd name="T63" fmla="*/ 91 h 96"/>
              <a:gd name="T64" fmla="*/ 5 w 102"/>
              <a:gd name="T65" fmla="*/ 8 h 96"/>
              <a:gd name="T66" fmla="*/ 24 w 102"/>
              <a:gd name="T67" fmla="*/ 11 h 96"/>
              <a:gd name="T68" fmla="*/ 4 w 102"/>
              <a:gd name="T69" fmla="*/ 13 h 96"/>
              <a:gd name="T70" fmla="*/ 5 w 102"/>
              <a:gd name="T71" fmla="*/ 92 h 96"/>
              <a:gd name="T72" fmla="*/ 80 w 102"/>
              <a:gd name="T73" fmla="*/ 91 h 96"/>
              <a:gd name="T74" fmla="*/ 82 w 102"/>
              <a:gd name="T75" fmla="*/ 86 h 96"/>
              <a:gd name="T76" fmla="*/ 61 w 102"/>
              <a:gd name="T77" fmla="*/ 64 h 96"/>
              <a:gd name="T78" fmla="*/ 102 w 102"/>
              <a:gd name="T79" fmla="*/ 64 h 96"/>
              <a:gd name="T80" fmla="*/ 96 w 102"/>
              <a:gd name="T81" fmla="*/ 58 h 96"/>
              <a:gd name="T82" fmla="*/ 78 w 102"/>
              <a:gd name="T83" fmla="*/ 75 h 96"/>
              <a:gd name="T84" fmla="*/ 76 w 102"/>
              <a:gd name="T85" fmla="*/ 75 h 96"/>
              <a:gd name="T86" fmla="*/ 68 w 102"/>
              <a:gd name="T87" fmla="*/ 64 h 96"/>
              <a:gd name="T88" fmla="*/ 77 w 102"/>
              <a:gd name="T89" fmla="*/ 71 h 96"/>
              <a:gd name="T90" fmla="*/ 96 w 102"/>
              <a:gd name="T91" fmla="*/ 5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2" h="96">
                <a:moveTo>
                  <a:pt x="53" y="0"/>
                </a:moveTo>
                <a:cubicBezTo>
                  <a:pt x="31" y="0"/>
                  <a:pt x="31" y="0"/>
                  <a:pt x="31" y="0"/>
                </a:cubicBezTo>
                <a:cubicBezTo>
                  <a:pt x="29" y="0"/>
                  <a:pt x="27" y="2"/>
                  <a:pt x="27" y="3"/>
                </a:cubicBezTo>
                <a:cubicBezTo>
                  <a:pt x="27" y="17"/>
                  <a:pt x="27" y="17"/>
                  <a:pt x="27" y="17"/>
                </a:cubicBezTo>
                <a:cubicBezTo>
                  <a:pt x="27" y="19"/>
                  <a:pt x="29" y="21"/>
                  <a:pt x="31" y="21"/>
                </a:cubicBezTo>
                <a:cubicBezTo>
                  <a:pt x="53" y="21"/>
                  <a:pt x="53" y="21"/>
                  <a:pt x="53" y="21"/>
                </a:cubicBezTo>
                <a:cubicBezTo>
                  <a:pt x="55" y="21"/>
                  <a:pt x="56" y="19"/>
                  <a:pt x="56" y="17"/>
                </a:cubicBezTo>
                <a:cubicBezTo>
                  <a:pt x="56" y="3"/>
                  <a:pt x="56" y="3"/>
                  <a:pt x="56" y="3"/>
                </a:cubicBezTo>
                <a:cubicBezTo>
                  <a:pt x="56" y="2"/>
                  <a:pt x="55" y="0"/>
                  <a:pt x="53" y="0"/>
                </a:cubicBezTo>
                <a:close/>
                <a:moveTo>
                  <a:pt x="47" y="12"/>
                </a:moveTo>
                <a:cubicBezTo>
                  <a:pt x="37" y="12"/>
                  <a:pt x="37" y="12"/>
                  <a:pt x="37" y="12"/>
                </a:cubicBezTo>
                <a:cubicBezTo>
                  <a:pt x="36" y="12"/>
                  <a:pt x="31" y="9"/>
                  <a:pt x="31" y="7"/>
                </a:cubicBezTo>
                <a:cubicBezTo>
                  <a:pt x="31" y="5"/>
                  <a:pt x="33" y="3"/>
                  <a:pt x="35" y="3"/>
                </a:cubicBezTo>
                <a:cubicBezTo>
                  <a:pt x="49" y="3"/>
                  <a:pt x="49" y="3"/>
                  <a:pt x="49" y="3"/>
                </a:cubicBezTo>
                <a:cubicBezTo>
                  <a:pt x="50" y="3"/>
                  <a:pt x="52" y="5"/>
                  <a:pt x="52" y="7"/>
                </a:cubicBezTo>
                <a:cubicBezTo>
                  <a:pt x="52" y="9"/>
                  <a:pt x="48" y="12"/>
                  <a:pt x="47" y="12"/>
                </a:cubicBezTo>
                <a:close/>
                <a:moveTo>
                  <a:pt x="56" y="30"/>
                </a:moveTo>
                <a:cubicBezTo>
                  <a:pt x="56" y="31"/>
                  <a:pt x="56" y="32"/>
                  <a:pt x="56" y="32"/>
                </a:cubicBezTo>
                <a:cubicBezTo>
                  <a:pt x="8" y="32"/>
                  <a:pt x="8" y="32"/>
                  <a:pt x="8" y="32"/>
                </a:cubicBezTo>
                <a:cubicBezTo>
                  <a:pt x="8" y="32"/>
                  <a:pt x="7" y="31"/>
                  <a:pt x="7" y="30"/>
                </a:cubicBezTo>
                <a:cubicBezTo>
                  <a:pt x="7" y="30"/>
                  <a:pt x="7" y="30"/>
                  <a:pt x="7" y="30"/>
                </a:cubicBezTo>
                <a:cubicBezTo>
                  <a:pt x="7" y="29"/>
                  <a:pt x="8" y="29"/>
                  <a:pt x="8" y="29"/>
                </a:cubicBezTo>
                <a:cubicBezTo>
                  <a:pt x="56" y="29"/>
                  <a:pt x="56" y="29"/>
                  <a:pt x="56" y="29"/>
                </a:cubicBezTo>
                <a:cubicBezTo>
                  <a:pt x="56" y="29"/>
                  <a:pt x="56" y="29"/>
                  <a:pt x="56" y="30"/>
                </a:cubicBezTo>
                <a:close/>
                <a:moveTo>
                  <a:pt x="49" y="42"/>
                </a:moveTo>
                <a:cubicBezTo>
                  <a:pt x="49" y="43"/>
                  <a:pt x="48" y="44"/>
                  <a:pt x="47" y="44"/>
                </a:cubicBezTo>
                <a:cubicBezTo>
                  <a:pt x="8" y="44"/>
                  <a:pt x="8" y="44"/>
                  <a:pt x="8" y="44"/>
                </a:cubicBezTo>
                <a:cubicBezTo>
                  <a:pt x="8" y="44"/>
                  <a:pt x="7" y="43"/>
                  <a:pt x="7" y="42"/>
                </a:cubicBezTo>
                <a:cubicBezTo>
                  <a:pt x="7" y="42"/>
                  <a:pt x="7" y="42"/>
                  <a:pt x="7" y="42"/>
                </a:cubicBezTo>
                <a:cubicBezTo>
                  <a:pt x="7" y="41"/>
                  <a:pt x="8" y="41"/>
                  <a:pt x="8" y="41"/>
                </a:cubicBezTo>
                <a:cubicBezTo>
                  <a:pt x="47" y="41"/>
                  <a:pt x="47" y="41"/>
                  <a:pt x="47" y="41"/>
                </a:cubicBezTo>
                <a:cubicBezTo>
                  <a:pt x="48" y="41"/>
                  <a:pt x="49" y="41"/>
                  <a:pt x="49" y="42"/>
                </a:cubicBezTo>
                <a:close/>
                <a:moveTo>
                  <a:pt x="41" y="54"/>
                </a:moveTo>
                <a:cubicBezTo>
                  <a:pt x="41" y="55"/>
                  <a:pt x="40" y="56"/>
                  <a:pt x="40" y="56"/>
                </a:cubicBezTo>
                <a:cubicBezTo>
                  <a:pt x="8" y="56"/>
                  <a:pt x="8" y="56"/>
                  <a:pt x="8" y="56"/>
                </a:cubicBezTo>
                <a:cubicBezTo>
                  <a:pt x="7" y="56"/>
                  <a:pt x="7" y="55"/>
                  <a:pt x="7" y="54"/>
                </a:cubicBezTo>
                <a:cubicBezTo>
                  <a:pt x="7" y="54"/>
                  <a:pt x="7" y="54"/>
                  <a:pt x="7" y="54"/>
                </a:cubicBezTo>
                <a:cubicBezTo>
                  <a:pt x="7" y="53"/>
                  <a:pt x="7" y="53"/>
                  <a:pt x="8" y="53"/>
                </a:cubicBezTo>
                <a:cubicBezTo>
                  <a:pt x="40" y="53"/>
                  <a:pt x="40" y="53"/>
                  <a:pt x="40" y="53"/>
                </a:cubicBezTo>
                <a:cubicBezTo>
                  <a:pt x="40" y="53"/>
                  <a:pt x="41" y="53"/>
                  <a:pt x="41" y="54"/>
                </a:cubicBezTo>
                <a:close/>
                <a:moveTo>
                  <a:pt x="43" y="78"/>
                </a:moveTo>
                <a:cubicBezTo>
                  <a:pt x="43" y="82"/>
                  <a:pt x="39" y="84"/>
                  <a:pt x="36" y="84"/>
                </a:cubicBezTo>
                <a:cubicBezTo>
                  <a:pt x="14" y="84"/>
                  <a:pt x="14" y="84"/>
                  <a:pt x="14" y="84"/>
                </a:cubicBezTo>
                <a:cubicBezTo>
                  <a:pt x="10" y="84"/>
                  <a:pt x="7" y="82"/>
                  <a:pt x="7" y="78"/>
                </a:cubicBezTo>
                <a:cubicBezTo>
                  <a:pt x="7" y="78"/>
                  <a:pt x="7" y="78"/>
                  <a:pt x="7" y="78"/>
                </a:cubicBezTo>
                <a:cubicBezTo>
                  <a:pt x="7" y="75"/>
                  <a:pt x="10" y="72"/>
                  <a:pt x="14" y="72"/>
                </a:cubicBezTo>
                <a:cubicBezTo>
                  <a:pt x="36" y="72"/>
                  <a:pt x="36" y="72"/>
                  <a:pt x="36" y="72"/>
                </a:cubicBezTo>
                <a:cubicBezTo>
                  <a:pt x="39" y="72"/>
                  <a:pt x="43" y="75"/>
                  <a:pt x="43" y="78"/>
                </a:cubicBezTo>
                <a:close/>
                <a:moveTo>
                  <a:pt x="80" y="13"/>
                </a:moveTo>
                <a:cubicBezTo>
                  <a:pt x="80" y="12"/>
                  <a:pt x="79" y="11"/>
                  <a:pt x="78" y="11"/>
                </a:cubicBezTo>
                <a:cubicBezTo>
                  <a:pt x="78" y="11"/>
                  <a:pt x="78" y="11"/>
                  <a:pt x="59" y="11"/>
                </a:cubicBezTo>
                <a:cubicBezTo>
                  <a:pt x="59" y="11"/>
                  <a:pt x="59" y="11"/>
                  <a:pt x="59" y="8"/>
                </a:cubicBezTo>
                <a:cubicBezTo>
                  <a:pt x="59" y="8"/>
                  <a:pt x="59" y="8"/>
                  <a:pt x="78" y="8"/>
                </a:cubicBezTo>
                <a:cubicBezTo>
                  <a:pt x="82" y="8"/>
                  <a:pt x="84" y="10"/>
                  <a:pt x="84" y="13"/>
                </a:cubicBezTo>
                <a:cubicBezTo>
                  <a:pt x="84" y="13"/>
                  <a:pt x="84" y="13"/>
                  <a:pt x="84" y="41"/>
                </a:cubicBezTo>
                <a:cubicBezTo>
                  <a:pt x="83" y="41"/>
                  <a:pt x="83" y="41"/>
                  <a:pt x="82" y="41"/>
                </a:cubicBezTo>
                <a:cubicBezTo>
                  <a:pt x="81" y="41"/>
                  <a:pt x="81" y="41"/>
                  <a:pt x="80" y="41"/>
                </a:cubicBezTo>
                <a:cubicBezTo>
                  <a:pt x="80" y="41"/>
                  <a:pt x="80" y="41"/>
                  <a:pt x="80" y="13"/>
                </a:cubicBezTo>
                <a:close/>
                <a:moveTo>
                  <a:pt x="82" y="86"/>
                </a:moveTo>
                <a:cubicBezTo>
                  <a:pt x="83" y="86"/>
                  <a:pt x="83" y="86"/>
                  <a:pt x="84" y="86"/>
                </a:cubicBezTo>
                <a:cubicBezTo>
                  <a:pt x="84" y="86"/>
                  <a:pt x="84" y="86"/>
                  <a:pt x="84" y="91"/>
                </a:cubicBezTo>
                <a:cubicBezTo>
                  <a:pt x="84" y="93"/>
                  <a:pt x="82" y="96"/>
                  <a:pt x="78" y="96"/>
                </a:cubicBezTo>
                <a:cubicBezTo>
                  <a:pt x="78" y="96"/>
                  <a:pt x="78" y="96"/>
                  <a:pt x="5" y="96"/>
                </a:cubicBezTo>
                <a:cubicBezTo>
                  <a:pt x="2" y="96"/>
                  <a:pt x="0" y="93"/>
                  <a:pt x="0" y="91"/>
                </a:cubicBezTo>
                <a:cubicBezTo>
                  <a:pt x="0" y="91"/>
                  <a:pt x="0" y="91"/>
                  <a:pt x="0" y="13"/>
                </a:cubicBezTo>
                <a:cubicBezTo>
                  <a:pt x="0" y="10"/>
                  <a:pt x="2" y="8"/>
                  <a:pt x="5" y="8"/>
                </a:cubicBezTo>
                <a:cubicBezTo>
                  <a:pt x="5" y="8"/>
                  <a:pt x="5" y="8"/>
                  <a:pt x="24" y="8"/>
                </a:cubicBezTo>
                <a:cubicBezTo>
                  <a:pt x="24" y="8"/>
                  <a:pt x="24" y="8"/>
                  <a:pt x="24" y="11"/>
                </a:cubicBezTo>
                <a:cubicBezTo>
                  <a:pt x="24" y="11"/>
                  <a:pt x="24" y="11"/>
                  <a:pt x="5" y="11"/>
                </a:cubicBezTo>
                <a:cubicBezTo>
                  <a:pt x="5" y="11"/>
                  <a:pt x="4" y="12"/>
                  <a:pt x="4" y="13"/>
                </a:cubicBezTo>
                <a:cubicBezTo>
                  <a:pt x="4" y="13"/>
                  <a:pt x="4" y="13"/>
                  <a:pt x="4" y="91"/>
                </a:cubicBezTo>
                <a:cubicBezTo>
                  <a:pt x="4" y="92"/>
                  <a:pt x="5" y="92"/>
                  <a:pt x="5" y="92"/>
                </a:cubicBezTo>
                <a:cubicBezTo>
                  <a:pt x="5" y="92"/>
                  <a:pt x="5" y="92"/>
                  <a:pt x="78" y="92"/>
                </a:cubicBezTo>
                <a:cubicBezTo>
                  <a:pt x="79" y="92"/>
                  <a:pt x="80" y="92"/>
                  <a:pt x="80" y="91"/>
                </a:cubicBezTo>
                <a:cubicBezTo>
                  <a:pt x="80" y="91"/>
                  <a:pt x="80" y="91"/>
                  <a:pt x="80" y="86"/>
                </a:cubicBezTo>
                <a:cubicBezTo>
                  <a:pt x="81" y="86"/>
                  <a:pt x="81" y="86"/>
                  <a:pt x="82" y="86"/>
                </a:cubicBezTo>
                <a:close/>
                <a:moveTo>
                  <a:pt x="82" y="43"/>
                </a:moveTo>
                <a:cubicBezTo>
                  <a:pt x="70" y="43"/>
                  <a:pt x="61" y="52"/>
                  <a:pt x="61" y="64"/>
                </a:cubicBezTo>
                <a:cubicBezTo>
                  <a:pt x="61" y="75"/>
                  <a:pt x="70" y="84"/>
                  <a:pt x="82" y="84"/>
                </a:cubicBezTo>
                <a:cubicBezTo>
                  <a:pt x="93" y="84"/>
                  <a:pt x="102" y="75"/>
                  <a:pt x="102" y="64"/>
                </a:cubicBezTo>
                <a:cubicBezTo>
                  <a:pt x="102" y="52"/>
                  <a:pt x="93" y="43"/>
                  <a:pt x="82" y="43"/>
                </a:cubicBezTo>
                <a:close/>
                <a:moveTo>
                  <a:pt x="96" y="58"/>
                </a:moveTo>
                <a:cubicBezTo>
                  <a:pt x="79" y="75"/>
                  <a:pt x="79" y="75"/>
                  <a:pt x="79" y="75"/>
                </a:cubicBezTo>
                <a:cubicBezTo>
                  <a:pt x="78" y="75"/>
                  <a:pt x="78" y="75"/>
                  <a:pt x="78" y="75"/>
                </a:cubicBezTo>
                <a:cubicBezTo>
                  <a:pt x="78" y="75"/>
                  <a:pt x="78" y="75"/>
                  <a:pt x="78" y="75"/>
                </a:cubicBezTo>
                <a:cubicBezTo>
                  <a:pt x="78" y="76"/>
                  <a:pt x="76" y="76"/>
                  <a:pt x="76" y="75"/>
                </a:cubicBezTo>
                <a:cubicBezTo>
                  <a:pt x="68" y="67"/>
                  <a:pt x="68" y="67"/>
                  <a:pt x="68" y="67"/>
                </a:cubicBezTo>
                <a:cubicBezTo>
                  <a:pt x="67" y="66"/>
                  <a:pt x="67" y="65"/>
                  <a:pt x="68" y="64"/>
                </a:cubicBezTo>
                <a:cubicBezTo>
                  <a:pt x="69" y="64"/>
                  <a:pt x="69" y="64"/>
                  <a:pt x="70" y="64"/>
                </a:cubicBezTo>
                <a:cubicBezTo>
                  <a:pt x="77" y="71"/>
                  <a:pt x="77" y="71"/>
                  <a:pt x="77" y="71"/>
                </a:cubicBezTo>
                <a:cubicBezTo>
                  <a:pt x="93" y="55"/>
                  <a:pt x="93" y="55"/>
                  <a:pt x="93" y="55"/>
                </a:cubicBezTo>
                <a:cubicBezTo>
                  <a:pt x="94" y="54"/>
                  <a:pt x="95" y="54"/>
                  <a:pt x="96" y="55"/>
                </a:cubicBezTo>
                <a:cubicBezTo>
                  <a:pt x="96" y="56"/>
                  <a:pt x="96" y="57"/>
                  <a:pt x="96" y="58"/>
                </a:cubicBezTo>
                <a:close/>
              </a:path>
            </a:pathLst>
          </a:custGeom>
          <a:solidFill>
            <a:srgbClr val="FFFFFF"/>
          </a:solidFill>
          <a:ln>
            <a:solidFill>
              <a:srgbClr val="FFFFFF"/>
            </a:solidFill>
          </a:ln>
        </p:spPr>
        <p:txBody>
          <a:bodyPr vert="horz" wrap="square" lIns="109727" tIns="54864" rIns="109727" bIns="5486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endParaRPr lang="en-US" sz="1400" kern="0">
              <a:solidFill>
                <a:srgbClr val="313131"/>
              </a:solidFill>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ABD09F70-8DD1-4B27-A2C2-3ED64537C580}"/>
              </a:ext>
            </a:extLst>
          </p:cNvPr>
          <p:cNvSpPr/>
          <p:nvPr/>
        </p:nvSpPr>
        <p:spPr>
          <a:xfrm>
            <a:off x="2285909" y="1428244"/>
            <a:ext cx="612643" cy="566923"/>
          </a:xfrm>
          <a:prstGeom prst="ellipse">
            <a:avLst/>
          </a:prstGeom>
          <a:solidFill>
            <a:srgbClr val="046A38"/>
          </a:solidFill>
          <a:ln w="12700" cap="flat" cmpd="sng" algn="ctr">
            <a:noFill/>
            <a:prstDash val="solid"/>
          </a:ln>
          <a:effectLst/>
        </p:spPr>
        <p:txBody>
          <a:bodyPr lIns="91439" tIns="91439" rIns="91439" bIns="91439"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endParaRPr lang="en-US" sz="1400" kern="0">
              <a:solidFill>
                <a:srgbClr val="53565A"/>
              </a:solidFill>
              <a:latin typeface="Arial" panose="020B0604020202020204" pitchFamily="34" charset="0"/>
              <a:cs typeface="Arial" panose="020B0604020202020204" pitchFamily="34" charset="0"/>
            </a:endParaRPr>
          </a:p>
        </p:txBody>
      </p:sp>
      <p:sp>
        <p:nvSpPr>
          <p:cNvPr id="79" name="Freeform 80">
            <a:extLst>
              <a:ext uri="{FF2B5EF4-FFF2-40B4-BE49-F238E27FC236}">
                <a16:creationId xmlns:a16="http://schemas.microsoft.com/office/drawing/2014/main" id="{DEBAD6EA-CE71-4545-BEF5-2F032A110C2D}"/>
              </a:ext>
            </a:extLst>
          </p:cNvPr>
          <p:cNvSpPr>
            <a:spLocks noChangeAspect="1"/>
          </p:cNvSpPr>
          <p:nvPr/>
        </p:nvSpPr>
        <p:spPr bwMode="auto">
          <a:xfrm>
            <a:off x="2341899" y="1498084"/>
            <a:ext cx="500413" cy="289131"/>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noFill/>
          <a:ln w="25400" cap="flat" cmpd="sng" algn="ctr">
            <a:solidFill>
              <a:srgbClr val="FFFFFF"/>
            </a:solidFill>
            <a:prstDash val="solid"/>
          </a:ln>
          <a:effectLst/>
        </p:spPr>
        <p:txBody>
          <a:bodyPr lIns="109727" tIns="109727" rIns="109727" bIns="109727"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endParaRPr lang="en-US" sz="1400" b="1" kern="0">
              <a:solidFill>
                <a:srgbClr val="FFFFFF"/>
              </a:solidFill>
              <a:latin typeface="Arial" panose="020B0604020202020204" pitchFamily="34" charset="0"/>
              <a:cs typeface="Arial" panose="020B0604020202020204" pitchFamily="34" charset="0"/>
            </a:endParaRPr>
          </a:p>
        </p:txBody>
      </p:sp>
      <p:sp>
        <p:nvSpPr>
          <p:cNvPr id="80" name="Rectangle 79">
            <a:extLst>
              <a:ext uri="{FF2B5EF4-FFF2-40B4-BE49-F238E27FC236}">
                <a16:creationId xmlns:a16="http://schemas.microsoft.com/office/drawing/2014/main" id="{7E32FEBE-74A5-4A2B-B471-B091D93CDF33}"/>
              </a:ext>
            </a:extLst>
          </p:cNvPr>
          <p:cNvSpPr/>
          <p:nvPr/>
        </p:nvSpPr>
        <p:spPr>
          <a:xfrm>
            <a:off x="2399001" y="1731226"/>
            <a:ext cx="401065" cy="92870"/>
          </a:xfrm>
          <a:prstGeom prst="rect">
            <a:avLst/>
          </a:prstGeom>
          <a:solidFill>
            <a:srgbClr val="046A38"/>
          </a:solidFill>
          <a:ln w="12700" cap="flat" cmpd="sng" algn="ctr">
            <a:noFill/>
            <a:prstDash val="solid"/>
          </a:ln>
          <a:effectLst/>
        </p:spPr>
        <p:txBody>
          <a:bodyPr lIns="91439" tIns="91439" rIns="91439" bIns="91439"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endParaRPr lang="en-US" sz="1400" kern="0">
              <a:solidFill>
                <a:srgbClr val="53565A"/>
              </a:solidFill>
              <a:latin typeface="Arial" panose="020B0604020202020204" pitchFamily="34" charset="0"/>
              <a:cs typeface="Arial" panose="020B0604020202020204" pitchFamily="34" charset="0"/>
            </a:endParaRPr>
          </a:p>
        </p:txBody>
      </p:sp>
      <p:sp>
        <p:nvSpPr>
          <p:cNvPr id="81" name="Freeform 230">
            <a:extLst>
              <a:ext uri="{FF2B5EF4-FFF2-40B4-BE49-F238E27FC236}">
                <a16:creationId xmlns:a16="http://schemas.microsoft.com/office/drawing/2014/main" id="{D82DF9F3-8890-4428-A0A1-F2D7F931AFE8}"/>
              </a:ext>
            </a:extLst>
          </p:cNvPr>
          <p:cNvSpPr>
            <a:spLocks noChangeAspect="1" noEditPoints="1"/>
          </p:cNvSpPr>
          <p:nvPr/>
        </p:nvSpPr>
        <p:spPr bwMode="auto">
          <a:xfrm>
            <a:off x="2458285" y="1642650"/>
            <a:ext cx="297530" cy="211691"/>
          </a:xfrm>
          <a:custGeom>
            <a:avLst/>
            <a:gdLst>
              <a:gd name="T0" fmla="*/ 3976 w 3976"/>
              <a:gd name="T1" fmla="*/ 3458 h 3786"/>
              <a:gd name="T2" fmla="*/ 3229 w 3976"/>
              <a:gd name="T3" fmla="*/ 3786 h 3786"/>
              <a:gd name="T4" fmla="*/ 2153 w 3976"/>
              <a:gd name="T5" fmla="*/ 3458 h 3786"/>
              <a:gd name="T6" fmla="*/ 2899 w 3976"/>
              <a:gd name="T7" fmla="*/ 3786 h 3786"/>
              <a:gd name="T8" fmla="*/ 2153 w 3976"/>
              <a:gd name="T9" fmla="*/ 3458 h 3786"/>
              <a:gd name="T10" fmla="*/ 1823 w 3976"/>
              <a:gd name="T11" fmla="*/ 3458 h 3786"/>
              <a:gd name="T12" fmla="*/ 1076 w 3976"/>
              <a:gd name="T13" fmla="*/ 3786 h 3786"/>
              <a:gd name="T14" fmla="*/ 0 w 3976"/>
              <a:gd name="T15" fmla="*/ 3458 h 3786"/>
              <a:gd name="T16" fmla="*/ 746 w 3976"/>
              <a:gd name="T17" fmla="*/ 3786 h 3786"/>
              <a:gd name="T18" fmla="*/ 0 w 3976"/>
              <a:gd name="T19" fmla="*/ 3458 h 3786"/>
              <a:gd name="T20" fmla="*/ 3976 w 3976"/>
              <a:gd name="T21" fmla="*/ 2881 h 3786"/>
              <a:gd name="T22" fmla="*/ 3229 w 3976"/>
              <a:gd name="T23" fmla="*/ 3209 h 3786"/>
              <a:gd name="T24" fmla="*/ 2153 w 3976"/>
              <a:gd name="T25" fmla="*/ 2881 h 3786"/>
              <a:gd name="T26" fmla="*/ 2899 w 3976"/>
              <a:gd name="T27" fmla="*/ 3209 h 3786"/>
              <a:gd name="T28" fmla="*/ 2153 w 3976"/>
              <a:gd name="T29" fmla="*/ 2881 h 3786"/>
              <a:gd name="T30" fmla="*/ 1823 w 3976"/>
              <a:gd name="T31" fmla="*/ 2881 h 3786"/>
              <a:gd name="T32" fmla="*/ 1076 w 3976"/>
              <a:gd name="T33" fmla="*/ 3209 h 3786"/>
              <a:gd name="T34" fmla="*/ 0 w 3976"/>
              <a:gd name="T35" fmla="*/ 2881 h 3786"/>
              <a:gd name="T36" fmla="*/ 746 w 3976"/>
              <a:gd name="T37" fmla="*/ 3209 h 3786"/>
              <a:gd name="T38" fmla="*/ 0 w 3976"/>
              <a:gd name="T39" fmla="*/ 2881 h 3786"/>
              <a:gd name="T40" fmla="*/ 3976 w 3976"/>
              <a:gd name="T41" fmla="*/ 2305 h 3786"/>
              <a:gd name="T42" fmla="*/ 3229 w 3976"/>
              <a:gd name="T43" fmla="*/ 2632 h 3786"/>
              <a:gd name="T44" fmla="*/ 2153 w 3976"/>
              <a:gd name="T45" fmla="*/ 2305 h 3786"/>
              <a:gd name="T46" fmla="*/ 2899 w 3976"/>
              <a:gd name="T47" fmla="*/ 2632 h 3786"/>
              <a:gd name="T48" fmla="*/ 2153 w 3976"/>
              <a:gd name="T49" fmla="*/ 2305 h 3786"/>
              <a:gd name="T50" fmla="*/ 1823 w 3976"/>
              <a:gd name="T51" fmla="*/ 2305 h 3786"/>
              <a:gd name="T52" fmla="*/ 1076 w 3976"/>
              <a:gd name="T53" fmla="*/ 2632 h 3786"/>
              <a:gd name="T54" fmla="*/ 0 w 3976"/>
              <a:gd name="T55" fmla="*/ 2305 h 3786"/>
              <a:gd name="T56" fmla="*/ 746 w 3976"/>
              <a:gd name="T57" fmla="*/ 2632 h 3786"/>
              <a:gd name="T58" fmla="*/ 0 w 3976"/>
              <a:gd name="T59" fmla="*/ 2305 h 3786"/>
              <a:gd name="T60" fmla="*/ 3976 w 3976"/>
              <a:gd name="T61" fmla="*/ 1729 h 3786"/>
              <a:gd name="T62" fmla="*/ 3229 w 3976"/>
              <a:gd name="T63" fmla="*/ 2057 h 3786"/>
              <a:gd name="T64" fmla="*/ 2153 w 3976"/>
              <a:gd name="T65" fmla="*/ 1729 h 3786"/>
              <a:gd name="T66" fmla="*/ 2899 w 3976"/>
              <a:gd name="T67" fmla="*/ 2057 h 3786"/>
              <a:gd name="T68" fmla="*/ 2153 w 3976"/>
              <a:gd name="T69" fmla="*/ 1729 h 3786"/>
              <a:gd name="T70" fmla="*/ 746 w 3976"/>
              <a:gd name="T71" fmla="*/ 1729 h 3786"/>
              <a:gd name="T72" fmla="*/ 0 w 3976"/>
              <a:gd name="T73" fmla="*/ 2057 h 3786"/>
              <a:gd name="T74" fmla="*/ 3229 w 3976"/>
              <a:gd name="T75" fmla="*/ 1153 h 3786"/>
              <a:gd name="T76" fmla="*/ 3976 w 3976"/>
              <a:gd name="T77" fmla="*/ 1480 h 3786"/>
              <a:gd name="T78" fmla="*/ 3229 w 3976"/>
              <a:gd name="T79" fmla="*/ 1153 h 3786"/>
              <a:gd name="T80" fmla="*/ 2899 w 3976"/>
              <a:gd name="T81" fmla="*/ 1153 h 3786"/>
              <a:gd name="T82" fmla="*/ 2153 w 3976"/>
              <a:gd name="T83" fmla="*/ 1480 h 3786"/>
              <a:gd name="T84" fmla="*/ 0 w 3976"/>
              <a:gd name="T85" fmla="*/ 1153 h 3786"/>
              <a:gd name="T86" fmla="*/ 746 w 3976"/>
              <a:gd name="T87" fmla="*/ 1480 h 3786"/>
              <a:gd name="T88" fmla="*/ 0 w 3976"/>
              <a:gd name="T89" fmla="*/ 1153 h 3786"/>
              <a:gd name="T90" fmla="*/ 2899 w 3976"/>
              <a:gd name="T91" fmla="*/ 576 h 3786"/>
              <a:gd name="T92" fmla="*/ 2153 w 3976"/>
              <a:gd name="T93" fmla="*/ 905 h 3786"/>
              <a:gd name="T94" fmla="*/ 2153 w 3976"/>
              <a:gd name="T95" fmla="*/ 0 h 3786"/>
              <a:gd name="T96" fmla="*/ 2899 w 3976"/>
              <a:gd name="T97" fmla="*/ 328 h 3786"/>
              <a:gd name="T98" fmla="*/ 2153 w 3976"/>
              <a:gd name="T99" fmla="*/ 0 h 3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76" h="3786">
                <a:moveTo>
                  <a:pt x="3229" y="3458"/>
                </a:moveTo>
                <a:lnTo>
                  <a:pt x="3976" y="3458"/>
                </a:lnTo>
                <a:lnTo>
                  <a:pt x="3976" y="3786"/>
                </a:lnTo>
                <a:lnTo>
                  <a:pt x="3229" y="3786"/>
                </a:lnTo>
                <a:lnTo>
                  <a:pt x="3229" y="3458"/>
                </a:lnTo>
                <a:close/>
                <a:moveTo>
                  <a:pt x="2153" y="3458"/>
                </a:moveTo>
                <a:lnTo>
                  <a:pt x="2899" y="3458"/>
                </a:lnTo>
                <a:lnTo>
                  <a:pt x="2899" y="3786"/>
                </a:lnTo>
                <a:lnTo>
                  <a:pt x="2153" y="3786"/>
                </a:lnTo>
                <a:lnTo>
                  <a:pt x="2153" y="3458"/>
                </a:lnTo>
                <a:close/>
                <a:moveTo>
                  <a:pt x="1076" y="3458"/>
                </a:moveTo>
                <a:lnTo>
                  <a:pt x="1823" y="3458"/>
                </a:lnTo>
                <a:lnTo>
                  <a:pt x="1823" y="3786"/>
                </a:lnTo>
                <a:lnTo>
                  <a:pt x="1076" y="3786"/>
                </a:lnTo>
                <a:lnTo>
                  <a:pt x="1076" y="3458"/>
                </a:lnTo>
                <a:close/>
                <a:moveTo>
                  <a:pt x="0" y="3458"/>
                </a:moveTo>
                <a:lnTo>
                  <a:pt x="746" y="3458"/>
                </a:lnTo>
                <a:lnTo>
                  <a:pt x="746" y="3786"/>
                </a:lnTo>
                <a:lnTo>
                  <a:pt x="0" y="3786"/>
                </a:lnTo>
                <a:lnTo>
                  <a:pt x="0" y="3458"/>
                </a:lnTo>
                <a:close/>
                <a:moveTo>
                  <a:pt x="3229" y="2881"/>
                </a:moveTo>
                <a:lnTo>
                  <a:pt x="3976" y="2881"/>
                </a:lnTo>
                <a:lnTo>
                  <a:pt x="3976" y="3209"/>
                </a:lnTo>
                <a:lnTo>
                  <a:pt x="3229" y="3209"/>
                </a:lnTo>
                <a:lnTo>
                  <a:pt x="3229" y="2881"/>
                </a:lnTo>
                <a:close/>
                <a:moveTo>
                  <a:pt x="2153" y="2881"/>
                </a:moveTo>
                <a:lnTo>
                  <a:pt x="2899" y="2881"/>
                </a:lnTo>
                <a:lnTo>
                  <a:pt x="2899" y="3209"/>
                </a:lnTo>
                <a:lnTo>
                  <a:pt x="2153" y="3209"/>
                </a:lnTo>
                <a:lnTo>
                  <a:pt x="2153" y="2881"/>
                </a:lnTo>
                <a:close/>
                <a:moveTo>
                  <a:pt x="1076" y="2881"/>
                </a:moveTo>
                <a:lnTo>
                  <a:pt x="1823" y="2881"/>
                </a:lnTo>
                <a:lnTo>
                  <a:pt x="1823" y="3209"/>
                </a:lnTo>
                <a:lnTo>
                  <a:pt x="1076" y="3209"/>
                </a:lnTo>
                <a:lnTo>
                  <a:pt x="1076" y="2881"/>
                </a:lnTo>
                <a:close/>
                <a:moveTo>
                  <a:pt x="0" y="2881"/>
                </a:moveTo>
                <a:lnTo>
                  <a:pt x="746" y="2881"/>
                </a:lnTo>
                <a:lnTo>
                  <a:pt x="746" y="3209"/>
                </a:lnTo>
                <a:lnTo>
                  <a:pt x="0" y="3209"/>
                </a:lnTo>
                <a:lnTo>
                  <a:pt x="0" y="2881"/>
                </a:lnTo>
                <a:close/>
                <a:moveTo>
                  <a:pt x="3229" y="2305"/>
                </a:moveTo>
                <a:lnTo>
                  <a:pt x="3976" y="2305"/>
                </a:lnTo>
                <a:lnTo>
                  <a:pt x="3976" y="2632"/>
                </a:lnTo>
                <a:lnTo>
                  <a:pt x="3229" y="2632"/>
                </a:lnTo>
                <a:lnTo>
                  <a:pt x="3229" y="2305"/>
                </a:lnTo>
                <a:close/>
                <a:moveTo>
                  <a:pt x="2153" y="2305"/>
                </a:moveTo>
                <a:lnTo>
                  <a:pt x="2899" y="2305"/>
                </a:lnTo>
                <a:lnTo>
                  <a:pt x="2899" y="2632"/>
                </a:lnTo>
                <a:lnTo>
                  <a:pt x="2153" y="2632"/>
                </a:lnTo>
                <a:lnTo>
                  <a:pt x="2153" y="2305"/>
                </a:lnTo>
                <a:close/>
                <a:moveTo>
                  <a:pt x="1076" y="2305"/>
                </a:moveTo>
                <a:lnTo>
                  <a:pt x="1823" y="2305"/>
                </a:lnTo>
                <a:lnTo>
                  <a:pt x="1823" y="2632"/>
                </a:lnTo>
                <a:lnTo>
                  <a:pt x="1076" y="2632"/>
                </a:lnTo>
                <a:lnTo>
                  <a:pt x="1076" y="2305"/>
                </a:lnTo>
                <a:close/>
                <a:moveTo>
                  <a:pt x="0" y="2305"/>
                </a:moveTo>
                <a:lnTo>
                  <a:pt x="746" y="2305"/>
                </a:lnTo>
                <a:lnTo>
                  <a:pt x="746" y="2632"/>
                </a:lnTo>
                <a:lnTo>
                  <a:pt x="0" y="2632"/>
                </a:lnTo>
                <a:lnTo>
                  <a:pt x="0" y="2305"/>
                </a:lnTo>
                <a:close/>
                <a:moveTo>
                  <a:pt x="3229" y="1729"/>
                </a:moveTo>
                <a:lnTo>
                  <a:pt x="3976" y="1729"/>
                </a:lnTo>
                <a:lnTo>
                  <a:pt x="3976" y="2057"/>
                </a:lnTo>
                <a:lnTo>
                  <a:pt x="3229" y="2057"/>
                </a:lnTo>
                <a:lnTo>
                  <a:pt x="3229" y="1729"/>
                </a:lnTo>
                <a:close/>
                <a:moveTo>
                  <a:pt x="2153" y="1729"/>
                </a:moveTo>
                <a:lnTo>
                  <a:pt x="2899" y="1729"/>
                </a:lnTo>
                <a:lnTo>
                  <a:pt x="2899" y="2057"/>
                </a:lnTo>
                <a:lnTo>
                  <a:pt x="2153" y="2057"/>
                </a:lnTo>
                <a:lnTo>
                  <a:pt x="2153" y="1729"/>
                </a:lnTo>
                <a:close/>
                <a:moveTo>
                  <a:pt x="0" y="1729"/>
                </a:moveTo>
                <a:lnTo>
                  <a:pt x="746" y="1729"/>
                </a:lnTo>
                <a:lnTo>
                  <a:pt x="746" y="2057"/>
                </a:lnTo>
                <a:lnTo>
                  <a:pt x="0" y="2057"/>
                </a:lnTo>
                <a:lnTo>
                  <a:pt x="0" y="1729"/>
                </a:lnTo>
                <a:close/>
                <a:moveTo>
                  <a:pt x="3229" y="1153"/>
                </a:moveTo>
                <a:lnTo>
                  <a:pt x="3976" y="1153"/>
                </a:lnTo>
                <a:lnTo>
                  <a:pt x="3976" y="1480"/>
                </a:lnTo>
                <a:lnTo>
                  <a:pt x="3229" y="1480"/>
                </a:lnTo>
                <a:lnTo>
                  <a:pt x="3229" y="1153"/>
                </a:lnTo>
                <a:close/>
                <a:moveTo>
                  <a:pt x="2153" y="1153"/>
                </a:moveTo>
                <a:lnTo>
                  <a:pt x="2899" y="1153"/>
                </a:lnTo>
                <a:lnTo>
                  <a:pt x="2899" y="1480"/>
                </a:lnTo>
                <a:lnTo>
                  <a:pt x="2153" y="1480"/>
                </a:lnTo>
                <a:lnTo>
                  <a:pt x="2153" y="1153"/>
                </a:lnTo>
                <a:close/>
                <a:moveTo>
                  <a:pt x="0" y="1153"/>
                </a:moveTo>
                <a:lnTo>
                  <a:pt x="746" y="1153"/>
                </a:lnTo>
                <a:lnTo>
                  <a:pt x="746" y="1480"/>
                </a:lnTo>
                <a:lnTo>
                  <a:pt x="0" y="1480"/>
                </a:lnTo>
                <a:lnTo>
                  <a:pt x="0" y="1153"/>
                </a:lnTo>
                <a:close/>
                <a:moveTo>
                  <a:pt x="2153" y="576"/>
                </a:moveTo>
                <a:lnTo>
                  <a:pt x="2899" y="576"/>
                </a:lnTo>
                <a:lnTo>
                  <a:pt x="2899" y="905"/>
                </a:lnTo>
                <a:lnTo>
                  <a:pt x="2153" y="905"/>
                </a:lnTo>
                <a:lnTo>
                  <a:pt x="2153" y="576"/>
                </a:lnTo>
                <a:close/>
                <a:moveTo>
                  <a:pt x="2153" y="0"/>
                </a:moveTo>
                <a:lnTo>
                  <a:pt x="2899" y="0"/>
                </a:lnTo>
                <a:lnTo>
                  <a:pt x="2899" y="328"/>
                </a:lnTo>
                <a:lnTo>
                  <a:pt x="2153" y="328"/>
                </a:lnTo>
                <a:lnTo>
                  <a:pt x="2153" y="0"/>
                </a:lnTo>
                <a:close/>
              </a:path>
            </a:pathLst>
          </a:custGeom>
          <a:solidFill>
            <a:srgbClr val="FFFFFF"/>
          </a:solidFill>
          <a:ln w="0">
            <a:solidFill>
              <a:srgbClr val="FFFFFF"/>
            </a:solidFill>
            <a:prstDash val="solid"/>
            <a:round/>
            <a:headEnd/>
            <a:tailEnd/>
          </a:ln>
        </p:spPr>
        <p:txBody>
          <a:bodyPr vert="horz" wrap="square" lIns="109727" tIns="54864" rIns="109727" bIns="5486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endParaRPr lang="en-US" sz="1400" kern="0">
              <a:solidFill>
                <a:srgbClr val="000000"/>
              </a:solidFill>
              <a:latin typeface="Arial" panose="020B0604020202020204" pitchFamily="34" charset="0"/>
              <a:cs typeface="Arial" panose="020B0604020202020204" pitchFamily="34" charset="0"/>
            </a:endParaRPr>
          </a:p>
        </p:txBody>
      </p:sp>
      <p:sp>
        <p:nvSpPr>
          <p:cNvPr id="82" name="Oval 81">
            <a:extLst>
              <a:ext uri="{FF2B5EF4-FFF2-40B4-BE49-F238E27FC236}">
                <a16:creationId xmlns:a16="http://schemas.microsoft.com/office/drawing/2014/main" id="{754BBF2C-EE2C-4CF0-86EC-5BF65E525569}"/>
              </a:ext>
            </a:extLst>
          </p:cNvPr>
          <p:cNvSpPr/>
          <p:nvPr/>
        </p:nvSpPr>
        <p:spPr>
          <a:xfrm>
            <a:off x="2227026" y="3962781"/>
            <a:ext cx="612643" cy="566923"/>
          </a:xfrm>
          <a:prstGeom prst="ellipse">
            <a:avLst/>
          </a:prstGeom>
          <a:solidFill>
            <a:srgbClr val="002776"/>
          </a:solidFill>
          <a:ln w="12700" cap="flat" cmpd="sng" algn="ctr">
            <a:noFill/>
            <a:prstDash val="solid"/>
          </a:ln>
          <a:effectLst/>
        </p:spPr>
        <p:txBody>
          <a:bodyPr lIns="91439" tIns="91439" rIns="91439" bIns="91439"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endParaRPr lang="en-US" sz="1400" kern="0">
              <a:solidFill>
                <a:srgbClr val="53565A"/>
              </a:solidFill>
              <a:latin typeface="Arial" panose="020B0604020202020204" pitchFamily="34" charset="0"/>
              <a:cs typeface="Arial" panose="020B0604020202020204" pitchFamily="34" charset="0"/>
            </a:endParaRPr>
          </a:p>
        </p:txBody>
      </p:sp>
      <p:sp>
        <p:nvSpPr>
          <p:cNvPr id="83" name="Freeform 230">
            <a:extLst>
              <a:ext uri="{FF2B5EF4-FFF2-40B4-BE49-F238E27FC236}">
                <a16:creationId xmlns:a16="http://schemas.microsoft.com/office/drawing/2014/main" id="{F8A08731-E486-44E0-9ADC-E82E967A8701}"/>
              </a:ext>
            </a:extLst>
          </p:cNvPr>
          <p:cNvSpPr>
            <a:spLocks noChangeAspect="1" noEditPoints="1"/>
          </p:cNvSpPr>
          <p:nvPr/>
        </p:nvSpPr>
        <p:spPr bwMode="auto">
          <a:xfrm>
            <a:off x="2291063" y="4061072"/>
            <a:ext cx="460732" cy="327808"/>
          </a:xfrm>
          <a:custGeom>
            <a:avLst/>
            <a:gdLst>
              <a:gd name="T0" fmla="*/ 3976 w 3976"/>
              <a:gd name="T1" fmla="*/ 3458 h 3786"/>
              <a:gd name="T2" fmla="*/ 3229 w 3976"/>
              <a:gd name="T3" fmla="*/ 3786 h 3786"/>
              <a:gd name="T4" fmla="*/ 2153 w 3976"/>
              <a:gd name="T5" fmla="*/ 3458 h 3786"/>
              <a:gd name="T6" fmla="*/ 2899 w 3976"/>
              <a:gd name="T7" fmla="*/ 3786 h 3786"/>
              <a:gd name="T8" fmla="*/ 2153 w 3976"/>
              <a:gd name="T9" fmla="*/ 3458 h 3786"/>
              <a:gd name="T10" fmla="*/ 1823 w 3976"/>
              <a:gd name="T11" fmla="*/ 3458 h 3786"/>
              <a:gd name="T12" fmla="*/ 1076 w 3976"/>
              <a:gd name="T13" fmla="*/ 3786 h 3786"/>
              <a:gd name="T14" fmla="*/ 0 w 3976"/>
              <a:gd name="T15" fmla="*/ 3458 h 3786"/>
              <a:gd name="T16" fmla="*/ 746 w 3976"/>
              <a:gd name="T17" fmla="*/ 3786 h 3786"/>
              <a:gd name="T18" fmla="*/ 0 w 3976"/>
              <a:gd name="T19" fmla="*/ 3458 h 3786"/>
              <a:gd name="T20" fmla="*/ 3976 w 3976"/>
              <a:gd name="T21" fmla="*/ 2881 h 3786"/>
              <a:gd name="T22" fmla="*/ 3229 w 3976"/>
              <a:gd name="T23" fmla="*/ 3209 h 3786"/>
              <a:gd name="T24" fmla="*/ 2153 w 3976"/>
              <a:gd name="T25" fmla="*/ 2881 h 3786"/>
              <a:gd name="T26" fmla="*/ 2899 w 3976"/>
              <a:gd name="T27" fmla="*/ 3209 h 3786"/>
              <a:gd name="T28" fmla="*/ 2153 w 3976"/>
              <a:gd name="T29" fmla="*/ 2881 h 3786"/>
              <a:gd name="T30" fmla="*/ 1823 w 3976"/>
              <a:gd name="T31" fmla="*/ 2881 h 3786"/>
              <a:gd name="T32" fmla="*/ 1076 w 3976"/>
              <a:gd name="T33" fmla="*/ 3209 h 3786"/>
              <a:gd name="T34" fmla="*/ 0 w 3976"/>
              <a:gd name="T35" fmla="*/ 2881 h 3786"/>
              <a:gd name="T36" fmla="*/ 746 w 3976"/>
              <a:gd name="T37" fmla="*/ 3209 h 3786"/>
              <a:gd name="T38" fmla="*/ 0 w 3976"/>
              <a:gd name="T39" fmla="*/ 2881 h 3786"/>
              <a:gd name="T40" fmla="*/ 3976 w 3976"/>
              <a:gd name="T41" fmla="*/ 2305 h 3786"/>
              <a:gd name="T42" fmla="*/ 3229 w 3976"/>
              <a:gd name="T43" fmla="*/ 2632 h 3786"/>
              <a:gd name="T44" fmla="*/ 2153 w 3976"/>
              <a:gd name="T45" fmla="*/ 2305 h 3786"/>
              <a:gd name="T46" fmla="*/ 2899 w 3976"/>
              <a:gd name="T47" fmla="*/ 2632 h 3786"/>
              <a:gd name="T48" fmla="*/ 2153 w 3976"/>
              <a:gd name="T49" fmla="*/ 2305 h 3786"/>
              <a:gd name="T50" fmla="*/ 1823 w 3976"/>
              <a:gd name="T51" fmla="*/ 2305 h 3786"/>
              <a:gd name="T52" fmla="*/ 1076 w 3976"/>
              <a:gd name="T53" fmla="*/ 2632 h 3786"/>
              <a:gd name="T54" fmla="*/ 0 w 3976"/>
              <a:gd name="T55" fmla="*/ 2305 h 3786"/>
              <a:gd name="T56" fmla="*/ 746 w 3976"/>
              <a:gd name="T57" fmla="*/ 2632 h 3786"/>
              <a:gd name="T58" fmla="*/ 0 w 3976"/>
              <a:gd name="T59" fmla="*/ 2305 h 3786"/>
              <a:gd name="T60" fmla="*/ 3976 w 3976"/>
              <a:gd name="T61" fmla="*/ 1729 h 3786"/>
              <a:gd name="T62" fmla="*/ 3229 w 3976"/>
              <a:gd name="T63" fmla="*/ 2057 h 3786"/>
              <a:gd name="T64" fmla="*/ 2153 w 3976"/>
              <a:gd name="T65" fmla="*/ 1729 h 3786"/>
              <a:gd name="T66" fmla="*/ 2899 w 3976"/>
              <a:gd name="T67" fmla="*/ 2057 h 3786"/>
              <a:gd name="T68" fmla="*/ 2153 w 3976"/>
              <a:gd name="T69" fmla="*/ 1729 h 3786"/>
              <a:gd name="T70" fmla="*/ 746 w 3976"/>
              <a:gd name="T71" fmla="*/ 1729 h 3786"/>
              <a:gd name="T72" fmla="*/ 0 w 3976"/>
              <a:gd name="T73" fmla="*/ 2057 h 3786"/>
              <a:gd name="T74" fmla="*/ 3229 w 3976"/>
              <a:gd name="T75" fmla="*/ 1153 h 3786"/>
              <a:gd name="T76" fmla="*/ 3976 w 3976"/>
              <a:gd name="T77" fmla="*/ 1480 h 3786"/>
              <a:gd name="T78" fmla="*/ 3229 w 3976"/>
              <a:gd name="T79" fmla="*/ 1153 h 3786"/>
              <a:gd name="T80" fmla="*/ 2899 w 3976"/>
              <a:gd name="T81" fmla="*/ 1153 h 3786"/>
              <a:gd name="T82" fmla="*/ 2153 w 3976"/>
              <a:gd name="T83" fmla="*/ 1480 h 3786"/>
              <a:gd name="T84" fmla="*/ 0 w 3976"/>
              <a:gd name="T85" fmla="*/ 1153 h 3786"/>
              <a:gd name="T86" fmla="*/ 746 w 3976"/>
              <a:gd name="T87" fmla="*/ 1480 h 3786"/>
              <a:gd name="T88" fmla="*/ 0 w 3976"/>
              <a:gd name="T89" fmla="*/ 1153 h 3786"/>
              <a:gd name="T90" fmla="*/ 2899 w 3976"/>
              <a:gd name="T91" fmla="*/ 576 h 3786"/>
              <a:gd name="T92" fmla="*/ 2153 w 3976"/>
              <a:gd name="T93" fmla="*/ 905 h 3786"/>
              <a:gd name="T94" fmla="*/ 2153 w 3976"/>
              <a:gd name="T95" fmla="*/ 0 h 3786"/>
              <a:gd name="T96" fmla="*/ 2899 w 3976"/>
              <a:gd name="T97" fmla="*/ 328 h 3786"/>
              <a:gd name="T98" fmla="*/ 2153 w 3976"/>
              <a:gd name="T99" fmla="*/ 0 h 3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76" h="3786">
                <a:moveTo>
                  <a:pt x="3229" y="3458"/>
                </a:moveTo>
                <a:lnTo>
                  <a:pt x="3976" y="3458"/>
                </a:lnTo>
                <a:lnTo>
                  <a:pt x="3976" y="3786"/>
                </a:lnTo>
                <a:lnTo>
                  <a:pt x="3229" y="3786"/>
                </a:lnTo>
                <a:lnTo>
                  <a:pt x="3229" y="3458"/>
                </a:lnTo>
                <a:close/>
                <a:moveTo>
                  <a:pt x="2153" y="3458"/>
                </a:moveTo>
                <a:lnTo>
                  <a:pt x="2899" y="3458"/>
                </a:lnTo>
                <a:lnTo>
                  <a:pt x="2899" y="3786"/>
                </a:lnTo>
                <a:lnTo>
                  <a:pt x="2153" y="3786"/>
                </a:lnTo>
                <a:lnTo>
                  <a:pt x="2153" y="3458"/>
                </a:lnTo>
                <a:close/>
                <a:moveTo>
                  <a:pt x="1076" y="3458"/>
                </a:moveTo>
                <a:lnTo>
                  <a:pt x="1823" y="3458"/>
                </a:lnTo>
                <a:lnTo>
                  <a:pt x="1823" y="3786"/>
                </a:lnTo>
                <a:lnTo>
                  <a:pt x="1076" y="3786"/>
                </a:lnTo>
                <a:lnTo>
                  <a:pt x="1076" y="3458"/>
                </a:lnTo>
                <a:close/>
                <a:moveTo>
                  <a:pt x="0" y="3458"/>
                </a:moveTo>
                <a:lnTo>
                  <a:pt x="746" y="3458"/>
                </a:lnTo>
                <a:lnTo>
                  <a:pt x="746" y="3786"/>
                </a:lnTo>
                <a:lnTo>
                  <a:pt x="0" y="3786"/>
                </a:lnTo>
                <a:lnTo>
                  <a:pt x="0" y="3458"/>
                </a:lnTo>
                <a:close/>
                <a:moveTo>
                  <a:pt x="3229" y="2881"/>
                </a:moveTo>
                <a:lnTo>
                  <a:pt x="3976" y="2881"/>
                </a:lnTo>
                <a:lnTo>
                  <a:pt x="3976" y="3209"/>
                </a:lnTo>
                <a:lnTo>
                  <a:pt x="3229" y="3209"/>
                </a:lnTo>
                <a:lnTo>
                  <a:pt x="3229" y="2881"/>
                </a:lnTo>
                <a:close/>
                <a:moveTo>
                  <a:pt x="2153" y="2881"/>
                </a:moveTo>
                <a:lnTo>
                  <a:pt x="2899" y="2881"/>
                </a:lnTo>
                <a:lnTo>
                  <a:pt x="2899" y="3209"/>
                </a:lnTo>
                <a:lnTo>
                  <a:pt x="2153" y="3209"/>
                </a:lnTo>
                <a:lnTo>
                  <a:pt x="2153" y="2881"/>
                </a:lnTo>
                <a:close/>
                <a:moveTo>
                  <a:pt x="1076" y="2881"/>
                </a:moveTo>
                <a:lnTo>
                  <a:pt x="1823" y="2881"/>
                </a:lnTo>
                <a:lnTo>
                  <a:pt x="1823" y="3209"/>
                </a:lnTo>
                <a:lnTo>
                  <a:pt x="1076" y="3209"/>
                </a:lnTo>
                <a:lnTo>
                  <a:pt x="1076" y="2881"/>
                </a:lnTo>
                <a:close/>
                <a:moveTo>
                  <a:pt x="0" y="2881"/>
                </a:moveTo>
                <a:lnTo>
                  <a:pt x="746" y="2881"/>
                </a:lnTo>
                <a:lnTo>
                  <a:pt x="746" y="3209"/>
                </a:lnTo>
                <a:lnTo>
                  <a:pt x="0" y="3209"/>
                </a:lnTo>
                <a:lnTo>
                  <a:pt x="0" y="2881"/>
                </a:lnTo>
                <a:close/>
                <a:moveTo>
                  <a:pt x="3229" y="2305"/>
                </a:moveTo>
                <a:lnTo>
                  <a:pt x="3976" y="2305"/>
                </a:lnTo>
                <a:lnTo>
                  <a:pt x="3976" y="2632"/>
                </a:lnTo>
                <a:lnTo>
                  <a:pt x="3229" y="2632"/>
                </a:lnTo>
                <a:lnTo>
                  <a:pt x="3229" y="2305"/>
                </a:lnTo>
                <a:close/>
                <a:moveTo>
                  <a:pt x="2153" y="2305"/>
                </a:moveTo>
                <a:lnTo>
                  <a:pt x="2899" y="2305"/>
                </a:lnTo>
                <a:lnTo>
                  <a:pt x="2899" y="2632"/>
                </a:lnTo>
                <a:lnTo>
                  <a:pt x="2153" y="2632"/>
                </a:lnTo>
                <a:lnTo>
                  <a:pt x="2153" y="2305"/>
                </a:lnTo>
                <a:close/>
                <a:moveTo>
                  <a:pt x="1076" y="2305"/>
                </a:moveTo>
                <a:lnTo>
                  <a:pt x="1823" y="2305"/>
                </a:lnTo>
                <a:lnTo>
                  <a:pt x="1823" y="2632"/>
                </a:lnTo>
                <a:lnTo>
                  <a:pt x="1076" y="2632"/>
                </a:lnTo>
                <a:lnTo>
                  <a:pt x="1076" y="2305"/>
                </a:lnTo>
                <a:close/>
                <a:moveTo>
                  <a:pt x="0" y="2305"/>
                </a:moveTo>
                <a:lnTo>
                  <a:pt x="746" y="2305"/>
                </a:lnTo>
                <a:lnTo>
                  <a:pt x="746" y="2632"/>
                </a:lnTo>
                <a:lnTo>
                  <a:pt x="0" y="2632"/>
                </a:lnTo>
                <a:lnTo>
                  <a:pt x="0" y="2305"/>
                </a:lnTo>
                <a:close/>
                <a:moveTo>
                  <a:pt x="3229" y="1729"/>
                </a:moveTo>
                <a:lnTo>
                  <a:pt x="3976" y="1729"/>
                </a:lnTo>
                <a:lnTo>
                  <a:pt x="3976" y="2057"/>
                </a:lnTo>
                <a:lnTo>
                  <a:pt x="3229" y="2057"/>
                </a:lnTo>
                <a:lnTo>
                  <a:pt x="3229" y="1729"/>
                </a:lnTo>
                <a:close/>
                <a:moveTo>
                  <a:pt x="2153" y="1729"/>
                </a:moveTo>
                <a:lnTo>
                  <a:pt x="2899" y="1729"/>
                </a:lnTo>
                <a:lnTo>
                  <a:pt x="2899" y="2057"/>
                </a:lnTo>
                <a:lnTo>
                  <a:pt x="2153" y="2057"/>
                </a:lnTo>
                <a:lnTo>
                  <a:pt x="2153" y="1729"/>
                </a:lnTo>
                <a:close/>
                <a:moveTo>
                  <a:pt x="0" y="1729"/>
                </a:moveTo>
                <a:lnTo>
                  <a:pt x="746" y="1729"/>
                </a:lnTo>
                <a:lnTo>
                  <a:pt x="746" y="2057"/>
                </a:lnTo>
                <a:lnTo>
                  <a:pt x="0" y="2057"/>
                </a:lnTo>
                <a:lnTo>
                  <a:pt x="0" y="1729"/>
                </a:lnTo>
                <a:close/>
                <a:moveTo>
                  <a:pt x="3229" y="1153"/>
                </a:moveTo>
                <a:lnTo>
                  <a:pt x="3976" y="1153"/>
                </a:lnTo>
                <a:lnTo>
                  <a:pt x="3976" y="1480"/>
                </a:lnTo>
                <a:lnTo>
                  <a:pt x="3229" y="1480"/>
                </a:lnTo>
                <a:lnTo>
                  <a:pt x="3229" y="1153"/>
                </a:lnTo>
                <a:close/>
                <a:moveTo>
                  <a:pt x="2153" y="1153"/>
                </a:moveTo>
                <a:lnTo>
                  <a:pt x="2899" y="1153"/>
                </a:lnTo>
                <a:lnTo>
                  <a:pt x="2899" y="1480"/>
                </a:lnTo>
                <a:lnTo>
                  <a:pt x="2153" y="1480"/>
                </a:lnTo>
                <a:lnTo>
                  <a:pt x="2153" y="1153"/>
                </a:lnTo>
                <a:close/>
                <a:moveTo>
                  <a:pt x="0" y="1153"/>
                </a:moveTo>
                <a:lnTo>
                  <a:pt x="746" y="1153"/>
                </a:lnTo>
                <a:lnTo>
                  <a:pt x="746" y="1480"/>
                </a:lnTo>
                <a:lnTo>
                  <a:pt x="0" y="1480"/>
                </a:lnTo>
                <a:lnTo>
                  <a:pt x="0" y="1153"/>
                </a:lnTo>
                <a:close/>
                <a:moveTo>
                  <a:pt x="2153" y="576"/>
                </a:moveTo>
                <a:lnTo>
                  <a:pt x="2899" y="576"/>
                </a:lnTo>
                <a:lnTo>
                  <a:pt x="2899" y="905"/>
                </a:lnTo>
                <a:lnTo>
                  <a:pt x="2153" y="905"/>
                </a:lnTo>
                <a:lnTo>
                  <a:pt x="2153" y="576"/>
                </a:lnTo>
                <a:close/>
                <a:moveTo>
                  <a:pt x="2153" y="0"/>
                </a:moveTo>
                <a:lnTo>
                  <a:pt x="2899" y="0"/>
                </a:lnTo>
                <a:lnTo>
                  <a:pt x="2899" y="328"/>
                </a:lnTo>
                <a:lnTo>
                  <a:pt x="2153" y="328"/>
                </a:lnTo>
                <a:lnTo>
                  <a:pt x="2153" y="0"/>
                </a:lnTo>
                <a:close/>
              </a:path>
            </a:pathLst>
          </a:custGeom>
          <a:solidFill>
            <a:srgbClr val="FFFFFF"/>
          </a:solidFill>
          <a:ln w="0">
            <a:solidFill>
              <a:srgbClr val="FFFFFF"/>
            </a:solidFill>
            <a:prstDash val="solid"/>
            <a:round/>
            <a:headEnd/>
            <a:tailEnd/>
          </a:ln>
        </p:spPr>
        <p:txBody>
          <a:bodyPr vert="horz" wrap="square" lIns="109727" tIns="54864" rIns="109727" bIns="54864" numCol="1"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endParaRPr lang="en-US" sz="1400" kern="0">
              <a:solidFill>
                <a:srgbClr val="000000"/>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34284902-EF30-437C-877B-677FD2A806B2}"/>
              </a:ext>
            </a:extLst>
          </p:cNvPr>
          <p:cNvSpPr/>
          <p:nvPr/>
        </p:nvSpPr>
        <p:spPr>
          <a:xfrm>
            <a:off x="9411889" y="4388863"/>
            <a:ext cx="1711657" cy="1846747"/>
          </a:xfrm>
          <a:prstGeom prst="rect">
            <a:avLst/>
          </a:prstGeom>
        </p:spPr>
        <p:txBody>
          <a:bodyPr wrap="square" lIns="0" tIns="0" rIns="0" bIns="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r>
              <a:rPr lang="en-US" sz="1800" b="1">
                <a:solidFill>
                  <a:srgbClr val="2372B9"/>
                </a:solidFill>
                <a:latin typeface="Arial" panose="020B0604020202020204" pitchFamily="34" charset="0"/>
                <a:cs typeface="Arial" panose="020B0604020202020204" pitchFamily="34" charset="0"/>
              </a:rPr>
              <a:t>EPM Dashboards </a:t>
            </a:r>
            <a:r>
              <a:rPr lang="en-US" sz="1200">
                <a:latin typeface="Arial" panose="020B0604020202020204" pitchFamily="34" charset="0"/>
                <a:cs typeface="Arial" panose="020B0604020202020204" pitchFamily="34" charset="0"/>
              </a:rPr>
              <a:t>enables </a:t>
            </a:r>
            <a:r>
              <a:rPr lang="en-US" sz="1200">
                <a:latin typeface="Arial" panose="020B0604020202020204" pitchFamily="34" charset="0"/>
                <a:ea typeface="Verdana" panose="020B0604030504040204" pitchFamily="34" charset="0"/>
                <a:cs typeface="Arial" panose="020B0604020202020204" pitchFamily="34" charset="0"/>
              </a:rPr>
              <a:t>business users to use highly summarized version of data from EPBCS/FCCS home screen without the need to connect to a different tool</a:t>
            </a:r>
          </a:p>
        </p:txBody>
      </p:sp>
      <p:grpSp>
        <p:nvGrpSpPr>
          <p:cNvPr id="85" name="Group 84">
            <a:extLst>
              <a:ext uri="{FF2B5EF4-FFF2-40B4-BE49-F238E27FC236}">
                <a16:creationId xmlns:a16="http://schemas.microsoft.com/office/drawing/2014/main" id="{1CEA2478-58A4-4E23-8A34-974E97DA75EA}"/>
              </a:ext>
            </a:extLst>
          </p:cNvPr>
          <p:cNvGrpSpPr/>
          <p:nvPr/>
        </p:nvGrpSpPr>
        <p:grpSpPr>
          <a:xfrm>
            <a:off x="2937869" y="1239574"/>
            <a:ext cx="4790382" cy="4181649"/>
            <a:chOff x="358489" y="1282116"/>
            <a:chExt cx="4861928" cy="4630941"/>
          </a:xfrm>
        </p:grpSpPr>
        <p:sp>
          <p:nvSpPr>
            <p:cNvPr id="86" name="Regular Pentagon 32">
              <a:extLst>
                <a:ext uri="{FF2B5EF4-FFF2-40B4-BE49-F238E27FC236}">
                  <a16:creationId xmlns:a16="http://schemas.microsoft.com/office/drawing/2014/main" id="{BCFBAFAB-8471-43EC-81C4-C707477247F4}"/>
                </a:ext>
              </a:extLst>
            </p:cNvPr>
            <p:cNvSpPr/>
            <p:nvPr/>
          </p:nvSpPr>
          <p:spPr bwMode="gray">
            <a:xfrm>
              <a:off x="1881712" y="2798279"/>
              <a:ext cx="1770890" cy="1689107"/>
            </a:xfrm>
            <a:prstGeom prst="pentagon">
              <a:avLst/>
            </a:prstGeom>
            <a:solidFill>
              <a:srgbClr val="EAEAEA"/>
            </a:solidFill>
            <a:ln>
              <a:noFill/>
            </a:ln>
          </p:spPr>
          <p:txBody>
            <a:bodyPr vert="horz" wrap="square" lIns="44449" tIns="44449" rIns="44449" bIns="182879" numCol="1" anchor="ctr"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600" b="1" kern="0">
                  <a:solidFill>
                    <a:schemeClr val="tx2"/>
                  </a:solidFill>
                  <a:latin typeface="Arial" panose="020B0604020202020204" pitchFamily="34" charset="0"/>
                  <a:ea typeface="Verdana" panose="020B0604030504040204" pitchFamily="34" charset="0"/>
                  <a:cs typeface="Arial" panose="020B0604020202020204" pitchFamily="34" charset="0"/>
                </a:rPr>
                <a:t>Reporting EPM Tools</a:t>
              </a:r>
            </a:p>
          </p:txBody>
        </p:sp>
        <p:sp>
          <p:nvSpPr>
            <p:cNvPr id="87" name="Freeform 7">
              <a:extLst>
                <a:ext uri="{FF2B5EF4-FFF2-40B4-BE49-F238E27FC236}">
                  <a16:creationId xmlns:a16="http://schemas.microsoft.com/office/drawing/2014/main" id="{435A8803-EED8-43D5-9CEC-9AD7E128B75F}"/>
                </a:ext>
              </a:extLst>
            </p:cNvPr>
            <p:cNvSpPr>
              <a:spLocks/>
            </p:cNvSpPr>
            <p:nvPr/>
          </p:nvSpPr>
          <p:spPr bwMode="auto">
            <a:xfrm>
              <a:off x="441901" y="1282116"/>
              <a:ext cx="2279380" cy="1992251"/>
            </a:xfrm>
            <a:custGeom>
              <a:avLst/>
              <a:gdLst/>
              <a:ahLst/>
              <a:cxnLst>
                <a:cxn ang="0">
                  <a:pos x="1421" y="0"/>
                </a:cxn>
                <a:cxn ang="0">
                  <a:pos x="0" y="1032"/>
                </a:cxn>
                <a:cxn ang="0">
                  <a:pos x="833" y="1242"/>
                </a:cxn>
                <a:cxn ang="0">
                  <a:pos x="1421" y="827"/>
                </a:cxn>
                <a:cxn ang="0">
                  <a:pos x="1421" y="0"/>
                </a:cxn>
              </a:cxnLst>
              <a:rect l="0" t="0" r="r" b="b"/>
              <a:pathLst>
                <a:path w="1421" h="1242">
                  <a:moveTo>
                    <a:pt x="1421" y="0"/>
                  </a:moveTo>
                  <a:lnTo>
                    <a:pt x="0" y="1032"/>
                  </a:lnTo>
                  <a:lnTo>
                    <a:pt x="833" y="1242"/>
                  </a:lnTo>
                  <a:lnTo>
                    <a:pt x="1421" y="827"/>
                  </a:lnTo>
                  <a:lnTo>
                    <a:pt x="1421" y="0"/>
                  </a:lnTo>
                  <a:close/>
                </a:path>
              </a:pathLst>
            </a:custGeom>
            <a:solidFill>
              <a:srgbClr val="006A36"/>
            </a:solidFill>
            <a:ln w="9525">
              <a:noFill/>
              <a:round/>
              <a:headEnd/>
              <a:tailEnd/>
            </a:ln>
          </p:spPr>
          <p:txBody>
            <a:bodyPr vert="horz" wrap="square" lIns="365757" tIns="274318" rIns="45720" bIns="45720" numCol="1" anchor="ctr"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200" kern="0">
                <a:solidFill>
                  <a:srgbClr val="313131"/>
                </a:solidFill>
                <a:latin typeface="Arial" panose="020B0604020202020204" pitchFamily="34" charset="0"/>
                <a:ea typeface="Verdana" panose="020B0604030504040204" pitchFamily="34" charset="0"/>
                <a:cs typeface="Arial" panose="020B0604020202020204" pitchFamily="34" charset="0"/>
              </a:endParaRPr>
            </a:p>
          </p:txBody>
        </p:sp>
        <p:sp>
          <p:nvSpPr>
            <p:cNvPr id="88" name="Freeform 8">
              <a:extLst>
                <a:ext uri="{FF2B5EF4-FFF2-40B4-BE49-F238E27FC236}">
                  <a16:creationId xmlns:a16="http://schemas.microsoft.com/office/drawing/2014/main" id="{1DD77F26-4786-435C-B5A9-474348AAB1F2}"/>
                </a:ext>
              </a:extLst>
            </p:cNvPr>
            <p:cNvSpPr>
              <a:spLocks/>
            </p:cNvSpPr>
            <p:nvPr/>
          </p:nvSpPr>
          <p:spPr bwMode="auto">
            <a:xfrm>
              <a:off x="3540959" y="3144438"/>
              <a:ext cx="1679458" cy="2677187"/>
            </a:xfrm>
            <a:custGeom>
              <a:avLst/>
              <a:gdLst/>
              <a:ahLst/>
              <a:cxnLst>
                <a:cxn ang="0">
                  <a:pos x="504" y="1669"/>
                </a:cxn>
                <a:cxn ang="0">
                  <a:pos x="1047" y="0"/>
                </a:cxn>
                <a:cxn ang="0">
                  <a:pos x="237" y="157"/>
                </a:cxn>
                <a:cxn ang="0">
                  <a:pos x="0" y="864"/>
                </a:cxn>
                <a:cxn ang="0">
                  <a:pos x="504" y="1669"/>
                </a:cxn>
              </a:cxnLst>
              <a:rect l="0" t="0" r="r" b="b"/>
              <a:pathLst>
                <a:path w="1047" h="1669">
                  <a:moveTo>
                    <a:pt x="504" y="1669"/>
                  </a:moveTo>
                  <a:lnTo>
                    <a:pt x="1047" y="0"/>
                  </a:lnTo>
                  <a:lnTo>
                    <a:pt x="237" y="157"/>
                  </a:lnTo>
                  <a:lnTo>
                    <a:pt x="0" y="864"/>
                  </a:lnTo>
                  <a:lnTo>
                    <a:pt x="504" y="1669"/>
                  </a:lnTo>
                  <a:close/>
                </a:path>
              </a:pathLst>
            </a:custGeom>
            <a:solidFill>
              <a:srgbClr val="2372B9"/>
            </a:solidFill>
            <a:ln w="9525">
              <a:noFill/>
              <a:round/>
              <a:headEnd/>
              <a:tailEnd/>
            </a:ln>
          </p:spPr>
          <p:txBody>
            <a:bodyPr vert="horz" wrap="square" lIns="44449" tIns="45720" rIns="182879" bIns="182879" numCol="1" anchor="ctr"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200" kern="0">
                <a:solidFill>
                  <a:srgbClr val="313131"/>
                </a:solidFill>
                <a:latin typeface="Arial" panose="020B0604020202020204" pitchFamily="34" charset="0"/>
                <a:ea typeface="Verdana" panose="020B0604030504040204" pitchFamily="34" charset="0"/>
                <a:cs typeface="Arial" panose="020B0604020202020204" pitchFamily="34" charset="0"/>
              </a:endParaRPr>
            </a:p>
          </p:txBody>
        </p:sp>
        <p:sp>
          <p:nvSpPr>
            <p:cNvPr id="89" name="Freeform 9">
              <a:extLst>
                <a:ext uri="{FF2B5EF4-FFF2-40B4-BE49-F238E27FC236}">
                  <a16:creationId xmlns:a16="http://schemas.microsoft.com/office/drawing/2014/main" id="{E6BF142E-E85B-480D-902D-CDE96DDF28B4}"/>
                </a:ext>
              </a:extLst>
            </p:cNvPr>
            <p:cNvSpPr>
              <a:spLocks/>
            </p:cNvSpPr>
            <p:nvPr/>
          </p:nvSpPr>
          <p:spPr bwMode="auto">
            <a:xfrm>
              <a:off x="358489" y="3094712"/>
              <a:ext cx="1665022" cy="2726915"/>
            </a:xfrm>
            <a:custGeom>
              <a:avLst/>
              <a:gdLst/>
              <a:ahLst/>
              <a:cxnLst>
                <a:cxn ang="0">
                  <a:pos x="0" y="0"/>
                </a:cxn>
                <a:cxn ang="0">
                  <a:pos x="553" y="1700"/>
                </a:cxn>
                <a:cxn ang="0">
                  <a:pos x="1038" y="869"/>
                </a:cxn>
                <a:cxn ang="0">
                  <a:pos x="816" y="204"/>
                </a:cxn>
                <a:cxn ang="0">
                  <a:pos x="0" y="0"/>
                </a:cxn>
              </a:cxnLst>
              <a:rect l="0" t="0" r="r" b="b"/>
              <a:pathLst>
                <a:path w="1038" h="1700">
                  <a:moveTo>
                    <a:pt x="0" y="0"/>
                  </a:moveTo>
                  <a:lnTo>
                    <a:pt x="553" y="1700"/>
                  </a:lnTo>
                  <a:lnTo>
                    <a:pt x="1038" y="869"/>
                  </a:lnTo>
                  <a:lnTo>
                    <a:pt x="816" y="204"/>
                  </a:lnTo>
                  <a:lnTo>
                    <a:pt x="0" y="0"/>
                  </a:lnTo>
                  <a:close/>
                </a:path>
              </a:pathLst>
            </a:custGeom>
            <a:solidFill>
              <a:srgbClr val="002776"/>
            </a:solidFill>
            <a:ln w="9525">
              <a:noFill/>
              <a:round/>
              <a:headEnd/>
              <a:tailEnd/>
            </a:ln>
          </p:spPr>
          <p:txBody>
            <a:bodyPr vert="horz" wrap="square" lIns="182879" tIns="45720" rIns="44449" bIns="182879" numCol="1" anchor="ctr"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200" kern="0">
                <a:solidFill>
                  <a:srgbClr val="313131"/>
                </a:solidFill>
                <a:latin typeface="Arial" panose="020B0604020202020204" pitchFamily="34" charset="0"/>
                <a:ea typeface="Verdana" panose="020B0604030504040204" pitchFamily="34" charset="0"/>
                <a:cs typeface="Arial" panose="020B0604020202020204" pitchFamily="34" charset="0"/>
              </a:endParaRPr>
            </a:p>
          </p:txBody>
        </p:sp>
        <p:sp>
          <p:nvSpPr>
            <p:cNvPr id="90" name="Freeform 10">
              <a:extLst>
                <a:ext uri="{FF2B5EF4-FFF2-40B4-BE49-F238E27FC236}">
                  <a16:creationId xmlns:a16="http://schemas.microsoft.com/office/drawing/2014/main" id="{BA32B65D-A238-4D86-B4DF-499FF9A7E275}"/>
                </a:ext>
              </a:extLst>
            </p:cNvPr>
            <p:cNvSpPr>
              <a:spLocks/>
            </p:cNvSpPr>
            <p:nvPr/>
          </p:nvSpPr>
          <p:spPr bwMode="auto">
            <a:xfrm>
              <a:off x="2899331" y="1299761"/>
              <a:ext cx="2295421" cy="1947338"/>
            </a:xfrm>
            <a:custGeom>
              <a:avLst/>
              <a:gdLst/>
              <a:ahLst/>
              <a:cxnLst>
                <a:cxn ang="0">
                  <a:pos x="1431" y="1041"/>
                </a:cxn>
                <a:cxn ang="0">
                  <a:pos x="0" y="0"/>
                </a:cxn>
                <a:cxn ang="0">
                  <a:pos x="0" y="834"/>
                </a:cxn>
                <a:cxn ang="0">
                  <a:pos x="538" y="1214"/>
                </a:cxn>
                <a:cxn ang="0">
                  <a:pos x="1431" y="1041"/>
                </a:cxn>
              </a:cxnLst>
              <a:rect l="0" t="0" r="r" b="b"/>
              <a:pathLst>
                <a:path w="1431" h="1214">
                  <a:moveTo>
                    <a:pt x="1431" y="1041"/>
                  </a:moveTo>
                  <a:lnTo>
                    <a:pt x="0" y="0"/>
                  </a:lnTo>
                  <a:lnTo>
                    <a:pt x="0" y="834"/>
                  </a:lnTo>
                  <a:lnTo>
                    <a:pt x="538" y="1214"/>
                  </a:lnTo>
                  <a:lnTo>
                    <a:pt x="1431" y="1041"/>
                  </a:lnTo>
                  <a:close/>
                </a:path>
              </a:pathLst>
            </a:custGeom>
            <a:solidFill>
              <a:srgbClr val="62B5E5"/>
            </a:solidFill>
            <a:ln w="9525">
              <a:noFill/>
              <a:round/>
              <a:headEnd/>
              <a:tailEnd/>
            </a:ln>
          </p:spPr>
          <p:txBody>
            <a:bodyPr vert="horz" wrap="square" lIns="45720" tIns="274318" rIns="365757" bIns="44449" numCol="1" anchor="ctr"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200" kern="0">
                <a:solidFill>
                  <a:srgbClr val="313131"/>
                </a:solidFill>
                <a:latin typeface="Arial" panose="020B0604020202020204" pitchFamily="34" charset="0"/>
                <a:ea typeface="Verdana" panose="020B0604030504040204" pitchFamily="34" charset="0"/>
                <a:cs typeface="Arial" panose="020B0604020202020204" pitchFamily="34" charset="0"/>
              </a:endParaRPr>
            </a:p>
          </p:txBody>
        </p:sp>
        <p:sp>
          <p:nvSpPr>
            <p:cNvPr id="91" name="Freeform 11">
              <a:extLst>
                <a:ext uri="{FF2B5EF4-FFF2-40B4-BE49-F238E27FC236}">
                  <a16:creationId xmlns:a16="http://schemas.microsoft.com/office/drawing/2014/main" id="{D139981E-231D-4015-A341-08865A138656}"/>
                </a:ext>
              </a:extLst>
            </p:cNvPr>
            <p:cNvSpPr>
              <a:spLocks/>
            </p:cNvSpPr>
            <p:nvPr/>
          </p:nvSpPr>
          <p:spPr bwMode="auto">
            <a:xfrm>
              <a:off x="1397924" y="4669905"/>
              <a:ext cx="2800702" cy="1243152"/>
            </a:xfrm>
            <a:custGeom>
              <a:avLst/>
              <a:gdLst/>
              <a:ahLst/>
              <a:cxnLst>
                <a:cxn ang="0">
                  <a:pos x="0" y="775"/>
                </a:cxn>
                <a:cxn ang="0">
                  <a:pos x="1746" y="775"/>
                </a:cxn>
                <a:cxn ang="0">
                  <a:pos x="1260" y="0"/>
                </a:cxn>
                <a:cxn ang="0">
                  <a:pos x="453" y="0"/>
                </a:cxn>
                <a:cxn ang="0">
                  <a:pos x="0" y="775"/>
                </a:cxn>
              </a:cxnLst>
              <a:rect l="0" t="0" r="r" b="b"/>
              <a:pathLst>
                <a:path w="1746" h="775">
                  <a:moveTo>
                    <a:pt x="0" y="775"/>
                  </a:moveTo>
                  <a:lnTo>
                    <a:pt x="1746" y="775"/>
                  </a:lnTo>
                  <a:lnTo>
                    <a:pt x="1260" y="0"/>
                  </a:lnTo>
                  <a:lnTo>
                    <a:pt x="453" y="0"/>
                  </a:lnTo>
                  <a:lnTo>
                    <a:pt x="0" y="775"/>
                  </a:lnTo>
                  <a:close/>
                </a:path>
              </a:pathLst>
            </a:custGeom>
            <a:solidFill>
              <a:srgbClr val="7F7F7F"/>
            </a:solidFill>
            <a:ln w="9525">
              <a:noFill/>
              <a:round/>
              <a:headEnd/>
              <a:tailEnd/>
            </a:ln>
          </p:spPr>
          <p:txBody>
            <a:bodyPr vert="horz" wrap="square" lIns="44449" tIns="44449" rIns="44449" bIns="44449" numCol="1" anchor="ctr"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200" kern="0">
                <a:solidFill>
                  <a:srgbClr val="313131"/>
                </a:solidFill>
                <a:latin typeface="Arial" panose="020B0604020202020204" pitchFamily="34" charset="0"/>
                <a:ea typeface="Verdana" panose="020B060403050404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2D5881AC-2AFF-4010-B12C-D901A777A296}"/>
                </a:ext>
              </a:extLst>
            </p:cNvPr>
            <p:cNvSpPr txBox="1"/>
            <p:nvPr/>
          </p:nvSpPr>
          <p:spPr>
            <a:xfrm>
              <a:off x="1246611" y="2258917"/>
              <a:ext cx="1298050" cy="777918"/>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00" b="1" kern="0">
                  <a:solidFill>
                    <a:srgbClr val="FFFFFF"/>
                  </a:solidFill>
                  <a:latin typeface="Arial" panose="020B0604020202020204" pitchFamily="34" charset="0"/>
                  <a:ea typeface="Verdana" panose="020B0604030504040204" pitchFamily="34" charset="0"/>
                  <a:cs typeface="Arial" panose="020B0604020202020204" pitchFamily="34" charset="0"/>
                </a:rPr>
                <a:t>Financial Reporting Studio</a:t>
              </a:r>
            </a:p>
          </p:txBody>
        </p:sp>
        <p:sp>
          <p:nvSpPr>
            <p:cNvPr id="93" name="TextBox 92">
              <a:extLst>
                <a:ext uri="{FF2B5EF4-FFF2-40B4-BE49-F238E27FC236}">
                  <a16:creationId xmlns:a16="http://schemas.microsoft.com/office/drawing/2014/main" id="{C5A299EC-8AE1-4A98-98E8-E0A45D34EE05}"/>
                </a:ext>
              </a:extLst>
            </p:cNvPr>
            <p:cNvSpPr txBox="1"/>
            <p:nvPr/>
          </p:nvSpPr>
          <p:spPr>
            <a:xfrm>
              <a:off x="3305854" y="2085024"/>
              <a:ext cx="1643233" cy="1016556"/>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00" b="1" kern="0">
                  <a:solidFill>
                    <a:srgbClr val="FFFFFF"/>
                  </a:solidFill>
                  <a:latin typeface="Arial" panose="020B0604020202020204" pitchFamily="34" charset="0"/>
                  <a:ea typeface="Verdana" panose="020B0604030504040204" pitchFamily="34" charset="0"/>
                  <a:cs typeface="Arial" panose="020B0604020202020204" pitchFamily="34" charset="0"/>
                </a:rPr>
                <a:t>Narrative Reporting (Formerly EPRCS)</a:t>
              </a:r>
            </a:p>
          </p:txBody>
        </p:sp>
        <p:sp>
          <p:nvSpPr>
            <p:cNvPr id="94" name="TextBox 93">
              <a:extLst>
                <a:ext uri="{FF2B5EF4-FFF2-40B4-BE49-F238E27FC236}">
                  <a16:creationId xmlns:a16="http://schemas.microsoft.com/office/drawing/2014/main" id="{052F0473-D2C1-433E-8A06-23B8847543D0}"/>
                </a:ext>
              </a:extLst>
            </p:cNvPr>
            <p:cNvSpPr txBox="1"/>
            <p:nvPr/>
          </p:nvSpPr>
          <p:spPr>
            <a:xfrm>
              <a:off x="3680628" y="4083575"/>
              <a:ext cx="1298050" cy="53928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00" b="1" kern="0">
                  <a:solidFill>
                    <a:srgbClr val="FFFFFF"/>
                  </a:solidFill>
                  <a:latin typeface="Arial" panose="020B0604020202020204" pitchFamily="34" charset="0"/>
                  <a:ea typeface="Verdana" panose="020B0604030504040204" pitchFamily="34" charset="0"/>
                  <a:cs typeface="Arial" panose="020B0604020202020204" pitchFamily="34" charset="0"/>
                </a:rPr>
                <a:t>EPM Dashboards</a:t>
              </a:r>
            </a:p>
          </p:txBody>
        </p:sp>
        <p:sp>
          <p:nvSpPr>
            <p:cNvPr id="95" name="TextBox 94">
              <a:extLst>
                <a:ext uri="{FF2B5EF4-FFF2-40B4-BE49-F238E27FC236}">
                  <a16:creationId xmlns:a16="http://schemas.microsoft.com/office/drawing/2014/main" id="{AE77C010-65B6-42F6-BE46-A7D15837E443}"/>
                </a:ext>
              </a:extLst>
            </p:cNvPr>
            <p:cNvSpPr txBox="1"/>
            <p:nvPr/>
          </p:nvSpPr>
          <p:spPr>
            <a:xfrm>
              <a:off x="675094" y="4110572"/>
              <a:ext cx="1298050" cy="505177"/>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400" b="1" kern="0">
                  <a:solidFill>
                    <a:srgbClr val="FFFFFF"/>
                  </a:solidFill>
                  <a:latin typeface="Arial" panose="020B0604020202020204" pitchFamily="34" charset="0"/>
                  <a:ea typeface="Verdana" panose="020B0604030504040204" pitchFamily="34" charset="0"/>
                  <a:cs typeface="Arial" panose="020B0604020202020204" pitchFamily="34" charset="0"/>
                </a:rPr>
                <a:t>SmartView</a:t>
              </a:r>
            </a:p>
            <a:p>
              <a:endParaRPr lang="en-US" sz="1200" b="1" kern="0">
                <a:solidFill>
                  <a:srgbClr val="FFFFFF"/>
                </a:solidFill>
                <a:latin typeface="Arial" panose="020B0604020202020204" pitchFamily="34" charset="0"/>
                <a:ea typeface="Verdana" panose="020B0604030504040204" pitchFamily="34" charset="0"/>
                <a:cs typeface="Arial" panose="020B0604020202020204" pitchFamily="34" charset="0"/>
              </a:endParaRPr>
            </a:p>
          </p:txBody>
        </p:sp>
      </p:grpSp>
      <p:sp>
        <p:nvSpPr>
          <p:cNvPr id="39" name="TextBox 38">
            <a:extLst>
              <a:ext uri="{FF2B5EF4-FFF2-40B4-BE49-F238E27FC236}">
                <a16:creationId xmlns:a16="http://schemas.microsoft.com/office/drawing/2014/main" id="{5912ED56-3A30-4F2A-AE4C-E0C162B06AC2}"/>
              </a:ext>
            </a:extLst>
          </p:cNvPr>
          <p:cNvSpPr txBox="1"/>
          <p:nvPr/>
        </p:nvSpPr>
        <p:spPr>
          <a:xfrm>
            <a:off x="2772440" y="6453328"/>
            <a:ext cx="3492095" cy="278987"/>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1213" b="1" kern="0"/>
              <a:t>* Applies to ERP as well</a:t>
            </a:r>
          </a:p>
        </p:txBody>
      </p:sp>
    </p:spTree>
    <p:extLst>
      <p:ext uri="{BB962C8B-B14F-4D97-AF65-F5344CB8AC3E}">
        <p14:creationId xmlns:p14="http://schemas.microsoft.com/office/powerpoint/2010/main" val="63993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24D539-3E21-4DB7-976D-B0FF9A39D7D1}"/>
              </a:ext>
            </a:extLst>
          </p:cNvPr>
          <p:cNvSpPr>
            <a:spLocks noGrp="1"/>
          </p:cNvSpPr>
          <p:nvPr>
            <p:ph type="body" sz="quarter" idx="4294967295"/>
          </p:nvPr>
        </p:nvSpPr>
        <p:spPr>
          <a:xfrm>
            <a:off x="8172450" y="1520825"/>
            <a:ext cx="4019550" cy="3873500"/>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BI Publisher</a:t>
            </a:r>
          </a:p>
          <a:p>
            <a:r>
              <a:rPr lang="en-US"/>
              <a:t>OTBI</a:t>
            </a:r>
          </a:p>
          <a:p>
            <a:r>
              <a:rPr lang="en-US"/>
              <a:t>FRS</a:t>
            </a:r>
          </a:p>
          <a:p>
            <a:r>
              <a:rPr lang="en-US"/>
              <a:t>Smart View</a:t>
            </a:r>
          </a:p>
          <a:p>
            <a:pPr marL="0" indent="0">
              <a:buNone/>
            </a:pPr>
            <a:endParaRPr lang="en-US"/>
          </a:p>
        </p:txBody>
      </p:sp>
      <p:sp>
        <p:nvSpPr>
          <p:cNvPr id="8" name="Text Placeholder 7">
            <a:extLst>
              <a:ext uri="{FF2B5EF4-FFF2-40B4-BE49-F238E27FC236}">
                <a16:creationId xmlns:a16="http://schemas.microsoft.com/office/drawing/2014/main" id="{2A2A1A66-4EBC-4C03-A111-CED9F56BAFFD}"/>
              </a:ext>
            </a:extLst>
          </p:cNvPr>
          <p:cNvSpPr>
            <a:spLocks noGrp="1"/>
          </p:cNvSpPr>
          <p:nvPr>
            <p:ph type="body" sz="quarter" idx="4294967295"/>
          </p:nvPr>
        </p:nvSpPr>
        <p:spPr>
          <a:xfrm>
            <a:off x="0" y="1682750"/>
            <a:ext cx="4200525" cy="3582988"/>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ERP Reporting Tools Details</a:t>
            </a:r>
          </a:p>
        </p:txBody>
      </p:sp>
    </p:spTree>
    <p:extLst>
      <p:ext uri="{BB962C8B-B14F-4D97-AF65-F5344CB8AC3E}">
        <p14:creationId xmlns:p14="http://schemas.microsoft.com/office/powerpoint/2010/main" val="829760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402A6-B1F3-4FE3-8C5D-17BD6D279D1C}"/>
              </a:ext>
            </a:extLst>
          </p:cNvPr>
          <p:cNvSpPr>
            <a:spLocks noGrp="1"/>
          </p:cNvSpPr>
          <p:nvPr>
            <p:ph type="title" idx="4294967295"/>
          </p:nvPr>
        </p:nvSpPr>
        <p:spPr>
          <a:xfrm>
            <a:off x="0" y="403225"/>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BI Publisher</a:t>
            </a:r>
          </a:p>
        </p:txBody>
      </p:sp>
      <p:sp>
        <p:nvSpPr>
          <p:cNvPr id="10" name="TextBox 9">
            <a:extLst>
              <a:ext uri="{FF2B5EF4-FFF2-40B4-BE49-F238E27FC236}">
                <a16:creationId xmlns:a16="http://schemas.microsoft.com/office/drawing/2014/main" id="{FE61746B-0E93-426C-B497-2176BF392C97}"/>
              </a:ext>
            </a:extLst>
          </p:cNvPr>
          <p:cNvSpPr txBox="1"/>
          <p:nvPr/>
        </p:nvSpPr>
        <p:spPr>
          <a:xfrm>
            <a:off x="7116032" y="2078155"/>
            <a:ext cx="1089060" cy="6463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00">
                <a:solidFill>
                  <a:schemeClr val="bg1"/>
                </a:solidFill>
              </a:rPr>
              <a:t>Third Party Application</a:t>
            </a:r>
          </a:p>
          <a:p>
            <a:r>
              <a:rPr lang="en-US" sz="1200">
                <a:solidFill>
                  <a:schemeClr val="bg1"/>
                </a:solidFill>
              </a:rPr>
              <a:t>   </a:t>
            </a:r>
          </a:p>
        </p:txBody>
      </p:sp>
      <p:grpSp>
        <p:nvGrpSpPr>
          <p:cNvPr id="11" name="Group 10">
            <a:extLst>
              <a:ext uri="{FF2B5EF4-FFF2-40B4-BE49-F238E27FC236}">
                <a16:creationId xmlns:a16="http://schemas.microsoft.com/office/drawing/2014/main" id="{E8A3FF31-21EE-4152-9711-C50FA0D43804}"/>
              </a:ext>
            </a:extLst>
          </p:cNvPr>
          <p:cNvGrpSpPr/>
          <p:nvPr/>
        </p:nvGrpSpPr>
        <p:grpSpPr>
          <a:xfrm>
            <a:off x="251344" y="1233845"/>
            <a:ext cx="11185932" cy="2796442"/>
            <a:chOff x="730771" y="2353993"/>
            <a:chExt cx="8021612" cy="2776091"/>
          </a:xfrm>
        </p:grpSpPr>
        <p:sp>
          <p:nvSpPr>
            <p:cNvPr id="12" name="Rectangle 11">
              <a:extLst>
                <a:ext uri="{FF2B5EF4-FFF2-40B4-BE49-F238E27FC236}">
                  <a16:creationId xmlns:a16="http://schemas.microsoft.com/office/drawing/2014/main" id="{A463D7A5-F993-4E60-84FA-F038D23FFED9}"/>
                </a:ext>
              </a:extLst>
            </p:cNvPr>
            <p:cNvSpPr/>
            <p:nvPr/>
          </p:nvSpPr>
          <p:spPr>
            <a:xfrm>
              <a:off x="1737165" y="4723363"/>
              <a:ext cx="4812846" cy="4067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endParaRPr lang="en-US" sz="1013">
                <a:solidFill>
                  <a:srgbClr val="FFFFFF"/>
                </a:solidFill>
                <a:cs typeface="Arial" panose="020B0604020202020204" pitchFamily="34" charset="0"/>
              </a:endParaRPr>
            </a:p>
          </p:txBody>
        </p:sp>
        <p:sp>
          <p:nvSpPr>
            <p:cNvPr id="13" name="AutoShape 3">
              <a:extLst>
                <a:ext uri="{FF2B5EF4-FFF2-40B4-BE49-F238E27FC236}">
                  <a16:creationId xmlns:a16="http://schemas.microsoft.com/office/drawing/2014/main" id="{5E58A79E-DE49-4289-B33C-97FB8A1D9AC9}"/>
                </a:ext>
              </a:extLst>
            </p:cNvPr>
            <p:cNvSpPr>
              <a:spLocks noChangeArrowheads="1"/>
            </p:cNvSpPr>
            <p:nvPr/>
          </p:nvSpPr>
          <p:spPr bwMode="gray">
            <a:xfrm rot="5400000">
              <a:off x="1792124" y="1292647"/>
              <a:ext cx="463041" cy="2585739"/>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Why This Tool?</a:t>
              </a:r>
            </a:p>
          </p:txBody>
        </p:sp>
        <p:sp>
          <p:nvSpPr>
            <p:cNvPr id="14" name="Freeform 4">
              <a:extLst>
                <a:ext uri="{FF2B5EF4-FFF2-40B4-BE49-F238E27FC236}">
                  <a16:creationId xmlns:a16="http://schemas.microsoft.com/office/drawing/2014/main" id="{D1B90657-8A7D-435C-86F4-30E2B808BD2A}"/>
                </a:ext>
              </a:extLst>
            </p:cNvPr>
            <p:cNvSpPr>
              <a:spLocks/>
            </p:cNvSpPr>
            <p:nvPr/>
          </p:nvSpPr>
          <p:spPr bwMode="gray">
            <a:xfrm>
              <a:off x="730771" y="2611166"/>
              <a:ext cx="2585740" cy="1874850"/>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Flexibility to write SQL queries or tune performance; remove dependencies with Oracle for delivering OTBI attributes</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Picture Perfect Reporting </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Allow multiple output formats like pdf, html, rtf, excel</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Support for Bursting options </a:t>
              </a:r>
              <a:r>
                <a:rPr lang="en-US" sz="1200"/>
                <a:t>to multiple destinations</a:t>
              </a:r>
              <a:endParaRPr lang="en-US" sz="1200">
                <a:solidFill>
                  <a:srgbClr val="000000"/>
                </a:solidFill>
                <a:cs typeface="Arial" panose="020B0604020202020204" pitchFamily="34" charset="0"/>
              </a:endParaRP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High volume data reports can be developed</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Supports calculations though SQL queries</a:t>
              </a:r>
            </a:p>
          </p:txBody>
        </p:sp>
        <p:sp>
          <p:nvSpPr>
            <p:cNvPr id="15" name="AutoShape 3">
              <a:extLst>
                <a:ext uri="{FF2B5EF4-FFF2-40B4-BE49-F238E27FC236}">
                  <a16:creationId xmlns:a16="http://schemas.microsoft.com/office/drawing/2014/main" id="{0BD59FE7-C45C-46E3-B7E9-276E898185F1}"/>
                </a:ext>
              </a:extLst>
            </p:cNvPr>
            <p:cNvSpPr>
              <a:spLocks noChangeArrowheads="1"/>
            </p:cNvSpPr>
            <p:nvPr/>
          </p:nvSpPr>
          <p:spPr bwMode="gray">
            <a:xfrm rot="5400000">
              <a:off x="4469859" y="1277124"/>
              <a:ext cx="443369" cy="2597108"/>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How Does It Work?</a:t>
              </a:r>
            </a:p>
          </p:txBody>
        </p:sp>
        <p:sp>
          <p:nvSpPr>
            <p:cNvPr id="16" name="Freeform 4">
              <a:extLst>
                <a:ext uri="{FF2B5EF4-FFF2-40B4-BE49-F238E27FC236}">
                  <a16:creationId xmlns:a16="http://schemas.microsoft.com/office/drawing/2014/main" id="{A40BAD05-437C-4BD3-A1B6-9CDBEDE6F0A4}"/>
                </a:ext>
              </a:extLst>
            </p:cNvPr>
            <p:cNvSpPr>
              <a:spLocks/>
            </p:cNvSpPr>
            <p:nvPr/>
          </p:nvSpPr>
          <p:spPr bwMode="gray">
            <a:xfrm>
              <a:off x="3389213" y="2664998"/>
              <a:ext cx="2604662" cy="1821018"/>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Dataset(s) generate runtime XML from a single or multiple data sources</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Generated XML is parsed though a static template for a single or multiple output(s) in different formats</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Report output can be delivered using delivery options (ex – Email, SFTP)</a:t>
              </a:r>
            </a:p>
            <a:p>
              <a:pPr defTabSz="342905">
                <a:spcBef>
                  <a:spcPts val="124"/>
                </a:spcBef>
                <a:buSzPct val="100000"/>
                <a:defRPr/>
              </a:pPr>
              <a:endParaRPr lang="en-US" sz="1000">
                <a:solidFill>
                  <a:srgbClr val="000000"/>
                </a:solidFill>
                <a:cs typeface="Arial" panose="020B0604020202020204" pitchFamily="34" charset="0"/>
              </a:endParaRPr>
            </a:p>
          </p:txBody>
        </p:sp>
        <p:sp>
          <p:nvSpPr>
            <p:cNvPr id="17" name="AutoShape 3">
              <a:extLst>
                <a:ext uri="{FF2B5EF4-FFF2-40B4-BE49-F238E27FC236}">
                  <a16:creationId xmlns:a16="http://schemas.microsoft.com/office/drawing/2014/main" id="{F92352FD-1258-437C-BAB1-B95B889F0CEE}"/>
                </a:ext>
              </a:extLst>
            </p:cNvPr>
            <p:cNvSpPr>
              <a:spLocks noChangeArrowheads="1"/>
            </p:cNvSpPr>
            <p:nvPr/>
          </p:nvSpPr>
          <p:spPr bwMode="gray">
            <a:xfrm rot="5400000">
              <a:off x="7177661" y="1242456"/>
              <a:ext cx="462729" cy="2685804"/>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400" b="1">
                  <a:solidFill>
                    <a:srgbClr val="FFFFFF"/>
                  </a:solidFill>
                  <a:cs typeface="Arial" panose="020B0604020202020204" pitchFamily="34" charset="0"/>
                </a:rPr>
                <a:t>Limitations</a:t>
              </a:r>
            </a:p>
          </p:txBody>
        </p:sp>
        <p:sp>
          <p:nvSpPr>
            <p:cNvPr id="18" name="Freeform 4">
              <a:extLst>
                <a:ext uri="{FF2B5EF4-FFF2-40B4-BE49-F238E27FC236}">
                  <a16:creationId xmlns:a16="http://schemas.microsoft.com/office/drawing/2014/main" id="{F748B281-2247-4E89-968E-706238355283}"/>
                </a:ext>
              </a:extLst>
            </p:cNvPr>
            <p:cNvSpPr>
              <a:spLocks/>
            </p:cNvSpPr>
            <p:nvPr/>
          </p:nvSpPr>
          <p:spPr bwMode="gray">
            <a:xfrm>
              <a:off x="6066578" y="2674586"/>
              <a:ext cx="2685805" cy="1811430"/>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342905">
                <a:spcBef>
                  <a:spcPts val="124"/>
                </a:spcBef>
                <a:buSzPct val="100000"/>
                <a:defRPr/>
              </a:pPr>
              <a:endParaRPr lang="en-US" sz="563">
                <a:solidFill>
                  <a:srgbClr val="000000"/>
                </a:solidFill>
                <a:cs typeface="Arial" panose="020B0604020202020204" pitchFamily="34" charset="0"/>
              </a:endParaRPr>
            </a:p>
          </p:txBody>
        </p:sp>
        <p:sp>
          <p:nvSpPr>
            <p:cNvPr id="19" name="Freeform 4">
              <a:extLst>
                <a:ext uri="{FF2B5EF4-FFF2-40B4-BE49-F238E27FC236}">
                  <a16:creationId xmlns:a16="http://schemas.microsoft.com/office/drawing/2014/main" id="{5A9F7B45-F50C-4CB6-A591-68B8A3C3F69A}"/>
                </a:ext>
              </a:extLst>
            </p:cNvPr>
            <p:cNvSpPr>
              <a:spLocks/>
            </p:cNvSpPr>
            <p:nvPr/>
          </p:nvSpPr>
          <p:spPr bwMode="gray">
            <a:xfrm>
              <a:off x="6062345" y="2690939"/>
              <a:ext cx="2685805" cy="1795077"/>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Developer Centric Tool and Users should have some basic to advanced knowledge of SQL</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Complex BI reports can take significant development time</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No drill-down and drill-through capabilities</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Users cannot make changes to report based on their needs</a:t>
              </a:r>
            </a:p>
          </p:txBody>
        </p:sp>
      </p:grpSp>
      <p:pic>
        <p:nvPicPr>
          <p:cNvPr id="20" name="Picture 19" descr="C:\Users\cbachu\AppData\Local\Temp\SNAGHTML32d5920f.PNG">
            <a:extLst>
              <a:ext uri="{FF2B5EF4-FFF2-40B4-BE49-F238E27FC236}">
                <a16:creationId xmlns:a16="http://schemas.microsoft.com/office/drawing/2014/main" id="{B7BE88B3-58B9-4EF7-AB86-0C35A11E61D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525" y="4422189"/>
            <a:ext cx="11180029" cy="1885816"/>
          </a:xfrm>
          <a:prstGeom prst="rect">
            <a:avLst/>
          </a:prstGeom>
          <a:noFill/>
          <a:ln>
            <a:solidFill>
              <a:srgbClr val="4F81BD"/>
            </a:solidFill>
          </a:ln>
        </p:spPr>
      </p:pic>
      <p:sp>
        <p:nvSpPr>
          <p:cNvPr id="21" name="TextBox 20">
            <a:extLst>
              <a:ext uri="{FF2B5EF4-FFF2-40B4-BE49-F238E27FC236}">
                <a16:creationId xmlns:a16="http://schemas.microsoft.com/office/drawing/2014/main" id="{E0C8BEBD-C50F-4B7F-AC09-5279BA1DA230}"/>
              </a:ext>
            </a:extLst>
          </p:cNvPr>
          <p:cNvSpPr txBox="1"/>
          <p:nvPr/>
        </p:nvSpPr>
        <p:spPr>
          <a:xfrm>
            <a:off x="251344" y="3640553"/>
            <a:ext cx="11180029" cy="61491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b="1" dirty="0">
                <a:solidFill>
                  <a:srgbClr val="000000"/>
                </a:solidFill>
                <a:cs typeface="Arial" panose="020B0604020202020204" pitchFamily="34" charset="0"/>
              </a:rPr>
              <a:t>XX Applicability Examples - </a:t>
            </a:r>
            <a:r>
              <a:rPr lang="en-US" sz="1698" dirty="0">
                <a:solidFill>
                  <a:srgbClr val="000000"/>
                </a:solidFill>
                <a:cs typeface="Arial" panose="020B0604020202020204" pitchFamily="34" charset="0"/>
              </a:rPr>
              <a:t>Label Print Report, AP Invoice Aging Report, Shipping Label Print Report, Customer Invoices Report</a:t>
            </a:r>
          </a:p>
        </p:txBody>
      </p:sp>
      <p:sp>
        <p:nvSpPr>
          <p:cNvPr id="22" name="TextBox 21">
            <a:extLst>
              <a:ext uri="{FF2B5EF4-FFF2-40B4-BE49-F238E27FC236}">
                <a16:creationId xmlns:a16="http://schemas.microsoft.com/office/drawing/2014/main" id="{231772B3-FB20-4A0E-B632-37984DF153EC}"/>
              </a:ext>
            </a:extLst>
          </p:cNvPr>
          <p:cNvSpPr txBox="1"/>
          <p:nvPr/>
        </p:nvSpPr>
        <p:spPr>
          <a:xfrm>
            <a:off x="184525" y="4101323"/>
            <a:ext cx="1470210"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rgbClr val="000000"/>
                </a:solidFill>
                <a:cs typeface="Arial" panose="020B0604020202020204" pitchFamily="34" charset="0"/>
              </a:rPr>
              <a:t>Sample Report Output</a:t>
            </a:r>
            <a:endParaRPr lang="en-US" sz="662"/>
          </a:p>
        </p:txBody>
      </p:sp>
    </p:spTree>
    <p:extLst>
      <p:ext uri="{BB962C8B-B14F-4D97-AF65-F5344CB8AC3E}">
        <p14:creationId xmlns:p14="http://schemas.microsoft.com/office/powerpoint/2010/main" val="186188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402A6-B1F3-4FE3-8C5D-17BD6D279D1C}"/>
              </a:ext>
            </a:extLst>
          </p:cNvPr>
          <p:cNvSpPr>
            <a:spLocks noGrp="1"/>
          </p:cNvSpPr>
          <p:nvPr>
            <p:ph type="title" idx="4294967295"/>
          </p:nvPr>
        </p:nvSpPr>
        <p:spPr>
          <a:xfrm>
            <a:off x="0" y="403225"/>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OTBI</a:t>
            </a:r>
          </a:p>
        </p:txBody>
      </p:sp>
      <p:sp>
        <p:nvSpPr>
          <p:cNvPr id="22" name="TextBox 21">
            <a:extLst>
              <a:ext uri="{FF2B5EF4-FFF2-40B4-BE49-F238E27FC236}">
                <a16:creationId xmlns:a16="http://schemas.microsoft.com/office/drawing/2014/main" id="{305566D2-9371-4C22-8DD9-D8CB6E998AAC}"/>
              </a:ext>
            </a:extLst>
          </p:cNvPr>
          <p:cNvSpPr txBox="1"/>
          <p:nvPr/>
        </p:nvSpPr>
        <p:spPr>
          <a:xfrm>
            <a:off x="7106942" y="1637527"/>
            <a:ext cx="1089060" cy="6463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00">
                <a:solidFill>
                  <a:schemeClr val="bg1"/>
                </a:solidFill>
              </a:rPr>
              <a:t>Third Party Application</a:t>
            </a:r>
          </a:p>
          <a:p>
            <a:r>
              <a:rPr lang="en-US" sz="1200">
                <a:solidFill>
                  <a:schemeClr val="bg1"/>
                </a:solidFill>
              </a:rPr>
              <a:t>   </a:t>
            </a:r>
          </a:p>
        </p:txBody>
      </p:sp>
      <p:grpSp>
        <p:nvGrpSpPr>
          <p:cNvPr id="23" name="Group 22">
            <a:extLst>
              <a:ext uri="{FF2B5EF4-FFF2-40B4-BE49-F238E27FC236}">
                <a16:creationId xmlns:a16="http://schemas.microsoft.com/office/drawing/2014/main" id="{DD7A7D65-6302-4DEC-AE5B-61CCC5B2E94C}"/>
              </a:ext>
            </a:extLst>
          </p:cNvPr>
          <p:cNvGrpSpPr/>
          <p:nvPr/>
        </p:nvGrpSpPr>
        <p:grpSpPr>
          <a:xfrm>
            <a:off x="272187" y="1125387"/>
            <a:ext cx="11179700" cy="2872639"/>
            <a:chOff x="730771" y="2353993"/>
            <a:chExt cx="8021613" cy="2776091"/>
          </a:xfrm>
        </p:grpSpPr>
        <p:sp>
          <p:nvSpPr>
            <p:cNvPr id="24" name="Rectangle 23">
              <a:extLst>
                <a:ext uri="{FF2B5EF4-FFF2-40B4-BE49-F238E27FC236}">
                  <a16:creationId xmlns:a16="http://schemas.microsoft.com/office/drawing/2014/main" id="{12D82015-D3DE-42DD-ABB8-7AC9B7F49282}"/>
                </a:ext>
              </a:extLst>
            </p:cNvPr>
            <p:cNvSpPr/>
            <p:nvPr/>
          </p:nvSpPr>
          <p:spPr>
            <a:xfrm>
              <a:off x="1737165" y="4723363"/>
              <a:ext cx="4812846" cy="4067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endParaRPr lang="en-US" sz="1013">
                <a:solidFill>
                  <a:srgbClr val="FFFFFF"/>
                </a:solidFill>
                <a:cs typeface="Arial" panose="020B0604020202020204" pitchFamily="34" charset="0"/>
              </a:endParaRPr>
            </a:p>
          </p:txBody>
        </p:sp>
        <p:sp>
          <p:nvSpPr>
            <p:cNvPr id="25" name="AutoShape 3">
              <a:extLst>
                <a:ext uri="{FF2B5EF4-FFF2-40B4-BE49-F238E27FC236}">
                  <a16:creationId xmlns:a16="http://schemas.microsoft.com/office/drawing/2014/main" id="{93895073-32C5-4350-8C03-7D91E4913AFF}"/>
                </a:ext>
              </a:extLst>
            </p:cNvPr>
            <p:cNvSpPr>
              <a:spLocks noChangeArrowheads="1"/>
            </p:cNvSpPr>
            <p:nvPr/>
          </p:nvSpPr>
          <p:spPr bwMode="gray">
            <a:xfrm rot="5400000">
              <a:off x="1792124" y="1292647"/>
              <a:ext cx="463041" cy="2585739"/>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Why This Tool?</a:t>
              </a:r>
            </a:p>
          </p:txBody>
        </p:sp>
        <p:sp>
          <p:nvSpPr>
            <p:cNvPr id="26" name="Freeform 4">
              <a:extLst>
                <a:ext uri="{FF2B5EF4-FFF2-40B4-BE49-F238E27FC236}">
                  <a16:creationId xmlns:a16="http://schemas.microsoft.com/office/drawing/2014/main" id="{0A5F029A-7B16-4ED8-988A-88259C624BB3}"/>
                </a:ext>
              </a:extLst>
            </p:cNvPr>
            <p:cNvSpPr>
              <a:spLocks/>
            </p:cNvSpPr>
            <p:nvPr/>
          </p:nvSpPr>
          <p:spPr bwMode="gray">
            <a:xfrm>
              <a:off x="730771" y="2611166"/>
              <a:ext cx="2585740" cy="2062494"/>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Designed for end user and Adhoc reporting - users of this tool do not require knowledge of SQL or the underlying database schemas supporting Oracle Cloud</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Pre-packaged content - delivered subject areas provided for drag and drop interface</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Data access and security integrated with Oracle Cloud requiring no further setup</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Primarily meant for operational users who want to create their own custom reports and dashboards</a:t>
              </a:r>
            </a:p>
          </p:txBody>
        </p:sp>
        <p:sp>
          <p:nvSpPr>
            <p:cNvPr id="27" name="AutoShape 3">
              <a:extLst>
                <a:ext uri="{FF2B5EF4-FFF2-40B4-BE49-F238E27FC236}">
                  <a16:creationId xmlns:a16="http://schemas.microsoft.com/office/drawing/2014/main" id="{16FF438B-8686-489F-A200-08D5E771A174}"/>
                </a:ext>
              </a:extLst>
            </p:cNvPr>
            <p:cNvSpPr>
              <a:spLocks noChangeArrowheads="1"/>
            </p:cNvSpPr>
            <p:nvPr/>
          </p:nvSpPr>
          <p:spPr bwMode="gray">
            <a:xfrm rot="5400000">
              <a:off x="4469859" y="1277124"/>
              <a:ext cx="443369" cy="2597108"/>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How Does It Work?</a:t>
              </a:r>
            </a:p>
          </p:txBody>
        </p:sp>
        <p:sp>
          <p:nvSpPr>
            <p:cNvPr id="28" name="Freeform 4">
              <a:extLst>
                <a:ext uri="{FF2B5EF4-FFF2-40B4-BE49-F238E27FC236}">
                  <a16:creationId xmlns:a16="http://schemas.microsoft.com/office/drawing/2014/main" id="{B68C7B47-B4AF-44C0-9A57-1D1409F697E2}"/>
                </a:ext>
              </a:extLst>
            </p:cNvPr>
            <p:cNvSpPr>
              <a:spLocks/>
            </p:cNvSpPr>
            <p:nvPr/>
          </p:nvSpPr>
          <p:spPr bwMode="gray">
            <a:xfrm>
              <a:off x="3389213" y="2664997"/>
              <a:ext cx="2604662" cy="2008663"/>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indent="-128590" defTabSz="342905">
                <a:buFont typeface="Arial" panose="020B0604020202020204" pitchFamily="34" charset="0"/>
                <a:buChar char="•"/>
                <a:defRPr/>
              </a:pPr>
              <a:r>
                <a:rPr lang="en-US" sz="1200">
                  <a:solidFill>
                    <a:srgbClr val="000000"/>
                  </a:solidFill>
                  <a:cs typeface="Arial" panose="020B0604020202020204" pitchFamily="34" charset="0"/>
                </a:rPr>
                <a:t>OTBI is fully integrated with Oracle Cloud(roles, flex fields, lookups)</a:t>
              </a:r>
            </a:p>
            <a:p>
              <a:pPr marL="128590" indent="-128590" defTabSz="342905">
                <a:buFont typeface="Arial" panose="020B0604020202020204" pitchFamily="34" charset="0"/>
                <a:buChar char="•"/>
                <a:defRPr/>
              </a:pPr>
              <a:r>
                <a:rPr lang="en-US" sz="1200">
                  <a:solidFill>
                    <a:srgbClr val="000000"/>
                  </a:solidFill>
                  <a:cs typeface="Arial" panose="020B0604020202020204" pitchFamily="34" charset="0"/>
                </a:rPr>
                <a:t>There is no need for additional implementation steps to map security or provide configuration inputs</a:t>
              </a:r>
            </a:p>
            <a:p>
              <a:pPr marL="128590" indent="-128590" defTabSz="342905">
                <a:buFont typeface="Arial" panose="020B0604020202020204" pitchFamily="34" charset="0"/>
                <a:buChar char="•"/>
                <a:defRPr/>
              </a:pPr>
              <a:r>
                <a:rPr lang="en-US" sz="1200">
                  <a:solidFill>
                    <a:srgbClr val="000000"/>
                  </a:solidFill>
                  <a:cs typeface="Arial" panose="020B0604020202020204" pitchFamily="34" charset="0"/>
                </a:rPr>
                <a:t>OTBI needs minimum setup and is ready for use once Oracle Cloud is installed and configured</a:t>
              </a:r>
              <a:endParaRPr lang="en-US" sz="1000">
                <a:solidFill>
                  <a:srgbClr val="000000"/>
                </a:solidFill>
                <a:cs typeface="Arial" panose="020B0604020202020204" pitchFamily="34" charset="0"/>
              </a:endParaRPr>
            </a:p>
          </p:txBody>
        </p:sp>
        <p:sp>
          <p:nvSpPr>
            <p:cNvPr id="29" name="AutoShape 3">
              <a:extLst>
                <a:ext uri="{FF2B5EF4-FFF2-40B4-BE49-F238E27FC236}">
                  <a16:creationId xmlns:a16="http://schemas.microsoft.com/office/drawing/2014/main" id="{4011EAF8-9763-4887-9B80-A7A00AC58B1F}"/>
                </a:ext>
              </a:extLst>
            </p:cNvPr>
            <p:cNvSpPr>
              <a:spLocks noChangeArrowheads="1"/>
            </p:cNvSpPr>
            <p:nvPr/>
          </p:nvSpPr>
          <p:spPr bwMode="gray">
            <a:xfrm rot="5400000">
              <a:off x="7178117" y="1242456"/>
              <a:ext cx="462729" cy="2685804"/>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400" b="1">
                  <a:solidFill>
                    <a:srgbClr val="FFFFFF"/>
                  </a:solidFill>
                  <a:cs typeface="Arial" panose="020B0604020202020204" pitchFamily="34" charset="0"/>
                </a:rPr>
                <a:t>Limitations</a:t>
              </a:r>
            </a:p>
          </p:txBody>
        </p:sp>
        <p:sp>
          <p:nvSpPr>
            <p:cNvPr id="30" name="Freeform 4">
              <a:extLst>
                <a:ext uri="{FF2B5EF4-FFF2-40B4-BE49-F238E27FC236}">
                  <a16:creationId xmlns:a16="http://schemas.microsoft.com/office/drawing/2014/main" id="{851BE51B-200B-487C-A9BB-A72606A2DE67}"/>
                </a:ext>
              </a:extLst>
            </p:cNvPr>
            <p:cNvSpPr>
              <a:spLocks/>
            </p:cNvSpPr>
            <p:nvPr/>
          </p:nvSpPr>
          <p:spPr bwMode="gray">
            <a:xfrm>
              <a:off x="6066578" y="2674586"/>
              <a:ext cx="2685805" cy="1999075"/>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342905">
                <a:spcBef>
                  <a:spcPts val="124"/>
                </a:spcBef>
                <a:buSzPct val="100000"/>
                <a:defRPr/>
              </a:pPr>
              <a:endParaRPr lang="en-US" sz="563">
                <a:solidFill>
                  <a:srgbClr val="000000"/>
                </a:solidFill>
                <a:cs typeface="Arial" panose="020B0604020202020204" pitchFamily="34" charset="0"/>
              </a:endParaRPr>
            </a:p>
          </p:txBody>
        </p:sp>
        <p:sp>
          <p:nvSpPr>
            <p:cNvPr id="31" name="Freeform 4">
              <a:extLst>
                <a:ext uri="{FF2B5EF4-FFF2-40B4-BE49-F238E27FC236}">
                  <a16:creationId xmlns:a16="http://schemas.microsoft.com/office/drawing/2014/main" id="{80C35888-0280-4400-BE7B-E0A4A321EA25}"/>
                </a:ext>
              </a:extLst>
            </p:cNvPr>
            <p:cNvSpPr>
              <a:spLocks/>
            </p:cNvSpPr>
            <p:nvPr/>
          </p:nvSpPr>
          <p:spPr bwMode="gray">
            <a:xfrm>
              <a:off x="6062801" y="2690939"/>
              <a:ext cx="2685805" cy="1982722"/>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Customizations of the subject area are not supported; also, limited capabilities to combine subject area</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All data attributes are not included in subject areas and dependencies with Oracle if the attribute is not available to select in the output</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Performance issues noticed when running complex reports and dependencies with Oracle on performance tuning </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Minimal data visualizations, up to 25000 rows</a:t>
              </a:r>
            </a:p>
          </p:txBody>
        </p:sp>
      </p:grpSp>
      <p:pic>
        <p:nvPicPr>
          <p:cNvPr id="32" name="Picture 31" descr="C:\Users\cbachu\AppData\Local\Temp\SNAGHTML32bb27f9.PNG">
            <a:extLst>
              <a:ext uri="{FF2B5EF4-FFF2-40B4-BE49-F238E27FC236}">
                <a16:creationId xmlns:a16="http://schemas.microsoft.com/office/drawing/2014/main" id="{5439CC3A-97CD-4C88-B5C4-62C795D2671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2253" y="4414176"/>
            <a:ext cx="11174436" cy="1939545"/>
          </a:xfrm>
          <a:prstGeom prst="rect">
            <a:avLst/>
          </a:prstGeom>
          <a:noFill/>
          <a:ln>
            <a:noFill/>
          </a:ln>
        </p:spPr>
      </p:pic>
      <p:sp>
        <p:nvSpPr>
          <p:cNvPr id="17" name="TextBox 16">
            <a:extLst>
              <a:ext uri="{FF2B5EF4-FFF2-40B4-BE49-F238E27FC236}">
                <a16:creationId xmlns:a16="http://schemas.microsoft.com/office/drawing/2014/main" id="{D18588BF-3D1F-499C-91E7-B1144C166204}"/>
              </a:ext>
            </a:extLst>
          </p:cNvPr>
          <p:cNvSpPr txBox="1"/>
          <p:nvPr/>
        </p:nvSpPr>
        <p:spPr>
          <a:xfrm>
            <a:off x="242253" y="3716048"/>
            <a:ext cx="8591964" cy="353623"/>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b="1" dirty="0">
                <a:solidFill>
                  <a:srgbClr val="000000"/>
                </a:solidFill>
                <a:cs typeface="Arial" panose="020B0604020202020204" pitchFamily="34" charset="0"/>
              </a:rPr>
              <a:t>XX Applicability Examples - </a:t>
            </a:r>
            <a:r>
              <a:rPr lang="en-US" sz="1698" dirty="0">
                <a:solidFill>
                  <a:srgbClr val="000000"/>
                </a:solidFill>
                <a:cs typeface="Arial" panose="020B0604020202020204" pitchFamily="34" charset="0"/>
              </a:rPr>
              <a:t>AR Revenue Details Report, Asset Balance Report</a:t>
            </a:r>
            <a:r>
              <a:rPr lang="en-US" sz="1698" b="1" dirty="0">
                <a:solidFill>
                  <a:srgbClr val="000000"/>
                </a:solidFill>
                <a:cs typeface="Arial" panose="020B0604020202020204" pitchFamily="34" charset="0"/>
              </a:rPr>
              <a:t> </a:t>
            </a:r>
          </a:p>
        </p:txBody>
      </p:sp>
      <p:sp>
        <p:nvSpPr>
          <p:cNvPr id="16" name="TextBox 15">
            <a:extLst>
              <a:ext uri="{FF2B5EF4-FFF2-40B4-BE49-F238E27FC236}">
                <a16:creationId xmlns:a16="http://schemas.microsoft.com/office/drawing/2014/main" id="{61F0B40E-66A7-4C61-96C3-792498C0FF67}"/>
              </a:ext>
            </a:extLst>
          </p:cNvPr>
          <p:cNvSpPr txBox="1"/>
          <p:nvPr/>
        </p:nvSpPr>
        <p:spPr>
          <a:xfrm>
            <a:off x="184525" y="4101323"/>
            <a:ext cx="1470210"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rgbClr val="000000"/>
                </a:solidFill>
                <a:cs typeface="Arial" panose="020B0604020202020204" pitchFamily="34" charset="0"/>
              </a:rPr>
              <a:t>Sample Report Output</a:t>
            </a:r>
            <a:endParaRPr lang="en-US" sz="662"/>
          </a:p>
        </p:txBody>
      </p:sp>
    </p:spTree>
    <p:extLst>
      <p:ext uri="{BB962C8B-B14F-4D97-AF65-F5344CB8AC3E}">
        <p14:creationId xmlns:p14="http://schemas.microsoft.com/office/powerpoint/2010/main" val="147246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402A6-B1F3-4FE3-8C5D-17BD6D279D1C}"/>
              </a:ext>
            </a:extLst>
          </p:cNvPr>
          <p:cNvSpPr>
            <a:spLocks noGrp="1"/>
          </p:cNvSpPr>
          <p:nvPr>
            <p:ph type="title" idx="4294967295"/>
          </p:nvPr>
        </p:nvSpPr>
        <p:spPr>
          <a:xfrm>
            <a:off x="0" y="403225"/>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FRS *</a:t>
            </a:r>
          </a:p>
        </p:txBody>
      </p:sp>
      <p:grpSp>
        <p:nvGrpSpPr>
          <p:cNvPr id="17" name="Group 16">
            <a:extLst>
              <a:ext uri="{FF2B5EF4-FFF2-40B4-BE49-F238E27FC236}">
                <a16:creationId xmlns:a16="http://schemas.microsoft.com/office/drawing/2014/main" id="{7C755367-EAE2-46BD-AFAF-E2A0463ECEB5}"/>
              </a:ext>
            </a:extLst>
          </p:cNvPr>
          <p:cNvGrpSpPr/>
          <p:nvPr/>
        </p:nvGrpSpPr>
        <p:grpSpPr>
          <a:xfrm>
            <a:off x="334117" y="1100925"/>
            <a:ext cx="11194059" cy="2258551"/>
            <a:chOff x="724943" y="2351813"/>
            <a:chExt cx="8027441" cy="2778271"/>
          </a:xfrm>
        </p:grpSpPr>
        <p:sp>
          <p:nvSpPr>
            <p:cNvPr id="18" name="Rectangle 17">
              <a:extLst>
                <a:ext uri="{FF2B5EF4-FFF2-40B4-BE49-F238E27FC236}">
                  <a16:creationId xmlns:a16="http://schemas.microsoft.com/office/drawing/2014/main" id="{15A57809-886D-40E0-AB82-C225CD5CD142}"/>
                </a:ext>
              </a:extLst>
            </p:cNvPr>
            <p:cNvSpPr/>
            <p:nvPr/>
          </p:nvSpPr>
          <p:spPr>
            <a:xfrm>
              <a:off x="1737165" y="4723363"/>
              <a:ext cx="4812846" cy="4067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endParaRPr lang="en-US" sz="1013">
                <a:solidFill>
                  <a:srgbClr val="FFFFFF"/>
                </a:solidFill>
                <a:cs typeface="Arial" panose="020B0604020202020204" pitchFamily="34" charset="0"/>
              </a:endParaRPr>
            </a:p>
          </p:txBody>
        </p:sp>
        <p:sp>
          <p:nvSpPr>
            <p:cNvPr id="19" name="AutoShape 3">
              <a:extLst>
                <a:ext uri="{FF2B5EF4-FFF2-40B4-BE49-F238E27FC236}">
                  <a16:creationId xmlns:a16="http://schemas.microsoft.com/office/drawing/2014/main" id="{CF5DE591-FF0A-4A61-9CF4-8DADEE8E6D4F}"/>
                </a:ext>
              </a:extLst>
            </p:cNvPr>
            <p:cNvSpPr>
              <a:spLocks noChangeArrowheads="1"/>
            </p:cNvSpPr>
            <p:nvPr/>
          </p:nvSpPr>
          <p:spPr bwMode="gray">
            <a:xfrm rot="5400000">
              <a:off x="1788117" y="1288639"/>
              <a:ext cx="465223" cy="2591571"/>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Why This Tool?</a:t>
              </a:r>
            </a:p>
          </p:txBody>
        </p:sp>
        <p:sp>
          <p:nvSpPr>
            <p:cNvPr id="20" name="Freeform 4">
              <a:extLst>
                <a:ext uri="{FF2B5EF4-FFF2-40B4-BE49-F238E27FC236}">
                  <a16:creationId xmlns:a16="http://schemas.microsoft.com/office/drawing/2014/main" id="{922CB639-26B4-485D-ADB1-7DB97C38EAC6}"/>
                </a:ext>
              </a:extLst>
            </p:cNvPr>
            <p:cNvSpPr>
              <a:spLocks/>
            </p:cNvSpPr>
            <p:nvPr/>
          </p:nvSpPr>
          <p:spPr bwMode="gray">
            <a:xfrm>
              <a:off x="730771" y="2611166"/>
              <a:ext cx="2585740" cy="2159874"/>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buSzPct val="100000"/>
                <a:buFont typeface="Arial" panose="020B0604020202020204" pitchFamily="34" charset="0"/>
                <a:buChar char="•"/>
                <a:defRPr/>
              </a:pPr>
              <a:r>
                <a:rPr lang="en-US" sz="1200">
                  <a:solidFill>
                    <a:srgbClr val="000000"/>
                  </a:solidFill>
                  <a:cs typeface="Arial" panose="020B0604020202020204" pitchFamily="34" charset="0"/>
                </a:rPr>
                <a:t>Based on real-time general ledger</a:t>
              </a:r>
            </a:p>
            <a:p>
              <a:pPr marL="0" lvl="1" defTabSz="342905">
                <a:buSzPct val="100000"/>
                <a:defRPr/>
              </a:pPr>
              <a:r>
                <a:rPr lang="en-US" sz="1200">
                  <a:solidFill>
                    <a:srgbClr val="000000"/>
                  </a:solidFill>
                  <a:cs typeface="Arial" panose="020B0604020202020204" pitchFamily="34" charset="0"/>
                </a:rPr>
                <a:t>    account balances</a:t>
              </a:r>
            </a:p>
            <a:p>
              <a:pPr marL="128590" lvl="1" indent="-128590" defTabSz="342905">
                <a:buSzPct val="100000"/>
                <a:buFont typeface="Arial" panose="020B0604020202020204" pitchFamily="34" charset="0"/>
                <a:buChar char="•"/>
                <a:defRPr/>
              </a:pPr>
              <a:r>
                <a:rPr lang="en-US" sz="1200">
                  <a:solidFill>
                    <a:srgbClr val="000000"/>
                  </a:solidFill>
                  <a:cs typeface="Arial" panose="020B0604020202020204" pitchFamily="34" charset="0"/>
                </a:rPr>
                <a:t>Supports multi-dimensional analysis</a:t>
              </a:r>
            </a:p>
            <a:p>
              <a:pPr marL="128590" lvl="1" indent="-128590" defTabSz="342905">
                <a:buSzPct val="100000"/>
                <a:buFont typeface="Arial" panose="020B0604020202020204" pitchFamily="34" charset="0"/>
                <a:buChar char="•"/>
                <a:defRPr/>
              </a:pPr>
              <a:r>
                <a:rPr lang="en-US" sz="1200">
                  <a:solidFill>
                    <a:srgbClr val="000000"/>
                  </a:solidFill>
                  <a:cs typeface="Arial" panose="020B0604020202020204" pitchFamily="34" charset="0"/>
                </a:rPr>
                <a:t>Supports multiple output formats, such as HTML, PDF, Excel</a:t>
              </a:r>
            </a:p>
            <a:p>
              <a:pPr marL="128590" lvl="1" indent="-128590" defTabSz="342905">
                <a:buSzPct val="100000"/>
                <a:buFont typeface="Arial" panose="020B0604020202020204" pitchFamily="34" charset="0"/>
                <a:buChar char="•"/>
                <a:defRPr/>
              </a:pPr>
              <a:r>
                <a:rPr lang="en-US" sz="1200">
                  <a:solidFill>
                    <a:srgbClr val="000000"/>
                  </a:solidFill>
                  <a:cs typeface="Arial" panose="020B0604020202020204" pitchFamily="34" charset="0"/>
                </a:rPr>
                <a:t>Graphical tool makes it easy for users to create reports by dragging and dropping data elements from the accounting hierarchy onto a grid layout</a:t>
              </a:r>
            </a:p>
          </p:txBody>
        </p:sp>
        <p:sp>
          <p:nvSpPr>
            <p:cNvPr id="33" name="AutoShape 3">
              <a:extLst>
                <a:ext uri="{FF2B5EF4-FFF2-40B4-BE49-F238E27FC236}">
                  <a16:creationId xmlns:a16="http://schemas.microsoft.com/office/drawing/2014/main" id="{F9761DFD-4C3E-4909-B730-8DAC96ABDF3B}"/>
                </a:ext>
              </a:extLst>
            </p:cNvPr>
            <p:cNvSpPr>
              <a:spLocks noChangeArrowheads="1"/>
            </p:cNvSpPr>
            <p:nvPr/>
          </p:nvSpPr>
          <p:spPr bwMode="gray">
            <a:xfrm rot="5400000">
              <a:off x="4469859" y="1277124"/>
              <a:ext cx="443369" cy="2597108"/>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How Does It Work?</a:t>
              </a:r>
            </a:p>
          </p:txBody>
        </p:sp>
        <p:sp>
          <p:nvSpPr>
            <p:cNvPr id="34" name="Freeform 4">
              <a:extLst>
                <a:ext uri="{FF2B5EF4-FFF2-40B4-BE49-F238E27FC236}">
                  <a16:creationId xmlns:a16="http://schemas.microsoft.com/office/drawing/2014/main" id="{A233B1F2-3FAD-42AF-ABA7-879069A3C652}"/>
                </a:ext>
              </a:extLst>
            </p:cNvPr>
            <p:cNvSpPr>
              <a:spLocks/>
            </p:cNvSpPr>
            <p:nvPr/>
          </p:nvSpPr>
          <p:spPr bwMode="gray">
            <a:xfrm>
              <a:off x="3389213" y="2664997"/>
              <a:ext cx="2604662" cy="2106044"/>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indent="-128590" defTabSz="342905">
                <a:buFont typeface="Arial" panose="020B0604020202020204" pitchFamily="34" charset="0"/>
                <a:buChar char="•"/>
                <a:defRPr/>
              </a:pPr>
              <a:r>
                <a:rPr lang="en-US" sz="1200">
                  <a:solidFill>
                    <a:srgbClr val="000000"/>
                  </a:solidFill>
                  <a:cs typeface="Arial" panose="020B0604020202020204" pitchFamily="34" charset="0"/>
                </a:rPr>
                <a:t>Financial Reporting Center uses an object-oriented graphical report layout</a:t>
              </a:r>
            </a:p>
            <a:p>
              <a:pPr marL="128590" indent="-128590" defTabSz="342905">
                <a:buFont typeface="Arial" panose="020B0604020202020204" pitchFamily="34" charset="0"/>
                <a:buChar char="•"/>
                <a:defRPr/>
              </a:pPr>
              <a:r>
                <a:rPr lang="en-US" sz="1200">
                  <a:solidFill>
                    <a:srgbClr val="000000"/>
                  </a:solidFill>
                  <a:cs typeface="Arial" panose="020B0604020202020204" pitchFamily="34" charset="0"/>
                </a:rPr>
                <a:t>FRS utilizes Oracle Fusion General Ledger balances cube as data source</a:t>
              </a:r>
            </a:p>
            <a:p>
              <a:pPr marL="128590" indent="-128590" defTabSz="342905">
                <a:buFont typeface="Arial" panose="020B0604020202020204" pitchFamily="34" charset="0"/>
                <a:buChar char="•"/>
                <a:defRPr/>
              </a:pPr>
              <a:r>
                <a:rPr lang="en-US" sz="1200">
                  <a:solidFill>
                    <a:srgbClr val="000000"/>
                  </a:solidFill>
                  <a:cs typeface="Arial" panose="020B0604020202020204" pitchFamily="34" charset="0"/>
                </a:rPr>
                <a:t>Installation file is available within the oracle cloud instance – Financial reporting center</a:t>
              </a:r>
            </a:p>
            <a:p>
              <a:pPr marL="128590" indent="-128590" defTabSz="342905">
                <a:buFont typeface="Arial" panose="020B0604020202020204" pitchFamily="34" charset="0"/>
                <a:buChar char="•"/>
                <a:defRPr/>
              </a:pPr>
              <a:r>
                <a:rPr lang="en-US" sz="1200">
                  <a:solidFill>
                    <a:srgbClr val="000000"/>
                  </a:solidFill>
                  <a:cs typeface="Arial" panose="020B0604020202020204" pitchFamily="34" charset="0"/>
                </a:rPr>
                <a:t>Reports can be accessed from Financial Reporting Center</a:t>
              </a:r>
            </a:p>
          </p:txBody>
        </p:sp>
        <p:sp>
          <p:nvSpPr>
            <p:cNvPr id="35" name="AutoShape 3">
              <a:extLst>
                <a:ext uri="{FF2B5EF4-FFF2-40B4-BE49-F238E27FC236}">
                  <a16:creationId xmlns:a16="http://schemas.microsoft.com/office/drawing/2014/main" id="{52829F7C-C5B7-4D13-A758-38194DDB27DE}"/>
                </a:ext>
              </a:extLst>
            </p:cNvPr>
            <p:cNvSpPr>
              <a:spLocks noChangeArrowheads="1"/>
            </p:cNvSpPr>
            <p:nvPr/>
          </p:nvSpPr>
          <p:spPr bwMode="gray">
            <a:xfrm rot="5400000">
              <a:off x="7178117" y="1242456"/>
              <a:ext cx="462729" cy="2685804"/>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400" b="1">
                  <a:solidFill>
                    <a:srgbClr val="FFFFFF"/>
                  </a:solidFill>
                  <a:cs typeface="Arial" panose="020B0604020202020204" pitchFamily="34" charset="0"/>
                </a:rPr>
                <a:t>Limitations</a:t>
              </a:r>
            </a:p>
          </p:txBody>
        </p:sp>
        <p:sp>
          <p:nvSpPr>
            <p:cNvPr id="36" name="Freeform 4">
              <a:extLst>
                <a:ext uri="{FF2B5EF4-FFF2-40B4-BE49-F238E27FC236}">
                  <a16:creationId xmlns:a16="http://schemas.microsoft.com/office/drawing/2014/main" id="{A0440105-F310-469C-8F38-9E4F9E45439C}"/>
                </a:ext>
              </a:extLst>
            </p:cNvPr>
            <p:cNvSpPr>
              <a:spLocks/>
            </p:cNvSpPr>
            <p:nvPr/>
          </p:nvSpPr>
          <p:spPr bwMode="gray">
            <a:xfrm>
              <a:off x="6066578" y="2674587"/>
              <a:ext cx="2685805" cy="2096455"/>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342905">
                <a:spcBef>
                  <a:spcPts val="124"/>
                </a:spcBef>
                <a:buSzPct val="100000"/>
                <a:defRPr/>
              </a:pPr>
              <a:endParaRPr lang="en-US" sz="563">
                <a:solidFill>
                  <a:srgbClr val="000000"/>
                </a:solidFill>
                <a:cs typeface="Arial" panose="020B0604020202020204" pitchFamily="34" charset="0"/>
              </a:endParaRPr>
            </a:p>
          </p:txBody>
        </p:sp>
        <p:sp>
          <p:nvSpPr>
            <p:cNvPr id="37" name="Freeform 4">
              <a:extLst>
                <a:ext uri="{FF2B5EF4-FFF2-40B4-BE49-F238E27FC236}">
                  <a16:creationId xmlns:a16="http://schemas.microsoft.com/office/drawing/2014/main" id="{9EBBFE9F-63E2-449C-9BCA-D61203608C5A}"/>
                </a:ext>
              </a:extLst>
            </p:cNvPr>
            <p:cNvSpPr>
              <a:spLocks/>
            </p:cNvSpPr>
            <p:nvPr/>
          </p:nvSpPr>
          <p:spPr bwMode="gray">
            <a:xfrm>
              <a:off x="6062801" y="2690939"/>
              <a:ext cx="2685805" cy="2080101"/>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Report need to be updated with new member details if there are changes in COA hierarchy levels and their members</a:t>
              </a:r>
            </a:p>
          </p:txBody>
        </p:sp>
      </p:grpSp>
      <p:pic>
        <p:nvPicPr>
          <p:cNvPr id="38" name="Picture 37">
            <a:extLst>
              <a:ext uri="{FF2B5EF4-FFF2-40B4-BE49-F238E27FC236}">
                <a16:creationId xmlns:a16="http://schemas.microsoft.com/office/drawing/2014/main" id="{B0CFAD51-A37A-4B6C-957F-7060535BB1DB}"/>
              </a:ext>
            </a:extLst>
          </p:cNvPr>
          <p:cNvPicPr>
            <a:picLocks noChangeAspect="1"/>
          </p:cNvPicPr>
          <p:nvPr/>
        </p:nvPicPr>
        <p:blipFill>
          <a:blip r:embed="rId2"/>
          <a:stretch>
            <a:fillRect/>
          </a:stretch>
        </p:blipFill>
        <p:spPr>
          <a:xfrm>
            <a:off x="464309" y="4029573"/>
            <a:ext cx="4391032" cy="2231804"/>
          </a:xfrm>
          <a:prstGeom prst="rect">
            <a:avLst/>
          </a:prstGeom>
        </p:spPr>
      </p:pic>
      <p:pic>
        <p:nvPicPr>
          <p:cNvPr id="39" name="Picture 38">
            <a:extLst>
              <a:ext uri="{FF2B5EF4-FFF2-40B4-BE49-F238E27FC236}">
                <a16:creationId xmlns:a16="http://schemas.microsoft.com/office/drawing/2014/main" id="{D29C052B-1AB3-4D8D-B00C-B950A3C3098D}"/>
              </a:ext>
            </a:extLst>
          </p:cNvPr>
          <p:cNvPicPr>
            <a:picLocks noChangeAspect="1"/>
          </p:cNvPicPr>
          <p:nvPr/>
        </p:nvPicPr>
        <p:blipFill>
          <a:blip r:embed="rId3"/>
          <a:stretch>
            <a:fillRect/>
          </a:stretch>
        </p:blipFill>
        <p:spPr>
          <a:xfrm>
            <a:off x="5101329" y="4029573"/>
            <a:ext cx="4913691" cy="2231804"/>
          </a:xfrm>
          <a:prstGeom prst="rect">
            <a:avLst/>
          </a:prstGeom>
        </p:spPr>
      </p:pic>
      <p:sp>
        <p:nvSpPr>
          <p:cNvPr id="16" name="TextBox 15">
            <a:extLst>
              <a:ext uri="{FF2B5EF4-FFF2-40B4-BE49-F238E27FC236}">
                <a16:creationId xmlns:a16="http://schemas.microsoft.com/office/drawing/2014/main" id="{609A9C46-12EF-4BD1-8701-01B7300A2EAC}"/>
              </a:ext>
            </a:extLst>
          </p:cNvPr>
          <p:cNvSpPr txBox="1"/>
          <p:nvPr/>
        </p:nvSpPr>
        <p:spPr>
          <a:xfrm>
            <a:off x="342244" y="3312132"/>
            <a:ext cx="11080211" cy="353623"/>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b="1" dirty="0">
                <a:solidFill>
                  <a:srgbClr val="000000"/>
                </a:solidFill>
                <a:cs typeface="Arial" panose="020B0604020202020204" pitchFamily="34" charset="0"/>
              </a:rPr>
              <a:t>XX Applicability Examples – </a:t>
            </a:r>
            <a:r>
              <a:rPr lang="en-US" sz="1698" dirty="0">
                <a:solidFill>
                  <a:srgbClr val="000000"/>
                </a:solidFill>
                <a:cs typeface="Arial" panose="020B0604020202020204" pitchFamily="34" charset="0"/>
              </a:rPr>
              <a:t>Balance Sheet Report, Profit and Loss Report, Cash Flow Reports</a:t>
            </a:r>
          </a:p>
        </p:txBody>
      </p:sp>
      <p:sp>
        <p:nvSpPr>
          <p:cNvPr id="21" name="TextBox 20">
            <a:extLst>
              <a:ext uri="{FF2B5EF4-FFF2-40B4-BE49-F238E27FC236}">
                <a16:creationId xmlns:a16="http://schemas.microsoft.com/office/drawing/2014/main" id="{147157CF-F46A-40CF-89C0-F9D1859D4B64}"/>
              </a:ext>
            </a:extLst>
          </p:cNvPr>
          <p:cNvSpPr txBox="1"/>
          <p:nvPr/>
        </p:nvSpPr>
        <p:spPr>
          <a:xfrm>
            <a:off x="464310" y="3810356"/>
            <a:ext cx="1470210"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rgbClr val="000000"/>
                </a:solidFill>
                <a:cs typeface="Arial" panose="020B0604020202020204" pitchFamily="34" charset="0"/>
              </a:rPr>
              <a:t>Sample Report Output</a:t>
            </a:r>
            <a:endParaRPr lang="en-US" sz="662"/>
          </a:p>
        </p:txBody>
      </p:sp>
      <p:sp>
        <p:nvSpPr>
          <p:cNvPr id="22" name="TextBox 21">
            <a:extLst>
              <a:ext uri="{FF2B5EF4-FFF2-40B4-BE49-F238E27FC236}">
                <a16:creationId xmlns:a16="http://schemas.microsoft.com/office/drawing/2014/main" id="{79F45B1D-312F-41C7-89E6-F774C2E849E2}"/>
              </a:ext>
            </a:extLst>
          </p:cNvPr>
          <p:cNvSpPr txBox="1"/>
          <p:nvPr/>
        </p:nvSpPr>
        <p:spPr>
          <a:xfrm>
            <a:off x="2772440" y="6453328"/>
            <a:ext cx="3492095" cy="278987"/>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1213" b="1" kern="0"/>
              <a:t>* Applies to EPM as well</a:t>
            </a:r>
          </a:p>
        </p:txBody>
      </p:sp>
    </p:spTree>
    <p:extLst>
      <p:ext uri="{BB962C8B-B14F-4D97-AF65-F5344CB8AC3E}">
        <p14:creationId xmlns:p14="http://schemas.microsoft.com/office/powerpoint/2010/main" val="176062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402A6-B1F3-4FE3-8C5D-17BD6D279D1C}"/>
              </a:ext>
            </a:extLst>
          </p:cNvPr>
          <p:cNvSpPr>
            <a:spLocks noGrp="1"/>
          </p:cNvSpPr>
          <p:nvPr>
            <p:ph type="title" idx="4294967295"/>
          </p:nvPr>
        </p:nvSpPr>
        <p:spPr>
          <a:xfrm>
            <a:off x="0" y="403225"/>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Smart View *</a:t>
            </a:r>
          </a:p>
        </p:txBody>
      </p:sp>
      <p:sp>
        <p:nvSpPr>
          <p:cNvPr id="21" name="TextBox 20">
            <a:extLst>
              <a:ext uri="{FF2B5EF4-FFF2-40B4-BE49-F238E27FC236}">
                <a16:creationId xmlns:a16="http://schemas.microsoft.com/office/drawing/2014/main" id="{ED4277B7-75C6-4E3F-B484-195991F9C92F}"/>
              </a:ext>
            </a:extLst>
          </p:cNvPr>
          <p:cNvSpPr txBox="1"/>
          <p:nvPr/>
        </p:nvSpPr>
        <p:spPr>
          <a:xfrm>
            <a:off x="7379640" y="1705468"/>
            <a:ext cx="1089060" cy="6463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00">
                <a:solidFill>
                  <a:schemeClr val="bg1"/>
                </a:solidFill>
              </a:rPr>
              <a:t>Third Party Application</a:t>
            </a:r>
          </a:p>
          <a:p>
            <a:r>
              <a:rPr lang="en-US" sz="1200">
                <a:solidFill>
                  <a:schemeClr val="bg1"/>
                </a:solidFill>
              </a:rPr>
              <a:t>   </a:t>
            </a:r>
          </a:p>
        </p:txBody>
      </p:sp>
      <p:grpSp>
        <p:nvGrpSpPr>
          <p:cNvPr id="22" name="Group 21">
            <a:extLst>
              <a:ext uri="{FF2B5EF4-FFF2-40B4-BE49-F238E27FC236}">
                <a16:creationId xmlns:a16="http://schemas.microsoft.com/office/drawing/2014/main" id="{805EC178-4AFE-4B5E-91B3-6F0A23B8C78A}"/>
              </a:ext>
            </a:extLst>
          </p:cNvPr>
          <p:cNvGrpSpPr/>
          <p:nvPr/>
        </p:nvGrpSpPr>
        <p:grpSpPr>
          <a:xfrm>
            <a:off x="288149" y="1133910"/>
            <a:ext cx="11185932" cy="2401473"/>
            <a:chOff x="730771" y="2353993"/>
            <a:chExt cx="8021613" cy="2776091"/>
          </a:xfrm>
        </p:grpSpPr>
        <p:sp>
          <p:nvSpPr>
            <p:cNvPr id="23" name="Rectangle 22">
              <a:extLst>
                <a:ext uri="{FF2B5EF4-FFF2-40B4-BE49-F238E27FC236}">
                  <a16:creationId xmlns:a16="http://schemas.microsoft.com/office/drawing/2014/main" id="{299F84D5-BD9E-4C04-9441-5ED288518976}"/>
                </a:ext>
              </a:extLst>
            </p:cNvPr>
            <p:cNvSpPr/>
            <p:nvPr/>
          </p:nvSpPr>
          <p:spPr>
            <a:xfrm>
              <a:off x="1737165" y="4723363"/>
              <a:ext cx="4812846" cy="4067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endParaRPr lang="en-US" sz="1013">
                <a:solidFill>
                  <a:srgbClr val="FFFFFF"/>
                </a:solidFill>
                <a:cs typeface="Arial" panose="020B0604020202020204" pitchFamily="34" charset="0"/>
              </a:endParaRPr>
            </a:p>
          </p:txBody>
        </p:sp>
        <p:sp>
          <p:nvSpPr>
            <p:cNvPr id="24" name="AutoShape 3">
              <a:extLst>
                <a:ext uri="{FF2B5EF4-FFF2-40B4-BE49-F238E27FC236}">
                  <a16:creationId xmlns:a16="http://schemas.microsoft.com/office/drawing/2014/main" id="{74C99549-E284-4AE0-B489-9E2504972D16}"/>
                </a:ext>
              </a:extLst>
            </p:cNvPr>
            <p:cNvSpPr>
              <a:spLocks noChangeArrowheads="1"/>
            </p:cNvSpPr>
            <p:nvPr/>
          </p:nvSpPr>
          <p:spPr bwMode="gray">
            <a:xfrm rot="5400000">
              <a:off x="1792124" y="1292647"/>
              <a:ext cx="463041" cy="2585739"/>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Why This Tool?</a:t>
              </a:r>
            </a:p>
          </p:txBody>
        </p:sp>
        <p:sp>
          <p:nvSpPr>
            <p:cNvPr id="25" name="Freeform 4">
              <a:extLst>
                <a:ext uri="{FF2B5EF4-FFF2-40B4-BE49-F238E27FC236}">
                  <a16:creationId xmlns:a16="http://schemas.microsoft.com/office/drawing/2014/main" id="{C2D6CB05-A13F-4331-BD77-7E4E90D347A7}"/>
                </a:ext>
              </a:extLst>
            </p:cNvPr>
            <p:cNvSpPr>
              <a:spLocks/>
            </p:cNvSpPr>
            <p:nvPr/>
          </p:nvSpPr>
          <p:spPr bwMode="gray">
            <a:xfrm>
              <a:off x="730771" y="2611166"/>
              <a:ext cx="2585740" cy="2467185"/>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Excel-based analysis tool that allows quick ad hoc reporting on Oracle tools like Essbase</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Allows drag and drop, drill down, and pivoting to manipulate data and perform ad hoc analysis</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Smart View reports can be saved off-line and refreshed with latest GL data</a:t>
              </a:r>
            </a:p>
          </p:txBody>
        </p:sp>
        <p:sp>
          <p:nvSpPr>
            <p:cNvPr id="26" name="AutoShape 3">
              <a:extLst>
                <a:ext uri="{FF2B5EF4-FFF2-40B4-BE49-F238E27FC236}">
                  <a16:creationId xmlns:a16="http://schemas.microsoft.com/office/drawing/2014/main" id="{0AC7073B-48D9-4859-BBF3-949191506AE9}"/>
                </a:ext>
              </a:extLst>
            </p:cNvPr>
            <p:cNvSpPr>
              <a:spLocks noChangeArrowheads="1"/>
            </p:cNvSpPr>
            <p:nvPr/>
          </p:nvSpPr>
          <p:spPr bwMode="gray">
            <a:xfrm rot="5400000">
              <a:off x="4469859" y="1277124"/>
              <a:ext cx="443369" cy="2597108"/>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How Does It Work?</a:t>
              </a:r>
            </a:p>
          </p:txBody>
        </p:sp>
        <p:sp>
          <p:nvSpPr>
            <p:cNvPr id="27" name="Freeform 4">
              <a:extLst>
                <a:ext uri="{FF2B5EF4-FFF2-40B4-BE49-F238E27FC236}">
                  <a16:creationId xmlns:a16="http://schemas.microsoft.com/office/drawing/2014/main" id="{C12BA81C-63E9-4CC2-8C93-5A59B62A8688}"/>
                </a:ext>
              </a:extLst>
            </p:cNvPr>
            <p:cNvSpPr>
              <a:spLocks/>
            </p:cNvSpPr>
            <p:nvPr/>
          </p:nvSpPr>
          <p:spPr bwMode="gray">
            <a:xfrm>
              <a:off x="3389213" y="2664997"/>
              <a:ext cx="2604662" cy="2432381"/>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Easy Installation – Excel Add in available under Financial Reports Workspace</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Fetches data from Oracle Fusion General Ledger Balances cubes by configuring Essbase connection setup</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It’s not a structured reporting tool. User can use free flow mode by pivoting dimensions between rows and columns</a:t>
              </a:r>
            </a:p>
          </p:txBody>
        </p:sp>
        <p:sp>
          <p:nvSpPr>
            <p:cNvPr id="28" name="AutoShape 3">
              <a:extLst>
                <a:ext uri="{FF2B5EF4-FFF2-40B4-BE49-F238E27FC236}">
                  <a16:creationId xmlns:a16="http://schemas.microsoft.com/office/drawing/2014/main" id="{80312CC1-6B19-43A0-ACB3-DF041D081CA8}"/>
                </a:ext>
              </a:extLst>
            </p:cNvPr>
            <p:cNvSpPr>
              <a:spLocks noChangeArrowheads="1"/>
            </p:cNvSpPr>
            <p:nvPr/>
          </p:nvSpPr>
          <p:spPr bwMode="gray">
            <a:xfrm rot="5400000">
              <a:off x="7178117" y="1242456"/>
              <a:ext cx="462729" cy="2685804"/>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400" b="1">
                  <a:solidFill>
                    <a:srgbClr val="FFFFFF"/>
                  </a:solidFill>
                  <a:cs typeface="Arial" panose="020B0604020202020204" pitchFamily="34" charset="0"/>
                </a:rPr>
                <a:t>Limitations</a:t>
              </a:r>
            </a:p>
          </p:txBody>
        </p:sp>
        <p:sp>
          <p:nvSpPr>
            <p:cNvPr id="29" name="Freeform 4">
              <a:extLst>
                <a:ext uri="{FF2B5EF4-FFF2-40B4-BE49-F238E27FC236}">
                  <a16:creationId xmlns:a16="http://schemas.microsoft.com/office/drawing/2014/main" id="{171BD489-3A65-445D-A1DC-12F4701F6D18}"/>
                </a:ext>
              </a:extLst>
            </p:cNvPr>
            <p:cNvSpPr>
              <a:spLocks/>
            </p:cNvSpPr>
            <p:nvPr/>
          </p:nvSpPr>
          <p:spPr bwMode="gray">
            <a:xfrm>
              <a:off x="6066578" y="2674586"/>
              <a:ext cx="2685805" cy="2422791"/>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342905">
                <a:spcBef>
                  <a:spcPts val="124"/>
                </a:spcBef>
                <a:buSzPct val="100000"/>
                <a:defRPr/>
              </a:pPr>
              <a:endParaRPr lang="en-US" sz="563">
                <a:solidFill>
                  <a:srgbClr val="000000"/>
                </a:solidFill>
                <a:cs typeface="Arial" panose="020B0604020202020204" pitchFamily="34" charset="0"/>
              </a:endParaRPr>
            </a:p>
          </p:txBody>
        </p:sp>
        <p:sp>
          <p:nvSpPr>
            <p:cNvPr id="30" name="Freeform 4">
              <a:extLst>
                <a:ext uri="{FF2B5EF4-FFF2-40B4-BE49-F238E27FC236}">
                  <a16:creationId xmlns:a16="http://schemas.microsoft.com/office/drawing/2014/main" id="{DC02D74C-BD93-4A39-AEAC-3AB307FA3B9F}"/>
                </a:ext>
              </a:extLst>
            </p:cNvPr>
            <p:cNvSpPr>
              <a:spLocks/>
            </p:cNvSpPr>
            <p:nvPr/>
          </p:nvSpPr>
          <p:spPr bwMode="gray">
            <a:xfrm>
              <a:off x="6062801" y="2690939"/>
              <a:ext cx="2685805" cy="2422791"/>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Report need to be updated with new member details if there are changes in COA hierarchy levels and their members</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On Reopening the spreadsheet user will need to Refresh the spreadsheet to view the latest data</a:t>
              </a:r>
            </a:p>
          </p:txBody>
        </p:sp>
      </p:grpSp>
      <p:pic>
        <p:nvPicPr>
          <p:cNvPr id="31" name="Picture 30">
            <a:extLst>
              <a:ext uri="{FF2B5EF4-FFF2-40B4-BE49-F238E27FC236}">
                <a16:creationId xmlns:a16="http://schemas.microsoft.com/office/drawing/2014/main" id="{08432EAC-A9A0-46FC-8BC0-7AFAA40E0F80}"/>
              </a:ext>
            </a:extLst>
          </p:cNvPr>
          <p:cNvPicPr/>
          <p:nvPr/>
        </p:nvPicPr>
        <p:blipFill>
          <a:blip r:embed="rId2"/>
          <a:stretch>
            <a:fillRect/>
          </a:stretch>
        </p:blipFill>
        <p:spPr>
          <a:xfrm>
            <a:off x="242253" y="4747836"/>
            <a:ext cx="11225668" cy="1580522"/>
          </a:xfrm>
          <a:prstGeom prst="rect">
            <a:avLst/>
          </a:prstGeom>
        </p:spPr>
      </p:pic>
      <p:sp>
        <p:nvSpPr>
          <p:cNvPr id="18" name="TextBox 17">
            <a:extLst>
              <a:ext uri="{FF2B5EF4-FFF2-40B4-BE49-F238E27FC236}">
                <a16:creationId xmlns:a16="http://schemas.microsoft.com/office/drawing/2014/main" id="{7C2C8C86-A745-4F13-A881-4AFB1A123602}"/>
              </a:ext>
            </a:extLst>
          </p:cNvPr>
          <p:cNvSpPr txBox="1"/>
          <p:nvPr/>
        </p:nvSpPr>
        <p:spPr>
          <a:xfrm>
            <a:off x="288150" y="3683781"/>
            <a:ext cx="11179771" cy="353623"/>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698" b="1" dirty="0">
                <a:solidFill>
                  <a:srgbClr val="000000"/>
                </a:solidFill>
                <a:cs typeface="Arial" panose="020B0604020202020204" pitchFamily="34" charset="0"/>
              </a:rPr>
              <a:t>XX Applicability Examples – </a:t>
            </a:r>
            <a:r>
              <a:rPr lang="en-US" sz="1698" dirty="0">
                <a:solidFill>
                  <a:srgbClr val="000000"/>
                </a:solidFill>
                <a:cs typeface="Arial" panose="020B0604020202020204" pitchFamily="34" charset="0"/>
              </a:rPr>
              <a:t>any Financial report that needs slicing and dicing and drilling down to transaction level</a:t>
            </a:r>
          </a:p>
        </p:txBody>
      </p:sp>
      <p:sp>
        <p:nvSpPr>
          <p:cNvPr id="17" name="TextBox 16">
            <a:extLst>
              <a:ext uri="{FF2B5EF4-FFF2-40B4-BE49-F238E27FC236}">
                <a16:creationId xmlns:a16="http://schemas.microsoft.com/office/drawing/2014/main" id="{FBD07C59-4D0D-4ED7-84CD-5043F49C36E9}"/>
              </a:ext>
            </a:extLst>
          </p:cNvPr>
          <p:cNvSpPr txBox="1"/>
          <p:nvPr/>
        </p:nvSpPr>
        <p:spPr>
          <a:xfrm>
            <a:off x="221330" y="4403401"/>
            <a:ext cx="1470210" cy="260392"/>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rgbClr val="000000"/>
                </a:solidFill>
                <a:cs typeface="Arial" panose="020B0604020202020204" pitchFamily="34" charset="0"/>
              </a:rPr>
              <a:t>Sample Report Output</a:t>
            </a:r>
            <a:endParaRPr lang="en-US" sz="662"/>
          </a:p>
        </p:txBody>
      </p:sp>
      <p:sp>
        <p:nvSpPr>
          <p:cNvPr id="16" name="TextBox 15">
            <a:extLst>
              <a:ext uri="{FF2B5EF4-FFF2-40B4-BE49-F238E27FC236}">
                <a16:creationId xmlns:a16="http://schemas.microsoft.com/office/drawing/2014/main" id="{DC19BBF6-3BD8-403B-8859-D4D55C06A6AD}"/>
              </a:ext>
            </a:extLst>
          </p:cNvPr>
          <p:cNvSpPr txBox="1"/>
          <p:nvPr/>
        </p:nvSpPr>
        <p:spPr>
          <a:xfrm>
            <a:off x="2772440" y="6453328"/>
            <a:ext cx="3492095" cy="278987"/>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l"/>
            <a:r>
              <a:rPr lang="en-US" sz="1213" b="1" kern="0"/>
              <a:t>* Applies to EPM as well</a:t>
            </a:r>
          </a:p>
        </p:txBody>
      </p:sp>
    </p:spTree>
    <p:extLst>
      <p:ext uri="{BB962C8B-B14F-4D97-AF65-F5344CB8AC3E}">
        <p14:creationId xmlns:p14="http://schemas.microsoft.com/office/powerpoint/2010/main" val="3248844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24D539-3E21-4DB7-976D-B0FF9A39D7D1}"/>
              </a:ext>
            </a:extLst>
          </p:cNvPr>
          <p:cNvSpPr>
            <a:spLocks noGrp="1"/>
          </p:cNvSpPr>
          <p:nvPr>
            <p:ph type="body" sz="quarter" idx="4294967295"/>
          </p:nvPr>
        </p:nvSpPr>
        <p:spPr>
          <a:xfrm>
            <a:off x="8172450" y="1520825"/>
            <a:ext cx="4019550" cy="3873500"/>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0" indent="0">
              <a:buNone/>
            </a:pPr>
            <a:r>
              <a:rPr lang="en-US"/>
              <a:t>In addition to Smart &amp; FRS</a:t>
            </a:r>
          </a:p>
          <a:p>
            <a:r>
              <a:rPr lang="en-US"/>
              <a:t>Narrative Reporting</a:t>
            </a:r>
          </a:p>
          <a:p>
            <a:r>
              <a:rPr lang="en-US"/>
              <a:t>EPM Dashboards</a:t>
            </a:r>
          </a:p>
          <a:p>
            <a:pPr marL="0" indent="0">
              <a:buNone/>
            </a:pPr>
            <a:endParaRPr lang="en-US"/>
          </a:p>
        </p:txBody>
      </p:sp>
      <p:sp>
        <p:nvSpPr>
          <p:cNvPr id="8" name="Text Placeholder 7">
            <a:extLst>
              <a:ext uri="{FF2B5EF4-FFF2-40B4-BE49-F238E27FC236}">
                <a16:creationId xmlns:a16="http://schemas.microsoft.com/office/drawing/2014/main" id="{2A2A1A66-4EBC-4C03-A111-CED9F56BAFFD}"/>
              </a:ext>
            </a:extLst>
          </p:cNvPr>
          <p:cNvSpPr>
            <a:spLocks noGrp="1"/>
          </p:cNvSpPr>
          <p:nvPr>
            <p:ph type="body" sz="quarter" idx="4294967295"/>
          </p:nvPr>
        </p:nvSpPr>
        <p:spPr>
          <a:xfrm>
            <a:off x="0" y="1682750"/>
            <a:ext cx="4200525" cy="3582988"/>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EPM Reporting Tools Details</a:t>
            </a:r>
          </a:p>
        </p:txBody>
      </p:sp>
    </p:spTree>
    <p:extLst>
      <p:ext uri="{BB962C8B-B14F-4D97-AF65-F5344CB8AC3E}">
        <p14:creationId xmlns:p14="http://schemas.microsoft.com/office/powerpoint/2010/main" val="357308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3D50-F200-4509-9DDF-B5B5F17BBDB1}"/>
              </a:ext>
            </a:extLst>
          </p:cNvPr>
          <p:cNvSpPr>
            <a:spLocks noGrp="1"/>
          </p:cNvSpPr>
          <p:nvPr>
            <p:ph type="title" idx="4294967295"/>
          </p:nvPr>
        </p:nvSpPr>
        <p:spPr>
          <a:xfrm>
            <a:off x="1825625" y="338138"/>
            <a:ext cx="10366375" cy="376237"/>
          </a:xfrm>
        </p:spPr>
        <p:txBody>
          <a:bodyPr>
            <a:normAutofit fontScale="90000"/>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400">
                <a:solidFill>
                  <a:srgbClr val="1C1B1A"/>
                </a:solidFill>
              </a:rPr>
              <a:t>Integrated ERP Planning | </a:t>
            </a:r>
            <a:r>
              <a:rPr lang="en-US" sz="2400">
                <a:solidFill>
                  <a:srgbClr val="E64A13"/>
                </a:solidFill>
                <a:latin typeface="Arial"/>
                <a:ea typeface="Open Sans"/>
                <a:cs typeface="Arial"/>
              </a:rPr>
              <a:t>Detailed Timelines</a:t>
            </a:r>
          </a:p>
        </p:txBody>
      </p:sp>
      <p:grpSp>
        <p:nvGrpSpPr>
          <p:cNvPr id="347" name="Group 346">
            <a:extLst>
              <a:ext uri="{FF2B5EF4-FFF2-40B4-BE49-F238E27FC236}">
                <a16:creationId xmlns:a16="http://schemas.microsoft.com/office/drawing/2014/main" id="{1CFDEA8C-68E1-42AD-B407-D74057466850}"/>
              </a:ext>
            </a:extLst>
          </p:cNvPr>
          <p:cNvGrpSpPr/>
          <p:nvPr/>
        </p:nvGrpSpPr>
        <p:grpSpPr>
          <a:xfrm>
            <a:off x="9275949" y="211972"/>
            <a:ext cx="938006" cy="186635"/>
            <a:chOff x="14488485" y="359063"/>
            <a:chExt cx="1546868" cy="307780"/>
          </a:xfrm>
        </p:grpSpPr>
        <p:sp>
          <p:nvSpPr>
            <p:cNvPr id="348" name="TextBox 347">
              <a:extLst>
                <a:ext uri="{FF2B5EF4-FFF2-40B4-BE49-F238E27FC236}">
                  <a16:creationId xmlns:a16="http://schemas.microsoft.com/office/drawing/2014/main" id="{30789A11-2824-4E5E-B06C-6BFF0C85CB4D}"/>
                </a:ext>
              </a:extLst>
            </p:cNvPr>
            <p:cNvSpPr txBox="1"/>
            <p:nvPr/>
          </p:nvSpPr>
          <p:spPr>
            <a:xfrm>
              <a:off x="14667246" y="359063"/>
              <a:ext cx="1368107" cy="307780"/>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554500">
                <a:defRPr/>
              </a:pPr>
              <a:r>
                <a:rPr lang="en-US" sz="849" i="1" kern="0">
                  <a:solidFill>
                    <a:srgbClr val="000000"/>
                  </a:solidFill>
                  <a:latin typeface="Arial" panose="020B0604020202020204" pitchFamily="34" charset="0"/>
                  <a:cs typeface="Arial" panose="020B0604020202020204" pitchFamily="34" charset="0"/>
                </a:rPr>
                <a:t>Workshop</a:t>
              </a:r>
            </a:p>
          </p:txBody>
        </p:sp>
        <p:sp>
          <p:nvSpPr>
            <p:cNvPr id="349" name="Isosceles Triangle 348">
              <a:extLst>
                <a:ext uri="{FF2B5EF4-FFF2-40B4-BE49-F238E27FC236}">
                  <a16:creationId xmlns:a16="http://schemas.microsoft.com/office/drawing/2014/main" id="{C7B564E8-4CAB-4743-B31C-4B18E19AFDE3}"/>
                </a:ext>
              </a:extLst>
            </p:cNvPr>
            <p:cNvSpPr/>
            <p:nvPr/>
          </p:nvSpPr>
          <p:spPr bwMode="gray">
            <a:xfrm>
              <a:off x="14488485" y="436751"/>
              <a:ext cx="152400" cy="152400"/>
            </a:xfrm>
            <a:prstGeom prst="triangle">
              <a:avLst/>
            </a:prstGeom>
            <a:solidFill>
              <a:srgbClr val="000000">
                <a:alpha val="60000"/>
              </a:srgbClr>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lnSpc>
                  <a:spcPct val="106000"/>
                </a:lnSpc>
                <a:defRPr/>
              </a:pPr>
              <a:endParaRPr lang="en-US" sz="1213" b="1" kern="0">
                <a:solidFill>
                  <a:prstClr val="white"/>
                </a:solidFill>
                <a:latin typeface="Arial" panose="020B0604020202020204" pitchFamily="34" charset="0"/>
                <a:cs typeface="Arial" panose="020B0604020202020204" pitchFamily="34" charset="0"/>
              </a:endParaRPr>
            </a:p>
          </p:txBody>
        </p:sp>
      </p:grpSp>
      <p:grpSp>
        <p:nvGrpSpPr>
          <p:cNvPr id="350" name="Group 349">
            <a:extLst>
              <a:ext uri="{FF2B5EF4-FFF2-40B4-BE49-F238E27FC236}">
                <a16:creationId xmlns:a16="http://schemas.microsoft.com/office/drawing/2014/main" id="{50DA56CC-AD18-43FE-8EAF-13C451D905A2}"/>
              </a:ext>
            </a:extLst>
          </p:cNvPr>
          <p:cNvGrpSpPr/>
          <p:nvPr/>
        </p:nvGrpSpPr>
        <p:grpSpPr>
          <a:xfrm>
            <a:off x="10199117" y="189977"/>
            <a:ext cx="1255897" cy="186635"/>
            <a:chOff x="15880255" y="322790"/>
            <a:chExt cx="2071104" cy="307781"/>
          </a:xfrm>
        </p:grpSpPr>
        <p:sp>
          <p:nvSpPr>
            <p:cNvPr id="351" name="TextBox 350">
              <a:extLst>
                <a:ext uri="{FF2B5EF4-FFF2-40B4-BE49-F238E27FC236}">
                  <a16:creationId xmlns:a16="http://schemas.microsoft.com/office/drawing/2014/main" id="{0686B404-262E-45EA-AA96-ED3527E9DD2C}"/>
                </a:ext>
              </a:extLst>
            </p:cNvPr>
            <p:cNvSpPr txBox="1"/>
            <p:nvPr/>
          </p:nvSpPr>
          <p:spPr>
            <a:xfrm>
              <a:off x="16140095" y="322790"/>
              <a:ext cx="1811264" cy="30778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554500">
                <a:defRPr/>
              </a:pPr>
              <a:r>
                <a:rPr lang="en-US" sz="849" i="1" kern="0">
                  <a:solidFill>
                    <a:srgbClr val="000000"/>
                  </a:solidFill>
                  <a:latin typeface="Arial" panose="020B0604020202020204" pitchFamily="34" charset="0"/>
                  <a:cs typeface="Arial" panose="020B0604020202020204" pitchFamily="34" charset="0"/>
                </a:rPr>
                <a:t>Milestone</a:t>
              </a:r>
            </a:p>
          </p:txBody>
        </p:sp>
        <p:sp>
          <p:nvSpPr>
            <p:cNvPr id="352" name="Diamond 351">
              <a:extLst>
                <a:ext uri="{FF2B5EF4-FFF2-40B4-BE49-F238E27FC236}">
                  <a16:creationId xmlns:a16="http://schemas.microsoft.com/office/drawing/2014/main" id="{5DD2D2B5-883A-46F9-9AB4-1E56F6D71AD1}"/>
                </a:ext>
              </a:extLst>
            </p:cNvPr>
            <p:cNvSpPr>
              <a:spLocks noChangeAspect="1"/>
            </p:cNvSpPr>
            <p:nvPr/>
          </p:nvSpPr>
          <p:spPr>
            <a:xfrm>
              <a:off x="15880255" y="436751"/>
              <a:ext cx="152400" cy="152400"/>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grpSp>
      <p:grpSp>
        <p:nvGrpSpPr>
          <p:cNvPr id="353" name="Group 352">
            <a:extLst>
              <a:ext uri="{FF2B5EF4-FFF2-40B4-BE49-F238E27FC236}">
                <a16:creationId xmlns:a16="http://schemas.microsoft.com/office/drawing/2014/main" id="{651F7511-E2D1-4169-A219-229047E3585F}"/>
              </a:ext>
            </a:extLst>
          </p:cNvPr>
          <p:cNvGrpSpPr/>
          <p:nvPr/>
        </p:nvGrpSpPr>
        <p:grpSpPr>
          <a:xfrm>
            <a:off x="8252655" y="146651"/>
            <a:ext cx="858612" cy="317278"/>
            <a:chOff x="17977128" y="251341"/>
            <a:chExt cx="1415941" cy="523225"/>
          </a:xfrm>
        </p:grpSpPr>
        <p:sp>
          <p:nvSpPr>
            <p:cNvPr id="354" name="Isosceles Triangle 353">
              <a:extLst>
                <a:ext uri="{FF2B5EF4-FFF2-40B4-BE49-F238E27FC236}">
                  <a16:creationId xmlns:a16="http://schemas.microsoft.com/office/drawing/2014/main" id="{E5C52E39-5BCF-4E56-8534-196235C8D96E}"/>
                </a:ext>
              </a:extLst>
            </p:cNvPr>
            <p:cNvSpPr/>
            <p:nvPr/>
          </p:nvSpPr>
          <p:spPr bwMode="gray">
            <a:xfrm>
              <a:off x="17977128" y="435227"/>
              <a:ext cx="155448" cy="155448"/>
            </a:xfrm>
            <a:prstGeom prst="triangle">
              <a:avLst/>
            </a:prstGeom>
            <a:solidFill>
              <a:srgbClr val="66BBC2"/>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lnSpc>
                  <a:spcPct val="106000"/>
                </a:lnSpc>
                <a:defRPr/>
              </a:pPr>
              <a:endParaRPr lang="en-US" sz="1213" b="1">
                <a:solidFill>
                  <a:prstClr val="white"/>
                </a:solidFill>
                <a:latin typeface="Arial" panose="020B0604020202020204" pitchFamily="34" charset="0"/>
                <a:cs typeface="Arial" panose="020B0604020202020204" pitchFamily="34" charset="0"/>
              </a:endParaRPr>
            </a:p>
          </p:txBody>
        </p:sp>
        <p:sp>
          <p:nvSpPr>
            <p:cNvPr id="355" name="TextBox 354">
              <a:extLst>
                <a:ext uri="{FF2B5EF4-FFF2-40B4-BE49-F238E27FC236}">
                  <a16:creationId xmlns:a16="http://schemas.microsoft.com/office/drawing/2014/main" id="{7A12B3B5-A05B-484B-92CA-04147436A6A5}"/>
                </a:ext>
              </a:extLst>
            </p:cNvPr>
            <p:cNvSpPr txBox="1"/>
            <p:nvPr/>
          </p:nvSpPr>
          <p:spPr>
            <a:xfrm>
              <a:off x="18138219" y="251341"/>
              <a:ext cx="1254850" cy="52322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554500">
                <a:defRPr/>
              </a:pPr>
              <a:r>
                <a:rPr lang="en-US" sz="849" i="1" kern="0">
                  <a:solidFill>
                    <a:srgbClr val="000000"/>
                  </a:solidFill>
                  <a:latin typeface="Arial" panose="020B0604020202020204" pitchFamily="34" charset="0"/>
                  <a:cs typeface="Arial" panose="020B0604020202020204" pitchFamily="34" charset="0"/>
                </a:rPr>
                <a:t>Stakeholder Interviews</a:t>
              </a:r>
            </a:p>
          </p:txBody>
        </p:sp>
      </p:grpSp>
      <p:sp>
        <p:nvSpPr>
          <p:cNvPr id="356" name="TextBox 355">
            <a:extLst>
              <a:ext uri="{FF2B5EF4-FFF2-40B4-BE49-F238E27FC236}">
                <a16:creationId xmlns:a16="http://schemas.microsoft.com/office/drawing/2014/main" id="{AD6625AF-0CEC-4F21-BFE8-D543F7F62927}"/>
              </a:ext>
            </a:extLst>
          </p:cNvPr>
          <p:cNvSpPr txBox="1"/>
          <p:nvPr/>
        </p:nvSpPr>
        <p:spPr>
          <a:xfrm>
            <a:off x="8252655" y="484163"/>
            <a:ext cx="3110234" cy="190373"/>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554500">
              <a:defRPr/>
            </a:pPr>
            <a:r>
              <a:rPr lang="en-US" sz="637" i="1" kern="0">
                <a:solidFill>
                  <a:srgbClr val="000000"/>
                </a:solidFill>
                <a:latin typeface="Arial" panose="020B0604020202020204" pitchFamily="34" charset="0"/>
                <a:cs typeface="Arial" panose="020B0604020202020204" pitchFamily="34" charset="0"/>
              </a:rPr>
              <a:t>Note: Week of Nov 22, Dec 20 and Dec 27 are marked as collective shutdown</a:t>
            </a:r>
          </a:p>
        </p:txBody>
      </p:sp>
      <p:graphicFrame>
        <p:nvGraphicFramePr>
          <p:cNvPr id="174" name="Table 173">
            <a:extLst>
              <a:ext uri="{FF2B5EF4-FFF2-40B4-BE49-F238E27FC236}">
                <a16:creationId xmlns:a16="http://schemas.microsoft.com/office/drawing/2014/main" id="{33B9BD69-07A3-4C05-81B5-CF3509660337}"/>
              </a:ext>
            </a:extLst>
          </p:cNvPr>
          <p:cNvGraphicFramePr>
            <a:graphicFrameLocks noGrp="1"/>
          </p:cNvGraphicFramePr>
          <p:nvPr/>
        </p:nvGraphicFramePr>
        <p:xfrm>
          <a:off x="941486" y="769363"/>
          <a:ext cx="11068646" cy="6030742"/>
        </p:xfrm>
        <a:graphic>
          <a:graphicData uri="http://schemas.openxmlformats.org/drawingml/2006/table">
            <a:tbl>
              <a:tblPr firstRow="1" bandRow="1"/>
              <a:tblGrid>
                <a:gridCol w="2925984">
                  <a:extLst>
                    <a:ext uri="{9D8B030D-6E8A-4147-A177-3AD203B41FA5}">
                      <a16:colId xmlns:a16="http://schemas.microsoft.com/office/drawing/2014/main" val="20000"/>
                    </a:ext>
                  </a:extLst>
                </a:gridCol>
                <a:gridCol w="680289">
                  <a:extLst>
                    <a:ext uri="{9D8B030D-6E8A-4147-A177-3AD203B41FA5}">
                      <a16:colId xmlns:a16="http://schemas.microsoft.com/office/drawing/2014/main" val="20002"/>
                    </a:ext>
                  </a:extLst>
                </a:gridCol>
                <a:gridCol w="680289">
                  <a:extLst>
                    <a:ext uri="{9D8B030D-6E8A-4147-A177-3AD203B41FA5}">
                      <a16:colId xmlns:a16="http://schemas.microsoft.com/office/drawing/2014/main" val="20003"/>
                    </a:ext>
                  </a:extLst>
                </a:gridCol>
                <a:gridCol w="680289">
                  <a:extLst>
                    <a:ext uri="{9D8B030D-6E8A-4147-A177-3AD203B41FA5}">
                      <a16:colId xmlns:a16="http://schemas.microsoft.com/office/drawing/2014/main" val="20004"/>
                    </a:ext>
                  </a:extLst>
                </a:gridCol>
                <a:gridCol w="680289">
                  <a:extLst>
                    <a:ext uri="{9D8B030D-6E8A-4147-A177-3AD203B41FA5}">
                      <a16:colId xmlns:a16="http://schemas.microsoft.com/office/drawing/2014/main" val="20005"/>
                    </a:ext>
                  </a:extLst>
                </a:gridCol>
                <a:gridCol w="675049">
                  <a:extLst>
                    <a:ext uri="{9D8B030D-6E8A-4147-A177-3AD203B41FA5}">
                      <a16:colId xmlns:a16="http://schemas.microsoft.com/office/drawing/2014/main" val="3352776493"/>
                    </a:ext>
                  </a:extLst>
                </a:gridCol>
                <a:gridCol w="685529">
                  <a:extLst>
                    <a:ext uri="{9D8B030D-6E8A-4147-A177-3AD203B41FA5}">
                      <a16:colId xmlns:a16="http://schemas.microsoft.com/office/drawing/2014/main" val="20006"/>
                    </a:ext>
                  </a:extLst>
                </a:gridCol>
                <a:gridCol w="677713">
                  <a:extLst>
                    <a:ext uri="{9D8B030D-6E8A-4147-A177-3AD203B41FA5}">
                      <a16:colId xmlns:a16="http://schemas.microsoft.com/office/drawing/2014/main" val="199695040"/>
                    </a:ext>
                  </a:extLst>
                </a:gridCol>
                <a:gridCol w="676643">
                  <a:extLst>
                    <a:ext uri="{9D8B030D-6E8A-4147-A177-3AD203B41FA5}">
                      <a16:colId xmlns:a16="http://schemas.microsoft.com/office/drawing/2014/main" val="3231815797"/>
                    </a:ext>
                  </a:extLst>
                </a:gridCol>
                <a:gridCol w="676643">
                  <a:extLst>
                    <a:ext uri="{9D8B030D-6E8A-4147-A177-3AD203B41FA5}">
                      <a16:colId xmlns:a16="http://schemas.microsoft.com/office/drawing/2014/main" val="3690732482"/>
                    </a:ext>
                  </a:extLst>
                </a:gridCol>
                <a:gridCol w="676643">
                  <a:extLst>
                    <a:ext uri="{9D8B030D-6E8A-4147-A177-3AD203B41FA5}">
                      <a16:colId xmlns:a16="http://schemas.microsoft.com/office/drawing/2014/main" val="961720211"/>
                    </a:ext>
                  </a:extLst>
                </a:gridCol>
                <a:gridCol w="676643">
                  <a:extLst>
                    <a:ext uri="{9D8B030D-6E8A-4147-A177-3AD203B41FA5}">
                      <a16:colId xmlns:a16="http://schemas.microsoft.com/office/drawing/2014/main" val="3340534237"/>
                    </a:ext>
                  </a:extLst>
                </a:gridCol>
                <a:gridCol w="676643">
                  <a:extLst>
                    <a:ext uri="{9D8B030D-6E8A-4147-A177-3AD203B41FA5}">
                      <a16:colId xmlns:a16="http://schemas.microsoft.com/office/drawing/2014/main" val="338374673"/>
                    </a:ext>
                  </a:extLst>
                </a:gridCol>
              </a:tblGrid>
              <a:tr h="360732">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indent="0" algn="ctr" defTabSz="916686" rtl="0" eaLnBrk="1" latinLnBrk="0" hangingPunct="1">
                        <a:lnSpc>
                          <a:spcPct val="110000"/>
                        </a:lnSpc>
                        <a:buFont typeface="Arial" panose="020B0604020202020204" pitchFamily="34" charset="0"/>
                        <a:buNone/>
                      </a:pPr>
                      <a:r>
                        <a:rPr lang="en-US" sz="1000" b="1" kern="1200">
                          <a:solidFill>
                            <a:schemeClr val="tx1"/>
                          </a:solidFill>
                          <a:latin typeface="Arial" panose="020B0604020202020204" pitchFamily="34" charset="0"/>
                          <a:ea typeface="Open Sans" panose="020B0606030504020204" pitchFamily="34" charset="0"/>
                          <a:cs typeface="Arial" panose="020B0604020202020204" pitchFamily="34" charset="0"/>
                        </a:rPr>
                        <a:t>Tasks</a:t>
                      </a:r>
                    </a:p>
                  </a:txBody>
                  <a:tcPr marL="45720" marR="4572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algn="ct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1</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Oct 11-Oct 15</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algn="ct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2</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Oct 18-Oct 22</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3</a:t>
                      </a:r>
                      <a:endParaRPr lang="en-GB" sz="900" b="0">
                        <a:solidFill>
                          <a:schemeClr val="tx1"/>
                        </a:solidFill>
                        <a:latin typeface="Arial" panose="020B0604020202020204" pitchFamily="34" charset="0"/>
                        <a:ea typeface="Open Sans" panose="020B0606030504020204" pitchFamily="34" charset="0"/>
                        <a:cs typeface="Arial" panose="020B0604020202020204" pitchFamily="34" charset="0"/>
                      </a:endParaRP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Oct 25-Oct 29</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4</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Nov 1-Nov 5</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5 </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Nov 8-Nov 12</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6</a:t>
                      </a:r>
                    </a:p>
                    <a:p>
                      <a:pPr marL="0" marR="0" lvl="0" indent="0" algn="ctr" defTabSz="913486" rtl="0" eaLnBrk="1" fontAlgn="auto" latinLnBrk="0" hangingPunct="1">
                        <a:lnSpc>
                          <a:spcPct val="100000"/>
                        </a:lnSpc>
                        <a:spcBef>
                          <a:spcPts val="0"/>
                        </a:spcBef>
                        <a:spcAft>
                          <a:spcPts val="0"/>
                        </a:spcAft>
                        <a:buClrTx/>
                        <a:buSzTx/>
                        <a:buFontTx/>
                        <a:buNone/>
                        <a:tabLst/>
                        <a:defRPr/>
                      </a:pP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Nov 15-Nov 19</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7</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Nov 29-Dec 3</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8 </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Dec 6-Dec 10</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9 </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Dec 13-Dec 17</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b="1" kern="1200">
                          <a:solidFill>
                            <a:schemeClr val="lt1"/>
                          </a:solidFill>
                          <a:latin typeface="Open Sans"/>
                        </a:defRPr>
                      </a:lvl1pPr>
                      <a:lvl2pPr marL="456743" algn="l" defTabSz="913486" rtl="0" eaLnBrk="1" latinLnBrk="0" hangingPunct="1">
                        <a:defRPr sz="1798" b="1" kern="1200">
                          <a:solidFill>
                            <a:schemeClr val="lt1"/>
                          </a:solidFill>
                          <a:latin typeface="Open Sans"/>
                        </a:defRPr>
                      </a:lvl2pPr>
                      <a:lvl3pPr marL="913486" algn="l" defTabSz="913486" rtl="0" eaLnBrk="1" latinLnBrk="0" hangingPunct="1">
                        <a:defRPr sz="1798" b="1" kern="1200">
                          <a:solidFill>
                            <a:schemeClr val="lt1"/>
                          </a:solidFill>
                          <a:latin typeface="Open Sans"/>
                        </a:defRPr>
                      </a:lvl3pPr>
                      <a:lvl4pPr marL="1370228" algn="l" defTabSz="913486" rtl="0" eaLnBrk="1" latinLnBrk="0" hangingPunct="1">
                        <a:defRPr sz="1798" b="1" kern="1200">
                          <a:solidFill>
                            <a:schemeClr val="lt1"/>
                          </a:solidFill>
                          <a:latin typeface="Open Sans"/>
                        </a:defRPr>
                      </a:lvl4pPr>
                      <a:lvl5pPr marL="1826971" algn="l" defTabSz="913486" rtl="0" eaLnBrk="1" latinLnBrk="0" hangingPunct="1">
                        <a:defRPr sz="1798" b="1" kern="1200">
                          <a:solidFill>
                            <a:schemeClr val="lt1"/>
                          </a:solidFill>
                          <a:latin typeface="Open Sans"/>
                        </a:defRPr>
                      </a:lvl5pPr>
                      <a:lvl6pPr marL="2283714" algn="l" defTabSz="913486" rtl="0" eaLnBrk="1" latinLnBrk="0" hangingPunct="1">
                        <a:defRPr sz="1798" b="1" kern="1200">
                          <a:solidFill>
                            <a:schemeClr val="lt1"/>
                          </a:solidFill>
                          <a:latin typeface="Open Sans"/>
                        </a:defRPr>
                      </a:lvl6pPr>
                      <a:lvl7pPr marL="2740457" algn="l" defTabSz="913486" rtl="0" eaLnBrk="1" latinLnBrk="0" hangingPunct="1">
                        <a:defRPr sz="1798" b="1" kern="1200">
                          <a:solidFill>
                            <a:schemeClr val="lt1"/>
                          </a:solidFill>
                          <a:latin typeface="Open Sans"/>
                        </a:defRPr>
                      </a:lvl7pPr>
                      <a:lvl8pPr marL="3197200" algn="l" defTabSz="913486" rtl="0" eaLnBrk="1" latinLnBrk="0" hangingPunct="1">
                        <a:defRPr sz="1798" b="1" kern="1200">
                          <a:solidFill>
                            <a:schemeClr val="lt1"/>
                          </a:solidFill>
                          <a:latin typeface="Open Sans"/>
                        </a:defRPr>
                      </a:lvl8pPr>
                      <a:lvl9pPr marL="3653942" algn="l" defTabSz="913486" rtl="0" eaLnBrk="1" latinLnBrk="0" hangingPunct="1">
                        <a:defRPr sz="1798" b="1" kern="1200">
                          <a:solidFill>
                            <a:schemeClr val="lt1"/>
                          </a:solidFill>
                          <a:latin typeface="Open Sans"/>
                        </a:defRPr>
                      </a:lvl9pPr>
                    </a:lstStyle>
                    <a:p>
                      <a:pPr marL="0" marR="0" lvl="0" indent="0" algn="ctr" defTabSz="913486"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10 </a:t>
                      </a: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Jan 3-Jan 7</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11</a:t>
                      </a:r>
                    </a:p>
                    <a:p>
                      <a:pPr algn="ct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Jan 10-Jan 14</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b="1">
                          <a:solidFill>
                            <a:schemeClr val="tx1"/>
                          </a:solidFill>
                          <a:latin typeface="Arial" panose="020B0604020202020204" pitchFamily="34" charset="0"/>
                          <a:ea typeface="Open Sans" panose="020B0606030504020204" pitchFamily="34" charset="0"/>
                          <a:cs typeface="Arial" panose="020B0604020202020204" pitchFamily="34" charset="0"/>
                        </a:rPr>
                        <a:t>Week 12 </a:t>
                      </a:r>
                      <a:r>
                        <a:rPr lang="en-GB" sz="700" b="0" i="1">
                          <a:solidFill>
                            <a:schemeClr val="tx1"/>
                          </a:solidFill>
                          <a:latin typeface="Arial" panose="020B0604020202020204" pitchFamily="34" charset="0"/>
                          <a:ea typeface="Open Sans" panose="020B0606030504020204" pitchFamily="34" charset="0"/>
                          <a:cs typeface="Arial" panose="020B0604020202020204" pitchFamily="34" charset="0"/>
                        </a:rPr>
                        <a:t>Jan 17-Jan 21</a:t>
                      </a:r>
                    </a:p>
                  </a:txBody>
                  <a:tcPr marL="27432" marR="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829">
                <a:tc>
                  <a:txBody>
                    <a:bodyPr/>
                    <a:lstStyle/>
                    <a:p>
                      <a:pPr marL="0" marR="0" indent="0" algn="l" rtl="0" eaLnBrk="1" fontAlgn="auto" latinLnBrk="0" hangingPunct="1">
                        <a:spcBef>
                          <a:spcPts val="0"/>
                        </a:spcBef>
                        <a:spcAft>
                          <a:spcPts val="0"/>
                        </a:spcAft>
                      </a:pPr>
                      <a:r>
                        <a:rPr lang="en-US" sz="1000" b="0" i="0" u="none" strike="noStrike" kern="1200" spc="0" baseline="0">
                          <a:ln>
                            <a:noFill/>
                          </a:ln>
                          <a:solidFill>
                            <a:srgbClr val="000000"/>
                          </a:solidFill>
                          <a:effectLst/>
                          <a:latin typeface="Arial" panose="020B0604020202020204" pitchFamily="34" charset="0"/>
                          <a:ea typeface="Open Sans" panose="020B0606030504020204" pitchFamily="34" charset="0"/>
                          <a:cs typeface="Arial" panose="020B0604020202020204" pitchFamily="34" charset="0"/>
                        </a:rPr>
                        <a:t>Concept Overview</a:t>
                      </a:r>
                      <a:endParaRPr lang="en-US" sz="1000" b="0" i="0" u="none" strike="noStrike">
                        <a:effectLst/>
                        <a:latin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bg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4622896"/>
                  </a:ext>
                </a:extLst>
              </a:tr>
              <a:tr h="307588">
                <a:tc>
                  <a:txBody>
                    <a:bodyPr/>
                    <a:lstStyle/>
                    <a:p>
                      <a:pPr marL="0" marR="0" indent="0" algn="l" rtl="0" eaLnBrk="1" fontAlgn="auto" latinLnBrk="0" hangingPunct="1">
                        <a:spcBef>
                          <a:spcPts val="0"/>
                        </a:spcBef>
                        <a:spcAft>
                          <a:spcPts val="0"/>
                        </a:spcAft>
                      </a:pPr>
                      <a:r>
                        <a:rPr lang="en-US" sz="1000" b="0" i="0" u="none" strike="noStrike">
                          <a:solidFill>
                            <a:srgbClr val="000000"/>
                          </a:solidFill>
                          <a:effectLst/>
                          <a:latin typeface="Arial" panose="020B0604020202020204" pitchFamily="34" charset="0"/>
                          <a:ea typeface="Open Sans" panose="020B0606030504020204" pitchFamily="34" charset="0"/>
                          <a:cs typeface="Arial" panose="020B0604020202020204" pitchFamily="34" charset="0"/>
                        </a:rPr>
                        <a:t>Legal Entity, Ledger, Business Unit</a:t>
                      </a:r>
                      <a:endParaRPr lang="en-US" sz="1000" b="0" i="0" u="none" strike="noStrike">
                        <a:effectLst/>
                        <a:latin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392226923"/>
                  </a:ext>
                </a:extLst>
              </a:tr>
              <a:tr h="391214">
                <a:tc>
                  <a:txBody>
                    <a:bodyPr/>
                    <a:lstStyle/>
                    <a:p>
                      <a:pPr marL="0" marR="0" indent="0" algn="l" rtl="0" eaLnBrk="1" fontAlgn="auto" latinLnBrk="0" hangingPunct="1">
                        <a:spcBef>
                          <a:spcPts val="0"/>
                        </a:spcBef>
                        <a:spcAft>
                          <a:spcPts val="0"/>
                        </a:spcAft>
                      </a:pPr>
                      <a:r>
                        <a:rPr lang="en-US" sz="1000" b="0" i="0" u="none" strike="noStrike">
                          <a:solidFill>
                            <a:srgbClr val="000000"/>
                          </a:solidFill>
                          <a:effectLst/>
                          <a:latin typeface="Arial" panose="020B0604020202020204" pitchFamily="34" charset="0"/>
                          <a:ea typeface="Open Sans" panose="020B0606030504020204" pitchFamily="34" charset="0"/>
                          <a:cs typeface="Arial" panose="020B0604020202020204" pitchFamily="34" charset="0"/>
                        </a:rPr>
                        <a:t>Inventory Organizations</a:t>
                      </a:r>
                      <a:endParaRPr lang="en-US" sz="1000" b="0" i="0" u="none" strike="noStrike">
                        <a:effectLst/>
                        <a:latin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25408808"/>
                  </a:ext>
                </a:extLst>
              </a:tr>
              <a:tr h="403217">
                <a:tc>
                  <a:txBody>
                    <a:bodyPr/>
                    <a:lstStyle/>
                    <a:p>
                      <a:pPr marL="0" marR="0" indent="0" algn="l" rtl="0" eaLnBrk="1" fontAlgn="auto" latinLnBrk="0" hangingPunct="1">
                        <a:lnSpc>
                          <a:spcPct val="98000"/>
                        </a:lnSpc>
                        <a:spcBef>
                          <a:spcPts val="0"/>
                        </a:spcBef>
                        <a:spcAft>
                          <a:spcPts val="200"/>
                        </a:spcAft>
                      </a:pPr>
                      <a:r>
                        <a:rPr lang="en-US" sz="1000" b="0" i="0" u="none" strike="noStrike">
                          <a:solidFill>
                            <a:srgbClr val="000000"/>
                          </a:solidFill>
                          <a:effectLst/>
                          <a:latin typeface="Arial" panose="020B0604020202020204" pitchFamily="34" charset="0"/>
                          <a:cs typeface="Arial" panose="020B0604020202020204" pitchFamily="34" charset="0"/>
                        </a:rPr>
                        <a:t>Socialize and Signoff</a:t>
                      </a:r>
                      <a:endParaRPr lang="en-US" sz="1000" b="0" i="0" u="none" strike="noStrike">
                        <a:effectLst/>
                        <a:latin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816306228"/>
                  </a:ext>
                </a:extLst>
              </a:tr>
              <a:tr h="28315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rPr>
                        <a:t>Concept Overview</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3486" rtl="0" eaLnBrk="1" latinLnBrk="0" hangingPunct="1">
                        <a:defRPr sz="1798" kern="1200">
                          <a:solidFill>
                            <a:schemeClr val="dk1"/>
                          </a:solidFill>
                          <a:latin typeface="Open Sans"/>
                        </a:defRPr>
                      </a:lvl1pPr>
                      <a:lvl2pPr marL="456743" algn="l" defTabSz="913486" rtl="0" eaLnBrk="1" latinLnBrk="0" hangingPunct="1">
                        <a:defRPr sz="1798" kern="1200">
                          <a:solidFill>
                            <a:schemeClr val="dk1"/>
                          </a:solidFill>
                          <a:latin typeface="Open Sans"/>
                        </a:defRPr>
                      </a:lvl2pPr>
                      <a:lvl3pPr marL="913486" algn="l" defTabSz="913486" rtl="0" eaLnBrk="1" latinLnBrk="0" hangingPunct="1">
                        <a:defRPr sz="1798" kern="1200">
                          <a:solidFill>
                            <a:schemeClr val="dk1"/>
                          </a:solidFill>
                          <a:latin typeface="Open Sans"/>
                        </a:defRPr>
                      </a:lvl3pPr>
                      <a:lvl4pPr marL="1370228" algn="l" defTabSz="913486" rtl="0" eaLnBrk="1" latinLnBrk="0" hangingPunct="1">
                        <a:defRPr sz="1798" kern="1200">
                          <a:solidFill>
                            <a:schemeClr val="dk1"/>
                          </a:solidFill>
                          <a:latin typeface="Open Sans"/>
                        </a:defRPr>
                      </a:lvl4pPr>
                      <a:lvl5pPr marL="1826971" algn="l" defTabSz="913486" rtl="0" eaLnBrk="1" latinLnBrk="0" hangingPunct="1">
                        <a:defRPr sz="1798" kern="1200">
                          <a:solidFill>
                            <a:schemeClr val="dk1"/>
                          </a:solidFill>
                          <a:latin typeface="Open Sans"/>
                        </a:defRPr>
                      </a:lvl5pPr>
                      <a:lvl6pPr marL="2283714" algn="l" defTabSz="913486" rtl="0" eaLnBrk="1" latinLnBrk="0" hangingPunct="1">
                        <a:defRPr sz="1798" kern="1200">
                          <a:solidFill>
                            <a:schemeClr val="dk1"/>
                          </a:solidFill>
                          <a:latin typeface="Open Sans"/>
                        </a:defRPr>
                      </a:lvl6pPr>
                      <a:lvl7pPr marL="2740457" algn="l" defTabSz="913486" rtl="0" eaLnBrk="1" latinLnBrk="0" hangingPunct="1">
                        <a:defRPr sz="1798" kern="1200">
                          <a:solidFill>
                            <a:schemeClr val="dk1"/>
                          </a:solidFill>
                          <a:latin typeface="Open Sans"/>
                        </a:defRPr>
                      </a:lvl7pPr>
                      <a:lvl8pPr marL="3197200" algn="l" defTabSz="913486" rtl="0" eaLnBrk="1" latinLnBrk="0" hangingPunct="1">
                        <a:defRPr sz="1798" kern="1200">
                          <a:solidFill>
                            <a:schemeClr val="dk1"/>
                          </a:solidFill>
                          <a:latin typeface="Open Sans"/>
                        </a:defRPr>
                      </a:lvl8pPr>
                      <a:lvl9pPr marL="3653942" algn="l" defTabSz="913486" rtl="0" eaLnBrk="1" latinLnBrk="0" hangingPunct="1">
                        <a:defRPr sz="1798" kern="1200">
                          <a:solidFill>
                            <a:schemeClr val="dk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892597715"/>
                  </a:ext>
                </a:extLst>
              </a:tr>
              <a:tr h="41456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a:solidFill>
                            <a:srgbClr val="000000"/>
                          </a:solidFill>
                          <a:latin typeface="Arial" panose="020B0604020202020204" pitchFamily="34" charset="0"/>
                          <a:ea typeface="Open Sans" panose="020B0606030504020204" pitchFamily="34" charset="0"/>
                          <a:cs typeface="Arial" panose="020B0604020202020204" pitchFamily="34" charset="0"/>
                        </a:rPr>
                        <a:t>Develop COA Structure</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525295239"/>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a:solidFill>
                            <a:srgbClr val="000000"/>
                          </a:solidFill>
                          <a:latin typeface="Arial" panose="020B0604020202020204" pitchFamily="34" charset="0"/>
                          <a:ea typeface="Open Sans" panose="020B0606030504020204" pitchFamily="34" charset="0"/>
                          <a:cs typeface="Arial" panose="020B0604020202020204" pitchFamily="34" charset="0"/>
                        </a:rPr>
                        <a:t>Initiate COA Segment Definition</a:t>
                      </a: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843636061"/>
                  </a:ext>
                </a:extLst>
              </a:tr>
              <a:tr h="22896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rPr>
                        <a:t>Current State IT Walk-throughs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261916631"/>
                  </a:ext>
                </a:extLst>
              </a:tr>
              <a:tr h="289296">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a:solidFill>
                            <a:srgbClr val="000000"/>
                          </a:solidFill>
                          <a:latin typeface="Arial" panose="020B0604020202020204" pitchFamily="34" charset="0"/>
                          <a:ea typeface="Open Sans" panose="020B0606030504020204" pitchFamily="34" charset="0"/>
                          <a:cs typeface="Arial" panose="020B0604020202020204" pitchFamily="34" charset="0"/>
                        </a:rPr>
                        <a:t>Current State Application Architecture</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Open Sans"/>
                        </a:defRPr>
                      </a:lvl1pPr>
                      <a:lvl2pPr marL="457200" algn="l" defTabSz="914400" rtl="0" eaLnBrk="1" latinLnBrk="0" hangingPunct="1">
                        <a:defRPr sz="1800" kern="1200">
                          <a:solidFill>
                            <a:schemeClr val="tx1"/>
                          </a:solidFill>
                          <a:latin typeface="Open Sans"/>
                        </a:defRPr>
                      </a:lvl2pPr>
                      <a:lvl3pPr marL="914400" algn="l" defTabSz="914400" rtl="0" eaLnBrk="1" latinLnBrk="0" hangingPunct="1">
                        <a:defRPr sz="1800" kern="1200">
                          <a:solidFill>
                            <a:schemeClr val="tx1"/>
                          </a:solidFill>
                          <a:latin typeface="Open Sans"/>
                        </a:defRPr>
                      </a:lvl3pPr>
                      <a:lvl4pPr marL="1371600" algn="l" defTabSz="914400" rtl="0" eaLnBrk="1" latinLnBrk="0" hangingPunct="1">
                        <a:defRPr sz="1800" kern="1200">
                          <a:solidFill>
                            <a:schemeClr val="tx1"/>
                          </a:solidFill>
                          <a:latin typeface="Open Sans"/>
                        </a:defRPr>
                      </a:lvl4pPr>
                      <a:lvl5pPr marL="1828800" algn="l" defTabSz="914400" rtl="0" eaLnBrk="1" latinLnBrk="0" hangingPunct="1">
                        <a:defRPr sz="1800" kern="1200">
                          <a:solidFill>
                            <a:schemeClr val="tx1"/>
                          </a:solidFill>
                          <a:latin typeface="Open Sans"/>
                        </a:defRPr>
                      </a:lvl5pPr>
                      <a:lvl6pPr marL="2286000" algn="l" defTabSz="914400" rtl="0" eaLnBrk="1" latinLnBrk="0" hangingPunct="1">
                        <a:defRPr sz="1800" kern="1200">
                          <a:solidFill>
                            <a:schemeClr val="tx1"/>
                          </a:solidFill>
                          <a:latin typeface="Open Sans"/>
                        </a:defRPr>
                      </a:lvl6pPr>
                      <a:lvl7pPr marL="2743200" algn="l" defTabSz="914400" rtl="0" eaLnBrk="1" latinLnBrk="0" hangingPunct="1">
                        <a:defRPr sz="1800" kern="1200">
                          <a:solidFill>
                            <a:schemeClr val="tx1"/>
                          </a:solidFill>
                          <a:latin typeface="Open Sans"/>
                        </a:defRPr>
                      </a:lvl7pPr>
                      <a:lvl8pPr marL="3200400" algn="l" defTabSz="914400" rtl="0" eaLnBrk="1" latinLnBrk="0" hangingPunct="1">
                        <a:defRPr sz="1800" kern="1200">
                          <a:solidFill>
                            <a:schemeClr val="tx1"/>
                          </a:solidFill>
                          <a:latin typeface="Open Sans"/>
                        </a:defRPr>
                      </a:lvl8pPr>
                      <a:lvl9pPr marL="3657600" algn="l" defTabSz="914400" rtl="0" eaLnBrk="1" latinLnBrk="0" hangingPunct="1">
                        <a:defRPr sz="1800" kern="1200">
                          <a:solidFill>
                            <a:schemeClr val="tx1"/>
                          </a:solidFill>
                          <a:latin typeface="Open Sans"/>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952431946"/>
                  </a:ext>
                </a:extLst>
              </a:tr>
              <a:tr h="48371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000" b="0">
                          <a:solidFill>
                            <a:srgbClr val="000000"/>
                          </a:solidFill>
                          <a:latin typeface="Arial" panose="020B0604020202020204" pitchFamily="34" charset="0"/>
                          <a:ea typeface="Open Sans" panose="020B0606030504020204" pitchFamily="34" charset="0"/>
                          <a:cs typeface="Arial" panose="020B0604020202020204" pitchFamily="34" charset="0"/>
                        </a:rPr>
                        <a:t>Future State Application Architecture</a:t>
                      </a: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048762587"/>
                  </a:ext>
                </a:extLst>
              </a:tr>
              <a:tr h="22094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Open Sans" panose="020B0606030504020204" pitchFamily="34" charset="0"/>
                          <a:cs typeface="Arial" panose="020B0604020202020204" pitchFamily="34" charset="0"/>
                        </a:rPr>
                        <a:t>Current State IT Walk-throughs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482971056"/>
                  </a:ext>
                </a:extLst>
              </a:tr>
              <a:tr h="29367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panose="020B0604030504040204" pitchFamily="34" charset="0"/>
                          <a:cs typeface="Arial" panose="020B0604020202020204" pitchFamily="34" charset="0"/>
                        </a:rPr>
                        <a:t>Future State Application &amp; Landscape</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544562156"/>
                  </a:ext>
                </a:extLst>
              </a:tr>
              <a:tr h="29333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panose="020B0604030504040204" pitchFamily="34" charset="0"/>
                          <a:cs typeface="Arial" panose="020B0604020202020204" pitchFamily="34" charset="0"/>
                        </a:rPr>
                        <a:t>Reporting, Integration Strategy &amp; Platforms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98936908"/>
                  </a:ext>
                </a:extLst>
              </a:tr>
              <a:tr h="188974">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RICEW Dev Assessment</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702535738"/>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Socialize and Signoff</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024871285"/>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Current State Security and Controls Walkthroughs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363079176"/>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Future State Security and Controls Discussions</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3678207527"/>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Security and Controls Approach Deliverable</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632650298"/>
                  </a:ext>
                </a:extLst>
              </a:tr>
              <a:tr h="27342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panose="020B0604020202020204" pitchFamily="34" charset="0"/>
                          <a:ea typeface="Verdana"/>
                          <a:cs typeface="Arial" panose="020B0604020202020204" pitchFamily="34" charset="0"/>
                        </a:rPr>
                        <a:t>Socialize and Signoff</a:t>
                      </a:r>
                    </a:p>
                  </a:txBody>
                  <a:tcPr marL="45720" marR="45720" marT="18288" marB="18288"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14300" marR="0" lvl="1" indent="-114300" algn="l" defTabSz="914400" rtl="0" eaLnBrk="1" fontAlgn="auto" latinLnBrk="0" hangingPunct="1">
                        <a:lnSpc>
                          <a:spcPct val="100000"/>
                        </a:lnSpc>
                        <a:spcBef>
                          <a:spcPts val="300"/>
                        </a:spcBef>
                        <a:spcAft>
                          <a:spcPts val="0"/>
                        </a:spcAft>
                        <a:buClrTx/>
                        <a:buSzPct val="100000"/>
                        <a:buFont typeface="Arial"/>
                        <a:buChar char="•"/>
                        <a:tabLst/>
                        <a:defRPr/>
                      </a:pPr>
                      <a:endParaRPr lang="en-US" sz="1000" b="0" kern="1200">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45720" marR="45720" marT="18288" marB="18288">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2775500698"/>
                  </a:ext>
                </a:extLst>
              </a:tr>
            </a:tbl>
          </a:graphicData>
        </a:graphic>
      </p:graphicFrame>
      <p:sp>
        <p:nvSpPr>
          <p:cNvPr id="231" name="Rectangle 230">
            <a:extLst>
              <a:ext uri="{FF2B5EF4-FFF2-40B4-BE49-F238E27FC236}">
                <a16:creationId xmlns:a16="http://schemas.microsoft.com/office/drawing/2014/main" id="{DAB7ED9C-1380-4174-876E-27871E718737}"/>
              </a:ext>
            </a:extLst>
          </p:cNvPr>
          <p:cNvSpPr/>
          <p:nvPr/>
        </p:nvSpPr>
        <p:spPr>
          <a:xfrm>
            <a:off x="43214" y="1539413"/>
            <a:ext cx="887760" cy="498021"/>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Enterprise Structure </a:t>
            </a:r>
          </a:p>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[ES]</a:t>
            </a:r>
          </a:p>
        </p:txBody>
      </p:sp>
      <p:sp>
        <p:nvSpPr>
          <p:cNvPr id="232" name="Rectangle 231">
            <a:extLst>
              <a:ext uri="{FF2B5EF4-FFF2-40B4-BE49-F238E27FC236}">
                <a16:creationId xmlns:a16="http://schemas.microsoft.com/office/drawing/2014/main" id="{B61608FC-2BB2-4EB0-B11C-DB104C983C7F}"/>
              </a:ext>
            </a:extLst>
          </p:cNvPr>
          <p:cNvSpPr/>
          <p:nvPr/>
        </p:nvSpPr>
        <p:spPr>
          <a:xfrm>
            <a:off x="34850" y="922620"/>
            <a:ext cx="904489" cy="241605"/>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defRPr/>
            </a:pPr>
            <a:r>
              <a:rPr lang="en-US" sz="970" b="1">
                <a:solidFill>
                  <a:srgbClr val="000000"/>
                </a:solidFill>
                <a:latin typeface="Arial" panose="020B0604020202020204" pitchFamily="34" charset="0"/>
                <a:ea typeface="Open Sans" panose="020B0606030504020204" pitchFamily="34" charset="0"/>
                <a:cs typeface="Arial" panose="020B0604020202020204" pitchFamily="34" charset="0"/>
              </a:rPr>
              <a:t>Activities</a:t>
            </a:r>
          </a:p>
        </p:txBody>
      </p:sp>
      <p:cxnSp>
        <p:nvCxnSpPr>
          <p:cNvPr id="233" name="Straight Connector 232">
            <a:extLst>
              <a:ext uri="{FF2B5EF4-FFF2-40B4-BE49-F238E27FC236}">
                <a16:creationId xmlns:a16="http://schemas.microsoft.com/office/drawing/2014/main" id="{23CD9F91-1FCC-4644-8C90-9053854F5058}"/>
              </a:ext>
            </a:extLst>
          </p:cNvPr>
          <p:cNvCxnSpPr>
            <a:cxnSpLocks/>
          </p:cNvCxnSpPr>
          <p:nvPr/>
        </p:nvCxnSpPr>
        <p:spPr>
          <a:xfrm>
            <a:off x="160184" y="1178935"/>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34" name="Straight Connector 233">
            <a:extLst>
              <a:ext uri="{FF2B5EF4-FFF2-40B4-BE49-F238E27FC236}">
                <a16:creationId xmlns:a16="http://schemas.microsoft.com/office/drawing/2014/main" id="{487290C5-9AFA-458C-8986-57D33F545204}"/>
              </a:ext>
            </a:extLst>
          </p:cNvPr>
          <p:cNvCxnSpPr>
            <a:cxnSpLocks/>
          </p:cNvCxnSpPr>
          <p:nvPr/>
        </p:nvCxnSpPr>
        <p:spPr>
          <a:xfrm>
            <a:off x="160184" y="2378780"/>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35" name="Straight Connector 234">
            <a:extLst>
              <a:ext uri="{FF2B5EF4-FFF2-40B4-BE49-F238E27FC236}">
                <a16:creationId xmlns:a16="http://schemas.microsoft.com/office/drawing/2014/main" id="{3FCC2365-F122-44D0-9F44-9C0209BD5FD8}"/>
              </a:ext>
            </a:extLst>
          </p:cNvPr>
          <p:cNvCxnSpPr>
            <a:cxnSpLocks/>
          </p:cNvCxnSpPr>
          <p:nvPr/>
        </p:nvCxnSpPr>
        <p:spPr>
          <a:xfrm>
            <a:off x="160184" y="3412403"/>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36" name="Straight Connector 235">
            <a:extLst>
              <a:ext uri="{FF2B5EF4-FFF2-40B4-BE49-F238E27FC236}">
                <a16:creationId xmlns:a16="http://schemas.microsoft.com/office/drawing/2014/main" id="{64EF2A73-A2E3-4249-B543-4A6CD386677B}"/>
              </a:ext>
            </a:extLst>
          </p:cNvPr>
          <p:cNvCxnSpPr>
            <a:cxnSpLocks/>
          </p:cNvCxnSpPr>
          <p:nvPr/>
        </p:nvCxnSpPr>
        <p:spPr>
          <a:xfrm>
            <a:off x="160184" y="4537130"/>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7" name="Rectangle 236">
            <a:extLst>
              <a:ext uri="{FF2B5EF4-FFF2-40B4-BE49-F238E27FC236}">
                <a16:creationId xmlns:a16="http://schemas.microsoft.com/office/drawing/2014/main" id="{F5C5A591-2BC4-404F-90C1-D210F1C03C5A}"/>
              </a:ext>
            </a:extLst>
          </p:cNvPr>
          <p:cNvSpPr/>
          <p:nvPr/>
        </p:nvSpPr>
        <p:spPr>
          <a:xfrm>
            <a:off x="43214" y="2528155"/>
            <a:ext cx="887760" cy="498021"/>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Chart of Accounts</a:t>
            </a:r>
          </a:p>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[COA]</a:t>
            </a:r>
          </a:p>
        </p:txBody>
      </p:sp>
      <p:sp>
        <p:nvSpPr>
          <p:cNvPr id="238" name="Rectangle 237">
            <a:extLst>
              <a:ext uri="{FF2B5EF4-FFF2-40B4-BE49-F238E27FC236}">
                <a16:creationId xmlns:a16="http://schemas.microsoft.com/office/drawing/2014/main" id="{E2672DFF-03C3-4A37-AD1F-7411683171DC}"/>
              </a:ext>
            </a:extLst>
          </p:cNvPr>
          <p:cNvSpPr/>
          <p:nvPr/>
        </p:nvSpPr>
        <p:spPr>
          <a:xfrm>
            <a:off x="-4651" y="3752633"/>
            <a:ext cx="983491" cy="498021"/>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Application Architecture</a:t>
            </a:r>
          </a:p>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[AA]</a:t>
            </a:r>
          </a:p>
        </p:txBody>
      </p:sp>
      <p:sp>
        <p:nvSpPr>
          <p:cNvPr id="239" name="Rectangle 238">
            <a:extLst>
              <a:ext uri="{FF2B5EF4-FFF2-40B4-BE49-F238E27FC236}">
                <a16:creationId xmlns:a16="http://schemas.microsoft.com/office/drawing/2014/main" id="{2A725118-85BE-4F97-805A-3FAC0B6FB6CC}"/>
              </a:ext>
            </a:extLst>
          </p:cNvPr>
          <p:cNvSpPr/>
          <p:nvPr/>
        </p:nvSpPr>
        <p:spPr>
          <a:xfrm>
            <a:off x="-4651" y="5056989"/>
            <a:ext cx="983491" cy="359522"/>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Technology</a:t>
            </a:r>
          </a:p>
          <a:p>
            <a:pPr marL="91442" algn="ctr" defTabSz="554500">
              <a:lnSpc>
                <a:spcPct val="106000"/>
              </a:lnSpc>
              <a:defRPr/>
            </a:pPr>
            <a:endParaRPr lang="en-US" sz="849" b="1">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id="{156DFDDF-CF1D-4807-AA5C-F556EDCD23A4}"/>
              </a:ext>
            </a:extLst>
          </p:cNvPr>
          <p:cNvCxnSpPr>
            <a:cxnSpLocks/>
          </p:cNvCxnSpPr>
          <p:nvPr/>
        </p:nvCxnSpPr>
        <p:spPr>
          <a:xfrm>
            <a:off x="160184" y="5725782"/>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41" name="Straight Connector 240">
            <a:extLst>
              <a:ext uri="{FF2B5EF4-FFF2-40B4-BE49-F238E27FC236}">
                <a16:creationId xmlns:a16="http://schemas.microsoft.com/office/drawing/2014/main" id="{2A3DCE05-CB14-408C-9530-3483DFB5E223}"/>
              </a:ext>
            </a:extLst>
          </p:cNvPr>
          <p:cNvCxnSpPr>
            <a:cxnSpLocks/>
          </p:cNvCxnSpPr>
          <p:nvPr/>
        </p:nvCxnSpPr>
        <p:spPr>
          <a:xfrm>
            <a:off x="5917627" y="1225277"/>
            <a:ext cx="626093" cy="0"/>
          </a:xfrm>
          <a:prstGeom prst="line">
            <a:avLst/>
          </a:prstGeom>
          <a:noFill/>
          <a:ln w="25400" cap="flat" cmpd="sng" algn="ctr">
            <a:solidFill>
              <a:srgbClr val="007CB0"/>
            </a:solidFill>
            <a:prstDash val="solid"/>
            <a:miter lim="800000"/>
            <a:headEnd type="oval"/>
            <a:tailEnd type="oval"/>
          </a:ln>
          <a:effectLst/>
        </p:spPr>
      </p:cxnSp>
      <p:cxnSp>
        <p:nvCxnSpPr>
          <p:cNvPr id="242" name="Straight Connector 241">
            <a:extLst>
              <a:ext uri="{FF2B5EF4-FFF2-40B4-BE49-F238E27FC236}">
                <a16:creationId xmlns:a16="http://schemas.microsoft.com/office/drawing/2014/main" id="{992751D9-1F93-472B-8725-5859112B2BB1}"/>
              </a:ext>
            </a:extLst>
          </p:cNvPr>
          <p:cNvCxnSpPr>
            <a:cxnSpLocks/>
            <a:endCxn id="253" idx="1"/>
          </p:cNvCxnSpPr>
          <p:nvPr/>
        </p:nvCxnSpPr>
        <p:spPr>
          <a:xfrm>
            <a:off x="7305534" y="1534187"/>
            <a:ext cx="3312648" cy="0"/>
          </a:xfrm>
          <a:prstGeom prst="line">
            <a:avLst/>
          </a:prstGeom>
          <a:noFill/>
          <a:ln w="25400" cap="flat" cmpd="sng" algn="ctr">
            <a:solidFill>
              <a:srgbClr val="007CB0"/>
            </a:solidFill>
            <a:prstDash val="solid"/>
            <a:miter lim="800000"/>
            <a:headEnd type="oval"/>
            <a:tailEnd type="oval"/>
          </a:ln>
          <a:effectLst/>
        </p:spPr>
      </p:cxnSp>
      <p:cxnSp>
        <p:nvCxnSpPr>
          <p:cNvPr id="243" name="Straight Connector 242">
            <a:extLst>
              <a:ext uri="{FF2B5EF4-FFF2-40B4-BE49-F238E27FC236}">
                <a16:creationId xmlns:a16="http://schemas.microsoft.com/office/drawing/2014/main" id="{141F6BDA-5B15-4951-A593-9CA25DB524CC}"/>
              </a:ext>
            </a:extLst>
          </p:cNvPr>
          <p:cNvCxnSpPr>
            <a:cxnSpLocks/>
          </p:cNvCxnSpPr>
          <p:nvPr/>
        </p:nvCxnSpPr>
        <p:spPr>
          <a:xfrm>
            <a:off x="7305533" y="1881708"/>
            <a:ext cx="3343377" cy="0"/>
          </a:xfrm>
          <a:prstGeom prst="line">
            <a:avLst/>
          </a:prstGeom>
          <a:noFill/>
          <a:ln w="25400" cap="flat" cmpd="sng" algn="ctr">
            <a:solidFill>
              <a:srgbClr val="007CB0"/>
            </a:solidFill>
            <a:prstDash val="solid"/>
            <a:miter lim="800000"/>
            <a:headEnd type="oval"/>
            <a:tailEnd type="oval"/>
          </a:ln>
          <a:effectLst/>
        </p:spPr>
      </p:cxnSp>
      <p:cxnSp>
        <p:nvCxnSpPr>
          <p:cNvPr id="244" name="Straight Connector 243">
            <a:extLst>
              <a:ext uri="{FF2B5EF4-FFF2-40B4-BE49-F238E27FC236}">
                <a16:creationId xmlns:a16="http://schemas.microsoft.com/office/drawing/2014/main" id="{2598191F-BA70-43D2-B249-2F6E04AAC5BD}"/>
              </a:ext>
            </a:extLst>
          </p:cNvPr>
          <p:cNvCxnSpPr>
            <a:cxnSpLocks/>
          </p:cNvCxnSpPr>
          <p:nvPr/>
        </p:nvCxnSpPr>
        <p:spPr>
          <a:xfrm>
            <a:off x="10664389" y="2253617"/>
            <a:ext cx="1289483" cy="0"/>
          </a:xfrm>
          <a:prstGeom prst="line">
            <a:avLst/>
          </a:prstGeom>
          <a:noFill/>
          <a:ln w="25400" cap="flat" cmpd="sng" algn="ctr">
            <a:solidFill>
              <a:srgbClr val="007CB0"/>
            </a:solidFill>
            <a:prstDash val="solid"/>
            <a:miter lim="800000"/>
            <a:headEnd type="oval"/>
            <a:tailEnd type="oval"/>
          </a:ln>
          <a:effectLst/>
        </p:spPr>
      </p:cxnSp>
      <p:sp>
        <p:nvSpPr>
          <p:cNvPr id="252" name="TextBox 251">
            <a:extLst>
              <a:ext uri="{FF2B5EF4-FFF2-40B4-BE49-F238E27FC236}">
                <a16:creationId xmlns:a16="http://schemas.microsoft.com/office/drawing/2014/main" id="{825FD3B0-C703-47FD-B71B-6B0A50CC3DD3}"/>
              </a:ext>
            </a:extLst>
          </p:cNvPr>
          <p:cNvSpPr txBox="1"/>
          <p:nvPr/>
        </p:nvSpPr>
        <p:spPr>
          <a:xfrm>
            <a:off x="10116348" y="1575939"/>
            <a:ext cx="88694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253" name="Isosceles Triangle 252">
            <a:extLst>
              <a:ext uri="{FF2B5EF4-FFF2-40B4-BE49-F238E27FC236}">
                <a16:creationId xmlns:a16="http://schemas.microsoft.com/office/drawing/2014/main" id="{48596B8A-E3AC-440F-8FB3-9B50DE2F44D2}"/>
              </a:ext>
            </a:extLst>
          </p:cNvPr>
          <p:cNvSpPr/>
          <p:nvPr/>
        </p:nvSpPr>
        <p:spPr bwMode="gray">
          <a:xfrm>
            <a:off x="10580083" y="1457988"/>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54" name="Isosceles Triangle 253">
            <a:extLst>
              <a:ext uri="{FF2B5EF4-FFF2-40B4-BE49-F238E27FC236}">
                <a16:creationId xmlns:a16="http://schemas.microsoft.com/office/drawing/2014/main" id="{D545DFD2-C854-4619-ACD1-B90FE616DBDF}"/>
              </a:ext>
            </a:extLst>
          </p:cNvPr>
          <p:cNvSpPr/>
          <p:nvPr/>
        </p:nvSpPr>
        <p:spPr bwMode="gray">
          <a:xfrm>
            <a:off x="9217295" y="1786458"/>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55" name="Isosceles Triangle 254">
            <a:extLst>
              <a:ext uri="{FF2B5EF4-FFF2-40B4-BE49-F238E27FC236}">
                <a16:creationId xmlns:a16="http://schemas.microsoft.com/office/drawing/2014/main" id="{BB2EFD70-0001-4373-AA94-21D708318E61}"/>
              </a:ext>
            </a:extLst>
          </p:cNvPr>
          <p:cNvSpPr/>
          <p:nvPr/>
        </p:nvSpPr>
        <p:spPr bwMode="gray">
          <a:xfrm>
            <a:off x="10572711" y="1786458"/>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56" name="TextBox 255">
            <a:extLst>
              <a:ext uri="{FF2B5EF4-FFF2-40B4-BE49-F238E27FC236}">
                <a16:creationId xmlns:a16="http://schemas.microsoft.com/office/drawing/2014/main" id="{2C8D1E79-38EA-4C6B-BAAE-E7B9EFE61887}"/>
              </a:ext>
            </a:extLst>
          </p:cNvPr>
          <p:cNvSpPr txBox="1"/>
          <p:nvPr/>
        </p:nvSpPr>
        <p:spPr>
          <a:xfrm>
            <a:off x="8767174" y="1951445"/>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sp>
        <p:nvSpPr>
          <p:cNvPr id="257" name="TextBox 256">
            <a:extLst>
              <a:ext uri="{FF2B5EF4-FFF2-40B4-BE49-F238E27FC236}">
                <a16:creationId xmlns:a16="http://schemas.microsoft.com/office/drawing/2014/main" id="{CA5B9063-2F28-4CB7-BA9C-FC4B519E4A34}"/>
              </a:ext>
            </a:extLst>
          </p:cNvPr>
          <p:cNvSpPr txBox="1"/>
          <p:nvPr/>
        </p:nvSpPr>
        <p:spPr>
          <a:xfrm>
            <a:off x="10129237" y="1951444"/>
            <a:ext cx="88694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259" name="TextBox 258">
            <a:extLst>
              <a:ext uri="{FF2B5EF4-FFF2-40B4-BE49-F238E27FC236}">
                <a16:creationId xmlns:a16="http://schemas.microsoft.com/office/drawing/2014/main" id="{6ABE491B-DF37-4526-B64C-6EAFF224257E}"/>
              </a:ext>
            </a:extLst>
          </p:cNvPr>
          <p:cNvSpPr txBox="1"/>
          <p:nvPr/>
        </p:nvSpPr>
        <p:spPr>
          <a:xfrm>
            <a:off x="11230147" y="2283330"/>
            <a:ext cx="880026"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Approved ES</a:t>
            </a:r>
          </a:p>
        </p:txBody>
      </p:sp>
      <p:cxnSp>
        <p:nvCxnSpPr>
          <p:cNvPr id="260" name="Straight Connector 259">
            <a:extLst>
              <a:ext uri="{FF2B5EF4-FFF2-40B4-BE49-F238E27FC236}">
                <a16:creationId xmlns:a16="http://schemas.microsoft.com/office/drawing/2014/main" id="{E13A7740-0D15-43B5-827C-DF1BC7E93887}"/>
              </a:ext>
            </a:extLst>
          </p:cNvPr>
          <p:cNvCxnSpPr>
            <a:cxnSpLocks/>
          </p:cNvCxnSpPr>
          <p:nvPr/>
        </p:nvCxnSpPr>
        <p:spPr>
          <a:xfrm>
            <a:off x="5948379" y="2627008"/>
            <a:ext cx="626093" cy="0"/>
          </a:xfrm>
          <a:prstGeom prst="line">
            <a:avLst/>
          </a:prstGeom>
          <a:noFill/>
          <a:ln w="25400" cap="flat" cmpd="sng" algn="ctr">
            <a:solidFill>
              <a:srgbClr val="007CB0"/>
            </a:solidFill>
            <a:prstDash val="solid"/>
            <a:miter lim="800000"/>
            <a:headEnd type="oval"/>
            <a:tailEnd type="oval"/>
          </a:ln>
          <a:effectLst/>
        </p:spPr>
      </p:cxnSp>
      <p:cxnSp>
        <p:nvCxnSpPr>
          <p:cNvPr id="261" name="Straight Connector 260">
            <a:extLst>
              <a:ext uri="{FF2B5EF4-FFF2-40B4-BE49-F238E27FC236}">
                <a16:creationId xmlns:a16="http://schemas.microsoft.com/office/drawing/2014/main" id="{812F23BB-5ACC-43E8-8E7E-847874974BC1}"/>
              </a:ext>
            </a:extLst>
          </p:cNvPr>
          <p:cNvCxnSpPr>
            <a:cxnSpLocks/>
          </p:cNvCxnSpPr>
          <p:nvPr/>
        </p:nvCxnSpPr>
        <p:spPr>
          <a:xfrm>
            <a:off x="5917629" y="2916277"/>
            <a:ext cx="5398563" cy="13906"/>
          </a:xfrm>
          <a:prstGeom prst="line">
            <a:avLst/>
          </a:prstGeom>
          <a:noFill/>
          <a:ln w="25400" cap="flat" cmpd="sng" algn="ctr">
            <a:solidFill>
              <a:srgbClr val="007CB0"/>
            </a:solidFill>
            <a:prstDash val="solid"/>
            <a:miter lim="800000"/>
            <a:headEnd type="oval"/>
            <a:tailEnd type="oval"/>
          </a:ln>
          <a:effectLst/>
        </p:spPr>
      </p:cxnSp>
      <p:sp>
        <p:nvSpPr>
          <p:cNvPr id="262" name="Isosceles Triangle 261">
            <a:extLst>
              <a:ext uri="{FF2B5EF4-FFF2-40B4-BE49-F238E27FC236}">
                <a16:creationId xmlns:a16="http://schemas.microsoft.com/office/drawing/2014/main" id="{EEDFA48E-C1AD-4FA6-9249-13283E020084}"/>
              </a:ext>
            </a:extLst>
          </p:cNvPr>
          <p:cNvSpPr/>
          <p:nvPr/>
        </p:nvSpPr>
        <p:spPr bwMode="gray">
          <a:xfrm>
            <a:off x="9239039" y="2826637"/>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63" name="Isosceles Triangle 262">
            <a:extLst>
              <a:ext uri="{FF2B5EF4-FFF2-40B4-BE49-F238E27FC236}">
                <a16:creationId xmlns:a16="http://schemas.microsoft.com/office/drawing/2014/main" id="{FAD7698D-FAD5-4E51-928E-B2EDB67CFE48}"/>
              </a:ext>
            </a:extLst>
          </p:cNvPr>
          <p:cNvSpPr/>
          <p:nvPr/>
        </p:nvSpPr>
        <p:spPr bwMode="gray">
          <a:xfrm>
            <a:off x="11229274" y="2841659"/>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264" name="TextBox 263">
            <a:extLst>
              <a:ext uri="{FF2B5EF4-FFF2-40B4-BE49-F238E27FC236}">
                <a16:creationId xmlns:a16="http://schemas.microsoft.com/office/drawing/2014/main" id="{21FDE376-41DB-45DF-B373-FEE4AEED2191}"/>
              </a:ext>
            </a:extLst>
          </p:cNvPr>
          <p:cNvSpPr txBox="1"/>
          <p:nvPr/>
        </p:nvSpPr>
        <p:spPr>
          <a:xfrm>
            <a:off x="10836303" y="2974144"/>
            <a:ext cx="88694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268" name="TextBox 267">
            <a:extLst>
              <a:ext uri="{FF2B5EF4-FFF2-40B4-BE49-F238E27FC236}">
                <a16:creationId xmlns:a16="http://schemas.microsoft.com/office/drawing/2014/main" id="{AF1B944E-9E57-41BA-A56E-26B63A09F5AD}"/>
              </a:ext>
            </a:extLst>
          </p:cNvPr>
          <p:cNvSpPr txBox="1"/>
          <p:nvPr/>
        </p:nvSpPr>
        <p:spPr>
          <a:xfrm>
            <a:off x="8846068" y="2968181"/>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sp>
        <p:nvSpPr>
          <p:cNvPr id="310" name="TextBox 309">
            <a:extLst>
              <a:ext uri="{FF2B5EF4-FFF2-40B4-BE49-F238E27FC236}">
                <a16:creationId xmlns:a16="http://schemas.microsoft.com/office/drawing/2014/main" id="{ADE0116F-C97E-4D89-B4EF-1D12D858BD5E}"/>
              </a:ext>
            </a:extLst>
          </p:cNvPr>
          <p:cNvSpPr txBox="1"/>
          <p:nvPr/>
        </p:nvSpPr>
        <p:spPr>
          <a:xfrm>
            <a:off x="11645129" y="2925552"/>
            <a:ext cx="674530" cy="316369"/>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Approved COA</a:t>
            </a:r>
          </a:p>
        </p:txBody>
      </p:sp>
      <p:cxnSp>
        <p:nvCxnSpPr>
          <p:cNvPr id="311" name="Straight Connector 310">
            <a:extLst>
              <a:ext uri="{FF2B5EF4-FFF2-40B4-BE49-F238E27FC236}">
                <a16:creationId xmlns:a16="http://schemas.microsoft.com/office/drawing/2014/main" id="{2AC9482A-F8F7-475B-9B21-28E0D33E9DFF}"/>
              </a:ext>
            </a:extLst>
          </p:cNvPr>
          <p:cNvCxnSpPr>
            <a:cxnSpLocks/>
          </p:cNvCxnSpPr>
          <p:nvPr/>
        </p:nvCxnSpPr>
        <p:spPr>
          <a:xfrm>
            <a:off x="10029651" y="3323940"/>
            <a:ext cx="1902955" cy="0"/>
          </a:xfrm>
          <a:prstGeom prst="line">
            <a:avLst/>
          </a:prstGeom>
          <a:ln w="19050">
            <a:solidFill>
              <a:srgbClr val="007CB0"/>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CC3508EE-CE17-41B7-9EB3-2DD8371EC40D}"/>
              </a:ext>
            </a:extLst>
          </p:cNvPr>
          <p:cNvCxnSpPr>
            <a:cxnSpLocks/>
          </p:cNvCxnSpPr>
          <p:nvPr/>
        </p:nvCxnSpPr>
        <p:spPr>
          <a:xfrm>
            <a:off x="3882784" y="3535518"/>
            <a:ext cx="1330936" cy="0"/>
          </a:xfrm>
          <a:prstGeom prst="line">
            <a:avLst/>
          </a:prstGeom>
          <a:noFill/>
          <a:ln w="25400" cap="flat" cmpd="sng" algn="ctr">
            <a:solidFill>
              <a:srgbClr val="007CB0"/>
            </a:solidFill>
            <a:prstDash val="solid"/>
            <a:miter lim="800000"/>
            <a:headEnd type="oval"/>
            <a:tailEnd type="oval"/>
          </a:ln>
          <a:effectLst/>
        </p:spPr>
      </p:cxnSp>
      <p:sp>
        <p:nvSpPr>
          <p:cNvPr id="339" name="TextBox 338">
            <a:extLst>
              <a:ext uri="{FF2B5EF4-FFF2-40B4-BE49-F238E27FC236}">
                <a16:creationId xmlns:a16="http://schemas.microsoft.com/office/drawing/2014/main" id="{FAEF686F-6EA7-4CB4-B4DB-B249CC69630B}"/>
              </a:ext>
            </a:extLst>
          </p:cNvPr>
          <p:cNvSpPr txBox="1"/>
          <p:nvPr/>
        </p:nvSpPr>
        <p:spPr>
          <a:xfrm>
            <a:off x="6047943" y="3578242"/>
            <a:ext cx="138619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O2C, P2P, D2D, M2O, PLM</a:t>
            </a:r>
          </a:p>
        </p:txBody>
      </p:sp>
      <p:grpSp>
        <p:nvGrpSpPr>
          <p:cNvPr id="7" name="Group 6">
            <a:extLst>
              <a:ext uri="{FF2B5EF4-FFF2-40B4-BE49-F238E27FC236}">
                <a16:creationId xmlns:a16="http://schemas.microsoft.com/office/drawing/2014/main" id="{A6A117F5-D248-4759-83B6-BB69C617515E}"/>
              </a:ext>
            </a:extLst>
          </p:cNvPr>
          <p:cNvGrpSpPr/>
          <p:nvPr/>
        </p:nvGrpSpPr>
        <p:grpSpPr>
          <a:xfrm>
            <a:off x="7286983" y="3737825"/>
            <a:ext cx="1563746" cy="168049"/>
            <a:chOff x="7950591" y="3964350"/>
            <a:chExt cx="1563760" cy="168050"/>
          </a:xfrm>
        </p:grpSpPr>
        <p:cxnSp>
          <p:nvCxnSpPr>
            <p:cNvPr id="343" name="Straight Connector 342">
              <a:extLst>
                <a:ext uri="{FF2B5EF4-FFF2-40B4-BE49-F238E27FC236}">
                  <a16:creationId xmlns:a16="http://schemas.microsoft.com/office/drawing/2014/main" id="{4569DC7B-4201-47D2-9022-DA34682D59CC}"/>
                </a:ext>
              </a:extLst>
            </p:cNvPr>
            <p:cNvCxnSpPr>
              <a:cxnSpLocks/>
            </p:cNvCxnSpPr>
            <p:nvPr/>
          </p:nvCxnSpPr>
          <p:spPr>
            <a:xfrm>
              <a:off x="7950591" y="4115480"/>
              <a:ext cx="1330948" cy="0"/>
            </a:xfrm>
            <a:prstGeom prst="line">
              <a:avLst/>
            </a:prstGeom>
            <a:noFill/>
            <a:ln w="25400" cap="flat" cmpd="sng" algn="ctr">
              <a:solidFill>
                <a:srgbClr val="007CB0"/>
              </a:solidFill>
              <a:prstDash val="solid"/>
              <a:miter lim="800000"/>
              <a:headEnd type="oval"/>
              <a:tailEnd type="oval"/>
            </a:ln>
            <a:effectLst/>
          </p:spPr>
        </p:cxnSp>
        <p:sp>
          <p:nvSpPr>
            <p:cNvPr id="344" name="TextBox 343">
              <a:extLst>
                <a:ext uri="{FF2B5EF4-FFF2-40B4-BE49-F238E27FC236}">
                  <a16:creationId xmlns:a16="http://schemas.microsoft.com/office/drawing/2014/main" id="{F0F85198-4E86-423F-ACD0-49394ECC5BA8}"/>
                </a:ext>
              </a:extLst>
            </p:cNvPr>
            <p:cNvSpPr txBox="1"/>
            <p:nvPr/>
          </p:nvSpPr>
          <p:spPr>
            <a:xfrm>
              <a:off x="8128142" y="3964350"/>
              <a:ext cx="1386209" cy="168050"/>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R2R</a:t>
              </a:r>
            </a:p>
          </p:txBody>
        </p:sp>
      </p:grpSp>
      <p:cxnSp>
        <p:nvCxnSpPr>
          <p:cNvPr id="359" name="Straight Connector 358">
            <a:extLst>
              <a:ext uri="{FF2B5EF4-FFF2-40B4-BE49-F238E27FC236}">
                <a16:creationId xmlns:a16="http://schemas.microsoft.com/office/drawing/2014/main" id="{824BEED6-2848-4157-AC76-C02EAD753EE1}"/>
              </a:ext>
            </a:extLst>
          </p:cNvPr>
          <p:cNvCxnSpPr>
            <a:cxnSpLocks/>
          </p:cNvCxnSpPr>
          <p:nvPr/>
        </p:nvCxnSpPr>
        <p:spPr>
          <a:xfrm>
            <a:off x="7963421" y="4118877"/>
            <a:ext cx="3997701" cy="0"/>
          </a:xfrm>
          <a:prstGeom prst="line">
            <a:avLst/>
          </a:prstGeom>
          <a:noFill/>
          <a:ln w="25400" cap="flat" cmpd="sng" algn="ctr">
            <a:solidFill>
              <a:srgbClr val="007CB0"/>
            </a:solidFill>
            <a:prstDash val="solid"/>
            <a:miter lim="800000"/>
            <a:headEnd type="oval"/>
            <a:tailEnd type="oval"/>
          </a:ln>
          <a:effectLst/>
        </p:spPr>
      </p:cxnSp>
      <p:sp>
        <p:nvSpPr>
          <p:cNvPr id="360" name="Isosceles Triangle 359">
            <a:extLst>
              <a:ext uri="{FF2B5EF4-FFF2-40B4-BE49-F238E27FC236}">
                <a16:creationId xmlns:a16="http://schemas.microsoft.com/office/drawing/2014/main" id="{08614CFA-0BC0-4C8F-B944-745643E76E12}"/>
              </a:ext>
            </a:extLst>
          </p:cNvPr>
          <p:cNvSpPr/>
          <p:nvPr/>
        </p:nvSpPr>
        <p:spPr bwMode="gray">
          <a:xfrm>
            <a:off x="10593108" y="4029934"/>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361" name="TextBox 360">
            <a:extLst>
              <a:ext uri="{FF2B5EF4-FFF2-40B4-BE49-F238E27FC236}">
                <a16:creationId xmlns:a16="http://schemas.microsoft.com/office/drawing/2014/main" id="{47160EA5-8494-401F-A68C-C3C9FFE9C565}"/>
              </a:ext>
            </a:extLst>
          </p:cNvPr>
          <p:cNvSpPr txBox="1"/>
          <p:nvPr/>
        </p:nvSpPr>
        <p:spPr>
          <a:xfrm>
            <a:off x="9614887" y="3861252"/>
            <a:ext cx="1538817"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Preliminary Future State AA</a:t>
            </a:r>
          </a:p>
        </p:txBody>
      </p:sp>
      <p:sp>
        <p:nvSpPr>
          <p:cNvPr id="363" name="TextBox 362">
            <a:extLst>
              <a:ext uri="{FF2B5EF4-FFF2-40B4-BE49-F238E27FC236}">
                <a16:creationId xmlns:a16="http://schemas.microsoft.com/office/drawing/2014/main" id="{87510D79-AABD-496B-89E7-985E945E89AD}"/>
              </a:ext>
            </a:extLst>
          </p:cNvPr>
          <p:cNvSpPr txBox="1"/>
          <p:nvPr/>
        </p:nvSpPr>
        <p:spPr>
          <a:xfrm>
            <a:off x="10790398" y="4221311"/>
            <a:ext cx="1329232"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Approved Future State AA</a:t>
            </a:r>
          </a:p>
        </p:txBody>
      </p:sp>
      <p:cxnSp>
        <p:nvCxnSpPr>
          <p:cNvPr id="364" name="Straight Connector 363">
            <a:extLst>
              <a:ext uri="{FF2B5EF4-FFF2-40B4-BE49-F238E27FC236}">
                <a16:creationId xmlns:a16="http://schemas.microsoft.com/office/drawing/2014/main" id="{128B4811-647D-4337-AC59-BB3785505260}"/>
              </a:ext>
            </a:extLst>
          </p:cNvPr>
          <p:cNvCxnSpPr>
            <a:cxnSpLocks/>
          </p:cNvCxnSpPr>
          <p:nvPr/>
        </p:nvCxnSpPr>
        <p:spPr>
          <a:xfrm>
            <a:off x="5263174" y="3745752"/>
            <a:ext cx="2573103" cy="0"/>
          </a:xfrm>
          <a:prstGeom prst="line">
            <a:avLst/>
          </a:prstGeom>
          <a:noFill/>
          <a:ln w="25400" cap="flat" cmpd="sng" algn="ctr">
            <a:solidFill>
              <a:srgbClr val="007CB0"/>
            </a:solidFill>
            <a:prstDash val="solid"/>
            <a:miter lim="800000"/>
            <a:headEnd type="oval"/>
            <a:tailEnd type="oval"/>
          </a:ln>
          <a:effectLst/>
        </p:spPr>
      </p:cxnSp>
      <p:sp>
        <p:nvSpPr>
          <p:cNvPr id="365" name="TextBox 364">
            <a:extLst>
              <a:ext uri="{FF2B5EF4-FFF2-40B4-BE49-F238E27FC236}">
                <a16:creationId xmlns:a16="http://schemas.microsoft.com/office/drawing/2014/main" id="{A94F3271-AB3B-4221-A950-33E7A37442C2}"/>
              </a:ext>
            </a:extLst>
          </p:cNvPr>
          <p:cNvSpPr txBox="1"/>
          <p:nvPr/>
        </p:nvSpPr>
        <p:spPr>
          <a:xfrm>
            <a:off x="9437105" y="4793269"/>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cxnSp>
        <p:nvCxnSpPr>
          <p:cNvPr id="367" name="Straight Connector 366">
            <a:extLst>
              <a:ext uri="{FF2B5EF4-FFF2-40B4-BE49-F238E27FC236}">
                <a16:creationId xmlns:a16="http://schemas.microsoft.com/office/drawing/2014/main" id="{C094C52D-EF51-4EED-81FF-D5CD398F0992}"/>
              </a:ext>
            </a:extLst>
          </p:cNvPr>
          <p:cNvCxnSpPr>
            <a:cxnSpLocks/>
          </p:cNvCxnSpPr>
          <p:nvPr/>
        </p:nvCxnSpPr>
        <p:spPr>
          <a:xfrm>
            <a:off x="4542645" y="4537130"/>
            <a:ext cx="1330936" cy="0"/>
          </a:xfrm>
          <a:prstGeom prst="line">
            <a:avLst/>
          </a:prstGeom>
          <a:noFill/>
          <a:ln w="25400" cap="flat" cmpd="sng" algn="ctr">
            <a:solidFill>
              <a:srgbClr val="007CB0"/>
            </a:solidFill>
            <a:prstDash val="solid"/>
            <a:miter lim="800000"/>
            <a:headEnd type="oval"/>
            <a:tailEnd type="oval"/>
          </a:ln>
          <a:effectLst/>
        </p:spPr>
      </p:cxnSp>
      <p:cxnSp>
        <p:nvCxnSpPr>
          <p:cNvPr id="368" name="Straight Connector 367">
            <a:extLst>
              <a:ext uri="{FF2B5EF4-FFF2-40B4-BE49-F238E27FC236}">
                <a16:creationId xmlns:a16="http://schemas.microsoft.com/office/drawing/2014/main" id="{06A0AE60-7528-4686-BDE5-91F448D589E0}"/>
              </a:ext>
            </a:extLst>
          </p:cNvPr>
          <p:cNvCxnSpPr>
            <a:cxnSpLocks/>
            <a:endCxn id="370" idx="1"/>
          </p:cNvCxnSpPr>
          <p:nvPr/>
        </p:nvCxnSpPr>
        <p:spPr>
          <a:xfrm flipV="1">
            <a:off x="6616674" y="4742992"/>
            <a:ext cx="4687771" cy="4352"/>
          </a:xfrm>
          <a:prstGeom prst="line">
            <a:avLst/>
          </a:prstGeom>
          <a:noFill/>
          <a:ln w="25400" cap="flat" cmpd="sng" algn="ctr">
            <a:solidFill>
              <a:srgbClr val="007CB0"/>
            </a:solidFill>
            <a:prstDash val="solid"/>
            <a:miter lim="800000"/>
            <a:headEnd type="oval"/>
            <a:tailEnd type="oval"/>
          </a:ln>
          <a:effectLst/>
        </p:spPr>
      </p:cxnSp>
      <p:sp>
        <p:nvSpPr>
          <p:cNvPr id="369" name="TextBox 368">
            <a:extLst>
              <a:ext uri="{FF2B5EF4-FFF2-40B4-BE49-F238E27FC236}">
                <a16:creationId xmlns:a16="http://schemas.microsoft.com/office/drawing/2014/main" id="{3A246246-16DC-4556-A8F2-9EDB5DCC44B4}"/>
              </a:ext>
            </a:extLst>
          </p:cNvPr>
          <p:cNvSpPr txBox="1"/>
          <p:nvPr/>
        </p:nvSpPr>
        <p:spPr>
          <a:xfrm>
            <a:off x="10873375" y="4793269"/>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370" name="Isosceles Triangle 369">
            <a:extLst>
              <a:ext uri="{FF2B5EF4-FFF2-40B4-BE49-F238E27FC236}">
                <a16:creationId xmlns:a16="http://schemas.microsoft.com/office/drawing/2014/main" id="{7388CD72-9141-4D2A-8119-4DDB52805898}"/>
              </a:ext>
            </a:extLst>
          </p:cNvPr>
          <p:cNvSpPr/>
          <p:nvPr/>
        </p:nvSpPr>
        <p:spPr bwMode="gray">
          <a:xfrm>
            <a:off x="11266345" y="4666793"/>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cxnSp>
        <p:nvCxnSpPr>
          <p:cNvPr id="371" name="Straight Connector 370">
            <a:extLst>
              <a:ext uri="{FF2B5EF4-FFF2-40B4-BE49-F238E27FC236}">
                <a16:creationId xmlns:a16="http://schemas.microsoft.com/office/drawing/2014/main" id="{E09BC39D-F489-4941-A9A5-135EE58542F5}"/>
              </a:ext>
            </a:extLst>
          </p:cNvPr>
          <p:cNvCxnSpPr>
            <a:cxnSpLocks/>
            <a:endCxn id="375" idx="1"/>
          </p:cNvCxnSpPr>
          <p:nvPr/>
        </p:nvCxnSpPr>
        <p:spPr>
          <a:xfrm>
            <a:off x="5907932" y="5022340"/>
            <a:ext cx="5361418" cy="10017"/>
          </a:xfrm>
          <a:prstGeom prst="line">
            <a:avLst/>
          </a:prstGeom>
          <a:noFill/>
          <a:ln w="25400" cap="flat" cmpd="sng" algn="ctr">
            <a:solidFill>
              <a:srgbClr val="007CB0"/>
            </a:solidFill>
            <a:prstDash val="solid"/>
            <a:miter lim="800000"/>
            <a:headEnd type="oval"/>
            <a:tailEnd type="oval"/>
          </a:ln>
          <a:effectLst/>
        </p:spPr>
      </p:cxnSp>
      <p:sp>
        <p:nvSpPr>
          <p:cNvPr id="372" name="TextBox 371">
            <a:extLst>
              <a:ext uri="{FF2B5EF4-FFF2-40B4-BE49-F238E27FC236}">
                <a16:creationId xmlns:a16="http://schemas.microsoft.com/office/drawing/2014/main" id="{4DC1130C-7BD0-4BAC-8161-A29F95754923}"/>
              </a:ext>
            </a:extLst>
          </p:cNvPr>
          <p:cNvSpPr txBox="1"/>
          <p:nvPr/>
        </p:nvSpPr>
        <p:spPr>
          <a:xfrm>
            <a:off x="9407492" y="5080783"/>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sp>
        <p:nvSpPr>
          <p:cNvPr id="373" name="Isosceles Triangle 372">
            <a:extLst>
              <a:ext uri="{FF2B5EF4-FFF2-40B4-BE49-F238E27FC236}">
                <a16:creationId xmlns:a16="http://schemas.microsoft.com/office/drawing/2014/main" id="{99A9F793-A062-4F0A-A0C7-8EFBCCE22A6B}"/>
              </a:ext>
            </a:extLst>
          </p:cNvPr>
          <p:cNvSpPr/>
          <p:nvPr/>
        </p:nvSpPr>
        <p:spPr bwMode="gray">
          <a:xfrm>
            <a:off x="9869150" y="4954307"/>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374" name="TextBox 373">
            <a:extLst>
              <a:ext uri="{FF2B5EF4-FFF2-40B4-BE49-F238E27FC236}">
                <a16:creationId xmlns:a16="http://schemas.microsoft.com/office/drawing/2014/main" id="{0505128C-E967-49F9-9755-029F6028C267}"/>
              </a:ext>
            </a:extLst>
          </p:cNvPr>
          <p:cNvSpPr txBox="1"/>
          <p:nvPr/>
        </p:nvSpPr>
        <p:spPr>
          <a:xfrm>
            <a:off x="10838279" y="5082633"/>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375" name="Isosceles Triangle 374">
            <a:extLst>
              <a:ext uri="{FF2B5EF4-FFF2-40B4-BE49-F238E27FC236}">
                <a16:creationId xmlns:a16="http://schemas.microsoft.com/office/drawing/2014/main" id="{2A72AECC-1295-40CD-A66E-D8714AB966C3}"/>
              </a:ext>
            </a:extLst>
          </p:cNvPr>
          <p:cNvSpPr/>
          <p:nvPr/>
        </p:nvSpPr>
        <p:spPr bwMode="gray">
          <a:xfrm>
            <a:off x="11231249" y="4956157"/>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cxnSp>
        <p:nvCxnSpPr>
          <p:cNvPr id="376" name="Straight Connector 375">
            <a:extLst>
              <a:ext uri="{FF2B5EF4-FFF2-40B4-BE49-F238E27FC236}">
                <a16:creationId xmlns:a16="http://schemas.microsoft.com/office/drawing/2014/main" id="{21A193C1-0CFE-456E-9012-1ADE05699E38}"/>
              </a:ext>
            </a:extLst>
          </p:cNvPr>
          <p:cNvCxnSpPr>
            <a:cxnSpLocks/>
            <a:endCxn id="380" idx="1"/>
          </p:cNvCxnSpPr>
          <p:nvPr/>
        </p:nvCxnSpPr>
        <p:spPr>
          <a:xfrm>
            <a:off x="5218344" y="5357275"/>
            <a:ext cx="6061461" cy="85"/>
          </a:xfrm>
          <a:prstGeom prst="line">
            <a:avLst/>
          </a:prstGeom>
          <a:noFill/>
          <a:ln w="25400" cap="flat" cmpd="sng" algn="ctr">
            <a:solidFill>
              <a:srgbClr val="007CB0"/>
            </a:solidFill>
            <a:prstDash val="solid"/>
            <a:miter lim="800000"/>
            <a:headEnd type="oval"/>
            <a:tailEnd type="oval"/>
          </a:ln>
          <a:effectLst/>
        </p:spPr>
      </p:cxnSp>
      <p:sp>
        <p:nvSpPr>
          <p:cNvPr id="377" name="TextBox 376">
            <a:extLst>
              <a:ext uri="{FF2B5EF4-FFF2-40B4-BE49-F238E27FC236}">
                <a16:creationId xmlns:a16="http://schemas.microsoft.com/office/drawing/2014/main" id="{4905E9E4-A361-49C6-A0C8-A46B0BA42B45}"/>
              </a:ext>
            </a:extLst>
          </p:cNvPr>
          <p:cNvSpPr txBox="1"/>
          <p:nvPr/>
        </p:nvSpPr>
        <p:spPr>
          <a:xfrm>
            <a:off x="10109115" y="5412897"/>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728" i="1">
                <a:solidFill>
                  <a:prstClr val="black"/>
                </a:solidFill>
                <a:latin typeface="Arial" panose="020B0604020202020204" pitchFamily="34" charset="0"/>
                <a:cs typeface="Arial" panose="020B0604020202020204" pitchFamily="34" charset="0"/>
              </a:rPr>
              <a:t>Preliminary Design</a:t>
            </a:r>
          </a:p>
        </p:txBody>
      </p:sp>
      <p:sp>
        <p:nvSpPr>
          <p:cNvPr id="378" name="Isosceles Triangle 377">
            <a:extLst>
              <a:ext uri="{FF2B5EF4-FFF2-40B4-BE49-F238E27FC236}">
                <a16:creationId xmlns:a16="http://schemas.microsoft.com/office/drawing/2014/main" id="{26DE8290-BE11-4385-8D0E-57EA3049E790}"/>
              </a:ext>
            </a:extLst>
          </p:cNvPr>
          <p:cNvSpPr/>
          <p:nvPr/>
        </p:nvSpPr>
        <p:spPr bwMode="gray">
          <a:xfrm>
            <a:off x="10592238" y="5309362"/>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
        <p:nvSpPr>
          <p:cNvPr id="379" name="TextBox 378">
            <a:extLst>
              <a:ext uri="{FF2B5EF4-FFF2-40B4-BE49-F238E27FC236}">
                <a16:creationId xmlns:a16="http://schemas.microsoft.com/office/drawing/2014/main" id="{4254BB4D-BC13-4BC4-8D3D-3E5D70FA71D1}"/>
              </a:ext>
            </a:extLst>
          </p:cNvPr>
          <p:cNvSpPr txBox="1"/>
          <p:nvPr/>
        </p:nvSpPr>
        <p:spPr>
          <a:xfrm>
            <a:off x="10848736" y="5436212"/>
            <a:ext cx="1052638" cy="204351"/>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728" i="1">
                <a:solidFill>
                  <a:prstClr val="black"/>
                </a:solidFill>
                <a:latin typeface="Arial" panose="020B0604020202020204" pitchFamily="34" charset="0"/>
                <a:cs typeface="Arial" panose="020B0604020202020204" pitchFamily="34" charset="0"/>
              </a:rPr>
              <a:t>Finalized Design</a:t>
            </a:r>
          </a:p>
        </p:txBody>
      </p:sp>
      <p:sp>
        <p:nvSpPr>
          <p:cNvPr id="380" name="Isosceles Triangle 379">
            <a:extLst>
              <a:ext uri="{FF2B5EF4-FFF2-40B4-BE49-F238E27FC236}">
                <a16:creationId xmlns:a16="http://schemas.microsoft.com/office/drawing/2014/main" id="{8A42FA8E-723A-4298-AB5F-53F3B545F5F1}"/>
              </a:ext>
            </a:extLst>
          </p:cNvPr>
          <p:cNvSpPr/>
          <p:nvPr/>
        </p:nvSpPr>
        <p:spPr bwMode="gray">
          <a:xfrm>
            <a:off x="11241707" y="5281161"/>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cxnSp>
        <p:nvCxnSpPr>
          <p:cNvPr id="381" name="Straight Connector 380">
            <a:extLst>
              <a:ext uri="{FF2B5EF4-FFF2-40B4-BE49-F238E27FC236}">
                <a16:creationId xmlns:a16="http://schemas.microsoft.com/office/drawing/2014/main" id="{6F50ADDE-EDB9-4F9B-B884-CE5747F45471}"/>
              </a:ext>
            </a:extLst>
          </p:cNvPr>
          <p:cNvCxnSpPr>
            <a:cxnSpLocks/>
            <a:endCxn id="387" idx="1"/>
          </p:cNvCxnSpPr>
          <p:nvPr/>
        </p:nvCxnSpPr>
        <p:spPr>
          <a:xfrm flipV="1">
            <a:off x="11323219" y="5627342"/>
            <a:ext cx="572808" cy="3316"/>
          </a:xfrm>
          <a:prstGeom prst="line">
            <a:avLst/>
          </a:prstGeom>
          <a:noFill/>
          <a:ln w="25400" cap="flat" cmpd="sng" algn="ctr">
            <a:solidFill>
              <a:srgbClr val="007CB0"/>
            </a:solidFill>
            <a:prstDash val="solid"/>
            <a:miter lim="800000"/>
            <a:headEnd type="oval"/>
            <a:tailEnd type="oval"/>
          </a:ln>
          <a:effectLst/>
        </p:spPr>
      </p:cxnSp>
      <p:sp>
        <p:nvSpPr>
          <p:cNvPr id="383" name="Diamond 382">
            <a:extLst>
              <a:ext uri="{FF2B5EF4-FFF2-40B4-BE49-F238E27FC236}">
                <a16:creationId xmlns:a16="http://schemas.microsoft.com/office/drawing/2014/main" id="{925D8118-3F28-4E1D-9146-2A854AC62D72}"/>
              </a:ext>
            </a:extLst>
          </p:cNvPr>
          <p:cNvSpPr>
            <a:spLocks noChangeAspect="1"/>
          </p:cNvSpPr>
          <p:nvPr/>
        </p:nvSpPr>
        <p:spPr>
          <a:xfrm>
            <a:off x="11896026" y="2183219"/>
            <a:ext cx="156517"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sp>
        <p:nvSpPr>
          <p:cNvPr id="384" name="Diamond 383">
            <a:extLst>
              <a:ext uri="{FF2B5EF4-FFF2-40B4-BE49-F238E27FC236}">
                <a16:creationId xmlns:a16="http://schemas.microsoft.com/office/drawing/2014/main" id="{9F603D41-7E46-427E-B0C6-E74CA2840735}"/>
              </a:ext>
            </a:extLst>
          </p:cNvPr>
          <p:cNvSpPr>
            <a:spLocks noChangeAspect="1"/>
          </p:cNvSpPr>
          <p:nvPr/>
        </p:nvSpPr>
        <p:spPr>
          <a:xfrm>
            <a:off x="11957629" y="2852687"/>
            <a:ext cx="119032"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sp>
        <p:nvSpPr>
          <p:cNvPr id="385" name="Diamond 384">
            <a:extLst>
              <a:ext uri="{FF2B5EF4-FFF2-40B4-BE49-F238E27FC236}">
                <a16:creationId xmlns:a16="http://schemas.microsoft.com/office/drawing/2014/main" id="{5EC7BFAA-50B9-43A4-B2D3-F6E52E20BD2F}"/>
              </a:ext>
            </a:extLst>
          </p:cNvPr>
          <p:cNvSpPr>
            <a:spLocks noChangeAspect="1"/>
          </p:cNvSpPr>
          <p:nvPr/>
        </p:nvSpPr>
        <p:spPr>
          <a:xfrm>
            <a:off x="11896026" y="4042678"/>
            <a:ext cx="156517"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sp>
        <p:nvSpPr>
          <p:cNvPr id="387" name="Diamond 386">
            <a:extLst>
              <a:ext uri="{FF2B5EF4-FFF2-40B4-BE49-F238E27FC236}">
                <a16:creationId xmlns:a16="http://schemas.microsoft.com/office/drawing/2014/main" id="{7FB48BDF-227A-4A02-A588-A2F6AC8C7200}"/>
              </a:ext>
            </a:extLst>
          </p:cNvPr>
          <p:cNvSpPr>
            <a:spLocks noChangeAspect="1"/>
          </p:cNvSpPr>
          <p:nvPr/>
        </p:nvSpPr>
        <p:spPr>
          <a:xfrm>
            <a:off x="11896026" y="5549085"/>
            <a:ext cx="156517"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cxnSp>
        <p:nvCxnSpPr>
          <p:cNvPr id="388" name="Straight Arrow Connector 387">
            <a:extLst>
              <a:ext uri="{FF2B5EF4-FFF2-40B4-BE49-F238E27FC236}">
                <a16:creationId xmlns:a16="http://schemas.microsoft.com/office/drawing/2014/main" id="{C2A974A6-1309-4BBE-85AA-41D74B264B2D}"/>
              </a:ext>
            </a:extLst>
          </p:cNvPr>
          <p:cNvCxnSpPr>
            <a:cxnSpLocks/>
          </p:cNvCxnSpPr>
          <p:nvPr/>
        </p:nvCxnSpPr>
        <p:spPr>
          <a:xfrm flipH="1">
            <a:off x="11023116" y="745715"/>
            <a:ext cx="23586" cy="6024761"/>
          </a:xfrm>
          <a:prstGeom prst="straightConnector1">
            <a:avLst/>
          </a:prstGeom>
          <a:ln w="19050">
            <a:solidFill>
              <a:srgbClr val="ED8B00"/>
            </a:solidFill>
            <a:tailEnd type="triangle"/>
          </a:ln>
        </p:spPr>
        <p:style>
          <a:lnRef idx="1">
            <a:schemeClr val="accent1"/>
          </a:lnRef>
          <a:fillRef idx="0">
            <a:schemeClr val="accent1"/>
          </a:fillRef>
          <a:effectRef idx="0">
            <a:schemeClr val="accent1"/>
          </a:effectRef>
          <a:fontRef idx="minor">
            <a:schemeClr val="tx1"/>
          </a:fontRef>
        </p:style>
      </p:cxnSp>
      <p:sp>
        <p:nvSpPr>
          <p:cNvPr id="389" name="TextBox 388">
            <a:extLst>
              <a:ext uri="{FF2B5EF4-FFF2-40B4-BE49-F238E27FC236}">
                <a16:creationId xmlns:a16="http://schemas.microsoft.com/office/drawing/2014/main" id="{9C361261-79F8-4292-BC0A-4C3710EC9E09}"/>
              </a:ext>
            </a:extLst>
          </p:cNvPr>
          <p:cNvSpPr txBox="1"/>
          <p:nvPr/>
        </p:nvSpPr>
        <p:spPr>
          <a:xfrm>
            <a:off x="10570629" y="5993312"/>
            <a:ext cx="2265947" cy="230832"/>
          </a:xfrm>
          <a:prstGeom prst="rect">
            <a:avLst/>
          </a:prstGeom>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900" b="1" i="1" kern="0">
                <a:solidFill>
                  <a:srgbClr val="000000"/>
                </a:solidFill>
                <a:latin typeface="Arial" panose="020B0604020202020204" pitchFamily="34" charset="0"/>
                <a:cs typeface="Arial" panose="020B0604020202020204" pitchFamily="34" charset="0"/>
              </a:rPr>
              <a:t>We are here</a:t>
            </a:r>
          </a:p>
        </p:txBody>
      </p:sp>
      <p:sp>
        <p:nvSpPr>
          <p:cNvPr id="77" name="Rectangle 76">
            <a:extLst>
              <a:ext uri="{FF2B5EF4-FFF2-40B4-BE49-F238E27FC236}">
                <a16:creationId xmlns:a16="http://schemas.microsoft.com/office/drawing/2014/main" id="{572FB9DC-1E9E-4FF3-8051-0DDB503D9329}"/>
              </a:ext>
            </a:extLst>
          </p:cNvPr>
          <p:cNvSpPr/>
          <p:nvPr/>
        </p:nvSpPr>
        <p:spPr>
          <a:xfrm>
            <a:off x="-23328" y="6071870"/>
            <a:ext cx="983491" cy="498021"/>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91442" algn="ctr" defTabSz="554500">
              <a:lnSpc>
                <a:spcPct val="106000"/>
              </a:lnSpc>
              <a:defRPr/>
            </a:pPr>
            <a:r>
              <a:rPr lang="en-US" sz="849" b="1">
                <a:solidFill>
                  <a:srgbClr val="000000"/>
                </a:solidFill>
                <a:latin typeface="Arial" panose="020B0604020202020204" pitchFamily="34" charset="0"/>
                <a:ea typeface="Open Sans" panose="020B0606030504020204" pitchFamily="34" charset="0"/>
                <a:cs typeface="Arial" panose="020B0604020202020204" pitchFamily="34" charset="0"/>
              </a:rPr>
              <a:t>Security &amp; Controls</a:t>
            </a:r>
          </a:p>
          <a:p>
            <a:pPr marL="91442" algn="ctr" defTabSz="554500">
              <a:lnSpc>
                <a:spcPct val="106000"/>
              </a:lnSpc>
              <a:defRPr/>
            </a:pPr>
            <a:endParaRPr lang="en-US" sz="849" b="1">
              <a:solidFill>
                <a:srgbClr val="000000"/>
              </a:solidFill>
              <a:latin typeface="Arial" panose="020B0604020202020204" pitchFamily="34" charset="0"/>
              <a:ea typeface="Open Sans" panose="020B0606030504020204" pitchFamily="34" charset="0"/>
              <a:cs typeface="Arial" panose="020B0604020202020204" pitchFamily="34" charset="0"/>
            </a:endParaRPr>
          </a:p>
        </p:txBody>
      </p:sp>
      <p:cxnSp>
        <p:nvCxnSpPr>
          <p:cNvPr id="78" name="Straight Connector 77">
            <a:extLst>
              <a:ext uri="{FF2B5EF4-FFF2-40B4-BE49-F238E27FC236}">
                <a16:creationId xmlns:a16="http://schemas.microsoft.com/office/drawing/2014/main" id="{B3143ECB-B052-4CA0-AE02-0996F4CDAF8B}"/>
              </a:ext>
            </a:extLst>
          </p:cNvPr>
          <p:cNvCxnSpPr>
            <a:cxnSpLocks/>
          </p:cNvCxnSpPr>
          <p:nvPr/>
        </p:nvCxnSpPr>
        <p:spPr>
          <a:xfrm>
            <a:off x="6956010" y="5842478"/>
            <a:ext cx="1330936" cy="0"/>
          </a:xfrm>
          <a:prstGeom prst="line">
            <a:avLst/>
          </a:prstGeom>
          <a:noFill/>
          <a:ln w="25400" cap="flat" cmpd="sng" algn="ctr">
            <a:solidFill>
              <a:srgbClr val="007CB0"/>
            </a:solidFill>
            <a:prstDash val="solid"/>
            <a:miter lim="800000"/>
            <a:headEnd type="oval"/>
            <a:tailEnd type="oval"/>
          </a:ln>
          <a:effectLst/>
        </p:spPr>
      </p:cxnSp>
      <p:cxnSp>
        <p:nvCxnSpPr>
          <p:cNvPr id="79" name="Straight Connector 78">
            <a:extLst>
              <a:ext uri="{FF2B5EF4-FFF2-40B4-BE49-F238E27FC236}">
                <a16:creationId xmlns:a16="http://schemas.microsoft.com/office/drawing/2014/main" id="{C1AC74DE-94CE-4CA9-B386-277B52279818}"/>
              </a:ext>
            </a:extLst>
          </p:cNvPr>
          <p:cNvCxnSpPr>
            <a:cxnSpLocks/>
          </p:cNvCxnSpPr>
          <p:nvPr/>
        </p:nvCxnSpPr>
        <p:spPr>
          <a:xfrm>
            <a:off x="7267433" y="6094028"/>
            <a:ext cx="1330936" cy="0"/>
          </a:xfrm>
          <a:prstGeom prst="line">
            <a:avLst/>
          </a:prstGeom>
          <a:noFill/>
          <a:ln w="25400" cap="flat" cmpd="sng" algn="ctr">
            <a:solidFill>
              <a:srgbClr val="007CB0"/>
            </a:solidFill>
            <a:prstDash val="solid"/>
            <a:miter lim="800000"/>
            <a:headEnd type="oval"/>
            <a:tailEnd type="oval"/>
          </a:ln>
          <a:effectLst/>
        </p:spPr>
      </p:cxnSp>
      <p:cxnSp>
        <p:nvCxnSpPr>
          <p:cNvPr id="80" name="Straight Connector 79">
            <a:extLst>
              <a:ext uri="{FF2B5EF4-FFF2-40B4-BE49-F238E27FC236}">
                <a16:creationId xmlns:a16="http://schemas.microsoft.com/office/drawing/2014/main" id="{A280B601-193F-459B-83C5-4C9B4E0BBF9E}"/>
              </a:ext>
            </a:extLst>
          </p:cNvPr>
          <p:cNvCxnSpPr>
            <a:cxnSpLocks/>
          </p:cNvCxnSpPr>
          <p:nvPr/>
        </p:nvCxnSpPr>
        <p:spPr>
          <a:xfrm>
            <a:off x="10688432" y="6657127"/>
            <a:ext cx="613627" cy="0"/>
          </a:xfrm>
          <a:prstGeom prst="line">
            <a:avLst/>
          </a:prstGeom>
          <a:noFill/>
          <a:ln w="25400" cap="flat" cmpd="sng" algn="ctr">
            <a:solidFill>
              <a:srgbClr val="007CB0"/>
            </a:solidFill>
            <a:prstDash val="solid"/>
            <a:miter lim="800000"/>
            <a:headEnd type="oval"/>
            <a:tailEnd type="oval"/>
          </a:ln>
          <a:effectLst/>
        </p:spPr>
      </p:cxnSp>
      <p:cxnSp>
        <p:nvCxnSpPr>
          <p:cNvPr id="81" name="Straight Connector 80">
            <a:extLst>
              <a:ext uri="{FF2B5EF4-FFF2-40B4-BE49-F238E27FC236}">
                <a16:creationId xmlns:a16="http://schemas.microsoft.com/office/drawing/2014/main" id="{272944A2-D212-42CD-8621-3756C5A6595C}"/>
              </a:ext>
            </a:extLst>
          </p:cNvPr>
          <p:cNvCxnSpPr>
            <a:cxnSpLocks/>
          </p:cNvCxnSpPr>
          <p:nvPr/>
        </p:nvCxnSpPr>
        <p:spPr>
          <a:xfrm>
            <a:off x="7976561" y="6400662"/>
            <a:ext cx="2641621" cy="0"/>
          </a:xfrm>
          <a:prstGeom prst="line">
            <a:avLst/>
          </a:prstGeom>
          <a:noFill/>
          <a:ln w="25400" cap="flat" cmpd="sng" algn="ctr">
            <a:solidFill>
              <a:srgbClr val="007CB0"/>
            </a:solidFill>
            <a:prstDash val="solid"/>
            <a:miter lim="800000"/>
            <a:headEnd type="oval"/>
            <a:tailEnd type="oval"/>
          </a:ln>
          <a:effectLst/>
        </p:spPr>
      </p:cxnSp>
      <p:sp>
        <p:nvSpPr>
          <p:cNvPr id="84" name="Diamond 83">
            <a:extLst>
              <a:ext uri="{FF2B5EF4-FFF2-40B4-BE49-F238E27FC236}">
                <a16:creationId xmlns:a16="http://schemas.microsoft.com/office/drawing/2014/main" id="{6589D966-5DE8-4A1D-BD70-5CF88D4412BF}"/>
              </a:ext>
            </a:extLst>
          </p:cNvPr>
          <p:cNvSpPr>
            <a:spLocks noChangeAspect="1"/>
          </p:cNvSpPr>
          <p:nvPr/>
        </p:nvSpPr>
        <p:spPr>
          <a:xfrm>
            <a:off x="11236159" y="6570281"/>
            <a:ext cx="156517" cy="156514"/>
          </a:xfrm>
          <a:prstGeom prst="diamond">
            <a:avLst/>
          </a:prstGeom>
          <a:solidFill>
            <a:srgbClr val="ED8B00"/>
          </a:solidFill>
          <a:ln w="12700" cap="flat" cmpd="sng" algn="ctr">
            <a:noFill/>
            <a:prstDash val="solid"/>
            <a:miter lim="800000"/>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defRPr/>
            </a:pPr>
            <a:endParaRPr lang="en-US" sz="1455" kern="0">
              <a:solidFill>
                <a:prstClr val="white"/>
              </a:solidFill>
              <a:latin typeface="Arial" panose="020B0604020202020204" pitchFamily="34" charset="0"/>
              <a:cs typeface="Arial" panose="020B0604020202020204" pitchFamily="34" charset="0"/>
            </a:endParaRPr>
          </a:p>
        </p:txBody>
      </p:sp>
      <p:sp>
        <p:nvSpPr>
          <p:cNvPr id="85" name="Isosceles Triangle 84">
            <a:extLst>
              <a:ext uri="{FF2B5EF4-FFF2-40B4-BE49-F238E27FC236}">
                <a16:creationId xmlns:a16="http://schemas.microsoft.com/office/drawing/2014/main" id="{F54D37E7-4074-4364-8C38-4474E7694793}"/>
              </a:ext>
            </a:extLst>
          </p:cNvPr>
          <p:cNvSpPr/>
          <p:nvPr/>
        </p:nvSpPr>
        <p:spPr bwMode="gray">
          <a:xfrm>
            <a:off x="7488120" y="5754839"/>
            <a:ext cx="164089" cy="146469"/>
          </a:xfrm>
          <a:prstGeom prst="triangle">
            <a:avLst/>
          </a:prstGeom>
          <a:solidFill>
            <a:srgbClr val="66BBC2"/>
          </a:solidFill>
          <a:ln w="19050" algn="ctr">
            <a:noFill/>
            <a:miter lim="800000"/>
            <a:headEnd/>
            <a:tailEnd/>
          </a:ln>
        </p:spPr>
        <p:txBody>
          <a:bodyPr wrap="square" lIns="53909" tIns="53909" rIns="53909" bIns="53909"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500">
              <a:lnSpc>
                <a:spcPct val="106000"/>
              </a:lnSpc>
              <a:defRPr/>
            </a:pPr>
            <a:endParaRPr lang="en-US" sz="1213" b="1">
              <a:solidFill>
                <a:prstClr val="white"/>
              </a:solidFill>
              <a:latin typeface="Arial" panose="020B0604020202020204" pitchFamily="34" charset="0"/>
              <a:cs typeface="Arial" panose="020B0604020202020204" pitchFamily="34" charset="0"/>
            </a:endParaRPr>
          </a:p>
        </p:txBody>
      </p:sp>
      <p:sp>
        <p:nvSpPr>
          <p:cNvPr id="87" name="Isosceles Triangle 86">
            <a:extLst>
              <a:ext uri="{FF2B5EF4-FFF2-40B4-BE49-F238E27FC236}">
                <a16:creationId xmlns:a16="http://schemas.microsoft.com/office/drawing/2014/main" id="{9F3B4E7C-800B-4303-BC46-CA1E069F6B74}"/>
              </a:ext>
            </a:extLst>
          </p:cNvPr>
          <p:cNvSpPr/>
          <p:nvPr/>
        </p:nvSpPr>
        <p:spPr bwMode="gray">
          <a:xfrm>
            <a:off x="7874780" y="6012842"/>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id="{47D87E6B-F50F-4C90-B5CA-E7A38C355990}"/>
              </a:ext>
            </a:extLst>
          </p:cNvPr>
          <p:cNvCxnSpPr>
            <a:cxnSpLocks/>
          </p:cNvCxnSpPr>
          <p:nvPr/>
        </p:nvCxnSpPr>
        <p:spPr>
          <a:xfrm>
            <a:off x="202414" y="6693423"/>
            <a:ext cx="653821"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66" name="Isosceles Triangle 365">
            <a:extLst>
              <a:ext uri="{FF2B5EF4-FFF2-40B4-BE49-F238E27FC236}">
                <a16:creationId xmlns:a16="http://schemas.microsoft.com/office/drawing/2014/main" id="{49E2D7FF-0E33-414F-872D-81E089424476}"/>
              </a:ext>
            </a:extLst>
          </p:cNvPr>
          <p:cNvSpPr/>
          <p:nvPr/>
        </p:nvSpPr>
        <p:spPr bwMode="gray">
          <a:xfrm>
            <a:off x="9864419" y="4666793"/>
            <a:ext cx="152398" cy="152398"/>
          </a:xfrm>
          <a:prstGeom prst="triangle">
            <a:avLst/>
          </a:prstGeom>
          <a:solidFill>
            <a:srgbClr val="000000">
              <a:alpha val="60000"/>
            </a:srgbClr>
          </a:solidFill>
          <a:ln w="19050" algn="ctr">
            <a:noFill/>
            <a:miter lim="800000"/>
            <a:headEnd/>
            <a:tailEnd/>
          </a:ln>
        </p:spPr>
        <p:txBody>
          <a:bodyPr wrap="square" lIns="88898" tIns="88898" rIns="88898" bIns="88898"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26">
              <a:lnSpc>
                <a:spcPct val="106000"/>
              </a:lnSpc>
              <a:defRPr/>
            </a:pPr>
            <a:endParaRPr lang="en-US" sz="1455" b="1" kern="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7523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402A6-B1F3-4FE3-8C5D-17BD6D279D1C}"/>
              </a:ext>
            </a:extLst>
          </p:cNvPr>
          <p:cNvSpPr>
            <a:spLocks noGrp="1"/>
          </p:cNvSpPr>
          <p:nvPr>
            <p:ph type="title" idx="4294967295"/>
          </p:nvPr>
        </p:nvSpPr>
        <p:spPr>
          <a:xfrm>
            <a:off x="0" y="403225"/>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Narrative Reporting</a:t>
            </a:r>
          </a:p>
        </p:txBody>
      </p:sp>
      <p:cxnSp>
        <p:nvCxnSpPr>
          <p:cNvPr id="16" name="Elbow Connector 61">
            <a:extLst>
              <a:ext uri="{FF2B5EF4-FFF2-40B4-BE49-F238E27FC236}">
                <a16:creationId xmlns:a16="http://schemas.microsoft.com/office/drawing/2014/main" id="{97E325F7-6C33-4AED-AB8F-DF05E9D5AECF}"/>
              </a:ext>
            </a:extLst>
          </p:cNvPr>
          <p:cNvCxnSpPr>
            <a:cxnSpLocks/>
          </p:cNvCxnSpPr>
          <p:nvPr/>
        </p:nvCxnSpPr>
        <p:spPr>
          <a:xfrm flipH="1">
            <a:off x="1754060" y="2878537"/>
            <a:ext cx="3116" cy="1187430"/>
          </a:xfrm>
          <a:prstGeom prst="straightConnector1">
            <a:avLst/>
          </a:prstGeom>
          <a:ln w="3175">
            <a:solidFill>
              <a:schemeClr val="bg1"/>
            </a:solidFill>
            <a:prstDash val="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D4277B7-75C6-4E3F-B484-195991F9C92F}"/>
              </a:ext>
            </a:extLst>
          </p:cNvPr>
          <p:cNvSpPr txBox="1"/>
          <p:nvPr/>
        </p:nvSpPr>
        <p:spPr>
          <a:xfrm>
            <a:off x="7379640" y="1705468"/>
            <a:ext cx="1089060" cy="6463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00">
                <a:solidFill>
                  <a:schemeClr val="bg1"/>
                </a:solidFill>
              </a:rPr>
              <a:t>Third Party Application</a:t>
            </a:r>
          </a:p>
          <a:p>
            <a:r>
              <a:rPr lang="en-US" sz="1200">
                <a:solidFill>
                  <a:schemeClr val="bg1"/>
                </a:solidFill>
              </a:rPr>
              <a:t>   </a:t>
            </a:r>
          </a:p>
        </p:txBody>
      </p:sp>
      <p:grpSp>
        <p:nvGrpSpPr>
          <p:cNvPr id="22" name="Group 21">
            <a:extLst>
              <a:ext uri="{FF2B5EF4-FFF2-40B4-BE49-F238E27FC236}">
                <a16:creationId xmlns:a16="http://schemas.microsoft.com/office/drawing/2014/main" id="{805EC178-4AFE-4B5E-91B3-6F0A23B8C78A}"/>
              </a:ext>
            </a:extLst>
          </p:cNvPr>
          <p:cNvGrpSpPr/>
          <p:nvPr/>
        </p:nvGrpSpPr>
        <p:grpSpPr>
          <a:xfrm>
            <a:off x="288149" y="1133910"/>
            <a:ext cx="11185932" cy="2401473"/>
            <a:chOff x="730771" y="2353993"/>
            <a:chExt cx="8021613" cy="2776091"/>
          </a:xfrm>
        </p:grpSpPr>
        <p:sp>
          <p:nvSpPr>
            <p:cNvPr id="23" name="Rectangle 22">
              <a:extLst>
                <a:ext uri="{FF2B5EF4-FFF2-40B4-BE49-F238E27FC236}">
                  <a16:creationId xmlns:a16="http://schemas.microsoft.com/office/drawing/2014/main" id="{299F84D5-BD9E-4C04-9441-5ED288518976}"/>
                </a:ext>
              </a:extLst>
            </p:cNvPr>
            <p:cNvSpPr/>
            <p:nvPr/>
          </p:nvSpPr>
          <p:spPr>
            <a:xfrm>
              <a:off x="1737165" y="4723363"/>
              <a:ext cx="4812846" cy="4067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endParaRPr lang="en-US" sz="1013">
                <a:solidFill>
                  <a:srgbClr val="FFFFFF"/>
                </a:solidFill>
                <a:cs typeface="Arial" panose="020B0604020202020204" pitchFamily="34" charset="0"/>
              </a:endParaRPr>
            </a:p>
          </p:txBody>
        </p:sp>
        <p:sp>
          <p:nvSpPr>
            <p:cNvPr id="24" name="AutoShape 3">
              <a:extLst>
                <a:ext uri="{FF2B5EF4-FFF2-40B4-BE49-F238E27FC236}">
                  <a16:creationId xmlns:a16="http://schemas.microsoft.com/office/drawing/2014/main" id="{74C99549-E284-4AE0-B489-9E2504972D16}"/>
                </a:ext>
              </a:extLst>
            </p:cNvPr>
            <p:cNvSpPr>
              <a:spLocks noChangeArrowheads="1"/>
            </p:cNvSpPr>
            <p:nvPr/>
          </p:nvSpPr>
          <p:spPr bwMode="gray">
            <a:xfrm rot="5400000">
              <a:off x="1792124" y="1292647"/>
              <a:ext cx="463041" cy="2585739"/>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Why This Tool?</a:t>
              </a:r>
            </a:p>
          </p:txBody>
        </p:sp>
        <p:sp>
          <p:nvSpPr>
            <p:cNvPr id="25" name="Freeform 4">
              <a:extLst>
                <a:ext uri="{FF2B5EF4-FFF2-40B4-BE49-F238E27FC236}">
                  <a16:creationId xmlns:a16="http://schemas.microsoft.com/office/drawing/2014/main" id="{C2D6CB05-A13F-4331-BD77-7E4E90D347A7}"/>
                </a:ext>
              </a:extLst>
            </p:cNvPr>
            <p:cNvSpPr>
              <a:spLocks/>
            </p:cNvSpPr>
            <p:nvPr/>
          </p:nvSpPr>
          <p:spPr bwMode="gray">
            <a:xfrm>
              <a:off x="730771" y="2611166"/>
              <a:ext cx="2585740" cy="2467185"/>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Enables organizations to streamline internal and external reporting processes by combining data and narrative reporting into a single, secure, collaborative environment </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Comes as part of the Enterprise EPM license </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Notifies authors and reviewers when a document is ready for input</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Comments and review responses are embedded within the document</a:t>
              </a:r>
            </a:p>
            <a:p>
              <a:pPr marL="128590" lvl="1" indent="-128590" defTabSz="342905">
                <a:spcBef>
                  <a:spcPts val="371"/>
                </a:spcBef>
                <a:buSzPct val="100000"/>
                <a:buFont typeface="Arial" panose="020B0604020202020204" pitchFamily="34" charset="0"/>
                <a:buChar char="•"/>
                <a:defRPr/>
              </a:pPr>
              <a:endParaRPr lang="en-US" sz="1200">
                <a:solidFill>
                  <a:srgbClr val="000000"/>
                </a:solidFill>
                <a:cs typeface="Arial" panose="020B0604020202020204" pitchFamily="34" charset="0"/>
              </a:endParaRPr>
            </a:p>
          </p:txBody>
        </p:sp>
        <p:sp>
          <p:nvSpPr>
            <p:cNvPr id="26" name="AutoShape 3">
              <a:extLst>
                <a:ext uri="{FF2B5EF4-FFF2-40B4-BE49-F238E27FC236}">
                  <a16:creationId xmlns:a16="http://schemas.microsoft.com/office/drawing/2014/main" id="{0AC7073B-48D9-4859-BBF3-949191506AE9}"/>
                </a:ext>
              </a:extLst>
            </p:cNvPr>
            <p:cNvSpPr>
              <a:spLocks noChangeArrowheads="1"/>
            </p:cNvSpPr>
            <p:nvPr/>
          </p:nvSpPr>
          <p:spPr bwMode="gray">
            <a:xfrm rot="5400000">
              <a:off x="4469859" y="1277124"/>
              <a:ext cx="443369" cy="2597108"/>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How Does It Work?</a:t>
              </a:r>
            </a:p>
          </p:txBody>
        </p:sp>
        <p:sp>
          <p:nvSpPr>
            <p:cNvPr id="27" name="Freeform 4">
              <a:extLst>
                <a:ext uri="{FF2B5EF4-FFF2-40B4-BE49-F238E27FC236}">
                  <a16:creationId xmlns:a16="http://schemas.microsoft.com/office/drawing/2014/main" id="{C12BA81C-63E9-4CC2-8C93-5A59B62A8688}"/>
                </a:ext>
              </a:extLst>
            </p:cNvPr>
            <p:cNvSpPr>
              <a:spLocks/>
            </p:cNvSpPr>
            <p:nvPr/>
          </p:nvSpPr>
          <p:spPr bwMode="gray">
            <a:xfrm>
              <a:off x="3389213" y="2664997"/>
              <a:ext cx="2604662" cy="2413354"/>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Gain visibility into the progress and status of a reporting lifecycle</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Synchronize management, narrative, and statutory reporting into a singular solution</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Use the direct integration of Oracle EPM, business intelligence, and ERP data sources to leverage existing systems and investments</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Use the mobile, self-service, and collaboration capabilities to review reports from anywhere</a:t>
              </a:r>
            </a:p>
          </p:txBody>
        </p:sp>
        <p:sp>
          <p:nvSpPr>
            <p:cNvPr id="28" name="AutoShape 3">
              <a:extLst>
                <a:ext uri="{FF2B5EF4-FFF2-40B4-BE49-F238E27FC236}">
                  <a16:creationId xmlns:a16="http://schemas.microsoft.com/office/drawing/2014/main" id="{80312CC1-6B19-43A0-ACB3-DF041D081CA8}"/>
                </a:ext>
              </a:extLst>
            </p:cNvPr>
            <p:cNvSpPr>
              <a:spLocks noChangeArrowheads="1"/>
            </p:cNvSpPr>
            <p:nvPr/>
          </p:nvSpPr>
          <p:spPr bwMode="gray">
            <a:xfrm rot="5400000">
              <a:off x="7178117" y="1242456"/>
              <a:ext cx="462729" cy="2685804"/>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400" b="1">
                  <a:solidFill>
                    <a:srgbClr val="FFFFFF"/>
                  </a:solidFill>
                  <a:cs typeface="Arial" panose="020B0604020202020204" pitchFamily="34" charset="0"/>
                </a:rPr>
                <a:t>Limitations</a:t>
              </a:r>
            </a:p>
          </p:txBody>
        </p:sp>
        <p:sp>
          <p:nvSpPr>
            <p:cNvPr id="29" name="Freeform 4">
              <a:extLst>
                <a:ext uri="{FF2B5EF4-FFF2-40B4-BE49-F238E27FC236}">
                  <a16:creationId xmlns:a16="http://schemas.microsoft.com/office/drawing/2014/main" id="{171BD489-3A65-445D-A1DC-12F4701F6D18}"/>
                </a:ext>
              </a:extLst>
            </p:cNvPr>
            <p:cNvSpPr>
              <a:spLocks/>
            </p:cNvSpPr>
            <p:nvPr/>
          </p:nvSpPr>
          <p:spPr bwMode="gray">
            <a:xfrm>
              <a:off x="6066578" y="2674586"/>
              <a:ext cx="2685805" cy="2422791"/>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342905">
                <a:spcBef>
                  <a:spcPts val="124"/>
                </a:spcBef>
                <a:buSzPct val="100000"/>
                <a:defRPr/>
              </a:pPr>
              <a:endParaRPr lang="en-US" sz="563">
                <a:solidFill>
                  <a:srgbClr val="000000"/>
                </a:solidFill>
                <a:cs typeface="Arial" panose="020B0604020202020204" pitchFamily="34" charset="0"/>
              </a:endParaRPr>
            </a:p>
          </p:txBody>
        </p:sp>
        <p:sp>
          <p:nvSpPr>
            <p:cNvPr id="30" name="Freeform 4">
              <a:extLst>
                <a:ext uri="{FF2B5EF4-FFF2-40B4-BE49-F238E27FC236}">
                  <a16:creationId xmlns:a16="http://schemas.microsoft.com/office/drawing/2014/main" id="{DC02D74C-BD93-4A39-AEAC-3AB307FA3B9F}"/>
                </a:ext>
              </a:extLst>
            </p:cNvPr>
            <p:cNvSpPr>
              <a:spLocks/>
            </p:cNvSpPr>
            <p:nvPr/>
          </p:nvSpPr>
          <p:spPr bwMode="gray">
            <a:xfrm>
              <a:off x="6062801" y="2690939"/>
              <a:ext cx="2685805" cy="2422791"/>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endParaRPr lang="en-US" sz="1200">
                <a:solidFill>
                  <a:srgbClr val="000000"/>
                </a:solidFill>
                <a:cs typeface="Arial" panose="020B0604020202020204" pitchFamily="34" charset="0"/>
              </a:endParaRP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Tool is relatively new in the market v/s Workiva and Donnelly. Some of the key features like XBRL &amp; regulatory reporting are still being worked on to make it more robust (with Workiva, Donnelly currently offer better XBRL reporting capabilities)</a:t>
              </a:r>
            </a:p>
          </p:txBody>
        </p:sp>
      </p:grpSp>
      <p:pic>
        <p:nvPicPr>
          <p:cNvPr id="1026" name="Picture 2" descr="Narrative Reporting June 2019 What&amp;#39;s New">
            <a:extLst>
              <a:ext uri="{FF2B5EF4-FFF2-40B4-BE49-F238E27FC236}">
                <a16:creationId xmlns:a16="http://schemas.microsoft.com/office/drawing/2014/main" id="{0B8B25C6-F1C7-4A56-A488-D9B5800E9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1595" y="4100005"/>
            <a:ext cx="4102667" cy="2235676"/>
          </a:xfrm>
          <a:prstGeom prst="rect">
            <a:avLst/>
          </a:prstGeom>
          <a:noFill/>
          <a:ln w="57150">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EPM: Narrative Reporting Overview">
            <a:extLst>
              <a:ext uri="{FF2B5EF4-FFF2-40B4-BE49-F238E27FC236}">
                <a16:creationId xmlns:a16="http://schemas.microsoft.com/office/drawing/2014/main" id="{CDCB194D-20EC-4D0A-8238-6614918B4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001" y="4065967"/>
            <a:ext cx="4021907" cy="22386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6DE37A6F-C837-412D-9048-A93BB51A42B6}"/>
              </a:ext>
            </a:extLst>
          </p:cNvPr>
          <p:cNvSpPr txBox="1"/>
          <p:nvPr/>
        </p:nvSpPr>
        <p:spPr>
          <a:xfrm>
            <a:off x="288150" y="3647421"/>
            <a:ext cx="11179771" cy="353623"/>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698" b="1" dirty="0">
                <a:cs typeface="Arial" panose="020B0604020202020204" pitchFamily="34" charset="0"/>
              </a:rPr>
              <a:t>XX Applicability Examples – </a:t>
            </a:r>
            <a:r>
              <a:rPr lang="en-US" sz="1698" dirty="0">
                <a:cs typeface="Arial" panose="020B0604020202020204" pitchFamily="34" charset="0"/>
              </a:rPr>
              <a:t>Internal/external reporting for detailed textual commentary (external releases, variance analysis) </a:t>
            </a:r>
          </a:p>
        </p:txBody>
      </p:sp>
    </p:spTree>
    <p:extLst>
      <p:ext uri="{BB962C8B-B14F-4D97-AF65-F5344CB8AC3E}">
        <p14:creationId xmlns:p14="http://schemas.microsoft.com/office/powerpoint/2010/main" val="1010079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402A6-B1F3-4FE3-8C5D-17BD6D279D1C}"/>
              </a:ext>
            </a:extLst>
          </p:cNvPr>
          <p:cNvSpPr>
            <a:spLocks noGrp="1"/>
          </p:cNvSpPr>
          <p:nvPr>
            <p:ph type="title" idx="4294967295"/>
          </p:nvPr>
        </p:nvSpPr>
        <p:spPr>
          <a:xfrm>
            <a:off x="0" y="403225"/>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EPM Dashboards</a:t>
            </a:r>
          </a:p>
        </p:txBody>
      </p:sp>
      <p:cxnSp>
        <p:nvCxnSpPr>
          <p:cNvPr id="16" name="Elbow Connector 61">
            <a:extLst>
              <a:ext uri="{FF2B5EF4-FFF2-40B4-BE49-F238E27FC236}">
                <a16:creationId xmlns:a16="http://schemas.microsoft.com/office/drawing/2014/main" id="{97E325F7-6C33-4AED-AB8F-DF05E9D5AECF}"/>
              </a:ext>
            </a:extLst>
          </p:cNvPr>
          <p:cNvCxnSpPr>
            <a:cxnSpLocks/>
          </p:cNvCxnSpPr>
          <p:nvPr/>
        </p:nvCxnSpPr>
        <p:spPr>
          <a:xfrm flipH="1">
            <a:off x="1754060" y="2878537"/>
            <a:ext cx="3116" cy="1187430"/>
          </a:xfrm>
          <a:prstGeom prst="straightConnector1">
            <a:avLst/>
          </a:prstGeom>
          <a:ln w="3175">
            <a:solidFill>
              <a:schemeClr val="bg1"/>
            </a:solidFill>
            <a:prstDash val="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D4277B7-75C6-4E3F-B484-195991F9C92F}"/>
              </a:ext>
            </a:extLst>
          </p:cNvPr>
          <p:cNvSpPr txBox="1"/>
          <p:nvPr/>
        </p:nvSpPr>
        <p:spPr>
          <a:xfrm>
            <a:off x="7379640" y="1705468"/>
            <a:ext cx="1089060" cy="6463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00">
                <a:solidFill>
                  <a:schemeClr val="bg1"/>
                </a:solidFill>
              </a:rPr>
              <a:t>Third Party Application</a:t>
            </a:r>
          </a:p>
          <a:p>
            <a:r>
              <a:rPr lang="en-US" sz="1200">
                <a:solidFill>
                  <a:schemeClr val="bg1"/>
                </a:solidFill>
              </a:rPr>
              <a:t>   </a:t>
            </a:r>
          </a:p>
        </p:txBody>
      </p:sp>
      <p:grpSp>
        <p:nvGrpSpPr>
          <p:cNvPr id="22" name="Group 21">
            <a:extLst>
              <a:ext uri="{FF2B5EF4-FFF2-40B4-BE49-F238E27FC236}">
                <a16:creationId xmlns:a16="http://schemas.microsoft.com/office/drawing/2014/main" id="{805EC178-4AFE-4B5E-91B3-6F0A23B8C78A}"/>
              </a:ext>
            </a:extLst>
          </p:cNvPr>
          <p:cNvGrpSpPr/>
          <p:nvPr/>
        </p:nvGrpSpPr>
        <p:grpSpPr>
          <a:xfrm>
            <a:off x="288149" y="1133910"/>
            <a:ext cx="11185932" cy="2401473"/>
            <a:chOff x="730771" y="2353993"/>
            <a:chExt cx="8021613" cy="2776091"/>
          </a:xfrm>
        </p:grpSpPr>
        <p:sp>
          <p:nvSpPr>
            <p:cNvPr id="23" name="Rectangle 22">
              <a:extLst>
                <a:ext uri="{FF2B5EF4-FFF2-40B4-BE49-F238E27FC236}">
                  <a16:creationId xmlns:a16="http://schemas.microsoft.com/office/drawing/2014/main" id="{299F84D5-BD9E-4C04-9441-5ED288518976}"/>
                </a:ext>
              </a:extLst>
            </p:cNvPr>
            <p:cNvSpPr/>
            <p:nvPr/>
          </p:nvSpPr>
          <p:spPr>
            <a:xfrm>
              <a:off x="1737165" y="4723363"/>
              <a:ext cx="4812846" cy="4067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endParaRPr lang="en-US" sz="1013">
                <a:solidFill>
                  <a:srgbClr val="FFFFFF"/>
                </a:solidFill>
                <a:cs typeface="Arial" panose="020B0604020202020204" pitchFamily="34" charset="0"/>
              </a:endParaRPr>
            </a:p>
          </p:txBody>
        </p:sp>
        <p:sp>
          <p:nvSpPr>
            <p:cNvPr id="24" name="AutoShape 3">
              <a:extLst>
                <a:ext uri="{FF2B5EF4-FFF2-40B4-BE49-F238E27FC236}">
                  <a16:creationId xmlns:a16="http://schemas.microsoft.com/office/drawing/2014/main" id="{74C99549-E284-4AE0-B489-9E2504972D16}"/>
                </a:ext>
              </a:extLst>
            </p:cNvPr>
            <p:cNvSpPr>
              <a:spLocks noChangeArrowheads="1"/>
            </p:cNvSpPr>
            <p:nvPr/>
          </p:nvSpPr>
          <p:spPr bwMode="gray">
            <a:xfrm rot="5400000">
              <a:off x="1792124" y="1292647"/>
              <a:ext cx="463041" cy="2585739"/>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Why This Tool?</a:t>
              </a:r>
            </a:p>
          </p:txBody>
        </p:sp>
        <p:sp>
          <p:nvSpPr>
            <p:cNvPr id="25" name="Freeform 4">
              <a:extLst>
                <a:ext uri="{FF2B5EF4-FFF2-40B4-BE49-F238E27FC236}">
                  <a16:creationId xmlns:a16="http://schemas.microsoft.com/office/drawing/2014/main" id="{C2D6CB05-A13F-4331-BD77-7E4E90D347A7}"/>
                </a:ext>
              </a:extLst>
            </p:cNvPr>
            <p:cNvSpPr>
              <a:spLocks/>
            </p:cNvSpPr>
            <p:nvPr/>
          </p:nvSpPr>
          <p:spPr bwMode="gray">
            <a:xfrm>
              <a:off x="730771" y="2611166"/>
              <a:ext cx="2585740" cy="2467185"/>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The versatility of EPM dashboards enables users to chart, evaluate, highlight, comment on, and even change key business data</a:t>
              </a:r>
            </a:p>
            <a:p>
              <a:pPr marL="128590" lvl="1" indent="-128590" defTabSz="342905">
                <a:spcBef>
                  <a:spcPts val="371"/>
                </a:spcBef>
                <a:buSzPct val="100000"/>
                <a:buFont typeface="Arial" panose="020B0604020202020204" pitchFamily="34" charset="0"/>
                <a:buChar char="•"/>
                <a:defRPr/>
              </a:pPr>
              <a:r>
                <a:rPr lang="en-US" sz="1213">
                  <a:solidFill>
                    <a:srgbClr val="1A1816"/>
                  </a:solidFill>
                  <a:latin typeface="Oracle Sans"/>
                </a:rPr>
                <a:t>D</a:t>
              </a:r>
              <a:r>
                <a:rPr lang="en-US" sz="1213" b="0" i="0">
                  <a:solidFill>
                    <a:srgbClr val="1A1816"/>
                  </a:solidFill>
                  <a:effectLst/>
                  <a:latin typeface="Oracle Sans"/>
                </a:rPr>
                <a:t>ashboards can be created by simply dragging and dropping a variety of objects from the library panel on the left to the dashboard workspace, in any of the EPM applications</a:t>
              </a:r>
            </a:p>
            <a:p>
              <a:pPr marL="128590" lvl="1" indent="-128590" defTabSz="342905">
                <a:spcBef>
                  <a:spcPts val="371"/>
                </a:spcBef>
                <a:buSzPct val="100000"/>
                <a:buFont typeface="Arial" panose="020B0604020202020204" pitchFamily="34" charset="0"/>
                <a:buChar char="•"/>
                <a:defRPr/>
              </a:pPr>
              <a:endParaRPr lang="en-US" sz="1200">
                <a:solidFill>
                  <a:srgbClr val="000000"/>
                </a:solidFill>
                <a:cs typeface="Arial" panose="020B0604020202020204" pitchFamily="34" charset="0"/>
              </a:endParaRPr>
            </a:p>
          </p:txBody>
        </p:sp>
        <p:sp>
          <p:nvSpPr>
            <p:cNvPr id="26" name="AutoShape 3">
              <a:extLst>
                <a:ext uri="{FF2B5EF4-FFF2-40B4-BE49-F238E27FC236}">
                  <a16:creationId xmlns:a16="http://schemas.microsoft.com/office/drawing/2014/main" id="{0AC7073B-48D9-4859-BBF3-949191506AE9}"/>
                </a:ext>
              </a:extLst>
            </p:cNvPr>
            <p:cNvSpPr>
              <a:spLocks noChangeArrowheads="1"/>
            </p:cNvSpPr>
            <p:nvPr/>
          </p:nvSpPr>
          <p:spPr bwMode="gray">
            <a:xfrm rot="5400000">
              <a:off x="4469859" y="1277124"/>
              <a:ext cx="443369" cy="2597108"/>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342905">
                <a:defRPr/>
              </a:pPr>
              <a:r>
                <a:rPr lang="en-US" sz="1400" b="1">
                  <a:solidFill>
                    <a:srgbClr val="FFFFFF"/>
                  </a:solidFill>
                  <a:cs typeface="Arial" panose="020B0604020202020204" pitchFamily="34" charset="0"/>
                </a:rPr>
                <a:t>How Does It Work?</a:t>
              </a:r>
            </a:p>
          </p:txBody>
        </p:sp>
        <p:sp>
          <p:nvSpPr>
            <p:cNvPr id="27" name="Freeform 4">
              <a:extLst>
                <a:ext uri="{FF2B5EF4-FFF2-40B4-BE49-F238E27FC236}">
                  <a16:creationId xmlns:a16="http://schemas.microsoft.com/office/drawing/2014/main" id="{C12BA81C-63E9-4CC2-8C93-5A59B62A8688}"/>
                </a:ext>
              </a:extLst>
            </p:cNvPr>
            <p:cNvSpPr>
              <a:spLocks/>
            </p:cNvSpPr>
            <p:nvPr/>
          </p:nvSpPr>
          <p:spPr bwMode="gray">
            <a:xfrm>
              <a:off x="3389213" y="2664997"/>
              <a:ext cx="2604662" cy="2413354"/>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Depict data interactively with a wide variety of chart types such as area, bar, bubble, column, combination bar and line, doughnut, funnel, gauge, scatter, radar, and so on</a:t>
              </a:r>
            </a:p>
            <a:p>
              <a:pPr marL="128590" lvl="1" indent="-128590" defTabSz="342905">
                <a:spcBef>
                  <a:spcPts val="371"/>
                </a:spcBef>
                <a:buSzPct val="100000"/>
                <a:buFont typeface="Arial" panose="020B0604020202020204" pitchFamily="34" charset="0"/>
                <a:buChar char="•"/>
                <a:defRPr/>
              </a:pPr>
              <a:r>
                <a:rPr lang="en-US" sz="1213" b="0" i="0">
                  <a:solidFill>
                    <a:srgbClr val="1A1816"/>
                  </a:solidFill>
                  <a:effectLst/>
                  <a:latin typeface="Oracle Sans"/>
                </a:rPr>
                <a:t>Depending on the form design, enable users to drill down into underlying detail and select which members to work with</a:t>
              </a:r>
            </a:p>
            <a:p>
              <a:pPr marL="128590" lvl="1" indent="-128590" defTabSz="342905">
                <a:spcBef>
                  <a:spcPts val="371"/>
                </a:spcBef>
                <a:buSzPct val="100000"/>
                <a:buFont typeface="Arial" panose="020B0604020202020204" pitchFamily="34" charset="0"/>
                <a:buChar char="•"/>
                <a:defRPr/>
              </a:pPr>
              <a:r>
                <a:rPr lang="en-US" sz="1200">
                  <a:solidFill>
                    <a:srgbClr val="000000"/>
                  </a:solidFill>
                  <a:cs typeface="Arial" panose="020B0604020202020204" pitchFamily="34" charset="0"/>
                </a:rPr>
                <a:t>In</a:t>
              </a:r>
              <a:r>
                <a:rPr lang="en-US" sz="1213" b="0" i="0">
                  <a:solidFill>
                    <a:srgbClr val="1A1816"/>
                  </a:solidFill>
                  <a:effectLst/>
                  <a:latin typeface="Oracle Sans"/>
                </a:rPr>
                <a:t>clude user variables in the global POV bar and the local POV</a:t>
              </a:r>
              <a:endParaRPr lang="en-US" sz="1200">
                <a:solidFill>
                  <a:srgbClr val="000000"/>
                </a:solidFill>
                <a:cs typeface="Arial" panose="020B0604020202020204" pitchFamily="34" charset="0"/>
              </a:endParaRPr>
            </a:p>
          </p:txBody>
        </p:sp>
        <p:sp>
          <p:nvSpPr>
            <p:cNvPr id="28" name="AutoShape 3">
              <a:extLst>
                <a:ext uri="{FF2B5EF4-FFF2-40B4-BE49-F238E27FC236}">
                  <a16:creationId xmlns:a16="http://schemas.microsoft.com/office/drawing/2014/main" id="{80312CC1-6B19-43A0-ACB3-DF041D081CA8}"/>
                </a:ext>
              </a:extLst>
            </p:cNvPr>
            <p:cNvSpPr>
              <a:spLocks noChangeArrowheads="1"/>
            </p:cNvSpPr>
            <p:nvPr/>
          </p:nvSpPr>
          <p:spPr bwMode="gray">
            <a:xfrm rot="5400000">
              <a:off x="7178117" y="1242456"/>
              <a:ext cx="462729" cy="2685804"/>
            </a:xfrm>
            <a:prstGeom prst="homePlate">
              <a:avLst>
                <a:gd name="adj" fmla="val 26949"/>
              </a:avLst>
            </a:prstGeom>
            <a:solidFill>
              <a:srgbClr val="2372B9"/>
            </a:solidFill>
            <a:ln w="9525" algn="ctr">
              <a:noFill/>
              <a:miter lim="800000"/>
              <a:headEnd/>
              <a:tailEnd/>
            </a:ln>
            <a:effectLst/>
          </p:spPr>
          <p:txBody>
            <a:bodyPr rot="10800000" vert="eaVert" lIns="56588" tIns="56588" rIns="56588" bIns="56588"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1400" b="1">
                  <a:solidFill>
                    <a:srgbClr val="FFFFFF"/>
                  </a:solidFill>
                  <a:cs typeface="Arial" panose="020B0604020202020204" pitchFamily="34" charset="0"/>
                </a:rPr>
                <a:t>Limitations</a:t>
              </a:r>
            </a:p>
          </p:txBody>
        </p:sp>
        <p:sp>
          <p:nvSpPr>
            <p:cNvPr id="29" name="Freeform 4">
              <a:extLst>
                <a:ext uri="{FF2B5EF4-FFF2-40B4-BE49-F238E27FC236}">
                  <a16:creationId xmlns:a16="http://schemas.microsoft.com/office/drawing/2014/main" id="{171BD489-3A65-445D-A1DC-12F4701F6D18}"/>
                </a:ext>
              </a:extLst>
            </p:cNvPr>
            <p:cNvSpPr>
              <a:spLocks/>
            </p:cNvSpPr>
            <p:nvPr/>
          </p:nvSpPr>
          <p:spPr bwMode="gray">
            <a:xfrm>
              <a:off x="6066578" y="2674586"/>
              <a:ext cx="2685805" cy="2422791"/>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342905">
                <a:spcBef>
                  <a:spcPts val="124"/>
                </a:spcBef>
                <a:buSzPct val="100000"/>
                <a:defRPr/>
              </a:pPr>
              <a:endParaRPr lang="en-US" sz="563">
                <a:solidFill>
                  <a:srgbClr val="000000"/>
                </a:solidFill>
                <a:cs typeface="Arial" panose="020B0604020202020204" pitchFamily="34" charset="0"/>
              </a:endParaRPr>
            </a:p>
          </p:txBody>
        </p:sp>
        <p:sp>
          <p:nvSpPr>
            <p:cNvPr id="30" name="Freeform 4">
              <a:extLst>
                <a:ext uri="{FF2B5EF4-FFF2-40B4-BE49-F238E27FC236}">
                  <a16:creationId xmlns:a16="http://schemas.microsoft.com/office/drawing/2014/main" id="{DC02D74C-BD93-4A39-AEAC-3AB307FA3B9F}"/>
                </a:ext>
              </a:extLst>
            </p:cNvPr>
            <p:cNvSpPr>
              <a:spLocks/>
            </p:cNvSpPr>
            <p:nvPr/>
          </p:nvSpPr>
          <p:spPr bwMode="gray">
            <a:xfrm>
              <a:off x="6062801" y="2690939"/>
              <a:ext cx="2685805" cy="2422791"/>
            </a:xfrm>
            <a:custGeom>
              <a:avLst/>
              <a:gdLst/>
              <a:ahLst/>
              <a:cxnLst>
                <a:cxn ang="0">
                  <a:pos x="2551" y="2008"/>
                </a:cxn>
                <a:cxn ang="0">
                  <a:pos x="2551" y="0"/>
                </a:cxn>
                <a:cxn ang="0">
                  <a:pos x="1274" y="97"/>
                </a:cxn>
                <a:cxn ang="0">
                  <a:pos x="0" y="0"/>
                </a:cxn>
                <a:cxn ang="0">
                  <a:pos x="0" y="2008"/>
                </a:cxn>
                <a:cxn ang="0">
                  <a:pos x="2551" y="2008"/>
                </a:cxn>
              </a:cxnLst>
              <a:rect l="0" t="0" r="r" b="b"/>
              <a:pathLst>
                <a:path w="2551" h="2008">
                  <a:moveTo>
                    <a:pt x="2551" y="2008"/>
                  </a:moveTo>
                  <a:lnTo>
                    <a:pt x="2551" y="0"/>
                  </a:lnTo>
                  <a:lnTo>
                    <a:pt x="1274" y="97"/>
                  </a:lnTo>
                  <a:lnTo>
                    <a:pt x="0" y="0"/>
                  </a:lnTo>
                  <a:lnTo>
                    <a:pt x="0" y="2008"/>
                  </a:lnTo>
                  <a:lnTo>
                    <a:pt x="2551" y="2008"/>
                  </a:lnTo>
                </a:path>
              </a:pathLst>
            </a:custGeom>
            <a:solidFill>
              <a:schemeClr val="bg1"/>
            </a:solidFill>
            <a:ln w="9525" cmpd="sng">
              <a:solidFill>
                <a:schemeClr val="bg2"/>
              </a:solidFill>
              <a:prstDash val="solid"/>
              <a:round/>
              <a:headEnd/>
              <a:tailEnd/>
            </a:ln>
            <a:effectLst/>
          </p:spPr>
          <p:txBody>
            <a:bodyPr lIns="56588" tIns="169762" rIns="56588" bIns="56588"/>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28590" lvl="1" indent="-128590" defTabSz="342905">
                <a:spcBef>
                  <a:spcPts val="371"/>
                </a:spcBef>
                <a:buSzPct val="100000"/>
                <a:buFont typeface="Arial" panose="020B0604020202020204" pitchFamily="34" charset="0"/>
                <a:buChar char="•"/>
                <a:defRPr/>
              </a:pPr>
              <a:endParaRPr lang="en-US" sz="1200">
                <a:solidFill>
                  <a:srgbClr val="000000"/>
                </a:solidFill>
                <a:cs typeface="Arial" panose="020B0604020202020204" pitchFamily="34" charset="0"/>
              </a:endParaRPr>
            </a:p>
            <a:p>
              <a:pPr marL="207935" indent="-207935" algn="l">
                <a:buFont typeface="Arial" panose="020B0604020202020204" pitchFamily="34" charset="0"/>
                <a:buChar char="•"/>
              </a:pPr>
              <a:r>
                <a:rPr lang="en-US" sz="1200">
                  <a:solidFill>
                    <a:srgbClr val="000000"/>
                  </a:solidFill>
                  <a:cs typeface="Arial" panose="020B0604020202020204" pitchFamily="34" charset="0"/>
                </a:rPr>
                <a:t>Tiles display a specific value from the cube. To provide the value for each tile, you can specify a form or a cell intersection as a data source. One can include up to nine charts or tiles on a given dashboard to keep the performance and visual appearance intact.  </a:t>
              </a:r>
            </a:p>
          </p:txBody>
        </p:sp>
      </p:grpSp>
      <p:pic>
        <p:nvPicPr>
          <p:cNvPr id="3" name="Picture 2">
            <a:extLst>
              <a:ext uri="{FF2B5EF4-FFF2-40B4-BE49-F238E27FC236}">
                <a16:creationId xmlns:a16="http://schemas.microsoft.com/office/drawing/2014/main" id="{676BCA05-C90F-4FD1-BE7E-05096460DA02}"/>
              </a:ext>
            </a:extLst>
          </p:cNvPr>
          <p:cNvPicPr>
            <a:picLocks noChangeAspect="1"/>
          </p:cNvPicPr>
          <p:nvPr/>
        </p:nvPicPr>
        <p:blipFill>
          <a:blip r:embed="rId2"/>
          <a:stretch>
            <a:fillRect/>
          </a:stretch>
        </p:blipFill>
        <p:spPr>
          <a:xfrm>
            <a:off x="602405" y="4076738"/>
            <a:ext cx="4819311" cy="2293603"/>
          </a:xfrm>
          <a:prstGeom prst="rect">
            <a:avLst/>
          </a:prstGeom>
          <a:ln>
            <a:solidFill>
              <a:schemeClr val="tx1"/>
            </a:solidFill>
          </a:ln>
        </p:spPr>
      </p:pic>
      <p:pic>
        <p:nvPicPr>
          <p:cNvPr id="18" name="Picture 17">
            <a:extLst>
              <a:ext uri="{FF2B5EF4-FFF2-40B4-BE49-F238E27FC236}">
                <a16:creationId xmlns:a16="http://schemas.microsoft.com/office/drawing/2014/main" id="{52E5B2CD-2041-4287-B0B2-B2F9B6B853B2}"/>
              </a:ext>
            </a:extLst>
          </p:cNvPr>
          <p:cNvPicPr>
            <a:picLocks noChangeAspect="1"/>
          </p:cNvPicPr>
          <p:nvPr/>
        </p:nvPicPr>
        <p:blipFill>
          <a:blip r:embed="rId3"/>
          <a:stretch>
            <a:fillRect/>
          </a:stretch>
        </p:blipFill>
        <p:spPr>
          <a:xfrm>
            <a:off x="5878035" y="4063383"/>
            <a:ext cx="4822427" cy="2257812"/>
          </a:xfrm>
          <a:prstGeom prst="rect">
            <a:avLst/>
          </a:prstGeom>
          <a:ln>
            <a:solidFill>
              <a:schemeClr val="tx1"/>
            </a:solidFill>
          </a:ln>
        </p:spPr>
      </p:pic>
      <p:sp>
        <p:nvSpPr>
          <p:cNvPr id="17" name="TextBox 16">
            <a:extLst>
              <a:ext uri="{FF2B5EF4-FFF2-40B4-BE49-F238E27FC236}">
                <a16:creationId xmlns:a16="http://schemas.microsoft.com/office/drawing/2014/main" id="{38CBB662-4544-4F59-8014-5E4894C588F4}"/>
              </a:ext>
            </a:extLst>
          </p:cNvPr>
          <p:cNvSpPr txBox="1"/>
          <p:nvPr/>
        </p:nvSpPr>
        <p:spPr>
          <a:xfrm>
            <a:off x="288150" y="3647421"/>
            <a:ext cx="11179771" cy="353623"/>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698" b="1" dirty="0">
                <a:cs typeface="Arial" panose="020B0604020202020204" pitchFamily="34" charset="0"/>
              </a:rPr>
              <a:t>XX Applicability Examples – </a:t>
            </a:r>
            <a:r>
              <a:rPr lang="en-US" sz="1698" dirty="0">
                <a:cs typeface="Arial" panose="020B0604020202020204" pitchFamily="34" charset="0"/>
              </a:rPr>
              <a:t>Storyboard choreographed drill-down to offer transparency for end user analysis </a:t>
            </a:r>
          </a:p>
        </p:txBody>
      </p:sp>
    </p:spTree>
    <p:extLst>
      <p:ext uri="{BB962C8B-B14F-4D97-AF65-F5344CB8AC3E}">
        <p14:creationId xmlns:p14="http://schemas.microsoft.com/office/powerpoint/2010/main" val="3982840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A2A1A66-4EBC-4C03-A111-CED9F56BAFFD}"/>
              </a:ext>
            </a:extLst>
          </p:cNvPr>
          <p:cNvSpPr>
            <a:spLocks noGrp="1"/>
          </p:cNvSpPr>
          <p:nvPr>
            <p:ph type="body" sz="quarter" idx="4294967295"/>
          </p:nvPr>
        </p:nvSpPr>
        <p:spPr>
          <a:xfrm>
            <a:off x="0" y="1682750"/>
            <a:ext cx="6143625" cy="1792288"/>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Reporting Scope</a:t>
            </a:r>
          </a:p>
        </p:txBody>
      </p:sp>
    </p:spTree>
    <p:extLst>
      <p:ext uri="{BB962C8B-B14F-4D97-AF65-F5344CB8AC3E}">
        <p14:creationId xmlns:p14="http://schemas.microsoft.com/office/powerpoint/2010/main" val="387142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E41D337-69A4-4999-8596-C1A25010913B}"/>
              </a:ext>
            </a:extLst>
          </p:cNvPr>
          <p:cNvSpPr>
            <a:spLocks noGrp="1"/>
          </p:cNvSpPr>
          <p:nvPr>
            <p:ph type="title" idx="4294967295"/>
          </p:nvPr>
        </p:nvSpPr>
        <p:spPr>
          <a:xfrm>
            <a:off x="0" y="384175"/>
            <a:ext cx="11252200" cy="75406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solidFill>
                  <a:srgbClr val="43007A"/>
                </a:solidFill>
                <a:cs typeface="Open Sans Light" panose="020B0306030504020204" pitchFamily="34" charset="0"/>
              </a:rPr>
              <a:t>Proposed Reporting Scope - Draft</a:t>
            </a:r>
          </a:p>
        </p:txBody>
      </p:sp>
      <p:graphicFrame>
        <p:nvGraphicFramePr>
          <p:cNvPr id="13" name="Table 12">
            <a:extLst>
              <a:ext uri="{FF2B5EF4-FFF2-40B4-BE49-F238E27FC236}">
                <a16:creationId xmlns:a16="http://schemas.microsoft.com/office/drawing/2014/main" id="{D6F2776D-4154-4593-AE0B-44F6FDED2F27}"/>
              </a:ext>
            </a:extLst>
          </p:cNvPr>
          <p:cNvGraphicFramePr>
            <a:graphicFrameLocks noGrp="1"/>
          </p:cNvGraphicFramePr>
          <p:nvPr/>
        </p:nvGraphicFramePr>
        <p:xfrm>
          <a:off x="1125204" y="2098448"/>
          <a:ext cx="3533405" cy="1390998"/>
        </p:xfrm>
        <a:graphic>
          <a:graphicData uri="http://schemas.openxmlformats.org/drawingml/2006/table">
            <a:tbl>
              <a:tblPr firstRow="1">
                <a:tableStyleId>{1FECB4D8-DB02-4DC6-A0A2-4F2EBAE1DC90}</a:tableStyleId>
              </a:tblPr>
              <a:tblGrid>
                <a:gridCol w="2401374">
                  <a:extLst>
                    <a:ext uri="{9D8B030D-6E8A-4147-A177-3AD203B41FA5}">
                      <a16:colId xmlns:a16="http://schemas.microsoft.com/office/drawing/2014/main" val="61754687"/>
                    </a:ext>
                  </a:extLst>
                </a:gridCol>
                <a:gridCol w="1132031">
                  <a:extLst>
                    <a:ext uri="{9D8B030D-6E8A-4147-A177-3AD203B41FA5}">
                      <a16:colId xmlns:a16="http://schemas.microsoft.com/office/drawing/2014/main" val="2461024628"/>
                    </a:ext>
                  </a:extLst>
                </a:gridCol>
              </a:tblGrid>
              <a:tr h="231833">
                <a:tc>
                  <a:txBody>
                    <a:bodyPr/>
                    <a:lstStyle/>
                    <a:p>
                      <a:pPr algn="ctr" fontAlgn="b"/>
                      <a:r>
                        <a:rPr lang="en-US" sz="1200" u="none" strike="noStrike">
                          <a:effectLst/>
                        </a:rPr>
                        <a:t>Workstream</a:t>
                      </a:r>
                      <a:endParaRPr lang="en-US" sz="1200" b="1" i="0" u="none" strike="noStrike">
                        <a:solidFill>
                          <a:srgbClr val="000000"/>
                        </a:solidFill>
                        <a:effectLst/>
                        <a:latin typeface="+mn-lt"/>
                      </a:endParaRPr>
                    </a:p>
                  </a:txBody>
                  <a:tcPr marL="9525" marR="9525" marT="9525" marB="0" anchor="ctr"/>
                </a:tc>
                <a:tc>
                  <a:txBody>
                    <a:bodyPr/>
                    <a:lstStyle/>
                    <a:p>
                      <a:pPr algn="ctr" fontAlgn="b"/>
                      <a:r>
                        <a:rPr lang="en-US" sz="1200" u="none" strike="noStrike">
                          <a:effectLst/>
                        </a:rPr>
                        <a:t>Total</a:t>
                      </a:r>
                      <a:endParaRPr lang="en-US" sz="1200" b="1"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4005811842"/>
                  </a:ext>
                </a:extLst>
              </a:tr>
              <a:tr h="231833">
                <a:tc>
                  <a:txBody>
                    <a:bodyPr/>
                    <a:lstStyle/>
                    <a:p>
                      <a:pPr algn="l" fontAlgn="b"/>
                      <a:r>
                        <a:rPr lang="en-US" sz="1200" b="0" i="0" u="none" strike="noStrike">
                          <a:solidFill>
                            <a:srgbClr val="000000"/>
                          </a:solidFill>
                          <a:effectLst/>
                          <a:latin typeface="+mn-lt"/>
                        </a:rPr>
                        <a:t>Demand To Deliver (DTD)</a:t>
                      </a:r>
                    </a:p>
                  </a:txBody>
                  <a:tcPr marL="55449" marR="9525" marT="9525" marB="0" anchor="ctr"/>
                </a:tc>
                <a:tc>
                  <a:txBody>
                    <a:bodyPr/>
                    <a:lstStyle/>
                    <a:p>
                      <a:pPr algn="ctr" fontAlgn="ctr"/>
                      <a:r>
                        <a:rPr lang="en-US" sz="1200" b="0" i="0" u="none" strike="noStrike">
                          <a:solidFill>
                            <a:srgbClr val="000000"/>
                          </a:solidFill>
                          <a:effectLst/>
                          <a:latin typeface="+mn-lt"/>
                        </a:rPr>
                        <a:t>17</a:t>
                      </a:r>
                    </a:p>
                  </a:txBody>
                  <a:tcPr marL="9525" marR="9525" marT="9525" marB="0" anchor="ctr"/>
                </a:tc>
                <a:extLst>
                  <a:ext uri="{0D108BD9-81ED-4DB2-BD59-A6C34878D82A}">
                    <a16:rowId xmlns:a16="http://schemas.microsoft.com/office/drawing/2014/main" val="4078409417"/>
                  </a:ext>
                </a:extLst>
              </a:tr>
              <a:tr h="231833">
                <a:tc>
                  <a:txBody>
                    <a:bodyPr/>
                    <a:lstStyle/>
                    <a:p>
                      <a:pPr algn="l" fontAlgn="b"/>
                      <a:r>
                        <a:rPr lang="en-US" sz="1200" b="0" i="0" u="none" strike="noStrike">
                          <a:solidFill>
                            <a:srgbClr val="000000"/>
                          </a:solidFill>
                          <a:effectLst/>
                          <a:latin typeface="+mn-lt"/>
                        </a:rPr>
                        <a:t>Order to Cash (OTC)</a:t>
                      </a:r>
                    </a:p>
                  </a:txBody>
                  <a:tcPr marL="55449" marR="9525" marT="9525" marB="0" anchor="ctr"/>
                </a:tc>
                <a:tc>
                  <a:txBody>
                    <a:bodyPr/>
                    <a:lstStyle/>
                    <a:p>
                      <a:pPr algn="ctr" fontAlgn="ctr"/>
                      <a:r>
                        <a:rPr lang="en-US" sz="1200" b="0" i="0" u="none" strike="noStrike">
                          <a:solidFill>
                            <a:srgbClr val="000000"/>
                          </a:solidFill>
                          <a:effectLst/>
                          <a:latin typeface="+mn-lt"/>
                        </a:rPr>
                        <a:t>39</a:t>
                      </a:r>
                    </a:p>
                  </a:txBody>
                  <a:tcPr marL="9525" marR="9525" marT="9525" marB="0" anchor="ctr"/>
                </a:tc>
                <a:extLst>
                  <a:ext uri="{0D108BD9-81ED-4DB2-BD59-A6C34878D82A}">
                    <a16:rowId xmlns:a16="http://schemas.microsoft.com/office/drawing/2014/main" val="3229078475"/>
                  </a:ext>
                </a:extLst>
              </a:tr>
              <a:tr h="231833">
                <a:tc>
                  <a:txBody>
                    <a:bodyPr/>
                    <a:lstStyle/>
                    <a:p>
                      <a:pPr algn="l" fontAlgn="b"/>
                      <a:r>
                        <a:rPr lang="en-US" sz="1200" b="0" i="0" u="none" strike="noStrike">
                          <a:solidFill>
                            <a:srgbClr val="000000"/>
                          </a:solidFill>
                          <a:effectLst/>
                          <a:latin typeface="+mn-lt"/>
                        </a:rPr>
                        <a:t>Procure to Pay (PTP)</a:t>
                      </a:r>
                    </a:p>
                  </a:txBody>
                  <a:tcPr marL="55449" marR="9525" marT="9525" marB="0" anchor="ctr"/>
                </a:tc>
                <a:tc>
                  <a:txBody>
                    <a:bodyPr/>
                    <a:lstStyle/>
                    <a:p>
                      <a:pPr algn="ctr" fontAlgn="ctr"/>
                      <a:r>
                        <a:rPr lang="en-US" sz="1200" b="0" i="0" u="none" strike="noStrike">
                          <a:solidFill>
                            <a:srgbClr val="000000"/>
                          </a:solidFill>
                          <a:effectLst/>
                          <a:latin typeface="+mn-lt"/>
                        </a:rPr>
                        <a:t>63</a:t>
                      </a:r>
                    </a:p>
                  </a:txBody>
                  <a:tcPr marL="9525" marR="9525" marT="9525" marB="0" anchor="ctr"/>
                </a:tc>
                <a:extLst>
                  <a:ext uri="{0D108BD9-81ED-4DB2-BD59-A6C34878D82A}">
                    <a16:rowId xmlns:a16="http://schemas.microsoft.com/office/drawing/2014/main" val="3841221139"/>
                  </a:ext>
                </a:extLst>
              </a:tr>
              <a:tr h="231833">
                <a:tc>
                  <a:txBody>
                    <a:bodyPr/>
                    <a:lstStyle/>
                    <a:p>
                      <a:pPr algn="l" fontAlgn="b"/>
                      <a:r>
                        <a:rPr lang="en-US" sz="1200" b="0" i="0" u="none" strike="noStrike">
                          <a:solidFill>
                            <a:srgbClr val="000000"/>
                          </a:solidFill>
                          <a:effectLst/>
                          <a:latin typeface="+mn-lt"/>
                        </a:rPr>
                        <a:t>Report to Retire (RTR)</a:t>
                      </a:r>
                    </a:p>
                  </a:txBody>
                  <a:tcPr marL="55449" marR="9525" marT="9525" marB="0" anchor="ctr"/>
                </a:tc>
                <a:tc>
                  <a:txBody>
                    <a:bodyPr/>
                    <a:lstStyle/>
                    <a:p>
                      <a:pPr algn="ctr" fontAlgn="ctr"/>
                      <a:r>
                        <a:rPr lang="en-US" sz="1200" b="0" i="0" u="none" strike="noStrike">
                          <a:solidFill>
                            <a:srgbClr val="000000"/>
                          </a:solidFill>
                          <a:effectLst/>
                          <a:latin typeface="+mn-lt"/>
                        </a:rPr>
                        <a:t>55</a:t>
                      </a:r>
                    </a:p>
                  </a:txBody>
                  <a:tcPr marL="9525" marR="9525" marT="9525" marB="0" anchor="ctr"/>
                </a:tc>
                <a:extLst>
                  <a:ext uri="{0D108BD9-81ED-4DB2-BD59-A6C34878D82A}">
                    <a16:rowId xmlns:a16="http://schemas.microsoft.com/office/drawing/2014/main" val="1892373686"/>
                  </a:ext>
                </a:extLst>
              </a:tr>
              <a:tr h="231833">
                <a:tc>
                  <a:txBody>
                    <a:bodyPr/>
                    <a:lstStyle/>
                    <a:p>
                      <a:pPr algn="ctr" fontAlgn="b"/>
                      <a:r>
                        <a:rPr lang="en-US" sz="1200" b="1" u="none" strike="noStrike">
                          <a:effectLst/>
                        </a:rPr>
                        <a:t>Grand Total</a:t>
                      </a:r>
                      <a:endParaRPr lang="en-US" sz="1200" b="1" i="0" u="none" strike="noStrike">
                        <a:solidFill>
                          <a:srgbClr val="000000"/>
                        </a:solidFill>
                        <a:effectLst/>
                        <a:latin typeface="+mn-lt"/>
                      </a:endParaRPr>
                    </a:p>
                  </a:txBody>
                  <a:tcPr marL="9525" marR="9525" marT="9525" marB="0" anchor="ctr"/>
                </a:tc>
                <a:tc>
                  <a:txBody>
                    <a:bodyPr/>
                    <a:lstStyle/>
                    <a:p>
                      <a:pPr algn="ctr" fontAlgn="ctr"/>
                      <a:r>
                        <a:rPr lang="en-US" sz="1200" b="1" i="0" u="none" strike="noStrike">
                          <a:solidFill>
                            <a:srgbClr val="000000"/>
                          </a:solidFill>
                          <a:effectLst/>
                          <a:latin typeface="+mn-lt"/>
                        </a:rPr>
                        <a:t>174</a:t>
                      </a:r>
                    </a:p>
                  </a:txBody>
                  <a:tcPr marL="9525" marR="9525" marT="9525" marB="0" anchor="ctr"/>
                </a:tc>
                <a:extLst>
                  <a:ext uri="{0D108BD9-81ED-4DB2-BD59-A6C34878D82A}">
                    <a16:rowId xmlns:a16="http://schemas.microsoft.com/office/drawing/2014/main" val="752631008"/>
                  </a:ext>
                </a:extLst>
              </a:tr>
            </a:tbl>
          </a:graphicData>
        </a:graphic>
      </p:graphicFrame>
      <p:grpSp>
        <p:nvGrpSpPr>
          <p:cNvPr id="14" name="Group 13">
            <a:extLst>
              <a:ext uri="{FF2B5EF4-FFF2-40B4-BE49-F238E27FC236}">
                <a16:creationId xmlns:a16="http://schemas.microsoft.com/office/drawing/2014/main" id="{0E1F5344-671F-491F-8A17-DBFF9D60D802}"/>
              </a:ext>
            </a:extLst>
          </p:cNvPr>
          <p:cNvGrpSpPr/>
          <p:nvPr/>
        </p:nvGrpSpPr>
        <p:grpSpPr>
          <a:xfrm>
            <a:off x="1125204" y="1789078"/>
            <a:ext cx="3533405" cy="231467"/>
            <a:chOff x="1462232" y="1372361"/>
            <a:chExt cx="9193640" cy="183536"/>
          </a:xfrm>
        </p:grpSpPr>
        <p:cxnSp>
          <p:nvCxnSpPr>
            <p:cNvPr id="15" name="Straight Connector 14">
              <a:extLst>
                <a:ext uri="{FF2B5EF4-FFF2-40B4-BE49-F238E27FC236}">
                  <a16:creationId xmlns:a16="http://schemas.microsoft.com/office/drawing/2014/main" id="{80C2FCE6-410B-481D-A0D4-5C64F81D6FAD}"/>
                </a:ext>
              </a:extLst>
            </p:cNvPr>
            <p:cNvCxnSpPr>
              <a:cxnSpLocks/>
            </p:cNvCxnSpPr>
            <p:nvPr/>
          </p:nvCxnSpPr>
          <p:spPr>
            <a:xfrm>
              <a:off x="1462232" y="1464129"/>
              <a:ext cx="9193640" cy="0"/>
            </a:xfrm>
            <a:prstGeom prst="line">
              <a:avLst/>
            </a:prstGeom>
            <a:ln w="28575">
              <a:solidFill>
                <a:schemeClr val="accent3"/>
              </a:solidFill>
            </a:ln>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1599B053-AF93-4E36-B034-0BC657119E73}"/>
                </a:ext>
              </a:extLst>
            </p:cNvPr>
            <p:cNvSpPr txBox="1"/>
            <p:nvPr/>
          </p:nvSpPr>
          <p:spPr>
            <a:xfrm>
              <a:off x="4095416" y="1372361"/>
              <a:ext cx="3927268" cy="183536"/>
            </a:xfrm>
            <a:prstGeom prst="rect">
              <a:avLst/>
            </a:prstGeom>
            <a:solidFill>
              <a:schemeClr val="bg1"/>
            </a:solid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95000"/>
                </a:lnSpc>
                <a:spcBef>
                  <a:spcPts val="600"/>
                </a:spcBef>
              </a:pPr>
              <a:r>
                <a:rPr lang="en-US" sz="1200" b="1"/>
                <a:t>By Workstream</a:t>
              </a:r>
            </a:p>
          </p:txBody>
        </p:sp>
      </p:grpSp>
      <p:graphicFrame>
        <p:nvGraphicFramePr>
          <p:cNvPr id="17" name="Table 16">
            <a:extLst>
              <a:ext uri="{FF2B5EF4-FFF2-40B4-BE49-F238E27FC236}">
                <a16:creationId xmlns:a16="http://schemas.microsoft.com/office/drawing/2014/main" id="{C890959E-0739-46DE-A721-CB07D4500110}"/>
              </a:ext>
            </a:extLst>
          </p:cNvPr>
          <p:cNvGraphicFramePr>
            <a:graphicFrameLocks noGrp="1"/>
          </p:cNvGraphicFramePr>
          <p:nvPr/>
        </p:nvGraphicFramePr>
        <p:xfrm>
          <a:off x="7077298" y="2052645"/>
          <a:ext cx="3533405" cy="2781996"/>
        </p:xfrm>
        <a:graphic>
          <a:graphicData uri="http://schemas.openxmlformats.org/drawingml/2006/table">
            <a:tbl>
              <a:tblPr firstRow="1">
                <a:tableStyleId>{1FECB4D8-DB02-4DC6-A0A2-4F2EBAE1DC90}</a:tableStyleId>
              </a:tblPr>
              <a:tblGrid>
                <a:gridCol w="2401374">
                  <a:extLst>
                    <a:ext uri="{9D8B030D-6E8A-4147-A177-3AD203B41FA5}">
                      <a16:colId xmlns:a16="http://schemas.microsoft.com/office/drawing/2014/main" val="61754687"/>
                    </a:ext>
                  </a:extLst>
                </a:gridCol>
                <a:gridCol w="1132031">
                  <a:extLst>
                    <a:ext uri="{9D8B030D-6E8A-4147-A177-3AD203B41FA5}">
                      <a16:colId xmlns:a16="http://schemas.microsoft.com/office/drawing/2014/main" val="2461024628"/>
                    </a:ext>
                  </a:extLst>
                </a:gridCol>
              </a:tblGrid>
              <a:tr h="231833">
                <a:tc>
                  <a:txBody>
                    <a:bodyPr/>
                    <a:lstStyle/>
                    <a:p>
                      <a:pPr algn="ctr" fontAlgn="b"/>
                      <a:r>
                        <a:rPr lang="en-US" sz="1200" u="none" strike="noStrike">
                          <a:effectLst/>
                        </a:rPr>
                        <a:t>Module</a:t>
                      </a:r>
                      <a:endParaRPr lang="en-US" sz="1200" b="1" i="0" u="none" strike="noStrike">
                        <a:solidFill>
                          <a:srgbClr val="000000"/>
                        </a:solidFill>
                        <a:effectLst/>
                        <a:latin typeface="+mn-lt"/>
                      </a:endParaRPr>
                    </a:p>
                  </a:txBody>
                  <a:tcPr marL="9525" marR="9525" marT="9525" marB="0" anchor="ctr"/>
                </a:tc>
                <a:tc>
                  <a:txBody>
                    <a:bodyPr/>
                    <a:lstStyle/>
                    <a:p>
                      <a:pPr algn="ctr" fontAlgn="b"/>
                      <a:r>
                        <a:rPr lang="en-US" sz="1200" u="none" strike="noStrike">
                          <a:effectLst/>
                        </a:rPr>
                        <a:t>Total</a:t>
                      </a:r>
                      <a:endParaRPr lang="en-US" sz="1200" b="1"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4005811842"/>
                  </a:ext>
                </a:extLst>
              </a:tr>
              <a:tr h="231833">
                <a:tc>
                  <a:txBody>
                    <a:bodyPr/>
                    <a:lstStyle/>
                    <a:p>
                      <a:pPr algn="l" fontAlgn="b"/>
                      <a:r>
                        <a:rPr lang="en-US" sz="1200" b="0" i="0" u="none" strike="noStrike">
                          <a:solidFill>
                            <a:srgbClr val="000000"/>
                          </a:solidFill>
                          <a:effectLst/>
                          <a:latin typeface="+mn-lt"/>
                        </a:rPr>
                        <a:t>Accounts Payable (AP)</a:t>
                      </a:r>
                    </a:p>
                  </a:txBody>
                  <a:tcPr marL="55449" marR="9525" marT="9525" marB="0" anchor="ctr"/>
                </a:tc>
                <a:tc>
                  <a:txBody>
                    <a:bodyPr/>
                    <a:lstStyle/>
                    <a:p>
                      <a:pPr algn="ctr" fontAlgn="ctr"/>
                      <a:r>
                        <a:rPr lang="en-US" sz="1200" b="0" i="0" u="none" strike="noStrike">
                          <a:solidFill>
                            <a:srgbClr val="000000"/>
                          </a:solidFill>
                          <a:effectLst/>
                          <a:latin typeface="+mn-lt"/>
                        </a:rPr>
                        <a:t>58</a:t>
                      </a:r>
                    </a:p>
                  </a:txBody>
                  <a:tcPr marL="9525" marR="9525" marT="9525" marB="0" anchor="ctr"/>
                </a:tc>
                <a:extLst>
                  <a:ext uri="{0D108BD9-81ED-4DB2-BD59-A6C34878D82A}">
                    <a16:rowId xmlns:a16="http://schemas.microsoft.com/office/drawing/2014/main" val="4078409417"/>
                  </a:ext>
                </a:extLst>
              </a:tr>
              <a:tr h="231833">
                <a:tc>
                  <a:txBody>
                    <a:bodyPr/>
                    <a:lstStyle/>
                    <a:p>
                      <a:pPr algn="l" fontAlgn="b"/>
                      <a:r>
                        <a:rPr lang="en-US" sz="1200" b="0" i="0" u="none" strike="noStrike">
                          <a:solidFill>
                            <a:srgbClr val="000000"/>
                          </a:solidFill>
                          <a:effectLst/>
                          <a:latin typeface="+mn-lt"/>
                        </a:rPr>
                        <a:t>Accounts Receivable (AR)</a:t>
                      </a:r>
                    </a:p>
                  </a:txBody>
                  <a:tcPr marL="55449" marR="9525" marT="9525" marB="0" anchor="ctr"/>
                </a:tc>
                <a:tc>
                  <a:txBody>
                    <a:bodyPr/>
                    <a:lstStyle/>
                    <a:p>
                      <a:pPr algn="ctr" fontAlgn="ctr"/>
                      <a:r>
                        <a:rPr lang="en-US" sz="1200" b="0" i="0" u="none" strike="noStrike">
                          <a:solidFill>
                            <a:srgbClr val="000000"/>
                          </a:solidFill>
                          <a:effectLst/>
                          <a:latin typeface="+mn-lt"/>
                        </a:rPr>
                        <a:t>32</a:t>
                      </a:r>
                    </a:p>
                  </a:txBody>
                  <a:tcPr marL="9525" marR="9525" marT="9525" marB="0" anchor="ctr"/>
                </a:tc>
                <a:extLst>
                  <a:ext uri="{0D108BD9-81ED-4DB2-BD59-A6C34878D82A}">
                    <a16:rowId xmlns:a16="http://schemas.microsoft.com/office/drawing/2014/main" val="3229078475"/>
                  </a:ext>
                </a:extLst>
              </a:tr>
              <a:tr h="231833">
                <a:tc>
                  <a:txBody>
                    <a:bodyPr/>
                    <a:lstStyle/>
                    <a:p>
                      <a:pPr algn="l" fontAlgn="b"/>
                      <a:r>
                        <a:rPr lang="en-US" sz="1200" b="0" i="0" u="none" strike="noStrike">
                          <a:solidFill>
                            <a:srgbClr val="000000"/>
                          </a:solidFill>
                          <a:effectLst/>
                          <a:latin typeface="+mn-lt"/>
                        </a:rPr>
                        <a:t>Cash Management (CM)</a:t>
                      </a:r>
                    </a:p>
                  </a:txBody>
                  <a:tcPr marL="55449" marR="9525" marT="9525" marB="0" anchor="ctr"/>
                </a:tc>
                <a:tc>
                  <a:txBody>
                    <a:bodyPr/>
                    <a:lstStyle/>
                    <a:p>
                      <a:pPr algn="ctr" fontAlgn="ctr"/>
                      <a:r>
                        <a:rPr lang="en-US" sz="1200" b="0" i="0" u="none" strike="noStrike">
                          <a:solidFill>
                            <a:srgbClr val="000000"/>
                          </a:solidFill>
                          <a:effectLst/>
                          <a:latin typeface="+mn-lt"/>
                        </a:rPr>
                        <a:t>2</a:t>
                      </a:r>
                    </a:p>
                  </a:txBody>
                  <a:tcPr marL="9525" marR="9525" marT="9525" marB="0" anchor="ctr"/>
                </a:tc>
                <a:extLst>
                  <a:ext uri="{0D108BD9-81ED-4DB2-BD59-A6C34878D82A}">
                    <a16:rowId xmlns:a16="http://schemas.microsoft.com/office/drawing/2014/main" val="3841221139"/>
                  </a:ext>
                </a:extLst>
              </a:tr>
              <a:tr h="231833">
                <a:tc>
                  <a:txBody>
                    <a:bodyPr/>
                    <a:lstStyle/>
                    <a:p>
                      <a:pPr algn="l" fontAlgn="b"/>
                      <a:r>
                        <a:rPr lang="en-US" sz="1200" b="0" i="0" u="none" strike="noStrike">
                          <a:solidFill>
                            <a:srgbClr val="000000"/>
                          </a:solidFill>
                          <a:effectLst/>
                          <a:latin typeface="+mn-lt"/>
                        </a:rPr>
                        <a:t>Fixed Assets (FA)</a:t>
                      </a:r>
                    </a:p>
                  </a:txBody>
                  <a:tcPr marL="55449" marR="9525" marT="9525" marB="0" anchor="ctr"/>
                </a:tc>
                <a:tc>
                  <a:txBody>
                    <a:bodyPr/>
                    <a:lstStyle/>
                    <a:p>
                      <a:pPr algn="ctr" fontAlgn="ctr"/>
                      <a:r>
                        <a:rPr lang="en-US" sz="1200" b="0" i="0" u="none" strike="noStrike">
                          <a:solidFill>
                            <a:srgbClr val="000000"/>
                          </a:solidFill>
                          <a:effectLst/>
                          <a:latin typeface="+mn-lt"/>
                        </a:rPr>
                        <a:t>26</a:t>
                      </a:r>
                    </a:p>
                  </a:txBody>
                  <a:tcPr marL="9525" marR="9525" marT="9525" marB="0" anchor="ctr"/>
                </a:tc>
                <a:extLst>
                  <a:ext uri="{0D108BD9-81ED-4DB2-BD59-A6C34878D82A}">
                    <a16:rowId xmlns:a16="http://schemas.microsoft.com/office/drawing/2014/main" val="740545881"/>
                  </a:ext>
                </a:extLst>
              </a:tr>
              <a:tr h="231833">
                <a:tc>
                  <a:txBody>
                    <a:bodyPr/>
                    <a:lstStyle/>
                    <a:p>
                      <a:pPr algn="l" fontAlgn="b"/>
                      <a:r>
                        <a:rPr lang="en-US" sz="1200" b="0" i="0" u="none" strike="noStrike">
                          <a:solidFill>
                            <a:srgbClr val="000000"/>
                          </a:solidFill>
                          <a:effectLst/>
                          <a:latin typeface="+mn-lt"/>
                        </a:rPr>
                        <a:t>General Ledger (GL)</a:t>
                      </a:r>
                    </a:p>
                  </a:txBody>
                  <a:tcPr marL="55449" marR="9525" marT="9525" marB="0" anchor="ctr"/>
                </a:tc>
                <a:tc>
                  <a:txBody>
                    <a:bodyPr/>
                    <a:lstStyle/>
                    <a:p>
                      <a:pPr algn="ctr" fontAlgn="ctr"/>
                      <a:r>
                        <a:rPr lang="en-US" sz="1200" b="0" i="0" u="none" strike="noStrike">
                          <a:solidFill>
                            <a:srgbClr val="000000"/>
                          </a:solidFill>
                          <a:effectLst/>
                          <a:latin typeface="+mn-lt"/>
                        </a:rPr>
                        <a:t>22</a:t>
                      </a:r>
                    </a:p>
                  </a:txBody>
                  <a:tcPr marL="9525" marR="9525" marT="9525" marB="0" anchor="ctr"/>
                </a:tc>
                <a:extLst>
                  <a:ext uri="{0D108BD9-81ED-4DB2-BD59-A6C34878D82A}">
                    <a16:rowId xmlns:a16="http://schemas.microsoft.com/office/drawing/2014/main" val="3383565055"/>
                  </a:ext>
                </a:extLst>
              </a:tr>
              <a:tr h="231833">
                <a:tc>
                  <a:txBody>
                    <a:bodyPr/>
                    <a:lstStyle/>
                    <a:p>
                      <a:pPr algn="l" fontAlgn="b"/>
                      <a:r>
                        <a:rPr lang="en-US" sz="1200" b="0" i="0" u="none" strike="noStrike">
                          <a:solidFill>
                            <a:srgbClr val="000000"/>
                          </a:solidFill>
                          <a:effectLst/>
                          <a:latin typeface="+mn-lt"/>
                        </a:rPr>
                        <a:t>Inventory (INV)</a:t>
                      </a:r>
                    </a:p>
                  </a:txBody>
                  <a:tcPr marL="55449" marR="9525" marT="9525" marB="0" anchor="ctr"/>
                </a:tc>
                <a:tc>
                  <a:txBody>
                    <a:bodyPr/>
                    <a:lstStyle/>
                    <a:p>
                      <a:pPr algn="ctr" fontAlgn="ctr"/>
                      <a:r>
                        <a:rPr lang="en-US" sz="1200" b="0" i="0" u="none" strike="noStrike">
                          <a:solidFill>
                            <a:srgbClr val="000000"/>
                          </a:solidFill>
                          <a:effectLst/>
                          <a:latin typeface="+mn-lt"/>
                        </a:rPr>
                        <a:t>17</a:t>
                      </a:r>
                    </a:p>
                  </a:txBody>
                  <a:tcPr marL="9525" marR="9525" marT="9525" marB="0" anchor="ctr"/>
                </a:tc>
                <a:extLst>
                  <a:ext uri="{0D108BD9-81ED-4DB2-BD59-A6C34878D82A}">
                    <a16:rowId xmlns:a16="http://schemas.microsoft.com/office/drawing/2014/main" val="3589373254"/>
                  </a:ext>
                </a:extLst>
              </a:tr>
              <a:tr h="231833">
                <a:tc>
                  <a:txBody>
                    <a:bodyPr/>
                    <a:lstStyle/>
                    <a:p>
                      <a:pPr algn="l" fontAlgn="b"/>
                      <a:r>
                        <a:rPr lang="en-US" sz="1200" b="0" i="0" u="none" strike="noStrike">
                          <a:solidFill>
                            <a:srgbClr val="000000"/>
                          </a:solidFill>
                          <a:effectLst/>
                          <a:latin typeface="+mn-lt"/>
                        </a:rPr>
                        <a:t>Order Management (OM)</a:t>
                      </a:r>
                    </a:p>
                  </a:txBody>
                  <a:tcPr marL="55449" marR="9525" marT="9525" marB="0" anchor="ctr"/>
                </a:tc>
                <a:tc>
                  <a:txBody>
                    <a:bodyPr/>
                    <a:lstStyle/>
                    <a:p>
                      <a:pPr algn="ctr" fontAlgn="ctr"/>
                      <a:r>
                        <a:rPr lang="en-US" sz="1200" b="0" i="0" u="none" strike="noStrike">
                          <a:solidFill>
                            <a:srgbClr val="000000"/>
                          </a:solidFill>
                          <a:effectLst/>
                          <a:latin typeface="+mn-lt"/>
                        </a:rPr>
                        <a:t>5</a:t>
                      </a:r>
                    </a:p>
                  </a:txBody>
                  <a:tcPr marL="9525" marR="9525" marT="9525" marB="0" anchor="ctr"/>
                </a:tc>
                <a:extLst>
                  <a:ext uri="{0D108BD9-81ED-4DB2-BD59-A6C34878D82A}">
                    <a16:rowId xmlns:a16="http://schemas.microsoft.com/office/drawing/2014/main" val="1077791011"/>
                  </a:ext>
                </a:extLst>
              </a:tr>
              <a:tr h="231833">
                <a:tc>
                  <a:txBody>
                    <a:bodyPr/>
                    <a:lstStyle/>
                    <a:p>
                      <a:pPr algn="l" fontAlgn="b"/>
                      <a:r>
                        <a:rPr lang="en-US" sz="1200" b="0" i="0" u="none" strike="noStrike">
                          <a:solidFill>
                            <a:srgbClr val="000000"/>
                          </a:solidFill>
                          <a:effectLst/>
                          <a:latin typeface="+mn-lt"/>
                        </a:rPr>
                        <a:t>Purchasing (PO)</a:t>
                      </a:r>
                    </a:p>
                  </a:txBody>
                  <a:tcPr marL="55449" marR="9525" marT="9525" marB="0" anchor="ctr"/>
                </a:tc>
                <a:tc>
                  <a:txBody>
                    <a:bodyPr/>
                    <a:lstStyle/>
                    <a:p>
                      <a:pPr algn="ctr" fontAlgn="ctr"/>
                      <a:r>
                        <a:rPr lang="en-US" sz="1200" b="0" i="0" u="none" strike="noStrike">
                          <a:solidFill>
                            <a:srgbClr val="000000"/>
                          </a:solidFill>
                          <a:effectLst/>
                          <a:latin typeface="+mn-lt"/>
                        </a:rPr>
                        <a:t>5</a:t>
                      </a:r>
                    </a:p>
                  </a:txBody>
                  <a:tcPr marL="9525" marR="9525" marT="9525" marB="0" anchor="ctr"/>
                </a:tc>
                <a:extLst>
                  <a:ext uri="{0D108BD9-81ED-4DB2-BD59-A6C34878D82A}">
                    <a16:rowId xmlns:a16="http://schemas.microsoft.com/office/drawing/2014/main" val="4224208562"/>
                  </a:ext>
                </a:extLst>
              </a:tr>
              <a:tr h="231833">
                <a:tc>
                  <a:txBody>
                    <a:bodyPr/>
                    <a:lstStyle/>
                    <a:p>
                      <a:pPr algn="l" fontAlgn="b"/>
                      <a:r>
                        <a:rPr lang="en-US" sz="1200" b="0" i="0" u="none" strike="noStrike">
                          <a:solidFill>
                            <a:srgbClr val="000000"/>
                          </a:solidFill>
                          <a:effectLst/>
                          <a:latin typeface="+mn-lt"/>
                        </a:rPr>
                        <a:t>Projects (PPM)</a:t>
                      </a:r>
                    </a:p>
                  </a:txBody>
                  <a:tcPr marL="55449" marR="9525" marT="9525" marB="0" anchor="ctr"/>
                </a:tc>
                <a:tc>
                  <a:txBody>
                    <a:bodyPr/>
                    <a:lstStyle/>
                    <a:p>
                      <a:pPr algn="ctr" fontAlgn="ctr"/>
                      <a:r>
                        <a:rPr lang="en-US" sz="1200" b="0" i="0" u="none" strike="noStrike">
                          <a:solidFill>
                            <a:srgbClr val="000000"/>
                          </a:solidFill>
                          <a:effectLst/>
                          <a:latin typeface="+mn-lt"/>
                        </a:rPr>
                        <a:t>4</a:t>
                      </a:r>
                    </a:p>
                  </a:txBody>
                  <a:tcPr marL="9525" marR="9525" marT="9525" marB="0" anchor="ctr"/>
                </a:tc>
                <a:extLst>
                  <a:ext uri="{0D108BD9-81ED-4DB2-BD59-A6C34878D82A}">
                    <a16:rowId xmlns:a16="http://schemas.microsoft.com/office/drawing/2014/main" val="1620818580"/>
                  </a:ext>
                </a:extLst>
              </a:tr>
              <a:tr h="231833">
                <a:tc>
                  <a:txBody>
                    <a:bodyPr/>
                    <a:lstStyle/>
                    <a:p>
                      <a:pPr algn="l" fontAlgn="b"/>
                      <a:r>
                        <a:rPr lang="en-US" sz="1200" b="0" i="0" u="none" strike="noStrike">
                          <a:solidFill>
                            <a:srgbClr val="000000"/>
                          </a:solidFill>
                          <a:effectLst/>
                          <a:latin typeface="+mn-lt"/>
                        </a:rPr>
                        <a:t>Tax (TAX)</a:t>
                      </a:r>
                    </a:p>
                  </a:txBody>
                  <a:tcPr marL="55449" marR="9525" marT="9525" marB="0" anchor="ctr"/>
                </a:tc>
                <a:tc>
                  <a:txBody>
                    <a:bodyPr/>
                    <a:lstStyle/>
                    <a:p>
                      <a:pPr algn="ctr" fontAlgn="ctr"/>
                      <a:r>
                        <a:rPr lang="en-US" sz="1200" b="0" i="0" u="none" strike="noStrike">
                          <a:solidFill>
                            <a:srgbClr val="000000"/>
                          </a:solidFill>
                          <a:effectLst/>
                          <a:latin typeface="+mn-lt"/>
                        </a:rPr>
                        <a:t>3</a:t>
                      </a:r>
                    </a:p>
                  </a:txBody>
                  <a:tcPr marL="9525" marR="9525" marT="9525" marB="0" anchor="ctr"/>
                </a:tc>
                <a:extLst>
                  <a:ext uri="{0D108BD9-81ED-4DB2-BD59-A6C34878D82A}">
                    <a16:rowId xmlns:a16="http://schemas.microsoft.com/office/drawing/2014/main" val="2288831457"/>
                  </a:ext>
                </a:extLst>
              </a:tr>
              <a:tr h="231833">
                <a:tc>
                  <a:txBody>
                    <a:bodyPr/>
                    <a:lstStyle/>
                    <a:p>
                      <a:pPr algn="ctr" fontAlgn="b"/>
                      <a:r>
                        <a:rPr lang="en-US" sz="1200" b="1" u="none" strike="noStrike">
                          <a:effectLst/>
                        </a:rPr>
                        <a:t>Grand Total</a:t>
                      </a:r>
                      <a:endParaRPr lang="en-US" sz="1200" b="1" i="0" u="none" strike="noStrike">
                        <a:solidFill>
                          <a:srgbClr val="000000"/>
                        </a:solidFill>
                        <a:effectLst/>
                        <a:latin typeface="+mn-lt"/>
                      </a:endParaRPr>
                    </a:p>
                  </a:txBody>
                  <a:tcPr marL="9525" marR="9525" marT="9525" marB="0" anchor="ctr"/>
                </a:tc>
                <a:tc>
                  <a:txBody>
                    <a:bodyPr/>
                    <a:lstStyle/>
                    <a:p>
                      <a:pPr algn="ctr" fontAlgn="ctr"/>
                      <a:r>
                        <a:rPr lang="en-US" sz="1200" b="1" i="0" u="none" strike="noStrike">
                          <a:solidFill>
                            <a:srgbClr val="000000"/>
                          </a:solidFill>
                          <a:effectLst/>
                          <a:latin typeface="+mn-lt"/>
                        </a:rPr>
                        <a:t>174</a:t>
                      </a:r>
                    </a:p>
                  </a:txBody>
                  <a:tcPr marL="9525" marR="9525" marT="9525" marB="0" anchor="ctr"/>
                </a:tc>
                <a:extLst>
                  <a:ext uri="{0D108BD9-81ED-4DB2-BD59-A6C34878D82A}">
                    <a16:rowId xmlns:a16="http://schemas.microsoft.com/office/drawing/2014/main" val="752631008"/>
                  </a:ext>
                </a:extLst>
              </a:tr>
            </a:tbl>
          </a:graphicData>
        </a:graphic>
      </p:graphicFrame>
      <p:grpSp>
        <p:nvGrpSpPr>
          <p:cNvPr id="18" name="Group 17">
            <a:extLst>
              <a:ext uri="{FF2B5EF4-FFF2-40B4-BE49-F238E27FC236}">
                <a16:creationId xmlns:a16="http://schemas.microsoft.com/office/drawing/2014/main" id="{115ADE4C-42D0-4250-A4CC-ECB9A7B621C7}"/>
              </a:ext>
            </a:extLst>
          </p:cNvPr>
          <p:cNvGrpSpPr/>
          <p:nvPr/>
        </p:nvGrpSpPr>
        <p:grpSpPr>
          <a:xfrm>
            <a:off x="7077298" y="1743274"/>
            <a:ext cx="3533405" cy="231467"/>
            <a:chOff x="1462232" y="1372361"/>
            <a:chExt cx="9193640" cy="183536"/>
          </a:xfrm>
        </p:grpSpPr>
        <p:cxnSp>
          <p:nvCxnSpPr>
            <p:cNvPr id="19" name="Straight Connector 18">
              <a:extLst>
                <a:ext uri="{FF2B5EF4-FFF2-40B4-BE49-F238E27FC236}">
                  <a16:creationId xmlns:a16="http://schemas.microsoft.com/office/drawing/2014/main" id="{20DEDD60-CFBF-4F06-9790-345F40932617}"/>
                </a:ext>
              </a:extLst>
            </p:cNvPr>
            <p:cNvCxnSpPr>
              <a:cxnSpLocks/>
            </p:cNvCxnSpPr>
            <p:nvPr/>
          </p:nvCxnSpPr>
          <p:spPr>
            <a:xfrm>
              <a:off x="1462232" y="1464129"/>
              <a:ext cx="9193640" cy="0"/>
            </a:xfrm>
            <a:prstGeom prst="line">
              <a:avLst/>
            </a:prstGeom>
            <a:ln w="28575">
              <a:solidFill>
                <a:schemeClr val="accent3"/>
              </a:solidFill>
            </a:ln>
          </p:spPr>
          <p:style>
            <a:lnRef idx="1">
              <a:schemeClr val="accent3"/>
            </a:lnRef>
            <a:fillRef idx="0">
              <a:schemeClr val="accent3"/>
            </a:fillRef>
            <a:effectRef idx="0">
              <a:schemeClr val="accent3"/>
            </a:effectRef>
            <a:fontRef idx="minor">
              <a:schemeClr val="tx1"/>
            </a:fontRef>
          </p:style>
        </p:cxnSp>
        <p:sp>
          <p:nvSpPr>
            <p:cNvPr id="20" name="TextBox 19">
              <a:extLst>
                <a:ext uri="{FF2B5EF4-FFF2-40B4-BE49-F238E27FC236}">
                  <a16:creationId xmlns:a16="http://schemas.microsoft.com/office/drawing/2014/main" id="{CEE85A3C-318D-4574-A48C-ABACB0DA6BF4}"/>
                </a:ext>
              </a:extLst>
            </p:cNvPr>
            <p:cNvSpPr txBox="1"/>
            <p:nvPr/>
          </p:nvSpPr>
          <p:spPr>
            <a:xfrm>
              <a:off x="4095416" y="1372361"/>
              <a:ext cx="3927268" cy="183536"/>
            </a:xfrm>
            <a:prstGeom prst="rect">
              <a:avLst/>
            </a:prstGeom>
            <a:solidFill>
              <a:schemeClr val="bg1"/>
            </a:solid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95000"/>
                </a:lnSpc>
                <a:spcBef>
                  <a:spcPts val="600"/>
                </a:spcBef>
              </a:pPr>
              <a:r>
                <a:rPr lang="en-US" sz="1200" b="1"/>
                <a:t>By Module</a:t>
              </a:r>
            </a:p>
          </p:txBody>
        </p:sp>
      </p:grpSp>
      <p:graphicFrame>
        <p:nvGraphicFramePr>
          <p:cNvPr id="21" name="Table 20">
            <a:extLst>
              <a:ext uri="{FF2B5EF4-FFF2-40B4-BE49-F238E27FC236}">
                <a16:creationId xmlns:a16="http://schemas.microsoft.com/office/drawing/2014/main" id="{BF92FA17-518B-4827-99BC-2D870F599AC9}"/>
              </a:ext>
            </a:extLst>
          </p:cNvPr>
          <p:cNvGraphicFramePr>
            <a:graphicFrameLocks noGrp="1"/>
          </p:cNvGraphicFramePr>
          <p:nvPr/>
        </p:nvGraphicFramePr>
        <p:xfrm>
          <a:off x="1125204" y="4630609"/>
          <a:ext cx="3533405" cy="1408123"/>
        </p:xfrm>
        <a:graphic>
          <a:graphicData uri="http://schemas.openxmlformats.org/drawingml/2006/table">
            <a:tbl>
              <a:tblPr firstRow="1">
                <a:tableStyleId>{1FECB4D8-DB02-4DC6-A0A2-4F2EBAE1DC90}</a:tableStyleId>
              </a:tblPr>
              <a:tblGrid>
                <a:gridCol w="2606845">
                  <a:extLst>
                    <a:ext uri="{9D8B030D-6E8A-4147-A177-3AD203B41FA5}">
                      <a16:colId xmlns:a16="http://schemas.microsoft.com/office/drawing/2014/main" val="61754687"/>
                    </a:ext>
                  </a:extLst>
                </a:gridCol>
                <a:gridCol w="926560">
                  <a:extLst>
                    <a:ext uri="{9D8B030D-6E8A-4147-A177-3AD203B41FA5}">
                      <a16:colId xmlns:a16="http://schemas.microsoft.com/office/drawing/2014/main" val="2461024628"/>
                    </a:ext>
                  </a:extLst>
                </a:gridCol>
              </a:tblGrid>
              <a:tr h="231833">
                <a:tc>
                  <a:txBody>
                    <a:bodyPr/>
                    <a:lstStyle/>
                    <a:p>
                      <a:pPr algn="ctr" fontAlgn="b"/>
                      <a:r>
                        <a:rPr lang="en-US" sz="1200" u="none" strike="noStrike">
                          <a:effectLst/>
                        </a:rPr>
                        <a:t>Report Category</a:t>
                      </a:r>
                      <a:endParaRPr lang="en-US" sz="1200" b="1" i="0" u="none" strike="noStrike">
                        <a:solidFill>
                          <a:srgbClr val="000000"/>
                        </a:solidFill>
                        <a:effectLst/>
                        <a:latin typeface="+mn-lt"/>
                      </a:endParaRPr>
                    </a:p>
                  </a:txBody>
                  <a:tcPr marL="9525" marR="9525" marT="9525" marB="0" anchor="ctr"/>
                </a:tc>
                <a:tc>
                  <a:txBody>
                    <a:bodyPr/>
                    <a:lstStyle/>
                    <a:p>
                      <a:pPr algn="ctr" fontAlgn="b"/>
                      <a:r>
                        <a:rPr lang="en-US" sz="1200" u="none" strike="noStrike">
                          <a:effectLst/>
                        </a:rPr>
                        <a:t>Total</a:t>
                      </a:r>
                      <a:endParaRPr lang="en-US" sz="1200" b="1"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4005811842"/>
                  </a:ext>
                </a:extLst>
              </a:tr>
              <a:tr h="248958">
                <a:tc>
                  <a:txBody>
                    <a:bodyPr/>
                    <a:lstStyle/>
                    <a:p>
                      <a:pPr algn="l" fontAlgn="b"/>
                      <a:r>
                        <a:rPr lang="en-US" sz="1200" b="0" i="0" u="none" strike="noStrike">
                          <a:solidFill>
                            <a:srgbClr val="000000"/>
                          </a:solidFill>
                          <a:effectLst/>
                          <a:latin typeface="+mn-lt"/>
                        </a:rPr>
                        <a:t>Analytical Reporting</a:t>
                      </a:r>
                    </a:p>
                  </a:txBody>
                  <a:tcPr marL="55449" marR="11090" marT="9525" marB="0" anchor="ctr"/>
                </a:tc>
                <a:tc>
                  <a:txBody>
                    <a:bodyPr/>
                    <a:lstStyle/>
                    <a:p>
                      <a:pPr algn="ctr" fontAlgn="ctr"/>
                      <a:r>
                        <a:rPr lang="en-US" sz="1200" b="0" i="0" u="none" strike="noStrike">
                          <a:solidFill>
                            <a:srgbClr val="000000"/>
                          </a:solidFill>
                          <a:effectLst/>
                          <a:latin typeface="+mn-lt"/>
                        </a:rPr>
                        <a:t>6</a:t>
                      </a:r>
                    </a:p>
                  </a:txBody>
                  <a:tcPr marL="9525" marR="9525" marT="9525" marB="0" anchor="ctr"/>
                </a:tc>
                <a:extLst>
                  <a:ext uri="{0D108BD9-81ED-4DB2-BD59-A6C34878D82A}">
                    <a16:rowId xmlns:a16="http://schemas.microsoft.com/office/drawing/2014/main" val="4078409417"/>
                  </a:ext>
                </a:extLst>
              </a:tr>
              <a:tr h="231833">
                <a:tc>
                  <a:txBody>
                    <a:bodyPr/>
                    <a:lstStyle/>
                    <a:p>
                      <a:pPr algn="l" fontAlgn="b"/>
                      <a:r>
                        <a:rPr lang="en-US" sz="1200" b="0" i="0" u="none" strike="noStrike">
                          <a:solidFill>
                            <a:srgbClr val="000000"/>
                          </a:solidFill>
                          <a:effectLst/>
                          <a:latin typeface="+mn-lt"/>
                        </a:rPr>
                        <a:t>Business Process Monitoring Reporting</a:t>
                      </a:r>
                    </a:p>
                  </a:txBody>
                  <a:tcPr marL="55449" marR="11090" marT="9525" marB="0" anchor="ctr"/>
                </a:tc>
                <a:tc>
                  <a:txBody>
                    <a:bodyPr/>
                    <a:lstStyle/>
                    <a:p>
                      <a:pPr algn="ctr" fontAlgn="ctr"/>
                      <a:r>
                        <a:rPr lang="en-US" sz="1200" b="0" i="0" u="none" strike="noStrike">
                          <a:solidFill>
                            <a:srgbClr val="000000"/>
                          </a:solidFill>
                          <a:effectLst/>
                          <a:latin typeface="+mn-lt"/>
                        </a:rPr>
                        <a:t>28</a:t>
                      </a:r>
                    </a:p>
                  </a:txBody>
                  <a:tcPr marL="9525" marR="9525" marT="9525" marB="0" anchor="ctr"/>
                </a:tc>
                <a:extLst>
                  <a:ext uri="{0D108BD9-81ED-4DB2-BD59-A6C34878D82A}">
                    <a16:rowId xmlns:a16="http://schemas.microsoft.com/office/drawing/2014/main" val="3229078475"/>
                  </a:ext>
                </a:extLst>
              </a:tr>
              <a:tr h="231833">
                <a:tc>
                  <a:txBody>
                    <a:bodyPr/>
                    <a:lstStyle/>
                    <a:p>
                      <a:pPr algn="l" fontAlgn="b"/>
                      <a:r>
                        <a:rPr lang="en-US" sz="1200" b="0" i="0" u="none" strike="noStrike">
                          <a:solidFill>
                            <a:srgbClr val="000000"/>
                          </a:solidFill>
                          <a:effectLst/>
                          <a:latin typeface="+mn-lt"/>
                        </a:rPr>
                        <a:t>Operational Reporting</a:t>
                      </a:r>
                    </a:p>
                  </a:txBody>
                  <a:tcPr marL="55449" marR="11090" marT="9525" marB="0" anchor="ctr"/>
                </a:tc>
                <a:tc>
                  <a:txBody>
                    <a:bodyPr/>
                    <a:lstStyle/>
                    <a:p>
                      <a:pPr algn="ctr" fontAlgn="ctr"/>
                      <a:r>
                        <a:rPr lang="en-US" sz="1200" b="0" i="0" u="none" strike="noStrike">
                          <a:solidFill>
                            <a:srgbClr val="000000"/>
                          </a:solidFill>
                          <a:effectLst/>
                          <a:latin typeface="+mn-lt"/>
                        </a:rPr>
                        <a:t>134</a:t>
                      </a:r>
                    </a:p>
                  </a:txBody>
                  <a:tcPr marL="9525" marR="9525" marT="9525" marB="0" anchor="ctr"/>
                </a:tc>
                <a:extLst>
                  <a:ext uri="{0D108BD9-81ED-4DB2-BD59-A6C34878D82A}">
                    <a16:rowId xmlns:a16="http://schemas.microsoft.com/office/drawing/2014/main" val="3841221139"/>
                  </a:ext>
                </a:extLst>
              </a:tr>
              <a:tr h="231833">
                <a:tc>
                  <a:txBody>
                    <a:bodyPr/>
                    <a:lstStyle/>
                    <a:p>
                      <a:pPr algn="l" fontAlgn="b"/>
                      <a:r>
                        <a:rPr lang="en-US" sz="1200" b="0" i="0" u="none" strike="noStrike">
                          <a:solidFill>
                            <a:srgbClr val="000000"/>
                          </a:solidFill>
                          <a:effectLst/>
                          <a:latin typeface="+mn-lt"/>
                        </a:rPr>
                        <a:t>Statutory Reporting</a:t>
                      </a:r>
                    </a:p>
                  </a:txBody>
                  <a:tcPr marL="55449" marR="9525" marT="9525" marB="0" anchor="ctr"/>
                </a:tc>
                <a:tc>
                  <a:txBody>
                    <a:bodyPr/>
                    <a:lstStyle/>
                    <a:p>
                      <a:pPr algn="ctr" fontAlgn="ctr"/>
                      <a:r>
                        <a:rPr lang="en-US" sz="1200" b="0" i="0" u="none" strike="noStrike">
                          <a:solidFill>
                            <a:srgbClr val="000000"/>
                          </a:solidFill>
                          <a:effectLst/>
                          <a:latin typeface="+mn-lt"/>
                        </a:rPr>
                        <a:t>6</a:t>
                      </a:r>
                    </a:p>
                  </a:txBody>
                  <a:tcPr marL="9525" marR="9525" marT="9525" marB="0" anchor="ctr"/>
                </a:tc>
                <a:extLst>
                  <a:ext uri="{0D108BD9-81ED-4DB2-BD59-A6C34878D82A}">
                    <a16:rowId xmlns:a16="http://schemas.microsoft.com/office/drawing/2014/main" val="2846367753"/>
                  </a:ext>
                </a:extLst>
              </a:tr>
              <a:tr h="231833">
                <a:tc>
                  <a:txBody>
                    <a:bodyPr/>
                    <a:lstStyle/>
                    <a:p>
                      <a:pPr algn="ctr" fontAlgn="b"/>
                      <a:r>
                        <a:rPr lang="en-US" sz="1200" b="1" u="none" strike="noStrike">
                          <a:effectLst/>
                        </a:rPr>
                        <a:t>Grand Total</a:t>
                      </a:r>
                      <a:endParaRPr lang="en-US" sz="1200" b="1" i="0" u="none" strike="noStrike">
                        <a:solidFill>
                          <a:srgbClr val="000000"/>
                        </a:solidFill>
                        <a:effectLst/>
                        <a:latin typeface="+mn-lt"/>
                      </a:endParaRPr>
                    </a:p>
                  </a:txBody>
                  <a:tcPr marL="9525" marR="9525" marT="9525" marB="0" anchor="ctr"/>
                </a:tc>
                <a:tc>
                  <a:txBody>
                    <a:bodyPr/>
                    <a:lstStyle/>
                    <a:p>
                      <a:pPr algn="ctr" fontAlgn="ctr"/>
                      <a:r>
                        <a:rPr lang="en-US" sz="1200" b="1" i="0" u="none" strike="noStrike">
                          <a:solidFill>
                            <a:srgbClr val="000000"/>
                          </a:solidFill>
                          <a:effectLst/>
                          <a:latin typeface="+mn-lt"/>
                        </a:rPr>
                        <a:t>174</a:t>
                      </a:r>
                    </a:p>
                  </a:txBody>
                  <a:tcPr marL="9525" marR="9525" marT="9525" marB="0" anchor="ctr"/>
                </a:tc>
                <a:extLst>
                  <a:ext uri="{0D108BD9-81ED-4DB2-BD59-A6C34878D82A}">
                    <a16:rowId xmlns:a16="http://schemas.microsoft.com/office/drawing/2014/main" val="752631008"/>
                  </a:ext>
                </a:extLst>
              </a:tr>
            </a:tbl>
          </a:graphicData>
        </a:graphic>
      </p:graphicFrame>
      <p:grpSp>
        <p:nvGrpSpPr>
          <p:cNvPr id="22" name="Group 21">
            <a:extLst>
              <a:ext uri="{FF2B5EF4-FFF2-40B4-BE49-F238E27FC236}">
                <a16:creationId xmlns:a16="http://schemas.microsoft.com/office/drawing/2014/main" id="{1EE82D16-7572-499C-A50A-A4095267BCD2}"/>
              </a:ext>
            </a:extLst>
          </p:cNvPr>
          <p:cNvGrpSpPr/>
          <p:nvPr/>
        </p:nvGrpSpPr>
        <p:grpSpPr>
          <a:xfrm>
            <a:off x="1125204" y="4321239"/>
            <a:ext cx="3533405" cy="231467"/>
            <a:chOff x="1462232" y="1372361"/>
            <a:chExt cx="9193640" cy="183536"/>
          </a:xfrm>
        </p:grpSpPr>
        <p:cxnSp>
          <p:nvCxnSpPr>
            <p:cNvPr id="23" name="Straight Connector 22">
              <a:extLst>
                <a:ext uri="{FF2B5EF4-FFF2-40B4-BE49-F238E27FC236}">
                  <a16:creationId xmlns:a16="http://schemas.microsoft.com/office/drawing/2014/main" id="{7A1051C4-031C-48B6-A9BE-4B0800DE84AD}"/>
                </a:ext>
              </a:extLst>
            </p:cNvPr>
            <p:cNvCxnSpPr>
              <a:cxnSpLocks/>
            </p:cNvCxnSpPr>
            <p:nvPr/>
          </p:nvCxnSpPr>
          <p:spPr>
            <a:xfrm>
              <a:off x="1462232" y="1464129"/>
              <a:ext cx="9193640" cy="0"/>
            </a:xfrm>
            <a:prstGeom prst="line">
              <a:avLst/>
            </a:prstGeom>
            <a:ln w="28575">
              <a:solidFill>
                <a:schemeClr val="accent3"/>
              </a:solidFill>
            </a:ln>
          </p:spPr>
          <p:style>
            <a:lnRef idx="1">
              <a:schemeClr val="accent3"/>
            </a:lnRef>
            <a:fillRef idx="0">
              <a:schemeClr val="accent3"/>
            </a:fillRef>
            <a:effectRef idx="0">
              <a:schemeClr val="accent3"/>
            </a:effectRef>
            <a:fontRef idx="minor">
              <a:schemeClr val="tx1"/>
            </a:fontRef>
          </p:style>
        </p:cxnSp>
        <p:sp>
          <p:nvSpPr>
            <p:cNvPr id="24" name="TextBox 23">
              <a:extLst>
                <a:ext uri="{FF2B5EF4-FFF2-40B4-BE49-F238E27FC236}">
                  <a16:creationId xmlns:a16="http://schemas.microsoft.com/office/drawing/2014/main" id="{D400401B-629D-4054-AA55-063051DA913E}"/>
                </a:ext>
              </a:extLst>
            </p:cNvPr>
            <p:cNvSpPr txBox="1"/>
            <p:nvPr/>
          </p:nvSpPr>
          <p:spPr>
            <a:xfrm>
              <a:off x="3859367" y="1372361"/>
              <a:ext cx="4752944" cy="183536"/>
            </a:xfrm>
            <a:prstGeom prst="rect">
              <a:avLst/>
            </a:prstGeom>
            <a:solidFill>
              <a:schemeClr val="bg1"/>
            </a:solid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95000"/>
                </a:lnSpc>
                <a:spcBef>
                  <a:spcPts val="600"/>
                </a:spcBef>
              </a:pPr>
              <a:r>
                <a:rPr lang="en-US" sz="1200" b="1"/>
                <a:t>By Report Categorization</a:t>
              </a:r>
            </a:p>
          </p:txBody>
        </p:sp>
      </p:grpSp>
      <p:sp>
        <p:nvSpPr>
          <p:cNvPr id="25" name="TextBox 24">
            <a:extLst>
              <a:ext uri="{FF2B5EF4-FFF2-40B4-BE49-F238E27FC236}">
                <a16:creationId xmlns:a16="http://schemas.microsoft.com/office/drawing/2014/main" id="{AA547FE1-575E-49AB-9C4B-C725134E09C2}"/>
              </a:ext>
            </a:extLst>
          </p:cNvPr>
          <p:cNvSpPr txBox="1"/>
          <p:nvPr/>
        </p:nvSpPr>
        <p:spPr>
          <a:xfrm>
            <a:off x="390099" y="1222370"/>
            <a:ext cx="10220604" cy="540148"/>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455">
                <a:solidFill>
                  <a:srgbClr val="000000"/>
                </a:solidFill>
                <a:cs typeface="Arial" panose="020B0604020202020204" pitchFamily="34" charset="0"/>
              </a:rPr>
              <a:t>Proposed listing is based out of our Current state understanding. Scope and categorization will undergo review based on the outcome of Future state workshops (Functional and Technical)</a:t>
            </a:r>
            <a:endParaRPr lang="en-US" sz="1455"/>
          </a:p>
        </p:txBody>
      </p:sp>
      <p:graphicFrame>
        <p:nvGraphicFramePr>
          <p:cNvPr id="3" name="Object 2">
            <a:extLst>
              <a:ext uri="{FF2B5EF4-FFF2-40B4-BE49-F238E27FC236}">
                <a16:creationId xmlns:a16="http://schemas.microsoft.com/office/drawing/2014/main" id="{9C71EA22-871B-484D-9E71-C38EA52A753D}"/>
              </a:ext>
            </a:extLst>
          </p:cNvPr>
          <p:cNvGraphicFramePr>
            <a:graphicFrameLocks noChangeAspect="1"/>
          </p:cNvGraphicFramePr>
          <p:nvPr/>
        </p:nvGraphicFramePr>
        <p:xfrm>
          <a:off x="10012846" y="5302131"/>
          <a:ext cx="1040500" cy="877922"/>
        </p:xfrm>
        <a:graphic>
          <a:graphicData uri="http://schemas.openxmlformats.org/presentationml/2006/ole">
            <mc:AlternateContent xmlns:mc="http://schemas.openxmlformats.org/markup-compatibility/2006">
              <mc:Choice xmlns:v="urn:schemas-microsoft-com:vml" Requires="v">
                <p:oleObj name="Worksheet" showAsIcon="1" r:id="rId2" imgW="914400" imgH="771837" progId="Excel.Sheet.12">
                  <p:embed/>
                </p:oleObj>
              </mc:Choice>
              <mc:Fallback>
                <p:oleObj name="Worksheet" showAsIcon="1" r:id="rId2" imgW="914400" imgH="771837" progId="Excel.Sheet.12">
                  <p:embed/>
                  <p:pic>
                    <p:nvPicPr>
                      <p:cNvPr id="3" name="Object 2">
                        <a:extLst>
                          <a:ext uri="{FF2B5EF4-FFF2-40B4-BE49-F238E27FC236}">
                            <a16:creationId xmlns:a16="http://schemas.microsoft.com/office/drawing/2014/main" id="{9C71EA22-871B-484D-9E71-C38EA52A753D}"/>
                          </a:ext>
                        </a:extLst>
                      </p:cNvPr>
                      <p:cNvPicPr/>
                      <p:nvPr/>
                    </p:nvPicPr>
                    <p:blipFill>
                      <a:blip r:embed="rId3"/>
                      <a:stretch>
                        <a:fillRect/>
                      </a:stretch>
                    </p:blipFill>
                    <p:spPr>
                      <a:xfrm>
                        <a:off x="10012846" y="5302131"/>
                        <a:ext cx="1040500" cy="877922"/>
                      </a:xfrm>
                      <a:prstGeom prst="rect">
                        <a:avLst/>
                      </a:prstGeom>
                    </p:spPr>
                  </p:pic>
                </p:oleObj>
              </mc:Fallback>
            </mc:AlternateContent>
          </a:graphicData>
        </a:graphic>
      </p:graphicFrame>
      <p:sp>
        <p:nvSpPr>
          <p:cNvPr id="27" name="TextBox 26">
            <a:extLst>
              <a:ext uri="{FF2B5EF4-FFF2-40B4-BE49-F238E27FC236}">
                <a16:creationId xmlns:a16="http://schemas.microsoft.com/office/drawing/2014/main" id="{452418E9-205D-45C7-A4EE-C3CADEDCAC1F}"/>
              </a:ext>
            </a:extLst>
          </p:cNvPr>
          <p:cNvSpPr txBox="1"/>
          <p:nvPr/>
        </p:nvSpPr>
        <p:spPr>
          <a:xfrm>
            <a:off x="7156534" y="5645701"/>
            <a:ext cx="2654359" cy="59651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092">
                <a:solidFill>
                  <a:srgbClr val="000000"/>
                </a:solidFill>
                <a:cs typeface="Arial" panose="020B0604020202020204" pitchFamily="34" charset="0"/>
              </a:rPr>
              <a:t>Attached is the Proposed Report Listing – Draft version as per current state understanding</a:t>
            </a:r>
            <a:endParaRPr lang="en-US" sz="662"/>
          </a:p>
        </p:txBody>
      </p:sp>
    </p:spTree>
    <p:extLst>
      <p:ext uri="{BB962C8B-B14F-4D97-AF65-F5344CB8AC3E}">
        <p14:creationId xmlns:p14="http://schemas.microsoft.com/office/powerpoint/2010/main" val="2973964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A2A1A66-4EBC-4C03-A111-CED9F56BAFFD}"/>
              </a:ext>
            </a:extLst>
          </p:cNvPr>
          <p:cNvSpPr>
            <a:spLocks noGrp="1"/>
          </p:cNvSpPr>
          <p:nvPr>
            <p:ph type="body" sz="quarter" idx="4294967295"/>
          </p:nvPr>
        </p:nvSpPr>
        <p:spPr>
          <a:xfrm>
            <a:off x="0" y="1682750"/>
            <a:ext cx="4200525" cy="895350"/>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Appendix</a:t>
            </a:r>
          </a:p>
        </p:txBody>
      </p:sp>
    </p:spTree>
    <p:extLst>
      <p:ext uri="{BB962C8B-B14F-4D97-AF65-F5344CB8AC3E}">
        <p14:creationId xmlns:p14="http://schemas.microsoft.com/office/powerpoint/2010/main" val="2345095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9D2E2AA-7854-4E98-9768-C9D8878F374F}"/>
              </a:ext>
            </a:extLst>
          </p:cNvPr>
          <p:cNvGrpSpPr/>
          <p:nvPr/>
        </p:nvGrpSpPr>
        <p:grpSpPr>
          <a:xfrm>
            <a:off x="1240490" y="1441932"/>
            <a:ext cx="8741512" cy="4856155"/>
            <a:chOff x="2045677" y="2577323"/>
            <a:chExt cx="14415527" cy="8008229"/>
          </a:xfrm>
        </p:grpSpPr>
        <p:cxnSp>
          <p:nvCxnSpPr>
            <p:cNvPr id="77" name="Elbow Connector 61">
              <a:extLst>
                <a:ext uri="{FF2B5EF4-FFF2-40B4-BE49-F238E27FC236}">
                  <a16:creationId xmlns:a16="http://schemas.microsoft.com/office/drawing/2014/main" id="{DB917167-45D1-4631-B7C9-C4995F549376}"/>
                </a:ext>
              </a:extLst>
            </p:cNvPr>
            <p:cNvCxnSpPr>
              <a:cxnSpLocks/>
            </p:cNvCxnSpPr>
            <p:nvPr/>
          </p:nvCxnSpPr>
          <p:spPr>
            <a:xfrm flipH="1">
              <a:off x="3930303" y="5302619"/>
              <a:ext cx="5139" cy="1958177"/>
            </a:xfrm>
            <a:prstGeom prst="straightConnector1">
              <a:avLst/>
            </a:prstGeom>
            <a:ln w="3175">
              <a:solidFill>
                <a:schemeClr val="bg1"/>
              </a:solidFill>
              <a:prstDash val="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2A42D56E-8372-4400-BD81-A42C7BE3DC59}"/>
                </a:ext>
              </a:extLst>
            </p:cNvPr>
            <p:cNvSpPr/>
            <p:nvPr/>
          </p:nvSpPr>
          <p:spPr bwMode="gray">
            <a:xfrm>
              <a:off x="4880493" y="2577323"/>
              <a:ext cx="11580710" cy="603165"/>
            </a:xfrm>
            <a:prstGeom prst="rect">
              <a:avLst/>
            </a:prstGeom>
            <a:solidFill>
              <a:srgbClr val="43B02A"/>
            </a:solidFill>
            <a:ln w="19050" algn="ctr">
              <a:noFill/>
              <a:miter lim="800000"/>
              <a:headEnd/>
              <a:tailEnd/>
            </a:ln>
            <a:effectLst>
              <a:outerShdw blurRad="50800" dist="38100" dir="2700000" algn="tl" rotWithShape="0">
                <a:prstClr val="black">
                  <a:alpha val="40000"/>
                </a:prstClr>
              </a:outerShdw>
            </a:effectLst>
          </p:spPr>
          <p:txBody>
            <a:bodyPr wrap="square" lIns="88899" tIns="88899" rIns="88899" bIns="88899" rtlCol="0" anchor="ctr" anchorCtr="0"/>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pPr>
              <a:r>
                <a:rPr lang="en-US" sz="1400" b="1">
                  <a:solidFill>
                    <a:schemeClr val="bg1"/>
                  </a:solidFill>
                  <a:latin typeface="Arial" panose="020B0604020202020204" pitchFamily="34" charset="0"/>
                  <a:cs typeface="Arial" panose="020B0604020202020204" pitchFamily="34" charset="0"/>
                </a:rPr>
                <a:t>ERP Reporting Tools</a:t>
              </a:r>
            </a:p>
          </p:txBody>
        </p:sp>
        <p:sp>
          <p:nvSpPr>
            <p:cNvPr id="79" name="Freeform 8">
              <a:extLst>
                <a:ext uri="{FF2B5EF4-FFF2-40B4-BE49-F238E27FC236}">
                  <a16:creationId xmlns:a16="http://schemas.microsoft.com/office/drawing/2014/main" id="{4DA8ACE3-28A7-4CF1-A33B-284D63F4EFBC}"/>
                </a:ext>
              </a:extLst>
            </p:cNvPr>
            <p:cNvSpPr/>
            <p:nvPr/>
          </p:nvSpPr>
          <p:spPr>
            <a:xfrm>
              <a:off x="4880493" y="3410465"/>
              <a:ext cx="2714244" cy="753957"/>
            </a:xfrm>
            <a:custGeom>
              <a:avLst/>
              <a:gdLst>
                <a:gd name="connsiteX0" fmla="*/ 0 w 1545169"/>
                <a:gd name="connsiteY0" fmla="*/ 126165 h 756977"/>
                <a:gd name="connsiteX1" fmla="*/ 126165 w 1545169"/>
                <a:gd name="connsiteY1" fmla="*/ 0 h 756977"/>
                <a:gd name="connsiteX2" fmla="*/ 1419004 w 1545169"/>
                <a:gd name="connsiteY2" fmla="*/ 0 h 756977"/>
                <a:gd name="connsiteX3" fmla="*/ 1545169 w 1545169"/>
                <a:gd name="connsiteY3" fmla="*/ 126165 h 756977"/>
                <a:gd name="connsiteX4" fmla="*/ 1545169 w 1545169"/>
                <a:gd name="connsiteY4" fmla="*/ 630812 h 756977"/>
                <a:gd name="connsiteX5" fmla="*/ 1419004 w 1545169"/>
                <a:gd name="connsiteY5" fmla="*/ 756977 h 756977"/>
                <a:gd name="connsiteX6" fmla="*/ 126165 w 1545169"/>
                <a:gd name="connsiteY6" fmla="*/ 756977 h 756977"/>
                <a:gd name="connsiteX7" fmla="*/ 0 w 1545169"/>
                <a:gd name="connsiteY7" fmla="*/ 630812 h 756977"/>
                <a:gd name="connsiteX8" fmla="*/ 0 w 1545169"/>
                <a:gd name="connsiteY8" fmla="*/ 126165 h 75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5169" h="756977">
                  <a:moveTo>
                    <a:pt x="0" y="126165"/>
                  </a:moveTo>
                  <a:cubicBezTo>
                    <a:pt x="0" y="56486"/>
                    <a:pt x="56486" y="0"/>
                    <a:pt x="126165" y="0"/>
                  </a:cubicBezTo>
                  <a:lnTo>
                    <a:pt x="1419004" y="0"/>
                  </a:lnTo>
                  <a:cubicBezTo>
                    <a:pt x="1488683" y="0"/>
                    <a:pt x="1545169" y="56486"/>
                    <a:pt x="1545169" y="126165"/>
                  </a:cubicBezTo>
                  <a:lnTo>
                    <a:pt x="1545169" y="630812"/>
                  </a:lnTo>
                  <a:cubicBezTo>
                    <a:pt x="1545169" y="700491"/>
                    <a:pt x="1488683" y="756977"/>
                    <a:pt x="1419004" y="756977"/>
                  </a:cubicBezTo>
                  <a:lnTo>
                    <a:pt x="126165" y="756977"/>
                  </a:lnTo>
                  <a:cubicBezTo>
                    <a:pt x="56486" y="756977"/>
                    <a:pt x="0" y="700491"/>
                    <a:pt x="0" y="630812"/>
                  </a:cubicBezTo>
                  <a:lnTo>
                    <a:pt x="0" y="126165"/>
                  </a:lnTo>
                  <a:close/>
                </a:path>
              </a:pathLst>
            </a:cu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86482" tIns="86482" rIns="86482" bIns="86482"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77858">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Financial Reporting Studio</a:t>
              </a:r>
            </a:p>
          </p:txBody>
        </p:sp>
        <p:sp>
          <p:nvSpPr>
            <p:cNvPr id="80" name="Freeform 9">
              <a:extLst>
                <a:ext uri="{FF2B5EF4-FFF2-40B4-BE49-F238E27FC236}">
                  <a16:creationId xmlns:a16="http://schemas.microsoft.com/office/drawing/2014/main" id="{BE95C3C9-1022-43FE-845D-C0E7229652A6}"/>
                </a:ext>
              </a:extLst>
            </p:cNvPr>
            <p:cNvSpPr/>
            <p:nvPr/>
          </p:nvSpPr>
          <p:spPr>
            <a:xfrm>
              <a:off x="7792461" y="3410465"/>
              <a:ext cx="2714244" cy="753957"/>
            </a:xfrm>
            <a:custGeom>
              <a:avLst/>
              <a:gdLst>
                <a:gd name="connsiteX0" fmla="*/ 0 w 1689426"/>
                <a:gd name="connsiteY0" fmla="*/ 126165 h 756977"/>
                <a:gd name="connsiteX1" fmla="*/ 126165 w 1689426"/>
                <a:gd name="connsiteY1" fmla="*/ 0 h 756977"/>
                <a:gd name="connsiteX2" fmla="*/ 1563261 w 1689426"/>
                <a:gd name="connsiteY2" fmla="*/ 0 h 756977"/>
                <a:gd name="connsiteX3" fmla="*/ 1689426 w 1689426"/>
                <a:gd name="connsiteY3" fmla="*/ 126165 h 756977"/>
                <a:gd name="connsiteX4" fmla="*/ 1689426 w 1689426"/>
                <a:gd name="connsiteY4" fmla="*/ 630812 h 756977"/>
                <a:gd name="connsiteX5" fmla="*/ 1563261 w 1689426"/>
                <a:gd name="connsiteY5" fmla="*/ 756977 h 756977"/>
                <a:gd name="connsiteX6" fmla="*/ 126165 w 1689426"/>
                <a:gd name="connsiteY6" fmla="*/ 756977 h 756977"/>
                <a:gd name="connsiteX7" fmla="*/ 0 w 1689426"/>
                <a:gd name="connsiteY7" fmla="*/ 630812 h 756977"/>
                <a:gd name="connsiteX8" fmla="*/ 0 w 1689426"/>
                <a:gd name="connsiteY8" fmla="*/ 126165 h 75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9426" h="756977">
                  <a:moveTo>
                    <a:pt x="0" y="126165"/>
                  </a:moveTo>
                  <a:cubicBezTo>
                    <a:pt x="0" y="56486"/>
                    <a:pt x="56486" y="0"/>
                    <a:pt x="126165" y="0"/>
                  </a:cubicBezTo>
                  <a:lnTo>
                    <a:pt x="1563261" y="0"/>
                  </a:lnTo>
                  <a:cubicBezTo>
                    <a:pt x="1632940" y="0"/>
                    <a:pt x="1689426" y="56486"/>
                    <a:pt x="1689426" y="126165"/>
                  </a:cubicBezTo>
                  <a:lnTo>
                    <a:pt x="1689426" y="630812"/>
                  </a:lnTo>
                  <a:cubicBezTo>
                    <a:pt x="1689426" y="700491"/>
                    <a:pt x="1632940" y="756977"/>
                    <a:pt x="1563261" y="756977"/>
                  </a:cubicBezTo>
                  <a:lnTo>
                    <a:pt x="126165" y="756977"/>
                  </a:lnTo>
                  <a:cubicBezTo>
                    <a:pt x="56486" y="756977"/>
                    <a:pt x="0" y="700491"/>
                    <a:pt x="0" y="630812"/>
                  </a:cubicBezTo>
                  <a:lnTo>
                    <a:pt x="0" y="126165"/>
                  </a:lnTo>
                  <a:close/>
                </a:path>
              </a:pathLst>
            </a:cu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86482" tIns="86482" rIns="86482" bIns="86482"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77858">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SmartView</a:t>
              </a:r>
            </a:p>
          </p:txBody>
        </p:sp>
        <p:sp>
          <p:nvSpPr>
            <p:cNvPr id="81" name="Freeform 11">
              <a:extLst>
                <a:ext uri="{FF2B5EF4-FFF2-40B4-BE49-F238E27FC236}">
                  <a16:creationId xmlns:a16="http://schemas.microsoft.com/office/drawing/2014/main" id="{BCFDD8DD-714E-4953-9C9B-75BE92D623AD}"/>
                </a:ext>
              </a:extLst>
            </p:cNvPr>
            <p:cNvSpPr/>
            <p:nvPr/>
          </p:nvSpPr>
          <p:spPr>
            <a:xfrm>
              <a:off x="10859825" y="3410465"/>
              <a:ext cx="2714244" cy="753957"/>
            </a:xfrm>
            <a:custGeom>
              <a:avLst/>
              <a:gdLst>
                <a:gd name="connsiteX0" fmla="*/ 0 w 1545169"/>
                <a:gd name="connsiteY0" fmla="*/ 126165 h 756977"/>
                <a:gd name="connsiteX1" fmla="*/ 126165 w 1545169"/>
                <a:gd name="connsiteY1" fmla="*/ 0 h 756977"/>
                <a:gd name="connsiteX2" fmla="*/ 1419004 w 1545169"/>
                <a:gd name="connsiteY2" fmla="*/ 0 h 756977"/>
                <a:gd name="connsiteX3" fmla="*/ 1545169 w 1545169"/>
                <a:gd name="connsiteY3" fmla="*/ 126165 h 756977"/>
                <a:gd name="connsiteX4" fmla="*/ 1545169 w 1545169"/>
                <a:gd name="connsiteY4" fmla="*/ 630812 h 756977"/>
                <a:gd name="connsiteX5" fmla="*/ 1419004 w 1545169"/>
                <a:gd name="connsiteY5" fmla="*/ 756977 h 756977"/>
                <a:gd name="connsiteX6" fmla="*/ 126165 w 1545169"/>
                <a:gd name="connsiteY6" fmla="*/ 756977 h 756977"/>
                <a:gd name="connsiteX7" fmla="*/ 0 w 1545169"/>
                <a:gd name="connsiteY7" fmla="*/ 630812 h 756977"/>
                <a:gd name="connsiteX8" fmla="*/ 0 w 1545169"/>
                <a:gd name="connsiteY8" fmla="*/ 126165 h 75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5169" h="756977">
                  <a:moveTo>
                    <a:pt x="0" y="126165"/>
                  </a:moveTo>
                  <a:cubicBezTo>
                    <a:pt x="0" y="56486"/>
                    <a:pt x="56486" y="0"/>
                    <a:pt x="126165" y="0"/>
                  </a:cubicBezTo>
                  <a:lnTo>
                    <a:pt x="1419004" y="0"/>
                  </a:lnTo>
                  <a:cubicBezTo>
                    <a:pt x="1488683" y="0"/>
                    <a:pt x="1545169" y="56486"/>
                    <a:pt x="1545169" y="126165"/>
                  </a:cubicBezTo>
                  <a:lnTo>
                    <a:pt x="1545169" y="630812"/>
                  </a:lnTo>
                  <a:cubicBezTo>
                    <a:pt x="1545169" y="700491"/>
                    <a:pt x="1488683" y="756977"/>
                    <a:pt x="1419004" y="756977"/>
                  </a:cubicBezTo>
                  <a:lnTo>
                    <a:pt x="126165" y="756977"/>
                  </a:lnTo>
                  <a:cubicBezTo>
                    <a:pt x="56486" y="756977"/>
                    <a:pt x="0" y="700491"/>
                    <a:pt x="0" y="630812"/>
                  </a:cubicBezTo>
                  <a:lnTo>
                    <a:pt x="0" y="126165"/>
                  </a:lnTo>
                  <a:close/>
                </a:path>
              </a:pathLst>
            </a:cu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86482" tIns="86482" rIns="86482" bIns="86482"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77858">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OTBI</a:t>
              </a:r>
            </a:p>
          </p:txBody>
        </p:sp>
        <p:sp>
          <p:nvSpPr>
            <p:cNvPr id="82" name="Freeform 14">
              <a:extLst>
                <a:ext uri="{FF2B5EF4-FFF2-40B4-BE49-F238E27FC236}">
                  <a16:creationId xmlns:a16="http://schemas.microsoft.com/office/drawing/2014/main" id="{4F7B3736-0565-49C7-AE23-458BE9A1128F}"/>
                </a:ext>
              </a:extLst>
            </p:cNvPr>
            <p:cNvSpPr/>
            <p:nvPr/>
          </p:nvSpPr>
          <p:spPr>
            <a:xfrm>
              <a:off x="13746960" y="3410465"/>
              <a:ext cx="2714244" cy="753957"/>
            </a:xfrm>
            <a:custGeom>
              <a:avLst/>
              <a:gdLst>
                <a:gd name="connsiteX0" fmla="*/ 0 w 1551220"/>
                <a:gd name="connsiteY0" fmla="*/ 126165 h 756977"/>
                <a:gd name="connsiteX1" fmla="*/ 126165 w 1551220"/>
                <a:gd name="connsiteY1" fmla="*/ 0 h 756977"/>
                <a:gd name="connsiteX2" fmla="*/ 1425055 w 1551220"/>
                <a:gd name="connsiteY2" fmla="*/ 0 h 756977"/>
                <a:gd name="connsiteX3" fmla="*/ 1551220 w 1551220"/>
                <a:gd name="connsiteY3" fmla="*/ 126165 h 756977"/>
                <a:gd name="connsiteX4" fmla="*/ 1551220 w 1551220"/>
                <a:gd name="connsiteY4" fmla="*/ 630812 h 756977"/>
                <a:gd name="connsiteX5" fmla="*/ 1425055 w 1551220"/>
                <a:gd name="connsiteY5" fmla="*/ 756977 h 756977"/>
                <a:gd name="connsiteX6" fmla="*/ 126165 w 1551220"/>
                <a:gd name="connsiteY6" fmla="*/ 756977 h 756977"/>
                <a:gd name="connsiteX7" fmla="*/ 0 w 1551220"/>
                <a:gd name="connsiteY7" fmla="*/ 630812 h 756977"/>
                <a:gd name="connsiteX8" fmla="*/ 0 w 1551220"/>
                <a:gd name="connsiteY8" fmla="*/ 126165 h 75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220" h="756977">
                  <a:moveTo>
                    <a:pt x="0" y="126165"/>
                  </a:moveTo>
                  <a:cubicBezTo>
                    <a:pt x="0" y="56486"/>
                    <a:pt x="56486" y="0"/>
                    <a:pt x="126165" y="0"/>
                  </a:cubicBezTo>
                  <a:lnTo>
                    <a:pt x="1425055" y="0"/>
                  </a:lnTo>
                  <a:cubicBezTo>
                    <a:pt x="1494734" y="0"/>
                    <a:pt x="1551220" y="56486"/>
                    <a:pt x="1551220" y="126165"/>
                  </a:cubicBezTo>
                  <a:lnTo>
                    <a:pt x="1551220" y="630812"/>
                  </a:lnTo>
                  <a:cubicBezTo>
                    <a:pt x="1551220" y="700491"/>
                    <a:pt x="1494734" y="756977"/>
                    <a:pt x="1425055" y="756977"/>
                  </a:cubicBezTo>
                  <a:lnTo>
                    <a:pt x="126165" y="756977"/>
                  </a:lnTo>
                  <a:cubicBezTo>
                    <a:pt x="56486" y="756977"/>
                    <a:pt x="0" y="700491"/>
                    <a:pt x="0" y="630812"/>
                  </a:cubicBezTo>
                  <a:lnTo>
                    <a:pt x="0" y="126165"/>
                  </a:lnTo>
                  <a:close/>
                </a:path>
              </a:pathLst>
            </a:cu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86482" tIns="86482" rIns="86482" bIns="86482"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77858">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 BI Publisher</a:t>
              </a:r>
            </a:p>
          </p:txBody>
        </p:sp>
        <p:sp>
          <p:nvSpPr>
            <p:cNvPr id="83" name="Freeform 7">
              <a:extLst>
                <a:ext uri="{FF2B5EF4-FFF2-40B4-BE49-F238E27FC236}">
                  <a16:creationId xmlns:a16="http://schemas.microsoft.com/office/drawing/2014/main" id="{1A27DE21-9A37-4E92-AA8D-471907EC7CA5}"/>
                </a:ext>
              </a:extLst>
            </p:cNvPr>
            <p:cNvSpPr/>
            <p:nvPr/>
          </p:nvSpPr>
          <p:spPr>
            <a:xfrm>
              <a:off x="4880494" y="4426017"/>
              <a:ext cx="5626210" cy="753957"/>
            </a:xfrm>
            <a:custGeom>
              <a:avLst/>
              <a:gdLst>
                <a:gd name="connsiteX0" fmla="*/ 0 w 3435167"/>
                <a:gd name="connsiteY0" fmla="*/ 126165 h 756977"/>
                <a:gd name="connsiteX1" fmla="*/ 126165 w 3435167"/>
                <a:gd name="connsiteY1" fmla="*/ 0 h 756977"/>
                <a:gd name="connsiteX2" fmla="*/ 3309002 w 3435167"/>
                <a:gd name="connsiteY2" fmla="*/ 0 h 756977"/>
                <a:gd name="connsiteX3" fmla="*/ 3435167 w 3435167"/>
                <a:gd name="connsiteY3" fmla="*/ 126165 h 756977"/>
                <a:gd name="connsiteX4" fmla="*/ 3435167 w 3435167"/>
                <a:gd name="connsiteY4" fmla="*/ 630812 h 756977"/>
                <a:gd name="connsiteX5" fmla="*/ 3309002 w 3435167"/>
                <a:gd name="connsiteY5" fmla="*/ 756977 h 756977"/>
                <a:gd name="connsiteX6" fmla="*/ 126165 w 3435167"/>
                <a:gd name="connsiteY6" fmla="*/ 756977 h 756977"/>
                <a:gd name="connsiteX7" fmla="*/ 0 w 3435167"/>
                <a:gd name="connsiteY7" fmla="*/ 630812 h 756977"/>
                <a:gd name="connsiteX8" fmla="*/ 0 w 3435167"/>
                <a:gd name="connsiteY8" fmla="*/ 126165 h 75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5167" h="756977">
                  <a:moveTo>
                    <a:pt x="0" y="126165"/>
                  </a:moveTo>
                  <a:cubicBezTo>
                    <a:pt x="0" y="56486"/>
                    <a:pt x="56486" y="0"/>
                    <a:pt x="126165" y="0"/>
                  </a:cubicBezTo>
                  <a:lnTo>
                    <a:pt x="3309002" y="0"/>
                  </a:lnTo>
                  <a:cubicBezTo>
                    <a:pt x="3378681" y="0"/>
                    <a:pt x="3435167" y="56486"/>
                    <a:pt x="3435167" y="126165"/>
                  </a:cubicBezTo>
                  <a:lnTo>
                    <a:pt x="3435167" y="630812"/>
                  </a:lnTo>
                  <a:cubicBezTo>
                    <a:pt x="3435167" y="700491"/>
                    <a:pt x="3378681" y="756977"/>
                    <a:pt x="3309002" y="756977"/>
                  </a:cubicBezTo>
                  <a:lnTo>
                    <a:pt x="126165" y="756977"/>
                  </a:lnTo>
                  <a:cubicBezTo>
                    <a:pt x="56486" y="756977"/>
                    <a:pt x="0" y="700491"/>
                    <a:pt x="0" y="630812"/>
                  </a:cubicBezTo>
                  <a:lnTo>
                    <a:pt x="0" y="126165"/>
                  </a:lnTo>
                  <a:close/>
                </a:path>
              </a:pathLst>
            </a:cu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82672" tIns="82672" rIns="82672" bIns="82672"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33408">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GL Balances only</a:t>
              </a:r>
            </a:p>
          </p:txBody>
        </p:sp>
        <p:sp>
          <p:nvSpPr>
            <p:cNvPr id="84" name="Freeform 10">
              <a:extLst>
                <a:ext uri="{FF2B5EF4-FFF2-40B4-BE49-F238E27FC236}">
                  <a16:creationId xmlns:a16="http://schemas.microsoft.com/office/drawing/2014/main" id="{5BDF46AD-B6FC-4769-A031-417E9DDFE6C8}"/>
                </a:ext>
              </a:extLst>
            </p:cNvPr>
            <p:cNvSpPr/>
            <p:nvPr/>
          </p:nvSpPr>
          <p:spPr>
            <a:xfrm>
              <a:off x="10811184" y="4426017"/>
              <a:ext cx="2714244" cy="753957"/>
            </a:xfrm>
            <a:custGeom>
              <a:avLst/>
              <a:gdLst>
                <a:gd name="connsiteX0" fmla="*/ 0 w 1712743"/>
                <a:gd name="connsiteY0" fmla="*/ 126165 h 756977"/>
                <a:gd name="connsiteX1" fmla="*/ 126165 w 1712743"/>
                <a:gd name="connsiteY1" fmla="*/ 0 h 756977"/>
                <a:gd name="connsiteX2" fmla="*/ 1586578 w 1712743"/>
                <a:gd name="connsiteY2" fmla="*/ 0 h 756977"/>
                <a:gd name="connsiteX3" fmla="*/ 1712743 w 1712743"/>
                <a:gd name="connsiteY3" fmla="*/ 126165 h 756977"/>
                <a:gd name="connsiteX4" fmla="*/ 1712743 w 1712743"/>
                <a:gd name="connsiteY4" fmla="*/ 630812 h 756977"/>
                <a:gd name="connsiteX5" fmla="*/ 1586578 w 1712743"/>
                <a:gd name="connsiteY5" fmla="*/ 756977 h 756977"/>
                <a:gd name="connsiteX6" fmla="*/ 126165 w 1712743"/>
                <a:gd name="connsiteY6" fmla="*/ 756977 h 756977"/>
                <a:gd name="connsiteX7" fmla="*/ 0 w 1712743"/>
                <a:gd name="connsiteY7" fmla="*/ 630812 h 756977"/>
                <a:gd name="connsiteX8" fmla="*/ 0 w 1712743"/>
                <a:gd name="connsiteY8" fmla="*/ 126165 h 75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2743" h="756977">
                  <a:moveTo>
                    <a:pt x="0" y="126165"/>
                  </a:moveTo>
                  <a:cubicBezTo>
                    <a:pt x="0" y="56486"/>
                    <a:pt x="56486" y="0"/>
                    <a:pt x="126165" y="0"/>
                  </a:cubicBezTo>
                  <a:lnTo>
                    <a:pt x="1586578" y="0"/>
                  </a:lnTo>
                  <a:cubicBezTo>
                    <a:pt x="1656257" y="0"/>
                    <a:pt x="1712743" y="56486"/>
                    <a:pt x="1712743" y="126165"/>
                  </a:cubicBezTo>
                  <a:lnTo>
                    <a:pt x="1712743" y="630812"/>
                  </a:lnTo>
                  <a:cubicBezTo>
                    <a:pt x="1712743" y="700491"/>
                    <a:pt x="1656257" y="756977"/>
                    <a:pt x="1586578" y="756977"/>
                  </a:cubicBezTo>
                  <a:lnTo>
                    <a:pt x="126165" y="756977"/>
                  </a:lnTo>
                  <a:cubicBezTo>
                    <a:pt x="56486" y="756977"/>
                    <a:pt x="0" y="700491"/>
                    <a:pt x="0" y="630812"/>
                  </a:cubicBezTo>
                  <a:lnTo>
                    <a:pt x="0" y="126165"/>
                  </a:lnTo>
                  <a:close/>
                </a:path>
              </a:pathLst>
            </a:cu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82672" tIns="82672" rIns="82672" bIns="82672"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33408">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Several predefined OTBI Subject Areas</a:t>
              </a:r>
            </a:p>
          </p:txBody>
        </p:sp>
        <p:sp>
          <p:nvSpPr>
            <p:cNvPr id="85" name="Freeform 13">
              <a:extLst>
                <a:ext uri="{FF2B5EF4-FFF2-40B4-BE49-F238E27FC236}">
                  <a16:creationId xmlns:a16="http://schemas.microsoft.com/office/drawing/2014/main" id="{160A086B-6A7C-4DED-91B4-8FEE6C83CAA1}"/>
                </a:ext>
              </a:extLst>
            </p:cNvPr>
            <p:cNvSpPr/>
            <p:nvPr/>
          </p:nvSpPr>
          <p:spPr>
            <a:xfrm>
              <a:off x="13746960" y="4396781"/>
              <a:ext cx="2714244" cy="753957"/>
            </a:xfrm>
            <a:custGeom>
              <a:avLst/>
              <a:gdLst>
                <a:gd name="connsiteX0" fmla="*/ 0 w 1551220"/>
                <a:gd name="connsiteY0" fmla="*/ 126165 h 756977"/>
                <a:gd name="connsiteX1" fmla="*/ 126165 w 1551220"/>
                <a:gd name="connsiteY1" fmla="*/ 0 h 756977"/>
                <a:gd name="connsiteX2" fmla="*/ 1425055 w 1551220"/>
                <a:gd name="connsiteY2" fmla="*/ 0 h 756977"/>
                <a:gd name="connsiteX3" fmla="*/ 1551220 w 1551220"/>
                <a:gd name="connsiteY3" fmla="*/ 126165 h 756977"/>
                <a:gd name="connsiteX4" fmla="*/ 1551220 w 1551220"/>
                <a:gd name="connsiteY4" fmla="*/ 630812 h 756977"/>
                <a:gd name="connsiteX5" fmla="*/ 1425055 w 1551220"/>
                <a:gd name="connsiteY5" fmla="*/ 756977 h 756977"/>
                <a:gd name="connsiteX6" fmla="*/ 126165 w 1551220"/>
                <a:gd name="connsiteY6" fmla="*/ 756977 h 756977"/>
                <a:gd name="connsiteX7" fmla="*/ 0 w 1551220"/>
                <a:gd name="connsiteY7" fmla="*/ 630812 h 756977"/>
                <a:gd name="connsiteX8" fmla="*/ 0 w 1551220"/>
                <a:gd name="connsiteY8" fmla="*/ 126165 h 75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1220" h="756977">
                  <a:moveTo>
                    <a:pt x="0" y="126165"/>
                  </a:moveTo>
                  <a:cubicBezTo>
                    <a:pt x="0" y="56486"/>
                    <a:pt x="56486" y="0"/>
                    <a:pt x="126165" y="0"/>
                  </a:cubicBezTo>
                  <a:lnTo>
                    <a:pt x="1425055" y="0"/>
                  </a:lnTo>
                  <a:cubicBezTo>
                    <a:pt x="1494734" y="0"/>
                    <a:pt x="1551220" y="56486"/>
                    <a:pt x="1551220" y="126165"/>
                  </a:cubicBezTo>
                  <a:lnTo>
                    <a:pt x="1551220" y="630812"/>
                  </a:lnTo>
                  <a:cubicBezTo>
                    <a:pt x="1551220" y="700491"/>
                    <a:pt x="1494734" y="756977"/>
                    <a:pt x="1425055" y="756977"/>
                  </a:cubicBezTo>
                  <a:lnTo>
                    <a:pt x="126165" y="756977"/>
                  </a:lnTo>
                  <a:cubicBezTo>
                    <a:pt x="56486" y="756977"/>
                    <a:pt x="0" y="700491"/>
                    <a:pt x="0" y="630812"/>
                  </a:cubicBezTo>
                  <a:lnTo>
                    <a:pt x="0" y="126165"/>
                  </a:lnTo>
                  <a:close/>
                </a:path>
              </a:pathLst>
            </a:cu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spcFirstLastPara="0" vert="horz" wrap="square" lIns="82672" tIns="82672" rIns="82672" bIns="82672"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33408">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All Business Areas </a:t>
              </a:r>
            </a:p>
          </p:txBody>
        </p:sp>
        <p:grpSp>
          <p:nvGrpSpPr>
            <p:cNvPr id="86" name="Group 85">
              <a:extLst>
                <a:ext uri="{FF2B5EF4-FFF2-40B4-BE49-F238E27FC236}">
                  <a16:creationId xmlns:a16="http://schemas.microsoft.com/office/drawing/2014/main" id="{E12B9AFE-DB98-4CD8-8323-07E63D439F53}"/>
                </a:ext>
              </a:extLst>
            </p:cNvPr>
            <p:cNvGrpSpPr/>
            <p:nvPr/>
          </p:nvGrpSpPr>
          <p:grpSpPr>
            <a:xfrm>
              <a:off x="4880493" y="5305633"/>
              <a:ext cx="2714244" cy="753957"/>
              <a:chOff x="2604" y="2285955"/>
              <a:chExt cx="1766217" cy="668877"/>
            </a:xfrm>
            <a:solidFill>
              <a:srgbClr val="D0D0CE"/>
            </a:solidFill>
          </p:grpSpPr>
          <p:sp>
            <p:nvSpPr>
              <p:cNvPr id="87" name="Rounded Rectangle 19">
                <a:extLst>
                  <a:ext uri="{FF2B5EF4-FFF2-40B4-BE49-F238E27FC236}">
                    <a16:creationId xmlns:a16="http://schemas.microsoft.com/office/drawing/2014/main" id="{43629F6E-AB4F-4339-A986-7657FE7FA6DA}"/>
                  </a:ext>
                </a:extLst>
              </p:cNvPr>
              <p:cNvSpPr/>
              <p:nvPr/>
            </p:nvSpPr>
            <p:spPr>
              <a:xfrm>
                <a:off x="2604" y="2285955"/>
                <a:ext cx="1766217" cy="668877"/>
              </a:xfrm>
              <a:prstGeom prst="roundRect">
                <a:avLst/>
              </a:prstGeom>
              <a:grp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100">
                  <a:solidFill>
                    <a:schemeClr val="tx1"/>
                  </a:solidFill>
                  <a:latin typeface="Arial" panose="020B0604020202020204" pitchFamily="34" charset="0"/>
                  <a:cs typeface="Arial" panose="020B0604020202020204" pitchFamily="34" charset="0"/>
                </a:endParaRPr>
              </a:p>
            </p:txBody>
          </p:sp>
          <p:sp>
            <p:nvSpPr>
              <p:cNvPr id="88" name="Rounded Rectangle 4">
                <a:extLst>
                  <a:ext uri="{FF2B5EF4-FFF2-40B4-BE49-F238E27FC236}">
                    <a16:creationId xmlns:a16="http://schemas.microsoft.com/office/drawing/2014/main" id="{6F468448-50F1-4516-B100-ADD2CB23428D}"/>
                  </a:ext>
                </a:extLst>
              </p:cNvPr>
              <p:cNvSpPr/>
              <p:nvPr/>
            </p:nvSpPr>
            <p:spPr>
              <a:xfrm>
                <a:off x="88683" y="2318607"/>
                <a:ext cx="1647487" cy="615497"/>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711210">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Essbase Cubes in ERP Cloud</a:t>
                </a:r>
              </a:p>
            </p:txBody>
          </p:sp>
        </p:grpSp>
        <p:grpSp>
          <p:nvGrpSpPr>
            <p:cNvPr id="89" name="Group 88">
              <a:extLst>
                <a:ext uri="{FF2B5EF4-FFF2-40B4-BE49-F238E27FC236}">
                  <a16:creationId xmlns:a16="http://schemas.microsoft.com/office/drawing/2014/main" id="{893B9AB4-13F7-4732-A77F-A7C05BADF5CB}"/>
                </a:ext>
              </a:extLst>
            </p:cNvPr>
            <p:cNvGrpSpPr/>
            <p:nvPr/>
          </p:nvGrpSpPr>
          <p:grpSpPr>
            <a:xfrm>
              <a:off x="7792461" y="5305633"/>
              <a:ext cx="2714244" cy="753957"/>
              <a:chOff x="1805912" y="2285955"/>
              <a:chExt cx="1766217" cy="668877"/>
            </a:xfrm>
            <a:solidFill>
              <a:srgbClr val="D0D0CE"/>
            </a:solidFill>
          </p:grpSpPr>
          <p:sp>
            <p:nvSpPr>
              <p:cNvPr id="90" name="Rounded Rectangle 22">
                <a:extLst>
                  <a:ext uri="{FF2B5EF4-FFF2-40B4-BE49-F238E27FC236}">
                    <a16:creationId xmlns:a16="http://schemas.microsoft.com/office/drawing/2014/main" id="{EE367928-DA77-49C8-B4F3-EA634FF81D87}"/>
                  </a:ext>
                </a:extLst>
              </p:cNvPr>
              <p:cNvSpPr/>
              <p:nvPr/>
            </p:nvSpPr>
            <p:spPr>
              <a:xfrm>
                <a:off x="1805912" y="2285955"/>
                <a:ext cx="1766217" cy="668877"/>
              </a:xfrm>
              <a:prstGeom prst="roundRect">
                <a:avLst/>
              </a:prstGeom>
              <a:grp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100">
                  <a:solidFill>
                    <a:schemeClr val="tx1"/>
                  </a:solidFill>
                  <a:latin typeface="Arial" panose="020B0604020202020204" pitchFamily="34" charset="0"/>
                  <a:cs typeface="Arial" panose="020B0604020202020204" pitchFamily="34" charset="0"/>
                </a:endParaRPr>
              </a:p>
            </p:txBody>
          </p:sp>
          <p:sp>
            <p:nvSpPr>
              <p:cNvPr id="91" name="Rounded Rectangle 6">
                <a:extLst>
                  <a:ext uri="{FF2B5EF4-FFF2-40B4-BE49-F238E27FC236}">
                    <a16:creationId xmlns:a16="http://schemas.microsoft.com/office/drawing/2014/main" id="{46D4616D-DAAF-4571-948B-14BA3479FBD9}"/>
                  </a:ext>
                </a:extLst>
              </p:cNvPr>
              <p:cNvSpPr/>
              <p:nvPr/>
            </p:nvSpPr>
            <p:spPr>
              <a:xfrm>
                <a:off x="1838563" y="2318607"/>
                <a:ext cx="1700913" cy="603574"/>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711210">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Essbase Cubes in ERP Cloud</a:t>
                </a:r>
              </a:p>
            </p:txBody>
          </p:sp>
        </p:grpSp>
        <p:grpSp>
          <p:nvGrpSpPr>
            <p:cNvPr id="92" name="Group 91">
              <a:extLst>
                <a:ext uri="{FF2B5EF4-FFF2-40B4-BE49-F238E27FC236}">
                  <a16:creationId xmlns:a16="http://schemas.microsoft.com/office/drawing/2014/main" id="{7C331364-D89D-421E-B1C9-6CD9639EA9F1}"/>
                </a:ext>
              </a:extLst>
            </p:cNvPr>
            <p:cNvGrpSpPr/>
            <p:nvPr/>
          </p:nvGrpSpPr>
          <p:grpSpPr>
            <a:xfrm>
              <a:off x="10811184" y="5324994"/>
              <a:ext cx="2714244" cy="753957"/>
              <a:chOff x="3646311" y="2285955"/>
              <a:chExt cx="1766217" cy="668877"/>
            </a:xfrm>
            <a:solidFill>
              <a:srgbClr val="D0D0CE"/>
            </a:solidFill>
          </p:grpSpPr>
          <p:sp>
            <p:nvSpPr>
              <p:cNvPr id="93" name="Rounded Rectangle 25">
                <a:extLst>
                  <a:ext uri="{FF2B5EF4-FFF2-40B4-BE49-F238E27FC236}">
                    <a16:creationId xmlns:a16="http://schemas.microsoft.com/office/drawing/2014/main" id="{1C5A37FB-479D-4570-BE5E-58A786832A3F}"/>
                  </a:ext>
                </a:extLst>
              </p:cNvPr>
              <p:cNvSpPr/>
              <p:nvPr/>
            </p:nvSpPr>
            <p:spPr>
              <a:xfrm>
                <a:off x="3646311" y="2285955"/>
                <a:ext cx="1766217" cy="668877"/>
              </a:xfrm>
              <a:prstGeom prst="roundRect">
                <a:avLst/>
              </a:prstGeom>
              <a:grp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100">
                  <a:solidFill>
                    <a:schemeClr val="tx1"/>
                  </a:solidFill>
                  <a:latin typeface="Arial" panose="020B0604020202020204" pitchFamily="34" charset="0"/>
                  <a:cs typeface="Arial" panose="020B0604020202020204" pitchFamily="34" charset="0"/>
                </a:endParaRPr>
              </a:p>
            </p:txBody>
          </p:sp>
          <p:sp>
            <p:nvSpPr>
              <p:cNvPr id="94" name="Rounded Rectangle 8">
                <a:extLst>
                  <a:ext uri="{FF2B5EF4-FFF2-40B4-BE49-F238E27FC236}">
                    <a16:creationId xmlns:a16="http://schemas.microsoft.com/office/drawing/2014/main" id="{B924D10F-F816-46F0-8ACD-F7584B969AC1}"/>
                  </a:ext>
                </a:extLst>
              </p:cNvPr>
              <p:cNvSpPr/>
              <p:nvPr/>
            </p:nvSpPr>
            <p:spPr>
              <a:xfrm>
                <a:off x="3678963" y="2318607"/>
                <a:ext cx="1700913" cy="603573"/>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711210">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ERP View Objects</a:t>
                </a:r>
              </a:p>
            </p:txBody>
          </p:sp>
        </p:grpSp>
        <p:grpSp>
          <p:nvGrpSpPr>
            <p:cNvPr id="95" name="Group 94">
              <a:extLst>
                <a:ext uri="{FF2B5EF4-FFF2-40B4-BE49-F238E27FC236}">
                  <a16:creationId xmlns:a16="http://schemas.microsoft.com/office/drawing/2014/main" id="{BE1A11C6-DA9D-4298-A043-A53C7E0BE56F}"/>
                </a:ext>
              </a:extLst>
            </p:cNvPr>
            <p:cNvGrpSpPr/>
            <p:nvPr/>
          </p:nvGrpSpPr>
          <p:grpSpPr>
            <a:xfrm>
              <a:off x="13746960" y="5296216"/>
              <a:ext cx="2714244" cy="753957"/>
              <a:chOff x="3646311" y="2285955"/>
              <a:chExt cx="1766217" cy="668877"/>
            </a:xfrm>
            <a:solidFill>
              <a:srgbClr val="D0D0CE"/>
            </a:solidFill>
          </p:grpSpPr>
          <p:sp>
            <p:nvSpPr>
              <p:cNvPr id="96" name="Rounded Rectangle 25">
                <a:extLst>
                  <a:ext uri="{FF2B5EF4-FFF2-40B4-BE49-F238E27FC236}">
                    <a16:creationId xmlns:a16="http://schemas.microsoft.com/office/drawing/2014/main" id="{DFC8E8DE-165C-442E-A2B6-0D8E72239040}"/>
                  </a:ext>
                </a:extLst>
              </p:cNvPr>
              <p:cNvSpPr/>
              <p:nvPr/>
            </p:nvSpPr>
            <p:spPr>
              <a:xfrm>
                <a:off x="3646311" y="2285955"/>
                <a:ext cx="1766217" cy="668877"/>
              </a:xfrm>
              <a:prstGeom prst="roundRect">
                <a:avLst/>
              </a:prstGeom>
              <a:grp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100">
                  <a:solidFill>
                    <a:schemeClr val="tx1"/>
                  </a:solidFill>
                  <a:latin typeface="Arial" panose="020B0604020202020204" pitchFamily="34" charset="0"/>
                  <a:cs typeface="Arial" panose="020B0604020202020204" pitchFamily="34" charset="0"/>
                </a:endParaRPr>
              </a:p>
            </p:txBody>
          </p:sp>
          <p:sp>
            <p:nvSpPr>
              <p:cNvPr id="97" name="Rounded Rectangle 8">
                <a:extLst>
                  <a:ext uri="{FF2B5EF4-FFF2-40B4-BE49-F238E27FC236}">
                    <a16:creationId xmlns:a16="http://schemas.microsoft.com/office/drawing/2014/main" id="{32D64FCF-7760-4424-9AAB-502FF9E1EC15}"/>
                  </a:ext>
                </a:extLst>
              </p:cNvPr>
              <p:cNvSpPr/>
              <p:nvPr/>
            </p:nvSpPr>
            <p:spPr>
              <a:xfrm>
                <a:off x="3678963" y="2318607"/>
                <a:ext cx="1700913" cy="603573"/>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711210">
                  <a:lnSpc>
                    <a:spcPct val="90000"/>
                  </a:lnSpc>
                  <a:spcBef>
                    <a:spcPct val="0"/>
                  </a:spcBef>
                  <a:spcAft>
                    <a:spcPct val="35000"/>
                  </a:spcAft>
                </a:pPr>
                <a:r>
                  <a:rPr lang="en-US" sz="1100">
                    <a:solidFill>
                      <a:schemeClr val="tx1"/>
                    </a:solidFill>
                    <a:latin typeface="Arial" panose="020B0604020202020204" pitchFamily="34" charset="0"/>
                    <a:cs typeface="Arial" panose="020B0604020202020204" pitchFamily="34" charset="0"/>
                  </a:rPr>
                  <a:t>ERP Cloud Tables</a:t>
                </a:r>
              </a:p>
            </p:txBody>
          </p:sp>
        </p:grpSp>
        <p:grpSp>
          <p:nvGrpSpPr>
            <p:cNvPr id="98" name="Group 97">
              <a:extLst>
                <a:ext uri="{FF2B5EF4-FFF2-40B4-BE49-F238E27FC236}">
                  <a16:creationId xmlns:a16="http://schemas.microsoft.com/office/drawing/2014/main" id="{2F6904E6-CA92-42BD-A7FB-ABB48B5825BC}"/>
                </a:ext>
              </a:extLst>
            </p:cNvPr>
            <p:cNvGrpSpPr/>
            <p:nvPr/>
          </p:nvGrpSpPr>
          <p:grpSpPr>
            <a:xfrm>
              <a:off x="4880493" y="6282532"/>
              <a:ext cx="2714244" cy="753957"/>
              <a:chOff x="5560891" y="2285955"/>
              <a:chExt cx="1766217" cy="668877"/>
            </a:xfrm>
            <a:solidFill>
              <a:srgbClr val="D0D0CE"/>
            </a:solidFill>
          </p:grpSpPr>
          <p:sp>
            <p:nvSpPr>
              <p:cNvPr id="99" name="Rounded Rectangle 31">
                <a:extLst>
                  <a:ext uri="{FF2B5EF4-FFF2-40B4-BE49-F238E27FC236}">
                    <a16:creationId xmlns:a16="http://schemas.microsoft.com/office/drawing/2014/main" id="{48692C5E-A0F5-4619-97D6-B8497DF07ACB}"/>
                  </a:ext>
                </a:extLst>
              </p:cNvPr>
              <p:cNvSpPr/>
              <p:nvPr/>
            </p:nvSpPr>
            <p:spPr>
              <a:xfrm>
                <a:off x="5560891" y="2285955"/>
                <a:ext cx="1766217" cy="668877"/>
              </a:xfrm>
              <a:prstGeom prst="roundRect">
                <a:avLst/>
              </a:prstGeom>
              <a:grp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050">
                  <a:solidFill>
                    <a:schemeClr val="tx1"/>
                  </a:solidFill>
                  <a:latin typeface="Arial" panose="020B0604020202020204" pitchFamily="34" charset="0"/>
                  <a:cs typeface="Arial" panose="020B0604020202020204" pitchFamily="34" charset="0"/>
                </a:endParaRPr>
              </a:p>
            </p:txBody>
          </p:sp>
          <p:sp>
            <p:nvSpPr>
              <p:cNvPr id="100" name="Rounded Rectangle 10">
                <a:extLst>
                  <a:ext uri="{FF2B5EF4-FFF2-40B4-BE49-F238E27FC236}">
                    <a16:creationId xmlns:a16="http://schemas.microsoft.com/office/drawing/2014/main" id="{00501BAD-75EC-48FB-97BA-22B680917664}"/>
                  </a:ext>
                </a:extLst>
              </p:cNvPr>
              <p:cNvSpPr/>
              <p:nvPr/>
            </p:nvSpPr>
            <p:spPr>
              <a:xfrm>
                <a:off x="5672164" y="2318607"/>
                <a:ext cx="1622292" cy="603573"/>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711210">
                  <a:lnSpc>
                    <a:spcPct val="90000"/>
                  </a:lnSpc>
                  <a:spcBef>
                    <a:spcPct val="0"/>
                  </a:spcBef>
                  <a:spcAft>
                    <a:spcPct val="35000"/>
                  </a:spcAft>
                </a:pPr>
                <a:r>
                  <a:rPr lang="en-US" sz="1050">
                    <a:solidFill>
                      <a:schemeClr val="tx1"/>
                    </a:solidFill>
                    <a:latin typeface="Arial" panose="020B0604020202020204" pitchFamily="34" charset="0"/>
                    <a:cs typeface="Arial" panose="020B0604020202020204" pitchFamily="34" charset="0"/>
                  </a:rPr>
                  <a:t>Presentation Quality Reports in Formats like Excel, PDF, HTML </a:t>
                </a:r>
              </a:p>
            </p:txBody>
          </p:sp>
        </p:grpSp>
        <p:grpSp>
          <p:nvGrpSpPr>
            <p:cNvPr id="101" name="Group 100">
              <a:extLst>
                <a:ext uri="{FF2B5EF4-FFF2-40B4-BE49-F238E27FC236}">
                  <a16:creationId xmlns:a16="http://schemas.microsoft.com/office/drawing/2014/main" id="{9F031452-6490-404E-83F7-9C3D1966DB67}"/>
                </a:ext>
              </a:extLst>
            </p:cNvPr>
            <p:cNvGrpSpPr/>
            <p:nvPr/>
          </p:nvGrpSpPr>
          <p:grpSpPr>
            <a:xfrm>
              <a:off x="7792461" y="6282532"/>
              <a:ext cx="2714244" cy="753957"/>
              <a:chOff x="5560891" y="2285955"/>
              <a:chExt cx="1766217" cy="668877"/>
            </a:xfrm>
            <a:solidFill>
              <a:srgbClr val="D0D0CE"/>
            </a:solidFill>
          </p:grpSpPr>
          <p:sp>
            <p:nvSpPr>
              <p:cNvPr id="102" name="Rounded Rectangle 34">
                <a:extLst>
                  <a:ext uri="{FF2B5EF4-FFF2-40B4-BE49-F238E27FC236}">
                    <a16:creationId xmlns:a16="http://schemas.microsoft.com/office/drawing/2014/main" id="{ABED718F-5261-4A31-A6DB-166335073BD0}"/>
                  </a:ext>
                </a:extLst>
              </p:cNvPr>
              <p:cNvSpPr/>
              <p:nvPr/>
            </p:nvSpPr>
            <p:spPr>
              <a:xfrm>
                <a:off x="5560891" y="2285955"/>
                <a:ext cx="1766217" cy="668877"/>
              </a:xfrm>
              <a:prstGeom prst="roundRect">
                <a:avLst/>
              </a:prstGeom>
              <a:grp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050">
                  <a:solidFill>
                    <a:schemeClr val="tx1"/>
                  </a:solidFill>
                  <a:latin typeface="Arial" panose="020B0604020202020204" pitchFamily="34" charset="0"/>
                  <a:cs typeface="Arial" panose="020B0604020202020204" pitchFamily="34" charset="0"/>
                </a:endParaRPr>
              </a:p>
            </p:txBody>
          </p:sp>
          <p:sp>
            <p:nvSpPr>
              <p:cNvPr id="103" name="Rounded Rectangle 10">
                <a:extLst>
                  <a:ext uri="{FF2B5EF4-FFF2-40B4-BE49-F238E27FC236}">
                    <a16:creationId xmlns:a16="http://schemas.microsoft.com/office/drawing/2014/main" id="{A1219AC1-CE15-4306-8703-DBEEEBE6F974}"/>
                  </a:ext>
                </a:extLst>
              </p:cNvPr>
              <p:cNvSpPr/>
              <p:nvPr/>
            </p:nvSpPr>
            <p:spPr>
              <a:xfrm>
                <a:off x="5593543" y="2318607"/>
                <a:ext cx="1700913" cy="603573"/>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711210">
                  <a:lnSpc>
                    <a:spcPct val="90000"/>
                  </a:lnSpc>
                  <a:spcBef>
                    <a:spcPct val="0"/>
                  </a:spcBef>
                  <a:spcAft>
                    <a:spcPct val="35000"/>
                  </a:spcAft>
                </a:pPr>
                <a:r>
                  <a:rPr lang="en-US" sz="1050">
                    <a:solidFill>
                      <a:schemeClr val="tx1"/>
                    </a:solidFill>
                    <a:latin typeface="Arial" panose="020B0604020202020204" pitchFamily="34" charset="0"/>
                    <a:cs typeface="Arial" panose="020B0604020202020204" pitchFamily="34" charset="0"/>
                  </a:rPr>
                  <a:t>Excel Pivoting, drag-and-drop and drilldown </a:t>
                </a:r>
              </a:p>
            </p:txBody>
          </p:sp>
        </p:grpSp>
        <p:grpSp>
          <p:nvGrpSpPr>
            <p:cNvPr id="104" name="Group 103">
              <a:extLst>
                <a:ext uri="{FF2B5EF4-FFF2-40B4-BE49-F238E27FC236}">
                  <a16:creationId xmlns:a16="http://schemas.microsoft.com/office/drawing/2014/main" id="{350162EB-4292-4F48-AA54-C7B4DC293BF5}"/>
                </a:ext>
              </a:extLst>
            </p:cNvPr>
            <p:cNvGrpSpPr/>
            <p:nvPr/>
          </p:nvGrpSpPr>
          <p:grpSpPr>
            <a:xfrm>
              <a:off x="10811184" y="6282532"/>
              <a:ext cx="2714244" cy="753957"/>
              <a:chOff x="5560891" y="2285955"/>
              <a:chExt cx="1766217" cy="668877"/>
            </a:xfrm>
            <a:solidFill>
              <a:srgbClr val="D0D0CE"/>
            </a:solidFill>
          </p:grpSpPr>
          <p:sp>
            <p:nvSpPr>
              <p:cNvPr id="105" name="Rounded Rectangle 37">
                <a:extLst>
                  <a:ext uri="{FF2B5EF4-FFF2-40B4-BE49-F238E27FC236}">
                    <a16:creationId xmlns:a16="http://schemas.microsoft.com/office/drawing/2014/main" id="{84C99476-BCF6-48FF-B888-75CB7347F089}"/>
                  </a:ext>
                </a:extLst>
              </p:cNvPr>
              <p:cNvSpPr/>
              <p:nvPr/>
            </p:nvSpPr>
            <p:spPr>
              <a:xfrm>
                <a:off x="5560891" y="2285955"/>
                <a:ext cx="1766217" cy="668877"/>
              </a:xfrm>
              <a:prstGeom prst="roundRect">
                <a:avLst/>
              </a:prstGeom>
              <a:grp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050">
                  <a:solidFill>
                    <a:schemeClr val="tx1"/>
                  </a:solidFill>
                  <a:latin typeface="Arial" panose="020B0604020202020204" pitchFamily="34" charset="0"/>
                  <a:cs typeface="Arial" panose="020B0604020202020204" pitchFamily="34" charset="0"/>
                </a:endParaRPr>
              </a:p>
            </p:txBody>
          </p:sp>
          <p:sp>
            <p:nvSpPr>
              <p:cNvPr id="106" name="Rounded Rectangle 10">
                <a:extLst>
                  <a:ext uri="{FF2B5EF4-FFF2-40B4-BE49-F238E27FC236}">
                    <a16:creationId xmlns:a16="http://schemas.microsoft.com/office/drawing/2014/main" id="{C588E821-88AC-488A-A22B-3E5CD640FD9B}"/>
                  </a:ext>
                </a:extLst>
              </p:cNvPr>
              <p:cNvSpPr/>
              <p:nvPr/>
            </p:nvSpPr>
            <p:spPr>
              <a:xfrm>
                <a:off x="5593543" y="2318607"/>
                <a:ext cx="1700913" cy="603573"/>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711210">
                  <a:lnSpc>
                    <a:spcPct val="90000"/>
                  </a:lnSpc>
                  <a:spcAft>
                    <a:spcPct val="35000"/>
                  </a:spcAft>
                </a:pPr>
                <a:r>
                  <a:rPr lang="en-US" sz="1050">
                    <a:solidFill>
                      <a:schemeClr val="tx1"/>
                    </a:solidFill>
                    <a:latin typeface="Arial" panose="020B0604020202020204" pitchFamily="34" charset="0"/>
                    <a:cs typeface="Arial" panose="020B0604020202020204" pitchFamily="34" charset="0"/>
                  </a:rPr>
                  <a:t>Graphical and tabular Reports in HTML, PDF, Excel, csv etc.</a:t>
                </a:r>
              </a:p>
            </p:txBody>
          </p:sp>
        </p:grpSp>
        <p:grpSp>
          <p:nvGrpSpPr>
            <p:cNvPr id="107" name="Group 106">
              <a:extLst>
                <a:ext uri="{FF2B5EF4-FFF2-40B4-BE49-F238E27FC236}">
                  <a16:creationId xmlns:a16="http://schemas.microsoft.com/office/drawing/2014/main" id="{27E72210-76FE-4901-B52E-43355254CE82}"/>
                </a:ext>
              </a:extLst>
            </p:cNvPr>
            <p:cNvGrpSpPr/>
            <p:nvPr/>
          </p:nvGrpSpPr>
          <p:grpSpPr>
            <a:xfrm>
              <a:off x="13746960" y="6282532"/>
              <a:ext cx="2714244" cy="753957"/>
              <a:chOff x="5560891" y="2285955"/>
              <a:chExt cx="1766217" cy="668877"/>
            </a:xfrm>
            <a:solidFill>
              <a:srgbClr val="D0D0CE"/>
            </a:solidFill>
          </p:grpSpPr>
          <p:sp>
            <p:nvSpPr>
              <p:cNvPr id="108" name="Rounded Rectangle 40">
                <a:extLst>
                  <a:ext uri="{FF2B5EF4-FFF2-40B4-BE49-F238E27FC236}">
                    <a16:creationId xmlns:a16="http://schemas.microsoft.com/office/drawing/2014/main" id="{15F51BF6-4BBF-42DA-8DC7-2073236B1C81}"/>
                  </a:ext>
                </a:extLst>
              </p:cNvPr>
              <p:cNvSpPr/>
              <p:nvPr/>
            </p:nvSpPr>
            <p:spPr>
              <a:xfrm>
                <a:off x="5560891" y="2285955"/>
                <a:ext cx="1766217" cy="668877"/>
              </a:xfrm>
              <a:prstGeom prst="roundRect">
                <a:avLst/>
              </a:prstGeom>
              <a:grp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endParaRPr lang="en-US" sz="1050">
                  <a:solidFill>
                    <a:schemeClr val="tx1"/>
                  </a:solidFill>
                  <a:latin typeface="Arial" panose="020B0604020202020204" pitchFamily="34" charset="0"/>
                  <a:cs typeface="Arial" panose="020B0604020202020204" pitchFamily="34" charset="0"/>
                </a:endParaRPr>
              </a:p>
            </p:txBody>
          </p:sp>
          <p:sp>
            <p:nvSpPr>
              <p:cNvPr id="109" name="Rounded Rectangle 10">
                <a:extLst>
                  <a:ext uri="{FF2B5EF4-FFF2-40B4-BE49-F238E27FC236}">
                    <a16:creationId xmlns:a16="http://schemas.microsoft.com/office/drawing/2014/main" id="{C32344E2-A045-47CF-B057-B3F581C605D9}"/>
                  </a:ext>
                </a:extLst>
              </p:cNvPr>
              <p:cNvSpPr/>
              <p:nvPr/>
            </p:nvSpPr>
            <p:spPr>
              <a:xfrm>
                <a:off x="5593543" y="2318607"/>
                <a:ext cx="1700913" cy="603573"/>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711210">
                  <a:lnSpc>
                    <a:spcPct val="90000"/>
                  </a:lnSpc>
                  <a:spcBef>
                    <a:spcPct val="0"/>
                  </a:spcBef>
                  <a:spcAft>
                    <a:spcPct val="35000"/>
                  </a:spcAft>
                </a:pPr>
                <a:r>
                  <a:rPr lang="en-US" sz="1050">
                    <a:solidFill>
                      <a:schemeClr val="tx1"/>
                    </a:solidFill>
                    <a:latin typeface="Arial" panose="020B0604020202020204" pitchFamily="34" charset="0"/>
                    <a:cs typeface="Arial" panose="020B0604020202020204" pitchFamily="34" charset="0"/>
                  </a:rPr>
                  <a:t>HTML, PDF, Excel, CSV etc.</a:t>
                </a:r>
              </a:p>
            </p:txBody>
          </p:sp>
        </p:grpSp>
        <p:sp>
          <p:nvSpPr>
            <p:cNvPr id="110" name="Rounded Rectangle 79">
              <a:extLst>
                <a:ext uri="{FF2B5EF4-FFF2-40B4-BE49-F238E27FC236}">
                  <a16:creationId xmlns:a16="http://schemas.microsoft.com/office/drawing/2014/main" id="{25413AC9-C79C-4460-94D0-80BCDB8DD927}"/>
                </a:ext>
              </a:extLst>
            </p:cNvPr>
            <p:cNvSpPr/>
            <p:nvPr/>
          </p:nvSpPr>
          <p:spPr>
            <a:xfrm>
              <a:off x="4880493" y="7215657"/>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Not Real Time</a:t>
              </a:r>
            </a:p>
          </p:txBody>
        </p:sp>
        <p:sp>
          <p:nvSpPr>
            <p:cNvPr id="111" name="Rounded Rectangle 90">
              <a:extLst>
                <a:ext uri="{FF2B5EF4-FFF2-40B4-BE49-F238E27FC236}">
                  <a16:creationId xmlns:a16="http://schemas.microsoft.com/office/drawing/2014/main" id="{21DD971F-2F7A-4B3F-8FEC-1147EC5AFF83}"/>
                </a:ext>
              </a:extLst>
            </p:cNvPr>
            <p:cNvSpPr/>
            <p:nvPr/>
          </p:nvSpPr>
          <p:spPr>
            <a:xfrm>
              <a:off x="7792461" y="7215657"/>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Not Real Time</a:t>
              </a:r>
            </a:p>
          </p:txBody>
        </p:sp>
        <p:sp>
          <p:nvSpPr>
            <p:cNvPr id="112" name="Rounded Rectangle 81">
              <a:extLst>
                <a:ext uri="{FF2B5EF4-FFF2-40B4-BE49-F238E27FC236}">
                  <a16:creationId xmlns:a16="http://schemas.microsoft.com/office/drawing/2014/main" id="{3A3E8AF6-8D90-4CE4-A023-45DDCD58E568}"/>
                </a:ext>
              </a:extLst>
            </p:cNvPr>
            <p:cNvSpPr/>
            <p:nvPr/>
          </p:nvSpPr>
          <p:spPr>
            <a:xfrm>
              <a:off x="10811184" y="7215657"/>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Real Time</a:t>
              </a:r>
            </a:p>
          </p:txBody>
        </p:sp>
        <p:sp>
          <p:nvSpPr>
            <p:cNvPr id="113" name="Rounded Rectangle 84">
              <a:extLst>
                <a:ext uri="{FF2B5EF4-FFF2-40B4-BE49-F238E27FC236}">
                  <a16:creationId xmlns:a16="http://schemas.microsoft.com/office/drawing/2014/main" id="{0A28E0B1-B53E-4639-890D-6BCAA4DAA27F}"/>
                </a:ext>
              </a:extLst>
            </p:cNvPr>
            <p:cNvSpPr/>
            <p:nvPr/>
          </p:nvSpPr>
          <p:spPr>
            <a:xfrm>
              <a:off x="13746960" y="7215657"/>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Real Time</a:t>
              </a:r>
            </a:p>
          </p:txBody>
        </p:sp>
        <p:sp>
          <p:nvSpPr>
            <p:cNvPr id="114" name="Rounded Rectangle 98">
              <a:extLst>
                <a:ext uri="{FF2B5EF4-FFF2-40B4-BE49-F238E27FC236}">
                  <a16:creationId xmlns:a16="http://schemas.microsoft.com/office/drawing/2014/main" id="{6484551F-8313-4CBE-A00A-EECD1C1F1707}"/>
                </a:ext>
              </a:extLst>
            </p:cNvPr>
            <p:cNvSpPr/>
            <p:nvPr/>
          </p:nvSpPr>
          <p:spPr>
            <a:xfrm>
              <a:off x="4880493" y="8095273"/>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Management Reports</a:t>
              </a:r>
            </a:p>
          </p:txBody>
        </p:sp>
        <p:sp>
          <p:nvSpPr>
            <p:cNvPr id="115" name="Rounded Rectangle 108">
              <a:extLst>
                <a:ext uri="{FF2B5EF4-FFF2-40B4-BE49-F238E27FC236}">
                  <a16:creationId xmlns:a16="http://schemas.microsoft.com/office/drawing/2014/main" id="{B90A4C7A-CEA2-45F2-B058-68502806FD82}"/>
                </a:ext>
              </a:extLst>
            </p:cNvPr>
            <p:cNvSpPr/>
            <p:nvPr/>
          </p:nvSpPr>
          <p:spPr>
            <a:xfrm>
              <a:off x="7792461" y="8095273"/>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Adhoc Analysis</a:t>
              </a:r>
            </a:p>
          </p:txBody>
        </p:sp>
        <p:sp>
          <p:nvSpPr>
            <p:cNvPr id="116" name="Rounded Rectangle 100">
              <a:extLst>
                <a:ext uri="{FF2B5EF4-FFF2-40B4-BE49-F238E27FC236}">
                  <a16:creationId xmlns:a16="http://schemas.microsoft.com/office/drawing/2014/main" id="{15008659-DA75-4427-90A4-CA3FF5346A6C}"/>
                </a:ext>
              </a:extLst>
            </p:cNvPr>
            <p:cNvSpPr/>
            <p:nvPr/>
          </p:nvSpPr>
          <p:spPr>
            <a:xfrm>
              <a:off x="10811184" y="8095273"/>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Operational Real Time reports</a:t>
              </a:r>
            </a:p>
          </p:txBody>
        </p:sp>
        <p:sp>
          <p:nvSpPr>
            <p:cNvPr id="117" name="Rounded Rectangle 103">
              <a:extLst>
                <a:ext uri="{FF2B5EF4-FFF2-40B4-BE49-F238E27FC236}">
                  <a16:creationId xmlns:a16="http://schemas.microsoft.com/office/drawing/2014/main" id="{F18FDDA1-C8BC-4514-8FAA-8FBE788F7DF3}"/>
                </a:ext>
              </a:extLst>
            </p:cNvPr>
            <p:cNvSpPr/>
            <p:nvPr/>
          </p:nvSpPr>
          <p:spPr>
            <a:xfrm>
              <a:off x="13746960" y="8095273"/>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Highly formatted operational reports</a:t>
              </a:r>
            </a:p>
          </p:txBody>
        </p:sp>
        <p:sp>
          <p:nvSpPr>
            <p:cNvPr id="118" name="Rounded Rectangle 43">
              <a:extLst>
                <a:ext uri="{FF2B5EF4-FFF2-40B4-BE49-F238E27FC236}">
                  <a16:creationId xmlns:a16="http://schemas.microsoft.com/office/drawing/2014/main" id="{BBAD3162-B4AE-4EB7-9A64-2B8BAC5BD66E}"/>
                </a:ext>
              </a:extLst>
            </p:cNvPr>
            <p:cNvSpPr/>
            <p:nvPr/>
          </p:nvSpPr>
          <p:spPr>
            <a:xfrm>
              <a:off x="4880493" y="8974889"/>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EPM Workspace</a:t>
              </a:r>
            </a:p>
          </p:txBody>
        </p:sp>
        <p:sp>
          <p:nvSpPr>
            <p:cNvPr id="119" name="Rounded Rectangle 64">
              <a:extLst>
                <a:ext uri="{FF2B5EF4-FFF2-40B4-BE49-F238E27FC236}">
                  <a16:creationId xmlns:a16="http://schemas.microsoft.com/office/drawing/2014/main" id="{4012D636-776E-408B-B99E-F67C4093778A}"/>
                </a:ext>
              </a:extLst>
            </p:cNvPr>
            <p:cNvSpPr/>
            <p:nvPr/>
          </p:nvSpPr>
          <p:spPr>
            <a:xfrm>
              <a:off x="7792461" y="8974889"/>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None</a:t>
              </a:r>
            </a:p>
          </p:txBody>
        </p:sp>
        <p:sp>
          <p:nvSpPr>
            <p:cNvPr id="120" name="Rounded Rectangle 45">
              <a:extLst>
                <a:ext uri="{FF2B5EF4-FFF2-40B4-BE49-F238E27FC236}">
                  <a16:creationId xmlns:a16="http://schemas.microsoft.com/office/drawing/2014/main" id="{C0ABD0BD-7957-42D1-8833-3AE103C2C201}"/>
                </a:ext>
              </a:extLst>
            </p:cNvPr>
            <p:cNvSpPr/>
            <p:nvPr/>
          </p:nvSpPr>
          <p:spPr>
            <a:xfrm>
              <a:off x="10811184" y="8974889"/>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OTBI Agents</a:t>
              </a:r>
            </a:p>
          </p:txBody>
        </p:sp>
        <p:sp>
          <p:nvSpPr>
            <p:cNvPr id="121" name="Rounded Rectangle 48">
              <a:extLst>
                <a:ext uri="{FF2B5EF4-FFF2-40B4-BE49-F238E27FC236}">
                  <a16:creationId xmlns:a16="http://schemas.microsoft.com/office/drawing/2014/main" id="{C829B4F6-47DF-4E57-9117-17A5D6983C4D}"/>
                </a:ext>
              </a:extLst>
            </p:cNvPr>
            <p:cNvSpPr/>
            <p:nvPr/>
          </p:nvSpPr>
          <p:spPr>
            <a:xfrm>
              <a:off x="13746960" y="8974889"/>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BI Scheduling/ESS Jobs</a:t>
              </a:r>
            </a:p>
          </p:txBody>
        </p:sp>
        <p:sp>
          <p:nvSpPr>
            <p:cNvPr id="122" name="Rounded Rectangle 80">
              <a:extLst>
                <a:ext uri="{FF2B5EF4-FFF2-40B4-BE49-F238E27FC236}">
                  <a16:creationId xmlns:a16="http://schemas.microsoft.com/office/drawing/2014/main" id="{48692C0E-6DCA-416E-AFCC-CDA3E45BBBBD}"/>
                </a:ext>
              </a:extLst>
            </p:cNvPr>
            <p:cNvSpPr/>
            <p:nvPr/>
          </p:nvSpPr>
          <p:spPr>
            <a:xfrm>
              <a:off x="4880493" y="9831595"/>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Yes</a:t>
              </a:r>
            </a:p>
          </p:txBody>
        </p:sp>
        <p:sp>
          <p:nvSpPr>
            <p:cNvPr id="123" name="Rounded Rectangle 89">
              <a:extLst>
                <a:ext uri="{FF2B5EF4-FFF2-40B4-BE49-F238E27FC236}">
                  <a16:creationId xmlns:a16="http://schemas.microsoft.com/office/drawing/2014/main" id="{1C8292BC-238D-499A-99BF-A96F26E6039A}"/>
                </a:ext>
              </a:extLst>
            </p:cNvPr>
            <p:cNvSpPr/>
            <p:nvPr/>
          </p:nvSpPr>
          <p:spPr>
            <a:xfrm>
              <a:off x="7792461" y="9831595"/>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No</a:t>
              </a:r>
            </a:p>
          </p:txBody>
        </p:sp>
        <p:sp>
          <p:nvSpPr>
            <p:cNvPr id="124" name="Rounded Rectangle 82">
              <a:extLst>
                <a:ext uri="{FF2B5EF4-FFF2-40B4-BE49-F238E27FC236}">
                  <a16:creationId xmlns:a16="http://schemas.microsoft.com/office/drawing/2014/main" id="{BDFA04E0-5B8C-453A-A5D5-4F18055C7F3C}"/>
                </a:ext>
              </a:extLst>
            </p:cNvPr>
            <p:cNvSpPr/>
            <p:nvPr/>
          </p:nvSpPr>
          <p:spPr>
            <a:xfrm>
              <a:off x="10811184" y="9831595"/>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Yes</a:t>
              </a:r>
            </a:p>
          </p:txBody>
        </p:sp>
        <p:sp>
          <p:nvSpPr>
            <p:cNvPr id="125" name="Rounded Rectangle 83">
              <a:extLst>
                <a:ext uri="{FF2B5EF4-FFF2-40B4-BE49-F238E27FC236}">
                  <a16:creationId xmlns:a16="http://schemas.microsoft.com/office/drawing/2014/main" id="{E2186796-6B8E-46C0-802A-37DBC3B08B0B}"/>
                </a:ext>
              </a:extLst>
            </p:cNvPr>
            <p:cNvSpPr/>
            <p:nvPr/>
          </p:nvSpPr>
          <p:spPr>
            <a:xfrm>
              <a:off x="13746960" y="9831595"/>
              <a:ext cx="2714244" cy="753957"/>
            </a:xfrm>
            <a:prstGeom prst="roundRect">
              <a:avLst/>
            </a:prstGeom>
            <a:solidFill>
              <a:srgbClr val="D0D0CE"/>
            </a:solidFill>
            <a:ln>
              <a:noFill/>
            </a:ln>
            <a:effectLst>
              <a:outerShdw blurRad="50800" dist="38100" dir="18900000" algn="b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rgbClr r="0" g="0" b="0"/>
            </a:effectRef>
            <a:fontRef idx="minor">
              <a:schemeClr val="lt1"/>
            </a:fontRef>
          </p:style>
          <p:txBody>
            <a:bodyPr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r>
                <a:rPr lang="en-US" sz="1100">
                  <a:solidFill>
                    <a:schemeClr val="tx1"/>
                  </a:solidFill>
                  <a:latin typeface="Arial" panose="020B0604020202020204" pitchFamily="34" charset="0"/>
                  <a:cs typeface="Arial" panose="020B0604020202020204" pitchFamily="34" charset="0"/>
                </a:rPr>
                <a:t>No</a:t>
              </a:r>
            </a:p>
          </p:txBody>
        </p:sp>
        <p:sp>
          <p:nvSpPr>
            <p:cNvPr id="126" name="Flowchart: Alternate Process 125">
              <a:extLst>
                <a:ext uri="{FF2B5EF4-FFF2-40B4-BE49-F238E27FC236}">
                  <a16:creationId xmlns:a16="http://schemas.microsoft.com/office/drawing/2014/main" id="{E0A12181-6596-4841-83BC-7EAF7DB3BC0B}"/>
                </a:ext>
              </a:extLst>
            </p:cNvPr>
            <p:cNvSpPr/>
            <p:nvPr/>
          </p:nvSpPr>
          <p:spPr bwMode="gray">
            <a:xfrm>
              <a:off x="2045678" y="4426017"/>
              <a:ext cx="2405011" cy="753957"/>
            </a:xfrm>
            <a:prstGeom prst="flowChartAlternateProcess">
              <a:avLst/>
            </a:prstGeom>
            <a:solidFill>
              <a:srgbClr val="43B02A"/>
            </a:solidFill>
            <a:ln w="19050" algn="ctr">
              <a:noFill/>
              <a:miter lim="800000"/>
              <a:headEnd/>
              <a:tailEnd/>
            </a:ln>
            <a:effectLst>
              <a:outerShdw blurRad="50800" dist="38100" dir="2700000" algn="tl" rotWithShape="0">
                <a:prstClr val="black">
                  <a:alpha val="40000"/>
                </a:prstClr>
              </a:outerShdw>
            </a:effectLst>
          </p:spPr>
          <p:txBody>
            <a:bodyPr wrap="square" lIns="88899" tIns="88899" rIns="88899" bIns="88899" rtlCol="0" anchor="ctr" anchorCtr="0"/>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pPr>
              <a:r>
                <a:rPr lang="en-US" sz="1200" b="1">
                  <a:solidFill>
                    <a:schemeClr val="bg1"/>
                  </a:solidFill>
                  <a:latin typeface="Arial" panose="020B0604020202020204" pitchFamily="34" charset="0"/>
                  <a:cs typeface="Arial" panose="020B0604020202020204" pitchFamily="34" charset="0"/>
                </a:rPr>
                <a:t> Business Area </a:t>
              </a:r>
            </a:p>
          </p:txBody>
        </p:sp>
        <p:sp>
          <p:nvSpPr>
            <p:cNvPr id="127" name="Flowchart: Alternate Process 126">
              <a:extLst>
                <a:ext uri="{FF2B5EF4-FFF2-40B4-BE49-F238E27FC236}">
                  <a16:creationId xmlns:a16="http://schemas.microsoft.com/office/drawing/2014/main" id="{FE860FB3-29F3-4856-8908-B033CC380037}"/>
                </a:ext>
              </a:extLst>
            </p:cNvPr>
            <p:cNvSpPr/>
            <p:nvPr/>
          </p:nvSpPr>
          <p:spPr bwMode="gray">
            <a:xfrm>
              <a:off x="2045677" y="5305633"/>
              <a:ext cx="2405010" cy="753957"/>
            </a:xfrm>
            <a:prstGeom prst="flowChartAlternateProcess">
              <a:avLst/>
            </a:prstGeom>
            <a:solidFill>
              <a:srgbClr val="43B02A"/>
            </a:solidFill>
            <a:ln w="19050" algn="ctr">
              <a:noFill/>
              <a:miter lim="800000"/>
              <a:headEnd/>
              <a:tailEnd/>
            </a:ln>
            <a:effectLst>
              <a:outerShdw blurRad="50800" dist="38100" dir="2700000" algn="tl" rotWithShape="0">
                <a:prstClr val="black">
                  <a:alpha val="40000"/>
                </a:prstClr>
              </a:outerShdw>
            </a:effectLst>
          </p:spPr>
          <p:txBody>
            <a:bodyPr wrap="square" lIns="88899" tIns="88899" rIns="88899" bIns="88899" rtlCol="0" anchor="ctr" anchorCtr="0"/>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pPr>
              <a:r>
                <a:rPr lang="en-US" sz="1200" b="1">
                  <a:solidFill>
                    <a:schemeClr val="bg1"/>
                  </a:solidFill>
                  <a:latin typeface="Arial" panose="020B0604020202020204" pitchFamily="34" charset="0"/>
                  <a:cs typeface="Arial" panose="020B0604020202020204" pitchFamily="34" charset="0"/>
                </a:rPr>
                <a:t>Data Source</a:t>
              </a:r>
            </a:p>
          </p:txBody>
        </p:sp>
        <p:sp>
          <p:nvSpPr>
            <p:cNvPr id="128" name="Flowchart: Alternate Process 127">
              <a:extLst>
                <a:ext uri="{FF2B5EF4-FFF2-40B4-BE49-F238E27FC236}">
                  <a16:creationId xmlns:a16="http://schemas.microsoft.com/office/drawing/2014/main" id="{185E81EC-45E4-4AA2-B2A2-8C20EBE70321}"/>
                </a:ext>
              </a:extLst>
            </p:cNvPr>
            <p:cNvSpPr/>
            <p:nvPr/>
          </p:nvSpPr>
          <p:spPr bwMode="gray">
            <a:xfrm>
              <a:off x="2045677" y="6185250"/>
              <a:ext cx="2405010" cy="904748"/>
            </a:xfrm>
            <a:prstGeom prst="flowChartAlternateProcess">
              <a:avLst/>
            </a:prstGeom>
            <a:solidFill>
              <a:srgbClr val="43B02A"/>
            </a:solidFill>
            <a:ln w="19050" algn="ctr">
              <a:noFill/>
              <a:miter lim="800000"/>
              <a:headEnd/>
              <a:tailEnd/>
            </a:ln>
            <a:effectLst>
              <a:outerShdw blurRad="50800" dist="38100" dir="2700000" algn="tl" rotWithShape="0">
                <a:prstClr val="black">
                  <a:alpha val="40000"/>
                </a:prstClr>
              </a:outerShdw>
            </a:effectLst>
          </p:spPr>
          <p:txBody>
            <a:bodyPr wrap="square" lIns="88899" tIns="88899" rIns="88899" bIns="88899" rtlCol="0" anchor="ctr" anchorCtr="0"/>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pPr>
              <a:r>
                <a:rPr lang="en-US" sz="1200" b="1">
                  <a:solidFill>
                    <a:schemeClr val="bg1"/>
                  </a:solidFill>
                  <a:latin typeface="Arial" panose="020B0604020202020204" pitchFamily="34" charset="0"/>
                  <a:cs typeface="Arial" panose="020B0604020202020204" pitchFamily="34" charset="0"/>
                </a:rPr>
                <a:t>Output Capabilities</a:t>
              </a:r>
            </a:p>
          </p:txBody>
        </p:sp>
        <p:sp>
          <p:nvSpPr>
            <p:cNvPr id="129" name="Flowchart: Alternate Process 128">
              <a:extLst>
                <a:ext uri="{FF2B5EF4-FFF2-40B4-BE49-F238E27FC236}">
                  <a16:creationId xmlns:a16="http://schemas.microsoft.com/office/drawing/2014/main" id="{0148C5F1-5F2D-42A4-AE20-9C7BD88718CF}"/>
                </a:ext>
              </a:extLst>
            </p:cNvPr>
            <p:cNvSpPr/>
            <p:nvPr/>
          </p:nvSpPr>
          <p:spPr bwMode="gray">
            <a:xfrm>
              <a:off x="2045677" y="7215657"/>
              <a:ext cx="2405010" cy="753957"/>
            </a:xfrm>
            <a:prstGeom prst="flowChartAlternateProcess">
              <a:avLst/>
            </a:prstGeom>
            <a:solidFill>
              <a:srgbClr val="43B02A"/>
            </a:solidFill>
            <a:ln w="19050" algn="ctr">
              <a:noFill/>
              <a:miter lim="800000"/>
              <a:headEnd/>
              <a:tailEnd/>
            </a:ln>
            <a:effectLst>
              <a:outerShdw blurRad="50800" dist="38100" dir="2700000" algn="tl" rotWithShape="0">
                <a:prstClr val="black">
                  <a:alpha val="40000"/>
                </a:prstClr>
              </a:outerShdw>
            </a:effectLst>
          </p:spPr>
          <p:txBody>
            <a:bodyPr wrap="square" lIns="88899" tIns="88899" rIns="88899" bIns="88899" rtlCol="0" anchor="ctr" anchorCtr="0"/>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pPr>
              <a:r>
                <a:rPr lang="en-US" sz="1200" b="1">
                  <a:solidFill>
                    <a:schemeClr val="bg1"/>
                  </a:solidFill>
                  <a:latin typeface="Arial" panose="020B0604020202020204" pitchFamily="34" charset="0"/>
                  <a:cs typeface="Arial" panose="020B0604020202020204" pitchFamily="34" charset="0"/>
                </a:rPr>
                <a:t>Data Freshness</a:t>
              </a:r>
            </a:p>
          </p:txBody>
        </p:sp>
        <p:sp>
          <p:nvSpPr>
            <p:cNvPr id="130" name="Flowchart: Alternate Process 129">
              <a:extLst>
                <a:ext uri="{FF2B5EF4-FFF2-40B4-BE49-F238E27FC236}">
                  <a16:creationId xmlns:a16="http://schemas.microsoft.com/office/drawing/2014/main" id="{01E3AFC7-56A5-4442-86C3-DA82C1E08379}"/>
                </a:ext>
              </a:extLst>
            </p:cNvPr>
            <p:cNvSpPr/>
            <p:nvPr/>
          </p:nvSpPr>
          <p:spPr bwMode="gray">
            <a:xfrm>
              <a:off x="2045677" y="8095273"/>
              <a:ext cx="2405010" cy="753957"/>
            </a:xfrm>
            <a:prstGeom prst="flowChartAlternateProcess">
              <a:avLst/>
            </a:prstGeom>
            <a:solidFill>
              <a:srgbClr val="43B02A"/>
            </a:solidFill>
            <a:ln w="19050" algn="ctr">
              <a:noFill/>
              <a:miter lim="800000"/>
              <a:headEnd/>
              <a:tailEnd/>
            </a:ln>
            <a:effectLst>
              <a:outerShdw blurRad="50800" dist="38100" dir="2700000" algn="tl" rotWithShape="0">
                <a:prstClr val="black">
                  <a:alpha val="40000"/>
                </a:prstClr>
              </a:outerShdw>
            </a:effectLst>
          </p:spPr>
          <p:txBody>
            <a:bodyPr wrap="square" lIns="88899" tIns="88899" rIns="88899" bIns="88899" rtlCol="0" anchor="t" anchorCtr="0"/>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pPr>
              <a:r>
                <a:rPr lang="en-US" sz="1200" b="1">
                  <a:solidFill>
                    <a:schemeClr val="bg1"/>
                  </a:solidFill>
                  <a:latin typeface="Arial" panose="020B0604020202020204" pitchFamily="34" charset="0"/>
                  <a:cs typeface="Arial" panose="020B0604020202020204" pitchFamily="34" charset="0"/>
                </a:rPr>
                <a:t>Use Cases</a:t>
              </a:r>
            </a:p>
          </p:txBody>
        </p:sp>
        <p:sp>
          <p:nvSpPr>
            <p:cNvPr id="131" name="Flowchart: Alternate Process 130">
              <a:extLst>
                <a:ext uri="{FF2B5EF4-FFF2-40B4-BE49-F238E27FC236}">
                  <a16:creationId xmlns:a16="http://schemas.microsoft.com/office/drawing/2014/main" id="{80D823C3-9B4C-4D4B-A39B-6535E49024AE}"/>
                </a:ext>
              </a:extLst>
            </p:cNvPr>
            <p:cNvSpPr/>
            <p:nvPr/>
          </p:nvSpPr>
          <p:spPr bwMode="gray">
            <a:xfrm>
              <a:off x="2045677" y="8974889"/>
              <a:ext cx="2405010" cy="753957"/>
            </a:xfrm>
            <a:prstGeom prst="flowChartAlternateProcess">
              <a:avLst/>
            </a:prstGeom>
            <a:solidFill>
              <a:srgbClr val="43B02A"/>
            </a:solidFill>
            <a:ln w="19050" algn="ctr">
              <a:noFill/>
              <a:miter lim="800000"/>
              <a:headEnd/>
              <a:tailEnd/>
            </a:ln>
            <a:effectLst>
              <a:outerShdw blurRad="50800" dist="38100" dir="2700000" algn="tl" rotWithShape="0">
                <a:prstClr val="black">
                  <a:alpha val="40000"/>
                </a:prstClr>
              </a:outerShdw>
            </a:effectLst>
          </p:spPr>
          <p:txBody>
            <a:bodyPr wrap="square" lIns="88899" tIns="88899" rIns="88899" bIns="88899" rtlCol="0" anchor="ctr" anchorCtr="0"/>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pPr>
              <a:r>
                <a:rPr lang="en-US" sz="1200" b="1">
                  <a:solidFill>
                    <a:schemeClr val="bg1"/>
                  </a:solidFill>
                  <a:latin typeface="Arial" panose="020B0604020202020204" pitchFamily="34" charset="0"/>
                  <a:cs typeface="Arial" panose="020B0604020202020204" pitchFamily="34" charset="0"/>
                </a:rPr>
                <a:t>Scheduling</a:t>
              </a:r>
            </a:p>
          </p:txBody>
        </p:sp>
        <p:sp>
          <p:nvSpPr>
            <p:cNvPr id="132" name="Flowchart: Alternate Process 131">
              <a:extLst>
                <a:ext uri="{FF2B5EF4-FFF2-40B4-BE49-F238E27FC236}">
                  <a16:creationId xmlns:a16="http://schemas.microsoft.com/office/drawing/2014/main" id="{0F69952D-8B9D-4F18-8F82-070AD5EE3CC2}"/>
                </a:ext>
              </a:extLst>
            </p:cNvPr>
            <p:cNvSpPr/>
            <p:nvPr/>
          </p:nvSpPr>
          <p:spPr bwMode="gray">
            <a:xfrm>
              <a:off x="2045677" y="9831595"/>
              <a:ext cx="2405010" cy="678561"/>
            </a:xfrm>
            <a:prstGeom prst="flowChartAlternateProcess">
              <a:avLst/>
            </a:prstGeom>
            <a:solidFill>
              <a:srgbClr val="43B02A"/>
            </a:solidFill>
            <a:ln w="19050" algn="ctr">
              <a:noFill/>
              <a:miter lim="800000"/>
              <a:headEnd/>
              <a:tailEnd/>
            </a:ln>
            <a:effectLst>
              <a:outerShdw blurRad="50800" dist="38100" dir="2700000" algn="tl" rotWithShape="0">
                <a:prstClr val="black">
                  <a:alpha val="40000"/>
                </a:prstClr>
              </a:outerShdw>
            </a:effectLst>
          </p:spPr>
          <p:txBody>
            <a:bodyPr wrap="square" lIns="88899" tIns="88899" rIns="88899" bIns="88899" rtlCol="0" anchor="ctr" anchorCtr="0"/>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lnSpc>
                  <a:spcPct val="106000"/>
                </a:lnSpc>
              </a:pPr>
              <a:r>
                <a:rPr lang="en-US" sz="1200" b="1">
                  <a:solidFill>
                    <a:schemeClr val="bg1"/>
                  </a:solidFill>
                  <a:latin typeface="Arial" panose="020B0604020202020204" pitchFamily="34" charset="0"/>
                  <a:cs typeface="Arial" panose="020B0604020202020204" pitchFamily="34" charset="0"/>
                </a:rPr>
                <a:t>Mobile Access</a:t>
              </a:r>
            </a:p>
          </p:txBody>
        </p:sp>
        <p:cxnSp>
          <p:nvCxnSpPr>
            <p:cNvPr id="133" name="Straight Arrow Connector 132">
              <a:extLst>
                <a:ext uri="{FF2B5EF4-FFF2-40B4-BE49-F238E27FC236}">
                  <a16:creationId xmlns:a16="http://schemas.microsoft.com/office/drawing/2014/main" id="{B211676A-8C32-4968-B27C-1C89B27C4DE4}"/>
                </a:ext>
              </a:extLst>
            </p:cNvPr>
            <p:cNvCxnSpPr/>
            <p:nvPr/>
          </p:nvCxnSpPr>
          <p:spPr>
            <a:xfrm>
              <a:off x="4684392" y="4426017"/>
              <a:ext cx="0" cy="75395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1BDF762-E771-49D7-A359-46B1530C3632}"/>
                </a:ext>
              </a:extLst>
            </p:cNvPr>
            <p:cNvCxnSpPr/>
            <p:nvPr/>
          </p:nvCxnSpPr>
          <p:spPr>
            <a:xfrm>
              <a:off x="4684392" y="5305633"/>
              <a:ext cx="0" cy="75395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5D3DCF9F-3ECC-469B-889C-841A8507CFFD}"/>
                </a:ext>
              </a:extLst>
            </p:cNvPr>
            <p:cNvCxnSpPr/>
            <p:nvPr/>
          </p:nvCxnSpPr>
          <p:spPr>
            <a:xfrm>
              <a:off x="4684392" y="6250105"/>
              <a:ext cx="0" cy="904748"/>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6DAD81A-0019-4517-9C73-99B0F84A669C}"/>
                </a:ext>
              </a:extLst>
            </p:cNvPr>
            <p:cNvCxnSpPr/>
            <p:nvPr/>
          </p:nvCxnSpPr>
          <p:spPr>
            <a:xfrm>
              <a:off x="4684392" y="7215657"/>
              <a:ext cx="0" cy="75395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2505BE7-9290-4E24-9384-D66BDA39001C}"/>
                </a:ext>
              </a:extLst>
            </p:cNvPr>
            <p:cNvCxnSpPr/>
            <p:nvPr/>
          </p:nvCxnSpPr>
          <p:spPr>
            <a:xfrm>
              <a:off x="4684392" y="8095273"/>
              <a:ext cx="0" cy="75395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76C744A-2BFD-4049-A43E-A6622B83829C}"/>
                </a:ext>
              </a:extLst>
            </p:cNvPr>
            <p:cNvCxnSpPr/>
            <p:nvPr/>
          </p:nvCxnSpPr>
          <p:spPr>
            <a:xfrm>
              <a:off x="4684392" y="8974889"/>
              <a:ext cx="0" cy="75395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51CF21D0-C617-4902-ABCF-1A8659DDCB47}"/>
                </a:ext>
              </a:extLst>
            </p:cNvPr>
            <p:cNvCxnSpPr/>
            <p:nvPr/>
          </p:nvCxnSpPr>
          <p:spPr>
            <a:xfrm>
              <a:off x="4684392" y="9831595"/>
              <a:ext cx="0" cy="678561"/>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0" name="Title 1">
            <a:extLst>
              <a:ext uri="{FF2B5EF4-FFF2-40B4-BE49-F238E27FC236}">
                <a16:creationId xmlns:a16="http://schemas.microsoft.com/office/drawing/2014/main" id="{CDC3C8AC-D912-4EAD-9E0F-C927239B37A0}"/>
              </a:ext>
            </a:extLst>
          </p:cNvPr>
          <p:cNvSpPr>
            <a:spLocks noGrp="1"/>
          </p:cNvSpPr>
          <p:nvPr>
            <p:ph type="title" idx="4294967295"/>
          </p:nvPr>
        </p:nvSpPr>
        <p:spPr>
          <a:xfrm>
            <a:off x="0" y="384175"/>
            <a:ext cx="11252200" cy="75406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solidFill>
                  <a:srgbClr val="43007A"/>
                </a:solidFill>
                <a:cs typeface="Open Sans Light" panose="020B0306030504020204" pitchFamily="34" charset="0"/>
              </a:rPr>
              <a:t>Reporting Tools Summary</a:t>
            </a:r>
          </a:p>
        </p:txBody>
      </p:sp>
      <p:sp>
        <p:nvSpPr>
          <p:cNvPr id="141" name="Text Placeholder 2">
            <a:extLst>
              <a:ext uri="{FF2B5EF4-FFF2-40B4-BE49-F238E27FC236}">
                <a16:creationId xmlns:a16="http://schemas.microsoft.com/office/drawing/2014/main" id="{5DC2E108-6D70-415D-B825-F4777B775AC5}"/>
              </a:ext>
            </a:extLst>
          </p:cNvPr>
          <p:cNvSpPr txBox="1">
            <a:spLocks/>
          </p:cNvSpPr>
          <p:nvPr/>
        </p:nvSpPr>
        <p:spPr>
          <a:xfrm>
            <a:off x="469900" y="1107200"/>
            <a:ext cx="11252201" cy="397802"/>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00" kern="1200">
                <a:solidFill>
                  <a:srgbClr val="000000"/>
                </a:solidFill>
                <a:cs typeface="Arial" panose="020B0604020202020204" pitchFamily="34" charset="0"/>
              </a:rPr>
              <a:t>A quick comparison of the tools that will be used as part of the Fusion ERP journey</a:t>
            </a:r>
          </a:p>
        </p:txBody>
      </p:sp>
    </p:spTree>
    <p:extLst>
      <p:ext uri="{BB962C8B-B14F-4D97-AF65-F5344CB8AC3E}">
        <p14:creationId xmlns:p14="http://schemas.microsoft.com/office/powerpoint/2010/main" val="357019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a:extLst>
              <a:ext uri="{FF2B5EF4-FFF2-40B4-BE49-F238E27FC236}">
                <a16:creationId xmlns:a16="http://schemas.microsoft.com/office/drawing/2014/main" id="{CDC3C8AC-D912-4EAD-9E0F-C927239B37A0}"/>
              </a:ext>
            </a:extLst>
          </p:cNvPr>
          <p:cNvSpPr>
            <a:spLocks noGrp="1"/>
          </p:cNvSpPr>
          <p:nvPr>
            <p:ph type="title" idx="4294967295"/>
          </p:nvPr>
        </p:nvSpPr>
        <p:spPr>
          <a:xfrm>
            <a:off x="0" y="384175"/>
            <a:ext cx="11252200" cy="75406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solidFill>
                  <a:srgbClr val="43007A"/>
                </a:solidFill>
                <a:cs typeface="Open Sans Light" panose="020B0306030504020204" pitchFamily="34" charset="0"/>
              </a:rPr>
              <a:t> Tools Rationalization</a:t>
            </a:r>
          </a:p>
        </p:txBody>
      </p:sp>
      <p:sp>
        <p:nvSpPr>
          <p:cNvPr id="68" name="Rectangle 67">
            <a:extLst>
              <a:ext uri="{FF2B5EF4-FFF2-40B4-BE49-F238E27FC236}">
                <a16:creationId xmlns:a16="http://schemas.microsoft.com/office/drawing/2014/main" id="{11D5EAF0-E1E8-4985-800A-989868D44F1E}"/>
              </a:ext>
            </a:extLst>
          </p:cNvPr>
          <p:cNvSpPr/>
          <p:nvPr/>
        </p:nvSpPr>
        <p:spPr>
          <a:xfrm>
            <a:off x="394071" y="1055867"/>
            <a:ext cx="11403859" cy="523220"/>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GB" sz="1400">
                <a:solidFill>
                  <a:srgbClr val="000000"/>
                </a:solidFill>
                <a:latin typeface="Arial" panose="020B0604020202020204" pitchFamily="34" charset="0"/>
                <a:cs typeface="Arial" panose="020B0604020202020204" pitchFamily="34" charset="0"/>
              </a:rPr>
              <a:t>The flowchart below illustrates the typical rationalization steps that will be followed to identify the best-fit Reporting Tool for the requirements. Fit-Gap analysis will be performed to leverage standard (Out of the Box) Reports, where available, to meet the requirements.</a:t>
            </a:r>
          </a:p>
        </p:txBody>
      </p:sp>
      <p:cxnSp>
        <p:nvCxnSpPr>
          <p:cNvPr id="69" name="Elbow Connector 61">
            <a:extLst>
              <a:ext uri="{FF2B5EF4-FFF2-40B4-BE49-F238E27FC236}">
                <a16:creationId xmlns:a16="http://schemas.microsoft.com/office/drawing/2014/main" id="{B8BF9D5A-C71C-40D1-AC3E-41A607050173}"/>
              </a:ext>
            </a:extLst>
          </p:cNvPr>
          <p:cNvCxnSpPr>
            <a:cxnSpLocks/>
          </p:cNvCxnSpPr>
          <p:nvPr/>
        </p:nvCxnSpPr>
        <p:spPr>
          <a:xfrm flipH="1">
            <a:off x="1754060" y="2878537"/>
            <a:ext cx="3116" cy="1187430"/>
          </a:xfrm>
          <a:prstGeom prst="straightConnector1">
            <a:avLst/>
          </a:prstGeom>
          <a:ln w="3175">
            <a:solidFill>
              <a:schemeClr val="bg1"/>
            </a:solidFill>
            <a:prstDash val="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66E145FD-A57B-4657-8514-297ABE86E084}"/>
              </a:ext>
            </a:extLst>
          </p:cNvPr>
          <p:cNvSpPr txBox="1"/>
          <p:nvPr/>
        </p:nvSpPr>
        <p:spPr>
          <a:xfrm>
            <a:off x="7379640" y="1705468"/>
            <a:ext cx="1089060" cy="64633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00">
                <a:solidFill>
                  <a:schemeClr val="bg1"/>
                </a:solidFill>
              </a:rPr>
              <a:t>Third Party Application</a:t>
            </a:r>
          </a:p>
          <a:p>
            <a:r>
              <a:rPr lang="en-US" sz="1200">
                <a:solidFill>
                  <a:schemeClr val="bg1"/>
                </a:solidFill>
              </a:rPr>
              <a:t>   </a:t>
            </a:r>
          </a:p>
        </p:txBody>
      </p:sp>
      <p:pic>
        <p:nvPicPr>
          <p:cNvPr id="71" name="Picture 70">
            <a:extLst>
              <a:ext uri="{FF2B5EF4-FFF2-40B4-BE49-F238E27FC236}">
                <a16:creationId xmlns:a16="http://schemas.microsoft.com/office/drawing/2014/main" id="{D94AD489-87B2-4B2A-9555-CD194C562C70}"/>
              </a:ext>
            </a:extLst>
          </p:cNvPr>
          <p:cNvPicPr>
            <a:picLocks noChangeAspect="1"/>
          </p:cNvPicPr>
          <p:nvPr/>
        </p:nvPicPr>
        <p:blipFill rotWithShape="1">
          <a:blip r:embed="rId2"/>
          <a:srcRect l="-786" b="9164"/>
          <a:stretch/>
        </p:blipFill>
        <p:spPr>
          <a:xfrm>
            <a:off x="394071" y="1705468"/>
            <a:ext cx="10880362" cy="4345597"/>
          </a:xfrm>
          <a:prstGeom prst="rect">
            <a:avLst/>
          </a:prstGeom>
        </p:spPr>
      </p:pic>
      <p:sp>
        <p:nvSpPr>
          <p:cNvPr id="72" name="Rectangle 71">
            <a:extLst>
              <a:ext uri="{FF2B5EF4-FFF2-40B4-BE49-F238E27FC236}">
                <a16:creationId xmlns:a16="http://schemas.microsoft.com/office/drawing/2014/main" id="{0100A87D-8FBC-4E64-A3F4-515FF624964F}"/>
              </a:ext>
            </a:extLst>
          </p:cNvPr>
          <p:cNvSpPr/>
          <p:nvPr/>
        </p:nvSpPr>
        <p:spPr>
          <a:xfrm>
            <a:off x="5408253" y="6425709"/>
            <a:ext cx="304797" cy="182879"/>
          </a:xfrm>
          <a:prstGeom prst="rect">
            <a:avLst/>
          </a:prstGeom>
          <a:solidFill>
            <a:srgbClr val="00AB8E"/>
          </a:solidFill>
          <a:ln w="25400" cap="flat" cmpd="sng" algn="ctr">
            <a:noFill/>
            <a:prstDash val="solid"/>
          </a:ln>
          <a:effectLst/>
        </p:spPr>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endParaRPr lang="en-US" sz="1800" kern="0">
              <a:solidFill>
                <a:prstClr val="white"/>
              </a:solidFill>
              <a:latin typeface="Calibri" panose="020F0502020204030204" pitchFamily="34" charset="0"/>
              <a:cs typeface="Calibri" panose="020F0502020204030204" pitchFamily="34" charset="0"/>
            </a:endParaRPr>
          </a:p>
        </p:txBody>
      </p:sp>
      <p:sp>
        <p:nvSpPr>
          <p:cNvPr id="73" name="TextBox 72">
            <a:extLst>
              <a:ext uri="{FF2B5EF4-FFF2-40B4-BE49-F238E27FC236}">
                <a16:creationId xmlns:a16="http://schemas.microsoft.com/office/drawing/2014/main" id="{F0C533BC-6D07-4624-829E-273FA471FA50}"/>
              </a:ext>
            </a:extLst>
          </p:cNvPr>
          <p:cNvSpPr txBox="1"/>
          <p:nvPr/>
        </p:nvSpPr>
        <p:spPr>
          <a:xfrm>
            <a:off x="5688520" y="6408965"/>
            <a:ext cx="407480" cy="24622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r>
              <a:rPr lang="en-US" sz="1000" kern="0">
                <a:solidFill>
                  <a:prstClr val="black"/>
                </a:solidFill>
                <a:latin typeface="+mj-lt"/>
                <a:cs typeface="Calibri" panose="020F0502020204030204" pitchFamily="34" charset="0"/>
              </a:rPr>
              <a:t>ERP</a:t>
            </a:r>
          </a:p>
        </p:txBody>
      </p:sp>
    </p:spTree>
    <p:extLst>
      <p:ext uri="{BB962C8B-B14F-4D97-AF65-F5344CB8AC3E}">
        <p14:creationId xmlns:p14="http://schemas.microsoft.com/office/powerpoint/2010/main" val="2767015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a:extLst>
              <a:ext uri="{FF2B5EF4-FFF2-40B4-BE49-F238E27FC236}">
                <a16:creationId xmlns:a16="http://schemas.microsoft.com/office/drawing/2014/main" id="{CDC3C8AC-D912-4EAD-9E0F-C927239B37A0}"/>
              </a:ext>
            </a:extLst>
          </p:cNvPr>
          <p:cNvSpPr>
            <a:spLocks noGrp="1"/>
          </p:cNvSpPr>
          <p:nvPr>
            <p:ph type="title" idx="4294967295"/>
          </p:nvPr>
        </p:nvSpPr>
        <p:spPr>
          <a:xfrm>
            <a:off x="0" y="384175"/>
            <a:ext cx="11252200" cy="754063"/>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solidFill>
                  <a:srgbClr val="43007A"/>
                </a:solidFill>
                <a:cs typeface="Open Sans Light" panose="020B0306030504020204" pitchFamily="34" charset="0"/>
              </a:rPr>
              <a:t>Reporting Tools Selection</a:t>
            </a:r>
          </a:p>
        </p:txBody>
      </p:sp>
      <p:sp>
        <p:nvSpPr>
          <p:cNvPr id="141" name="Text Placeholder 2">
            <a:extLst>
              <a:ext uri="{FF2B5EF4-FFF2-40B4-BE49-F238E27FC236}">
                <a16:creationId xmlns:a16="http://schemas.microsoft.com/office/drawing/2014/main" id="{5DC2E108-6D70-415D-B825-F4777B775AC5}"/>
              </a:ext>
            </a:extLst>
          </p:cNvPr>
          <p:cNvSpPr txBox="1">
            <a:spLocks/>
          </p:cNvSpPr>
          <p:nvPr/>
        </p:nvSpPr>
        <p:spPr>
          <a:xfrm>
            <a:off x="469901" y="1259183"/>
            <a:ext cx="8230522" cy="2057694"/>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00" kern="1200">
                <a:solidFill>
                  <a:srgbClr val="000000"/>
                </a:solidFill>
                <a:cs typeface="Arial" panose="020B0604020202020204" pitchFamily="34" charset="0"/>
              </a:rPr>
              <a:t>Attached is the Reporting Tool Selection Macro, which could help selec</a:t>
            </a:r>
            <a:r>
              <a:rPr lang="en-US" sz="1200">
                <a:solidFill>
                  <a:srgbClr val="000000"/>
                </a:solidFill>
                <a:cs typeface="Arial" panose="020B0604020202020204" pitchFamily="34" charset="0"/>
              </a:rPr>
              <a:t>t the Reporting to be used to develop the report based on parameters.</a:t>
            </a:r>
          </a:p>
          <a:p>
            <a:endParaRPr lang="en-US" sz="1200" kern="1200">
              <a:solidFill>
                <a:srgbClr val="000000"/>
              </a:solidFill>
              <a:cs typeface="Arial" panose="020B0604020202020204" pitchFamily="34" charset="0"/>
            </a:endParaRPr>
          </a:p>
          <a:p>
            <a:r>
              <a:rPr lang="en-US" sz="1200" kern="1200">
                <a:solidFill>
                  <a:srgbClr val="000000"/>
                </a:solidFill>
                <a:cs typeface="Arial" panose="020B0604020202020204" pitchFamily="34" charset="0"/>
              </a:rPr>
              <a:t>Once the parameters are answered, Macro would provide proposed Reporting tool to be used to for development.</a:t>
            </a:r>
          </a:p>
          <a:p>
            <a:endParaRPr lang="en-US" sz="1200">
              <a:solidFill>
                <a:srgbClr val="000000"/>
              </a:solidFill>
              <a:cs typeface="Arial" panose="020B0604020202020204" pitchFamily="34" charset="0"/>
            </a:endParaRPr>
          </a:p>
          <a:p>
            <a:r>
              <a:rPr lang="en-US" sz="1200" kern="1200">
                <a:solidFill>
                  <a:srgbClr val="000000"/>
                </a:solidFill>
                <a:cs typeface="Arial" panose="020B0604020202020204" pitchFamily="34" charset="0"/>
              </a:rPr>
              <a:t>However, User can override the proposed tool and select tool of choice for development</a:t>
            </a:r>
          </a:p>
        </p:txBody>
      </p:sp>
      <p:graphicFrame>
        <p:nvGraphicFramePr>
          <p:cNvPr id="3" name="Object 2" descr="Reporting Tool Selection&#10;">
            <a:extLst>
              <a:ext uri="{FF2B5EF4-FFF2-40B4-BE49-F238E27FC236}">
                <a16:creationId xmlns:a16="http://schemas.microsoft.com/office/drawing/2014/main" id="{2DC96AF5-5912-47A4-B75B-F8F639D87734}"/>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3952890"/>
              </p:ext>
            </p:extLst>
          </p:nvPr>
        </p:nvGraphicFramePr>
        <p:xfrm>
          <a:off x="9393382" y="2047875"/>
          <a:ext cx="1220643" cy="641350"/>
        </p:xfrm>
        <a:graphic>
          <a:graphicData uri="http://schemas.openxmlformats.org/presentationml/2006/ole">
            <mc:AlternateContent xmlns:mc="http://schemas.openxmlformats.org/markup-compatibility/2006">
              <mc:Choice xmlns:v="urn:schemas-microsoft-com:vml" Requires="v">
                <p:oleObj name="Worksheet" showAsIcon="1" r:id="rId2" imgW="527400" imgH="445680" progId="Excel.Sheet.12">
                  <p:embed/>
                </p:oleObj>
              </mc:Choice>
              <mc:Fallback>
                <p:oleObj name="Worksheet" showAsIcon="1" r:id="rId2" imgW="527400" imgH="445680" progId="Excel.Sheet.12">
                  <p:embed/>
                  <p:pic>
                    <p:nvPicPr>
                      <p:cNvPr id="3" name="Object 2" descr="Reporting Tool Selection&#10;">
                        <a:extLst>
                          <a:ext uri="{FF2B5EF4-FFF2-40B4-BE49-F238E27FC236}">
                            <a16:creationId xmlns:a16="http://schemas.microsoft.com/office/drawing/2014/main" id="{2DC96AF5-5912-47A4-B75B-F8F639D87734}"/>
                          </a:ext>
                          <a:ext uri="{C183D7F6-B498-43B3-948B-1728B52AA6E4}">
                            <adec:decorative xmlns:adec="http://schemas.microsoft.com/office/drawing/2017/decorative" val="0"/>
                          </a:ext>
                        </a:extLst>
                      </p:cNvPr>
                      <p:cNvPicPr/>
                      <p:nvPr/>
                    </p:nvPicPr>
                    <p:blipFill>
                      <a:blip r:embed="rId3"/>
                      <a:stretch>
                        <a:fillRect/>
                      </a:stretch>
                    </p:blipFill>
                    <p:spPr>
                      <a:xfrm>
                        <a:off x="9393382" y="2047875"/>
                        <a:ext cx="1220643" cy="641350"/>
                      </a:xfrm>
                      <a:prstGeom prst="rect">
                        <a:avLst/>
                      </a:prstGeom>
                    </p:spPr>
                  </p:pic>
                </p:oleObj>
              </mc:Fallback>
            </mc:AlternateContent>
          </a:graphicData>
        </a:graphic>
      </p:graphicFrame>
    </p:spTree>
    <p:extLst>
      <p:ext uri="{BB962C8B-B14F-4D97-AF65-F5344CB8AC3E}">
        <p14:creationId xmlns:p14="http://schemas.microsoft.com/office/powerpoint/2010/main" val="38280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9330FC8-321C-4D73-B5BC-6D9C8ACEB636}"/>
              </a:ext>
            </a:extLst>
          </p:cNvPr>
          <p:cNvGraphicFramePr>
            <a:graphicFrameLocks noGrp="1"/>
          </p:cNvGraphicFramePr>
          <p:nvPr/>
        </p:nvGraphicFramePr>
        <p:xfrm>
          <a:off x="961225" y="924162"/>
          <a:ext cx="10269549" cy="4735000"/>
        </p:xfrm>
        <a:graphic>
          <a:graphicData uri="http://schemas.openxmlformats.org/drawingml/2006/table">
            <a:tbl>
              <a:tblPr firstRow="1" bandRow="1">
                <a:tableStyleId>{5C22544A-7EE6-4342-B048-85BDC9FD1C3A}</a:tableStyleId>
              </a:tblPr>
              <a:tblGrid>
                <a:gridCol w="7779962">
                  <a:extLst>
                    <a:ext uri="{9D8B030D-6E8A-4147-A177-3AD203B41FA5}">
                      <a16:colId xmlns:a16="http://schemas.microsoft.com/office/drawing/2014/main" val="3264603485"/>
                    </a:ext>
                  </a:extLst>
                </a:gridCol>
                <a:gridCol w="2489587">
                  <a:extLst>
                    <a:ext uri="{9D8B030D-6E8A-4147-A177-3AD203B41FA5}">
                      <a16:colId xmlns:a16="http://schemas.microsoft.com/office/drawing/2014/main" val="2259600665"/>
                    </a:ext>
                  </a:extLst>
                </a:gridCol>
              </a:tblGrid>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r>
                        <a:rPr kumimoji="0" lang="en-US" sz="1500" b="1" i="0"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rPr>
                        <a:t>Overview</a:t>
                      </a: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4116699"/>
                  </a:ext>
                </a:extLst>
              </a:tr>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r>
                        <a:rPr kumimoji="0" lang="en-US" sz="1500" b="1" i="0"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rPr>
                        <a:t>Reporting Tools</a:t>
                      </a: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9121031"/>
                  </a:ext>
                </a:extLst>
              </a:tr>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r>
                        <a:rPr kumimoji="0" lang="en-US" sz="1500" b="1" i="0"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rPr>
                        <a:t>ERP Reporting Tool Details</a:t>
                      </a: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2741264"/>
                  </a:ext>
                </a:extLst>
              </a:tr>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r>
                        <a:rPr kumimoji="0" lang="en-US" sz="1500" b="1" i="0"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rPr>
                        <a:t>EPM Reporting Tool Details</a:t>
                      </a: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501919"/>
                  </a:ext>
                </a:extLst>
              </a:tr>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r>
                        <a:rPr lang="en-US" sz="1500" b="1">
                          <a:solidFill>
                            <a:schemeClr val="tx1"/>
                          </a:solidFill>
                          <a:latin typeface="Arial" panose="020B0604020202020204" pitchFamily="34" charset="0"/>
                          <a:ea typeface="Open Sans" panose="020B0606030504020204" pitchFamily="34" charset="0"/>
                          <a:cs typeface="Arial" panose="020B0604020202020204" pitchFamily="34" charset="0"/>
                        </a:rPr>
                        <a:t>Reporting Scope</a:t>
                      </a: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1285398"/>
                  </a:ext>
                </a:extLst>
              </a:tr>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r>
                        <a:rPr lang="en-US" sz="1500" b="1">
                          <a:solidFill>
                            <a:schemeClr val="tx1"/>
                          </a:solidFill>
                          <a:latin typeface="Arial" panose="020B0604020202020204" pitchFamily="34" charset="0"/>
                          <a:ea typeface="Open Sans" panose="020B0606030504020204" pitchFamily="34" charset="0"/>
                          <a:cs typeface="Arial" panose="020B0604020202020204" pitchFamily="34" charset="0"/>
                        </a:rPr>
                        <a:t>Appendix</a:t>
                      </a: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256992"/>
                  </a:ext>
                </a:extLst>
              </a:tr>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endParaRPr lang="en-US" sz="1500" b="1">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0660909"/>
                  </a:ext>
                </a:extLst>
              </a:tr>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endParaRPr lang="en-US" sz="1500" b="1">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9355772"/>
                  </a:ext>
                </a:extLst>
              </a:tr>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endParaRPr lang="en-US" sz="1500" b="1">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6028542"/>
                  </a:ext>
                </a:extLst>
              </a:tr>
              <a:tr h="473500">
                <a:tc>
                  <a:txBody>
                    <a:bodyPr/>
                    <a:lstStyle/>
                    <a:p>
                      <a:pPr marL="0" marR="0" lvl="0" indent="0" algn="l" defTabSz="476575" rtl="0" eaLnBrk="1" fontAlgn="auto" latinLnBrk="0" hangingPunct="1">
                        <a:lnSpc>
                          <a:spcPct val="100000"/>
                        </a:lnSpc>
                        <a:spcBef>
                          <a:spcPts val="521"/>
                        </a:spcBef>
                        <a:spcAft>
                          <a:spcPts val="0"/>
                        </a:spcAft>
                        <a:buClr>
                          <a:srgbClr val="E3DE61"/>
                        </a:buClr>
                        <a:buSzPct val="75000"/>
                        <a:buFont typeface="Arial" panose="020B0604020202020204" pitchFamily="34" charset="0"/>
                        <a:buNone/>
                        <a:tabLst/>
                        <a:defRPr/>
                      </a:pPr>
                      <a:endParaRPr lang="en-US" sz="1500" b="1">
                        <a:solidFill>
                          <a:schemeClr val="tx1"/>
                        </a:solidFill>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00" b="0" i="1" u="none" strike="noStrike" kern="1200" cap="none" spc="0" normalizeH="0" baseline="0" noProof="0">
                        <a:ln>
                          <a:noFill/>
                        </a:ln>
                        <a:solidFill>
                          <a:schemeClr val="tx1"/>
                        </a:solidFill>
                        <a:effectLst/>
                        <a:uLnTx/>
                        <a:uFillTx/>
                        <a:latin typeface="Arial" panose="020B0604020202020204" pitchFamily="34" charset="0"/>
                        <a:ea typeface="Open Sans" panose="020B0606030504020204" pitchFamily="34" charset="0"/>
                        <a:cs typeface="Arial" panose="020B0604020202020204" pitchFamily="34" charset="0"/>
                      </a:endParaRPr>
                    </a:p>
                  </a:txBody>
                  <a:tcPr marL="55449" marR="55449" marT="27724" marB="2772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0902606"/>
                  </a:ext>
                </a:extLst>
              </a:tr>
            </a:tbl>
          </a:graphicData>
        </a:graphic>
      </p:graphicFrame>
      <p:sp>
        <p:nvSpPr>
          <p:cNvPr id="6" name="Title 1">
            <a:extLst>
              <a:ext uri="{FF2B5EF4-FFF2-40B4-BE49-F238E27FC236}">
                <a16:creationId xmlns:a16="http://schemas.microsoft.com/office/drawing/2014/main" id="{E2DA9734-475C-45B1-900F-EDAA22DEE599}"/>
              </a:ext>
            </a:extLst>
          </p:cNvPr>
          <p:cNvSpPr txBox="1">
            <a:spLocks/>
          </p:cNvSpPr>
          <p:nvPr/>
        </p:nvSpPr>
        <p:spPr>
          <a:xfrm>
            <a:off x="831732" y="277274"/>
            <a:ext cx="9887948" cy="326561"/>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2183" b="1">
                <a:latin typeface="Arial Black" panose="020B0A04020102020204" pitchFamily="34" charset="0"/>
                <a:ea typeface="Open Sans" panose="020B0606030504020204" pitchFamily="34" charset="0"/>
                <a:cs typeface="Open Sans" panose="020B0606030504020204" pitchFamily="34" charset="0"/>
              </a:rPr>
              <a:t>Table of Contents</a:t>
            </a:r>
            <a:endParaRPr lang="en-US" sz="2183" b="1">
              <a:solidFill>
                <a:srgbClr val="7030A0"/>
              </a:solidFill>
              <a:latin typeface="Arial Black" panose="020B0A04020102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2238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C24D539-3E21-4DB7-976D-B0FF9A39D7D1}"/>
              </a:ext>
            </a:extLst>
          </p:cNvPr>
          <p:cNvSpPr>
            <a:spLocks noGrp="1"/>
          </p:cNvSpPr>
          <p:nvPr>
            <p:ph type="body" sz="quarter" idx="4294967295"/>
          </p:nvPr>
        </p:nvSpPr>
        <p:spPr>
          <a:xfrm>
            <a:off x="8172450" y="1520825"/>
            <a:ext cx="4019550" cy="3873500"/>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Executive Summary</a:t>
            </a:r>
          </a:p>
          <a:p>
            <a:r>
              <a:rPr lang="en-US"/>
              <a:t>Reporting Landscape</a:t>
            </a:r>
          </a:p>
          <a:p>
            <a:r>
              <a:rPr lang="en-US"/>
              <a:t>Development Life Cycle</a:t>
            </a:r>
          </a:p>
          <a:p>
            <a:r>
              <a:rPr lang="en-US"/>
              <a:t>Guiding Principles</a:t>
            </a:r>
          </a:p>
          <a:p>
            <a:r>
              <a:rPr lang="en-US"/>
              <a:t>Reporting Categorization</a:t>
            </a:r>
          </a:p>
          <a:p>
            <a:pPr marL="0" indent="0">
              <a:buNone/>
            </a:pPr>
            <a:endParaRPr lang="en-US"/>
          </a:p>
        </p:txBody>
      </p:sp>
      <p:sp>
        <p:nvSpPr>
          <p:cNvPr id="8" name="Text Placeholder 7">
            <a:extLst>
              <a:ext uri="{FF2B5EF4-FFF2-40B4-BE49-F238E27FC236}">
                <a16:creationId xmlns:a16="http://schemas.microsoft.com/office/drawing/2014/main" id="{2A2A1A66-4EBC-4C03-A111-CED9F56BAFFD}"/>
              </a:ext>
            </a:extLst>
          </p:cNvPr>
          <p:cNvSpPr>
            <a:spLocks noGrp="1"/>
          </p:cNvSpPr>
          <p:nvPr>
            <p:ph type="body" sz="quarter" idx="4294967295"/>
          </p:nvPr>
        </p:nvSpPr>
        <p:spPr>
          <a:xfrm>
            <a:off x="0" y="1682750"/>
            <a:ext cx="4200525" cy="895350"/>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Overview</a:t>
            </a:r>
          </a:p>
        </p:txBody>
      </p:sp>
    </p:spTree>
    <p:extLst>
      <p:ext uri="{BB962C8B-B14F-4D97-AF65-F5344CB8AC3E}">
        <p14:creationId xmlns:p14="http://schemas.microsoft.com/office/powerpoint/2010/main" val="31647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2ABAC14-E44E-47F9-A412-B561B0F08E52}"/>
              </a:ext>
            </a:extLst>
          </p:cNvPr>
          <p:cNvSpPr>
            <a:spLocks noGrp="1"/>
          </p:cNvSpPr>
          <p:nvPr>
            <p:ph type="title" idx="4294967295"/>
          </p:nvPr>
        </p:nvSpPr>
        <p:spPr>
          <a:xfrm>
            <a:off x="0" y="398463"/>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Executive Summary</a:t>
            </a:r>
          </a:p>
        </p:txBody>
      </p:sp>
      <p:sp>
        <p:nvSpPr>
          <p:cNvPr id="5" name="Content Placeholder 1">
            <a:extLst>
              <a:ext uri="{FF2B5EF4-FFF2-40B4-BE49-F238E27FC236}">
                <a16:creationId xmlns:a16="http://schemas.microsoft.com/office/drawing/2014/main" id="{F242E383-6FE0-4201-9310-1D57AA0554AE}"/>
              </a:ext>
            </a:extLst>
          </p:cNvPr>
          <p:cNvSpPr txBox="1">
            <a:spLocks/>
          </p:cNvSpPr>
          <p:nvPr/>
        </p:nvSpPr>
        <p:spPr>
          <a:xfrm>
            <a:off x="748428" y="1649621"/>
            <a:ext cx="10714023" cy="2749954"/>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73279" indent="-173279" fontAlgn="t">
              <a:buFont typeface="Wingdings" panose="05000000000000000000" pitchFamily="2" charset="2"/>
              <a:buChar char="Ø"/>
            </a:pPr>
            <a:r>
              <a:rPr lang="en-GB" sz="662" kern="0">
                <a:solidFill>
                  <a:sysClr val="windowText" lastClr="000000"/>
                </a:solidFill>
              </a:rPr>
              <a:t>The purpose of this document is to define the standard reporting approach and strategy for Cloud ERP/ EPM Reports</a:t>
            </a:r>
          </a:p>
          <a:p>
            <a:pPr marL="173279" indent="-173279" fontAlgn="t">
              <a:buFont typeface="Wingdings" panose="05000000000000000000" pitchFamily="2" charset="2"/>
              <a:buChar char="Ø"/>
            </a:pPr>
            <a:endParaRPr lang="en-GB" sz="662" kern="0">
              <a:solidFill>
                <a:sysClr val="windowText" lastClr="000000"/>
              </a:solidFill>
            </a:endParaRPr>
          </a:p>
          <a:p>
            <a:pPr marL="173279" indent="-173279" fontAlgn="t">
              <a:buFont typeface="Wingdings" panose="05000000000000000000" pitchFamily="2" charset="2"/>
              <a:buChar char="Ø"/>
            </a:pPr>
            <a:r>
              <a:rPr lang="en-GB" sz="662" kern="0">
                <a:solidFill>
                  <a:sysClr val="windowText" lastClr="000000"/>
                </a:solidFill>
              </a:rPr>
              <a:t>The document lists various enterprise reporting solutions offered by Oracle for transactional, analytical and management reporting and defines the use-case for each option for an optimal reporting solutions</a:t>
            </a:r>
          </a:p>
          <a:p>
            <a:pPr marL="173279" indent="-173279" fontAlgn="t">
              <a:buFont typeface="Wingdings" panose="05000000000000000000" pitchFamily="2" charset="2"/>
              <a:buChar char="Ø"/>
            </a:pPr>
            <a:endParaRPr lang="en-US" sz="662" kern="0">
              <a:solidFill>
                <a:sysClr val="windowText" lastClr="000000"/>
              </a:solidFill>
            </a:endParaRPr>
          </a:p>
          <a:p>
            <a:pPr marL="173279" indent="-173279" fontAlgn="t">
              <a:buFont typeface="Wingdings" panose="05000000000000000000" pitchFamily="2" charset="2"/>
              <a:buChar char="Ø"/>
            </a:pPr>
            <a:r>
              <a:rPr lang="en-US" sz="662" kern="0">
                <a:solidFill>
                  <a:sysClr val="windowText" lastClr="000000"/>
                </a:solidFill>
              </a:rPr>
              <a:t>The document covers different tools that can be used for report development</a:t>
            </a:r>
          </a:p>
          <a:p>
            <a:pPr marL="173279" indent="-173279" fontAlgn="t">
              <a:buFont typeface="Wingdings" panose="05000000000000000000" pitchFamily="2" charset="2"/>
              <a:buChar char="Ø"/>
            </a:pPr>
            <a:endParaRPr lang="en-US" sz="662" kern="0">
              <a:solidFill>
                <a:sysClr val="windowText" lastClr="000000"/>
              </a:solidFill>
            </a:endParaRPr>
          </a:p>
          <a:p>
            <a:pPr marL="173279" indent="-173279" fontAlgn="t">
              <a:buFont typeface="Wingdings" panose="05000000000000000000" pitchFamily="2" charset="2"/>
              <a:buChar char="Ø"/>
            </a:pPr>
            <a:r>
              <a:rPr lang="en-US" sz="662" kern="0">
                <a:solidFill>
                  <a:sysClr val="windowText" lastClr="000000"/>
                </a:solidFill>
              </a:rPr>
              <a:t>This document will be referenced by the Development team and Functional Leads during the execution of project</a:t>
            </a:r>
          </a:p>
          <a:p>
            <a:pPr marL="173279" indent="-173279" fontAlgn="t">
              <a:buFont typeface="Wingdings" panose="05000000000000000000" pitchFamily="2" charset="2"/>
              <a:buChar char="Ø"/>
            </a:pPr>
            <a:endParaRPr lang="en-US" sz="662" kern="0">
              <a:solidFill>
                <a:sysClr val="windowText" lastClr="000000"/>
              </a:solidFill>
            </a:endParaRPr>
          </a:p>
          <a:p>
            <a:pPr marL="173279" indent="-173279" fontAlgn="t">
              <a:buFont typeface="Wingdings" panose="05000000000000000000" pitchFamily="2" charset="2"/>
              <a:buChar char="Ø"/>
            </a:pPr>
            <a:r>
              <a:rPr lang="en-US" sz="662" kern="0">
                <a:solidFill>
                  <a:sysClr val="windowText" lastClr="000000"/>
                </a:solidFill>
              </a:rPr>
              <a:t>The document lists down best practices to be followed by Development team during report development</a:t>
            </a:r>
          </a:p>
          <a:p>
            <a:pPr marL="173279" indent="-173279" fontAlgn="t">
              <a:buFont typeface="Wingdings" panose="05000000000000000000" pitchFamily="2" charset="2"/>
              <a:buChar char="Ø"/>
            </a:pPr>
            <a:endParaRPr lang="en-US" sz="662" kern="0">
              <a:solidFill>
                <a:sysClr val="windowText" lastClr="000000"/>
              </a:solidFill>
            </a:endParaRPr>
          </a:p>
          <a:p>
            <a:pPr fontAlgn="t"/>
            <a:endParaRPr lang="en-US" sz="662" kern="0">
              <a:solidFill>
                <a:sysClr val="windowText" lastClr="000000"/>
              </a:solidFill>
            </a:endParaRPr>
          </a:p>
        </p:txBody>
      </p:sp>
      <p:sp>
        <p:nvSpPr>
          <p:cNvPr id="6" name="Text Placeholder 2">
            <a:extLst>
              <a:ext uri="{FF2B5EF4-FFF2-40B4-BE49-F238E27FC236}">
                <a16:creationId xmlns:a16="http://schemas.microsoft.com/office/drawing/2014/main" id="{D6CB2838-5B88-4D89-A70D-AE826FBE225E}"/>
              </a:ext>
            </a:extLst>
          </p:cNvPr>
          <p:cNvSpPr txBox="1">
            <a:spLocks/>
          </p:cNvSpPr>
          <p:nvPr/>
        </p:nvSpPr>
        <p:spPr>
          <a:xfrm>
            <a:off x="748429" y="1299099"/>
            <a:ext cx="6801464" cy="229598"/>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662" kern="0" dirty="0">
                <a:solidFill>
                  <a:sysClr val="windowText" lastClr="000000"/>
                </a:solidFill>
              </a:rPr>
              <a:t>This document details XX’s Reports Strategy - </a:t>
            </a:r>
          </a:p>
        </p:txBody>
      </p:sp>
    </p:spTree>
    <p:extLst>
      <p:ext uri="{BB962C8B-B14F-4D97-AF65-F5344CB8AC3E}">
        <p14:creationId xmlns:p14="http://schemas.microsoft.com/office/powerpoint/2010/main" val="3783208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2ABAC14-E44E-47F9-A412-B561B0F08E52}"/>
              </a:ext>
            </a:extLst>
          </p:cNvPr>
          <p:cNvSpPr>
            <a:spLocks noGrp="1"/>
          </p:cNvSpPr>
          <p:nvPr>
            <p:ph type="title" idx="4294967295"/>
          </p:nvPr>
        </p:nvSpPr>
        <p:spPr>
          <a:xfrm>
            <a:off x="0" y="398463"/>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Reporting Landscape</a:t>
            </a:r>
          </a:p>
        </p:txBody>
      </p:sp>
      <p:sp>
        <p:nvSpPr>
          <p:cNvPr id="7" name="Rectangle: Rounded Corners 6">
            <a:extLst>
              <a:ext uri="{FF2B5EF4-FFF2-40B4-BE49-F238E27FC236}">
                <a16:creationId xmlns:a16="http://schemas.microsoft.com/office/drawing/2014/main" id="{3C757B63-44F4-4588-A7EC-42D11965A854}"/>
              </a:ext>
            </a:extLst>
          </p:cNvPr>
          <p:cNvSpPr/>
          <p:nvPr/>
        </p:nvSpPr>
        <p:spPr>
          <a:xfrm>
            <a:off x="9978395" y="1147548"/>
            <a:ext cx="1593719" cy="5201636"/>
          </a:xfrm>
          <a:prstGeom prst="roundRect">
            <a:avLst/>
          </a:prstGeom>
          <a:solidFill>
            <a:schemeClr val="accent2">
              <a:lumMod val="20000"/>
              <a:lumOff val="80000"/>
            </a:schemeClr>
          </a:solidFill>
        </p:spPr>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endParaRPr lang="en-US" sz="1800">
              <a:solidFill>
                <a:schemeClr val="bg1"/>
              </a:solidFill>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C76E54C6-3CD6-4D91-A4D9-596B80761988}"/>
              </a:ext>
            </a:extLst>
          </p:cNvPr>
          <p:cNvGrpSpPr/>
          <p:nvPr/>
        </p:nvGrpSpPr>
        <p:grpSpPr>
          <a:xfrm>
            <a:off x="259969" y="1308042"/>
            <a:ext cx="4358824" cy="5267402"/>
            <a:chOff x="325339" y="1139747"/>
            <a:chExt cx="4358862" cy="5267448"/>
          </a:xfrm>
        </p:grpSpPr>
        <p:sp>
          <p:nvSpPr>
            <p:cNvPr id="9" name="Text Box 30">
              <a:extLst>
                <a:ext uri="{FF2B5EF4-FFF2-40B4-BE49-F238E27FC236}">
                  <a16:creationId xmlns:a16="http://schemas.microsoft.com/office/drawing/2014/main" id="{2DF6D066-0423-48F4-B16E-051509185D76}"/>
                </a:ext>
              </a:extLst>
            </p:cNvPr>
            <p:cNvSpPr txBox="1">
              <a:spLocks noChangeArrowheads="1"/>
            </p:cNvSpPr>
            <p:nvPr/>
          </p:nvSpPr>
          <p:spPr bwMode="auto">
            <a:xfrm>
              <a:off x="333980" y="1139747"/>
              <a:ext cx="4350221" cy="168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spcBef>
                  <a:spcPts val="1800"/>
                </a:spcBef>
                <a:spcAft>
                  <a:spcPts val="600"/>
                </a:spcAft>
                <a:defRPr/>
              </a:pPr>
              <a:r>
                <a:rPr lang="en-US" sz="1200" b="1">
                  <a:solidFill>
                    <a:srgbClr val="003399"/>
                  </a:solidFill>
                  <a:latin typeface="Arial" panose="020B0604020202020204" pitchFamily="34" charset="0"/>
                  <a:cs typeface="Arial" panose="020B0604020202020204" pitchFamily="34" charset="0"/>
                </a:rPr>
                <a:t>Management reporting (Directs and manages the business) </a:t>
              </a:r>
              <a:r>
                <a:rPr lang="en-US" sz="1200">
                  <a:solidFill>
                    <a:srgbClr val="003399"/>
                  </a:solidFill>
                  <a:latin typeface="Arial" panose="020B0604020202020204" pitchFamily="34" charset="0"/>
                  <a:cs typeface="Arial" panose="020B0604020202020204" pitchFamily="34" charset="0"/>
                </a:rPr>
                <a:t>- </a:t>
              </a:r>
              <a:r>
                <a:rPr lang="en-US" sz="1100">
                  <a:solidFill>
                    <a:schemeClr val="tx1">
                      <a:lumMod val="50000"/>
                    </a:schemeClr>
                  </a:solidFill>
                  <a:latin typeface="Arial" panose="020B0604020202020204" pitchFamily="34" charset="0"/>
                  <a:cs typeface="Arial" panose="020B0604020202020204" pitchFamily="34" charset="0"/>
                </a:rPr>
                <a:t>Present aggregated snapshots of data and KPIs to executive leadership in a manner that quickly provides them with a view of the overall business and areas that require attention </a:t>
              </a:r>
            </a:p>
            <a:p>
              <a:pPr defTabSz="914413">
                <a:defRPr/>
              </a:pPr>
              <a:r>
                <a:rPr lang="en-US" sz="1100" i="1">
                  <a:solidFill>
                    <a:schemeClr val="tx1">
                      <a:lumMod val="50000"/>
                    </a:schemeClr>
                  </a:solidFill>
                  <a:latin typeface="Arial" panose="020B0604020202020204" pitchFamily="34" charset="0"/>
                  <a:cs typeface="Arial" panose="020B0604020202020204" pitchFamily="34" charset="0"/>
                </a:rPr>
                <a:t>“How do we maximize shareholder value?”</a:t>
              </a:r>
            </a:p>
            <a:p>
              <a:pPr defTabSz="914413">
                <a:defRPr/>
              </a:pPr>
              <a:r>
                <a:rPr lang="en-US" sz="1100" i="1">
                  <a:solidFill>
                    <a:schemeClr val="tx1">
                      <a:lumMod val="50000"/>
                    </a:schemeClr>
                  </a:solidFill>
                  <a:latin typeface="Arial" panose="020B0604020202020204" pitchFamily="34" charset="0"/>
                  <a:cs typeface="Arial" panose="020B0604020202020204" pitchFamily="34" charset="0"/>
                </a:rPr>
                <a:t>“How do we prioritize strategic actions?”</a:t>
              </a:r>
            </a:p>
            <a:p>
              <a:pPr defTabSz="914413">
                <a:defRPr/>
              </a:pPr>
              <a:endParaRPr lang="en-US" sz="1100" i="1">
                <a:solidFill>
                  <a:schemeClr val="tx1">
                    <a:lumMod val="50000"/>
                  </a:schemeClr>
                </a:solidFill>
                <a:latin typeface="Arial" panose="020B0604020202020204" pitchFamily="34" charset="0"/>
                <a:cs typeface="Arial" panose="020B0604020202020204" pitchFamily="34" charset="0"/>
              </a:endParaRPr>
            </a:p>
            <a:p>
              <a:pPr defTabSz="914413">
                <a:defRPr/>
              </a:pPr>
              <a:r>
                <a:rPr lang="en-US" sz="1100" b="1" i="1">
                  <a:solidFill>
                    <a:schemeClr val="tx1">
                      <a:lumMod val="50000"/>
                    </a:schemeClr>
                  </a:solidFill>
                  <a:latin typeface="Arial" panose="020B0604020202020204" pitchFamily="34" charset="0"/>
                  <a:cs typeface="Arial" panose="020B0604020202020204" pitchFamily="34" charset="0"/>
                </a:rPr>
                <a:t>Examples: </a:t>
              </a:r>
              <a:r>
                <a:rPr lang="en-US" sz="1100" i="1">
                  <a:solidFill>
                    <a:schemeClr val="tx1">
                      <a:lumMod val="50000"/>
                    </a:schemeClr>
                  </a:solidFill>
                  <a:latin typeface="Arial" panose="020B0604020202020204" pitchFamily="34" charset="0"/>
                  <a:cs typeface="Arial" panose="020B0604020202020204" pitchFamily="34" charset="0"/>
                </a:rPr>
                <a:t>Board retreat materials, Strategic asset management review, Portfolio risk ranking, etc. </a:t>
              </a:r>
            </a:p>
          </p:txBody>
        </p:sp>
        <p:sp>
          <p:nvSpPr>
            <p:cNvPr id="10" name="Text Box 30">
              <a:extLst>
                <a:ext uri="{FF2B5EF4-FFF2-40B4-BE49-F238E27FC236}">
                  <a16:creationId xmlns:a16="http://schemas.microsoft.com/office/drawing/2014/main" id="{32F46829-19C5-48AE-840B-0186849248C4}"/>
                </a:ext>
              </a:extLst>
            </p:cNvPr>
            <p:cNvSpPr txBox="1">
              <a:spLocks noChangeArrowheads="1"/>
            </p:cNvSpPr>
            <p:nvPr/>
          </p:nvSpPr>
          <p:spPr bwMode="auto">
            <a:xfrm>
              <a:off x="325339" y="3038543"/>
              <a:ext cx="4174747" cy="150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spcBef>
                  <a:spcPts val="1200"/>
                </a:spcBef>
                <a:spcAft>
                  <a:spcPts val="600"/>
                </a:spcAft>
                <a:defRPr/>
              </a:pPr>
              <a:r>
                <a:rPr lang="en-US" sz="1200" b="1">
                  <a:solidFill>
                    <a:srgbClr val="003399"/>
                  </a:solidFill>
                  <a:latin typeface="Arial" panose="020B0604020202020204" pitchFamily="34" charset="0"/>
                  <a:cs typeface="Arial" panose="020B0604020202020204" pitchFamily="34" charset="0"/>
                </a:rPr>
                <a:t>Operational reporting (Plans the business) </a:t>
              </a:r>
              <a:r>
                <a:rPr lang="en-US" sz="1200">
                  <a:solidFill>
                    <a:srgbClr val="003399"/>
                  </a:solidFill>
                  <a:latin typeface="Arial" panose="020B0604020202020204" pitchFamily="34" charset="0"/>
                  <a:cs typeface="Arial" panose="020B0604020202020204" pitchFamily="34" charset="0"/>
                </a:rPr>
                <a:t>- </a:t>
              </a:r>
              <a:r>
                <a:rPr lang="en-US" sz="1100">
                  <a:solidFill>
                    <a:schemeClr val="tx1">
                      <a:lumMod val="50000"/>
                    </a:schemeClr>
                  </a:solidFill>
                  <a:latin typeface="Arial" panose="020B0604020202020204" pitchFamily="34" charset="0"/>
                  <a:cs typeface="Arial" panose="020B0604020202020204" pitchFamily="34" charset="0"/>
                </a:rPr>
                <a:t>Leverage month-end reporting to paint a picture of the present, what will occur in the immediate future, and identify immediate business needs.  Regulatory/Statutory Reports are a sub-type.</a:t>
              </a:r>
            </a:p>
            <a:p>
              <a:pPr defTabSz="914413">
                <a:defRPr/>
              </a:pPr>
              <a:r>
                <a:rPr lang="en-US" sz="1100">
                  <a:solidFill>
                    <a:schemeClr val="tx1">
                      <a:lumMod val="50000"/>
                    </a:schemeClr>
                  </a:solidFill>
                  <a:latin typeface="Arial" panose="020B0604020202020204" pitchFamily="34" charset="0"/>
                  <a:cs typeface="Arial" panose="020B0604020202020204" pitchFamily="34" charset="0"/>
                </a:rPr>
                <a:t>“How did actuals perform against plan?”</a:t>
              </a:r>
            </a:p>
            <a:p>
              <a:pPr defTabSz="914413">
                <a:defRPr/>
              </a:pPr>
              <a:r>
                <a:rPr lang="en-US" sz="1100">
                  <a:solidFill>
                    <a:schemeClr val="tx1">
                      <a:lumMod val="50000"/>
                    </a:schemeClr>
                  </a:solidFill>
                  <a:latin typeface="Arial" panose="020B0604020202020204" pitchFamily="34" charset="0"/>
                  <a:cs typeface="Arial" panose="020B0604020202020204" pitchFamily="34" charset="0"/>
                </a:rPr>
                <a:t>“How does recent actuals impact future forecasting?”</a:t>
              </a:r>
            </a:p>
            <a:p>
              <a:pPr defTabSz="914413">
                <a:defRPr/>
              </a:pPr>
              <a:r>
                <a:rPr lang="en-US" sz="1100">
                  <a:solidFill>
                    <a:schemeClr val="tx1">
                      <a:lumMod val="50000"/>
                    </a:schemeClr>
                  </a:solidFill>
                  <a:latin typeface="Arial" panose="020B0604020202020204" pitchFamily="34" charset="0"/>
                  <a:cs typeface="Arial" panose="020B0604020202020204" pitchFamily="34" charset="0"/>
                </a:rPr>
                <a:t>“Are we in compliance with required regulatory and tax provisions?</a:t>
              </a:r>
            </a:p>
          </p:txBody>
        </p:sp>
        <p:sp>
          <p:nvSpPr>
            <p:cNvPr id="12" name="Text Box 30">
              <a:extLst>
                <a:ext uri="{FF2B5EF4-FFF2-40B4-BE49-F238E27FC236}">
                  <a16:creationId xmlns:a16="http://schemas.microsoft.com/office/drawing/2014/main" id="{E43DB8A4-A17D-471F-B418-CD0679414037}"/>
                </a:ext>
              </a:extLst>
            </p:cNvPr>
            <p:cNvSpPr txBox="1">
              <a:spLocks noChangeArrowheads="1"/>
            </p:cNvSpPr>
            <p:nvPr/>
          </p:nvSpPr>
          <p:spPr bwMode="auto">
            <a:xfrm>
              <a:off x="325339" y="4734392"/>
              <a:ext cx="4174747" cy="1672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spcBef>
                  <a:spcPts val="1200"/>
                </a:spcBef>
                <a:spcAft>
                  <a:spcPts val="600"/>
                </a:spcAft>
                <a:defRPr/>
              </a:pPr>
              <a:r>
                <a:rPr lang="en-US" sz="1200" b="1">
                  <a:solidFill>
                    <a:srgbClr val="003399"/>
                  </a:solidFill>
                  <a:latin typeface="Arial" panose="020B0604020202020204" pitchFamily="34" charset="0"/>
                  <a:cs typeface="Arial" panose="020B0604020202020204" pitchFamily="34" charset="0"/>
                </a:rPr>
                <a:t>Transactional reporting (Daily operation &amp; control) </a:t>
              </a:r>
              <a:r>
                <a:rPr lang="en-US" sz="1200">
                  <a:solidFill>
                    <a:srgbClr val="003399"/>
                  </a:solidFill>
                  <a:latin typeface="Arial" panose="020B0604020202020204" pitchFamily="34" charset="0"/>
                  <a:cs typeface="Arial" panose="020B0604020202020204" pitchFamily="34" charset="0"/>
                </a:rPr>
                <a:t>– </a:t>
              </a:r>
              <a:r>
                <a:rPr lang="en-US" sz="1100">
                  <a:solidFill>
                    <a:schemeClr val="tx1">
                      <a:lumMod val="50000"/>
                    </a:schemeClr>
                  </a:solidFill>
                  <a:latin typeface="Arial" panose="020B0604020202020204" pitchFamily="34" charset="0"/>
                  <a:cs typeface="Arial" panose="020B0604020202020204" pitchFamily="34" charset="0"/>
                </a:rPr>
                <a:t>Contains the lowest common denominator/level of information used by colleagues to make decisions on the most frequent basis (e.g., daily, intra-week, etc.)</a:t>
              </a:r>
            </a:p>
            <a:p>
              <a:pPr defTabSz="914413">
                <a:defRPr/>
              </a:pPr>
              <a:r>
                <a:rPr lang="en-US" sz="1100" i="1">
                  <a:solidFill>
                    <a:schemeClr val="tx1">
                      <a:lumMod val="50000"/>
                    </a:schemeClr>
                  </a:solidFill>
                  <a:latin typeface="Arial" panose="020B0604020202020204" pitchFamily="34" charset="0"/>
                  <a:cs typeface="Arial" panose="020B0604020202020204" pitchFamily="34" charset="0"/>
                </a:rPr>
                <a:t>“What did we do yesterday?”</a:t>
              </a:r>
            </a:p>
            <a:p>
              <a:pPr defTabSz="914413">
                <a:defRPr/>
              </a:pPr>
              <a:r>
                <a:rPr lang="en-US" sz="1100" i="1">
                  <a:solidFill>
                    <a:schemeClr val="tx1">
                      <a:lumMod val="50000"/>
                    </a:schemeClr>
                  </a:solidFill>
                  <a:latin typeface="Arial" panose="020B0604020202020204" pitchFamily="34" charset="0"/>
                  <a:cs typeface="Arial" panose="020B0604020202020204" pitchFamily="34" charset="0"/>
                </a:rPr>
                <a:t>“Are we on track? What levers can I pull?”</a:t>
              </a:r>
            </a:p>
            <a:p>
              <a:pPr defTabSz="914413">
                <a:defRPr/>
              </a:pPr>
              <a:endParaRPr lang="en-US" sz="1100" b="1" i="1">
                <a:solidFill>
                  <a:schemeClr val="tx1">
                    <a:lumMod val="50000"/>
                  </a:schemeClr>
                </a:solidFill>
                <a:latin typeface="Arial" panose="020B0604020202020204" pitchFamily="34" charset="0"/>
                <a:cs typeface="Arial" panose="020B0604020202020204" pitchFamily="34" charset="0"/>
              </a:endParaRPr>
            </a:p>
            <a:p>
              <a:pPr defTabSz="914413">
                <a:defRPr/>
              </a:pPr>
              <a:r>
                <a:rPr lang="en-US" sz="1100" b="1" i="1">
                  <a:solidFill>
                    <a:schemeClr val="tx1">
                      <a:lumMod val="50000"/>
                    </a:schemeClr>
                  </a:solidFill>
                  <a:latin typeface="Arial" panose="020B0604020202020204" pitchFamily="34" charset="0"/>
                  <a:cs typeface="Arial" panose="020B0604020202020204" pitchFamily="34" charset="0"/>
                </a:rPr>
                <a:t>Examples:</a:t>
              </a:r>
              <a:r>
                <a:rPr lang="en-US" sz="1100" i="1">
                  <a:solidFill>
                    <a:schemeClr val="tx1">
                      <a:lumMod val="50000"/>
                    </a:schemeClr>
                  </a:solidFill>
                  <a:latin typeface="Arial" panose="020B0604020202020204" pitchFamily="34" charset="0"/>
                  <a:cs typeface="Arial" panose="020B0604020202020204" pitchFamily="34" charset="0"/>
                </a:rPr>
                <a:t> List all Open Purchase Orders, All closed invoices in the period, etc.</a:t>
              </a:r>
            </a:p>
          </p:txBody>
        </p:sp>
      </p:grpSp>
      <p:sp>
        <p:nvSpPr>
          <p:cNvPr id="13" name="Line 54">
            <a:extLst>
              <a:ext uri="{FF2B5EF4-FFF2-40B4-BE49-F238E27FC236}">
                <a16:creationId xmlns:a16="http://schemas.microsoft.com/office/drawing/2014/main" id="{182E766D-2252-46AD-8919-0088C3640CDA}"/>
              </a:ext>
            </a:extLst>
          </p:cNvPr>
          <p:cNvSpPr>
            <a:spLocks noChangeShapeType="1"/>
          </p:cNvSpPr>
          <p:nvPr/>
        </p:nvSpPr>
        <p:spPr bwMode="auto">
          <a:xfrm>
            <a:off x="268611" y="3028775"/>
            <a:ext cx="10930809" cy="29332"/>
          </a:xfrm>
          <a:prstGeom prst="line">
            <a:avLst/>
          </a:prstGeom>
          <a:noFill/>
          <a:ln w="12700">
            <a:solidFill>
              <a:srgbClr val="003399"/>
            </a:solidFill>
            <a:round/>
            <a:headEnd/>
            <a:tailEnd/>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endParaRPr lang="en-US" sz="1800" kern="0">
              <a:solidFill>
                <a:sysClr val="windowText" lastClr="000000"/>
              </a:solidFill>
              <a:latin typeface="Arial" panose="020B0604020202020204" pitchFamily="34" charset="0"/>
              <a:cs typeface="Arial" panose="020B0604020202020204" pitchFamily="34" charset="0"/>
            </a:endParaRPr>
          </a:p>
        </p:txBody>
      </p:sp>
      <p:sp>
        <p:nvSpPr>
          <p:cNvPr id="14" name="Line 54">
            <a:extLst>
              <a:ext uri="{FF2B5EF4-FFF2-40B4-BE49-F238E27FC236}">
                <a16:creationId xmlns:a16="http://schemas.microsoft.com/office/drawing/2014/main" id="{7AAC08BE-D4F9-4315-A5AD-0F5531C18C53}"/>
              </a:ext>
            </a:extLst>
          </p:cNvPr>
          <p:cNvSpPr>
            <a:spLocks noChangeShapeType="1"/>
          </p:cNvSpPr>
          <p:nvPr/>
        </p:nvSpPr>
        <p:spPr bwMode="auto">
          <a:xfrm>
            <a:off x="268611" y="4830548"/>
            <a:ext cx="10930809" cy="29332"/>
          </a:xfrm>
          <a:prstGeom prst="line">
            <a:avLst/>
          </a:prstGeom>
          <a:noFill/>
          <a:ln w="12700">
            <a:solidFill>
              <a:srgbClr val="003399"/>
            </a:solidFill>
            <a:prstDash val="dashDot"/>
            <a:round/>
            <a:headEnd/>
            <a:tailEnd/>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914413">
              <a:defRPr/>
            </a:pPr>
            <a:endParaRPr lang="en-US" sz="1800" kern="0">
              <a:solidFill>
                <a:sysClr val="windowText" lastClr="000000"/>
              </a:solidFill>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C433D440-0061-44AC-8D46-1C0D1DD153EC}"/>
              </a:ext>
            </a:extLst>
          </p:cNvPr>
          <p:cNvGrpSpPr/>
          <p:nvPr/>
        </p:nvGrpSpPr>
        <p:grpSpPr>
          <a:xfrm>
            <a:off x="8596046" y="1352059"/>
            <a:ext cx="1080114" cy="4729014"/>
            <a:chOff x="8238871" y="1173478"/>
            <a:chExt cx="1080124" cy="4729055"/>
          </a:xfrm>
        </p:grpSpPr>
        <p:sp>
          <p:nvSpPr>
            <p:cNvPr id="16" name="Oval 55">
              <a:extLst>
                <a:ext uri="{FF2B5EF4-FFF2-40B4-BE49-F238E27FC236}">
                  <a16:creationId xmlns:a16="http://schemas.microsoft.com/office/drawing/2014/main" id="{ED56C104-D916-44E7-A609-1D5E7B3B1EE6}"/>
                </a:ext>
              </a:extLst>
            </p:cNvPr>
            <p:cNvSpPr>
              <a:spLocks noChangeArrowheads="1"/>
            </p:cNvSpPr>
            <p:nvPr/>
          </p:nvSpPr>
          <p:spPr bwMode="auto">
            <a:xfrm>
              <a:off x="8249020" y="1173478"/>
              <a:ext cx="1069975" cy="793750"/>
            </a:xfrm>
            <a:prstGeom prst="rect">
              <a:avLst/>
            </a:prstGeom>
            <a:noFill/>
            <a:ln w="28575">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050" b="1" kern="0">
                  <a:solidFill>
                    <a:srgbClr val="003399"/>
                  </a:solidFill>
                  <a:latin typeface="Arial" panose="020B0604020202020204" pitchFamily="34" charset="0"/>
                  <a:cs typeface="Arial" panose="020B0604020202020204" pitchFamily="34" charset="0"/>
                </a:rPr>
                <a:t>Executive</a:t>
              </a:r>
            </a:p>
            <a:p>
              <a:pPr algn="ctr" defTabSz="914413">
                <a:defRPr/>
              </a:pPr>
              <a:r>
                <a:rPr lang="en-US" sz="1050" b="1" kern="0">
                  <a:solidFill>
                    <a:srgbClr val="003399"/>
                  </a:solidFill>
                  <a:latin typeface="Arial" panose="020B0604020202020204" pitchFamily="34" charset="0"/>
                  <a:cs typeface="Arial" panose="020B0604020202020204" pitchFamily="34" charset="0"/>
                </a:rPr>
                <a:t>management</a:t>
              </a:r>
            </a:p>
          </p:txBody>
        </p:sp>
        <p:sp>
          <p:nvSpPr>
            <p:cNvPr id="17" name="Oval 55">
              <a:extLst>
                <a:ext uri="{FF2B5EF4-FFF2-40B4-BE49-F238E27FC236}">
                  <a16:creationId xmlns:a16="http://schemas.microsoft.com/office/drawing/2014/main" id="{B8957F2F-0CB9-4CC6-92EF-F9FD51ED46A1}"/>
                </a:ext>
              </a:extLst>
            </p:cNvPr>
            <p:cNvSpPr>
              <a:spLocks noChangeArrowheads="1"/>
            </p:cNvSpPr>
            <p:nvPr/>
          </p:nvSpPr>
          <p:spPr bwMode="auto">
            <a:xfrm>
              <a:off x="8238871" y="3311733"/>
              <a:ext cx="1069975" cy="793750"/>
            </a:xfrm>
            <a:prstGeom prst="rect">
              <a:avLst/>
            </a:prstGeom>
            <a:noFill/>
            <a:ln w="28575">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050" b="1" kern="0">
                  <a:solidFill>
                    <a:srgbClr val="003399"/>
                  </a:solidFill>
                  <a:latin typeface="Arial" panose="020B0604020202020204" pitchFamily="34" charset="0"/>
                  <a:cs typeface="Arial" panose="020B0604020202020204" pitchFamily="34" charset="0"/>
                </a:rPr>
                <a:t>Consolidated </a:t>
              </a:r>
            </a:p>
            <a:p>
              <a:pPr algn="ctr" defTabSz="914413">
                <a:defRPr/>
              </a:pPr>
              <a:r>
                <a:rPr lang="en-US" sz="1050" b="1" kern="0">
                  <a:solidFill>
                    <a:srgbClr val="003399"/>
                  </a:solidFill>
                  <a:latin typeface="Arial" panose="020B0604020202020204" pitchFamily="34" charset="0"/>
                  <a:cs typeface="Arial" panose="020B0604020202020204" pitchFamily="34" charset="0"/>
                </a:rPr>
                <a:t>External</a:t>
              </a:r>
            </a:p>
          </p:txBody>
        </p:sp>
        <p:sp>
          <p:nvSpPr>
            <p:cNvPr id="18" name="Oval 55">
              <a:extLst>
                <a:ext uri="{FF2B5EF4-FFF2-40B4-BE49-F238E27FC236}">
                  <a16:creationId xmlns:a16="http://schemas.microsoft.com/office/drawing/2014/main" id="{A54CC0E5-51F9-4ADD-9661-FF0CEC4205BD}"/>
                </a:ext>
              </a:extLst>
            </p:cNvPr>
            <p:cNvSpPr>
              <a:spLocks noChangeArrowheads="1"/>
            </p:cNvSpPr>
            <p:nvPr/>
          </p:nvSpPr>
          <p:spPr bwMode="auto">
            <a:xfrm>
              <a:off x="8276579" y="5108783"/>
              <a:ext cx="1032267" cy="793750"/>
            </a:xfrm>
            <a:prstGeom prst="rect">
              <a:avLst/>
            </a:prstGeom>
            <a:noFill/>
            <a:ln w="28575">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050" b="1" kern="0">
                  <a:solidFill>
                    <a:srgbClr val="003399"/>
                  </a:solidFill>
                  <a:latin typeface="Arial" panose="020B0604020202020204" pitchFamily="34" charset="0"/>
                  <a:cs typeface="Arial" panose="020B0604020202020204" pitchFamily="34" charset="0"/>
                </a:rPr>
                <a:t>Department/ Field</a:t>
              </a:r>
            </a:p>
            <a:p>
              <a:pPr algn="ctr" defTabSz="914413">
                <a:defRPr/>
              </a:pPr>
              <a:r>
                <a:rPr lang="en-US" sz="1050" b="1" kern="0">
                  <a:solidFill>
                    <a:srgbClr val="003399"/>
                  </a:solidFill>
                  <a:latin typeface="Arial" panose="020B0604020202020204" pitchFamily="34" charset="0"/>
                  <a:cs typeface="Arial" panose="020B0604020202020204" pitchFamily="34" charset="0"/>
                </a:rPr>
                <a:t>management</a:t>
              </a:r>
            </a:p>
          </p:txBody>
        </p:sp>
        <p:sp>
          <p:nvSpPr>
            <p:cNvPr id="19" name="Oval 55">
              <a:extLst>
                <a:ext uri="{FF2B5EF4-FFF2-40B4-BE49-F238E27FC236}">
                  <a16:creationId xmlns:a16="http://schemas.microsoft.com/office/drawing/2014/main" id="{3865E73E-42ED-4245-A475-E02FD144D5A3}"/>
                </a:ext>
              </a:extLst>
            </p:cNvPr>
            <p:cNvSpPr>
              <a:spLocks noChangeArrowheads="1"/>
            </p:cNvSpPr>
            <p:nvPr/>
          </p:nvSpPr>
          <p:spPr bwMode="auto">
            <a:xfrm>
              <a:off x="8238871" y="1940133"/>
              <a:ext cx="1069975" cy="793750"/>
            </a:xfrm>
            <a:prstGeom prst="rect">
              <a:avLst/>
            </a:prstGeom>
            <a:noFill/>
            <a:ln w="28575">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050" b="1" kern="0">
                  <a:solidFill>
                    <a:srgbClr val="003399"/>
                  </a:solidFill>
                  <a:latin typeface="Arial" panose="020B0604020202020204" pitchFamily="34" charset="0"/>
                  <a:cs typeface="Arial" panose="020B0604020202020204" pitchFamily="34" charset="0"/>
                </a:rPr>
                <a:t>Corporate</a:t>
              </a:r>
            </a:p>
            <a:p>
              <a:pPr algn="ctr" defTabSz="914413">
                <a:defRPr/>
              </a:pPr>
              <a:r>
                <a:rPr lang="en-US" sz="1050" b="1" kern="0">
                  <a:solidFill>
                    <a:srgbClr val="003399"/>
                  </a:solidFill>
                  <a:latin typeface="Arial" panose="020B0604020202020204" pitchFamily="34" charset="0"/>
                  <a:cs typeface="Arial" panose="020B0604020202020204" pitchFamily="34" charset="0"/>
                </a:rPr>
                <a:t>management</a:t>
              </a:r>
            </a:p>
          </p:txBody>
        </p:sp>
      </p:grpSp>
      <p:grpSp>
        <p:nvGrpSpPr>
          <p:cNvPr id="20" name="Group 19">
            <a:extLst>
              <a:ext uri="{FF2B5EF4-FFF2-40B4-BE49-F238E27FC236}">
                <a16:creationId xmlns:a16="http://schemas.microsoft.com/office/drawing/2014/main" id="{2B68A65C-96DD-43F6-80FC-28BF7FF930F2}"/>
              </a:ext>
            </a:extLst>
          </p:cNvPr>
          <p:cNvGrpSpPr/>
          <p:nvPr/>
        </p:nvGrpSpPr>
        <p:grpSpPr>
          <a:xfrm>
            <a:off x="4849420" y="1161571"/>
            <a:ext cx="3502641" cy="5292129"/>
            <a:chOff x="4619668" y="919488"/>
            <a:chExt cx="3502672" cy="5292175"/>
          </a:xfrm>
        </p:grpSpPr>
        <p:sp>
          <p:nvSpPr>
            <p:cNvPr id="21" name="Freeform 11">
              <a:extLst>
                <a:ext uri="{FF2B5EF4-FFF2-40B4-BE49-F238E27FC236}">
                  <a16:creationId xmlns:a16="http://schemas.microsoft.com/office/drawing/2014/main" id="{FCA43084-A956-4037-A925-50C95FA059F4}"/>
                </a:ext>
              </a:extLst>
            </p:cNvPr>
            <p:cNvSpPr>
              <a:spLocks/>
            </p:cNvSpPr>
            <p:nvPr/>
          </p:nvSpPr>
          <p:spPr bwMode="gray">
            <a:xfrm>
              <a:off x="4619668" y="4632152"/>
              <a:ext cx="3502672" cy="1579511"/>
            </a:xfrm>
            <a:custGeom>
              <a:avLst/>
              <a:gdLst>
                <a:gd name="T0" fmla="*/ 0 w 2449"/>
                <a:gd name="T1" fmla="*/ 889 h 889"/>
                <a:gd name="T2" fmla="*/ 2449 w 2449"/>
                <a:gd name="T3" fmla="*/ 889 h 889"/>
                <a:gd name="T4" fmla="*/ 2091 w 2449"/>
                <a:gd name="T5" fmla="*/ 0 h 889"/>
                <a:gd name="T6" fmla="*/ 345 w 2449"/>
                <a:gd name="T7" fmla="*/ 0 h 889"/>
                <a:gd name="T8" fmla="*/ 0 w 2449"/>
                <a:gd name="T9" fmla="*/ 889 h 889"/>
              </a:gdLst>
              <a:ahLst/>
              <a:cxnLst>
                <a:cxn ang="0">
                  <a:pos x="T0" y="T1"/>
                </a:cxn>
                <a:cxn ang="0">
                  <a:pos x="T2" y="T3"/>
                </a:cxn>
                <a:cxn ang="0">
                  <a:pos x="T4" y="T5"/>
                </a:cxn>
                <a:cxn ang="0">
                  <a:pos x="T6" y="T7"/>
                </a:cxn>
                <a:cxn ang="0">
                  <a:pos x="T8" y="T9"/>
                </a:cxn>
              </a:cxnLst>
              <a:rect l="0" t="0" r="r" b="b"/>
              <a:pathLst>
                <a:path w="2449" h="889">
                  <a:moveTo>
                    <a:pt x="0" y="889"/>
                  </a:moveTo>
                  <a:lnTo>
                    <a:pt x="2449" y="889"/>
                  </a:lnTo>
                  <a:lnTo>
                    <a:pt x="2091" y="0"/>
                  </a:lnTo>
                  <a:lnTo>
                    <a:pt x="345" y="0"/>
                  </a:lnTo>
                  <a:lnTo>
                    <a:pt x="0" y="889"/>
                  </a:lnTo>
                </a:path>
              </a:pathLst>
            </a:custGeom>
            <a:solidFill>
              <a:schemeClr val="accent3">
                <a:lumMod val="75000"/>
              </a:schemeClr>
            </a:solidFill>
            <a:ln w="12700" cap="rnd" cmpd="sng">
              <a:solidFill>
                <a:schemeClr val="tx1"/>
              </a:solidFill>
              <a:prstDash val="solid"/>
              <a:round/>
              <a:headEnd type="none" w="med" len="med"/>
              <a:tailEnd type="none" w="med" len="med"/>
            </a:ln>
            <a:effectLst/>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800" kern="0">
                <a:solidFill>
                  <a:srgbClr val="000000"/>
                </a:solidFill>
                <a:latin typeface="Arial" panose="020B0604020202020204" pitchFamily="34" charset="0"/>
                <a:cs typeface="Arial" panose="020B0604020202020204" pitchFamily="34" charset="0"/>
              </a:endParaRPr>
            </a:p>
          </p:txBody>
        </p:sp>
        <p:sp>
          <p:nvSpPr>
            <p:cNvPr id="22" name="Freeform 12">
              <a:extLst>
                <a:ext uri="{FF2B5EF4-FFF2-40B4-BE49-F238E27FC236}">
                  <a16:creationId xmlns:a16="http://schemas.microsoft.com/office/drawing/2014/main" id="{DBD4BEDB-690D-4489-9185-C25AE78397B6}"/>
                </a:ext>
              </a:extLst>
            </p:cNvPr>
            <p:cNvSpPr>
              <a:spLocks/>
            </p:cNvSpPr>
            <p:nvPr/>
          </p:nvSpPr>
          <p:spPr bwMode="gray">
            <a:xfrm>
              <a:off x="5567744" y="1732596"/>
              <a:ext cx="1587501" cy="971550"/>
            </a:xfrm>
            <a:custGeom>
              <a:avLst/>
              <a:gdLst>
                <a:gd name="T0" fmla="*/ 18 w 1008"/>
                <a:gd name="T1" fmla="*/ 713 h 713"/>
                <a:gd name="T2" fmla="*/ 1008 w 1008"/>
                <a:gd name="T3" fmla="*/ 713 h 713"/>
                <a:gd name="T4" fmla="*/ 729 w 1008"/>
                <a:gd name="T5" fmla="*/ 0 h 713"/>
                <a:gd name="T6" fmla="*/ 261 w 1008"/>
                <a:gd name="T7" fmla="*/ 0 h 713"/>
                <a:gd name="T8" fmla="*/ 0 w 1008"/>
                <a:gd name="T9" fmla="*/ 704 h 713"/>
              </a:gdLst>
              <a:ahLst/>
              <a:cxnLst>
                <a:cxn ang="0">
                  <a:pos x="T0" y="T1"/>
                </a:cxn>
                <a:cxn ang="0">
                  <a:pos x="T2" y="T3"/>
                </a:cxn>
                <a:cxn ang="0">
                  <a:pos x="T4" y="T5"/>
                </a:cxn>
                <a:cxn ang="0">
                  <a:pos x="T6" y="T7"/>
                </a:cxn>
                <a:cxn ang="0">
                  <a:pos x="T8" y="T9"/>
                </a:cxn>
              </a:cxnLst>
              <a:rect l="0" t="0" r="r" b="b"/>
              <a:pathLst>
                <a:path w="1008" h="713">
                  <a:moveTo>
                    <a:pt x="18" y="713"/>
                  </a:moveTo>
                  <a:lnTo>
                    <a:pt x="1008" y="713"/>
                  </a:lnTo>
                  <a:lnTo>
                    <a:pt x="729" y="0"/>
                  </a:lnTo>
                  <a:lnTo>
                    <a:pt x="261" y="0"/>
                  </a:lnTo>
                  <a:lnTo>
                    <a:pt x="0" y="704"/>
                  </a:lnTo>
                </a:path>
              </a:pathLst>
            </a:custGeom>
            <a:solidFill>
              <a:schemeClr val="accent4">
                <a:lumMod val="40000"/>
                <a:lumOff val="60000"/>
              </a:schemeClr>
            </a:solidFill>
            <a:ln w="12700" cap="rnd" cmpd="sng">
              <a:solidFill>
                <a:srgbClr val="000000"/>
              </a:solidFill>
              <a:prstDash val="solid"/>
              <a:round/>
              <a:headEnd type="none" w="med" len="med"/>
              <a:tailEnd type="none" w="med" len="med"/>
            </a:ln>
            <a:effectLst/>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800" kern="0">
                <a:solidFill>
                  <a:srgbClr val="000000"/>
                </a:solidFill>
                <a:latin typeface="Arial" panose="020B0604020202020204" pitchFamily="34" charset="0"/>
                <a:cs typeface="Arial" panose="020B0604020202020204" pitchFamily="34" charset="0"/>
              </a:endParaRPr>
            </a:p>
          </p:txBody>
        </p:sp>
        <p:sp>
          <p:nvSpPr>
            <p:cNvPr id="23" name="Freeform 14">
              <a:extLst>
                <a:ext uri="{FF2B5EF4-FFF2-40B4-BE49-F238E27FC236}">
                  <a16:creationId xmlns:a16="http://schemas.microsoft.com/office/drawing/2014/main" id="{EC45688E-3A60-46F2-9EEB-13510E4DB52E}"/>
                </a:ext>
              </a:extLst>
            </p:cNvPr>
            <p:cNvSpPr>
              <a:spLocks/>
            </p:cNvSpPr>
            <p:nvPr/>
          </p:nvSpPr>
          <p:spPr bwMode="gray">
            <a:xfrm>
              <a:off x="5106534" y="3251073"/>
              <a:ext cx="2509920" cy="1366756"/>
            </a:xfrm>
            <a:custGeom>
              <a:avLst/>
              <a:gdLst>
                <a:gd name="T0" fmla="*/ 0 w 1676"/>
                <a:gd name="T1" fmla="*/ 805 h 805"/>
                <a:gd name="T2" fmla="*/ 1676 w 1676"/>
                <a:gd name="T3" fmla="*/ 805 h 805"/>
                <a:gd name="T4" fmla="*/ 1361 w 1676"/>
                <a:gd name="T5" fmla="*/ 0 h 805"/>
                <a:gd name="T6" fmla="*/ 299 w 1676"/>
                <a:gd name="T7" fmla="*/ 0 h 805"/>
                <a:gd name="T8" fmla="*/ 0 w 1676"/>
                <a:gd name="T9" fmla="*/ 805 h 805"/>
              </a:gdLst>
              <a:ahLst/>
              <a:cxnLst>
                <a:cxn ang="0">
                  <a:pos x="T0" y="T1"/>
                </a:cxn>
                <a:cxn ang="0">
                  <a:pos x="T2" y="T3"/>
                </a:cxn>
                <a:cxn ang="0">
                  <a:pos x="T4" y="T5"/>
                </a:cxn>
                <a:cxn ang="0">
                  <a:pos x="T6" y="T7"/>
                </a:cxn>
                <a:cxn ang="0">
                  <a:pos x="T8" y="T9"/>
                </a:cxn>
              </a:cxnLst>
              <a:rect l="0" t="0" r="r" b="b"/>
              <a:pathLst>
                <a:path w="1676" h="805">
                  <a:moveTo>
                    <a:pt x="0" y="805"/>
                  </a:moveTo>
                  <a:lnTo>
                    <a:pt x="1676" y="805"/>
                  </a:lnTo>
                  <a:lnTo>
                    <a:pt x="1361" y="0"/>
                  </a:lnTo>
                  <a:lnTo>
                    <a:pt x="299" y="0"/>
                  </a:lnTo>
                  <a:lnTo>
                    <a:pt x="0" y="805"/>
                  </a:lnTo>
                </a:path>
              </a:pathLst>
            </a:custGeom>
            <a:solidFill>
              <a:schemeClr val="accent3">
                <a:lumMod val="60000"/>
                <a:lumOff val="40000"/>
              </a:schemeClr>
            </a:solidFill>
            <a:ln w="12700" cap="rnd" cmpd="sng">
              <a:solidFill>
                <a:srgbClr val="000000"/>
              </a:solidFill>
              <a:prstDash val="solid"/>
              <a:round/>
              <a:headEnd type="none" w="med" len="med"/>
              <a:tailEnd type="none" w="med" len="med"/>
            </a:ln>
            <a:effectLst/>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800" kern="0">
                <a:solidFill>
                  <a:srgbClr val="000000"/>
                </a:solidFill>
                <a:latin typeface="Arial" panose="020B0604020202020204" pitchFamily="34" charset="0"/>
                <a:cs typeface="Arial" panose="020B0604020202020204" pitchFamily="34" charset="0"/>
              </a:endParaRPr>
            </a:p>
          </p:txBody>
        </p:sp>
        <p:sp>
          <p:nvSpPr>
            <p:cNvPr id="24" name="Isosceles Triangle 23">
              <a:extLst>
                <a:ext uri="{FF2B5EF4-FFF2-40B4-BE49-F238E27FC236}">
                  <a16:creationId xmlns:a16="http://schemas.microsoft.com/office/drawing/2014/main" id="{96C0E328-58B0-4398-9882-4C5CA5FA8100}"/>
                </a:ext>
              </a:extLst>
            </p:cNvPr>
            <p:cNvSpPr/>
            <p:nvPr/>
          </p:nvSpPr>
          <p:spPr bwMode="auto">
            <a:xfrm>
              <a:off x="6004306" y="919488"/>
              <a:ext cx="714376" cy="735013"/>
            </a:xfrm>
            <a:prstGeom prst="triangle">
              <a:avLst/>
            </a:prstGeom>
            <a:solidFill>
              <a:schemeClr val="tx2">
                <a:lumMod val="20000"/>
                <a:lumOff val="80000"/>
              </a:schemeClr>
            </a:solidFill>
            <a:ln w="12700" cap="rnd" cmpd="sng">
              <a:solidFill>
                <a:srgbClr val="000000"/>
              </a:solidFill>
              <a:prstDash val="solid"/>
              <a:round/>
              <a:headEnd type="none" w="med" len="med"/>
              <a:tailEnd type="none" w="med" len="med"/>
            </a:ln>
            <a:effectLst/>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defRPr/>
              </a:pPr>
              <a:endParaRPr lang="en-US" sz="1800" kern="0">
                <a:solidFill>
                  <a:srgbClr val="000000"/>
                </a:solidFill>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A236A862-F38C-4F8F-A452-630A84A03A9A}"/>
                </a:ext>
              </a:extLst>
            </p:cNvPr>
            <p:cNvSpPr>
              <a:spLocks noChangeArrowheads="1"/>
            </p:cNvSpPr>
            <p:nvPr/>
          </p:nvSpPr>
          <p:spPr bwMode="auto">
            <a:xfrm>
              <a:off x="5170869" y="5262436"/>
              <a:ext cx="2381250" cy="396875"/>
            </a:xfrm>
            <a:prstGeom prst="ellipse">
              <a:avLst/>
            </a:prstGeom>
            <a:solidFill>
              <a:schemeClr val="bg1">
                <a:lumMod val="40000"/>
                <a:lumOff val="60000"/>
              </a:schemeClr>
            </a:solidFill>
            <a:ln>
              <a:noFill/>
            </a:ln>
            <a:effectLst/>
          </p:spPr>
          <p:txBody>
            <a:bodyPr wrap="none" lIns="0" tIns="0" rIns="0" bIns="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900" b="1" kern="0">
                  <a:solidFill>
                    <a:srgbClr val="000000"/>
                  </a:solidFill>
                  <a:latin typeface="Arial" panose="020B0604020202020204" pitchFamily="34" charset="0"/>
                  <a:cs typeface="Arial" panose="020B0604020202020204" pitchFamily="34" charset="0"/>
                </a:rPr>
                <a:t>Tactical</a:t>
              </a:r>
            </a:p>
            <a:p>
              <a:pPr algn="ctr">
                <a:defRPr/>
              </a:pPr>
              <a:r>
                <a:rPr lang="en-US" sz="900" b="1" kern="0">
                  <a:solidFill>
                    <a:srgbClr val="000000"/>
                  </a:solidFill>
                  <a:latin typeface="Arial" panose="020B0604020202020204" pitchFamily="34" charset="0"/>
                  <a:cs typeface="Arial" panose="020B0604020202020204" pitchFamily="34" charset="0"/>
                </a:rPr>
                <a:t>day-to-day</a:t>
              </a:r>
            </a:p>
          </p:txBody>
        </p:sp>
        <p:sp>
          <p:nvSpPr>
            <p:cNvPr id="26" name="Oval 25">
              <a:extLst>
                <a:ext uri="{FF2B5EF4-FFF2-40B4-BE49-F238E27FC236}">
                  <a16:creationId xmlns:a16="http://schemas.microsoft.com/office/drawing/2014/main" id="{5312F32C-283E-44C7-8A9C-9D1B0171D0B9}"/>
                </a:ext>
              </a:extLst>
            </p:cNvPr>
            <p:cNvSpPr>
              <a:spLocks noChangeArrowheads="1"/>
            </p:cNvSpPr>
            <p:nvPr/>
          </p:nvSpPr>
          <p:spPr bwMode="auto">
            <a:xfrm>
              <a:off x="5904294" y="2059621"/>
              <a:ext cx="914400" cy="317500"/>
            </a:xfrm>
            <a:prstGeom prst="ellipse">
              <a:avLst/>
            </a:prstGeom>
            <a:solidFill>
              <a:schemeClr val="bg1">
                <a:lumMod val="40000"/>
                <a:lumOff val="60000"/>
              </a:schemeClr>
            </a:solidFill>
            <a:ln>
              <a:noFill/>
            </a:ln>
            <a:effectLst/>
          </p:spPr>
          <p:txBody>
            <a:bodyPr wrap="none" lIns="0" tIns="0" rIns="0" bIns="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900" b="1" kern="0">
                  <a:solidFill>
                    <a:srgbClr val="000000"/>
                  </a:solidFill>
                  <a:latin typeface="Arial" panose="020B0604020202020204" pitchFamily="34" charset="0"/>
                  <a:cs typeface="Arial" panose="020B0604020202020204" pitchFamily="34" charset="0"/>
                </a:rPr>
                <a:t>Division</a:t>
              </a:r>
            </a:p>
            <a:p>
              <a:pPr algn="ctr">
                <a:defRPr/>
              </a:pPr>
              <a:r>
                <a:rPr lang="en-US" sz="900" b="1" kern="0">
                  <a:solidFill>
                    <a:srgbClr val="000000"/>
                  </a:solidFill>
                  <a:latin typeface="Arial" panose="020B0604020202020204" pitchFamily="34" charset="0"/>
                  <a:cs typeface="Arial" panose="020B0604020202020204" pitchFamily="34" charset="0"/>
                </a:rPr>
                <a:t>strategic</a:t>
              </a:r>
            </a:p>
          </p:txBody>
        </p:sp>
        <p:sp>
          <p:nvSpPr>
            <p:cNvPr id="27" name="Oval 26">
              <a:extLst>
                <a:ext uri="{FF2B5EF4-FFF2-40B4-BE49-F238E27FC236}">
                  <a16:creationId xmlns:a16="http://schemas.microsoft.com/office/drawing/2014/main" id="{7F28BC89-E1F0-49CC-BE7B-18E6432496C4}"/>
                </a:ext>
              </a:extLst>
            </p:cNvPr>
            <p:cNvSpPr>
              <a:spLocks noChangeArrowheads="1"/>
            </p:cNvSpPr>
            <p:nvPr/>
          </p:nvSpPr>
          <p:spPr bwMode="auto">
            <a:xfrm>
              <a:off x="6119178" y="1378562"/>
              <a:ext cx="484632" cy="212725"/>
            </a:xfrm>
            <a:prstGeom prst="ellipse">
              <a:avLst/>
            </a:prstGeom>
            <a:solidFill>
              <a:schemeClr val="bg1">
                <a:lumMod val="40000"/>
                <a:lumOff val="60000"/>
              </a:schemeClr>
            </a:solidFill>
            <a:ln>
              <a:noFill/>
            </a:ln>
            <a:effectLst/>
          </p:spPr>
          <p:txBody>
            <a:bodyPr wrap="none" lIns="0" tIns="0" rIns="0" bIns="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900" b="1" kern="0">
                  <a:solidFill>
                    <a:srgbClr val="000000"/>
                  </a:solidFill>
                  <a:latin typeface="Arial" panose="020B0604020202020204" pitchFamily="34" charset="0"/>
                  <a:cs typeface="Arial" panose="020B0604020202020204" pitchFamily="34" charset="0"/>
                </a:rPr>
                <a:t>Strategic</a:t>
              </a:r>
            </a:p>
          </p:txBody>
        </p:sp>
        <p:sp>
          <p:nvSpPr>
            <p:cNvPr id="28" name="Oval 27">
              <a:extLst>
                <a:ext uri="{FF2B5EF4-FFF2-40B4-BE49-F238E27FC236}">
                  <a16:creationId xmlns:a16="http://schemas.microsoft.com/office/drawing/2014/main" id="{1C481B25-216D-44D9-86A3-85C8FFC0C296}"/>
                </a:ext>
              </a:extLst>
            </p:cNvPr>
            <p:cNvSpPr>
              <a:spLocks noChangeArrowheads="1"/>
            </p:cNvSpPr>
            <p:nvPr/>
          </p:nvSpPr>
          <p:spPr bwMode="auto">
            <a:xfrm>
              <a:off x="5567744" y="3643008"/>
              <a:ext cx="1587500" cy="317500"/>
            </a:xfrm>
            <a:prstGeom prst="ellipse">
              <a:avLst/>
            </a:prstGeom>
            <a:solidFill>
              <a:schemeClr val="bg1">
                <a:lumMod val="40000"/>
                <a:lumOff val="60000"/>
              </a:schemeClr>
            </a:solidFill>
            <a:ln>
              <a:noFill/>
            </a:ln>
            <a:effectLst/>
          </p:spPr>
          <p:txBody>
            <a:bodyPr wrap="none" lIns="0" tIns="0" rIns="0" bIns="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a:defRPr/>
              </a:pPr>
              <a:r>
                <a:rPr lang="en-US" sz="900" b="1" kern="0">
                  <a:solidFill>
                    <a:sysClr val="windowText" lastClr="000000"/>
                  </a:solidFill>
                  <a:latin typeface="Arial" panose="020B0604020202020204" pitchFamily="34" charset="0"/>
                  <a:cs typeface="Arial" panose="020B0604020202020204" pitchFamily="34" charset="0"/>
                </a:rPr>
                <a:t>Operational</a:t>
              </a:r>
            </a:p>
            <a:p>
              <a:pPr algn="ctr">
                <a:defRPr/>
              </a:pPr>
              <a:r>
                <a:rPr lang="en-US" sz="900" b="1" kern="0">
                  <a:solidFill>
                    <a:sysClr val="windowText" lastClr="000000"/>
                  </a:solidFill>
                  <a:latin typeface="Arial" panose="020B0604020202020204" pitchFamily="34" charset="0"/>
                  <a:cs typeface="Arial" panose="020B0604020202020204" pitchFamily="34" charset="0"/>
                </a:rPr>
                <a:t>month-to-month</a:t>
              </a:r>
            </a:p>
          </p:txBody>
        </p:sp>
      </p:grpSp>
      <p:grpSp>
        <p:nvGrpSpPr>
          <p:cNvPr id="29" name="Group 28">
            <a:extLst>
              <a:ext uri="{FF2B5EF4-FFF2-40B4-BE49-F238E27FC236}">
                <a16:creationId xmlns:a16="http://schemas.microsoft.com/office/drawing/2014/main" id="{75310958-F0EE-424A-AA02-D77489E86FF4}"/>
              </a:ext>
            </a:extLst>
          </p:cNvPr>
          <p:cNvGrpSpPr/>
          <p:nvPr/>
        </p:nvGrpSpPr>
        <p:grpSpPr>
          <a:xfrm>
            <a:off x="10220457" y="1585639"/>
            <a:ext cx="1088818" cy="4495433"/>
            <a:chOff x="10089572" y="1407061"/>
            <a:chExt cx="1088828" cy="4495472"/>
          </a:xfrm>
        </p:grpSpPr>
        <p:sp>
          <p:nvSpPr>
            <p:cNvPr id="30" name="Oval 55">
              <a:extLst>
                <a:ext uri="{FF2B5EF4-FFF2-40B4-BE49-F238E27FC236}">
                  <a16:creationId xmlns:a16="http://schemas.microsoft.com/office/drawing/2014/main" id="{FEBDD800-8D79-4C27-B372-FDBB64A27932}"/>
                </a:ext>
              </a:extLst>
            </p:cNvPr>
            <p:cNvSpPr>
              <a:spLocks noChangeArrowheads="1"/>
            </p:cNvSpPr>
            <p:nvPr/>
          </p:nvSpPr>
          <p:spPr bwMode="auto">
            <a:xfrm>
              <a:off x="10089572" y="3311733"/>
              <a:ext cx="1069975" cy="793750"/>
            </a:xfrm>
            <a:prstGeom prst="rect">
              <a:avLst/>
            </a:prstGeom>
            <a:noFill/>
            <a:ln w="28575">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050" b="1" kern="0">
                  <a:solidFill>
                    <a:schemeClr val="tx2"/>
                  </a:solidFill>
                  <a:latin typeface="Arial" panose="020B0604020202020204" pitchFamily="34" charset="0"/>
                  <a:cs typeface="Arial" panose="020B0604020202020204" pitchFamily="34" charset="0"/>
                </a:rPr>
                <a:t>EPM – Reporting</a:t>
              </a:r>
            </a:p>
            <a:p>
              <a:pPr algn="ctr" defTabSz="914413">
                <a:defRPr/>
              </a:pPr>
              <a:r>
                <a:rPr lang="en-US" sz="1050" i="1" kern="0">
                  <a:solidFill>
                    <a:schemeClr val="tx2"/>
                  </a:solidFill>
                  <a:latin typeface="Arial" panose="020B0604020202020204" pitchFamily="34" charset="0"/>
                  <a:cs typeface="Arial" panose="020B0604020202020204" pitchFamily="34" charset="0"/>
                </a:rPr>
                <a:t>Narrative </a:t>
              </a:r>
              <a:br>
                <a:rPr lang="en-US" sz="1050" i="1" kern="0">
                  <a:solidFill>
                    <a:schemeClr val="tx2"/>
                  </a:solidFill>
                  <a:latin typeface="Arial" panose="020B0604020202020204" pitchFamily="34" charset="0"/>
                  <a:cs typeface="Arial" panose="020B0604020202020204" pitchFamily="34" charset="0"/>
                </a:rPr>
              </a:br>
              <a:r>
                <a:rPr lang="en-US" sz="1050" i="1" kern="0">
                  <a:solidFill>
                    <a:schemeClr val="tx2"/>
                  </a:solidFill>
                  <a:latin typeface="Arial" panose="020B0604020202020204" pitchFamily="34" charset="0"/>
                  <a:cs typeface="Arial" panose="020B0604020202020204" pitchFamily="34" charset="0"/>
                </a:rPr>
                <a:t>Reporting, </a:t>
              </a:r>
              <a:br>
                <a:rPr lang="en-US" sz="1050" i="1" kern="0">
                  <a:solidFill>
                    <a:schemeClr val="tx2"/>
                  </a:solidFill>
                  <a:latin typeface="Arial" panose="020B0604020202020204" pitchFamily="34" charset="0"/>
                  <a:cs typeface="Arial" panose="020B0604020202020204" pitchFamily="34" charset="0"/>
                </a:rPr>
              </a:br>
              <a:r>
                <a:rPr lang="en-US" sz="1050" i="1" kern="0">
                  <a:solidFill>
                    <a:schemeClr val="tx2"/>
                  </a:solidFill>
                  <a:latin typeface="Arial" panose="020B0604020202020204" pitchFamily="34" charset="0"/>
                  <a:cs typeface="Arial" panose="020B0604020202020204" pitchFamily="34" charset="0"/>
                </a:rPr>
                <a:t>Smart View</a:t>
              </a:r>
            </a:p>
          </p:txBody>
        </p:sp>
        <p:sp>
          <p:nvSpPr>
            <p:cNvPr id="31" name="Oval 55">
              <a:extLst>
                <a:ext uri="{FF2B5EF4-FFF2-40B4-BE49-F238E27FC236}">
                  <a16:creationId xmlns:a16="http://schemas.microsoft.com/office/drawing/2014/main" id="{84453C7B-7400-464C-8916-10FA50F9869E}"/>
                </a:ext>
              </a:extLst>
            </p:cNvPr>
            <p:cNvSpPr>
              <a:spLocks noChangeArrowheads="1"/>
            </p:cNvSpPr>
            <p:nvPr/>
          </p:nvSpPr>
          <p:spPr bwMode="auto">
            <a:xfrm>
              <a:off x="10127280" y="4921792"/>
              <a:ext cx="1032267" cy="980741"/>
            </a:xfrm>
            <a:prstGeom prst="rect">
              <a:avLst/>
            </a:prstGeom>
            <a:noFill/>
            <a:ln w="28575">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050" b="1" kern="0">
                  <a:solidFill>
                    <a:schemeClr val="tx2"/>
                  </a:solidFill>
                  <a:latin typeface="Arial" panose="020B0604020202020204" pitchFamily="34" charset="0"/>
                  <a:cs typeface="Arial" panose="020B0604020202020204" pitchFamily="34" charset="0"/>
                </a:rPr>
                <a:t>ERP – Reporting</a:t>
              </a:r>
              <a:br>
                <a:rPr lang="en-US" sz="1050" b="1" kern="0">
                  <a:solidFill>
                    <a:schemeClr val="tx2"/>
                  </a:solidFill>
                  <a:latin typeface="Arial" panose="020B0604020202020204" pitchFamily="34" charset="0"/>
                  <a:cs typeface="Arial" panose="020B0604020202020204" pitchFamily="34" charset="0"/>
                </a:rPr>
              </a:br>
              <a:r>
                <a:rPr lang="en-US" sz="1050" i="1" kern="0">
                  <a:solidFill>
                    <a:schemeClr val="tx2"/>
                  </a:solidFill>
                  <a:latin typeface="Arial" panose="020B0604020202020204" pitchFamily="34" charset="0"/>
                  <a:cs typeface="Arial" panose="020B0604020202020204" pitchFamily="34" charset="0"/>
                </a:rPr>
                <a:t>Oracle Transactional </a:t>
              </a:r>
            </a:p>
            <a:p>
              <a:pPr algn="ctr" defTabSz="914413">
                <a:defRPr/>
              </a:pPr>
              <a:r>
                <a:rPr lang="en-US" sz="1050" i="1" kern="0">
                  <a:solidFill>
                    <a:schemeClr val="tx2"/>
                  </a:solidFill>
                  <a:latin typeface="Arial" panose="020B0604020202020204" pitchFamily="34" charset="0"/>
                  <a:cs typeface="Arial" panose="020B0604020202020204" pitchFamily="34" charset="0"/>
                </a:rPr>
                <a:t>Business Intelligence</a:t>
              </a:r>
            </a:p>
            <a:p>
              <a:pPr algn="ctr" defTabSz="914413">
                <a:defRPr/>
              </a:pPr>
              <a:r>
                <a:rPr lang="en-US" sz="1050" i="1" kern="0">
                  <a:solidFill>
                    <a:schemeClr val="tx2"/>
                  </a:solidFill>
                  <a:latin typeface="Arial" panose="020B0604020202020204" pitchFamily="34" charset="0"/>
                  <a:cs typeface="Arial" panose="020B0604020202020204" pitchFamily="34" charset="0"/>
                </a:rPr>
                <a:t>(OTBI)/</a:t>
              </a:r>
            </a:p>
            <a:p>
              <a:pPr algn="ctr" defTabSz="914413">
                <a:defRPr/>
              </a:pPr>
              <a:r>
                <a:rPr lang="en-US" sz="1050" i="1" kern="0">
                  <a:solidFill>
                    <a:schemeClr val="tx2"/>
                  </a:solidFill>
                  <a:latin typeface="Arial" panose="020B0604020202020204" pitchFamily="34" charset="0"/>
                  <a:cs typeface="Arial" panose="020B0604020202020204" pitchFamily="34" charset="0"/>
                </a:rPr>
                <a:t>Business Intelligence</a:t>
              </a:r>
              <a:br>
                <a:rPr lang="en-US" sz="1050" i="1" kern="0">
                  <a:solidFill>
                    <a:schemeClr val="tx2"/>
                  </a:solidFill>
                  <a:latin typeface="Arial" panose="020B0604020202020204" pitchFamily="34" charset="0"/>
                  <a:cs typeface="Arial" panose="020B0604020202020204" pitchFamily="34" charset="0"/>
                </a:rPr>
              </a:br>
              <a:r>
                <a:rPr lang="en-US" sz="1050" i="1" kern="0">
                  <a:solidFill>
                    <a:schemeClr val="tx2"/>
                  </a:solidFill>
                  <a:latin typeface="Arial" panose="020B0604020202020204" pitchFamily="34" charset="0"/>
                  <a:cs typeface="Arial" panose="020B0604020202020204" pitchFamily="34" charset="0"/>
                </a:rPr>
                <a:t>Publisher (BIP)</a:t>
              </a:r>
            </a:p>
          </p:txBody>
        </p:sp>
        <p:sp>
          <p:nvSpPr>
            <p:cNvPr id="32" name="Oval 55">
              <a:extLst>
                <a:ext uri="{FF2B5EF4-FFF2-40B4-BE49-F238E27FC236}">
                  <a16:creationId xmlns:a16="http://schemas.microsoft.com/office/drawing/2014/main" id="{A6961FA3-CEF9-49D7-9E3B-E75B34350510}"/>
                </a:ext>
              </a:extLst>
            </p:cNvPr>
            <p:cNvSpPr>
              <a:spLocks noChangeArrowheads="1"/>
            </p:cNvSpPr>
            <p:nvPr/>
          </p:nvSpPr>
          <p:spPr bwMode="auto">
            <a:xfrm>
              <a:off x="10108425" y="1407061"/>
              <a:ext cx="1069975" cy="1044767"/>
            </a:xfrm>
            <a:prstGeom prst="rect">
              <a:avLst/>
            </a:prstGeom>
            <a:noFill/>
            <a:ln w="28575">
              <a:noFill/>
            </a:ln>
            <a:effectLst/>
          </p:spPr>
          <p:txBody>
            <a:bodyPr wrap="none"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914413">
                <a:defRPr/>
              </a:pPr>
              <a:r>
                <a:rPr lang="en-US" sz="1050" b="1" kern="0">
                  <a:solidFill>
                    <a:schemeClr val="tx2"/>
                  </a:solidFill>
                  <a:latin typeface="Arial" panose="020B0604020202020204" pitchFamily="34" charset="0"/>
                  <a:cs typeface="Arial" panose="020B0604020202020204" pitchFamily="34" charset="0"/>
                </a:rPr>
                <a:t>Analytics</a:t>
              </a:r>
            </a:p>
            <a:p>
              <a:pPr algn="ctr" defTabSz="914413">
                <a:defRPr/>
              </a:pPr>
              <a:r>
                <a:rPr lang="en-US" sz="1050" i="1" kern="0">
                  <a:solidFill>
                    <a:schemeClr val="tx2"/>
                  </a:solidFill>
                  <a:latin typeface="Arial" panose="020B0604020202020204" pitchFamily="34" charset="0"/>
                  <a:cs typeface="Arial" panose="020B0604020202020204" pitchFamily="34" charset="0"/>
                </a:rPr>
                <a:t>Fusion Analytics </a:t>
              </a:r>
              <a:br>
                <a:rPr lang="en-US" sz="1050" i="1" kern="0">
                  <a:solidFill>
                    <a:schemeClr val="tx2"/>
                  </a:solidFill>
                  <a:latin typeface="Arial" panose="020B0604020202020204" pitchFamily="34" charset="0"/>
                  <a:cs typeface="Arial" panose="020B0604020202020204" pitchFamily="34" charset="0"/>
                </a:rPr>
              </a:br>
              <a:r>
                <a:rPr lang="en-US" sz="1050" i="1" kern="0">
                  <a:solidFill>
                    <a:schemeClr val="tx2"/>
                  </a:solidFill>
                  <a:latin typeface="Arial" panose="020B0604020202020204" pitchFamily="34" charset="0"/>
                  <a:cs typeface="Arial" panose="020B0604020202020204" pitchFamily="34" charset="0"/>
                </a:rPr>
                <a:t>Warehouse – </a:t>
              </a:r>
              <a:br>
                <a:rPr lang="en-US" sz="1050" i="1" kern="0">
                  <a:solidFill>
                    <a:schemeClr val="tx2"/>
                  </a:solidFill>
                  <a:latin typeface="Arial" panose="020B0604020202020204" pitchFamily="34" charset="0"/>
                  <a:cs typeface="Arial" panose="020B0604020202020204" pitchFamily="34" charset="0"/>
                </a:rPr>
              </a:br>
              <a:r>
                <a:rPr lang="en-US" sz="1050" i="1" kern="0">
                  <a:solidFill>
                    <a:schemeClr val="tx2"/>
                  </a:solidFill>
                  <a:latin typeface="Arial" panose="020B0604020202020204" pitchFamily="34" charset="0"/>
                  <a:cs typeface="Arial" panose="020B0604020202020204" pitchFamily="34" charset="0"/>
                </a:rPr>
                <a:t>Oracle Analytics Cloud</a:t>
              </a:r>
              <a:br>
                <a:rPr lang="en-US" sz="1050" i="1" kern="0">
                  <a:solidFill>
                    <a:schemeClr val="tx2"/>
                  </a:solidFill>
                  <a:latin typeface="Arial" panose="020B0604020202020204" pitchFamily="34" charset="0"/>
                  <a:cs typeface="Arial" panose="020B0604020202020204" pitchFamily="34" charset="0"/>
                </a:rPr>
              </a:br>
              <a:r>
                <a:rPr lang="en-US" sz="1050" i="1" kern="0">
                  <a:solidFill>
                    <a:schemeClr val="tx2"/>
                  </a:solidFill>
                  <a:latin typeface="Arial" panose="020B0604020202020204" pitchFamily="34" charset="0"/>
                  <a:cs typeface="Arial" panose="020B0604020202020204" pitchFamily="34" charset="0"/>
                </a:rPr>
                <a:t>(OAC) **</a:t>
              </a:r>
            </a:p>
          </p:txBody>
        </p:sp>
      </p:grpSp>
      <p:sp>
        <p:nvSpPr>
          <p:cNvPr id="33" name="TextBox 32">
            <a:extLst>
              <a:ext uri="{FF2B5EF4-FFF2-40B4-BE49-F238E27FC236}">
                <a16:creationId xmlns:a16="http://schemas.microsoft.com/office/drawing/2014/main" id="{32287C1F-7C9A-40D3-933E-6BFA0022AC4E}"/>
              </a:ext>
            </a:extLst>
          </p:cNvPr>
          <p:cNvSpPr txBox="1"/>
          <p:nvPr/>
        </p:nvSpPr>
        <p:spPr>
          <a:xfrm>
            <a:off x="9666011" y="808650"/>
            <a:ext cx="1932894" cy="194220"/>
          </a:xfrm>
          <a:prstGeom prst="rect">
            <a:avLst/>
          </a:prstGeom>
          <a:noFill/>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662" b="1" i="1" kern="0">
                <a:solidFill>
                  <a:schemeClr val="bg2">
                    <a:lumMod val="60000"/>
                    <a:lumOff val="40000"/>
                  </a:schemeClr>
                </a:solidFill>
                <a:latin typeface="Arial" panose="020B0604020202020204" pitchFamily="34" charset="0"/>
                <a:cs typeface="Arial" panose="020B0604020202020204" pitchFamily="34" charset="0"/>
              </a:rPr>
              <a:t>** Needs separate License </a:t>
            </a:r>
            <a:endParaRPr lang="en-US" sz="662" b="1">
              <a:solidFill>
                <a:schemeClr val="bg2">
                  <a:lumMod val="60000"/>
                  <a:lumOff val="40000"/>
                </a:schemeClr>
              </a:solidFill>
            </a:endParaRPr>
          </a:p>
        </p:txBody>
      </p:sp>
    </p:spTree>
    <p:extLst>
      <p:ext uri="{BB962C8B-B14F-4D97-AF65-F5344CB8AC3E}">
        <p14:creationId xmlns:p14="http://schemas.microsoft.com/office/powerpoint/2010/main" val="19464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2ABAC14-E44E-47F9-A412-B561B0F08E52}"/>
              </a:ext>
            </a:extLst>
          </p:cNvPr>
          <p:cNvSpPr>
            <a:spLocks noGrp="1"/>
          </p:cNvSpPr>
          <p:nvPr>
            <p:ph type="title" idx="4294967295"/>
          </p:nvPr>
        </p:nvSpPr>
        <p:spPr>
          <a:xfrm>
            <a:off x="0" y="398463"/>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Reporting Methodology</a:t>
            </a:r>
          </a:p>
        </p:txBody>
      </p:sp>
      <p:sp>
        <p:nvSpPr>
          <p:cNvPr id="6" name="Text Placeholder 2">
            <a:extLst>
              <a:ext uri="{FF2B5EF4-FFF2-40B4-BE49-F238E27FC236}">
                <a16:creationId xmlns:a16="http://schemas.microsoft.com/office/drawing/2014/main" id="{D6CB2838-5B88-4D89-A70D-AE826FBE225E}"/>
              </a:ext>
            </a:extLst>
          </p:cNvPr>
          <p:cNvSpPr txBox="1">
            <a:spLocks/>
          </p:cNvSpPr>
          <p:nvPr/>
        </p:nvSpPr>
        <p:spPr>
          <a:xfrm>
            <a:off x="748429" y="1299099"/>
            <a:ext cx="10642073" cy="674533"/>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lvl="0">
              <a:spcBef>
                <a:spcPts val="364"/>
              </a:spcBef>
              <a:spcAft>
                <a:spcPts val="364"/>
              </a:spcAft>
            </a:pPr>
            <a:r>
              <a:rPr lang="en-US" sz="662" kern="0">
                <a:solidFill>
                  <a:sysClr val="windowText" lastClr="000000"/>
                </a:solidFill>
              </a:rPr>
              <a:t>The reporting methodology for Oracle Cloud is based on the approach for collating and rationalizing the reporting requirements, mapping these to the best suited Cloud reporting tools and enabling user access to support daily business operations.</a:t>
            </a:r>
          </a:p>
        </p:txBody>
      </p:sp>
      <p:grpSp>
        <p:nvGrpSpPr>
          <p:cNvPr id="7" name="Group 6">
            <a:extLst>
              <a:ext uri="{FF2B5EF4-FFF2-40B4-BE49-F238E27FC236}">
                <a16:creationId xmlns:a16="http://schemas.microsoft.com/office/drawing/2014/main" id="{83A4EE49-9CB4-4366-A94F-41F8F643975D}"/>
              </a:ext>
            </a:extLst>
          </p:cNvPr>
          <p:cNvGrpSpPr/>
          <p:nvPr/>
        </p:nvGrpSpPr>
        <p:grpSpPr>
          <a:xfrm>
            <a:off x="1046359" y="1891842"/>
            <a:ext cx="9266989" cy="4567629"/>
            <a:chOff x="477355" y="1574762"/>
            <a:chExt cx="7048067" cy="4223971"/>
          </a:xfrm>
        </p:grpSpPr>
        <p:cxnSp>
          <p:nvCxnSpPr>
            <p:cNvPr id="8" name="Straight Connector 7">
              <a:extLst>
                <a:ext uri="{FF2B5EF4-FFF2-40B4-BE49-F238E27FC236}">
                  <a16:creationId xmlns:a16="http://schemas.microsoft.com/office/drawing/2014/main" id="{21D8E055-D2C9-4EF2-83BD-035FC640966F}"/>
                </a:ext>
              </a:extLst>
            </p:cNvPr>
            <p:cNvCxnSpPr>
              <a:cxnSpLocks/>
            </p:cNvCxnSpPr>
            <p:nvPr/>
          </p:nvCxnSpPr>
          <p:spPr>
            <a:xfrm>
              <a:off x="6448472" y="3614074"/>
              <a:ext cx="1076950" cy="0"/>
            </a:xfrm>
            <a:prstGeom prst="line">
              <a:avLst/>
            </a:prstGeom>
            <a:noFill/>
            <a:ln w="6350" cap="flat" cmpd="sng" algn="ctr">
              <a:solidFill>
                <a:sysClr val="window" lastClr="FFFFFF"/>
              </a:solidFill>
              <a:prstDash val="solid"/>
              <a:miter lim="800000"/>
            </a:ln>
            <a:effectLst/>
          </p:spPr>
        </p:cxnSp>
        <p:sp>
          <p:nvSpPr>
            <p:cNvPr id="9" name="Rectangle 8">
              <a:extLst>
                <a:ext uri="{FF2B5EF4-FFF2-40B4-BE49-F238E27FC236}">
                  <a16:creationId xmlns:a16="http://schemas.microsoft.com/office/drawing/2014/main" id="{D08E77BB-A950-4C62-B8AD-F85744B81152}"/>
                </a:ext>
              </a:extLst>
            </p:cNvPr>
            <p:cNvSpPr/>
            <p:nvPr/>
          </p:nvSpPr>
          <p:spPr>
            <a:xfrm>
              <a:off x="507401" y="1574762"/>
              <a:ext cx="1378541" cy="767228"/>
            </a:xfrm>
            <a:prstGeom prst="rect">
              <a:avLst/>
            </a:prstGeom>
            <a:solidFill>
              <a:schemeClr val="accent2">
                <a:lumMod val="50000"/>
              </a:schemeClr>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white"/>
                </a:solidFill>
                <a:ea typeface="Verdana" panose="020B0604030504040204" pitchFamily="34" charset="0"/>
                <a:cs typeface="Verdana" panose="020B0604030504040204" pitchFamily="34" charset="0"/>
              </a:endParaRPr>
            </a:p>
          </p:txBody>
        </p:sp>
        <p:sp>
          <p:nvSpPr>
            <p:cNvPr id="10" name="Rectangle 9">
              <a:extLst>
                <a:ext uri="{FF2B5EF4-FFF2-40B4-BE49-F238E27FC236}">
                  <a16:creationId xmlns:a16="http://schemas.microsoft.com/office/drawing/2014/main" id="{831DEE20-4249-4352-9FF4-ED93CEB883AB}"/>
                </a:ext>
              </a:extLst>
            </p:cNvPr>
            <p:cNvSpPr/>
            <p:nvPr/>
          </p:nvSpPr>
          <p:spPr>
            <a:xfrm>
              <a:off x="2366135" y="1583906"/>
              <a:ext cx="1382053" cy="767228"/>
            </a:xfrm>
            <a:prstGeom prst="rect">
              <a:avLst/>
            </a:prstGeom>
            <a:solidFill>
              <a:schemeClr val="accent2">
                <a:lumMod val="50000"/>
              </a:schemeClr>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white"/>
                </a:solidFill>
                <a:ea typeface="Verdana" panose="020B0604030504040204" pitchFamily="34" charset="0"/>
                <a:cs typeface="Verdana" panose="020B0604030504040204" pitchFamily="34" charset="0"/>
              </a:endParaRPr>
            </a:p>
          </p:txBody>
        </p:sp>
        <p:sp>
          <p:nvSpPr>
            <p:cNvPr id="12" name="Rectangle 11">
              <a:extLst>
                <a:ext uri="{FF2B5EF4-FFF2-40B4-BE49-F238E27FC236}">
                  <a16:creationId xmlns:a16="http://schemas.microsoft.com/office/drawing/2014/main" id="{4EC3976F-C86B-457C-B676-095FD69AADAC}"/>
                </a:ext>
              </a:extLst>
            </p:cNvPr>
            <p:cNvSpPr/>
            <p:nvPr/>
          </p:nvSpPr>
          <p:spPr>
            <a:xfrm>
              <a:off x="6174506" y="1574762"/>
              <a:ext cx="1291203" cy="767228"/>
            </a:xfrm>
            <a:prstGeom prst="rect">
              <a:avLst/>
            </a:prstGeom>
            <a:solidFill>
              <a:schemeClr val="accent2">
                <a:lumMod val="50000"/>
              </a:schemeClr>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white"/>
                </a:solidFill>
                <a:ea typeface="Verdana" panose="020B0604030504040204" pitchFamily="34" charset="0"/>
                <a:cs typeface="Verdana" panose="020B0604030504040204" pitchFamily="34" charset="0"/>
              </a:endParaRPr>
            </a:p>
          </p:txBody>
        </p:sp>
        <p:sp>
          <p:nvSpPr>
            <p:cNvPr id="13" name="Rectangle 12">
              <a:extLst>
                <a:ext uri="{FF2B5EF4-FFF2-40B4-BE49-F238E27FC236}">
                  <a16:creationId xmlns:a16="http://schemas.microsoft.com/office/drawing/2014/main" id="{A48ADA61-9CD9-4E28-8910-31EE3A8E8625}"/>
                </a:ext>
              </a:extLst>
            </p:cNvPr>
            <p:cNvSpPr/>
            <p:nvPr/>
          </p:nvSpPr>
          <p:spPr>
            <a:xfrm>
              <a:off x="4227706" y="1574762"/>
              <a:ext cx="1500044" cy="767228"/>
            </a:xfrm>
            <a:prstGeom prst="rect">
              <a:avLst/>
            </a:prstGeom>
            <a:solidFill>
              <a:schemeClr val="accent2">
                <a:lumMod val="50000"/>
              </a:schemeClr>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white"/>
                </a:solidFill>
                <a:ea typeface="Verdana" panose="020B0604030504040204" pitchFamily="34" charset="0"/>
                <a:cs typeface="Verdana" panose="020B0604030504040204" pitchFamily="34" charset="0"/>
              </a:endParaRPr>
            </a:p>
          </p:txBody>
        </p:sp>
        <p:sp>
          <p:nvSpPr>
            <p:cNvPr id="14" name="Rectangle 13">
              <a:extLst>
                <a:ext uri="{FF2B5EF4-FFF2-40B4-BE49-F238E27FC236}">
                  <a16:creationId xmlns:a16="http://schemas.microsoft.com/office/drawing/2014/main" id="{A983773F-1930-4D78-B4EA-A4F6985908D4}"/>
                </a:ext>
              </a:extLst>
            </p:cNvPr>
            <p:cNvSpPr/>
            <p:nvPr/>
          </p:nvSpPr>
          <p:spPr>
            <a:xfrm>
              <a:off x="491200" y="4061142"/>
              <a:ext cx="1401076" cy="767719"/>
            </a:xfrm>
            <a:prstGeom prst="rect">
              <a:avLst/>
            </a:prstGeom>
            <a:solidFill>
              <a:srgbClr val="00B0F0"/>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black"/>
                </a:solidFill>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5C8E3059-D2D6-4404-807B-516BF080EFEF}"/>
                </a:ext>
              </a:extLst>
            </p:cNvPr>
            <p:cNvSpPr/>
            <p:nvPr/>
          </p:nvSpPr>
          <p:spPr>
            <a:xfrm>
              <a:off x="2366136" y="4070651"/>
              <a:ext cx="1382053" cy="758952"/>
            </a:xfrm>
            <a:prstGeom prst="rect">
              <a:avLst/>
            </a:prstGeom>
            <a:solidFill>
              <a:srgbClr val="00B0F0"/>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black"/>
                </a:solidFill>
                <a:ea typeface="Verdana" panose="020B0604030504040204" pitchFamily="34" charset="0"/>
                <a:cs typeface="Verdana" panose="020B0604030504040204" pitchFamily="34" charset="0"/>
              </a:endParaRPr>
            </a:p>
          </p:txBody>
        </p:sp>
        <p:sp>
          <p:nvSpPr>
            <p:cNvPr id="16" name="Rectangle 15">
              <a:extLst>
                <a:ext uri="{FF2B5EF4-FFF2-40B4-BE49-F238E27FC236}">
                  <a16:creationId xmlns:a16="http://schemas.microsoft.com/office/drawing/2014/main" id="{C9E4B18C-4012-4AC9-8539-BF0597E50932}"/>
                </a:ext>
              </a:extLst>
            </p:cNvPr>
            <p:cNvSpPr/>
            <p:nvPr/>
          </p:nvSpPr>
          <p:spPr>
            <a:xfrm>
              <a:off x="491200" y="2682301"/>
              <a:ext cx="1390262" cy="810896"/>
            </a:xfrm>
            <a:prstGeom prst="rect">
              <a:avLst/>
            </a:prstGeom>
            <a:solidFill>
              <a:srgbClr val="92D050"/>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black"/>
                </a:solidFill>
                <a:ea typeface="Verdana" panose="020B0604030504040204" pitchFamily="34" charset="0"/>
                <a:cs typeface="Verdana" panose="020B0604030504040204" pitchFamily="34" charset="0"/>
              </a:endParaRPr>
            </a:p>
          </p:txBody>
        </p:sp>
        <p:sp>
          <p:nvSpPr>
            <p:cNvPr id="17" name="Rectangle 16">
              <a:extLst>
                <a:ext uri="{FF2B5EF4-FFF2-40B4-BE49-F238E27FC236}">
                  <a16:creationId xmlns:a16="http://schemas.microsoft.com/office/drawing/2014/main" id="{EDE0A8EF-B7F4-4173-B3A8-468073B7ABFD}"/>
                </a:ext>
              </a:extLst>
            </p:cNvPr>
            <p:cNvSpPr/>
            <p:nvPr/>
          </p:nvSpPr>
          <p:spPr>
            <a:xfrm>
              <a:off x="2366136" y="2674720"/>
              <a:ext cx="1382053" cy="810896"/>
            </a:xfrm>
            <a:prstGeom prst="rect">
              <a:avLst/>
            </a:prstGeom>
            <a:solidFill>
              <a:srgbClr val="92D050"/>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black"/>
                </a:solidFill>
                <a:ea typeface="Verdana" panose="020B0604030504040204" pitchFamily="34" charset="0"/>
                <a:cs typeface="Verdana" panose="020B0604030504040204" pitchFamily="34" charset="0"/>
              </a:endParaRPr>
            </a:p>
          </p:txBody>
        </p:sp>
        <p:sp>
          <p:nvSpPr>
            <p:cNvPr id="18" name="Rectangle 17">
              <a:extLst>
                <a:ext uri="{FF2B5EF4-FFF2-40B4-BE49-F238E27FC236}">
                  <a16:creationId xmlns:a16="http://schemas.microsoft.com/office/drawing/2014/main" id="{5681DDDF-FFCB-49C9-AB80-E108440C8A87}"/>
                </a:ext>
              </a:extLst>
            </p:cNvPr>
            <p:cNvSpPr/>
            <p:nvPr/>
          </p:nvSpPr>
          <p:spPr>
            <a:xfrm>
              <a:off x="6156218" y="2680100"/>
              <a:ext cx="1324456" cy="810896"/>
            </a:xfrm>
            <a:prstGeom prst="rect">
              <a:avLst/>
            </a:prstGeom>
            <a:solidFill>
              <a:srgbClr val="92D050"/>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black"/>
                </a:solidFill>
                <a:ea typeface="Verdana" panose="020B0604030504040204" pitchFamily="34" charset="0"/>
                <a:cs typeface="Verdana" panose="020B0604030504040204" pitchFamily="34" charset="0"/>
              </a:endParaRPr>
            </a:p>
          </p:txBody>
        </p:sp>
        <p:sp>
          <p:nvSpPr>
            <p:cNvPr id="19" name="Rectangle 18">
              <a:extLst>
                <a:ext uri="{FF2B5EF4-FFF2-40B4-BE49-F238E27FC236}">
                  <a16:creationId xmlns:a16="http://schemas.microsoft.com/office/drawing/2014/main" id="{56E99B9F-47BA-410B-8B8E-77C7FC8A3188}"/>
                </a:ext>
              </a:extLst>
            </p:cNvPr>
            <p:cNvSpPr/>
            <p:nvPr/>
          </p:nvSpPr>
          <p:spPr>
            <a:xfrm>
              <a:off x="4227706" y="2677009"/>
              <a:ext cx="1500044" cy="810896"/>
            </a:xfrm>
            <a:prstGeom prst="rect">
              <a:avLst/>
            </a:prstGeom>
            <a:solidFill>
              <a:srgbClr val="92D050"/>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black"/>
                </a:solidFill>
                <a:ea typeface="Verdana" panose="020B0604030504040204" pitchFamily="34" charset="0"/>
                <a:cs typeface="Verdana" panose="020B0604030504040204" pitchFamily="34" charset="0"/>
              </a:endParaRPr>
            </a:p>
          </p:txBody>
        </p:sp>
        <p:sp>
          <p:nvSpPr>
            <p:cNvPr id="20" name="TextBox 19">
              <a:extLst>
                <a:ext uri="{FF2B5EF4-FFF2-40B4-BE49-F238E27FC236}">
                  <a16:creationId xmlns:a16="http://schemas.microsoft.com/office/drawing/2014/main" id="{DCE01599-BC97-482B-9472-37F8E25EC9EA}"/>
                </a:ext>
              </a:extLst>
            </p:cNvPr>
            <p:cNvSpPr txBox="1"/>
            <p:nvPr/>
          </p:nvSpPr>
          <p:spPr>
            <a:xfrm>
              <a:off x="477355" y="1648837"/>
              <a:ext cx="1404107" cy="59285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lnSpc>
                  <a:spcPct val="106000"/>
                </a:lnSpc>
                <a:defRPr/>
              </a:pPr>
              <a:r>
                <a:rPr lang="en-US" sz="1213">
                  <a:solidFill>
                    <a:prstClr val="white"/>
                  </a:solidFill>
                  <a:ea typeface="Verdana" panose="020B0604030504040204" pitchFamily="34" charset="0"/>
                  <a:cs typeface="Verdana" panose="020B0604030504040204" pitchFamily="34" charset="0"/>
                </a:rPr>
                <a:t>Gather as-is and future state reporting requirements</a:t>
              </a:r>
            </a:p>
          </p:txBody>
        </p:sp>
        <p:sp>
          <p:nvSpPr>
            <p:cNvPr id="21" name="TextBox 20">
              <a:extLst>
                <a:ext uri="{FF2B5EF4-FFF2-40B4-BE49-F238E27FC236}">
                  <a16:creationId xmlns:a16="http://schemas.microsoft.com/office/drawing/2014/main" id="{6AFDE99F-5666-4181-A8C7-C680A0DCB079}"/>
                </a:ext>
              </a:extLst>
            </p:cNvPr>
            <p:cNvSpPr txBox="1"/>
            <p:nvPr/>
          </p:nvSpPr>
          <p:spPr>
            <a:xfrm>
              <a:off x="4248388" y="1655302"/>
              <a:ext cx="1453964" cy="59285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lnSpc>
                  <a:spcPct val="106000"/>
                </a:lnSpc>
                <a:defRPr/>
              </a:pPr>
              <a:r>
                <a:rPr lang="en-US" sz="1213">
                  <a:solidFill>
                    <a:prstClr val="white"/>
                  </a:solidFill>
                  <a:ea typeface="Verdana" panose="020B0604030504040204" pitchFamily="34" charset="0"/>
                  <a:cs typeface="Verdana" panose="020B0604030504040204" pitchFamily="34" charset="0"/>
                </a:rPr>
                <a:t>Map reporting requirements to Oracle Cloud reporting tools</a:t>
              </a:r>
            </a:p>
          </p:txBody>
        </p:sp>
        <p:sp>
          <p:nvSpPr>
            <p:cNvPr id="22" name="TextBox 21">
              <a:extLst>
                <a:ext uri="{FF2B5EF4-FFF2-40B4-BE49-F238E27FC236}">
                  <a16:creationId xmlns:a16="http://schemas.microsoft.com/office/drawing/2014/main" id="{1E50E14B-A658-4A1A-800F-24B190BAFA9F}"/>
                </a:ext>
              </a:extLst>
            </p:cNvPr>
            <p:cNvSpPr txBox="1"/>
            <p:nvPr/>
          </p:nvSpPr>
          <p:spPr>
            <a:xfrm>
              <a:off x="6156218" y="1661046"/>
              <a:ext cx="1325979" cy="409907"/>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lnSpc>
                  <a:spcPct val="106000"/>
                </a:lnSpc>
                <a:defRPr/>
              </a:pPr>
              <a:r>
                <a:rPr lang="en-US" sz="1213">
                  <a:solidFill>
                    <a:prstClr val="white"/>
                  </a:solidFill>
                  <a:ea typeface="Verdana" panose="020B0604030504040204" pitchFamily="34" charset="0"/>
                  <a:cs typeface="Verdana" panose="020B0604030504040204" pitchFamily="34" charset="0"/>
                </a:rPr>
                <a:t>Update Reports Inventory across process areas</a:t>
              </a:r>
            </a:p>
          </p:txBody>
        </p:sp>
        <p:sp>
          <p:nvSpPr>
            <p:cNvPr id="23" name="TextBox 22">
              <a:extLst>
                <a:ext uri="{FF2B5EF4-FFF2-40B4-BE49-F238E27FC236}">
                  <a16:creationId xmlns:a16="http://schemas.microsoft.com/office/drawing/2014/main" id="{6106DB84-A3D9-43FA-8977-EF363E7D9302}"/>
                </a:ext>
              </a:extLst>
            </p:cNvPr>
            <p:cNvSpPr txBox="1"/>
            <p:nvPr/>
          </p:nvSpPr>
          <p:spPr>
            <a:xfrm>
              <a:off x="6155487" y="2781885"/>
              <a:ext cx="1308560" cy="592855"/>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lnSpc>
                  <a:spcPct val="106000"/>
                </a:lnSpc>
                <a:defRPr/>
              </a:pPr>
              <a:r>
                <a:rPr lang="en-US" sz="1213">
                  <a:solidFill>
                    <a:prstClr val="white"/>
                  </a:solidFill>
                  <a:ea typeface="Verdana" panose="020B0604030504040204" pitchFamily="34" charset="0"/>
                  <a:cs typeface="Verdana" panose="020B0604030504040204" pitchFamily="34" charset="0"/>
                </a:rPr>
                <a:t>Validate pre-requisite setups for the report development</a:t>
              </a:r>
            </a:p>
          </p:txBody>
        </p:sp>
        <p:sp>
          <p:nvSpPr>
            <p:cNvPr id="24" name="TextBox 23">
              <a:extLst>
                <a:ext uri="{FF2B5EF4-FFF2-40B4-BE49-F238E27FC236}">
                  <a16:creationId xmlns:a16="http://schemas.microsoft.com/office/drawing/2014/main" id="{82A34F3D-451F-4A2C-9E2F-2047453FBD4D}"/>
                </a:ext>
              </a:extLst>
            </p:cNvPr>
            <p:cNvSpPr txBox="1"/>
            <p:nvPr/>
          </p:nvSpPr>
          <p:spPr>
            <a:xfrm>
              <a:off x="4228437" y="2781758"/>
              <a:ext cx="1498853" cy="592855"/>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lnSpc>
                  <a:spcPct val="106000"/>
                </a:lnSpc>
                <a:defRPr/>
              </a:pPr>
              <a:r>
                <a:rPr lang="en-US" sz="1213">
                  <a:solidFill>
                    <a:prstClr val="white"/>
                  </a:solidFill>
                  <a:ea typeface="Verdana" panose="020B0604030504040204" pitchFamily="34" charset="0"/>
                  <a:cs typeface="Verdana" panose="020B0604030504040204" pitchFamily="34" charset="0"/>
                </a:rPr>
                <a:t>Develop pixel perfect or analytical reports as per requirements</a:t>
              </a:r>
            </a:p>
          </p:txBody>
        </p:sp>
        <p:sp>
          <p:nvSpPr>
            <p:cNvPr id="25" name="TextBox 24">
              <a:extLst>
                <a:ext uri="{FF2B5EF4-FFF2-40B4-BE49-F238E27FC236}">
                  <a16:creationId xmlns:a16="http://schemas.microsoft.com/office/drawing/2014/main" id="{050EE5CE-8CBA-4788-BAA4-FDBA16F588E0}"/>
                </a:ext>
              </a:extLst>
            </p:cNvPr>
            <p:cNvSpPr txBox="1"/>
            <p:nvPr/>
          </p:nvSpPr>
          <p:spPr>
            <a:xfrm>
              <a:off x="2351194" y="2756742"/>
              <a:ext cx="1396264" cy="59285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lnSpc>
                  <a:spcPct val="106000"/>
                </a:lnSpc>
                <a:defRPr/>
              </a:pPr>
              <a:r>
                <a:rPr lang="en-US" sz="1213">
                  <a:solidFill>
                    <a:prstClr val="white"/>
                  </a:solidFill>
                  <a:ea typeface="Verdana" panose="020B0604030504040204" pitchFamily="34" charset="0"/>
                  <a:cs typeface="Verdana" panose="020B0604030504040204" pitchFamily="34" charset="0"/>
                </a:rPr>
                <a:t>Validate the reports based on user stories and end-to-end test cases</a:t>
              </a:r>
            </a:p>
          </p:txBody>
        </p:sp>
        <p:sp>
          <p:nvSpPr>
            <p:cNvPr id="26" name="TextBox 25">
              <a:extLst>
                <a:ext uri="{FF2B5EF4-FFF2-40B4-BE49-F238E27FC236}">
                  <a16:creationId xmlns:a16="http://schemas.microsoft.com/office/drawing/2014/main" id="{60A3ACFF-E67E-4BC8-9834-619DD669E33D}"/>
                </a:ext>
              </a:extLst>
            </p:cNvPr>
            <p:cNvSpPr txBox="1"/>
            <p:nvPr/>
          </p:nvSpPr>
          <p:spPr>
            <a:xfrm>
              <a:off x="480125" y="2754702"/>
              <a:ext cx="1401076" cy="59285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lnSpc>
                  <a:spcPct val="106000"/>
                </a:lnSpc>
                <a:defRPr/>
              </a:pPr>
              <a:r>
                <a:rPr lang="en-US" sz="1213">
                  <a:solidFill>
                    <a:prstClr val="white"/>
                  </a:solidFill>
                  <a:ea typeface="Verdana" panose="020B0604030504040204" pitchFamily="34" charset="0"/>
                  <a:cs typeface="Verdana" panose="020B0604030504040204" pitchFamily="34" charset="0"/>
                </a:rPr>
                <a:t>Perform dry runs of BIP schedules, OTBI analyses and FRS data slice-and-dice</a:t>
              </a:r>
            </a:p>
          </p:txBody>
        </p:sp>
        <p:sp>
          <p:nvSpPr>
            <p:cNvPr id="27" name="TextBox 26">
              <a:extLst>
                <a:ext uri="{FF2B5EF4-FFF2-40B4-BE49-F238E27FC236}">
                  <a16:creationId xmlns:a16="http://schemas.microsoft.com/office/drawing/2014/main" id="{2FA779D7-C877-4FC2-9ECC-306CD8E3D196}"/>
                </a:ext>
              </a:extLst>
            </p:cNvPr>
            <p:cNvSpPr txBox="1"/>
            <p:nvPr/>
          </p:nvSpPr>
          <p:spPr>
            <a:xfrm>
              <a:off x="2365426" y="4174211"/>
              <a:ext cx="1382032" cy="56955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r>
                <a:rPr lang="en-US" sz="1213">
                  <a:solidFill>
                    <a:prstClr val="white"/>
                  </a:solidFill>
                  <a:ea typeface="Verdana" panose="020B0604030504040204" pitchFamily="34" charset="0"/>
                  <a:cs typeface="Verdana" panose="020B0604030504040204" pitchFamily="34" charset="0"/>
                </a:rPr>
                <a:t>Assign Roles to users to run existing reports or newly created reports</a:t>
              </a:r>
            </a:p>
          </p:txBody>
        </p:sp>
        <p:sp>
          <p:nvSpPr>
            <p:cNvPr id="28" name="TextBox 27">
              <a:extLst>
                <a:ext uri="{FF2B5EF4-FFF2-40B4-BE49-F238E27FC236}">
                  <a16:creationId xmlns:a16="http://schemas.microsoft.com/office/drawing/2014/main" id="{FA362B6D-4C19-4133-B492-3072CF48FCFC}"/>
                </a:ext>
              </a:extLst>
            </p:cNvPr>
            <p:cNvSpPr txBox="1"/>
            <p:nvPr/>
          </p:nvSpPr>
          <p:spPr>
            <a:xfrm>
              <a:off x="477355" y="4160713"/>
              <a:ext cx="1437560" cy="592855"/>
            </a:xfrm>
            <a:prstGeom prst="rect">
              <a:avLst/>
            </a:prstGeom>
            <a:noFill/>
          </p:spPr>
          <p:txBody>
            <a:bodyPr wrap="square" rtlCol="0" anchor="ctr">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lnSpc>
                  <a:spcPct val="106000"/>
                </a:lnSpc>
                <a:defRPr/>
              </a:pPr>
              <a:r>
                <a:rPr lang="en-US" sz="1213">
                  <a:solidFill>
                    <a:prstClr val="white"/>
                  </a:solidFill>
                  <a:ea typeface="Verdana" panose="020B0604030504040204" pitchFamily="34" charset="0"/>
                  <a:cs typeface="Verdana" panose="020B0604030504040204" pitchFamily="34" charset="0"/>
                </a:rPr>
                <a:t>Configure folder level security using custom roles to enable access</a:t>
              </a:r>
            </a:p>
          </p:txBody>
        </p:sp>
        <p:cxnSp>
          <p:nvCxnSpPr>
            <p:cNvPr id="29" name="Straight Arrow Connector 28">
              <a:extLst>
                <a:ext uri="{FF2B5EF4-FFF2-40B4-BE49-F238E27FC236}">
                  <a16:creationId xmlns:a16="http://schemas.microsoft.com/office/drawing/2014/main" id="{246EB947-6B05-4066-9777-EBE2E7644C64}"/>
                </a:ext>
              </a:extLst>
            </p:cNvPr>
            <p:cNvCxnSpPr>
              <a:stCxn id="10" idx="3"/>
              <a:endCxn id="13" idx="1"/>
            </p:cNvCxnSpPr>
            <p:nvPr/>
          </p:nvCxnSpPr>
          <p:spPr>
            <a:xfrm flipV="1">
              <a:off x="3748188" y="1958376"/>
              <a:ext cx="479518"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E536692-90C4-4C52-9FAC-83B746CF9F39}"/>
                </a:ext>
              </a:extLst>
            </p:cNvPr>
            <p:cNvCxnSpPr>
              <a:stCxn id="13" idx="3"/>
              <a:endCxn id="12" idx="1"/>
            </p:cNvCxnSpPr>
            <p:nvPr/>
          </p:nvCxnSpPr>
          <p:spPr>
            <a:xfrm>
              <a:off x="5727750" y="1958376"/>
              <a:ext cx="4467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E7DEBD5-54B3-4C46-93B9-CFCF3D91C212}"/>
                </a:ext>
              </a:extLst>
            </p:cNvPr>
            <p:cNvCxnSpPr>
              <a:stCxn id="12" idx="2"/>
              <a:endCxn id="18" idx="0"/>
            </p:cNvCxnSpPr>
            <p:nvPr/>
          </p:nvCxnSpPr>
          <p:spPr>
            <a:xfrm flipH="1">
              <a:off x="6818446" y="2341990"/>
              <a:ext cx="1662" cy="338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3D2102D-4016-4F6E-A894-4E56BDED214A}"/>
                </a:ext>
              </a:extLst>
            </p:cNvPr>
            <p:cNvCxnSpPr>
              <a:stCxn id="19" idx="1"/>
              <a:endCxn id="17" idx="3"/>
            </p:cNvCxnSpPr>
            <p:nvPr/>
          </p:nvCxnSpPr>
          <p:spPr>
            <a:xfrm flipH="1" flipV="1">
              <a:off x="3748189" y="3080168"/>
              <a:ext cx="479517" cy="2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8BF4E9B-74B8-4E20-9173-5259D25B2912}"/>
                </a:ext>
              </a:extLst>
            </p:cNvPr>
            <p:cNvCxnSpPr>
              <a:stCxn id="18" idx="1"/>
              <a:endCxn id="19" idx="3"/>
            </p:cNvCxnSpPr>
            <p:nvPr/>
          </p:nvCxnSpPr>
          <p:spPr>
            <a:xfrm flipH="1" flipV="1">
              <a:off x="5727750" y="3082457"/>
              <a:ext cx="428468" cy="3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57EBA19-FE2D-4A82-8BCF-BD1DBF7CC7CA}"/>
                </a:ext>
              </a:extLst>
            </p:cNvPr>
            <p:cNvCxnSpPr>
              <a:stCxn id="16" idx="2"/>
              <a:endCxn id="14" idx="0"/>
            </p:cNvCxnSpPr>
            <p:nvPr/>
          </p:nvCxnSpPr>
          <p:spPr>
            <a:xfrm>
              <a:off x="1186331" y="3493197"/>
              <a:ext cx="5407" cy="567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F1A7A45-B26D-4C0D-80A9-4AC3048680A4}"/>
                </a:ext>
              </a:extLst>
            </p:cNvPr>
            <p:cNvSpPr txBox="1"/>
            <p:nvPr/>
          </p:nvSpPr>
          <p:spPr>
            <a:xfrm>
              <a:off x="889168" y="5403194"/>
              <a:ext cx="1319755" cy="204563"/>
            </a:xfrm>
            <a:prstGeom prst="rect">
              <a:avLst/>
            </a:prstGeom>
            <a:noFill/>
          </p:spPr>
          <p:txBody>
            <a:bodyPr wrap="square" lIns="0" tIns="0" rIns="0" bIns="0" rtlCol="0" anchor="ctr">
              <a:no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436450">
                <a:lnSpc>
                  <a:spcPct val="106000"/>
                </a:lnSpc>
                <a:defRPr/>
              </a:pPr>
              <a:r>
                <a:rPr lang="en-US" sz="1213" i="1">
                  <a:solidFill>
                    <a:srgbClr val="0070C0"/>
                  </a:solidFill>
                </a:rPr>
                <a:t>Mapping and Configurations</a:t>
              </a:r>
            </a:p>
          </p:txBody>
        </p:sp>
        <p:sp>
          <p:nvSpPr>
            <p:cNvPr id="36" name="Oval 35">
              <a:extLst>
                <a:ext uri="{FF2B5EF4-FFF2-40B4-BE49-F238E27FC236}">
                  <a16:creationId xmlns:a16="http://schemas.microsoft.com/office/drawing/2014/main" id="{AEC5CAF8-050B-40FF-BCBF-80E0A164D77F}"/>
                </a:ext>
              </a:extLst>
            </p:cNvPr>
            <p:cNvSpPr>
              <a:spLocks noChangeAspect="1"/>
            </p:cNvSpPr>
            <p:nvPr/>
          </p:nvSpPr>
          <p:spPr>
            <a:xfrm>
              <a:off x="652396" y="5409880"/>
              <a:ext cx="173944" cy="182880"/>
            </a:xfrm>
            <a:prstGeom prst="ellipse">
              <a:avLst/>
            </a:prstGeom>
            <a:solidFill>
              <a:schemeClr val="accent2">
                <a:lumMod val="50000"/>
              </a:schemeClr>
            </a:solidFill>
            <a:ln w="25400" cap="flat" cmpd="sng" algn="ctr">
              <a:noFill/>
              <a:prstDash val="solid"/>
            </a:ln>
            <a:effectLst/>
          </p:spPr>
          <p:txBody>
            <a:bodyPr lIns="21823" rIns="21823"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436450">
                <a:spcBef>
                  <a:spcPct val="20000"/>
                </a:spcBef>
                <a:defRPr/>
              </a:pPr>
              <a:endParaRPr lang="en-US" sz="1213" kern="0">
                <a:solidFill>
                  <a:srgbClr val="002776"/>
                </a:solidFill>
                <a:cs typeface="Arial" charset="0"/>
              </a:endParaRPr>
            </a:p>
          </p:txBody>
        </p:sp>
        <p:sp>
          <p:nvSpPr>
            <p:cNvPr id="37" name="Oval 36">
              <a:extLst>
                <a:ext uri="{FF2B5EF4-FFF2-40B4-BE49-F238E27FC236}">
                  <a16:creationId xmlns:a16="http://schemas.microsoft.com/office/drawing/2014/main" id="{864DF769-8CA7-419C-AFD0-5B0334157103}"/>
                </a:ext>
              </a:extLst>
            </p:cNvPr>
            <p:cNvSpPr>
              <a:spLocks noChangeAspect="1"/>
            </p:cNvSpPr>
            <p:nvPr/>
          </p:nvSpPr>
          <p:spPr>
            <a:xfrm>
              <a:off x="2508924" y="5411647"/>
              <a:ext cx="173944" cy="182880"/>
            </a:xfrm>
            <a:prstGeom prst="ellipse">
              <a:avLst/>
            </a:prstGeom>
            <a:solidFill>
              <a:srgbClr val="92D050"/>
            </a:solidFill>
            <a:ln w="25400" cap="flat" cmpd="sng" algn="ctr">
              <a:solidFill>
                <a:srgbClr val="92D050"/>
              </a:solidFill>
              <a:prstDash val="solid"/>
            </a:ln>
            <a:effectLst/>
          </p:spPr>
          <p:txBody>
            <a:bodyPr lIns="0" tIns="0" rIns="0" bIns="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436450">
                <a:spcBef>
                  <a:spcPct val="20000"/>
                </a:spcBef>
                <a:defRPr/>
              </a:pPr>
              <a:endParaRPr lang="en-US" sz="1213" kern="0">
                <a:solidFill>
                  <a:srgbClr val="002776"/>
                </a:solidFill>
                <a:cs typeface="Arial" charset="0"/>
              </a:endParaRPr>
            </a:p>
          </p:txBody>
        </p:sp>
        <p:sp>
          <p:nvSpPr>
            <p:cNvPr id="38" name="Rectangle 37">
              <a:extLst>
                <a:ext uri="{FF2B5EF4-FFF2-40B4-BE49-F238E27FC236}">
                  <a16:creationId xmlns:a16="http://schemas.microsoft.com/office/drawing/2014/main" id="{C4FE9E18-99D6-45B9-A4E0-01623E931E76}"/>
                </a:ext>
              </a:extLst>
            </p:cNvPr>
            <p:cNvSpPr/>
            <p:nvPr/>
          </p:nvSpPr>
          <p:spPr bwMode="auto">
            <a:xfrm>
              <a:off x="482536" y="5369883"/>
              <a:ext cx="5370760" cy="283927"/>
            </a:xfrm>
            <a:prstGeom prst="rect">
              <a:avLst/>
            </a:prstGeom>
            <a:noFill/>
            <a:ln w="12700" cap="flat" cmpd="sng" algn="ctr">
              <a:solidFill>
                <a:srgbClr val="002776"/>
              </a:solidFill>
              <a:prstDash val="solid"/>
              <a:round/>
              <a:headEnd type="none" w="med" len="med"/>
              <a:tailEnd type="none" w="med" len="med"/>
            </a:ln>
            <a:effectLst/>
          </p:spPr>
          <p:txBody>
            <a:bodyPr vert="horz" wrap="square" lIns="34916" tIns="34916" rIns="34916" bIns="34916" numCol="1" rtlCol="0" anchor="t" anchorCtr="0" compatLnSpc="1">
              <a:prstTxWarp prst="textNoShape">
                <a:avLst/>
              </a:prstTxWarp>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defTabSz="436450" eaLnBrk="0" fontAlgn="base" hangingPunct="0">
                <a:lnSpc>
                  <a:spcPct val="106000"/>
                </a:lnSpc>
                <a:spcBef>
                  <a:spcPct val="50000"/>
                </a:spcBef>
                <a:spcAft>
                  <a:spcPct val="0"/>
                </a:spcAft>
                <a:buSzPct val="100000"/>
                <a:defRPr/>
              </a:pPr>
              <a:endParaRPr lang="en-US" sz="1213" kern="0">
                <a:solidFill>
                  <a:prstClr val="black"/>
                </a:solidFill>
                <a:cs typeface="Arial" charset="0"/>
              </a:endParaRPr>
            </a:p>
          </p:txBody>
        </p:sp>
        <p:sp>
          <p:nvSpPr>
            <p:cNvPr id="39" name="Rectangle 38">
              <a:extLst>
                <a:ext uri="{FF2B5EF4-FFF2-40B4-BE49-F238E27FC236}">
                  <a16:creationId xmlns:a16="http://schemas.microsoft.com/office/drawing/2014/main" id="{67AD9060-15EF-41C3-B56B-03CC8E38CD28}"/>
                </a:ext>
              </a:extLst>
            </p:cNvPr>
            <p:cNvSpPr/>
            <p:nvPr/>
          </p:nvSpPr>
          <p:spPr>
            <a:xfrm>
              <a:off x="2511758" y="5388826"/>
              <a:ext cx="1828134" cy="409907"/>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436450">
                <a:lnSpc>
                  <a:spcPct val="106000"/>
                </a:lnSpc>
                <a:defRPr/>
              </a:pPr>
              <a:r>
                <a:rPr lang="en-US" sz="1213" i="1">
                  <a:solidFill>
                    <a:srgbClr val="0070C0"/>
                  </a:solidFill>
                </a:rPr>
                <a:t>Data Extraction &amp; Formatting</a:t>
              </a:r>
            </a:p>
          </p:txBody>
        </p:sp>
        <p:sp>
          <p:nvSpPr>
            <p:cNvPr id="40" name="Rectangle 39">
              <a:extLst>
                <a:ext uri="{FF2B5EF4-FFF2-40B4-BE49-F238E27FC236}">
                  <a16:creationId xmlns:a16="http://schemas.microsoft.com/office/drawing/2014/main" id="{A9E2EFD0-DF06-410F-B2D2-C0EF2C8E9433}"/>
                </a:ext>
              </a:extLst>
            </p:cNvPr>
            <p:cNvSpPr/>
            <p:nvPr/>
          </p:nvSpPr>
          <p:spPr>
            <a:xfrm>
              <a:off x="4499248" y="5384939"/>
              <a:ext cx="1379816" cy="409907"/>
            </a:xfrm>
            <a:prstGeom prst="rect">
              <a:avLst/>
            </a:prstGeom>
          </p:spPr>
          <p:txBody>
            <a:bodyPr wrap="square">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436450">
                <a:lnSpc>
                  <a:spcPct val="106000"/>
                </a:lnSpc>
                <a:defRPr/>
              </a:pPr>
              <a:r>
                <a:rPr lang="en-US" sz="1213" i="1">
                  <a:solidFill>
                    <a:srgbClr val="0070C0"/>
                  </a:solidFill>
                </a:rPr>
                <a:t>Scheduling &amp; Delivery</a:t>
              </a:r>
            </a:p>
          </p:txBody>
        </p:sp>
        <p:sp>
          <p:nvSpPr>
            <p:cNvPr id="41" name="Oval 40">
              <a:extLst>
                <a:ext uri="{FF2B5EF4-FFF2-40B4-BE49-F238E27FC236}">
                  <a16:creationId xmlns:a16="http://schemas.microsoft.com/office/drawing/2014/main" id="{AF65EF51-C67C-40F7-B6A9-309A836925C4}"/>
                </a:ext>
              </a:extLst>
            </p:cNvPr>
            <p:cNvSpPr>
              <a:spLocks noChangeAspect="1"/>
            </p:cNvSpPr>
            <p:nvPr/>
          </p:nvSpPr>
          <p:spPr>
            <a:xfrm>
              <a:off x="4466159" y="5418057"/>
              <a:ext cx="173944" cy="182880"/>
            </a:xfrm>
            <a:prstGeom prst="ellipse">
              <a:avLst/>
            </a:prstGeom>
            <a:solidFill>
              <a:srgbClr val="00B0F0"/>
            </a:solidFill>
            <a:ln w="25400" cap="flat" cmpd="sng" algn="ctr">
              <a:noFill/>
              <a:prstDash val="solid"/>
            </a:ln>
            <a:effectLst/>
          </p:spPr>
          <p:txBody>
            <a:bodyPr lIns="0" tIns="0" rIns="0" bIns="0"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436450">
                <a:spcBef>
                  <a:spcPct val="20000"/>
                </a:spcBef>
                <a:defRPr/>
              </a:pPr>
              <a:endParaRPr lang="en-US" sz="1213" kern="0">
                <a:solidFill>
                  <a:srgbClr val="002776"/>
                </a:solidFill>
                <a:cs typeface="Arial" charset="0"/>
              </a:endParaRPr>
            </a:p>
          </p:txBody>
        </p:sp>
        <p:sp>
          <p:nvSpPr>
            <p:cNvPr id="42" name="Rectangle 41">
              <a:extLst>
                <a:ext uri="{FF2B5EF4-FFF2-40B4-BE49-F238E27FC236}">
                  <a16:creationId xmlns:a16="http://schemas.microsoft.com/office/drawing/2014/main" id="{0CA21A08-9123-410C-A5C7-3F57A9449B3D}"/>
                </a:ext>
              </a:extLst>
            </p:cNvPr>
            <p:cNvSpPr/>
            <p:nvPr/>
          </p:nvSpPr>
          <p:spPr>
            <a:xfrm>
              <a:off x="4227706" y="4061142"/>
              <a:ext cx="1500044" cy="758952"/>
            </a:xfrm>
            <a:prstGeom prst="rect">
              <a:avLst/>
            </a:prstGeom>
            <a:solidFill>
              <a:srgbClr val="00B0F0"/>
            </a:solidFill>
            <a:ln w="9525">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endParaRPr lang="en-US" sz="1213">
                <a:solidFill>
                  <a:prstClr val="black"/>
                </a:solidFill>
                <a:ea typeface="Verdana" panose="020B0604030504040204" pitchFamily="34" charset="0"/>
                <a:cs typeface="Verdana" panose="020B0604030504040204" pitchFamily="34" charset="0"/>
              </a:endParaRPr>
            </a:p>
          </p:txBody>
        </p:sp>
        <p:sp>
          <p:nvSpPr>
            <p:cNvPr id="43" name="TextBox 42">
              <a:extLst>
                <a:ext uri="{FF2B5EF4-FFF2-40B4-BE49-F238E27FC236}">
                  <a16:creationId xmlns:a16="http://schemas.microsoft.com/office/drawing/2014/main" id="{91B24DDF-433D-4930-9278-64899F6E37EF}"/>
                </a:ext>
              </a:extLst>
            </p:cNvPr>
            <p:cNvSpPr txBox="1"/>
            <p:nvPr/>
          </p:nvSpPr>
          <p:spPr>
            <a:xfrm>
              <a:off x="4226975" y="4146165"/>
              <a:ext cx="1498853" cy="569555"/>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defRPr/>
              </a:pPr>
              <a:r>
                <a:rPr lang="en-US" sz="1213">
                  <a:solidFill>
                    <a:prstClr val="white"/>
                  </a:solidFill>
                  <a:ea typeface="Verdana" panose="020B0604030504040204" pitchFamily="34" charset="0"/>
                  <a:cs typeface="Verdana" panose="020B0604030504040204" pitchFamily="34" charset="0"/>
                </a:rPr>
                <a:t>Run high volume reports and resolve potential performance issues</a:t>
              </a:r>
            </a:p>
          </p:txBody>
        </p:sp>
        <p:cxnSp>
          <p:nvCxnSpPr>
            <p:cNvPr id="44" name="Straight Arrow Connector 43">
              <a:extLst>
                <a:ext uri="{FF2B5EF4-FFF2-40B4-BE49-F238E27FC236}">
                  <a16:creationId xmlns:a16="http://schemas.microsoft.com/office/drawing/2014/main" id="{4CAD1AFF-180B-4561-9E1B-37C86C5B33A4}"/>
                </a:ext>
              </a:extLst>
            </p:cNvPr>
            <p:cNvCxnSpPr>
              <a:cxnSpLocks/>
            </p:cNvCxnSpPr>
            <p:nvPr/>
          </p:nvCxnSpPr>
          <p:spPr>
            <a:xfrm flipV="1">
              <a:off x="1894176" y="1966887"/>
              <a:ext cx="443083"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9C5A4D9-3B97-4328-BF20-DC6C41F49806}"/>
                </a:ext>
              </a:extLst>
            </p:cNvPr>
            <p:cNvCxnSpPr>
              <a:cxnSpLocks/>
            </p:cNvCxnSpPr>
            <p:nvPr/>
          </p:nvCxnSpPr>
          <p:spPr>
            <a:xfrm flipV="1">
              <a:off x="3777872" y="4435854"/>
              <a:ext cx="443083"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5628350-3791-4ED7-9F4A-40B3112B035D}"/>
                </a:ext>
              </a:extLst>
            </p:cNvPr>
            <p:cNvCxnSpPr>
              <a:cxnSpLocks/>
            </p:cNvCxnSpPr>
            <p:nvPr/>
          </p:nvCxnSpPr>
          <p:spPr>
            <a:xfrm flipV="1">
              <a:off x="1894176" y="4437414"/>
              <a:ext cx="443083" cy="2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0194E3D-147A-4CFD-9CDF-54E1393E8631}"/>
                </a:ext>
              </a:extLst>
            </p:cNvPr>
            <p:cNvCxnSpPr>
              <a:cxnSpLocks/>
            </p:cNvCxnSpPr>
            <p:nvPr/>
          </p:nvCxnSpPr>
          <p:spPr>
            <a:xfrm flipH="1" flipV="1">
              <a:off x="1883910" y="3060743"/>
              <a:ext cx="479517" cy="2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D533451F-0A2B-4D7E-8EC0-E3A9958AA2D8}"/>
              </a:ext>
            </a:extLst>
          </p:cNvPr>
          <p:cNvSpPr txBox="1"/>
          <p:nvPr/>
        </p:nvSpPr>
        <p:spPr>
          <a:xfrm>
            <a:off x="3621785" y="1983785"/>
            <a:ext cx="1743433" cy="677621"/>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554479">
              <a:lnSpc>
                <a:spcPct val="106000"/>
              </a:lnSpc>
              <a:defRPr/>
            </a:pPr>
            <a:r>
              <a:rPr lang="en-US" sz="1213">
                <a:solidFill>
                  <a:prstClr val="white"/>
                </a:solidFill>
                <a:ea typeface="Verdana" panose="020B0604030504040204" pitchFamily="34" charset="0"/>
                <a:cs typeface="Verdana" panose="020B0604030504040204" pitchFamily="34" charset="0"/>
              </a:rPr>
              <a:t>Prepare Reports Inventory across process areas</a:t>
            </a:r>
          </a:p>
        </p:txBody>
      </p:sp>
    </p:spTree>
    <p:extLst>
      <p:ext uri="{BB962C8B-B14F-4D97-AF65-F5344CB8AC3E}">
        <p14:creationId xmlns:p14="http://schemas.microsoft.com/office/powerpoint/2010/main" val="3981263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2ABAC14-E44E-47F9-A412-B561B0F08E52}"/>
              </a:ext>
            </a:extLst>
          </p:cNvPr>
          <p:cNvSpPr>
            <a:spLocks noGrp="1"/>
          </p:cNvSpPr>
          <p:nvPr>
            <p:ph type="title" idx="4294967295"/>
          </p:nvPr>
        </p:nvSpPr>
        <p:spPr>
          <a:xfrm>
            <a:off x="0" y="398463"/>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Reporting Principles</a:t>
            </a:r>
          </a:p>
        </p:txBody>
      </p:sp>
      <p:sp>
        <p:nvSpPr>
          <p:cNvPr id="6" name="Text Placeholder 2">
            <a:extLst>
              <a:ext uri="{FF2B5EF4-FFF2-40B4-BE49-F238E27FC236}">
                <a16:creationId xmlns:a16="http://schemas.microsoft.com/office/drawing/2014/main" id="{D6CB2838-5B88-4D89-A70D-AE826FBE225E}"/>
              </a:ext>
            </a:extLst>
          </p:cNvPr>
          <p:cNvSpPr txBox="1">
            <a:spLocks/>
          </p:cNvSpPr>
          <p:nvPr/>
        </p:nvSpPr>
        <p:spPr>
          <a:xfrm>
            <a:off x="748429" y="1299099"/>
            <a:ext cx="10642073" cy="362964"/>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13">
                <a:solidFill>
                  <a:schemeClr val="tx1"/>
                </a:solidFill>
                <a:ea typeface="Verdana" panose="020B0604030504040204" pitchFamily="34" charset="0"/>
                <a:cs typeface="Verdana" panose="020B0604030504040204" pitchFamily="34" charset="0"/>
              </a:rPr>
              <a:t>The reporting solution is driven by a set of guiding principles that help align the factors involved in the reporting implementation methodology</a:t>
            </a:r>
          </a:p>
        </p:txBody>
      </p:sp>
      <p:graphicFrame>
        <p:nvGraphicFramePr>
          <p:cNvPr id="49" name="Diagram 48">
            <a:extLst>
              <a:ext uri="{FF2B5EF4-FFF2-40B4-BE49-F238E27FC236}">
                <a16:creationId xmlns:a16="http://schemas.microsoft.com/office/drawing/2014/main" id="{E84F3270-0994-46FA-96E3-6184B61BFF3A}"/>
              </a:ext>
            </a:extLst>
          </p:cNvPr>
          <p:cNvGraphicFramePr/>
          <p:nvPr/>
        </p:nvGraphicFramePr>
        <p:xfrm>
          <a:off x="1166238" y="1250677"/>
          <a:ext cx="9037502" cy="2212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0" name="TextBox 49">
            <a:extLst>
              <a:ext uri="{FF2B5EF4-FFF2-40B4-BE49-F238E27FC236}">
                <a16:creationId xmlns:a16="http://schemas.microsoft.com/office/drawing/2014/main" id="{C0CBA535-16BA-4226-81CF-35BCB90EFC7F}"/>
              </a:ext>
            </a:extLst>
          </p:cNvPr>
          <p:cNvSpPr txBox="1"/>
          <p:nvPr/>
        </p:nvSpPr>
        <p:spPr>
          <a:xfrm>
            <a:off x="1446572" y="2970755"/>
            <a:ext cx="1416036" cy="615040"/>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Customer data</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Internal data</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Public/ External data</a:t>
            </a:r>
          </a:p>
        </p:txBody>
      </p:sp>
      <p:sp>
        <p:nvSpPr>
          <p:cNvPr id="51" name="TextBox 50">
            <a:extLst>
              <a:ext uri="{FF2B5EF4-FFF2-40B4-BE49-F238E27FC236}">
                <a16:creationId xmlns:a16="http://schemas.microsoft.com/office/drawing/2014/main" id="{88826C52-2B0A-4C51-B6B9-28DAC6996EF1}"/>
              </a:ext>
            </a:extLst>
          </p:cNvPr>
          <p:cNvSpPr txBox="1"/>
          <p:nvPr/>
        </p:nvSpPr>
        <p:spPr>
          <a:xfrm>
            <a:off x="2800998" y="2970755"/>
            <a:ext cx="1311134" cy="484363"/>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High Volume</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Low Volume</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Batch extracts</a:t>
            </a:r>
          </a:p>
        </p:txBody>
      </p:sp>
      <p:sp>
        <p:nvSpPr>
          <p:cNvPr id="52" name="TextBox 51">
            <a:extLst>
              <a:ext uri="{FF2B5EF4-FFF2-40B4-BE49-F238E27FC236}">
                <a16:creationId xmlns:a16="http://schemas.microsoft.com/office/drawing/2014/main" id="{F618F036-4E30-4383-A15F-C853DC427975}"/>
              </a:ext>
            </a:extLst>
          </p:cNvPr>
          <p:cNvSpPr txBox="1"/>
          <p:nvPr/>
        </p:nvSpPr>
        <p:spPr>
          <a:xfrm>
            <a:off x="4045556" y="2982553"/>
            <a:ext cx="1181060" cy="745717"/>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HTML</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Excel</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PDF </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Dashboard</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PPT/ Word</a:t>
            </a:r>
          </a:p>
        </p:txBody>
      </p:sp>
      <p:sp>
        <p:nvSpPr>
          <p:cNvPr id="53" name="TextBox 52">
            <a:extLst>
              <a:ext uri="{FF2B5EF4-FFF2-40B4-BE49-F238E27FC236}">
                <a16:creationId xmlns:a16="http://schemas.microsoft.com/office/drawing/2014/main" id="{F960C09E-824B-45DA-B27D-45A84BF499EC}"/>
              </a:ext>
            </a:extLst>
          </p:cNvPr>
          <p:cNvSpPr txBox="1"/>
          <p:nvPr/>
        </p:nvSpPr>
        <p:spPr>
          <a:xfrm>
            <a:off x="5252205" y="2947161"/>
            <a:ext cx="1181060" cy="745717"/>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Management</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Transactional</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Period Close</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External</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Analytical</a:t>
            </a:r>
          </a:p>
        </p:txBody>
      </p:sp>
      <p:sp>
        <p:nvSpPr>
          <p:cNvPr id="54" name="TextBox 53">
            <a:extLst>
              <a:ext uri="{FF2B5EF4-FFF2-40B4-BE49-F238E27FC236}">
                <a16:creationId xmlns:a16="http://schemas.microsoft.com/office/drawing/2014/main" id="{A564184F-D5CF-4477-9589-3859D3022B2C}"/>
              </a:ext>
            </a:extLst>
          </p:cNvPr>
          <p:cNvSpPr txBox="1"/>
          <p:nvPr/>
        </p:nvSpPr>
        <p:spPr>
          <a:xfrm>
            <a:off x="6489909" y="2980291"/>
            <a:ext cx="1181060" cy="484363"/>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Business Group</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Legal Entity</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Business Unit</a:t>
            </a:r>
          </a:p>
        </p:txBody>
      </p:sp>
      <p:sp>
        <p:nvSpPr>
          <p:cNvPr id="55" name="TextBox 54">
            <a:extLst>
              <a:ext uri="{FF2B5EF4-FFF2-40B4-BE49-F238E27FC236}">
                <a16:creationId xmlns:a16="http://schemas.microsoft.com/office/drawing/2014/main" id="{CFA9F904-F82C-45C7-A4CF-7BBFD8344D8F}"/>
              </a:ext>
            </a:extLst>
          </p:cNvPr>
          <p:cNvSpPr txBox="1"/>
          <p:nvPr/>
        </p:nvSpPr>
        <p:spPr>
          <a:xfrm>
            <a:off x="7700406" y="2958958"/>
            <a:ext cx="1711211" cy="484363"/>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Business Functions</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Power Users</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Business Users</a:t>
            </a:r>
          </a:p>
        </p:txBody>
      </p:sp>
      <p:graphicFrame>
        <p:nvGraphicFramePr>
          <p:cNvPr id="56" name="Table 55">
            <a:extLst>
              <a:ext uri="{FF2B5EF4-FFF2-40B4-BE49-F238E27FC236}">
                <a16:creationId xmlns:a16="http://schemas.microsoft.com/office/drawing/2014/main" id="{C000D07A-CE64-4A3D-BCF1-CDBEB26B26B5}"/>
              </a:ext>
            </a:extLst>
          </p:cNvPr>
          <p:cNvGraphicFramePr>
            <a:graphicFrameLocks noGrp="1"/>
          </p:cNvGraphicFramePr>
          <p:nvPr/>
        </p:nvGraphicFramePr>
        <p:xfrm>
          <a:off x="471104" y="3773179"/>
          <a:ext cx="11018977" cy="2550604"/>
        </p:xfrm>
        <a:graphic>
          <a:graphicData uri="http://schemas.openxmlformats.org/drawingml/2006/table">
            <a:tbl>
              <a:tblPr firstRow="1" bandRow="1">
                <a:tableStyleId>{5C22544A-7EE6-4342-B048-85BDC9FD1C3A}</a:tableStyleId>
              </a:tblPr>
              <a:tblGrid>
                <a:gridCol w="2498507">
                  <a:extLst>
                    <a:ext uri="{9D8B030D-6E8A-4147-A177-3AD203B41FA5}">
                      <a16:colId xmlns:a16="http://schemas.microsoft.com/office/drawing/2014/main" val="578901024"/>
                    </a:ext>
                  </a:extLst>
                </a:gridCol>
                <a:gridCol w="8520470">
                  <a:extLst>
                    <a:ext uri="{9D8B030D-6E8A-4147-A177-3AD203B41FA5}">
                      <a16:colId xmlns:a16="http://schemas.microsoft.com/office/drawing/2014/main" val="3089166467"/>
                    </a:ext>
                  </a:extLst>
                </a:gridCol>
              </a:tblGrid>
              <a:tr h="294782">
                <a:tc>
                  <a:txBody>
                    <a:bodyPr/>
                    <a:lstStyle/>
                    <a:p>
                      <a:pPr algn="ctr"/>
                      <a:r>
                        <a:rPr lang="en-US" sz="1200">
                          <a:latin typeface="+mn-lt"/>
                          <a:ea typeface="Verdana" panose="020B0604030504040204" pitchFamily="34" charset="0"/>
                          <a:cs typeface="Verdana" panose="020B0604030504040204" pitchFamily="34" charset="0"/>
                        </a:rPr>
                        <a:t>Principle</a:t>
                      </a:r>
                    </a:p>
                  </a:txBody>
                  <a:tcPr marL="83173" marR="83173" marT="41587" marB="41587" anchor="ctr"/>
                </a:tc>
                <a:tc>
                  <a:txBody>
                    <a:bodyPr/>
                    <a:lstStyle/>
                    <a:p>
                      <a:pPr algn="ctr"/>
                      <a:r>
                        <a:rPr lang="en-US" sz="1200">
                          <a:latin typeface="+mn-lt"/>
                          <a:ea typeface="Verdana" panose="020B0604030504040204" pitchFamily="34" charset="0"/>
                          <a:cs typeface="Verdana" panose="020B0604030504040204" pitchFamily="34" charset="0"/>
                        </a:rPr>
                        <a:t>Benefits</a:t>
                      </a:r>
                    </a:p>
                  </a:txBody>
                  <a:tcPr marL="83173" marR="83173" marT="41587" marB="41587" anchor="ctr"/>
                </a:tc>
                <a:extLst>
                  <a:ext uri="{0D108BD9-81ED-4DB2-BD59-A6C34878D82A}">
                    <a16:rowId xmlns:a16="http://schemas.microsoft.com/office/drawing/2014/main" val="3375775714"/>
                  </a:ext>
                </a:extLst>
              </a:tr>
              <a:tr h="4749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a:effectLst/>
                          <a:latin typeface="+mn-lt"/>
                          <a:ea typeface="Verdana" panose="020B0604030504040204" pitchFamily="34" charset="0"/>
                          <a:cs typeface="Verdana" panose="020B0604030504040204" pitchFamily="34" charset="0"/>
                        </a:rPr>
                        <a:t>Single source of truth</a:t>
                      </a:r>
                      <a:endParaRPr lang="en-US" sz="1100">
                        <a:latin typeface="+mn-lt"/>
                        <a:ea typeface="Verdana" panose="020B0604030504040204" pitchFamily="34" charset="0"/>
                        <a:cs typeface="Verdana" panose="020B0604030504040204" pitchFamily="34" charset="0"/>
                      </a:endParaRPr>
                    </a:p>
                  </a:txBody>
                  <a:tcPr marL="83173" marR="83173" marT="41587" marB="41587" anchor="ctr"/>
                </a:tc>
                <a:tc>
                  <a:txBody>
                    <a:bodyPr/>
                    <a:lstStyle/>
                    <a:p>
                      <a:pPr marL="285750" marR="0" lvl="0" indent="-285750" hangingPunct="0">
                        <a:lnSpc>
                          <a:spcPct val="115000"/>
                        </a:lnSpc>
                        <a:spcBef>
                          <a:spcPts val="0"/>
                        </a:spcBef>
                        <a:spcAft>
                          <a:spcPts val="0"/>
                        </a:spcAft>
                        <a:buFont typeface="Arial" panose="020B0604020202020204" pitchFamily="34" charset="0"/>
                        <a:buChar char="•"/>
                        <a:tabLst>
                          <a:tab pos="225425" algn="l"/>
                        </a:tabLst>
                      </a:pPr>
                      <a:r>
                        <a:rPr lang="en-US" sz="1100">
                          <a:effectLst/>
                          <a:latin typeface="+mn-lt"/>
                          <a:ea typeface="Verdana" panose="020B0604030504040204" pitchFamily="34" charset="0"/>
                          <a:cs typeface="Verdana" panose="020B0604030504040204" pitchFamily="34" charset="0"/>
                        </a:rPr>
                        <a:t>Enables true performance measurement and metrics usage across the organization</a:t>
                      </a:r>
                    </a:p>
                    <a:p>
                      <a:pPr marL="285750" marR="0" lvl="0" indent="-285750" hangingPunct="0">
                        <a:lnSpc>
                          <a:spcPct val="115000"/>
                        </a:lnSpc>
                        <a:spcBef>
                          <a:spcPts val="0"/>
                        </a:spcBef>
                        <a:spcAft>
                          <a:spcPts val="0"/>
                        </a:spcAft>
                        <a:buFont typeface="Arial" panose="020B0604020202020204" pitchFamily="34" charset="0"/>
                        <a:buChar char="•"/>
                        <a:tabLst>
                          <a:tab pos="228600" algn="l"/>
                        </a:tabLst>
                      </a:pPr>
                      <a:r>
                        <a:rPr lang="en-US" sz="1100">
                          <a:effectLst/>
                          <a:latin typeface="+mn-lt"/>
                          <a:ea typeface="Verdana" panose="020B0604030504040204" pitchFamily="34" charset="0"/>
                          <a:cs typeface="Verdana" panose="020B0604030504040204" pitchFamily="34" charset="0"/>
                        </a:rPr>
                        <a:t>Provides factual understanding and confidence in reporting </a:t>
                      </a:r>
                    </a:p>
                  </a:txBody>
                  <a:tcPr marL="83173" marR="83173" marT="41587" marB="41587" anchor="ctr"/>
                </a:tc>
                <a:extLst>
                  <a:ext uri="{0D108BD9-81ED-4DB2-BD59-A6C34878D82A}">
                    <a16:rowId xmlns:a16="http://schemas.microsoft.com/office/drawing/2014/main" val="1471389315"/>
                  </a:ext>
                </a:extLst>
              </a:tr>
              <a:tr h="4794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a:effectLst/>
                          <a:latin typeface="+mn-lt"/>
                          <a:ea typeface="Verdana" panose="020B0604030504040204" pitchFamily="34" charset="0"/>
                          <a:cs typeface="Verdana" panose="020B0604030504040204" pitchFamily="34" charset="0"/>
                        </a:rPr>
                        <a:t>Information consistency</a:t>
                      </a:r>
                      <a:endParaRPr lang="en-US" sz="1100" b="1">
                        <a:effectLst/>
                        <a:latin typeface="+mn-lt"/>
                        <a:ea typeface="Verdana" panose="020B0604030504040204" pitchFamily="34" charset="0"/>
                        <a:cs typeface="Verdana" panose="020B0604030504040204" pitchFamily="34" charset="0"/>
                      </a:endParaRPr>
                    </a:p>
                  </a:txBody>
                  <a:tcPr marL="83173" marR="83173" marT="41587" marB="41587" anchor="ctr"/>
                </a:tc>
                <a:tc>
                  <a:txBody>
                    <a:bodyPr/>
                    <a:lstStyle>
                      <a:lvl1pPr marL="0" algn="l" defTabSz="914400" rtl="0" eaLnBrk="1" latinLnBrk="0" hangingPunct="1">
                        <a:defRPr sz="1800" kern="1200">
                          <a:solidFill>
                            <a:schemeClr val="dk1"/>
                          </a:solidFill>
                          <a:latin typeface="Calibri"/>
                          <a:cs typeface="Arial"/>
                        </a:defRPr>
                      </a:lvl1pPr>
                      <a:lvl2pPr marL="457200" algn="l" defTabSz="914400" rtl="0" eaLnBrk="1" latinLnBrk="0" hangingPunct="1">
                        <a:defRPr sz="1800" kern="1200">
                          <a:solidFill>
                            <a:schemeClr val="dk1"/>
                          </a:solidFill>
                          <a:latin typeface="Calibri"/>
                          <a:cs typeface="Arial"/>
                        </a:defRPr>
                      </a:lvl2pPr>
                      <a:lvl3pPr marL="914400" algn="l" defTabSz="914400" rtl="0" eaLnBrk="1" latinLnBrk="0" hangingPunct="1">
                        <a:defRPr sz="1800" kern="1200">
                          <a:solidFill>
                            <a:schemeClr val="dk1"/>
                          </a:solidFill>
                          <a:latin typeface="Calibri"/>
                          <a:cs typeface="Arial"/>
                        </a:defRPr>
                      </a:lvl3pPr>
                      <a:lvl4pPr marL="1371600" algn="l" defTabSz="914400" rtl="0" eaLnBrk="1" latinLnBrk="0" hangingPunct="1">
                        <a:defRPr sz="1800" kern="1200">
                          <a:solidFill>
                            <a:schemeClr val="dk1"/>
                          </a:solidFill>
                          <a:latin typeface="Calibri"/>
                          <a:cs typeface="Arial"/>
                        </a:defRPr>
                      </a:lvl4pPr>
                      <a:lvl5pPr marL="1828800" algn="l" defTabSz="914400" rtl="0" eaLnBrk="1" latinLnBrk="0" hangingPunct="1">
                        <a:defRPr sz="1800" kern="1200">
                          <a:solidFill>
                            <a:schemeClr val="dk1"/>
                          </a:solidFill>
                          <a:latin typeface="Calibri"/>
                          <a:cs typeface="Arial"/>
                        </a:defRPr>
                      </a:lvl5pPr>
                      <a:lvl6pPr marL="2286000" algn="l" defTabSz="914400" rtl="0" eaLnBrk="1" latinLnBrk="0" hangingPunct="1">
                        <a:defRPr sz="1800" kern="1200">
                          <a:solidFill>
                            <a:schemeClr val="dk1"/>
                          </a:solidFill>
                          <a:latin typeface="Calibri"/>
                          <a:cs typeface="Arial"/>
                        </a:defRPr>
                      </a:lvl6pPr>
                      <a:lvl7pPr marL="2743200" algn="l" defTabSz="914400" rtl="0" eaLnBrk="1" latinLnBrk="0" hangingPunct="1">
                        <a:defRPr sz="1800" kern="1200">
                          <a:solidFill>
                            <a:schemeClr val="dk1"/>
                          </a:solidFill>
                          <a:latin typeface="Calibri"/>
                          <a:cs typeface="Arial"/>
                        </a:defRPr>
                      </a:lvl7pPr>
                      <a:lvl8pPr marL="3200400" algn="l" defTabSz="914400" rtl="0" eaLnBrk="1" latinLnBrk="0" hangingPunct="1">
                        <a:defRPr sz="1800" kern="1200">
                          <a:solidFill>
                            <a:schemeClr val="dk1"/>
                          </a:solidFill>
                          <a:latin typeface="Calibri"/>
                          <a:cs typeface="Arial"/>
                        </a:defRPr>
                      </a:lvl8pPr>
                      <a:lvl9pPr marL="3657600" algn="l" defTabSz="914400" rtl="0" eaLnBrk="1" latinLnBrk="0" hangingPunct="1">
                        <a:defRPr sz="1800" kern="1200">
                          <a:solidFill>
                            <a:schemeClr val="dk1"/>
                          </a:solidFill>
                          <a:latin typeface="Calibri"/>
                          <a:cs typeface="Arial"/>
                        </a:defRPr>
                      </a:lvl9pPr>
                    </a:lstStyle>
                    <a:p>
                      <a:pPr marL="285750" marR="0" lvl="0" indent="-285750" eaLnBrk="1" hangingPunct="0">
                        <a:lnSpc>
                          <a:spcPct val="115000"/>
                        </a:lnSpc>
                        <a:spcBef>
                          <a:spcPts val="0"/>
                        </a:spcBef>
                        <a:spcAft>
                          <a:spcPts val="0"/>
                        </a:spcAft>
                        <a:buFont typeface="Arial" panose="020B0604020202020204" pitchFamily="34" charset="0"/>
                        <a:buChar char="•"/>
                        <a:tabLst>
                          <a:tab pos="228600" algn="l"/>
                        </a:tabLst>
                      </a:pPr>
                      <a:r>
                        <a:rPr lang="en-US" sz="1100">
                          <a:solidFill>
                            <a:schemeClr val="dk1"/>
                          </a:solidFill>
                          <a:effectLst/>
                          <a:latin typeface="+mn-lt"/>
                          <a:ea typeface="Verdana" panose="020B0604030504040204" pitchFamily="34" charset="0"/>
                          <a:cs typeface="Verdana" panose="020B0604030504040204" pitchFamily="34" charset="0"/>
                        </a:rPr>
                        <a:t>Drives commonality and consistency in decision-making across disparate functions and levels of the organization</a:t>
                      </a:r>
                    </a:p>
                  </a:txBody>
                  <a:tcPr marL="41588" marR="41588" marT="41600" marB="41600" anchor="ctr"/>
                </a:tc>
                <a:extLst>
                  <a:ext uri="{0D108BD9-81ED-4DB2-BD59-A6C34878D82A}">
                    <a16:rowId xmlns:a16="http://schemas.microsoft.com/office/drawing/2014/main" val="4239469560"/>
                  </a:ext>
                </a:extLst>
              </a:tr>
              <a:tr h="5435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a:effectLst/>
                          <a:latin typeface="+mn-lt"/>
                          <a:ea typeface="Verdana" panose="020B0604030504040204" pitchFamily="34" charset="0"/>
                          <a:cs typeface="Verdana" panose="020B0604030504040204" pitchFamily="34" charset="0"/>
                        </a:rPr>
                        <a:t>Rationalized toolsets</a:t>
                      </a:r>
                      <a:endParaRPr lang="en-US" sz="1100" b="1">
                        <a:effectLst/>
                        <a:latin typeface="+mn-lt"/>
                        <a:ea typeface="Verdana" panose="020B0604030504040204" pitchFamily="34" charset="0"/>
                        <a:cs typeface="Verdana" panose="020B0604030504040204" pitchFamily="34" charset="0"/>
                      </a:endParaRPr>
                    </a:p>
                  </a:txBody>
                  <a:tcPr marL="83173" marR="83173" marT="41587" marB="41587" anchor="ctr"/>
                </a:tc>
                <a:tc>
                  <a:txBody>
                    <a:bodyPr/>
                    <a:lstStyle>
                      <a:lvl1pPr marL="0" algn="l" defTabSz="914400" rtl="0" eaLnBrk="1" latinLnBrk="0" hangingPunct="1">
                        <a:defRPr sz="1800" kern="1200">
                          <a:solidFill>
                            <a:schemeClr val="dk1"/>
                          </a:solidFill>
                          <a:latin typeface="Calibri"/>
                          <a:cs typeface="Arial"/>
                        </a:defRPr>
                      </a:lvl1pPr>
                      <a:lvl2pPr marL="457200" algn="l" defTabSz="914400" rtl="0" eaLnBrk="1" latinLnBrk="0" hangingPunct="1">
                        <a:defRPr sz="1800" kern="1200">
                          <a:solidFill>
                            <a:schemeClr val="dk1"/>
                          </a:solidFill>
                          <a:latin typeface="Calibri"/>
                          <a:cs typeface="Arial"/>
                        </a:defRPr>
                      </a:lvl2pPr>
                      <a:lvl3pPr marL="914400" algn="l" defTabSz="914400" rtl="0" eaLnBrk="1" latinLnBrk="0" hangingPunct="1">
                        <a:defRPr sz="1800" kern="1200">
                          <a:solidFill>
                            <a:schemeClr val="dk1"/>
                          </a:solidFill>
                          <a:latin typeface="Calibri"/>
                          <a:cs typeface="Arial"/>
                        </a:defRPr>
                      </a:lvl3pPr>
                      <a:lvl4pPr marL="1371600" algn="l" defTabSz="914400" rtl="0" eaLnBrk="1" latinLnBrk="0" hangingPunct="1">
                        <a:defRPr sz="1800" kern="1200">
                          <a:solidFill>
                            <a:schemeClr val="dk1"/>
                          </a:solidFill>
                          <a:latin typeface="Calibri"/>
                          <a:cs typeface="Arial"/>
                        </a:defRPr>
                      </a:lvl4pPr>
                      <a:lvl5pPr marL="1828800" algn="l" defTabSz="914400" rtl="0" eaLnBrk="1" latinLnBrk="0" hangingPunct="1">
                        <a:defRPr sz="1800" kern="1200">
                          <a:solidFill>
                            <a:schemeClr val="dk1"/>
                          </a:solidFill>
                          <a:latin typeface="Calibri"/>
                          <a:cs typeface="Arial"/>
                        </a:defRPr>
                      </a:lvl5pPr>
                      <a:lvl6pPr marL="2286000" algn="l" defTabSz="914400" rtl="0" eaLnBrk="1" latinLnBrk="0" hangingPunct="1">
                        <a:defRPr sz="1800" kern="1200">
                          <a:solidFill>
                            <a:schemeClr val="dk1"/>
                          </a:solidFill>
                          <a:latin typeface="Calibri"/>
                          <a:cs typeface="Arial"/>
                        </a:defRPr>
                      </a:lvl6pPr>
                      <a:lvl7pPr marL="2743200" algn="l" defTabSz="914400" rtl="0" eaLnBrk="1" latinLnBrk="0" hangingPunct="1">
                        <a:defRPr sz="1800" kern="1200">
                          <a:solidFill>
                            <a:schemeClr val="dk1"/>
                          </a:solidFill>
                          <a:latin typeface="Calibri"/>
                          <a:cs typeface="Arial"/>
                        </a:defRPr>
                      </a:lvl7pPr>
                      <a:lvl8pPr marL="3200400" algn="l" defTabSz="914400" rtl="0" eaLnBrk="1" latinLnBrk="0" hangingPunct="1">
                        <a:defRPr sz="1800" kern="1200">
                          <a:solidFill>
                            <a:schemeClr val="dk1"/>
                          </a:solidFill>
                          <a:latin typeface="Calibri"/>
                          <a:cs typeface="Arial"/>
                        </a:defRPr>
                      </a:lvl8pPr>
                      <a:lvl9pPr marL="3657600" algn="l" defTabSz="914400" rtl="0" eaLnBrk="1" latinLnBrk="0" hangingPunct="1">
                        <a:defRPr sz="1800" kern="1200">
                          <a:solidFill>
                            <a:schemeClr val="dk1"/>
                          </a:solidFill>
                          <a:latin typeface="Calibri"/>
                          <a:cs typeface="Arial"/>
                        </a:defRPr>
                      </a:lvl9pPr>
                    </a:lstStyle>
                    <a:p>
                      <a:pPr marL="285750" marR="0" lvl="0" indent="-285750" eaLnBrk="1" hangingPunct="0">
                        <a:lnSpc>
                          <a:spcPct val="115000"/>
                        </a:lnSpc>
                        <a:spcBef>
                          <a:spcPts val="0"/>
                        </a:spcBef>
                        <a:spcAft>
                          <a:spcPts val="0"/>
                        </a:spcAft>
                        <a:buFont typeface="Arial" panose="020B0604020202020204" pitchFamily="34" charset="0"/>
                        <a:buChar char="•"/>
                        <a:tabLst>
                          <a:tab pos="228600" algn="l"/>
                        </a:tabLst>
                      </a:pPr>
                      <a:r>
                        <a:rPr lang="en-US" sz="1100">
                          <a:solidFill>
                            <a:schemeClr val="dk1"/>
                          </a:solidFill>
                          <a:effectLst/>
                          <a:latin typeface="+mn-lt"/>
                          <a:ea typeface="Verdana" panose="020B0604030504040204" pitchFamily="34" charset="0"/>
                          <a:cs typeface="Verdana" panose="020B0604030504040204" pitchFamily="34" charset="0"/>
                        </a:rPr>
                        <a:t>Enforces standards to enable reliability and rapid development</a:t>
                      </a:r>
                    </a:p>
                    <a:p>
                      <a:pPr marL="285750" marR="0" lvl="0" indent="-285750" eaLnBrk="1" hangingPunct="0">
                        <a:lnSpc>
                          <a:spcPct val="115000"/>
                        </a:lnSpc>
                        <a:spcBef>
                          <a:spcPts val="0"/>
                        </a:spcBef>
                        <a:spcAft>
                          <a:spcPts val="0"/>
                        </a:spcAft>
                        <a:buFont typeface="Arial" panose="020B0604020202020204" pitchFamily="34" charset="0"/>
                        <a:buChar char="•"/>
                        <a:tabLst>
                          <a:tab pos="228600" algn="l"/>
                        </a:tabLst>
                      </a:pPr>
                      <a:r>
                        <a:rPr lang="en-US" sz="1100">
                          <a:solidFill>
                            <a:schemeClr val="dk1"/>
                          </a:solidFill>
                          <a:effectLst/>
                          <a:latin typeface="+mn-lt"/>
                          <a:ea typeface="Verdana" panose="020B0604030504040204" pitchFamily="34" charset="0"/>
                          <a:cs typeface="Verdana" panose="020B0604030504040204" pitchFamily="34" charset="0"/>
                        </a:rPr>
                        <a:t>Limited toolsets reduce training effort and promotes transferability </a:t>
                      </a:r>
                    </a:p>
                  </a:txBody>
                  <a:tcPr marL="41588" marR="41588" marT="41600" marB="41600" anchor="ctr"/>
                </a:tc>
                <a:extLst>
                  <a:ext uri="{0D108BD9-81ED-4DB2-BD59-A6C34878D82A}">
                    <a16:rowId xmlns:a16="http://schemas.microsoft.com/office/drawing/2014/main" val="2255709017"/>
                  </a:ext>
                </a:extLst>
              </a:tr>
              <a:tr h="378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effectLst/>
                          <a:latin typeface="+mn-lt"/>
                          <a:ea typeface="Verdana" panose="020B0604030504040204" pitchFamily="34" charset="0"/>
                          <a:cs typeface="Verdana" panose="020B0604030504040204" pitchFamily="34" charset="0"/>
                        </a:rPr>
                        <a:t>Clearly defined access</a:t>
                      </a:r>
                    </a:p>
                  </a:txBody>
                  <a:tcPr marL="83173" marR="83173" marT="41587" marB="41587" anchor="ctr"/>
                </a:tc>
                <a:tc>
                  <a:txBody>
                    <a:bodyPr/>
                    <a:lstStyle>
                      <a:lvl1pPr marL="0" algn="l" defTabSz="914400" rtl="0" eaLnBrk="1" latinLnBrk="0" hangingPunct="1">
                        <a:defRPr sz="1800" kern="1200">
                          <a:solidFill>
                            <a:schemeClr val="dk1"/>
                          </a:solidFill>
                          <a:latin typeface="Calibri"/>
                          <a:cs typeface="Arial"/>
                        </a:defRPr>
                      </a:lvl1pPr>
                      <a:lvl2pPr marL="457200" algn="l" defTabSz="914400" rtl="0" eaLnBrk="1" latinLnBrk="0" hangingPunct="1">
                        <a:defRPr sz="1800" kern="1200">
                          <a:solidFill>
                            <a:schemeClr val="dk1"/>
                          </a:solidFill>
                          <a:latin typeface="Calibri"/>
                          <a:cs typeface="Arial"/>
                        </a:defRPr>
                      </a:lvl2pPr>
                      <a:lvl3pPr marL="914400" algn="l" defTabSz="914400" rtl="0" eaLnBrk="1" latinLnBrk="0" hangingPunct="1">
                        <a:defRPr sz="1800" kern="1200">
                          <a:solidFill>
                            <a:schemeClr val="dk1"/>
                          </a:solidFill>
                          <a:latin typeface="Calibri"/>
                          <a:cs typeface="Arial"/>
                        </a:defRPr>
                      </a:lvl3pPr>
                      <a:lvl4pPr marL="1371600" algn="l" defTabSz="914400" rtl="0" eaLnBrk="1" latinLnBrk="0" hangingPunct="1">
                        <a:defRPr sz="1800" kern="1200">
                          <a:solidFill>
                            <a:schemeClr val="dk1"/>
                          </a:solidFill>
                          <a:latin typeface="Calibri"/>
                          <a:cs typeface="Arial"/>
                        </a:defRPr>
                      </a:lvl4pPr>
                      <a:lvl5pPr marL="1828800" algn="l" defTabSz="914400" rtl="0" eaLnBrk="1" latinLnBrk="0" hangingPunct="1">
                        <a:defRPr sz="1800" kern="1200">
                          <a:solidFill>
                            <a:schemeClr val="dk1"/>
                          </a:solidFill>
                          <a:latin typeface="Calibri"/>
                          <a:cs typeface="Arial"/>
                        </a:defRPr>
                      </a:lvl5pPr>
                      <a:lvl6pPr marL="2286000" algn="l" defTabSz="914400" rtl="0" eaLnBrk="1" latinLnBrk="0" hangingPunct="1">
                        <a:defRPr sz="1800" kern="1200">
                          <a:solidFill>
                            <a:schemeClr val="dk1"/>
                          </a:solidFill>
                          <a:latin typeface="Calibri"/>
                          <a:cs typeface="Arial"/>
                        </a:defRPr>
                      </a:lvl6pPr>
                      <a:lvl7pPr marL="2743200" algn="l" defTabSz="914400" rtl="0" eaLnBrk="1" latinLnBrk="0" hangingPunct="1">
                        <a:defRPr sz="1800" kern="1200">
                          <a:solidFill>
                            <a:schemeClr val="dk1"/>
                          </a:solidFill>
                          <a:latin typeface="Calibri"/>
                          <a:cs typeface="Arial"/>
                        </a:defRPr>
                      </a:lvl7pPr>
                      <a:lvl8pPr marL="3200400" algn="l" defTabSz="914400" rtl="0" eaLnBrk="1" latinLnBrk="0" hangingPunct="1">
                        <a:defRPr sz="1800" kern="1200">
                          <a:solidFill>
                            <a:schemeClr val="dk1"/>
                          </a:solidFill>
                          <a:latin typeface="Calibri"/>
                          <a:cs typeface="Arial"/>
                        </a:defRPr>
                      </a:lvl8pPr>
                      <a:lvl9pPr marL="3657600" algn="l" defTabSz="914400" rtl="0" eaLnBrk="1" latinLnBrk="0" hangingPunct="1">
                        <a:defRPr sz="1800" kern="1200">
                          <a:solidFill>
                            <a:schemeClr val="dk1"/>
                          </a:solidFill>
                          <a:latin typeface="Calibri"/>
                          <a:cs typeface="Arial"/>
                        </a:defRPr>
                      </a:lvl9pPr>
                    </a:lstStyle>
                    <a:p>
                      <a:pPr marL="285750" marR="0" lvl="0" indent="-285750" algn="l" defTabSz="914400" rtl="0" eaLnBrk="1" fontAlgn="auto" latinLnBrk="0" hangingPunct="0">
                        <a:lnSpc>
                          <a:spcPct val="115000"/>
                        </a:lnSpc>
                        <a:spcBef>
                          <a:spcPts val="0"/>
                        </a:spcBef>
                        <a:spcAft>
                          <a:spcPts val="0"/>
                        </a:spcAft>
                        <a:buClrTx/>
                        <a:buSzTx/>
                        <a:buFont typeface="Arial" panose="020B0604020202020204" pitchFamily="34" charset="0"/>
                        <a:buChar char="•"/>
                        <a:tabLst>
                          <a:tab pos="228600" algn="l"/>
                        </a:tabLst>
                        <a:defRPr/>
                      </a:pPr>
                      <a:r>
                        <a:rPr lang="en-US" sz="1100">
                          <a:solidFill>
                            <a:schemeClr val="dk1"/>
                          </a:solidFill>
                          <a:effectLst/>
                          <a:latin typeface="+mn-lt"/>
                          <a:ea typeface="Verdana" panose="020B0604030504040204" pitchFamily="34" charset="0"/>
                          <a:cs typeface="Verdana" panose="020B0604030504040204" pitchFamily="34" charset="0"/>
                        </a:rPr>
                        <a:t>Provides users with appropriate view of enterprise information</a:t>
                      </a:r>
                    </a:p>
                  </a:txBody>
                  <a:tcPr marL="41588" marR="41588" marT="41600" marB="41600" anchor="ctr"/>
                </a:tc>
                <a:extLst>
                  <a:ext uri="{0D108BD9-81ED-4DB2-BD59-A6C34878D82A}">
                    <a16:rowId xmlns:a16="http://schemas.microsoft.com/office/drawing/2014/main" val="577607873"/>
                  </a:ext>
                </a:extLst>
              </a:tr>
              <a:tr h="378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effectLst/>
                          <a:latin typeface="+mn-lt"/>
                          <a:ea typeface="Verdana" panose="020B0604030504040204" pitchFamily="34" charset="0"/>
                          <a:cs typeface="Verdana" panose="020B0604030504040204" pitchFamily="34" charset="0"/>
                        </a:rPr>
                        <a:t>Minimal</a:t>
                      </a:r>
                      <a:r>
                        <a:rPr lang="en-US" sz="1100" baseline="0">
                          <a:effectLst/>
                          <a:latin typeface="+mn-lt"/>
                          <a:ea typeface="Verdana" panose="020B0604030504040204" pitchFamily="34" charset="0"/>
                          <a:cs typeface="Verdana" panose="020B0604030504040204" pitchFamily="34" charset="0"/>
                        </a:rPr>
                        <a:t> c</a:t>
                      </a:r>
                      <a:r>
                        <a:rPr lang="en-US" sz="1100">
                          <a:effectLst/>
                          <a:latin typeface="+mn-lt"/>
                          <a:ea typeface="Verdana" panose="020B0604030504040204" pitchFamily="34" charset="0"/>
                          <a:cs typeface="Verdana" panose="020B0604030504040204" pitchFamily="34" charset="0"/>
                        </a:rPr>
                        <a:t>ustom</a:t>
                      </a:r>
                      <a:r>
                        <a:rPr lang="en-US" sz="1100" baseline="0">
                          <a:effectLst/>
                          <a:latin typeface="+mn-lt"/>
                          <a:ea typeface="Verdana" panose="020B0604030504040204" pitchFamily="34" charset="0"/>
                          <a:cs typeface="Verdana" panose="020B0604030504040204" pitchFamily="34" charset="0"/>
                        </a:rPr>
                        <a:t> reports</a:t>
                      </a:r>
                      <a:endParaRPr lang="en-US" sz="1100">
                        <a:effectLst/>
                        <a:latin typeface="+mn-lt"/>
                        <a:ea typeface="Verdana" panose="020B0604030504040204" pitchFamily="34" charset="0"/>
                        <a:cs typeface="Verdana" panose="020B0604030504040204" pitchFamily="34" charset="0"/>
                      </a:endParaRPr>
                    </a:p>
                  </a:txBody>
                  <a:tcPr marL="83173" marR="83173" marT="41587" marB="41587" anchor="ctr"/>
                </a:tc>
                <a:tc>
                  <a:txBody>
                    <a:bodyPr/>
                    <a:lstStyle>
                      <a:lvl1pPr marL="0" algn="l" defTabSz="914400" rtl="0" eaLnBrk="1" latinLnBrk="0" hangingPunct="1">
                        <a:defRPr sz="1800" kern="1200">
                          <a:solidFill>
                            <a:schemeClr val="dk1"/>
                          </a:solidFill>
                          <a:latin typeface="Calibri"/>
                          <a:cs typeface="Arial"/>
                        </a:defRPr>
                      </a:lvl1pPr>
                      <a:lvl2pPr marL="457200" algn="l" defTabSz="914400" rtl="0" eaLnBrk="1" latinLnBrk="0" hangingPunct="1">
                        <a:defRPr sz="1800" kern="1200">
                          <a:solidFill>
                            <a:schemeClr val="dk1"/>
                          </a:solidFill>
                          <a:latin typeface="Calibri"/>
                          <a:cs typeface="Arial"/>
                        </a:defRPr>
                      </a:lvl2pPr>
                      <a:lvl3pPr marL="914400" algn="l" defTabSz="914400" rtl="0" eaLnBrk="1" latinLnBrk="0" hangingPunct="1">
                        <a:defRPr sz="1800" kern="1200">
                          <a:solidFill>
                            <a:schemeClr val="dk1"/>
                          </a:solidFill>
                          <a:latin typeface="Calibri"/>
                          <a:cs typeface="Arial"/>
                        </a:defRPr>
                      </a:lvl3pPr>
                      <a:lvl4pPr marL="1371600" algn="l" defTabSz="914400" rtl="0" eaLnBrk="1" latinLnBrk="0" hangingPunct="1">
                        <a:defRPr sz="1800" kern="1200">
                          <a:solidFill>
                            <a:schemeClr val="dk1"/>
                          </a:solidFill>
                          <a:latin typeface="Calibri"/>
                          <a:cs typeface="Arial"/>
                        </a:defRPr>
                      </a:lvl4pPr>
                      <a:lvl5pPr marL="1828800" algn="l" defTabSz="914400" rtl="0" eaLnBrk="1" latinLnBrk="0" hangingPunct="1">
                        <a:defRPr sz="1800" kern="1200">
                          <a:solidFill>
                            <a:schemeClr val="dk1"/>
                          </a:solidFill>
                          <a:latin typeface="Calibri"/>
                          <a:cs typeface="Arial"/>
                        </a:defRPr>
                      </a:lvl5pPr>
                      <a:lvl6pPr marL="2286000" algn="l" defTabSz="914400" rtl="0" eaLnBrk="1" latinLnBrk="0" hangingPunct="1">
                        <a:defRPr sz="1800" kern="1200">
                          <a:solidFill>
                            <a:schemeClr val="dk1"/>
                          </a:solidFill>
                          <a:latin typeface="Calibri"/>
                          <a:cs typeface="Arial"/>
                        </a:defRPr>
                      </a:lvl6pPr>
                      <a:lvl7pPr marL="2743200" algn="l" defTabSz="914400" rtl="0" eaLnBrk="1" latinLnBrk="0" hangingPunct="1">
                        <a:defRPr sz="1800" kern="1200">
                          <a:solidFill>
                            <a:schemeClr val="dk1"/>
                          </a:solidFill>
                          <a:latin typeface="Calibri"/>
                          <a:cs typeface="Arial"/>
                        </a:defRPr>
                      </a:lvl7pPr>
                      <a:lvl8pPr marL="3200400" algn="l" defTabSz="914400" rtl="0" eaLnBrk="1" latinLnBrk="0" hangingPunct="1">
                        <a:defRPr sz="1800" kern="1200">
                          <a:solidFill>
                            <a:schemeClr val="dk1"/>
                          </a:solidFill>
                          <a:latin typeface="Calibri"/>
                          <a:cs typeface="Arial"/>
                        </a:defRPr>
                      </a:lvl8pPr>
                      <a:lvl9pPr marL="3657600" algn="l" defTabSz="914400" rtl="0" eaLnBrk="1" latinLnBrk="0" hangingPunct="1">
                        <a:defRPr sz="1800" kern="1200">
                          <a:solidFill>
                            <a:schemeClr val="dk1"/>
                          </a:solidFill>
                          <a:latin typeface="Calibri"/>
                          <a:cs typeface="Arial"/>
                        </a:defRPr>
                      </a:lvl9pPr>
                    </a:lstStyle>
                    <a:p>
                      <a:pPr marL="285750" marR="0" lvl="0" indent="-285750" algn="l" defTabSz="914400" rtl="0" eaLnBrk="1" fontAlgn="auto" latinLnBrk="0" hangingPunct="0">
                        <a:lnSpc>
                          <a:spcPct val="115000"/>
                        </a:lnSpc>
                        <a:spcBef>
                          <a:spcPts val="0"/>
                        </a:spcBef>
                        <a:spcAft>
                          <a:spcPts val="0"/>
                        </a:spcAft>
                        <a:buClrTx/>
                        <a:buSzTx/>
                        <a:buFont typeface="Arial" panose="020B0604020202020204" pitchFamily="34" charset="0"/>
                        <a:buChar char="•"/>
                        <a:tabLst>
                          <a:tab pos="228600" algn="l"/>
                        </a:tabLst>
                        <a:defRPr/>
                      </a:pPr>
                      <a:r>
                        <a:rPr lang="en-US" sz="1100">
                          <a:solidFill>
                            <a:schemeClr val="dk1"/>
                          </a:solidFill>
                          <a:effectLst/>
                          <a:latin typeface="+mn-lt"/>
                          <a:ea typeface="Verdana" panose="020B0604030504040204" pitchFamily="34" charset="0"/>
                          <a:cs typeface="Verdana" panose="020B0604030504040204" pitchFamily="34" charset="0"/>
                        </a:rPr>
                        <a:t>Reduces maintenance efforts and eases impact on upgrade initiatives</a:t>
                      </a:r>
                    </a:p>
                  </a:txBody>
                  <a:tcPr marL="41588" marR="41588" marT="41600" marB="41600" anchor="ctr"/>
                </a:tc>
                <a:extLst>
                  <a:ext uri="{0D108BD9-81ED-4DB2-BD59-A6C34878D82A}">
                    <a16:rowId xmlns:a16="http://schemas.microsoft.com/office/drawing/2014/main" val="3073518933"/>
                  </a:ext>
                </a:extLst>
              </a:tr>
            </a:tbl>
          </a:graphicData>
        </a:graphic>
      </p:graphicFrame>
      <p:sp>
        <p:nvSpPr>
          <p:cNvPr id="12" name="TextBox 11">
            <a:extLst>
              <a:ext uri="{FF2B5EF4-FFF2-40B4-BE49-F238E27FC236}">
                <a16:creationId xmlns:a16="http://schemas.microsoft.com/office/drawing/2014/main" id="{EA334097-3723-424F-BA15-EF616F080E71}"/>
              </a:ext>
            </a:extLst>
          </p:cNvPr>
          <p:cNvSpPr txBox="1"/>
          <p:nvPr/>
        </p:nvSpPr>
        <p:spPr>
          <a:xfrm>
            <a:off x="8982459" y="2946465"/>
            <a:ext cx="1843261" cy="484363"/>
          </a:xfrm>
          <a:prstGeom prst="rect">
            <a:avLst/>
          </a:prstGeom>
          <a:noFill/>
        </p:spPr>
        <p:txBody>
          <a:bodyPr wrap="square" rtlCol="0">
            <a:spAutoFit/>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Private data to be restricted</a:t>
            </a:r>
          </a:p>
          <a:p>
            <a:pPr marL="155952" indent="-155952" defTabSz="1108958">
              <a:buFont typeface="Arial" panose="020B0604020202020204" pitchFamily="34" charset="0"/>
              <a:buChar char="•"/>
              <a:defRPr/>
            </a:pPr>
            <a:r>
              <a:rPr lang="en-US" sz="849">
                <a:solidFill>
                  <a:prstClr val="black"/>
                </a:solidFill>
                <a:latin typeface="Verdana" panose="020B0604030504040204" pitchFamily="34" charset="0"/>
                <a:ea typeface="Verdana" panose="020B0604030504040204" pitchFamily="34" charset="0"/>
                <a:cs typeface="Verdana" panose="020B0604030504040204" pitchFamily="34" charset="0"/>
              </a:rPr>
              <a:t>Public data to be classified</a:t>
            </a:r>
          </a:p>
        </p:txBody>
      </p:sp>
    </p:spTree>
    <p:extLst>
      <p:ext uri="{BB962C8B-B14F-4D97-AF65-F5344CB8AC3E}">
        <p14:creationId xmlns:p14="http://schemas.microsoft.com/office/powerpoint/2010/main" val="310847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A2ABAC14-E44E-47F9-A412-B561B0F08E52}"/>
              </a:ext>
            </a:extLst>
          </p:cNvPr>
          <p:cNvSpPr>
            <a:spLocks noGrp="1"/>
          </p:cNvSpPr>
          <p:nvPr>
            <p:ph type="title" idx="4294967295"/>
          </p:nvPr>
        </p:nvSpPr>
        <p:spPr>
          <a:xfrm>
            <a:off x="0" y="398463"/>
            <a:ext cx="9888538" cy="777875"/>
          </a:xfr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a:t>Reporting Categorization</a:t>
            </a:r>
          </a:p>
        </p:txBody>
      </p:sp>
      <p:sp>
        <p:nvSpPr>
          <p:cNvPr id="6" name="Text Placeholder 2">
            <a:extLst>
              <a:ext uri="{FF2B5EF4-FFF2-40B4-BE49-F238E27FC236}">
                <a16:creationId xmlns:a16="http://schemas.microsoft.com/office/drawing/2014/main" id="{D6CB2838-5B88-4D89-A70D-AE826FBE225E}"/>
              </a:ext>
            </a:extLst>
          </p:cNvPr>
          <p:cNvSpPr txBox="1">
            <a:spLocks/>
          </p:cNvSpPr>
          <p:nvPr/>
        </p:nvSpPr>
        <p:spPr>
          <a:xfrm>
            <a:off x="748429" y="1299099"/>
            <a:ext cx="10642073" cy="362964"/>
          </a:xfrm>
          <a:prstGeom prst="rect">
            <a:avLst/>
          </a:prstGeom>
        </p:spPr>
        <p:txBody>
          <a:bodyP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r>
              <a:rPr lang="en-US" sz="1213">
                <a:ea typeface="Verdana" panose="020B0604030504040204" pitchFamily="34" charset="0"/>
                <a:cs typeface="Verdana" panose="020B0604030504040204" pitchFamily="34" charset="0"/>
              </a:rPr>
              <a:t>At a high level, reports can be classified as statutory, monitoring, operational and analytical to assess the right fit for Cloud reporting tool</a:t>
            </a:r>
            <a:endParaRPr lang="en-US" sz="1213">
              <a:solidFill>
                <a:srgbClr val="575757"/>
              </a:solidFill>
              <a:ea typeface="Verdana" panose="020B0604030504040204" pitchFamily="34" charset="0"/>
              <a:cs typeface="Verdana" panose="020B0604030504040204" pitchFamily="34" charset="0"/>
            </a:endParaRPr>
          </a:p>
        </p:txBody>
      </p:sp>
      <p:sp>
        <p:nvSpPr>
          <p:cNvPr id="12" name="Rounded Rectangle 67">
            <a:extLst>
              <a:ext uri="{FF2B5EF4-FFF2-40B4-BE49-F238E27FC236}">
                <a16:creationId xmlns:a16="http://schemas.microsoft.com/office/drawing/2014/main" id="{DD953E17-FBDC-4C5A-8578-0A25FA3BF043}"/>
              </a:ext>
            </a:extLst>
          </p:cNvPr>
          <p:cNvSpPr/>
          <p:nvPr/>
        </p:nvSpPr>
        <p:spPr bwMode="gray">
          <a:xfrm>
            <a:off x="1465314" y="1852918"/>
            <a:ext cx="1781253" cy="821267"/>
          </a:xfrm>
          <a:prstGeom prst="roundRect">
            <a:avLst/>
          </a:prstGeom>
          <a:solidFill>
            <a:schemeClr val="accent1"/>
          </a:solidFill>
          <a:ln w="6350" algn="ctr">
            <a:solidFill>
              <a:schemeClr val="accent1"/>
            </a:solidFill>
            <a:prstDash val="sysDot"/>
            <a:miter lim="800000"/>
            <a:headEnd/>
            <a:tailEnd/>
          </a:ln>
        </p:spPr>
        <p:txBody>
          <a:bodyPr wrap="square" lIns="80863" tIns="80863" rIns="80863" bIns="80863"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108958">
              <a:spcBef>
                <a:spcPts val="273"/>
              </a:spcBef>
              <a:spcAft>
                <a:spcPts val="273"/>
              </a:spcAft>
              <a:defRPr/>
            </a:pPr>
            <a:r>
              <a:rPr lang="en-US" sz="1455" b="1">
                <a:solidFill>
                  <a:srgbClr val="FFFFFF"/>
                </a:solidFill>
                <a:ea typeface="Verdana" panose="020B0604030504040204" pitchFamily="34" charset="0"/>
                <a:cs typeface="Verdana" panose="020B0604030504040204" pitchFamily="34" charset="0"/>
              </a:rPr>
              <a:t>Statutory Reporting</a:t>
            </a:r>
          </a:p>
        </p:txBody>
      </p:sp>
      <p:sp>
        <p:nvSpPr>
          <p:cNvPr id="13" name="Rounded Rectangle 68">
            <a:extLst>
              <a:ext uri="{FF2B5EF4-FFF2-40B4-BE49-F238E27FC236}">
                <a16:creationId xmlns:a16="http://schemas.microsoft.com/office/drawing/2014/main" id="{563BBBD8-81C5-4672-811D-471611186055}"/>
              </a:ext>
            </a:extLst>
          </p:cNvPr>
          <p:cNvSpPr/>
          <p:nvPr/>
        </p:nvSpPr>
        <p:spPr bwMode="gray">
          <a:xfrm>
            <a:off x="1393317" y="2763933"/>
            <a:ext cx="1853250" cy="2794968"/>
          </a:xfrm>
          <a:prstGeom prst="roundRect">
            <a:avLst/>
          </a:prstGeom>
          <a:solidFill>
            <a:schemeClr val="bg1">
              <a:lumMod val="75000"/>
            </a:schemeClr>
          </a:solidFill>
          <a:ln w="12700" algn="ctr">
            <a:solidFill>
              <a:srgbClr val="86BC25"/>
            </a:solidFill>
            <a:prstDash val="sysDot"/>
            <a:miter lim="800000"/>
            <a:headEnd/>
            <a:tailEnd/>
          </a:ln>
        </p:spPr>
        <p:txBody>
          <a:bodyPr wrap="square" lIns="80863" tIns="80863" rIns="80863" bIns="80863" rtlCol="0" anchor="t"/>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Audit Reports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GAAP/ IFRS reports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Tax Reports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Country specific reports for regulatory purpose</a:t>
            </a:r>
            <a:endParaRPr lang="en-US" sz="1455" kern="0">
              <a:solidFill>
                <a:srgbClr val="000000"/>
              </a:solidFill>
              <a:ea typeface="Verdana" panose="020B0604030504040204" pitchFamily="34" charset="0"/>
              <a:cs typeface="Verdana" panose="020B0604030504040204" pitchFamily="34" charset="0"/>
            </a:endParaRPr>
          </a:p>
        </p:txBody>
      </p:sp>
      <p:sp>
        <p:nvSpPr>
          <p:cNvPr id="14" name="Rounded Rectangle 69">
            <a:extLst>
              <a:ext uri="{FF2B5EF4-FFF2-40B4-BE49-F238E27FC236}">
                <a16:creationId xmlns:a16="http://schemas.microsoft.com/office/drawing/2014/main" id="{BDE144E9-F908-4119-B08A-E385C8A528B1}"/>
              </a:ext>
            </a:extLst>
          </p:cNvPr>
          <p:cNvSpPr/>
          <p:nvPr/>
        </p:nvSpPr>
        <p:spPr bwMode="gray">
          <a:xfrm>
            <a:off x="3379016" y="1850145"/>
            <a:ext cx="1853250" cy="821267"/>
          </a:xfrm>
          <a:prstGeom prst="roundRect">
            <a:avLst/>
          </a:prstGeom>
          <a:solidFill>
            <a:schemeClr val="accent1"/>
          </a:solidFill>
          <a:ln w="6350" algn="ctr">
            <a:solidFill>
              <a:schemeClr val="accent1"/>
            </a:solidFill>
            <a:prstDash val="sysDot"/>
            <a:miter lim="800000"/>
            <a:headEnd/>
            <a:tailEnd/>
          </a:ln>
        </p:spPr>
        <p:txBody>
          <a:bodyPr wrap="square" lIns="80863" tIns="80863" rIns="80863" bIns="80863"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108958">
              <a:spcBef>
                <a:spcPts val="273"/>
              </a:spcBef>
              <a:spcAft>
                <a:spcPts val="273"/>
              </a:spcAft>
              <a:defRPr/>
            </a:pPr>
            <a:r>
              <a:rPr lang="en-US" sz="1455" b="1">
                <a:solidFill>
                  <a:srgbClr val="FFFFFF"/>
                </a:solidFill>
                <a:ea typeface="Verdana" panose="020B0604030504040204" pitchFamily="34" charset="0"/>
                <a:cs typeface="Verdana" panose="020B0604030504040204" pitchFamily="34" charset="0"/>
              </a:rPr>
              <a:t>Business Process Monitoring Reporting</a:t>
            </a:r>
          </a:p>
        </p:txBody>
      </p:sp>
      <p:sp>
        <p:nvSpPr>
          <p:cNvPr id="15" name="Rounded Rectangle 70">
            <a:extLst>
              <a:ext uri="{FF2B5EF4-FFF2-40B4-BE49-F238E27FC236}">
                <a16:creationId xmlns:a16="http://schemas.microsoft.com/office/drawing/2014/main" id="{42CB6537-6C58-4059-A9FD-C38775FC9363}"/>
              </a:ext>
            </a:extLst>
          </p:cNvPr>
          <p:cNvSpPr/>
          <p:nvPr/>
        </p:nvSpPr>
        <p:spPr bwMode="gray">
          <a:xfrm>
            <a:off x="3379016" y="2763933"/>
            <a:ext cx="1853250" cy="2794968"/>
          </a:xfrm>
          <a:prstGeom prst="roundRect">
            <a:avLst/>
          </a:prstGeom>
          <a:solidFill>
            <a:schemeClr val="bg1">
              <a:lumMod val="75000"/>
            </a:schemeClr>
          </a:solidFill>
          <a:ln w="12700" algn="ctr">
            <a:solidFill>
              <a:srgbClr val="86BC25"/>
            </a:solidFill>
            <a:prstDash val="sysDot"/>
            <a:miter lim="800000"/>
            <a:headEnd/>
            <a:tailEnd/>
          </a:ln>
        </p:spPr>
        <p:txBody>
          <a:bodyPr wrap="square" lIns="80863" tIns="80863" rIns="80863" bIns="80863" rtlCol="0" anchor="t"/>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Key Process Matrix and check point reports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Exceptions and error reports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Process based dashboards</a:t>
            </a:r>
          </a:p>
          <a:p>
            <a:pPr defTabSz="1108958">
              <a:spcBef>
                <a:spcPts val="91"/>
              </a:spcBef>
              <a:spcAft>
                <a:spcPts val="91"/>
              </a:spcAft>
              <a:buSzPts val="1000"/>
              <a:defRPr/>
            </a:pPr>
            <a:endParaRPr lang="en-US" sz="1455">
              <a:solidFill>
                <a:srgbClr val="000000"/>
              </a:solidFill>
              <a:ea typeface="Verdana" panose="020B0604030504040204" pitchFamily="34" charset="0"/>
              <a:cs typeface="Verdana" panose="020B0604030504040204" pitchFamily="34" charset="0"/>
            </a:endParaRPr>
          </a:p>
        </p:txBody>
      </p:sp>
      <p:sp>
        <p:nvSpPr>
          <p:cNvPr id="16" name="Rounded Rectangle 71">
            <a:extLst>
              <a:ext uri="{FF2B5EF4-FFF2-40B4-BE49-F238E27FC236}">
                <a16:creationId xmlns:a16="http://schemas.microsoft.com/office/drawing/2014/main" id="{C0E7A00F-4477-42AC-B0C6-C30B40D64BF3}"/>
              </a:ext>
            </a:extLst>
          </p:cNvPr>
          <p:cNvSpPr/>
          <p:nvPr/>
        </p:nvSpPr>
        <p:spPr bwMode="gray">
          <a:xfrm>
            <a:off x="5364714" y="1856096"/>
            <a:ext cx="1853250" cy="821267"/>
          </a:xfrm>
          <a:prstGeom prst="roundRect">
            <a:avLst/>
          </a:prstGeom>
          <a:solidFill>
            <a:schemeClr val="accent1"/>
          </a:solidFill>
          <a:ln w="6350" algn="ctr">
            <a:solidFill>
              <a:schemeClr val="accent1"/>
            </a:solidFill>
            <a:prstDash val="sysDot"/>
            <a:miter lim="800000"/>
            <a:headEnd/>
            <a:tailEnd/>
          </a:ln>
        </p:spPr>
        <p:txBody>
          <a:bodyPr wrap="square" lIns="80863" tIns="80863" rIns="80863" bIns="80863"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108958">
              <a:spcBef>
                <a:spcPts val="273"/>
              </a:spcBef>
              <a:spcAft>
                <a:spcPts val="273"/>
              </a:spcAft>
              <a:defRPr/>
            </a:pPr>
            <a:r>
              <a:rPr lang="en-US" sz="1455" b="1">
                <a:solidFill>
                  <a:srgbClr val="FFFFFF"/>
                </a:solidFill>
                <a:ea typeface="Verdana" panose="020B0604030504040204" pitchFamily="34" charset="0"/>
                <a:cs typeface="Verdana" panose="020B0604030504040204" pitchFamily="34" charset="0"/>
              </a:rPr>
              <a:t>Operational Reporting</a:t>
            </a:r>
          </a:p>
        </p:txBody>
      </p:sp>
      <p:sp>
        <p:nvSpPr>
          <p:cNvPr id="17" name="Rounded Rectangle 72">
            <a:extLst>
              <a:ext uri="{FF2B5EF4-FFF2-40B4-BE49-F238E27FC236}">
                <a16:creationId xmlns:a16="http://schemas.microsoft.com/office/drawing/2014/main" id="{52DBA3E3-3936-4F9E-A28F-994B4F19E341}"/>
              </a:ext>
            </a:extLst>
          </p:cNvPr>
          <p:cNvSpPr/>
          <p:nvPr/>
        </p:nvSpPr>
        <p:spPr bwMode="gray">
          <a:xfrm>
            <a:off x="5364714" y="2769883"/>
            <a:ext cx="1853250" cy="2794968"/>
          </a:xfrm>
          <a:prstGeom prst="roundRect">
            <a:avLst/>
          </a:prstGeom>
          <a:solidFill>
            <a:schemeClr val="bg1">
              <a:lumMod val="75000"/>
            </a:schemeClr>
          </a:solidFill>
          <a:ln w="12700" algn="ctr">
            <a:solidFill>
              <a:srgbClr val="86BC25"/>
            </a:solidFill>
            <a:prstDash val="sysDot"/>
            <a:miter lim="800000"/>
            <a:headEnd/>
            <a:tailEnd/>
          </a:ln>
        </p:spPr>
        <p:txBody>
          <a:bodyPr wrap="square" lIns="80863" tIns="80863" rIns="80863" bIns="80863" rtlCol="0" anchor="t"/>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Transactional Reports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Real time availability </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Pre-formatted documents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Ad-hoc queries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Role based dashboards</a:t>
            </a:r>
          </a:p>
        </p:txBody>
      </p:sp>
      <p:sp>
        <p:nvSpPr>
          <p:cNvPr id="18" name="Rounded Rectangle 73">
            <a:extLst>
              <a:ext uri="{FF2B5EF4-FFF2-40B4-BE49-F238E27FC236}">
                <a16:creationId xmlns:a16="http://schemas.microsoft.com/office/drawing/2014/main" id="{868F02B2-2364-4723-9D3A-B290D462BD20}"/>
              </a:ext>
            </a:extLst>
          </p:cNvPr>
          <p:cNvSpPr/>
          <p:nvPr/>
        </p:nvSpPr>
        <p:spPr bwMode="gray">
          <a:xfrm>
            <a:off x="7355738" y="1851305"/>
            <a:ext cx="1853250" cy="821267"/>
          </a:xfrm>
          <a:prstGeom prst="roundRect">
            <a:avLst/>
          </a:prstGeom>
          <a:solidFill>
            <a:schemeClr val="accent1"/>
          </a:solidFill>
          <a:ln w="6350" algn="ctr">
            <a:solidFill>
              <a:schemeClr val="accent1"/>
            </a:solidFill>
            <a:prstDash val="sysDot"/>
            <a:miter lim="800000"/>
            <a:headEnd/>
            <a:tailEnd/>
          </a:ln>
        </p:spPr>
        <p:txBody>
          <a:bodyPr wrap="square" lIns="80863" tIns="80863" rIns="80863" bIns="80863" rtlCol="0" anchor="ctr"/>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108958">
              <a:spcBef>
                <a:spcPts val="273"/>
              </a:spcBef>
              <a:spcAft>
                <a:spcPts val="273"/>
              </a:spcAft>
              <a:defRPr/>
            </a:pPr>
            <a:r>
              <a:rPr lang="en-US" sz="1455" b="1">
                <a:solidFill>
                  <a:srgbClr val="FFFFFF"/>
                </a:solidFill>
                <a:ea typeface="Verdana" panose="020B0604030504040204" pitchFamily="34" charset="0"/>
                <a:cs typeface="Verdana" panose="020B0604030504040204" pitchFamily="34" charset="0"/>
              </a:rPr>
              <a:t>Analytical Reporting</a:t>
            </a:r>
          </a:p>
        </p:txBody>
      </p:sp>
      <p:sp>
        <p:nvSpPr>
          <p:cNvPr id="19" name="Rounded Rectangle 74">
            <a:extLst>
              <a:ext uri="{FF2B5EF4-FFF2-40B4-BE49-F238E27FC236}">
                <a16:creationId xmlns:a16="http://schemas.microsoft.com/office/drawing/2014/main" id="{81B4EB60-0117-40DB-902C-5BFD48D661D5}"/>
              </a:ext>
            </a:extLst>
          </p:cNvPr>
          <p:cNvSpPr/>
          <p:nvPr/>
        </p:nvSpPr>
        <p:spPr bwMode="gray">
          <a:xfrm>
            <a:off x="7355738" y="2759773"/>
            <a:ext cx="1879889" cy="2794968"/>
          </a:xfrm>
          <a:prstGeom prst="roundRect">
            <a:avLst/>
          </a:prstGeom>
          <a:solidFill>
            <a:schemeClr val="bg1">
              <a:lumMod val="75000"/>
            </a:schemeClr>
          </a:solidFill>
          <a:ln w="12700" algn="ctr">
            <a:solidFill>
              <a:srgbClr val="86BC25"/>
            </a:solidFill>
            <a:prstDash val="sysDot"/>
            <a:miter lim="800000"/>
            <a:headEnd/>
            <a:tailEnd/>
          </a:ln>
        </p:spPr>
        <p:txBody>
          <a:bodyPr wrap="square" lIns="80863" tIns="80863" rIns="80863" bIns="80863" rtlCol="0" anchor="t"/>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Forecast or variance analysis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Forward looking scenarios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Financial and Operational Key-performing Indicators</a:t>
            </a:r>
          </a:p>
          <a:p>
            <a:pPr marL="207935" indent="-207935" defTabSz="1108958">
              <a:spcBef>
                <a:spcPts val="91"/>
              </a:spcBef>
              <a:spcAft>
                <a:spcPts val="91"/>
              </a:spcAft>
              <a:buSzPts val="1000"/>
              <a:buFont typeface="Wingdings" panose="05000000000000000000" pitchFamily="2" charset="2"/>
              <a:buChar char="q"/>
              <a:defRPr/>
            </a:pPr>
            <a:r>
              <a:rPr lang="en-US" sz="1455" kern="0">
                <a:solidFill>
                  <a:srgbClr val="000000"/>
                </a:solidFill>
                <a:ea typeface="Verdana" panose="020B0604030504040204" pitchFamily="34" charset="0"/>
              </a:rPr>
              <a:t>Ad-hoc analysis</a:t>
            </a:r>
          </a:p>
        </p:txBody>
      </p:sp>
      <p:sp>
        <p:nvSpPr>
          <p:cNvPr id="20" name="Rounded Rectangle 34">
            <a:extLst>
              <a:ext uri="{FF2B5EF4-FFF2-40B4-BE49-F238E27FC236}">
                <a16:creationId xmlns:a16="http://schemas.microsoft.com/office/drawing/2014/main" id="{B451C973-EF68-4F46-815B-BE738747BB72}"/>
              </a:ext>
            </a:extLst>
          </p:cNvPr>
          <p:cNvSpPr/>
          <p:nvPr/>
        </p:nvSpPr>
        <p:spPr bwMode="gray">
          <a:xfrm>
            <a:off x="794972" y="2753822"/>
            <a:ext cx="438161" cy="2794968"/>
          </a:xfrm>
          <a:prstGeom prst="roundRect">
            <a:avLst/>
          </a:prstGeom>
          <a:solidFill>
            <a:schemeClr val="bg1">
              <a:lumMod val="75000"/>
            </a:schemeClr>
          </a:solidFill>
          <a:ln w="12700" algn="ctr">
            <a:noFill/>
            <a:prstDash val="sysDot"/>
            <a:miter lim="800000"/>
            <a:headEnd/>
            <a:tailEnd/>
          </a:ln>
        </p:spPr>
        <p:txBody>
          <a:bodyPr vert="vert270" wrap="square" lIns="80863" tIns="80863" rIns="80863" bIns="80863" rtlCol="0" anchor="t"/>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108958">
              <a:defRPr/>
            </a:pPr>
            <a:r>
              <a:rPr lang="en-US" sz="1455" kern="0">
                <a:solidFill>
                  <a:srgbClr val="000000"/>
                </a:solidFill>
                <a:ea typeface="Verdana" panose="020B0604030504040204" pitchFamily="34" charset="0"/>
                <a:cs typeface="Verdana" panose="020B0604030504040204" pitchFamily="34" charset="0"/>
              </a:rPr>
              <a:t>Usage</a:t>
            </a:r>
          </a:p>
        </p:txBody>
      </p:sp>
      <p:sp>
        <p:nvSpPr>
          <p:cNvPr id="21" name="Rounded Rectangle 35">
            <a:extLst>
              <a:ext uri="{FF2B5EF4-FFF2-40B4-BE49-F238E27FC236}">
                <a16:creationId xmlns:a16="http://schemas.microsoft.com/office/drawing/2014/main" id="{2A1FFD0B-706E-4BCF-BA34-65093D4EC3A7}"/>
              </a:ext>
            </a:extLst>
          </p:cNvPr>
          <p:cNvSpPr/>
          <p:nvPr/>
        </p:nvSpPr>
        <p:spPr bwMode="gray">
          <a:xfrm>
            <a:off x="819759" y="1850146"/>
            <a:ext cx="438161" cy="849492"/>
          </a:xfrm>
          <a:prstGeom prst="roundRect">
            <a:avLst/>
          </a:prstGeom>
          <a:solidFill>
            <a:srgbClr val="00B0F0"/>
          </a:solidFill>
          <a:ln w="12700" algn="ctr">
            <a:noFill/>
            <a:prstDash val="sysDot"/>
            <a:miter lim="800000"/>
            <a:headEnd/>
            <a:tailEnd/>
          </a:ln>
        </p:spPr>
        <p:txBody>
          <a:bodyPr vert="vert270" wrap="square" lIns="80863" tIns="80863" rIns="80863" bIns="80863" rtlCol="0" anchor="t"/>
          <a:ls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a:lstStyle>
          <a:p>
            <a:pPr algn="ctr" defTabSz="1108958">
              <a:defRPr/>
            </a:pPr>
            <a:r>
              <a:rPr lang="en-US" sz="1455" kern="0">
                <a:solidFill>
                  <a:prstClr val="white"/>
                </a:solidFill>
                <a:ea typeface="Verdana" panose="020B0604030504040204" pitchFamily="34" charset="0"/>
                <a:cs typeface="Verdana" panose="020B0604030504040204" pitchFamily="34" charset="0"/>
              </a:rPr>
              <a:t>Purpose</a:t>
            </a:r>
          </a:p>
        </p:txBody>
      </p:sp>
      <p:cxnSp>
        <p:nvCxnSpPr>
          <p:cNvPr id="22" name="Straight Connector 21">
            <a:extLst>
              <a:ext uri="{FF2B5EF4-FFF2-40B4-BE49-F238E27FC236}">
                <a16:creationId xmlns:a16="http://schemas.microsoft.com/office/drawing/2014/main" id="{667E4CD2-C9C8-4547-958C-5FB2A851B04B}"/>
              </a:ext>
            </a:extLst>
          </p:cNvPr>
          <p:cNvCxnSpPr/>
          <p:nvPr/>
        </p:nvCxnSpPr>
        <p:spPr>
          <a:xfrm>
            <a:off x="1327540" y="1850146"/>
            <a:ext cx="0" cy="8494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5FA441-B326-4BF6-B7EF-B2D80B7D65F3}"/>
              </a:ext>
            </a:extLst>
          </p:cNvPr>
          <p:cNvCxnSpPr/>
          <p:nvPr/>
        </p:nvCxnSpPr>
        <p:spPr>
          <a:xfrm>
            <a:off x="1327540" y="2753822"/>
            <a:ext cx="0" cy="279496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259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Props1.xml><?xml version="1.0" encoding="utf-8"?>
<ds:datastoreItem xmlns:ds="http://schemas.openxmlformats.org/officeDocument/2006/customXml" ds:itemID="{F2E14CC2-5CB0-47B6-BDD5-0E41475D2A42}"/>
</file>

<file path=customXml/itemProps2.xml><?xml version="1.0" encoding="utf-8"?>
<ds:datastoreItem xmlns:ds="http://schemas.openxmlformats.org/officeDocument/2006/customXml" ds:itemID="{4CA16353-76A8-45AC-91A7-23AE9C92CB1A}"/>
</file>

<file path=customXml/itemProps3.xml><?xml version="1.0" encoding="utf-8"?>
<ds:datastoreItem xmlns:ds="http://schemas.openxmlformats.org/officeDocument/2006/customXml" ds:itemID="{977BEBDA-E2C3-4576-AB89-7AD3CE0D3E85}"/>
</file>

<file path=docProps/app.xml><?xml version="1.0" encoding="utf-8"?>
<Properties xmlns="http://schemas.openxmlformats.org/officeDocument/2006/extended-properties" xmlns:vt="http://schemas.openxmlformats.org/officeDocument/2006/docPropsVTypes">
  <TotalTime>6</TotalTime>
  <Words>3071</Words>
  <Application>Microsoft Office PowerPoint</Application>
  <PresentationFormat>Widescreen</PresentationFormat>
  <Paragraphs>542</Paragraphs>
  <Slides>27</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8" baseType="lpstr">
      <vt:lpstr>Arial</vt:lpstr>
      <vt:lpstr>Arial Black</vt:lpstr>
      <vt:lpstr>Calibri</vt:lpstr>
      <vt:lpstr>Calibri Light</vt:lpstr>
      <vt:lpstr>Oracle Sans</vt:lpstr>
      <vt:lpstr>Verdana</vt:lpstr>
      <vt:lpstr>Wingdings</vt:lpstr>
      <vt:lpstr>Wingdings 2</vt:lpstr>
      <vt:lpstr>Office Theme</vt:lpstr>
      <vt:lpstr>Worksheet</vt:lpstr>
      <vt:lpstr>Microsoft Excel Worksheet</vt:lpstr>
      <vt:lpstr>PowerPoint Presentation</vt:lpstr>
      <vt:lpstr>Integrated ERP Planning | Detailed Timelines</vt:lpstr>
      <vt:lpstr>PowerPoint Presentation</vt:lpstr>
      <vt:lpstr>PowerPoint Presentation</vt:lpstr>
      <vt:lpstr>Executive Summary</vt:lpstr>
      <vt:lpstr>Reporting Landscape</vt:lpstr>
      <vt:lpstr>Reporting Methodology</vt:lpstr>
      <vt:lpstr>Reporting Principles</vt:lpstr>
      <vt:lpstr>Reporting Categorization</vt:lpstr>
      <vt:lpstr>ERP + EPM: Integrated Reporting Model </vt:lpstr>
      <vt:lpstr>PowerPoint Presentation</vt:lpstr>
      <vt:lpstr>Cloud ERP Reporting Tools</vt:lpstr>
      <vt:lpstr>EPM Reporting Tools</vt:lpstr>
      <vt:lpstr>PowerPoint Presentation</vt:lpstr>
      <vt:lpstr>BI Publisher</vt:lpstr>
      <vt:lpstr>OTBI</vt:lpstr>
      <vt:lpstr>FRS *</vt:lpstr>
      <vt:lpstr>Smart View *</vt:lpstr>
      <vt:lpstr>PowerPoint Presentation</vt:lpstr>
      <vt:lpstr>Narrative Reporting</vt:lpstr>
      <vt:lpstr>EPM Dashboards</vt:lpstr>
      <vt:lpstr>PowerPoint Presentation</vt:lpstr>
      <vt:lpstr>Proposed Reporting Scope - Draft</vt:lpstr>
      <vt:lpstr>PowerPoint Presentation</vt:lpstr>
      <vt:lpstr>Reporting Tools Summary</vt:lpstr>
      <vt:lpstr> Tools Rationalization</vt:lpstr>
      <vt:lpstr>Reporting Tools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Rai, Sudhanshu</dc:creator>
  <cp:lastModifiedBy>Rai, Sudhanshu</cp:lastModifiedBy>
  <cp:revision>1</cp:revision>
  <dcterms:created xsi:type="dcterms:W3CDTF">2023-09-13T13:28:05Z</dcterms:created>
  <dcterms:modified xsi:type="dcterms:W3CDTF">2023-09-13T13:34:31Z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2023-09-13T13:28:05Z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2b3214e7-1121-4f15-9a3a-b329a8a965ea</vt:lpwstr>
  </property>
  <property fmtid="{D5CDD505-2E9C-101B-9397-08002B2CF9AE}" pid="8" name="MSIP_Label_ea60d57e-af5b-4752-ac57-3e4f28ca11dc_ContentBits">
    <vt:lpwstr>0</vt:lpwstr>
  </property>
  <property fmtid="{D5CDD505-2E9C-101B-9397-08002B2CF9AE}" pid="9" name="ContentTypeId">
    <vt:lpwstr>0x01010088A6DCCE3A4D6246BDCC3A99887E7EBF</vt:lpwstr>
  </property>
  <property fmtid="{D5CDD505-2E9C-101B-9397-08002B2CF9AE}" pid="10" name="MediaServiceImageTags">
    <vt:lpwstr/>
  </property>
</Properties>
</file>