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6" r:id="rId2"/>
    <p:sldId id="260" r:id="rId3"/>
    <p:sldId id="261" r:id="rId4"/>
    <p:sldId id="263" r:id="rId5"/>
    <p:sldId id="264" r:id="rId6"/>
    <p:sldId id="265" r:id="rId7"/>
    <p:sldId id="267" r:id="rId8"/>
    <p:sldId id="269" r:id="rId9"/>
    <p:sldId id="270" r:id="rId10"/>
    <p:sldId id="271" r:id="rId11"/>
    <p:sldId id="272" r:id="rId12"/>
    <p:sldId id="273" r:id="rId13"/>
    <p:sldId id="274" r:id="rId14"/>
    <p:sldId id="276" r:id="rId15"/>
    <p:sldId id="277" r:id="rId16"/>
    <p:sldId id="278" r:id="rId17"/>
    <p:sldId id="280" r:id="rId18"/>
    <p:sldId id="281" r:id="rId19"/>
    <p:sldId id="282" r:id="rId20"/>
    <p:sldId id="283" r:id="rId21"/>
    <p:sldId id="285" r:id="rId22"/>
    <p:sldId id="287" r:id="rId23"/>
    <p:sldId id="288" r:id="rId24"/>
    <p:sldId id="289" r:id="rId25"/>
    <p:sldId id="290" r:id="rId26"/>
    <p:sldId id="292" r:id="rId27"/>
    <p:sldId id="293" r:id="rId28"/>
    <p:sldId id="294" r:id="rId29"/>
    <p:sldId id="29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41709-7AF4-44A7-8416-B66F12D1D693}"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954D5-E751-4B9E-9103-24074FFDE149}" type="slidenum">
              <a:rPr lang="en-US" smtClean="0"/>
              <a:t>‹#›</a:t>
            </a:fld>
            <a:endParaRPr lang="en-US"/>
          </a:p>
        </p:txBody>
      </p:sp>
    </p:spTree>
    <p:extLst>
      <p:ext uri="{BB962C8B-B14F-4D97-AF65-F5344CB8AC3E}">
        <p14:creationId xmlns:p14="http://schemas.microsoft.com/office/powerpoint/2010/main" val="334339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6E3BC4-156D-4FD9-84C0-0038806358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109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6E3BC4-156D-4FD9-84C0-0038806358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3802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5405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Tags: customer, journey, person, circle, arrow</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0E634F-F277-46F4-BC93-3910B600E9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0544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1) Pull the files from sftp server, load to UCM server and load to Oracle application.</a:t>
            </a:r>
          </a:p>
          <a:p>
            <a:pPr marL="0" indent="0">
              <a:buNone/>
            </a:pPr>
            <a:r>
              <a:rPr lang="en-US"/>
              <a:t>2) Reconciliation should be case by case basis to holistically close this task since source systems can be different and how target takes the data.</a:t>
            </a:r>
          </a:p>
          <a:p>
            <a:pPr marL="0" indent="0">
              <a:buNone/>
            </a:pPr>
            <a:r>
              <a:rPr lang="en-US"/>
              <a:t>3) Documented for failures: RCA and how to mitigate in next run.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42C7F1-C345-4C9C-AF54-5DE9A6136B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469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1) Pull the files from sftp server, load to UCM server and load to Oracle application.</a:t>
            </a:r>
          </a:p>
          <a:p>
            <a:pPr marL="0" indent="0">
              <a:buNone/>
            </a:pPr>
            <a:r>
              <a:rPr lang="en-US"/>
              <a:t>2) Reconciliation should be case by case basis to holistically close this task since source systems can be different and how target takes the data.</a:t>
            </a:r>
          </a:p>
          <a:p>
            <a:pPr marL="0" indent="0">
              <a:buNone/>
            </a:pPr>
            <a:r>
              <a:rPr lang="en-US"/>
              <a:t>3) Documented for failures: RCA and how to mitigate in next run.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42C7F1-C345-4C9C-AF54-5DE9A6136B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4111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42C7F1-C345-4C9C-AF54-5DE9A6136B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016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5" name="Slide Number Placeholder 4">
            <a:extLst>
              <a:ext uri="{FF2B5EF4-FFF2-40B4-BE49-F238E27FC236}">
                <a16:creationId xmlns:a16="http://schemas.microsoft.com/office/drawing/2014/main" id="{9F792198-6BED-48B5-AC3D-CCE6CC25B8F5}"/>
              </a:ext>
            </a:extLst>
          </p:cNvPr>
          <p:cNvSpPr>
            <a:spLocks noGrp="1"/>
          </p:cNvSpPr>
          <p:nvPr>
            <p:ph type="sldNum" sz="quarter" idx="5"/>
          </p:nvPr>
        </p:nvSpPr>
        <p:spPr/>
        <p:txBody>
          <a:bodyPr/>
          <a:lstStyle/>
          <a:p>
            <a:fld id="{4342C7F1-C345-4C9C-AF54-5DE9A6136B44}" type="slidenum">
              <a:rPr lang="en-US" smtClean="0"/>
              <a:t>15</a:t>
            </a:fld>
            <a:endParaRPr lang="en-US"/>
          </a:p>
        </p:txBody>
      </p:sp>
    </p:spTree>
    <p:extLst>
      <p:ext uri="{BB962C8B-B14F-4D97-AF65-F5344CB8AC3E}">
        <p14:creationId xmlns:p14="http://schemas.microsoft.com/office/powerpoint/2010/main" val="4101670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5" name="Slide Number Placeholder 4">
            <a:extLst>
              <a:ext uri="{FF2B5EF4-FFF2-40B4-BE49-F238E27FC236}">
                <a16:creationId xmlns:a16="http://schemas.microsoft.com/office/drawing/2014/main" id="{BAD8B74E-C65B-4499-BE35-065F5C593143}"/>
              </a:ext>
            </a:extLst>
          </p:cNvPr>
          <p:cNvSpPr>
            <a:spLocks noGrp="1"/>
          </p:cNvSpPr>
          <p:nvPr>
            <p:ph type="sldNum" sz="quarter" idx="5"/>
          </p:nvPr>
        </p:nvSpPr>
        <p:spPr/>
        <p:txBody>
          <a:bodyPr/>
          <a:lstStyle/>
          <a:p>
            <a:fld id="{4342C7F1-C345-4C9C-AF54-5DE9A6136B44}" type="slidenum">
              <a:rPr lang="en-US" smtClean="0"/>
              <a:t>16</a:t>
            </a:fld>
            <a:endParaRPr lang="en-US"/>
          </a:p>
        </p:txBody>
      </p:sp>
    </p:spTree>
    <p:extLst>
      <p:ext uri="{BB962C8B-B14F-4D97-AF65-F5344CB8AC3E}">
        <p14:creationId xmlns:p14="http://schemas.microsoft.com/office/powerpoint/2010/main" val="306663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5B10E007-AD64-4528-BDE7-4548195763B5}"/>
              </a:ext>
            </a:extLst>
          </p:cNvPr>
          <p:cNvSpPr>
            <a:spLocks noGrp="1"/>
          </p:cNvSpPr>
          <p:nvPr>
            <p:ph type="sldNum" sz="quarter" idx="5"/>
          </p:nvPr>
        </p:nvSpPr>
        <p:spPr/>
        <p:txBody>
          <a:bodyPr/>
          <a:lstStyle/>
          <a:p>
            <a:fld id="{4342C7F1-C345-4C9C-AF54-5DE9A6136B44}" type="slidenum">
              <a:rPr lang="en-US" smtClean="0"/>
              <a:t>18</a:t>
            </a:fld>
            <a:endParaRPr lang="en-US"/>
          </a:p>
        </p:txBody>
      </p:sp>
    </p:spTree>
    <p:extLst>
      <p:ext uri="{BB962C8B-B14F-4D97-AF65-F5344CB8AC3E}">
        <p14:creationId xmlns:p14="http://schemas.microsoft.com/office/powerpoint/2010/main" val="1197068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21</a:t>
            </a:fld>
            <a:endParaRPr lang="en-US"/>
          </a:p>
        </p:txBody>
      </p:sp>
    </p:spTree>
    <p:extLst>
      <p:ext uri="{BB962C8B-B14F-4D97-AF65-F5344CB8AC3E}">
        <p14:creationId xmlns:p14="http://schemas.microsoft.com/office/powerpoint/2010/main" val="353869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3514-14F3-CCD2-31DC-8A8EA48700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69DC0C-BC63-0B80-0D13-836E9AB9F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3C973A-0B30-14AB-B19B-FED18EE53848}"/>
              </a:ext>
            </a:extLst>
          </p:cNvPr>
          <p:cNvSpPr>
            <a:spLocks noGrp="1"/>
          </p:cNvSpPr>
          <p:nvPr>
            <p:ph type="dt" sz="half" idx="10"/>
          </p:nvPr>
        </p:nvSpPr>
        <p:spPr/>
        <p:txBody>
          <a:bodyPr/>
          <a:lstStyle/>
          <a:p>
            <a:fld id="{84E43917-9EFD-41B7-BC3C-AF2456C2ED49}" type="datetimeFigureOut">
              <a:rPr lang="en-US" smtClean="0"/>
              <a:t>9/14/2023</a:t>
            </a:fld>
            <a:endParaRPr lang="en-US"/>
          </a:p>
        </p:txBody>
      </p:sp>
      <p:sp>
        <p:nvSpPr>
          <p:cNvPr id="5" name="Footer Placeholder 4">
            <a:extLst>
              <a:ext uri="{FF2B5EF4-FFF2-40B4-BE49-F238E27FC236}">
                <a16:creationId xmlns:a16="http://schemas.microsoft.com/office/drawing/2014/main" id="{387A0FA6-F399-5C2C-E841-85BE652E7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AD139-6D5C-7E98-755A-3676C001EAFD}"/>
              </a:ext>
            </a:extLst>
          </p:cNvPr>
          <p:cNvSpPr>
            <a:spLocks noGrp="1"/>
          </p:cNvSpPr>
          <p:nvPr>
            <p:ph type="sldNum" sz="quarter" idx="12"/>
          </p:nvPr>
        </p:nvSpPr>
        <p:spPr/>
        <p:txBody>
          <a:bodyPr/>
          <a:lstStyle/>
          <a:p>
            <a:fld id="{FB3649F5-7FD4-43E8-99B4-0A8CCA523FA0}" type="slidenum">
              <a:rPr lang="en-US" smtClean="0"/>
              <a:t>‹#›</a:t>
            </a:fld>
            <a:endParaRPr lang="en-US"/>
          </a:p>
        </p:txBody>
      </p:sp>
    </p:spTree>
    <p:extLst>
      <p:ext uri="{BB962C8B-B14F-4D97-AF65-F5344CB8AC3E}">
        <p14:creationId xmlns:p14="http://schemas.microsoft.com/office/powerpoint/2010/main" val="50077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0163-AE2B-DB19-B54D-89C998F516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EE08FA-8A93-DAFB-2435-00EB553BF0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E0758-B325-80EF-AAFF-E01098C9D527}"/>
              </a:ext>
            </a:extLst>
          </p:cNvPr>
          <p:cNvSpPr>
            <a:spLocks noGrp="1"/>
          </p:cNvSpPr>
          <p:nvPr>
            <p:ph type="dt" sz="half" idx="10"/>
          </p:nvPr>
        </p:nvSpPr>
        <p:spPr/>
        <p:txBody>
          <a:bodyPr/>
          <a:lstStyle/>
          <a:p>
            <a:fld id="{84E43917-9EFD-41B7-BC3C-AF2456C2ED49}" type="datetimeFigureOut">
              <a:rPr lang="en-US" smtClean="0"/>
              <a:t>9/14/2023</a:t>
            </a:fld>
            <a:endParaRPr lang="en-US"/>
          </a:p>
        </p:txBody>
      </p:sp>
      <p:sp>
        <p:nvSpPr>
          <p:cNvPr id="5" name="Footer Placeholder 4">
            <a:extLst>
              <a:ext uri="{FF2B5EF4-FFF2-40B4-BE49-F238E27FC236}">
                <a16:creationId xmlns:a16="http://schemas.microsoft.com/office/drawing/2014/main" id="{27110DC3-7D24-8008-5E92-7865E0277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9A844-D43E-0CC4-F710-C80B1B4EE65E}"/>
              </a:ext>
            </a:extLst>
          </p:cNvPr>
          <p:cNvSpPr>
            <a:spLocks noGrp="1"/>
          </p:cNvSpPr>
          <p:nvPr>
            <p:ph type="sldNum" sz="quarter" idx="12"/>
          </p:nvPr>
        </p:nvSpPr>
        <p:spPr/>
        <p:txBody>
          <a:bodyPr/>
          <a:lstStyle/>
          <a:p>
            <a:fld id="{FB3649F5-7FD4-43E8-99B4-0A8CCA523FA0}" type="slidenum">
              <a:rPr lang="en-US" smtClean="0"/>
              <a:t>‹#›</a:t>
            </a:fld>
            <a:endParaRPr lang="en-US"/>
          </a:p>
        </p:txBody>
      </p:sp>
    </p:spTree>
    <p:extLst>
      <p:ext uri="{BB962C8B-B14F-4D97-AF65-F5344CB8AC3E}">
        <p14:creationId xmlns:p14="http://schemas.microsoft.com/office/powerpoint/2010/main" val="405868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B8C850-E2E6-CD16-EA46-BFEEFE1370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197302-3DF3-4376-DCFE-15AE7B6A54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61AF8-26DF-2D22-CD86-81ECFA23567B}"/>
              </a:ext>
            </a:extLst>
          </p:cNvPr>
          <p:cNvSpPr>
            <a:spLocks noGrp="1"/>
          </p:cNvSpPr>
          <p:nvPr>
            <p:ph type="dt" sz="half" idx="10"/>
          </p:nvPr>
        </p:nvSpPr>
        <p:spPr/>
        <p:txBody>
          <a:bodyPr/>
          <a:lstStyle/>
          <a:p>
            <a:fld id="{84E43917-9EFD-41B7-BC3C-AF2456C2ED49}" type="datetimeFigureOut">
              <a:rPr lang="en-US" smtClean="0"/>
              <a:t>9/14/2023</a:t>
            </a:fld>
            <a:endParaRPr lang="en-US"/>
          </a:p>
        </p:txBody>
      </p:sp>
      <p:sp>
        <p:nvSpPr>
          <p:cNvPr id="5" name="Footer Placeholder 4">
            <a:extLst>
              <a:ext uri="{FF2B5EF4-FFF2-40B4-BE49-F238E27FC236}">
                <a16:creationId xmlns:a16="http://schemas.microsoft.com/office/drawing/2014/main" id="{A3AB2418-8CA9-0588-8FC7-00207D334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20163-41EC-B088-06EE-370699CF0A6D}"/>
              </a:ext>
            </a:extLst>
          </p:cNvPr>
          <p:cNvSpPr>
            <a:spLocks noGrp="1"/>
          </p:cNvSpPr>
          <p:nvPr>
            <p:ph type="sldNum" sz="quarter" idx="12"/>
          </p:nvPr>
        </p:nvSpPr>
        <p:spPr/>
        <p:txBody>
          <a:bodyPr/>
          <a:lstStyle/>
          <a:p>
            <a:fld id="{FB3649F5-7FD4-43E8-99B4-0A8CCA523FA0}" type="slidenum">
              <a:rPr lang="en-US" smtClean="0"/>
              <a:t>‹#›</a:t>
            </a:fld>
            <a:endParaRPr lang="en-US"/>
          </a:p>
        </p:txBody>
      </p:sp>
    </p:spTree>
    <p:extLst>
      <p:ext uri="{BB962C8B-B14F-4D97-AF65-F5344CB8AC3E}">
        <p14:creationId xmlns:p14="http://schemas.microsoft.com/office/powerpoint/2010/main" val="3402743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27" name="Picture 26">
            <a:extLst>
              <a:ext uri="{FF2B5EF4-FFF2-40B4-BE49-F238E27FC236}">
                <a16:creationId xmlns:a16="http://schemas.microsoft.com/office/drawing/2014/main" id="{44D42B38-A76E-3749-B166-3F21B12B2B1C}"/>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3171" t="4454" r="2456" b="1174"/>
          <a:stretch/>
        </p:blipFill>
        <p:spPr>
          <a:xfrm>
            <a:off x="312615" y="310393"/>
            <a:ext cx="4151376" cy="6236208"/>
          </a:xfrm>
          <a:custGeom>
            <a:avLst/>
            <a:gdLst>
              <a:gd name="connsiteX0" fmla="*/ 0 w 4151376"/>
              <a:gd name="connsiteY0" fmla="*/ 0 h 6236208"/>
              <a:gd name="connsiteX1" fmla="*/ 1880534 w 4151376"/>
              <a:gd name="connsiteY1" fmla="*/ 0 h 6236208"/>
              <a:gd name="connsiteX2" fmla="*/ 1988569 w 4151376"/>
              <a:gd name="connsiteY2" fmla="*/ 66976 h 6236208"/>
              <a:gd name="connsiteX3" fmla="*/ 4142030 w 4151376"/>
              <a:gd name="connsiteY3" fmla="*/ 4402008 h 6236208"/>
              <a:gd name="connsiteX4" fmla="*/ 4151376 w 4151376"/>
              <a:gd name="connsiteY4" fmla="*/ 4754857 h 6236208"/>
              <a:gd name="connsiteX5" fmla="*/ 4151376 w 4151376"/>
              <a:gd name="connsiteY5" fmla="*/ 4836542 h 6236208"/>
              <a:gd name="connsiteX6" fmla="*/ 4147294 w 4151376"/>
              <a:gd name="connsiteY6" fmla="*/ 5057925 h 6236208"/>
              <a:gd name="connsiteX7" fmla="*/ 4074662 w 4151376"/>
              <a:gd name="connsiteY7" fmla="*/ 5844006 h 6236208"/>
              <a:gd name="connsiteX8" fmla="*/ 4001122 w 4151376"/>
              <a:gd name="connsiteY8" fmla="*/ 6236208 h 6236208"/>
              <a:gd name="connsiteX9" fmla="*/ 0 w 4151376"/>
              <a:gd name="connsiteY9" fmla="*/ 6236208 h 62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376" h="6236208">
                <a:moveTo>
                  <a:pt x="0" y="0"/>
                </a:moveTo>
                <a:lnTo>
                  <a:pt x="1880534" y="0"/>
                </a:lnTo>
                <a:lnTo>
                  <a:pt x="1988569" y="66976"/>
                </a:lnTo>
                <a:cubicBezTo>
                  <a:pt x="3188792" y="860034"/>
                  <a:pt x="4040282" y="2488345"/>
                  <a:pt x="4142030" y="4402008"/>
                </a:cubicBezTo>
                <a:lnTo>
                  <a:pt x="4151376" y="4754857"/>
                </a:lnTo>
                <a:lnTo>
                  <a:pt x="4151376" y="4836542"/>
                </a:lnTo>
                <a:lnTo>
                  <a:pt x="4147294" y="5057925"/>
                </a:lnTo>
                <a:cubicBezTo>
                  <a:pt x="4137394" y="5325753"/>
                  <a:pt x="4112824" y="5588274"/>
                  <a:pt x="4074662" y="5844006"/>
                </a:cubicBezTo>
                <a:lnTo>
                  <a:pt x="4001122" y="6236208"/>
                </a:lnTo>
                <a:lnTo>
                  <a:pt x="0" y="6236208"/>
                </a:lnTo>
                <a:close/>
              </a:path>
            </a:pathLst>
          </a:cu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86002"/>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None/>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2021</a:t>
            </a:r>
          </a:p>
        </p:txBody>
      </p:sp>
    </p:spTree>
    <p:extLst>
      <p:ext uri="{BB962C8B-B14F-4D97-AF65-F5344CB8AC3E}">
        <p14:creationId xmlns:p14="http://schemas.microsoft.com/office/powerpoint/2010/main" val="1430895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0" y="4762"/>
            <a:ext cx="8398933" cy="663575"/>
          </a:xfrm>
          <a:prstGeom prst="rect">
            <a:avLst/>
          </a:prstGeom>
          <a:noFill/>
          <a:ln>
            <a:noFill/>
          </a:ln>
        </p:spPr>
        <p:txBody>
          <a:bodyPr/>
          <a:lstStyle>
            <a:lvl1pPr>
              <a:defRPr b="1">
                <a:latin typeface="Arial" panose="020B0604020202020204" pitchFamily="34" charset="0"/>
                <a:ea typeface="Verdana" panose="020B0604030504040204" pitchFamily="34" charset="0"/>
                <a:cs typeface="Arial" panose="020B0604020202020204" pitchFamily="34" charset="0"/>
              </a:defRPr>
            </a:lvl1pPr>
          </a:lstStyle>
          <a:p>
            <a:pPr lvl="0"/>
            <a:r>
              <a:rPr lang="en-US"/>
              <a:t>Click to edit Master title style</a:t>
            </a:r>
          </a:p>
        </p:txBody>
      </p:sp>
      <p:sp>
        <p:nvSpPr>
          <p:cNvPr id="9" name="Footer Placeholder 4">
            <a:extLst>
              <a:ext uri="{FF2B5EF4-FFF2-40B4-BE49-F238E27FC236}">
                <a16:creationId xmlns:a16="http://schemas.microsoft.com/office/drawing/2014/main" id="{3B91E601-0486-4EF6-95EE-5AEA15BF6DB4}"/>
              </a:ext>
            </a:extLst>
          </p:cNvPr>
          <p:cNvSpPr>
            <a:spLocks noGrp="1"/>
          </p:cNvSpPr>
          <p:nvPr>
            <p:ph type="ftr" sz="quarter" idx="3"/>
          </p:nvPr>
        </p:nvSpPr>
        <p:spPr>
          <a:xfrm>
            <a:off x="3888318" y="6488329"/>
            <a:ext cx="4320116" cy="365125"/>
          </a:xfrm>
          <a:prstGeom prst="rect">
            <a:avLst/>
          </a:prstGeom>
        </p:spPr>
        <p:txBody>
          <a:bodyPr vert="horz" wrap="square" lIns="91440" tIns="45720" rIns="91440" bIns="45720" numCol="1" anchor="ctr" anchorCtr="0" compatLnSpc="1">
            <a:prstTxWarp prst="textNoShape">
              <a:avLst/>
            </a:prstTxWarp>
          </a:bodyPr>
          <a:lstStyle>
            <a:lvl1pPr algn="ctr">
              <a:defRPr sz="700">
                <a:solidFill>
                  <a:srgbClr val="898989"/>
                </a:solidFill>
                <a:latin typeface="Arial" panose="020B0604020202020204" pitchFamily="34" charset="0"/>
                <a:ea typeface="Verdana" panose="020B0604030504040204" pitchFamily="34" charset="0"/>
                <a:cs typeface="Arial" panose="020B0604020202020204" pitchFamily="34" charset="0"/>
              </a:defRPr>
            </a:lvl1pPr>
          </a:lstStyle>
          <a:p>
            <a:pPr>
              <a:defRPr/>
            </a:pPr>
            <a:r>
              <a:rPr lang="en-US"/>
              <a:t>Proprietary and Confidential. © 2016 Anixter Inc. </a:t>
            </a:r>
          </a:p>
        </p:txBody>
      </p:sp>
      <p:sp>
        <p:nvSpPr>
          <p:cNvPr id="10" name="Slide Number Placeholder 5">
            <a:extLst>
              <a:ext uri="{FF2B5EF4-FFF2-40B4-BE49-F238E27FC236}">
                <a16:creationId xmlns:a16="http://schemas.microsoft.com/office/drawing/2014/main" id="{795F5E67-B935-4065-8638-BCF15E9D65BC}"/>
              </a:ext>
            </a:extLst>
          </p:cNvPr>
          <p:cNvSpPr>
            <a:spLocks noGrp="1"/>
          </p:cNvSpPr>
          <p:nvPr>
            <p:ph type="sldNum" sz="quarter" idx="4"/>
          </p:nvPr>
        </p:nvSpPr>
        <p:spPr>
          <a:xfrm>
            <a:off x="8737600" y="6488329"/>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700">
                <a:solidFill>
                  <a:srgbClr val="898989"/>
                </a:solidFill>
                <a:latin typeface="Arial" panose="020B0604020202020204" pitchFamily="34" charset="0"/>
                <a:ea typeface="Verdana" panose="020B0604030504040204" pitchFamily="34" charset="0"/>
                <a:cs typeface="Arial" panose="020B0604020202020204" pitchFamily="34" charset="0"/>
              </a:defRPr>
            </a:lvl1pPr>
          </a:lstStyle>
          <a:p>
            <a:fld id="{0B6B543C-5E28-2649-9B73-74B7062611A0}" type="slidenum">
              <a:rPr lang="en-US" altLang="en-US" smtClean="0"/>
              <a:pPr/>
              <a:t>‹#›</a:t>
            </a:fld>
            <a:endParaRPr lang="en-US" altLang="en-US"/>
          </a:p>
        </p:txBody>
      </p:sp>
    </p:spTree>
    <p:extLst>
      <p:ext uri="{BB962C8B-B14F-4D97-AF65-F5344CB8AC3E}">
        <p14:creationId xmlns:p14="http://schemas.microsoft.com/office/powerpoint/2010/main" val="1625922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76072" y="2057400"/>
            <a:ext cx="11044428" cy="4152900"/>
          </a:xfrm>
        </p:spPr>
        <p:txBody>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76072" y="1230850"/>
            <a:ext cx="11033760" cy="475488"/>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5" name="Title 4">
            <a:extLst>
              <a:ext uri="{FF2B5EF4-FFF2-40B4-BE49-F238E27FC236}">
                <a16:creationId xmlns:a16="http://schemas.microsoft.com/office/drawing/2014/main" id="{3CD3AD5D-9D2F-1B4C-B28D-AEB685F00EE2}"/>
              </a:ext>
            </a:extLst>
          </p:cNvPr>
          <p:cNvSpPr>
            <a:spLocks noGrp="1"/>
          </p:cNvSpPr>
          <p:nvPr>
            <p:ph type="title" hasCustomPrompt="1"/>
          </p:nvPr>
        </p:nvSpPr>
        <p:spPr/>
        <p:txBody>
          <a:bodyPr/>
          <a:lstStyle>
            <a:lvl1pPr>
              <a:defRPr/>
            </a:lvl1pPr>
          </a:lstStyle>
          <a:p>
            <a:r>
              <a:rPr lang="en-US"/>
              <a:t>Page Title Placeholder</a:t>
            </a:r>
          </a:p>
        </p:txBody>
      </p:sp>
      <p:sp>
        <p:nvSpPr>
          <p:cNvPr id="2" name="Footer Placeholder 1">
            <a:extLst>
              <a:ext uri="{FF2B5EF4-FFF2-40B4-BE49-F238E27FC236}">
                <a16:creationId xmlns:a16="http://schemas.microsoft.com/office/drawing/2014/main" id="{66B33450-157A-B54C-B31D-6DA511E9088F}"/>
              </a:ext>
            </a:extLst>
          </p:cNvPr>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40045615"/>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5"/>
            <a:ext cx="10363200" cy="594360"/>
          </a:xfrm>
        </p:spPr>
        <p:txBody>
          <a:bodyPr vert="horz" lIns="0" tIns="45720" rIns="0" bIns="0" rtlCol="0" anchor="b" anchorCtr="0">
            <a:noAutofit/>
          </a:bodyPr>
          <a:lstStyle>
            <a:lvl1pPr>
              <a:defRPr lang="en-US" sz="3599" spc="-75" dirty="0">
                <a:latin typeface="+mj-lt"/>
              </a:defRPr>
            </a:lvl1pPr>
          </a:lstStyle>
          <a:p>
            <a:pPr lvl="0" defTabSz="685590">
              <a:lnSpc>
                <a:spcPct val="85000"/>
              </a:lnSpc>
            </a:pPr>
            <a:r>
              <a:rPr lang="en-US"/>
              <a:t>Click to edit Master title style</a:t>
            </a:r>
          </a:p>
        </p:txBody>
      </p:sp>
      <p:sp>
        <p:nvSpPr>
          <p:cNvPr id="4" name="Text Placeholder 8"/>
          <p:cNvSpPr>
            <a:spLocks noGrp="1"/>
          </p:cNvSpPr>
          <p:nvPr>
            <p:ph type="body" sz="quarter" idx="14"/>
          </p:nvPr>
        </p:nvSpPr>
        <p:spPr>
          <a:xfrm>
            <a:off x="914721" y="1353313"/>
            <a:ext cx="10362880" cy="475488"/>
          </a:xfrm>
        </p:spPr>
        <p:txBody>
          <a:bodyPr vert="horz" lIns="0" tIns="0" rIns="0" bIns="0" rtlCol="0">
            <a:noAutofit/>
          </a:bodyPr>
          <a:lstStyle>
            <a:lvl1pPr marL="0" indent="0">
              <a:buNone/>
              <a:defRPr lang="en-US" sz="1200"/>
            </a:lvl1pPr>
          </a:lstStyle>
          <a:p>
            <a:pPr marL="228530" lvl="0" indent="-22853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899" b="1" kern="0" cap="all" spc="250" baseline="0" dirty="0">
                <a:solidFill>
                  <a:schemeClr val="accent5">
                    <a:lumMod val="60000"/>
                    <a:lumOff val="40000"/>
                  </a:schemeClr>
                </a:solidFill>
                <a:ea typeface="Nexa Black" charset="0"/>
                <a:cs typeface="Nexa Black" charset="0"/>
              </a:defRPr>
            </a:lvl1pPr>
          </a:lstStyle>
          <a:p>
            <a:pPr marL="228530" lvl="0" indent="-228530"/>
            <a:r>
              <a:rPr lang="en-US"/>
              <a:t>BREADCRUMBS</a:t>
            </a:r>
          </a:p>
        </p:txBody>
      </p:sp>
    </p:spTree>
    <p:extLst>
      <p:ext uri="{BB962C8B-B14F-4D97-AF65-F5344CB8AC3E}">
        <p14:creationId xmlns:p14="http://schemas.microsoft.com/office/powerpoint/2010/main" val="4200660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76070" y="395492"/>
            <a:ext cx="11040619" cy="813548"/>
          </a:xfrm>
        </p:spPr>
        <p:txBody>
          <a:bodyPr/>
          <a:lstStyle/>
          <a:p>
            <a:r>
              <a:rPr lang="en-US"/>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76071" y="1618488"/>
            <a:ext cx="11044429" cy="45918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DD222224-6E10-2948-92EC-47FCC1FFDE82}"/>
              </a:ext>
            </a:extLst>
          </p:cNvPr>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2902502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3327" y="310394"/>
            <a:ext cx="11565346" cy="5804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pic>
        <p:nvPicPr>
          <p:cNvPr id="10" name="Picture 9">
            <a:extLst>
              <a:ext uri="{FF2B5EF4-FFF2-40B4-BE49-F238E27FC236}">
                <a16:creationId xmlns:a16="http://schemas.microsoft.com/office/drawing/2014/main" id="{6874A0AD-B87F-7345-AF41-B1DB89286B81}"/>
              </a:ext>
            </a:extLst>
          </p:cNvPr>
          <p:cNvPicPr>
            <a:picLocks noChangeAspect="1"/>
          </p:cNvPicPr>
          <p:nvPr userDrawn="1"/>
        </p:nvPicPr>
        <p:blipFill>
          <a:blip r:embed="rId2"/>
          <a:stretch>
            <a:fillRect/>
          </a:stretch>
        </p:blipFill>
        <p:spPr>
          <a:xfrm>
            <a:off x="10413670" y="6349429"/>
            <a:ext cx="1140032" cy="215339"/>
          </a:xfrm>
          <a:prstGeom prst="rect">
            <a:avLst/>
          </a:prstGeom>
        </p:spPr>
      </p:pic>
      <p:sp>
        <p:nvSpPr>
          <p:cNvPr id="14" name="Text Placeholder 13">
            <a:extLst>
              <a:ext uri="{FF2B5EF4-FFF2-40B4-BE49-F238E27FC236}">
                <a16:creationId xmlns:a16="http://schemas.microsoft.com/office/drawing/2014/main" id="{9CED8C87-3990-0347-BF4C-CD07B2DDC31F}"/>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5" name="Text Placeholder 13">
            <a:extLst>
              <a:ext uri="{FF2B5EF4-FFF2-40B4-BE49-F238E27FC236}">
                <a16:creationId xmlns:a16="http://schemas.microsoft.com/office/drawing/2014/main" id="{2AA0C840-DEF8-3A44-9DF4-460F40F50EF7}"/>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8" name="Subtitle 2">
            <a:extLst>
              <a:ext uri="{FF2B5EF4-FFF2-40B4-BE49-F238E27FC236}">
                <a16:creationId xmlns:a16="http://schemas.microsoft.com/office/drawing/2014/main" id="{CB76839E-C42F-744B-87EC-FA804AF210D5}"/>
              </a:ext>
            </a:extLst>
          </p:cNvPr>
          <p:cNvSpPr>
            <a:spLocks noGrp="1"/>
          </p:cNvSpPr>
          <p:nvPr>
            <p:ph type="subTitle" idx="1" hasCustomPrompt="1"/>
          </p:nvPr>
        </p:nvSpPr>
        <p:spPr>
          <a:xfrm>
            <a:off x="311727" y="3429000"/>
            <a:ext cx="11568546"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9" name="Text Placeholder 10">
            <a:extLst>
              <a:ext uri="{FF2B5EF4-FFF2-40B4-BE49-F238E27FC236}">
                <a16:creationId xmlns:a16="http://schemas.microsoft.com/office/drawing/2014/main" id="{5253153C-B4ED-AF4C-8BD5-B5C8A79DAAA0}"/>
              </a:ext>
            </a:extLst>
          </p:cNvPr>
          <p:cNvSpPr>
            <a:spLocks noGrp="1"/>
          </p:cNvSpPr>
          <p:nvPr>
            <p:ph type="body" sz="quarter" idx="10" hasCustomPrompt="1"/>
          </p:nvPr>
        </p:nvSpPr>
        <p:spPr>
          <a:xfrm>
            <a:off x="311727" y="2484466"/>
            <a:ext cx="11568546"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
        <p:nvSpPr>
          <p:cNvPr id="2" name="Footer Placeholder 1">
            <a:extLst>
              <a:ext uri="{FF2B5EF4-FFF2-40B4-BE49-F238E27FC236}">
                <a16:creationId xmlns:a16="http://schemas.microsoft.com/office/drawing/2014/main" id="{B1A36DEF-F7D3-3B40-91C8-90D615B187F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84589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6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5" name="Content Placeholder 3"/>
          <p:cNvSpPr>
            <a:spLocks noGrp="1"/>
          </p:cNvSpPr>
          <p:nvPr>
            <p:ph sz="quarter" idx="10"/>
          </p:nvPr>
        </p:nvSpPr>
        <p:spPr>
          <a:xfrm>
            <a:off x="469900" y="1665291"/>
            <a:ext cx="11252200" cy="1744067"/>
          </a:xfrm>
          <a:prstGeom prst="rect">
            <a:avLst/>
          </a:prstGeom>
        </p:spPr>
        <p:txBody>
          <a:bodyPr wrap="square">
            <a:spAutoFit/>
          </a:bodyPr>
          <a:lstStyle>
            <a:lvl1pPr>
              <a:spcAft>
                <a:spcPts val="1000"/>
              </a:spcAft>
              <a:tabLst>
                <a:tab pos="8972326" algn="r"/>
              </a:tabLst>
              <a:defRPr sz="1600"/>
            </a:lvl1pPr>
            <a:lvl2pPr marL="171450" indent="-171450">
              <a:spcAft>
                <a:spcPts val="1000"/>
              </a:spcAft>
              <a:tabLst>
                <a:tab pos="8972326" algn="r"/>
              </a:tabLst>
              <a:defRPr sz="1600"/>
            </a:lvl2pPr>
            <a:lvl3pPr marL="344488" indent="-173038">
              <a:spcAft>
                <a:spcPts val="1000"/>
              </a:spcAft>
              <a:tabLst>
                <a:tab pos="8972326" algn="r"/>
              </a:tabLst>
              <a:defRPr sz="1600"/>
            </a:lvl3pPr>
            <a:lvl4pPr marL="460375" indent="-115888">
              <a:spcAft>
                <a:spcPts val="1000"/>
              </a:spcAft>
              <a:tabLst>
                <a:tab pos="8972326" algn="r"/>
              </a:tabLst>
              <a:defRPr sz="1600"/>
            </a:lvl4pPr>
            <a:lvl5pPr marL="687388" indent="-206375">
              <a:spcAft>
                <a:spcPts val="1000"/>
              </a:spcAft>
              <a:tabLst>
                <a:tab pos="6705432" algn="r"/>
              </a:tabLst>
              <a:defRPr sz="1600"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79219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96361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3B80-2FC5-9562-4FC4-769DE5CFF7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173B2B-A813-C1F1-A48D-CB6C79FC79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EAABF-ADB1-0FC5-1E46-81069D186538}"/>
              </a:ext>
            </a:extLst>
          </p:cNvPr>
          <p:cNvSpPr>
            <a:spLocks noGrp="1"/>
          </p:cNvSpPr>
          <p:nvPr>
            <p:ph type="dt" sz="half" idx="10"/>
          </p:nvPr>
        </p:nvSpPr>
        <p:spPr/>
        <p:txBody>
          <a:bodyPr/>
          <a:lstStyle/>
          <a:p>
            <a:fld id="{84E43917-9EFD-41B7-BC3C-AF2456C2ED49}" type="datetimeFigureOut">
              <a:rPr lang="en-US" smtClean="0"/>
              <a:t>9/14/2023</a:t>
            </a:fld>
            <a:endParaRPr lang="en-US"/>
          </a:p>
        </p:txBody>
      </p:sp>
      <p:sp>
        <p:nvSpPr>
          <p:cNvPr id="5" name="Footer Placeholder 4">
            <a:extLst>
              <a:ext uri="{FF2B5EF4-FFF2-40B4-BE49-F238E27FC236}">
                <a16:creationId xmlns:a16="http://schemas.microsoft.com/office/drawing/2014/main" id="{A6BF8637-E844-18D9-CADE-EF2EA931E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C4DC9-A7B2-2207-1437-BF1C7245BDB5}"/>
              </a:ext>
            </a:extLst>
          </p:cNvPr>
          <p:cNvSpPr>
            <a:spLocks noGrp="1"/>
          </p:cNvSpPr>
          <p:nvPr>
            <p:ph type="sldNum" sz="quarter" idx="12"/>
          </p:nvPr>
        </p:nvSpPr>
        <p:spPr/>
        <p:txBody>
          <a:bodyPr/>
          <a:lstStyle/>
          <a:p>
            <a:fld id="{FB3649F5-7FD4-43E8-99B4-0A8CCA523FA0}" type="slidenum">
              <a:rPr lang="en-US" smtClean="0"/>
              <a:t>‹#›</a:t>
            </a:fld>
            <a:endParaRPr lang="en-US"/>
          </a:p>
        </p:txBody>
      </p:sp>
    </p:spTree>
    <p:extLst>
      <p:ext uri="{BB962C8B-B14F-4D97-AF65-F5344CB8AC3E}">
        <p14:creationId xmlns:p14="http://schemas.microsoft.com/office/powerpoint/2010/main" val="797125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©2021Teradata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188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6E1D-CC73-9EA9-E10B-4D78CA6E17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BA8FCF-AD19-2334-1AF7-2F8148B532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89E34F-6EB6-0461-5EEA-B0443C6A8A55}"/>
              </a:ext>
            </a:extLst>
          </p:cNvPr>
          <p:cNvSpPr>
            <a:spLocks noGrp="1"/>
          </p:cNvSpPr>
          <p:nvPr>
            <p:ph type="dt" sz="half" idx="10"/>
          </p:nvPr>
        </p:nvSpPr>
        <p:spPr/>
        <p:txBody>
          <a:bodyPr/>
          <a:lstStyle/>
          <a:p>
            <a:fld id="{84E43917-9EFD-41B7-BC3C-AF2456C2ED49}" type="datetimeFigureOut">
              <a:rPr lang="en-US" smtClean="0"/>
              <a:t>9/14/2023</a:t>
            </a:fld>
            <a:endParaRPr lang="en-US"/>
          </a:p>
        </p:txBody>
      </p:sp>
      <p:sp>
        <p:nvSpPr>
          <p:cNvPr id="5" name="Footer Placeholder 4">
            <a:extLst>
              <a:ext uri="{FF2B5EF4-FFF2-40B4-BE49-F238E27FC236}">
                <a16:creationId xmlns:a16="http://schemas.microsoft.com/office/drawing/2014/main" id="{7D3F22AE-58A5-D293-4ED6-3B4B0B806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E6501-F5D5-E2CB-6959-7C36DA69E84C}"/>
              </a:ext>
            </a:extLst>
          </p:cNvPr>
          <p:cNvSpPr>
            <a:spLocks noGrp="1"/>
          </p:cNvSpPr>
          <p:nvPr>
            <p:ph type="sldNum" sz="quarter" idx="12"/>
          </p:nvPr>
        </p:nvSpPr>
        <p:spPr/>
        <p:txBody>
          <a:bodyPr/>
          <a:lstStyle/>
          <a:p>
            <a:fld id="{FB3649F5-7FD4-43E8-99B4-0A8CCA523FA0}" type="slidenum">
              <a:rPr lang="en-US" smtClean="0"/>
              <a:t>‹#›</a:t>
            </a:fld>
            <a:endParaRPr lang="en-US"/>
          </a:p>
        </p:txBody>
      </p:sp>
    </p:spTree>
    <p:extLst>
      <p:ext uri="{BB962C8B-B14F-4D97-AF65-F5344CB8AC3E}">
        <p14:creationId xmlns:p14="http://schemas.microsoft.com/office/powerpoint/2010/main" val="4548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271C-AA19-342D-376C-3EA59B340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104BC8-C833-6CFD-12A7-EF9C086FD9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FB211C-D6EB-B19B-333E-9DE21A1E89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B8BCB9-2614-39F8-1C9A-6F7936F0DA65}"/>
              </a:ext>
            </a:extLst>
          </p:cNvPr>
          <p:cNvSpPr>
            <a:spLocks noGrp="1"/>
          </p:cNvSpPr>
          <p:nvPr>
            <p:ph type="dt" sz="half" idx="10"/>
          </p:nvPr>
        </p:nvSpPr>
        <p:spPr/>
        <p:txBody>
          <a:bodyPr/>
          <a:lstStyle/>
          <a:p>
            <a:fld id="{84E43917-9EFD-41B7-BC3C-AF2456C2ED49}" type="datetimeFigureOut">
              <a:rPr lang="en-US" smtClean="0"/>
              <a:t>9/14/2023</a:t>
            </a:fld>
            <a:endParaRPr lang="en-US"/>
          </a:p>
        </p:txBody>
      </p:sp>
      <p:sp>
        <p:nvSpPr>
          <p:cNvPr id="6" name="Footer Placeholder 5">
            <a:extLst>
              <a:ext uri="{FF2B5EF4-FFF2-40B4-BE49-F238E27FC236}">
                <a16:creationId xmlns:a16="http://schemas.microsoft.com/office/drawing/2014/main" id="{F79B2118-20A8-C9AA-FA83-6FEA156384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7C587-4D6E-9031-F094-03B725D73CCA}"/>
              </a:ext>
            </a:extLst>
          </p:cNvPr>
          <p:cNvSpPr>
            <a:spLocks noGrp="1"/>
          </p:cNvSpPr>
          <p:nvPr>
            <p:ph type="sldNum" sz="quarter" idx="12"/>
          </p:nvPr>
        </p:nvSpPr>
        <p:spPr/>
        <p:txBody>
          <a:bodyPr/>
          <a:lstStyle/>
          <a:p>
            <a:fld id="{FB3649F5-7FD4-43E8-99B4-0A8CCA523FA0}" type="slidenum">
              <a:rPr lang="en-US" smtClean="0"/>
              <a:t>‹#›</a:t>
            </a:fld>
            <a:endParaRPr lang="en-US"/>
          </a:p>
        </p:txBody>
      </p:sp>
    </p:spTree>
    <p:extLst>
      <p:ext uri="{BB962C8B-B14F-4D97-AF65-F5344CB8AC3E}">
        <p14:creationId xmlns:p14="http://schemas.microsoft.com/office/powerpoint/2010/main" val="1865589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6D87-4715-0519-784F-198E72894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989C6-92F0-E1DF-AF22-DB523CE5A6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B72FD1-E48F-E138-C938-BC00F60B6B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1E6E7C-43B2-1E3B-11B5-63198D4E8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EBC75D-F5DB-E20F-0C1E-4CBEFCDF81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38D0F0-5C48-5FF6-01B9-7BC6EA026057}"/>
              </a:ext>
            </a:extLst>
          </p:cNvPr>
          <p:cNvSpPr>
            <a:spLocks noGrp="1"/>
          </p:cNvSpPr>
          <p:nvPr>
            <p:ph type="dt" sz="half" idx="10"/>
          </p:nvPr>
        </p:nvSpPr>
        <p:spPr/>
        <p:txBody>
          <a:bodyPr/>
          <a:lstStyle/>
          <a:p>
            <a:fld id="{84E43917-9EFD-41B7-BC3C-AF2456C2ED49}" type="datetimeFigureOut">
              <a:rPr lang="en-US" smtClean="0"/>
              <a:t>9/14/2023</a:t>
            </a:fld>
            <a:endParaRPr lang="en-US"/>
          </a:p>
        </p:txBody>
      </p:sp>
      <p:sp>
        <p:nvSpPr>
          <p:cNvPr id="8" name="Footer Placeholder 7">
            <a:extLst>
              <a:ext uri="{FF2B5EF4-FFF2-40B4-BE49-F238E27FC236}">
                <a16:creationId xmlns:a16="http://schemas.microsoft.com/office/drawing/2014/main" id="{7CEB3A45-232E-7165-D987-221FC73319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3F0AB8-5282-038D-4012-394360191AF5}"/>
              </a:ext>
            </a:extLst>
          </p:cNvPr>
          <p:cNvSpPr>
            <a:spLocks noGrp="1"/>
          </p:cNvSpPr>
          <p:nvPr>
            <p:ph type="sldNum" sz="quarter" idx="12"/>
          </p:nvPr>
        </p:nvSpPr>
        <p:spPr/>
        <p:txBody>
          <a:bodyPr/>
          <a:lstStyle/>
          <a:p>
            <a:fld id="{FB3649F5-7FD4-43E8-99B4-0A8CCA523FA0}" type="slidenum">
              <a:rPr lang="en-US" smtClean="0"/>
              <a:t>‹#›</a:t>
            </a:fld>
            <a:endParaRPr lang="en-US"/>
          </a:p>
        </p:txBody>
      </p:sp>
    </p:spTree>
    <p:extLst>
      <p:ext uri="{BB962C8B-B14F-4D97-AF65-F5344CB8AC3E}">
        <p14:creationId xmlns:p14="http://schemas.microsoft.com/office/powerpoint/2010/main" val="200112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A8CF-68EE-7C61-99DA-98441C188B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762E5B-5D1A-2520-FAAC-45AB51DB2D3D}"/>
              </a:ext>
            </a:extLst>
          </p:cNvPr>
          <p:cNvSpPr>
            <a:spLocks noGrp="1"/>
          </p:cNvSpPr>
          <p:nvPr>
            <p:ph type="dt" sz="half" idx="10"/>
          </p:nvPr>
        </p:nvSpPr>
        <p:spPr/>
        <p:txBody>
          <a:bodyPr/>
          <a:lstStyle/>
          <a:p>
            <a:fld id="{84E43917-9EFD-41B7-BC3C-AF2456C2ED49}" type="datetimeFigureOut">
              <a:rPr lang="en-US" smtClean="0"/>
              <a:t>9/14/2023</a:t>
            </a:fld>
            <a:endParaRPr lang="en-US"/>
          </a:p>
        </p:txBody>
      </p:sp>
      <p:sp>
        <p:nvSpPr>
          <p:cNvPr id="4" name="Footer Placeholder 3">
            <a:extLst>
              <a:ext uri="{FF2B5EF4-FFF2-40B4-BE49-F238E27FC236}">
                <a16:creationId xmlns:a16="http://schemas.microsoft.com/office/drawing/2014/main" id="{E58205DE-C449-B596-157D-B1CF173B08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7AD163-17D4-A837-7AD0-0CE7BF89C7BA}"/>
              </a:ext>
            </a:extLst>
          </p:cNvPr>
          <p:cNvSpPr>
            <a:spLocks noGrp="1"/>
          </p:cNvSpPr>
          <p:nvPr>
            <p:ph type="sldNum" sz="quarter" idx="12"/>
          </p:nvPr>
        </p:nvSpPr>
        <p:spPr/>
        <p:txBody>
          <a:bodyPr/>
          <a:lstStyle/>
          <a:p>
            <a:fld id="{FB3649F5-7FD4-43E8-99B4-0A8CCA523FA0}" type="slidenum">
              <a:rPr lang="en-US" smtClean="0"/>
              <a:t>‹#›</a:t>
            </a:fld>
            <a:endParaRPr lang="en-US"/>
          </a:p>
        </p:txBody>
      </p:sp>
    </p:spTree>
    <p:extLst>
      <p:ext uri="{BB962C8B-B14F-4D97-AF65-F5344CB8AC3E}">
        <p14:creationId xmlns:p14="http://schemas.microsoft.com/office/powerpoint/2010/main" val="3495085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6A0846-6CC9-332D-2FD0-641C26B85153}"/>
              </a:ext>
            </a:extLst>
          </p:cNvPr>
          <p:cNvSpPr>
            <a:spLocks noGrp="1"/>
          </p:cNvSpPr>
          <p:nvPr>
            <p:ph type="dt" sz="half" idx="10"/>
          </p:nvPr>
        </p:nvSpPr>
        <p:spPr/>
        <p:txBody>
          <a:bodyPr/>
          <a:lstStyle/>
          <a:p>
            <a:fld id="{84E43917-9EFD-41B7-BC3C-AF2456C2ED49}" type="datetimeFigureOut">
              <a:rPr lang="en-US" smtClean="0"/>
              <a:t>9/14/2023</a:t>
            </a:fld>
            <a:endParaRPr lang="en-US"/>
          </a:p>
        </p:txBody>
      </p:sp>
      <p:sp>
        <p:nvSpPr>
          <p:cNvPr id="3" name="Footer Placeholder 2">
            <a:extLst>
              <a:ext uri="{FF2B5EF4-FFF2-40B4-BE49-F238E27FC236}">
                <a16:creationId xmlns:a16="http://schemas.microsoft.com/office/drawing/2014/main" id="{13FC83B3-C0C1-88D9-60ED-252BCAB9FE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9CA123-96DE-5880-082A-5F969706C982}"/>
              </a:ext>
            </a:extLst>
          </p:cNvPr>
          <p:cNvSpPr>
            <a:spLocks noGrp="1"/>
          </p:cNvSpPr>
          <p:nvPr>
            <p:ph type="sldNum" sz="quarter" idx="12"/>
          </p:nvPr>
        </p:nvSpPr>
        <p:spPr/>
        <p:txBody>
          <a:bodyPr/>
          <a:lstStyle/>
          <a:p>
            <a:fld id="{FB3649F5-7FD4-43E8-99B4-0A8CCA523FA0}" type="slidenum">
              <a:rPr lang="en-US" smtClean="0"/>
              <a:t>‹#›</a:t>
            </a:fld>
            <a:endParaRPr lang="en-US"/>
          </a:p>
        </p:txBody>
      </p:sp>
    </p:spTree>
    <p:extLst>
      <p:ext uri="{BB962C8B-B14F-4D97-AF65-F5344CB8AC3E}">
        <p14:creationId xmlns:p14="http://schemas.microsoft.com/office/powerpoint/2010/main" val="68405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3045-2FE9-4523-A409-708F6C4B9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F8DE9E-CDCE-F7CA-4F66-C5537AD0B6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B3028B-B255-CCF5-4BE8-F78EC68A5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DC0F69-E879-CA57-A396-76DA4C1882DC}"/>
              </a:ext>
            </a:extLst>
          </p:cNvPr>
          <p:cNvSpPr>
            <a:spLocks noGrp="1"/>
          </p:cNvSpPr>
          <p:nvPr>
            <p:ph type="dt" sz="half" idx="10"/>
          </p:nvPr>
        </p:nvSpPr>
        <p:spPr/>
        <p:txBody>
          <a:bodyPr/>
          <a:lstStyle/>
          <a:p>
            <a:fld id="{84E43917-9EFD-41B7-BC3C-AF2456C2ED49}" type="datetimeFigureOut">
              <a:rPr lang="en-US" smtClean="0"/>
              <a:t>9/14/2023</a:t>
            </a:fld>
            <a:endParaRPr lang="en-US"/>
          </a:p>
        </p:txBody>
      </p:sp>
      <p:sp>
        <p:nvSpPr>
          <p:cNvPr id="6" name="Footer Placeholder 5">
            <a:extLst>
              <a:ext uri="{FF2B5EF4-FFF2-40B4-BE49-F238E27FC236}">
                <a16:creationId xmlns:a16="http://schemas.microsoft.com/office/drawing/2014/main" id="{C9BDED2A-89D5-C9A1-BE01-7DCEDF3F1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97A47A-0857-1154-833B-0922BE6ED31E}"/>
              </a:ext>
            </a:extLst>
          </p:cNvPr>
          <p:cNvSpPr>
            <a:spLocks noGrp="1"/>
          </p:cNvSpPr>
          <p:nvPr>
            <p:ph type="sldNum" sz="quarter" idx="12"/>
          </p:nvPr>
        </p:nvSpPr>
        <p:spPr/>
        <p:txBody>
          <a:bodyPr/>
          <a:lstStyle/>
          <a:p>
            <a:fld id="{FB3649F5-7FD4-43E8-99B4-0A8CCA523FA0}" type="slidenum">
              <a:rPr lang="en-US" smtClean="0"/>
              <a:t>‹#›</a:t>
            </a:fld>
            <a:endParaRPr lang="en-US"/>
          </a:p>
        </p:txBody>
      </p:sp>
    </p:spTree>
    <p:extLst>
      <p:ext uri="{BB962C8B-B14F-4D97-AF65-F5344CB8AC3E}">
        <p14:creationId xmlns:p14="http://schemas.microsoft.com/office/powerpoint/2010/main" val="149301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0878-901D-E086-7D9A-8A97016A1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BCDAFC-6FE5-7B9F-04F1-E180950A7A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D09BFB-6CD4-070A-2A08-F4AE1233D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6E00DD-C32B-025B-4DDB-A637F6A7EF62}"/>
              </a:ext>
            </a:extLst>
          </p:cNvPr>
          <p:cNvSpPr>
            <a:spLocks noGrp="1"/>
          </p:cNvSpPr>
          <p:nvPr>
            <p:ph type="dt" sz="half" idx="10"/>
          </p:nvPr>
        </p:nvSpPr>
        <p:spPr/>
        <p:txBody>
          <a:bodyPr/>
          <a:lstStyle/>
          <a:p>
            <a:fld id="{84E43917-9EFD-41B7-BC3C-AF2456C2ED49}" type="datetimeFigureOut">
              <a:rPr lang="en-US" smtClean="0"/>
              <a:t>9/14/2023</a:t>
            </a:fld>
            <a:endParaRPr lang="en-US"/>
          </a:p>
        </p:txBody>
      </p:sp>
      <p:sp>
        <p:nvSpPr>
          <p:cNvPr id="6" name="Footer Placeholder 5">
            <a:extLst>
              <a:ext uri="{FF2B5EF4-FFF2-40B4-BE49-F238E27FC236}">
                <a16:creationId xmlns:a16="http://schemas.microsoft.com/office/drawing/2014/main" id="{C2BBFC9E-4420-99E9-A2EF-AE6481E53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7696D-79B7-42AA-4B03-432C5D2EA4FD}"/>
              </a:ext>
            </a:extLst>
          </p:cNvPr>
          <p:cNvSpPr>
            <a:spLocks noGrp="1"/>
          </p:cNvSpPr>
          <p:nvPr>
            <p:ph type="sldNum" sz="quarter" idx="12"/>
          </p:nvPr>
        </p:nvSpPr>
        <p:spPr/>
        <p:txBody>
          <a:bodyPr/>
          <a:lstStyle/>
          <a:p>
            <a:fld id="{FB3649F5-7FD4-43E8-99B4-0A8CCA523FA0}" type="slidenum">
              <a:rPr lang="en-US" smtClean="0"/>
              <a:t>‹#›</a:t>
            </a:fld>
            <a:endParaRPr lang="en-US"/>
          </a:p>
        </p:txBody>
      </p:sp>
    </p:spTree>
    <p:extLst>
      <p:ext uri="{BB962C8B-B14F-4D97-AF65-F5344CB8AC3E}">
        <p14:creationId xmlns:p14="http://schemas.microsoft.com/office/powerpoint/2010/main" val="308381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C18AC5-0714-3922-6E65-C693349D3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F5C395-1275-93E8-DD85-F7773C332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4C780-18C4-3C00-2FE1-3C3763356E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43917-9EFD-41B7-BC3C-AF2456C2ED49}" type="datetimeFigureOut">
              <a:rPr lang="en-US" smtClean="0"/>
              <a:t>9/14/2023</a:t>
            </a:fld>
            <a:endParaRPr lang="en-US"/>
          </a:p>
        </p:txBody>
      </p:sp>
      <p:sp>
        <p:nvSpPr>
          <p:cNvPr id="5" name="Footer Placeholder 4">
            <a:extLst>
              <a:ext uri="{FF2B5EF4-FFF2-40B4-BE49-F238E27FC236}">
                <a16:creationId xmlns:a16="http://schemas.microsoft.com/office/drawing/2014/main" id="{9F52ECD6-33F9-B6D3-1CAE-841A4FC6D6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C5DD73-12BB-FAA3-86E6-4BC081F2B7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649F5-7FD4-43E8-99B4-0A8CCA523FA0}" type="slidenum">
              <a:rPr lang="en-US" smtClean="0"/>
              <a:t>‹#›</a:t>
            </a:fld>
            <a:endParaRPr lang="en-US"/>
          </a:p>
        </p:txBody>
      </p:sp>
    </p:spTree>
    <p:extLst>
      <p:ext uri="{BB962C8B-B14F-4D97-AF65-F5344CB8AC3E}">
        <p14:creationId xmlns:p14="http://schemas.microsoft.com/office/powerpoint/2010/main" val="3172190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hyperlink" Target="https://teradata.sharepoint.com/:b:/r/teams/FIN-OptimusPrimeTransformationProgram/Shared%20Documents/General/Technical/Data%20Conversions/Standard%20Import%20Process.pdf?csf=1&amp;web=1&amp;e=NeXm6g" TargetMode="External"/><Relationship Id="rId2" Type="http://schemas.openxmlformats.org/officeDocument/2006/relationships/hyperlink" Target="https://teradata.sharepoint.com/:x:/r/teams/FIN-OptimusPrimeTransformationProgram/Shared%20Documents/General/Technical/Data%20Conversions/Sample%20Files/JournalImportTemplate.xlsm?d=w2097a5a25a3b4077be681018dec5923a&amp;csf=1&amp;web=1&amp;e=DG65JR" TargetMode="Externa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a:extLst>
              <a:ext uri="{FF2B5EF4-FFF2-40B4-BE49-F238E27FC236}">
                <a16:creationId xmlns:a16="http://schemas.microsoft.com/office/drawing/2014/main" id="{7FA3D70F-6DA0-4CED-8964-788641A3AD74}"/>
              </a:ext>
            </a:extLst>
          </p:cNvPr>
          <p:cNvGraphicFramePr>
            <a:graphicFrameLocks noGrp="1"/>
          </p:cNvGraphicFramePr>
          <p:nvPr/>
        </p:nvGraphicFramePr>
        <p:xfrm>
          <a:off x="552450" y="935517"/>
          <a:ext cx="5277340" cy="4513117"/>
        </p:xfrm>
        <a:graphic>
          <a:graphicData uri="http://schemas.openxmlformats.org/drawingml/2006/table">
            <a:tbl>
              <a:tblPr/>
              <a:tblGrid>
                <a:gridCol w="3842870">
                  <a:extLst>
                    <a:ext uri="{9D8B030D-6E8A-4147-A177-3AD203B41FA5}">
                      <a16:colId xmlns:a16="http://schemas.microsoft.com/office/drawing/2014/main" val="20000"/>
                    </a:ext>
                  </a:extLst>
                </a:gridCol>
                <a:gridCol w="1434470">
                  <a:extLst>
                    <a:ext uri="{9D8B030D-6E8A-4147-A177-3AD203B41FA5}">
                      <a16:colId xmlns:a16="http://schemas.microsoft.com/office/drawing/2014/main" val="4017034048"/>
                    </a:ext>
                  </a:extLst>
                </a:gridCol>
              </a:tblGrid>
              <a:tr h="411683">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defRPr/>
                      </a:pPr>
                      <a:r>
                        <a:rPr kumimoji="0" lang="en-US" sz="1600" b="1" u="none" strike="noStrike" kern="1200" cap="none" normalizeH="0" baseline="0">
                          <a:ln>
                            <a:noFill/>
                          </a:ln>
                          <a:solidFill>
                            <a:schemeClr val="accent1"/>
                          </a:solidFill>
                          <a:effectLst/>
                          <a:latin typeface="+mn-lt"/>
                          <a:ea typeface="+mn-ea"/>
                          <a:cs typeface="+mn-cs"/>
                        </a:rPr>
                        <a:t>Topic</a:t>
                      </a:r>
                    </a:p>
                  </a:txBody>
                  <a:tcPr marT="91440" marB="91440" anchor="ctr" horzOverflow="overflow">
                    <a:lnL w="12700" cmpd="sng">
                      <a:noFill/>
                      <a:prstDash val="solid"/>
                    </a:lnL>
                    <a:lnR w="63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600" b="1" i="0" u="none" strike="noStrike" cap="none" normalizeH="0" baseline="0">
                          <a:ln>
                            <a:noFill/>
                          </a:ln>
                          <a:solidFill>
                            <a:schemeClr val="accent1"/>
                          </a:solidFill>
                          <a:effectLst/>
                          <a:latin typeface="+mn-lt"/>
                        </a:rPr>
                        <a:t>Duration</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35798">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400" b="0" i="0" u="none" strike="noStrike" cap="none" normalizeH="0" baseline="0">
                          <a:ln>
                            <a:noFill/>
                          </a:ln>
                          <a:solidFill>
                            <a:schemeClr val="tx1"/>
                          </a:solidFill>
                          <a:effectLst/>
                          <a:latin typeface="+mn-lt"/>
                        </a:rPr>
                        <a:t>Introductions</a:t>
                      </a:r>
                    </a:p>
                  </a:txBody>
                  <a:tcPr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10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35798">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400" b="0" i="0" u="none" strike="noStrike" cap="none" normalizeH="0" baseline="0">
                          <a:ln>
                            <a:noFill/>
                          </a:ln>
                          <a:solidFill>
                            <a:schemeClr val="tx1"/>
                          </a:solidFill>
                          <a:effectLst/>
                          <a:latin typeface="+mn-lt"/>
                        </a:rPr>
                        <a:t>Terminology</a:t>
                      </a:r>
                    </a:p>
                  </a:txBody>
                  <a:tcPr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5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9006059"/>
                  </a:ext>
                </a:extLst>
              </a:tr>
              <a:tr h="435798">
                <a:tc>
                  <a:txBody>
                    <a:bodyPr/>
                    <a:lstStyle/>
                    <a:p>
                      <a:pPr marL="0" indent="0">
                        <a:spcBef>
                          <a:spcPts val="0"/>
                        </a:spcBef>
                        <a:spcAft>
                          <a:spcPts val="1000"/>
                        </a:spcAft>
                        <a:buFont typeface="Wingdings" panose="05000000000000000000" pitchFamily="2" charset="2"/>
                        <a:buNone/>
                      </a:pPr>
                      <a:r>
                        <a:rPr kumimoji="0" lang="en-US" sz="1400" b="0" i="0" u="none" strike="noStrike" kern="1200" cap="none" normalizeH="0" baseline="0">
                          <a:ln>
                            <a:noFill/>
                          </a:ln>
                          <a:solidFill>
                            <a:schemeClr val="tx1"/>
                          </a:solidFill>
                          <a:effectLst/>
                          <a:latin typeface="+mn-lt"/>
                          <a:ea typeface="+mn-ea"/>
                          <a:cs typeface="+mn-cs"/>
                        </a:rPr>
                        <a:t>Data Conversion Objective and Principles</a:t>
                      </a:r>
                    </a:p>
                  </a:txBody>
                  <a:tcPr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10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5052529"/>
                  </a:ext>
                </a:extLst>
              </a:tr>
              <a:tr h="541798">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Data Conversion Approach</a:t>
                      </a:r>
                    </a:p>
                  </a:txBody>
                  <a:tcPr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20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4617761"/>
                  </a:ext>
                </a:extLst>
              </a:tr>
              <a:tr h="42991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Data Conversion Tools</a:t>
                      </a:r>
                    </a:p>
                  </a:txBody>
                  <a:tcPr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20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317600"/>
                  </a:ext>
                </a:extLst>
              </a:tr>
              <a:tr h="435798">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Reconciliation and Validation Process</a:t>
                      </a:r>
                    </a:p>
                  </a:txBody>
                  <a:tcPr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10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6733591"/>
                  </a:ext>
                </a:extLst>
              </a:tr>
              <a:tr h="499901">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Testing Cycles</a:t>
                      </a:r>
                    </a:p>
                  </a:txBody>
                  <a:tcPr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20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017353"/>
                  </a:ext>
                </a:extLst>
              </a:tr>
              <a:tr h="435798">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Roles and Responsibilities</a:t>
                      </a:r>
                    </a:p>
                  </a:txBody>
                  <a:tcPr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10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5303784"/>
                  </a:ext>
                </a:extLst>
              </a:tr>
              <a:tr h="435798">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List of In-Scope Conversions</a:t>
                      </a:r>
                    </a:p>
                  </a:txBody>
                  <a:tcPr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10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0461351"/>
                  </a:ext>
                </a:extLst>
              </a:tr>
            </a:tbl>
          </a:graphicData>
        </a:graphic>
      </p:graphicFrame>
      <p:sp>
        <p:nvSpPr>
          <p:cNvPr id="2" name="Title 2">
            <a:extLst>
              <a:ext uri="{FF2B5EF4-FFF2-40B4-BE49-F238E27FC236}">
                <a16:creationId xmlns:a16="http://schemas.microsoft.com/office/drawing/2014/main" id="{FA91D1FE-7FC6-C7FA-045F-32A5C6D2E3BB}"/>
              </a:ext>
            </a:extLst>
          </p:cNvPr>
          <p:cNvSpPr txBox="1">
            <a:spLocks/>
          </p:cNvSpPr>
          <p:nvPr/>
        </p:nvSpPr>
        <p:spPr>
          <a:xfrm>
            <a:off x="729996" y="359538"/>
            <a:ext cx="11041380" cy="4076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400" b="1" i="0" kern="1200">
                <a:solidFill>
                  <a:schemeClr val="accent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3" name="Title 2">
            <a:extLst>
              <a:ext uri="{FF2B5EF4-FFF2-40B4-BE49-F238E27FC236}">
                <a16:creationId xmlns:a16="http://schemas.microsoft.com/office/drawing/2014/main" id="{68AFC83A-B11E-AFA3-4320-54919F83355B}"/>
              </a:ext>
            </a:extLst>
          </p:cNvPr>
          <p:cNvSpPr>
            <a:spLocks noGrp="1"/>
          </p:cNvSpPr>
          <p:nvPr>
            <p:ph type="title"/>
          </p:nvPr>
        </p:nvSpPr>
        <p:spPr>
          <a:xfrm>
            <a:off x="469900" y="402587"/>
            <a:ext cx="11252200" cy="457200"/>
          </a:xfrm>
        </p:spPr>
        <p:txBody>
          <a:bodyPr/>
          <a:lstStyle/>
          <a:p>
            <a:r>
              <a:rPr lang="en-US" sz="2400">
                <a:solidFill>
                  <a:schemeClr val="tx1"/>
                </a:solidFill>
                <a:ea typeface="Open Sans Light" panose="020B0306030504020204" pitchFamily="34" charset="0"/>
              </a:rPr>
              <a:t>Agenda</a:t>
            </a:r>
            <a:endParaRPr lang="en-US">
              <a:solidFill>
                <a:schemeClr val="tx1"/>
              </a:solidFill>
            </a:endParaRPr>
          </a:p>
        </p:txBody>
      </p:sp>
      <p:grpSp>
        <p:nvGrpSpPr>
          <p:cNvPr id="5" name="Group 4">
            <a:extLst>
              <a:ext uri="{FF2B5EF4-FFF2-40B4-BE49-F238E27FC236}">
                <a16:creationId xmlns:a16="http://schemas.microsoft.com/office/drawing/2014/main" id="{EE5E2420-73A5-4948-AF9D-A89D4D94B808}"/>
              </a:ext>
            </a:extLst>
          </p:cNvPr>
          <p:cNvGrpSpPr/>
          <p:nvPr/>
        </p:nvGrpSpPr>
        <p:grpSpPr>
          <a:xfrm>
            <a:off x="6925882" y="1015129"/>
            <a:ext cx="4660900" cy="246221"/>
            <a:chOff x="393700" y="1418689"/>
            <a:chExt cx="11379200" cy="246221"/>
          </a:xfrm>
        </p:grpSpPr>
        <p:cxnSp>
          <p:nvCxnSpPr>
            <p:cNvPr id="6" name="iBar:31/138">
              <a:extLst>
                <a:ext uri="{FF2B5EF4-FFF2-40B4-BE49-F238E27FC236}">
                  <a16:creationId xmlns:a16="http://schemas.microsoft.com/office/drawing/2014/main" id="{130195DB-8AD9-4B00-B71E-A07E20CEDD85}"/>
                </a:ext>
              </a:extLst>
            </p:cNvPr>
            <p:cNvCxnSpPr/>
            <p:nvPr/>
          </p:nvCxnSpPr>
          <p:spPr>
            <a:xfrm>
              <a:off x="393700" y="1562100"/>
              <a:ext cx="11379200" cy="0"/>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xtBox:31/138">
              <a:extLst>
                <a:ext uri="{FF2B5EF4-FFF2-40B4-BE49-F238E27FC236}">
                  <a16:creationId xmlns:a16="http://schemas.microsoft.com/office/drawing/2014/main" id="{FF452D41-4FB6-46F4-AAB0-F2F09E6C8028}"/>
                </a:ext>
              </a:extLst>
            </p:cNvPr>
            <p:cNvSpPr/>
            <p:nvPr/>
          </p:nvSpPr>
          <p:spPr>
            <a:xfrm>
              <a:off x="2427862" y="1418689"/>
              <a:ext cx="7120900"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tx1"/>
                  </a:solidFill>
                  <a:latin typeface="Arial" panose="020B0604020202020204" pitchFamily="34" charset="0"/>
                  <a:ea typeface="Open Sans Light" panose="020B0306030504020204" pitchFamily="34" charset="0"/>
                  <a:cs typeface="Arial" panose="020B0604020202020204" pitchFamily="34" charset="0"/>
                </a:rPr>
                <a:t>Objectives &amp; Outputs</a:t>
              </a:r>
            </a:p>
          </p:txBody>
        </p:sp>
      </p:grpSp>
      <p:sp>
        <p:nvSpPr>
          <p:cNvPr id="9" name="Rectangle 8">
            <a:extLst>
              <a:ext uri="{FF2B5EF4-FFF2-40B4-BE49-F238E27FC236}">
                <a16:creationId xmlns:a16="http://schemas.microsoft.com/office/drawing/2014/main" id="{76445242-84E8-4EA9-B523-25BAD0C08857}"/>
              </a:ext>
            </a:extLst>
          </p:cNvPr>
          <p:cNvSpPr/>
          <p:nvPr/>
        </p:nvSpPr>
        <p:spPr>
          <a:xfrm>
            <a:off x="7724398" y="1520125"/>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Conversion Capabilities</a:t>
            </a:r>
          </a:p>
        </p:txBody>
      </p:sp>
      <p:cxnSp>
        <p:nvCxnSpPr>
          <p:cNvPr id="10" name="Straight Connector 9">
            <a:extLst>
              <a:ext uri="{FF2B5EF4-FFF2-40B4-BE49-F238E27FC236}">
                <a16:creationId xmlns:a16="http://schemas.microsoft.com/office/drawing/2014/main" id="{F9F9333A-1802-457D-8427-5E88030FA95A}"/>
              </a:ext>
            </a:extLst>
          </p:cNvPr>
          <p:cNvCxnSpPr/>
          <p:nvPr/>
        </p:nvCxnSpPr>
        <p:spPr>
          <a:xfrm>
            <a:off x="7642204" y="2356499"/>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F0445D4-A16E-4424-B5DE-3CF2AE63C611}"/>
              </a:ext>
            </a:extLst>
          </p:cNvPr>
          <p:cNvSpPr/>
          <p:nvPr/>
        </p:nvSpPr>
        <p:spPr>
          <a:xfrm>
            <a:off x="7724398" y="2419858"/>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latin typeface="Arial" panose="020B0604020202020204"/>
              </a:rPr>
              <a:t>Understand </a:t>
            </a: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Conversion Approach</a:t>
            </a:r>
          </a:p>
        </p:txBody>
      </p:sp>
      <p:cxnSp>
        <p:nvCxnSpPr>
          <p:cNvPr id="13" name="Straight Connector 12">
            <a:extLst>
              <a:ext uri="{FF2B5EF4-FFF2-40B4-BE49-F238E27FC236}">
                <a16:creationId xmlns:a16="http://schemas.microsoft.com/office/drawing/2014/main" id="{EE1A478D-E08A-4664-9539-3E14E0E9F699}"/>
              </a:ext>
            </a:extLst>
          </p:cNvPr>
          <p:cNvCxnSpPr/>
          <p:nvPr/>
        </p:nvCxnSpPr>
        <p:spPr>
          <a:xfrm>
            <a:off x="7642204" y="5792666"/>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5A6631-DD51-416F-ABD8-8D78328F9C13}"/>
              </a:ext>
            </a:extLst>
          </p:cNvPr>
          <p:cNvCxnSpPr/>
          <p:nvPr/>
        </p:nvCxnSpPr>
        <p:spPr>
          <a:xfrm>
            <a:off x="7642204" y="4933625"/>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CEA15CC4-9B4D-44DB-9031-CEB73EB8383A}"/>
              </a:ext>
            </a:extLst>
          </p:cNvPr>
          <p:cNvGrpSpPr/>
          <p:nvPr/>
        </p:nvGrpSpPr>
        <p:grpSpPr>
          <a:xfrm>
            <a:off x="6925882" y="2479294"/>
            <a:ext cx="548640" cy="548640"/>
            <a:chOff x="6931745" y="2447847"/>
            <a:chExt cx="667512" cy="667512"/>
          </a:xfrm>
        </p:grpSpPr>
        <p:sp>
          <p:nvSpPr>
            <p:cNvPr id="16" name="Oval 15">
              <a:extLst>
                <a:ext uri="{FF2B5EF4-FFF2-40B4-BE49-F238E27FC236}">
                  <a16:creationId xmlns:a16="http://schemas.microsoft.com/office/drawing/2014/main" id="{F8797423-6309-45F5-B1F7-3A4A0BD53DD1}"/>
                </a:ext>
              </a:extLst>
            </p:cNvPr>
            <p:cNvSpPr/>
            <p:nvPr/>
          </p:nvSpPr>
          <p:spPr>
            <a:xfrm>
              <a:off x="6931745" y="2447847"/>
              <a:ext cx="667512" cy="66751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tx1"/>
                </a:solidFill>
                <a:effectLst/>
                <a:uLnTx/>
                <a:uFillTx/>
                <a:latin typeface="Arial" panose="020B0604020202020204"/>
                <a:ea typeface="+mn-ea"/>
                <a:cs typeface="+mn-cs"/>
              </a:endParaRPr>
            </a:p>
          </p:txBody>
        </p:sp>
        <p:grpSp>
          <p:nvGrpSpPr>
            <p:cNvPr id="17" name="Group 16">
              <a:extLst>
                <a:ext uri="{FF2B5EF4-FFF2-40B4-BE49-F238E27FC236}">
                  <a16:creationId xmlns:a16="http://schemas.microsoft.com/office/drawing/2014/main" id="{D7EDFDE2-7693-48FF-9F5F-3FA7B30EF993}"/>
                </a:ext>
              </a:extLst>
            </p:cNvPr>
            <p:cNvGrpSpPr>
              <a:grpSpLocks noChangeAspect="1"/>
            </p:cNvGrpSpPr>
            <p:nvPr/>
          </p:nvGrpSpPr>
          <p:grpSpPr>
            <a:xfrm>
              <a:off x="7069696" y="2613644"/>
              <a:ext cx="384048" cy="320040"/>
              <a:chOff x="12450763" y="3171825"/>
              <a:chExt cx="584200" cy="488950"/>
            </a:xfrm>
            <a:solidFill>
              <a:schemeClr val="tx1"/>
            </a:solidFill>
          </p:grpSpPr>
          <p:sp>
            <p:nvSpPr>
              <p:cNvPr id="18" name="Freeform 524">
                <a:extLst>
                  <a:ext uri="{FF2B5EF4-FFF2-40B4-BE49-F238E27FC236}">
                    <a16:creationId xmlns:a16="http://schemas.microsoft.com/office/drawing/2014/main" id="{EFF1D51A-D7AF-460F-A669-23B9BFEC4E01}"/>
                  </a:ext>
                </a:extLst>
              </p:cNvPr>
              <p:cNvSpPr>
                <a:spLocks noEditPoints="1"/>
              </p:cNvSpPr>
              <p:nvPr/>
            </p:nvSpPr>
            <p:spPr bwMode="auto">
              <a:xfrm>
                <a:off x="12450763" y="3171825"/>
                <a:ext cx="584200" cy="488950"/>
              </a:xfrm>
              <a:custGeom>
                <a:avLst/>
                <a:gdLst>
                  <a:gd name="T0" fmla="*/ 232 w 236"/>
                  <a:gd name="T1" fmla="*/ 12 h 197"/>
                  <a:gd name="T2" fmla="*/ 182 w 236"/>
                  <a:gd name="T3" fmla="*/ 1 h 197"/>
                  <a:gd name="T4" fmla="*/ 179 w 236"/>
                  <a:gd name="T5" fmla="*/ 1 h 197"/>
                  <a:gd name="T6" fmla="*/ 119 w 236"/>
                  <a:gd name="T7" fmla="*/ 28 h 197"/>
                  <a:gd name="T8" fmla="*/ 64 w 236"/>
                  <a:gd name="T9" fmla="*/ 5 h 197"/>
                  <a:gd name="T10" fmla="*/ 61 w 236"/>
                  <a:gd name="T11" fmla="*/ 5 h 197"/>
                  <a:gd name="T12" fmla="*/ 3 w 236"/>
                  <a:gd name="T13" fmla="*/ 28 h 197"/>
                  <a:gd name="T14" fmla="*/ 0 w 236"/>
                  <a:gd name="T15" fmla="*/ 32 h 197"/>
                  <a:gd name="T16" fmla="*/ 0 w 236"/>
                  <a:gd name="T17" fmla="*/ 191 h 197"/>
                  <a:gd name="T18" fmla="*/ 2 w 236"/>
                  <a:gd name="T19" fmla="*/ 195 h 197"/>
                  <a:gd name="T20" fmla="*/ 6 w 236"/>
                  <a:gd name="T21" fmla="*/ 195 h 197"/>
                  <a:gd name="T22" fmla="*/ 62 w 236"/>
                  <a:gd name="T23" fmla="*/ 173 h 197"/>
                  <a:gd name="T24" fmla="*/ 118 w 236"/>
                  <a:gd name="T25" fmla="*/ 197 h 197"/>
                  <a:gd name="T26" fmla="*/ 119 w 236"/>
                  <a:gd name="T27" fmla="*/ 197 h 197"/>
                  <a:gd name="T28" fmla="*/ 121 w 236"/>
                  <a:gd name="T29" fmla="*/ 197 h 197"/>
                  <a:gd name="T30" fmla="*/ 182 w 236"/>
                  <a:gd name="T31" fmla="*/ 169 h 197"/>
                  <a:gd name="T32" fmla="*/ 230 w 236"/>
                  <a:gd name="T33" fmla="*/ 180 h 197"/>
                  <a:gd name="T34" fmla="*/ 234 w 236"/>
                  <a:gd name="T35" fmla="*/ 179 h 197"/>
                  <a:gd name="T36" fmla="*/ 236 w 236"/>
                  <a:gd name="T37" fmla="*/ 175 h 197"/>
                  <a:gd name="T38" fmla="*/ 236 w 236"/>
                  <a:gd name="T39" fmla="*/ 17 h 197"/>
                  <a:gd name="T40" fmla="*/ 232 w 236"/>
                  <a:gd name="T41" fmla="*/ 12 h 197"/>
                  <a:gd name="T42" fmla="*/ 226 w 236"/>
                  <a:gd name="T43" fmla="*/ 169 h 197"/>
                  <a:gd name="T44" fmla="*/ 182 w 236"/>
                  <a:gd name="T45" fmla="*/ 159 h 197"/>
                  <a:gd name="T46" fmla="*/ 179 w 236"/>
                  <a:gd name="T47" fmla="*/ 160 h 197"/>
                  <a:gd name="T48" fmla="*/ 119 w 236"/>
                  <a:gd name="T49" fmla="*/ 187 h 197"/>
                  <a:gd name="T50" fmla="*/ 64 w 236"/>
                  <a:gd name="T51" fmla="*/ 164 h 197"/>
                  <a:gd name="T52" fmla="*/ 62 w 236"/>
                  <a:gd name="T53" fmla="*/ 164 h 197"/>
                  <a:gd name="T54" fmla="*/ 61 w 236"/>
                  <a:gd name="T55" fmla="*/ 164 h 197"/>
                  <a:gd name="T56" fmla="*/ 9 w 236"/>
                  <a:gd name="T57" fmla="*/ 184 h 197"/>
                  <a:gd name="T58" fmla="*/ 9 w 236"/>
                  <a:gd name="T59" fmla="*/ 36 h 197"/>
                  <a:gd name="T60" fmla="*/ 62 w 236"/>
                  <a:gd name="T61" fmla="*/ 15 h 197"/>
                  <a:gd name="T62" fmla="*/ 118 w 236"/>
                  <a:gd name="T63" fmla="*/ 38 h 197"/>
                  <a:gd name="T64" fmla="*/ 121 w 236"/>
                  <a:gd name="T65" fmla="*/ 38 h 197"/>
                  <a:gd name="T66" fmla="*/ 182 w 236"/>
                  <a:gd name="T67" fmla="*/ 10 h 197"/>
                  <a:gd name="T68" fmla="*/ 226 w 236"/>
                  <a:gd name="T69" fmla="*/ 21 h 197"/>
                  <a:gd name="T70" fmla="*/ 226 w 236"/>
                  <a:gd name="T71" fmla="*/ 16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197">
                    <a:moveTo>
                      <a:pt x="232" y="12"/>
                    </a:moveTo>
                    <a:cubicBezTo>
                      <a:pt x="182" y="1"/>
                      <a:pt x="182" y="1"/>
                      <a:pt x="182" y="1"/>
                    </a:cubicBezTo>
                    <a:cubicBezTo>
                      <a:pt x="181" y="0"/>
                      <a:pt x="180" y="1"/>
                      <a:pt x="179" y="1"/>
                    </a:cubicBezTo>
                    <a:cubicBezTo>
                      <a:pt x="119" y="28"/>
                      <a:pt x="119" y="28"/>
                      <a:pt x="119" y="28"/>
                    </a:cubicBezTo>
                    <a:cubicBezTo>
                      <a:pt x="64" y="5"/>
                      <a:pt x="64" y="5"/>
                      <a:pt x="64" y="5"/>
                    </a:cubicBezTo>
                    <a:cubicBezTo>
                      <a:pt x="63" y="5"/>
                      <a:pt x="62" y="5"/>
                      <a:pt x="61" y="5"/>
                    </a:cubicBezTo>
                    <a:cubicBezTo>
                      <a:pt x="3" y="28"/>
                      <a:pt x="3" y="28"/>
                      <a:pt x="3" y="28"/>
                    </a:cubicBezTo>
                    <a:cubicBezTo>
                      <a:pt x="1" y="29"/>
                      <a:pt x="0" y="30"/>
                      <a:pt x="0" y="32"/>
                    </a:cubicBezTo>
                    <a:cubicBezTo>
                      <a:pt x="0" y="191"/>
                      <a:pt x="0" y="191"/>
                      <a:pt x="0" y="191"/>
                    </a:cubicBezTo>
                    <a:cubicBezTo>
                      <a:pt x="0" y="192"/>
                      <a:pt x="1" y="194"/>
                      <a:pt x="2" y="195"/>
                    </a:cubicBezTo>
                    <a:cubicBezTo>
                      <a:pt x="3" y="196"/>
                      <a:pt x="5" y="196"/>
                      <a:pt x="6" y="195"/>
                    </a:cubicBezTo>
                    <a:cubicBezTo>
                      <a:pt x="62" y="173"/>
                      <a:pt x="62" y="173"/>
                      <a:pt x="62" y="173"/>
                    </a:cubicBezTo>
                    <a:cubicBezTo>
                      <a:pt x="118" y="197"/>
                      <a:pt x="118" y="197"/>
                      <a:pt x="118" y="197"/>
                    </a:cubicBezTo>
                    <a:cubicBezTo>
                      <a:pt x="118" y="197"/>
                      <a:pt x="119" y="197"/>
                      <a:pt x="119" y="197"/>
                    </a:cubicBezTo>
                    <a:cubicBezTo>
                      <a:pt x="120" y="197"/>
                      <a:pt x="121" y="197"/>
                      <a:pt x="121" y="197"/>
                    </a:cubicBezTo>
                    <a:cubicBezTo>
                      <a:pt x="182" y="169"/>
                      <a:pt x="182" y="169"/>
                      <a:pt x="182" y="169"/>
                    </a:cubicBezTo>
                    <a:cubicBezTo>
                      <a:pt x="230" y="180"/>
                      <a:pt x="230" y="180"/>
                      <a:pt x="230" y="180"/>
                    </a:cubicBezTo>
                    <a:cubicBezTo>
                      <a:pt x="231" y="180"/>
                      <a:pt x="233" y="180"/>
                      <a:pt x="234" y="179"/>
                    </a:cubicBezTo>
                    <a:cubicBezTo>
                      <a:pt x="235" y="178"/>
                      <a:pt x="236" y="177"/>
                      <a:pt x="236" y="175"/>
                    </a:cubicBezTo>
                    <a:cubicBezTo>
                      <a:pt x="236" y="17"/>
                      <a:pt x="236" y="17"/>
                      <a:pt x="236" y="17"/>
                    </a:cubicBezTo>
                    <a:cubicBezTo>
                      <a:pt x="236" y="15"/>
                      <a:pt x="234" y="13"/>
                      <a:pt x="232" y="12"/>
                    </a:cubicBezTo>
                    <a:close/>
                    <a:moveTo>
                      <a:pt x="226" y="169"/>
                    </a:moveTo>
                    <a:cubicBezTo>
                      <a:pt x="182" y="159"/>
                      <a:pt x="182" y="159"/>
                      <a:pt x="182" y="159"/>
                    </a:cubicBezTo>
                    <a:cubicBezTo>
                      <a:pt x="181" y="159"/>
                      <a:pt x="180" y="159"/>
                      <a:pt x="179" y="160"/>
                    </a:cubicBezTo>
                    <a:cubicBezTo>
                      <a:pt x="119" y="187"/>
                      <a:pt x="119" y="187"/>
                      <a:pt x="119" y="187"/>
                    </a:cubicBezTo>
                    <a:cubicBezTo>
                      <a:pt x="64" y="164"/>
                      <a:pt x="64" y="164"/>
                      <a:pt x="64" y="164"/>
                    </a:cubicBezTo>
                    <a:cubicBezTo>
                      <a:pt x="64" y="164"/>
                      <a:pt x="63" y="164"/>
                      <a:pt x="62" y="164"/>
                    </a:cubicBezTo>
                    <a:cubicBezTo>
                      <a:pt x="62" y="164"/>
                      <a:pt x="61" y="164"/>
                      <a:pt x="61" y="164"/>
                    </a:cubicBezTo>
                    <a:cubicBezTo>
                      <a:pt x="9" y="184"/>
                      <a:pt x="9" y="184"/>
                      <a:pt x="9" y="184"/>
                    </a:cubicBezTo>
                    <a:cubicBezTo>
                      <a:pt x="9" y="36"/>
                      <a:pt x="9" y="36"/>
                      <a:pt x="9" y="36"/>
                    </a:cubicBezTo>
                    <a:cubicBezTo>
                      <a:pt x="62" y="15"/>
                      <a:pt x="62" y="15"/>
                      <a:pt x="62" y="15"/>
                    </a:cubicBezTo>
                    <a:cubicBezTo>
                      <a:pt x="118" y="38"/>
                      <a:pt x="118" y="38"/>
                      <a:pt x="118" y="38"/>
                    </a:cubicBezTo>
                    <a:cubicBezTo>
                      <a:pt x="119" y="38"/>
                      <a:pt x="120" y="38"/>
                      <a:pt x="121" y="38"/>
                    </a:cubicBezTo>
                    <a:cubicBezTo>
                      <a:pt x="182" y="10"/>
                      <a:pt x="182" y="10"/>
                      <a:pt x="182" y="10"/>
                    </a:cubicBezTo>
                    <a:cubicBezTo>
                      <a:pt x="226" y="21"/>
                      <a:pt x="226" y="21"/>
                      <a:pt x="226" y="21"/>
                    </a:cubicBezTo>
                    <a:lnTo>
                      <a:pt x="226" y="169"/>
                    </a:lnTo>
                    <a:close/>
                  </a:path>
                </a:pathLst>
              </a:custGeom>
              <a:grpFill/>
              <a:ln w="19050">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19" name="Freeform 525">
                <a:extLst>
                  <a:ext uri="{FF2B5EF4-FFF2-40B4-BE49-F238E27FC236}">
                    <a16:creationId xmlns:a16="http://schemas.microsoft.com/office/drawing/2014/main" id="{4E7DE28D-EC56-4870-9DDF-EB7461A60273}"/>
                  </a:ext>
                </a:extLst>
              </p:cNvPr>
              <p:cNvSpPr>
                <a:spLocks/>
              </p:cNvSpPr>
              <p:nvPr/>
            </p:nvSpPr>
            <p:spPr bwMode="auto">
              <a:xfrm>
                <a:off x="12542838" y="3444875"/>
                <a:ext cx="34925" cy="41275"/>
              </a:xfrm>
              <a:custGeom>
                <a:avLst/>
                <a:gdLst>
                  <a:gd name="T0" fmla="*/ 11 w 14"/>
                  <a:gd name="T1" fmla="*/ 1 h 17"/>
                  <a:gd name="T2" fmla="*/ 4 w 14"/>
                  <a:gd name="T3" fmla="*/ 3 h 17"/>
                  <a:gd name="T4" fmla="*/ 1 w 14"/>
                  <a:gd name="T5" fmla="*/ 10 h 17"/>
                  <a:gd name="T6" fmla="*/ 3 w 14"/>
                  <a:gd name="T7" fmla="*/ 16 h 17"/>
                  <a:gd name="T8" fmla="*/ 5 w 14"/>
                  <a:gd name="T9" fmla="*/ 17 h 17"/>
                  <a:gd name="T10" fmla="*/ 9 w 14"/>
                  <a:gd name="T11" fmla="*/ 14 h 17"/>
                  <a:gd name="T12" fmla="*/ 13 w 14"/>
                  <a:gd name="T13" fmla="*/ 8 h 17"/>
                  <a:gd name="T14" fmla="*/ 11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11" y="1"/>
                    </a:moveTo>
                    <a:cubicBezTo>
                      <a:pt x="8" y="0"/>
                      <a:pt x="5" y="1"/>
                      <a:pt x="4" y="3"/>
                    </a:cubicBezTo>
                    <a:cubicBezTo>
                      <a:pt x="2" y="7"/>
                      <a:pt x="1" y="10"/>
                      <a:pt x="1" y="10"/>
                    </a:cubicBezTo>
                    <a:cubicBezTo>
                      <a:pt x="0" y="12"/>
                      <a:pt x="1" y="15"/>
                      <a:pt x="3" y="16"/>
                    </a:cubicBezTo>
                    <a:cubicBezTo>
                      <a:pt x="4" y="16"/>
                      <a:pt x="4" y="17"/>
                      <a:pt x="5" y="17"/>
                    </a:cubicBezTo>
                    <a:cubicBezTo>
                      <a:pt x="7" y="17"/>
                      <a:pt x="9" y="16"/>
                      <a:pt x="9" y="14"/>
                    </a:cubicBezTo>
                    <a:cubicBezTo>
                      <a:pt x="9" y="14"/>
                      <a:pt x="11" y="11"/>
                      <a:pt x="13" y="8"/>
                    </a:cubicBezTo>
                    <a:cubicBezTo>
                      <a:pt x="14" y="6"/>
                      <a:pt x="13" y="3"/>
                      <a:pt x="11" y="1"/>
                    </a:cubicBezTo>
                    <a:close/>
                  </a:path>
                </a:pathLst>
              </a:custGeom>
              <a:grpFill/>
              <a:ln w="3175">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20" name="Freeform 526">
                <a:extLst>
                  <a:ext uri="{FF2B5EF4-FFF2-40B4-BE49-F238E27FC236}">
                    <a16:creationId xmlns:a16="http://schemas.microsoft.com/office/drawing/2014/main" id="{DB9D358B-A930-4B28-9ABA-7340F8F446EA}"/>
                  </a:ext>
                </a:extLst>
              </p:cNvPr>
              <p:cNvSpPr>
                <a:spLocks/>
              </p:cNvSpPr>
              <p:nvPr/>
            </p:nvSpPr>
            <p:spPr bwMode="auto">
              <a:xfrm>
                <a:off x="12577763" y="3387725"/>
                <a:ext cx="36513" cy="39687"/>
              </a:xfrm>
              <a:custGeom>
                <a:avLst/>
                <a:gdLst>
                  <a:gd name="T0" fmla="*/ 6 w 15"/>
                  <a:gd name="T1" fmla="*/ 3 h 16"/>
                  <a:gd name="T2" fmla="*/ 1 w 15"/>
                  <a:gd name="T3" fmla="*/ 8 h 16"/>
                  <a:gd name="T4" fmla="*/ 2 w 15"/>
                  <a:gd name="T5" fmla="*/ 15 h 16"/>
                  <a:gd name="T6" fmla="*/ 5 w 15"/>
                  <a:gd name="T7" fmla="*/ 16 h 16"/>
                  <a:gd name="T8" fmla="*/ 9 w 15"/>
                  <a:gd name="T9" fmla="*/ 14 h 16"/>
                  <a:gd name="T10" fmla="*/ 13 w 15"/>
                  <a:gd name="T11" fmla="*/ 9 h 16"/>
                  <a:gd name="T12" fmla="*/ 13 w 15"/>
                  <a:gd name="T13" fmla="*/ 2 h 16"/>
                  <a:gd name="T14" fmla="*/ 6 w 15"/>
                  <a:gd name="T15" fmla="*/ 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6" y="3"/>
                    </a:moveTo>
                    <a:cubicBezTo>
                      <a:pt x="4" y="4"/>
                      <a:pt x="3" y="6"/>
                      <a:pt x="1" y="8"/>
                    </a:cubicBezTo>
                    <a:cubicBezTo>
                      <a:pt x="0" y="10"/>
                      <a:pt x="0" y="13"/>
                      <a:pt x="2" y="15"/>
                    </a:cubicBezTo>
                    <a:cubicBezTo>
                      <a:pt x="3" y="15"/>
                      <a:pt x="4" y="16"/>
                      <a:pt x="5" y="16"/>
                    </a:cubicBezTo>
                    <a:cubicBezTo>
                      <a:pt x="7" y="16"/>
                      <a:pt x="8" y="15"/>
                      <a:pt x="9" y="14"/>
                    </a:cubicBezTo>
                    <a:cubicBezTo>
                      <a:pt x="10" y="12"/>
                      <a:pt x="12" y="10"/>
                      <a:pt x="13" y="9"/>
                    </a:cubicBezTo>
                    <a:cubicBezTo>
                      <a:pt x="15" y="7"/>
                      <a:pt x="15" y="4"/>
                      <a:pt x="13" y="2"/>
                    </a:cubicBezTo>
                    <a:cubicBezTo>
                      <a:pt x="10" y="0"/>
                      <a:pt x="7" y="1"/>
                      <a:pt x="6" y="3"/>
                    </a:cubicBezTo>
                    <a:close/>
                  </a:path>
                </a:pathLst>
              </a:custGeom>
              <a:grpFill/>
              <a:ln w="3175">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21" name="Freeform 527">
                <a:extLst>
                  <a:ext uri="{FF2B5EF4-FFF2-40B4-BE49-F238E27FC236}">
                    <a16:creationId xmlns:a16="http://schemas.microsoft.com/office/drawing/2014/main" id="{D5E69F91-7847-4CFA-B334-9C9F0C1A84B3}"/>
                  </a:ext>
                </a:extLst>
              </p:cNvPr>
              <p:cNvSpPr>
                <a:spLocks/>
              </p:cNvSpPr>
              <p:nvPr/>
            </p:nvSpPr>
            <p:spPr bwMode="auto">
              <a:xfrm>
                <a:off x="12626976" y="3360738"/>
                <a:ext cx="58738" cy="49212"/>
              </a:xfrm>
              <a:custGeom>
                <a:avLst/>
                <a:gdLst>
                  <a:gd name="T0" fmla="*/ 19 w 24"/>
                  <a:gd name="T1" fmla="*/ 7 h 20"/>
                  <a:gd name="T2" fmla="*/ 7 w 24"/>
                  <a:gd name="T3" fmla="*/ 0 h 20"/>
                  <a:gd name="T4" fmla="*/ 4 w 24"/>
                  <a:gd name="T5" fmla="*/ 1 h 20"/>
                  <a:gd name="T6" fmla="*/ 0 w 24"/>
                  <a:gd name="T7" fmla="*/ 6 h 20"/>
                  <a:gd name="T8" fmla="*/ 6 w 24"/>
                  <a:gd name="T9" fmla="*/ 10 h 20"/>
                  <a:gd name="T10" fmla="*/ 11 w 24"/>
                  <a:gd name="T11" fmla="*/ 13 h 20"/>
                  <a:gd name="T12" fmla="*/ 15 w 24"/>
                  <a:gd name="T13" fmla="*/ 18 h 20"/>
                  <a:gd name="T14" fmla="*/ 19 w 24"/>
                  <a:gd name="T15" fmla="*/ 20 h 20"/>
                  <a:gd name="T16" fmla="*/ 21 w 24"/>
                  <a:gd name="T17" fmla="*/ 19 h 20"/>
                  <a:gd name="T18" fmla="*/ 23 w 24"/>
                  <a:gd name="T19" fmla="*/ 13 h 20"/>
                  <a:gd name="T20" fmla="*/ 19 w 24"/>
                  <a:gd name="T2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0">
                    <a:moveTo>
                      <a:pt x="19" y="7"/>
                    </a:moveTo>
                    <a:cubicBezTo>
                      <a:pt x="15" y="2"/>
                      <a:pt x="10" y="0"/>
                      <a:pt x="7" y="0"/>
                    </a:cubicBezTo>
                    <a:cubicBezTo>
                      <a:pt x="6" y="0"/>
                      <a:pt x="5" y="0"/>
                      <a:pt x="4" y="1"/>
                    </a:cubicBezTo>
                    <a:cubicBezTo>
                      <a:pt x="1" y="1"/>
                      <a:pt x="0" y="4"/>
                      <a:pt x="0" y="6"/>
                    </a:cubicBezTo>
                    <a:cubicBezTo>
                      <a:pt x="1" y="9"/>
                      <a:pt x="3" y="11"/>
                      <a:pt x="6" y="10"/>
                    </a:cubicBezTo>
                    <a:cubicBezTo>
                      <a:pt x="7" y="10"/>
                      <a:pt x="9" y="9"/>
                      <a:pt x="11" y="13"/>
                    </a:cubicBezTo>
                    <a:cubicBezTo>
                      <a:pt x="12" y="14"/>
                      <a:pt x="14" y="16"/>
                      <a:pt x="15" y="18"/>
                    </a:cubicBezTo>
                    <a:cubicBezTo>
                      <a:pt x="16" y="19"/>
                      <a:pt x="17" y="20"/>
                      <a:pt x="19" y="20"/>
                    </a:cubicBezTo>
                    <a:cubicBezTo>
                      <a:pt x="20" y="20"/>
                      <a:pt x="21" y="20"/>
                      <a:pt x="21" y="19"/>
                    </a:cubicBezTo>
                    <a:cubicBezTo>
                      <a:pt x="24" y="18"/>
                      <a:pt x="24" y="15"/>
                      <a:pt x="23" y="13"/>
                    </a:cubicBezTo>
                    <a:cubicBezTo>
                      <a:pt x="22" y="11"/>
                      <a:pt x="20" y="9"/>
                      <a:pt x="19" y="7"/>
                    </a:cubicBezTo>
                    <a:close/>
                  </a:path>
                </a:pathLst>
              </a:custGeom>
              <a:grpFill/>
              <a:ln w="3175">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22" name="Freeform 528">
                <a:extLst>
                  <a:ext uri="{FF2B5EF4-FFF2-40B4-BE49-F238E27FC236}">
                    <a16:creationId xmlns:a16="http://schemas.microsoft.com/office/drawing/2014/main" id="{F1E54276-004C-4DA9-81C1-15D36AEFD656}"/>
                  </a:ext>
                </a:extLst>
              </p:cNvPr>
              <p:cNvSpPr>
                <a:spLocks/>
              </p:cNvSpPr>
              <p:nvPr/>
            </p:nvSpPr>
            <p:spPr bwMode="auto">
              <a:xfrm>
                <a:off x="12787313" y="3440113"/>
                <a:ext cx="57150" cy="58737"/>
              </a:xfrm>
              <a:custGeom>
                <a:avLst/>
                <a:gdLst>
                  <a:gd name="T0" fmla="*/ 13 w 23"/>
                  <a:gd name="T1" fmla="*/ 3 h 24"/>
                  <a:gd name="T2" fmla="*/ 13 w 23"/>
                  <a:gd name="T3" fmla="*/ 3 h 24"/>
                  <a:gd name="T4" fmla="*/ 2 w 23"/>
                  <a:gd name="T5" fmla="*/ 15 h 24"/>
                  <a:gd name="T6" fmla="*/ 1 w 23"/>
                  <a:gd name="T7" fmla="*/ 22 h 24"/>
                  <a:gd name="T8" fmla="*/ 5 w 23"/>
                  <a:gd name="T9" fmla="*/ 24 h 24"/>
                  <a:gd name="T10" fmla="*/ 8 w 23"/>
                  <a:gd name="T11" fmla="*/ 23 h 24"/>
                  <a:gd name="T12" fmla="*/ 21 w 23"/>
                  <a:gd name="T13" fmla="*/ 8 h 24"/>
                  <a:gd name="T14" fmla="*/ 21 w 23"/>
                  <a:gd name="T15" fmla="*/ 8 h 24"/>
                  <a:gd name="T16" fmla="*/ 20 w 23"/>
                  <a:gd name="T17" fmla="*/ 1 h 24"/>
                  <a:gd name="T18" fmla="*/ 13 w 23"/>
                  <a:gd name="T19"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4">
                    <a:moveTo>
                      <a:pt x="13" y="3"/>
                    </a:moveTo>
                    <a:cubicBezTo>
                      <a:pt x="13" y="3"/>
                      <a:pt x="13" y="3"/>
                      <a:pt x="13" y="3"/>
                    </a:cubicBezTo>
                    <a:cubicBezTo>
                      <a:pt x="9" y="8"/>
                      <a:pt x="6" y="12"/>
                      <a:pt x="2" y="15"/>
                    </a:cubicBezTo>
                    <a:cubicBezTo>
                      <a:pt x="0" y="17"/>
                      <a:pt x="0" y="20"/>
                      <a:pt x="1" y="22"/>
                    </a:cubicBezTo>
                    <a:cubicBezTo>
                      <a:pt x="2" y="23"/>
                      <a:pt x="4" y="24"/>
                      <a:pt x="5" y="24"/>
                    </a:cubicBezTo>
                    <a:cubicBezTo>
                      <a:pt x="6" y="24"/>
                      <a:pt x="7" y="23"/>
                      <a:pt x="8" y="23"/>
                    </a:cubicBezTo>
                    <a:cubicBezTo>
                      <a:pt x="12" y="19"/>
                      <a:pt x="16" y="14"/>
                      <a:pt x="21" y="8"/>
                    </a:cubicBezTo>
                    <a:cubicBezTo>
                      <a:pt x="21" y="8"/>
                      <a:pt x="21" y="8"/>
                      <a:pt x="21" y="8"/>
                    </a:cubicBezTo>
                    <a:cubicBezTo>
                      <a:pt x="23" y="6"/>
                      <a:pt x="22" y="3"/>
                      <a:pt x="20" y="1"/>
                    </a:cubicBezTo>
                    <a:cubicBezTo>
                      <a:pt x="18" y="0"/>
                      <a:pt x="15" y="0"/>
                      <a:pt x="13" y="3"/>
                    </a:cubicBezTo>
                    <a:close/>
                  </a:path>
                </a:pathLst>
              </a:custGeom>
              <a:grpFill/>
              <a:ln w="3175">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23" name="Freeform 529">
                <a:extLst>
                  <a:ext uri="{FF2B5EF4-FFF2-40B4-BE49-F238E27FC236}">
                    <a16:creationId xmlns:a16="http://schemas.microsoft.com/office/drawing/2014/main" id="{6F33BD99-48FC-445F-9C91-6F90CD2701D6}"/>
                  </a:ext>
                </a:extLst>
              </p:cNvPr>
              <p:cNvSpPr>
                <a:spLocks/>
              </p:cNvSpPr>
              <p:nvPr/>
            </p:nvSpPr>
            <p:spPr bwMode="auto">
              <a:xfrm>
                <a:off x="12693651" y="3444875"/>
                <a:ext cx="57150" cy="58737"/>
              </a:xfrm>
              <a:custGeom>
                <a:avLst/>
                <a:gdLst>
                  <a:gd name="T0" fmla="*/ 10 w 23"/>
                  <a:gd name="T1" fmla="*/ 3 h 24"/>
                  <a:gd name="T2" fmla="*/ 3 w 23"/>
                  <a:gd name="T3" fmla="*/ 1 h 24"/>
                  <a:gd name="T4" fmla="*/ 2 w 23"/>
                  <a:gd name="T5" fmla="*/ 8 h 24"/>
                  <a:gd name="T6" fmla="*/ 15 w 23"/>
                  <a:gd name="T7" fmla="*/ 23 h 24"/>
                  <a:gd name="T8" fmla="*/ 18 w 23"/>
                  <a:gd name="T9" fmla="*/ 24 h 24"/>
                  <a:gd name="T10" fmla="*/ 22 w 23"/>
                  <a:gd name="T11" fmla="*/ 22 h 24"/>
                  <a:gd name="T12" fmla="*/ 21 w 23"/>
                  <a:gd name="T13" fmla="*/ 15 h 24"/>
                  <a:gd name="T14" fmla="*/ 10 w 23"/>
                  <a:gd name="T15" fmla="*/ 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4">
                    <a:moveTo>
                      <a:pt x="10" y="3"/>
                    </a:moveTo>
                    <a:cubicBezTo>
                      <a:pt x="8" y="1"/>
                      <a:pt x="5" y="0"/>
                      <a:pt x="3" y="1"/>
                    </a:cubicBezTo>
                    <a:cubicBezTo>
                      <a:pt x="1" y="3"/>
                      <a:pt x="0" y="6"/>
                      <a:pt x="2" y="8"/>
                    </a:cubicBezTo>
                    <a:cubicBezTo>
                      <a:pt x="6" y="15"/>
                      <a:pt x="11" y="20"/>
                      <a:pt x="15" y="23"/>
                    </a:cubicBezTo>
                    <a:cubicBezTo>
                      <a:pt x="16" y="24"/>
                      <a:pt x="17" y="24"/>
                      <a:pt x="18" y="24"/>
                    </a:cubicBezTo>
                    <a:cubicBezTo>
                      <a:pt x="19" y="24"/>
                      <a:pt x="21" y="23"/>
                      <a:pt x="22" y="22"/>
                    </a:cubicBezTo>
                    <a:cubicBezTo>
                      <a:pt x="23" y="20"/>
                      <a:pt x="23" y="17"/>
                      <a:pt x="21" y="15"/>
                    </a:cubicBezTo>
                    <a:cubicBezTo>
                      <a:pt x="17" y="13"/>
                      <a:pt x="14" y="9"/>
                      <a:pt x="10" y="3"/>
                    </a:cubicBezTo>
                    <a:close/>
                  </a:path>
                </a:pathLst>
              </a:custGeom>
              <a:grpFill/>
              <a:ln w="3175">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24" name="Freeform 530">
                <a:extLst>
                  <a:ext uri="{FF2B5EF4-FFF2-40B4-BE49-F238E27FC236}">
                    <a16:creationId xmlns:a16="http://schemas.microsoft.com/office/drawing/2014/main" id="{40DD5051-9354-426C-8BF0-1F39AE8145F6}"/>
                  </a:ext>
                </a:extLst>
              </p:cNvPr>
              <p:cNvSpPr>
                <a:spLocks/>
              </p:cNvSpPr>
              <p:nvPr/>
            </p:nvSpPr>
            <p:spPr bwMode="auto">
              <a:xfrm>
                <a:off x="12842876" y="3384550"/>
                <a:ext cx="33338" cy="39687"/>
              </a:xfrm>
              <a:custGeom>
                <a:avLst/>
                <a:gdLst>
                  <a:gd name="T0" fmla="*/ 11 w 14"/>
                  <a:gd name="T1" fmla="*/ 2 h 16"/>
                  <a:gd name="T2" fmla="*/ 5 w 14"/>
                  <a:gd name="T3" fmla="*/ 4 h 16"/>
                  <a:gd name="T4" fmla="*/ 1 w 14"/>
                  <a:gd name="T5" fmla="*/ 9 h 16"/>
                  <a:gd name="T6" fmla="*/ 3 w 14"/>
                  <a:gd name="T7" fmla="*/ 16 h 16"/>
                  <a:gd name="T8" fmla="*/ 5 w 14"/>
                  <a:gd name="T9" fmla="*/ 16 h 16"/>
                  <a:gd name="T10" fmla="*/ 9 w 14"/>
                  <a:gd name="T11" fmla="*/ 14 h 16"/>
                  <a:gd name="T12" fmla="*/ 13 w 14"/>
                  <a:gd name="T13" fmla="*/ 8 h 16"/>
                  <a:gd name="T14" fmla="*/ 11 w 14"/>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1" y="2"/>
                    </a:moveTo>
                    <a:cubicBezTo>
                      <a:pt x="9" y="0"/>
                      <a:pt x="6" y="1"/>
                      <a:pt x="5" y="4"/>
                    </a:cubicBezTo>
                    <a:cubicBezTo>
                      <a:pt x="4" y="5"/>
                      <a:pt x="2" y="7"/>
                      <a:pt x="1" y="9"/>
                    </a:cubicBezTo>
                    <a:cubicBezTo>
                      <a:pt x="0" y="11"/>
                      <a:pt x="1" y="14"/>
                      <a:pt x="3" y="16"/>
                    </a:cubicBezTo>
                    <a:cubicBezTo>
                      <a:pt x="4" y="16"/>
                      <a:pt x="5" y="16"/>
                      <a:pt x="5" y="16"/>
                    </a:cubicBezTo>
                    <a:cubicBezTo>
                      <a:pt x="7" y="16"/>
                      <a:pt x="9" y="16"/>
                      <a:pt x="9" y="14"/>
                    </a:cubicBezTo>
                    <a:cubicBezTo>
                      <a:pt x="11" y="12"/>
                      <a:pt x="12" y="10"/>
                      <a:pt x="13" y="8"/>
                    </a:cubicBezTo>
                    <a:cubicBezTo>
                      <a:pt x="14" y="6"/>
                      <a:pt x="13" y="3"/>
                      <a:pt x="11" y="2"/>
                    </a:cubicBezTo>
                    <a:close/>
                  </a:path>
                </a:pathLst>
              </a:custGeom>
              <a:grpFill/>
              <a:ln w="3175">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25" name="Freeform 531">
                <a:extLst>
                  <a:ext uri="{FF2B5EF4-FFF2-40B4-BE49-F238E27FC236}">
                    <a16:creationId xmlns:a16="http://schemas.microsoft.com/office/drawing/2014/main" id="{6947DEBA-6C7A-4EC8-90CA-3D20CCBEE3B7}"/>
                  </a:ext>
                </a:extLst>
              </p:cNvPr>
              <p:cNvSpPr>
                <a:spLocks/>
              </p:cNvSpPr>
              <p:nvPr/>
            </p:nvSpPr>
            <p:spPr bwMode="auto">
              <a:xfrm>
                <a:off x="12847638" y="3294063"/>
                <a:ext cx="88900" cy="88900"/>
              </a:xfrm>
              <a:custGeom>
                <a:avLst/>
                <a:gdLst>
                  <a:gd name="T0" fmla="*/ 17 w 36"/>
                  <a:gd name="T1" fmla="*/ 4 h 36"/>
                  <a:gd name="T2" fmla="*/ 11 w 36"/>
                  <a:gd name="T3" fmla="*/ 1 h 36"/>
                  <a:gd name="T4" fmla="*/ 9 w 36"/>
                  <a:gd name="T5" fmla="*/ 8 h 36"/>
                  <a:gd name="T6" fmla="*/ 12 w 36"/>
                  <a:gd name="T7" fmla="*/ 16 h 36"/>
                  <a:gd name="T8" fmla="*/ 4 w 36"/>
                  <a:gd name="T9" fmla="*/ 19 h 36"/>
                  <a:gd name="T10" fmla="*/ 1 w 36"/>
                  <a:gd name="T11" fmla="*/ 25 h 36"/>
                  <a:gd name="T12" fmla="*/ 6 w 36"/>
                  <a:gd name="T13" fmla="*/ 28 h 36"/>
                  <a:gd name="T14" fmla="*/ 7 w 36"/>
                  <a:gd name="T15" fmla="*/ 28 h 36"/>
                  <a:gd name="T16" fmla="*/ 16 w 36"/>
                  <a:gd name="T17" fmla="*/ 25 h 36"/>
                  <a:gd name="T18" fmla="*/ 19 w 36"/>
                  <a:gd name="T19" fmla="*/ 33 h 36"/>
                  <a:gd name="T20" fmla="*/ 24 w 36"/>
                  <a:gd name="T21" fmla="*/ 36 h 36"/>
                  <a:gd name="T22" fmla="*/ 25 w 36"/>
                  <a:gd name="T23" fmla="*/ 35 h 36"/>
                  <a:gd name="T24" fmla="*/ 28 w 36"/>
                  <a:gd name="T25" fmla="*/ 29 h 36"/>
                  <a:gd name="T26" fmla="*/ 24 w 36"/>
                  <a:gd name="T27" fmla="*/ 21 h 36"/>
                  <a:gd name="T28" fmla="*/ 33 w 36"/>
                  <a:gd name="T29" fmla="*/ 17 h 36"/>
                  <a:gd name="T30" fmla="*/ 35 w 36"/>
                  <a:gd name="T31" fmla="*/ 11 h 36"/>
                  <a:gd name="T32" fmla="*/ 29 w 36"/>
                  <a:gd name="T33" fmla="*/ 9 h 36"/>
                  <a:gd name="T34" fmla="*/ 21 w 36"/>
                  <a:gd name="T35" fmla="*/ 12 h 36"/>
                  <a:gd name="T36" fmla="*/ 17 w 36"/>
                  <a:gd name="T37"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36">
                    <a:moveTo>
                      <a:pt x="17" y="4"/>
                    </a:moveTo>
                    <a:cubicBezTo>
                      <a:pt x="16" y="1"/>
                      <a:pt x="14" y="0"/>
                      <a:pt x="11" y="1"/>
                    </a:cubicBezTo>
                    <a:cubicBezTo>
                      <a:pt x="9" y="2"/>
                      <a:pt x="8" y="5"/>
                      <a:pt x="9" y="8"/>
                    </a:cubicBezTo>
                    <a:cubicBezTo>
                      <a:pt x="12" y="16"/>
                      <a:pt x="12" y="16"/>
                      <a:pt x="12" y="16"/>
                    </a:cubicBezTo>
                    <a:cubicBezTo>
                      <a:pt x="4" y="19"/>
                      <a:pt x="4" y="19"/>
                      <a:pt x="4" y="19"/>
                    </a:cubicBezTo>
                    <a:cubicBezTo>
                      <a:pt x="1" y="20"/>
                      <a:pt x="0" y="23"/>
                      <a:pt x="1" y="25"/>
                    </a:cubicBezTo>
                    <a:cubicBezTo>
                      <a:pt x="2" y="27"/>
                      <a:pt x="4" y="28"/>
                      <a:pt x="6" y="28"/>
                    </a:cubicBezTo>
                    <a:cubicBezTo>
                      <a:pt x="6" y="28"/>
                      <a:pt x="7" y="28"/>
                      <a:pt x="7" y="28"/>
                    </a:cubicBezTo>
                    <a:cubicBezTo>
                      <a:pt x="16" y="25"/>
                      <a:pt x="16" y="25"/>
                      <a:pt x="16" y="25"/>
                    </a:cubicBezTo>
                    <a:cubicBezTo>
                      <a:pt x="19" y="33"/>
                      <a:pt x="19" y="33"/>
                      <a:pt x="19" y="33"/>
                    </a:cubicBezTo>
                    <a:cubicBezTo>
                      <a:pt x="20" y="35"/>
                      <a:pt x="22" y="36"/>
                      <a:pt x="24" y="36"/>
                    </a:cubicBezTo>
                    <a:cubicBezTo>
                      <a:pt x="24" y="36"/>
                      <a:pt x="25" y="36"/>
                      <a:pt x="25" y="35"/>
                    </a:cubicBezTo>
                    <a:cubicBezTo>
                      <a:pt x="28" y="34"/>
                      <a:pt x="29" y="32"/>
                      <a:pt x="28" y="29"/>
                    </a:cubicBezTo>
                    <a:cubicBezTo>
                      <a:pt x="24" y="21"/>
                      <a:pt x="24" y="21"/>
                      <a:pt x="24" y="21"/>
                    </a:cubicBezTo>
                    <a:cubicBezTo>
                      <a:pt x="33" y="17"/>
                      <a:pt x="33" y="17"/>
                      <a:pt x="33" y="17"/>
                    </a:cubicBezTo>
                    <a:cubicBezTo>
                      <a:pt x="35" y="16"/>
                      <a:pt x="36" y="14"/>
                      <a:pt x="35" y="11"/>
                    </a:cubicBezTo>
                    <a:cubicBezTo>
                      <a:pt x="34" y="9"/>
                      <a:pt x="31" y="8"/>
                      <a:pt x="29" y="9"/>
                    </a:cubicBezTo>
                    <a:cubicBezTo>
                      <a:pt x="21" y="12"/>
                      <a:pt x="21" y="12"/>
                      <a:pt x="21" y="12"/>
                    </a:cubicBezTo>
                    <a:lnTo>
                      <a:pt x="17" y="4"/>
                    </a:lnTo>
                    <a:close/>
                  </a:path>
                </a:pathLst>
              </a:custGeom>
              <a:grpFill/>
              <a:ln w="3175">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grpSp>
      </p:grpSp>
      <p:grpSp>
        <p:nvGrpSpPr>
          <p:cNvPr id="26" name="Group 25">
            <a:extLst>
              <a:ext uri="{FF2B5EF4-FFF2-40B4-BE49-F238E27FC236}">
                <a16:creationId xmlns:a16="http://schemas.microsoft.com/office/drawing/2014/main" id="{B3BBF1EB-923C-4BE3-B8E6-898581B0560C}"/>
              </a:ext>
            </a:extLst>
          </p:cNvPr>
          <p:cNvGrpSpPr/>
          <p:nvPr/>
        </p:nvGrpSpPr>
        <p:grpSpPr>
          <a:xfrm>
            <a:off x="6925882" y="3379027"/>
            <a:ext cx="548640" cy="548640"/>
            <a:chOff x="6902725" y="4132234"/>
            <a:chExt cx="667512" cy="667512"/>
          </a:xfrm>
        </p:grpSpPr>
        <p:sp>
          <p:nvSpPr>
            <p:cNvPr id="27" name="Oval 26">
              <a:extLst>
                <a:ext uri="{FF2B5EF4-FFF2-40B4-BE49-F238E27FC236}">
                  <a16:creationId xmlns:a16="http://schemas.microsoft.com/office/drawing/2014/main" id="{7AF42873-5CCB-4AD0-BFF2-4C17E07D55C3}"/>
                </a:ext>
              </a:extLst>
            </p:cNvPr>
            <p:cNvSpPr/>
            <p:nvPr/>
          </p:nvSpPr>
          <p:spPr>
            <a:xfrm>
              <a:off x="6902725" y="4132234"/>
              <a:ext cx="667512" cy="66751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tx1"/>
                </a:solidFill>
                <a:effectLst/>
                <a:uLnTx/>
                <a:uFillTx/>
                <a:latin typeface="Arial" panose="020B0604020202020204"/>
                <a:ea typeface="+mn-ea"/>
                <a:cs typeface="+mn-cs"/>
              </a:endParaRPr>
            </a:p>
          </p:txBody>
        </p:sp>
        <p:grpSp>
          <p:nvGrpSpPr>
            <p:cNvPr id="28" name="Group 27">
              <a:extLst>
                <a:ext uri="{FF2B5EF4-FFF2-40B4-BE49-F238E27FC236}">
                  <a16:creationId xmlns:a16="http://schemas.microsoft.com/office/drawing/2014/main" id="{7BEC5CC2-8E0B-43AC-AEF1-A5BD29D6456D}"/>
                </a:ext>
              </a:extLst>
            </p:cNvPr>
            <p:cNvGrpSpPr>
              <a:grpSpLocks noChangeAspect="1"/>
            </p:cNvGrpSpPr>
            <p:nvPr/>
          </p:nvGrpSpPr>
          <p:grpSpPr>
            <a:xfrm>
              <a:off x="7017171" y="4305970"/>
              <a:ext cx="438619" cy="320040"/>
              <a:chOff x="6526215" y="1036638"/>
              <a:chExt cx="546098" cy="398463"/>
            </a:xfrm>
            <a:solidFill>
              <a:schemeClr val="tx1"/>
            </a:solidFill>
          </p:grpSpPr>
          <p:sp>
            <p:nvSpPr>
              <p:cNvPr id="29" name="Freeform 369">
                <a:extLst>
                  <a:ext uri="{FF2B5EF4-FFF2-40B4-BE49-F238E27FC236}">
                    <a16:creationId xmlns:a16="http://schemas.microsoft.com/office/drawing/2014/main" id="{9ACC430A-61F5-4E2B-ADF1-CFC949E9B175}"/>
                  </a:ext>
                </a:extLst>
              </p:cNvPr>
              <p:cNvSpPr>
                <a:spLocks noEditPoints="1"/>
              </p:cNvSpPr>
              <p:nvPr/>
            </p:nvSpPr>
            <p:spPr bwMode="auto">
              <a:xfrm>
                <a:off x="6526215" y="1036638"/>
                <a:ext cx="400049" cy="398463"/>
              </a:xfrm>
              <a:custGeom>
                <a:avLst/>
                <a:gdLst>
                  <a:gd name="T0" fmla="*/ 167 w 174"/>
                  <a:gd name="T1" fmla="*/ 132 h 173"/>
                  <a:gd name="T2" fmla="*/ 112 w 174"/>
                  <a:gd name="T3" fmla="*/ 105 h 173"/>
                  <a:gd name="T4" fmla="*/ 112 w 174"/>
                  <a:gd name="T5" fmla="*/ 99 h 173"/>
                  <a:gd name="T6" fmla="*/ 124 w 174"/>
                  <a:gd name="T7" fmla="*/ 78 h 173"/>
                  <a:gd name="T8" fmla="*/ 130 w 174"/>
                  <a:gd name="T9" fmla="*/ 64 h 173"/>
                  <a:gd name="T10" fmla="*/ 127 w 174"/>
                  <a:gd name="T11" fmla="*/ 54 h 173"/>
                  <a:gd name="T12" fmla="*/ 127 w 174"/>
                  <a:gd name="T13" fmla="*/ 37 h 173"/>
                  <a:gd name="T14" fmla="*/ 87 w 174"/>
                  <a:gd name="T15" fmla="*/ 0 h 173"/>
                  <a:gd name="T16" fmla="*/ 47 w 174"/>
                  <a:gd name="T17" fmla="*/ 37 h 173"/>
                  <a:gd name="T18" fmla="*/ 47 w 174"/>
                  <a:gd name="T19" fmla="*/ 54 h 173"/>
                  <a:gd name="T20" fmla="*/ 44 w 174"/>
                  <a:gd name="T21" fmla="*/ 64 h 173"/>
                  <a:gd name="T22" fmla="*/ 50 w 174"/>
                  <a:gd name="T23" fmla="*/ 78 h 173"/>
                  <a:gd name="T24" fmla="*/ 62 w 174"/>
                  <a:gd name="T25" fmla="*/ 99 h 173"/>
                  <a:gd name="T26" fmla="*/ 62 w 174"/>
                  <a:gd name="T27" fmla="*/ 105 h 173"/>
                  <a:gd name="T28" fmla="*/ 7 w 174"/>
                  <a:gd name="T29" fmla="*/ 132 h 173"/>
                  <a:gd name="T30" fmla="*/ 0 w 174"/>
                  <a:gd name="T31" fmla="*/ 142 h 173"/>
                  <a:gd name="T32" fmla="*/ 0 w 174"/>
                  <a:gd name="T33" fmla="*/ 163 h 173"/>
                  <a:gd name="T34" fmla="*/ 11 w 174"/>
                  <a:gd name="T35" fmla="*/ 173 h 173"/>
                  <a:gd name="T36" fmla="*/ 163 w 174"/>
                  <a:gd name="T37" fmla="*/ 173 h 173"/>
                  <a:gd name="T38" fmla="*/ 174 w 174"/>
                  <a:gd name="T39" fmla="*/ 163 h 173"/>
                  <a:gd name="T40" fmla="*/ 174 w 174"/>
                  <a:gd name="T41" fmla="*/ 142 h 173"/>
                  <a:gd name="T42" fmla="*/ 167 w 174"/>
                  <a:gd name="T43" fmla="*/ 132 h 173"/>
                  <a:gd name="T44" fmla="*/ 164 w 174"/>
                  <a:gd name="T45" fmla="*/ 163 h 173"/>
                  <a:gd name="T46" fmla="*/ 163 w 174"/>
                  <a:gd name="T47" fmla="*/ 164 h 173"/>
                  <a:gd name="T48" fmla="*/ 11 w 174"/>
                  <a:gd name="T49" fmla="*/ 164 h 173"/>
                  <a:gd name="T50" fmla="*/ 10 w 174"/>
                  <a:gd name="T51" fmla="*/ 163 h 173"/>
                  <a:gd name="T52" fmla="*/ 10 w 174"/>
                  <a:gd name="T53" fmla="*/ 142 h 173"/>
                  <a:gd name="T54" fmla="*/ 11 w 174"/>
                  <a:gd name="T55" fmla="*/ 141 h 173"/>
                  <a:gd name="T56" fmla="*/ 72 w 174"/>
                  <a:gd name="T57" fmla="*/ 107 h 173"/>
                  <a:gd name="T58" fmla="*/ 72 w 174"/>
                  <a:gd name="T59" fmla="*/ 106 h 173"/>
                  <a:gd name="T60" fmla="*/ 72 w 174"/>
                  <a:gd name="T61" fmla="*/ 98 h 173"/>
                  <a:gd name="T62" fmla="*/ 70 w 174"/>
                  <a:gd name="T63" fmla="*/ 94 h 173"/>
                  <a:gd name="T64" fmla="*/ 59 w 174"/>
                  <a:gd name="T65" fmla="*/ 74 h 173"/>
                  <a:gd name="T66" fmla="*/ 57 w 174"/>
                  <a:gd name="T67" fmla="*/ 71 h 173"/>
                  <a:gd name="T68" fmla="*/ 54 w 174"/>
                  <a:gd name="T69" fmla="*/ 64 h 173"/>
                  <a:gd name="T70" fmla="*/ 56 w 174"/>
                  <a:gd name="T71" fmla="*/ 59 h 173"/>
                  <a:gd name="T72" fmla="*/ 57 w 174"/>
                  <a:gd name="T73" fmla="*/ 56 h 173"/>
                  <a:gd name="T74" fmla="*/ 57 w 174"/>
                  <a:gd name="T75" fmla="*/ 37 h 173"/>
                  <a:gd name="T76" fmla="*/ 87 w 174"/>
                  <a:gd name="T77" fmla="*/ 10 h 173"/>
                  <a:gd name="T78" fmla="*/ 117 w 174"/>
                  <a:gd name="T79" fmla="*/ 37 h 173"/>
                  <a:gd name="T80" fmla="*/ 117 w 174"/>
                  <a:gd name="T81" fmla="*/ 56 h 173"/>
                  <a:gd name="T82" fmla="*/ 118 w 174"/>
                  <a:gd name="T83" fmla="*/ 59 h 173"/>
                  <a:gd name="T84" fmla="*/ 120 w 174"/>
                  <a:gd name="T85" fmla="*/ 64 h 173"/>
                  <a:gd name="T86" fmla="*/ 117 w 174"/>
                  <a:gd name="T87" fmla="*/ 71 h 173"/>
                  <a:gd name="T88" fmla="*/ 115 w 174"/>
                  <a:gd name="T89" fmla="*/ 74 h 173"/>
                  <a:gd name="T90" fmla="*/ 104 w 174"/>
                  <a:gd name="T91" fmla="*/ 94 h 173"/>
                  <a:gd name="T92" fmla="*/ 102 w 174"/>
                  <a:gd name="T93" fmla="*/ 98 h 173"/>
                  <a:gd name="T94" fmla="*/ 102 w 174"/>
                  <a:gd name="T95" fmla="*/ 106 h 173"/>
                  <a:gd name="T96" fmla="*/ 102 w 174"/>
                  <a:gd name="T97" fmla="*/ 107 h 173"/>
                  <a:gd name="T98" fmla="*/ 163 w 174"/>
                  <a:gd name="T99" fmla="*/ 141 h 173"/>
                  <a:gd name="T100" fmla="*/ 164 w 174"/>
                  <a:gd name="T101" fmla="*/ 142 h 173"/>
                  <a:gd name="T102" fmla="*/ 164 w 174"/>
                  <a:gd name="T103" fmla="*/ 16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73">
                    <a:moveTo>
                      <a:pt x="167" y="132"/>
                    </a:moveTo>
                    <a:cubicBezTo>
                      <a:pt x="122" y="114"/>
                      <a:pt x="113" y="107"/>
                      <a:pt x="112" y="105"/>
                    </a:cubicBezTo>
                    <a:cubicBezTo>
                      <a:pt x="112" y="99"/>
                      <a:pt x="112" y="99"/>
                      <a:pt x="112" y="99"/>
                    </a:cubicBezTo>
                    <a:cubicBezTo>
                      <a:pt x="117" y="94"/>
                      <a:pt x="121" y="86"/>
                      <a:pt x="124" y="78"/>
                    </a:cubicBezTo>
                    <a:cubicBezTo>
                      <a:pt x="127" y="74"/>
                      <a:pt x="130" y="69"/>
                      <a:pt x="130" y="64"/>
                    </a:cubicBezTo>
                    <a:cubicBezTo>
                      <a:pt x="130" y="60"/>
                      <a:pt x="129" y="57"/>
                      <a:pt x="127" y="54"/>
                    </a:cubicBezTo>
                    <a:cubicBezTo>
                      <a:pt x="127" y="37"/>
                      <a:pt x="127" y="37"/>
                      <a:pt x="127" y="37"/>
                    </a:cubicBezTo>
                    <a:cubicBezTo>
                      <a:pt x="127" y="14"/>
                      <a:pt x="112" y="0"/>
                      <a:pt x="87" y="0"/>
                    </a:cubicBezTo>
                    <a:cubicBezTo>
                      <a:pt x="62" y="0"/>
                      <a:pt x="47" y="14"/>
                      <a:pt x="47" y="37"/>
                    </a:cubicBezTo>
                    <a:cubicBezTo>
                      <a:pt x="47" y="54"/>
                      <a:pt x="47" y="54"/>
                      <a:pt x="47" y="54"/>
                    </a:cubicBezTo>
                    <a:cubicBezTo>
                      <a:pt x="45" y="57"/>
                      <a:pt x="44" y="61"/>
                      <a:pt x="44" y="64"/>
                    </a:cubicBezTo>
                    <a:cubicBezTo>
                      <a:pt x="44" y="69"/>
                      <a:pt x="47" y="74"/>
                      <a:pt x="50" y="78"/>
                    </a:cubicBezTo>
                    <a:cubicBezTo>
                      <a:pt x="53" y="86"/>
                      <a:pt x="57" y="94"/>
                      <a:pt x="62" y="99"/>
                    </a:cubicBezTo>
                    <a:cubicBezTo>
                      <a:pt x="62" y="105"/>
                      <a:pt x="62" y="105"/>
                      <a:pt x="62" y="105"/>
                    </a:cubicBezTo>
                    <a:cubicBezTo>
                      <a:pt x="61" y="107"/>
                      <a:pt x="52" y="115"/>
                      <a:pt x="7" y="132"/>
                    </a:cubicBezTo>
                    <a:cubicBezTo>
                      <a:pt x="3" y="134"/>
                      <a:pt x="0" y="138"/>
                      <a:pt x="0" y="142"/>
                    </a:cubicBezTo>
                    <a:cubicBezTo>
                      <a:pt x="0" y="163"/>
                      <a:pt x="0" y="163"/>
                      <a:pt x="0" y="163"/>
                    </a:cubicBezTo>
                    <a:cubicBezTo>
                      <a:pt x="0" y="169"/>
                      <a:pt x="5" y="173"/>
                      <a:pt x="11" y="173"/>
                    </a:cubicBezTo>
                    <a:cubicBezTo>
                      <a:pt x="163" y="173"/>
                      <a:pt x="163" y="173"/>
                      <a:pt x="163" y="173"/>
                    </a:cubicBezTo>
                    <a:cubicBezTo>
                      <a:pt x="169" y="173"/>
                      <a:pt x="174" y="169"/>
                      <a:pt x="174" y="163"/>
                    </a:cubicBezTo>
                    <a:cubicBezTo>
                      <a:pt x="174" y="142"/>
                      <a:pt x="174" y="142"/>
                      <a:pt x="174" y="142"/>
                    </a:cubicBezTo>
                    <a:cubicBezTo>
                      <a:pt x="174" y="138"/>
                      <a:pt x="171" y="134"/>
                      <a:pt x="167" y="132"/>
                    </a:cubicBezTo>
                    <a:close/>
                    <a:moveTo>
                      <a:pt x="164" y="163"/>
                    </a:moveTo>
                    <a:cubicBezTo>
                      <a:pt x="164" y="163"/>
                      <a:pt x="164" y="164"/>
                      <a:pt x="163" y="164"/>
                    </a:cubicBezTo>
                    <a:cubicBezTo>
                      <a:pt x="11" y="164"/>
                      <a:pt x="11" y="164"/>
                      <a:pt x="11" y="164"/>
                    </a:cubicBezTo>
                    <a:cubicBezTo>
                      <a:pt x="10" y="164"/>
                      <a:pt x="10" y="163"/>
                      <a:pt x="10" y="163"/>
                    </a:cubicBezTo>
                    <a:cubicBezTo>
                      <a:pt x="10" y="142"/>
                      <a:pt x="10" y="142"/>
                      <a:pt x="10" y="142"/>
                    </a:cubicBezTo>
                    <a:cubicBezTo>
                      <a:pt x="10" y="142"/>
                      <a:pt x="10" y="141"/>
                      <a:pt x="11" y="141"/>
                    </a:cubicBezTo>
                    <a:cubicBezTo>
                      <a:pt x="61" y="121"/>
                      <a:pt x="70" y="113"/>
                      <a:pt x="72" y="107"/>
                    </a:cubicBezTo>
                    <a:cubicBezTo>
                      <a:pt x="72" y="107"/>
                      <a:pt x="72" y="106"/>
                      <a:pt x="72" y="106"/>
                    </a:cubicBezTo>
                    <a:cubicBezTo>
                      <a:pt x="72" y="98"/>
                      <a:pt x="72" y="98"/>
                      <a:pt x="72" y="98"/>
                    </a:cubicBezTo>
                    <a:cubicBezTo>
                      <a:pt x="72" y="96"/>
                      <a:pt x="71" y="95"/>
                      <a:pt x="70" y="94"/>
                    </a:cubicBezTo>
                    <a:cubicBezTo>
                      <a:pt x="65" y="89"/>
                      <a:pt x="62" y="82"/>
                      <a:pt x="59" y="74"/>
                    </a:cubicBezTo>
                    <a:cubicBezTo>
                      <a:pt x="59" y="73"/>
                      <a:pt x="58" y="72"/>
                      <a:pt x="57" y="71"/>
                    </a:cubicBezTo>
                    <a:cubicBezTo>
                      <a:pt x="55" y="70"/>
                      <a:pt x="54" y="67"/>
                      <a:pt x="54" y="64"/>
                    </a:cubicBezTo>
                    <a:cubicBezTo>
                      <a:pt x="54" y="62"/>
                      <a:pt x="55" y="60"/>
                      <a:pt x="56" y="59"/>
                    </a:cubicBezTo>
                    <a:cubicBezTo>
                      <a:pt x="56" y="58"/>
                      <a:pt x="57" y="57"/>
                      <a:pt x="57" y="56"/>
                    </a:cubicBezTo>
                    <a:cubicBezTo>
                      <a:pt x="57" y="37"/>
                      <a:pt x="57" y="37"/>
                      <a:pt x="57" y="37"/>
                    </a:cubicBezTo>
                    <a:cubicBezTo>
                      <a:pt x="57" y="19"/>
                      <a:pt x="67" y="10"/>
                      <a:pt x="87" y="10"/>
                    </a:cubicBezTo>
                    <a:cubicBezTo>
                      <a:pt x="107" y="10"/>
                      <a:pt x="117" y="19"/>
                      <a:pt x="117" y="37"/>
                    </a:cubicBezTo>
                    <a:cubicBezTo>
                      <a:pt x="117" y="56"/>
                      <a:pt x="117" y="56"/>
                      <a:pt x="117" y="56"/>
                    </a:cubicBezTo>
                    <a:cubicBezTo>
                      <a:pt x="117" y="57"/>
                      <a:pt x="117" y="58"/>
                      <a:pt x="118" y="59"/>
                    </a:cubicBezTo>
                    <a:cubicBezTo>
                      <a:pt x="119" y="60"/>
                      <a:pt x="120" y="62"/>
                      <a:pt x="120" y="64"/>
                    </a:cubicBezTo>
                    <a:cubicBezTo>
                      <a:pt x="120" y="67"/>
                      <a:pt x="119" y="70"/>
                      <a:pt x="117" y="71"/>
                    </a:cubicBezTo>
                    <a:cubicBezTo>
                      <a:pt x="116" y="72"/>
                      <a:pt x="115" y="73"/>
                      <a:pt x="115" y="74"/>
                    </a:cubicBezTo>
                    <a:cubicBezTo>
                      <a:pt x="112" y="82"/>
                      <a:pt x="109" y="89"/>
                      <a:pt x="104" y="94"/>
                    </a:cubicBezTo>
                    <a:cubicBezTo>
                      <a:pt x="103" y="95"/>
                      <a:pt x="102" y="96"/>
                      <a:pt x="102" y="98"/>
                    </a:cubicBezTo>
                    <a:cubicBezTo>
                      <a:pt x="102" y="106"/>
                      <a:pt x="102" y="106"/>
                      <a:pt x="102" y="106"/>
                    </a:cubicBezTo>
                    <a:cubicBezTo>
                      <a:pt x="102" y="106"/>
                      <a:pt x="102" y="107"/>
                      <a:pt x="102" y="107"/>
                    </a:cubicBezTo>
                    <a:cubicBezTo>
                      <a:pt x="104" y="113"/>
                      <a:pt x="113" y="122"/>
                      <a:pt x="163" y="141"/>
                    </a:cubicBezTo>
                    <a:cubicBezTo>
                      <a:pt x="164" y="141"/>
                      <a:pt x="164" y="142"/>
                      <a:pt x="164" y="142"/>
                    </a:cubicBezTo>
                    <a:lnTo>
                      <a:pt x="164" y="163"/>
                    </a:lnTo>
                    <a:close/>
                  </a:path>
                </a:pathLst>
              </a:custGeom>
              <a:grpFill/>
              <a:ln w="3175">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30" name="Freeform 370">
                <a:extLst>
                  <a:ext uri="{FF2B5EF4-FFF2-40B4-BE49-F238E27FC236}">
                    <a16:creationId xmlns:a16="http://schemas.microsoft.com/office/drawing/2014/main" id="{15041AD9-3CDC-4D70-8AAC-D7F02720D0E0}"/>
                  </a:ext>
                </a:extLst>
              </p:cNvPr>
              <p:cNvSpPr>
                <a:spLocks/>
              </p:cNvSpPr>
              <p:nvPr/>
            </p:nvSpPr>
            <p:spPr bwMode="auto">
              <a:xfrm>
                <a:off x="6837363" y="1123950"/>
                <a:ext cx="234950" cy="311150"/>
              </a:xfrm>
              <a:custGeom>
                <a:avLst/>
                <a:gdLst>
                  <a:gd name="T0" fmla="*/ 96 w 102"/>
                  <a:gd name="T1" fmla="*/ 101 h 135"/>
                  <a:gd name="T2" fmla="*/ 54 w 102"/>
                  <a:gd name="T3" fmla="*/ 81 h 135"/>
                  <a:gd name="T4" fmla="*/ 54 w 102"/>
                  <a:gd name="T5" fmla="*/ 78 h 135"/>
                  <a:gd name="T6" fmla="*/ 63 w 102"/>
                  <a:gd name="T7" fmla="*/ 62 h 135"/>
                  <a:gd name="T8" fmla="*/ 68 w 102"/>
                  <a:gd name="T9" fmla="*/ 50 h 135"/>
                  <a:gd name="T10" fmla="*/ 66 w 102"/>
                  <a:gd name="T11" fmla="*/ 42 h 135"/>
                  <a:gd name="T12" fmla="*/ 66 w 102"/>
                  <a:gd name="T13" fmla="*/ 30 h 135"/>
                  <a:gd name="T14" fmla="*/ 34 w 102"/>
                  <a:gd name="T15" fmla="*/ 0 h 135"/>
                  <a:gd name="T16" fmla="*/ 3 w 102"/>
                  <a:gd name="T17" fmla="*/ 30 h 135"/>
                  <a:gd name="T18" fmla="*/ 3 w 102"/>
                  <a:gd name="T19" fmla="*/ 42 h 135"/>
                  <a:gd name="T20" fmla="*/ 0 w 102"/>
                  <a:gd name="T21" fmla="*/ 50 h 135"/>
                  <a:gd name="T22" fmla="*/ 5 w 102"/>
                  <a:gd name="T23" fmla="*/ 62 h 135"/>
                  <a:gd name="T24" fmla="*/ 15 w 102"/>
                  <a:gd name="T25" fmla="*/ 79 h 135"/>
                  <a:gd name="T26" fmla="*/ 22 w 102"/>
                  <a:gd name="T27" fmla="*/ 80 h 135"/>
                  <a:gd name="T28" fmla="*/ 22 w 102"/>
                  <a:gd name="T29" fmla="*/ 73 h 135"/>
                  <a:gd name="T30" fmla="*/ 14 w 102"/>
                  <a:gd name="T31" fmla="*/ 58 h 135"/>
                  <a:gd name="T32" fmla="*/ 12 w 102"/>
                  <a:gd name="T33" fmla="*/ 55 h 135"/>
                  <a:gd name="T34" fmla="*/ 10 w 102"/>
                  <a:gd name="T35" fmla="*/ 50 h 135"/>
                  <a:gd name="T36" fmla="*/ 11 w 102"/>
                  <a:gd name="T37" fmla="*/ 47 h 135"/>
                  <a:gd name="T38" fmla="*/ 12 w 102"/>
                  <a:gd name="T39" fmla="*/ 44 h 135"/>
                  <a:gd name="T40" fmla="*/ 12 w 102"/>
                  <a:gd name="T41" fmla="*/ 30 h 135"/>
                  <a:gd name="T42" fmla="*/ 34 w 102"/>
                  <a:gd name="T43" fmla="*/ 10 h 135"/>
                  <a:gd name="T44" fmla="*/ 56 w 102"/>
                  <a:gd name="T45" fmla="*/ 30 h 135"/>
                  <a:gd name="T46" fmla="*/ 56 w 102"/>
                  <a:gd name="T47" fmla="*/ 44 h 135"/>
                  <a:gd name="T48" fmla="*/ 57 w 102"/>
                  <a:gd name="T49" fmla="*/ 47 h 135"/>
                  <a:gd name="T50" fmla="*/ 58 w 102"/>
                  <a:gd name="T51" fmla="*/ 50 h 135"/>
                  <a:gd name="T52" fmla="*/ 56 w 102"/>
                  <a:gd name="T53" fmla="*/ 55 h 135"/>
                  <a:gd name="T54" fmla="*/ 54 w 102"/>
                  <a:gd name="T55" fmla="*/ 58 h 135"/>
                  <a:gd name="T56" fmla="*/ 46 w 102"/>
                  <a:gd name="T57" fmla="*/ 73 h 135"/>
                  <a:gd name="T58" fmla="*/ 45 w 102"/>
                  <a:gd name="T59" fmla="*/ 76 h 135"/>
                  <a:gd name="T60" fmla="*/ 45 w 102"/>
                  <a:gd name="T61" fmla="*/ 82 h 135"/>
                  <a:gd name="T62" fmla="*/ 45 w 102"/>
                  <a:gd name="T63" fmla="*/ 84 h 135"/>
                  <a:gd name="T64" fmla="*/ 92 w 102"/>
                  <a:gd name="T65" fmla="*/ 110 h 135"/>
                  <a:gd name="T66" fmla="*/ 92 w 102"/>
                  <a:gd name="T67" fmla="*/ 126 h 135"/>
                  <a:gd name="T68" fmla="*/ 52 w 102"/>
                  <a:gd name="T69" fmla="*/ 126 h 135"/>
                  <a:gd name="T70" fmla="*/ 47 w 102"/>
                  <a:gd name="T71" fmla="*/ 131 h 135"/>
                  <a:gd name="T72" fmla="*/ 52 w 102"/>
                  <a:gd name="T73" fmla="*/ 135 h 135"/>
                  <a:gd name="T74" fmla="*/ 92 w 102"/>
                  <a:gd name="T75" fmla="*/ 135 h 135"/>
                  <a:gd name="T76" fmla="*/ 102 w 102"/>
                  <a:gd name="T77" fmla="*/ 126 h 135"/>
                  <a:gd name="T78" fmla="*/ 102 w 102"/>
                  <a:gd name="T79" fmla="*/ 110 h 135"/>
                  <a:gd name="T80" fmla="*/ 96 w 102"/>
                  <a:gd name="T81" fmla="*/ 10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 h="135">
                    <a:moveTo>
                      <a:pt x="96" y="101"/>
                    </a:moveTo>
                    <a:cubicBezTo>
                      <a:pt x="62" y="89"/>
                      <a:pt x="56" y="83"/>
                      <a:pt x="54" y="81"/>
                    </a:cubicBezTo>
                    <a:cubicBezTo>
                      <a:pt x="54" y="78"/>
                      <a:pt x="54" y="78"/>
                      <a:pt x="54" y="78"/>
                    </a:cubicBezTo>
                    <a:cubicBezTo>
                      <a:pt x="58" y="74"/>
                      <a:pt x="61" y="68"/>
                      <a:pt x="63" y="62"/>
                    </a:cubicBezTo>
                    <a:cubicBezTo>
                      <a:pt x="66" y="59"/>
                      <a:pt x="68" y="55"/>
                      <a:pt x="68" y="50"/>
                    </a:cubicBezTo>
                    <a:cubicBezTo>
                      <a:pt x="68" y="48"/>
                      <a:pt x="67" y="45"/>
                      <a:pt x="66" y="42"/>
                    </a:cubicBezTo>
                    <a:cubicBezTo>
                      <a:pt x="66" y="30"/>
                      <a:pt x="66" y="30"/>
                      <a:pt x="66" y="30"/>
                    </a:cubicBezTo>
                    <a:cubicBezTo>
                      <a:pt x="66" y="11"/>
                      <a:pt x="54" y="0"/>
                      <a:pt x="34" y="0"/>
                    </a:cubicBezTo>
                    <a:cubicBezTo>
                      <a:pt x="14" y="0"/>
                      <a:pt x="3" y="11"/>
                      <a:pt x="3" y="30"/>
                    </a:cubicBezTo>
                    <a:cubicBezTo>
                      <a:pt x="3" y="42"/>
                      <a:pt x="3" y="42"/>
                      <a:pt x="3" y="42"/>
                    </a:cubicBezTo>
                    <a:cubicBezTo>
                      <a:pt x="1" y="45"/>
                      <a:pt x="0" y="48"/>
                      <a:pt x="0" y="50"/>
                    </a:cubicBezTo>
                    <a:cubicBezTo>
                      <a:pt x="0" y="55"/>
                      <a:pt x="2" y="59"/>
                      <a:pt x="5" y="62"/>
                    </a:cubicBezTo>
                    <a:cubicBezTo>
                      <a:pt x="7" y="69"/>
                      <a:pt x="11" y="75"/>
                      <a:pt x="15" y="79"/>
                    </a:cubicBezTo>
                    <a:cubicBezTo>
                      <a:pt x="17" y="81"/>
                      <a:pt x="20" y="81"/>
                      <a:pt x="22" y="80"/>
                    </a:cubicBezTo>
                    <a:cubicBezTo>
                      <a:pt x="24" y="78"/>
                      <a:pt x="24" y="75"/>
                      <a:pt x="22" y="73"/>
                    </a:cubicBezTo>
                    <a:cubicBezTo>
                      <a:pt x="19" y="69"/>
                      <a:pt x="16" y="64"/>
                      <a:pt x="14" y="58"/>
                    </a:cubicBezTo>
                    <a:cubicBezTo>
                      <a:pt x="14" y="56"/>
                      <a:pt x="13" y="56"/>
                      <a:pt x="12" y="55"/>
                    </a:cubicBezTo>
                    <a:cubicBezTo>
                      <a:pt x="11" y="54"/>
                      <a:pt x="10" y="52"/>
                      <a:pt x="10" y="50"/>
                    </a:cubicBezTo>
                    <a:cubicBezTo>
                      <a:pt x="10" y="49"/>
                      <a:pt x="11" y="48"/>
                      <a:pt x="11" y="47"/>
                    </a:cubicBezTo>
                    <a:cubicBezTo>
                      <a:pt x="12" y="46"/>
                      <a:pt x="12" y="45"/>
                      <a:pt x="12" y="44"/>
                    </a:cubicBezTo>
                    <a:cubicBezTo>
                      <a:pt x="12" y="30"/>
                      <a:pt x="12" y="30"/>
                      <a:pt x="12" y="30"/>
                    </a:cubicBezTo>
                    <a:cubicBezTo>
                      <a:pt x="12" y="17"/>
                      <a:pt x="20" y="10"/>
                      <a:pt x="34" y="10"/>
                    </a:cubicBezTo>
                    <a:cubicBezTo>
                      <a:pt x="49" y="10"/>
                      <a:pt x="56" y="17"/>
                      <a:pt x="56" y="30"/>
                    </a:cubicBezTo>
                    <a:cubicBezTo>
                      <a:pt x="56" y="44"/>
                      <a:pt x="56" y="44"/>
                      <a:pt x="56" y="44"/>
                    </a:cubicBezTo>
                    <a:cubicBezTo>
                      <a:pt x="56" y="45"/>
                      <a:pt x="56" y="46"/>
                      <a:pt x="57" y="47"/>
                    </a:cubicBezTo>
                    <a:cubicBezTo>
                      <a:pt x="58" y="48"/>
                      <a:pt x="58" y="49"/>
                      <a:pt x="58" y="50"/>
                    </a:cubicBezTo>
                    <a:cubicBezTo>
                      <a:pt x="58" y="52"/>
                      <a:pt x="58" y="54"/>
                      <a:pt x="56" y="55"/>
                    </a:cubicBezTo>
                    <a:cubicBezTo>
                      <a:pt x="55" y="56"/>
                      <a:pt x="55" y="56"/>
                      <a:pt x="54" y="58"/>
                    </a:cubicBezTo>
                    <a:cubicBezTo>
                      <a:pt x="53" y="64"/>
                      <a:pt x="50" y="69"/>
                      <a:pt x="46" y="73"/>
                    </a:cubicBezTo>
                    <a:cubicBezTo>
                      <a:pt x="45" y="74"/>
                      <a:pt x="45" y="75"/>
                      <a:pt x="45" y="76"/>
                    </a:cubicBezTo>
                    <a:cubicBezTo>
                      <a:pt x="45" y="82"/>
                      <a:pt x="45" y="82"/>
                      <a:pt x="45" y="82"/>
                    </a:cubicBezTo>
                    <a:cubicBezTo>
                      <a:pt x="45" y="83"/>
                      <a:pt x="45" y="83"/>
                      <a:pt x="45" y="84"/>
                    </a:cubicBezTo>
                    <a:cubicBezTo>
                      <a:pt x="46" y="88"/>
                      <a:pt x="51" y="95"/>
                      <a:pt x="92" y="110"/>
                    </a:cubicBezTo>
                    <a:cubicBezTo>
                      <a:pt x="92" y="126"/>
                      <a:pt x="92" y="126"/>
                      <a:pt x="92" y="126"/>
                    </a:cubicBezTo>
                    <a:cubicBezTo>
                      <a:pt x="52" y="126"/>
                      <a:pt x="52" y="126"/>
                      <a:pt x="52" y="126"/>
                    </a:cubicBezTo>
                    <a:cubicBezTo>
                      <a:pt x="50" y="126"/>
                      <a:pt x="47" y="128"/>
                      <a:pt x="47" y="131"/>
                    </a:cubicBezTo>
                    <a:cubicBezTo>
                      <a:pt x="47" y="133"/>
                      <a:pt x="50" y="135"/>
                      <a:pt x="52" y="135"/>
                    </a:cubicBezTo>
                    <a:cubicBezTo>
                      <a:pt x="92" y="135"/>
                      <a:pt x="92" y="135"/>
                      <a:pt x="92" y="135"/>
                    </a:cubicBezTo>
                    <a:cubicBezTo>
                      <a:pt x="97" y="135"/>
                      <a:pt x="102" y="131"/>
                      <a:pt x="102" y="126"/>
                    </a:cubicBezTo>
                    <a:cubicBezTo>
                      <a:pt x="102" y="110"/>
                      <a:pt x="102" y="110"/>
                      <a:pt x="102" y="110"/>
                    </a:cubicBezTo>
                    <a:cubicBezTo>
                      <a:pt x="102" y="106"/>
                      <a:pt x="99" y="103"/>
                      <a:pt x="96" y="101"/>
                    </a:cubicBezTo>
                    <a:close/>
                  </a:path>
                </a:pathLst>
              </a:custGeom>
              <a:grpFill/>
              <a:ln w="3175">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grpSp>
      </p:grpSp>
      <p:sp>
        <p:nvSpPr>
          <p:cNvPr id="31" name="Rectangle 30">
            <a:extLst>
              <a:ext uri="{FF2B5EF4-FFF2-40B4-BE49-F238E27FC236}">
                <a16:creationId xmlns:a16="http://schemas.microsoft.com/office/drawing/2014/main" id="{A55C6BDE-8D03-4B0B-B4C4-BD7A05C4353E}"/>
              </a:ext>
            </a:extLst>
          </p:cNvPr>
          <p:cNvSpPr/>
          <p:nvPr/>
        </p:nvSpPr>
        <p:spPr>
          <a:xfrm>
            <a:off x="7724398" y="3319591"/>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latin typeface="Arial" panose="020B0604020202020204"/>
              </a:rPr>
              <a:t>Align on</a:t>
            </a: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 Roles and Responsibilities</a:t>
            </a:r>
          </a:p>
        </p:txBody>
      </p:sp>
      <p:sp>
        <p:nvSpPr>
          <p:cNvPr id="32" name="Rectangle 31">
            <a:extLst>
              <a:ext uri="{FF2B5EF4-FFF2-40B4-BE49-F238E27FC236}">
                <a16:creationId xmlns:a16="http://schemas.microsoft.com/office/drawing/2014/main" id="{B2C9E5E8-88B7-44E8-8172-EAE42C9DAD01}"/>
              </a:ext>
            </a:extLst>
          </p:cNvPr>
          <p:cNvSpPr/>
          <p:nvPr/>
        </p:nvSpPr>
        <p:spPr>
          <a:xfrm>
            <a:off x="7724398" y="4219324"/>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latin typeface="Arial" panose="020B0604020202020204"/>
              </a:rPr>
              <a:t>Draft Conversion Entities in Scope</a:t>
            </a:r>
            <a:endParaRPr kumimoji="0" lang="en-US" sz="1400" b="0" i="0" u="none" strike="noStrike" kern="1200" cap="none" spc="0" normalizeH="0" baseline="0" noProof="0">
              <a:ln>
                <a:noFill/>
              </a:ln>
              <a:solidFill>
                <a:schemeClr val="tx1"/>
              </a:solidFill>
              <a:effectLst/>
              <a:uLnTx/>
              <a:uFillTx/>
              <a:latin typeface="Arial" panose="020B0604020202020204"/>
              <a:ea typeface="+mn-ea"/>
              <a:cs typeface="+mn-cs"/>
            </a:endParaRPr>
          </a:p>
        </p:txBody>
      </p:sp>
      <p:sp>
        <p:nvSpPr>
          <p:cNvPr id="33" name="Rectangle 32">
            <a:extLst>
              <a:ext uri="{FF2B5EF4-FFF2-40B4-BE49-F238E27FC236}">
                <a16:creationId xmlns:a16="http://schemas.microsoft.com/office/drawing/2014/main" id="{9547BB2F-5B0D-4491-8F62-539B945210F9}"/>
              </a:ext>
            </a:extLst>
          </p:cNvPr>
          <p:cNvSpPr/>
          <p:nvPr/>
        </p:nvSpPr>
        <p:spPr>
          <a:xfrm>
            <a:off x="7724398" y="5119057"/>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Parking Lot items</a:t>
            </a:r>
          </a:p>
        </p:txBody>
      </p:sp>
      <p:cxnSp>
        <p:nvCxnSpPr>
          <p:cNvPr id="34" name="Straight Connector 33">
            <a:extLst>
              <a:ext uri="{FF2B5EF4-FFF2-40B4-BE49-F238E27FC236}">
                <a16:creationId xmlns:a16="http://schemas.microsoft.com/office/drawing/2014/main" id="{1F941429-0E06-4BCE-8EEB-2525B1FC5D43}"/>
              </a:ext>
            </a:extLst>
          </p:cNvPr>
          <p:cNvCxnSpPr/>
          <p:nvPr/>
        </p:nvCxnSpPr>
        <p:spPr>
          <a:xfrm>
            <a:off x="7642204" y="4074583"/>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0CE6CE7-1EA9-455A-A04B-DBD92435EEDD}"/>
              </a:ext>
            </a:extLst>
          </p:cNvPr>
          <p:cNvCxnSpPr/>
          <p:nvPr/>
        </p:nvCxnSpPr>
        <p:spPr>
          <a:xfrm>
            <a:off x="7642204" y="3215541"/>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C7F81309-35E9-4D98-A79F-2B7441AD3D51}"/>
              </a:ext>
            </a:extLst>
          </p:cNvPr>
          <p:cNvGrpSpPr/>
          <p:nvPr/>
        </p:nvGrpSpPr>
        <p:grpSpPr>
          <a:xfrm>
            <a:off x="6925882" y="4278760"/>
            <a:ext cx="548640" cy="548640"/>
            <a:chOff x="6901534" y="4825899"/>
            <a:chExt cx="548640" cy="548640"/>
          </a:xfrm>
        </p:grpSpPr>
        <p:sp>
          <p:nvSpPr>
            <p:cNvPr id="37" name="Oval 36">
              <a:extLst>
                <a:ext uri="{FF2B5EF4-FFF2-40B4-BE49-F238E27FC236}">
                  <a16:creationId xmlns:a16="http://schemas.microsoft.com/office/drawing/2014/main" id="{354F07F1-E82F-4C91-87D4-EA3E8EF2003B}"/>
                </a:ext>
              </a:extLst>
            </p:cNvPr>
            <p:cNvSpPr/>
            <p:nvPr/>
          </p:nvSpPr>
          <p:spPr>
            <a:xfrm>
              <a:off x="6901534" y="4825899"/>
              <a:ext cx="548640" cy="54864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tx1"/>
                </a:solidFill>
                <a:effectLst/>
                <a:uLnTx/>
                <a:uFillTx/>
                <a:latin typeface="Arial" panose="020B0604020202020204"/>
                <a:ea typeface="+mn-ea"/>
                <a:cs typeface="+mn-cs"/>
              </a:endParaRPr>
            </a:p>
          </p:txBody>
        </p:sp>
        <p:grpSp>
          <p:nvGrpSpPr>
            <p:cNvPr id="38" name="Graphic 4">
              <a:extLst>
                <a:ext uri="{FF2B5EF4-FFF2-40B4-BE49-F238E27FC236}">
                  <a16:creationId xmlns:a16="http://schemas.microsoft.com/office/drawing/2014/main" id="{08F460CD-0D18-44B3-8CB2-25AC63B340FE}"/>
                </a:ext>
              </a:extLst>
            </p:cNvPr>
            <p:cNvGrpSpPr/>
            <p:nvPr/>
          </p:nvGrpSpPr>
          <p:grpSpPr>
            <a:xfrm>
              <a:off x="7090095" y="4952850"/>
              <a:ext cx="171449" cy="294678"/>
              <a:chOff x="7122317" y="5310453"/>
              <a:chExt cx="208598" cy="358527"/>
            </a:xfrm>
          </p:grpSpPr>
          <p:sp>
            <p:nvSpPr>
              <p:cNvPr id="39" name="Freeform: Shape 38">
                <a:extLst>
                  <a:ext uri="{FF2B5EF4-FFF2-40B4-BE49-F238E27FC236}">
                    <a16:creationId xmlns:a16="http://schemas.microsoft.com/office/drawing/2014/main" id="{953A69C9-7147-4FBC-8540-54BC254C8626}"/>
                  </a:ext>
                </a:extLst>
              </p:cNvPr>
              <p:cNvSpPr/>
              <p:nvPr/>
            </p:nvSpPr>
            <p:spPr>
              <a:xfrm>
                <a:off x="7194023" y="5603793"/>
                <a:ext cx="65187" cy="65187"/>
              </a:xfrm>
              <a:custGeom>
                <a:avLst/>
                <a:gdLst>
                  <a:gd name="connsiteX0" fmla="*/ 65187 w 65186"/>
                  <a:gd name="connsiteY0" fmla="*/ 32593 h 65186"/>
                  <a:gd name="connsiteX1" fmla="*/ 32593 w 65186"/>
                  <a:gd name="connsiteY1" fmla="*/ 65187 h 65186"/>
                  <a:gd name="connsiteX2" fmla="*/ 0 w 65186"/>
                  <a:gd name="connsiteY2" fmla="*/ 32593 h 65186"/>
                  <a:gd name="connsiteX3" fmla="*/ 32593 w 65186"/>
                  <a:gd name="connsiteY3" fmla="*/ 0 h 65186"/>
                  <a:gd name="connsiteX4" fmla="*/ 65187 w 65186"/>
                  <a:gd name="connsiteY4" fmla="*/ 32593 h 65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86" h="65186">
                    <a:moveTo>
                      <a:pt x="65187" y="32593"/>
                    </a:moveTo>
                    <a:cubicBezTo>
                      <a:pt x="65187" y="50594"/>
                      <a:pt x="50594" y="65187"/>
                      <a:pt x="32593" y="65187"/>
                    </a:cubicBezTo>
                    <a:cubicBezTo>
                      <a:pt x="14593" y="65187"/>
                      <a:pt x="0" y="50594"/>
                      <a:pt x="0" y="32593"/>
                    </a:cubicBezTo>
                    <a:cubicBezTo>
                      <a:pt x="0" y="14593"/>
                      <a:pt x="14593" y="0"/>
                      <a:pt x="32593" y="0"/>
                    </a:cubicBezTo>
                    <a:cubicBezTo>
                      <a:pt x="50594" y="0"/>
                      <a:pt x="65187" y="14593"/>
                      <a:pt x="65187" y="32593"/>
                    </a:cubicBezTo>
                    <a:close/>
                  </a:path>
                </a:pathLst>
              </a:custGeom>
              <a:solidFill>
                <a:srgbClr val="6B767D"/>
              </a:solidFill>
              <a:ln w="1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40" name="Freeform: Shape 39">
                <a:extLst>
                  <a:ext uri="{FF2B5EF4-FFF2-40B4-BE49-F238E27FC236}">
                    <a16:creationId xmlns:a16="http://schemas.microsoft.com/office/drawing/2014/main" id="{A8D29757-0405-409D-8E96-E1FBFEE6CF6D}"/>
                  </a:ext>
                </a:extLst>
              </p:cNvPr>
              <p:cNvSpPr/>
              <p:nvPr/>
            </p:nvSpPr>
            <p:spPr>
              <a:xfrm>
                <a:off x="7122317" y="5310453"/>
                <a:ext cx="208598" cy="273784"/>
              </a:xfrm>
              <a:custGeom>
                <a:avLst/>
                <a:gdLst>
                  <a:gd name="connsiteX0" fmla="*/ 104299 w 208597"/>
                  <a:gd name="connsiteY0" fmla="*/ 0 h 273784"/>
                  <a:gd name="connsiteX1" fmla="*/ 0 w 208597"/>
                  <a:gd name="connsiteY1" fmla="*/ 104299 h 273784"/>
                  <a:gd name="connsiteX2" fmla="*/ 26075 w 208597"/>
                  <a:gd name="connsiteY2" fmla="*/ 130373 h 273784"/>
                  <a:gd name="connsiteX3" fmla="*/ 52149 w 208597"/>
                  <a:gd name="connsiteY3" fmla="*/ 104299 h 273784"/>
                  <a:gd name="connsiteX4" fmla="*/ 104299 w 208597"/>
                  <a:gd name="connsiteY4" fmla="*/ 52149 h 273784"/>
                  <a:gd name="connsiteX5" fmla="*/ 156448 w 208597"/>
                  <a:gd name="connsiteY5" fmla="*/ 104299 h 273784"/>
                  <a:gd name="connsiteX6" fmla="*/ 104299 w 208597"/>
                  <a:gd name="connsiteY6" fmla="*/ 156448 h 273784"/>
                  <a:gd name="connsiteX7" fmla="*/ 78224 w 208597"/>
                  <a:gd name="connsiteY7" fmla="*/ 182523 h 273784"/>
                  <a:gd name="connsiteX8" fmla="*/ 78224 w 208597"/>
                  <a:gd name="connsiteY8" fmla="*/ 247710 h 273784"/>
                  <a:gd name="connsiteX9" fmla="*/ 104299 w 208597"/>
                  <a:gd name="connsiteY9" fmla="*/ 273784 h 273784"/>
                  <a:gd name="connsiteX10" fmla="*/ 130373 w 208597"/>
                  <a:gd name="connsiteY10" fmla="*/ 247710 h 273784"/>
                  <a:gd name="connsiteX11" fmla="*/ 130373 w 208597"/>
                  <a:gd name="connsiteY11" fmla="*/ 205298 h 273784"/>
                  <a:gd name="connsiteX12" fmla="*/ 208598 w 208597"/>
                  <a:gd name="connsiteY12" fmla="*/ 104299 h 273784"/>
                  <a:gd name="connsiteX13" fmla="*/ 104299 w 208597"/>
                  <a:gd name="connsiteY13" fmla="*/ 0 h 27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8597" h="273784">
                    <a:moveTo>
                      <a:pt x="104299" y="0"/>
                    </a:moveTo>
                    <a:cubicBezTo>
                      <a:pt x="46788" y="0"/>
                      <a:pt x="0" y="46788"/>
                      <a:pt x="0" y="104299"/>
                    </a:cubicBezTo>
                    <a:cubicBezTo>
                      <a:pt x="0" y="118700"/>
                      <a:pt x="11674" y="130373"/>
                      <a:pt x="26075" y="130373"/>
                    </a:cubicBezTo>
                    <a:cubicBezTo>
                      <a:pt x="40476" y="130373"/>
                      <a:pt x="52149" y="118700"/>
                      <a:pt x="52149" y="104299"/>
                    </a:cubicBezTo>
                    <a:cubicBezTo>
                      <a:pt x="52149" y="75544"/>
                      <a:pt x="75544" y="52149"/>
                      <a:pt x="104299" y="52149"/>
                    </a:cubicBezTo>
                    <a:cubicBezTo>
                      <a:pt x="133054" y="52149"/>
                      <a:pt x="156448" y="75544"/>
                      <a:pt x="156448" y="104299"/>
                    </a:cubicBezTo>
                    <a:cubicBezTo>
                      <a:pt x="156448" y="133054"/>
                      <a:pt x="133054" y="156448"/>
                      <a:pt x="104299" y="156448"/>
                    </a:cubicBezTo>
                    <a:cubicBezTo>
                      <a:pt x="89898" y="156448"/>
                      <a:pt x="78224" y="168122"/>
                      <a:pt x="78224" y="182523"/>
                    </a:cubicBezTo>
                    <a:lnTo>
                      <a:pt x="78224" y="247710"/>
                    </a:lnTo>
                    <a:cubicBezTo>
                      <a:pt x="78224" y="262111"/>
                      <a:pt x="89898" y="273784"/>
                      <a:pt x="104299" y="273784"/>
                    </a:cubicBezTo>
                    <a:cubicBezTo>
                      <a:pt x="118700" y="273784"/>
                      <a:pt x="130373" y="262111"/>
                      <a:pt x="130373" y="247710"/>
                    </a:cubicBezTo>
                    <a:lnTo>
                      <a:pt x="130373" y="205298"/>
                    </a:lnTo>
                    <a:cubicBezTo>
                      <a:pt x="175308" y="193691"/>
                      <a:pt x="208598" y="152809"/>
                      <a:pt x="208598" y="104299"/>
                    </a:cubicBezTo>
                    <a:cubicBezTo>
                      <a:pt x="208598" y="46788"/>
                      <a:pt x="161809" y="0"/>
                      <a:pt x="104299" y="0"/>
                    </a:cubicBezTo>
                    <a:close/>
                  </a:path>
                </a:pathLst>
              </a:custGeom>
              <a:solidFill>
                <a:srgbClr val="6B767D"/>
              </a:solidFill>
              <a:ln w="1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grpSp>
      </p:grpSp>
      <p:grpSp>
        <p:nvGrpSpPr>
          <p:cNvPr id="41" name="Group 40">
            <a:extLst>
              <a:ext uri="{FF2B5EF4-FFF2-40B4-BE49-F238E27FC236}">
                <a16:creationId xmlns:a16="http://schemas.microsoft.com/office/drawing/2014/main" id="{0D8EC354-4DFD-4ABD-BE89-EAFCF85670DD}"/>
              </a:ext>
            </a:extLst>
          </p:cNvPr>
          <p:cNvGrpSpPr/>
          <p:nvPr/>
        </p:nvGrpSpPr>
        <p:grpSpPr>
          <a:xfrm>
            <a:off x="6925882" y="5178493"/>
            <a:ext cx="548640" cy="548640"/>
            <a:chOff x="6902725" y="5570066"/>
            <a:chExt cx="548640" cy="548640"/>
          </a:xfrm>
        </p:grpSpPr>
        <p:sp>
          <p:nvSpPr>
            <p:cNvPr id="42" name="Freeform 44">
              <a:extLst>
                <a:ext uri="{FF2B5EF4-FFF2-40B4-BE49-F238E27FC236}">
                  <a16:creationId xmlns:a16="http://schemas.microsoft.com/office/drawing/2014/main" id="{E43967F7-CCF8-44C3-915D-B39428D9BCAA}"/>
                </a:ext>
              </a:extLst>
            </p:cNvPr>
            <p:cNvSpPr>
              <a:spLocks noChangeAspect="1" noEditPoints="1"/>
            </p:cNvSpPr>
            <p:nvPr/>
          </p:nvSpPr>
          <p:spPr bwMode="auto">
            <a:xfrm>
              <a:off x="7065821" y="5698082"/>
              <a:ext cx="222448" cy="292608"/>
            </a:xfrm>
            <a:custGeom>
              <a:avLst/>
              <a:gdLst>
                <a:gd name="T0" fmla="*/ 148 w 151"/>
                <a:gd name="T1" fmla="*/ 29 h 189"/>
                <a:gd name="T2" fmla="*/ 122 w 151"/>
                <a:gd name="T3" fmla="*/ 3 h 189"/>
                <a:gd name="T4" fmla="*/ 115 w 151"/>
                <a:gd name="T5" fmla="*/ 0 h 189"/>
                <a:gd name="T6" fmla="*/ 115 w 151"/>
                <a:gd name="T7" fmla="*/ 0 h 189"/>
                <a:gd name="T8" fmla="*/ 10 w 151"/>
                <a:gd name="T9" fmla="*/ 0 h 189"/>
                <a:gd name="T10" fmla="*/ 0 w 151"/>
                <a:gd name="T11" fmla="*/ 10 h 189"/>
                <a:gd name="T12" fmla="*/ 0 w 151"/>
                <a:gd name="T13" fmla="*/ 179 h 189"/>
                <a:gd name="T14" fmla="*/ 10 w 151"/>
                <a:gd name="T15" fmla="*/ 189 h 189"/>
                <a:gd name="T16" fmla="*/ 141 w 151"/>
                <a:gd name="T17" fmla="*/ 189 h 189"/>
                <a:gd name="T18" fmla="*/ 151 w 151"/>
                <a:gd name="T19" fmla="*/ 179 h 189"/>
                <a:gd name="T20" fmla="*/ 151 w 151"/>
                <a:gd name="T21" fmla="*/ 36 h 189"/>
                <a:gd name="T22" fmla="*/ 148 w 151"/>
                <a:gd name="T23" fmla="*/ 29 h 189"/>
                <a:gd name="T24" fmla="*/ 141 w 151"/>
                <a:gd name="T25" fmla="*/ 32 h 189"/>
                <a:gd name="T26" fmla="*/ 118 w 151"/>
                <a:gd name="T27" fmla="*/ 32 h 189"/>
                <a:gd name="T28" fmla="*/ 118 w 151"/>
                <a:gd name="T29" fmla="*/ 10 h 189"/>
                <a:gd name="T30" fmla="*/ 141 w 151"/>
                <a:gd name="T31" fmla="*/ 32 h 189"/>
                <a:gd name="T32" fmla="*/ 141 w 151"/>
                <a:gd name="T33" fmla="*/ 181 h 189"/>
                <a:gd name="T34" fmla="*/ 10 w 151"/>
                <a:gd name="T35" fmla="*/ 181 h 189"/>
                <a:gd name="T36" fmla="*/ 7 w 151"/>
                <a:gd name="T37" fmla="*/ 179 h 189"/>
                <a:gd name="T38" fmla="*/ 7 w 151"/>
                <a:gd name="T39" fmla="*/ 10 h 189"/>
                <a:gd name="T40" fmla="*/ 10 w 151"/>
                <a:gd name="T41" fmla="*/ 7 h 189"/>
                <a:gd name="T42" fmla="*/ 111 w 151"/>
                <a:gd name="T43" fmla="*/ 7 h 189"/>
                <a:gd name="T44" fmla="*/ 111 w 151"/>
                <a:gd name="T45" fmla="*/ 36 h 189"/>
                <a:gd name="T46" fmla="*/ 115 w 151"/>
                <a:gd name="T47" fmla="*/ 40 h 189"/>
                <a:gd name="T48" fmla="*/ 144 w 151"/>
                <a:gd name="T49" fmla="*/ 40 h 189"/>
                <a:gd name="T50" fmla="*/ 144 w 151"/>
                <a:gd name="T51" fmla="*/ 179 h 189"/>
                <a:gd name="T52" fmla="*/ 141 w 151"/>
                <a:gd name="T53"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1" h="189">
                  <a:moveTo>
                    <a:pt x="148" y="29"/>
                  </a:moveTo>
                  <a:cubicBezTo>
                    <a:pt x="122" y="3"/>
                    <a:pt x="122" y="3"/>
                    <a:pt x="122" y="3"/>
                  </a:cubicBezTo>
                  <a:cubicBezTo>
                    <a:pt x="120" y="1"/>
                    <a:pt x="117" y="0"/>
                    <a:pt x="115" y="0"/>
                  </a:cubicBezTo>
                  <a:cubicBezTo>
                    <a:pt x="115" y="0"/>
                    <a:pt x="115" y="0"/>
                    <a:pt x="115" y="0"/>
                  </a:cubicBezTo>
                  <a:cubicBezTo>
                    <a:pt x="10" y="0"/>
                    <a:pt x="10" y="0"/>
                    <a:pt x="10" y="0"/>
                  </a:cubicBezTo>
                  <a:cubicBezTo>
                    <a:pt x="4" y="0"/>
                    <a:pt x="0" y="4"/>
                    <a:pt x="0" y="10"/>
                  </a:cubicBezTo>
                  <a:cubicBezTo>
                    <a:pt x="0" y="179"/>
                    <a:pt x="0" y="179"/>
                    <a:pt x="0" y="179"/>
                  </a:cubicBezTo>
                  <a:cubicBezTo>
                    <a:pt x="0" y="184"/>
                    <a:pt x="4" y="189"/>
                    <a:pt x="10" y="189"/>
                  </a:cubicBezTo>
                  <a:cubicBezTo>
                    <a:pt x="141" y="189"/>
                    <a:pt x="141" y="189"/>
                    <a:pt x="141" y="189"/>
                  </a:cubicBezTo>
                  <a:cubicBezTo>
                    <a:pt x="147" y="189"/>
                    <a:pt x="151" y="184"/>
                    <a:pt x="151" y="179"/>
                  </a:cubicBezTo>
                  <a:cubicBezTo>
                    <a:pt x="151" y="36"/>
                    <a:pt x="151" y="36"/>
                    <a:pt x="151" y="36"/>
                  </a:cubicBezTo>
                  <a:cubicBezTo>
                    <a:pt x="151" y="33"/>
                    <a:pt x="150" y="31"/>
                    <a:pt x="148" y="29"/>
                  </a:cubicBezTo>
                  <a:close/>
                  <a:moveTo>
                    <a:pt x="141" y="32"/>
                  </a:moveTo>
                  <a:cubicBezTo>
                    <a:pt x="118" y="32"/>
                    <a:pt x="118" y="32"/>
                    <a:pt x="118" y="32"/>
                  </a:cubicBezTo>
                  <a:cubicBezTo>
                    <a:pt x="118" y="10"/>
                    <a:pt x="118" y="10"/>
                    <a:pt x="118" y="10"/>
                  </a:cubicBezTo>
                  <a:lnTo>
                    <a:pt x="141" y="32"/>
                  </a:lnTo>
                  <a:close/>
                  <a:moveTo>
                    <a:pt x="141" y="181"/>
                  </a:moveTo>
                  <a:cubicBezTo>
                    <a:pt x="10" y="181"/>
                    <a:pt x="10" y="181"/>
                    <a:pt x="10" y="181"/>
                  </a:cubicBezTo>
                  <a:cubicBezTo>
                    <a:pt x="8" y="181"/>
                    <a:pt x="7" y="180"/>
                    <a:pt x="7" y="179"/>
                  </a:cubicBezTo>
                  <a:cubicBezTo>
                    <a:pt x="7" y="10"/>
                    <a:pt x="7" y="10"/>
                    <a:pt x="7" y="10"/>
                  </a:cubicBezTo>
                  <a:cubicBezTo>
                    <a:pt x="7" y="8"/>
                    <a:pt x="8" y="7"/>
                    <a:pt x="10" y="7"/>
                  </a:cubicBezTo>
                  <a:cubicBezTo>
                    <a:pt x="111" y="7"/>
                    <a:pt x="111" y="7"/>
                    <a:pt x="111" y="7"/>
                  </a:cubicBezTo>
                  <a:cubicBezTo>
                    <a:pt x="111" y="36"/>
                    <a:pt x="111" y="36"/>
                    <a:pt x="111" y="36"/>
                  </a:cubicBezTo>
                  <a:cubicBezTo>
                    <a:pt x="111" y="38"/>
                    <a:pt x="113" y="40"/>
                    <a:pt x="115" y="40"/>
                  </a:cubicBezTo>
                  <a:cubicBezTo>
                    <a:pt x="144" y="40"/>
                    <a:pt x="144" y="40"/>
                    <a:pt x="144" y="40"/>
                  </a:cubicBezTo>
                  <a:cubicBezTo>
                    <a:pt x="144" y="179"/>
                    <a:pt x="144" y="179"/>
                    <a:pt x="144" y="179"/>
                  </a:cubicBezTo>
                  <a:cubicBezTo>
                    <a:pt x="144" y="180"/>
                    <a:pt x="142" y="181"/>
                    <a:pt x="141" y="181"/>
                  </a:cubicBezTo>
                  <a:close/>
                </a:path>
              </a:pathLst>
            </a:custGeom>
            <a:solidFill>
              <a:srgbClr val="231F20"/>
            </a:solid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43" name="Oval 42">
              <a:extLst>
                <a:ext uri="{FF2B5EF4-FFF2-40B4-BE49-F238E27FC236}">
                  <a16:creationId xmlns:a16="http://schemas.microsoft.com/office/drawing/2014/main" id="{25D01D17-7244-4E2E-8D16-36A3A80FEFF5}"/>
                </a:ext>
              </a:extLst>
            </p:cNvPr>
            <p:cNvSpPr/>
            <p:nvPr/>
          </p:nvSpPr>
          <p:spPr>
            <a:xfrm>
              <a:off x="6902725" y="5570066"/>
              <a:ext cx="548640" cy="54864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tx1"/>
                </a:solidFill>
                <a:effectLst/>
                <a:uLnTx/>
                <a:uFillTx/>
                <a:latin typeface="Arial" panose="020B0604020202020204"/>
                <a:ea typeface="+mn-ea"/>
                <a:cs typeface="+mn-cs"/>
              </a:endParaRPr>
            </a:p>
          </p:txBody>
        </p:sp>
      </p:grpSp>
      <p:grpSp>
        <p:nvGrpSpPr>
          <p:cNvPr id="44" name="Group 43">
            <a:extLst>
              <a:ext uri="{FF2B5EF4-FFF2-40B4-BE49-F238E27FC236}">
                <a16:creationId xmlns:a16="http://schemas.microsoft.com/office/drawing/2014/main" id="{8425765C-BB77-40B3-AC07-AEBF6E6C6D3F}"/>
              </a:ext>
            </a:extLst>
          </p:cNvPr>
          <p:cNvGrpSpPr/>
          <p:nvPr/>
        </p:nvGrpSpPr>
        <p:grpSpPr>
          <a:xfrm>
            <a:off x="6925882" y="1579561"/>
            <a:ext cx="548640" cy="548640"/>
            <a:chOff x="6876221" y="2202770"/>
            <a:chExt cx="548640" cy="548640"/>
          </a:xfrm>
        </p:grpSpPr>
        <p:sp>
          <p:nvSpPr>
            <p:cNvPr id="45" name="Oval 44">
              <a:extLst>
                <a:ext uri="{FF2B5EF4-FFF2-40B4-BE49-F238E27FC236}">
                  <a16:creationId xmlns:a16="http://schemas.microsoft.com/office/drawing/2014/main" id="{F5C798A5-C087-4F1B-B383-D9E8F4EF7E89}"/>
                </a:ext>
              </a:extLst>
            </p:cNvPr>
            <p:cNvSpPr/>
            <p:nvPr/>
          </p:nvSpPr>
          <p:spPr>
            <a:xfrm>
              <a:off x="6876221" y="2202770"/>
              <a:ext cx="548640" cy="54864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tx1"/>
                </a:solidFill>
                <a:effectLst/>
                <a:uLnTx/>
                <a:uFillTx/>
                <a:latin typeface="Arial" panose="020B0604020202020204"/>
                <a:ea typeface="+mn-ea"/>
                <a:cs typeface="+mn-cs"/>
              </a:endParaRPr>
            </a:p>
          </p:txBody>
        </p:sp>
        <p:grpSp>
          <p:nvGrpSpPr>
            <p:cNvPr id="46" name="Group 45">
              <a:extLst>
                <a:ext uri="{FF2B5EF4-FFF2-40B4-BE49-F238E27FC236}">
                  <a16:creationId xmlns:a16="http://schemas.microsoft.com/office/drawing/2014/main" id="{ECF00243-050B-45A0-88D0-360FBB8F51E9}"/>
                </a:ext>
              </a:extLst>
            </p:cNvPr>
            <p:cNvGrpSpPr>
              <a:grpSpLocks noChangeAspect="1"/>
            </p:cNvGrpSpPr>
            <p:nvPr/>
          </p:nvGrpSpPr>
          <p:grpSpPr>
            <a:xfrm>
              <a:off x="7035495" y="2330786"/>
              <a:ext cx="230092" cy="292608"/>
              <a:chOff x="9799638" y="115888"/>
              <a:chExt cx="420687" cy="534987"/>
            </a:xfrm>
          </p:grpSpPr>
          <p:sp>
            <p:nvSpPr>
              <p:cNvPr id="47" name="Freeform 425">
                <a:extLst>
                  <a:ext uri="{FF2B5EF4-FFF2-40B4-BE49-F238E27FC236}">
                    <a16:creationId xmlns:a16="http://schemas.microsoft.com/office/drawing/2014/main" id="{FDDFA620-1CB6-473D-A22C-41A0FC3E1567}"/>
                  </a:ext>
                </a:extLst>
              </p:cNvPr>
              <p:cNvSpPr>
                <a:spLocks noEditPoints="1"/>
              </p:cNvSpPr>
              <p:nvPr/>
            </p:nvSpPr>
            <p:spPr bwMode="auto">
              <a:xfrm>
                <a:off x="9799638" y="115888"/>
                <a:ext cx="420687" cy="534987"/>
              </a:xfrm>
              <a:custGeom>
                <a:avLst/>
                <a:gdLst>
                  <a:gd name="T0" fmla="*/ 154 w 189"/>
                  <a:gd name="T1" fmla="*/ 16 h 240"/>
                  <a:gd name="T2" fmla="*/ 149 w 189"/>
                  <a:gd name="T3" fmla="*/ 0 h 240"/>
                  <a:gd name="T4" fmla="*/ 144 w 189"/>
                  <a:gd name="T5" fmla="*/ 16 h 240"/>
                  <a:gd name="T6" fmla="*/ 99 w 189"/>
                  <a:gd name="T7" fmla="*/ 5 h 240"/>
                  <a:gd name="T8" fmla="*/ 89 w 189"/>
                  <a:gd name="T9" fmla="*/ 5 h 240"/>
                  <a:gd name="T10" fmla="*/ 44 w 189"/>
                  <a:gd name="T11" fmla="*/ 16 h 240"/>
                  <a:gd name="T12" fmla="*/ 39 w 189"/>
                  <a:gd name="T13" fmla="*/ 0 h 240"/>
                  <a:gd name="T14" fmla="*/ 34 w 189"/>
                  <a:gd name="T15" fmla="*/ 16 h 240"/>
                  <a:gd name="T16" fmla="*/ 0 w 189"/>
                  <a:gd name="T17" fmla="*/ 21 h 240"/>
                  <a:gd name="T18" fmla="*/ 5 w 189"/>
                  <a:gd name="T19" fmla="*/ 240 h 240"/>
                  <a:gd name="T20" fmla="*/ 189 w 189"/>
                  <a:gd name="T21" fmla="*/ 235 h 240"/>
                  <a:gd name="T22" fmla="*/ 184 w 189"/>
                  <a:gd name="T23" fmla="*/ 16 h 240"/>
                  <a:gd name="T24" fmla="*/ 154 w 189"/>
                  <a:gd name="T25" fmla="*/ 48 h 240"/>
                  <a:gd name="T26" fmla="*/ 158 w 189"/>
                  <a:gd name="T27" fmla="*/ 53 h 240"/>
                  <a:gd name="T28" fmla="*/ 139 w 189"/>
                  <a:gd name="T29" fmla="*/ 53 h 240"/>
                  <a:gd name="T30" fmla="*/ 144 w 189"/>
                  <a:gd name="T31" fmla="*/ 48 h 240"/>
                  <a:gd name="T32" fmla="*/ 94 w 189"/>
                  <a:gd name="T33" fmla="*/ 53 h 240"/>
                  <a:gd name="T34" fmla="*/ 99 w 189"/>
                  <a:gd name="T35" fmla="*/ 45 h 240"/>
                  <a:gd name="T36" fmla="*/ 94 w 189"/>
                  <a:gd name="T37" fmla="*/ 62 h 240"/>
                  <a:gd name="T38" fmla="*/ 89 w 189"/>
                  <a:gd name="T39" fmla="*/ 45 h 240"/>
                  <a:gd name="T40" fmla="*/ 94 w 189"/>
                  <a:gd name="T41" fmla="*/ 53 h 240"/>
                  <a:gd name="T42" fmla="*/ 44 w 189"/>
                  <a:gd name="T43" fmla="*/ 48 h 240"/>
                  <a:gd name="T44" fmla="*/ 49 w 189"/>
                  <a:gd name="T45" fmla="*/ 53 h 240"/>
                  <a:gd name="T46" fmla="*/ 30 w 189"/>
                  <a:gd name="T47" fmla="*/ 53 h 240"/>
                  <a:gd name="T48" fmla="*/ 34 w 189"/>
                  <a:gd name="T49" fmla="*/ 48 h 240"/>
                  <a:gd name="T50" fmla="*/ 179 w 189"/>
                  <a:gd name="T51" fmla="*/ 230 h 240"/>
                  <a:gd name="T52" fmla="*/ 9 w 189"/>
                  <a:gd name="T53" fmla="*/ 25 h 240"/>
                  <a:gd name="T54" fmla="*/ 34 w 189"/>
                  <a:gd name="T55" fmla="*/ 35 h 240"/>
                  <a:gd name="T56" fmla="*/ 39 w 189"/>
                  <a:gd name="T57" fmla="*/ 72 h 240"/>
                  <a:gd name="T58" fmla="*/ 44 w 189"/>
                  <a:gd name="T59" fmla="*/ 35 h 240"/>
                  <a:gd name="T60" fmla="*/ 89 w 189"/>
                  <a:gd name="T61" fmla="*/ 25 h 240"/>
                  <a:gd name="T62" fmla="*/ 75 w 189"/>
                  <a:gd name="T63" fmla="*/ 53 h 240"/>
                  <a:gd name="T64" fmla="*/ 113 w 189"/>
                  <a:gd name="T65" fmla="*/ 53 h 240"/>
                  <a:gd name="T66" fmla="*/ 99 w 189"/>
                  <a:gd name="T67" fmla="*/ 25 h 240"/>
                  <a:gd name="T68" fmla="*/ 144 w 189"/>
                  <a:gd name="T69" fmla="*/ 35 h 240"/>
                  <a:gd name="T70" fmla="*/ 149 w 189"/>
                  <a:gd name="T71" fmla="*/ 72 h 240"/>
                  <a:gd name="T72" fmla="*/ 154 w 189"/>
                  <a:gd name="T73" fmla="*/ 35 h 240"/>
                  <a:gd name="T74" fmla="*/ 179 w 189"/>
                  <a:gd name="T75" fmla="*/ 2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 h="240">
                    <a:moveTo>
                      <a:pt x="184" y="16"/>
                    </a:moveTo>
                    <a:cubicBezTo>
                      <a:pt x="154" y="16"/>
                      <a:pt x="154" y="16"/>
                      <a:pt x="154" y="16"/>
                    </a:cubicBezTo>
                    <a:cubicBezTo>
                      <a:pt x="154" y="5"/>
                      <a:pt x="154" y="5"/>
                      <a:pt x="154" y="5"/>
                    </a:cubicBezTo>
                    <a:cubicBezTo>
                      <a:pt x="154" y="2"/>
                      <a:pt x="151" y="0"/>
                      <a:pt x="149" y="0"/>
                    </a:cubicBezTo>
                    <a:cubicBezTo>
                      <a:pt x="146" y="0"/>
                      <a:pt x="144" y="2"/>
                      <a:pt x="144" y="5"/>
                    </a:cubicBezTo>
                    <a:cubicBezTo>
                      <a:pt x="144" y="16"/>
                      <a:pt x="144" y="16"/>
                      <a:pt x="144" y="16"/>
                    </a:cubicBezTo>
                    <a:cubicBezTo>
                      <a:pt x="99" y="16"/>
                      <a:pt x="99" y="16"/>
                      <a:pt x="99" y="16"/>
                    </a:cubicBezTo>
                    <a:cubicBezTo>
                      <a:pt x="99" y="5"/>
                      <a:pt x="99" y="5"/>
                      <a:pt x="99" y="5"/>
                    </a:cubicBezTo>
                    <a:cubicBezTo>
                      <a:pt x="99" y="2"/>
                      <a:pt x="97" y="0"/>
                      <a:pt x="94" y="0"/>
                    </a:cubicBezTo>
                    <a:cubicBezTo>
                      <a:pt x="91" y="0"/>
                      <a:pt x="89" y="2"/>
                      <a:pt x="89" y="5"/>
                    </a:cubicBezTo>
                    <a:cubicBezTo>
                      <a:pt x="89" y="16"/>
                      <a:pt x="89" y="16"/>
                      <a:pt x="89" y="16"/>
                    </a:cubicBezTo>
                    <a:cubicBezTo>
                      <a:pt x="44" y="16"/>
                      <a:pt x="44" y="16"/>
                      <a:pt x="44" y="16"/>
                    </a:cubicBezTo>
                    <a:cubicBezTo>
                      <a:pt x="44" y="5"/>
                      <a:pt x="44" y="5"/>
                      <a:pt x="44" y="5"/>
                    </a:cubicBezTo>
                    <a:cubicBezTo>
                      <a:pt x="44" y="2"/>
                      <a:pt x="42" y="0"/>
                      <a:pt x="39" y="0"/>
                    </a:cubicBezTo>
                    <a:cubicBezTo>
                      <a:pt x="37" y="0"/>
                      <a:pt x="34" y="2"/>
                      <a:pt x="34" y="5"/>
                    </a:cubicBezTo>
                    <a:cubicBezTo>
                      <a:pt x="34" y="16"/>
                      <a:pt x="34" y="16"/>
                      <a:pt x="34" y="16"/>
                    </a:cubicBezTo>
                    <a:cubicBezTo>
                      <a:pt x="5" y="16"/>
                      <a:pt x="5" y="16"/>
                      <a:pt x="5" y="16"/>
                    </a:cubicBezTo>
                    <a:cubicBezTo>
                      <a:pt x="2" y="16"/>
                      <a:pt x="0" y="18"/>
                      <a:pt x="0" y="21"/>
                    </a:cubicBezTo>
                    <a:cubicBezTo>
                      <a:pt x="0" y="235"/>
                      <a:pt x="0" y="235"/>
                      <a:pt x="0" y="235"/>
                    </a:cubicBezTo>
                    <a:cubicBezTo>
                      <a:pt x="0" y="238"/>
                      <a:pt x="2" y="240"/>
                      <a:pt x="5" y="240"/>
                    </a:cubicBezTo>
                    <a:cubicBezTo>
                      <a:pt x="184" y="240"/>
                      <a:pt x="184" y="240"/>
                      <a:pt x="184" y="240"/>
                    </a:cubicBezTo>
                    <a:cubicBezTo>
                      <a:pt x="187" y="240"/>
                      <a:pt x="189" y="238"/>
                      <a:pt x="189" y="235"/>
                    </a:cubicBezTo>
                    <a:cubicBezTo>
                      <a:pt x="189" y="21"/>
                      <a:pt x="189" y="21"/>
                      <a:pt x="189" y="21"/>
                    </a:cubicBezTo>
                    <a:cubicBezTo>
                      <a:pt x="189" y="18"/>
                      <a:pt x="187" y="16"/>
                      <a:pt x="184" y="16"/>
                    </a:cubicBezTo>
                    <a:close/>
                    <a:moveTo>
                      <a:pt x="149" y="53"/>
                    </a:moveTo>
                    <a:cubicBezTo>
                      <a:pt x="151" y="53"/>
                      <a:pt x="154" y="51"/>
                      <a:pt x="154" y="48"/>
                    </a:cubicBezTo>
                    <a:cubicBezTo>
                      <a:pt x="154" y="45"/>
                      <a:pt x="154" y="45"/>
                      <a:pt x="154" y="45"/>
                    </a:cubicBezTo>
                    <a:cubicBezTo>
                      <a:pt x="156" y="47"/>
                      <a:pt x="158" y="50"/>
                      <a:pt x="158" y="53"/>
                    </a:cubicBezTo>
                    <a:cubicBezTo>
                      <a:pt x="158" y="58"/>
                      <a:pt x="154" y="62"/>
                      <a:pt x="149" y="62"/>
                    </a:cubicBezTo>
                    <a:cubicBezTo>
                      <a:pt x="144" y="62"/>
                      <a:pt x="139" y="58"/>
                      <a:pt x="139" y="53"/>
                    </a:cubicBezTo>
                    <a:cubicBezTo>
                      <a:pt x="139" y="50"/>
                      <a:pt x="141" y="47"/>
                      <a:pt x="144" y="45"/>
                    </a:cubicBezTo>
                    <a:cubicBezTo>
                      <a:pt x="144" y="48"/>
                      <a:pt x="144" y="48"/>
                      <a:pt x="144" y="48"/>
                    </a:cubicBezTo>
                    <a:cubicBezTo>
                      <a:pt x="144" y="51"/>
                      <a:pt x="146" y="53"/>
                      <a:pt x="149" y="53"/>
                    </a:cubicBezTo>
                    <a:close/>
                    <a:moveTo>
                      <a:pt x="94" y="53"/>
                    </a:moveTo>
                    <a:cubicBezTo>
                      <a:pt x="97" y="53"/>
                      <a:pt x="99" y="51"/>
                      <a:pt x="99" y="48"/>
                    </a:cubicBezTo>
                    <a:cubicBezTo>
                      <a:pt x="99" y="45"/>
                      <a:pt x="99" y="45"/>
                      <a:pt x="99" y="45"/>
                    </a:cubicBezTo>
                    <a:cubicBezTo>
                      <a:pt x="102" y="47"/>
                      <a:pt x="103" y="50"/>
                      <a:pt x="103" y="53"/>
                    </a:cubicBezTo>
                    <a:cubicBezTo>
                      <a:pt x="103" y="58"/>
                      <a:pt x="99" y="62"/>
                      <a:pt x="94" y="62"/>
                    </a:cubicBezTo>
                    <a:cubicBezTo>
                      <a:pt x="89" y="62"/>
                      <a:pt x="85" y="58"/>
                      <a:pt x="85" y="53"/>
                    </a:cubicBezTo>
                    <a:cubicBezTo>
                      <a:pt x="85" y="50"/>
                      <a:pt x="87" y="47"/>
                      <a:pt x="89" y="45"/>
                    </a:cubicBezTo>
                    <a:cubicBezTo>
                      <a:pt x="89" y="48"/>
                      <a:pt x="89" y="48"/>
                      <a:pt x="89" y="48"/>
                    </a:cubicBezTo>
                    <a:cubicBezTo>
                      <a:pt x="89" y="51"/>
                      <a:pt x="91" y="53"/>
                      <a:pt x="94" y="53"/>
                    </a:cubicBezTo>
                    <a:close/>
                    <a:moveTo>
                      <a:pt x="39" y="53"/>
                    </a:moveTo>
                    <a:cubicBezTo>
                      <a:pt x="42" y="53"/>
                      <a:pt x="44" y="51"/>
                      <a:pt x="44" y="48"/>
                    </a:cubicBezTo>
                    <a:cubicBezTo>
                      <a:pt x="44" y="45"/>
                      <a:pt x="44" y="45"/>
                      <a:pt x="44" y="45"/>
                    </a:cubicBezTo>
                    <a:cubicBezTo>
                      <a:pt x="47" y="47"/>
                      <a:pt x="49" y="50"/>
                      <a:pt x="49" y="53"/>
                    </a:cubicBezTo>
                    <a:cubicBezTo>
                      <a:pt x="49" y="58"/>
                      <a:pt x="44" y="62"/>
                      <a:pt x="39" y="62"/>
                    </a:cubicBezTo>
                    <a:cubicBezTo>
                      <a:pt x="34" y="62"/>
                      <a:pt x="30" y="58"/>
                      <a:pt x="30" y="53"/>
                    </a:cubicBezTo>
                    <a:cubicBezTo>
                      <a:pt x="30" y="50"/>
                      <a:pt x="32" y="47"/>
                      <a:pt x="34" y="45"/>
                    </a:cubicBezTo>
                    <a:cubicBezTo>
                      <a:pt x="34" y="48"/>
                      <a:pt x="34" y="48"/>
                      <a:pt x="34" y="48"/>
                    </a:cubicBezTo>
                    <a:cubicBezTo>
                      <a:pt x="34" y="51"/>
                      <a:pt x="37" y="53"/>
                      <a:pt x="39" y="53"/>
                    </a:cubicBezTo>
                    <a:close/>
                    <a:moveTo>
                      <a:pt x="179" y="230"/>
                    </a:moveTo>
                    <a:cubicBezTo>
                      <a:pt x="9" y="230"/>
                      <a:pt x="9" y="230"/>
                      <a:pt x="9" y="230"/>
                    </a:cubicBezTo>
                    <a:cubicBezTo>
                      <a:pt x="9" y="25"/>
                      <a:pt x="9" y="25"/>
                      <a:pt x="9" y="25"/>
                    </a:cubicBezTo>
                    <a:cubicBezTo>
                      <a:pt x="34" y="25"/>
                      <a:pt x="34" y="25"/>
                      <a:pt x="34" y="25"/>
                    </a:cubicBezTo>
                    <a:cubicBezTo>
                      <a:pt x="34" y="35"/>
                      <a:pt x="34" y="35"/>
                      <a:pt x="34" y="35"/>
                    </a:cubicBezTo>
                    <a:cubicBezTo>
                      <a:pt x="26" y="37"/>
                      <a:pt x="20" y="44"/>
                      <a:pt x="20" y="53"/>
                    </a:cubicBezTo>
                    <a:cubicBezTo>
                      <a:pt x="20" y="63"/>
                      <a:pt x="29" y="72"/>
                      <a:pt x="39" y="72"/>
                    </a:cubicBezTo>
                    <a:cubicBezTo>
                      <a:pt x="50" y="72"/>
                      <a:pt x="58" y="63"/>
                      <a:pt x="58" y="53"/>
                    </a:cubicBezTo>
                    <a:cubicBezTo>
                      <a:pt x="58" y="44"/>
                      <a:pt x="52" y="37"/>
                      <a:pt x="44" y="35"/>
                    </a:cubicBezTo>
                    <a:cubicBezTo>
                      <a:pt x="44" y="25"/>
                      <a:pt x="44" y="25"/>
                      <a:pt x="44" y="25"/>
                    </a:cubicBezTo>
                    <a:cubicBezTo>
                      <a:pt x="89" y="25"/>
                      <a:pt x="89" y="25"/>
                      <a:pt x="89" y="25"/>
                    </a:cubicBezTo>
                    <a:cubicBezTo>
                      <a:pt x="89" y="35"/>
                      <a:pt x="89" y="35"/>
                      <a:pt x="89" y="35"/>
                    </a:cubicBezTo>
                    <a:cubicBezTo>
                      <a:pt x="81" y="37"/>
                      <a:pt x="75" y="44"/>
                      <a:pt x="75" y="53"/>
                    </a:cubicBezTo>
                    <a:cubicBezTo>
                      <a:pt x="75" y="63"/>
                      <a:pt x="84" y="72"/>
                      <a:pt x="94" y="72"/>
                    </a:cubicBezTo>
                    <a:cubicBezTo>
                      <a:pt x="104" y="72"/>
                      <a:pt x="113" y="63"/>
                      <a:pt x="113" y="53"/>
                    </a:cubicBezTo>
                    <a:cubicBezTo>
                      <a:pt x="113" y="44"/>
                      <a:pt x="107" y="37"/>
                      <a:pt x="99" y="35"/>
                    </a:cubicBezTo>
                    <a:cubicBezTo>
                      <a:pt x="99" y="25"/>
                      <a:pt x="99" y="25"/>
                      <a:pt x="99" y="25"/>
                    </a:cubicBezTo>
                    <a:cubicBezTo>
                      <a:pt x="144" y="25"/>
                      <a:pt x="144" y="25"/>
                      <a:pt x="144" y="25"/>
                    </a:cubicBezTo>
                    <a:cubicBezTo>
                      <a:pt x="144" y="35"/>
                      <a:pt x="144" y="35"/>
                      <a:pt x="144" y="35"/>
                    </a:cubicBezTo>
                    <a:cubicBezTo>
                      <a:pt x="136" y="37"/>
                      <a:pt x="130" y="44"/>
                      <a:pt x="130" y="53"/>
                    </a:cubicBezTo>
                    <a:cubicBezTo>
                      <a:pt x="130" y="63"/>
                      <a:pt x="138" y="72"/>
                      <a:pt x="149" y="72"/>
                    </a:cubicBezTo>
                    <a:cubicBezTo>
                      <a:pt x="159" y="72"/>
                      <a:pt x="168" y="63"/>
                      <a:pt x="168" y="53"/>
                    </a:cubicBezTo>
                    <a:cubicBezTo>
                      <a:pt x="168" y="44"/>
                      <a:pt x="162" y="37"/>
                      <a:pt x="154" y="35"/>
                    </a:cubicBezTo>
                    <a:cubicBezTo>
                      <a:pt x="154" y="25"/>
                      <a:pt x="154" y="25"/>
                      <a:pt x="154" y="25"/>
                    </a:cubicBezTo>
                    <a:cubicBezTo>
                      <a:pt x="179" y="25"/>
                      <a:pt x="179" y="25"/>
                      <a:pt x="179" y="25"/>
                    </a:cubicBezTo>
                    <a:lnTo>
                      <a:pt x="179" y="230"/>
                    </a:lnTo>
                    <a:close/>
                  </a:path>
                </a:pathLst>
              </a:custGeom>
              <a:solidFill>
                <a:srgbClr val="231F20"/>
              </a:solid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48" name="Freeform 426">
                <a:extLst>
                  <a:ext uri="{FF2B5EF4-FFF2-40B4-BE49-F238E27FC236}">
                    <a16:creationId xmlns:a16="http://schemas.microsoft.com/office/drawing/2014/main" id="{AB29F417-F271-4D18-B40C-46BD89BEEF17}"/>
                  </a:ext>
                </a:extLst>
              </p:cNvPr>
              <p:cNvSpPr>
                <a:spLocks/>
              </p:cNvSpPr>
              <p:nvPr/>
            </p:nvSpPr>
            <p:spPr bwMode="auto">
              <a:xfrm>
                <a:off x="9956800" y="528638"/>
                <a:ext cx="185737" cy="19050"/>
              </a:xfrm>
              <a:custGeom>
                <a:avLst/>
                <a:gdLst>
                  <a:gd name="T0" fmla="*/ 79 w 83"/>
                  <a:gd name="T1" fmla="*/ 0 h 9"/>
                  <a:gd name="T2" fmla="*/ 4 w 83"/>
                  <a:gd name="T3" fmla="*/ 0 h 9"/>
                  <a:gd name="T4" fmla="*/ 0 w 83"/>
                  <a:gd name="T5" fmla="*/ 4 h 9"/>
                  <a:gd name="T6" fmla="*/ 4 w 83"/>
                  <a:gd name="T7" fmla="*/ 9 h 9"/>
                  <a:gd name="T8" fmla="*/ 79 w 83"/>
                  <a:gd name="T9" fmla="*/ 9 h 9"/>
                  <a:gd name="T10" fmla="*/ 83 w 83"/>
                  <a:gd name="T11" fmla="*/ 4 h 9"/>
                  <a:gd name="T12" fmla="*/ 79 w 83"/>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83" h="9">
                    <a:moveTo>
                      <a:pt x="79" y="0"/>
                    </a:moveTo>
                    <a:cubicBezTo>
                      <a:pt x="4" y="0"/>
                      <a:pt x="4" y="0"/>
                      <a:pt x="4" y="0"/>
                    </a:cubicBezTo>
                    <a:cubicBezTo>
                      <a:pt x="2" y="0"/>
                      <a:pt x="0" y="2"/>
                      <a:pt x="0" y="4"/>
                    </a:cubicBezTo>
                    <a:cubicBezTo>
                      <a:pt x="0" y="7"/>
                      <a:pt x="2" y="9"/>
                      <a:pt x="4" y="9"/>
                    </a:cubicBezTo>
                    <a:cubicBezTo>
                      <a:pt x="79" y="9"/>
                      <a:pt x="79" y="9"/>
                      <a:pt x="79" y="9"/>
                    </a:cubicBezTo>
                    <a:cubicBezTo>
                      <a:pt x="81" y="9"/>
                      <a:pt x="83" y="7"/>
                      <a:pt x="83" y="4"/>
                    </a:cubicBezTo>
                    <a:cubicBezTo>
                      <a:pt x="83" y="2"/>
                      <a:pt x="81" y="0"/>
                      <a:pt x="79" y="0"/>
                    </a:cubicBezTo>
                    <a:close/>
                  </a:path>
                </a:pathLst>
              </a:custGeom>
              <a:solidFill>
                <a:srgbClr val="231F20"/>
              </a:solid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49" name="Freeform 427">
                <a:extLst>
                  <a:ext uri="{FF2B5EF4-FFF2-40B4-BE49-F238E27FC236}">
                    <a16:creationId xmlns:a16="http://schemas.microsoft.com/office/drawing/2014/main" id="{0BD378F9-423A-4013-A273-99460751FBA8}"/>
                  </a:ext>
                </a:extLst>
              </p:cNvPr>
              <p:cNvSpPr>
                <a:spLocks/>
              </p:cNvSpPr>
              <p:nvPr/>
            </p:nvSpPr>
            <p:spPr bwMode="auto">
              <a:xfrm>
                <a:off x="9956800" y="438150"/>
                <a:ext cx="185737" cy="23812"/>
              </a:xfrm>
              <a:custGeom>
                <a:avLst/>
                <a:gdLst>
                  <a:gd name="T0" fmla="*/ 79 w 83"/>
                  <a:gd name="T1" fmla="*/ 0 h 10"/>
                  <a:gd name="T2" fmla="*/ 4 w 83"/>
                  <a:gd name="T3" fmla="*/ 0 h 10"/>
                  <a:gd name="T4" fmla="*/ 0 w 83"/>
                  <a:gd name="T5" fmla="*/ 5 h 10"/>
                  <a:gd name="T6" fmla="*/ 4 w 83"/>
                  <a:gd name="T7" fmla="*/ 10 h 10"/>
                  <a:gd name="T8" fmla="*/ 79 w 83"/>
                  <a:gd name="T9" fmla="*/ 10 h 10"/>
                  <a:gd name="T10" fmla="*/ 83 w 83"/>
                  <a:gd name="T11" fmla="*/ 5 h 10"/>
                  <a:gd name="T12" fmla="*/ 79 w 8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3" h="10">
                    <a:moveTo>
                      <a:pt x="79" y="0"/>
                    </a:moveTo>
                    <a:cubicBezTo>
                      <a:pt x="4" y="0"/>
                      <a:pt x="4" y="0"/>
                      <a:pt x="4" y="0"/>
                    </a:cubicBezTo>
                    <a:cubicBezTo>
                      <a:pt x="2" y="0"/>
                      <a:pt x="0" y="2"/>
                      <a:pt x="0" y="5"/>
                    </a:cubicBezTo>
                    <a:cubicBezTo>
                      <a:pt x="0" y="8"/>
                      <a:pt x="2" y="10"/>
                      <a:pt x="4" y="10"/>
                    </a:cubicBezTo>
                    <a:cubicBezTo>
                      <a:pt x="79" y="10"/>
                      <a:pt x="79" y="10"/>
                      <a:pt x="79" y="10"/>
                    </a:cubicBezTo>
                    <a:cubicBezTo>
                      <a:pt x="81" y="10"/>
                      <a:pt x="83" y="8"/>
                      <a:pt x="83" y="5"/>
                    </a:cubicBezTo>
                    <a:cubicBezTo>
                      <a:pt x="83" y="2"/>
                      <a:pt x="81" y="0"/>
                      <a:pt x="79" y="0"/>
                    </a:cubicBezTo>
                    <a:close/>
                  </a:path>
                </a:pathLst>
              </a:custGeom>
              <a:solidFill>
                <a:srgbClr val="231F20"/>
              </a:solid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50" name="Freeform 428">
                <a:extLst>
                  <a:ext uri="{FF2B5EF4-FFF2-40B4-BE49-F238E27FC236}">
                    <a16:creationId xmlns:a16="http://schemas.microsoft.com/office/drawing/2014/main" id="{9FF773F6-004B-48D5-9050-84FB50EA7359}"/>
                  </a:ext>
                </a:extLst>
              </p:cNvPr>
              <p:cNvSpPr>
                <a:spLocks/>
              </p:cNvSpPr>
              <p:nvPr/>
            </p:nvSpPr>
            <p:spPr bwMode="auto">
              <a:xfrm>
                <a:off x="9956800" y="352425"/>
                <a:ext cx="185737" cy="19050"/>
              </a:xfrm>
              <a:custGeom>
                <a:avLst/>
                <a:gdLst>
                  <a:gd name="T0" fmla="*/ 79 w 83"/>
                  <a:gd name="T1" fmla="*/ 0 h 9"/>
                  <a:gd name="T2" fmla="*/ 4 w 83"/>
                  <a:gd name="T3" fmla="*/ 0 h 9"/>
                  <a:gd name="T4" fmla="*/ 0 w 83"/>
                  <a:gd name="T5" fmla="*/ 5 h 9"/>
                  <a:gd name="T6" fmla="*/ 4 w 83"/>
                  <a:gd name="T7" fmla="*/ 9 h 9"/>
                  <a:gd name="T8" fmla="*/ 79 w 83"/>
                  <a:gd name="T9" fmla="*/ 9 h 9"/>
                  <a:gd name="T10" fmla="*/ 83 w 83"/>
                  <a:gd name="T11" fmla="*/ 5 h 9"/>
                  <a:gd name="T12" fmla="*/ 79 w 83"/>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83" h="9">
                    <a:moveTo>
                      <a:pt x="79" y="0"/>
                    </a:moveTo>
                    <a:cubicBezTo>
                      <a:pt x="4" y="0"/>
                      <a:pt x="4" y="0"/>
                      <a:pt x="4" y="0"/>
                    </a:cubicBezTo>
                    <a:cubicBezTo>
                      <a:pt x="2" y="0"/>
                      <a:pt x="0" y="2"/>
                      <a:pt x="0" y="5"/>
                    </a:cubicBezTo>
                    <a:cubicBezTo>
                      <a:pt x="0" y="7"/>
                      <a:pt x="2" y="9"/>
                      <a:pt x="4" y="9"/>
                    </a:cubicBezTo>
                    <a:cubicBezTo>
                      <a:pt x="79" y="9"/>
                      <a:pt x="79" y="9"/>
                      <a:pt x="79" y="9"/>
                    </a:cubicBezTo>
                    <a:cubicBezTo>
                      <a:pt x="81" y="9"/>
                      <a:pt x="83" y="7"/>
                      <a:pt x="83" y="5"/>
                    </a:cubicBezTo>
                    <a:cubicBezTo>
                      <a:pt x="83" y="2"/>
                      <a:pt x="81" y="0"/>
                      <a:pt x="79" y="0"/>
                    </a:cubicBezTo>
                    <a:close/>
                  </a:path>
                </a:pathLst>
              </a:custGeom>
              <a:solidFill>
                <a:srgbClr val="231F20"/>
              </a:solid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51" name="Freeform 429">
                <a:extLst>
                  <a:ext uri="{FF2B5EF4-FFF2-40B4-BE49-F238E27FC236}">
                    <a16:creationId xmlns:a16="http://schemas.microsoft.com/office/drawing/2014/main" id="{51C27427-FBA3-4491-AAE3-83075E11A697}"/>
                  </a:ext>
                </a:extLst>
              </p:cNvPr>
              <p:cNvSpPr>
                <a:spLocks/>
              </p:cNvSpPr>
              <p:nvPr/>
            </p:nvSpPr>
            <p:spPr bwMode="auto">
              <a:xfrm>
                <a:off x="9874250" y="336550"/>
                <a:ext cx="49212" cy="50800"/>
              </a:xfrm>
              <a:custGeom>
                <a:avLst/>
                <a:gdLst>
                  <a:gd name="T0" fmla="*/ 18 w 22"/>
                  <a:gd name="T1" fmla="*/ 0 h 23"/>
                  <a:gd name="T2" fmla="*/ 5 w 22"/>
                  <a:gd name="T3" fmla="*/ 0 h 23"/>
                  <a:gd name="T4" fmla="*/ 0 w 22"/>
                  <a:gd name="T5" fmla="*/ 5 h 23"/>
                  <a:gd name="T6" fmla="*/ 0 w 22"/>
                  <a:gd name="T7" fmla="*/ 18 h 23"/>
                  <a:gd name="T8" fmla="*/ 5 w 22"/>
                  <a:gd name="T9" fmla="*/ 23 h 23"/>
                  <a:gd name="T10" fmla="*/ 18 w 22"/>
                  <a:gd name="T11" fmla="*/ 23 h 23"/>
                  <a:gd name="T12" fmla="*/ 22 w 22"/>
                  <a:gd name="T13" fmla="*/ 18 h 23"/>
                  <a:gd name="T14" fmla="*/ 22 w 22"/>
                  <a:gd name="T15" fmla="*/ 5 h 23"/>
                  <a:gd name="T16" fmla="*/ 18 w 2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18" y="0"/>
                    </a:moveTo>
                    <a:cubicBezTo>
                      <a:pt x="5" y="0"/>
                      <a:pt x="5" y="0"/>
                      <a:pt x="5" y="0"/>
                    </a:cubicBezTo>
                    <a:cubicBezTo>
                      <a:pt x="2" y="0"/>
                      <a:pt x="0" y="3"/>
                      <a:pt x="0" y="5"/>
                    </a:cubicBezTo>
                    <a:cubicBezTo>
                      <a:pt x="0" y="18"/>
                      <a:pt x="0" y="18"/>
                      <a:pt x="0" y="18"/>
                    </a:cubicBezTo>
                    <a:cubicBezTo>
                      <a:pt x="0" y="20"/>
                      <a:pt x="2" y="23"/>
                      <a:pt x="5" y="23"/>
                    </a:cubicBezTo>
                    <a:cubicBezTo>
                      <a:pt x="18" y="23"/>
                      <a:pt x="18" y="23"/>
                      <a:pt x="18" y="23"/>
                    </a:cubicBezTo>
                    <a:cubicBezTo>
                      <a:pt x="20" y="23"/>
                      <a:pt x="22" y="20"/>
                      <a:pt x="22" y="18"/>
                    </a:cubicBezTo>
                    <a:cubicBezTo>
                      <a:pt x="22" y="5"/>
                      <a:pt x="22" y="5"/>
                      <a:pt x="22" y="5"/>
                    </a:cubicBezTo>
                    <a:cubicBezTo>
                      <a:pt x="22" y="3"/>
                      <a:pt x="20" y="0"/>
                      <a:pt x="18" y="0"/>
                    </a:cubicBezTo>
                    <a:close/>
                  </a:path>
                </a:pathLst>
              </a:custGeom>
              <a:solidFill>
                <a:srgbClr val="231F20"/>
              </a:solid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52" name="Freeform 430">
                <a:extLst>
                  <a:ext uri="{FF2B5EF4-FFF2-40B4-BE49-F238E27FC236}">
                    <a16:creationId xmlns:a16="http://schemas.microsoft.com/office/drawing/2014/main" id="{30A2CD3A-1882-49E8-8ADB-4907FE509A83}"/>
                  </a:ext>
                </a:extLst>
              </p:cNvPr>
              <p:cNvSpPr>
                <a:spLocks/>
              </p:cNvSpPr>
              <p:nvPr/>
            </p:nvSpPr>
            <p:spPr bwMode="auto">
              <a:xfrm>
                <a:off x="9874250" y="425450"/>
                <a:ext cx="49212" cy="49212"/>
              </a:xfrm>
              <a:custGeom>
                <a:avLst/>
                <a:gdLst>
                  <a:gd name="T0" fmla="*/ 18 w 22"/>
                  <a:gd name="T1" fmla="*/ 0 h 22"/>
                  <a:gd name="T2" fmla="*/ 5 w 22"/>
                  <a:gd name="T3" fmla="*/ 0 h 22"/>
                  <a:gd name="T4" fmla="*/ 0 w 22"/>
                  <a:gd name="T5" fmla="*/ 5 h 22"/>
                  <a:gd name="T6" fmla="*/ 0 w 22"/>
                  <a:gd name="T7" fmla="*/ 17 h 22"/>
                  <a:gd name="T8" fmla="*/ 5 w 22"/>
                  <a:gd name="T9" fmla="*/ 22 h 22"/>
                  <a:gd name="T10" fmla="*/ 18 w 22"/>
                  <a:gd name="T11" fmla="*/ 22 h 22"/>
                  <a:gd name="T12" fmla="*/ 22 w 22"/>
                  <a:gd name="T13" fmla="*/ 17 h 22"/>
                  <a:gd name="T14" fmla="*/ 22 w 22"/>
                  <a:gd name="T15" fmla="*/ 5 h 22"/>
                  <a:gd name="T16" fmla="*/ 18 w 2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8" y="0"/>
                    </a:moveTo>
                    <a:cubicBezTo>
                      <a:pt x="5" y="0"/>
                      <a:pt x="5" y="0"/>
                      <a:pt x="5" y="0"/>
                    </a:cubicBezTo>
                    <a:cubicBezTo>
                      <a:pt x="2" y="0"/>
                      <a:pt x="0" y="2"/>
                      <a:pt x="0" y="5"/>
                    </a:cubicBezTo>
                    <a:cubicBezTo>
                      <a:pt x="0" y="17"/>
                      <a:pt x="0" y="17"/>
                      <a:pt x="0" y="17"/>
                    </a:cubicBezTo>
                    <a:cubicBezTo>
                      <a:pt x="0" y="20"/>
                      <a:pt x="2" y="22"/>
                      <a:pt x="5" y="22"/>
                    </a:cubicBezTo>
                    <a:cubicBezTo>
                      <a:pt x="18" y="22"/>
                      <a:pt x="18" y="22"/>
                      <a:pt x="18" y="22"/>
                    </a:cubicBezTo>
                    <a:cubicBezTo>
                      <a:pt x="20" y="22"/>
                      <a:pt x="22" y="20"/>
                      <a:pt x="22" y="17"/>
                    </a:cubicBezTo>
                    <a:cubicBezTo>
                      <a:pt x="22" y="5"/>
                      <a:pt x="22" y="5"/>
                      <a:pt x="22" y="5"/>
                    </a:cubicBezTo>
                    <a:cubicBezTo>
                      <a:pt x="22" y="2"/>
                      <a:pt x="20" y="0"/>
                      <a:pt x="18" y="0"/>
                    </a:cubicBezTo>
                    <a:close/>
                  </a:path>
                </a:pathLst>
              </a:custGeom>
              <a:solidFill>
                <a:srgbClr val="231F20"/>
              </a:solid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53" name="Freeform 431">
                <a:extLst>
                  <a:ext uri="{FF2B5EF4-FFF2-40B4-BE49-F238E27FC236}">
                    <a16:creationId xmlns:a16="http://schemas.microsoft.com/office/drawing/2014/main" id="{14EAF1D3-2CD7-4017-B0B8-000DC7C71B8B}"/>
                  </a:ext>
                </a:extLst>
              </p:cNvPr>
              <p:cNvSpPr>
                <a:spLocks/>
              </p:cNvSpPr>
              <p:nvPr/>
            </p:nvSpPr>
            <p:spPr bwMode="auto">
              <a:xfrm>
                <a:off x="9874250" y="512763"/>
                <a:ext cx="49212" cy="50800"/>
              </a:xfrm>
              <a:custGeom>
                <a:avLst/>
                <a:gdLst>
                  <a:gd name="T0" fmla="*/ 18 w 22"/>
                  <a:gd name="T1" fmla="*/ 0 h 23"/>
                  <a:gd name="T2" fmla="*/ 5 w 22"/>
                  <a:gd name="T3" fmla="*/ 0 h 23"/>
                  <a:gd name="T4" fmla="*/ 0 w 22"/>
                  <a:gd name="T5" fmla="*/ 5 h 23"/>
                  <a:gd name="T6" fmla="*/ 0 w 22"/>
                  <a:gd name="T7" fmla="*/ 18 h 23"/>
                  <a:gd name="T8" fmla="*/ 5 w 22"/>
                  <a:gd name="T9" fmla="*/ 23 h 23"/>
                  <a:gd name="T10" fmla="*/ 18 w 22"/>
                  <a:gd name="T11" fmla="*/ 23 h 23"/>
                  <a:gd name="T12" fmla="*/ 22 w 22"/>
                  <a:gd name="T13" fmla="*/ 18 h 23"/>
                  <a:gd name="T14" fmla="*/ 22 w 22"/>
                  <a:gd name="T15" fmla="*/ 5 h 23"/>
                  <a:gd name="T16" fmla="*/ 18 w 2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18" y="0"/>
                    </a:moveTo>
                    <a:cubicBezTo>
                      <a:pt x="5" y="0"/>
                      <a:pt x="5" y="0"/>
                      <a:pt x="5" y="0"/>
                    </a:cubicBezTo>
                    <a:cubicBezTo>
                      <a:pt x="2" y="0"/>
                      <a:pt x="0" y="3"/>
                      <a:pt x="0" y="5"/>
                    </a:cubicBezTo>
                    <a:cubicBezTo>
                      <a:pt x="0" y="18"/>
                      <a:pt x="0" y="18"/>
                      <a:pt x="0" y="18"/>
                    </a:cubicBezTo>
                    <a:cubicBezTo>
                      <a:pt x="0" y="20"/>
                      <a:pt x="2" y="23"/>
                      <a:pt x="5" y="23"/>
                    </a:cubicBezTo>
                    <a:cubicBezTo>
                      <a:pt x="18" y="23"/>
                      <a:pt x="18" y="23"/>
                      <a:pt x="18" y="23"/>
                    </a:cubicBezTo>
                    <a:cubicBezTo>
                      <a:pt x="20" y="23"/>
                      <a:pt x="22" y="20"/>
                      <a:pt x="22" y="18"/>
                    </a:cubicBezTo>
                    <a:cubicBezTo>
                      <a:pt x="22" y="5"/>
                      <a:pt x="22" y="5"/>
                      <a:pt x="22" y="5"/>
                    </a:cubicBezTo>
                    <a:cubicBezTo>
                      <a:pt x="22" y="3"/>
                      <a:pt x="20" y="0"/>
                      <a:pt x="18" y="0"/>
                    </a:cubicBezTo>
                    <a:close/>
                  </a:path>
                </a:pathLst>
              </a:custGeom>
              <a:solidFill>
                <a:srgbClr val="231F20"/>
              </a:solid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grpSp>
      </p:grpSp>
      <p:sp>
        <p:nvSpPr>
          <p:cNvPr id="54" name="object 12">
            <a:extLst>
              <a:ext uri="{FF2B5EF4-FFF2-40B4-BE49-F238E27FC236}">
                <a16:creationId xmlns:a16="http://schemas.microsoft.com/office/drawing/2014/main" id="{92E3D361-B218-4220-88C4-F347BA13BA42}"/>
              </a:ext>
            </a:extLst>
          </p:cNvPr>
          <p:cNvSpPr/>
          <p:nvPr/>
        </p:nvSpPr>
        <p:spPr>
          <a:xfrm>
            <a:off x="5926205" y="1129389"/>
            <a:ext cx="893705" cy="4657179"/>
          </a:xfrm>
          <a:custGeom>
            <a:avLst/>
            <a:gdLst/>
            <a:ahLst/>
            <a:cxnLst/>
            <a:rect l="l" t="t" r="r" b="b"/>
            <a:pathLst>
              <a:path w="749935" h="3836035">
                <a:moveTo>
                  <a:pt x="240233" y="0"/>
                </a:moveTo>
                <a:lnTo>
                  <a:pt x="0" y="0"/>
                </a:lnTo>
                <a:lnTo>
                  <a:pt x="509574" y="1917954"/>
                </a:lnTo>
                <a:lnTo>
                  <a:pt x="0" y="3835908"/>
                </a:lnTo>
                <a:lnTo>
                  <a:pt x="240233" y="3835908"/>
                </a:lnTo>
                <a:lnTo>
                  <a:pt x="749808" y="1917954"/>
                </a:lnTo>
                <a:lnTo>
                  <a:pt x="240233" y="0"/>
                </a:lnTo>
                <a:close/>
              </a:path>
            </a:pathLst>
          </a:custGeom>
          <a:solidFill>
            <a:schemeClr val="bg1">
              <a:lumMod val="50000"/>
            </a:scheme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Tree>
    <p:extLst>
      <p:ext uri="{BB962C8B-B14F-4D97-AF65-F5344CB8AC3E}">
        <p14:creationId xmlns:p14="http://schemas.microsoft.com/office/powerpoint/2010/main" val="4159655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3E72CA8C-D4A4-460C-84C8-FD55A8B07CCC}"/>
              </a:ext>
            </a:extLst>
          </p:cNvPr>
          <p:cNvGraphicFramePr>
            <a:graphicFrameLocks noGrp="1"/>
          </p:cNvGraphicFramePr>
          <p:nvPr/>
        </p:nvGraphicFramePr>
        <p:xfrm>
          <a:off x="4243212" y="1585522"/>
          <a:ext cx="2600218" cy="3372471"/>
        </p:xfrm>
        <a:graphic>
          <a:graphicData uri="http://schemas.openxmlformats.org/drawingml/2006/table">
            <a:tbl>
              <a:tblPr firstRow="1" bandRow="1">
                <a:tableStyleId>{5940675A-B579-460E-94D1-54222C63F5DA}</a:tableStyleId>
              </a:tblPr>
              <a:tblGrid>
                <a:gridCol w="2600218">
                  <a:extLst>
                    <a:ext uri="{9D8B030D-6E8A-4147-A177-3AD203B41FA5}">
                      <a16:colId xmlns:a16="http://schemas.microsoft.com/office/drawing/2014/main" val="3602010399"/>
                    </a:ext>
                  </a:extLst>
                </a:gridCol>
              </a:tblGrid>
              <a:tr h="271791">
                <a:tc>
                  <a:txBody>
                    <a:bodyPr/>
                    <a:lstStyle/>
                    <a:p>
                      <a:pPr algn="ctr"/>
                      <a:r>
                        <a:rPr lang="en-US" sz="1200">
                          <a:solidFill>
                            <a:schemeClr val="bg1"/>
                          </a:solidFill>
                          <a:latin typeface="Arial Body"/>
                          <a:ea typeface="Open Sans"/>
                          <a:cs typeface="Open Sans"/>
                        </a:rPr>
                        <a:t>OIC Middleware</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3098151">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75" name="TextBox 74">
            <a:extLst>
              <a:ext uri="{FF2B5EF4-FFF2-40B4-BE49-F238E27FC236}">
                <a16:creationId xmlns:a16="http://schemas.microsoft.com/office/drawing/2014/main" id="{3EB73A41-9B9F-4F01-9F2E-DF90A5FB4F13}"/>
              </a:ext>
            </a:extLst>
          </p:cNvPr>
          <p:cNvSpPr txBox="1"/>
          <p:nvPr/>
        </p:nvSpPr>
        <p:spPr>
          <a:xfrm>
            <a:off x="4363797" y="2317660"/>
            <a:ext cx="113258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Extract the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data</a:t>
            </a:r>
          </a:p>
        </p:txBody>
      </p:sp>
      <p:sp>
        <p:nvSpPr>
          <p:cNvPr id="234" name="TextBox 233">
            <a:extLst>
              <a:ext uri="{FF2B5EF4-FFF2-40B4-BE49-F238E27FC236}">
                <a16:creationId xmlns:a16="http://schemas.microsoft.com/office/drawing/2014/main" id="{369FB6AE-39B3-4B07-A45E-3131C53CB196}"/>
              </a:ext>
            </a:extLst>
          </p:cNvPr>
          <p:cNvSpPr txBox="1"/>
          <p:nvPr/>
        </p:nvSpPr>
        <p:spPr>
          <a:xfrm>
            <a:off x="5281192" y="3364038"/>
            <a:ext cx="140716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Submit ESS Job</a:t>
            </a:r>
          </a:p>
        </p:txBody>
      </p:sp>
      <p:sp>
        <p:nvSpPr>
          <p:cNvPr id="137" name="TextBox 136">
            <a:extLst>
              <a:ext uri="{FF2B5EF4-FFF2-40B4-BE49-F238E27FC236}">
                <a16:creationId xmlns:a16="http://schemas.microsoft.com/office/drawing/2014/main" id="{7EDCB747-EFC0-40E0-9040-20FF3ED9947B}"/>
              </a:ext>
            </a:extLst>
          </p:cNvPr>
          <p:cNvSpPr txBox="1"/>
          <p:nvPr/>
        </p:nvSpPr>
        <p:spPr>
          <a:xfrm>
            <a:off x="5281192" y="2416859"/>
            <a:ext cx="1518157"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Upload file to UCM</a:t>
            </a:r>
          </a:p>
        </p:txBody>
      </p:sp>
      <p:sp>
        <p:nvSpPr>
          <p:cNvPr id="73" name="TextBox 72">
            <a:extLst>
              <a:ext uri="{FF2B5EF4-FFF2-40B4-BE49-F238E27FC236}">
                <a16:creationId xmlns:a16="http://schemas.microsoft.com/office/drawing/2014/main" id="{A700BF60-B1C0-4446-9A47-B3FA1BE60EA6}"/>
              </a:ext>
            </a:extLst>
          </p:cNvPr>
          <p:cNvSpPr txBox="1"/>
          <p:nvPr/>
        </p:nvSpPr>
        <p:spPr>
          <a:xfrm>
            <a:off x="4338676" y="3266843"/>
            <a:ext cx="111292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Perform Transformation/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validations</a:t>
            </a:r>
          </a:p>
        </p:txBody>
      </p:sp>
      <p:sp>
        <p:nvSpPr>
          <p:cNvPr id="190" name="TextBox 189">
            <a:extLst>
              <a:ext uri="{FF2B5EF4-FFF2-40B4-BE49-F238E27FC236}">
                <a16:creationId xmlns:a16="http://schemas.microsoft.com/office/drawing/2014/main" id="{9D31B1BC-3368-46DD-8864-6BDB234FBBF2}"/>
              </a:ext>
            </a:extLst>
          </p:cNvPr>
          <p:cNvSpPr txBox="1"/>
          <p:nvPr/>
        </p:nvSpPr>
        <p:spPr>
          <a:xfrm>
            <a:off x="6907176" y="2049427"/>
            <a:ext cx="118270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Upload Data File</a:t>
            </a:r>
          </a:p>
        </p:txBody>
      </p:sp>
      <p:sp>
        <p:nvSpPr>
          <p:cNvPr id="175" name="TextBox 174">
            <a:extLst>
              <a:ext uri="{FF2B5EF4-FFF2-40B4-BE49-F238E27FC236}">
                <a16:creationId xmlns:a16="http://schemas.microsoft.com/office/drawing/2014/main" id="{4B5C8246-2E97-4F06-B800-22BCABA79B1D}"/>
              </a:ext>
            </a:extLst>
          </p:cNvPr>
          <p:cNvSpPr txBox="1"/>
          <p:nvPr/>
        </p:nvSpPr>
        <p:spPr>
          <a:xfrm>
            <a:off x="5394390" y="4379286"/>
            <a:ext cx="1379231"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Submit ESS Job</a:t>
            </a:r>
          </a:p>
        </p:txBody>
      </p:sp>
      <p:graphicFrame>
        <p:nvGraphicFramePr>
          <p:cNvPr id="17" name="Table 16">
            <a:extLst>
              <a:ext uri="{FF2B5EF4-FFF2-40B4-BE49-F238E27FC236}">
                <a16:creationId xmlns:a16="http://schemas.microsoft.com/office/drawing/2014/main" id="{75E8E7A0-C6C7-4365-A790-D4F7AA92BDDC}"/>
              </a:ext>
            </a:extLst>
          </p:cNvPr>
          <p:cNvGraphicFramePr>
            <a:graphicFrameLocks noGrp="1"/>
          </p:cNvGraphicFramePr>
          <p:nvPr/>
        </p:nvGraphicFramePr>
        <p:xfrm>
          <a:off x="8069578" y="1532494"/>
          <a:ext cx="1533680" cy="3663088"/>
        </p:xfrm>
        <a:graphic>
          <a:graphicData uri="http://schemas.openxmlformats.org/drawingml/2006/table">
            <a:tbl>
              <a:tblPr firstRow="1" bandRow="1">
                <a:tableStyleId>{5940675A-B579-460E-94D1-54222C63F5DA}</a:tableStyleId>
              </a:tblPr>
              <a:tblGrid>
                <a:gridCol w="1533680">
                  <a:extLst>
                    <a:ext uri="{9D8B030D-6E8A-4147-A177-3AD203B41FA5}">
                      <a16:colId xmlns:a16="http://schemas.microsoft.com/office/drawing/2014/main" val="3602010399"/>
                    </a:ext>
                  </a:extLst>
                </a:gridCol>
              </a:tblGrid>
              <a:tr h="264012">
                <a:tc>
                  <a:txBody>
                    <a:bodyPr/>
                    <a:lstStyle/>
                    <a:p>
                      <a:pPr algn="ctr"/>
                      <a:r>
                        <a:rPr lang="en-US" sz="1200">
                          <a:solidFill>
                            <a:schemeClr val="bg1"/>
                          </a:solidFill>
                          <a:latin typeface="Arial Body"/>
                          <a:ea typeface="Open Sans"/>
                          <a:cs typeface="Open Sans"/>
                        </a:rPr>
                        <a:t>Oracle ERP Cloud</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3388768">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4" name="Title 3">
            <a:extLst>
              <a:ext uri="{FF2B5EF4-FFF2-40B4-BE49-F238E27FC236}">
                <a16:creationId xmlns:a16="http://schemas.microsoft.com/office/drawing/2014/main" id="{DCA2FC00-93D0-423E-8C74-7A0CBDCD35C4}"/>
              </a:ext>
            </a:extLst>
          </p:cNvPr>
          <p:cNvSpPr>
            <a:spLocks noGrp="1"/>
          </p:cNvSpPr>
          <p:nvPr>
            <p:ph type="title"/>
          </p:nvPr>
        </p:nvSpPr>
        <p:spPr>
          <a:xfrm>
            <a:off x="512709" y="326388"/>
            <a:ext cx="10972800" cy="523220"/>
          </a:xfrm>
        </p:spPr>
        <p:txBody>
          <a:bodyPr>
            <a:noAutofit/>
          </a:bodyPr>
          <a:lstStyle/>
          <a:p>
            <a:pPr fontAlgn="base">
              <a:lnSpc>
                <a:spcPct val="100000"/>
              </a:lnSpc>
              <a:spcAft>
                <a:spcPct val="0"/>
              </a:spcAft>
              <a:defRPr/>
            </a:pPr>
            <a:r>
              <a:rPr lang="en-US" dirty="0">
                <a:latin typeface="Arial"/>
                <a:ea typeface="Verdana"/>
                <a:cs typeface="Arial"/>
              </a:rPr>
              <a:t>SFDC to Oracle Data Flow</a:t>
            </a:r>
          </a:p>
        </p:txBody>
      </p:sp>
      <p:graphicFrame>
        <p:nvGraphicFramePr>
          <p:cNvPr id="2" name="Table 1">
            <a:extLst>
              <a:ext uri="{FF2B5EF4-FFF2-40B4-BE49-F238E27FC236}">
                <a16:creationId xmlns:a16="http://schemas.microsoft.com/office/drawing/2014/main" id="{EF3C4338-0779-4379-B9D3-CDF6337341AB}"/>
              </a:ext>
            </a:extLst>
          </p:cNvPr>
          <p:cNvGraphicFramePr>
            <a:graphicFrameLocks noGrp="1"/>
          </p:cNvGraphicFramePr>
          <p:nvPr/>
        </p:nvGraphicFramePr>
        <p:xfrm>
          <a:off x="2801752" y="2840626"/>
          <a:ext cx="509047" cy="1764077"/>
        </p:xfrm>
        <a:graphic>
          <a:graphicData uri="http://schemas.openxmlformats.org/drawingml/2006/table">
            <a:tbl>
              <a:tblPr firstRow="1" bandRow="1">
                <a:tableStyleId>{5940675A-B579-460E-94D1-54222C63F5DA}</a:tableStyleId>
              </a:tblPr>
              <a:tblGrid>
                <a:gridCol w="509047">
                  <a:extLst>
                    <a:ext uri="{9D8B030D-6E8A-4147-A177-3AD203B41FA5}">
                      <a16:colId xmlns:a16="http://schemas.microsoft.com/office/drawing/2014/main" val="3602010399"/>
                    </a:ext>
                  </a:extLst>
                </a:gridCol>
              </a:tblGrid>
              <a:tr h="0">
                <a:tc>
                  <a:txBody>
                    <a:bodyPr/>
                    <a:lstStyle/>
                    <a:p>
                      <a:endParaRPr lang="en-US" sz="1200"/>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489757">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3" name="TextBox 2">
            <a:extLst>
              <a:ext uri="{FF2B5EF4-FFF2-40B4-BE49-F238E27FC236}">
                <a16:creationId xmlns:a16="http://schemas.microsoft.com/office/drawing/2014/main" id="{C38940A7-926C-49A5-B86A-AA4971C52FBE}"/>
              </a:ext>
            </a:extLst>
          </p:cNvPr>
          <p:cNvSpPr txBox="1"/>
          <p:nvPr/>
        </p:nvSpPr>
        <p:spPr>
          <a:xfrm rot="16200000">
            <a:off x="2491469" y="3696247"/>
            <a:ext cx="1167625" cy="257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rgbClr val="6B767D"/>
                </a:solidFill>
                <a:latin typeface="Arial" panose="020B0604020202020204"/>
                <a:ea typeface="Open Sans" panose="020B0606030504020204" pitchFamily="34" charset="0"/>
                <a:cs typeface="Arial" panose="020B0604020202020204" pitchFamily="34" charset="0"/>
              </a:rPr>
              <a:t>SFDC</a:t>
            </a:r>
            <a:endPar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endParaRPr>
          </a:p>
        </p:txBody>
      </p:sp>
      <p:sp>
        <p:nvSpPr>
          <p:cNvPr id="18" name="Freeform 1001">
            <a:extLst>
              <a:ext uri="{FF2B5EF4-FFF2-40B4-BE49-F238E27FC236}">
                <a16:creationId xmlns:a16="http://schemas.microsoft.com/office/drawing/2014/main" id="{E0F0AC52-B542-47AD-9BDF-2E9782E7CD09}"/>
              </a:ext>
            </a:extLst>
          </p:cNvPr>
          <p:cNvSpPr>
            <a:spLocks noEditPoints="1"/>
          </p:cNvSpPr>
          <p:nvPr/>
        </p:nvSpPr>
        <p:spPr bwMode="auto">
          <a:xfrm>
            <a:off x="9156214" y="1890755"/>
            <a:ext cx="466874" cy="313818"/>
          </a:xfrm>
          <a:custGeom>
            <a:avLst/>
            <a:gdLst>
              <a:gd name="T0" fmla="*/ 269 w 320"/>
              <a:gd name="T1" fmla="*/ 192 h 192"/>
              <a:gd name="T2" fmla="*/ 71 w 320"/>
              <a:gd name="T3" fmla="*/ 192 h 192"/>
              <a:gd name="T4" fmla="*/ 0 w 320"/>
              <a:gd name="T5" fmla="*/ 121 h 192"/>
              <a:gd name="T6" fmla="*/ 71 w 320"/>
              <a:gd name="T7" fmla="*/ 51 h 192"/>
              <a:gd name="T8" fmla="*/ 96 w 320"/>
              <a:gd name="T9" fmla="*/ 56 h 192"/>
              <a:gd name="T10" fmla="*/ 181 w 320"/>
              <a:gd name="T11" fmla="*/ 0 h 192"/>
              <a:gd name="T12" fmla="*/ 273 w 320"/>
              <a:gd name="T13" fmla="*/ 91 h 192"/>
              <a:gd name="T14" fmla="*/ 320 w 320"/>
              <a:gd name="T15" fmla="*/ 142 h 192"/>
              <a:gd name="T16" fmla="*/ 269 w 320"/>
              <a:gd name="T17" fmla="*/ 192 h 192"/>
              <a:gd name="T18" fmla="*/ 71 w 320"/>
              <a:gd name="T19" fmla="*/ 72 h 192"/>
              <a:gd name="T20" fmla="*/ 21 w 320"/>
              <a:gd name="T21" fmla="*/ 121 h 192"/>
              <a:gd name="T22" fmla="*/ 71 w 320"/>
              <a:gd name="T23" fmla="*/ 171 h 192"/>
              <a:gd name="T24" fmla="*/ 269 w 320"/>
              <a:gd name="T25" fmla="*/ 171 h 192"/>
              <a:gd name="T26" fmla="*/ 298 w 320"/>
              <a:gd name="T27" fmla="*/ 142 h 192"/>
              <a:gd name="T28" fmla="*/ 269 w 320"/>
              <a:gd name="T29" fmla="*/ 112 h 192"/>
              <a:gd name="T30" fmla="*/ 267 w 320"/>
              <a:gd name="T31" fmla="*/ 112 h 192"/>
              <a:gd name="T32" fmla="*/ 265 w 320"/>
              <a:gd name="T33" fmla="*/ 113 h 192"/>
              <a:gd name="T34" fmla="*/ 254 w 320"/>
              <a:gd name="T35" fmla="*/ 111 h 192"/>
              <a:gd name="T36" fmla="*/ 251 w 320"/>
              <a:gd name="T37" fmla="*/ 101 h 192"/>
              <a:gd name="T38" fmla="*/ 251 w 320"/>
              <a:gd name="T39" fmla="*/ 96 h 192"/>
              <a:gd name="T40" fmla="*/ 251 w 320"/>
              <a:gd name="T41" fmla="*/ 92 h 192"/>
              <a:gd name="T42" fmla="*/ 181 w 320"/>
              <a:gd name="T43" fmla="*/ 22 h 192"/>
              <a:gd name="T44" fmla="*/ 114 w 320"/>
              <a:gd name="T45" fmla="*/ 68 h 192"/>
              <a:gd name="T46" fmla="*/ 112 w 320"/>
              <a:gd name="T47" fmla="*/ 73 h 192"/>
              <a:gd name="T48" fmla="*/ 112 w 320"/>
              <a:gd name="T49" fmla="*/ 75 h 192"/>
              <a:gd name="T50" fmla="*/ 103 w 320"/>
              <a:gd name="T51" fmla="*/ 83 h 192"/>
              <a:gd name="T52" fmla="*/ 93 w 320"/>
              <a:gd name="T53" fmla="*/ 79 h 192"/>
              <a:gd name="T54" fmla="*/ 71 w 320"/>
              <a:gd name="T55" fmla="*/ 7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192">
                <a:moveTo>
                  <a:pt x="269" y="192"/>
                </a:moveTo>
                <a:cubicBezTo>
                  <a:pt x="71" y="192"/>
                  <a:pt x="71" y="192"/>
                  <a:pt x="71" y="192"/>
                </a:cubicBezTo>
                <a:cubicBezTo>
                  <a:pt x="31" y="192"/>
                  <a:pt x="0" y="161"/>
                  <a:pt x="0" y="121"/>
                </a:cubicBezTo>
                <a:cubicBezTo>
                  <a:pt x="0" y="82"/>
                  <a:pt x="31" y="51"/>
                  <a:pt x="71" y="51"/>
                </a:cubicBezTo>
                <a:cubicBezTo>
                  <a:pt x="80" y="51"/>
                  <a:pt x="88" y="52"/>
                  <a:pt x="96" y="56"/>
                </a:cubicBezTo>
                <a:cubicBezTo>
                  <a:pt x="110" y="23"/>
                  <a:pt x="144" y="0"/>
                  <a:pt x="181" y="0"/>
                </a:cubicBezTo>
                <a:cubicBezTo>
                  <a:pt x="231" y="0"/>
                  <a:pt x="272" y="41"/>
                  <a:pt x="273" y="91"/>
                </a:cubicBezTo>
                <a:cubicBezTo>
                  <a:pt x="299" y="93"/>
                  <a:pt x="320" y="115"/>
                  <a:pt x="320" y="142"/>
                </a:cubicBezTo>
                <a:cubicBezTo>
                  <a:pt x="320" y="170"/>
                  <a:pt x="297" y="192"/>
                  <a:pt x="269" y="192"/>
                </a:cubicBezTo>
                <a:close/>
                <a:moveTo>
                  <a:pt x="71" y="72"/>
                </a:moveTo>
                <a:cubicBezTo>
                  <a:pt x="43" y="72"/>
                  <a:pt x="21" y="94"/>
                  <a:pt x="21" y="121"/>
                </a:cubicBezTo>
                <a:cubicBezTo>
                  <a:pt x="21" y="149"/>
                  <a:pt x="43" y="171"/>
                  <a:pt x="71" y="171"/>
                </a:cubicBezTo>
                <a:cubicBezTo>
                  <a:pt x="269" y="171"/>
                  <a:pt x="269" y="171"/>
                  <a:pt x="269" y="171"/>
                </a:cubicBezTo>
                <a:cubicBezTo>
                  <a:pt x="285" y="171"/>
                  <a:pt x="298" y="158"/>
                  <a:pt x="298" y="142"/>
                </a:cubicBezTo>
                <a:cubicBezTo>
                  <a:pt x="298" y="125"/>
                  <a:pt x="285" y="112"/>
                  <a:pt x="269" y="112"/>
                </a:cubicBezTo>
                <a:cubicBezTo>
                  <a:pt x="268" y="112"/>
                  <a:pt x="268" y="112"/>
                  <a:pt x="267" y="112"/>
                </a:cubicBezTo>
                <a:cubicBezTo>
                  <a:pt x="267" y="112"/>
                  <a:pt x="266" y="112"/>
                  <a:pt x="265" y="113"/>
                </a:cubicBezTo>
                <a:cubicBezTo>
                  <a:pt x="261" y="114"/>
                  <a:pt x="257" y="113"/>
                  <a:pt x="254" y="111"/>
                </a:cubicBezTo>
                <a:cubicBezTo>
                  <a:pt x="252" y="109"/>
                  <a:pt x="250" y="105"/>
                  <a:pt x="251" y="101"/>
                </a:cubicBezTo>
                <a:cubicBezTo>
                  <a:pt x="251" y="99"/>
                  <a:pt x="251" y="98"/>
                  <a:pt x="251" y="96"/>
                </a:cubicBezTo>
                <a:cubicBezTo>
                  <a:pt x="251" y="94"/>
                  <a:pt x="251" y="93"/>
                  <a:pt x="251" y="92"/>
                </a:cubicBezTo>
                <a:cubicBezTo>
                  <a:pt x="251" y="53"/>
                  <a:pt x="220" y="22"/>
                  <a:pt x="181" y="22"/>
                </a:cubicBezTo>
                <a:cubicBezTo>
                  <a:pt x="152" y="22"/>
                  <a:pt x="124" y="41"/>
                  <a:pt x="114" y="68"/>
                </a:cubicBezTo>
                <a:cubicBezTo>
                  <a:pt x="113" y="70"/>
                  <a:pt x="113" y="71"/>
                  <a:pt x="112" y="73"/>
                </a:cubicBezTo>
                <a:cubicBezTo>
                  <a:pt x="112" y="75"/>
                  <a:pt x="112" y="75"/>
                  <a:pt x="112" y="75"/>
                </a:cubicBezTo>
                <a:cubicBezTo>
                  <a:pt x="111" y="79"/>
                  <a:pt x="108" y="82"/>
                  <a:pt x="103" y="83"/>
                </a:cubicBezTo>
                <a:cubicBezTo>
                  <a:pt x="99" y="84"/>
                  <a:pt x="95" y="82"/>
                  <a:pt x="93" y="79"/>
                </a:cubicBezTo>
                <a:cubicBezTo>
                  <a:pt x="86" y="74"/>
                  <a:pt x="79" y="72"/>
                  <a:pt x="71" y="72"/>
                </a:cubicBezTo>
                <a:close/>
              </a:path>
            </a:pathLst>
          </a:custGeom>
          <a:solidFill>
            <a:srgbClr val="7578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7" name="TextBox 6">
            <a:extLst>
              <a:ext uri="{FF2B5EF4-FFF2-40B4-BE49-F238E27FC236}">
                <a16:creationId xmlns:a16="http://schemas.microsoft.com/office/drawing/2014/main" id="{6070E98B-F850-436E-9D51-F23E1430380A}"/>
              </a:ext>
            </a:extLst>
          </p:cNvPr>
          <p:cNvSpPr txBox="1"/>
          <p:nvPr/>
        </p:nvSpPr>
        <p:spPr>
          <a:xfrm>
            <a:off x="8300768" y="4881924"/>
            <a:ext cx="1197723"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Base Table</a:t>
            </a:r>
          </a:p>
        </p:txBody>
      </p:sp>
      <p:sp>
        <p:nvSpPr>
          <p:cNvPr id="28" name="TextBox 27">
            <a:extLst>
              <a:ext uri="{FF2B5EF4-FFF2-40B4-BE49-F238E27FC236}">
                <a16:creationId xmlns:a16="http://schemas.microsoft.com/office/drawing/2014/main" id="{B790B262-2986-4352-BDB7-1A7E0B51A98D}"/>
              </a:ext>
            </a:extLst>
          </p:cNvPr>
          <p:cNvSpPr txBox="1"/>
          <p:nvPr/>
        </p:nvSpPr>
        <p:spPr>
          <a:xfrm>
            <a:off x="8258514" y="2681283"/>
            <a:ext cx="1387069" cy="57708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Universal Content Management Server (UCM)</a:t>
            </a:r>
          </a:p>
        </p:txBody>
      </p:sp>
      <p:cxnSp>
        <p:nvCxnSpPr>
          <p:cNvPr id="10" name="Straight Arrow Connector 9">
            <a:extLst>
              <a:ext uri="{FF2B5EF4-FFF2-40B4-BE49-F238E27FC236}">
                <a16:creationId xmlns:a16="http://schemas.microsoft.com/office/drawing/2014/main" id="{CA037124-8F9F-4B8B-85B5-356D5C77081A}"/>
              </a:ext>
            </a:extLst>
          </p:cNvPr>
          <p:cNvCxnSpPr>
            <a:cxnSpLocks/>
          </p:cNvCxnSpPr>
          <p:nvPr/>
        </p:nvCxnSpPr>
        <p:spPr>
          <a:xfrm flipH="1">
            <a:off x="3310799" y="3739907"/>
            <a:ext cx="932413" cy="0"/>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sp>
        <p:nvSpPr>
          <p:cNvPr id="59" name="Freeform 885">
            <a:extLst>
              <a:ext uri="{FF2B5EF4-FFF2-40B4-BE49-F238E27FC236}">
                <a16:creationId xmlns:a16="http://schemas.microsoft.com/office/drawing/2014/main" id="{4E5D3584-51A7-4664-9B88-81DE5E6B4811}"/>
              </a:ext>
            </a:extLst>
          </p:cNvPr>
          <p:cNvSpPr>
            <a:spLocks noChangeAspect="1" noEditPoints="1"/>
          </p:cNvSpPr>
          <p:nvPr/>
        </p:nvSpPr>
        <p:spPr bwMode="auto">
          <a:xfrm>
            <a:off x="4720829" y="2007209"/>
            <a:ext cx="404394" cy="367631"/>
          </a:xfrm>
          <a:custGeom>
            <a:avLst/>
            <a:gdLst>
              <a:gd name="T0" fmla="*/ 296 w 562"/>
              <a:gd name="T1" fmla="*/ 234 h 512"/>
              <a:gd name="T2" fmla="*/ 398 w 562"/>
              <a:gd name="T3" fmla="*/ 234 h 512"/>
              <a:gd name="T4" fmla="*/ 398 w 562"/>
              <a:gd name="T5" fmla="*/ 373 h 512"/>
              <a:gd name="T6" fmla="*/ 163 w 562"/>
              <a:gd name="T7" fmla="*/ 373 h 512"/>
              <a:gd name="T8" fmla="*/ 163 w 562"/>
              <a:gd name="T9" fmla="*/ 213 h 512"/>
              <a:gd name="T10" fmla="*/ 219 w 562"/>
              <a:gd name="T11" fmla="*/ 213 h 512"/>
              <a:gd name="T12" fmla="*/ 233 w 562"/>
              <a:gd name="T13" fmla="*/ 230 h 512"/>
              <a:gd name="T14" fmla="*/ 241 w 562"/>
              <a:gd name="T15" fmla="*/ 234 h 512"/>
              <a:gd name="T16" fmla="*/ 275 w 562"/>
              <a:gd name="T17" fmla="*/ 234 h 512"/>
              <a:gd name="T18" fmla="*/ 270 w 562"/>
              <a:gd name="T19" fmla="*/ 283 h 512"/>
              <a:gd name="T20" fmla="*/ 246 w 562"/>
              <a:gd name="T21" fmla="*/ 259 h 512"/>
              <a:gd name="T22" fmla="*/ 230 w 562"/>
              <a:gd name="T23" fmla="*/ 259 h 512"/>
              <a:gd name="T24" fmla="*/ 230 w 562"/>
              <a:gd name="T25" fmla="*/ 274 h 512"/>
              <a:gd name="T26" fmla="*/ 273 w 562"/>
              <a:gd name="T27" fmla="*/ 317 h 512"/>
              <a:gd name="T28" fmla="*/ 281 w 562"/>
              <a:gd name="T29" fmla="*/ 320 h 512"/>
              <a:gd name="T30" fmla="*/ 288 w 562"/>
              <a:gd name="T31" fmla="*/ 317 h 512"/>
              <a:gd name="T32" fmla="*/ 331 w 562"/>
              <a:gd name="T33" fmla="*/ 274 h 512"/>
              <a:gd name="T34" fmla="*/ 331 w 562"/>
              <a:gd name="T35" fmla="*/ 259 h 512"/>
              <a:gd name="T36" fmla="*/ 316 w 562"/>
              <a:gd name="T37" fmla="*/ 259 h 512"/>
              <a:gd name="T38" fmla="*/ 291 w 562"/>
              <a:gd name="T39" fmla="*/ 283 h 512"/>
              <a:gd name="T40" fmla="*/ 296 w 562"/>
              <a:gd name="T41" fmla="*/ 234 h 512"/>
              <a:gd name="T42" fmla="*/ 462 w 562"/>
              <a:gd name="T43" fmla="*/ 437 h 512"/>
              <a:gd name="T44" fmla="*/ 281 w 562"/>
              <a:gd name="T45" fmla="*/ 512 h 512"/>
              <a:gd name="T46" fmla="*/ 100 w 562"/>
              <a:gd name="T47" fmla="*/ 437 h 512"/>
              <a:gd name="T48" fmla="*/ 100 w 562"/>
              <a:gd name="T49" fmla="*/ 75 h 512"/>
              <a:gd name="T50" fmla="*/ 281 w 562"/>
              <a:gd name="T51" fmla="*/ 0 h 512"/>
              <a:gd name="T52" fmla="*/ 462 w 562"/>
              <a:gd name="T53" fmla="*/ 75 h 512"/>
              <a:gd name="T54" fmla="*/ 462 w 562"/>
              <a:gd name="T55" fmla="*/ 437 h 512"/>
              <a:gd name="T56" fmla="*/ 419 w 562"/>
              <a:gd name="T57" fmla="*/ 224 h 512"/>
              <a:gd name="T58" fmla="*/ 409 w 562"/>
              <a:gd name="T59" fmla="*/ 213 h 512"/>
              <a:gd name="T60" fmla="*/ 302 w 562"/>
              <a:gd name="T61" fmla="*/ 213 h 512"/>
              <a:gd name="T62" fmla="*/ 403 w 562"/>
              <a:gd name="T63" fmla="*/ 149 h 512"/>
              <a:gd name="T64" fmla="*/ 414 w 562"/>
              <a:gd name="T65" fmla="*/ 138 h 512"/>
              <a:gd name="T66" fmla="*/ 403 w 562"/>
              <a:gd name="T67" fmla="*/ 128 h 512"/>
              <a:gd name="T68" fmla="*/ 280 w 562"/>
              <a:gd name="T69" fmla="*/ 213 h 512"/>
              <a:gd name="T70" fmla="*/ 246 w 562"/>
              <a:gd name="T71" fmla="*/ 213 h 512"/>
              <a:gd name="T72" fmla="*/ 232 w 562"/>
              <a:gd name="T73" fmla="*/ 196 h 512"/>
              <a:gd name="T74" fmla="*/ 224 w 562"/>
              <a:gd name="T75" fmla="*/ 192 h 512"/>
              <a:gd name="T76" fmla="*/ 153 w 562"/>
              <a:gd name="T77" fmla="*/ 192 h 512"/>
              <a:gd name="T78" fmla="*/ 142 w 562"/>
              <a:gd name="T79" fmla="*/ 202 h 512"/>
              <a:gd name="T80" fmla="*/ 142 w 562"/>
              <a:gd name="T81" fmla="*/ 384 h 512"/>
              <a:gd name="T82" fmla="*/ 153 w 562"/>
              <a:gd name="T83" fmla="*/ 394 h 512"/>
              <a:gd name="T84" fmla="*/ 409 w 562"/>
              <a:gd name="T85" fmla="*/ 394 h 512"/>
              <a:gd name="T86" fmla="*/ 419 w 562"/>
              <a:gd name="T87" fmla="*/ 384 h 512"/>
              <a:gd name="T88" fmla="*/ 419 w 562"/>
              <a:gd name="T89"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2" h="512">
                <a:moveTo>
                  <a:pt x="296" y="234"/>
                </a:moveTo>
                <a:cubicBezTo>
                  <a:pt x="398" y="234"/>
                  <a:pt x="398" y="234"/>
                  <a:pt x="398" y="234"/>
                </a:cubicBezTo>
                <a:cubicBezTo>
                  <a:pt x="398" y="373"/>
                  <a:pt x="398" y="373"/>
                  <a:pt x="398" y="373"/>
                </a:cubicBezTo>
                <a:cubicBezTo>
                  <a:pt x="163" y="373"/>
                  <a:pt x="163" y="373"/>
                  <a:pt x="163" y="373"/>
                </a:cubicBezTo>
                <a:cubicBezTo>
                  <a:pt x="163" y="213"/>
                  <a:pt x="163" y="213"/>
                  <a:pt x="163" y="213"/>
                </a:cubicBezTo>
                <a:cubicBezTo>
                  <a:pt x="219" y="213"/>
                  <a:pt x="219" y="213"/>
                  <a:pt x="219" y="213"/>
                </a:cubicBezTo>
                <a:cubicBezTo>
                  <a:pt x="233" y="230"/>
                  <a:pt x="233" y="230"/>
                  <a:pt x="233" y="230"/>
                </a:cubicBezTo>
                <a:cubicBezTo>
                  <a:pt x="235" y="233"/>
                  <a:pt x="238" y="234"/>
                  <a:pt x="241" y="234"/>
                </a:cubicBezTo>
                <a:cubicBezTo>
                  <a:pt x="275" y="234"/>
                  <a:pt x="275" y="234"/>
                  <a:pt x="275" y="234"/>
                </a:cubicBezTo>
                <a:cubicBezTo>
                  <a:pt x="272" y="249"/>
                  <a:pt x="270" y="266"/>
                  <a:pt x="270" y="283"/>
                </a:cubicBezTo>
                <a:cubicBezTo>
                  <a:pt x="246" y="259"/>
                  <a:pt x="246" y="259"/>
                  <a:pt x="246" y="259"/>
                </a:cubicBezTo>
                <a:cubicBezTo>
                  <a:pt x="241" y="255"/>
                  <a:pt x="235" y="255"/>
                  <a:pt x="230" y="259"/>
                </a:cubicBezTo>
                <a:cubicBezTo>
                  <a:pt x="226" y="263"/>
                  <a:pt x="226" y="270"/>
                  <a:pt x="230" y="274"/>
                </a:cubicBezTo>
                <a:cubicBezTo>
                  <a:pt x="273" y="317"/>
                  <a:pt x="273" y="317"/>
                  <a:pt x="273" y="317"/>
                </a:cubicBezTo>
                <a:cubicBezTo>
                  <a:pt x="275" y="319"/>
                  <a:pt x="278" y="320"/>
                  <a:pt x="281" y="320"/>
                </a:cubicBezTo>
                <a:cubicBezTo>
                  <a:pt x="283" y="320"/>
                  <a:pt x="286" y="319"/>
                  <a:pt x="288" y="317"/>
                </a:cubicBezTo>
                <a:cubicBezTo>
                  <a:pt x="331" y="274"/>
                  <a:pt x="331" y="274"/>
                  <a:pt x="331" y="274"/>
                </a:cubicBezTo>
                <a:cubicBezTo>
                  <a:pt x="335" y="270"/>
                  <a:pt x="335" y="263"/>
                  <a:pt x="331" y="259"/>
                </a:cubicBezTo>
                <a:cubicBezTo>
                  <a:pt x="327" y="255"/>
                  <a:pt x="320" y="255"/>
                  <a:pt x="316" y="259"/>
                </a:cubicBezTo>
                <a:cubicBezTo>
                  <a:pt x="291" y="283"/>
                  <a:pt x="291" y="283"/>
                  <a:pt x="291" y="283"/>
                </a:cubicBezTo>
                <a:cubicBezTo>
                  <a:pt x="292" y="265"/>
                  <a:pt x="293" y="249"/>
                  <a:pt x="296" y="234"/>
                </a:cubicBezTo>
                <a:close/>
                <a:moveTo>
                  <a:pt x="462" y="437"/>
                </a:moveTo>
                <a:cubicBezTo>
                  <a:pt x="412" y="487"/>
                  <a:pt x="346" y="512"/>
                  <a:pt x="281" y="512"/>
                </a:cubicBezTo>
                <a:cubicBezTo>
                  <a:pt x="215" y="512"/>
                  <a:pt x="150" y="487"/>
                  <a:pt x="100" y="437"/>
                </a:cubicBezTo>
                <a:cubicBezTo>
                  <a:pt x="0" y="337"/>
                  <a:pt x="0" y="175"/>
                  <a:pt x="100" y="75"/>
                </a:cubicBezTo>
                <a:cubicBezTo>
                  <a:pt x="150" y="25"/>
                  <a:pt x="215" y="0"/>
                  <a:pt x="281" y="0"/>
                </a:cubicBezTo>
                <a:cubicBezTo>
                  <a:pt x="346" y="0"/>
                  <a:pt x="412" y="25"/>
                  <a:pt x="462" y="75"/>
                </a:cubicBezTo>
                <a:cubicBezTo>
                  <a:pt x="562" y="175"/>
                  <a:pt x="562" y="337"/>
                  <a:pt x="462" y="437"/>
                </a:cubicBezTo>
                <a:close/>
                <a:moveTo>
                  <a:pt x="419" y="224"/>
                </a:moveTo>
                <a:cubicBezTo>
                  <a:pt x="419" y="218"/>
                  <a:pt x="415" y="213"/>
                  <a:pt x="409" y="213"/>
                </a:cubicBezTo>
                <a:cubicBezTo>
                  <a:pt x="302" y="213"/>
                  <a:pt x="302" y="213"/>
                  <a:pt x="302" y="213"/>
                </a:cubicBezTo>
                <a:cubicBezTo>
                  <a:pt x="318" y="170"/>
                  <a:pt x="351" y="149"/>
                  <a:pt x="403" y="149"/>
                </a:cubicBezTo>
                <a:cubicBezTo>
                  <a:pt x="409" y="149"/>
                  <a:pt x="414" y="144"/>
                  <a:pt x="414" y="138"/>
                </a:cubicBezTo>
                <a:cubicBezTo>
                  <a:pt x="414" y="132"/>
                  <a:pt x="409" y="128"/>
                  <a:pt x="403" y="128"/>
                </a:cubicBezTo>
                <a:cubicBezTo>
                  <a:pt x="339" y="128"/>
                  <a:pt x="298" y="157"/>
                  <a:pt x="280" y="213"/>
                </a:cubicBezTo>
                <a:cubicBezTo>
                  <a:pt x="246" y="213"/>
                  <a:pt x="246" y="213"/>
                  <a:pt x="246" y="213"/>
                </a:cubicBezTo>
                <a:cubicBezTo>
                  <a:pt x="232" y="196"/>
                  <a:pt x="232" y="196"/>
                  <a:pt x="232" y="196"/>
                </a:cubicBezTo>
                <a:cubicBezTo>
                  <a:pt x="230" y="193"/>
                  <a:pt x="227" y="192"/>
                  <a:pt x="224" y="192"/>
                </a:cubicBezTo>
                <a:cubicBezTo>
                  <a:pt x="153" y="192"/>
                  <a:pt x="153" y="192"/>
                  <a:pt x="153" y="192"/>
                </a:cubicBezTo>
                <a:cubicBezTo>
                  <a:pt x="147" y="192"/>
                  <a:pt x="142" y="196"/>
                  <a:pt x="142" y="202"/>
                </a:cubicBezTo>
                <a:cubicBezTo>
                  <a:pt x="142" y="384"/>
                  <a:pt x="142" y="384"/>
                  <a:pt x="142" y="384"/>
                </a:cubicBezTo>
                <a:cubicBezTo>
                  <a:pt x="142" y="390"/>
                  <a:pt x="147" y="394"/>
                  <a:pt x="153" y="394"/>
                </a:cubicBezTo>
                <a:cubicBezTo>
                  <a:pt x="409" y="394"/>
                  <a:pt x="409" y="394"/>
                  <a:pt x="409" y="394"/>
                </a:cubicBezTo>
                <a:cubicBezTo>
                  <a:pt x="415" y="394"/>
                  <a:pt x="419" y="390"/>
                  <a:pt x="419" y="384"/>
                </a:cubicBezTo>
                <a:lnTo>
                  <a:pt x="419" y="224"/>
                </a:ln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62" name="Freeform 603">
            <a:extLst>
              <a:ext uri="{FF2B5EF4-FFF2-40B4-BE49-F238E27FC236}">
                <a16:creationId xmlns:a16="http://schemas.microsoft.com/office/drawing/2014/main" id="{2F37350C-0F80-4AB8-B2A2-A4721E4E89C5}"/>
              </a:ext>
            </a:extLst>
          </p:cNvPr>
          <p:cNvSpPr>
            <a:spLocks noChangeAspect="1" noEditPoints="1"/>
          </p:cNvSpPr>
          <p:nvPr/>
        </p:nvSpPr>
        <p:spPr bwMode="auto">
          <a:xfrm>
            <a:off x="4709902" y="2874948"/>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362 h 512"/>
              <a:gd name="T12" fmla="*/ 106 w 512"/>
              <a:gd name="T13" fmla="*/ 362 h 512"/>
              <a:gd name="T14" fmla="*/ 96 w 512"/>
              <a:gd name="T15" fmla="*/ 352 h 512"/>
              <a:gd name="T16" fmla="*/ 106 w 512"/>
              <a:gd name="T17" fmla="*/ 341 h 512"/>
              <a:gd name="T18" fmla="*/ 405 w 512"/>
              <a:gd name="T19" fmla="*/ 341 h 512"/>
              <a:gd name="T20" fmla="*/ 416 w 512"/>
              <a:gd name="T21" fmla="*/ 352 h 512"/>
              <a:gd name="T22" fmla="*/ 405 w 512"/>
              <a:gd name="T23" fmla="*/ 362 h 512"/>
              <a:gd name="T24" fmla="*/ 405 w 512"/>
              <a:gd name="T25" fmla="*/ 298 h 512"/>
              <a:gd name="T26" fmla="*/ 106 w 512"/>
              <a:gd name="T27" fmla="*/ 298 h 512"/>
              <a:gd name="T28" fmla="*/ 96 w 512"/>
              <a:gd name="T29" fmla="*/ 288 h 512"/>
              <a:gd name="T30" fmla="*/ 106 w 512"/>
              <a:gd name="T31" fmla="*/ 277 h 512"/>
              <a:gd name="T32" fmla="*/ 405 w 512"/>
              <a:gd name="T33" fmla="*/ 277 h 512"/>
              <a:gd name="T34" fmla="*/ 416 w 512"/>
              <a:gd name="T35" fmla="*/ 288 h 512"/>
              <a:gd name="T36" fmla="*/ 405 w 512"/>
              <a:gd name="T37" fmla="*/ 298 h 512"/>
              <a:gd name="T38" fmla="*/ 405 w 512"/>
              <a:gd name="T39" fmla="*/ 234 h 512"/>
              <a:gd name="T40" fmla="*/ 106 w 512"/>
              <a:gd name="T41" fmla="*/ 234 h 512"/>
              <a:gd name="T42" fmla="*/ 96 w 512"/>
              <a:gd name="T43" fmla="*/ 224 h 512"/>
              <a:gd name="T44" fmla="*/ 106 w 512"/>
              <a:gd name="T45" fmla="*/ 213 h 512"/>
              <a:gd name="T46" fmla="*/ 405 w 512"/>
              <a:gd name="T47" fmla="*/ 213 h 512"/>
              <a:gd name="T48" fmla="*/ 416 w 512"/>
              <a:gd name="T49" fmla="*/ 224 h 512"/>
              <a:gd name="T50" fmla="*/ 405 w 512"/>
              <a:gd name="T51" fmla="*/ 234 h 512"/>
              <a:gd name="T52" fmla="*/ 405 w 512"/>
              <a:gd name="T53" fmla="*/ 170 h 512"/>
              <a:gd name="T54" fmla="*/ 106 w 512"/>
              <a:gd name="T55" fmla="*/ 170 h 512"/>
              <a:gd name="T56" fmla="*/ 96 w 512"/>
              <a:gd name="T57" fmla="*/ 160 h 512"/>
              <a:gd name="T58" fmla="*/ 106 w 512"/>
              <a:gd name="T59" fmla="*/ 149 h 512"/>
              <a:gd name="T60" fmla="*/ 405 w 512"/>
              <a:gd name="T61" fmla="*/ 149 h 512"/>
              <a:gd name="T62" fmla="*/ 416 w 512"/>
              <a:gd name="T63" fmla="*/ 160 h 512"/>
              <a:gd name="T64" fmla="*/ 405 w 512"/>
              <a:gd name="T65"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362"/>
                </a:moveTo>
                <a:cubicBezTo>
                  <a:pt x="106" y="362"/>
                  <a:pt x="106" y="362"/>
                  <a:pt x="106" y="362"/>
                </a:cubicBezTo>
                <a:cubicBezTo>
                  <a:pt x="100" y="362"/>
                  <a:pt x="96" y="358"/>
                  <a:pt x="96" y="352"/>
                </a:cubicBezTo>
                <a:cubicBezTo>
                  <a:pt x="96" y="346"/>
                  <a:pt x="100" y="341"/>
                  <a:pt x="106" y="341"/>
                </a:cubicBezTo>
                <a:cubicBezTo>
                  <a:pt x="405" y="341"/>
                  <a:pt x="405" y="341"/>
                  <a:pt x="405" y="341"/>
                </a:cubicBezTo>
                <a:cubicBezTo>
                  <a:pt x="411" y="341"/>
                  <a:pt x="416" y="346"/>
                  <a:pt x="416" y="352"/>
                </a:cubicBezTo>
                <a:cubicBezTo>
                  <a:pt x="416" y="358"/>
                  <a:pt x="411" y="362"/>
                  <a:pt x="405" y="362"/>
                </a:cubicBezTo>
                <a:close/>
                <a:moveTo>
                  <a:pt x="405" y="298"/>
                </a:moveTo>
                <a:cubicBezTo>
                  <a:pt x="106" y="298"/>
                  <a:pt x="106" y="298"/>
                  <a:pt x="106" y="298"/>
                </a:cubicBezTo>
                <a:cubicBezTo>
                  <a:pt x="100" y="298"/>
                  <a:pt x="96" y="294"/>
                  <a:pt x="96" y="288"/>
                </a:cubicBezTo>
                <a:cubicBezTo>
                  <a:pt x="96" y="282"/>
                  <a:pt x="100" y="277"/>
                  <a:pt x="106" y="277"/>
                </a:cubicBezTo>
                <a:cubicBezTo>
                  <a:pt x="405" y="277"/>
                  <a:pt x="405" y="277"/>
                  <a:pt x="405" y="277"/>
                </a:cubicBezTo>
                <a:cubicBezTo>
                  <a:pt x="411" y="277"/>
                  <a:pt x="416" y="282"/>
                  <a:pt x="416" y="288"/>
                </a:cubicBezTo>
                <a:cubicBezTo>
                  <a:pt x="416" y="294"/>
                  <a:pt x="411" y="298"/>
                  <a:pt x="405" y="298"/>
                </a:cubicBezTo>
                <a:close/>
                <a:moveTo>
                  <a:pt x="405" y="234"/>
                </a:moveTo>
                <a:cubicBezTo>
                  <a:pt x="106" y="234"/>
                  <a:pt x="106" y="234"/>
                  <a:pt x="106" y="234"/>
                </a:cubicBezTo>
                <a:cubicBezTo>
                  <a:pt x="100" y="234"/>
                  <a:pt x="96" y="230"/>
                  <a:pt x="96" y="224"/>
                </a:cubicBezTo>
                <a:cubicBezTo>
                  <a:pt x="96" y="218"/>
                  <a:pt x="100" y="213"/>
                  <a:pt x="106" y="213"/>
                </a:cubicBezTo>
                <a:cubicBezTo>
                  <a:pt x="405" y="213"/>
                  <a:pt x="405" y="213"/>
                  <a:pt x="405" y="213"/>
                </a:cubicBezTo>
                <a:cubicBezTo>
                  <a:pt x="411" y="213"/>
                  <a:pt x="416" y="218"/>
                  <a:pt x="416" y="224"/>
                </a:cubicBezTo>
                <a:cubicBezTo>
                  <a:pt x="416" y="230"/>
                  <a:pt x="411" y="234"/>
                  <a:pt x="405" y="234"/>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64" name="Freeform 355">
            <a:extLst>
              <a:ext uri="{FF2B5EF4-FFF2-40B4-BE49-F238E27FC236}">
                <a16:creationId xmlns:a16="http://schemas.microsoft.com/office/drawing/2014/main" id="{7293138E-BE5C-48AD-8F4B-56CA4AC203B5}"/>
              </a:ext>
            </a:extLst>
          </p:cNvPr>
          <p:cNvSpPr>
            <a:spLocks/>
          </p:cNvSpPr>
          <p:nvPr/>
        </p:nvSpPr>
        <p:spPr bwMode="auto">
          <a:xfrm>
            <a:off x="4825411" y="4135978"/>
            <a:ext cx="138402" cy="198953"/>
          </a:xfrm>
          <a:custGeom>
            <a:avLst/>
            <a:gdLst>
              <a:gd name="T0" fmla="*/ 117 w 192"/>
              <a:gd name="T1" fmla="*/ 64 h 277"/>
              <a:gd name="T2" fmla="*/ 117 w 192"/>
              <a:gd name="T3" fmla="*/ 0 h 277"/>
              <a:gd name="T4" fmla="*/ 0 w 192"/>
              <a:gd name="T5" fmla="*/ 0 h 277"/>
              <a:gd name="T6" fmla="*/ 0 w 192"/>
              <a:gd name="T7" fmla="*/ 277 h 277"/>
              <a:gd name="T8" fmla="*/ 192 w 192"/>
              <a:gd name="T9" fmla="*/ 277 h 277"/>
              <a:gd name="T10" fmla="*/ 192 w 192"/>
              <a:gd name="T11" fmla="*/ 75 h 277"/>
              <a:gd name="T12" fmla="*/ 128 w 192"/>
              <a:gd name="T13" fmla="*/ 75 h 277"/>
              <a:gd name="T14" fmla="*/ 117 w 192"/>
              <a:gd name="T15" fmla="*/ 64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77">
                <a:moveTo>
                  <a:pt x="117" y="64"/>
                </a:moveTo>
                <a:cubicBezTo>
                  <a:pt x="117" y="0"/>
                  <a:pt x="117" y="0"/>
                  <a:pt x="117" y="0"/>
                </a:cubicBezTo>
                <a:cubicBezTo>
                  <a:pt x="0" y="0"/>
                  <a:pt x="0" y="0"/>
                  <a:pt x="0" y="0"/>
                </a:cubicBezTo>
                <a:cubicBezTo>
                  <a:pt x="0" y="277"/>
                  <a:pt x="0" y="277"/>
                  <a:pt x="0" y="277"/>
                </a:cubicBezTo>
                <a:cubicBezTo>
                  <a:pt x="192" y="277"/>
                  <a:pt x="192" y="277"/>
                  <a:pt x="192" y="277"/>
                </a:cubicBezTo>
                <a:cubicBezTo>
                  <a:pt x="192" y="75"/>
                  <a:pt x="192" y="75"/>
                  <a:pt x="192" y="75"/>
                </a:cubicBezTo>
                <a:cubicBezTo>
                  <a:pt x="128" y="75"/>
                  <a:pt x="128" y="75"/>
                  <a:pt x="128" y="75"/>
                </a:cubicBezTo>
                <a:cubicBezTo>
                  <a:pt x="122" y="75"/>
                  <a:pt x="117" y="70"/>
                  <a:pt x="117" y="64"/>
                </a:cubicBezTo>
                <a:close/>
              </a:path>
            </a:pathLst>
          </a:custGeom>
          <a:solidFill>
            <a:srgbClr val="FFC7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65" name="Freeform 356">
            <a:extLst>
              <a:ext uri="{FF2B5EF4-FFF2-40B4-BE49-F238E27FC236}">
                <a16:creationId xmlns:a16="http://schemas.microsoft.com/office/drawing/2014/main" id="{7736FE56-A31D-4C2A-8EBD-9AEB4D05FBB8}"/>
              </a:ext>
            </a:extLst>
          </p:cNvPr>
          <p:cNvSpPr>
            <a:spLocks/>
          </p:cNvSpPr>
          <p:nvPr/>
        </p:nvSpPr>
        <p:spPr bwMode="auto">
          <a:xfrm>
            <a:off x="4965353" y="5121783"/>
            <a:ext cx="28113" cy="27032"/>
          </a:xfrm>
          <a:custGeom>
            <a:avLst/>
            <a:gdLst>
              <a:gd name="T0" fmla="*/ 0 w 26"/>
              <a:gd name="T1" fmla="*/ 0 h 25"/>
              <a:gd name="T2" fmla="*/ 0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0" y="25"/>
                </a:lnTo>
                <a:lnTo>
                  <a:pt x="26" y="25"/>
                </a:lnTo>
                <a:lnTo>
                  <a:pt x="0" y="0"/>
                </a:lnTo>
                <a:close/>
              </a:path>
            </a:pathLst>
          </a:custGeom>
          <a:solidFill>
            <a:srgbClr val="92D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66" name="Freeform 357">
            <a:extLst>
              <a:ext uri="{FF2B5EF4-FFF2-40B4-BE49-F238E27FC236}">
                <a16:creationId xmlns:a16="http://schemas.microsoft.com/office/drawing/2014/main" id="{8B9382F2-ACF8-4AAA-960D-D52AE8AD1DED}"/>
              </a:ext>
            </a:extLst>
          </p:cNvPr>
          <p:cNvSpPr>
            <a:spLocks noEditPoints="1"/>
          </p:cNvSpPr>
          <p:nvPr/>
        </p:nvSpPr>
        <p:spPr bwMode="auto">
          <a:xfrm>
            <a:off x="4719759" y="4059586"/>
            <a:ext cx="367630" cy="36763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405 h 512"/>
              <a:gd name="T12" fmla="*/ 362 w 512"/>
              <a:gd name="T13" fmla="*/ 416 h 512"/>
              <a:gd name="T14" fmla="*/ 149 w 512"/>
              <a:gd name="T15" fmla="*/ 416 h 512"/>
              <a:gd name="T16" fmla="*/ 138 w 512"/>
              <a:gd name="T17" fmla="*/ 405 h 512"/>
              <a:gd name="T18" fmla="*/ 138 w 512"/>
              <a:gd name="T19" fmla="*/ 106 h 512"/>
              <a:gd name="T20" fmla="*/ 149 w 512"/>
              <a:gd name="T21" fmla="*/ 96 h 512"/>
              <a:gd name="T22" fmla="*/ 288 w 512"/>
              <a:gd name="T23" fmla="*/ 96 h 512"/>
              <a:gd name="T24" fmla="*/ 292 w 512"/>
              <a:gd name="T25" fmla="*/ 96 h 512"/>
              <a:gd name="T26" fmla="*/ 295 w 512"/>
              <a:gd name="T27" fmla="*/ 99 h 512"/>
              <a:gd name="T28" fmla="*/ 370 w 512"/>
              <a:gd name="T29" fmla="*/ 173 h 512"/>
              <a:gd name="T30" fmla="*/ 372 w 512"/>
              <a:gd name="T31" fmla="*/ 177 h 512"/>
              <a:gd name="T32" fmla="*/ 373 w 512"/>
              <a:gd name="T33" fmla="*/ 181 h 512"/>
              <a:gd name="T34" fmla="*/ 373 w 512"/>
              <a:gd name="T35"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405"/>
                </a:moveTo>
                <a:cubicBezTo>
                  <a:pt x="373" y="411"/>
                  <a:pt x="368" y="416"/>
                  <a:pt x="362"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288" y="96"/>
                  <a:pt x="288" y="96"/>
                  <a:pt x="288" y="96"/>
                </a:cubicBezTo>
                <a:cubicBezTo>
                  <a:pt x="289" y="96"/>
                  <a:pt x="290" y="96"/>
                  <a:pt x="292" y="96"/>
                </a:cubicBezTo>
                <a:cubicBezTo>
                  <a:pt x="293" y="97"/>
                  <a:pt x="294" y="98"/>
                  <a:pt x="295" y="99"/>
                </a:cubicBezTo>
                <a:cubicBezTo>
                  <a:pt x="370" y="173"/>
                  <a:pt x="370" y="173"/>
                  <a:pt x="370" y="173"/>
                </a:cubicBezTo>
                <a:cubicBezTo>
                  <a:pt x="371" y="174"/>
                  <a:pt x="372" y="176"/>
                  <a:pt x="372" y="177"/>
                </a:cubicBezTo>
                <a:cubicBezTo>
                  <a:pt x="373" y="178"/>
                  <a:pt x="373" y="180"/>
                  <a:pt x="373" y="181"/>
                </a:cubicBezTo>
                <a:lnTo>
                  <a:pt x="373" y="405"/>
                </a:lnTo>
                <a:close/>
              </a:path>
            </a:pathLst>
          </a:custGeom>
          <a:solidFill>
            <a:srgbClr val="FFC7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cxnSp>
        <p:nvCxnSpPr>
          <p:cNvPr id="69" name="Straight Arrow Connector 68">
            <a:extLst>
              <a:ext uri="{FF2B5EF4-FFF2-40B4-BE49-F238E27FC236}">
                <a16:creationId xmlns:a16="http://schemas.microsoft.com/office/drawing/2014/main" id="{3EC6B6FE-11D9-4ABB-94C3-EE7737019EB9}"/>
              </a:ext>
            </a:extLst>
          </p:cNvPr>
          <p:cNvCxnSpPr>
            <a:cxnSpLocks/>
          </p:cNvCxnSpPr>
          <p:nvPr/>
        </p:nvCxnSpPr>
        <p:spPr>
          <a:xfrm>
            <a:off x="4875377" y="2661455"/>
            <a:ext cx="762" cy="160174"/>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4C37206-F7E5-419B-A068-B728AFE6C6D4}"/>
              </a:ext>
            </a:extLst>
          </p:cNvPr>
          <p:cNvCxnSpPr>
            <a:cxnSpLocks/>
          </p:cNvCxnSpPr>
          <p:nvPr/>
        </p:nvCxnSpPr>
        <p:spPr>
          <a:xfrm>
            <a:off x="4893423" y="3813464"/>
            <a:ext cx="0" cy="180019"/>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40B4835-6BB5-4845-8663-5D71426012AF}"/>
              </a:ext>
            </a:extLst>
          </p:cNvPr>
          <p:cNvSpPr txBox="1"/>
          <p:nvPr/>
        </p:nvSpPr>
        <p:spPr>
          <a:xfrm>
            <a:off x="4382991" y="4408999"/>
            <a:ext cx="1112927"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Create Oracle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file (s)/zip</a:t>
            </a:r>
          </a:p>
        </p:txBody>
      </p:sp>
      <p:cxnSp>
        <p:nvCxnSpPr>
          <p:cNvPr id="99" name="Connector: Elbow 98">
            <a:extLst>
              <a:ext uri="{FF2B5EF4-FFF2-40B4-BE49-F238E27FC236}">
                <a16:creationId xmlns:a16="http://schemas.microsoft.com/office/drawing/2014/main" id="{0BDA5BE0-B8B8-4425-8E97-F4DC258001CA}"/>
              </a:ext>
            </a:extLst>
          </p:cNvPr>
          <p:cNvCxnSpPr>
            <a:cxnSpLocks/>
          </p:cNvCxnSpPr>
          <p:nvPr/>
        </p:nvCxnSpPr>
        <p:spPr>
          <a:xfrm rot="5400000" flipH="1" flipV="1">
            <a:off x="4454150" y="2984780"/>
            <a:ext cx="2227116" cy="429503"/>
          </a:xfrm>
          <a:prstGeom prst="bentConnector3">
            <a:avLst>
              <a:gd name="adj1" fmla="val 9936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sp>
        <p:nvSpPr>
          <p:cNvPr id="102" name="Freeform 26">
            <a:extLst>
              <a:ext uri="{FF2B5EF4-FFF2-40B4-BE49-F238E27FC236}">
                <a16:creationId xmlns:a16="http://schemas.microsoft.com/office/drawing/2014/main" id="{8522A717-B0F1-4F67-9A67-1CBFDCD66C03}"/>
              </a:ext>
            </a:extLst>
          </p:cNvPr>
          <p:cNvSpPr>
            <a:spLocks noChangeAspect="1" noEditPoints="1"/>
          </p:cNvSpPr>
          <p:nvPr/>
        </p:nvSpPr>
        <p:spPr bwMode="auto">
          <a:xfrm>
            <a:off x="5852480" y="1994628"/>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103" name="Freeform 26">
            <a:extLst>
              <a:ext uri="{FF2B5EF4-FFF2-40B4-BE49-F238E27FC236}">
                <a16:creationId xmlns:a16="http://schemas.microsoft.com/office/drawing/2014/main" id="{4E480028-DEB7-48F8-8230-53ECBB0F7A1E}"/>
              </a:ext>
            </a:extLst>
          </p:cNvPr>
          <p:cNvSpPr>
            <a:spLocks noChangeAspect="1" noEditPoints="1"/>
          </p:cNvSpPr>
          <p:nvPr/>
        </p:nvSpPr>
        <p:spPr bwMode="auto">
          <a:xfrm>
            <a:off x="5829407" y="2935840"/>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104" name="Freeform 26">
            <a:extLst>
              <a:ext uri="{FF2B5EF4-FFF2-40B4-BE49-F238E27FC236}">
                <a16:creationId xmlns:a16="http://schemas.microsoft.com/office/drawing/2014/main" id="{259D3B65-CBCF-4AD9-A32C-99E51787480B}"/>
              </a:ext>
            </a:extLst>
          </p:cNvPr>
          <p:cNvSpPr>
            <a:spLocks noChangeAspect="1" noEditPoints="1"/>
          </p:cNvSpPr>
          <p:nvPr/>
        </p:nvSpPr>
        <p:spPr bwMode="auto">
          <a:xfrm>
            <a:off x="5805440" y="3935817"/>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cxnSp>
        <p:nvCxnSpPr>
          <p:cNvPr id="159" name="Straight Arrow Connector 158">
            <a:extLst>
              <a:ext uri="{FF2B5EF4-FFF2-40B4-BE49-F238E27FC236}">
                <a16:creationId xmlns:a16="http://schemas.microsoft.com/office/drawing/2014/main" id="{7D9145B2-7373-4209-B171-3B7EEF87A2B9}"/>
              </a:ext>
            </a:extLst>
          </p:cNvPr>
          <p:cNvCxnSpPr>
            <a:cxnSpLocks/>
          </p:cNvCxnSpPr>
          <p:nvPr/>
        </p:nvCxnSpPr>
        <p:spPr>
          <a:xfrm>
            <a:off x="6968216" y="2385162"/>
            <a:ext cx="1016491" cy="6703"/>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sp>
        <p:nvSpPr>
          <p:cNvPr id="113" name="Flowchart: Connector 112">
            <a:extLst>
              <a:ext uri="{FF2B5EF4-FFF2-40B4-BE49-F238E27FC236}">
                <a16:creationId xmlns:a16="http://schemas.microsoft.com/office/drawing/2014/main" id="{A476A79E-3B31-4969-9B73-E19CDA99E269}"/>
              </a:ext>
            </a:extLst>
          </p:cNvPr>
          <p:cNvSpPr/>
          <p:nvPr/>
        </p:nvSpPr>
        <p:spPr bwMode="gray">
          <a:xfrm>
            <a:off x="8133239" y="1827876"/>
            <a:ext cx="186188" cy="219788"/>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rPr>
              <a:t>3</a:t>
            </a:r>
          </a:p>
        </p:txBody>
      </p:sp>
      <p:sp>
        <p:nvSpPr>
          <p:cNvPr id="115" name="Flowchart: Connector 114">
            <a:extLst>
              <a:ext uri="{FF2B5EF4-FFF2-40B4-BE49-F238E27FC236}">
                <a16:creationId xmlns:a16="http://schemas.microsoft.com/office/drawing/2014/main" id="{6DE51E63-FCA8-4C10-9655-B28427D5329B}"/>
              </a:ext>
            </a:extLst>
          </p:cNvPr>
          <p:cNvSpPr/>
          <p:nvPr/>
        </p:nvSpPr>
        <p:spPr bwMode="gray">
          <a:xfrm>
            <a:off x="1266796" y="4635704"/>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rPr>
              <a:t>1</a:t>
            </a:r>
          </a:p>
        </p:txBody>
      </p:sp>
      <p:sp>
        <p:nvSpPr>
          <p:cNvPr id="116" name="Flowchart: Connector 115">
            <a:extLst>
              <a:ext uri="{FF2B5EF4-FFF2-40B4-BE49-F238E27FC236}">
                <a16:creationId xmlns:a16="http://schemas.microsoft.com/office/drawing/2014/main" id="{E1B779B3-7B07-4FE8-972D-35E5BC5622EA}"/>
              </a:ext>
            </a:extLst>
          </p:cNvPr>
          <p:cNvSpPr/>
          <p:nvPr/>
        </p:nvSpPr>
        <p:spPr bwMode="gray">
          <a:xfrm>
            <a:off x="4218065" y="5318673"/>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rPr>
              <a:t>2</a:t>
            </a:r>
          </a:p>
        </p:txBody>
      </p:sp>
      <p:sp>
        <p:nvSpPr>
          <p:cNvPr id="117" name="Flowchart: Connector 116">
            <a:extLst>
              <a:ext uri="{FF2B5EF4-FFF2-40B4-BE49-F238E27FC236}">
                <a16:creationId xmlns:a16="http://schemas.microsoft.com/office/drawing/2014/main" id="{24065E64-A18D-437E-8591-E65F96B08C78}"/>
              </a:ext>
            </a:extLst>
          </p:cNvPr>
          <p:cNvSpPr/>
          <p:nvPr/>
        </p:nvSpPr>
        <p:spPr bwMode="gray">
          <a:xfrm>
            <a:off x="7751172" y="5377802"/>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rPr>
              <a:t>3</a:t>
            </a:r>
          </a:p>
        </p:txBody>
      </p:sp>
      <p:sp>
        <p:nvSpPr>
          <p:cNvPr id="12" name="TextBox 11">
            <a:extLst>
              <a:ext uri="{FF2B5EF4-FFF2-40B4-BE49-F238E27FC236}">
                <a16:creationId xmlns:a16="http://schemas.microsoft.com/office/drawing/2014/main" id="{5097F09E-39BF-4156-9422-795AEAA62627}"/>
              </a:ext>
            </a:extLst>
          </p:cNvPr>
          <p:cNvSpPr txBox="1"/>
          <p:nvPr/>
        </p:nvSpPr>
        <p:spPr>
          <a:xfrm>
            <a:off x="1230083" y="4971274"/>
            <a:ext cx="2822743" cy="1061829"/>
          </a:xfrm>
          <a:prstGeom prst="rect">
            <a:avLst/>
          </a:prstGeom>
          <a:noFill/>
        </p:spPr>
        <p:txBody>
          <a:bodyPr wrap="square" lIns="91440" tIns="45720" rIns="91440" bIns="45720" rtlCol="0" anchor="t">
            <a:spAutoFit/>
          </a:bodyPr>
          <a:lstStyle/>
          <a:p>
            <a:pPr>
              <a:defRPr/>
            </a:pPr>
            <a:r>
              <a:rPr kumimoji="0" lang="en-US" sz="1050" b="0" i="0" u="none" strike="noStrike" kern="1200" cap="none" spc="0" normalizeH="0" baseline="0" noProof="0">
                <a:ln>
                  <a:noFill/>
                </a:ln>
                <a:solidFill>
                  <a:srgbClr val="6B767D"/>
                </a:solidFill>
                <a:effectLst/>
                <a:uLnTx/>
                <a:uFillTx/>
                <a:latin typeface="Arial" panose="020B0604020202020204"/>
                <a:ea typeface="+mn-ea"/>
                <a:cs typeface="Arial"/>
              </a:rPr>
              <a:t>SFDC exposes bulk APIs to be triggered by the middleware to extract relevant data.</a:t>
            </a:r>
          </a:p>
          <a:p>
            <a:pPr>
              <a:defRPr/>
            </a:pPr>
            <a:r>
              <a:rPr lang="en-US" sz="1050">
                <a:solidFill>
                  <a:srgbClr val="6B767D"/>
                </a:solidFill>
                <a:latin typeface="Arial" panose="020B0604020202020204"/>
                <a:cs typeface="Arial"/>
              </a:rPr>
              <a:t>OIC has inbuilt </a:t>
            </a:r>
            <a:r>
              <a:rPr lang="en-US" sz="1050" err="1">
                <a:solidFill>
                  <a:srgbClr val="6B767D"/>
                </a:solidFill>
                <a:latin typeface="Arial" panose="020B0604020202020204"/>
                <a:cs typeface="Arial"/>
              </a:rPr>
              <a:t>SalesForce</a:t>
            </a:r>
            <a:r>
              <a:rPr lang="en-US" sz="1050">
                <a:solidFill>
                  <a:srgbClr val="6B767D"/>
                </a:solidFill>
                <a:latin typeface="Arial" panose="020B0604020202020204"/>
                <a:cs typeface="Arial"/>
              </a:rPr>
              <a:t> adapters to connect to SFDC and extract the source data.</a:t>
            </a:r>
            <a:endParaRPr kumimoji="0" lang="en-US" sz="1050" b="0" i="0" u="none" strike="noStrike" kern="1200" cap="none" spc="0" normalizeH="0" baseline="0" noProof="0">
              <a:ln>
                <a:noFill/>
              </a:ln>
              <a:effectLst/>
              <a:uLnTx/>
              <a:uFillTx/>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0" i="0" u="none" strike="noStrike" kern="1200" cap="none" spc="0" normalizeH="0" baseline="0" noProof="0">
              <a:ln>
                <a:noFill/>
              </a:ln>
              <a:solidFill>
                <a:srgbClr val="6B767D"/>
              </a:solidFill>
              <a:effectLst/>
              <a:uLnTx/>
              <a:uFillTx/>
              <a:latin typeface="Arial" panose="020B0604020202020204"/>
              <a:cs typeface="Arial"/>
            </a:endParaRPr>
          </a:p>
        </p:txBody>
      </p:sp>
      <p:sp>
        <p:nvSpPr>
          <p:cNvPr id="120" name="TextBox 119">
            <a:extLst>
              <a:ext uri="{FF2B5EF4-FFF2-40B4-BE49-F238E27FC236}">
                <a16:creationId xmlns:a16="http://schemas.microsoft.com/office/drawing/2014/main" id="{3EC0CB52-2C74-46F2-9053-E4B42CB46774}"/>
              </a:ext>
            </a:extLst>
          </p:cNvPr>
          <p:cNvSpPr txBox="1"/>
          <p:nvPr/>
        </p:nvSpPr>
        <p:spPr>
          <a:xfrm>
            <a:off x="4152404" y="5674110"/>
            <a:ext cx="2401104" cy="738664"/>
          </a:xfrm>
          <a:prstGeom prst="rect">
            <a:avLst/>
          </a:prstGeom>
          <a:noFill/>
        </p:spPr>
        <p:txBody>
          <a:bodyPr wrap="square" lIns="91440" tIns="45720" rIns="91440" bIns="45720" rtlCol="0" anchor="t">
            <a:spAutoFit/>
          </a:bodyPr>
          <a:lstStyle/>
          <a:p>
            <a:pPr>
              <a:defRPr/>
            </a:pPr>
            <a:r>
              <a:rPr lang="en-US" sz="1050">
                <a:solidFill>
                  <a:srgbClr val="6B767D"/>
                </a:solidFill>
                <a:latin typeface="Arial" panose="020B0604020202020204"/>
                <a:cs typeface="Arial"/>
              </a:rPr>
              <a:t>OIC Middleware invokes the bulk API, extracts the data, applies transformation and validation rules and pushes into Oracle ERP cloud</a:t>
            </a:r>
            <a:endParaRPr kumimoji="0" lang="en-US" sz="1050" b="0" i="0" u="none" strike="noStrike" kern="1200" cap="none" spc="0" normalizeH="0" baseline="0" noProof="0">
              <a:ln>
                <a:noFill/>
              </a:ln>
              <a:solidFill>
                <a:srgbClr val="6B767D"/>
              </a:solidFill>
              <a:effectLst/>
              <a:uLnTx/>
              <a:uFillTx/>
              <a:latin typeface="Arial" panose="020B0604020202020204"/>
              <a:ea typeface="+mn-ea"/>
              <a:cs typeface="Arial"/>
            </a:endParaRPr>
          </a:p>
        </p:txBody>
      </p:sp>
      <p:sp>
        <p:nvSpPr>
          <p:cNvPr id="121" name="TextBox 120">
            <a:extLst>
              <a:ext uri="{FF2B5EF4-FFF2-40B4-BE49-F238E27FC236}">
                <a16:creationId xmlns:a16="http://schemas.microsoft.com/office/drawing/2014/main" id="{7A17C05E-FA75-4A2E-AEE7-AA1137F978BC}"/>
              </a:ext>
            </a:extLst>
          </p:cNvPr>
          <p:cNvSpPr txBox="1"/>
          <p:nvPr/>
        </p:nvSpPr>
        <p:spPr>
          <a:xfrm>
            <a:off x="7957252" y="5617392"/>
            <a:ext cx="2677941" cy="9002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ea typeface="+mn-ea"/>
                <a:cs typeface="Arial" panose="020B0604020202020204" pitchFamily="34" charset="0"/>
              </a:rPr>
              <a:t>UCM is secured through user roles 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ea typeface="+mn-ea"/>
                <a:cs typeface="Arial" panose="020B0604020202020204" pitchFamily="34" charset="0"/>
              </a:rPr>
              <a:t>privileges which will restrict access to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ea typeface="+mn-ea"/>
                <a:cs typeface="Arial" panose="020B0604020202020204" pitchFamily="34" charset="0"/>
              </a:rPr>
              <a:t>unauthorized roles</a:t>
            </a:r>
          </a:p>
          <a:p>
            <a:pPr>
              <a:defRPr/>
            </a:pPr>
            <a:r>
              <a:rPr kumimoji="0" lang="en-US" sz="1050" b="0" i="0" u="none" strike="noStrike" kern="1200" cap="none" spc="0" normalizeH="0" baseline="0" noProof="0">
                <a:ln>
                  <a:noFill/>
                </a:ln>
                <a:solidFill>
                  <a:srgbClr val="6B767D"/>
                </a:solidFill>
                <a:effectLst/>
                <a:uLnTx/>
                <a:uFillTx/>
                <a:latin typeface="Arial" panose="020B0604020202020204"/>
                <a:ea typeface="+mn-ea"/>
                <a:cs typeface="Arial" panose="020B0604020202020204" pitchFamily="34" charset="0"/>
              </a:rPr>
              <a:t>Reconciliation reports are generated </a:t>
            </a:r>
            <a:r>
              <a:rPr lang="en-US" sz="1050">
                <a:solidFill>
                  <a:srgbClr val="6B767D"/>
                </a:solidFill>
                <a:latin typeface="Arial" panose="020B0604020202020204"/>
                <a:cs typeface="Arial" panose="020B0604020202020204" pitchFamily="34" charset="0"/>
              </a:rPr>
              <a:t>here</a:t>
            </a:r>
            <a:endParaRPr kumimoji="0" lang="en-US" sz="1050" b="0" i="0" u="none" strike="noStrike" kern="1200" cap="none" spc="0" normalizeH="0" baseline="0" noProof="0">
              <a:ln>
                <a:noFill/>
              </a:ln>
              <a:effectLst/>
              <a:uLnTx/>
              <a:uFillTx/>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6B767D"/>
              </a:solidFill>
              <a:effectLst/>
              <a:uLnTx/>
              <a:uFillTx/>
              <a:latin typeface="Arial" panose="020B0604020202020204"/>
              <a:ea typeface="+mn-ea"/>
              <a:cs typeface="Arial" panose="020B0604020202020204" pitchFamily="34" charset="0"/>
            </a:endParaRPr>
          </a:p>
        </p:txBody>
      </p:sp>
      <p:sp>
        <p:nvSpPr>
          <p:cNvPr id="161" name="TextBox 160">
            <a:extLst>
              <a:ext uri="{FF2B5EF4-FFF2-40B4-BE49-F238E27FC236}">
                <a16:creationId xmlns:a16="http://schemas.microsoft.com/office/drawing/2014/main" id="{25FFE998-B64F-458B-9B7A-D7B0B96A09E1}"/>
              </a:ext>
            </a:extLst>
          </p:cNvPr>
          <p:cNvSpPr txBox="1"/>
          <p:nvPr/>
        </p:nvSpPr>
        <p:spPr>
          <a:xfrm>
            <a:off x="8315184" y="3935817"/>
            <a:ext cx="1197723"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Interface Table</a:t>
            </a:r>
          </a:p>
        </p:txBody>
      </p:sp>
      <p:pic>
        <p:nvPicPr>
          <p:cNvPr id="9" name="Graphic 8" descr="Database with solid fill">
            <a:extLst>
              <a:ext uri="{FF2B5EF4-FFF2-40B4-BE49-F238E27FC236}">
                <a16:creationId xmlns:a16="http://schemas.microsoft.com/office/drawing/2014/main" id="{903481FE-ED79-41A4-8145-00BEB2F722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01514" y="3283526"/>
            <a:ext cx="982245" cy="645339"/>
          </a:xfrm>
          <a:prstGeom prst="rect">
            <a:avLst/>
          </a:prstGeom>
        </p:spPr>
      </p:pic>
      <p:pic>
        <p:nvPicPr>
          <p:cNvPr id="14" name="Graphic 13" descr="Server outline">
            <a:extLst>
              <a:ext uri="{FF2B5EF4-FFF2-40B4-BE49-F238E27FC236}">
                <a16:creationId xmlns:a16="http://schemas.microsoft.com/office/drawing/2014/main" id="{B3FE64D3-7B27-40C4-BB37-3705968832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1823" y="1855105"/>
            <a:ext cx="914400" cy="914400"/>
          </a:xfrm>
          <a:prstGeom prst="rect">
            <a:avLst/>
          </a:prstGeom>
        </p:spPr>
      </p:pic>
      <p:pic>
        <p:nvPicPr>
          <p:cNvPr id="128" name="Graphic 127" descr="Database with solid fill">
            <a:extLst>
              <a:ext uri="{FF2B5EF4-FFF2-40B4-BE49-F238E27FC236}">
                <a16:creationId xmlns:a16="http://schemas.microsoft.com/office/drawing/2014/main" id="{51375CAB-E0FC-4789-BD44-D748B7162B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7615" y="4201617"/>
            <a:ext cx="982245" cy="645339"/>
          </a:xfrm>
          <a:prstGeom prst="rect">
            <a:avLst/>
          </a:prstGeom>
        </p:spPr>
      </p:pic>
      <p:cxnSp>
        <p:nvCxnSpPr>
          <p:cNvPr id="176" name="Straight Arrow Connector 175">
            <a:extLst>
              <a:ext uri="{FF2B5EF4-FFF2-40B4-BE49-F238E27FC236}">
                <a16:creationId xmlns:a16="http://schemas.microsoft.com/office/drawing/2014/main" id="{9CF40FF7-3B55-4A65-BB6F-086513002083}"/>
              </a:ext>
            </a:extLst>
          </p:cNvPr>
          <p:cNvCxnSpPr>
            <a:cxnSpLocks/>
          </p:cNvCxnSpPr>
          <p:nvPr/>
        </p:nvCxnSpPr>
        <p:spPr>
          <a:xfrm>
            <a:off x="5964968" y="2660626"/>
            <a:ext cx="0" cy="185645"/>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1AADBA23-1EF0-4238-BDBA-AF02DA04F61A}"/>
              </a:ext>
            </a:extLst>
          </p:cNvPr>
          <p:cNvCxnSpPr>
            <a:cxnSpLocks/>
          </p:cNvCxnSpPr>
          <p:nvPr/>
        </p:nvCxnSpPr>
        <p:spPr>
          <a:xfrm flipH="1">
            <a:off x="5984775" y="3674843"/>
            <a:ext cx="1889" cy="166849"/>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958CA1CA-89B0-46F4-8AD6-DDD7C56D3C7B}"/>
              </a:ext>
            </a:extLst>
          </p:cNvPr>
          <p:cNvGrpSpPr/>
          <p:nvPr/>
        </p:nvGrpSpPr>
        <p:grpSpPr>
          <a:xfrm>
            <a:off x="-10634" y="9939"/>
            <a:ext cx="4232677" cy="284558"/>
            <a:chOff x="609324" y="13133"/>
            <a:chExt cx="4232677" cy="284558"/>
          </a:xfrm>
        </p:grpSpPr>
        <p:sp>
          <p:nvSpPr>
            <p:cNvPr id="127" name="Arrow: Chevron 126">
              <a:extLst>
                <a:ext uri="{FF2B5EF4-FFF2-40B4-BE49-F238E27FC236}">
                  <a16:creationId xmlns:a16="http://schemas.microsoft.com/office/drawing/2014/main" id="{1AA67AA9-6299-48AC-AE1A-8265B950DB13}"/>
                </a:ext>
              </a:extLst>
            </p:cNvPr>
            <p:cNvSpPr/>
            <p:nvPr/>
          </p:nvSpPr>
          <p:spPr>
            <a:xfrm>
              <a:off x="2003522" y="13133"/>
              <a:ext cx="1487468" cy="284558"/>
            </a:xfrm>
            <a:prstGeom prst="chevron">
              <a:avLst/>
            </a:prstGeom>
            <a:solidFill>
              <a:srgbClr val="F090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Conversion Tools</a:t>
              </a:r>
            </a:p>
          </p:txBody>
        </p:sp>
        <p:sp>
          <p:nvSpPr>
            <p:cNvPr id="129" name="Arrow: Chevron 128">
              <a:extLst>
                <a:ext uri="{FF2B5EF4-FFF2-40B4-BE49-F238E27FC236}">
                  <a16:creationId xmlns:a16="http://schemas.microsoft.com/office/drawing/2014/main" id="{9E43EEF1-80C0-423B-B874-B132CC78D1D7}"/>
                </a:ext>
              </a:extLst>
            </p:cNvPr>
            <p:cNvSpPr/>
            <p:nvPr/>
          </p:nvSpPr>
          <p:spPr>
            <a:xfrm>
              <a:off x="609324" y="13133"/>
              <a:ext cx="1529823"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Conversion Approach</a:t>
              </a:r>
            </a:p>
          </p:txBody>
        </p:sp>
        <p:sp>
          <p:nvSpPr>
            <p:cNvPr id="138" name="Arrow: Chevron 137">
              <a:extLst>
                <a:ext uri="{FF2B5EF4-FFF2-40B4-BE49-F238E27FC236}">
                  <a16:creationId xmlns:a16="http://schemas.microsoft.com/office/drawing/2014/main" id="{8B28D342-18F5-4A28-BCA9-A9F174AED4E1}"/>
                </a:ext>
              </a:extLst>
            </p:cNvPr>
            <p:cNvSpPr/>
            <p:nvPr/>
          </p:nvSpPr>
          <p:spPr>
            <a:xfrm>
              <a:off x="3354533" y="13133"/>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Reconciliation &amp; Validation</a:t>
              </a:r>
            </a:p>
          </p:txBody>
        </p:sp>
      </p:grpSp>
      <p:sp>
        <p:nvSpPr>
          <p:cNvPr id="147" name="Arrow: Chevron 146">
            <a:extLst>
              <a:ext uri="{FF2B5EF4-FFF2-40B4-BE49-F238E27FC236}">
                <a16:creationId xmlns:a16="http://schemas.microsoft.com/office/drawing/2014/main" id="{BC48A3CB-FF3E-4893-A42E-C9C68B2ACE99}"/>
              </a:ext>
            </a:extLst>
          </p:cNvPr>
          <p:cNvSpPr/>
          <p:nvPr/>
        </p:nvSpPr>
        <p:spPr>
          <a:xfrm>
            <a:off x="4089611" y="13254"/>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Testing Cycles</a:t>
            </a:r>
          </a:p>
        </p:txBody>
      </p:sp>
      <p:cxnSp>
        <p:nvCxnSpPr>
          <p:cNvPr id="202" name="Straight Arrow Connector 201">
            <a:extLst>
              <a:ext uri="{FF2B5EF4-FFF2-40B4-BE49-F238E27FC236}">
                <a16:creationId xmlns:a16="http://schemas.microsoft.com/office/drawing/2014/main" id="{E4563201-1F1D-4CFD-9E51-7546BB563FD1}"/>
              </a:ext>
            </a:extLst>
          </p:cNvPr>
          <p:cNvCxnSpPr>
            <a:cxnSpLocks/>
          </p:cNvCxnSpPr>
          <p:nvPr/>
        </p:nvCxnSpPr>
        <p:spPr>
          <a:xfrm>
            <a:off x="6984641" y="3543842"/>
            <a:ext cx="1027777" cy="0"/>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3CCDCE7D-77FC-47A1-B3DC-478563E94ED1}"/>
              </a:ext>
            </a:extLst>
          </p:cNvPr>
          <p:cNvCxnSpPr>
            <a:cxnSpLocks/>
          </p:cNvCxnSpPr>
          <p:nvPr/>
        </p:nvCxnSpPr>
        <p:spPr>
          <a:xfrm>
            <a:off x="7012780" y="4524286"/>
            <a:ext cx="999638" cy="0"/>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BFC6AB44-4E9D-4A13-A751-D580163E7FC7}"/>
              </a:ext>
            </a:extLst>
          </p:cNvPr>
          <p:cNvSpPr txBox="1"/>
          <p:nvPr/>
        </p:nvSpPr>
        <p:spPr>
          <a:xfrm>
            <a:off x="6852662" y="3190497"/>
            <a:ext cx="1302807"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Load Interface File</a:t>
            </a:r>
          </a:p>
        </p:txBody>
      </p:sp>
      <p:sp>
        <p:nvSpPr>
          <p:cNvPr id="206" name="TextBox 205">
            <a:extLst>
              <a:ext uri="{FF2B5EF4-FFF2-40B4-BE49-F238E27FC236}">
                <a16:creationId xmlns:a16="http://schemas.microsoft.com/office/drawing/2014/main" id="{D3B08067-5228-4D1A-8139-19F8CD885024}"/>
              </a:ext>
            </a:extLst>
          </p:cNvPr>
          <p:cNvSpPr txBox="1"/>
          <p:nvPr/>
        </p:nvSpPr>
        <p:spPr>
          <a:xfrm>
            <a:off x="6905831" y="4191429"/>
            <a:ext cx="1302807"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Import Process</a:t>
            </a:r>
          </a:p>
        </p:txBody>
      </p:sp>
      <p:sp>
        <p:nvSpPr>
          <p:cNvPr id="214" name="Flowchart: Connector 213">
            <a:extLst>
              <a:ext uri="{FF2B5EF4-FFF2-40B4-BE49-F238E27FC236}">
                <a16:creationId xmlns:a16="http://schemas.microsoft.com/office/drawing/2014/main" id="{54D1B888-A3C3-4D48-8BB8-1BF264C8B4CA}"/>
              </a:ext>
            </a:extLst>
          </p:cNvPr>
          <p:cNvSpPr/>
          <p:nvPr/>
        </p:nvSpPr>
        <p:spPr bwMode="gray">
          <a:xfrm>
            <a:off x="6512023" y="1952255"/>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rPr>
              <a:t>2</a:t>
            </a:r>
          </a:p>
        </p:txBody>
      </p:sp>
      <p:sp>
        <p:nvSpPr>
          <p:cNvPr id="77" name="Arrow: Chevron 76">
            <a:extLst>
              <a:ext uri="{FF2B5EF4-FFF2-40B4-BE49-F238E27FC236}">
                <a16:creationId xmlns:a16="http://schemas.microsoft.com/office/drawing/2014/main" id="{3834516E-BA6F-4135-87CF-D2FFB79BE7F8}"/>
              </a:ext>
            </a:extLst>
          </p:cNvPr>
          <p:cNvSpPr/>
          <p:nvPr/>
        </p:nvSpPr>
        <p:spPr>
          <a:xfrm>
            <a:off x="5447383" y="5784"/>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Responsibility Matrix</a:t>
            </a:r>
          </a:p>
        </p:txBody>
      </p:sp>
      <p:sp>
        <p:nvSpPr>
          <p:cNvPr id="78" name="Arrow: Chevron 77">
            <a:extLst>
              <a:ext uri="{FF2B5EF4-FFF2-40B4-BE49-F238E27FC236}">
                <a16:creationId xmlns:a16="http://schemas.microsoft.com/office/drawing/2014/main" id="{3341D1F7-EF0E-4F16-AEFE-BEE44EBA9F30}"/>
              </a:ext>
            </a:extLst>
          </p:cNvPr>
          <p:cNvSpPr/>
          <p:nvPr/>
        </p:nvSpPr>
        <p:spPr>
          <a:xfrm>
            <a:off x="6806393" y="612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Entities in Scope</a:t>
            </a:r>
          </a:p>
        </p:txBody>
      </p:sp>
      <p:sp>
        <p:nvSpPr>
          <p:cNvPr id="82" name="Flowchart: Connector 81">
            <a:extLst>
              <a:ext uri="{FF2B5EF4-FFF2-40B4-BE49-F238E27FC236}">
                <a16:creationId xmlns:a16="http://schemas.microsoft.com/office/drawing/2014/main" id="{34927BFE-04C5-41D3-8B9E-8C90C6BD53DB}"/>
              </a:ext>
            </a:extLst>
          </p:cNvPr>
          <p:cNvSpPr/>
          <p:nvPr/>
        </p:nvSpPr>
        <p:spPr bwMode="gray">
          <a:xfrm>
            <a:off x="2513769" y="2547665"/>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rPr>
              <a:t>1</a:t>
            </a:r>
          </a:p>
        </p:txBody>
      </p:sp>
      <p:sp>
        <p:nvSpPr>
          <p:cNvPr id="83" name="TextBox 82">
            <a:extLst>
              <a:ext uri="{FF2B5EF4-FFF2-40B4-BE49-F238E27FC236}">
                <a16:creationId xmlns:a16="http://schemas.microsoft.com/office/drawing/2014/main" id="{CC530F0B-9F54-48DC-8974-579AC4F5C80B}"/>
              </a:ext>
            </a:extLst>
          </p:cNvPr>
          <p:cNvSpPr txBox="1"/>
          <p:nvPr/>
        </p:nvSpPr>
        <p:spPr>
          <a:xfrm>
            <a:off x="3337314" y="3303471"/>
            <a:ext cx="888547"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rgbClr val="6B767D"/>
                </a:solidFill>
                <a:latin typeface="Arial" panose="020B0604020202020204"/>
                <a:ea typeface="Open Sans" panose="020B0606030504020204" pitchFamily="34" charset="0"/>
                <a:cs typeface="Arial" panose="020B0604020202020204" pitchFamily="34" charset="0"/>
              </a:rPr>
              <a:t>Invoke Bulk API</a:t>
            </a:r>
            <a:endPar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FE2E6208-3318-45F9-820F-7757BCFF8A7D}"/>
              </a:ext>
            </a:extLst>
          </p:cNvPr>
          <p:cNvSpPr txBox="1"/>
          <p:nvPr/>
        </p:nvSpPr>
        <p:spPr>
          <a:xfrm>
            <a:off x="3151385" y="3796222"/>
            <a:ext cx="1302807"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err="1">
                <a:solidFill>
                  <a:srgbClr val="6B767D"/>
                </a:solidFill>
                <a:latin typeface="Arial" panose="020B0604020202020204"/>
                <a:cs typeface="Arial"/>
              </a:rPr>
              <a:t>SalesForce</a:t>
            </a: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 Adapter</a:t>
            </a:r>
          </a:p>
        </p:txBody>
      </p:sp>
    </p:spTree>
    <p:extLst>
      <p:ext uri="{BB962C8B-B14F-4D97-AF65-F5344CB8AC3E}">
        <p14:creationId xmlns:p14="http://schemas.microsoft.com/office/powerpoint/2010/main" val="365465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a:extLst>
              <a:ext uri="{FF2B5EF4-FFF2-40B4-BE49-F238E27FC236}">
                <a16:creationId xmlns:a16="http://schemas.microsoft.com/office/drawing/2014/main" id="{3CEC77C2-A653-4CA7-8D1D-7582E777E79F}"/>
              </a:ext>
            </a:extLst>
          </p:cNvPr>
          <p:cNvSpPr txBox="1">
            <a:spLocks/>
          </p:cNvSpPr>
          <p:nvPr/>
        </p:nvSpPr>
        <p:spPr>
          <a:xfrm>
            <a:off x="600037" y="351797"/>
            <a:ext cx="5153491" cy="347935"/>
          </a:xfrm>
          <a:prstGeom prst="rect">
            <a:avLst/>
          </a:prstGeom>
        </p:spPr>
        <p:txBody>
          <a:bodyPr vert="horz" lIns="55449" tIns="27725" rIns="55449" bIns="27725" rtlCol="0" anchor="t">
            <a:noAutofit/>
          </a:bodyPr>
          <a:lstStyle>
            <a:lvl1pPr algn="l" defTabSz="1507846" rtl="0" eaLnBrk="1" latinLnBrk="0" hangingPunct="1">
              <a:lnSpc>
                <a:spcPct val="90000"/>
              </a:lnSpc>
              <a:spcBef>
                <a:spcPct val="0"/>
              </a:spcBef>
              <a:buNone/>
              <a:defRPr lang="en-US" sz="3958" b="0" i="0" kern="1200" dirty="0">
                <a:solidFill>
                  <a:schemeClr val="tx1"/>
                </a:solidFill>
                <a:latin typeface="Arial" panose="020B0604020202020204" pitchFamily="34" charset="0"/>
                <a:ea typeface="+mj-ea"/>
                <a:cs typeface="Arial" panose="020B0604020202020204" pitchFamily="34" charset="0"/>
              </a:defRPr>
            </a:lvl1pPr>
          </a:lstStyle>
          <a:p>
            <a:pPr marL="0" marR="0" lvl="0" indent="0" algn="l" defTabSz="914358"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a:ln>
                  <a:noFill/>
                </a:ln>
                <a:solidFill>
                  <a:srgbClr val="F3753F"/>
                </a:solidFill>
                <a:effectLst/>
                <a:uLnTx/>
                <a:uFillTx/>
                <a:latin typeface="Arial" panose="020B0604020202020204" pitchFamily="34" charset="0"/>
                <a:ea typeface="+mj-ea"/>
                <a:cs typeface="Arial" panose="020B0604020202020204" pitchFamily="34" charset="0"/>
              </a:rPr>
              <a:t>FBDI Approach - Activities</a:t>
            </a:r>
          </a:p>
        </p:txBody>
      </p:sp>
      <p:sp>
        <p:nvSpPr>
          <p:cNvPr id="21" name="Text Placeholder 3">
            <a:extLst>
              <a:ext uri="{FF2B5EF4-FFF2-40B4-BE49-F238E27FC236}">
                <a16:creationId xmlns:a16="http://schemas.microsoft.com/office/drawing/2014/main" id="{2BFB55D0-1AA1-42C2-BCA7-4A56CE850A6B}"/>
              </a:ext>
            </a:extLst>
          </p:cNvPr>
          <p:cNvSpPr txBox="1">
            <a:spLocks/>
          </p:cNvSpPr>
          <p:nvPr/>
        </p:nvSpPr>
        <p:spPr>
          <a:xfrm>
            <a:off x="600037" y="795160"/>
            <a:ext cx="11053730" cy="579342"/>
          </a:xfrm>
          <a:prstGeom prst="rect">
            <a:avLst/>
          </a:prstGeom>
        </p:spPr>
        <p:txBody>
          <a:bodyPr/>
          <a:lstStyle>
            <a:defPPr>
              <a:defRPr lang="en-US"/>
            </a:defPPr>
            <a:lvl1pPr indent="0" algn="just" defTabSz="1243219">
              <a:lnSpc>
                <a:spcPct val="100000"/>
              </a:lnSpc>
              <a:spcBef>
                <a:spcPts val="1360"/>
              </a:spcBef>
              <a:buFont typeface="Arial" panose="020B0604020202020204" pitchFamily="34" charset="0"/>
              <a:buNone/>
              <a:defRPr sz="3000" b="0" i="0">
                <a:solidFill>
                  <a:srgbClr val="737678"/>
                </a:solidFill>
                <a:latin typeface="Arial" panose="020B0604020202020204"/>
                <a:ea typeface="Verdana" panose="020B0604030504040204" pitchFamily="34" charset="0"/>
                <a:cs typeface="Arial" panose="020B0604020202020204" pitchFamily="34" charset="0"/>
              </a:defRPr>
            </a:lvl1pPr>
            <a:lvl2pPr marL="753923" indent="-376961" defTabSz="1507846">
              <a:lnSpc>
                <a:spcPct val="90000"/>
              </a:lnSpc>
              <a:spcBef>
                <a:spcPts val="824"/>
              </a:spcBef>
              <a:buFont typeface="Arial" panose="020B0604020202020204" pitchFamily="34" charset="0"/>
              <a:buChar char="•"/>
              <a:defRPr sz="2226" b="0" i="0">
                <a:latin typeface="Arial" panose="020B0604020202020204" pitchFamily="34" charset="0"/>
                <a:cs typeface="Arial" panose="020B0604020202020204" pitchFamily="34" charset="0"/>
              </a:defRPr>
            </a:lvl2pPr>
            <a:lvl3pPr marL="1130884" indent="-376961" defTabSz="1507846">
              <a:lnSpc>
                <a:spcPct val="90000"/>
              </a:lnSpc>
              <a:spcBef>
                <a:spcPts val="824"/>
              </a:spcBef>
              <a:buFont typeface="Arial" panose="020B0604020202020204" pitchFamily="34" charset="0"/>
              <a:buChar char="•"/>
              <a:defRPr sz="2226" b="0" i="0">
                <a:latin typeface="Arial" panose="020B0604020202020204" pitchFamily="34" charset="0"/>
                <a:cs typeface="Arial" panose="020B0604020202020204" pitchFamily="34" charset="0"/>
              </a:defRPr>
            </a:lvl3pPr>
            <a:lvl4pPr marL="1507846" indent="-376961" defTabSz="1507846">
              <a:lnSpc>
                <a:spcPct val="90000"/>
              </a:lnSpc>
              <a:spcBef>
                <a:spcPts val="824"/>
              </a:spcBef>
              <a:buFont typeface="Arial" panose="020B0604020202020204" pitchFamily="34" charset="0"/>
              <a:buChar char="•"/>
              <a:defRPr sz="2226" b="0" i="0">
                <a:latin typeface="Arial" panose="020B0604020202020204" pitchFamily="34" charset="0"/>
                <a:cs typeface="Arial" panose="020B0604020202020204" pitchFamily="34" charset="0"/>
              </a:defRPr>
            </a:lvl4pPr>
            <a:lvl5pPr marL="1884807" indent="-376961" defTabSz="1507846">
              <a:lnSpc>
                <a:spcPct val="90000"/>
              </a:lnSpc>
              <a:spcBef>
                <a:spcPts val="824"/>
              </a:spcBef>
              <a:buFont typeface="Arial" panose="020B0604020202020204" pitchFamily="34" charset="0"/>
              <a:buChar char="•"/>
              <a:defRPr sz="2226" b="0" i="0">
                <a:latin typeface="Arial" panose="020B0604020202020204" pitchFamily="34" charset="0"/>
                <a:cs typeface="Arial" panose="020B0604020202020204" pitchFamily="34" charset="0"/>
              </a:defRPr>
            </a:lvl5pPr>
            <a:lvl6pPr marL="4146575" indent="-376961" defTabSz="1507846">
              <a:lnSpc>
                <a:spcPct val="90000"/>
              </a:lnSpc>
              <a:spcBef>
                <a:spcPts val="824"/>
              </a:spcBef>
              <a:buFont typeface="Arial" panose="020B0604020202020204" pitchFamily="34" charset="0"/>
              <a:buChar char="•"/>
              <a:defRPr sz="2968"/>
            </a:lvl6pPr>
            <a:lvl7pPr marL="4900498" indent="-376961" defTabSz="1507846">
              <a:lnSpc>
                <a:spcPct val="90000"/>
              </a:lnSpc>
              <a:spcBef>
                <a:spcPts val="824"/>
              </a:spcBef>
              <a:buFont typeface="Arial" panose="020B0604020202020204" pitchFamily="34" charset="0"/>
              <a:buChar char="•"/>
              <a:defRPr sz="2968"/>
            </a:lvl7pPr>
            <a:lvl8pPr marL="5654421" indent="-376961" defTabSz="1507846">
              <a:lnSpc>
                <a:spcPct val="90000"/>
              </a:lnSpc>
              <a:spcBef>
                <a:spcPts val="824"/>
              </a:spcBef>
              <a:buFont typeface="Arial" panose="020B0604020202020204" pitchFamily="34" charset="0"/>
              <a:buChar char="•"/>
              <a:defRPr sz="2968"/>
            </a:lvl8pPr>
            <a:lvl9pPr marL="6408344" indent="-376961" defTabSz="1507846">
              <a:lnSpc>
                <a:spcPct val="90000"/>
              </a:lnSpc>
              <a:spcBef>
                <a:spcPts val="824"/>
              </a:spcBef>
              <a:buFont typeface="Arial" panose="020B0604020202020204" pitchFamily="34" charset="0"/>
              <a:buChar char="•"/>
              <a:defRPr sz="2968"/>
            </a:lvl9pPr>
          </a:lstStyle>
          <a:p>
            <a:pPr marL="0" marR="0" lvl="0" indent="0" algn="just" defTabSz="1243219" rtl="0" eaLnBrk="1" fontAlgn="auto" latinLnBrk="0" hangingPunct="1">
              <a:lnSpc>
                <a:spcPct val="100000"/>
              </a:lnSpc>
              <a:spcBef>
                <a:spcPts val="1360"/>
              </a:spcBef>
              <a:spcAft>
                <a:spcPts val="0"/>
              </a:spcAft>
              <a:buClrTx/>
              <a:buSzTx/>
              <a:buFont typeface="Arial" panose="020B0604020202020204" pitchFamily="34" charset="0"/>
              <a:buNone/>
              <a:tabLst/>
              <a:defRPr/>
            </a:pPr>
            <a:endParaRPr kumimoji="0" lang="en-US" sz="1600" b="0" i="0" u="none" strike="noStrike" kern="1200" cap="none" spc="0" normalizeH="0" baseline="0" noProof="0">
              <a:ln>
                <a:noFill/>
              </a:ln>
              <a:solidFill>
                <a:srgbClr val="6B767D"/>
              </a:solidFill>
              <a:effectLst/>
              <a:uLnTx/>
              <a:uFillTx/>
              <a:latin typeface="Arial" panose="020B0604020202020204"/>
              <a:ea typeface="Verdana" panose="020B0604030504040204" pitchFamily="34" charset="0"/>
              <a:cs typeface="Arial" panose="020B0604020202020204" pitchFamily="34" charset="0"/>
            </a:endParaRPr>
          </a:p>
        </p:txBody>
      </p:sp>
      <p:sp>
        <p:nvSpPr>
          <p:cNvPr id="43" name="Arrow: Chevron 42">
            <a:extLst>
              <a:ext uri="{FF2B5EF4-FFF2-40B4-BE49-F238E27FC236}">
                <a16:creationId xmlns:a16="http://schemas.microsoft.com/office/drawing/2014/main" id="{3DA5CCFA-F2B5-4BF0-A6CC-2A9D2CD0141E}"/>
              </a:ext>
            </a:extLst>
          </p:cNvPr>
          <p:cNvSpPr/>
          <p:nvPr/>
        </p:nvSpPr>
        <p:spPr>
          <a:xfrm>
            <a:off x="4089611" y="13254"/>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Testing Cycles</a:t>
            </a:r>
          </a:p>
        </p:txBody>
      </p:sp>
      <p:grpSp>
        <p:nvGrpSpPr>
          <p:cNvPr id="44" name="Group 43">
            <a:extLst>
              <a:ext uri="{FF2B5EF4-FFF2-40B4-BE49-F238E27FC236}">
                <a16:creationId xmlns:a16="http://schemas.microsoft.com/office/drawing/2014/main" id="{33E9C7E1-9CBC-4FBF-B6E3-C491EC042772}"/>
              </a:ext>
            </a:extLst>
          </p:cNvPr>
          <p:cNvGrpSpPr/>
          <p:nvPr/>
        </p:nvGrpSpPr>
        <p:grpSpPr>
          <a:xfrm>
            <a:off x="-10634" y="9939"/>
            <a:ext cx="4232677" cy="284558"/>
            <a:chOff x="609324" y="13133"/>
            <a:chExt cx="4232677" cy="284558"/>
          </a:xfrm>
        </p:grpSpPr>
        <p:sp>
          <p:nvSpPr>
            <p:cNvPr id="45" name="Arrow: Chevron 44">
              <a:extLst>
                <a:ext uri="{FF2B5EF4-FFF2-40B4-BE49-F238E27FC236}">
                  <a16:creationId xmlns:a16="http://schemas.microsoft.com/office/drawing/2014/main" id="{325DE4CD-8CB1-4179-93C7-B02E1DBE973B}"/>
                </a:ext>
              </a:extLst>
            </p:cNvPr>
            <p:cNvSpPr/>
            <p:nvPr/>
          </p:nvSpPr>
          <p:spPr>
            <a:xfrm>
              <a:off x="2003522" y="13133"/>
              <a:ext cx="1487468" cy="284558"/>
            </a:xfrm>
            <a:prstGeom prst="chevron">
              <a:avLst/>
            </a:prstGeom>
            <a:solidFill>
              <a:srgbClr val="F090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Conversion Tools</a:t>
              </a:r>
            </a:p>
          </p:txBody>
        </p:sp>
        <p:sp>
          <p:nvSpPr>
            <p:cNvPr id="46" name="Arrow: Chevron 45">
              <a:extLst>
                <a:ext uri="{FF2B5EF4-FFF2-40B4-BE49-F238E27FC236}">
                  <a16:creationId xmlns:a16="http://schemas.microsoft.com/office/drawing/2014/main" id="{88EF6346-CF13-4AE8-8CE4-F8EF0E8BB3B5}"/>
                </a:ext>
              </a:extLst>
            </p:cNvPr>
            <p:cNvSpPr/>
            <p:nvPr/>
          </p:nvSpPr>
          <p:spPr>
            <a:xfrm>
              <a:off x="609324" y="13133"/>
              <a:ext cx="1529823"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Conversion Approach</a:t>
              </a:r>
            </a:p>
          </p:txBody>
        </p:sp>
        <p:sp>
          <p:nvSpPr>
            <p:cNvPr id="47" name="Arrow: Chevron 46">
              <a:extLst>
                <a:ext uri="{FF2B5EF4-FFF2-40B4-BE49-F238E27FC236}">
                  <a16:creationId xmlns:a16="http://schemas.microsoft.com/office/drawing/2014/main" id="{6CEAE5A7-0116-4F72-91C1-F386E608BC21}"/>
                </a:ext>
              </a:extLst>
            </p:cNvPr>
            <p:cNvSpPr/>
            <p:nvPr/>
          </p:nvSpPr>
          <p:spPr>
            <a:xfrm>
              <a:off x="3354533" y="13133"/>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Reconciliation &amp; Validation</a:t>
              </a:r>
            </a:p>
          </p:txBody>
        </p:sp>
      </p:grpSp>
      <p:sp>
        <p:nvSpPr>
          <p:cNvPr id="32" name="Content Placeholder 2">
            <a:extLst>
              <a:ext uri="{FF2B5EF4-FFF2-40B4-BE49-F238E27FC236}">
                <a16:creationId xmlns:a16="http://schemas.microsoft.com/office/drawing/2014/main" id="{FDDD1A9D-35B6-484B-B979-165525B0F2DE}"/>
              </a:ext>
            </a:extLst>
          </p:cNvPr>
          <p:cNvSpPr>
            <a:spLocks noGrp="1"/>
          </p:cNvSpPr>
          <p:nvPr>
            <p:ph sz="quarter" idx="17"/>
          </p:nvPr>
        </p:nvSpPr>
        <p:spPr>
          <a:xfrm>
            <a:off x="575690" y="1081110"/>
            <a:ext cx="10027160" cy="4908723"/>
          </a:xfrm>
        </p:spPr>
        <p:txBody>
          <a:bodyPr vert="horz" lIns="0" tIns="0" rIns="0" bIns="0" rtlCol="0" anchor="t">
            <a:noAutofit/>
          </a:bodyPr>
          <a:lstStyle/>
          <a:p>
            <a:pPr marL="0" indent="0">
              <a:buNone/>
            </a:pPr>
            <a:r>
              <a:rPr lang="en-US" sz="1800" b="1" dirty="0"/>
              <a:t>Functional Lead</a:t>
            </a:r>
          </a:p>
          <a:p>
            <a:r>
              <a:rPr lang="en-US" sz="1800" dirty="0"/>
              <a:t>Adhere to business rules signed off as part of design</a:t>
            </a:r>
          </a:p>
          <a:p>
            <a:r>
              <a:rPr lang="en-US" sz="1800" dirty="0"/>
              <a:t>Create User Stories and Acceptance Criteria pertaining to XYZ</a:t>
            </a:r>
          </a:p>
          <a:p>
            <a:r>
              <a:rPr lang="en-US" sz="1800" dirty="0"/>
              <a:t>After conversion validate the data in cloud, perform reconciliation and provide sign off</a:t>
            </a:r>
            <a:endParaRPr lang="en-US" sz="1800" dirty="0">
              <a:cs typeface="Arial"/>
            </a:endParaRPr>
          </a:p>
          <a:p>
            <a:pPr marL="0" indent="0">
              <a:buNone/>
            </a:pPr>
            <a:r>
              <a:rPr lang="en-US" sz="1800" b="1" dirty="0"/>
              <a:t> Middleware Team</a:t>
            </a:r>
            <a:endParaRPr lang="en-US" sz="1800" b="1" dirty="0">
              <a:cs typeface="Arial"/>
            </a:endParaRPr>
          </a:p>
          <a:p>
            <a:r>
              <a:rPr lang="en-US" sz="1800" dirty="0"/>
              <a:t>Extract and transform(as needed) the data</a:t>
            </a:r>
          </a:p>
          <a:p>
            <a:r>
              <a:rPr lang="en-US" sz="1800" dirty="0"/>
              <a:t>Create data files in predefined templates and place in SFTP server</a:t>
            </a:r>
          </a:p>
          <a:p>
            <a:pPr marL="0" indent="0">
              <a:buNone/>
            </a:pPr>
            <a:r>
              <a:rPr lang="en-US" sz="1800" b="1" dirty="0"/>
              <a:t>Deloitte Team</a:t>
            </a:r>
          </a:p>
          <a:p>
            <a:r>
              <a:rPr lang="en-US" sz="1800" dirty="0"/>
              <a:t>Download files from SFTP server</a:t>
            </a:r>
          </a:p>
          <a:p>
            <a:r>
              <a:rPr lang="en-US" sz="1800" dirty="0"/>
              <a:t>Upload to UCM server and load to Oracle Cloud ERP application</a:t>
            </a:r>
          </a:p>
          <a:p>
            <a:r>
              <a:rPr lang="en-US" sz="1800" dirty="0">
                <a:cs typeface="Arial"/>
              </a:rPr>
              <a:t>Generate Reconciliation reports</a:t>
            </a:r>
          </a:p>
        </p:txBody>
      </p:sp>
      <p:sp>
        <p:nvSpPr>
          <p:cNvPr id="10" name="Arrow: Chevron 9">
            <a:extLst>
              <a:ext uri="{FF2B5EF4-FFF2-40B4-BE49-F238E27FC236}">
                <a16:creationId xmlns:a16="http://schemas.microsoft.com/office/drawing/2014/main" id="{65D606D9-0A77-4A24-97C9-11E4F28ECD39}"/>
              </a:ext>
            </a:extLst>
          </p:cNvPr>
          <p:cNvSpPr/>
          <p:nvPr/>
        </p:nvSpPr>
        <p:spPr>
          <a:xfrm>
            <a:off x="5444647" y="16569"/>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Responsibility Matrix</a:t>
            </a:r>
          </a:p>
        </p:txBody>
      </p:sp>
      <p:sp>
        <p:nvSpPr>
          <p:cNvPr id="11" name="Arrow: Chevron 10">
            <a:extLst>
              <a:ext uri="{FF2B5EF4-FFF2-40B4-BE49-F238E27FC236}">
                <a16:creationId xmlns:a16="http://schemas.microsoft.com/office/drawing/2014/main" id="{67C4DD86-F269-4C27-868B-A413728C73A6}"/>
              </a:ext>
            </a:extLst>
          </p:cNvPr>
          <p:cNvSpPr/>
          <p:nvPr/>
        </p:nvSpPr>
        <p:spPr>
          <a:xfrm>
            <a:off x="6806393" y="16394"/>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Entities in Scope</a:t>
            </a:r>
          </a:p>
        </p:txBody>
      </p:sp>
    </p:spTree>
    <p:extLst>
      <p:ext uri="{BB962C8B-B14F-4D97-AF65-F5344CB8AC3E}">
        <p14:creationId xmlns:p14="http://schemas.microsoft.com/office/powerpoint/2010/main" val="248699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a:extLst>
              <a:ext uri="{FF2B5EF4-FFF2-40B4-BE49-F238E27FC236}">
                <a16:creationId xmlns:a16="http://schemas.microsoft.com/office/drawing/2014/main" id="{3CEC77C2-A653-4CA7-8D1D-7582E777E79F}"/>
              </a:ext>
            </a:extLst>
          </p:cNvPr>
          <p:cNvSpPr txBox="1">
            <a:spLocks/>
          </p:cNvSpPr>
          <p:nvPr/>
        </p:nvSpPr>
        <p:spPr>
          <a:xfrm>
            <a:off x="600037" y="351797"/>
            <a:ext cx="3804323" cy="395650"/>
          </a:xfrm>
          <a:prstGeom prst="rect">
            <a:avLst/>
          </a:prstGeom>
        </p:spPr>
        <p:txBody>
          <a:bodyPr vert="horz" lIns="55449" tIns="27725" rIns="55449" bIns="27725" rtlCol="0" anchor="t">
            <a:noAutofit/>
          </a:bodyPr>
          <a:lstStyle>
            <a:lvl1pPr algn="l" defTabSz="1507846" rtl="0" eaLnBrk="1" latinLnBrk="0" hangingPunct="1">
              <a:lnSpc>
                <a:spcPct val="90000"/>
              </a:lnSpc>
              <a:spcBef>
                <a:spcPct val="0"/>
              </a:spcBef>
              <a:buNone/>
              <a:defRPr lang="en-US" sz="3958" b="0" i="0" kern="1200" dirty="0">
                <a:solidFill>
                  <a:schemeClr val="tx1"/>
                </a:solidFill>
                <a:latin typeface="Arial" panose="020B0604020202020204" pitchFamily="34" charset="0"/>
                <a:ea typeface="+mj-ea"/>
                <a:cs typeface="Arial" panose="020B0604020202020204" pitchFamily="34" charset="0"/>
              </a:defRPr>
            </a:lvl1pPr>
          </a:lstStyle>
          <a:p>
            <a:pPr defTabSz="914358">
              <a:defRPr/>
            </a:pPr>
            <a:r>
              <a:rPr lang="en-US" sz="2400" b="1">
                <a:solidFill>
                  <a:schemeClr val="accent1"/>
                </a:solidFill>
              </a:rPr>
              <a:t>Migration – Using ADFDI</a:t>
            </a:r>
          </a:p>
        </p:txBody>
      </p:sp>
      <p:sp>
        <p:nvSpPr>
          <p:cNvPr id="21" name="Text Placeholder 3">
            <a:extLst>
              <a:ext uri="{FF2B5EF4-FFF2-40B4-BE49-F238E27FC236}">
                <a16:creationId xmlns:a16="http://schemas.microsoft.com/office/drawing/2014/main" id="{2BFB55D0-1AA1-42C2-BCA7-4A56CE850A6B}"/>
              </a:ext>
            </a:extLst>
          </p:cNvPr>
          <p:cNvSpPr txBox="1">
            <a:spLocks/>
          </p:cNvSpPr>
          <p:nvPr/>
        </p:nvSpPr>
        <p:spPr>
          <a:xfrm>
            <a:off x="600037" y="795160"/>
            <a:ext cx="11053730" cy="579342"/>
          </a:xfrm>
          <a:prstGeom prst="rect">
            <a:avLst/>
          </a:prstGeom>
        </p:spPr>
        <p:txBody>
          <a:bodyPr/>
          <a:lstStyle>
            <a:defPPr>
              <a:defRPr lang="en-US"/>
            </a:defPPr>
            <a:lvl1pPr indent="0" algn="just" defTabSz="1243219">
              <a:lnSpc>
                <a:spcPct val="100000"/>
              </a:lnSpc>
              <a:spcBef>
                <a:spcPts val="1360"/>
              </a:spcBef>
              <a:buFont typeface="Arial" panose="020B0604020202020204" pitchFamily="34" charset="0"/>
              <a:buNone/>
              <a:defRPr sz="3000" b="0" i="0">
                <a:solidFill>
                  <a:srgbClr val="737678"/>
                </a:solidFill>
                <a:latin typeface="Arial" panose="020B0604020202020204"/>
                <a:ea typeface="Verdana" panose="020B0604030504040204" pitchFamily="34" charset="0"/>
                <a:cs typeface="Arial" panose="020B0604020202020204" pitchFamily="34" charset="0"/>
              </a:defRPr>
            </a:lvl1pPr>
            <a:lvl2pPr marL="753923" indent="-376961" defTabSz="1507846">
              <a:lnSpc>
                <a:spcPct val="90000"/>
              </a:lnSpc>
              <a:spcBef>
                <a:spcPts val="824"/>
              </a:spcBef>
              <a:buFont typeface="Arial" panose="020B0604020202020204" pitchFamily="34" charset="0"/>
              <a:buChar char="•"/>
              <a:defRPr sz="2226" b="0" i="0">
                <a:latin typeface="Arial" panose="020B0604020202020204" pitchFamily="34" charset="0"/>
                <a:cs typeface="Arial" panose="020B0604020202020204" pitchFamily="34" charset="0"/>
              </a:defRPr>
            </a:lvl2pPr>
            <a:lvl3pPr marL="1130884" indent="-376961" defTabSz="1507846">
              <a:lnSpc>
                <a:spcPct val="90000"/>
              </a:lnSpc>
              <a:spcBef>
                <a:spcPts val="824"/>
              </a:spcBef>
              <a:buFont typeface="Arial" panose="020B0604020202020204" pitchFamily="34" charset="0"/>
              <a:buChar char="•"/>
              <a:defRPr sz="2226" b="0" i="0">
                <a:latin typeface="Arial" panose="020B0604020202020204" pitchFamily="34" charset="0"/>
                <a:cs typeface="Arial" panose="020B0604020202020204" pitchFamily="34" charset="0"/>
              </a:defRPr>
            </a:lvl3pPr>
            <a:lvl4pPr marL="1507846" indent="-376961" defTabSz="1507846">
              <a:lnSpc>
                <a:spcPct val="90000"/>
              </a:lnSpc>
              <a:spcBef>
                <a:spcPts val="824"/>
              </a:spcBef>
              <a:buFont typeface="Arial" panose="020B0604020202020204" pitchFamily="34" charset="0"/>
              <a:buChar char="•"/>
              <a:defRPr sz="2226" b="0" i="0">
                <a:latin typeface="Arial" panose="020B0604020202020204" pitchFamily="34" charset="0"/>
                <a:cs typeface="Arial" panose="020B0604020202020204" pitchFamily="34" charset="0"/>
              </a:defRPr>
            </a:lvl4pPr>
            <a:lvl5pPr marL="1884807" indent="-376961" defTabSz="1507846">
              <a:lnSpc>
                <a:spcPct val="90000"/>
              </a:lnSpc>
              <a:spcBef>
                <a:spcPts val="824"/>
              </a:spcBef>
              <a:buFont typeface="Arial" panose="020B0604020202020204" pitchFamily="34" charset="0"/>
              <a:buChar char="•"/>
              <a:defRPr sz="2226" b="0" i="0">
                <a:latin typeface="Arial" panose="020B0604020202020204" pitchFamily="34" charset="0"/>
                <a:cs typeface="Arial" panose="020B0604020202020204" pitchFamily="34" charset="0"/>
              </a:defRPr>
            </a:lvl5pPr>
            <a:lvl6pPr marL="4146575" indent="-376961" defTabSz="1507846">
              <a:lnSpc>
                <a:spcPct val="90000"/>
              </a:lnSpc>
              <a:spcBef>
                <a:spcPts val="824"/>
              </a:spcBef>
              <a:buFont typeface="Arial" panose="020B0604020202020204" pitchFamily="34" charset="0"/>
              <a:buChar char="•"/>
              <a:defRPr sz="2968"/>
            </a:lvl6pPr>
            <a:lvl7pPr marL="4900498" indent="-376961" defTabSz="1507846">
              <a:lnSpc>
                <a:spcPct val="90000"/>
              </a:lnSpc>
              <a:spcBef>
                <a:spcPts val="824"/>
              </a:spcBef>
              <a:buFont typeface="Arial" panose="020B0604020202020204" pitchFamily="34" charset="0"/>
              <a:buChar char="•"/>
              <a:defRPr sz="2968"/>
            </a:lvl7pPr>
            <a:lvl8pPr marL="5654421" indent="-376961" defTabSz="1507846">
              <a:lnSpc>
                <a:spcPct val="90000"/>
              </a:lnSpc>
              <a:spcBef>
                <a:spcPts val="824"/>
              </a:spcBef>
              <a:buFont typeface="Arial" panose="020B0604020202020204" pitchFamily="34" charset="0"/>
              <a:buChar char="•"/>
              <a:defRPr sz="2968"/>
            </a:lvl8pPr>
            <a:lvl9pPr marL="6408344" indent="-376961" defTabSz="1507846">
              <a:lnSpc>
                <a:spcPct val="90000"/>
              </a:lnSpc>
              <a:spcBef>
                <a:spcPts val="824"/>
              </a:spcBef>
              <a:buFont typeface="Arial" panose="020B0604020202020204" pitchFamily="34" charset="0"/>
              <a:buChar char="•"/>
              <a:defRPr sz="2968"/>
            </a:lvl9pPr>
          </a:lstStyle>
          <a:p>
            <a:r>
              <a:rPr lang="en-US" sz="1600">
                <a:solidFill>
                  <a:schemeClr val="tx1"/>
                </a:solidFill>
                <a:latin typeface="+mn-lt"/>
              </a:rPr>
              <a:t>In cloud, Oracle provides ADF based templates to migrate/integrate small volumes of data, which has been plugged into the template, directly into the application. </a:t>
            </a:r>
          </a:p>
        </p:txBody>
      </p:sp>
      <p:grpSp>
        <p:nvGrpSpPr>
          <p:cNvPr id="22" name="Group 21">
            <a:extLst>
              <a:ext uri="{FF2B5EF4-FFF2-40B4-BE49-F238E27FC236}">
                <a16:creationId xmlns:a16="http://schemas.microsoft.com/office/drawing/2014/main" id="{1A3952CD-C9E5-492D-8F91-C8E91CB31932}"/>
              </a:ext>
            </a:extLst>
          </p:cNvPr>
          <p:cNvGrpSpPr/>
          <p:nvPr/>
        </p:nvGrpSpPr>
        <p:grpSpPr>
          <a:xfrm>
            <a:off x="678180" y="1465713"/>
            <a:ext cx="11119323" cy="4736551"/>
            <a:chOff x="469899" y="2151668"/>
            <a:chExt cx="10915276" cy="4431534"/>
          </a:xfrm>
        </p:grpSpPr>
        <p:sp>
          <p:nvSpPr>
            <p:cNvPr id="23" name="Pentagon 16">
              <a:extLst>
                <a:ext uri="{FF2B5EF4-FFF2-40B4-BE49-F238E27FC236}">
                  <a16:creationId xmlns:a16="http://schemas.microsoft.com/office/drawing/2014/main" id="{F9071459-6064-4668-A4AB-8637AEB87BA3}"/>
                </a:ext>
              </a:extLst>
            </p:cNvPr>
            <p:cNvSpPr/>
            <p:nvPr/>
          </p:nvSpPr>
          <p:spPr>
            <a:xfrm>
              <a:off x="514848" y="2151668"/>
              <a:ext cx="2789691" cy="392027"/>
            </a:xfrm>
            <a:prstGeom prst="homePlate">
              <a:avLst/>
            </a:prstGeom>
            <a:solidFill>
              <a:schemeClr val="accent1"/>
            </a:solidFill>
            <a:ln/>
          </p:spPr>
          <p:style>
            <a:lnRef idx="0">
              <a:schemeClr val="accent2"/>
            </a:lnRef>
            <a:fillRef idx="3">
              <a:schemeClr val="accent2"/>
            </a:fillRef>
            <a:effectRef idx="3">
              <a:schemeClr val="accent2"/>
            </a:effectRef>
            <a:fontRef idx="minor">
              <a:schemeClr val="lt1"/>
            </a:fontRef>
          </p:style>
          <p:txBody>
            <a:bodyPr lIns="87322" tIns="53909" rIns="53909" bIns="53909" rtlCol="0" anchor="ctr"/>
            <a:lstStyle/>
            <a:p>
              <a:r>
                <a:rPr lang="en-US" sz="1500" b="1">
                  <a:solidFill>
                    <a:schemeClr val="bg1"/>
                  </a:solidFill>
                </a:rPr>
                <a:t>Install ADFDI Installer</a:t>
              </a:r>
            </a:p>
          </p:txBody>
        </p:sp>
        <p:sp>
          <p:nvSpPr>
            <p:cNvPr id="24" name="Chevron 17">
              <a:extLst>
                <a:ext uri="{FF2B5EF4-FFF2-40B4-BE49-F238E27FC236}">
                  <a16:creationId xmlns:a16="http://schemas.microsoft.com/office/drawing/2014/main" id="{A68B1DA3-C45A-46EC-9070-561E69E88545}"/>
                </a:ext>
              </a:extLst>
            </p:cNvPr>
            <p:cNvSpPr/>
            <p:nvPr/>
          </p:nvSpPr>
          <p:spPr>
            <a:xfrm>
              <a:off x="3163445" y="2173524"/>
              <a:ext cx="2834640" cy="370172"/>
            </a:xfrm>
            <a:prstGeom prst="chevron">
              <a:avLst/>
            </a:prstGeom>
            <a:ln/>
          </p:spPr>
          <p:style>
            <a:lnRef idx="0">
              <a:schemeClr val="dk1"/>
            </a:lnRef>
            <a:fillRef idx="3">
              <a:schemeClr val="dk1"/>
            </a:fillRef>
            <a:effectRef idx="3">
              <a:schemeClr val="dk1"/>
            </a:effectRef>
            <a:fontRef idx="minor">
              <a:schemeClr val="lt1"/>
            </a:fontRef>
          </p:style>
          <p:txBody>
            <a:bodyPr lIns="87322" tIns="53909" rIns="53909" bIns="53909" rtlCol="0" anchor="ctr"/>
            <a:lstStyle/>
            <a:p>
              <a:r>
                <a:rPr lang="en-US" sz="1698" b="1">
                  <a:solidFill>
                    <a:schemeClr val="bg1"/>
                  </a:solidFill>
                </a:rPr>
                <a:t>Download Template</a:t>
              </a:r>
            </a:p>
          </p:txBody>
        </p:sp>
        <p:sp>
          <p:nvSpPr>
            <p:cNvPr id="25" name="Chevron 18">
              <a:extLst>
                <a:ext uri="{FF2B5EF4-FFF2-40B4-BE49-F238E27FC236}">
                  <a16:creationId xmlns:a16="http://schemas.microsoft.com/office/drawing/2014/main" id="{A1EE22BF-113E-42F1-A231-6579D77C405C}"/>
                </a:ext>
              </a:extLst>
            </p:cNvPr>
            <p:cNvSpPr/>
            <p:nvPr/>
          </p:nvSpPr>
          <p:spPr>
            <a:xfrm>
              <a:off x="5856990" y="2173524"/>
              <a:ext cx="2834640" cy="370172"/>
            </a:xfrm>
            <a:prstGeom prst="chevron">
              <a:avLst/>
            </a:prstGeom>
            <a:ln/>
          </p:spPr>
          <p:style>
            <a:lnRef idx="0">
              <a:schemeClr val="dk1"/>
            </a:lnRef>
            <a:fillRef idx="3">
              <a:schemeClr val="dk1"/>
            </a:fillRef>
            <a:effectRef idx="3">
              <a:schemeClr val="dk1"/>
            </a:effectRef>
            <a:fontRef idx="minor">
              <a:schemeClr val="lt1"/>
            </a:fontRef>
          </p:style>
          <p:txBody>
            <a:bodyPr lIns="87322" tIns="53909" rIns="53909" bIns="53909" rtlCol="0" anchor="ctr"/>
            <a:lstStyle/>
            <a:p>
              <a:r>
                <a:rPr lang="en-US" sz="1698" b="1">
                  <a:solidFill>
                    <a:schemeClr val="bg1"/>
                  </a:solidFill>
                </a:rPr>
                <a:t>Populate Data</a:t>
              </a:r>
            </a:p>
          </p:txBody>
        </p:sp>
        <p:sp>
          <p:nvSpPr>
            <p:cNvPr id="26" name="Chevron 19">
              <a:extLst>
                <a:ext uri="{FF2B5EF4-FFF2-40B4-BE49-F238E27FC236}">
                  <a16:creationId xmlns:a16="http://schemas.microsoft.com/office/drawing/2014/main" id="{841B69E8-CEEE-4671-BC5C-48BC4C5F66FB}"/>
                </a:ext>
              </a:extLst>
            </p:cNvPr>
            <p:cNvSpPr/>
            <p:nvPr/>
          </p:nvSpPr>
          <p:spPr>
            <a:xfrm>
              <a:off x="8550535" y="2173524"/>
              <a:ext cx="2834640" cy="370172"/>
            </a:xfrm>
            <a:prstGeom prst="chevron">
              <a:avLst/>
            </a:prstGeom>
            <a:ln/>
          </p:spPr>
          <p:style>
            <a:lnRef idx="0">
              <a:schemeClr val="dk1"/>
            </a:lnRef>
            <a:fillRef idx="3">
              <a:schemeClr val="dk1"/>
            </a:fillRef>
            <a:effectRef idx="3">
              <a:schemeClr val="dk1"/>
            </a:effectRef>
            <a:fontRef idx="minor">
              <a:schemeClr val="lt1"/>
            </a:fontRef>
          </p:style>
          <p:txBody>
            <a:bodyPr lIns="87322" tIns="53909" rIns="53909" bIns="53909" rtlCol="0" anchor="ctr"/>
            <a:lstStyle/>
            <a:p>
              <a:r>
                <a:rPr lang="en-US" sz="1698" b="1">
                  <a:solidFill>
                    <a:schemeClr val="bg1"/>
                  </a:solidFill>
                </a:rPr>
                <a:t>Upload the Data</a:t>
              </a:r>
            </a:p>
          </p:txBody>
        </p:sp>
        <p:sp>
          <p:nvSpPr>
            <p:cNvPr id="27" name="Text Placeholder 5">
              <a:extLst>
                <a:ext uri="{FF2B5EF4-FFF2-40B4-BE49-F238E27FC236}">
                  <a16:creationId xmlns:a16="http://schemas.microsoft.com/office/drawing/2014/main" id="{68343A15-59E1-4D9F-902A-6C46F3C54D5D}"/>
                </a:ext>
              </a:extLst>
            </p:cNvPr>
            <p:cNvSpPr txBox="1">
              <a:spLocks/>
            </p:cNvSpPr>
            <p:nvPr/>
          </p:nvSpPr>
          <p:spPr>
            <a:xfrm>
              <a:off x="469899" y="2629033"/>
              <a:ext cx="2693545" cy="3954169"/>
            </a:xfrm>
            <a:prstGeom prst="rect">
              <a:avLst/>
            </a:prstGeom>
            <a:solidFill>
              <a:schemeClr val="bg1">
                <a:lumMod val="95000"/>
              </a:schemeClr>
            </a:solidFill>
            <a:ln>
              <a:solidFill>
                <a:schemeClr val="accent1"/>
              </a:solidFill>
            </a:ln>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72200">
                <a:spcBef>
                  <a:spcPts val="364"/>
                </a:spcBef>
                <a:defRPr/>
              </a:pPr>
              <a:r>
                <a:rPr sz="1455">
                  <a:solidFill>
                    <a:schemeClr val="tx1"/>
                  </a:solidFill>
                </a:rPr>
                <a:t>Download ADFdi Installer software from application and install on local desktops.</a:t>
              </a:r>
            </a:p>
          </p:txBody>
        </p:sp>
        <p:sp>
          <p:nvSpPr>
            <p:cNvPr id="28" name="Text Placeholder 5">
              <a:extLst>
                <a:ext uri="{FF2B5EF4-FFF2-40B4-BE49-F238E27FC236}">
                  <a16:creationId xmlns:a16="http://schemas.microsoft.com/office/drawing/2014/main" id="{4B823AF3-A3B6-407B-A23A-8AE6464FDCF5}"/>
                </a:ext>
              </a:extLst>
            </p:cNvPr>
            <p:cNvSpPr txBox="1">
              <a:spLocks/>
            </p:cNvSpPr>
            <p:nvPr/>
          </p:nvSpPr>
          <p:spPr>
            <a:xfrm>
              <a:off x="3163444" y="2629033"/>
              <a:ext cx="2693546" cy="3954169"/>
            </a:xfrm>
            <a:prstGeom prst="rect">
              <a:avLst/>
            </a:prstGeom>
            <a:solidFill>
              <a:schemeClr val="bg1">
                <a:lumMod val="95000"/>
              </a:schemeClr>
            </a:solidFill>
            <a:ln>
              <a:solidFill>
                <a:schemeClr val="accent1"/>
              </a:solidFill>
            </a:ln>
          </p:spPr>
          <p:txBody>
            <a:bodyPr wrap="square" lIns="0" tIns="0" rIns="0" bIns="0" anchor="t">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71755">
                <a:spcBef>
                  <a:spcPts val="364"/>
                </a:spcBef>
                <a:defRPr/>
              </a:pPr>
              <a:r>
                <a:rPr sz="1450">
                  <a:solidFill>
                    <a:schemeClr val="tx1"/>
                  </a:solidFill>
                </a:rPr>
                <a:t>Templates can be downloaded from application.</a:t>
              </a:r>
              <a:r>
                <a:rPr lang="en-GB" sz="1450">
                  <a:solidFill>
                    <a:schemeClr val="tx1"/>
                  </a:solidFill>
                </a:rPr>
                <a:t>These are used to upload / download data and correct the errors.</a:t>
              </a:r>
              <a:endParaRPr sz="1450">
                <a:solidFill>
                  <a:schemeClr val="tx1"/>
                </a:solidFill>
                <a:cs typeface="Arial" panose="020B0604020202020204"/>
              </a:endParaRPr>
            </a:p>
          </p:txBody>
        </p:sp>
        <p:sp>
          <p:nvSpPr>
            <p:cNvPr id="29" name="Text Placeholder 5">
              <a:extLst>
                <a:ext uri="{FF2B5EF4-FFF2-40B4-BE49-F238E27FC236}">
                  <a16:creationId xmlns:a16="http://schemas.microsoft.com/office/drawing/2014/main" id="{3D3EABBC-18A6-42EA-A199-B7C7B5C74FF8}"/>
                </a:ext>
              </a:extLst>
            </p:cNvPr>
            <p:cNvSpPr txBox="1">
              <a:spLocks/>
            </p:cNvSpPr>
            <p:nvPr/>
          </p:nvSpPr>
          <p:spPr>
            <a:xfrm>
              <a:off x="5856987" y="2629033"/>
              <a:ext cx="2693547" cy="3954169"/>
            </a:xfrm>
            <a:prstGeom prst="rect">
              <a:avLst/>
            </a:prstGeom>
            <a:solidFill>
              <a:schemeClr val="bg1">
                <a:lumMod val="95000"/>
              </a:schemeClr>
            </a:solidFill>
            <a:ln>
              <a:solidFill>
                <a:schemeClr val="accent1"/>
              </a:solidFill>
            </a:ln>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104930">
                <a:spcBef>
                  <a:spcPts val="364"/>
                </a:spcBef>
                <a:defRPr/>
              </a:pPr>
              <a:r>
                <a:rPr altLang="en-US" sz="1455">
                  <a:solidFill>
                    <a:schemeClr val="tx1"/>
                  </a:solidFill>
                </a:rPr>
                <a:t>Template performs data validations during data entry and displays error messages.</a:t>
              </a:r>
            </a:p>
          </p:txBody>
        </p:sp>
        <p:sp>
          <p:nvSpPr>
            <p:cNvPr id="30" name="Text Placeholder 5">
              <a:extLst>
                <a:ext uri="{FF2B5EF4-FFF2-40B4-BE49-F238E27FC236}">
                  <a16:creationId xmlns:a16="http://schemas.microsoft.com/office/drawing/2014/main" id="{849DB3DC-F608-403C-81C9-F066095D0200}"/>
                </a:ext>
              </a:extLst>
            </p:cNvPr>
            <p:cNvSpPr txBox="1">
              <a:spLocks/>
            </p:cNvSpPr>
            <p:nvPr/>
          </p:nvSpPr>
          <p:spPr>
            <a:xfrm>
              <a:off x="8550533" y="2632979"/>
              <a:ext cx="2693544" cy="3950223"/>
            </a:xfrm>
            <a:prstGeom prst="rect">
              <a:avLst/>
            </a:prstGeom>
            <a:solidFill>
              <a:schemeClr val="bg1">
                <a:lumMod val="95000"/>
              </a:schemeClr>
            </a:solidFill>
            <a:ln>
              <a:solidFill>
                <a:schemeClr val="accent1"/>
              </a:solidFill>
            </a:ln>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72200">
                <a:spcBef>
                  <a:spcPts val="364"/>
                </a:spcBef>
                <a:defRPr/>
              </a:pPr>
              <a:r>
                <a:rPr sz="1455">
                  <a:solidFill>
                    <a:schemeClr val="tx1"/>
                  </a:solidFill>
                  <a:cs typeface="Arial" panose="020B0604020202020204" pitchFamily="34" charset="0"/>
                </a:rPr>
                <a:t>Spreadsheet provides different options to choose and submit the processes to upload the data into applications.</a:t>
              </a:r>
            </a:p>
          </p:txBody>
        </p:sp>
        <p:pic>
          <p:nvPicPr>
            <p:cNvPr id="31" name="Picture 30">
              <a:extLst>
                <a:ext uri="{FF2B5EF4-FFF2-40B4-BE49-F238E27FC236}">
                  <a16:creationId xmlns:a16="http://schemas.microsoft.com/office/drawing/2014/main" id="{D447C04B-7686-46D0-9BBA-1A89703AF49F}"/>
                </a:ext>
              </a:extLst>
            </p:cNvPr>
            <p:cNvPicPr>
              <a:picLocks noChangeAspect="1"/>
            </p:cNvPicPr>
            <p:nvPr/>
          </p:nvPicPr>
          <p:blipFill>
            <a:blip r:embed="rId2"/>
            <a:stretch>
              <a:fillRect/>
            </a:stretch>
          </p:blipFill>
          <p:spPr>
            <a:xfrm>
              <a:off x="514849" y="3513720"/>
              <a:ext cx="2626304" cy="3057883"/>
            </a:xfrm>
            <a:prstGeom prst="rect">
              <a:avLst/>
            </a:prstGeom>
          </p:spPr>
        </p:pic>
        <p:pic>
          <p:nvPicPr>
            <p:cNvPr id="39" name="Picture 38">
              <a:extLst>
                <a:ext uri="{FF2B5EF4-FFF2-40B4-BE49-F238E27FC236}">
                  <a16:creationId xmlns:a16="http://schemas.microsoft.com/office/drawing/2014/main" id="{A9B32DD5-4260-43B3-BDBB-845163E31185}"/>
                </a:ext>
              </a:extLst>
            </p:cNvPr>
            <p:cNvPicPr>
              <a:picLocks noChangeAspect="1"/>
            </p:cNvPicPr>
            <p:nvPr/>
          </p:nvPicPr>
          <p:blipFill>
            <a:blip r:embed="rId3"/>
            <a:stretch>
              <a:fillRect/>
            </a:stretch>
          </p:blipFill>
          <p:spPr>
            <a:xfrm>
              <a:off x="8617774" y="3513720"/>
              <a:ext cx="2559062" cy="3057883"/>
            </a:xfrm>
            <a:prstGeom prst="rect">
              <a:avLst/>
            </a:prstGeom>
          </p:spPr>
        </p:pic>
        <p:pic>
          <p:nvPicPr>
            <p:cNvPr id="40" name="Picture 39">
              <a:extLst>
                <a:ext uri="{FF2B5EF4-FFF2-40B4-BE49-F238E27FC236}">
                  <a16:creationId xmlns:a16="http://schemas.microsoft.com/office/drawing/2014/main" id="{E435B16C-AD84-46A2-8BB5-26214BAEA06B}"/>
                </a:ext>
              </a:extLst>
            </p:cNvPr>
            <p:cNvPicPr>
              <a:picLocks noChangeAspect="1"/>
            </p:cNvPicPr>
            <p:nvPr/>
          </p:nvPicPr>
          <p:blipFill>
            <a:blip r:embed="rId4"/>
            <a:stretch>
              <a:fillRect/>
            </a:stretch>
          </p:blipFill>
          <p:spPr>
            <a:xfrm>
              <a:off x="3234826" y="3513720"/>
              <a:ext cx="5248467" cy="3057883"/>
            </a:xfrm>
            <a:prstGeom prst="rect">
              <a:avLst/>
            </a:prstGeom>
          </p:spPr>
        </p:pic>
        <p:sp>
          <p:nvSpPr>
            <p:cNvPr id="16" name="Chevron 17">
              <a:extLst>
                <a:ext uri="{FF2B5EF4-FFF2-40B4-BE49-F238E27FC236}">
                  <a16:creationId xmlns:a16="http://schemas.microsoft.com/office/drawing/2014/main" id="{453A175A-3A02-4F3F-9478-61EC9AEDCCF1}"/>
                </a:ext>
              </a:extLst>
            </p:cNvPr>
            <p:cNvSpPr/>
            <p:nvPr/>
          </p:nvSpPr>
          <p:spPr>
            <a:xfrm>
              <a:off x="3163444" y="2155613"/>
              <a:ext cx="2834640" cy="370172"/>
            </a:xfrm>
            <a:prstGeom prst="chevron">
              <a:avLst/>
            </a:prstGeom>
            <a:solidFill>
              <a:schemeClr val="accent1"/>
            </a:solidFill>
            <a:ln/>
          </p:spPr>
          <p:style>
            <a:lnRef idx="0">
              <a:schemeClr val="accent2"/>
            </a:lnRef>
            <a:fillRef idx="3">
              <a:schemeClr val="accent2"/>
            </a:fillRef>
            <a:effectRef idx="3">
              <a:schemeClr val="accent2"/>
            </a:effectRef>
            <a:fontRef idx="minor">
              <a:schemeClr val="lt1"/>
            </a:fontRef>
          </p:style>
          <p:txBody>
            <a:bodyPr lIns="87322" tIns="53909" rIns="53909" bIns="53909" rtlCol="0" anchor="ctr"/>
            <a:lstStyle/>
            <a:p>
              <a:r>
                <a:rPr lang="en-US" sz="1500" b="1">
                  <a:solidFill>
                    <a:schemeClr val="bg1"/>
                  </a:solidFill>
                </a:rPr>
                <a:t>Download Template</a:t>
              </a:r>
            </a:p>
          </p:txBody>
        </p:sp>
        <p:sp>
          <p:nvSpPr>
            <p:cNvPr id="17" name="Chevron 18">
              <a:extLst>
                <a:ext uri="{FF2B5EF4-FFF2-40B4-BE49-F238E27FC236}">
                  <a16:creationId xmlns:a16="http://schemas.microsoft.com/office/drawing/2014/main" id="{733BE4F4-4B73-4624-A66E-F9DAD407B656}"/>
                </a:ext>
              </a:extLst>
            </p:cNvPr>
            <p:cNvSpPr/>
            <p:nvPr/>
          </p:nvSpPr>
          <p:spPr>
            <a:xfrm>
              <a:off x="5856989" y="2155613"/>
              <a:ext cx="2834640" cy="370172"/>
            </a:xfrm>
            <a:prstGeom prst="chevron">
              <a:avLst/>
            </a:prstGeom>
            <a:solidFill>
              <a:schemeClr val="accent1"/>
            </a:solidFill>
            <a:ln/>
          </p:spPr>
          <p:style>
            <a:lnRef idx="0">
              <a:schemeClr val="accent2"/>
            </a:lnRef>
            <a:fillRef idx="3">
              <a:schemeClr val="accent2"/>
            </a:fillRef>
            <a:effectRef idx="3">
              <a:schemeClr val="accent2"/>
            </a:effectRef>
            <a:fontRef idx="minor">
              <a:schemeClr val="lt1"/>
            </a:fontRef>
          </p:style>
          <p:txBody>
            <a:bodyPr lIns="87322" tIns="53909" rIns="53909" bIns="53909" rtlCol="0" anchor="ctr"/>
            <a:lstStyle/>
            <a:p>
              <a:r>
                <a:rPr lang="en-US" sz="1500" b="1">
                  <a:solidFill>
                    <a:schemeClr val="bg1"/>
                  </a:solidFill>
                </a:rPr>
                <a:t>Populate Data</a:t>
              </a:r>
            </a:p>
          </p:txBody>
        </p:sp>
        <p:sp>
          <p:nvSpPr>
            <p:cNvPr id="18" name="Chevron 19">
              <a:extLst>
                <a:ext uri="{FF2B5EF4-FFF2-40B4-BE49-F238E27FC236}">
                  <a16:creationId xmlns:a16="http://schemas.microsoft.com/office/drawing/2014/main" id="{A900C35D-6A56-4EA9-A3BE-F6AA011EAF04}"/>
                </a:ext>
              </a:extLst>
            </p:cNvPr>
            <p:cNvSpPr/>
            <p:nvPr/>
          </p:nvSpPr>
          <p:spPr>
            <a:xfrm>
              <a:off x="8550534" y="2155613"/>
              <a:ext cx="2834640" cy="370172"/>
            </a:xfrm>
            <a:prstGeom prst="chevron">
              <a:avLst/>
            </a:prstGeom>
            <a:solidFill>
              <a:schemeClr val="accent1"/>
            </a:solidFill>
            <a:ln/>
          </p:spPr>
          <p:style>
            <a:lnRef idx="0">
              <a:schemeClr val="accent2"/>
            </a:lnRef>
            <a:fillRef idx="3">
              <a:schemeClr val="accent2"/>
            </a:fillRef>
            <a:effectRef idx="3">
              <a:schemeClr val="accent2"/>
            </a:effectRef>
            <a:fontRef idx="minor">
              <a:schemeClr val="lt1"/>
            </a:fontRef>
          </p:style>
          <p:txBody>
            <a:bodyPr lIns="87322" tIns="53909" rIns="53909" bIns="53909" rtlCol="0" anchor="ctr"/>
            <a:lstStyle/>
            <a:p>
              <a:r>
                <a:rPr lang="en-US" sz="1500" b="1">
                  <a:solidFill>
                    <a:schemeClr val="bg1"/>
                  </a:solidFill>
                </a:rPr>
                <a:t>Upload the Data</a:t>
              </a:r>
            </a:p>
          </p:txBody>
        </p:sp>
      </p:grpSp>
      <p:sp>
        <p:nvSpPr>
          <p:cNvPr id="32" name="Arrow: Chevron 31">
            <a:extLst>
              <a:ext uri="{FF2B5EF4-FFF2-40B4-BE49-F238E27FC236}">
                <a16:creationId xmlns:a16="http://schemas.microsoft.com/office/drawing/2014/main" id="{47641A3D-AF8C-4B46-AB58-A3689432FE40}"/>
              </a:ext>
            </a:extLst>
          </p:cNvPr>
          <p:cNvSpPr/>
          <p:nvPr/>
        </p:nvSpPr>
        <p:spPr>
          <a:xfrm>
            <a:off x="4089611" y="13254"/>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Testing Cycles</a:t>
            </a:r>
          </a:p>
        </p:txBody>
      </p:sp>
      <p:grpSp>
        <p:nvGrpSpPr>
          <p:cNvPr id="33" name="Group 32">
            <a:extLst>
              <a:ext uri="{FF2B5EF4-FFF2-40B4-BE49-F238E27FC236}">
                <a16:creationId xmlns:a16="http://schemas.microsoft.com/office/drawing/2014/main" id="{40FA8E88-7D2A-430A-94F8-AF50FD96C796}"/>
              </a:ext>
            </a:extLst>
          </p:cNvPr>
          <p:cNvGrpSpPr/>
          <p:nvPr/>
        </p:nvGrpSpPr>
        <p:grpSpPr>
          <a:xfrm>
            <a:off x="-10634" y="9939"/>
            <a:ext cx="4232677" cy="284558"/>
            <a:chOff x="609324" y="13133"/>
            <a:chExt cx="4232677" cy="284558"/>
          </a:xfrm>
        </p:grpSpPr>
        <p:sp>
          <p:nvSpPr>
            <p:cNvPr id="34" name="Arrow: Chevron 33">
              <a:extLst>
                <a:ext uri="{FF2B5EF4-FFF2-40B4-BE49-F238E27FC236}">
                  <a16:creationId xmlns:a16="http://schemas.microsoft.com/office/drawing/2014/main" id="{FECF06B3-4BFF-4B7E-800C-A22FE343AFA9}"/>
                </a:ext>
              </a:extLst>
            </p:cNvPr>
            <p:cNvSpPr/>
            <p:nvPr/>
          </p:nvSpPr>
          <p:spPr>
            <a:xfrm>
              <a:off x="2003522" y="13133"/>
              <a:ext cx="1487468" cy="284558"/>
            </a:xfrm>
            <a:prstGeom prst="chevron">
              <a:avLst/>
            </a:prstGeom>
            <a:solidFill>
              <a:srgbClr val="F090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Conversion Tools</a:t>
              </a:r>
            </a:p>
          </p:txBody>
        </p:sp>
        <p:sp>
          <p:nvSpPr>
            <p:cNvPr id="35" name="Arrow: Chevron 34">
              <a:extLst>
                <a:ext uri="{FF2B5EF4-FFF2-40B4-BE49-F238E27FC236}">
                  <a16:creationId xmlns:a16="http://schemas.microsoft.com/office/drawing/2014/main" id="{7EBDF6F3-884C-4F7E-8868-4F2D420A442D}"/>
                </a:ext>
              </a:extLst>
            </p:cNvPr>
            <p:cNvSpPr/>
            <p:nvPr/>
          </p:nvSpPr>
          <p:spPr>
            <a:xfrm>
              <a:off x="609324" y="13133"/>
              <a:ext cx="1529823"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Conversion Approach</a:t>
              </a:r>
            </a:p>
          </p:txBody>
        </p:sp>
        <p:sp>
          <p:nvSpPr>
            <p:cNvPr id="36" name="Arrow: Chevron 35">
              <a:extLst>
                <a:ext uri="{FF2B5EF4-FFF2-40B4-BE49-F238E27FC236}">
                  <a16:creationId xmlns:a16="http://schemas.microsoft.com/office/drawing/2014/main" id="{17C14B9A-1E2A-4E9C-9955-5A341D29E023}"/>
                </a:ext>
              </a:extLst>
            </p:cNvPr>
            <p:cNvSpPr/>
            <p:nvPr/>
          </p:nvSpPr>
          <p:spPr>
            <a:xfrm>
              <a:off x="3354533" y="13133"/>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Reconciliation &amp; Validation</a:t>
              </a:r>
            </a:p>
          </p:txBody>
        </p:sp>
      </p:grpSp>
      <p:sp>
        <p:nvSpPr>
          <p:cNvPr id="37" name="Arrow: Chevron 36">
            <a:extLst>
              <a:ext uri="{FF2B5EF4-FFF2-40B4-BE49-F238E27FC236}">
                <a16:creationId xmlns:a16="http://schemas.microsoft.com/office/drawing/2014/main" id="{6F022599-1945-46CF-94D1-45836B61D8DC}"/>
              </a:ext>
            </a:extLst>
          </p:cNvPr>
          <p:cNvSpPr/>
          <p:nvPr/>
        </p:nvSpPr>
        <p:spPr>
          <a:xfrm>
            <a:off x="5444647" y="16569"/>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Responsibility Matrix</a:t>
            </a:r>
          </a:p>
        </p:txBody>
      </p:sp>
    </p:spTree>
    <p:extLst>
      <p:ext uri="{BB962C8B-B14F-4D97-AF65-F5344CB8AC3E}">
        <p14:creationId xmlns:p14="http://schemas.microsoft.com/office/powerpoint/2010/main" val="124479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a:extLst>
              <a:ext uri="{FF2B5EF4-FFF2-40B4-BE49-F238E27FC236}">
                <a16:creationId xmlns:a16="http://schemas.microsoft.com/office/drawing/2014/main" id="{3CEC77C2-A653-4CA7-8D1D-7582E777E79F}"/>
              </a:ext>
            </a:extLst>
          </p:cNvPr>
          <p:cNvSpPr txBox="1">
            <a:spLocks/>
          </p:cNvSpPr>
          <p:nvPr/>
        </p:nvSpPr>
        <p:spPr>
          <a:xfrm>
            <a:off x="585198" y="345526"/>
            <a:ext cx="9513479" cy="616816"/>
          </a:xfrm>
          <a:prstGeom prst="rect">
            <a:avLst/>
          </a:prstGeom>
        </p:spPr>
        <p:txBody>
          <a:bodyPr vert="horz" lIns="55449" tIns="27725" rIns="55449" bIns="27725" rtlCol="0" anchor="t">
            <a:noAutofit/>
          </a:bodyPr>
          <a:lstStyle>
            <a:lvl1pPr algn="l" defTabSz="1507846" rtl="0" eaLnBrk="1" latinLnBrk="0" hangingPunct="1">
              <a:lnSpc>
                <a:spcPct val="90000"/>
              </a:lnSpc>
              <a:spcBef>
                <a:spcPct val="0"/>
              </a:spcBef>
              <a:buNone/>
              <a:defRPr lang="en-US" sz="3958" b="0" i="0" kern="1200" dirty="0">
                <a:solidFill>
                  <a:schemeClr val="tx1"/>
                </a:solidFill>
                <a:latin typeface="Arial" panose="020B0604020202020204" pitchFamily="34" charset="0"/>
                <a:ea typeface="+mj-ea"/>
                <a:cs typeface="Arial" panose="020B0604020202020204" pitchFamily="34" charset="0"/>
              </a:defRPr>
            </a:lvl1pPr>
          </a:lstStyle>
          <a:p>
            <a:pPr marL="0" marR="0" lvl="0" indent="0" algn="l" defTabSz="914358" rtl="0" eaLnBrk="1" fontAlgn="auto" latinLnBrk="0" hangingPunct="1">
              <a:lnSpc>
                <a:spcPct val="90000"/>
              </a:lnSpc>
              <a:spcBef>
                <a:spcPct val="0"/>
              </a:spcBef>
              <a:spcAft>
                <a:spcPts val="0"/>
              </a:spcAft>
              <a:buClrTx/>
              <a:buSzTx/>
              <a:buFontTx/>
              <a:buNone/>
              <a:tabLst/>
              <a:defRPr/>
            </a:pPr>
            <a:r>
              <a:rPr lang="en-US" sz="2400" b="1">
                <a:solidFill>
                  <a:schemeClr val="accent1"/>
                </a:solidFill>
                <a:latin typeface="+mj-lt"/>
                <a:ea typeface="Open Sans Light" panose="020B0306030504020204" pitchFamily="34" charset="0"/>
                <a:cs typeface="Open Sans Light" panose="020B0306030504020204" pitchFamily="34" charset="0"/>
              </a:rPr>
              <a:t>Migration – Using Standard Import Method</a:t>
            </a:r>
          </a:p>
        </p:txBody>
      </p:sp>
      <p:sp>
        <p:nvSpPr>
          <p:cNvPr id="21" name="Text Placeholder 3">
            <a:extLst>
              <a:ext uri="{FF2B5EF4-FFF2-40B4-BE49-F238E27FC236}">
                <a16:creationId xmlns:a16="http://schemas.microsoft.com/office/drawing/2014/main" id="{2BFB55D0-1AA1-42C2-BCA7-4A56CE850A6B}"/>
              </a:ext>
            </a:extLst>
          </p:cNvPr>
          <p:cNvSpPr txBox="1">
            <a:spLocks/>
          </p:cNvSpPr>
          <p:nvPr/>
        </p:nvSpPr>
        <p:spPr>
          <a:xfrm>
            <a:off x="585198" y="831198"/>
            <a:ext cx="11402607" cy="334364"/>
          </a:xfrm>
          <a:prstGeom prst="rect">
            <a:avLst/>
          </a:prstGeom>
        </p:spPr>
        <p:txBody>
          <a:bodyPr lIns="91440" tIns="45720" rIns="91440" bIns="45720" anchor="t"/>
          <a:lstStyle>
            <a:defPPr>
              <a:defRPr lang="en-US"/>
            </a:defPPr>
            <a:lvl1pPr indent="0" algn="just" defTabSz="1243219">
              <a:lnSpc>
                <a:spcPct val="100000"/>
              </a:lnSpc>
              <a:spcBef>
                <a:spcPts val="1360"/>
              </a:spcBef>
              <a:buFont typeface="Arial" panose="020B0604020202020204" pitchFamily="34" charset="0"/>
              <a:buNone/>
              <a:defRPr sz="3000" b="0" i="0">
                <a:solidFill>
                  <a:srgbClr val="737678"/>
                </a:solidFill>
                <a:latin typeface="Arial" panose="020B0604020202020204"/>
                <a:ea typeface="Verdana" panose="020B0604030504040204" pitchFamily="34" charset="0"/>
                <a:cs typeface="Arial" panose="020B0604020202020204" pitchFamily="34" charset="0"/>
              </a:defRPr>
            </a:lvl1pPr>
            <a:lvl2pPr marL="753923" indent="-376961" defTabSz="1507846">
              <a:lnSpc>
                <a:spcPct val="90000"/>
              </a:lnSpc>
              <a:spcBef>
                <a:spcPts val="824"/>
              </a:spcBef>
              <a:buFont typeface="Arial" panose="020B0604020202020204" pitchFamily="34" charset="0"/>
              <a:buChar char="•"/>
              <a:defRPr sz="2226" b="0" i="0">
                <a:latin typeface="Arial" panose="020B0604020202020204" pitchFamily="34" charset="0"/>
                <a:cs typeface="Arial" panose="020B0604020202020204" pitchFamily="34" charset="0"/>
              </a:defRPr>
            </a:lvl2pPr>
            <a:lvl3pPr marL="1130884" indent="-376961" defTabSz="1507846">
              <a:lnSpc>
                <a:spcPct val="90000"/>
              </a:lnSpc>
              <a:spcBef>
                <a:spcPts val="824"/>
              </a:spcBef>
              <a:buFont typeface="Arial" panose="020B0604020202020204" pitchFamily="34" charset="0"/>
              <a:buChar char="•"/>
              <a:defRPr sz="2226" b="0" i="0">
                <a:latin typeface="Arial" panose="020B0604020202020204" pitchFamily="34" charset="0"/>
                <a:cs typeface="Arial" panose="020B0604020202020204" pitchFamily="34" charset="0"/>
              </a:defRPr>
            </a:lvl3pPr>
            <a:lvl4pPr marL="1507846" indent="-376961" defTabSz="1507846">
              <a:lnSpc>
                <a:spcPct val="90000"/>
              </a:lnSpc>
              <a:spcBef>
                <a:spcPts val="824"/>
              </a:spcBef>
              <a:buFont typeface="Arial" panose="020B0604020202020204" pitchFamily="34" charset="0"/>
              <a:buChar char="•"/>
              <a:defRPr sz="2226" b="0" i="0">
                <a:latin typeface="Arial" panose="020B0604020202020204" pitchFamily="34" charset="0"/>
                <a:cs typeface="Arial" panose="020B0604020202020204" pitchFamily="34" charset="0"/>
              </a:defRPr>
            </a:lvl4pPr>
            <a:lvl5pPr marL="1884807" indent="-376961" defTabSz="1507846">
              <a:lnSpc>
                <a:spcPct val="90000"/>
              </a:lnSpc>
              <a:spcBef>
                <a:spcPts val="824"/>
              </a:spcBef>
              <a:buFont typeface="Arial" panose="020B0604020202020204" pitchFamily="34" charset="0"/>
              <a:buChar char="•"/>
              <a:defRPr sz="2226" b="0" i="0">
                <a:latin typeface="Arial" panose="020B0604020202020204" pitchFamily="34" charset="0"/>
                <a:cs typeface="Arial" panose="020B0604020202020204" pitchFamily="34" charset="0"/>
              </a:defRPr>
            </a:lvl5pPr>
            <a:lvl6pPr marL="4146575" indent="-376961" defTabSz="1507846">
              <a:lnSpc>
                <a:spcPct val="90000"/>
              </a:lnSpc>
              <a:spcBef>
                <a:spcPts val="824"/>
              </a:spcBef>
              <a:buFont typeface="Arial" panose="020B0604020202020204" pitchFamily="34" charset="0"/>
              <a:buChar char="•"/>
              <a:defRPr sz="2968"/>
            </a:lvl6pPr>
            <a:lvl7pPr marL="4900498" indent="-376961" defTabSz="1507846">
              <a:lnSpc>
                <a:spcPct val="90000"/>
              </a:lnSpc>
              <a:spcBef>
                <a:spcPts val="824"/>
              </a:spcBef>
              <a:buFont typeface="Arial" panose="020B0604020202020204" pitchFamily="34" charset="0"/>
              <a:buChar char="•"/>
              <a:defRPr sz="2968"/>
            </a:lvl7pPr>
            <a:lvl8pPr marL="5654421" indent="-376961" defTabSz="1507846">
              <a:lnSpc>
                <a:spcPct val="90000"/>
              </a:lnSpc>
              <a:spcBef>
                <a:spcPts val="824"/>
              </a:spcBef>
              <a:buFont typeface="Arial" panose="020B0604020202020204" pitchFamily="34" charset="0"/>
              <a:buChar char="•"/>
              <a:defRPr sz="2968"/>
            </a:lvl8pPr>
            <a:lvl9pPr marL="6408344" indent="-376961" defTabSz="1507846">
              <a:lnSpc>
                <a:spcPct val="90000"/>
              </a:lnSpc>
              <a:spcBef>
                <a:spcPts val="824"/>
              </a:spcBef>
              <a:buFont typeface="Arial" panose="020B0604020202020204" pitchFamily="34" charset="0"/>
              <a:buChar char="•"/>
              <a:defRPr sz="2968"/>
            </a:lvl9pPr>
          </a:lstStyle>
          <a:p>
            <a:r>
              <a:rPr lang="en-US" sz="1600" dirty="0">
                <a:latin typeface="+mn-lt"/>
                <a:ea typeface="Verdana"/>
                <a:cs typeface="Arial"/>
              </a:rPr>
              <a:t>The following flow diagram outlines the manual steps involved in the process:</a:t>
            </a:r>
          </a:p>
          <a:p>
            <a:endParaRPr lang="en-US" sz="1819">
              <a:latin typeface="+mn-lt"/>
            </a:endParaRPr>
          </a:p>
          <a:p>
            <a:endParaRPr lang="en-US" sz="1819"/>
          </a:p>
          <a:p>
            <a:endParaRPr lang="en-US" sz="1819"/>
          </a:p>
          <a:p>
            <a:endParaRPr lang="en-US" sz="1819"/>
          </a:p>
          <a:p>
            <a:endParaRPr lang="en-US" sz="1819"/>
          </a:p>
        </p:txBody>
      </p:sp>
      <p:grpSp>
        <p:nvGrpSpPr>
          <p:cNvPr id="14" name="Group 13">
            <a:extLst>
              <a:ext uri="{FF2B5EF4-FFF2-40B4-BE49-F238E27FC236}">
                <a16:creationId xmlns:a16="http://schemas.microsoft.com/office/drawing/2014/main" id="{F0F6D733-4E2B-4132-B6FB-BEF81FFB0CA0}"/>
              </a:ext>
            </a:extLst>
          </p:cNvPr>
          <p:cNvGrpSpPr/>
          <p:nvPr/>
        </p:nvGrpSpPr>
        <p:grpSpPr>
          <a:xfrm>
            <a:off x="820795" y="1411976"/>
            <a:ext cx="9809105" cy="4750034"/>
            <a:chOff x="-1323463" y="1210235"/>
            <a:chExt cx="11519652" cy="4164647"/>
          </a:xfrm>
          <a:solidFill>
            <a:schemeClr val="tx1"/>
          </a:solidFill>
        </p:grpSpPr>
        <p:sp>
          <p:nvSpPr>
            <p:cNvPr id="15" name="Rectangle: Rounded Corners 14">
              <a:extLst>
                <a:ext uri="{FF2B5EF4-FFF2-40B4-BE49-F238E27FC236}">
                  <a16:creationId xmlns:a16="http://schemas.microsoft.com/office/drawing/2014/main" id="{9651D657-26A9-4666-8403-8B5A17BFA382}"/>
                </a:ext>
              </a:extLst>
            </p:cNvPr>
            <p:cNvSpPr/>
            <p:nvPr/>
          </p:nvSpPr>
          <p:spPr>
            <a:xfrm>
              <a:off x="-1323463" y="1210235"/>
              <a:ext cx="6501742" cy="439271"/>
            </a:xfrm>
            <a:prstGeom prst="roundRect">
              <a:avLst>
                <a:gd name="adj" fmla="val 15250"/>
              </a:avLst>
            </a:prstGeom>
            <a:solidFill>
              <a:schemeClr val="bg2"/>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a:solidFill>
                    <a:schemeClr val="tx1"/>
                  </a:solidFill>
                </a:rPr>
                <a:t>Evaluate Your Import Object Data</a:t>
              </a:r>
            </a:p>
          </p:txBody>
        </p:sp>
        <p:sp>
          <p:nvSpPr>
            <p:cNvPr id="16" name="Rectangle: Rounded Corners 15">
              <a:extLst>
                <a:ext uri="{FF2B5EF4-FFF2-40B4-BE49-F238E27FC236}">
                  <a16:creationId xmlns:a16="http://schemas.microsoft.com/office/drawing/2014/main" id="{80B472A8-855B-4DF5-BF82-1C39B20E8F5A}"/>
                </a:ext>
              </a:extLst>
            </p:cNvPr>
            <p:cNvSpPr/>
            <p:nvPr/>
          </p:nvSpPr>
          <p:spPr>
            <a:xfrm>
              <a:off x="-524019" y="1831131"/>
              <a:ext cx="6501743" cy="439271"/>
            </a:xfrm>
            <a:prstGeom prst="roundRect">
              <a:avLst/>
            </a:prstGeom>
            <a:solidFill>
              <a:schemeClr val="bg2"/>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a:solidFill>
                    <a:schemeClr val="tx1"/>
                  </a:solidFill>
                </a:rPr>
                <a:t>Login to Cloud Application</a:t>
              </a:r>
            </a:p>
          </p:txBody>
        </p:sp>
        <p:sp>
          <p:nvSpPr>
            <p:cNvPr id="17" name="Rectangle: Rounded Corners 16">
              <a:extLst>
                <a:ext uri="{FF2B5EF4-FFF2-40B4-BE49-F238E27FC236}">
                  <a16:creationId xmlns:a16="http://schemas.microsoft.com/office/drawing/2014/main" id="{B9DAFC1E-1C91-4233-97D5-0DAEA9744B77}"/>
                </a:ext>
              </a:extLst>
            </p:cNvPr>
            <p:cNvSpPr/>
            <p:nvPr/>
          </p:nvSpPr>
          <p:spPr>
            <a:xfrm>
              <a:off x="206100" y="2452027"/>
              <a:ext cx="6501743" cy="439271"/>
            </a:xfrm>
            <a:prstGeom prst="roundRect">
              <a:avLst/>
            </a:prstGeom>
            <a:solidFill>
              <a:schemeClr val="bg2"/>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a:solidFill>
                    <a:schemeClr val="tx1"/>
                  </a:solidFill>
                </a:rPr>
                <a:t>Identify the relevant Import Objects</a:t>
              </a:r>
            </a:p>
          </p:txBody>
        </p:sp>
        <p:sp>
          <p:nvSpPr>
            <p:cNvPr id="18" name="Rectangle: Rounded Corners 17">
              <a:extLst>
                <a:ext uri="{FF2B5EF4-FFF2-40B4-BE49-F238E27FC236}">
                  <a16:creationId xmlns:a16="http://schemas.microsoft.com/office/drawing/2014/main" id="{55CCA3F9-8D2D-4F00-BBCD-DF3C5C6E1D45}"/>
                </a:ext>
              </a:extLst>
            </p:cNvPr>
            <p:cNvSpPr/>
            <p:nvPr/>
          </p:nvSpPr>
          <p:spPr>
            <a:xfrm>
              <a:off x="1098467" y="3072923"/>
              <a:ext cx="6501743" cy="439271"/>
            </a:xfrm>
            <a:prstGeom prst="roundRect">
              <a:avLst/>
            </a:prstGeom>
            <a:solidFill>
              <a:schemeClr val="bg2"/>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a:solidFill>
                    <a:schemeClr val="tx1"/>
                  </a:solidFill>
                </a:rPr>
                <a:t>Map Your Data to the Import Objects</a:t>
              </a:r>
            </a:p>
          </p:txBody>
        </p:sp>
        <p:sp>
          <p:nvSpPr>
            <p:cNvPr id="19" name="Rectangle: Rounded Corners 18">
              <a:extLst>
                <a:ext uri="{FF2B5EF4-FFF2-40B4-BE49-F238E27FC236}">
                  <a16:creationId xmlns:a16="http://schemas.microsoft.com/office/drawing/2014/main" id="{4E97737F-33C5-4DAB-A6A3-ADE909C8C85F}"/>
                </a:ext>
              </a:extLst>
            </p:cNvPr>
            <p:cNvSpPr/>
            <p:nvPr/>
          </p:nvSpPr>
          <p:spPr>
            <a:xfrm>
              <a:off x="1909710" y="3693816"/>
              <a:ext cx="6501743" cy="439271"/>
            </a:xfrm>
            <a:prstGeom prst="roundRect">
              <a:avLst/>
            </a:prstGeom>
            <a:solidFill>
              <a:schemeClr val="bg2"/>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a:solidFill>
                    <a:schemeClr val="tx1"/>
                  </a:solidFill>
                </a:rPr>
                <a:t>Create and Submit an Import Activity</a:t>
              </a:r>
            </a:p>
          </p:txBody>
        </p:sp>
        <p:sp>
          <p:nvSpPr>
            <p:cNvPr id="20" name="Rectangle: Rounded Corners 19">
              <a:extLst>
                <a:ext uri="{FF2B5EF4-FFF2-40B4-BE49-F238E27FC236}">
                  <a16:creationId xmlns:a16="http://schemas.microsoft.com/office/drawing/2014/main" id="{BCB641D8-E3D7-40C1-A73B-9369242E4C54}"/>
                </a:ext>
              </a:extLst>
            </p:cNvPr>
            <p:cNvSpPr/>
            <p:nvPr/>
          </p:nvSpPr>
          <p:spPr>
            <a:xfrm>
              <a:off x="2883202" y="4314713"/>
              <a:ext cx="6501743" cy="439271"/>
            </a:xfrm>
            <a:prstGeom prst="roundRect">
              <a:avLst/>
            </a:prstGeom>
            <a:solidFill>
              <a:schemeClr val="bg2"/>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a:solidFill>
                    <a:schemeClr val="tx1"/>
                  </a:solidFill>
                </a:rPr>
                <a:t>Verify the Import Results</a:t>
              </a:r>
            </a:p>
          </p:txBody>
        </p:sp>
        <p:sp>
          <p:nvSpPr>
            <p:cNvPr id="32" name="Rectangle: Rounded Corners 31">
              <a:extLst>
                <a:ext uri="{FF2B5EF4-FFF2-40B4-BE49-F238E27FC236}">
                  <a16:creationId xmlns:a16="http://schemas.microsoft.com/office/drawing/2014/main" id="{1192349C-2D83-4A18-992B-FA46540B294D}"/>
                </a:ext>
              </a:extLst>
            </p:cNvPr>
            <p:cNvSpPr/>
            <p:nvPr/>
          </p:nvSpPr>
          <p:spPr>
            <a:xfrm>
              <a:off x="3694445" y="4935611"/>
              <a:ext cx="6501744" cy="439271"/>
            </a:xfrm>
            <a:prstGeom prst="roundRect">
              <a:avLst/>
            </a:prstGeom>
            <a:solidFill>
              <a:schemeClr val="bg2"/>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a:solidFill>
                    <a:schemeClr val="tx1"/>
                  </a:solidFill>
                </a:rPr>
                <a:t>Download and Review the Log files</a:t>
              </a:r>
            </a:p>
          </p:txBody>
        </p:sp>
        <p:sp>
          <p:nvSpPr>
            <p:cNvPr id="33" name="Down Arrow 33">
              <a:extLst>
                <a:ext uri="{FF2B5EF4-FFF2-40B4-BE49-F238E27FC236}">
                  <a16:creationId xmlns:a16="http://schemas.microsoft.com/office/drawing/2014/main" id="{8A5D2AE6-B625-4C79-9F97-4007244DE923}"/>
                </a:ext>
              </a:extLst>
            </p:cNvPr>
            <p:cNvSpPr/>
            <p:nvPr/>
          </p:nvSpPr>
          <p:spPr>
            <a:xfrm>
              <a:off x="9179199" y="4632076"/>
              <a:ext cx="286870" cy="425442"/>
            </a:xfrm>
            <a:prstGeom prst="downArrow">
              <a:avLst/>
            </a:prstGeom>
            <a:grpFill/>
            <a:ln/>
          </p:spPr>
          <p:style>
            <a:lnRef idx="3">
              <a:schemeClr val="lt1"/>
            </a:lnRef>
            <a:fillRef idx="1">
              <a:schemeClr val="accent1"/>
            </a:fillRef>
            <a:effectRef idx="1">
              <a:schemeClr val="accent1"/>
            </a:effectRef>
            <a:fontRef idx="minor">
              <a:schemeClr val="lt1"/>
            </a:fontRef>
          </p:style>
          <p:txBody>
            <a:bodyPr rtlCol="0" anchor="ctr"/>
            <a:lstStyle/>
            <a:p>
              <a:endParaRPr lang="en-US" sz="1400" b="1">
                <a:solidFill>
                  <a:schemeClr val="tx1"/>
                </a:solidFill>
              </a:endParaRPr>
            </a:p>
          </p:txBody>
        </p:sp>
        <p:sp>
          <p:nvSpPr>
            <p:cNvPr id="34" name="Down Arrow 20">
              <a:extLst>
                <a:ext uri="{FF2B5EF4-FFF2-40B4-BE49-F238E27FC236}">
                  <a16:creationId xmlns:a16="http://schemas.microsoft.com/office/drawing/2014/main" id="{C8DECEE3-767A-4A76-9A10-2E52455DB746}"/>
                </a:ext>
              </a:extLst>
            </p:cNvPr>
            <p:cNvSpPr/>
            <p:nvPr/>
          </p:nvSpPr>
          <p:spPr>
            <a:xfrm>
              <a:off x="4960735" y="1482334"/>
              <a:ext cx="286870" cy="425442"/>
            </a:xfrm>
            <a:prstGeom prst="downArrow">
              <a:avLst/>
            </a:prstGeom>
            <a:grpFill/>
            <a:ln/>
          </p:spPr>
          <p:style>
            <a:lnRef idx="3">
              <a:schemeClr val="lt1"/>
            </a:lnRef>
            <a:fillRef idx="1">
              <a:schemeClr val="accent1"/>
            </a:fillRef>
            <a:effectRef idx="1">
              <a:schemeClr val="accent1"/>
            </a:effectRef>
            <a:fontRef idx="minor">
              <a:schemeClr val="lt1"/>
            </a:fontRef>
          </p:style>
          <p:txBody>
            <a:bodyPr rtlCol="0" anchor="ctr"/>
            <a:lstStyle/>
            <a:p>
              <a:endParaRPr lang="en-US" sz="1400" b="1">
                <a:solidFill>
                  <a:schemeClr val="tx1"/>
                </a:solidFill>
              </a:endParaRPr>
            </a:p>
          </p:txBody>
        </p:sp>
        <p:sp>
          <p:nvSpPr>
            <p:cNvPr id="35" name="Down Arrow 22">
              <a:extLst>
                <a:ext uri="{FF2B5EF4-FFF2-40B4-BE49-F238E27FC236}">
                  <a16:creationId xmlns:a16="http://schemas.microsoft.com/office/drawing/2014/main" id="{570A14BD-99A0-407F-9AB4-57560D1D41D8}"/>
                </a:ext>
              </a:extLst>
            </p:cNvPr>
            <p:cNvSpPr/>
            <p:nvPr/>
          </p:nvSpPr>
          <p:spPr>
            <a:xfrm>
              <a:off x="5771978" y="2148494"/>
              <a:ext cx="286870" cy="425442"/>
            </a:xfrm>
            <a:prstGeom prst="downArrow">
              <a:avLst/>
            </a:prstGeom>
            <a:grpFill/>
            <a:ln/>
          </p:spPr>
          <p:style>
            <a:lnRef idx="3">
              <a:schemeClr val="lt1"/>
            </a:lnRef>
            <a:fillRef idx="1">
              <a:schemeClr val="accent1"/>
            </a:fillRef>
            <a:effectRef idx="1">
              <a:schemeClr val="accent1"/>
            </a:effectRef>
            <a:fontRef idx="minor">
              <a:schemeClr val="lt1"/>
            </a:fontRef>
          </p:style>
          <p:txBody>
            <a:bodyPr rtlCol="0" anchor="ctr"/>
            <a:lstStyle/>
            <a:p>
              <a:endParaRPr lang="en-US" sz="1400" b="1">
                <a:solidFill>
                  <a:schemeClr val="tx1"/>
                </a:solidFill>
              </a:endParaRPr>
            </a:p>
          </p:txBody>
        </p:sp>
        <p:sp>
          <p:nvSpPr>
            <p:cNvPr id="36" name="Down Arrow 24">
              <a:extLst>
                <a:ext uri="{FF2B5EF4-FFF2-40B4-BE49-F238E27FC236}">
                  <a16:creationId xmlns:a16="http://schemas.microsoft.com/office/drawing/2014/main" id="{1DB3F10F-FF37-4049-BAA3-AFD6BF9E1B15}"/>
                </a:ext>
              </a:extLst>
            </p:cNvPr>
            <p:cNvSpPr/>
            <p:nvPr/>
          </p:nvSpPr>
          <p:spPr>
            <a:xfrm>
              <a:off x="6502097" y="2769389"/>
              <a:ext cx="286870" cy="425442"/>
            </a:xfrm>
            <a:prstGeom prst="downArrow">
              <a:avLst/>
            </a:prstGeom>
            <a:grpFill/>
            <a:ln/>
          </p:spPr>
          <p:style>
            <a:lnRef idx="3">
              <a:schemeClr val="lt1"/>
            </a:lnRef>
            <a:fillRef idx="1">
              <a:schemeClr val="accent1"/>
            </a:fillRef>
            <a:effectRef idx="1">
              <a:schemeClr val="accent1"/>
            </a:effectRef>
            <a:fontRef idx="minor">
              <a:schemeClr val="lt1"/>
            </a:fontRef>
          </p:style>
          <p:txBody>
            <a:bodyPr rtlCol="0" anchor="ctr"/>
            <a:lstStyle/>
            <a:p>
              <a:endParaRPr lang="en-US" sz="1400" b="1">
                <a:solidFill>
                  <a:schemeClr val="tx1"/>
                </a:solidFill>
              </a:endParaRPr>
            </a:p>
          </p:txBody>
        </p:sp>
        <p:sp>
          <p:nvSpPr>
            <p:cNvPr id="37" name="Down Arrow 26">
              <a:extLst>
                <a:ext uri="{FF2B5EF4-FFF2-40B4-BE49-F238E27FC236}">
                  <a16:creationId xmlns:a16="http://schemas.microsoft.com/office/drawing/2014/main" id="{DBA0F81F-7408-4319-9341-C63AA6188BB1}"/>
                </a:ext>
              </a:extLst>
            </p:cNvPr>
            <p:cNvSpPr/>
            <p:nvPr/>
          </p:nvSpPr>
          <p:spPr>
            <a:xfrm>
              <a:off x="7394464" y="3390284"/>
              <a:ext cx="286870" cy="425442"/>
            </a:xfrm>
            <a:prstGeom prst="downArrow">
              <a:avLst/>
            </a:prstGeom>
            <a:grpFill/>
            <a:ln/>
          </p:spPr>
          <p:style>
            <a:lnRef idx="3">
              <a:schemeClr val="lt1"/>
            </a:lnRef>
            <a:fillRef idx="1">
              <a:schemeClr val="accent1"/>
            </a:fillRef>
            <a:effectRef idx="1">
              <a:schemeClr val="accent1"/>
            </a:effectRef>
            <a:fontRef idx="minor">
              <a:schemeClr val="lt1"/>
            </a:fontRef>
          </p:style>
          <p:txBody>
            <a:bodyPr rtlCol="0" anchor="ctr"/>
            <a:lstStyle/>
            <a:p>
              <a:endParaRPr lang="en-US" sz="1400" b="1">
                <a:solidFill>
                  <a:schemeClr val="tx1"/>
                </a:solidFill>
              </a:endParaRPr>
            </a:p>
          </p:txBody>
        </p:sp>
        <p:sp>
          <p:nvSpPr>
            <p:cNvPr id="38" name="Down Arrow 28">
              <a:extLst>
                <a:ext uri="{FF2B5EF4-FFF2-40B4-BE49-F238E27FC236}">
                  <a16:creationId xmlns:a16="http://schemas.microsoft.com/office/drawing/2014/main" id="{74B44A5F-357C-40EA-95F6-EEEC79A96AE9}"/>
                </a:ext>
              </a:extLst>
            </p:cNvPr>
            <p:cNvSpPr/>
            <p:nvPr/>
          </p:nvSpPr>
          <p:spPr>
            <a:xfrm>
              <a:off x="8205707" y="4011181"/>
              <a:ext cx="286870" cy="425442"/>
            </a:xfrm>
            <a:prstGeom prst="downArrow">
              <a:avLst/>
            </a:prstGeom>
            <a:grpFill/>
            <a:ln/>
          </p:spPr>
          <p:style>
            <a:lnRef idx="3">
              <a:schemeClr val="lt1"/>
            </a:lnRef>
            <a:fillRef idx="1">
              <a:schemeClr val="accent1"/>
            </a:fillRef>
            <a:effectRef idx="1">
              <a:schemeClr val="accent1"/>
            </a:effectRef>
            <a:fontRef idx="minor">
              <a:schemeClr val="lt1"/>
            </a:fontRef>
          </p:style>
          <p:txBody>
            <a:bodyPr rtlCol="0" anchor="ctr"/>
            <a:lstStyle/>
            <a:p>
              <a:endParaRPr lang="en-US" sz="1400" b="1">
                <a:solidFill>
                  <a:schemeClr val="tx1"/>
                </a:solidFill>
              </a:endParaRPr>
            </a:p>
          </p:txBody>
        </p:sp>
      </p:grpSp>
      <p:sp>
        <p:nvSpPr>
          <p:cNvPr id="23" name="Arrow: Chevron 22">
            <a:extLst>
              <a:ext uri="{FF2B5EF4-FFF2-40B4-BE49-F238E27FC236}">
                <a16:creationId xmlns:a16="http://schemas.microsoft.com/office/drawing/2014/main" id="{CA5C4BF1-CC3B-4CEA-8041-F9F3E7E9026B}"/>
              </a:ext>
            </a:extLst>
          </p:cNvPr>
          <p:cNvSpPr/>
          <p:nvPr/>
        </p:nvSpPr>
        <p:spPr>
          <a:xfrm>
            <a:off x="4089611" y="13254"/>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Testing Cycles</a:t>
            </a:r>
          </a:p>
        </p:txBody>
      </p:sp>
      <p:grpSp>
        <p:nvGrpSpPr>
          <p:cNvPr id="24" name="Group 23">
            <a:extLst>
              <a:ext uri="{FF2B5EF4-FFF2-40B4-BE49-F238E27FC236}">
                <a16:creationId xmlns:a16="http://schemas.microsoft.com/office/drawing/2014/main" id="{3981D5A0-C5DA-42C4-982E-2CCE5B81013A}"/>
              </a:ext>
            </a:extLst>
          </p:cNvPr>
          <p:cNvGrpSpPr/>
          <p:nvPr/>
        </p:nvGrpSpPr>
        <p:grpSpPr>
          <a:xfrm>
            <a:off x="-10634" y="9939"/>
            <a:ext cx="4232677" cy="284558"/>
            <a:chOff x="609324" y="13133"/>
            <a:chExt cx="4232677" cy="284558"/>
          </a:xfrm>
        </p:grpSpPr>
        <p:sp>
          <p:nvSpPr>
            <p:cNvPr id="25" name="Arrow: Chevron 24">
              <a:extLst>
                <a:ext uri="{FF2B5EF4-FFF2-40B4-BE49-F238E27FC236}">
                  <a16:creationId xmlns:a16="http://schemas.microsoft.com/office/drawing/2014/main" id="{E6DF09F5-B6A8-46A3-8CEA-1A45734FEEA4}"/>
                </a:ext>
              </a:extLst>
            </p:cNvPr>
            <p:cNvSpPr/>
            <p:nvPr/>
          </p:nvSpPr>
          <p:spPr>
            <a:xfrm>
              <a:off x="2003522" y="13133"/>
              <a:ext cx="1487468" cy="284558"/>
            </a:xfrm>
            <a:prstGeom prst="chevron">
              <a:avLst/>
            </a:prstGeom>
            <a:solidFill>
              <a:srgbClr val="F090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Conversion Tools</a:t>
              </a:r>
            </a:p>
          </p:txBody>
        </p:sp>
        <p:sp>
          <p:nvSpPr>
            <p:cNvPr id="26" name="Arrow: Chevron 25">
              <a:extLst>
                <a:ext uri="{FF2B5EF4-FFF2-40B4-BE49-F238E27FC236}">
                  <a16:creationId xmlns:a16="http://schemas.microsoft.com/office/drawing/2014/main" id="{2FD48FCE-DE41-438B-946B-EF65DC5CB0EE}"/>
                </a:ext>
              </a:extLst>
            </p:cNvPr>
            <p:cNvSpPr/>
            <p:nvPr/>
          </p:nvSpPr>
          <p:spPr>
            <a:xfrm>
              <a:off x="609324" y="13133"/>
              <a:ext cx="1529823"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Conversion Approach</a:t>
              </a:r>
            </a:p>
          </p:txBody>
        </p:sp>
        <p:sp>
          <p:nvSpPr>
            <p:cNvPr id="27" name="Arrow: Chevron 26">
              <a:extLst>
                <a:ext uri="{FF2B5EF4-FFF2-40B4-BE49-F238E27FC236}">
                  <a16:creationId xmlns:a16="http://schemas.microsoft.com/office/drawing/2014/main" id="{57783B0E-1251-4B20-AD5A-0216346D5785}"/>
                </a:ext>
              </a:extLst>
            </p:cNvPr>
            <p:cNvSpPr/>
            <p:nvPr/>
          </p:nvSpPr>
          <p:spPr>
            <a:xfrm>
              <a:off x="3354533" y="13133"/>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Reconciliation &amp; Validation</a:t>
              </a:r>
            </a:p>
          </p:txBody>
        </p:sp>
      </p:grpSp>
      <p:sp>
        <p:nvSpPr>
          <p:cNvPr id="28" name="Arrow: Chevron 27">
            <a:extLst>
              <a:ext uri="{FF2B5EF4-FFF2-40B4-BE49-F238E27FC236}">
                <a16:creationId xmlns:a16="http://schemas.microsoft.com/office/drawing/2014/main" id="{945C8D34-D22C-4371-92B5-708280E91329}"/>
              </a:ext>
            </a:extLst>
          </p:cNvPr>
          <p:cNvSpPr/>
          <p:nvPr/>
        </p:nvSpPr>
        <p:spPr>
          <a:xfrm>
            <a:off x="5444647" y="5552"/>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Responsibility Matrix</a:t>
            </a:r>
          </a:p>
        </p:txBody>
      </p:sp>
      <p:sp>
        <p:nvSpPr>
          <p:cNvPr id="29" name="Arrow: Chevron 28">
            <a:extLst>
              <a:ext uri="{FF2B5EF4-FFF2-40B4-BE49-F238E27FC236}">
                <a16:creationId xmlns:a16="http://schemas.microsoft.com/office/drawing/2014/main" id="{0808C6EA-76E3-41B1-BCE5-9B478018F98A}"/>
              </a:ext>
            </a:extLst>
          </p:cNvPr>
          <p:cNvSpPr/>
          <p:nvPr/>
        </p:nvSpPr>
        <p:spPr>
          <a:xfrm>
            <a:off x="6796119" y="16394"/>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Entities in Scope</a:t>
            </a:r>
          </a:p>
        </p:txBody>
      </p:sp>
    </p:spTree>
    <p:extLst>
      <p:ext uri="{BB962C8B-B14F-4D97-AF65-F5344CB8AC3E}">
        <p14:creationId xmlns:p14="http://schemas.microsoft.com/office/powerpoint/2010/main" val="61712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94F6-4E5B-47C4-A866-CB29ED8CA522}"/>
              </a:ext>
            </a:extLst>
          </p:cNvPr>
          <p:cNvSpPr>
            <a:spLocks noGrp="1"/>
          </p:cNvSpPr>
          <p:nvPr>
            <p:ph type="title"/>
          </p:nvPr>
        </p:nvSpPr>
        <p:spPr>
          <a:xfrm>
            <a:off x="632107" y="357630"/>
            <a:ext cx="5607871" cy="369548"/>
          </a:xfrm>
        </p:spPr>
        <p:txBody>
          <a:bodyPr>
            <a:noAutofit/>
          </a:bodyPr>
          <a:lstStyle/>
          <a:p>
            <a:r>
              <a:rPr lang="en-US" b="1"/>
              <a:t>Reconciliation and Validation Process</a:t>
            </a:r>
          </a:p>
        </p:txBody>
      </p:sp>
      <p:sp>
        <p:nvSpPr>
          <p:cNvPr id="6" name="TextBox 5">
            <a:extLst>
              <a:ext uri="{FF2B5EF4-FFF2-40B4-BE49-F238E27FC236}">
                <a16:creationId xmlns:a16="http://schemas.microsoft.com/office/drawing/2014/main" id="{96852404-002F-4437-BDB6-A0469179584A}"/>
              </a:ext>
            </a:extLst>
          </p:cNvPr>
          <p:cNvSpPr txBox="1"/>
          <p:nvPr/>
        </p:nvSpPr>
        <p:spPr>
          <a:xfrm>
            <a:off x="6600506" y="1305526"/>
            <a:ext cx="4764642" cy="1546577"/>
          </a:xfrm>
          <a:prstGeom prst="rect">
            <a:avLst/>
          </a:prstGeom>
          <a:noFill/>
        </p:spPr>
        <p:txBody>
          <a:bodyPr wrap="square" rtlCol="0">
            <a:spAutoFit/>
          </a:bodyPr>
          <a:lstStyle/>
          <a:p>
            <a:pPr marL="171450" indent="-171450">
              <a:buFont typeface="Arial" panose="020B0604020202020204" pitchFamily="34" charset="0"/>
              <a:buChar char="•"/>
            </a:pPr>
            <a:r>
              <a:rPr lang="en-US" sz="1200" b="1">
                <a:ea typeface="Open Sans" panose="020B0606030504020204" pitchFamily="34" charset="0"/>
                <a:cs typeface="Open Sans" panose="020B0606030504020204" pitchFamily="34" charset="0"/>
              </a:rPr>
              <a:t>Reconciliation</a:t>
            </a:r>
            <a:r>
              <a:rPr lang="en-US" sz="1200">
                <a:ea typeface="Open Sans" panose="020B0606030504020204" pitchFamily="34" charset="0"/>
                <a:cs typeface="Open Sans" panose="020B0606030504020204" pitchFamily="34" charset="0"/>
              </a:rPr>
              <a:t> provides comparison between the total number/value of records received from source system and the total number/value of records successfully imported in the Oracle Cloud</a:t>
            </a:r>
          </a:p>
          <a:p>
            <a:pPr marL="171450" indent="-171450">
              <a:buFont typeface="Arial" panose="020B0604020202020204" pitchFamily="34" charset="0"/>
              <a:buChar char="•"/>
            </a:pPr>
            <a:endParaRPr lang="en-US" sz="120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b="1">
                <a:ea typeface="Open Sans" panose="020B0606030504020204" pitchFamily="34" charset="0"/>
                <a:cs typeface="Open Sans" panose="020B0606030504020204" pitchFamily="34" charset="0"/>
              </a:rPr>
              <a:t>Validation</a:t>
            </a:r>
            <a:r>
              <a:rPr lang="en-US" sz="1200">
                <a:ea typeface="Open Sans" panose="020B0606030504020204" pitchFamily="34" charset="0"/>
                <a:cs typeface="Open Sans" panose="020B0606030504020204" pitchFamily="34" charset="0"/>
              </a:rPr>
              <a:t> provides comparison between the data in Oracle Cloud and source system to ensure that the data is accurate</a:t>
            </a:r>
          </a:p>
          <a:p>
            <a:pPr marL="171450" indent="-171450">
              <a:buFont typeface="Arial" panose="020B0604020202020204" pitchFamily="34" charset="0"/>
              <a:buChar char="•"/>
            </a:pPr>
            <a:endParaRPr kumimoji="0" lang="en-US" sz="105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6834106C-0443-4AD2-91EC-3B70E40F5CC6}"/>
              </a:ext>
            </a:extLst>
          </p:cNvPr>
          <p:cNvSpPr txBox="1"/>
          <p:nvPr/>
        </p:nvSpPr>
        <p:spPr>
          <a:xfrm>
            <a:off x="328987" y="3395998"/>
            <a:ext cx="5910991" cy="2123658"/>
          </a:xfrm>
          <a:prstGeom prst="rect">
            <a:avLst/>
          </a:prstGeom>
          <a:noFill/>
        </p:spPr>
        <p:txBody>
          <a:bodyPr vert="horz" wrap="square" lIns="91440" tIns="91440" rIns="91440" bIns="91440" rtlCol="0">
            <a:spAutoFit/>
          </a:bodyPr>
          <a:lstStyle/>
          <a:p>
            <a:pPr lvl="0"/>
            <a:r>
              <a:rPr lang="en-US" sz="1050" b="1">
                <a:ea typeface="Open Sans" panose="020B0606030504020204" pitchFamily="34" charset="0"/>
                <a:cs typeface="Open Sans" panose="020B0606030504020204" pitchFamily="34" charset="0"/>
              </a:rPr>
              <a:t>Record counts on converted data</a:t>
            </a:r>
          </a:p>
          <a:p>
            <a:pPr lvl="0"/>
            <a:endParaRPr lang="en-US" sz="1050" b="1">
              <a:ea typeface="Open Sans" panose="020B0606030504020204" pitchFamily="34" charset="0"/>
              <a:cs typeface="Open Sans" panose="020B0606030504020204" pitchFamily="34" charset="0"/>
            </a:endParaRPr>
          </a:p>
          <a:p>
            <a:pPr lvl="0"/>
            <a:r>
              <a:rPr lang="en-US" sz="1050">
                <a:ea typeface="Open Sans" panose="020B0606030504020204" pitchFamily="34" charset="0"/>
                <a:cs typeface="Open Sans" panose="020B0606030504020204" pitchFamily="34" charset="0"/>
              </a:rPr>
              <a:t>Summary of converted data</a:t>
            </a:r>
          </a:p>
          <a:p>
            <a:pPr marL="1085850" lvl="2" indent="-171450">
              <a:buFont typeface="Arial" panose="020B0604020202020204" pitchFamily="34" charset="0"/>
              <a:buChar char="•"/>
            </a:pPr>
            <a:r>
              <a:rPr lang="en-US" sz="1050">
                <a:ea typeface="Open Sans" panose="020B0606030504020204" pitchFamily="34" charset="0"/>
                <a:cs typeface="Open Sans" panose="020B0606030504020204" pitchFamily="34" charset="0"/>
              </a:rPr>
              <a:t>Count of rows in data file</a:t>
            </a:r>
          </a:p>
          <a:p>
            <a:pPr marL="1085850" lvl="2" indent="-171450">
              <a:buFont typeface="Arial" panose="020B0604020202020204" pitchFamily="34" charset="0"/>
              <a:buChar char="•"/>
            </a:pPr>
            <a:r>
              <a:rPr lang="en-US" sz="1050">
                <a:ea typeface="Open Sans" panose="020B0606030504020204" pitchFamily="34" charset="0"/>
                <a:cs typeface="Open Sans" panose="020B0606030504020204" pitchFamily="34" charset="0"/>
              </a:rPr>
              <a:t>Count of rows having validation error/s</a:t>
            </a:r>
          </a:p>
          <a:p>
            <a:pPr marL="1085850" lvl="2" indent="-171450">
              <a:buFont typeface="Arial" panose="020B0604020202020204" pitchFamily="34" charset="0"/>
              <a:buChar char="•"/>
            </a:pPr>
            <a:r>
              <a:rPr lang="en-US" sz="1050">
                <a:ea typeface="Open Sans" panose="020B0606030504020204" pitchFamily="34" charset="0"/>
                <a:cs typeface="Open Sans" panose="020B0606030504020204" pitchFamily="34" charset="0"/>
              </a:rPr>
              <a:t>Count of rows successfully converted</a:t>
            </a:r>
          </a:p>
          <a:p>
            <a:pPr marL="1085850" lvl="2" indent="-171450">
              <a:buFont typeface="Arial" panose="020B0604020202020204" pitchFamily="34" charset="0"/>
              <a:buChar char="•"/>
            </a:pPr>
            <a:r>
              <a:rPr lang="en-US" sz="1050">
                <a:ea typeface="Open Sans" panose="020B0606030504020204" pitchFamily="34" charset="0"/>
                <a:cs typeface="Open Sans" panose="020B0606030504020204" pitchFamily="34" charset="0"/>
              </a:rPr>
              <a:t>List of different errors encountered with counts</a:t>
            </a:r>
            <a:endParaRPr lang="en-US" sz="1050" b="1">
              <a:ea typeface="Open Sans" panose="020B0606030504020204" pitchFamily="34" charset="0"/>
              <a:cs typeface="Open Sans" panose="020B0606030504020204" pitchFamily="34" charset="0"/>
            </a:endParaRPr>
          </a:p>
          <a:p>
            <a:pPr lvl="0"/>
            <a:endParaRPr lang="en-US" sz="1050" b="1">
              <a:ea typeface="Open Sans" panose="020B0606030504020204" pitchFamily="34" charset="0"/>
              <a:cs typeface="Open Sans" panose="020B0606030504020204" pitchFamily="34" charset="0"/>
            </a:endParaRPr>
          </a:p>
          <a:p>
            <a:pPr lvl="0"/>
            <a:r>
              <a:rPr lang="en-US" sz="1050" b="1">
                <a:ea typeface="Open Sans" panose="020B0606030504020204" pitchFamily="34" charset="0"/>
                <a:cs typeface="Open Sans" panose="020B0606030504020204" pitchFamily="34" charset="0"/>
              </a:rPr>
              <a:t>Control totals on converted data</a:t>
            </a:r>
          </a:p>
          <a:p>
            <a:pPr lvl="0"/>
            <a:endParaRPr lang="en-US" sz="1050" b="1">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050">
                <a:ea typeface="Open Sans" panose="020B0606030504020204" pitchFamily="34" charset="0"/>
                <a:cs typeface="Open Sans" panose="020B0606030504020204" pitchFamily="34" charset="0"/>
              </a:rPr>
              <a:t>Post conversion Oracle recon report to have control totals that is to be used for reconciliation against source values such as amounts, balances and complete validation.</a:t>
            </a:r>
          </a:p>
        </p:txBody>
      </p:sp>
      <p:cxnSp>
        <p:nvCxnSpPr>
          <p:cNvPr id="8" name="Straight Connector 7">
            <a:extLst>
              <a:ext uri="{FF2B5EF4-FFF2-40B4-BE49-F238E27FC236}">
                <a16:creationId xmlns:a16="http://schemas.microsoft.com/office/drawing/2014/main" id="{C6F0E7AE-6754-4383-BEBE-575F3B49422A}"/>
              </a:ext>
            </a:extLst>
          </p:cNvPr>
          <p:cNvCxnSpPr>
            <a:cxnSpLocks/>
          </p:cNvCxnSpPr>
          <p:nvPr/>
        </p:nvCxnSpPr>
        <p:spPr>
          <a:xfrm flipH="1">
            <a:off x="418747" y="3315306"/>
            <a:ext cx="5821231" cy="0"/>
          </a:xfrm>
          <a:prstGeom prst="line">
            <a:avLst/>
          </a:prstGeom>
          <a:noFill/>
          <a:ln w="57150" cap="flat" cmpd="sng" algn="ctr">
            <a:solidFill>
              <a:schemeClr val="accent2"/>
            </a:solidFill>
            <a:prstDash val="solid"/>
            <a:miter lim="800000"/>
          </a:ln>
          <a:effectLst/>
        </p:spPr>
      </p:cxnSp>
      <p:sp>
        <p:nvSpPr>
          <p:cNvPr id="10" name="TextBox 9">
            <a:extLst>
              <a:ext uri="{FF2B5EF4-FFF2-40B4-BE49-F238E27FC236}">
                <a16:creationId xmlns:a16="http://schemas.microsoft.com/office/drawing/2014/main" id="{10CF81F3-8E20-4855-BB5B-1B8CC08933EF}"/>
              </a:ext>
            </a:extLst>
          </p:cNvPr>
          <p:cNvSpPr txBox="1"/>
          <p:nvPr/>
        </p:nvSpPr>
        <p:spPr>
          <a:xfrm>
            <a:off x="6550226" y="3456863"/>
            <a:ext cx="5223027" cy="2446824"/>
          </a:xfrm>
          <a:prstGeom prst="rect">
            <a:avLst/>
          </a:prstGeom>
          <a:noFill/>
        </p:spPr>
        <p:txBody>
          <a:bodyPr vert="horz" wrap="square" lIns="91440" tIns="91440" rIns="91440" bIns="91440" rtlCol="0">
            <a:spAutoFit/>
          </a:bodyPr>
          <a:lstStyle/>
          <a:p>
            <a:pPr lvl="0"/>
            <a:r>
              <a:rPr lang="en-US" sz="1050" b="1">
                <a:ea typeface="Open Sans" panose="020B0606030504020204" pitchFamily="34" charset="0"/>
                <a:cs typeface="Open Sans" panose="020B0606030504020204" pitchFamily="34" charset="0"/>
              </a:rPr>
              <a:t>Key Values Checking</a:t>
            </a:r>
            <a:endParaRPr lang="en-US" sz="1050">
              <a:ea typeface="Open Sans" panose="020B0606030504020204" pitchFamily="34" charset="0"/>
              <a:cs typeface="Open Sans" panose="020B0606030504020204" pitchFamily="34" charset="0"/>
            </a:endParaRPr>
          </a:p>
          <a:p>
            <a:endParaRPr lang="en-US" sz="1050">
              <a:ea typeface="Open Sans" panose="020B0606030504020204" pitchFamily="34" charset="0"/>
              <a:cs typeface="Open Sans" panose="020B0606030504020204" pitchFamily="34" charset="0"/>
            </a:endParaRPr>
          </a:p>
          <a:p>
            <a:r>
              <a:rPr lang="en-US" sz="1050">
                <a:ea typeface="Open Sans" panose="020B0606030504020204" pitchFamily="34" charset="0"/>
                <a:cs typeface="Open Sans" panose="020B0606030504020204" pitchFamily="34" charset="0"/>
              </a:rPr>
              <a:t>Steps involved in this validation are:</a:t>
            </a:r>
          </a:p>
          <a:p>
            <a:pPr marL="628650" lvl="1" indent="-171450">
              <a:buFont typeface="Arial" panose="020B0604020202020204" pitchFamily="34" charset="0"/>
              <a:buChar char="•"/>
            </a:pPr>
            <a:r>
              <a:rPr lang="en-US" sz="1050">
                <a:ea typeface="Open Sans" panose="020B0606030504020204" pitchFamily="34" charset="0"/>
                <a:cs typeface="Open Sans" panose="020B0606030504020204" pitchFamily="34" charset="0"/>
              </a:rPr>
              <a:t>Identify a sample data set to be used for this testing</a:t>
            </a:r>
          </a:p>
          <a:p>
            <a:pPr marL="628650" lvl="1" indent="-171450">
              <a:buFont typeface="Arial" panose="020B0604020202020204" pitchFamily="34" charset="0"/>
              <a:buChar char="•"/>
            </a:pPr>
            <a:r>
              <a:rPr lang="en-US" sz="1050">
                <a:ea typeface="Open Sans" panose="020B0606030504020204" pitchFamily="34" charset="0"/>
                <a:cs typeface="Open Sans" panose="020B0606030504020204" pitchFamily="34" charset="0"/>
              </a:rPr>
              <a:t>Verify all the fields values for correctness</a:t>
            </a:r>
          </a:p>
          <a:p>
            <a:pPr marL="628650" lvl="1" indent="-171450">
              <a:buFont typeface="Arial" panose="020B0604020202020204" pitchFamily="34" charset="0"/>
              <a:buChar char="•"/>
            </a:pPr>
            <a:r>
              <a:rPr lang="en-US" sz="1050">
                <a:ea typeface="Open Sans" panose="020B0606030504020204" pitchFamily="34" charset="0"/>
                <a:cs typeface="Open Sans" panose="020B0606030504020204" pitchFamily="34" charset="0"/>
              </a:rPr>
              <a:t>Create downstream transactions using the sample data. </a:t>
            </a:r>
          </a:p>
          <a:p>
            <a:pPr marL="628650" lvl="1" indent="-171450">
              <a:buFont typeface="Arial" panose="020B0604020202020204" pitchFamily="34" charset="0"/>
              <a:buChar char="•"/>
            </a:pPr>
            <a:endParaRPr lang="en-US" sz="1050">
              <a:ea typeface="Open Sans" panose="020B0606030504020204" pitchFamily="34" charset="0"/>
              <a:cs typeface="Open Sans" panose="020B0606030504020204" pitchFamily="34" charset="0"/>
            </a:endParaRPr>
          </a:p>
          <a:p>
            <a:pPr lvl="0"/>
            <a:r>
              <a:rPr lang="en-US" sz="1050" b="1">
                <a:ea typeface="Open Sans" panose="020B0606030504020204" pitchFamily="34" charset="0"/>
                <a:cs typeface="Open Sans" panose="020B0606030504020204" pitchFamily="34" charset="0"/>
              </a:rPr>
              <a:t>Business Data Validation</a:t>
            </a:r>
            <a:endParaRPr lang="en-US" sz="1050">
              <a:ea typeface="Open Sans" panose="020B0606030504020204" pitchFamily="34" charset="0"/>
              <a:cs typeface="Open Sans" panose="020B0606030504020204" pitchFamily="34" charset="0"/>
            </a:endParaRPr>
          </a:p>
          <a:p>
            <a:endParaRPr lang="en-US" sz="1050">
              <a:ea typeface="Open Sans" panose="020B0606030504020204" pitchFamily="34" charset="0"/>
              <a:cs typeface="Open Sans" panose="020B0606030504020204" pitchFamily="34" charset="0"/>
            </a:endParaRPr>
          </a:p>
          <a:p>
            <a:r>
              <a:rPr lang="en-US" sz="1050">
                <a:ea typeface="Open Sans" panose="020B0606030504020204" pitchFamily="34" charset="0"/>
                <a:cs typeface="Open Sans" panose="020B0606030504020204" pitchFamily="34" charset="0"/>
              </a:rPr>
              <a:t>Steps involved in this validation are:</a:t>
            </a:r>
          </a:p>
          <a:p>
            <a:pPr marL="628650" lvl="1" indent="-171450">
              <a:buFont typeface="Arial" panose="020B0604020202020204" pitchFamily="34" charset="0"/>
              <a:buChar char="•"/>
            </a:pPr>
            <a:r>
              <a:rPr lang="en-US" sz="1050">
                <a:ea typeface="Open Sans" panose="020B0606030504020204" pitchFamily="34" charset="0"/>
                <a:cs typeface="Open Sans" panose="020B0606030504020204" pitchFamily="34" charset="0"/>
              </a:rPr>
              <a:t>All data fields identified for conversion are correctly loaded into the Cloud</a:t>
            </a:r>
          </a:p>
          <a:p>
            <a:pPr marL="628650" lvl="1" indent="-171450">
              <a:buFont typeface="Arial" panose="020B0604020202020204" pitchFamily="34" charset="0"/>
              <a:buChar char="•"/>
            </a:pPr>
            <a:r>
              <a:rPr lang="en-US" sz="1050">
                <a:ea typeface="Open Sans" panose="020B0606030504020204" pitchFamily="34" charset="0"/>
                <a:cs typeface="Open Sans" panose="020B0606030504020204" pitchFamily="34" charset="0"/>
              </a:rPr>
              <a:t>Meeting all business requirements which are outlined in design documents</a:t>
            </a:r>
          </a:p>
          <a:p>
            <a:pPr marL="628650" lvl="1" indent="-171450">
              <a:buFont typeface="Arial" panose="020B0604020202020204" pitchFamily="34" charset="0"/>
              <a:buChar char="•"/>
            </a:pPr>
            <a:r>
              <a:rPr lang="en-US" sz="1050">
                <a:ea typeface="Open Sans" panose="020B0606030504020204" pitchFamily="34" charset="0"/>
                <a:cs typeface="Open Sans" panose="020B0606030504020204" pitchFamily="34" charset="0"/>
              </a:rPr>
              <a:t>All associated business processes should be tested and validated using converted data. </a:t>
            </a:r>
          </a:p>
        </p:txBody>
      </p:sp>
      <p:cxnSp>
        <p:nvCxnSpPr>
          <p:cNvPr id="11" name="Straight Connector 10">
            <a:extLst>
              <a:ext uri="{FF2B5EF4-FFF2-40B4-BE49-F238E27FC236}">
                <a16:creationId xmlns:a16="http://schemas.microsoft.com/office/drawing/2014/main" id="{E82C7578-EC6A-47F2-A977-C84D796A6478}"/>
              </a:ext>
            </a:extLst>
          </p:cNvPr>
          <p:cNvCxnSpPr>
            <a:cxnSpLocks/>
          </p:cNvCxnSpPr>
          <p:nvPr/>
        </p:nvCxnSpPr>
        <p:spPr>
          <a:xfrm flipH="1" flipV="1">
            <a:off x="6550226" y="3328953"/>
            <a:ext cx="5223028" cy="27294"/>
          </a:xfrm>
          <a:prstGeom prst="line">
            <a:avLst/>
          </a:prstGeom>
          <a:noFill/>
          <a:ln w="57150" cap="flat" cmpd="sng" algn="ctr">
            <a:solidFill>
              <a:schemeClr val="bg2">
                <a:lumMod val="75000"/>
              </a:schemeClr>
            </a:solidFill>
            <a:prstDash val="solid"/>
            <a:miter lim="800000"/>
          </a:ln>
          <a:effectLst/>
        </p:spPr>
      </p:cxnSp>
      <p:sp>
        <p:nvSpPr>
          <p:cNvPr id="12" name="Rectangle 11">
            <a:extLst>
              <a:ext uri="{FF2B5EF4-FFF2-40B4-BE49-F238E27FC236}">
                <a16:creationId xmlns:a16="http://schemas.microsoft.com/office/drawing/2014/main" id="{85221538-D552-4778-8145-CD94BDBB7E4B}"/>
              </a:ext>
            </a:extLst>
          </p:cNvPr>
          <p:cNvSpPr/>
          <p:nvPr/>
        </p:nvSpPr>
        <p:spPr>
          <a:xfrm>
            <a:off x="8216479" y="3196406"/>
            <a:ext cx="1398309" cy="292388"/>
          </a:xfrm>
          <a:prstGeom prst="rect">
            <a:avLst/>
          </a:prstGeom>
          <a:solidFill>
            <a:schemeClr val="bg1"/>
          </a:solidFill>
        </p:spPr>
        <p:txBody>
          <a:bodyPr wrap="square">
            <a:spAutoFit/>
          </a:bodyPr>
          <a:lstStyle/>
          <a:p>
            <a:pPr algn="ctr" defTabSz="1088447">
              <a:spcBef>
                <a:spcPts val="1000"/>
              </a:spcBef>
              <a:spcAft>
                <a:spcPts val="409"/>
              </a:spcAft>
              <a:buClr>
                <a:srgbClr val="81BC00"/>
              </a:buClr>
              <a:buSzPct val="75000"/>
              <a:defRPr/>
            </a:pPr>
            <a:r>
              <a:rPr lang="en-US" sz="1300" b="1" kern="0" spc="200">
                <a:latin typeface="+mj-lt"/>
                <a:ea typeface="Open Sans" panose="020B0606030504020204" pitchFamily="34" charset="0"/>
                <a:cs typeface="Open Sans" panose="020B0606030504020204" pitchFamily="34" charset="0"/>
              </a:rPr>
              <a:t>Validation</a:t>
            </a:r>
          </a:p>
        </p:txBody>
      </p:sp>
      <p:sp>
        <p:nvSpPr>
          <p:cNvPr id="13" name="Oval 12">
            <a:extLst>
              <a:ext uri="{FF2B5EF4-FFF2-40B4-BE49-F238E27FC236}">
                <a16:creationId xmlns:a16="http://schemas.microsoft.com/office/drawing/2014/main" id="{C71A09CC-A87B-48A3-97BD-ED04F5649365}"/>
              </a:ext>
            </a:extLst>
          </p:cNvPr>
          <p:cNvSpPr/>
          <p:nvPr/>
        </p:nvSpPr>
        <p:spPr bwMode="gray">
          <a:xfrm>
            <a:off x="741284" y="1225028"/>
            <a:ext cx="2105171" cy="1934086"/>
          </a:xfrm>
          <a:prstGeom prst="ellipse">
            <a:avLst/>
          </a:prstGeom>
          <a:noFill/>
          <a:ln w="19050" algn="ctr">
            <a:solidFill>
              <a:schemeClr val="bg2">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14" name="Oval 13">
            <a:extLst>
              <a:ext uri="{FF2B5EF4-FFF2-40B4-BE49-F238E27FC236}">
                <a16:creationId xmlns:a16="http://schemas.microsoft.com/office/drawing/2014/main" id="{F5778081-2514-4F41-9DD0-71713B81CBDB}"/>
              </a:ext>
            </a:extLst>
          </p:cNvPr>
          <p:cNvSpPr>
            <a:spLocks noChangeAspect="1"/>
          </p:cNvSpPr>
          <p:nvPr/>
        </p:nvSpPr>
        <p:spPr bwMode="gray">
          <a:xfrm rot="10507459">
            <a:off x="3786904" y="1394368"/>
            <a:ext cx="1739811" cy="1598418"/>
          </a:xfrm>
          <a:prstGeom prst="ellipse">
            <a:avLst/>
          </a:prstGeom>
          <a:noFill/>
          <a:ln w="1905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15" name="Teardrop 14">
            <a:extLst>
              <a:ext uri="{FF2B5EF4-FFF2-40B4-BE49-F238E27FC236}">
                <a16:creationId xmlns:a16="http://schemas.microsoft.com/office/drawing/2014/main" id="{A3458F16-7016-48F8-84D6-DD9436C6C440}"/>
              </a:ext>
            </a:extLst>
          </p:cNvPr>
          <p:cNvSpPr/>
          <p:nvPr/>
        </p:nvSpPr>
        <p:spPr bwMode="gray">
          <a:xfrm rot="13398083">
            <a:off x="3519863" y="1330093"/>
            <a:ext cx="1747810" cy="1605767"/>
          </a:xfrm>
          <a:prstGeom prst="teardrop">
            <a:avLst/>
          </a:prstGeom>
          <a:solidFill>
            <a:schemeClr val="bg2">
              <a:lumMod val="75000"/>
            </a:schemeClr>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16" name="Teardrop 15">
            <a:extLst>
              <a:ext uri="{FF2B5EF4-FFF2-40B4-BE49-F238E27FC236}">
                <a16:creationId xmlns:a16="http://schemas.microsoft.com/office/drawing/2014/main" id="{F021E1E8-C013-4972-A63F-9F3BEA1D8265}"/>
              </a:ext>
            </a:extLst>
          </p:cNvPr>
          <p:cNvSpPr/>
          <p:nvPr/>
        </p:nvSpPr>
        <p:spPr bwMode="gray">
          <a:xfrm rot="2890624">
            <a:off x="1272678" y="1341030"/>
            <a:ext cx="1605767" cy="1747810"/>
          </a:xfrm>
          <a:prstGeom prst="teardrop">
            <a:avLst/>
          </a:prstGeom>
          <a:solidFill>
            <a:schemeClr val="accent2"/>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grpSp>
        <p:nvGrpSpPr>
          <p:cNvPr id="17" name="Group 16">
            <a:extLst>
              <a:ext uri="{FF2B5EF4-FFF2-40B4-BE49-F238E27FC236}">
                <a16:creationId xmlns:a16="http://schemas.microsoft.com/office/drawing/2014/main" id="{E8D3B0DE-5909-490C-91B2-4EBC95F75BEF}"/>
              </a:ext>
            </a:extLst>
          </p:cNvPr>
          <p:cNvGrpSpPr/>
          <p:nvPr/>
        </p:nvGrpSpPr>
        <p:grpSpPr>
          <a:xfrm>
            <a:off x="3827316" y="1982217"/>
            <a:ext cx="1178861" cy="409960"/>
            <a:chOff x="6320095" y="3390900"/>
            <a:chExt cx="1485900" cy="539932"/>
          </a:xfrm>
        </p:grpSpPr>
        <p:cxnSp>
          <p:nvCxnSpPr>
            <p:cNvPr id="18" name="Straight Connector 17">
              <a:extLst>
                <a:ext uri="{FF2B5EF4-FFF2-40B4-BE49-F238E27FC236}">
                  <a16:creationId xmlns:a16="http://schemas.microsoft.com/office/drawing/2014/main" id="{47BFBFD9-80FB-4FA2-8C8A-DA3E83564220}"/>
                </a:ext>
              </a:extLst>
            </p:cNvPr>
            <p:cNvCxnSpPr/>
            <p:nvPr/>
          </p:nvCxnSpPr>
          <p:spPr>
            <a:xfrm>
              <a:off x="6320095" y="3390900"/>
              <a:ext cx="1485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D284997-3202-42EA-803D-83F1FA809041}"/>
                </a:ext>
              </a:extLst>
            </p:cNvPr>
            <p:cNvCxnSpPr/>
            <p:nvPr/>
          </p:nvCxnSpPr>
          <p:spPr>
            <a:xfrm>
              <a:off x="6320095" y="3930832"/>
              <a:ext cx="1485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CEE183A9-CE06-460F-99AA-D1817355E4C1}"/>
              </a:ext>
            </a:extLst>
          </p:cNvPr>
          <p:cNvSpPr/>
          <p:nvPr/>
        </p:nvSpPr>
        <p:spPr>
          <a:xfrm>
            <a:off x="1340655" y="2045658"/>
            <a:ext cx="1640193" cy="338554"/>
          </a:xfrm>
          <a:prstGeom prst="rect">
            <a:avLst/>
          </a:prstGeom>
        </p:spPr>
        <p:txBody>
          <a:bodyPr wrap="none">
            <a:spAutoFit/>
          </a:bodyPr>
          <a:lstStyle/>
          <a:p>
            <a:pPr algn="ctr"/>
            <a:r>
              <a:rPr lang="en-US" sz="1600" b="1">
                <a:solidFill>
                  <a:schemeClr val="bg1"/>
                </a:solidFill>
                <a:latin typeface="+mj-lt"/>
              </a:rPr>
              <a:t>Reconciliation</a:t>
            </a:r>
            <a:endParaRPr lang="en-US" sz="2000">
              <a:solidFill>
                <a:schemeClr val="bg1"/>
              </a:solidFill>
              <a:latin typeface="+mj-lt"/>
            </a:endParaRPr>
          </a:p>
        </p:txBody>
      </p:sp>
      <p:grpSp>
        <p:nvGrpSpPr>
          <p:cNvPr id="21" name="Group 351">
            <a:extLst>
              <a:ext uri="{FF2B5EF4-FFF2-40B4-BE49-F238E27FC236}">
                <a16:creationId xmlns:a16="http://schemas.microsoft.com/office/drawing/2014/main" id="{F293F7AB-D9FD-42B1-AD88-C9D5C84966E8}"/>
              </a:ext>
            </a:extLst>
          </p:cNvPr>
          <p:cNvGrpSpPr>
            <a:grpSpLocks noChangeAspect="1"/>
          </p:cNvGrpSpPr>
          <p:nvPr/>
        </p:nvGrpSpPr>
        <p:grpSpPr bwMode="auto">
          <a:xfrm>
            <a:off x="4183899" y="2462170"/>
            <a:ext cx="418335" cy="385468"/>
            <a:chOff x="2717" y="1172"/>
            <a:chExt cx="340" cy="341"/>
          </a:xfrm>
          <a:solidFill>
            <a:schemeClr val="bg1"/>
          </a:solidFill>
        </p:grpSpPr>
        <p:sp>
          <p:nvSpPr>
            <p:cNvPr id="22" name="Freeform 352">
              <a:extLst>
                <a:ext uri="{FF2B5EF4-FFF2-40B4-BE49-F238E27FC236}">
                  <a16:creationId xmlns:a16="http://schemas.microsoft.com/office/drawing/2014/main" id="{27F5BE19-DB34-469F-9ACC-2545543209D9}"/>
                </a:ext>
              </a:extLst>
            </p:cNvPr>
            <p:cNvSpPr>
              <a:spLocks noEditPoints="1"/>
            </p:cNvSpPr>
            <p:nvPr/>
          </p:nvSpPr>
          <p:spPr bwMode="auto">
            <a:xfrm>
              <a:off x="2781" y="1264"/>
              <a:ext cx="212" cy="185"/>
            </a:xfrm>
            <a:custGeom>
              <a:avLst/>
              <a:gdLst>
                <a:gd name="T0" fmla="*/ 298 w 320"/>
                <a:gd name="T1" fmla="*/ 152 h 278"/>
                <a:gd name="T2" fmla="*/ 298 w 320"/>
                <a:gd name="T3" fmla="*/ 107 h 278"/>
                <a:gd name="T4" fmla="*/ 245 w 320"/>
                <a:gd name="T5" fmla="*/ 54 h 278"/>
                <a:gd name="T6" fmla="*/ 192 w 320"/>
                <a:gd name="T7" fmla="*/ 107 h 278"/>
                <a:gd name="T8" fmla="*/ 192 w 320"/>
                <a:gd name="T9" fmla="*/ 203 h 278"/>
                <a:gd name="T10" fmla="*/ 138 w 320"/>
                <a:gd name="T11" fmla="*/ 256 h 278"/>
                <a:gd name="T12" fmla="*/ 85 w 320"/>
                <a:gd name="T13" fmla="*/ 203 h 278"/>
                <a:gd name="T14" fmla="*/ 85 w 320"/>
                <a:gd name="T15" fmla="*/ 149 h 278"/>
                <a:gd name="T16" fmla="*/ 149 w 320"/>
                <a:gd name="T17" fmla="*/ 86 h 278"/>
                <a:gd name="T18" fmla="*/ 149 w 320"/>
                <a:gd name="T19" fmla="*/ 11 h 278"/>
                <a:gd name="T20" fmla="*/ 138 w 320"/>
                <a:gd name="T21" fmla="*/ 0 h 278"/>
                <a:gd name="T22" fmla="*/ 117 w 320"/>
                <a:gd name="T23" fmla="*/ 0 h 278"/>
                <a:gd name="T24" fmla="*/ 106 w 320"/>
                <a:gd name="T25" fmla="*/ 11 h 278"/>
                <a:gd name="T26" fmla="*/ 117 w 320"/>
                <a:gd name="T27" fmla="*/ 22 h 278"/>
                <a:gd name="T28" fmla="*/ 128 w 320"/>
                <a:gd name="T29" fmla="*/ 22 h 278"/>
                <a:gd name="T30" fmla="*/ 128 w 320"/>
                <a:gd name="T31" fmla="*/ 86 h 278"/>
                <a:gd name="T32" fmla="*/ 74 w 320"/>
                <a:gd name="T33" fmla="*/ 128 h 278"/>
                <a:gd name="T34" fmla="*/ 21 w 320"/>
                <a:gd name="T35" fmla="*/ 86 h 278"/>
                <a:gd name="T36" fmla="*/ 21 w 320"/>
                <a:gd name="T37" fmla="*/ 22 h 278"/>
                <a:gd name="T38" fmla="*/ 32 w 320"/>
                <a:gd name="T39" fmla="*/ 22 h 278"/>
                <a:gd name="T40" fmla="*/ 42 w 320"/>
                <a:gd name="T41" fmla="*/ 11 h 278"/>
                <a:gd name="T42" fmla="*/ 32 w 320"/>
                <a:gd name="T43" fmla="*/ 0 h 278"/>
                <a:gd name="T44" fmla="*/ 10 w 320"/>
                <a:gd name="T45" fmla="*/ 0 h 278"/>
                <a:gd name="T46" fmla="*/ 0 w 320"/>
                <a:gd name="T47" fmla="*/ 11 h 278"/>
                <a:gd name="T48" fmla="*/ 0 w 320"/>
                <a:gd name="T49" fmla="*/ 86 h 278"/>
                <a:gd name="T50" fmla="*/ 64 w 320"/>
                <a:gd name="T51" fmla="*/ 149 h 278"/>
                <a:gd name="T52" fmla="*/ 64 w 320"/>
                <a:gd name="T53" fmla="*/ 203 h 278"/>
                <a:gd name="T54" fmla="*/ 138 w 320"/>
                <a:gd name="T55" fmla="*/ 278 h 278"/>
                <a:gd name="T56" fmla="*/ 213 w 320"/>
                <a:gd name="T57" fmla="*/ 203 h 278"/>
                <a:gd name="T58" fmla="*/ 213 w 320"/>
                <a:gd name="T59" fmla="*/ 107 h 278"/>
                <a:gd name="T60" fmla="*/ 245 w 320"/>
                <a:gd name="T61" fmla="*/ 75 h 278"/>
                <a:gd name="T62" fmla="*/ 277 w 320"/>
                <a:gd name="T63" fmla="*/ 107 h 278"/>
                <a:gd name="T64" fmla="*/ 277 w 320"/>
                <a:gd name="T65" fmla="*/ 152 h 278"/>
                <a:gd name="T66" fmla="*/ 256 w 320"/>
                <a:gd name="T67" fmla="*/ 182 h 278"/>
                <a:gd name="T68" fmla="*/ 288 w 320"/>
                <a:gd name="T69" fmla="*/ 214 h 278"/>
                <a:gd name="T70" fmla="*/ 320 w 320"/>
                <a:gd name="T71" fmla="*/ 182 h 278"/>
                <a:gd name="T72" fmla="*/ 298 w 320"/>
                <a:gd name="T73" fmla="*/ 152 h 278"/>
                <a:gd name="T74" fmla="*/ 288 w 320"/>
                <a:gd name="T75" fmla="*/ 192 h 278"/>
                <a:gd name="T76" fmla="*/ 277 w 320"/>
                <a:gd name="T77" fmla="*/ 182 h 278"/>
                <a:gd name="T78" fmla="*/ 288 w 320"/>
                <a:gd name="T79" fmla="*/ 171 h 278"/>
                <a:gd name="T80" fmla="*/ 298 w 320"/>
                <a:gd name="T81" fmla="*/ 182 h 278"/>
                <a:gd name="T82" fmla="*/ 288 w 320"/>
                <a:gd name="T83" fmla="*/ 19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0" h="278">
                  <a:moveTo>
                    <a:pt x="298" y="152"/>
                  </a:moveTo>
                  <a:cubicBezTo>
                    <a:pt x="298" y="107"/>
                    <a:pt x="298" y="107"/>
                    <a:pt x="298" y="107"/>
                  </a:cubicBezTo>
                  <a:cubicBezTo>
                    <a:pt x="298" y="78"/>
                    <a:pt x="274" y="54"/>
                    <a:pt x="245" y="54"/>
                  </a:cubicBezTo>
                  <a:cubicBezTo>
                    <a:pt x="216" y="54"/>
                    <a:pt x="192" y="78"/>
                    <a:pt x="192" y="107"/>
                  </a:cubicBezTo>
                  <a:cubicBezTo>
                    <a:pt x="192" y="203"/>
                    <a:pt x="192" y="203"/>
                    <a:pt x="192" y="203"/>
                  </a:cubicBezTo>
                  <a:cubicBezTo>
                    <a:pt x="192" y="232"/>
                    <a:pt x="168" y="256"/>
                    <a:pt x="138" y="256"/>
                  </a:cubicBezTo>
                  <a:cubicBezTo>
                    <a:pt x="109" y="256"/>
                    <a:pt x="85" y="232"/>
                    <a:pt x="85" y="203"/>
                  </a:cubicBezTo>
                  <a:cubicBezTo>
                    <a:pt x="85" y="149"/>
                    <a:pt x="85" y="149"/>
                    <a:pt x="85" y="149"/>
                  </a:cubicBezTo>
                  <a:cubicBezTo>
                    <a:pt x="117" y="144"/>
                    <a:pt x="149" y="118"/>
                    <a:pt x="149" y="86"/>
                  </a:cubicBezTo>
                  <a:cubicBezTo>
                    <a:pt x="149" y="11"/>
                    <a:pt x="149" y="11"/>
                    <a:pt x="149" y="11"/>
                  </a:cubicBezTo>
                  <a:cubicBezTo>
                    <a:pt x="149" y="5"/>
                    <a:pt x="144" y="0"/>
                    <a:pt x="138" y="0"/>
                  </a:cubicBezTo>
                  <a:cubicBezTo>
                    <a:pt x="117" y="0"/>
                    <a:pt x="117" y="0"/>
                    <a:pt x="117" y="0"/>
                  </a:cubicBezTo>
                  <a:cubicBezTo>
                    <a:pt x="111" y="0"/>
                    <a:pt x="106" y="5"/>
                    <a:pt x="106" y="11"/>
                  </a:cubicBezTo>
                  <a:cubicBezTo>
                    <a:pt x="106" y="17"/>
                    <a:pt x="111" y="22"/>
                    <a:pt x="117" y="22"/>
                  </a:cubicBezTo>
                  <a:cubicBezTo>
                    <a:pt x="128" y="22"/>
                    <a:pt x="128" y="22"/>
                    <a:pt x="128" y="22"/>
                  </a:cubicBezTo>
                  <a:cubicBezTo>
                    <a:pt x="128" y="86"/>
                    <a:pt x="128" y="86"/>
                    <a:pt x="128" y="86"/>
                  </a:cubicBezTo>
                  <a:cubicBezTo>
                    <a:pt x="128" y="109"/>
                    <a:pt x="98" y="128"/>
                    <a:pt x="74" y="128"/>
                  </a:cubicBezTo>
                  <a:cubicBezTo>
                    <a:pt x="50" y="128"/>
                    <a:pt x="21" y="109"/>
                    <a:pt x="21" y="86"/>
                  </a:cubicBezTo>
                  <a:cubicBezTo>
                    <a:pt x="21" y="22"/>
                    <a:pt x="21" y="22"/>
                    <a:pt x="21" y="22"/>
                  </a:cubicBezTo>
                  <a:cubicBezTo>
                    <a:pt x="32" y="22"/>
                    <a:pt x="32" y="22"/>
                    <a:pt x="32" y="22"/>
                  </a:cubicBezTo>
                  <a:cubicBezTo>
                    <a:pt x="38" y="22"/>
                    <a:pt x="42" y="17"/>
                    <a:pt x="42" y="11"/>
                  </a:cubicBezTo>
                  <a:cubicBezTo>
                    <a:pt x="42" y="5"/>
                    <a:pt x="38" y="0"/>
                    <a:pt x="32" y="0"/>
                  </a:cubicBezTo>
                  <a:cubicBezTo>
                    <a:pt x="10" y="0"/>
                    <a:pt x="10" y="0"/>
                    <a:pt x="10" y="0"/>
                  </a:cubicBezTo>
                  <a:cubicBezTo>
                    <a:pt x="4" y="0"/>
                    <a:pt x="0" y="5"/>
                    <a:pt x="0" y="11"/>
                  </a:cubicBezTo>
                  <a:cubicBezTo>
                    <a:pt x="0" y="86"/>
                    <a:pt x="0" y="86"/>
                    <a:pt x="0" y="86"/>
                  </a:cubicBezTo>
                  <a:cubicBezTo>
                    <a:pt x="0" y="118"/>
                    <a:pt x="32" y="144"/>
                    <a:pt x="64" y="149"/>
                  </a:cubicBezTo>
                  <a:cubicBezTo>
                    <a:pt x="64" y="203"/>
                    <a:pt x="64" y="203"/>
                    <a:pt x="64" y="203"/>
                  </a:cubicBezTo>
                  <a:cubicBezTo>
                    <a:pt x="64" y="244"/>
                    <a:pt x="97" y="278"/>
                    <a:pt x="138" y="278"/>
                  </a:cubicBezTo>
                  <a:cubicBezTo>
                    <a:pt x="180" y="278"/>
                    <a:pt x="213" y="244"/>
                    <a:pt x="213" y="203"/>
                  </a:cubicBezTo>
                  <a:cubicBezTo>
                    <a:pt x="213" y="107"/>
                    <a:pt x="213" y="107"/>
                    <a:pt x="213" y="107"/>
                  </a:cubicBezTo>
                  <a:cubicBezTo>
                    <a:pt x="213" y="89"/>
                    <a:pt x="227" y="75"/>
                    <a:pt x="245" y="75"/>
                  </a:cubicBezTo>
                  <a:cubicBezTo>
                    <a:pt x="263" y="75"/>
                    <a:pt x="277" y="89"/>
                    <a:pt x="277" y="107"/>
                  </a:cubicBezTo>
                  <a:cubicBezTo>
                    <a:pt x="277" y="152"/>
                    <a:pt x="277" y="152"/>
                    <a:pt x="277" y="152"/>
                  </a:cubicBezTo>
                  <a:cubicBezTo>
                    <a:pt x="265" y="156"/>
                    <a:pt x="256" y="168"/>
                    <a:pt x="256" y="182"/>
                  </a:cubicBezTo>
                  <a:cubicBezTo>
                    <a:pt x="256" y="199"/>
                    <a:pt x="270" y="214"/>
                    <a:pt x="288" y="214"/>
                  </a:cubicBezTo>
                  <a:cubicBezTo>
                    <a:pt x="305" y="214"/>
                    <a:pt x="320" y="199"/>
                    <a:pt x="320" y="182"/>
                  </a:cubicBezTo>
                  <a:cubicBezTo>
                    <a:pt x="320" y="168"/>
                    <a:pt x="311" y="156"/>
                    <a:pt x="298" y="152"/>
                  </a:cubicBezTo>
                  <a:close/>
                  <a:moveTo>
                    <a:pt x="288" y="192"/>
                  </a:moveTo>
                  <a:cubicBezTo>
                    <a:pt x="282" y="192"/>
                    <a:pt x="277" y="188"/>
                    <a:pt x="277" y="182"/>
                  </a:cubicBezTo>
                  <a:cubicBezTo>
                    <a:pt x="277" y="176"/>
                    <a:pt x="282" y="171"/>
                    <a:pt x="288" y="171"/>
                  </a:cubicBezTo>
                  <a:cubicBezTo>
                    <a:pt x="294" y="171"/>
                    <a:pt x="298" y="176"/>
                    <a:pt x="298" y="182"/>
                  </a:cubicBezTo>
                  <a:cubicBezTo>
                    <a:pt x="298" y="188"/>
                    <a:pt x="294" y="192"/>
                    <a:pt x="288" y="19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23" name="Freeform 353">
              <a:extLst>
                <a:ext uri="{FF2B5EF4-FFF2-40B4-BE49-F238E27FC236}">
                  <a16:creationId xmlns:a16="http://schemas.microsoft.com/office/drawing/2014/main" id="{9FBB1F38-31A8-4A05-9B6A-A33671789A6C}"/>
                </a:ext>
              </a:extLst>
            </p:cNvPr>
            <p:cNvSpPr>
              <a:spLocks noEditPoints="1"/>
            </p:cNvSpPr>
            <p:nvPr/>
          </p:nvSpPr>
          <p:spPr bwMode="auto">
            <a:xfrm>
              <a:off x="2717" y="1172"/>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mj-lt"/>
              </a:endParaRPr>
            </a:p>
          </p:txBody>
        </p:sp>
      </p:grpSp>
      <p:grpSp>
        <p:nvGrpSpPr>
          <p:cNvPr id="24" name="Group 336">
            <a:extLst>
              <a:ext uri="{FF2B5EF4-FFF2-40B4-BE49-F238E27FC236}">
                <a16:creationId xmlns:a16="http://schemas.microsoft.com/office/drawing/2014/main" id="{3C05EA94-5D96-4AFC-BA8F-5C1B86173C0B}"/>
              </a:ext>
            </a:extLst>
          </p:cNvPr>
          <p:cNvGrpSpPr>
            <a:grpSpLocks noChangeAspect="1"/>
          </p:cNvGrpSpPr>
          <p:nvPr/>
        </p:nvGrpSpPr>
        <p:grpSpPr bwMode="auto">
          <a:xfrm>
            <a:off x="1908042" y="1518011"/>
            <a:ext cx="418823" cy="383655"/>
            <a:chOff x="4262" y="1204"/>
            <a:chExt cx="341" cy="340"/>
          </a:xfrm>
          <a:solidFill>
            <a:schemeClr val="bg1"/>
          </a:solidFill>
        </p:grpSpPr>
        <p:sp>
          <p:nvSpPr>
            <p:cNvPr id="25" name="Freeform 337">
              <a:extLst>
                <a:ext uri="{FF2B5EF4-FFF2-40B4-BE49-F238E27FC236}">
                  <a16:creationId xmlns:a16="http://schemas.microsoft.com/office/drawing/2014/main" id="{8BA5A178-CA6C-434C-AC0F-D68F822CC9F7}"/>
                </a:ext>
              </a:extLst>
            </p:cNvPr>
            <p:cNvSpPr>
              <a:spLocks noEditPoints="1"/>
            </p:cNvSpPr>
            <p:nvPr/>
          </p:nvSpPr>
          <p:spPr bwMode="auto">
            <a:xfrm>
              <a:off x="4262" y="1204"/>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26" name="Freeform 338">
              <a:extLst>
                <a:ext uri="{FF2B5EF4-FFF2-40B4-BE49-F238E27FC236}">
                  <a16:creationId xmlns:a16="http://schemas.microsoft.com/office/drawing/2014/main" id="{29D6B1F9-187B-44A1-BF6F-D030CD142E86}"/>
                </a:ext>
              </a:extLst>
            </p:cNvPr>
            <p:cNvSpPr>
              <a:spLocks noEditPoints="1"/>
            </p:cNvSpPr>
            <p:nvPr/>
          </p:nvSpPr>
          <p:spPr bwMode="auto">
            <a:xfrm>
              <a:off x="4354" y="1268"/>
              <a:ext cx="156" cy="212"/>
            </a:xfrm>
            <a:custGeom>
              <a:avLst/>
              <a:gdLst>
                <a:gd name="T0" fmla="*/ 182 w 235"/>
                <a:gd name="T1" fmla="*/ 85 h 320"/>
                <a:gd name="T2" fmla="*/ 203 w 235"/>
                <a:gd name="T3" fmla="*/ 64 h 320"/>
                <a:gd name="T4" fmla="*/ 214 w 235"/>
                <a:gd name="T5" fmla="*/ 32 h 320"/>
                <a:gd name="T6" fmla="*/ 43 w 235"/>
                <a:gd name="T7" fmla="*/ 0 h 320"/>
                <a:gd name="T8" fmla="*/ 22 w 235"/>
                <a:gd name="T9" fmla="*/ 53 h 320"/>
                <a:gd name="T10" fmla="*/ 54 w 235"/>
                <a:gd name="T11" fmla="*/ 64 h 320"/>
                <a:gd name="T12" fmla="*/ 32 w 235"/>
                <a:gd name="T13" fmla="*/ 85 h 320"/>
                <a:gd name="T14" fmla="*/ 0 w 235"/>
                <a:gd name="T15" fmla="*/ 288 h 320"/>
                <a:gd name="T16" fmla="*/ 203 w 235"/>
                <a:gd name="T17" fmla="*/ 320 h 320"/>
                <a:gd name="T18" fmla="*/ 235 w 235"/>
                <a:gd name="T19" fmla="*/ 117 h 320"/>
                <a:gd name="T20" fmla="*/ 191 w 235"/>
                <a:gd name="T21" fmla="*/ 21 h 320"/>
                <a:gd name="T22" fmla="*/ 192 w 235"/>
                <a:gd name="T23" fmla="*/ 42 h 320"/>
                <a:gd name="T24" fmla="*/ 171 w 235"/>
                <a:gd name="T25" fmla="*/ 21 h 320"/>
                <a:gd name="T26" fmla="*/ 150 w 235"/>
                <a:gd name="T27" fmla="*/ 21 h 320"/>
                <a:gd name="T28" fmla="*/ 128 w 235"/>
                <a:gd name="T29" fmla="*/ 42 h 320"/>
                <a:gd name="T30" fmla="*/ 150 w 235"/>
                <a:gd name="T31" fmla="*/ 21 h 320"/>
                <a:gd name="T32" fmla="*/ 107 w 235"/>
                <a:gd name="T33" fmla="*/ 42 h 320"/>
                <a:gd name="T34" fmla="*/ 86 w 235"/>
                <a:gd name="T35" fmla="*/ 21 h 320"/>
                <a:gd name="T36" fmla="*/ 43 w 235"/>
                <a:gd name="T37" fmla="*/ 42 h 320"/>
                <a:gd name="T38" fmla="*/ 44 w 235"/>
                <a:gd name="T39" fmla="*/ 21 h 320"/>
                <a:gd name="T40" fmla="*/ 64 w 235"/>
                <a:gd name="T41" fmla="*/ 42 h 320"/>
                <a:gd name="T42" fmla="*/ 75 w 235"/>
                <a:gd name="T43" fmla="*/ 64 h 320"/>
                <a:gd name="T44" fmla="*/ 160 w 235"/>
                <a:gd name="T45" fmla="*/ 85 h 320"/>
                <a:gd name="T46" fmla="*/ 75 w 235"/>
                <a:gd name="T47" fmla="*/ 64 h 320"/>
                <a:gd name="T48" fmla="*/ 203 w 235"/>
                <a:gd name="T49" fmla="*/ 298 h 320"/>
                <a:gd name="T50" fmla="*/ 22 w 235"/>
                <a:gd name="T51" fmla="*/ 288 h 320"/>
                <a:gd name="T52" fmla="*/ 32 w 235"/>
                <a:gd name="T53" fmla="*/ 106 h 320"/>
                <a:gd name="T54" fmla="*/ 214 w 235"/>
                <a:gd name="T55" fmla="*/ 117 h 320"/>
                <a:gd name="T56" fmla="*/ 182 w 235"/>
                <a:gd name="T57" fmla="*/ 202 h 320"/>
                <a:gd name="T58" fmla="*/ 128 w 235"/>
                <a:gd name="T59" fmla="*/ 213 h 320"/>
                <a:gd name="T60" fmla="*/ 118 w 235"/>
                <a:gd name="T61" fmla="*/ 266 h 320"/>
                <a:gd name="T62" fmla="*/ 107 w 235"/>
                <a:gd name="T63" fmla="*/ 213 h 320"/>
                <a:gd name="T64" fmla="*/ 54 w 235"/>
                <a:gd name="T65" fmla="*/ 202 h 320"/>
                <a:gd name="T66" fmla="*/ 107 w 235"/>
                <a:gd name="T67" fmla="*/ 192 h 320"/>
                <a:gd name="T68" fmla="*/ 118 w 235"/>
                <a:gd name="T69" fmla="*/ 138 h 320"/>
                <a:gd name="T70" fmla="*/ 128 w 235"/>
                <a:gd name="T71" fmla="*/ 192 h 320"/>
                <a:gd name="T72" fmla="*/ 182 w 235"/>
                <a:gd name="T73" fmla="*/ 20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5" h="320">
                  <a:moveTo>
                    <a:pt x="203" y="85"/>
                  </a:moveTo>
                  <a:cubicBezTo>
                    <a:pt x="182" y="85"/>
                    <a:pt x="182" y="85"/>
                    <a:pt x="182" y="85"/>
                  </a:cubicBezTo>
                  <a:cubicBezTo>
                    <a:pt x="182" y="64"/>
                    <a:pt x="182" y="64"/>
                    <a:pt x="182" y="64"/>
                  </a:cubicBezTo>
                  <a:cubicBezTo>
                    <a:pt x="203" y="64"/>
                    <a:pt x="203" y="64"/>
                    <a:pt x="203" y="64"/>
                  </a:cubicBezTo>
                  <a:cubicBezTo>
                    <a:pt x="209" y="64"/>
                    <a:pt x="214" y="59"/>
                    <a:pt x="214" y="53"/>
                  </a:cubicBezTo>
                  <a:cubicBezTo>
                    <a:pt x="214" y="32"/>
                    <a:pt x="214" y="32"/>
                    <a:pt x="214" y="32"/>
                  </a:cubicBezTo>
                  <a:cubicBezTo>
                    <a:pt x="214" y="10"/>
                    <a:pt x="206" y="0"/>
                    <a:pt x="192" y="0"/>
                  </a:cubicBezTo>
                  <a:cubicBezTo>
                    <a:pt x="43" y="0"/>
                    <a:pt x="43" y="0"/>
                    <a:pt x="43" y="0"/>
                  </a:cubicBezTo>
                  <a:cubicBezTo>
                    <a:pt x="29" y="0"/>
                    <a:pt x="22" y="10"/>
                    <a:pt x="22" y="32"/>
                  </a:cubicBezTo>
                  <a:cubicBezTo>
                    <a:pt x="22" y="53"/>
                    <a:pt x="22" y="53"/>
                    <a:pt x="22" y="53"/>
                  </a:cubicBezTo>
                  <a:cubicBezTo>
                    <a:pt x="22" y="59"/>
                    <a:pt x="26" y="64"/>
                    <a:pt x="32" y="64"/>
                  </a:cubicBezTo>
                  <a:cubicBezTo>
                    <a:pt x="54" y="64"/>
                    <a:pt x="54" y="64"/>
                    <a:pt x="54" y="64"/>
                  </a:cubicBezTo>
                  <a:cubicBezTo>
                    <a:pt x="54" y="85"/>
                    <a:pt x="54" y="85"/>
                    <a:pt x="54" y="85"/>
                  </a:cubicBezTo>
                  <a:cubicBezTo>
                    <a:pt x="32" y="85"/>
                    <a:pt x="32" y="85"/>
                    <a:pt x="32" y="85"/>
                  </a:cubicBezTo>
                  <a:cubicBezTo>
                    <a:pt x="15" y="85"/>
                    <a:pt x="0" y="99"/>
                    <a:pt x="0" y="117"/>
                  </a:cubicBezTo>
                  <a:cubicBezTo>
                    <a:pt x="0" y="288"/>
                    <a:pt x="0" y="288"/>
                    <a:pt x="0" y="288"/>
                  </a:cubicBezTo>
                  <a:cubicBezTo>
                    <a:pt x="0" y="305"/>
                    <a:pt x="15" y="320"/>
                    <a:pt x="32" y="320"/>
                  </a:cubicBezTo>
                  <a:cubicBezTo>
                    <a:pt x="203" y="320"/>
                    <a:pt x="203" y="320"/>
                    <a:pt x="203" y="320"/>
                  </a:cubicBezTo>
                  <a:cubicBezTo>
                    <a:pt x="221" y="320"/>
                    <a:pt x="235" y="305"/>
                    <a:pt x="235" y="288"/>
                  </a:cubicBezTo>
                  <a:cubicBezTo>
                    <a:pt x="235" y="117"/>
                    <a:pt x="235" y="117"/>
                    <a:pt x="235" y="117"/>
                  </a:cubicBezTo>
                  <a:cubicBezTo>
                    <a:pt x="235" y="99"/>
                    <a:pt x="221" y="85"/>
                    <a:pt x="203" y="85"/>
                  </a:cubicBezTo>
                  <a:close/>
                  <a:moveTo>
                    <a:pt x="191" y="21"/>
                  </a:moveTo>
                  <a:cubicBezTo>
                    <a:pt x="192" y="22"/>
                    <a:pt x="192" y="25"/>
                    <a:pt x="192" y="32"/>
                  </a:cubicBezTo>
                  <a:cubicBezTo>
                    <a:pt x="192" y="42"/>
                    <a:pt x="192" y="42"/>
                    <a:pt x="192" y="42"/>
                  </a:cubicBezTo>
                  <a:cubicBezTo>
                    <a:pt x="171" y="42"/>
                    <a:pt x="171" y="42"/>
                    <a:pt x="171" y="42"/>
                  </a:cubicBezTo>
                  <a:cubicBezTo>
                    <a:pt x="171" y="21"/>
                    <a:pt x="171" y="21"/>
                    <a:pt x="171" y="21"/>
                  </a:cubicBezTo>
                  <a:lnTo>
                    <a:pt x="191" y="21"/>
                  </a:lnTo>
                  <a:close/>
                  <a:moveTo>
                    <a:pt x="150" y="21"/>
                  </a:moveTo>
                  <a:cubicBezTo>
                    <a:pt x="150" y="42"/>
                    <a:pt x="150" y="42"/>
                    <a:pt x="150" y="42"/>
                  </a:cubicBezTo>
                  <a:cubicBezTo>
                    <a:pt x="128" y="42"/>
                    <a:pt x="128" y="42"/>
                    <a:pt x="128" y="42"/>
                  </a:cubicBezTo>
                  <a:cubicBezTo>
                    <a:pt x="128" y="21"/>
                    <a:pt x="128" y="21"/>
                    <a:pt x="128" y="21"/>
                  </a:cubicBezTo>
                  <a:lnTo>
                    <a:pt x="150" y="21"/>
                  </a:lnTo>
                  <a:close/>
                  <a:moveTo>
                    <a:pt x="107" y="21"/>
                  </a:moveTo>
                  <a:cubicBezTo>
                    <a:pt x="107" y="42"/>
                    <a:pt x="107" y="42"/>
                    <a:pt x="107" y="42"/>
                  </a:cubicBezTo>
                  <a:cubicBezTo>
                    <a:pt x="86" y="42"/>
                    <a:pt x="86" y="42"/>
                    <a:pt x="86" y="42"/>
                  </a:cubicBezTo>
                  <a:cubicBezTo>
                    <a:pt x="86" y="21"/>
                    <a:pt x="86" y="21"/>
                    <a:pt x="86" y="21"/>
                  </a:cubicBezTo>
                  <a:lnTo>
                    <a:pt x="107" y="21"/>
                  </a:lnTo>
                  <a:close/>
                  <a:moveTo>
                    <a:pt x="43" y="42"/>
                  </a:moveTo>
                  <a:cubicBezTo>
                    <a:pt x="43" y="32"/>
                    <a:pt x="43" y="32"/>
                    <a:pt x="43" y="32"/>
                  </a:cubicBezTo>
                  <a:cubicBezTo>
                    <a:pt x="43" y="25"/>
                    <a:pt x="44" y="22"/>
                    <a:pt x="44" y="21"/>
                  </a:cubicBezTo>
                  <a:cubicBezTo>
                    <a:pt x="64" y="21"/>
                    <a:pt x="64" y="21"/>
                    <a:pt x="64" y="21"/>
                  </a:cubicBezTo>
                  <a:cubicBezTo>
                    <a:pt x="64" y="42"/>
                    <a:pt x="64" y="42"/>
                    <a:pt x="64" y="42"/>
                  </a:cubicBezTo>
                  <a:lnTo>
                    <a:pt x="43" y="42"/>
                  </a:lnTo>
                  <a:close/>
                  <a:moveTo>
                    <a:pt x="75" y="64"/>
                  </a:moveTo>
                  <a:cubicBezTo>
                    <a:pt x="160" y="64"/>
                    <a:pt x="160" y="64"/>
                    <a:pt x="160" y="64"/>
                  </a:cubicBezTo>
                  <a:cubicBezTo>
                    <a:pt x="160" y="85"/>
                    <a:pt x="160" y="85"/>
                    <a:pt x="160" y="85"/>
                  </a:cubicBezTo>
                  <a:cubicBezTo>
                    <a:pt x="75" y="85"/>
                    <a:pt x="75" y="85"/>
                    <a:pt x="75" y="85"/>
                  </a:cubicBezTo>
                  <a:lnTo>
                    <a:pt x="75" y="64"/>
                  </a:lnTo>
                  <a:close/>
                  <a:moveTo>
                    <a:pt x="214" y="288"/>
                  </a:moveTo>
                  <a:cubicBezTo>
                    <a:pt x="214" y="294"/>
                    <a:pt x="209" y="298"/>
                    <a:pt x="203" y="298"/>
                  </a:cubicBezTo>
                  <a:cubicBezTo>
                    <a:pt x="32" y="298"/>
                    <a:pt x="32" y="298"/>
                    <a:pt x="32" y="298"/>
                  </a:cubicBezTo>
                  <a:cubicBezTo>
                    <a:pt x="26" y="298"/>
                    <a:pt x="22" y="294"/>
                    <a:pt x="22" y="288"/>
                  </a:cubicBezTo>
                  <a:cubicBezTo>
                    <a:pt x="22" y="117"/>
                    <a:pt x="22" y="117"/>
                    <a:pt x="22" y="117"/>
                  </a:cubicBezTo>
                  <a:cubicBezTo>
                    <a:pt x="22" y="111"/>
                    <a:pt x="26" y="106"/>
                    <a:pt x="32" y="106"/>
                  </a:cubicBezTo>
                  <a:cubicBezTo>
                    <a:pt x="203" y="106"/>
                    <a:pt x="203" y="106"/>
                    <a:pt x="203" y="106"/>
                  </a:cubicBezTo>
                  <a:cubicBezTo>
                    <a:pt x="209" y="106"/>
                    <a:pt x="214" y="111"/>
                    <a:pt x="214" y="117"/>
                  </a:cubicBezTo>
                  <a:lnTo>
                    <a:pt x="214" y="288"/>
                  </a:lnTo>
                  <a:close/>
                  <a:moveTo>
                    <a:pt x="182" y="202"/>
                  </a:moveTo>
                  <a:cubicBezTo>
                    <a:pt x="182" y="208"/>
                    <a:pt x="177" y="213"/>
                    <a:pt x="171" y="213"/>
                  </a:cubicBezTo>
                  <a:cubicBezTo>
                    <a:pt x="128" y="213"/>
                    <a:pt x="128" y="213"/>
                    <a:pt x="128" y="213"/>
                  </a:cubicBezTo>
                  <a:cubicBezTo>
                    <a:pt x="128" y="256"/>
                    <a:pt x="128" y="256"/>
                    <a:pt x="128" y="256"/>
                  </a:cubicBezTo>
                  <a:cubicBezTo>
                    <a:pt x="128" y="262"/>
                    <a:pt x="124" y="266"/>
                    <a:pt x="118" y="266"/>
                  </a:cubicBezTo>
                  <a:cubicBezTo>
                    <a:pt x="112" y="266"/>
                    <a:pt x="107" y="262"/>
                    <a:pt x="107" y="256"/>
                  </a:cubicBezTo>
                  <a:cubicBezTo>
                    <a:pt x="107" y="213"/>
                    <a:pt x="107" y="213"/>
                    <a:pt x="107" y="213"/>
                  </a:cubicBezTo>
                  <a:cubicBezTo>
                    <a:pt x="64" y="213"/>
                    <a:pt x="64" y="213"/>
                    <a:pt x="64" y="213"/>
                  </a:cubicBezTo>
                  <a:cubicBezTo>
                    <a:pt x="58" y="213"/>
                    <a:pt x="54" y="208"/>
                    <a:pt x="54" y="202"/>
                  </a:cubicBezTo>
                  <a:cubicBezTo>
                    <a:pt x="54" y="196"/>
                    <a:pt x="58" y="192"/>
                    <a:pt x="64" y="192"/>
                  </a:cubicBezTo>
                  <a:cubicBezTo>
                    <a:pt x="107" y="192"/>
                    <a:pt x="107" y="192"/>
                    <a:pt x="107" y="192"/>
                  </a:cubicBezTo>
                  <a:cubicBezTo>
                    <a:pt x="107" y="149"/>
                    <a:pt x="107" y="149"/>
                    <a:pt x="107" y="149"/>
                  </a:cubicBezTo>
                  <a:cubicBezTo>
                    <a:pt x="107" y="143"/>
                    <a:pt x="112" y="138"/>
                    <a:pt x="118" y="138"/>
                  </a:cubicBezTo>
                  <a:cubicBezTo>
                    <a:pt x="124" y="138"/>
                    <a:pt x="128" y="143"/>
                    <a:pt x="128" y="149"/>
                  </a:cubicBezTo>
                  <a:cubicBezTo>
                    <a:pt x="128" y="192"/>
                    <a:pt x="128" y="192"/>
                    <a:pt x="128" y="192"/>
                  </a:cubicBezTo>
                  <a:cubicBezTo>
                    <a:pt x="171" y="192"/>
                    <a:pt x="171" y="192"/>
                    <a:pt x="171" y="192"/>
                  </a:cubicBezTo>
                  <a:cubicBezTo>
                    <a:pt x="177" y="192"/>
                    <a:pt x="182" y="196"/>
                    <a:pt x="182" y="2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mj-lt"/>
              </a:endParaRPr>
            </a:p>
          </p:txBody>
        </p:sp>
      </p:grpSp>
      <p:grpSp>
        <p:nvGrpSpPr>
          <p:cNvPr id="27" name="Group 26">
            <a:extLst>
              <a:ext uri="{FF2B5EF4-FFF2-40B4-BE49-F238E27FC236}">
                <a16:creationId xmlns:a16="http://schemas.microsoft.com/office/drawing/2014/main" id="{5F94DD16-B7B5-459C-84B6-6D9E756212E4}"/>
              </a:ext>
            </a:extLst>
          </p:cNvPr>
          <p:cNvGrpSpPr/>
          <p:nvPr/>
        </p:nvGrpSpPr>
        <p:grpSpPr>
          <a:xfrm>
            <a:off x="1421443" y="1987090"/>
            <a:ext cx="1413685" cy="409960"/>
            <a:chOff x="3448594" y="3390900"/>
            <a:chExt cx="1485900" cy="539932"/>
          </a:xfrm>
        </p:grpSpPr>
        <p:cxnSp>
          <p:nvCxnSpPr>
            <p:cNvPr id="28" name="Straight Connector 27">
              <a:extLst>
                <a:ext uri="{FF2B5EF4-FFF2-40B4-BE49-F238E27FC236}">
                  <a16:creationId xmlns:a16="http://schemas.microsoft.com/office/drawing/2014/main" id="{916C5F7D-62BE-4F45-9BF0-6546DBF68D49}"/>
                </a:ext>
              </a:extLst>
            </p:cNvPr>
            <p:cNvCxnSpPr/>
            <p:nvPr/>
          </p:nvCxnSpPr>
          <p:spPr>
            <a:xfrm>
              <a:off x="3448594" y="3390900"/>
              <a:ext cx="1485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618E054-4E05-42F9-9825-A48F00434BD4}"/>
                </a:ext>
              </a:extLst>
            </p:cNvPr>
            <p:cNvCxnSpPr/>
            <p:nvPr/>
          </p:nvCxnSpPr>
          <p:spPr>
            <a:xfrm>
              <a:off x="3448594" y="3930832"/>
              <a:ext cx="1485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DD285E3B-E129-42F1-A7A8-A773164785F7}"/>
              </a:ext>
            </a:extLst>
          </p:cNvPr>
          <p:cNvSpPr txBox="1"/>
          <p:nvPr/>
        </p:nvSpPr>
        <p:spPr>
          <a:xfrm>
            <a:off x="3819450" y="2045658"/>
            <a:ext cx="1234796" cy="646331"/>
          </a:xfrm>
          <a:prstGeom prst="rect">
            <a:avLst/>
          </a:prstGeom>
          <a:noFill/>
        </p:spPr>
        <p:txBody>
          <a:bodyPr wrap="square" rtlCol="0">
            <a:spAutoFit/>
          </a:bodyPr>
          <a:lstStyle/>
          <a:p>
            <a:pPr algn="ctr"/>
            <a:r>
              <a:rPr lang="en-US" sz="1600" b="1">
                <a:solidFill>
                  <a:schemeClr val="bg1"/>
                </a:solidFill>
                <a:latin typeface="+mj-lt"/>
              </a:rPr>
              <a:t>Validation</a:t>
            </a:r>
            <a:endParaRPr lang="en-US" sz="1600">
              <a:solidFill>
                <a:schemeClr val="bg1"/>
              </a:solidFill>
              <a:latin typeface="+mj-lt"/>
            </a:endParaRPr>
          </a:p>
          <a:p>
            <a:endParaRPr lang="en-US" sz="2000">
              <a:latin typeface="+mj-lt"/>
            </a:endParaRPr>
          </a:p>
        </p:txBody>
      </p:sp>
      <p:sp>
        <p:nvSpPr>
          <p:cNvPr id="31" name="Rectangle 30">
            <a:extLst>
              <a:ext uri="{FF2B5EF4-FFF2-40B4-BE49-F238E27FC236}">
                <a16:creationId xmlns:a16="http://schemas.microsoft.com/office/drawing/2014/main" id="{081C2DFE-E4A3-4406-A815-1E7399F6FBFF}"/>
              </a:ext>
            </a:extLst>
          </p:cNvPr>
          <p:cNvSpPr/>
          <p:nvPr/>
        </p:nvSpPr>
        <p:spPr>
          <a:xfrm>
            <a:off x="2235630" y="3171952"/>
            <a:ext cx="1755736" cy="292388"/>
          </a:xfrm>
          <a:prstGeom prst="rect">
            <a:avLst/>
          </a:prstGeom>
          <a:solidFill>
            <a:schemeClr val="bg1"/>
          </a:solidFill>
        </p:spPr>
        <p:txBody>
          <a:bodyPr wrap="square">
            <a:spAutoFit/>
          </a:bodyPr>
          <a:lstStyle/>
          <a:p>
            <a:pPr algn="ctr" defTabSz="1088447">
              <a:spcBef>
                <a:spcPts val="1000"/>
              </a:spcBef>
              <a:spcAft>
                <a:spcPts val="409"/>
              </a:spcAft>
              <a:buClr>
                <a:srgbClr val="81BC00"/>
              </a:buClr>
              <a:buSzPct val="75000"/>
              <a:defRPr/>
            </a:pPr>
            <a:r>
              <a:rPr lang="en-US" sz="1300" b="1" kern="0" spc="200">
                <a:solidFill>
                  <a:schemeClr val="accent2">
                    <a:lumMod val="75000"/>
                  </a:schemeClr>
                </a:solidFill>
                <a:latin typeface="+mj-lt"/>
                <a:ea typeface="Open Sans" panose="020B0606030504020204" pitchFamily="34" charset="0"/>
                <a:cs typeface="Open Sans" panose="020B0606030504020204" pitchFamily="34" charset="0"/>
              </a:rPr>
              <a:t>Reconciliation</a:t>
            </a:r>
          </a:p>
        </p:txBody>
      </p:sp>
      <p:grpSp>
        <p:nvGrpSpPr>
          <p:cNvPr id="38" name="Group 37">
            <a:extLst>
              <a:ext uri="{FF2B5EF4-FFF2-40B4-BE49-F238E27FC236}">
                <a16:creationId xmlns:a16="http://schemas.microsoft.com/office/drawing/2014/main" id="{2B1E35F6-0A4A-4C07-B0C0-2A080A06E31F}"/>
              </a:ext>
            </a:extLst>
          </p:cNvPr>
          <p:cNvGrpSpPr/>
          <p:nvPr/>
        </p:nvGrpSpPr>
        <p:grpSpPr>
          <a:xfrm>
            <a:off x="-10634" y="9939"/>
            <a:ext cx="4232677" cy="284558"/>
            <a:chOff x="609324" y="13133"/>
            <a:chExt cx="4232677" cy="284558"/>
          </a:xfrm>
        </p:grpSpPr>
        <p:sp>
          <p:nvSpPr>
            <p:cNvPr id="39" name="Arrow: Chevron 38">
              <a:extLst>
                <a:ext uri="{FF2B5EF4-FFF2-40B4-BE49-F238E27FC236}">
                  <a16:creationId xmlns:a16="http://schemas.microsoft.com/office/drawing/2014/main" id="{2A811E8B-7FDE-48F0-B4DF-C8C56FEDB571}"/>
                </a:ext>
              </a:extLst>
            </p:cNvPr>
            <p:cNvSpPr/>
            <p:nvPr/>
          </p:nvSpPr>
          <p:spPr>
            <a:xfrm>
              <a:off x="2003522" y="13133"/>
              <a:ext cx="1487468"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Conversion Tools</a:t>
              </a:r>
            </a:p>
          </p:txBody>
        </p:sp>
        <p:sp>
          <p:nvSpPr>
            <p:cNvPr id="40" name="Arrow: Chevron 39">
              <a:extLst>
                <a:ext uri="{FF2B5EF4-FFF2-40B4-BE49-F238E27FC236}">
                  <a16:creationId xmlns:a16="http://schemas.microsoft.com/office/drawing/2014/main" id="{5778B1C4-DF1A-4C69-9219-C9E6A83F374E}"/>
                </a:ext>
              </a:extLst>
            </p:cNvPr>
            <p:cNvSpPr/>
            <p:nvPr/>
          </p:nvSpPr>
          <p:spPr>
            <a:xfrm>
              <a:off x="609324" y="13133"/>
              <a:ext cx="1529823"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algn="ctr"/>
              <a:r>
                <a:rPr lang="en-US" sz="800" kern="0">
                  <a:solidFill>
                    <a:prstClr val="black"/>
                  </a:solidFill>
                  <a:latin typeface="Calibri" panose="020F0502020204030204"/>
                  <a:cs typeface="Arial" panose="020B0604020202020204" pitchFamily="34" charset="0"/>
                </a:rPr>
                <a:t>Conversion Approach</a:t>
              </a:r>
            </a:p>
          </p:txBody>
        </p:sp>
        <p:sp>
          <p:nvSpPr>
            <p:cNvPr id="41" name="Arrow: Chevron 40">
              <a:extLst>
                <a:ext uri="{FF2B5EF4-FFF2-40B4-BE49-F238E27FC236}">
                  <a16:creationId xmlns:a16="http://schemas.microsoft.com/office/drawing/2014/main" id="{917CCA65-3E29-48F4-852C-7FCDB7FB3D4C}"/>
                </a:ext>
              </a:extLst>
            </p:cNvPr>
            <p:cNvSpPr/>
            <p:nvPr/>
          </p:nvSpPr>
          <p:spPr>
            <a:xfrm>
              <a:off x="3354533" y="13133"/>
              <a:ext cx="1487468" cy="284558"/>
            </a:xfrm>
            <a:prstGeom prst="chevron">
              <a:avLst/>
            </a:prstGeom>
            <a:solidFill>
              <a:srgbClr val="F0904E"/>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latin typeface="Calibri" panose="020F0502020204030204"/>
                  <a:ea typeface="+mn-ea"/>
                  <a:cs typeface="Arial" panose="020B0604020202020204" pitchFamily="34" charset="0"/>
                </a:rPr>
                <a:t>Reconciliation &amp; Validation</a:t>
              </a:r>
            </a:p>
          </p:txBody>
        </p:sp>
      </p:grpSp>
      <p:sp>
        <p:nvSpPr>
          <p:cNvPr id="42" name="Arrow: Chevron 41">
            <a:extLst>
              <a:ext uri="{FF2B5EF4-FFF2-40B4-BE49-F238E27FC236}">
                <a16:creationId xmlns:a16="http://schemas.microsoft.com/office/drawing/2014/main" id="{031AA562-9AB9-4C46-86D8-D57F6321264C}"/>
              </a:ext>
            </a:extLst>
          </p:cNvPr>
          <p:cNvSpPr/>
          <p:nvPr/>
        </p:nvSpPr>
        <p:spPr>
          <a:xfrm>
            <a:off x="4089611" y="13254"/>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Testing Cycles</a:t>
            </a:r>
          </a:p>
        </p:txBody>
      </p:sp>
      <p:sp>
        <p:nvSpPr>
          <p:cNvPr id="33" name="Arrow: Chevron 32">
            <a:extLst>
              <a:ext uri="{FF2B5EF4-FFF2-40B4-BE49-F238E27FC236}">
                <a16:creationId xmlns:a16="http://schemas.microsoft.com/office/drawing/2014/main" id="{46DE9C4F-0D51-41B9-A948-FA818DEDE131}"/>
              </a:ext>
            </a:extLst>
          </p:cNvPr>
          <p:cNvSpPr/>
          <p:nvPr/>
        </p:nvSpPr>
        <p:spPr>
          <a:xfrm>
            <a:off x="5454921" y="16569"/>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Responsibility Matrix</a:t>
            </a:r>
          </a:p>
        </p:txBody>
      </p:sp>
      <p:sp>
        <p:nvSpPr>
          <p:cNvPr id="34" name="Arrow: Chevron 33">
            <a:extLst>
              <a:ext uri="{FF2B5EF4-FFF2-40B4-BE49-F238E27FC236}">
                <a16:creationId xmlns:a16="http://schemas.microsoft.com/office/drawing/2014/main" id="{B91846DA-735F-4501-A4F9-A5C9A1751ABC}"/>
              </a:ext>
            </a:extLst>
          </p:cNvPr>
          <p:cNvSpPr/>
          <p:nvPr/>
        </p:nvSpPr>
        <p:spPr>
          <a:xfrm>
            <a:off x="6826941" y="16394"/>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Entities in Scope</a:t>
            </a:r>
          </a:p>
        </p:txBody>
      </p:sp>
    </p:spTree>
    <p:extLst>
      <p:ext uri="{BB962C8B-B14F-4D97-AF65-F5344CB8AC3E}">
        <p14:creationId xmlns:p14="http://schemas.microsoft.com/office/powerpoint/2010/main" val="2636200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6000" y="207742"/>
            <a:ext cx="3423892" cy="523777"/>
          </a:xfrm>
        </p:spPr>
        <p:txBody>
          <a:bodyPr>
            <a:normAutofit fontScale="90000"/>
          </a:bodyPr>
          <a:lstStyle/>
          <a:p>
            <a:pPr>
              <a:buClr>
                <a:srgbClr val="000000"/>
              </a:buClr>
              <a:buSzPts val="2300"/>
            </a:pPr>
            <a:r>
              <a:rPr lang="en-US" b="1">
                <a:ea typeface="Proxima Nova"/>
                <a:cs typeface="Proxima Nova"/>
                <a:sym typeface="Proxima Nova"/>
              </a:rPr>
              <a:t>Reconciliation</a:t>
            </a:r>
          </a:p>
        </p:txBody>
      </p:sp>
      <p:graphicFrame>
        <p:nvGraphicFramePr>
          <p:cNvPr id="2" name="Table 7">
            <a:extLst>
              <a:ext uri="{FF2B5EF4-FFF2-40B4-BE49-F238E27FC236}">
                <a16:creationId xmlns:a16="http://schemas.microsoft.com/office/drawing/2014/main" id="{359A1C50-2633-444E-9071-3F7C4C98AF72}"/>
              </a:ext>
            </a:extLst>
          </p:cNvPr>
          <p:cNvGraphicFramePr>
            <a:graphicFrameLocks noGrp="1"/>
          </p:cNvGraphicFramePr>
          <p:nvPr/>
        </p:nvGraphicFramePr>
        <p:xfrm>
          <a:off x="606001" y="3670893"/>
          <a:ext cx="10999259" cy="2222962"/>
        </p:xfrm>
        <a:graphic>
          <a:graphicData uri="http://schemas.openxmlformats.org/drawingml/2006/table">
            <a:tbl>
              <a:tblPr firstRow="1" bandRow="1">
                <a:tableStyleId>{5C22544A-7EE6-4342-B048-85BDC9FD1C3A}</a:tableStyleId>
              </a:tblPr>
              <a:tblGrid>
                <a:gridCol w="1847092">
                  <a:extLst>
                    <a:ext uri="{9D8B030D-6E8A-4147-A177-3AD203B41FA5}">
                      <a16:colId xmlns:a16="http://schemas.microsoft.com/office/drawing/2014/main" val="3798399350"/>
                    </a:ext>
                  </a:extLst>
                </a:gridCol>
                <a:gridCol w="4181271">
                  <a:extLst>
                    <a:ext uri="{9D8B030D-6E8A-4147-A177-3AD203B41FA5}">
                      <a16:colId xmlns:a16="http://schemas.microsoft.com/office/drawing/2014/main" val="2893868839"/>
                    </a:ext>
                  </a:extLst>
                </a:gridCol>
                <a:gridCol w="4970896">
                  <a:extLst>
                    <a:ext uri="{9D8B030D-6E8A-4147-A177-3AD203B41FA5}">
                      <a16:colId xmlns:a16="http://schemas.microsoft.com/office/drawing/2014/main" val="814380564"/>
                    </a:ext>
                  </a:extLst>
                </a:gridCol>
              </a:tblGrid>
              <a:tr h="295430">
                <a:tc>
                  <a:txBody>
                    <a:bodyPr/>
                    <a:lstStyle/>
                    <a:p>
                      <a:pPr algn="ctr"/>
                      <a:r>
                        <a:rPr lang="en-US" sz="1200" b="1" kern="1200">
                          <a:solidFill>
                            <a:schemeClr val="bg1"/>
                          </a:solidFill>
                          <a:latin typeface="+mn-lt"/>
                          <a:ea typeface="+mn-ea"/>
                          <a:cs typeface="+mn-cs"/>
                        </a:rPr>
                        <a:t>Metric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5000"/>
                        <a:lumOff val="35000"/>
                      </a:schemeClr>
                    </a:solidFill>
                  </a:tcPr>
                </a:tc>
                <a:tc>
                  <a:txBody>
                    <a:bodyPr/>
                    <a:lstStyle/>
                    <a:p>
                      <a:pPr algn="ctr"/>
                      <a:r>
                        <a:rPr lang="en-US" sz="1200" b="1" kern="1200">
                          <a:solidFill>
                            <a:schemeClr val="bg1"/>
                          </a:solidFill>
                          <a:latin typeface="+mn-lt"/>
                          <a:ea typeface="+mn-ea"/>
                          <a:cs typeface="+mn-cs"/>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5000"/>
                        <a:lumOff val="35000"/>
                      </a:schemeClr>
                    </a:solidFill>
                  </a:tcPr>
                </a:tc>
                <a:tc>
                  <a:txBody>
                    <a:bodyPr/>
                    <a:lstStyle/>
                    <a:p>
                      <a:pPr algn="ctr"/>
                      <a:r>
                        <a:rPr lang="en-US" sz="1200">
                          <a:solidFill>
                            <a:schemeClr val="bg1"/>
                          </a:solidFill>
                          <a:latin typeface="+mn-lt"/>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5000"/>
                        <a:lumOff val="35000"/>
                      </a:schemeClr>
                    </a:solidFill>
                  </a:tcPr>
                </a:tc>
                <a:extLst>
                  <a:ext uri="{0D108BD9-81ED-4DB2-BD59-A6C34878D82A}">
                    <a16:rowId xmlns:a16="http://schemas.microsoft.com/office/drawing/2014/main" val="4085366475"/>
                  </a:ext>
                </a:extLst>
              </a:tr>
              <a:tr h="963766">
                <a:tc>
                  <a:txBody>
                    <a:bodyPr/>
                    <a:lstStyle/>
                    <a:p>
                      <a:pPr>
                        <a:lnSpc>
                          <a:spcPct val="100000"/>
                        </a:lnSpc>
                      </a:pPr>
                      <a:r>
                        <a:rPr lang="en-US" sz="1200">
                          <a:latin typeface="+mn-lt"/>
                        </a:rPr>
                        <a:t>Quantitative Analysis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sz="1200">
                          <a:latin typeface="+mn-lt"/>
                        </a:rPr>
                        <a:t>Describes verification of data in a quantifiable numeric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nSpc>
                          <a:spcPct val="100000"/>
                        </a:lnSpc>
                        <a:buFont typeface="Arial" panose="020B0604020202020204" pitchFamily="34" charset="0"/>
                        <a:buChar char="•"/>
                      </a:pPr>
                      <a:r>
                        <a:rPr lang="en-US" sz="1200">
                          <a:latin typeface="+mn-lt"/>
                        </a:rPr>
                        <a:t>Total value of invoices in data extract is equal to total value of migrated invoices to Oracle Cloud</a:t>
                      </a:r>
                    </a:p>
                    <a:p>
                      <a:pPr marL="285750" indent="-285750">
                        <a:lnSpc>
                          <a:spcPct val="100000"/>
                        </a:lnSpc>
                        <a:buFont typeface="Arial" panose="020B0604020202020204" pitchFamily="34" charset="0"/>
                        <a:buChar char="•"/>
                      </a:pPr>
                      <a:r>
                        <a:rPr lang="en-US" sz="1200">
                          <a:latin typeface="+mn-lt"/>
                        </a:rPr>
                        <a:t>Row counts between the cleansed data file provided and the rows migrated to Oracle Cloud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060223"/>
                  </a:ext>
                </a:extLst>
              </a:tr>
              <a:tr h="963766">
                <a:tc>
                  <a:txBody>
                    <a:bodyPr/>
                    <a:lstStyle/>
                    <a:p>
                      <a:pPr>
                        <a:lnSpc>
                          <a:spcPct val="100000"/>
                        </a:lnSpc>
                      </a:pPr>
                      <a:r>
                        <a:rPr lang="en-US" sz="1200">
                          <a:latin typeface="+mn-lt"/>
                        </a:rPr>
                        <a:t>Qualitative Analysis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sz="1200">
                          <a:latin typeface="+mn-lt"/>
                        </a:rPr>
                        <a:t>Describes verification of data in qualitative terms w.r.t accuracy and data integrity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nSpc>
                          <a:spcPct val="100000"/>
                        </a:lnSpc>
                        <a:buFont typeface="Arial" panose="020B0604020202020204" pitchFamily="34" charset="0"/>
                        <a:buChar char="•"/>
                      </a:pPr>
                      <a:r>
                        <a:rPr lang="en-US" sz="1200">
                          <a:latin typeface="+mn-lt"/>
                        </a:rPr>
                        <a:t>All the fields on the Invoice, including the Descriptive Flex Fields, are populated correctly in Oracle Cloud.</a:t>
                      </a:r>
                    </a:p>
                    <a:p>
                      <a:pPr marL="285750" indent="-285750">
                        <a:lnSpc>
                          <a:spcPct val="100000"/>
                        </a:lnSpc>
                        <a:buFont typeface="Arial" panose="020B0604020202020204" pitchFamily="34" charset="0"/>
                        <a:buChar char="•"/>
                      </a:pPr>
                      <a:r>
                        <a:rPr lang="en-US" sz="1200">
                          <a:latin typeface="+mn-lt"/>
                        </a:rPr>
                        <a:t>Data migrated as per the business rules listed in individual functional specification.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1549898"/>
                  </a:ext>
                </a:extLst>
              </a:tr>
            </a:tbl>
          </a:graphicData>
        </a:graphic>
      </p:graphicFrame>
      <p:sp>
        <p:nvSpPr>
          <p:cNvPr id="8" name="Rectangle 7">
            <a:extLst>
              <a:ext uri="{FF2B5EF4-FFF2-40B4-BE49-F238E27FC236}">
                <a16:creationId xmlns:a16="http://schemas.microsoft.com/office/drawing/2014/main" id="{EFC57DD1-3AB1-44AC-87EC-976907186E8D}"/>
              </a:ext>
            </a:extLst>
          </p:cNvPr>
          <p:cNvSpPr/>
          <p:nvPr/>
        </p:nvSpPr>
        <p:spPr>
          <a:xfrm>
            <a:off x="1542280" y="844256"/>
            <a:ext cx="2566794" cy="923330"/>
          </a:xfrm>
          <a:prstGeom prst="rect">
            <a:avLst/>
          </a:prstGeom>
        </p:spPr>
        <p:txBody>
          <a:bodyPr wrap="square" lIns="0" tIns="0" rIns="0" bIns="0">
            <a:spAutoFit/>
          </a:bodyPr>
          <a:lstStyle/>
          <a:p>
            <a:pPr defTabSz="914400"/>
            <a:r>
              <a:rPr lang="en-US" sz="1200" b="1">
                <a:ea typeface="Verdana" panose="020B0604030504040204" pitchFamily="34" charset="0"/>
                <a:cs typeface="Verdana" panose="020B0604030504040204" pitchFamily="34" charset="0"/>
              </a:rPr>
              <a:t>Source file Reconciliation</a:t>
            </a:r>
          </a:p>
          <a:p>
            <a:pPr marL="171450" indent="-171450" defTabSz="914400">
              <a:buFont typeface="Arial" panose="020B0604020202020204" pitchFamily="34" charset="0"/>
              <a:buChar char="•"/>
            </a:pPr>
            <a:r>
              <a:rPr lang="en-US" sz="1200">
                <a:ea typeface="Verdana" panose="020B0604030504040204" pitchFamily="34" charset="0"/>
                <a:cs typeface="Verdana" panose="020B0604030504040204" pitchFamily="34" charset="0"/>
              </a:rPr>
              <a:t>Summary report on control totals of records present in source file</a:t>
            </a:r>
          </a:p>
          <a:p>
            <a:pPr marL="171450" indent="-171450" defTabSz="914400">
              <a:buFont typeface="Arial" panose="020B0604020202020204" pitchFamily="34" charset="0"/>
              <a:buChar char="•"/>
            </a:pPr>
            <a:r>
              <a:rPr lang="en-US" sz="1200">
                <a:ea typeface="Verdana" panose="020B0604030504040204" pitchFamily="34" charset="0"/>
                <a:cs typeface="Verdana" panose="020B0604030504040204" pitchFamily="34" charset="0"/>
              </a:rPr>
              <a:t>Control total of records loaded</a:t>
            </a:r>
          </a:p>
          <a:p>
            <a:pPr marL="171450" indent="-171450" defTabSz="914400">
              <a:buFont typeface="Arial" panose="020B0604020202020204" pitchFamily="34" charset="0"/>
              <a:buChar char="•"/>
            </a:pPr>
            <a:r>
              <a:rPr lang="en-US" sz="1200">
                <a:ea typeface="Verdana" panose="020B0604030504040204" pitchFamily="34" charset="0"/>
                <a:cs typeface="Verdana" panose="020B0604030504040204" pitchFamily="34" charset="0"/>
              </a:rPr>
              <a:t>Percentage of data loaded.</a:t>
            </a:r>
          </a:p>
        </p:txBody>
      </p:sp>
      <p:sp>
        <p:nvSpPr>
          <p:cNvPr id="10" name="Rectangle 9">
            <a:extLst>
              <a:ext uri="{FF2B5EF4-FFF2-40B4-BE49-F238E27FC236}">
                <a16:creationId xmlns:a16="http://schemas.microsoft.com/office/drawing/2014/main" id="{6F89262C-2DB5-48D4-97A5-4A3E6DAC532D}"/>
              </a:ext>
            </a:extLst>
          </p:cNvPr>
          <p:cNvSpPr/>
          <p:nvPr/>
        </p:nvSpPr>
        <p:spPr>
          <a:xfrm>
            <a:off x="5201787" y="856544"/>
            <a:ext cx="2296147" cy="738664"/>
          </a:xfrm>
          <a:prstGeom prst="rect">
            <a:avLst/>
          </a:prstGeom>
        </p:spPr>
        <p:txBody>
          <a:bodyPr wrap="square" lIns="0" tIns="0" rIns="0" bIns="0">
            <a:spAutoFit/>
          </a:bodyPr>
          <a:lstStyle/>
          <a:p>
            <a:r>
              <a:rPr lang="en-US" sz="1200" b="1">
                <a:ea typeface="Verdana" panose="020B0604030504040204" pitchFamily="34" charset="0"/>
              </a:rPr>
              <a:t>Reconciliation Reports</a:t>
            </a:r>
          </a:p>
          <a:p>
            <a:pPr marL="171450" indent="-171450">
              <a:buFont typeface="Arial" panose="020B0604020202020204" pitchFamily="34" charset="0"/>
              <a:buChar char="•"/>
            </a:pPr>
            <a:r>
              <a:rPr lang="en-US" sz="1200">
                <a:ea typeface="Verdana" panose="020B0604030504040204" pitchFamily="34" charset="0"/>
              </a:rPr>
              <a:t>Report on imported data</a:t>
            </a:r>
          </a:p>
          <a:p>
            <a:pPr marL="171450" indent="-171450">
              <a:buFont typeface="Arial" panose="020B0604020202020204" pitchFamily="34" charset="0"/>
              <a:buChar char="•"/>
            </a:pPr>
            <a:r>
              <a:rPr lang="en-US" sz="1200">
                <a:ea typeface="Verdana" panose="020B0604030504040204" pitchFamily="34" charset="0"/>
              </a:rPr>
              <a:t>Report output will be compared against source file</a:t>
            </a:r>
          </a:p>
        </p:txBody>
      </p:sp>
      <p:sp>
        <p:nvSpPr>
          <p:cNvPr id="11" name="Rectangle 10">
            <a:extLst>
              <a:ext uri="{FF2B5EF4-FFF2-40B4-BE49-F238E27FC236}">
                <a16:creationId xmlns:a16="http://schemas.microsoft.com/office/drawing/2014/main" id="{BFE65512-70B4-4C43-9D9B-46C57DB6C2F2}"/>
              </a:ext>
            </a:extLst>
          </p:cNvPr>
          <p:cNvSpPr/>
          <p:nvPr/>
        </p:nvSpPr>
        <p:spPr>
          <a:xfrm>
            <a:off x="8953692" y="844408"/>
            <a:ext cx="2362008" cy="907941"/>
          </a:xfrm>
          <a:prstGeom prst="rect">
            <a:avLst/>
          </a:prstGeom>
        </p:spPr>
        <p:txBody>
          <a:bodyPr wrap="square" lIns="0" tIns="0" rIns="0" bIns="0">
            <a:spAutoFit/>
          </a:bodyPr>
          <a:lstStyle/>
          <a:p>
            <a:r>
              <a:rPr lang="en-US" sz="1100" b="1">
                <a:ea typeface="Verdana" panose="020B0604030504040204" pitchFamily="34" charset="0"/>
              </a:rPr>
              <a:t>Data Validation </a:t>
            </a:r>
          </a:p>
          <a:p>
            <a:pPr marL="171450" indent="-171450">
              <a:buFont typeface="Arial" panose="020B0604020202020204" pitchFamily="34" charset="0"/>
              <a:buChar char="•"/>
            </a:pPr>
            <a:r>
              <a:rPr lang="en-US" sz="1200">
                <a:ea typeface="Verdana" panose="020B0604030504040204" pitchFamily="34" charset="0"/>
              </a:rPr>
              <a:t>Random check on Oracle Cloud for converted data elements</a:t>
            </a:r>
          </a:p>
          <a:p>
            <a:pPr marL="171450" indent="-171450">
              <a:buFont typeface="Arial" panose="020B0604020202020204" pitchFamily="34" charset="0"/>
              <a:buChar char="•"/>
            </a:pPr>
            <a:r>
              <a:rPr lang="en-US" sz="1200">
                <a:ea typeface="Verdana" panose="020B0604030504040204" pitchFamily="34" charset="0"/>
              </a:rPr>
              <a:t>Execute reports to check the data converted</a:t>
            </a:r>
          </a:p>
        </p:txBody>
      </p:sp>
      <p:sp>
        <p:nvSpPr>
          <p:cNvPr id="12" name="TextBox 11">
            <a:extLst>
              <a:ext uri="{FF2B5EF4-FFF2-40B4-BE49-F238E27FC236}">
                <a16:creationId xmlns:a16="http://schemas.microsoft.com/office/drawing/2014/main" id="{DE307A12-CCCD-43C9-B4EC-8463B0F86F05}"/>
              </a:ext>
            </a:extLst>
          </p:cNvPr>
          <p:cNvSpPr txBox="1"/>
          <p:nvPr/>
        </p:nvSpPr>
        <p:spPr>
          <a:xfrm>
            <a:off x="5554019" y="1958185"/>
            <a:ext cx="408416" cy="688256"/>
          </a:xfrm>
          <a:prstGeom prst="rect">
            <a:avLst/>
          </a:prstGeom>
          <a:noFill/>
        </p:spPr>
        <p:txBody>
          <a:bodyPr wrap="square" lIns="36000" tIns="36000" rIns="36000" bIns="36000" rtlCol="0">
            <a:spAutoFit/>
          </a:bodyPr>
          <a:lstStyle/>
          <a:p>
            <a:pPr defTabSz="914400"/>
            <a:r>
              <a:rPr lang="en-US" sz="4000" b="1">
                <a:solidFill>
                  <a:schemeClr val="accent3"/>
                </a:solidFill>
                <a:latin typeface="Verdana" panose="020B0604030504040204" pitchFamily="34" charset="0"/>
                <a:ea typeface="Verdana" panose="020B0604030504040204" pitchFamily="34" charset="0"/>
                <a:cs typeface="Verdana" panose="020B0604030504040204" pitchFamily="34" charset="0"/>
              </a:rPr>
              <a:t>2</a:t>
            </a:r>
          </a:p>
        </p:txBody>
      </p:sp>
      <p:sp>
        <p:nvSpPr>
          <p:cNvPr id="13" name="TextBox 12">
            <a:extLst>
              <a:ext uri="{FF2B5EF4-FFF2-40B4-BE49-F238E27FC236}">
                <a16:creationId xmlns:a16="http://schemas.microsoft.com/office/drawing/2014/main" id="{6FD1DBFE-AFBF-4B58-9219-76F5851BD499}"/>
              </a:ext>
            </a:extLst>
          </p:cNvPr>
          <p:cNvSpPr txBox="1"/>
          <p:nvPr/>
        </p:nvSpPr>
        <p:spPr>
          <a:xfrm>
            <a:off x="9266739" y="1956079"/>
            <a:ext cx="378936" cy="688256"/>
          </a:xfrm>
          <a:prstGeom prst="rect">
            <a:avLst/>
          </a:prstGeom>
          <a:noFill/>
        </p:spPr>
        <p:txBody>
          <a:bodyPr wrap="square" lIns="36000" tIns="36000" rIns="36000" bIns="36000" rtlCol="0">
            <a:spAutoFit/>
          </a:bodyPr>
          <a:lstStyle/>
          <a:p>
            <a:pPr defTabSz="914400"/>
            <a:r>
              <a:rPr lang="en-US" sz="4000" b="1">
                <a:solidFill>
                  <a:schemeClr val="accent4"/>
                </a:solidFill>
                <a:latin typeface="Verdana" panose="020B0604030504040204" pitchFamily="34" charset="0"/>
                <a:ea typeface="Verdana" panose="020B0604030504040204" pitchFamily="34" charset="0"/>
                <a:cs typeface="Verdana" panose="020B0604030504040204" pitchFamily="34" charset="0"/>
              </a:rPr>
              <a:t>3</a:t>
            </a:r>
          </a:p>
        </p:txBody>
      </p:sp>
      <p:sp>
        <p:nvSpPr>
          <p:cNvPr id="14" name="Diagonal Stripe 13">
            <a:extLst>
              <a:ext uri="{FF2B5EF4-FFF2-40B4-BE49-F238E27FC236}">
                <a16:creationId xmlns:a16="http://schemas.microsoft.com/office/drawing/2014/main" id="{0F47093A-A7D8-424F-B717-BDAEC2496656}"/>
              </a:ext>
            </a:extLst>
          </p:cNvPr>
          <p:cNvSpPr/>
          <p:nvPr/>
        </p:nvSpPr>
        <p:spPr>
          <a:xfrm>
            <a:off x="947910" y="2348861"/>
            <a:ext cx="993724" cy="740757"/>
          </a:xfrm>
          <a:prstGeom prst="diagStripe">
            <a:avLst/>
          </a:prstGeom>
          <a:solidFill>
            <a:schemeClr val="bg1">
              <a:lumMod val="50000"/>
            </a:schemeClr>
          </a:solidFill>
          <a:ln w="12700" cap="flat" cmpd="sng" algn="ctr">
            <a:noFill/>
            <a:prstDash val="solid"/>
          </a:ln>
          <a:effectLst/>
        </p:spPr>
        <p:txBody>
          <a:bodyPr lIns="91440" tIns="91440" rIns="91440" bIns="91440" rtlCol="0" anchor="ctr">
            <a:noAutofit/>
          </a:bodyPr>
          <a:lstStyle/>
          <a:p>
            <a:pPr algn="ctr" defTabSz="914400">
              <a:defRPr/>
            </a:pPr>
            <a:endParaRPr lang="en-US" sz="1400" kern="0">
              <a:solidFill>
                <a:srgbClr val="53565A"/>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Diagonal Stripe 14">
            <a:extLst>
              <a:ext uri="{FF2B5EF4-FFF2-40B4-BE49-F238E27FC236}">
                <a16:creationId xmlns:a16="http://schemas.microsoft.com/office/drawing/2014/main" id="{CA475D70-95E2-4815-94AC-AE628C73CDF5}"/>
              </a:ext>
            </a:extLst>
          </p:cNvPr>
          <p:cNvSpPr/>
          <p:nvPr/>
        </p:nvSpPr>
        <p:spPr>
          <a:xfrm flipV="1">
            <a:off x="970458" y="1568896"/>
            <a:ext cx="923406" cy="688257"/>
          </a:xfrm>
          <a:prstGeom prst="diagStripe">
            <a:avLst/>
          </a:prstGeom>
          <a:solidFill>
            <a:schemeClr val="tx1"/>
          </a:solidFill>
          <a:ln w="12700" cap="flat" cmpd="sng" algn="ctr">
            <a:noFill/>
            <a:prstDash val="solid"/>
          </a:ln>
          <a:effectLst/>
        </p:spPr>
        <p:txBody>
          <a:bodyPr lIns="91440" tIns="91440" rIns="91440" bIns="91440" rtlCol="0" anchor="ctr">
            <a:noAutofit/>
          </a:bodyPr>
          <a:lstStyle/>
          <a:p>
            <a:pPr algn="ctr" defTabSz="914400">
              <a:defRPr/>
            </a:pPr>
            <a:endParaRPr lang="en-US" sz="1400" kern="0">
              <a:solidFill>
                <a:srgbClr val="53565A"/>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0" name="Group 414">
            <a:extLst>
              <a:ext uri="{FF2B5EF4-FFF2-40B4-BE49-F238E27FC236}">
                <a16:creationId xmlns:a16="http://schemas.microsoft.com/office/drawing/2014/main" id="{BEA1A3AF-AF8D-446B-89B0-73C01C427884}"/>
              </a:ext>
            </a:extLst>
          </p:cNvPr>
          <p:cNvGrpSpPr>
            <a:grpSpLocks noChangeAspect="1"/>
          </p:cNvGrpSpPr>
          <p:nvPr/>
        </p:nvGrpSpPr>
        <p:grpSpPr bwMode="auto">
          <a:xfrm>
            <a:off x="4381946" y="2071777"/>
            <a:ext cx="470392" cy="471775"/>
            <a:chOff x="5060" y="1524"/>
            <a:chExt cx="340" cy="341"/>
          </a:xfrm>
          <a:solidFill>
            <a:srgbClr val="046A38"/>
          </a:solidFill>
        </p:grpSpPr>
        <p:sp>
          <p:nvSpPr>
            <p:cNvPr id="21" name="Freeform 415">
              <a:extLst>
                <a:ext uri="{FF2B5EF4-FFF2-40B4-BE49-F238E27FC236}">
                  <a16:creationId xmlns:a16="http://schemas.microsoft.com/office/drawing/2014/main" id="{91AE21FC-46E9-4DD3-AB00-BF01181F91EF}"/>
                </a:ext>
              </a:extLst>
            </p:cNvPr>
            <p:cNvSpPr>
              <a:spLocks noEditPoints="1"/>
            </p:cNvSpPr>
            <p:nvPr/>
          </p:nvSpPr>
          <p:spPr bwMode="auto">
            <a:xfrm>
              <a:off x="5124" y="1623"/>
              <a:ext cx="212" cy="157"/>
            </a:xfrm>
            <a:custGeom>
              <a:avLst/>
              <a:gdLst>
                <a:gd name="T0" fmla="*/ 309 w 320"/>
                <a:gd name="T1" fmla="*/ 0 h 235"/>
                <a:gd name="T2" fmla="*/ 10 w 320"/>
                <a:gd name="T3" fmla="*/ 0 h 235"/>
                <a:gd name="T4" fmla="*/ 0 w 320"/>
                <a:gd name="T5" fmla="*/ 11 h 235"/>
                <a:gd name="T6" fmla="*/ 0 w 320"/>
                <a:gd name="T7" fmla="*/ 203 h 235"/>
                <a:gd name="T8" fmla="*/ 10 w 320"/>
                <a:gd name="T9" fmla="*/ 213 h 235"/>
                <a:gd name="T10" fmla="*/ 96 w 320"/>
                <a:gd name="T11" fmla="*/ 213 h 235"/>
                <a:gd name="T12" fmla="*/ 85 w 320"/>
                <a:gd name="T13" fmla="*/ 224 h 235"/>
                <a:gd name="T14" fmla="*/ 96 w 320"/>
                <a:gd name="T15" fmla="*/ 235 h 235"/>
                <a:gd name="T16" fmla="*/ 224 w 320"/>
                <a:gd name="T17" fmla="*/ 235 h 235"/>
                <a:gd name="T18" fmla="*/ 234 w 320"/>
                <a:gd name="T19" fmla="*/ 224 h 235"/>
                <a:gd name="T20" fmla="*/ 224 w 320"/>
                <a:gd name="T21" fmla="*/ 213 h 235"/>
                <a:gd name="T22" fmla="*/ 309 w 320"/>
                <a:gd name="T23" fmla="*/ 213 h 235"/>
                <a:gd name="T24" fmla="*/ 320 w 320"/>
                <a:gd name="T25" fmla="*/ 203 h 235"/>
                <a:gd name="T26" fmla="*/ 320 w 320"/>
                <a:gd name="T27" fmla="*/ 11 h 235"/>
                <a:gd name="T28" fmla="*/ 309 w 320"/>
                <a:gd name="T29" fmla="*/ 0 h 235"/>
                <a:gd name="T30" fmla="*/ 298 w 320"/>
                <a:gd name="T31" fmla="*/ 192 h 235"/>
                <a:gd name="T32" fmla="*/ 21 w 320"/>
                <a:gd name="T33" fmla="*/ 192 h 235"/>
                <a:gd name="T34" fmla="*/ 21 w 320"/>
                <a:gd name="T35" fmla="*/ 21 h 235"/>
                <a:gd name="T36" fmla="*/ 298 w 320"/>
                <a:gd name="T37" fmla="*/ 21 h 235"/>
                <a:gd name="T38" fmla="*/ 298 w 320"/>
                <a:gd name="T39" fmla="*/ 19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0" h="235">
                  <a:moveTo>
                    <a:pt x="309" y="0"/>
                  </a:moveTo>
                  <a:cubicBezTo>
                    <a:pt x="10" y="0"/>
                    <a:pt x="10" y="0"/>
                    <a:pt x="10" y="0"/>
                  </a:cubicBezTo>
                  <a:cubicBezTo>
                    <a:pt x="4" y="0"/>
                    <a:pt x="0" y="5"/>
                    <a:pt x="0" y="11"/>
                  </a:cubicBezTo>
                  <a:cubicBezTo>
                    <a:pt x="0" y="203"/>
                    <a:pt x="0" y="203"/>
                    <a:pt x="0" y="203"/>
                  </a:cubicBezTo>
                  <a:cubicBezTo>
                    <a:pt x="0" y="209"/>
                    <a:pt x="4" y="213"/>
                    <a:pt x="10" y="213"/>
                  </a:cubicBezTo>
                  <a:cubicBezTo>
                    <a:pt x="96" y="213"/>
                    <a:pt x="96" y="213"/>
                    <a:pt x="96" y="213"/>
                  </a:cubicBezTo>
                  <a:cubicBezTo>
                    <a:pt x="90" y="213"/>
                    <a:pt x="85" y="218"/>
                    <a:pt x="85" y="224"/>
                  </a:cubicBezTo>
                  <a:cubicBezTo>
                    <a:pt x="85" y="230"/>
                    <a:pt x="90" y="235"/>
                    <a:pt x="96" y="235"/>
                  </a:cubicBezTo>
                  <a:cubicBezTo>
                    <a:pt x="224" y="235"/>
                    <a:pt x="224" y="235"/>
                    <a:pt x="224" y="235"/>
                  </a:cubicBezTo>
                  <a:cubicBezTo>
                    <a:pt x="230" y="235"/>
                    <a:pt x="234" y="230"/>
                    <a:pt x="234" y="224"/>
                  </a:cubicBezTo>
                  <a:cubicBezTo>
                    <a:pt x="234" y="218"/>
                    <a:pt x="230" y="213"/>
                    <a:pt x="224" y="213"/>
                  </a:cubicBezTo>
                  <a:cubicBezTo>
                    <a:pt x="309" y="213"/>
                    <a:pt x="309" y="213"/>
                    <a:pt x="309" y="213"/>
                  </a:cubicBezTo>
                  <a:cubicBezTo>
                    <a:pt x="315" y="213"/>
                    <a:pt x="320" y="209"/>
                    <a:pt x="320" y="203"/>
                  </a:cubicBezTo>
                  <a:cubicBezTo>
                    <a:pt x="320" y="11"/>
                    <a:pt x="320" y="11"/>
                    <a:pt x="320" y="11"/>
                  </a:cubicBezTo>
                  <a:cubicBezTo>
                    <a:pt x="320" y="5"/>
                    <a:pt x="315" y="0"/>
                    <a:pt x="309" y="0"/>
                  </a:cubicBezTo>
                  <a:close/>
                  <a:moveTo>
                    <a:pt x="298" y="192"/>
                  </a:moveTo>
                  <a:cubicBezTo>
                    <a:pt x="21" y="192"/>
                    <a:pt x="21" y="192"/>
                    <a:pt x="21" y="192"/>
                  </a:cubicBezTo>
                  <a:cubicBezTo>
                    <a:pt x="21" y="21"/>
                    <a:pt x="21" y="21"/>
                    <a:pt x="21" y="21"/>
                  </a:cubicBezTo>
                  <a:cubicBezTo>
                    <a:pt x="298" y="21"/>
                    <a:pt x="298" y="21"/>
                    <a:pt x="298" y="21"/>
                  </a:cubicBezTo>
                  <a:lnTo>
                    <a:pt x="298" y="19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GB" sz="1800"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Freeform 416">
              <a:extLst>
                <a:ext uri="{FF2B5EF4-FFF2-40B4-BE49-F238E27FC236}">
                  <a16:creationId xmlns:a16="http://schemas.microsoft.com/office/drawing/2014/main" id="{EF181DD3-3261-4B73-830E-BFD8D9B42DE7}"/>
                </a:ext>
              </a:extLst>
            </p:cNvPr>
            <p:cNvSpPr>
              <a:spLocks noEditPoints="1"/>
            </p:cNvSpPr>
            <p:nvPr/>
          </p:nvSpPr>
          <p:spPr bwMode="auto">
            <a:xfrm>
              <a:off x="5060" y="1524"/>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GB" sz="1800"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3" name="Group 99">
            <a:extLst>
              <a:ext uri="{FF2B5EF4-FFF2-40B4-BE49-F238E27FC236}">
                <a16:creationId xmlns:a16="http://schemas.microsoft.com/office/drawing/2014/main" id="{8DC609A6-409F-4BC1-9DEF-41114CD1EDAD}"/>
              </a:ext>
            </a:extLst>
          </p:cNvPr>
          <p:cNvGrpSpPr>
            <a:grpSpLocks noChangeAspect="1"/>
          </p:cNvGrpSpPr>
          <p:nvPr/>
        </p:nvGrpSpPr>
        <p:grpSpPr bwMode="auto">
          <a:xfrm>
            <a:off x="701780" y="2067120"/>
            <a:ext cx="471774" cy="471775"/>
            <a:chOff x="5779" y="1137"/>
            <a:chExt cx="340" cy="340"/>
          </a:xfrm>
          <a:solidFill>
            <a:srgbClr val="002776"/>
          </a:solidFill>
        </p:grpSpPr>
        <p:sp>
          <p:nvSpPr>
            <p:cNvPr id="24" name="Freeform 100">
              <a:extLst>
                <a:ext uri="{FF2B5EF4-FFF2-40B4-BE49-F238E27FC236}">
                  <a16:creationId xmlns:a16="http://schemas.microsoft.com/office/drawing/2014/main" id="{B5336112-E590-4FB6-9969-B670EEF8156B}"/>
                </a:ext>
              </a:extLst>
            </p:cNvPr>
            <p:cNvSpPr>
              <a:spLocks noEditPoints="1"/>
            </p:cNvSpPr>
            <p:nvPr/>
          </p:nvSpPr>
          <p:spPr bwMode="auto">
            <a:xfrm>
              <a:off x="5878" y="1207"/>
              <a:ext cx="163" cy="199"/>
            </a:xfrm>
            <a:custGeom>
              <a:avLst/>
              <a:gdLst>
                <a:gd name="T0" fmla="*/ 244 w 245"/>
                <a:gd name="T1" fmla="*/ 60 h 299"/>
                <a:gd name="T2" fmla="*/ 242 w 245"/>
                <a:gd name="T3" fmla="*/ 56 h 299"/>
                <a:gd name="T4" fmla="*/ 190 w 245"/>
                <a:gd name="T5" fmla="*/ 3 h 299"/>
                <a:gd name="T6" fmla="*/ 182 w 245"/>
                <a:gd name="T7" fmla="*/ 0 h 299"/>
                <a:gd name="T8" fmla="*/ 85 w 245"/>
                <a:gd name="T9" fmla="*/ 0 h 299"/>
                <a:gd name="T10" fmla="*/ 75 w 245"/>
                <a:gd name="T11" fmla="*/ 11 h 299"/>
                <a:gd name="T12" fmla="*/ 75 w 245"/>
                <a:gd name="T13" fmla="*/ 64 h 299"/>
                <a:gd name="T14" fmla="*/ 11 w 245"/>
                <a:gd name="T15" fmla="*/ 64 h 299"/>
                <a:gd name="T16" fmla="*/ 0 w 245"/>
                <a:gd name="T17" fmla="*/ 75 h 299"/>
                <a:gd name="T18" fmla="*/ 0 w 245"/>
                <a:gd name="T19" fmla="*/ 288 h 299"/>
                <a:gd name="T20" fmla="*/ 11 w 245"/>
                <a:gd name="T21" fmla="*/ 299 h 299"/>
                <a:gd name="T22" fmla="*/ 160 w 245"/>
                <a:gd name="T23" fmla="*/ 299 h 299"/>
                <a:gd name="T24" fmla="*/ 171 w 245"/>
                <a:gd name="T25" fmla="*/ 288 h 299"/>
                <a:gd name="T26" fmla="*/ 171 w 245"/>
                <a:gd name="T27" fmla="*/ 235 h 299"/>
                <a:gd name="T28" fmla="*/ 235 w 245"/>
                <a:gd name="T29" fmla="*/ 235 h 299"/>
                <a:gd name="T30" fmla="*/ 245 w 245"/>
                <a:gd name="T31" fmla="*/ 224 h 299"/>
                <a:gd name="T32" fmla="*/ 245 w 245"/>
                <a:gd name="T33" fmla="*/ 64 h 299"/>
                <a:gd name="T34" fmla="*/ 244 w 245"/>
                <a:gd name="T35" fmla="*/ 60 h 299"/>
                <a:gd name="T36" fmla="*/ 192 w 245"/>
                <a:gd name="T37" fmla="*/ 36 h 299"/>
                <a:gd name="T38" fmla="*/ 210 w 245"/>
                <a:gd name="T39" fmla="*/ 54 h 299"/>
                <a:gd name="T40" fmla="*/ 192 w 245"/>
                <a:gd name="T41" fmla="*/ 54 h 299"/>
                <a:gd name="T42" fmla="*/ 192 w 245"/>
                <a:gd name="T43" fmla="*/ 36 h 299"/>
                <a:gd name="T44" fmla="*/ 149 w 245"/>
                <a:gd name="T45" fmla="*/ 278 h 299"/>
                <a:gd name="T46" fmla="*/ 21 w 245"/>
                <a:gd name="T47" fmla="*/ 278 h 299"/>
                <a:gd name="T48" fmla="*/ 21 w 245"/>
                <a:gd name="T49" fmla="*/ 86 h 299"/>
                <a:gd name="T50" fmla="*/ 96 w 245"/>
                <a:gd name="T51" fmla="*/ 86 h 299"/>
                <a:gd name="T52" fmla="*/ 96 w 245"/>
                <a:gd name="T53" fmla="*/ 128 h 299"/>
                <a:gd name="T54" fmla="*/ 107 w 245"/>
                <a:gd name="T55" fmla="*/ 139 h 299"/>
                <a:gd name="T56" fmla="*/ 149 w 245"/>
                <a:gd name="T57" fmla="*/ 139 h 299"/>
                <a:gd name="T58" fmla="*/ 149 w 245"/>
                <a:gd name="T59" fmla="*/ 278 h 299"/>
                <a:gd name="T60" fmla="*/ 117 w 245"/>
                <a:gd name="T61" fmla="*/ 118 h 299"/>
                <a:gd name="T62" fmla="*/ 117 w 245"/>
                <a:gd name="T63" fmla="*/ 100 h 299"/>
                <a:gd name="T64" fmla="*/ 135 w 245"/>
                <a:gd name="T65" fmla="*/ 118 h 299"/>
                <a:gd name="T66" fmla="*/ 117 w 245"/>
                <a:gd name="T67" fmla="*/ 118 h 299"/>
                <a:gd name="T68" fmla="*/ 224 w 245"/>
                <a:gd name="T69" fmla="*/ 214 h 299"/>
                <a:gd name="T70" fmla="*/ 171 w 245"/>
                <a:gd name="T71" fmla="*/ 214 h 299"/>
                <a:gd name="T72" fmla="*/ 171 w 245"/>
                <a:gd name="T73" fmla="*/ 128 h 299"/>
                <a:gd name="T74" fmla="*/ 169 w 245"/>
                <a:gd name="T75" fmla="*/ 123 h 299"/>
                <a:gd name="T76" fmla="*/ 167 w 245"/>
                <a:gd name="T77" fmla="*/ 120 h 299"/>
                <a:gd name="T78" fmla="*/ 115 w 245"/>
                <a:gd name="T79" fmla="*/ 67 h 299"/>
                <a:gd name="T80" fmla="*/ 108 w 245"/>
                <a:gd name="T81" fmla="*/ 64 h 299"/>
                <a:gd name="T82" fmla="*/ 96 w 245"/>
                <a:gd name="T83" fmla="*/ 64 h 299"/>
                <a:gd name="T84" fmla="*/ 96 w 245"/>
                <a:gd name="T85" fmla="*/ 22 h 299"/>
                <a:gd name="T86" fmla="*/ 171 w 245"/>
                <a:gd name="T87" fmla="*/ 22 h 299"/>
                <a:gd name="T88" fmla="*/ 171 w 245"/>
                <a:gd name="T89" fmla="*/ 64 h 299"/>
                <a:gd name="T90" fmla="*/ 181 w 245"/>
                <a:gd name="T91" fmla="*/ 75 h 299"/>
                <a:gd name="T92" fmla="*/ 224 w 245"/>
                <a:gd name="T93" fmla="*/ 75 h 299"/>
                <a:gd name="T94" fmla="*/ 224 w 245"/>
                <a:gd name="T95" fmla="*/ 21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5" h="299">
                  <a:moveTo>
                    <a:pt x="244" y="60"/>
                  </a:moveTo>
                  <a:cubicBezTo>
                    <a:pt x="244" y="58"/>
                    <a:pt x="243" y="57"/>
                    <a:pt x="242" y="56"/>
                  </a:cubicBezTo>
                  <a:cubicBezTo>
                    <a:pt x="190" y="3"/>
                    <a:pt x="190" y="3"/>
                    <a:pt x="190" y="3"/>
                  </a:cubicBezTo>
                  <a:cubicBezTo>
                    <a:pt x="188" y="1"/>
                    <a:pt x="185" y="0"/>
                    <a:pt x="182" y="0"/>
                  </a:cubicBezTo>
                  <a:cubicBezTo>
                    <a:pt x="85" y="0"/>
                    <a:pt x="85" y="0"/>
                    <a:pt x="85" y="0"/>
                  </a:cubicBezTo>
                  <a:cubicBezTo>
                    <a:pt x="79" y="0"/>
                    <a:pt x="75" y="5"/>
                    <a:pt x="75" y="11"/>
                  </a:cubicBezTo>
                  <a:cubicBezTo>
                    <a:pt x="75" y="64"/>
                    <a:pt x="75" y="64"/>
                    <a:pt x="75" y="64"/>
                  </a:cubicBezTo>
                  <a:cubicBezTo>
                    <a:pt x="11" y="64"/>
                    <a:pt x="11" y="64"/>
                    <a:pt x="11" y="64"/>
                  </a:cubicBezTo>
                  <a:cubicBezTo>
                    <a:pt x="5" y="64"/>
                    <a:pt x="0" y="69"/>
                    <a:pt x="0" y="75"/>
                  </a:cubicBezTo>
                  <a:cubicBezTo>
                    <a:pt x="0" y="288"/>
                    <a:pt x="0" y="288"/>
                    <a:pt x="0" y="288"/>
                  </a:cubicBezTo>
                  <a:cubicBezTo>
                    <a:pt x="0" y="294"/>
                    <a:pt x="5" y="299"/>
                    <a:pt x="11" y="299"/>
                  </a:cubicBezTo>
                  <a:cubicBezTo>
                    <a:pt x="160" y="299"/>
                    <a:pt x="160" y="299"/>
                    <a:pt x="160" y="299"/>
                  </a:cubicBezTo>
                  <a:cubicBezTo>
                    <a:pt x="166" y="299"/>
                    <a:pt x="171" y="294"/>
                    <a:pt x="171" y="288"/>
                  </a:cubicBezTo>
                  <a:cubicBezTo>
                    <a:pt x="171" y="235"/>
                    <a:pt x="171" y="235"/>
                    <a:pt x="171" y="235"/>
                  </a:cubicBezTo>
                  <a:cubicBezTo>
                    <a:pt x="235" y="235"/>
                    <a:pt x="235" y="235"/>
                    <a:pt x="235" y="235"/>
                  </a:cubicBezTo>
                  <a:cubicBezTo>
                    <a:pt x="241" y="235"/>
                    <a:pt x="245" y="230"/>
                    <a:pt x="245" y="224"/>
                  </a:cubicBezTo>
                  <a:cubicBezTo>
                    <a:pt x="245" y="64"/>
                    <a:pt x="245" y="64"/>
                    <a:pt x="245" y="64"/>
                  </a:cubicBezTo>
                  <a:cubicBezTo>
                    <a:pt x="245" y="63"/>
                    <a:pt x="245" y="61"/>
                    <a:pt x="244" y="60"/>
                  </a:cubicBezTo>
                  <a:close/>
                  <a:moveTo>
                    <a:pt x="192" y="36"/>
                  </a:moveTo>
                  <a:cubicBezTo>
                    <a:pt x="210" y="54"/>
                    <a:pt x="210" y="54"/>
                    <a:pt x="210" y="54"/>
                  </a:cubicBezTo>
                  <a:cubicBezTo>
                    <a:pt x="192" y="54"/>
                    <a:pt x="192" y="54"/>
                    <a:pt x="192" y="54"/>
                  </a:cubicBezTo>
                  <a:lnTo>
                    <a:pt x="192" y="36"/>
                  </a:lnTo>
                  <a:close/>
                  <a:moveTo>
                    <a:pt x="149" y="278"/>
                  </a:moveTo>
                  <a:cubicBezTo>
                    <a:pt x="21" y="278"/>
                    <a:pt x="21" y="278"/>
                    <a:pt x="21" y="278"/>
                  </a:cubicBezTo>
                  <a:cubicBezTo>
                    <a:pt x="21" y="86"/>
                    <a:pt x="21" y="86"/>
                    <a:pt x="21" y="86"/>
                  </a:cubicBezTo>
                  <a:cubicBezTo>
                    <a:pt x="96" y="86"/>
                    <a:pt x="96" y="86"/>
                    <a:pt x="96" y="86"/>
                  </a:cubicBezTo>
                  <a:cubicBezTo>
                    <a:pt x="96" y="128"/>
                    <a:pt x="96" y="128"/>
                    <a:pt x="96" y="128"/>
                  </a:cubicBezTo>
                  <a:cubicBezTo>
                    <a:pt x="96" y="134"/>
                    <a:pt x="101" y="139"/>
                    <a:pt x="107" y="139"/>
                  </a:cubicBezTo>
                  <a:cubicBezTo>
                    <a:pt x="149" y="139"/>
                    <a:pt x="149" y="139"/>
                    <a:pt x="149" y="139"/>
                  </a:cubicBezTo>
                  <a:lnTo>
                    <a:pt x="149" y="278"/>
                  </a:lnTo>
                  <a:close/>
                  <a:moveTo>
                    <a:pt x="117" y="118"/>
                  </a:moveTo>
                  <a:cubicBezTo>
                    <a:pt x="117" y="100"/>
                    <a:pt x="117" y="100"/>
                    <a:pt x="117" y="100"/>
                  </a:cubicBezTo>
                  <a:cubicBezTo>
                    <a:pt x="135" y="118"/>
                    <a:pt x="135" y="118"/>
                    <a:pt x="135" y="118"/>
                  </a:cubicBezTo>
                  <a:lnTo>
                    <a:pt x="117" y="118"/>
                  </a:lnTo>
                  <a:close/>
                  <a:moveTo>
                    <a:pt x="224" y="214"/>
                  </a:moveTo>
                  <a:cubicBezTo>
                    <a:pt x="171" y="214"/>
                    <a:pt x="171" y="214"/>
                    <a:pt x="171" y="214"/>
                  </a:cubicBezTo>
                  <a:cubicBezTo>
                    <a:pt x="171" y="128"/>
                    <a:pt x="171" y="128"/>
                    <a:pt x="171" y="128"/>
                  </a:cubicBezTo>
                  <a:cubicBezTo>
                    <a:pt x="171" y="126"/>
                    <a:pt x="170" y="125"/>
                    <a:pt x="169" y="123"/>
                  </a:cubicBezTo>
                  <a:cubicBezTo>
                    <a:pt x="169" y="122"/>
                    <a:pt x="168" y="121"/>
                    <a:pt x="167" y="120"/>
                  </a:cubicBezTo>
                  <a:cubicBezTo>
                    <a:pt x="115" y="67"/>
                    <a:pt x="115" y="67"/>
                    <a:pt x="115" y="67"/>
                  </a:cubicBezTo>
                  <a:cubicBezTo>
                    <a:pt x="113" y="65"/>
                    <a:pt x="111" y="64"/>
                    <a:pt x="108" y="64"/>
                  </a:cubicBezTo>
                  <a:cubicBezTo>
                    <a:pt x="96" y="64"/>
                    <a:pt x="96" y="64"/>
                    <a:pt x="96" y="64"/>
                  </a:cubicBezTo>
                  <a:cubicBezTo>
                    <a:pt x="96" y="22"/>
                    <a:pt x="96" y="22"/>
                    <a:pt x="96" y="22"/>
                  </a:cubicBezTo>
                  <a:cubicBezTo>
                    <a:pt x="171" y="22"/>
                    <a:pt x="171" y="22"/>
                    <a:pt x="171" y="22"/>
                  </a:cubicBezTo>
                  <a:cubicBezTo>
                    <a:pt x="171" y="64"/>
                    <a:pt x="171" y="64"/>
                    <a:pt x="171" y="64"/>
                  </a:cubicBezTo>
                  <a:cubicBezTo>
                    <a:pt x="171" y="70"/>
                    <a:pt x="175" y="75"/>
                    <a:pt x="181" y="75"/>
                  </a:cubicBezTo>
                  <a:cubicBezTo>
                    <a:pt x="224" y="75"/>
                    <a:pt x="224" y="75"/>
                    <a:pt x="224" y="75"/>
                  </a:cubicBezTo>
                  <a:lnTo>
                    <a:pt x="224" y="214"/>
                  </a:lnTo>
                  <a:close/>
                </a:path>
              </a:pathLst>
            </a:custGeom>
            <a:grp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31313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5" name="Freeform 101">
              <a:extLst>
                <a:ext uri="{FF2B5EF4-FFF2-40B4-BE49-F238E27FC236}">
                  <a16:creationId xmlns:a16="http://schemas.microsoft.com/office/drawing/2014/main" id="{3E1D46C5-3F32-4804-9156-EEF80C64DBE5}"/>
                </a:ext>
              </a:extLst>
            </p:cNvPr>
            <p:cNvSpPr>
              <a:spLocks noEditPoints="1"/>
            </p:cNvSpPr>
            <p:nvPr/>
          </p:nvSpPr>
          <p:spPr bwMode="auto">
            <a:xfrm>
              <a:off x="5779" y="113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31313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grpSp>
        <p:nvGrpSpPr>
          <p:cNvPr id="26" name="Group 117">
            <a:extLst>
              <a:ext uri="{FF2B5EF4-FFF2-40B4-BE49-F238E27FC236}">
                <a16:creationId xmlns:a16="http://schemas.microsoft.com/office/drawing/2014/main" id="{F24BA9A3-C349-4BF2-94ED-0D588CCFE096}"/>
              </a:ext>
            </a:extLst>
          </p:cNvPr>
          <p:cNvGrpSpPr>
            <a:grpSpLocks noChangeAspect="1"/>
          </p:cNvGrpSpPr>
          <p:nvPr/>
        </p:nvGrpSpPr>
        <p:grpSpPr bwMode="auto">
          <a:xfrm>
            <a:off x="8128046" y="2073904"/>
            <a:ext cx="434247" cy="471774"/>
            <a:chOff x="2594" y="955"/>
            <a:chExt cx="340" cy="340"/>
          </a:xfrm>
          <a:solidFill>
            <a:srgbClr val="0097A9"/>
          </a:solidFill>
        </p:grpSpPr>
        <p:sp>
          <p:nvSpPr>
            <p:cNvPr id="27" name="Freeform 118">
              <a:extLst>
                <a:ext uri="{FF2B5EF4-FFF2-40B4-BE49-F238E27FC236}">
                  <a16:creationId xmlns:a16="http://schemas.microsoft.com/office/drawing/2014/main" id="{76786DDE-E1AA-465E-89BF-961AE0B7DEDA}"/>
                </a:ext>
              </a:extLst>
            </p:cNvPr>
            <p:cNvSpPr>
              <a:spLocks noEditPoints="1"/>
            </p:cNvSpPr>
            <p:nvPr/>
          </p:nvSpPr>
          <p:spPr bwMode="auto">
            <a:xfrm>
              <a:off x="2658" y="1047"/>
              <a:ext cx="212" cy="156"/>
            </a:xfrm>
            <a:custGeom>
              <a:avLst/>
              <a:gdLst>
                <a:gd name="T0" fmla="*/ 309 w 320"/>
                <a:gd name="T1" fmla="*/ 0 h 235"/>
                <a:gd name="T2" fmla="*/ 10 w 320"/>
                <a:gd name="T3" fmla="*/ 0 h 235"/>
                <a:gd name="T4" fmla="*/ 0 w 320"/>
                <a:gd name="T5" fmla="*/ 11 h 235"/>
                <a:gd name="T6" fmla="*/ 0 w 320"/>
                <a:gd name="T7" fmla="*/ 224 h 235"/>
                <a:gd name="T8" fmla="*/ 10 w 320"/>
                <a:gd name="T9" fmla="*/ 235 h 235"/>
                <a:gd name="T10" fmla="*/ 309 w 320"/>
                <a:gd name="T11" fmla="*/ 235 h 235"/>
                <a:gd name="T12" fmla="*/ 320 w 320"/>
                <a:gd name="T13" fmla="*/ 224 h 235"/>
                <a:gd name="T14" fmla="*/ 320 w 320"/>
                <a:gd name="T15" fmla="*/ 11 h 235"/>
                <a:gd name="T16" fmla="*/ 309 w 320"/>
                <a:gd name="T17" fmla="*/ 0 h 235"/>
                <a:gd name="T18" fmla="*/ 298 w 320"/>
                <a:gd name="T19" fmla="*/ 22 h 235"/>
                <a:gd name="T20" fmla="*/ 298 w 320"/>
                <a:gd name="T21" fmla="*/ 43 h 235"/>
                <a:gd name="T22" fmla="*/ 21 w 320"/>
                <a:gd name="T23" fmla="*/ 43 h 235"/>
                <a:gd name="T24" fmla="*/ 21 w 320"/>
                <a:gd name="T25" fmla="*/ 22 h 235"/>
                <a:gd name="T26" fmla="*/ 298 w 320"/>
                <a:gd name="T27" fmla="*/ 22 h 235"/>
                <a:gd name="T28" fmla="*/ 21 w 320"/>
                <a:gd name="T29" fmla="*/ 214 h 235"/>
                <a:gd name="T30" fmla="*/ 21 w 320"/>
                <a:gd name="T31" fmla="*/ 86 h 235"/>
                <a:gd name="T32" fmla="*/ 298 w 320"/>
                <a:gd name="T33" fmla="*/ 86 h 235"/>
                <a:gd name="T34" fmla="*/ 298 w 320"/>
                <a:gd name="T35" fmla="*/ 214 h 235"/>
                <a:gd name="T36" fmla="*/ 21 w 320"/>
                <a:gd name="T37" fmla="*/ 214 h 235"/>
                <a:gd name="T38" fmla="*/ 170 w 320"/>
                <a:gd name="T39" fmla="*/ 182 h 235"/>
                <a:gd name="T40" fmla="*/ 160 w 320"/>
                <a:gd name="T41" fmla="*/ 192 h 235"/>
                <a:gd name="T42" fmla="*/ 53 w 320"/>
                <a:gd name="T43" fmla="*/ 192 h 235"/>
                <a:gd name="T44" fmla="*/ 42 w 320"/>
                <a:gd name="T45" fmla="*/ 182 h 235"/>
                <a:gd name="T46" fmla="*/ 53 w 320"/>
                <a:gd name="T47" fmla="*/ 171 h 235"/>
                <a:gd name="T48" fmla="*/ 160 w 320"/>
                <a:gd name="T49" fmla="*/ 171 h 235"/>
                <a:gd name="T50" fmla="*/ 170 w 320"/>
                <a:gd name="T51" fmla="*/ 1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0" h="235">
                  <a:moveTo>
                    <a:pt x="309" y="0"/>
                  </a:moveTo>
                  <a:cubicBezTo>
                    <a:pt x="10" y="0"/>
                    <a:pt x="10" y="0"/>
                    <a:pt x="10" y="0"/>
                  </a:cubicBezTo>
                  <a:cubicBezTo>
                    <a:pt x="4" y="0"/>
                    <a:pt x="0" y="5"/>
                    <a:pt x="0" y="11"/>
                  </a:cubicBezTo>
                  <a:cubicBezTo>
                    <a:pt x="0" y="224"/>
                    <a:pt x="0" y="224"/>
                    <a:pt x="0" y="224"/>
                  </a:cubicBezTo>
                  <a:cubicBezTo>
                    <a:pt x="0" y="230"/>
                    <a:pt x="4" y="235"/>
                    <a:pt x="10" y="235"/>
                  </a:cubicBezTo>
                  <a:cubicBezTo>
                    <a:pt x="309" y="235"/>
                    <a:pt x="309" y="235"/>
                    <a:pt x="309" y="235"/>
                  </a:cubicBezTo>
                  <a:cubicBezTo>
                    <a:pt x="315" y="235"/>
                    <a:pt x="320" y="230"/>
                    <a:pt x="320" y="224"/>
                  </a:cubicBezTo>
                  <a:cubicBezTo>
                    <a:pt x="320" y="11"/>
                    <a:pt x="320" y="11"/>
                    <a:pt x="320" y="11"/>
                  </a:cubicBezTo>
                  <a:cubicBezTo>
                    <a:pt x="320" y="5"/>
                    <a:pt x="315" y="0"/>
                    <a:pt x="309" y="0"/>
                  </a:cubicBezTo>
                  <a:close/>
                  <a:moveTo>
                    <a:pt x="298" y="22"/>
                  </a:moveTo>
                  <a:cubicBezTo>
                    <a:pt x="298" y="43"/>
                    <a:pt x="298" y="43"/>
                    <a:pt x="298" y="43"/>
                  </a:cubicBezTo>
                  <a:cubicBezTo>
                    <a:pt x="21" y="43"/>
                    <a:pt x="21" y="43"/>
                    <a:pt x="21" y="43"/>
                  </a:cubicBezTo>
                  <a:cubicBezTo>
                    <a:pt x="21" y="22"/>
                    <a:pt x="21" y="22"/>
                    <a:pt x="21" y="22"/>
                  </a:cubicBezTo>
                  <a:lnTo>
                    <a:pt x="298" y="22"/>
                  </a:lnTo>
                  <a:close/>
                  <a:moveTo>
                    <a:pt x="21" y="214"/>
                  </a:moveTo>
                  <a:cubicBezTo>
                    <a:pt x="21" y="86"/>
                    <a:pt x="21" y="86"/>
                    <a:pt x="21" y="86"/>
                  </a:cubicBezTo>
                  <a:cubicBezTo>
                    <a:pt x="298" y="86"/>
                    <a:pt x="298" y="86"/>
                    <a:pt x="298" y="86"/>
                  </a:cubicBezTo>
                  <a:cubicBezTo>
                    <a:pt x="298" y="214"/>
                    <a:pt x="298" y="214"/>
                    <a:pt x="298" y="214"/>
                  </a:cubicBezTo>
                  <a:lnTo>
                    <a:pt x="21" y="214"/>
                  </a:lnTo>
                  <a:close/>
                  <a:moveTo>
                    <a:pt x="170" y="182"/>
                  </a:moveTo>
                  <a:cubicBezTo>
                    <a:pt x="170" y="188"/>
                    <a:pt x="166" y="192"/>
                    <a:pt x="160" y="192"/>
                  </a:cubicBezTo>
                  <a:cubicBezTo>
                    <a:pt x="53" y="192"/>
                    <a:pt x="53" y="192"/>
                    <a:pt x="53" y="192"/>
                  </a:cubicBezTo>
                  <a:cubicBezTo>
                    <a:pt x="47" y="192"/>
                    <a:pt x="42" y="188"/>
                    <a:pt x="42" y="182"/>
                  </a:cubicBezTo>
                  <a:cubicBezTo>
                    <a:pt x="42" y="176"/>
                    <a:pt x="47" y="171"/>
                    <a:pt x="53" y="171"/>
                  </a:cubicBezTo>
                  <a:cubicBezTo>
                    <a:pt x="160" y="171"/>
                    <a:pt x="160" y="171"/>
                    <a:pt x="160" y="171"/>
                  </a:cubicBezTo>
                  <a:cubicBezTo>
                    <a:pt x="166" y="171"/>
                    <a:pt x="170" y="176"/>
                    <a:pt x="170" y="18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31313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8" name="Freeform 119">
              <a:extLst>
                <a:ext uri="{FF2B5EF4-FFF2-40B4-BE49-F238E27FC236}">
                  <a16:creationId xmlns:a16="http://schemas.microsoft.com/office/drawing/2014/main" id="{34B4D44A-D01F-4F9C-B945-618684B11CD5}"/>
                </a:ext>
              </a:extLst>
            </p:cNvPr>
            <p:cNvSpPr>
              <a:spLocks noEditPoints="1"/>
            </p:cNvSpPr>
            <p:nvPr/>
          </p:nvSpPr>
          <p:spPr bwMode="auto">
            <a:xfrm>
              <a:off x="2594" y="955"/>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31313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30" name="TextBox 29">
            <a:extLst>
              <a:ext uri="{FF2B5EF4-FFF2-40B4-BE49-F238E27FC236}">
                <a16:creationId xmlns:a16="http://schemas.microsoft.com/office/drawing/2014/main" id="{A1AACC71-2A29-4D60-90AC-6DCCD34E1DAB}"/>
              </a:ext>
            </a:extLst>
          </p:cNvPr>
          <p:cNvSpPr txBox="1"/>
          <p:nvPr/>
        </p:nvSpPr>
        <p:spPr>
          <a:xfrm>
            <a:off x="1981772" y="1977895"/>
            <a:ext cx="385737" cy="688256"/>
          </a:xfrm>
          <a:prstGeom prst="rect">
            <a:avLst/>
          </a:prstGeom>
          <a:noFill/>
        </p:spPr>
        <p:txBody>
          <a:bodyPr wrap="square" lIns="36000" tIns="36000" rIns="36000" bIns="36000" rtlCol="0">
            <a:spAutoFit/>
          </a:bodyPr>
          <a:lstStyle/>
          <a:p>
            <a:pPr defTabSz="914400"/>
            <a:r>
              <a:rPr lang="en-US" sz="4000" b="1">
                <a:latin typeface="Verdana" panose="020B0604030504040204" pitchFamily="34" charset="0"/>
                <a:ea typeface="Verdana" panose="020B0604030504040204" pitchFamily="34" charset="0"/>
                <a:cs typeface="Verdana" panose="020B0604030504040204" pitchFamily="34" charset="0"/>
              </a:rPr>
              <a:t>1</a:t>
            </a:r>
          </a:p>
        </p:txBody>
      </p:sp>
      <p:sp>
        <p:nvSpPr>
          <p:cNvPr id="31" name="Diagonal Stripe 30">
            <a:extLst>
              <a:ext uri="{FF2B5EF4-FFF2-40B4-BE49-F238E27FC236}">
                <a16:creationId xmlns:a16="http://schemas.microsoft.com/office/drawing/2014/main" id="{D6D808B6-F564-4C54-8A97-0676585F6068}"/>
              </a:ext>
            </a:extLst>
          </p:cNvPr>
          <p:cNvSpPr/>
          <p:nvPr/>
        </p:nvSpPr>
        <p:spPr>
          <a:xfrm flipV="1">
            <a:off x="4608296" y="1581519"/>
            <a:ext cx="923406" cy="688257"/>
          </a:xfrm>
          <a:prstGeom prst="diagStripe">
            <a:avLst/>
          </a:prstGeom>
          <a:solidFill>
            <a:schemeClr val="accent3"/>
          </a:solidFill>
          <a:ln w="12700" cap="flat" cmpd="sng" algn="ctr">
            <a:noFill/>
            <a:prstDash val="solid"/>
          </a:ln>
          <a:effectLst/>
        </p:spPr>
        <p:txBody>
          <a:bodyPr lIns="91440" tIns="91440" rIns="91440" bIns="91440" rtlCol="0" anchor="ctr">
            <a:noAutofit/>
          </a:bodyPr>
          <a:lstStyle/>
          <a:p>
            <a:pPr algn="ctr" defTabSz="914400">
              <a:defRPr/>
            </a:pPr>
            <a:endParaRPr lang="en-US" sz="1400" kern="0">
              <a:solidFill>
                <a:srgbClr val="53565A"/>
              </a:solidFill>
              <a:latin typeface="Verdana" panose="020B0604030504040204" pitchFamily="34" charset="0"/>
              <a:ea typeface="Verdana" panose="020B0604030504040204" pitchFamily="34" charset="0"/>
              <a:cs typeface="Verdana" panose="020B0604030504040204" pitchFamily="34" charset="0"/>
            </a:endParaRPr>
          </a:p>
        </p:txBody>
      </p:sp>
      <p:sp>
        <p:nvSpPr>
          <p:cNvPr id="32" name="Diagonal Stripe 31">
            <a:extLst>
              <a:ext uri="{FF2B5EF4-FFF2-40B4-BE49-F238E27FC236}">
                <a16:creationId xmlns:a16="http://schemas.microsoft.com/office/drawing/2014/main" id="{D3C22233-7512-415D-BD97-BC4A6ED6C5A1}"/>
              </a:ext>
            </a:extLst>
          </p:cNvPr>
          <p:cNvSpPr/>
          <p:nvPr/>
        </p:nvSpPr>
        <p:spPr>
          <a:xfrm>
            <a:off x="4537978" y="2350381"/>
            <a:ext cx="993724" cy="740757"/>
          </a:xfrm>
          <a:prstGeom prst="diagStripe">
            <a:avLst/>
          </a:prstGeom>
          <a:solidFill>
            <a:schemeClr val="accent4"/>
          </a:solidFill>
          <a:ln w="12700" cap="flat" cmpd="sng" algn="ctr">
            <a:noFill/>
            <a:prstDash val="solid"/>
          </a:ln>
          <a:effectLst/>
        </p:spPr>
        <p:txBody>
          <a:bodyPr lIns="91440" tIns="91440" rIns="91440" bIns="91440" rtlCol="0" anchor="ctr">
            <a:noAutofit/>
          </a:bodyPr>
          <a:lstStyle/>
          <a:p>
            <a:pPr algn="ctr" defTabSz="914400">
              <a:defRPr/>
            </a:pPr>
            <a:endParaRPr lang="en-US" sz="1400" kern="0">
              <a:solidFill>
                <a:srgbClr val="53565A"/>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Diagonal Stripe 32">
            <a:extLst>
              <a:ext uri="{FF2B5EF4-FFF2-40B4-BE49-F238E27FC236}">
                <a16:creationId xmlns:a16="http://schemas.microsoft.com/office/drawing/2014/main" id="{FFB242EF-43F4-4A22-B530-0FF67BB20C92}"/>
              </a:ext>
            </a:extLst>
          </p:cNvPr>
          <p:cNvSpPr/>
          <p:nvPr/>
        </p:nvSpPr>
        <p:spPr>
          <a:xfrm flipV="1">
            <a:off x="8308174" y="1582468"/>
            <a:ext cx="923406" cy="688257"/>
          </a:xfrm>
          <a:prstGeom prst="diagStripe">
            <a:avLst/>
          </a:prstGeom>
          <a:solidFill>
            <a:schemeClr val="accent5"/>
          </a:solidFill>
          <a:ln w="12700" cap="flat" cmpd="sng" algn="ctr">
            <a:noFill/>
            <a:prstDash val="solid"/>
          </a:ln>
          <a:effectLst/>
        </p:spPr>
        <p:txBody>
          <a:bodyPr lIns="91440" tIns="91440" rIns="91440" bIns="91440" rtlCol="0" anchor="ctr">
            <a:noAutofit/>
          </a:bodyPr>
          <a:lstStyle/>
          <a:p>
            <a:pPr algn="ctr" defTabSz="914400">
              <a:defRPr/>
            </a:pPr>
            <a:endParaRPr lang="en-US" sz="1400" kern="0">
              <a:solidFill>
                <a:srgbClr val="53565A"/>
              </a:solidFill>
              <a:latin typeface="Verdana" panose="020B0604030504040204" pitchFamily="34" charset="0"/>
              <a:ea typeface="Verdana" panose="020B0604030504040204" pitchFamily="34" charset="0"/>
              <a:cs typeface="Verdana" panose="020B0604030504040204" pitchFamily="34" charset="0"/>
            </a:endParaRPr>
          </a:p>
        </p:txBody>
      </p:sp>
      <p:sp>
        <p:nvSpPr>
          <p:cNvPr id="34" name="Diagonal Stripe 33">
            <a:extLst>
              <a:ext uri="{FF2B5EF4-FFF2-40B4-BE49-F238E27FC236}">
                <a16:creationId xmlns:a16="http://schemas.microsoft.com/office/drawing/2014/main" id="{13E1654A-66B8-462F-97E1-57D1B36D5614}"/>
              </a:ext>
            </a:extLst>
          </p:cNvPr>
          <p:cNvSpPr/>
          <p:nvPr/>
        </p:nvSpPr>
        <p:spPr>
          <a:xfrm>
            <a:off x="8273015" y="2348861"/>
            <a:ext cx="993724" cy="740757"/>
          </a:xfrm>
          <a:prstGeom prst="diagStripe">
            <a:avLst/>
          </a:prstGeom>
          <a:solidFill>
            <a:schemeClr val="accent6"/>
          </a:solidFill>
          <a:ln w="12700" cap="flat" cmpd="sng" algn="ctr">
            <a:noFill/>
            <a:prstDash val="solid"/>
          </a:ln>
          <a:effectLst/>
        </p:spPr>
        <p:txBody>
          <a:bodyPr lIns="91440" tIns="91440" rIns="91440" bIns="91440" rtlCol="0" anchor="ctr">
            <a:noAutofit/>
          </a:bodyPr>
          <a:lstStyle/>
          <a:p>
            <a:pPr algn="ctr" defTabSz="914400">
              <a:defRPr/>
            </a:pPr>
            <a:endParaRPr lang="en-US" sz="1400" kern="0">
              <a:solidFill>
                <a:srgbClr val="53565A"/>
              </a:solidFill>
              <a:latin typeface="Verdana" panose="020B0604030504040204" pitchFamily="34" charset="0"/>
              <a:ea typeface="Verdana" panose="020B0604030504040204" pitchFamily="34" charset="0"/>
              <a:cs typeface="Verdana" panose="020B0604030504040204" pitchFamily="34" charset="0"/>
            </a:endParaRPr>
          </a:p>
        </p:txBody>
      </p:sp>
      <p:grpSp>
        <p:nvGrpSpPr>
          <p:cNvPr id="35" name="Group 34">
            <a:extLst>
              <a:ext uri="{FF2B5EF4-FFF2-40B4-BE49-F238E27FC236}">
                <a16:creationId xmlns:a16="http://schemas.microsoft.com/office/drawing/2014/main" id="{CDE07E34-1CA2-461C-A42B-23D575638D5A}"/>
              </a:ext>
            </a:extLst>
          </p:cNvPr>
          <p:cNvGrpSpPr/>
          <p:nvPr/>
        </p:nvGrpSpPr>
        <p:grpSpPr>
          <a:xfrm>
            <a:off x="-10634" y="9939"/>
            <a:ext cx="4232677" cy="284558"/>
            <a:chOff x="609324" y="13133"/>
            <a:chExt cx="4232677" cy="284558"/>
          </a:xfrm>
        </p:grpSpPr>
        <p:sp>
          <p:nvSpPr>
            <p:cNvPr id="36" name="Arrow: Chevron 35">
              <a:extLst>
                <a:ext uri="{FF2B5EF4-FFF2-40B4-BE49-F238E27FC236}">
                  <a16:creationId xmlns:a16="http://schemas.microsoft.com/office/drawing/2014/main" id="{268C2D12-9E35-4D06-B92D-30ABF6481AE6}"/>
                </a:ext>
              </a:extLst>
            </p:cNvPr>
            <p:cNvSpPr/>
            <p:nvPr/>
          </p:nvSpPr>
          <p:spPr>
            <a:xfrm>
              <a:off x="2003522" y="13133"/>
              <a:ext cx="1487468"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Conversion Tools</a:t>
              </a:r>
            </a:p>
          </p:txBody>
        </p:sp>
        <p:sp>
          <p:nvSpPr>
            <p:cNvPr id="37" name="Arrow: Chevron 36">
              <a:extLst>
                <a:ext uri="{FF2B5EF4-FFF2-40B4-BE49-F238E27FC236}">
                  <a16:creationId xmlns:a16="http://schemas.microsoft.com/office/drawing/2014/main" id="{E7B9C0A5-CCAF-4478-B30C-0E31263866EA}"/>
                </a:ext>
              </a:extLst>
            </p:cNvPr>
            <p:cNvSpPr/>
            <p:nvPr/>
          </p:nvSpPr>
          <p:spPr>
            <a:xfrm>
              <a:off x="609324" y="13133"/>
              <a:ext cx="1529823"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algn="ctr"/>
              <a:r>
                <a:rPr lang="en-US" sz="800" kern="0">
                  <a:solidFill>
                    <a:prstClr val="black"/>
                  </a:solidFill>
                  <a:latin typeface="Calibri" panose="020F0502020204030204"/>
                  <a:cs typeface="Arial" panose="020B0604020202020204" pitchFamily="34" charset="0"/>
                </a:rPr>
                <a:t>Conversion Approach</a:t>
              </a:r>
            </a:p>
          </p:txBody>
        </p:sp>
        <p:sp>
          <p:nvSpPr>
            <p:cNvPr id="38" name="Arrow: Chevron 37">
              <a:extLst>
                <a:ext uri="{FF2B5EF4-FFF2-40B4-BE49-F238E27FC236}">
                  <a16:creationId xmlns:a16="http://schemas.microsoft.com/office/drawing/2014/main" id="{8DBC2BDF-5D03-46CB-B0EB-35640E8DBB68}"/>
                </a:ext>
              </a:extLst>
            </p:cNvPr>
            <p:cNvSpPr/>
            <p:nvPr/>
          </p:nvSpPr>
          <p:spPr>
            <a:xfrm>
              <a:off x="3354533" y="13133"/>
              <a:ext cx="1487468" cy="284558"/>
            </a:xfrm>
            <a:prstGeom prst="chevron">
              <a:avLst/>
            </a:prstGeom>
            <a:solidFill>
              <a:srgbClr val="F0904E"/>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latin typeface="Calibri" panose="020F0502020204030204"/>
                  <a:ea typeface="+mn-ea"/>
                  <a:cs typeface="Arial" panose="020B0604020202020204" pitchFamily="34" charset="0"/>
                </a:rPr>
                <a:t>Reconciliation &amp; Validation</a:t>
              </a:r>
            </a:p>
          </p:txBody>
        </p:sp>
      </p:grpSp>
      <p:sp>
        <p:nvSpPr>
          <p:cNvPr id="39" name="Arrow: Chevron 38">
            <a:extLst>
              <a:ext uri="{FF2B5EF4-FFF2-40B4-BE49-F238E27FC236}">
                <a16:creationId xmlns:a16="http://schemas.microsoft.com/office/drawing/2014/main" id="{61503ABB-22B1-43FF-90D7-D8A918FEDE15}"/>
              </a:ext>
            </a:extLst>
          </p:cNvPr>
          <p:cNvSpPr/>
          <p:nvPr/>
        </p:nvSpPr>
        <p:spPr>
          <a:xfrm>
            <a:off x="4089611" y="13254"/>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Testing Cycles</a:t>
            </a:r>
          </a:p>
        </p:txBody>
      </p:sp>
      <p:sp>
        <p:nvSpPr>
          <p:cNvPr id="40" name="Arrow: Chevron 39">
            <a:extLst>
              <a:ext uri="{FF2B5EF4-FFF2-40B4-BE49-F238E27FC236}">
                <a16:creationId xmlns:a16="http://schemas.microsoft.com/office/drawing/2014/main" id="{1CF88961-F815-4984-A741-82966E9451B8}"/>
              </a:ext>
            </a:extLst>
          </p:cNvPr>
          <p:cNvSpPr/>
          <p:nvPr/>
        </p:nvSpPr>
        <p:spPr>
          <a:xfrm>
            <a:off x="5444647" y="9939"/>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Responsibility Matrix</a:t>
            </a:r>
          </a:p>
        </p:txBody>
      </p:sp>
      <p:sp>
        <p:nvSpPr>
          <p:cNvPr id="41" name="Arrow: Chevron 40">
            <a:extLst>
              <a:ext uri="{FF2B5EF4-FFF2-40B4-BE49-F238E27FC236}">
                <a16:creationId xmlns:a16="http://schemas.microsoft.com/office/drawing/2014/main" id="{29578AE9-5138-481C-8A55-E47C934EDFA9}"/>
              </a:ext>
            </a:extLst>
          </p:cNvPr>
          <p:cNvSpPr/>
          <p:nvPr/>
        </p:nvSpPr>
        <p:spPr>
          <a:xfrm>
            <a:off x="6806393" y="9764"/>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Entities in Scope</a:t>
            </a:r>
          </a:p>
        </p:txBody>
      </p:sp>
    </p:spTree>
    <p:extLst>
      <p:ext uri="{BB962C8B-B14F-4D97-AF65-F5344CB8AC3E}">
        <p14:creationId xmlns:p14="http://schemas.microsoft.com/office/powerpoint/2010/main" val="4276487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1559" y="312420"/>
            <a:ext cx="5243941" cy="375358"/>
          </a:xfrm>
        </p:spPr>
        <p:txBody>
          <a:bodyPr>
            <a:normAutofit fontScale="90000"/>
          </a:bodyPr>
          <a:lstStyle/>
          <a:p>
            <a:pPr>
              <a:buClr>
                <a:srgbClr val="000000"/>
              </a:buClr>
              <a:buSzPts val="2300"/>
            </a:pPr>
            <a:r>
              <a:rPr lang="en-US" b="1">
                <a:ea typeface="Proxima Nova"/>
                <a:cs typeface="Proxima Nova"/>
                <a:sym typeface="Proxima Nova"/>
              </a:rPr>
              <a:t>Reconciliation – Detailed Approach</a:t>
            </a:r>
          </a:p>
        </p:txBody>
      </p:sp>
      <p:graphicFrame>
        <p:nvGraphicFramePr>
          <p:cNvPr id="2" name="Table 7">
            <a:extLst>
              <a:ext uri="{FF2B5EF4-FFF2-40B4-BE49-F238E27FC236}">
                <a16:creationId xmlns:a16="http://schemas.microsoft.com/office/drawing/2014/main" id="{359A1C50-2633-444E-9071-3F7C4C98AF72}"/>
              </a:ext>
            </a:extLst>
          </p:cNvPr>
          <p:cNvGraphicFramePr>
            <a:graphicFrameLocks noGrp="1"/>
          </p:cNvGraphicFramePr>
          <p:nvPr/>
        </p:nvGraphicFramePr>
        <p:xfrm>
          <a:off x="772310" y="1147331"/>
          <a:ext cx="10875121" cy="4563338"/>
        </p:xfrm>
        <a:graphic>
          <a:graphicData uri="http://schemas.openxmlformats.org/drawingml/2006/table">
            <a:tbl>
              <a:tblPr firstRow="1" bandRow="1">
                <a:tableStyleId>{B301B821-A1FF-4177-AEE7-76D212191A09}</a:tableStyleId>
              </a:tblPr>
              <a:tblGrid>
                <a:gridCol w="2271704">
                  <a:extLst>
                    <a:ext uri="{9D8B030D-6E8A-4147-A177-3AD203B41FA5}">
                      <a16:colId xmlns:a16="http://schemas.microsoft.com/office/drawing/2014/main" val="3798399350"/>
                    </a:ext>
                  </a:extLst>
                </a:gridCol>
                <a:gridCol w="1742375">
                  <a:extLst>
                    <a:ext uri="{9D8B030D-6E8A-4147-A177-3AD203B41FA5}">
                      <a16:colId xmlns:a16="http://schemas.microsoft.com/office/drawing/2014/main" val="2893868839"/>
                    </a:ext>
                  </a:extLst>
                </a:gridCol>
                <a:gridCol w="3877661">
                  <a:extLst>
                    <a:ext uri="{9D8B030D-6E8A-4147-A177-3AD203B41FA5}">
                      <a16:colId xmlns:a16="http://schemas.microsoft.com/office/drawing/2014/main" val="814380564"/>
                    </a:ext>
                  </a:extLst>
                </a:gridCol>
                <a:gridCol w="2983381">
                  <a:extLst>
                    <a:ext uri="{9D8B030D-6E8A-4147-A177-3AD203B41FA5}">
                      <a16:colId xmlns:a16="http://schemas.microsoft.com/office/drawing/2014/main" val="723919519"/>
                    </a:ext>
                  </a:extLst>
                </a:gridCol>
              </a:tblGrid>
              <a:tr h="357098">
                <a:tc>
                  <a:txBody>
                    <a:bodyPr/>
                    <a:lstStyle/>
                    <a:p>
                      <a:pPr marL="0" algn="ctr" defTabSz="914400" rtl="0" eaLnBrk="1" latinLnBrk="0" hangingPunct="1"/>
                      <a:r>
                        <a:rPr lang="en-US" sz="1400" b="1" kern="1200">
                          <a:solidFill>
                            <a:schemeClr val="bg1"/>
                          </a:solidFill>
                          <a:latin typeface="+mn-lt"/>
                          <a:ea typeface="+mn-ea"/>
                          <a:cs typeface="+mn-cs"/>
                        </a:rPr>
                        <a:t>Recon Approach</a:t>
                      </a:r>
                    </a:p>
                  </a:txBody>
                  <a:tcPr anchor="ctr">
                    <a:lnL w="12700" cmpd="sng">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400" b="1" kern="1200">
                          <a:solidFill>
                            <a:schemeClr val="bg1"/>
                          </a:solidFill>
                          <a:latin typeface="+mn-lt"/>
                          <a:ea typeface="+mn-ea"/>
                          <a:cs typeface="+mn-cs"/>
                        </a:rPr>
                        <a:t>Approach Type</a:t>
                      </a:r>
                    </a:p>
                  </a:txBody>
                  <a:tcPr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400" b="1" kern="1200">
                          <a:solidFill>
                            <a:schemeClr val="bg1"/>
                          </a:solidFill>
                          <a:latin typeface="+mn-lt"/>
                          <a:ea typeface="+mn-ea"/>
                          <a:cs typeface="+mn-cs"/>
                        </a:rPr>
                        <a:t>Description</a:t>
                      </a:r>
                    </a:p>
                  </a:txBody>
                  <a:tcPr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400" b="1" kern="1200">
                          <a:solidFill>
                            <a:schemeClr val="bg1"/>
                          </a:solidFill>
                          <a:latin typeface="+mn-lt"/>
                          <a:ea typeface="+mn-ea"/>
                          <a:cs typeface="+mn-cs"/>
                        </a:rPr>
                        <a:t>Example</a:t>
                      </a:r>
                    </a:p>
                  </a:txBody>
                  <a:tcPr anchor="ctr">
                    <a:lnL>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5366475"/>
                  </a:ext>
                </a:extLst>
              </a:tr>
              <a:tr h="640080">
                <a:tc>
                  <a:txBody>
                    <a:bodyPr/>
                    <a:lstStyle/>
                    <a:p>
                      <a:pPr marL="0" algn="l" defTabSz="914400" rtl="0" eaLnBrk="1" fontAlgn="b" latinLnBrk="0" hangingPunct="1"/>
                      <a:r>
                        <a:rPr lang="en-US" sz="1200" b="1" u="none" strike="noStrike" kern="1200">
                          <a:solidFill>
                            <a:schemeClr val="tx1"/>
                          </a:solidFill>
                          <a:effectLst/>
                        </a:rPr>
                        <a:t>Count and Amount Match</a:t>
                      </a:r>
                      <a:endParaRPr lang="en-US" sz="1200" b="1" u="none" strike="noStrike" kern="1200">
                        <a:solidFill>
                          <a:schemeClr val="tx1"/>
                        </a:solidFill>
                        <a:effectLst/>
                        <a:latin typeface="+mn-lt"/>
                        <a:ea typeface="+mn-ea"/>
                        <a:cs typeface="+mn-cs"/>
                      </a:endParaRPr>
                    </a:p>
                  </a:txBody>
                  <a:tcPr anchor="ctr">
                    <a:lnL w="12700" cmpd="sng">
                      <a:noFill/>
                    </a:lnL>
                    <a:lnR>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u="none" strike="noStrike">
                          <a:solidFill>
                            <a:schemeClr val="tx1"/>
                          </a:solidFill>
                          <a:effectLst/>
                        </a:rPr>
                        <a:t>Quantitative</a:t>
                      </a:r>
                      <a:endParaRPr lang="en-US" sz="1200" b="0" i="0" u="none" strike="noStrike">
                        <a:solidFill>
                          <a:schemeClr val="tx1"/>
                        </a:solidFill>
                        <a:effectLst/>
                        <a:latin typeface="+mn-lt"/>
                      </a:endParaRPr>
                    </a:p>
                  </a:txBody>
                  <a:tcPr anchor="ctr">
                    <a:lnL>
                      <a:noFill/>
                    </a:lnL>
                    <a:lnR>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0" u="none" strike="noStrike">
                          <a:solidFill>
                            <a:schemeClr val="tx1"/>
                          </a:solidFill>
                          <a:effectLst/>
                        </a:rPr>
                        <a:t>Counts and Amounts for the data loaded against the counts and amounts for the data available in the base tables</a:t>
                      </a:r>
                      <a:endParaRPr lang="en-US" sz="1200" b="0" i="0" u="none" strike="noStrike">
                        <a:solidFill>
                          <a:schemeClr val="tx1"/>
                        </a:solidFill>
                        <a:effectLst/>
                        <a:latin typeface="+mn-lt"/>
                      </a:endParaRPr>
                    </a:p>
                  </a:txBody>
                  <a:tcPr anchor="ctr">
                    <a:lnL>
                      <a:noFill/>
                    </a:lnL>
                    <a:lnR>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0" u="none" strike="noStrike">
                          <a:solidFill>
                            <a:schemeClr val="tx1"/>
                          </a:solidFill>
                          <a:effectLst/>
                        </a:rPr>
                        <a:t>Customer numbers, Supplier number, GL Balances etc.</a:t>
                      </a:r>
                      <a:endParaRPr lang="en-US" sz="1200" b="0" i="0" u="none" strike="noStrike">
                        <a:solidFill>
                          <a:schemeClr val="tx1"/>
                        </a:solidFill>
                        <a:effectLst/>
                        <a:latin typeface="+mn-lt"/>
                      </a:endParaRPr>
                    </a:p>
                  </a:txBody>
                  <a:tcPr anchor="ctr">
                    <a:lnL>
                      <a:noFill/>
                    </a:lnL>
                    <a:lnR w="12700" cmpd="sng">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6060223"/>
                  </a:ext>
                </a:extLst>
              </a:tr>
              <a:tr h="640080">
                <a:tc>
                  <a:txBody>
                    <a:bodyPr/>
                    <a:lstStyle/>
                    <a:p>
                      <a:pPr marL="0" algn="l" defTabSz="914400" rtl="0" eaLnBrk="1" fontAlgn="b" latinLnBrk="0" hangingPunct="1"/>
                      <a:r>
                        <a:rPr lang="en-US" sz="1200" b="1" u="none" strike="noStrike" kern="1200">
                          <a:solidFill>
                            <a:schemeClr val="tx1"/>
                          </a:solidFill>
                          <a:effectLst/>
                        </a:rPr>
                        <a:t>Summarized Data</a:t>
                      </a:r>
                      <a:endParaRPr lang="en-US" sz="1200" b="1" u="none" strike="noStrike" kern="1200">
                        <a:solidFill>
                          <a:schemeClr val="tx1"/>
                        </a:solidFill>
                        <a:effectLst/>
                        <a:latin typeface="+mn-lt"/>
                        <a:ea typeface="+mn-ea"/>
                        <a:cs typeface="+mn-cs"/>
                      </a:endParaRPr>
                    </a:p>
                  </a:txBody>
                  <a:tcPr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0">
                          <a:ln>
                            <a:noFill/>
                          </a:ln>
                          <a:solidFill>
                            <a:schemeClr val="tx1"/>
                          </a:solidFill>
                          <a:effectLst/>
                          <a:uLnTx/>
                          <a:uFillTx/>
                        </a:rPr>
                        <a:t>Quantitative</a:t>
                      </a:r>
                      <a:endParaRPr kumimoji="0" lang="en-US" sz="1200" b="0" i="0" u="none" strike="noStrike" kern="1200" cap="none" spc="0" normalizeH="0" baseline="0" noProof="0">
                        <a:ln>
                          <a:noFill/>
                        </a:ln>
                        <a:solidFill>
                          <a:schemeClr val="tx1"/>
                        </a:solidFill>
                        <a:effectLst/>
                        <a:uLnTx/>
                        <a:uFillTx/>
                        <a:latin typeface="+mn-lt"/>
                        <a:ea typeface="+mn-ea"/>
                        <a:cs typeface="+mn-cs"/>
                      </a:endParaRPr>
                    </a:p>
                  </a:txBody>
                  <a:tcPr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0" u="none" strike="noStrike">
                          <a:solidFill>
                            <a:schemeClr val="tx1"/>
                          </a:solidFill>
                          <a:effectLst/>
                        </a:rPr>
                        <a:t>Summarize data by logical groups and perform count and amount matches at these groups. Mostly applicable where data volume is huge and Excel operations like Pivot etc. are not possible</a:t>
                      </a:r>
                      <a:endParaRPr lang="en-US" sz="1200" b="0" i="0" u="none" strike="noStrike">
                        <a:solidFill>
                          <a:schemeClr val="tx1"/>
                        </a:solidFill>
                        <a:effectLst/>
                        <a:latin typeface="+mn-lt"/>
                      </a:endParaRPr>
                    </a:p>
                  </a:txBody>
                  <a:tcPr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0" u="none" strike="noStrike">
                          <a:solidFill>
                            <a:schemeClr val="tx1"/>
                          </a:solidFill>
                          <a:effectLst/>
                        </a:rPr>
                        <a:t>Fixed Asset data grouped by Asset Category</a:t>
                      </a:r>
                      <a:endParaRPr lang="en-US" sz="1200" b="0" i="0" u="none" strike="noStrike">
                        <a:solidFill>
                          <a:schemeClr val="tx1"/>
                        </a:solidFill>
                        <a:effectLst/>
                        <a:latin typeface="+mn-lt"/>
                      </a:endParaRPr>
                    </a:p>
                  </a:txBody>
                  <a:tcPr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8304471"/>
                  </a:ext>
                </a:extLst>
              </a:tr>
              <a:tr h="640080">
                <a:tc>
                  <a:txBody>
                    <a:bodyPr/>
                    <a:lstStyle/>
                    <a:p>
                      <a:pPr marL="0" algn="l" defTabSz="914400" rtl="0" eaLnBrk="1" fontAlgn="b" latinLnBrk="0" hangingPunct="1"/>
                      <a:r>
                        <a:rPr lang="en-US" sz="1200" b="1" u="none" strike="noStrike" kern="1200">
                          <a:solidFill>
                            <a:schemeClr val="tx1"/>
                          </a:solidFill>
                          <a:effectLst/>
                        </a:rPr>
                        <a:t>Random Checks</a:t>
                      </a:r>
                      <a:endParaRPr lang="en-US" sz="1200" b="1" u="none" strike="noStrike" kern="1200">
                        <a:solidFill>
                          <a:schemeClr val="tx1"/>
                        </a:solidFill>
                        <a:effectLst/>
                        <a:latin typeface="+mn-lt"/>
                        <a:ea typeface="+mn-ea"/>
                        <a:cs typeface="+mn-cs"/>
                      </a:endParaRPr>
                    </a:p>
                  </a:txBody>
                  <a:tcPr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0">
                          <a:ln>
                            <a:noFill/>
                          </a:ln>
                          <a:solidFill>
                            <a:schemeClr val="tx1"/>
                          </a:solidFill>
                          <a:effectLst/>
                          <a:uLnTx/>
                          <a:uFillTx/>
                        </a:rPr>
                        <a:t>Qualitative</a:t>
                      </a:r>
                      <a:endParaRPr kumimoji="0" lang="en-US" sz="1200" b="0" i="0" u="none" strike="noStrike" kern="1200" cap="none" spc="0" normalizeH="0" baseline="0" noProof="0">
                        <a:ln>
                          <a:noFill/>
                        </a:ln>
                        <a:solidFill>
                          <a:schemeClr val="tx1"/>
                        </a:solidFill>
                        <a:effectLst/>
                        <a:uLnTx/>
                        <a:uFillTx/>
                        <a:latin typeface="+mn-lt"/>
                        <a:ea typeface="+mn-ea"/>
                        <a:cs typeface="+mn-cs"/>
                      </a:endParaRPr>
                    </a:p>
                  </a:txBody>
                  <a:tcPr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0" u="none" strike="noStrike">
                          <a:solidFill>
                            <a:schemeClr val="tx1"/>
                          </a:solidFill>
                          <a:effectLst/>
                        </a:rPr>
                        <a:t>Perform random checks on different sets of data to ensure everything looks fine as expected</a:t>
                      </a:r>
                      <a:endParaRPr lang="en-US" sz="1200" b="0" i="0" u="none" strike="noStrike">
                        <a:solidFill>
                          <a:schemeClr val="tx1"/>
                        </a:solidFill>
                        <a:effectLst/>
                        <a:latin typeface="+mn-lt"/>
                      </a:endParaRPr>
                    </a:p>
                  </a:txBody>
                  <a:tcPr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0" u="none" strike="noStrike">
                          <a:solidFill>
                            <a:schemeClr val="tx1"/>
                          </a:solidFill>
                          <a:effectLst/>
                        </a:rPr>
                        <a:t>Customers, Suppliers  etc.</a:t>
                      </a:r>
                      <a:endParaRPr lang="en-US" sz="1200" b="0" i="0" u="none" strike="noStrike">
                        <a:solidFill>
                          <a:schemeClr val="tx1"/>
                        </a:solidFill>
                        <a:effectLst/>
                        <a:latin typeface="+mn-lt"/>
                      </a:endParaRPr>
                    </a:p>
                  </a:txBody>
                  <a:tcPr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7284126"/>
                  </a:ext>
                </a:extLst>
              </a:tr>
              <a:tr h="640080">
                <a:tc>
                  <a:txBody>
                    <a:bodyPr/>
                    <a:lstStyle/>
                    <a:p>
                      <a:pPr marL="0" algn="l" defTabSz="914400" rtl="0" eaLnBrk="1" fontAlgn="b" latinLnBrk="0" hangingPunct="1"/>
                      <a:r>
                        <a:rPr lang="en-US" sz="1200" b="1" u="none" strike="noStrike" kern="1200">
                          <a:solidFill>
                            <a:schemeClr val="tx1"/>
                          </a:solidFill>
                          <a:effectLst/>
                        </a:rPr>
                        <a:t>Manual Excel Reconciliation</a:t>
                      </a:r>
                      <a:endParaRPr lang="en-US" sz="1200" b="1" u="none" strike="noStrike" kern="1200">
                        <a:solidFill>
                          <a:schemeClr val="tx1"/>
                        </a:solidFill>
                        <a:effectLst/>
                        <a:latin typeface="+mn-lt"/>
                        <a:ea typeface="+mn-ea"/>
                        <a:cs typeface="+mn-cs"/>
                      </a:endParaRPr>
                    </a:p>
                  </a:txBody>
                  <a:tcPr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0">
                          <a:ln>
                            <a:noFill/>
                          </a:ln>
                          <a:solidFill>
                            <a:schemeClr val="tx1"/>
                          </a:solidFill>
                          <a:effectLst/>
                          <a:uLnTx/>
                          <a:uFillTx/>
                        </a:rPr>
                        <a:t>Quantitative</a:t>
                      </a:r>
                      <a:endParaRPr kumimoji="0" lang="en-US" sz="1200" b="0" i="0" u="none" strike="noStrike" kern="1200" cap="none" spc="0" normalizeH="0" baseline="0" noProof="0">
                        <a:ln>
                          <a:noFill/>
                        </a:ln>
                        <a:solidFill>
                          <a:schemeClr val="tx1"/>
                        </a:solidFill>
                        <a:effectLst/>
                        <a:uLnTx/>
                        <a:uFillTx/>
                        <a:latin typeface="+mn-lt"/>
                        <a:ea typeface="+mn-ea"/>
                        <a:cs typeface="+mn-cs"/>
                      </a:endParaRPr>
                    </a:p>
                  </a:txBody>
                  <a:tcPr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0" u="none" strike="noStrike">
                          <a:solidFill>
                            <a:schemeClr val="tx1"/>
                          </a:solidFill>
                          <a:effectLst/>
                        </a:rPr>
                        <a:t>Perform manual Excel reconciliation by taking both the source data and the data from Oracle base tables into an excel and reconcile manually. This is possible when the data set is low in volume</a:t>
                      </a:r>
                      <a:endParaRPr lang="en-US" sz="1200" b="0" i="0" u="none" strike="noStrike">
                        <a:solidFill>
                          <a:schemeClr val="tx1"/>
                        </a:solidFill>
                        <a:effectLst/>
                        <a:latin typeface="+mn-lt"/>
                      </a:endParaRPr>
                    </a:p>
                  </a:txBody>
                  <a:tcPr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0" u="none" strike="noStrike">
                          <a:solidFill>
                            <a:schemeClr val="tx1"/>
                          </a:solidFill>
                          <a:effectLst/>
                        </a:rPr>
                        <a:t>Payables invoices, Receivables Invoices, Banks etc.</a:t>
                      </a:r>
                      <a:endParaRPr lang="en-US" sz="1200" b="0" i="0" u="none" strike="noStrike">
                        <a:solidFill>
                          <a:schemeClr val="tx1"/>
                        </a:solidFill>
                        <a:effectLst/>
                        <a:latin typeface="+mn-lt"/>
                      </a:endParaRPr>
                    </a:p>
                  </a:txBody>
                  <a:tcPr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5749114"/>
                  </a:ext>
                </a:extLst>
              </a:tr>
              <a:tr h="640080">
                <a:tc>
                  <a:txBody>
                    <a:bodyPr/>
                    <a:lstStyle/>
                    <a:p>
                      <a:pPr marL="0" algn="l" defTabSz="914400" rtl="0" eaLnBrk="1" fontAlgn="b" latinLnBrk="0" hangingPunct="1"/>
                      <a:r>
                        <a:rPr lang="en-US" sz="1200" b="1" u="none" strike="noStrike" kern="1200">
                          <a:solidFill>
                            <a:schemeClr val="tx1"/>
                          </a:solidFill>
                          <a:effectLst/>
                        </a:rPr>
                        <a:t>Shakedown Testing</a:t>
                      </a:r>
                      <a:endParaRPr lang="en-US" sz="1200" b="1" u="none" strike="noStrike" kern="1200">
                        <a:solidFill>
                          <a:schemeClr val="tx1"/>
                        </a:solidFill>
                        <a:effectLst/>
                        <a:latin typeface="+mn-lt"/>
                        <a:ea typeface="+mn-ea"/>
                        <a:cs typeface="+mn-cs"/>
                      </a:endParaRPr>
                    </a:p>
                  </a:txBody>
                  <a:tcPr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0">
                          <a:ln>
                            <a:noFill/>
                          </a:ln>
                          <a:solidFill>
                            <a:schemeClr val="tx1"/>
                          </a:solidFill>
                          <a:effectLst/>
                          <a:uLnTx/>
                          <a:uFillTx/>
                        </a:rPr>
                        <a:t>Qualitative</a:t>
                      </a:r>
                      <a:endParaRPr kumimoji="0" lang="en-US" sz="1200" b="0" i="0" u="none" strike="noStrike" kern="1200" cap="none" spc="0" normalizeH="0" baseline="0" noProof="0">
                        <a:ln>
                          <a:noFill/>
                        </a:ln>
                        <a:solidFill>
                          <a:schemeClr val="tx1"/>
                        </a:solidFill>
                        <a:effectLst/>
                        <a:uLnTx/>
                        <a:uFillTx/>
                        <a:latin typeface="+mn-lt"/>
                        <a:ea typeface="+mn-ea"/>
                        <a:cs typeface="+mn-cs"/>
                      </a:endParaRPr>
                    </a:p>
                  </a:txBody>
                  <a:tcPr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0" u="none" strike="noStrike">
                          <a:solidFill>
                            <a:schemeClr val="tx1"/>
                          </a:solidFill>
                          <a:effectLst/>
                        </a:rPr>
                        <a:t>Perform shakedown testing by entering transactions in the system which uses converted data</a:t>
                      </a:r>
                      <a:endParaRPr lang="en-US" sz="1200" b="0" i="0" u="none" strike="noStrike">
                        <a:solidFill>
                          <a:schemeClr val="tx1"/>
                        </a:solidFill>
                        <a:effectLst/>
                        <a:latin typeface="+mn-lt"/>
                      </a:endParaRPr>
                    </a:p>
                  </a:txBody>
                  <a:tcPr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0" u="none" strike="noStrike">
                          <a:solidFill>
                            <a:schemeClr val="tx1"/>
                          </a:solidFill>
                          <a:effectLst/>
                        </a:rPr>
                        <a:t>AP invoice to use Supplier Data, AR invoice to use Customer Data</a:t>
                      </a:r>
                      <a:endParaRPr lang="en-US" sz="1200" b="0" i="0" u="none" strike="noStrike">
                        <a:solidFill>
                          <a:schemeClr val="tx1"/>
                        </a:solidFill>
                        <a:effectLst/>
                        <a:latin typeface="+mn-lt"/>
                      </a:endParaRPr>
                    </a:p>
                  </a:txBody>
                  <a:tcPr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6787514"/>
                  </a:ext>
                </a:extLst>
              </a:tr>
              <a:tr h="640080">
                <a:tc>
                  <a:txBody>
                    <a:bodyPr/>
                    <a:lstStyle/>
                    <a:p>
                      <a:pPr algn="l" fontAlgn="b"/>
                      <a:r>
                        <a:rPr lang="en-US" sz="1200" b="1" u="none" strike="noStrike">
                          <a:solidFill>
                            <a:schemeClr val="tx1"/>
                          </a:solidFill>
                          <a:effectLst/>
                        </a:rPr>
                        <a:t>Accounting Reconciliation</a:t>
                      </a:r>
                      <a:endParaRPr lang="en-US" sz="1200" b="1" i="0" u="none" strike="noStrike">
                        <a:solidFill>
                          <a:schemeClr val="tx1"/>
                        </a:solidFill>
                        <a:effectLst/>
                        <a:latin typeface="+mn-lt"/>
                        <a:ea typeface="Verdana" panose="020B0604030504040204" pitchFamily="34" charset="0"/>
                      </a:endParaRPr>
                    </a:p>
                  </a:txBody>
                  <a:tcPr anchor="ctr">
                    <a:lnL w="12700" cmpd="sng">
                      <a:noFill/>
                    </a:lnL>
                    <a:lnR>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0">
                          <a:ln>
                            <a:noFill/>
                          </a:ln>
                          <a:solidFill>
                            <a:schemeClr val="tx1"/>
                          </a:solidFill>
                          <a:effectLst/>
                          <a:uLnTx/>
                          <a:uFillTx/>
                        </a:rPr>
                        <a:t>Qualitative</a:t>
                      </a:r>
                      <a:endParaRPr kumimoji="0" lang="en-US" sz="1200" b="0" i="0" u="none" strike="noStrike" kern="1200" cap="none" spc="0" normalizeH="0" baseline="0" noProof="0">
                        <a:ln>
                          <a:noFill/>
                        </a:ln>
                        <a:solidFill>
                          <a:schemeClr val="tx1"/>
                        </a:solidFill>
                        <a:effectLst/>
                        <a:uLnTx/>
                        <a:uFillTx/>
                        <a:latin typeface="+mn-lt"/>
                        <a:ea typeface="+mn-ea"/>
                        <a:cs typeface="+mn-cs"/>
                      </a:endParaRPr>
                    </a:p>
                  </a:txBody>
                  <a:tcPr anchor="ctr">
                    <a:lnL>
                      <a:noFill/>
                    </a:lnL>
                    <a:lnR>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n-US" sz="1200" b="0" u="none" strike="noStrike">
                          <a:solidFill>
                            <a:schemeClr val="tx1"/>
                          </a:solidFill>
                          <a:effectLst/>
                        </a:rPr>
                        <a:t>Perform the accounting reconciliation to ensure that the balances match between the subledger and GL for both EBS and Cloud</a:t>
                      </a:r>
                      <a:endParaRPr lang="en-US" sz="1200" b="0" i="0" u="none" strike="noStrike">
                        <a:solidFill>
                          <a:schemeClr val="tx1"/>
                        </a:solidFill>
                        <a:effectLst/>
                        <a:latin typeface="+mn-lt"/>
                      </a:endParaRPr>
                    </a:p>
                  </a:txBody>
                  <a:tcPr anchor="ctr">
                    <a:lnL>
                      <a:noFill/>
                    </a:lnL>
                    <a:lnR>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n-US" sz="1200" b="0" u="none" strike="noStrike">
                          <a:solidFill>
                            <a:schemeClr val="tx1"/>
                          </a:solidFill>
                          <a:effectLst/>
                        </a:rPr>
                        <a:t>Payables invoices – Drill Down from GL to AP</a:t>
                      </a:r>
                      <a:endParaRPr lang="en-US" sz="1200" b="0" i="0" u="none" strike="noStrike">
                        <a:solidFill>
                          <a:schemeClr val="tx1"/>
                        </a:solidFill>
                        <a:effectLst/>
                        <a:latin typeface="+mn-lt"/>
                      </a:endParaRPr>
                    </a:p>
                  </a:txBody>
                  <a:tcPr anchor="ctr">
                    <a:lnL>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1549898"/>
                  </a:ext>
                </a:extLst>
              </a:tr>
            </a:tbl>
          </a:graphicData>
        </a:graphic>
      </p:graphicFrame>
      <p:sp>
        <p:nvSpPr>
          <p:cNvPr id="5" name="TextBox 4">
            <a:extLst>
              <a:ext uri="{FF2B5EF4-FFF2-40B4-BE49-F238E27FC236}">
                <a16:creationId xmlns:a16="http://schemas.microsoft.com/office/drawing/2014/main" id="{212F3E65-F13F-4995-B978-629C09EBF83C}"/>
              </a:ext>
            </a:extLst>
          </p:cNvPr>
          <p:cNvSpPr txBox="1"/>
          <p:nvPr/>
        </p:nvSpPr>
        <p:spPr>
          <a:xfrm>
            <a:off x="595645" y="5856549"/>
            <a:ext cx="11228453" cy="461665"/>
          </a:xfrm>
          <a:prstGeom prst="rect">
            <a:avLst/>
          </a:prstGeom>
          <a:noFill/>
        </p:spPr>
        <p:txBody>
          <a:bodyPr wrap="square" rtlCol="0">
            <a:spAutoFit/>
          </a:bodyPr>
          <a:lstStyle/>
          <a:p>
            <a:r>
              <a:rPr lang="en-US" sz="1200" b="1" i="1"/>
              <a:t>*Note:</a:t>
            </a:r>
            <a:r>
              <a:rPr lang="en-US" sz="1200" i="1"/>
              <a:t> More than one approach can be applied to one conversion. e.g., AP Invoice conversion can use Count and Amount match, Random Checks, Manual excel reconciliation and Qualitative Reconciliation approaches</a:t>
            </a:r>
          </a:p>
        </p:txBody>
      </p:sp>
      <p:sp>
        <p:nvSpPr>
          <p:cNvPr id="16" name="Arrow: Chevron 15">
            <a:extLst>
              <a:ext uri="{FF2B5EF4-FFF2-40B4-BE49-F238E27FC236}">
                <a16:creationId xmlns:a16="http://schemas.microsoft.com/office/drawing/2014/main" id="{9482F699-4557-42D1-B64E-D69D14E06B56}"/>
              </a:ext>
            </a:extLst>
          </p:cNvPr>
          <p:cNvSpPr/>
          <p:nvPr/>
        </p:nvSpPr>
        <p:spPr>
          <a:xfrm>
            <a:off x="4089611" y="-8780"/>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Testing Cycles</a:t>
            </a:r>
          </a:p>
        </p:txBody>
      </p:sp>
      <p:grpSp>
        <p:nvGrpSpPr>
          <p:cNvPr id="17" name="Group 16">
            <a:extLst>
              <a:ext uri="{FF2B5EF4-FFF2-40B4-BE49-F238E27FC236}">
                <a16:creationId xmlns:a16="http://schemas.microsoft.com/office/drawing/2014/main" id="{7B22BB6A-3B3A-40FA-B4BC-5D75473BB40F}"/>
              </a:ext>
            </a:extLst>
          </p:cNvPr>
          <p:cNvGrpSpPr/>
          <p:nvPr/>
        </p:nvGrpSpPr>
        <p:grpSpPr>
          <a:xfrm>
            <a:off x="-10634" y="9939"/>
            <a:ext cx="4232677" cy="284558"/>
            <a:chOff x="609324" y="13133"/>
            <a:chExt cx="4232677" cy="284558"/>
          </a:xfrm>
        </p:grpSpPr>
        <p:sp>
          <p:nvSpPr>
            <p:cNvPr id="18" name="Arrow: Chevron 17">
              <a:extLst>
                <a:ext uri="{FF2B5EF4-FFF2-40B4-BE49-F238E27FC236}">
                  <a16:creationId xmlns:a16="http://schemas.microsoft.com/office/drawing/2014/main" id="{5D0B098E-A8AA-4868-8FF2-CF11F21EA540}"/>
                </a:ext>
              </a:extLst>
            </p:cNvPr>
            <p:cNvSpPr/>
            <p:nvPr/>
          </p:nvSpPr>
          <p:spPr>
            <a:xfrm>
              <a:off x="2003522" y="13133"/>
              <a:ext cx="1487468"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Conversion Tools</a:t>
              </a:r>
            </a:p>
          </p:txBody>
        </p:sp>
        <p:sp>
          <p:nvSpPr>
            <p:cNvPr id="19" name="Arrow: Chevron 18">
              <a:extLst>
                <a:ext uri="{FF2B5EF4-FFF2-40B4-BE49-F238E27FC236}">
                  <a16:creationId xmlns:a16="http://schemas.microsoft.com/office/drawing/2014/main" id="{B7FE9FCC-92EB-437D-9D0E-40A351EB18D9}"/>
                </a:ext>
              </a:extLst>
            </p:cNvPr>
            <p:cNvSpPr/>
            <p:nvPr/>
          </p:nvSpPr>
          <p:spPr>
            <a:xfrm>
              <a:off x="609324" y="13133"/>
              <a:ext cx="1529823"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algn="ctr"/>
              <a:r>
                <a:rPr lang="en-US" sz="800" kern="0">
                  <a:solidFill>
                    <a:prstClr val="black"/>
                  </a:solidFill>
                  <a:latin typeface="Calibri" panose="020F0502020204030204"/>
                  <a:cs typeface="Arial" panose="020B0604020202020204" pitchFamily="34" charset="0"/>
                </a:rPr>
                <a:t>Conversion Approach</a:t>
              </a:r>
            </a:p>
          </p:txBody>
        </p:sp>
        <p:sp>
          <p:nvSpPr>
            <p:cNvPr id="20" name="Arrow: Chevron 19">
              <a:extLst>
                <a:ext uri="{FF2B5EF4-FFF2-40B4-BE49-F238E27FC236}">
                  <a16:creationId xmlns:a16="http://schemas.microsoft.com/office/drawing/2014/main" id="{F70FF861-90F5-48F6-A61B-B46D48A1E71D}"/>
                </a:ext>
              </a:extLst>
            </p:cNvPr>
            <p:cNvSpPr/>
            <p:nvPr/>
          </p:nvSpPr>
          <p:spPr>
            <a:xfrm>
              <a:off x="3354533" y="13133"/>
              <a:ext cx="1487468" cy="284558"/>
            </a:xfrm>
            <a:prstGeom prst="chevron">
              <a:avLst/>
            </a:prstGeom>
            <a:solidFill>
              <a:srgbClr val="F0904E"/>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latin typeface="Calibri" panose="020F0502020204030204"/>
                  <a:ea typeface="+mn-ea"/>
                  <a:cs typeface="Arial" panose="020B0604020202020204" pitchFamily="34" charset="0"/>
                </a:rPr>
                <a:t>Reconciliation &amp; Validation</a:t>
              </a:r>
            </a:p>
          </p:txBody>
        </p:sp>
      </p:grpSp>
      <p:sp>
        <p:nvSpPr>
          <p:cNvPr id="10" name="Arrow: Chevron 9">
            <a:extLst>
              <a:ext uri="{FF2B5EF4-FFF2-40B4-BE49-F238E27FC236}">
                <a16:creationId xmlns:a16="http://schemas.microsoft.com/office/drawing/2014/main" id="{A0957149-3355-497A-8D71-531F0675BCE6}"/>
              </a:ext>
            </a:extLst>
          </p:cNvPr>
          <p:cNvSpPr/>
          <p:nvPr/>
        </p:nvSpPr>
        <p:spPr>
          <a:xfrm>
            <a:off x="5444647" y="-5465"/>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Responsibility Matrix</a:t>
            </a:r>
          </a:p>
        </p:txBody>
      </p:sp>
      <p:sp>
        <p:nvSpPr>
          <p:cNvPr id="11" name="Arrow: Chevron 10">
            <a:extLst>
              <a:ext uri="{FF2B5EF4-FFF2-40B4-BE49-F238E27FC236}">
                <a16:creationId xmlns:a16="http://schemas.microsoft.com/office/drawing/2014/main" id="{F5A2E121-DC89-4EB6-A2CD-D0E25573EA14}"/>
              </a:ext>
            </a:extLst>
          </p:cNvPr>
          <p:cNvSpPr/>
          <p:nvPr/>
        </p:nvSpPr>
        <p:spPr>
          <a:xfrm>
            <a:off x="6796119" y="5377"/>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Entities in Scope</a:t>
            </a:r>
          </a:p>
        </p:txBody>
      </p:sp>
    </p:spTree>
    <p:extLst>
      <p:ext uri="{BB962C8B-B14F-4D97-AF65-F5344CB8AC3E}">
        <p14:creationId xmlns:p14="http://schemas.microsoft.com/office/powerpoint/2010/main" val="414066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94F6-4E5B-47C4-A866-CB29ED8CA522}"/>
              </a:ext>
            </a:extLst>
          </p:cNvPr>
          <p:cNvSpPr>
            <a:spLocks noGrp="1"/>
          </p:cNvSpPr>
          <p:nvPr>
            <p:ph type="title"/>
          </p:nvPr>
        </p:nvSpPr>
        <p:spPr>
          <a:xfrm>
            <a:off x="644650" y="327660"/>
            <a:ext cx="11040619" cy="378460"/>
          </a:xfrm>
        </p:spPr>
        <p:txBody>
          <a:bodyPr>
            <a:noAutofit/>
          </a:bodyPr>
          <a:lstStyle/>
          <a:p>
            <a:r>
              <a:rPr lang="en-US" b="1"/>
              <a:t>Data Conversion Testing Cycles</a:t>
            </a:r>
          </a:p>
        </p:txBody>
      </p:sp>
      <p:graphicFrame>
        <p:nvGraphicFramePr>
          <p:cNvPr id="7" name="Table 6">
            <a:extLst>
              <a:ext uri="{FF2B5EF4-FFF2-40B4-BE49-F238E27FC236}">
                <a16:creationId xmlns:a16="http://schemas.microsoft.com/office/drawing/2014/main" id="{5B23F96A-EE07-4518-9A85-3C6D613E9E01}"/>
              </a:ext>
            </a:extLst>
          </p:cNvPr>
          <p:cNvGraphicFramePr>
            <a:graphicFrameLocks noGrp="1"/>
          </p:cNvGraphicFramePr>
          <p:nvPr>
            <p:extLst>
              <p:ext uri="{D42A27DB-BD31-4B8C-83A1-F6EECF244321}">
                <p14:modId xmlns:p14="http://schemas.microsoft.com/office/powerpoint/2010/main" val="976120087"/>
              </p:ext>
            </p:extLst>
          </p:nvPr>
        </p:nvGraphicFramePr>
        <p:xfrm>
          <a:off x="644650" y="1049588"/>
          <a:ext cx="9938536" cy="3307726"/>
        </p:xfrm>
        <a:graphic>
          <a:graphicData uri="http://schemas.openxmlformats.org/drawingml/2006/table">
            <a:tbl>
              <a:tblPr firstRow="1" bandRow="1">
                <a:tableStyleId>{B301B821-A1FF-4177-AEE7-76D212191A09}</a:tableStyleId>
              </a:tblPr>
              <a:tblGrid>
                <a:gridCol w="1249648">
                  <a:extLst>
                    <a:ext uri="{9D8B030D-6E8A-4147-A177-3AD203B41FA5}">
                      <a16:colId xmlns:a16="http://schemas.microsoft.com/office/drawing/2014/main" val="2846400445"/>
                    </a:ext>
                  </a:extLst>
                </a:gridCol>
                <a:gridCol w="2670022">
                  <a:extLst>
                    <a:ext uri="{9D8B030D-6E8A-4147-A177-3AD203B41FA5}">
                      <a16:colId xmlns:a16="http://schemas.microsoft.com/office/drawing/2014/main" val="3490157341"/>
                    </a:ext>
                  </a:extLst>
                </a:gridCol>
                <a:gridCol w="6018866">
                  <a:extLst>
                    <a:ext uri="{9D8B030D-6E8A-4147-A177-3AD203B41FA5}">
                      <a16:colId xmlns:a16="http://schemas.microsoft.com/office/drawing/2014/main" val="4145928228"/>
                    </a:ext>
                  </a:extLst>
                </a:gridCol>
              </a:tblGrid>
              <a:tr h="350282">
                <a:tc>
                  <a:txBody>
                    <a:bodyPr/>
                    <a:lstStyle/>
                    <a:p>
                      <a:pPr algn="ctr"/>
                      <a:r>
                        <a:rPr lang="en-US" sz="1050" dirty="0">
                          <a:solidFill>
                            <a:schemeClr val="bg1"/>
                          </a:solidFill>
                        </a:rPr>
                        <a:t>Cycle</a:t>
                      </a:r>
                      <a:endParaRPr lang="en-US" sz="1050" dirty="0">
                        <a:solidFill>
                          <a:schemeClr val="bg1"/>
                        </a:solidFill>
                        <a:latin typeface="+mj-lt"/>
                        <a:ea typeface="Open Sans" panose="020B0606030504020204" pitchFamily="34" charset="0"/>
                        <a:cs typeface="Open Sans" panose="020B0606030504020204" pitchFamily="34" charset="0"/>
                      </a:endParaRPr>
                    </a:p>
                  </a:txBody>
                  <a:tcPr marL="68750" marR="68750" marT="45847" marB="45847" anchor="ctr">
                    <a:lnL w="12700" cmpd="sng">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l"/>
                      <a:r>
                        <a:rPr lang="en-US" sz="1050">
                          <a:solidFill>
                            <a:schemeClr val="bg1"/>
                          </a:solidFill>
                        </a:rPr>
                        <a:t>Conversion Test Cycle</a:t>
                      </a:r>
                      <a:endParaRPr lang="en-US" sz="1050">
                        <a:solidFill>
                          <a:schemeClr val="bg1"/>
                        </a:solidFill>
                        <a:latin typeface="+mj-lt"/>
                        <a:ea typeface="Open Sans" panose="020B0606030504020204" pitchFamily="34" charset="0"/>
                        <a:cs typeface="Open Sans" panose="020B0606030504020204" pitchFamily="34" charset="0"/>
                      </a:endParaRPr>
                    </a:p>
                  </a:txBody>
                  <a:tcPr marL="68750" marR="68750" marT="45847" marB="45847"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a:solidFill>
                            <a:schemeClr val="bg1"/>
                          </a:solidFill>
                        </a:rPr>
                        <a:t>Purpose</a:t>
                      </a:r>
                      <a:endParaRPr lang="en-US" sz="1050">
                        <a:solidFill>
                          <a:schemeClr val="bg1"/>
                        </a:solidFill>
                        <a:latin typeface="+mj-lt"/>
                        <a:ea typeface="Open Sans" panose="020B0606030504020204" pitchFamily="34" charset="0"/>
                        <a:cs typeface="Open Sans" panose="020B0606030504020204" pitchFamily="34" charset="0"/>
                      </a:endParaRPr>
                    </a:p>
                  </a:txBody>
                  <a:tcPr marL="68750" marR="68750" marT="45847" marB="45847" anchor="ctr">
                    <a:lnL>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965268"/>
                  </a:ext>
                </a:extLst>
              </a:tr>
              <a:tr h="73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rPr>
                        <a:t>MC1</a:t>
                      </a:r>
                      <a:endParaRPr lang="en-US" sz="1100" kern="1200">
                        <a:solidFill>
                          <a:schemeClr val="tx1"/>
                        </a:solidFill>
                        <a:latin typeface="+mn-lt"/>
                        <a:ea typeface="Open Sans" panose="020B0606030504020204" pitchFamily="34" charset="0"/>
                        <a:cs typeface="Open Sans" panose="020B0606030504020204" pitchFamily="34" charset="0"/>
                      </a:endParaRPr>
                    </a:p>
                  </a:txBody>
                  <a:tcPr marL="68750" marR="68750" marT="45847" marB="45847"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rPr>
                        <a:t>Conversion Cycle 1</a:t>
                      </a:r>
                      <a:endParaRPr lang="en-US" sz="1100" kern="1200">
                        <a:solidFill>
                          <a:schemeClr val="tx1"/>
                        </a:solidFill>
                        <a:latin typeface="+mn-lt"/>
                        <a:ea typeface="Open Sans" panose="020B0606030504020204" pitchFamily="34" charset="0"/>
                        <a:cs typeface="Open Sans" panose="020B0606030504020204" pitchFamily="34" charset="0"/>
                      </a:endParaRPr>
                    </a:p>
                  </a:txBody>
                  <a:tcPr marL="68580" marR="68580" marT="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b="0" kern="1200">
                          <a:solidFill>
                            <a:schemeClr val="tx1"/>
                          </a:solidFill>
                          <a:latin typeface="+mn-lt"/>
                          <a:ea typeface="Open Sans"/>
                          <a:cs typeface="Open Sans"/>
                        </a:rPr>
                        <a:t>This first mock conversion cycle validates the data mapping, sequence of extracts and execution of conversion routines.</a:t>
                      </a:r>
                    </a:p>
                  </a:txBody>
                  <a:tcPr marL="68580" marR="68580" marT="0"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7248148"/>
                  </a:ext>
                </a:extLst>
              </a:tr>
              <a:tr h="739361">
                <a:tc>
                  <a:txBody>
                    <a:bodyPr/>
                    <a:lstStyle/>
                    <a:p>
                      <a:pPr marL="0" marR="0" algn="ctr">
                        <a:spcBef>
                          <a:spcPts val="0"/>
                        </a:spcBef>
                        <a:spcAft>
                          <a:spcPts val="0"/>
                        </a:spcAft>
                      </a:pPr>
                      <a:r>
                        <a:rPr lang="en-US" sz="1100" kern="1200">
                          <a:solidFill>
                            <a:schemeClr val="tx1"/>
                          </a:solidFill>
                        </a:rPr>
                        <a:t>MC2</a:t>
                      </a:r>
                      <a:endParaRPr lang="en-US" sz="1100" kern="1200">
                        <a:solidFill>
                          <a:schemeClr val="tx1"/>
                        </a:solidFill>
                        <a:latin typeface="+mn-lt"/>
                        <a:ea typeface="Open Sans" panose="020B0606030504020204" pitchFamily="34" charset="0"/>
                        <a:cs typeface="Open Sans" panose="020B0606030504020204" pitchFamily="34" charset="0"/>
                      </a:endParaRPr>
                    </a:p>
                  </a:txBody>
                  <a:tcPr marL="68580" marR="68580" marT="0"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rPr>
                        <a:t>Conversion Cycle 2</a:t>
                      </a:r>
                    </a:p>
                  </a:txBody>
                  <a:tcPr marL="68580" marR="68580" marT="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100" kern="1200">
                          <a:solidFill>
                            <a:schemeClr val="tx1"/>
                          </a:solidFill>
                        </a:rPr>
                        <a:t>To validate configurations correctness in converted data which can be used for running the business processes including any interfaces with boundary applications. Familiarize Data Owners with the reconciliation process </a:t>
                      </a:r>
                      <a:endParaRPr lang="en-GB" sz="1100" kern="1200">
                        <a:solidFill>
                          <a:schemeClr val="tx1"/>
                        </a:solidFill>
                        <a:latin typeface="+mn-lt"/>
                        <a:ea typeface="+mn-ea"/>
                        <a:cs typeface="+mn-cs"/>
                      </a:endParaRPr>
                    </a:p>
                  </a:txBody>
                  <a:tcPr marL="68580" marR="68580" marT="0"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8128802"/>
                  </a:ext>
                </a:extLst>
              </a:tr>
              <a:tr h="739361">
                <a:tc>
                  <a:txBody>
                    <a:bodyPr/>
                    <a:lstStyle/>
                    <a:p>
                      <a:pPr marL="0" marR="0" algn="ctr">
                        <a:spcBef>
                          <a:spcPts val="0"/>
                        </a:spcBef>
                        <a:spcAft>
                          <a:spcPts val="0"/>
                        </a:spcAft>
                      </a:pPr>
                      <a:r>
                        <a:rPr lang="en-US" sz="1100" kern="1200">
                          <a:solidFill>
                            <a:schemeClr val="tx1"/>
                          </a:solidFill>
                        </a:rPr>
                        <a:t>MC3</a:t>
                      </a:r>
                      <a:endParaRPr lang="en-US" sz="1100" kern="1200">
                        <a:solidFill>
                          <a:schemeClr val="tx1"/>
                        </a:solidFill>
                        <a:latin typeface="+mn-lt"/>
                        <a:ea typeface="Open Sans" panose="020B0606030504020204" pitchFamily="34" charset="0"/>
                        <a:cs typeface="Open Sans" panose="020B0606030504020204" pitchFamily="34" charset="0"/>
                      </a:endParaRPr>
                    </a:p>
                  </a:txBody>
                  <a:tcPr marL="68580" marR="68580" marT="0"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rPr>
                        <a:t>Conversion Cycle 3</a:t>
                      </a:r>
                    </a:p>
                  </a:txBody>
                  <a:tcPr marL="68580" marR="68580" marT="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kern="1200">
                          <a:solidFill>
                            <a:schemeClr val="tx1"/>
                          </a:solidFill>
                        </a:rPr>
                        <a:t>Like MC2 with </a:t>
                      </a:r>
                      <a:r>
                        <a:rPr lang="en-US" sz="1100" b="1" kern="1200">
                          <a:solidFill>
                            <a:schemeClr val="tx1"/>
                          </a:solidFill>
                        </a:rPr>
                        <a:t>remediation of issues </a:t>
                      </a:r>
                      <a:r>
                        <a:rPr lang="en-US" sz="1100" kern="1200">
                          <a:solidFill>
                            <a:schemeClr val="tx1"/>
                          </a:solidFill>
                        </a:rPr>
                        <a:t>identified in previous cycles. Validation of functional scenarios operate successfully with converted master data and transactional data. Validation of reporting scenarios operates with a combination of new and converted transactional data.</a:t>
                      </a:r>
                      <a:endParaRPr lang="en-US" sz="1100" kern="1200">
                        <a:solidFill>
                          <a:schemeClr val="tx1"/>
                        </a:solidFill>
                        <a:latin typeface="+mn-lt"/>
                        <a:ea typeface="+mn-ea"/>
                        <a:cs typeface="+mn-cs"/>
                      </a:endParaRPr>
                    </a:p>
                  </a:txBody>
                  <a:tcPr marL="68580" marR="68580" marT="0"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5587335"/>
                  </a:ext>
                </a:extLst>
              </a:tr>
              <a:tr h="739361">
                <a:tc>
                  <a:txBody>
                    <a:bodyPr/>
                    <a:lstStyle/>
                    <a:p>
                      <a:pPr marL="0" marR="0" algn="ctr">
                        <a:spcBef>
                          <a:spcPts val="0"/>
                        </a:spcBef>
                        <a:spcAft>
                          <a:spcPts val="0"/>
                        </a:spcAft>
                      </a:pPr>
                      <a:r>
                        <a:rPr lang="en-US" sz="1100" kern="1200">
                          <a:solidFill>
                            <a:schemeClr val="tx1"/>
                          </a:solidFill>
                        </a:rPr>
                        <a:t>MC4</a:t>
                      </a:r>
                      <a:endParaRPr lang="en-US" sz="1100" kern="1200">
                        <a:solidFill>
                          <a:schemeClr val="tx1"/>
                        </a:solidFill>
                        <a:latin typeface="+mn-lt"/>
                        <a:ea typeface="Open Sans" panose="020B0606030504020204" pitchFamily="34" charset="0"/>
                        <a:cs typeface="Open Sans" panose="020B0606030504020204" pitchFamily="34" charset="0"/>
                      </a:endParaRPr>
                    </a:p>
                  </a:txBody>
                  <a:tcPr marL="68580" marR="68580" marT="0" marB="0" anchor="ctr">
                    <a:lnL w="12700" cmpd="sng">
                      <a:noFill/>
                    </a:lnL>
                    <a:lnR>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rPr>
                        <a:t>Conversion Cycle 4</a:t>
                      </a:r>
                    </a:p>
                  </a:txBody>
                  <a:tcPr marL="68580" marR="68580" marT="0" marB="0" anchor="ctr">
                    <a:lnL>
                      <a:noFill/>
                    </a:lnL>
                    <a:lnR>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kern="1200" dirty="0">
                          <a:solidFill>
                            <a:schemeClr val="tx1"/>
                          </a:solidFill>
                        </a:rPr>
                        <a:t>A full, 100% end-to-end conversion will be carried out and </a:t>
                      </a:r>
                      <a:r>
                        <a:rPr lang="en-US" sz="1100" b="1" kern="1200" dirty="0">
                          <a:solidFill>
                            <a:schemeClr val="tx1"/>
                          </a:solidFill>
                        </a:rPr>
                        <a:t>fully reconciled and final sign off</a:t>
                      </a:r>
                      <a:r>
                        <a:rPr lang="en-US" sz="1100" kern="1200" dirty="0">
                          <a:solidFill>
                            <a:schemeClr val="tx1"/>
                          </a:solidFill>
                        </a:rPr>
                        <a:t> by identified  Data Owners.</a:t>
                      </a:r>
                      <a:endParaRPr lang="en-US" sz="1100" kern="1200" dirty="0">
                        <a:solidFill>
                          <a:schemeClr val="tx1"/>
                        </a:solidFill>
                        <a:latin typeface="+mn-lt"/>
                        <a:ea typeface="Open Sans" panose="020B0606030504020204" pitchFamily="34" charset="0"/>
                        <a:cs typeface="Open Sans" panose="020B0606030504020204" pitchFamily="34" charset="0"/>
                      </a:endParaRPr>
                    </a:p>
                  </a:txBody>
                  <a:tcPr marL="68580" marR="68580" marT="0" marB="0" anchor="ctr">
                    <a:lnL>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17950625"/>
                  </a:ext>
                </a:extLst>
              </a:tr>
            </a:tbl>
          </a:graphicData>
        </a:graphic>
      </p:graphicFrame>
      <p:grpSp>
        <p:nvGrpSpPr>
          <p:cNvPr id="11" name="Group 10">
            <a:extLst>
              <a:ext uri="{FF2B5EF4-FFF2-40B4-BE49-F238E27FC236}">
                <a16:creationId xmlns:a16="http://schemas.microsoft.com/office/drawing/2014/main" id="{440C28A7-9CF6-4872-B209-827369E5B742}"/>
              </a:ext>
            </a:extLst>
          </p:cNvPr>
          <p:cNvGrpSpPr/>
          <p:nvPr/>
        </p:nvGrpSpPr>
        <p:grpSpPr>
          <a:xfrm>
            <a:off x="-10634" y="9939"/>
            <a:ext cx="4232677" cy="284558"/>
            <a:chOff x="609324" y="13133"/>
            <a:chExt cx="4232677" cy="284558"/>
          </a:xfrm>
        </p:grpSpPr>
        <p:sp>
          <p:nvSpPr>
            <p:cNvPr id="12" name="Arrow: Chevron 11">
              <a:extLst>
                <a:ext uri="{FF2B5EF4-FFF2-40B4-BE49-F238E27FC236}">
                  <a16:creationId xmlns:a16="http://schemas.microsoft.com/office/drawing/2014/main" id="{960E6064-AA12-4897-9166-70074E8C6998}"/>
                </a:ext>
              </a:extLst>
            </p:cNvPr>
            <p:cNvSpPr/>
            <p:nvPr/>
          </p:nvSpPr>
          <p:spPr>
            <a:xfrm>
              <a:off x="2003522" y="13133"/>
              <a:ext cx="1487468"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Conversion Tools</a:t>
              </a:r>
            </a:p>
          </p:txBody>
        </p:sp>
        <p:sp>
          <p:nvSpPr>
            <p:cNvPr id="13" name="Arrow: Chevron 12">
              <a:extLst>
                <a:ext uri="{FF2B5EF4-FFF2-40B4-BE49-F238E27FC236}">
                  <a16:creationId xmlns:a16="http://schemas.microsoft.com/office/drawing/2014/main" id="{9AE5D7EC-D307-494F-A3A3-1396C8F7CE7B}"/>
                </a:ext>
              </a:extLst>
            </p:cNvPr>
            <p:cNvSpPr/>
            <p:nvPr/>
          </p:nvSpPr>
          <p:spPr>
            <a:xfrm>
              <a:off x="609324" y="13133"/>
              <a:ext cx="1529823"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algn="ctr"/>
              <a:r>
                <a:rPr lang="en-US" sz="800" kern="0">
                  <a:solidFill>
                    <a:prstClr val="black"/>
                  </a:solidFill>
                  <a:latin typeface="Calibri" panose="020F0502020204030204"/>
                  <a:cs typeface="Arial" panose="020B0604020202020204" pitchFamily="34" charset="0"/>
                </a:rPr>
                <a:t>Conversion Approach</a:t>
              </a:r>
            </a:p>
          </p:txBody>
        </p:sp>
        <p:sp>
          <p:nvSpPr>
            <p:cNvPr id="14" name="Arrow: Chevron 13">
              <a:extLst>
                <a:ext uri="{FF2B5EF4-FFF2-40B4-BE49-F238E27FC236}">
                  <a16:creationId xmlns:a16="http://schemas.microsoft.com/office/drawing/2014/main" id="{101B22D1-1D21-4EC9-BD27-ED6524FD39CA}"/>
                </a:ext>
              </a:extLst>
            </p:cNvPr>
            <p:cNvSpPr/>
            <p:nvPr/>
          </p:nvSpPr>
          <p:spPr>
            <a:xfrm>
              <a:off x="3354533"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Reconciliation &amp; Validation</a:t>
              </a:r>
            </a:p>
          </p:txBody>
        </p:sp>
      </p:grpSp>
      <p:sp>
        <p:nvSpPr>
          <p:cNvPr id="15" name="Arrow: Chevron 14">
            <a:extLst>
              <a:ext uri="{FF2B5EF4-FFF2-40B4-BE49-F238E27FC236}">
                <a16:creationId xmlns:a16="http://schemas.microsoft.com/office/drawing/2014/main" id="{5259494F-F3C7-49BB-81C2-4179AA7446EB}"/>
              </a:ext>
            </a:extLst>
          </p:cNvPr>
          <p:cNvSpPr/>
          <p:nvPr/>
        </p:nvSpPr>
        <p:spPr>
          <a:xfrm>
            <a:off x="4089611" y="13254"/>
            <a:ext cx="1487468" cy="284558"/>
          </a:xfrm>
          <a:prstGeom prst="chevron">
            <a:avLst/>
          </a:prstGeom>
          <a:solidFill>
            <a:srgbClr val="F090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Testing Cycles</a:t>
            </a:r>
          </a:p>
        </p:txBody>
      </p:sp>
      <p:sp>
        <p:nvSpPr>
          <p:cNvPr id="9" name="Arrow: Chevron 8">
            <a:extLst>
              <a:ext uri="{FF2B5EF4-FFF2-40B4-BE49-F238E27FC236}">
                <a16:creationId xmlns:a16="http://schemas.microsoft.com/office/drawing/2014/main" id="{E8D37FBB-95FF-4981-84C8-F452622A85F3}"/>
              </a:ext>
            </a:extLst>
          </p:cNvPr>
          <p:cNvSpPr/>
          <p:nvPr/>
        </p:nvSpPr>
        <p:spPr>
          <a:xfrm>
            <a:off x="5444647" y="5552"/>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Responsibility Matrix</a:t>
            </a:r>
          </a:p>
        </p:txBody>
      </p:sp>
      <p:sp>
        <p:nvSpPr>
          <p:cNvPr id="10" name="Arrow: Chevron 9">
            <a:extLst>
              <a:ext uri="{FF2B5EF4-FFF2-40B4-BE49-F238E27FC236}">
                <a16:creationId xmlns:a16="http://schemas.microsoft.com/office/drawing/2014/main" id="{28512F43-C046-42E5-B2BF-743119420C4F}"/>
              </a:ext>
            </a:extLst>
          </p:cNvPr>
          <p:cNvSpPr/>
          <p:nvPr/>
        </p:nvSpPr>
        <p:spPr>
          <a:xfrm>
            <a:off x="6796119" y="16394"/>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Entities in Scope</a:t>
            </a:r>
          </a:p>
        </p:txBody>
      </p:sp>
    </p:spTree>
    <p:extLst>
      <p:ext uri="{BB962C8B-B14F-4D97-AF65-F5344CB8AC3E}">
        <p14:creationId xmlns:p14="http://schemas.microsoft.com/office/powerpoint/2010/main" val="3268106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67550" y="281939"/>
            <a:ext cx="8426754" cy="404627"/>
          </a:xfrm>
        </p:spPr>
        <p:txBody>
          <a:bodyPr>
            <a:normAutofit fontScale="90000"/>
          </a:bodyPr>
          <a:lstStyle/>
          <a:p>
            <a:r>
              <a:rPr lang="en-US" b="1"/>
              <a:t>Data Conversion Cycles Timeline (Proposed)</a:t>
            </a:r>
          </a:p>
        </p:txBody>
      </p:sp>
      <p:sp>
        <p:nvSpPr>
          <p:cNvPr id="2" name="Rectangle 1"/>
          <p:cNvSpPr/>
          <p:nvPr/>
        </p:nvSpPr>
        <p:spPr>
          <a:xfrm>
            <a:off x="574379" y="5998702"/>
            <a:ext cx="11078332" cy="461665"/>
          </a:xfrm>
          <a:prstGeom prst="rect">
            <a:avLst/>
          </a:prstGeom>
        </p:spPr>
        <p:txBody>
          <a:bodyPr wrap="square">
            <a:spAutoFit/>
          </a:bodyPr>
          <a:lstStyle/>
          <a:p>
            <a:r>
              <a:rPr lang="en-US" sz="1200"/>
              <a:t>** The proposed cycles dates are planned based on the instance/Pod's availability driven by the instance strategy. Subjective to change may or may not   post workshop discussion.</a:t>
            </a:r>
          </a:p>
        </p:txBody>
      </p:sp>
      <p:graphicFrame>
        <p:nvGraphicFramePr>
          <p:cNvPr id="4" name="Table 4">
            <a:extLst>
              <a:ext uri="{FF2B5EF4-FFF2-40B4-BE49-F238E27FC236}">
                <a16:creationId xmlns:a16="http://schemas.microsoft.com/office/drawing/2014/main" id="{F60EA8CD-0AA9-456B-9004-09A65F24AB99}"/>
              </a:ext>
            </a:extLst>
          </p:cNvPr>
          <p:cNvGraphicFramePr>
            <a:graphicFrameLocks noGrp="1"/>
          </p:cNvGraphicFramePr>
          <p:nvPr/>
        </p:nvGraphicFramePr>
        <p:xfrm>
          <a:off x="667549" y="941616"/>
          <a:ext cx="8709914" cy="3950493"/>
        </p:xfrm>
        <a:graphic>
          <a:graphicData uri="http://schemas.openxmlformats.org/drawingml/2006/table">
            <a:tbl>
              <a:tblPr firstRow="1" bandRow="1">
                <a:tableStyleId>{B301B821-A1FF-4177-AEE7-76D212191A09}</a:tableStyleId>
              </a:tblPr>
              <a:tblGrid>
                <a:gridCol w="1884167">
                  <a:extLst>
                    <a:ext uri="{9D8B030D-6E8A-4147-A177-3AD203B41FA5}">
                      <a16:colId xmlns:a16="http://schemas.microsoft.com/office/drawing/2014/main" val="3430725913"/>
                    </a:ext>
                  </a:extLst>
                </a:gridCol>
                <a:gridCol w="2275249">
                  <a:extLst>
                    <a:ext uri="{9D8B030D-6E8A-4147-A177-3AD203B41FA5}">
                      <a16:colId xmlns:a16="http://schemas.microsoft.com/office/drawing/2014/main" val="2419407540"/>
                    </a:ext>
                  </a:extLst>
                </a:gridCol>
                <a:gridCol w="2275249">
                  <a:extLst>
                    <a:ext uri="{9D8B030D-6E8A-4147-A177-3AD203B41FA5}">
                      <a16:colId xmlns:a16="http://schemas.microsoft.com/office/drawing/2014/main" val="3292202099"/>
                    </a:ext>
                  </a:extLst>
                </a:gridCol>
                <a:gridCol w="2275249">
                  <a:extLst>
                    <a:ext uri="{9D8B030D-6E8A-4147-A177-3AD203B41FA5}">
                      <a16:colId xmlns:a16="http://schemas.microsoft.com/office/drawing/2014/main" val="2703651717"/>
                    </a:ext>
                  </a:extLst>
                </a:gridCol>
              </a:tblGrid>
              <a:tr h="303885">
                <a:tc>
                  <a:txBody>
                    <a:bodyPr/>
                    <a:lstStyle/>
                    <a:p>
                      <a:pPr algn="ctr" rtl="0" fontAlgn="ctr"/>
                      <a:r>
                        <a:rPr lang="en-US" sz="1400" b="1" u="none" strike="noStrike">
                          <a:solidFill>
                            <a:schemeClr val="bg1"/>
                          </a:solidFill>
                          <a:effectLst/>
                        </a:rPr>
                        <a:t>Phase</a:t>
                      </a:r>
                      <a:endParaRPr lang="en-US" sz="1400" b="1" i="0" u="none" strike="noStrike">
                        <a:solidFill>
                          <a:schemeClr val="bg1"/>
                        </a:solidFill>
                        <a:effectLst/>
                        <a:latin typeface="+mn-lt"/>
                      </a:endParaRPr>
                    </a:p>
                  </a:txBody>
                  <a:tcPr marL="4763" marR="4763" marT="4763"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rtl="0" fontAlgn="ctr"/>
                      <a:r>
                        <a:rPr lang="en-US" sz="1400" b="1" u="none" strike="noStrike">
                          <a:solidFill>
                            <a:schemeClr val="bg1"/>
                          </a:solidFill>
                          <a:effectLst/>
                        </a:rPr>
                        <a:t>Data</a:t>
                      </a:r>
                      <a:r>
                        <a:rPr lang="en-US" sz="1400" b="1" u="none" strike="noStrike">
                          <a:solidFill>
                            <a:schemeClr val="tx1"/>
                          </a:solidFill>
                          <a:effectLst/>
                        </a:rPr>
                        <a:t> </a:t>
                      </a:r>
                      <a:r>
                        <a:rPr lang="en-US" sz="1400" b="1" u="none" strike="noStrike">
                          <a:solidFill>
                            <a:schemeClr val="bg1"/>
                          </a:solidFill>
                          <a:effectLst/>
                        </a:rPr>
                        <a:t>Conversion Cycles</a:t>
                      </a:r>
                      <a:endParaRPr lang="en-US" sz="1400" b="1" i="0" u="none" strike="noStrike">
                        <a:solidFill>
                          <a:schemeClr val="bg1"/>
                        </a:solidFill>
                        <a:effectLst/>
                        <a:latin typeface="+mn-lt"/>
                      </a:endParaRPr>
                    </a:p>
                  </a:txBody>
                  <a:tcPr marL="4763" marR="4763" marT="4763"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rtl="0" fontAlgn="t"/>
                      <a:r>
                        <a:rPr lang="en-US" sz="1400" b="1" u="none" strike="noStrike">
                          <a:solidFill>
                            <a:schemeClr val="bg1"/>
                          </a:solidFill>
                          <a:effectLst/>
                        </a:rPr>
                        <a:t> Cycle Start</a:t>
                      </a:r>
                      <a:r>
                        <a:rPr lang="en-US" sz="1400" b="1" u="none" strike="noStrike" baseline="0">
                          <a:solidFill>
                            <a:schemeClr val="bg1"/>
                          </a:solidFill>
                          <a:effectLst/>
                        </a:rPr>
                        <a:t> Dates</a:t>
                      </a:r>
                      <a:endParaRPr lang="en-US" sz="1400" b="1" i="0" u="none" strike="noStrike">
                        <a:solidFill>
                          <a:schemeClr val="bg1"/>
                        </a:solidFill>
                        <a:effectLst/>
                        <a:latin typeface="+mn-lt"/>
                      </a:endParaRPr>
                    </a:p>
                  </a:txBody>
                  <a:tcPr marL="4763" marR="4763" marT="4763"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rtl="0" fontAlgn="t"/>
                      <a:r>
                        <a:rPr lang="en-US" sz="1400" b="1" u="none" strike="noStrike">
                          <a:solidFill>
                            <a:schemeClr val="bg1"/>
                          </a:solidFill>
                          <a:effectLst/>
                        </a:rPr>
                        <a:t>Proposed End Dates</a:t>
                      </a:r>
                      <a:endParaRPr lang="en-US" sz="1400" b="1" i="0" u="none" strike="noStrike">
                        <a:solidFill>
                          <a:schemeClr val="bg1"/>
                        </a:solidFill>
                        <a:effectLst/>
                        <a:latin typeface="+mn-lt"/>
                      </a:endParaRPr>
                    </a:p>
                  </a:txBody>
                  <a:tcPr marL="4763" marR="4763" marT="4763"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0287138"/>
                  </a:ext>
                </a:extLst>
              </a:tr>
              <a:tr h="227913">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1A</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MC 1 </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13-Feb-2023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17-Feb-2023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6669731"/>
                  </a:ext>
                </a:extLst>
              </a:tr>
              <a:tr h="227913">
                <a:tc>
                  <a:txBody>
                    <a:bodyPr/>
                    <a:lstStyle/>
                    <a:p>
                      <a:pPr marL="0" lvl="0" indent="0" algn="ctr" defTabSz="1507846">
                        <a:lnSpc>
                          <a:spcPct val="100000"/>
                        </a:lnSpc>
                        <a:spcBef>
                          <a:spcPts val="0"/>
                        </a:spcBef>
                        <a:spcAft>
                          <a:spcPts val="0"/>
                        </a:spcAft>
                        <a:buNone/>
                        <a:tabLst/>
                        <a:defRPr/>
                      </a:pPr>
                      <a:r>
                        <a:rPr lang="en-US" sz="1200" b="0" u="none" strike="noStrike" kern="1200" cap="none" spc="0" normalizeH="0" baseline="0">
                          <a:ln>
                            <a:noFill/>
                          </a:ln>
                          <a:solidFill>
                            <a:schemeClr val="tx1"/>
                          </a:solidFill>
                          <a:effectLst/>
                          <a:uLnTx/>
                          <a:uFillTx/>
                        </a:rPr>
                        <a:t>1A</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2" marR="4762" marT="4762"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a:lnSpc>
                          <a:spcPct val="100000"/>
                        </a:lnSpc>
                        <a:spcBef>
                          <a:spcPts val="0"/>
                        </a:spcBef>
                        <a:spcAft>
                          <a:spcPts val="0"/>
                        </a:spcAft>
                        <a:buNone/>
                      </a:pPr>
                      <a:r>
                        <a:rPr lang="en-US" sz="1200" b="0" u="none" strike="noStrike" kern="1200" cap="none" spc="0" normalizeH="0" baseline="0">
                          <a:ln>
                            <a:noFill/>
                          </a:ln>
                          <a:solidFill>
                            <a:schemeClr val="tx1"/>
                          </a:solidFill>
                          <a:effectLst/>
                          <a:uLnTx/>
                          <a:uFillTx/>
                        </a:rPr>
                        <a:t>MC 2 </a:t>
                      </a:r>
                      <a:endParaRPr kumimoji="0" lang="en-US"/>
                    </a:p>
                  </a:txBody>
                  <a:tcPr marL="4762" marR="4762" marT="4762"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ctr" defTabSz="1507846">
                        <a:lnSpc>
                          <a:spcPct val="100000"/>
                        </a:lnSpc>
                        <a:spcBef>
                          <a:spcPts val="0"/>
                        </a:spcBef>
                        <a:spcAft>
                          <a:spcPts val="0"/>
                        </a:spcAft>
                        <a:buNone/>
                        <a:tabLst/>
                        <a:defRPr/>
                      </a:pPr>
                      <a:r>
                        <a:rPr lang="en-US" sz="1200" b="0" u="none" strike="noStrike" kern="1200" cap="none" spc="0" normalizeH="0" baseline="0">
                          <a:ln>
                            <a:noFill/>
                          </a:ln>
                          <a:solidFill>
                            <a:schemeClr val="tx1"/>
                          </a:solidFill>
                          <a:effectLst/>
                          <a:uLnTx/>
                          <a:uFillTx/>
                        </a:rPr>
                        <a:t>27-Feb-2023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2" marR="4762" marT="4762"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ctr">
                        <a:lnSpc>
                          <a:spcPct val="100000"/>
                        </a:lnSpc>
                        <a:spcBef>
                          <a:spcPts val="0"/>
                        </a:spcBef>
                        <a:spcAft>
                          <a:spcPts val="0"/>
                        </a:spcAft>
                        <a:buNone/>
                      </a:pPr>
                      <a:r>
                        <a:rPr lang="en-US" sz="1200" b="0" u="none" strike="noStrike" kern="1200" cap="none" spc="0" normalizeH="0" baseline="0">
                          <a:ln>
                            <a:noFill/>
                          </a:ln>
                          <a:solidFill>
                            <a:schemeClr val="tx1"/>
                          </a:solidFill>
                          <a:effectLst/>
                          <a:uLnTx/>
                          <a:uFillTx/>
                        </a:rPr>
                        <a:t>03-Mar-2023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2" marR="4762" marT="4762"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3399984"/>
                  </a:ext>
                </a:extLst>
              </a:tr>
              <a:tr h="227913">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1A</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MC 3 / INT</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lang="en-US" sz="1200" b="0" u="none" strike="noStrike" kern="1200" cap="none" spc="0" normalizeH="0" baseline="0">
                          <a:ln>
                            <a:noFill/>
                          </a:ln>
                          <a:solidFill>
                            <a:schemeClr val="tx1"/>
                          </a:solidFill>
                          <a:effectLst/>
                          <a:uLnTx/>
                          <a:uFillTx/>
                        </a:rPr>
                        <a:t>13-Mar-2023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lang="en-US" sz="1200" b="0" u="none" strike="noStrike" kern="1200" cap="none" spc="0" normalizeH="0" baseline="0">
                          <a:ln>
                            <a:noFill/>
                          </a:ln>
                          <a:solidFill>
                            <a:schemeClr val="tx1"/>
                          </a:solidFill>
                          <a:effectLst/>
                          <a:uLnTx/>
                          <a:uFillTx/>
                        </a:rPr>
                        <a:t>17-Mar-2023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2532535"/>
                  </a:ext>
                </a:extLst>
              </a:tr>
              <a:tr h="227913">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1A</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MC 4 / UAT</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lang="en-US" sz="1200" b="0" u="none" strike="noStrike" kern="1200" cap="none" spc="0" normalizeH="0" baseline="0">
                          <a:ln>
                            <a:noFill/>
                          </a:ln>
                          <a:solidFill>
                            <a:schemeClr val="tx1"/>
                          </a:solidFill>
                          <a:effectLst/>
                          <a:uLnTx/>
                          <a:uFillTx/>
                        </a:rPr>
                        <a:t>17-Apr-2023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lang="en-US" sz="1200" b="0" u="none" strike="noStrike" kern="1200" cap="none" spc="0" normalizeH="0" baseline="0">
                          <a:ln>
                            <a:noFill/>
                          </a:ln>
                          <a:solidFill>
                            <a:schemeClr val="tx1"/>
                          </a:solidFill>
                          <a:effectLst/>
                          <a:uLnTx/>
                          <a:uFillTx/>
                        </a:rPr>
                        <a:t>21-Apr-2023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3891605"/>
                  </a:ext>
                </a:extLst>
              </a:tr>
              <a:tr h="227913">
                <a:tc>
                  <a:txBody>
                    <a:bodyPr/>
                    <a:lstStyle/>
                    <a:p>
                      <a:pPr marL="0" lvl="0" indent="0" algn="ctr" defTabSz="1507846">
                        <a:lnSpc>
                          <a:spcPct val="100000"/>
                        </a:lnSpc>
                        <a:spcBef>
                          <a:spcPts val="0"/>
                        </a:spcBef>
                        <a:spcAft>
                          <a:spcPts val="0"/>
                        </a:spcAft>
                        <a:buNone/>
                        <a:tabLst/>
                        <a:defRPr/>
                      </a:pPr>
                      <a:r>
                        <a:rPr lang="en-US" sz="1200" b="0" u="none" strike="noStrike" kern="1200" cap="none" spc="0" normalizeH="0" baseline="0">
                          <a:ln>
                            <a:noFill/>
                          </a:ln>
                          <a:solidFill>
                            <a:schemeClr val="tx1"/>
                          </a:solidFill>
                          <a:effectLst/>
                          <a:uLnTx/>
                          <a:uFillTx/>
                        </a:rPr>
                        <a:t>1A</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2" marR="4762" marT="4762"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a:lnSpc>
                          <a:spcPct val="100000"/>
                        </a:lnSpc>
                        <a:spcBef>
                          <a:spcPts val="0"/>
                        </a:spcBef>
                        <a:spcAft>
                          <a:spcPts val="0"/>
                        </a:spcAft>
                        <a:buNone/>
                      </a:pPr>
                      <a:r>
                        <a:rPr lang="en-US" sz="1200" b="0" u="none" strike="noStrike" kern="1200" cap="none" spc="0" normalizeH="0" baseline="0">
                          <a:ln>
                            <a:noFill/>
                          </a:ln>
                          <a:solidFill>
                            <a:schemeClr val="tx1"/>
                          </a:solidFill>
                          <a:effectLst/>
                          <a:uLnTx/>
                          <a:uFillTx/>
                        </a:rPr>
                        <a:t>Dress Rehearsal</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2" marR="4762" marT="4762"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ctr" defTabSz="1507846">
                        <a:lnSpc>
                          <a:spcPct val="100000"/>
                        </a:lnSpc>
                        <a:spcBef>
                          <a:spcPts val="0"/>
                        </a:spcBef>
                        <a:spcAft>
                          <a:spcPts val="0"/>
                        </a:spcAft>
                        <a:buNone/>
                        <a:tabLst/>
                        <a:defRPr/>
                      </a:pPr>
                      <a:r>
                        <a:rPr lang="en-US" sz="1200" b="0" u="none" strike="noStrike" kern="1200" cap="none" spc="0" normalizeH="0" baseline="0">
                          <a:ln>
                            <a:noFill/>
                          </a:ln>
                          <a:solidFill>
                            <a:schemeClr val="tx1"/>
                          </a:solidFill>
                          <a:effectLst/>
                          <a:uLnTx/>
                          <a:uFillTx/>
                        </a:rPr>
                        <a:t>12-Jun-2023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2" marR="4762" marT="4762"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ctr" defTabSz="1507846">
                        <a:lnSpc>
                          <a:spcPct val="100000"/>
                        </a:lnSpc>
                        <a:spcBef>
                          <a:spcPts val="0"/>
                        </a:spcBef>
                        <a:spcAft>
                          <a:spcPts val="0"/>
                        </a:spcAft>
                        <a:buNone/>
                        <a:tabLst/>
                        <a:defRPr/>
                      </a:pPr>
                      <a:r>
                        <a:rPr lang="en-US" sz="1200" b="0" u="none" strike="noStrike" kern="1200" cap="none" spc="0" normalizeH="0" baseline="0">
                          <a:ln>
                            <a:noFill/>
                          </a:ln>
                          <a:solidFill>
                            <a:schemeClr val="tx1"/>
                          </a:solidFill>
                          <a:effectLst/>
                          <a:uLnTx/>
                          <a:uFillTx/>
                        </a:rPr>
                        <a:t>16-Jun-2023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2" marR="4762" marT="4762"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4285022"/>
                  </a:ext>
                </a:extLst>
              </a:tr>
              <a:tr h="227913">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838854"/>
                  </a:ext>
                </a:extLst>
              </a:tr>
              <a:tr h="227913">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1B</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MC 1 </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29-May-2023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16-Jun-2023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9371655"/>
                  </a:ext>
                </a:extLst>
              </a:tr>
              <a:tr h="227913">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1B</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MC 2 / INT1</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17-Jul-2023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28-Jul-2023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05513712"/>
                  </a:ext>
                </a:extLst>
              </a:tr>
              <a:tr h="227913">
                <a:tc>
                  <a:txBody>
                    <a:bodyPr/>
                    <a:lstStyle/>
                    <a:p>
                      <a:pPr marL="0" marR="0" lvl="0" indent="0" algn="ctr" defTabSz="1507846" rtl="0">
                        <a:lnSpc>
                          <a:spcPct val="100000"/>
                        </a:lnSpc>
                        <a:spcBef>
                          <a:spcPts val="0"/>
                        </a:spcBef>
                        <a:spcAft>
                          <a:spcPts val="0"/>
                        </a:spcAft>
                        <a:buClrTx/>
                        <a:buSzTx/>
                        <a:buFontTx/>
                        <a:buNone/>
                        <a:tabLst/>
                        <a:defRPr/>
                      </a:pPr>
                      <a:r>
                        <a:rPr lang="en-US" sz="1200" b="0" u="none" strike="noStrike" kern="1200" cap="none" spc="0" normalizeH="0" baseline="0">
                          <a:ln>
                            <a:noFill/>
                          </a:ln>
                          <a:solidFill>
                            <a:schemeClr val="tx1"/>
                          </a:solidFill>
                          <a:effectLst/>
                          <a:uLnTx/>
                          <a:uFillTx/>
                        </a:rPr>
                        <a:t>1B</a:t>
                      </a:r>
                      <a:endParaRPr kumimoji="0" lang="en-US"/>
                    </a:p>
                  </a:txBody>
                  <a:tcPr marL="4762" marR="4762" marT="4762"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rtl="0">
                        <a:lnSpc>
                          <a:spcPct val="100000"/>
                        </a:lnSpc>
                        <a:spcBef>
                          <a:spcPts val="0"/>
                        </a:spcBef>
                        <a:spcAft>
                          <a:spcPts val="0"/>
                        </a:spcAft>
                        <a:buClrTx/>
                        <a:buSzTx/>
                        <a:buFontTx/>
                        <a:buNone/>
                      </a:pPr>
                      <a:r>
                        <a:rPr lang="en-US" sz="1200" b="0" u="none" strike="noStrike" kern="1200" cap="none" spc="0" normalizeH="0" baseline="0">
                          <a:ln>
                            <a:noFill/>
                          </a:ln>
                          <a:solidFill>
                            <a:schemeClr val="tx1"/>
                          </a:solidFill>
                          <a:effectLst/>
                          <a:uLnTx/>
                          <a:uFillTx/>
                        </a:rPr>
                        <a:t>MC 3 / INT3</a:t>
                      </a:r>
                      <a:endParaRPr kumimoji="0" lang="en-US"/>
                    </a:p>
                  </a:txBody>
                  <a:tcPr marL="4762" marR="4762" marT="4762"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a:lnSpc>
                          <a:spcPct val="100000"/>
                        </a:lnSpc>
                        <a:spcBef>
                          <a:spcPts val="0"/>
                        </a:spcBef>
                        <a:spcAft>
                          <a:spcPts val="0"/>
                        </a:spcAft>
                        <a:buClrTx/>
                        <a:buSzTx/>
                        <a:buFontTx/>
                        <a:buNone/>
                        <a:tabLst/>
                        <a:defRPr/>
                      </a:pPr>
                      <a:r>
                        <a:rPr lang="en-US" sz="1200" b="0" u="none" strike="noStrike" kern="1200" cap="none" spc="0" normalizeH="0" baseline="0">
                          <a:ln>
                            <a:noFill/>
                          </a:ln>
                          <a:solidFill>
                            <a:schemeClr val="tx1"/>
                          </a:solidFill>
                          <a:effectLst/>
                          <a:uLnTx/>
                          <a:uFillTx/>
                        </a:rPr>
                        <a:t>25-Sep-2023</a:t>
                      </a:r>
                      <a:endParaRPr kumimoji="0" lang="en-US"/>
                    </a:p>
                  </a:txBody>
                  <a:tcPr marL="4762" marR="4762" marT="4762"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a:lnSpc>
                          <a:spcPct val="100000"/>
                        </a:lnSpc>
                        <a:spcBef>
                          <a:spcPts val="0"/>
                        </a:spcBef>
                        <a:spcAft>
                          <a:spcPts val="0"/>
                        </a:spcAft>
                        <a:buClrTx/>
                        <a:buSzTx/>
                        <a:buFontTx/>
                        <a:buNone/>
                        <a:tabLst/>
                        <a:defRPr/>
                      </a:pPr>
                      <a:r>
                        <a:rPr lang="en-US" sz="1200" b="0" u="none" strike="noStrike" kern="1200" cap="none" spc="0" normalizeH="0" baseline="0">
                          <a:ln>
                            <a:noFill/>
                          </a:ln>
                          <a:solidFill>
                            <a:schemeClr val="tx1"/>
                          </a:solidFill>
                          <a:effectLst/>
                          <a:uLnTx/>
                          <a:uFillTx/>
                        </a:rPr>
                        <a:t>6-Oct-2023</a:t>
                      </a:r>
                      <a:endParaRPr kumimoji="0" lang="en-US"/>
                    </a:p>
                  </a:txBody>
                  <a:tcPr marL="4762" marR="4762" marT="4762"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98534179"/>
                  </a:ext>
                </a:extLst>
              </a:tr>
              <a:tr h="227913">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1B</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rtl="0" eaLnBrk="1" fontAlgn="t" latinLnBrk="0" hangingPunct="1">
                        <a:lnSpc>
                          <a:spcPct val="100000"/>
                        </a:lnSpc>
                        <a:spcBef>
                          <a:spcPts val="0"/>
                        </a:spcBef>
                        <a:spcAft>
                          <a:spcPts val="0"/>
                        </a:spcAft>
                        <a:buClrTx/>
                        <a:buSzTx/>
                        <a:buFontTx/>
                        <a:buNone/>
                      </a:pPr>
                      <a:r>
                        <a:rPr lang="en-US" sz="1200" b="0" u="none" strike="noStrike" kern="1200" cap="none" spc="0" normalizeH="0" baseline="0">
                          <a:ln>
                            <a:noFill/>
                          </a:ln>
                          <a:solidFill>
                            <a:schemeClr val="tx1"/>
                          </a:solidFill>
                          <a:effectLst/>
                          <a:uLnTx/>
                          <a:uFillTx/>
                        </a:rPr>
                        <a:t>UAT MDM </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lang="en-US" sz="1200" b="0" u="none" strike="noStrike" kern="1200" cap="none" spc="0" normalizeH="0" baseline="0">
                          <a:ln>
                            <a:noFill/>
                          </a:ln>
                          <a:solidFill>
                            <a:schemeClr val="tx1"/>
                          </a:solidFill>
                          <a:effectLst/>
                          <a:uLnTx/>
                          <a:uFillTx/>
                        </a:rPr>
                        <a:t>11-Sep-2023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a:lnSpc>
                          <a:spcPct val="100000"/>
                        </a:lnSpc>
                        <a:spcBef>
                          <a:spcPts val="0"/>
                        </a:spcBef>
                        <a:spcAft>
                          <a:spcPts val="0"/>
                        </a:spcAft>
                        <a:buNone/>
                        <a:tabLst/>
                        <a:defRPr/>
                      </a:pPr>
                      <a:r>
                        <a:rPr lang="en-US" sz="1200" b="0" u="none" strike="noStrike" kern="1200" cap="none" spc="0" normalizeH="0" baseline="0">
                          <a:ln>
                            <a:noFill/>
                          </a:ln>
                          <a:solidFill>
                            <a:schemeClr val="tx1"/>
                          </a:solidFill>
                          <a:effectLst/>
                          <a:uLnTx/>
                          <a:uFillTx/>
                        </a:rPr>
                        <a:t>15-Sep-2023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5372307"/>
                  </a:ext>
                </a:extLst>
              </a:tr>
              <a:tr h="227913">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1B</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MC 4 / UAT</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06-Nov-2023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17-Nov-2023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6586575"/>
                  </a:ext>
                </a:extLst>
              </a:tr>
              <a:tr h="227913">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0429484"/>
                  </a:ext>
                </a:extLst>
              </a:tr>
              <a:tr h="227913">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2</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MC 1</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19-Feb-2024</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01-Mar-2024</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31475026"/>
                  </a:ext>
                </a:extLst>
              </a:tr>
              <a:tr h="227913">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2</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MC 2 / INT1</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22-Apr-2024</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03-May-2024</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54915715"/>
                  </a:ext>
                </a:extLst>
              </a:tr>
              <a:tr h="227913">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2</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MC 3 / INT2</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03-Jun-2024</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14-Jun-2024</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7644295"/>
                  </a:ext>
                </a:extLst>
              </a:tr>
              <a:tr h="227913">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2</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MC 4 / UAT</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08-Jul-2024</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19-Jul-2024</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3498818"/>
                  </a:ext>
                </a:extLst>
              </a:tr>
            </a:tbl>
          </a:graphicData>
        </a:graphic>
      </p:graphicFrame>
      <p:grpSp>
        <p:nvGrpSpPr>
          <p:cNvPr id="21" name="Group 20">
            <a:extLst>
              <a:ext uri="{FF2B5EF4-FFF2-40B4-BE49-F238E27FC236}">
                <a16:creationId xmlns:a16="http://schemas.microsoft.com/office/drawing/2014/main" id="{BE25AA01-E7E2-4604-A24D-87E54811A4E2}"/>
              </a:ext>
            </a:extLst>
          </p:cNvPr>
          <p:cNvGrpSpPr/>
          <p:nvPr/>
        </p:nvGrpSpPr>
        <p:grpSpPr>
          <a:xfrm>
            <a:off x="-10634" y="9939"/>
            <a:ext cx="4232677" cy="284558"/>
            <a:chOff x="609324" y="13133"/>
            <a:chExt cx="4232677" cy="284558"/>
          </a:xfrm>
        </p:grpSpPr>
        <p:sp>
          <p:nvSpPr>
            <p:cNvPr id="22" name="Arrow: Chevron 21">
              <a:extLst>
                <a:ext uri="{FF2B5EF4-FFF2-40B4-BE49-F238E27FC236}">
                  <a16:creationId xmlns:a16="http://schemas.microsoft.com/office/drawing/2014/main" id="{F07D8242-DB27-4467-B77F-74A845C2D14A}"/>
                </a:ext>
              </a:extLst>
            </p:cNvPr>
            <p:cNvSpPr/>
            <p:nvPr/>
          </p:nvSpPr>
          <p:spPr>
            <a:xfrm>
              <a:off x="2003522" y="13133"/>
              <a:ext cx="1487468"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Conversion Tools</a:t>
              </a:r>
            </a:p>
          </p:txBody>
        </p:sp>
        <p:sp>
          <p:nvSpPr>
            <p:cNvPr id="23" name="Arrow: Chevron 22">
              <a:extLst>
                <a:ext uri="{FF2B5EF4-FFF2-40B4-BE49-F238E27FC236}">
                  <a16:creationId xmlns:a16="http://schemas.microsoft.com/office/drawing/2014/main" id="{B2D50C5D-74AD-46B2-B9AF-1DC124ECBE66}"/>
                </a:ext>
              </a:extLst>
            </p:cNvPr>
            <p:cNvSpPr/>
            <p:nvPr/>
          </p:nvSpPr>
          <p:spPr>
            <a:xfrm>
              <a:off x="609324" y="13133"/>
              <a:ext cx="1529823"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algn="ctr"/>
              <a:r>
                <a:rPr lang="en-US" sz="800" kern="0">
                  <a:solidFill>
                    <a:prstClr val="black"/>
                  </a:solidFill>
                  <a:latin typeface="Calibri" panose="020F0502020204030204"/>
                  <a:cs typeface="Arial" panose="020B0604020202020204" pitchFamily="34" charset="0"/>
                </a:rPr>
                <a:t>Conversion Approach</a:t>
              </a:r>
            </a:p>
          </p:txBody>
        </p:sp>
        <p:sp>
          <p:nvSpPr>
            <p:cNvPr id="24" name="Arrow: Chevron 23">
              <a:extLst>
                <a:ext uri="{FF2B5EF4-FFF2-40B4-BE49-F238E27FC236}">
                  <a16:creationId xmlns:a16="http://schemas.microsoft.com/office/drawing/2014/main" id="{A9C47117-2A9F-4EC5-AA4E-05E3AF6806CE}"/>
                </a:ext>
              </a:extLst>
            </p:cNvPr>
            <p:cNvSpPr/>
            <p:nvPr/>
          </p:nvSpPr>
          <p:spPr>
            <a:xfrm>
              <a:off x="3354533"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Reconciliation &amp; Validation</a:t>
              </a:r>
            </a:p>
          </p:txBody>
        </p:sp>
      </p:grpSp>
      <p:sp>
        <p:nvSpPr>
          <p:cNvPr id="25" name="Arrow: Chevron 24">
            <a:extLst>
              <a:ext uri="{FF2B5EF4-FFF2-40B4-BE49-F238E27FC236}">
                <a16:creationId xmlns:a16="http://schemas.microsoft.com/office/drawing/2014/main" id="{5B1B5538-4B44-45B3-B302-1ADC429ABFBB}"/>
              </a:ext>
            </a:extLst>
          </p:cNvPr>
          <p:cNvSpPr/>
          <p:nvPr/>
        </p:nvSpPr>
        <p:spPr>
          <a:xfrm>
            <a:off x="4089611" y="13254"/>
            <a:ext cx="1487468" cy="284558"/>
          </a:xfrm>
          <a:prstGeom prst="chevron">
            <a:avLst/>
          </a:prstGeom>
          <a:solidFill>
            <a:srgbClr val="F090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Testing Cycles</a:t>
            </a:r>
          </a:p>
        </p:txBody>
      </p:sp>
      <p:sp>
        <p:nvSpPr>
          <p:cNvPr id="10" name="Arrow: Chevron 9">
            <a:extLst>
              <a:ext uri="{FF2B5EF4-FFF2-40B4-BE49-F238E27FC236}">
                <a16:creationId xmlns:a16="http://schemas.microsoft.com/office/drawing/2014/main" id="{9970A868-7912-496D-86BB-7481877C0DDE}"/>
              </a:ext>
            </a:extLst>
          </p:cNvPr>
          <p:cNvSpPr/>
          <p:nvPr/>
        </p:nvSpPr>
        <p:spPr>
          <a:xfrm>
            <a:off x="5444647" y="6294"/>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Responsibility Matrix</a:t>
            </a:r>
          </a:p>
        </p:txBody>
      </p:sp>
      <p:sp>
        <p:nvSpPr>
          <p:cNvPr id="11" name="Arrow: Chevron 10">
            <a:extLst>
              <a:ext uri="{FF2B5EF4-FFF2-40B4-BE49-F238E27FC236}">
                <a16:creationId xmlns:a16="http://schemas.microsoft.com/office/drawing/2014/main" id="{69CBE22C-4D16-48D1-A327-1569E9AD47D1}"/>
              </a:ext>
            </a:extLst>
          </p:cNvPr>
          <p:cNvSpPr/>
          <p:nvPr/>
        </p:nvSpPr>
        <p:spPr>
          <a:xfrm>
            <a:off x="6796119" y="16394"/>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Entities in Scope</a:t>
            </a:r>
          </a:p>
        </p:txBody>
      </p:sp>
    </p:spTree>
    <p:extLst>
      <p:ext uri="{BB962C8B-B14F-4D97-AF65-F5344CB8AC3E}">
        <p14:creationId xmlns:p14="http://schemas.microsoft.com/office/powerpoint/2010/main" val="2475049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15E74D26-4754-4DF7-BFBC-8B4056D705B8}"/>
              </a:ext>
            </a:extLst>
          </p:cNvPr>
          <p:cNvSpPr txBox="1">
            <a:spLocks/>
          </p:cNvSpPr>
          <p:nvPr/>
        </p:nvSpPr>
        <p:spPr>
          <a:xfrm>
            <a:off x="546463" y="329484"/>
            <a:ext cx="4078877" cy="4111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solidFill>
                  <a:schemeClr val="accent1"/>
                </a:solidFill>
                <a:cs typeface="Arial" panose="020B0604020202020204" pitchFamily="34" charset="0"/>
              </a:rPr>
              <a:t>Mock Entry/ Exit Criteria</a:t>
            </a:r>
          </a:p>
        </p:txBody>
      </p:sp>
      <p:grpSp>
        <p:nvGrpSpPr>
          <p:cNvPr id="25" name="Group 24">
            <a:extLst>
              <a:ext uri="{FF2B5EF4-FFF2-40B4-BE49-F238E27FC236}">
                <a16:creationId xmlns:a16="http://schemas.microsoft.com/office/drawing/2014/main" id="{8134BD8C-B655-421E-A5D8-13CC75F644A4}"/>
              </a:ext>
            </a:extLst>
          </p:cNvPr>
          <p:cNvGrpSpPr/>
          <p:nvPr/>
        </p:nvGrpSpPr>
        <p:grpSpPr>
          <a:xfrm>
            <a:off x="-10634" y="9939"/>
            <a:ext cx="4232677" cy="284558"/>
            <a:chOff x="609324" y="13133"/>
            <a:chExt cx="4232677" cy="284558"/>
          </a:xfrm>
        </p:grpSpPr>
        <p:sp>
          <p:nvSpPr>
            <p:cNvPr id="26" name="Arrow: Chevron 25">
              <a:extLst>
                <a:ext uri="{FF2B5EF4-FFF2-40B4-BE49-F238E27FC236}">
                  <a16:creationId xmlns:a16="http://schemas.microsoft.com/office/drawing/2014/main" id="{0A27A768-1A23-4E59-BFA4-6628C368CE6D}"/>
                </a:ext>
              </a:extLst>
            </p:cNvPr>
            <p:cNvSpPr/>
            <p:nvPr/>
          </p:nvSpPr>
          <p:spPr>
            <a:xfrm>
              <a:off x="2003522" y="13133"/>
              <a:ext cx="1487468"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Conversion Tools</a:t>
              </a:r>
            </a:p>
          </p:txBody>
        </p:sp>
        <p:sp>
          <p:nvSpPr>
            <p:cNvPr id="27" name="Arrow: Chevron 26">
              <a:extLst>
                <a:ext uri="{FF2B5EF4-FFF2-40B4-BE49-F238E27FC236}">
                  <a16:creationId xmlns:a16="http://schemas.microsoft.com/office/drawing/2014/main" id="{C59A52C0-E2D9-4492-82F8-48C890561888}"/>
                </a:ext>
              </a:extLst>
            </p:cNvPr>
            <p:cNvSpPr/>
            <p:nvPr/>
          </p:nvSpPr>
          <p:spPr>
            <a:xfrm>
              <a:off x="609324" y="13133"/>
              <a:ext cx="1529823"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algn="ctr"/>
              <a:r>
                <a:rPr lang="en-US" sz="800" kern="0">
                  <a:solidFill>
                    <a:prstClr val="black"/>
                  </a:solidFill>
                  <a:latin typeface="Calibri" panose="020F0502020204030204"/>
                  <a:cs typeface="Arial" panose="020B0604020202020204" pitchFamily="34" charset="0"/>
                </a:rPr>
                <a:t>Conversion Approach</a:t>
              </a:r>
            </a:p>
          </p:txBody>
        </p:sp>
        <p:sp>
          <p:nvSpPr>
            <p:cNvPr id="28" name="Arrow: Chevron 27">
              <a:extLst>
                <a:ext uri="{FF2B5EF4-FFF2-40B4-BE49-F238E27FC236}">
                  <a16:creationId xmlns:a16="http://schemas.microsoft.com/office/drawing/2014/main" id="{6CFA3351-3F46-4FC9-B9B5-3695D3D4DAD3}"/>
                </a:ext>
              </a:extLst>
            </p:cNvPr>
            <p:cNvSpPr/>
            <p:nvPr/>
          </p:nvSpPr>
          <p:spPr>
            <a:xfrm>
              <a:off x="3354533"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Reconciliation &amp; Validation</a:t>
              </a:r>
            </a:p>
          </p:txBody>
        </p:sp>
      </p:grpSp>
      <p:sp>
        <p:nvSpPr>
          <p:cNvPr id="29" name="Arrow: Chevron 28">
            <a:extLst>
              <a:ext uri="{FF2B5EF4-FFF2-40B4-BE49-F238E27FC236}">
                <a16:creationId xmlns:a16="http://schemas.microsoft.com/office/drawing/2014/main" id="{DD0023BF-5C50-414C-A505-D90E5A036092}"/>
              </a:ext>
            </a:extLst>
          </p:cNvPr>
          <p:cNvSpPr/>
          <p:nvPr/>
        </p:nvSpPr>
        <p:spPr>
          <a:xfrm>
            <a:off x="4089611" y="13254"/>
            <a:ext cx="1487468" cy="284558"/>
          </a:xfrm>
          <a:prstGeom prst="chevron">
            <a:avLst/>
          </a:prstGeom>
          <a:solidFill>
            <a:srgbClr val="F090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Testing Cycles</a:t>
            </a:r>
          </a:p>
        </p:txBody>
      </p:sp>
      <p:graphicFrame>
        <p:nvGraphicFramePr>
          <p:cNvPr id="10" name="Table 9">
            <a:extLst>
              <a:ext uri="{FF2B5EF4-FFF2-40B4-BE49-F238E27FC236}">
                <a16:creationId xmlns:a16="http://schemas.microsoft.com/office/drawing/2014/main" id="{AECCA8AB-4E21-4B5C-9F82-251575B234B7}"/>
              </a:ext>
            </a:extLst>
          </p:cNvPr>
          <p:cNvGraphicFramePr>
            <a:graphicFrameLocks noGrp="1"/>
          </p:cNvGraphicFramePr>
          <p:nvPr/>
        </p:nvGraphicFramePr>
        <p:xfrm>
          <a:off x="962168" y="964515"/>
          <a:ext cx="4588904" cy="4057877"/>
        </p:xfrm>
        <a:graphic>
          <a:graphicData uri="http://schemas.openxmlformats.org/drawingml/2006/table">
            <a:tbl>
              <a:tblPr firstRow="1" bandRow="1">
                <a:tableStyleId>{B301B821-A1FF-4177-AEE7-76D212191A09}</a:tableStyleId>
              </a:tblPr>
              <a:tblGrid>
                <a:gridCol w="4588904">
                  <a:extLst>
                    <a:ext uri="{9D8B030D-6E8A-4147-A177-3AD203B41FA5}">
                      <a16:colId xmlns:a16="http://schemas.microsoft.com/office/drawing/2014/main" val="389900379"/>
                    </a:ext>
                  </a:extLst>
                </a:gridCol>
              </a:tblGrid>
              <a:tr h="39854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algn="ctr" defTabSz="914400" rtl="0" eaLnBrk="1" latinLnBrk="0" hangingPunct="1"/>
                      <a:r>
                        <a:rPr lang="en-US" sz="1600" kern="1200"/>
                        <a:t>Entry Criteria</a:t>
                      </a:r>
                      <a:endParaRPr lang="en-US" sz="1600" b="1" kern="1200">
                        <a:solidFill>
                          <a:schemeClr val="lt1"/>
                        </a:solidFill>
                        <a:latin typeface="Arial" panose="020B0604020202020204" pitchFamily="34" charset="0"/>
                        <a:ea typeface="+mn-ea"/>
                        <a:cs typeface="Arial" panose="020B0604020202020204" pitchFamily="34" charset="0"/>
                      </a:endParaRPr>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1734014"/>
                  </a:ext>
                </a:extLst>
              </a:tr>
              <a:tr h="52276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rPr>
                        <a:t>All conversion Scenarios are documented, and Conversion Approach is approved.</a:t>
                      </a:r>
                      <a:endParaRPr lang="en-US" sz="1100" kern="1200">
                        <a:solidFill>
                          <a:schemeClr val="dk1"/>
                        </a:solidFill>
                        <a:latin typeface="+mn-lt"/>
                        <a:ea typeface="+mn-ea"/>
                        <a:cs typeface="+mn-cs"/>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9589108"/>
                  </a:ext>
                </a:extLst>
              </a:tr>
              <a:tr h="522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rPr>
                        <a:t>Required Oracle SaaS Instance is available for data conversion</a:t>
                      </a:r>
                      <a:endParaRPr lang="en-US" sz="1100" kern="1200">
                        <a:solidFill>
                          <a:schemeClr val="dk1"/>
                        </a:solidFill>
                        <a:latin typeface="+mn-lt"/>
                        <a:ea typeface="+mn-ea"/>
                        <a:cs typeface="Arial" panose="020B0604020202020204" pitchFamily="34" charset="0"/>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5772319"/>
                  </a:ext>
                </a:extLst>
              </a:tr>
              <a:tr h="522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rPr>
                        <a:t>All Mock configurations are complete in respective environment, as documented</a:t>
                      </a:r>
                      <a:endParaRPr lang="en-US" sz="1100" kern="1200">
                        <a:solidFill>
                          <a:schemeClr val="dk1"/>
                        </a:solidFill>
                        <a:latin typeface="+mn-lt"/>
                        <a:ea typeface="+mn-ea"/>
                        <a:cs typeface="Arial" panose="020B0604020202020204" pitchFamily="34" charset="0"/>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3887293"/>
                  </a:ext>
                </a:extLst>
              </a:tr>
              <a:tr h="522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rPr>
                        <a:t>Quality check to be performed on the data extracts and required data transfer folders/tools are in place to stage/load the data.</a:t>
                      </a:r>
                      <a:endParaRPr lang="en-US" sz="1100" kern="1200">
                        <a:solidFill>
                          <a:schemeClr val="dk1"/>
                        </a:solidFill>
                        <a:latin typeface="+mn-lt"/>
                        <a:ea typeface="+mn-ea"/>
                        <a:cs typeface="Arial" panose="020B0604020202020204" pitchFamily="34" charset="0"/>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1668338"/>
                  </a:ext>
                </a:extLst>
              </a:tr>
              <a:tr h="522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rPr>
                        <a:t>Sanity check needs to be performed to ensure all connectivity and readiness for conversion.</a:t>
                      </a:r>
                      <a:endParaRPr lang="en-US" sz="1100" kern="1200">
                        <a:solidFill>
                          <a:schemeClr val="dk1"/>
                        </a:solidFill>
                        <a:latin typeface="+mn-lt"/>
                        <a:ea typeface="+mn-ea"/>
                        <a:cs typeface="Arial" panose="020B0604020202020204" pitchFamily="34" charset="0"/>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6014525"/>
                  </a:ext>
                </a:extLst>
              </a:tr>
              <a:tr h="522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rPr>
                        <a:t>Validation of Data file needs to be performed before loading into the instance</a:t>
                      </a:r>
                      <a:endParaRPr lang="en-US" sz="1100" kern="1200">
                        <a:solidFill>
                          <a:schemeClr val="dk1"/>
                        </a:solidFill>
                        <a:latin typeface="+mn-lt"/>
                        <a:ea typeface="+mn-ea"/>
                        <a:cs typeface="Arial" panose="020B0604020202020204" pitchFamily="34" charset="0"/>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50434267"/>
                  </a:ext>
                </a:extLst>
              </a:tr>
              <a:tr h="522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rPr>
                        <a:t>Transformed data files needs to be approved before load initiation.</a:t>
                      </a:r>
                      <a:endParaRPr lang="en-US" sz="1100" kern="1200">
                        <a:solidFill>
                          <a:schemeClr val="dk1"/>
                        </a:solidFill>
                        <a:latin typeface="+mn-lt"/>
                        <a:ea typeface="+mn-ea"/>
                        <a:cs typeface="Arial" panose="020B0604020202020204" pitchFamily="34" charset="0"/>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6459235"/>
                  </a:ext>
                </a:extLst>
              </a:tr>
            </a:tbl>
          </a:graphicData>
        </a:graphic>
      </p:graphicFrame>
      <p:graphicFrame>
        <p:nvGraphicFramePr>
          <p:cNvPr id="11" name="Table 10">
            <a:extLst>
              <a:ext uri="{FF2B5EF4-FFF2-40B4-BE49-F238E27FC236}">
                <a16:creationId xmlns:a16="http://schemas.microsoft.com/office/drawing/2014/main" id="{82DD30DB-39A7-4BE8-88B2-ABA5A8F3BC80}"/>
              </a:ext>
            </a:extLst>
          </p:cNvPr>
          <p:cNvGraphicFramePr>
            <a:graphicFrameLocks noGrp="1"/>
          </p:cNvGraphicFramePr>
          <p:nvPr/>
        </p:nvGraphicFramePr>
        <p:xfrm>
          <a:off x="6640929" y="964515"/>
          <a:ext cx="4790138" cy="4154146"/>
        </p:xfrm>
        <a:graphic>
          <a:graphicData uri="http://schemas.openxmlformats.org/drawingml/2006/table">
            <a:tbl>
              <a:tblPr firstRow="1" bandRow="1">
                <a:tableStyleId>{B301B821-A1FF-4177-AEE7-76D212191A09}</a:tableStyleId>
              </a:tblPr>
              <a:tblGrid>
                <a:gridCol w="4790138">
                  <a:extLst>
                    <a:ext uri="{9D8B030D-6E8A-4147-A177-3AD203B41FA5}">
                      <a16:colId xmlns:a16="http://schemas.microsoft.com/office/drawing/2014/main" val="389900379"/>
                    </a:ext>
                  </a:extLst>
                </a:gridCol>
              </a:tblGrid>
              <a:tr h="35710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algn="ctr" defTabSz="914400" rtl="0" eaLnBrk="1" latinLnBrk="0" hangingPunct="1"/>
                      <a:r>
                        <a:rPr lang="en-US" sz="1600" kern="1200"/>
                        <a:t>Exit Criteria</a:t>
                      </a:r>
                      <a:endParaRPr lang="en-US" sz="1600" b="1" kern="1200">
                        <a:solidFill>
                          <a:schemeClr val="lt1"/>
                        </a:solidFill>
                        <a:latin typeface="Arial" panose="020B0604020202020204" pitchFamily="34" charset="0"/>
                        <a:ea typeface="+mn-ea"/>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31734014"/>
                  </a:ext>
                </a:extLst>
              </a:tr>
              <a:tr h="4764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rPr>
                        <a:t>Final data load extracts, data validation results and reconciliation reports needs to be recorded and placed on secured directory.</a:t>
                      </a:r>
                      <a:endParaRPr lang="en-US" sz="1100" kern="1200">
                        <a:solidFill>
                          <a:schemeClr val="dk1"/>
                        </a:solidFill>
                        <a:latin typeface="+mn-lt"/>
                        <a:ea typeface="+mn-ea"/>
                        <a:cs typeface="Arial"/>
                      </a:endParaRPr>
                    </a:p>
                  </a:txBody>
                  <a:tcPr anchor="ct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9589108"/>
                  </a:ext>
                </a:extLst>
              </a:tr>
              <a:tr h="476493">
                <a:tc>
                  <a:txBody>
                    <a:bodyPr/>
                    <a:lstStyle/>
                    <a:p>
                      <a:pPr marL="0" indent="0">
                        <a:buFontTx/>
                        <a:buNone/>
                      </a:pPr>
                      <a:r>
                        <a:rPr lang="en-US" sz="1100" kern="1200">
                          <a:solidFill>
                            <a:schemeClr val="dk1"/>
                          </a:solidFill>
                        </a:rPr>
                        <a:t>Agreed upon percentage of conversion throughput defined must be met</a:t>
                      </a:r>
                      <a:endParaRPr lang="en-US" sz="1100" kern="1200">
                        <a:solidFill>
                          <a:schemeClr val="dk1"/>
                        </a:solidFill>
                        <a:latin typeface="+mn-lt"/>
                        <a:cs typeface="Arial" panose="020B0604020202020204" pitchFamily="34" charset="0"/>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4315377"/>
                  </a:ext>
                </a:extLst>
              </a:tr>
              <a:tr h="476493">
                <a:tc>
                  <a:txBody>
                    <a:bodyPr/>
                    <a:lstStyle/>
                    <a:p>
                      <a:pPr marL="0" indent="0">
                        <a:buFontTx/>
                        <a:buNone/>
                      </a:pPr>
                      <a:r>
                        <a:rPr lang="en-US" sz="1100" kern="1200">
                          <a:solidFill>
                            <a:schemeClr val="dk1"/>
                          </a:solidFill>
                        </a:rPr>
                        <a:t>All execution parameters(e.g., record count, execution time etc.,) needs to be recorded in a playbook.</a:t>
                      </a:r>
                      <a:endParaRPr lang="en-US" sz="1100" kern="1200">
                        <a:solidFill>
                          <a:schemeClr val="dk1"/>
                        </a:solidFill>
                        <a:latin typeface="+mn-lt"/>
                        <a:cs typeface="Arial" panose="020B0604020202020204" pitchFamily="34" charset="0"/>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5974048"/>
                  </a:ext>
                </a:extLst>
              </a:tr>
              <a:tr h="800567">
                <a:tc>
                  <a:txBody>
                    <a:bodyPr/>
                    <a:lstStyle/>
                    <a:p>
                      <a:pPr marL="0" marR="0" lvl="0" indent="0" algn="l" defTabSz="685800" rtl="0" eaLnBrk="1" fontAlgn="auto" latinLnBrk="0" hangingPunct="1">
                        <a:lnSpc>
                          <a:spcPct val="100000"/>
                        </a:lnSpc>
                        <a:spcBef>
                          <a:spcPts val="750"/>
                        </a:spcBef>
                        <a:spcAft>
                          <a:spcPts val="0"/>
                        </a:spcAft>
                        <a:buClrTx/>
                        <a:buSzTx/>
                        <a:buFontTx/>
                        <a:buNone/>
                        <a:tabLst/>
                        <a:defRPr/>
                      </a:pPr>
                      <a:r>
                        <a:rPr lang="en-US" sz="1100" kern="1200" noProof="0">
                          <a:solidFill>
                            <a:schemeClr val="dk1"/>
                          </a:solidFill>
                        </a:rPr>
                        <a:t>Business team review the data reconciliation workbook and confirm both quantitative and qualitative analysis are performed.</a:t>
                      </a:r>
                    </a:p>
                    <a:p>
                      <a:pPr marL="0" marR="0" lvl="0" indent="0" algn="l" defTabSz="685800" rtl="0" eaLnBrk="1" fontAlgn="auto" latinLnBrk="0" hangingPunct="1">
                        <a:lnSpc>
                          <a:spcPct val="100000"/>
                        </a:lnSpc>
                        <a:spcBef>
                          <a:spcPts val="750"/>
                        </a:spcBef>
                        <a:spcAft>
                          <a:spcPts val="0"/>
                        </a:spcAft>
                        <a:buClrTx/>
                        <a:buSzTx/>
                        <a:buFontTx/>
                        <a:buNone/>
                        <a:tabLst/>
                        <a:defRPr/>
                      </a:pPr>
                      <a:r>
                        <a:rPr lang="en-US" sz="1100" kern="1200" noProof="0">
                          <a:solidFill>
                            <a:schemeClr val="dk1"/>
                          </a:solidFill>
                        </a:rPr>
                        <a:t>All Recon reports have been verified for format, usability and accuracy by Business and IT team</a:t>
                      </a:r>
                      <a:endParaRPr lang="en-US" sz="1100" kern="1200">
                        <a:solidFill>
                          <a:schemeClr val="dk1"/>
                        </a:solidFill>
                        <a:latin typeface="+mn-lt"/>
                        <a:ea typeface="+mn-ea"/>
                        <a:cs typeface="Arial" panose="020B0604020202020204" pitchFamily="34" charset="0"/>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9707393"/>
                  </a:ext>
                </a:extLst>
              </a:tr>
              <a:tr h="5509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rPr>
                        <a:t>All issues/defects should be marked with root cause, assigned to the correct team and responsible individual should be logged in conversion log.</a:t>
                      </a:r>
                      <a:endParaRPr lang="en-US" sz="1100" kern="1200">
                        <a:solidFill>
                          <a:schemeClr val="dk1"/>
                        </a:solidFill>
                        <a:latin typeface="+mn-lt"/>
                        <a:ea typeface="+mn-ea"/>
                        <a:cs typeface="Arial" panose="020B0604020202020204" pitchFamily="34" charset="0"/>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1668338"/>
                  </a:ext>
                </a:extLst>
              </a:tr>
              <a:tr h="4764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rPr>
                        <a:t>Any critical issue that can block succeeding test cycle should be resolved or have a workaround identified.</a:t>
                      </a:r>
                      <a:r>
                        <a:rPr lang="en-US" sz="1100" kern="1200" noProof="0">
                          <a:solidFill>
                            <a:schemeClr val="dk1"/>
                          </a:solidFill>
                        </a:rPr>
                        <a:t> Remediation plan documented for all conversion issues.</a:t>
                      </a:r>
                      <a:endParaRPr lang="en-US" sz="1100" kern="1200" noProof="0">
                        <a:solidFill>
                          <a:schemeClr val="dk1"/>
                        </a:solidFill>
                        <a:latin typeface="+mn-lt"/>
                        <a:ea typeface="+mn-ea"/>
                        <a:cs typeface="Arial" panose="020B0604020202020204" pitchFamily="34" charset="0"/>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50434267"/>
                  </a:ext>
                </a:extLst>
              </a:tr>
              <a:tr h="476493">
                <a:tc>
                  <a:txBody>
                    <a:bodyPr/>
                    <a:lstStyle/>
                    <a:p>
                      <a:pPr marL="0" indent="0">
                        <a:buFontTx/>
                        <a:buNone/>
                      </a:pPr>
                      <a:r>
                        <a:rPr lang="en-US" sz="1100" kern="1200">
                          <a:solidFill>
                            <a:schemeClr val="dk1"/>
                          </a:solidFill>
                        </a:rPr>
                        <a:t>Business Sign off needs to be provided for all entities to exit the cycle.</a:t>
                      </a:r>
                      <a:endParaRPr lang="en-US" sz="1100" kern="1200">
                        <a:solidFill>
                          <a:schemeClr val="dk1"/>
                        </a:solidFill>
                        <a:latin typeface="+mn-lt"/>
                        <a:cs typeface="Arial" panose="020B0604020202020204" pitchFamily="34" charset="0"/>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9555341"/>
                  </a:ext>
                </a:extLst>
              </a:tr>
            </a:tbl>
          </a:graphicData>
        </a:graphic>
      </p:graphicFrame>
      <p:sp>
        <p:nvSpPr>
          <p:cNvPr id="12" name="Rectangle 11">
            <a:extLst>
              <a:ext uri="{FF2B5EF4-FFF2-40B4-BE49-F238E27FC236}">
                <a16:creationId xmlns:a16="http://schemas.microsoft.com/office/drawing/2014/main" id="{86453499-ED26-45A8-B0AA-62318C7666E7}"/>
              </a:ext>
            </a:extLst>
          </p:cNvPr>
          <p:cNvSpPr/>
          <p:nvPr/>
        </p:nvSpPr>
        <p:spPr>
          <a:xfrm>
            <a:off x="889016" y="5974518"/>
            <a:ext cx="10193512" cy="553998"/>
          </a:xfrm>
          <a:prstGeom prst="rect">
            <a:avLst/>
          </a:prstGeom>
        </p:spPr>
        <p:txBody>
          <a:bodyPr wrap="square">
            <a:spAutoFit/>
          </a:bodyPr>
          <a:lstStyle/>
          <a:p>
            <a:r>
              <a:rPr lang="en-US" sz="1000" dirty="0">
                <a:solidFill>
                  <a:schemeClr val="dk1"/>
                </a:solidFill>
              </a:rPr>
              <a:t>**Mock is an iterative process to refine the data conversion process (extract, transformation, load, remediation, reconciliation) and Mock 1 is the first time Manual / extracts will be loaded in an  configured pod.</a:t>
            </a:r>
          </a:p>
          <a:p>
            <a:endParaRPr lang="en-US" sz="1000" dirty="0">
              <a:solidFill>
                <a:schemeClr val="dk1"/>
              </a:solidFill>
            </a:endParaRPr>
          </a:p>
        </p:txBody>
      </p:sp>
      <p:sp>
        <p:nvSpPr>
          <p:cNvPr id="13" name="Arrow: Chevron 12">
            <a:extLst>
              <a:ext uri="{FF2B5EF4-FFF2-40B4-BE49-F238E27FC236}">
                <a16:creationId xmlns:a16="http://schemas.microsoft.com/office/drawing/2014/main" id="{6FD7685F-D950-403E-84BB-8D173ED2341A}"/>
              </a:ext>
            </a:extLst>
          </p:cNvPr>
          <p:cNvSpPr/>
          <p:nvPr/>
        </p:nvSpPr>
        <p:spPr>
          <a:xfrm>
            <a:off x="5444647" y="5552"/>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Responsibility Matrix</a:t>
            </a:r>
          </a:p>
        </p:txBody>
      </p:sp>
      <p:sp>
        <p:nvSpPr>
          <p:cNvPr id="14" name="Arrow: Chevron 13">
            <a:extLst>
              <a:ext uri="{FF2B5EF4-FFF2-40B4-BE49-F238E27FC236}">
                <a16:creationId xmlns:a16="http://schemas.microsoft.com/office/drawing/2014/main" id="{99FBE3BB-7A36-4242-A17C-1984C06776FE}"/>
              </a:ext>
            </a:extLst>
          </p:cNvPr>
          <p:cNvSpPr/>
          <p:nvPr/>
        </p:nvSpPr>
        <p:spPr>
          <a:xfrm>
            <a:off x="6796119" y="16394"/>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Entities in Scope</a:t>
            </a:r>
          </a:p>
        </p:txBody>
      </p:sp>
    </p:spTree>
    <p:extLst>
      <p:ext uri="{BB962C8B-B14F-4D97-AF65-F5344CB8AC3E}">
        <p14:creationId xmlns:p14="http://schemas.microsoft.com/office/powerpoint/2010/main" val="3132970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37" hidden="1">
            <a:extLst>
              <a:ext uri="{FF2B5EF4-FFF2-40B4-BE49-F238E27FC236}">
                <a16:creationId xmlns:a16="http://schemas.microsoft.com/office/drawing/2014/main" id="{9C1CCD5B-9C64-4231-ABD7-220CAC18C666}"/>
              </a:ext>
            </a:extLst>
          </p:cNvPr>
          <p:cNvGraphicFramePr>
            <a:graphicFrameLocks noChangeAspect="1"/>
          </p:cNvGraphicFramePr>
          <p:nvPr>
            <p:custDataLst>
              <p:tags r:id="rId1"/>
            </p:custDataLst>
          </p:nvPr>
        </p:nvGraphicFramePr>
        <p:xfrm>
          <a:off x="3444" y="2631"/>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38" name="Object 37" hidden="1">
                        <a:extLst>
                          <a:ext uri="{FF2B5EF4-FFF2-40B4-BE49-F238E27FC236}">
                            <a16:creationId xmlns:a16="http://schemas.microsoft.com/office/drawing/2014/main" id="{9C1CCD5B-9C64-4231-ABD7-220CAC18C666}"/>
                          </a:ext>
                        </a:extLst>
                      </p:cNvPr>
                      <p:cNvPicPr/>
                      <p:nvPr/>
                    </p:nvPicPr>
                    <p:blipFill>
                      <a:blip r:embed="rId6"/>
                      <a:stretch>
                        <a:fillRect/>
                      </a:stretch>
                    </p:blipFill>
                    <p:spPr>
                      <a:xfrm>
                        <a:off x="3444" y="2631"/>
                        <a:ext cx="1588" cy="1588"/>
                      </a:xfrm>
                      <a:prstGeom prst="rect">
                        <a:avLst/>
                      </a:prstGeom>
                    </p:spPr>
                  </p:pic>
                </p:oleObj>
              </mc:Fallback>
            </mc:AlternateContent>
          </a:graphicData>
        </a:graphic>
      </p:graphicFrame>
      <p:sp>
        <p:nvSpPr>
          <p:cNvPr id="37" name="Rectangle 36" hidden="1">
            <a:extLst>
              <a:ext uri="{FF2B5EF4-FFF2-40B4-BE49-F238E27FC236}">
                <a16:creationId xmlns:a16="http://schemas.microsoft.com/office/drawing/2014/main" id="{3B4512FB-191B-4938-9756-8381D8C20DFC}"/>
              </a:ext>
            </a:extLst>
          </p:cNvPr>
          <p:cNvSpPr/>
          <p:nvPr>
            <p:custDataLst>
              <p:tags r:id="rId2"/>
            </p:custDataLst>
          </p:nvPr>
        </p:nvSpPr>
        <p:spPr>
          <a:xfrm>
            <a:off x="1857" y="1045"/>
            <a:ext cx="158702" cy="158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0000"/>
              </a:lnSpc>
              <a:spcBef>
                <a:spcPct val="0"/>
              </a:spcBef>
              <a:spcAft>
                <a:spcPct val="0"/>
              </a:spcAft>
              <a:buClrTx/>
              <a:buSzTx/>
              <a:buFontTx/>
              <a:buNone/>
              <a:tabLst/>
              <a:defRPr/>
            </a:pPr>
            <a:endParaRPr kumimoji="0" lang="en-US" sz="3599" b="0" i="0" u="none" strike="noStrike" kern="1200" cap="none" spc="0" normalizeH="0" baseline="0" noProof="0">
              <a:ln>
                <a:noFill/>
              </a:ln>
              <a:solidFill>
                <a:srgbClr val="FFFFFF"/>
              </a:solidFill>
              <a:effectLst/>
              <a:uLnTx/>
              <a:uFillTx/>
              <a:latin typeface="Chronicle Display Black" pitchFamily="50" charset="0"/>
              <a:ea typeface="+mn-ea"/>
              <a:cs typeface="+mn-cs"/>
              <a:sym typeface="Chronicle Display Black" pitchFamily="50" charset="0"/>
            </a:endParaRPr>
          </a:p>
        </p:txBody>
      </p:sp>
      <p:sp>
        <p:nvSpPr>
          <p:cNvPr id="2" name="Title 1">
            <a:extLst>
              <a:ext uri="{FF2B5EF4-FFF2-40B4-BE49-F238E27FC236}">
                <a16:creationId xmlns:a16="http://schemas.microsoft.com/office/drawing/2014/main" id="{87CDA835-35D7-4849-839B-CF67BB0BC663}"/>
              </a:ext>
            </a:extLst>
          </p:cNvPr>
          <p:cNvSpPr>
            <a:spLocks noGrp="1"/>
          </p:cNvSpPr>
          <p:nvPr>
            <p:ph type="title"/>
          </p:nvPr>
        </p:nvSpPr>
        <p:spPr>
          <a:xfrm>
            <a:off x="573027" y="184677"/>
            <a:ext cx="10363200" cy="594360"/>
          </a:xfrm>
        </p:spPr>
        <p:txBody>
          <a:bodyPr/>
          <a:lstStyle/>
          <a:p>
            <a:r>
              <a:rPr lang="en-US" sz="2400"/>
              <a:t>Global Design Workshop - Rules of the Road </a:t>
            </a:r>
          </a:p>
        </p:txBody>
      </p:sp>
      <p:sp>
        <p:nvSpPr>
          <p:cNvPr id="5" name="Rectangle 4">
            <a:extLst>
              <a:ext uri="{FF2B5EF4-FFF2-40B4-BE49-F238E27FC236}">
                <a16:creationId xmlns:a16="http://schemas.microsoft.com/office/drawing/2014/main" id="{02F5910E-8E12-4BD7-9F9E-9B093CF1B935}"/>
              </a:ext>
            </a:extLst>
          </p:cNvPr>
          <p:cNvSpPr/>
          <p:nvPr/>
        </p:nvSpPr>
        <p:spPr>
          <a:xfrm>
            <a:off x="7714776" y="1819030"/>
            <a:ext cx="3976329" cy="431616"/>
          </a:xfrm>
          <a:prstGeom prst="rect">
            <a:avLst/>
          </a:prstGeom>
        </p:spPr>
        <p:txBody>
          <a:bodyPr wrap="none" lIns="121880" tIns="60940" rIns="121880" bIns="60940">
            <a:spAutoFit/>
          </a:bodyPr>
          <a:lstStyle/>
          <a:p>
            <a:pPr marL="0" marR="0" lvl="0" indent="0" algn="r" defTabSz="914120" rtl="0" eaLnBrk="1" fontAlgn="auto" latinLnBrk="0" hangingPunct="1">
              <a:lnSpc>
                <a:spcPct val="100000"/>
              </a:lnSpc>
              <a:spcBef>
                <a:spcPts val="0"/>
              </a:spcBef>
              <a:spcAft>
                <a:spcPts val="0"/>
              </a:spcAft>
              <a:buClrTx/>
              <a:buSzTx/>
              <a:buFontTx/>
              <a:buNone/>
              <a:tabLst/>
              <a:defRPr/>
            </a:pPr>
            <a:r>
              <a:rPr kumimoji="0" lang="en-US" sz="2005" b="1" i="0" u="none" strike="noStrike" kern="1200" cap="none" spc="0" normalizeH="0" baseline="0" noProof="0">
                <a:ln>
                  <a:noFill/>
                </a:ln>
                <a:effectLst/>
                <a:uLnTx/>
                <a:uFillTx/>
                <a:latin typeface="Arial" panose="020B0604020202020204"/>
                <a:ea typeface="+mn-ea"/>
                <a:cs typeface="Knockout-HTF27-JuniorBantamwt"/>
              </a:rPr>
              <a:t>Clear Objectives and Outcome</a:t>
            </a:r>
          </a:p>
        </p:txBody>
      </p:sp>
      <p:sp>
        <p:nvSpPr>
          <p:cNvPr id="6" name="Rectangle 5">
            <a:extLst>
              <a:ext uri="{FF2B5EF4-FFF2-40B4-BE49-F238E27FC236}">
                <a16:creationId xmlns:a16="http://schemas.microsoft.com/office/drawing/2014/main" id="{CD2B61CA-10C3-4D3A-AE27-6D94397A7D03}"/>
              </a:ext>
            </a:extLst>
          </p:cNvPr>
          <p:cNvSpPr/>
          <p:nvPr/>
        </p:nvSpPr>
        <p:spPr>
          <a:xfrm>
            <a:off x="7989104" y="3910357"/>
            <a:ext cx="3427672" cy="431616"/>
          </a:xfrm>
          <a:prstGeom prst="rect">
            <a:avLst/>
          </a:prstGeom>
        </p:spPr>
        <p:txBody>
          <a:bodyPr wrap="square" lIns="121880" tIns="60940" rIns="121880" bIns="60940">
            <a:spAutoFit/>
          </a:bodyPr>
          <a:lstStyle/>
          <a:p>
            <a:pPr marL="0" marR="0" lvl="0" indent="0" algn="r" defTabSz="914120" rtl="0" eaLnBrk="1" fontAlgn="auto" latinLnBrk="0" hangingPunct="1">
              <a:lnSpc>
                <a:spcPct val="100000"/>
              </a:lnSpc>
              <a:spcBef>
                <a:spcPts val="0"/>
              </a:spcBef>
              <a:spcAft>
                <a:spcPts val="0"/>
              </a:spcAft>
              <a:buClrTx/>
              <a:buSzTx/>
              <a:buFontTx/>
              <a:buNone/>
              <a:tabLst/>
              <a:defRPr/>
            </a:pPr>
            <a:r>
              <a:rPr kumimoji="0" lang="en-US" sz="2005" b="1" i="0" u="none" strike="noStrike" kern="1200" cap="none" spc="0" normalizeH="0" baseline="0" noProof="0">
                <a:ln>
                  <a:noFill/>
                </a:ln>
                <a:effectLst/>
                <a:uLnTx/>
                <a:uFillTx/>
                <a:latin typeface="Arial" panose="020B0604020202020204"/>
                <a:ea typeface="+mn-ea"/>
                <a:cs typeface="Knockout-HTF27-JuniorBantamwt"/>
              </a:rPr>
              <a:t>Invitations for Audience</a:t>
            </a:r>
          </a:p>
        </p:txBody>
      </p:sp>
      <p:sp>
        <p:nvSpPr>
          <p:cNvPr id="7" name="Rectangle 6">
            <a:extLst>
              <a:ext uri="{FF2B5EF4-FFF2-40B4-BE49-F238E27FC236}">
                <a16:creationId xmlns:a16="http://schemas.microsoft.com/office/drawing/2014/main" id="{7CEE3D9D-F7D0-4DA5-AD99-A6CD1A638240}"/>
              </a:ext>
            </a:extLst>
          </p:cNvPr>
          <p:cNvSpPr/>
          <p:nvPr/>
        </p:nvSpPr>
        <p:spPr>
          <a:xfrm>
            <a:off x="534380" y="1412308"/>
            <a:ext cx="2682898" cy="431616"/>
          </a:xfrm>
          <a:prstGeom prst="rect">
            <a:avLst/>
          </a:prstGeom>
        </p:spPr>
        <p:txBody>
          <a:bodyPr wrap="none" lIns="121880" tIns="60940" rIns="121880" bIns="60940">
            <a:spAutoFit/>
          </a:bodyPr>
          <a:lstStyle/>
          <a:p>
            <a:pPr marL="0" marR="0" lvl="0" indent="0" algn="l" defTabSz="914120" rtl="0" eaLnBrk="1" fontAlgn="auto" latinLnBrk="0" hangingPunct="1">
              <a:lnSpc>
                <a:spcPct val="100000"/>
              </a:lnSpc>
              <a:spcBef>
                <a:spcPts val="0"/>
              </a:spcBef>
              <a:spcAft>
                <a:spcPts val="0"/>
              </a:spcAft>
              <a:buClrTx/>
              <a:buSzTx/>
              <a:buFontTx/>
              <a:buNone/>
              <a:tabLst/>
              <a:defRPr/>
            </a:pPr>
            <a:r>
              <a:rPr kumimoji="0" lang="en-US" sz="2005" b="1" i="0" u="none" strike="noStrike" kern="1200" cap="none" spc="0" normalizeH="0" baseline="0" noProof="0">
                <a:ln>
                  <a:noFill/>
                </a:ln>
                <a:effectLst/>
                <a:uLnTx/>
                <a:uFillTx/>
                <a:latin typeface="Arial" panose="020B0604020202020204"/>
                <a:ea typeface="+mn-ea"/>
                <a:cs typeface="Knockout-HTF27-JuniorBantamwt"/>
              </a:rPr>
              <a:t>Workshop Materials</a:t>
            </a:r>
          </a:p>
        </p:txBody>
      </p:sp>
      <p:sp>
        <p:nvSpPr>
          <p:cNvPr id="8" name="Rectangle 7">
            <a:extLst>
              <a:ext uri="{FF2B5EF4-FFF2-40B4-BE49-F238E27FC236}">
                <a16:creationId xmlns:a16="http://schemas.microsoft.com/office/drawing/2014/main" id="{EBE4A860-1332-45A2-8A7E-1E5A9937A313}"/>
              </a:ext>
            </a:extLst>
          </p:cNvPr>
          <p:cNvSpPr/>
          <p:nvPr/>
        </p:nvSpPr>
        <p:spPr>
          <a:xfrm>
            <a:off x="397220" y="3376208"/>
            <a:ext cx="1174280" cy="431616"/>
          </a:xfrm>
          <a:prstGeom prst="rect">
            <a:avLst/>
          </a:prstGeom>
        </p:spPr>
        <p:txBody>
          <a:bodyPr wrap="none" lIns="121880" tIns="60940" rIns="121880" bIns="60940">
            <a:spAutoFit/>
          </a:bodyPr>
          <a:lstStyle/>
          <a:p>
            <a:pPr marL="0" marR="0" lvl="0" indent="0" algn="l" defTabSz="914120" rtl="0" eaLnBrk="1" fontAlgn="auto" latinLnBrk="0" hangingPunct="1">
              <a:lnSpc>
                <a:spcPct val="100000"/>
              </a:lnSpc>
              <a:spcBef>
                <a:spcPts val="0"/>
              </a:spcBef>
              <a:spcAft>
                <a:spcPts val="0"/>
              </a:spcAft>
              <a:buClrTx/>
              <a:buSzTx/>
              <a:buFontTx/>
              <a:buNone/>
              <a:tabLst/>
              <a:defRPr/>
            </a:pPr>
            <a:r>
              <a:rPr kumimoji="0" lang="en-US" sz="2005" b="1" i="0" u="none" strike="noStrike" kern="1200" cap="none" spc="0" normalizeH="0" baseline="0" noProof="0">
                <a:ln>
                  <a:noFill/>
                </a:ln>
                <a:effectLst/>
                <a:uLnTx/>
                <a:uFillTx/>
                <a:latin typeface="Arial" panose="020B0604020202020204"/>
                <a:ea typeface="+mn-ea"/>
                <a:cs typeface="Knockout-HTF27-JuniorBantamwt"/>
              </a:rPr>
              <a:t>Scribes</a:t>
            </a:r>
          </a:p>
        </p:txBody>
      </p:sp>
      <p:cxnSp>
        <p:nvCxnSpPr>
          <p:cNvPr id="10" name="Straight Connector 9">
            <a:extLst>
              <a:ext uri="{FF2B5EF4-FFF2-40B4-BE49-F238E27FC236}">
                <a16:creationId xmlns:a16="http://schemas.microsoft.com/office/drawing/2014/main" id="{EE630353-B021-4EC2-8620-48C73EBA056D}"/>
              </a:ext>
            </a:extLst>
          </p:cNvPr>
          <p:cNvCxnSpPr/>
          <p:nvPr/>
        </p:nvCxnSpPr>
        <p:spPr>
          <a:xfrm flipH="1">
            <a:off x="7529537" y="2229908"/>
            <a:ext cx="3930722" cy="1"/>
          </a:xfrm>
          <a:prstGeom prst="line">
            <a:avLst/>
          </a:prstGeom>
          <a:noFill/>
          <a:ln w="19050" cap="flat" cmpd="sng" algn="ctr">
            <a:solidFill>
              <a:schemeClr val="accent1"/>
            </a:solidFill>
            <a:prstDash val="solid"/>
            <a:miter lim="800000"/>
          </a:ln>
          <a:effectLst/>
        </p:spPr>
      </p:cxnSp>
      <p:cxnSp>
        <p:nvCxnSpPr>
          <p:cNvPr id="11" name="Straight Connector 10">
            <a:extLst>
              <a:ext uri="{FF2B5EF4-FFF2-40B4-BE49-F238E27FC236}">
                <a16:creationId xmlns:a16="http://schemas.microsoft.com/office/drawing/2014/main" id="{3B1994F3-4FB2-4AD9-AFAD-383309698FCA}"/>
              </a:ext>
            </a:extLst>
          </p:cNvPr>
          <p:cNvCxnSpPr/>
          <p:nvPr/>
        </p:nvCxnSpPr>
        <p:spPr>
          <a:xfrm flipH="1">
            <a:off x="7466627" y="4288806"/>
            <a:ext cx="3930722" cy="1"/>
          </a:xfrm>
          <a:prstGeom prst="line">
            <a:avLst/>
          </a:prstGeom>
          <a:noFill/>
          <a:ln w="19050" cap="flat" cmpd="sng" algn="ctr">
            <a:solidFill>
              <a:schemeClr val="accent1"/>
            </a:solidFill>
            <a:prstDash val="solid"/>
            <a:miter lim="800000"/>
          </a:ln>
          <a:effectLst/>
        </p:spPr>
      </p:cxnSp>
      <p:sp>
        <p:nvSpPr>
          <p:cNvPr id="12" name="Rectangle 11">
            <a:extLst>
              <a:ext uri="{FF2B5EF4-FFF2-40B4-BE49-F238E27FC236}">
                <a16:creationId xmlns:a16="http://schemas.microsoft.com/office/drawing/2014/main" id="{A3B6EC2E-4D89-4B4F-BADF-44625B457C45}"/>
              </a:ext>
            </a:extLst>
          </p:cNvPr>
          <p:cNvSpPr/>
          <p:nvPr/>
        </p:nvSpPr>
        <p:spPr>
          <a:xfrm>
            <a:off x="338049" y="2043752"/>
            <a:ext cx="4114652" cy="1403856"/>
          </a:xfrm>
          <a:prstGeom prst="rect">
            <a:avLst/>
          </a:prstGeom>
        </p:spPr>
        <p:txBody>
          <a:bodyPr wrap="square">
            <a:spAutoFit/>
          </a:bodyPr>
          <a:lstStyle/>
          <a:p>
            <a:pPr marL="171879" marR="0" lvl="1" indent="-171879"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dirty="0">
                <a:ln>
                  <a:noFill/>
                </a:ln>
                <a:effectLst/>
                <a:uLnTx/>
                <a:uFillTx/>
                <a:latin typeface="Arial" panose="020B0604020202020204"/>
                <a:ea typeface="+mn-ea"/>
                <a:cs typeface="+mn-cs"/>
              </a:rPr>
              <a:t>All Global Design Decks will be uploaded to Teams 24hrs prior to the workshop for the attendees.</a:t>
            </a:r>
          </a:p>
          <a:p>
            <a:pPr marL="171879" marR="0" lvl="1" indent="-171879"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dirty="0">
                <a:ln>
                  <a:noFill/>
                </a:ln>
                <a:effectLst/>
                <a:uLnTx/>
                <a:uFillTx/>
                <a:latin typeface="Arial" panose="020B0604020202020204"/>
                <a:ea typeface="+mn-ea"/>
                <a:cs typeface="+mn-cs"/>
              </a:rPr>
              <a:t>After workshops have concluded the recordings and meeting minutes will be uploaded to correct session folder.</a:t>
            </a:r>
          </a:p>
          <a:p>
            <a:pPr marL="0" marR="0" lvl="1" indent="0" algn="l" defTabSz="914120" rtl="0" eaLnBrk="1" fontAlgn="auto" latinLnBrk="0" hangingPunct="1">
              <a:lnSpc>
                <a:spcPts val="1299"/>
              </a:lnSpc>
              <a:spcBef>
                <a:spcPts val="0"/>
              </a:spcBef>
              <a:spcAft>
                <a:spcPts val="300"/>
              </a:spcAft>
              <a:buClr>
                <a:srgbClr val="6B767D">
                  <a:lumMod val="75000"/>
                </a:srgbClr>
              </a:buClr>
              <a:buSzPct val="75000"/>
              <a:buFontTx/>
              <a:buNone/>
              <a:tabLst>
                <a:tab pos="182824" algn="l"/>
              </a:tabLst>
              <a:defRPr/>
            </a:pPr>
            <a:endParaRPr kumimoji="0" lang="en-US" sz="1103" b="0" i="0" u="none" strike="noStrike" kern="1200" cap="none" spc="0" normalizeH="0" baseline="0" noProof="0" dirty="0">
              <a:ln>
                <a:noFill/>
              </a:ln>
              <a:solidFill>
                <a:srgbClr val="6B767D">
                  <a:lumMod val="50000"/>
                </a:srgbClr>
              </a:solidFill>
              <a:effectLst/>
              <a:uLnTx/>
              <a:uFillTx/>
              <a:latin typeface="Arial" panose="020B0604020202020204"/>
              <a:ea typeface="+mn-ea"/>
              <a:cs typeface="+mn-cs"/>
            </a:endParaRPr>
          </a:p>
        </p:txBody>
      </p:sp>
      <p:grpSp>
        <p:nvGrpSpPr>
          <p:cNvPr id="13" name="Group 12">
            <a:extLst>
              <a:ext uri="{FF2B5EF4-FFF2-40B4-BE49-F238E27FC236}">
                <a16:creationId xmlns:a16="http://schemas.microsoft.com/office/drawing/2014/main" id="{6603F27E-EC23-4A36-AA75-3FDA6B907B2D}"/>
              </a:ext>
            </a:extLst>
          </p:cNvPr>
          <p:cNvGrpSpPr/>
          <p:nvPr/>
        </p:nvGrpSpPr>
        <p:grpSpPr>
          <a:xfrm>
            <a:off x="525025" y="1795630"/>
            <a:ext cx="4864053" cy="1988942"/>
            <a:chOff x="303706" y="2354919"/>
            <a:chExt cx="5056392" cy="1989547"/>
          </a:xfrm>
        </p:grpSpPr>
        <p:cxnSp>
          <p:nvCxnSpPr>
            <p:cNvPr id="14" name="Straight Connector 13">
              <a:extLst>
                <a:ext uri="{FF2B5EF4-FFF2-40B4-BE49-F238E27FC236}">
                  <a16:creationId xmlns:a16="http://schemas.microsoft.com/office/drawing/2014/main" id="{F80F5131-FF0C-4CFB-A5AF-A936F8303CC0}"/>
                </a:ext>
              </a:extLst>
            </p:cNvPr>
            <p:cNvCxnSpPr>
              <a:cxnSpLocks/>
            </p:cNvCxnSpPr>
            <p:nvPr/>
          </p:nvCxnSpPr>
          <p:spPr>
            <a:xfrm flipH="1">
              <a:off x="472551" y="2354919"/>
              <a:ext cx="4887547" cy="0"/>
            </a:xfrm>
            <a:prstGeom prst="line">
              <a:avLst/>
            </a:prstGeom>
            <a:noFill/>
            <a:ln w="19050" cap="flat" cmpd="sng" algn="ctr">
              <a:solidFill>
                <a:schemeClr val="accent1"/>
              </a:solidFill>
              <a:prstDash val="solid"/>
              <a:miter lim="800000"/>
            </a:ln>
            <a:effectLst/>
          </p:spPr>
        </p:cxnSp>
        <p:cxnSp>
          <p:nvCxnSpPr>
            <p:cNvPr id="15" name="Straight Connector 14">
              <a:extLst>
                <a:ext uri="{FF2B5EF4-FFF2-40B4-BE49-F238E27FC236}">
                  <a16:creationId xmlns:a16="http://schemas.microsoft.com/office/drawing/2014/main" id="{B715F7FC-15BC-4FE1-9512-ADF8C3456200}"/>
                </a:ext>
              </a:extLst>
            </p:cNvPr>
            <p:cNvCxnSpPr>
              <a:cxnSpLocks/>
            </p:cNvCxnSpPr>
            <p:nvPr/>
          </p:nvCxnSpPr>
          <p:spPr>
            <a:xfrm flipH="1">
              <a:off x="303706" y="4344466"/>
              <a:ext cx="4082988" cy="0"/>
            </a:xfrm>
            <a:prstGeom prst="line">
              <a:avLst/>
            </a:prstGeom>
            <a:noFill/>
            <a:ln w="19050" cap="flat" cmpd="sng" algn="ctr">
              <a:solidFill>
                <a:schemeClr val="accent1"/>
              </a:solidFill>
              <a:prstDash val="solid"/>
              <a:miter lim="800000"/>
            </a:ln>
            <a:effectLst/>
          </p:spPr>
        </p:cxnSp>
      </p:grpSp>
      <p:sp>
        <p:nvSpPr>
          <p:cNvPr id="17" name="Rectangle 16">
            <a:extLst>
              <a:ext uri="{FF2B5EF4-FFF2-40B4-BE49-F238E27FC236}">
                <a16:creationId xmlns:a16="http://schemas.microsoft.com/office/drawing/2014/main" id="{6FB95C6D-9BA0-4CAD-B430-1935BB41E077}"/>
              </a:ext>
            </a:extLst>
          </p:cNvPr>
          <p:cNvSpPr/>
          <p:nvPr/>
        </p:nvSpPr>
        <p:spPr>
          <a:xfrm>
            <a:off x="344348" y="3930427"/>
            <a:ext cx="3892753" cy="1069605"/>
          </a:xfrm>
          <a:prstGeom prst="rect">
            <a:avLst/>
          </a:prstGeom>
        </p:spPr>
        <p:txBody>
          <a:bodyPr wrap="square">
            <a:spAutoFit/>
          </a:bodyPr>
          <a:lstStyle/>
          <a:p>
            <a:pPr marL="171879" marR="0" lvl="1" indent="-171879"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a:ln>
                  <a:noFill/>
                </a:ln>
                <a:effectLst/>
                <a:uLnTx/>
                <a:uFillTx/>
                <a:latin typeface="Arial" panose="020B0604020202020204"/>
                <a:ea typeface="+mn-ea"/>
                <a:cs typeface="+mn-cs"/>
              </a:rPr>
              <a:t>Scribes will be ready and available to take notes for the workshop.</a:t>
            </a:r>
          </a:p>
          <a:p>
            <a:pPr marL="171879" marR="0" lvl="1" indent="-171879"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a:ln>
                  <a:noFill/>
                </a:ln>
                <a:effectLst/>
                <a:uLnTx/>
                <a:uFillTx/>
                <a:latin typeface="Arial" panose="020B0604020202020204"/>
                <a:ea typeface="+mn-ea"/>
                <a:cs typeface="+mn-cs"/>
              </a:rPr>
              <a:t>Will monitor the chat for any questions/comments.</a:t>
            </a:r>
          </a:p>
          <a:p>
            <a:pPr marL="171879" marR="0" lvl="1" indent="-171879"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a:ln>
                  <a:noFill/>
                </a:ln>
                <a:effectLst/>
                <a:uLnTx/>
                <a:uFillTx/>
                <a:latin typeface="Arial" panose="020B0604020202020204"/>
                <a:ea typeface="+mn-ea"/>
                <a:cs typeface="+mn-cs"/>
              </a:rPr>
              <a:t>Present captured items at the end of every session</a:t>
            </a:r>
            <a:r>
              <a:rPr kumimoji="0" lang="en-US" sz="1203" b="0" i="0" u="none" strike="noStrike" kern="1200" cap="none" spc="0" normalizeH="0" baseline="0" noProof="0">
                <a:ln>
                  <a:noFill/>
                </a:ln>
                <a:solidFill>
                  <a:srgbClr val="3F3F3F"/>
                </a:solidFill>
                <a:effectLst/>
                <a:uLnTx/>
                <a:uFillTx/>
                <a:latin typeface="Arial" panose="020B0604020202020204"/>
                <a:ea typeface="+mn-ea"/>
                <a:cs typeface="+mn-cs"/>
              </a:rPr>
              <a:t>.</a:t>
            </a:r>
          </a:p>
        </p:txBody>
      </p:sp>
      <p:sp>
        <p:nvSpPr>
          <p:cNvPr id="22" name="Arc 21">
            <a:extLst>
              <a:ext uri="{FF2B5EF4-FFF2-40B4-BE49-F238E27FC236}">
                <a16:creationId xmlns:a16="http://schemas.microsoft.com/office/drawing/2014/main" id="{D08AB074-8C76-48A6-A8C3-F740483A1A19}"/>
              </a:ext>
            </a:extLst>
          </p:cNvPr>
          <p:cNvSpPr/>
          <p:nvPr/>
        </p:nvSpPr>
        <p:spPr>
          <a:xfrm>
            <a:off x="4027875" y="1262207"/>
            <a:ext cx="4210199" cy="4210198"/>
          </a:xfrm>
          <a:prstGeom prst="arc">
            <a:avLst>
              <a:gd name="adj1" fmla="val 17580675"/>
              <a:gd name="adj2" fmla="val 14727569"/>
            </a:avLst>
          </a:prstGeom>
          <a:noFill/>
          <a:ln w="12700" cap="flat" cmpd="sng" algn="ctr">
            <a:solidFill>
              <a:srgbClr val="B4B4B4"/>
            </a:solidFill>
            <a:prstDash val="solid"/>
            <a:miter lim="800000"/>
            <a:headEnd type="arrow"/>
            <a:tailEnd type="arrow"/>
          </a:ln>
          <a:effectLst/>
        </p:spPr>
        <p:txBody>
          <a:bodyPr lIns="121880" tIns="60940" rIns="121880" bIns="60940" rtlCol="0" anchor="ctr"/>
          <a:lstStyle/>
          <a:p>
            <a:pPr marL="0" marR="0" lvl="0" indent="0" algn="ctr" defTabSz="91412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C5C5C"/>
              </a:solidFill>
              <a:effectLst/>
              <a:uLnTx/>
              <a:uFillTx/>
              <a:latin typeface="Arial" panose="020B0604020202020204"/>
              <a:ea typeface="+mn-ea"/>
              <a:cs typeface="+mn-cs"/>
            </a:endParaRPr>
          </a:p>
        </p:txBody>
      </p:sp>
      <p:sp>
        <p:nvSpPr>
          <p:cNvPr id="23" name="Arc 22">
            <a:extLst>
              <a:ext uri="{FF2B5EF4-FFF2-40B4-BE49-F238E27FC236}">
                <a16:creationId xmlns:a16="http://schemas.microsoft.com/office/drawing/2014/main" id="{A4AE8739-6BAD-46F2-94AD-C367554916CC}"/>
              </a:ext>
            </a:extLst>
          </p:cNvPr>
          <p:cNvSpPr/>
          <p:nvPr/>
        </p:nvSpPr>
        <p:spPr>
          <a:xfrm>
            <a:off x="4389111" y="1623444"/>
            <a:ext cx="3487724" cy="3487723"/>
          </a:xfrm>
          <a:prstGeom prst="arc">
            <a:avLst>
              <a:gd name="adj1" fmla="val 18638933"/>
              <a:gd name="adj2" fmla="val 18630248"/>
            </a:avLst>
          </a:prstGeom>
          <a:noFill/>
          <a:ln w="12700" cap="flat" cmpd="sng" algn="ctr">
            <a:solidFill>
              <a:schemeClr val="tx1">
                <a:lumMod val="50000"/>
              </a:schemeClr>
            </a:solidFill>
            <a:prstDash val="solid"/>
            <a:miter lim="800000"/>
            <a:headEnd type="none"/>
            <a:tailEnd type="none"/>
          </a:ln>
          <a:effectLst/>
        </p:spPr>
        <p:txBody>
          <a:bodyPr lIns="121880" tIns="60940" rIns="121880" bIns="60940" rtlCol="0" anchor="ctr"/>
          <a:lstStyle/>
          <a:p>
            <a:pPr marL="0" marR="0" lvl="0" indent="0" algn="ctr" defTabSz="91412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5C5C5C"/>
              </a:solidFill>
              <a:effectLst/>
              <a:uLnTx/>
              <a:uFillTx/>
              <a:latin typeface="Arial" panose="020B0604020202020204"/>
              <a:ea typeface="+mn-ea"/>
              <a:cs typeface="+mn-cs"/>
            </a:endParaRPr>
          </a:p>
        </p:txBody>
      </p:sp>
      <p:sp>
        <p:nvSpPr>
          <p:cNvPr id="24" name="Oval 23">
            <a:extLst>
              <a:ext uri="{FF2B5EF4-FFF2-40B4-BE49-F238E27FC236}">
                <a16:creationId xmlns:a16="http://schemas.microsoft.com/office/drawing/2014/main" id="{C3D90AAB-7F77-469E-94A8-5850FE4CB97D}"/>
              </a:ext>
            </a:extLst>
          </p:cNvPr>
          <p:cNvSpPr/>
          <p:nvPr/>
        </p:nvSpPr>
        <p:spPr>
          <a:xfrm>
            <a:off x="7243512" y="2083634"/>
            <a:ext cx="290646" cy="292547"/>
          </a:xfrm>
          <a:prstGeom prst="ellipse">
            <a:avLst/>
          </a:prstGeom>
          <a:solidFill>
            <a:sysClr val="window" lastClr="FFFFFF"/>
          </a:solidFill>
          <a:ln w="28575" cap="flat" cmpd="sng" algn="ctr">
            <a:solidFill>
              <a:schemeClr val="accent1"/>
            </a:solidFill>
            <a:prstDash val="solid"/>
            <a:miter lim="800000"/>
          </a:ln>
          <a:effectLst/>
        </p:spPr>
        <p:txBody>
          <a:bodyPr lIns="121880" tIns="60940" rIns="121880" bIns="60940" rtlCol="0" anchor="ctr"/>
          <a:lstStyle/>
          <a:p>
            <a:pPr marL="0" marR="0" lvl="0" indent="0" algn="ctr" defTabSz="91412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a:ln>
                  <a:noFill/>
                </a:ln>
                <a:solidFill>
                  <a:srgbClr val="6B767D">
                    <a:lumMod val="50000"/>
                  </a:srgbClr>
                </a:solidFill>
                <a:effectLst/>
                <a:uLnTx/>
                <a:uFillTx/>
                <a:latin typeface="Arial" panose="020B0604020202020204"/>
                <a:ea typeface="+mn-ea"/>
                <a:cs typeface="+mn-cs"/>
              </a:rPr>
              <a:t>2</a:t>
            </a:r>
          </a:p>
        </p:txBody>
      </p:sp>
      <p:sp>
        <p:nvSpPr>
          <p:cNvPr id="25" name="Oval 24">
            <a:extLst>
              <a:ext uri="{FF2B5EF4-FFF2-40B4-BE49-F238E27FC236}">
                <a16:creationId xmlns:a16="http://schemas.microsoft.com/office/drawing/2014/main" id="{8B21496D-1F18-4FD9-8B84-D8976CDED641}"/>
              </a:ext>
            </a:extLst>
          </p:cNvPr>
          <p:cNvSpPr/>
          <p:nvPr/>
        </p:nvSpPr>
        <p:spPr>
          <a:xfrm>
            <a:off x="7397004" y="4116129"/>
            <a:ext cx="290646" cy="292547"/>
          </a:xfrm>
          <a:prstGeom prst="ellipse">
            <a:avLst/>
          </a:prstGeom>
          <a:solidFill>
            <a:sysClr val="window" lastClr="FFFFFF"/>
          </a:solidFill>
          <a:ln w="28575" cap="flat" cmpd="sng" algn="ctr">
            <a:solidFill>
              <a:schemeClr val="accent1"/>
            </a:solidFill>
            <a:prstDash val="solid"/>
            <a:miter lim="800000"/>
          </a:ln>
          <a:effectLst/>
        </p:spPr>
        <p:txBody>
          <a:bodyPr lIns="121880" tIns="60940" rIns="121880" bIns="60940" rtlCol="0" anchor="ctr"/>
          <a:lstStyle/>
          <a:p>
            <a:pPr marL="0" marR="0" lvl="0" indent="0" algn="ctr" defTabSz="91412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a:ln>
                  <a:noFill/>
                </a:ln>
                <a:solidFill>
                  <a:srgbClr val="6B767D">
                    <a:lumMod val="50000"/>
                  </a:srgbClr>
                </a:solidFill>
                <a:effectLst/>
                <a:uLnTx/>
                <a:uFillTx/>
                <a:latin typeface="Arial" panose="020B0604020202020204"/>
                <a:ea typeface="+mn-ea"/>
                <a:cs typeface="+mn-cs"/>
              </a:rPr>
              <a:t>3</a:t>
            </a:r>
          </a:p>
        </p:txBody>
      </p:sp>
      <p:sp>
        <p:nvSpPr>
          <p:cNvPr id="26" name="Oval 25">
            <a:extLst>
              <a:ext uri="{FF2B5EF4-FFF2-40B4-BE49-F238E27FC236}">
                <a16:creationId xmlns:a16="http://schemas.microsoft.com/office/drawing/2014/main" id="{4616A2B3-5E75-449C-A961-F73D56A4B8C4}"/>
              </a:ext>
            </a:extLst>
          </p:cNvPr>
          <p:cNvSpPr/>
          <p:nvPr/>
        </p:nvSpPr>
        <p:spPr>
          <a:xfrm>
            <a:off x="5243756" y="1658444"/>
            <a:ext cx="290646" cy="292547"/>
          </a:xfrm>
          <a:prstGeom prst="ellipse">
            <a:avLst/>
          </a:prstGeom>
          <a:solidFill>
            <a:sysClr val="window" lastClr="FFFFFF"/>
          </a:solidFill>
          <a:ln w="28575" cap="flat" cmpd="sng" algn="ctr">
            <a:solidFill>
              <a:schemeClr val="accent1"/>
            </a:solidFill>
            <a:prstDash val="solid"/>
            <a:miter lim="800000"/>
          </a:ln>
          <a:effectLst/>
        </p:spPr>
        <p:txBody>
          <a:bodyPr lIns="121880" tIns="60940" rIns="121880" bIns="60940" rtlCol="0" anchor="ctr"/>
          <a:lstStyle/>
          <a:p>
            <a:pPr marL="0" marR="0" lvl="0" indent="0" algn="ctr" defTabSz="91412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a:ln>
                  <a:noFill/>
                </a:ln>
                <a:solidFill>
                  <a:srgbClr val="6B767D">
                    <a:lumMod val="50000"/>
                  </a:srgbClr>
                </a:solidFill>
                <a:effectLst/>
                <a:uLnTx/>
                <a:uFillTx/>
                <a:latin typeface="Arial" panose="020B0604020202020204"/>
                <a:ea typeface="+mn-ea"/>
                <a:cs typeface="+mn-cs"/>
              </a:rPr>
              <a:t>1</a:t>
            </a:r>
          </a:p>
        </p:txBody>
      </p:sp>
      <p:sp>
        <p:nvSpPr>
          <p:cNvPr id="28" name="Oval 27">
            <a:extLst>
              <a:ext uri="{FF2B5EF4-FFF2-40B4-BE49-F238E27FC236}">
                <a16:creationId xmlns:a16="http://schemas.microsoft.com/office/drawing/2014/main" id="{AAE03860-DB22-4503-9753-60A1829F6D74}"/>
              </a:ext>
            </a:extLst>
          </p:cNvPr>
          <p:cNvSpPr/>
          <p:nvPr/>
        </p:nvSpPr>
        <p:spPr>
          <a:xfrm>
            <a:off x="4391878" y="3638298"/>
            <a:ext cx="290646" cy="292547"/>
          </a:xfrm>
          <a:prstGeom prst="ellipse">
            <a:avLst/>
          </a:prstGeom>
          <a:solidFill>
            <a:sysClr val="window" lastClr="FFFFFF"/>
          </a:solidFill>
          <a:ln w="28575" cap="flat" cmpd="sng" algn="ctr">
            <a:solidFill>
              <a:schemeClr val="accent1"/>
            </a:solidFill>
            <a:prstDash val="solid"/>
            <a:miter lim="800000"/>
          </a:ln>
          <a:effectLst/>
        </p:spPr>
        <p:txBody>
          <a:bodyPr lIns="121880" tIns="60940" rIns="121880" bIns="60940" rtlCol="0" anchor="ctr"/>
          <a:lstStyle/>
          <a:p>
            <a:pPr marL="0" marR="0" lvl="0" indent="0" algn="ctr" defTabSz="91412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a:ln>
                  <a:noFill/>
                </a:ln>
                <a:solidFill>
                  <a:srgbClr val="6B767D">
                    <a:lumMod val="50000"/>
                  </a:srgbClr>
                </a:solidFill>
                <a:effectLst/>
                <a:uLnTx/>
                <a:uFillTx/>
                <a:latin typeface="Arial" panose="020B0604020202020204"/>
                <a:ea typeface="+mn-ea"/>
                <a:cs typeface="+mn-cs"/>
              </a:rPr>
              <a:t>4</a:t>
            </a:r>
          </a:p>
        </p:txBody>
      </p:sp>
      <p:sp>
        <p:nvSpPr>
          <p:cNvPr id="30" name="Oval 29">
            <a:extLst>
              <a:ext uri="{FF2B5EF4-FFF2-40B4-BE49-F238E27FC236}">
                <a16:creationId xmlns:a16="http://schemas.microsoft.com/office/drawing/2014/main" id="{7F0635C2-4AA7-46A6-83FE-541D2CEB17F9}"/>
              </a:ext>
            </a:extLst>
          </p:cNvPr>
          <p:cNvSpPr/>
          <p:nvPr/>
        </p:nvSpPr>
        <p:spPr>
          <a:xfrm>
            <a:off x="4973554" y="2268472"/>
            <a:ext cx="2290496" cy="2290492"/>
          </a:xfrm>
          <a:prstGeom prst="ellipse">
            <a:avLst/>
          </a:prstGeom>
          <a:solidFill>
            <a:sysClr val="window" lastClr="FFFFFF"/>
          </a:solidFill>
          <a:ln w="12700" cap="flat" cmpd="sng" algn="ctr">
            <a:noFill/>
            <a:prstDash val="solid"/>
            <a:miter lim="800000"/>
          </a:ln>
          <a:effectLst/>
        </p:spPr>
        <p:txBody>
          <a:bodyPr lIns="121880" tIns="60940" rIns="121880" bIns="60940" rtlCol="0" anchor="ctr"/>
          <a:lstStyle/>
          <a:p>
            <a:pPr marL="0" marR="0" lvl="0" indent="0" algn="ctr" defTabSz="914120" rtl="0" eaLnBrk="1" fontAlgn="auto" latinLnBrk="0" hangingPunct="1">
              <a:lnSpc>
                <a:spcPct val="100000"/>
              </a:lnSpc>
              <a:spcBef>
                <a:spcPts val="0"/>
              </a:spcBef>
              <a:spcAft>
                <a:spcPts val="0"/>
              </a:spcAft>
              <a:buClrTx/>
              <a:buSzTx/>
              <a:buFontTx/>
              <a:buNone/>
              <a:tabLst/>
              <a:defRPr/>
            </a:pPr>
            <a:endParaRPr kumimoji="0" lang="en-US" sz="3699"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32" name="Title 1">
            <a:extLst>
              <a:ext uri="{FF2B5EF4-FFF2-40B4-BE49-F238E27FC236}">
                <a16:creationId xmlns:a16="http://schemas.microsoft.com/office/drawing/2014/main" id="{031FCE88-1F98-49F8-A9D1-F2D8AB8664B3}"/>
              </a:ext>
            </a:extLst>
          </p:cNvPr>
          <p:cNvSpPr txBox="1">
            <a:spLocks/>
          </p:cNvSpPr>
          <p:nvPr/>
        </p:nvSpPr>
        <p:spPr>
          <a:xfrm>
            <a:off x="915980" y="695778"/>
            <a:ext cx="10360043" cy="594179"/>
          </a:xfrm>
          <a:prstGeom prst="rect">
            <a:avLst/>
          </a:prstGeom>
        </p:spPr>
        <p:txBody>
          <a:bodyPr vert="horz" lIns="0" tIns="45706"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endParaRPr kumimoji="0" lang="en-US" sz="3599" b="0" i="0" u="none" strike="noStrike" kern="1200" cap="none" spc="-75" normalizeH="0" baseline="0" noProof="0">
              <a:ln>
                <a:noFill/>
              </a:ln>
              <a:solidFill>
                <a:srgbClr val="6B767D"/>
              </a:solidFill>
              <a:effectLst/>
              <a:uLnTx/>
              <a:uFillTx/>
              <a:latin typeface="Arial" panose="020B0604020202020204"/>
            </a:endParaRPr>
          </a:p>
        </p:txBody>
      </p:sp>
      <p:pic>
        <p:nvPicPr>
          <p:cNvPr id="39" name="Picture 2" descr="Optimus prime Logo PNG Vector">
            <a:extLst>
              <a:ext uri="{FF2B5EF4-FFF2-40B4-BE49-F238E27FC236}">
                <a16:creationId xmlns:a16="http://schemas.microsoft.com/office/drawing/2014/main" id="{E30733A5-48AD-473C-8ECC-727383D009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8579" y="2162576"/>
            <a:ext cx="1904315" cy="2312933"/>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819C0E69-96B2-4C5A-96D8-2F9BC81A9185}"/>
              </a:ext>
            </a:extLst>
          </p:cNvPr>
          <p:cNvSpPr/>
          <p:nvPr/>
        </p:nvSpPr>
        <p:spPr>
          <a:xfrm>
            <a:off x="8238073" y="2250646"/>
            <a:ext cx="3427673" cy="1570983"/>
          </a:xfrm>
          <a:prstGeom prst="rect">
            <a:avLst/>
          </a:prstGeom>
        </p:spPr>
        <p:txBody>
          <a:bodyPr wrap="square">
            <a:spAutoFit/>
          </a:bodyPr>
          <a:lstStyle/>
          <a:p>
            <a:pPr marL="171879" marR="0" lvl="1" indent="-171879"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dirty="0">
                <a:ln>
                  <a:noFill/>
                </a:ln>
                <a:effectLst/>
                <a:uLnTx/>
                <a:uFillTx/>
                <a:latin typeface="Arial" panose="020B0604020202020204"/>
                <a:ea typeface="+mn-ea"/>
                <a:cs typeface="+mn-cs"/>
              </a:rPr>
              <a:t>Deloitte Leads will include a slide that outlines a clear and concise objective for the session.</a:t>
            </a:r>
          </a:p>
          <a:p>
            <a:pPr marL="171879" marR="0" lvl="1" indent="-171879"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dirty="0">
                <a:ln>
                  <a:noFill/>
                </a:ln>
                <a:effectLst/>
                <a:uLnTx/>
                <a:uFillTx/>
                <a:latin typeface="Arial" panose="020B0604020202020204"/>
                <a:ea typeface="+mn-ea"/>
                <a:cs typeface="+mn-cs"/>
              </a:rPr>
              <a:t>Additionally, a section on the actual outcomes of the session will be provided. </a:t>
            </a:r>
          </a:p>
          <a:p>
            <a:pPr marL="171879" marR="0" lvl="1" indent="-171879" algn="l" defTabSz="914120" rtl="0" eaLnBrk="1" fontAlgn="auto" latinLnBrk="0" hangingPunct="1">
              <a:lnSpc>
                <a:spcPts val="1299"/>
              </a:lnSpc>
              <a:spcBef>
                <a:spcPts val="0"/>
              </a:spcBef>
              <a:spcAft>
                <a:spcPts val="1203"/>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dirty="0">
                <a:ln>
                  <a:noFill/>
                </a:ln>
                <a:effectLst/>
                <a:uLnTx/>
                <a:uFillTx/>
                <a:latin typeface="Arial" panose="020B0604020202020204"/>
                <a:ea typeface="+mn-ea"/>
                <a:cs typeface="+mn-cs"/>
              </a:rPr>
              <a:t>Clearly lay out to attendees what we are asking from you.</a:t>
            </a:r>
          </a:p>
        </p:txBody>
      </p:sp>
      <p:sp>
        <p:nvSpPr>
          <p:cNvPr id="43" name="Rectangle 42">
            <a:extLst>
              <a:ext uri="{FF2B5EF4-FFF2-40B4-BE49-F238E27FC236}">
                <a16:creationId xmlns:a16="http://schemas.microsoft.com/office/drawing/2014/main" id="{7A106370-6F15-46D8-86A2-BD2A6110ACEB}"/>
              </a:ext>
            </a:extLst>
          </p:cNvPr>
          <p:cNvSpPr/>
          <p:nvPr/>
        </p:nvSpPr>
        <p:spPr>
          <a:xfrm>
            <a:off x="7919170" y="4360261"/>
            <a:ext cx="3892753" cy="1493848"/>
          </a:xfrm>
          <a:prstGeom prst="rect">
            <a:avLst/>
          </a:prstGeom>
        </p:spPr>
        <p:txBody>
          <a:bodyPr wrap="square">
            <a:spAutoFit/>
          </a:bodyPr>
          <a:lstStyle/>
          <a:p>
            <a:pPr marL="171879" marR="0" lvl="1" indent="-171879" algn="l" defTabSz="914120" rtl="0" eaLnBrk="1" fontAlgn="auto" latinLnBrk="0" hangingPunct="1">
              <a:lnSpc>
                <a:spcPts val="1299"/>
              </a:lnSpc>
              <a:spcBef>
                <a:spcPts val="0"/>
              </a:spcBef>
              <a:spcAft>
                <a:spcPts val="602"/>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dirty="0">
                <a:ln>
                  <a:noFill/>
                </a:ln>
                <a:effectLst/>
                <a:uLnTx/>
                <a:uFillTx/>
                <a:latin typeface="Arial" panose="020B0604020202020204"/>
                <a:ea typeface="+mn-ea"/>
                <a:cs typeface="+mn-cs"/>
              </a:rPr>
              <a:t>Deloitte Leads will provide more detailed Agendas for the audience on the invites.</a:t>
            </a:r>
          </a:p>
          <a:p>
            <a:pPr marL="171879" marR="0" lvl="1" indent="-171879" algn="l" defTabSz="914120" rtl="0" eaLnBrk="1" fontAlgn="auto" latinLnBrk="0" hangingPunct="1">
              <a:lnSpc>
                <a:spcPts val="1299"/>
              </a:lnSpc>
              <a:spcBef>
                <a:spcPts val="0"/>
              </a:spcBef>
              <a:spcAft>
                <a:spcPts val="602"/>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dirty="0">
                <a:ln>
                  <a:noFill/>
                </a:ln>
                <a:effectLst/>
                <a:uLnTx/>
                <a:uFillTx/>
                <a:latin typeface="Arial" panose="020B0604020202020204"/>
                <a:ea typeface="+mn-ea"/>
                <a:cs typeface="+mn-cs"/>
              </a:rPr>
              <a:t>Deloitte Leads will indicate whether the session is a deep dive.</a:t>
            </a:r>
          </a:p>
          <a:p>
            <a:pPr marL="171879" marR="0" lvl="1" indent="-171879" algn="l" defTabSz="914120" rtl="0" eaLnBrk="1" fontAlgn="auto" latinLnBrk="0" hangingPunct="1">
              <a:lnSpc>
                <a:spcPts val="1299"/>
              </a:lnSpc>
              <a:spcBef>
                <a:spcPts val="0"/>
              </a:spcBef>
              <a:spcAft>
                <a:spcPts val="602"/>
              </a:spcAft>
              <a:buClr>
                <a:srgbClr val="6B767D">
                  <a:lumMod val="75000"/>
                </a:srgbClr>
              </a:buClr>
              <a:buSzPct val="75000"/>
              <a:buFont typeface="Arial" panose="020B0604020202020204" pitchFamily="34" charset="0"/>
              <a:buChar char="•"/>
              <a:tabLst>
                <a:tab pos="182824" algn="l"/>
              </a:tabLst>
              <a:defRPr/>
            </a:pPr>
            <a:r>
              <a:rPr kumimoji="0" lang="en-US" sz="1203" b="0" i="0" u="none" strike="noStrike" kern="1200" cap="none" spc="0" normalizeH="0" baseline="0" noProof="0" dirty="0">
                <a:ln>
                  <a:noFill/>
                </a:ln>
                <a:effectLst/>
                <a:uLnTx/>
                <a:uFillTx/>
                <a:latin typeface="Arial" panose="020B0604020202020204"/>
                <a:ea typeface="+mn-ea"/>
                <a:cs typeface="+mn-cs"/>
              </a:rPr>
              <a:t>Based off agenda </a:t>
            </a:r>
            <a:r>
              <a:rPr lang="en-US" sz="1203" dirty="0">
                <a:latin typeface="Arial" panose="020B0604020202020204"/>
              </a:rPr>
              <a:t>Technology </a:t>
            </a:r>
            <a:r>
              <a:rPr kumimoji="0" lang="en-US" sz="1203" b="0" i="0" u="none" strike="noStrike" kern="1200" cap="none" spc="0" normalizeH="0" baseline="0" noProof="0" dirty="0">
                <a:ln>
                  <a:noFill/>
                </a:ln>
                <a:effectLst/>
                <a:uLnTx/>
                <a:uFillTx/>
                <a:latin typeface="Arial" panose="020B0604020202020204"/>
                <a:ea typeface="+mn-ea"/>
                <a:cs typeface="+mn-cs"/>
              </a:rPr>
              <a:t>Leads will identify the required personnel for the meeting.</a:t>
            </a:r>
          </a:p>
          <a:p>
            <a:pPr marL="171879" marR="0" lvl="1" indent="-171879" algn="l" defTabSz="914120" rtl="0" eaLnBrk="1" fontAlgn="auto" latinLnBrk="0" hangingPunct="1">
              <a:lnSpc>
                <a:spcPts val="1299"/>
              </a:lnSpc>
              <a:spcBef>
                <a:spcPts val="0"/>
              </a:spcBef>
              <a:spcAft>
                <a:spcPts val="300"/>
              </a:spcAft>
              <a:buClr>
                <a:srgbClr val="6B767D">
                  <a:lumMod val="75000"/>
                </a:srgbClr>
              </a:buClr>
              <a:buSzPct val="75000"/>
              <a:buFont typeface="Arial" panose="020B0604020202020204" pitchFamily="34" charset="0"/>
              <a:buChar char="•"/>
              <a:tabLst>
                <a:tab pos="182824" algn="l"/>
              </a:tabLst>
              <a:defRPr/>
            </a:pPr>
            <a:endParaRPr kumimoji="0" lang="en-US" sz="1203" b="0" i="0" u="none" strike="noStrike" kern="1200" cap="none" spc="0" normalizeH="0" baseline="0" noProof="0" dirty="0">
              <a:ln>
                <a:noFill/>
              </a:ln>
              <a:solidFill>
                <a:srgbClr val="3F3F3F"/>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88762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15E74D26-4754-4DF7-BFBC-8B4056D705B8}"/>
              </a:ext>
            </a:extLst>
          </p:cNvPr>
          <p:cNvSpPr txBox="1">
            <a:spLocks/>
          </p:cNvSpPr>
          <p:nvPr/>
        </p:nvSpPr>
        <p:spPr>
          <a:xfrm>
            <a:off x="536665" y="441008"/>
            <a:ext cx="8338977" cy="4023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solidFill>
                  <a:schemeClr val="accent1"/>
                </a:solidFill>
                <a:cs typeface="Arial" panose="020B0604020202020204" pitchFamily="34" charset="0"/>
              </a:rPr>
              <a:t>Exit Criteria – Target Load Percentage</a:t>
            </a:r>
          </a:p>
        </p:txBody>
      </p:sp>
      <p:grpSp>
        <p:nvGrpSpPr>
          <p:cNvPr id="22" name="Group 21">
            <a:extLst>
              <a:ext uri="{FF2B5EF4-FFF2-40B4-BE49-F238E27FC236}">
                <a16:creationId xmlns:a16="http://schemas.microsoft.com/office/drawing/2014/main" id="{C24898BE-716E-4B63-AA0B-E70303CFD515}"/>
              </a:ext>
            </a:extLst>
          </p:cNvPr>
          <p:cNvGrpSpPr/>
          <p:nvPr/>
        </p:nvGrpSpPr>
        <p:grpSpPr>
          <a:xfrm>
            <a:off x="-10634" y="9939"/>
            <a:ext cx="4232677" cy="284558"/>
            <a:chOff x="609324" y="13133"/>
            <a:chExt cx="4232677" cy="284558"/>
          </a:xfrm>
        </p:grpSpPr>
        <p:sp>
          <p:nvSpPr>
            <p:cNvPr id="23" name="Arrow: Chevron 22">
              <a:extLst>
                <a:ext uri="{FF2B5EF4-FFF2-40B4-BE49-F238E27FC236}">
                  <a16:creationId xmlns:a16="http://schemas.microsoft.com/office/drawing/2014/main" id="{11209101-A0E1-414C-B221-37D96C5BC2B5}"/>
                </a:ext>
              </a:extLst>
            </p:cNvPr>
            <p:cNvSpPr/>
            <p:nvPr/>
          </p:nvSpPr>
          <p:spPr>
            <a:xfrm>
              <a:off x="2003522" y="13133"/>
              <a:ext cx="1487468"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Conversion Tools</a:t>
              </a:r>
            </a:p>
          </p:txBody>
        </p:sp>
        <p:sp>
          <p:nvSpPr>
            <p:cNvPr id="24" name="Arrow: Chevron 23">
              <a:extLst>
                <a:ext uri="{FF2B5EF4-FFF2-40B4-BE49-F238E27FC236}">
                  <a16:creationId xmlns:a16="http://schemas.microsoft.com/office/drawing/2014/main" id="{C2388856-8639-46BD-B185-2DC960590FD8}"/>
                </a:ext>
              </a:extLst>
            </p:cNvPr>
            <p:cNvSpPr/>
            <p:nvPr/>
          </p:nvSpPr>
          <p:spPr>
            <a:xfrm>
              <a:off x="609324" y="13133"/>
              <a:ext cx="1529823"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algn="ctr"/>
              <a:r>
                <a:rPr lang="en-US" sz="800" kern="0">
                  <a:solidFill>
                    <a:prstClr val="black"/>
                  </a:solidFill>
                  <a:latin typeface="Calibri" panose="020F0502020204030204"/>
                  <a:cs typeface="Arial" panose="020B0604020202020204" pitchFamily="34" charset="0"/>
                </a:rPr>
                <a:t>Conversion Approach</a:t>
              </a:r>
            </a:p>
          </p:txBody>
        </p:sp>
        <p:sp>
          <p:nvSpPr>
            <p:cNvPr id="25" name="Arrow: Chevron 24">
              <a:extLst>
                <a:ext uri="{FF2B5EF4-FFF2-40B4-BE49-F238E27FC236}">
                  <a16:creationId xmlns:a16="http://schemas.microsoft.com/office/drawing/2014/main" id="{2A4D5424-F784-41D7-9E12-7FF274D4B691}"/>
                </a:ext>
              </a:extLst>
            </p:cNvPr>
            <p:cNvSpPr/>
            <p:nvPr/>
          </p:nvSpPr>
          <p:spPr>
            <a:xfrm>
              <a:off x="3354533"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Reconciliation &amp; Validation</a:t>
              </a:r>
            </a:p>
          </p:txBody>
        </p:sp>
      </p:grpSp>
      <p:sp>
        <p:nvSpPr>
          <p:cNvPr id="26" name="Arrow: Chevron 25">
            <a:extLst>
              <a:ext uri="{FF2B5EF4-FFF2-40B4-BE49-F238E27FC236}">
                <a16:creationId xmlns:a16="http://schemas.microsoft.com/office/drawing/2014/main" id="{B3242F7A-1BD3-42FB-9B4B-FBDCECCD8651}"/>
              </a:ext>
            </a:extLst>
          </p:cNvPr>
          <p:cNvSpPr/>
          <p:nvPr/>
        </p:nvSpPr>
        <p:spPr>
          <a:xfrm>
            <a:off x="4089611" y="9939"/>
            <a:ext cx="1487468" cy="284558"/>
          </a:xfrm>
          <a:prstGeom prst="chevron">
            <a:avLst/>
          </a:prstGeom>
          <a:solidFill>
            <a:srgbClr val="F090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Testing Cycles</a:t>
            </a:r>
          </a:p>
        </p:txBody>
      </p:sp>
      <p:graphicFrame>
        <p:nvGraphicFramePr>
          <p:cNvPr id="9" name="Table 8">
            <a:extLst>
              <a:ext uri="{FF2B5EF4-FFF2-40B4-BE49-F238E27FC236}">
                <a16:creationId xmlns:a16="http://schemas.microsoft.com/office/drawing/2014/main" id="{2673D9CB-7AD6-44D6-8C53-F178D1F028B6}"/>
              </a:ext>
            </a:extLst>
          </p:cNvPr>
          <p:cNvGraphicFramePr>
            <a:graphicFrameLocks noGrp="1"/>
          </p:cNvGraphicFramePr>
          <p:nvPr/>
        </p:nvGraphicFramePr>
        <p:xfrm>
          <a:off x="536665" y="843345"/>
          <a:ext cx="10477007" cy="4161403"/>
        </p:xfrm>
        <a:graphic>
          <a:graphicData uri="http://schemas.openxmlformats.org/drawingml/2006/table">
            <a:tbl>
              <a:tblPr firstRow="1" bandRow="1">
                <a:tableStyleId>{B301B821-A1FF-4177-AEE7-76D212191A09}</a:tableStyleId>
              </a:tblPr>
              <a:tblGrid>
                <a:gridCol w="785605">
                  <a:extLst>
                    <a:ext uri="{9D8B030D-6E8A-4147-A177-3AD203B41FA5}">
                      <a16:colId xmlns:a16="http://schemas.microsoft.com/office/drawing/2014/main" val="1112903559"/>
                    </a:ext>
                  </a:extLst>
                </a:gridCol>
                <a:gridCol w="1795503">
                  <a:extLst>
                    <a:ext uri="{9D8B030D-6E8A-4147-A177-3AD203B41FA5}">
                      <a16:colId xmlns:a16="http://schemas.microsoft.com/office/drawing/2014/main" val="1924415711"/>
                    </a:ext>
                  </a:extLst>
                </a:gridCol>
                <a:gridCol w="1189822">
                  <a:extLst>
                    <a:ext uri="{9D8B030D-6E8A-4147-A177-3AD203B41FA5}">
                      <a16:colId xmlns:a16="http://schemas.microsoft.com/office/drawing/2014/main" val="512307117"/>
                    </a:ext>
                  </a:extLst>
                </a:gridCol>
                <a:gridCol w="1388125">
                  <a:extLst>
                    <a:ext uri="{9D8B030D-6E8A-4147-A177-3AD203B41FA5}">
                      <a16:colId xmlns:a16="http://schemas.microsoft.com/office/drawing/2014/main" val="167130002"/>
                    </a:ext>
                  </a:extLst>
                </a:gridCol>
                <a:gridCol w="1399143">
                  <a:extLst>
                    <a:ext uri="{9D8B030D-6E8A-4147-A177-3AD203B41FA5}">
                      <a16:colId xmlns:a16="http://schemas.microsoft.com/office/drawing/2014/main" val="1456506643"/>
                    </a:ext>
                  </a:extLst>
                </a:gridCol>
                <a:gridCol w="1828800">
                  <a:extLst>
                    <a:ext uri="{9D8B030D-6E8A-4147-A177-3AD203B41FA5}">
                      <a16:colId xmlns:a16="http://schemas.microsoft.com/office/drawing/2014/main" val="1692767293"/>
                    </a:ext>
                  </a:extLst>
                </a:gridCol>
                <a:gridCol w="752753">
                  <a:extLst>
                    <a:ext uri="{9D8B030D-6E8A-4147-A177-3AD203B41FA5}">
                      <a16:colId xmlns:a16="http://schemas.microsoft.com/office/drawing/2014/main" val="3726385710"/>
                    </a:ext>
                  </a:extLst>
                </a:gridCol>
                <a:gridCol w="1337256">
                  <a:extLst>
                    <a:ext uri="{9D8B030D-6E8A-4147-A177-3AD203B41FA5}">
                      <a16:colId xmlns:a16="http://schemas.microsoft.com/office/drawing/2014/main" val="2865235135"/>
                    </a:ext>
                  </a:extLst>
                </a:gridCol>
              </a:tblGrid>
              <a:tr h="430651">
                <a:tc>
                  <a:txBody>
                    <a:bodyPr/>
                    <a:lstStyle/>
                    <a:p>
                      <a:pPr marL="0" algn="ctr" defTabSz="914400" rtl="0" eaLnBrk="1" fontAlgn="ctr" latinLnBrk="0" hangingPunct="1"/>
                      <a:r>
                        <a:rPr lang="en-US" sz="1400" b="1" u="none" strike="noStrike" kern="1200">
                          <a:solidFill>
                            <a:schemeClr val="bg1"/>
                          </a:solidFill>
                          <a:effectLst/>
                          <a:latin typeface="+mn-lt"/>
                          <a:ea typeface="+mn-ea"/>
                          <a:cs typeface="+mn-cs"/>
                        </a:rPr>
                        <a:t>Phase</a:t>
                      </a:r>
                    </a:p>
                  </a:txBody>
                  <a:tcPr marL="4763" marR="4763" marT="4763" marB="0" anchor="ctr">
                    <a:lnB w="12700" cmpd="sng">
                      <a:noFill/>
                    </a:lnB>
                  </a:tcPr>
                </a:tc>
                <a:tc>
                  <a:txBody>
                    <a:bodyPr/>
                    <a:lstStyle/>
                    <a:p>
                      <a:pPr marL="0" algn="ctr" defTabSz="914400" rtl="0" eaLnBrk="1" fontAlgn="ctr" latinLnBrk="0" hangingPunct="1"/>
                      <a:r>
                        <a:rPr lang="en-US" sz="1400" b="1" u="none" strike="noStrike" kern="1200">
                          <a:solidFill>
                            <a:schemeClr val="bg1"/>
                          </a:solidFill>
                          <a:effectLst/>
                          <a:latin typeface="+mn-lt"/>
                          <a:ea typeface="+mn-ea"/>
                          <a:cs typeface="+mn-cs"/>
                        </a:rPr>
                        <a:t>Conversion Cycles</a:t>
                      </a:r>
                    </a:p>
                  </a:txBody>
                  <a:tcPr marL="4763" marR="4763" marT="4763" marB="0" anchor="ctr">
                    <a:lnB w="12700" cmpd="sng">
                      <a:noFill/>
                    </a:lnB>
                  </a:tcPr>
                </a:tc>
                <a:tc>
                  <a:txBody>
                    <a:bodyPr/>
                    <a:lstStyle>
                      <a:lvl1pPr marL="0" algn="l" defTabSz="685800" rtl="0" eaLnBrk="1" latinLnBrk="0" hangingPunct="1">
                        <a:defRPr sz="1350" b="1" kern="1200">
                          <a:solidFill>
                            <a:schemeClr val="lt1"/>
                          </a:solidFill>
                          <a:latin typeface="Verdana"/>
                        </a:defRPr>
                      </a:lvl1pPr>
                      <a:lvl2pPr marL="342900" algn="l" defTabSz="685800" rtl="0" eaLnBrk="1" latinLnBrk="0" hangingPunct="1">
                        <a:defRPr sz="1350" b="1" kern="1200">
                          <a:solidFill>
                            <a:schemeClr val="lt1"/>
                          </a:solidFill>
                          <a:latin typeface="Verdana"/>
                        </a:defRPr>
                      </a:lvl2pPr>
                      <a:lvl3pPr marL="685800" algn="l" defTabSz="685800" rtl="0" eaLnBrk="1" latinLnBrk="0" hangingPunct="1">
                        <a:defRPr sz="1350" b="1" kern="1200">
                          <a:solidFill>
                            <a:schemeClr val="lt1"/>
                          </a:solidFill>
                          <a:latin typeface="Verdana"/>
                        </a:defRPr>
                      </a:lvl3pPr>
                      <a:lvl4pPr marL="1028700" algn="l" defTabSz="685800" rtl="0" eaLnBrk="1" latinLnBrk="0" hangingPunct="1">
                        <a:defRPr sz="1350" b="1" kern="1200">
                          <a:solidFill>
                            <a:schemeClr val="lt1"/>
                          </a:solidFill>
                          <a:latin typeface="Verdana"/>
                        </a:defRPr>
                      </a:lvl4pPr>
                      <a:lvl5pPr marL="1371600" algn="l" defTabSz="685800" rtl="0" eaLnBrk="1" latinLnBrk="0" hangingPunct="1">
                        <a:defRPr sz="1350" b="1" kern="1200">
                          <a:solidFill>
                            <a:schemeClr val="lt1"/>
                          </a:solidFill>
                          <a:latin typeface="Verdana"/>
                        </a:defRPr>
                      </a:lvl5pPr>
                      <a:lvl6pPr marL="1714500" algn="l" defTabSz="685800" rtl="0" eaLnBrk="1" latinLnBrk="0" hangingPunct="1">
                        <a:defRPr sz="1350" b="1" kern="1200">
                          <a:solidFill>
                            <a:schemeClr val="lt1"/>
                          </a:solidFill>
                          <a:latin typeface="Verdana"/>
                        </a:defRPr>
                      </a:lvl6pPr>
                      <a:lvl7pPr marL="2057400" algn="l" defTabSz="685800" rtl="0" eaLnBrk="1" latinLnBrk="0" hangingPunct="1">
                        <a:defRPr sz="1350" b="1" kern="1200">
                          <a:solidFill>
                            <a:schemeClr val="lt1"/>
                          </a:solidFill>
                          <a:latin typeface="Verdana"/>
                        </a:defRPr>
                      </a:lvl7pPr>
                      <a:lvl8pPr marL="2400300" algn="l" defTabSz="685800" rtl="0" eaLnBrk="1" latinLnBrk="0" hangingPunct="1">
                        <a:defRPr sz="1350" b="1" kern="1200">
                          <a:solidFill>
                            <a:schemeClr val="lt1"/>
                          </a:solidFill>
                          <a:latin typeface="Verdana"/>
                        </a:defRPr>
                      </a:lvl8pPr>
                      <a:lvl9pPr marL="2743200" algn="l" defTabSz="685800" rtl="0" eaLnBrk="1" latinLnBrk="0" hangingPunct="1">
                        <a:defRPr sz="1350" b="1" kern="1200">
                          <a:solidFill>
                            <a:schemeClr val="lt1"/>
                          </a:solidFill>
                          <a:latin typeface="Verdana"/>
                        </a:defRPr>
                      </a:lvl9pPr>
                    </a:lstStyle>
                    <a:p>
                      <a:pPr marL="0" algn="ctr" defTabSz="914400" rtl="0" eaLnBrk="1" fontAlgn="ctr" latinLnBrk="0" hangingPunct="1"/>
                      <a:r>
                        <a:rPr lang="en-US" sz="1400" b="1" u="none" strike="noStrike" kern="1200">
                          <a:solidFill>
                            <a:schemeClr val="bg1"/>
                          </a:solidFill>
                          <a:effectLst/>
                          <a:latin typeface="+mn-lt"/>
                          <a:ea typeface="+mn-ea"/>
                          <a:cs typeface="+mn-cs"/>
                        </a:rPr>
                        <a:t>Mapping %</a:t>
                      </a:r>
                    </a:p>
                  </a:txBody>
                  <a:tcPr anchor="ctr">
                    <a:lnB w="12700" cmpd="sng">
                      <a:noFill/>
                    </a:lnB>
                  </a:tcPr>
                </a:tc>
                <a:tc>
                  <a:txBody>
                    <a:bodyPr/>
                    <a:lstStyle>
                      <a:lvl1pPr marL="0" algn="l" defTabSz="685800" rtl="0" eaLnBrk="1" latinLnBrk="0" hangingPunct="1">
                        <a:defRPr sz="1350" b="1" kern="1200">
                          <a:solidFill>
                            <a:schemeClr val="lt1"/>
                          </a:solidFill>
                          <a:latin typeface="Verdana"/>
                        </a:defRPr>
                      </a:lvl1pPr>
                      <a:lvl2pPr marL="342900" algn="l" defTabSz="685800" rtl="0" eaLnBrk="1" latinLnBrk="0" hangingPunct="1">
                        <a:defRPr sz="1350" b="1" kern="1200">
                          <a:solidFill>
                            <a:schemeClr val="lt1"/>
                          </a:solidFill>
                          <a:latin typeface="Verdana"/>
                        </a:defRPr>
                      </a:lvl2pPr>
                      <a:lvl3pPr marL="685800" algn="l" defTabSz="685800" rtl="0" eaLnBrk="1" latinLnBrk="0" hangingPunct="1">
                        <a:defRPr sz="1350" b="1" kern="1200">
                          <a:solidFill>
                            <a:schemeClr val="lt1"/>
                          </a:solidFill>
                          <a:latin typeface="Verdana"/>
                        </a:defRPr>
                      </a:lvl3pPr>
                      <a:lvl4pPr marL="1028700" algn="l" defTabSz="685800" rtl="0" eaLnBrk="1" latinLnBrk="0" hangingPunct="1">
                        <a:defRPr sz="1350" b="1" kern="1200">
                          <a:solidFill>
                            <a:schemeClr val="lt1"/>
                          </a:solidFill>
                          <a:latin typeface="Verdana"/>
                        </a:defRPr>
                      </a:lvl4pPr>
                      <a:lvl5pPr marL="1371600" algn="l" defTabSz="685800" rtl="0" eaLnBrk="1" latinLnBrk="0" hangingPunct="1">
                        <a:defRPr sz="1350" b="1" kern="1200">
                          <a:solidFill>
                            <a:schemeClr val="lt1"/>
                          </a:solidFill>
                          <a:latin typeface="Verdana"/>
                        </a:defRPr>
                      </a:lvl5pPr>
                      <a:lvl6pPr marL="1714500" algn="l" defTabSz="685800" rtl="0" eaLnBrk="1" latinLnBrk="0" hangingPunct="1">
                        <a:defRPr sz="1350" b="1" kern="1200">
                          <a:solidFill>
                            <a:schemeClr val="lt1"/>
                          </a:solidFill>
                          <a:latin typeface="Verdana"/>
                        </a:defRPr>
                      </a:lvl6pPr>
                      <a:lvl7pPr marL="2057400" algn="l" defTabSz="685800" rtl="0" eaLnBrk="1" latinLnBrk="0" hangingPunct="1">
                        <a:defRPr sz="1350" b="1" kern="1200">
                          <a:solidFill>
                            <a:schemeClr val="lt1"/>
                          </a:solidFill>
                          <a:latin typeface="Verdana"/>
                        </a:defRPr>
                      </a:lvl7pPr>
                      <a:lvl8pPr marL="2400300" algn="l" defTabSz="685800" rtl="0" eaLnBrk="1" latinLnBrk="0" hangingPunct="1">
                        <a:defRPr sz="1350" b="1" kern="1200">
                          <a:solidFill>
                            <a:schemeClr val="lt1"/>
                          </a:solidFill>
                          <a:latin typeface="Verdana"/>
                        </a:defRPr>
                      </a:lvl8pPr>
                      <a:lvl9pPr marL="2743200" algn="l" defTabSz="685800" rtl="0" eaLnBrk="1" latinLnBrk="0" hangingPunct="1">
                        <a:defRPr sz="1350" b="1" kern="1200">
                          <a:solidFill>
                            <a:schemeClr val="lt1"/>
                          </a:solidFill>
                          <a:latin typeface="Verdana"/>
                        </a:defRPr>
                      </a:lvl9pPr>
                    </a:lstStyle>
                    <a:p>
                      <a:pPr marL="0" algn="ctr" defTabSz="914400" rtl="0" eaLnBrk="1" fontAlgn="ctr" latinLnBrk="0" hangingPunct="1"/>
                      <a:r>
                        <a:rPr lang="en-US" sz="1400" b="1" u="none" strike="noStrike" kern="1200">
                          <a:solidFill>
                            <a:schemeClr val="bg1"/>
                          </a:solidFill>
                          <a:effectLst/>
                          <a:latin typeface="+mn-lt"/>
                          <a:ea typeface="+mn-ea"/>
                          <a:cs typeface="+mn-cs"/>
                        </a:rPr>
                        <a:t>Extraction %</a:t>
                      </a:r>
                    </a:p>
                  </a:txBody>
                  <a:tcPr anchor="ctr">
                    <a:lnB w="12700" cmpd="sng">
                      <a:noFill/>
                    </a:lnB>
                  </a:tcPr>
                </a:tc>
                <a:tc>
                  <a:txBody>
                    <a:bodyPr/>
                    <a:lstStyle>
                      <a:lvl1pPr marL="0" algn="l" defTabSz="685800" rtl="0" eaLnBrk="1" latinLnBrk="0" hangingPunct="1">
                        <a:defRPr sz="1350" b="1" kern="1200">
                          <a:solidFill>
                            <a:schemeClr val="lt1"/>
                          </a:solidFill>
                          <a:latin typeface="Verdana"/>
                        </a:defRPr>
                      </a:lvl1pPr>
                      <a:lvl2pPr marL="342900" algn="l" defTabSz="685800" rtl="0" eaLnBrk="1" latinLnBrk="0" hangingPunct="1">
                        <a:defRPr sz="1350" b="1" kern="1200">
                          <a:solidFill>
                            <a:schemeClr val="lt1"/>
                          </a:solidFill>
                          <a:latin typeface="Verdana"/>
                        </a:defRPr>
                      </a:lvl2pPr>
                      <a:lvl3pPr marL="685800" algn="l" defTabSz="685800" rtl="0" eaLnBrk="1" latinLnBrk="0" hangingPunct="1">
                        <a:defRPr sz="1350" b="1" kern="1200">
                          <a:solidFill>
                            <a:schemeClr val="lt1"/>
                          </a:solidFill>
                          <a:latin typeface="Verdana"/>
                        </a:defRPr>
                      </a:lvl3pPr>
                      <a:lvl4pPr marL="1028700" algn="l" defTabSz="685800" rtl="0" eaLnBrk="1" latinLnBrk="0" hangingPunct="1">
                        <a:defRPr sz="1350" b="1" kern="1200">
                          <a:solidFill>
                            <a:schemeClr val="lt1"/>
                          </a:solidFill>
                          <a:latin typeface="Verdana"/>
                        </a:defRPr>
                      </a:lvl4pPr>
                      <a:lvl5pPr marL="1371600" algn="l" defTabSz="685800" rtl="0" eaLnBrk="1" latinLnBrk="0" hangingPunct="1">
                        <a:defRPr sz="1350" b="1" kern="1200">
                          <a:solidFill>
                            <a:schemeClr val="lt1"/>
                          </a:solidFill>
                          <a:latin typeface="Verdana"/>
                        </a:defRPr>
                      </a:lvl5pPr>
                      <a:lvl6pPr marL="1714500" algn="l" defTabSz="685800" rtl="0" eaLnBrk="1" latinLnBrk="0" hangingPunct="1">
                        <a:defRPr sz="1350" b="1" kern="1200">
                          <a:solidFill>
                            <a:schemeClr val="lt1"/>
                          </a:solidFill>
                          <a:latin typeface="Verdana"/>
                        </a:defRPr>
                      </a:lvl6pPr>
                      <a:lvl7pPr marL="2057400" algn="l" defTabSz="685800" rtl="0" eaLnBrk="1" latinLnBrk="0" hangingPunct="1">
                        <a:defRPr sz="1350" b="1" kern="1200">
                          <a:solidFill>
                            <a:schemeClr val="lt1"/>
                          </a:solidFill>
                          <a:latin typeface="Verdana"/>
                        </a:defRPr>
                      </a:lvl7pPr>
                      <a:lvl8pPr marL="2400300" algn="l" defTabSz="685800" rtl="0" eaLnBrk="1" latinLnBrk="0" hangingPunct="1">
                        <a:defRPr sz="1350" b="1" kern="1200">
                          <a:solidFill>
                            <a:schemeClr val="lt1"/>
                          </a:solidFill>
                          <a:latin typeface="Verdana"/>
                        </a:defRPr>
                      </a:lvl8pPr>
                      <a:lvl9pPr marL="2743200" algn="l" defTabSz="685800" rtl="0" eaLnBrk="1" latinLnBrk="0" hangingPunct="1">
                        <a:defRPr sz="1350" b="1" kern="1200">
                          <a:solidFill>
                            <a:schemeClr val="lt1"/>
                          </a:solidFill>
                          <a:latin typeface="Verdana"/>
                        </a:defRPr>
                      </a:lvl9pPr>
                    </a:lstStyle>
                    <a:p>
                      <a:pPr marL="0" algn="ctr" defTabSz="914400" rtl="0" eaLnBrk="1" fontAlgn="ctr" latinLnBrk="0" hangingPunct="1"/>
                      <a:r>
                        <a:rPr lang="en-US" sz="1400" b="1" u="none" strike="noStrike" kern="1200">
                          <a:solidFill>
                            <a:schemeClr val="bg1"/>
                          </a:solidFill>
                          <a:effectLst/>
                          <a:latin typeface="+mn-lt"/>
                          <a:ea typeface="+mn-ea"/>
                          <a:cs typeface="+mn-cs"/>
                        </a:rPr>
                        <a:t>Cleansing %</a:t>
                      </a:r>
                    </a:p>
                  </a:txBody>
                  <a:tcPr anchor="ctr">
                    <a:lnB w="12700" cmpd="sng">
                      <a:noFill/>
                    </a:lnB>
                  </a:tcPr>
                </a:tc>
                <a:tc>
                  <a:txBody>
                    <a:bodyPr/>
                    <a:lstStyle>
                      <a:lvl1pPr marL="0" algn="l" defTabSz="685800" rtl="0" eaLnBrk="1" latinLnBrk="0" hangingPunct="1">
                        <a:defRPr sz="1350" b="1" kern="1200">
                          <a:solidFill>
                            <a:schemeClr val="lt1"/>
                          </a:solidFill>
                          <a:latin typeface="Verdana"/>
                        </a:defRPr>
                      </a:lvl1pPr>
                      <a:lvl2pPr marL="342900" algn="l" defTabSz="685800" rtl="0" eaLnBrk="1" latinLnBrk="0" hangingPunct="1">
                        <a:defRPr sz="1350" b="1" kern="1200">
                          <a:solidFill>
                            <a:schemeClr val="lt1"/>
                          </a:solidFill>
                          <a:latin typeface="Verdana"/>
                        </a:defRPr>
                      </a:lvl2pPr>
                      <a:lvl3pPr marL="685800" algn="l" defTabSz="685800" rtl="0" eaLnBrk="1" latinLnBrk="0" hangingPunct="1">
                        <a:defRPr sz="1350" b="1" kern="1200">
                          <a:solidFill>
                            <a:schemeClr val="lt1"/>
                          </a:solidFill>
                          <a:latin typeface="Verdana"/>
                        </a:defRPr>
                      </a:lvl3pPr>
                      <a:lvl4pPr marL="1028700" algn="l" defTabSz="685800" rtl="0" eaLnBrk="1" latinLnBrk="0" hangingPunct="1">
                        <a:defRPr sz="1350" b="1" kern="1200">
                          <a:solidFill>
                            <a:schemeClr val="lt1"/>
                          </a:solidFill>
                          <a:latin typeface="Verdana"/>
                        </a:defRPr>
                      </a:lvl4pPr>
                      <a:lvl5pPr marL="1371600" algn="l" defTabSz="685800" rtl="0" eaLnBrk="1" latinLnBrk="0" hangingPunct="1">
                        <a:defRPr sz="1350" b="1" kern="1200">
                          <a:solidFill>
                            <a:schemeClr val="lt1"/>
                          </a:solidFill>
                          <a:latin typeface="Verdana"/>
                        </a:defRPr>
                      </a:lvl5pPr>
                      <a:lvl6pPr marL="1714500" algn="l" defTabSz="685800" rtl="0" eaLnBrk="1" latinLnBrk="0" hangingPunct="1">
                        <a:defRPr sz="1350" b="1" kern="1200">
                          <a:solidFill>
                            <a:schemeClr val="lt1"/>
                          </a:solidFill>
                          <a:latin typeface="Verdana"/>
                        </a:defRPr>
                      </a:lvl6pPr>
                      <a:lvl7pPr marL="2057400" algn="l" defTabSz="685800" rtl="0" eaLnBrk="1" latinLnBrk="0" hangingPunct="1">
                        <a:defRPr sz="1350" b="1" kern="1200">
                          <a:solidFill>
                            <a:schemeClr val="lt1"/>
                          </a:solidFill>
                          <a:latin typeface="Verdana"/>
                        </a:defRPr>
                      </a:lvl7pPr>
                      <a:lvl8pPr marL="2400300" algn="l" defTabSz="685800" rtl="0" eaLnBrk="1" latinLnBrk="0" hangingPunct="1">
                        <a:defRPr sz="1350" b="1" kern="1200">
                          <a:solidFill>
                            <a:schemeClr val="lt1"/>
                          </a:solidFill>
                          <a:latin typeface="Verdana"/>
                        </a:defRPr>
                      </a:lvl8pPr>
                      <a:lvl9pPr marL="2743200" algn="l" defTabSz="685800" rtl="0" eaLnBrk="1" latinLnBrk="0" hangingPunct="1">
                        <a:defRPr sz="1350" b="1" kern="1200">
                          <a:solidFill>
                            <a:schemeClr val="lt1"/>
                          </a:solidFill>
                          <a:latin typeface="Verdana"/>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u="none" strike="noStrike" kern="1200">
                          <a:solidFill>
                            <a:schemeClr val="bg1"/>
                          </a:solidFill>
                          <a:effectLst/>
                          <a:latin typeface="+mn-lt"/>
                          <a:ea typeface="+mn-ea"/>
                          <a:cs typeface="+mn-cs"/>
                        </a:rPr>
                        <a:t>Transformation %</a:t>
                      </a:r>
                    </a:p>
                  </a:txBody>
                  <a:tcPr anchor="ctr">
                    <a:lnB w="12700" cmpd="sng">
                      <a:noFill/>
                    </a:lnB>
                  </a:tcPr>
                </a:tc>
                <a:tc>
                  <a:txBody>
                    <a:bodyPr/>
                    <a:lstStyle/>
                    <a:p>
                      <a:pPr marL="0" algn="ctr" defTabSz="914400" rtl="0" eaLnBrk="1" fontAlgn="ctr" latinLnBrk="0" hangingPunct="1"/>
                      <a:r>
                        <a:rPr lang="en-US" sz="1400" b="1" u="none" strike="noStrike" kern="1200">
                          <a:solidFill>
                            <a:schemeClr val="bg1"/>
                          </a:solidFill>
                          <a:effectLst/>
                          <a:latin typeface="+mn-lt"/>
                          <a:ea typeface="+mn-ea"/>
                          <a:cs typeface="+mn-cs"/>
                        </a:rPr>
                        <a:t>Load %</a:t>
                      </a:r>
                    </a:p>
                  </a:txBody>
                  <a:tcPr marL="4763" marR="4763" marT="4763" marB="0" anchor="ctr">
                    <a:lnB w="12700" cmpd="sng">
                      <a:noFill/>
                    </a:lnB>
                  </a:tcPr>
                </a:tc>
                <a:tc>
                  <a:txBody>
                    <a:bodyPr/>
                    <a:lstStyle/>
                    <a:p>
                      <a:pPr marL="0" algn="ctr" defTabSz="914400" rtl="0" eaLnBrk="1" fontAlgn="ctr" latinLnBrk="0" hangingPunct="1"/>
                      <a:r>
                        <a:rPr lang="en-US" sz="1400" b="1" u="none" strike="noStrike" kern="1200">
                          <a:solidFill>
                            <a:schemeClr val="bg1"/>
                          </a:solidFill>
                          <a:effectLst/>
                          <a:latin typeface="+mn-lt"/>
                          <a:ea typeface="+mn-ea"/>
                          <a:cs typeface="+mn-cs"/>
                        </a:rPr>
                        <a:t>Target Load %</a:t>
                      </a:r>
                    </a:p>
                  </a:txBody>
                  <a:tcPr marL="4763" marR="4763" marT="4763" marB="0" anchor="ctr">
                    <a:lnB w="12700" cmpd="sng">
                      <a:noFill/>
                    </a:lnB>
                  </a:tcPr>
                </a:tc>
                <a:extLst>
                  <a:ext uri="{0D108BD9-81ED-4DB2-BD59-A6C34878D82A}">
                    <a16:rowId xmlns:a16="http://schemas.microsoft.com/office/drawing/2014/main" val="3361305408"/>
                  </a:ext>
                </a:extLst>
              </a:tr>
              <a:tr h="219456">
                <a:tc>
                  <a:txBody>
                    <a:bodyPr/>
                    <a:lstStyle/>
                    <a:p>
                      <a:pPr marL="0" lvl="0" indent="0" algn="ctr" defTabSz="1507846">
                        <a:lnSpc>
                          <a:spcPct val="100000"/>
                        </a:lnSpc>
                        <a:spcBef>
                          <a:spcPts val="0"/>
                        </a:spcBef>
                        <a:spcAft>
                          <a:spcPts val="0"/>
                        </a:spcAft>
                        <a:buNone/>
                        <a:tabLst/>
                        <a:defRPr/>
                      </a:pPr>
                      <a:r>
                        <a:rPr lang="en-US" sz="1200" b="0" u="none" strike="noStrike" kern="1200" cap="none" spc="0" normalizeH="0" baseline="0">
                          <a:ln>
                            <a:noFill/>
                          </a:ln>
                          <a:solidFill>
                            <a:schemeClr val="tx1"/>
                          </a:solidFill>
                          <a:effectLst/>
                          <a:uLnTx/>
                          <a:uFillTx/>
                        </a:rPr>
                        <a:t>1A</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2" marR="4762" marT="4762" marB="0" anchor="ctr">
                    <a:lnL w="12700" cmpd="sng">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ctr">
                        <a:lnSpc>
                          <a:spcPct val="100000"/>
                        </a:lnSpc>
                        <a:spcBef>
                          <a:spcPts val="0"/>
                        </a:spcBef>
                        <a:spcAft>
                          <a:spcPts val="0"/>
                        </a:spcAft>
                        <a:buNone/>
                      </a:pPr>
                      <a:r>
                        <a:rPr lang="en-US" sz="1200" b="0" u="none" strike="noStrike" kern="1200" cap="none" spc="0" normalizeH="0" baseline="0">
                          <a:ln>
                            <a:noFill/>
                          </a:ln>
                          <a:solidFill>
                            <a:schemeClr val="tx1"/>
                          </a:solidFill>
                          <a:effectLst/>
                          <a:uLnTx/>
                          <a:uFillTx/>
                        </a:rPr>
                        <a:t>Mock 1</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2" marR="4762" marT="4762"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ctr">
                        <a:lnSpc>
                          <a:spcPct val="100000"/>
                        </a:lnSpc>
                        <a:spcBef>
                          <a:spcPts val="0"/>
                        </a:spcBef>
                        <a:spcAft>
                          <a:spcPts val="0"/>
                        </a:spcAft>
                        <a:buNone/>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2" marR="4762" marT="4762"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ctr">
                        <a:lnSpc>
                          <a:spcPct val="100000"/>
                        </a:lnSpc>
                        <a:spcBef>
                          <a:spcPts val="0"/>
                        </a:spcBef>
                        <a:spcAft>
                          <a:spcPts val="0"/>
                        </a:spcAft>
                        <a:buNone/>
                      </a:pPr>
                      <a:r>
                        <a:rPr kumimoji="0" lang="en-US" sz="1200" b="0" u="none" strike="noStrike" kern="1200" cap="none" spc="0" normalizeH="0" baseline="0">
                          <a:ln>
                            <a:noFill/>
                          </a:ln>
                          <a:solidFill>
                            <a:schemeClr val="tx1"/>
                          </a:solidFill>
                          <a:effectLst/>
                          <a:uLnTx/>
                          <a:uFillTx/>
                        </a:rPr>
                        <a:t>30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2" marR="4762" marT="4762"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ctr">
                        <a:lnSpc>
                          <a:spcPct val="100000"/>
                        </a:lnSpc>
                        <a:spcBef>
                          <a:spcPts val="0"/>
                        </a:spcBef>
                        <a:spcAft>
                          <a:spcPts val="0"/>
                        </a:spcAft>
                        <a:buNone/>
                      </a:pPr>
                      <a:r>
                        <a:rPr kumimoji="0" lang="en-US" sz="1200" b="0" u="none" strike="noStrike" kern="1200" cap="none" spc="0" normalizeH="0" baseline="0">
                          <a:ln>
                            <a:noFill/>
                          </a:ln>
                          <a:solidFill>
                            <a:schemeClr val="tx1"/>
                          </a:solidFill>
                          <a:effectLst/>
                          <a:uLnTx/>
                          <a:uFillTx/>
                        </a:rPr>
                        <a:t>30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2" marR="4762" marT="4762"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ctr">
                        <a:lnSpc>
                          <a:spcPct val="100000"/>
                        </a:lnSpc>
                        <a:spcBef>
                          <a:spcPts val="0"/>
                        </a:spcBef>
                        <a:spcAft>
                          <a:spcPts val="0"/>
                        </a:spcAft>
                        <a:buNone/>
                      </a:pPr>
                      <a:r>
                        <a:rPr kumimoji="0" lang="en-US" sz="1200" b="0" u="none" strike="noStrike" kern="1200" cap="none" spc="0" normalizeH="0" baseline="0">
                          <a:ln>
                            <a:noFill/>
                          </a:ln>
                          <a:solidFill>
                            <a:schemeClr val="tx1"/>
                          </a:solidFill>
                          <a:effectLst/>
                          <a:uLnTx/>
                          <a:uFillTx/>
                        </a:rPr>
                        <a:t>30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2" marR="4762" marT="4762"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ctr" defTabSz="1507846">
                        <a:lnSpc>
                          <a:spcPct val="100000"/>
                        </a:lnSpc>
                        <a:spcBef>
                          <a:spcPts val="0"/>
                        </a:spcBef>
                        <a:spcAft>
                          <a:spcPts val="0"/>
                        </a:spcAft>
                        <a:buNone/>
                        <a:tabLst/>
                        <a:defRPr/>
                      </a:pPr>
                      <a:r>
                        <a:rPr lang="en-US" sz="1200" b="0" u="none" strike="noStrike" kern="1200" cap="none" spc="0" normalizeH="0" baseline="0">
                          <a:ln>
                            <a:noFill/>
                          </a:ln>
                          <a:solidFill>
                            <a:schemeClr val="tx1"/>
                          </a:solidFill>
                          <a:effectLst/>
                          <a:uLnTx/>
                          <a:uFillTx/>
                        </a:rPr>
                        <a:t>30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2" marR="4762" marT="4762" marB="0" anchor="ctr">
                    <a:lnL>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ctr" defTabSz="1507846">
                        <a:lnSpc>
                          <a:spcPct val="100000"/>
                        </a:lnSpc>
                        <a:spcBef>
                          <a:spcPts val="0"/>
                        </a:spcBef>
                        <a:spcAft>
                          <a:spcPts val="0"/>
                        </a:spcAft>
                        <a:buNone/>
                        <a:tabLst/>
                        <a:defRPr/>
                      </a:pPr>
                      <a:r>
                        <a:rPr lang="en-US" sz="1200" b="0" u="none" strike="noStrike" kern="1200" cap="none" spc="0" normalizeH="0" baseline="0">
                          <a:ln>
                            <a:noFill/>
                          </a:ln>
                          <a:solidFill>
                            <a:schemeClr val="tx1"/>
                          </a:solidFill>
                          <a:effectLst/>
                          <a:uLnTx/>
                          <a:uFillTx/>
                        </a:rPr>
                        <a:t>30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2" marR="4762" marT="4762" marB="0" anchor="ctr">
                    <a:lnL>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5523601"/>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1A</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Mock </a:t>
                      </a:r>
                      <a:r>
                        <a:rPr lang="en-US" sz="1200" b="0" u="none" strike="noStrike" kern="1200" cap="none" spc="0" normalizeH="0" baseline="0">
                          <a:ln>
                            <a:noFill/>
                          </a:ln>
                          <a:solidFill>
                            <a:schemeClr val="tx1"/>
                          </a:solidFill>
                          <a:effectLst/>
                          <a:uLnTx/>
                          <a:uFillTx/>
                        </a:rPr>
                        <a:t>2</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50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50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50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50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50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6846404"/>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1A</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Mock 3 / INT</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latin typeface="+mn-lt"/>
                          <a:ea typeface="+mn-ea"/>
                          <a:cs typeface="+mn-cs"/>
                        </a:rPr>
                        <a:t>80</a:t>
                      </a: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80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80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80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80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7793092"/>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1A</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Mock 4 + UAT</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3722419"/>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1A</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Prod Cutover</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8942031"/>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455575"/>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1B</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Mock 1</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50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50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50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50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50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2121562"/>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1B</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Mock 2 / INT 1</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60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60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60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60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60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6553384"/>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1B</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Mock 3 / INT 3</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80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80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80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80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80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0228756"/>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1B</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Mock 4 / UAT</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7700197"/>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1B</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Prod Cutover</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4957351"/>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0990148"/>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2</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Mock 1</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50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50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50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50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50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3225694"/>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2</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Mock 2 / INT 1</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60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60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60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60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60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2381008"/>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2</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Mock 3 / INT 2</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80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80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80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80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80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0065907"/>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2</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Mock 4 / UAT</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7932798"/>
                  </a:ext>
                </a:extLst>
              </a:tr>
              <a:tr h="219456">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2</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w="12700" cmpd="sng">
                      <a:noFill/>
                    </a:lnL>
                    <a:lnR>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Prod Cutover</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1507846" rtl="0" eaLnBrk="1" fontAlgn="t" latinLnBrk="0" hangingPunct="1">
                        <a:lnSpc>
                          <a:spcPct val="100000"/>
                        </a:lnSpc>
                        <a:spcBef>
                          <a:spcPts val="0"/>
                        </a:spcBef>
                        <a:spcAft>
                          <a:spcPts val="0"/>
                        </a:spcAft>
                        <a:buClrTx/>
                        <a:buSzTx/>
                        <a:buFontTx/>
                        <a:buNone/>
                        <a:tabLst/>
                        <a:defRPr/>
                      </a:pPr>
                      <a:r>
                        <a:rPr kumimoji="0" lang="en-US" sz="1200" b="0" u="none" strike="noStrike" kern="1200" cap="none" spc="0" normalizeH="0" baseline="0">
                          <a:ln>
                            <a:noFill/>
                          </a:ln>
                          <a:solidFill>
                            <a:schemeClr val="tx1"/>
                          </a:solidFill>
                          <a:effectLst/>
                          <a:uLnTx/>
                          <a:uFillTx/>
                        </a:rPr>
                        <a:t>100</a:t>
                      </a:r>
                      <a:endParaRPr kumimoji="0" lang="en-US" sz="1200" b="0" u="none" strike="noStrike" kern="1200" cap="none" spc="0" normalizeH="0" baseline="0">
                        <a:ln>
                          <a:noFill/>
                        </a:ln>
                        <a:solidFill>
                          <a:schemeClr val="tx1"/>
                        </a:solidFill>
                        <a:effectLst/>
                        <a:uLnTx/>
                        <a:uFillTx/>
                        <a:latin typeface="+mn-lt"/>
                        <a:ea typeface="+mn-ea"/>
                        <a:cs typeface="+mn-cs"/>
                      </a:endParaRPr>
                    </a:p>
                  </a:txBody>
                  <a:tcPr marL="4763" marR="4763" marT="4763" marB="0" anchor="ctr">
                    <a:lnL>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9981258"/>
                  </a:ext>
                </a:extLst>
              </a:tr>
            </a:tbl>
          </a:graphicData>
        </a:graphic>
      </p:graphicFrame>
      <p:sp>
        <p:nvSpPr>
          <p:cNvPr id="10" name="TextBox 9">
            <a:extLst>
              <a:ext uri="{FF2B5EF4-FFF2-40B4-BE49-F238E27FC236}">
                <a16:creationId xmlns:a16="http://schemas.microsoft.com/office/drawing/2014/main" id="{E11E7B49-56C9-44ED-8569-2DDAD1B6649A}"/>
              </a:ext>
            </a:extLst>
          </p:cNvPr>
          <p:cNvSpPr txBox="1"/>
          <p:nvPr/>
        </p:nvSpPr>
        <p:spPr>
          <a:xfrm>
            <a:off x="474236" y="5468540"/>
            <a:ext cx="10477008" cy="861774"/>
          </a:xfrm>
          <a:prstGeom prst="rect">
            <a:avLst/>
          </a:prstGeom>
          <a:solidFill>
            <a:schemeClr val="bg1"/>
          </a:solidFill>
        </p:spPr>
        <p:txBody>
          <a:bodyPr wrap="square">
            <a:spAutoFit/>
          </a:bodyPr>
          <a:lstStyle/>
          <a:p>
            <a:r>
              <a:rPr lang="en-US" sz="1000" i="1" dirty="0"/>
              <a:t>* The throughput numbers highlighted above are only indicative and there might be run time fallouts which needs to corrected and reloaded after discussing with Deloitte/ teams</a:t>
            </a:r>
          </a:p>
          <a:p>
            <a:r>
              <a:rPr lang="en-US" sz="1000" i="1" dirty="0"/>
              <a:t>* Any incorrect/missed configuration that restricts valid data to be uploaded should be resolved before exiting the conversion cycle for a specific entity</a:t>
            </a:r>
          </a:p>
          <a:p>
            <a:r>
              <a:rPr lang="en-US" sz="1000" i="1" dirty="0"/>
              <a:t>e.g., 1) Payment term setup missing for Invoice entity</a:t>
            </a:r>
          </a:p>
          <a:p>
            <a:r>
              <a:rPr lang="en-US" sz="1000" i="1" dirty="0"/>
              <a:t>2) Incorrect value in specific column of a template</a:t>
            </a:r>
          </a:p>
          <a:p>
            <a:r>
              <a:rPr lang="en-US" sz="1000" i="1" dirty="0"/>
              <a:t>e.g., Assignment Status Type Code in Employee entity should be 'INACTIVE_PROCESS' and not 'INACTIVE PROCESS'</a:t>
            </a:r>
          </a:p>
        </p:txBody>
      </p:sp>
      <p:sp>
        <p:nvSpPr>
          <p:cNvPr id="11" name="Arrow: Chevron 10">
            <a:extLst>
              <a:ext uri="{FF2B5EF4-FFF2-40B4-BE49-F238E27FC236}">
                <a16:creationId xmlns:a16="http://schemas.microsoft.com/office/drawing/2014/main" id="{689D8563-BB6A-4C31-81E3-72A00D20FC4C}"/>
              </a:ext>
            </a:extLst>
          </p:cNvPr>
          <p:cNvSpPr/>
          <p:nvPr/>
        </p:nvSpPr>
        <p:spPr>
          <a:xfrm>
            <a:off x="5444647" y="13254"/>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Responsibility Matrix</a:t>
            </a:r>
          </a:p>
        </p:txBody>
      </p:sp>
      <p:sp>
        <p:nvSpPr>
          <p:cNvPr id="12" name="Arrow: Chevron 11">
            <a:extLst>
              <a:ext uri="{FF2B5EF4-FFF2-40B4-BE49-F238E27FC236}">
                <a16:creationId xmlns:a16="http://schemas.microsoft.com/office/drawing/2014/main" id="{9FCCF90A-6A23-420F-A157-1FF48E2C19AC}"/>
              </a:ext>
            </a:extLst>
          </p:cNvPr>
          <p:cNvSpPr/>
          <p:nvPr/>
        </p:nvSpPr>
        <p:spPr>
          <a:xfrm>
            <a:off x="6816667" y="612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Entities in Scope</a:t>
            </a:r>
          </a:p>
        </p:txBody>
      </p:sp>
    </p:spTree>
    <p:extLst>
      <p:ext uri="{BB962C8B-B14F-4D97-AF65-F5344CB8AC3E}">
        <p14:creationId xmlns:p14="http://schemas.microsoft.com/office/powerpoint/2010/main" val="14205474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94F6-4E5B-47C4-A866-CB29ED8CA522}"/>
              </a:ext>
            </a:extLst>
          </p:cNvPr>
          <p:cNvSpPr>
            <a:spLocks noGrp="1"/>
          </p:cNvSpPr>
          <p:nvPr>
            <p:ph type="title"/>
          </p:nvPr>
        </p:nvSpPr>
        <p:spPr>
          <a:xfrm>
            <a:off x="543698" y="180714"/>
            <a:ext cx="10515600" cy="523220"/>
          </a:xfrm>
        </p:spPr>
        <p:txBody>
          <a:bodyPr>
            <a:normAutofit fontScale="90000"/>
          </a:bodyPr>
          <a:lstStyle/>
          <a:p>
            <a:r>
              <a:rPr lang="en-US" b="1" i="0" u="none" strike="noStrike">
                <a:solidFill>
                  <a:srgbClr val="F3753F"/>
                </a:solidFill>
                <a:effectLst/>
                <a:latin typeface="Arial" panose="020B0604020202020204" pitchFamily="34" charset="0"/>
              </a:rPr>
              <a:t>Activities and Roles</a:t>
            </a:r>
            <a:r>
              <a:rPr lang="en-US" b="0" i="0">
                <a:solidFill>
                  <a:srgbClr val="000000"/>
                </a:solidFill>
                <a:effectLst/>
                <a:latin typeface="Arial" panose="020B0604020202020204" pitchFamily="34" charset="0"/>
              </a:rPr>
              <a:t>​</a:t>
            </a:r>
            <a:endParaRPr lang="en-US">
              <a:solidFill>
                <a:schemeClr val="accent1"/>
              </a:solidFill>
              <a:ea typeface="Verdana" panose="020B0604030504040204" pitchFamily="34" charset="0"/>
            </a:endParaRPr>
          </a:p>
        </p:txBody>
      </p:sp>
      <p:sp>
        <p:nvSpPr>
          <p:cNvPr id="6" name="Text Placeholder 6">
            <a:extLst>
              <a:ext uri="{FF2B5EF4-FFF2-40B4-BE49-F238E27FC236}">
                <a16:creationId xmlns:a16="http://schemas.microsoft.com/office/drawing/2014/main" id="{AD59A2CA-B5F9-4C6E-BF07-19878077DAB1}"/>
              </a:ext>
            </a:extLst>
          </p:cNvPr>
          <p:cNvSpPr txBox="1">
            <a:spLocks/>
          </p:cNvSpPr>
          <p:nvPr/>
        </p:nvSpPr>
        <p:spPr>
          <a:xfrm>
            <a:off x="547539" y="899160"/>
            <a:ext cx="11136461" cy="473964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Body"/>
              <a:ea typeface="+mn-ea"/>
              <a:cs typeface="+mn-cs"/>
            </a:endParaRPr>
          </a:p>
        </p:txBody>
      </p:sp>
      <p:sp>
        <p:nvSpPr>
          <p:cNvPr id="11" name="TextBox 10">
            <a:extLst>
              <a:ext uri="{FF2B5EF4-FFF2-40B4-BE49-F238E27FC236}">
                <a16:creationId xmlns:a16="http://schemas.microsoft.com/office/drawing/2014/main" id="{E2DEE50C-2CA3-4384-9ED3-7B65176596D6}"/>
              </a:ext>
            </a:extLst>
          </p:cNvPr>
          <p:cNvSpPr txBox="1"/>
          <p:nvPr/>
        </p:nvSpPr>
        <p:spPr>
          <a:xfrm>
            <a:off x="508000" y="816668"/>
            <a:ext cx="11071654" cy="523220"/>
          </a:xfrm>
          <a:prstGeom prst="rect">
            <a:avLst/>
          </a:prstGeom>
          <a:noFill/>
        </p:spPr>
        <p:txBody>
          <a:bodyPr wrap="square" rtlCol="0">
            <a:spAutoFit/>
          </a:bodyPr>
          <a:lstStyle/>
          <a:p>
            <a:r>
              <a:rPr lang="en-US" sz="1400"/>
              <a:t>This Responsible, Approver, Consulted, and Informed (RACI) matrix is built specific to the steps involved in building the Integrations identified as part of implementation project.</a:t>
            </a:r>
          </a:p>
        </p:txBody>
      </p:sp>
      <p:graphicFrame>
        <p:nvGraphicFramePr>
          <p:cNvPr id="4" name="Table 3">
            <a:extLst>
              <a:ext uri="{FF2B5EF4-FFF2-40B4-BE49-F238E27FC236}">
                <a16:creationId xmlns:a16="http://schemas.microsoft.com/office/drawing/2014/main" id="{5A5155A4-6BE1-4454-ABA4-987408E60BD4}"/>
              </a:ext>
            </a:extLst>
          </p:cNvPr>
          <p:cNvGraphicFramePr>
            <a:graphicFrameLocks noGrp="1"/>
          </p:cNvGraphicFramePr>
          <p:nvPr>
            <p:extLst>
              <p:ext uri="{D42A27DB-BD31-4B8C-83A1-F6EECF244321}">
                <p14:modId xmlns:p14="http://schemas.microsoft.com/office/powerpoint/2010/main" val="17961666"/>
              </p:ext>
            </p:extLst>
          </p:nvPr>
        </p:nvGraphicFramePr>
        <p:xfrm>
          <a:off x="543698" y="1586484"/>
          <a:ext cx="10682491" cy="4171682"/>
        </p:xfrm>
        <a:graphic>
          <a:graphicData uri="http://schemas.openxmlformats.org/drawingml/2006/table">
            <a:tbl>
              <a:tblPr firstRow="1" bandRow="1">
                <a:tableStyleId>{5C22544A-7EE6-4342-B048-85BDC9FD1C3A}</a:tableStyleId>
              </a:tblPr>
              <a:tblGrid>
                <a:gridCol w="2140973">
                  <a:extLst>
                    <a:ext uri="{9D8B030D-6E8A-4147-A177-3AD203B41FA5}">
                      <a16:colId xmlns:a16="http://schemas.microsoft.com/office/drawing/2014/main" val="3606011782"/>
                    </a:ext>
                  </a:extLst>
                </a:gridCol>
                <a:gridCol w="3941287">
                  <a:extLst>
                    <a:ext uri="{9D8B030D-6E8A-4147-A177-3AD203B41FA5}">
                      <a16:colId xmlns:a16="http://schemas.microsoft.com/office/drawing/2014/main" val="2580538827"/>
                    </a:ext>
                  </a:extLst>
                </a:gridCol>
                <a:gridCol w="1076290">
                  <a:extLst>
                    <a:ext uri="{9D8B030D-6E8A-4147-A177-3AD203B41FA5}">
                      <a16:colId xmlns:a16="http://schemas.microsoft.com/office/drawing/2014/main" val="1865718140"/>
                    </a:ext>
                  </a:extLst>
                </a:gridCol>
                <a:gridCol w="1333132">
                  <a:extLst>
                    <a:ext uri="{9D8B030D-6E8A-4147-A177-3AD203B41FA5}">
                      <a16:colId xmlns:a16="http://schemas.microsoft.com/office/drawing/2014/main" val="2127956335"/>
                    </a:ext>
                  </a:extLst>
                </a:gridCol>
                <a:gridCol w="864226">
                  <a:extLst>
                    <a:ext uri="{9D8B030D-6E8A-4147-A177-3AD203B41FA5}">
                      <a16:colId xmlns:a16="http://schemas.microsoft.com/office/drawing/2014/main" val="734955087"/>
                    </a:ext>
                  </a:extLst>
                </a:gridCol>
                <a:gridCol w="1326583">
                  <a:extLst>
                    <a:ext uri="{9D8B030D-6E8A-4147-A177-3AD203B41FA5}">
                      <a16:colId xmlns:a16="http://schemas.microsoft.com/office/drawing/2014/main" val="3287567901"/>
                    </a:ext>
                  </a:extLst>
                </a:gridCol>
              </a:tblGrid>
              <a:tr h="219456">
                <a:tc>
                  <a:txBody>
                    <a:bodyPr/>
                    <a:lstStyle/>
                    <a:p>
                      <a:pPr marL="0" marR="0" algn="ctr">
                        <a:lnSpc>
                          <a:spcPct val="107000"/>
                        </a:lnSpc>
                        <a:spcBef>
                          <a:spcPts val="0"/>
                        </a:spcBef>
                        <a:spcAft>
                          <a:spcPts val="0"/>
                        </a:spcAft>
                      </a:pPr>
                      <a:r>
                        <a:rPr lang="en-US" sz="1200" b="1" kern="1200" cap="none" spc="0" dirty="0">
                          <a:solidFill>
                            <a:schemeClr val="bg1"/>
                          </a:solidFill>
                          <a:effectLst/>
                        </a:rPr>
                        <a:t>Tasks</a:t>
                      </a:r>
                      <a:endParaRPr lang="en-US" sz="1200" b="1" cap="none" spc="0" dirty="0">
                        <a:solidFill>
                          <a:schemeClr val="bg1"/>
                        </a:solidFill>
                        <a:effectLst/>
                        <a:latin typeface="+mj-lt"/>
                        <a:ea typeface="Times New Roman" panose="02020603050405020304" pitchFamily="18" charset="0"/>
                        <a:cs typeface="Times New Roman" panose="02020603050405020304" pitchFamily="18" charset="0"/>
                      </a:endParaRP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200" b="1" cap="none" spc="0" dirty="0">
                          <a:solidFill>
                            <a:schemeClr val="bg1"/>
                          </a:solidFill>
                          <a:effectLst/>
                          <a:latin typeface="+mj-lt"/>
                          <a:ea typeface="Times New Roman" panose="02020603050405020304" pitchFamily="18" charset="0"/>
                          <a:cs typeface="Times New Roman"/>
                        </a:rPr>
                        <a:t>Description</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200" kern="1200" cap="none" spc="0" dirty="0">
                          <a:solidFill>
                            <a:schemeClr val="bg1"/>
                          </a:solidFill>
                          <a:effectLst/>
                        </a:rPr>
                        <a:t>Deloitte IT Team</a:t>
                      </a:r>
                      <a:endParaRPr lang="en-US" sz="1200" cap="none" spc="0" dirty="0">
                        <a:solidFill>
                          <a:schemeClr val="bg1"/>
                        </a:solidFill>
                        <a:effectLst/>
                        <a:latin typeface="+mj-lt"/>
                        <a:ea typeface="Times New Roman" panose="02020603050405020304" pitchFamily="18" charset="0"/>
                        <a:cs typeface="Times New Roman" panose="02020603050405020304" pitchFamily="18" charset="0"/>
                      </a:endParaRP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200" kern="1200" cap="none" spc="0" dirty="0">
                          <a:solidFill>
                            <a:schemeClr val="bg1"/>
                          </a:solidFill>
                          <a:effectLst/>
                        </a:rPr>
                        <a:t>Deloitte Functional Team</a:t>
                      </a:r>
                      <a:endParaRPr lang="en-US" sz="1200" b="1" kern="1200" cap="none" spc="0" dirty="0">
                        <a:solidFill>
                          <a:schemeClr val="bg1"/>
                        </a:solidFill>
                        <a:effectLst/>
                        <a:latin typeface="+mn-lt"/>
                        <a:ea typeface="Times New Roman" panose="02020603050405020304" pitchFamily="18" charset="0"/>
                        <a:cs typeface="Times New Roman" panose="02020603050405020304" pitchFamily="18" charset="0"/>
                      </a:endParaRP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200" cap="none" spc="0" dirty="0">
                          <a:solidFill>
                            <a:schemeClr val="bg1"/>
                          </a:solidFill>
                          <a:effectLst/>
                          <a:latin typeface="+mj-lt"/>
                          <a:ea typeface="Times New Roman" panose="02020603050405020304" pitchFamily="18" charset="0"/>
                          <a:cs typeface="Times New Roman"/>
                        </a:rPr>
                        <a:t> IT Team</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200" kern="1200" cap="none" spc="0" dirty="0">
                          <a:solidFill>
                            <a:schemeClr val="bg1"/>
                          </a:solidFill>
                          <a:effectLst/>
                          <a:latin typeface="+mj-lt"/>
                          <a:ea typeface="Times New Roman" panose="02020603050405020304" pitchFamily="18" charset="0"/>
                          <a:cs typeface="Times New Roman"/>
                        </a:rPr>
                        <a:t>Business</a:t>
                      </a:r>
                      <a:endParaRPr lang="en-US" sz="1200" cap="none" spc="0" dirty="0">
                        <a:solidFill>
                          <a:schemeClr val="bg1"/>
                        </a:solidFill>
                        <a:effectLst/>
                        <a:latin typeface="+mj-lt"/>
                        <a:ea typeface="Times New Roman" panose="02020603050405020304" pitchFamily="18" charset="0"/>
                        <a:cs typeface="Times New Roman"/>
                      </a:endParaRP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437913336"/>
                  </a:ext>
                </a:extLst>
              </a:tr>
              <a:tr h="266043">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Provide FBDI templates</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Provide Predefined template from Oracle Enterprise Repository</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C</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629748036"/>
                  </a:ext>
                </a:extLst>
              </a:tr>
              <a:tr h="219456">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Develop lean specs</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Provide extraction criteria for each Conversion entities in scope.</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1219170" rtl="0" eaLnBrk="1" fontAlgn="auto" latinLnBrk="0" hangingPunct="1">
                        <a:lnSpc>
                          <a:spcPct val="107000"/>
                        </a:lnSpc>
                        <a:spcBef>
                          <a:spcPts val="0"/>
                        </a:spcBef>
                        <a:spcAft>
                          <a:spcPts val="0"/>
                        </a:spcAft>
                        <a:buClrTx/>
                        <a:buSzTx/>
                        <a:buFontTx/>
                        <a:buNone/>
                        <a:tabLst/>
                        <a:defRPr/>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500836675"/>
                  </a:ext>
                </a:extLst>
              </a:tr>
              <a:tr h="219456">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lv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Legacy to Target Data Mapping</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Data mapping between legacy and Oracle Cloud to be performed</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C</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498334613"/>
                  </a:ext>
                </a:extLst>
              </a:tr>
              <a:tr h="219456">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lv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Data extracts from source</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Define business rules for data extraction</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917850951"/>
                  </a:ext>
                </a:extLst>
              </a:tr>
              <a:tr h="219456">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Data cleansing at source</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r>
                        <a:rPr lang="en-US" sz="1000" b="0" dirty="0">
                          <a:latin typeface="+mn-lt"/>
                          <a:cs typeface="Arial"/>
                        </a:rPr>
                        <a:t>Define criteria</a:t>
                      </a:r>
                      <a:r>
                        <a:rPr lang="en-US" sz="1000" b="0" baseline="0" dirty="0">
                          <a:latin typeface="+mn-lt"/>
                          <a:cs typeface="Arial"/>
                        </a:rPr>
                        <a:t> for </a:t>
                      </a:r>
                      <a:r>
                        <a:rPr lang="en-US" sz="1000" b="0" dirty="0">
                          <a:latin typeface="+mn-lt"/>
                          <a:cs typeface="Arial"/>
                        </a:rPr>
                        <a:t>pre-extract clean</a:t>
                      </a:r>
                      <a:r>
                        <a:rPr lang="en-US" sz="1000" b="0" baseline="0" dirty="0">
                          <a:latin typeface="+mn-lt"/>
                          <a:cs typeface="Arial"/>
                        </a:rPr>
                        <a:t> up, post extract clean up, pre conversion cleanup and post conversion acceptance. Transform the data where applicable at Source(Legacy) System</a:t>
                      </a:r>
                      <a:endParaRPr lang="en-US" sz="1000" b="0" dirty="0">
                        <a:latin typeface="+mn-lt"/>
                        <a:cs typeface="Arial"/>
                      </a:endParaRP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667603998"/>
                  </a:ext>
                </a:extLst>
              </a:tr>
              <a:tr h="219456">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Data transformation</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Transform the data based on requirements called out in the design</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C,A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277518082"/>
                  </a:ext>
                </a:extLst>
              </a:tr>
              <a:tr h="219456">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indent="0" algn="l" rtl="0" eaLnBrk="1" latinLnBrk="0" hangingPunct="1">
                        <a:buFont typeface="Arial" panose="020B0604020202020204" pitchFamily="34" charset="0"/>
                        <a:buNone/>
                      </a:pPr>
                      <a:r>
                        <a:rPr lang="en-US" sz="1000" kern="1200" dirty="0">
                          <a:solidFill>
                            <a:schemeClr val="tx1"/>
                          </a:solidFill>
                          <a:effectLst/>
                          <a:latin typeface="+mn-lt"/>
                          <a:ea typeface="+mn-ea"/>
                          <a:cs typeface="+mn-cs"/>
                        </a:rPr>
                        <a:t>Data validation before load (Only for Mock cycles)</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r>
                        <a:rPr lang="en-US" sz="1000" b="0" kern="1200" dirty="0">
                          <a:solidFill>
                            <a:schemeClr val="tx1"/>
                          </a:solidFill>
                          <a:latin typeface="+mn-lt"/>
                          <a:ea typeface="+mn-ea"/>
                          <a:cs typeface="Arial"/>
                        </a:rPr>
                        <a:t>Based on the conversion object different load validations will occur in Oracle which have to be handled before the load. For e.g., GL Journal amount balancing of credit and debit amounts.</a:t>
                      </a:r>
                      <a:endParaRPr lang="en-GB" sz="1000" b="0" kern="1200" dirty="0">
                        <a:solidFill>
                          <a:schemeClr val="tx1"/>
                        </a:solidFill>
                        <a:latin typeface="+mn-lt"/>
                        <a:ea typeface="+mn-ea"/>
                        <a:cs typeface="Arial"/>
                      </a:endParaRP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C</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86096673"/>
                  </a:ext>
                </a:extLst>
              </a:tr>
              <a:tr h="219456">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Data import into ERP Cloud</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Import data extract available in predefined templates into Oracle Cloud</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C,A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43808712"/>
                  </a:ext>
                </a:extLst>
              </a:tr>
              <a:tr h="219456">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Build reports for data reconciliation</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Generate reconciliation metrics reports</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113948739"/>
                  </a:ext>
                </a:extLst>
              </a:tr>
              <a:tr h="219456">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Analyze fall outs and reconciliation</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Analyze exceptions, resolve system/data errors and perform reconciliation</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095248697"/>
                  </a:ext>
                </a:extLst>
              </a:tr>
              <a:tr h="219456">
                <a:tc>
                  <a:txBody>
                    <a:body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Perform Delta load</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r>
                        <a:rPr lang="en-US" sz="1000" kern="1200" dirty="0">
                          <a:solidFill>
                            <a:schemeClr val="tx1"/>
                          </a:solidFill>
                          <a:effectLst/>
                          <a:latin typeface="+mn-lt"/>
                          <a:ea typeface="+mn-ea"/>
                          <a:cs typeface="+mn-cs"/>
                        </a:rPr>
                        <a:t>Post error correction re-load the data</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R</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C,A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878466309"/>
                  </a:ext>
                </a:extLst>
              </a:tr>
              <a:tr h="219456">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Provide Sign-offs for Data Conversion</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indent="0" algn="l" defTabSz="914400" rtl="0" eaLnBrk="1" latinLnBrk="0" hangingPunct="1">
                        <a:buFont typeface="Arial" panose="020B0604020202020204" pitchFamily="34" charset="0"/>
                        <a:buNone/>
                      </a:pPr>
                      <a:r>
                        <a:rPr lang="en-US" sz="1000" kern="1200" dirty="0">
                          <a:solidFill>
                            <a:schemeClr val="tx1"/>
                          </a:solidFill>
                          <a:effectLst/>
                          <a:latin typeface="+mn-lt"/>
                          <a:ea typeface="+mn-ea"/>
                          <a:cs typeface="+mn-cs"/>
                        </a:rPr>
                        <a:t>Provide sign-off for conversion data extracts and reconciliation reports</a:t>
                      </a:r>
                    </a:p>
                  </a:txBody>
                  <a:tcPr marL="45720" marR="4572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I</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C</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000" cap="none" spc="0" dirty="0">
                          <a:solidFill>
                            <a:schemeClr val="tx1"/>
                          </a:solidFill>
                          <a:effectLst/>
                          <a:latin typeface="+mn-lt"/>
                          <a:ea typeface="Times New Roman" panose="02020603050405020304" pitchFamily="18" charset="0"/>
                          <a:cs typeface="Times New Roman"/>
                        </a:rPr>
                        <a:t>A</a:t>
                      </a:r>
                    </a:p>
                  </a:txBody>
                  <a:tcPr marL="46330" marR="46330" marT="9652" marB="9266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881291289"/>
                  </a:ext>
                </a:extLst>
              </a:tr>
            </a:tbl>
          </a:graphicData>
        </a:graphic>
      </p:graphicFrame>
      <p:grpSp>
        <p:nvGrpSpPr>
          <p:cNvPr id="7" name="Group 6">
            <a:extLst>
              <a:ext uri="{FF2B5EF4-FFF2-40B4-BE49-F238E27FC236}">
                <a16:creationId xmlns:a16="http://schemas.microsoft.com/office/drawing/2014/main" id="{708367A0-FAFF-40E9-9248-3AD9F6ACC7AB}"/>
              </a:ext>
            </a:extLst>
          </p:cNvPr>
          <p:cNvGrpSpPr/>
          <p:nvPr/>
        </p:nvGrpSpPr>
        <p:grpSpPr>
          <a:xfrm>
            <a:off x="-10634" y="9939"/>
            <a:ext cx="4232677" cy="284558"/>
            <a:chOff x="609324" y="13133"/>
            <a:chExt cx="4232677" cy="284558"/>
          </a:xfrm>
        </p:grpSpPr>
        <p:sp>
          <p:nvSpPr>
            <p:cNvPr id="8" name="Arrow: Chevron 7">
              <a:extLst>
                <a:ext uri="{FF2B5EF4-FFF2-40B4-BE49-F238E27FC236}">
                  <a16:creationId xmlns:a16="http://schemas.microsoft.com/office/drawing/2014/main" id="{FBF7423F-2A16-4261-8E91-087B7A639917}"/>
                </a:ext>
              </a:extLst>
            </p:cNvPr>
            <p:cNvSpPr/>
            <p:nvPr/>
          </p:nvSpPr>
          <p:spPr>
            <a:xfrm>
              <a:off x="2003522" y="13133"/>
              <a:ext cx="1487468"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Conversion Tools</a:t>
              </a:r>
            </a:p>
          </p:txBody>
        </p:sp>
        <p:sp>
          <p:nvSpPr>
            <p:cNvPr id="9" name="Arrow: Chevron 8">
              <a:extLst>
                <a:ext uri="{FF2B5EF4-FFF2-40B4-BE49-F238E27FC236}">
                  <a16:creationId xmlns:a16="http://schemas.microsoft.com/office/drawing/2014/main" id="{4546F572-AA04-420D-9BED-85E9B2999CAF}"/>
                </a:ext>
              </a:extLst>
            </p:cNvPr>
            <p:cNvSpPr/>
            <p:nvPr/>
          </p:nvSpPr>
          <p:spPr>
            <a:xfrm>
              <a:off x="609324" y="13133"/>
              <a:ext cx="1529823"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algn="ctr"/>
              <a:r>
                <a:rPr lang="en-US" sz="800" kern="0">
                  <a:solidFill>
                    <a:prstClr val="black"/>
                  </a:solidFill>
                  <a:latin typeface="Calibri" panose="020F0502020204030204"/>
                  <a:cs typeface="Arial" panose="020B0604020202020204" pitchFamily="34" charset="0"/>
                </a:rPr>
                <a:t>Conversion Approach</a:t>
              </a:r>
            </a:p>
          </p:txBody>
        </p:sp>
        <p:sp>
          <p:nvSpPr>
            <p:cNvPr id="10" name="Arrow: Chevron 9">
              <a:extLst>
                <a:ext uri="{FF2B5EF4-FFF2-40B4-BE49-F238E27FC236}">
                  <a16:creationId xmlns:a16="http://schemas.microsoft.com/office/drawing/2014/main" id="{F79E65EA-7A22-4449-9DAD-96616AE71369}"/>
                </a:ext>
              </a:extLst>
            </p:cNvPr>
            <p:cNvSpPr/>
            <p:nvPr/>
          </p:nvSpPr>
          <p:spPr>
            <a:xfrm>
              <a:off x="3354533"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Reconciliation &amp; Validation</a:t>
              </a:r>
            </a:p>
          </p:txBody>
        </p:sp>
      </p:grpSp>
      <p:sp>
        <p:nvSpPr>
          <p:cNvPr id="12" name="Arrow: Chevron 11">
            <a:extLst>
              <a:ext uri="{FF2B5EF4-FFF2-40B4-BE49-F238E27FC236}">
                <a16:creationId xmlns:a16="http://schemas.microsoft.com/office/drawing/2014/main" id="{6478471D-0133-4038-8FEB-C0DE03EEED94}"/>
              </a:ext>
            </a:extLst>
          </p:cNvPr>
          <p:cNvSpPr/>
          <p:nvPr/>
        </p:nvSpPr>
        <p:spPr>
          <a:xfrm>
            <a:off x="4089611" y="9939"/>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algn="ctr"/>
            <a:r>
              <a:rPr lang="en-US" sz="800" kern="0">
                <a:solidFill>
                  <a:schemeClr val="accent6"/>
                </a:solidFill>
                <a:cs typeface="Arial" panose="020B0604020202020204" pitchFamily="34" charset="0"/>
              </a:rPr>
              <a:t>Testing Cycles</a:t>
            </a:r>
          </a:p>
        </p:txBody>
      </p:sp>
      <p:sp>
        <p:nvSpPr>
          <p:cNvPr id="13" name="Arrow: Chevron 12">
            <a:extLst>
              <a:ext uri="{FF2B5EF4-FFF2-40B4-BE49-F238E27FC236}">
                <a16:creationId xmlns:a16="http://schemas.microsoft.com/office/drawing/2014/main" id="{B46EB7C5-DAE7-4627-BCE1-1582AE26B3C8}"/>
              </a:ext>
            </a:extLst>
          </p:cNvPr>
          <p:cNvSpPr/>
          <p:nvPr/>
        </p:nvSpPr>
        <p:spPr>
          <a:xfrm>
            <a:off x="5444647" y="9939"/>
            <a:ext cx="1487468" cy="284558"/>
          </a:xfrm>
          <a:prstGeom prst="chevron">
            <a:avLst/>
          </a:prstGeom>
          <a:solidFill>
            <a:srgbClr val="F0904E"/>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Responsibility</a:t>
            </a:r>
            <a:r>
              <a:rPr kumimoji="0" lang="en-US" sz="800" b="0" i="0" u="none" strike="noStrike" kern="0" cap="none" spc="0" normalizeH="0" baseline="0" noProof="0">
                <a:ln>
                  <a:noFill/>
                </a:ln>
                <a:solidFill>
                  <a:schemeClr val="tx2"/>
                </a:solidFill>
                <a:effectLst/>
                <a:uLnTx/>
                <a:uFillTx/>
                <a:ea typeface="+mn-ea"/>
                <a:cs typeface="Arial" panose="020B0604020202020204" pitchFamily="34" charset="0"/>
              </a:rPr>
              <a:t> </a:t>
            </a: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Matrix</a:t>
            </a:r>
          </a:p>
        </p:txBody>
      </p:sp>
      <p:sp>
        <p:nvSpPr>
          <p:cNvPr id="14" name="Arrow: Chevron 13">
            <a:extLst>
              <a:ext uri="{FF2B5EF4-FFF2-40B4-BE49-F238E27FC236}">
                <a16:creationId xmlns:a16="http://schemas.microsoft.com/office/drawing/2014/main" id="{ACD7D124-0A67-4187-AC78-6EF20958108E}"/>
              </a:ext>
            </a:extLst>
          </p:cNvPr>
          <p:cNvSpPr/>
          <p:nvPr/>
        </p:nvSpPr>
        <p:spPr>
          <a:xfrm>
            <a:off x="6796119" y="13079"/>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Entities in Scope</a:t>
            </a:r>
          </a:p>
        </p:txBody>
      </p:sp>
    </p:spTree>
    <p:extLst>
      <p:ext uri="{BB962C8B-B14F-4D97-AF65-F5344CB8AC3E}">
        <p14:creationId xmlns:p14="http://schemas.microsoft.com/office/powerpoint/2010/main" val="20456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48A07-305A-4916-9C0C-A7FA733054CD}"/>
              </a:ext>
            </a:extLst>
          </p:cNvPr>
          <p:cNvSpPr>
            <a:spLocks noGrp="1"/>
          </p:cNvSpPr>
          <p:nvPr>
            <p:ph type="title"/>
          </p:nvPr>
        </p:nvSpPr>
        <p:spPr>
          <a:xfrm>
            <a:off x="626497" y="291581"/>
            <a:ext cx="3587363" cy="406567"/>
          </a:xfrm>
        </p:spPr>
        <p:txBody>
          <a:bodyPr>
            <a:normAutofit fontScale="90000"/>
          </a:bodyPr>
          <a:lstStyle/>
          <a:p>
            <a:r>
              <a:rPr lang="en-US" b="1"/>
              <a:t>Data Conversion Scope</a:t>
            </a:r>
          </a:p>
        </p:txBody>
      </p:sp>
      <p:graphicFrame>
        <p:nvGraphicFramePr>
          <p:cNvPr id="5" name="Table 5">
            <a:extLst>
              <a:ext uri="{FF2B5EF4-FFF2-40B4-BE49-F238E27FC236}">
                <a16:creationId xmlns:a16="http://schemas.microsoft.com/office/drawing/2014/main" id="{21D76826-22A5-40DB-B25C-B0D348C5FBB8}"/>
              </a:ext>
            </a:extLst>
          </p:cNvPr>
          <p:cNvGraphicFramePr>
            <a:graphicFrameLocks noGrp="1"/>
          </p:cNvGraphicFramePr>
          <p:nvPr/>
        </p:nvGraphicFramePr>
        <p:xfrm>
          <a:off x="652339" y="1064895"/>
          <a:ext cx="9491707" cy="4545203"/>
        </p:xfrm>
        <a:graphic>
          <a:graphicData uri="http://schemas.openxmlformats.org/drawingml/2006/table">
            <a:tbl>
              <a:tblPr firstRow="1" bandRow="1">
                <a:tableStyleId>{B301B821-A1FF-4177-AEE7-76D212191A09}</a:tableStyleId>
              </a:tblPr>
              <a:tblGrid>
                <a:gridCol w="453447">
                  <a:extLst>
                    <a:ext uri="{9D8B030D-6E8A-4147-A177-3AD203B41FA5}">
                      <a16:colId xmlns:a16="http://schemas.microsoft.com/office/drawing/2014/main" val="3369560887"/>
                    </a:ext>
                  </a:extLst>
                </a:gridCol>
                <a:gridCol w="748680">
                  <a:extLst>
                    <a:ext uri="{9D8B030D-6E8A-4147-A177-3AD203B41FA5}">
                      <a16:colId xmlns:a16="http://schemas.microsoft.com/office/drawing/2014/main" val="3689547368"/>
                    </a:ext>
                  </a:extLst>
                </a:gridCol>
                <a:gridCol w="940538">
                  <a:extLst>
                    <a:ext uri="{9D8B030D-6E8A-4147-A177-3AD203B41FA5}">
                      <a16:colId xmlns:a16="http://schemas.microsoft.com/office/drawing/2014/main" val="68988031"/>
                    </a:ext>
                  </a:extLst>
                </a:gridCol>
                <a:gridCol w="1125031">
                  <a:extLst>
                    <a:ext uri="{9D8B030D-6E8A-4147-A177-3AD203B41FA5}">
                      <a16:colId xmlns:a16="http://schemas.microsoft.com/office/drawing/2014/main" val="352536478"/>
                    </a:ext>
                  </a:extLst>
                </a:gridCol>
                <a:gridCol w="1560718">
                  <a:extLst>
                    <a:ext uri="{9D8B030D-6E8A-4147-A177-3AD203B41FA5}">
                      <a16:colId xmlns:a16="http://schemas.microsoft.com/office/drawing/2014/main" val="1737133093"/>
                    </a:ext>
                  </a:extLst>
                </a:gridCol>
                <a:gridCol w="1579851">
                  <a:extLst>
                    <a:ext uri="{9D8B030D-6E8A-4147-A177-3AD203B41FA5}">
                      <a16:colId xmlns:a16="http://schemas.microsoft.com/office/drawing/2014/main" val="322889885"/>
                    </a:ext>
                  </a:extLst>
                </a:gridCol>
                <a:gridCol w="1371600">
                  <a:extLst>
                    <a:ext uri="{9D8B030D-6E8A-4147-A177-3AD203B41FA5}">
                      <a16:colId xmlns:a16="http://schemas.microsoft.com/office/drawing/2014/main" val="4061330989"/>
                    </a:ext>
                  </a:extLst>
                </a:gridCol>
                <a:gridCol w="1711842">
                  <a:extLst>
                    <a:ext uri="{9D8B030D-6E8A-4147-A177-3AD203B41FA5}">
                      <a16:colId xmlns:a16="http://schemas.microsoft.com/office/drawing/2014/main" val="1326802110"/>
                    </a:ext>
                  </a:extLst>
                </a:gridCol>
              </a:tblGrid>
              <a:tr h="237744">
                <a:tc>
                  <a:txBody>
                    <a:bodyPr/>
                    <a:lstStyle/>
                    <a:p>
                      <a:pPr algn="ctr"/>
                      <a:r>
                        <a:rPr lang="en-US" sz="800" b="1" kern="1200">
                          <a:solidFill>
                            <a:schemeClr val="bg1"/>
                          </a:solidFill>
                        </a:rPr>
                        <a:t>S.No</a:t>
                      </a:r>
                      <a:endParaRPr lang="en-US" sz="800" b="1" kern="1200">
                        <a:solidFill>
                          <a:schemeClr val="bg1"/>
                        </a:solidFill>
                        <a:latin typeface="+mn-lt"/>
                        <a:ea typeface="+mn-ea"/>
                        <a:cs typeface="+mn-cs"/>
                      </a:endParaRPr>
                    </a:p>
                  </a:txBody>
                  <a:tcPr>
                    <a:lnB w="12700" cmpd="sng">
                      <a:noFill/>
                    </a:lnB>
                  </a:tcPr>
                </a:tc>
                <a:tc>
                  <a:txBody>
                    <a:bodyPr/>
                    <a:lstStyle/>
                    <a:p>
                      <a:pPr algn="ctr"/>
                      <a:r>
                        <a:rPr lang="en-US" sz="800" b="1" kern="1200">
                          <a:solidFill>
                            <a:schemeClr val="bg1"/>
                          </a:solidFill>
                        </a:rPr>
                        <a:t>Phase</a:t>
                      </a:r>
                      <a:endParaRPr lang="en-US" sz="800" b="1" kern="1200">
                        <a:solidFill>
                          <a:schemeClr val="bg1"/>
                        </a:solidFill>
                        <a:latin typeface="+mn-lt"/>
                        <a:ea typeface="+mn-ea"/>
                        <a:cs typeface="+mn-cs"/>
                      </a:endParaRPr>
                    </a:p>
                  </a:txBody>
                  <a:tcPr>
                    <a:lnB w="12700" cmpd="sng">
                      <a:noFill/>
                    </a:lnB>
                  </a:tcPr>
                </a:tc>
                <a:tc>
                  <a:txBody>
                    <a:bodyPr/>
                    <a:lstStyle/>
                    <a:p>
                      <a:pPr algn="ctr"/>
                      <a:r>
                        <a:rPr lang="en-US" sz="800" b="1" kern="1200">
                          <a:solidFill>
                            <a:schemeClr val="bg1"/>
                          </a:solidFill>
                        </a:rPr>
                        <a:t>Track</a:t>
                      </a:r>
                      <a:endParaRPr lang="en-US" sz="800" b="1" kern="1200">
                        <a:solidFill>
                          <a:schemeClr val="bg1"/>
                        </a:solidFill>
                        <a:latin typeface="+mn-lt"/>
                        <a:ea typeface="+mn-ea"/>
                        <a:cs typeface="+mn-cs"/>
                      </a:endParaRPr>
                    </a:p>
                  </a:txBody>
                  <a:tcPr>
                    <a:lnB w="12700" cmpd="sng">
                      <a:noFill/>
                    </a:lnB>
                  </a:tcPr>
                </a:tc>
                <a:tc>
                  <a:txBody>
                    <a:bodyPr/>
                    <a:lstStyle/>
                    <a:p>
                      <a:pPr algn="ctr"/>
                      <a:r>
                        <a:rPr lang="en-US" sz="800" b="1" kern="1200">
                          <a:solidFill>
                            <a:schemeClr val="bg1"/>
                          </a:solidFill>
                        </a:rPr>
                        <a:t>Entity</a:t>
                      </a:r>
                      <a:endParaRPr lang="en-US" sz="800" b="1" kern="1200">
                        <a:solidFill>
                          <a:schemeClr val="bg1"/>
                        </a:solidFill>
                        <a:latin typeface="+mn-lt"/>
                        <a:ea typeface="+mn-ea"/>
                        <a:cs typeface="+mn-cs"/>
                      </a:endParaRPr>
                    </a:p>
                  </a:txBody>
                  <a:tcPr>
                    <a:lnB w="12700" cmpd="sng">
                      <a:noFill/>
                    </a:lnB>
                  </a:tcPr>
                </a:tc>
                <a:tc>
                  <a:txBody>
                    <a:bodyPr/>
                    <a:lstStyle/>
                    <a:p>
                      <a:pPr algn="ctr"/>
                      <a:r>
                        <a:rPr lang="en-US" sz="800" b="1" kern="1200">
                          <a:solidFill>
                            <a:schemeClr val="bg1"/>
                          </a:solidFill>
                        </a:rPr>
                        <a:t>Source</a:t>
                      </a:r>
                      <a:endParaRPr lang="en-US" sz="800" b="1" kern="1200">
                        <a:solidFill>
                          <a:schemeClr val="bg1"/>
                        </a:solidFill>
                        <a:latin typeface="+mn-lt"/>
                        <a:ea typeface="+mn-ea"/>
                        <a:cs typeface="+mn-cs"/>
                      </a:endParaRPr>
                    </a:p>
                  </a:txBody>
                  <a:tcPr>
                    <a:lnB w="12700" cmpd="sng">
                      <a:noFill/>
                    </a:lnB>
                  </a:tcPr>
                </a:tc>
                <a:tc>
                  <a:txBody>
                    <a:bodyPr/>
                    <a:lstStyle/>
                    <a:p>
                      <a:pPr algn="ctr"/>
                      <a:r>
                        <a:rPr lang="en-US" sz="800" b="1" kern="1200">
                          <a:solidFill>
                            <a:schemeClr val="bg1"/>
                          </a:solidFill>
                          <a:latin typeface="+mn-lt"/>
                          <a:ea typeface="+mn-ea"/>
                          <a:cs typeface="+mn-cs"/>
                        </a:rPr>
                        <a:t>Type</a:t>
                      </a:r>
                    </a:p>
                  </a:txBody>
                  <a:tcPr>
                    <a:lnB w="12700" cmpd="sng">
                      <a:noFill/>
                    </a:lnB>
                  </a:tcPr>
                </a:tc>
                <a:tc>
                  <a:txBody>
                    <a:bodyPr/>
                    <a:lstStyle/>
                    <a:p>
                      <a:pPr algn="ctr"/>
                      <a:r>
                        <a:rPr lang="en-US" sz="800" b="1" kern="1200">
                          <a:solidFill>
                            <a:schemeClr val="bg1"/>
                          </a:solidFill>
                        </a:rPr>
                        <a:t>Target</a:t>
                      </a:r>
                      <a:endParaRPr lang="en-US" sz="800" b="1" kern="1200">
                        <a:solidFill>
                          <a:schemeClr val="bg1"/>
                        </a:solidFill>
                        <a:latin typeface="+mn-lt"/>
                        <a:ea typeface="+mn-ea"/>
                        <a:cs typeface="+mn-cs"/>
                      </a:endParaRPr>
                    </a:p>
                  </a:txBody>
                  <a:tcPr>
                    <a:lnB w="12700" cmpd="sng">
                      <a:noFill/>
                    </a:lnB>
                  </a:tcPr>
                </a:tc>
                <a:tc>
                  <a:txBody>
                    <a:bodyPr/>
                    <a:lstStyle/>
                    <a:p>
                      <a:pPr algn="ctr"/>
                      <a:r>
                        <a:rPr lang="en-US" sz="800" b="1" kern="1200">
                          <a:solidFill>
                            <a:schemeClr val="bg1"/>
                          </a:solidFill>
                        </a:rPr>
                        <a:t>Volume* </a:t>
                      </a:r>
                      <a:endParaRPr lang="en-US" sz="800" b="1" kern="1200">
                        <a:solidFill>
                          <a:schemeClr val="bg1"/>
                        </a:solidFill>
                        <a:latin typeface="+mn-lt"/>
                        <a:ea typeface="+mn-ea"/>
                        <a:cs typeface="+mn-cs"/>
                      </a:endParaRPr>
                    </a:p>
                  </a:txBody>
                  <a:tcPr>
                    <a:lnB w="12700" cmpd="sng">
                      <a:noFill/>
                    </a:lnB>
                  </a:tcPr>
                </a:tc>
                <a:extLst>
                  <a:ext uri="{0D108BD9-81ED-4DB2-BD59-A6C34878D82A}">
                    <a16:rowId xmlns:a16="http://schemas.microsoft.com/office/drawing/2014/main" val="2792115621"/>
                  </a:ext>
                </a:extLst>
              </a:tr>
              <a:tr h="237103">
                <a:tc>
                  <a:txBody>
                    <a:bodyPr/>
                    <a:lstStyle/>
                    <a:p>
                      <a:pPr algn="ctr" fontAlgn="b"/>
                      <a:r>
                        <a:rPr lang="en-US" sz="900" b="0" u="none" strike="noStrike">
                          <a:solidFill>
                            <a:schemeClr val="tx1"/>
                          </a:solidFill>
                          <a:effectLst/>
                        </a:rPr>
                        <a:t>1</a:t>
                      </a:r>
                      <a:endParaRPr lang="en-US" sz="900" b="0" i="0" u="none" strike="noStrike">
                        <a:solidFill>
                          <a:schemeClr val="tx1"/>
                        </a:solidFill>
                        <a:effectLst/>
                        <a:latin typeface="+mn-lt"/>
                      </a:endParaRPr>
                    </a:p>
                  </a:txBody>
                  <a:tcPr marL="9525" marR="9525" marT="9525" marB="0" anchor="ctr">
                    <a:lnL w="12700" cmpd="sng">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u="none" strike="noStrike">
                          <a:solidFill>
                            <a:schemeClr val="tx1"/>
                          </a:solidFill>
                          <a:effectLst/>
                        </a:rPr>
                        <a:t>1A</a:t>
                      </a:r>
                      <a:endParaRPr lang="en-US" sz="900" b="0" i="0" u="none" strike="noStrike">
                        <a:solidFill>
                          <a:schemeClr val="tx1"/>
                        </a:solidFill>
                        <a:effectLst/>
                        <a:latin typeface="+mn-lt"/>
                      </a:endParaRPr>
                    </a:p>
                  </a:txBody>
                  <a:tcPr marL="9525" marR="9525" marT="9525"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u="none" strike="noStrike">
                          <a:solidFill>
                            <a:schemeClr val="tx1"/>
                          </a:solidFill>
                          <a:effectLst/>
                        </a:rPr>
                        <a:t>General Ledger</a:t>
                      </a:r>
                      <a:endParaRPr lang="en-US" sz="900" b="0" i="0" u="none" strike="noStrike">
                        <a:solidFill>
                          <a:schemeClr val="tx1"/>
                        </a:solidFill>
                        <a:effectLst/>
                        <a:latin typeface="+mn-lt"/>
                      </a:endParaRPr>
                    </a:p>
                  </a:txBody>
                  <a:tcPr marL="9525" marR="9525" marT="9525"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u="none" strike="noStrike">
                          <a:solidFill>
                            <a:schemeClr val="tx1"/>
                          </a:solidFill>
                          <a:effectLst/>
                        </a:rPr>
                        <a:t>Oracle GL Balances Conversion</a:t>
                      </a:r>
                      <a:endParaRPr lang="en-US" sz="900" b="0" i="0" u="none" strike="noStrike">
                        <a:solidFill>
                          <a:schemeClr val="tx1"/>
                        </a:solidFill>
                        <a:effectLst/>
                        <a:latin typeface="+mn-lt"/>
                      </a:endParaRPr>
                    </a:p>
                  </a:txBody>
                  <a:tcPr marL="9525" marR="9525" marT="9525"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u="none" strike="noStrike">
                          <a:solidFill>
                            <a:schemeClr val="tx1"/>
                          </a:solidFill>
                          <a:effectLst/>
                        </a:rPr>
                        <a:t>EBS GL</a:t>
                      </a:r>
                      <a:endParaRPr lang="en-US" sz="900" b="0" i="0" u="none" strike="noStrike">
                        <a:solidFill>
                          <a:schemeClr val="tx1"/>
                        </a:solidFill>
                        <a:effectLst/>
                        <a:latin typeface="+mn-lt"/>
                      </a:endParaRPr>
                    </a:p>
                  </a:txBody>
                  <a:tcPr marL="9525" marR="9525" marT="9525"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a:solidFill>
                            <a:schemeClr val="tx1"/>
                          </a:solidFill>
                          <a:effectLst/>
                          <a:latin typeface="+mn-lt"/>
                        </a:rPr>
                        <a:t>Transactional</a:t>
                      </a:r>
                    </a:p>
                  </a:txBody>
                  <a:tcPr marL="9525" marR="9525" marT="9525"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u="none" strike="noStrike">
                          <a:solidFill>
                            <a:schemeClr val="tx1"/>
                          </a:solidFill>
                          <a:effectLst/>
                        </a:rPr>
                        <a:t>Oracle Cloud</a:t>
                      </a:r>
                      <a:endParaRPr lang="en-US" sz="900" b="0" i="0" u="none" strike="noStrike">
                        <a:solidFill>
                          <a:schemeClr val="tx1"/>
                        </a:solidFill>
                        <a:effectLst/>
                        <a:latin typeface="+mn-lt"/>
                      </a:endParaRPr>
                    </a:p>
                  </a:txBody>
                  <a:tcPr marL="9525" marR="9525" marT="9525"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u="none" strike="noStrike">
                          <a:solidFill>
                            <a:schemeClr val="tx1"/>
                          </a:solidFill>
                          <a:effectLst/>
                        </a:rPr>
                        <a:t>37,199</a:t>
                      </a:r>
                      <a:endParaRPr lang="en-US" sz="900" b="0" i="0" u="none" strike="noStrike">
                        <a:solidFill>
                          <a:schemeClr val="tx1"/>
                        </a:solidFill>
                        <a:effectLst/>
                        <a:latin typeface="+mn-lt"/>
                      </a:endParaRPr>
                    </a:p>
                  </a:txBody>
                  <a:tcPr marL="9525" marR="9525" marT="9525"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515303"/>
                  </a:ext>
                </a:extLst>
              </a:tr>
              <a:tr h="237744">
                <a:tc>
                  <a:txBody>
                    <a:bodyPr/>
                    <a:lstStyle/>
                    <a:p>
                      <a:pPr algn="ctr" fontAlgn="b"/>
                      <a:r>
                        <a:rPr lang="en-US" sz="900" b="0" u="none" strike="noStrike">
                          <a:solidFill>
                            <a:schemeClr val="tx1"/>
                          </a:solidFill>
                          <a:effectLst/>
                        </a:rPr>
                        <a:t>2</a:t>
                      </a: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1A</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HCM</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Location</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Trident, Workday</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Master</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44</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4404724"/>
                  </a:ext>
                </a:extLst>
              </a:tr>
              <a:tr h="237744">
                <a:tc>
                  <a:txBody>
                    <a:bodyPr/>
                    <a:lstStyle/>
                    <a:p>
                      <a:pPr algn="ctr" fontAlgn="b"/>
                      <a:r>
                        <a:rPr lang="en-US" sz="900" b="0" u="none" strike="noStrike">
                          <a:solidFill>
                            <a:schemeClr val="tx1"/>
                          </a:solidFill>
                          <a:effectLst/>
                        </a:rPr>
                        <a:t>3</a:t>
                      </a: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1A</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HCM</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Employee &amp; Contractors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Workday, Fieldglass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Master</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7,055</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2384176"/>
                  </a:ext>
                </a:extLst>
              </a:tr>
              <a:tr h="237744">
                <a:tc>
                  <a:txBody>
                    <a:bodyPr/>
                    <a:lstStyle/>
                    <a:p>
                      <a:pPr algn="ctr" fontAlgn="b"/>
                      <a:r>
                        <a:rPr lang="en-US" sz="900" b="0" u="none" strike="noStrike">
                          <a:solidFill>
                            <a:schemeClr val="tx1"/>
                          </a:solidFill>
                          <a:effectLst/>
                        </a:rPr>
                        <a:t>4</a:t>
                      </a: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1B</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Receivables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Customers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EBS Customers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Master</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Bill to customer - 660 &amp; ship to customer - approx. 6,000</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2328678"/>
                  </a:ext>
                </a:extLst>
              </a:tr>
              <a:tr h="237744">
                <a:tc>
                  <a:txBody>
                    <a:bodyPr/>
                    <a:lstStyle/>
                    <a:p>
                      <a:pPr algn="ctr" fontAlgn="b"/>
                      <a:r>
                        <a:rPr lang="en-US" sz="900" b="0" u="none" strike="noStrike">
                          <a:solidFill>
                            <a:schemeClr val="tx1"/>
                          </a:solidFill>
                          <a:effectLst/>
                        </a:rPr>
                        <a:t>5</a:t>
                      </a: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1B</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Product Data Hub</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Products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EBS (Items), SFDC (SKUs)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Master</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 </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800" b="0" i="0" u="none" strike="noStrike">
                          <a:solidFill>
                            <a:srgbClr val="000000"/>
                          </a:solidFill>
                          <a:effectLst/>
                          <a:latin typeface="Arial" panose="020B0604020202020204" pitchFamily="34" charset="0"/>
                        </a:rPr>
                        <a:t> </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030541"/>
                  </a:ext>
                </a:extLst>
              </a:tr>
              <a:tr h="237744">
                <a:tc>
                  <a:txBody>
                    <a:bodyPr/>
                    <a:lstStyle/>
                    <a:p>
                      <a:pPr algn="ctr" fontAlgn="b"/>
                      <a:r>
                        <a:rPr lang="en-US" sz="900" b="0" u="none" strike="noStrike">
                          <a:solidFill>
                            <a:schemeClr val="tx1"/>
                          </a:solidFill>
                          <a:effectLst/>
                        </a:rPr>
                        <a:t>6</a:t>
                      </a: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1B</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Product Data Hub</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Bill of Material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EBS (Items), SFDC (SKUs)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Master</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 </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800" b="0" i="0" u="none" strike="noStrike">
                          <a:solidFill>
                            <a:srgbClr val="000000"/>
                          </a:solidFill>
                          <a:effectLst/>
                          <a:latin typeface="Arial" panose="020B0604020202020204" pitchFamily="34" charset="0"/>
                        </a:rPr>
                        <a:t> </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08109"/>
                  </a:ext>
                </a:extLst>
              </a:tr>
              <a:tr h="237744">
                <a:tc>
                  <a:txBody>
                    <a:bodyPr/>
                    <a:lstStyle/>
                    <a:p>
                      <a:pPr algn="ctr" fontAlgn="b"/>
                      <a:r>
                        <a:rPr lang="en-US" sz="900" b="0" u="none" strike="noStrike">
                          <a:solidFill>
                            <a:schemeClr val="tx1"/>
                          </a:solidFill>
                          <a:effectLst/>
                        </a:rPr>
                        <a:t>7</a:t>
                      </a: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1B</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Order Management</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Open Orders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WOT (SW), EBS OM</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Transactional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2000</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23010263"/>
                  </a:ext>
                </a:extLst>
              </a:tr>
              <a:tr h="237744">
                <a:tc>
                  <a:txBody>
                    <a:bodyPr/>
                    <a:lstStyle/>
                    <a:p>
                      <a:pPr algn="ctr" fontAlgn="b"/>
                      <a:r>
                        <a:rPr lang="en-US" sz="900" b="0" u="none" strike="noStrike">
                          <a:solidFill>
                            <a:schemeClr val="tx1"/>
                          </a:solidFill>
                          <a:effectLst/>
                        </a:rPr>
                        <a:t>8</a:t>
                      </a: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1B</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Cash Management</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Banks, Branches and Bank Accounts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EBS Cash Management</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Master</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36 banks &amp; 78 branches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9994306"/>
                  </a:ext>
                </a:extLst>
              </a:tr>
              <a:tr h="237744">
                <a:tc>
                  <a:txBody>
                    <a:bodyPr/>
                    <a:lstStyle/>
                    <a:p>
                      <a:pPr algn="ctr" fontAlgn="b"/>
                      <a:r>
                        <a:rPr lang="en-US" sz="900" b="0" u="none" strike="noStrike">
                          <a:solidFill>
                            <a:schemeClr val="tx1"/>
                          </a:solidFill>
                          <a:effectLst/>
                        </a:rPr>
                        <a:t>9</a:t>
                      </a: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1B</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Receivables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Open Receivables Transactions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EBS AR</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Transactional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3,083</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7562425"/>
                  </a:ext>
                </a:extLst>
              </a:tr>
              <a:tr h="237744">
                <a:tc>
                  <a:txBody>
                    <a:bodyPr/>
                    <a:lstStyle/>
                    <a:p>
                      <a:pPr algn="ctr" fontAlgn="b"/>
                      <a:r>
                        <a:rPr lang="en-US" sz="900" b="0" u="none" strike="noStrike">
                          <a:solidFill>
                            <a:schemeClr val="tx1"/>
                          </a:solidFill>
                          <a:effectLst/>
                        </a:rPr>
                        <a:t>10</a:t>
                      </a:r>
                      <a:endParaRPr lang="en-US" sz="900" b="0" i="0" u="none" strike="noStrike">
                        <a:solidFill>
                          <a:schemeClr val="tx1"/>
                        </a:solidFill>
                        <a:effectLst/>
                        <a:latin typeface="+mn-lt"/>
                      </a:endParaRP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1B</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Receivables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Unapplied Receipts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EBS AR</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Transactional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N/A</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2492171"/>
                  </a:ext>
                </a:extLst>
              </a:tr>
              <a:tr h="237744">
                <a:tc>
                  <a:txBody>
                    <a:bodyPr/>
                    <a:lstStyle/>
                    <a:p>
                      <a:pPr algn="ctr" fontAlgn="b"/>
                      <a:r>
                        <a:rPr lang="en-US" sz="900" b="0" u="none" strike="noStrike">
                          <a:solidFill>
                            <a:schemeClr val="tx1"/>
                          </a:solidFill>
                          <a:effectLst/>
                        </a:rPr>
                        <a:t>11</a:t>
                      </a:r>
                      <a:endParaRPr lang="en-US" sz="900" b="0" i="0" u="none" strike="noStrike">
                        <a:solidFill>
                          <a:schemeClr val="tx1"/>
                        </a:solidFill>
                        <a:effectLst/>
                        <a:latin typeface="+mn-lt"/>
                      </a:endParaRP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1B</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Install Base</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Install Base</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EBS IB, SNOW, SFDC</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Transactional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No of active item instance in EBS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3101770"/>
                  </a:ext>
                </a:extLst>
              </a:tr>
              <a:tr h="237744">
                <a:tc>
                  <a:txBody>
                    <a:bodyPr/>
                    <a:lstStyle/>
                    <a:p>
                      <a:pPr algn="ctr" fontAlgn="b"/>
                      <a:r>
                        <a:rPr lang="en-US" sz="900" b="0" u="none" strike="noStrike">
                          <a:solidFill>
                            <a:schemeClr val="tx1"/>
                          </a:solidFill>
                          <a:effectLst/>
                        </a:rPr>
                        <a:t>12</a:t>
                      </a:r>
                      <a:endParaRPr lang="en-US" sz="900" b="0" i="0" u="none" strike="noStrike">
                        <a:solidFill>
                          <a:schemeClr val="tx1"/>
                        </a:solidFill>
                        <a:effectLst/>
                        <a:latin typeface="+mn-lt"/>
                      </a:endParaRP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1B</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Subscription Management</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Subscription Details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EBS Service Contracts, SFDC</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Transactional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No of active service contacts in EBS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559445"/>
                  </a:ext>
                </a:extLst>
              </a:tr>
              <a:tr h="237744">
                <a:tc>
                  <a:txBody>
                    <a:bodyPr/>
                    <a:lstStyle/>
                    <a:p>
                      <a:pPr algn="ctr" fontAlgn="b"/>
                      <a:r>
                        <a:rPr lang="en-US" sz="900" b="0" u="none" strike="noStrike">
                          <a:solidFill>
                            <a:schemeClr val="tx1"/>
                          </a:solidFill>
                          <a:effectLst/>
                        </a:rPr>
                        <a:t>13</a:t>
                      </a:r>
                      <a:endParaRPr lang="en-US" sz="900" b="0" i="0" u="none" strike="noStrike">
                        <a:solidFill>
                          <a:schemeClr val="tx1"/>
                        </a:solidFill>
                        <a:effectLst/>
                        <a:latin typeface="+mn-lt"/>
                      </a:endParaRP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1B</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Revenue Management (RMCS)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Revenue Contract Conversion</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Workday</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a:solidFill>
                            <a:srgbClr val="6B767D"/>
                          </a:solidFill>
                          <a:effectLst/>
                          <a:latin typeface="Arial" panose="020B0604020202020204" pitchFamily="34" charset="0"/>
                        </a:rPr>
                        <a:t>Transactional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800" b="0" i="0" u="none" strike="noStrike">
                          <a:solidFill>
                            <a:srgbClr val="000000"/>
                          </a:solidFill>
                          <a:effectLst/>
                          <a:latin typeface="Arial" panose="020B0604020202020204" pitchFamily="34" charset="0"/>
                        </a:rPr>
                        <a:t> </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8535174"/>
                  </a:ext>
                </a:extLst>
              </a:tr>
              <a:tr h="237744">
                <a:tc>
                  <a:txBody>
                    <a:bodyPr/>
                    <a:lstStyle/>
                    <a:p>
                      <a:pPr algn="ctr" fontAlgn="b"/>
                      <a:r>
                        <a:rPr lang="en-US" sz="900" b="0" u="none" strike="noStrike">
                          <a:solidFill>
                            <a:schemeClr val="tx1"/>
                          </a:solidFill>
                          <a:effectLst/>
                        </a:rPr>
                        <a:t>14</a:t>
                      </a:r>
                      <a:endParaRPr lang="en-US" sz="900" b="0" i="0" u="none" strike="noStrike">
                        <a:solidFill>
                          <a:schemeClr val="tx1"/>
                        </a:solidFill>
                        <a:effectLst/>
                        <a:latin typeface="+mn-lt"/>
                      </a:endParaRP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2</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Procurement</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Suppliers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EBS AP, Lock path</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Master</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7,533 suppliers (Each Supplier has 2sites and 2 contacts )</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656976"/>
                  </a:ext>
                </a:extLst>
              </a:tr>
              <a:tr h="237744">
                <a:tc>
                  <a:txBody>
                    <a:bodyPr/>
                    <a:lstStyle/>
                    <a:p>
                      <a:pPr lvl="0" algn="ctr">
                        <a:buNone/>
                      </a:pPr>
                      <a:r>
                        <a:rPr lang="en-US" sz="900" b="0" u="none" strike="noStrike">
                          <a:solidFill>
                            <a:schemeClr val="tx1"/>
                          </a:solidFill>
                          <a:effectLst/>
                        </a:rPr>
                        <a:t>15</a:t>
                      </a:r>
                    </a:p>
                  </a:txBody>
                  <a:tcPr marL="9524" marR="9524" marT="9524" marB="0" anchor="ctr">
                    <a:lnL w="0">
                      <a:noFill/>
                    </a:lnL>
                    <a:lnR w="0">
                      <a:noFill/>
                    </a:lnR>
                    <a:lnT w="12700">
                      <a:solidFill>
                        <a:schemeClr val="accent1"/>
                      </a:solidFill>
                    </a:lnT>
                    <a:lnB w="12700">
                      <a:solidFill>
                        <a:schemeClr val="accent1"/>
                      </a:solidFill>
                    </a:lnB>
                    <a:lnTlToBr w="0">
                      <a:noFill/>
                    </a:lnTlToBr>
                    <a:lnBlToTr w="0">
                      <a:noFill/>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2</a:t>
                      </a:r>
                    </a:p>
                  </a:txBody>
                  <a:tcPr marL="6350" marR="6350" marT="6350" marB="0" anchor="ctr">
                    <a:lnL w="0">
                      <a:noFill/>
                    </a:lnL>
                    <a:lnR w="0">
                      <a:noFill/>
                    </a:lnR>
                    <a:lnT w="12700">
                      <a:solidFill>
                        <a:schemeClr val="accent1"/>
                      </a:solidFill>
                    </a:lnT>
                    <a:lnB w="12700">
                      <a:solidFill>
                        <a:schemeClr val="accent1"/>
                      </a:solidFill>
                    </a:lnB>
                    <a:lnTlToBr w="0">
                      <a:noFill/>
                    </a:lnTlToBr>
                    <a:lnBlToTr w="0">
                      <a:noFill/>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Expense</a:t>
                      </a:r>
                    </a:p>
                  </a:txBody>
                  <a:tcPr marL="6350" marR="6350" marT="6350" marB="0" anchor="ctr">
                    <a:lnL w="0">
                      <a:noFill/>
                    </a:lnL>
                    <a:lnR w="0">
                      <a:noFill/>
                    </a:lnR>
                    <a:lnT w="12700">
                      <a:solidFill>
                        <a:schemeClr val="accent1"/>
                      </a:solidFill>
                    </a:lnT>
                    <a:lnB w="12700">
                      <a:solidFill>
                        <a:schemeClr val="accent1"/>
                      </a:solidFill>
                    </a:lnB>
                    <a:lnTlToBr w="0">
                      <a:noFill/>
                    </a:lnTlToBr>
                    <a:lnBlToTr w="0">
                      <a:noFill/>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Credit Card Conversion</a:t>
                      </a:r>
                    </a:p>
                  </a:txBody>
                  <a:tcPr marL="6350" marR="6350" marT="6350" marB="0" anchor="ctr">
                    <a:lnL w="0">
                      <a:noFill/>
                    </a:lnL>
                    <a:lnR w="0">
                      <a:noFill/>
                    </a:lnR>
                    <a:lnT w="12700">
                      <a:solidFill>
                        <a:schemeClr val="accent1"/>
                      </a:solidFill>
                    </a:lnT>
                    <a:lnB w="12700">
                      <a:solidFill>
                        <a:schemeClr val="accent1"/>
                      </a:solidFill>
                    </a:lnB>
                    <a:lnTlToBr w="0">
                      <a:noFill/>
                    </a:lnTlToBr>
                    <a:lnBlToTr w="0">
                      <a:noFill/>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Workday</a:t>
                      </a:r>
                    </a:p>
                  </a:txBody>
                  <a:tcPr marL="6350" marR="6350" marT="6350" marB="0" anchor="ctr">
                    <a:lnL w="0">
                      <a:noFill/>
                    </a:lnL>
                    <a:lnR w="0">
                      <a:noFill/>
                    </a:lnR>
                    <a:lnT w="12700">
                      <a:solidFill>
                        <a:schemeClr val="accent1"/>
                      </a:solidFill>
                    </a:lnT>
                    <a:lnB w="12700">
                      <a:solidFill>
                        <a:schemeClr val="accent1"/>
                      </a:solidFill>
                    </a:lnB>
                    <a:lnTlToBr w="0">
                      <a:noFill/>
                    </a:lnTlToBr>
                    <a:lnBlToTr w="0">
                      <a:noFill/>
                    </a:lnBlToTr>
                    <a:solidFill>
                      <a:schemeClr val="bg1"/>
                    </a:solidFill>
                  </a:tcPr>
                </a:tc>
                <a:tc>
                  <a:txBody>
                    <a:bodyPr/>
                    <a:lstStyle/>
                    <a:p>
                      <a:pPr algn="ctr" rtl="0" fontAlgn="ctr"/>
                      <a:r>
                        <a:rPr lang="en-US" sz="900" b="0" i="0" u="none" strike="noStrike">
                          <a:solidFill>
                            <a:srgbClr val="6B767D"/>
                          </a:solidFill>
                          <a:effectLst/>
                          <a:latin typeface="Arial" panose="020B0604020202020204" pitchFamily="34" charset="0"/>
                        </a:rPr>
                        <a:t>Transactional</a:t>
                      </a:r>
                    </a:p>
                  </a:txBody>
                  <a:tcPr marL="6350" marR="6350" marT="6350" marB="0" anchor="ctr">
                    <a:lnL w="0">
                      <a:noFill/>
                    </a:lnL>
                    <a:lnR w="0">
                      <a:noFill/>
                    </a:lnR>
                    <a:lnT w="12700">
                      <a:solidFill>
                        <a:schemeClr val="accent1"/>
                      </a:solidFill>
                    </a:lnT>
                    <a:lnB w="12700">
                      <a:solidFill>
                        <a:schemeClr val="accent1"/>
                      </a:solidFill>
                    </a:lnB>
                    <a:lnTlToBr w="0">
                      <a:noFill/>
                    </a:lnTlToBr>
                    <a:lnBlToTr w="0">
                      <a:noFill/>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w="0">
                      <a:noFill/>
                    </a:lnL>
                    <a:lnR w="0">
                      <a:noFill/>
                    </a:lnR>
                    <a:lnT w="12700">
                      <a:solidFill>
                        <a:schemeClr val="accent1"/>
                      </a:solidFill>
                    </a:lnT>
                    <a:lnB w="12700">
                      <a:solidFill>
                        <a:schemeClr val="accent1"/>
                      </a:solidFill>
                    </a:lnB>
                    <a:lnTlToBr w="0">
                      <a:noFill/>
                    </a:lnTlToBr>
                    <a:lnBlToTr w="0">
                      <a:noFill/>
                    </a:lnBlToTr>
                    <a:solidFill>
                      <a:schemeClr val="bg1"/>
                    </a:solidFill>
                  </a:tcPr>
                </a:tc>
                <a:tc>
                  <a:txBody>
                    <a:bodyPr/>
                    <a:lstStyle/>
                    <a:p>
                      <a:pPr algn="ctr" fontAlgn="ctr"/>
                      <a:r>
                        <a:rPr lang="en-US" sz="1800" b="0" i="0" u="none" strike="noStrike">
                          <a:solidFill>
                            <a:srgbClr val="000000"/>
                          </a:solidFill>
                          <a:effectLst/>
                          <a:latin typeface="Arial" panose="020B0604020202020204" pitchFamily="34" charset="0"/>
                        </a:rPr>
                        <a:t> </a:t>
                      </a:r>
                    </a:p>
                  </a:txBody>
                  <a:tcPr marL="6350" marR="6350" marT="6350" marB="0" anchor="ctr">
                    <a:lnL w="0">
                      <a:noFill/>
                    </a:lnL>
                    <a:lnR w="0">
                      <a:noFill/>
                    </a:lnR>
                    <a:lnT w="12700">
                      <a:solidFill>
                        <a:schemeClr val="accent1"/>
                      </a:solidFill>
                    </a:lnT>
                    <a:lnB w="12700">
                      <a:solidFill>
                        <a:schemeClr val="accent1"/>
                      </a:solidFill>
                    </a:lnB>
                    <a:lnTlToBr w="0">
                      <a:noFill/>
                    </a:lnTlToBr>
                    <a:lnBlToTr w="0">
                      <a:noFill/>
                    </a:lnBlToTr>
                    <a:solidFill>
                      <a:schemeClr val="bg1"/>
                    </a:solidFill>
                  </a:tcPr>
                </a:tc>
                <a:extLst>
                  <a:ext uri="{0D108BD9-81ED-4DB2-BD59-A6C34878D82A}">
                    <a16:rowId xmlns:a16="http://schemas.microsoft.com/office/drawing/2014/main" val="1034250025"/>
                  </a:ext>
                </a:extLst>
              </a:tr>
            </a:tbl>
          </a:graphicData>
        </a:graphic>
      </p:graphicFrame>
      <p:sp>
        <p:nvSpPr>
          <p:cNvPr id="2" name="TextBox 1">
            <a:extLst>
              <a:ext uri="{FF2B5EF4-FFF2-40B4-BE49-F238E27FC236}">
                <a16:creationId xmlns:a16="http://schemas.microsoft.com/office/drawing/2014/main" id="{7E6A95CC-BA9F-40DC-89F6-1EA75625C753}"/>
              </a:ext>
            </a:extLst>
          </p:cNvPr>
          <p:cNvSpPr txBox="1"/>
          <p:nvPr/>
        </p:nvSpPr>
        <p:spPr>
          <a:xfrm>
            <a:off x="626496" y="5699051"/>
            <a:ext cx="10913165" cy="406567"/>
          </a:xfrm>
          <a:prstGeom prst="rect">
            <a:avLst/>
          </a:prstGeom>
          <a:solidFill>
            <a:schemeClr val="bg1"/>
          </a:solidFill>
        </p:spPr>
        <p:txBody>
          <a:bodyPr wrap="square" lIns="182880" tIns="182880" rIns="182880" bIns="182880" rtlCol="0" anchor="ctr" anchorCtr="0">
            <a:noAutofit/>
          </a:bodyPr>
          <a:lstStyle/>
          <a:p>
            <a:pPr marL="171450" indent="-171450" algn="l">
              <a:buFont typeface="Arial" panose="020B0604020202020204" pitchFamily="34" charset="0"/>
              <a:buChar char="•"/>
            </a:pPr>
            <a:r>
              <a:rPr lang="en-US" sz="1000" i="1" dirty="0"/>
              <a:t>Volume: Numbers are based on what was provided by XYZ team in Oct 2022. Actuals will be weighed again during the design discussions</a:t>
            </a:r>
          </a:p>
          <a:p>
            <a:pPr marL="171450" indent="-171450" algn="l">
              <a:buFont typeface="Arial" panose="020B0604020202020204" pitchFamily="34" charset="0"/>
              <a:buChar char="•"/>
            </a:pPr>
            <a:r>
              <a:rPr lang="en-US" sz="1000" i="1" dirty="0"/>
              <a:t>Oracle brings about enhancements on conversion tools. This is the current proposal and  will be re-evaluated during the  deliver phase</a:t>
            </a:r>
          </a:p>
          <a:p>
            <a:pPr marL="171450" indent="-171450" algn="l">
              <a:buFont typeface="Arial" panose="020B0604020202020204" pitchFamily="34" charset="0"/>
              <a:buChar char="•"/>
            </a:pPr>
            <a:r>
              <a:rPr lang="en-US" sz="1000" i="1" dirty="0"/>
              <a:t>This is interim list of conversions and final list will be refined  as an outcome of the workshop and deep dive sessions</a:t>
            </a:r>
          </a:p>
        </p:txBody>
      </p:sp>
      <p:grpSp>
        <p:nvGrpSpPr>
          <p:cNvPr id="6" name="Group 5">
            <a:extLst>
              <a:ext uri="{FF2B5EF4-FFF2-40B4-BE49-F238E27FC236}">
                <a16:creationId xmlns:a16="http://schemas.microsoft.com/office/drawing/2014/main" id="{FD0B494D-3BF7-4697-ADEA-E6212350E875}"/>
              </a:ext>
            </a:extLst>
          </p:cNvPr>
          <p:cNvGrpSpPr/>
          <p:nvPr/>
        </p:nvGrpSpPr>
        <p:grpSpPr>
          <a:xfrm>
            <a:off x="-10634" y="9939"/>
            <a:ext cx="4232677" cy="284558"/>
            <a:chOff x="609324" y="13133"/>
            <a:chExt cx="4232677" cy="284558"/>
          </a:xfrm>
        </p:grpSpPr>
        <p:sp>
          <p:nvSpPr>
            <p:cNvPr id="7" name="Arrow: Chevron 6">
              <a:extLst>
                <a:ext uri="{FF2B5EF4-FFF2-40B4-BE49-F238E27FC236}">
                  <a16:creationId xmlns:a16="http://schemas.microsoft.com/office/drawing/2014/main" id="{F7AA8B97-C945-44E7-B348-6444039B6745}"/>
                </a:ext>
              </a:extLst>
            </p:cNvPr>
            <p:cNvSpPr/>
            <p:nvPr/>
          </p:nvSpPr>
          <p:spPr>
            <a:xfrm>
              <a:off x="2003522" y="13133"/>
              <a:ext cx="1487468"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Conversion Tools</a:t>
              </a:r>
            </a:p>
          </p:txBody>
        </p:sp>
        <p:sp>
          <p:nvSpPr>
            <p:cNvPr id="8" name="Arrow: Chevron 7">
              <a:extLst>
                <a:ext uri="{FF2B5EF4-FFF2-40B4-BE49-F238E27FC236}">
                  <a16:creationId xmlns:a16="http://schemas.microsoft.com/office/drawing/2014/main" id="{43AFB594-1C0E-427E-AE07-8F53FBCF52DB}"/>
                </a:ext>
              </a:extLst>
            </p:cNvPr>
            <p:cNvSpPr/>
            <p:nvPr/>
          </p:nvSpPr>
          <p:spPr>
            <a:xfrm>
              <a:off x="609324" y="13133"/>
              <a:ext cx="1529823"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algn="ctr"/>
              <a:r>
                <a:rPr lang="en-US" sz="800" kern="0">
                  <a:solidFill>
                    <a:prstClr val="black"/>
                  </a:solidFill>
                  <a:latin typeface="Calibri" panose="020F0502020204030204"/>
                  <a:cs typeface="Arial" panose="020B0604020202020204" pitchFamily="34" charset="0"/>
                </a:rPr>
                <a:t>Conversion Approach</a:t>
              </a:r>
            </a:p>
          </p:txBody>
        </p:sp>
        <p:sp>
          <p:nvSpPr>
            <p:cNvPr id="9" name="Arrow: Chevron 8">
              <a:extLst>
                <a:ext uri="{FF2B5EF4-FFF2-40B4-BE49-F238E27FC236}">
                  <a16:creationId xmlns:a16="http://schemas.microsoft.com/office/drawing/2014/main" id="{524CA22F-C6F4-46FF-9D97-3AD81B71925C}"/>
                </a:ext>
              </a:extLst>
            </p:cNvPr>
            <p:cNvSpPr/>
            <p:nvPr/>
          </p:nvSpPr>
          <p:spPr>
            <a:xfrm>
              <a:off x="3354533"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Reconciliation &amp; Validation</a:t>
              </a:r>
            </a:p>
          </p:txBody>
        </p:sp>
      </p:grpSp>
      <p:sp>
        <p:nvSpPr>
          <p:cNvPr id="10" name="Arrow: Chevron 9">
            <a:extLst>
              <a:ext uri="{FF2B5EF4-FFF2-40B4-BE49-F238E27FC236}">
                <a16:creationId xmlns:a16="http://schemas.microsoft.com/office/drawing/2014/main" id="{04ACB777-1871-4B2E-ADBD-E49FBE45DE4B}"/>
              </a:ext>
            </a:extLst>
          </p:cNvPr>
          <p:cNvSpPr/>
          <p:nvPr/>
        </p:nvSpPr>
        <p:spPr>
          <a:xfrm>
            <a:off x="4089611" y="9939"/>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algn="ctr"/>
            <a:r>
              <a:rPr lang="en-US" sz="800" kern="0">
                <a:solidFill>
                  <a:schemeClr val="accent6"/>
                </a:solidFill>
                <a:cs typeface="Arial" panose="020B0604020202020204" pitchFamily="34" charset="0"/>
              </a:rPr>
              <a:t>Testing Cycles</a:t>
            </a:r>
          </a:p>
        </p:txBody>
      </p:sp>
      <p:sp>
        <p:nvSpPr>
          <p:cNvPr id="11" name="Arrow: Chevron 10">
            <a:extLst>
              <a:ext uri="{FF2B5EF4-FFF2-40B4-BE49-F238E27FC236}">
                <a16:creationId xmlns:a16="http://schemas.microsoft.com/office/drawing/2014/main" id="{C14C9F4C-5E0F-4B62-BE8E-525DC782741A}"/>
              </a:ext>
            </a:extLst>
          </p:cNvPr>
          <p:cNvSpPr/>
          <p:nvPr/>
        </p:nvSpPr>
        <p:spPr>
          <a:xfrm>
            <a:off x="5444647" y="9939"/>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algn="ctr"/>
            <a:r>
              <a:rPr lang="en-US" sz="800" kern="0">
                <a:solidFill>
                  <a:schemeClr val="accent6"/>
                </a:solidFill>
                <a:cs typeface="Arial" panose="020B0604020202020204" pitchFamily="34" charset="0"/>
              </a:rPr>
              <a:t>Responsibility Matrix</a:t>
            </a:r>
          </a:p>
        </p:txBody>
      </p:sp>
      <p:sp>
        <p:nvSpPr>
          <p:cNvPr id="12" name="Arrow: Chevron 11">
            <a:extLst>
              <a:ext uri="{FF2B5EF4-FFF2-40B4-BE49-F238E27FC236}">
                <a16:creationId xmlns:a16="http://schemas.microsoft.com/office/drawing/2014/main" id="{D344C087-14AA-400A-B5F1-742759283EC0}"/>
              </a:ext>
            </a:extLst>
          </p:cNvPr>
          <p:cNvSpPr/>
          <p:nvPr/>
        </p:nvSpPr>
        <p:spPr>
          <a:xfrm>
            <a:off x="6796119" y="13079"/>
            <a:ext cx="1487468" cy="284558"/>
          </a:xfrm>
          <a:prstGeom prst="chevron">
            <a:avLst/>
          </a:prstGeom>
          <a:solidFill>
            <a:srgbClr val="F0904E"/>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Entities in </a:t>
            </a:r>
            <a:r>
              <a:rPr lang="en-US" sz="800" kern="0">
                <a:solidFill>
                  <a:schemeClr val="bg1"/>
                </a:solidFill>
                <a:cs typeface="Arial" panose="020B0604020202020204" pitchFamily="34" charset="0"/>
              </a:rPr>
              <a:t>Scope</a:t>
            </a:r>
          </a:p>
        </p:txBody>
      </p:sp>
    </p:spTree>
    <p:extLst>
      <p:ext uri="{BB962C8B-B14F-4D97-AF65-F5344CB8AC3E}">
        <p14:creationId xmlns:p14="http://schemas.microsoft.com/office/powerpoint/2010/main" val="1066218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48A07-305A-4916-9C0C-A7FA733054CD}"/>
              </a:ext>
            </a:extLst>
          </p:cNvPr>
          <p:cNvSpPr>
            <a:spLocks noGrp="1"/>
          </p:cNvSpPr>
          <p:nvPr>
            <p:ph type="title"/>
          </p:nvPr>
        </p:nvSpPr>
        <p:spPr>
          <a:xfrm>
            <a:off x="626497" y="291581"/>
            <a:ext cx="5869996" cy="460801"/>
          </a:xfrm>
        </p:spPr>
        <p:txBody>
          <a:bodyPr>
            <a:normAutofit fontScale="90000"/>
          </a:bodyPr>
          <a:lstStyle/>
          <a:p>
            <a:r>
              <a:rPr lang="en-US" b="1" dirty="0"/>
              <a:t>Data Conversion Scope(Contd..)</a:t>
            </a:r>
          </a:p>
        </p:txBody>
      </p:sp>
      <p:graphicFrame>
        <p:nvGraphicFramePr>
          <p:cNvPr id="5" name="Table 5">
            <a:extLst>
              <a:ext uri="{FF2B5EF4-FFF2-40B4-BE49-F238E27FC236}">
                <a16:creationId xmlns:a16="http://schemas.microsoft.com/office/drawing/2014/main" id="{21D76826-22A5-40DB-B25C-B0D348C5FBB8}"/>
              </a:ext>
            </a:extLst>
          </p:cNvPr>
          <p:cNvGraphicFramePr>
            <a:graphicFrameLocks noGrp="1"/>
          </p:cNvGraphicFramePr>
          <p:nvPr/>
        </p:nvGraphicFramePr>
        <p:xfrm>
          <a:off x="652339" y="1156335"/>
          <a:ext cx="9491707" cy="2833757"/>
        </p:xfrm>
        <a:graphic>
          <a:graphicData uri="http://schemas.openxmlformats.org/drawingml/2006/table">
            <a:tbl>
              <a:tblPr firstRow="1" bandRow="1">
                <a:tableStyleId>{B301B821-A1FF-4177-AEE7-76D212191A09}</a:tableStyleId>
              </a:tblPr>
              <a:tblGrid>
                <a:gridCol w="453447">
                  <a:extLst>
                    <a:ext uri="{9D8B030D-6E8A-4147-A177-3AD203B41FA5}">
                      <a16:colId xmlns:a16="http://schemas.microsoft.com/office/drawing/2014/main" val="3369560887"/>
                    </a:ext>
                  </a:extLst>
                </a:gridCol>
                <a:gridCol w="748680">
                  <a:extLst>
                    <a:ext uri="{9D8B030D-6E8A-4147-A177-3AD203B41FA5}">
                      <a16:colId xmlns:a16="http://schemas.microsoft.com/office/drawing/2014/main" val="3689547368"/>
                    </a:ext>
                  </a:extLst>
                </a:gridCol>
                <a:gridCol w="940538">
                  <a:extLst>
                    <a:ext uri="{9D8B030D-6E8A-4147-A177-3AD203B41FA5}">
                      <a16:colId xmlns:a16="http://schemas.microsoft.com/office/drawing/2014/main" val="68988031"/>
                    </a:ext>
                  </a:extLst>
                </a:gridCol>
                <a:gridCol w="1125031">
                  <a:extLst>
                    <a:ext uri="{9D8B030D-6E8A-4147-A177-3AD203B41FA5}">
                      <a16:colId xmlns:a16="http://schemas.microsoft.com/office/drawing/2014/main" val="352536478"/>
                    </a:ext>
                  </a:extLst>
                </a:gridCol>
                <a:gridCol w="1560718">
                  <a:extLst>
                    <a:ext uri="{9D8B030D-6E8A-4147-A177-3AD203B41FA5}">
                      <a16:colId xmlns:a16="http://schemas.microsoft.com/office/drawing/2014/main" val="1737133093"/>
                    </a:ext>
                  </a:extLst>
                </a:gridCol>
                <a:gridCol w="1579851">
                  <a:extLst>
                    <a:ext uri="{9D8B030D-6E8A-4147-A177-3AD203B41FA5}">
                      <a16:colId xmlns:a16="http://schemas.microsoft.com/office/drawing/2014/main" val="322889885"/>
                    </a:ext>
                  </a:extLst>
                </a:gridCol>
                <a:gridCol w="1371600">
                  <a:extLst>
                    <a:ext uri="{9D8B030D-6E8A-4147-A177-3AD203B41FA5}">
                      <a16:colId xmlns:a16="http://schemas.microsoft.com/office/drawing/2014/main" val="4061330989"/>
                    </a:ext>
                  </a:extLst>
                </a:gridCol>
                <a:gridCol w="1711842">
                  <a:extLst>
                    <a:ext uri="{9D8B030D-6E8A-4147-A177-3AD203B41FA5}">
                      <a16:colId xmlns:a16="http://schemas.microsoft.com/office/drawing/2014/main" val="1326802110"/>
                    </a:ext>
                  </a:extLst>
                </a:gridCol>
              </a:tblGrid>
              <a:tr h="237744">
                <a:tc>
                  <a:txBody>
                    <a:bodyPr/>
                    <a:lstStyle/>
                    <a:p>
                      <a:pPr algn="ctr"/>
                      <a:r>
                        <a:rPr lang="en-US" sz="800" b="1" kern="1200">
                          <a:solidFill>
                            <a:schemeClr val="bg1"/>
                          </a:solidFill>
                        </a:rPr>
                        <a:t>S.No</a:t>
                      </a:r>
                      <a:endParaRPr lang="en-US" sz="800" b="1" kern="1200">
                        <a:solidFill>
                          <a:schemeClr val="bg1"/>
                        </a:solidFill>
                        <a:latin typeface="+mn-lt"/>
                        <a:ea typeface="+mn-ea"/>
                        <a:cs typeface="+mn-cs"/>
                      </a:endParaRPr>
                    </a:p>
                  </a:txBody>
                  <a:tcPr>
                    <a:lnB w="12700" cmpd="sng">
                      <a:noFill/>
                    </a:lnB>
                  </a:tcPr>
                </a:tc>
                <a:tc>
                  <a:txBody>
                    <a:bodyPr/>
                    <a:lstStyle/>
                    <a:p>
                      <a:pPr algn="ctr"/>
                      <a:r>
                        <a:rPr lang="en-US" sz="800" b="1" kern="1200">
                          <a:solidFill>
                            <a:schemeClr val="bg1"/>
                          </a:solidFill>
                        </a:rPr>
                        <a:t>Phase</a:t>
                      </a:r>
                      <a:endParaRPr lang="en-US" sz="800" b="1" kern="1200">
                        <a:solidFill>
                          <a:schemeClr val="bg1"/>
                        </a:solidFill>
                        <a:latin typeface="+mn-lt"/>
                        <a:ea typeface="+mn-ea"/>
                        <a:cs typeface="+mn-cs"/>
                      </a:endParaRPr>
                    </a:p>
                  </a:txBody>
                  <a:tcPr>
                    <a:lnB w="12700" cmpd="sng">
                      <a:noFill/>
                    </a:lnB>
                  </a:tcPr>
                </a:tc>
                <a:tc>
                  <a:txBody>
                    <a:bodyPr/>
                    <a:lstStyle/>
                    <a:p>
                      <a:pPr algn="ctr"/>
                      <a:r>
                        <a:rPr lang="en-US" sz="800" b="1" kern="1200">
                          <a:solidFill>
                            <a:schemeClr val="bg1"/>
                          </a:solidFill>
                        </a:rPr>
                        <a:t>Track</a:t>
                      </a:r>
                      <a:endParaRPr lang="en-US" sz="800" b="1" kern="1200">
                        <a:solidFill>
                          <a:schemeClr val="bg1"/>
                        </a:solidFill>
                        <a:latin typeface="+mn-lt"/>
                        <a:ea typeface="+mn-ea"/>
                        <a:cs typeface="+mn-cs"/>
                      </a:endParaRPr>
                    </a:p>
                  </a:txBody>
                  <a:tcPr>
                    <a:lnB w="12700" cmpd="sng">
                      <a:noFill/>
                    </a:lnB>
                  </a:tcPr>
                </a:tc>
                <a:tc>
                  <a:txBody>
                    <a:bodyPr/>
                    <a:lstStyle/>
                    <a:p>
                      <a:pPr algn="ctr"/>
                      <a:r>
                        <a:rPr lang="en-US" sz="800" b="1" kern="1200">
                          <a:solidFill>
                            <a:schemeClr val="bg1"/>
                          </a:solidFill>
                        </a:rPr>
                        <a:t>Entity</a:t>
                      </a:r>
                      <a:endParaRPr lang="en-US" sz="800" b="1" kern="1200">
                        <a:solidFill>
                          <a:schemeClr val="bg1"/>
                        </a:solidFill>
                        <a:latin typeface="+mn-lt"/>
                        <a:ea typeface="+mn-ea"/>
                        <a:cs typeface="+mn-cs"/>
                      </a:endParaRPr>
                    </a:p>
                  </a:txBody>
                  <a:tcPr>
                    <a:lnB w="12700" cmpd="sng">
                      <a:noFill/>
                    </a:lnB>
                  </a:tcPr>
                </a:tc>
                <a:tc>
                  <a:txBody>
                    <a:bodyPr/>
                    <a:lstStyle/>
                    <a:p>
                      <a:pPr algn="ctr"/>
                      <a:r>
                        <a:rPr lang="en-US" sz="800" b="1" kern="1200">
                          <a:solidFill>
                            <a:schemeClr val="bg1"/>
                          </a:solidFill>
                        </a:rPr>
                        <a:t>Source</a:t>
                      </a:r>
                      <a:endParaRPr lang="en-US" sz="800" b="1" kern="1200">
                        <a:solidFill>
                          <a:schemeClr val="bg1"/>
                        </a:solidFill>
                        <a:latin typeface="+mn-lt"/>
                        <a:ea typeface="+mn-ea"/>
                        <a:cs typeface="+mn-cs"/>
                      </a:endParaRPr>
                    </a:p>
                  </a:txBody>
                  <a:tcPr>
                    <a:lnB w="12700" cmpd="sng">
                      <a:noFill/>
                    </a:lnB>
                  </a:tcPr>
                </a:tc>
                <a:tc>
                  <a:txBody>
                    <a:bodyPr/>
                    <a:lstStyle/>
                    <a:p>
                      <a:pPr algn="ctr"/>
                      <a:r>
                        <a:rPr lang="en-US" sz="800" b="1" kern="1200">
                          <a:solidFill>
                            <a:schemeClr val="bg1"/>
                          </a:solidFill>
                          <a:latin typeface="+mn-lt"/>
                          <a:ea typeface="+mn-ea"/>
                          <a:cs typeface="+mn-cs"/>
                        </a:rPr>
                        <a:t>Type</a:t>
                      </a:r>
                    </a:p>
                  </a:txBody>
                  <a:tcPr>
                    <a:lnB w="12700" cmpd="sng">
                      <a:noFill/>
                    </a:lnB>
                  </a:tcPr>
                </a:tc>
                <a:tc>
                  <a:txBody>
                    <a:bodyPr/>
                    <a:lstStyle/>
                    <a:p>
                      <a:pPr algn="ctr"/>
                      <a:r>
                        <a:rPr lang="en-US" sz="800" b="1" kern="1200">
                          <a:solidFill>
                            <a:schemeClr val="bg1"/>
                          </a:solidFill>
                        </a:rPr>
                        <a:t>Target</a:t>
                      </a:r>
                      <a:endParaRPr lang="en-US" sz="800" b="1" kern="1200">
                        <a:solidFill>
                          <a:schemeClr val="bg1"/>
                        </a:solidFill>
                        <a:latin typeface="+mn-lt"/>
                        <a:ea typeface="+mn-ea"/>
                        <a:cs typeface="+mn-cs"/>
                      </a:endParaRPr>
                    </a:p>
                  </a:txBody>
                  <a:tcPr>
                    <a:lnB w="12700" cmpd="sng">
                      <a:noFill/>
                    </a:lnB>
                  </a:tcPr>
                </a:tc>
                <a:tc>
                  <a:txBody>
                    <a:bodyPr/>
                    <a:lstStyle/>
                    <a:p>
                      <a:pPr algn="ctr"/>
                      <a:r>
                        <a:rPr lang="en-US" sz="800" b="1" kern="1200">
                          <a:solidFill>
                            <a:schemeClr val="bg1"/>
                          </a:solidFill>
                        </a:rPr>
                        <a:t>Volume </a:t>
                      </a:r>
                      <a:endParaRPr lang="en-US" sz="800" b="1" kern="1200">
                        <a:solidFill>
                          <a:schemeClr val="bg1"/>
                        </a:solidFill>
                        <a:latin typeface="+mn-lt"/>
                        <a:ea typeface="+mn-ea"/>
                        <a:cs typeface="+mn-cs"/>
                      </a:endParaRPr>
                    </a:p>
                  </a:txBody>
                  <a:tcPr>
                    <a:lnB w="12700" cmpd="sng">
                      <a:noFill/>
                    </a:lnB>
                  </a:tcPr>
                </a:tc>
                <a:extLst>
                  <a:ext uri="{0D108BD9-81ED-4DB2-BD59-A6C34878D82A}">
                    <a16:rowId xmlns:a16="http://schemas.microsoft.com/office/drawing/2014/main" val="2792115621"/>
                  </a:ext>
                </a:extLst>
              </a:tr>
              <a:tr h="237103">
                <a:tc>
                  <a:txBody>
                    <a:bodyPr/>
                    <a:lstStyle/>
                    <a:p>
                      <a:pPr algn="ctr" fontAlgn="b"/>
                      <a:r>
                        <a:rPr lang="en-US" sz="900" b="0" u="none" strike="noStrike">
                          <a:solidFill>
                            <a:schemeClr val="tx1"/>
                          </a:solidFill>
                          <a:effectLst/>
                        </a:rPr>
                        <a:t>16</a:t>
                      </a:r>
                      <a:endParaRPr lang="en-US" sz="900" b="0" i="0" u="none" strike="noStrike">
                        <a:solidFill>
                          <a:schemeClr val="tx1"/>
                        </a:solidFill>
                        <a:effectLst/>
                        <a:latin typeface="+mn-lt"/>
                      </a:endParaRPr>
                    </a:p>
                  </a:txBody>
                  <a:tcPr marL="9525" marR="9525" marT="9525" marB="0" anchor="ctr">
                    <a:lnL w="12700" cmpd="sng">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a:solidFill>
                            <a:srgbClr val="6B767D"/>
                          </a:solidFill>
                          <a:effectLst/>
                          <a:latin typeface="Arial" panose="020B0604020202020204" pitchFamily="34" charset="0"/>
                        </a:rPr>
                        <a:t>2</a:t>
                      </a:r>
                    </a:p>
                  </a:txBody>
                  <a:tcPr marL="6350" marR="6350" marT="6350"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a:solidFill>
                            <a:srgbClr val="6B767D"/>
                          </a:solidFill>
                          <a:effectLst/>
                          <a:latin typeface="Arial" panose="020B0604020202020204" pitchFamily="34" charset="0"/>
                        </a:rPr>
                        <a:t>Fixed Assets</a:t>
                      </a:r>
                    </a:p>
                  </a:txBody>
                  <a:tcPr marL="6350" marR="6350" marT="6350"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a:solidFill>
                            <a:srgbClr val="6B767D"/>
                          </a:solidFill>
                          <a:effectLst/>
                          <a:latin typeface="Arial" panose="020B0604020202020204" pitchFamily="34" charset="0"/>
                        </a:rPr>
                        <a:t>Fixed Assets</a:t>
                      </a:r>
                    </a:p>
                  </a:txBody>
                  <a:tcPr marL="6350" marR="6350" marT="6350"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a:solidFill>
                            <a:srgbClr val="6B767D"/>
                          </a:solidFill>
                          <a:effectLst/>
                          <a:latin typeface="Arial" panose="020B0604020202020204" pitchFamily="34" charset="0"/>
                        </a:rPr>
                        <a:t>EBS FA</a:t>
                      </a:r>
                    </a:p>
                  </a:txBody>
                  <a:tcPr marL="6350" marR="6350" marT="6350"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a:solidFill>
                            <a:srgbClr val="6B767D"/>
                          </a:solidFill>
                          <a:effectLst/>
                          <a:latin typeface="Arial" panose="020B0604020202020204" pitchFamily="34" charset="0"/>
                        </a:rPr>
                        <a:t>Transactional</a:t>
                      </a:r>
                    </a:p>
                  </a:txBody>
                  <a:tcPr marL="6350" marR="6350" marT="6350"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a:solidFill>
                            <a:srgbClr val="6B767D"/>
                          </a:solidFill>
                          <a:effectLst/>
                          <a:latin typeface="Arial" panose="020B0604020202020204" pitchFamily="34" charset="0"/>
                        </a:rPr>
                        <a:t>29,076</a:t>
                      </a:r>
                    </a:p>
                  </a:txBody>
                  <a:tcPr marL="6350" marR="6350" marT="6350" marB="0" anchor="ctr">
                    <a:lnL>
                      <a:noFill/>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515303"/>
                  </a:ext>
                </a:extLst>
              </a:tr>
              <a:tr h="237744">
                <a:tc>
                  <a:txBody>
                    <a:bodyPr/>
                    <a:lstStyle/>
                    <a:p>
                      <a:pPr algn="ctr" fontAlgn="b"/>
                      <a:r>
                        <a:rPr lang="en-US" sz="900" b="0" u="none" strike="noStrike">
                          <a:solidFill>
                            <a:schemeClr val="tx1"/>
                          </a:solidFill>
                          <a:effectLst/>
                        </a:rPr>
                        <a:t>17</a:t>
                      </a:r>
                      <a:endParaRPr lang="en-US" sz="900" b="0" i="0" u="none" strike="noStrike">
                        <a:solidFill>
                          <a:schemeClr val="tx1"/>
                        </a:solidFill>
                        <a:effectLst/>
                        <a:latin typeface="+mn-lt"/>
                      </a:endParaRP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2</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Procurement</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Contracts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EBS PO</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Transactional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800" b="0" i="0" u="none" strike="noStrike">
                          <a:solidFill>
                            <a:srgbClr val="000000"/>
                          </a:solidFill>
                          <a:effectLst/>
                          <a:latin typeface="Arial" panose="020B0604020202020204" pitchFamily="34" charset="0"/>
                        </a:rPr>
                        <a:t> </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66156668"/>
                  </a:ext>
                </a:extLst>
              </a:tr>
              <a:tr h="237744">
                <a:tc>
                  <a:txBody>
                    <a:bodyPr/>
                    <a:lstStyle/>
                    <a:p>
                      <a:pPr algn="ctr" fontAlgn="b"/>
                      <a:r>
                        <a:rPr lang="en-US" sz="900" b="0" u="none" strike="noStrike">
                          <a:solidFill>
                            <a:schemeClr val="tx1"/>
                          </a:solidFill>
                          <a:effectLst/>
                        </a:rPr>
                        <a:t>18</a:t>
                      </a:r>
                      <a:endParaRPr lang="en-US" sz="900" b="0" i="0" u="none" strike="noStrike">
                        <a:solidFill>
                          <a:schemeClr val="tx1"/>
                        </a:solidFill>
                        <a:effectLst/>
                        <a:latin typeface="+mn-lt"/>
                      </a:endParaRP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2</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Procurement</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Open PO’s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EBS PO</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Transactional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Year 2021 - 14,919 &amp; Year 2022 to date - 4,899</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4404724"/>
                  </a:ext>
                </a:extLst>
              </a:tr>
              <a:tr h="237744">
                <a:tc>
                  <a:txBody>
                    <a:bodyPr/>
                    <a:lstStyle/>
                    <a:p>
                      <a:pPr algn="ctr" fontAlgn="b"/>
                      <a:r>
                        <a:rPr lang="en-US" sz="900" b="0" u="none" strike="noStrike">
                          <a:solidFill>
                            <a:schemeClr val="tx1"/>
                          </a:solidFill>
                          <a:effectLst/>
                        </a:rPr>
                        <a:t>19</a:t>
                      </a:r>
                      <a:endParaRPr lang="en-US" sz="900" b="0" i="0" u="none" strike="noStrike">
                        <a:solidFill>
                          <a:schemeClr val="tx1"/>
                        </a:solidFill>
                        <a:effectLst/>
                        <a:latin typeface="+mn-lt"/>
                      </a:endParaRP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2</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Accounts Payables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Open Invoices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EBS AP</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Transactional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Approx. 79K</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2384176"/>
                  </a:ext>
                </a:extLst>
              </a:tr>
              <a:tr h="237744">
                <a:tc>
                  <a:txBody>
                    <a:bodyPr/>
                    <a:lstStyle/>
                    <a:p>
                      <a:pPr algn="ctr" fontAlgn="b"/>
                      <a:r>
                        <a:rPr lang="en-US" sz="900" b="0" u="none" strike="noStrike">
                          <a:solidFill>
                            <a:schemeClr val="tx1"/>
                          </a:solidFill>
                          <a:effectLst/>
                        </a:rPr>
                        <a:t>20</a:t>
                      </a:r>
                      <a:endParaRPr lang="en-US" sz="900" b="0" i="0" u="none" strike="noStrike">
                        <a:solidFill>
                          <a:schemeClr val="tx1"/>
                        </a:solidFill>
                        <a:effectLst/>
                        <a:latin typeface="+mn-lt"/>
                      </a:endParaRP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2</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Account Payables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AP Invoice Attachments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EBS AP</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a:solidFill>
                            <a:srgbClr val="6B767D"/>
                          </a:solidFill>
                          <a:effectLst/>
                          <a:latin typeface="Arial" panose="020B0604020202020204" pitchFamily="34" charset="0"/>
                        </a:rPr>
                        <a:t>Transactional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800" b="0" i="0" u="none" strike="noStrike">
                          <a:solidFill>
                            <a:srgbClr val="000000"/>
                          </a:solidFill>
                          <a:effectLst/>
                          <a:latin typeface="Arial" panose="020B0604020202020204" pitchFamily="34" charset="0"/>
                        </a:rPr>
                        <a:t> </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2328678"/>
                  </a:ext>
                </a:extLst>
              </a:tr>
              <a:tr h="237744">
                <a:tc>
                  <a:txBody>
                    <a:bodyPr/>
                    <a:lstStyle/>
                    <a:p>
                      <a:pPr algn="ctr" fontAlgn="b"/>
                      <a:r>
                        <a:rPr lang="en-US" sz="900" b="0" u="none" strike="noStrike">
                          <a:solidFill>
                            <a:schemeClr val="tx1"/>
                          </a:solidFill>
                          <a:effectLst/>
                        </a:rPr>
                        <a:t>21</a:t>
                      </a:r>
                      <a:endParaRPr lang="en-US" sz="900" b="0" i="0" u="none" strike="noStrike">
                        <a:solidFill>
                          <a:schemeClr val="tx1"/>
                        </a:solidFill>
                        <a:effectLst/>
                        <a:latin typeface="+mn-lt"/>
                      </a:endParaRP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2</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Account Payables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AP prepayments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EBS AP</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a:solidFill>
                            <a:srgbClr val="6B767D"/>
                          </a:solidFill>
                          <a:effectLst/>
                          <a:latin typeface="Arial" panose="020B0604020202020204" pitchFamily="34" charset="0"/>
                        </a:rPr>
                        <a:t>Transactional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800" b="0" i="0" u="none" strike="noStrike">
                          <a:solidFill>
                            <a:srgbClr val="000000"/>
                          </a:solidFill>
                          <a:effectLst/>
                          <a:latin typeface="Arial" panose="020B0604020202020204" pitchFamily="34" charset="0"/>
                        </a:rPr>
                        <a:t> </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030541"/>
                  </a:ext>
                </a:extLst>
              </a:tr>
              <a:tr h="156476">
                <a:tc>
                  <a:txBody>
                    <a:bodyPr/>
                    <a:lstStyle/>
                    <a:p>
                      <a:pPr algn="ctr" fontAlgn="b"/>
                      <a:r>
                        <a:rPr lang="en-US" sz="900" b="0" i="0" u="none" strike="noStrike">
                          <a:solidFill>
                            <a:schemeClr val="tx1"/>
                          </a:solidFill>
                          <a:effectLst/>
                          <a:latin typeface="+mn-lt"/>
                        </a:rPr>
                        <a:t>22</a:t>
                      </a: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2</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Projects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Project</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Financial Force</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a:solidFill>
                            <a:srgbClr val="6B767D"/>
                          </a:solidFill>
                          <a:effectLst/>
                          <a:latin typeface="Arial" panose="020B0604020202020204" pitchFamily="34" charset="0"/>
                        </a:rPr>
                        <a:t>Transactional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Total - 6,433 &amp; Open - 3,497</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2092888"/>
                  </a:ext>
                </a:extLst>
              </a:tr>
              <a:tr h="237744">
                <a:tc>
                  <a:txBody>
                    <a:bodyPr/>
                    <a:lstStyle/>
                    <a:p>
                      <a:pPr algn="ctr" fontAlgn="b"/>
                      <a:r>
                        <a:rPr lang="en-US" sz="900" b="0" i="0" u="none" strike="noStrike">
                          <a:solidFill>
                            <a:schemeClr val="tx1"/>
                          </a:solidFill>
                          <a:effectLst/>
                          <a:latin typeface="+mn-lt"/>
                        </a:rPr>
                        <a:t>23</a:t>
                      </a: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2</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Projects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Project Tasks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Financial Force</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a:solidFill>
                            <a:srgbClr val="6B767D"/>
                          </a:solidFill>
                          <a:effectLst/>
                          <a:latin typeface="Arial" panose="020B0604020202020204" pitchFamily="34" charset="0"/>
                        </a:rPr>
                        <a:t>Transactional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Total - 6,433 &amp; Open - 3,497</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3844429"/>
                  </a:ext>
                </a:extLst>
              </a:tr>
              <a:tr h="237744">
                <a:tc>
                  <a:txBody>
                    <a:bodyPr/>
                    <a:lstStyle/>
                    <a:p>
                      <a:pPr algn="ctr" fontAlgn="b"/>
                      <a:r>
                        <a:rPr lang="en-US" sz="900" b="0" i="0" u="none" strike="noStrike">
                          <a:solidFill>
                            <a:schemeClr val="tx1"/>
                          </a:solidFill>
                          <a:effectLst/>
                          <a:latin typeface="+mn-lt"/>
                        </a:rPr>
                        <a:t>24</a:t>
                      </a: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2</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Projects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Bill &amp; Cost Rate Schedules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Financial Force</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a:solidFill>
                            <a:srgbClr val="6B767D"/>
                          </a:solidFill>
                          <a:effectLst/>
                          <a:latin typeface="Arial" panose="020B0604020202020204" pitchFamily="34" charset="0"/>
                        </a:rPr>
                        <a:t>Master/ Transactional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800" b="0" i="0" u="none" strike="noStrike">
                          <a:solidFill>
                            <a:srgbClr val="000000"/>
                          </a:solidFill>
                          <a:effectLst/>
                          <a:latin typeface="Arial" panose="020B0604020202020204" pitchFamily="34" charset="0"/>
                        </a:rPr>
                        <a:t> </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7705548"/>
                  </a:ext>
                </a:extLst>
              </a:tr>
              <a:tr h="237744">
                <a:tc>
                  <a:txBody>
                    <a:bodyPr/>
                    <a:lstStyle/>
                    <a:p>
                      <a:pPr algn="ctr" fontAlgn="b"/>
                      <a:r>
                        <a:rPr lang="en-US" sz="900" b="0" i="0" u="none" strike="noStrike">
                          <a:solidFill>
                            <a:schemeClr val="tx1"/>
                          </a:solidFill>
                          <a:effectLst/>
                          <a:latin typeface="+mn-lt"/>
                        </a:rPr>
                        <a:t>25</a:t>
                      </a:r>
                    </a:p>
                  </a:txBody>
                  <a:tcPr marL="9525" marR="9525" marT="9525" marB="0" anchor="ctr">
                    <a:lnL w="12700" cmpd="sng">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2</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Project Revenue and Billing</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Contracts</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Financial Force</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a:solidFill>
                            <a:srgbClr val="6B767D"/>
                          </a:solidFill>
                          <a:effectLst/>
                          <a:latin typeface="Arial" panose="020B0604020202020204" pitchFamily="34" charset="0"/>
                        </a:rPr>
                        <a:t>Transactional</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Oracle Cloud</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900" b="0" i="0" u="none" strike="noStrike">
                          <a:solidFill>
                            <a:srgbClr val="6B767D"/>
                          </a:solidFill>
                          <a:effectLst/>
                          <a:latin typeface="Arial" panose="020B0604020202020204" pitchFamily="34" charset="0"/>
                        </a:rPr>
                        <a:t>Year 2021 - 2,579 &amp; Year 2021 - 788  to date May 2022</a:t>
                      </a:r>
                    </a:p>
                  </a:txBody>
                  <a:tcPr marL="6350" marR="6350" marT="6350" marB="0" anchor="ctr">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9613495"/>
                  </a:ext>
                </a:extLst>
              </a:tr>
            </a:tbl>
          </a:graphicData>
        </a:graphic>
      </p:graphicFrame>
      <p:sp>
        <p:nvSpPr>
          <p:cNvPr id="4" name="TextBox 3">
            <a:extLst>
              <a:ext uri="{FF2B5EF4-FFF2-40B4-BE49-F238E27FC236}">
                <a16:creationId xmlns:a16="http://schemas.microsoft.com/office/drawing/2014/main" id="{ACAEFDF7-6D4A-4955-863D-712C5EF17D63}"/>
              </a:ext>
            </a:extLst>
          </p:cNvPr>
          <p:cNvSpPr txBox="1"/>
          <p:nvPr/>
        </p:nvSpPr>
        <p:spPr>
          <a:xfrm>
            <a:off x="626497" y="5699051"/>
            <a:ext cx="8241056" cy="406567"/>
          </a:xfrm>
          <a:prstGeom prst="rect">
            <a:avLst/>
          </a:prstGeom>
          <a:solidFill>
            <a:schemeClr val="bg1"/>
          </a:solidFill>
        </p:spPr>
        <p:txBody>
          <a:bodyPr wrap="square" lIns="182880" tIns="182880" rIns="182880" bIns="182880" rtlCol="0" anchor="ctr" anchorCtr="0">
            <a:noAutofit/>
          </a:bodyPr>
          <a:lstStyle/>
          <a:p>
            <a:pPr algn="l"/>
            <a:r>
              <a:rPr lang="en-US" sz="1400" i="1" dirty="0"/>
              <a:t>* Volume: As shared by TD team </a:t>
            </a:r>
          </a:p>
        </p:txBody>
      </p:sp>
      <p:sp>
        <p:nvSpPr>
          <p:cNvPr id="6" name="TextBox 5">
            <a:extLst>
              <a:ext uri="{FF2B5EF4-FFF2-40B4-BE49-F238E27FC236}">
                <a16:creationId xmlns:a16="http://schemas.microsoft.com/office/drawing/2014/main" id="{79843030-539B-4600-9F97-765AC6E29FE8}"/>
              </a:ext>
            </a:extLst>
          </p:cNvPr>
          <p:cNvSpPr txBox="1"/>
          <p:nvPr/>
        </p:nvSpPr>
        <p:spPr>
          <a:xfrm>
            <a:off x="626496" y="5699051"/>
            <a:ext cx="10913165" cy="406567"/>
          </a:xfrm>
          <a:prstGeom prst="rect">
            <a:avLst/>
          </a:prstGeom>
          <a:solidFill>
            <a:schemeClr val="bg1"/>
          </a:solidFill>
        </p:spPr>
        <p:txBody>
          <a:bodyPr wrap="square" lIns="182880" tIns="182880" rIns="182880" bIns="182880" rtlCol="0" anchor="ctr" anchorCtr="0">
            <a:noAutofit/>
          </a:bodyPr>
          <a:lstStyle/>
          <a:p>
            <a:pPr marL="171450" indent="-171450" algn="l">
              <a:buFont typeface="Arial" panose="020B0604020202020204" pitchFamily="34" charset="0"/>
              <a:buChar char="•"/>
            </a:pPr>
            <a:r>
              <a:rPr lang="en-US" sz="1000" i="1" dirty="0"/>
              <a:t>Volume: Numbers are based on what was provided by XYZ team in Oct 2022. Actuals will be weighed again during the design discussions</a:t>
            </a:r>
          </a:p>
          <a:p>
            <a:pPr marL="171450" indent="-171450" algn="l">
              <a:buFont typeface="Arial" panose="020B0604020202020204" pitchFamily="34" charset="0"/>
              <a:buChar char="•"/>
            </a:pPr>
            <a:r>
              <a:rPr lang="en-US" sz="1000" i="1" dirty="0"/>
              <a:t>Oracle brings about enhancements on conversion tools. This is the current proposal and  will be re-evaluated during the  deliver phase</a:t>
            </a:r>
          </a:p>
          <a:p>
            <a:pPr marL="171450" indent="-171450" algn="l">
              <a:buFont typeface="Arial" panose="020B0604020202020204" pitchFamily="34" charset="0"/>
              <a:buChar char="•"/>
            </a:pPr>
            <a:r>
              <a:rPr lang="en-US" sz="1000" i="1" dirty="0"/>
              <a:t>This is interim list of conversions and final list will be refined  as an outcome of the workshop and deep dive sessions</a:t>
            </a:r>
          </a:p>
        </p:txBody>
      </p:sp>
      <p:grpSp>
        <p:nvGrpSpPr>
          <p:cNvPr id="7" name="Group 6">
            <a:extLst>
              <a:ext uri="{FF2B5EF4-FFF2-40B4-BE49-F238E27FC236}">
                <a16:creationId xmlns:a16="http://schemas.microsoft.com/office/drawing/2014/main" id="{6B789957-6A45-4C38-AB11-244764469202}"/>
              </a:ext>
            </a:extLst>
          </p:cNvPr>
          <p:cNvGrpSpPr/>
          <p:nvPr/>
        </p:nvGrpSpPr>
        <p:grpSpPr>
          <a:xfrm>
            <a:off x="-10634" y="9939"/>
            <a:ext cx="4232677" cy="284558"/>
            <a:chOff x="609324" y="13133"/>
            <a:chExt cx="4232677" cy="284558"/>
          </a:xfrm>
        </p:grpSpPr>
        <p:sp>
          <p:nvSpPr>
            <p:cNvPr id="8" name="Arrow: Chevron 7">
              <a:extLst>
                <a:ext uri="{FF2B5EF4-FFF2-40B4-BE49-F238E27FC236}">
                  <a16:creationId xmlns:a16="http://schemas.microsoft.com/office/drawing/2014/main" id="{F08B5A19-9F3E-49D6-A78C-4CEAE69AACF8}"/>
                </a:ext>
              </a:extLst>
            </p:cNvPr>
            <p:cNvSpPr/>
            <p:nvPr/>
          </p:nvSpPr>
          <p:spPr>
            <a:xfrm>
              <a:off x="2003522" y="13133"/>
              <a:ext cx="1487468"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Conversion Tools</a:t>
              </a:r>
            </a:p>
          </p:txBody>
        </p:sp>
        <p:sp>
          <p:nvSpPr>
            <p:cNvPr id="9" name="Arrow: Chevron 8">
              <a:extLst>
                <a:ext uri="{FF2B5EF4-FFF2-40B4-BE49-F238E27FC236}">
                  <a16:creationId xmlns:a16="http://schemas.microsoft.com/office/drawing/2014/main" id="{978C6E5F-C49C-4354-BF54-F7C8D6610C8F}"/>
                </a:ext>
              </a:extLst>
            </p:cNvPr>
            <p:cNvSpPr/>
            <p:nvPr/>
          </p:nvSpPr>
          <p:spPr>
            <a:xfrm>
              <a:off x="609324" y="13133"/>
              <a:ext cx="1529823"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algn="ctr"/>
              <a:r>
                <a:rPr lang="en-US" sz="800" kern="0">
                  <a:solidFill>
                    <a:prstClr val="black"/>
                  </a:solidFill>
                  <a:latin typeface="Calibri" panose="020F0502020204030204"/>
                  <a:cs typeface="Arial" panose="020B0604020202020204" pitchFamily="34" charset="0"/>
                </a:rPr>
                <a:t>Conversion Approach</a:t>
              </a:r>
            </a:p>
          </p:txBody>
        </p:sp>
        <p:sp>
          <p:nvSpPr>
            <p:cNvPr id="10" name="Arrow: Chevron 9">
              <a:extLst>
                <a:ext uri="{FF2B5EF4-FFF2-40B4-BE49-F238E27FC236}">
                  <a16:creationId xmlns:a16="http://schemas.microsoft.com/office/drawing/2014/main" id="{D4AFA3DE-A72D-4EAC-9823-6DC2B4742AD9}"/>
                </a:ext>
              </a:extLst>
            </p:cNvPr>
            <p:cNvSpPr/>
            <p:nvPr/>
          </p:nvSpPr>
          <p:spPr>
            <a:xfrm>
              <a:off x="3354533"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Reconciliation &amp; Validation</a:t>
              </a:r>
            </a:p>
          </p:txBody>
        </p:sp>
      </p:grpSp>
      <p:sp>
        <p:nvSpPr>
          <p:cNvPr id="11" name="Arrow: Chevron 10">
            <a:extLst>
              <a:ext uri="{FF2B5EF4-FFF2-40B4-BE49-F238E27FC236}">
                <a16:creationId xmlns:a16="http://schemas.microsoft.com/office/drawing/2014/main" id="{49207134-45E0-48CD-BC36-D6330DDC552E}"/>
              </a:ext>
            </a:extLst>
          </p:cNvPr>
          <p:cNvSpPr/>
          <p:nvPr/>
        </p:nvSpPr>
        <p:spPr>
          <a:xfrm>
            <a:off x="4089611" y="9939"/>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algn="ctr"/>
            <a:r>
              <a:rPr lang="en-US" sz="800" kern="0">
                <a:solidFill>
                  <a:schemeClr val="accent6"/>
                </a:solidFill>
                <a:cs typeface="Arial" panose="020B0604020202020204" pitchFamily="34" charset="0"/>
              </a:rPr>
              <a:t>Testing Cycles</a:t>
            </a:r>
          </a:p>
        </p:txBody>
      </p:sp>
      <p:sp>
        <p:nvSpPr>
          <p:cNvPr id="12" name="Arrow: Chevron 11">
            <a:extLst>
              <a:ext uri="{FF2B5EF4-FFF2-40B4-BE49-F238E27FC236}">
                <a16:creationId xmlns:a16="http://schemas.microsoft.com/office/drawing/2014/main" id="{A2314E9C-07BE-459E-B070-FB242C0BDFAB}"/>
              </a:ext>
            </a:extLst>
          </p:cNvPr>
          <p:cNvSpPr/>
          <p:nvPr/>
        </p:nvSpPr>
        <p:spPr>
          <a:xfrm>
            <a:off x="5444647" y="9939"/>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algn="ctr"/>
            <a:r>
              <a:rPr lang="en-US" sz="800" kern="0">
                <a:solidFill>
                  <a:schemeClr val="accent6"/>
                </a:solidFill>
                <a:cs typeface="Arial" panose="020B0604020202020204" pitchFamily="34" charset="0"/>
              </a:rPr>
              <a:t>Responsibility Matrix</a:t>
            </a:r>
          </a:p>
        </p:txBody>
      </p:sp>
      <p:sp>
        <p:nvSpPr>
          <p:cNvPr id="13" name="Arrow: Chevron 12">
            <a:extLst>
              <a:ext uri="{FF2B5EF4-FFF2-40B4-BE49-F238E27FC236}">
                <a16:creationId xmlns:a16="http://schemas.microsoft.com/office/drawing/2014/main" id="{457D7000-5900-487C-9D0B-8EE78DC0C6E4}"/>
              </a:ext>
            </a:extLst>
          </p:cNvPr>
          <p:cNvSpPr/>
          <p:nvPr/>
        </p:nvSpPr>
        <p:spPr>
          <a:xfrm>
            <a:off x="6796119" y="13079"/>
            <a:ext cx="1487468" cy="284558"/>
          </a:xfrm>
          <a:prstGeom prst="chevron">
            <a:avLst/>
          </a:prstGeom>
          <a:solidFill>
            <a:srgbClr val="F0904E"/>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solidFill>
                <a:effectLst/>
                <a:uLnTx/>
                <a:uFillTx/>
                <a:ea typeface="+mn-ea"/>
                <a:cs typeface="Arial" panose="020B0604020202020204" pitchFamily="34" charset="0"/>
              </a:rPr>
              <a:t>Entities in </a:t>
            </a:r>
            <a:r>
              <a:rPr lang="en-US" sz="800" kern="0">
                <a:solidFill>
                  <a:schemeClr val="bg1"/>
                </a:solidFill>
                <a:cs typeface="Arial" panose="020B0604020202020204" pitchFamily="34" charset="0"/>
              </a:rPr>
              <a:t>Scope</a:t>
            </a:r>
          </a:p>
        </p:txBody>
      </p:sp>
    </p:spTree>
    <p:extLst>
      <p:ext uri="{BB962C8B-B14F-4D97-AF65-F5344CB8AC3E}">
        <p14:creationId xmlns:p14="http://schemas.microsoft.com/office/powerpoint/2010/main" val="3110987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a:extLst>
              <a:ext uri="{FF2B5EF4-FFF2-40B4-BE49-F238E27FC236}">
                <a16:creationId xmlns:a16="http://schemas.microsoft.com/office/drawing/2014/main" id="{7FA3D70F-6DA0-4CED-8964-788641A3AD74}"/>
              </a:ext>
            </a:extLst>
          </p:cNvPr>
          <p:cNvGraphicFramePr>
            <a:graphicFrameLocks noGrp="1"/>
          </p:cNvGraphicFramePr>
          <p:nvPr/>
        </p:nvGraphicFramePr>
        <p:xfrm>
          <a:off x="552450" y="935517"/>
          <a:ext cx="5277340" cy="4513117"/>
        </p:xfrm>
        <a:graphic>
          <a:graphicData uri="http://schemas.openxmlformats.org/drawingml/2006/table">
            <a:tbl>
              <a:tblPr/>
              <a:tblGrid>
                <a:gridCol w="3842870">
                  <a:extLst>
                    <a:ext uri="{9D8B030D-6E8A-4147-A177-3AD203B41FA5}">
                      <a16:colId xmlns:a16="http://schemas.microsoft.com/office/drawing/2014/main" val="20000"/>
                    </a:ext>
                  </a:extLst>
                </a:gridCol>
                <a:gridCol w="1434470">
                  <a:extLst>
                    <a:ext uri="{9D8B030D-6E8A-4147-A177-3AD203B41FA5}">
                      <a16:colId xmlns:a16="http://schemas.microsoft.com/office/drawing/2014/main" val="4017034048"/>
                    </a:ext>
                  </a:extLst>
                </a:gridCol>
              </a:tblGrid>
              <a:tr h="411683">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defRPr/>
                      </a:pPr>
                      <a:r>
                        <a:rPr kumimoji="0" lang="en-US" sz="1600" b="1" u="none" strike="noStrike" kern="1200" cap="none" normalizeH="0" baseline="0">
                          <a:ln>
                            <a:noFill/>
                          </a:ln>
                          <a:solidFill>
                            <a:schemeClr val="accent1"/>
                          </a:solidFill>
                          <a:effectLst/>
                          <a:latin typeface="+mn-lt"/>
                          <a:ea typeface="+mn-ea"/>
                          <a:cs typeface="+mn-cs"/>
                        </a:rPr>
                        <a:t>Topic</a:t>
                      </a:r>
                    </a:p>
                  </a:txBody>
                  <a:tcPr marT="91440" marB="91440" anchor="ctr" horzOverflow="overflow">
                    <a:lnL w="12700" cmpd="sng">
                      <a:noFill/>
                      <a:prstDash val="solid"/>
                    </a:lnL>
                    <a:lnR w="63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600" b="1" i="0" u="none" strike="noStrike" cap="none" normalizeH="0" baseline="0">
                          <a:ln>
                            <a:noFill/>
                          </a:ln>
                          <a:solidFill>
                            <a:schemeClr val="accent1"/>
                          </a:solidFill>
                          <a:effectLst/>
                          <a:latin typeface="+mn-lt"/>
                        </a:rPr>
                        <a:t>Duration</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35798">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400" b="0" i="0" u="none" strike="noStrike" cap="none" normalizeH="0" baseline="0">
                          <a:ln>
                            <a:noFill/>
                          </a:ln>
                          <a:solidFill>
                            <a:schemeClr val="tx1"/>
                          </a:solidFill>
                          <a:effectLst/>
                          <a:latin typeface="+mn-lt"/>
                        </a:rPr>
                        <a:t>Introduction</a:t>
                      </a:r>
                    </a:p>
                  </a:txBody>
                  <a:tcPr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10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35798">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pPr>
                      <a:r>
                        <a:rPr kumimoji="0" lang="en-US" sz="1400" b="0" i="0" u="none" strike="noStrike" cap="none" normalizeH="0" baseline="0">
                          <a:ln>
                            <a:noFill/>
                          </a:ln>
                          <a:solidFill>
                            <a:schemeClr val="tx1"/>
                          </a:solidFill>
                          <a:effectLst/>
                          <a:latin typeface="+mn-lt"/>
                        </a:rPr>
                        <a:t>Terminology</a:t>
                      </a:r>
                    </a:p>
                  </a:txBody>
                  <a:tcPr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5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9006059"/>
                  </a:ext>
                </a:extLst>
              </a:tr>
              <a:tr h="435798">
                <a:tc>
                  <a:txBody>
                    <a:bodyPr/>
                    <a:lstStyle/>
                    <a:p>
                      <a:pPr marL="0" indent="0">
                        <a:spcBef>
                          <a:spcPts val="0"/>
                        </a:spcBef>
                        <a:spcAft>
                          <a:spcPts val="1000"/>
                        </a:spcAft>
                        <a:buFont typeface="Wingdings" panose="05000000000000000000" pitchFamily="2" charset="2"/>
                        <a:buNone/>
                      </a:pPr>
                      <a:r>
                        <a:rPr kumimoji="0" lang="en-US" sz="1400" b="0" i="0" u="none" strike="noStrike" kern="1200" cap="none" normalizeH="0" baseline="0">
                          <a:ln>
                            <a:noFill/>
                          </a:ln>
                          <a:solidFill>
                            <a:schemeClr val="tx1"/>
                          </a:solidFill>
                          <a:effectLst/>
                          <a:latin typeface="+mn-lt"/>
                          <a:ea typeface="+mn-ea"/>
                          <a:cs typeface="+mn-cs"/>
                        </a:rPr>
                        <a:t>Data Conversion Objective and Principles</a:t>
                      </a:r>
                    </a:p>
                  </a:txBody>
                  <a:tcPr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10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5052529"/>
                  </a:ext>
                </a:extLst>
              </a:tr>
              <a:tr h="541798">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Data Conversion Approach</a:t>
                      </a:r>
                    </a:p>
                  </a:txBody>
                  <a:tcPr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20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4617761"/>
                  </a:ext>
                </a:extLst>
              </a:tr>
              <a:tr h="429910">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Data Conversion Tools</a:t>
                      </a:r>
                    </a:p>
                  </a:txBody>
                  <a:tcPr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20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317600"/>
                  </a:ext>
                </a:extLst>
              </a:tr>
              <a:tr h="435798">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Reconciliation and Validation Process</a:t>
                      </a:r>
                    </a:p>
                  </a:txBody>
                  <a:tcPr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10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6733591"/>
                  </a:ext>
                </a:extLst>
              </a:tr>
              <a:tr h="499901">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Testing Cycles</a:t>
                      </a:r>
                    </a:p>
                  </a:txBody>
                  <a:tcPr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20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017353"/>
                  </a:ext>
                </a:extLst>
              </a:tr>
              <a:tr h="435798">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Roles and Responsibilities</a:t>
                      </a:r>
                    </a:p>
                  </a:txBody>
                  <a:tcPr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10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5303784"/>
                  </a:ext>
                </a:extLst>
              </a:tr>
              <a:tr h="435798">
                <a:tc>
                  <a:txBody>
                    <a:bodyPr/>
                    <a:lstStyle/>
                    <a:p>
                      <a:pPr marL="0" marR="0" lvl="0" indent="0" algn="l" defTabSz="684213" rtl="0" eaLnBrk="0" fontAlgn="base" latinLnBrk="0" hangingPunct="0">
                        <a:lnSpc>
                          <a:spcPct val="100000"/>
                        </a:lnSpc>
                        <a:spcBef>
                          <a:spcPts val="300"/>
                        </a:spcBef>
                        <a:spcAft>
                          <a:spcPct val="0"/>
                        </a:spcAft>
                        <a:buClrTx/>
                        <a:buSzPct val="25000"/>
                        <a:buFontTx/>
                        <a:buNone/>
                        <a:tabLst/>
                        <a:defRPr/>
                      </a:pPr>
                      <a:r>
                        <a:rPr kumimoji="0" lang="en-US" sz="1400" b="0" i="0" u="none" strike="noStrike" cap="none" normalizeH="0" baseline="0">
                          <a:ln>
                            <a:noFill/>
                          </a:ln>
                          <a:solidFill>
                            <a:schemeClr val="tx1"/>
                          </a:solidFill>
                          <a:effectLst/>
                          <a:latin typeface="+mn-lt"/>
                        </a:rPr>
                        <a:t>List of In-Scope Conversions</a:t>
                      </a:r>
                    </a:p>
                  </a:txBody>
                  <a:tcPr anchor="ctr" horzOverflow="overflow">
                    <a:lnL w="12700" cmpd="sng">
                      <a:noFill/>
                      <a:prstDash val="solid"/>
                    </a:lnL>
                    <a:lnR w="12700" cmpd="sng">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4213" rtl="0" eaLnBrk="0" fontAlgn="base" latinLnBrk="0" hangingPunct="0">
                        <a:lnSpc>
                          <a:spcPct val="100000"/>
                        </a:lnSpc>
                        <a:spcBef>
                          <a:spcPts val="300"/>
                        </a:spcBef>
                        <a:spcAft>
                          <a:spcPct val="0"/>
                        </a:spcAft>
                        <a:buClrTx/>
                        <a:buSzPct val="65000"/>
                        <a:buFont typeface="Wingdings"/>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10 min</a:t>
                      </a:r>
                    </a:p>
                  </a:txBody>
                  <a:tcPr marT="91440" marB="91440" anchor="ctr" horzOverflow="overflow">
                    <a:lnL w="12700" cmpd="sng">
                      <a:noFill/>
                      <a:prstDash val="solid"/>
                    </a:lnL>
                    <a:lnR w="12700" cmpd="sng">
                      <a:noFill/>
                      <a:prstDash val="soli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0461351"/>
                  </a:ext>
                </a:extLst>
              </a:tr>
            </a:tbl>
          </a:graphicData>
        </a:graphic>
      </p:graphicFrame>
      <p:sp>
        <p:nvSpPr>
          <p:cNvPr id="2" name="Title 2">
            <a:extLst>
              <a:ext uri="{FF2B5EF4-FFF2-40B4-BE49-F238E27FC236}">
                <a16:creationId xmlns:a16="http://schemas.microsoft.com/office/drawing/2014/main" id="{FA91D1FE-7FC6-C7FA-045F-32A5C6D2E3BB}"/>
              </a:ext>
            </a:extLst>
          </p:cNvPr>
          <p:cNvSpPr txBox="1">
            <a:spLocks/>
          </p:cNvSpPr>
          <p:nvPr/>
        </p:nvSpPr>
        <p:spPr>
          <a:xfrm>
            <a:off x="729996" y="359538"/>
            <a:ext cx="11041380" cy="4076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400" b="1" i="0" kern="1200">
                <a:solidFill>
                  <a:schemeClr val="accent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3" name="Title 2">
            <a:extLst>
              <a:ext uri="{FF2B5EF4-FFF2-40B4-BE49-F238E27FC236}">
                <a16:creationId xmlns:a16="http://schemas.microsoft.com/office/drawing/2014/main" id="{68AFC83A-B11E-AFA3-4320-54919F83355B}"/>
              </a:ext>
            </a:extLst>
          </p:cNvPr>
          <p:cNvSpPr>
            <a:spLocks noGrp="1"/>
          </p:cNvSpPr>
          <p:nvPr>
            <p:ph type="title"/>
          </p:nvPr>
        </p:nvSpPr>
        <p:spPr>
          <a:xfrm>
            <a:off x="469900" y="402587"/>
            <a:ext cx="11252200" cy="457200"/>
          </a:xfrm>
        </p:spPr>
        <p:txBody>
          <a:bodyPr/>
          <a:lstStyle/>
          <a:p>
            <a:r>
              <a:rPr lang="en-US" sz="2400">
                <a:solidFill>
                  <a:schemeClr val="tx1"/>
                </a:solidFill>
                <a:ea typeface="Open Sans Light" panose="020B0306030504020204" pitchFamily="34" charset="0"/>
              </a:rPr>
              <a:t>Wrap Up</a:t>
            </a:r>
            <a:endParaRPr lang="en-US">
              <a:solidFill>
                <a:schemeClr val="tx1"/>
              </a:solidFill>
            </a:endParaRPr>
          </a:p>
        </p:txBody>
      </p:sp>
      <p:grpSp>
        <p:nvGrpSpPr>
          <p:cNvPr id="5" name="Group 4">
            <a:extLst>
              <a:ext uri="{FF2B5EF4-FFF2-40B4-BE49-F238E27FC236}">
                <a16:creationId xmlns:a16="http://schemas.microsoft.com/office/drawing/2014/main" id="{EE5E2420-73A5-4948-AF9D-A89D4D94B808}"/>
              </a:ext>
            </a:extLst>
          </p:cNvPr>
          <p:cNvGrpSpPr/>
          <p:nvPr/>
        </p:nvGrpSpPr>
        <p:grpSpPr>
          <a:xfrm>
            <a:off x="6925882" y="1015129"/>
            <a:ext cx="4660900" cy="246221"/>
            <a:chOff x="393700" y="1418689"/>
            <a:chExt cx="11379200" cy="246221"/>
          </a:xfrm>
        </p:grpSpPr>
        <p:cxnSp>
          <p:nvCxnSpPr>
            <p:cNvPr id="6" name="iBar:31/138">
              <a:extLst>
                <a:ext uri="{FF2B5EF4-FFF2-40B4-BE49-F238E27FC236}">
                  <a16:creationId xmlns:a16="http://schemas.microsoft.com/office/drawing/2014/main" id="{130195DB-8AD9-4B00-B71E-A07E20CEDD85}"/>
                </a:ext>
              </a:extLst>
            </p:cNvPr>
            <p:cNvCxnSpPr/>
            <p:nvPr/>
          </p:nvCxnSpPr>
          <p:spPr>
            <a:xfrm>
              <a:off x="393700" y="1562100"/>
              <a:ext cx="11379200" cy="0"/>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xtBox:31/138">
              <a:extLst>
                <a:ext uri="{FF2B5EF4-FFF2-40B4-BE49-F238E27FC236}">
                  <a16:creationId xmlns:a16="http://schemas.microsoft.com/office/drawing/2014/main" id="{FF452D41-4FB6-46F4-AAB0-F2F09E6C8028}"/>
                </a:ext>
              </a:extLst>
            </p:cNvPr>
            <p:cNvSpPr/>
            <p:nvPr/>
          </p:nvSpPr>
          <p:spPr>
            <a:xfrm>
              <a:off x="2427862" y="1418689"/>
              <a:ext cx="7120900"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tx1"/>
                  </a:solidFill>
                </a:rPr>
                <a:t>Objectives &amp; Outputs</a:t>
              </a:r>
            </a:p>
          </p:txBody>
        </p:sp>
      </p:grpSp>
      <p:sp>
        <p:nvSpPr>
          <p:cNvPr id="9" name="Rectangle 8">
            <a:extLst>
              <a:ext uri="{FF2B5EF4-FFF2-40B4-BE49-F238E27FC236}">
                <a16:creationId xmlns:a16="http://schemas.microsoft.com/office/drawing/2014/main" id="{76445242-84E8-4EA9-B523-25BAD0C08857}"/>
              </a:ext>
            </a:extLst>
          </p:cNvPr>
          <p:cNvSpPr/>
          <p:nvPr/>
        </p:nvSpPr>
        <p:spPr>
          <a:xfrm>
            <a:off x="7724398" y="1520125"/>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Conversion Capabilities</a:t>
            </a:r>
          </a:p>
        </p:txBody>
      </p:sp>
      <p:cxnSp>
        <p:nvCxnSpPr>
          <p:cNvPr id="10" name="Straight Connector 9">
            <a:extLst>
              <a:ext uri="{FF2B5EF4-FFF2-40B4-BE49-F238E27FC236}">
                <a16:creationId xmlns:a16="http://schemas.microsoft.com/office/drawing/2014/main" id="{F9F9333A-1802-457D-8427-5E88030FA95A}"/>
              </a:ext>
            </a:extLst>
          </p:cNvPr>
          <p:cNvCxnSpPr/>
          <p:nvPr/>
        </p:nvCxnSpPr>
        <p:spPr>
          <a:xfrm>
            <a:off x="7642204" y="2356499"/>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F0445D4-A16E-4424-B5DE-3CF2AE63C611}"/>
              </a:ext>
            </a:extLst>
          </p:cNvPr>
          <p:cNvSpPr/>
          <p:nvPr/>
        </p:nvSpPr>
        <p:spPr>
          <a:xfrm>
            <a:off x="7724398" y="2419858"/>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Finalize Conversion Approach</a:t>
            </a:r>
          </a:p>
        </p:txBody>
      </p:sp>
      <p:cxnSp>
        <p:nvCxnSpPr>
          <p:cNvPr id="13" name="Straight Connector 12">
            <a:extLst>
              <a:ext uri="{FF2B5EF4-FFF2-40B4-BE49-F238E27FC236}">
                <a16:creationId xmlns:a16="http://schemas.microsoft.com/office/drawing/2014/main" id="{EE1A478D-E08A-4664-9539-3E14E0E9F699}"/>
              </a:ext>
            </a:extLst>
          </p:cNvPr>
          <p:cNvCxnSpPr/>
          <p:nvPr/>
        </p:nvCxnSpPr>
        <p:spPr>
          <a:xfrm>
            <a:off x="7642204" y="5792666"/>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5A6631-DD51-416F-ABD8-8D78328F9C13}"/>
              </a:ext>
            </a:extLst>
          </p:cNvPr>
          <p:cNvCxnSpPr/>
          <p:nvPr/>
        </p:nvCxnSpPr>
        <p:spPr>
          <a:xfrm>
            <a:off x="7642204" y="4933625"/>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CEA15CC4-9B4D-44DB-9031-CEB73EB8383A}"/>
              </a:ext>
            </a:extLst>
          </p:cNvPr>
          <p:cNvGrpSpPr/>
          <p:nvPr/>
        </p:nvGrpSpPr>
        <p:grpSpPr>
          <a:xfrm>
            <a:off x="6925882" y="2479294"/>
            <a:ext cx="548640" cy="548640"/>
            <a:chOff x="6931745" y="2447847"/>
            <a:chExt cx="667512" cy="667512"/>
          </a:xfrm>
        </p:grpSpPr>
        <p:sp>
          <p:nvSpPr>
            <p:cNvPr id="16" name="Oval 15">
              <a:extLst>
                <a:ext uri="{FF2B5EF4-FFF2-40B4-BE49-F238E27FC236}">
                  <a16:creationId xmlns:a16="http://schemas.microsoft.com/office/drawing/2014/main" id="{F8797423-6309-45F5-B1F7-3A4A0BD53DD1}"/>
                </a:ext>
              </a:extLst>
            </p:cNvPr>
            <p:cNvSpPr/>
            <p:nvPr/>
          </p:nvSpPr>
          <p:spPr>
            <a:xfrm>
              <a:off x="6931745" y="2447847"/>
              <a:ext cx="667512" cy="66751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tx1"/>
                </a:solidFill>
                <a:effectLst/>
                <a:uLnTx/>
                <a:uFillTx/>
                <a:latin typeface="Arial" panose="020B0604020202020204"/>
                <a:ea typeface="+mn-ea"/>
                <a:cs typeface="+mn-cs"/>
              </a:endParaRPr>
            </a:p>
          </p:txBody>
        </p:sp>
        <p:grpSp>
          <p:nvGrpSpPr>
            <p:cNvPr id="17" name="Group 16">
              <a:extLst>
                <a:ext uri="{FF2B5EF4-FFF2-40B4-BE49-F238E27FC236}">
                  <a16:creationId xmlns:a16="http://schemas.microsoft.com/office/drawing/2014/main" id="{D7EDFDE2-7693-48FF-9F5F-3FA7B30EF993}"/>
                </a:ext>
              </a:extLst>
            </p:cNvPr>
            <p:cNvGrpSpPr>
              <a:grpSpLocks noChangeAspect="1"/>
            </p:cNvGrpSpPr>
            <p:nvPr/>
          </p:nvGrpSpPr>
          <p:grpSpPr>
            <a:xfrm>
              <a:off x="7069696" y="2613644"/>
              <a:ext cx="384048" cy="320040"/>
              <a:chOff x="12450763" y="3171825"/>
              <a:chExt cx="584200" cy="488950"/>
            </a:xfrm>
            <a:solidFill>
              <a:schemeClr val="tx1"/>
            </a:solidFill>
          </p:grpSpPr>
          <p:sp>
            <p:nvSpPr>
              <p:cNvPr id="18" name="Freeform 524">
                <a:extLst>
                  <a:ext uri="{FF2B5EF4-FFF2-40B4-BE49-F238E27FC236}">
                    <a16:creationId xmlns:a16="http://schemas.microsoft.com/office/drawing/2014/main" id="{EFF1D51A-D7AF-460F-A669-23B9BFEC4E01}"/>
                  </a:ext>
                </a:extLst>
              </p:cNvPr>
              <p:cNvSpPr>
                <a:spLocks noEditPoints="1"/>
              </p:cNvSpPr>
              <p:nvPr/>
            </p:nvSpPr>
            <p:spPr bwMode="auto">
              <a:xfrm>
                <a:off x="12450763" y="3171825"/>
                <a:ext cx="584200" cy="488950"/>
              </a:xfrm>
              <a:custGeom>
                <a:avLst/>
                <a:gdLst>
                  <a:gd name="T0" fmla="*/ 232 w 236"/>
                  <a:gd name="T1" fmla="*/ 12 h 197"/>
                  <a:gd name="T2" fmla="*/ 182 w 236"/>
                  <a:gd name="T3" fmla="*/ 1 h 197"/>
                  <a:gd name="T4" fmla="*/ 179 w 236"/>
                  <a:gd name="T5" fmla="*/ 1 h 197"/>
                  <a:gd name="T6" fmla="*/ 119 w 236"/>
                  <a:gd name="T7" fmla="*/ 28 h 197"/>
                  <a:gd name="T8" fmla="*/ 64 w 236"/>
                  <a:gd name="T9" fmla="*/ 5 h 197"/>
                  <a:gd name="T10" fmla="*/ 61 w 236"/>
                  <a:gd name="T11" fmla="*/ 5 h 197"/>
                  <a:gd name="T12" fmla="*/ 3 w 236"/>
                  <a:gd name="T13" fmla="*/ 28 h 197"/>
                  <a:gd name="T14" fmla="*/ 0 w 236"/>
                  <a:gd name="T15" fmla="*/ 32 h 197"/>
                  <a:gd name="T16" fmla="*/ 0 w 236"/>
                  <a:gd name="T17" fmla="*/ 191 h 197"/>
                  <a:gd name="T18" fmla="*/ 2 w 236"/>
                  <a:gd name="T19" fmla="*/ 195 h 197"/>
                  <a:gd name="T20" fmla="*/ 6 w 236"/>
                  <a:gd name="T21" fmla="*/ 195 h 197"/>
                  <a:gd name="T22" fmla="*/ 62 w 236"/>
                  <a:gd name="T23" fmla="*/ 173 h 197"/>
                  <a:gd name="T24" fmla="*/ 118 w 236"/>
                  <a:gd name="T25" fmla="*/ 197 h 197"/>
                  <a:gd name="T26" fmla="*/ 119 w 236"/>
                  <a:gd name="T27" fmla="*/ 197 h 197"/>
                  <a:gd name="T28" fmla="*/ 121 w 236"/>
                  <a:gd name="T29" fmla="*/ 197 h 197"/>
                  <a:gd name="T30" fmla="*/ 182 w 236"/>
                  <a:gd name="T31" fmla="*/ 169 h 197"/>
                  <a:gd name="T32" fmla="*/ 230 w 236"/>
                  <a:gd name="T33" fmla="*/ 180 h 197"/>
                  <a:gd name="T34" fmla="*/ 234 w 236"/>
                  <a:gd name="T35" fmla="*/ 179 h 197"/>
                  <a:gd name="T36" fmla="*/ 236 w 236"/>
                  <a:gd name="T37" fmla="*/ 175 h 197"/>
                  <a:gd name="T38" fmla="*/ 236 w 236"/>
                  <a:gd name="T39" fmla="*/ 17 h 197"/>
                  <a:gd name="T40" fmla="*/ 232 w 236"/>
                  <a:gd name="T41" fmla="*/ 12 h 197"/>
                  <a:gd name="T42" fmla="*/ 226 w 236"/>
                  <a:gd name="T43" fmla="*/ 169 h 197"/>
                  <a:gd name="T44" fmla="*/ 182 w 236"/>
                  <a:gd name="T45" fmla="*/ 159 h 197"/>
                  <a:gd name="T46" fmla="*/ 179 w 236"/>
                  <a:gd name="T47" fmla="*/ 160 h 197"/>
                  <a:gd name="T48" fmla="*/ 119 w 236"/>
                  <a:gd name="T49" fmla="*/ 187 h 197"/>
                  <a:gd name="T50" fmla="*/ 64 w 236"/>
                  <a:gd name="T51" fmla="*/ 164 h 197"/>
                  <a:gd name="T52" fmla="*/ 62 w 236"/>
                  <a:gd name="T53" fmla="*/ 164 h 197"/>
                  <a:gd name="T54" fmla="*/ 61 w 236"/>
                  <a:gd name="T55" fmla="*/ 164 h 197"/>
                  <a:gd name="T56" fmla="*/ 9 w 236"/>
                  <a:gd name="T57" fmla="*/ 184 h 197"/>
                  <a:gd name="T58" fmla="*/ 9 w 236"/>
                  <a:gd name="T59" fmla="*/ 36 h 197"/>
                  <a:gd name="T60" fmla="*/ 62 w 236"/>
                  <a:gd name="T61" fmla="*/ 15 h 197"/>
                  <a:gd name="T62" fmla="*/ 118 w 236"/>
                  <a:gd name="T63" fmla="*/ 38 h 197"/>
                  <a:gd name="T64" fmla="*/ 121 w 236"/>
                  <a:gd name="T65" fmla="*/ 38 h 197"/>
                  <a:gd name="T66" fmla="*/ 182 w 236"/>
                  <a:gd name="T67" fmla="*/ 10 h 197"/>
                  <a:gd name="T68" fmla="*/ 226 w 236"/>
                  <a:gd name="T69" fmla="*/ 21 h 197"/>
                  <a:gd name="T70" fmla="*/ 226 w 236"/>
                  <a:gd name="T71" fmla="*/ 16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197">
                    <a:moveTo>
                      <a:pt x="232" y="12"/>
                    </a:moveTo>
                    <a:cubicBezTo>
                      <a:pt x="182" y="1"/>
                      <a:pt x="182" y="1"/>
                      <a:pt x="182" y="1"/>
                    </a:cubicBezTo>
                    <a:cubicBezTo>
                      <a:pt x="181" y="0"/>
                      <a:pt x="180" y="1"/>
                      <a:pt x="179" y="1"/>
                    </a:cubicBezTo>
                    <a:cubicBezTo>
                      <a:pt x="119" y="28"/>
                      <a:pt x="119" y="28"/>
                      <a:pt x="119" y="28"/>
                    </a:cubicBezTo>
                    <a:cubicBezTo>
                      <a:pt x="64" y="5"/>
                      <a:pt x="64" y="5"/>
                      <a:pt x="64" y="5"/>
                    </a:cubicBezTo>
                    <a:cubicBezTo>
                      <a:pt x="63" y="5"/>
                      <a:pt x="62" y="5"/>
                      <a:pt x="61" y="5"/>
                    </a:cubicBezTo>
                    <a:cubicBezTo>
                      <a:pt x="3" y="28"/>
                      <a:pt x="3" y="28"/>
                      <a:pt x="3" y="28"/>
                    </a:cubicBezTo>
                    <a:cubicBezTo>
                      <a:pt x="1" y="29"/>
                      <a:pt x="0" y="30"/>
                      <a:pt x="0" y="32"/>
                    </a:cubicBezTo>
                    <a:cubicBezTo>
                      <a:pt x="0" y="191"/>
                      <a:pt x="0" y="191"/>
                      <a:pt x="0" y="191"/>
                    </a:cubicBezTo>
                    <a:cubicBezTo>
                      <a:pt x="0" y="192"/>
                      <a:pt x="1" y="194"/>
                      <a:pt x="2" y="195"/>
                    </a:cubicBezTo>
                    <a:cubicBezTo>
                      <a:pt x="3" y="196"/>
                      <a:pt x="5" y="196"/>
                      <a:pt x="6" y="195"/>
                    </a:cubicBezTo>
                    <a:cubicBezTo>
                      <a:pt x="62" y="173"/>
                      <a:pt x="62" y="173"/>
                      <a:pt x="62" y="173"/>
                    </a:cubicBezTo>
                    <a:cubicBezTo>
                      <a:pt x="118" y="197"/>
                      <a:pt x="118" y="197"/>
                      <a:pt x="118" y="197"/>
                    </a:cubicBezTo>
                    <a:cubicBezTo>
                      <a:pt x="118" y="197"/>
                      <a:pt x="119" y="197"/>
                      <a:pt x="119" y="197"/>
                    </a:cubicBezTo>
                    <a:cubicBezTo>
                      <a:pt x="120" y="197"/>
                      <a:pt x="121" y="197"/>
                      <a:pt x="121" y="197"/>
                    </a:cubicBezTo>
                    <a:cubicBezTo>
                      <a:pt x="182" y="169"/>
                      <a:pt x="182" y="169"/>
                      <a:pt x="182" y="169"/>
                    </a:cubicBezTo>
                    <a:cubicBezTo>
                      <a:pt x="230" y="180"/>
                      <a:pt x="230" y="180"/>
                      <a:pt x="230" y="180"/>
                    </a:cubicBezTo>
                    <a:cubicBezTo>
                      <a:pt x="231" y="180"/>
                      <a:pt x="233" y="180"/>
                      <a:pt x="234" y="179"/>
                    </a:cubicBezTo>
                    <a:cubicBezTo>
                      <a:pt x="235" y="178"/>
                      <a:pt x="236" y="177"/>
                      <a:pt x="236" y="175"/>
                    </a:cubicBezTo>
                    <a:cubicBezTo>
                      <a:pt x="236" y="17"/>
                      <a:pt x="236" y="17"/>
                      <a:pt x="236" y="17"/>
                    </a:cubicBezTo>
                    <a:cubicBezTo>
                      <a:pt x="236" y="15"/>
                      <a:pt x="234" y="13"/>
                      <a:pt x="232" y="12"/>
                    </a:cubicBezTo>
                    <a:close/>
                    <a:moveTo>
                      <a:pt x="226" y="169"/>
                    </a:moveTo>
                    <a:cubicBezTo>
                      <a:pt x="182" y="159"/>
                      <a:pt x="182" y="159"/>
                      <a:pt x="182" y="159"/>
                    </a:cubicBezTo>
                    <a:cubicBezTo>
                      <a:pt x="181" y="159"/>
                      <a:pt x="180" y="159"/>
                      <a:pt x="179" y="160"/>
                    </a:cubicBezTo>
                    <a:cubicBezTo>
                      <a:pt x="119" y="187"/>
                      <a:pt x="119" y="187"/>
                      <a:pt x="119" y="187"/>
                    </a:cubicBezTo>
                    <a:cubicBezTo>
                      <a:pt x="64" y="164"/>
                      <a:pt x="64" y="164"/>
                      <a:pt x="64" y="164"/>
                    </a:cubicBezTo>
                    <a:cubicBezTo>
                      <a:pt x="64" y="164"/>
                      <a:pt x="63" y="164"/>
                      <a:pt x="62" y="164"/>
                    </a:cubicBezTo>
                    <a:cubicBezTo>
                      <a:pt x="62" y="164"/>
                      <a:pt x="61" y="164"/>
                      <a:pt x="61" y="164"/>
                    </a:cubicBezTo>
                    <a:cubicBezTo>
                      <a:pt x="9" y="184"/>
                      <a:pt x="9" y="184"/>
                      <a:pt x="9" y="184"/>
                    </a:cubicBezTo>
                    <a:cubicBezTo>
                      <a:pt x="9" y="36"/>
                      <a:pt x="9" y="36"/>
                      <a:pt x="9" y="36"/>
                    </a:cubicBezTo>
                    <a:cubicBezTo>
                      <a:pt x="62" y="15"/>
                      <a:pt x="62" y="15"/>
                      <a:pt x="62" y="15"/>
                    </a:cubicBezTo>
                    <a:cubicBezTo>
                      <a:pt x="118" y="38"/>
                      <a:pt x="118" y="38"/>
                      <a:pt x="118" y="38"/>
                    </a:cubicBezTo>
                    <a:cubicBezTo>
                      <a:pt x="119" y="38"/>
                      <a:pt x="120" y="38"/>
                      <a:pt x="121" y="38"/>
                    </a:cubicBezTo>
                    <a:cubicBezTo>
                      <a:pt x="182" y="10"/>
                      <a:pt x="182" y="10"/>
                      <a:pt x="182" y="10"/>
                    </a:cubicBezTo>
                    <a:cubicBezTo>
                      <a:pt x="226" y="21"/>
                      <a:pt x="226" y="21"/>
                      <a:pt x="226" y="21"/>
                    </a:cubicBezTo>
                    <a:lnTo>
                      <a:pt x="226" y="169"/>
                    </a:lnTo>
                    <a:close/>
                  </a:path>
                </a:pathLst>
              </a:custGeom>
              <a:grpFill/>
              <a:ln w="19050">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19" name="Freeform 525">
                <a:extLst>
                  <a:ext uri="{FF2B5EF4-FFF2-40B4-BE49-F238E27FC236}">
                    <a16:creationId xmlns:a16="http://schemas.microsoft.com/office/drawing/2014/main" id="{4E7DE28D-EC56-4870-9DDF-EB7461A60273}"/>
                  </a:ext>
                </a:extLst>
              </p:cNvPr>
              <p:cNvSpPr>
                <a:spLocks/>
              </p:cNvSpPr>
              <p:nvPr/>
            </p:nvSpPr>
            <p:spPr bwMode="auto">
              <a:xfrm>
                <a:off x="12542838" y="3444875"/>
                <a:ext cx="34925" cy="41275"/>
              </a:xfrm>
              <a:custGeom>
                <a:avLst/>
                <a:gdLst>
                  <a:gd name="T0" fmla="*/ 11 w 14"/>
                  <a:gd name="T1" fmla="*/ 1 h 17"/>
                  <a:gd name="T2" fmla="*/ 4 w 14"/>
                  <a:gd name="T3" fmla="*/ 3 h 17"/>
                  <a:gd name="T4" fmla="*/ 1 w 14"/>
                  <a:gd name="T5" fmla="*/ 10 h 17"/>
                  <a:gd name="T6" fmla="*/ 3 w 14"/>
                  <a:gd name="T7" fmla="*/ 16 h 17"/>
                  <a:gd name="T8" fmla="*/ 5 w 14"/>
                  <a:gd name="T9" fmla="*/ 17 h 17"/>
                  <a:gd name="T10" fmla="*/ 9 w 14"/>
                  <a:gd name="T11" fmla="*/ 14 h 17"/>
                  <a:gd name="T12" fmla="*/ 13 w 14"/>
                  <a:gd name="T13" fmla="*/ 8 h 17"/>
                  <a:gd name="T14" fmla="*/ 11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11" y="1"/>
                    </a:moveTo>
                    <a:cubicBezTo>
                      <a:pt x="8" y="0"/>
                      <a:pt x="5" y="1"/>
                      <a:pt x="4" y="3"/>
                    </a:cubicBezTo>
                    <a:cubicBezTo>
                      <a:pt x="2" y="7"/>
                      <a:pt x="1" y="10"/>
                      <a:pt x="1" y="10"/>
                    </a:cubicBezTo>
                    <a:cubicBezTo>
                      <a:pt x="0" y="12"/>
                      <a:pt x="1" y="15"/>
                      <a:pt x="3" y="16"/>
                    </a:cubicBezTo>
                    <a:cubicBezTo>
                      <a:pt x="4" y="16"/>
                      <a:pt x="4" y="17"/>
                      <a:pt x="5" y="17"/>
                    </a:cubicBezTo>
                    <a:cubicBezTo>
                      <a:pt x="7" y="17"/>
                      <a:pt x="9" y="16"/>
                      <a:pt x="9" y="14"/>
                    </a:cubicBezTo>
                    <a:cubicBezTo>
                      <a:pt x="9" y="14"/>
                      <a:pt x="11" y="11"/>
                      <a:pt x="13" y="8"/>
                    </a:cubicBezTo>
                    <a:cubicBezTo>
                      <a:pt x="14" y="6"/>
                      <a:pt x="13" y="3"/>
                      <a:pt x="11" y="1"/>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20" name="Freeform 526">
                <a:extLst>
                  <a:ext uri="{FF2B5EF4-FFF2-40B4-BE49-F238E27FC236}">
                    <a16:creationId xmlns:a16="http://schemas.microsoft.com/office/drawing/2014/main" id="{DB9D358B-A930-4B28-9ABA-7340F8F446EA}"/>
                  </a:ext>
                </a:extLst>
              </p:cNvPr>
              <p:cNvSpPr>
                <a:spLocks/>
              </p:cNvSpPr>
              <p:nvPr/>
            </p:nvSpPr>
            <p:spPr bwMode="auto">
              <a:xfrm>
                <a:off x="12577763" y="3387725"/>
                <a:ext cx="36513" cy="39687"/>
              </a:xfrm>
              <a:custGeom>
                <a:avLst/>
                <a:gdLst>
                  <a:gd name="T0" fmla="*/ 6 w 15"/>
                  <a:gd name="T1" fmla="*/ 3 h 16"/>
                  <a:gd name="T2" fmla="*/ 1 w 15"/>
                  <a:gd name="T3" fmla="*/ 8 h 16"/>
                  <a:gd name="T4" fmla="*/ 2 w 15"/>
                  <a:gd name="T5" fmla="*/ 15 h 16"/>
                  <a:gd name="T6" fmla="*/ 5 w 15"/>
                  <a:gd name="T7" fmla="*/ 16 h 16"/>
                  <a:gd name="T8" fmla="*/ 9 w 15"/>
                  <a:gd name="T9" fmla="*/ 14 h 16"/>
                  <a:gd name="T10" fmla="*/ 13 w 15"/>
                  <a:gd name="T11" fmla="*/ 9 h 16"/>
                  <a:gd name="T12" fmla="*/ 13 w 15"/>
                  <a:gd name="T13" fmla="*/ 2 h 16"/>
                  <a:gd name="T14" fmla="*/ 6 w 15"/>
                  <a:gd name="T15" fmla="*/ 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6" y="3"/>
                    </a:moveTo>
                    <a:cubicBezTo>
                      <a:pt x="4" y="4"/>
                      <a:pt x="3" y="6"/>
                      <a:pt x="1" y="8"/>
                    </a:cubicBezTo>
                    <a:cubicBezTo>
                      <a:pt x="0" y="10"/>
                      <a:pt x="0" y="13"/>
                      <a:pt x="2" y="15"/>
                    </a:cubicBezTo>
                    <a:cubicBezTo>
                      <a:pt x="3" y="15"/>
                      <a:pt x="4" y="16"/>
                      <a:pt x="5" y="16"/>
                    </a:cubicBezTo>
                    <a:cubicBezTo>
                      <a:pt x="7" y="16"/>
                      <a:pt x="8" y="15"/>
                      <a:pt x="9" y="14"/>
                    </a:cubicBezTo>
                    <a:cubicBezTo>
                      <a:pt x="10" y="12"/>
                      <a:pt x="12" y="10"/>
                      <a:pt x="13" y="9"/>
                    </a:cubicBezTo>
                    <a:cubicBezTo>
                      <a:pt x="15" y="7"/>
                      <a:pt x="15" y="4"/>
                      <a:pt x="13" y="2"/>
                    </a:cubicBezTo>
                    <a:cubicBezTo>
                      <a:pt x="10" y="0"/>
                      <a:pt x="7" y="1"/>
                      <a:pt x="6" y="3"/>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21" name="Freeform 527">
                <a:extLst>
                  <a:ext uri="{FF2B5EF4-FFF2-40B4-BE49-F238E27FC236}">
                    <a16:creationId xmlns:a16="http://schemas.microsoft.com/office/drawing/2014/main" id="{D5E69F91-7847-4CFA-B334-9C9F0C1A84B3}"/>
                  </a:ext>
                </a:extLst>
              </p:cNvPr>
              <p:cNvSpPr>
                <a:spLocks/>
              </p:cNvSpPr>
              <p:nvPr/>
            </p:nvSpPr>
            <p:spPr bwMode="auto">
              <a:xfrm>
                <a:off x="12626976" y="3360738"/>
                <a:ext cx="58738" cy="49212"/>
              </a:xfrm>
              <a:custGeom>
                <a:avLst/>
                <a:gdLst>
                  <a:gd name="T0" fmla="*/ 19 w 24"/>
                  <a:gd name="T1" fmla="*/ 7 h 20"/>
                  <a:gd name="T2" fmla="*/ 7 w 24"/>
                  <a:gd name="T3" fmla="*/ 0 h 20"/>
                  <a:gd name="T4" fmla="*/ 4 w 24"/>
                  <a:gd name="T5" fmla="*/ 1 h 20"/>
                  <a:gd name="T6" fmla="*/ 0 w 24"/>
                  <a:gd name="T7" fmla="*/ 6 h 20"/>
                  <a:gd name="T8" fmla="*/ 6 w 24"/>
                  <a:gd name="T9" fmla="*/ 10 h 20"/>
                  <a:gd name="T10" fmla="*/ 11 w 24"/>
                  <a:gd name="T11" fmla="*/ 13 h 20"/>
                  <a:gd name="T12" fmla="*/ 15 w 24"/>
                  <a:gd name="T13" fmla="*/ 18 h 20"/>
                  <a:gd name="T14" fmla="*/ 19 w 24"/>
                  <a:gd name="T15" fmla="*/ 20 h 20"/>
                  <a:gd name="T16" fmla="*/ 21 w 24"/>
                  <a:gd name="T17" fmla="*/ 19 h 20"/>
                  <a:gd name="T18" fmla="*/ 23 w 24"/>
                  <a:gd name="T19" fmla="*/ 13 h 20"/>
                  <a:gd name="T20" fmla="*/ 19 w 24"/>
                  <a:gd name="T2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0">
                    <a:moveTo>
                      <a:pt x="19" y="7"/>
                    </a:moveTo>
                    <a:cubicBezTo>
                      <a:pt x="15" y="2"/>
                      <a:pt x="10" y="0"/>
                      <a:pt x="7" y="0"/>
                    </a:cubicBezTo>
                    <a:cubicBezTo>
                      <a:pt x="6" y="0"/>
                      <a:pt x="5" y="0"/>
                      <a:pt x="4" y="1"/>
                    </a:cubicBezTo>
                    <a:cubicBezTo>
                      <a:pt x="1" y="1"/>
                      <a:pt x="0" y="4"/>
                      <a:pt x="0" y="6"/>
                    </a:cubicBezTo>
                    <a:cubicBezTo>
                      <a:pt x="1" y="9"/>
                      <a:pt x="3" y="11"/>
                      <a:pt x="6" y="10"/>
                    </a:cubicBezTo>
                    <a:cubicBezTo>
                      <a:pt x="7" y="10"/>
                      <a:pt x="9" y="9"/>
                      <a:pt x="11" y="13"/>
                    </a:cubicBezTo>
                    <a:cubicBezTo>
                      <a:pt x="12" y="14"/>
                      <a:pt x="14" y="16"/>
                      <a:pt x="15" y="18"/>
                    </a:cubicBezTo>
                    <a:cubicBezTo>
                      <a:pt x="16" y="19"/>
                      <a:pt x="17" y="20"/>
                      <a:pt x="19" y="20"/>
                    </a:cubicBezTo>
                    <a:cubicBezTo>
                      <a:pt x="20" y="20"/>
                      <a:pt x="21" y="20"/>
                      <a:pt x="21" y="19"/>
                    </a:cubicBezTo>
                    <a:cubicBezTo>
                      <a:pt x="24" y="18"/>
                      <a:pt x="24" y="15"/>
                      <a:pt x="23" y="13"/>
                    </a:cubicBezTo>
                    <a:cubicBezTo>
                      <a:pt x="22" y="11"/>
                      <a:pt x="20" y="9"/>
                      <a:pt x="19" y="7"/>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22" name="Freeform 528">
                <a:extLst>
                  <a:ext uri="{FF2B5EF4-FFF2-40B4-BE49-F238E27FC236}">
                    <a16:creationId xmlns:a16="http://schemas.microsoft.com/office/drawing/2014/main" id="{F1E54276-004C-4DA9-81C1-15D36AEFD656}"/>
                  </a:ext>
                </a:extLst>
              </p:cNvPr>
              <p:cNvSpPr>
                <a:spLocks/>
              </p:cNvSpPr>
              <p:nvPr/>
            </p:nvSpPr>
            <p:spPr bwMode="auto">
              <a:xfrm>
                <a:off x="12787313" y="3440113"/>
                <a:ext cx="57150" cy="58737"/>
              </a:xfrm>
              <a:custGeom>
                <a:avLst/>
                <a:gdLst>
                  <a:gd name="T0" fmla="*/ 13 w 23"/>
                  <a:gd name="T1" fmla="*/ 3 h 24"/>
                  <a:gd name="T2" fmla="*/ 13 w 23"/>
                  <a:gd name="T3" fmla="*/ 3 h 24"/>
                  <a:gd name="T4" fmla="*/ 2 w 23"/>
                  <a:gd name="T5" fmla="*/ 15 h 24"/>
                  <a:gd name="T6" fmla="*/ 1 w 23"/>
                  <a:gd name="T7" fmla="*/ 22 h 24"/>
                  <a:gd name="T8" fmla="*/ 5 w 23"/>
                  <a:gd name="T9" fmla="*/ 24 h 24"/>
                  <a:gd name="T10" fmla="*/ 8 w 23"/>
                  <a:gd name="T11" fmla="*/ 23 h 24"/>
                  <a:gd name="T12" fmla="*/ 21 w 23"/>
                  <a:gd name="T13" fmla="*/ 8 h 24"/>
                  <a:gd name="T14" fmla="*/ 21 w 23"/>
                  <a:gd name="T15" fmla="*/ 8 h 24"/>
                  <a:gd name="T16" fmla="*/ 20 w 23"/>
                  <a:gd name="T17" fmla="*/ 1 h 24"/>
                  <a:gd name="T18" fmla="*/ 13 w 23"/>
                  <a:gd name="T19"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4">
                    <a:moveTo>
                      <a:pt x="13" y="3"/>
                    </a:moveTo>
                    <a:cubicBezTo>
                      <a:pt x="13" y="3"/>
                      <a:pt x="13" y="3"/>
                      <a:pt x="13" y="3"/>
                    </a:cubicBezTo>
                    <a:cubicBezTo>
                      <a:pt x="9" y="8"/>
                      <a:pt x="6" y="12"/>
                      <a:pt x="2" y="15"/>
                    </a:cubicBezTo>
                    <a:cubicBezTo>
                      <a:pt x="0" y="17"/>
                      <a:pt x="0" y="20"/>
                      <a:pt x="1" y="22"/>
                    </a:cubicBezTo>
                    <a:cubicBezTo>
                      <a:pt x="2" y="23"/>
                      <a:pt x="4" y="24"/>
                      <a:pt x="5" y="24"/>
                    </a:cubicBezTo>
                    <a:cubicBezTo>
                      <a:pt x="6" y="24"/>
                      <a:pt x="7" y="23"/>
                      <a:pt x="8" y="23"/>
                    </a:cubicBezTo>
                    <a:cubicBezTo>
                      <a:pt x="12" y="19"/>
                      <a:pt x="16" y="14"/>
                      <a:pt x="21" y="8"/>
                    </a:cubicBezTo>
                    <a:cubicBezTo>
                      <a:pt x="21" y="8"/>
                      <a:pt x="21" y="8"/>
                      <a:pt x="21" y="8"/>
                    </a:cubicBezTo>
                    <a:cubicBezTo>
                      <a:pt x="23" y="6"/>
                      <a:pt x="22" y="3"/>
                      <a:pt x="20" y="1"/>
                    </a:cubicBezTo>
                    <a:cubicBezTo>
                      <a:pt x="18" y="0"/>
                      <a:pt x="15" y="0"/>
                      <a:pt x="13" y="3"/>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23" name="Freeform 529">
                <a:extLst>
                  <a:ext uri="{FF2B5EF4-FFF2-40B4-BE49-F238E27FC236}">
                    <a16:creationId xmlns:a16="http://schemas.microsoft.com/office/drawing/2014/main" id="{6F33BD99-48FC-445F-9C91-6F90CD2701D6}"/>
                  </a:ext>
                </a:extLst>
              </p:cNvPr>
              <p:cNvSpPr>
                <a:spLocks/>
              </p:cNvSpPr>
              <p:nvPr/>
            </p:nvSpPr>
            <p:spPr bwMode="auto">
              <a:xfrm>
                <a:off x="12693651" y="3444875"/>
                <a:ext cx="57150" cy="58737"/>
              </a:xfrm>
              <a:custGeom>
                <a:avLst/>
                <a:gdLst>
                  <a:gd name="T0" fmla="*/ 10 w 23"/>
                  <a:gd name="T1" fmla="*/ 3 h 24"/>
                  <a:gd name="T2" fmla="*/ 3 w 23"/>
                  <a:gd name="T3" fmla="*/ 1 h 24"/>
                  <a:gd name="T4" fmla="*/ 2 w 23"/>
                  <a:gd name="T5" fmla="*/ 8 h 24"/>
                  <a:gd name="T6" fmla="*/ 15 w 23"/>
                  <a:gd name="T7" fmla="*/ 23 h 24"/>
                  <a:gd name="T8" fmla="*/ 18 w 23"/>
                  <a:gd name="T9" fmla="*/ 24 h 24"/>
                  <a:gd name="T10" fmla="*/ 22 w 23"/>
                  <a:gd name="T11" fmla="*/ 22 h 24"/>
                  <a:gd name="T12" fmla="*/ 21 w 23"/>
                  <a:gd name="T13" fmla="*/ 15 h 24"/>
                  <a:gd name="T14" fmla="*/ 10 w 23"/>
                  <a:gd name="T15" fmla="*/ 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4">
                    <a:moveTo>
                      <a:pt x="10" y="3"/>
                    </a:moveTo>
                    <a:cubicBezTo>
                      <a:pt x="8" y="1"/>
                      <a:pt x="5" y="0"/>
                      <a:pt x="3" y="1"/>
                    </a:cubicBezTo>
                    <a:cubicBezTo>
                      <a:pt x="1" y="3"/>
                      <a:pt x="0" y="6"/>
                      <a:pt x="2" y="8"/>
                    </a:cubicBezTo>
                    <a:cubicBezTo>
                      <a:pt x="6" y="15"/>
                      <a:pt x="11" y="20"/>
                      <a:pt x="15" y="23"/>
                    </a:cubicBezTo>
                    <a:cubicBezTo>
                      <a:pt x="16" y="24"/>
                      <a:pt x="17" y="24"/>
                      <a:pt x="18" y="24"/>
                    </a:cubicBezTo>
                    <a:cubicBezTo>
                      <a:pt x="19" y="24"/>
                      <a:pt x="21" y="23"/>
                      <a:pt x="22" y="22"/>
                    </a:cubicBezTo>
                    <a:cubicBezTo>
                      <a:pt x="23" y="20"/>
                      <a:pt x="23" y="17"/>
                      <a:pt x="21" y="15"/>
                    </a:cubicBezTo>
                    <a:cubicBezTo>
                      <a:pt x="17" y="13"/>
                      <a:pt x="14" y="9"/>
                      <a:pt x="10" y="3"/>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24" name="Freeform 530">
                <a:extLst>
                  <a:ext uri="{FF2B5EF4-FFF2-40B4-BE49-F238E27FC236}">
                    <a16:creationId xmlns:a16="http://schemas.microsoft.com/office/drawing/2014/main" id="{40DD5051-9354-426C-8BF0-1F39AE8145F6}"/>
                  </a:ext>
                </a:extLst>
              </p:cNvPr>
              <p:cNvSpPr>
                <a:spLocks/>
              </p:cNvSpPr>
              <p:nvPr/>
            </p:nvSpPr>
            <p:spPr bwMode="auto">
              <a:xfrm>
                <a:off x="12842876" y="3384550"/>
                <a:ext cx="33338" cy="39687"/>
              </a:xfrm>
              <a:custGeom>
                <a:avLst/>
                <a:gdLst>
                  <a:gd name="T0" fmla="*/ 11 w 14"/>
                  <a:gd name="T1" fmla="*/ 2 h 16"/>
                  <a:gd name="T2" fmla="*/ 5 w 14"/>
                  <a:gd name="T3" fmla="*/ 4 h 16"/>
                  <a:gd name="T4" fmla="*/ 1 w 14"/>
                  <a:gd name="T5" fmla="*/ 9 h 16"/>
                  <a:gd name="T6" fmla="*/ 3 w 14"/>
                  <a:gd name="T7" fmla="*/ 16 h 16"/>
                  <a:gd name="T8" fmla="*/ 5 w 14"/>
                  <a:gd name="T9" fmla="*/ 16 h 16"/>
                  <a:gd name="T10" fmla="*/ 9 w 14"/>
                  <a:gd name="T11" fmla="*/ 14 h 16"/>
                  <a:gd name="T12" fmla="*/ 13 w 14"/>
                  <a:gd name="T13" fmla="*/ 8 h 16"/>
                  <a:gd name="T14" fmla="*/ 11 w 14"/>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1" y="2"/>
                    </a:moveTo>
                    <a:cubicBezTo>
                      <a:pt x="9" y="0"/>
                      <a:pt x="6" y="1"/>
                      <a:pt x="5" y="4"/>
                    </a:cubicBezTo>
                    <a:cubicBezTo>
                      <a:pt x="4" y="5"/>
                      <a:pt x="2" y="7"/>
                      <a:pt x="1" y="9"/>
                    </a:cubicBezTo>
                    <a:cubicBezTo>
                      <a:pt x="0" y="11"/>
                      <a:pt x="1" y="14"/>
                      <a:pt x="3" y="16"/>
                    </a:cubicBezTo>
                    <a:cubicBezTo>
                      <a:pt x="4" y="16"/>
                      <a:pt x="5" y="16"/>
                      <a:pt x="5" y="16"/>
                    </a:cubicBezTo>
                    <a:cubicBezTo>
                      <a:pt x="7" y="16"/>
                      <a:pt x="9" y="16"/>
                      <a:pt x="9" y="14"/>
                    </a:cubicBezTo>
                    <a:cubicBezTo>
                      <a:pt x="11" y="12"/>
                      <a:pt x="12" y="10"/>
                      <a:pt x="13" y="8"/>
                    </a:cubicBezTo>
                    <a:cubicBezTo>
                      <a:pt x="14" y="6"/>
                      <a:pt x="13" y="3"/>
                      <a:pt x="11" y="2"/>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25" name="Freeform 531">
                <a:extLst>
                  <a:ext uri="{FF2B5EF4-FFF2-40B4-BE49-F238E27FC236}">
                    <a16:creationId xmlns:a16="http://schemas.microsoft.com/office/drawing/2014/main" id="{6947DEBA-6C7A-4EC8-90CA-3D20CCBEE3B7}"/>
                  </a:ext>
                </a:extLst>
              </p:cNvPr>
              <p:cNvSpPr>
                <a:spLocks/>
              </p:cNvSpPr>
              <p:nvPr/>
            </p:nvSpPr>
            <p:spPr bwMode="auto">
              <a:xfrm>
                <a:off x="12847638" y="3294063"/>
                <a:ext cx="88900" cy="88900"/>
              </a:xfrm>
              <a:custGeom>
                <a:avLst/>
                <a:gdLst>
                  <a:gd name="T0" fmla="*/ 17 w 36"/>
                  <a:gd name="T1" fmla="*/ 4 h 36"/>
                  <a:gd name="T2" fmla="*/ 11 w 36"/>
                  <a:gd name="T3" fmla="*/ 1 h 36"/>
                  <a:gd name="T4" fmla="*/ 9 w 36"/>
                  <a:gd name="T5" fmla="*/ 8 h 36"/>
                  <a:gd name="T6" fmla="*/ 12 w 36"/>
                  <a:gd name="T7" fmla="*/ 16 h 36"/>
                  <a:gd name="T8" fmla="*/ 4 w 36"/>
                  <a:gd name="T9" fmla="*/ 19 h 36"/>
                  <a:gd name="T10" fmla="*/ 1 w 36"/>
                  <a:gd name="T11" fmla="*/ 25 h 36"/>
                  <a:gd name="T12" fmla="*/ 6 w 36"/>
                  <a:gd name="T13" fmla="*/ 28 h 36"/>
                  <a:gd name="T14" fmla="*/ 7 w 36"/>
                  <a:gd name="T15" fmla="*/ 28 h 36"/>
                  <a:gd name="T16" fmla="*/ 16 w 36"/>
                  <a:gd name="T17" fmla="*/ 25 h 36"/>
                  <a:gd name="T18" fmla="*/ 19 w 36"/>
                  <a:gd name="T19" fmla="*/ 33 h 36"/>
                  <a:gd name="T20" fmla="*/ 24 w 36"/>
                  <a:gd name="T21" fmla="*/ 36 h 36"/>
                  <a:gd name="T22" fmla="*/ 25 w 36"/>
                  <a:gd name="T23" fmla="*/ 35 h 36"/>
                  <a:gd name="T24" fmla="*/ 28 w 36"/>
                  <a:gd name="T25" fmla="*/ 29 h 36"/>
                  <a:gd name="T26" fmla="*/ 24 w 36"/>
                  <a:gd name="T27" fmla="*/ 21 h 36"/>
                  <a:gd name="T28" fmla="*/ 33 w 36"/>
                  <a:gd name="T29" fmla="*/ 17 h 36"/>
                  <a:gd name="T30" fmla="*/ 35 w 36"/>
                  <a:gd name="T31" fmla="*/ 11 h 36"/>
                  <a:gd name="T32" fmla="*/ 29 w 36"/>
                  <a:gd name="T33" fmla="*/ 9 h 36"/>
                  <a:gd name="T34" fmla="*/ 21 w 36"/>
                  <a:gd name="T35" fmla="*/ 12 h 36"/>
                  <a:gd name="T36" fmla="*/ 17 w 36"/>
                  <a:gd name="T37"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36">
                    <a:moveTo>
                      <a:pt x="17" y="4"/>
                    </a:moveTo>
                    <a:cubicBezTo>
                      <a:pt x="16" y="1"/>
                      <a:pt x="14" y="0"/>
                      <a:pt x="11" y="1"/>
                    </a:cubicBezTo>
                    <a:cubicBezTo>
                      <a:pt x="9" y="2"/>
                      <a:pt x="8" y="5"/>
                      <a:pt x="9" y="8"/>
                    </a:cubicBezTo>
                    <a:cubicBezTo>
                      <a:pt x="12" y="16"/>
                      <a:pt x="12" y="16"/>
                      <a:pt x="12" y="16"/>
                    </a:cubicBezTo>
                    <a:cubicBezTo>
                      <a:pt x="4" y="19"/>
                      <a:pt x="4" y="19"/>
                      <a:pt x="4" y="19"/>
                    </a:cubicBezTo>
                    <a:cubicBezTo>
                      <a:pt x="1" y="20"/>
                      <a:pt x="0" y="23"/>
                      <a:pt x="1" y="25"/>
                    </a:cubicBezTo>
                    <a:cubicBezTo>
                      <a:pt x="2" y="27"/>
                      <a:pt x="4" y="28"/>
                      <a:pt x="6" y="28"/>
                    </a:cubicBezTo>
                    <a:cubicBezTo>
                      <a:pt x="6" y="28"/>
                      <a:pt x="7" y="28"/>
                      <a:pt x="7" y="28"/>
                    </a:cubicBezTo>
                    <a:cubicBezTo>
                      <a:pt x="16" y="25"/>
                      <a:pt x="16" y="25"/>
                      <a:pt x="16" y="25"/>
                    </a:cubicBezTo>
                    <a:cubicBezTo>
                      <a:pt x="19" y="33"/>
                      <a:pt x="19" y="33"/>
                      <a:pt x="19" y="33"/>
                    </a:cubicBezTo>
                    <a:cubicBezTo>
                      <a:pt x="20" y="35"/>
                      <a:pt x="22" y="36"/>
                      <a:pt x="24" y="36"/>
                    </a:cubicBezTo>
                    <a:cubicBezTo>
                      <a:pt x="24" y="36"/>
                      <a:pt x="25" y="36"/>
                      <a:pt x="25" y="35"/>
                    </a:cubicBezTo>
                    <a:cubicBezTo>
                      <a:pt x="28" y="34"/>
                      <a:pt x="29" y="32"/>
                      <a:pt x="28" y="29"/>
                    </a:cubicBezTo>
                    <a:cubicBezTo>
                      <a:pt x="24" y="21"/>
                      <a:pt x="24" y="21"/>
                      <a:pt x="24" y="21"/>
                    </a:cubicBezTo>
                    <a:cubicBezTo>
                      <a:pt x="33" y="17"/>
                      <a:pt x="33" y="17"/>
                      <a:pt x="33" y="17"/>
                    </a:cubicBezTo>
                    <a:cubicBezTo>
                      <a:pt x="35" y="16"/>
                      <a:pt x="36" y="14"/>
                      <a:pt x="35" y="11"/>
                    </a:cubicBezTo>
                    <a:cubicBezTo>
                      <a:pt x="34" y="9"/>
                      <a:pt x="31" y="8"/>
                      <a:pt x="29" y="9"/>
                    </a:cubicBezTo>
                    <a:cubicBezTo>
                      <a:pt x="21" y="12"/>
                      <a:pt x="21" y="12"/>
                      <a:pt x="21" y="12"/>
                    </a:cubicBezTo>
                    <a:lnTo>
                      <a:pt x="17" y="4"/>
                    </a:ln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grpSp>
      </p:grpSp>
      <p:grpSp>
        <p:nvGrpSpPr>
          <p:cNvPr id="26" name="Group 25">
            <a:extLst>
              <a:ext uri="{FF2B5EF4-FFF2-40B4-BE49-F238E27FC236}">
                <a16:creationId xmlns:a16="http://schemas.microsoft.com/office/drawing/2014/main" id="{B3BBF1EB-923C-4BE3-B8E6-898581B0560C}"/>
              </a:ext>
            </a:extLst>
          </p:cNvPr>
          <p:cNvGrpSpPr/>
          <p:nvPr/>
        </p:nvGrpSpPr>
        <p:grpSpPr>
          <a:xfrm>
            <a:off x="6925882" y="3379027"/>
            <a:ext cx="548640" cy="548640"/>
            <a:chOff x="6902725" y="4132234"/>
            <a:chExt cx="667512" cy="667512"/>
          </a:xfrm>
        </p:grpSpPr>
        <p:sp>
          <p:nvSpPr>
            <p:cNvPr id="27" name="Oval 26">
              <a:extLst>
                <a:ext uri="{FF2B5EF4-FFF2-40B4-BE49-F238E27FC236}">
                  <a16:creationId xmlns:a16="http://schemas.microsoft.com/office/drawing/2014/main" id="{7AF42873-5CCB-4AD0-BFF2-4C17E07D55C3}"/>
                </a:ext>
              </a:extLst>
            </p:cNvPr>
            <p:cNvSpPr/>
            <p:nvPr/>
          </p:nvSpPr>
          <p:spPr>
            <a:xfrm>
              <a:off x="6902725" y="4132234"/>
              <a:ext cx="667512" cy="66751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tx1"/>
                </a:solidFill>
                <a:effectLst/>
                <a:uLnTx/>
                <a:uFillTx/>
                <a:latin typeface="Arial" panose="020B0604020202020204"/>
                <a:ea typeface="+mn-ea"/>
                <a:cs typeface="+mn-cs"/>
              </a:endParaRPr>
            </a:p>
          </p:txBody>
        </p:sp>
        <p:grpSp>
          <p:nvGrpSpPr>
            <p:cNvPr id="28" name="Group 27">
              <a:extLst>
                <a:ext uri="{FF2B5EF4-FFF2-40B4-BE49-F238E27FC236}">
                  <a16:creationId xmlns:a16="http://schemas.microsoft.com/office/drawing/2014/main" id="{7BEC5CC2-8E0B-43AC-AEF1-A5BD29D6456D}"/>
                </a:ext>
              </a:extLst>
            </p:cNvPr>
            <p:cNvGrpSpPr>
              <a:grpSpLocks noChangeAspect="1"/>
            </p:cNvGrpSpPr>
            <p:nvPr/>
          </p:nvGrpSpPr>
          <p:grpSpPr>
            <a:xfrm>
              <a:off x="7017171" y="4305970"/>
              <a:ext cx="438619" cy="320040"/>
              <a:chOff x="6526215" y="1036638"/>
              <a:chExt cx="546098" cy="398463"/>
            </a:xfrm>
            <a:solidFill>
              <a:schemeClr val="tx1"/>
            </a:solidFill>
          </p:grpSpPr>
          <p:sp>
            <p:nvSpPr>
              <p:cNvPr id="29" name="Freeform 369">
                <a:extLst>
                  <a:ext uri="{FF2B5EF4-FFF2-40B4-BE49-F238E27FC236}">
                    <a16:creationId xmlns:a16="http://schemas.microsoft.com/office/drawing/2014/main" id="{9ACC430A-61F5-4E2B-ADF1-CFC949E9B175}"/>
                  </a:ext>
                </a:extLst>
              </p:cNvPr>
              <p:cNvSpPr>
                <a:spLocks noEditPoints="1"/>
              </p:cNvSpPr>
              <p:nvPr/>
            </p:nvSpPr>
            <p:spPr bwMode="auto">
              <a:xfrm>
                <a:off x="6526215" y="1036638"/>
                <a:ext cx="400049" cy="398463"/>
              </a:xfrm>
              <a:custGeom>
                <a:avLst/>
                <a:gdLst>
                  <a:gd name="T0" fmla="*/ 167 w 174"/>
                  <a:gd name="T1" fmla="*/ 132 h 173"/>
                  <a:gd name="T2" fmla="*/ 112 w 174"/>
                  <a:gd name="T3" fmla="*/ 105 h 173"/>
                  <a:gd name="T4" fmla="*/ 112 w 174"/>
                  <a:gd name="T5" fmla="*/ 99 h 173"/>
                  <a:gd name="T6" fmla="*/ 124 w 174"/>
                  <a:gd name="T7" fmla="*/ 78 h 173"/>
                  <a:gd name="T8" fmla="*/ 130 w 174"/>
                  <a:gd name="T9" fmla="*/ 64 h 173"/>
                  <a:gd name="T10" fmla="*/ 127 w 174"/>
                  <a:gd name="T11" fmla="*/ 54 h 173"/>
                  <a:gd name="T12" fmla="*/ 127 w 174"/>
                  <a:gd name="T13" fmla="*/ 37 h 173"/>
                  <a:gd name="T14" fmla="*/ 87 w 174"/>
                  <a:gd name="T15" fmla="*/ 0 h 173"/>
                  <a:gd name="T16" fmla="*/ 47 w 174"/>
                  <a:gd name="T17" fmla="*/ 37 h 173"/>
                  <a:gd name="T18" fmla="*/ 47 w 174"/>
                  <a:gd name="T19" fmla="*/ 54 h 173"/>
                  <a:gd name="T20" fmla="*/ 44 w 174"/>
                  <a:gd name="T21" fmla="*/ 64 h 173"/>
                  <a:gd name="T22" fmla="*/ 50 w 174"/>
                  <a:gd name="T23" fmla="*/ 78 h 173"/>
                  <a:gd name="T24" fmla="*/ 62 w 174"/>
                  <a:gd name="T25" fmla="*/ 99 h 173"/>
                  <a:gd name="T26" fmla="*/ 62 w 174"/>
                  <a:gd name="T27" fmla="*/ 105 h 173"/>
                  <a:gd name="T28" fmla="*/ 7 w 174"/>
                  <a:gd name="T29" fmla="*/ 132 h 173"/>
                  <a:gd name="T30" fmla="*/ 0 w 174"/>
                  <a:gd name="T31" fmla="*/ 142 h 173"/>
                  <a:gd name="T32" fmla="*/ 0 w 174"/>
                  <a:gd name="T33" fmla="*/ 163 h 173"/>
                  <a:gd name="T34" fmla="*/ 11 w 174"/>
                  <a:gd name="T35" fmla="*/ 173 h 173"/>
                  <a:gd name="T36" fmla="*/ 163 w 174"/>
                  <a:gd name="T37" fmla="*/ 173 h 173"/>
                  <a:gd name="T38" fmla="*/ 174 w 174"/>
                  <a:gd name="T39" fmla="*/ 163 h 173"/>
                  <a:gd name="T40" fmla="*/ 174 w 174"/>
                  <a:gd name="T41" fmla="*/ 142 h 173"/>
                  <a:gd name="T42" fmla="*/ 167 w 174"/>
                  <a:gd name="T43" fmla="*/ 132 h 173"/>
                  <a:gd name="T44" fmla="*/ 164 w 174"/>
                  <a:gd name="T45" fmla="*/ 163 h 173"/>
                  <a:gd name="T46" fmla="*/ 163 w 174"/>
                  <a:gd name="T47" fmla="*/ 164 h 173"/>
                  <a:gd name="T48" fmla="*/ 11 w 174"/>
                  <a:gd name="T49" fmla="*/ 164 h 173"/>
                  <a:gd name="T50" fmla="*/ 10 w 174"/>
                  <a:gd name="T51" fmla="*/ 163 h 173"/>
                  <a:gd name="T52" fmla="*/ 10 w 174"/>
                  <a:gd name="T53" fmla="*/ 142 h 173"/>
                  <a:gd name="T54" fmla="*/ 11 w 174"/>
                  <a:gd name="T55" fmla="*/ 141 h 173"/>
                  <a:gd name="T56" fmla="*/ 72 w 174"/>
                  <a:gd name="T57" fmla="*/ 107 h 173"/>
                  <a:gd name="T58" fmla="*/ 72 w 174"/>
                  <a:gd name="T59" fmla="*/ 106 h 173"/>
                  <a:gd name="T60" fmla="*/ 72 w 174"/>
                  <a:gd name="T61" fmla="*/ 98 h 173"/>
                  <a:gd name="T62" fmla="*/ 70 w 174"/>
                  <a:gd name="T63" fmla="*/ 94 h 173"/>
                  <a:gd name="T64" fmla="*/ 59 w 174"/>
                  <a:gd name="T65" fmla="*/ 74 h 173"/>
                  <a:gd name="T66" fmla="*/ 57 w 174"/>
                  <a:gd name="T67" fmla="*/ 71 h 173"/>
                  <a:gd name="T68" fmla="*/ 54 w 174"/>
                  <a:gd name="T69" fmla="*/ 64 h 173"/>
                  <a:gd name="T70" fmla="*/ 56 w 174"/>
                  <a:gd name="T71" fmla="*/ 59 h 173"/>
                  <a:gd name="T72" fmla="*/ 57 w 174"/>
                  <a:gd name="T73" fmla="*/ 56 h 173"/>
                  <a:gd name="T74" fmla="*/ 57 w 174"/>
                  <a:gd name="T75" fmla="*/ 37 h 173"/>
                  <a:gd name="T76" fmla="*/ 87 w 174"/>
                  <a:gd name="T77" fmla="*/ 10 h 173"/>
                  <a:gd name="T78" fmla="*/ 117 w 174"/>
                  <a:gd name="T79" fmla="*/ 37 h 173"/>
                  <a:gd name="T80" fmla="*/ 117 w 174"/>
                  <a:gd name="T81" fmla="*/ 56 h 173"/>
                  <a:gd name="T82" fmla="*/ 118 w 174"/>
                  <a:gd name="T83" fmla="*/ 59 h 173"/>
                  <a:gd name="T84" fmla="*/ 120 w 174"/>
                  <a:gd name="T85" fmla="*/ 64 h 173"/>
                  <a:gd name="T86" fmla="*/ 117 w 174"/>
                  <a:gd name="T87" fmla="*/ 71 h 173"/>
                  <a:gd name="T88" fmla="*/ 115 w 174"/>
                  <a:gd name="T89" fmla="*/ 74 h 173"/>
                  <a:gd name="T90" fmla="*/ 104 w 174"/>
                  <a:gd name="T91" fmla="*/ 94 h 173"/>
                  <a:gd name="T92" fmla="*/ 102 w 174"/>
                  <a:gd name="T93" fmla="*/ 98 h 173"/>
                  <a:gd name="T94" fmla="*/ 102 w 174"/>
                  <a:gd name="T95" fmla="*/ 106 h 173"/>
                  <a:gd name="T96" fmla="*/ 102 w 174"/>
                  <a:gd name="T97" fmla="*/ 107 h 173"/>
                  <a:gd name="T98" fmla="*/ 163 w 174"/>
                  <a:gd name="T99" fmla="*/ 141 h 173"/>
                  <a:gd name="T100" fmla="*/ 164 w 174"/>
                  <a:gd name="T101" fmla="*/ 142 h 173"/>
                  <a:gd name="T102" fmla="*/ 164 w 174"/>
                  <a:gd name="T103" fmla="*/ 16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73">
                    <a:moveTo>
                      <a:pt x="167" y="132"/>
                    </a:moveTo>
                    <a:cubicBezTo>
                      <a:pt x="122" y="114"/>
                      <a:pt x="113" y="107"/>
                      <a:pt x="112" y="105"/>
                    </a:cubicBezTo>
                    <a:cubicBezTo>
                      <a:pt x="112" y="99"/>
                      <a:pt x="112" y="99"/>
                      <a:pt x="112" y="99"/>
                    </a:cubicBezTo>
                    <a:cubicBezTo>
                      <a:pt x="117" y="94"/>
                      <a:pt x="121" y="86"/>
                      <a:pt x="124" y="78"/>
                    </a:cubicBezTo>
                    <a:cubicBezTo>
                      <a:pt x="127" y="74"/>
                      <a:pt x="130" y="69"/>
                      <a:pt x="130" y="64"/>
                    </a:cubicBezTo>
                    <a:cubicBezTo>
                      <a:pt x="130" y="60"/>
                      <a:pt x="129" y="57"/>
                      <a:pt x="127" y="54"/>
                    </a:cubicBezTo>
                    <a:cubicBezTo>
                      <a:pt x="127" y="37"/>
                      <a:pt x="127" y="37"/>
                      <a:pt x="127" y="37"/>
                    </a:cubicBezTo>
                    <a:cubicBezTo>
                      <a:pt x="127" y="14"/>
                      <a:pt x="112" y="0"/>
                      <a:pt x="87" y="0"/>
                    </a:cubicBezTo>
                    <a:cubicBezTo>
                      <a:pt x="62" y="0"/>
                      <a:pt x="47" y="14"/>
                      <a:pt x="47" y="37"/>
                    </a:cubicBezTo>
                    <a:cubicBezTo>
                      <a:pt x="47" y="54"/>
                      <a:pt x="47" y="54"/>
                      <a:pt x="47" y="54"/>
                    </a:cubicBezTo>
                    <a:cubicBezTo>
                      <a:pt x="45" y="57"/>
                      <a:pt x="44" y="61"/>
                      <a:pt x="44" y="64"/>
                    </a:cubicBezTo>
                    <a:cubicBezTo>
                      <a:pt x="44" y="69"/>
                      <a:pt x="47" y="74"/>
                      <a:pt x="50" y="78"/>
                    </a:cubicBezTo>
                    <a:cubicBezTo>
                      <a:pt x="53" y="86"/>
                      <a:pt x="57" y="94"/>
                      <a:pt x="62" y="99"/>
                    </a:cubicBezTo>
                    <a:cubicBezTo>
                      <a:pt x="62" y="105"/>
                      <a:pt x="62" y="105"/>
                      <a:pt x="62" y="105"/>
                    </a:cubicBezTo>
                    <a:cubicBezTo>
                      <a:pt x="61" y="107"/>
                      <a:pt x="52" y="115"/>
                      <a:pt x="7" y="132"/>
                    </a:cubicBezTo>
                    <a:cubicBezTo>
                      <a:pt x="3" y="134"/>
                      <a:pt x="0" y="138"/>
                      <a:pt x="0" y="142"/>
                    </a:cubicBezTo>
                    <a:cubicBezTo>
                      <a:pt x="0" y="163"/>
                      <a:pt x="0" y="163"/>
                      <a:pt x="0" y="163"/>
                    </a:cubicBezTo>
                    <a:cubicBezTo>
                      <a:pt x="0" y="169"/>
                      <a:pt x="5" y="173"/>
                      <a:pt x="11" y="173"/>
                    </a:cubicBezTo>
                    <a:cubicBezTo>
                      <a:pt x="163" y="173"/>
                      <a:pt x="163" y="173"/>
                      <a:pt x="163" y="173"/>
                    </a:cubicBezTo>
                    <a:cubicBezTo>
                      <a:pt x="169" y="173"/>
                      <a:pt x="174" y="169"/>
                      <a:pt x="174" y="163"/>
                    </a:cubicBezTo>
                    <a:cubicBezTo>
                      <a:pt x="174" y="142"/>
                      <a:pt x="174" y="142"/>
                      <a:pt x="174" y="142"/>
                    </a:cubicBezTo>
                    <a:cubicBezTo>
                      <a:pt x="174" y="138"/>
                      <a:pt x="171" y="134"/>
                      <a:pt x="167" y="132"/>
                    </a:cubicBezTo>
                    <a:close/>
                    <a:moveTo>
                      <a:pt x="164" y="163"/>
                    </a:moveTo>
                    <a:cubicBezTo>
                      <a:pt x="164" y="163"/>
                      <a:pt x="164" y="164"/>
                      <a:pt x="163" y="164"/>
                    </a:cubicBezTo>
                    <a:cubicBezTo>
                      <a:pt x="11" y="164"/>
                      <a:pt x="11" y="164"/>
                      <a:pt x="11" y="164"/>
                    </a:cubicBezTo>
                    <a:cubicBezTo>
                      <a:pt x="10" y="164"/>
                      <a:pt x="10" y="163"/>
                      <a:pt x="10" y="163"/>
                    </a:cubicBezTo>
                    <a:cubicBezTo>
                      <a:pt x="10" y="142"/>
                      <a:pt x="10" y="142"/>
                      <a:pt x="10" y="142"/>
                    </a:cubicBezTo>
                    <a:cubicBezTo>
                      <a:pt x="10" y="142"/>
                      <a:pt x="10" y="141"/>
                      <a:pt x="11" y="141"/>
                    </a:cubicBezTo>
                    <a:cubicBezTo>
                      <a:pt x="61" y="121"/>
                      <a:pt x="70" y="113"/>
                      <a:pt x="72" y="107"/>
                    </a:cubicBezTo>
                    <a:cubicBezTo>
                      <a:pt x="72" y="107"/>
                      <a:pt x="72" y="106"/>
                      <a:pt x="72" y="106"/>
                    </a:cubicBezTo>
                    <a:cubicBezTo>
                      <a:pt x="72" y="98"/>
                      <a:pt x="72" y="98"/>
                      <a:pt x="72" y="98"/>
                    </a:cubicBezTo>
                    <a:cubicBezTo>
                      <a:pt x="72" y="96"/>
                      <a:pt x="71" y="95"/>
                      <a:pt x="70" y="94"/>
                    </a:cubicBezTo>
                    <a:cubicBezTo>
                      <a:pt x="65" y="89"/>
                      <a:pt x="62" y="82"/>
                      <a:pt x="59" y="74"/>
                    </a:cubicBezTo>
                    <a:cubicBezTo>
                      <a:pt x="59" y="73"/>
                      <a:pt x="58" y="72"/>
                      <a:pt x="57" y="71"/>
                    </a:cubicBezTo>
                    <a:cubicBezTo>
                      <a:pt x="55" y="70"/>
                      <a:pt x="54" y="67"/>
                      <a:pt x="54" y="64"/>
                    </a:cubicBezTo>
                    <a:cubicBezTo>
                      <a:pt x="54" y="62"/>
                      <a:pt x="55" y="60"/>
                      <a:pt x="56" y="59"/>
                    </a:cubicBezTo>
                    <a:cubicBezTo>
                      <a:pt x="56" y="58"/>
                      <a:pt x="57" y="57"/>
                      <a:pt x="57" y="56"/>
                    </a:cubicBezTo>
                    <a:cubicBezTo>
                      <a:pt x="57" y="37"/>
                      <a:pt x="57" y="37"/>
                      <a:pt x="57" y="37"/>
                    </a:cubicBezTo>
                    <a:cubicBezTo>
                      <a:pt x="57" y="19"/>
                      <a:pt x="67" y="10"/>
                      <a:pt x="87" y="10"/>
                    </a:cubicBezTo>
                    <a:cubicBezTo>
                      <a:pt x="107" y="10"/>
                      <a:pt x="117" y="19"/>
                      <a:pt x="117" y="37"/>
                    </a:cubicBezTo>
                    <a:cubicBezTo>
                      <a:pt x="117" y="56"/>
                      <a:pt x="117" y="56"/>
                      <a:pt x="117" y="56"/>
                    </a:cubicBezTo>
                    <a:cubicBezTo>
                      <a:pt x="117" y="57"/>
                      <a:pt x="117" y="58"/>
                      <a:pt x="118" y="59"/>
                    </a:cubicBezTo>
                    <a:cubicBezTo>
                      <a:pt x="119" y="60"/>
                      <a:pt x="120" y="62"/>
                      <a:pt x="120" y="64"/>
                    </a:cubicBezTo>
                    <a:cubicBezTo>
                      <a:pt x="120" y="67"/>
                      <a:pt x="119" y="70"/>
                      <a:pt x="117" y="71"/>
                    </a:cubicBezTo>
                    <a:cubicBezTo>
                      <a:pt x="116" y="72"/>
                      <a:pt x="115" y="73"/>
                      <a:pt x="115" y="74"/>
                    </a:cubicBezTo>
                    <a:cubicBezTo>
                      <a:pt x="112" y="82"/>
                      <a:pt x="109" y="89"/>
                      <a:pt x="104" y="94"/>
                    </a:cubicBezTo>
                    <a:cubicBezTo>
                      <a:pt x="103" y="95"/>
                      <a:pt x="102" y="96"/>
                      <a:pt x="102" y="98"/>
                    </a:cubicBezTo>
                    <a:cubicBezTo>
                      <a:pt x="102" y="106"/>
                      <a:pt x="102" y="106"/>
                      <a:pt x="102" y="106"/>
                    </a:cubicBezTo>
                    <a:cubicBezTo>
                      <a:pt x="102" y="106"/>
                      <a:pt x="102" y="107"/>
                      <a:pt x="102" y="107"/>
                    </a:cubicBezTo>
                    <a:cubicBezTo>
                      <a:pt x="104" y="113"/>
                      <a:pt x="113" y="122"/>
                      <a:pt x="163" y="141"/>
                    </a:cubicBezTo>
                    <a:cubicBezTo>
                      <a:pt x="164" y="141"/>
                      <a:pt x="164" y="142"/>
                      <a:pt x="164" y="142"/>
                    </a:cubicBezTo>
                    <a:lnTo>
                      <a:pt x="164" y="163"/>
                    </a:ln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30" name="Freeform 370">
                <a:extLst>
                  <a:ext uri="{FF2B5EF4-FFF2-40B4-BE49-F238E27FC236}">
                    <a16:creationId xmlns:a16="http://schemas.microsoft.com/office/drawing/2014/main" id="{15041AD9-3CDC-4D70-8AAC-D7F02720D0E0}"/>
                  </a:ext>
                </a:extLst>
              </p:cNvPr>
              <p:cNvSpPr>
                <a:spLocks/>
              </p:cNvSpPr>
              <p:nvPr/>
            </p:nvSpPr>
            <p:spPr bwMode="auto">
              <a:xfrm>
                <a:off x="6837363" y="1123950"/>
                <a:ext cx="234950" cy="311150"/>
              </a:xfrm>
              <a:custGeom>
                <a:avLst/>
                <a:gdLst>
                  <a:gd name="T0" fmla="*/ 96 w 102"/>
                  <a:gd name="T1" fmla="*/ 101 h 135"/>
                  <a:gd name="T2" fmla="*/ 54 w 102"/>
                  <a:gd name="T3" fmla="*/ 81 h 135"/>
                  <a:gd name="T4" fmla="*/ 54 w 102"/>
                  <a:gd name="T5" fmla="*/ 78 h 135"/>
                  <a:gd name="T6" fmla="*/ 63 w 102"/>
                  <a:gd name="T7" fmla="*/ 62 h 135"/>
                  <a:gd name="T8" fmla="*/ 68 w 102"/>
                  <a:gd name="T9" fmla="*/ 50 h 135"/>
                  <a:gd name="T10" fmla="*/ 66 w 102"/>
                  <a:gd name="T11" fmla="*/ 42 h 135"/>
                  <a:gd name="T12" fmla="*/ 66 w 102"/>
                  <a:gd name="T13" fmla="*/ 30 h 135"/>
                  <a:gd name="T14" fmla="*/ 34 w 102"/>
                  <a:gd name="T15" fmla="*/ 0 h 135"/>
                  <a:gd name="T16" fmla="*/ 3 w 102"/>
                  <a:gd name="T17" fmla="*/ 30 h 135"/>
                  <a:gd name="T18" fmla="*/ 3 w 102"/>
                  <a:gd name="T19" fmla="*/ 42 h 135"/>
                  <a:gd name="T20" fmla="*/ 0 w 102"/>
                  <a:gd name="T21" fmla="*/ 50 h 135"/>
                  <a:gd name="T22" fmla="*/ 5 w 102"/>
                  <a:gd name="T23" fmla="*/ 62 h 135"/>
                  <a:gd name="T24" fmla="*/ 15 w 102"/>
                  <a:gd name="T25" fmla="*/ 79 h 135"/>
                  <a:gd name="T26" fmla="*/ 22 w 102"/>
                  <a:gd name="T27" fmla="*/ 80 h 135"/>
                  <a:gd name="T28" fmla="*/ 22 w 102"/>
                  <a:gd name="T29" fmla="*/ 73 h 135"/>
                  <a:gd name="T30" fmla="*/ 14 w 102"/>
                  <a:gd name="T31" fmla="*/ 58 h 135"/>
                  <a:gd name="T32" fmla="*/ 12 w 102"/>
                  <a:gd name="T33" fmla="*/ 55 h 135"/>
                  <a:gd name="T34" fmla="*/ 10 w 102"/>
                  <a:gd name="T35" fmla="*/ 50 h 135"/>
                  <a:gd name="T36" fmla="*/ 11 w 102"/>
                  <a:gd name="T37" fmla="*/ 47 h 135"/>
                  <a:gd name="T38" fmla="*/ 12 w 102"/>
                  <a:gd name="T39" fmla="*/ 44 h 135"/>
                  <a:gd name="T40" fmla="*/ 12 w 102"/>
                  <a:gd name="T41" fmla="*/ 30 h 135"/>
                  <a:gd name="T42" fmla="*/ 34 w 102"/>
                  <a:gd name="T43" fmla="*/ 10 h 135"/>
                  <a:gd name="T44" fmla="*/ 56 w 102"/>
                  <a:gd name="T45" fmla="*/ 30 h 135"/>
                  <a:gd name="T46" fmla="*/ 56 w 102"/>
                  <a:gd name="T47" fmla="*/ 44 h 135"/>
                  <a:gd name="T48" fmla="*/ 57 w 102"/>
                  <a:gd name="T49" fmla="*/ 47 h 135"/>
                  <a:gd name="T50" fmla="*/ 58 w 102"/>
                  <a:gd name="T51" fmla="*/ 50 h 135"/>
                  <a:gd name="T52" fmla="*/ 56 w 102"/>
                  <a:gd name="T53" fmla="*/ 55 h 135"/>
                  <a:gd name="T54" fmla="*/ 54 w 102"/>
                  <a:gd name="T55" fmla="*/ 58 h 135"/>
                  <a:gd name="T56" fmla="*/ 46 w 102"/>
                  <a:gd name="T57" fmla="*/ 73 h 135"/>
                  <a:gd name="T58" fmla="*/ 45 w 102"/>
                  <a:gd name="T59" fmla="*/ 76 h 135"/>
                  <a:gd name="T60" fmla="*/ 45 w 102"/>
                  <a:gd name="T61" fmla="*/ 82 h 135"/>
                  <a:gd name="T62" fmla="*/ 45 w 102"/>
                  <a:gd name="T63" fmla="*/ 84 h 135"/>
                  <a:gd name="T64" fmla="*/ 92 w 102"/>
                  <a:gd name="T65" fmla="*/ 110 h 135"/>
                  <a:gd name="T66" fmla="*/ 92 w 102"/>
                  <a:gd name="T67" fmla="*/ 126 h 135"/>
                  <a:gd name="T68" fmla="*/ 52 w 102"/>
                  <a:gd name="T69" fmla="*/ 126 h 135"/>
                  <a:gd name="T70" fmla="*/ 47 w 102"/>
                  <a:gd name="T71" fmla="*/ 131 h 135"/>
                  <a:gd name="T72" fmla="*/ 52 w 102"/>
                  <a:gd name="T73" fmla="*/ 135 h 135"/>
                  <a:gd name="T74" fmla="*/ 92 w 102"/>
                  <a:gd name="T75" fmla="*/ 135 h 135"/>
                  <a:gd name="T76" fmla="*/ 102 w 102"/>
                  <a:gd name="T77" fmla="*/ 126 h 135"/>
                  <a:gd name="T78" fmla="*/ 102 w 102"/>
                  <a:gd name="T79" fmla="*/ 110 h 135"/>
                  <a:gd name="T80" fmla="*/ 96 w 102"/>
                  <a:gd name="T81" fmla="*/ 10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 h="135">
                    <a:moveTo>
                      <a:pt x="96" y="101"/>
                    </a:moveTo>
                    <a:cubicBezTo>
                      <a:pt x="62" y="89"/>
                      <a:pt x="56" y="83"/>
                      <a:pt x="54" y="81"/>
                    </a:cubicBezTo>
                    <a:cubicBezTo>
                      <a:pt x="54" y="78"/>
                      <a:pt x="54" y="78"/>
                      <a:pt x="54" y="78"/>
                    </a:cubicBezTo>
                    <a:cubicBezTo>
                      <a:pt x="58" y="74"/>
                      <a:pt x="61" y="68"/>
                      <a:pt x="63" y="62"/>
                    </a:cubicBezTo>
                    <a:cubicBezTo>
                      <a:pt x="66" y="59"/>
                      <a:pt x="68" y="55"/>
                      <a:pt x="68" y="50"/>
                    </a:cubicBezTo>
                    <a:cubicBezTo>
                      <a:pt x="68" y="48"/>
                      <a:pt x="67" y="45"/>
                      <a:pt x="66" y="42"/>
                    </a:cubicBezTo>
                    <a:cubicBezTo>
                      <a:pt x="66" y="30"/>
                      <a:pt x="66" y="30"/>
                      <a:pt x="66" y="30"/>
                    </a:cubicBezTo>
                    <a:cubicBezTo>
                      <a:pt x="66" y="11"/>
                      <a:pt x="54" y="0"/>
                      <a:pt x="34" y="0"/>
                    </a:cubicBezTo>
                    <a:cubicBezTo>
                      <a:pt x="14" y="0"/>
                      <a:pt x="3" y="11"/>
                      <a:pt x="3" y="30"/>
                    </a:cubicBezTo>
                    <a:cubicBezTo>
                      <a:pt x="3" y="42"/>
                      <a:pt x="3" y="42"/>
                      <a:pt x="3" y="42"/>
                    </a:cubicBezTo>
                    <a:cubicBezTo>
                      <a:pt x="1" y="45"/>
                      <a:pt x="0" y="48"/>
                      <a:pt x="0" y="50"/>
                    </a:cubicBezTo>
                    <a:cubicBezTo>
                      <a:pt x="0" y="55"/>
                      <a:pt x="2" y="59"/>
                      <a:pt x="5" y="62"/>
                    </a:cubicBezTo>
                    <a:cubicBezTo>
                      <a:pt x="7" y="69"/>
                      <a:pt x="11" y="75"/>
                      <a:pt x="15" y="79"/>
                    </a:cubicBezTo>
                    <a:cubicBezTo>
                      <a:pt x="17" y="81"/>
                      <a:pt x="20" y="81"/>
                      <a:pt x="22" y="80"/>
                    </a:cubicBezTo>
                    <a:cubicBezTo>
                      <a:pt x="24" y="78"/>
                      <a:pt x="24" y="75"/>
                      <a:pt x="22" y="73"/>
                    </a:cubicBezTo>
                    <a:cubicBezTo>
                      <a:pt x="19" y="69"/>
                      <a:pt x="16" y="64"/>
                      <a:pt x="14" y="58"/>
                    </a:cubicBezTo>
                    <a:cubicBezTo>
                      <a:pt x="14" y="56"/>
                      <a:pt x="13" y="56"/>
                      <a:pt x="12" y="55"/>
                    </a:cubicBezTo>
                    <a:cubicBezTo>
                      <a:pt x="11" y="54"/>
                      <a:pt x="10" y="52"/>
                      <a:pt x="10" y="50"/>
                    </a:cubicBezTo>
                    <a:cubicBezTo>
                      <a:pt x="10" y="49"/>
                      <a:pt x="11" y="48"/>
                      <a:pt x="11" y="47"/>
                    </a:cubicBezTo>
                    <a:cubicBezTo>
                      <a:pt x="12" y="46"/>
                      <a:pt x="12" y="45"/>
                      <a:pt x="12" y="44"/>
                    </a:cubicBezTo>
                    <a:cubicBezTo>
                      <a:pt x="12" y="30"/>
                      <a:pt x="12" y="30"/>
                      <a:pt x="12" y="30"/>
                    </a:cubicBezTo>
                    <a:cubicBezTo>
                      <a:pt x="12" y="17"/>
                      <a:pt x="20" y="10"/>
                      <a:pt x="34" y="10"/>
                    </a:cubicBezTo>
                    <a:cubicBezTo>
                      <a:pt x="49" y="10"/>
                      <a:pt x="56" y="17"/>
                      <a:pt x="56" y="30"/>
                    </a:cubicBezTo>
                    <a:cubicBezTo>
                      <a:pt x="56" y="44"/>
                      <a:pt x="56" y="44"/>
                      <a:pt x="56" y="44"/>
                    </a:cubicBezTo>
                    <a:cubicBezTo>
                      <a:pt x="56" y="45"/>
                      <a:pt x="56" y="46"/>
                      <a:pt x="57" y="47"/>
                    </a:cubicBezTo>
                    <a:cubicBezTo>
                      <a:pt x="58" y="48"/>
                      <a:pt x="58" y="49"/>
                      <a:pt x="58" y="50"/>
                    </a:cubicBezTo>
                    <a:cubicBezTo>
                      <a:pt x="58" y="52"/>
                      <a:pt x="58" y="54"/>
                      <a:pt x="56" y="55"/>
                    </a:cubicBezTo>
                    <a:cubicBezTo>
                      <a:pt x="55" y="56"/>
                      <a:pt x="55" y="56"/>
                      <a:pt x="54" y="58"/>
                    </a:cubicBezTo>
                    <a:cubicBezTo>
                      <a:pt x="53" y="64"/>
                      <a:pt x="50" y="69"/>
                      <a:pt x="46" y="73"/>
                    </a:cubicBezTo>
                    <a:cubicBezTo>
                      <a:pt x="45" y="74"/>
                      <a:pt x="45" y="75"/>
                      <a:pt x="45" y="76"/>
                    </a:cubicBezTo>
                    <a:cubicBezTo>
                      <a:pt x="45" y="82"/>
                      <a:pt x="45" y="82"/>
                      <a:pt x="45" y="82"/>
                    </a:cubicBezTo>
                    <a:cubicBezTo>
                      <a:pt x="45" y="83"/>
                      <a:pt x="45" y="83"/>
                      <a:pt x="45" y="84"/>
                    </a:cubicBezTo>
                    <a:cubicBezTo>
                      <a:pt x="46" y="88"/>
                      <a:pt x="51" y="95"/>
                      <a:pt x="92" y="110"/>
                    </a:cubicBezTo>
                    <a:cubicBezTo>
                      <a:pt x="92" y="126"/>
                      <a:pt x="92" y="126"/>
                      <a:pt x="92" y="126"/>
                    </a:cubicBezTo>
                    <a:cubicBezTo>
                      <a:pt x="52" y="126"/>
                      <a:pt x="52" y="126"/>
                      <a:pt x="52" y="126"/>
                    </a:cubicBezTo>
                    <a:cubicBezTo>
                      <a:pt x="50" y="126"/>
                      <a:pt x="47" y="128"/>
                      <a:pt x="47" y="131"/>
                    </a:cubicBezTo>
                    <a:cubicBezTo>
                      <a:pt x="47" y="133"/>
                      <a:pt x="50" y="135"/>
                      <a:pt x="52" y="135"/>
                    </a:cubicBezTo>
                    <a:cubicBezTo>
                      <a:pt x="92" y="135"/>
                      <a:pt x="92" y="135"/>
                      <a:pt x="92" y="135"/>
                    </a:cubicBezTo>
                    <a:cubicBezTo>
                      <a:pt x="97" y="135"/>
                      <a:pt x="102" y="131"/>
                      <a:pt x="102" y="126"/>
                    </a:cubicBezTo>
                    <a:cubicBezTo>
                      <a:pt x="102" y="110"/>
                      <a:pt x="102" y="110"/>
                      <a:pt x="102" y="110"/>
                    </a:cubicBezTo>
                    <a:cubicBezTo>
                      <a:pt x="102" y="106"/>
                      <a:pt x="99" y="103"/>
                      <a:pt x="96" y="101"/>
                    </a:cubicBezTo>
                    <a:close/>
                  </a:path>
                </a:pathLst>
              </a:custGeom>
              <a:grpFill/>
              <a:ln w="3175">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grpSp>
      </p:grpSp>
      <p:sp>
        <p:nvSpPr>
          <p:cNvPr id="31" name="Rectangle 30">
            <a:extLst>
              <a:ext uri="{FF2B5EF4-FFF2-40B4-BE49-F238E27FC236}">
                <a16:creationId xmlns:a16="http://schemas.microsoft.com/office/drawing/2014/main" id="{A55C6BDE-8D03-4B0B-B4C4-BD7A05C4353E}"/>
              </a:ext>
            </a:extLst>
          </p:cNvPr>
          <p:cNvSpPr/>
          <p:nvPr/>
        </p:nvSpPr>
        <p:spPr>
          <a:xfrm>
            <a:off x="7724398" y="3319591"/>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Finalize Roles and Responsibilities</a:t>
            </a:r>
          </a:p>
        </p:txBody>
      </p:sp>
      <p:sp>
        <p:nvSpPr>
          <p:cNvPr id="32" name="Rectangle 31">
            <a:extLst>
              <a:ext uri="{FF2B5EF4-FFF2-40B4-BE49-F238E27FC236}">
                <a16:creationId xmlns:a16="http://schemas.microsoft.com/office/drawing/2014/main" id="{B2C9E5E8-88B7-44E8-8172-EAE42C9DAD01}"/>
              </a:ext>
            </a:extLst>
          </p:cNvPr>
          <p:cNvSpPr/>
          <p:nvPr/>
        </p:nvSpPr>
        <p:spPr>
          <a:xfrm>
            <a:off x="7724398" y="4219324"/>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Key Design Decisions &amp; Change Impacts</a:t>
            </a:r>
          </a:p>
        </p:txBody>
      </p:sp>
      <p:sp>
        <p:nvSpPr>
          <p:cNvPr id="33" name="Rectangle 32">
            <a:extLst>
              <a:ext uri="{FF2B5EF4-FFF2-40B4-BE49-F238E27FC236}">
                <a16:creationId xmlns:a16="http://schemas.microsoft.com/office/drawing/2014/main" id="{9547BB2F-5B0D-4491-8F62-539B945210F9}"/>
              </a:ext>
            </a:extLst>
          </p:cNvPr>
          <p:cNvSpPr/>
          <p:nvPr/>
        </p:nvSpPr>
        <p:spPr>
          <a:xfrm>
            <a:off x="7724398" y="5119057"/>
            <a:ext cx="3895333" cy="66751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Arial" panose="020B0604020202020204"/>
                <a:ea typeface="+mn-ea"/>
                <a:cs typeface="+mn-cs"/>
              </a:rPr>
              <a:t>Parking Lot items</a:t>
            </a:r>
          </a:p>
        </p:txBody>
      </p:sp>
      <p:cxnSp>
        <p:nvCxnSpPr>
          <p:cNvPr id="34" name="Straight Connector 33">
            <a:extLst>
              <a:ext uri="{FF2B5EF4-FFF2-40B4-BE49-F238E27FC236}">
                <a16:creationId xmlns:a16="http://schemas.microsoft.com/office/drawing/2014/main" id="{1F941429-0E06-4BCE-8EEB-2525B1FC5D43}"/>
              </a:ext>
            </a:extLst>
          </p:cNvPr>
          <p:cNvCxnSpPr/>
          <p:nvPr/>
        </p:nvCxnSpPr>
        <p:spPr>
          <a:xfrm>
            <a:off x="7642204" y="4074583"/>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0CE6CE7-1EA9-455A-A04B-DBD92435EEDD}"/>
              </a:ext>
            </a:extLst>
          </p:cNvPr>
          <p:cNvCxnSpPr/>
          <p:nvPr/>
        </p:nvCxnSpPr>
        <p:spPr>
          <a:xfrm>
            <a:off x="7642204" y="3215541"/>
            <a:ext cx="914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C7F81309-35E9-4D98-A79F-2B7441AD3D51}"/>
              </a:ext>
            </a:extLst>
          </p:cNvPr>
          <p:cNvGrpSpPr/>
          <p:nvPr/>
        </p:nvGrpSpPr>
        <p:grpSpPr>
          <a:xfrm>
            <a:off x="6925882" y="4278760"/>
            <a:ext cx="548640" cy="548640"/>
            <a:chOff x="6901534" y="4825899"/>
            <a:chExt cx="548640" cy="548640"/>
          </a:xfrm>
        </p:grpSpPr>
        <p:sp>
          <p:nvSpPr>
            <p:cNvPr id="37" name="Oval 36">
              <a:extLst>
                <a:ext uri="{FF2B5EF4-FFF2-40B4-BE49-F238E27FC236}">
                  <a16:creationId xmlns:a16="http://schemas.microsoft.com/office/drawing/2014/main" id="{354F07F1-E82F-4C91-87D4-EA3E8EF2003B}"/>
                </a:ext>
              </a:extLst>
            </p:cNvPr>
            <p:cNvSpPr/>
            <p:nvPr/>
          </p:nvSpPr>
          <p:spPr>
            <a:xfrm>
              <a:off x="6901534" y="4825899"/>
              <a:ext cx="548640" cy="54864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tx1"/>
                </a:solidFill>
                <a:effectLst/>
                <a:uLnTx/>
                <a:uFillTx/>
                <a:latin typeface="Arial" panose="020B0604020202020204"/>
                <a:ea typeface="+mn-ea"/>
                <a:cs typeface="+mn-cs"/>
              </a:endParaRPr>
            </a:p>
          </p:txBody>
        </p:sp>
        <p:grpSp>
          <p:nvGrpSpPr>
            <p:cNvPr id="38" name="Graphic 4">
              <a:extLst>
                <a:ext uri="{FF2B5EF4-FFF2-40B4-BE49-F238E27FC236}">
                  <a16:creationId xmlns:a16="http://schemas.microsoft.com/office/drawing/2014/main" id="{08F460CD-0D18-44B3-8CB2-25AC63B340FE}"/>
                </a:ext>
              </a:extLst>
            </p:cNvPr>
            <p:cNvGrpSpPr/>
            <p:nvPr/>
          </p:nvGrpSpPr>
          <p:grpSpPr>
            <a:xfrm>
              <a:off x="7090095" y="4952850"/>
              <a:ext cx="171449" cy="294678"/>
              <a:chOff x="7122317" y="5310453"/>
              <a:chExt cx="208598" cy="358527"/>
            </a:xfrm>
          </p:grpSpPr>
          <p:sp>
            <p:nvSpPr>
              <p:cNvPr id="39" name="Freeform: Shape 38">
                <a:extLst>
                  <a:ext uri="{FF2B5EF4-FFF2-40B4-BE49-F238E27FC236}">
                    <a16:creationId xmlns:a16="http://schemas.microsoft.com/office/drawing/2014/main" id="{953A69C9-7147-4FBC-8540-54BC254C8626}"/>
                  </a:ext>
                </a:extLst>
              </p:cNvPr>
              <p:cNvSpPr/>
              <p:nvPr/>
            </p:nvSpPr>
            <p:spPr>
              <a:xfrm>
                <a:off x="7194023" y="5603793"/>
                <a:ext cx="65187" cy="65187"/>
              </a:xfrm>
              <a:custGeom>
                <a:avLst/>
                <a:gdLst>
                  <a:gd name="connsiteX0" fmla="*/ 65187 w 65186"/>
                  <a:gd name="connsiteY0" fmla="*/ 32593 h 65186"/>
                  <a:gd name="connsiteX1" fmla="*/ 32593 w 65186"/>
                  <a:gd name="connsiteY1" fmla="*/ 65187 h 65186"/>
                  <a:gd name="connsiteX2" fmla="*/ 0 w 65186"/>
                  <a:gd name="connsiteY2" fmla="*/ 32593 h 65186"/>
                  <a:gd name="connsiteX3" fmla="*/ 32593 w 65186"/>
                  <a:gd name="connsiteY3" fmla="*/ 0 h 65186"/>
                  <a:gd name="connsiteX4" fmla="*/ 65187 w 65186"/>
                  <a:gd name="connsiteY4" fmla="*/ 32593 h 65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86" h="65186">
                    <a:moveTo>
                      <a:pt x="65187" y="32593"/>
                    </a:moveTo>
                    <a:cubicBezTo>
                      <a:pt x="65187" y="50594"/>
                      <a:pt x="50594" y="65187"/>
                      <a:pt x="32593" y="65187"/>
                    </a:cubicBezTo>
                    <a:cubicBezTo>
                      <a:pt x="14593" y="65187"/>
                      <a:pt x="0" y="50594"/>
                      <a:pt x="0" y="32593"/>
                    </a:cubicBezTo>
                    <a:cubicBezTo>
                      <a:pt x="0" y="14593"/>
                      <a:pt x="14593" y="0"/>
                      <a:pt x="32593" y="0"/>
                    </a:cubicBezTo>
                    <a:cubicBezTo>
                      <a:pt x="50594" y="0"/>
                      <a:pt x="65187" y="14593"/>
                      <a:pt x="65187" y="32593"/>
                    </a:cubicBezTo>
                    <a:close/>
                  </a:path>
                </a:pathLst>
              </a:custGeom>
              <a:solidFill>
                <a:srgbClr val="6B767D"/>
              </a:solidFill>
              <a:ln w="1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40" name="Freeform: Shape 39">
                <a:extLst>
                  <a:ext uri="{FF2B5EF4-FFF2-40B4-BE49-F238E27FC236}">
                    <a16:creationId xmlns:a16="http://schemas.microsoft.com/office/drawing/2014/main" id="{A8D29757-0405-409D-8E96-E1FBFEE6CF6D}"/>
                  </a:ext>
                </a:extLst>
              </p:cNvPr>
              <p:cNvSpPr/>
              <p:nvPr/>
            </p:nvSpPr>
            <p:spPr>
              <a:xfrm>
                <a:off x="7122317" y="5310453"/>
                <a:ext cx="208598" cy="273784"/>
              </a:xfrm>
              <a:custGeom>
                <a:avLst/>
                <a:gdLst>
                  <a:gd name="connsiteX0" fmla="*/ 104299 w 208597"/>
                  <a:gd name="connsiteY0" fmla="*/ 0 h 273784"/>
                  <a:gd name="connsiteX1" fmla="*/ 0 w 208597"/>
                  <a:gd name="connsiteY1" fmla="*/ 104299 h 273784"/>
                  <a:gd name="connsiteX2" fmla="*/ 26075 w 208597"/>
                  <a:gd name="connsiteY2" fmla="*/ 130373 h 273784"/>
                  <a:gd name="connsiteX3" fmla="*/ 52149 w 208597"/>
                  <a:gd name="connsiteY3" fmla="*/ 104299 h 273784"/>
                  <a:gd name="connsiteX4" fmla="*/ 104299 w 208597"/>
                  <a:gd name="connsiteY4" fmla="*/ 52149 h 273784"/>
                  <a:gd name="connsiteX5" fmla="*/ 156448 w 208597"/>
                  <a:gd name="connsiteY5" fmla="*/ 104299 h 273784"/>
                  <a:gd name="connsiteX6" fmla="*/ 104299 w 208597"/>
                  <a:gd name="connsiteY6" fmla="*/ 156448 h 273784"/>
                  <a:gd name="connsiteX7" fmla="*/ 78224 w 208597"/>
                  <a:gd name="connsiteY7" fmla="*/ 182523 h 273784"/>
                  <a:gd name="connsiteX8" fmla="*/ 78224 w 208597"/>
                  <a:gd name="connsiteY8" fmla="*/ 247710 h 273784"/>
                  <a:gd name="connsiteX9" fmla="*/ 104299 w 208597"/>
                  <a:gd name="connsiteY9" fmla="*/ 273784 h 273784"/>
                  <a:gd name="connsiteX10" fmla="*/ 130373 w 208597"/>
                  <a:gd name="connsiteY10" fmla="*/ 247710 h 273784"/>
                  <a:gd name="connsiteX11" fmla="*/ 130373 w 208597"/>
                  <a:gd name="connsiteY11" fmla="*/ 205298 h 273784"/>
                  <a:gd name="connsiteX12" fmla="*/ 208598 w 208597"/>
                  <a:gd name="connsiteY12" fmla="*/ 104299 h 273784"/>
                  <a:gd name="connsiteX13" fmla="*/ 104299 w 208597"/>
                  <a:gd name="connsiteY13" fmla="*/ 0 h 27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8597" h="273784">
                    <a:moveTo>
                      <a:pt x="104299" y="0"/>
                    </a:moveTo>
                    <a:cubicBezTo>
                      <a:pt x="46788" y="0"/>
                      <a:pt x="0" y="46788"/>
                      <a:pt x="0" y="104299"/>
                    </a:cubicBezTo>
                    <a:cubicBezTo>
                      <a:pt x="0" y="118700"/>
                      <a:pt x="11674" y="130373"/>
                      <a:pt x="26075" y="130373"/>
                    </a:cubicBezTo>
                    <a:cubicBezTo>
                      <a:pt x="40476" y="130373"/>
                      <a:pt x="52149" y="118700"/>
                      <a:pt x="52149" y="104299"/>
                    </a:cubicBezTo>
                    <a:cubicBezTo>
                      <a:pt x="52149" y="75544"/>
                      <a:pt x="75544" y="52149"/>
                      <a:pt x="104299" y="52149"/>
                    </a:cubicBezTo>
                    <a:cubicBezTo>
                      <a:pt x="133054" y="52149"/>
                      <a:pt x="156448" y="75544"/>
                      <a:pt x="156448" y="104299"/>
                    </a:cubicBezTo>
                    <a:cubicBezTo>
                      <a:pt x="156448" y="133054"/>
                      <a:pt x="133054" y="156448"/>
                      <a:pt x="104299" y="156448"/>
                    </a:cubicBezTo>
                    <a:cubicBezTo>
                      <a:pt x="89898" y="156448"/>
                      <a:pt x="78224" y="168122"/>
                      <a:pt x="78224" y="182523"/>
                    </a:cubicBezTo>
                    <a:lnTo>
                      <a:pt x="78224" y="247710"/>
                    </a:lnTo>
                    <a:cubicBezTo>
                      <a:pt x="78224" y="262111"/>
                      <a:pt x="89898" y="273784"/>
                      <a:pt x="104299" y="273784"/>
                    </a:cubicBezTo>
                    <a:cubicBezTo>
                      <a:pt x="118700" y="273784"/>
                      <a:pt x="130373" y="262111"/>
                      <a:pt x="130373" y="247710"/>
                    </a:cubicBezTo>
                    <a:lnTo>
                      <a:pt x="130373" y="205298"/>
                    </a:lnTo>
                    <a:cubicBezTo>
                      <a:pt x="175308" y="193691"/>
                      <a:pt x="208598" y="152809"/>
                      <a:pt x="208598" y="104299"/>
                    </a:cubicBezTo>
                    <a:cubicBezTo>
                      <a:pt x="208598" y="46788"/>
                      <a:pt x="161809" y="0"/>
                      <a:pt x="104299" y="0"/>
                    </a:cubicBezTo>
                    <a:close/>
                  </a:path>
                </a:pathLst>
              </a:custGeom>
              <a:solidFill>
                <a:srgbClr val="6B767D"/>
              </a:solidFill>
              <a:ln w="1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grpSp>
      </p:grpSp>
      <p:grpSp>
        <p:nvGrpSpPr>
          <p:cNvPr id="41" name="Group 40">
            <a:extLst>
              <a:ext uri="{FF2B5EF4-FFF2-40B4-BE49-F238E27FC236}">
                <a16:creationId xmlns:a16="http://schemas.microsoft.com/office/drawing/2014/main" id="{0D8EC354-4DFD-4ABD-BE89-EAFCF85670DD}"/>
              </a:ext>
            </a:extLst>
          </p:cNvPr>
          <p:cNvGrpSpPr/>
          <p:nvPr/>
        </p:nvGrpSpPr>
        <p:grpSpPr>
          <a:xfrm>
            <a:off x="6925882" y="5178493"/>
            <a:ext cx="548640" cy="548640"/>
            <a:chOff x="6902725" y="5570066"/>
            <a:chExt cx="548640" cy="548640"/>
          </a:xfrm>
        </p:grpSpPr>
        <p:sp>
          <p:nvSpPr>
            <p:cNvPr id="42" name="Freeform 44">
              <a:extLst>
                <a:ext uri="{FF2B5EF4-FFF2-40B4-BE49-F238E27FC236}">
                  <a16:creationId xmlns:a16="http://schemas.microsoft.com/office/drawing/2014/main" id="{E43967F7-CCF8-44C3-915D-B39428D9BCAA}"/>
                </a:ext>
              </a:extLst>
            </p:cNvPr>
            <p:cNvSpPr>
              <a:spLocks noChangeAspect="1" noEditPoints="1"/>
            </p:cNvSpPr>
            <p:nvPr/>
          </p:nvSpPr>
          <p:spPr bwMode="auto">
            <a:xfrm>
              <a:off x="7065821" y="5698082"/>
              <a:ext cx="222448" cy="292608"/>
            </a:xfrm>
            <a:custGeom>
              <a:avLst/>
              <a:gdLst>
                <a:gd name="T0" fmla="*/ 148 w 151"/>
                <a:gd name="T1" fmla="*/ 29 h 189"/>
                <a:gd name="T2" fmla="*/ 122 w 151"/>
                <a:gd name="T3" fmla="*/ 3 h 189"/>
                <a:gd name="T4" fmla="*/ 115 w 151"/>
                <a:gd name="T5" fmla="*/ 0 h 189"/>
                <a:gd name="T6" fmla="*/ 115 w 151"/>
                <a:gd name="T7" fmla="*/ 0 h 189"/>
                <a:gd name="T8" fmla="*/ 10 w 151"/>
                <a:gd name="T9" fmla="*/ 0 h 189"/>
                <a:gd name="T10" fmla="*/ 0 w 151"/>
                <a:gd name="T11" fmla="*/ 10 h 189"/>
                <a:gd name="T12" fmla="*/ 0 w 151"/>
                <a:gd name="T13" fmla="*/ 179 h 189"/>
                <a:gd name="T14" fmla="*/ 10 w 151"/>
                <a:gd name="T15" fmla="*/ 189 h 189"/>
                <a:gd name="T16" fmla="*/ 141 w 151"/>
                <a:gd name="T17" fmla="*/ 189 h 189"/>
                <a:gd name="T18" fmla="*/ 151 w 151"/>
                <a:gd name="T19" fmla="*/ 179 h 189"/>
                <a:gd name="T20" fmla="*/ 151 w 151"/>
                <a:gd name="T21" fmla="*/ 36 h 189"/>
                <a:gd name="T22" fmla="*/ 148 w 151"/>
                <a:gd name="T23" fmla="*/ 29 h 189"/>
                <a:gd name="T24" fmla="*/ 141 w 151"/>
                <a:gd name="T25" fmla="*/ 32 h 189"/>
                <a:gd name="T26" fmla="*/ 118 w 151"/>
                <a:gd name="T27" fmla="*/ 32 h 189"/>
                <a:gd name="T28" fmla="*/ 118 w 151"/>
                <a:gd name="T29" fmla="*/ 10 h 189"/>
                <a:gd name="T30" fmla="*/ 141 w 151"/>
                <a:gd name="T31" fmla="*/ 32 h 189"/>
                <a:gd name="T32" fmla="*/ 141 w 151"/>
                <a:gd name="T33" fmla="*/ 181 h 189"/>
                <a:gd name="T34" fmla="*/ 10 w 151"/>
                <a:gd name="T35" fmla="*/ 181 h 189"/>
                <a:gd name="T36" fmla="*/ 7 w 151"/>
                <a:gd name="T37" fmla="*/ 179 h 189"/>
                <a:gd name="T38" fmla="*/ 7 w 151"/>
                <a:gd name="T39" fmla="*/ 10 h 189"/>
                <a:gd name="T40" fmla="*/ 10 w 151"/>
                <a:gd name="T41" fmla="*/ 7 h 189"/>
                <a:gd name="T42" fmla="*/ 111 w 151"/>
                <a:gd name="T43" fmla="*/ 7 h 189"/>
                <a:gd name="T44" fmla="*/ 111 w 151"/>
                <a:gd name="T45" fmla="*/ 36 h 189"/>
                <a:gd name="T46" fmla="*/ 115 w 151"/>
                <a:gd name="T47" fmla="*/ 40 h 189"/>
                <a:gd name="T48" fmla="*/ 144 w 151"/>
                <a:gd name="T49" fmla="*/ 40 h 189"/>
                <a:gd name="T50" fmla="*/ 144 w 151"/>
                <a:gd name="T51" fmla="*/ 179 h 189"/>
                <a:gd name="T52" fmla="*/ 141 w 151"/>
                <a:gd name="T53"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1" h="189">
                  <a:moveTo>
                    <a:pt x="148" y="29"/>
                  </a:moveTo>
                  <a:cubicBezTo>
                    <a:pt x="122" y="3"/>
                    <a:pt x="122" y="3"/>
                    <a:pt x="122" y="3"/>
                  </a:cubicBezTo>
                  <a:cubicBezTo>
                    <a:pt x="120" y="1"/>
                    <a:pt x="117" y="0"/>
                    <a:pt x="115" y="0"/>
                  </a:cubicBezTo>
                  <a:cubicBezTo>
                    <a:pt x="115" y="0"/>
                    <a:pt x="115" y="0"/>
                    <a:pt x="115" y="0"/>
                  </a:cubicBezTo>
                  <a:cubicBezTo>
                    <a:pt x="10" y="0"/>
                    <a:pt x="10" y="0"/>
                    <a:pt x="10" y="0"/>
                  </a:cubicBezTo>
                  <a:cubicBezTo>
                    <a:pt x="4" y="0"/>
                    <a:pt x="0" y="4"/>
                    <a:pt x="0" y="10"/>
                  </a:cubicBezTo>
                  <a:cubicBezTo>
                    <a:pt x="0" y="179"/>
                    <a:pt x="0" y="179"/>
                    <a:pt x="0" y="179"/>
                  </a:cubicBezTo>
                  <a:cubicBezTo>
                    <a:pt x="0" y="184"/>
                    <a:pt x="4" y="189"/>
                    <a:pt x="10" y="189"/>
                  </a:cubicBezTo>
                  <a:cubicBezTo>
                    <a:pt x="141" y="189"/>
                    <a:pt x="141" y="189"/>
                    <a:pt x="141" y="189"/>
                  </a:cubicBezTo>
                  <a:cubicBezTo>
                    <a:pt x="147" y="189"/>
                    <a:pt x="151" y="184"/>
                    <a:pt x="151" y="179"/>
                  </a:cubicBezTo>
                  <a:cubicBezTo>
                    <a:pt x="151" y="36"/>
                    <a:pt x="151" y="36"/>
                    <a:pt x="151" y="36"/>
                  </a:cubicBezTo>
                  <a:cubicBezTo>
                    <a:pt x="151" y="33"/>
                    <a:pt x="150" y="31"/>
                    <a:pt x="148" y="29"/>
                  </a:cubicBezTo>
                  <a:close/>
                  <a:moveTo>
                    <a:pt x="141" y="32"/>
                  </a:moveTo>
                  <a:cubicBezTo>
                    <a:pt x="118" y="32"/>
                    <a:pt x="118" y="32"/>
                    <a:pt x="118" y="32"/>
                  </a:cubicBezTo>
                  <a:cubicBezTo>
                    <a:pt x="118" y="10"/>
                    <a:pt x="118" y="10"/>
                    <a:pt x="118" y="10"/>
                  </a:cubicBezTo>
                  <a:lnTo>
                    <a:pt x="141" y="32"/>
                  </a:lnTo>
                  <a:close/>
                  <a:moveTo>
                    <a:pt x="141" y="181"/>
                  </a:moveTo>
                  <a:cubicBezTo>
                    <a:pt x="10" y="181"/>
                    <a:pt x="10" y="181"/>
                    <a:pt x="10" y="181"/>
                  </a:cubicBezTo>
                  <a:cubicBezTo>
                    <a:pt x="8" y="181"/>
                    <a:pt x="7" y="180"/>
                    <a:pt x="7" y="179"/>
                  </a:cubicBezTo>
                  <a:cubicBezTo>
                    <a:pt x="7" y="10"/>
                    <a:pt x="7" y="10"/>
                    <a:pt x="7" y="10"/>
                  </a:cubicBezTo>
                  <a:cubicBezTo>
                    <a:pt x="7" y="8"/>
                    <a:pt x="8" y="7"/>
                    <a:pt x="10" y="7"/>
                  </a:cubicBezTo>
                  <a:cubicBezTo>
                    <a:pt x="111" y="7"/>
                    <a:pt x="111" y="7"/>
                    <a:pt x="111" y="7"/>
                  </a:cubicBezTo>
                  <a:cubicBezTo>
                    <a:pt x="111" y="36"/>
                    <a:pt x="111" y="36"/>
                    <a:pt x="111" y="36"/>
                  </a:cubicBezTo>
                  <a:cubicBezTo>
                    <a:pt x="111" y="38"/>
                    <a:pt x="113" y="40"/>
                    <a:pt x="115" y="40"/>
                  </a:cubicBezTo>
                  <a:cubicBezTo>
                    <a:pt x="144" y="40"/>
                    <a:pt x="144" y="40"/>
                    <a:pt x="144" y="40"/>
                  </a:cubicBezTo>
                  <a:cubicBezTo>
                    <a:pt x="144" y="179"/>
                    <a:pt x="144" y="179"/>
                    <a:pt x="144" y="179"/>
                  </a:cubicBezTo>
                  <a:cubicBezTo>
                    <a:pt x="144" y="180"/>
                    <a:pt x="142" y="181"/>
                    <a:pt x="141" y="181"/>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43" name="Oval 42">
              <a:extLst>
                <a:ext uri="{FF2B5EF4-FFF2-40B4-BE49-F238E27FC236}">
                  <a16:creationId xmlns:a16="http://schemas.microsoft.com/office/drawing/2014/main" id="{25D01D17-7244-4E2E-8D16-36A3A80FEFF5}"/>
                </a:ext>
              </a:extLst>
            </p:cNvPr>
            <p:cNvSpPr/>
            <p:nvPr/>
          </p:nvSpPr>
          <p:spPr>
            <a:xfrm>
              <a:off x="6902725" y="5570066"/>
              <a:ext cx="548640" cy="54864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tx1"/>
                </a:solidFill>
                <a:effectLst/>
                <a:uLnTx/>
                <a:uFillTx/>
                <a:latin typeface="Arial" panose="020B0604020202020204"/>
                <a:ea typeface="+mn-ea"/>
                <a:cs typeface="+mn-cs"/>
              </a:endParaRPr>
            </a:p>
          </p:txBody>
        </p:sp>
      </p:grpSp>
      <p:grpSp>
        <p:nvGrpSpPr>
          <p:cNvPr id="44" name="Group 43">
            <a:extLst>
              <a:ext uri="{FF2B5EF4-FFF2-40B4-BE49-F238E27FC236}">
                <a16:creationId xmlns:a16="http://schemas.microsoft.com/office/drawing/2014/main" id="{8425765C-BB77-40B3-AC07-AEBF6E6C6D3F}"/>
              </a:ext>
            </a:extLst>
          </p:cNvPr>
          <p:cNvGrpSpPr/>
          <p:nvPr/>
        </p:nvGrpSpPr>
        <p:grpSpPr>
          <a:xfrm>
            <a:off x="6925882" y="1579561"/>
            <a:ext cx="548640" cy="548640"/>
            <a:chOff x="6876221" y="2202770"/>
            <a:chExt cx="548640" cy="548640"/>
          </a:xfrm>
        </p:grpSpPr>
        <p:sp>
          <p:nvSpPr>
            <p:cNvPr id="45" name="Oval 44">
              <a:extLst>
                <a:ext uri="{FF2B5EF4-FFF2-40B4-BE49-F238E27FC236}">
                  <a16:creationId xmlns:a16="http://schemas.microsoft.com/office/drawing/2014/main" id="{F5C798A5-C087-4F1B-B383-D9E8F4EF7E89}"/>
                </a:ext>
              </a:extLst>
            </p:cNvPr>
            <p:cNvSpPr/>
            <p:nvPr/>
          </p:nvSpPr>
          <p:spPr>
            <a:xfrm>
              <a:off x="6876221" y="2202770"/>
              <a:ext cx="548640" cy="54864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tx1"/>
                </a:solidFill>
                <a:effectLst/>
                <a:uLnTx/>
                <a:uFillTx/>
                <a:latin typeface="Arial" panose="020B0604020202020204"/>
                <a:ea typeface="+mn-ea"/>
                <a:cs typeface="+mn-cs"/>
              </a:endParaRPr>
            </a:p>
          </p:txBody>
        </p:sp>
        <p:grpSp>
          <p:nvGrpSpPr>
            <p:cNvPr id="46" name="Group 45">
              <a:extLst>
                <a:ext uri="{FF2B5EF4-FFF2-40B4-BE49-F238E27FC236}">
                  <a16:creationId xmlns:a16="http://schemas.microsoft.com/office/drawing/2014/main" id="{ECF00243-050B-45A0-88D0-360FBB8F51E9}"/>
                </a:ext>
              </a:extLst>
            </p:cNvPr>
            <p:cNvGrpSpPr>
              <a:grpSpLocks noChangeAspect="1"/>
            </p:cNvGrpSpPr>
            <p:nvPr/>
          </p:nvGrpSpPr>
          <p:grpSpPr>
            <a:xfrm>
              <a:off x="7035495" y="2330786"/>
              <a:ext cx="230092" cy="292608"/>
              <a:chOff x="9799638" y="115888"/>
              <a:chExt cx="420687" cy="534987"/>
            </a:xfrm>
          </p:grpSpPr>
          <p:sp>
            <p:nvSpPr>
              <p:cNvPr id="47" name="Freeform 425">
                <a:extLst>
                  <a:ext uri="{FF2B5EF4-FFF2-40B4-BE49-F238E27FC236}">
                    <a16:creationId xmlns:a16="http://schemas.microsoft.com/office/drawing/2014/main" id="{FDDFA620-1CB6-473D-A22C-41A0FC3E1567}"/>
                  </a:ext>
                </a:extLst>
              </p:cNvPr>
              <p:cNvSpPr>
                <a:spLocks noEditPoints="1"/>
              </p:cNvSpPr>
              <p:nvPr/>
            </p:nvSpPr>
            <p:spPr bwMode="auto">
              <a:xfrm>
                <a:off x="9799638" y="115888"/>
                <a:ext cx="420687" cy="534987"/>
              </a:xfrm>
              <a:custGeom>
                <a:avLst/>
                <a:gdLst>
                  <a:gd name="T0" fmla="*/ 154 w 189"/>
                  <a:gd name="T1" fmla="*/ 16 h 240"/>
                  <a:gd name="T2" fmla="*/ 149 w 189"/>
                  <a:gd name="T3" fmla="*/ 0 h 240"/>
                  <a:gd name="T4" fmla="*/ 144 w 189"/>
                  <a:gd name="T5" fmla="*/ 16 h 240"/>
                  <a:gd name="T6" fmla="*/ 99 w 189"/>
                  <a:gd name="T7" fmla="*/ 5 h 240"/>
                  <a:gd name="T8" fmla="*/ 89 w 189"/>
                  <a:gd name="T9" fmla="*/ 5 h 240"/>
                  <a:gd name="T10" fmla="*/ 44 w 189"/>
                  <a:gd name="T11" fmla="*/ 16 h 240"/>
                  <a:gd name="T12" fmla="*/ 39 w 189"/>
                  <a:gd name="T13" fmla="*/ 0 h 240"/>
                  <a:gd name="T14" fmla="*/ 34 w 189"/>
                  <a:gd name="T15" fmla="*/ 16 h 240"/>
                  <a:gd name="T16" fmla="*/ 0 w 189"/>
                  <a:gd name="T17" fmla="*/ 21 h 240"/>
                  <a:gd name="T18" fmla="*/ 5 w 189"/>
                  <a:gd name="T19" fmla="*/ 240 h 240"/>
                  <a:gd name="T20" fmla="*/ 189 w 189"/>
                  <a:gd name="T21" fmla="*/ 235 h 240"/>
                  <a:gd name="T22" fmla="*/ 184 w 189"/>
                  <a:gd name="T23" fmla="*/ 16 h 240"/>
                  <a:gd name="T24" fmla="*/ 154 w 189"/>
                  <a:gd name="T25" fmla="*/ 48 h 240"/>
                  <a:gd name="T26" fmla="*/ 158 w 189"/>
                  <a:gd name="T27" fmla="*/ 53 h 240"/>
                  <a:gd name="T28" fmla="*/ 139 w 189"/>
                  <a:gd name="T29" fmla="*/ 53 h 240"/>
                  <a:gd name="T30" fmla="*/ 144 w 189"/>
                  <a:gd name="T31" fmla="*/ 48 h 240"/>
                  <a:gd name="T32" fmla="*/ 94 w 189"/>
                  <a:gd name="T33" fmla="*/ 53 h 240"/>
                  <a:gd name="T34" fmla="*/ 99 w 189"/>
                  <a:gd name="T35" fmla="*/ 45 h 240"/>
                  <a:gd name="T36" fmla="*/ 94 w 189"/>
                  <a:gd name="T37" fmla="*/ 62 h 240"/>
                  <a:gd name="T38" fmla="*/ 89 w 189"/>
                  <a:gd name="T39" fmla="*/ 45 h 240"/>
                  <a:gd name="T40" fmla="*/ 94 w 189"/>
                  <a:gd name="T41" fmla="*/ 53 h 240"/>
                  <a:gd name="T42" fmla="*/ 44 w 189"/>
                  <a:gd name="T43" fmla="*/ 48 h 240"/>
                  <a:gd name="T44" fmla="*/ 49 w 189"/>
                  <a:gd name="T45" fmla="*/ 53 h 240"/>
                  <a:gd name="T46" fmla="*/ 30 w 189"/>
                  <a:gd name="T47" fmla="*/ 53 h 240"/>
                  <a:gd name="T48" fmla="*/ 34 w 189"/>
                  <a:gd name="T49" fmla="*/ 48 h 240"/>
                  <a:gd name="T50" fmla="*/ 179 w 189"/>
                  <a:gd name="T51" fmla="*/ 230 h 240"/>
                  <a:gd name="T52" fmla="*/ 9 w 189"/>
                  <a:gd name="T53" fmla="*/ 25 h 240"/>
                  <a:gd name="T54" fmla="*/ 34 w 189"/>
                  <a:gd name="T55" fmla="*/ 35 h 240"/>
                  <a:gd name="T56" fmla="*/ 39 w 189"/>
                  <a:gd name="T57" fmla="*/ 72 h 240"/>
                  <a:gd name="T58" fmla="*/ 44 w 189"/>
                  <a:gd name="T59" fmla="*/ 35 h 240"/>
                  <a:gd name="T60" fmla="*/ 89 w 189"/>
                  <a:gd name="T61" fmla="*/ 25 h 240"/>
                  <a:gd name="T62" fmla="*/ 75 w 189"/>
                  <a:gd name="T63" fmla="*/ 53 h 240"/>
                  <a:gd name="T64" fmla="*/ 113 w 189"/>
                  <a:gd name="T65" fmla="*/ 53 h 240"/>
                  <a:gd name="T66" fmla="*/ 99 w 189"/>
                  <a:gd name="T67" fmla="*/ 25 h 240"/>
                  <a:gd name="T68" fmla="*/ 144 w 189"/>
                  <a:gd name="T69" fmla="*/ 35 h 240"/>
                  <a:gd name="T70" fmla="*/ 149 w 189"/>
                  <a:gd name="T71" fmla="*/ 72 h 240"/>
                  <a:gd name="T72" fmla="*/ 154 w 189"/>
                  <a:gd name="T73" fmla="*/ 35 h 240"/>
                  <a:gd name="T74" fmla="*/ 179 w 189"/>
                  <a:gd name="T75" fmla="*/ 2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 h="240">
                    <a:moveTo>
                      <a:pt x="184" y="16"/>
                    </a:moveTo>
                    <a:cubicBezTo>
                      <a:pt x="154" y="16"/>
                      <a:pt x="154" y="16"/>
                      <a:pt x="154" y="16"/>
                    </a:cubicBezTo>
                    <a:cubicBezTo>
                      <a:pt x="154" y="5"/>
                      <a:pt x="154" y="5"/>
                      <a:pt x="154" y="5"/>
                    </a:cubicBezTo>
                    <a:cubicBezTo>
                      <a:pt x="154" y="2"/>
                      <a:pt x="151" y="0"/>
                      <a:pt x="149" y="0"/>
                    </a:cubicBezTo>
                    <a:cubicBezTo>
                      <a:pt x="146" y="0"/>
                      <a:pt x="144" y="2"/>
                      <a:pt x="144" y="5"/>
                    </a:cubicBezTo>
                    <a:cubicBezTo>
                      <a:pt x="144" y="16"/>
                      <a:pt x="144" y="16"/>
                      <a:pt x="144" y="16"/>
                    </a:cubicBezTo>
                    <a:cubicBezTo>
                      <a:pt x="99" y="16"/>
                      <a:pt x="99" y="16"/>
                      <a:pt x="99" y="16"/>
                    </a:cubicBezTo>
                    <a:cubicBezTo>
                      <a:pt x="99" y="5"/>
                      <a:pt x="99" y="5"/>
                      <a:pt x="99" y="5"/>
                    </a:cubicBezTo>
                    <a:cubicBezTo>
                      <a:pt x="99" y="2"/>
                      <a:pt x="97" y="0"/>
                      <a:pt x="94" y="0"/>
                    </a:cubicBezTo>
                    <a:cubicBezTo>
                      <a:pt x="91" y="0"/>
                      <a:pt x="89" y="2"/>
                      <a:pt x="89" y="5"/>
                    </a:cubicBezTo>
                    <a:cubicBezTo>
                      <a:pt x="89" y="16"/>
                      <a:pt x="89" y="16"/>
                      <a:pt x="89" y="16"/>
                    </a:cubicBezTo>
                    <a:cubicBezTo>
                      <a:pt x="44" y="16"/>
                      <a:pt x="44" y="16"/>
                      <a:pt x="44" y="16"/>
                    </a:cubicBezTo>
                    <a:cubicBezTo>
                      <a:pt x="44" y="5"/>
                      <a:pt x="44" y="5"/>
                      <a:pt x="44" y="5"/>
                    </a:cubicBezTo>
                    <a:cubicBezTo>
                      <a:pt x="44" y="2"/>
                      <a:pt x="42" y="0"/>
                      <a:pt x="39" y="0"/>
                    </a:cubicBezTo>
                    <a:cubicBezTo>
                      <a:pt x="37" y="0"/>
                      <a:pt x="34" y="2"/>
                      <a:pt x="34" y="5"/>
                    </a:cubicBezTo>
                    <a:cubicBezTo>
                      <a:pt x="34" y="16"/>
                      <a:pt x="34" y="16"/>
                      <a:pt x="34" y="16"/>
                    </a:cubicBezTo>
                    <a:cubicBezTo>
                      <a:pt x="5" y="16"/>
                      <a:pt x="5" y="16"/>
                      <a:pt x="5" y="16"/>
                    </a:cubicBezTo>
                    <a:cubicBezTo>
                      <a:pt x="2" y="16"/>
                      <a:pt x="0" y="18"/>
                      <a:pt x="0" y="21"/>
                    </a:cubicBezTo>
                    <a:cubicBezTo>
                      <a:pt x="0" y="235"/>
                      <a:pt x="0" y="235"/>
                      <a:pt x="0" y="235"/>
                    </a:cubicBezTo>
                    <a:cubicBezTo>
                      <a:pt x="0" y="238"/>
                      <a:pt x="2" y="240"/>
                      <a:pt x="5" y="240"/>
                    </a:cubicBezTo>
                    <a:cubicBezTo>
                      <a:pt x="184" y="240"/>
                      <a:pt x="184" y="240"/>
                      <a:pt x="184" y="240"/>
                    </a:cubicBezTo>
                    <a:cubicBezTo>
                      <a:pt x="187" y="240"/>
                      <a:pt x="189" y="238"/>
                      <a:pt x="189" y="235"/>
                    </a:cubicBezTo>
                    <a:cubicBezTo>
                      <a:pt x="189" y="21"/>
                      <a:pt x="189" y="21"/>
                      <a:pt x="189" y="21"/>
                    </a:cubicBezTo>
                    <a:cubicBezTo>
                      <a:pt x="189" y="18"/>
                      <a:pt x="187" y="16"/>
                      <a:pt x="184" y="16"/>
                    </a:cubicBezTo>
                    <a:close/>
                    <a:moveTo>
                      <a:pt x="149" y="53"/>
                    </a:moveTo>
                    <a:cubicBezTo>
                      <a:pt x="151" y="53"/>
                      <a:pt x="154" y="51"/>
                      <a:pt x="154" y="48"/>
                    </a:cubicBezTo>
                    <a:cubicBezTo>
                      <a:pt x="154" y="45"/>
                      <a:pt x="154" y="45"/>
                      <a:pt x="154" y="45"/>
                    </a:cubicBezTo>
                    <a:cubicBezTo>
                      <a:pt x="156" y="47"/>
                      <a:pt x="158" y="50"/>
                      <a:pt x="158" y="53"/>
                    </a:cubicBezTo>
                    <a:cubicBezTo>
                      <a:pt x="158" y="58"/>
                      <a:pt x="154" y="62"/>
                      <a:pt x="149" y="62"/>
                    </a:cubicBezTo>
                    <a:cubicBezTo>
                      <a:pt x="144" y="62"/>
                      <a:pt x="139" y="58"/>
                      <a:pt x="139" y="53"/>
                    </a:cubicBezTo>
                    <a:cubicBezTo>
                      <a:pt x="139" y="50"/>
                      <a:pt x="141" y="47"/>
                      <a:pt x="144" y="45"/>
                    </a:cubicBezTo>
                    <a:cubicBezTo>
                      <a:pt x="144" y="48"/>
                      <a:pt x="144" y="48"/>
                      <a:pt x="144" y="48"/>
                    </a:cubicBezTo>
                    <a:cubicBezTo>
                      <a:pt x="144" y="51"/>
                      <a:pt x="146" y="53"/>
                      <a:pt x="149" y="53"/>
                    </a:cubicBezTo>
                    <a:close/>
                    <a:moveTo>
                      <a:pt x="94" y="53"/>
                    </a:moveTo>
                    <a:cubicBezTo>
                      <a:pt x="97" y="53"/>
                      <a:pt x="99" y="51"/>
                      <a:pt x="99" y="48"/>
                    </a:cubicBezTo>
                    <a:cubicBezTo>
                      <a:pt x="99" y="45"/>
                      <a:pt x="99" y="45"/>
                      <a:pt x="99" y="45"/>
                    </a:cubicBezTo>
                    <a:cubicBezTo>
                      <a:pt x="102" y="47"/>
                      <a:pt x="103" y="50"/>
                      <a:pt x="103" y="53"/>
                    </a:cubicBezTo>
                    <a:cubicBezTo>
                      <a:pt x="103" y="58"/>
                      <a:pt x="99" y="62"/>
                      <a:pt x="94" y="62"/>
                    </a:cubicBezTo>
                    <a:cubicBezTo>
                      <a:pt x="89" y="62"/>
                      <a:pt x="85" y="58"/>
                      <a:pt x="85" y="53"/>
                    </a:cubicBezTo>
                    <a:cubicBezTo>
                      <a:pt x="85" y="50"/>
                      <a:pt x="87" y="47"/>
                      <a:pt x="89" y="45"/>
                    </a:cubicBezTo>
                    <a:cubicBezTo>
                      <a:pt x="89" y="48"/>
                      <a:pt x="89" y="48"/>
                      <a:pt x="89" y="48"/>
                    </a:cubicBezTo>
                    <a:cubicBezTo>
                      <a:pt x="89" y="51"/>
                      <a:pt x="91" y="53"/>
                      <a:pt x="94" y="53"/>
                    </a:cubicBezTo>
                    <a:close/>
                    <a:moveTo>
                      <a:pt x="39" y="53"/>
                    </a:moveTo>
                    <a:cubicBezTo>
                      <a:pt x="42" y="53"/>
                      <a:pt x="44" y="51"/>
                      <a:pt x="44" y="48"/>
                    </a:cubicBezTo>
                    <a:cubicBezTo>
                      <a:pt x="44" y="45"/>
                      <a:pt x="44" y="45"/>
                      <a:pt x="44" y="45"/>
                    </a:cubicBezTo>
                    <a:cubicBezTo>
                      <a:pt x="47" y="47"/>
                      <a:pt x="49" y="50"/>
                      <a:pt x="49" y="53"/>
                    </a:cubicBezTo>
                    <a:cubicBezTo>
                      <a:pt x="49" y="58"/>
                      <a:pt x="44" y="62"/>
                      <a:pt x="39" y="62"/>
                    </a:cubicBezTo>
                    <a:cubicBezTo>
                      <a:pt x="34" y="62"/>
                      <a:pt x="30" y="58"/>
                      <a:pt x="30" y="53"/>
                    </a:cubicBezTo>
                    <a:cubicBezTo>
                      <a:pt x="30" y="50"/>
                      <a:pt x="32" y="47"/>
                      <a:pt x="34" y="45"/>
                    </a:cubicBezTo>
                    <a:cubicBezTo>
                      <a:pt x="34" y="48"/>
                      <a:pt x="34" y="48"/>
                      <a:pt x="34" y="48"/>
                    </a:cubicBezTo>
                    <a:cubicBezTo>
                      <a:pt x="34" y="51"/>
                      <a:pt x="37" y="53"/>
                      <a:pt x="39" y="53"/>
                    </a:cubicBezTo>
                    <a:close/>
                    <a:moveTo>
                      <a:pt x="179" y="230"/>
                    </a:moveTo>
                    <a:cubicBezTo>
                      <a:pt x="9" y="230"/>
                      <a:pt x="9" y="230"/>
                      <a:pt x="9" y="230"/>
                    </a:cubicBezTo>
                    <a:cubicBezTo>
                      <a:pt x="9" y="25"/>
                      <a:pt x="9" y="25"/>
                      <a:pt x="9" y="25"/>
                    </a:cubicBezTo>
                    <a:cubicBezTo>
                      <a:pt x="34" y="25"/>
                      <a:pt x="34" y="25"/>
                      <a:pt x="34" y="25"/>
                    </a:cubicBezTo>
                    <a:cubicBezTo>
                      <a:pt x="34" y="35"/>
                      <a:pt x="34" y="35"/>
                      <a:pt x="34" y="35"/>
                    </a:cubicBezTo>
                    <a:cubicBezTo>
                      <a:pt x="26" y="37"/>
                      <a:pt x="20" y="44"/>
                      <a:pt x="20" y="53"/>
                    </a:cubicBezTo>
                    <a:cubicBezTo>
                      <a:pt x="20" y="63"/>
                      <a:pt x="29" y="72"/>
                      <a:pt x="39" y="72"/>
                    </a:cubicBezTo>
                    <a:cubicBezTo>
                      <a:pt x="50" y="72"/>
                      <a:pt x="58" y="63"/>
                      <a:pt x="58" y="53"/>
                    </a:cubicBezTo>
                    <a:cubicBezTo>
                      <a:pt x="58" y="44"/>
                      <a:pt x="52" y="37"/>
                      <a:pt x="44" y="35"/>
                    </a:cubicBezTo>
                    <a:cubicBezTo>
                      <a:pt x="44" y="25"/>
                      <a:pt x="44" y="25"/>
                      <a:pt x="44" y="25"/>
                    </a:cubicBezTo>
                    <a:cubicBezTo>
                      <a:pt x="89" y="25"/>
                      <a:pt x="89" y="25"/>
                      <a:pt x="89" y="25"/>
                    </a:cubicBezTo>
                    <a:cubicBezTo>
                      <a:pt x="89" y="35"/>
                      <a:pt x="89" y="35"/>
                      <a:pt x="89" y="35"/>
                    </a:cubicBezTo>
                    <a:cubicBezTo>
                      <a:pt x="81" y="37"/>
                      <a:pt x="75" y="44"/>
                      <a:pt x="75" y="53"/>
                    </a:cubicBezTo>
                    <a:cubicBezTo>
                      <a:pt x="75" y="63"/>
                      <a:pt x="84" y="72"/>
                      <a:pt x="94" y="72"/>
                    </a:cubicBezTo>
                    <a:cubicBezTo>
                      <a:pt x="104" y="72"/>
                      <a:pt x="113" y="63"/>
                      <a:pt x="113" y="53"/>
                    </a:cubicBezTo>
                    <a:cubicBezTo>
                      <a:pt x="113" y="44"/>
                      <a:pt x="107" y="37"/>
                      <a:pt x="99" y="35"/>
                    </a:cubicBezTo>
                    <a:cubicBezTo>
                      <a:pt x="99" y="25"/>
                      <a:pt x="99" y="25"/>
                      <a:pt x="99" y="25"/>
                    </a:cubicBezTo>
                    <a:cubicBezTo>
                      <a:pt x="144" y="25"/>
                      <a:pt x="144" y="25"/>
                      <a:pt x="144" y="25"/>
                    </a:cubicBezTo>
                    <a:cubicBezTo>
                      <a:pt x="144" y="35"/>
                      <a:pt x="144" y="35"/>
                      <a:pt x="144" y="35"/>
                    </a:cubicBezTo>
                    <a:cubicBezTo>
                      <a:pt x="136" y="37"/>
                      <a:pt x="130" y="44"/>
                      <a:pt x="130" y="53"/>
                    </a:cubicBezTo>
                    <a:cubicBezTo>
                      <a:pt x="130" y="63"/>
                      <a:pt x="138" y="72"/>
                      <a:pt x="149" y="72"/>
                    </a:cubicBezTo>
                    <a:cubicBezTo>
                      <a:pt x="159" y="72"/>
                      <a:pt x="168" y="63"/>
                      <a:pt x="168" y="53"/>
                    </a:cubicBezTo>
                    <a:cubicBezTo>
                      <a:pt x="168" y="44"/>
                      <a:pt x="162" y="37"/>
                      <a:pt x="154" y="35"/>
                    </a:cubicBezTo>
                    <a:cubicBezTo>
                      <a:pt x="154" y="25"/>
                      <a:pt x="154" y="25"/>
                      <a:pt x="154" y="25"/>
                    </a:cubicBezTo>
                    <a:cubicBezTo>
                      <a:pt x="179" y="25"/>
                      <a:pt x="179" y="25"/>
                      <a:pt x="179" y="25"/>
                    </a:cubicBezTo>
                    <a:lnTo>
                      <a:pt x="179" y="230"/>
                    </a:ln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48" name="Freeform 426">
                <a:extLst>
                  <a:ext uri="{FF2B5EF4-FFF2-40B4-BE49-F238E27FC236}">
                    <a16:creationId xmlns:a16="http://schemas.microsoft.com/office/drawing/2014/main" id="{AB29F417-F271-4D18-B40C-46BD89BEEF17}"/>
                  </a:ext>
                </a:extLst>
              </p:cNvPr>
              <p:cNvSpPr>
                <a:spLocks/>
              </p:cNvSpPr>
              <p:nvPr/>
            </p:nvSpPr>
            <p:spPr bwMode="auto">
              <a:xfrm>
                <a:off x="9956800" y="528638"/>
                <a:ext cx="185737" cy="19050"/>
              </a:xfrm>
              <a:custGeom>
                <a:avLst/>
                <a:gdLst>
                  <a:gd name="T0" fmla="*/ 79 w 83"/>
                  <a:gd name="T1" fmla="*/ 0 h 9"/>
                  <a:gd name="T2" fmla="*/ 4 w 83"/>
                  <a:gd name="T3" fmla="*/ 0 h 9"/>
                  <a:gd name="T4" fmla="*/ 0 w 83"/>
                  <a:gd name="T5" fmla="*/ 4 h 9"/>
                  <a:gd name="T6" fmla="*/ 4 w 83"/>
                  <a:gd name="T7" fmla="*/ 9 h 9"/>
                  <a:gd name="T8" fmla="*/ 79 w 83"/>
                  <a:gd name="T9" fmla="*/ 9 h 9"/>
                  <a:gd name="T10" fmla="*/ 83 w 83"/>
                  <a:gd name="T11" fmla="*/ 4 h 9"/>
                  <a:gd name="T12" fmla="*/ 79 w 83"/>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83" h="9">
                    <a:moveTo>
                      <a:pt x="79" y="0"/>
                    </a:moveTo>
                    <a:cubicBezTo>
                      <a:pt x="4" y="0"/>
                      <a:pt x="4" y="0"/>
                      <a:pt x="4" y="0"/>
                    </a:cubicBezTo>
                    <a:cubicBezTo>
                      <a:pt x="2" y="0"/>
                      <a:pt x="0" y="2"/>
                      <a:pt x="0" y="4"/>
                    </a:cubicBezTo>
                    <a:cubicBezTo>
                      <a:pt x="0" y="7"/>
                      <a:pt x="2" y="9"/>
                      <a:pt x="4" y="9"/>
                    </a:cubicBezTo>
                    <a:cubicBezTo>
                      <a:pt x="79" y="9"/>
                      <a:pt x="79" y="9"/>
                      <a:pt x="79" y="9"/>
                    </a:cubicBezTo>
                    <a:cubicBezTo>
                      <a:pt x="81" y="9"/>
                      <a:pt x="83" y="7"/>
                      <a:pt x="83" y="4"/>
                    </a:cubicBezTo>
                    <a:cubicBezTo>
                      <a:pt x="83" y="2"/>
                      <a:pt x="81" y="0"/>
                      <a:pt x="79"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49" name="Freeform 427">
                <a:extLst>
                  <a:ext uri="{FF2B5EF4-FFF2-40B4-BE49-F238E27FC236}">
                    <a16:creationId xmlns:a16="http://schemas.microsoft.com/office/drawing/2014/main" id="{0BD378F9-423A-4013-A273-99460751FBA8}"/>
                  </a:ext>
                </a:extLst>
              </p:cNvPr>
              <p:cNvSpPr>
                <a:spLocks/>
              </p:cNvSpPr>
              <p:nvPr/>
            </p:nvSpPr>
            <p:spPr bwMode="auto">
              <a:xfrm>
                <a:off x="9956800" y="438150"/>
                <a:ext cx="185737" cy="23812"/>
              </a:xfrm>
              <a:custGeom>
                <a:avLst/>
                <a:gdLst>
                  <a:gd name="T0" fmla="*/ 79 w 83"/>
                  <a:gd name="T1" fmla="*/ 0 h 10"/>
                  <a:gd name="T2" fmla="*/ 4 w 83"/>
                  <a:gd name="T3" fmla="*/ 0 h 10"/>
                  <a:gd name="T4" fmla="*/ 0 w 83"/>
                  <a:gd name="T5" fmla="*/ 5 h 10"/>
                  <a:gd name="T6" fmla="*/ 4 w 83"/>
                  <a:gd name="T7" fmla="*/ 10 h 10"/>
                  <a:gd name="T8" fmla="*/ 79 w 83"/>
                  <a:gd name="T9" fmla="*/ 10 h 10"/>
                  <a:gd name="T10" fmla="*/ 83 w 83"/>
                  <a:gd name="T11" fmla="*/ 5 h 10"/>
                  <a:gd name="T12" fmla="*/ 79 w 8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3" h="10">
                    <a:moveTo>
                      <a:pt x="79" y="0"/>
                    </a:moveTo>
                    <a:cubicBezTo>
                      <a:pt x="4" y="0"/>
                      <a:pt x="4" y="0"/>
                      <a:pt x="4" y="0"/>
                    </a:cubicBezTo>
                    <a:cubicBezTo>
                      <a:pt x="2" y="0"/>
                      <a:pt x="0" y="2"/>
                      <a:pt x="0" y="5"/>
                    </a:cubicBezTo>
                    <a:cubicBezTo>
                      <a:pt x="0" y="8"/>
                      <a:pt x="2" y="10"/>
                      <a:pt x="4" y="10"/>
                    </a:cubicBezTo>
                    <a:cubicBezTo>
                      <a:pt x="79" y="10"/>
                      <a:pt x="79" y="10"/>
                      <a:pt x="79" y="10"/>
                    </a:cubicBezTo>
                    <a:cubicBezTo>
                      <a:pt x="81" y="10"/>
                      <a:pt x="83" y="8"/>
                      <a:pt x="83" y="5"/>
                    </a:cubicBezTo>
                    <a:cubicBezTo>
                      <a:pt x="83" y="2"/>
                      <a:pt x="81" y="0"/>
                      <a:pt x="79"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50" name="Freeform 428">
                <a:extLst>
                  <a:ext uri="{FF2B5EF4-FFF2-40B4-BE49-F238E27FC236}">
                    <a16:creationId xmlns:a16="http://schemas.microsoft.com/office/drawing/2014/main" id="{9FF773F6-004B-48D5-9050-84FB50EA7359}"/>
                  </a:ext>
                </a:extLst>
              </p:cNvPr>
              <p:cNvSpPr>
                <a:spLocks/>
              </p:cNvSpPr>
              <p:nvPr/>
            </p:nvSpPr>
            <p:spPr bwMode="auto">
              <a:xfrm>
                <a:off x="9956800" y="352425"/>
                <a:ext cx="185737" cy="19050"/>
              </a:xfrm>
              <a:custGeom>
                <a:avLst/>
                <a:gdLst>
                  <a:gd name="T0" fmla="*/ 79 w 83"/>
                  <a:gd name="T1" fmla="*/ 0 h 9"/>
                  <a:gd name="T2" fmla="*/ 4 w 83"/>
                  <a:gd name="T3" fmla="*/ 0 h 9"/>
                  <a:gd name="T4" fmla="*/ 0 w 83"/>
                  <a:gd name="T5" fmla="*/ 5 h 9"/>
                  <a:gd name="T6" fmla="*/ 4 w 83"/>
                  <a:gd name="T7" fmla="*/ 9 h 9"/>
                  <a:gd name="T8" fmla="*/ 79 w 83"/>
                  <a:gd name="T9" fmla="*/ 9 h 9"/>
                  <a:gd name="T10" fmla="*/ 83 w 83"/>
                  <a:gd name="T11" fmla="*/ 5 h 9"/>
                  <a:gd name="T12" fmla="*/ 79 w 83"/>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83" h="9">
                    <a:moveTo>
                      <a:pt x="79" y="0"/>
                    </a:moveTo>
                    <a:cubicBezTo>
                      <a:pt x="4" y="0"/>
                      <a:pt x="4" y="0"/>
                      <a:pt x="4" y="0"/>
                    </a:cubicBezTo>
                    <a:cubicBezTo>
                      <a:pt x="2" y="0"/>
                      <a:pt x="0" y="2"/>
                      <a:pt x="0" y="5"/>
                    </a:cubicBezTo>
                    <a:cubicBezTo>
                      <a:pt x="0" y="7"/>
                      <a:pt x="2" y="9"/>
                      <a:pt x="4" y="9"/>
                    </a:cubicBezTo>
                    <a:cubicBezTo>
                      <a:pt x="79" y="9"/>
                      <a:pt x="79" y="9"/>
                      <a:pt x="79" y="9"/>
                    </a:cubicBezTo>
                    <a:cubicBezTo>
                      <a:pt x="81" y="9"/>
                      <a:pt x="83" y="7"/>
                      <a:pt x="83" y="5"/>
                    </a:cubicBezTo>
                    <a:cubicBezTo>
                      <a:pt x="83" y="2"/>
                      <a:pt x="81" y="0"/>
                      <a:pt x="79"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51" name="Freeform 429">
                <a:extLst>
                  <a:ext uri="{FF2B5EF4-FFF2-40B4-BE49-F238E27FC236}">
                    <a16:creationId xmlns:a16="http://schemas.microsoft.com/office/drawing/2014/main" id="{51C27427-FBA3-4491-AAE3-83075E11A697}"/>
                  </a:ext>
                </a:extLst>
              </p:cNvPr>
              <p:cNvSpPr>
                <a:spLocks/>
              </p:cNvSpPr>
              <p:nvPr/>
            </p:nvSpPr>
            <p:spPr bwMode="auto">
              <a:xfrm>
                <a:off x="9874250" y="336550"/>
                <a:ext cx="49212" cy="50800"/>
              </a:xfrm>
              <a:custGeom>
                <a:avLst/>
                <a:gdLst>
                  <a:gd name="T0" fmla="*/ 18 w 22"/>
                  <a:gd name="T1" fmla="*/ 0 h 23"/>
                  <a:gd name="T2" fmla="*/ 5 w 22"/>
                  <a:gd name="T3" fmla="*/ 0 h 23"/>
                  <a:gd name="T4" fmla="*/ 0 w 22"/>
                  <a:gd name="T5" fmla="*/ 5 h 23"/>
                  <a:gd name="T6" fmla="*/ 0 w 22"/>
                  <a:gd name="T7" fmla="*/ 18 h 23"/>
                  <a:gd name="T8" fmla="*/ 5 w 22"/>
                  <a:gd name="T9" fmla="*/ 23 h 23"/>
                  <a:gd name="T10" fmla="*/ 18 w 22"/>
                  <a:gd name="T11" fmla="*/ 23 h 23"/>
                  <a:gd name="T12" fmla="*/ 22 w 22"/>
                  <a:gd name="T13" fmla="*/ 18 h 23"/>
                  <a:gd name="T14" fmla="*/ 22 w 22"/>
                  <a:gd name="T15" fmla="*/ 5 h 23"/>
                  <a:gd name="T16" fmla="*/ 18 w 2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18" y="0"/>
                    </a:moveTo>
                    <a:cubicBezTo>
                      <a:pt x="5" y="0"/>
                      <a:pt x="5" y="0"/>
                      <a:pt x="5" y="0"/>
                    </a:cubicBezTo>
                    <a:cubicBezTo>
                      <a:pt x="2" y="0"/>
                      <a:pt x="0" y="3"/>
                      <a:pt x="0" y="5"/>
                    </a:cubicBezTo>
                    <a:cubicBezTo>
                      <a:pt x="0" y="18"/>
                      <a:pt x="0" y="18"/>
                      <a:pt x="0" y="18"/>
                    </a:cubicBezTo>
                    <a:cubicBezTo>
                      <a:pt x="0" y="20"/>
                      <a:pt x="2" y="23"/>
                      <a:pt x="5" y="23"/>
                    </a:cubicBezTo>
                    <a:cubicBezTo>
                      <a:pt x="18" y="23"/>
                      <a:pt x="18" y="23"/>
                      <a:pt x="18" y="23"/>
                    </a:cubicBezTo>
                    <a:cubicBezTo>
                      <a:pt x="20" y="23"/>
                      <a:pt x="22" y="20"/>
                      <a:pt x="22" y="18"/>
                    </a:cubicBezTo>
                    <a:cubicBezTo>
                      <a:pt x="22" y="5"/>
                      <a:pt x="22" y="5"/>
                      <a:pt x="22" y="5"/>
                    </a:cubicBezTo>
                    <a:cubicBezTo>
                      <a:pt x="22" y="3"/>
                      <a:pt x="20" y="0"/>
                      <a:pt x="18"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52" name="Freeform 430">
                <a:extLst>
                  <a:ext uri="{FF2B5EF4-FFF2-40B4-BE49-F238E27FC236}">
                    <a16:creationId xmlns:a16="http://schemas.microsoft.com/office/drawing/2014/main" id="{30A2CD3A-1882-49E8-8ADB-4907FE509A83}"/>
                  </a:ext>
                </a:extLst>
              </p:cNvPr>
              <p:cNvSpPr>
                <a:spLocks/>
              </p:cNvSpPr>
              <p:nvPr/>
            </p:nvSpPr>
            <p:spPr bwMode="auto">
              <a:xfrm>
                <a:off x="9874250" y="425450"/>
                <a:ext cx="49212" cy="49212"/>
              </a:xfrm>
              <a:custGeom>
                <a:avLst/>
                <a:gdLst>
                  <a:gd name="T0" fmla="*/ 18 w 22"/>
                  <a:gd name="T1" fmla="*/ 0 h 22"/>
                  <a:gd name="T2" fmla="*/ 5 w 22"/>
                  <a:gd name="T3" fmla="*/ 0 h 22"/>
                  <a:gd name="T4" fmla="*/ 0 w 22"/>
                  <a:gd name="T5" fmla="*/ 5 h 22"/>
                  <a:gd name="T6" fmla="*/ 0 w 22"/>
                  <a:gd name="T7" fmla="*/ 17 h 22"/>
                  <a:gd name="T8" fmla="*/ 5 w 22"/>
                  <a:gd name="T9" fmla="*/ 22 h 22"/>
                  <a:gd name="T10" fmla="*/ 18 w 22"/>
                  <a:gd name="T11" fmla="*/ 22 h 22"/>
                  <a:gd name="T12" fmla="*/ 22 w 22"/>
                  <a:gd name="T13" fmla="*/ 17 h 22"/>
                  <a:gd name="T14" fmla="*/ 22 w 22"/>
                  <a:gd name="T15" fmla="*/ 5 h 22"/>
                  <a:gd name="T16" fmla="*/ 18 w 2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8" y="0"/>
                    </a:moveTo>
                    <a:cubicBezTo>
                      <a:pt x="5" y="0"/>
                      <a:pt x="5" y="0"/>
                      <a:pt x="5" y="0"/>
                    </a:cubicBezTo>
                    <a:cubicBezTo>
                      <a:pt x="2" y="0"/>
                      <a:pt x="0" y="2"/>
                      <a:pt x="0" y="5"/>
                    </a:cubicBezTo>
                    <a:cubicBezTo>
                      <a:pt x="0" y="17"/>
                      <a:pt x="0" y="17"/>
                      <a:pt x="0" y="17"/>
                    </a:cubicBezTo>
                    <a:cubicBezTo>
                      <a:pt x="0" y="20"/>
                      <a:pt x="2" y="22"/>
                      <a:pt x="5" y="22"/>
                    </a:cubicBezTo>
                    <a:cubicBezTo>
                      <a:pt x="18" y="22"/>
                      <a:pt x="18" y="22"/>
                      <a:pt x="18" y="22"/>
                    </a:cubicBezTo>
                    <a:cubicBezTo>
                      <a:pt x="20" y="22"/>
                      <a:pt x="22" y="20"/>
                      <a:pt x="22" y="17"/>
                    </a:cubicBezTo>
                    <a:cubicBezTo>
                      <a:pt x="22" y="5"/>
                      <a:pt x="22" y="5"/>
                      <a:pt x="22" y="5"/>
                    </a:cubicBezTo>
                    <a:cubicBezTo>
                      <a:pt x="22" y="2"/>
                      <a:pt x="20" y="0"/>
                      <a:pt x="18"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
            <p:nvSpPr>
              <p:cNvPr id="53" name="Freeform 431">
                <a:extLst>
                  <a:ext uri="{FF2B5EF4-FFF2-40B4-BE49-F238E27FC236}">
                    <a16:creationId xmlns:a16="http://schemas.microsoft.com/office/drawing/2014/main" id="{14EAF1D3-2CD7-4017-B0B8-000DC7C71B8B}"/>
                  </a:ext>
                </a:extLst>
              </p:cNvPr>
              <p:cNvSpPr>
                <a:spLocks/>
              </p:cNvSpPr>
              <p:nvPr/>
            </p:nvSpPr>
            <p:spPr bwMode="auto">
              <a:xfrm>
                <a:off x="9874250" y="512763"/>
                <a:ext cx="49212" cy="50800"/>
              </a:xfrm>
              <a:custGeom>
                <a:avLst/>
                <a:gdLst>
                  <a:gd name="T0" fmla="*/ 18 w 22"/>
                  <a:gd name="T1" fmla="*/ 0 h 23"/>
                  <a:gd name="T2" fmla="*/ 5 w 22"/>
                  <a:gd name="T3" fmla="*/ 0 h 23"/>
                  <a:gd name="T4" fmla="*/ 0 w 22"/>
                  <a:gd name="T5" fmla="*/ 5 h 23"/>
                  <a:gd name="T6" fmla="*/ 0 w 22"/>
                  <a:gd name="T7" fmla="*/ 18 h 23"/>
                  <a:gd name="T8" fmla="*/ 5 w 22"/>
                  <a:gd name="T9" fmla="*/ 23 h 23"/>
                  <a:gd name="T10" fmla="*/ 18 w 22"/>
                  <a:gd name="T11" fmla="*/ 23 h 23"/>
                  <a:gd name="T12" fmla="*/ 22 w 22"/>
                  <a:gd name="T13" fmla="*/ 18 h 23"/>
                  <a:gd name="T14" fmla="*/ 22 w 22"/>
                  <a:gd name="T15" fmla="*/ 5 h 23"/>
                  <a:gd name="T16" fmla="*/ 18 w 2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18" y="0"/>
                    </a:moveTo>
                    <a:cubicBezTo>
                      <a:pt x="5" y="0"/>
                      <a:pt x="5" y="0"/>
                      <a:pt x="5" y="0"/>
                    </a:cubicBezTo>
                    <a:cubicBezTo>
                      <a:pt x="2" y="0"/>
                      <a:pt x="0" y="3"/>
                      <a:pt x="0" y="5"/>
                    </a:cubicBezTo>
                    <a:cubicBezTo>
                      <a:pt x="0" y="18"/>
                      <a:pt x="0" y="18"/>
                      <a:pt x="0" y="18"/>
                    </a:cubicBezTo>
                    <a:cubicBezTo>
                      <a:pt x="0" y="20"/>
                      <a:pt x="2" y="23"/>
                      <a:pt x="5" y="23"/>
                    </a:cubicBezTo>
                    <a:cubicBezTo>
                      <a:pt x="18" y="23"/>
                      <a:pt x="18" y="23"/>
                      <a:pt x="18" y="23"/>
                    </a:cubicBezTo>
                    <a:cubicBezTo>
                      <a:pt x="20" y="23"/>
                      <a:pt x="22" y="20"/>
                      <a:pt x="22" y="18"/>
                    </a:cubicBezTo>
                    <a:cubicBezTo>
                      <a:pt x="22" y="5"/>
                      <a:pt x="22" y="5"/>
                      <a:pt x="22" y="5"/>
                    </a:cubicBezTo>
                    <a:cubicBezTo>
                      <a:pt x="22" y="3"/>
                      <a:pt x="20" y="0"/>
                      <a:pt x="18" y="0"/>
                    </a:cubicBezTo>
                    <a:close/>
                  </a:path>
                </a:pathLst>
              </a:custGeom>
              <a:solidFill>
                <a:srgbClr val="231F20"/>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grpSp>
      </p:grpSp>
      <p:sp>
        <p:nvSpPr>
          <p:cNvPr id="54" name="object 12">
            <a:extLst>
              <a:ext uri="{FF2B5EF4-FFF2-40B4-BE49-F238E27FC236}">
                <a16:creationId xmlns:a16="http://schemas.microsoft.com/office/drawing/2014/main" id="{92E3D361-B218-4220-88C4-F347BA13BA42}"/>
              </a:ext>
            </a:extLst>
          </p:cNvPr>
          <p:cNvSpPr/>
          <p:nvPr/>
        </p:nvSpPr>
        <p:spPr>
          <a:xfrm>
            <a:off x="5926205" y="1129389"/>
            <a:ext cx="893705" cy="4657179"/>
          </a:xfrm>
          <a:custGeom>
            <a:avLst/>
            <a:gdLst/>
            <a:ahLst/>
            <a:cxnLst/>
            <a:rect l="l" t="t" r="r" b="b"/>
            <a:pathLst>
              <a:path w="749935" h="3836035">
                <a:moveTo>
                  <a:pt x="240233" y="0"/>
                </a:moveTo>
                <a:lnTo>
                  <a:pt x="0" y="0"/>
                </a:lnTo>
                <a:lnTo>
                  <a:pt x="509574" y="1917954"/>
                </a:lnTo>
                <a:lnTo>
                  <a:pt x="0" y="3835908"/>
                </a:lnTo>
                <a:lnTo>
                  <a:pt x="240233" y="3835908"/>
                </a:lnTo>
                <a:lnTo>
                  <a:pt x="749808" y="1917954"/>
                </a:lnTo>
                <a:lnTo>
                  <a:pt x="240233" y="0"/>
                </a:lnTo>
                <a:close/>
              </a:path>
            </a:pathLst>
          </a:custGeom>
          <a:solidFill>
            <a:schemeClr val="bg1">
              <a:lumMod val="50000"/>
            </a:scheme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Arial" panose="020B0604020202020204"/>
              <a:ea typeface="+mn-ea"/>
              <a:cs typeface="+mn-cs"/>
            </a:endParaRPr>
          </a:p>
        </p:txBody>
      </p:sp>
    </p:spTree>
    <p:extLst>
      <p:ext uri="{BB962C8B-B14F-4D97-AF65-F5344CB8AC3E}">
        <p14:creationId xmlns:p14="http://schemas.microsoft.com/office/powerpoint/2010/main" val="3552823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596453" y="719925"/>
            <a:ext cx="11252200" cy="698501"/>
          </a:xfrm>
        </p:spPr>
        <p:txBody>
          <a:bodyPr/>
          <a:lstStyle/>
          <a:p>
            <a:r>
              <a:rPr lang="en-US" sz="2400" noProof="0"/>
              <a:t>Parking Lot / Follow Up Discussion Items</a:t>
            </a:r>
          </a:p>
        </p:txBody>
      </p:sp>
      <p:graphicFrame>
        <p:nvGraphicFramePr>
          <p:cNvPr id="9" name="Table 8">
            <a:extLst>
              <a:ext uri="{FF2B5EF4-FFF2-40B4-BE49-F238E27FC236}">
                <a16:creationId xmlns:a16="http://schemas.microsoft.com/office/drawing/2014/main" id="{7AD1FDA1-A5E9-47A3-945D-CFC7C35FE1C6}"/>
              </a:ext>
            </a:extLst>
          </p:cNvPr>
          <p:cNvGraphicFramePr>
            <a:graphicFrameLocks noGrp="1"/>
          </p:cNvGraphicFramePr>
          <p:nvPr>
            <p:extLst>
              <p:ext uri="{D42A27DB-BD31-4B8C-83A1-F6EECF244321}">
                <p14:modId xmlns:p14="http://schemas.microsoft.com/office/powerpoint/2010/main" val="2058666987"/>
              </p:ext>
            </p:extLst>
          </p:nvPr>
        </p:nvGraphicFramePr>
        <p:xfrm>
          <a:off x="519692" y="1218526"/>
          <a:ext cx="11371370" cy="3892680"/>
        </p:xfrm>
        <a:graphic>
          <a:graphicData uri="http://schemas.openxmlformats.org/drawingml/2006/table">
            <a:tbl>
              <a:tblPr/>
              <a:tblGrid>
                <a:gridCol w="2224708">
                  <a:extLst>
                    <a:ext uri="{9D8B030D-6E8A-4147-A177-3AD203B41FA5}">
                      <a16:colId xmlns:a16="http://schemas.microsoft.com/office/drawing/2014/main" val="3902792247"/>
                    </a:ext>
                  </a:extLst>
                </a:gridCol>
                <a:gridCol w="2463635">
                  <a:extLst>
                    <a:ext uri="{9D8B030D-6E8A-4147-A177-3AD203B41FA5}">
                      <a16:colId xmlns:a16="http://schemas.microsoft.com/office/drawing/2014/main" val="175773355"/>
                    </a:ext>
                  </a:extLst>
                </a:gridCol>
                <a:gridCol w="1637898">
                  <a:extLst>
                    <a:ext uri="{9D8B030D-6E8A-4147-A177-3AD203B41FA5}">
                      <a16:colId xmlns:a16="http://schemas.microsoft.com/office/drawing/2014/main" val="2382195626"/>
                    </a:ext>
                  </a:extLst>
                </a:gridCol>
                <a:gridCol w="125729">
                  <a:extLst>
                    <a:ext uri="{9D8B030D-6E8A-4147-A177-3AD203B41FA5}">
                      <a16:colId xmlns:a16="http://schemas.microsoft.com/office/drawing/2014/main" val="1755227850"/>
                    </a:ext>
                  </a:extLst>
                </a:gridCol>
                <a:gridCol w="1743228">
                  <a:extLst>
                    <a:ext uri="{9D8B030D-6E8A-4147-A177-3AD203B41FA5}">
                      <a16:colId xmlns:a16="http://schemas.microsoft.com/office/drawing/2014/main" val="315011699"/>
                    </a:ext>
                  </a:extLst>
                </a:gridCol>
                <a:gridCol w="1588086">
                  <a:extLst>
                    <a:ext uri="{9D8B030D-6E8A-4147-A177-3AD203B41FA5}">
                      <a16:colId xmlns:a16="http://schemas.microsoft.com/office/drawing/2014/main" val="3547315533"/>
                    </a:ext>
                  </a:extLst>
                </a:gridCol>
                <a:gridCol w="1588086">
                  <a:extLst>
                    <a:ext uri="{9D8B030D-6E8A-4147-A177-3AD203B41FA5}">
                      <a16:colId xmlns:a16="http://schemas.microsoft.com/office/drawing/2014/main" val="3198786189"/>
                    </a:ext>
                  </a:extLst>
                </a:gridCol>
              </a:tblGrid>
              <a:tr h="564798">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bg1"/>
                          </a:solidFill>
                          <a:effectLst/>
                          <a:latin typeface="+mn-lt"/>
                        </a:rPr>
                        <a:t>Date Identified:</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rgbClr val="F3753F"/>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6">
                        <a:lumMod val="65000"/>
                        <a:lumOff val="35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endParaRPr kumimoji="0" lang="en-US" sz="1200" b="0" i="0" u="none" strike="noStrike" cap="none" normalizeH="0" baseline="0">
                        <a:ln>
                          <a:noFill/>
                        </a:ln>
                        <a:solidFill>
                          <a:schemeClr val="bg2">
                            <a:lumMod val="10000"/>
                          </a:schemeClr>
                        </a:solidFill>
                        <a:effectLst/>
                        <a:latin typeface="+mn-lt"/>
                      </a:endParaRP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rgbClr val="F3753F"/>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bg1"/>
                          </a:solidFill>
                          <a:effectLst/>
                          <a:latin typeface="+mn-lt"/>
                        </a:rPr>
                        <a:t>Global Design Session Title:</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rgbClr val="F3753F"/>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6">
                        <a:lumMod val="65000"/>
                        <a:lumOff val="35000"/>
                      </a:schemeClr>
                    </a:solidFill>
                  </a:tcPr>
                </a:tc>
                <a:tc hMerge="1">
                  <a:txBody>
                    <a:bodyPr/>
                    <a:lstStyle/>
                    <a:p>
                      <a:endParaRPr lang="en-US"/>
                    </a:p>
                  </a:txBody>
                  <a:tcPr/>
                </a:tc>
                <a:tc gridSpan="3">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1" i="0" u="none" strike="noStrike" cap="none" normalizeH="0" baseline="0">
                          <a:ln>
                            <a:noFill/>
                          </a:ln>
                          <a:solidFill>
                            <a:schemeClr val="bg2">
                              <a:lumMod val="10000"/>
                            </a:schemeClr>
                          </a:solidFill>
                          <a:effectLst/>
                          <a:latin typeface="+mn-lt"/>
                        </a:rPr>
                        <a:t>Conversion Strategy</a:t>
                      </a:r>
                    </a:p>
                  </a:txBody>
                  <a:tcPr marT="91440" marB="91440" anchor="ctr" horzOverflow="overflow">
                    <a:lnL w="6350" cap="flat" cmpd="sng" algn="ctr">
                      <a:noFill/>
                      <a:prstDash val="solid"/>
                      <a:round/>
                      <a:headEnd type="none" w="med" len="med"/>
                      <a:tailEnd type="none" w="med" len="med"/>
                    </a:lnL>
                    <a:lnR w="6350" cap="flat" cmpd="sng" algn="ctr">
                      <a:solidFill>
                        <a:srgbClr val="FFFFFF"/>
                      </a:solidFill>
                      <a:prstDash val="solid"/>
                      <a:round/>
                      <a:headEnd type="none" w="med" len="med"/>
                      <a:tailEnd type="none" w="med" len="med"/>
                    </a:lnR>
                    <a:lnT w="38100" cap="flat" cmpd="sng" algn="ctr">
                      <a:solidFill>
                        <a:srgbClr val="F3753F"/>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endParaRPr kumimoji="0" lang="en-US" sz="1200" b="0" i="0" u="none" strike="noStrike" cap="none" normalizeH="0" baseline="0">
                        <a:ln>
                          <a:noFill/>
                        </a:ln>
                        <a:solidFill>
                          <a:schemeClr val="bg1"/>
                        </a:solidFill>
                        <a:effectLst/>
                        <a:latin typeface="+mn-lt"/>
                      </a:endParaRP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endParaRPr kumimoji="0" lang="en-US" sz="1200" b="0" i="0" u="none" strike="noStrike" cap="none" normalizeH="0" baseline="0">
                        <a:ln>
                          <a:noFill/>
                        </a:ln>
                        <a:solidFill>
                          <a:schemeClr val="bg1"/>
                        </a:solidFill>
                        <a:effectLst/>
                        <a:latin typeface="+mn-lt"/>
                      </a:endParaRPr>
                    </a:p>
                  </a:txBody>
                  <a:tcPr marT="91440" marB="91440" anchor="ctr" horzOverflow="overflow">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8005986"/>
                  </a:ext>
                </a:extLst>
              </a:tr>
              <a:tr h="376532">
                <a:tc rowSpan="2"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u="none" strike="noStrike" cap="none" normalizeH="0" baseline="0">
                          <a:ln>
                            <a:noFill/>
                          </a:ln>
                          <a:solidFill>
                            <a:schemeClr val="bg1"/>
                          </a:solidFill>
                          <a:effectLst/>
                          <a:latin typeface="+mn-lt"/>
                        </a:rPr>
                        <a:t>Parking Lot Item Description</a:t>
                      </a:r>
                      <a:endParaRPr kumimoji="0" lang="en-US" sz="1200" b="0" i="0" u="none" strike="noStrike" cap="none" normalizeH="0" baseline="0">
                        <a:ln>
                          <a:noFill/>
                        </a:ln>
                        <a:solidFill>
                          <a:schemeClr val="bg1"/>
                        </a:solidFill>
                        <a:effectLst/>
                        <a:latin typeface="+mn-lt"/>
                      </a:endParaRP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6">
                        <a:lumMod val="65000"/>
                        <a:lumOff val="35000"/>
                      </a:schemeClr>
                    </a:solidFill>
                  </a:tcPr>
                </a:tc>
                <a:tc rowSpan="2" hMerge="1">
                  <a:txBody>
                    <a:bodyPr/>
                    <a:lstStyle/>
                    <a:p>
                      <a:endParaRPr lang="en-US"/>
                    </a:p>
                  </a:txBody>
                  <a:tcPr/>
                </a:tc>
                <a:tc gridSpan="3">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bg1"/>
                          </a:solidFill>
                          <a:effectLst/>
                          <a:latin typeface="+mn-lt"/>
                        </a:rPr>
                        <a:t>Owner</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6">
                        <a:lumMod val="65000"/>
                        <a:lumOff val="35000"/>
                      </a:schemeClr>
                    </a:solidFill>
                  </a:tcPr>
                </a:tc>
                <a:tc hMerge="1">
                  <a:txBody>
                    <a:bodyPr/>
                    <a:lstStyle/>
                    <a:p>
                      <a:pPr marL="0" marR="0" lvl="0" indent="0" algn="l"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accent1"/>
                          </a:solidFill>
                          <a:effectLst/>
                          <a:latin typeface="+mn-lt"/>
                        </a:rPr>
                        <a:t>Teradata POC</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1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row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bg1"/>
                          </a:solidFill>
                          <a:effectLst/>
                          <a:latin typeface="+mn-lt"/>
                        </a:rPr>
                        <a:t>Estimated Date for Follow Up </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6">
                        <a:lumMod val="65000"/>
                        <a:lumOff val="35000"/>
                      </a:schemeClr>
                    </a:solidFill>
                  </a:tcPr>
                </a:tc>
                <a:tc row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bg1"/>
                          </a:solidFill>
                          <a:effectLst/>
                          <a:latin typeface="+mn-lt"/>
                        </a:rPr>
                        <a:t>Workstreams Impacted</a:t>
                      </a:r>
                    </a:p>
                  </a:txBody>
                  <a:tcPr marT="91440" marB="91440" anchor="ctr" horzOverflow="overflow">
                    <a:lnL w="6350" cap="flat" cmpd="sng" algn="ctr">
                      <a:noFill/>
                      <a:prstDash val="solid"/>
                      <a:round/>
                      <a:headEnd type="none" w="med" len="med"/>
                      <a:tailEnd type="none" w="med" len="med"/>
                    </a:lnL>
                    <a:lnR w="6350" cap="flat" cmpd="sng" algn="ctr">
                      <a:solidFill>
                        <a:srgbClr val="FFFFFF"/>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6">
                        <a:lumMod val="65000"/>
                        <a:lumOff val="35000"/>
                      </a:schemeClr>
                    </a:solidFill>
                  </a:tcPr>
                </a:tc>
                <a:extLst>
                  <a:ext uri="{0D108BD9-81ED-4DB2-BD59-A6C34878D82A}">
                    <a16:rowId xmlns:a16="http://schemas.microsoft.com/office/drawing/2014/main" val="2539070651"/>
                  </a:ext>
                </a:extLst>
              </a:tr>
              <a:tr h="564798">
                <a:tc gridSpan="2" vMerge="1">
                  <a:txBody>
                    <a:bodyPr/>
                    <a:lstStyle/>
                    <a:p>
                      <a:endParaRPr lang="en-US"/>
                    </a:p>
                  </a:txBody>
                  <a:tcPr/>
                </a:tc>
                <a:tc hMerge="1" v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dirty="0">
                          <a:ln>
                            <a:noFill/>
                          </a:ln>
                          <a:solidFill>
                            <a:schemeClr val="bg1"/>
                          </a:solidFill>
                          <a:effectLst/>
                          <a:latin typeface="+mn-lt"/>
                        </a:rPr>
                        <a:t>Name Of XYZ To Follow Up With</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6">
                        <a:lumMod val="65000"/>
                        <a:lumOff val="35000"/>
                      </a:schemeClr>
                    </a:solid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684213" rtl="0" eaLnBrk="0" fontAlgn="base" latinLnBrk="0" hangingPunct="0">
                        <a:lnSpc>
                          <a:spcPct val="100000"/>
                        </a:lnSpc>
                        <a:spcBef>
                          <a:spcPts val="400"/>
                        </a:spcBef>
                        <a:spcAft>
                          <a:spcPct val="0"/>
                        </a:spcAft>
                        <a:buClrTx/>
                        <a:buSzPct val="100000"/>
                        <a:buFont typeface="Arial" panose="020B0604020202020204" pitchFamily="34" charset="0"/>
                        <a:buNone/>
                        <a:tabLst/>
                      </a:pPr>
                      <a:r>
                        <a:rPr kumimoji="0" lang="en-US" sz="1200" b="0" i="0" u="none" strike="noStrike" cap="none" normalizeH="0" baseline="0">
                          <a:ln>
                            <a:noFill/>
                          </a:ln>
                          <a:solidFill>
                            <a:schemeClr val="bg1"/>
                          </a:solidFill>
                          <a:effectLst/>
                          <a:latin typeface="+mn-lt"/>
                        </a:rPr>
                        <a:t>Name of Deloitte Assignee</a:t>
                      </a:r>
                    </a:p>
                  </a:txBody>
                  <a:tcPr marT="91440" marB="9144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6">
                        <a:lumMod val="65000"/>
                        <a:lumOff val="35000"/>
                      </a:schemeClr>
                    </a:solidFill>
                  </a:tcPr>
                </a:tc>
                <a:tc h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29217904"/>
                  </a:ext>
                </a:extLst>
              </a:tr>
              <a:tr h="340936">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accent6"/>
                        </a:solidFill>
                        <a:effectLst/>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0383327"/>
                  </a:ext>
                </a:extLst>
              </a:tr>
              <a:tr h="340936">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4000429"/>
                  </a:ext>
                </a:extLst>
              </a:tr>
              <a:tr h="340936">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6924513"/>
                  </a:ext>
                </a:extLst>
              </a:tr>
              <a:tr h="340936">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0513690"/>
                  </a:ext>
                </a:extLst>
              </a:tr>
              <a:tr h="340936">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1542187"/>
                  </a:ext>
                </a:extLst>
              </a:tr>
              <a:tr h="340936">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8092068"/>
                  </a:ext>
                </a:extLst>
              </a:tr>
              <a:tr h="340936">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l"/>
                      <a:endParaRPr lang="en-US" sz="1200">
                        <a:solidFill>
                          <a:schemeClr val="accent6"/>
                        </a:solidFill>
                        <a:latin typeface="Arial Body"/>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Body"/>
                        <a:ea typeface="+mn-ea"/>
                        <a:cs typeface="+mn-cs"/>
                      </a:endParaRPr>
                    </a:p>
                  </a:txBody>
                  <a:tcPr anchor="ctr">
                    <a:lnL w="12700" cmpd="sng">
                      <a:noFill/>
                      <a:prstDash val="solid"/>
                    </a:lnL>
                    <a:lnR w="12700" cmpd="sng">
                      <a:noFill/>
                      <a:prstDash val="soli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3154252"/>
                  </a:ext>
                </a:extLst>
              </a:tr>
            </a:tbl>
          </a:graphicData>
        </a:graphic>
      </p:graphicFrame>
    </p:spTree>
    <p:extLst>
      <p:ext uri="{BB962C8B-B14F-4D97-AF65-F5344CB8AC3E}">
        <p14:creationId xmlns:p14="http://schemas.microsoft.com/office/powerpoint/2010/main" val="372166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05DD-8675-4761-BEE2-5FC69F19C558}"/>
              </a:ext>
            </a:extLst>
          </p:cNvPr>
          <p:cNvSpPr>
            <a:spLocks noGrp="1"/>
          </p:cNvSpPr>
          <p:nvPr>
            <p:ph type="title"/>
          </p:nvPr>
        </p:nvSpPr>
        <p:spPr>
          <a:xfrm>
            <a:off x="657639" y="356446"/>
            <a:ext cx="7312881" cy="340360"/>
          </a:xfrm>
        </p:spPr>
        <p:txBody>
          <a:bodyPr>
            <a:normAutofit fontScale="90000"/>
          </a:bodyPr>
          <a:lstStyle/>
          <a:p>
            <a:r>
              <a:rPr lang="en-US"/>
              <a:t>List of Reference Documents</a:t>
            </a:r>
          </a:p>
        </p:txBody>
      </p:sp>
      <p:graphicFrame>
        <p:nvGraphicFramePr>
          <p:cNvPr id="3" name="Table 3">
            <a:extLst>
              <a:ext uri="{FF2B5EF4-FFF2-40B4-BE49-F238E27FC236}">
                <a16:creationId xmlns:a16="http://schemas.microsoft.com/office/drawing/2014/main" id="{26E255BB-3ACE-4F46-86E4-E98522F60062}"/>
              </a:ext>
            </a:extLst>
          </p:cNvPr>
          <p:cNvGraphicFramePr>
            <a:graphicFrameLocks noGrp="1"/>
          </p:cNvGraphicFramePr>
          <p:nvPr/>
        </p:nvGraphicFramePr>
        <p:xfrm>
          <a:off x="657639" y="1207346"/>
          <a:ext cx="8128000" cy="1381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96741212"/>
                    </a:ext>
                  </a:extLst>
                </a:gridCol>
                <a:gridCol w="4064000">
                  <a:extLst>
                    <a:ext uri="{9D8B030D-6E8A-4147-A177-3AD203B41FA5}">
                      <a16:colId xmlns:a16="http://schemas.microsoft.com/office/drawing/2014/main" val="2947251676"/>
                    </a:ext>
                  </a:extLst>
                </a:gridCol>
              </a:tblGrid>
              <a:tr h="370840">
                <a:tc>
                  <a:txBody>
                    <a:bodyPr/>
                    <a:lstStyle/>
                    <a:p>
                      <a:r>
                        <a:rPr lang="en-US" dirty="0"/>
                        <a:t>Appendix Items</a:t>
                      </a:r>
                    </a:p>
                  </a:txBody>
                  <a:tcPr>
                    <a:lnB w="38100" cmpd="sng">
                      <a:noFill/>
                    </a:lnB>
                  </a:tcPr>
                </a:tc>
                <a:tc>
                  <a:txBody>
                    <a:bodyPr/>
                    <a:lstStyle/>
                    <a:p>
                      <a:r>
                        <a:rPr lang="en-US" dirty="0"/>
                        <a:t>Reference Documents</a:t>
                      </a:r>
                    </a:p>
                  </a:txBody>
                  <a:tcPr>
                    <a:lnB w="38100" cmpd="sng">
                      <a:noFill/>
                    </a:lnB>
                  </a:tcPr>
                </a:tc>
                <a:extLst>
                  <a:ext uri="{0D108BD9-81ED-4DB2-BD59-A6C34878D82A}">
                    <a16:rowId xmlns:a16="http://schemas.microsoft.com/office/drawing/2014/main" val="1847515199"/>
                  </a:ext>
                </a:extLst>
              </a:tr>
              <a:tr h="370840">
                <a:tc>
                  <a:txBody>
                    <a:bodyPr/>
                    <a:lstStyle/>
                    <a:p>
                      <a:r>
                        <a:rPr lang="en-US" dirty="0"/>
                        <a:t>FBDI Template Sample</a:t>
                      </a:r>
                    </a:p>
                  </a:txBody>
                  <a:tcPr>
                    <a:lnL w="12700" cmpd="sng">
                      <a:noFill/>
                    </a:lnL>
                    <a:lnR w="12700" cmpd="sng">
                      <a:noFill/>
                    </a:lnR>
                    <a:lnT w="381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r>
                        <a:rPr lang="en-US" sz="1800" b="0" i="0" u="none" strike="noStrike" noProof="0" dirty="0">
                          <a:latin typeface="Arial"/>
                          <a:hlinkClick r:id="rId2"/>
                        </a:rPr>
                        <a:t>JournalImportTemplate.xlsm</a:t>
                      </a:r>
                      <a:endParaRPr lang="en-US"/>
                    </a:p>
                  </a:txBody>
                  <a:tcPr>
                    <a:lnL w="12700" cmpd="sng">
                      <a:noFill/>
                    </a:lnL>
                    <a:lnR w="12700" cmpd="sng">
                      <a:noFill/>
                    </a:lnR>
                    <a:lnT w="381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2760311"/>
                  </a:ext>
                </a:extLst>
              </a:tr>
              <a:tr h="370840">
                <a:tc>
                  <a:txBody>
                    <a:bodyPr/>
                    <a:lstStyle/>
                    <a:p>
                      <a:r>
                        <a:rPr lang="en-US" dirty="0"/>
                        <a:t>Detailed Information on Standard Import Approach</a:t>
                      </a:r>
                    </a:p>
                  </a:txBody>
                  <a:tcP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vl="0">
                        <a:buNone/>
                      </a:pPr>
                      <a:r>
                        <a:rPr lang="en-US" sz="1800" b="0" i="0" u="none" strike="noStrike" noProof="0" dirty="0">
                          <a:latin typeface="Arial"/>
                          <a:hlinkClick r:id="rId3"/>
                        </a:rPr>
                        <a:t>Standard Import Process.pdf</a:t>
                      </a:r>
                      <a:endParaRPr lang="en-US"/>
                    </a:p>
                  </a:txBody>
                  <a:tcP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9214220"/>
                  </a:ext>
                </a:extLst>
              </a:tr>
            </a:tbl>
          </a:graphicData>
        </a:graphic>
      </p:graphicFrame>
    </p:spTree>
    <p:extLst>
      <p:ext uri="{BB962C8B-B14F-4D97-AF65-F5344CB8AC3E}">
        <p14:creationId xmlns:p14="http://schemas.microsoft.com/office/powerpoint/2010/main" val="1957529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270" y="318762"/>
            <a:ext cx="11040619" cy="389094"/>
          </a:xfrm>
        </p:spPr>
        <p:txBody>
          <a:bodyPr>
            <a:normAutofit fontScale="90000"/>
          </a:bodyPr>
          <a:lstStyle/>
          <a:p>
            <a:r>
              <a:rPr lang="en-US" b="1"/>
              <a:t>Reconciliation Report – Business Validation</a:t>
            </a:r>
            <a:endParaRPr lang="en-US" b="1" i="1">
              <a:solidFill>
                <a:schemeClr val="accent2"/>
              </a:solidFill>
              <a:latin typeface="+mn-lt"/>
              <a:ea typeface="+mn-ea"/>
              <a:cs typeface="+mn-cs"/>
            </a:endParaRPr>
          </a:p>
        </p:txBody>
      </p:sp>
      <p:sp>
        <p:nvSpPr>
          <p:cNvPr id="3" name="Text Placeholder 2"/>
          <p:cNvSpPr>
            <a:spLocks noGrp="1"/>
          </p:cNvSpPr>
          <p:nvPr>
            <p:ph sz="quarter" idx="17"/>
          </p:nvPr>
        </p:nvSpPr>
        <p:spPr>
          <a:xfrm>
            <a:off x="468895" y="1405501"/>
            <a:ext cx="9247198" cy="579242"/>
          </a:xfrm>
        </p:spPr>
        <p:txBody>
          <a:bodyPr/>
          <a:lstStyle/>
          <a:p>
            <a:r>
              <a:rPr lang="en-US" sz="1200" dirty="0">
                <a:solidFill>
                  <a:schemeClr val="dk1"/>
                </a:solidFill>
                <a:cs typeface="+mn-cs"/>
              </a:rPr>
              <a:t>Each conversion entity to include custom/seeded reconciliation reports to support business validation</a:t>
            </a:r>
          </a:p>
          <a:p>
            <a:r>
              <a:rPr lang="en-US" sz="1200" dirty="0">
                <a:solidFill>
                  <a:schemeClr val="dk1"/>
                </a:solidFill>
                <a:cs typeface="+mn-cs"/>
              </a:rPr>
              <a:t>This file must be shared with the </a:t>
            </a:r>
            <a:r>
              <a:rPr lang="en-US" sz="1200" dirty="0">
                <a:solidFill>
                  <a:schemeClr val="dk1"/>
                </a:solidFill>
              </a:rPr>
              <a:t>XYZ</a:t>
            </a:r>
            <a:r>
              <a:rPr lang="en-US" sz="1200" dirty="0">
                <a:solidFill>
                  <a:schemeClr val="dk1"/>
                </a:solidFill>
                <a:cs typeface="+mn-cs"/>
              </a:rPr>
              <a:t> team and to be mutually agreed upon on the formats between </a:t>
            </a:r>
            <a:r>
              <a:rPr lang="en-US" sz="1200" dirty="0">
                <a:solidFill>
                  <a:schemeClr val="dk1"/>
                </a:solidFill>
              </a:rPr>
              <a:t>XYZ</a:t>
            </a:r>
            <a:r>
              <a:rPr lang="en-US" sz="1200" dirty="0">
                <a:solidFill>
                  <a:schemeClr val="dk1"/>
                </a:solidFill>
                <a:cs typeface="+mn-cs"/>
              </a:rPr>
              <a:t> and Deloitte team. </a:t>
            </a:r>
          </a:p>
        </p:txBody>
      </p:sp>
      <p:graphicFrame>
        <p:nvGraphicFramePr>
          <p:cNvPr id="5" name="Table 4"/>
          <p:cNvGraphicFramePr>
            <a:graphicFrameLocks noGrp="1"/>
          </p:cNvGraphicFramePr>
          <p:nvPr/>
        </p:nvGraphicFramePr>
        <p:xfrm>
          <a:off x="468895" y="2115312"/>
          <a:ext cx="7849154" cy="1242060"/>
        </p:xfrm>
        <a:graphic>
          <a:graphicData uri="http://schemas.openxmlformats.org/drawingml/2006/table">
            <a:tbl>
              <a:tblPr/>
              <a:tblGrid>
                <a:gridCol w="1944285">
                  <a:extLst>
                    <a:ext uri="{9D8B030D-6E8A-4147-A177-3AD203B41FA5}">
                      <a16:colId xmlns:a16="http://schemas.microsoft.com/office/drawing/2014/main" val="3090518575"/>
                    </a:ext>
                  </a:extLst>
                </a:gridCol>
                <a:gridCol w="3106743">
                  <a:extLst>
                    <a:ext uri="{9D8B030D-6E8A-4147-A177-3AD203B41FA5}">
                      <a16:colId xmlns:a16="http://schemas.microsoft.com/office/drawing/2014/main" val="1230457307"/>
                    </a:ext>
                  </a:extLst>
                </a:gridCol>
                <a:gridCol w="2798126">
                  <a:extLst>
                    <a:ext uri="{9D8B030D-6E8A-4147-A177-3AD203B41FA5}">
                      <a16:colId xmlns:a16="http://schemas.microsoft.com/office/drawing/2014/main" val="387917796"/>
                    </a:ext>
                  </a:extLst>
                </a:gridCol>
              </a:tblGrid>
              <a:tr h="240231">
                <a:tc gridSpan="3">
                  <a:txBody>
                    <a:bodyPr/>
                    <a:lstStyle/>
                    <a:p>
                      <a:pPr algn="ctr" fontAlgn="ctr"/>
                      <a:r>
                        <a:rPr lang="en-US" sz="1600" b="1" i="0" u="none" strike="noStrike">
                          <a:solidFill>
                            <a:schemeClr val="tx1"/>
                          </a:solidFill>
                          <a:effectLst/>
                          <a:latin typeface="+mn-lt"/>
                        </a:rPr>
                        <a:t>Supplier Reconciliation Report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43013777"/>
                  </a:ext>
                </a:extLst>
              </a:tr>
              <a:tr h="58549">
                <a:tc gridSpan="3">
                  <a:txBody>
                    <a:bodyPr/>
                    <a:lstStyle/>
                    <a:p>
                      <a:pPr algn="l" fontAlgn="ctr"/>
                      <a:r>
                        <a:rPr lang="en-US" sz="1000" b="1" i="0" u="none" strike="noStrike">
                          <a:solidFill>
                            <a:schemeClr val="tx1"/>
                          </a:solidFill>
                          <a:effectLst/>
                          <a:latin typeface="+mn-lt"/>
                        </a:rPr>
                        <a:t>Supplier Details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6549640"/>
                  </a:ext>
                </a:extLst>
              </a:tr>
              <a:tr h="74908">
                <a:tc>
                  <a:txBody>
                    <a:bodyPr/>
                    <a:lstStyle/>
                    <a:p>
                      <a:pPr algn="ctr" fontAlgn="b"/>
                      <a:r>
                        <a:rPr lang="en-US" sz="1000" b="0" i="0" u="none" strike="noStrike">
                          <a:solidFill>
                            <a:schemeClr val="bg1"/>
                          </a:solidFill>
                          <a:effectLst/>
                          <a:latin typeface="+mn-lt"/>
                        </a:rPr>
                        <a:t>No of records that failed Import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tc>
                  <a:txBody>
                    <a:bodyPr/>
                    <a:lstStyle/>
                    <a:p>
                      <a:pPr algn="ctr" fontAlgn="b"/>
                      <a:r>
                        <a:rPr lang="en-US" sz="1000" b="0" i="0" u="none" strike="noStrike">
                          <a:solidFill>
                            <a:schemeClr val="bg1"/>
                          </a:solidFill>
                          <a:effectLst/>
                          <a:latin typeface="+mn-lt"/>
                        </a:rPr>
                        <a:t>No of records that was successfully imported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tc>
                  <a:txBody>
                    <a:bodyPr/>
                    <a:lstStyle/>
                    <a:p>
                      <a:pPr algn="ctr" fontAlgn="b"/>
                      <a:r>
                        <a:rPr lang="en-US" sz="1000" b="0" i="0" u="none" strike="noStrike">
                          <a:solidFill>
                            <a:schemeClr val="bg1"/>
                          </a:solidFill>
                          <a:effectLst/>
                          <a:latin typeface="+mn-lt"/>
                        </a:rPr>
                        <a:t>Total No Of Records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extLst>
                  <a:ext uri="{0D108BD9-81ED-4DB2-BD59-A6C34878D82A}">
                    <a16:rowId xmlns:a16="http://schemas.microsoft.com/office/drawing/2014/main" val="2010215242"/>
                  </a:ext>
                </a:extLst>
              </a:tr>
              <a:tr h="0">
                <a:tc>
                  <a:txBody>
                    <a:bodyPr/>
                    <a:lstStyle/>
                    <a:p>
                      <a:pPr marL="0" algn="ctr" defTabSz="914400" rtl="0" eaLnBrk="1" fontAlgn="b" latinLnBrk="0" hangingPunct="1"/>
                      <a:r>
                        <a:rPr lang="en-US" sz="1100" b="0" i="0" u="none" strike="noStrike" kern="1200">
                          <a:solidFill>
                            <a:schemeClr val="tx1"/>
                          </a:solidFill>
                          <a:effectLst/>
                          <a:latin typeface="+mn-lt"/>
                          <a:ea typeface="+mn-ea"/>
                          <a:cs typeface="+mn-cs"/>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chemeClr val="tx1"/>
                          </a:solidFill>
                          <a:effectLst/>
                          <a:latin typeface="+mn-lt"/>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kern="1200">
                          <a:solidFill>
                            <a:schemeClr val="tx1"/>
                          </a:solidFill>
                          <a:effectLst/>
                          <a:latin typeface="+mn-lt"/>
                          <a:ea typeface="+mn-ea"/>
                          <a:cs typeface="+mn-cs"/>
                        </a:rPr>
                        <a:t>1</a:t>
                      </a:r>
                      <a:r>
                        <a:rPr lang="en-US" sz="1100" b="0" i="0">
                          <a:solidFill>
                            <a:schemeClr val="tx1"/>
                          </a:solidFill>
                          <a:effectLst/>
                          <a:latin typeface="Times New Roman" panose="02020603050405020304" pitchFamily="18" charset="0"/>
                        </a:rPr>
                        <a:t> </a:t>
                      </a:r>
                      <a:endParaRPr lang="en-US" sz="1100" b="0" i="0" u="none" strike="noStrike">
                        <a:solidFill>
                          <a:schemeClr val="tx1"/>
                        </a:solidFill>
                        <a:effectLst/>
                        <a:latin typeface="+mn-lt"/>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702798"/>
                  </a:ext>
                </a:extLst>
              </a:tr>
              <a:tr h="145643">
                <a:tc gridSpan="3">
                  <a:txBody>
                    <a:bodyPr/>
                    <a:lstStyle/>
                    <a:p>
                      <a:pPr algn="l" fontAlgn="ctr"/>
                      <a:r>
                        <a:rPr lang="en-US" sz="1000" b="1" i="0" u="none" strike="noStrike">
                          <a:solidFill>
                            <a:schemeClr val="tx1"/>
                          </a:solidFill>
                          <a:effectLst/>
                          <a:latin typeface="+mn-lt"/>
                        </a:rPr>
                        <a:t>Supplier Sites Details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02604005"/>
                  </a:ext>
                </a:extLst>
              </a:tr>
              <a:tr h="145643">
                <a:tc>
                  <a:txBody>
                    <a:bodyPr/>
                    <a:lstStyle/>
                    <a:p>
                      <a:pPr algn="ctr" fontAlgn="b"/>
                      <a:r>
                        <a:rPr lang="en-US" sz="1000" b="0" i="0" u="none" strike="noStrike">
                          <a:solidFill>
                            <a:schemeClr val="bg1"/>
                          </a:solidFill>
                          <a:effectLst/>
                          <a:latin typeface="+mn-lt"/>
                        </a:rPr>
                        <a:t>No of records that failed Import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tc>
                  <a:txBody>
                    <a:bodyPr/>
                    <a:lstStyle/>
                    <a:p>
                      <a:pPr algn="ctr" fontAlgn="b"/>
                      <a:r>
                        <a:rPr lang="en-US" sz="1000" b="0" i="0" u="none" strike="noStrike">
                          <a:solidFill>
                            <a:schemeClr val="bg1"/>
                          </a:solidFill>
                          <a:effectLst/>
                          <a:latin typeface="+mn-lt"/>
                        </a:rPr>
                        <a:t>No of records that was successfully imported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tc>
                  <a:txBody>
                    <a:bodyPr/>
                    <a:lstStyle/>
                    <a:p>
                      <a:pPr algn="ctr" fontAlgn="b"/>
                      <a:r>
                        <a:rPr lang="en-US" sz="1000" b="0" i="0" u="none" strike="noStrike">
                          <a:solidFill>
                            <a:schemeClr val="bg1"/>
                          </a:solidFill>
                          <a:effectLst/>
                          <a:latin typeface="+mn-lt"/>
                        </a:rPr>
                        <a:t>Total No Of Records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extLst>
                  <a:ext uri="{0D108BD9-81ED-4DB2-BD59-A6C34878D82A}">
                    <a16:rowId xmlns:a16="http://schemas.microsoft.com/office/drawing/2014/main" val="3954502548"/>
                  </a:ext>
                </a:extLst>
              </a:tr>
              <a:tr h="171986">
                <a:tc>
                  <a:txBody>
                    <a:bodyPr/>
                    <a:lstStyle/>
                    <a:p>
                      <a:pPr algn="ctr" fontAlgn="b"/>
                      <a:r>
                        <a:rPr lang="en-US" sz="1100" b="0" i="0" u="none" strike="noStrike">
                          <a:solidFill>
                            <a:schemeClr val="tx1"/>
                          </a:solidFill>
                          <a:effectLst/>
                          <a:latin typeface="+mn-lt"/>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chemeClr val="tx1"/>
                          </a:solidFill>
                          <a:effectLst/>
                          <a:latin typeface="+mn-lt"/>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chemeClr val="tx1"/>
                          </a:solidFill>
                          <a:effectLst/>
                          <a:latin typeface="+mn-lt"/>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268381"/>
                  </a:ext>
                </a:extLst>
              </a:tr>
            </a:tbl>
          </a:graphicData>
        </a:graphic>
      </p:graphicFrame>
      <p:graphicFrame>
        <p:nvGraphicFramePr>
          <p:cNvPr id="7" name="Table 6"/>
          <p:cNvGraphicFramePr>
            <a:graphicFrameLocks noGrp="1"/>
          </p:cNvGraphicFramePr>
          <p:nvPr/>
        </p:nvGraphicFramePr>
        <p:xfrm>
          <a:off x="468895" y="3879791"/>
          <a:ext cx="11039615" cy="885349"/>
        </p:xfrm>
        <a:graphic>
          <a:graphicData uri="http://schemas.openxmlformats.org/drawingml/2006/table">
            <a:tbl>
              <a:tblPr/>
              <a:tblGrid>
                <a:gridCol w="1686476">
                  <a:extLst>
                    <a:ext uri="{9D8B030D-6E8A-4147-A177-3AD203B41FA5}">
                      <a16:colId xmlns:a16="http://schemas.microsoft.com/office/drawing/2014/main" val="2626851887"/>
                    </a:ext>
                  </a:extLst>
                </a:gridCol>
                <a:gridCol w="1319349">
                  <a:extLst>
                    <a:ext uri="{9D8B030D-6E8A-4147-A177-3AD203B41FA5}">
                      <a16:colId xmlns:a16="http://schemas.microsoft.com/office/drawing/2014/main" val="4013906721"/>
                    </a:ext>
                  </a:extLst>
                </a:gridCol>
                <a:gridCol w="1449977">
                  <a:extLst>
                    <a:ext uri="{9D8B030D-6E8A-4147-A177-3AD203B41FA5}">
                      <a16:colId xmlns:a16="http://schemas.microsoft.com/office/drawing/2014/main" val="2155694300"/>
                    </a:ext>
                  </a:extLst>
                </a:gridCol>
                <a:gridCol w="1482546">
                  <a:extLst>
                    <a:ext uri="{9D8B030D-6E8A-4147-A177-3AD203B41FA5}">
                      <a16:colId xmlns:a16="http://schemas.microsoft.com/office/drawing/2014/main" val="3979694071"/>
                    </a:ext>
                  </a:extLst>
                </a:gridCol>
                <a:gridCol w="1116963">
                  <a:extLst>
                    <a:ext uri="{9D8B030D-6E8A-4147-A177-3AD203B41FA5}">
                      <a16:colId xmlns:a16="http://schemas.microsoft.com/office/drawing/2014/main" val="1716639177"/>
                    </a:ext>
                  </a:extLst>
                </a:gridCol>
                <a:gridCol w="3984304">
                  <a:extLst>
                    <a:ext uri="{9D8B030D-6E8A-4147-A177-3AD203B41FA5}">
                      <a16:colId xmlns:a16="http://schemas.microsoft.com/office/drawing/2014/main" val="956684601"/>
                    </a:ext>
                  </a:extLst>
                </a:gridCol>
              </a:tblGrid>
              <a:tr h="321469">
                <a:tc gridSpan="6">
                  <a:txBody>
                    <a:bodyPr/>
                    <a:lstStyle/>
                    <a:p>
                      <a:pPr algn="ctr" fontAlgn="ctr"/>
                      <a:r>
                        <a:rPr lang="en-US" sz="1600" b="1" i="0" u="none" strike="noStrike">
                          <a:solidFill>
                            <a:schemeClr val="tx1"/>
                          </a:solidFill>
                          <a:effectLst/>
                          <a:latin typeface="+mn-lt"/>
                        </a:rPr>
                        <a:t>Supplier Details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54008656"/>
                  </a:ext>
                </a:extLst>
              </a:tr>
              <a:tr h="182880">
                <a:tc>
                  <a:txBody>
                    <a:bodyPr/>
                    <a:lstStyle/>
                    <a:p>
                      <a:pPr marL="0" algn="ctr" defTabSz="914400" rtl="0" eaLnBrk="1" fontAlgn="b" latinLnBrk="0" hangingPunct="1"/>
                      <a:r>
                        <a:rPr lang="en-US" sz="1000" b="0" i="0" u="none" strike="noStrike" kern="1200">
                          <a:solidFill>
                            <a:schemeClr val="bg1"/>
                          </a:solidFill>
                          <a:effectLst/>
                          <a:latin typeface="+mn-lt"/>
                          <a:ea typeface="+mn-ea"/>
                          <a:cs typeface="+mn-cs"/>
                        </a:rPr>
                        <a:t>Vendor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tc>
                  <a:txBody>
                    <a:bodyPr/>
                    <a:lstStyle/>
                    <a:p>
                      <a:pPr marL="0" algn="ctr" defTabSz="914400" rtl="0" eaLnBrk="1" fontAlgn="b" latinLnBrk="0" hangingPunct="1"/>
                      <a:r>
                        <a:rPr lang="en-US" sz="1000" b="0" i="0" u="none" strike="noStrike" kern="1200">
                          <a:solidFill>
                            <a:schemeClr val="bg1"/>
                          </a:solidFill>
                          <a:effectLst/>
                          <a:latin typeface="+mn-lt"/>
                          <a:ea typeface="+mn-ea"/>
                          <a:cs typeface="+mn-cs"/>
                        </a:rPr>
                        <a:t>Vendor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tc>
                  <a:txBody>
                    <a:bodyPr/>
                    <a:lstStyle/>
                    <a:p>
                      <a:pPr marL="0" algn="ctr" defTabSz="914400" rtl="0" eaLnBrk="1" fontAlgn="b" latinLnBrk="0" hangingPunct="1"/>
                      <a:r>
                        <a:rPr lang="en-US" sz="1000" b="0" i="0" u="none" strike="noStrike" kern="1200">
                          <a:solidFill>
                            <a:schemeClr val="bg1"/>
                          </a:solidFill>
                          <a:effectLst/>
                          <a:latin typeface="+mn-lt"/>
                          <a:ea typeface="+mn-ea"/>
                          <a:cs typeface="+mn-cs"/>
                        </a:rPr>
                        <a:t>ORG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tc>
                  <a:txBody>
                    <a:bodyPr/>
                    <a:lstStyle/>
                    <a:p>
                      <a:pPr marL="0" algn="ctr" defTabSz="914400" rtl="0" eaLnBrk="1" fontAlgn="b" latinLnBrk="0" hangingPunct="1"/>
                      <a:r>
                        <a:rPr lang="en-US" sz="1000" b="0" i="0" u="none" strike="noStrike" kern="1200">
                          <a:solidFill>
                            <a:schemeClr val="bg1"/>
                          </a:solidFill>
                          <a:effectLst/>
                          <a:latin typeface="+mn-lt"/>
                          <a:ea typeface="+mn-ea"/>
                          <a:cs typeface="+mn-cs"/>
                        </a:rPr>
                        <a:t>Import Action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tc>
                  <a:txBody>
                    <a:bodyPr/>
                    <a:lstStyle/>
                    <a:p>
                      <a:pPr marL="0" algn="ctr" defTabSz="914400" rtl="0" eaLnBrk="1" fontAlgn="b" latinLnBrk="0" hangingPunct="1"/>
                      <a:r>
                        <a:rPr lang="en-US" sz="1000" b="0" i="0" u="none" strike="noStrike" kern="1200">
                          <a:solidFill>
                            <a:schemeClr val="bg1"/>
                          </a:solidFill>
                          <a:effectLst/>
                          <a:latin typeface="+mn-lt"/>
                          <a:ea typeface="+mn-ea"/>
                          <a:cs typeface="+mn-cs"/>
                        </a:rPr>
                        <a:t>Status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tc>
                  <a:txBody>
                    <a:bodyPr/>
                    <a:lstStyle/>
                    <a:p>
                      <a:pPr marL="0" algn="ctr" defTabSz="914400" rtl="0" eaLnBrk="1" fontAlgn="b" latinLnBrk="0" hangingPunct="1"/>
                      <a:r>
                        <a:rPr lang="en-US" sz="1000" b="0" i="0" u="none" strike="noStrike" kern="1200">
                          <a:solidFill>
                            <a:schemeClr val="bg1"/>
                          </a:solidFill>
                          <a:effectLst/>
                          <a:latin typeface="+mn-lt"/>
                          <a:ea typeface="+mn-ea"/>
                          <a:cs typeface="+mn-cs"/>
                        </a:rPr>
                        <a:t>Error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extLst>
                  <a:ext uri="{0D108BD9-81ED-4DB2-BD59-A6C34878D82A}">
                    <a16:rowId xmlns:a16="http://schemas.microsoft.com/office/drawing/2014/main" val="632121897"/>
                  </a:ext>
                </a:extLst>
              </a:tr>
              <a:tr h="190500">
                <a:tc>
                  <a:txBody>
                    <a:bodyPr/>
                    <a:lstStyle/>
                    <a:p>
                      <a:pPr algn="l" fontAlgn="b"/>
                      <a:r>
                        <a:rPr lang="en-US" sz="1100" b="0" i="0" u="none" strike="noStrike" kern="1200">
                          <a:solidFill>
                            <a:schemeClr val="tx1"/>
                          </a:solidFill>
                          <a:effectLst/>
                          <a:latin typeface="+mn-lt"/>
                          <a:ea typeface="+mn-ea"/>
                          <a:cs typeface="+mn-cs"/>
                        </a:rPr>
                        <a:t>XXXX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mn-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mn-lt"/>
                        </a:rPr>
                        <a:t>XX_ORG_TYPE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mn-lt"/>
                        </a:rPr>
                        <a:t>CREATE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mn-lt"/>
                        </a:rPr>
                        <a:t>PROCESSED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mn-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4407"/>
                  </a:ext>
                </a:extLst>
              </a:tr>
              <a:tr h="190500">
                <a:tc>
                  <a:txBody>
                    <a:bodyPr/>
                    <a:lstStyle/>
                    <a:p>
                      <a:pPr algn="l" fontAlgn="b"/>
                      <a:r>
                        <a:rPr lang="en-US" sz="1100" b="0" i="0" u="none" strike="noStrike">
                          <a:solidFill>
                            <a:schemeClr val="tx1"/>
                          </a:solidFill>
                          <a:effectLst/>
                          <a:latin typeface="+mn-lt"/>
                        </a:rPr>
                        <a:t>YYYY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mn-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mn-lt"/>
                        </a:rPr>
                        <a:t>YY_ORG_TYPE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mn-lt"/>
                        </a:rPr>
                        <a:t>CREATE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mn-lt"/>
                        </a:rPr>
                        <a:t>REJECTED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mn-lt"/>
                        </a:rPr>
                        <a:t>Reason for failure to come here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0994925"/>
                  </a:ext>
                </a:extLst>
              </a:tr>
            </a:tbl>
          </a:graphicData>
        </a:graphic>
      </p:graphicFrame>
      <p:sp>
        <p:nvSpPr>
          <p:cNvPr id="10" name="TextBox 9"/>
          <p:cNvSpPr txBox="1"/>
          <p:nvPr/>
        </p:nvSpPr>
        <p:spPr>
          <a:xfrm>
            <a:off x="469899" y="1029635"/>
            <a:ext cx="3596640" cy="215444"/>
          </a:xfrm>
          <a:prstGeom prst="rect">
            <a:avLst/>
          </a:prstGeom>
          <a:noFill/>
        </p:spPr>
        <p:txBody>
          <a:bodyPr wrap="square" lIns="0" tIns="0" rIns="0" bIns="0" rtlCol="0">
            <a:spAutoFit/>
          </a:bodyPr>
          <a:lstStyle/>
          <a:p>
            <a:pPr>
              <a:spcBef>
                <a:spcPts val="0"/>
              </a:spcBef>
              <a:spcAft>
                <a:spcPts val="1333"/>
              </a:spcAft>
              <a:buSzPct val="100000"/>
            </a:pPr>
            <a:r>
              <a:rPr lang="en-US" sz="1400" b="1" noProof="0">
                <a:solidFill>
                  <a:schemeClr val="tx1"/>
                </a:solidFill>
                <a:latin typeface="+mj-lt"/>
              </a:rPr>
              <a:t>Summary</a:t>
            </a:r>
            <a:r>
              <a:rPr lang="en-US" sz="1200" b="1" noProof="0">
                <a:solidFill>
                  <a:schemeClr val="tx1"/>
                </a:solidFill>
              </a:rPr>
              <a:t>:</a:t>
            </a:r>
          </a:p>
        </p:txBody>
      </p:sp>
      <p:sp>
        <p:nvSpPr>
          <p:cNvPr id="11" name="TextBox 10"/>
          <p:cNvSpPr txBox="1"/>
          <p:nvPr/>
        </p:nvSpPr>
        <p:spPr>
          <a:xfrm>
            <a:off x="469899" y="3536710"/>
            <a:ext cx="3596640" cy="215444"/>
          </a:xfrm>
          <a:prstGeom prst="rect">
            <a:avLst/>
          </a:prstGeom>
          <a:noFill/>
        </p:spPr>
        <p:txBody>
          <a:bodyPr wrap="square" lIns="0" tIns="0" rIns="0" bIns="0" rtlCol="0">
            <a:spAutoFit/>
          </a:bodyPr>
          <a:lstStyle/>
          <a:p>
            <a:pPr>
              <a:spcBef>
                <a:spcPts val="0"/>
              </a:spcBef>
              <a:spcAft>
                <a:spcPts val="1333"/>
              </a:spcAft>
              <a:buSzPct val="100000"/>
            </a:pPr>
            <a:r>
              <a:rPr lang="en-US" sz="1400" b="1" noProof="0">
                <a:solidFill>
                  <a:schemeClr val="tx1"/>
                </a:solidFill>
                <a:latin typeface="+mj-lt"/>
              </a:rPr>
              <a:t>Supplier</a:t>
            </a:r>
            <a:r>
              <a:rPr lang="en-US" sz="1200" b="1" noProof="0">
                <a:solidFill>
                  <a:schemeClr val="tx1"/>
                </a:solidFill>
              </a:rPr>
              <a:t>:</a:t>
            </a:r>
          </a:p>
        </p:txBody>
      </p:sp>
      <p:sp>
        <p:nvSpPr>
          <p:cNvPr id="13" name="TextBox 12">
            <a:extLst>
              <a:ext uri="{FF2B5EF4-FFF2-40B4-BE49-F238E27FC236}">
                <a16:creationId xmlns:a16="http://schemas.microsoft.com/office/drawing/2014/main" id="{277BB1A1-A50B-4A67-AB01-683BF61328AD}"/>
              </a:ext>
            </a:extLst>
          </p:cNvPr>
          <p:cNvSpPr txBox="1"/>
          <p:nvPr/>
        </p:nvSpPr>
        <p:spPr>
          <a:xfrm>
            <a:off x="469899" y="4947434"/>
            <a:ext cx="3596640" cy="215444"/>
          </a:xfrm>
          <a:prstGeom prst="rect">
            <a:avLst/>
          </a:prstGeom>
          <a:noFill/>
        </p:spPr>
        <p:txBody>
          <a:bodyPr wrap="square" lIns="0" tIns="0" rIns="0" bIns="0" rtlCol="0">
            <a:spAutoFit/>
          </a:bodyPr>
          <a:lstStyle/>
          <a:p>
            <a:pPr>
              <a:spcBef>
                <a:spcPts val="0"/>
              </a:spcBef>
              <a:spcAft>
                <a:spcPts val="1333"/>
              </a:spcAft>
              <a:buSzPct val="100000"/>
            </a:pPr>
            <a:r>
              <a:rPr lang="en-US" sz="1400" b="1" noProof="0">
                <a:solidFill>
                  <a:schemeClr val="tx1"/>
                </a:solidFill>
                <a:latin typeface="+mj-lt"/>
              </a:rPr>
              <a:t>Supplier Site:</a:t>
            </a:r>
          </a:p>
        </p:txBody>
      </p:sp>
      <p:graphicFrame>
        <p:nvGraphicFramePr>
          <p:cNvPr id="15" name="Table 14">
            <a:extLst>
              <a:ext uri="{FF2B5EF4-FFF2-40B4-BE49-F238E27FC236}">
                <a16:creationId xmlns:a16="http://schemas.microsoft.com/office/drawing/2014/main" id="{69AEF4F9-11CD-4899-A7D6-B55702F11974}"/>
              </a:ext>
            </a:extLst>
          </p:cNvPr>
          <p:cNvGraphicFramePr>
            <a:graphicFrameLocks noGrp="1"/>
          </p:cNvGraphicFramePr>
          <p:nvPr/>
        </p:nvGraphicFramePr>
        <p:xfrm>
          <a:off x="468896" y="5260292"/>
          <a:ext cx="11039614" cy="913939"/>
        </p:xfrm>
        <a:graphic>
          <a:graphicData uri="http://schemas.openxmlformats.org/drawingml/2006/table">
            <a:tbl>
              <a:tblPr/>
              <a:tblGrid>
                <a:gridCol w="1318582">
                  <a:extLst>
                    <a:ext uri="{9D8B030D-6E8A-4147-A177-3AD203B41FA5}">
                      <a16:colId xmlns:a16="http://schemas.microsoft.com/office/drawing/2014/main" val="2310429909"/>
                    </a:ext>
                  </a:extLst>
                </a:gridCol>
                <a:gridCol w="1472884">
                  <a:extLst>
                    <a:ext uri="{9D8B030D-6E8A-4147-A177-3AD203B41FA5}">
                      <a16:colId xmlns:a16="http://schemas.microsoft.com/office/drawing/2014/main" val="3824526604"/>
                    </a:ext>
                  </a:extLst>
                </a:gridCol>
                <a:gridCol w="1122197">
                  <a:extLst>
                    <a:ext uri="{9D8B030D-6E8A-4147-A177-3AD203B41FA5}">
                      <a16:colId xmlns:a16="http://schemas.microsoft.com/office/drawing/2014/main" val="2752694188"/>
                    </a:ext>
                  </a:extLst>
                </a:gridCol>
                <a:gridCol w="1150251">
                  <a:extLst>
                    <a:ext uri="{9D8B030D-6E8A-4147-A177-3AD203B41FA5}">
                      <a16:colId xmlns:a16="http://schemas.microsoft.com/office/drawing/2014/main" val="467789472"/>
                    </a:ext>
                  </a:extLst>
                </a:gridCol>
                <a:gridCol w="1052060">
                  <a:extLst>
                    <a:ext uri="{9D8B030D-6E8A-4147-A177-3AD203B41FA5}">
                      <a16:colId xmlns:a16="http://schemas.microsoft.com/office/drawing/2014/main" val="1275420448"/>
                    </a:ext>
                  </a:extLst>
                </a:gridCol>
                <a:gridCol w="4923640">
                  <a:extLst>
                    <a:ext uri="{9D8B030D-6E8A-4147-A177-3AD203B41FA5}">
                      <a16:colId xmlns:a16="http://schemas.microsoft.com/office/drawing/2014/main" val="2096657779"/>
                    </a:ext>
                  </a:extLst>
                </a:gridCol>
              </a:tblGrid>
              <a:tr h="319085">
                <a:tc gridSpan="6">
                  <a:txBody>
                    <a:bodyPr/>
                    <a:lstStyle/>
                    <a:p>
                      <a:pPr algn="ctr" fontAlgn="ctr"/>
                      <a:r>
                        <a:rPr lang="en-US" sz="1600" b="1" i="0" u="none" strike="noStrike">
                          <a:solidFill>
                            <a:schemeClr val="tx1"/>
                          </a:solidFill>
                          <a:effectLst/>
                          <a:latin typeface="+mn-lt"/>
                        </a:rPr>
                        <a:t>Supplier Site Details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5777218"/>
                  </a:ext>
                </a:extLst>
              </a:tr>
              <a:tr h="153345">
                <a:tc>
                  <a:txBody>
                    <a:bodyPr/>
                    <a:lstStyle/>
                    <a:p>
                      <a:pPr marL="0" algn="ctr" defTabSz="914400" rtl="0" eaLnBrk="1" fontAlgn="b" latinLnBrk="0" hangingPunct="1"/>
                      <a:r>
                        <a:rPr lang="en-US" sz="1000" b="0" i="0" u="none" strike="noStrike" kern="1200">
                          <a:solidFill>
                            <a:schemeClr val="bg1"/>
                          </a:solidFill>
                          <a:effectLst/>
                          <a:latin typeface="+mn-lt"/>
                          <a:ea typeface="+mn-ea"/>
                          <a:cs typeface="+mn-cs"/>
                        </a:rPr>
                        <a:t>Supplier 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tc>
                  <a:txBody>
                    <a:bodyPr/>
                    <a:lstStyle/>
                    <a:p>
                      <a:pPr marL="0" algn="ctr" defTabSz="914400" rtl="0" eaLnBrk="1" fontAlgn="b" latinLnBrk="0" hangingPunct="1"/>
                      <a:r>
                        <a:rPr lang="en-US" sz="1000" b="0" i="0" u="none" strike="noStrike" kern="1200">
                          <a:solidFill>
                            <a:schemeClr val="bg1"/>
                          </a:solidFill>
                          <a:effectLst/>
                          <a:latin typeface="+mn-lt"/>
                          <a:ea typeface="+mn-ea"/>
                          <a:cs typeface="+mn-cs"/>
                        </a:rPr>
                        <a:t>Procurement BU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tc>
                  <a:txBody>
                    <a:bodyPr/>
                    <a:lstStyle/>
                    <a:p>
                      <a:pPr marL="0" algn="ctr" defTabSz="914400" rtl="0" eaLnBrk="1" fontAlgn="b" latinLnBrk="0" hangingPunct="1"/>
                      <a:r>
                        <a:rPr lang="en-US" sz="1000" b="0" i="0" u="none" strike="noStrike" kern="1200">
                          <a:solidFill>
                            <a:schemeClr val="bg1"/>
                          </a:solidFill>
                          <a:effectLst/>
                          <a:latin typeface="+mn-lt"/>
                          <a:ea typeface="+mn-ea"/>
                          <a:cs typeface="+mn-cs"/>
                        </a:rPr>
                        <a:t>Supplier Site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tc>
                  <a:txBody>
                    <a:bodyPr/>
                    <a:lstStyle/>
                    <a:p>
                      <a:pPr marL="0" algn="ctr" defTabSz="914400" rtl="0" eaLnBrk="1" fontAlgn="b" latinLnBrk="0" hangingPunct="1"/>
                      <a:r>
                        <a:rPr lang="en-US" sz="1000" b="0" i="0" u="none" strike="noStrike" kern="1200">
                          <a:solidFill>
                            <a:schemeClr val="bg1"/>
                          </a:solidFill>
                          <a:effectLst/>
                          <a:latin typeface="+mn-lt"/>
                          <a:ea typeface="+mn-ea"/>
                          <a:cs typeface="+mn-cs"/>
                        </a:rPr>
                        <a:t>Import Action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tc>
                  <a:txBody>
                    <a:bodyPr/>
                    <a:lstStyle/>
                    <a:p>
                      <a:pPr marL="0" algn="ctr" defTabSz="914400" rtl="0" eaLnBrk="1" fontAlgn="b" latinLnBrk="0" hangingPunct="1"/>
                      <a:r>
                        <a:rPr lang="en-US" sz="1000" b="0" i="0" u="none" strike="noStrike" kern="1200">
                          <a:solidFill>
                            <a:schemeClr val="bg1"/>
                          </a:solidFill>
                          <a:effectLst/>
                          <a:latin typeface="+mn-lt"/>
                          <a:ea typeface="+mn-ea"/>
                          <a:cs typeface="+mn-cs"/>
                        </a:rPr>
                        <a:t>Status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tc>
                  <a:txBody>
                    <a:bodyPr/>
                    <a:lstStyle/>
                    <a:p>
                      <a:pPr marL="0" algn="ctr" defTabSz="914400" rtl="0" eaLnBrk="1" fontAlgn="b" latinLnBrk="0" hangingPunct="1"/>
                      <a:r>
                        <a:rPr lang="en-US" sz="1000" b="0" i="0" u="none" strike="noStrike" kern="1200">
                          <a:solidFill>
                            <a:schemeClr val="bg1"/>
                          </a:solidFill>
                          <a:effectLst/>
                          <a:latin typeface="+mn-lt"/>
                          <a:ea typeface="+mn-ea"/>
                          <a:cs typeface="+mn-cs"/>
                        </a:rPr>
                        <a:t>Error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5000"/>
                        <a:lumOff val="35000"/>
                      </a:schemeClr>
                    </a:solidFill>
                  </a:tcPr>
                </a:tc>
                <a:extLst>
                  <a:ext uri="{0D108BD9-81ED-4DB2-BD59-A6C34878D82A}">
                    <a16:rowId xmlns:a16="http://schemas.microsoft.com/office/drawing/2014/main" val="2623206886"/>
                  </a:ext>
                </a:extLst>
              </a:tr>
              <a:tr h="217417">
                <a:tc>
                  <a:txBody>
                    <a:bodyPr/>
                    <a:lstStyle/>
                    <a:p>
                      <a:pPr algn="l" fontAlgn="b"/>
                      <a:r>
                        <a:rPr lang="en-US" sz="1100" b="0" i="0" u="none" strike="noStrike">
                          <a:solidFill>
                            <a:schemeClr val="tx1"/>
                          </a:solidFill>
                          <a:effectLst/>
                          <a:latin typeface="+mn-lt"/>
                        </a:rPr>
                        <a:t>XXXX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mn-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mn-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mn-lt"/>
                        </a:rPr>
                        <a:t>CREATE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mn-lt"/>
                        </a:rPr>
                        <a:t>PROCESSED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mn-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9992860"/>
                  </a:ext>
                </a:extLst>
              </a:tr>
              <a:tr h="217417">
                <a:tc>
                  <a:txBody>
                    <a:bodyPr/>
                    <a:lstStyle/>
                    <a:p>
                      <a:pPr algn="l" fontAlgn="b"/>
                      <a:r>
                        <a:rPr lang="en-US" sz="1100" b="0" i="0" u="none" strike="noStrike">
                          <a:solidFill>
                            <a:schemeClr val="tx1"/>
                          </a:solidFill>
                          <a:effectLst/>
                          <a:latin typeface="+mn-lt"/>
                        </a:rPr>
                        <a:t>YYYY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mn-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mn-lt"/>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mn-lt"/>
                        </a:rPr>
                        <a:t>CREATE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mn-lt"/>
                        </a:rPr>
                        <a:t>REJECTED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mn-lt"/>
                        </a:rPr>
                        <a:t>Reason for failure to come here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090247"/>
                  </a:ext>
                </a:extLst>
              </a:tr>
            </a:tbl>
          </a:graphicData>
        </a:graphic>
      </p:graphicFrame>
      <p:sp>
        <p:nvSpPr>
          <p:cNvPr id="6" name="Rectangle 5">
            <a:extLst>
              <a:ext uri="{FF2B5EF4-FFF2-40B4-BE49-F238E27FC236}">
                <a16:creationId xmlns:a16="http://schemas.microsoft.com/office/drawing/2014/main" id="{C5E9AF84-8CED-4049-84BC-C2B0CFAFE1F6}"/>
              </a:ext>
            </a:extLst>
          </p:cNvPr>
          <p:cNvSpPr/>
          <p:nvPr/>
        </p:nvSpPr>
        <p:spPr>
          <a:xfrm rot="19938330">
            <a:off x="785513" y="3139378"/>
            <a:ext cx="10142220" cy="5792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3600" b="1">
                <a:solidFill>
                  <a:srgbClr val="FF0000"/>
                </a:solidFill>
              </a:rPr>
              <a:t>ILLUSTRATIVE ONLY</a:t>
            </a:r>
          </a:p>
        </p:txBody>
      </p:sp>
    </p:spTree>
    <p:extLst>
      <p:ext uri="{BB962C8B-B14F-4D97-AF65-F5344CB8AC3E}">
        <p14:creationId xmlns:p14="http://schemas.microsoft.com/office/powerpoint/2010/main" val="3341578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94F6-4E5B-47C4-A866-CB29ED8CA522}"/>
              </a:ext>
            </a:extLst>
          </p:cNvPr>
          <p:cNvSpPr>
            <a:spLocks noGrp="1"/>
          </p:cNvSpPr>
          <p:nvPr>
            <p:ph type="title"/>
          </p:nvPr>
        </p:nvSpPr>
        <p:spPr>
          <a:xfrm>
            <a:off x="659890" y="323863"/>
            <a:ext cx="5955359" cy="370343"/>
          </a:xfrm>
        </p:spPr>
        <p:txBody>
          <a:bodyPr>
            <a:noAutofit/>
          </a:bodyPr>
          <a:lstStyle/>
          <a:p>
            <a:r>
              <a:rPr lang="en-US" b="1"/>
              <a:t>PII Data and Data Masking</a:t>
            </a:r>
          </a:p>
        </p:txBody>
      </p:sp>
      <p:sp>
        <p:nvSpPr>
          <p:cNvPr id="31" name="Block Arc 30">
            <a:extLst>
              <a:ext uri="{FF2B5EF4-FFF2-40B4-BE49-F238E27FC236}">
                <a16:creationId xmlns:a16="http://schemas.microsoft.com/office/drawing/2014/main" id="{C8D6287D-78B8-4925-B8BB-242A920747B1}"/>
              </a:ext>
            </a:extLst>
          </p:cNvPr>
          <p:cNvSpPr/>
          <p:nvPr/>
        </p:nvSpPr>
        <p:spPr>
          <a:xfrm>
            <a:off x="-3008266" y="1847044"/>
            <a:ext cx="4760687" cy="4193983"/>
          </a:xfrm>
          <a:prstGeom prst="blockArc">
            <a:avLst>
              <a:gd name="adj1" fmla="val 18057755"/>
              <a:gd name="adj2" fmla="val 3566366"/>
              <a:gd name="adj3" fmla="val 0"/>
            </a:avLst>
          </a:prstGeom>
          <a:solidFill>
            <a:schemeClr val="accent2"/>
          </a:solidFill>
          <a:ln>
            <a:solidFill>
              <a:schemeClr val="accent2"/>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7" name="Freeform: Shape 36">
            <a:extLst>
              <a:ext uri="{FF2B5EF4-FFF2-40B4-BE49-F238E27FC236}">
                <a16:creationId xmlns:a16="http://schemas.microsoft.com/office/drawing/2014/main" id="{813EBE6F-DE25-4028-9529-C33D0ECA45AB}"/>
              </a:ext>
            </a:extLst>
          </p:cNvPr>
          <p:cNvSpPr/>
          <p:nvPr/>
        </p:nvSpPr>
        <p:spPr>
          <a:xfrm>
            <a:off x="1046904" y="2058552"/>
            <a:ext cx="10314194" cy="858520"/>
          </a:xfrm>
          <a:custGeom>
            <a:avLst/>
            <a:gdLst>
              <a:gd name="connsiteX0" fmla="*/ 0 w 10118070"/>
              <a:gd name="connsiteY0" fmla="*/ 0 h 858520"/>
              <a:gd name="connsiteX1" fmla="*/ 10118070 w 10118070"/>
              <a:gd name="connsiteY1" fmla="*/ 0 h 858520"/>
              <a:gd name="connsiteX2" fmla="*/ 10118070 w 10118070"/>
              <a:gd name="connsiteY2" fmla="*/ 858520 h 858520"/>
              <a:gd name="connsiteX3" fmla="*/ 0 w 10118070"/>
              <a:gd name="connsiteY3" fmla="*/ 858520 h 858520"/>
              <a:gd name="connsiteX4" fmla="*/ 0 w 10118070"/>
              <a:gd name="connsiteY4" fmla="*/ 0 h 858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8070" h="858520">
                <a:moveTo>
                  <a:pt x="0" y="0"/>
                </a:moveTo>
                <a:lnTo>
                  <a:pt x="10118070" y="0"/>
                </a:lnTo>
                <a:lnTo>
                  <a:pt x="10118070" y="858520"/>
                </a:lnTo>
                <a:lnTo>
                  <a:pt x="0" y="858520"/>
                </a:lnTo>
                <a:lnTo>
                  <a:pt x="0" y="0"/>
                </a:lnTo>
                <a:close/>
              </a:path>
            </a:pathLst>
          </a:custGeom>
          <a:noFill/>
          <a:ln>
            <a:solidFill>
              <a:srgbClr val="FFC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81450" tIns="30480" rIns="30480" bIns="30480" numCol="1" spcCol="1270" anchor="ctr" anchorCtr="0">
            <a:noAutofit/>
          </a:bodyPr>
          <a:lstStyle/>
          <a:p>
            <a:pPr marL="0" lvl="0" indent="0" algn="l" defTabSz="533400">
              <a:lnSpc>
                <a:spcPct val="90000"/>
              </a:lnSpc>
              <a:spcBef>
                <a:spcPct val="0"/>
              </a:spcBef>
              <a:spcAft>
                <a:spcPct val="35000"/>
              </a:spcAft>
              <a:buNone/>
            </a:pPr>
            <a:r>
              <a:rPr kumimoji="0" lang="en-US" sz="1200" b="0"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Following fields will undergo data masking at source (legacy system) during extraction. Exceptions will be discussed with </a:t>
            </a:r>
            <a:r>
              <a:rPr lang="en-US" sz="1200" dirty="0">
                <a:solidFill>
                  <a:schemeClr val="tx1"/>
                </a:solidFill>
                <a:ea typeface="Open Sans" panose="020B0606030504020204" pitchFamily="34" charset="0"/>
                <a:cs typeface="Open Sans" panose="020B0606030504020204" pitchFamily="34" charset="0"/>
              </a:rPr>
              <a:t>XYZ</a:t>
            </a:r>
            <a:r>
              <a:rPr kumimoji="0" lang="en-US" sz="1200" b="0"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 before starting a conversion cycle: For e.g., TIN, SSN, Salary, Date of Birth, Address Line 1, Bank Account numbers, Email Address etc.</a:t>
            </a:r>
            <a:endParaRPr lang="en-US" sz="1200" kern="1200" dirty="0">
              <a:solidFill>
                <a:schemeClr val="tx1"/>
              </a:solidFill>
            </a:endParaRPr>
          </a:p>
        </p:txBody>
      </p:sp>
      <p:sp>
        <p:nvSpPr>
          <p:cNvPr id="33" name="Oval 32">
            <a:extLst>
              <a:ext uri="{FF2B5EF4-FFF2-40B4-BE49-F238E27FC236}">
                <a16:creationId xmlns:a16="http://schemas.microsoft.com/office/drawing/2014/main" id="{D4A48B37-618A-4653-9E37-DCDF9CF7C32B}"/>
              </a:ext>
            </a:extLst>
          </p:cNvPr>
          <p:cNvSpPr/>
          <p:nvPr/>
        </p:nvSpPr>
        <p:spPr>
          <a:xfrm>
            <a:off x="591960" y="1994039"/>
            <a:ext cx="1073150" cy="1073150"/>
          </a:xfrm>
          <a:prstGeom prst="ellipse">
            <a:avLst/>
          </a:prstGeom>
          <a:solidFill>
            <a:srgbClr val="FFC000"/>
          </a:solidFill>
          <a:ln>
            <a:solidFill>
              <a:srgbClr val="FFC000"/>
            </a:solid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38" name="Freeform: Shape 37">
            <a:extLst>
              <a:ext uri="{FF2B5EF4-FFF2-40B4-BE49-F238E27FC236}">
                <a16:creationId xmlns:a16="http://schemas.microsoft.com/office/drawing/2014/main" id="{FB92A55C-4A87-4D4E-9FEA-A96E0D1563D4}"/>
              </a:ext>
            </a:extLst>
          </p:cNvPr>
          <p:cNvSpPr/>
          <p:nvPr/>
        </p:nvSpPr>
        <p:spPr>
          <a:xfrm>
            <a:off x="1571445" y="3391170"/>
            <a:ext cx="9789653" cy="858520"/>
          </a:xfrm>
          <a:custGeom>
            <a:avLst/>
            <a:gdLst>
              <a:gd name="connsiteX0" fmla="*/ 0 w 10118070"/>
              <a:gd name="connsiteY0" fmla="*/ 0 h 858520"/>
              <a:gd name="connsiteX1" fmla="*/ 10118070 w 10118070"/>
              <a:gd name="connsiteY1" fmla="*/ 0 h 858520"/>
              <a:gd name="connsiteX2" fmla="*/ 10118070 w 10118070"/>
              <a:gd name="connsiteY2" fmla="*/ 858520 h 858520"/>
              <a:gd name="connsiteX3" fmla="*/ 0 w 10118070"/>
              <a:gd name="connsiteY3" fmla="*/ 858520 h 858520"/>
              <a:gd name="connsiteX4" fmla="*/ 0 w 10118070"/>
              <a:gd name="connsiteY4" fmla="*/ 0 h 858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8070" h="858520">
                <a:moveTo>
                  <a:pt x="0" y="0"/>
                </a:moveTo>
                <a:lnTo>
                  <a:pt x="10118070" y="0"/>
                </a:lnTo>
                <a:lnTo>
                  <a:pt x="10118070" y="858520"/>
                </a:lnTo>
                <a:lnTo>
                  <a:pt x="0" y="858520"/>
                </a:lnTo>
                <a:lnTo>
                  <a:pt x="0" y="0"/>
                </a:lnTo>
                <a:close/>
              </a:path>
            </a:pathLst>
          </a:custGeom>
          <a:noFill/>
          <a:ln>
            <a:solidFill>
              <a:schemeClr val="bg2">
                <a:lumMod val="5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81450" tIns="30480" rIns="30480" bIns="30480" numCol="1" spcCol="1270" anchor="ctr" anchorCtr="0">
            <a:noAutofit/>
          </a:bodyPr>
          <a:lstStyle/>
          <a:p>
            <a:r>
              <a:rPr lang="en-US" sz="1200">
                <a:solidFill>
                  <a:schemeClr val="tx1"/>
                </a:solidFill>
                <a:ea typeface="Open Sans" panose="020B0606030504020204" pitchFamily="34" charset="0"/>
                <a:cs typeface="Open Sans" panose="020B0606030504020204" pitchFamily="34" charset="0"/>
              </a:rPr>
              <a:t>Notes on PII data: </a:t>
            </a:r>
            <a:r>
              <a:rPr lang="en-US" sz="1200" b="1">
                <a:solidFill>
                  <a:schemeClr val="tx1"/>
                </a:solidFill>
                <a:ea typeface="Open Sans" panose="020B0606030504020204" pitchFamily="34" charset="0"/>
                <a:cs typeface="Open Sans" panose="020B0606030504020204" pitchFamily="34" charset="0"/>
              </a:rPr>
              <a:t>(1)</a:t>
            </a:r>
            <a:r>
              <a:rPr lang="en-US" sz="1200">
                <a:solidFill>
                  <a:schemeClr val="tx1"/>
                </a:solidFill>
                <a:ea typeface="Open Sans" panose="020B0606030504020204" pitchFamily="34" charset="0"/>
                <a:cs typeface="Open Sans" panose="020B0606030504020204" pitchFamily="34" charset="0"/>
              </a:rPr>
              <a:t> Person Number alone does not define PII data. It needs to be accompanied with Person Name to be PII data </a:t>
            </a:r>
            <a:r>
              <a:rPr lang="en-US" sz="1200" b="1">
                <a:solidFill>
                  <a:schemeClr val="tx1"/>
                </a:solidFill>
                <a:ea typeface="Open Sans" panose="020B0606030504020204" pitchFamily="34" charset="0"/>
                <a:cs typeface="Open Sans" panose="020B0606030504020204" pitchFamily="34" charset="0"/>
              </a:rPr>
              <a:t>(2)</a:t>
            </a:r>
            <a:r>
              <a:rPr lang="en-US" sz="1200">
                <a:solidFill>
                  <a:schemeClr val="tx1"/>
                </a:solidFill>
                <a:ea typeface="Open Sans" panose="020B0606030504020204" pitchFamily="34" charset="0"/>
                <a:cs typeface="Open Sans" panose="020B0606030504020204" pitchFamily="34" charset="0"/>
              </a:rPr>
              <a:t> Person Name is PII data as a stand-alone value </a:t>
            </a:r>
            <a:r>
              <a:rPr lang="en-US" sz="1200" b="1">
                <a:solidFill>
                  <a:schemeClr val="tx1"/>
                </a:solidFill>
                <a:ea typeface="Open Sans" panose="020B0606030504020204" pitchFamily="34" charset="0"/>
                <a:cs typeface="Open Sans" panose="020B0606030504020204" pitchFamily="34" charset="0"/>
              </a:rPr>
              <a:t>(3)</a:t>
            </a:r>
            <a:r>
              <a:rPr lang="en-US" sz="1200">
                <a:solidFill>
                  <a:schemeClr val="tx1"/>
                </a:solidFill>
                <a:ea typeface="Open Sans" panose="020B0606030504020204" pitchFamily="34" charset="0"/>
                <a:cs typeface="Open Sans" panose="020B0606030504020204" pitchFamily="34" charset="0"/>
              </a:rPr>
              <a:t> SSN as a standalone field is PII data </a:t>
            </a:r>
            <a:r>
              <a:rPr lang="en-US" sz="1200" b="1">
                <a:solidFill>
                  <a:schemeClr val="tx1"/>
                </a:solidFill>
                <a:ea typeface="Open Sans" panose="020B0606030504020204" pitchFamily="34" charset="0"/>
                <a:cs typeface="Open Sans" panose="020B0606030504020204" pitchFamily="34" charset="0"/>
              </a:rPr>
              <a:t>(4)</a:t>
            </a:r>
            <a:r>
              <a:rPr lang="en-US" sz="1200">
                <a:solidFill>
                  <a:schemeClr val="tx1"/>
                </a:solidFill>
                <a:ea typeface="Open Sans" panose="020B0606030504020204" pitchFamily="34" charset="0"/>
                <a:cs typeface="Open Sans" panose="020B0606030504020204" pitchFamily="34" charset="0"/>
              </a:rPr>
              <a:t> Salary alone does not define PII data. It must be accompanied with person number or name to be PII data</a:t>
            </a:r>
            <a:endParaRPr lang="en-US" sz="1200">
              <a:solidFill>
                <a:schemeClr val="tx1"/>
              </a:solidFill>
            </a:endParaRPr>
          </a:p>
        </p:txBody>
      </p:sp>
      <p:sp>
        <p:nvSpPr>
          <p:cNvPr id="35" name="Oval 34">
            <a:extLst>
              <a:ext uri="{FF2B5EF4-FFF2-40B4-BE49-F238E27FC236}">
                <a16:creationId xmlns:a16="http://schemas.microsoft.com/office/drawing/2014/main" id="{252DAB25-9B56-4F68-A71E-30EB61181C7B}"/>
              </a:ext>
            </a:extLst>
          </p:cNvPr>
          <p:cNvSpPr/>
          <p:nvPr/>
        </p:nvSpPr>
        <p:spPr>
          <a:xfrm>
            <a:off x="1046904" y="3283025"/>
            <a:ext cx="1073150" cy="1073150"/>
          </a:xfrm>
          <a:prstGeom prst="ellipse">
            <a:avLst/>
          </a:prstGeom>
          <a:solidFill>
            <a:schemeClr val="bg2">
              <a:lumMod val="75000"/>
            </a:schemeClr>
          </a:solidFill>
          <a:ln>
            <a:solidFill>
              <a:schemeClr val="bg2">
                <a:lumMod val="75000"/>
              </a:schemeClr>
            </a:solid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39" name="Freeform: Shape 38">
            <a:extLst>
              <a:ext uri="{FF2B5EF4-FFF2-40B4-BE49-F238E27FC236}">
                <a16:creationId xmlns:a16="http://schemas.microsoft.com/office/drawing/2014/main" id="{3741D6F3-6023-4CF8-B0BF-D1A75348C6F9}"/>
              </a:ext>
            </a:extLst>
          </p:cNvPr>
          <p:cNvSpPr/>
          <p:nvPr/>
        </p:nvSpPr>
        <p:spPr>
          <a:xfrm>
            <a:off x="1198535" y="4681608"/>
            <a:ext cx="10162563" cy="858520"/>
          </a:xfrm>
          <a:custGeom>
            <a:avLst/>
            <a:gdLst>
              <a:gd name="connsiteX0" fmla="*/ 0 w 10118070"/>
              <a:gd name="connsiteY0" fmla="*/ 0 h 858520"/>
              <a:gd name="connsiteX1" fmla="*/ 10118070 w 10118070"/>
              <a:gd name="connsiteY1" fmla="*/ 0 h 858520"/>
              <a:gd name="connsiteX2" fmla="*/ 10118070 w 10118070"/>
              <a:gd name="connsiteY2" fmla="*/ 858520 h 858520"/>
              <a:gd name="connsiteX3" fmla="*/ 0 w 10118070"/>
              <a:gd name="connsiteY3" fmla="*/ 858520 h 858520"/>
              <a:gd name="connsiteX4" fmla="*/ 0 w 10118070"/>
              <a:gd name="connsiteY4" fmla="*/ 0 h 858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8070" h="858520">
                <a:moveTo>
                  <a:pt x="0" y="0"/>
                </a:moveTo>
                <a:lnTo>
                  <a:pt x="10118070" y="0"/>
                </a:lnTo>
                <a:lnTo>
                  <a:pt x="10118070" y="858520"/>
                </a:lnTo>
                <a:lnTo>
                  <a:pt x="0" y="858520"/>
                </a:lnTo>
                <a:lnTo>
                  <a:pt x="0" y="0"/>
                </a:lnTo>
                <a:close/>
              </a:path>
            </a:pathLst>
          </a:custGeom>
          <a:no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81450" tIns="30480" rIns="30480" bIns="30480" numCol="1" spcCol="1270" anchor="ctr" anchorCtr="0">
            <a:noAutofit/>
          </a:bodyPr>
          <a:lstStyle/>
          <a:p>
            <a:pPr marL="0" lvl="0" indent="0" algn="l" defTabSz="533400">
              <a:lnSpc>
                <a:spcPct val="90000"/>
              </a:lnSpc>
              <a:spcBef>
                <a:spcPct val="0"/>
              </a:spcBef>
              <a:spcAft>
                <a:spcPct val="35000"/>
              </a:spcAft>
              <a:buNone/>
            </a:pPr>
            <a:r>
              <a:rPr kumimoji="0" lang="en-US" sz="1200" b="0"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Following is the data exchange mechanism to be followed in order to maintain confidentiality of PII data: </a:t>
            </a:r>
            <a:r>
              <a:rPr kumimoji="0" lang="en-US" sz="1200" b="1"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(1)</a:t>
            </a:r>
            <a:r>
              <a:rPr kumimoji="0" lang="en-US" sz="1200" b="0"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 All conversion data files to be exchanged via SFTP server </a:t>
            </a:r>
            <a:r>
              <a:rPr kumimoji="0" lang="en-US" sz="1200" b="1"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(2)</a:t>
            </a:r>
            <a:r>
              <a:rPr kumimoji="0" lang="en-US" sz="1200" b="0"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 Deloitte to access data files within Virtual Machines </a:t>
            </a:r>
            <a:r>
              <a:rPr kumimoji="0" lang="en-US" sz="1200" b="1"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(3)</a:t>
            </a:r>
            <a:r>
              <a:rPr kumimoji="0" lang="en-US" sz="1200" b="0"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 No files to be transferred or moved to Deloitte laptops </a:t>
            </a:r>
            <a:r>
              <a:rPr kumimoji="0" lang="en-US" sz="1200" b="1"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(4)</a:t>
            </a:r>
            <a:r>
              <a:rPr kumimoji="0" lang="en-US" sz="1200" b="0"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 Error Reports and data validation reports to be password protected and exchanged via  MS Teams or SFTP server</a:t>
            </a:r>
            <a:r>
              <a:rPr lang="en-US" sz="1200" kern="1200" dirty="0">
                <a:solidFill>
                  <a:schemeClr val="tx1"/>
                </a:solidFill>
              </a:rPr>
              <a:t> </a:t>
            </a:r>
          </a:p>
        </p:txBody>
      </p:sp>
      <p:sp>
        <p:nvSpPr>
          <p:cNvPr id="36" name="Oval 35">
            <a:extLst>
              <a:ext uri="{FF2B5EF4-FFF2-40B4-BE49-F238E27FC236}">
                <a16:creationId xmlns:a16="http://schemas.microsoft.com/office/drawing/2014/main" id="{A023C148-25AB-4300-8ECA-E5DAD11988CC}"/>
              </a:ext>
            </a:extLst>
          </p:cNvPr>
          <p:cNvSpPr/>
          <p:nvPr/>
        </p:nvSpPr>
        <p:spPr>
          <a:xfrm>
            <a:off x="749001" y="4552193"/>
            <a:ext cx="1073150" cy="1073150"/>
          </a:xfrm>
          <a:prstGeom prst="ellipse">
            <a:avLst/>
          </a:prstGeom>
          <a:solidFill>
            <a:schemeClr val="accent2"/>
          </a:solidFill>
          <a:ln>
            <a:solidFill>
              <a:schemeClr val="accent2"/>
            </a:solid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1" name="TextBox 40">
            <a:extLst>
              <a:ext uri="{FF2B5EF4-FFF2-40B4-BE49-F238E27FC236}">
                <a16:creationId xmlns:a16="http://schemas.microsoft.com/office/drawing/2014/main" id="{C842041C-4B0D-47F4-B75D-69DF96F539EC}"/>
              </a:ext>
            </a:extLst>
          </p:cNvPr>
          <p:cNvSpPr txBox="1"/>
          <p:nvPr/>
        </p:nvSpPr>
        <p:spPr>
          <a:xfrm>
            <a:off x="503621" y="1372946"/>
            <a:ext cx="10443757" cy="307777"/>
          </a:xfrm>
          <a:prstGeom prst="rect">
            <a:avLst/>
          </a:prstGeom>
          <a:noFill/>
        </p:spPr>
        <p:txBody>
          <a:bodyPr wrap="square" rtlCol="0">
            <a:spAutoFit/>
          </a:bodyPr>
          <a:lstStyle/>
          <a:p>
            <a:r>
              <a:rPr lang="en-US" sz="1400">
                <a:ea typeface="Open Sans" panose="020B0606030504020204" pitchFamily="34" charset="0"/>
                <a:cs typeface="Open Sans" panose="020B0606030504020204" pitchFamily="34" charset="0"/>
              </a:rPr>
              <a:t>All conversion data will be secured to ensure that there is no personal (PII) information is exposed </a:t>
            </a:r>
            <a:endParaRPr lang="en-US" sz="1400"/>
          </a:p>
        </p:txBody>
      </p:sp>
      <p:sp>
        <p:nvSpPr>
          <p:cNvPr id="42" name="TextBox 41">
            <a:extLst>
              <a:ext uri="{FF2B5EF4-FFF2-40B4-BE49-F238E27FC236}">
                <a16:creationId xmlns:a16="http://schemas.microsoft.com/office/drawing/2014/main" id="{53DB9C5A-0F4F-48EA-80D3-9C37E767BA47}"/>
              </a:ext>
            </a:extLst>
          </p:cNvPr>
          <p:cNvSpPr txBox="1"/>
          <p:nvPr/>
        </p:nvSpPr>
        <p:spPr>
          <a:xfrm>
            <a:off x="371772" y="2374868"/>
            <a:ext cx="1524000" cy="276999"/>
          </a:xfrm>
          <a:prstGeom prst="rect">
            <a:avLst/>
          </a:prstGeom>
          <a:noFill/>
        </p:spPr>
        <p:txBody>
          <a:bodyPr wrap="square" rtlCol="0">
            <a:spAutoFit/>
          </a:bodyPr>
          <a:lstStyle/>
          <a:p>
            <a:pPr algn="ctr"/>
            <a:r>
              <a:rPr lang="en-US" sz="1200" b="1">
                <a:solidFill>
                  <a:srgbClr val="FFFFFF"/>
                </a:solidFill>
                <a:latin typeface="+mj-lt"/>
                <a:ea typeface="Open Sans" panose="020B0606030504020204" pitchFamily="34" charset="0"/>
                <a:cs typeface="Open Sans" panose="020B0606030504020204" pitchFamily="34" charset="0"/>
              </a:rPr>
              <a:t>Which</a:t>
            </a:r>
          </a:p>
        </p:txBody>
      </p:sp>
      <p:sp>
        <p:nvSpPr>
          <p:cNvPr id="43" name="TextBox 42">
            <a:extLst>
              <a:ext uri="{FF2B5EF4-FFF2-40B4-BE49-F238E27FC236}">
                <a16:creationId xmlns:a16="http://schemas.microsoft.com/office/drawing/2014/main" id="{2E0455DE-C25D-40ED-BC2B-4DA694C3CBB7}"/>
              </a:ext>
            </a:extLst>
          </p:cNvPr>
          <p:cNvSpPr txBox="1"/>
          <p:nvPr/>
        </p:nvSpPr>
        <p:spPr>
          <a:xfrm>
            <a:off x="821479" y="3570235"/>
            <a:ext cx="1524000" cy="461665"/>
          </a:xfrm>
          <a:prstGeom prst="rect">
            <a:avLst/>
          </a:prstGeom>
          <a:noFill/>
        </p:spPr>
        <p:txBody>
          <a:bodyPr wrap="square" rtlCol="0">
            <a:spAutoFit/>
          </a:bodyPr>
          <a:lstStyle/>
          <a:p>
            <a:pPr algn="ctr"/>
            <a:r>
              <a:rPr lang="en-US" sz="1200" b="1">
                <a:solidFill>
                  <a:srgbClr val="FFFFFF"/>
                </a:solidFill>
                <a:latin typeface="+mj-lt"/>
                <a:ea typeface="Open Sans" panose="020B0606030504020204" pitchFamily="34" charset="0"/>
                <a:cs typeface="Open Sans" panose="020B0606030504020204" pitchFamily="34" charset="0"/>
              </a:rPr>
              <a:t>Important</a:t>
            </a:r>
          </a:p>
          <a:p>
            <a:pPr algn="ctr"/>
            <a:r>
              <a:rPr lang="en-US" sz="1200" b="1">
                <a:solidFill>
                  <a:srgbClr val="FFFFFF"/>
                </a:solidFill>
                <a:latin typeface="+mj-lt"/>
                <a:ea typeface="Open Sans" panose="020B0606030504020204" pitchFamily="34" charset="0"/>
                <a:cs typeface="Open Sans" panose="020B0606030504020204" pitchFamily="34" charset="0"/>
              </a:rPr>
              <a:t>Note</a:t>
            </a:r>
          </a:p>
        </p:txBody>
      </p:sp>
      <p:sp>
        <p:nvSpPr>
          <p:cNvPr id="44" name="TextBox 43">
            <a:extLst>
              <a:ext uri="{FF2B5EF4-FFF2-40B4-BE49-F238E27FC236}">
                <a16:creationId xmlns:a16="http://schemas.microsoft.com/office/drawing/2014/main" id="{6AC7B28A-D79D-4AE5-811F-4BDD483F43EB}"/>
              </a:ext>
            </a:extLst>
          </p:cNvPr>
          <p:cNvSpPr txBox="1"/>
          <p:nvPr/>
        </p:nvSpPr>
        <p:spPr>
          <a:xfrm>
            <a:off x="503621" y="4950268"/>
            <a:ext cx="1524000" cy="276999"/>
          </a:xfrm>
          <a:prstGeom prst="rect">
            <a:avLst/>
          </a:prstGeom>
          <a:noFill/>
        </p:spPr>
        <p:txBody>
          <a:bodyPr wrap="square" rtlCol="0">
            <a:spAutoFit/>
          </a:bodyPr>
          <a:lstStyle/>
          <a:p>
            <a:pPr algn="ctr"/>
            <a:r>
              <a:rPr lang="en-US" sz="1200" b="1">
                <a:solidFill>
                  <a:srgbClr val="FFFFFF"/>
                </a:solidFill>
                <a:latin typeface="+mj-lt"/>
                <a:ea typeface="Open Sans" panose="020B0606030504020204" pitchFamily="34" charset="0"/>
                <a:cs typeface="Open Sans" panose="020B0606030504020204" pitchFamily="34" charset="0"/>
              </a:rPr>
              <a:t>Guidelines</a:t>
            </a:r>
          </a:p>
        </p:txBody>
      </p:sp>
      <p:sp>
        <p:nvSpPr>
          <p:cNvPr id="45" name="TextBox 44">
            <a:extLst>
              <a:ext uri="{FF2B5EF4-FFF2-40B4-BE49-F238E27FC236}">
                <a16:creationId xmlns:a16="http://schemas.microsoft.com/office/drawing/2014/main" id="{BF9D112D-A313-4090-9083-7E5C6BF8C2C9}"/>
              </a:ext>
            </a:extLst>
          </p:cNvPr>
          <p:cNvSpPr txBox="1"/>
          <p:nvPr/>
        </p:nvSpPr>
        <p:spPr>
          <a:xfrm>
            <a:off x="983845" y="5865561"/>
            <a:ext cx="10878733" cy="400110"/>
          </a:xfrm>
          <a:prstGeom prst="rect">
            <a:avLst/>
          </a:prstGeom>
          <a:noFill/>
        </p:spPr>
        <p:txBody>
          <a:bodyPr wrap="square" rtlCol="0">
            <a:spAutoFit/>
          </a:bodyPr>
          <a:lstStyle/>
          <a:p>
            <a:r>
              <a:rPr lang="en-US" sz="1000" dirty="0">
                <a:latin typeface="+mj-lt"/>
                <a:ea typeface="Open Sans" panose="020B0606030504020204" pitchFamily="34" charset="0"/>
                <a:cs typeface="Open Sans" panose="020B0606030504020204" pitchFamily="34" charset="0"/>
              </a:rPr>
              <a:t>Data masking to be applied at source during data extraction for all testing cycles except UAT. Exceptions will be discussed with XYZ.</a:t>
            </a:r>
          </a:p>
          <a:p>
            <a:r>
              <a:rPr lang="en-US" sz="1000" dirty="0">
                <a:latin typeface="+mj-lt"/>
                <a:ea typeface="Open Sans" panose="020B0606030504020204" pitchFamily="34" charset="0"/>
                <a:cs typeface="Open Sans" panose="020B0606030504020204" pitchFamily="34" charset="0"/>
              </a:rPr>
              <a:t>Expect to have security roles in place during UAT to ensure data confidentiality is maintained.</a:t>
            </a:r>
          </a:p>
        </p:txBody>
      </p:sp>
    </p:spTree>
    <p:extLst>
      <p:ext uri="{BB962C8B-B14F-4D97-AF65-F5344CB8AC3E}">
        <p14:creationId xmlns:p14="http://schemas.microsoft.com/office/powerpoint/2010/main" val="3567473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C277-D4B8-42FA-8FB3-C5E5C3E2D7D0}"/>
              </a:ext>
            </a:extLst>
          </p:cNvPr>
          <p:cNvSpPr>
            <a:spLocks noGrp="1"/>
          </p:cNvSpPr>
          <p:nvPr>
            <p:ph type="title"/>
          </p:nvPr>
        </p:nvSpPr>
        <p:spPr>
          <a:xfrm>
            <a:off x="636293" y="185055"/>
            <a:ext cx="5459707" cy="536303"/>
          </a:xfrm>
        </p:spPr>
        <p:txBody>
          <a:bodyPr>
            <a:normAutofit fontScale="90000"/>
          </a:bodyPr>
          <a:lstStyle/>
          <a:p>
            <a:r>
              <a:rPr lang="en-US" b="1"/>
              <a:t>Data Scrambling – Employee Details</a:t>
            </a:r>
          </a:p>
        </p:txBody>
      </p:sp>
      <p:graphicFrame>
        <p:nvGraphicFramePr>
          <p:cNvPr id="4" name="Table 4">
            <a:extLst>
              <a:ext uri="{FF2B5EF4-FFF2-40B4-BE49-F238E27FC236}">
                <a16:creationId xmlns:a16="http://schemas.microsoft.com/office/drawing/2014/main" id="{68AC1503-2BD8-43B7-AFA2-834BDF4F20E3}"/>
              </a:ext>
            </a:extLst>
          </p:cNvPr>
          <p:cNvGraphicFramePr>
            <a:graphicFrameLocks noGrp="1"/>
          </p:cNvGraphicFramePr>
          <p:nvPr>
            <p:ph sz="quarter" idx="17"/>
          </p:nvPr>
        </p:nvGraphicFramePr>
        <p:xfrm>
          <a:off x="636293" y="861605"/>
          <a:ext cx="11044236" cy="5486400"/>
        </p:xfrm>
        <a:graphic>
          <a:graphicData uri="http://schemas.openxmlformats.org/drawingml/2006/table">
            <a:tbl>
              <a:tblPr firstRow="1" bandRow="1">
                <a:tableStyleId>{5C22544A-7EE6-4342-B048-85BDC9FD1C3A}</a:tableStyleId>
              </a:tblPr>
              <a:tblGrid>
                <a:gridCol w="2761601">
                  <a:extLst>
                    <a:ext uri="{9D8B030D-6E8A-4147-A177-3AD203B41FA5}">
                      <a16:colId xmlns:a16="http://schemas.microsoft.com/office/drawing/2014/main" val="3197417806"/>
                    </a:ext>
                  </a:extLst>
                </a:gridCol>
                <a:gridCol w="8282635">
                  <a:extLst>
                    <a:ext uri="{9D8B030D-6E8A-4147-A177-3AD203B41FA5}">
                      <a16:colId xmlns:a16="http://schemas.microsoft.com/office/drawing/2014/main" val="2928895765"/>
                    </a:ext>
                  </a:extLst>
                </a:gridCol>
              </a:tblGrid>
              <a:tr h="365760">
                <a:tc>
                  <a:txBody>
                    <a:bodyPr/>
                    <a:lstStyle/>
                    <a:p>
                      <a:pPr algn="ctr"/>
                      <a:r>
                        <a:rPr lang="en-GB" sz="1400" b="1" kern="1200">
                          <a:solidFill>
                            <a:schemeClr val="bg1"/>
                          </a:solidFill>
                        </a:rPr>
                        <a:t>Data Entity</a:t>
                      </a:r>
                      <a:endParaRPr lang="en-GB" sz="1400" b="1" kern="1200">
                        <a:solidFill>
                          <a:schemeClr val="bg1"/>
                        </a:solidFill>
                        <a:latin typeface="+mn-lt"/>
                        <a:ea typeface="+mn-ea"/>
                        <a:cs typeface="+mn-cs"/>
                      </a:endParaRPr>
                    </a:p>
                  </a:txBody>
                  <a:tcPr marL="45720" marR="45720">
                    <a:lnB w="38100" cmpd="sng">
                      <a:noFill/>
                    </a:lnB>
                  </a:tcPr>
                </a:tc>
                <a:tc>
                  <a:txBody>
                    <a:bodyPr/>
                    <a:lstStyle/>
                    <a:p>
                      <a:pPr algn="ctr"/>
                      <a:r>
                        <a:rPr lang="en-GB" sz="1400" b="1" kern="1200">
                          <a:solidFill>
                            <a:schemeClr val="bg1"/>
                          </a:solidFill>
                        </a:rPr>
                        <a:t>Recommended Scrambling Rule</a:t>
                      </a:r>
                      <a:endParaRPr lang="en-GB" sz="1400" b="1" kern="1200">
                        <a:solidFill>
                          <a:schemeClr val="bg1"/>
                        </a:solidFill>
                        <a:latin typeface="+mn-lt"/>
                        <a:ea typeface="+mn-ea"/>
                        <a:cs typeface="+mn-cs"/>
                      </a:endParaRPr>
                    </a:p>
                  </a:txBody>
                  <a:tcPr marL="45720" marR="45720">
                    <a:lnB w="38100" cmpd="sng">
                      <a:noFill/>
                    </a:lnB>
                  </a:tcPr>
                </a:tc>
                <a:extLst>
                  <a:ext uri="{0D108BD9-81ED-4DB2-BD59-A6C34878D82A}">
                    <a16:rowId xmlns:a16="http://schemas.microsoft.com/office/drawing/2014/main" val="549473315"/>
                  </a:ext>
                </a:extLst>
              </a:tr>
              <a:tr h="365760">
                <a:tc>
                  <a:txBody>
                    <a:bodyPr/>
                    <a:lstStyle/>
                    <a:p>
                      <a:pPr marL="57150" indent="0" algn="l" defTabSz="1219170" rtl="0" eaLnBrk="1" fontAlgn="t" latinLnBrk="0" hangingPunct="1">
                        <a:spcAft>
                          <a:spcPts val="600"/>
                        </a:spcAft>
                        <a:buFont typeface="Arial" panose="020B0604020202020204" pitchFamily="34" charset="0"/>
                        <a:buNone/>
                      </a:pPr>
                      <a:r>
                        <a:rPr lang="en-US" sz="1050" b="0" kern="1200" baseline="0">
                          <a:solidFill>
                            <a:schemeClr val="tx1"/>
                          </a:solidFill>
                        </a:rPr>
                        <a:t>First Name, Last Name</a:t>
                      </a:r>
                      <a:endParaRPr lang="en-US" sz="1050" b="0" kern="1200" baseline="0">
                        <a:solidFill>
                          <a:schemeClr val="tx1"/>
                        </a:solidFill>
                        <a:latin typeface="+mn-lt"/>
                        <a:ea typeface="+mn-ea"/>
                        <a:cs typeface="+mn-cs"/>
                      </a:endParaRPr>
                    </a:p>
                  </a:txBody>
                  <a:tcPr marL="45720" marR="45720">
                    <a:lnL w="12700" cmpd="sng">
                      <a:noFill/>
                    </a:lnL>
                    <a:lnR w="12700" cmpd="sng">
                      <a:noFill/>
                    </a:lnR>
                    <a:lnT w="381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6695" indent="-169545" algn="l" defTabSz="1219170" rtl="0" eaLnBrk="1" fontAlgn="t" latinLnBrk="0" hangingPunct="1">
                        <a:spcAft>
                          <a:spcPts val="600"/>
                        </a:spcAft>
                        <a:buFont typeface="Arial" panose="020B0604020202020204" pitchFamily="34" charset="0"/>
                        <a:buChar char="•"/>
                      </a:pPr>
                      <a:r>
                        <a:rPr lang="en-US" sz="1050" b="0" kern="1200" baseline="0">
                          <a:solidFill>
                            <a:schemeClr val="tx1"/>
                          </a:solidFill>
                        </a:rPr>
                        <a:t>N/A</a:t>
                      </a:r>
                      <a:endParaRPr lang="en-US" sz="1050" b="0" kern="1200" baseline="0">
                        <a:solidFill>
                          <a:schemeClr val="tx1"/>
                        </a:solidFill>
                        <a:latin typeface="+mn-lt"/>
                        <a:ea typeface="+mn-ea"/>
                        <a:cs typeface="+mn-cs"/>
                      </a:endParaRPr>
                    </a:p>
                  </a:txBody>
                  <a:tcPr marL="45720" marR="45720">
                    <a:lnL w="12700" cmpd="sng">
                      <a:noFill/>
                    </a:lnL>
                    <a:lnR w="12700" cmpd="sng">
                      <a:noFill/>
                    </a:lnR>
                    <a:lnT w="381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5170765"/>
                  </a:ext>
                </a:extLst>
              </a:tr>
              <a:tr h="365760">
                <a:tc>
                  <a:txBody>
                    <a:bodyPr/>
                    <a:lstStyle/>
                    <a:p>
                      <a:pPr marL="57150" marR="0" lvl="0" indent="0" algn="l" defTabSz="1219170" rtl="0" eaLnBrk="1" fontAlgn="t" latinLnBrk="0" hangingPunct="1">
                        <a:lnSpc>
                          <a:spcPct val="100000"/>
                        </a:lnSpc>
                        <a:spcBef>
                          <a:spcPts val="0"/>
                        </a:spcBef>
                        <a:spcAft>
                          <a:spcPts val="60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tx1"/>
                          </a:solidFill>
                          <a:effectLst/>
                          <a:uLnTx/>
                          <a:uFillTx/>
                        </a:rPr>
                        <a:t>Date of Birth</a:t>
                      </a:r>
                      <a:endParaRPr kumimoji="0" lang="en-US" sz="1050" b="0" i="0" u="none" strike="noStrike" kern="1200" cap="none" spc="0" normalizeH="0" baseline="0" noProof="0">
                        <a:ln>
                          <a:noFill/>
                        </a:ln>
                        <a:solidFill>
                          <a:schemeClr val="tx1"/>
                        </a:solidFill>
                        <a:effectLst/>
                        <a:uLnTx/>
                        <a:uFillTx/>
                        <a:latin typeface="Calibri"/>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6695" indent="-169545" algn="l" rtl="0" eaLnBrk="1" fontAlgn="t" latinLnBrk="0" hangingPunct="1">
                        <a:spcAft>
                          <a:spcPts val="600"/>
                        </a:spcAft>
                        <a:buFont typeface="Arial" panose="020B0604020202020204" pitchFamily="34" charset="0"/>
                        <a:buChar char="•"/>
                      </a:pPr>
                      <a:r>
                        <a:rPr lang="en-US" sz="1050" b="0" kern="1200" baseline="0">
                          <a:solidFill>
                            <a:schemeClr val="tx1"/>
                          </a:solidFill>
                        </a:rPr>
                        <a:t>First day of the year of birth (E.g., If DOB is 07/05/1980, scrambled value will be 01/01/1980)</a:t>
                      </a:r>
                      <a:endParaRPr lang="en-US" sz="1050" b="0" kern="1200" baseline="0">
                        <a:solidFill>
                          <a:schemeClr val="tx1"/>
                        </a:solidFill>
                        <a:latin typeface="+mn-lt"/>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9308091"/>
                  </a:ext>
                </a:extLst>
              </a:tr>
              <a:tr h="365760">
                <a:tc>
                  <a:txBody>
                    <a:bodyPr/>
                    <a:lstStyle/>
                    <a:p>
                      <a:pPr marL="57150" marR="0" lvl="0" indent="0" algn="l" defTabSz="1219170" rtl="0" eaLnBrk="1" fontAlgn="t" latinLnBrk="0" hangingPunct="1">
                        <a:lnSpc>
                          <a:spcPct val="100000"/>
                        </a:lnSpc>
                        <a:spcBef>
                          <a:spcPts val="0"/>
                        </a:spcBef>
                        <a:spcAft>
                          <a:spcPts val="60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tx1"/>
                          </a:solidFill>
                          <a:effectLst/>
                          <a:uLnTx/>
                          <a:uFillTx/>
                        </a:rPr>
                        <a:t>Place of Birth, Date of Death</a:t>
                      </a:r>
                      <a:endParaRPr kumimoji="0" lang="en-US" sz="1050" b="0" i="0" u="none" strike="noStrike" kern="1200" cap="none" spc="0" normalizeH="0" baseline="0" noProof="0">
                        <a:ln>
                          <a:noFill/>
                        </a:ln>
                        <a:solidFill>
                          <a:schemeClr val="tx1"/>
                        </a:solidFill>
                        <a:effectLst/>
                        <a:uLnTx/>
                        <a:uFillTx/>
                        <a:latin typeface="Calibri"/>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6695" indent="-169545" algn="l" defTabSz="1219170" rtl="0" eaLnBrk="1" fontAlgn="t" latinLnBrk="0" hangingPunct="1">
                        <a:spcAft>
                          <a:spcPts val="600"/>
                        </a:spcAft>
                        <a:buFont typeface="Arial" panose="020B0604020202020204" pitchFamily="34" charset="0"/>
                        <a:buChar char="•"/>
                      </a:pPr>
                      <a:r>
                        <a:rPr lang="en-US" sz="1050" b="0" kern="1200" baseline="0">
                          <a:solidFill>
                            <a:schemeClr val="tx1"/>
                          </a:solidFill>
                        </a:rPr>
                        <a:t>N/A</a:t>
                      </a:r>
                      <a:endParaRPr lang="en-US" sz="1050" b="0" kern="1200" baseline="0">
                        <a:solidFill>
                          <a:schemeClr val="tx1"/>
                        </a:solidFill>
                        <a:latin typeface="+mn-lt"/>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07601020"/>
                  </a:ext>
                </a:extLst>
              </a:tr>
              <a:tr h="365760">
                <a:tc>
                  <a:txBody>
                    <a:bodyPr/>
                    <a:lstStyle/>
                    <a:p>
                      <a:pPr marL="57150" marR="0" lvl="0" indent="0" algn="l" defTabSz="1219170" rtl="0" eaLnBrk="1" fontAlgn="t" latinLnBrk="0" hangingPunct="1">
                        <a:lnSpc>
                          <a:spcPct val="100000"/>
                        </a:lnSpc>
                        <a:spcBef>
                          <a:spcPts val="0"/>
                        </a:spcBef>
                        <a:spcAft>
                          <a:spcPts val="60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tx1"/>
                          </a:solidFill>
                          <a:effectLst/>
                          <a:uLnTx/>
                          <a:uFillTx/>
                        </a:rPr>
                        <a:t>Gender, Marital Status, Ethnicity</a:t>
                      </a:r>
                      <a:endParaRPr kumimoji="0" lang="en-US" sz="1050" b="0" i="0" u="none" strike="noStrike" kern="1200" cap="none" spc="0" normalizeH="0" baseline="0" noProof="0">
                        <a:ln>
                          <a:noFill/>
                        </a:ln>
                        <a:solidFill>
                          <a:schemeClr val="tx1"/>
                        </a:solidFill>
                        <a:effectLst/>
                        <a:uLnTx/>
                        <a:uFillTx/>
                        <a:latin typeface="+mn-lt"/>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6695" indent="-169545" algn="l" defTabSz="1219170" rtl="0" eaLnBrk="1" fontAlgn="t" latinLnBrk="0" hangingPunct="1">
                        <a:spcAft>
                          <a:spcPts val="600"/>
                        </a:spcAft>
                        <a:buFont typeface="Arial" panose="020B0604020202020204" pitchFamily="34" charset="0"/>
                        <a:buChar char="•"/>
                      </a:pPr>
                      <a:r>
                        <a:rPr lang="en-US" sz="1050" b="0" kern="1200" baseline="0">
                          <a:solidFill>
                            <a:schemeClr val="tx1"/>
                          </a:solidFill>
                        </a:rPr>
                        <a:t>N/A</a:t>
                      </a:r>
                      <a:endParaRPr lang="en-US" sz="1050" b="0" kern="1200" baseline="0">
                        <a:solidFill>
                          <a:schemeClr val="tx1"/>
                        </a:solidFill>
                        <a:latin typeface="+mn-lt"/>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41020323"/>
                  </a:ext>
                </a:extLst>
              </a:tr>
              <a:tr h="365760">
                <a:tc>
                  <a:txBody>
                    <a:bodyPr/>
                    <a:lstStyle/>
                    <a:p>
                      <a:pPr marL="57150" marR="0" lvl="0" indent="0" algn="l" defTabSz="1219170" rtl="0" eaLnBrk="1" fontAlgn="t" latinLnBrk="0" hangingPunct="1">
                        <a:lnSpc>
                          <a:spcPct val="100000"/>
                        </a:lnSpc>
                        <a:spcBef>
                          <a:spcPts val="0"/>
                        </a:spcBef>
                        <a:spcAft>
                          <a:spcPts val="60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tx1"/>
                          </a:solidFill>
                          <a:effectLst/>
                          <a:uLnTx/>
                          <a:uFillTx/>
                        </a:rPr>
                        <a:t>Social Security Number</a:t>
                      </a:r>
                      <a:endParaRPr kumimoji="0" lang="en-US" sz="1050" b="0" i="0" u="none" strike="noStrike" kern="1200" cap="none" spc="0" normalizeH="0" baseline="0" noProof="0">
                        <a:ln>
                          <a:noFill/>
                        </a:ln>
                        <a:solidFill>
                          <a:schemeClr val="tx1"/>
                        </a:solidFill>
                        <a:effectLst/>
                        <a:uLnTx/>
                        <a:uFillTx/>
                        <a:latin typeface="Calibri"/>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6695" indent="-169545" algn="l" rtl="0" eaLnBrk="1" fontAlgn="t" latinLnBrk="0" hangingPunct="1">
                        <a:spcAft>
                          <a:spcPts val="600"/>
                        </a:spcAft>
                        <a:buFont typeface="Arial" panose="020B0604020202020204" pitchFamily="34" charset="0"/>
                        <a:buChar char="•"/>
                      </a:pPr>
                      <a:r>
                        <a:rPr lang="en-US" sz="1050" b="0" kern="1200" baseline="0">
                          <a:solidFill>
                            <a:schemeClr val="tx1"/>
                          </a:solidFill>
                        </a:rPr>
                        <a:t>Auto-number generation to match country specific format</a:t>
                      </a:r>
                      <a:endParaRPr lang="en-US" sz="1050" b="0" kern="1200" baseline="0">
                        <a:solidFill>
                          <a:schemeClr val="tx1"/>
                        </a:solidFill>
                        <a:latin typeface="+mn-lt"/>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52053097"/>
                  </a:ext>
                </a:extLst>
              </a:tr>
              <a:tr h="365760">
                <a:tc>
                  <a:txBody>
                    <a:bodyPr/>
                    <a:lstStyle/>
                    <a:p>
                      <a:pPr marL="57150" marR="0" lvl="0" indent="0" algn="l" defTabSz="1219170" rtl="0" eaLnBrk="1" fontAlgn="t" latinLnBrk="0" hangingPunct="1">
                        <a:lnSpc>
                          <a:spcPct val="100000"/>
                        </a:lnSpc>
                        <a:spcBef>
                          <a:spcPts val="0"/>
                        </a:spcBef>
                        <a:spcAft>
                          <a:spcPts val="60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tx1"/>
                          </a:solidFill>
                          <a:effectLst/>
                          <a:uLnTx/>
                          <a:uFillTx/>
                        </a:rPr>
                        <a:t>Driving License Number</a:t>
                      </a:r>
                      <a:endParaRPr kumimoji="0" lang="en-US" sz="1050" b="0" i="0" u="none" strike="noStrike" kern="1200" cap="none" spc="0" normalizeH="0" baseline="0" noProof="0">
                        <a:ln>
                          <a:noFill/>
                        </a:ln>
                        <a:solidFill>
                          <a:schemeClr val="tx1"/>
                        </a:solidFill>
                        <a:effectLst/>
                        <a:uLnTx/>
                        <a:uFillTx/>
                        <a:latin typeface="Calibri"/>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6695" indent="-169545" algn="l" defTabSz="1219170" rtl="0" eaLnBrk="1" fontAlgn="t" latinLnBrk="0" hangingPunct="1">
                        <a:spcAft>
                          <a:spcPts val="600"/>
                        </a:spcAft>
                        <a:buFont typeface="Arial" panose="020B0604020202020204" pitchFamily="34" charset="0"/>
                        <a:buChar char="•"/>
                      </a:pPr>
                      <a:r>
                        <a:rPr lang="en-US" sz="1050" b="0" kern="1200" baseline="0">
                          <a:solidFill>
                            <a:schemeClr val="tx1"/>
                          </a:solidFill>
                        </a:rPr>
                        <a:t>N/A</a:t>
                      </a:r>
                      <a:endParaRPr lang="en-US" sz="1050" b="0" kern="1200" baseline="0">
                        <a:solidFill>
                          <a:schemeClr val="tx1"/>
                        </a:solidFill>
                        <a:latin typeface="+mn-lt"/>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2272138"/>
                  </a:ext>
                </a:extLst>
              </a:tr>
              <a:tr h="365760">
                <a:tc>
                  <a:txBody>
                    <a:bodyPr/>
                    <a:lstStyle/>
                    <a:p>
                      <a:pPr marL="57150" marR="0" lvl="0" indent="0" algn="l" defTabSz="1219170" rtl="0" eaLnBrk="1" fontAlgn="t" latinLnBrk="0" hangingPunct="1">
                        <a:lnSpc>
                          <a:spcPct val="100000"/>
                        </a:lnSpc>
                        <a:spcBef>
                          <a:spcPts val="0"/>
                        </a:spcBef>
                        <a:spcAft>
                          <a:spcPts val="60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tx1"/>
                          </a:solidFill>
                          <a:effectLst/>
                          <a:uLnTx/>
                          <a:uFillTx/>
                        </a:rPr>
                        <a:t>Passport Number</a:t>
                      </a:r>
                      <a:endParaRPr kumimoji="0" lang="en-US" sz="1050" b="0" i="0" u="none" strike="noStrike" kern="1200" cap="none" spc="0" normalizeH="0" baseline="0" noProof="0">
                        <a:ln>
                          <a:noFill/>
                        </a:ln>
                        <a:solidFill>
                          <a:schemeClr val="tx1"/>
                        </a:solidFill>
                        <a:effectLst/>
                        <a:uLnTx/>
                        <a:uFillTx/>
                        <a:latin typeface="Calibri"/>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6695" indent="-169545" algn="l" defTabSz="1219170" rtl="0" eaLnBrk="1" fontAlgn="t" latinLnBrk="0" hangingPunct="1">
                        <a:spcAft>
                          <a:spcPts val="600"/>
                        </a:spcAft>
                        <a:buFont typeface="Arial" panose="020B0604020202020204" pitchFamily="34" charset="0"/>
                        <a:buChar char="•"/>
                      </a:pPr>
                      <a:r>
                        <a:rPr lang="en-US" sz="1050" b="0" kern="1200" baseline="0">
                          <a:solidFill>
                            <a:schemeClr val="tx1"/>
                          </a:solidFill>
                        </a:rPr>
                        <a:t>N/A</a:t>
                      </a:r>
                      <a:endParaRPr lang="en-US" sz="1050" b="0" kern="1200" baseline="0">
                        <a:solidFill>
                          <a:schemeClr val="tx1"/>
                        </a:solidFill>
                        <a:latin typeface="+mn-lt"/>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813714"/>
                  </a:ext>
                </a:extLst>
              </a:tr>
              <a:tr h="365760">
                <a:tc>
                  <a:txBody>
                    <a:bodyPr/>
                    <a:lstStyle/>
                    <a:p>
                      <a:pPr marL="57150" marR="0" lvl="0" indent="0" algn="l" defTabSz="1219170" rtl="0" eaLnBrk="1" fontAlgn="t" latinLnBrk="0" hangingPunct="1">
                        <a:lnSpc>
                          <a:spcPct val="100000"/>
                        </a:lnSpc>
                        <a:spcBef>
                          <a:spcPts val="0"/>
                        </a:spcBef>
                        <a:spcAft>
                          <a:spcPts val="60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tx1"/>
                          </a:solidFill>
                          <a:effectLst/>
                          <a:uLnTx/>
                          <a:uFillTx/>
                        </a:rPr>
                        <a:t>Visa and Work Permit</a:t>
                      </a:r>
                      <a:endParaRPr kumimoji="0" lang="en-US" sz="1050" b="0" i="0" u="none" strike="noStrike" kern="1200" cap="none" spc="0" normalizeH="0" baseline="0" noProof="0">
                        <a:ln>
                          <a:noFill/>
                        </a:ln>
                        <a:solidFill>
                          <a:schemeClr val="tx1"/>
                        </a:solidFill>
                        <a:effectLst/>
                        <a:uLnTx/>
                        <a:uFillTx/>
                        <a:latin typeface="Calibri"/>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6695" indent="-169545" algn="l" defTabSz="1219170" rtl="0" eaLnBrk="1" fontAlgn="t" latinLnBrk="0" hangingPunct="1">
                        <a:spcAft>
                          <a:spcPts val="600"/>
                        </a:spcAft>
                        <a:buFont typeface="Arial" panose="020B0604020202020204" pitchFamily="34" charset="0"/>
                        <a:buChar char="•"/>
                      </a:pPr>
                      <a:r>
                        <a:rPr lang="en-US" sz="1050" b="0" kern="1200" baseline="0">
                          <a:solidFill>
                            <a:schemeClr val="tx1"/>
                          </a:solidFill>
                        </a:rPr>
                        <a:t>N/A</a:t>
                      </a:r>
                      <a:endParaRPr lang="en-US" sz="1050" b="0" kern="1200" baseline="0">
                        <a:solidFill>
                          <a:schemeClr val="tx1"/>
                        </a:solidFill>
                        <a:latin typeface="+mn-lt"/>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6654656"/>
                  </a:ext>
                </a:extLst>
              </a:tr>
              <a:tr h="365760">
                <a:tc>
                  <a:txBody>
                    <a:bodyPr/>
                    <a:lstStyle/>
                    <a:p>
                      <a:pPr marL="57150" marR="0" lvl="0" indent="0" algn="l" defTabSz="1219170" rtl="0" eaLnBrk="1" fontAlgn="t" latinLnBrk="0" hangingPunct="1">
                        <a:lnSpc>
                          <a:spcPct val="100000"/>
                        </a:lnSpc>
                        <a:spcBef>
                          <a:spcPts val="0"/>
                        </a:spcBef>
                        <a:spcAft>
                          <a:spcPts val="60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tx1"/>
                          </a:solidFill>
                          <a:effectLst/>
                          <a:uLnTx/>
                          <a:uFillTx/>
                        </a:rPr>
                        <a:t>Bank Account Number</a:t>
                      </a:r>
                      <a:endParaRPr kumimoji="0" lang="en-US" sz="1050" b="0" i="0" u="none" strike="noStrike" kern="1200" cap="none" spc="0" normalizeH="0" baseline="0" noProof="0">
                        <a:ln>
                          <a:noFill/>
                        </a:ln>
                        <a:solidFill>
                          <a:schemeClr val="tx1"/>
                        </a:solidFill>
                        <a:effectLst/>
                        <a:uLnTx/>
                        <a:uFillTx/>
                        <a:latin typeface="+mn-lt"/>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171450" algn="l" rtl="0" eaLnBrk="1" fontAlgn="t" latinLnBrk="0" hangingPunct="1">
                        <a:spcAft>
                          <a:spcPts val="600"/>
                        </a:spcAft>
                        <a:buFont typeface="Arial"/>
                        <a:buChar char="•"/>
                      </a:pPr>
                      <a:r>
                        <a:rPr lang="en-US" sz="1050" b="0" kern="1200" baseline="0">
                          <a:solidFill>
                            <a:schemeClr val="tx1"/>
                          </a:solidFill>
                        </a:rPr>
                        <a:t>Random Digits</a:t>
                      </a:r>
                      <a:endParaRPr lang="en-US" sz="1050" b="0" kern="1200" baseline="0">
                        <a:solidFill>
                          <a:schemeClr val="tx1"/>
                        </a:solidFill>
                        <a:latin typeface="+mn-lt"/>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591079"/>
                  </a:ext>
                </a:extLst>
              </a:tr>
              <a:tr h="365760">
                <a:tc>
                  <a:txBody>
                    <a:bodyPr/>
                    <a:lstStyle/>
                    <a:p>
                      <a:pPr marL="57150" marR="0" lvl="0" indent="0" algn="l" defTabSz="1219170" rtl="0" eaLnBrk="1" fontAlgn="t" latinLnBrk="0" hangingPunct="1">
                        <a:lnSpc>
                          <a:spcPct val="100000"/>
                        </a:lnSpc>
                        <a:spcBef>
                          <a:spcPts val="0"/>
                        </a:spcBef>
                        <a:spcAft>
                          <a:spcPts val="60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tx1"/>
                          </a:solidFill>
                          <a:effectLst/>
                          <a:uLnTx/>
                          <a:uFillTx/>
                        </a:rPr>
                        <a:t>Salary</a:t>
                      </a:r>
                      <a:endParaRPr kumimoji="0" lang="en-US" sz="1050" b="0" i="0" u="none" strike="noStrike" kern="1200" cap="none" spc="0" normalizeH="0" baseline="0" noProof="0">
                        <a:ln>
                          <a:noFill/>
                        </a:ln>
                        <a:solidFill>
                          <a:schemeClr val="tx1"/>
                        </a:solidFill>
                        <a:effectLst/>
                        <a:uLnTx/>
                        <a:uFillTx/>
                        <a:latin typeface="Calibri"/>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6695" indent="-169545" algn="l" rtl="0" eaLnBrk="1" fontAlgn="t" latinLnBrk="0" hangingPunct="1">
                        <a:spcAft>
                          <a:spcPts val="600"/>
                        </a:spcAft>
                        <a:buFont typeface="Arial" panose="020B0604020202020204" pitchFamily="34" charset="0"/>
                        <a:buChar char="•"/>
                      </a:pPr>
                      <a:r>
                        <a:rPr lang="en-US" sz="1050" b="0" kern="1200" baseline="0">
                          <a:solidFill>
                            <a:schemeClr val="tx1"/>
                          </a:solidFill>
                        </a:rPr>
                        <a:t>Fixed Number (E.g., All Records 50,000)</a:t>
                      </a:r>
                      <a:endParaRPr lang="en-US" sz="1050" b="0" kern="1200" baseline="0">
                        <a:solidFill>
                          <a:schemeClr val="tx1"/>
                        </a:solidFill>
                        <a:latin typeface="+mn-lt"/>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2037976"/>
                  </a:ext>
                </a:extLst>
              </a:tr>
              <a:tr h="365760">
                <a:tc>
                  <a:txBody>
                    <a:bodyPr/>
                    <a:lstStyle/>
                    <a:p>
                      <a:pPr marL="57150" marR="0" lvl="0" indent="0" algn="l" rtl="0" eaLnBrk="1" fontAlgn="t" latinLnBrk="0" hangingPunct="1">
                        <a:lnSpc>
                          <a:spcPct val="100000"/>
                        </a:lnSpc>
                        <a:spcBef>
                          <a:spcPts val="0"/>
                        </a:spcBef>
                        <a:spcAft>
                          <a:spcPts val="600"/>
                        </a:spcAft>
                        <a:buClrTx/>
                        <a:buSzTx/>
                        <a:buFont typeface="Arial" panose="020B0604020202020204" pitchFamily="34" charset="0"/>
                        <a:buNone/>
                      </a:pPr>
                      <a:r>
                        <a:rPr kumimoji="0" lang="en-US" sz="1050" b="0" u="none" strike="noStrike" kern="1200" cap="none" spc="0" normalizeH="0" baseline="0" noProof="0">
                          <a:ln>
                            <a:noFill/>
                          </a:ln>
                          <a:solidFill>
                            <a:schemeClr val="tx1"/>
                          </a:solidFill>
                          <a:effectLst/>
                          <a:uLnTx/>
                          <a:uFillTx/>
                        </a:rPr>
                        <a:t>Address Line 1</a:t>
                      </a:r>
                      <a:r>
                        <a:rPr lang="en-US" sz="1050" b="0" u="none" strike="noStrike" kern="1200" cap="none" spc="0" normalizeH="0" baseline="0" noProof="0">
                          <a:ln>
                            <a:noFill/>
                          </a:ln>
                          <a:solidFill>
                            <a:schemeClr val="tx1"/>
                          </a:solidFill>
                          <a:effectLst/>
                          <a:uLnTx/>
                          <a:uFillTx/>
                        </a:rPr>
                        <a:t>, Address Line 2</a:t>
                      </a:r>
                      <a:endParaRPr kumimoji="0" lang="en-US" sz="1050" b="0" i="0" u="none" strike="noStrike" kern="1200" cap="none" spc="0" normalizeH="0" baseline="0" noProof="0">
                        <a:ln>
                          <a:noFill/>
                        </a:ln>
                        <a:solidFill>
                          <a:schemeClr val="tx1"/>
                        </a:solidFill>
                        <a:effectLst/>
                        <a:uLnTx/>
                        <a:uFillTx/>
                        <a:latin typeface="Calibri"/>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6695" indent="-169545" algn="l" rtl="0" eaLnBrk="1" fontAlgn="t" latinLnBrk="0" hangingPunct="1">
                        <a:spcAft>
                          <a:spcPts val="600"/>
                        </a:spcAft>
                        <a:buFont typeface="Arial" panose="020B0604020202020204" pitchFamily="34" charset="0"/>
                        <a:buChar char="•"/>
                      </a:pPr>
                      <a:r>
                        <a:rPr lang="en-US" sz="1050" b="0" kern="1200" baseline="0">
                          <a:solidFill>
                            <a:schemeClr val="tx1"/>
                          </a:solidFill>
                        </a:rPr>
                        <a:t>Fixed String for Addresses Lines 1 &amp; 2</a:t>
                      </a:r>
                      <a:endParaRPr lang="en-US" sz="1050" b="0" kern="1200" baseline="0">
                        <a:solidFill>
                          <a:schemeClr val="tx1"/>
                        </a:solidFill>
                        <a:latin typeface="+mn-lt"/>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4855900"/>
                  </a:ext>
                </a:extLst>
              </a:tr>
              <a:tr h="365760">
                <a:tc>
                  <a:txBody>
                    <a:bodyPr/>
                    <a:lstStyle/>
                    <a:p>
                      <a:pPr marL="57150" marR="0" lvl="0" indent="0" algn="l" defTabSz="1219170" rtl="0" eaLnBrk="1" fontAlgn="t" latinLnBrk="0" hangingPunct="1">
                        <a:lnSpc>
                          <a:spcPct val="100000"/>
                        </a:lnSpc>
                        <a:spcBef>
                          <a:spcPts val="0"/>
                        </a:spcBef>
                        <a:spcAft>
                          <a:spcPts val="60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tx1"/>
                          </a:solidFill>
                          <a:effectLst/>
                          <a:uLnTx/>
                          <a:uFillTx/>
                        </a:rPr>
                        <a:t>County, City, Zip Code</a:t>
                      </a:r>
                      <a:endParaRPr kumimoji="0" lang="en-US" sz="1050" b="0" i="0" u="none" strike="noStrike" kern="1200" cap="none" spc="0" normalizeH="0" baseline="0" noProof="0">
                        <a:ln>
                          <a:noFill/>
                        </a:ln>
                        <a:solidFill>
                          <a:schemeClr val="tx1"/>
                        </a:solidFill>
                        <a:effectLst/>
                        <a:uLnTx/>
                        <a:uFillTx/>
                        <a:latin typeface="Calibri"/>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6695" indent="-169545" algn="l" defTabSz="1219170" rtl="0" eaLnBrk="1" fontAlgn="t" latinLnBrk="0" hangingPunct="1">
                        <a:spcAft>
                          <a:spcPts val="600"/>
                        </a:spcAft>
                        <a:buFont typeface="Arial" panose="020B0604020202020204" pitchFamily="34" charset="0"/>
                        <a:buChar char="•"/>
                      </a:pPr>
                      <a:r>
                        <a:rPr lang="en-US" sz="1050" b="0" kern="1200" baseline="0">
                          <a:solidFill>
                            <a:schemeClr val="tx1"/>
                          </a:solidFill>
                        </a:rPr>
                        <a:t>N/A</a:t>
                      </a:r>
                      <a:endParaRPr lang="en-US" sz="1050" b="0" kern="1200" baseline="0">
                        <a:solidFill>
                          <a:schemeClr val="tx1"/>
                        </a:solidFill>
                        <a:latin typeface="+mn-lt"/>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3666000"/>
                  </a:ext>
                </a:extLst>
              </a:tr>
              <a:tr h="365760">
                <a:tc>
                  <a:txBody>
                    <a:bodyPr/>
                    <a:lstStyle/>
                    <a:p>
                      <a:pPr marL="57150" marR="0" lvl="0" indent="0" algn="l" defTabSz="1219170" rtl="0" eaLnBrk="1" fontAlgn="t" latinLnBrk="0" hangingPunct="1">
                        <a:lnSpc>
                          <a:spcPct val="100000"/>
                        </a:lnSpc>
                        <a:spcBef>
                          <a:spcPts val="0"/>
                        </a:spcBef>
                        <a:spcAft>
                          <a:spcPts val="60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tx1"/>
                          </a:solidFill>
                          <a:effectLst/>
                          <a:uLnTx/>
                          <a:uFillTx/>
                        </a:rPr>
                        <a:t>Phone Number</a:t>
                      </a:r>
                      <a:endParaRPr kumimoji="0" lang="en-US" sz="1050" b="0" i="0" u="none" strike="noStrike" kern="1200" cap="none" spc="0" normalizeH="0" baseline="0" noProof="0">
                        <a:ln>
                          <a:noFill/>
                        </a:ln>
                        <a:solidFill>
                          <a:schemeClr val="tx1"/>
                        </a:solidFill>
                        <a:effectLst/>
                        <a:uLnTx/>
                        <a:uFillTx/>
                        <a:latin typeface="Calibri"/>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6695" indent="-169545" algn="l" rtl="0" eaLnBrk="1" fontAlgn="t" latinLnBrk="0" hangingPunct="1">
                        <a:spcAft>
                          <a:spcPts val="600"/>
                        </a:spcAft>
                        <a:buFont typeface="Arial" panose="020B0604020202020204" pitchFamily="34" charset="0"/>
                        <a:buChar char="•"/>
                      </a:pPr>
                      <a:r>
                        <a:rPr lang="en-US" sz="1050" b="0" kern="1200" baseline="0">
                          <a:solidFill>
                            <a:schemeClr val="tx1"/>
                          </a:solidFill>
                        </a:rPr>
                        <a:t>Auto-number generation to match country specific format</a:t>
                      </a:r>
                      <a:endParaRPr lang="en-US" sz="1050" b="0" kern="1200" baseline="0">
                        <a:solidFill>
                          <a:schemeClr val="tx1"/>
                        </a:solidFill>
                        <a:latin typeface="+mn-lt"/>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9479846"/>
                  </a:ext>
                </a:extLst>
              </a:tr>
              <a:tr h="365760">
                <a:tc>
                  <a:txBody>
                    <a:bodyPr/>
                    <a:lstStyle/>
                    <a:p>
                      <a:pPr marL="57150" marR="0" lvl="0" indent="0" algn="l" defTabSz="1219170" rtl="0" eaLnBrk="1" fontAlgn="t" latinLnBrk="0" hangingPunct="1">
                        <a:lnSpc>
                          <a:spcPct val="100000"/>
                        </a:lnSpc>
                        <a:spcBef>
                          <a:spcPts val="0"/>
                        </a:spcBef>
                        <a:spcAft>
                          <a:spcPts val="60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tx1"/>
                          </a:solidFill>
                          <a:effectLst/>
                          <a:uLnTx/>
                          <a:uFillTx/>
                        </a:rPr>
                        <a:t>Email Address</a:t>
                      </a:r>
                      <a:endParaRPr kumimoji="0" lang="en-US" sz="1050" b="0" i="0" u="none" strike="noStrike" kern="1200" cap="none" spc="0" normalizeH="0" baseline="0" noProof="0">
                        <a:ln>
                          <a:noFill/>
                        </a:ln>
                        <a:solidFill>
                          <a:schemeClr val="tx1"/>
                        </a:solidFill>
                        <a:effectLst/>
                        <a:uLnTx/>
                        <a:uFillTx/>
                        <a:latin typeface="Calibri"/>
                        <a:ea typeface="+mn-ea"/>
                        <a:cs typeface="+mn-cs"/>
                      </a:endParaRP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226695" indent="-169545" algn="l" rtl="0" eaLnBrk="1" fontAlgn="t" latinLnBrk="0" hangingPunct="1">
                        <a:spcAft>
                          <a:spcPts val="600"/>
                        </a:spcAft>
                        <a:buFont typeface="Arial" panose="020B0604020202020204" pitchFamily="34" charset="0"/>
                        <a:buChar char="•"/>
                      </a:pPr>
                      <a:r>
                        <a:rPr lang="en-US" sz="1050" b="0" kern="1200" baseline="0">
                          <a:solidFill>
                            <a:schemeClr val="tx1"/>
                          </a:solidFill>
                        </a:rPr>
                        <a:t>Suffix with </a:t>
                      </a:r>
                      <a:r>
                        <a:rPr lang="en-US" sz="1050" b="1" kern="1200" baseline="0">
                          <a:solidFill>
                            <a:schemeClr val="tx1"/>
                          </a:solidFill>
                          <a:highlight>
                            <a:srgbClr val="FFFF00"/>
                          </a:highlight>
                        </a:rPr>
                        <a:t>_X</a:t>
                      </a:r>
                      <a:r>
                        <a:rPr lang="en-US" sz="1050" b="0" kern="1200" baseline="0">
                          <a:solidFill>
                            <a:schemeClr val="tx1"/>
                          </a:solidFill>
                        </a:rPr>
                        <a:t> in all cycles </a:t>
                      </a:r>
                      <a:r>
                        <a:rPr lang="en-US" sz="1050" b="0" kern="1200" baseline="0">
                          <a:solidFill>
                            <a:schemeClr val="tx1"/>
                          </a:solidFill>
                          <a:latin typeface="+mn-lt"/>
                          <a:ea typeface="+mn-ea"/>
                          <a:cs typeface="+mn-cs"/>
                        </a:rPr>
                        <a:t>except Cutover </a:t>
                      </a:r>
                    </a:p>
                  </a:txBody>
                  <a:tcPr marL="45720" marR="45720">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98663"/>
                  </a:ext>
                </a:extLst>
              </a:tr>
            </a:tbl>
          </a:graphicData>
        </a:graphic>
      </p:graphicFrame>
    </p:spTree>
    <p:extLst>
      <p:ext uri="{BB962C8B-B14F-4D97-AF65-F5344CB8AC3E}">
        <p14:creationId xmlns:p14="http://schemas.microsoft.com/office/powerpoint/2010/main" val="2562467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94F6-4E5B-47C4-A866-CB29ED8CA522}"/>
              </a:ext>
            </a:extLst>
          </p:cNvPr>
          <p:cNvSpPr>
            <a:spLocks noGrp="1"/>
          </p:cNvSpPr>
          <p:nvPr>
            <p:ph type="title"/>
          </p:nvPr>
        </p:nvSpPr>
        <p:spPr>
          <a:xfrm>
            <a:off x="669036" y="358140"/>
            <a:ext cx="1949416" cy="349432"/>
          </a:xfrm>
        </p:spPr>
        <p:txBody>
          <a:bodyPr>
            <a:noAutofit/>
          </a:bodyPr>
          <a:lstStyle/>
          <a:p>
            <a:r>
              <a:rPr lang="en-US" b="1"/>
              <a:t>Terminology</a:t>
            </a:r>
          </a:p>
        </p:txBody>
      </p:sp>
      <p:graphicFrame>
        <p:nvGraphicFramePr>
          <p:cNvPr id="4" name="Table 3">
            <a:extLst>
              <a:ext uri="{FF2B5EF4-FFF2-40B4-BE49-F238E27FC236}">
                <a16:creationId xmlns:a16="http://schemas.microsoft.com/office/drawing/2014/main" id="{9F511EEB-1042-4B5E-A5D3-5E19DFB50DF2}"/>
              </a:ext>
            </a:extLst>
          </p:cNvPr>
          <p:cNvGraphicFramePr>
            <a:graphicFrameLocks noGrp="1"/>
          </p:cNvGraphicFramePr>
          <p:nvPr>
            <p:extLst>
              <p:ext uri="{D42A27DB-BD31-4B8C-83A1-F6EECF244321}">
                <p14:modId xmlns:p14="http://schemas.microsoft.com/office/powerpoint/2010/main" val="406387553"/>
              </p:ext>
            </p:extLst>
          </p:nvPr>
        </p:nvGraphicFramePr>
        <p:xfrm>
          <a:off x="669036" y="799932"/>
          <a:ext cx="9983724" cy="4394961"/>
        </p:xfrm>
        <a:graphic>
          <a:graphicData uri="http://schemas.openxmlformats.org/drawingml/2006/table">
            <a:tbl>
              <a:tblPr firstRow="1" lastRow="1">
                <a:tableStyleId>{B301B821-A1FF-4177-AEE7-76D212191A09}</a:tableStyleId>
              </a:tblPr>
              <a:tblGrid>
                <a:gridCol w="1648688">
                  <a:extLst>
                    <a:ext uri="{9D8B030D-6E8A-4147-A177-3AD203B41FA5}">
                      <a16:colId xmlns:a16="http://schemas.microsoft.com/office/drawing/2014/main" val="1437882526"/>
                    </a:ext>
                  </a:extLst>
                </a:gridCol>
                <a:gridCol w="8335036">
                  <a:extLst>
                    <a:ext uri="{9D8B030D-6E8A-4147-A177-3AD203B41FA5}">
                      <a16:colId xmlns:a16="http://schemas.microsoft.com/office/drawing/2014/main" val="3124052201"/>
                    </a:ext>
                  </a:extLst>
                </a:gridCol>
              </a:tblGrid>
              <a:tr h="447689">
                <a:tc>
                  <a:txBody>
                    <a:bodyPr/>
                    <a:lstStyle/>
                    <a:p>
                      <a:pPr algn="ctr" rtl="0" fontAlgn="ctr"/>
                      <a:r>
                        <a:rPr lang="en-US" sz="1400" u="none" strike="noStrike">
                          <a:solidFill>
                            <a:schemeClr val="bg1"/>
                          </a:solidFill>
                          <a:effectLst/>
                        </a:rPr>
                        <a:t>Acronym</a:t>
                      </a:r>
                      <a:endParaRPr lang="en-US" sz="1400" b="1" i="0" u="none" strike="noStrike">
                        <a:solidFill>
                          <a:schemeClr val="bg1"/>
                        </a:solidFill>
                        <a:effectLst/>
                        <a:latin typeface="+mn-lt"/>
                        <a:ea typeface="Open Sans" panose="020B0606030504020204" pitchFamily="34" charset="0"/>
                        <a:cs typeface="Open Sans" panose="020B0606030504020204" pitchFamily="34" charset="0"/>
                      </a:endParaRPr>
                    </a:p>
                  </a:txBody>
                  <a:tcPr marL="0" marR="0" marT="0" marB="0" anchor="ctr">
                    <a:lnL w="12700" cmpd="sng">
                      <a:noFill/>
                    </a:lnL>
                    <a:lnR w="12700" cap="flat" cmpd="sng" algn="ctr">
                      <a:no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400" u="none" strike="noStrike">
                          <a:solidFill>
                            <a:schemeClr val="bg1"/>
                          </a:solidFill>
                          <a:effectLst/>
                        </a:rPr>
                        <a:t>Description</a:t>
                      </a:r>
                      <a:endParaRPr lang="en-US" sz="1400" b="1" i="0" u="none" strike="noStrike">
                        <a:solidFill>
                          <a:schemeClr val="bg1"/>
                        </a:solidFill>
                        <a:effectLst/>
                        <a:latin typeface="+mn-lt"/>
                        <a:ea typeface="Open Sans" panose="020B0606030504020204" pitchFamily="34" charset="0"/>
                        <a:cs typeface="Open Sans" panose="020B0606030504020204" pitchFamily="34" charset="0"/>
                      </a:endParaRPr>
                    </a:p>
                  </a:txBody>
                  <a:tcPr marL="0" marR="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2063046"/>
                  </a:ext>
                </a:extLst>
              </a:tr>
              <a:tr h="447689">
                <a:tc>
                  <a:txBody>
                    <a:bodyPr/>
                    <a:lstStyle/>
                    <a:p>
                      <a:pPr marL="0" marR="0" algn="ctr" defTabSz="914269" rtl="0" eaLnBrk="1" latinLnBrk="0" hangingPunct="1">
                        <a:spcBef>
                          <a:spcPts val="300"/>
                        </a:spcBef>
                        <a:spcAft>
                          <a:spcPts val="300"/>
                        </a:spcAft>
                      </a:pPr>
                      <a:r>
                        <a:rPr lang="en-US" sz="1200" b="1" kern="1200">
                          <a:solidFill>
                            <a:schemeClr val="tx1"/>
                          </a:solidFill>
                          <a:effectLst/>
                        </a:rPr>
                        <a:t>POD</a:t>
                      </a:r>
                      <a:endParaRPr lang="en-US" sz="1200" b="1" kern="1200">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mpd="sng">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fontAlgn="b"/>
                      <a:r>
                        <a:rPr lang="en-US" sz="1200" b="0" u="none" strike="noStrike" kern="1200" baseline="0">
                          <a:solidFill>
                            <a:schemeClr val="tx1"/>
                          </a:solidFill>
                          <a:effectLst/>
                        </a:rPr>
                        <a:t>Oracle refers to an instance/environment as a Pod (Portable on Demand)</a:t>
                      </a:r>
                      <a:endParaRPr lang="en-US" sz="1200" b="0" i="0" u="none" strike="noStrike">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602167"/>
                  </a:ext>
                </a:extLst>
              </a:tr>
              <a:tr h="447689">
                <a:tc>
                  <a:txBody>
                    <a:bodyPr/>
                    <a:lstStyle/>
                    <a:p>
                      <a:pPr marL="0" marR="0" algn="ctr" defTabSz="914269" rtl="0" eaLnBrk="1" latinLnBrk="0" hangingPunct="1">
                        <a:spcBef>
                          <a:spcPts val="300"/>
                        </a:spcBef>
                        <a:spcAft>
                          <a:spcPts val="300"/>
                        </a:spcAft>
                      </a:pPr>
                      <a:r>
                        <a:rPr lang="en-US" sz="1200" b="1" kern="1200">
                          <a:solidFill>
                            <a:schemeClr val="tx1"/>
                          </a:solidFill>
                          <a:effectLst/>
                        </a:rPr>
                        <a:t>FBDI</a:t>
                      </a:r>
                      <a:endParaRPr lang="en-US" sz="1200" b="1" kern="1200">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mpd="sng">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fontAlgn="b"/>
                      <a:r>
                        <a:rPr lang="en-US" sz="1200" b="0" u="none" strike="noStrike" kern="1200" baseline="0">
                          <a:solidFill>
                            <a:schemeClr val="dk1"/>
                          </a:solidFill>
                          <a:effectLst/>
                        </a:rPr>
                        <a:t>File Based Data Import – Standard Template files provided by Oracle to import Finance and SCM data entities</a:t>
                      </a:r>
                      <a:endParaRPr lang="fr-FR" sz="1200" b="0" i="0" u="none" strike="noStrike">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2168036"/>
                  </a:ext>
                </a:extLst>
              </a:tr>
              <a:tr h="447689">
                <a:tc>
                  <a:txBody>
                    <a:bodyPr/>
                    <a:lstStyle/>
                    <a:p>
                      <a:pPr marL="0" marR="0" algn="ctr" defTabSz="914269" rtl="0" eaLnBrk="1" latinLnBrk="0" hangingPunct="1">
                        <a:spcBef>
                          <a:spcPts val="300"/>
                        </a:spcBef>
                        <a:spcAft>
                          <a:spcPts val="300"/>
                        </a:spcAft>
                      </a:pPr>
                      <a:r>
                        <a:rPr lang="en-US" sz="1200" b="1" kern="1200">
                          <a:solidFill>
                            <a:schemeClr val="tx1"/>
                          </a:solidFill>
                          <a:effectLst/>
                        </a:rPr>
                        <a:t>ADFdi</a:t>
                      </a:r>
                      <a:endParaRPr lang="en-US" sz="1200" b="1" kern="1200">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mpd="sng">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fontAlgn="b"/>
                      <a:r>
                        <a:rPr lang="en-US" sz="1200" b="0" u="none" strike="noStrike" kern="1200" baseline="0">
                          <a:solidFill>
                            <a:schemeClr val="dk1"/>
                          </a:solidFill>
                          <a:effectLst/>
                        </a:rPr>
                        <a:t>Application Development Framework (ADF) Desktop Integration - Used for uploading data for specific complex entities like Employees</a:t>
                      </a:r>
                      <a:endParaRPr lang="en-US" sz="1200" b="0" i="0" u="none" strike="noStrike">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9952609"/>
                  </a:ext>
                </a:extLst>
              </a:tr>
              <a:tr h="447689">
                <a:tc>
                  <a:txBody>
                    <a:bodyPr/>
                    <a:lstStyle/>
                    <a:p>
                      <a:pPr marL="0" marR="0" lvl="0" indent="0" algn="ctr" defTabSz="844094" rtl="0" eaLnBrk="1" fontAlgn="b" latinLnBrk="0" hangingPunct="1">
                        <a:lnSpc>
                          <a:spcPct val="100000"/>
                        </a:lnSpc>
                        <a:spcBef>
                          <a:spcPts val="0"/>
                        </a:spcBef>
                        <a:spcAft>
                          <a:spcPts val="0"/>
                        </a:spcAft>
                        <a:buClrTx/>
                        <a:buSzTx/>
                        <a:buFontTx/>
                        <a:buNone/>
                        <a:tabLst/>
                        <a:defRPr/>
                      </a:pPr>
                      <a:r>
                        <a:rPr lang="en-US" sz="1200" b="1" kern="1200">
                          <a:solidFill>
                            <a:schemeClr val="tx1"/>
                          </a:solidFill>
                          <a:effectLst/>
                        </a:rPr>
                        <a:t>DR</a:t>
                      </a:r>
                      <a:endParaRPr lang="en-US" sz="1200" b="1" kern="1200">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mpd="sng">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fontAlgn="b"/>
                      <a:r>
                        <a:rPr lang="en-US" sz="1200" b="0" u="none" strike="noStrike" kern="1200" baseline="0">
                          <a:solidFill>
                            <a:schemeClr val="dk1"/>
                          </a:solidFill>
                          <a:effectLst/>
                        </a:rPr>
                        <a:t>Dress Rehearsal (or Dry Run) – Conversion run in an environment like test environment on a different pod</a:t>
                      </a:r>
                      <a:endParaRPr lang="en-US" sz="1200" b="0" i="0" u="none" strike="noStrike">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6896572"/>
                  </a:ext>
                </a:extLst>
              </a:tr>
              <a:tr h="447689">
                <a:tc>
                  <a:txBody>
                    <a:bodyPr/>
                    <a:lstStyle/>
                    <a:p>
                      <a:pPr algn="ctr" fontAlgn="b"/>
                      <a:r>
                        <a:rPr lang="en-US" sz="1200" b="1" kern="1200">
                          <a:solidFill>
                            <a:schemeClr val="tx1"/>
                          </a:solidFill>
                          <a:effectLst/>
                        </a:rPr>
                        <a:t>PII</a:t>
                      </a:r>
                      <a:endParaRPr lang="en-US" sz="1200" b="1" i="0" u="none" strike="noStrike">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mpd="sng">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fontAlgn="b"/>
                      <a:r>
                        <a:rPr lang="en-US" sz="1200" b="0" u="none" strike="noStrike" kern="1200" baseline="0">
                          <a:solidFill>
                            <a:schemeClr val="dk1"/>
                          </a:solidFill>
                          <a:effectLst/>
                        </a:rPr>
                        <a:t>Personal identifiable information</a:t>
                      </a:r>
                      <a:endParaRPr lang="en-US" sz="1200" b="0" i="0" u="none" strike="noStrike">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3252933"/>
                  </a:ext>
                </a:extLst>
              </a:tr>
              <a:tr h="447689">
                <a:tc>
                  <a:txBody>
                    <a:bodyPr/>
                    <a:lstStyle/>
                    <a:p>
                      <a:pPr marL="0" marR="0" lvl="0" indent="0" algn="ctr" rtl="0" eaLnBrk="1" fontAlgn="b" latinLnBrk="0" hangingPunct="1">
                        <a:lnSpc>
                          <a:spcPct val="100000"/>
                        </a:lnSpc>
                        <a:spcBef>
                          <a:spcPts val="0"/>
                        </a:spcBef>
                        <a:spcAft>
                          <a:spcPts val="0"/>
                        </a:spcAft>
                        <a:buClrTx/>
                        <a:buSzTx/>
                        <a:buFontTx/>
                        <a:buNone/>
                      </a:pPr>
                      <a:r>
                        <a:rPr lang="en-US" sz="1200" b="1" kern="1200">
                          <a:solidFill>
                            <a:schemeClr val="tx1"/>
                          </a:solidFill>
                          <a:effectLst/>
                        </a:rPr>
                        <a:t>Legacy </a:t>
                      </a:r>
                    </a:p>
                    <a:p>
                      <a:pPr marL="0" marR="0" lvl="0" indent="0" algn="ctr" defTabSz="844094" rtl="0" eaLnBrk="1" fontAlgn="b" latinLnBrk="0" hangingPunct="1">
                        <a:lnSpc>
                          <a:spcPct val="100000"/>
                        </a:lnSpc>
                        <a:spcBef>
                          <a:spcPts val="0"/>
                        </a:spcBef>
                        <a:spcAft>
                          <a:spcPts val="0"/>
                        </a:spcAft>
                        <a:buClrTx/>
                        <a:buSzTx/>
                        <a:buFontTx/>
                        <a:buNone/>
                        <a:tabLst/>
                        <a:defRPr/>
                      </a:pPr>
                      <a:r>
                        <a:rPr lang="en-US" sz="1200" b="1" kern="1200">
                          <a:solidFill>
                            <a:schemeClr val="tx1"/>
                          </a:solidFill>
                          <a:effectLst/>
                        </a:rPr>
                        <a:t>Applications</a:t>
                      </a:r>
                      <a:endParaRPr lang="en-US" sz="1200" b="1" kern="1200">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mpd="sng">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fontAlgn="b"/>
                      <a:r>
                        <a:rPr lang="en-US" sz="1200" b="0" u="none" strike="noStrike" kern="1200" baseline="0">
                          <a:solidFill>
                            <a:schemeClr val="dk1"/>
                          </a:solidFill>
                          <a:effectLst/>
                        </a:rPr>
                        <a:t>Applications that will be replaced as part of this transformation project</a:t>
                      </a:r>
                      <a:endParaRPr lang="en-US" sz="1200" b="0" i="0" u="none" strike="noStrike">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1283120"/>
                  </a:ext>
                </a:extLst>
              </a:tr>
              <a:tr h="447689">
                <a:tc>
                  <a:txBody>
                    <a:bodyPr/>
                    <a:lstStyle/>
                    <a:p>
                      <a:pPr marL="0" marR="0" algn="ctr" defTabSz="914269" rtl="0" eaLnBrk="1" latinLnBrk="0" hangingPunct="1">
                        <a:spcBef>
                          <a:spcPts val="300"/>
                        </a:spcBef>
                        <a:spcAft>
                          <a:spcPts val="300"/>
                        </a:spcAft>
                      </a:pPr>
                      <a:r>
                        <a:rPr lang="en-US" sz="1200" b="1" kern="1200" dirty="0">
                          <a:solidFill>
                            <a:schemeClr val="tx1"/>
                          </a:solidFill>
                          <a:effectLst/>
                        </a:rPr>
                        <a:t>ESS</a:t>
                      </a:r>
                      <a:endParaRPr lang="en-US" sz="1200" b="1" kern="1200" dirty="0">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mpd="sng">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fontAlgn="b"/>
                      <a:r>
                        <a:rPr lang="en-US" sz="1200" b="0" u="none" strike="noStrike" kern="1200" baseline="0" dirty="0">
                          <a:solidFill>
                            <a:schemeClr val="dk1"/>
                          </a:solidFill>
                          <a:effectLst/>
                        </a:rPr>
                        <a:t>Oracle Enterprise Scheduler Service - ESS Job is a feature using which one can schedule a Job in Oracle Cloud to run at specific intervals</a:t>
                      </a:r>
                      <a:endParaRPr lang="en-US" sz="1200" b="0" u="none" strike="noStrike" kern="1200" baseline="0" dirty="0">
                        <a:solidFill>
                          <a:schemeClr val="dk1"/>
                        </a:solidFill>
                        <a:effectLst/>
                        <a:latin typeface="+mn-lt"/>
                        <a:ea typeface="Open Sans" panose="020B0606030504020204" pitchFamily="34" charset="0"/>
                        <a:cs typeface="Open Sans" panose="020B0606030504020204" pitchFamily="34" charset="0"/>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1818809"/>
                  </a:ext>
                </a:extLst>
              </a:tr>
              <a:tr h="447689">
                <a:tc>
                  <a:txBody>
                    <a:bodyPr/>
                    <a:lstStyle/>
                    <a:p>
                      <a:pPr marL="0" marR="0" algn="ctr" defTabSz="914269" rtl="0" eaLnBrk="1" latinLnBrk="0" hangingPunct="1">
                        <a:spcBef>
                          <a:spcPts val="300"/>
                        </a:spcBef>
                        <a:spcAft>
                          <a:spcPts val="300"/>
                        </a:spcAft>
                      </a:pPr>
                      <a:r>
                        <a:rPr lang="en-US" sz="1200" b="1" kern="1200">
                          <a:solidFill>
                            <a:schemeClr val="tx1"/>
                          </a:solidFill>
                          <a:effectLst/>
                        </a:rPr>
                        <a:t>DFF</a:t>
                      </a:r>
                      <a:endParaRPr lang="en-US" sz="1200" b="1" kern="1200">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mpd="sng">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fontAlgn="b"/>
                      <a:r>
                        <a:rPr lang="fr-FR" sz="1200" b="0" u="none" strike="noStrike">
                          <a:solidFill>
                            <a:schemeClr val="tx1"/>
                          </a:solidFill>
                          <a:effectLst/>
                        </a:rPr>
                        <a:t>Descriptive Flexfield in Oracle Cloud – </a:t>
                      </a:r>
                      <a:r>
                        <a:rPr lang="en-US" sz="1200" b="0" u="none" strike="noStrike">
                          <a:solidFill>
                            <a:schemeClr val="tx1"/>
                          </a:solidFill>
                          <a:effectLst/>
                        </a:rPr>
                        <a:t>It's a field of fixed number of segments that are used to capture additional information in describing an object.</a:t>
                      </a:r>
                      <a:endParaRPr lang="fr-FR" sz="1200" b="0" i="0" u="none" strike="noStrike">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8557003"/>
                  </a:ext>
                </a:extLst>
              </a:tr>
              <a:tr h="0">
                <a:tc>
                  <a:txBody>
                    <a:bodyPr/>
                    <a:lstStyle/>
                    <a:p>
                      <a:pPr algn="ctr" fontAlgn="b"/>
                      <a:r>
                        <a:rPr lang="en-US" sz="1200" b="1" u="none" strike="noStrike">
                          <a:solidFill>
                            <a:schemeClr val="tx1"/>
                          </a:solidFill>
                          <a:effectLst/>
                        </a:rPr>
                        <a:t>UCM</a:t>
                      </a:r>
                      <a:endParaRPr lang="en-US" sz="1200" b="1" i="0" u="none" strike="noStrike">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mpd="sng">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lvl="1" algn="l" fontAlgn="b"/>
                      <a:r>
                        <a:rPr lang="en-US" sz="1200" b="0" u="none" strike="noStrike" dirty="0">
                          <a:solidFill>
                            <a:schemeClr val="tx1"/>
                          </a:solidFill>
                          <a:effectLst/>
                        </a:rPr>
                        <a:t>Oracle’s Universal Content Management application used for secured file transfer of inbound and outbound files to/from Oracle Cloud</a:t>
                      </a:r>
                      <a:endParaRPr lang="en-US" sz="1200" b="0" i="0" u="none" strike="noStrike" dirty="0">
                        <a:solidFill>
                          <a:schemeClr val="tx1"/>
                        </a:solidFill>
                        <a:effectLst/>
                        <a:latin typeface="+mn-lt"/>
                        <a:ea typeface="Open Sans" panose="020B0606030504020204" pitchFamily="34" charset="0"/>
                        <a:cs typeface="Open Sans" panose="020B0606030504020204" pitchFamily="34" charset="0"/>
                      </a:endParaRPr>
                    </a:p>
                  </a:txBody>
                  <a:tcPr marL="0" marR="0" marT="0" marB="0" anchor="ctr">
                    <a:lnL w="1270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6434391"/>
                  </a:ext>
                </a:extLst>
              </a:tr>
            </a:tbl>
          </a:graphicData>
        </a:graphic>
      </p:graphicFrame>
    </p:spTree>
    <p:extLst>
      <p:ext uri="{BB962C8B-B14F-4D97-AF65-F5344CB8AC3E}">
        <p14:creationId xmlns:p14="http://schemas.microsoft.com/office/powerpoint/2010/main" val="224019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5F45-88C3-4CFB-A9EA-FBF9938F09A4}"/>
              </a:ext>
            </a:extLst>
          </p:cNvPr>
          <p:cNvSpPr>
            <a:spLocks noGrp="1"/>
          </p:cNvSpPr>
          <p:nvPr>
            <p:ph type="title"/>
          </p:nvPr>
        </p:nvSpPr>
        <p:spPr>
          <a:xfrm>
            <a:off x="575690" y="367388"/>
            <a:ext cx="3986371" cy="336028"/>
          </a:xfrm>
        </p:spPr>
        <p:txBody>
          <a:bodyPr>
            <a:normAutofit fontScale="90000"/>
          </a:bodyPr>
          <a:lstStyle/>
          <a:p>
            <a:r>
              <a:rPr lang="en-US" b="1"/>
              <a:t>Data Conversion Objective</a:t>
            </a:r>
          </a:p>
        </p:txBody>
      </p:sp>
      <p:sp>
        <p:nvSpPr>
          <p:cNvPr id="3" name="Content Placeholder 2">
            <a:extLst>
              <a:ext uri="{FF2B5EF4-FFF2-40B4-BE49-F238E27FC236}">
                <a16:creationId xmlns:a16="http://schemas.microsoft.com/office/drawing/2014/main" id="{FD341900-A571-4139-81C8-F8AAE07B3A70}"/>
              </a:ext>
            </a:extLst>
          </p:cNvPr>
          <p:cNvSpPr>
            <a:spLocks noGrp="1"/>
          </p:cNvSpPr>
          <p:nvPr>
            <p:ph sz="quarter" idx="17"/>
          </p:nvPr>
        </p:nvSpPr>
        <p:spPr>
          <a:xfrm>
            <a:off x="575690" y="1081111"/>
            <a:ext cx="10027160" cy="3448812"/>
          </a:xfrm>
        </p:spPr>
        <p:txBody>
          <a:bodyPr/>
          <a:lstStyle/>
          <a:p>
            <a:pPr marL="0" indent="0">
              <a:buNone/>
            </a:pPr>
            <a:r>
              <a:rPr lang="en-US" sz="1800"/>
              <a:t>The key objective of data conversion strategy is to ensure that best practices are followed to convert existing legacy data to Oracle ERP Cloud. Following are the key activities involved in data conversion lifecycle.</a:t>
            </a:r>
          </a:p>
          <a:p>
            <a:pPr marL="285750" indent="-285750">
              <a:buFont typeface="Arial" panose="020B0604020202020204" pitchFamily="34" charset="0"/>
              <a:buChar char="•"/>
            </a:pPr>
            <a:r>
              <a:rPr lang="en-US" sz="1800"/>
              <a:t>Identify conversion scope</a:t>
            </a:r>
          </a:p>
          <a:p>
            <a:pPr marL="285750" indent="-285750">
              <a:buFont typeface="Arial" panose="020B0604020202020204" pitchFamily="34" charset="0"/>
              <a:buChar char="•"/>
            </a:pPr>
            <a:r>
              <a:rPr lang="en-US" sz="1800"/>
              <a:t>Legacy data extraction and cleanse. This may involve some transformation on the source</a:t>
            </a:r>
          </a:p>
          <a:p>
            <a:pPr marL="285750" indent="-285750">
              <a:buFont typeface="Arial" panose="020B0604020202020204" pitchFamily="34" charset="0"/>
              <a:buChar char="•"/>
            </a:pPr>
            <a:r>
              <a:rPr lang="en-US" sz="1800"/>
              <a:t>Transformation of extracted data to Oracle supported format</a:t>
            </a:r>
          </a:p>
          <a:p>
            <a:pPr marL="285750" indent="-285750">
              <a:buFont typeface="Arial" panose="020B0604020202020204" pitchFamily="34" charset="0"/>
              <a:buChar char="•"/>
            </a:pPr>
            <a:r>
              <a:rPr lang="en-US" sz="1800"/>
              <a:t>Load the transformed data into Oracle Cloud</a:t>
            </a:r>
          </a:p>
          <a:p>
            <a:pPr marL="285750" indent="-285750">
              <a:buFont typeface="Arial" panose="020B0604020202020204" pitchFamily="34" charset="0"/>
              <a:buChar char="•"/>
            </a:pPr>
            <a:r>
              <a:rPr lang="en-US" sz="1800"/>
              <a:t>Reconciliation and Validation of converted data</a:t>
            </a:r>
          </a:p>
          <a:p>
            <a:endParaRPr lang="en-US"/>
          </a:p>
        </p:txBody>
      </p:sp>
    </p:spTree>
    <p:extLst>
      <p:ext uri="{BB962C8B-B14F-4D97-AF65-F5344CB8AC3E}">
        <p14:creationId xmlns:p14="http://schemas.microsoft.com/office/powerpoint/2010/main" val="370322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79C3-BD6E-4973-A143-E7D5666E33A2}"/>
              </a:ext>
            </a:extLst>
          </p:cNvPr>
          <p:cNvSpPr>
            <a:spLocks noGrp="1"/>
          </p:cNvSpPr>
          <p:nvPr>
            <p:ph type="title"/>
          </p:nvPr>
        </p:nvSpPr>
        <p:spPr>
          <a:xfrm>
            <a:off x="652271" y="358140"/>
            <a:ext cx="3523490" cy="377734"/>
          </a:xfrm>
        </p:spPr>
        <p:txBody>
          <a:bodyPr>
            <a:normAutofit fontScale="90000"/>
          </a:bodyPr>
          <a:lstStyle/>
          <a:p>
            <a:r>
              <a:rPr lang="en-US">
                <a:sym typeface="Proxima Nova"/>
              </a:rPr>
              <a:t>Conversion Principles</a:t>
            </a:r>
            <a:endParaRPr lang="en-US"/>
          </a:p>
        </p:txBody>
      </p:sp>
      <p:sp>
        <p:nvSpPr>
          <p:cNvPr id="3" name="Content Placeholder 2">
            <a:extLst>
              <a:ext uri="{FF2B5EF4-FFF2-40B4-BE49-F238E27FC236}">
                <a16:creationId xmlns:a16="http://schemas.microsoft.com/office/drawing/2014/main" id="{26E28950-8C5B-4114-87BF-F61B6C18C30E}"/>
              </a:ext>
            </a:extLst>
          </p:cNvPr>
          <p:cNvSpPr>
            <a:spLocks noGrp="1"/>
          </p:cNvSpPr>
          <p:nvPr>
            <p:ph sz="quarter" idx="17"/>
          </p:nvPr>
        </p:nvSpPr>
        <p:spPr>
          <a:xfrm>
            <a:off x="652271" y="865196"/>
            <a:ext cx="10930129" cy="5505787"/>
          </a:xfrm>
        </p:spPr>
        <p:txBody>
          <a:bodyPr/>
          <a:lstStyle/>
          <a:p>
            <a:pPr marL="285750" indent="-285750">
              <a:buFont typeface="Arial" panose="020B0604020202020204" pitchFamily="34" charset="0"/>
              <a:buChar char="•"/>
            </a:pPr>
            <a:r>
              <a:rPr lang="en-US" sz="1400"/>
              <a:t>Every conversion entity must have a data owner associated. Data owner will have below responsibilities</a:t>
            </a:r>
          </a:p>
          <a:p>
            <a:pPr marL="742950" lvl="1" indent="-285750">
              <a:buFont typeface="Wingdings" panose="05000000000000000000" pitchFamily="2" charset="2"/>
              <a:buChar char="ü"/>
            </a:pPr>
            <a:r>
              <a:rPr lang="en-US" sz="1400"/>
              <a:t>Provide sign-off on data validation approach</a:t>
            </a:r>
          </a:p>
          <a:p>
            <a:pPr marL="742950" lvl="1" indent="-285750">
              <a:buFont typeface="Wingdings" panose="05000000000000000000" pitchFamily="2" charset="2"/>
              <a:buChar char="ü"/>
            </a:pPr>
            <a:r>
              <a:rPr lang="en-US" sz="1400"/>
              <a:t>Provide sign-off post business data validation of their assigned conversion entity in a conversion cycle</a:t>
            </a:r>
            <a:endParaRPr lang="en-US" sz="1400">
              <a:solidFill>
                <a:prstClr val="black"/>
              </a:solidFill>
            </a:endParaRPr>
          </a:p>
          <a:p>
            <a:pPr marL="285750" indent="-285750">
              <a:buFont typeface="Arial" panose="020B0604020202020204" pitchFamily="34" charset="0"/>
              <a:buChar char="•"/>
              <a:defRPr/>
            </a:pPr>
            <a:r>
              <a:rPr lang="en-US" sz="1400"/>
              <a:t>Data Files emerging from the boundary system should have versioning and control to avoid ungoverned changes from being converted in future conversion execution runs</a:t>
            </a:r>
          </a:p>
          <a:p>
            <a:pPr marL="285750" indent="-285750">
              <a:buFont typeface="Arial" panose="020B0604020202020204" pitchFamily="34" charset="0"/>
              <a:buChar char="•"/>
              <a:defRPr/>
            </a:pPr>
            <a:r>
              <a:rPr lang="en-US" sz="1400"/>
              <a:t>Data extracted should always be from the production environments at the source</a:t>
            </a:r>
          </a:p>
          <a:p>
            <a:pPr marL="285750" indent="-285750">
              <a:buFont typeface="Arial" panose="020B0604020202020204" pitchFamily="34" charset="0"/>
              <a:buChar char="•"/>
            </a:pPr>
            <a:r>
              <a:rPr lang="en-US" sz="1400"/>
              <a:t>Personal Information (PII) conversion must be clearly agreed upon and documented, and any required mitigation should be in place in the source data prior to the conversion of such data in any environment</a:t>
            </a:r>
          </a:p>
          <a:p>
            <a:pPr marL="285750" indent="-285750">
              <a:buFont typeface="Arial" panose="020B0604020202020204" pitchFamily="34" charset="0"/>
              <a:buChar char="•"/>
            </a:pPr>
            <a:r>
              <a:rPr lang="en-US" sz="1400"/>
              <a:t>All conversion data files will be staged in secured folders and would not be shared over emails</a:t>
            </a:r>
          </a:p>
          <a:p>
            <a:pPr marL="285750" indent="-285750">
              <a:buFont typeface="Arial" panose="020B0604020202020204" pitchFamily="34" charset="0"/>
              <a:buChar char="•"/>
            </a:pPr>
            <a:r>
              <a:rPr lang="en-US" sz="1400"/>
              <a:t>Execution time on each run must be captured and provided as an input to the production cutover</a:t>
            </a:r>
          </a:p>
          <a:p>
            <a:pPr marL="285750" indent="-285750">
              <a:buFont typeface="Arial" panose="020B0604020202020204" pitchFamily="34" charset="0"/>
              <a:buChar char="•"/>
            </a:pPr>
            <a:r>
              <a:rPr lang="en-US" sz="1400"/>
              <a:t>Execution order and dependencies need to be pre-defined to ensure a smooth execution</a:t>
            </a:r>
          </a:p>
          <a:p>
            <a:pPr marL="285750" indent="-285750">
              <a:buFont typeface="Arial" panose="020B0604020202020204" pitchFamily="34" charset="0"/>
              <a:buChar char="•"/>
            </a:pPr>
            <a:r>
              <a:rPr lang="en-US" sz="1400"/>
              <a:t>Reconciliation Reports must be available for each conversion load to validate the quality and quantity of the run data</a:t>
            </a:r>
          </a:p>
          <a:p>
            <a:pPr marL="285750" indent="-285750">
              <a:buFont typeface="Arial" panose="020B0604020202020204" pitchFamily="34" charset="0"/>
              <a:buChar char="•"/>
            </a:pPr>
            <a:r>
              <a:rPr lang="en-US" sz="1400"/>
              <a:t>Conversions for all entities should be tested through Mock cycles and post validation and approval from business should proceed to load into Integration and User Acceptance environment</a:t>
            </a:r>
          </a:p>
          <a:p>
            <a:pPr marL="285750" indent="-285750">
              <a:buFont typeface="Arial" panose="020B0604020202020204" pitchFamily="34" charset="0"/>
              <a:buChar char="•"/>
            </a:pPr>
            <a:r>
              <a:rPr lang="en-US" sz="1400"/>
              <a:t>Team members with production access needed to perform conversions, must have their access revoked post the final conversion run and reconciliation</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18627170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48CF2B9-FF0F-4272-8486-6746D5D3BDAB}"/>
              </a:ext>
            </a:extLst>
          </p:cNvPr>
          <p:cNvGraphicFramePr>
            <a:graphicFrameLocks noGrp="1"/>
          </p:cNvGraphicFramePr>
          <p:nvPr>
            <p:ph sz="quarter" idx="16"/>
          </p:nvPr>
        </p:nvGraphicFramePr>
        <p:xfrm>
          <a:off x="575309" y="1370863"/>
          <a:ext cx="11041381" cy="3976724"/>
        </p:xfrm>
        <a:graphic>
          <a:graphicData uri="http://schemas.openxmlformats.org/drawingml/2006/table">
            <a:tbl>
              <a:tblPr firstRow="1" bandRow="1">
                <a:tableStyleId>{69012ECD-51FC-41F1-AA8D-1B2483CD663E}</a:tableStyleId>
              </a:tblPr>
              <a:tblGrid>
                <a:gridCol w="2600404">
                  <a:extLst>
                    <a:ext uri="{9D8B030D-6E8A-4147-A177-3AD203B41FA5}">
                      <a16:colId xmlns:a16="http://schemas.microsoft.com/office/drawing/2014/main" val="2936747607"/>
                    </a:ext>
                  </a:extLst>
                </a:gridCol>
                <a:gridCol w="4065224">
                  <a:extLst>
                    <a:ext uri="{9D8B030D-6E8A-4147-A177-3AD203B41FA5}">
                      <a16:colId xmlns:a16="http://schemas.microsoft.com/office/drawing/2014/main" val="938590982"/>
                    </a:ext>
                  </a:extLst>
                </a:gridCol>
                <a:gridCol w="4375753">
                  <a:extLst>
                    <a:ext uri="{9D8B030D-6E8A-4147-A177-3AD203B41FA5}">
                      <a16:colId xmlns:a16="http://schemas.microsoft.com/office/drawing/2014/main" val="689142993"/>
                    </a:ext>
                  </a:extLst>
                </a:gridCol>
              </a:tblGrid>
              <a:tr h="360172">
                <a:tc>
                  <a:txBody>
                    <a:bodyPr/>
                    <a:lstStyle/>
                    <a:p>
                      <a:pPr algn="l"/>
                      <a:endParaRPr lang="en-US" b="1" i="0">
                        <a:solidFill>
                          <a:schemeClr val="bg1"/>
                        </a:solidFill>
                        <a:effectLst/>
                      </a:endParaRPr>
                    </a:p>
                  </a:txBody>
                  <a:tcPr marL="63500" marR="63500" marT="63500" marB="63500" anchor="b"/>
                </a:tc>
                <a:tc>
                  <a:txBody>
                    <a:bodyPr/>
                    <a:lstStyle/>
                    <a:p>
                      <a:pPr algn="l"/>
                      <a:r>
                        <a:rPr lang="en-US" b="1">
                          <a:solidFill>
                            <a:schemeClr val="bg1"/>
                          </a:solidFill>
                          <a:effectLst/>
                        </a:rPr>
                        <a:t>Conversions</a:t>
                      </a:r>
                      <a:endParaRPr lang="en-US" b="1" i="0">
                        <a:solidFill>
                          <a:schemeClr val="bg1"/>
                        </a:solidFill>
                        <a:effectLst/>
                      </a:endParaRPr>
                    </a:p>
                  </a:txBody>
                  <a:tcPr marL="63500" marR="63500" marT="63500" marB="6350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bg1"/>
                          </a:solidFill>
                          <a:effectLst/>
                        </a:rPr>
                        <a:t>Integrations</a:t>
                      </a:r>
                      <a:endParaRPr lang="en-US" b="1" i="0">
                        <a:solidFill>
                          <a:schemeClr val="bg1"/>
                        </a:solidFill>
                        <a:effectLst/>
                      </a:endParaRPr>
                    </a:p>
                  </a:txBody>
                  <a:tcPr marL="63500" marR="63500" marT="63500" marB="63500" anchor="b"/>
                </a:tc>
                <a:extLst>
                  <a:ext uri="{0D108BD9-81ED-4DB2-BD59-A6C34878D82A}">
                    <a16:rowId xmlns:a16="http://schemas.microsoft.com/office/drawing/2014/main" val="885589515"/>
                  </a:ext>
                </a:extLst>
              </a:tr>
              <a:tr h="466913">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kern="1200">
                          <a:solidFill>
                            <a:schemeClr val="dk1"/>
                          </a:solidFill>
                          <a:effectLst/>
                        </a:rPr>
                        <a:t>Frequency</a:t>
                      </a:r>
                      <a:endParaRPr lang="en-US" sz="1600" b="0" i="0" kern="1200">
                        <a:solidFill>
                          <a:schemeClr val="dk1"/>
                        </a:solidFill>
                        <a:effectLst/>
                        <a:latin typeface="+mn-lt"/>
                        <a:ea typeface="+mn-ea"/>
                        <a:cs typeface="+mn-c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a:solidFill>
                            <a:schemeClr val="dk1"/>
                          </a:solidFill>
                          <a:effectLst/>
                          <a:latin typeface="+mn-lt"/>
                          <a:ea typeface="+mn-ea"/>
                          <a:cs typeface="+mn-cs"/>
                        </a:rPr>
                        <a:t>Conversions are a one-time event</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a:solidFill>
                            <a:schemeClr val="dk1"/>
                          </a:solidFill>
                          <a:effectLst/>
                          <a:latin typeface="+mn-lt"/>
                          <a:ea typeface="+mn-ea"/>
                          <a:cs typeface="+mn-cs"/>
                        </a:rPr>
                        <a:t>Interfaces are ongoing activity</a:t>
                      </a:r>
                    </a:p>
                  </a:txBody>
                  <a:tcPr marL="63500" marR="63500" marT="63500" marB="63500"/>
                </a:tc>
                <a:extLst>
                  <a:ext uri="{0D108BD9-81ED-4DB2-BD59-A6C34878D82A}">
                    <a16:rowId xmlns:a16="http://schemas.microsoft.com/office/drawing/2014/main" val="781085415"/>
                  </a:ext>
                </a:extLst>
              </a:tr>
              <a:tr h="794925">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kern="1200">
                          <a:solidFill>
                            <a:schemeClr val="dk1"/>
                          </a:solidFill>
                          <a:effectLst/>
                        </a:rPr>
                        <a:t>Occurrence in the project timeline</a:t>
                      </a:r>
                      <a:endParaRPr lang="en-US" sz="1600" b="0" i="0" kern="1200">
                        <a:solidFill>
                          <a:schemeClr val="dk1"/>
                        </a:solidFill>
                        <a:effectLst/>
                        <a:latin typeface="+mn-lt"/>
                        <a:ea typeface="+mn-ea"/>
                        <a:cs typeface="+mn-c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a:solidFill>
                            <a:schemeClr val="dk1"/>
                          </a:solidFill>
                          <a:effectLst/>
                          <a:latin typeface="+mn-lt"/>
                          <a:ea typeface="+mn-ea"/>
                          <a:cs typeface="+mn-cs"/>
                        </a:rPr>
                        <a:t>Once prior to go-live in production to bring in legacy data into the current system</a:t>
                      </a:r>
                    </a:p>
                  </a:txBody>
                  <a:tcPr marL="63500" marR="63500" marT="63500" marB="63500"/>
                </a:tc>
                <a:tc>
                  <a:txBody>
                    <a:bodyPr/>
                    <a:lstStyle/>
                    <a:p>
                      <a:pPr marL="0" indent="0">
                        <a:buFont typeface="Arial" panose="020B0604020202020204" pitchFamily="34" charset="0"/>
                        <a:buNone/>
                      </a:pPr>
                      <a:r>
                        <a:rPr lang="en-US" sz="1600" b="0" i="0" kern="1200">
                          <a:solidFill>
                            <a:schemeClr val="dk1"/>
                          </a:solidFill>
                          <a:effectLst/>
                          <a:latin typeface="+mn-lt"/>
                          <a:ea typeface="+mn-ea"/>
                          <a:cs typeface="+mn-cs"/>
                        </a:rPr>
                        <a:t>Regular cycle scheduled to run daily/weekly/monthly etc. to bring in live transactions post go-live</a:t>
                      </a:r>
                    </a:p>
                  </a:txBody>
                  <a:tcPr marL="63500" marR="63500" marT="63500" marB="63500"/>
                </a:tc>
                <a:extLst>
                  <a:ext uri="{0D108BD9-81ED-4DB2-BD59-A6C34878D82A}">
                    <a16:rowId xmlns:a16="http://schemas.microsoft.com/office/drawing/2014/main" val="3615209903"/>
                  </a:ext>
                </a:extLst>
              </a:tr>
              <a:tr h="60405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kern="1200">
                          <a:solidFill>
                            <a:schemeClr val="dk1"/>
                          </a:solidFill>
                          <a:effectLst/>
                        </a:rPr>
                        <a:t>Manner of execution</a:t>
                      </a:r>
                      <a:endParaRPr lang="en-US" sz="1600" b="0" i="0" kern="1200">
                        <a:solidFill>
                          <a:schemeClr val="dk1"/>
                        </a:solidFill>
                        <a:effectLst/>
                        <a:latin typeface="+mn-lt"/>
                        <a:ea typeface="+mn-ea"/>
                        <a:cs typeface="+mn-c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a:solidFill>
                            <a:schemeClr val="dk1"/>
                          </a:solidFill>
                          <a:effectLst/>
                          <a:latin typeface="+mn-lt"/>
                          <a:ea typeface="+mn-ea"/>
                          <a:cs typeface="+mn-cs"/>
                        </a:rPr>
                        <a:t>Batch mode</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a:solidFill>
                            <a:schemeClr val="dk1"/>
                          </a:solidFill>
                          <a:effectLst/>
                          <a:latin typeface="+mn-lt"/>
                          <a:ea typeface="+mn-ea"/>
                          <a:cs typeface="+mn-cs"/>
                        </a:rPr>
                        <a:t>Batch or real time</a:t>
                      </a:r>
                    </a:p>
                  </a:txBody>
                  <a:tcPr marL="63500" marR="63500" marT="63500" marB="63500"/>
                </a:tc>
                <a:extLst>
                  <a:ext uri="{0D108BD9-81ED-4DB2-BD59-A6C34878D82A}">
                    <a16:rowId xmlns:a16="http://schemas.microsoft.com/office/drawing/2014/main" val="3326805847"/>
                  </a:ext>
                </a:extLst>
              </a:tr>
              <a:tr h="67452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a:solidFill>
                            <a:schemeClr val="dk1"/>
                          </a:solidFill>
                          <a:effectLst/>
                          <a:latin typeface="+mn-lt"/>
                          <a:ea typeface="+mn-ea"/>
                          <a:cs typeface="+mn-cs"/>
                        </a:rPr>
                        <a:t>Maintenance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a:solidFill>
                            <a:schemeClr val="dk1"/>
                          </a:solidFill>
                          <a:effectLst/>
                          <a:latin typeface="+mn-lt"/>
                          <a:ea typeface="+mn-ea"/>
                          <a:cs typeface="+mn-cs"/>
                        </a:rPr>
                        <a:t>Focus is on bringing complete legacy data with minimal fall outs. No regular maintenance needed since it is one-time activity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a:solidFill>
                            <a:schemeClr val="dk1"/>
                          </a:solidFill>
                          <a:effectLst/>
                          <a:latin typeface="+mn-lt"/>
                          <a:ea typeface="+mn-ea"/>
                          <a:cs typeface="+mn-cs"/>
                        </a:rPr>
                        <a:t>Needs regular monitoring through out the project life cycle</a:t>
                      </a:r>
                    </a:p>
                  </a:txBody>
                  <a:tcPr/>
                </a:tc>
                <a:extLst>
                  <a:ext uri="{0D108BD9-81ED-4DB2-BD59-A6C34878D82A}">
                    <a16:rowId xmlns:a16="http://schemas.microsoft.com/office/drawing/2014/main" val="2682862835"/>
                  </a:ext>
                </a:extLst>
              </a:tr>
              <a:tr h="67452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a:solidFill>
                            <a:schemeClr val="dk1"/>
                          </a:solidFill>
                          <a:effectLst/>
                          <a:latin typeface="+mn-lt"/>
                          <a:ea typeface="+mn-ea"/>
                          <a:cs typeface="+mn-cs"/>
                        </a:rPr>
                        <a:t>Examples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a:solidFill>
                            <a:schemeClr val="dk1"/>
                          </a:solidFill>
                          <a:effectLst/>
                          <a:latin typeface="+mn-lt"/>
                          <a:ea typeface="+mn-ea"/>
                          <a:cs typeface="+mn-cs"/>
                        </a:rPr>
                        <a:t>GL Balances from legacy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a:solidFill>
                            <a:schemeClr val="dk1"/>
                          </a:solidFill>
                          <a:effectLst/>
                          <a:latin typeface="+mn-lt"/>
                          <a:ea typeface="+mn-ea"/>
                          <a:cs typeface="+mn-cs"/>
                        </a:rPr>
                        <a:t>Open transactions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a:solidFill>
                            <a:schemeClr val="dk1"/>
                          </a:solidFill>
                          <a:effectLst/>
                          <a:latin typeface="+mn-lt"/>
                          <a:ea typeface="+mn-ea"/>
                          <a:cs typeface="+mn-cs"/>
                        </a:rPr>
                        <a:t>Master data like suppliers, customers etc.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a:solidFill>
                            <a:schemeClr val="dk1"/>
                          </a:solidFill>
                          <a:effectLst/>
                          <a:latin typeface="+mn-lt"/>
                          <a:ea typeface="+mn-ea"/>
                          <a:cs typeface="+mn-cs"/>
                        </a:rPr>
                        <a:t>Day to day purchase orders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a:solidFill>
                            <a:schemeClr val="dk1"/>
                          </a:solidFill>
                          <a:effectLst/>
                          <a:latin typeface="+mn-lt"/>
                          <a:ea typeface="+mn-ea"/>
                          <a:cs typeface="+mn-cs"/>
                        </a:rPr>
                        <a:t>Receipts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a:solidFill>
                            <a:schemeClr val="dk1"/>
                          </a:solidFill>
                          <a:effectLst/>
                          <a:latin typeface="+mn-lt"/>
                          <a:ea typeface="+mn-ea"/>
                          <a:cs typeface="+mn-cs"/>
                        </a:rPr>
                        <a:t>Payments</a:t>
                      </a:r>
                    </a:p>
                  </a:txBody>
                  <a:tcPr/>
                </a:tc>
                <a:extLst>
                  <a:ext uri="{0D108BD9-81ED-4DB2-BD59-A6C34878D82A}">
                    <a16:rowId xmlns:a16="http://schemas.microsoft.com/office/drawing/2014/main" val="3258862331"/>
                  </a:ext>
                </a:extLst>
              </a:tr>
            </a:tbl>
          </a:graphicData>
        </a:graphic>
      </p:graphicFrame>
      <p:sp>
        <p:nvSpPr>
          <p:cNvPr id="4" name="Title 3">
            <a:extLst>
              <a:ext uri="{FF2B5EF4-FFF2-40B4-BE49-F238E27FC236}">
                <a16:creationId xmlns:a16="http://schemas.microsoft.com/office/drawing/2014/main" id="{DDFE90D6-6C5F-435E-B70F-95D904F8C04B}"/>
              </a:ext>
            </a:extLst>
          </p:cNvPr>
          <p:cNvSpPr>
            <a:spLocks noGrp="1"/>
          </p:cNvSpPr>
          <p:nvPr>
            <p:ph type="title"/>
          </p:nvPr>
        </p:nvSpPr>
        <p:spPr>
          <a:xfrm>
            <a:off x="572454" y="392648"/>
            <a:ext cx="11041380" cy="342638"/>
          </a:xfrm>
        </p:spPr>
        <p:txBody>
          <a:bodyPr>
            <a:normAutofit fontScale="90000"/>
          </a:bodyPr>
          <a:lstStyle/>
          <a:p>
            <a:r>
              <a:rPr lang="en-US"/>
              <a:t>Conversion vs Integrations</a:t>
            </a:r>
          </a:p>
        </p:txBody>
      </p:sp>
    </p:spTree>
    <p:extLst>
      <p:ext uri="{BB962C8B-B14F-4D97-AF65-F5344CB8AC3E}">
        <p14:creationId xmlns:p14="http://schemas.microsoft.com/office/powerpoint/2010/main" val="277254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60167754-AC82-4D26-8AD1-12A59F64A937}"/>
              </a:ext>
            </a:extLst>
          </p:cNvPr>
          <p:cNvSpPr txBox="1">
            <a:spLocks/>
          </p:cNvSpPr>
          <p:nvPr/>
        </p:nvSpPr>
        <p:spPr>
          <a:xfrm>
            <a:off x="528552" y="346395"/>
            <a:ext cx="6090260" cy="406789"/>
          </a:xfrm>
          <a:prstGeom prst="rect">
            <a:avLst/>
          </a:prstGeom>
        </p:spPr>
        <p:txBody>
          <a:bodyPr/>
          <a:lstStyle>
            <a:lvl1pPr algn="l" defTabSz="914400" rtl="0" eaLnBrk="1" latinLnBrk="0" hangingPunct="1">
              <a:lnSpc>
                <a:spcPct val="90000"/>
              </a:lnSpc>
              <a:spcBef>
                <a:spcPct val="0"/>
              </a:spcBef>
              <a:buNone/>
              <a:defRPr sz="2400" b="1" i="0" kern="1200">
                <a:solidFill>
                  <a:schemeClr val="accent1"/>
                </a:solidFill>
                <a:latin typeface="Arial" panose="020B0604020202020204" pitchFamily="34" charset="0"/>
                <a:ea typeface="+mj-ea"/>
                <a:cs typeface="Arial" panose="020B0604020202020204" pitchFamily="34" charset="0"/>
              </a:defRPr>
            </a:lvl1pPr>
          </a:lstStyle>
          <a:p>
            <a:r>
              <a:rPr lang="en-US"/>
              <a:t>Oracle ERP Cloud Conversion Approach</a:t>
            </a:r>
          </a:p>
        </p:txBody>
      </p:sp>
      <p:sp>
        <p:nvSpPr>
          <p:cNvPr id="6" name="Text Placeholder 1">
            <a:extLst>
              <a:ext uri="{FF2B5EF4-FFF2-40B4-BE49-F238E27FC236}">
                <a16:creationId xmlns:a16="http://schemas.microsoft.com/office/drawing/2014/main" id="{00771964-1470-4BDF-B2C9-B096CD83162F}"/>
              </a:ext>
            </a:extLst>
          </p:cNvPr>
          <p:cNvSpPr txBox="1">
            <a:spLocks/>
          </p:cNvSpPr>
          <p:nvPr/>
        </p:nvSpPr>
        <p:spPr>
          <a:xfrm>
            <a:off x="528552" y="769765"/>
            <a:ext cx="9724391" cy="393986"/>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0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8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a:t>ERP Conversion processes consists of data extract, cleansing, transformation and enrichment, Load and Reconciliation.</a:t>
            </a:r>
          </a:p>
        </p:txBody>
      </p:sp>
      <p:sp>
        <p:nvSpPr>
          <p:cNvPr id="7" name="Rounded Rectangle 11">
            <a:extLst>
              <a:ext uri="{FF2B5EF4-FFF2-40B4-BE49-F238E27FC236}">
                <a16:creationId xmlns:a16="http://schemas.microsoft.com/office/drawing/2014/main" id="{C85C9378-9C25-4837-BFC8-2117A21944DB}"/>
              </a:ext>
            </a:extLst>
          </p:cNvPr>
          <p:cNvSpPr/>
          <p:nvPr/>
        </p:nvSpPr>
        <p:spPr bwMode="gray">
          <a:xfrm>
            <a:off x="542555" y="2010836"/>
            <a:ext cx="5796985" cy="2252120"/>
          </a:xfrm>
          <a:prstGeom prst="roundRect">
            <a:avLst>
              <a:gd name="adj" fmla="val 6075"/>
            </a:avLst>
          </a:prstGeom>
          <a:solidFill>
            <a:schemeClr val="bg1">
              <a:lumMod val="95000"/>
            </a:schemeClr>
          </a:solidFill>
          <a:ln w="19050" cap="rnd" algn="ctr">
            <a:solidFill>
              <a:srgbClr val="595959"/>
            </a:solidFill>
            <a:prstDash val="sysDash"/>
            <a:bevel/>
            <a:headEnd/>
            <a:tailEnd/>
          </a:ln>
        </p:spPr>
        <p:txBody>
          <a:bodyPr wrap="square" lIns="78055" tIns="78055" rIns="78055" bIns="78055"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defRPr/>
            </a:pPr>
            <a:endParaRPr lang="en-US" sz="1412" b="1" kern="0">
              <a:latin typeface="Verdana (Body)"/>
            </a:endParaRPr>
          </a:p>
        </p:txBody>
      </p:sp>
      <p:sp>
        <p:nvSpPr>
          <p:cNvPr id="8" name="U-Turn Arrow 38">
            <a:extLst>
              <a:ext uri="{FF2B5EF4-FFF2-40B4-BE49-F238E27FC236}">
                <a16:creationId xmlns:a16="http://schemas.microsoft.com/office/drawing/2014/main" id="{9761BF61-C7DD-4117-AD53-939A4B9A809A}"/>
              </a:ext>
            </a:extLst>
          </p:cNvPr>
          <p:cNvSpPr/>
          <p:nvPr/>
        </p:nvSpPr>
        <p:spPr>
          <a:xfrm rot="5400000">
            <a:off x="2871101" y="-504935"/>
            <a:ext cx="1192254" cy="4844208"/>
          </a:xfrm>
          <a:prstGeom prst="uturnArrow">
            <a:avLst>
              <a:gd name="adj1" fmla="val 6432"/>
              <a:gd name="adj2" fmla="val 3575"/>
              <a:gd name="adj3" fmla="val 948"/>
              <a:gd name="adj4" fmla="val 49821"/>
              <a:gd name="adj5" fmla="val 87010"/>
            </a:avLst>
          </a:prstGeom>
          <a:solidFill>
            <a:srgbClr val="97999B"/>
          </a:solidFill>
          <a:ln w="12700" cap="flat" cmpd="sng" algn="ctr">
            <a:noFill/>
            <a:prstDash val="solid"/>
          </a:ln>
          <a:effectLst/>
        </p:spPr>
        <p:txBody>
          <a:bodyPr lIns="40143" rIns="40143" rtlCol="0" anchor="ctr"/>
          <a:lstStyle/>
          <a:p>
            <a:pPr algn="ctr" defTabSz="806867">
              <a:spcBef>
                <a:spcPct val="20000"/>
              </a:spcBef>
            </a:pPr>
            <a:endParaRPr lang="en-US" sz="927" b="1" kern="0">
              <a:solidFill>
                <a:prstClr val="black"/>
              </a:solidFill>
              <a:latin typeface="Verdana (Body)"/>
              <a:cs typeface="Open Sans" panose="020B0606030504020204" pitchFamily="34" charset="0"/>
            </a:endParaRPr>
          </a:p>
        </p:txBody>
      </p:sp>
      <p:sp>
        <p:nvSpPr>
          <p:cNvPr id="9" name="Rectangle 8">
            <a:extLst>
              <a:ext uri="{FF2B5EF4-FFF2-40B4-BE49-F238E27FC236}">
                <a16:creationId xmlns:a16="http://schemas.microsoft.com/office/drawing/2014/main" id="{868EE9EF-5FBE-48E7-8567-041F6D85F785}"/>
              </a:ext>
            </a:extLst>
          </p:cNvPr>
          <p:cNvSpPr/>
          <p:nvPr/>
        </p:nvSpPr>
        <p:spPr bwMode="gray">
          <a:xfrm>
            <a:off x="6246417" y="1954908"/>
            <a:ext cx="4266720" cy="2311155"/>
          </a:xfrm>
          <a:prstGeom prst="rect">
            <a:avLst/>
          </a:prstGeom>
          <a:noFill/>
          <a:ln w="19050" algn="ctr">
            <a:noFill/>
            <a:miter lim="800000"/>
            <a:headEnd/>
            <a:tailEnd/>
          </a:ln>
        </p:spPr>
        <p:txBody>
          <a:bodyPr wrap="square" lIns="78441" tIns="78441" rIns="78441" bIns="7844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defRPr/>
            </a:pPr>
            <a:endParaRPr lang="en-US" sz="1412" b="1">
              <a:solidFill>
                <a:prstClr val="black"/>
              </a:solidFill>
              <a:latin typeface="Verdana (Body)"/>
            </a:endParaRPr>
          </a:p>
        </p:txBody>
      </p:sp>
      <p:sp>
        <p:nvSpPr>
          <p:cNvPr id="10" name="Oval 30">
            <a:extLst>
              <a:ext uri="{FF2B5EF4-FFF2-40B4-BE49-F238E27FC236}">
                <a16:creationId xmlns:a16="http://schemas.microsoft.com/office/drawing/2014/main" id="{225B1C83-54B2-46C5-B935-12A7F9247CF4}"/>
              </a:ext>
            </a:extLst>
          </p:cNvPr>
          <p:cNvSpPr/>
          <p:nvPr/>
        </p:nvSpPr>
        <p:spPr bwMode="gray">
          <a:xfrm rot="16200000" flipH="1">
            <a:off x="6019120" y="2806099"/>
            <a:ext cx="1955536" cy="1048111"/>
          </a:xfrm>
          <a:custGeom>
            <a:avLst/>
            <a:gdLst>
              <a:gd name="connsiteX0" fmla="*/ 0 w 2743200"/>
              <a:gd name="connsiteY0" fmla="*/ 1371600 h 2743200"/>
              <a:gd name="connsiteX1" fmla="*/ 1371600 w 2743200"/>
              <a:gd name="connsiteY1" fmla="*/ 0 h 2743200"/>
              <a:gd name="connsiteX2" fmla="*/ 2743200 w 2743200"/>
              <a:gd name="connsiteY2" fmla="*/ 1371600 h 2743200"/>
              <a:gd name="connsiteX3" fmla="*/ 1371600 w 2743200"/>
              <a:gd name="connsiteY3" fmla="*/ 2743200 h 2743200"/>
              <a:gd name="connsiteX4" fmla="*/ 0 w 2743200"/>
              <a:gd name="connsiteY4" fmla="*/ 1371600 h 2743200"/>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463040 w 2743200"/>
              <a:gd name="connsiteY4" fmla="*/ 91440 h 2743200"/>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0" fmla="*/ 2743200 w 2743200"/>
              <a:gd name="connsiteY0" fmla="*/ 0 h 1371600"/>
              <a:gd name="connsiteX1" fmla="*/ 1371600 w 2743200"/>
              <a:gd name="connsiteY1" fmla="*/ 1371600 h 1371600"/>
              <a:gd name="connsiteX2" fmla="*/ 0 w 2743200"/>
              <a:gd name="connsiteY2" fmla="*/ 0 h 1371600"/>
            </a:gdLst>
            <a:ahLst/>
            <a:cxnLst>
              <a:cxn ang="0">
                <a:pos x="connsiteX0" y="connsiteY0"/>
              </a:cxn>
              <a:cxn ang="0">
                <a:pos x="connsiteX1" y="connsiteY1"/>
              </a:cxn>
              <a:cxn ang="0">
                <a:pos x="connsiteX2" y="connsiteY2"/>
              </a:cxn>
            </a:cxnLst>
            <a:rect l="l" t="t" r="r" b="b"/>
            <a:pathLst>
              <a:path w="2743200" h="1371600">
                <a:moveTo>
                  <a:pt x="2743200" y="0"/>
                </a:moveTo>
                <a:cubicBezTo>
                  <a:pt x="2743200" y="757514"/>
                  <a:pt x="2129114" y="1371600"/>
                  <a:pt x="1371600" y="1371600"/>
                </a:cubicBezTo>
                <a:cubicBezTo>
                  <a:pt x="614086" y="1371600"/>
                  <a:pt x="0" y="757514"/>
                  <a:pt x="0" y="0"/>
                </a:cubicBezTo>
              </a:path>
            </a:pathLst>
          </a:cu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Verdana (Body)"/>
            </a:endParaRPr>
          </a:p>
        </p:txBody>
      </p:sp>
      <p:grpSp>
        <p:nvGrpSpPr>
          <p:cNvPr id="11" name="Graphic 33">
            <a:extLst>
              <a:ext uri="{FF2B5EF4-FFF2-40B4-BE49-F238E27FC236}">
                <a16:creationId xmlns:a16="http://schemas.microsoft.com/office/drawing/2014/main" id="{5753B7BF-DAFB-4A7E-844B-30CC396FC1AF}"/>
              </a:ext>
            </a:extLst>
          </p:cNvPr>
          <p:cNvGrpSpPr/>
          <p:nvPr/>
        </p:nvGrpSpPr>
        <p:grpSpPr>
          <a:xfrm rot="16200000" flipH="1">
            <a:off x="6056278" y="2762835"/>
            <a:ext cx="2709865" cy="1141563"/>
            <a:chOff x="4183234" y="2390296"/>
            <a:chExt cx="3792580" cy="1490442"/>
          </a:xfrm>
          <a:noFill/>
        </p:grpSpPr>
        <p:sp>
          <p:nvSpPr>
            <p:cNvPr id="12" name="Freeform: Shape 11">
              <a:extLst>
                <a:ext uri="{FF2B5EF4-FFF2-40B4-BE49-F238E27FC236}">
                  <a16:creationId xmlns:a16="http://schemas.microsoft.com/office/drawing/2014/main" id="{8A4DB10F-E82A-49BB-9447-8F0CF70C8962}"/>
                </a:ext>
              </a:extLst>
            </p:cNvPr>
            <p:cNvSpPr/>
            <p:nvPr/>
          </p:nvSpPr>
          <p:spPr>
            <a:xfrm>
              <a:off x="4183234" y="2390296"/>
              <a:ext cx="909037" cy="719654"/>
            </a:xfrm>
            <a:custGeom>
              <a:avLst/>
              <a:gdLst>
                <a:gd name="connsiteX0" fmla="*/ 909037 w 909037"/>
                <a:gd name="connsiteY0" fmla="*/ 733290 h 719654"/>
                <a:gd name="connsiteX1" fmla="*/ 407552 w 909037"/>
                <a:gd name="connsiteY1" fmla="*/ 0 h 719654"/>
                <a:gd name="connsiteX2" fmla="*/ 404900 w 909037"/>
                <a:gd name="connsiteY2" fmla="*/ 0 h 719654"/>
                <a:gd name="connsiteX3" fmla="*/ 0 w 909037"/>
                <a:gd name="connsiteY3" fmla="*/ 131810 h 719654"/>
              </a:gdLst>
              <a:ahLst/>
              <a:cxnLst>
                <a:cxn ang="0">
                  <a:pos x="connsiteX0" y="connsiteY0"/>
                </a:cxn>
                <a:cxn ang="0">
                  <a:pos x="connsiteX1" y="connsiteY1"/>
                </a:cxn>
                <a:cxn ang="0">
                  <a:pos x="connsiteX2" y="connsiteY2"/>
                </a:cxn>
                <a:cxn ang="0">
                  <a:pos x="connsiteX3" y="connsiteY3"/>
                </a:cxn>
              </a:cxnLst>
              <a:rect l="l" t="t" r="r" b="b"/>
              <a:pathLst>
                <a:path w="909037" h="719654">
                  <a:moveTo>
                    <a:pt x="909037" y="733290"/>
                  </a:moveTo>
                  <a:cubicBezTo>
                    <a:pt x="675195" y="541843"/>
                    <a:pt x="501152" y="287356"/>
                    <a:pt x="407552" y="0"/>
                  </a:cubicBezTo>
                  <a:lnTo>
                    <a:pt x="404900" y="0"/>
                  </a:lnTo>
                  <a:lnTo>
                    <a:pt x="0" y="131810"/>
                  </a:lnTo>
                </a:path>
              </a:pathLst>
            </a:custGeom>
            <a:noFill/>
            <a:ln w="19050" cap="flat">
              <a:solidFill>
                <a:srgbClr val="00ABAB"/>
              </a:solidFill>
              <a:prstDash val="solid"/>
              <a:miter/>
              <a:headEnd type="none" w="med" len="med"/>
              <a:tailEnd type="arrow" w="med" len="med"/>
            </a:ln>
          </p:spPr>
          <p:txBody>
            <a:bodyPr rtlCol="0" anchor="ctr"/>
            <a:lstStyle/>
            <a:p>
              <a:endParaRPr lang="en-US" sz="2006">
                <a:latin typeface="Verdana (Body)"/>
              </a:endParaRPr>
            </a:p>
          </p:txBody>
        </p:sp>
        <p:sp>
          <p:nvSpPr>
            <p:cNvPr id="13" name="Freeform: Shape 12">
              <a:extLst>
                <a:ext uri="{FF2B5EF4-FFF2-40B4-BE49-F238E27FC236}">
                  <a16:creationId xmlns:a16="http://schemas.microsoft.com/office/drawing/2014/main" id="{0B2973AD-27F7-46F8-AF19-6EBA2AF72B88}"/>
                </a:ext>
              </a:extLst>
            </p:cNvPr>
            <p:cNvSpPr/>
            <p:nvPr/>
          </p:nvSpPr>
          <p:spPr>
            <a:xfrm>
              <a:off x="4913873" y="3179644"/>
              <a:ext cx="1060544" cy="340889"/>
            </a:xfrm>
            <a:custGeom>
              <a:avLst/>
              <a:gdLst>
                <a:gd name="connsiteX0" fmla="*/ 1073422 w 1060543"/>
                <a:gd name="connsiteY0" fmla="*/ 298846 h 340888"/>
                <a:gd name="connsiteX1" fmla="*/ 251122 w 1060543"/>
                <a:gd name="connsiteY1" fmla="*/ 0 h 340888"/>
                <a:gd name="connsiteX2" fmla="*/ 251122 w 1060543"/>
                <a:gd name="connsiteY2" fmla="*/ 0 h 340888"/>
                <a:gd name="connsiteX3" fmla="*/ 0 w 1060543"/>
                <a:gd name="connsiteY3" fmla="*/ 345434 h 340888"/>
              </a:gdLst>
              <a:ahLst/>
              <a:cxnLst>
                <a:cxn ang="0">
                  <a:pos x="connsiteX0" y="connsiteY0"/>
                </a:cxn>
                <a:cxn ang="0">
                  <a:pos x="connsiteX1" y="connsiteY1"/>
                </a:cxn>
                <a:cxn ang="0">
                  <a:pos x="connsiteX2" y="connsiteY2"/>
                </a:cxn>
                <a:cxn ang="0">
                  <a:pos x="connsiteX3" y="connsiteY3"/>
                </a:cxn>
              </a:cxnLst>
              <a:rect l="l" t="t" r="r" b="b"/>
              <a:pathLst>
                <a:path w="1060543" h="340888">
                  <a:moveTo>
                    <a:pt x="1073422" y="298846"/>
                  </a:moveTo>
                  <a:cubicBezTo>
                    <a:pt x="776579" y="278976"/>
                    <a:pt x="491456" y="175353"/>
                    <a:pt x="251122" y="0"/>
                  </a:cubicBezTo>
                  <a:lnTo>
                    <a:pt x="251122" y="0"/>
                  </a:lnTo>
                  <a:lnTo>
                    <a:pt x="0" y="345434"/>
                  </a:lnTo>
                </a:path>
              </a:pathLst>
            </a:custGeom>
            <a:noFill/>
            <a:ln w="19050" cap="flat">
              <a:solidFill>
                <a:srgbClr val="00ABAB"/>
              </a:solidFill>
              <a:prstDash val="solid"/>
              <a:miter/>
              <a:headEnd type="none" w="med" len="med"/>
              <a:tailEnd type="arrow" w="med" len="med"/>
            </a:ln>
          </p:spPr>
          <p:txBody>
            <a:bodyPr rtlCol="0" anchor="ctr"/>
            <a:lstStyle/>
            <a:p>
              <a:endParaRPr lang="en-US" sz="2006">
                <a:latin typeface="Verdana (Body)"/>
              </a:endParaRPr>
            </a:p>
          </p:txBody>
        </p:sp>
        <p:sp>
          <p:nvSpPr>
            <p:cNvPr id="14" name="Freeform: Shape 13">
              <a:extLst>
                <a:ext uri="{FF2B5EF4-FFF2-40B4-BE49-F238E27FC236}">
                  <a16:creationId xmlns:a16="http://schemas.microsoft.com/office/drawing/2014/main" id="{3CE3EEB5-8660-4EA8-9466-C29E42B5BCE0}"/>
                </a:ext>
              </a:extLst>
            </p:cNvPr>
            <p:cNvSpPr/>
            <p:nvPr/>
          </p:nvSpPr>
          <p:spPr>
            <a:xfrm>
              <a:off x="6093727" y="3236837"/>
              <a:ext cx="833284" cy="643901"/>
            </a:xfrm>
            <a:custGeom>
              <a:avLst/>
              <a:gdLst>
                <a:gd name="connsiteX0" fmla="*/ 845783 w 833284"/>
                <a:gd name="connsiteY0" fmla="*/ 0 h 643901"/>
                <a:gd name="connsiteX1" fmla="*/ 0 w 833284"/>
                <a:gd name="connsiteY1" fmla="*/ 245819 h 643901"/>
                <a:gd name="connsiteX2" fmla="*/ 0 w 833284"/>
                <a:gd name="connsiteY2" fmla="*/ 672309 h 643901"/>
              </a:gdLst>
              <a:ahLst/>
              <a:cxnLst>
                <a:cxn ang="0">
                  <a:pos x="connsiteX0" y="connsiteY0"/>
                </a:cxn>
                <a:cxn ang="0">
                  <a:pos x="connsiteX1" y="connsiteY1"/>
                </a:cxn>
                <a:cxn ang="0">
                  <a:pos x="connsiteX2" y="connsiteY2"/>
                </a:cxn>
              </a:cxnLst>
              <a:rect l="l" t="t" r="r" b="b"/>
              <a:pathLst>
                <a:path w="833284" h="643901">
                  <a:moveTo>
                    <a:pt x="845783" y="0"/>
                  </a:moveTo>
                  <a:cubicBezTo>
                    <a:pt x="593060" y="160907"/>
                    <a:pt x="299600" y="246198"/>
                    <a:pt x="0" y="245819"/>
                  </a:cubicBezTo>
                  <a:lnTo>
                    <a:pt x="0" y="672309"/>
                  </a:lnTo>
                </a:path>
              </a:pathLst>
            </a:custGeom>
            <a:noFill/>
            <a:ln w="19050" cap="flat">
              <a:solidFill>
                <a:srgbClr val="00ABAB"/>
              </a:solidFill>
              <a:prstDash val="solid"/>
              <a:miter/>
              <a:headEnd type="none" w="med" len="med"/>
              <a:tailEnd type="arrow" w="med" len="med"/>
            </a:ln>
          </p:spPr>
          <p:txBody>
            <a:bodyPr rtlCol="0" anchor="ctr"/>
            <a:lstStyle/>
            <a:p>
              <a:endParaRPr lang="en-US" sz="2006">
                <a:latin typeface="Verdana (Body)"/>
              </a:endParaRPr>
            </a:p>
          </p:txBody>
        </p:sp>
        <p:sp>
          <p:nvSpPr>
            <p:cNvPr id="15" name="Freeform: Shape 14">
              <a:extLst>
                <a:ext uri="{FF2B5EF4-FFF2-40B4-BE49-F238E27FC236}">
                  <a16:creationId xmlns:a16="http://schemas.microsoft.com/office/drawing/2014/main" id="{F1BD1973-2A2F-4608-BCDC-DB7977E7ADE1}"/>
                </a:ext>
              </a:extLst>
            </p:cNvPr>
            <p:cNvSpPr/>
            <p:nvPr/>
          </p:nvSpPr>
          <p:spPr>
            <a:xfrm>
              <a:off x="7023976" y="2474761"/>
              <a:ext cx="530272" cy="1022667"/>
            </a:xfrm>
            <a:custGeom>
              <a:avLst/>
              <a:gdLst>
                <a:gd name="connsiteX0" fmla="*/ 543150 w 530271"/>
                <a:gd name="connsiteY0" fmla="*/ 0 h 1022666"/>
                <a:gd name="connsiteX1" fmla="*/ 0 w 530271"/>
                <a:gd name="connsiteY1" fmla="*/ 704883 h 1022666"/>
                <a:gd name="connsiteX2" fmla="*/ 0 w 530271"/>
                <a:gd name="connsiteY2" fmla="*/ 707534 h 1022666"/>
                <a:gd name="connsiteX3" fmla="*/ 249228 w 530271"/>
                <a:gd name="connsiteY3" fmla="*/ 1050696 h 1022666"/>
              </a:gdLst>
              <a:ahLst/>
              <a:cxnLst>
                <a:cxn ang="0">
                  <a:pos x="connsiteX0" y="connsiteY0"/>
                </a:cxn>
                <a:cxn ang="0">
                  <a:pos x="connsiteX1" y="connsiteY1"/>
                </a:cxn>
                <a:cxn ang="0">
                  <a:pos x="connsiteX2" y="connsiteY2"/>
                </a:cxn>
                <a:cxn ang="0">
                  <a:pos x="connsiteX3" y="connsiteY3"/>
                </a:cxn>
              </a:cxnLst>
              <a:rect l="l" t="t" r="r" b="b"/>
              <a:pathLst>
                <a:path w="530271" h="1022666">
                  <a:moveTo>
                    <a:pt x="543150" y="0"/>
                  </a:moveTo>
                  <a:cubicBezTo>
                    <a:pt x="433175" y="282034"/>
                    <a:pt x="244686" y="526651"/>
                    <a:pt x="0" y="704883"/>
                  </a:cubicBezTo>
                  <a:lnTo>
                    <a:pt x="0" y="707534"/>
                  </a:lnTo>
                  <a:lnTo>
                    <a:pt x="249228" y="1050696"/>
                  </a:lnTo>
                </a:path>
              </a:pathLst>
            </a:custGeom>
            <a:noFill/>
            <a:ln w="19050" cap="flat">
              <a:solidFill>
                <a:srgbClr val="00ABAB"/>
              </a:solidFill>
              <a:prstDash val="solid"/>
              <a:miter/>
              <a:headEnd type="none" w="med" len="med"/>
              <a:tailEnd type="arrow" w="med" len="med"/>
            </a:ln>
          </p:spPr>
          <p:txBody>
            <a:bodyPr rtlCol="0" anchor="ctr"/>
            <a:lstStyle/>
            <a:p>
              <a:endParaRPr lang="en-US" sz="2006">
                <a:latin typeface="Verdana (Body)"/>
              </a:endParaRPr>
            </a:p>
          </p:txBody>
        </p:sp>
        <p:sp>
          <p:nvSpPr>
            <p:cNvPr id="16" name="Freeform: Shape 15">
              <a:extLst>
                <a:ext uri="{FF2B5EF4-FFF2-40B4-BE49-F238E27FC236}">
                  <a16:creationId xmlns:a16="http://schemas.microsoft.com/office/drawing/2014/main" id="{B978E3C3-358A-4FE7-9E34-54CDA0CEC44B}"/>
                </a:ext>
              </a:extLst>
            </p:cNvPr>
            <p:cNvSpPr/>
            <p:nvPr/>
          </p:nvSpPr>
          <p:spPr>
            <a:xfrm>
              <a:off x="7597048" y="2390296"/>
              <a:ext cx="378766" cy="113630"/>
            </a:xfrm>
            <a:custGeom>
              <a:avLst/>
              <a:gdLst>
                <a:gd name="connsiteX0" fmla="*/ 0 w 378765"/>
                <a:gd name="connsiteY0" fmla="*/ 0 h 113629"/>
                <a:gd name="connsiteX1" fmla="*/ 406037 w 378765"/>
                <a:gd name="connsiteY1" fmla="*/ 131810 h 113629"/>
              </a:gdLst>
              <a:ahLst/>
              <a:cxnLst>
                <a:cxn ang="0">
                  <a:pos x="connsiteX0" y="connsiteY0"/>
                </a:cxn>
                <a:cxn ang="0">
                  <a:pos x="connsiteX1" y="connsiteY1"/>
                </a:cxn>
              </a:cxnLst>
              <a:rect l="l" t="t" r="r" b="b"/>
              <a:pathLst>
                <a:path w="378765" h="113629">
                  <a:moveTo>
                    <a:pt x="0" y="0"/>
                  </a:moveTo>
                  <a:lnTo>
                    <a:pt x="406037" y="131810"/>
                  </a:lnTo>
                </a:path>
              </a:pathLst>
            </a:custGeom>
            <a:ln w="19050" cap="flat">
              <a:solidFill>
                <a:srgbClr val="00ABAB"/>
              </a:solidFill>
              <a:prstDash val="solid"/>
              <a:miter/>
              <a:headEnd type="none" w="med" len="med"/>
              <a:tailEnd type="arrow" w="med" len="med"/>
            </a:ln>
          </p:spPr>
          <p:txBody>
            <a:bodyPr rtlCol="0" anchor="ctr"/>
            <a:lstStyle/>
            <a:p>
              <a:endParaRPr lang="en-US" sz="2006">
                <a:latin typeface="Verdana (Body)"/>
              </a:endParaRPr>
            </a:p>
          </p:txBody>
        </p:sp>
      </p:grpSp>
      <p:grpSp>
        <p:nvGrpSpPr>
          <p:cNvPr id="17" name="Graphic 31">
            <a:extLst>
              <a:ext uri="{FF2B5EF4-FFF2-40B4-BE49-F238E27FC236}">
                <a16:creationId xmlns:a16="http://schemas.microsoft.com/office/drawing/2014/main" id="{F615823A-0E26-4819-891D-0A114B635873}"/>
              </a:ext>
            </a:extLst>
          </p:cNvPr>
          <p:cNvGrpSpPr/>
          <p:nvPr/>
        </p:nvGrpSpPr>
        <p:grpSpPr>
          <a:xfrm rot="16200000" flipH="1">
            <a:off x="6476394" y="2980051"/>
            <a:ext cx="708959" cy="763172"/>
            <a:chOff x="5660535" y="1843475"/>
            <a:chExt cx="992220" cy="996413"/>
          </a:xfrm>
          <a:solidFill>
            <a:schemeClr val="tx1"/>
          </a:solidFill>
        </p:grpSpPr>
        <p:sp>
          <p:nvSpPr>
            <p:cNvPr id="18" name="Freeform: Shape 17">
              <a:extLst>
                <a:ext uri="{FF2B5EF4-FFF2-40B4-BE49-F238E27FC236}">
                  <a16:creationId xmlns:a16="http://schemas.microsoft.com/office/drawing/2014/main" id="{F0D64C9C-3C03-4FD0-A824-A945F550ABA0}"/>
                </a:ext>
              </a:extLst>
            </p:cNvPr>
            <p:cNvSpPr/>
            <p:nvPr/>
          </p:nvSpPr>
          <p:spPr>
            <a:xfrm>
              <a:off x="5660535" y="1843475"/>
              <a:ext cx="740671" cy="237574"/>
            </a:xfrm>
            <a:custGeom>
              <a:avLst/>
              <a:gdLst>
                <a:gd name="connsiteX0" fmla="*/ 374528 w 740671"/>
                <a:gd name="connsiteY0" fmla="*/ 0 h 237573"/>
                <a:gd name="connsiteX1" fmla="*/ 0 w 740671"/>
                <a:gd name="connsiteY1" fmla="*/ 122979 h 237573"/>
                <a:gd name="connsiteX2" fmla="*/ 374528 w 740671"/>
                <a:gd name="connsiteY2" fmla="*/ 245959 h 237573"/>
                <a:gd name="connsiteX3" fmla="*/ 749056 w 740671"/>
                <a:gd name="connsiteY3" fmla="*/ 122979 h 237573"/>
                <a:gd name="connsiteX4" fmla="*/ 374528 w 740671"/>
                <a:gd name="connsiteY4" fmla="*/ 0 h 237573"/>
                <a:gd name="connsiteX5" fmla="*/ 374528 w 740671"/>
                <a:gd name="connsiteY5" fmla="*/ 220804 h 237573"/>
                <a:gd name="connsiteX6" fmla="*/ 25155 w 740671"/>
                <a:gd name="connsiteY6" fmla="*/ 122979 h 237573"/>
                <a:gd name="connsiteX7" fmla="*/ 374528 w 740671"/>
                <a:gd name="connsiteY7" fmla="*/ 25155 h 237573"/>
                <a:gd name="connsiteX8" fmla="*/ 723901 w 740671"/>
                <a:gd name="connsiteY8" fmla="*/ 122979 h 237573"/>
                <a:gd name="connsiteX9" fmla="*/ 374528 w 740671"/>
                <a:gd name="connsiteY9" fmla="*/ 220804 h 237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0671" h="237573">
                  <a:moveTo>
                    <a:pt x="374528" y="0"/>
                  </a:moveTo>
                  <a:cubicBezTo>
                    <a:pt x="167699" y="0"/>
                    <a:pt x="0" y="54502"/>
                    <a:pt x="0" y="122979"/>
                  </a:cubicBezTo>
                  <a:cubicBezTo>
                    <a:pt x="0" y="191457"/>
                    <a:pt x="167699" y="245959"/>
                    <a:pt x="374528" y="245959"/>
                  </a:cubicBezTo>
                  <a:cubicBezTo>
                    <a:pt x="581357" y="245959"/>
                    <a:pt x="749056" y="191457"/>
                    <a:pt x="749056" y="122979"/>
                  </a:cubicBezTo>
                  <a:cubicBezTo>
                    <a:pt x="749056" y="54502"/>
                    <a:pt x="581357" y="0"/>
                    <a:pt x="374528" y="0"/>
                  </a:cubicBezTo>
                  <a:close/>
                  <a:moveTo>
                    <a:pt x="374528" y="220804"/>
                  </a:moveTo>
                  <a:cubicBezTo>
                    <a:pt x="149532" y="220804"/>
                    <a:pt x="25155" y="156519"/>
                    <a:pt x="25155" y="122979"/>
                  </a:cubicBezTo>
                  <a:cubicBezTo>
                    <a:pt x="25155" y="89440"/>
                    <a:pt x="148134" y="25155"/>
                    <a:pt x="374528" y="25155"/>
                  </a:cubicBezTo>
                  <a:cubicBezTo>
                    <a:pt x="600922" y="25155"/>
                    <a:pt x="723901" y="89440"/>
                    <a:pt x="723901" y="122979"/>
                  </a:cubicBezTo>
                  <a:cubicBezTo>
                    <a:pt x="723901" y="156519"/>
                    <a:pt x="599525" y="220804"/>
                    <a:pt x="374528" y="220804"/>
                  </a:cubicBezTo>
                  <a:close/>
                </a:path>
              </a:pathLst>
            </a:custGeom>
            <a:grpFill/>
            <a:ln w="9525" cap="flat">
              <a:solidFill>
                <a:schemeClr val="tx1"/>
              </a:solidFill>
              <a:prstDash val="solid"/>
              <a:miter/>
            </a:ln>
          </p:spPr>
          <p:txBody>
            <a:bodyPr rtlCol="0" anchor="ctr"/>
            <a:lstStyle/>
            <a:p>
              <a:endParaRPr lang="en-US" sz="2006">
                <a:latin typeface="Verdana (Body)"/>
              </a:endParaRPr>
            </a:p>
          </p:txBody>
        </p:sp>
        <p:sp>
          <p:nvSpPr>
            <p:cNvPr id="19" name="Freeform: Shape 18">
              <a:extLst>
                <a:ext uri="{FF2B5EF4-FFF2-40B4-BE49-F238E27FC236}">
                  <a16:creationId xmlns:a16="http://schemas.microsoft.com/office/drawing/2014/main" id="{37D5E37B-ABC1-4C56-8E6F-6F4AD73BA00C}"/>
                </a:ext>
              </a:extLst>
            </p:cNvPr>
            <p:cNvSpPr/>
            <p:nvPr/>
          </p:nvSpPr>
          <p:spPr>
            <a:xfrm>
              <a:off x="6399809" y="2127166"/>
              <a:ext cx="13975" cy="27950"/>
            </a:xfrm>
            <a:custGeom>
              <a:avLst/>
              <a:gdLst>
                <a:gd name="connsiteX0" fmla="*/ 9782 w 0"/>
                <a:gd name="connsiteY0" fmla="*/ 32142 h 27949"/>
                <a:gd name="connsiteX1" fmla="*/ 9782 w 0"/>
                <a:gd name="connsiteY1" fmla="*/ 11180 h 27949"/>
                <a:gd name="connsiteX2" fmla="*/ 0 w 0"/>
                <a:gd name="connsiteY2" fmla="*/ 0 h 27949"/>
                <a:gd name="connsiteX3" fmla="*/ 0 w 0"/>
                <a:gd name="connsiteY3" fmla="*/ 8385 h 27949"/>
                <a:gd name="connsiteX4" fmla="*/ 0 w 0"/>
                <a:gd name="connsiteY4" fmla="*/ 29347 h 27949"/>
                <a:gd name="connsiteX5" fmla="*/ 9782 w 0"/>
                <a:gd name="connsiteY5" fmla="*/ 32142 h 2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h="27949">
                  <a:moveTo>
                    <a:pt x="9782" y="32142"/>
                  </a:moveTo>
                  <a:lnTo>
                    <a:pt x="9782" y="11180"/>
                  </a:lnTo>
                  <a:cubicBezTo>
                    <a:pt x="9782" y="5590"/>
                    <a:pt x="5590" y="0"/>
                    <a:pt x="0" y="0"/>
                  </a:cubicBezTo>
                  <a:cubicBezTo>
                    <a:pt x="0" y="2795"/>
                    <a:pt x="0" y="5590"/>
                    <a:pt x="0" y="8385"/>
                  </a:cubicBezTo>
                  <a:lnTo>
                    <a:pt x="0" y="29347"/>
                  </a:lnTo>
                  <a:cubicBezTo>
                    <a:pt x="2795" y="29347"/>
                    <a:pt x="6987" y="30745"/>
                    <a:pt x="9782" y="32142"/>
                  </a:cubicBezTo>
                  <a:close/>
                </a:path>
              </a:pathLst>
            </a:custGeom>
            <a:grpFill/>
            <a:ln w="9525" cap="flat">
              <a:solidFill>
                <a:schemeClr val="tx1"/>
              </a:solidFill>
              <a:prstDash val="solid"/>
              <a:miter/>
            </a:ln>
          </p:spPr>
          <p:txBody>
            <a:bodyPr rtlCol="0" anchor="ctr"/>
            <a:lstStyle/>
            <a:p>
              <a:endParaRPr lang="en-US" sz="2006">
                <a:latin typeface="Verdana (Body)"/>
              </a:endParaRPr>
            </a:p>
          </p:txBody>
        </p:sp>
        <p:sp>
          <p:nvSpPr>
            <p:cNvPr id="20" name="Freeform: Shape 19">
              <a:extLst>
                <a:ext uri="{FF2B5EF4-FFF2-40B4-BE49-F238E27FC236}">
                  <a16:creationId xmlns:a16="http://schemas.microsoft.com/office/drawing/2014/main" id="{BE666F54-AF52-4305-9249-5526924A4113}"/>
                </a:ext>
              </a:extLst>
            </p:cNvPr>
            <p:cNvSpPr/>
            <p:nvPr/>
          </p:nvSpPr>
          <p:spPr>
            <a:xfrm>
              <a:off x="5660535" y="2127166"/>
              <a:ext cx="363348" cy="209624"/>
            </a:xfrm>
            <a:custGeom>
              <a:avLst/>
              <a:gdLst>
                <a:gd name="connsiteX0" fmla="*/ 0 w 363348"/>
                <a:gd name="connsiteY0" fmla="*/ 122979 h 209623"/>
                <a:gd name="connsiteX1" fmla="*/ 5590 w 363348"/>
                <a:gd name="connsiteY1" fmla="*/ 134159 h 209623"/>
                <a:gd name="connsiteX2" fmla="*/ 350771 w 363348"/>
                <a:gd name="connsiteY2" fmla="*/ 213816 h 209623"/>
                <a:gd name="connsiteX3" fmla="*/ 363348 w 363348"/>
                <a:gd name="connsiteY3" fmla="*/ 188662 h 209623"/>
                <a:gd name="connsiteX4" fmla="*/ 361951 w 363348"/>
                <a:gd name="connsiteY4" fmla="*/ 187264 h 209623"/>
                <a:gd name="connsiteX5" fmla="*/ 27950 w 363348"/>
                <a:gd name="connsiteY5" fmla="*/ 115992 h 209623"/>
                <a:gd name="connsiteX6" fmla="*/ 26552 w 363348"/>
                <a:gd name="connsiteY6" fmla="*/ 114594 h 209623"/>
                <a:gd name="connsiteX7" fmla="*/ 26552 w 363348"/>
                <a:gd name="connsiteY7" fmla="*/ 114594 h 209623"/>
                <a:gd name="connsiteX8" fmla="*/ 26552 w 363348"/>
                <a:gd name="connsiteY8" fmla="*/ 12577 h 209623"/>
                <a:gd name="connsiteX9" fmla="*/ 13975 w 363348"/>
                <a:gd name="connsiteY9" fmla="*/ 0 h 209623"/>
                <a:gd name="connsiteX10" fmla="*/ 4192 w 363348"/>
                <a:gd name="connsiteY10" fmla="*/ 4192 h 209623"/>
                <a:gd name="connsiteX11" fmla="*/ 0 w 363348"/>
                <a:gd name="connsiteY11" fmla="*/ 13975 h 209623"/>
                <a:gd name="connsiteX12" fmla="*/ 0 w 363348"/>
                <a:gd name="connsiteY12" fmla="*/ 122979 h 209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348" h="209623">
                  <a:moveTo>
                    <a:pt x="0" y="122979"/>
                  </a:moveTo>
                  <a:cubicBezTo>
                    <a:pt x="0" y="127172"/>
                    <a:pt x="2795" y="131364"/>
                    <a:pt x="5590" y="134159"/>
                  </a:cubicBezTo>
                  <a:cubicBezTo>
                    <a:pt x="11180" y="136954"/>
                    <a:pt x="135557" y="211021"/>
                    <a:pt x="350771" y="213816"/>
                  </a:cubicBezTo>
                  <a:cubicBezTo>
                    <a:pt x="354963" y="204034"/>
                    <a:pt x="359156" y="195649"/>
                    <a:pt x="363348" y="188662"/>
                  </a:cubicBezTo>
                  <a:lnTo>
                    <a:pt x="361951" y="187264"/>
                  </a:lnTo>
                  <a:cubicBezTo>
                    <a:pt x="177482" y="185867"/>
                    <a:pt x="60092" y="132762"/>
                    <a:pt x="27950" y="115992"/>
                  </a:cubicBezTo>
                  <a:lnTo>
                    <a:pt x="26552" y="114594"/>
                  </a:lnTo>
                  <a:lnTo>
                    <a:pt x="26552" y="114594"/>
                  </a:lnTo>
                  <a:lnTo>
                    <a:pt x="26552" y="12577"/>
                  </a:lnTo>
                  <a:cubicBezTo>
                    <a:pt x="26552" y="5590"/>
                    <a:pt x="20962" y="0"/>
                    <a:pt x="13975" y="0"/>
                  </a:cubicBezTo>
                  <a:cubicBezTo>
                    <a:pt x="11180" y="0"/>
                    <a:pt x="6987" y="1397"/>
                    <a:pt x="4192" y="4192"/>
                  </a:cubicBezTo>
                  <a:cubicBezTo>
                    <a:pt x="1397" y="6987"/>
                    <a:pt x="0" y="9782"/>
                    <a:pt x="0" y="13975"/>
                  </a:cubicBezTo>
                  <a:lnTo>
                    <a:pt x="0" y="122979"/>
                  </a:lnTo>
                  <a:close/>
                </a:path>
              </a:pathLst>
            </a:custGeom>
            <a:grpFill/>
            <a:ln w="9525" cap="flat">
              <a:solidFill>
                <a:schemeClr val="tx1"/>
              </a:solidFill>
              <a:prstDash val="solid"/>
              <a:miter/>
            </a:ln>
          </p:spPr>
          <p:txBody>
            <a:bodyPr rtlCol="0" anchor="ctr"/>
            <a:lstStyle/>
            <a:p>
              <a:endParaRPr lang="en-US" sz="2006">
                <a:latin typeface="Verdana (Body)"/>
              </a:endParaRPr>
            </a:p>
          </p:txBody>
        </p:sp>
        <p:sp>
          <p:nvSpPr>
            <p:cNvPr id="21" name="Freeform: Shape 20">
              <a:extLst>
                <a:ext uri="{FF2B5EF4-FFF2-40B4-BE49-F238E27FC236}">
                  <a16:creationId xmlns:a16="http://schemas.microsoft.com/office/drawing/2014/main" id="{EC6BC3D3-C317-4BA9-8C0E-D1A61A49A703}"/>
                </a:ext>
              </a:extLst>
            </p:cNvPr>
            <p:cNvSpPr/>
            <p:nvPr/>
          </p:nvSpPr>
          <p:spPr>
            <a:xfrm>
              <a:off x="5660535" y="2378715"/>
              <a:ext cx="363348" cy="209624"/>
            </a:xfrm>
            <a:custGeom>
              <a:avLst/>
              <a:gdLst>
                <a:gd name="connsiteX0" fmla="*/ 0 w 363348"/>
                <a:gd name="connsiteY0" fmla="*/ 122979 h 209623"/>
                <a:gd name="connsiteX1" fmla="*/ 6987 w 363348"/>
                <a:gd name="connsiteY1" fmla="*/ 134159 h 209623"/>
                <a:gd name="connsiteX2" fmla="*/ 363348 w 363348"/>
                <a:gd name="connsiteY2" fmla="*/ 213816 h 209623"/>
                <a:gd name="connsiteX3" fmla="*/ 352168 w 363348"/>
                <a:gd name="connsiteY3" fmla="*/ 187264 h 209623"/>
                <a:gd name="connsiteX4" fmla="*/ 29347 w 363348"/>
                <a:gd name="connsiteY4" fmla="*/ 115992 h 209623"/>
                <a:gd name="connsiteX5" fmla="*/ 27950 w 363348"/>
                <a:gd name="connsiteY5" fmla="*/ 114594 h 209623"/>
                <a:gd name="connsiteX6" fmla="*/ 27950 w 363348"/>
                <a:gd name="connsiteY6" fmla="*/ 114594 h 209623"/>
                <a:gd name="connsiteX7" fmla="*/ 27950 w 363348"/>
                <a:gd name="connsiteY7" fmla="*/ 12577 h 209623"/>
                <a:gd name="connsiteX8" fmla="*/ 15372 w 363348"/>
                <a:gd name="connsiteY8" fmla="*/ 0 h 209623"/>
                <a:gd name="connsiteX9" fmla="*/ 5590 w 363348"/>
                <a:gd name="connsiteY9" fmla="*/ 4192 h 209623"/>
                <a:gd name="connsiteX10" fmla="*/ 1397 w 363348"/>
                <a:gd name="connsiteY10" fmla="*/ 13975 h 209623"/>
                <a:gd name="connsiteX11" fmla="*/ 0 w 363348"/>
                <a:gd name="connsiteY11" fmla="*/ 122979 h 209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3348" h="209623">
                  <a:moveTo>
                    <a:pt x="0" y="122979"/>
                  </a:moveTo>
                  <a:cubicBezTo>
                    <a:pt x="0" y="127172"/>
                    <a:pt x="2795" y="131364"/>
                    <a:pt x="6987" y="134159"/>
                  </a:cubicBezTo>
                  <a:cubicBezTo>
                    <a:pt x="12577" y="136954"/>
                    <a:pt x="141147" y="212419"/>
                    <a:pt x="363348" y="213816"/>
                  </a:cubicBezTo>
                  <a:cubicBezTo>
                    <a:pt x="359156" y="205431"/>
                    <a:pt x="354963" y="195649"/>
                    <a:pt x="352168" y="187264"/>
                  </a:cubicBezTo>
                  <a:cubicBezTo>
                    <a:pt x="174687" y="183072"/>
                    <a:pt x="60092" y="131364"/>
                    <a:pt x="29347" y="115992"/>
                  </a:cubicBezTo>
                  <a:lnTo>
                    <a:pt x="27950" y="114594"/>
                  </a:lnTo>
                  <a:lnTo>
                    <a:pt x="27950" y="114594"/>
                  </a:lnTo>
                  <a:lnTo>
                    <a:pt x="27950" y="12577"/>
                  </a:lnTo>
                  <a:cubicBezTo>
                    <a:pt x="27950" y="5590"/>
                    <a:pt x="22360" y="0"/>
                    <a:pt x="15372" y="0"/>
                  </a:cubicBezTo>
                  <a:cubicBezTo>
                    <a:pt x="11180" y="0"/>
                    <a:pt x="8385" y="1397"/>
                    <a:pt x="5590" y="4192"/>
                  </a:cubicBezTo>
                  <a:cubicBezTo>
                    <a:pt x="2795" y="6987"/>
                    <a:pt x="1397" y="9782"/>
                    <a:pt x="1397" y="13975"/>
                  </a:cubicBezTo>
                  <a:lnTo>
                    <a:pt x="0" y="122979"/>
                  </a:lnTo>
                  <a:close/>
                </a:path>
              </a:pathLst>
            </a:custGeom>
            <a:grpFill/>
            <a:ln w="9525" cap="flat">
              <a:solidFill>
                <a:schemeClr val="tx1"/>
              </a:solidFill>
              <a:prstDash val="solid"/>
              <a:miter/>
            </a:ln>
          </p:spPr>
          <p:txBody>
            <a:bodyPr rtlCol="0" anchor="ctr"/>
            <a:lstStyle/>
            <a:p>
              <a:endParaRPr lang="en-US" sz="2006">
                <a:latin typeface="Verdana (Body)"/>
              </a:endParaRPr>
            </a:p>
          </p:txBody>
        </p:sp>
        <p:sp>
          <p:nvSpPr>
            <p:cNvPr id="22" name="Freeform: Shape 21">
              <a:extLst>
                <a:ext uri="{FF2B5EF4-FFF2-40B4-BE49-F238E27FC236}">
                  <a16:creationId xmlns:a16="http://schemas.microsoft.com/office/drawing/2014/main" id="{803590D2-24A5-4EE2-A28C-A26E901FA60D}"/>
                </a:ext>
              </a:extLst>
            </p:cNvPr>
            <p:cNvSpPr/>
            <p:nvPr/>
          </p:nvSpPr>
          <p:spPr>
            <a:xfrm>
              <a:off x="5660535" y="2630264"/>
              <a:ext cx="545022" cy="209624"/>
            </a:xfrm>
            <a:custGeom>
              <a:avLst/>
              <a:gdLst>
                <a:gd name="connsiteX0" fmla="*/ 194252 w 545022"/>
                <a:gd name="connsiteY0" fmla="*/ 170494 h 209623"/>
                <a:gd name="connsiteX1" fmla="*/ 27950 w 545022"/>
                <a:gd name="connsiteY1" fmla="*/ 115992 h 209623"/>
                <a:gd name="connsiteX2" fmla="*/ 26552 w 545022"/>
                <a:gd name="connsiteY2" fmla="*/ 114594 h 209623"/>
                <a:gd name="connsiteX3" fmla="*/ 26552 w 545022"/>
                <a:gd name="connsiteY3" fmla="*/ 114594 h 209623"/>
                <a:gd name="connsiteX4" fmla="*/ 26552 w 545022"/>
                <a:gd name="connsiteY4" fmla="*/ 12577 h 209623"/>
                <a:gd name="connsiteX5" fmla="*/ 13975 w 545022"/>
                <a:gd name="connsiteY5" fmla="*/ 0 h 209623"/>
                <a:gd name="connsiteX6" fmla="*/ 4192 w 545022"/>
                <a:gd name="connsiteY6" fmla="*/ 4192 h 209623"/>
                <a:gd name="connsiteX7" fmla="*/ 0 w 545022"/>
                <a:gd name="connsiteY7" fmla="*/ 13975 h 209623"/>
                <a:gd name="connsiteX8" fmla="*/ 0 w 545022"/>
                <a:gd name="connsiteY8" fmla="*/ 124377 h 209623"/>
                <a:gd name="connsiteX9" fmla="*/ 5590 w 545022"/>
                <a:gd name="connsiteY9" fmla="*/ 135557 h 209623"/>
                <a:gd name="connsiteX10" fmla="*/ 5590 w 545022"/>
                <a:gd name="connsiteY10" fmla="*/ 135557 h 209623"/>
                <a:gd name="connsiteX11" fmla="*/ 360553 w 545022"/>
                <a:gd name="connsiteY11" fmla="*/ 215214 h 209623"/>
                <a:gd name="connsiteX12" fmla="*/ 557600 w 545022"/>
                <a:gd name="connsiteY12" fmla="*/ 195649 h 209623"/>
                <a:gd name="connsiteX13" fmla="*/ 547817 w 545022"/>
                <a:gd name="connsiteY13" fmla="*/ 170494 h 209623"/>
                <a:gd name="connsiteX14" fmla="*/ 194252 w 545022"/>
                <a:gd name="connsiteY14" fmla="*/ 170494 h 209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5022" h="209623">
                  <a:moveTo>
                    <a:pt x="194252" y="170494"/>
                  </a:moveTo>
                  <a:cubicBezTo>
                    <a:pt x="104812" y="152327"/>
                    <a:pt x="47515" y="125774"/>
                    <a:pt x="27950" y="115992"/>
                  </a:cubicBezTo>
                  <a:lnTo>
                    <a:pt x="26552" y="114594"/>
                  </a:lnTo>
                  <a:lnTo>
                    <a:pt x="26552" y="114594"/>
                  </a:lnTo>
                  <a:lnTo>
                    <a:pt x="26552" y="12577"/>
                  </a:lnTo>
                  <a:cubicBezTo>
                    <a:pt x="26552" y="5590"/>
                    <a:pt x="20962" y="0"/>
                    <a:pt x="13975" y="0"/>
                  </a:cubicBezTo>
                  <a:cubicBezTo>
                    <a:pt x="11180" y="0"/>
                    <a:pt x="6987" y="1397"/>
                    <a:pt x="4192" y="4192"/>
                  </a:cubicBezTo>
                  <a:cubicBezTo>
                    <a:pt x="1397" y="6987"/>
                    <a:pt x="0" y="9782"/>
                    <a:pt x="0" y="13975"/>
                  </a:cubicBezTo>
                  <a:lnTo>
                    <a:pt x="0" y="124377"/>
                  </a:lnTo>
                  <a:cubicBezTo>
                    <a:pt x="0" y="128569"/>
                    <a:pt x="2795" y="132762"/>
                    <a:pt x="5590" y="135557"/>
                  </a:cubicBezTo>
                  <a:lnTo>
                    <a:pt x="5590" y="135557"/>
                  </a:lnTo>
                  <a:cubicBezTo>
                    <a:pt x="11180" y="138352"/>
                    <a:pt x="139749" y="215214"/>
                    <a:pt x="360553" y="215214"/>
                  </a:cubicBezTo>
                  <a:cubicBezTo>
                    <a:pt x="424838" y="215214"/>
                    <a:pt x="490520" y="208226"/>
                    <a:pt x="557600" y="195649"/>
                  </a:cubicBezTo>
                  <a:cubicBezTo>
                    <a:pt x="552010" y="188662"/>
                    <a:pt x="549215" y="180277"/>
                    <a:pt x="547817" y="170494"/>
                  </a:cubicBezTo>
                  <a:cubicBezTo>
                    <a:pt x="424838" y="192854"/>
                    <a:pt x="306051" y="192854"/>
                    <a:pt x="194252" y="170494"/>
                  </a:cubicBezTo>
                  <a:close/>
                </a:path>
              </a:pathLst>
            </a:custGeom>
            <a:grpFill/>
            <a:ln w="9525" cap="flat">
              <a:solidFill>
                <a:schemeClr val="tx1"/>
              </a:solidFill>
              <a:prstDash val="solid"/>
              <a:miter/>
            </a:ln>
          </p:spPr>
          <p:txBody>
            <a:bodyPr rtlCol="0" anchor="ctr"/>
            <a:lstStyle/>
            <a:p>
              <a:endParaRPr lang="en-US" sz="2006">
                <a:latin typeface="Verdana (Body)"/>
              </a:endParaRPr>
            </a:p>
          </p:txBody>
        </p:sp>
        <p:sp>
          <p:nvSpPr>
            <p:cNvPr id="23" name="Freeform: Shape 22">
              <a:extLst>
                <a:ext uri="{FF2B5EF4-FFF2-40B4-BE49-F238E27FC236}">
                  <a16:creationId xmlns:a16="http://schemas.microsoft.com/office/drawing/2014/main" id="{948A6DE6-7285-4F81-927F-90AED6C1D4DD}"/>
                </a:ext>
              </a:extLst>
            </p:cNvPr>
            <p:cNvSpPr/>
            <p:nvPr/>
          </p:nvSpPr>
          <p:spPr>
            <a:xfrm>
              <a:off x="6397014" y="2757435"/>
              <a:ext cx="13975" cy="13975"/>
            </a:xfrm>
            <a:custGeom>
              <a:avLst/>
              <a:gdLst>
                <a:gd name="connsiteX0" fmla="*/ 0 w 0"/>
                <a:gd name="connsiteY0" fmla="*/ 19565 h 13974"/>
                <a:gd name="connsiteX1" fmla="*/ 4192 w 0"/>
                <a:gd name="connsiteY1" fmla="*/ 18167 h 13974"/>
                <a:gd name="connsiteX2" fmla="*/ 12577 w 0"/>
                <a:gd name="connsiteY2" fmla="*/ 5590 h 13974"/>
                <a:gd name="connsiteX3" fmla="*/ 12577 w 0"/>
                <a:gd name="connsiteY3" fmla="*/ 0 h 13974"/>
                <a:gd name="connsiteX4" fmla="*/ 0 w 0"/>
                <a:gd name="connsiteY4" fmla="*/ 4193 h 13974"/>
                <a:gd name="connsiteX5" fmla="*/ 0 w 0"/>
                <a:gd name="connsiteY5" fmla="*/ 19565 h 13974"/>
                <a:gd name="connsiteX6" fmla="*/ 0 w 0"/>
                <a:gd name="connsiteY6" fmla="*/ 19565 h 1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h="13974">
                  <a:moveTo>
                    <a:pt x="0" y="19565"/>
                  </a:moveTo>
                  <a:cubicBezTo>
                    <a:pt x="1397" y="19565"/>
                    <a:pt x="2795" y="18167"/>
                    <a:pt x="4192" y="18167"/>
                  </a:cubicBezTo>
                  <a:cubicBezTo>
                    <a:pt x="9782" y="16770"/>
                    <a:pt x="12577" y="11180"/>
                    <a:pt x="12577" y="5590"/>
                  </a:cubicBezTo>
                  <a:lnTo>
                    <a:pt x="12577" y="0"/>
                  </a:lnTo>
                  <a:cubicBezTo>
                    <a:pt x="8385" y="1397"/>
                    <a:pt x="4192" y="2795"/>
                    <a:pt x="0" y="4193"/>
                  </a:cubicBezTo>
                  <a:lnTo>
                    <a:pt x="0" y="19565"/>
                  </a:lnTo>
                  <a:lnTo>
                    <a:pt x="0" y="19565"/>
                  </a:lnTo>
                  <a:close/>
                </a:path>
              </a:pathLst>
            </a:custGeom>
            <a:grpFill/>
            <a:ln w="9525" cap="flat">
              <a:solidFill>
                <a:schemeClr val="tx1"/>
              </a:solidFill>
              <a:prstDash val="solid"/>
              <a:miter/>
            </a:ln>
          </p:spPr>
          <p:txBody>
            <a:bodyPr rtlCol="0" anchor="ctr"/>
            <a:lstStyle/>
            <a:p>
              <a:endParaRPr lang="en-US" sz="2006">
                <a:latin typeface="Verdana (Body)"/>
              </a:endParaRPr>
            </a:p>
          </p:txBody>
        </p:sp>
        <p:sp>
          <p:nvSpPr>
            <p:cNvPr id="24" name="Freeform: Shape 23">
              <a:extLst>
                <a:ext uri="{FF2B5EF4-FFF2-40B4-BE49-F238E27FC236}">
                  <a16:creationId xmlns:a16="http://schemas.microsoft.com/office/drawing/2014/main" id="{BD02A509-4E45-4577-9DAE-FC847D2FE5ED}"/>
                </a:ext>
              </a:extLst>
            </p:cNvPr>
            <p:cNvSpPr/>
            <p:nvPr/>
          </p:nvSpPr>
          <p:spPr>
            <a:xfrm>
              <a:off x="5940034" y="2095024"/>
              <a:ext cx="712721" cy="712721"/>
            </a:xfrm>
            <a:custGeom>
              <a:avLst/>
              <a:gdLst>
                <a:gd name="connsiteX0" fmla="*/ 721106 w 712721"/>
                <a:gd name="connsiteY0" fmla="*/ 338193 h 712721"/>
                <a:gd name="connsiteX1" fmla="*/ 687567 w 712721"/>
                <a:gd name="connsiteY1" fmla="*/ 300461 h 712721"/>
                <a:gd name="connsiteX2" fmla="*/ 634462 w 712721"/>
                <a:gd name="connsiteY2" fmla="*/ 300461 h 712721"/>
                <a:gd name="connsiteX3" fmla="*/ 634462 w 712721"/>
                <a:gd name="connsiteY3" fmla="*/ 297666 h 712721"/>
                <a:gd name="connsiteX4" fmla="*/ 596730 w 712721"/>
                <a:gd name="connsiteY4" fmla="*/ 206829 h 712721"/>
                <a:gd name="connsiteX5" fmla="*/ 595332 w 712721"/>
                <a:gd name="connsiteY5" fmla="*/ 206829 h 712721"/>
                <a:gd name="connsiteX6" fmla="*/ 595332 w 712721"/>
                <a:gd name="connsiteY6" fmla="*/ 206829 h 712721"/>
                <a:gd name="connsiteX7" fmla="*/ 633064 w 712721"/>
                <a:gd name="connsiteY7" fmla="*/ 169097 h 712721"/>
                <a:gd name="connsiteX8" fmla="*/ 630269 w 712721"/>
                <a:gd name="connsiteY8" fmla="*/ 118787 h 712721"/>
                <a:gd name="connsiteX9" fmla="*/ 602320 w 712721"/>
                <a:gd name="connsiteY9" fmla="*/ 90837 h 712721"/>
                <a:gd name="connsiteX10" fmla="*/ 574370 w 712721"/>
                <a:gd name="connsiteY10" fmla="*/ 78260 h 712721"/>
                <a:gd name="connsiteX11" fmla="*/ 552010 w 712721"/>
                <a:gd name="connsiteY11" fmla="*/ 86645 h 712721"/>
                <a:gd name="connsiteX12" fmla="*/ 514277 w 712721"/>
                <a:gd name="connsiteY12" fmla="*/ 125774 h 712721"/>
                <a:gd name="connsiteX13" fmla="*/ 512880 w 712721"/>
                <a:gd name="connsiteY13" fmla="*/ 124377 h 712721"/>
                <a:gd name="connsiteX14" fmla="*/ 422043 w 712721"/>
                <a:gd name="connsiteY14" fmla="*/ 86645 h 712721"/>
                <a:gd name="connsiteX15" fmla="*/ 419248 w 712721"/>
                <a:gd name="connsiteY15" fmla="*/ 86645 h 712721"/>
                <a:gd name="connsiteX16" fmla="*/ 419248 w 712721"/>
                <a:gd name="connsiteY16" fmla="*/ 33540 h 712721"/>
                <a:gd name="connsiteX17" fmla="*/ 381516 w 712721"/>
                <a:gd name="connsiteY17" fmla="*/ 0 h 712721"/>
                <a:gd name="connsiteX18" fmla="*/ 340988 w 712721"/>
                <a:gd name="connsiteY18" fmla="*/ 0 h 712721"/>
                <a:gd name="connsiteX19" fmla="*/ 303256 w 712721"/>
                <a:gd name="connsiteY19" fmla="*/ 33540 h 712721"/>
                <a:gd name="connsiteX20" fmla="*/ 303256 w 712721"/>
                <a:gd name="connsiteY20" fmla="*/ 86645 h 712721"/>
                <a:gd name="connsiteX21" fmla="*/ 300461 w 712721"/>
                <a:gd name="connsiteY21" fmla="*/ 86645 h 712721"/>
                <a:gd name="connsiteX22" fmla="*/ 209624 w 712721"/>
                <a:gd name="connsiteY22" fmla="*/ 124377 h 712721"/>
                <a:gd name="connsiteX23" fmla="*/ 208226 w 712721"/>
                <a:gd name="connsiteY23" fmla="*/ 125774 h 712721"/>
                <a:gd name="connsiteX24" fmla="*/ 208226 w 712721"/>
                <a:gd name="connsiteY24" fmla="*/ 125774 h 712721"/>
                <a:gd name="connsiteX25" fmla="*/ 170494 w 712721"/>
                <a:gd name="connsiteY25" fmla="*/ 88042 h 712721"/>
                <a:gd name="connsiteX26" fmla="*/ 148134 w 712721"/>
                <a:gd name="connsiteY26" fmla="*/ 79657 h 712721"/>
                <a:gd name="connsiteX27" fmla="*/ 120184 w 712721"/>
                <a:gd name="connsiteY27" fmla="*/ 92235 h 712721"/>
                <a:gd name="connsiteX28" fmla="*/ 92235 w 712721"/>
                <a:gd name="connsiteY28" fmla="*/ 120184 h 712721"/>
                <a:gd name="connsiteX29" fmla="*/ 79657 w 712721"/>
                <a:gd name="connsiteY29" fmla="*/ 145339 h 712721"/>
                <a:gd name="connsiteX30" fmla="*/ 88042 w 712721"/>
                <a:gd name="connsiteY30" fmla="*/ 169097 h 712721"/>
                <a:gd name="connsiteX31" fmla="*/ 125774 w 712721"/>
                <a:gd name="connsiteY31" fmla="*/ 206829 h 712721"/>
                <a:gd name="connsiteX32" fmla="*/ 124377 w 712721"/>
                <a:gd name="connsiteY32" fmla="*/ 208226 h 712721"/>
                <a:gd name="connsiteX33" fmla="*/ 86645 w 712721"/>
                <a:gd name="connsiteY33" fmla="*/ 299063 h 712721"/>
                <a:gd name="connsiteX34" fmla="*/ 86645 w 712721"/>
                <a:gd name="connsiteY34" fmla="*/ 301858 h 712721"/>
                <a:gd name="connsiteX35" fmla="*/ 33540 w 712721"/>
                <a:gd name="connsiteY35" fmla="*/ 301858 h 712721"/>
                <a:gd name="connsiteX36" fmla="*/ 0 w 712721"/>
                <a:gd name="connsiteY36" fmla="*/ 339591 h 712721"/>
                <a:gd name="connsiteX37" fmla="*/ 0 w 712721"/>
                <a:gd name="connsiteY37" fmla="*/ 380118 h 712721"/>
                <a:gd name="connsiteX38" fmla="*/ 33540 w 712721"/>
                <a:gd name="connsiteY38" fmla="*/ 417850 h 712721"/>
                <a:gd name="connsiteX39" fmla="*/ 86645 w 712721"/>
                <a:gd name="connsiteY39" fmla="*/ 417850 h 712721"/>
                <a:gd name="connsiteX40" fmla="*/ 86645 w 712721"/>
                <a:gd name="connsiteY40" fmla="*/ 420645 h 712721"/>
                <a:gd name="connsiteX41" fmla="*/ 124377 w 712721"/>
                <a:gd name="connsiteY41" fmla="*/ 511482 h 712721"/>
                <a:gd name="connsiteX42" fmla="*/ 125774 w 712721"/>
                <a:gd name="connsiteY42" fmla="*/ 512880 h 712721"/>
                <a:gd name="connsiteX43" fmla="*/ 124377 w 712721"/>
                <a:gd name="connsiteY43" fmla="*/ 514277 h 712721"/>
                <a:gd name="connsiteX44" fmla="*/ 88042 w 712721"/>
                <a:gd name="connsiteY44" fmla="*/ 550612 h 712721"/>
                <a:gd name="connsiteX45" fmla="*/ 79657 w 712721"/>
                <a:gd name="connsiteY45" fmla="*/ 574370 h 712721"/>
                <a:gd name="connsiteX46" fmla="*/ 92235 w 712721"/>
                <a:gd name="connsiteY46" fmla="*/ 599525 h 712721"/>
                <a:gd name="connsiteX47" fmla="*/ 120184 w 712721"/>
                <a:gd name="connsiteY47" fmla="*/ 627474 h 712721"/>
                <a:gd name="connsiteX48" fmla="*/ 148134 w 712721"/>
                <a:gd name="connsiteY48" fmla="*/ 640052 h 712721"/>
                <a:gd name="connsiteX49" fmla="*/ 170494 w 712721"/>
                <a:gd name="connsiteY49" fmla="*/ 631667 h 712721"/>
                <a:gd name="connsiteX50" fmla="*/ 208226 w 712721"/>
                <a:gd name="connsiteY50" fmla="*/ 593935 h 712721"/>
                <a:gd name="connsiteX51" fmla="*/ 209624 w 712721"/>
                <a:gd name="connsiteY51" fmla="*/ 595332 h 712721"/>
                <a:gd name="connsiteX52" fmla="*/ 300461 w 712721"/>
                <a:gd name="connsiteY52" fmla="*/ 633064 h 712721"/>
                <a:gd name="connsiteX53" fmla="*/ 303256 w 712721"/>
                <a:gd name="connsiteY53" fmla="*/ 633064 h 712721"/>
                <a:gd name="connsiteX54" fmla="*/ 303256 w 712721"/>
                <a:gd name="connsiteY54" fmla="*/ 686169 h 712721"/>
                <a:gd name="connsiteX55" fmla="*/ 340988 w 712721"/>
                <a:gd name="connsiteY55" fmla="*/ 719709 h 712721"/>
                <a:gd name="connsiteX56" fmla="*/ 381516 w 712721"/>
                <a:gd name="connsiteY56" fmla="*/ 719709 h 712721"/>
                <a:gd name="connsiteX57" fmla="*/ 419248 w 712721"/>
                <a:gd name="connsiteY57" fmla="*/ 686169 h 712721"/>
                <a:gd name="connsiteX58" fmla="*/ 419248 w 712721"/>
                <a:gd name="connsiteY58" fmla="*/ 633064 h 712721"/>
                <a:gd name="connsiteX59" fmla="*/ 422043 w 712721"/>
                <a:gd name="connsiteY59" fmla="*/ 633064 h 712721"/>
                <a:gd name="connsiteX60" fmla="*/ 512880 w 712721"/>
                <a:gd name="connsiteY60" fmla="*/ 595332 h 712721"/>
                <a:gd name="connsiteX61" fmla="*/ 514277 w 712721"/>
                <a:gd name="connsiteY61" fmla="*/ 593935 h 712721"/>
                <a:gd name="connsiteX62" fmla="*/ 514277 w 712721"/>
                <a:gd name="connsiteY62" fmla="*/ 593935 h 712721"/>
                <a:gd name="connsiteX63" fmla="*/ 552010 w 712721"/>
                <a:gd name="connsiteY63" fmla="*/ 631667 h 712721"/>
                <a:gd name="connsiteX64" fmla="*/ 574370 w 712721"/>
                <a:gd name="connsiteY64" fmla="*/ 640052 h 712721"/>
                <a:gd name="connsiteX65" fmla="*/ 602320 w 712721"/>
                <a:gd name="connsiteY65" fmla="*/ 627474 h 712721"/>
                <a:gd name="connsiteX66" fmla="*/ 630269 w 712721"/>
                <a:gd name="connsiteY66" fmla="*/ 599525 h 712721"/>
                <a:gd name="connsiteX67" fmla="*/ 641449 w 712721"/>
                <a:gd name="connsiteY67" fmla="*/ 574370 h 712721"/>
                <a:gd name="connsiteX68" fmla="*/ 633064 w 712721"/>
                <a:gd name="connsiteY68" fmla="*/ 550612 h 712721"/>
                <a:gd name="connsiteX69" fmla="*/ 595332 w 712721"/>
                <a:gd name="connsiteY69" fmla="*/ 512880 h 712721"/>
                <a:gd name="connsiteX70" fmla="*/ 596730 w 712721"/>
                <a:gd name="connsiteY70" fmla="*/ 511482 h 712721"/>
                <a:gd name="connsiteX71" fmla="*/ 634462 w 712721"/>
                <a:gd name="connsiteY71" fmla="*/ 420645 h 712721"/>
                <a:gd name="connsiteX72" fmla="*/ 634462 w 712721"/>
                <a:gd name="connsiteY72" fmla="*/ 417850 h 712721"/>
                <a:gd name="connsiteX73" fmla="*/ 687567 w 712721"/>
                <a:gd name="connsiteY73" fmla="*/ 417850 h 712721"/>
                <a:gd name="connsiteX74" fmla="*/ 721106 w 712721"/>
                <a:gd name="connsiteY74" fmla="*/ 380118 h 712721"/>
                <a:gd name="connsiteX75" fmla="*/ 721106 w 712721"/>
                <a:gd name="connsiteY75" fmla="*/ 338193 h 712721"/>
                <a:gd name="connsiteX76" fmla="*/ 694554 w 712721"/>
                <a:gd name="connsiteY76" fmla="*/ 378721 h 712721"/>
                <a:gd name="connsiteX77" fmla="*/ 687567 w 712721"/>
                <a:gd name="connsiteY77" fmla="*/ 389901 h 712721"/>
                <a:gd name="connsiteX78" fmla="*/ 613499 w 712721"/>
                <a:gd name="connsiteY78" fmla="*/ 389901 h 712721"/>
                <a:gd name="connsiteX79" fmla="*/ 607910 w 712721"/>
                <a:gd name="connsiteY79" fmla="*/ 412260 h 712721"/>
                <a:gd name="connsiteX80" fmla="*/ 574370 w 712721"/>
                <a:gd name="connsiteY80" fmla="*/ 494713 h 712721"/>
                <a:gd name="connsiteX81" fmla="*/ 563190 w 712721"/>
                <a:gd name="connsiteY81" fmla="*/ 514277 h 712721"/>
                <a:gd name="connsiteX82" fmla="*/ 616295 w 712721"/>
                <a:gd name="connsiteY82" fmla="*/ 567382 h 712721"/>
                <a:gd name="connsiteX83" fmla="*/ 613499 w 712721"/>
                <a:gd name="connsiteY83" fmla="*/ 579960 h 712721"/>
                <a:gd name="connsiteX84" fmla="*/ 585550 w 712721"/>
                <a:gd name="connsiteY84" fmla="*/ 607910 h 712721"/>
                <a:gd name="connsiteX85" fmla="*/ 575767 w 712721"/>
                <a:gd name="connsiteY85" fmla="*/ 612102 h 712721"/>
                <a:gd name="connsiteX86" fmla="*/ 571575 w 712721"/>
                <a:gd name="connsiteY86" fmla="*/ 610705 h 712721"/>
                <a:gd name="connsiteX87" fmla="*/ 518470 w 712721"/>
                <a:gd name="connsiteY87" fmla="*/ 557600 h 712721"/>
                <a:gd name="connsiteX88" fmla="*/ 498905 w 712721"/>
                <a:gd name="connsiteY88" fmla="*/ 570177 h 712721"/>
                <a:gd name="connsiteX89" fmla="*/ 416453 w 712721"/>
                <a:gd name="connsiteY89" fmla="*/ 603717 h 712721"/>
                <a:gd name="connsiteX90" fmla="*/ 394093 w 712721"/>
                <a:gd name="connsiteY90" fmla="*/ 609307 h 712721"/>
                <a:gd name="connsiteX91" fmla="*/ 394093 w 712721"/>
                <a:gd name="connsiteY91" fmla="*/ 683374 h 712721"/>
                <a:gd name="connsiteX92" fmla="*/ 382913 w 712721"/>
                <a:gd name="connsiteY92" fmla="*/ 690362 h 712721"/>
                <a:gd name="connsiteX93" fmla="*/ 342386 w 712721"/>
                <a:gd name="connsiteY93" fmla="*/ 690362 h 712721"/>
                <a:gd name="connsiteX94" fmla="*/ 331206 w 712721"/>
                <a:gd name="connsiteY94" fmla="*/ 683374 h 712721"/>
                <a:gd name="connsiteX95" fmla="*/ 331206 w 712721"/>
                <a:gd name="connsiteY95" fmla="*/ 609307 h 712721"/>
                <a:gd name="connsiteX96" fmla="*/ 308846 w 712721"/>
                <a:gd name="connsiteY96" fmla="*/ 603717 h 712721"/>
                <a:gd name="connsiteX97" fmla="*/ 226394 w 712721"/>
                <a:gd name="connsiteY97" fmla="*/ 570177 h 712721"/>
                <a:gd name="connsiteX98" fmla="*/ 206829 w 712721"/>
                <a:gd name="connsiteY98" fmla="*/ 558997 h 712721"/>
                <a:gd name="connsiteX99" fmla="*/ 153724 w 712721"/>
                <a:gd name="connsiteY99" fmla="*/ 612102 h 712721"/>
                <a:gd name="connsiteX100" fmla="*/ 141147 w 712721"/>
                <a:gd name="connsiteY100" fmla="*/ 609307 h 712721"/>
                <a:gd name="connsiteX101" fmla="*/ 113197 w 712721"/>
                <a:gd name="connsiteY101" fmla="*/ 581357 h 712721"/>
                <a:gd name="connsiteX102" fmla="*/ 110402 w 712721"/>
                <a:gd name="connsiteY102" fmla="*/ 568780 h 712721"/>
                <a:gd name="connsiteX103" fmla="*/ 163507 w 712721"/>
                <a:gd name="connsiteY103" fmla="*/ 515675 h 712721"/>
                <a:gd name="connsiteX104" fmla="*/ 150929 w 712721"/>
                <a:gd name="connsiteY104" fmla="*/ 496110 h 712721"/>
                <a:gd name="connsiteX105" fmla="*/ 117389 w 712721"/>
                <a:gd name="connsiteY105" fmla="*/ 413658 h 712721"/>
                <a:gd name="connsiteX106" fmla="*/ 111799 w 712721"/>
                <a:gd name="connsiteY106" fmla="*/ 391298 h 712721"/>
                <a:gd name="connsiteX107" fmla="*/ 37732 w 712721"/>
                <a:gd name="connsiteY107" fmla="*/ 391298 h 712721"/>
                <a:gd name="connsiteX108" fmla="*/ 30745 w 712721"/>
                <a:gd name="connsiteY108" fmla="*/ 380118 h 712721"/>
                <a:gd name="connsiteX109" fmla="*/ 30745 w 712721"/>
                <a:gd name="connsiteY109" fmla="*/ 339591 h 712721"/>
                <a:gd name="connsiteX110" fmla="*/ 37732 w 712721"/>
                <a:gd name="connsiteY110" fmla="*/ 328411 h 712721"/>
                <a:gd name="connsiteX111" fmla="*/ 111799 w 712721"/>
                <a:gd name="connsiteY111" fmla="*/ 328411 h 712721"/>
                <a:gd name="connsiteX112" fmla="*/ 117389 w 712721"/>
                <a:gd name="connsiteY112" fmla="*/ 306051 h 712721"/>
                <a:gd name="connsiteX113" fmla="*/ 150929 w 712721"/>
                <a:gd name="connsiteY113" fmla="*/ 223599 h 712721"/>
                <a:gd name="connsiteX114" fmla="*/ 163507 w 712721"/>
                <a:gd name="connsiteY114" fmla="*/ 204034 h 712721"/>
                <a:gd name="connsiteX115" fmla="*/ 136954 w 712721"/>
                <a:gd name="connsiteY115" fmla="*/ 177482 h 712721"/>
                <a:gd name="connsiteX116" fmla="*/ 109004 w 712721"/>
                <a:gd name="connsiteY116" fmla="*/ 150929 h 712721"/>
                <a:gd name="connsiteX117" fmla="*/ 111799 w 712721"/>
                <a:gd name="connsiteY117" fmla="*/ 138352 h 712721"/>
                <a:gd name="connsiteX118" fmla="*/ 139749 w 712721"/>
                <a:gd name="connsiteY118" fmla="*/ 110402 h 712721"/>
                <a:gd name="connsiteX119" fmla="*/ 152327 w 712721"/>
                <a:gd name="connsiteY119" fmla="*/ 107607 h 712721"/>
                <a:gd name="connsiteX120" fmla="*/ 205431 w 712721"/>
                <a:gd name="connsiteY120" fmla="*/ 160712 h 712721"/>
                <a:gd name="connsiteX121" fmla="*/ 224996 w 712721"/>
                <a:gd name="connsiteY121" fmla="*/ 148134 h 712721"/>
                <a:gd name="connsiteX122" fmla="*/ 307448 w 712721"/>
                <a:gd name="connsiteY122" fmla="*/ 114594 h 712721"/>
                <a:gd name="connsiteX123" fmla="*/ 329808 w 712721"/>
                <a:gd name="connsiteY123" fmla="*/ 109004 h 712721"/>
                <a:gd name="connsiteX124" fmla="*/ 329808 w 712721"/>
                <a:gd name="connsiteY124" fmla="*/ 34937 h 712721"/>
                <a:gd name="connsiteX125" fmla="*/ 340988 w 712721"/>
                <a:gd name="connsiteY125" fmla="*/ 27950 h 712721"/>
                <a:gd name="connsiteX126" fmla="*/ 381516 w 712721"/>
                <a:gd name="connsiteY126" fmla="*/ 27950 h 712721"/>
                <a:gd name="connsiteX127" fmla="*/ 392696 w 712721"/>
                <a:gd name="connsiteY127" fmla="*/ 34937 h 712721"/>
                <a:gd name="connsiteX128" fmla="*/ 392696 w 712721"/>
                <a:gd name="connsiteY128" fmla="*/ 109004 h 712721"/>
                <a:gd name="connsiteX129" fmla="*/ 415055 w 712721"/>
                <a:gd name="connsiteY129" fmla="*/ 114594 h 712721"/>
                <a:gd name="connsiteX130" fmla="*/ 497508 w 712721"/>
                <a:gd name="connsiteY130" fmla="*/ 148134 h 712721"/>
                <a:gd name="connsiteX131" fmla="*/ 517072 w 712721"/>
                <a:gd name="connsiteY131" fmla="*/ 160712 h 712721"/>
                <a:gd name="connsiteX132" fmla="*/ 570177 w 712721"/>
                <a:gd name="connsiteY132" fmla="*/ 107607 h 712721"/>
                <a:gd name="connsiteX133" fmla="*/ 582755 w 712721"/>
                <a:gd name="connsiteY133" fmla="*/ 110402 h 712721"/>
                <a:gd name="connsiteX134" fmla="*/ 610705 w 712721"/>
                <a:gd name="connsiteY134" fmla="*/ 138352 h 712721"/>
                <a:gd name="connsiteX135" fmla="*/ 613499 w 712721"/>
                <a:gd name="connsiteY135" fmla="*/ 150929 h 712721"/>
                <a:gd name="connsiteX136" fmla="*/ 560395 w 712721"/>
                <a:gd name="connsiteY136" fmla="*/ 204034 h 712721"/>
                <a:gd name="connsiteX137" fmla="*/ 572972 w 712721"/>
                <a:gd name="connsiteY137" fmla="*/ 223599 h 712721"/>
                <a:gd name="connsiteX138" fmla="*/ 606512 w 712721"/>
                <a:gd name="connsiteY138" fmla="*/ 306051 h 712721"/>
                <a:gd name="connsiteX139" fmla="*/ 612102 w 712721"/>
                <a:gd name="connsiteY139" fmla="*/ 328411 h 712721"/>
                <a:gd name="connsiteX140" fmla="*/ 686169 w 712721"/>
                <a:gd name="connsiteY140" fmla="*/ 328411 h 712721"/>
                <a:gd name="connsiteX141" fmla="*/ 693157 w 712721"/>
                <a:gd name="connsiteY141" fmla="*/ 339591 h 712721"/>
                <a:gd name="connsiteX142" fmla="*/ 693157 w 712721"/>
                <a:gd name="connsiteY142" fmla="*/ 378721 h 712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12721" h="712721">
                  <a:moveTo>
                    <a:pt x="721106" y="338193"/>
                  </a:moveTo>
                  <a:cubicBezTo>
                    <a:pt x="721106" y="317231"/>
                    <a:pt x="705734" y="300461"/>
                    <a:pt x="687567" y="300461"/>
                  </a:cubicBezTo>
                  <a:lnTo>
                    <a:pt x="634462" y="300461"/>
                  </a:lnTo>
                  <a:lnTo>
                    <a:pt x="634462" y="297666"/>
                  </a:lnTo>
                  <a:cubicBezTo>
                    <a:pt x="627474" y="265524"/>
                    <a:pt x="614897" y="234779"/>
                    <a:pt x="596730" y="206829"/>
                  </a:cubicBezTo>
                  <a:lnTo>
                    <a:pt x="595332" y="206829"/>
                  </a:lnTo>
                  <a:lnTo>
                    <a:pt x="595332" y="206829"/>
                  </a:lnTo>
                  <a:lnTo>
                    <a:pt x="633064" y="169097"/>
                  </a:lnTo>
                  <a:cubicBezTo>
                    <a:pt x="645642" y="156519"/>
                    <a:pt x="644244" y="134159"/>
                    <a:pt x="630269" y="118787"/>
                  </a:cubicBezTo>
                  <a:lnTo>
                    <a:pt x="602320" y="90837"/>
                  </a:lnTo>
                  <a:cubicBezTo>
                    <a:pt x="595332" y="83850"/>
                    <a:pt x="584152" y="78260"/>
                    <a:pt x="574370" y="78260"/>
                  </a:cubicBezTo>
                  <a:cubicBezTo>
                    <a:pt x="565985" y="78260"/>
                    <a:pt x="557600" y="81055"/>
                    <a:pt x="552010" y="86645"/>
                  </a:cubicBezTo>
                  <a:lnTo>
                    <a:pt x="514277" y="125774"/>
                  </a:lnTo>
                  <a:lnTo>
                    <a:pt x="512880" y="124377"/>
                  </a:lnTo>
                  <a:cubicBezTo>
                    <a:pt x="484930" y="106209"/>
                    <a:pt x="454185" y="93632"/>
                    <a:pt x="422043" y="86645"/>
                  </a:cubicBezTo>
                  <a:lnTo>
                    <a:pt x="419248" y="86645"/>
                  </a:lnTo>
                  <a:lnTo>
                    <a:pt x="419248" y="33540"/>
                  </a:lnTo>
                  <a:cubicBezTo>
                    <a:pt x="419248" y="15372"/>
                    <a:pt x="402478" y="0"/>
                    <a:pt x="381516" y="0"/>
                  </a:cubicBezTo>
                  <a:lnTo>
                    <a:pt x="340988" y="0"/>
                  </a:lnTo>
                  <a:cubicBezTo>
                    <a:pt x="320026" y="0"/>
                    <a:pt x="303256" y="15372"/>
                    <a:pt x="303256" y="33540"/>
                  </a:cubicBezTo>
                  <a:lnTo>
                    <a:pt x="303256" y="86645"/>
                  </a:lnTo>
                  <a:lnTo>
                    <a:pt x="300461" y="86645"/>
                  </a:lnTo>
                  <a:cubicBezTo>
                    <a:pt x="268319" y="93632"/>
                    <a:pt x="237574" y="106209"/>
                    <a:pt x="209624" y="124377"/>
                  </a:cubicBezTo>
                  <a:lnTo>
                    <a:pt x="208226" y="125774"/>
                  </a:lnTo>
                  <a:lnTo>
                    <a:pt x="208226" y="125774"/>
                  </a:lnTo>
                  <a:lnTo>
                    <a:pt x="170494" y="88042"/>
                  </a:lnTo>
                  <a:cubicBezTo>
                    <a:pt x="164904" y="82452"/>
                    <a:pt x="156519" y="79657"/>
                    <a:pt x="148134" y="79657"/>
                  </a:cubicBezTo>
                  <a:cubicBezTo>
                    <a:pt x="138352" y="79657"/>
                    <a:pt x="128569" y="83850"/>
                    <a:pt x="120184" y="92235"/>
                  </a:cubicBezTo>
                  <a:lnTo>
                    <a:pt x="92235" y="120184"/>
                  </a:lnTo>
                  <a:cubicBezTo>
                    <a:pt x="85247" y="127172"/>
                    <a:pt x="81055" y="136954"/>
                    <a:pt x="79657" y="145339"/>
                  </a:cubicBezTo>
                  <a:cubicBezTo>
                    <a:pt x="79657" y="155122"/>
                    <a:pt x="82452" y="163507"/>
                    <a:pt x="88042" y="169097"/>
                  </a:cubicBezTo>
                  <a:lnTo>
                    <a:pt x="125774" y="206829"/>
                  </a:lnTo>
                  <a:lnTo>
                    <a:pt x="124377" y="208226"/>
                  </a:lnTo>
                  <a:cubicBezTo>
                    <a:pt x="106209" y="236176"/>
                    <a:pt x="93632" y="266921"/>
                    <a:pt x="86645" y="299063"/>
                  </a:cubicBezTo>
                  <a:lnTo>
                    <a:pt x="86645" y="301858"/>
                  </a:lnTo>
                  <a:lnTo>
                    <a:pt x="33540" y="301858"/>
                  </a:lnTo>
                  <a:cubicBezTo>
                    <a:pt x="15372" y="301858"/>
                    <a:pt x="0" y="318628"/>
                    <a:pt x="0" y="339591"/>
                  </a:cubicBezTo>
                  <a:lnTo>
                    <a:pt x="0" y="380118"/>
                  </a:lnTo>
                  <a:cubicBezTo>
                    <a:pt x="0" y="401081"/>
                    <a:pt x="15372" y="417850"/>
                    <a:pt x="33540" y="417850"/>
                  </a:cubicBezTo>
                  <a:lnTo>
                    <a:pt x="86645" y="417850"/>
                  </a:lnTo>
                  <a:lnTo>
                    <a:pt x="86645" y="420645"/>
                  </a:lnTo>
                  <a:cubicBezTo>
                    <a:pt x="93632" y="452788"/>
                    <a:pt x="106209" y="483533"/>
                    <a:pt x="124377" y="511482"/>
                  </a:cubicBezTo>
                  <a:lnTo>
                    <a:pt x="125774" y="512880"/>
                  </a:lnTo>
                  <a:lnTo>
                    <a:pt x="124377" y="514277"/>
                  </a:lnTo>
                  <a:lnTo>
                    <a:pt x="88042" y="550612"/>
                  </a:lnTo>
                  <a:cubicBezTo>
                    <a:pt x="82452" y="556202"/>
                    <a:pt x="78260" y="565985"/>
                    <a:pt x="79657" y="574370"/>
                  </a:cubicBezTo>
                  <a:cubicBezTo>
                    <a:pt x="79657" y="584152"/>
                    <a:pt x="83850" y="592537"/>
                    <a:pt x="92235" y="599525"/>
                  </a:cubicBezTo>
                  <a:lnTo>
                    <a:pt x="120184" y="627474"/>
                  </a:lnTo>
                  <a:cubicBezTo>
                    <a:pt x="127172" y="634462"/>
                    <a:pt x="138352" y="640052"/>
                    <a:pt x="148134" y="640052"/>
                  </a:cubicBezTo>
                  <a:cubicBezTo>
                    <a:pt x="156519" y="640052"/>
                    <a:pt x="164904" y="637257"/>
                    <a:pt x="170494" y="631667"/>
                  </a:cubicBezTo>
                  <a:lnTo>
                    <a:pt x="208226" y="593935"/>
                  </a:lnTo>
                  <a:lnTo>
                    <a:pt x="209624" y="595332"/>
                  </a:lnTo>
                  <a:cubicBezTo>
                    <a:pt x="237574" y="613499"/>
                    <a:pt x="268319" y="626077"/>
                    <a:pt x="300461" y="633064"/>
                  </a:cubicBezTo>
                  <a:lnTo>
                    <a:pt x="303256" y="633064"/>
                  </a:lnTo>
                  <a:lnTo>
                    <a:pt x="303256" y="686169"/>
                  </a:lnTo>
                  <a:cubicBezTo>
                    <a:pt x="303256" y="704336"/>
                    <a:pt x="320026" y="719709"/>
                    <a:pt x="340988" y="719709"/>
                  </a:cubicBezTo>
                  <a:lnTo>
                    <a:pt x="381516" y="719709"/>
                  </a:lnTo>
                  <a:cubicBezTo>
                    <a:pt x="402478" y="719709"/>
                    <a:pt x="419248" y="704336"/>
                    <a:pt x="419248" y="686169"/>
                  </a:cubicBezTo>
                  <a:lnTo>
                    <a:pt x="419248" y="633064"/>
                  </a:lnTo>
                  <a:lnTo>
                    <a:pt x="422043" y="633064"/>
                  </a:lnTo>
                  <a:cubicBezTo>
                    <a:pt x="454185" y="626077"/>
                    <a:pt x="484930" y="613499"/>
                    <a:pt x="512880" y="595332"/>
                  </a:cubicBezTo>
                  <a:lnTo>
                    <a:pt x="514277" y="593935"/>
                  </a:lnTo>
                  <a:lnTo>
                    <a:pt x="514277" y="593935"/>
                  </a:lnTo>
                  <a:lnTo>
                    <a:pt x="552010" y="631667"/>
                  </a:lnTo>
                  <a:cubicBezTo>
                    <a:pt x="557600" y="637257"/>
                    <a:pt x="565985" y="640052"/>
                    <a:pt x="574370" y="640052"/>
                  </a:cubicBezTo>
                  <a:cubicBezTo>
                    <a:pt x="584152" y="640052"/>
                    <a:pt x="593935" y="635859"/>
                    <a:pt x="602320" y="627474"/>
                  </a:cubicBezTo>
                  <a:lnTo>
                    <a:pt x="630269" y="599525"/>
                  </a:lnTo>
                  <a:cubicBezTo>
                    <a:pt x="637257" y="592537"/>
                    <a:pt x="641449" y="582755"/>
                    <a:pt x="641449" y="574370"/>
                  </a:cubicBezTo>
                  <a:cubicBezTo>
                    <a:pt x="641449" y="564587"/>
                    <a:pt x="638654" y="556202"/>
                    <a:pt x="633064" y="550612"/>
                  </a:cubicBezTo>
                  <a:lnTo>
                    <a:pt x="595332" y="512880"/>
                  </a:lnTo>
                  <a:lnTo>
                    <a:pt x="596730" y="511482"/>
                  </a:lnTo>
                  <a:cubicBezTo>
                    <a:pt x="614897" y="483533"/>
                    <a:pt x="627474" y="452788"/>
                    <a:pt x="634462" y="420645"/>
                  </a:cubicBezTo>
                  <a:lnTo>
                    <a:pt x="634462" y="417850"/>
                  </a:lnTo>
                  <a:lnTo>
                    <a:pt x="687567" y="417850"/>
                  </a:lnTo>
                  <a:cubicBezTo>
                    <a:pt x="705734" y="417850"/>
                    <a:pt x="721106" y="401081"/>
                    <a:pt x="721106" y="380118"/>
                  </a:cubicBezTo>
                  <a:lnTo>
                    <a:pt x="721106" y="338193"/>
                  </a:lnTo>
                  <a:close/>
                  <a:moveTo>
                    <a:pt x="694554" y="378721"/>
                  </a:moveTo>
                  <a:cubicBezTo>
                    <a:pt x="694554" y="385708"/>
                    <a:pt x="690362" y="389901"/>
                    <a:pt x="687567" y="389901"/>
                  </a:cubicBezTo>
                  <a:lnTo>
                    <a:pt x="613499" y="389901"/>
                  </a:lnTo>
                  <a:lnTo>
                    <a:pt x="607910" y="412260"/>
                  </a:lnTo>
                  <a:cubicBezTo>
                    <a:pt x="600922" y="441608"/>
                    <a:pt x="589742" y="469558"/>
                    <a:pt x="574370" y="494713"/>
                  </a:cubicBezTo>
                  <a:lnTo>
                    <a:pt x="563190" y="514277"/>
                  </a:lnTo>
                  <a:lnTo>
                    <a:pt x="616295" y="567382"/>
                  </a:lnTo>
                  <a:cubicBezTo>
                    <a:pt x="619089" y="570177"/>
                    <a:pt x="617692" y="575767"/>
                    <a:pt x="613499" y="579960"/>
                  </a:cubicBezTo>
                  <a:lnTo>
                    <a:pt x="585550" y="607910"/>
                  </a:lnTo>
                  <a:cubicBezTo>
                    <a:pt x="585550" y="607910"/>
                    <a:pt x="581357" y="612102"/>
                    <a:pt x="575767" y="612102"/>
                  </a:cubicBezTo>
                  <a:cubicBezTo>
                    <a:pt x="574370" y="612102"/>
                    <a:pt x="572972" y="612102"/>
                    <a:pt x="571575" y="610705"/>
                  </a:cubicBezTo>
                  <a:lnTo>
                    <a:pt x="518470" y="557600"/>
                  </a:lnTo>
                  <a:lnTo>
                    <a:pt x="498905" y="570177"/>
                  </a:lnTo>
                  <a:cubicBezTo>
                    <a:pt x="473750" y="586947"/>
                    <a:pt x="445800" y="598127"/>
                    <a:pt x="416453" y="603717"/>
                  </a:cubicBezTo>
                  <a:lnTo>
                    <a:pt x="394093" y="609307"/>
                  </a:lnTo>
                  <a:lnTo>
                    <a:pt x="394093" y="683374"/>
                  </a:lnTo>
                  <a:cubicBezTo>
                    <a:pt x="394093" y="686169"/>
                    <a:pt x="388503" y="690362"/>
                    <a:pt x="382913" y="690362"/>
                  </a:cubicBezTo>
                  <a:lnTo>
                    <a:pt x="342386" y="690362"/>
                  </a:lnTo>
                  <a:cubicBezTo>
                    <a:pt x="335398" y="690362"/>
                    <a:pt x="331206" y="686169"/>
                    <a:pt x="331206" y="683374"/>
                  </a:cubicBezTo>
                  <a:lnTo>
                    <a:pt x="331206" y="609307"/>
                  </a:lnTo>
                  <a:lnTo>
                    <a:pt x="308846" y="603717"/>
                  </a:lnTo>
                  <a:cubicBezTo>
                    <a:pt x="279499" y="596730"/>
                    <a:pt x="251549" y="585550"/>
                    <a:pt x="226394" y="570177"/>
                  </a:cubicBezTo>
                  <a:lnTo>
                    <a:pt x="206829" y="558997"/>
                  </a:lnTo>
                  <a:lnTo>
                    <a:pt x="153724" y="612102"/>
                  </a:lnTo>
                  <a:cubicBezTo>
                    <a:pt x="149532" y="616294"/>
                    <a:pt x="142544" y="610705"/>
                    <a:pt x="141147" y="609307"/>
                  </a:cubicBezTo>
                  <a:lnTo>
                    <a:pt x="113197" y="581357"/>
                  </a:lnTo>
                  <a:cubicBezTo>
                    <a:pt x="110402" y="578562"/>
                    <a:pt x="106209" y="572972"/>
                    <a:pt x="110402" y="568780"/>
                  </a:cubicBezTo>
                  <a:lnTo>
                    <a:pt x="163507" y="515675"/>
                  </a:lnTo>
                  <a:lnTo>
                    <a:pt x="150929" y="496110"/>
                  </a:lnTo>
                  <a:cubicBezTo>
                    <a:pt x="134159" y="470955"/>
                    <a:pt x="122979" y="443005"/>
                    <a:pt x="117389" y="413658"/>
                  </a:cubicBezTo>
                  <a:lnTo>
                    <a:pt x="111799" y="391298"/>
                  </a:lnTo>
                  <a:lnTo>
                    <a:pt x="37732" y="391298"/>
                  </a:lnTo>
                  <a:cubicBezTo>
                    <a:pt x="34937" y="391298"/>
                    <a:pt x="30745" y="385708"/>
                    <a:pt x="30745" y="380118"/>
                  </a:cubicBezTo>
                  <a:lnTo>
                    <a:pt x="30745" y="339591"/>
                  </a:lnTo>
                  <a:cubicBezTo>
                    <a:pt x="30745" y="332603"/>
                    <a:pt x="34937" y="328411"/>
                    <a:pt x="37732" y="328411"/>
                  </a:cubicBezTo>
                  <a:lnTo>
                    <a:pt x="111799" y="328411"/>
                  </a:lnTo>
                  <a:lnTo>
                    <a:pt x="117389" y="306051"/>
                  </a:lnTo>
                  <a:cubicBezTo>
                    <a:pt x="124377" y="276704"/>
                    <a:pt x="135557" y="248754"/>
                    <a:pt x="150929" y="223599"/>
                  </a:cubicBezTo>
                  <a:lnTo>
                    <a:pt x="163507" y="204034"/>
                  </a:lnTo>
                  <a:lnTo>
                    <a:pt x="136954" y="177482"/>
                  </a:lnTo>
                  <a:cubicBezTo>
                    <a:pt x="121582" y="163507"/>
                    <a:pt x="110402" y="150929"/>
                    <a:pt x="109004" y="150929"/>
                  </a:cubicBezTo>
                  <a:cubicBezTo>
                    <a:pt x="104812" y="146737"/>
                    <a:pt x="110402" y="139749"/>
                    <a:pt x="111799" y="138352"/>
                  </a:cubicBezTo>
                  <a:lnTo>
                    <a:pt x="139749" y="110402"/>
                  </a:lnTo>
                  <a:cubicBezTo>
                    <a:pt x="142544" y="107607"/>
                    <a:pt x="148134" y="103414"/>
                    <a:pt x="152327" y="107607"/>
                  </a:cubicBezTo>
                  <a:lnTo>
                    <a:pt x="205431" y="160712"/>
                  </a:lnTo>
                  <a:lnTo>
                    <a:pt x="224996" y="148134"/>
                  </a:lnTo>
                  <a:cubicBezTo>
                    <a:pt x="250151" y="131364"/>
                    <a:pt x="278101" y="120184"/>
                    <a:pt x="307448" y="114594"/>
                  </a:cubicBezTo>
                  <a:lnTo>
                    <a:pt x="329808" y="109004"/>
                  </a:lnTo>
                  <a:lnTo>
                    <a:pt x="329808" y="34937"/>
                  </a:lnTo>
                  <a:cubicBezTo>
                    <a:pt x="329808" y="32142"/>
                    <a:pt x="335398" y="27950"/>
                    <a:pt x="340988" y="27950"/>
                  </a:cubicBezTo>
                  <a:lnTo>
                    <a:pt x="381516" y="27950"/>
                  </a:lnTo>
                  <a:cubicBezTo>
                    <a:pt x="388503" y="27950"/>
                    <a:pt x="392696" y="32142"/>
                    <a:pt x="392696" y="34937"/>
                  </a:cubicBezTo>
                  <a:lnTo>
                    <a:pt x="392696" y="109004"/>
                  </a:lnTo>
                  <a:lnTo>
                    <a:pt x="415055" y="114594"/>
                  </a:lnTo>
                  <a:cubicBezTo>
                    <a:pt x="444403" y="121582"/>
                    <a:pt x="472353" y="132762"/>
                    <a:pt x="497508" y="148134"/>
                  </a:cubicBezTo>
                  <a:lnTo>
                    <a:pt x="517072" y="160712"/>
                  </a:lnTo>
                  <a:lnTo>
                    <a:pt x="570177" y="107607"/>
                  </a:lnTo>
                  <a:cubicBezTo>
                    <a:pt x="574370" y="103414"/>
                    <a:pt x="581357" y="109004"/>
                    <a:pt x="582755" y="110402"/>
                  </a:cubicBezTo>
                  <a:lnTo>
                    <a:pt x="610705" y="138352"/>
                  </a:lnTo>
                  <a:cubicBezTo>
                    <a:pt x="614897" y="142544"/>
                    <a:pt x="616295" y="149532"/>
                    <a:pt x="613499" y="150929"/>
                  </a:cubicBezTo>
                  <a:lnTo>
                    <a:pt x="560395" y="204034"/>
                  </a:lnTo>
                  <a:lnTo>
                    <a:pt x="572972" y="223599"/>
                  </a:lnTo>
                  <a:cubicBezTo>
                    <a:pt x="589742" y="248754"/>
                    <a:pt x="600922" y="276704"/>
                    <a:pt x="606512" y="306051"/>
                  </a:cubicBezTo>
                  <a:lnTo>
                    <a:pt x="612102" y="328411"/>
                  </a:lnTo>
                  <a:lnTo>
                    <a:pt x="686169" y="328411"/>
                  </a:lnTo>
                  <a:cubicBezTo>
                    <a:pt x="688964" y="328411"/>
                    <a:pt x="693157" y="334001"/>
                    <a:pt x="693157" y="339591"/>
                  </a:cubicBezTo>
                  <a:lnTo>
                    <a:pt x="693157" y="378721"/>
                  </a:lnTo>
                  <a:close/>
                </a:path>
              </a:pathLst>
            </a:custGeom>
            <a:grpFill/>
            <a:ln w="9525" cap="flat">
              <a:solidFill>
                <a:schemeClr val="tx1"/>
              </a:solidFill>
              <a:prstDash val="solid"/>
              <a:miter/>
            </a:ln>
          </p:spPr>
          <p:txBody>
            <a:bodyPr rtlCol="0" anchor="ctr"/>
            <a:lstStyle/>
            <a:p>
              <a:endParaRPr lang="en-US" sz="2006">
                <a:latin typeface="Verdana (Body)"/>
              </a:endParaRPr>
            </a:p>
          </p:txBody>
        </p:sp>
        <p:sp>
          <p:nvSpPr>
            <p:cNvPr id="25" name="Freeform: Shape 24">
              <a:extLst>
                <a:ext uri="{FF2B5EF4-FFF2-40B4-BE49-F238E27FC236}">
                  <a16:creationId xmlns:a16="http://schemas.microsoft.com/office/drawing/2014/main" id="{A67B7A2A-9B47-43C5-BB4B-0EF89DCECE7E}"/>
                </a:ext>
              </a:extLst>
            </p:cNvPr>
            <p:cNvSpPr/>
            <p:nvPr/>
          </p:nvSpPr>
          <p:spPr>
            <a:xfrm>
              <a:off x="6131490" y="2283685"/>
              <a:ext cx="335398" cy="335398"/>
            </a:xfrm>
            <a:custGeom>
              <a:avLst/>
              <a:gdLst>
                <a:gd name="connsiteX0" fmla="*/ 170494 w 335398"/>
                <a:gd name="connsiteY0" fmla="*/ 0 h 335398"/>
                <a:gd name="connsiteX1" fmla="*/ 0 w 335398"/>
                <a:gd name="connsiteY1" fmla="*/ 170494 h 335398"/>
                <a:gd name="connsiteX2" fmla="*/ 170494 w 335398"/>
                <a:gd name="connsiteY2" fmla="*/ 339591 h 335398"/>
                <a:gd name="connsiteX3" fmla="*/ 340988 w 335398"/>
                <a:gd name="connsiteY3" fmla="*/ 169097 h 335398"/>
                <a:gd name="connsiteX4" fmla="*/ 170494 w 335398"/>
                <a:gd name="connsiteY4" fmla="*/ 0 h 335398"/>
                <a:gd name="connsiteX5" fmla="*/ 170494 w 335398"/>
                <a:gd name="connsiteY5" fmla="*/ 314436 h 335398"/>
                <a:gd name="connsiteX6" fmla="*/ 26552 w 335398"/>
                <a:gd name="connsiteY6" fmla="*/ 170494 h 335398"/>
                <a:gd name="connsiteX7" fmla="*/ 170494 w 335398"/>
                <a:gd name="connsiteY7" fmla="*/ 26552 h 335398"/>
                <a:gd name="connsiteX8" fmla="*/ 314436 w 335398"/>
                <a:gd name="connsiteY8" fmla="*/ 170494 h 335398"/>
                <a:gd name="connsiteX9" fmla="*/ 170494 w 335398"/>
                <a:gd name="connsiteY9" fmla="*/ 314436 h 33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398" h="335398">
                  <a:moveTo>
                    <a:pt x="170494" y="0"/>
                  </a:moveTo>
                  <a:cubicBezTo>
                    <a:pt x="76862" y="0"/>
                    <a:pt x="0" y="76862"/>
                    <a:pt x="0" y="170494"/>
                  </a:cubicBezTo>
                  <a:cubicBezTo>
                    <a:pt x="0" y="264126"/>
                    <a:pt x="76862" y="339591"/>
                    <a:pt x="170494" y="339591"/>
                  </a:cubicBezTo>
                  <a:cubicBezTo>
                    <a:pt x="264126" y="339591"/>
                    <a:pt x="340988" y="262729"/>
                    <a:pt x="340988" y="169097"/>
                  </a:cubicBezTo>
                  <a:cubicBezTo>
                    <a:pt x="340988" y="75465"/>
                    <a:pt x="264126" y="0"/>
                    <a:pt x="170494" y="0"/>
                  </a:cubicBezTo>
                  <a:close/>
                  <a:moveTo>
                    <a:pt x="170494" y="314436"/>
                  </a:moveTo>
                  <a:cubicBezTo>
                    <a:pt x="90837" y="314436"/>
                    <a:pt x="26552" y="250151"/>
                    <a:pt x="26552" y="170494"/>
                  </a:cubicBezTo>
                  <a:cubicBezTo>
                    <a:pt x="26552" y="90837"/>
                    <a:pt x="90837" y="26552"/>
                    <a:pt x="170494" y="26552"/>
                  </a:cubicBezTo>
                  <a:cubicBezTo>
                    <a:pt x="250151" y="26552"/>
                    <a:pt x="314436" y="90837"/>
                    <a:pt x="314436" y="170494"/>
                  </a:cubicBezTo>
                  <a:cubicBezTo>
                    <a:pt x="314436" y="250151"/>
                    <a:pt x="250151" y="314436"/>
                    <a:pt x="170494" y="314436"/>
                  </a:cubicBezTo>
                  <a:close/>
                </a:path>
              </a:pathLst>
            </a:custGeom>
            <a:grpFill/>
            <a:ln w="9525" cap="flat">
              <a:solidFill>
                <a:schemeClr val="tx1"/>
              </a:solidFill>
              <a:prstDash val="solid"/>
              <a:miter/>
            </a:ln>
          </p:spPr>
          <p:txBody>
            <a:bodyPr rtlCol="0" anchor="ctr"/>
            <a:lstStyle/>
            <a:p>
              <a:endParaRPr lang="en-US" sz="2006">
                <a:latin typeface="Verdana (Body)"/>
              </a:endParaRPr>
            </a:p>
          </p:txBody>
        </p:sp>
      </p:grpSp>
      <p:sp>
        <p:nvSpPr>
          <p:cNvPr id="26" name="Text Placeholder 1">
            <a:extLst>
              <a:ext uri="{FF2B5EF4-FFF2-40B4-BE49-F238E27FC236}">
                <a16:creationId xmlns:a16="http://schemas.microsoft.com/office/drawing/2014/main" id="{4A80EFB7-33AB-4588-B8C8-5DA7995E6A8C}"/>
              </a:ext>
            </a:extLst>
          </p:cNvPr>
          <p:cNvSpPr txBox="1">
            <a:spLocks/>
          </p:cNvSpPr>
          <p:nvPr/>
        </p:nvSpPr>
        <p:spPr>
          <a:xfrm>
            <a:off x="7279829" y="1341250"/>
            <a:ext cx="4416425" cy="469359"/>
          </a:xfrm>
          <a:prstGeom prst="rect">
            <a:avLst/>
          </a:prstGeom>
        </p:spPr>
        <p:txBody>
          <a:bodyPr vert="horz" wrap="square" lIns="0" tIns="0" rIns="0" bIns="0" rtlCol="0">
            <a:spAutoFit/>
          </a:bodyPr>
          <a:lstStyle>
            <a:lvl1pPr marL="0" indent="0" algn="l" defTabSz="685800" rtl="0" eaLnBrk="1" latinLnBrk="0" hangingPunct="1">
              <a:spcBef>
                <a:spcPts val="0"/>
              </a:spcBef>
              <a:spcAft>
                <a:spcPts val="750"/>
              </a:spcAft>
              <a:buSzPct val="100000"/>
              <a:buFontTx/>
              <a:buNone/>
              <a:defRPr sz="1800" b="0" kern="1200">
                <a:solidFill>
                  <a:schemeClr val="tx2"/>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975"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975"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975"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975"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pPr>
              <a:spcAft>
                <a:spcPts val="300"/>
              </a:spcAft>
            </a:pPr>
            <a:r>
              <a:rPr lang="en-US" sz="1000" b="1">
                <a:solidFill>
                  <a:schemeClr val="tx1"/>
                </a:solidFill>
                <a:latin typeface="Verdana (Body)"/>
              </a:rPr>
              <a:t>Data extraction </a:t>
            </a:r>
          </a:p>
          <a:p>
            <a:pPr marL="171458" indent="-171458">
              <a:spcAft>
                <a:spcPts val="300"/>
              </a:spcAft>
              <a:buFont typeface="Arial" panose="020B0604020202020204" pitchFamily="34" charset="0"/>
              <a:buChar char="•"/>
            </a:pPr>
            <a:r>
              <a:rPr lang="en-US" sz="900">
                <a:solidFill>
                  <a:schemeClr val="tx1"/>
                </a:solidFill>
                <a:latin typeface="Verdana (Body)"/>
              </a:rPr>
              <a:t>Master and transactional data is extracted from legacy system based on a preapproved extraction criteria.</a:t>
            </a:r>
          </a:p>
        </p:txBody>
      </p:sp>
      <p:sp>
        <p:nvSpPr>
          <p:cNvPr id="27" name="Text Placeholder 1">
            <a:extLst>
              <a:ext uri="{FF2B5EF4-FFF2-40B4-BE49-F238E27FC236}">
                <a16:creationId xmlns:a16="http://schemas.microsoft.com/office/drawing/2014/main" id="{0DC5109C-168F-42F9-AAE0-EC04D3E5EB85}"/>
              </a:ext>
            </a:extLst>
          </p:cNvPr>
          <p:cNvSpPr txBox="1">
            <a:spLocks/>
          </p:cNvSpPr>
          <p:nvPr/>
        </p:nvSpPr>
        <p:spPr>
          <a:xfrm>
            <a:off x="8184415" y="2324596"/>
            <a:ext cx="3529270" cy="469359"/>
          </a:xfrm>
          <a:prstGeom prst="rect">
            <a:avLst/>
          </a:prstGeom>
        </p:spPr>
        <p:txBody>
          <a:bodyPr vert="horz" wrap="square" lIns="0" tIns="0" rIns="0" bIns="0" rtlCol="0">
            <a:spAutoFit/>
          </a:bodyPr>
          <a:lstStyle>
            <a:lvl1pPr marL="0" indent="0" algn="l" defTabSz="685800" rtl="0" eaLnBrk="1" latinLnBrk="0" hangingPunct="1">
              <a:spcBef>
                <a:spcPts val="0"/>
              </a:spcBef>
              <a:spcAft>
                <a:spcPts val="750"/>
              </a:spcAft>
              <a:buSzPct val="100000"/>
              <a:buFontTx/>
              <a:buNone/>
              <a:defRPr sz="1800" b="0" kern="1200">
                <a:solidFill>
                  <a:schemeClr val="tx2"/>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975"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975"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975"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975"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pPr>
              <a:spcAft>
                <a:spcPts val="300"/>
              </a:spcAft>
            </a:pPr>
            <a:r>
              <a:rPr lang="en-US" sz="1000" b="1">
                <a:solidFill>
                  <a:schemeClr val="tx1"/>
                </a:solidFill>
                <a:latin typeface="Verdana (Body)"/>
              </a:rPr>
              <a:t>Data cleansing</a:t>
            </a:r>
          </a:p>
          <a:p>
            <a:pPr marL="171458" indent="-171458">
              <a:spcAft>
                <a:spcPts val="300"/>
              </a:spcAft>
              <a:buFont typeface="Arial" panose="020B0604020202020204" pitchFamily="34" charset="0"/>
              <a:buChar char="•"/>
            </a:pPr>
            <a:r>
              <a:rPr lang="en-US" sz="900">
                <a:solidFill>
                  <a:schemeClr val="tx1"/>
                </a:solidFill>
                <a:latin typeface="Verdana (Body)"/>
              </a:rPr>
              <a:t>Extracted data is cleansed, merged and basic source transformations at legacy system are applied</a:t>
            </a:r>
            <a:endParaRPr lang="en-US" sz="900" strike="sngStrike">
              <a:solidFill>
                <a:schemeClr val="tx1"/>
              </a:solidFill>
              <a:latin typeface="Verdana (Body)"/>
            </a:endParaRPr>
          </a:p>
        </p:txBody>
      </p:sp>
      <p:sp>
        <p:nvSpPr>
          <p:cNvPr id="28" name="Text Placeholder 1">
            <a:extLst>
              <a:ext uri="{FF2B5EF4-FFF2-40B4-BE49-F238E27FC236}">
                <a16:creationId xmlns:a16="http://schemas.microsoft.com/office/drawing/2014/main" id="{37215749-EF75-45E8-B9B5-2F81273DD5FC}"/>
              </a:ext>
            </a:extLst>
          </p:cNvPr>
          <p:cNvSpPr txBox="1">
            <a:spLocks/>
          </p:cNvSpPr>
          <p:nvPr/>
        </p:nvSpPr>
        <p:spPr>
          <a:xfrm>
            <a:off x="8508761" y="3171413"/>
            <a:ext cx="3187494" cy="469359"/>
          </a:xfrm>
          <a:prstGeom prst="rect">
            <a:avLst/>
          </a:prstGeom>
        </p:spPr>
        <p:txBody>
          <a:bodyPr vert="horz" wrap="square" lIns="0" tIns="0" rIns="0" bIns="0" rtlCol="0">
            <a:spAutoFit/>
          </a:bodyPr>
          <a:lstStyle>
            <a:lvl1pPr marL="0" indent="0" algn="l" defTabSz="685800" rtl="0" eaLnBrk="1" latinLnBrk="0" hangingPunct="1">
              <a:spcBef>
                <a:spcPts val="0"/>
              </a:spcBef>
              <a:spcAft>
                <a:spcPts val="750"/>
              </a:spcAft>
              <a:buSzPct val="100000"/>
              <a:buFontTx/>
              <a:buNone/>
              <a:defRPr sz="1800" b="0" kern="1200">
                <a:solidFill>
                  <a:schemeClr val="tx2"/>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975"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975"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975"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975"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pPr>
              <a:spcAft>
                <a:spcPts val="300"/>
              </a:spcAft>
            </a:pPr>
            <a:r>
              <a:rPr lang="en-US" sz="1000" b="1">
                <a:solidFill>
                  <a:schemeClr val="tx1"/>
                </a:solidFill>
                <a:latin typeface="Verdana (Body)"/>
              </a:rPr>
              <a:t>Data validation</a:t>
            </a:r>
          </a:p>
          <a:p>
            <a:pPr marL="171458" indent="-171458">
              <a:spcAft>
                <a:spcPts val="300"/>
              </a:spcAft>
              <a:buFont typeface="Arial" panose="020B0604020202020204" pitchFamily="34" charset="0"/>
              <a:buChar char="•"/>
            </a:pPr>
            <a:r>
              <a:rPr lang="en-US" sz="900">
                <a:solidFill>
                  <a:schemeClr val="tx1"/>
                </a:solidFill>
                <a:latin typeface="Verdana (Body)"/>
              </a:rPr>
              <a:t>Cleansed data is confirmed for accuracy and business approval.</a:t>
            </a:r>
          </a:p>
        </p:txBody>
      </p:sp>
      <p:sp>
        <p:nvSpPr>
          <p:cNvPr id="29" name="Text Placeholder 1">
            <a:extLst>
              <a:ext uri="{FF2B5EF4-FFF2-40B4-BE49-F238E27FC236}">
                <a16:creationId xmlns:a16="http://schemas.microsoft.com/office/drawing/2014/main" id="{E0F504E1-40BF-4553-8499-1B6C3BD061B2}"/>
              </a:ext>
            </a:extLst>
          </p:cNvPr>
          <p:cNvSpPr txBox="1">
            <a:spLocks/>
          </p:cNvSpPr>
          <p:nvPr/>
        </p:nvSpPr>
        <p:spPr>
          <a:xfrm>
            <a:off x="8202391" y="4070902"/>
            <a:ext cx="3503978" cy="469359"/>
          </a:xfrm>
          <a:prstGeom prst="rect">
            <a:avLst/>
          </a:prstGeom>
        </p:spPr>
        <p:txBody>
          <a:bodyPr vert="horz" wrap="square" lIns="0" tIns="0" rIns="0" bIns="0" rtlCol="0">
            <a:spAutoFit/>
          </a:bodyPr>
          <a:lstStyle>
            <a:lvl1pPr marL="0" indent="0" algn="l" defTabSz="685800" rtl="0" eaLnBrk="1" latinLnBrk="0" hangingPunct="1">
              <a:spcBef>
                <a:spcPts val="0"/>
              </a:spcBef>
              <a:spcAft>
                <a:spcPts val="750"/>
              </a:spcAft>
              <a:buSzPct val="100000"/>
              <a:buFontTx/>
              <a:buNone/>
              <a:defRPr sz="1800" b="0" kern="1200">
                <a:solidFill>
                  <a:schemeClr val="tx2"/>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975"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975"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975"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975"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pPr>
              <a:spcAft>
                <a:spcPts val="300"/>
              </a:spcAft>
            </a:pPr>
            <a:r>
              <a:rPr lang="en-US" sz="1000" b="1">
                <a:solidFill>
                  <a:schemeClr val="tx1"/>
                </a:solidFill>
                <a:latin typeface="Verdana (Body)"/>
              </a:rPr>
              <a:t>Data Transform &amp; load</a:t>
            </a:r>
          </a:p>
          <a:p>
            <a:pPr marL="171450" indent="-171450">
              <a:spcAft>
                <a:spcPts val="300"/>
              </a:spcAft>
              <a:buFont typeface="Arial" panose="020B0604020202020204" pitchFamily="34" charset="0"/>
              <a:buChar char="•"/>
            </a:pPr>
            <a:r>
              <a:rPr lang="en-US" sz="900">
                <a:solidFill>
                  <a:schemeClr val="tx1"/>
                </a:solidFill>
                <a:latin typeface="Verdana (Body)"/>
              </a:rPr>
              <a:t>Cleansed and approved data is transformed and loaded to Cloud instance.</a:t>
            </a:r>
          </a:p>
        </p:txBody>
      </p:sp>
      <p:sp>
        <p:nvSpPr>
          <p:cNvPr id="30" name="Text Placeholder 1">
            <a:extLst>
              <a:ext uri="{FF2B5EF4-FFF2-40B4-BE49-F238E27FC236}">
                <a16:creationId xmlns:a16="http://schemas.microsoft.com/office/drawing/2014/main" id="{209C73A8-68A5-43EF-8072-2F3C59F9AF20}"/>
              </a:ext>
            </a:extLst>
          </p:cNvPr>
          <p:cNvSpPr txBox="1">
            <a:spLocks/>
          </p:cNvSpPr>
          <p:nvPr/>
        </p:nvSpPr>
        <p:spPr>
          <a:xfrm>
            <a:off x="7279370" y="5030032"/>
            <a:ext cx="4385453" cy="784830"/>
          </a:xfrm>
          <a:prstGeom prst="rect">
            <a:avLst/>
          </a:prstGeom>
        </p:spPr>
        <p:txBody>
          <a:bodyPr vert="horz" wrap="square" lIns="0" tIns="0" rIns="0" bIns="0" rtlCol="0">
            <a:spAutoFit/>
          </a:bodyPr>
          <a:lstStyle>
            <a:lvl1pPr marL="0" indent="0" algn="l" defTabSz="685800" rtl="0" eaLnBrk="1" latinLnBrk="0" hangingPunct="1">
              <a:spcBef>
                <a:spcPts val="0"/>
              </a:spcBef>
              <a:spcAft>
                <a:spcPts val="750"/>
              </a:spcAft>
              <a:buSzPct val="100000"/>
              <a:buFontTx/>
              <a:buNone/>
              <a:defRPr sz="1800" b="0" kern="1200">
                <a:solidFill>
                  <a:schemeClr val="tx2"/>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975"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975"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975"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975"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pPr>
              <a:spcAft>
                <a:spcPts val="300"/>
              </a:spcAft>
            </a:pPr>
            <a:r>
              <a:rPr lang="en-US" sz="1000" b="1" dirty="0">
                <a:solidFill>
                  <a:schemeClr val="tx1"/>
                </a:solidFill>
                <a:latin typeface="Verdana (Body)"/>
              </a:rPr>
              <a:t>Data reconciliation  </a:t>
            </a:r>
          </a:p>
          <a:p>
            <a:pPr marL="171458" indent="-171458">
              <a:spcAft>
                <a:spcPts val="300"/>
              </a:spcAft>
              <a:buFont typeface="Arial" panose="020B0604020202020204" pitchFamily="34" charset="0"/>
              <a:buChar char="•"/>
            </a:pPr>
            <a:r>
              <a:rPr lang="en-US" sz="900" dirty="0">
                <a:solidFill>
                  <a:schemeClr val="tx1"/>
                </a:solidFill>
                <a:latin typeface="Verdana (Body)"/>
              </a:rPr>
              <a:t>Post-load, generate reconciliation report to reconcile data between legacy and target systems and to promote accuracy in data quality across parameters like accounting, counts, etc.</a:t>
            </a:r>
          </a:p>
          <a:p>
            <a:pPr marL="171458" indent="-171458">
              <a:spcAft>
                <a:spcPts val="300"/>
              </a:spcAft>
              <a:buFont typeface="Arial" panose="020B0604020202020204" pitchFamily="34" charset="0"/>
              <a:buChar char="•"/>
            </a:pPr>
            <a:r>
              <a:rPr lang="en-US" sz="900" dirty="0">
                <a:solidFill>
                  <a:schemeClr val="tx1"/>
                </a:solidFill>
                <a:latin typeface="Verdana (Body)"/>
              </a:rPr>
              <a:t>XYZ owns the validation of converted data and providing sign offs.</a:t>
            </a:r>
          </a:p>
        </p:txBody>
      </p:sp>
      <p:sp>
        <p:nvSpPr>
          <p:cNvPr id="31" name="Rectangle 30">
            <a:extLst>
              <a:ext uri="{FF2B5EF4-FFF2-40B4-BE49-F238E27FC236}">
                <a16:creationId xmlns:a16="http://schemas.microsoft.com/office/drawing/2014/main" id="{6F68F26F-D49F-439D-B5D9-418228ABE489}"/>
              </a:ext>
            </a:extLst>
          </p:cNvPr>
          <p:cNvSpPr/>
          <p:nvPr/>
        </p:nvSpPr>
        <p:spPr>
          <a:xfrm>
            <a:off x="2802755" y="4342899"/>
            <a:ext cx="1787655" cy="249684"/>
          </a:xfrm>
          <a:prstGeom prst="rect">
            <a:avLst/>
          </a:prstGeom>
          <a:ln>
            <a:noFill/>
          </a:ln>
        </p:spPr>
        <p:txBody>
          <a:bodyPr wrap="square" lIns="0" tIns="0" rIns="0" bIns="0" anchor="ctr" anchorCtr="0">
            <a:spAutoFit/>
          </a:bodyPr>
          <a:lstStyle/>
          <a:p>
            <a:pPr defTabSz="903287">
              <a:lnSpc>
                <a:spcPct val="106000"/>
              </a:lnSpc>
              <a:defRPr/>
            </a:pPr>
            <a:r>
              <a:rPr lang="en-US" sz="800" b="1" kern="0">
                <a:latin typeface="Verdana (Body)"/>
              </a:rPr>
              <a:t>Extraction, transformation, and load</a:t>
            </a:r>
          </a:p>
        </p:txBody>
      </p:sp>
      <p:sp>
        <p:nvSpPr>
          <p:cNvPr id="32" name="Rectangle 31">
            <a:extLst>
              <a:ext uri="{FF2B5EF4-FFF2-40B4-BE49-F238E27FC236}">
                <a16:creationId xmlns:a16="http://schemas.microsoft.com/office/drawing/2014/main" id="{2B6388D6-235D-4C33-9E38-1AAF59DE014A}"/>
              </a:ext>
            </a:extLst>
          </p:cNvPr>
          <p:cNvSpPr/>
          <p:nvPr/>
        </p:nvSpPr>
        <p:spPr>
          <a:xfrm>
            <a:off x="4973238" y="4376716"/>
            <a:ext cx="1048112" cy="119200"/>
          </a:xfrm>
          <a:prstGeom prst="rect">
            <a:avLst/>
          </a:prstGeom>
          <a:ln>
            <a:noFill/>
          </a:ln>
        </p:spPr>
        <p:txBody>
          <a:bodyPr wrap="square" lIns="0" tIns="0" rIns="0" bIns="0" anchor="ctr" anchorCtr="0">
            <a:spAutoFit/>
          </a:bodyPr>
          <a:lstStyle/>
          <a:p>
            <a:pPr defTabSz="903287">
              <a:lnSpc>
                <a:spcPct val="106000"/>
              </a:lnSpc>
              <a:defRPr/>
            </a:pPr>
            <a:r>
              <a:rPr lang="en-US" sz="800" b="1" kern="0">
                <a:latin typeface="Verdana (Body)"/>
              </a:rPr>
              <a:t>Reconciliation</a:t>
            </a:r>
          </a:p>
        </p:txBody>
      </p:sp>
      <p:sp>
        <p:nvSpPr>
          <p:cNvPr id="33" name="Oval 32">
            <a:extLst>
              <a:ext uri="{FF2B5EF4-FFF2-40B4-BE49-F238E27FC236}">
                <a16:creationId xmlns:a16="http://schemas.microsoft.com/office/drawing/2014/main" id="{AE7C1182-B669-4609-A360-9151EC294C85}"/>
              </a:ext>
            </a:extLst>
          </p:cNvPr>
          <p:cNvSpPr>
            <a:spLocks noChangeAspect="1"/>
          </p:cNvSpPr>
          <p:nvPr/>
        </p:nvSpPr>
        <p:spPr>
          <a:xfrm>
            <a:off x="4798531" y="4373338"/>
            <a:ext cx="121024" cy="121023"/>
          </a:xfrm>
          <a:prstGeom prst="ellipse">
            <a:avLst/>
          </a:prstGeom>
          <a:solidFill>
            <a:srgbClr val="FFCD00"/>
          </a:solidFill>
          <a:ln w="25400" cap="flat" cmpd="sng" algn="ctr">
            <a:noFill/>
            <a:prstDash val="solid"/>
          </a:ln>
          <a:effectLst/>
        </p:spPr>
        <p:txBody>
          <a:bodyPr lIns="0" tIns="0" rIns="0" bIns="0" rtlCol="0" anchor="ctr"/>
          <a:lstStyle/>
          <a:p>
            <a:pPr algn="ctr" defTabSz="806867">
              <a:spcBef>
                <a:spcPct val="20000"/>
              </a:spcBef>
              <a:defRPr/>
            </a:pPr>
            <a:endParaRPr lang="en-US" sz="800" b="1" kern="0">
              <a:solidFill>
                <a:prstClr val="white"/>
              </a:solidFill>
              <a:latin typeface="Verdana (Body)"/>
              <a:cs typeface="Open Sans" panose="020B0606030504020204" pitchFamily="34" charset="0"/>
            </a:endParaRPr>
          </a:p>
        </p:txBody>
      </p:sp>
      <p:sp>
        <p:nvSpPr>
          <p:cNvPr id="34" name="Oval 33">
            <a:extLst>
              <a:ext uri="{FF2B5EF4-FFF2-40B4-BE49-F238E27FC236}">
                <a16:creationId xmlns:a16="http://schemas.microsoft.com/office/drawing/2014/main" id="{770E4FCA-4672-484F-9CE2-D52C4F00B3CA}"/>
              </a:ext>
            </a:extLst>
          </p:cNvPr>
          <p:cNvSpPr>
            <a:spLocks noChangeAspect="1"/>
          </p:cNvSpPr>
          <p:nvPr/>
        </p:nvSpPr>
        <p:spPr>
          <a:xfrm>
            <a:off x="2604385" y="4400142"/>
            <a:ext cx="121024" cy="121023"/>
          </a:xfrm>
          <a:prstGeom prst="ellipse">
            <a:avLst/>
          </a:prstGeom>
          <a:solidFill>
            <a:srgbClr val="00A3E0"/>
          </a:solidFill>
          <a:ln w="25400" cap="flat" cmpd="sng" algn="ctr">
            <a:noFill/>
            <a:prstDash val="solid"/>
          </a:ln>
          <a:effectLst/>
        </p:spPr>
        <p:txBody>
          <a:bodyPr lIns="0" tIns="0" rIns="0" bIns="0" rtlCol="0" anchor="ctr"/>
          <a:lstStyle/>
          <a:p>
            <a:pPr algn="ctr" defTabSz="806867">
              <a:spcBef>
                <a:spcPct val="20000"/>
              </a:spcBef>
              <a:defRPr/>
            </a:pPr>
            <a:endParaRPr lang="en-US" sz="800" b="1" kern="0">
              <a:solidFill>
                <a:prstClr val="white"/>
              </a:solidFill>
              <a:latin typeface="Verdana (Body)"/>
              <a:cs typeface="Open Sans" panose="020B0606030504020204" pitchFamily="34" charset="0"/>
            </a:endParaRPr>
          </a:p>
        </p:txBody>
      </p:sp>
      <p:sp>
        <p:nvSpPr>
          <p:cNvPr id="35" name="Oval 34">
            <a:extLst>
              <a:ext uri="{FF2B5EF4-FFF2-40B4-BE49-F238E27FC236}">
                <a16:creationId xmlns:a16="http://schemas.microsoft.com/office/drawing/2014/main" id="{A53B89FF-866E-43BD-AF0D-BB08B649A645}"/>
              </a:ext>
            </a:extLst>
          </p:cNvPr>
          <p:cNvSpPr>
            <a:spLocks noChangeAspect="1"/>
          </p:cNvSpPr>
          <p:nvPr/>
        </p:nvSpPr>
        <p:spPr>
          <a:xfrm>
            <a:off x="589655" y="4415311"/>
            <a:ext cx="121024" cy="121023"/>
          </a:xfrm>
          <a:prstGeom prst="ellipse">
            <a:avLst/>
          </a:prstGeom>
          <a:solidFill>
            <a:srgbClr val="54565B"/>
          </a:solidFill>
          <a:ln w="25400" cap="flat" cmpd="sng" algn="ctr">
            <a:noFill/>
            <a:prstDash val="solid"/>
          </a:ln>
          <a:effectLst/>
        </p:spPr>
        <p:txBody>
          <a:bodyPr lIns="0" tIns="0" rIns="0" bIns="0" rtlCol="0" anchor="ctr"/>
          <a:lstStyle/>
          <a:p>
            <a:pPr algn="ctr" defTabSz="806867">
              <a:spcBef>
                <a:spcPct val="20000"/>
              </a:spcBef>
              <a:defRPr/>
            </a:pPr>
            <a:endParaRPr lang="en-US" sz="800" b="1" kern="0">
              <a:solidFill>
                <a:prstClr val="white"/>
              </a:solidFill>
              <a:latin typeface="Verdana (Body)"/>
              <a:cs typeface="Open Sans" panose="020B0606030504020204" pitchFamily="34" charset="0"/>
            </a:endParaRPr>
          </a:p>
        </p:txBody>
      </p:sp>
      <p:sp>
        <p:nvSpPr>
          <p:cNvPr id="36" name="Rectangle 35">
            <a:extLst>
              <a:ext uri="{FF2B5EF4-FFF2-40B4-BE49-F238E27FC236}">
                <a16:creationId xmlns:a16="http://schemas.microsoft.com/office/drawing/2014/main" id="{4CDA25DD-9878-4BF3-905B-0F0D6ABE2DD4}"/>
              </a:ext>
            </a:extLst>
          </p:cNvPr>
          <p:cNvSpPr/>
          <p:nvPr/>
        </p:nvSpPr>
        <p:spPr>
          <a:xfrm>
            <a:off x="762009" y="4360875"/>
            <a:ext cx="2090766" cy="249684"/>
          </a:xfrm>
          <a:prstGeom prst="rect">
            <a:avLst/>
          </a:prstGeom>
          <a:ln>
            <a:noFill/>
          </a:ln>
        </p:spPr>
        <p:txBody>
          <a:bodyPr wrap="square" lIns="0" tIns="0" rIns="0" bIns="0" anchor="ctr" anchorCtr="0">
            <a:spAutoFit/>
          </a:bodyPr>
          <a:lstStyle/>
          <a:p>
            <a:pPr defTabSz="903287">
              <a:lnSpc>
                <a:spcPct val="106000"/>
              </a:lnSpc>
              <a:defRPr/>
            </a:pPr>
            <a:r>
              <a:rPr lang="en-US" sz="800" b="1" kern="0">
                <a:latin typeface="Verdana (Body)"/>
              </a:rPr>
              <a:t>Data planning, analysis, and configurations</a:t>
            </a:r>
          </a:p>
        </p:txBody>
      </p:sp>
      <p:sp>
        <p:nvSpPr>
          <p:cNvPr id="37" name="TextBox 23">
            <a:extLst>
              <a:ext uri="{FF2B5EF4-FFF2-40B4-BE49-F238E27FC236}">
                <a16:creationId xmlns:a16="http://schemas.microsoft.com/office/drawing/2014/main" id="{4ADDA6AD-2E91-4FF2-B04C-31AB4506E3EA}"/>
              </a:ext>
            </a:extLst>
          </p:cNvPr>
          <p:cNvSpPr txBox="1"/>
          <p:nvPr/>
        </p:nvSpPr>
        <p:spPr>
          <a:xfrm>
            <a:off x="947901" y="3795816"/>
            <a:ext cx="1439191" cy="3472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spcBef>
                <a:spcPts val="529"/>
              </a:spcBef>
              <a:defRPr/>
            </a:pPr>
            <a:r>
              <a:rPr lang="en-US" sz="800" kern="0">
                <a:solidFill>
                  <a:schemeClr val="bg1"/>
                </a:solidFill>
                <a:latin typeface="Verdana (Body)"/>
              </a:rPr>
              <a:t>Generate Reconciliation Metrics/Reports</a:t>
            </a:r>
          </a:p>
        </p:txBody>
      </p:sp>
      <p:sp>
        <p:nvSpPr>
          <p:cNvPr id="38" name="TextBox 47">
            <a:extLst>
              <a:ext uri="{FF2B5EF4-FFF2-40B4-BE49-F238E27FC236}">
                <a16:creationId xmlns:a16="http://schemas.microsoft.com/office/drawing/2014/main" id="{1C6B6DA7-CF66-4B1D-99EA-7DA83F9C2AB2}"/>
              </a:ext>
            </a:extLst>
          </p:cNvPr>
          <p:cNvSpPr txBox="1"/>
          <p:nvPr/>
        </p:nvSpPr>
        <p:spPr>
          <a:xfrm>
            <a:off x="2278800" y="3795816"/>
            <a:ext cx="1417783" cy="3472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spcBef>
                <a:spcPts val="529"/>
              </a:spcBef>
              <a:defRPr/>
            </a:pPr>
            <a:r>
              <a:rPr lang="en-US" sz="800" kern="0">
                <a:solidFill>
                  <a:schemeClr val="bg1"/>
                </a:solidFill>
                <a:latin typeface="Verdana (Body)"/>
              </a:rPr>
              <a:t>Analyze Exceptions and Resolve Errors</a:t>
            </a:r>
          </a:p>
        </p:txBody>
      </p:sp>
      <p:sp>
        <p:nvSpPr>
          <p:cNvPr id="39" name="TextBox 49">
            <a:extLst>
              <a:ext uri="{FF2B5EF4-FFF2-40B4-BE49-F238E27FC236}">
                <a16:creationId xmlns:a16="http://schemas.microsoft.com/office/drawing/2014/main" id="{5572F97D-007A-4A07-8C0E-8222F9210F2B}"/>
              </a:ext>
            </a:extLst>
          </p:cNvPr>
          <p:cNvSpPr txBox="1"/>
          <p:nvPr/>
        </p:nvSpPr>
        <p:spPr>
          <a:xfrm>
            <a:off x="3592506" y="3795816"/>
            <a:ext cx="1074677" cy="3472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defRPr/>
            </a:pPr>
            <a:r>
              <a:rPr lang="en-US" sz="800" kern="0">
                <a:solidFill>
                  <a:schemeClr val="bg1"/>
                </a:solidFill>
                <a:latin typeface="Verdana (Body)"/>
              </a:rPr>
              <a:t>Perform Final</a:t>
            </a:r>
            <a:br>
              <a:rPr lang="en-US" sz="800" kern="0">
                <a:solidFill>
                  <a:schemeClr val="bg1"/>
                </a:solidFill>
                <a:latin typeface="Verdana (Body)"/>
              </a:rPr>
            </a:br>
            <a:r>
              <a:rPr lang="en-US" sz="800" kern="0">
                <a:solidFill>
                  <a:schemeClr val="bg1"/>
                </a:solidFill>
                <a:latin typeface="Verdana (Body)"/>
              </a:rPr>
              <a:t>Reconciliations</a:t>
            </a:r>
          </a:p>
        </p:txBody>
      </p:sp>
      <p:sp>
        <p:nvSpPr>
          <p:cNvPr id="40" name="TextBox 23">
            <a:extLst>
              <a:ext uri="{FF2B5EF4-FFF2-40B4-BE49-F238E27FC236}">
                <a16:creationId xmlns:a16="http://schemas.microsoft.com/office/drawing/2014/main" id="{26C74161-013A-4FA1-8C71-E170EF157683}"/>
              </a:ext>
            </a:extLst>
          </p:cNvPr>
          <p:cNvSpPr txBox="1"/>
          <p:nvPr/>
        </p:nvSpPr>
        <p:spPr>
          <a:xfrm>
            <a:off x="947901" y="3795816"/>
            <a:ext cx="1439191" cy="3472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spcBef>
                <a:spcPts val="529"/>
              </a:spcBef>
              <a:defRPr/>
            </a:pPr>
            <a:r>
              <a:rPr lang="en-US" sz="800" kern="0">
                <a:latin typeface="Verdana (Body)"/>
              </a:rPr>
              <a:t>Generate reconciliation metrics/reports</a:t>
            </a:r>
          </a:p>
        </p:txBody>
      </p:sp>
      <p:sp>
        <p:nvSpPr>
          <p:cNvPr id="41" name="U-Turn Arrow 37">
            <a:extLst>
              <a:ext uri="{FF2B5EF4-FFF2-40B4-BE49-F238E27FC236}">
                <a16:creationId xmlns:a16="http://schemas.microsoft.com/office/drawing/2014/main" id="{C85360DD-5C83-4D43-9653-E0C472007ECA}"/>
              </a:ext>
            </a:extLst>
          </p:cNvPr>
          <p:cNvSpPr/>
          <p:nvPr/>
        </p:nvSpPr>
        <p:spPr>
          <a:xfrm rot="16200000" flipH="1">
            <a:off x="2390825" y="734956"/>
            <a:ext cx="1295166" cy="4670179"/>
          </a:xfrm>
          <a:prstGeom prst="uturnArrow">
            <a:avLst>
              <a:gd name="adj1" fmla="val 6432"/>
              <a:gd name="adj2" fmla="val 3575"/>
              <a:gd name="adj3" fmla="val 0"/>
              <a:gd name="adj4" fmla="val 49821"/>
              <a:gd name="adj5" fmla="val 94554"/>
            </a:avLst>
          </a:prstGeom>
          <a:solidFill>
            <a:srgbClr val="97999B"/>
          </a:solidFill>
          <a:ln w="12700" cap="flat" cmpd="sng" algn="ctr">
            <a:noFill/>
            <a:prstDash val="solid"/>
          </a:ln>
          <a:effectLst/>
        </p:spPr>
        <p:txBody>
          <a:bodyPr lIns="40143" rIns="40143"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spcBef>
                <a:spcPct val="20000"/>
              </a:spcBef>
              <a:defRPr/>
            </a:pPr>
            <a:endParaRPr lang="en-US" sz="927" b="1" kern="0">
              <a:solidFill>
                <a:prstClr val="black"/>
              </a:solidFill>
              <a:latin typeface="Verdana (Body)"/>
              <a:cs typeface="Open Sans" panose="020B0606030504020204" pitchFamily="34" charset="0"/>
            </a:endParaRPr>
          </a:p>
        </p:txBody>
      </p:sp>
      <p:sp>
        <p:nvSpPr>
          <p:cNvPr id="42" name="TextBox 28">
            <a:extLst>
              <a:ext uri="{FF2B5EF4-FFF2-40B4-BE49-F238E27FC236}">
                <a16:creationId xmlns:a16="http://schemas.microsoft.com/office/drawing/2014/main" id="{C1D21AE9-20F3-4DD8-A75B-642BF277C084}"/>
              </a:ext>
            </a:extLst>
          </p:cNvPr>
          <p:cNvSpPr txBox="1"/>
          <p:nvPr/>
        </p:nvSpPr>
        <p:spPr>
          <a:xfrm>
            <a:off x="1369841" y="1518780"/>
            <a:ext cx="824492" cy="25487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defRPr/>
            </a:pPr>
            <a:r>
              <a:rPr lang="en-US" sz="800" kern="0">
                <a:latin typeface="Verdana (Body)"/>
              </a:rPr>
              <a:t>Define data requirements</a:t>
            </a:r>
          </a:p>
        </p:txBody>
      </p:sp>
      <p:sp>
        <p:nvSpPr>
          <p:cNvPr id="43" name="Oval 42">
            <a:extLst>
              <a:ext uri="{FF2B5EF4-FFF2-40B4-BE49-F238E27FC236}">
                <a16:creationId xmlns:a16="http://schemas.microsoft.com/office/drawing/2014/main" id="{460D8FEE-B433-4213-B3F3-5E07969904BC}"/>
              </a:ext>
            </a:extLst>
          </p:cNvPr>
          <p:cNvSpPr>
            <a:spLocks noChangeAspect="1"/>
          </p:cNvSpPr>
          <p:nvPr/>
        </p:nvSpPr>
        <p:spPr>
          <a:xfrm>
            <a:off x="3038408" y="1231761"/>
            <a:ext cx="237744" cy="227287"/>
          </a:xfrm>
          <a:prstGeom prst="ellipse">
            <a:avLst/>
          </a:prstGeom>
          <a:solidFill>
            <a:srgbClr val="54565B"/>
          </a:solidFill>
          <a:ln w="25400" cap="flat" cmpd="sng" algn="ctr">
            <a:solidFill>
              <a:sysClr val="window" lastClr="FFFFFF"/>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r>
              <a:rPr lang="en-US" sz="800" b="1" kern="0">
                <a:solidFill>
                  <a:schemeClr val="bg1"/>
                </a:solidFill>
                <a:latin typeface="Verdana (Body)"/>
                <a:cs typeface="Open Sans" panose="020B0606030504020204" pitchFamily="34" charset="0"/>
              </a:rPr>
              <a:t>2</a:t>
            </a:r>
          </a:p>
        </p:txBody>
      </p:sp>
      <p:sp>
        <p:nvSpPr>
          <p:cNvPr id="44" name="TextBox 30">
            <a:extLst>
              <a:ext uri="{FF2B5EF4-FFF2-40B4-BE49-F238E27FC236}">
                <a16:creationId xmlns:a16="http://schemas.microsoft.com/office/drawing/2014/main" id="{34903377-467F-427E-A02B-0D11A7101D46}"/>
              </a:ext>
            </a:extLst>
          </p:cNvPr>
          <p:cNvSpPr txBox="1"/>
          <p:nvPr/>
        </p:nvSpPr>
        <p:spPr>
          <a:xfrm>
            <a:off x="2702298" y="1526048"/>
            <a:ext cx="909964" cy="25487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defRPr/>
            </a:pPr>
            <a:r>
              <a:rPr lang="en-US" sz="800" kern="0">
                <a:latin typeface="Verdana (Body)"/>
              </a:rPr>
              <a:t>Perform initial </a:t>
            </a:r>
          </a:p>
          <a:p>
            <a:pPr algn="ctr" defTabSz="806867">
              <a:lnSpc>
                <a:spcPct val="106000"/>
              </a:lnSpc>
              <a:defRPr/>
            </a:pPr>
            <a:r>
              <a:rPr lang="en-US" sz="800" kern="0">
                <a:latin typeface="Verdana (Body)"/>
              </a:rPr>
              <a:t>data analysis</a:t>
            </a:r>
          </a:p>
        </p:txBody>
      </p:sp>
      <p:sp>
        <p:nvSpPr>
          <p:cNvPr id="45" name="Oval 44">
            <a:extLst>
              <a:ext uri="{FF2B5EF4-FFF2-40B4-BE49-F238E27FC236}">
                <a16:creationId xmlns:a16="http://schemas.microsoft.com/office/drawing/2014/main" id="{CDCD75AB-13B6-4077-9720-BA06078A4651}"/>
              </a:ext>
            </a:extLst>
          </p:cNvPr>
          <p:cNvSpPr>
            <a:spLocks noChangeAspect="1"/>
          </p:cNvSpPr>
          <p:nvPr/>
        </p:nvSpPr>
        <p:spPr>
          <a:xfrm>
            <a:off x="4537335" y="1231760"/>
            <a:ext cx="237744" cy="227287"/>
          </a:xfrm>
          <a:prstGeom prst="ellipse">
            <a:avLst/>
          </a:prstGeom>
          <a:solidFill>
            <a:srgbClr val="54565B"/>
          </a:solidFill>
          <a:ln w="25400" cap="flat" cmpd="sng" algn="ctr">
            <a:solidFill>
              <a:sysClr val="window" lastClr="FFFFFF"/>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r>
              <a:rPr lang="en-US" sz="800" b="1" kern="0">
                <a:solidFill>
                  <a:schemeClr val="bg1"/>
                </a:solidFill>
                <a:latin typeface="Verdana (Body)"/>
                <a:cs typeface="Open Sans" panose="020B0606030504020204" pitchFamily="34" charset="0"/>
              </a:rPr>
              <a:t>3</a:t>
            </a:r>
          </a:p>
        </p:txBody>
      </p:sp>
      <p:sp>
        <p:nvSpPr>
          <p:cNvPr id="46" name="TextBox 32">
            <a:extLst>
              <a:ext uri="{FF2B5EF4-FFF2-40B4-BE49-F238E27FC236}">
                <a16:creationId xmlns:a16="http://schemas.microsoft.com/office/drawing/2014/main" id="{DABEBAE9-B3A6-4AA2-8610-BF6E89EA2659}"/>
              </a:ext>
            </a:extLst>
          </p:cNvPr>
          <p:cNvSpPr txBox="1"/>
          <p:nvPr/>
        </p:nvSpPr>
        <p:spPr>
          <a:xfrm>
            <a:off x="4047917" y="1515114"/>
            <a:ext cx="1216580" cy="25487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spcBef>
                <a:spcPts val="529"/>
              </a:spcBef>
              <a:defRPr/>
            </a:pPr>
            <a:r>
              <a:rPr lang="en-US" sz="800" kern="0">
                <a:latin typeface="Verdana (Body)"/>
              </a:rPr>
              <a:t>Define business rules, configure ERP cloud </a:t>
            </a:r>
          </a:p>
        </p:txBody>
      </p:sp>
      <p:sp>
        <p:nvSpPr>
          <p:cNvPr id="47" name="Oval 46">
            <a:extLst>
              <a:ext uri="{FF2B5EF4-FFF2-40B4-BE49-F238E27FC236}">
                <a16:creationId xmlns:a16="http://schemas.microsoft.com/office/drawing/2014/main" id="{8011D507-661D-4D03-8B8E-A92BD47429EB}"/>
              </a:ext>
            </a:extLst>
          </p:cNvPr>
          <p:cNvSpPr>
            <a:spLocks noChangeAspect="1"/>
          </p:cNvSpPr>
          <p:nvPr/>
        </p:nvSpPr>
        <p:spPr>
          <a:xfrm>
            <a:off x="5123262" y="2366291"/>
            <a:ext cx="237744" cy="227287"/>
          </a:xfrm>
          <a:prstGeom prst="ellipse">
            <a:avLst/>
          </a:prstGeom>
          <a:solidFill>
            <a:srgbClr val="00B0F0"/>
          </a:solidFill>
          <a:ln w="25400" cap="flat" cmpd="sng" algn="ctr">
            <a:solidFill>
              <a:sysClr val="window" lastClr="FFFFFF"/>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r>
              <a:rPr lang="en-US" sz="800" b="1" kern="0">
                <a:solidFill>
                  <a:schemeClr val="bg1"/>
                </a:solidFill>
                <a:latin typeface="Verdana (Body)"/>
                <a:cs typeface="Open Sans" panose="020B0606030504020204" pitchFamily="34" charset="0"/>
              </a:rPr>
              <a:t>4</a:t>
            </a:r>
          </a:p>
        </p:txBody>
      </p:sp>
      <p:sp>
        <p:nvSpPr>
          <p:cNvPr id="48" name="TextBox 34">
            <a:extLst>
              <a:ext uri="{FF2B5EF4-FFF2-40B4-BE49-F238E27FC236}">
                <a16:creationId xmlns:a16="http://schemas.microsoft.com/office/drawing/2014/main" id="{52D25F51-78A7-4E57-A691-E8CCB3CD12CA}"/>
              </a:ext>
            </a:extLst>
          </p:cNvPr>
          <p:cNvSpPr txBox="1"/>
          <p:nvPr/>
        </p:nvSpPr>
        <p:spPr>
          <a:xfrm>
            <a:off x="4740130" y="2627989"/>
            <a:ext cx="1058080" cy="38536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spcBef>
                <a:spcPts val="529"/>
              </a:spcBef>
              <a:defRPr/>
            </a:pPr>
            <a:r>
              <a:rPr lang="en-US" sz="800" kern="0">
                <a:latin typeface="Verdana (Body)"/>
              </a:rPr>
              <a:t>Extract and perform legacy to ERP</a:t>
            </a:r>
            <a:br>
              <a:rPr lang="en-US" sz="800" kern="0">
                <a:latin typeface="Verdana (Body)"/>
              </a:rPr>
            </a:br>
            <a:r>
              <a:rPr lang="en-US" sz="800" kern="0">
                <a:latin typeface="Verdana (Body)"/>
              </a:rPr>
              <a:t>cloud mapping</a:t>
            </a:r>
          </a:p>
        </p:txBody>
      </p:sp>
      <p:sp>
        <p:nvSpPr>
          <p:cNvPr id="49" name="Oval 48">
            <a:extLst>
              <a:ext uri="{FF2B5EF4-FFF2-40B4-BE49-F238E27FC236}">
                <a16:creationId xmlns:a16="http://schemas.microsoft.com/office/drawing/2014/main" id="{39D7BC9B-EB34-493F-9671-8B7657F7029E}"/>
              </a:ext>
            </a:extLst>
          </p:cNvPr>
          <p:cNvSpPr>
            <a:spLocks noChangeAspect="1"/>
          </p:cNvSpPr>
          <p:nvPr/>
        </p:nvSpPr>
        <p:spPr>
          <a:xfrm>
            <a:off x="4170169" y="2360574"/>
            <a:ext cx="237744" cy="227287"/>
          </a:xfrm>
          <a:prstGeom prst="ellipse">
            <a:avLst/>
          </a:prstGeom>
          <a:solidFill>
            <a:srgbClr val="00A3E0"/>
          </a:solidFill>
          <a:ln w="25400" cap="flat" cmpd="sng" algn="ctr">
            <a:solidFill>
              <a:sysClr val="window" lastClr="FFFFFF"/>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defRPr/>
            </a:pPr>
            <a:r>
              <a:rPr lang="en-US" sz="900" b="1" kern="0">
                <a:solidFill>
                  <a:schemeClr val="bg1"/>
                </a:solidFill>
                <a:latin typeface="Verdana (Body)"/>
                <a:cs typeface="Open Sans" panose="020B0606030504020204" pitchFamily="34" charset="0"/>
              </a:rPr>
              <a:t>5</a:t>
            </a:r>
          </a:p>
        </p:txBody>
      </p:sp>
      <p:sp>
        <p:nvSpPr>
          <p:cNvPr id="50" name="TextBox 36">
            <a:extLst>
              <a:ext uri="{FF2B5EF4-FFF2-40B4-BE49-F238E27FC236}">
                <a16:creationId xmlns:a16="http://schemas.microsoft.com/office/drawing/2014/main" id="{825CBE91-1005-4F04-9D02-C8A2909AD3B4}"/>
              </a:ext>
            </a:extLst>
          </p:cNvPr>
          <p:cNvSpPr txBox="1"/>
          <p:nvPr/>
        </p:nvSpPr>
        <p:spPr>
          <a:xfrm>
            <a:off x="3853584" y="2710904"/>
            <a:ext cx="869836" cy="2167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spcBef>
                <a:spcPts val="529"/>
              </a:spcBef>
              <a:defRPr/>
            </a:pPr>
            <a:r>
              <a:rPr lang="en-US" sz="800" kern="0">
                <a:latin typeface="Verdana (Body)"/>
              </a:rPr>
              <a:t>Enrich data</a:t>
            </a:r>
          </a:p>
        </p:txBody>
      </p:sp>
      <p:sp>
        <p:nvSpPr>
          <p:cNvPr id="51" name="Oval 50">
            <a:extLst>
              <a:ext uri="{FF2B5EF4-FFF2-40B4-BE49-F238E27FC236}">
                <a16:creationId xmlns:a16="http://schemas.microsoft.com/office/drawing/2014/main" id="{235C822C-5EA2-4B0D-9525-611E707D82F5}"/>
              </a:ext>
            </a:extLst>
          </p:cNvPr>
          <p:cNvSpPr>
            <a:spLocks noChangeAspect="1"/>
          </p:cNvSpPr>
          <p:nvPr/>
        </p:nvSpPr>
        <p:spPr>
          <a:xfrm>
            <a:off x="3266852" y="2352386"/>
            <a:ext cx="237744" cy="227287"/>
          </a:xfrm>
          <a:prstGeom prst="ellipse">
            <a:avLst/>
          </a:prstGeom>
          <a:solidFill>
            <a:srgbClr val="00A3E0"/>
          </a:solidFill>
          <a:ln w="25400" cap="flat" cmpd="sng" algn="ctr">
            <a:solidFill>
              <a:sysClr val="window" lastClr="FFFFFF"/>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defRPr/>
            </a:pPr>
            <a:r>
              <a:rPr lang="en-US" sz="900" b="1" kern="0">
                <a:solidFill>
                  <a:schemeClr val="bg1"/>
                </a:solidFill>
                <a:latin typeface="Verdana (Body)"/>
                <a:cs typeface="Open Sans" panose="020B0606030504020204" pitchFamily="34" charset="0"/>
              </a:rPr>
              <a:t>6</a:t>
            </a:r>
          </a:p>
        </p:txBody>
      </p:sp>
      <p:sp>
        <p:nvSpPr>
          <p:cNvPr id="52" name="TextBox 38">
            <a:extLst>
              <a:ext uri="{FF2B5EF4-FFF2-40B4-BE49-F238E27FC236}">
                <a16:creationId xmlns:a16="http://schemas.microsoft.com/office/drawing/2014/main" id="{6BEFD73A-4566-470B-B80B-A72BF0721047}"/>
              </a:ext>
            </a:extLst>
          </p:cNvPr>
          <p:cNvSpPr txBox="1"/>
          <p:nvPr/>
        </p:nvSpPr>
        <p:spPr>
          <a:xfrm>
            <a:off x="2782022" y="2674949"/>
            <a:ext cx="1339691" cy="3472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spcBef>
                <a:spcPts val="529"/>
              </a:spcBef>
              <a:defRPr/>
            </a:pPr>
            <a:r>
              <a:rPr lang="en-US" sz="800" kern="0">
                <a:latin typeface="Verdana (Body)"/>
              </a:rPr>
              <a:t>Transform data for conversions</a:t>
            </a:r>
          </a:p>
        </p:txBody>
      </p:sp>
      <p:sp>
        <p:nvSpPr>
          <p:cNvPr id="53" name="Oval 52">
            <a:extLst>
              <a:ext uri="{FF2B5EF4-FFF2-40B4-BE49-F238E27FC236}">
                <a16:creationId xmlns:a16="http://schemas.microsoft.com/office/drawing/2014/main" id="{F68F0C39-AA9C-4AE5-A4C3-872BD8B4D995}"/>
              </a:ext>
            </a:extLst>
          </p:cNvPr>
          <p:cNvSpPr>
            <a:spLocks noChangeAspect="1"/>
          </p:cNvSpPr>
          <p:nvPr/>
        </p:nvSpPr>
        <p:spPr>
          <a:xfrm>
            <a:off x="2313759" y="2341912"/>
            <a:ext cx="237744" cy="227287"/>
          </a:xfrm>
          <a:prstGeom prst="ellipse">
            <a:avLst/>
          </a:prstGeom>
          <a:solidFill>
            <a:srgbClr val="00A3E0"/>
          </a:solidFill>
          <a:ln w="25400" cap="flat" cmpd="sng" algn="ctr">
            <a:solidFill>
              <a:sysClr val="window" lastClr="FFFFFF"/>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defRPr/>
            </a:pPr>
            <a:r>
              <a:rPr lang="en-US" sz="900" b="1" kern="0">
                <a:solidFill>
                  <a:schemeClr val="bg1"/>
                </a:solidFill>
                <a:latin typeface="Verdana (Body)"/>
                <a:cs typeface="Open Sans" panose="020B0606030504020204" pitchFamily="34" charset="0"/>
              </a:rPr>
              <a:t>7</a:t>
            </a:r>
          </a:p>
        </p:txBody>
      </p:sp>
      <p:sp>
        <p:nvSpPr>
          <p:cNvPr id="54" name="TextBox 40">
            <a:extLst>
              <a:ext uri="{FF2B5EF4-FFF2-40B4-BE49-F238E27FC236}">
                <a16:creationId xmlns:a16="http://schemas.microsoft.com/office/drawing/2014/main" id="{EB9351DC-0A93-470C-B06D-8E218BC71CB9}"/>
              </a:ext>
            </a:extLst>
          </p:cNvPr>
          <p:cNvSpPr txBox="1"/>
          <p:nvPr/>
        </p:nvSpPr>
        <p:spPr>
          <a:xfrm>
            <a:off x="1788614" y="2653873"/>
            <a:ext cx="1288683" cy="4776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spcBef>
                <a:spcPts val="529"/>
              </a:spcBef>
              <a:defRPr/>
            </a:pPr>
            <a:r>
              <a:rPr lang="en-US" sz="800" kern="0">
                <a:latin typeface="Verdana (Body)"/>
              </a:rPr>
              <a:t>Create data in predefined templates for load</a:t>
            </a:r>
          </a:p>
        </p:txBody>
      </p:sp>
      <p:sp>
        <p:nvSpPr>
          <p:cNvPr id="55" name="Oval 54">
            <a:extLst>
              <a:ext uri="{FF2B5EF4-FFF2-40B4-BE49-F238E27FC236}">
                <a16:creationId xmlns:a16="http://schemas.microsoft.com/office/drawing/2014/main" id="{FB751473-FD24-4942-B8DE-4A000C44740D}"/>
              </a:ext>
            </a:extLst>
          </p:cNvPr>
          <p:cNvSpPr>
            <a:spLocks noChangeAspect="1"/>
          </p:cNvSpPr>
          <p:nvPr/>
        </p:nvSpPr>
        <p:spPr>
          <a:xfrm>
            <a:off x="1360666" y="2341911"/>
            <a:ext cx="237744" cy="227287"/>
          </a:xfrm>
          <a:prstGeom prst="ellipse">
            <a:avLst/>
          </a:prstGeom>
          <a:solidFill>
            <a:srgbClr val="00A3E0"/>
          </a:solidFill>
          <a:ln w="25400" cap="flat" cmpd="sng" algn="ctr">
            <a:solidFill>
              <a:sysClr val="window" lastClr="FFFFFF"/>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defRPr/>
            </a:pPr>
            <a:r>
              <a:rPr lang="en-US" sz="900" b="1" kern="0">
                <a:solidFill>
                  <a:schemeClr val="bg1"/>
                </a:solidFill>
                <a:latin typeface="Verdana (Body)"/>
                <a:cs typeface="Open Sans" panose="020B0606030504020204" pitchFamily="34" charset="0"/>
              </a:rPr>
              <a:t>8</a:t>
            </a:r>
          </a:p>
        </p:txBody>
      </p:sp>
      <p:sp>
        <p:nvSpPr>
          <p:cNvPr id="56" name="TextBox 44">
            <a:extLst>
              <a:ext uri="{FF2B5EF4-FFF2-40B4-BE49-F238E27FC236}">
                <a16:creationId xmlns:a16="http://schemas.microsoft.com/office/drawing/2014/main" id="{70E2BD11-E2B0-4FAB-8A56-94674C6B4723}"/>
              </a:ext>
            </a:extLst>
          </p:cNvPr>
          <p:cNvSpPr txBox="1"/>
          <p:nvPr/>
        </p:nvSpPr>
        <p:spPr>
          <a:xfrm>
            <a:off x="783362" y="2673832"/>
            <a:ext cx="1202486" cy="3472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spcBef>
                <a:spcPts val="529"/>
              </a:spcBef>
              <a:defRPr/>
            </a:pPr>
            <a:r>
              <a:rPr lang="en-US" sz="800" kern="0">
                <a:latin typeface="Verdana (Body)"/>
              </a:rPr>
              <a:t>Load data to ERP cloud modules</a:t>
            </a:r>
          </a:p>
        </p:txBody>
      </p:sp>
      <p:sp>
        <p:nvSpPr>
          <p:cNvPr id="57" name="Oval 56">
            <a:extLst>
              <a:ext uri="{FF2B5EF4-FFF2-40B4-BE49-F238E27FC236}">
                <a16:creationId xmlns:a16="http://schemas.microsoft.com/office/drawing/2014/main" id="{5929E237-C157-48A6-B322-3B258E6BA9DF}"/>
              </a:ext>
            </a:extLst>
          </p:cNvPr>
          <p:cNvSpPr>
            <a:spLocks noChangeAspect="1"/>
          </p:cNvSpPr>
          <p:nvPr/>
        </p:nvSpPr>
        <p:spPr>
          <a:xfrm>
            <a:off x="1582378" y="3541838"/>
            <a:ext cx="237744" cy="227287"/>
          </a:xfrm>
          <a:prstGeom prst="ellipse">
            <a:avLst/>
          </a:prstGeom>
          <a:solidFill>
            <a:srgbClr val="FFCD00"/>
          </a:solidFill>
          <a:ln w="25400" cap="flat" cmpd="sng" algn="ctr">
            <a:solidFill>
              <a:sysClr val="window" lastClr="FFFFFF"/>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defRPr/>
            </a:pPr>
            <a:r>
              <a:rPr lang="en-US" sz="900" b="1" kern="0">
                <a:latin typeface="Verdana (Body)"/>
                <a:cs typeface="Open Sans" panose="020B0606030504020204" pitchFamily="34" charset="0"/>
              </a:rPr>
              <a:t>9</a:t>
            </a:r>
          </a:p>
        </p:txBody>
      </p:sp>
      <p:sp>
        <p:nvSpPr>
          <p:cNvPr id="58" name="Oval 57">
            <a:extLst>
              <a:ext uri="{FF2B5EF4-FFF2-40B4-BE49-F238E27FC236}">
                <a16:creationId xmlns:a16="http://schemas.microsoft.com/office/drawing/2014/main" id="{3C1D4610-522D-4C54-85AD-19C91B749998}"/>
              </a:ext>
            </a:extLst>
          </p:cNvPr>
          <p:cNvSpPr>
            <a:spLocks noChangeAspect="1"/>
          </p:cNvSpPr>
          <p:nvPr/>
        </p:nvSpPr>
        <p:spPr>
          <a:xfrm>
            <a:off x="2789659" y="3541838"/>
            <a:ext cx="237744" cy="227287"/>
          </a:xfrm>
          <a:prstGeom prst="ellipse">
            <a:avLst/>
          </a:prstGeom>
          <a:solidFill>
            <a:srgbClr val="FFCD00"/>
          </a:solidFill>
          <a:ln w="25400" cap="flat" cmpd="sng" algn="ctr">
            <a:solidFill>
              <a:sysClr val="window" lastClr="FFFFFF"/>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defRPr/>
            </a:pPr>
            <a:r>
              <a:rPr lang="en-US" sz="900" b="1" kern="0">
                <a:latin typeface="Verdana (Body)"/>
                <a:cs typeface="Open Sans" panose="020B0606030504020204" pitchFamily="34" charset="0"/>
              </a:rPr>
              <a:t>10</a:t>
            </a:r>
          </a:p>
        </p:txBody>
      </p:sp>
      <p:sp>
        <p:nvSpPr>
          <p:cNvPr id="59" name="TextBox 47">
            <a:extLst>
              <a:ext uri="{FF2B5EF4-FFF2-40B4-BE49-F238E27FC236}">
                <a16:creationId xmlns:a16="http://schemas.microsoft.com/office/drawing/2014/main" id="{989FF7C7-C276-4F66-92AF-C11432688B63}"/>
              </a:ext>
            </a:extLst>
          </p:cNvPr>
          <p:cNvSpPr txBox="1"/>
          <p:nvPr/>
        </p:nvSpPr>
        <p:spPr>
          <a:xfrm>
            <a:off x="2278800" y="3795816"/>
            <a:ext cx="1417783" cy="3472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spcBef>
                <a:spcPts val="529"/>
              </a:spcBef>
              <a:defRPr/>
            </a:pPr>
            <a:r>
              <a:rPr lang="en-US" sz="800" kern="0">
                <a:latin typeface="Verdana (Body)"/>
              </a:rPr>
              <a:t>Analyze exceptions and resolve errors</a:t>
            </a:r>
          </a:p>
        </p:txBody>
      </p:sp>
      <p:sp>
        <p:nvSpPr>
          <p:cNvPr id="60" name="Oval 59">
            <a:extLst>
              <a:ext uri="{FF2B5EF4-FFF2-40B4-BE49-F238E27FC236}">
                <a16:creationId xmlns:a16="http://schemas.microsoft.com/office/drawing/2014/main" id="{90CBD76C-EB62-4CC3-8F51-5F51E26C55B1}"/>
              </a:ext>
            </a:extLst>
          </p:cNvPr>
          <p:cNvSpPr>
            <a:spLocks noChangeAspect="1"/>
          </p:cNvSpPr>
          <p:nvPr/>
        </p:nvSpPr>
        <p:spPr>
          <a:xfrm>
            <a:off x="4023731" y="3541838"/>
            <a:ext cx="237744" cy="227287"/>
          </a:xfrm>
          <a:prstGeom prst="ellipse">
            <a:avLst/>
          </a:prstGeom>
          <a:solidFill>
            <a:srgbClr val="FFCD00"/>
          </a:solidFill>
          <a:ln w="25400" cap="flat" cmpd="sng" algn="ctr">
            <a:solidFill>
              <a:sysClr val="window" lastClr="FFFFFF"/>
            </a:solidFill>
            <a:prstDash val="solid"/>
          </a:ln>
          <a:effectLst/>
        </p:spPr>
        <p:txBody>
          <a:bodyPr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defRPr/>
            </a:pPr>
            <a:r>
              <a:rPr lang="en-US" sz="900" b="1" kern="0">
                <a:latin typeface="Verdana (Body)"/>
                <a:cs typeface="Open Sans" panose="020B0606030504020204" pitchFamily="34" charset="0"/>
              </a:rPr>
              <a:t>11</a:t>
            </a:r>
          </a:p>
        </p:txBody>
      </p:sp>
      <p:sp>
        <p:nvSpPr>
          <p:cNvPr id="61" name="TextBox 49">
            <a:extLst>
              <a:ext uri="{FF2B5EF4-FFF2-40B4-BE49-F238E27FC236}">
                <a16:creationId xmlns:a16="http://schemas.microsoft.com/office/drawing/2014/main" id="{C3A66A47-C3A2-4B86-96CB-BC6EA66A8934}"/>
              </a:ext>
            </a:extLst>
          </p:cNvPr>
          <p:cNvSpPr txBox="1"/>
          <p:nvPr/>
        </p:nvSpPr>
        <p:spPr>
          <a:xfrm>
            <a:off x="3592506" y="3795816"/>
            <a:ext cx="1074677" cy="3472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lnSpc>
                <a:spcPct val="106000"/>
              </a:lnSpc>
              <a:defRPr/>
            </a:pPr>
            <a:r>
              <a:rPr lang="en-US" sz="800" kern="0">
                <a:latin typeface="Verdana (Body)"/>
              </a:rPr>
              <a:t>Perform final</a:t>
            </a:r>
            <a:br>
              <a:rPr lang="en-US" sz="800" kern="0">
                <a:latin typeface="Verdana (Body)"/>
              </a:rPr>
            </a:br>
            <a:r>
              <a:rPr lang="en-US" sz="800" kern="0">
                <a:latin typeface="Verdana (Body)"/>
              </a:rPr>
              <a:t>reconciliations</a:t>
            </a:r>
          </a:p>
        </p:txBody>
      </p:sp>
      <p:sp>
        <p:nvSpPr>
          <p:cNvPr id="62" name="TextBox 62">
            <a:extLst>
              <a:ext uri="{FF2B5EF4-FFF2-40B4-BE49-F238E27FC236}">
                <a16:creationId xmlns:a16="http://schemas.microsoft.com/office/drawing/2014/main" id="{93E8712B-B387-46DE-8646-6D8442525F10}"/>
              </a:ext>
            </a:extLst>
          </p:cNvPr>
          <p:cNvSpPr txBox="1"/>
          <p:nvPr/>
        </p:nvSpPr>
        <p:spPr>
          <a:xfrm>
            <a:off x="1045124" y="1998585"/>
            <a:ext cx="4526895" cy="271522"/>
          </a:xfrm>
          <a:prstGeom prst="rect">
            <a:avLst/>
          </a:prstGeom>
          <a:solidFill>
            <a:schemeClr val="tx1">
              <a:lumMod val="85000"/>
              <a:lumOff val="15000"/>
            </a:schemeClr>
          </a:solidFill>
        </p:spPr>
        <p:txBody>
          <a:bodyPr wrap="square" lIns="0" tIns="40341" rIns="0" bIns="4034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6867">
              <a:spcBef>
                <a:spcPts val="527"/>
              </a:spcBef>
              <a:buSzPct val="100000"/>
              <a:defRPr/>
            </a:pPr>
            <a:r>
              <a:rPr lang="en-US" sz="1235" b="1" kern="0">
                <a:solidFill>
                  <a:prstClr val="white"/>
                </a:solidFill>
                <a:latin typeface="Verdana (Body)"/>
              </a:rPr>
              <a:t>Activities enhanced by the ERP Conversion Process</a:t>
            </a:r>
            <a:endParaRPr lang="en-US" sz="1235" b="1" kern="0">
              <a:solidFill>
                <a:prstClr val="white"/>
              </a:solidFill>
              <a:highlight>
                <a:srgbClr val="FFFF00"/>
              </a:highlight>
              <a:latin typeface="Verdana (Body)"/>
            </a:endParaRPr>
          </a:p>
        </p:txBody>
      </p:sp>
      <p:grpSp>
        <p:nvGrpSpPr>
          <p:cNvPr id="63" name="Group 62">
            <a:extLst>
              <a:ext uri="{FF2B5EF4-FFF2-40B4-BE49-F238E27FC236}">
                <a16:creationId xmlns:a16="http://schemas.microsoft.com/office/drawing/2014/main" id="{CF7B418E-8D12-4656-8D6F-57E52A9C7C1F}"/>
              </a:ext>
            </a:extLst>
          </p:cNvPr>
          <p:cNvGrpSpPr/>
          <p:nvPr/>
        </p:nvGrpSpPr>
        <p:grpSpPr>
          <a:xfrm>
            <a:off x="5115121" y="2995493"/>
            <a:ext cx="646712" cy="716753"/>
            <a:chOff x="5009213" y="3804827"/>
            <a:chExt cx="646712" cy="716753"/>
          </a:xfrm>
        </p:grpSpPr>
        <p:sp>
          <p:nvSpPr>
            <p:cNvPr id="64" name="Freeform 863">
              <a:extLst>
                <a:ext uri="{FF2B5EF4-FFF2-40B4-BE49-F238E27FC236}">
                  <a16:creationId xmlns:a16="http://schemas.microsoft.com/office/drawing/2014/main" id="{BF161B1F-4593-4D2B-9237-B08DFB0D64CB}"/>
                </a:ext>
              </a:extLst>
            </p:cNvPr>
            <p:cNvSpPr>
              <a:spLocks noEditPoints="1"/>
            </p:cNvSpPr>
            <p:nvPr/>
          </p:nvSpPr>
          <p:spPr bwMode="auto">
            <a:xfrm>
              <a:off x="5009213" y="3804827"/>
              <a:ext cx="638625" cy="716753"/>
            </a:xfrm>
            <a:custGeom>
              <a:avLst/>
              <a:gdLst>
                <a:gd name="T0" fmla="*/ 11 w 235"/>
                <a:gd name="T1" fmla="*/ 313 h 313"/>
                <a:gd name="T2" fmla="*/ 0 w 235"/>
                <a:gd name="T3" fmla="*/ 303 h 313"/>
                <a:gd name="T4" fmla="*/ 0 w 235"/>
                <a:gd name="T5" fmla="*/ 47 h 313"/>
                <a:gd name="T6" fmla="*/ 5 w 235"/>
                <a:gd name="T7" fmla="*/ 38 h 313"/>
                <a:gd name="T8" fmla="*/ 125 w 235"/>
                <a:gd name="T9" fmla="*/ 39 h 313"/>
                <a:gd name="T10" fmla="*/ 218 w 235"/>
                <a:gd name="T11" fmla="*/ 38 h 313"/>
                <a:gd name="T12" fmla="*/ 229 w 235"/>
                <a:gd name="T13" fmla="*/ 37 h 313"/>
                <a:gd name="T14" fmla="*/ 235 w 235"/>
                <a:gd name="T15" fmla="*/ 47 h 313"/>
                <a:gd name="T16" fmla="*/ 235 w 235"/>
                <a:gd name="T17" fmla="*/ 185 h 313"/>
                <a:gd name="T18" fmla="*/ 230 w 235"/>
                <a:gd name="T19" fmla="*/ 194 h 313"/>
                <a:gd name="T20" fmla="*/ 110 w 235"/>
                <a:gd name="T21" fmla="*/ 193 h 313"/>
                <a:gd name="T22" fmla="*/ 22 w 235"/>
                <a:gd name="T23" fmla="*/ 191 h 313"/>
                <a:gd name="T24" fmla="*/ 22 w 235"/>
                <a:gd name="T25" fmla="*/ 303 h 313"/>
                <a:gd name="T26" fmla="*/ 11 w 235"/>
                <a:gd name="T27" fmla="*/ 313 h 313"/>
                <a:gd name="T28" fmla="*/ 70 w 235"/>
                <a:gd name="T29" fmla="*/ 155 h 313"/>
                <a:gd name="T30" fmla="*/ 125 w 235"/>
                <a:gd name="T31" fmla="*/ 178 h 313"/>
                <a:gd name="T32" fmla="*/ 214 w 235"/>
                <a:gd name="T33" fmla="*/ 179 h 313"/>
                <a:gd name="T34" fmla="*/ 214 w 235"/>
                <a:gd name="T35" fmla="*/ 65 h 313"/>
                <a:gd name="T36" fmla="*/ 110 w 235"/>
                <a:gd name="T37" fmla="*/ 54 h 313"/>
                <a:gd name="T38" fmla="*/ 22 w 235"/>
                <a:gd name="T39" fmla="*/ 53 h 313"/>
                <a:gd name="T40" fmla="*/ 22 w 235"/>
                <a:gd name="T41" fmla="*/ 167 h 313"/>
                <a:gd name="T42" fmla="*/ 70 w 235"/>
                <a:gd name="T43" fmla="*/ 15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313">
                  <a:moveTo>
                    <a:pt x="11" y="313"/>
                  </a:moveTo>
                  <a:cubicBezTo>
                    <a:pt x="5" y="313"/>
                    <a:pt x="0" y="309"/>
                    <a:pt x="0" y="303"/>
                  </a:cubicBezTo>
                  <a:cubicBezTo>
                    <a:pt x="0" y="47"/>
                    <a:pt x="0" y="47"/>
                    <a:pt x="0" y="47"/>
                  </a:cubicBezTo>
                  <a:cubicBezTo>
                    <a:pt x="0" y="43"/>
                    <a:pt x="2" y="40"/>
                    <a:pt x="5" y="38"/>
                  </a:cubicBezTo>
                  <a:cubicBezTo>
                    <a:pt x="29" y="21"/>
                    <a:pt x="86" y="0"/>
                    <a:pt x="125" y="39"/>
                  </a:cubicBezTo>
                  <a:cubicBezTo>
                    <a:pt x="161" y="75"/>
                    <a:pt x="218" y="38"/>
                    <a:pt x="218" y="38"/>
                  </a:cubicBezTo>
                  <a:cubicBezTo>
                    <a:pt x="222" y="36"/>
                    <a:pt x="226" y="35"/>
                    <a:pt x="229" y="37"/>
                  </a:cubicBezTo>
                  <a:cubicBezTo>
                    <a:pt x="233" y="39"/>
                    <a:pt x="235" y="43"/>
                    <a:pt x="235" y="47"/>
                  </a:cubicBezTo>
                  <a:cubicBezTo>
                    <a:pt x="235" y="185"/>
                    <a:pt x="235" y="185"/>
                    <a:pt x="235" y="185"/>
                  </a:cubicBezTo>
                  <a:cubicBezTo>
                    <a:pt x="235" y="189"/>
                    <a:pt x="233" y="192"/>
                    <a:pt x="230" y="194"/>
                  </a:cubicBezTo>
                  <a:cubicBezTo>
                    <a:pt x="205" y="211"/>
                    <a:pt x="148" y="231"/>
                    <a:pt x="110" y="193"/>
                  </a:cubicBezTo>
                  <a:cubicBezTo>
                    <a:pt x="79" y="162"/>
                    <a:pt x="36" y="183"/>
                    <a:pt x="22" y="191"/>
                  </a:cubicBezTo>
                  <a:cubicBezTo>
                    <a:pt x="22" y="303"/>
                    <a:pt x="22" y="303"/>
                    <a:pt x="22" y="303"/>
                  </a:cubicBezTo>
                  <a:cubicBezTo>
                    <a:pt x="22" y="309"/>
                    <a:pt x="17" y="313"/>
                    <a:pt x="11" y="313"/>
                  </a:cubicBezTo>
                  <a:close/>
                  <a:moveTo>
                    <a:pt x="70" y="155"/>
                  </a:moveTo>
                  <a:cubicBezTo>
                    <a:pt x="89" y="155"/>
                    <a:pt x="109" y="161"/>
                    <a:pt x="125" y="178"/>
                  </a:cubicBezTo>
                  <a:cubicBezTo>
                    <a:pt x="155" y="207"/>
                    <a:pt x="199" y="187"/>
                    <a:pt x="214" y="179"/>
                  </a:cubicBezTo>
                  <a:cubicBezTo>
                    <a:pt x="214" y="65"/>
                    <a:pt x="214" y="65"/>
                    <a:pt x="214" y="65"/>
                  </a:cubicBezTo>
                  <a:cubicBezTo>
                    <a:pt x="185" y="78"/>
                    <a:pt x="142" y="86"/>
                    <a:pt x="110" y="54"/>
                  </a:cubicBezTo>
                  <a:cubicBezTo>
                    <a:pt x="80" y="24"/>
                    <a:pt x="36" y="45"/>
                    <a:pt x="22" y="53"/>
                  </a:cubicBezTo>
                  <a:cubicBezTo>
                    <a:pt x="22" y="167"/>
                    <a:pt x="22" y="167"/>
                    <a:pt x="22" y="167"/>
                  </a:cubicBezTo>
                  <a:cubicBezTo>
                    <a:pt x="35" y="161"/>
                    <a:pt x="53" y="155"/>
                    <a:pt x="70" y="155"/>
                  </a:cubicBezTo>
                  <a:close/>
                </a:path>
              </a:pathLst>
            </a:custGeom>
            <a:solidFill>
              <a:srgbClr val="0076A8"/>
            </a:solidFill>
            <a:ln w="12700" cap="flat" cmpd="sng" algn="ctr">
              <a:noFill/>
              <a:prstDash val="solid"/>
            </a:ln>
            <a:effectLst/>
            <a:extLst>
              <a:ext uri="{91240B29-F687-4f45-9708-019B960494DF}">
                <a14:hiddenLine xmlns="" xmlns:a14="http://schemas.microsoft.com/office/drawing/2010/main" w="9525">
                  <a:solidFill>
                    <a:srgbClr val="000000"/>
                  </a:solidFill>
                  <a:round/>
                  <a:headEnd/>
                  <a:tailEnd/>
                </a14:hiddenLine>
              </a:ext>
            </a:extLst>
          </p:spPr>
          <p:txBody>
            <a:bodyPr lIns="51182" rIns="51182" rtlCol="0" anchor="ctr"/>
            <a:lstStyle/>
            <a:p>
              <a:pPr marL="0" marR="0" lvl="0" indent="0" algn="ctr" defTabSz="1023671" rtl="0" eaLnBrk="1" fontAlgn="auto" latinLnBrk="0" hangingPunct="1">
                <a:lnSpc>
                  <a:spcPct val="100000"/>
                </a:lnSpc>
                <a:spcBef>
                  <a:spcPct val="20000"/>
                </a:spcBef>
                <a:spcAft>
                  <a:spcPts val="0"/>
                </a:spcAft>
                <a:buClrTx/>
                <a:buSzTx/>
                <a:buFontTx/>
                <a:buNone/>
                <a:tabLst/>
                <a:defRPr/>
              </a:pPr>
              <a:endParaRPr kumimoji="0" lang="en-US" sz="1000" b="1" i="0" u="none" strike="noStrike" kern="0" cap="none" spc="0" normalizeH="0" baseline="0" noProof="0">
                <a:ln>
                  <a:noFill/>
                </a:ln>
                <a:solidFill>
                  <a:srgbClr val="002776"/>
                </a:solidFill>
                <a:effectLst/>
                <a:uLnTx/>
                <a:uFillTx/>
                <a:latin typeface="Verdana (Body)"/>
                <a:ea typeface="Verdana" panose="020B0604030504040204" pitchFamily="34" charset="0"/>
                <a:cs typeface="Arial" charset="0"/>
              </a:endParaRPr>
            </a:p>
          </p:txBody>
        </p:sp>
        <p:sp>
          <p:nvSpPr>
            <p:cNvPr id="65" name="TextBox 64">
              <a:extLst>
                <a:ext uri="{FF2B5EF4-FFF2-40B4-BE49-F238E27FC236}">
                  <a16:creationId xmlns:a16="http://schemas.microsoft.com/office/drawing/2014/main" id="{55E2A3CD-124A-489D-9AB3-22D3D1133848}"/>
                </a:ext>
              </a:extLst>
            </p:cNvPr>
            <p:cNvSpPr txBox="1"/>
            <p:nvPr/>
          </p:nvSpPr>
          <p:spPr>
            <a:xfrm>
              <a:off x="5034407" y="3962798"/>
              <a:ext cx="621518" cy="153888"/>
            </a:xfrm>
            <a:prstGeom prst="rect">
              <a:avLst/>
            </a:prstGeom>
            <a:noFill/>
          </p:spPr>
          <p:txBody>
            <a:bodyPr wrap="square" lIns="0" tIns="0" rIns="0" bIns="0" rtlCol="0">
              <a:spAutoFit/>
            </a:bodyPr>
            <a:lstStyle/>
            <a:p>
              <a:pPr marL="0" marR="0" lvl="0" indent="0" defTabSz="1214962" rtl="0" eaLnBrk="1" fontAlgn="base" latinLnBrk="0" hangingPunct="1">
                <a:lnSpc>
                  <a:spcPct val="100000"/>
                </a:lnSpc>
                <a:spcAft>
                  <a:spcPct val="0"/>
                </a:spcAft>
                <a:buClrTx/>
                <a:buSzTx/>
                <a:buFontTx/>
                <a:buNone/>
                <a:tabLst/>
                <a:defRPr/>
              </a:pPr>
              <a:r>
                <a:rPr kumimoji="0" lang="en-US" sz="1000" b="1" i="0" u="none" strike="noStrike" kern="1200" cap="small" spc="0" normalizeH="0" baseline="0" noProof="0">
                  <a:ln>
                    <a:noFill/>
                  </a:ln>
                  <a:solidFill>
                    <a:srgbClr val="313131"/>
                  </a:solidFill>
                  <a:effectLst/>
                  <a:uLnTx/>
                  <a:uFillTx/>
                  <a:latin typeface="Verdana (Body)"/>
                  <a:ea typeface="Verdana" panose="020B0604030504040204" pitchFamily="34" charset="0"/>
                  <a:cs typeface="Arial" pitchFamily="34" charset="0"/>
                </a:rPr>
                <a:t> FINISH</a:t>
              </a:r>
            </a:p>
          </p:txBody>
        </p:sp>
      </p:grpSp>
      <p:sp>
        <p:nvSpPr>
          <p:cNvPr id="66" name="TextBox 65">
            <a:extLst>
              <a:ext uri="{FF2B5EF4-FFF2-40B4-BE49-F238E27FC236}">
                <a16:creationId xmlns:a16="http://schemas.microsoft.com/office/drawing/2014/main" id="{05F5FDDA-C565-4E57-815C-120C61BF74E8}"/>
              </a:ext>
            </a:extLst>
          </p:cNvPr>
          <p:cNvSpPr txBox="1"/>
          <p:nvPr/>
        </p:nvSpPr>
        <p:spPr>
          <a:xfrm>
            <a:off x="517568" y="1266852"/>
            <a:ext cx="460512" cy="138499"/>
          </a:xfrm>
          <a:prstGeom prst="rect">
            <a:avLst/>
          </a:prstGeom>
          <a:noFill/>
        </p:spPr>
        <p:txBody>
          <a:bodyPr wrap="square" lIns="0" tIns="0" rIns="0" bIns="0" rtlCol="0">
            <a:spAutoFit/>
          </a:bodyPr>
          <a:lstStyle/>
          <a:p>
            <a:pPr marL="0" marR="0" lvl="0" indent="0" algn="r" defTabSz="959653" rtl="0" eaLnBrk="1" fontAlgn="base" latinLnBrk="0" hangingPunct="1">
              <a:lnSpc>
                <a:spcPct val="100000"/>
              </a:lnSpc>
              <a:spcBef>
                <a:spcPts val="630"/>
              </a:spcBef>
              <a:spcAft>
                <a:spcPct val="0"/>
              </a:spcAft>
              <a:buClrTx/>
              <a:buSzTx/>
              <a:buFontTx/>
              <a:buNone/>
              <a:tabLst/>
              <a:defRPr/>
            </a:pPr>
            <a:r>
              <a:rPr kumimoji="0" lang="en-US" sz="900" b="1" i="0" u="none" strike="noStrike" kern="1200" cap="small" spc="0" normalizeH="0" baseline="0" noProof="0">
                <a:ln>
                  <a:noFill/>
                </a:ln>
                <a:solidFill>
                  <a:prstClr val="black"/>
                </a:solidFill>
                <a:effectLst/>
                <a:uLnTx/>
                <a:uFillTx/>
                <a:latin typeface="Verdana (Body)"/>
                <a:ea typeface="Open Sans" panose="020B0606030504020204" pitchFamily="34" charset="0"/>
                <a:cs typeface="Open Sans" panose="020B0606030504020204" pitchFamily="34" charset="0"/>
              </a:rPr>
              <a:t>START</a:t>
            </a:r>
          </a:p>
        </p:txBody>
      </p:sp>
      <p:sp>
        <p:nvSpPr>
          <p:cNvPr id="67" name="Oval 66">
            <a:extLst>
              <a:ext uri="{FF2B5EF4-FFF2-40B4-BE49-F238E27FC236}">
                <a16:creationId xmlns:a16="http://schemas.microsoft.com/office/drawing/2014/main" id="{834DD926-6318-4EEE-BF36-A82EE7424B6C}"/>
              </a:ext>
            </a:extLst>
          </p:cNvPr>
          <p:cNvSpPr>
            <a:spLocks/>
          </p:cNvSpPr>
          <p:nvPr/>
        </p:nvSpPr>
        <p:spPr>
          <a:xfrm>
            <a:off x="1701250" y="1219951"/>
            <a:ext cx="237744" cy="237744"/>
          </a:xfrm>
          <a:prstGeom prst="ellipse">
            <a:avLst/>
          </a:prstGeom>
          <a:solidFill>
            <a:srgbClr val="54565B"/>
          </a:solidFill>
          <a:ln w="25400" cap="flat" cmpd="sng" algn="ctr">
            <a:solidFill>
              <a:sysClr val="window" lastClr="FFFFFF"/>
            </a:solidFill>
            <a:prstDash val="solid"/>
          </a:ln>
          <a:effectLst/>
        </p:spPr>
        <p:txBody>
          <a:bodyPr lIns="0" tIns="0" rIns="0" bIns="0" rtlCol="0" anchor="ctr"/>
          <a:lstStyle/>
          <a:p>
            <a:pPr algn="ctr" defTabSz="806867"/>
            <a:r>
              <a:rPr lang="en-US" sz="800" b="1" kern="0">
                <a:solidFill>
                  <a:schemeClr val="bg1"/>
                </a:solidFill>
                <a:latin typeface="Verdana (Body)"/>
                <a:cs typeface="Open Sans" panose="020B0606030504020204" pitchFamily="34" charset="0"/>
              </a:rPr>
              <a:t>1</a:t>
            </a:r>
          </a:p>
        </p:txBody>
      </p:sp>
      <p:grpSp>
        <p:nvGrpSpPr>
          <p:cNvPr id="68" name="Graphic 4">
            <a:extLst>
              <a:ext uri="{FF2B5EF4-FFF2-40B4-BE49-F238E27FC236}">
                <a16:creationId xmlns:a16="http://schemas.microsoft.com/office/drawing/2014/main" id="{C7D5DC27-2211-4252-B337-3CE57CC978D0}"/>
              </a:ext>
            </a:extLst>
          </p:cNvPr>
          <p:cNvGrpSpPr/>
          <p:nvPr/>
        </p:nvGrpSpPr>
        <p:grpSpPr>
          <a:xfrm>
            <a:off x="7737245" y="2252832"/>
            <a:ext cx="361674" cy="361333"/>
            <a:chOff x="4661459" y="918179"/>
            <a:chExt cx="361674" cy="361333"/>
          </a:xfrm>
          <a:solidFill>
            <a:srgbClr val="00A3E0"/>
          </a:solidFill>
        </p:grpSpPr>
        <p:sp>
          <p:nvSpPr>
            <p:cNvPr id="69" name="Graphic 4">
              <a:extLst>
                <a:ext uri="{FF2B5EF4-FFF2-40B4-BE49-F238E27FC236}">
                  <a16:creationId xmlns:a16="http://schemas.microsoft.com/office/drawing/2014/main" id="{BE55FD44-B254-4841-B332-9FAE775B07FF}"/>
                </a:ext>
              </a:extLst>
            </p:cNvPr>
            <p:cNvSpPr/>
            <p:nvPr/>
          </p:nvSpPr>
          <p:spPr>
            <a:xfrm>
              <a:off x="4661459" y="918179"/>
              <a:ext cx="361674" cy="361333"/>
            </a:xfrm>
            <a:custGeom>
              <a:avLst/>
              <a:gdLst>
                <a:gd name="connsiteX0" fmla="*/ 180835 w 361674"/>
                <a:gd name="connsiteY0" fmla="*/ 0 h 361333"/>
                <a:gd name="connsiteX1" fmla="*/ 0 w 361674"/>
                <a:gd name="connsiteY1" fmla="*/ 180667 h 361333"/>
                <a:gd name="connsiteX2" fmla="*/ 180835 w 361674"/>
                <a:gd name="connsiteY2" fmla="*/ 361333 h 361333"/>
                <a:gd name="connsiteX3" fmla="*/ 361670 w 361674"/>
                <a:gd name="connsiteY3" fmla="*/ 180667 h 361333"/>
                <a:gd name="connsiteX4" fmla="*/ 180835 w 361674"/>
                <a:gd name="connsiteY4" fmla="*/ 0 h 361333"/>
                <a:gd name="connsiteX5" fmla="*/ 180835 w 361674"/>
                <a:gd name="connsiteY5" fmla="*/ 349204 h 361333"/>
                <a:gd name="connsiteX6" fmla="*/ 12780 w 361674"/>
                <a:gd name="connsiteY6" fmla="*/ 181305 h 361333"/>
                <a:gd name="connsiteX7" fmla="*/ 180835 w 361674"/>
                <a:gd name="connsiteY7" fmla="*/ 13406 h 361333"/>
                <a:gd name="connsiteX8" fmla="*/ 348890 w 361674"/>
                <a:gd name="connsiteY8" fmla="*/ 181305 h 361333"/>
                <a:gd name="connsiteX9" fmla="*/ 180835 w 361674"/>
                <a:gd name="connsiteY9" fmla="*/ 349204 h 36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674" h="361333">
                  <a:moveTo>
                    <a:pt x="180835" y="0"/>
                  </a:moveTo>
                  <a:cubicBezTo>
                    <a:pt x="80513" y="0"/>
                    <a:pt x="0" y="81077"/>
                    <a:pt x="0" y="180667"/>
                  </a:cubicBezTo>
                  <a:cubicBezTo>
                    <a:pt x="0" y="280895"/>
                    <a:pt x="81152" y="361333"/>
                    <a:pt x="180835" y="361333"/>
                  </a:cubicBezTo>
                  <a:cubicBezTo>
                    <a:pt x="281157" y="361333"/>
                    <a:pt x="361670" y="280257"/>
                    <a:pt x="361670" y="180667"/>
                  </a:cubicBezTo>
                  <a:cubicBezTo>
                    <a:pt x="362310" y="81077"/>
                    <a:pt x="281157" y="0"/>
                    <a:pt x="180835" y="0"/>
                  </a:cubicBezTo>
                  <a:close/>
                  <a:moveTo>
                    <a:pt x="180835" y="349204"/>
                  </a:moveTo>
                  <a:cubicBezTo>
                    <a:pt x="88181" y="349204"/>
                    <a:pt x="12780" y="273873"/>
                    <a:pt x="12780" y="181305"/>
                  </a:cubicBezTo>
                  <a:cubicBezTo>
                    <a:pt x="12780" y="88737"/>
                    <a:pt x="88181" y="13406"/>
                    <a:pt x="180835" y="13406"/>
                  </a:cubicBezTo>
                  <a:cubicBezTo>
                    <a:pt x="273489" y="13406"/>
                    <a:pt x="348890" y="88737"/>
                    <a:pt x="348890" y="181305"/>
                  </a:cubicBezTo>
                  <a:cubicBezTo>
                    <a:pt x="348890" y="273873"/>
                    <a:pt x="273489" y="349204"/>
                    <a:pt x="180835" y="349204"/>
                  </a:cubicBezTo>
                  <a:close/>
                </a:path>
              </a:pathLst>
            </a:custGeom>
            <a:grpFill/>
            <a:ln w="6390" cap="flat">
              <a:noFill/>
              <a:prstDash val="solid"/>
              <a:miter/>
            </a:ln>
          </p:spPr>
          <p:txBody>
            <a:bodyPr rtlCol="0" anchor="ctr"/>
            <a:lstStyle/>
            <a:p>
              <a:endParaRPr lang="en-US">
                <a:latin typeface="Verdana (Body)"/>
              </a:endParaRPr>
            </a:p>
          </p:txBody>
        </p:sp>
        <p:sp>
          <p:nvSpPr>
            <p:cNvPr id="70" name="Graphic 4">
              <a:extLst>
                <a:ext uri="{FF2B5EF4-FFF2-40B4-BE49-F238E27FC236}">
                  <a16:creationId xmlns:a16="http://schemas.microsoft.com/office/drawing/2014/main" id="{9062F7AF-9E42-4CE7-ADF9-3313B7E210A3}"/>
                </a:ext>
              </a:extLst>
            </p:cNvPr>
            <p:cNvSpPr/>
            <p:nvPr/>
          </p:nvSpPr>
          <p:spPr>
            <a:xfrm>
              <a:off x="4746445" y="988403"/>
              <a:ext cx="58787" cy="220885"/>
            </a:xfrm>
            <a:custGeom>
              <a:avLst/>
              <a:gdLst>
                <a:gd name="connsiteX0" fmla="*/ 35784 w 58787"/>
                <a:gd name="connsiteY0" fmla="*/ 29366 h 220885"/>
                <a:gd name="connsiteX1" fmla="*/ 35784 w 58787"/>
                <a:gd name="connsiteY1" fmla="*/ 6384 h 220885"/>
                <a:gd name="connsiteX2" fmla="*/ 29394 w 58787"/>
                <a:gd name="connsiteY2" fmla="*/ 0 h 220885"/>
                <a:gd name="connsiteX3" fmla="*/ 23004 w 58787"/>
                <a:gd name="connsiteY3" fmla="*/ 6384 h 220885"/>
                <a:gd name="connsiteX4" fmla="*/ 23004 w 58787"/>
                <a:gd name="connsiteY4" fmla="*/ 29366 h 220885"/>
                <a:gd name="connsiteX5" fmla="*/ 0 w 58787"/>
                <a:gd name="connsiteY5" fmla="*/ 58094 h 220885"/>
                <a:gd name="connsiteX6" fmla="*/ 23004 w 58787"/>
                <a:gd name="connsiteY6" fmla="*/ 86822 h 220885"/>
                <a:gd name="connsiteX7" fmla="*/ 23004 w 58787"/>
                <a:gd name="connsiteY7" fmla="*/ 214502 h 220885"/>
                <a:gd name="connsiteX8" fmla="*/ 29394 w 58787"/>
                <a:gd name="connsiteY8" fmla="*/ 220886 h 220885"/>
                <a:gd name="connsiteX9" fmla="*/ 35784 w 58787"/>
                <a:gd name="connsiteY9" fmla="*/ 214502 h 220885"/>
                <a:gd name="connsiteX10" fmla="*/ 35784 w 58787"/>
                <a:gd name="connsiteY10" fmla="*/ 86822 h 220885"/>
                <a:gd name="connsiteX11" fmla="*/ 58788 w 58787"/>
                <a:gd name="connsiteY11" fmla="*/ 58094 h 220885"/>
                <a:gd name="connsiteX12" fmla="*/ 35784 w 58787"/>
                <a:gd name="connsiteY12" fmla="*/ 29366 h 220885"/>
                <a:gd name="connsiteX13" fmla="*/ 29394 w 58787"/>
                <a:gd name="connsiteY13" fmla="*/ 74693 h 220885"/>
                <a:gd name="connsiteX14" fmla="*/ 12780 w 58787"/>
                <a:gd name="connsiteY14" fmla="*/ 58094 h 220885"/>
                <a:gd name="connsiteX15" fmla="*/ 29394 w 58787"/>
                <a:gd name="connsiteY15" fmla="*/ 41496 h 220885"/>
                <a:gd name="connsiteX16" fmla="*/ 46008 w 58787"/>
                <a:gd name="connsiteY16" fmla="*/ 58094 h 220885"/>
                <a:gd name="connsiteX17" fmla="*/ 29394 w 58787"/>
                <a:gd name="connsiteY17" fmla="*/ 74693 h 2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787" h="220885">
                  <a:moveTo>
                    <a:pt x="35784" y="29366"/>
                  </a:moveTo>
                  <a:lnTo>
                    <a:pt x="35784" y="6384"/>
                  </a:lnTo>
                  <a:cubicBezTo>
                    <a:pt x="35784" y="2554"/>
                    <a:pt x="33228" y="0"/>
                    <a:pt x="29394" y="0"/>
                  </a:cubicBezTo>
                  <a:cubicBezTo>
                    <a:pt x="25560" y="0"/>
                    <a:pt x="23004" y="2554"/>
                    <a:pt x="23004" y="6384"/>
                  </a:cubicBezTo>
                  <a:lnTo>
                    <a:pt x="23004" y="29366"/>
                  </a:lnTo>
                  <a:cubicBezTo>
                    <a:pt x="9585" y="32558"/>
                    <a:pt x="0" y="44050"/>
                    <a:pt x="0" y="58094"/>
                  </a:cubicBezTo>
                  <a:cubicBezTo>
                    <a:pt x="0" y="72139"/>
                    <a:pt x="10224" y="84269"/>
                    <a:pt x="23004" y="86822"/>
                  </a:cubicBezTo>
                  <a:lnTo>
                    <a:pt x="23004" y="214502"/>
                  </a:lnTo>
                  <a:cubicBezTo>
                    <a:pt x="23004" y="218332"/>
                    <a:pt x="25560" y="220886"/>
                    <a:pt x="29394" y="220886"/>
                  </a:cubicBezTo>
                  <a:cubicBezTo>
                    <a:pt x="33228" y="220886"/>
                    <a:pt x="35784" y="218332"/>
                    <a:pt x="35784" y="214502"/>
                  </a:cubicBezTo>
                  <a:lnTo>
                    <a:pt x="35784" y="86822"/>
                  </a:lnTo>
                  <a:cubicBezTo>
                    <a:pt x="49203" y="83630"/>
                    <a:pt x="58788" y="72139"/>
                    <a:pt x="58788" y="58094"/>
                  </a:cubicBezTo>
                  <a:cubicBezTo>
                    <a:pt x="58788" y="44050"/>
                    <a:pt x="49203" y="32558"/>
                    <a:pt x="35784" y="29366"/>
                  </a:cubicBezTo>
                  <a:close/>
                  <a:moveTo>
                    <a:pt x="29394" y="74693"/>
                  </a:moveTo>
                  <a:cubicBezTo>
                    <a:pt x="20448" y="74693"/>
                    <a:pt x="12780" y="67032"/>
                    <a:pt x="12780" y="58094"/>
                  </a:cubicBezTo>
                  <a:cubicBezTo>
                    <a:pt x="12780" y="49157"/>
                    <a:pt x="20448" y="41496"/>
                    <a:pt x="29394" y="41496"/>
                  </a:cubicBezTo>
                  <a:cubicBezTo>
                    <a:pt x="38340" y="41496"/>
                    <a:pt x="46008" y="49157"/>
                    <a:pt x="46008" y="58094"/>
                  </a:cubicBezTo>
                  <a:cubicBezTo>
                    <a:pt x="46008" y="67032"/>
                    <a:pt x="38340" y="74693"/>
                    <a:pt x="29394" y="74693"/>
                  </a:cubicBezTo>
                  <a:close/>
                </a:path>
              </a:pathLst>
            </a:custGeom>
            <a:grpFill/>
            <a:ln w="6390" cap="flat">
              <a:noFill/>
              <a:prstDash val="solid"/>
              <a:miter/>
            </a:ln>
          </p:spPr>
          <p:txBody>
            <a:bodyPr rtlCol="0" anchor="ctr"/>
            <a:lstStyle/>
            <a:p>
              <a:endParaRPr lang="en-US">
                <a:latin typeface="Verdana (Body)"/>
              </a:endParaRPr>
            </a:p>
          </p:txBody>
        </p:sp>
        <p:sp>
          <p:nvSpPr>
            <p:cNvPr id="71" name="Graphic 4">
              <a:extLst>
                <a:ext uri="{FF2B5EF4-FFF2-40B4-BE49-F238E27FC236}">
                  <a16:creationId xmlns:a16="http://schemas.microsoft.com/office/drawing/2014/main" id="{2558384B-E1D5-4ABA-88DC-8F794D55BC69}"/>
                </a:ext>
              </a:extLst>
            </p:cNvPr>
            <p:cNvSpPr/>
            <p:nvPr/>
          </p:nvSpPr>
          <p:spPr>
            <a:xfrm>
              <a:off x="4879355" y="988403"/>
              <a:ext cx="58787" cy="220885"/>
            </a:xfrm>
            <a:custGeom>
              <a:avLst/>
              <a:gdLst>
                <a:gd name="connsiteX0" fmla="*/ 35784 w 58787"/>
                <a:gd name="connsiteY0" fmla="*/ 66393 h 220885"/>
                <a:gd name="connsiteX1" fmla="*/ 35784 w 58787"/>
                <a:gd name="connsiteY1" fmla="*/ 6384 h 220885"/>
                <a:gd name="connsiteX2" fmla="*/ 29394 w 58787"/>
                <a:gd name="connsiteY2" fmla="*/ 0 h 220885"/>
                <a:gd name="connsiteX3" fmla="*/ 23004 w 58787"/>
                <a:gd name="connsiteY3" fmla="*/ 6384 h 220885"/>
                <a:gd name="connsiteX4" fmla="*/ 23004 w 58787"/>
                <a:gd name="connsiteY4" fmla="*/ 66393 h 220885"/>
                <a:gd name="connsiteX5" fmla="*/ 0 w 58787"/>
                <a:gd name="connsiteY5" fmla="*/ 95121 h 220885"/>
                <a:gd name="connsiteX6" fmla="*/ 23004 w 58787"/>
                <a:gd name="connsiteY6" fmla="*/ 123849 h 220885"/>
                <a:gd name="connsiteX7" fmla="*/ 23004 w 58787"/>
                <a:gd name="connsiteY7" fmla="*/ 214502 h 220885"/>
                <a:gd name="connsiteX8" fmla="*/ 29394 w 58787"/>
                <a:gd name="connsiteY8" fmla="*/ 220886 h 220885"/>
                <a:gd name="connsiteX9" fmla="*/ 35784 w 58787"/>
                <a:gd name="connsiteY9" fmla="*/ 214502 h 220885"/>
                <a:gd name="connsiteX10" fmla="*/ 35784 w 58787"/>
                <a:gd name="connsiteY10" fmla="*/ 123849 h 220885"/>
                <a:gd name="connsiteX11" fmla="*/ 58788 w 58787"/>
                <a:gd name="connsiteY11" fmla="*/ 95121 h 220885"/>
                <a:gd name="connsiteX12" fmla="*/ 35784 w 58787"/>
                <a:gd name="connsiteY12" fmla="*/ 66393 h 220885"/>
                <a:gd name="connsiteX13" fmla="*/ 29394 w 58787"/>
                <a:gd name="connsiteY13" fmla="*/ 111720 h 220885"/>
                <a:gd name="connsiteX14" fmla="*/ 12780 w 58787"/>
                <a:gd name="connsiteY14" fmla="*/ 95121 h 220885"/>
                <a:gd name="connsiteX15" fmla="*/ 29394 w 58787"/>
                <a:gd name="connsiteY15" fmla="*/ 78523 h 220885"/>
                <a:gd name="connsiteX16" fmla="*/ 46008 w 58787"/>
                <a:gd name="connsiteY16" fmla="*/ 95121 h 220885"/>
                <a:gd name="connsiteX17" fmla="*/ 29394 w 58787"/>
                <a:gd name="connsiteY17" fmla="*/ 111720 h 2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787" h="220885">
                  <a:moveTo>
                    <a:pt x="35784" y="66393"/>
                  </a:moveTo>
                  <a:lnTo>
                    <a:pt x="35784" y="6384"/>
                  </a:lnTo>
                  <a:cubicBezTo>
                    <a:pt x="35784" y="2554"/>
                    <a:pt x="33228" y="0"/>
                    <a:pt x="29394" y="0"/>
                  </a:cubicBezTo>
                  <a:cubicBezTo>
                    <a:pt x="25560" y="0"/>
                    <a:pt x="23004" y="2554"/>
                    <a:pt x="23004" y="6384"/>
                  </a:cubicBezTo>
                  <a:lnTo>
                    <a:pt x="23004" y="66393"/>
                  </a:lnTo>
                  <a:cubicBezTo>
                    <a:pt x="9585" y="69585"/>
                    <a:pt x="0" y="81077"/>
                    <a:pt x="0" y="95121"/>
                  </a:cubicBezTo>
                  <a:cubicBezTo>
                    <a:pt x="0" y="109166"/>
                    <a:pt x="10224" y="121296"/>
                    <a:pt x="23004" y="123849"/>
                  </a:cubicBezTo>
                  <a:lnTo>
                    <a:pt x="23004" y="214502"/>
                  </a:lnTo>
                  <a:cubicBezTo>
                    <a:pt x="23004" y="218332"/>
                    <a:pt x="25560" y="220886"/>
                    <a:pt x="29394" y="220886"/>
                  </a:cubicBezTo>
                  <a:cubicBezTo>
                    <a:pt x="33228" y="220886"/>
                    <a:pt x="35784" y="218332"/>
                    <a:pt x="35784" y="214502"/>
                  </a:cubicBezTo>
                  <a:lnTo>
                    <a:pt x="35784" y="123849"/>
                  </a:lnTo>
                  <a:cubicBezTo>
                    <a:pt x="49203" y="120657"/>
                    <a:pt x="58788" y="109166"/>
                    <a:pt x="58788" y="95121"/>
                  </a:cubicBezTo>
                  <a:cubicBezTo>
                    <a:pt x="58788" y="81077"/>
                    <a:pt x="49203" y="69585"/>
                    <a:pt x="35784" y="66393"/>
                  </a:cubicBezTo>
                  <a:close/>
                  <a:moveTo>
                    <a:pt x="29394" y="111720"/>
                  </a:moveTo>
                  <a:cubicBezTo>
                    <a:pt x="20448" y="111720"/>
                    <a:pt x="12780" y="104059"/>
                    <a:pt x="12780" y="95121"/>
                  </a:cubicBezTo>
                  <a:cubicBezTo>
                    <a:pt x="12780" y="86184"/>
                    <a:pt x="20448" y="78523"/>
                    <a:pt x="29394" y="78523"/>
                  </a:cubicBezTo>
                  <a:cubicBezTo>
                    <a:pt x="38340" y="78523"/>
                    <a:pt x="46008" y="86184"/>
                    <a:pt x="46008" y="95121"/>
                  </a:cubicBezTo>
                  <a:cubicBezTo>
                    <a:pt x="46647" y="104697"/>
                    <a:pt x="38979" y="111720"/>
                    <a:pt x="29394" y="111720"/>
                  </a:cubicBezTo>
                  <a:close/>
                </a:path>
              </a:pathLst>
            </a:custGeom>
            <a:grpFill/>
            <a:ln w="6390" cap="flat">
              <a:noFill/>
              <a:prstDash val="solid"/>
              <a:miter/>
            </a:ln>
          </p:spPr>
          <p:txBody>
            <a:bodyPr rtlCol="0" anchor="ctr"/>
            <a:lstStyle/>
            <a:p>
              <a:endParaRPr lang="en-US">
                <a:latin typeface="Verdana (Body)"/>
              </a:endParaRPr>
            </a:p>
          </p:txBody>
        </p:sp>
        <p:sp>
          <p:nvSpPr>
            <p:cNvPr id="72" name="Graphic 4">
              <a:extLst>
                <a:ext uri="{FF2B5EF4-FFF2-40B4-BE49-F238E27FC236}">
                  <a16:creationId xmlns:a16="http://schemas.microsoft.com/office/drawing/2014/main" id="{7959A25F-AC1D-49CF-9093-31667834CFCB}"/>
                </a:ext>
              </a:extLst>
            </p:cNvPr>
            <p:cNvSpPr/>
            <p:nvPr/>
          </p:nvSpPr>
          <p:spPr>
            <a:xfrm>
              <a:off x="4812900" y="988403"/>
              <a:ext cx="58787" cy="220885"/>
            </a:xfrm>
            <a:custGeom>
              <a:avLst/>
              <a:gdLst>
                <a:gd name="connsiteX0" fmla="*/ 35783 w 58787"/>
                <a:gd name="connsiteY0" fmla="*/ 132787 h 220885"/>
                <a:gd name="connsiteX1" fmla="*/ 35783 w 58787"/>
                <a:gd name="connsiteY1" fmla="*/ 6384 h 220885"/>
                <a:gd name="connsiteX2" fmla="*/ 29394 w 58787"/>
                <a:gd name="connsiteY2" fmla="*/ 0 h 220885"/>
                <a:gd name="connsiteX3" fmla="*/ 23004 w 58787"/>
                <a:gd name="connsiteY3" fmla="*/ 6384 h 220885"/>
                <a:gd name="connsiteX4" fmla="*/ 23004 w 58787"/>
                <a:gd name="connsiteY4" fmla="*/ 132787 h 220885"/>
                <a:gd name="connsiteX5" fmla="*/ 0 w 58787"/>
                <a:gd name="connsiteY5" fmla="*/ 161515 h 220885"/>
                <a:gd name="connsiteX6" fmla="*/ 23004 w 58787"/>
                <a:gd name="connsiteY6" fmla="*/ 190243 h 220885"/>
                <a:gd name="connsiteX7" fmla="*/ 23004 w 58787"/>
                <a:gd name="connsiteY7" fmla="*/ 214502 h 220885"/>
                <a:gd name="connsiteX8" fmla="*/ 29394 w 58787"/>
                <a:gd name="connsiteY8" fmla="*/ 220886 h 220885"/>
                <a:gd name="connsiteX9" fmla="*/ 35783 w 58787"/>
                <a:gd name="connsiteY9" fmla="*/ 214502 h 220885"/>
                <a:gd name="connsiteX10" fmla="*/ 35783 w 58787"/>
                <a:gd name="connsiteY10" fmla="*/ 190243 h 220885"/>
                <a:gd name="connsiteX11" fmla="*/ 58788 w 58787"/>
                <a:gd name="connsiteY11" fmla="*/ 161515 h 220885"/>
                <a:gd name="connsiteX12" fmla="*/ 35783 w 58787"/>
                <a:gd name="connsiteY12" fmla="*/ 132787 h 220885"/>
                <a:gd name="connsiteX13" fmla="*/ 29394 w 58787"/>
                <a:gd name="connsiteY13" fmla="*/ 178752 h 220885"/>
                <a:gd name="connsiteX14" fmla="*/ 12780 w 58787"/>
                <a:gd name="connsiteY14" fmla="*/ 162153 h 220885"/>
                <a:gd name="connsiteX15" fmla="*/ 29394 w 58787"/>
                <a:gd name="connsiteY15" fmla="*/ 145555 h 220885"/>
                <a:gd name="connsiteX16" fmla="*/ 46008 w 58787"/>
                <a:gd name="connsiteY16" fmla="*/ 162153 h 220885"/>
                <a:gd name="connsiteX17" fmla="*/ 29394 w 58787"/>
                <a:gd name="connsiteY17" fmla="*/ 178752 h 2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787" h="220885">
                  <a:moveTo>
                    <a:pt x="35783" y="132787"/>
                  </a:moveTo>
                  <a:lnTo>
                    <a:pt x="35783" y="6384"/>
                  </a:lnTo>
                  <a:cubicBezTo>
                    <a:pt x="35783" y="2554"/>
                    <a:pt x="33228" y="0"/>
                    <a:pt x="29394" y="0"/>
                  </a:cubicBezTo>
                  <a:cubicBezTo>
                    <a:pt x="25560" y="0"/>
                    <a:pt x="23004" y="2554"/>
                    <a:pt x="23004" y="6384"/>
                  </a:cubicBezTo>
                  <a:lnTo>
                    <a:pt x="23004" y="132787"/>
                  </a:lnTo>
                  <a:cubicBezTo>
                    <a:pt x="9585" y="135979"/>
                    <a:pt x="0" y="147470"/>
                    <a:pt x="0" y="161515"/>
                  </a:cubicBezTo>
                  <a:cubicBezTo>
                    <a:pt x="0" y="175560"/>
                    <a:pt x="10224" y="187689"/>
                    <a:pt x="23004" y="190243"/>
                  </a:cubicBezTo>
                  <a:lnTo>
                    <a:pt x="23004" y="214502"/>
                  </a:lnTo>
                  <a:cubicBezTo>
                    <a:pt x="23004" y="218332"/>
                    <a:pt x="25560" y="220886"/>
                    <a:pt x="29394" y="220886"/>
                  </a:cubicBezTo>
                  <a:cubicBezTo>
                    <a:pt x="33228" y="220886"/>
                    <a:pt x="35783" y="218332"/>
                    <a:pt x="35783" y="214502"/>
                  </a:cubicBezTo>
                  <a:lnTo>
                    <a:pt x="35783" y="190243"/>
                  </a:lnTo>
                  <a:cubicBezTo>
                    <a:pt x="49203" y="187051"/>
                    <a:pt x="58788" y="175560"/>
                    <a:pt x="58788" y="161515"/>
                  </a:cubicBezTo>
                  <a:cubicBezTo>
                    <a:pt x="58788" y="147470"/>
                    <a:pt x="49203" y="135979"/>
                    <a:pt x="35783" y="132787"/>
                  </a:cubicBezTo>
                  <a:close/>
                  <a:moveTo>
                    <a:pt x="29394" y="178752"/>
                  </a:moveTo>
                  <a:cubicBezTo>
                    <a:pt x="20448" y="178752"/>
                    <a:pt x="12780" y="171091"/>
                    <a:pt x="12780" y="162153"/>
                  </a:cubicBezTo>
                  <a:cubicBezTo>
                    <a:pt x="12780" y="153216"/>
                    <a:pt x="20448" y="145555"/>
                    <a:pt x="29394" y="145555"/>
                  </a:cubicBezTo>
                  <a:cubicBezTo>
                    <a:pt x="38340" y="145555"/>
                    <a:pt x="46008" y="153216"/>
                    <a:pt x="46008" y="162153"/>
                  </a:cubicBezTo>
                  <a:cubicBezTo>
                    <a:pt x="46008" y="171091"/>
                    <a:pt x="38340" y="178752"/>
                    <a:pt x="29394" y="178752"/>
                  </a:cubicBezTo>
                  <a:close/>
                </a:path>
              </a:pathLst>
            </a:custGeom>
            <a:grpFill/>
            <a:ln w="6390" cap="flat">
              <a:noFill/>
              <a:prstDash val="solid"/>
              <a:miter/>
            </a:ln>
          </p:spPr>
          <p:txBody>
            <a:bodyPr rtlCol="0" anchor="ctr"/>
            <a:lstStyle/>
            <a:p>
              <a:endParaRPr lang="en-US">
                <a:latin typeface="Verdana (Body)"/>
              </a:endParaRPr>
            </a:p>
          </p:txBody>
        </p:sp>
      </p:grpSp>
      <p:grpSp>
        <p:nvGrpSpPr>
          <p:cNvPr id="73" name="Graphic 4">
            <a:extLst>
              <a:ext uri="{FF2B5EF4-FFF2-40B4-BE49-F238E27FC236}">
                <a16:creationId xmlns:a16="http://schemas.microsoft.com/office/drawing/2014/main" id="{FFF0099A-ADCA-481B-AB18-B67A707F86D6}"/>
              </a:ext>
            </a:extLst>
          </p:cNvPr>
          <p:cNvGrpSpPr/>
          <p:nvPr/>
        </p:nvGrpSpPr>
        <p:grpSpPr>
          <a:xfrm>
            <a:off x="7716426" y="4185788"/>
            <a:ext cx="361670" cy="361971"/>
            <a:chOff x="467743" y="4793256"/>
            <a:chExt cx="361670" cy="361971"/>
          </a:xfrm>
          <a:solidFill>
            <a:srgbClr val="00A3E0"/>
          </a:solidFill>
        </p:grpSpPr>
        <p:sp>
          <p:nvSpPr>
            <p:cNvPr id="74" name="Graphic 4">
              <a:extLst>
                <a:ext uri="{FF2B5EF4-FFF2-40B4-BE49-F238E27FC236}">
                  <a16:creationId xmlns:a16="http://schemas.microsoft.com/office/drawing/2014/main" id="{F61E412C-5F6E-46E5-B721-1F2EB36BE5DD}"/>
                </a:ext>
              </a:extLst>
            </p:cNvPr>
            <p:cNvSpPr/>
            <p:nvPr/>
          </p:nvSpPr>
          <p:spPr>
            <a:xfrm>
              <a:off x="467743" y="4793256"/>
              <a:ext cx="361670" cy="361971"/>
            </a:xfrm>
            <a:custGeom>
              <a:avLst/>
              <a:gdLst>
                <a:gd name="connsiteX0" fmla="*/ 180835 w 361670"/>
                <a:gd name="connsiteY0" fmla="*/ 0 h 361971"/>
                <a:gd name="connsiteX1" fmla="*/ 0 w 361670"/>
                <a:gd name="connsiteY1" fmla="*/ 180667 h 361971"/>
                <a:gd name="connsiteX2" fmla="*/ 180835 w 361670"/>
                <a:gd name="connsiteY2" fmla="*/ 361972 h 361971"/>
                <a:gd name="connsiteX3" fmla="*/ 361670 w 361670"/>
                <a:gd name="connsiteY3" fmla="*/ 180667 h 361971"/>
                <a:gd name="connsiteX4" fmla="*/ 361670 w 361670"/>
                <a:gd name="connsiteY4" fmla="*/ 180667 h 361971"/>
                <a:gd name="connsiteX5" fmla="*/ 180835 w 361670"/>
                <a:gd name="connsiteY5" fmla="*/ 0 h 361971"/>
                <a:gd name="connsiteX6" fmla="*/ 180835 w 361670"/>
                <a:gd name="connsiteY6" fmla="*/ 0 h 361971"/>
                <a:gd name="connsiteX7" fmla="*/ 180835 w 361670"/>
                <a:gd name="connsiteY7" fmla="*/ 348565 h 361971"/>
                <a:gd name="connsiteX8" fmla="*/ 12780 w 361670"/>
                <a:gd name="connsiteY8" fmla="*/ 180667 h 361971"/>
                <a:gd name="connsiteX9" fmla="*/ 180835 w 361670"/>
                <a:gd name="connsiteY9" fmla="*/ 12129 h 361971"/>
                <a:gd name="connsiteX10" fmla="*/ 348891 w 361670"/>
                <a:gd name="connsiteY10" fmla="*/ 180667 h 361971"/>
                <a:gd name="connsiteX11" fmla="*/ 348891 w 361670"/>
                <a:gd name="connsiteY11" fmla="*/ 180667 h 361971"/>
                <a:gd name="connsiteX12" fmla="*/ 180835 w 361670"/>
                <a:gd name="connsiteY12" fmla="*/ 348565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1670" h="361971">
                  <a:moveTo>
                    <a:pt x="180835" y="0"/>
                  </a:moveTo>
                  <a:cubicBezTo>
                    <a:pt x="80513" y="0"/>
                    <a:pt x="0" y="81077"/>
                    <a:pt x="0" y="180667"/>
                  </a:cubicBezTo>
                  <a:cubicBezTo>
                    <a:pt x="0" y="280895"/>
                    <a:pt x="81152" y="361972"/>
                    <a:pt x="180835" y="361972"/>
                  </a:cubicBezTo>
                  <a:cubicBezTo>
                    <a:pt x="280518" y="361972"/>
                    <a:pt x="361670" y="280895"/>
                    <a:pt x="361670" y="180667"/>
                  </a:cubicBezTo>
                  <a:cubicBezTo>
                    <a:pt x="361670" y="180667"/>
                    <a:pt x="361670" y="180667"/>
                    <a:pt x="361670" y="180667"/>
                  </a:cubicBezTo>
                  <a:cubicBezTo>
                    <a:pt x="361670" y="80438"/>
                    <a:pt x="281157" y="0"/>
                    <a:pt x="180835" y="0"/>
                  </a:cubicBezTo>
                  <a:cubicBezTo>
                    <a:pt x="180835" y="0"/>
                    <a:pt x="180835" y="0"/>
                    <a:pt x="180835" y="0"/>
                  </a:cubicBezTo>
                  <a:close/>
                  <a:moveTo>
                    <a:pt x="180835" y="348565"/>
                  </a:moveTo>
                  <a:cubicBezTo>
                    <a:pt x="87542" y="348565"/>
                    <a:pt x="12780" y="273234"/>
                    <a:pt x="12780" y="180667"/>
                  </a:cubicBezTo>
                  <a:cubicBezTo>
                    <a:pt x="12780" y="87461"/>
                    <a:pt x="88181" y="12129"/>
                    <a:pt x="180835" y="12129"/>
                  </a:cubicBezTo>
                  <a:cubicBezTo>
                    <a:pt x="273489" y="12129"/>
                    <a:pt x="348891" y="87461"/>
                    <a:pt x="348891" y="180667"/>
                  </a:cubicBezTo>
                  <a:lnTo>
                    <a:pt x="348891" y="180667"/>
                  </a:lnTo>
                  <a:cubicBezTo>
                    <a:pt x="348891" y="273234"/>
                    <a:pt x="273489" y="348565"/>
                    <a:pt x="180835" y="348565"/>
                  </a:cubicBezTo>
                  <a:close/>
                </a:path>
              </a:pathLst>
            </a:custGeom>
            <a:grpFill/>
            <a:ln w="6390" cap="flat">
              <a:noFill/>
              <a:prstDash val="solid"/>
              <a:miter/>
            </a:ln>
          </p:spPr>
          <p:txBody>
            <a:bodyPr rtlCol="0" anchor="ctr"/>
            <a:lstStyle/>
            <a:p>
              <a:endParaRPr lang="en-US">
                <a:latin typeface="Verdana (Body)"/>
              </a:endParaRPr>
            </a:p>
          </p:txBody>
        </p:sp>
        <p:sp>
          <p:nvSpPr>
            <p:cNvPr id="75" name="Graphic 4">
              <a:extLst>
                <a:ext uri="{FF2B5EF4-FFF2-40B4-BE49-F238E27FC236}">
                  <a16:creationId xmlns:a16="http://schemas.microsoft.com/office/drawing/2014/main" id="{A8EB9DD7-9C64-4D29-B947-62B11E13E8BB}"/>
                </a:ext>
              </a:extLst>
            </p:cNvPr>
            <p:cNvSpPr/>
            <p:nvPr/>
          </p:nvSpPr>
          <p:spPr>
            <a:xfrm>
              <a:off x="642188" y="4858373"/>
              <a:ext cx="12779" cy="67670"/>
            </a:xfrm>
            <a:custGeom>
              <a:avLst/>
              <a:gdLst>
                <a:gd name="connsiteX0" fmla="*/ 6390 w 12779"/>
                <a:gd name="connsiteY0" fmla="*/ 0 h 67670"/>
                <a:gd name="connsiteX1" fmla="*/ 0 w 12779"/>
                <a:gd name="connsiteY1" fmla="*/ 6384 h 67670"/>
                <a:gd name="connsiteX2" fmla="*/ 0 w 12779"/>
                <a:gd name="connsiteY2" fmla="*/ 61286 h 67670"/>
                <a:gd name="connsiteX3" fmla="*/ 6390 w 12779"/>
                <a:gd name="connsiteY3" fmla="*/ 67670 h 67670"/>
                <a:gd name="connsiteX4" fmla="*/ 12780 w 12779"/>
                <a:gd name="connsiteY4" fmla="*/ 61286 h 67670"/>
                <a:gd name="connsiteX5" fmla="*/ 12780 w 12779"/>
                <a:gd name="connsiteY5" fmla="*/ 6384 h 67670"/>
                <a:gd name="connsiteX6" fmla="*/ 6390 w 12779"/>
                <a:gd name="connsiteY6" fmla="*/ 0 h 6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79" h="67670">
                  <a:moveTo>
                    <a:pt x="6390" y="0"/>
                  </a:moveTo>
                  <a:cubicBezTo>
                    <a:pt x="2556" y="0"/>
                    <a:pt x="0" y="2553"/>
                    <a:pt x="0" y="6384"/>
                  </a:cubicBezTo>
                  <a:lnTo>
                    <a:pt x="0" y="61286"/>
                  </a:lnTo>
                  <a:cubicBezTo>
                    <a:pt x="0" y="65116"/>
                    <a:pt x="2556" y="67670"/>
                    <a:pt x="6390" y="67670"/>
                  </a:cubicBezTo>
                  <a:cubicBezTo>
                    <a:pt x="10224" y="67670"/>
                    <a:pt x="12780" y="65116"/>
                    <a:pt x="12780" y="61286"/>
                  </a:cubicBezTo>
                  <a:lnTo>
                    <a:pt x="12780" y="6384"/>
                  </a:lnTo>
                  <a:cubicBezTo>
                    <a:pt x="12780" y="2553"/>
                    <a:pt x="9585" y="0"/>
                    <a:pt x="6390" y="0"/>
                  </a:cubicBezTo>
                  <a:close/>
                </a:path>
              </a:pathLst>
            </a:custGeom>
            <a:grpFill/>
            <a:ln w="6390" cap="flat">
              <a:noFill/>
              <a:prstDash val="solid"/>
              <a:miter/>
            </a:ln>
          </p:spPr>
          <p:txBody>
            <a:bodyPr rtlCol="0" anchor="ctr"/>
            <a:lstStyle/>
            <a:p>
              <a:endParaRPr lang="en-US">
                <a:latin typeface="Verdana (Body)"/>
              </a:endParaRPr>
            </a:p>
          </p:txBody>
        </p:sp>
        <p:sp>
          <p:nvSpPr>
            <p:cNvPr id="76" name="Graphic 4">
              <a:extLst>
                <a:ext uri="{FF2B5EF4-FFF2-40B4-BE49-F238E27FC236}">
                  <a16:creationId xmlns:a16="http://schemas.microsoft.com/office/drawing/2014/main" id="{42664231-D8C8-47C4-A77B-E93910574F09}"/>
                </a:ext>
              </a:extLst>
            </p:cNvPr>
            <p:cNvSpPr/>
            <p:nvPr/>
          </p:nvSpPr>
          <p:spPr>
            <a:xfrm>
              <a:off x="681167" y="4890133"/>
              <a:ext cx="51468" cy="51231"/>
            </a:xfrm>
            <a:custGeom>
              <a:avLst/>
              <a:gdLst>
                <a:gd name="connsiteX0" fmla="*/ 6390 w 51468"/>
                <a:gd name="connsiteY0" fmla="*/ 51232 h 51231"/>
                <a:gd name="connsiteX1" fmla="*/ 10863 w 51468"/>
                <a:gd name="connsiteY1" fmla="*/ 49316 h 51231"/>
                <a:gd name="connsiteX2" fmla="*/ 49842 w 51468"/>
                <a:gd name="connsiteY2" fmla="*/ 10374 h 51231"/>
                <a:gd name="connsiteX3" fmla="*/ 49203 w 51468"/>
                <a:gd name="connsiteY3" fmla="*/ 1436 h 51231"/>
                <a:gd name="connsiteX4" fmla="*/ 40896 w 51468"/>
                <a:gd name="connsiteY4" fmla="*/ 1436 h 51231"/>
                <a:gd name="connsiteX5" fmla="*/ 1917 w 51468"/>
                <a:gd name="connsiteY5" fmla="*/ 40379 h 51231"/>
                <a:gd name="connsiteX6" fmla="*/ 1917 w 51468"/>
                <a:gd name="connsiteY6" fmla="*/ 49316 h 51231"/>
                <a:gd name="connsiteX7" fmla="*/ 1917 w 51468"/>
                <a:gd name="connsiteY7" fmla="*/ 49316 h 51231"/>
                <a:gd name="connsiteX8" fmla="*/ 6390 w 51468"/>
                <a:gd name="connsiteY8" fmla="*/ 51232 h 5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68" h="51231">
                  <a:moveTo>
                    <a:pt x="6390" y="51232"/>
                  </a:moveTo>
                  <a:cubicBezTo>
                    <a:pt x="8307" y="51232"/>
                    <a:pt x="9585" y="50593"/>
                    <a:pt x="10863" y="49316"/>
                  </a:cubicBezTo>
                  <a:lnTo>
                    <a:pt x="49842" y="10374"/>
                  </a:lnTo>
                  <a:cubicBezTo>
                    <a:pt x="52398" y="7820"/>
                    <a:pt x="51758" y="3352"/>
                    <a:pt x="49203" y="1436"/>
                  </a:cubicBezTo>
                  <a:cubicBezTo>
                    <a:pt x="46647" y="-479"/>
                    <a:pt x="43452" y="-479"/>
                    <a:pt x="40896" y="1436"/>
                  </a:cubicBezTo>
                  <a:lnTo>
                    <a:pt x="1917" y="40379"/>
                  </a:lnTo>
                  <a:cubicBezTo>
                    <a:pt x="-639" y="42932"/>
                    <a:pt x="-639" y="46763"/>
                    <a:pt x="1917" y="49316"/>
                  </a:cubicBezTo>
                  <a:cubicBezTo>
                    <a:pt x="1917" y="49316"/>
                    <a:pt x="1917" y="49316"/>
                    <a:pt x="1917" y="49316"/>
                  </a:cubicBezTo>
                  <a:cubicBezTo>
                    <a:pt x="3195" y="50593"/>
                    <a:pt x="4473" y="51232"/>
                    <a:pt x="6390" y="51232"/>
                  </a:cubicBezTo>
                  <a:close/>
                </a:path>
              </a:pathLst>
            </a:custGeom>
            <a:grpFill/>
            <a:ln w="6390" cap="flat">
              <a:noFill/>
              <a:prstDash val="solid"/>
              <a:miter/>
            </a:ln>
          </p:spPr>
          <p:txBody>
            <a:bodyPr rtlCol="0" anchor="ctr"/>
            <a:lstStyle/>
            <a:p>
              <a:endParaRPr lang="en-US">
                <a:latin typeface="Verdana (Body)"/>
              </a:endParaRPr>
            </a:p>
          </p:txBody>
        </p:sp>
        <p:sp>
          <p:nvSpPr>
            <p:cNvPr id="77" name="Graphic 4">
              <a:extLst>
                <a:ext uri="{FF2B5EF4-FFF2-40B4-BE49-F238E27FC236}">
                  <a16:creationId xmlns:a16="http://schemas.microsoft.com/office/drawing/2014/main" id="{2DF38514-8B31-4052-823C-4D5E083FD1BD}"/>
                </a:ext>
              </a:extLst>
            </p:cNvPr>
            <p:cNvSpPr/>
            <p:nvPr/>
          </p:nvSpPr>
          <p:spPr>
            <a:xfrm>
              <a:off x="696503" y="4967539"/>
              <a:ext cx="67733" cy="12767"/>
            </a:xfrm>
            <a:custGeom>
              <a:avLst/>
              <a:gdLst>
                <a:gd name="connsiteX0" fmla="*/ 61343 w 67733"/>
                <a:gd name="connsiteY0" fmla="*/ 0 h 12767"/>
                <a:gd name="connsiteX1" fmla="*/ 6390 w 67733"/>
                <a:gd name="connsiteY1" fmla="*/ 0 h 12767"/>
                <a:gd name="connsiteX2" fmla="*/ 0 w 67733"/>
                <a:gd name="connsiteY2" fmla="*/ 6384 h 12767"/>
                <a:gd name="connsiteX3" fmla="*/ 6390 w 67733"/>
                <a:gd name="connsiteY3" fmla="*/ 12768 h 12767"/>
                <a:gd name="connsiteX4" fmla="*/ 61343 w 67733"/>
                <a:gd name="connsiteY4" fmla="*/ 12768 h 12767"/>
                <a:gd name="connsiteX5" fmla="*/ 67733 w 67733"/>
                <a:gd name="connsiteY5" fmla="*/ 6384 h 12767"/>
                <a:gd name="connsiteX6" fmla="*/ 61343 w 67733"/>
                <a:gd name="connsiteY6" fmla="*/ 0 h 1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733" h="12767">
                  <a:moveTo>
                    <a:pt x="61343" y="0"/>
                  </a:moveTo>
                  <a:lnTo>
                    <a:pt x="6390" y="0"/>
                  </a:lnTo>
                  <a:cubicBezTo>
                    <a:pt x="2556" y="0"/>
                    <a:pt x="0" y="2554"/>
                    <a:pt x="0" y="6384"/>
                  </a:cubicBezTo>
                  <a:cubicBezTo>
                    <a:pt x="0" y="10214"/>
                    <a:pt x="2556" y="12768"/>
                    <a:pt x="6390" y="12768"/>
                  </a:cubicBezTo>
                  <a:lnTo>
                    <a:pt x="61343" y="12768"/>
                  </a:lnTo>
                  <a:cubicBezTo>
                    <a:pt x="65177" y="12768"/>
                    <a:pt x="67733" y="10214"/>
                    <a:pt x="67733" y="6384"/>
                  </a:cubicBezTo>
                  <a:cubicBezTo>
                    <a:pt x="67733" y="2554"/>
                    <a:pt x="65177" y="0"/>
                    <a:pt x="61343" y="0"/>
                  </a:cubicBezTo>
                  <a:close/>
                </a:path>
              </a:pathLst>
            </a:custGeom>
            <a:grpFill/>
            <a:ln w="6390" cap="flat">
              <a:noFill/>
              <a:prstDash val="solid"/>
              <a:miter/>
            </a:ln>
          </p:spPr>
          <p:txBody>
            <a:bodyPr rtlCol="0" anchor="ctr"/>
            <a:lstStyle/>
            <a:p>
              <a:endParaRPr lang="en-US">
                <a:latin typeface="Verdana (Body)"/>
              </a:endParaRPr>
            </a:p>
          </p:txBody>
        </p:sp>
        <p:sp>
          <p:nvSpPr>
            <p:cNvPr id="78" name="Graphic 4">
              <a:extLst>
                <a:ext uri="{FF2B5EF4-FFF2-40B4-BE49-F238E27FC236}">
                  <a16:creationId xmlns:a16="http://schemas.microsoft.com/office/drawing/2014/main" id="{AD952368-24C7-4687-BD50-A4909F7EA17B}"/>
                </a:ext>
              </a:extLst>
            </p:cNvPr>
            <p:cNvSpPr/>
            <p:nvPr/>
          </p:nvSpPr>
          <p:spPr>
            <a:xfrm>
              <a:off x="681167" y="5006481"/>
              <a:ext cx="51758" cy="51710"/>
            </a:xfrm>
            <a:custGeom>
              <a:avLst/>
              <a:gdLst>
                <a:gd name="connsiteX0" fmla="*/ 10863 w 51758"/>
                <a:gd name="connsiteY0" fmla="*/ 1915 h 51710"/>
                <a:gd name="connsiteX1" fmla="*/ 1917 w 51758"/>
                <a:gd name="connsiteY1" fmla="*/ 1915 h 51710"/>
                <a:gd name="connsiteX2" fmla="*/ 1917 w 51758"/>
                <a:gd name="connsiteY2" fmla="*/ 10853 h 51710"/>
                <a:gd name="connsiteX3" fmla="*/ 1917 w 51758"/>
                <a:gd name="connsiteY3" fmla="*/ 10853 h 51710"/>
                <a:gd name="connsiteX4" fmla="*/ 40896 w 51758"/>
                <a:gd name="connsiteY4" fmla="*/ 49795 h 51710"/>
                <a:gd name="connsiteX5" fmla="*/ 45369 w 51758"/>
                <a:gd name="connsiteY5" fmla="*/ 51710 h 51710"/>
                <a:gd name="connsiteX6" fmla="*/ 49842 w 51758"/>
                <a:gd name="connsiteY6" fmla="*/ 49795 h 51710"/>
                <a:gd name="connsiteX7" fmla="*/ 49842 w 51758"/>
                <a:gd name="connsiteY7" fmla="*/ 40857 h 51710"/>
                <a:gd name="connsiteX8" fmla="*/ 10863 w 51758"/>
                <a:gd name="connsiteY8" fmla="*/ 1915 h 5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58" h="51710">
                  <a:moveTo>
                    <a:pt x="10863" y="1915"/>
                  </a:moveTo>
                  <a:cubicBezTo>
                    <a:pt x="8307" y="-638"/>
                    <a:pt x="4473" y="-638"/>
                    <a:pt x="1917" y="1915"/>
                  </a:cubicBezTo>
                  <a:cubicBezTo>
                    <a:pt x="-639" y="4469"/>
                    <a:pt x="-639" y="8299"/>
                    <a:pt x="1917" y="10853"/>
                  </a:cubicBezTo>
                  <a:cubicBezTo>
                    <a:pt x="1917" y="10853"/>
                    <a:pt x="1917" y="10853"/>
                    <a:pt x="1917" y="10853"/>
                  </a:cubicBezTo>
                  <a:lnTo>
                    <a:pt x="40896" y="49795"/>
                  </a:lnTo>
                  <a:cubicBezTo>
                    <a:pt x="42174" y="51072"/>
                    <a:pt x="43452" y="51710"/>
                    <a:pt x="45369" y="51710"/>
                  </a:cubicBezTo>
                  <a:cubicBezTo>
                    <a:pt x="47286" y="51710"/>
                    <a:pt x="48564" y="51072"/>
                    <a:pt x="49842" y="49795"/>
                  </a:cubicBezTo>
                  <a:cubicBezTo>
                    <a:pt x="52398" y="47241"/>
                    <a:pt x="52398" y="43411"/>
                    <a:pt x="49842" y="40857"/>
                  </a:cubicBezTo>
                  <a:lnTo>
                    <a:pt x="10863" y="1915"/>
                  </a:lnTo>
                  <a:close/>
                </a:path>
              </a:pathLst>
            </a:custGeom>
            <a:grpFill/>
            <a:ln w="6390" cap="flat">
              <a:noFill/>
              <a:prstDash val="solid"/>
              <a:miter/>
            </a:ln>
          </p:spPr>
          <p:txBody>
            <a:bodyPr rtlCol="0" anchor="ctr"/>
            <a:lstStyle/>
            <a:p>
              <a:endParaRPr lang="en-US">
                <a:latin typeface="Verdana (Body)"/>
              </a:endParaRPr>
            </a:p>
          </p:txBody>
        </p:sp>
        <p:sp>
          <p:nvSpPr>
            <p:cNvPr id="79" name="Graphic 4">
              <a:extLst>
                <a:ext uri="{FF2B5EF4-FFF2-40B4-BE49-F238E27FC236}">
                  <a16:creationId xmlns:a16="http://schemas.microsoft.com/office/drawing/2014/main" id="{F1DC5EDB-532F-4BB4-8BAC-951296AA8640}"/>
                </a:ext>
              </a:extLst>
            </p:cNvPr>
            <p:cNvSpPr/>
            <p:nvPr/>
          </p:nvSpPr>
          <p:spPr>
            <a:xfrm>
              <a:off x="642188" y="5021803"/>
              <a:ext cx="12779" cy="67670"/>
            </a:xfrm>
            <a:custGeom>
              <a:avLst/>
              <a:gdLst>
                <a:gd name="connsiteX0" fmla="*/ 6390 w 12779"/>
                <a:gd name="connsiteY0" fmla="*/ 0 h 67670"/>
                <a:gd name="connsiteX1" fmla="*/ 0 w 12779"/>
                <a:gd name="connsiteY1" fmla="*/ 6384 h 67670"/>
                <a:gd name="connsiteX2" fmla="*/ 0 w 12779"/>
                <a:gd name="connsiteY2" fmla="*/ 61286 h 67670"/>
                <a:gd name="connsiteX3" fmla="*/ 6390 w 12779"/>
                <a:gd name="connsiteY3" fmla="*/ 67670 h 67670"/>
                <a:gd name="connsiteX4" fmla="*/ 12780 w 12779"/>
                <a:gd name="connsiteY4" fmla="*/ 61286 h 67670"/>
                <a:gd name="connsiteX5" fmla="*/ 12780 w 12779"/>
                <a:gd name="connsiteY5" fmla="*/ 6384 h 67670"/>
                <a:gd name="connsiteX6" fmla="*/ 6390 w 12779"/>
                <a:gd name="connsiteY6" fmla="*/ 0 h 6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79" h="67670">
                  <a:moveTo>
                    <a:pt x="6390" y="0"/>
                  </a:moveTo>
                  <a:cubicBezTo>
                    <a:pt x="2556" y="0"/>
                    <a:pt x="0" y="2554"/>
                    <a:pt x="0" y="6384"/>
                  </a:cubicBezTo>
                  <a:lnTo>
                    <a:pt x="0" y="61286"/>
                  </a:lnTo>
                  <a:cubicBezTo>
                    <a:pt x="0" y="65117"/>
                    <a:pt x="2556" y="67670"/>
                    <a:pt x="6390" y="67670"/>
                  </a:cubicBezTo>
                  <a:cubicBezTo>
                    <a:pt x="10224" y="67670"/>
                    <a:pt x="12780" y="65117"/>
                    <a:pt x="12780" y="61286"/>
                  </a:cubicBezTo>
                  <a:lnTo>
                    <a:pt x="12780" y="6384"/>
                  </a:lnTo>
                  <a:cubicBezTo>
                    <a:pt x="12780" y="3192"/>
                    <a:pt x="9585" y="0"/>
                    <a:pt x="6390" y="0"/>
                  </a:cubicBezTo>
                  <a:close/>
                </a:path>
              </a:pathLst>
            </a:custGeom>
            <a:grpFill/>
            <a:ln w="6390" cap="flat">
              <a:noFill/>
              <a:prstDash val="solid"/>
              <a:miter/>
            </a:ln>
          </p:spPr>
          <p:txBody>
            <a:bodyPr rtlCol="0" anchor="ctr"/>
            <a:lstStyle/>
            <a:p>
              <a:endParaRPr lang="en-US">
                <a:latin typeface="Verdana (Body)"/>
              </a:endParaRPr>
            </a:p>
          </p:txBody>
        </p:sp>
        <p:sp>
          <p:nvSpPr>
            <p:cNvPr id="80" name="Graphic 4">
              <a:extLst>
                <a:ext uri="{FF2B5EF4-FFF2-40B4-BE49-F238E27FC236}">
                  <a16:creationId xmlns:a16="http://schemas.microsoft.com/office/drawing/2014/main" id="{C734B13D-2D24-44FA-9515-00874BA851F0}"/>
                </a:ext>
              </a:extLst>
            </p:cNvPr>
            <p:cNvSpPr/>
            <p:nvPr/>
          </p:nvSpPr>
          <p:spPr>
            <a:xfrm>
              <a:off x="564231" y="5006481"/>
              <a:ext cx="51758" cy="51710"/>
            </a:xfrm>
            <a:custGeom>
              <a:avLst/>
              <a:gdLst>
                <a:gd name="connsiteX0" fmla="*/ 40896 w 51758"/>
                <a:gd name="connsiteY0" fmla="*/ 1915 h 51710"/>
                <a:gd name="connsiteX1" fmla="*/ 1917 w 51758"/>
                <a:gd name="connsiteY1" fmla="*/ 40857 h 51710"/>
                <a:gd name="connsiteX2" fmla="*/ 1917 w 51758"/>
                <a:gd name="connsiteY2" fmla="*/ 49795 h 51710"/>
                <a:gd name="connsiteX3" fmla="*/ 10863 w 51758"/>
                <a:gd name="connsiteY3" fmla="*/ 49795 h 51710"/>
                <a:gd name="connsiteX4" fmla="*/ 49842 w 51758"/>
                <a:gd name="connsiteY4" fmla="*/ 10853 h 51710"/>
                <a:gd name="connsiteX5" fmla="*/ 49842 w 51758"/>
                <a:gd name="connsiteY5" fmla="*/ 1915 h 51710"/>
                <a:gd name="connsiteX6" fmla="*/ 40896 w 51758"/>
                <a:gd name="connsiteY6" fmla="*/ 1915 h 51710"/>
                <a:gd name="connsiteX7" fmla="*/ 40896 w 51758"/>
                <a:gd name="connsiteY7" fmla="*/ 1915 h 5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58" h="51710">
                  <a:moveTo>
                    <a:pt x="40896" y="1915"/>
                  </a:moveTo>
                  <a:lnTo>
                    <a:pt x="1917" y="40857"/>
                  </a:lnTo>
                  <a:cubicBezTo>
                    <a:pt x="-639" y="43411"/>
                    <a:pt x="-639" y="47241"/>
                    <a:pt x="1917" y="49795"/>
                  </a:cubicBezTo>
                  <a:cubicBezTo>
                    <a:pt x="4473" y="52349"/>
                    <a:pt x="8307" y="52349"/>
                    <a:pt x="10863" y="49795"/>
                  </a:cubicBezTo>
                  <a:lnTo>
                    <a:pt x="49842" y="10853"/>
                  </a:lnTo>
                  <a:cubicBezTo>
                    <a:pt x="52398" y="8299"/>
                    <a:pt x="52398" y="4469"/>
                    <a:pt x="49842" y="1915"/>
                  </a:cubicBezTo>
                  <a:cubicBezTo>
                    <a:pt x="47286" y="-638"/>
                    <a:pt x="43452" y="-638"/>
                    <a:pt x="40896" y="1915"/>
                  </a:cubicBezTo>
                  <a:lnTo>
                    <a:pt x="40896" y="1915"/>
                  </a:lnTo>
                  <a:close/>
                </a:path>
              </a:pathLst>
            </a:custGeom>
            <a:grpFill/>
            <a:ln w="6390" cap="flat">
              <a:noFill/>
              <a:prstDash val="solid"/>
              <a:miter/>
            </a:ln>
          </p:spPr>
          <p:txBody>
            <a:bodyPr rtlCol="0" anchor="ctr"/>
            <a:lstStyle/>
            <a:p>
              <a:endParaRPr lang="en-US">
                <a:latin typeface="Verdana (Body)"/>
              </a:endParaRPr>
            </a:p>
          </p:txBody>
        </p:sp>
        <p:sp>
          <p:nvSpPr>
            <p:cNvPr id="81" name="Graphic 4">
              <a:extLst>
                <a:ext uri="{FF2B5EF4-FFF2-40B4-BE49-F238E27FC236}">
                  <a16:creationId xmlns:a16="http://schemas.microsoft.com/office/drawing/2014/main" id="{23E6494C-04E6-4DC2-9FFC-59ADD4BFF55F}"/>
                </a:ext>
              </a:extLst>
            </p:cNvPr>
            <p:cNvSpPr/>
            <p:nvPr/>
          </p:nvSpPr>
          <p:spPr>
            <a:xfrm>
              <a:off x="532281" y="4967539"/>
              <a:ext cx="67733" cy="12767"/>
            </a:xfrm>
            <a:custGeom>
              <a:avLst/>
              <a:gdLst>
                <a:gd name="connsiteX0" fmla="*/ 67733 w 67733"/>
                <a:gd name="connsiteY0" fmla="*/ 6384 h 12767"/>
                <a:gd name="connsiteX1" fmla="*/ 61343 w 67733"/>
                <a:gd name="connsiteY1" fmla="*/ 0 h 12767"/>
                <a:gd name="connsiteX2" fmla="*/ 6390 w 67733"/>
                <a:gd name="connsiteY2" fmla="*/ 0 h 12767"/>
                <a:gd name="connsiteX3" fmla="*/ 0 w 67733"/>
                <a:gd name="connsiteY3" fmla="*/ 6384 h 12767"/>
                <a:gd name="connsiteX4" fmla="*/ 6390 w 67733"/>
                <a:gd name="connsiteY4" fmla="*/ 12768 h 12767"/>
                <a:gd name="connsiteX5" fmla="*/ 61343 w 67733"/>
                <a:gd name="connsiteY5" fmla="*/ 12768 h 12767"/>
                <a:gd name="connsiteX6" fmla="*/ 67733 w 67733"/>
                <a:gd name="connsiteY6" fmla="*/ 6384 h 1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733" h="12767">
                  <a:moveTo>
                    <a:pt x="67733" y="6384"/>
                  </a:moveTo>
                  <a:cubicBezTo>
                    <a:pt x="67733" y="2554"/>
                    <a:pt x="65177" y="0"/>
                    <a:pt x="61343" y="0"/>
                  </a:cubicBezTo>
                  <a:lnTo>
                    <a:pt x="6390" y="0"/>
                  </a:lnTo>
                  <a:cubicBezTo>
                    <a:pt x="2556" y="0"/>
                    <a:pt x="0" y="2554"/>
                    <a:pt x="0" y="6384"/>
                  </a:cubicBezTo>
                  <a:cubicBezTo>
                    <a:pt x="0" y="10214"/>
                    <a:pt x="2556" y="12768"/>
                    <a:pt x="6390" y="12768"/>
                  </a:cubicBezTo>
                  <a:lnTo>
                    <a:pt x="61343" y="12768"/>
                  </a:lnTo>
                  <a:cubicBezTo>
                    <a:pt x="65177" y="12768"/>
                    <a:pt x="67733" y="9576"/>
                    <a:pt x="67733" y="6384"/>
                  </a:cubicBezTo>
                  <a:close/>
                </a:path>
              </a:pathLst>
            </a:custGeom>
            <a:grpFill/>
            <a:ln w="6390" cap="flat">
              <a:noFill/>
              <a:prstDash val="solid"/>
              <a:miter/>
            </a:ln>
          </p:spPr>
          <p:txBody>
            <a:bodyPr rtlCol="0" anchor="ctr"/>
            <a:lstStyle/>
            <a:p>
              <a:endParaRPr lang="en-US">
                <a:latin typeface="Verdana (Body)"/>
              </a:endParaRPr>
            </a:p>
          </p:txBody>
        </p:sp>
      </p:grpSp>
      <p:grpSp>
        <p:nvGrpSpPr>
          <p:cNvPr id="82" name="Graphic 1100">
            <a:extLst>
              <a:ext uri="{FF2B5EF4-FFF2-40B4-BE49-F238E27FC236}">
                <a16:creationId xmlns:a16="http://schemas.microsoft.com/office/drawing/2014/main" id="{CDF81568-73F6-402D-ABC2-933313AEE028}"/>
              </a:ext>
            </a:extLst>
          </p:cNvPr>
          <p:cNvGrpSpPr/>
          <p:nvPr/>
        </p:nvGrpSpPr>
        <p:grpSpPr>
          <a:xfrm>
            <a:off x="8090246" y="3217413"/>
            <a:ext cx="362313" cy="361971"/>
            <a:chOff x="4661459" y="3828162"/>
            <a:chExt cx="362313" cy="361971"/>
          </a:xfrm>
          <a:solidFill>
            <a:srgbClr val="00A3E0"/>
          </a:solidFill>
        </p:grpSpPr>
        <p:sp>
          <p:nvSpPr>
            <p:cNvPr id="83" name="Graphic 1100">
              <a:extLst>
                <a:ext uri="{FF2B5EF4-FFF2-40B4-BE49-F238E27FC236}">
                  <a16:creationId xmlns:a16="http://schemas.microsoft.com/office/drawing/2014/main" id="{8A3F15DB-EEA8-454D-8388-295879EAB91E}"/>
                </a:ext>
              </a:extLst>
            </p:cNvPr>
            <p:cNvSpPr/>
            <p:nvPr/>
          </p:nvSpPr>
          <p:spPr>
            <a:xfrm>
              <a:off x="4661459" y="3828162"/>
              <a:ext cx="362313" cy="361971"/>
            </a:xfrm>
            <a:custGeom>
              <a:avLst/>
              <a:gdLst>
                <a:gd name="connsiteX0" fmla="*/ 181474 w 362313"/>
                <a:gd name="connsiteY0" fmla="*/ 0 h 361971"/>
                <a:gd name="connsiteX1" fmla="*/ 0 w 362313"/>
                <a:gd name="connsiteY1" fmla="*/ 180667 h 361971"/>
                <a:gd name="connsiteX2" fmla="*/ 180835 w 362313"/>
                <a:gd name="connsiteY2" fmla="*/ 361971 h 361971"/>
                <a:gd name="connsiteX3" fmla="*/ 362310 w 362313"/>
                <a:gd name="connsiteY3" fmla="*/ 181305 h 361971"/>
                <a:gd name="connsiteX4" fmla="*/ 362310 w 362313"/>
                <a:gd name="connsiteY4" fmla="*/ 181305 h 361971"/>
                <a:gd name="connsiteX5" fmla="*/ 181474 w 362313"/>
                <a:gd name="connsiteY5" fmla="*/ 0 h 361971"/>
                <a:gd name="connsiteX6" fmla="*/ 181474 w 362313"/>
                <a:gd name="connsiteY6" fmla="*/ 349204 h 361971"/>
                <a:gd name="connsiteX7" fmla="*/ 12780 w 362313"/>
                <a:gd name="connsiteY7" fmla="*/ 181305 h 361971"/>
                <a:gd name="connsiteX8" fmla="*/ 180835 w 362313"/>
                <a:gd name="connsiteY8" fmla="*/ 12768 h 361971"/>
                <a:gd name="connsiteX9" fmla="*/ 349530 w 362313"/>
                <a:gd name="connsiteY9" fmla="*/ 180667 h 361971"/>
                <a:gd name="connsiteX10" fmla="*/ 349530 w 362313"/>
                <a:gd name="connsiteY10" fmla="*/ 180667 h 361971"/>
                <a:gd name="connsiteX11" fmla="*/ 181474 w 362313"/>
                <a:gd name="connsiteY11" fmla="*/ 349204 h 361971"/>
                <a:gd name="connsiteX12" fmla="*/ 181474 w 362313"/>
                <a:gd name="connsiteY12" fmla="*/ 349204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2313" h="361971">
                  <a:moveTo>
                    <a:pt x="181474" y="0"/>
                  </a:moveTo>
                  <a:cubicBezTo>
                    <a:pt x="81152" y="0"/>
                    <a:pt x="0" y="81076"/>
                    <a:pt x="0" y="180667"/>
                  </a:cubicBezTo>
                  <a:cubicBezTo>
                    <a:pt x="0" y="280257"/>
                    <a:pt x="81152" y="361971"/>
                    <a:pt x="180835" y="361971"/>
                  </a:cubicBezTo>
                  <a:cubicBezTo>
                    <a:pt x="280518" y="361971"/>
                    <a:pt x="362310" y="280895"/>
                    <a:pt x="362310" y="181305"/>
                  </a:cubicBezTo>
                  <a:lnTo>
                    <a:pt x="362310" y="181305"/>
                  </a:lnTo>
                  <a:cubicBezTo>
                    <a:pt x="362948" y="81076"/>
                    <a:pt x="281796" y="0"/>
                    <a:pt x="181474" y="0"/>
                  </a:cubicBezTo>
                  <a:close/>
                  <a:moveTo>
                    <a:pt x="181474" y="349204"/>
                  </a:moveTo>
                  <a:cubicBezTo>
                    <a:pt x="88181" y="349204"/>
                    <a:pt x="12780" y="273873"/>
                    <a:pt x="12780" y="181305"/>
                  </a:cubicBezTo>
                  <a:cubicBezTo>
                    <a:pt x="12780" y="88737"/>
                    <a:pt x="88181" y="12768"/>
                    <a:pt x="180835" y="12768"/>
                  </a:cubicBezTo>
                  <a:cubicBezTo>
                    <a:pt x="274128" y="12768"/>
                    <a:pt x="349530" y="88099"/>
                    <a:pt x="349530" y="180667"/>
                  </a:cubicBezTo>
                  <a:lnTo>
                    <a:pt x="349530" y="180667"/>
                  </a:lnTo>
                  <a:cubicBezTo>
                    <a:pt x="350168" y="273873"/>
                    <a:pt x="274767" y="349204"/>
                    <a:pt x="181474" y="349204"/>
                  </a:cubicBezTo>
                  <a:lnTo>
                    <a:pt x="181474" y="349204"/>
                  </a:lnTo>
                  <a:close/>
                </a:path>
              </a:pathLst>
            </a:custGeom>
            <a:grpFill/>
            <a:ln w="6390" cap="flat">
              <a:noFill/>
              <a:prstDash val="solid"/>
              <a:miter/>
            </a:ln>
          </p:spPr>
          <p:txBody>
            <a:bodyPr rtlCol="0" anchor="ctr"/>
            <a:lstStyle/>
            <a:p>
              <a:endParaRPr lang="en-US">
                <a:latin typeface="Verdana (Body)"/>
              </a:endParaRPr>
            </a:p>
          </p:txBody>
        </p:sp>
        <p:sp>
          <p:nvSpPr>
            <p:cNvPr id="84" name="Graphic 1100">
              <a:extLst>
                <a:ext uri="{FF2B5EF4-FFF2-40B4-BE49-F238E27FC236}">
                  <a16:creationId xmlns:a16="http://schemas.microsoft.com/office/drawing/2014/main" id="{053C85C2-4CEB-423E-A1ED-7D8819982C22}"/>
                </a:ext>
              </a:extLst>
            </p:cNvPr>
            <p:cNvSpPr/>
            <p:nvPr/>
          </p:nvSpPr>
          <p:spPr>
            <a:xfrm>
              <a:off x="4766795" y="3899662"/>
              <a:ext cx="160485" cy="218970"/>
            </a:xfrm>
            <a:custGeom>
              <a:avLst/>
              <a:gdLst>
                <a:gd name="connsiteX0" fmla="*/ 158568 w 160485"/>
                <a:gd name="connsiteY0" fmla="*/ 45327 h 218970"/>
                <a:gd name="connsiteX1" fmla="*/ 115117 w 160485"/>
                <a:gd name="connsiteY1" fmla="*/ 1916 h 218970"/>
                <a:gd name="connsiteX2" fmla="*/ 113200 w 160485"/>
                <a:gd name="connsiteY2" fmla="*/ 639 h 218970"/>
                <a:gd name="connsiteX3" fmla="*/ 111283 w 160485"/>
                <a:gd name="connsiteY3" fmla="*/ 0 h 218970"/>
                <a:gd name="connsiteX4" fmla="*/ 6488 w 160485"/>
                <a:gd name="connsiteY4" fmla="*/ 0 h 218970"/>
                <a:gd name="connsiteX5" fmla="*/ 98 w 160485"/>
                <a:gd name="connsiteY5" fmla="*/ 6384 h 218970"/>
                <a:gd name="connsiteX6" fmla="*/ 98 w 160485"/>
                <a:gd name="connsiteY6" fmla="*/ 140448 h 218970"/>
                <a:gd name="connsiteX7" fmla="*/ 6488 w 160485"/>
                <a:gd name="connsiteY7" fmla="*/ 146832 h 218970"/>
                <a:gd name="connsiteX8" fmla="*/ 12878 w 160485"/>
                <a:gd name="connsiteY8" fmla="*/ 140448 h 218970"/>
                <a:gd name="connsiteX9" fmla="*/ 12878 w 160485"/>
                <a:gd name="connsiteY9" fmla="*/ 12768 h 218970"/>
                <a:gd name="connsiteX10" fmla="*/ 104893 w 160485"/>
                <a:gd name="connsiteY10" fmla="*/ 12768 h 218970"/>
                <a:gd name="connsiteX11" fmla="*/ 104893 w 160485"/>
                <a:gd name="connsiteY11" fmla="*/ 49795 h 218970"/>
                <a:gd name="connsiteX12" fmla="*/ 111283 w 160485"/>
                <a:gd name="connsiteY12" fmla="*/ 56179 h 218970"/>
                <a:gd name="connsiteX13" fmla="*/ 148344 w 160485"/>
                <a:gd name="connsiteY13" fmla="*/ 56179 h 218970"/>
                <a:gd name="connsiteX14" fmla="*/ 148344 w 160485"/>
                <a:gd name="connsiteY14" fmla="*/ 206203 h 218970"/>
                <a:gd name="connsiteX15" fmla="*/ 12878 w 160485"/>
                <a:gd name="connsiteY15" fmla="*/ 206203 h 218970"/>
                <a:gd name="connsiteX16" fmla="*/ 5849 w 160485"/>
                <a:gd name="connsiteY16" fmla="*/ 200457 h 218970"/>
                <a:gd name="connsiteX17" fmla="*/ 98 w 160485"/>
                <a:gd name="connsiteY17" fmla="*/ 207479 h 218970"/>
                <a:gd name="connsiteX18" fmla="*/ 98 w 160485"/>
                <a:gd name="connsiteY18" fmla="*/ 212587 h 218970"/>
                <a:gd name="connsiteX19" fmla="*/ 6488 w 160485"/>
                <a:gd name="connsiteY19" fmla="*/ 218971 h 218970"/>
                <a:gd name="connsiteX20" fmla="*/ 154095 w 160485"/>
                <a:gd name="connsiteY20" fmla="*/ 218971 h 218970"/>
                <a:gd name="connsiteX21" fmla="*/ 160485 w 160485"/>
                <a:gd name="connsiteY21" fmla="*/ 212587 h 218970"/>
                <a:gd name="connsiteX22" fmla="*/ 160485 w 160485"/>
                <a:gd name="connsiteY22" fmla="*/ 49795 h 218970"/>
                <a:gd name="connsiteX23" fmla="*/ 159846 w 160485"/>
                <a:gd name="connsiteY23" fmla="*/ 47242 h 218970"/>
                <a:gd name="connsiteX24" fmla="*/ 158568 w 160485"/>
                <a:gd name="connsiteY24" fmla="*/ 45327 h 218970"/>
                <a:gd name="connsiteX25" fmla="*/ 117034 w 160485"/>
                <a:gd name="connsiteY25" fmla="*/ 21706 h 218970"/>
                <a:gd name="connsiteX26" fmla="*/ 138760 w 160485"/>
                <a:gd name="connsiteY26" fmla="*/ 43411 h 218970"/>
                <a:gd name="connsiteX27" fmla="*/ 117034 w 160485"/>
                <a:gd name="connsiteY27" fmla="*/ 43411 h 218970"/>
                <a:gd name="connsiteX28" fmla="*/ 117034 w 160485"/>
                <a:gd name="connsiteY28" fmla="*/ 21706 h 218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60485" h="218970">
                  <a:moveTo>
                    <a:pt x="158568" y="45327"/>
                  </a:moveTo>
                  <a:lnTo>
                    <a:pt x="115117" y="1916"/>
                  </a:lnTo>
                  <a:cubicBezTo>
                    <a:pt x="114478" y="1277"/>
                    <a:pt x="113839" y="639"/>
                    <a:pt x="113200" y="639"/>
                  </a:cubicBezTo>
                  <a:cubicBezTo>
                    <a:pt x="112561" y="639"/>
                    <a:pt x="111922" y="0"/>
                    <a:pt x="111283" y="0"/>
                  </a:cubicBezTo>
                  <a:lnTo>
                    <a:pt x="6488" y="0"/>
                  </a:lnTo>
                  <a:cubicBezTo>
                    <a:pt x="2654" y="0"/>
                    <a:pt x="98" y="2554"/>
                    <a:pt x="98" y="6384"/>
                  </a:cubicBezTo>
                  <a:lnTo>
                    <a:pt x="98" y="140448"/>
                  </a:lnTo>
                  <a:cubicBezTo>
                    <a:pt x="98" y="144278"/>
                    <a:pt x="2654" y="146832"/>
                    <a:pt x="6488" y="146832"/>
                  </a:cubicBezTo>
                  <a:cubicBezTo>
                    <a:pt x="10322" y="146832"/>
                    <a:pt x="12878" y="144278"/>
                    <a:pt x="12878" y="140448"/>
                  </a:cubicBezTo>
                  <a:lnTo>
                    <a:pt x="12878" y="12768"/>
                  </a:lnTo>
                  <a:lnTo>
                    <a:pt x="104893" y="12768"/>
                  </a:lnTo>
                  <a:lnTo>
                    <a:pt x="104893" y="49795"/>
                  </a:lnTo>
                  <a:cubicBezTo>
                    <a:pt x="104893" y="53626"/>
                    <a:pt x="107449" y="56179"/>
                    <a:pt x="111283" y="56179"/>
                  </a:cubicBezTo>
                  <a:lnTo>
                    <a:pt x="148344" y="56179"/>
                  </a:lnTo>
                  <a:lnTo>
                    <a:pt x="148344" y="206203"/>
                  </a:lnTo>
                  <a:lnTo>
                    <a:pt x="12878" y="206203"/>
                  </a:lnTo>
                  <a:cubicBezTo>
                    <a:pt x="12878" y="202372"/>
                    <a:pt x="9683" y="199819"/>
                    <a:pt x="5849" y="200457"/>
                  </a:cubicBezTo>
                  <a:cubicBezTo>
                    <a:pt x="2015" y="200457"/>
                    <a:pt x="-541" y="203649"/>
                    <a:pt x="98" y="207479"/>
                  </a:cubicBezTo>
                  <a:lnTo>
                    <a:pt x="98" y="212587"/>
                  </a:lnTo>
                  <a:cubicBezTo>
                    <a:pt x="98" y="216417"/>
                    <a:pt x="2654" y="218971"/>
                    <a:pt x="6488" y="218971"/>
                  </a:cubicBezTo>
                  <a:lnTo>
                    <a:pt x="154095" y="218971"/>
                  </a:lnTo>
                  <a:cubicBezTo>
                    <a:pt x="157929" y="218971"/>
                    <a:pt x="160485" y="216417"/>
                    <a:pt x="160485" y="212587"/>
                  </a:cubicBezTo>
                  <a:lnTo>
                    <a:pt x="160485" y="49795"/>
                  </a:lnTo>
                  <a:cubicBezTo>
                    <a:pt x="160485" y="49157"/>
                    <a:pt x="159846" y="47880"/>
                    <a:pt x="159846" y="47242"/>
                  </a:cubicBezTo>
                  <a:cubicBezTo>
                    <a:pt x="159846" y="46603"/>
                    <a:pt x="159207" y="45965"/>
                    <a:pt x="158568" y="45327"/>
                  </a:cubicBezTo>
                  <a:close/>
                  <a:moveTo>
                    <a:pt x="117034" y="21706"/>
                  </a:moveTo>
                  <a:lnTo>
                    <a:pt x="138760" y="43411"/>
                  </a:lnTo>
                  <a:lnTo>
                    <a:pt x="117034" y="43411"/>
                  </a:lnTo>
                  <a:lnTo>
                    <a:pt x="117034" y="21706"/>
                  </a:lnTo>
                  <a:close/>
                </a:path>
              </a:pathLst>
            </a:custGeom>
            <a:grpFill/>
            <a:ln w="6390" cap="flat">
              <a:noFill/>
              <a:prstDash val="solid"/>
              <a:miter/>
            </a:ln>
          </p:spPr>
          <p:txBody>
            <a:bodyPr rtlCol="0" anchor="ctr"/>
            <a:lstStyle/>
            <a:p>
              <a:endParaRPr lang="en-US">
                <a:latin typeface="Verdana (Body)"/>
              </a:endParaRPr>
            </a:p>
          </p:txBody>
        </p:sp>
        <p:sp>
          <p:nvSpPr>
            <p:cNvPr id="85" name="Graphic 1100">
              <a:extLst>
                <a:ext uri="{FF2B5EF4-FFF2-40B4-BE49-F238E27FC236}">
                  <a16:creationId xmlns:a16="http://schemas.microsoft.com/office/drawing/2014/main" id="{A28A4C67-925B-429A-A953-702EBB12C049}"/>
                </a:ext>
              </a:extLst>
            </p:cNvPr>
            <p:cNvSpPr/>
            <p:nvPr/>
          </p:nvSpPr>
          <p:spPr>
            <a:xfrm>
              <a:off x="4760503" y="3971163"/>
              <a:ext cx="120391" cy="121295"/>
            </a:xfrm>
            <a:custGeom>
              <a:avLst/>
              <a:gdLst>
                <a:gd name="connsiteX0" fmla="*/ 15975 w 120391"/>
                <a:gd name="connsiteY0" fmla="*/ 121296 h 121295"/>
                <a:gd name="connsiteX1" fmla="*/ 20448 w 120391"/>
                <a:gd name="connsiteY1" fmla="*/ 119380 h 121295"/>
                <a:gd name="connsiteX2" fmla="*/ 49202 w 120391"/>
                <a:gd name="connsiteY2" fmla="*/ 90653 h 121295"/>
                <a:gd name="connsiteX3" fmla="*/ 49202 w 120391"/>
                <a:gd name="connsiteY3" fmla="*/ 81715 h 121295"/>
                <a:gd name="connsiteX4" fmla="*/ 48563 w 120391"/>
                <a:gd name="connsiteY4" fmla="*/ 81077 h 121295"/>
                <a:gd name="connsiteX5" fmla="*/ 58148 w 120391"/>
                <a:gd name="connsiteY5" fmla="*/ 71501 h 121295"/>
                <a:gd name="connsiteX6" fmla="*/ 113102 w 120391"/>
                <a:gd name="connsiteY6" fmla="*/ 61925 h 121295"/>
                <a:gd name="connsiteX7" fmla="*/ 109268 w 120391"/>
                <a:gd name="connsiteY7" fmla="*/ 11491 h 121295"/>
                <a:gd name="connsiteX8" fmla="*/ 53676 w 120391"/>
                <a:gd name="connsiteY8" fmla="*/ 11491 h 121295"/>
                <a:gd name="connsiteX9" fmla="*/ 42173 w 120391"/>
                <a:gd name="connsiteY9" fmla="*/ 39581 h 121295"/>
                <a:gd name="connsiteX10" fmla="*/ 49841 w 120391"/>
                <a:gd name="connsiteY10" fmla="*/ 62563 h 121295"/>
                <a:gd name="connsiteX11" fmla="*/ 40256 w 120391"/>
                <a:gd name="connsiteY11" fmla="*/ 72139 h 121295"/>
                <a:gd name="connsiteX12" fmla="*/ 39618 w 120391"/>
                <a:gd name="connsiteY12" fmla="*/ 71501 h 121295"/>
                <a:gd name="connsiteX13" fmla="*/ 35145 w 120391"/>
                <a:gd name="connsiteY13" fmla="*/ 69585 h 121295"/>
                <a:gd name="connsiteX14" fmla="*/ 30672 w 120391"/>
                <a:gd name="connsiteY14" fmla="*/ 71501 h 121295"/>
                <a:gd name="connsiteX15" fmla="*/ 1917 w 120391"/>
                <a:gd name="connsiteY15" fmla="*/ 100229 h 121295"/>
                <a:gd name="connsiteX16" fmla="*/ 1917 w 120391"/>
                <a:gd name="connsiteY16" fmla="*/ 109166 h 121295"/>
                <a:gd name="connsiteX17" fmla="*/ 12780 w 120391"/>
                <a:gd name="connsiteY17" fmla="*/ 120019 h 121295"/>
                <a:gd name="connsiteX18" fmla="*/ 15975 w 120391"/>
                <a:gd name="connsiteY18" fmla="*/ 121296 h 121295"/>
                <a:gd name="connsiteX19" fmla="*/ 61343 w 120391"/>
                <a:gd name="connsiteY19" fmla="*/ 21067 h 121295"/>
                <a:gd name="connsiteX20" fmla="*/ 99044 w 120391"/>
                <a:gd name="connsiteY20" fmla="*/ 21067 h 121295"/>
                <a:gd name="connsiteX21" fmla="*/ 99044 w 120391"/>
                <a:gd name="connsiteY21" fmla="*/ 58733 h 121295"/>
                <a:gd name="connsiteX22" fmla="*/ 61343 w 120391"/>
                <a:gd name="connsiteY22" fmla="*/ 58733 h 121295"/>
                <a:gd name="connsiteX23" fmla="*/ 53676 w 120391"/>
                <a:gd name="connsiteY23" fmla="*/ 39581 h 121295"/>
                <a:gd name="connsiteX24" fmla="*/ 61343 w 120391"/>
                <a:gd name="connsiteY24" fmla="*/ 21067 h 121295"/>
                <a:gd name="connsiteX25" fmla="*/ 33228 w 120391"/>
                <a:gd name="connsiteY25" fmla="*/ 84907 h 121295"/>
                <a:gd name="connsiteX26" fmla="*/ 33866 w 120391"/>
                <a:gd name="connsiteY26" fmla="*/ 85545 h 121295"/>
                <a:gd name="connsiteX27" fmla="*/ 33866 w 120391"/>
                <a:gd name="connsiteY27" fmla="*/ 85545 h 121295"/>
                <a:gd name="connsiteX28" fmla="*/ 34506 w 120391"/>
                <a:gd name="connsiteY28" fmla="*/ 86184 h 121295"/>
                <a:gd name="connsiteX29" fmla="*/ 15336 w 120391"/>
                <a:gd name="connsiteY29" fmla="*/ 105336 h 121295"/>
                <a:gd name="connsiteX30" fmla="*/ 13419 w 120391"/>
                <a:gd name="connsiteY30" fmla="*/ 103420 h 121295"/>
                <a:gd name="connsiteX31" fmla="*/ 33228 w 120391"/>
                <a:gd name="connsiteY31" fmla="*/ 84907 h 12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0391" h="121295">
                  <a:moveTo>
                    <a:pt x="15975" y="121296"/>
                  </a:moveTo>
                  <a:cubicBezTo>
                    <a:pt x="17892" y="121296"/>
                    <a:pt x="19170" y="120657"/>
                    <a:pt x="20448" y="119380"/>
                  </a:cubicBezTo>
                  <a:lnTo>
                    <a:pt x="49202" y="90653"/>
                  </a:lnTo>
                  <a:cubicBezTo>
                    <a:pt x="51758" y="88099"/>
                    <a:pt x="51758" y="84269"/>
                    <a:pt x="49202" y="81715"/>
                  </a:cubicBezTo>
                  <a:lnTo>
                    <a:pt x="48563" y="81077"/>
                  </a:lnTo>
                  <a:lnTo>
                    <a:pt x="58148" y="71501"/>
                  </a:lnTo>
                  <a:cubicBezTo>
                    <a:pt x="76040" y="84269"/>
                    <a:pt x="100322" y="79800"/>
                    <a:pt x="113102" y="61925"/>
                  </a:cubicBezTo>
                  <a:cubicBezTo>
                    <a:pt x="123965" y="46603"/>
                    <a:pt x="122687" y="24898"/>
                    <a:pt x="109268" y="11491"/>
                  </a:cubicBezTo>
                  <a:cubicBezTo>
                    <a:pt x="93932" y="-3830"/>
                    <a:pt x="69011" y="-3830"/>
                    <a:pt x="53676" y="11491"/>
                  </a:cubicBezTo>
                  <a:cubicBezTo>
                    <a:pt x="46008" y="19152"/>
                    <a:pt x="42173" y="28728"/>
                    <a:pt x="42173" y="39581"/>
                  </a:cubicBezTo>
                  <a:cubicBezTo>
                    <a:pt x="42173" y="47880"/>
                    <a:pt x="44729" y="55541"/>
                    <a:pt x="49841" y="62563"/>
                  </a:cubicBezTo>
                  <a:lnTo>
                    <a:pt x="40256" y="72139"/>
                  </a:lnTo>
                  <a:lnTo>
                    <a:pt x="39618" y="71501"/>
                  </a:lnTo>
                  <a:cubicBezTo>
                    <a:pt x="38340" y="70224"/>
                    <a:pt x="37061" y="69585"/>
                    <a:pt x="35145" y="69585"/>
                  </a:cubicBezTo>
                  <a:cubicBezTo>
                    <a:pt x="33228" y="69585"/>
                    <a:pt x="31950" y="70224"/>
                    <a:pt x="30672" y="71501"/>
                  </a:cubicBezTo>
                  <a:lnTo>
                    <a:pt x="1917" y="100229"/>
                  </a:lnTo>
                  <a:cubicBezTo>
                    <a:pt x="-639" y="102782"/>
                    <a:pt x="-639" y="106612"/>
                    <a:pt x="1917" y="109166"/>
                  </a:cubicBezTo>
                  <a:lnTo>
                    <a:pt x="12780" y="120019"/>
                  </a:lnTo>
                  <a:cubicBezTo>
                    <a:pt x="12141" y="120657"/>
                    <a:pt x="14058" y="121296"/>
                    <a:pt x="15975" y="121296"/>
                  </a:cubicBezTo>
                  <a:close/>
                  <a:moveTo>
                    <a:pt x="61343" y="21067"/>
                  </a:moveTo>
                  <a:cubicBezTo>
                    <a:pt x="71567" y="10853"/>
                    <a:pt x="88820" y="10215"/>
                    <a:pt x="99044" y="21067"/>
                  </a:cubicBezTo>
                  <a:cubicBezTo>
                    <a:pt x="109268" y="31282"/>
                    <a:pt x="109907" y="48518"/>
                    <a:pt x="99044" y="58733"/>
                  </a:cubicBezTo>
                  <a:cubicBezTo>
                    <a:pt x="88820" y="68947"/>
                    <a:pt x="71567" y="69585"/>
                    <a:pt x="61343" y="58733"/>
                  </a:cubicBezTo>
                  <a:cubicBezTo>
                    <a:pt x="56231" y="53626"/>
                    <a:pt x="53676" y="46603"/>
                    <a:pt x="53676" y="39581"/>
                  </a:cubicBezTo>
                  <a:cubicBezTo>
                    <a:pt x="53676" y="32558"/>
                    <a:pt x="56231" y="26174"/>
                    <a:pt x="61343" y="21067"/>
                  </a:cubicBezTo>
                  <a:close/>
                  <a:moveTo>
                    <a:pt x="33228" y="84907"/>
                  </a:moveTo>
                  <a:lnTo>
                    <a:pt x="33866" y="85545"/>
                  </a:lnTo>
                  <a:lnTo>
                    <a:pt x="33866" y="85545"/>
                  </a:lnTo>
                  <a:lnTo>
                    <a:pt x="34506" y="86184"/>
                  </a:lnTo>
                  <a:lnTo>
                    <a:pt x="15336" y="105336"/>
                  </a:lnTo>
                  <a:lnTo>
                    <a:pt x="13419" y="103420"/>
                  </a:lnTo>
                  <a:lnTo>
                    <a:pt x="33228" y="84907"/>
                  </a:lnTo>
                  <a:close/>
                </a:path>
              </a:pathLst>
            </a:custGeom>
            <a:grpFill/>
            <a:ln w="6390" cap="flat">
              <a:noFill/>
              <a:prstDash val="solid"/>
              <a:miter/>
            </a:ln>
          </p:spPr>
          <p:txBody>
            <a:bodyPr rtlCol="0" anchor="ctr"/>
            <a:lstStyle/>
            <a:p>
              <a:endParaRPr lang="en-US">
                <a:latin typeface="Verdana (Body)"/>
              </a:endParaRPr>
            </a:p>
          </p:txBody>
        </p:sp>
      </p:grpSp>
      <p:grpSp>
        <p:nvGrpSpPr>
          <p:cNvPr id="86" name="Graphic 4">
            <a:extLst>
              <a:ext uri="{FF2B5EF4-FFF2-40B4-BE49-F238E27FC236}">
                <a16:creationId xmlns:a16="http://schemas.microsoft.com/office/drawing/2014/main" id="{A53FEAF7-5863-44E5-9CE1-B06F52367575}"/>
              </a:ext>
            </a:extLst>
          </p:cNvPr>
          <p:cNvGrpSpPr/>
          <p:nvPr/>
        </p:nvGrpSpPr>
        <p:grpSpPr>
          <a:xfrm>
            <a:off x="6842664" y="4784642"/>
            <a:ext cx="362312" cy="361971"/>
            <a:chOff x="4660820" y="918179"/>
            <a:chExt cx="362312" cy="361971"/>
          </a:xfrm>
          <a:solidFill>
            <a:srgbClr val="00A3E0"/>
          </a:solidFill>
        </p:grpSpPr>
        <p:sp>
          <p:nvSpPr>
            <p:cNvPr id="87" name="Graphic 4">
              <a:extLst>
                <a:ext uri="{FF2B5EF4-FFF2-40B4-BE49-F238E27FC236}">
                  <a16:creationId xmlns:a16="http://schemas.microsoft.com/office/drawing/2014/main" id="{247348F1-CA8D-478F-B9DA-9033EDAAC651}"/>
                </a:ext>
              </a:extLst>
            </p:cNvPr>
            <p:cNvSpPr/>
            <p:nvPr/>
          </p:nvSpPr>
          <p:spPr>
            <a:xfrm>
              <a:off x="4660820" y="918179"/>
              <a:ext cx="362312" cy="361971"/>
            </a:xfrm>
            <a:custGeom>
              <a:avLst/>
              <a:gdLst>
                <a:gd name="connsiteX0" fmla="*/ 181474 w 362312"/>
                <a:gd name="connsiteY0" fmla="*/ 0 h 361971"/>
                <a:gd name="connsiteX1" fmla="*/ 0 w 362312"/>
                <a:gd name="connsiteY1" fmla="*/ 180667 h 361971"/>
                <a:gd name="connsiteX2" fmla="*/ 180835 w 362312"/>
                <a:gd name="connsiteY2" fmla="*/ 361972 h 361971"/>
                <a:gd name="connsiteX3" fmla="*/ 362309 w 362312"/>
                <a:gd name="connsiteY3" fmla="*/ 181305 h 361971"/>
                <a:gd name="connsiteX4" fmla="*/ 362309 w 362312"/>
                <a:gd name="connsiteY4" fmla="*/ 181305 h 361971"/>
                <a:gd name="connsiteX5" fmla="*/ 181474 w 362312"/>
                <a:gd name="connsiteY5" fmla="*/ 0 h 361971"/>
                <a:gd name="connsiteX6" fmla="*/ 181474 w 362312"/>
                <a:gd name="connsiteY6" fmla="*/ 349204 h 361971"/>
                <a:gd name="connsiteX7" fmla="*/ 12780 w 362312"/>
                <a:gd name="connsiteY7" fmla="*/ 181305 h 361971"/>
                <a:gd name="connsiteX8" fmla="*/ 180835 w 362312"/>
                <a:gd name="connsiteY8" fmla="*/ 12768 h 361971"/>
                <a:gd name="connsiteX9" fmla="*/ 349529 w 362312"/>
                <a:gd name="connsiteY9" fmla="*/ 180667 h 361971"/>
                <a:gd name="connsiteX10" fmla="*/ 349529 w 362312"/>
                <a:gd name="connsiteY10" fmla="*/ 180667 h 361971"/>
                <a:gd name="connsiteX11" fmla="*/ 181474 w 362312"/>
                <a:gd name="connsiteY11" fmla="*/ 349204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2312" h="361971">
                  <a:moveTo>
                    <a:pt x="181474" y="0"/>
                  </a:moveTo>
                  <a:cubicBezTo>
                    <a:pt x="81152" y="0"/>
                    <a:pt x="0" y="81077"/>
                    <a:pt x="0" y="180667"/>
                  </a:cubicBezTo>
                  <a:cubicBezTo>
                    <a:pt x="0" y="280257"/>
                    <a:pt x="81152" y="361972"/>
                    <a:pt x="180835" y="361972"/>
                  </a:cubicBezTo>
                  <a:cubicBezTo>
                    <a:pt x="280518" y="361972"/>
                    <a:pt x="362309" y="280895"/>
                    <a:pt x="362309" y="181305"/>
                  </a:cubicBezTo>
                  <a:cubicBezTo>
                    <a:pt x="362309" y="181305"/>
                    <a:pt x="362309" y="181305"/>
                    <a:pt x="362309" y="181305"/>
                  </a:cubicBezTo>
                  <a:cubicBezTo>
                    <a:pt x="362948" y="81077"/>
                    <a:pt x="281796" y="0"/>
                    <a:pt x="181474" y="0"/>
                  </a:cubicBezTo>
                  <a:close/>
                  <a:moveTo>
                    <a:pt x="181474" y="349204"/>
                  </a:moveTo>
                  <a:cubicBezTo>
                    <a:pt x="88181" y="349204"/>
                    <a:pt x="12780" y="273873"/>
                    <a:pt x="12780" y="181305"/>
                  </a:cubicBezTo>
                  <a:cubicBezTo>
                    <a:pt x="12780" y="88737"/>
                    <a:pt x="88181" y="12768"/>
                    <a:pt x="180835" y="12768"/>
                  </a:cubicBezTo>
                  <a:cubicBezTo>
                    <a:pt x="274128" y="12768"/>
                    <a:pt x="349529" y="88099"/>
                    <a:pt x="349529" y="180667"/>
                  </a:cubicBezTo>
                  <a:cubicBezTo>
                    <a:pt x="349529" y="180667"/>
                    <a:pt x="349529" y="180667"/>
                    <a:pt x="349529" y="180667"/>
                  </a:cubicBezTo>
                  <a:cubicBezTo>
                    <a:pt x="349529" y="273873"/>
                    <a:pt x="274767" y="348565"/>
                    <a:pt x="181474" y="349204"/>
                  </a:cubicBezTo>
                  <a:close/>
                </a:path>
              </a:pathLst>
            </a:custGeom>
            <a:grpFill/>
            <a:ln w="6390" cap="flat">
              <a:noFill/>
              <a:prstDash val="solid"/>
              <a:miter/>
            </a:ln>
          </p:spPr>
          <p:txBody>
            <a:bodyPr rtlCol="0" anchor="ctr"/>
            <a:lstStyle/>
            <a:p>
              <a:endParaRPr lang="en-US">
                <a:latin typeface="Verdana (Body)"/>
              </a:endParaRPr>
            </a:p>
          </p:txBody>
        </p:sp>
        <p:sp>
          <p:nvSpPr>
            <p:cNvPr id="88" name="Graphic 4">
              <a:extLst>
                <a:ext uri="{FF2B5EF4-FFF2-40B4-BE49-F238E27FC236}">
                  <a16:creationId xmlns:a16="http://schemas.microsoft.com/office/drawing/2014/main" id="{A65281A8-DA91-4424-AE38-98D1EE131B43}"/>
                </a:ext>
              </a:extLst>
            </p:cNvPr>
            <p:cNvSpPr/>
            <p:nvPr/>
          </p:nvSpPr>
          <p:spPr>
            <a:xfrm>
              <a:off x="4734932" y="990805"/>
              <a:ext cx="216142" cy="217217"/>
            </a:xfrm>
            <a:custGeom>
              <a:avLst/>
              <a:gdLst>
                <a:gd name="connsiteX0" fmla="*/ 151452 w 216142"/>
                <a:gd name="connsiteY0" fmla="*/ 83781 h 217217"/>
                <a:gd name="connsiteX1" fmla="*/ 210879 w 216142"/>
                <a:gd name="connsiteY1" fmla="*/ 63991 h 217217"/>
                <a:gd name="connsiteX2" fmla="*/ 191070 w 216142"/>
                <a:gd name="connsiteY2" fmla="*/ 4620 h 217217"/>
                <a:gd name="connsiteX3" fmla="*/ 131643 w 216142"/>
                <a:gd name="connsiteY3" fmla="*/ 24410 h 217217"/>
                <a:gd name="connsiteX4" fmla="*/ 127171 w 216142"/>
                <a:gd name="connsiteY4" fmla="*/ 44201 h 217217"/>
                <a:gd name="connsiteX5" fmla="*/ 132283 w 216142"/>
                <a:gd name="connsiteY5" fmla="*/ 63991 h 217217"/>
                <a:gd name="connsiteX6" fmla="*/ 108640 w 216142"/>
                <a:gd name="connsiteY6" fmla="*/ 72290 h 217217"/>
                <a:gd name="connsiteX7" fmla="*/ 108640 w 216142"/>
                <a:gd name="connsiteY7" fmla="*/ 72290 h 217217"/>
                <a:gd name="connsiteX8" fmla="*/ 84358 w 216142"/>
                <a:gd name="connsiteY8" fmla="*/ 63353 h 217217"/>
                <a:gd name="connsiteX9" fmla="*/ 88831 w 216142"/>
                <a:gd name="connsiteY9" fmla="*/ 44201 h 217217"/>
                <a:gd name="connsiteX10" fmla="*/ 44740 w 216142"/>
                <a:gd name="connsiteY10" fmla="*/ 151 h 217217"/>
                <a:gd name="connsiteX11" fmla="*/ 650 w 216142"/>
                <a:gd name="connsiteY11" fmla="*/ 44201 h 217217"/>
                <a:gd name="connsiteX12" fmla="*/ 44740 w 216142"/>
                <a:gd name="connsiteY12" fmla="*/ 88250 h 217217"/>
                <a:gd name="connsiteX13" fmla="*/ 44740 w 216142"/>
                <a:gd name="connsiteY13" fmla="*/ 88250 h 217217"/>
                <a:gd name="connsiteX14" fmla="*/ 65188 w 216142"/>
                <a:gd name="connsiteY14" fmla="*/ 83143 h 217217"/>
                <a:gd name="connsiteX15" fmla="*/ 73495 w 216142"/>
                <a:gd name="connsiteY15" fmla="*/ 106764 h 217217"/>
                <a:gd name="connsiteX16" fmla="*/ 63910 w 216142"/>
                <a:gd name="connsiteY16" fmla="*/ 132300 h 217217"/>
                <a:gd name="connsiteX17" fmla="*/ 4484 w 216142"/>
                <a:gd name="connsiteY17" fmla="*/ 153367 h 217217"/>
                <a:gd name="connsiteX18" fmla="*/ 25571 w 216142"/>
                <a:gd name="connsiteY18" fmla="*/ 212738 h 217217"/>
                <a:gd name="connsiteX19" fmla="*/ 84997 w 216142"/>
                <a:gd name="connsiteY19" fmla="*/ 191671 h 217217"/>
                <a:gd name="connsiteX20" fmla="*/ 84358 w 216142"/>
                <a:gd name="connsiteY20" fmla="*/ 152729 h 217217"/>
                <a:gd name="connsiteX21" fmla="*/ 108640 w 216142"/>
                <a:gd name="connsiteY21" fmla="*/ 143791 h 217217"/>
                <a:gd name="connsiteX22" fmla="*/ 108640 w 216142"/>
                <a:gd name="connsiteY22" fmla="*/ 143791 h 217217"/>
                <a:gd name="connsiteX23" fmla="*/ 132283 w 216142"/>
                <a:gd name="connsiteY23" fmla="*/ 152090 h 217217"/>
                <a:gd name="connsiteX24" fmla="*/ 152091 w 216142"/>
                <a:gd name="connsiteY24" fmla="*/ 211461 h 217217"/>
                <a:gd name="connsiteX25" fmla="*/ 211518 w 216142"/>
                <a:gd name="connsiteY25" fmla="*/ 191671 h 217217"/>
                <a:gd name="connsiteX26" fmla="*/ 191709 w 216142"/>
                <a:gd name="connsiteY26" fmla="*/ 132300 h 217217"/>
                <a:gd name="connsiteX27" fmla="*/ 171900 w 216142"/>
                <a:gd name="connsiteY27" fmla="*/ 127831 h 217217"/>
                <a:gd name="connsiteX28" fmla="*/ 152731 w 216142"/>
                <a:gd name="connsiteY28" fmla="*/ 132300 h 217217"/>
                <a:gd name="connsiteX29" fmla="*/ 143784 w 216142"/>
                <a:gd name="connsiteY29" fmla="*/ 106764 h 217217"/>
                <a:gd name="connsiteX30" fmla="*/ 151452 w 216142"/>
                <a:gd name="connsiteY30" fmla="*/ 83781 h 217217"/>
                <a:gd name="connsiteX31" fmla="*/ 139311 w 216142"/>
                <a:gd name="connsiteY31" fmla="*/ 44201 h 217217"/>
                <a:gd name="connsiteX32" fmla="*/ 170622 w 216142"/>
                <a:gd name="connsiteY32" fmla="*/ 11642 h 217217"/>
                <a:gd name="connsiteX33" fmla="*/ 203211 w 216142"/>
                <a:gd name="connsiteY33" fmla="*/ 42924 h 217217"/>
                <a:gd name="connsiteX34" fmla="*/ 171900 w 216142"/>
                <a:gd name="connsiteY34" fmla="*/ 75482 h 217217"/>
                <a:gd name="connsiteX35" fmla="*/ 157842 w 216142"/>
                <a:gd name="connsiteY35" fmla="*/ 72290 h 217217"/>
                <a:gd name="connsiteX36" fmla="*/ 171261 w 216142"/>
                <a:gd name="connsiteY36" fmla="*/ 53777 h 217217"/>
                <a:gd name="connsiteX37" fmla="*/ 177012 w 216142"/>
                <a:gd name="connsiteY37" fmla="*/ 60799 h 217217"/>
                <a:gd name="connsiteX38" fmla="*/ 182124 w 216142"/>
                <a:gd name="connsiteY38" fmla="*/ 63353 h 217217"/>
                <a:gd name="connsiteX39" fmla="*/ 186597 w 216142"/>
                <a:gd name="connsiteY39" fmla="*/ 62076 h 217217"/>
                <a:gd name="connsiteX40" fmla="*/ 187236 w 216142"/>
                <a:gd name="connsiteY40" fmla="*/ 53138 h 217217"/>
                <a:gd name="connsiteX41" fmla="*/ 187236 w 216142"/>
                <a:gd name="connsiteY41" fmla="*/ 53138 h 217217"/>
                <a:gd name="connsiteX42" fmla="*/ 180846 w 216142"/>
                <a:gd name="connsiteY42" fmla="*/ 45478 h 217217"/>
                <a:gd name="connsiteX43" fmla="*/ 188514 w 216142"/>
                <a:gd name="connsiteY43" fmla="*/ 38455 h 217217"/>
                <a:gd name="connsiteX44" fmla="*/ 189153 w 216142"/>
                <a:gd name="connsiteY44" fmla="*/ 29518 h 217217"/>
                <a:gd name="connsiteX45" fmla="*/ 180207 w 216142"/>
                <a:gd name="connsiteY45" fmla="*/ 28879 h 217217"/>
                <a:gd name="connsiteX46" fmla="*/ 172539 w 216142"/>
                <a:gd name="connsiteY46" fmla="*/ 35902 h 217217"/>
                <a:gd name="connsiteX47" fmla="*/ 166149 w 216142"/>
                <a:gd name="connsiteY47" fmla="*/ 28241 h 217217"/>
                <a:gd name="connsiteX48" fmla="*/ 157203 w 216142"/>
                <a:gd name="connsiteY48" fmla="*/ 27602 h 217217"/>
                <a:gd name="connsiteX49" fmla="*/ 156564 w 216142"/>
                <a:gd name="connsiteY49" fmla="*/ 36540 h 217217"/>
                <a:gd name="connsiteX50" fmla="*/ 162954 w 216142"/>
                <a:gd name="connsiteY50" fmla="*/ 44201 h 217217"/>
                <a:gd name="connsiteX51" fmla="*/ 155286 w 216142"/>
                <a:gd name="connsiteY51" fmla="*/ 51223 h 217217"/>
                <a:gd name="connsiteX52" fmla="*/ 155286 w 216142"/>
                <a:gd name="connsiteY52" fmla="*/ 51223 h 217217"/>
                <a:gd name="connsiteX53" fmla="*/ 143784 w 216142"/>
                <a:gd name="connsiteY53" fmla="*/ 58884 h 217217"/>
                <a:gd name="connsiteX54" fmla="*/ 139311 w 216142"/>
                <a:gd name="connsiteY54" fmla="*/ 44201 h 217217"/>
                <a:gd name="connsiteX55" fmla="*/ 139311 w 216142"/>
                <a:gd name="connsiteY55" fmla="*/ 44201 h 217217"/>
                <a:gd name="connsiteX56" fmla="*/ 43462 w 216142"/>
                <a:gd name="connsiteY56" fmla="*/ 75482 h 217217"/>
                <a:gd name="connsiteX57" fmla="*/ 11513 w 216142"/>
                <a:gd name="connsiteY57" fmla="*/ 44201 h 217217"/>
                <a:gd name="connsiteX58" fmla="*/ 42824 w 216142"/>
                <a:gd name="connsiteY58" fmla="*/ 12281 h 217217"/>
                <a:gd name="connsiteX59" fmla="*/ 74773 w 216142"/>
                <a:gd name="connsiteY59" fmla="*/ 43562 h 217217"/>
                <a:gd name="connsiteX60" fmla="*/ 72217 w 216142"/>
                <a:gd name="connsiteY60" fmla="*/ 56330 h 217217"/>
                <a:gd name="connsiteX61" fmla="*/ 53686 w 216142"/>
                <a:gd name="connsiteY61" fmla="*/ 42924 h 217217"/>
                <a:gd name="connsiteX62" fmla="*/ 60076 w 216142"/>
                <a:gd name="connsiteY62" fmla="*/ 37817 h 217217"/>
                <a:gd name="connsiteX63" fmla="*/ 60715 w 216142"/>
                <a:gd name="connsiteY63" fmla="*/ 28879 h 217217"/>
                <a:gd name="connsiteX64" fmla="*/ 51769 w 216142"/>
                <a:gd name="connsiteY64" fmla="*/ 28241 h 217217"/>
                <a:gd name="connsiteX65" fmla="*/ 44102 w 216142"/>
                <a:gd name="connsiteY65" fmla="*/ 35263 h 217217"/>
                <a:gd name="connsiteX66" fmla="*/ 37712 w 216142"/>
                <a:gd name="connsiteY66" fmla="*/ 27602 h 217217"/>
                <a:gd name="connsiteX67" fmla="*/ 28766 w 216142"/>
                <a:gd name="connsiteY67" fmla="*/ 26326 h 217217"/>
                <a:gd name="connsiteX68" fmla="*/ 27488 w 216142"/>
                <a:gd name="connsiteY68" fmla="*/ 35263 h 217217"/>
                <a:gd name="connsiteX69" fmla="*/ 28127 w 216142"/>
                <a:gd name="connsiteY69" fmla="*/ 35902 h 217217"/>
                <a:gd name="connsiteX70" fmla="*/ 34517 w 216142"/>
                <a:gd name="connsiteY70" fmla="*/ 43562 h 217217"/>
                <a:gd name="connsiteX71" fmla="*/ 26849 w 216142"/>
                <a:gd name="connsiteY71" fmla="*/ 50585 h 217217"/>
                <a:gd name="connsiteX72" fmla="*/ 26209 w 216142"/>
                <a:gd name="connsiteY72" fmla="*/ 59522 h 217217"/>
                <a:gd name="connsiteX73" fmla="*/ 35156 w 216142"/>
                <a:gd name="connsiteY73" fmla="*/ 60161 h 217217"/>
                <a:gd name="connsiteX74" fmla="*/ 42824 w 216142"/>
                <a:gd name="connsiteY74" fmla="*/ 53138 h 217217"/>
                <a:gd name="connsiteX75" fmla="*/ 49213 w 216142"/>
                <a:gd name="connsiteY75" fmla="*/ 60799 h 217217"/>
                <a:gd name="connsiteX76" fmla="*/ 49852 w 216142"/>
                <a:gd name="connsiteY76" fmla="*/ 61438 h 217217"/>
                <a:gd name="connsiteX77" fmla="*/ 56881 w 216142"/>
                <a:gd name="connsiteY77" fmla="*/ 72290 h 217217"/>
                <a:gd name="connsiteX78" fmla="*/ 43462 w 216142"/>
                <a:gd name="connsiteY78" fmla="*/ 75482 h 217217"/>
                <a:gd name="connsiteX79" fmla="*/ 43462 w 216142"/>
                <a:gd name="connsiteY79" fmla="*/ 75482 h 217217"/>
                <a:gd name="connsiteX80" fmla="*/ 75412 w 216142"/>
                <a:gd name="connsiteY80" fmla="*/ 171880 h 217217"/>
                <a:gd name="connsiteX81" fmla="*/ 44102 w 216142"/>
                <a:gd name="connsiteY81" fmla="*/ 203162 h 217217"/>
                <a:gd name="connsiteX82" fmla="*/ 12791 w 216142"/>
                <a:gd name="connsiteY82" fmla="*/ 171880 h 217217"/>
                <a:gd name="connsiteX83" fmla="*/ 44102 w 216142"/>
                <a:gd name="connsiteY83" fmla="*/ 140599 h 217217"/>
                <a:gd name="connsiteX84" fmla="*/ 56242 w 216142"/>
                <a:gd name="connsiteY84" fmla="*/ 143153 h 217217"/>
                <a:gd name="connsiteX85" fmla="*/ 43462 w 216142"/>
                <a:gd name="connsiteY85" fmla="*/ 161028 h 217217"/>
                <a:gd name="connsiteX86" fmla="*/ 38350 w 216142"/>
                <a:gd name="connsiteY86" fmla="*/ 155282 h 217217"/>
                <a:gd name="connsiteX87" fmla="*/ 29404 w 216142"/>
                <a:gd name="connsiteY87" fmla="*/ 154005 h 217217"/>
                <a:gd name="connsiteX88" fmla="*/ 28127 w 216142"/>
                <a:gd name="connsiteY88" fmla="*/ 162943 h 217217"/>
                <a:gd name="connsiteX89" fmla="*/ 28766 w 216142"/>
                <a:gd name="connsiteY89" fmla="*/ 163581 h 217217"/>
                <a:gd name="connsiteX90" fmla="*/ 35156 w 216142"/>
                <a:gd name="connsiteY90" fmla="*/ 171242 h 217217"/>
                <a:gd name="connsiteX91" fmla="*/ 27488 w 216142"/>
                <a:gd name="connsiteY91" fmla="*/ 177626 h 217217"/>
                <a:gd name="connsiteX92" fmla="*/ 26849 w 216142"/>
                <a:gd name="connsiteY92" fmla="*/ 186564 h 217217"/>
                <a:gd name="connsiteX93" fmla="*/ 35794 w 216142"/>
                <a:gd name="connsiteY93" fmla="*/ 187202 h 217217"/>
                <a:gd name="connsiteX94" fmla="*/ 43462 w 216142"/>
                <a:gd name="connsiteY94" fmla="*/ 180180 h 217217"/>
                <a:gd name="connsiteX95" fmla="*/ 49852 w 216142"/>
                <a:gd name="connsiteY95" fmla="*/ 187840 h 217217"/>
                <a:gd name="connsiteX96" fmla="*/ 58798 w 216142"/>
                <a:gd name="connsiteY96" fmla="*/ 188479 h 217217"/>
                <a:gd name="connsiteX97" fmla="*/ 59437 w 216142"/>
                <a:gd name="connsiteY97" fmla="*/ 179541 h 217217"/>
                <a:gd name="connsiteX98" fmla="*/ 53047 w 216142"/>
                <a:gd name="connsiteY98" fmla="*/ 171880 h 217217"/>
                <a:gd name="connsiteX99" fmla="*/ 53686 w 216142"/>
                <a:gd name="connsiteY99" fmla="*/ 171242 h 217217"/>
                <a:gd name="connsiteX100" fmla="*/ 72856 w 216142"/>
                <a:gd name="connsiteY100" fmla="*/ 157836 h 217217"/>
                <a:gd name="connsiteX101" fmla="*/ 75412 w 216142"/>
                <a:gd name="connsiteY101" fmla="*/ 171880 h 217217"/>
                <a:gd name="connsiteX102" fmla="*/ 75412 w 216142"/>
                <a:gd name="connsiteY102" fmla="*/ 171880 h 217217"/>
                <a:gd name="connsiteX103" fmla="*/ 171261 w 216142"/>
                <a:gd name="connsiteY103" fmla="*/ 140599 h 217217"/>
                <a:gd name="connsiteX104" fmla="*/ 203850 w 216142"/>
                <a:gd name="connsiteY104" fmla="*/ 171880 h 217217"/>
                <a:gd name="connsiteX105" fmla="*/ 172539 w 216142"/>
                <a:gd name="connsiteY105" fmla="*/ 204439 h 217217"/>
                <a:gd name="connsiteX106" fmla="*/ 139951 w 216142"/>
                <a:gd name="connsiteY106" fmla="*/ 173157 h 217217"/>
                <a:gd name="connsiteX107" fmla="*/ 143146 w 216142"/>
                <a:gd name="connsiteY107" fmla="*/ 159112 h 217217"/>
                <a:gd name="connsiteX108" fmla="*/ 161676 w 216142"/>
                <a:gd name="connsiteY108" fmla="*/ 172519 h 217217"/>
                <a:gd name="connsiteX109" fmla="*/ 155286 w 216142"/>
                <a:gd name="connsiteY109" fmla="*/ 178264 h 217217"/>
                <a:gd name="connsiteX110" fmla="*/ 154647 w 216142"/>
                <a:gd name="connsiteY110" fmla="*/ 187202 h 217217"/>
                <a:gd name="connsiteX111" fmla="*/ 159759 w 216142"/>
                <a:gd name="connsiteY111" fmla="*/ 189756 h 217217"/>
                <a:gd name="connsiteX112" fmla="*/ 164232 w 216142"/>
                <a:gd name="connsiteY112" fmla="*/ 188479 h 217217"/>
                <a:gd name="connsiteX113" fmla="*/ 171900 w 216142"/>
                <a:gd name="connsiteY113" fmla="*/ 181456 h 217217"/>
                <a:gd name="connsiteX114" fmla="*/ 178290 w 216142"/>
                <a:gd name="connsiteY114" fmla="*/ 189117 h 217217"/>
                <a:gd name="connsiteX115" fmla="*/ 187236 w 216142"/>
                <a:gd name="connsiteY115" fmla="*/ 190394 h 217217"/>
                <a:gd name="connsiteX116" fmla="*/ 188514 w 216142"/>
                <a:gd name="connsiteY116" fmla="*/ 181456 h 217217"/>
                <a:gd name="connsiteX117" fmla="*/ 187875 w 216142"/>
                <a:gd name="connsiteY117" fmla="*/ 180818 h 217217"/>
                <a:gd name="connsiteX118" fmla="*/ 181485 w 216142"/>
                <a:gd name="connsiteY118" fmla="*/ 173157 h 217217"/>
                <a:gd name="connsiteX119" fmla="*/ 189153 w 216142"/>
                <a:gd name="connsiteY119" fmla="*/ 166135 h 217217"/>
                <a:gd name="connsiteX120" fmla="*/ 189792 w 216142"/>
                <a:gd name="connsiteY120" fmla="*/ 157197 h 217217"/>
                <a:gd name="connsiteX121" fmla="*/ 180846 w 216142"/>
                <a:gd name="connsiteY121" fmla="*/ 156559 h 217217"/>
                <a:gd name="connsiteX122" fmla="*/ 180846 w 216142"/>
                <a:gd name="connsiteY122" fmla="*/ 156559 h 217217"/>
                <a:gd name="connsiteX123" fmla="*/ 173178 w 216142"/>
                <a:gd name="connsiteY123" fmla="*/ 162943 h 217217"/>
                <a:gd name="connsiteX124" fmla="*/ 159120 w 216142"/>
                <a:gd name="connsiteY124" fmla="*/ 143153 h 217217"/>
                <a:gd name="connsiteX125" fmla="*/ 171261 w 216142"/>
                <a:gd name="connsiteY125" fmla="*/ 140599 h 217217"/>
                <a:gd name="connsiteX126" fmla="*/ 171261 w 216142"/>
                <a:gd name="connsiteY126" fmla="*/ 140599 h 217217"/>
                <a:gd name="connsiteX127" fmla="*/ 139311 w 216142"/>
                <a:gd name="connsiteY127" fmla="*/ 141876 h 217217"/>
                <a:gd name="connsiteX128" fmla="*/ 76690 w 216142"/>
                <a:gd name="connsiteY128" fmla="*/ 141876 h 217217"/>
                <a:gd name="connsiteX129" fmla="*/ 73495 w 216142"/>
                <a:gd name="connsiteY129" fmla="*/ 139322 h 217217"/>
                <a:gd name="connsiteX130" fmla="*/ 84997 w 216142"/>
                <a:gd name="connsiteY130" fmla="*/ 107402 h 217217"/>
                <a:gd name="connsiteX131" fmla="*/ 74773 w 216142"/>
                <a:gd name="connsiteY131" fmla="*/ 76121 h 217217"/>
                <a:gd name="connsiteX132" fmla="*/ 76690 w 216142"/>
                <a:gd name="connsiteY132" fmla="*/ 74205 h 217217"/>
                <a:gd name="connsiteX133" fmla="*/ 108001 w 216142"/>
                <a:gd name="connsiteY133" fmla="*/ 85697 h 217217"/>
                <a:gd name="connsiteX134" fmla="*/ 108001 w 216142"/>
                <a:gd name="connsiteY134" fmla="*/ 85697 h 217217"/>
                <a:gd name="connsiteX135" fmla="*/ 138673 w 216142"/>
                <a:gd name="connsiteY135" fmla="*/ 75482 h 217217"/>
                <a:gd name="connsiteX136" fmla="*/ 139951 w 216142"/>
                <a:gd name="connsiteY136" fmla="*/ 76759 h 217217"/>
                <a:gd name="connsiteX137" fmla="*/ 129088 w 216142"/>
                <a:gd name="connsiteY137" fmla="*/ 107402 h 217217"/>
                <a:gd name="connsiteX138" fmla="*/ 140589 w 216142"/>
                <a:gd name="connsiteY138" fmla="*/ 139961 h 217217"/>
                <a:gd name="connsiteX139" fmla="*/ 139311 w 216142"/>
                <a:gd name="connsiteY139" fmla="*/ 141876 h 217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216142" h="217217">
                  <a:moveTo>
                    <a:pt x="151452" y="83781"/>
                  </a:moveTo>
                  <a:cubicBezTo>
                    <a:pt x="173178" y="94634"/>
                    <a:pt x="200016" y="85697"/>
                    <a:pt x="210879" y="63991"/>
                  </a:cubicBezTo>
                  <a:cubicBezTo>
                    <a:pt x="221742" y="42286"/>
                    <a:pt x="212796" y="15473"/>
                    <a:pt x="191070" y="4620"/>
                  </a:cubicBezTo>
                  <a:cubicBezTo>
                    <a:pt x="169344" y="-6233"/>
                    <a:pt x="142506" y="2705"/>
                    <a:pt x="131643" y="24410"/>
                  </a:cubicBezTo>
                  <a:cubicBezTo>
                    <a:pt x="128448" y="30794"/>
                    <a:pt x="127171" y="37178"/>
                    <a:pt x="127171" y="44201"/>
                  </a:cubicBezTo>
                  <a:cubicBezTo>
                    <a:pt x="127171" y="51223"/>
                    <a:pt x="129088" y="58246"/>
                    <a:pt x="132283" y="63991"/>
                  </a:cubicBezTo>
                  <a:cubicBezTo>
                    <a:pt x="125253" y="68460"/>
                    <a:pt x="116947" y="71014"/>
                    <a:pt x="108640" y="72290"/>
                  </a:cubicBezTo>
                  <a:lnTo>
                    <a:pt x="108640" y="72290"/>
                  </a:lnTo>
                  <a:cubicBezTo>
                    <a:pt x="99694" y="71014"/>
                    <a:pt x="91387" y="67822"/>
                    <a:pt x="84358" y="63353"/>
                  </a:cubicBezTo>
                  <a:cubicBezTo>
                    <a:pt x="87553" y="57607"/>
                    <a:pt x="88831" y="50585"/>
                    <a:pt x="88831" y="44201"/>
                  </a:cubicBezTo>
                  <a:cubicBezTo>
                    <a:pt x="88831" y="19942"/>
                    <a:pt x="69022" y="151"/>
                    <a:pt x="44740" y="151"/>
                  </a:cubicBezTo>
                  <a:cubicBezTo>
                    <a:pt x="20459" y="151"/>
                    <a:pt x="650" y="19942"/>
                    <a:pt x="650" y="44201"/>
                  </a:cubicBezTo>
                  <a:cubicBezTo>
                    <a:pt x="650" y="68460"/>
                    <a:pt x="20459" y="88250"/>
                    <a:pt x="44740" y="88250"/>
                  </a:cubicBezTo>
                  <a:cubicBezTo>
                    <a:pt x="44740" y="88250"/>
                    <a:pt x="44740" y="88250"/>
                    <a:pt x="44740" y="88250"/>
                  </a:cubicBezTo>
                  <a:cubicBezTo>
                    <a:pt x="51769" y="88250"/>
                    <a:pt x="58798" y="86335"/>
                    <a:pt x="65188" y="83143"/>
                  </a:cubicBezTo>
                  <a:cubicBezTo>
                    <a:pt x="69661" y="90165"/>
                    <a:pt x="72217" y="98465"/>
                    <a:pt x="73495" y="106764"/>
                  </a:cubicBezTo>
                  <a:cubicBezTo>
                    <a:pt x="72217" y="115701"/>
                    <a:pt x="69022" y="124639"/>
                    <a:pt x="63910" y="132300"/>
                  </a:cubicBezTo>
                  <a:cubicBezTo>
                    <a:pt x="41545" y="121447"/>
                    <a:pt x="14708" y="131023"/>
                    <a:pt x="4484" y="153367"/>
                  </a:cubicBezTo>
                  <a:cubicBezTo>
                    <a:pt x="-6379" y="175711"/>
                    <a:pt x="3206" y="202524"/>
                    <a:pt x="25571" y="212738"/>
                  </a:cubicBezTo>
                  <a:cubicBezTo>
                    <a:pt x="47935" y="223591"/>
                    <a:pt x="74773" y="214015"/>
                    <a:pt x="84997" y="191671"/>
                  </a:cubicBezTo>
                  <a:cubicBezTo>
                    <a:pt x="90748" y="179541"/>
                    <a:pt x="90748" y="164858"/>
                    <a:pt x="84358" y="152729"/>
                  </a:cubicBezTo>
                  <a:cubicBezTo>
                    <a:pt x="92026" y="148260"/>
                    <a:pt x="100333" y="145068"/>
                    <a:pt x="108640" y="143791"/>
                  </a:cubicBezTo>
                  <a:lnTo>
                    <a:pt x="108640" y="143791"/>
                  </a:lnTo>
                  <a:cubicBezTo>
                    <a:pt x="116947" y="145068"/>
                    <a:pt x="125253" y="147621"/>
                    <a:pt x="132283" y="152090"/>
                  </a:cubicBezTo>
                  <a:cubicBezTo>
                    <a:pt x="121420" y="173796"/>
                    <a:pt x="130366" y="200608"/>
                    <a:pt x="152091" y="211461"/>
                  </a:cubicBezTo>
                  <a:cubicBezTo>
                    <a:pt x="173817" y="222314"/>
                    <a:pt x="200655" y="213376"/>
                    <a:pt x="211518" y="191671"/>
                  </a:cubicBezTo>
                  <a:cubicBezTo>
                    <a:pt x="222381" y="169965"/>
                    <a:pt x="213435" y="143153"/>
                    <a:pt x="191709" y="132300"/>
                  </a:cubicBezTo>
                  <a:cubicBezTo>
                    <a:pt x="185319" y="129108"/>
                    <a:pt x="178929" y="127831"/>
                    <a:pt x="171900" y="127831"/>
                  </a:cubicBezTo>
                  <a:cubicBezTo>
                    <a:pt x="165510" y="127831"/>
                    <a:pt x="158481" y="129108"/>
                    <a:pt x="152731" y="132300"/>
                  </a:cubicBezTo>
                  <a:cubicBezTo>
                    <a:pt x="147618" y="124639"/>
                    <a:pt x="144423" y="115701"/>
                    <a:pt x="143784" y="106764"/>
                  </a:cubicBezTo>
                  <a:cubicBezTo>
                    <a:pt x="143784" y="98465"/>
                    <a:pt x="146341" y="90804"/>
                    <a:pt x="151452" y="83781"/>
                  </a:cubicBezTo>
                  <a:close/>
                  <a:moveTo>
                    <a:pt x="139311" y="44201"/>
                  </a:moveTo>
                  <a:cubicBezTo>
                    <a:pt x="139311" y="26326"/>
                    <a:pt x="153369" y="12281"/>
                    <a:pt x="170622" y="11642"/>
                  </a:cubicBezTo>
                  <a:cubicBezTo>
                    <a:pt x="188514" y="11642"/>
                    <a:pt x="202572" y="25687"/>
                    <a:pt x="203211" y="42924"/>
                  </a:cubicBezTo>
                  <a:cubicBezTo>
                    <a:pt x="203211" y="60799"/>
                    <a:pt x="189153" y="74844"/>
                    <a:pt x="171900" y="75482"/>
                  </a:cubicBezTo>
                  <a:cubicBezTo>
                    <a:pt x="166788" y="75482"/>
                    <a:pt x="162315" y="74205"/>
                    <a:pt x="157842" y="72290"/>
                  </a:cubicBezTo>
                  <a:cubicBezTo>
                    <a:pt x="162315" y="65268"/>
                    <a:pt x="167427" y="58884"/>
                    <a:pt x="171261" y="53777"/>
                  </a:cubicBezTo>
                  <a:lnTo>
                    <a:pt x="177012" y="60799"/>
                  </a:lnTo>
                  <a:cubicBezTo>
                    <a:pt x="178290" y="62076"/>
                    <a:pt x="180207" y="63353"/>
                    <a:pt x="182124" y="63353"/>
                  </a:cubicBezTo>
                  <a:cubicBezTo>
                    <a:pt x="183402" y="63353"/>
                    <a:pt x="185319" y="62714"/>
                    <a:pt x="186597" y="62076"/>
                  </a:cubicBezTo>
                  <a:cubicBezTo>
                    <a:pt x="189153" y="59522"/>
                    <a:pt x="189792" y="55692"/>
                    <a:pt x="187236" y="53138"/>
                  </a:cubicBezTo>
                  <a:cubicBezTo>
                    <a:pt x="187236" y="53138"/>
                    <a:pt x="187236" y="53138"/>
                    <a:pt x="187236" y="53138"/>
                  </a:cubicBezTo>
                  <a:lnTo>
                    <a:pt x="180846" y="45478"/>
                  </a:lnTo>
                  <a:lnTo>
                    <a:pt x="188514" y="38455"/>
                  </a:lnTo>
                  <a:cubicBezTo>
                    <a:pt x="191070" y="35902"/>
                    <a:pt x="191709" y="32071"/>
                    <a:pt x="189153" y="29518"/>
                  </a:cubicBezTo>
                  <a:cubicBezTo>
                    <a:pt x="186597" y="26964"/>
                    <a:pt x="182763" y="26326"/>
                    <a:pt x="180207" y="28879"/>
                  </a:cubicBezTo>
                  <a:lnTo>
                    <a:pt x="172539" y="35902"/>
                  </a:lnTo>
                  <a:lnTo>
                    <a:pt x="166149" y="28241"/>
                  </a:lnTo>
                  <a:cubicBezTo>
                    <a:pt x="163593" y="25687"/>
                    <a:pt x="159759" y="25049"/>
                    <a:pt x="157203" y="27602"/>
                  </a:cubicBezTo>
                  <a:cubicBezTo>
                    <a:pt x="154647" y="30156"/>
                    <a:pt x="154008" y="33986"/>
                    <a:pt x="156564" y="36540"/>
                  </a:cubicBezTo>
                  <a:lnTo>
                    <a:pt x="162954" y="44201"/>
                  </a:lnTo>
                  <a:lnTo>
                    <a:pt x="155286" y="51223"/>
                  </a:lnTo>
                  <a:lnTo>
                    <a:pt x="155286" y="51223"/>
                  </a:lnTo>
                  <a:cubicBezTo>
                    <a:pt x="152091" y="53777"/>
                    <a:pt x="148257" y="56330"/>
                    <a:pt x="143784" y="58884"/>
                  </a:cubicBezTo>
                  <a:cubicBezTo>
                    <a:pt x="141228" y="53777"/>
                    <a:pt x="139951" y="48670"/>
                    <a:pt x="139311" y="44201"/>
                  </a:cubicBezTo>
                  <a:lnTo>
                    <a:pt x="139311" y="44201"/>
                  </a:lnTo>
                  <a:close/>
                  <a:moveTo>
                    <a:pt x="43462" y="75482"/>
                  </a:moveTo>
                  <a:cubicBezTo>
                    <a:pt x="26209" y="75482"/>
                    <a:pt x="12152" y="61438"/>
                    <a:pt x="11513" y="44201"/>
                  </a:cubicBezTo>
                  <a:cubicBezTo>
                    <a:pt x="11513" y="26964"/>
                    <a:pt x="25571" y="12919"/>
                    <a:pt x="42824" y="12281"/>
                  </a:cubicBezTo>
                  <a:cubicBezTo>
                    <a:pt x="60076" y="12281"/>
                    <a:pt x="74134" y="26326"/>
                    <a:pt x="74773" y="43562"/>
                  </a:cubicBezTo>
                  <a:cubicBezTo>
                    <a:pt x="74773" y="48031"/>
                    <a:pt x="74134" y="51862"/>
                    <a:pt x="72217" y="56330"/>
                  </a:cubicBezTo>
                  <a:cubicBezTo>
                    <a:pt x="65188" y="51862"/>
                    <a:pt x="58798" y="47393"/>
                    <a:pt x="53686" y="42924"/>
                  </a:cubicBezTo>
                  <a:lnTo>
                    <a:pt x="60076" y="37817"/>
                  </a:lnTo>
                  <a:cubicBezTo>
                    <a:pt x="62632" y="35263"/>
                    <a:pt x="63271" y="31433"/>
                    <a:pt x="60715" y="28879"/>
                  </a:cubicBezTo>
                  <a:cubicBezTo>
                    <a:pt x="58159" y="26326"/>
                    <a:pt x="54325" y="25687"/>
                    <a:pt x="51769" y="28241"/>
                  </a:cubicBezTo>
                  <a:lnTo>
                    <a:pt x="44102" y="35263"/>
                  </a:lnTo>
                  <a:lnTo>
                    <a:pt x="37712" y="27602"/>
                  </a:lnTo>
                  <a:cubicBezTo>
                    <a:pt x="35794" y="25049"/>
                    <a:pt x="31961" y="24410"/>
                    <a:pt x="28766" y="26326"/>
                  </a:cubicBezTo>
                  <a:cubicBezTo>
                    <a:pt x="26209" y="28241"/>
                    <a:pt x="25571" y="32071"/>
                    <a:pt x="27488" y="35263"/>
                  </a:cubicBezTo>
                  <a:cubicBezTo>
                    <a:pt x="27488" y="35263"/>
                    <a:pt x="28127" y="35902"/>
                    <a:pt x="28127" y="35902"/>
                  </a:cubicBezTo>
                  <a:lnTo>
                    <a:pt x="34517" y="43562"/>
                  </a:lnTo>
                  <a:lnTo>
                    <a:pt x="26849" y="50585"/>
                  </a:lnTo>
                  <a:cubicBezTo>
                    <a:pt x="24293" y="53138"/>
                    <a:pt x="23654" y="56969"/>
                    <a:pt x="26209" y="59522"/>
                  </a:cubicBezTo>
                  <a:cubicBezTo>
                    <a:pt x="28766" y="62076"/>
                    <a:pt x="32599" y="62714"/>
                    <a:pt x="35156" y="60161"/>
                  </a:cubicBezTo>
                  <a:lnTo>
                    <a:pt x="42824" y="53138"/>
                  </a:lnTo>
                  <a:lnTo>
                    <a:pt x="49213" y="60799"/>
                  </a:lnTo>
                  <a:cubicBezTo>
                    <a:pt x="49213" y="60799"/>
                    <a:pt x="49852" y="60799"/>
                    <a:pt x="49852" y="61438"/>
                  </a:cubicBezTo>
                  <a:cubicBezTo>
                    <a:pt x="52408" y="64630"/>
                    <a:pt x="54964" y="68460"/>
                    <a:pt x="56881" y="72290"/>
                  </a:cubicBezTo>
                  <a:cubicBezTo>
                    <a:pt x="53047" y="74205"/>
                    <a:pt x="48574" y="75482"/>
                    <a:pt x="43462" y="75482"/>
                  </a:cubicBezTo>
                  <a:lnTo>
                    <a:pt x="43462" y="75482"/>
                  </a:lnTo>
                  <a:close/>
                  <a:moveTo>
                    <a:pt x="75412" y="171880"/>
                  </a:moveTo>
                  <a:cubicBezTo>
                    <a:pt x="75412" y="189117"/>
                    <a:pt x="61354" y="203162"/>
                    <a:pt x="44102" y="203162"/>
                  </a:cubicBezTo>
                  <a:cubicBezTo>
                    <a:pt x="26849" y="203162"/>
                    <a:pt x="12791" y="189117"/>
                    <a:pt x="12791" y="171880"/>
                  </a:cubicBezTo>
                  <a:cubicBezTo>
                    <a:pt x="12791" y="154644"/>
                    <a:pt x="26849" y="140599"/>
                    <a:pt x="44102" y="140599"/>
                  </a:cubicBezTo>
                  <a:cubicBezTo>
                    <a:pt x="48574" y="140599"/>
                    <a:pt x="52408" y="141237"/>
                    <a:pt x="56242" y="143153"/>
                  </a:cubicBezTo>
                  <a:cubicBezTo>
                    <a:pt x="51769" y="150175"/>
                    <a:pt x="46657" y="156559"/>
                    <a:pt x="43462" y="161028"/>
                  </a:cubicBezTo>
                  <a:lnTo>
                    <a:pt x="38350" y="155282"/>
                  </a:lnTo>
                  <a:cubicBezTo>
                    <a:pt x="36434" y="152729"/>
                    <a:pt x="32599" y="152090"/>
                    <a:pt x="29404" y="154005"/>
                  </a:cubicBezTo>
                  <a:cubicBezTo>
                    <a:pt x="26849" y="155920"/>
                    <a:pt x="26209" y="159751"/>
                    <a:pt x="28127" y="162943"/>
                  </a:cubicBezTo>
                  <a:cubicBezTo>
                    <a:pt x="28127" y="162943"/>
                    <a:pt x="28766" y="163581"/>
                    <a:pt x="28766" y="163581"/>
                  </a:cubicBezTo>
                  <a:lnTo>
                    <a:pt x="35156" y="171242"/>
                  </a:lnTo>
                  <a:lnTo>
                    <a:pt x="27488" y="177626"/>
                  </a:lnTo>
                  <a:cubicBezTo>
                    <a:pt x="24932" y="180180"/>
                    <a:pt x="24293" y="184010"/>
                    <a:pt x="26849" y="186564"/>
                  </a:cubicBezTo>
                  <a:cubicBezTo>
                    <a:pt x="29404" y="189117"/>
                    <a:pt x="33239" y="189756"/>
                    <a:pt x="35794" y="187202"/>
                  </a:cubicBezTo>
                  <a:lnTo>
                    <a:pt x="43462" y="180180"/>
                  </a:lnTo>
                  <a:lnTo>
                    <a:pt x="49852" y="187840"/>
                  </a:lnTo>
                  <a:cubicBezTo>
                    <a:pt x="52408" y="190394"/>
                    <a:pt x="56242" y="191032"/>
                    <a:pt x="58798" y="188479"/>
                  </a:cubicBezTo>
                  <a:cubicBezTo>
                    <a:pt x="61354" y="185925"/>
                    <a:pt x="61993" y="182095"/>
                    <a:pt x="59437" y="179541"/>
                  </a:cubicBezTo>
                  <a:lnTo>
                    <a:pt x="53047" y="171880"/>
                  </a:lnTo>
                  <a:lnTo>
                    <a:pt x="53686" y="171242"/>
                  </a:lnTo>
                  <a:cubicBezTo>
                    <a:pt x="58798" y="167412"/>
                    <a:pt x="65188" y="162304"/>
                    <a:pt x="72856" y="157836"/>
                  </a:cubicBezTo>
                  <a:cubicBezTo>
                    <a:pt x="74134" y="162943"/>
                    <a:pt x="75412" y="167412"/>
                    <a:pt x="75412" y="171880"/>
                  </a:cubicBezTo>
                  <a:lnTo>
                    <a:pt x="75412" y="171880"/>
                  </a:lnTo>
                  <a:close/>
                  <a:moveTo>
                    <a:pt x="171261" y="140599"/>
                  </a:moveTo>
                  <a:cubicBezTo>
                    <a:pt x="189153" y="140599"/>
                    <a:pt x="203211" y="154644"/>
                    <a:pt x="203850" y="171880"/>
                  </a:cubicBezTo>
                  <a:cubicBezTo>
                    <a:pt x="203850" y="189756"/>
                    <a:pt x="189792" y="203800"/>
                    <a:pt x="172539" y="204439"/>
                  </a:cubicBezTo>
                  <a:cubicBezTo>
                    <a:pt x="155286" y="205077"/>
                    <a:pt x="140589" y="190394"/>
                    <a:pt x="139951" y="173157"/>
                  </a:cubicBezTo>
                  <a:cubicBezTo>
                    <a:pt x="139951" y="168688"/>
                    <a:pt x="140589" y="163581"/>
                    <a:pt x="143146" y="159112"/>
                  </a:cubicBezTo>
                  <a:cubicBezTo>
                    <a:pt x="150174" y="163581"/>
                    <a:pt x="156564" y="168050"/>
                    <a:pt x="161676" y="172519"/>
                  </a:cubicBezTo>
                  <a:lnTo>
                    <a:pt x="155286" y="178264"/>
                  </a:lnTo>
                  <a:cubicBezTo>
                    <a:pt x="152731" y="180818"/>
                    <a:pt x="152091" y="184648"/>
                    <a:pt x="154647" y="187202"/>
                  </a:cubicBezTo>
                  <a:cubicBezTo>
                    <a:pt x="155925" y="188479"/>
                    <a:pt x="157842" y="189117"/>
                    <a:pt x="159759" y="189756"/>
                  </a:cubicBezTo>
                  <a:cubicBezTo>
                    <a:pt x="161037" y="189756"/>
                    <a:pt x="162954" y="189117"/>
                    <a:pt x="164232" y="188479"/>
                  </a:cubicBezTo>
                  <a:lnTo>
                    <a:pt x="171900" y="181456"/>
                  </a:lnTo>
                  <a:lnTo>
                    <a:pt x="178290" y="189117"/>
                  </a:lnTo>
                  <a:cubicBezTo>
                    <a:pt x="180207" y="191671"/>
                    <a:pt x="184041" y="192309"/>
                    <a:pt x="187236" y="190394"/>
                  </a:cubicBezTo>
                  <a:cubicBezTo>
                    <a:pt x="189792" y="188479"/>
                    <a:pt x="190431" y="184648"/>
                    <a:pt x="188514" y="181456"/>
                  </a:cubicBezTo>
                  <a:cubicBezTo>
                    <a:pt x="188514" y="181456"/>
                    <a:pt x="187875" y="180818"/>
                    <a:pt x="187875" y="180818"/>
                  </a:cubicBezTo>
                  <a:lnTo>
                    <a:pt x="181485" y="173157"/>
                  </a:lnTo>
                  <a:lnTo>
                    <a:pt x="189153" y="166135"/>
                  </a:lnTo>
                  <a:cubicBezTo>
                    <a:pt x="191709" y="164220"/>
                    <a:pt x="192348" y="159751"/>
                    <a:pt x="189792" y="157197"/>
                  </a:cubicBezTo>
                  <a:cubicBezTo>
                    <a:pt x="187875" y="154644"/>
                    <a:pt x="183402" y="154005"/>
                    <a:pt x="180846" y="156559"/>
                  </a:cubicBezTo>
                  <a:cubicBezTo>
                    <a:pt x="180846" y="156559"/>
                    <a:pt x="180846" y="156559"/>
                    <a:pt x="180846" y="156559"/>
                  </a:cubicBezTo>
                  <a:lnTo>
                    <a:pt x="173178" y="162943"/>
                  </a:lnTo>
                  <a:cubicBezTo>
                    <a:pt x="169344" y="157836"/>
                    <a:pt x="164232" y="150813"/>
                    <a:pt x="159120" y="143153"/>
                  </a:cubicBezTo>
                  <a:cubicBezTo>
                    <a:pt x="162954" y="141876"/>
                    <a:pt x="166788" y="140599"/>
                    <a:pt x="171261" y="140599"/>
                  </a:cubicBezTo>
                  <a:lnTo>
                    <a:pt x="171261" y="140599"/>
                  </a:lnTo>
                  <a:close/>
                  <a:moveTo>
                    <a:pt x="139311" y="141876"/>
                  </a:moveTo>
                  <a:cubicBezTo>
                    <a:pt x="120781" y="127193"/>
                    <a:pt x="95221" y="127193"/>
                    <a:pt x="76690" y="141876"/>
                  </a:cubicBezTo>
                  <a:cubicBezTo>
                    <a:pt x="76051" y="140599"/>
                    <a:pt x="74773" y="139961"/>
                    <a:pt x="73495" y="139322"/>
                  </a:cubicBezTo>
                  <a:cubicBezTo>
                    <a:pt x="79885" y="129746"/>
                    <a:pt x="83719" y="118893"/>
                    <a:pt x="84997" y="107402"/>
                  </a:cubicBezTo>
                  <a:cubicBezTo>
                    <a:pt x="83719" y="96549"/>
                    <a:pt x="80524" y="85697"/>
                    <a:pt x="74773" y="76121"/>
                  </a:cubicBezTo>
                  <a:lnTo>
                    <a:pt x="76690" y="74205"/>
                  </a:lnTo>
                  <a:cubicBezTo>
                    <a:pt x="86275" y="80589"/>
                    <a:pt x="97138" y="84420"/>
                    <a:pt x="108001" y="85697"/>
                  </a:cubicBezTo>
                  <a:lnTo>
                    <a:pt x="108001" y="85697"/>
                  </a:lnTo>
                  <a:cubicBezTo>
                    <a:pt x="118864" y="84420"/>
                    <a:pt x="129727" y="81228"/>
                    <a:pt x="138673" y="75482"/>
                  </a:cubicBezTo>
                  <a:cubicBezTo>
                    <a:pt x="139311" y="76121"/>
                    <a:pt x="139951" y="76759"/>
                    <a:pt x="139951" y="76759"/>
                  </a:cubicBezTo>
                  <a:cubicBezTo>
                    <a:pt x="134200" y="85697"/>
                    <a:pt x="130366" y="96549"/>
                    <a:pt x="129088" y="107402"/>
                  </a:cubicBezTo>
                  <a:cubicBezTo>
                    <a:pt x="130366" y="118893"/>
                    <a:pt x="134200" y="130385"/>
                    <a:pt x="140589" y="139961"/>
                  </a:cubicBezTo>
                  <a:lnTo>
                    <a:pt x="139311" y="141876"/>
                  </a:lnTo>
                  <a:close/>
                </a:path>
              </a:pathLst>
            </a:custGeom>
            <a:grpFill/>
            <a:ln w="6390" cap="flat">
              <a:noFill/>
              <a:prstDash val="solid"/>
              <a:miter/>
            </a:ln>
          </p:spPr>
          <p:txBody>
            <a:bodyPr rtlCol="0" anchor="ctr"/>
            <a:lstStyle/>
            <a:p>
              <a:endParaRPr lang="en-US">
                <a:latin typeface="Verdana (Body)"/>
              </a:endParaRPr>
            </a:p>
          </p:txBody>
        </p:sp>
      </p:grpSp>
      <p:grpSp>
        <p:nvGrpSpPr>
          <p:cNvPr id="89" name="Graphic 1100">
            <a:extLst>
              <a:ext uri="{FF2B5EF4-FFF2-40B4-BE49-F238E27FC236}">
                <a16:creationId xmlns:a16="http://schemas.microsoft.com/office/drawing/2014/main" id="{8D2FE9FC-C0F5-4F35-8A8B-935376EAEB64}"/>
              </a:ext>
            </a:extLst>
          </p:cNvPr>
          <p:cNvGrpSpPr/>
          <p:nvPr/>
        </p:nvGrpSpPr>
        <p:grpSpPr>
          <a:xfrm>
            <a:off x="6855778" y="1534004"/>
            <a:ext cx="362309" cy="361971"/>
            <a:chOff x="8841755" y="3828162"/>
            <a:chExt cx="362309" cy="361971"/>
          </a:xfrm>
          <a:solidFill>
            <a:srgbClr val="00A3E0"/>
          </a:solidFill>
        </p:grpSpPr>
        <p:sp>
          <p:nvSpPr>
            <p:cNvPr id="90" name="Graphic 1100">
              <a:extLst>
                <a:ext uri="{FF2B5EF4-FFF2-40B4-BE49-F238E27FC236}">
                  <a16:creationId xmlns:a16="http://schemas.microsoft.com/office/drawing/2014/main" id="{4081AFD1-2002-4FD4-A941-17238A5C4E91}"/>
                </a:ext>
              </a:extLst>
            </p:cNvPr>
            <p:cNvSpPr/>
            <p:nvPr/>
          </p:nvSpPr>
          <p:spPr>
            <a:xfrm>
              <a:off x="8841755" y="3828162"/>
              <a:ext cx="362309" cy="361971"/>
            </a:xfrm>
            <a:custGeom>
              <a:avLst/>
              <a:gdLst>
                <a:gd name="connsiteX0" fmla="*/ 181474 w 362309"/>
                <a:gd name="connsiteY0" fmla="*/ 0 h 361971"/>
                <a:gd name="connsiteX1" fmla="*/ 0 w 362309"/>
                <a:gd name="connsiteY1" fmla="*/ 180667 h 361971"/>
                <a:gd name="connsiteX2" fmla="*/ 180836 w 362309"/>
                <a:gd name="connsiteY2" fmla="*/ 361971 h 361971"/>
                <a:gd name="connsiteX3" fmla="*/ 362310 w 362309"/>
                <a:gd name="connsiteY3" fmla="*/ 181305 h 361971"/>
                <a:gd name="connsiteX4" fmla="*/ 362310 w 362309"/>
                <a:gd name="connsiteY4" fmla="*/ 181305 h 361971"/>
                <a:gd name="connsiteX5" fmla="*/ 181474 w 362309"/>
                <a:gd name="connsiteY5" fmla="*/ 0 h 361971"/>
                <a:gd name="connsiteX6" fmla="*/ 181474 w 362309"/>
                <a:gd name="connsiteY6" fmla="*/ 349204 h 361971"/>
                <a:gd name="connsiteX7" fmla="*/ 12780 w 362309"/>
                <a:gd name="connsiteY7" fmla="*/ 181305 h 361971"/>
                <a:gd name="connsiteX8" fmla="*/ 180836 w 362309"/>
                <a:gd name="connsiteY8" fmla="*/ 12768 h 361971"/>
                <a:gd name="connsiteX9" fmla="*/ 349530 w 362309"/>
                <a:gd name="connsiteY9" fmla="*/ 180667 h 361971"/>
                <a:gd name="connsiteX10" fmla="*/ 349530 w 362309"/>
                <a:gd name="connsiteY10" fmla="*/ 180667 h 361971"/>
                <a:gd name="connsiteX11" fmla="*/ 181474 w 362309"/>
                <a:gd name="connsiteY11" fmla="*/ 349204 h 361971"/>
                <a:gd name="connsiteX12" fmla="*/ 181474 w 362309"/>
                <a:gd name="connsiteY12" fmla="*/ 349204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2309" h="361971">
                  <a:moveTo>
                    <a:pt x="181474" y="0"/>
                  </a:moveTo>
                  <a:cubicBezTo>
                    <a:pt x="81153" y="0"/>
                    <a:pt x="0" y="81076"/>
                    <a:pt x="0" y="180667"/>
                  </a:cubicBezTo>
                  <a:cubicBezTo>
                    <a:pt x="0" y="280895"/>
                    <a:pt x="81153" y="361971"/>
                    <a:pt x="180836" y="361971"/>
                  </a:cubicBezTo>
                  <a:cubicBezTo>
                    <a:pt x="281157" y="361971"/>
                    <a:pt x="362310" y="280895"/>
                    <a:pt x="362310" y="181305"/>
                  </a:cubicBezTo>
                  <a:cubicBezTo>
                    <a:pt x="362310" y="181305"/>
                    <a:pt x="362310" y="181305"/>
                    <a:pt x="362310" y="181305"/>
                  </a:cubicBezTo>
                  <a:cubicBezTo>
                    <a:pt x="362310" y="81076"/>
                    <a:pt x="281157" y="0"/>
                    <a:pt x="181474" y="0"/>
                  </a:cubicBezTo>
                  <a:close/>
                  <a:moveTo>
                    <a:pt x="181474" y="349204"/>
                  </a:moveTo>
                  <a:cubicBezTo>
                    <a:pt x="88181" y="349204"/>
                    <a:pt x="12780" y="273873"/>
                    <a:pt x="12780" y="181305"/>
                  </a:cubicBezTo>
                  <a:cubicBezTo>
                    <a:pt x="12780" y="88099"/>
                    <a:pt x="88181" y="12768"/>
                    <a:pt x="180836" y="12768"/>
                  </a:cubicBezTo>
                  <a:cubicBezTo>
                    <a:pt x="274128" y="12768"/>
                    <a:pt x="349530" y="88099"/>
                    <a:pt x="349530" y="180667"/>
                  </a:cubicBezTo>
                  <a:cubicBezTo>
                    <a:pt x="349530" y="180667"/>
                    <a:pt x="349530" y="180667"/>
                    <a:pt x="349530" y="180667"/>
                  </a:cubicBezTo>
                  <a:cubicBezTo>
                    <a:pt x="349530" y="273873"/>
                    <a:pt x="274128" y="349204"/>
                    <a:pt x="181474" y="349204"/>
                  </a:cubicBezTo>
                  <a:lnTo>
                    <a:pt x="181474" y="349204"/>
                  </a:lnTo>
                  <a:close/>
                </a:path>
              </a:pathLst>
            </a:custGeom>
            <a:grpFill/>
            <a:ln w="6390" cap="flat">
              <a:noFill/>
              <a:prstDash val="solid"/>
              <a:miter/>
            </a:ln>
          </p:spPr>
          <p:txBody>
            <a:bodyPr rtlCol="0" anchor="ctr"/>
            <a:lstStyle/>
            <a:p>
              <a:endParaRPr lang="en-US">
                <a:latin typeface="Verdana (Body)"/>
              </a:endParaRPr>
            </a:p>
          </p:txBody>
        </p:sp>
        <p:sp>
          <p:nvSpPr>
            <p:cNvPr id="91" name="Graphic 1100">
              <a:extLst>
                <a:ext uri="{FF2B5EF4-FFF2-40B4-BE49-F238E27FC236}">
                  <a16:creationId xmlns:a16="http://schemas.microsoft.com/office/drawing/2014/main" id="{A5E9D8B8-F3BD-4055-944A-BC1636019B13}"/>
                </a:ext>
              </a:extLst>
            </p:cNvPr>
            <p:cNvSpPr/>
            <p:nvPr/>
          </p:nvSpPr>
          <p:spPr>
            <a:xfrm>
              <a:off x="8930575" y="4034364"/>
              <a:ext cx="184669" cy="64478"/>
            </a:xfrm>
            <a:custGeom>
              <a:avLst/>
              <a:gdLst>
                <a:gd name="connsiteX0" fmla="*/ 178279 w 184669"/>
                <a:gd name="connsiteY0" fmla="*/ 0 h 64478"/>
                <a:gd name="connsiteX1" fmla="*/ 171889 w 184669"/>
                <a:gd name="connsiteY1" fmla="*/ 6384 h 64478"/>
                <a:gd name="connsiteX2" fmla="*/ 171889 w 184669"/>
                <a:gd name="connsiteY2" fmla="*/ 51710 h 64478"/>
                <a:gd name="connsiteX3" fmla="*/ 12780 w 184669"/>
                <a:gd name="connsiteY3" fmla="*/ 51710 h 64478"/>
                <a:gd name="connsiteX4" fmla="*/ 12780 w 184669"/>
                <a:gd name="connsiteY4" fmla="*/ 6384 h 64478"/>
                <a:gd name="connsiteX5" fmla="*/ 6390 w 184669"/>
                <a:gd name="connsiteY5" fmla="*/ 0 h 64478"/>
                <a:gd name="connsiteX6" fmla="*/ 0 w 184669"/>
                <a:gd name="connsiteY6" fmla="*/ 6384 h 64478"/>
                <a:gd name="connsiteX7" fmla="*/ 0 w 184669"/>
                <a:gd name="connsiteY7" fmla="*/ 58094 h 64478"/>
                <a:gd name="connsiteX8" fmla="*/ 6390 w 184669"/>
                <a:gd name="connsiteY8" fmla="*/ 64478 h 64478"/>
                <a:gd name="connsiteX9" fmla="*/ 178279 w 184669"/>
                <a:gd name="connsiteY9" fmla="*/ 64478 h 64478"/>
                <a:gd name="connsiteX10" fmla="*/ 184669 w 184669"/>
                <a:gd name="connsiteY10" fmla="*/ 58094 h 64478"/>
                <a:gd name="connsiteX11" fmla="*/ 184669 w 184669"/>
                <a:gd name="connsiteY11" fmla="*/ 6384 h 64478"/>
                <a:gd name="connsiteX12" fmla="*/ 178279 w 184669"/>
                <a:gd name="connsiteY12" fmla="*/ 0 h 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4669" h="64478">
                  <a:moveTo>
                    <a:pt x="178279" y="0"/>
                  </a:moveTo>
                  <a:cubicBezTo>
                    <a:pt x="174446" y="0"/>
                    <a:pt x="171889" y="2553"/>
                    <a:pt x="171889" y="6384"/>
                  </a:cubicBezTo>
                  <a:lnTo>
                    <a:pt x="171889" y="51710"/>
                  </a:lnTo>
                  <a:lnTo>
                    <a:pt x="12780" y="51710"/>
                  </a:lnTo>
                  <a:lnTo>
                    <a:pt x="12780" y="6384"/>
                  </a:lnTo>
                  <a:cubicBezTo>
                    <a:pt x="12780" y="2553"/>
                    <a:pt x="10224" y="0"/>
                    <a:pt x="6390" y="0"/>
                  </a:cubicBezTo>
                  <a:cubicBezTo>
                    <a:pt x="2556" y="0"/>
                    <a:pt x="0" y="2553"/>
                    <a:pt x="0" y="6384"/>
                  </a:cubicBezTo>
                  <a:lnTo>
                    <a:pt x="0" y="58094"/>
                  </a:lnTo>
                  <a:cubicBezTo>
                    <a:pt x="0" y="61925"/>
                    <a:pt x="2556" y="64478"/>
                    <a:pt x="6390" y="64478"/>
                  </a:cubicBezTo>
                  <a:lnTo>
                    <a:pt x="178279" y="64478"/>
                  </a:lnTo>
                  <a:cubicBezTo>
                    <a:pt x="182113" y="64478"/>
                    <a:pt x="184669" y="61925"/>
                    <a:pt x="184669" y="58094"/>
                  </a:cubicBezTo>
                  <a:lnTo>
                    <a:pt x="184669" y="6384"/>
                  </a:lnTo>
                  <a:cubicBezTo>
                    <a:pt x="184669" y="3192"/>
                    <a:pt x="182113" y="0"/>
                    <a:pt x="178279" y="0"/>
                  </a:cubicBezTo>
                  <a:close/>
                </a:path>
              </a:pathLst>
            </a:custGeom>
            <a:grpFill/>
            <a:ln w="6390" cap="flat">
              <a:noFill/>
              <a:prstDash val="solid"/>
              <a:miter/>
            </a:ln>
          </p:spPr>
          <p:txBody>
            <a:bodyPr rtlCol="0" anchor="ctr"/>
            <a:lstStyle/>
            <a:p>
              <a:endParaRPr lang="en-US">
                <a:latin typeface="Verdana (Body)"/>
              </a:endParaRPr>
            </a:p>
          </p:txBody>
        </p:sp>
        <p:sp>
          <p:nvSpPr>
            <p:cNvPr id="92" name="Graphic 1100">
              <a:extLst>
                <a:ext uri="{FF2B5EF4-FFF2-40B4-BE49-F238E27FC236}">
                  <a16:creationId xmlns:a16="http://schemas.microsoft.com/office/drawing/2014/main" id="{96BFEDD7-113F-49CD-AA44-F8CBA3A5DC4D}"/>
                </a:ext>
              </a:extLst>
            </p:cNvPr>
            <p:cNvSpPr/>
            <p:nvPr/>
          </p:nvSpPr>
          <p:spPr>
            <a:xfrm>
              <a:off x="8965081" y="4051601"/>
              <a:ext cx="116296" cy="12767"/>
            </a:xfrm>
            <a:custGeom>
              <a:avLst/>
              <a:gdLst>
                <a:gd name="connsiteX0" fmla="*/ 6390 w 116296"/>
                <a:gd name="connsiteY0" fmla="*/ 12768 h 12767"/>
                <a:gd name="connsiteX1" fmla="*/ 109907 w 116296"/>
                <a:gd name="connsiteY1" fmla="*/ 12768 h 12767"/>
                <a:gd name="connsiteX2" fmla="*/ 116297 w 116296"/>
                <a:gd name="connsiteY2" fmla="*/ 6384 h 12767"/>
                <a:gd name="connsiteX3" fmla="*/ 109907 w 116296"/>
                <a:gd name="connsiteY3" fmla="*/ 0 h 12767"/>
                <a:gd name="connsiteX4" fmla="*/ 6390 w 116296"/>
                <a:gd name="connsiteY4" fmla="*/ 0 h 12767"/>
                <a:gd name="connsiteX5" fmla="*/ 0 w 116296"/>
                <a:gd name="connsiteY5" fmla="*/ 6384 h 12767"/>
                <a:gd name="connsiteX6" fmla="*/ 6390 w 116296"/>
                <a:gd name="connsiteY6" fmla="*/ 12768 h 1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96" h="12767">
                  <a:moveTo>
                    <a:pt x="6390" y="12768"/>
                  </a:moveTo>
                  <a:lnTo>
                    <a:pt x="109907" y="12768"/>
                  </a:lnTo>
                  <a:cubicBezTo>
                    <a:pt x="113741" y="12768"/>
                    <a:pt x="116297" y="10214"/>
                    <a:pt x="116297" y="6384"/>
                  </a:cubicBezTo>
                  <a:cubicBezTo>
                    <a:pt x="116297" y="2553"/>
                    <a:pt x="113741" y="0"/>
                    <a:pt x="109907" y="0"/>
                  </a:cubicBezTo>
                  <a:lnTo>
                    <a:pt x="6390" y="0"/>
                  </a:lnTo>
                  <a:cubicBezTo>
                    <a:pt x="2556" y="0"/>
                    <a:pt x="0" y="2553"/>
                    <a:pt x="0" y="6384"/>
                  </a:cubicBezTo>
                  <a:cubicBezTo>
                    <a:pt x="0" y="10214"/>
                    <a:pt x="2556" y="12768"/>
                    <a:pt x="6390" y="12768"/>
                  </a:cubicBezTo>
                  <a:close/>
                </a:path>
              </a:pathLst>
            </a:custGeom>
            <a:grpFill/>
            <a:ln w="6390" cap="flat">
              <a:noFill/>
              <a:prstDash val="solid"/>
              <a:miter/>
            </a:ln>
          </p:spPr>
          <p:txBody>
            <a:bodyPr rtlCol="0" anchor="ctr"/>
            <a:lstStyle/>
            <a:p>
              <a:endParaRPr lang="en-US">
                <a:latin typeface="Verdana (Body)"/>
              </a:endParaRPr>
            </a:p>
          </p:txBody>
        </p:sp>
        <p:sp>
          <p:nvSpPr>
            <p:cNvPr id="93" name="Graphic 1100">
              <a:extLst>
                <a:ext uri="{FF2B5EF4-FFF2-40B4-BE49-F238E27FC236}">
                  <a16:creationId xmlns:a16="http://schemas.microsoft.com/office/drawing/2014/main" id="{5C89D9ED-2B3A-467B-AA38-D244A5F916B5}"/>
                </a:ext>
              </a:extLst>
            </p:cNvPr>
            <p:cNvSpPr/>
            <p:nvPr/>
          </p:nvSpPr>
          <p:spPr>
            <a:xfrm>
              <a:off x="8965622" y="4006815"/>
              <a:ext cx="115755" cy="23080"/>
            </a:xfrm>
            <a:custGeom>
              <a:avLst/>
              <a:gdLst>
                <a:gd name="connsiteX0" fmla="*/ 5849 w 115755"/>
                <a:gd name="connsiteY0" fmla="*/ 12866 h 23080"/>
                <a:gd name="connsiteX1" fmla="*/ 108727 w 115755"/>
                <a:gd name="connsiteY1" fmla="*/ 23080 h 23080"/>
                <a:gd name="connsiteX2" fmla="*/ 109366 w 115755"/>
                <a:gd name="connsiteY2" fmla="*/ 23080 h 23080"/>
                <a:gd name="connsiteX3" fmla="*/ 115756 w 115755"/>
                <a:gd name="connsiteY3" fmla="*/ 16696 h 23080"/>
                <a:gd name="connsiteX4" fmla="*/ 110005 w 115755"/>
                <a:gd name="connsiteY4" fmla="*/ 10312 h 23080"/>
                <a:gd name="connsiteX5" fmla="*/ 7127 w 115755"/>
                <a:gd name="connsiteY5" fmla="*/ 98 h 23080"/>
                <a:gd name="connsiteX6" fmla="*/ 98 w 115755"/>
                <a:gd name="connsiteY6" fmla="*/ 5843 h 23080"/>
                <a:gd name="connsiteX7" fmla="*/ 5849 w 115755"/>
                <a:gd name="connsiteY7" fmla="*/ 12866 h 2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755" h="23080">
                  <a:moveTo>
                    <a:pt x="5849" y="12866"/>
                  </a:moveTo>
                  <a:lnTo>
                    <a:pt x="108727" y="23080"/>
                  </a:lnTo>
                  <a:lnTo>
                    <a:pt x="109366" y="23080"/>
                  </a:lnTo>
                  <a:cubicBezTo>
                    <a:pt x="113200" y="23080"/>
                    <a:pt x="115756" y="20526"/>
                    <a:pt x="115756" y="16696"/>
                  </a:cubicBezTo>
                  <a:cubicBezTo>
                    <a:pt x="115756" y="12866"/>
                    <a:pt x="113200" y="10312"/>
                    <a:pt x="110005" y="10312"/>
                  </a:cubicBezTo>
                  <a:lnTo>
                    <a:pt x="7127" y="98"/>
                  </a:lnTo>
                  <a:cubicBezTo>
                    <a:pt x="3293" y="-541"/>
                    <a:pt x="737" y="2013"/>
                    <a:pt x="98" y="5843"/>
                  </a:cubicBezTo>
                  <a:cubicBezTo>
                    <a:pt x="-541" y="9674"/>
                    <a:pt x="2015" y="12866"/>
                    <a:pt x="5849" y="12866"/>
                  </a:cubicBezTo>
                  <a:close/>
                </a:path>
              </a:pathLst>
            </a:custGeom>
            <a:grpFill/>
            <a:ln w="6390" cap="flat">
              <a:noFill/>
              <a:prstDash val="solid"/>
              <a:miter/>
            </a:ln>
          </p:spPr>
          <p:txBody>
            <a:bodyPr rtlCol="0" anchor="ctr"/>
            <a:lstStyle/>
            <a:p>
              <a:endParaRPr lang="en-US">
                <a:latin typeface="Verdana (Body)"/>
              </a:endParaRPr>
            </a:p>
          </p:txBody>
        </p:sp>
        <p:sp>
          <p:nvSpPr>
            <p:cNvPr id="94" name="Graphic 1100">
              <a:extLst>
                <a:ext uri="{FF2B5EF4-FFF2-40B4-BE49-F238E27FC236}">
                  <a16:creationId xmlns:a16="http://schemas.microsoft.com/office/drawing/2014/main" id="{F32F2655-5A37-478B-B274-4C0D2EB88002}"/>
                </a:ext>
              </a:extLst>
            </p:cNvPr>
            <p:cNvSpPr/>
            <p:nvPr/>
          </p:nvSpPr>
          <p:spPr>
            <a:xfrm>
              <a:off x="8971373" y="3964019"/>
              <a:ext cx="113960" cy="33317"/>
            </a:xfrm>
            <a:custGeom>
              <a:avLst/>
              <a:gdLst>
                <a:gd name="connsiteX0" fmla="*/ 5211 w 113960"/>
                <a:gd name="connsiteY0" fmla="*/ 12889 h 33317"/>
                <a:gd name="connsiteX1" fmla="*/ 106171 w 113960"/>
                <a:gd name="connsiteY1" fmla="*/ 33318 h 33317"/>
                <a:gd name="connsiteX2" fmla="*/ 107450 w 113960"/>
                <a:gd name="connsiteY2" fmla="*/ 33318 h 33317"/>
                <a:gd name="connsiteX3" fmla="*/ 113840 w 113960"/>
                <a:gd name="connsiteY3" fmla="*/ 28210 h 33317"/>
                <a:gd name="connsiteX4" fmla="*/ 108727 w 113960"/>
                <a:gd name="connsiteY4" fmla="*/ 20550 h 33317"/>
                <a:gd name="connsiteX5" fmla="*/ 108727 w 113960"/>
                <a:gd name="connsiteY5" fmla="*/ 20550 h 33317"/>
                <a:gd name="connsiteX6" fmla="*/ 7766 w 113960"/>
                <a:gd name="connsiteY6" fmla="*/ 121 h 33317"/>
                <a:gd name="connsiteX7" fmla="*/ 99 w 113960"/>
                <a:gd name="connsiteY7" fmla="*/ 5228 h 33317"/>
                <a:gd name="connsiteX8" fmla="*/ 5211 w 113960"/>
                <a:gd name="connsiteY8" fmla="*/ 12889 h 33317"/>
                <a:gd name="connsiteX9" fmla="*/ 5211 w 113960"/>
                <a:gd name="connsiteY9" fmla="*/ 12889 h 3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960" h="33317">
                  <a:moveTo>
                    <a:pt x="5211" y="12889"/>
                  </a:moveTo>
                  <a:lnTo>
                    <a:pt x="106171" y="33318"/>
                  </a:lnTo>
                  <a:lnTo>
                    <a:pt x="107450" y="33318"/>
                  </a:lnTo>
                  <a:cubicBezTo>
                    <a:pt x="110645" y="33318"/>
                    <a:pt x="113200" y="31402"/>
                    <a:pt x="113840" y="28210"/>
                  </a:cubicBezTo>
                  <a:cubicBezTo>
                    <a:pt x="114479" y="25018"/>
                    <a:pt x="112561" y="21188"/>
                    <a:pt x="108727" y="20550"/>
                  </a:cubicBezTo>
                  <a:cubicBezTo>
                    <a:pt x="108727" y="20550"/>
                    <a:pt x="108727" y="20550"/>
                    <a:pt x="108727" y="20550"/>
                  </a:cubicBezTo>
                  <a:lnTo>
                    <a:pt x="7766" y="121"/>
                  </a:lnTo>
                  <a:cubicBezTo>
                    <a:pt x="3932" y="-518"/>
                    <a:pt x="737" y="1398"/>
                    <a:pt x="99" y="5228"/>
                  </a:cubicBezTo>
                  <a:cubicBezTo>
                    <a:pt x="-540" y="9058"/>
                    <a:pt x="2016" y="12250"/>
                    <a:pt x="5211" y="12889"/>
                  </a:cubicBezTo>
                  <a:lnTo>
                    <a:pt x="5211" y="12889"/>
                  </a:lnTo>
                  <a:close/>
                </a:path>
              </a:pathLst>
            </a:custGeom>
            <a:grpFill/>
            <a:ln w="6390" cap="flat">
              <a:noFill/>
              <a:prstDash val="solid"/>
              <a:miter/>
            </a:ln>
          </p:spPr>
          <p:txBody>
            <a:bodyPr rtlCol="0" anchor="ctr"/>
            <a:lstStyle/>
            <a:p>
              <a:endParaRPr lang="en-US">
                <a:latin typeface="Verdana (Body)"/>
              </a:endParaRPr>
            </a:p>
          </p:txBody>
        </p:sp>
        <p:sp>
          <p:nvSpPr>
            <p:cNvPr id="95" name="Graphic 1100">
              <a:extLst>
                <a:ext uri="{FF2B5EF4-FFF2-40B4-BE49-F238E27FC236}">
                  <a16:creationId xmlns:a16="http://schemas.microsoft.com/office/drawing/2014/main" id="{4B11028F-CB13-46AA-AA61-E3A7F3E31DCD}"/>
                </a:ext>
              </a:extLst>
            </p:cNvPr>
            <p:cNvSpPr/>
            <p:nvPr/>
          </p:nvSpPr>
          <p:spPr>
            <a:xfrm>
              <a:off x="8984496" y="3919053"/>
              <a:ext cx="110301" cy="48279"/>
            </a:xfrm>
            <a:custGeom>
              <a:avLst/>
              <a:gdLst>
                <a:gd name="connsiteX0" fmla="*/ 4868 w 110301"/>
                <a:gd name="connsiteY0" fmla="*/ 12529 h 48279"/>
                <a:gd name="connsiteX1" fmla="*/ 101994 w 110301"/>
                <a:gd name="connsiteY1" fmla="*/ 47641 h 48279"/>
                <a:gd name="connsiteX2" fmla="*/ 103912 w 110301"/>
                <a:gd name="connsiteY2" fmla="*/ 48280 h 48279"/>
                <a:gd name="connsiteX3" fmla="*/ 110302 w 110301"/>
                <a:gd name="connsiteY3" fmla="*/ 41896 h 48279"/>
                <a:gd name="connsiteX4" fmla="*/ 105828 w 110301"/>
                <a:gd name="connsiteY4" fmla="*/ 35512 h 48279"/>
                <a:gd name="connsiteX5" fmla="*/ 8701 w 110301"/>
                <a:gd name="connsiteY5" fmla="*/ 400 h 48279"/>
                <a:gd name="connsiteX6" fmla="*/ 394 w 110301"/>
                <a:gd name="connsiteY6" fmla="*/ 4230 h 48279"/>
                <a:gd name="connsiteX7" fmla="*/ 4868 w 110301"/>
                <a:gd name="connsiteY7" fmla="*/ 12529 h 48279"/>
                <a:gd name="connsiteX8" fmla="*/ 4868 w 110301"/>
                <a:gd name="connsiteY8" fmla="*/ 12529 h 48279"/>
                <a:gd name="connsiteX9" fmla="*/ 4868 w 110301"/>
                <a:gd name="connsiteY9" fmla="*/ 12529 h 48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301" h="48279">
                  <a:moveTo>
                    <a:pt x="4868" y="12529"/>
                  </a:moveTo>
                  <a:lnTo>
                    <a:pt x="101994" y="47641"/>
                  </a:lnTo>
                  <a:cubicBezTo>
                    <a:pt x="102633" y="47641"/>
                    <a:pt x="103272" y="48280"/>
                    <a:pt x="103912" y="48280"/>
                  </a:cubicBezTo>
                  <a:cubicBezTo>
                    <a:pt x="107745" y="48280"/>
                    <a:pt x="110302" y="45726"/>
                    <a:pt x="110302" y="41896"/>
                  </a:cubicBezTo>
                  <a:cubicBezTo>
                    <a:pt x="110302" y="39342"/>
                    <a:pt x="108384" y="36789"/>
                    <a:pt x="105828" y="35512"/>
                  </a:cubicBezTo>
                  <a:lnTo>
                    <a:pt x="8701" y="400"/>
                  </a:lnTo>
                  <a:cubicBezTo>
                    <a:pt x="5506" y="-877"/>
                    <a:pt x="1673" y="1038"/>
                    <a:pt x="394" y="4230"/>
                  </a:cubicBezTo>
                  <a:cubicBezTo>
                    <a:pt x="-883" y="7422"/>
                    <a:pt x="1033" y="11253"/>
                    <a:pt x="4868" y="12529"/>
                  </a:cubicBezTo>
                  <a:cubicBezTo>
                    <a:pt x="4228" y="12529"/>
                    <a:pt x="4228" y="12529"/>
                    <a:pt x="4868" y="12529"/>
                  </a:cubicBezTo>
                  <a:lnTo>
                    <a:pt x="4868" y="12529"/>
                  </a:lnTo>
                  <a:close/>
                </a:path>
              </a:pathLst>
            </a:custGeom>
            <a:grpFill/>
            <a:ln w="6390" cap="flat">
              <a:noFill/>
              <a:prstDash val="solid"/>
              <a:miter/>
            </a:ln>
          </p:spPr>
          <p:txBody>
            <a:bodyPr rtlCol="0" anchor="ctr"/>
            <a:lstStyle/>
            <a:p>
              <a:endParaRPr lang="en-US">
                <a:latin typeface="Verdana (Body)"/>
              </a:endParaRPr>
            </a:p>
          </p:txBody>
        </p:sp>
      </p:grpSp>
      <p:cxnSp>
        <p:nvCxnSpPr>
          <p:cNvPr id="96" name="Straight Connector 95">
            <a:extLst>
              <a:ext uri="{FF2B5EF4-FFF2-40B4-BE49-F238E27FC236}">
                <a16:creationId xmlns:a16="http://schemas.microsoft.com/office/drawing/2014/main" id="{6A10E5F7-3884-42D8-BD37-F141B742FD5B}"/>
              </a:ext>
            </a:extLst>
          </p:cNvPr>
          <p:cNvCxnSpPr>
            <a:cxnSpLocks/>
          </p:cNvCxnSpPr>
          <p:nvPr/>
        </p:nvCxnSpPr>
        <p:spPr>
          <a:xfrm>
            <a:off x="7247941" y="2088272"/>
            <a:ext cx="4448313" cy="0"/>
          </a:xfrm>
          <a:prstGeom prst="line">
            <a:avLst/>
          </a:prstGeom>
          <a:ln w="127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4D2B7E0-1B19-4945-B9A4-5F2E5DD312DC}"/>
              </a:ext>
            </a:extLst>
          </p:cNvPr>
          <p:cNvCxnSpPr>
            <a:cxnSpLocks/>
          </p:cNvCxnSpPr>
          <p:nvPr/>
        </p:nvCxnSpPr>
        <p:spPr>
          <a:xfrm>
            <a:off x="7910794" y="3005323"/>
            <a:ext cx="3802891" cy="0"/>
          </a:xfrm>
          <a:prstGeom prst="line">
            <a:avLst/>
          </a:prstGeom>
          <a:ln w="127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3788E42-3B4B-420E-8479-92D48C76F424}"/>
              </a:ext>
            </a:extLst>
          </p:cNvPr>
          <p:cNvCxnSpPr>
            <a:cxnSpLocks/>
          </p:cNvCxnSpPr>
          <p:nvPr/>
        </p:nvCxnSpPr>
        <p:spPr>
          <a:xfrm>
            <a:off x="7893363" y="3851143"/>
            <a:ext cx="3802891" cy="0"/>
          </a:xfrm>
          <a:prstGeom prst="line">
            <a:avLst/>
          </a:prstGeom>
          <a:ln w="127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0A8C6CE-D668-4F96-8A96-E80B07F038E7}"/>
              </a:ext>
            </a:extLst>
          </p:cNvPr>
          <p:cNvCxnSpPr>
            <a:cxnSpLocks/>
          </p:cNvCxnSpPr>
          <p:nvPr/>
        </p:nvCxnSpPr>
        <p:spPr>
          <a:xfrm>
            <a:off x="7363462" y="4869607"/>
            <a:ext cx="4332792" cy="0"/>
          </a:xfrm>
          <a:prstGeom prst="line">
            <a:avLst/>
          </a:prstGeom>
          <a:ln w="127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AB49645B-50D7-4BC4-B083-3C9319BB3190}"/>
              </a:ext>
            </a:extLst>
          </p:cNvPr>
          <p:cNvSpPr/>
          <p:nvPr/>
        </p:nvSpPr>
        <p:spPr bwMode="gray">
          <a:xfrm>
            <a:off x="567319" y="4725768"/>
            <a:ext cx="5772221" cy="1482164"/>
          </a:xfrm>
          <a:prstGeom prst="rect">
            <a:avLst/>
          </a:prstGeom>
          <a:noFill/>
          <a:ln w="31750" cap="rnd" algn="ctr">
            <a:solidFill>
              <a:srgbClr val="00A3E0"/>
            </a:solidFill>
            <a:prstDash val="sysDot"/>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Verdana (Body)"/>
            </a:endParaRPr>
          </a:p>
        </p:txBody>
      </p:sp>
      <p:sp>
        <p:nvSpPr>
          <p:cNvPr id="101" name="Oval 100">
            <a:extLst>
              <a:ext uri="{FF2B5EF4-FFF2-40B4-BE49-F238E27FC236}">
                <a16:creationId xmlns:a16="http://schemas.microsoft.com/office/drawing/2014/main" id="{FD10BDD8-90C0-44E9-A3C6-DAECD59DC253}"/>
              </a:ext>
            </a:extLst>
          </p:cNvPr>
          <p:cNvSpPr/>
          <p:nvPr/>
        </p:nvSpPr>
        <p:spPr bwMode="gray">
          <a:xfrm>
            <a:off x="211080" y="5095163"/>
            <a:ext cx="651366" cy="651366"/>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Verdana (Body)"/>
            </a:endParaRPr>
          </a:p>
        </p:txBody>
      </p:sp>
      <p:sp>
        <p:nvSpPr>
          <p:cNvPr id="102" name="TextBox 101">
            <a:extLst>
              <a:ext uri="{FF2B5EF4-FFF2-40B4-BE49-F238E27FC236}">
                <a16:creationId xmlns:a16="http://schemas.microsoft.com/office/drawing/2014/main" id="{93000450-373E-4B56-B649-74C87E77FF91}"/>
              </a:ext>
            </a:extLst>
          </p:cNvPr>
          <p:cNvSpPr txBox="1"/>
          <p:nvPr/>
        </p:nvSpPr>
        <p:spPr>
          <a:xfrm>
            <a:off x="720381" y="5218052"/>
            <a:ext cx="5580918" cy="961802"/>
          </a:xfrm>
          <a:prstGeom prst="rect">
            <a:avLst/>
          </a:prstGeom>
          <a:noFill/>
          <a:ln>
            <a:noFill/>
          </a:ln>
        </p:spPr>
        <p:txBody>
          <a:bodyPr wrap="square" lIns="0" tIns="0" rIns="0" bIns="0">
            <a:spAutoFit/>
          </a:bodyPr>
          <a:lstStyle/>
          <a:p>
            <a:pPr marL="171450" lvl="0" indent="-171450">
              <a:spcAft>
                <a:spcPts val="600"/>
              </a:spcAft>
              <a:buSzPct val="100000"/>
              <a:buFont typeface="Arial" panose="020B0604020202020204" pitchFamily="34" charset="0"/>
              <a:buChar char="•"/>
              <a:defRPr/>
            </a:pPr>
            <a:r>
              <a:rPr lang="en-US" sz="1050" b="1" kern="0">
                <a:solidFill>
                  <a:srgbClr val="00A3E0"/>
                </a:solidFill>
                <a:ea typeface="Open Sans" panose="020B0606030504020204" pitchFamily="34" charset="0"/>
                <a:cs typeface="Open Sans" panose="020B0606030504020204" pitchFamily="34" charset="0"/>
              </a:rPr>
              <a:t>Master data </a:t>
            </a:r>
            <a:r>
              <a:rPr lang="en-US" sz="1050" kern="0">
                <a:solidFill>
                  <a:srgbClr val="00A3E0"/>
                </a:solidFill>
              </a:rPr>
              <a:t>– Suppliers, Customers etc.</a:t>
            </a:r>
          </a:p>
          <a:p>
            <a:pPr marL="171450" lvl="0" indent="-171450">
              <a:spcAft>
                <a:spcPts val="600"/>
              </a:spcAft>
              <a:buSzPct val="100000"/>
              <a:buFont typeface="Arial" panose="020B0604020202020204" pitchFamily="34" charset="0"/>
              <a:buChar char="•"/>
              <a:defRPr/>
            </a:pPr>
            <a:r>
              <a:rPr lang="en-US" sz="1050" b="1" kern="0">
                <a:solidFill>
                  <a:srgbClr val="00A3E0"/>
                </a:solidFill>
                <a:ea typeface="Open Sans" panose="020B0606030504020204" pitchFamily="34" charset="0"/>
                <a:cs typeface="Open Sans" panose="020B0606030504020204" pitchFamily="34" charset="0"/>
              </a:rPr>
              <a:t>Transactional data </a:t>
            </a:r>
            <a:r>
              <a:rPr lang="en-US" sz="1050" kern="0">
                <a:solidFill>
                  <a:srgbClr val="00A3E0"/>
                </a:solidFill>
              </a:rPr>
              <a:t>– Open transactions (open PO, open invoices, etc.) at the time of transition</a:t>
            </a:r>
          </a:p>
          <a:p>
            <a:pPr marL="171450" lvl="0" indent="-171450">
              <a:spcAft>
                <a:spcPts val="600"/>
              </a:spcAft>
              <a:buSzPct val="100000"/>
              <a:buFont typeface="Arial" panose="020B0604020202020204" pitchFamily="34" charset="0"/>
              <a:buChar char="•"/>
              <a:defRPr/>
            </a:pPr>
            <a:r>
              <a:rPr lang="en-US" sz="1050" b="1" kern="0">
                <a:solidFill>
                  <a:srgbClr val="00A3E0"/>
                </a:solidFill>
              </a:rPr>
              <a:t>Historical data </a:t>
            </a:r>
            <a:r>
              <a:rPr lang="en-US" sz="1050" kern="0">
                <a:solidFill>
                  <a:srgbClr val="00A3E0"/>
                </a:solidFill>
              </a:rPr>
              <a:t>- Opening balances and Incremental monthly trial balance for the current &amp; prior year e.g. ( Open GL Balances )</a:t>
            </a:r>
          </a:p>
        </p:txBody>
      </p:sp>
      <p:sp>
        <p:nvSpPr>
          <p:cNvPr id="103" name="TextBox 102">
            <a:extLst>
              <a:ext uri="{FF2B5EF4-FFF2-40B4-BE49-F238E27FC236}">
                <a16:creationId xmlns:a16="http://schemas.microsoft.com/office/drawing/2014/main" id="{CBD4713F-0BA8-4894-8BD4-12FD1ADBD14C}"/>
              </a:ext>
            </a:extLst>
          </p:cNvPr>
          <p:cNvSpPr txBox="1"/>
          <p:nvPr/>
        </p:nvSpPr>
        <p:spPr>
          <a:xfrm>
            <a:off x="888004" y="4841828"/>
            <a:ext cx="4496787" cy="184666"/>
          </a:xfrm>
          <a:prstGeom prst="rect">
            <a:avLst/>
          </a:prstGeom>
          <a:noFill/>
          <a:ln>
            <a:noFill/>
          </a:ln>
        </p:spPr>
        <p:txBody>
          <a:bodyPr wrap="square" lIns="0" tIns="0" rIns="0" bIns="0">
            <a:spAutoFit/>
          </a:bodyPr>
          <a:lstStyle/>
          <a:p>
            <a:pPr lvl="0">
              <a:spcAft>
                <a:spcPts val="600"/>
              </a:spcAft>
              <a:defRPr/>
            </a:pPr>
            <a:r>
              <a:rPr lang="en-US" sz="1200" b="1" kern="0">
                <a:solidFill>
                  <a:srgbClr val="00A3E0"/>
                </a:solidFill>
              </a:rPr>
              <a:t>Leading practices on what should be migrated:</a:t>
            </a:r>
          </a:p>
        </p:txBody>
      </p:sp>
      <p:grpSp>
        <p:nvGrpSpPr>
          <p:cNvPr id="104" name="Group 103">
            <a:extLst>
              <a:ext uri="{FF2B5EF4-FFF2-40B4-BE49-F238E27FC236}">
                <a16:creationId xmlns:a16="http://schemas.microsoft.com/office/drawing/2014/main" id="{99A017AC-1BD9-4433-886F-090F991DFECC}"/>
              </a:ext>
            </a:extLst>
          </p:cNvPr>
          <p:cNvGrpSpPr/>
          <p:nvPr/>
        </p:nvGrpSpPr>
        <p:grpSpPr>
          <a:xfrm>
            <a:off x="430315" y="4842093"/>
            <a:ext cx="450389" cy="457350"/>
            <a:chOff x="6803742" y="-1190740"/>
            <a:chExt cx="1014420" cy="1014413"/>
          </a:xfrm>
          <a:solidFill>
            <a:srgbClr val="00A3E0"/>
          </a:solidFill>
        </p:grpSpPr>
        <p:sp>
          <p:nvSpPr>
            <p:cNvPr id="105" name="Freeform: Shape 280">
              <a:extLst>
                <a:ext uri="{FF2B5EF4-FFF2-40B4-BE49-F238E27FC236}">
                  <a16:creationId xmlns:a16="http://schemas.microsoft.com/office/drawing/2014/main" id="{50E396CA-9AA1-44F8-B17A-3A72FE183900}"/>
                </a:ext>
              </a:extLst>
            </p:cNvPr>
            <p:cNvSpPr/>
            <p:nvPr/>
          </p:nvSpPr>
          <p:spPr>
            <a:xfrm>
              <a:off x="7013757" y="-703346"/>
              <a:ext cx="39625" cy="39625"/>
            </a:xfrm>
            <a:custGeom>
              <a:avLst/>
              <a:gdLst>
                <a:gd name="connsiteX0" fmla="*/ 20509 w 39625"/>
                <a:gd name="connsiteY0" fmla="*/ 39610 h 39625"/>
                <a:gd name="connsiteX1" fmla="*/ 39626 w 39625"/>
                <a:gd name="connsiteY1" fmla="*/ 19813 h 39625"/>
                <a:gd name="connsiteX2" fmla="*/ 20525 w 39625"/>
                <a:gd name="connsiteY2" fmla="*/ 23 h 39625"/>
                <a:gd name="connsiteX3" fmla="*/ 19813 w 39625"/>
                <a:gd name="connsiteY3" fmla="*/ 0 h 39625"/>
                <a:gd name="connsiteX4" fmla="*/ 0 w 39625"/>
                <a:gd name="connsiteY4" fmla="*/ 19813 h 39625"/>
                <a:gd name="connsiteX5" fmla="*/ 19813 w 39625"/>
                <a:gd name="connsiteY5" fmla="*/ 39626 h 39625"/>
                <a:gd name="connsiteX6" fmla="*/ 20509 w 39625"/>
                <a:gd name="connsiteY6" fmla="*/ 39610 h 3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25" h="39625">
                  <a:moveTo>
                    <a:pt x="20509" y="39610"/>
                  </a:moveTo>
                  <a:cubicBezTo>
                    <a:pt x="31128" y="39254"/>
                    <a:pt x="39626" y="30516"/>
                    <a:pt x="39626" y="19813"/>
                  </a:cubicBezTo>
                  <a:cubicBezTo>
                    <a:pt x="39626" y="9117"/>
                    <a:pt x="31143" y="395"/>
                    <a:pt x="20525" y="23"/>
                  </a:cubicBezTo>
                  <a:cubicBezTo>
                    <a:pt x="20285" y="0"/>
                    <a:pt x="20053" y="0"/>
                    <a:pt x="19813" y="0"/>
                  </a:cubicBezTo>
                  <a:cubicBezTo>
                    <a:pt x="8877" y="0"/>
                    <a:pt x="0" y="8877"/>
                    <a:pt x="0" y="19813"/>
                  </a:cubicBezTo>
                  <a:cubicBezTo>
                    <a:pt x="0" y="30748"/>
                    <a:pt x="8877" y="39626"/>
                    <a:pt x="19813" y="39626"/>
                  </a:cubicBezTo>
                  <a:cubicBezTo>
                    <a:pt x="20053" y="39626"/>
                    <a:pt x="20285" y="39626"/>
                    <a:pt x="20509" y="39610"/>
                  </a:cubicBezTo>
                  <a:close/>
                </a:path>
              </a:pathLst>
            </a:custGeom>
            <a:grpFill/>
            <a:ln w="1972" cap="flat">
              <a:noFill/>
              <a:prstDash val="solid"/>
              <a:miter/>
            </a:ln>
          </p:spPr>
          <p:txBody>
            <a:bodyPr rtlCol="0" anchor="ctr"/>
            <a:lstStyle/>
            <a:p>
              <a:endParaRPr lang="en-US">
                <a:latin typeface="Verdana (Body)"/>
              </a:endParaRPr>
            </a:p>
          </p:txBody>
        </p:sp>
        <p:sp>
          <p:nvSpPr>
            <p:cNvPr id="106" name="Freeform: Shape 281">
              <a:extLst>
                <a:ext uri="{FF2B5EF4-FFF2-40B4-BE49-F238E27FC236}">
                  <a16:creationId xmlns:a16="http://schemas.microsoft.com/office/drawing/2014/main" id="{F8EC1A04-EADD-4709-9CDB-7BB313CB2E4C}"/>
                </a:ext>
              </a:extLst>
            </p:cNvPr>
            <p:cNvSpPr/>
            <p:nvPr/>
          </p:nvSpPr>
          <p:spPr>
            <a:xfrm>
              <a:off x="7025004" y="-980724"/>
              <a:ext cx="583135" cy="594382"/>
            </a:xfrm>
            <a:custGeom>
              <a:avLst/>
              <a:gdLst>
                <a:gd name="connsiteX0" fmla="*/ 285944 w 583135"/>
                <a:gd name="connsiteY0" fmla="*/ 0 h 594382"/>
                <a:gd name="connsiteX1" fmla="*/ 811 w 583135"/>
                <a:gd name="connsiteY1" fmla="*/ 213142 h 594382"/>
                <a:gd name="connsiteX2" fmla="*/ 14231 w 583135"/>
                <a:gd name="connsiteY2" fmla="*/ 237745 h 594382"/>
                <a:gd name="connsiteX3" fmla="*/ 38826 w 583135"/>
                <a:gd name="connsiteY3" fmla="*/ 224325 h 594382"/>
                <a:gd name="connsiteX4" fmla="*/ 285944 w 583135"/>
                <a:gd name="connsiteY4" fmla="*/ 39626 h 594382"/>
                <a:gd name="connsiteX5" fmla="*/ 543510 w 583135"/>
                <a:gd name="connsiteY5" fmla="*/ 297191 h 594382"/>
                <a:gd name="connsiteX6" fmla="*/ 385008 w 583135"/>
                <a:gd name="connsiteY6" fmla="*/ 534937 h 594382"/>
                <a:gd name="connsiteX7" fmla="*/ 385008 w 583135"/>
                <a:gd name="connsiteY7" fmla="*/ 384654 h 594382"/>
                <a:gd name="connsiteX8" fmla="*/ 458454 w 583135"/>
                <a:gd name="connsiteY8" fmla="*/ 311200 h 594382"/>
                <a:gd name="connsiteX9" fmla="*/ 464259 w 583135"/>
                <a:gd name="connsiteY9" fmla="*/ 297191 h 594382"/>
                <a:gd name="connsiteX10" fmla="*/ 464259 w 583135"/>
                <a:gd name="connsiteY10" fmla="*/ 257566 h 594382"/>
                <a:gd name="connsiteX11" fmla="*/ 444446 w 583135"/>
                <a:gd name="connsiteY11" fmla="*/ 237753 h 594382"/>
                <a:gd name="connsiteX12" fmla="*/ 424633 w 583135"/>
                <a:gd name="connsiteY12" fmla="*/ 257566 h 594382"/>
                <a:gd name="connsiteX13" fmla="*/ 424633 w 583135"/>
                <a:gd name="connsiteY13" fmla="*/ 288988 h 594382"/>
                <a:gd name="connsiteX14" fmla="*/ 351187 w 583135"/>
                <a:gd name="connsiteY14" fmla="*/ 362434 h 594382"/>
                <a:gd name="connsiteX15" fmla="*/ 345382 w 583135"/>
                <a:gd name="connsiteY15" fmla="*/ 376442 h 594382"/>
                <a:gd name="connsiteX16" fmla="*/ 345382 w 583135"/>
                <a:gd name="connsiteY16" fmla="*/ 547823 h 594382"/>
                <a:gd name="connsiteX17" fmla="*/ 305757 w 583135"/>
                <a:gd name="connsiteY17" fmla="*/ 554006 h 594382"/>
                <a:gd name="connsiteX18" fmla="*/ 305757 w 583135"/>
                <a:gd name="connsiteY18" fmla="*/ 274871 h 594382"/>
                <a:gd name="connsiteX19" fmla="*/ 365195 w 583135"/>
                <a:gd name="connsiteY19" fmla="*/ 198128 h 594382"/>
                <a:gd name="connsiteX20" fmla="*/ 285944 w 583135"/>
                <a:gd name="connsiteY20" fmla="*/ 118877 h 594382"/>
                <a:gd name="connsiteX21" fmla="*/ 206693 w 583135"/>
                <a:gd name="connsiteY21" fmla="*/ 198128 h 594382"/>
                <a:gd name="connsiteX22" fmla="*/ 266131 w 583135"/>
                <a:gd name="connsiteY22" fmla="*/ 274871 h 594382"/>
                <a:gd name="connsiteX23" fmla="*/ 266131 w 583135"/>
                <a:gd name="connsiteY23" fmla="*/ 553991 h 594382"/>
                <a:gd name="connsiteX24" fmla="*/ 226506 w 583135"/>
                <a:gd name="connsiteY24" fmla="*/ 547916 h 594382"/>
                <a:gd name="connsiteX25" fmla="*/ 226506 w 583135"/>
                <a:gd name="connsiteY25" fmla="*/ 376442 h 594382"/>
                <a:gd name="connsiteX26" fmla="*/ 220701 w 583135"/>
                <a:gd name="connsiteY26" fmla="*/ 362434 h 594382"/>
                <a:gd name="connsiteX27" fmla="*/ 147255 w 583135"/>
                <a:gd name="connsiteY27" fmla="*/ 288988 h 594382"/>
                <a:gd name="connsiteX28" fmla="*/ 147255 w 583135"/>
                <a:gd name="connsiteY28" fmla="*/ 257566 h 594382"/>
                <a:gd name="connsiteX29" fmla="*/ 127442 w 583135"/>
                <a:gd name="connsiteY29" fmla="*/ 237753 h 594382"/>
                <a:gd name="connsiteX30" fmla="*/ 107629 w 583135"/>
                <a:gd name="connsiteY30" fmla="*/ 257566 h 594382"/>
                <a:gd name="connsiteX31" fmla="*/ 107629 w 583135"/>
                <a:gd name="connsiteY31" fmla="*/ 297191 h 594382"/>
                <a:gd name="connsiteX32" fmla="*/ 113434 w 583135"/>
                <a:gd name="connsiteY32" fmla="*/ 311200 h 594382"/>
                <a:gd name="connsiteX33" fmla="*/ 186880 w 583135"/>
                <a:gd name="connsiteY33" fmla="*/ 384654 h 594382"/>
                <a:gd name="connsiteX34" fmla="*/ 186880 w 583135"/>
                <a:gd name="connsiteY34" fmla="*/ 535223 h 594382"/>
                <a:gd name="connsiteX35" fmla="*/ 38811 w 583135"/>
                <a:gd name="connsiteY35" fmla="*/ 370019 h 594382"/>
                <a:gd name="connsiteX36" fmla="*/ 14184 w 583135"/>
                <a:gd name="connsiteY36" fmla="*/ 356661 h 594382"/>
                <a:gd name="connsiteX37" fmla="*/ 826 w 583135"/>
                <a:gd name="connsiteY37" fmla="*/ 381287 h 594382"/>
                <a:gd name="connsiteX38" fmla="*/ 285944 w 583135"/>
                <a:gd name="connsiteY38" fmla="*/ 594383 h 594382"/>
                <a:gd name="connsiteX39" fmla="*/ 583135 w 583135"/>
                <a:gd name="connsiteY39" fmla="*/ 297191 h 594382"/>
                <a:gd name="connsiteX40" fmla="*/ 285944 w 583135"/>
                <a:gd name="connsiteY40" fmla="*/ 0 h 594382"/>
                <a:gd name="connsiteX41" fmla="*/ 246318 w 583135"/>
                <a:gd name="connsiteY41" fmla="*/ 198128 h 594382"/>
                <a:gd name="connsiteX42" fmla="*/ 285944 w 583135"/>
                <a:gd name="connsiteY42" fmla="*/ 158502 h 594382"/>
                <a:gd name="connsiteX43" fmla="*/ 325569 w 583135"/>
                <a:gd name="connsiteY43" fmla="*/ 198128 h 594382"/>
                <a:gd name="connsiteX44" fmla="*/ 285944 w 583135"/>
                <a:gd name="connsiteY44" fmla="*/ 237753 h 594382"/>
                <a:gd name="connsiteX45" fmla="*/ 246318 w 583135"/>
                <a:gd name="connsiteY45" fmla="*/ 198128 h 59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83135" h="594382">
                  <a:moveTo>
                    <a:pt x="285944" y="0"/>
                  </a:moveTo>
                  <a:cubicBezTo>
                    <a:pt x="149677" y="0"/>
                    <a:pt x="36682" y="91177"/>
                    <a:pt x="811" y="213142"/>
                  </a:cubicBezTo>
                  <a:cubicBezTo>
                    <a:pt x="-2277" y="223644"/>
                    <a:pt x="3728" y="234657"/>
                    <a:pt x="14231" y="237745"/>
                  </a:cubicBezTo>
                  <a:cubicBezTo>
                    <a:pt x="24725" y="240826"/>
                    <a:pt x="35738" y="234828"/>
                    <a:pt x="38826" y="224325"/>
                  </a:cubicBezTo>
                  <a:cubicBezTo>
                    <a:pt x="70813" y="115580"/>
                    <a:pt x="172431" y="39626"/>
                    <a:pt x="285944" y="39626"/>
                  </a:cubicBezTo>
                  <a:cubicBezTo>
                    <a:pt x="427969" y="39626"/>
                    <a:pt x="543510" y="155174"/>
                    <a:pt x="543510" y="297191"/>
                  </a:cubicBezTo>
                  <a:cubicBezTo>
                    <a:pt x="543510" y="404126"/>
                    <a:pt x="477996" y="496039"/>
                    <a:pt x="385008" y="534937"/>
                  </a:cubicBezTo>
                  <a:lnTo>
                    <a:pt x="385008" y="384654"/>
                  </a:lnTo>
                  <a:lnTo>
                    <a:pt x="458454" y="311200"/>
                  </a:lnTo>
                  <a:cubicBezTo>
                    <a:pt x="462169" y="307485"/>
                    <a:pt x="464259" y="302446"/>
                    <a:pt x="464259" y="297191"/>
                  </a:cubicBezTo>
                  <a:lnTo>
                    <a:pt x="464259" y="257566"/>
                  </a:lnTo>
                  <a:cubicBezTo>
                    <a:pt x="464259" y="246622"/>
                    <a:pt x="455389" y="237753"/>
                    <a:pt x="444446" y="237753"/>
                  </a:cubicBezTo>
                  <a:cubicBezTo>
                    <a:pt x="433503" y="237753"/>
                    <a:pt x="424633" y="246622"/>
                    <a:pt x="424633" y="257566"/>
                  </a:cubicBezTo>
                  <a:lnTo>
                    <a:pt x="424633" y="288988"/>
                  </a:lnTo>
                  <a:lnTo>
                    <a:pt x="351187" y="362434"/>
                  </a:lnTo>
                  <a:cubicBezTo>
                    <a:pt x="347472" y="366149"/>
                    <a:pt x="345382" y="371187"/>
                    <a:pt x="345382" y="376442"/>
                  </a:cubicBezTo>
                  <a:lnTo>
                    <a:pt x="345382" y="547823"/>
                  </a:lnTo>
                  <a:cubicBezTo>
                    <a:pt x="332519" y="550872"/>
                    <a:pt x="319285" y="552969"/>
                    <a:pt x="305757" y="554006"/>
                  </a:cubicBezTo>
                  <a:lnTo>
                    <a:pt x="305757" y="274871"/>
                  </a:lnTo>
                  <a:cubicBezTo>
                    <a:pt x="339903" y="266048"/>
                    <a:pt x="365195" y="234990"/>
                    <a:pt x="365195" y="198128"/>
                  </a:cubicBezTo>
                  <a:cubicBezTo>
                    <a:pt x="365195" y="154431"/>
                    <a:pt x="329640" y="118877"/>
                    <a:pt x="285944" y="118877"/>
                  </a:cubicBezTo>
                  <a:cubicBezTo>
                    <a:pt x="242248" y="118877"/>
                    <a:pt x="206693" y="154431"/>
                    <a:pt x="206693" y="198128"/>
                  </a:cubicBezTo>
                  <a:cubicBezTo>
                    <a:pt x="206693" y="234990"/>
                    <a:pt x="231985" y="266048"/>
                    <a:pt x="266131" y="274871"/>
                  </a:cubicBezTo>
                  <a:lnTo>
                    <a:pt x="266131" y="553991"/>
                  </a:lnTo>
                  <a:cubicBezTo>
                    <a:pt x="252626" y="552977"/>
                    <a:pt x="239392" y="550918"/>
                    <a:pt x="226506" y="547916"/>
                  </a:cubicBezTo>
                  <a:lnTo>
                    <a:pt x="226506" y="376442"/>
                  </a:lnTo>
                  <a:cubicBezTo>
                    <a:pt x="226506" y="371187"/>
                    <a:pt x="224416" y="366149"/>
                    <a:pt x="220701" y="362434"/>
                  </a:cubicBezTo>
                  <a:lnTo>
                    <a:pt x="147255" y="288988"/>
                  </a:lnTo>
                  <a:lnTo>
                    <a:pt x="147255" y="257566"/>
                  </a:lnTo>
                  <a:cubicBezTo>
                    <a:pt x="147255" y="246622"/>
                    <a:pt x="138385" y="237753"/>
                    <a:pt x="127442" y="237753"/>
                  </a:cubicBezTo>
                  <a:cubicBezTo>
                    <a:pt x="116498" y="237753"/>
                    <a:pt x="107629" y="246622"/>
                    <a:pt x="107629" y="257566"/>
                  </a:cubicBezTo>
                  <a:lnTo>
                    <a:pt x="107629" y="297191"/>
                  </a:lnTo>
                  <a:cubicBezTo>
                    <a:pt x="107629" y="302446"/>
                    <a:pt x="109719" y="307485"/>
                    <a:pt x="113434" y="311200"/>
                  </a:cubicBezTo>
                  <a:lnTo>
                    <a:pt x="186880" y="384654"/>
                  </a:lnTo>
                  <a:lnTo>
                    <a:pt x="186880" y="535223"/>
                  </a:lnTo>
                  <a:cubicBezTo>
                    <a:pt x="116723" y="506255"/>
                    <a:pt x="61634" y="446940"/>
                    <a:pt x="38811" y="370019"/>
                  </a:cubicBezTo>
                  <a:cubicBezTo>
                    <a:pt x="35700" y="359524"/>
                    <a:pt x="24671" y="353549"/>
                    <a:pt x="14184" y="356661"/>
                  </a:cubicBezTo>
                  <a:cubicBezTo>
                    <a:pt x="3690" y="359772"/>
                    <a:pt x="-2285" y="370800"/>
                    <a:pt x="826" y="381287"/>
                  </a:cubicBezTo>
                  <a:cubicBezTo>
                    <a:pt x="39871" y="512879"/>
                    <a:pt x="159227" y="594383"/>
                    <a:pt x="285944" y="594383"/>
                  </a:cubicBezTo>
                  <a:cubicBezTo>
                    <a:pt x="449477" y="594383"/>
                    <a:pt x="583135" y="461343"/>
                    <a:pt x="583135" y="297191"/>
                  </a:cubicBezTo>
                  <a:cubicBezTo>
                    <a:pt x="583135" y="133318"/>
                    <a:pt x="449817" y="0"/>
                    <a:pt x="285944" y="0"/>
                  </a:cubicBezTo>
                  <a:close/>
                  <a:moveTo>
                    <a:pt x="246318" y="198128"/>
                  </a:moveTo>
                  <a:cubicBezTo>
                    <a:pt x="246318" y="176279"/>
                    <a:pt x="264096" y="158502"/>
                    <a:pt x="285944" y="158502"/>
                  </a:cubicBezTo>
                  <a:cubicBezTo>
                    <a:pt x="307792" y="158502"/>
                    <a:pt x="325569" y="176279"/>
                    <a:pt x="325569" y="198128"/>
                  </a:cubicBezTo>
                  <a:cubicBezTo>
                    <a:pt x="325569" y="219976"/>
                    <a:pt x="307792" y="237753"/>
                    <a:pt x="285944" y="237753"/>
                  </a:cubicBezTo>
                  <a:cubicBezTo>
                    <a:pt x="264096" y="237753"/>
                    <a:pt x="246318" y="219976"/>
                    <a:pt x="246318" y="198128"/>
                  </a:cubicBezTo>
                  <a:close/>
                </a:path>
              </a:pathLst>
            </a:custGeom>
            <a:grpFill/>
            <a:ln w="1972" cap="flat">
              <a:noFill/>
              <a:prstDash val="solid"/>
              <a:miter/>
            </a:ln>
          </p:spPr>
          <p:txBody>
            <a:bodyPr rtlCol="0" anchor="ctr"/>
            <a:lstStyle/>
            <a:p>
              <a:endParaRPr lang="en-US">
                <a:latin typeface="Verdana (Body)"/>
              </a:endParaRPr>
            </a:p>
          </p:txBody>
        </p:sp>
        <p:sp>
          <p:nvSpPr>
            <p:cNvPr id="107" name="Freeform: Shape 282">
              <a:extLst>
                <a:ext uri="{FF2B5EF4-FFF2-40B4-BE49-F238E27FC236}">
                  <a16:creationId xmlns:a16="http://schemas.microsoft.com/office/drawing/2014/main" id="{E280B194-47F6-4841-AD74-1DCC84FF8FAC}"/>
                </a:ext>
              </a:extLst>
            </p:cNvPr>
            <p:cNvSpPr/>
            <p:nvPr/>
          </p:nvSpPr>
          <p:spPr>
            <a:xfrm>
              <a:off x="6803742" y="-1190740"/>
              <a:ext cx="1014420" cy="1014413"/>
            </a:xfrm>
            <a:custGeom>
              <a:avLst/>
              <a:gdLst>
                <a:gd name="connsiteX0" fmla="*/ 998849 w 1014420"/>
                <a:gd name="connsiteY0" fmla="*/ 428420 h 1014413"/>
                <a:gd name="connsiteX1" fmla="*/ 913507 w 1014420"/>
                <a:gd name="connsiteY1" fmla="*/ 409683 h 1014413"/>
                <a:gd name="connsiteX2" fmla="*/ 863658 w 1014420"/>
                <a:gd name="connsiteY2" fmla="*/ 288810 h 1014413"/>
                <a:gd name="connsiteX3" fmla="*/ 913941 w 1014420"/>
                <a:gd name="connsiteY3" fmla="*/ 211966 h 1014413"/>
                <a:gd name="connsiteX4" fmla="*/ 911371 w 1014420"/>
                <a:gd name="connsiteY4" fmla="*/ 187107 h 1014413"/>
                <a:gd name="connsiteX5" fmla="*/ 827306 w 1014420"/>
                <a:gd name="connsiteY5" fmla="*/ 103042 h 1014413"/>
                <a:gd name="connsiteX6" fmla="*/ 802448 w 1014420"/>
                <a:gd name="connsiteY6" fmla="*/ 100480 h 1014413"/>
                <a:gd name="connsiteX7" fmla="*/ 725603 w 1014420"/>
                <a:gd name="connsiteY7" fmla="*/ 150755 h 1014413"/>
                <a:gd name="connsiteX8" fmla="*/ 604738 w 1014420"/>
                <a:gd name="connsiteY8" fmla="*/ 100913 h 1014413"/>
                <a:gd name="connsiteX9" fmla="*/ 586001 w 1014420"/>
                <a:gd name="connsiteY9" fmla="*/ 15564 h 1014413"/>
                <a:gd name="connsiteX10" fmla="*/ 566645 w 1014420"/>
                <a:gd name="connsiteY10" fmla="*/ 0 h 1014413"/>
                <a:gd name="connsiteX11" fmla="*/ 447768 w 1014420"/>
                <a:gd name="connsiteY11" fmla="*/ 0 h 1014413"/>
                <a:gd name="connsiteX12" fmla="*/ 428412 w 1014420"/>
                <a:gd name="connsiteY12" fmla="*/ 15564 h 1014413"/>
                <a:gd name="connsiteX13" fmla="*/ 409675 w 1014420"/>
                <a:gd name="connsiteY13" fmla="*/ 100913 h 1014413"/>
                <a:gd name="connsiteX14" fmla="*/ 288810 w 1014420"/>
                <a:gd name="connsiteY14" fmla="*/ 150755 h 1014413"/>
                <a:gd name="connsiteX15" fmla="*/ 211966 w 1014420"/>
                <a:gd name="connsiteY15" fmla="*/ 100480 h 1014413"/>
                <a:gd name="connsiteX16" fmla="*/ 187107 w 1014420"/>
                <a:gd name="connsiteY16" fmla="*/ 103042 h 1014413"/>
                <a:gd name="connsiteX17" fmla="*/ 103042 w 1014420"/>
                <a:gd name="connsiteY17" fmla="*/ 187107 h 1014413"/>
                <a:gd name="connsiteX18" fmla="*/ 100472 w 1014420"/>
                <a:gd name="connsiteY18" fmla="*/ 211966 h 1014413"/>
                <a:gd name="connsiteX19" fmla="*/ 150755 w 1014420"/>
                <a:gd name="connsiteY19" fmla="*/ 288810 h 1014413"/>
                <a:gd name="connsiteX20" fmla="*/ 100890 w 1014420"/>
                <a:gd name="connsiteY20" fmla="*/ 409683 h 1014413"/>
                <a:gd name="connsiteX21" fmla="*/ 15564 w 1014420"/>
                <a:gd name="connsiteY21" fmla="*/ 428420 h 1014413"/>
                <a:gd name="connsiteX22" fmla="*/ 0 w 1014420"/>
                <a:gd name="connsiteY22" fmla="*/ 447768 h 1014413"/>
                <a:gd name="connsiteX23" fmla="*/ 0 w 1014420"/>
                <a:gd name="connsiteY23" fmla="*/ 566645 h 1014413"/>
                <a:gd name="connsiteX24" fmla="*/ 15556 w 1014420"/>
                <a:gd name="connsiteY24" fmla="*/ 586001 h 1014413"/>
                <a:gd name="connsiteX25" fmla="*/ 101765 w 1014420"/>
                <a:gd name="connsiteY25" fmla="*/ 604955 h 1014413"/>
                <a:gd name="connsiteX26" fmla="*/ 151583 w 1014420"/>
                <a:gd name="connsiteY26" fmla="*/ 724234 h 1014413"/>
                <a:gd name="connsiteX27" fmla="*/ 100472 w 1014420"/>
                <a:gd name="connsiteY27" fmla="*/ 802455 h 1014413"/>
                <a:gd name="connsiteX28" fmla="*/ 103042 w 1014420"/>
                <a:gd name="connsiteY28" fmla="*/ 827306 h 1014413"/>
                <a:gd name="connsiteX29" fmla="*/ 187107 w 1014420"/>
                <a:gd name="connsiteY29" fmla="*/ 911371 h 1014413"/>
                <a:gd name="connsiteX30" fmla="*/ 211950 w 1014420"/>
                <a:gd name="connsiteY30" fmla="*/ 913956 h 1014413"/>
                <a:gd name="connsiteX31" fmla="*/ 291232 w 1014420"/>
                <a:gd name="connsiteY31" fmla="*/ 862195 h 1014413"/>
                <a:gd name="connsiteX32" fmla="*/ 408932 w 1014420"/>
                <a:gd name="connsiteY32" fmla="*/ 910466 h 1014413"/>
                <a:gd name="connsiteX33" fmla="*/ 428420 w 1014420"/>
                <a:gd name="connsiteY33" fmla="*/ 998865 h 1014413"/>
                <a:gd name="connsiteX34" fmla="*/ 447768 w 1014420"/>
                <a:gd name="connsiteY34" fmla="*/ 1014413 h 1014413"/>
                <a:gd name="connsiteX35" fmla="*/ 566645 w 1014420"/>
                <a:gd name="connsiteY35" fmla="*/ 1014413 h 1014413"/>
                <a:gd name="connsiteX36" fmla="*/ 585993 w 1014420"/>
                <a:gd name="connsiteY36" fmla="*/ 998865 h 1014413"/>
                <a:gd name="connsiteX37" fmla="*/ 605481 w 1014420"/>
                <a:gd name="connsiteY37" fmla="*/ 910466 h 1014413"/>
                <a:gd name="connsiteX38" fmla="*/ 723181 w 1014420"/>
                <a:gd name="connsiteY38" fmla="*/ 862195 h 1014413"/>
                <a:gd name="connsiteX39" fmla="*/ 802463 w 1014420"/>
                <a:gd name="connsiteY39" fmla="*/ 913956 h 1014413"/>
                <a:gd name="connsiteX40" fmla="*/ 827306 w 1014420"/>
                <a:gd name="connsiteY40" fmla="*/ 911371 h 1014413"/>
                <a:gd name="connsiteX41" fmla="*/ 911371 w 1014420"/>
                <a:gd name="connsiteY41" fmla="*/ 827306 h 1014413"/>
                <a:gd name="connsiteX42" fmla="*/ 913948 w 1014420"/>
                <a:gd name="connsiteY42" fmla="*/ 802455 h 1014413"/>
                <a:gd name="connsiteX43" fmla="*/ 862830 w 1014420"/>
                <a:gd name="connsiteY43" fmla="*/ 724234 h 1014413"/>
                <a:gd name="connsiteX44" fmla="*/ 912656 w 1014420"/>
                <a:gd name="connsiteY44" fmla="*/ 604955 h 1014413"/>
                <a:gd name="connsiteX45" fmla="*/ 998857 w 1014420"/>
                <a:gd name="connsiteY45" fmla="*/ 586001 h 1014413"/>
                <a:gd name="connsiteX46" fmla="*/ 1014421 w 1014420"/>
                <a:gd name="connsiteY46" fmla="*/ 566645 h 1014413"/>
                <a:gd name="connsiteX47" fmla="*/ 1014421 w 1014420"/>
                <a:gd name="connsiteY47" fmla="*/ 447768 h 1014413"/>
                <a:gd name="connsiteX48" fmla="*/ 998849 w 1014420"/>
                <a:gd name="connsiteY48" fmla="*/ 428420 h 1014413"/>
                <a:gd name="connsiteX49" fmla="*/ 974788 w 1014420"/>
                <a:gd name="connsiteY49" fmla="*/ 550717 h 1014413"/>
                <a:gd name="connsiteX50" fmla="*/ 891860 w 1014420"/>
                <a:gd name="connsiteY50" fmla="*/ 568951 h 1014413"/>
                <a:gd name="connsiteX51" fmla="*/ 876722 w 1014420"/>
                <a:gd name="connsiteY51" fmla="*/ 584213 h 1014413"/>
                <a:gd name="connsiteX52" fmla="*/ 822725 w 1014420"/>
                <a:gd name="connsiteY52" fmla="*/ 713375 h 1014413"/>
                <a:gd name="connsiteX53" fmla="*/ 822647 w 1014420"/>
                <a:gd name="connsiteY53" fmla="*/ 735177 h 1014413"/>
                <a:gd name="connsiteX54" fmla="*/ 871970 w 1014420"/>
                <a:gd name="connsiteY54" fmla="*/ 810667 h 1014413"/>
                <a:gd name="connsiteX55" fmla="*/ 810659 w 1014420"/>
                <a:gd name="connsiteY55" fmla="*/ 871978 h 1014413"/>
                <a:gd name="connsiteX56" fmla="*/ 734233 w 1014420"/>
                <a:gd name="connsiteY56" fmla="*/ 822090 h 1014413"/>
                <a:gd name="connsiteX57" fmla="*/ 712632 w 1014420"/>
                <a:gd name="connsiteY57" fmla="*/ 822051 h 1014413"/>
                <a:gd name="connsiteX58" fmla="*/ 584879 w 1014420"/>
                <a:gd name="connsiteY58" fmla="*/ 874447 h 1014413"/>
                <a:gd name="connsiteX59" fmla="*/ 569508 w 1014420"/>
                <a:gd name="connsiteY59" fmla="*/ 889585 h 1014413"/>
                <a:gd name="connsiteX60" fmla="*/ 550725 w 1014420"/>
                <a:gd name="connsiteY60" fmla="*/ 974788 h 1014413"/>
                <a:gd name="connsiteX61" fmla="*/ 463688 w 1014420"/>
                <a:gd name="connsiteY61" fmla="*/ 974788 h 1014413"/>
                <a:gd name="connsiteX62" fmla="*/ 444905 w 1014420"/>
                <a:gd name="connsiteY62" fmla="*/ 889585 h 1014413"/>
                <a:gd name="connsiteX63" fmla="*/ 429534 w 1014420"/>
                <a:gd name="connsiteY63" fmla="*/ 874447 h 1014413"/>
                <a:gd name="connsiteX64" fmla="*/ 301789 w 1014420"/>
                <a:gd name="connsiteY64" fmla="*/ 822051 h 1014413"/>
                <a:gd name="connsiteX65" fmla="*/ 280180 w 1014420"/>
                <a:gd name="connsiteY65" fmla="*/ 822090 h 1014413"/>
                <a:gd name="connsiteX66" fmla="*/ 203762 w 1014420"/>
                <a:gd name="connsiteY66" fmla="*/ 871978 h 1014413"/>
                <a:gd name="connsiteX67" fmla="*/ 142443 w 1014420"/>
                <a:gd name="connsiteY67" fmla="*/ 810667 h 1014413"/>
                <a:gd name="connsiteX68" fmla="*/ 191774 w 1014420"/>
                <a:gd name="connsiteY68" fmla="*/ 735177 h 1014413"/>
                <a:gd name="connsiteX69" fmla="*/ 191688 w 1014420"/>
                <a:gd name="connsiteY69" fmla="*/ 713375 h 1014413"/>
                <a:gd name="connsiteX70" fmla="*/ 137691 w 1014420"/>
                <a:gd name="connsiteY70" fmla="*/ 584213 h 1014413"/>
                <a:gd name="connsiteX71" fmla="*/ 122560 w 1014420"/>
                <a:gd name="connsiteY71" fmla="*/ 568951 h 1014413"/>
                <a:gd name="connsiteX72" fmla="*/ 39626 w 1014420"/>
                <a:gd name="connsiteY72" fmla="*/ 550717 h 1014413"/>
                <a:gd name="connsiteX73" fmla="*/ 39626 w 1014420"/>
                <a:gd name="connsiteY73" fmla="*/ 463704 h 1014413"/>
                <a:gd name="connsiteX74" fmla="*/ 121779 w 1014420"/>
                <a:gd name="connsiteY74" fmla="*/ 445663 h 1014413"/>
                <a:gd name="connsiteX75" fmla="*/ 136948 w 1014420"/>
                <a:gd name="connsiteY75" fmla="*/ 430254 h 1014413"/>
                <a:gd name="connsiteX76" fmla="*/ 190884 w 1014420"/>
                <a:gd name="connsiteY76" fmla="*/ 299552 h 1014413"/>
                <a:gd name="connsiteX77" fmla="*/ 190914 w 1014420"/>
                <a:gd name="connsiteY77" fmla="*/ 277804 h 1014413"/>
                <a:gd name="connsiteX78" fmla="*/ 142451 w 1014420"/>
                <a:gd name="connsiteY78" fmla="*/ 203746 h 1014413"/>
                <a:gd name="connsiteX79" fmla="*/ 203746 w 1014420"/>
                <a:gd name="connsiteY79" fmla="*/ 142451 h 1014413"/>
                <a:gd name="connsiteX80" fmla="*/ 277804 w 1014420"/>
                <a:gd name="connsiteY80" fmla="*/ 190914 h 1014413"/>
                <a:gd name="connsiteX81" fmla="*/ 299544 w 1014420"/>
                <a:gd name="connsiteY81" fmla="*/ 190884 h 1014413"/>
                <a:gd name="connsiteX82" fmla="*/ 430246 w 1014420"/>
                <a:gd name="connsiteY82" fmla="*/ 136971 h 1014413"/>
                <a:gd name="connsiteX83" fmla="*/ 445663 w 1014420"/>
                <a:gd name="connsiteY83" fmla="*/ 121802 h 1014413"/>
                <a:gd name="connsiteX84" fmla="*/ 463704 w 1014420"/>
                <a:gd name="connsiteY84" fmla="*/ 39626 h 1014413"/>
                <a:gd name="connsiteX85" fmla="*/ 550709 w 1014420"/>
                <a:gd name="connsiteY85" fmla="*/ 39626 h 1014413"/>
                <a:gd name="connsiteX86" fmla="*/ 568750 w 1014420"/>
                <a:gd name="connsiteY86" fmla="*/ 121802 h 1014413"/>
                <a:gd name="connsiteX87" fmla="*/ 584167 w 1014420"/>
                <a:gd name="connsiteY87" fmla="*/ 136971 h 1014413"/>
                <a:gd name="connsiteX88" fmla="*/ 714869 w 1014420"/>
                <a:gd name="connsiteY88" fmla="*/ 190884 h 1014413"/>
                <a:gd name="connsiteX89" fmla="*/ 736609 w 1014420"/>
                <a:gd name="connsiteY89" fmla="*/ 190914 h 1014413"/>
                <a:gd name="connsiteX90" fmla="*/ 810667 w 1014420"/>
                <a:gd name="connsiteY90" fmla="*/ 142451 h 1014413"/>
                <a:gd name="connsiteX91" fmla="*/ 871962 w 1014420"/>
                <a:gd name="connsiteY91" fmla="*/ 203746 h 1014413"/>
                <a:gd name="connsiteX92" fmla="*/ 823499 w 1014420"/>
                <a:gd name="connsiteY92" fmla="*/ 277804 h 1014413"/>
                <a:gd name="connsiteX93" fmla="*/ 823530 w 1014420"/>
                <a:gd name="connsiteY93" fmla="*/ 299544 h 1014413"/>
                <a:gd name="connsiteX94" fmla="*/ 877450 w 1014420"/>
                <a:gd name="connsiteY94" fmla="*/ 430246 h 1014413"/>
                <a:gd name="connsiteX95" fmla="*/ 892619 w 1014420"/>
                <a:gd name="connsiteY95" fmla="*/ 445663 h 1014413"/>
                <a:gd name="connsiteX96" fmla="*/ 974788 w 1014420"/>
                <a:gd name="connsiteY96" fmla="*/ 463704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14420" h="1014413">
                  <a:moveTo>
                    <a:pt x="998849" y="428420"/>
                  </a:moveTo>
                  <a:lnTo>
                    <a:pt x="913507" y="409683"/>
                  </a:lnTo>
                  <a:cubicBezTo>
                    <a:pt x="903431" y="366892"/>
                    <a:pt x="886714" y="326338"/>
                    <a:pt x="863658" y="288810"/>
                  </a:cubicBezTo>
                  <a:lnTo>
                    <a:pt x="913941" y="211966"/>
                  </a:lnTo>
                  <a:cubicBezTo>
                    <a:pt x="919080" y="204118"/>
                    <a:pt x="918004" y="193739"/>
                    <a:pt x="911371" y="187107"/>
                  </a:cubicBezTo>
                  <a:lnTo>
                    <a:pt x="827306" y="103042"/>
                  </a:lnTo>
                  <a:cubicBezTo>
                    <a:pt x="820674" y="96409"/>
                    <a:pt x="810295" y="95341"/>
                    <a:pt x="802448" y="100480"/>
                  </a:cubicBezTo>
                  <a:lnTo>
                    <a:pt x="725603" y="150755"/>
                  </a:lnTo>
                  <a:cubicBezTo>
                    <a:pt x="688075" y="127699"/>
                    <a:pt x="647521" y="110982"/>
                    <a:pt x="604738" y="100913"/>
                  </a:cubicBezTo>
                  <a:lnTo>
                    <a:pt x="586001" y="15564"/>
                  </a:lnTo>
                  <a:cubicBezTo>
                    <a:pt x="584004" y="6478"/>
                    <a:pt x="575948" y="0"/>
                    <a:pt x="566645" y="0"/>
                  </a:cubicBezTo>
                  <a:lnTo>
                    <a:pt x="447768" y="0"/>
                  </a:lnTo>
                  <a:cubicBezTo>
                    <a:pt x="438466" y="0"/>
                    <a:pt x="430409" y="6478"/>
                    <a:pt x="428412" y="15564"/>
                  </a:cubicBezTo>
                  <a:lnTo>
                    <a:pt x="409675" y="100913"/>
                  </a:lnTo>
                  <a:cubicBezTo>
                    <a:pt x="366892" y="110982"/>
                    <a:pt x="326338" y="127699"/>
                    <a:pt x="288810" y="150755"/>
                  </a:cubicBezTo>
                  <a:lnTo>
                    <a:pt x="211966" y="100480"/>
                  </a:lnTo>
                  <a:cubicBezTo>
                    <a:pt x="204118" y="95341"/>
                    <a:pt x="193739" y="96417"/>
                    <a:pt x="187107" y="103042"/>
                  </a:cubicBezTo>
                  <a:lnTo>
                    <a:pt x="103042" y="187107"/>
                  </a:lnTo>
                  <a:cubicBezTo>
                    <a:pt x="96409" y="193739"/>
                    <a:pt x="95333" y="204118"/>
                    <a:pt x="100472" y="211966"/>
                  </a:cubicBezTo>
                  <a:lnTo>
                    <a:pt x="150755" y="288810"/>
                  </a:lnTo>
                  <a:cubicBezTo>
                    <a:pt x="127707" y="326330"/>
                    <a:pt x="110975" y="366884"/>
                    <a:pt x="100890" y="409683"/>
                  </a:cubicBezTo>
                  <a:lnTo>
                    <a:pt x="15564" y="428420"/>
                  </a:lnTo>
                  <a:cubicBezTo>
                    <a:pt x="6478" y="430417"/>
                    <a:pt x="0" y="438466"/>
                    <a:pt x="0" y="447768"/>
                  </a:cubicBezTo>
                  <a:lnTo>
                    <a:pt x="0" y="566645"/>
                  </a:lnTo>
                  <a:cubicBezTo>
                    <a:pt x="0" y="575948"/>
                    <a:pt x="6470" y="583996"/>
                    <a:pt x="15556" y="586001"/>
                  </a:cubicBezTo>
                  <a:lnTo>
                    <a:pt x="101765" y="604955"/>
                  </a:lnTo>
                  <a:cubicBezTo>
                    <a:pt x="112066" y="647405"/>
                    <a:pt x="128783" y="687417"/>
                    <a:pt x="151583" y="724234"/>
                  </a:cubicBezTo>
                  <a:lnTo>
                    <a:pt x="100472" y="802455"/>
                  </a:lnTo>
                  <a:cubicBezTo>
                    <a:pt x="95341" y="810303"/>
                    <a:pt x="96417" y="820674"/>
                    <a:pt x="103042" y="827306"/>
                  </a:cubicBezTo>
                  <a:lnTo>
                    <a:pt x="187107" y="911371"/>
                  </a:lnTo>
                  <a:cubicBezTo>
                    <a:pt x="193739" y="917996"/>
                    <a:pt x="204102" y="919080"/>
                    <a:pt x="211950" y="913956"/>
                  </a:cubicBezTo>
                  <a:lnTo>
                    <a:pt x="291232" y="862195"/>
                  </a:lnTo>
                  <a:cubicBezTo>
                    <a:pt x="327963" y="884415"/>
                    <a:pt x="367441" y="900614"/>
                    <a:pt x="408932" y="910466"/>
                  </a:cubicBezTo>
                  <a:lnTo>
                    <a:pt x="428420" y="998865"/>
                  </a:lnTo>
                  <a:cubicBezTo>
                    <a:pt x="430424" y="1007951"/>
                    <a:pt x="438473" y="1014413"/>
                    <a:pt x="447768" y="1014413"/>
                  </a:cubicBezTo>
                  <a:lnTo>
                    <a:pt x="566645" y="1014413"/>
                  </a:lnTo>
                  <a:cubicBezTo>
                    <a:pt x="575948" y="1014413"/>
                    <a:pt x="583996" y="1007951"/>
                    <a:pt x="585993" y="998865"/>
                  </a:cubicBezTo>
                  <a:lnTo>
                    <a:pt x="605481" y="910466"/>
                  </a:lnTo>
                  <a:cubicBezTo>
                    <a:pt x="646979" y="900614"/>
                    <a:pt x="686458" y="884415"/>
                    <a:pt x="723181" y="862195"/>
                  </a:cubicBezTo>
                  <a:lnTo>
                    <a:pt x="802463" y="913956"/>
                  </a:lnTo>
                  <a:cubicBezTo>
                    <a:pt x="810311" y="919072"/>
                    <a:pt x="820681" y="918004"/>
                    <a:pt x="827306" y="911371"/>
                  </a:cubicBezTo>
                  <a:lnTo>
                    <a:pt x="911371" y="827306"/>
                  </a:lnTo>
                  <a:cubicBezTo>
                    <a:pt x="918004" y="820681"/>
                    <a:pt x="919080" y="810311"/>
                    <a:pt x="913948" y="802455"/>
                  </a:cubicBezTo>
                  <a:lnTo>
                    <a:pt x="862830" y="724234"/>
                  </a:lnTo>
                  <a:cubicBezTo>
                    <a:pt x="885638" y="687394"/>
                    <a:pt x="902355" y="647366"/>
                    <a:pt x="912656" y="604955"/>
                  </a:cubicBezTo>
                  <a:lnTo>
                    <a:pt x="998857" y="586001"/>
                  </a:lnTo>
                  <a:cubicBezTo>
                    <a:pt x="1007943" y="584004"/>
                    <a:pt x="1014421" y="575948"/>
                    <a:pt x="1014421" y="566645"/>
                  </a:cubicBezTo>
                  <a:lnTo>
                    <a:pt x="1014421" y="447768"/>
                  </a:lnTo>
                  <a:cubicBezTo>
                    <a:pt x="1014413" y="438466"/>
                    <a:pt x="1007935" y="430417"/>
                    <a:pt x="998849" y="428420"/>
                  </a:cubicBezTo>
                  <a:close/>
                  <a:moveTo>
                    <a:pt x="974788" y="550717"/>
                  </a:moveTo>
                  <a:lnTo>
                    <a:pt x="891860" y="568951"/>
                  </a:lnTo>
                  <a:cubicBezTo>
                    <a:pt x="884253" y="570623"/>
                    <a:pt x="878332" y="576598"/>
                    <a:pt x="876722" y="584213"/>
                  </a:cubicBezTo>
                  <a:cubicBezTo>
                    <a:pt x="866924" y="630711"/>
                    <a:pt x="848760" y="674168"/>
                    <a:pt x="822725" y="713375"/>
                  </a:cubicBezTo>
                  <a:cubicBezTo>
                    <a:pt x="818344" y="719977"/>
                    <a:pt x="818313" y="728544"/>
                    <a:pt x="822647" y="735177"/>
                  </a:cubicBezTo>
                  <a:lnTo>
                    <a:pt x="871970" y="810667"/>
                  </a:lnTo>
                  <a:lnTo>
                    <a:pt x="810659" y="871978"/>
                  </a:lnTo>
                  <a:lnTo>
                    <a:pt x="734233" y="822090"/>
                  </a:lnTo>
                  <a:cubicBezTo>
                    <a:pt x="727670" y="817802"/>
                    <a:pt x="719203" y="817795"/>
                    <a:pt x="712632" y="822051"/>
                  </a:cubicBezTo>
                  <a:cubicBezTo>
                    <a:pt x="673340" y="847514"/>
                    <a:pt x="630363" y="865136"/>
                    <a:pt x="584879" y="874447"/>
                  </a:cubicBezTo>
                  <a:cubicBezTo>
                    <a:pt x="577217" y="876010"/>
                    <a:pt x="571196" y="881946"/>
                    <a:pt x="569508" y="889585"/>
                  </a:cubicBezTo>
                  <a:lnTo>
                    <a:pt x="550725" y="974788"/>
                  </a:lnTo>
                  <a:lnTo>
                    <a:pt x="463688" y="974788"/>
                  </a:lnTo>
                  <a:lnTo>
                    <a:pt x="444905" y="889585"/>
                  </a:lnTo>
                  <a:cubicBezTo>
                    <a:pt x="443218" y="881946"/>
                    <a:pt x="437196" y="876010"/>
                    <a:pt x="429534" y="874447"/>
                  </a:cubicBezTo>
                  <a:cubicBezTo>
                    <a:pt x="384058" y="865136"/>
                    <a:pt x="341073" y="847514"/>
                    <a:pt x="301789" y="822051"/>
                  </a:cubicBezTo>
                  <a:cubicBezTo>
                    <a:pt x="295210" y="817787"/>
                    <a:pt x="286743" y="817802"/>
                    <a:pt x="280180" y="822090"/>
                  </a:cubicBezTo>
                  <a:lnTo>
                    <a:pt x="203762" y="871978"/>
                  </a:lnTo>
                  <a:lnTo>
                    <a:pt x="142443" y="810667"/>
                  </a:lnTo>
                  <a:lnTo>
                    <a:pt x="191774" y="735177"/>
                  </a:lnTo>
                  <a:cubicBezTo>
                    <a:pt x="196108" y="728544"/>
                    <a:pt x="196069" y="719969"/>
                    <a:pt x="191688" y="713375"/>
                  </a:cubicBezTo>
                  <a:cubicBezTo>
                    <a:pt x="165669" y="674206"/>
                    <a:pt x="147497" y="630758"/>
                    <a:pt x="137691" y="584213"/>
                  </a:cubicBezTo>
                  <a:cubicBezTo>
                    <a:pt x="136081" y="576598"/>
                    <a:pt x="130161" y="570623"/>
                    <a:pt x="122560" y="568951"/>
                  </a:cubicBezTo>
                  <a:lnTo>
                    <a:pt x="39626" y="550717"/>
                  </a:lnTo>
                  <a:lnTo>
                    <a:pt x="39626" y="463704"/>
                  </a:lnTo>
                  <a:lnTo>
                    <a:pt x="121779" y="445663"/>
                  </a:lnTo>
                  <a:cubicBezTo>
                    <a:pt x="129441" y="443984"/>
                    <a:pt x="135385" y="437939"/>
                    <a:pt x="136948" y="430254"/>
                  </a:cubicBezTo>
                  <a:cubicBezTo>
                    <a:pt x="146436" y="383477"/>
                    <a:pt x="164585" y="339495"/>
                    <a:pt x="190884" y="299552"/>
                  </a:cubicBezTo>
                  <a:cubicBezTo>
                    <a:pt x="195218" y="292950"/>
                    <a:pt x="195233" y="284414"/>
                    <a:pt x="190914" y="277804"/>
                  </a:cubicBezTo>
                  <a:lnTo>
                    <a:pt x="142451" y="203746"/>
                  </a:lnTo>
                  <a:lnTo>
                    <a:pt x="203746" y="142451"/>
                  </a:lnTo>
                  <a:lnTo>
                    <a:pt x="277804" y="190914"/>
                  </a:lnTo>
                  <a:cubicBezTo>
                    <a:pt x="284414" y="195233"/>
                    <a:pt x="292950" y="195225"/>
                    <a:pt x="299544" y="190884"/>
                  </a:cubicBezTo>
                  <a:cubicBezTo>
                    <a:pt x="339510" y="164585"/>
                    <a:pt x="383485" y="146444"/>
                    <a:pt x="430246" y="136971"/>
                  </a:cubicBezTo>
                  <a:cubicBezTo>
                    <a:pt x="437932" y="135416"/>
                    <a:pt x="443984" y="129464"/>
                    <a:pt x="445663" y="121802"/>
                  </a:cubicBezTo>
                  <a:lnTo>
                    <a:pt x="463704" y="39626"/>
                  </a:lnTo>
                  <a:lnTo>
                    <a:pt x="550709" y="39626"/>
                  </a:lnTo>
                  <a:lnTo>
                    <a:pt x="568750" y="121802"/>
                  </a:lnTo>
                  <a:cubicBezTo>
                    <a:pt x="570429" y="129464"/>
                    <a:pt x="576482" y="135416"/>
                    <a:pt x="584167" y="136971"/>
                  </a:cubicBezTo>
                  <a:cubicBezTo>
                    <a:pt x="630928" y="146444"/>
                    <a:pt x="674903" y="164585"/>
                    <a:pt x="714869" y="190884"/>
                  </a:cubicBezTo>
                  <a:cubicBezTo>
                    <a:pt x="721463" y="195225"/>
                    <a:pt x="729999" y="195233"/>
                    <a:pt x="736609" y="190914"/>
                  </a:cubicBezTo>
                  <a:lnTo>
                    <a:pt x="810667" y="142451"/>
                  </a:lnTo>
                  <a:lnTo>
                    <a:pt x="871962" y="203746"/>
                  </a:lnTo>
                  <a:lnTo>
                    <a:pt x="823499" y="277804"/>
                  </a:lnTo>
                  <a:cubicBezTo>
                    <a:pt x="819180" y="284414"/>
                    <a:pt x="819188" y="292950"/>
                    <a:pt x="823530" y="299544"/>
                  </a:cubicBezTo>
                  <a:cubicBezTo>
                    <a:pt x="849836" y="339510"/>
                    <a:pt x="867977" y="383485"/>
                    <a:pt x="877450" y="430246"/>
                  </a:cubicBezTo>
                  <a:cubicBezTo>
                    <a:pt x="879005" y="437939"/>
                    <a:pt x="884949" y="443984"/>
                    <a:pt x="892619" y="445663"/>
                  </a:cubicBezTo>
                  <a:lnTo>
                    <a:pt x="974788" y="463704"/>
                  </a:lnTo>
                  <a:close/>
                </a:path>
              </a:pathLst>
            </a:custGeom>
            <a:grpFill/>
            <a:ln w="1972" cap="flat">
              <a:noFill/>
              <a:prstDash val="solid"/>
              <a:miter/>
            </a:ln>
          </p:spPr>
          <p:txBody>
            <a:bodyPr rtlCol="0" anchor="ctr"/>
            <a:lstStyle/>
            <a:p>
              <a:endParaRPr lang="en-US">
                <a:latin typeface="Verdana (Body)"/>
              </a:endParaRPr>
            </a:p>
          </p:txBody>
        </p:sp>
      </p:grpSp>
      <p:grpSp>
        <p:nvGrpSpPr>
          <p:cNvPr id="123" name="Group 122">
            <a:extLst>
              <a:ext uri="{FF2B5EF4-FFF2-40B4-BE49-F238E27FC236}">
                <a16:creationId xmlns:a16="http://schemas.microsoft.com/office/drawing/2014/main" id="{852CD286-6F80-493C-8E1D-E8FECF34A7D8}"/>
              </a:ext>
            </a:extLst>
          </p:cNvPr>
          <p:cNvGrpSpPr/>
          <p:nvPr/>
        </p:nvGrpSpPr>
        <p:grpSpPr>
          <a:xfrm>
            <a:off x="-10634" y="9938"/>
            <a:ext cx="4232677" cy="284558"/>
            <a:chOff x="609324" y="13133"/>
            <a:chExt cx="4232677" cy="284558"/>
          </a:xfrm>
        </p:grpSpPr>
        <p:sp>
          <p:nvSpPr>
            <p:cNvPr id="124" name="Arrow: Chevron 123">
              <a:extLst>
                <a:ext uri="{FF2B5EF4-FFF2-40B4-BE49-F238E27FC236}">
                  <a16:creationId xmlns:a16="http://schemas.microsoft.com/office/drawing/2014/main" id="{35C11A21-E933-4EB0-84A0-E84E9AAB879C}"/>
                </a:ext>
              </a:extLst>
            </p:cNvPr>
            <p:cNvSpPr/>
            <p:nvPr/>
          </p:nvSpPr>
          <p:spPr>
            <a:xfrm>
              <a:off x="2003522" y="13133"/>
              <a:ext cx="1487468" cy="284558"/>
            </a:xfrm>
            <a:prstGeom prst="chevron">
              <a:avLst/>
            </a:prstGeom>
            <a:solidFill>
              <a:sysClr val="windowText" lastClr="000000">
                <a:lumMod val="20000"/>
                <a:lumOff val="80000"/>
              </a:sysClr>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Conversion Tools</a:t>
              </a:r>
            </a:p>
          </p:txBody>
        </p:sp>
        <p:sp>
          <p:nvSpPr>
            <p:cNvPr id="125" name="Arrow: Chevron 124">
              <a:extLst>
                <a:ext uri="{FF2B5EF4-FFF2-40B4-BE49-F238E27FC236}">
                  <a16:creationId xmlns:a16="http://schemas.microsoft.com/office/drawing/2014/main" id="{8C39CE60-9861-4EB8-90DF-13EDB2BFA36A}"/>
                </a:ext>
              </a:extLst>
            </p:cNvPr>
            <p:cNvSpPr/>
            <p:nvPr/>
          </p:nvSpPr>
          <p:spPr>
            <a:xfrm>
              <a:off x="609324" y="13133"/>
              <a:ext cx="1529823" cy="284558"/>
            </a:xfrm>
            <a:prstGeom prst="chevron">
              <a:avLst/>
            </a:prstGeom>
            <a:solidFill>
              <a:srgbClr val="ED7D31"/>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white"/>
                  </a:solidFill>
                  <a:effectLst/>
                  <a:uLnTx/>
                  <a:uFillTx/>
                  <a:latin typeface="Calibri" panose="020F0502020204030204"/>
                  <a:ea typeface="+mn-ea"/>
                  <a:cs typeface="Arial" panose="020B0604020202020204" pitchFamily="34" charset="0"/>
                </a:rPr>
                <a:t>Conversion </a:t>
              </a:r>
              <a:r>
                <a:rPr kumimoji="0" lang="en-US" sz="800" b="0" i="0" u="none" strike="noStrike" kern="0" cap="none" spc="0" normalizeH="0" baseline="0" noProof="0">
                  <a:ln>
                    <a:noFill/>
                  </a:ln>
                  <a:solidFill>
                    <a:schemeClr val="bg1"/>
                  </a:solidFill>
                  <a:effectLst/>
                  <a:uLnTx/>
                  <a:uFillTx/>
                  <a:latin typeface="Calibri" panose="020F0502020204030204"/>
                  <a:ea typeface="+mn-ea"/>
                  <a:cs typeface="Arial" panose="020B0604020202020204" pitchFamily="34" charset="0"/>
                </a:rPr>
                <a:t>Approach</a:t>
              </a:r>
            </a:p>
          </p:txBody>
        </p:sp>
        <p:sp>
          <p:nvSpPr>
            <p:cNvPr id="126" name="Arrow: Chevron 125">
              <a:extLst>
                <a:ext uri="{FF2B5EF4-FFF2-40B4-BE49-F238E27FC236}">
                  <a16:creationId xmlns:a16="http://schemas.microsoft.com/office/drawing/2014/main" id="{7DE14400-FA93-4ABF-9329-1F6C5D39D6E5}"/>
                </a:ext>
              </a:extLst>
            </p:cNvPr>
            <p:cNvSpPr/>
            <p:nvPr/>
          </p:nvSpPr>
          <p:spPr>
            <a:xfrm>
              <a:off x="3354533" y="1313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rPr>
                <a:t>Reconciliation &amp; Validation</a:t>
              </a:r>
            </a:p>
          </p:txBody>
        </p:sp>
      </p:grpSp>
      <p:sp>
        <p:nvSpPr>
          <p:cNvPr id="127" name="Arrow: Chevron 126">
            <a:extLst>
              <a:ext uri="{FF2B5EF4-FFF2-40B4-BE49-F238E27FC236}">
                <a16:creationId xmlns:a16="http://schemas.microsoft.com/office/drawing/2014/main" id="{D91EAD49-E3AB-46FD-8CE8-986450426C9A}"/>
              </a:ext>
            </a:extLst>
          </p:cNvPr>
          <p:cNvSpPr/>
          <p:nvPr/>
        </p:nvSpPr>
        <p:spPr>
          <a:xfrm>
            <a:off x="4089611" y="13254"/>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Testing Cycles</a:t>
            </a:r>
          </a:p>
        </p:txBody>
      </p:sp>
      <p:sp>
        <p:nvSpPr>
          <p:cNvPr id="120" name="Arrow: Chevron 119">
            <a:extLst>
              <a:ext uri="{FF2B5EF4-FFF2-40B4-BE49-F238E27FC236}">
                <a16:creationId xmlns:a16="http://schemas.microsoft.com/office/drawing/2014/main" id="{D1FCD320-10E8-4572-8F09-6D59A6118BF1}"/>
              </a:ext>
            </a:extLst>
          </p:cNvPr>
          <p:cNvSpPr/>
          <p:nvPr/>
        </p:nvSpPr>
        <p:spPr>
          <a:xfrm>
            <a:off x="5442865" y="612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Responsibility Matrix</a:t>
            </a:r>
          </a:p>
        </p:txBody>
      </p:sp>
      <p:sp>
        <p:nvSpPr>
          <p:cNvPr id="132" name="Arrow: Chevron 131">
            <a:extLst>
              <a:ext uri="{FF2B5EF4-FFF2-40B4-BE49-F238E27FC236}">
                <a16:creationId xmlns:a16="http://schemas.microsoft.com/office/drawing/2014/main" id="{6741D66C-E939-404F-952F-36D249C1A7A8}"/>
              </a:ext>
            </a:extLst>
          </p:cNvPr>
          <p:cNvSpPr/>
          <p:nvPr/>
        </p:nvSpPr>
        <p:spPr>
          <a:xfrm>
            <a:off x="6806393" y="612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Entities in Scope</a:t>
            </a:r>
          </a:p>
        </p:txBody>
      </p:sp>
    </p:spTree>
    <p:extLst>
      <p:ext uri="{BB962C8B-B14F-4D97-AF65-F5344CB8AC3E}">
        <p14:creationId xmlns:p14="http://schemas.microsoft.com/office/powerpoint/2010/main" val="183254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94F6-4E5B-47C4-A866-CB29ED8CA522}"/>
              </a:ext>
            </a:extLst>
          </p:cNvPr>
          <p:cNvSpPr>
            <a:spLocks noGrp="1"/>
          </p:cNvSpPr>
          <p:nvPr>
            <p:ph type="title"/>
          </p:nvPr>
        </p:nvSpPr>
        <p:spPr>
          <a:xfrm>
            <a:off x="576715" y="499296"/>
            <a:ext cx="3645328" cy="317872"/>
          </a:xfrm>
        </p:spPr>
        <p:txBody>
          <a:bodyPr>
            <a:noAutofit/>
          </a:bodyPr>
          <a:lstStyle/>
          <a:p>
            <a:r>
              <a:rPr lang="en-US" b="1"/>
              <a:t>Data Conversion Tools</a:t>
            </a:r>
          </a:p>
        </p:txBody>
      </p:sp>
      <p:sp>
        <p:nvSpPr>
          <p:cNvPr id="6" name="Freeform 338">
            <a:extLst>
              <a:ext uri="{FF2B5EF4-FFF2-40B4-BE49-F238E27FC236}">
                <a16:creationId xmlns:a16="http://schemas.microsoft.com/office/drawing/2014/main" id="{6FF052C0-B4D5-4C93-8FC0-ABEE91042227}"/>
              </a:ext>
            </a:extLst>
          </p:cNvPr>
          <p:cNvSpPr>
            <a:spLocks noChangeAspect="1" noEditPoints="1"/>
          </p:cNvSpPr>
          <p:nvPr/>
        </p:nvSpPr>
        <p:spPr bwMode="auto">
          <a:xfrm>
            <a:off x="631596" y="1816663"/>
            <a:ext cx="999596" cy="93118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2 w 512"/>
              <a:gd name="T11" fmla="*/ 384 h 512"/>
              <a:gd name="T12" fmla="*/ 341 w 512"/>
              <a:gd name="T13" fmla="*/ 394 h 512"/>
              <a:gd name="T14" fmla="*/ 330 w 512"/>
              <a:gd name="T15" fmla="*/ 384 h 512"/>
              <a:gd name="T16" fmla="*/ 330 w 512"/>
              <a:gd name="T17" fmla="*/ 359 h 512"/>
              <a:gd name="T18" fmla="*/ 256 w 512"/>
              <a:gd name="T19" fmla="*/ 384 h 512"/>
              <a:gd name="T20" fmla="*/ 128 w 512"/>
              <a:gd name="T21" fmla="*/ 256 h 512"/>
              <a:gd name="T22" fmla="*/ 138 w 512"/>
              <a:gd name="T23" fmla="*/ 245 h 512"/>
              <a:gd name="T24" fmla="*/ 149 w 512"/>
              <a:gd name="T25" fmla="*/ 256 h 512"/>
              <a:gd name="T26" fmla="*/ 256 w 512"/>
              <a:gd name="T27" fmla="*/ 362 h 512"/>
              <a:gd name="T28" fmla="*/ 320 w 512"/>
              <a:gd name="T29" fmla="*/ 341 h 512"/>
              <a:gd name="T30" fmla="*/ 288 w 512"/>
              <a:gd name="T31" fmla="*/ 341 h 512"/>
              <a:gd name="T32" fmla="*/ 277 w 512"/>
              <a:gd name="T33" fmla="*/ 330 h 512"/>
              <a:gd name="T34" fmla="*/ 288 w 512"/>
              <a:gd name="T35" fmla="*/ 320 h 512"/>
              <a:gd name="T36" fmla="*/ 341 w 512"/>
              <a:gd name="T37" fmla="*/ 320 h 512"/>
              <a:gd name="T38" fmla="*/ 352 w 512"/>
              <a:gd name="T39" fmla="*/ 330 h 512"/>
              <a:gd name="T40" fmla="*/ 352 w 512"/>
              <a:gd name="T41" fmla="*/ 384 h 512"/>
              <a:gd name="T42" fmla="*/ 205 w 512"/>
              <a:gd name="T43" fmla="*/ 248 h 512"/>
              <a:gd name="T44" fmla="*/ 221 w 512"/>
              <a:gd name="T45" fmla="*/ 248 h 512"/>
              <a:gd name="T46" fmla="*/ 245 w 512"/>
              <a:gd name="T47" fmla="*/ 273 h 512"/>
              <a:gd name="T48" fmla="*/ 301 w 512"/>
              <a:gd name="T49" fmla="*/ 216 h 512"/>
              <a:gd name="T50" fmla="*/ 317 w 512"/>
              <a:gd name="T51" fmla="*/ 216 h 512"/>
              <a:gd name="T52" fmla="*/ 317 w 512"/>
              <a:gd name="T53" fmla="*/ 231 h 512"/>
              <a:gd name="T54" fmla="*/ 253 w 512"/>
              <a:gd name="T55" fmla="*/ 295 h 512"/>
              <a:gd name="T56" fmla="*/ 245 w 512"/>
              <a:gd name="T57" fmla="*/ 298 h 512"/>
              <a:gd name="T58" fmla="*/ 237 w 512"/>
              <a:gd name="T59" fmla="*/ 295 h 512"/>
              <a:gd name="T60" fmla="*/ 205 w 512"/>
              <a:gd name="T61" fmla="*/ 263 h 512"/>
              <a:gd name="T62" fmla="*/ 205 w 512"/>
              <a:gd name="T63" fmla="*/ 248 h 512"/>
              <a:gd name="T64" fmla="*/ 373 w 512"/>
              <a:gd name="T65" fmla="*/ 266 h 512"/>
              <a:gd name="T66" fmla="*/ 362 w 512"/>
              <a:gd name="T67" fmla="*/ 256 h 512"/>
              <a:gd name="T68" fmla="*/ 256 w 512"/>
              <a:gd name="T69" fmla="*/ 149 h 512"/>
              <a:gd name="T70" fmla="*/ 192 w 512"/>
              <a:gd name="T71" fmla="*/ 170 h 512"/>
              <a:gd name="T72" fmla="*/ 224 w 512"/>
              <a:gd name="T73" fmla="*/ 170 h 512"/>
              <a:gd name="T74" fmla="*/ 234 w 512"/>
              <a:gd name="T75" fmla="*/ 181 h 512"/>
              <a:gd name="T76" fmla="*/ 224 w 512"/>
              <a:gd name="T77" fmla="*/ 192 h 512"/>
              <a:gd name="T78" fmla="*/ 170 w 512"/>
              <a:gd name="T79" fmla="*/ 192 h 512"/>
              <a:gd name="T80" fmla="*/ 160 w 512"/>
              <a:gd name="T81" fmla="*/ 181 h 512"/>
              <a:gd name="T82" fmla="*/ 160 w 512"/>
              <a:gd name="T83" fmla="*/ 128 h 512"/>
              <a:gd name="T84" fmla="*/ 170 w 512"/>
              <a:gd name="T85" fmla="*/ 117 h 512"/>
              <a:gd name="T86" fmla="*/ 181 w 512"/>
              <a:gd name="T87" fmla="*/ 128 h 512"/>
              <a:gd name="T88" fmla="*/ 181 w 512"/>
              <a:gd name="T89" fmla="*/ 152 h 512"/>
              <a:gd name="T90" fmla="*/ 256 w 512"/>
              <a:gd name="T91" fmla="*/ 128 h 512"/>
              <a:gd name="T92" fmla="*/ 384 w 512"/>
              <a:gd name="T93" fmla="*/ 256 h 512"/>
              <a:gd name="T94" fmla="*/ 373 w 512"/>
              <a:gd name="T95" fmla="*/ 26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2" y="384"/>
                </a:moveTo>
                <a:cubicBezTo>
                  <a:pt x="352" y="390"/>
                  <a:pt x="347" y="394"/>
                  <a:pt x="341" y="394"/>
                </a:cubicBezTo>
                <a:cubicBezTo>
                  <a:pt x="335" y="394"/>
                  <a:pt x="330" y="390"/>
                  <a:pt x="330" y="384"/>
                </a:cubicBezTo>
                <a:cubicBezTo>
                  <a:pt x="330" y="359"/>
                  <a:pt x="330" y="359"/>
                  <a:pt x="330" y="359"/>
                </a:cubicBezTo>
                <a:cubicBezTo>
                  <a:pt x="309" y="375"/>
                  <a:pt x="283" y="384"/>
                  <a:pt x="256" y="384"/>
                </a:cubicBezTo>
                <a:cubicBezTo>
                  <a:pt x="185" y="384"/>
                  <a:pt x="128" y="326"/>
                  <a:pt x="128" y="256"/>
                </a:cubicBezTo>
                <a:cubicBezTo>
                  <a:pt x="128" y="250"/>
                  <a:pt x="132" y="245"/>
                  <a:pt x="138" y="245"/>
                </a:cubicBezTo>
                <a:cubicBezTo>
                  <a:pt x="144" y="245"/>
                  <a:pt x="149" y="250"/>
                  <a:pt x="149" y="256"/>
                </a:cubicBezTo>
                <a:cubicBezTo>
                  <a:pt x="149" y="314"/>
                  <a:pt x="197" y="362"/>
                  <a:pt x="256" y="362"/>
                </a:cubicBezTo>
                <a:cubicBezTo>
                  <a:pt x="279" y="362"/>
                  <a:pt x="301" y="355"/>
                  <a:pt x="320" y="341"/>
                </a:cubicBezTo>
                <a:cubicBezTo>
                  <a:pt x="288" y="341"/>
                  <a:pt x="288" y="341"/>
                  <a:pt x="288" y="341"/>
                </a:cubicBezTo>
                <a:cubicBezTo>
                  <a:pt x="282" y="341"/>
                  <a:pt x="277" y="336"/>
                  <a:pt x="277" y="330"/>
                </a:cubicBezTo>
                <a:cubicBezTo>
                  <a:pt x="277" y="324"/>
                  <a:pt x="282" y="320"/>
                  <a:pt x="288" y="320"/>
                </a:cubicBezTo>
                <a:cubicBezTo>
                  <a:pt x="341" y="320"/>
                  <a:pt x="341" y="320"/>
                  <a:pt x="341" y="320"/>
                </a:cubicBezTo>
                <a:cubicBezTo>
                  <a:pt x="347" y="320"/>
                  <a:pt x="352" y="324"/>
                  <a:pt x="352" y="330"/>
                </a:cubicBezTo>
                <a:lnTo>
                  <a:pt x="352" y="384"/>
                </a:lnTo>
                <a:close/>
                <a:moveTo>
                  <a:pt x="205" y="248"/>
                </a:moveTo>
                <a:cubicBezTo>
                  <a:pt x="210" y="244"/>
                  <a:pt x="216" y="244"/>
                  <a:pt x="221" y="248"/>
                </a:cubicBezTo>
                <a:cubicBezTo>
                  <a:pt x="245" y="273"/>
                  <a:pt x="245" y="273"/>
                  <a:pt x="245" y="273"/>
                </a:cubicBezTo>
                <a:cubicBezTo>
                  <a:pt x="301" y="216"/>
                  <a:pt x="301" y="216"/>
                  <a:pt x="301" y="216"/>
                </a:cubicBezTo>
                <a:cubicBezTo>
                  <a:pt x="306" y="212"/>
                  <a:pt x="312" y="212"/>
                  <a:pt x="317" y="216"/>
                </a:cubicBezTo>
                <a:cubicBezTo>
                  <a:pt x="321" y="220"/>
                  <a:pt x="321" y="227"/>
                  <a:pt x="317" y="231"/>
                </a:cubicBezTo>
                <a:cubicBezTo>
                  <a:pt x="253" y="295"/>
                  <a:pt x="253" y="295"/>
                  <a:pt x="253" y="295"/>
                </a:cubicBezTo>
                <a:cubicBezTo>
                  <a:pt x="250" y="297"/>
                  <a:pt x="248" y="298"/>
                  <a:pt x="245" y="298"/>
                </a:cubicBezTo>
                <a:cubicBezTo>
                  <a:pt x="242" y="298"/>
                  <a:pt x="240" y="297"/>
                  <a:pt x="237" y="295"/>
                </a:cubicBezTo>
                <a:cubicBezTo>
                  <a:pt x="205" y="263"/>
                  <a:pt x="205" y="263"/>
                  <a:pt x="205" y="263"/>
                </a:cubicBezTo>
                <a:cubicBezTo>
                  <a:pt x="201" y="259"/>
                  <a:pt x="201" y="252"/>
                  <a:pt x="205" y="248"/>
                </a:cubicBezTo>
                <a:close/>
                <a:moveTo>
                  <a:pt x="373" y="266"/>
                </a:moveTo>
                <a:cubicBezTo>
                  <a:pt x="367" y="266"/>
                  <a:pt x="362" y="262"/>
                  <a:pt x="362" y="256"/>
                </a:cubicBezTo>
                <a:cubicBezTo>
                  <a:pt x="362" y="197"/>
                  <a:pt x="314" y="149"/>
                  <a:pt x="256" y="149"/>
                </a:cubicBezTo>
                <a:cubicBezTo>
                  <a:pt x="232" y="149"/>
                  <a:pt x="210" y="157"/>
                  <a:pt x="192" y="170"/>
                </a:cubicBezTo>
                <a:cubicBezTo>
                  <a:pt x="224" y="170"/>
                  <a:pt x="224" y="170"/>
                  <a:pt x="224" y="170"/>
                </a:cubicBezTo>
                <a:cubicBezTo>
                  <a:pt x="230" y="170"/>
                  <a:pt x="234" y="175"/>
                  <a:pt x="234" y="181"/>
                </a:cubicBezTo>
                <a:cubicBezTo>
                  <a:pt x="234" y="187"/>
                  <a:pt x="230" y="192"/>
                  <a:pt x="224" y="192"/>
                </a:cubicBezTo>
                <a:cubicBezTo>
                  <a:pt x="170" y="192"/>
                  <a:pt x="170" y="192"/>
                  <a:pt x="170" y="192"/>
                </a:cubicBezTo>
                <a:cubicBezTo>
                  <a:pt x="164" y="192"/>
                  <a:pt x="160" y="187"/>
                  <a:pt x="160" y="181"/>
                </a:cubicBezTo>
                <a:cubicBezTo>
                  <a:pt x="160" y="128"/>
                  <a:pt x="160" y="128"/>
                  <a:pt x="160" y="128"/>
                </a:cubicBezTo>
                <a:cubicBezTo>
                  <a:pt x="160" y="122"/>
                  <a:pt x="164" y="117"/>
                  <a:pt x="170" y="117"/>
                </a:cubicBezTo>
                <a:cubicBezTo>
                  <a:pt x="176" y="117"/>
                  <a:pt x="181" y="122"/>
                  <a:pt x="181" y="128"/>
                </a:cubicBezTo>
                <a:cubicBezTo>
                  <a:pt x="181" y="152"/>
                  <a:pt x="181" y="152"/>
                  <a:pt x="181" y="152"/>
                </a:cubicBezTo>
                <a:cubicBezTo>
                  <a:pt x="203" y="136"/>
                  <a:pt x="229" y="128"/>
                  <a:pt x="256" y="128"/>
                </a:cubicBezTo>
                <a:cubicBezTo>
                  <a:pt x="326" y="128"/>
                  <a:pt x="384" y="185"/>
                  <a:pt x="384" y="256"/>
                </a:cubicBezTo>
                <a:cubicBezTo>
                  <a:pt x="384" y="262"/>
                  <a:pt x="379" y="266"/>
                  <a:pt x="373" y="266"/>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effectLst/>
              <a:uLnTx/>
              <a:uFillTx/>
            </a:endParaRPr>
          </a:p>
        </p:txBody>
      </p:sp>
      <p:sp>
        <p:nvSpPr>
          <p:cNvPr id="7" name="Rectangle 6">
            <a:extLst>
              <a:ext uri="{FF2B5EF4-FFF2-40B4-BE49-F238E27FC236}">
                <a16:creationId xmlns:a16="http://schemas.microsoft.com/office/drawing/2014/main" id="{2E1F5CAB-3920-4C79-913D-E43896440828}"/>
              </a:ext>
            </a:extLst>
          </p:cNvPr>
          <p:cNvSpPr/>
          <p:nvPr/>
        </p:nvSpPr>
        <p:spPr>
          <a:xfrm>
            <a:off x="9500720" y="2054896"/>
            <a:ext cx="1872631" cy="584775"/>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defTabSz="914400">
              <a:spcAft>
                <a:spcPts val="300"/>
              </a:spcAft>
            </a:pPr>
            <a:r>
              <a:rPr lang="en-US" sz="1600" b="1">
                <a:latin typeface="+mj-lt"/>
                <a:ea typeface="Open Sans" panose="020B0606030504020204" pitchFamily="34" charset="0"/>
                <a:cs typeface="Open Sans" panose="020B0606030504020204" pitchFamily="34" charset="0"/>
              </a:rPr>
              <a:t>Standard Import Process</a:t>
            </a:r>
          </a:p>
        </p:txBody>
      </p:sp>
      <p:sp>
        <p:nvSpPr>
          <p:cNvPr id="8" name="Rectangle 7">
            <a:extLst>
              <a:ext uri="{FF2B5EF4-FFF2-40B4-BE49-F238E27FC236}">
                <a16:creationId xmlns:a16="http://schemas.microsoft.com/office/drawing/2014/main" id="{DEFA5B47-553E-4274-8C19-248163CB8964}"/>
              </a:ext>
            </a:extLst>
          </p:cNvPr>
          <p:cNvSpPr/>
          <p:nvPr/>
        </p:nvSpPr>
        <p:spPr>
          <a:xfrm>
            <a:off x="5654196" y="2082914"/>
            <a:ext cx="2171936" cy="338554"/>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defTabSz="914400">
              <a:spcAft>
                <a:spcPts val="300"/>
              </a:spcAft>
            </a:pPr>
            <a:r>
              <a:rPr lang="en-US" sz="1600" b="1">
                <a:latin typeface="+mj-lt"/>
                <a:ea typeface="Open Sans" panose="020B0606030504020204" pitchFamily="34" charset="0"/>
                <a:cs typeface="Open Sans" panose="020B0606030504020204" pitchFamily="34" charset="0"/>
              </a:rPr>
              <a:t>ADF Desktop Integrator</a:t>
            </a:r>
          </a:p>
        </p:txBody>
      </p:sp>
      <p:sp>
        <p:nvSpPr>
          <p:cNvPr id="9" name="Rectangle 8">
            <a:extLst>
              <a:ext uri="{FF2B5EF4-FFF2-40B4-BE49-F238E27FC236}">
                <a16:creationId xmlns:a16="http://schemas.microsoft.com/office/drawing/2014/main" id="{EF6CE736-C14E-4AA2-BD9F-9A1565A613BA}"/>
              </a:ext>
            </a:extLst>
          </p:cNvPr>
          <p:cNvSpPr/>
          <p:nvPr/>
        </p:nvSpPr>
        <p:spPr>
          <a:xfrm>
            <a:off x="1754964" y="2063925"/>
            <a:ext cx="2612779" cy="338554"/>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defTabSz="914400">
              <a:spcAft>
                <a:spcPts val="300"/>
              </a:spcAft>
            </a:pPr>
            <a:r>
              <a:rPr lang="en-US" sz="1600" b="1">
                <a:latin typeface="+mj-lt"/>
                <a:ea typeface="Open Sans" panose="020B0606030504020204" pitchFamily="34" charset="0"/>
                <a:cs typeface="Open Sans" panose="020B0606030504020204" pitchFamily="34" charset="0"/>
              </a:rPr>
              <a:t>File Based Data Import</a:t>
            </a:r>
          </a:p>
        </p:txBody>
      </p:sp>
      <p:sp>
        <p:nvSpPr>
          <p:cNvPr id="10" name="Rectangle 9">
            <a:extLst>
              <a:ext uri="{FF2B5EF4-FFF2-40B4-BE49-F238E27FC236}">
                <a16:creationId xmlns:a16="http://schemas.microsoft.com/office/drawing/2014/main" id="{DDE98BC0-C4D8-488F-8164-EA5AEC372A3E}"/>
              </a:ext>
            </a:extLst>
          </p:cNvPr>
          <p:cNvSpPr/>
          <p:nvPr/>
        </p:nvSpPr>
        <p:spPr>
          <a:xfrm>
            <a:off x="508710" y="3129949"/>
            <a:ext cx="3645328" cy="2031325"/>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71450" indent="-171450">
              <a:buFont typeface="Arial" panose="020B0604020202020204" pitchFamily="34" charset="0"/>
              <a:buChar char="•"/>
            </a:pPr>
            <a:r>
              <a:rPr lang="en-US" sz="1400">
                <a:ea typeface="Open Sans" panose="020B0606030504020204" pitchFamily="34" charset="0"/>
                <a:cs typeface="Open Sans" panose="020B0606030504020204" pitchFamily="34" charset="0"/>
              </a:rPr>
              <a:t>Source data will be extracted and formatted into a specific file format </a:t>
            </a:r>
            <a:r>
              <a:rPr lang="en-US" sz="1400" b="1">
                <a:ea typeface="Open Sans" panose="020B0606030504020204" pitchFamily="34" charset="0"/>
                <a:cs typeface="Open Sans" panose="020B0606030504020204" pitchFamily="34" charset="0"/>
              </a:rPr>
              <a:t>FBDI</a:t>
            </a:r>
          </a:p>
          <a:p>
            <a:pPr marL="171450" indent="-171450">
              <a:buFont typeface="Arial" panose="020B0604020202020204" pitchFamily="34" charset="0"/>
              <a:buChar char="•"/>
            </a:pPr>
            <a:endParaRPr lang="en-US" sz="140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400">
                <a:ea typeface="Open Sans" panose="020B0606030504020204" pitchFamily="34" charset="0"/>
                <a:cs typeface="Open Sans" panose="020B0606030504020204" pitchFamily="34" charset="0"/>
              </a:rPr>
              <a:t>Transferred into </a:t>
            </a:r>
            <a:r>
              <a:rPr lang="en-US" sz="1400" b="1">
                <a:ea typeface="Open Sans" panose="020B0606030504020204" pitchFamily="34" charset="0"/>
                <a:cs typeface="Open Sans" panose="020B0606030504020204" pitchFamily="34" charset="0"/>
              </a:rPr>
              <a:t>Oracle interface tables </a:t>
            </a:r>
            <a:r>
              <a:rPr lang="en-US" sz="1400">
                <a:ea typeface="Open Sans" panose="020B0606030504020204" pitchFamily="34" charset="0"/>
                <a:cs typeface="Open Sans" panose="020B0606030504020204" pitchFamily="34" charset="0"/>
              </a:rPr>
              <a:t>and imported into Oracle Cloud application</a:t>
            </a:r>
          </a:p>
          <a:p>
            <a:pPr marL="171450" indent="-171450">
              <a:buFont typeface="Arial" panose="020B0604020202020204" pitchFamily="34" charset="0"/>
              <a:buChar char="•"/>
            </a:pPr>
            <a:endParaRPr lang="en-US" sz="140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400">
                <a:ea typeface="Open Sans" panose="020B0606030504020204" pitchFamily="34" charset="0"/>
                <a:cs typeface="Open Sans" panose="020B0606030504020204" pitchFamily="34" charset="0"/>
              </a:rPr>
              <a:t>Used for </a:t>
            </a:r>
            <a:r>
              <a:rPr lang="en-US" sz="1400" b="1">
                <a:ea typeface="Open Sans" panose="020B0606030504020204" pitchFamily="34" charset="0"/>
                <a:cs typeface="Open Sans" panose="020B0606030504020204" pitchFamily="34" charset="0"/>
              </a:rPr>
              <a:t>batch</a:t>
            </a:r>
            <a:r>
              <a:rPr lang="en-US" sz="1400">
                <a:ea typeface="Open Sans" panose="020B0606030504020204" pitchFamily="34" charset="0"/>
                <a:cs typeface="Open Sans" panose="020B0606030504020204" pitchFamily="34" charset="0"/>
              </a:rPr>
              <a:t> loading and </a:t>
            </a:r>
            <a:r>
              <a:rPr lang="en-US" sz="1400" b="1">
                <a:ea typeface="Open Sans" panose="020B0606030504020204" pitchFamily="34" charset="0"/>
                <a:cs typeface="Open Sans" panose="020B0606030504020204" pitchFamily="34" charset="0"/>
              </a:rPr>
              <a:t>high-volume </a:t>
            </a:r>
            <a:r>
              <a:rPr lang="en-US" sz="1400">
                <a:ea typeface="Open Sans" panose="020B0606030504020204" pitchFamily="34" charset="0"/>
                <a:cs typeface="Open Sans" panose="020B0606030504020204" pitchFamily="34" charset="0"/>
              </a:rPr>
              <a:t>conversions</a:t>
            </a:r>
          </a:p>
        </p:txBody>
      </p:sp>
      <p:sp>
        <p:nvSpPr>
          <p:cNvPr id="11" name="Rectangle 10">
            <a:extLst>
              <a:ext uri="{FF2B5EF4-FFF2-40B4-BE49-F238E27FC236}">
                <a16:creationId xmlns:a16="http://schemas.microsoft.com/office/drawing/2014/main" id="{371BDAFC-A9A5-4602-B24E-0420034D9C10}"/>
              </a:ext>
            </a:extLst>
          </p:cNvPr>
          <p:cNvSpPr/>
          <p:nvPr/>
        </p:nvSpPr>
        <p:spPr>
          <a:xfrm>
            <a:off x="4562331" y="3053749"/>
            <a:ext cx="3374845" cy="2031325"/>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71450" indent="-171450">
              <a:buFont typeface="Arial" panose="020B0604020202020204" pitchFamily="34" charset="0"/>
              <a:buChar char="•"/>
            </a:pPr>
            <a:r>
              <a:rPr lang="en-US" sz="1400" b="1">
                <a:ea typeface="Open Sans" panose="020B0606030504020204" pitchFamily="34" charset="0"/>
                <a:cs typeface="Open Sans" panose="020B0606030504020204" pitchFamily="34" charset="0"/>
              </a:rPr>
              <a:t>ADFdi</a:t>
            </a:r>
            <a:r>
              <a:rPr lang="en-US" sz="1400">
                <a:ea typeface="Open Sans" panose="020B0606030504020204" pitchFamily="34" charset="0"/>
                <a:cs typeface="Open Sans" panose="020B0606030504020204" pitchFamily="34" charset="0"/>
              </a:rPr>
              <a:t> enables business users to search for valid values, perform validation during data entry</a:t>
            </a:r>
          </a:p>
          <a:p>
            <a:pPr marL="171450" indent="-171450">
              <a:buFont typeface="Arial" panose="020B0604020202020204" pitchFamily="34" charset="0"/>
              <a:buChar char="•"/>
            </a:pPr>
            <a:endParaRPr lang="en-US" sz="140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400">
                <a:ea typeface="Open Sans" panose="020B0606030504020204" pitchFamily="34" charset="0"/>
                <a:cs typeface="Open Sans" panose="020B0606030504020204" pitchFamily="34" charset="0"/>
              </a:rPr>
              <a:t>Submit transactions directly from Oracle provided </a:t>
            </a:r>
            <a:r>
              <a:rPr lang="en-US" sz="1400" b="1">
                <a:ea typeface="Open Sans" panose="020B0606030504020204" pitchFamily="34" charset="0"/>
                <a:cs typeface="Open Sans" panose="020B0606030504020204" pitchFamily="34" charset="0"/>
              </a:rPr>
              <a:t>Excel templates</a:t>
            </a:r>
            <a:r>
              <a:rPr lang="en-US" sz="1400">
                <a:ea typeface="Open Sans" panose="020B0606030504020204" pitchFamily="34" charset="0"/>
                <a:cs typeface="Open Sans" panose="020B0606030504020204" pitchFamily="34" charset="0"/>
              </a:rPr>
              <a:t> from the </a:t>
            </a:r>
            <a:r>
              <a:rPr lang="en-US" sz="1400" b="1">
                <a:ea typeface="Open Sans" panose="020B0606030504020204" pitchFamily="34" charset="0"/>
                <a:cs typeface="Open Sans" panose="020B0606030504020204" pitchFamily="34" charset="0"/>
              </a:rPr>
              <a:t>user’s desktop</a:t>
            </a:r>
          </a:p>
          <a:p>
            <a:pPr marL="171450" indent="-171450">
              <a:buFont typeface="Arial" panose="020B0604020202020204" pitchFamily="34" charset="0"/>
              <a:buChar char="•"/>
            </a:pPr>
            <a:endParaRPr lang="en-US" sz="1400" b="1">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400">
                <a:ea typeface="Open Sans" panose="020B0606030504020204" pitchFamily="34" charset="0"/>
                <a:cs typeface="Open Sans" panose="020B0606030504020204" pitchFamily="34" charset="0"/>
              </a:rPr>
              <a:t>Used for </a:t>
            </a:r>
            <a:r>
              <a:rPr lang="en-US" sz="1400" b="1">
                <a:ea typeface="Open Sans" panose="020B0606030504020204" pitchFamily="34" charset="0"/>
                <a:cs typeface="Open Sans" panose="020B0606030504020204" pitchFamily="34" charset="0"/>
              </a:rPr>
              <a:t>lower volume</a:t>
            </a:r>
            <a:r>
              <a:rPr lang="en-US" sz="1400">
                <a:ea typeface="Open Sans" panose="020B0606030504020204" pitchFamily="34" charset="0"/>
                <a:cs typeface="Open Sans" panose="020B0606030504020204" pitchFamily="34" charset="0"/>
              </a:rPr>
              <a:t> conversions</a:t>
            </a:r>
          </a:p>
        </p:txBody>
      </p:sp>
      <p:sp>
        <p:nvSpPr>
          <p:cNvPr id="12" name="Rectangle 11">
            <a:extLst>
              <a:ext uri="{FF2B5EF4-FFF2-40B4-BE49-F238E27FC236}">
                <a16:creationId xmlns:a16="http://schemas.microsoft.com/office/drawing/2014/main" id="{720FF45C-A699-4E2C-8E85-FAC237A33774}"/>
              </a:ext>
            </a:extLst>
          </p:cNvPr>
          <p:cNvSpPr/>
          <p:nvPr/>
        </p:nvSpPr>
        <p:spPr>
          <a:xfrm>
            <a:off x="8345469" y="3053748"/>
            <a:ext cx="3521853" cy="2031325"/>
          </a:xfrm>
          <a:prstGeom prst="rect">
            <a:avLst/>
          </a:prstGeom>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71450" indent="-171450">
              <a:buFont typeface="Arial" panose="020B0604020202020204" pitchFamily="34" charset="0"/>
              <a:buChar char="•"/>
            </a:pPr>
            <a:r>
              <a:rPr lang="en-US" sz="1400">
                <a:ea typeface="Open Sans" panose="020B0606030504020204" pitchFamily="34" charset="0"/>
                <a:cs typeface="Open Sans" panose="020B0606030504020204" pitchFamily="34" charset="0"/>
              </a:rPr>
              <a:t>Standard Import Process is the advanced version of FBDI process with ease of use, Improved Performance and usage of REST and command line APIs for job definition, Invocation and Monitoring.</a:t>
            </a:r>
            <a:endParaRPr lang="en-US" sz="1400" b="1">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400" b="1">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400">
                <a:ea typeface="Open Sans" panose="020B0606030504020204" pitchFamily="34" charset="0"/>
                <a:cs typeface="Open Sans" panose="020B0606030504020204" pitchFamily="34" charset="0"/>
              </a:rPr>
              <a:t>Used for conversions that do not have a FBDI support.</a:t>
            </a:r>
            <a:endParaRPr lang="en-US" sz="1400" b="1">
              <a:ea typeface="Open Sans" panose="020B0606030504020204" pitchFamily="34" charset="0"/>
              <a:cs typeface="Open Sans" panose="020B0606030504020204" pitchFamily="34" charset="0"/>
            </a:endParaRPr>
          </a:p>
        </p:txBody>
      </p:sp>
      <p:sp>
        <p:nvSpPr>
          <p:cNvPr id="13" name="Freeform 26">
            <a:extLst>
              <a:ext uri="{FF2B5EF4-FFF2-40B4-BE49-F238E27FC236}">
                <a16:creationId xmlns:a16="http://schemas.microsoft.com/office/drawing/2014/main" id="{24531CAB-E41F-4164-9064-F6D39BCCAF13}"/>
              </a:ext>
            </a:extLst>
          </p:cNvPr>
          <p:cNvSpPr>
            <a:spLocks noChangeAspect="1" noEditPoints="1"/>
          </p:cNvSpPr>
          <p:nvPr/>
        </p:nvSpPr>
        <p:spPr bwMode="auto">
          <a:xfrm>
            <a:off x="8350771" y="1812077"/>
            <a:ext cx="999596" cy="935765"/>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chemeClr val="bg2">
              <a:lumMod val="50000"/>
            </a:schemeClr>
          </a:solidFill>
          <a:ln>
            <a:noFill/>
          </a:ln>
        </p:spPr>
        <p:txBody>
          <a:bodyPr vert="horz" wrap="square" lIns="138176" tIns="69088" rIns="138176" bIns="69088" numCol="1" anchor="t" anchorCtr="0" compatLnSpc="1">
            <a:prstTxWarp prst="textNoShape">
              <a:avLst/>
            </a:prstTxWarp>
          </a:bodyPr>
          <a:lstStyle/>
          <a:p>
            <a:pPr defTabSz="1219170"/>
            <a:endParaRPr lang="en-GB" sz="3476" kern="0"/>
          </a:p>
        </p:txBody>
      </p:sp>
      <p:grpSp>
        <p:nvGrpSpPr>
          <p:cNvPr id="14" name="Group 13">
            <a:extLst>
              <a:ext uri="{FF2B5EF4-FFF2-40B4-BE49-F238E27FC236}">
                <a16:creationId xmlns:a16="http://schemas.microsoft.com/office/drawing/2014/main" id="{ADDFABC6-1A71-473A-80B3-AA8317D4D940}"/>
              </a:ext>
            </a:extLst>
          </p:cNvPr>
          <p:cNvGrpSpPr>
            <a:grpSpLocks noChangeAspect="1"/>
          </p:cNvGrpSpPr>
          <p:nvPr/>
        </p:nvGrpSpPr>
        <p:grpSpPr>
          <a:xfrm>
            <a:off x="4520316" y="1822701"/>
            <a:ext cx="999596" cy="925142"/>
            <a:chOff x="3148013" y="3436938"/>
            <a:chExt cx="3159125" cy="3143250"/>
          </a:xfrm>
          <a:solidFill>
            <a:srgbClr val="FFC000"/>
          </a:solidFill>
        </p:grpSpPr>
        <p:sp>
          <p:nvSpPr>
            <p:cNvPr id="15" name="Freeform 22">
              <a:extLst>
                <a:ext uri="{FF2B5EF4-FFF2-40B4-BE49-F238E27FC236}">
                  <a16:creationId xmlns:a16="http://schemas.microsoft.com/office/drawing/2014/main" id="{F0404E2C-0170-4237-8AE9-C3B0A9ADA966}"/>
                </a:ext>
              </a:extLst>
            </p:cNvPr>
            <p:cNvSpPr>
              <a:spLocks/>
            </p:cNvSpPr>
            <p:nvPr/>
          </p:nvSpPr>
          <p:spPr bwMode="auto">
            <a:xfrm>
              <a:off x="4991101" y="4246563"/>
              <a:ext cx="230188" cy="238125"/>
            </a:xfrm>
            <a:custGeom>
              <a:avLst/>
              <a:gdLst>
                <a:gd name="T0" fmla="*/ 0 w 145"/>
                <a:gd name="T1" fmla="*/ 0 h 150"/>
                <a:gd name="T2" fmla="*/ 0 w 145"/>
                <a:gd name="T3" fmla="*/ 150 h 150"/>
                <a:gd name="T4" fmla="*/ 145 w 145"/>
                <a:gd name="T5" fmla="*/ 150 h 150"/>
                <a:gd name="T6" fmla="*/ 0 w 145"/>
                <a:gd name="T7" fmla="*/ 0 h 150"/>
              </a:gdLst>
              <a:ahLst/>
              <a:cxnLst>
                <a:cxn ang="0">
                  <a:pos x="T0" y="T1"/>
                </a:cxn>
                <a:cxn ang="0">
                  <a:pos x="T2" y="T3"/>
                </a:cxn>
                <a:cxn ang="0">
                  <a:pos x="T4" y="T5"/>
                </a:cxn>
                <a:cxn ang="0">
                  <a:pos x="T6" y="T7"/>
                </a:cxn>
              </a:cxnLst>
              <a:rect l="0" t="0" r="r" b="b"/>
              <a:pathLst>
                <a:path w="145" h="150">
                  <a:moveTo>
                    <a:pt x="0" y="0"/>
                  </a:moveTo>
                  <a:lnTo>
                    <a:pt x="0" y="150"/>
                  </a:lnTo>
                  <a:lnTo>
                    <a:pt x="145" y="15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3">
              <a:extLst>
                <a:ext uri="{FF2B5EF4-FFF2-40B4-BE49-F238E27FC236}">
                  <a16:creationId xmlns:a16="http://schemas.microsoft.com/office/drawing/2014/main" id="{49C0C4D0-0D54-408F-8984-00DB3BA1638F}"/>
                </a:ext>
              </a:extLst>
            </p:cNvPr>
            <p:cNvSpPr>
              <a:spLocks noEditPoints="1"/>
            </p:cNvSpPr>
            <p:nvPr/>
          </p:nvSpPr>
          <p:spPr bwMode="auto">
            <a:xfrm>
              <a:off x="4135438" y="4157663"/>
              <a:ext cx="1184275" cy="1701800"/>
            </a:xfrm>
            <a:custGeom>
              <a:avLst/>
              <a:gdLst>
                <a:gd name="T0" fmla="*/ 88 w 144"/>
                <a:gd name="T1" fmla="*/ 48 h 208"/>
                <a:gd name="T2" fmla="*/ 88 w 144"/>
                <a:gd name="T3" fmla="*/ 0 h 208"/>
                <a:gd name="T4" fmla="*/ 0 w 144"/>
                <a:gd name="T5" fmla="*/ 0 h 208"/>
                <a:gd name="T6" fmla="*/ 0 w 144"/>
                <a:gd name="T7" fmla="*/ 208 h 208"/>
                <a:gd name="T8" fmla="*/ 144 w 144"/>
                <a:gd name="T9" fmla="*/ 208 h 208"/>
                <a:gd name="T10" fmla="*/ 144 w 144"/>
                <a:gd name="T11" fmla="*/ 56 h 208"/>
                <a:gd name="T12" fmla="*/ 96 w 144"/>
                <a:gd name="T13" fmla="*/ 56 h 208"/>
                <a:gd name="T14" fmla="*/ 88 w 144"/>
                <a:gd name="T15" fmla="*/ 48 h 208"/>
                <a:gd name="T16" fmla="*/ 16 w 144"/>
                <a:gd name="T17" fmla="*/ 96 h 208"/>
                <a:gd name="T18" fmla="*/ 19 w 144"/>
                <a:gd name="T19" fmla="*/ 89 h 208"/>
                <a:gd name="T20" fmla="*/ 43 w 144"/>
                <a:gd name="T21" fmla="*/ 73 h 208"/>
                <a:gd name="T22" fmla="*/ 54 w 144"/>
                <a:gd name="T23" fmla="*/ 75 h 208"/>
                <a:gd name="T24" fmla="*/ 52 w 144"/>
                <a:gd name="T25" fmla="*/ 86 h 208"/>
                <a:gd name="T26" fmla="*/ 38 w 144"/>
                <a:gd name="T27" fmla="*/ 96 h 208"/>
                <a:gd name="T28" fmla="*/ 52 w 144"/>
                <a:gd name="T29" fmla="*/ 105 h 208"/>
                <a:gd name="T30" fmla="*/ 54 w 144"/>
                <a:gd name="T31" fmla="*/ 116 h 208"/>
                <a:gd name="T32" fmla="*/ 48 w 144"/>
                <a:gd name="T33" fmla="*/ 120 h 208"/>
                <a:gd name="T34" fmla="*/ 43 w 144"/>
                <a:gd name="T35" fmla="*/ 118 h 208"/>
                <a:gd name="T36" fmla="*/ 19 w 144"/>
                <a:gd name="T37" fmla="*/ 102 h 208"/>
                <a:gd name="T38" fmla="*/ 16 w 144"/>
                <a:gd name="T39" fmla="*/ 96 h 208"/>
                <a:gd name="T40" fmla="*/ 128 w 144"/>
                <a:gd name="T41" fmla="*/ 152 h 208"/>
                <a:gd name="T42" fmla="*/ 124 w 144"/>
                <a:gd name="T43" fmla="*/ 158 h 208"/>
                <a:gd name="T44" fmla="*/ 100 w 144"/>
                <a:gd name="T45" fmla="*/ 174 h 208"/>
                <a:gd name="T46" fmla="*/ 96 w 144"/>
                <a:gd name="T47" fmla="*/ 176 h 208"/>
                <a:gd name="T48" fmla="*/ 89 w 144"/>
                <a:gd name="T49" fmla="*/ 172 h 208"/>
                <a:gd name="T50" fmla="*/ 91 w 144"/>
                <a:gd name="T51" fmla="*/ 161 h 208"/>
                <a:gd name="T52" fmla="*/ 105 w 144"/>
                <a:gd name="T53" fmla="*/ 152 h 208"/>
                <a:gd name="T54" fmla="*/ 91 w 144"/>
                <a:gd name="T55" fmla="*/ 142 h 208"/>
                <a:gd name="T56" fmla="*/ 89 w 144"/>
                <a:gd name="T57" fmla="*/ 131 h 208"/>
                <a:gd name="T58" fmla="*/ 100 w 144"/>
                <a:gd name="T59" fmla="*/ 129 h 208"/>
                <a:gd name="T60" fmla="*/ 124 w 144"/>
                <a:gd name="T61" fmla="*/ 145 h 208"/>
                <a:gd name="T62" fmla="*/ 128 w 144"/>
                <a:gd name="T63" fmla="*/ 152 h 208"/>
                <a:gd name="T64" fmla="*/ 100 w 144"/>
                <a:gd name="T65" fmla="*/ 81 h 208"/>
                <a:gd name="T66" fmla="*/ 102 w 144"/>
                <a:gd name="T67" fmla="*/ 92 h 208"/>
                <a:gd name="T68" fmla="*/ 54 w 144"/>
                <a:gd name="T69" fmla="*/ 164 h 208"/>
                <a:gd name="T70" fmla="*/ 48 w 144"/>
                <a:gd name="T71" fmla="*/ 168 h 208"/>
                <a:gd name="T72" fmla="*/ 43 w 144"/>
                <a:gd name="T73" fmla="*/ 166 h 208"/>
                <a:gd name="T74" fmla="*/ 41 w 144"/>
                <a:gd name="T75" fmla="*/ 155 h 208"/>
                <a:gd name="T76" fmla="*/ 89 w 144"/>
                <a:gd name="T77" fmla="*/ 83 h 208"/>
                <a:gd name="T78" fmla="*/ 100 w 144"/>
                <a:gd name="T79" fmla="*/ 8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08">
                  <a:moveTo>
                    <a:pt x="88" y="48"/>
                  </a:moveTo>
                  <a:cubicBezTo>
                    <a:pt x="88" y="0"/>
                    <a:pt x="88" y="0"/>
                    <a:pt x="88" y="0"/>
                  </a:cubicBezTo>
                  <a:cubicBezTo>
                    <a:pt x="0" y="0"/>
                    <a:pt x="0" y="0"/>
                    <a:pt x="0" y="0"/>
                  </a:cubicBezTo>
                  <a:cubicBezTo>
                    <a:pt x="0" y="208"/>
                    <a:pt x="0" y="208"/>
                    <a:pt x="0" y="208"/>
                  </a:cubicBezTo>
                  <a:cubicBezTo>
                    <a:pt x="144" y="208"/>
                    <a:pt x="144" y="208"/>
                    <a:pt x="144" y="208"/>
                  </a:cubicBezTo>
                  <a:cubicBezTo>
                    <a:pt x="144" y="56"/>
                    <a:pt x="144" y="56"/>
                    <a:pt x="144" y="56"/>
                  </a:cubicBezTo>
                  <a:cubicBezTo>
                    <a:pt x="96" y="56"/>
                    <a:pt x="96" y="56"/>
                    <a:pt x="96" y="56"/>
                  </a:cubicBezTo>
                  <a:cubicBezTo>
                    <a:pt x="91" y="56"/>
                    <a:pt x="88" y="52"/>
                    <a:pt x="88" y="48"/>
                  </a:cubicBezTo>
                  <a:close/>
                  <a:moveTo>
                    <a:pt x="16" y="96"/>
                  </a:moveTo>
                  <a:cubicBezTo>
                    <a:pt x="16" y="93"/>
                    <a:pt x="17" y="90"/>
                    <a:pt x="19" y="89"/>
                  </a:cubicBezTo>
                  <a:cubicBezTo>
                    <a:pt x="43" y="73"/>
                    <a:pt x="43" y="73"/>
                    <a:pt x="43" y="73"/>
                  </a:cubicBezTo>
                  <a:cubicBezTo>
                    <a:pt x="47" y="71"/>
                    <a:pt x="52" y="72"/>
                    <a:pt x="54" y="75"/>
                  </a:cubicBezTo>
                  <a:cubicBezTo>
                    <a:pt x="57" y="79"/>
                    <a:pt x="56" y="84"/>
                    <a:pt x="52" y="86"/>
                  </a:cubicBezTo>
                  <a:cubicBezTo>
                    <a:pt x="38" y="96"/>
                    <a:pt x="38" y="96"/>
                    <a:pt x="38" y="96"/>
                  </a:cubicBezTo>
                  <a:cubicBezTo>
                    <a:pt x="52" y="105"/>
                    <a:pt x="52" y="105"/>
                    <a:pt x="52" y="105"/>
                  </a:cubicBezTo>
                  <a:cubicBezTo>
                    <a:pt x="56" y="107"/>
                    <a:pt x="57" y="112"/>
                    <a:pt x="54" y="116"/>
                  </a:cubicBezTo>
                  <a:cubicBezTo>
                    <a:pt x="53" y="118"/>
                    <a:pt x="50" y="120"/>
                    <a:pt x="48" y="120"/>
                  </a:cubicBezTo>
                  <a:cubicBezTo>
                    <a:pt x="46" y="120"/>
                    <a:pt x="45" y="119"/>
                    <a:pt x="43" y="118"/>
                  </a:cubicBezTo>
                  <a:cubicBezTo>
                    <a:pt x="19" y="102"/>
                    <a:pt x="19" y="102"/>
                    <a:pt x="19" y="102"/>
                  </a:cubicBezTo>
                  <a:cubicBezTo>
                    <a:pt x="17" y="101"/>
                    <a:pt x="16" y="98"/>
                    <a:pt x="16" y="96"/>
                  </a:cubicBezTo>
                  <a:close/>
                  <a:moveTo>
                    <a:pt x="128" y="152"/>
                  </a:moveTo>
                  <a:cubicBezTo>
                    <a:pt x="128" y="154"/>
                    <a:pt x="126" y="157"/>
                    <a:pt x="124" y="158"/>
                  </a:cubicBezTo>
                  <a:cubicBezTo>
                    <a:pt x="100" y="174"/>
                    <a:pt x="100" y="174"/>
                    <a:pt x="100" y="174"/>
                  </a:cubicBezTo>
                  <a:cubicBezTo>
                    <a:pt x="99" y="175"/>
                    <a:pt x="97" y="176"/>
                    <a:pt x="96" y="176"/>
                  </a:cubicBezTo>
                  <a:cubicBezTo>
                    <a:pt x="93" y="176"/>
                    <a:pt x="91" y="174"/>
                    <a:pt x="89" y="172"/>
                  </a:cubicBezTo>
                  <a:cubicBezTo>
                    <a:pt x="87" y="168"/>
                    <a:pt x="88" y="163"/>
                    <a:pt x="91" y="161"/>
                  </a:cubicBezTo>
                  <a:cubicBezTo>
                    <a:pt x="105" y="152"/>
                    <a:pt x="105" y="152"/>
                    <a:pt x="105" y="152"/>
                  </a:cubicBezTo>
                  <a:cubicBezTo>
                    <a:pt x="91" y="142"/>
                    <a:pt x="91" y="142"/>
                    <a:pt x="91" y="142"/>
                  </a:cubicBezTo>
                  <a:cubicBezTo>
                    <a:pt x="88" y="140"/>
                    <a:pt x="87" y="135"/>
                    <a:pt x="89" y="131"/>
                  </a:cubicBezTo>
                  <a:cubicBezTo>
                    <a:pt x="91" y="128"/>
                    <a:pt x="96" y="127"/>
                    <a:pt x="100" y="129"/>
                  </a:cubicBezTo>
                  <a:cubicBezTo>
                    <a:pt x="124" y="145"/>
                    <a:pt x="124" y="145"/>
                    <a:pt x="124" y="145"/>
                  </a:cubicBezTo>
                  <a:cubicBezTo>
                    <a:pt x="126" y="146"/>
                    <a:pt x="128" y="149"/>
                    <a:pt x="128" y="152"/>
                  </a:cubicBezTo>
                  <a:close/>
                  <a:moveTo>
                    <a:pt x="100" y="81"/>
                  </a:moveTo>
                  <a:cubicBezTo>
                    <a:pt x="104" y="83"/>
                    <a:pt x="105" y="88"/>
                    <a:pt x="102" y="92"/>
                  </a:cubicBezTo>
                  <a:cubicBezTo>
                    <a:pt x="54" y="164"/>
                    <a:pt x="54" y="164"/>
                    <a:pt x="54" y="164"/>
                  </a:cubicBezTo>
                  <a:cubicBezTo>
                    <a:pt x="53" y="166"/>
                    <a:pt x="50" y="168"/>
                    <a:pt x="48" y="168"/>
                  </a:cubicBezTo>
                  <a:cubicBezTo>
                    <a:pt x="46" y="168"/>
                    <a:pt x="45" y="167"/>
                    <a:pt x="43" y="166"/>
                  </a:cubicBezTo>
                  <a:cubicBezTo>
                    <a:pt x="40" y="164"/>
                    <a:pt x="39" y="159"/>
                    <a:pt x="41" y="155"/>
                  </a:cubicBezTo>
                  <a:cubicBezTo>
                    <a:pt x="89" y="83"/>
                    <a:pt x="89" y="83"/>
                    <a:pt x="89" y="83"/>
                  </a:cubicBezTo>
                  <a:cubicBezTo>
                    <a:pt x="91" y="80"/>
                    <a:pt x="96" y="79"/>
                    <a:pt x="10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4">
              <a:extLst>
                <a:ext uri="{FF2B5EF4-FFF2-40B4-BE49-F238E27FC236}">
                  <a16:creationId xmlns:a16="http://schemas.microsoft.com/office/drawing/2014/main" id="{7A0F1B95-87E0-41B3-93DF-D57A82D1DBDC}"/>
                </a:ext>
              </a:extLst>
            </p:cNvPr>
            <p:cNvSpPr>
              <a:spLocks noEditPoints="1"/>
            </p:cNvSpPr>
            <p:nvPr/>
          </p:nvSpPr>
          <p:spPr bwMode="auto">
            <a:xfrm>
              <a:off x="3148013" y="3436938"/>
              <a:ext cx="3159125" cy="31432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36 h 384"/>
                <a:gd name="T12" fmla="*/ 280 w 384"/>
                <a:gd name="T13" fmla="*/ 304 h 384"/>
                <a:gd name="T14" fmla="*/ 272 w 384"/>
                <a:gd name="T15" fmla="*/ 312 h 384"/>
                <a:gd name="T16" fmla="*/ 112 w 384"/>
                <a:gd name="T17" fmla="*/ 312 h 384"/>
                <a:gd name="T18" fmla="*/ 104 w 384"/>
                <a:gd name="T19" fmla="*/ 304 h 384"/>
                <a:gd name="T20" fmla="*/ 104 w 384"/>
                <a:gd name="T21" fmla="*/ 80 h 384"/>
                <a:gd name="T22" fmla="*/ 112 w 384"/>
                <a:gd name="T23" fmla="*/ 72 h 384"/>
                <a:gd name="T24" fmla="*/ 216 w 384"/>
                <a:gd name="T25" fmla="*/ 72 h 384"/>
                <a:gd name="T26" fmla="*/ 221 w 384"/>
                <a:gd name="T27" fmla="*/ 74 h 384"/>
                <a:gd name="T28" fmla="*/ 221 w 384"/>
                <a:gd name="T29" fmla="*/ 74 h 384"/>
                <a:gd name="T30" fmla="*/ 221 w 384"/>
                <a:gd name="T31" fmla="*/ 74 h 384"/>
                <a:gd name="T32" fmla="*/ 221 w 384"/>
                <a:gd name="T33" fmla="*/ 74 h 384"/>
                <a:gd name="T34" fmla="*/ 277 w 384"/>
                <a:gd name="T35" fmla="*/ 130 h 384"/>
                <a:gd name="T36" fmla="*/ 279 w 384"/>
                <a:gd name="T37" fmla="*/ 133 h 384"/>
                <a:gd name="T38" fmla="*/ 280 w 384"/>
                <a:gd name="T39" fmla="*/ 136 h 384"/>
                <a:gd name="T40" fmla="*/ 280 w 384"/>
                <a:gd name="T41" fmla="*/ 13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36"/>
                  </a:moveTo>
                  <a:cubicBezTo>
                    <a:pt x="280" y="304"/>
                    <a:pt x="280" y="304"/>
                    <a:pt x="280" y="304"/>
                  </a:cubicBezTo>
                  <a:cubicBezTo>
                    <a:pt x="280" y="308"/>
                    <a:pt x="276" y="312"/>
                    <a:pt x="272" y="312"/>
                  </a:cubicBezTo>
                  <a:cubicBezTo>
                    <a:pt x="112" y="312"/>
                    <a:pt x="112" y="312"/>
                    <a:pt x="112" y="312"/>
                  </a:cubicBezTo>
                  <a:cubicBezTo>
                    <a:pt x="107" y="312"/>
                    <a:pt x="104" y="308"/>
                    <a:pt x="104" y="304"/>
                  </a:cubicBezTo>
                  <a:cubicBezTo>
                    <a:pt x="104" y="80"/>
                    <a:pt x="104" y="80"/>
                    <a:pt x="104" y="80"/>
                  </a:cubicBezTo>
                  <a:cubicBezTo>
                    <a:pt x="104" y="75"/>
                    <a:pt x="107" y="72"/>
                    <a:pt x="112" y="72"/>
                  </a:cubicBezTo>
                  <a:cubicBezTo>
                    <a:pt x="216" y="72"/>
                    <a:pt x="216" y="72"/>
                    <a:pt x="216" y="72"/>
                  </a:cubicBezTo>
                  <a:cubicBezTo>
                    <a:pt x="218" y="72"/>
                    <a:pt x="220" y="73"/>
                    <a:pt x="221" y="74"/>
                  </a:cubicBezTo>
                  <a:cubicBezTo>
                    <a:pt x="221" y="74"/>
                    <a:pt x="221" y="74"/>
                    <a:pt x="221" y="74"/>
                  </a:cubicBezTo>
                  <a:cubicBezTo>
                    <a:pt x="221" y="74"/>
                    <a:pt x="221" y="74"/>
                    <a:pt x="221" y="74"/>
                  </a:cubicBezTo>
                  <a:cubicBezTo>
                    <a:pt x="221" y="74"/>
                    <a:pt x="221" y="74"/>
                    <a:pt x="221" y="74"/>
                  </a:cubicBezTo>
                  <a:cubicBezTo>
                    <a:pt x="277" y="130"/>
                    <a:pt x="277" y="130"/>
                    <a:pt x="277" y="130"/>
                  </a:cubicBezTo>
                  <a:cubicBezTo>
                    <a:pt x="278" y="131"/>
                    <a:pt x="279" y="132"/>
                    <a:pt x="279" y="133"/>
                  </a:cubicBezTo>
                  <a:cubicBezTo>
                    <a:pt x="279" y="134"/>
                    <a:pt x="280" y="135"/>
                    <a:pt x="280" y="136"/>
                  </a:cubicBezTo>
                  <a:cubicBezTo>
                    <a:pt x="280" y="136"/>
                    <a:pt x="280" y="136"/>
                    <a:pt x="280"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28F18674-8C55-48B6-965E-4CBC2D3A15DC}"/>
              </a:ext>
            </a:extLst>
          </p:cNvPr>
          <p:cNvGrpSpPr/>
          <p:nvPr/>
        </p:nvGrpSpPr>
        <p:grpSpPr>
          <a:xfrm>
            <a:off x="-10634" y="9939"/>
            <a:ext cx="4232677" cy="284558"/>
            <a:chOff x="609324" y="13133"/>
            <a:chExt cx="4232677" cy="284558"/>
          </a:xfrm>
        </p:grpSpPr>
        <p:sp>
          <p:nvSpPr>
            <p:cNvPr id="25" name="Arrow: Chevron 24">
              <a:extLst>
                <a:ext uri="{FF2B5EF4-FFF2-40B4-BE49-F238E27FC236}">
                  <a16:creationId xmlns:a16="http://schemas.microsoft.com/office/drawing/2014/main" id="{5F3F48C0-08F5-4F6B-82CF-DB48AA84D6E3}"/>
                </a:ext>
              </a:extLst>
            </p:cNvPr>
            <p:cNvSpPr/>
            <p:nvPr/>
          </p:nvSpPr>
          <p:spPr>
            <a:xfrm>
              <a:off x="2003522" y="13133"/>
              <a:ext cx="1487468" cy="284558"/>
            </a:xfrm>
            <a:prstGeom prst="chevron">
              <a:avLst/>
            </a:prstGeom>
            <a:solidFill>
              <a:srgbClr val="F090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800">
                  <a:solidFill>
                    <a:schemeClr val="bg1"/>
                  </a:solidFill>
                  <a:latin typeface="Arial" panose="020B0604020202020204" pitchFamily="34" charset="0"/>
                  <a:cs typeface="Arial" panose="020B0604020202020204" pitchFamily="34" charset="0"/>
                </a:rPr>
                <a:t>Conversion Tools</a:t>
              </a:r>
            </a:p>
          </p:txBody>
        </p:sp>
        <p:sp>
          <p:nvSpPr>
            <p:cNvPr id="26" name="Arrow: Chevron 25">
              <a:extLst>
                <a:ext uri="{FF2B5EF4-FFF2-40B4-BE49-F238E27FC236}">
                  <a16:creationId xmlns:a16="http://schemas.microsoft.com/office/drawing/2014/main" id="{00FDC17C-2BC5-47DB-A05E-47A278FCD5ED}"/>
                </a:ext>
              </a:extLst>
            </p:cNvPr>
            <p:cNvSpPr/>
            <p:nvPr/>
          </p:nvSpPr>
          <p:spPr>
            <a:xfrm>
              <a:off x="609324" y="13133"/>
              <a:ext cx="1529823"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800">
                  <a:solidFill>
                    <a:prstClr val="black"/>
                  </a:solidFill>
                  <a:latin typeface="Arial" panose="020B0604020202020204" pitchFamily="34" charset="0"/>
                  <a:cs typeface="Arial" panose="020B0604020202020204" pitchFamily="34" charset="0"/>
                </a:rPr>
                <a:t>Conversion Approach</a:t>
              </a:r>
            </a:p>
          </p:txBody>
        </p:sp>
        <p:sp>
          <p:nvSpPr>
            <p:cNvPr id="27" name="Arrow: Chevron 26">
              <a:extLst>
                <a:ext uri="{FF2B5EF4-FFF2-40B4-BE49-F238E27FC236}">
                  <a16:creationId xmlns:a16="http://schemas.microsoft.com/office/drawing/2014/main" id="{133AED6F-5518-4FEC-A874-E4B9CAA0A778}"/>
                </a:ext>
              </a:extLst>
            </p:cNvPr>
            <p:cNvSpPr/>
            <p:nvPr/>
          </p:nvSpPr>
          <p:spPr>
            <a:xfrm>
              <a:off x="3354533" y="13133"/>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800">
                  <a:solidFill>
                    <a:prstClr val="black"/>
                  </a:solidFill>
                  <a:latin typeface="Arial" panose="020B0604020202020204" pitchFamily="34" charset="0"/>
                  <a:cs typeface="Arial" panose="020B0604020202020204" pitchFamily="34" charset="0"/>
                </a:rPr>
                <a:t>Reconciliation &amp; Validation</a:t>
              </a:r>
            </a:p>
          </p:txBody>
        </p:sp>
      </p:grpSp>
      <p:sp>
        <p:nvSpPr>
          <p:cNvPr id="28" name="Arrow: Chevron 27">
            <a:extLst>
              <a:ext uri="{FF2B5EF4-FFF2-40B4-BE49-F238E27FC236}">
                <a16:creationId xmlns:a16="http://schemas.microsoft.com/office/drawing/2014/main" id="{4BC449CC-8F70-47BC-9597-7A3471E2367C}"/>
              </a:ext>
            </a:extLst>
          </p:cNvPr>
          <p:cNvSpPr/>
          <p:nvPr/>
        </p:nvSpPr>
        <p:spPr>
          <a:xfrm>
            <a:off x="4089611" y="13254"/>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Testing Cycles</a:t>
            </a:r>
          </a:p>
        </p:txBody>
      </p:sp>
      <p:sp>
        <p:nvSpPr>
          <p:cNvPr id="20" name="Arrow: Chevron 19">
            <a:extLst>
              <a:ext uri="{FF2B5EF4-FFF2-40B4-BE49-F238E27FC236}">
                <a16:creationId xmlns:a16="http://schemas.microsoft.com/office/drawing/2014/main" id="{E6DAB6D3-D3A4-4BED-923E-2339BB846EA6}"/>
              </a:ext>
            </a:extLst>
          </p:cNvPr>
          <p:cNvSpPr/>
          <p:nvPr/>
        </p:nvSpPr>
        <p:spPr>
          <a:xfrm>
            <a:off x="5444647" y="6295"/>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Responsibility Matrix</a:t>
            </a:r>
          </a:p>
        </p:txBody>
      </p:sp>
      <p:sp>
        <p:nvSpPr>
          <p:cNvPr id="21" name="Arrow: Chevron 20">
            <a:extLst>
              <a:ext uri="{FF2B5EF4-FFF2-40B4-BE49-F238E27FC236}">
                <a16:creationId xmlns:a16="http://schemas.microsoft.com/office/drawing/2014/main" id="{EF0439D8-5F02-4031-9F06-DAF5A9B65A8C}"/>
              </a:ext>
            </a:extLst>
          </p:cNvPr>
          <p:cNvSpPr/>
          <p:nvPr/>
        </p:nvSpPr>
        <p:spPr>
          <a:xfrm>
            <a:off x="6806393" y="6863"/>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Entities in Scope</a:t>
            </a:r>
          </a:p>
        </p:txBody>
      </p:sp>
    </p:spTree>
    <p:extLst>
      <p:ext uri="{BB962C8B-B14F-4D97-AF65-F5344CB8AC3E}">
        <p14:creationId xmlns:p14="http://schemas.microsoft.com/office/powerpoint/2010/main" val="414482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3E72CA8C-D4A4-460C-84C8-FD55A8B07CCC}"/>
              </a:ext>
            </a:extLst>
          </p:cNvPr>
          <p:cNvGraphicFramePr>
            <a:graphicFrameLocks noGrp="1"/>
          </p:cNvGraphicFramePr>
          <p:nvPr/>
        </p:nvGraphicFramePr>
        <p:xfrm>
          <a:off x="5156044" y="1555016"/>
          <a:ext cx="2600218" cy="3372471"/>
        </p:xfrm>
        <a:graphic>
          <a:graphicData uri="http://schemas.openxmlformats.org/drawingml/2006/table">
            <a:tbl>
              <a:tblPr firstRow="1" bandRow="1">
                <a:tableStyleId>{5940675A-B579-460E-94D1-54222C63F5DA}</a:tableStyleId>
              </a:tblPr>
              <a:tblGrid>
                <a:gridCol w="2600218">
                  <a:extLst>
                    <a:ext uri="{9D8B030D-6E8A-4147-A177-3AD203B41FA5}">
                      <a16:colId xmlns:a16="http://schemas.microsoft.com/office/drawing/2014/main" val="3602010399"/>
                    </a:ext>
                  </a:extLst>
                </a:gridCol>
              </a:tblGrid>
              <a:tr h="271791">
                <a:tc>
                  <a:txBody>
                    <a:bodyPr/>
                    <a:lstStyle/>
                    <a:p>
                      <a:pPr algn="ctr"/>
                      <a:r>
                        <a:rPr lang="en-US" sz="1200">
                          <a:solidFill>
                            <a:schemeClr val="bg1"/>
                          </a:solidFill>
                          <a:latin typeface="Arial Body"/>
                          <a:ea typeface="Open Sans"/>
                          <a:cs typeface="Open Sans"/>
                        </a:rPr>
                        <a:t>Load Process</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3098151">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75" name="TextBox 74">
            <a:extLst>
              <a:ext uri="{FF2B5EF4-FFF2-40B4-BE49-F238E27FC236}">
                <a16:creationId xmlns:a16="http://schemas.microsoft.com/office/drawing/2014/main" id="{3EB73A41-9B9F-4F01-9F2E-DF90A5FB4F13}"/>
              </a:ext>
            </a:extLst>
          </p:cNvPr>
          <p:cNvSpPr txBox="1"/>
          <p:nvPr/>
        </p:nvSpPr>
        <p:spPr>
          <a:xfrm>
            <a:off x="5237087" y="2317660"/>
            <a:ext cx="113258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Download the data file</a:t>
            </a:r>
          </a:p>
        </p:txBody>
      </p:sp>
      <p:sp>
        <p:nvSpPr>
          <p:cNvPr id="234" name="TextBox 233">
            <a:extLst>
              <a:ext uri="{FF2B5EF4-FFF2-40B4-BE49-F238E27FC236}">
                <a16:creationId xmlns:a16="http://schemas.microsoft.com/office/drawing/2014/main" id="{369FB6AE-39B3-4B07-A45E-3131C53CB196}"/>
              </a:ext>
            </a:extLst>
          </p:cNvPr>
          <p:cNvSpPr txBox="1"/>
          <p:nvPr/>
        </p:nvSpPr>
        <p:spPr>
          <a:xfrm>
            <a:off x="6154482" y="3364038"/>
            <a:ext cx="140716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Submit ESS Job</a:t>
            </a:r>
          </a:p>
        </p:txBody>
      </p:sp>
      <p:sp>
        <p:nvSpPr>
          <p:cNvPr id="137" name="TextBox 136">
            <a:extLst>
              <a:ext uri="{FF2B5EF4-FFF2-40B4-BE49-F238E27FC236}">
                <a16:creationId xmlns:a16="http://schemas.microsoft.com/office/drawing/2014/main" id="{7EDCB747-EFC0-40E0-9040-20FF3ED9947B}"/>
              </a:ext>
            </a:extLst>
          </p:cNvPr>
          <p:cNvSpPr txBox="1"/>
          <p:nvPr/>
        </p:nvSpPr>
        <p:spPr>
          <a:xfrm>
            <a:off x="6154482" y="2416859"/>
            <a:ext cx="1518157"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Upload file to UCM</a:t>
            </a:r>
          </a:p>
        </p:txBody>
      </p:sp>
      <p:sp>
        <p:nvSpPr>
          <p:cNvPr id="73" name="TextBox 72">
            <a:extLst>
              <a:ext uri="{FF2B5EF4-FFF2-40B4-BE49-F238E27FC236}">
                <a16:creationId xmlns:a16="http://schemas.microsoft.com/office/drawing/2014/main" id="{A700BF60-B1C0-4446-9A47-B3FA1BE60EA6}"/>
              </a:ext>
            </a:extLst>
          </p:cNvPr>
          <p:cNvSpPr txBox="1"/>
          <p:nvPr/>
        </p:nvSpPr>
        <p:spPr>
          <a:xfrm>
            <a:off x="5211966" y="3266843"/>
            <a:ext cx="111292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Perform Transformation/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validations</a:t>
            </a:r>
          </a:p>
        </p:txBody>
      </p:sp>
      <p:sp>
        <p:nvSpPr>
          <p:cNvPr id="190" name="TextBox 189">
            <a:extLst>
              <a:ext uri="{FF2B5EF4-FFF2-40B4-BE49-F238E27FC236}">
                <a16:creationId xmlns:a16="http://schemas.microsoft.com/office/drawing/2014/main" id="{9D31B1BC-3368-46DD-8864-6BDB234FBBF2}"/>
              </a:ext>
            </a:extLst>
          </p:cNvPr>
          <p:cNvSpPr txBox="1"/>
          <p:nvPr/>
        </p:nvSpPr>
        <p:spPr>
          <a:xfrm>
            <a:off x="7780466" y="2049427"/>
            <a:ext cx="118270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Upload Data File</a:t>
            </a:r>
          </a:p>
        </p:txBody>
      </p:sp>
      <p:sp>
        <p:nvSpPr>
          <p:cNvPr id="175" name="TextBox 174">
            <a:extLst>
              <a:ext uri="{FF2B5EF4-FFF2-40B4-BE49-F238E27FC236}">
                <a16:creationId xmlns:a16="http://schemas.microsoft.com/office/drawing/2014/main" id="{4B5C8246-2E97-4F06-B800-22BCABA79B1D}"/>
              </a:ext>
            </a:extLst>
          </p:cNvPr>
          <p:cNvSpPr txBox="1"/>
          <p:nvPr/>
        </p:nvSpPr>
        <p:spPr>
          <a:xfrm>
            <a:off x="6267680" y="4379286"/>
            <a:ext cx="1379231"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Submit ESS Job</a:t>
            </a:r>
          </a:p>
        </p:txBody>
      </p:sp>
      <p:graphicFrame>
        <p:nvGraphicFramePr>
          <p:cNvPr id="17" name="Table 16">
            <a:extLst>
              <a:ext uri="{FF2B5EF4-FFF2-40B4-BE49-F238E27FC236}">
                <a16:creationId xmlns:a16="http://schemas.microsoft.com/office/drawing/2014/main" id="{75E8E7A0-C6C7-4365-A790-D4F7AA92BDDC}"/>
              </a:ext>
            </a:extLst>
          </p:cNvPr>
          <p:cNvGraphicFramePr>
            <a:graphicFrameLocks noGrp="1"/>
          </p:cNvGraphicFramePr>
          <p:nvPr/>
        </p:nvGraphicFramePr>
        <p:xfrm>
          <a:off x="9035909" y="1555940"/>
          <a:ext cx="1533680" cy="3663088"/>
        </p:xfrm>
        <a:graphic>
          <a:graphicData uri="http://schemas.openxmlformats.org/drawingml/2006/table">
            <a:tbl>
              <a:tblPr firstRow="1" bandRow="1">
                <a:tableStyleId>{5940675A-B579-460E-94D1-54222C63F5DA}</a:tableStyleId>
              </a:tblPr>
              <a:tblGrid>
                <a:gridCol w="1533680">
                  <a:extLst>
                    <a:ext uri="{9D8B030D-6E8A-4147-A177-3AD203B41FA5}">
                      <a16:colId xmlns:a16="http://schemas.microsoft.com/office/drawing/2014/main" val="3602010399"/>
                    </a:ext>
                  </a:extLst>
                </a:gridCol>
              </a:tblGrid>
              <a:tr h="264012">
                <a:tc>
                  <a:txBody>
                    <a:bodyPr/>
                    <a:lstStyle/>
                    <a:p>
                      <a:pPr algn="ctr"/>
                      <a:r>
                        <a:rPr lang="en-US" sz="1200">
                          <a:solidFill>
                            <a:schemeClr val="bg1"/>
                          </a:solidFill>
                          <a:latin typeface="Arial Body"/>
                          <a:ea typeface="Open Sans"/>
                          <a:cs typeface="Open Sans"/>
                        </a:rPr>
                        <a:t>Oracle ERP Cloud</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3388768">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4" name="Title 3">
            <a:extLst>
              <a:ext uri="{FF2B5EF4-FFF2-40B4-BE49-F238E27FC236}">
                <a16:creationId xmlns:a16="http://schemas.microsoft.com/office/drawing/2014/main" id="{DCA2FC00-93D0-423E-8C74-7A0CBDCD35C4}"/>
              </a:ext>
            </a:extLst>
          </p:cNvPr>
          <p:cNvSpPr>
            <a:spLocks noGrp="1"/>
          </p:cNvSpPr>
          <p:nvPr>
            <p:ph type="title"/>
          </p:nvPr>
        </p:nvSpPr>
        <p:spPr>
          <a:xfrm>
            <a:off x="512709" y="326388"/>
            <a:ext cx="10972800" cy="523220"/>
          </a:xfrm>
        </p:spPr>
        <p:txBody>
          <a:bodyPr>
            <a:noAutofit/>
          </a:bodyPr>
          <a:lstStyle/>
          <a:p>
            <a:pPr fontAlgn="base">
              <a:lnSpc>
                <a:spcPct val="100000"/>
              </a:lnSpc>
              <a:spcAft>
                <a:spcPct val="0"/>
              </a:spcAft>
              <a:defRPr/>
            </a:pPr>
            <a:r>
              <a:rPr lang="en-US">
                <a:ea typeface="Verdana" panose="020B0604030504040204" pitchFamily="34" charset="0"/>
              </a:rPr>
              <a:t>FBDI Approach – Data Flow</a:t>
            </a:r>
          </a:p>
        </p:txBody>
      </p:sp>
      <p:graphicFrame>
        <p:nvGraphicFramePr>
          <p:cNvPr id="2" name="Table 1">
            <a:extLst>
              <a:ext uri="{FF2B5EF4-FFF2-40B4-BE49-F238E27FC236}">
                <a16:creationId xmlns:a16="http://schemas.microsoft.com/office/drawing/2014/main" id="{EF3C4338-0779-4379-B9D3-CDF6337341AB}"/>
              </a:ext>
            </a:extLst>
          </p:cNvPr>
          <p:cNvGraphicFramePr>
            <a:graphicFrameLocks noGrp="1"/>
          </p:cNvGraphicFramePr>
          <p:nvPr/>
        </p:nvGraphicFramePr>
        <p:xfrm>
          <a:off x="953458" y="1553669"/>
          <a:ext cx="509047" cy="1764077"/>
        </p:xfrm>
        <a:graphic>
          <a:graphicData uri="http://schemas.openxmlformats.org/drawingml/2006/table">
            <a:tbl>
              <a:tblPr firstRow="1" bandRow="1">
                <a:tableStyleId>{5940675A-B579-460E-94D1-54222C63F5DA}</a:tableStyleId>
              </a:tblPr>
              <a:tblGrid>
                <a:gridCol w="509047">
                  <a:extLst>
                    <a:ext uri="{9D8B030D-6E8A-4147-A177-3AD203B41FA5}">
                      <a16:colId xmlns:a16="http://schemas.microsoft.com/office/drawing/2014/main" val="3602010399"/>
                    </a:ext>
                  </a:extLst>
                </a:gridCol>
              </a:tblGrid>
              <a:tr h="0">
                <a:tc>
                  <a:txBody>
                    <a:bodyPr/>
                    <a:lstStyle/>
                    <a:p>
                      <a:endParaRPr lang="en-US" sz="1200"/>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489757">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3" name="TextBox 2">
            <a:extLst>
              <a:ext uri="{FF2B5EF4-FFF2-40B4-BE49-F238E27FC236}">
                <a16:creationId xmlns:a16="http://schemas.microsoft.com/office/drawing/2014/main" id="{C38940A7-926C-49A5-B86A-AA4971C52FBE}"/>
              </a:ext>
            </a:extLst>
          </p:cNvPr>
          <p:cNvSpPr txBox="1"/>
          <p:nvPr/>
        </p:nvSpPr>
        <p:spPr>
          <a:xfrm rot="16200000">
            <a:off x="631764" y="2475659"/>
            <a:ext cx="1167625" cy="257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EBS</a:t>
            </a:r>
          </a:p>
        </p:txBody>
      </p:sp>
      <p:graphicFrame>
        <p:nvGraphicFramePr>
          <p:cNvPr id="13" name="Table 12">
            <a:extLst>
              <a:ext uri="{FF2B5EF4-FFF2-40B4-BE49-F238E27FC236}">
                <a16:creationId xmlns:a16="http://schemas.microsoft.com/office/drawing/2014/main" id="{70B87D72-F949-426D-B6C6-F08AE15CA6B7}"/>
              </a:ext>
            </a:extLst>
          </p:cNvPr>
          <p:cNvGraphicFramePr>
            <a:graphicFrameLocks noGrp="1"/>
          </p:cNvGraphicFramePr>
          <p:nvPr/>
        </p:nvGraphicFramePr>
        <p:xfrm>
          <a:off x="2553285" y="2476072"/>
          <a:ext cx="1919623" cy="2201996"/>
        </p:xfrm>
        <a:graphic>
          <a:graphicData uri="http://schemas.openxmlformats.org/drawingml/2006/table">
            <a:tbl>
              <a:tblPr firstRow="1" bandRow="1">
                <a:tableStyleId>{5940675A-B579-460E-94D1-54222C63F5DA}</a:tableStyleId>
              </a:tblPr>
              <a:tblGrid>
                <a:gridCol w="1919623">
                  <a:extLst>
                    <a:ext uri="{9D8B030D-6E8A-4147-A177-3AD203B41FA5}">
                      <a16:colId xmlns:a16="http://schemas.microsoft.com/office/drawing/2014/main" val="3602010399"/>
                    </a:ext>
                  </a:extLst>
                </a:gridCol>
              </a:tblGrid>
              <a:tr h="0">
                <a:tc>
                  <a:txBody>
                    <a:bodyPr/>
                    <a:lstStyle/>
                    <a:p>
                      <a:pPr algn="ctr"/>
                      <a:r>
                        <a:rPr lang="en-US" sz="1200">
                          <a:solidFill>
                            <a:schemeClr val="bg1"/>
                          </a:solidFill>
                          <a:latin typeface="Arial Body"/>
                          <a:ea typeface="Open Sans"/>
                          <a:cs typeface="Open Sans"/>
                        </a:rPr>
                        <a:t>SFTP Server</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1927676">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5" name="Rectangle: Rounded Corners 4">
            <a:extLst>
              <a:ext uri="{FF2B5EF4-FFF2-40B4-BE49-F238E27FC236}">
                <a16:creationId xmlns:a16="http://schemas.microsoft.com/office/drawing/2014/main" id="{777C41AE-701F-412C-A3E6-05D07D8E4ABD}"/>
              </a:ext>
            </a:extLst>
          </p:cNvPr>
          <p:cNvSpPr/>
          <p:nvPr/>
        </p:nvSpPr>
        <p:spPr>
          <a:xfrm>
            <a:off x="2661978" y="2874948"/>
            <a:ext cx="1692406" cy="165410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endParaRPr>
          </a:p>
        </p:txBody>
      </p:sp>
      <p:sp>
        <p:nvSpPr>
          <p:cNvPr id="18" name="Freeform 1001">
            <a:extLst>
              <a:ext uri="{FF2B5EF4-FFF2-40B4-BE49-F238E27FC236}">
                <a16:creationId xmlns:a16="http://schemas.microsoft.com/office/drawing/2014/main" id="{E0F0AC52-B542-47AD-9BDF-2E9782E7CD09}"/>
              </a:ext>
            </a:extLst>
          </p:cNvPr>
          <p:cNvSpPr>
            <a:spLocks noEditPoints="1"/>
          </p:cNvSpPr>
          <p:nvPr/>
        </p:nvSpPr>
        <p:spPr bwMode="auto">
          <a:xfrm>
            <a:off x="10102715" y="1902737"/>
            <a:ext cx="466874" cy="313818"/>
          </a:xfrm>
          <a:custGeom>
            <a:avLst/>
            <a:gdLst>
              <a:gd name="T0" fmla="*/ 269 w 320"/>
              <a:gd name="T1" fmla="*/ 192 h 192"/>
              <a:gd name="T2" fmla="*/ 71 w 320"/>
              <a:gd name="T3" fmla="*/ 192 h 192"/>
              <a:gd name="T4" fmla="*/ 0 w 320"/>
              <a:gd name="T5" fmla="*/ 121 h 192"/>
              <a:gd name="T6" fmla="*/ 71 w 320"/>
              <a:gd name="T7" fmla="*/ 51 h 192"/>
              <a:gd name="T8" fmla="*/ 96 w 320"/>
              <a:gd name="T9" fmla="*/ 56 h 192"/>
              <a:gd name="T10" fmla="*/ 181 w 320"/>
              <a:gd name="T11" fmla="*/ 0 h 192"/>
              <a:gd name="T12" fmla="*/ 273 w 320"/>
              <a:gd name="T13" fmla="*/ 91 h 192"/>
              <a:gd name="T14" fmla="*/ 320 w 320"/>
              <a:gd name="T15" fmla="*/ 142 h 192"/>
              <a:gd name="T16" fmla="*/ 269 w 320"/>
              <a:gd name="T17" fmla="*/ 192 h 192"/>
              <a:gd name="T18" fmla="*/ 71 w 320"/>
              <a:gd name="T19" fmla="*/ 72 h 192"/>
              <a:gd name="T20" fmla="*/ 21 w 320"/>
              <a:gd name="T21" fmla="*/ 121 h 192"/>
              <a:gd name="T22" fmla="*/ 71 w 320"/>
              <a:gd name="T23" fmla="*/ 171 h 192"/>
              <a:gd name="T24" fmla="*/ 269 w 320"/>
              <a:gd name="T25" fmla="*/ 171 h 192"/>
              <a:gd name="T26" fmla="*/ 298 w 320"/>
              <a:gd name="T27" fmla="*/ 142 h 192"/>
              <a:gd name="T28" fmla="*/ 269 w 320"/>
              <a:gd name="T29" fmla="*/ 112 h 192"/>
              <a:gd name="T30" fmla="*/ 267 w 320"/>
              <a:gd name="T31" fmla="*/ 112 h 192"/>
              <a:gd name="T32" fmla="*/ 265 w 320"/>
              <a:gd name="T33" fmla="*/ 113 h 192"/>
              <a:gd name="T34" fmla="*/ 254 w 320"/>
              <a:gd name="T35" fmla="*/ 111 h 192"/>
              <a:gd name="T36" fmla="*/ 251 w 320"/>
              <a:gd name="T37" fmla="*/ 101 h 192"/>
              <a:gd name="T38" fmla="*/ 251 w 320"/>
              <a:gd name="T39" fmla="*/ 96 h 192"/>
              <a:gd name="T40" fmla="*/ 251 w 320"/>
              <a:gd name="T41" fmla="*/ 92 h 192"/>
              <a:gd name="T42" fmla="*/ 181 w 320"/>
              <a:gd name="T43" fmla="*/ 22 h 192"/>
              <a:gd name="T44" fmla="*/ 114 w 320"/>
              <a:gd name="T45" fmla="*/ 68 h 192"/>
              <a:gd name="T46" fmla="*/ 112 w 320"/>
              <a:gd name="T47" fmla="*/ 73 h 192"/>
              <a:gd name="T48" fmla="*/ 112 w 320"/>
              <a:gd name="T49" fmla="*/ 75 h 192"/>
              <a:gd name="T50" fmla="*/ 103 w 320"/>
              <a:gd name="T51" fmla="*/ 83 h 192"/>
              <a:gd name="T52" fmla="*/ 93 w 320"/>
              <a:gd name="T53" fmla="*/ 79 h 192"/>
              <a:gd name="T54" fmla="*/ 71 w 320"/>
              <a:gd name="T55" fmla="*/ 7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0" h="192">
                <a:moveTo>
                  <a:pt x="269" y="192"/>
                </a:moveTo>
                <a:cubicBezTo>
                  <a:pt x="71" y="192"/>
                  <a:pt x="71" y="192"/>
                  <a:pt x="71" y="192"/>
                </a:cubicBezTo>
                <a:cubicBezTo>
                  <a:pt x="31" y="192"/>
                  <a:pt x="0" y="161"/>
                  <a:pt x="0" y="121"/>
                </a:cubicBezTo>
                <a:cubicBezTo>
                  <a:pt x="0" y="82"/>
                  <a:pt x="31" y="51"/>
                  <a:pt x="71" y="51"/>
                </a:cubicBezTo>
                <a:cubicBezTo>
                  <a:pt x="80" y="51"/>
                  <a:pt x="88" y="52"/>
                  <a:pt x="96" y="56"/>
                </a:cubicBezTo>
                <a:cubicBezTo>
                  <a:pt x="110" y="23"/>
                  <a:pt x="144" y="0"/>
                  <a:pt x="181" y="0"/>
                </a:cubicBezTo>
                <a:cubicBezTo>
                  <a:pt x="231" y="0"/>
                  <a:pt x="272" y="41"/>
                  <a:pt x="273" y="91"/>
                </a:cubicBezTo>
                <a:cubicBezTo>
                  <a:pt x="299" y="93"/>
                  <a:pt x="320" y="115"/>
                  <a:pt x="320" y="142"/>
                </a:cubicBezTo>
                <a:cubicBezTo>
                  <a:pt x="320" y="170"/>
                  <a:pt x="297" y="192"/>
                  <a:pt x="269" y="192"/>
                </a:cubicBezTo>
                <a:close/>
                <a:moveTo>
                  <a:pt x="71" y="72"/>
                </a:moveTo>
                <a:cubicBezTo>
                  <a:pt x="43" y="72"/>
                  <a:pt x="21" y="94"/>
                  <a:pt x="21" y="121"/>
                </a:cubicBezTo>
                <a:cubicBezTo>
                  <a:pt x="21" y="149"/>
                  <a:pt x="43" y="171"/>
                  <a:pt x="71" y="171"/>
                </a:cubicBezTo>
                <a:cubicBezTo>
                  <a:pt x="269" y="171"/>
                  <a:pt x="269" y="171"/>
                  <a:pt x="269" y="171"/>
                </a:cubicBezTo>
                <a:cubicBezTo>
                  <a:pt x="285" y="171"/>
                  <a:pt x="298" y="158"/>
                  <a:pt x="298" y="142"/>
                </a:cubicBezTo>
                <a:cubicBezTo>
                  <a:pt x="298" y="125"/>
                  <a:pt x="285" y="112"/>
                  <a:pt x="269" y="112"/>
                </a:cubicBezTo>
                <a:cubicBezTo>
                  <a:pt x="268" y="112"/>
                  <a:pt x="268" y="112"/>
                  <a:pt x="267" y="112"/>
                </a:cubicBezTo>
                <a:cubicBezTo>
                  <a:pt x="267" y="112"/>
                  <a:pt x="266" y="112"/>
                  <a:pt x="265" y="113"/>
                </a:cubicBezTo>
                <a:cubicBezTo>
                  <a:pt x="261" y="114"/>
                  <a:pt x="257" y="113"/>
                  <a:pt x="254" y="111"/>
                </a:cubicBezTo>
                <a:cubicBezTo>
                  <a:pt x="252" y="109"/>
                  <a:pt x="250" y="105"/>
                  <a:pt x="251" y="101"/>
                </a:cubicBezTo>
                <a:cubicBezTo>
                  <a:pt x="251" y="99"/>
                  <a:pt x="251" y="98"/>
                  <a:pt x="251" y="96"/>
                </a:cubicBezTo>
                <a:cubicBezTo>
                  <a:pt x="251" y="94"/>
                  <a:pt x="251" y="93"/>
                  <a:pt x="251" y="92"/>
                </a:cubicBezTo>
                <a:cubicBezTo>
                  <a:pt x="251" y="53"/>
                  <a:pt x="220" y="22"/>
                  <a:pt x="181" y="22"/>
                </a:cubicBezTo>
                <a:cubicBezTo>
                  <a:pt x="152" y="22"/>
                  <a:pt x="124" y="41"/>
                  <a:pt x="114" y="68"/>
                </a:cubicBezTo>
                <a:cubicBezTo>
                  <a:pt x="113" y="70"/>
                  <a:pt x="113" y="71"/>
                  <a:pt x="112" y="73"/>
                </a:cubicBezTo>
                <a:cubicBezTo>
                  <a:pt x="112" y="75"/>
                  <a:pt x="112" y="75"/>
                  <a:pt x="112" y="75"/>
                </a:cubicBezTo>
                <a:cubicBezTo>
                  <a:pt x="111" y="79"/>
                  <a:pt x="108" y="82"/>
                  <a:pt x="103" y="83"/>
                </a:cubicBezTo>
                <a:cubicBezTo>
                  <a:pt x="99" y="84"/>
                  <a:pt x="95" y="82"/>
                  <a:pt x="93" y="79"/>
                </a:cubicBezTo>
                <a:cubicBezTo>
                  <a:pt x="86" y="74"/>
                  <a:pt x="79" y="72"/>
                  <a:pt x="71" y="72"/>
                </a:cubicBezTo>
                <a:close/>
              </a:path>
            </a:pathLst>
          </a:custGeom>
          <a:solidFill>
            <a:srgbClr val="7578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7" name="TextBox 6">
            <a:extLst>
              <a:ext uri="{FF2B5EF4-FFF2-40B4-BE49-F238E27FC236}">
                <a16:creationId xmlns:a16="http://schemas.microsoft.com/office/drawing/2014/main" id="{6070E98B-F850-436E-9D51-F23E1430380A}"/>
              </a:ext>
            </a:extLst>
          </p:cNvPr>
          <p:cNvSpPr txBox="1"/>
          <p:nvPr/>
        </p:nvSpPr>
        <p:spPr>
          <a:xfrm>
            <a:off x="9174058" y="4881924"/>
            <a:ext cx="1197723"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Base Table</a:t>
            </a:r>
          </a:p>
        </p:txBody>
      </p:sp>
      <p:sp>
        <p:nvSpPr>
          <p:cNvPr id="28" name="TextBox 27">
            <a:extLst>
              <a:ext uri="{FF2B5EF4-FFF2-40B4-BE49-F238E27FC236}">
                <a16:creationId xmlns:a16="http://schemas.microsoft.com/office/drawing/2014/main" id="{B790B262-2986-4352-BDB7-1A7E0B51A98D}"/>
              </a:ext>
            </a:extLst>
          </p:cNvPr>
          <p:cNvSpPr txBox="1"/>
          <p:nvPr/>
        </p:nvSpPr>
        <p:spPr>
          <a:xfrm>
            <a:off x="9131804" y="2681283"/>
            <a:ext cx="1387069" cy="57708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Universal Content Management Server (UCM)</a:t>
            </a:r>
          </a:p>
        </p:txBody>
      </p:sp>
      <p:cxnSp>
        <p:nvCxnSpPr>
          <p:cNvPr id="10" name="Straight Arrow Connector 9">
            <a:extLst>
              <a:ext uri="{FF2B5EF4-FFF2-40B4-BE49-F238E27FC236}">
                <a16:creationId xmlns:a16="http://schemas.microsoft.com/office/drawing/2014/main" id="{CA037124-8F9F-4B8B-85B5-356D5C77081A}"/>
              </a:ext>
            </a:extLst>
          </p:cNvPr>
          <p:cNvCxnSpPr>
            <a:cxnSpLocks/>
          </p:cNvCxnSpPr>
          <p:nvPr/>
        </p:nvCxnSpPr>
        <p:spPr>
          <a:xfrm>
            <a:off x="1484408" y="2842148"/>
            <a:ext cx="288052" cy="0"/>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sp>
        <p:nvSpPr>
          <p:cNvPr id="55" name="Freeform 350">
            <a:extLst>
              <a:ext uri="{FF2B5EF4-FFF2-40B4-BE49-F238E27FC236}">
                <a16:creationId xmlns:a16="http://schemas.microsoft.com/office/drawing/2014/main" id="{D7F75DBE-B404-4AFF-8201-8293BC3D7C6B}"/>
              </a:ext>
            </a:extLst>
          </p:cNvPr>
          <p:cNvSpPr>
            <a:spLocks noEditPoints="1"/>
          </p:cNvSpPr>
          <p:nvPr/>
        </p:nvSpPr>
        <p:spPr bwMode="auto">
          <a:xfrm>
            <a:off x="3286222" y="3411646"/>
            <a:ext cx="327819" cy="408810"/>
          </a:xfrm>
          <a:custGeom>
            <a:avLst/>
            <a:gdLst>
              <a:gd name="T0" fmla="*/ 160 w 256"/>
              <a:gd name="T1" fmla="*/ 85 h 320"/>
              <a:gd name="T2" fmla="*/ 10 w 256"/>
              <a:gd name="T3" fmla="*/ 85 h 320"/>
              <a:gd name="T4" fmla="*/ 0 w 256"/>
              <a:gd name="T5" fmla="*/ 96 h 320"/>
              <a:gd name="T6" fmla="*/ 0 w 256"/>
              <a:gd name="T7" fmla="*/ 309 h 320"/>
              <a:gd name="T8" fmla="*/ 10 w 256"/>
              <a:gd name="T9" fmla="*/ 320 h 320"/>
              <a:gd name="T10" fmla="*/ 160 w 256"/>
              <a:gd name="T11" fmla="*/ 320 h 320"/>
              <a:gd name="T12" fmla="*/ 170 w 256"/>
              <a:gd name="T13" fmla="*/ 309 h 320"/>
              <a:gd name="T14" fmla="*/ 170 w 256"/>
              <a:gd name="T15" fmla="*/ 96 h 320"/>
              <a:gd name="T16" fmla="*/ 160 w 256"/>
              <a:gd name="T17" fmla="*/ 85 h 320"/>
              <a:gd name="T18" fmla="*/ 149 w 256"/>
              <a:gd name="T19" fmla="*/ 298 h 320"/>
              <a:gd name="T20" fmla="*/ 21 w 256"/>
              <a:gd name="T21" fmla="*/ 298 h 320"/>
              <a:gd name="T22" fmla="*/ 21 w 256"/>
              <a:gd name="T23" fmla="*/ 106 h 320"/>
              <a:gd name="T24" fmla="*/ 149 w 256"/>
              <a:gd name="T25" fmla="*/ 106 h 320"/>
              <a:gd name="T26" fmla="*/ 149 w 256"/>
              <a:gd name="T27" fmla="*/ 298 h 320"/>
              <a:gd name="T28" fmla="*/ 213 w 256"/>
              <a:gd name="T29" fmla="*/ 53 h 320"/>
              <a:gd name="T30" fmla="*/ 213 w 256"/>
              <a:gd name="T31" fmla="*/ 266 h 320"/>
              <a:gd name="T32" fmla="*/ 202 w 256"/>
              <a:gd name="T33" fmla="*/ 277 h 320"/>
              <a:gd name="T34" fmla="*/ 192 w 256"/>
              <a:gd name="T35" fmla="*/ 266 h 320"/>
              <a:gd name="T36" fmla="*/ 192 w 256"/>
              <a:gd name="T37" fmla="*/ 64 h 320"/>
              <a:gd name="T38" fmla="*/ 53 w 256"/>
              <a:gd name="T39" fmla="*/ 64 h 320"/>
              <a:gd name="T40" fmla="*/ 42 w 256"/>
              <a:gd name="T41" fmla="*/ 53 h 320"/>
              <a:gd name="T42" fmla="*/ 53 w 256"/>
              <a:gd name="T43" fmla="*/ 42 h 320"/>
              <a:gd name="T44" fmla="*/ 202 w 256"/>
              <a:gd name="T45" fmla="*/ 42 h 320"/>
              <a:gd name="T46" fmla="*/ 213 w 256"/>
              <a:gd name="T47" fmla="*/ 53 h 320"/>
              <a:gd name="T48" fmla="*/ 256 w 256"/>
              <a:gd name="T49" fmla="*/ 10 h 320"/>
              <a:gd name="T50" fmla="*/ 256 w 256"/>
              <a:gd name="T51" fmla="*/ 224 h 320"/>
              <a:gd name="T52" fmla="*/ 245 w 256"/>
              <a:gd name="T53" fmla="*/ 234 h 320"/>
              <a:gd name="T54" fmla="*/ 234 w 256"/>
              <a:gd name="T55" fmla="*/ 224 h 320"/>
              <a:gd name="T56" fmla="*/ 234 w 256"/>
              <a:gd name="T57" fmla="*/ 21 h 320"/>
              <a:gd name="T58" fmla="*/ 96 w 256"/>
              <a:gd name="T59" fmla="*/ 21 h 320"/>
              <a:gd name="T60" fmla="*/ 85 w 256"/>
              <a:gd name="T61" fmla="*/ 10 h 320"/>
              <a:gd name="T62" fmla="*/ 96 w 256"/>
              <a:gd name="T63" fmla="*/ 0 h 320"/>
              <a:gd name="T64" fmla="*/ 245 w 256"/>
              <a:gd name="T65" fmla="*/ 0 h 320"/>
              <a:gd name="T66" fmla="*/ 256 w 256"/>
              <a:gd name="T67" fmla="*/ 10 h 320"/>
              <a:gd name="T68" fmla="*/ 32 w 256"/>
              <a:gd name="T69" fmla="*/ 266 h 320"/>
              <a:gd name="T70" fmla="*/ 42 w 256"/>
              <a:gd name="T71" fmla="*/ 256 h 320"/>
              <a:gd name="T72" fmla="*/ 128 w 256"/>
              <a:gd name="T73" fmla="*/ 256 h 320"/>
              <a:gd name="T74" fmla="*/ 138 w 256"/>
              <a:gd name="T75" fmla="*/ 266 h 320"/>
              <a:gd name="T76" fmla="*/ 128 w 256"/>
              <a:gd name="T77" fmla="*/ 277 h 320"/>
              <a:gd name="T78" fmla="*/ 42 w 256"/>
              <a:gd name="T79" fmla="*/ 277 h 320"/>
              <a:gd name="T80" fmla="*/ 32 w 256"/>
              <a:gd name="T81" fmla="*/ 266 h 320"/>
              <a:gd name="T82" fmla="*/ 32 w 256"/>
              <a:gd name="T83" fmla="*/ 224 h 320"/>
              <a:gd name="T84" fmla="*/ 42 w 256"/>
              <a:gd name="T85" fmla="*/ 213 h 320"/>
              <a:gd name="T86" fmla="*/ 128 w 256"/>
              <a:gd name="T87" fmla="*/ 213 h 320"/>
              <a:gd name="T88" fmla="*/ 138 w 256"/>
              <a:gd name="T89" fmla="*/ 224 h 320"/>
              <a:gd name="T90" fmla="*/ 128 w 256"/>
              <a:gd name="T91" fmla="*/ 234 h 320"/>
              <a:gd name="T92" fmla="*/ 42 w 256"/>
              <a:gd name="T93" fmla="*/ 234 h 320"/>
              <a:gd name="T94" fmla="*/ 32 w 256"/>
              <a:gd name="T95" fmla="*/ 224 h 320"/>
              <a:gd name="T96" fmla="*/ 32 w 256"/>
              <a:gd name="T97" fmla="*/ 181 h 320"/>
              <a:gd name="T98" fmla="*/ 42 w 256"/>
              <a:gd name="T99" fmla="*/ 170 h 320"/>
              <a:gd name="T100" fmla="*/ 128 w 256"/>
              <a:gd name="T101" fmla="*/ 170 h 320"/>
              <a:gd name="T102" fmla="*/ 138 w 256"/>
              <a:gd name="T103" fmla="*/ 181 h 320"/>
              <a:gd name="T104" fmla="*/ 128 w 256"/>
              <a:gd name="T105" fmla="*/ 192 h 320"/>
              <a:gd name="T106" fmla="*/ 42 w 256"/>
              <a:gd name="T107" fmla="*/ 192 h 320"/>
              <a:gd name="T108" fmla="*/ 32 w 256"/>
              <a:gd name="T109" fmla="*/ 181 h 320"/>
              <a:gd name="T110" fmla="*/ 32 w 256"/>
              <a:gd name="T111" fmla="*/ 138 h 320"/>
              <a:gd name="T112" fmla="*/ 42 w 256"/>
              <a:gd name="T113" fmla="*/ 128 h 320"/>
              <a:gd name="T114" fmla="*/ 128 w 256"/>
              <a:gd name="T115" fmla="*/ 128 h 320"/>
              <a:gd name="T116" fmla="*/ 138 w 256"/>
              <a:gd name="T117" fmla="*/ 138 h 320"/>
              <a:gd name="T118" fmla="*/ 128 w 256"/>
              <a:gd name="T119" fmla="*/ 149 h 320"/>
              <a:gd name="T120" fmla="*/ 42 w 256"/>
              <a:gd name="T121" fmla="*/ 149 h 320"/>
              <a:gd name="T122" fmla="*/ 32 w 256"/>
              <a:gd name="T123"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6" h="320">
                <a:moveTo>
                  <a:pt x="160" y="85"/>
                </a:moveTo>
                <a:cubicBezTo>
                  <a:pt x="10" y="85"/>
                  <a:pt x="10" y="85"/>
                  <a:pt x="10" y="85"/>
                </a:cubicBezTo>
                <a:cubicBezTo>
                  <a:pt x="4" y="85"/>
                  <a:pt x="0" y="90"/>
                  <a:pt x="0" y="96"/>
                </a:cubicBezTo>
                <a:cubicBezTo>
                  <a:pt x="0" y="309"/>
                  <a:pt x="0" y="309"/>
                  <a:pt x="0" y="309"/>
                </a:cubicBezTo>
                <a:cubicBezTo>
                  <a:pt x="0" y="315"/>
                  <a:pt x="4" y="320"/>
                  <a:pt x="10" y="320"/>
                </a:cubicBezTo>
                <a:cubicBezTo>
                  <a:pt x="160" y="320"/>
                  <a:pt x="160" y="320"/>
                  <a:pt x="160" y="320"/>
                </a:cubicBezTo>
                <a:cubicBezTo>
                  <a:pt x="166" y="320"/>
                  <a:pt x="170" y="315"/>
                  <a:pt x="170" y="309"/>
                </a:cubicBezTo>
                <a:cubicBezTo>
                  <a:pt x="170" y="96"/>
                  <a:pt x="170" y="96"/>
                  <a:pt x="170" y="96"/>
                </a:cubicBezTo>
                <a:cubicBezTo>
                  <a:pt x="170" y="90"/>
                  <a:pt x="166" y="85"/>
                  <a:pt x="160" y="85"/>
                </a:cubicBezTo>
                <a:close/>
                <a:moveTo>
                  <a:pt x="149" y="298"/>
                </a:moveTo>
                <a:cubicBezTo>
                  <a:pt x="21" y="298"/>
                  <a:pt x="21" y="298"/>
                  <a:pt x="21" y="298"/>
                </a:cubicBezTo>
                <a:cubicBezTo>
                  <a:pt x="21" y="106"/>
                  <a:pt x="21" y="106"/>
                  <a:pt x="21" y="106"/>
                </a:cubicBezTo>
                <a:cubicBezTo>
                  <a:pt x="149" y="106"/>
                  <a:pt x="149" y="106"/>
                  <a:pt x="149" y="106"/>
                </a:cubicBezTo>
                <a:lnTo>
                  <a:pt x="149" y="298"/>
                </a:lnTo>
                <a:close/>
                <a:moveTo>
                  <a:pt x="213" y="53"/>
                </a:moveTo>
                <a:cubicBezTo>
                  <a:pt x="213" y="266"/>
                  <a:pt x="213" y="266"/>
                  <a:pt x="213" y="266"/>
                </a:cubicBezTo>
                <a:cubicBezTo>
                  <a:pt x="213" y="272"/>
                  <a:pt x="208" y="277"/>
                  <a:pt x="202" y="277"/>
                </a:cubicBezTo>
                <a:cubicBezTo>
                  <a:pt x="196" y="277"/>
                  <a:pt x="192" y="272"/>
                  <a:pt x="192" y="266"/>
                </a:cubicBezTo>
                <a:cubicBezTo>
                  <a:pt x="192" y="64"/>
                  <a:pt x="192" y="64"/>
                  <a:pt x="192" y="64"/>
                </a:cubicBezTo>
                <a:cubicBezTo>
                  <a:pt x="53" y="64"/>
                  <a:pt x="53" y="64"/>
                  <a:pt x="53" y="64"/>
                </a:cubicBezTo>
                <a:cubicBezTo>
                  <a:pt x="47" y="64"/>
                  <a:pt x="42" y="59"/>
                  <a:pt x="42" y="53"/>
                </a:cubicBezTo>
                <a:cubicBezTo>
                  <a:pt x="42" y="47"/>
                  <a:pt x="47" y="42"/>
                  <a:pt x="53" y="42"/>
                </a:cubicBezTo>
                <a:cubicBezTo>
                  <a:pt x="202" y="42"/>
                  <a:pt x="202" y="42"/>
                  <a:pt x="202" y="42"/>
                </a:cubicBezTo>
                <a:cubicBezTo>
                  <a:pt x="208" y="42"/>
                  <a:pt x="213" y="47"/>
                  <a:pt x="213" y="53"/>
                </a:cubicBezTo>
                <a:close/>
                <a:moveTo>
                  <a:pt x="256" y="10"/>
                </a:moveTo>
                <a:cubicBezTo>
                  <a:pt x="256" y="224"/>
                  <a:pt x="256" y="224"/>
                  <a:pt x="256" y="224"/>
                </a:cubicBezTo>
                <a:cubicBezTo>
                  <a:pt x="256" y="230"/>
                  <a:pt x="251" y="234"/>
                  <a:pt x="245" y="234"/>
                </a:cubicBezTo>
                <a:cubicBezTo>
                  <a:pt x="239" y="234"/>
                  <a:pt x="234" y="230"/>
                  <a:pt x="234" y="224"/>
                </a:cubicBezTo>
                <a:cubicBezTo>
                  <a:pt x="234" y="21"/>
                  <a:pt x="234" y="21"/>
                  <a:pt x="234" y="21"/>
                </a:cubicBezTo>
                <a:cubicBezTo>
                  <a:pt x="96" y="21"/>
                  <a:pt x="96" y="21"/>
                  <a:pt x="96" y="21"/>
                </a:cubicBezTo>
                <a:cubicBezTo>
                  <a:pt x="90" y="21"/>
                  <a:pt x="85" y="16"/>
                  <a:pt x="85" y="10"/>
                </a:cubicBezTo>
                <a:cubicBezTo>
                  <a:pt x="85" y="4"/>
                  <a:pt x="90" y="0"/>
                  <a:pt x="96" y="0"/>
                </a:cubicBezTo>
                <a:cubicBezTo>
                  <a:pt x="245" y="0"/>
                  <a:pt x="245" y="0"/>
                  <a:pt x="245" y="0"/>
                </a:cubicBezTo>
                <a:cubicBezTo>
                  <a:pt x="251" y="0"/>
                  <a:pt x="256" y="4"/>
                  <a:pt x="256" y="10"/>
                </a:cubicBezTo>
                <a:close/>
                <a:moveTo>
                  <a:pt x="32" y="266"/>
                </a:moveTo>
                <a:cubicBezTo>
                  <a:pt x="32" y="260"/>
                  <a:pt x="36" y="256"/>
                  <a:pt x="42" y="256"/>
                </a:cubicBezTo>
                <a:cubicBezTo>
                  <a:pt x="128" y="256"/>
                  <a:pt x="128" y="256"/>
                  <a:pt x="128" y="256"/>
                </a:cubicBezTo>
                <a:cubicBezTo>
                  <a:pt x="134" y="256"/>
                  <a:pt x="138" y="260"/>
                  <a:pt x="138" y="266"/>
                </a:cubicBezTo>
                <a:cubicBezTo>
                  <a:pt x="138" y="272"/>
                  <a:pt x="134" y="277"/>
                  <a:pt x="128" y="277"/>
                </a:cubicBezTo>
                <a:cubicBezTo>
                  <a:pt x="42" y="277"/>
                  <a:pt x="42" y="277"/>
                  <a:pt x="42" y="277"/>
                </a:cubicBezTo>
                <a:cubicBezTo>
                  <a:pt x="36" y="277"/>
                  <a:pt x="32" y="272"/>
                  <a:pt x="32" y="266"/>
                </a:cubicBezTo>
                <a:close/>
                <a:moveTo>
                  <a:pt x="32" y="224"/>
                </a:moveTo>
                <a:cubicBezTo>
                  <a:pt x="32" y="218"/>
                  <a:pt x="36" y="213"/>
                  <a:pt x="42" y="213"/>
                </a:cubicBezTo>
                <a:cubicBezTo>
                  <a:pt x="128" y="213"/>
                  <a:pt x="128" y="213"/>
                  <a:pt x="128" y="213"/>
                </a:cubicBezTo>
                <a:cubicBezTo>
                  <a:pt x="134" y="213"/>
                  <a:pt x="138" y="218"/>
                  <a:pt x="138" y="224"/>
                </a:cubicBezTo>
                <a:cubicBezTo>
                  <a:pt x="138" y="230"/>
                  <a:pt x="134" y="234"/>
                  <a:pt x="128" y="234"/>
                </a:cubicBezTo>
                <a:cubicBezTo>
                  <a:pt x="42" y="234"/>
                  <a:pt x="42" y="234"/>
                  <a:pt x="42" y="234"/>
                </a:cubicBezTo>
                <a:cubicBezTo>
                  <a:pt x="36" y="234"/>
                  <a:pt x="32" y="230"/>
                  <a:pt x="32" y="224"/>
                </a:cubicBezTo>
                <a:close/>
                <a:moveTo>
                  <a:pt x="32" y="181"/>
                </a:moveTo>
                <a:cubicBezTo>
                  <a:pt x="32" y="175"/>
                  <a:pt x="36" y="170"/>
                  <a:pt x="42" y="170"/>
                </a:cubicBezTo>
                <a:cubicBezTo>
                  <a:pt x="128" y="170"/>
                  <a:pt x="128" y="170"/>
                  <a:pt x="128" y="170"/>
                </a:cubicBezTo>
                <a:cubicBezTo>
                  <a:pt x="134" y="170"/>
                  <a:pt x="138" y="175"/>
                  <a:pt x="138" y="181"/>
                </a:cubicBezTo>
                <a:cubicBezTo>
                  <a:pt x="138" y="187"/>
                  <a:pt x="134" y="192"/>
                  <a:pt x="128" y="192"/>
                </a:cubicBezTo>
                <a:cubicBezTo>
                  <a:pt x="42" y="192"/>
                  <a:pt x="42" y="192"/>
                  <a:pt x="42" y="192"/>
                </a:cubicBezTo>
                <a:cubicBezTo>
                  <a:pt x="36" y="192"/>
                  <a:pt x="32" y="187"/>
                  <a:pt x="32" y="181"/>
                </a:cubicBezTo>
                <a:close/>
                <a:moveTo>
                  <a:pt x="32" y="138"/>
                </a:moveTo>
                <a:cubicBezTo>
                  <a:pt x="32" y="132"/>
                  <a:pt x="36" y="128"/>
                  <a:pt x="42" y="128"/>
                </a:cubicBezTo>
                <a:cubicBezTo>
                  <a:pt x="128" y="128"/>
                  <a:pt x="128" y="128"/>
                  <a:pt x="128" y="128"/>
                </a:cubicBezTo>
                <a:cubicBezTo>
                  <a:pt x="134" y="128"/>
                  <a:pt x="138" y="132"/>
                  <a:pt x="138" y="138"/>
                </a:cubicBezTo>
                <a:cubicBezTo>
                  <a:pt x="138" y="144"/>
                  <a:pt x="134" y="149"/>
                  <a:pt x="128" y="149"/>
                </a:cubicBezTo>
                <a:cubicBezTo>
                  <a:pt x="42" y="149"/>
                  <a:pt x="42" y="149"/>
                  <a:pt x="42" y="149"/>
                </a:cubicBezTo>
                <a:cubicBezTo>
                  <a:pt x="36" y="149"/>
                  <a:pt x="32" y="144"/>
                  <a:pt x="32" y="138"/>
                </a:cubicBezTo>
                <a:close/>
              </a:path>
            </a:pathLst>
          </a:custGeom>
          <a:solidFill>
            <a:srgbClr val="7578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56" name="Freeform 351">
            <a:extLst>
              <a:ext uri="{FF2B5EF4-FFF2-40B4-BE49-F238E27FC236}">
                <a16:creationId xmlns:a16="http://schemas.microsoft.com/office/drawing/2014/main" id="{DF3863E0-CDD8-4CD6-8FED-C79B7E2732BB}"/>
              </a:ext>
            </a:extLst>
          </p:cNvPr>
          <p:cNvSpPr>
            <a:spLocks noEditPoints="1"/>
          </p:cNvSpPr>
          <p:nvPr/>
        </p:nvSpPr>
        <p:spPr bwMode="auto">
          <a:xfrm>
            <a:off x="3140780" y="3278377"/>
            <a:ext cx="655638" cy="655639"/>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rgbClr val="7578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57" name="TextBox 56">
            <a:extLst>
              <a:ext uri="{FF2B5EF4-FFF2-40B4-BE49-F238E27FC236}">
                <a16:creationId xmlns:a16="http://schemas.microsoft.com/office/drawing/2014/main" id="{4C9B9956-46CE-4A03-88CC-C96239BEE518}"/>
              </a:ext>
            </a:extLst>
          </p:cNvPr>
          <p:cNvSpPr txBox="1"/>
          <p:nvPr/>
        </p:nvSpPr>
        <p:spPr>
          <a:xfrm>
            <a:off x="3002954" y="3955396"/>
            <a:ext cx="93129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Data Files</a:t>
            </a:r>
            <a:endParaRPr kumimoji="0" lang="en-US" sz="1000" b="0" i="0" u="none" strike="noStrike" kern="1200" cap="none" spc="0" normalizeH="0" baseline="0" noProof="0">
              <a:ln>
                <a:noFill/>
              </a:ln>
              <a:solidFill>
                <a:srgbClr val="6B767D"/>
              </a:solidFill>
              <a:effectLst/>
              <a:uLnTx/>
              <a:uFillTx/>
              <a:latin typeface="Arial" panose="020B0604020202020204"/>
              <a:ea typeface="+mn-ea"/>
              <a:cs typeface="Arial" panose="020B0604020202020204" pitchFamily="34" charset="0"/>
            </a:endParaRPr>
          </a:p>
        </p:txBody>
      </p:sp>
      <p:sp>
        <p:nvSpPr>
          <p:cNvPr id="59" name="Freeform 885">
            <a:extLst>
              <a:ext uri="{FF2B5EF4-FFF2-40B4-BE49-F238E27FC236}">
                <a16:creationId xmlns:a16="http://schemas.microsoft.com/office/drawing/2014/main" id="{4E5D3584-51A7-4664-9B88-81DE5E6B4811}"/>
              </a:ext>
            </a:extLst>
          </p:cNvPr>
          <p:cNvSpPr>
            <a:spLocks noChangeAspect="1" noEditPoints="1"/>
          </p:cNvSpPr>
          <p:nvPr/>
        </p:nvSpPr>
        <p:spPr bwMode="auto">
          <a:xfrm>
            <a:off x="5533464" y="1923513"/>
            <a:ext cx="404394" cy="367631"/>
          </a:xfrm>
          <a:custGeom>
            <a:avLst/>
            <a:gdLst>
              <a:gd name="T0" fmla="*/ 296 w 562"/>
              <a:gd name="T1" fmla="*/ 234 h 512"/>
              <a:gd name="T2" fmla="*/ 398 w 562"/>
              <a:gd name="T3" fmla="*/ 234 h 512"/>
              <a:gd name="T4" fmla="*/ 398 w 562"/>
              <a:gd name="T5" fmla="*/ 373 h 512"/>
              <a:gd name="T6" fmla="*/ 163 w 562"/>
              <a:gd name="T7" fmla="*/ 373 h 512"/>
              <a:gd name="T8" fmla="*/ 163 w 562"/>
              <a:gd name="T9" fmla="*/ 213 h 512"/>
              <a:gd name="T10" fmla="*/ 219 w 562"/>
              <a:gd name="T11" fmla="*/ 213 h 512"/>
              <a:gd name="T12" fmla="*/ 233 w 562"/>
              <a:gd name="T13" fmla="*/ 230 h 512"/>
              <a:gd name="T14" fmla="*/ 241 w 562"/>
              <a:gd name="T15" fmla="*/ 234 h 512"/>
              <a:gd name="T16" fmla="*/ 275 w 562"/>
              <a:gd name="T17" fmla="*/ 234 h 512"/>
              <a:gd name="T18" fmla="*/ 270 w 562"/>
              <a:gd name="T19" fmla="*/ 283 h 512"/>
              <a:gd name="T20" fmla="*/ 246 w 562"/>
              <a:gd name="T21" fmla="*/ 259 h 512"/>
              <a:gd name="T22" fmla="*/ 230 w 562"/>
              <a:gd name="T23" fmla="*/ 259 h 512"/>
              <a:gd name="T24" fmla="*/ 230 w 562"/>
              <a:gd name="T25" fmla="*/ 274 h 512"/>
              <a:gd name="T26" fmla="*/ 273 w 562"/>
              <a:gd name="T27" fmla="*/ 317 h 512"/>
              <a:gd name="T28" fmla="*/ 281 w 562"/>
              <a:gd name="T29" fmla="*/ 320 h 512"/>
              <a:gd name="T30" fmla="*/ 288 w 562"/>
              <a:gd name="T31" fmla="*/ 317 h 512"/>
              <a:gd name="T32" fmla="*/ 331 w 562"/>
              <a:gd name="T33" fmla="*/ 274 h 512"/>
              <a:gd name="T34" fmla="*/ 331 w 562"/>
              <a:gd name="T35" fmla="*/ 259 h 512"/>
              <a:gd name="T36" fmla="*/ 316 w 562"/>
              <a:gd name="T37" fmla="*/ 259 h 512"/>
              <a:gd name="T38" fmla="*/ 291 w 562"/>
              <a:gd name="T39" fmla="*/ 283 h 512"/>
              <a:gd name="T40" fmla="*/ 296 w 562"/>
              <a:gd name="T41" fmla="*/ 234 h 512"/>
              <a:gd name="T42" fmla="*/ 462 w 562"/>
              <a:gd name="T43" fmla="*/ 437 h 512"/>
              <a:gd name="T44" fmla="*/ 281 w 562"/>
              <a:gd name="T45" fmla="*/ 512 h 512"/>
              <a:gd name="T46" fmla="*/ 100 w 562"/>
              <a:gd name="T47" fmla="*/ 437 h 512"/>
              <a:gd name="T48" fmla="*/ 100 w 562"/>
              <a:gd name="T49" fmla="*/ 75 h 512"/>
              <a:gd name="T50" fmla="*/ 281 w 562"/>
              <a:gd name="T51" fmla="*/ 0 h 512"/>
              <a:gd name="T52" fmla="*/ 462 w 562"/>
              <a:gd name="T53" fmla="*/ 75 h 512"/>
              <a:gd name="T54" fmla="*/ 462 w 562"/>
              <a:gd name="T55" fmla="*/ 437 h 512"/>
              <a:gd name="T56" fmla="*/ 419 w 562"/>
              <a:gd name="T57" fmla="*/ 224 h 512"/>
              <a:gd name="T58" fmla="*/ 409 w 562"/>
              <a:gd name="T59" fmla="*/ 213 h 512"/>
              <a:gd name="T60" fmla="*/ 302 w 562"/>
              <a:gd name="T61" fmla="*/ 213 h 512"/>
              <a:gd name="T62" fmla="*/ 403 w 562"/>
              <a:gd name="T63" fmla="*/ 149 h 512"/>
              <a:gd name="T64" fmla="*/ 414 w 562"/>
              <a:gd name="T65" fmla="*/ 138 h 512"/>
              <a:gd name="T66" fmla="*/ 403 w 562"/>
              <a:gd name="T67" fmla="*/ 128 h 512"/>
              <a:gd name="T68" fmla="*/ 280 w 562"/>
              <a:gd name="T69" fmla="*/ 213 h 512"/>
              <a:gd name="T70" fmla="*/ 246 w 562"/>
              <a:gd name="T71" fmla="*/ 213 h 512"/>
              <a:gd name="T72" fmla="*/ 232 w 562"/>
              <a:gd name="T73" fmla="*/ 196 h 512"/>
              <a:gd name="T74" fmla="*/ 224 w 562"/>
              <a:gd name="T75" fmla="*/ 192 h 512"/>
              <a:gd name="T76" fmla="*/ 153 w 562"/>
              <a:gd name="T77" fmla="*/ 192 h 512"/>
              <a:gd name="T78" fmla="*/ 142 w 562"/>
              <a:gd name="T79" fmla="*/ 202 h 512"/>
              <a:gd name="T80" fmla="*/ 142 w 562"/>
              <a:gd name="T81" fmla="*/ 384 h 512"/>
              <a:gd name="T82" fmla="*/ 153 w 562"/>
              <a:gd name="T83" fmla="*/ 394 h 512"/>
              <a:gd name="T84" fmla="*/ 409 w 562"/>
              <a:gd name="T85" fmla="*/ 394 h 512"/>
              <a:gd name="T86" fmla="*/ 419 w 562"/>
              <a:gd name="T87" fmla="*/ 384 h 512"/>
              <a:gd name="T88" fmla="*/ 419 w 562"/>
              <a:gd name="T89"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2" h="512">
                <a:moveTo>
                  <a:pt x="296" y="234"/>
                </a:moveTo>
                <a:cubicBezTo>
                  <a:pt x="398" y="234"/>
                  <a:pt x="398" y="234"/>
                  <a:pt x="398" y="234"/>
                </a:cubicBezTo>
                <a:cubicBezTo>
                  <a:pt x="398" y="373"/>
                  <a:pt x="398" y="373"/>
                  <a:pt x="398" y="373"/>
                </a:cubicBezTo>
                <a:cubicBezTo>
                  <a:pt x="163" y="373"/>
                  <a:pt x="163" y="373"/>
                  <a:pt x="163" y="373"/>
                </a:cubicBezTo>
                <a:cubicBezTo>
                  <a:pt x="163" y="213"/>
                  <a:pt x="163" y="213"/>
                  <a:pt x="163" y="213"/>
                </a:cubicBezTo>
                <a:cubicBezTo>
                  <a:pt x="219" y="213"/>
                  <a:pt x="219" y="213"/>
                  <a:pt x="219" y="213"/>
                </a:cubicBezTo>
                <a:cubicBezTo>
                  <a:pt x="233" y="230"/>
                  <a:pt x="233" y="230"/>
                  <a:pt x="233" y="230"/>
                </a:cubicBezTo>
                <a:cubicBezTo>
                  <a:pt x="235" y="233"/>
                  <a:pt x="238" y="234"/>
                  <a:pt x="241" y="234"/>
                </a:cubicBezTo>
                <a:cubicBezTo>
                  <a:pt x="275" y="234"/>
                  <a:pt x="275" y="234"/>
                  <a:pt x="275" y="234"/>
                </a:cubicBezTo>
                <a:cubicBezTo>
                  <a:pt x="272" y="249"/>
                  <a:pt x="270" y="266"/>
                  <a:pt x="270" y="283"/>
                </a:cubicBezTo>
                <a:cubicBezTo>
                  <a:pt x="246" y="259"/>
                  <a:pt x="246" y="259"/>
                  <a:pt x="246" y="259"/>
                </a:cubicBezTo>
                <a:cubicBezTo>
                  <a:pt x="241" y="255"/>
                  <a:pt x="235" y="255"/>
                  <a:pt x="230" y="259"/>
                </a:cubicBezTo>
                <a:cubicBezTo>
                  <a:pt x="226" y="263"/>
                  <a:pt x="226" y="270"/>
                  <a:pt x="230" y="274"/>
                </a:cubicBezTo>
                <a:cubicBezTo>
                  <a:pt x="273" y="317"/>
                  <a:pt x="273" y="317"/>
                  <a:pt x="273" y="317"/>
                </a:cubicBezTo>
                <a:cubicBezTo>
                  <a:pt x="275" y="319"/>
                  <a:pt x="278" y="320"/>
                  <a:pt x="281" y="320"/>
                </a:cubicBezTo>
                <a:cubicBezTo>
                  <a:pt x="283" y="320"/>
                  <a:pt x="286" y="319"/>
                  <a:pt x="288" y="317"/>
                </a:cubicBezTo>
                <a:cubicBezTo>
                  <a:pt x="331" y="274"/>
                  <a:pt x="331" y="274"/>
                  <a:pt x="331" y="274"/>
                </a:cubicBezTo>
                <a:cubicBezTo>
                  <a:pt x="335" y="270"/>
                  <a:pt x="335" y="263"/>
                  <a:pt x="331" y="259"/>
                </a:cubicBezTo>
                <a:cubicBezTo>
                  <a:pt x="327" y="255"/>
                  <a:pt x="320" y="255"/>
                  <a:pt x="316" y="259"/>
                </a:cubicBezTo>
                <a:cubicBezTo>
                  <a:pt x="291" y="283"/>
                  <a:pt x="291" y="283"/>
                  <a:pt x="291" y="283"/>
                </a:cubicBezTo>
                <a:cubicBezTo>
                  <a:pt x="292" y="265"/>
                  <a:pt x="293" y="249"/>
                  <a:pt x="296" y="234"/>
                </a:cubicBezTo>
                <a:close/>
                <a:moveTo>
                  <a:pt x="462" y="437"/>
                </a:moveTo>
                <a:cubicBezTo>
                  <a:pt x="412" y="487"/>
                  <a:pt x="346" y="512"/>
                  <a:pt x="281" y="512"/>
                </a:cubicBezTo>
                <a:cubicBezTo>
                  <a:pt x="215" y="512"/>
                  <a:pt x="150" y="487"/>
                  <a:pt x="100" y="437"/>
                </a:cubicBezTo>
                <a:cubicBezTo>
                  <a:pt x="0" y="337"/>
                  <a:pt x="0" y="175"/>
                  <a:pt x="100" y="75"/>
                </a:cubicBezTo>
                <a:cubicBezTo>
                  <a:pt x="150" y="25"/>
                  <a:pt x="215" y="0"/>
                  <a:pt x="281" y="0"/>
                </a:cubicBezTo>
                <a:cubicBezTo>
                  <a:pt x="346" y="0"/>
                  <a:pt x="412" y="25"/>
                  <a:pt x="462" y="75"/>
                </a:cubicBezTo>
                <a:cubicBezTo>
                  <a:pt x="562" y="175"/>
                  <a:pt x="562" y="337"/>
                  <a:pt x="462" y="437"/>
                </a:cubicBezTo>
                <a:close/>
                <a:moveTo>
                  <a:pt x="419" y="224"/>
                </a:moveTo>
                <a:cubicBezTo>
                  <a:pt x="419" y="218"/>
                  <a:pt x="415" y="213"/>
                  <a:pt x="409" y="213"/>
                </a:cubicBezTo>
                <a:cubicBezTo>
                  <a:pt x="302" y="213"/>
                  <a:pt x="302" y="213"/>
                  <a:pt x="302" y="213"/>
                </a:cubicBezTo>
                <a:cubicBezTo>
                  <a:pt x="318" y="170"/>
                  <a:pt x="351" y="149"/>
                  <a:pt x="403" y="149"/>
                </a:cubicBezTo>
                <a:cubicBezTo>
                  <a:pt x="409" y="149"/>
                  <a:pt x="414" y="144"/>
                  <a:pt x="414" y="138"/>
                </a:cubicBezTo>
                <a:cubicBezTo>
                  <a:pt x="414" y="132"/>
                  <a:pt x="409" y="128"/>
                  <a:pt x="403" y="128"/>
                </a:cubicBezTo>
                <a:cubicBezTo>
                  <a:pt x="339" y="128"/>
                  <a:pt x="298" y="157"/>
                  <a:pt x="280" y="213"/>
                </a:cubicBezTo>
                <a:cubicBezTo>
                  <a:pt x="246" y="213"/>
                  <a:pt x="246" y="213"/>
                  <a:pt x="246" y="213"/>
                </a:cubicBezTo>
                <a:cubicBezTo>
                  <a:pt x="232" y="196"/>
                  <a:pt x="232" y="196"/>
                  <a:pt x="232" y="196"/>
                </a:cubicBezTo>
                <a:cubicBezTo>
                  <a:pt x="230" y="193"/>
                  <a:pt x="227" y="192"/>
                  <a:pt x="224" y="192"/>
                </a:cubicBezTo>
                <a:cubicBezTo>
                  <a:pt x="153" y="192"/>
                  <a:pt x="153" y="192"/>
                  <a:pt x="153" y="192"/>
                </a:cubicBezTo>
                <a:cubicBezTo>
                  <a:pt x="147" y="192"/>
                  <a:pt x="142" y="196"/>
                  <a:pt x="142" y="202"/>
                </a:cubicBezTo>
                <a:cubicBezTo>
                  <a:pt x="142" y="384"/>
                  <a:pt x="142" y="384"/>
                  <a:pt x="142" y="384"/>
                </a:cubicBezTo>
                <a:cubicBezTo>
                  <a:pt x="142" y="390"/>
                  <a:pt x="147" y="394"/>
                  <a:pt x="153" y="394"/>
                </a:cubicBezTo>
                <a:cubicBezTo>
                  <a:pt x="409" y="394"/>
                  <a:pt x="409" y="394"/>
                  <a:pt x="409" y="394"/>
                </a:cubicBezTo>
                <a:cubicBezTo>
                  <a:pt x="415" y="394"/>
                  <a:pt x="419" y="390"/>
                  <a:pt x="419" y="384"/>
                </a:cubicBezTo>
                <a:lnTo>
                  <a:pt x="419" y="224"/>
                </a:ln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62" name="Freeform 603">
            <a:extLst>
              <a:ext uri="{FF2B5EF4-FFF2-40B4-BE49-F238E27FC236}">
                <a16:creationId xmlns:a16="http://schemas.microsoft.com/office/drawing/2014/main" id="{2F37350C-0F80-4AB8-B2A2-A4721E4E89C5}"/>
              </a:ext>
            </a:extLst>
          </p:cNvPr>
          <p:cNvSpPr>
            <a:spLocks noChangeAspect="1" noEditPoints="1"/>
          </p:cNvSpPr>
          <p:nvPr/>
        </p:nvSpPr>
        <p:spPr bwMode="auto">
          <a:xfrm>
            <a:off x="5583192" y="2874948"/>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362 h 512"/>
              <a:gd name="T12" fmla="*/ 106 w 512"/>
              <a:gd name="T13" fmla="*/ 362 h 512"/>
              <a:gd name="T14" fmla="*/ 96 w 512"/>
              <a:gd name="T15" fmla="*/ 352 h 512"/>
              <a:gd name="T16" fmla="*/ 106 w 512"/>
              <a:gd name="T17" fmla="*/ 341 h 512"/>
              <a:gd name="T18" fmla="*/ 405 w 512"/>
              <a:gd name="T19" fmla="*/ 341 h 512"/>
              <a:gd name="T20" fmla="*/ 416 w 512"/>
              <a:gd name="T21" fmla="*/ 352 h 512"/>
              <a:gd name="T22" fmla="*/ 405 w 512"/>
              <a:gd name="T23" fmla="*/ 362 h 512"/>
              <a:gd name="T24" fmla="*/ 405 w 512"/>
              <a:gd name="T25" fmla="*/ 298 h 512"/>
              <a:gd name="T26" fmla="*/ 106 w 512"/>
              <a:gd name="T27" fmla="*/ 298 h 512"/>
              <a:gd name="T28" fmla="*/ 96 w 512"/>
              <a:gd name="T29" fmla="*/ 288 h 512"/>
              <a:gd name="T30" fmla="*/ 106 w 512"/>
              <a:gd name="T31" fmla="*/ 277 h 512"/>
              <a:gd name="T32" fmla="*/ 405 w 512"/>
              <a:gd name="T33" fmla="*/ 277 h 512"/>
              <a:gd name="T34" fmla="*/ 416 w 512"/>
              <a:gd name="T35" fmla="*/ 288 h 512"/>
              <a:gd name="T36" fmla="*/ 405 w 512"/>
              <a:gd name="T37" fmla="*/ 298 h 512"/>
              <a:gd name="T38" fmla="*/ 405 w 512"/>
              <a:gd name="T39" fmla="*/ 234 h 512"/>
              <a:gd name="T40" fmla="*/ 106 w 512"/>
              <a:gd name="T41" fmla="*/ 234 h 512"/>
              <a:gd name="T42" fmla="*/ 96 w 512"/>
              <a:gd name="T43" fmla="*/ 224 h 512"/>
              <a:gd name="T44" fmla="*/ 106 w 512"/>
              <a:gd name="T45" fmla="*/ 213 h 512"/>
              <a:gd name="T46" fmla="*/ 405 w 512"/>
              <a:gd name="T47" fmla="*/ 213 h 512"/>
              <a:gd name="T48" fmla="*/ 416 w 512"/>
              <a:gd name="T49" fmla="*/ 224 h 512"/>
              <a:gd name="T50" fmla="*/ 405 w 512"/>
              <a:gd name="T51" fmla="*/ 234 h 512"/>
              <a:gd name="T52" fmla="*/ 405 w 512"/>
              <a:gd name="T53" fmla="*/ 170 h 512"/>
              <a:gd name="T54" fmla="*/ 106 w 512"/>
              <a:gd name="T55" fmla="*/ 170 h 512"/>
              <a:gd name="T56" fmla="*/ 96 w 512"/>
              <a:gd name="T57" fmla="*/ 160 h 512"/>
              <a:gd name="T58" fmla="*/ 106 w 512"/>
              <a:gd name="T59" fmla="*/ 149 h 512"/>
              <a:gd name="T60" fmla="*/ 405 w 512"/>
              <a:gd name="T61" fmla="*/ 149 h 512"/>
              <a:gd name="T62" fmla="*/ 416 w 512"/>
              <a:gd name="T63" fmla="*/ 160 h 512"/>
              <a:gd name="T64" fmla="*/ 405 w 512"/>
              <a:gd name="T65"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362"/>
                </a:moveTo>
                <a:cubicBezTo>
                  <a:pt x="106" y="362"/>
                  <a:pt x="106" y="362"/>
                  <a:pt x="106" y="362"/>
                </a:cubicBezTo>
                <a:cubicBezTo>
                  <a:pt x="100" y="362"/>
                  <a:pt x="96" y="358"/>
                  <a:pt x="96" y="352"/>
                </a:cubicBezTo>
                <a:cubicBezTo>
                  <a:pt x="96" y="346"/>
                  <a:pt x="100" y="341"/>
                  <a:pt x="106" y="341"/>
                </a:cubicBezTo>
                <a:cubicBezTo>
                  <a:pt x="405" y="341"/>
                  <a:pt x="405" y="341"/>
                  <a:pt x="405" y="341"/>
                </a:cubicBezTo>
                <a:cubicBezTo>
                  <a:pt x="411" y="341"/>
                  <a:pt x="416" y="346"/>
                  <a:pt x="416" y="352"/>
                </a:cubicBezTo>
                <a:cubicBezTo>
                  <a:pt x="416" y="358"/>
                  <a:pt x="411" y="362"/>
                  <a:pt x="405" y="362"/>
                </a:cubicBezTo>
                <a:close/>
                <a:moveTo>
                  <a:pt x="405" y="298"/>
                </a:moveTo>
                <a:cubicBezTo>
                  <a:pt x="106" y="298"/>
                  <a:pt x="106" y="298"/>
                  <a:pt x="106" y="298"/>
                </a:cubicBezTo>
                <a:cubicBezTo>
                  <a:pt x="100" y="298"/>
                  <a:pt x="96" y="294"/>
                  <a:pt x="96" y="288"/>
                </a:cubicBezTo>
                <a:cubicBezTo>
                  <a:pt x="96" y="282"/>
                  <a:pt x="100" y="277"/>
                  <a:pt x="106" y="277"/>
                </a:cubicBezTo>
                <a:cubicBezTo>
                  <a:pt x="405" y="277"/>
                  <a:pt x="405" y="277"/>
                  <a:pt x="405" y="277"/>
                </a:cubicBezTo>
                <a:cubicBezTo>
                  <a:pt x="411" y="277"/>
                  <a:pt x="416" y="282"/>
                  <a:pt x="416" y="288"/>
                </a:cubicBezTo>
                <a:cubicBezTo>
                  <a:pt x="416" y="294"/>
                  <a:pt x="411" y="298"/>
                  <a:pt x="405" y="298"/>
                </a:cubicBezTo>
                <a:close/>
                <a:moveTo>
                  <a:pt x="405" y="234"/>
                </a:moveTo>
                <a:cubicBezTo>
                  <a:pt x="106" y="234"/>
                  <a:pt x="106" y="234"/>
                  <a:pt x="106" y="234"/>
                </a:cubicBezTo>
                <a:cubicBezTo>
                  <a:pt x="100" y="234"/>
                  <a:pt x="96" y="230"/>
                  <a:pt x="96" y="224"/>
                </a:cubicBezTo>
                <a:cubicBezTo>
                  <a:pt x="96" y="218"/>
                  <a:pt x="100" y="213"/>
                  <a:pt x="106" y="213"/>
                </a:cubicBezTo>
                <a:cubicBezTo>
                  <a:pt x="405" y="213"/>
                  <a:pt x="405" y="213"/>
                  <a:pt x="405" y="213"/>
                </a:cubicBezTo>
                <a:cubicBezTo>
                  <a:pt x="411" y="213"/>
                  <a:pt x="416" y="218"/>
                  <a:pt x="416" y="224"/>
                </a:cubicBezTo>
                <a:cubicBezTo>
                  <a:pt x="416" y="230"/>
                  <a:pt x="411" y="234"/>
                  <a:pt x="405" y="234"/>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64" name="Freeform 355">
            <a:extLst>
              <a:ext uri="{FF2B5EF4-FFF2-40B4-BE49-F238E27FC236}">
                <a16:creationId xmlns:a16="http://schemas.microsoft.com/office/drawing/2014/main" id="{7293138E-BE5C-48AD-8F4B-56CA4AC203B5}"/>
              </a:ext>
            </a:extLst>
          </p:cNvPr>
          <p:cNvSpPr>
            <a:spLocks/>
          </p:cNvSpPr>
          <p:nvPr/>
        </p:nvSpPr>
        <p:spPr bwMode="auto">
          <a:xfrm>
            <a:off x="5698701" y="4135978"/>
            <a:ext cx="138402" cy="198953"/>
          </a:xfrm>
          <a:custGeom>
            <a:avLst/>
            <a:gdLst>
              <a:gd name="T0" fmla="*/ 117 w 192"/>
              <a:gd name="T1" fmla="*/ 64 h 277"/>
              <a:gd name="T2" fmla="*/ 117 w 192"/>
              <a:gd name="T3" fmla="*/ 0 h 277"/>
              <a:gd name="T4" fmla="*/ 0 w 192"/>
              <a:gd name="T5" fmla="*/ 0 h 277"/>
              <a:gd name="T6" fmla="*/ 0 w 192"/>
              <a:gd name="T7" fmla="*/ 277 h 277"/>
              <a:gd name="T8" fmla="*/ 192 w 192"/>
              <a:gd name="T9" fmla="*/ 277 h 277"/>
              <a:gd name="T10" fmla="*/ 192 w 192"/>
              <a:gd name="T11" fmla="*/ 75 h 277"/>
              <a:gd name="T12" fmla="*/ 128 w 192"/>
              <a:gd name="T13" fmla="*/ 75 h 277"/>
              <a:gd name="T14" fmla="*/ 117 w 192"/>
              <a:gd name="T15" fmla="*/ 64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77">
                <a:moveTo>
                  <a:pt x="117" y="64"/>
                </a:moveTo>
                <a:cubicBezTo>
                  <a:pt x="117" y="0"/>
                  <a:pt x="117" y="0"/>
                  <a:pt x="117" y="0"/>
                </a:cubicBezTo>
                <a:cubicBezTo>
                  <a:pt x="0" y="0"/>
                  <a:pt x="0" y="0"/>
                  <a:pt x="0" y="0"/>
                </a:cubicBezTo>
                <a:cubicBezTo>
                  <a:pt x="0" y="277"/>
                  <a:pt x="0" y="277"/>
                  <a:pt x="0" y="277"/>
                </a:cubicBezTo>
                <a:cubicBezTo>
                  <a:pt x="192" y="277"/>
                  <a:pt x="192" y="277"/>
                  <a:pt x="192" y="277"/>
                </a:cubicBezTo>
                <a:cubicBezTo>
                  <a:pt x="192" y="75"/>
                  <a:pt x="192" y="75"/>
                  <a:pt x="192" y="75"/>
                </a:cubicBezTo>
                <a:cubicBezTo>
                  <a:pt x="128" y="75"/>
                  <a:pt x="128" y="75"/>
                  <a:pt x="128" y="75"/>
                </a:cubicBezTo>
                <a:cubicBezTo>
                  <a:pt x="122" y="75"/>
                  <a:pt x="117" y="70"/>
                  <a:pt x="117" y="64"/>
                </a:cubicBezTo>
                <a:close/>
              </a:path>
            </a:pathLst>
          </a:custGeom>
          <a:solidFill>
            <a:srgbClr val="FFC7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65" name="Freeform 356">
            <a:extLst>
              <a:ext uri="{FF2B5EF4-FFF2-40B4-BE49-F238E27FC236}">
                <a16:creationId xmlns:a16="http://schemas.microsoft.com/office/drawing/2014/main" id="{7736FE56-A31D-4C2A-8EBD-9AEB4D05FBB8}"/>
              </a:ext>
            </a:extLst>
          </p:cNvPr>
          <p:cNvSpPr>
            <a:spLocks/>
          </p:cNvSpPr>
          <p:nvPr/>
        </p:nvSpPr>
        <p:spPr bwMode="auto">
          <a:xfrm>
            <a:off x="5838643" y="5121783"/>
            <a:ext cx="28113" cy="27032"/>
          </a:xfrm>
          <a:custGeom>
            <a:avLst/>
            <a:gdLst>
              <a:gd name="T0" fmla="*/ 0 w 26"/>
              <a:gd name="T1" fmla="*/ 0 h 25"/>
              <a:gd name="T2" fmla="*/ 0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0" y="25"/>
                </a:lnTo>
                <a:lnTo>
                  <a:pt x="26" y="25"/>
                </a:lnTo>
                <a:lnTo>
                  <a:pt x="0" y="0"/>
                </a:lnTo>
                <a:close/>
              </a:path>
            </a:pathLst>
          </a:custGeom>
          <a:solidFill>
            <a:srgbClr val="92D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66" name="Freeform 357">
            <a:extLst>
              <a:ext uri="{FF2B5EF4-FFF2-40B4-BE49-F238E27FC236}">
                <a16:creationId xmlns:a16="http://schemas.microsoft.com/office/drawing/2014/main" id="{8B9382F2-ACF8-4AAA-960D-D52AE8AD1DED}"/>
              </a:ext>
            </a:extLst>
          </p:cNvPr>
          <p:cNvSpPr>
            <a:spLocks noEditPoints="1"/>
          </p:cNvSpPr>
          <p:nvPr/>
        </p:nvSpPr>
        <p:spPr bwMode="auto">
          <a:xfrm>
            <a:off x="5593049" y="4059586"/>
            <a:ext cx="367630" cy="36763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405 h 512"/>
              <a:gd name="T12" fmla="*/ 362 w 512"/>
              <a:gd name="T13" fmla="*/ 416 h 512"/>
              <a:gd name="T14" fmla="*/ 149 w 512"/>
              <a:gd name="T15" fmla="*/ 416 h 512"/>
              <a:gd name="T16" fmla="*/ 138 w 512"/>
              <a:gd name="T17" fmla="*/ 405 h 512"/>
              <a:gd name="T18" fmla="*/ 138 w 512"/>
              <a:gd name="T19" fmla="*/ 106 h 512"/>
              <a:gd name="T20" fmla="*/ 149 w 512"/>
              <a:gd name="T21" fmla="*/ 96 h 512"/>
              <a:gd name="T22" fmla="*/ 288 w 512"/>
              <a:gd name="T23" fmla="*/ 96 h 512"/>
              <a:gd name="T24" fmla="*/ 292 w 512"/>
              <a:gd name="T25" fmla="*/ 96 h 512"/>
              <a:gd name="T26" fmla="*/ 295 w 512"/>
              <a:gd name="T27" fmla="*/ 99 h 512"/>
              <a:gd name="T28" fmla="*/ 370 w 512"/>
              <a:gd name="T29" fmla="*/ 173 h 512"/>
              <a:gd name="T30" fmla="*/ 372 w 512"/>
              <a:gd name="T31" fmla="*/ 177 h 512"/>
              <a:gd name="T32" fmla="*/ 373 w 512"/>
              <a:gd name="T33" fmla="*/ 181 h 512"/>
              <a:gd name="T34" fmla="*/ 373 w 512"/>
              <a:gd name="T35"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405"/>
                </a:moveTo>
                <a:cubicBezTo>
                  <a:pt x="373" y="411"/>
                  <a:pt x="368" y="416"/>
                  <a:pt x="362"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288" y="96"/>
                  <a:pt x="288" y="96"/>
                  <a:pt x="288" y="96"/>
                </a:cubicBezTo>
                <a:cubicBezTo>
                  <a:pt x="289" y="96"/>
                  <a:pt x="290" y="96"/>
                  <a:pt x="292" y="96"/>
                </a:cubicBezTo>
                <a:cubicBezTo>
                  <a:pt x="293" y="97"/>
                  <a:pt x="294" y="98"/>
                  <a:pt x="295" y="99"/>
                </a:cubicBezTo>
                <a:cubicBezTo>
                  <a:pt x="370" y="173"/>
                  <a:pt x="370" y="173"/>
                  <a:pt x="370" y="173"/>
                </a:cubicBezTo>
                <a:cubicBezTo>
                  <a:pt x="371" y="174"/>
                  <a:pt x="372" y="176"/>
                  <a:pt x="372" y="177"/>
                </a:cubicBezTo>
                <a:cubicBezTo>
                  <a:pt x="373" y="178"/>
                  <a:pt x="373" y="180"/>
                  <a:pt x="373" y="181"/>
                </a:cubicBezTo>
                <a:lnTo>
                  <a:pt x="373" y="405"/>
                </a:lnTo>
                <a:close/>
              </a:path>
            </a:pathLst>
          </a:custGeom>
          <a:solidFill>
            <a:srgbClr val="FFC7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cxnSp>
        <p:nvCxnSpPr>
          <p:cNvPr id="69" name="Straight Arrow Connector 68">
            <a:extLst>
              <a:ext uri="{FF2B5EF4-FFF2-40B4-BE49-F238E27FC236}">
                <a16:creationId xmlns:a16="http://schemas.microsoft.com/office/drawing/2014/main" id="{3EC6B6FE-11D9-4ABB-94C3-EE7737019EB9}"/>
              </a:ext>
            </a:extLst>
          </p:cNvPr>
          <p:cNvCxnSpPr>
            <a:cxnSpLocks/>
          </p:cNvCxnSpPr>
          <p:nvPr/>
        </p:nvCxnSpPr>
        <p:spPr>
          <a:xfrm>
            <a:off x="5748667" y="2651181"/>
            <a:ext cx="762" cy="160174"/>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4C37206-F7E5-419B-A068-B728AFE6C6D4}"/>
              </a:ext>
            </a:extLst>
          </p:cNvPr>
          <p:cNvCxnSpPr>
            <a:cxnSpLocks/>
          </p:cNvCxnSpPr>
          <p:nvPr/>
        </p:nvCxnSpPr>
        <p:spPr>
          <a:xfrm>
            <a:off x="5766713" y="3813464"/>
            <a:ext cx="0" cy="180019"/>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40B4835-6BB5-4845-8663-5D71426012AF}"/>
              </a:ext>
            </a:extLst>
          </p:cNvPr>
          <p:cNvSpPr txBox="1"/>
          <p:nvPr/>
        </p:nvSpPr>
        <p:spPr>
          <a:xfrm>
            <a:off x="5256281" y="4408999"/>
            <a:ext cx="1112927"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Create Oracle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file (s)/zip</a:t>
            </a:r>
          </a:p>
        </p:txBody>
      </p:sp>
      <p:cxnSp>
        <p:nvCxnSpPr>
          <p:cNvPr id="91" name="Straight Arrow Connector 90">
            <a:extLst>
              <a:ext uri="{FF2B5EF4-FFF2-40B4-BE49-F238E27FC236}">
                <a16:creationId xmlns:a16="http://schemas.microsoft.com/office/drawing/2014/main" id="{710E0597-663E-40DA-B21A-66C48CE32955}"/>
              </a:ext>
            </a:extLst>
          </p:cNvPr>
          <p:cNvCxnSpPr>
            <a:cxnSpLocks/>
          </p:cNvCxnSpPr>
          <p:nvPr/>
        </p:nvCxnSpPr>
        <p:spPr>
          <a:xfrm flipH="1">
            <a:off x="4449201" y="3608813"/>
            <a:ext cx="705653" cy="0"/>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9AC3D987-F470-4A83-9E3D-C1FD0E7EA740}"/>
              </a:ext>
            </a:extLst>
          </p:cNvPr>
          <p:cNvCxnSpPr>
            <a:cxnSpLocks/>
          </p:cNvCxnSpPr>
          <p:nvPr/>
        </p:nvCxnSpPr>
        <p:spPr>
          <a:xfrm>
            <a:off x="4472908" y="3748034"/>
            <a:ext cx="681946"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0BDA5BE0-B8B8-4425-8E97-F4DC258001CA}"/>
              </a:ext>
            </a:extLst>
          </p:cNvPr>
          <p:cNvCxnSpPr>
            <a:cxnSpLocks/>
          </p:cNvCxnSpPr>
          <p:nvPr/>
        </p:nvCxnSpPr>
        <p:spPr>
          <a:xfrm rot="5400000" flipH="1" flipV="1">
            <a:off x="5327440" y="2984780"/>
            <a:ext cx="2227116" cy="429503"/>
          </a:xfrm>
          <a:prstGeom prst="bentConnector3">
            <a:avLst>
              <a:gd name="adj1" fmla="val 9936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sp>
        <p:nvSpPr>
          <p:cNvPr id="102" name="Freeform 26">
            <a:extLst>
              <a:ext uri="{FF2B5EF4-FFF2-40B4-BE49-F238E27FC236}">
                <a16:creationId xmlns:a16="http://schemas.microsoft.com/office/drawing/2014/main" id="{8522A717-B0F1-4F67-9A67-1CBFDCD66C03}"/>
              </a:ext>
            </a:extLst>
          </p:cNvPr>
          <p:cNvSpPr>
            <a:spLocks noChangeAspect="1" noEditPoints="1"/>
          </p:cNvSpPr>
          <p:nvPr/>
        </p:nvSpPr>
        <p:spPr bwMode="auto">
          <a:xfrm>
            <a:off x="6725770" y="1994628"/>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103" name="Freeform 26">
            <a:extLst>
              <a:ext uri="{FF2B5EF4-FFF2-40B4-BE49-F238E27FC236}">
                <a16:creationId xmlns:a16="http://schemas.microsoft.com/office/drawing/2014/main" id="{4E480028-DEB7-48F8-8230-53ECBB0F7A1E}"/>
              </a:ext>
            </a:extLst>
          </p:cNvPr>
          <p:cNvSpPr>
            <a:spLocks noChangeAspect="1" noEditPoints="1"/>
          </p:cNvSpPr>
          <p:nvPr/>
        </p:nvSpPr>
        <p:spPr bwMode="auto">
          <a:xfrm>
            <a:off x="6702697" y="2935840"/>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104" name="Freeform 26">
            <a:extLst>
              <a:ext uri="{FF2B5EF4-FFF2-40B4-BE49-F238E27FC236}">
                <a16:creationId xmlns:a16="http://schemas.microsoft.com/office/drawing/2014/main" id="{259D3B65-CBCF-4AD9-A32C-99E51787480B}"/>
              </a:ext>
            </a:extLst>
          </p:cNvPr>
          <p:cNvSpPr>
            <a:spLocks noChangeAspect="1" noEditPoints="1"/>
          </p:cNvSpPr>
          <p:nvPr/>
        </p:nvSpPr>
        <p:spPr bwMode="auto">
          <a:xfrm>
            <a:off x="6678730" y="3935817"/>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cxnSp>
        <p:nvCxnSpPr>
          <p:cNvPr id="159" name="Straight Arrow Connector 158">
            <a:extLst>
              <a:ext uri="{FF2B5EF4-FFF2-40B4-BE49-F238E27FC236}">
                <a16:creationId xmlns:a16="http://schemas.microsoft.com/office/drawing/2014/main" id="{7D9145B2-7373-4209-B171-3B7EEF87A2B9}"/>
              </a:ext>
            </a:extLst>
          </p:cNvPr>
          <p:cNvCxnSpPr>
            <a:cxnSpLocks/>
          </p:cNvCxnSpPr>
          <p:nvPr/>
        </p:nvCxnSpPr>
        <p:spPr>
          <a:xfrm>
            <a:off x="7841506" y="2385162"/>
            <a:ext cx="1016491" cy="6703"/>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sp>
        <p:nvSpPr>
          <p:cNvPr id="224" name="TextBox 223">
            <a:extLst>
              <a:ext uri="{FF2B5EF4-FFF2-40B4-BE49-F238E27FC236}">
                <a16:creationId xmlns:a16="http://schemas.microsoft.com/office/drawing/2014/main" id="{D45C0A8A-9C51-4343-A976-E078321C036E}"/>
              </a:ext>
            </a:extLst>
          </p:cNvPr>
          <p:cNvSpPr txBox="1"/>
          <p:nvPr/>
        </p:nvSpPr>
        <p:spPr>
          <a:xfrm rot="16200000">
            <a:off x="4240574" y="2821974"/>
            <a:ext cx="1107304" cy="415498"/>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SFTP - Download File</a:t>
            </a:r>
          </a:p>
        </p:txBody>
      </p:sp>
      <p:sp>
        <p:nvSpPr>
          <p:cNvPr id="113" name="Flowchart: Connector 112">
            <a:extLst>
              <a:ext uri="{FF2B5EF4-FFF2-40B4-BE49-F238E27FC236}">
                <a16:creationId xmlns:a16="http://schemas.microsoft.com/office/drawing/2014/main" id="{A476A79E-3B31-4969-9B73-E19CDA99E269}"/>
              </a:ext>
            </a:extLst>
          </p:cNvPr>
          <p:cNvSpPr/>
          <p:nvPr/>
        </p:nvSpPr>
        <p:spPr bwMode="gray">
          <a:xfrm>
            <a:off x="9140097" y="1893936"/>
            <a:ext cx="186188" cy="219788"/>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rPr>
              <a:t>3</a:t>
            </a:r>
          </a:p>
        </p:txBody>
      </p:sp>
      <p:sp>
        <p:nvSpPr>
          <p:cNvPr id="115" name="Flowchart: Connector 114">
            <a:extLst>
              <a:ext uri="{FF2B5EF4-FFF2-40B4-BE49-F238E27FC236}">
                <a16:creationId xmlns:a16="http://schemas.microsoft.com/office/drawing/2014/main" id="{6DE51E63-FCA8-4C10-9655-B28427D5329B}"/>
              </a:ext>
            </a:extLst>
          </p:cNvPr>
          <p:cNvSpPr/>
          <p:nvPr/>
        </p:nvSpPr>
        <p:spPr bwMode="gray">
          <a:xfrm>
            <a:off x="604893" y="5407573"/>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rPr>
              <a:t>1</a:t>
            </a:r>
          </a:p>
        </p:txBody>
      </p:sp>
      <p:sp>
        <p:nvSpPr>
          <p:cNvPr id="116" name="Flowchart: Connector 115">
            <a:extLst>
              <a:ext uri="{FF2B5EF4-FFF2-40B4-BE49-F238E27FC236}">
                <a16:creationId xmlns:a16="http://schemas.microsoft.com/office/drawing/2014/main" id="{E1B779B3-7B07-4FE8-972D-35E5BC5622EA}"/>
              </a:ext>
            </a:extLst>
          </p:cNvPr>
          <p:cNvSpPr/>
          <p:nvPr/>
        </p:nvSpPr>
        <p:spPr bwMode="gray">
          <a:xfrm>
            <a:off x="4833345" y="5993174"/>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rPr>
              <a:t>2</a:t>
            </a:r>
          </a:p>
        </p:txBody>
      </p:sp>
      <p:sp>
        <p:nvSpPr>
          <p:cNvPr id="117" name="Flowchart: Connector 116">
            <a:extLst>
              <a:ext uri="{FF2B5EF4-FFF2-40B4-BE49-F238E27FC236}">
                <a16:creationId xmlns:a16="http://schemas.microsoft.com/office/drawing/2014/main" id="{24065E64-A18D-437E-8591-E65F96B08C78}"/>
              </a:ext>
            </a:extLst>
          </p:cNvPr>
          <p:cNvSpPr/>
          <p:nvPr/>
        </p:nvSpPr>
        <p:spPr bwMode="gray">
          <a:xfrm>
            <a:off x="8624462" y="5377802"/>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rPr>
              <a:t>3</a:t>
            </a:r>
          </a:p>
        </p:txBody>
      </p:sp>
      <p:sp>
        <p:nvSpPr>
          <p:cNvPr id="12" name="TextBox 11">
            <a:extLst>
              <a:ext uri="{FF2B5EF4-FFF2-40B4-BE49-F238E27FC236}">
                <a16:creationId xmlns:a16="http://schemas.microsoft.com/office/drawing/2014/main" id="{5097F09E-39BF-4156-9422-795AEAA62627}"/>
              </a:ext>
            </a:extLst>
          </p:cNvPr>
          <p:cNvSpPr txBox="1"/>
          <p:nvPr/>
        </p:nvSpPr>
        <p:spPr>
          <a:xfrm>
            <a:off x="829117" y="5627688"/>
            <a:ext cx="2822743" cy="1223412"/>
          </a:xfrm>
          <a:prstGeom prst="rect">
            <a:avLst/>
          </a:prstGeom>
          <a:noFill/>
        </p:spPr>
        <p:txBody>
          <a:bodyPr wrap="square" lIns="91440" tIns="45720" rIns="91440" bIns="45720" rtlCol="0" anchor="t">
            <a:spAutoFit/>
          </a:bodyPr>
          <a:lstStyle/>
          <a:p>
            <a:pPr>
              <a:defRPr/>
            </a:pPr>
            <a:r>
              <a:rPr kumimoji="0" lang="en-US" sz="1050" b="0" i="0" u="none" strike="noStrike" kern="1200" cap="none" spc="0" normalizeH="0" baseline="0" noProof="0">
                <a:ln>
                  <a:noFill/>
                </a:ln>
                <a:solidFill>
                  <a:srgbClr val="6B767D"/>
                </a:solidFill>
                <a:effectLst/>
                <a:uLnTx/>
                <a:uFillTx/>
                <a:latin typeface="Arial" panose="020B0604020202020204"/>
                <a:ea typeface="+mn-ea"/>
                <a:cs typeface="Arial"/>
              </a:rPr>
              <a:t>Generate data file based on extraction logic</a:t>
            </a:r>
            <a:r>
              <a:rPr lang="en-US" sz="1050">
                <a:solidFill>
                  <a:srgbClr val="6B767D"/>
                </a:solidFill>
                <a:latin typeface="Arial" panose="020B0604020202020204"/>
                <a:cs typeface="Arial"/>
              </a:rPr>
              <a:t>, handle source transformation</a:t>
            </a:r>
            <a:endParaRPr kumimoji="0" lang="en-US" sz="1050" b="0" i="0" u="none" strike="noStrike" kern="1200" cap="none" spc="0" normalizeH="0" baseline="0" noProof="0">
              <a:ln>
                <a:noFill/>
              </a:ln>
              <a:solidFill>
                <a:srgbClr val="6B767D"/>
              </a:solidFill>
              <a:effectLst/>
              <a:uLnTx/>
              <a:uFillTx/>
              <a:latin typeface="Arial" panose="020B060402020202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mn-ea"/>
                <a:cs typeface="Arial"/>
              </a:rPr>
              <a:t>and place in landing zone.</a:t>
            </a:r>
          </a:p>
          <a:p>
            <a:pPr>
              <a:defRPr/>
            </a:pPr>
            <a:r>
              <a:rPr lang="en-US" sz="1050" err="1">
                <a:cs typeface="Arial"/>
              </a:rPr>
              <a:t>GoAnywhere</a:t>
            </a:r>
            <a:r>
              <a:rPr lang="en-US" sz="1050">
                <a:cs typeface="Arial"/>
              </a:rPr>
              <a:t> SFTP </a:t>
            </a:r>
            <a:r>
              <a:rPr kumimoji="0" lang="en-US" sz="1050" b="0" i="0" u="none" strike="noStrike" kern="1200" cap="none" spc="0" normalizeH="0" baseline="0" noProof="0">
                <a:ln>
                  <a:noFill/>
                </a:ln>
                <a:effectLst/>
                <a:uLnTx/>
                <a:uFillTx/>
                <a:ea typeface="+mn-ea"/>
                <a:cs typeface="Arial"/>
              </a:rPr>
              <a:t>Location is secured with access limited to required personnel</a:t>
            </a:r>
            <a:r>
              <a:rPr lang="en-US" sz="1050">
                <a:cs typeface="Arial"/>
              </a:rPr>
              <a:t> </a:t>
            </a:r>
            <a:endParaRPr lang="en-US" sz="1050" b="0" i="0" u="none" strike="noStrike" kern="1200" cap="none" spc="0" normalizeH="0" baseline="0" noProof="0">
              <a:ln>
                <a:noFill/>
              </a:ln>
              <a:effectLst/>
              <a:uLnTx/>
              <a:uFillTx/>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ea typeface="+mn-ea"/>
                <a:cs typeface="Arial" panose="020B0604020202020204" pitchFamily="34" charset="0"/>
              </a:rPr>
              <a:t>from boundary system and Deloitte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0" i="0" u="none" strike="noStrike" kern="1200" cap="none" spc="0" normalizeH="0" baseline="0" noProof="0">
              <a:ln>
                <a:noFill/>
              </a:ln>
              <a:solidFill>
                <a:srgbClr val="6B767D"/>
              </a:solidFill>
              <a:effectLst/>
              <a:uLnTx/>
              <a:uFillTx/>
              <a:latin typeface="Arial" panose="020B0604020202020204"/>
              <a:cs typeface="Arial"/>
            </a:endParaRPr>
          </a:p>
        </p:txBody>
      </p:sp>
      <p:sp>
        <p:nvSpPr>
          <p:cNvPr id="120" name="TextBox 119">
            <a:extLst>
              <a:ext uri="{FF2B5EF4-FFF2-40B4-BE49-F238E27FC236}">
                <a16:creationId xmlns:a16="http://schemas.microsoft.com/office/drawing/2014/main" id="{3EC0CB52-2C74-46F2-9053-E4B42CB46774}"/>
              </a:ext>
            </a:extLst>
          </p:cNvPr>
          <p:cNvSpPr txBox="1"/>
          <p:nvPr/>
        </p:nvSpPr>
        <p:spPr>
          <a:xfrm>
            <a:off x="5069756" y="6171793"/>
            <a:ext cx="2401104" cy="738664"/>
          </a:xfrm>
          <a:prstGeom prst="rect">
            <a:avLst/>
          </a:prstGeom>
          <a:noFill/>
        </p:spPr>
        <p:txBody>
          <a:bodyPr wrap="square" lIns="91440" tIns="45720" rIns="91440" bIns="45720" rtlCol="0" anchor="t">
            <a:spAutoFit/>
          </a:bodyPr>
          <a:lstStyle/>
          <a:p>
            <a:pPr>
              <a:defRPr/>
            </a:pPr>
            <a:r>
              <a:rPr lang="en-US" sz="1050">
                <a:solidFill>
                  <a:srgbClr val="6B767D"/>
                </a:solidFill>
                <a:latin typeface="Arial" panose="020B0604020202020204"/>
                <a:cs typeface="Arial"/>
              </a:rPr>
              <a:t>Download</a:t>
            </a:r>
            <a:r>
              <a:rPr kumimoji="0" lang="en-US" sz="1050" b="0" i="0" u="none" strike="noStrike" kern="1200" cap="none" spc="0" normalizeH="0" baseline="0" noProof="0">
                <a:ln>
                  <a:noFill/>
                </a:ln>
                <a:solidFill>
                  <a:srgbClr val="6B767D"/>
                </a:solidFill>
                <a:effectLst/>
                <a:uLnTx/>
                <a:uFillTx/>
                <a:latin typeface="Arial" panose="020B0604020202020204"/>
                <a:ea typeface="+mn-ea"/>
                <a:cs typeface="Arial"/>
              </a:rPr>
              <a:t> </a:t>
            </a:r>
            <a:r>
              <a:rPr lang="en-US" sz="1050">
                <a:solidFill>
                  <a:srgbClr val="6B767D"/>
                </a:solidFill>
                <a:latin typeface="Arial" panose="020B0604020202020204"/>
                <a:cs typeface="Arial"/>
              </a:rPr>
              <a:t>the </a:t>
            </a:r>
            <a:r>
              <a:rPr kumimoji="0" lang="en-US" sz="1050" b="0" i="0" u="none" strike="noStrike" kern="1200" cap="none" spc="0" normalizeH="0" baseline="0" noProof="0">
                <a:ln>
                  <a:noFill/>
                </a:ln>
                <a:solidFill>
                  <a:srgbClr val="6B767D"/>
                </a:solidFill>
                <a:effectLst/>
                <a:uLnTx/>
                <a:uFillTx/>
                <a:latin typeface="Arial" panose="020B0604020202020204"/>
                <a:ea typeface="+mn-ea"/>
                <a:cs typeface="Arial"/>
              </a:rPr>
              <a:t>data file, transform</a:t>
            </a:r>
            <a:r>
              <a:rPr lang="en-US" sz="1050">
                <a:solidFill>
                  <a:srgbClr val="6B767D"/>
                </a:solidFill>
                <a:latin typeface="Arial" panose="020B0604020202020204"/>
                <a:cs typeface="Arial"/>
              </a:rPr>
              <a:t> if</a:t>
            </a:r>
            <a:r>
              <a:rPr kumimoji="0" lang="en-US" sz="1050" b="0" i="0" u="none" strike="noStrike" kern="1200" cap="none" spc="0" normalizeH="0" baseline="0" noProof="0">
                <a:ln>
                  <a:noFill/>
                </a:ln>
                <a:solidFill>
                  <a:srgbClr val="6B767D"/>
                </a:solidFill>
                <a:effectLst/>
                <a:uLnTx/>
                <a:uFillTx/>
                <a:latin typeface="Arial" panose="020B0604020202020204"/>
                <a:ea typeface="+mn-ea"/>
                <a:cs typeface="Arial"/>
              </a:rPr>
              <a:t> </a:t>
            </a:r>
            <a:r>
              <a:rPr lang="en-US" sz="1050">
                <a:solidFill>
                  <a:srgbClr val="6B767D"/>
                </a:solidFill>
                <a:latin typeface="Arial" panose="020B0604020202020204"/>
                <a:cs typeface="Arial"/>
              </a:rPr>
              <a:t>applicable and then generate FBDI</a:t>
            </a:r>
            <a:r>
              <a:rPr kumimoji="0" lang="en-US" sz="1050" b="0" i="0" u="none" strike="noStrike" kern="1200" cap="none" spc="0" normalizeH="0" baseline="0" noProof="0">
                <a:ln>
                  <a:noFill/>
                </a:ln>
                <a:solidFill>
                  <a:srgbClr val="6B767D"/>
                </a:solidFill>
                <a:effectLst/>
                <a:uLnTx/>
                <a:uFillTx/>
                <a:latin typeface="Arial" panose="020B0604020202020204"/>
                <a:ea typeface="+mn-ea"/>
                <a:cs typeface="Arial"/>
              </a:rPr>
              <a:t> format, Load to UCM and trigger ESS job</a:t>
            </a:r>
          </a:p>
        </p:txBody>
      </p:sp>
      <p:sp>
        <p:nvSpPr>
          <p:cNvPr id="121" name="TextBox 120">
            <a:extLst>
              <a:ext uri="{FF2B5EF4-FFF2-40B4-BE49-F238E27FC236}">
                <a16:creationId xmlns:a16="http://schemas.microsoft.com/office/drawing/2014/main" id="{7A17C05E-FA75-4A2E-AEE7-AA1137F978BC}"/>
              </a:ext>
            </a:extLst>
          </p:cNvPr>
          <p:cNvSpPr txBox="1"/>
          <p:nvPr/>
        </p:nvSpPr>
        <p:spPr>
          <a:xfrm>
            <a:off x="8765824" y="5603802"/>
            <a:ext cx="2677941" cy="9002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ea typeface="+mn-ea"/>
                <a:cs typeface="Arial" panose="020B0604020202020204" pitchFamily="34" charset="0"/>
              </a:rPr>
              <a:t>UCM is secured through user roles 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ea typeface="+mn-ea"/>
                <a:cs typeface="Arial" panose="020B0604020202020204" pitchFamily="34" charset="0"/>
              </a:rPr>
              <a:t>privileges which will restrict access to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effectLst/>
                <a:uLnTx/>
                <a:uFillTx/>
                <a:ea typeface="+mn-ea"/>
                <a:cs typeface="Arial" panose="020B0604020202020204" pitchFamily="34" charset="0"/>
              </a:rPr>
              <a:t>unauthorized roles</a:t>
            </a:r>
          </a:p>
          <a:p>
            <a:pPr>
              <a:defRPr/>
            </a:pPr>
            <a:r>
              <a:rPr kumimoji="0" lang="en-US" sz="1050" b="0" i="0" u="none" strike="noStrike" kern="1200" cap="none" spc="0" normalizeH="0" baseline="0" noProof="0">
                <a:ln>
                  <a:noFill/>
                </a:ln>
                <a:solidFill>
                  <a:srgbClr val="6B767D"/>
                </a:solidFill>
                <a:effectLst/>
                <a:uLnTx/>
                <a:uFillTx/>
                <a:latin typeface="Arial" panose="020B0604020202020204"/>
                <a:ea typeface="+mn-ea"/>
                <a:cs typeface="Arial" panose="020B0604020202020204" pitchFamily="34" charset="0"/>
              </a:rPr>
              <a:t>Reconciliation reports are generated </a:t>
            </a:r>
            <a:r>
              <a:rPr lang="en-US" sz="1050">
                <a:solidFill>
                  <a:srgbClr val="6B767D"/>
                </a:solidFill>
                <a:latin typeface="Arial" panose="020B0604020202020204"/>
                <a:cs typeface="Arial" panose="020B0604020202020204" pitchFamily="34" charset="0"/>
              </a:rPr>
              <a:t>here</a:t>
            </a:r>
            <a:endParaRPr kumimoji="0" lang="en-US" sz="1050" b="0" i="0" u="none" strike="noStrike" kern="1200" cap="none" spc="0" normalizeH="0" baseline="0" noProof="0">
              <a:ln>
                <a:noFill/>
              </a:ln>
              <a:effectLst/>
              <a:uLnTx/>
              <a:uFillTx/>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6B767D"/>
              </a:solidFill>
              <a:effectLst/>
              <a:uLnTx/>
              <a:uFillTx/>
              <a:latin typeface="Arial" panose="020B0604020202020204"/>
              <a:ea typeface="+mn-ea"/>
              <a:cs typeface="Arial" panose="020B0604020202020204" pitchFamily="34" charset="0"/>
            </a:endParaRPr>
          </a:p>
        </p:txBody>
      </p:sp>
      <p:sp>
        <p:nvSpPr>
          <p:cNvPr id="161" name="TextBox 160">
            <a:extLst>
              <a:ext uri="{FF2B5EF4-FFF2-40B4-BE49-F238E27FC236}">
                <a16:creationId xmlns:a16="http://schemas.microsoft.com/office/drawing/2014/main" id="{25FFE998-B64F-458B-9B7A-D7B0B96A09E1}"/>
              </a:ext>
            </a:extLst>
          </p:cNvPr>
          <p:cNvSpPr txBox="1"/>
          <p:nvPr/>
        </p:nvSpPr>
        <p:spPr>
          <a:xfrm>
            <a:off x="9188474" y="3935817"/>
            <a:ext cx="1197723"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Interface Table</a:t>
            </a:r>
          </a:p>
        </p:txBody>
      </p:sp>
      <p:pic>
        <p:nvPicPr>
          <p:cNvPr id="9" name="Graphic 8" descr="Database with solid fill">
            <a:extLst>
              <a:ext uri="{FF2B5EF4-FFF2-40B4-BE49-F238E27FC236}">
                <a16:creationId xmlns:a16="http://schemas.microsoft.com/office/drawing/2014/main" id="{903481FE-ED79-41A4-8145-00BEB2F722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4804" y="3283526"/>
            <a:ext cx="982245" cy="645339"/>
          </a:xfrm>
          <a:prstGeom prst="rect">
            <a:avLst/>
          </a:prstGeom>
        </p:spPr>
      </p:pic>
      <p:pic>
        <p:nvPicPr>
          <p:cNvPr id="14" name="Graphic 13" descr="Server outline">
            <a:extLst>
              <a:ext uri="{FF2B5EF4-FFF2-40B4-BE49-F238E27FC236}">
                <a16:creationId xmlns:a16="http://schemas.microsoft.com/office/drawing/2014/main" id="{B3FE64D3-7B27-40C4-BB37-3705968832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8727" y="1908464"/>
            <a:ext cx="914400" cy="914400"/>
          </a:xfrm>
          <a:prstGeom prst="rect">
            <a:avLst/>
          </a:prstGeom>
        </p:spPr>
      </p:pic>
      <p:pic>
        <p:nvPicPr>
          <p:cNvPr id="128" name="Graphic 127" descr="Database with solid fill">
            <a:extLst>
              <a:ext uri="{FF2B5EF4-FFF2-40B4-BE49-F238E27FC236}">
                <a16:creationId xmlns:a16="http://schemas.microsoft.com/office/drawing/2014/main" id="{51375CAB-E0FC-4789-BD44-D748B7162B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90905" y="4201617"/>
            <a:ext cx="982245" cy="645339"/>
          </a:xfrm>
          <a:prstGeom prst="rect">
            <a:avLst/>
          </a:prstGeom>
        </p:spPr>
      </p:pic>
      <p:cxnSp>
        <p:nvCxnSpPr>
          <p:cNvPr id="176" name="Straight Arrow Connector 175">
            <a:extLst>
              <a:ext uri="{FF2B5EF4-FFF2-40B4-BE49-F238E27FC236}">
                <a16:creationId xmlns:a16="http://schemas.microsoft.com/office/drawing/2014/main" id="{9CF40FF7-3B55-4A65-BB6F-086513002083}"/>
              </a:ext>
            </a:extLst>
          </p:cNvPr>
          <p:cNvCxnSpPr>
            <a:cxnSpLocks/>
          </p:cNvCxnSpPr>
          <p:nvPr/>
        </p:nvCxnSpPr>
        <p:spPr>
          <a:xfrm>
            <a:off x="6838258" y="2660626"/>
            <a:ext cx="0" cy="185645"/>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1AADBA23-1EF0-4238-BDBA-AF02DA04F61A}"/>
              </a:ext>
            </a:extLst>
          </p:cNvPr>
          <p:cNvCxnSpPr>
            <a:cxnSpLocks/>
          </p:cNvCxnSpPr>
          <p:nvPr/>
        </p:nvCxnSpPr>
        <p:spPr>
          <a:xfrm flipH="1">
            <a:off x="6858065" y="3674843"/>
            <a:ext cx="1889" cy="166849"/>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958CA1CA-89B0-46F4-8AD6-DDD7C56D3C7B}"/>
              </a:ext>
            </a:extLst>
          </p:cNvPr>
          <p:cNvGrpSpPr/>
          <p:nvPr/>
        </p:nvGrpSpPr>
        <p:grpSpPr>
          <a:xfrm>
            <a:off x="-10634" y="9939"/>
            <a:ext cx="4232677" cy="284558"/>
            <a:chOff x="609324" y="13133"/>
            <a:chExt cx="4232677" cy="284558"/>
          </a:xfrm>
        </p:grpSpPr>
        <p:sp>
          <p:nvSpPr>
            <p:cNvPr id="127" name="Arrow: Chevron 126">
              <a:extLst>
                <a:ext uri="{FF2B5EF4-FFF2-40B4-BE49-F238E27FC236}">
                  <a16:creationId xmlns:a16="http://schemas.microsoft.com/office/drawing/2014/main" id="{1AA67AA9-6299-48AC-AE1A-8265B950DB13}"/>
                </a:ext>
              </a:extLst>
            </p:cNvPr>
            <p:cNvSpPr/>
            <p:nvPr/>
          </p:nvSpPr>
          <p:spPr>
            <a:xfrm>
              <a:off x="2003522" y="13133"/>
              <a:ext cx="1487468" cy="284558"/>
            </a:xfrm>
            <a:prstGeom prst="chevron">
              <a:avLst/>
            </a:prstGeom>
            <a:solidFill>
              <a:srgbClr val="F090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Conversion Tools</a:t>
              </a:r>
            </a:p>
          </p:txBody>
        </p:sp>
        <p:sp>
          <p:nvSpPr>
            <p:cNvPr id="129" name="Arrow: Chevron 128">
              <a:extLst>
                <a:ext uri="{FF2B5EF4-FFF2-40B4-BE49-F238E27FC236}">
                  <a16:creationId xmlns:a16="http://schemas.microsoft.com/office/drawing/2014/main" id="{9E43EEF1-80C0-423B-B874-B132CC78D1D7}"/>
                </a:ext>
              </a:extLst>
            </p:cNvPr>
            <p:cNvSpPr/>
            <p:nvPr/>
          </p:nvSpPr>
          <p:spPr>
            <a:xfrm>
              <a:off x="609324" y="13133"/>
              <a:ext cx="1529823"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Conversion Approach</a:t>
              </a:r>
            </a:p>
          </p:txBody>
        </p:sp>
        <p:sp>
          <p:nvSpPr>
            <p:cNvPr id="138" name="Arrow: Chevron 137">
              <a:extLst>
                <a:ext uri="{FF2B5EF4-FFF2-40B4-BE49-F238E27FC236}">
                  <a16:creationId xmlns:a16="http://schemas.microsoft.com/office/drawing/2014/main" id="{8B28D342-18F5-4A28-BCA9-A9F174AED4E1}"/>
                </a:ext>
              </a:extLst>
            </p:cNvPr>
            <p:cNvSpPr/>
            <p:nvPr/>
          </p:nvSpPr>
          <p:spPr>
            <a:xfrm>
              <a:off x="3354533" y="13133"/>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Reconciliation &amp; Validation</a:t>
              </a:r>
            </a:p>
          </p:txBody>
        </p:sp>
      </p:grpSp>
      <p:sp>
        <p:nvSpPr>
          <p:cNvPr id="147" name="Arrow: Chevron 146">
            <a:extLst>
              <a:ext uri="{FF2B5EF4-FFF2-40B4-BE49-F238E27FC236}">
                <a16:creationId xmlns:a16="http://schemas.microsoft.com/office/drawing/2014/main" id="{BC48A3CB-FF3E-4893-A42E-C9C68B2ACE99}"/>
              </a:ext>
            </a:extLst>
          </p:cNvPr>
          <p:cNvSpPr/>
          <p:nvPr/>
        </p:nvSpPr>
        <p:spPr>
          <a:xfrm>
            <a:off x="4089611" y="13254"/>
            <a:ext cx="1487468" cy="284558"/>
          </a:xfrm>
          <a:prstGeom prst="chevron">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Testing Cycles</a:t>
            </a:r>
          </a:p>
        </p:txBody>
      </p:sp>
      <p:graphicFrame>
        <p:nvGraphicFramePr>
          <p:cNvPr id="24" name="Table 23">
            <a:extLst>
              <a:ext uri="{FF2B5EF4-FFF2-40B4-BE49-F238E27FC236}">
                <a16:creationId xmlns:a16="http://schemas.microsoft.com/office/drawing/2014/main" id="{236A7558-ACC9-4131-ACD6-17B15CDFB6F8}"/>
              </a:ext>
            </a:extLst>
          </p:cNvPr>
          <p:cNvGraphicFramePr>
            <a:graphicFrameLocks noGrp="1"/>
          </p:cNvGraphicFramePr>
          <p:nvPr/>
        </p:nvGraphicFramePr>
        <p:xfrm>
          <a:off x="948809" y="3447695"/>
          <a:ext cx="517569" cy="1956689"/>
        </p:xfrm>
        <a:graphic>
          <a:graphicData uri="http://schemas.openxmlformats.org/drawingml/2006/table">
            <a:tbl>
              <a:tblPr firstRow="1" bandRow="1">
                <a:tableStyleId>{5940675A-B579-460E-94D1-54222C63F5DA}</a:tableStyleId>
              </a:tblPr>
              <a:tblGrid>
                <a:gridCol w="517569">
                  <a:extLst>
                    <a:ext uri="{9D8B030D-6E8A-4147-A177-3AD203B41FA5}">
                      <a16:colId xmlns:a16="http://schemas.microsoft.com/office/drawing/2014/main" val="2870617064"/>
                    </a:ext>
                  </a:extLst>
                </a:gridCol>
              </a:tblGrid>
              <a:tr h="282465">
                <a:tc>
                  <a:txBody>
                    <a:bodyPr/>
                    <a:lstStyle/>
                    <a:p>
                      <a:endParaRPr lang="en-US" sz="1200"/>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1750478105"/>
                  </a:ext>
                </a:extLst>
              </a:tr>
              <a:tr h="1674224">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205996035"/>
                  </a:ext>
                </a:extLst>
              </a:tr>
            </a:tbl>
          </a:graphicData>
        </a:graphic>
      </p:graphicFrame>
      <p:sp>
        <p:nvSpPr>
          <p:cNvPr id="156" name="TextBox 155">
            <a:extLst>
              <a:ext uri="{FF2B5EF4-FFF2-40B4-BE49-F238E27FC236}">
                <a16:creationId xmlns:a16="http://schemas.microsoft.com/office/drawing/2014/main" id="{95D8A8E7-F125-4EC7-AD0B-8AEB56BD7F9B}"/>
              </a:ext>
            </a:extLst>
          </p:cNvPr>
          <p:cNvSpPr txBox="1"/>
          <p:nvPr/>
        </p:nvSpPr>
        <p:spPr>
          <a:xfrm rot="16200000">
            <a:off x="367534" y="4375411"/>
            <a:ext cx="1654339"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Non-EBS Systems</a:t>
            </a:r>
          </a:p>
        </p:txBody>
      </p:sp>
      <p:graphicFrame>
        <p:nvGraphicFramePr>
          <p:cNvPr id="157" name="Table 156">
            <a:extLst>
              <a:ext uri="{FF2B5EF4-FFF2-40B4-BE49-F238E27FC236}">
                <a16:creationId xmlns:a16="http://schemas.microsoft.com/office/drawing/2014/main" id="{3A21996E-5D76-4081-A273-48CC2EFD3685}"/>
              </a:ext>
            </a:extLst>
          </p:cNvPr>
          <p:cNvGraphicFramePr>
            <a:graphicFrameLocks noGrp="1"/>
          </p:cNvGraphicFramePr>
          <p:nvPr/>
        </p:nvGraphicFramePr>
        <p:xfrm>
          <a:off x="1758143" y="1553669"/>
          <a:ext cx="509047" cy="3850717"/>
        </p:xfrm>
        <a:graphic>
          <a:graphicData uri="http://schemas.openxmlformats.org/drawingml/2006/table">
            <a:tbl>
              <a:tblPr firstRow="1" bandRow="1">
                <a:tableStyleId>{5940675A-B579-460E-94D1-54222C63F5DA}</a:tableStyleId>
              </a:tblPr>
              <a:tblGrid>
                <a:gridCol w="509047">
                  <a:extLst>
                    <a:ext uri="{9D8B030D-6E8A-4147-A177-3AD203B41FA5}">
                      <a16:colId xmlns:a16="http://schemas.microsoft.com/office/drawing/2014/main" val="3602010399"/>
                    </a:ext>
                  </a:extLst>
                </a:gridCol>
              </a:tblGrid>
              <a:tr h="174228">
                <a:tc>
                  <a:txBody>
                    <a:bodyPr/>
                    <a:lstStyle/>
                    <a:p>
                      <a:endParaRPr lang="en-US" sz="1200"/>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rgbClr val="8C8C8C"/>
                    </a:solidFill>
                  </a:tcPr>
                </a:tc>
                <a:extLst>
                  <a:ext uri="{0D108BD9-81ED-4DB2-BD59-A6C34878D82A}">
                    <a16:rowId xmlns:a16="http://schemas.microsoft.com/office/drawing/2014/main" val="203393397"/>
                  </a:ext>
                </a:extLst>
              </a:tr>
              <a:tr h="3576397">
                <a:tc>
                  <a:txBody>
                    <a:bodyPr/>
                    <a:lstStyle/>
                    <a:p>
                      <a:endParaRPr lang="en-US"/>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cxnSp>
        <p:nvCxnSpPr>
          <p:cNvPr id="160" name="Straight Arrow Connector 159">
            <a:extLst>
              <a:ext uri="{FF2B5EF4-FFF2-40B4-BE49-F238E27FC236}">
                <a16:creationId xmlns:a16="http://schemas.microsoft.com/office/drawing/2014/main" id="{611C5FB7-9B30-4EF7-8589-A8AD591FC12E}"/>
              </a:ext>
            </a:extLst>
          </p:cNvPr>
          <p:cNvCxnSpPr>
            <a:cxnSpLocks/>
          </p:cNvCxnSpPr>
          <p:nvPr/>
        </p:nvCxnSpPr>
        <p:spPr>
          <a:xfrm>
            <a:off x="1484408" y="4667481"/>
            <a:ext cx="288052" cy="0"/>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D738A0FE-018D-4C6D-9BF4-169FDBAB7AB2}"/>
              </a:ext>
            </a:extLst>
          </p:cNvPr>
          <p:cNvSpPr txBox="1"/>
          <p:nvPr/>
        </p:nvSpPr>
        <p:spPr>
          <a:xfrm rot="16200000">
            <a:off x="1180852" y="3699912"/>
            <a:ext cx="1654339"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Informatica</a:t>
            </a:r>
          </a:p>
        </p:txBody>
      </p:sp>
      <p:cxnSp>
        <p:nvCxnSpPr>
          <p:cNvPr id="163" name="Straight Arrow Connector 162">
            <a:extLst>
              <a:ext uri="{FF2B5EF4-FFF2-40B4-BE49-F238E27FC236}">
                <a16:creationId xmlns:a16="http://schemas.microsoft.com/office/drawing/2014/main" id="{F95D5C02-7289-4040-920E-0822E6FA2EF9}"/>
              </a:ext>
            </a:extLst>
          </p:cNvPr>
          <p:cNvCxnSpPr>
            <a:cxnSpLocks/>
          </p:cNvCxnSpPr>
          <p:nvPr/>
        </p:nvCxnSpPr>
        <p:spPr>
          <a:xfrm>
            <a:off x="2267190" y="3545247"/>
            <a:ext cx="288052" cy="0"/>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E1959642-DD72-423A-A07E-4AC902988988}"/>
              </a:ext>
            </a:extLst>
          </p:cNvPr>
          <p:cNvSpPr txBox="1"/>
          <p:nvPr/>
        </p:nvSpPr>
        <p:spPr>
          <a:xfrm rot="16200000">
            <a:off x="1799025" y="2767291"/>
            <a:ext cx="1167625" cy="257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Load Data Files</a:t>
            </a:r>
          </a:p>
        </p:txBody>
      </p:sp>
      <p:graphicFrame>
        <p:nvGraphicFramePr>
          <p:cNvPr id="181" name="Table 180">
            <a:extLst>
              <a:ext uri="{FF2B5EF4-FFF2-40B4-BE49-F238E27FC236}">
                <a16:creationId xmlns:a16="http://schemas.microsoft.com/office/drawing/2014/main" id="{94E82D9B-95E9-4514-8840-99EC3950E477}"/>
              </a:ext>
            </a:extLst>
          </p:cNvPr>
          <p:cNvGraphicFramePr>
            <a:graphicFrameLocks noGrp="1"/>
          </p:cNvGraphicFramePr>
          <p:nvPr/>
        </p:nvGraphicFramePr>
        <p:xfrm>
          <a:off x="5153881" y="5054218"/>
          <a:ext cx="2602381" cy="999707"/>
        </p:xfrm>
        <a:graphic>
          <a:graphicData uri="http://schemas.openxmlformats.org/drawingml/2006/table">
            <a:tbl>
              <a:tblPr firstRow="1" bandRow="1">
                <a:tableStyleId>{5940675A-B579-460E-94D1-54222C63F5DA}</a:tableStyleId>
              </a:tblPr>
              <a:tblGrid>
                <a:gridCol w="2602381">
                  <a:extLst>
                    <a:ext uri="{9D8B030D-6E8A-4147-A177-3AD203B41FA5}">
                      <a16:colId xmlns:a16="http://schemas.microsoft.com/office/drawing/2014/main" val="3602010399"/>
                    </a:ext>
                  </a:extLst>
                </a:gridCol>
              </a:tblGrid>
              <a:tr h="293844">
                <a:tc>
                  <a:txBody>
                    <a:bodyPr/>
                    <a:lstStyle/>
                    <a:p>
                      <a:pPr algn="ctr"/>
                      <a:r>
                        <a:rPr lang="en-US" sz="1200">
                          <a:solidFill>
                            <a:schemeClr val="bg1"/>
                          </a:solidFill>
                          <a:latin typeface="Arial Body"/>
                          <a:ea typeface="Open Sans"/>
                          <a:cs typeface="Open Sans"/>
                        </a:rPr>
                        <a:t>Automated Load Process</a:t>
                      </a: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03393397"/>
                  </a:ext>
                </a:extLst>
              </a:tr>
              <a:tr h="705863">
                <a:tc>
                  <a:txBody>
                    <a:bodyPr/>
                    <a:lstStyle/>
                    <a:p>
                      <a:pPr algn="ctr"/>
                      <a:endParaRPr lang="en-US" sz="1200">
                        <a:latin typeface="Arial Body"/>
                        <a:ea typeface="Open Sans" panose="020B0606030504020204" pitchFamily="34" charset="0"/>
                        <a:cs typeface="Open Sans" panose="020B0606030504020204" pitchFamily="34" charset="0"/>
                      </a:endParaRPr>
                    </a:p>
                    <a:p>
                      <a:pPr algn="ctr"/>
                      <a:endParaRPr lang="en-US" sz="1200">
                        <a:latin typeface="Arial Body"/>
                        <a:ea typeface="Open Sans" panose="020B0606030504020204" pitchFamily="34" charset="0"/>
                        <a:cs typeface="Open Sans" panose="020B0606030504020204" pitchFamily="34" charset="0"/>
                      </a:endParaRPr>
                    </a:p>
                  </a:txBody>
                  <a:tcPr>
                    <a:lnL w="12700" cap="flat" cmpd="sng" algn="ctr">
                      <a:solidFill>
                        <a:srgbClr val="75787B"/>
                      </a:solidFill>
                      <a:prstDash val="solid"/>
                      <a:round/>
                      <a:headEnd type="none" w="med" len="med"/>
                      <a:tailEnd type="none" w="med" len="med"/>
                    </a:lnL>
                    <a:lnR w="12700" cap="flat" cmpd="sng" algn="ctr">
                      <a:solidFill>
                        <a:srgbClr val="75787B"/>
                      </a:solidFill>
                      <a:prstDash val="solid"/>
                      <a:round/>
                      <a:headEnd type="none" w="med" len="med"/>
                      <a:tailEnd type="none" w="med" len="med"/>
                    </a:lnR>
                    <a:lnT w="12700" cap="flat" cmpd="sng" algn="ctr">
                      <a:solidFill>
                        <a:srgbClr val="75787B"/>
                      </a:solidFill>
                      <a:prstDash val="solid"/>
                      <a:round/>
                      <a:headEnd type="none" w="med" len="med"/>
                      <a:tailEnd type="none" w="med" len="med"/>
                    </a:lnT>
                    <a:lnB w="12700" cap="flat" cmpd="sng" algn="ctr">
                      <a:solidFill>
                        <a:srgbClr val="75787B"/>
                      </a:solidFill>
                      <a:prstDash val="solid"/>
                      <a:round/>
                      <a:headEnd type="none" w="med" len="med"/>
                      <a:tailEnd type="none" w="med" len="med"/>
                    </a:lnB>
                  </a:tcPr>
                </a:tc>
                <a:extLst>
                  <a:ext uri="{0D108BD9-81ED-4DB2-BD59-A6C34878D82A}">
                    <a16:rowId xmlns:a16="http://schemas.microsoft.com/office/drawing/2014/main" val="1588079196"/>
                  </a:ext>
                </a:extLst>
              </a:tr>
            </a:tbl>
          </a:graphicData>
        </a:graphic>
      </p:graphicFrame>
      <p:sp>
        <p:nvSpPr>
          <p:cNvPr id="191" name="Freeform 26">
            <a:extLst>
              <a:ext uri="{FF2B5EF4-FFF2-40B4-BE49-F238E27FC236}">
                <a16:creationId xmlns:a16="http://schemas.microsoft.com/office/drawing/2014/main" id="{D48C494F-ED00-4D9C-AF06-1E2C391D4B43}"/>
              </a:ext>
            </a:extLst>
          </p:cNvPr>
          <p:cNvSpPr>
            <a:spLocks noChangeAspect="1" noEditPoints="1"/>
          </p:cNvSpPr>
          <p:nvPr/>
        </p:nvSpPr>
        <p:spPr bwMode="auto">
          <a:xfrm>
            <a:off x="5835792" y="5425156"/>
            <a:ext cx="367631" cy="367631"/>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rgbClr val="FFC74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192" name="TextBox 191">
            <a:extLst>
              <a:ext uri="{FF2B5EF4-FFF2-40B4-BE49-F238E27FC236}">
                <a16:creationId xmlns:a16="http://schemas.microsoft.com/office/drawing/2014/main" id="{B57D578A-252F-490C-88A4-92DDBE0CB6BD}"/>
              </a:ext>
            </a:extLst>
          </p:cNvPr>
          <p:cNvSpPr txBox="1"/>
          <p:nvPr/>
        </p:nvSpPr>
        <p:spPr>
          <a:xfrm>
            <a:off x="5533464" y="5809719"/>
            <a:ext cx="93129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OIC</a:t>
            </a:r>
            <a:endParaRPr kumimoji="0" lang="en-US" sz="1000" b="0" i="0" u="none" strike="noStrike" kern="1200" cap="none" spc="0" normalizeH="0" baseline="0" noProof="0">
              <a:ln>
                <a:noFill/>
              </a:ln>
              <a:solidFill>
                <a:srgbClr val="6B767D"/>
              </a:solidFill>
              <a:effectLst/>
              <a:uLnTx/>
              <a:uFillTx/>
              <a:latin typeface="Arial" panose="020B0604020202020204"/>
              <a:ea typeface="+mn-ea"/>
              <a:cs typeface="Arial" panose="020B0604020202020204" pitchFamily="34" charset="0"/>
            </a:endParaRPr>
          </a:p>
        </p:txBody>
      </p:sp>
      <p:sp>
        <p:nvSpPr>
          <p:cNvPr id="193" name="TextBox 192">
            <a:extLst>
              <a:ext uri="{FF2B5EF4-FFF2-40B4-BE49-F238E27FC236}">
                <a16:creationId xmlns:a16="http://schemas.microsoft.com/office/drawing/2014/main" id="{0097675E-0CC3-45C6-8422-8873FD92AD06}"/>
              </a:ext>
            </a:extLst>
          </p:cNvPr>
          <p:cNvSpPr txBox="1"/>
          <p:nvPr/>
        </p:nvSpPr>
        <p:spPr>
          <a:xfrm>
            <a:off x="6384723" y="5786988"/>
            <a:ext cx="93129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ATP</a:t>
            </a:r>
            <a:endParaRPr kumimoji="0" lang="en-US" sz="1000" b="0" i="0" u="none" strike="noStrike" kern="1200" cap="none" spc="0" normalizeH="0" baseline="0" noProof="0">
              <a:ln>
                <a:noFill/>
              </a:ln>
              <a:solidFill>
                <a:srgbClr val="6B767D"/>
              </a:solidFill>
              <a:effectLst/>
              <a:uLnTx/>
              <a:uFillTx/>
              <a:latin typeface="Arial" panose="020B0604020202020204"/>
              <a:ea typeface="+mn-ea"/>
              <a:cs typeface="Arial" panose="020B0604020202020204" pitchFamily="34" charset="0"/>
            </a:endParaRPr>
          </a:p>
        </p:txBody>
      </p:sp>
      <p:cxnSp>
        <p:nvCxnSpPr>
          <p:cNvPr id="202" name="Straight Arrow Connector 201">
            <a:extLst>
              <a:ext uri="{FF2B5EF4-FFF2-40B4-BE49-F238E27FC236}">
                <a16:creationId xmlns:a16="http://schemas.microsoft.com/office/drawing/2014/main" id="{E4563201-1F1D-4CFD-9E51-7546BB563FD1}"/>
              </a:ext>
            </a:extLst>
          </p:cNvPr>
          <p:cNvCxnSpPr>
            <a:cxnSpLocks/>
          </p:cNvCxnSpPr>
          <p:nvPr/>
        </p:nvCxnSpPr>
        <p:spPr>
          <a:xfrm>
            <a:off x="7857931" y="3543842"/>
            <a:ext cx="1027777" cy="0"/>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3CCDCE7D-77FC-47A1-B3DC-478563E94ED1}"/>
              </a:ext>
            </a:extLst>
          </p:cNvPr>
          <p:cNvCxnSpPr>
            <a:cxnSpLocks/>
          </p:cNvCxnSpPr>
          <p:nvPr/>
        </p:nvCxnSpPr>
        <p:spPr>
          <a:xfrm>
            <a:off x="7886070" y="4524286"/>
            <a:ext cx="999638" cy="0"/>
          </a:xfrm>
          <a:prstGeom prst="straightConnector1">
            <a:avLst/>
          </a:prstGeom>
          <a:ln w="19050">
            <a:solidFill>
              <a:srgbClr val="F0904E"/>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BFC6AB44-4E9D-4A13-A751-D580163E7FC7}"/>
              </a:ext>
            </a:extLst>
          </p:cNvPr>
          <p:cNvSpPr txBox="1"/>
          <p:nvPr/>
        </p:nvSpPr>
        <p:spPr>
          <a:xfrm>
            <a:off x="7725952" y="3190497"/>
            <a:ext cx="1302807"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Load Interface File</a:t>
            </a:r>
          </a:p>
        </p:txBody>
      </p:sp>
      <p:sp>
        <p:nvSpPr>
          <p:cNvPr id="206" name="TextBox 205">
            <a:extLst>
              <a:ext uri="{FF2B5EF4-FFF2-40B4-BE49-F238E27FC236}">
                <a16:creationId xmlns:a16="http://schemas.microsoft.com/office/drawing/2014/main" id="{D3B08067-5228-4D1A-8139-19F8CD885024}"/>
              </a:ext>
            </a:extLst>
          </p:cNvPr>
          <p:cNvSpPr txBox="1"/>
          <p:nvPr/>
        </p:nvSpPr>
        <p:spPr>
          <a:xfrm>
            <a:off x="7779121" y="4191429"/>
            <a:ext cx="1302807"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B767D"/>
                </a:solidFill>
                <a:effectLst/>
                <a:uLnTx/>
                <a:uFillTx/>
                <a:latin typeface="Arial" panose="020B0604020202020204"/>
                <a:ea typeface="Open Sans" panose="020B0606030504020204" pitchFamily="34" charset="0"/>
                <a:cs typeface="Arial" panose="020B0604020202020204" pitchFamily="34" charset="0"/>
              </a:rPr>
              <a:t>Import Process</a:t>
            </a:r>
          </a:p>
        </p:txBody>
      </p:sp>
      <p:sp>
        <p:nvSpPr>
          <p:cNvPr id="213" name="Flowchart: Connector 212">
            <a:extLst>
              <a:ext uri="{FF2B5EF4-FFF2-40B4-BE49-F238E27FC236}">
                <a16:creationId xmlns:a16="http://schemas.microsoft.com/office/drawing/2014/main" id="{98EF6426-C725-4FF2-9F46-2EE2081EFC59}"/>
              </a:ext>
            </a:extLst>
          </p:cNvPr>
          <p:cNvSpPr/>
          <p:nvPr/>
        </p:nvSpPr>
        <p:spPr bwMode="gray">
          <a:xfrm>
            <a:off x="1490826" y="3263587"/>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rPr>
              <a:t>1</a:t>
            </a:r>
          </a:p>
        </p:txBody>
      </p:sp>
      <p:sp>
        <p:nvSpPr>
          <p:cNvPr id="214" name="Flowchart: Connector 213">
            <a:extLst>
              <a:ext uri="{FF2B5EF4-FFF2-40B4-BE49-F238E27FC236}">
                <a16:creationId xmlns:a16="http://schemas.microsoft.com/office/drawing/2014/main" id="{54D1B888-A3C3-4D48-8BB8-1BF264C8B4CA}"/>
              </a:ext>
            </a:extLst>
          </p:cNvPr>
          <p:cNvSpPr/>
          <p:nvPr/>
        </p:nvSpPr>
        <p:spPr bwMode="gray">
          <a:xfrm>
            <a:off x="7385313" y="1952255"/>
            <a:ext cx="233535" cy="246220"/>
          </a:xfrm>
          <a:prstGeom prst="flowChartConnector">
            <a:avLst/>
          </a:prstGeom>
          <a:solidFill>
            <a:srgbClr val="30414A"/>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rPr>
              <a:t>2</a:t>
            </a:r>
          </a:p>
        </p:txBody>
      </p:sp>
      <p:sp>
        <p:nvSpPr>
          <p:cNvPr id="207" name="TextBox 206">
            <a:extLst>
              <a:ext uri="{FF2B5EF4-FFF2-40B4-BE49-F238E27FC236}">
                <a16:creationId xmlns:a16="http://schemas.microsoft.com/office/drawing/2014/main" id="{24F4D00C-62BE-4F64-86B9-0C80D9E4CDE1}"/>
              </a:ext>
            </a:extLst>
          </p:cNvPr>
          <p:cNvSpPr txBox="1"/>
          <p:nvPr/>
        </p:nvSpPr>
        <p:spPr>
          <a:xfrm>
            <a:off x="411707" y="1166028"/>
            <a:ext cx="4645736" cy="261210"/>
          </a:xfrm>
          <a:prstGeom prst="rect">
            <a:avLst/>
          </a:prstGeom>
          <a:solidFill>
            <a:schemeClr val="bg1"/>
          </a:solidFill>
        </p:spPr>
        <p:txBody>
          <a:bodyPr wrap="none" lIns="182880" tIns="182880" rIns="182880" bIns="182880" rtlCol="0" anchor="ctr" anchorCtr="0">
            <a:noAutofit/>
          </a:bodyPr>
          <a:lstStyle/>
          <a:p>
            <a:pPr>
              <a:defRPr/>
            </a:pPr>
            <a:r>
              <a:rPr kumimoji="0" lang="en-US" sz="1050" b="0" i="1" u="none" strike="noStrike" kern="1200" cap="none" spc="0" normalizeH="0" baseline="0" noProof="0" dirty="0">
                <a:ln>
                  <a:noFill/>
                </a:ln>
                <a:solidFill>
                  <a:srgbClr val="6B767D"/>
                </a:solidFill>
                <a:effectLst/>
                <a:uLnTx/>
                <a:uFillTx/>
                <a:latin typeface="Arial" panose="020B0604020202020204"/>
                <a:ea typeface="+mn-ea"/>
                <a:cs typeface="+mn-cs"/>
              </a:rPr>
              <a:t>** OIC and ATP </a:t>
            </a:r>
            <a:r>
              <a:rPr lang="en-US" sz="1050" i="1" dirty="0">
                <a:solidFill>
                  <a:srgbClr val="6B767D"/>
                </a:solidFill>
                <a:latin typeface="Arial" panose="020B0604020202020204"/>
              </a:rPr>
              <a:t>is leveraged when there are complex transformations that would be handled in Oracle ERP cloud</a:t>
            </a:r>
            <a:endParaRPr kumimoji="0" lang="en-US" sz="1050" b="0" i="1"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77" name="Arrow: Chevron 76">
            <a:extLst>
              <a:ext uri="{FF2B5EF4-FFF2-40B4-BE49-F238E27FC236}">
                <a16:creationId xmlns:a16="http://schemas.microsoft.com/office/drawing/2014/main" id="{3834516E-BA6F-4135-87CF-D2FFB79BE7F8}"/>
              </a:ext>
            </a:extLst>
          </p:cNvPr>
          <p:cNvSpPr/>
          <p:nvPr/>
        </p:nvSpPr>
        <p:spPr>
          <a:xfrm>
            <a:off x="5447383" y="5784"/>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Responsibility Matrix</a:t>
            </a:r>
          </a:p>
        </p:txBody>
      </p:sp>
      <p:sp>
        <p:nvSpPr>
          <p:cNvPr id="78" name="Arrow: Chevron 77">
            <a:extLst>
              <a:ext uri="{FF2B5EF4-FFF2-40B4-BE49-F238E27FC236}">
                <a16:creationId xmlns:a16="http://schemas.microsoft.com/office/drawing/2014/main" id="{3341D1F7-EF0E-4F16-AEFE-BEE44EBA9F30}"/>
              </a:ext>
            </a:extLst>
          </p:cNvPr>
          <p:cNvSpPr/>
          <p:nvPr/>
        </p:nvSpPr>
        <p:spPr>
          <a:xfrm>
            <a:off x="6806393" y="6120"/>
            <a:ext cx="1487468" cy="284558"/>
          </a:xfrm>
          <a:prstGeom prst="chevron">
            <a:avLst/>
          </a:prstGeom>
          <a:solidFill>
            <a:srgbClr val="CCCCCC"/>
          </a:solidFill>
          <a:ln w="12700" cap="flat" cmpd="sng" algn="ctr">
            <a:noFill/>
            <a:prstDash val="solid"/>
            <a:miter lim="800000"/>
          </a:ln>
          <a:effectLst/>
        </p:spPr>
        <p:txBody>
          <a:bodyPr lIns="182880" tIns="182880" rIns="182880" bIns="18288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accent6"/>
                </a:solidFill>
                <a:effectLst/>
                <a:uLnTx/>
                <a:uFillTx/>
                <a:ea typeface="+mn-ea"/>
                <a:cs typeface="Arial" panose="020B0604020202020204" pitchFamily="34" charset="0"/>
              </a:rPr>
              <a:t>Entities in Scope</a:t>
            </a:r>
          </a:p>
        </p:txBody>
      </p:sp>
      <p:pic>
        <p:nvPicPr>
          <p:cNvPr id="79" name="Graphic 78" descr="Database with solid fill">
            <a:extLst>
              <a:ext uri="{FF2B5EF4-FFF2-40B4-BE49-F238E27FC236}">
                <a16:creationId xmlns:a16="http://schemas.microsoft.com/office/drawing/2014/main" id="{4B48B523-BEF2-481F-A9CA-B16A41AB6F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74907" y="5432223"/>
            <a:ext cx="576434" cy="378719"/>
          </a:xfrm>
          <a:prstGeom prst="rect">
            <a:avLst/>
          </a:prstGeom>
        </p:spPr>
      </p:pic>
    </p:spTree>
    <p:extLst>
      <p:ext uri="{BB962C8B-B14F-4D97-AF65-F5344CB8AC3E}">
        <p14:creationId xmlns:p14="http://schemas.microsoft.com/office/powerpoint/2010/main" val="302880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Z5FrgaIBQc6Z1lj4QLb9z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A6DCCE3A4D6246BDCC3A99887E7EBF" ma:contentTypeVersion="16" ma:contentTypeDescription="Create a new document." ma:contentTypeScope="" ma:versionID="4d2b95261807ff339f1c110a523a5cd6">
  <xsd:schema xmlns:xsd="http://www.w3.org/2001/XMLSchema" xmlns:xs="http://www.w3.org/2001/XMLSchema" xmlns:p="http://schemas.microsoft.com/office/2006/metadata/properties" xmlns:ns2="ecdbe5b9-5499-446f-91f2-35ffe1354dc7" xmlns:ns3="f605c320-b55e-4af4-addb-d1a9d1bdf49a" targetNamespace="http://schemas.microsoft.com/office/2006/metadata/properties" ma:root="true" ma:fieldsID="12c77668ba5df6c0fbc5cb3a64b63ba2" ns2:_="" ns3:_="">
    <xsd:import namespace="ecdbe5b9-5499-446f-91f2-35ffe1354dc7"/>
    <xsd:import namespace="f605c320-b55e-4af4-addb-d1a9d1bdf49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be5b9-5499-446f-91f2-35ffe1354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05c320-b55e-4af4-addb-d1a9d1bdf4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a543a0b-041d-4ba4-9f31-868688cb4e3e}" ma:internalName="TaxCatchAll" ma:showField="CatchAllData" ma:web="f605c320-b55e-4af4-addb-d1a9d1bdf4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dbe5b9-5499-446f-91f2-35ffe1354dc7">
      <Terms xmlns="http://schemas.microsoft.com/office/infopath/2007/PartnerControls"/>
    </lcf76f155ced4ddcb4097134ff3c332f>
    <TaxCatchAll xmlns="f605c320-b55e-4af4-addb-d1a9d1bdf49a" xsi:nil="true"/>
  </documentManagement>
</p:properties>
</file>

<file path=customXml/itemProps1.xml><?xml version="1.0" encoding="utf-8"?>
<ds:datastoreItem xmlns:ds="http://schemas.openxmlformats.org/officeDocument/2006/customXml" ds:itemID="{C7691B56-61B7-476F-8482-FDBBE7B33E13}"/>
</file>

<file path=customXml/itemProps2.xml><?xml version="1.0" encoding="utf-8"?>
<ds:datastoreItem xmlns:ds="http://schemas.openxmlformats.org/officeDocument/2006/customXml" ds:itemID="{969FFF8B-A8F2-42F2-B3A3-13440AD93FF1}"/>
</file>

<file path=customXml/itemProps3.xml><?xml version="1.0" encoding="utf-8"?>
<ds:datastoreItem xmlns:ds="http://schemas.openxmlformats.org/officeDocument/2006/customXml" ds:itemID="{09911F47-100B-4495-839B-EEE5EA52DCBD}"/>
</file>

<file path=docProps/app.xml><?xml version="1.0" encoding="utf-8"?>
<Properties xmlns="http://schemas.openxmlformats.org/officeDocument/2006/extended-properties" xmlns:vt="http://schemas.openxmlformats.org/officeDocument/2006/docPropsVTypes">
  <TotalTime>12</TotalTime>
  <Words>5276</Words>
  <Application>Microsoft Office PowerPoint</Application>
  <PresentationFormat>Widescreen</PresentationFormat>
  <Paragraphs>1181</Paragraphs>
  <Slides>29</Slides>
  <Notes>11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1" baseType="lpstr">
      <vt:lpstr>Arial</vt:lpstr>
      <vt:lpstr>Arial Body</vt:lpstr>
      <vt:lpstr>Calibri</vt:lpstr>
      <vt:lpstr>Calibri Light</vt:lpstr>
      <vt:lpstr>Chronicle Display Black</vt:lpstr>
      <vt:lpstr>Times New Roman</vt:lpstr>
      <vt:lpstr>Verdana</vt:lpstr>
      <vt:lpstr>Verdana (Body)</vt:lpstr>
      <vt:lpstr>Wingdings</vt:lpstr>
      <vt:lpstr>Wingdings 2</vt:lpstr>
      <vt:lpstr>Office Theme</vt:lpstr>
      <vt:lpstr>think-cell Slide</vt:lpstr>
      <vt:lpstr>Agenda</vt:lpstr>
      <vt:lpstr>Global Design Workshop - Rules of the Road </vt:lpstr>
      <vt:lpstr>Terminology</vt:lpstr>
      <vt:lpstr>Data Conversion Objective</vt:lpstr>
      <vt:lpstr>Conversion Principles</vt:lpstr>
      <vt:lpstr>Conversion vs Integrations</vt:lpstr>
      <vt:lpstr>PowerPoint Presentation</vt:lpstr>
      <vt:lpstr>Data Conversion Tools</vt:lpstr>
      <vt:lpstr>FBDI Approach – Data Flow</vt:lpstr>
      <vt:lpstr>SFDC to Oracle Data Flow</vt:lpstr>
      <vt:lpstr>PowerPoint Presentation</vt:lpstr>
      <vt:lpstr>PowerPoint Presentation</vt:lpstr>
      <vt:lpstr>PowerPoint Presentation</vt:lpstr>
      <vt:lpstr>Reconciliation and Validation Process</vt:lpstr>
      <vt:lpstr>Reconciliation</vt:lpstr>
      <vt:lpstr>Reconciliation – Detailed Approach</vt:lpstr>
      <vt:lpstr>Data Conversion Testing Cycles</vt:lpstr>
      <vt:lpstr>Data Conversion Cycles Timeline (Proposed)</vt:lpstr>
      <vt:lpstr>PowerPoint Presentation</vt:lpstr>
      <vt:lpstr>PowerPoint Presentation</vt:lpstr>
      <vt:lpstr>Activities and Roles​</vt:lpstr>
      <vt:lpstr>Data Conversion Scope</vt:lpstr>
      <vt:lpstr>Data Conversion Scope(Contd..)</vt:lpstr>
      <vt:lpstr>Wrap Up</vt:lpstr>
      <vt:lpstr>Parking Lot / Follow Up Discussion Items</vt:lpstr>
      <vt:lpstr>List of Reference Documents</vt:lpstr>
      <vt:lpstr>Reconciliation Report – Business Validation</vt:lpstr>
      <vt:lpstr>PII Data and Data Masking</vt:lpstr>
      <vt:lpstr>Data Scrambling – Employee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Varshney, Nishtha</dc:creator>
  <cp:lastModifiedBy>Varshney, Nishtha</cp:lastModifiedBy>
  <cp:revision>5</cp:revision>
  <dcterms:created xsi:type="dcterms:W3CDTF">2023-09-14T11:09:19Z</dcterms:created>
  <dcterms:modified xsi:type="dcterms:W3CDTF">2023-09-14T11:34:08Z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2023-09-14T11:09:19Z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024ac50b-7440-4604-97c7-e9c4dd78c28a</vt:lpwstr>
  </property>
  <property fmtid="{D5CDD505-2E9C-101B-9397-08002B2CF9AE}" pid="8" name="MSIP_Label_ea60d57e-af5b-4752-ac57-3e4f28ca11dc_ContentBits">
    <vt:lpwstr>0</vt:lpwstr>
  </property>
  <property fmtid="{D5CDD505-2E9C-101B-9397-08002B2CF9AE}" pid="9" name="ContentTypeId">
    <vt:lpwstr>0x01010088A6DCCE3A4D6246BDCC3A99887E7EBF</vt:lpwstr>
  </property>
  <property fmtid="{D5CDD505-2E9C-101B-9397-08002B2CF9AE}" pid="10" name="MediaServiceImageTags">
    <vt:lpwstr/>
  </property>
</Properties>
</file>