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261"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7" r:id="rId26"/>
    <p:sldId id="288" r:id="rId27"/>
    <p:sldId id="289" r:id="rId28"/>
    <p:sldId id="290"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5" r:id="rId42"/>
    <p:sldId id="306" r:id="rId43"/>
    <p:sldId id="307" r:id="rId44"/>
    <p:sldId id="308" r:id="rId45"/>
    <p:sldId id="309" r:id="rId46"/>
    <p:sldId id="310" r:id="rId47"/>
    <p:sldId id="311" r:id="rId48"/>
    <p:sldId id="312" r:id="rId49"/>
    <p:sldId id="31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4B309-763E-48BE-B31D-E50723B4E23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2653276-AFC5-4338-AAB8-744758851966}">
      <dgm:prSet custT="1"/>
      <dgm:spPr/>
      <dgm:t>
        <a:bodyPr/>
        <a:lstStyle/>
        <a:p>
          <a:pPr>
            <a:lnSpc>
              <a:spcPct val="100000"/>
            </a:lnSpc>
          </a:pPr>
          <a:r>
            <a:rPr lang="en-US" sz="1600"/>
            <a:t>Deloitte will be responsible for the integrations between Oracle ERP Cloud and Salesforce and will use Oracle Integration Cloud for these interfaces.</a:t>
          </a:r>
        </a:p>
      </dgm:t>
    </dgm:pt>
    <dgm:pt modelId="{FB084FE6-C6A6-4356-B629-BB78FB87102A}" type="parTrans" cxnId="{FE5B783C-3500-43C4-AFB2-C88406056FBA}">
      <dgm:prSet/>
      <dgm:spPr/>
      <dgm:t>
        <a:bodyPr/>
        <a:lstStyle/>
        <a:p>
          <a:endParaRPr lang="en-US" sz="1600"/>
        </a:p>
      </dgm:t>
    </dgm:pt>
    <dgm:pt modelId="{92958F1D-10BA-4689-85BE-D9F4E03C45F5}" type="sibTrans" cxnId="{FE5B783C-3500-43C4-AFB2-C88406056FBA}">
      <dgm:prSet/>
      <dgm:spPr/>
      <dgm:t>
        <a:bodyPr/>
        <a:lstStyle/>
        <a:p>
          <a:endParaRPr lang="en-US" sz="1600"/>
        </a:p>
      </dgm:t>
    </dgm:pt>
    <dgm:pt modelId="{A47D5E50-693D-4F30-B3C0-15F357DE813C}">
      <dgm:prSet custT="1"/>
      <dgm:spPr/>
      <dgm:t>
        <a:bodyPr/>
        <a:lstStyle/>
        <a:p>
          <a:pPr>
            <a:lnSpc>
              <a:spcPct val="100000"/>
            </a:lnSpc>
          </a:pPr>
          <a:r>
            <a:rPr lang="en-US" sz="1600"/>
            <a:t>Deloitte will be responsible for integrations between Oracle ERP Cloud and EPM Cloud.</a:t>
          </a:r>
        </a:p>
      </dgm:t>
    </dgm:pt>
    <dgm:pt modelId="{99E2CBDC-EEBE-4555-89DE-33CE926DDF9B}" type="parTrans" cxnId="{B3740AC4-AC3B-4850-8D7D-02CA2D640C49}">
      <dgm:prSet/>
      <dgm:spPr/>
      <dgm:t>
        <a:bodyPr/>
        <a:lstStyle/>
        <a:p>
          <a:endParaRPr lang="en-US" sz="1600"/>
        </a:p>
      </dgm:t>
    </dgm:pt>
    <dgm:pt modelId="{E04E266D-1454-4003-8728-57E08F92A697}" type="sibTrans" cxnId="{B3740AC4-AC3B-4850-8D7D-02CA2D640C49}">
      <dgm:prSet/>
      <dgm:spPr/>
      <dgm:t>
        <a:bodyPr/>
        <a:lstStyle/>
        <a:p>
          <a:endParaRPr lang="en-US" sz="1600"/>
        </a:p>
      </dgm:t>
    </dgm:pt>
    <dgm:pt modelId="{7973D0CE-1166-4C34-B869-AC39CBFC8C79}">
      <dgm:prSet custT="1"/>
      <dgm:spPr/>
      <dgm:t>
        <a:bodyPr/>
        <a:lstStyle/>
        <a:p>
          <a:pPr>
            <a:lnSpc>
              <a:spcPct val="100000"/>
            </a:lnSpc>
          </a:pPr>
          <a:r>
            <a:rPr lang="en-US" sz="1600" dirty="0"/>
            <a:t>XYZ will develop middleware integrations with boundary applications (non-Oracle ERP Cloud, EPM Cloud, Salesforce), for example Service Hub, </a:t>
          </a:r>
          <a:r>
            <a:rPr lang="en-US" sz="1600" dirty="0" err="1"/>
            <a:t>Docusign</a:t>
          </a:r>
          <a:endParaRPr lang="en-US" sz="1600" dirty="0"/>
        </a:p>
      </dgm:t>
    </dgm:pt>
    <dgm:pt modelId="{B8471490-095F-424D-BEE7-B913DEEECBF1}" type="parTrans" cxnId="{F99D188A-93A2-4AD9-8D7A-C9E886E4B405}">
      <dgm:prSet/>
      <dgm:spPr/>
      <dgm:t>
        <a:bodyPr/>
        <a:lstStyle/>
        <a:p>
          <a:endParaRPr lang="en-US" sz="1600"/>
        </a:p>
      </dgm:t>
    </dgm:pt>
    <dgm:pt modelId="{6378203B-7B59-4AE7-B6AB-D3D50E021F85}" type="sibTrans" cxnId="{F99D188A-93A2-4AD9-8D7A-C9E886E4B405}">
      <dgm:prSet/>
      <dgm:spPr/>
      <dgm:t>
        <a:bodyPr/>
        <a:lstStyle/>
        <a:p>
          <a:endParaRPr lang="en-US" sz="1600"/>
        </a:p>
      </dgm:t>
    </dgm:pt>
    <dgm:pt modelId="{16FDCACE-A745-4EE1-A069-F8E6D8238E60}">
      <dgm:prSet custT="1"/>
      <dgm:spPr/>
      <dgm:t>
        <a:bodyPr/>
        <a:lstStyle/>
        <a:p>
          <a:pPr>
            <a:lnSpc>
              <a:spcPct val="100000"/>
            </a:lnSpc>
          </a:pPr>
          <a:r>
            <a:rPr lang="en-US" sz="1600" dirty="0"/>
            <a:t>For any enhancements on Integrations at boundary application, Informatica middleware, legacy application -  design/build/deployment will be taken care by XYZ team. </a:t>
          </a:r>
        </a:p>
      </dgm:t>
    </dgm:pt>
    <dgm:pt modelId="{88AE2509-565E-4DB3-A3F6-572C8EAB85AA}" type="parTrans" cxnId="{A372835E-10D8-4896-A64A-0A60358E4472}">
      <dgm:prSet/>
      <dgm:spPr/>
      <dgm:t>
        <a:bodyPr/>
        <a:lstStyle/>
        <a:p>
          <a:endParaRPr lang="en-US" sz="1600"/>
        </a:p>
      </dgm:t>
    </dgm:pt>
    <dgm:pt modelId="{E49F551B-8C83-4E21-85FB-0ADC0C1CCB22}" type="sibTrans" cxnId="{A372835E-10D8-4896-A64A-0A60358E4472}">
      <dgm:prSet/>
      <dgm:spPr/>
      <dgm:t>
        <a:bodyPr/>
        <a:lstStyle/>
        <a:p>
          <a:endParaRPr lang="en-US" sz="1600"/>
        </a:p>
      </dgm:t>
    </dgm:pt>
    <dgm:pt modelId="{49135F1A-4020-446B-8F5F-226A445F3C6F}" type="pres">
      <dgm:prSet presAssocID="{03E4B309-763E-48BE-B31D-E50723B4E231}" presName="root" presStyleCnt="0">
        <dgm:presLayoutVars>
          <dgm:dir/>
          <dgm:resizeHandles val="exact"/>
        </dgm:presLayoutVars>
      </dgm:prSet>
      <dgm:spPr/>
    </dgm:pt>
    <dgm:pt modelId="{ABA71A4C-D122-44CD-A407-ADD3CAB522DD}" type="pres">
      <dgm:prSet presAssocID="{92653276-AFC5-4338-AAB8-744758851966}" presName="compNode" presStyleCnt="0"/>
      <dgm:spPr/>
    </dgm:pt>
    <dgm:pt modelId="{C6263CCA-C6E6-4963-95CF-F76ECC50BAD3}" type="pres">
      <dgm:prSet presAssocID="{92653276-AFC5-4338-AAB8-744758851966}" presName="bgRect" presStyleLbl="bgShp" presStyleIdx="0" presStyleCnt="4"/>
      <dgm:spPr/>
    </dgm:pt>
    <dgm:pt modelId="{73E706DE-C0B8-4490-89DB-3CC148523A74}" type="pres">
      <dgm:prSet presAssocID="{92653276-AFC5-4338-AAB8-7447588519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4117DCC-574D-4B81-8B0C-D1D757D02C1D}" type="pres">
      <dgm:prSet presAssocID="{92653276-AFC5-4338-AAB8-744758851966}" presName="spaceRect" presStyleCnt="0"/>
      <dgm:spPr/>
    </dgm:pt>
    <dgm:pt modelId="{F7AD318E-EC12-4202-BA58-7DE2114B38D4}" type="pres">
      <dgm:prSet presAssocID="{92653276-AFC5-4338-AAB8-744758851966}" presName="parTx" presStyleLbl="revTx" presStyleIdx="0" presStyleCnt="4">
        <dgm:presLayoutVars>
          <dgm:chMax val="0"/>
          <dgm:chPref val="0"/>
        </dgm:presLayoutVars>
      </dgm:prSet>
      <dgm:spPr/>
    </dgm:pt>
    <dgm:pt modelId="{F932E33A-29ED-4184-87BF-F0E68DFAD995}" type="pres">
      <dgm:prSet presAssocID="{92958F1D-10BA-4689-85BE-D9F4E03C45F5}" presName="sibTrans" presStyleCnt="0"/>
      <dgm:spPr/>
    </dgm:pt>
    <dgm:pt modelId="{7F441BC5-E3E7-491B-8732-E1022CDC729F}" type="pres">
      <dgm:prSet presAssocID="{A47D5E50-693D-4F30-B3C0-15F357DE813C}" presName="compNode" presStyleCnt="0"/>
      <dgm:spPr/>
    </dgm:pt>
    <dgm:pt modelId="{805B83D1-DC16-4769-ABEF-BD8649B911EA}" type="pres">
      <dgm:prSet presAssocID="{A47D5E50-693D-4F30-B3C0-15F357DE813C}" presName="bgRect" presStyleLbl="bgShp" presStyleIdx="1" presStyleCnt="4"/>
      <dgm:spPr/>
    </dgm:pt>
    <dgm:pt modelId="{1627A586-722E-4C50-BE20-04AA598A39C7}" type="pres">
      <dgm:prSet presAssocID="{A47D5E50-693D-4F30-B3C0-15F357DE81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0CFEF6F0-52D7-4982-8F43-7D654DA737CC}" type="pres">
      <dgm:prSet presAssocID="{A47D5E50-693D-4F30-B3C0-15F357DE813C}" presName="spaceRect" presStyleCnt="0"/>
      <dgm:spPr/>
    </dgm:pt>
    <dgm:pt modelId="{4D0D0AE2-6DCA-4B82-BE4B-80C52D6C6568}" type="pres">
      <dgm:prSet presAssocID="{A47D5E50-693D-4F30-B3C0-15F357DE813C}" presName="parTx" presStyleLbl="revTx" presStyleIdx="1" presStyleCnt="4">
        <dgm:presLayoutVars>
          <dgm:chMax val="0"/>
          <dgm:chPref val="0"/>
        </dgm:presLayoutVars>
      </dgm:prSet>
      <dgm:spPr/>
    </dgm:pt>
    <dgm:pt modelId="{16304D2B-58B0-4AEB-AE71-DE7FF714B181}" type="pres">
      <dgm:prSet presAssocID="{E04E266D-1454-4003-8728-57E08F92A697}" presName="sibTrans" presStyleCnt="0"/>
      <dgm:spPr/>
    </dgm:pt>
    <dgm:pt modelId="{2787414B-FF09-4308-8347-4AF5CCCEFC2B}" type="pres">
      <dgm:prSet presAssocID="{7973D0CE-1166-4C34-B869-AC39CBFC8C79}" presName="compNode" presStyleCnt="0"/>
      <dgm:spPr/>
    </dgm:pt>
    <dgm:pt modelId="{0F8A471F-A317-4FBC-9154-16C91C91CDB4}" type="pres">
      <dgm:prSet presAssocID="{7973D0CE-1166-4C34-B869-AC39CBFC8C79}" presName="bgRect" presStyleLbl="bgShp" presStyleIdx="2" presStyleCnt="4"/>
      <dgm:spPr/>
    </dgm:pt>
    <dgm:pt modelId="{7388193D-7094-4F8D-86B0-C9D6A5D49BCC}" type="pres">
      <dgm:prSet presAssocID="{7973D0CE-1166-4C34-B869-AC39CBFC8C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A5B7494F-98F0-4362-8A0E-92B5881E5AFD}" type="pres">
      <dgm:prSet presAssocID="{7973D0CE-1166-4C34-B869-AC39CBFC8C79}" presName="spaceRect" presStyleCnt="0"/>
      <dgm:spPr/>
    </dgm:pt>
    <dgm:pt modelId="{9E42B106-40D2-464F-B2EB-1D91C4491252}" type="pres">
      <dgm:prSet presAssocID="{7973D0CE-1166-4C34-B869-AC39CBFC8C79}" presName="parTx" presStyleLbl="revTx" presStyleIdx="2" presStyleCnt="4">
        <dgm:presLayoutVars>
          <dgm:chMax val="0"/>
          <dgm:chPref val="0"/>
        </dgm:presLayoutVars>
      </dgm:prSet>
      <dgm:spPr/>
    </dgm:pt>
    <dgm:pt modelId="{0C76EAB1-5EC3-40F8-AC6D-E9CAAEFB0B56}" type="pres">
      <dgm:prSet presAssocID="{6378203B-7B59-4AE7-B6AB-D3D50E021F85}" presName="sibTrans" presStyleCnt="0"/>
      <dgm:spPr/>
    </dgm:pt>
    <dgm:pt modelId="{6B49AE93-045B-48D9-B98A-5F9D44D8AE8A}" type="pres">
      <dgm:prSet presAssocID="{16FDCACE-A745-4EE1-A069-F8E6D8238E60}" presName="compNode" presStyleCnt="0"/>
      <dgm:spPr/>
    </dgm:pt>
    <dgm:pt modelId="{6FD12915-11C9-4B0C-B608-1D5DF923E565}" type="pres">
      <dgm:prSet presAssocID="{16FDCACE-A745-4EE1-A069-F8E6D8238E60}" presName="bgRect" presStyleLbl="bgShp" presStyleIdx="3" presStyleCnt="4"/>
      <dgm:spPr/>
    </dgm:pt>
    <dgm:pt modelId="{0E4DBC41-5F92-471B-8837-6E35EF1B6B86}" type="pres">
      <dgm:prSet presAssocID="{16FDCACE-A745-4EE1-A069-F8E6D8238E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5215377-9FF3-44DC-BEFC-65C7E46A42DB}" type="pres">
      <dgm:prSet presAssocID="{16FDCACE-A745-4EE1-A069-F8E6D8238E60}" presName="spaceRect" presStyleCnt="0"/>
      <dgm:spPr/>
    </dgm:pt>
    <dgm:pt modelId="{D941596F-FC43-46BB-A239-6812A421D9DF}" type="pres">
      <dgm:prSet presAssocID="{16FDCACE-A745-4EE1-A069-F8E6D8238E60}" presName="parTx" presStyleLbl="revTx" presStyleIdx="3" presStyleCnt="4">
        <dgm:presLayoutVars>
          <dgm:chMax val="0"/>
          <dgm:chPref val="0"/>
        </dgm:presLayoutVars>
      </dgm:prSet>
      <dgm:spPr/>
    </dgm:pt>
  </dgm:ptLst>
  <dgm:cxnLst>
    <dgm:cxn modelId="{FE5B783C-3500-43C4-AFB2-C88406056FBA}" srcId="{03E4B309-763E-48BE-B31D-E50723B4E231}" destId="{92653276-AFC5-4338-AAB8-744758851966}" srcOrd="0" destOrd="0" parTransId="{FB084FE6-C6A6-4356-B629-BB78FB87102A}" sibTransId="{92958F1D-10BA-4689-85BE-D9F4E03C45F5}"/>
    <dgm:cxn modelId="{A372835E-10D8-4896-A64A-0A60358E4472}" srcId="{03E4B309-763E-48BE-B31D-E50723B4E231}" destId="{16FDCACE-A745-4EE1-A069-F8E6D8238E60}" srcOrd="3" destOrd="0" parTransId="{88AE2509-565E-4DB3-A3F6-572C8EAB85AA}" sibTransId="{E49F551B-8C83-4E21-85FB-0ADC0C1CCB22}"/>
    <dgm:cxn modelId="{F6D6117D-D7F1-43EC-B088-88352566E14D}" type="presOf" srcId="{16FDCACE-A745-4EE1-A069-F8E6D8238E60}" destId="{D941596F-FC43-46BB-A239-6812A421D9DF}" srcOrd="0" destOrd="0" presId="urn:microsoft.com/office/officeart/2018/2/layout/IconVerticalSolidList"/>
    <dgm:cxn modelId="{F99D188A-93A2-4AD9-8D7A-C9E886E4B405}" srcId="{03E4B309-763E-48BE-B31D-E50723B4E231}" destId="{7973D0CE-1166-4C34-B869-AC39CBFC8C79}" srcOrd="2" destOrd="0" parTransId="{B8471490-095F-424D-BEE7-B913DEEECBF1}" sibTransId="{6378203B-7B59-4AE7-B6AB-D3D50E021F85}"/>
    <dgm:cxn modelId="{6E7BB08F-2D22-430D-9BBB-1C86A7031EC0}" type="presOf" srcId="{03E4B309-763E-48BE-B31D-E50723B4E231}" destId="{49135F1A-4020-446B-8F5F-226A445F3C6F}" srcOrd="0" destOrd="0" presId="urn:microsoft.com/office/officeart/2018/2/layout/IconVerticalSolidList"/>
    <dgm:cxn modelId="{7693CEB3-4135-4372-A632-11A717673518}" type="presOf" srcId="{92653276-AFC5-4338-AAB8-744758851966}" destId="{F7AD318E-EC12-4202-BA58-7DE2114B38D4}" srcOrd="0" destOrd="0" presId="urn:microsoft.com/office/officeart/2018/2/layout/IconVerticalSolidList"/>
    <dgm:cxn modelId="{B3740AC4-AC3B-4850-8D7D-02CA2D640C49}" srcId="{03E4B309-763E-48BE-B31D-E50723B4E231}" destId="{A47D5E50-693D-4F30-B3C0-15F357DE813C}" srcOrd="1" destOrd="0" parTransId="{99E2CBDC-EEBE-4555-89DE-33CE926DDF9B}" sibTransId="{E04E266D-1454-4003-8728-57E08F92A697}"/>
    <dgm:cxn modelId="{500A02D0-ACAD-4D16-873B-83C77758F991}" type="presOf" srcId="{A47D5E50-693D-4F30-B3C0-15F357DE813C}" destId="{4D0D0AE2-6DCA-4B82-BE4B-80C52D6C6568}" srcOrd="0" destOrd="0" presId="urn:microsoft.com/office/officeart/2018/2/layout/IconVerticalSolidList"/>
    <dgm:cxn modelId="{48ED46E0-5069-41DC-A8CB-049A5E058D97}" type="presOf" srcId="{7973D0CE-1166-4C34-B869-AC39CBFC8C79}" destId="{9E42B106-40D2-464F-B2EB-1D91C4491252}" srcOrd="0" destOrd="0" presId="urn:microsoft.com/office/officeart/2018/2/layout/IconVerticalSolidList"/>
    <dgm:cxn modelId="{56D25B4E-9F5A-44BA-9901-51950330DF01}" type="presParOf" srcId="{49135F1A-4020-446B-8F5F-226A445F3C6F}" destId="{ABA71A4C-D122-44CD-A407-ADD3CAB522DD}" srcOrd="0" destOrd="0" presId="urn:microsoft.com/office/officeart/2018/2/layout/IconVerticalSolidList"/>
    <dgm:cxn modelId="{66935A94-BFE0-4FA1-9580-C1381F033535}" type="presParOf" srcId="{ABA71A4C-D122-44CD-A407-ADD3CAB522DD}" destId="{C6263CCA-C6E6-4963-95CF-F76ECC50BAD3}" srcOrd="0" destOrd="0" presId="urn:microsoft.com/office/officeart/2018/2/layout/IconVerticalSolidList"/>
    <dgm:cxn modelId="{A98A3230-62DE-430A-A2C8-0515B888DB8B}" type="presParOf" srcId="{ABA71A4C-D122-44CD-A407-ADD3CAB522DD}" destId="{73E706DE-C0B8-4490-89DB-3CC148523A74}" srcOrd="1" destOrd="0" presId="urn:microsoft.com/office/officeart/2018/2/layout/IconVerticalSolidList"/>
    <dgm:cxn modelId="{D0221048-4B77-4E9D-9C60-9BEBEBEC0BED}" type="presParOf" srcId="{ABA71A4C-D122-44CD-A407-ADD3CAB522DD}" destId="{E4117DCC-574D-4B81-8B0C-D1D757D02C1D}" srcOrd="2" destOrd="0" presId="urn:microsoft.com/office/officeart/2018/2/layout/IconVerticalSolidList"/>
    <dgm:cxn modelId="{857DF565-A494-4DB8-A0F1-34D92E0E8628}" type="presParOf" srcId="{ABA71A4C-D122-44CD-A407-ADD3CAB522DD}" destId="{F7AD318E-EC12-4202-BA58-7DE2114B38D4}" srcOrd="3" destOrd="0" presId="urn:microsoft.com/office/officeart/2018/2/layout/IconVerticalSolidList"/>
    <dgm:cxn modelId="{10561071-01BF-4524-A2E1-F5D723FB526D}" type="presParOf" srcId="{49135F1A-4020-446B-8F5F-226A445F3C6F}" destId="{F932E33A-29ED-4184-87BF-F0E68DFAD995}" srcOrd="1" destOrd="0" presId="urn:microsoft.com/office/officeart/2018/2/layout/IconVerticalSolidList"/>
    <dgm:cxn modelId="{599582B8-F5B9-4B2D-A4BA-0FFBA5B0180A}" type="presParOf" srcId="{49135F1A-4020-446B-8F5F-226A445F3C6F}" destId="{7F441BC5-E3E7-491B-8732-E1022CDC729F}" srcOrd="2" destOrd="0" presId="urn:microsoft.com/office/officeart/2018/2/layout/IconVerticalSolidList"/>
    <dgm:cxn modelId="{7E17750F-41CB-4D95-A9B9-AD5B8A568556}" type="presParOf" srcId="{7F441BC5-E3E7-491B-8732-E1022CDC729F}" destId="{805B83D1-DC16-4769-ABEF-BD8649B911EA}" srcOrd="0" destOrd="0" presId="urn:microsoft.com/office/officeart/2018/2/layout/IconVerticalSolidList"/>
    <dgm:cxn modelId="{354EAF2E-9B75-4B62-B61D-7D6D8B97DDD1}" type="presParOf" srcId="{7F441BC5-E3E7-491B-8732-E1022CDC729F}" destId="{1627A586-722E-4C50-BE20-04AA598A39C7}" srcOrd="1" destOrd="0" presId="urn:microsoft.com/office/officeart/2018/2/layout/IconVerticalSolidList"/>
    <dgm:cxn modelId="{6BFE19D0-18EC-4AD1-8D22-C1D5E7C41511}" type="presParOf" srcId="{7F441BC5-E3E7-491B-8732-E1022CDC729F}" destId="{0CFEF6F0-52D7-4982-8F43-7D654DA737CC}" srcOrd="2" destOrd="0" presId="urn:microsoft.com/office/officeart/2018/2/layout/IconVerticalSolidList"/>
    <dgm:cxn modelId="{0EF1ED8E-D0A2-4991-B7CC-7949E978167F}" type="presParOf" srcId="{7F441BC5-E3E7-491B-8732-E1022CDC729F}" destId="{4D0D0AE2-6DCA-4B82-BE4B-80C52D6C6568}" srcOrd="3" destOrd="0" presId="urn:microsoft.com/office/officeart/2018/2/layout/IconVerticalSolidList"/>
    <dgm:cxn modelId="{30CAC264-6342-4E2C-B21C-397F5EC56A7E}" type="presParOf" srcId="{49135F1A-4020-446B-8F5F-226A445F3C6F}" destId="{16304D2B-58B0-4AEB-AE71-DE7FF714B181}" srcOrd="3" destOrd="0" presId="urn:microsoft.com/office/officeart/2018/2/layout/IconVerticalSolidList"/>
    <dgm:cxn modelId="{6ED2E6CD-A52B-4280-B0C1-D85284E7DA7C}" type="presParOf" srcId="{49135F1A-4020-446B-8F5F-226A445F3C6F}" destId="{2787414B-FF09-4308-8347-4AF5CCCEFC2B}" srcOrd="4" destOrd="0" presId="urn:microsoft.com/office/officeart/2018/2/layout/IconVerticalSolidList"/>
    <dgm:cxn modelId="{94D49F0D-E7DB-40BF-86B1-4E451BE68CAA}" type="presParOf" srcId="{2787414B-FF09-4308-8347-4AF5CCCEFC2B}" destId="{0F8A471F-A317-4FBC-9154-16C91C91CDB4}" srcOrd="0" destOrd="0" presId="urn:microsoft.com/office/officeart/2018/2/layout/IconVerticalSolidList"/>
    <dgm:cxn modelId="{B67DCCC6-B83C-4437-9589-8B8DA666C6B1}" type="presParOf" srcId="{2787414B-FF09-4308-8347-4AF5CCCEFC2B}" destId="{7388193D-7094-4F8D-86B0-C9D6A5D49BCC}" srcOrd="1" destOrd="0" presId="urn:microsoft.com/office/officeart/2018/2/layout/IconVerticalSolidList"/>
    <dgm:cxn modelId="{FC7B993A-928C-4A81-9220-1CBF81922F9F}" type="presParOf" srcId="{2787414B-FF09-4308-8347-4AF5CCCEFC2B}" destId="{A5B7494F-98F0-4362-8A0E-92B5881E5AFD}" srcOrd="2" destOrd="0" presId="urn:microsoft.com/office/officeart/2018/2/layout/IconVerticalSolidList"/>
    <dgm:cxn modelId="{6536ED20-6C8C-4B15-A337-8CD24CE8A363}" type="presParOf" srcId="{2787414B-FF09-4308-8347-4AF5CCCEFC2B}" destId="{9E42B106-40D2-464F-B2EB-1D91C4491252}" srcOrd="3" destOrd="0" presId="urn:microsoft.com/office/officeart/2018/2/layout/IconVerticalSolidList"/>
    <dgm:cxn modelId="{A059B174-F74E-479D-BBA2-9332727C6FD8}" type="presParOf" srcId="{49135F1A-4020-446B-8F5F-226A445F3C6F}" destId="{0C76EAB1-5EC3-40F8-AC6D-E9CAAEFB0B56}" srcOrd="5" destOrd="0" presId="urn:microsoft.com/office/officeart/2018/2/layout/IconVerticalSolidList"/>
    <dgm:cxn modelId="{4B1016FA-301B-474D-BF42-2070BE6AD54F}" type="presParOf" srcId="{49135F1A-4020-446B-8F5F-226A445F3C6F}" destId="{6B49AE93-045B-48D9-B98A-5F9D44D8AE8A}" srcOrd="6" destOrd="0" presId="urn:microsoft.com/office/officeart/2018/2/layout/IconVerticalSolidList"/>
    <dgm:cxn modelId="{62887EA7-8123-4070-AA1A-106B64074B66}" type="presParOf" srcId="{6B49AE93-045B-48D9-B98A-5F9D44D8AE8A}" destId="{6FD12915-11C9-4B0C-B608-1D5DF923E565}" srcOrd="0" destOrd="0" presId="urn:microsoft.com/office/officeart/2018/2/layout/IconVerticalSolidList"/>
    <dgm:cxn modelId="{4AA27807-493C-44F1-AA26-78AD1CF5A208}" type="presParOf" srcId="{6B49AE93-045B-48D9-B98A-5F9D44D8AE8A}" destId="{0E4DBC41-5F92-471B-8837-6E35EF1B6B86}" srcOrd="1" destOrd="0" presId="urn:microsoft.com/office/officeart/2018/2/layout/IconVerticalSolidList"/>
    <dgm:cxn modelId="{8C911FC1-4059-457F-B757-81CF71270DED}" type="presParOf" srcId="{6B49AE93-045B-48D9-B98A-5F9D44D8AE8A}" destId="{25215377-9FF3-44DC-BEFC-65C7E46A42DB}" srcOrd="2" destOrd="0" presId="urn:microsoft.com/office/officeart/2018/2/layout/IconVerticalSolidList"/>
    <dgm:cxn modelId="{65BBDD43-672E-4AA7-B0E2-336707CCC701}" type="presParOf" srcId="{6B49AE93-045B-48D9-B98A-5F9D44D8AE8A}" destId="{D941596F-FC43-46BB-A239-6812A421D9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63CCA-C6E6-4963-95CF-F76ECC50BAD3}">
      <dsp:nvSpPr>
        <dsp:cNvPr id="0" name=""/>
        <dsp:cNvSpPr/>
      </dsp:nvSpPr>
      <dsp:spPr>
        <a:xfrm>
          <a:off x="0" y="1905"/>
          <a:ext cx="11044428" cy="965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706DE-C0B8-4490-89DB-3CC148523A74}">
      <dsp:nvSpPr>
        <dsp:cNvPr id="0" name=""/>
        <dsp:cNvSpPr/>
      </dsp:nvSpPr>
      <dsp:spPr>
        <a:xfrm>
          <a:off x="292183" y="219232"/>
          <a:ext cx="531242" cy="531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D318E-EC12-4202-BA58-7DE2114B38D4}">
      <dsp:nvSpPr>
        <dsp:cNvPr id="0" name=""/>
        <dsp:cNvSpPr/>
      </dsp:nvSpPr>
      <dsp:spPr>
        <a:xfrm>
          <a:off x="1115608" y="1905"/>
          <a:ext cx="9928820" cy="96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l" defTabSz="711200">
            <a:lnSpc>
              <a:spcPct val="100000"/>
            </a:lnSpc>
            <a:spcBef>
              <a:spcPct val="0"/>
            </a:spcBef>
            <a:spcAft>
              <a:spcPct val="35000"/>
            </a:spcAft>
            <a:buNone/>
          </a:pPr>
          <a:r>
            <a:rPr lang="en-US" sz="1600" kern="1200"/>
            <a:t>Deloitte will be responsible for the integrations between Oracle ERP Cloud and Salesforce and will use Oracle Integration Cloud for these interfaces.</a:t>
          </a:r>
        </a:p>
      </dsp:txBody>
      <dsp:txXfrm>
        <a:off x="1115608" y="1905"/>
        <a:ext cx="9928820" cy="965894"/>
      </dsp:txXfrm>
    </dsp:sp>
    <dsp:sp modelId="{805B83D1-DC16-4769-ABEF-BD8649B911EA}">
      <dsp:nvSpPr>
        <dsp:cNvPr id="0" name=""/>
        <dsp:cNvSpPr/>
      </dsp:nvSpPr>
      <dsp:spPr>
        <a:xfrm>
          <a:off x="0" y="1209274"/>
          <a:ext cx="11044428" cy="965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7A586-722E-4C50-BE20-04AA598A39C7}">
      <dsp:nvSpPr>
        <dsp:cNvPr id="0" name=""/>
        <dsp:cNvSpPr/>
      </dsp:nvSpPr>
      <dsp:spPr>
        <a:xfrm>
          <a:off x="292183" y="1426600"/>
          <a:ext cx="531242" cy="531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0D0AE2-6DCA-4B82-BE4B-80C52D6C6568}">
      <dsp:nvSpPr>
        <dsp:cNvPr id="0" name=""/>
        <dsp:cNvSpPr/>
      </dsp:nvSpPr>
      <dsp:spPr>
        <a:xfrm>
          <a:off x="1115608" y="1209274"/>
          <a:ext cx="9928820" cy="96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l" defTabSz="711200">
            <a:lnSpc>
              <a:spcPct val="100000"/>
            </a:lnSpc>
            <a:spcBef>
              <a:spcPct val="0"/>
            </a:spcBef>
            <a:spcAft>
              <a:spcPct val="35000"/>
            </a:spcAft>
            <a:buNone/>
          </a:pPr>
          <a:r>
            <a:rPr lang="en-US" sz="1600" kern="1200"/>
            <a:t>Deloitte will be responsible for integrations between Oracle ERP Cloud and EPM Cloud.</a:t>
          </a:r>
        </a:p>
      </dsp:txBody>
      <dsp:txXfrm>
        <a:off x="1115608" y="1209274"/>
        <a:ext cx="9928820" cy="965894"/>
      </dsp:txXfrm>
    </dsp:sp>
    <dsp:sp modelId="{0F8A471F-A317-4FBC-9154-16C91C91CDB4}">
      <dsp:nvSpPr>
        <dsp:cNvPr id="0" name=""/>
        <dsp:cNvSpPr/>
      </dsp:nvSpPr>
      <dsp:spPr>
        <a:xfrm>
          <a:off x="0" y="2416642"/>
          <a:ext cx="11044428" cy="965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8193D-7094-4F8D-86B0-C9D6A5D49BCC}">
      <dsp:nvSpPr>
        <dsp:cNvPr id="0" name=""/>
        <dsp:cNvSpPr/>
      </dsp:nvSpPr>
      <dsp:spPr>
        <a:xfrm>
          <a:off x="292183" y="2633969"/>
          <a:ext cx="531242" cy="531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2B106-40D2-464F-B2EB-1D91C4491252}">
      <dsp:nvSpPr>
        <dsp:cNvPr id="0" name=""/>
        <dsp:cNvSpPr/>
      </dsp:nvSpPr>
      <dsp:spPr>
        <a:xfrm>
          <a:off x="1115608" y="2416642"/>
          <a:ext cx="9928820" cy="96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l" defTabSz="711200">
            <a:lnSpc>
              <a:spcPct val="100000"/>
            </a:lnSpc>
            <a:spcBef>
              <a:spcPct val="0"/>
            </a:spcBef>
            <a:spcAft>
              <a:spcPct val="35000"/>
            </a:spcAft>
            <a:buNone/>
          </a:pPr>
          <a:r>
            <a:rPr lang="en-US" sz="1600" kern="1200" dirty="0"/>
            <a:t>XYZ will develop middleware integrations with boundary applications (non-Oracle ERP Cloud, EPM Cloud, Salesforce), for example Service Hub, </a:t>
          </a:r>
          <a:r>
            <a:rPr lang="en-US" sz="1600" kern="1200" dirty="0" err="1"/>
            <a:t>Docusign</a:t>
          </a:r>
          <a:endParaRPr lang="en-US" sz="1600" kern="1200" dirty="0"/>
        </a:p>
      </dsp:txBody>
      <dsp:txXfrm>
        <a:off x="1115608" y="2416642"/>
        <a:ext cx="9928820" cy="965894"/>
      </dsp:txXfrm>
    </dsp:sp>
    <dsp:sp modelId="{6FD12915-11C9-4B0C-B608-1D5DF923E565}">
      <dsp:nvSpPr>
        <dsp:cNvPr id="0" name=""/>
        <dsp:cNvSpPr/>
      </dsp:nvSpPr>
      <dsp:spPr>
        <a:xfrm>
          <a:off x="0" y="3624011"/>
          <a:ext cx="11044428" cy="965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DBC41-5F92-471B-8837-6E35EF1B6B86}">
      <dsp:nvSpPr>
        <dsp:cNvPr id="0" name=""/>
        <dsp:cNvSpPr/>
      </dsp:nvSpPr>
      <dsp:spPr>
        <a:xfrm>
          <a:off x="292183" y="3841337"/>
          <a:ext cx="531242" cy="531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1596F-FC43-46BB-A239-6812A421D9DF}">
      <dsp:nvSpPr>
        <dsp:cNvPr id="0" name=""/>
        <dsp:cNvSpPr/>
      </dsp:nvSpPr>
      <dsp:spPr>
        <a:xfrm>
          <a:off x="1115608" y="3624011"/>
          <a:ext cx="9928820" cy="96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l" defTabSz="711200">
            <a:lnSpc>
              <a:spcPct val="100000"/>
            </a:lnSpc>
            <a:spcBef>
              <a:spcPct val="0"/>
            </a:spcBef>
            <a:spcAft>
              <a:spcPct val="35000"/>
            </a:spcAft>
            <a:buNone/>
          </a:pPr>
          <a:r>
            <a:rPr lang="en-US" sz="1600" kern="1200" dirty="0"/>
            <a:t>For any enhancements on Integrations at boundary application, Informatica middleware, legacy application -  design/build/deployment will be taken care by XYZ team. </a:t>
          </a:r>
        </a:p>
      </dsp:txBody>
      <dsp:txXfrm>
        <a:off x="1115608" y="3624011"/>
        <a:ext cx="9928820" cy="9658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B791E-EAB0-4433-9850-1C6A880A47FD}"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E61AB-5B66-4451-A1C2-87CB4732D47B}" type="slidenum">
              <a:rPr lang="en-US" smtClean="0"/>
              <a:t>‹#›</a:t>
            </a:fld>
            <a:endParaRPr lang="en-US"/>
          </a:p>
        </p:txBody>
      </p:sp>
    </p:spTree>
    <p:extLst>
      <p:ext uri="{BB962C8B-B14F-4D97-AF65-F5344CB8AC3E}">
        <p14:creationId xmlns:p14="http://schemas.microsoft.com/office/powerpoint/2010/main" val="320205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Open Sans" panose="020B0606030504020204" pitchFamily="34" charset="0"/>
                <a:cs typeface="Arial" panose="020B0604020202020204" pitchFamily="34" charset="0"/>
              </a:rPr>
              <a:t>Overall, the objective here is to list the integration options that are available to fit the scope of Inbound and Outbound interfaces involving Oracle Cloud and the boundary applications, as part of the Optimus Prime Implementation.</a:t>
            </a:r>
            <a:endParaRPr lang="en-US" sz="1100">
              <a:latin typeface="Arial" panose="020B0604020202020204" pitchFamily="34" charset="0"/>
              <a:ea typeface="Open Sans" panose="020B0606030504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6E3BC4-156D-4FD9-84C0-0038806358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69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Overall flow and introduction</a:t>
            </a:r>
          </a:p>
          <a:p>
            <a:r>
              <a:rPr lang="en-US"/>
              <a:t>Section-1</a:t>
            </a:r>
          </a:p>
          <a:p>
            <a:r>
              <a:rPr lang="en-US"/>
              <a:t>-- Notifications (Types of notifications PaaS Error, Success, Error, Partial Success)</a:t>
            </a:r>
          </a:p>
          <a:p>
            <a:r>
              <a:rPr lang="en-US"/>
              <a:t>-- Outbound notifications </a:t>
            </a:r>
          </a:p>
          <a:p>
            <a:r>
              <a:rPr lang="en-US"/>
              <a:t>-- Recon Report </a:t>
            </a:r>
          </a:p>
          <a:p>
            <a:endParaRPr lang="en-US"/>
          </a:p>
          <a:p>
            <a:r>
              <a:rPr lang="en-US"/>
              <a:t>Section-2 (Reprocessing)</a:t>
            </a:r>
          </a:p>
          <a:p>
            <a:r>
              <a:rPr lang="en-US"/>
              <a:t>-- PO</a:t>
            </a:r>
          </a:p>
          <a:p>
            <a:r>
              <a:rPr lang="en-US"/>
              <a:t>-- AP</a:t>
            </a:r>
          </a:p>
          <a:p>
            <a:r>
              <a:rPr lang="en-US"/>
              <a:t>-- PPR (No reprocessing)</a:t>
            </a:r>
          </a:p>
          <a:p>
            <a:r>
              <a:rPr lang="en-US"/>
              <a:t>-- GL</a:t>
            </a:r>
          </a:p>
          <a:p>
            <a:endParaRPr lang="en-US"/>
          </a:p>
          <a:p>
            <a:r>
              <a:rPr lang="en-US"/>
              <a:t>IT Controls</a:t>
            </a:r>
          </a:p>
          <a:p>
            <a:r>
              <a:rPr lang="en-US"/>
              <a:t>-- TO be decided</a:t>
            </a:r>
          </a:p>
        </p:txBody>
      </p:sp>
      <p:sp>
        <p:nvSpPr>
          <p:cNvPr id="4" name="Slide Number Placeholder 3"/>
          <p:cNvSpPr>
            <a:spLocks noGrp="1"/>
          </p:cNvSpPr>
          <p:nvPr>
            <p:ph type="sldNum" sz="quarter" idx="10"/>
          </p:nvPr>
        </p:nvSpPr>
        <p:spPr/>
        <p:txBody>
          <a:bodyPr/>
          <a:lstStyle/>
          <a:p>
            <a:fld id="{CDBE1A56-82F9-4803-8EBF-864597023669}" type="slidenum">
              <a:rPr lang="en-US" smtClean="0"/>
              <a:t>15</a:t>
            </a:fld>
            <a:endParaRPr lang="en-US"/>
          </a:p>
        </p:txBody>
      </p:sp>
    </p:spTree>
    <p:extLst>
      <p:ext uri="{BB962C8B-B14F-4D97-AF65-F5344CB8AC3E}">
        <p14:creationId xmlns:p14="http://schemas.microsoft.com/office/powerpoint/2010/main" val="4065959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Chunking - </a:t>
            </a:r>
            <a:r>
              <a:rPr lang="en-US" b="0" i="0">
                <a:solidFill>
                  <a:srgbClr val="1A1816"/>
                </a:solidFill>
                <a:effectLst/>
              </a:rPr>
              <a:t> </a:t>
            </a:r>
            <a:r>
              <a:rPr lang="en-US" b="0" i="0">
                <a:solidFill>
                  <a:srgbClr val="000000"/>
                </a:solidFill>
                <a:effectLst/>
              </a:rPr>
              <a:t>Integration Cloud does not allow loading files larger than 10MB for performance reasons. T</a:t>
            </a:r>
            <a:r>
              <a:rPr lang="en-US" b="0" i="0">
                <a:solidFill>
                  <a:srgbClr val="1A1816"/>
                </a:solidFill>
                <a:effectLst/>
              </a:rPr>
              <a:t>here may be cases where the source generated file may be too large, for example, 500 MB. Reading a large file in-memory is not a good approach, because it's possible to run out of memory. Oracle Integration has the ability to read the large source file in a series of chunks. This feature is called Stage Read. Prior to making use of Stage Read in the Oracle Integration flow, you should download the file locally to Oracle Integration where Oracle Integration can read the file in chunks, because chunk reading from an FTP Server is process and bandwidth expensive.</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79312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35386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405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3DF3EAD-B477-45D2-BA82-3AC8551458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470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26560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Point 2:</a:t>
            </a:r>
            <a:br>
              <a:rPr lang="en-US"/>
            </a:br>
            <a:r>
              <a:rPr lang="en-US" b="0" i="0">
                <a:solidFill>
                  <a:srgbClr val="000000"/>
                </a:solidFill>
                <a:effectLst/>
                <a:latin typeface="Tahoma" panose="020B0604030504040204" pitchFamily="34" charset="0"/>
              </a:rPr>
              <a:t>For reports that take longer than 600 seconds to generate, please use a scheduled job to generate the report as the timeout for scheduled jobs is 1800 seconds (30 minutes).</a:t>
            </a:r>
            <a:br>
              <a:rPr lang="en-US"/>
            </a:br>
            <a:br>
              <a:rPr lang="en-US"/>
            </a:br>
            <a:r>
              <a:rPr lang="en-US" b="0" i="0">
                <a:solidFill>
                  <a:srgbClr val="000000"/>
                </a:solidFill>
                <a:effectLst/>
                <a:latin typeface="Tahoma" panose="020B0604030504040204" pitchFamily="34" charset="0"/>
              </a:rPr>
              <a:t>The 600 second online report limit can not be overridden. If a large report needs to be run on demand, the user should create a report job for the report.</a:t>
            </a:r>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30</a:t>
            </a:fld>
            <a:endParaRPr lang="en-US"/>
          </a:p>
        </p:txBody>
      </p:sp>
    </p:spTree>
    <p:extLst>
      <p:ext uri="{BB962C8B-B14F-4D97-AF65-F5344CB8AC3E}">
        <p14:creationId xmlns:p14="http://schemas.microsoft.com/office/powerpoint/2010/main" val="325210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a:t>Minimize point-to-point integrations – Example – System A is calling System B, System B is calling System C. Rather than this, Orchestration should be created for it. System A calling the integration and Integration internally calling system B and system C. OIC error handling will handle in case system B or C is down and display proper error message. This reduces dependency and complexity. </a:t>
            </a:r>
          </a:p>
          <a:p>
            <a:endParaRPr lang="en-US" sz="1200"/>
          </a:p>
          <a:p>
            <a:r>
              <a:rPr lang="en-US" sz="1200"/>
              <a:t>Reusability – Any piece of code that we can combine and generalize, we can pull it and make an integration of it and re-use it everywhere. Example – File based inbound integrations – portion of calling import process and callback service can be generalized and invoked from different scheduled services. Another example is common notification framework which is parameterized and can handle different client requirements of JSON/XML/File Output</a:t>
            </a:r>
          </a:p>
          <a:p>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Increase business agility by accommodating changes in boundary systems with minimal impact to the solution – This totally depends on business deliverables. If integration needs to be delivered in less time and there is a complex file format change, which is easier done at boundary application, then this point is justified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a typeface="+mn-ea"/>
                <a:cs typeface="+mn-cs"/>
              </a:rPr>
              <a:t>Standardize data models for master and transactional data entities – For example – there are multiple end systems consuming supplier data – create standard report for suppliers that can be used by multiple end systems and can be used for multiple purposes, e.g, reporting, auditing</a:t>
            </a:r>
          </a:p>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90875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try to avoid hardcoding in OIC as much as possible, that’s where lookups come into picture. Lookups can be used to store mappings between two systems or can also be used to store common details which if changed can be directly updated in lookup without touching the integration.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140444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rPr>
              <a:t>ADFdi - </a:t>
            </a:r>
            <a:r>
              <a:rPr lang="en-US" b="0" i="0">
                <a:solidFill>
                  <a:srgbClr val="333333"/>
                </a:solidFill>
                <a:effectLst/>
              </a:rPr>
              <a:t>ADFDI is an excel based tool which is used to manage a large volume of data from cloud applications by using an Excel Spreadsheet. In Oracle Cloud generally, data is uploaded through two excel tools i.e. FBDI and ADFDI. FBDI is more useful when the volume of data is very large but when the volume of data is not very large then ADFDI will be the best option as it is directly connected to the application. </a:t>
            </a:r>
          </a:p>
          <a:p>
            <a:r>
              <a:rPr lang="en-US" b="0" i="0">
                <a:solidFill>
                  <a:srgbClr val="333333"/>
                </a:solidFill>
                <a:effectLst/>
              </a:rPr>
              <a:t>As ADFDI Excel sheet is connected with the application it will not allow us to upload the invalid values. Just like any other excel we can copy and paste the values. The user can also search the values just by double-clicking the cell.</a:t>
            </a:r>
          </a:p>
          <a:p>
            <a:r>
              <a:rPr lang="en-US" b="0" i="0">
                <a:solidFill>
                  <a:srgbClr val="333333"/>
                </a:solidFill>
                <a:effectLst/>
              </a:rPr>
              <a:t>ADFDI file can also be used for deleting the lines which are stuck in the interface.</a:t>
            </a:r>
          </a:p>
          <a:p>
            <a:r>
              <a:rPr lang="en-US" b="0" i="0">
                <a:solidFill>
                  <a:srgbClr val="1A1816"/>
                </a:solidFill>
                <a:effectLst/>
              </a:rPr>
              <a:t>(https://www.trinamix.com/blog/oracle-products/adf-desktop-integration-adfdi-in-oracle-cloud-applications/)</a:t>
            </a:r>
          </a:p>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36</a:t>
            </a:fld>
            <a:endParaRPr lang="en-US"/>
          </a:p>
        </p:txBody>
      </p:sp>
    </p:spTree>
    <p:extLst>
      <p:ext uri="{BB962C8B-B14F-4D97-AF65-F5344CB8AC3E}">
        <p14:creationId xmlns:p14="http://schemas.microsoft.com/office/powerpoint/2010/main" val="344930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customer, journey, person, circle, arrow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0E634F-F277-46F4-BC93-3910B600E9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544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695970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effectLst/>
              </a:rPr>
              <a:t>All Web services are APIs, but all APIs are not web services. Web service is a collection of open source protocols and standards used for exchanging data between systems or applications, whereas API is a software interface that allows two applications to interact with each other without any user involvement.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effectLst/>
              </a:rPr>
              <a:t>Web service is used for REST, SOAP, and XML-RPC for communication, while API is used for any style of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308269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055525-2493-4B9F-9348-A4722192CD6D}" type="slidenum">
              <a:rPr lang="en-US" smtClean="0"/>
              <a:t>42</a:t>
            </a:fld>
            <a:endParaRPr lang="en-US"/>
          </a:p>
        </p:txBody>
      </p:sp>
    </p:spTree>
    <p:extLst>
      <p:ext uri="{BB962C8B-B14F-4D97-AF65-F5344CB8AC3E}">
        <p14:creationId xmlns:p14="http://schemas.microsoft.com/office/powerpoint/2010/main" val="765435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055525-2493-4B9F-9348-A4722192CD6D}" type="slidenum">
              <a:rPr lang="en-US" smtClean="0"/>
              <a:t>43</a:t>
            </a:fld>
            <a:endParaRPr lang="en-US"/>
          </a:p>
        </p:txBody>
      </p:sp>
    </p:spTree>
    <p:extLst>
      <p:ext uri="{BB962C8B-B14F-4D97-AF65-F5344CB8AC3E}">
        <p14:creationId xmlns:p14="http://schemas.microsoft.com/office/powerpoint/2010/main" val="3240711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Overall flow and introduction</a:t>
            </a:r>
          </a:p>
          <a:p>
            <a:r>
              <a:rPr lang="en-US"/>
              <a:t>Section-1</a:t>
            </a:r>
          </a:p>
          <a:p>
            <a:r>
              <a:rPr lang="en-US"/>
              <a:t>-- Notifications (Types of notifications PaaS Error, Success, Error, Partial Success)</a:t>
            </a:r>
          </a:p>
          <a:p>
            <a:r>
              <a:rPr lang="en-US"/>
              <a:t>-- Outbound notifications </a:t>
            </a:r>
          </a:p>
          <a:p>
            <a:r>
              <a:rPr lang="en-US"/>
              <a:t>-- Recon Report </a:t>
            </a:r>
          </a:p>
          <a:p>
            <a:endParaRPr lang="en-US"/>
          </a:p>
          <a:p>
            <a:r>
              <a:rPr lang="en-US"/>
              <a:t>Section-2 (Reprocessing)</a:t>
            </a:r>
          </a:p>
          <a:p>
            <a:r>
              <a:rPr lang="en-US"/>
              <a:t>-- PO</a:t>
            </a:r>
          </a:p>
          <a:p>
            <a:r>
              <a:rPr lang="en-US"/>
              <a:t>-- AP</a:t>
            </a:r>
          </a:p>
          <a:p>
            <a:r>
              <a:rPr lang="en-US"/>
              <a:t>-- PPR (No reprocessing)</a:t>
            </a:r>
          </a:p>
          <a:p>
            <a:r>
              <a:rPr lang="en-US"/>
              <a:t>-- GL</a:t>
            </a:r>
          </a:p>
          <a:p>
            <a:endParaRPr lang="en-US"/>
          </a:p>
          <a:p>
            <a:r>
              <a:rPr lang="en-US"/>
              <a:t>IT Controls</a:t>
            </a:r>
          </a:p>
          <a:p>
            <a:r>
              <a:rPr lang="en-US"/>
              <a:t>-- TO be decided</a:t>
            </a:r>
          </a:p>
        </p:txBody>
      </p:sp>
      <p:sp>
        <p:nvSpPr>
          <p:cNvPr id="4" name="Slide Number Placeholder 3"/>
          <p:cNvSpPr>
            <a:spLocks noGrp="1"/>
          </p:cNvSpPr>
          <p:nvPr>
            <p:ph type="sldNum" sz="quarter" idx="10"/>
          </p:nvPr>
        </p:nvSpPr>
        <p:spPr/>
        <p:txBody>
          <a:bodyPr/>
          <a:lstStyle/>
          <a:p>
            <a:fld id="{CDBE1A56-82F9-4803-8EBF-864597023669}" type="slidenum">
              <a:rPr lang="en-US" smtClean="0"/>
              <a:t>44</a:t>
            </a:fld>
            <a:endParaRPr lang="en-US"/>
          </a:p>
        </p:txBody>
      </p:sp>
    </p:spTree>
    <p:extLst>
      <p:ext uri="{BB962C8B-B14F-4D97-AF65-F5344CB8AC3E}">
        <p14:creationId xmlns:p14="http://schemas.microsoft.com/office/powerpoint/2010/main" val="39861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46</a:t>
            </a:fld>
            <a:endParaRPr lang="en-US"/>
          </a:p>
        </p:txBody>
      </p:sp>
    </p:spTree>
    <p:extLst>
      <p:ext uri="{BB962C8B-B14F-4D97-AF65-F5344CB8AC3E}">
        <p14:creationId xmlns:p14="http://schemas.microsoft.com/office/powerpoint/2010/main" val="1005097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Reprocessing is another issue reported in IICS. In OIC, since there is an inbuilt DB we can update flags to U/V. IICS doesn’t support bulk updates for reprocessing, you have to go one by one which slows down the process. But if are not planning on having an automated process of reprocessing and instead using the manual route, then this point should not be mentioned. </a:t>
            </a:r>
          </a:p>
        </p:txBody>
      </p:sp>
      <p:sp>
        <p:nvSpPr>
          <p:cNvPr id="4" name="Slide Number Placeholder 3"/>
          <p:cNvSpPr>
            <a:spLocks noGrp="1"/>
          </p:cNvSpPr>
          <p:nvPr>
            <p:ph type="sldNum" sz="quarter" idx="5"/>
          </p:nvPr>
        </p:nvSpPr>
        <p:spPr/>
        <p:txBody>
          <a:bodyPr/>
          <a:lstStyle/>
          <a:p>
            <a:fld id="{FFDCFA53-E6C0-FD4E-82A8-4284543D7962}" type="slidenum">
              <a:rPr lang="en-US" smtClean="0"/>
              <a:pPr/>
              <a:t>48</a:t>
            </a:fld>
            <a:endParaRPr lang="en-US"/>
          </a:p>
        </p:txBody>
      </p:sp>
    </p:spTree>
    <p:extLst>
      <p:ext uri="{BB962C8B-B14F-4D97-AF65-F5344CB8AC3E}">
        <p14:creationId xmlns:p14="http://schemas.microsoft.com/office/powerpoint/2010/main" val="2475081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Point 2:</a:t>
            </a:r>
            <a:br>
              <a:rPr lang="en-US"/>
            </a:br>
            <a:r>
              <a:rPr lang="en-US"/>
              <a:t>Archival – for file-based import, callback service can take care of archival. For Rest / SOAP services, main process itself will take care of archival.</a:t>
            </a:r>
          </a:p>
          <a:p>
            <a:r>
              <a:rPr lang="en-US"/>
              <a:t>Shell script can be written for archival and purging in a regular interval</a:t>
            </a:r>
          </a:p>
        </p:txBody>
      </p:sp>
      <p:sp>
        <p:nvSpPr>
          <p:cNvPr id="4" name="Slide Number Placeholder 3"/>
          <p:cNvSpPr>
            <a:spLocks noGrp="1"/>
          </p:cNvSpPr>
          <p:nvPr>
            <p:ph type="sldNum" sz="quarter" idx="5"/>
          </p:nvPr>
        </p:nvSpPr>
        <p:spPr/>
        <p:txBody>
          <a:bodyPr/>
          <a:lstStyle/>
          <a:p>
            <a:fld id="{FFDCFA53-E6C0-FD4E-82A8-4284543D7962}" type="slidenum">
              <a:rPr lang="en-US" smtClean="0"/>
              <a:pPr/>
              <a:t>49</a:t>
            </a:fld>
            <a:endParaRPr lang="en-US"/>
          </a:p>
        </p:txBody>
      </p:sp>
    </p:spTree>
    <p:extLst>
      <p:ext uri="{BB962C8B-B14F-4D97-AF65-F5344CB8AC3E}">
        <p14:creationId xmlns:p14="http://schemas.microsoft.com/office/powerpoint/2010/main" val="286573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Open Sans" panose="020B0606030504020204" pitchFamily="34" charset="0"/>
                <a:cs typeface="Arial" panose="020B0604020202020204" pitchFamily="34" charset="0"/>
              </a:rPr>
              <a:t>Integration is a key aspect in any Cloud implementation. The integration use cases can be presented in many forms such as integrating Cloud applications and on-premise applications in real-time or getting a data into an application from a file generated by a data-source or it can expose APIs to an application which does not expose web-services natively.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Arial" panose="020B0604020202020204" pitchFamily="34" charset="0"/>
              <a:ea typeface="Open Sans" panose="020B0606030504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Arial" panose="020B0604020202020204" pitchFamily="34" charset="0"/>
                <a:ea typeface="Open Sans" panose="020B0606030504020204" pitchFamily="34" charset="0"/>
                <a:cs typeface="Arial" panose="020B0604020202020204" pitchFamily="34" charset="0"/>
              </a:rPr>
              <a:t>Inbound to Oracle Cloud will contain all the patterns where in Oracle Cloud will be the target system and will be accepting data from the source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5">
              <a:latin typeface="Arial" panose="020B0604020202020204" pitchFamily="34" charset="0"/>
              <a:ea typeface="Open Sans" panose="020B0606030504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a:latin typeface="Arial" panose="020B0604020202020204" pitchFamily="34" charset="0"/>
                <a:ea typeface="Open Sans" panose="020B0606030504020204" pitchFamily="34" charset="0"/>
                <a:cs typeface="Arial" panose="020B0604020202020204" pitchFamily="34" charset="0"/>
              </a:rPr>
              <a:t>Outbound from Oracle Cloud will contain all the patterns where in Oracle Cloud will be the source system and will be sending the data to the target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effectLst/>
              </a:rPr>
              <a:t>All Web services are APIs, but all APIs are not web services. Web service is a collection of open source protocols and standards used for exchanging data between systems or applications, whereas API is a software interface that allows two applications to interact with each other without any user involvement.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effectLst/>
              </a:rPr>
              <a:t>Web service is used for REST, SOAP, and XML-RPC for communication, while API is used for any style of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pPr algn="l"/>
            <a:r>
              <a:rPr lang="en-US" sz="1200" b="1" i="0" u="none" strike="noStrike" baseline="0">
                <a:latin typeface="OracleSans-Bold"/>
              </a:rPr>
              <a:t>FBDI:</a:t>
            </a:r>
          </a:p>
          <a:p>
            <a:pPr marL="0" indent="0" algn="l">
              <a:buFontTx/>
              <a:buNone/>
            </a:pPr>
            <a:r>
              <a:rPr lang="en-US" sz="1800" b="0" i="0">
                <a:solidFill>
                  <a:srgbClr val="222222"/>
                </a:solidFill>
                <a:effectLst/>
                <a:latin typeface="Arial" panose="020B0604020202020204" pitchFamily="34" charset="0"/>
              </a:rPr>
              <a:t>-      FBDI is faster because it's executed from inside the Oracle Cloud Server and can-do Bulk Updates/Inserts. Use FBDI when updating data in bulk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200" b="0" i="0" u="none" strike="noStrike" baseline="0">
                <a:latin typeface="OracleSans-Bold"/>
              </a:rPr>
              <a:t>Drawback</a:t>
            </a:r>
            <a:r>
              <a:rPr lang="en-US" sz="1200" b="1" i="0" u="none" strike="noStrike" baseline="0">
                <a:latin typeface="OracleSans-Bold"/>
              </a:rPr>
              <a:t> - </a:t>
            </a:r>
            <a:r>
              <a:rPr lang="en-US" sz="1800" b="0" i="0">
                <a:solidFill>
                  <a:srgbClr val="222222"/>
                </a:solidFill>
                <a:effectLst/>
                <a:latin typeface="Arial" panose="020B0604020202020204" pitchFamily="34" charset="0"/>
              </a:rPr>
              <a:t>CSVs can ruin number and date formatting.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i="0">
                <a:solidFill>
                  <a:srgbClr val="222222"/>
                </a:solidFill>
                <a:effectLst/>
                <a:latin typeface="Arial" panose="020B0604020202020204" pitchFamily="34" charset="0"/>
              </a:rPr>
              <a:t>Drawback - </a:t>
            </a:r>
            <a:r>
              <a:rPr lang="en-US" sz="2800" b="0" i="0">
                <a:solidFill>
                  <a:srgbClr val="222222"/>
                </a:solidFill>
                <a:effectLst/>
                <a:latin typeface="Arial" panose="020B0604020202020204" pitchFamily="34" charset="0"/>
              </a:rPr>
              <a:t>numerous Fields and Worksheets in the Spreadsheet</a:t>
            </a:r>
            <a:r>
              <a:rPr lang="en-US" sz="1800" b="0" i="0">
                <a:solidFill>
                  <a:srgbClr val="222222"/>
                </a:solidFill>
                <a:effectLst/>
                <a:latin typeface="Arial" panose="020B0604020202020204" pitchFamily="34" charset="0"/>
              </a:rPr>
              <a:t> need to be populated and need to make </a:t>
            </a:r>
            <a:r>
              <a:rPr lang="en-US" sz="2800" b="0" i="0">
                <a:solidFill>
                  <a:srgbClr val="222222"/>
                </a:solidFill>
                <a:effectLst/>
                <a:latin typeface="Arial" panose="020B0604020202020204" pitchFamily="34" charset="0"/>
              </a:rPr>
              <a:t>sure that data Preparation is accurate</a:t>
            </a:r>
            <a:endParaRPr lang="en-US" sz="1200" b="1" i="0" u="none" strike="noStrike" baseline="0">
              <a:solidFill>
                <a:srgbClr val="222222"/>
              </a:solidFill>
              <a:effectLst/>
              <a:latin typeface="OracleSans-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baseline="0">
              <a:solidFill>
                <a:srgbClr val="222222"/>
              </a:solidFill>
              <a:effectLst/>
              <a:latin typeface="OracleSans-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baseline="0">
                <a:latin typeface="OracleSans-Bold"/>
              </a:rPr>
              <a:t>Webservices:</a:t>
            </a:r>
          </a:p>
          <a:p>
            <a:pPr marL="0" indent="0" algn="l">
              <a:buFontTx/>
              <a:buNone/>
            </a:pPr>
            <a:r>
              <a:rPr lang="en-US" sz="1800" b="0" i="0">
                <a:solidFill>
                  <a:srgbClr val="222222"/>
                </a:solidFill>
                <a:effectLst/>
                <a:latin typeface="Arial" panose="020B0604020202020204" pitchFamily="34" charset="0"/>
              </a:rPr>
              <a:t>-      Consider using Web Services when you have small amounts of data to Update as WebServices</a:t>
            </a:r>
            <a:endParaRPr lang="en-US" sz="1200" b="1" i="0" u="none" strike="noStrike" baseline="0">
              <a:solidFill>
                <a:srgbClr val="222222"/>
              </a:solidFill>
              <a:effectLst/>
              <a:latin typeface="OracleSans-Bold"/>
            </a:endParaRPr>
          </a:p>
          <a:p>
            <a:pPr marL="285750" indent="-285750" algn="l">
              <a:buFontTx/>
              <a:buChar char="-"/>
            </a:pPr>
            <a:r>
              <a:rPr lang="en-US" sz="1800" b="0" i="0">
                <a:solidFill>
                  <a:srgbClr val="222222"/>
                </a:solidFill>
                <a:effectLst/>
                <a:latin typeface="Arial" panose="020B0604020202020204" pitchFamily="34" charset="0"/>
              </a:rPr>
              <a:t>Would entail less data preparation compared to FBDI as you would only need to provide the mandatory tags, unlike in FBDI wherein you have to populate multiple worksheets</a:t>
            </a:r>
            <a:endParaRPr lang="en-US" sz="1200" b="1" i="0" u="none" strike="noStrike" baseline="0">
              <a:latin typeface="OracleSans-Bold"/>
            </a:endParaRPr>
          </a:p>
          <a:p>
            <a:pPr algn="l"/>
            <a:endParaRPr lang="en-US" sz="1200" b="1" i="0" u="none" strike="noStrike" baseline="0">
              <a:latin typeface="OracleSans-Bold"/>
            </a:endParaRPr>
          </a:p>
          <a:p>
            <a:pPr algn="l"/>
            <a:endParaRPr lang="en-US" sz="1200" b="1" i="0" u="none" strike="noStrike" baseline="0">
              <a:latin typeface="OracleSans-Bold"/>
            </a:endParaRPr>
          </a:p>
          <a:p>
            <a:pPr algn="l"/>
            <a:r>
              <a:rPr lang="en-US" sz="1200" b="1" i="0" u="none" strike="noStrike" baseline="0">
                <a:latin typeface="OracleSans-Bold"/>
              </a:rPr>
              <a:t>Note on Multithreaded Processing: </a:t>
            </a:r>
          </a:p>
          <a:p>
            <a:pPr algn="l"/>
            <a:r>
              <a:rPr lang="en-US" sz="1200" b="0" i="0" u="none" strike="noStrike" baseline="0">
                <a:latin typeface="OracleSans-Regular"/>
              </a:rPr>
              <a:t>When optimizing the data import, you identify the number of records to be included in your input data file as well as</a:t>
            </a:r>
          </a:p>
          <a:p>
            <a:pPr algn="l"/>
            <a:r>
              <a:rPr lang="en-US" sz="1200" b="0" i="0" u="none" strike="noStrike" baseline="0">
                <a:latin typeface="OracleSans-Regular"/>
              </a:rPr>
              <a:t>the number of concurrent import activities that can be activated. Running import activities serially or running too many import</a:t>
            </a:r>
          </a:p>
          <a:p>
            <a:pPr algn="l"/>
            <a:r>
              <a:rPr lang="en-US" sz="1200" b="0" i="0" u="none" strike="noStrike" baseline="0">
                <a:latin typeface="OracleSans-Regular"/>
              </a:rPr>
              <a:t>activities concurrently can lower your throughput. Finding the right values for these two parameters is a key aspect</a:t>
            </a:r>
          </a:p>
          <a:p>
            <a:pPr algn="l"/>
            <a:r>
              <a:rPr lang="en-US" sz="1200" b="0" i="0" u="none" strike="noStrike" baseline="0">
                <a:latin typeface="OracleSans-Regular"/>
              </a:rPr>
              <a:t>of designing your import process. There's no right answer for every situation. Every data set is different; you need to</a:t>
            </a:r>
          </a:p>
          <a:p>
            <a:pPr algn="l"/>
            <a:r>
              <a:rPr lang="en-US" sz="1200" b="0" i="0" u="none" strike="noStrike" baseline="0">
                <a:latin typeface="OracleSans-Regular"/>
              </a:rPr>
              <a:t>repeat this process for any new data import operations that you plan to perform.</a:t>
            </a:r>
            <a:endParaRPr lang="en-US" sz="1200" b="1" i="0" u="none" strike="noStrike" baseline="0">
              <a:latin typeface="OracleSans-Bold"/>
            </a:endParaRPr>
          </a:p>
          <a:p>
            <a:pPr algn="l"/>
            <a:r>
              <a:rPr lang="en-US" sz="1200" b="0" i="0" u="none" strike="noStrike" baseline="0">
                <a:latin typeface="OracleSans-Regular"/>
              </a:rPr>
              <a:t>Don't import more than 100,000 records in a single import operation or perform more than five concurrent</a:t>
            </a:r>
          </a:p>
          <a:p>
            <a:pPr algn="l"/>
            <a:r>
              <a:rPr lang="en-US" sz="1200" b="0" i="0" u="none" strike="noStrike" baseline="0">
                <a:latin typeface="OracleSans-Regular"/>
              </a:rPr>
              <a:t>import activities.</a:t>
            </a:r>
          </a:p>
          <a:p>
            <a:pPr algn="l"/>
            <a:endParaRPr lang="en-US" sz="1200" b="0" i="0" u="none" strike="noStrike" baseline="0">
              <a:solidFill>
                <a:srgbClr val="1A1816"/>
              </a:solidFill>
              <a:effectLst/>
              <a:latin typeface="OracleSan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222"/>
              </a:solidFill>
              <a:effectLst/>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01585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latin typeface="OracleSans-Bold"/>
              </a:rPr>
              <a:t>FBDI:</a:t>
            </a:r>
          </a:p>
          <a:p>
            <a:pPr marL="0" indent="0" algn="l">
              <a:buFontTx/>
              <a:buNone/>
            </a:pPr>
            <a:r>
              <a:rPr lang="en-US" sz="2800" b="0" i="0">
                <a:solidFill>
                  <a:srgbClr val="222222"/>
                </a:solidFill>
                <a:effectLst/>
                <a:latin typeface="Arial" panose="020B0604020202020204" pitchFamily="34" charset="0"/>
              </a:rPr>
              <a:t>-      FBDI is faster because it's executed from inside the Oracle Cloud Server and can-do Bulk Updates/Inserts. Use FBDI when updating data in bulk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i="0" u="none" strike="noStrike" baseline="0">
                <a:latin typeface="OracleSans-Bold"/>
              </a:rPr>
              <a:t>Drawback</a:t>
            </a:r>
            <a:r>
              <a:rPr lang="en-US" sz="1800" b="1" i="0" u="none" strike="noStrike" baseline="0">
                <a:latin typeface="OracleSans-Bold"/>
              </a:rPr>
              <a:t> - </a:t>
            </a:r>
            <a:r>
              <a:rPr lang="en-US" sz="2800" b="0" i="0">
                <a:solidFill>
                  <a:srgbClr val="222222"/>
                </a:solidFill>
                <a:effectLst/>
                <a:latin typeface="Arial" panose="020B0604020202020204" pitchFamily="34" charset="0"/>
              </a:rPr>
              <a:t>CSVs can ruin number and date formatting.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800" b="0" i="0">
                <a:solidFill>
                  <a:srgbClr val="222222"/>
                </a:solidFill>
                <a:effectLst/>
                <a:latin typeface="Arial" panose="020B0604020202020204" pitchFamily="34" charset="0"/>
              </a:rPr>
              <a:t>Drawback - </a:t>
            </a:r>
            <a:r>
              <a:rPr lang="en-US" sz="4000" b="0" i="0">
                <a:solidFill>
                  <a:srgbClr val="222222"/>
                </a:solidFill>
                <a:effectLst/>
                <a:latin typeface="Arial" panose="020B0604020202020204" pitchFamily="34" charset="0"/>
              </a:rPr>
              <a:t>numerous Fields and Worksheets in the Spreadsheet</a:t>
            </a:r>
            <a:r>
              <a:rPr lang="en-US" sz="2800" b="0" i="0">
                <a:solidFill>
                  <a:srgbClr val="222222"/>
                </a:solidFill>
                <a:effectLst/>
                <a:latin typeface="Arial" panose="020B0604020202020204" pitchFamily="34" charset="0"/>
              </a:rPr>
              <a:t> need to be populated and need to make </a:t>
            </a:r>
            <a:r>
              <a:rPr lang="en-US" sz="4000" b="0" i="0">
                <a:solidFill>
                  <a:srgbClr val="222222"/>
                </a:solidFill>
                <a:effectLst/>
                <a:latin typeface="Arial" panose="020B0604020202020204" pitchFamily="34" charset="0"/>
              </a:rPr>
              <a:t>sure that data Preparation is accurate</a:t>
            </a:r>
            <a:endParaRPr lang="en-US" sz="1800" b="1" i="0" u="none" strike="noStrike" baseline="0">
              <a:solidFill>
                <a:srgbClr val="222222"/>
              </a:solidFill>
              <a:effectLst/>
              <a:latin typeface="OracleSans-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a:solidFill>
                <a:srgbClr val="222222"/>
              </a:solidFill>
              <a:effectLst/>
              <a:latin typeface="OracleSans-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a:latin typeface="OracleSans-Bold"/>
              </a:rPr>
              <a:t>Webservices:</a:t>
            </a:r>
          </a:p>
          <a:p>
            <a:pPr marL="0" indent="0" algn="l">
              <a:buFontTx/>
              <a:buNone/>
            </a:pPr>
            <a:r>
              <a:rPr lang="en-US" sz="2800" b="0" i="0">
                <a:solidFill>
                  <a:srgbClr val="222222"/>
                </a:solidFill>
                <a:effectLst/>
                <a:latin typeface="Arial" panose="020B0604020202020204" pitchFamily="34" charset="0"/>
              </a:rPr>
              <a:t>-      Consider using Web Services when you have small amounts of data to Update as WebServices</a:t>
            </a:r>
            <a:endParaRPr lang="en-US" sz="1800" b="1" i="0" u="none" strike="noStrike" baseline="0">
              <a:solidFill>
                <a:srgbClr val="222222"/>
              </a:solidFill>
              <a:effectLst/>
              <a:latin typeface="OracleSans-Bold"/>
            </a:endParaRPr>
          </a:p>
          <a:p>
            <a:pPr marL="285750" indent="-285750" algn="l">
              <a:buFontTx/>
              <a:buChar char="-"/>
            </a:pPr>
            <a:r>
              <a:rPr lang="en-US" sz="2800" b="0" i="0">
                <a:solidFill>
                  <a:srgbClr val="222222"/>
                </a:solidFill>
                <a:effectLst/>
                <a:latin typeface="Arial" panose="020B0604020202020204" pitchFamily="34" charset="0"/>
              </a:rPr>
              <a:t>Would entail less data preparation compared to FBDI as you would only need to provide the mandatory tags, unlike in FBDI wherein you have to populate multiple worksheets</a:t>
            </a:r>
            <a:endParaRPr lang="en-US" sz="1800" b="1" i="0" u="none" strike="noStrike" baseline="0">
              <a:latin typeface="OracleSans-Bold"/>
            </a:endParaRPr>
          </a:p>
          <a:p>
            <a:pPr algn="l"/>
            <a:endParaRPr lang="en-US" sz="1800" b="1" i="0" u="none" strike="noStrike" baseline="0">
              <a:latin typeface="OracleSans-Bold"/>
            </a:endParaRPr>
          </a:p>
          <a:p>
            <a:pPr algn="l"/>
            <a:endParaRPr lang="en-US" sz="1800" b="1" i="0" u="none" strike="noStrike" baseline="0">
              <a:latin typeface="OracleSans-Bold"/>
            </a:endParaRPr>
          </a:p>
          <a:p>
            <a:pPr algn="l"/>
            <a:r>
              <a:rPr lang="en-US" sz="1800" b="1" i="0" u="none" strike="noStrike" baseline="0">
                <a:latin typeface="OracleSans-Bold"/>
              </a:rPr>
              <a:t>Note on Multithreaded Processing: </a:t>
            </a:r>
          </a:p>
          <a:p>
            <a:pPr algn="l"/>
            <a:r>
              <a:rPr lang="en-US" sz="1800" b="0" i="0" u="none" strike="noStrike" baseline="0">
                <a:latin typeface="OracleSans-Regular"/>
              </a:rPr>
              <a:t>When optimizing the data import, you identify the number of records to be included in your input data file as well as</a:t>
            </a:r>
          </a:p>
          <a:p>
            <a:pPr algn="l"/>
            <a:r>
              <a:rPr lang="en-US" sz="1800" b="0" i="0" u="none" strike="noStrike" baseline="0">
                <a:latin typeface="OracleSans-Regular"/>
              </a:rPr>
              <a:t>the number of concurrent import activities that can be activated. Running import activities serially or running too many import</a:t>
            </a:r>
          </a:p>
          <a:p>
            <a:pPr algn="l"/>
            <a:r>
              <a:rPr lang="en-US" sz="1800" b="0" i="0" u="none" strike="noStrike" baseline="0">
                <a:latin typeface="OracleSans-Regular"/>
              </a:rPr>
              <a:t>activities concurrently can lower your throughput. Finding the right values for these two parameters is a key aspect</a:t>
            </a:r>
          </a:p>
          <a:p>
            <a:pPr algn="l"/>
            <a:r>
              <a:rPr lang="en-US" sz="1800" b="0" i="0" u="none" strike="noStrike" baseline="0">
                <a:latin typeface="OracleSans-Regular"/>
              </a:rPr>
              <a:t>of designing your import process. There's no right answer for every situation. Every data set is different; you need to</a:t>
            </a:r>
          </a:p>
          <a:p>
            <a:pPr algn="l"/>
            <a:r>
              <a:rPr lang="en-US" sz="1800" b="0" i="0" u="none" strike="noStrike" baseline="0">
                <a:latin typeface="OracleSans-Regular"/>
              </a:rPr>
              <a:t>repeat this process for any new data import operations that you plan to perform.</a:t>
            </a:r>
            <a:endParaRPr lang="en-US" sz="1800" b="1" i="0" u="none" strike="noStrike" baseline="0">
              <a:latin typeface="OracleSans-Bold"/>
            </a:endParaRPr>
          </a:p>
          <a:p>
            <a:pPr algn="l"/>
            <a:r>
              <a:rPr lang="en-US" sz="1800" b="0" i="0" u="none" strike="noStrike" baseline="0">
                <a:latin typeface="OracleSans-Regular"/>
              </a:rPr>
              <a:t>Don't import more than 100,000 records in a single import operation or perform more than five concurrent</a:t>
            </a:r>
          </a:p>
          <a:p>
            <a:pPr algn="l"/>
            <a:r>
              <a:rPr lang="en-US" sz="1800" b="0" i="0" u="none" strike="noStrike" baseline="0">
                <a:latin typeface="OracleSans-Regular"/>
              </a:rPr>
              <a:t>import activities.</a:t>
            </a:r>
          </a:p>
          <a:p>
            <a:pPr algn="l"/>
            <a:endParaRPr lang="en-US" sz="1800" b="0" i="0" u="none" strike="noStrike" baseline="0">
              <a:solidFill>
                <a:srgbClr val="1A1816"/>
              </a:solidFill>
              <a:effectLst/>
              <a:latin typeface="OracleSans-Regular"/>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92833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Chunking - </a:t>
            </a:r>
            <a:r>
              <a:rPr lang="en-US" b="0" i="0">
                <a:solidFill>
                  <a:srgbClr val="1A1816"/>
                </a:solidFill>
                <a:effectLst/>
              </a:rPr>
              <a:t> </a:t>
            </a:r>
            <a:r>
              <a:rPr lang="en-US" b="0" i="0">
                <a:solidFill>
                  <a:srgbClr val="000000"/>
                </a:solidFill>
                <a:effectLst/>
              </a:rPr>
              <a:t>Integration Cloud does not allow loading files larger than 10MB for performance reasons. T</a:t>
            </a:r>
            <a:r>
              <a:rPr lang="en-US" b="0" i="0">
                <a:solidFill>
                  <a:srgbClr val="1A1816"/>
                </a:solidFill>
                <a:effectLst/>
              </a:rPr>
              <a:t>here may be cases where the source generated file may be too large, for example, 500 MB. Reading a large file in-memory is not a good approach, because it's possible to run out of memory. Oracle Integration has the ability to read the large source file in a series of chunks. This feature is called Stage Read. Prior to making use of Stage Read in the Oracle Integration flow, you should download the file locally to Oracle Integration where Oracle Integration can read the file in chunks, because chunk reading from an FTP Server is process and bandwidth expensive.</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7657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rPr>
              <a:t>Example - for File input Webservice - Creating AP Invoices - Oracle provides REST API</a:t>
            </a:r>
            <a:endParaRPr lang="en-US"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529950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REST Webservices is majorly used but for modules where Rest service is not provided by Oracle, SOAP services are used.</a:t>
            </a:r>
          </a:p>
          <a:p>
            <a:r>
              <a:rPr lang="en-US"/>
              <a:t>Example of SOAP service: Fixed Assets, GL Journal, AP Invoice, Credit/Debit Memo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578894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rPr>
              <a:t>Example - for File input Webservice - Creating AP Invoices - Oracle provides REST API</a:t>
            </a:r>
            <a:endParaRPr lang="en-US"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57716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rPr>
              <a:t>Example - for File input Webservice - Creating AP Invoices - Oracle provides REST API</a:t>
            </a:r>
            <a:endParaRPr lang="en-US" sz="180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41782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E6F3-1A24-8191-4F66-46B1A6EAA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6CE92-8F6B-6DDE-DEE8-5A484EE99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323676-84DE-894A-E94A-1A81034EECEE}"/>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1A93A581-CA23-5EC2-3E7F-133D711C9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7B86B-1719-6B51-2F07-4950AF31116F}"/>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3765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D340-99AD-FC89-CD6E-83859B6DE2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AE208-A481-ECCE-29DC-66BBC3A22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687F2-4081-A24C-6F45-DA4A824FFAC1}"/>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06E53B38-8DDD-54A4-9F14-0E86230F8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8D4DB-2507-9100-E23B-DE4305978725}"/>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175591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2BADB-5AF5-3EA8-7C4C-6EA1F9260D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04FBE-B1FC-6FE9-75DC-5513263AC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8F54-6B48-991F-D39F-E90017D8AD7C}"/>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6AFA60E1-F9AA-BBBE-10EA-2AFE2295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A656D-CC6C-B238-BD31-F92B78AF5CA8}"/>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90878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27" name="Picture 26">
            <a:extLst>
              <a:ext uri="{FF2B5EF4-FFF2-40B4-BE49-F238E27FC236}">
                <a16:creationId xmlns:a16="http://schemas.microsoft.com/office/drawing/2014/main" id="{44D42B38-A76E-3749-B166-3F21B12B2B1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3171" t="4454" r="2456" b="1174"/>
          <a:stretch/>
        </p:blipFill>
        <p:spPr>
          <a:xfrm>
            <a:off x="312615" y="310393"/>
            <a:ext cx="4151376" cy="6236208"/>
          </a:xfrm>
          <a:custGeom>
            <a:avLst/>
            <a:gdLst>
              <a:gd name="connsiteX0" fmla="*/ 0 w 4151376"/>
              <a:gd name="connsiteY0" fmla="*/ 0 h 6236208"/>
              <a:gd name="connsiteX1" fmla="*/ 1880534 w 4151376"/>
              <a:gd name="connsiteY1" fmla="*/ 0 h 6236208"/>
              <a:gd name="connsiteX2" fmla="*/ 1988569 w 4151376"/>
              <a:gd name="connsiteY2" fmla="*/ 66976 h 6236208"/>
              <a:gd name="connsiteX3" fmla="*/ 4142030 w 4151376"/>
              <a:gd name="connsiteY3" fmla="*/ 4402008 h 6236208"/>
              <a:gd name="connsiteX4" fmla="*/ 4151376 w 4151376"/>
              <a:gd name="connsiteY4" fmla="*/ 4754857 h 6236208"/>
              <a:gd name="connsiteX5" fmla="*/ 4151376 w 4151376"/>
              <a:gd name="connsiteY5" fmla="*/ 4836542 h 6236208"/>
              <a:gd name="connsiteX6" fmla="*/ 4147294 w 4151376"/>
              <a:gd name="connsiteY6" fmla="*/ 5057925 h 6236208"/>
              <a:gd name="connsiteX7" fmla="*/ 4074662 w 4151376"/>
              <a:gd name="connsiteY7" fmla="*/ 5844006 h 6236208"/>
              <a:gd name="connsiteX8" fmla="*/ 4001122 w 4151376"/>
              <a:gd name="connsiteY8" fmla="*/ 6236208 h 6236208"/>
              <a:gd name="connsiteX9" fmla="*/ 0 w 4151376"/>
              <a:gd name="connsiteY9" fmla="*/ 6236208 h 62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376" h="6236208">
                <a:moveTo>
                  <a:pt x="0" y="0"/>
                </a:moveTo>
                <a:lnTo>
                  <a:pt x="1880534" y="0"/>
                </a:lnTo>
                <a:lnTo>
                  <a:pt x="1988569" y="66976"/>
                </a:lnTo>
                <a:cubicBezTo>
                  <a:pt x="3188792" y="860034"/>
                  <a:pt x="4040282" y="2488345"/>
                  <a:pt x="4142030" y="4402008"/>
                </a:cubicBezTo>
                <a:lnTo>
                  <a:pt x="4151376" y="4754857"/>
                </a:lnTo>
                <a:lnTo>
                  <a:pt x="4151376" y="4836542"/>
                </a:lnTo>
                <a:lnTo>
                  <a:pt x="4147294" y="5057925"/>
                </a:lnTo>
                <a:cubicBezTo>
                  <a:pt x="4137394" y="5325753"/>
                  <a:pt x="4112824" y="5588274"/>
                  <a:pt x="4074662" y="5844006"/>
                </a:cubicBezTo>
                <a:lnTo>
                  <a:pt x="4001122" y="6236208"/>
                </a:lnTo>
                <a:lnTo>
                  <a:pt x="0" y="6236208"/>
                </a:lnTo>
                <a:close/>
              </a:path>
            </a:pathLst>
          </a:cu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86002"/>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None/>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2021</a:t>
            </a:r>
          </a:p>
        </p:txBody>
      </p:sp>
    </p:spTree>
    <p:extLst>
      <p:ext uri="{BB962C8B-B14F-4D97-AF65-F5344CB8AC3E}">
        <p14:creationId xmlns:p14="http://schemas.microsoft.com/office/powerpoint/2010/main" val="655617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76070" y="395492"/>
            <a:ext cx="11040619" cy="813548"/>
          </a:xfrm>
        </p:spPr>
        <p:txBody>
          <a:bodyPr/>
          <a:lstStyle/>
          <a:p>
            <a:r>
              <a:rPr lang="en-US"/>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76071" y="1618488"/>
            <a:ext cx="11044429" cy="4591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DD222224-6E10-2948-92EC-47FCC1FFDE82}"/>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381070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3327" y="310394"/>
            <a:ext cx="11565346" cy="5804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pic>
        <p:nvPicPr>
          <p:cNvPr id="10" name="Picture 9">
            <a:extLst>
              <a:ext uri="{FF2B5EF4-FFF2-40B4-BE49-F238E27FC236}">
                <a16:creationId xmlns:a16="http://schemas.microsoft.com/office/drawing/2014/main" id="{6874A0AD-B87F-7345-AF41-B1DB89286B81}"/>
              </a:ext>
            </a:extLst>
          </p:cNvPr>
          <p:cNvPicPr>
            <a:picLocks noChangeAspect="1"/>
          </p:cNvPicPr>
          <p:nvPr userDrawn="1"/>
        </p:nvPicPr>
        <p:blipFill>
          <a:blip r:embed="rId2"/>
          <a:stretch>
            <a:fillRect/>
          </a:stretch>
        </p:blipFill>
        <p:spPr>
          <a:xfrm>
            <a:off x="10413670" y="6349429"/>
            <a:ext cx="1140032" cy="215339"/>
          </a:xfrm>
          <a:prstGeom prst="rect">
            <a:avLst/>
          </a:prstGeom>
        </p:spPr>
      </p:pic>
      <p:sp>
        <p:nvSpPr>
          <p:cNvPr id="14" name="Text Placeholder 13">
            <a:extLst>
              <a:ext uri="{FF2B5EF4-FFF2-40B4-BE49-F238E27FC236}">
                <a16:creationId xmlns:a16="http://schemas.microsoft.com/office/drawing/2014/main" id="{9CED8C87-3990-0347-BF4C-CD07B2DDC31F}"/>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5" name="Text Placeholder 13">
            <a:extLst>
              <a:ext uri="{FF2B5EF4-FFF2-40B4-BE49-F238E27FC236}">
                <a16:creationId xmlns:a16="http://schemas.microsoft.com/office/drawing/2014/main" id="{2AA0C840-DEF8-3A44-9DF4-460F40F50EF7}"/>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8" name="Subtitle 2">
            <a:extLst>
              <a:ext uri="{FF2B5EF4-FFF2-40B4-BE49-F238E27FC236}">
                <a16:creationId xmlns:a16="http://schemas.microsoft.com/office/drawing/2014/main" id="{CB76839E-C42F-744B-87EC-FA804AF210D5}"/>
              </a:ext>
            </a:extLst>
          </p:cNvPr>
          <p:cNvSpPr>
            <a:spLocks noGrp="1"/>
          </p:cNvSpPr>
          <p:nvPr>
            <p:ph type="subTitle" idx="1" hasCustomPrompt="1"/>
          </p:nvPr>
        </p:nvSpPr>
        <p:spPr>
          <a:xfrm>
            <a:off x="311727" y="3429000"/>
            <a:ext cx="11568546"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9" name="Text Placeholder 10">
            <a:extLst>
              <a:ext uri="{FF2B5EF4-FFF2-40B4-BE49-F238E27FC236}">
                <a16:creationId xmlns:a16="http://schemas.microsoft.com/office/drawing/2014/main" id="{5253153C-B4ED-AF4C-8BD5-B5C8A79DAAA0}"/>
              </a:ext>
            </a:extLst>
          </p:cNvPr>
          <p:cNvSpPr>
            <a:spLocks noGrp="1"/>
          </p:cNvSpPr>
          <p:nvPr>
            <p:ph type="body" sz="quarter" idx="10" hasCustomPrompt="1"/>
          </p:nvPr>
        </p:nvSpPr>
        <p:spPr>
          <a:xfrm>
            <a:off x="311727" y="2484466"/>
            <a:ext cx="115685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
        <p:nvSpPr>
          <p:cNvPr id="2" name="Footer Placeholder 1">
            <a:extLst>
              <a:ext uri="{FF2B5EF4-FFF2-40B4-BE49-F238E27FC236}">
                <a16:creationId xmlns:a16="http://schemas.microsoft.com/office/drawing/2014/main" id="{B1A36DEF-F7D3-3B40-91C8-90D615B187F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6635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0" y="4762"/>
            <a:ext cx="8398933" cy="663575"/>
          </a:xfrm>
          <a:prstGeom prst="rect">
            <a:avLst/>
          </a:prstGeom>
          <a:noFill/>
          <a:ln>
            <a:noFill/>
          </a:ln>
        </p:spPr>
        <p:txBody>
          <a:bodyPr/>
          <a:lstStyle>
            <a:lvl1pPr>
              <a:defRPr b="1">
                <a:latin typeface="Arial" panose="020B0604020202020204" pitchFamily="34" charset="0"/>
                <a:ea typeface="Verdana" panose="020B0604030504040204" pitchFamily="34" charset="0"/>
                <a:cs typeface="Arial" panose="020B0604020202020204" pitchFamily="34" charset="0"/>
              </a:defRPr>
            </a:lvl1pPr>
          </a:lstStyle>
          <a:p>
            <a:pPr lvl="0"/>
            <a:r>
              <a:rPr lang="en-US"/>
              <a:t>Click to edit Master title style</a:t>
            </a:r>
          </a:p>
        </p:txBody>
      </p:sp>
      <p:sp>
        <p:nvSpPr>
          <p:cNvPr id="9" name="Footer Placeholder 4">
            <a:extLst>
              <a:ext uri="{FF2B5EF4-FFF2-40B4-BE49-F238E27FC236}">
                <a16:creationId xmlns:a16="http://schemas.microsoft.com/office/drawing/2014/main" id="{3B91E601-0486-4EF6-95EE-5AEA15BF6DB4}"/>
              </a:ext>
            </a:extLst>
          </p:cNvPr>
          <p:cNvSpPr>
            <a:spLocks noGrp="1"/>
          </p:cNvSpPr>
          <p:nvPr>
            <p:ph type="ftr" sz="quarter" idx="3"/>
          </p:nvPr>
        </p:nvSpPr>
        <p:spPr>
          <a:xfrm>
            <a:off x="3888318" y="6488329"/>
            <a:ext cx="4320116" cy="365125"/>
          </a:xfrm>
          <a:prstGeom prst="rect">
            <a:avLst/>
          </a:prstGeom>
        </p:spPr>
        <p:txBody>
          <a:bodyPr vert="horz" wrap="square" lIns="91440" tIns="45720" rIns="91440" bIns="45720" numCol="1" anchor="ctr" anchorCtr="0" compatLnSpc="1">
            <a:prstTxWarp prst="textNoShape">
              <a:avLst/>
            </a:prstTxWarp>
          </a:bodyPr>
          <a:lstStyle>
            <a:lvl1pPr algn="ct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r>
              <a:rPr lang="en-US"/>
              <a:t>Proprietary and Confidential. © 2016 Anixter Inc. </a:t>
            </a:r>
          </a:p>
        </p:txBody>
      </p:sp>
      <p:sp>
        <p:nvSpPr>
          <p:cNvPr id="10" name="Slide Number Placeholder 5">
            <a:extLst>
              <a:ext uri="{FF2B5EF4-FFF2-40B4-BE49-F238E27FC236}">
                <a16:creationId xmlns:a16="http://schemas.microsoft.com/office/drawing/2014/main" id="{795F5E67-B935-4065-8638-BCF15E9D65BC}"/>
              </a:ext>
            </a:extLst>
          </p:cNvPr>
          <p:cNvSpPr>
            <a:spLocks noGrp="1"/>
          </p:cNvSpPr>
          <p:nvPr>
            <p:ph type="sldNum" sz="quarter" idx="4"/>
          </p:nvPr>
        </p:nvSpPr>
        <p:spPr>
          <a:xfrm>
            <a:off x="8737600" y="648832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fld id="{0B6B543C-5E28-2649-9B73-74B7062611A0}" type="slidenum">
              <a:rPr lang="en-US" altLang="en-US" smtClean="0"/>
              <a:pPr/>
              <a:t>‹#›</a:t>
            </a:fld>
            <a:endParaRPr lang="en-US" altLang="en-US"/>
          </a:p>
        </p:txBody>
      </p:sp>
    </p:spTree>
    <p:extLst>
      <p:ext uri="{BB962C8B-B14F-4D97-AF65-F5344CB8AC3E}">
        <p14:creationId xmlns:p14="http://schemas.microsoft.com/office/powerpoint/2010/main" val="1953694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5"/>
            <a:ext cx="10363200" cy="594360"/>
          </a:xfrm>
        </p:spPr>
        <p:txBody>
          <a:bodyPr vert="horz" lIns="0" tIns="45720" rIns="0" bIns="0" rtlCol="0" anchor="b" anchorCtr="0">
            <a:noAutofit/>
          </a:bodyPr>
          <a:lstStyle>
            <a:lvl1pPr>
              <a:defRPr lang="en-US" sz="3599" spc="-75" dirty="0">
                <a:latin typeface="+mj-lt"/>
              </a:defRPr>
            </a:lvl1pPr>
          </a:lstStyle>
          <a:p>
            <a:pPr lvl="0" defTabSz="685590">
              <a:lnSpc>
                <a:spcPct val="85000"/>
              </a:lnSpc>
            </a:pPr>
            <a:r>
              <a:rPr lang="en-US"/>
              <a:t>Click to edit Master title style</a:t>
            </a:r>
          </a:p>
        </p:txBody>
      </p:sp>
      <p:sp>
        <p:nvSpPr>
          <p:cNvPr id="4" name="Text Placeholder 8"/>
          <p:cNvSpPr>
            <a:spLocks noGrp="1"/>
          </p:cNvSpPr>
          <p:nvPr>
            <p:ph type="body" sz="quarter" idx="14"/>
          </p:nvPr>
        </p:nvSpPr>
        <p:spPr>
          <a:xfrm>
            <a:off x="914721" y="1353313"/>
            <a:ext cx="10362880" cy="475488"/>
          </a:xfrm>
        </p:spPr>
        <p:txBody>
          <a:bodyPr vert="horz" lIns="0" tIns="0" rIns="0" bIns="0" rtlCol="0">
            <a:noAutofit/>
          </a:bodyPr>
          <a:lstStyle>
            <a:lvl1pPr marL="0" indent="0">
              <a:buNone/>
              <a:defRPr lang="en-US" sz="1200"/>
            </a:lvl1pPr>
          </a:lstStyle>
          <a:p>
            <a:pPr marL="228530" lvl="0" indent="-22853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899" b="1" kern="0" cap="all" spc="250" baseline="0" dirty="0">
                <a:solidFill>
                  <a:schemeClr val="accent5">
                    <a:lumMod val="60000"/>
                    <a:lumOff val="40000"/>
                  </a:schemeClr>
                </a:solidFill>
                <a:ea typeface="Nexa Black" charset="0"/>
                <a:cs typeface="Nexa Black" charset="0"/>
              </a:defRPr>
            </a:lvl1pPr>
          </a:lstStyle>
          <a:p>
            <a:pPr marL="228530" lvl="0" indent="-228530"/>
            <a:r>
              <a:rPr lang="en-US"/>
              <a:t>BREADCRUMBS</a:t>
            </a:r>
          </a:p>
        </p:txBody>
      </p:sp>
    </p:spTree>
    <p:extLst>
      <p:ext uri="{BB962C8B-B14F-4D97-AF65-F5344CB8AC3E}">
        <p14:creationId xmlns:p14="http://schemas.microsoft.com/office/powerpoint/2010/main" val="103722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 use 1">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803366"/>
            <a:ext cx="11252200" cy="255966"/>
          </a:xfrm>
          <a:prstGeom prst="rect">
            <a:avLst/>
          </a:prstGeom>
        </p:spPr>
        <p:txBody>
          <a:bodyPr lIns="0" tIns="0" rIns="0" bIns="0">
            <a:noAutofit/>
          </a:bodyPr>
          <a:lstStyle>
            <a:lvl1pPr marL="0" indent="0">
              <a:buNone/>
              <a:defRPr sz="1400" b="0">
                <a:solidFill>
                  <a:srgbClr val="575757"/>
                </a:solidFill>
                <a:latin typeface="FedEx Sans Light" panose="020B0403020203020204"/>
              </a:defRPr>
            </a:lvl1pPr>
          </a:lstStyle>
          <a:p>
            <a:pPr lvl="0"/>
            <a:r>
              <a:rPr lang="en-US" noProof="0"/>
              <a:t>Click to add subtitle</a:t>
            </a:r>
          </a:p>
        </p:txBody>
      </p:sp>
      <p:sp>
        <p:nvSpPr>
          <p:cNvPr id="5" name="Title Placeholder 1"/>
          <p:cNvSpPr>
            <a:spLocks noGrp="1"/>
          </p:cNvSpPr>
          <p:nvPr>
            <p:ph type="title"/>
          </p:nvPr>
        </p:nvSpPr>
        <p:spPr>
          <a:xfrm>
            <a:off x="469900" y="294156"/>
            <a:ext cx="11252200" cy="428780"/>
          </a:xfrm>
          <a:prstGeom prst="rect">
            <a:avLst/>
          </a:prstGeom>
        </p:spPr>
        <p:txBody>
          <a:bodyPr vert="horz" lIns="0" tIns="0" rIns="0" bIns="0" rtlCol="0" anchor="t" anchorCtr="0">
            <a:noAutofit/>
          </a:bodyPr>
          <a:lstStyle>
            <a:lvl1pPr algn="l">
              <a:defRPr sz="3800">
                <a:latin typeface="FedEx Sans Light" panose="020B0403020203020204"/>
              </a:defRPr>
            </a:lvl1pPr>
          </a:lstStyle>
          <a:p>
            <a:r>
              <a:rPr lang="en-US" noProof="0"/>
              <a:t>Click to edit Master title style</a:t>
            </a:r>
          </a:p>
        </p:txBody>
      </p:sp>
    </p:spTree>
    <p:extLst>
      <p:ext uri="{BB962C8B-B14F-4D97-AF65-F5344CB8AC3E}">
        <p14:creationId xmlns:p14="http://schemas.microsoft.com/office/powerpoint/2010/main" val="35863446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76072" y="1618488"/>
            <a:ext cx="11042904" cy="4591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1742C2E6-3408-774A-97A2-68B48604483C}"/>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8E33C55D-5871-454C-8932-8253F61351AE}"/>
              </a:ext>
            </a:extLst>
          </p:cNvPr>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403409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05832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8CA2-38BD-7EAF-9401-867C0C5F8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1CB4F-E96C-5D68-E083-7E6855894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D3D27-76B4-1291-3B2E-97526AD2660E}"/>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C93601F8-41E6-10D9-8CD6-0CDA70311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74A21-7F07-6AE7-D606-762A8C698EEF}"/>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2244823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767970846"/>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853827674"/>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3024" y="1234440"/>
            <a:ext cx="11045952" cy="479619"/>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76072" y="2057400"/>
            <a:ext cx="5293360" cy="4152706"/>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327140" y="2057400"/>
            <a:ext cx="5293360" cy="4152341"/>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07A21D09-5DF6-CD46-8CC3-C007B09E074E}"/>
              </a:ext>
            </a:extLst>
          </p:cNvPr>
          <p:cNvSpPr>
            <a:spLocks noGrp="1"/>
          </p:cNvSpPr>
          <p:nvPr>
            <p:ph type="title" hasCustomPrompt="1"/>
          </p:nvPr>
        </p:nvSpPr>
        <p:spPr>
          <a:xfrm>
            <a:off x="574548" y="395492"/>
            <a:ext cx="11042904" cy="813548"/>
          </a:xfrm>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C9322244-DDDE-D349-A616-ED76B22A22CF}"/>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45803545"/>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©2021Teradata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04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EACB-8B22-C264-F3AD-7F84DF777E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67CA9D-1CF9-D838-9BF9-3F8299374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C29C4-9A48-64F3-6F66-9647BD3665F0}"/>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1D328432-30FA-AC24-CD53-41675A901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22319-EBA4-EE90-E60B-CC67CA25A719}"/>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165196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A67A-C441-3507-2B11-1295BE6C1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7AC3F-D24D-7DC7-2E9C-33297A78C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F669CE-86A9-2D8A-14B2-C2FA93E6C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475EDA-9FA1-C285-9AB2-54BD2F873B52}"/>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6" name="Footer Placeholder 5">
            <a:extLst>
              <a:ext uri="{FF2B5EF4-FFF2-40B4-BE49-F238E27FC236}">
                <a16:creationId xmlns:a16="http://schemas.microsoft.com/office/drawing/2014/main" id="{16849D8E-7866-A0E8-DE8D-F3B3C3990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84E43-C2BD-4F81-9A34-DE0F3826E0AD}"/>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85932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34D5-2FF3-CBB0-3F08-4C673D413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9670D-7BB8-0DC5-21E5-B2057CD18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E5AC7-A6BA-F6ED-7503-3E76B9E98A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C24F09-D6F9-C964-D396-9E6B20D1C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2225D-4AD2-4A5C-8922-0AF53C669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1EA91E-B06B-A028-2DB0-CBADF9147B2A}"/>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8" name="Footer Placeholder 7">
            <a:extLst>
              <a:ext uri="{FF2B5EF4-FFF2-40B4-BE49-F238E27FC236}">
                <a16:creationId xmlns:a16="http://schemas.microsoft.com/office/drawing/2014/main" id="{F42D6F95-85E4-CF15-ECF4-E3CE8B8B30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FD48A-0D2B-EC38-2453-EF14326B1A09}"/>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229233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706C-0EA7-E06D-C136-92790CD3AB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FDD68A-4F9B-DC68-9CE1-DE5921F0A572}"/>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4" name="Footer Placeholder 3">
            <a:extLst>
              <a:ext uri="{FF2B5EF4-FFF2-40B4-BE49-F238E27FC236}">
                <a16:creationId xmlns:a16="http://schemas.microsoft.com/office/drawing/2014/main" id="{FEECA57E-951C-ECE4-40E9-08D2BAFEDF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C9991-0640-E80E-3B2B-575E3454E729}"/>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421981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889BF3-B616-3138-9C7B-C1EC87C8862B}"/>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3" name="Footer Placeholder 2">
            <a:extLst>
              <a:ext uri="{FF2B5EF4-FFF2-40B4-BE49-F238E27FC236}">
                <a16:creationId xmlns:a16="http://schemas.microsoft.com/office/drawing/2014/main" id="{E503CC8C-460E-19EB-4511-2D6BFE2895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F07EA7-6E32-999B-2224-DC94C55DE459}"/>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132849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E7CD-8D81-A03F-F825-055CA8AE9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B4FCA-9E0E-F55B-D4AF-FAF221BC1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A0B1D-13AD-680D-C3B4-A36923996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51C74-8897-7712-69D4-06696746E060}"/>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6" name="Footer Placeholder 5">
            <a:extLst>
              <a:ext uri="{FF2B5EF4-FFF2-40B4-BE49-F238E27FC236}">
                <a16:creationId xmlns:a16="http://schemas.microsoft.com/office/drawing/2014/main" id="{7B5088AC-5B26-F871-0A9A-5B29899D1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E330C-ECBF-B0C5-0C01-F67CAD007F47}"/>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22544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29D-D322-AA31-406A-9E823DBE0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DCB008-168E-F437-2638-A54BE2FDA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416BF6-CC7F-03B1-229D-B13344227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37AA0-0D22-1F1C-C592-DEB028953B2D}"/>
              </a:ext>
            </a:extLst>
          </p:cNvPr>
          <p:cNvSpPr>
            <a:spLocks noGrp="1"/>
          </p:cNvSpPr>
          <p:nvPr>
            <p:ph type="dt" sz="half" idx="10"/>
          </p:nvPr>
        </p:nvSpPr>
        <p:spPr/>
        <p:txBody>
          <a:bodyPr/>
          <a:lstStyle/>
          <a:p>
            <a:fld id="{EF1A80D5-55B2-4E9E-827B-6CE750E4F363}" type="datetimeFigureOut">
              <a:rPr lang="en-US" smtClean="0"/>
              <a:t>9/14/2023</a:t>
            </a:fld>
            <a:endParaRPr lang="en-US"/>
          </a:p>
        </p:txBody>
      </p:sp>
      <p:sp>
        <p:nvSpPr>
          <p:cNvPr id="6" name="Footer Placeholder 5">
            <a:extLst>
              <a:ext uri="{FF2B5EF4-FFF2-40B4-BE49-F238E27FC236}">
                <a16:creationId xmlns:a16="http://schemas.microsoft.com/office/drawing/2014/main" id="{13B60D75-C465-385B-A525-9C46237A9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163A2-5208-579E-AC96-87D18FFD0CF8}"/>
              </a:ext>
            </a:extLst>
          </p:cNvPr>
          <p:cNvSpPr>
            <a:spLocks noGrp="1"/>
          </p:cNvSpPr>
          <p:nvPr>
            <p:ph type="sldNum" sz="quarter" idx="12"/>
          </p:nvPr>
        </p:nvSpPr>
        <p:spPr/>
        <p:txBody>
          <a:bodyPr/>
          <a:lstStyle/>
          <a:p>
            <a:fld id="{6A825C4D-8F6C-4C15-9F30-2DC245FF32B4}" type="slidenum">
              <a:rPr lang="en-US" smtClean="0"/>
              <a:t>‹#›</a:t>
            </a:fld>
            <a:endParaRPr lang="en-US"/>
          </a:p>
        </p:txBody>
      </p:sp>
    </p:spTree>
    <p:extLst>
      <p:ext uri="{BB962C8B-B14F-4D97-AF65-F5344CB8AC3E}">
        <p14:creationId xmlns:p14="http://schemas.microsoft.com/office/powerpoint/2010/main" val="276282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BE8A9-D0E4-ADBA-88D4-2027ED390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7FD55-3DA1-8A20-692C-FF1A6D0EE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F832B-FE80-DA12-2A9B-A5EEF396F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A80D5-55B2-4E9E-827B-6CE750E4F363}" type="datetimeFigureOut">
              <a:rPr lang="en-US" smtClean="0"/>
              <a:t>9/14/2023</a:t>
            </a:fld>
            <a:endParaRPr lang="en-US"/>
          </a:p>
        </p:txBody>
      </p:sp>
      <p:sp>
        <p:nvSpPr>
          <p:cNvPr id="5" name="Footer Placeholder 4">
            <a:extLst>
              <a:ext uri="{FF2B5EF4-FFF2-40B4-BE49-F238E27FC236}">
                <a16:creationId xmlns:a16="http://schemas.microsoft.com/office/drawing/2014/main" id="{70D1E46C-6CEF-AB45-822A-4BC9F0154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11D75-7C23-2713-B3CC-A0181D00E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25C4D-8F6C-4C15-9F30-2DC245FF32B4}" type="slidenum">
              <a:rPr lang="en-US" smtClean="0"/>
              <a:t>‹#›</a:t>
            </a:fld>
            <a:endParaRPr lang="en-US"/>
          </a:p>
        </p:txBody>
      </p:sp>
    </p:spTree>
    <p:extLst>
      <p:ext uri="{BB962C8B-B14F-4D97-AF65-F5344CB8AC3E}">
        <p14:creationId xmlns:p14="http://schemas.microsoft.com/office/powerpoint/2010/main" val="423069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15.png"/><Relationship Id="rId9" Type="http://schemas.openxmlformats.org/officeDocument/2006/relationships/image" Target="../media/image40.png"/><Relationship Id="rId1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a:extLst>
              <a:ext uri="{FF2B5EF4-FFF2-40B4-BE49-F238E27FC236}">
                <a16:creationId xmlns:a16="http://schemas.microsoft.com/office/drawing/2014/main" id="{9B5474F5-B06D-467E-BD4D-9F28E3844934}"/>
              </a:ext>
            </a:extLst>
          </p:cNvPr>
          <p:cNvGraphicFramePr>
            <a:graphicFrameLocks noGrp="1"/>
          </p:cNvGraphicFramePr>
          <p:nvPr/>
        </p:nvGraphicFramePr>
        <p:xfrm>
          <a:off x="373487" y="935517"/>
          <a:ext cx="5545856" cy="4320540"/>
        </p:xfrm>
        <a:graphic>
          <a:graphicData uri="http://schemas.openxmlformats.org/drawingml/2006/table">
            <a:tbl>
              <a:tblPr/>
              <a:tblGrid>
                <a:gridCol w="4522900">
                  <a:extLst>
                    <a:ext uri="{9D8B030D-6E8A-4147-A177-3AD203B41FA5}">
                      <a16:colId xmlns:a16="http://schemas.microsoft.com/office/drawing/2014/main" val="20000"/>
                    </a:ext>
                  </a:extLst>
                </a:gridCol>
                <a:gridCol w="1022956">
                  <a:extLst>
                    <a:ext uri="{9D8B030D-6E8A-4147-A177-3AD203B41FA5}">
                      <a16:colId xmlns:a16="http://schemas.microsoft.com/office/drawing/2014/main" val="4017034048"/>
                    </a:ext>
                  </a:extLst>
                </a:gridCol>
              </a:tblGrid>
              <a:tr h="0">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600" b="1" u="none" strike="noStrike" kern="1200" cap="none" normalizeH="0" baseline="0">
                          <a:ln>
                            <a:noFill/>
                          </a:ln>
                          <a:solidFill>
                            <a:schemeClr val="accent1"/>
                          </a:solidFill>
                          <a:effectLst/>
                          <a:latin typeface="+mn-lt"/>
                          <a:ea typeface="+mn-ea"/>
                          <a:cs typeface="+mn-cs"/>
                        </a:rPr>
                        <a:t>Topic</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600" b="1" i="0" u="none" strike="noStrike" cap="none" normalizeH="0" baseline="0">
                          <a:ln>
                            <a:noFill/>
                          </a:ln>
                          <a:solidFill>
                            <a:schemeClr val="accent1"/>
                          </a:solidFill>
                          <a:effectLst/>
                          <a:latin typeface="+mn-lt"/>
                        </a:rPr>
                        <a:t>Duration</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Workshop Objective – </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Workshop Expectations</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Rules of the Road</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Terminology</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5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Integration Approach –</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Integration Patterns</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Inbound Integrations Deep Dive</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Outbound Integrations Deep Dive</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Technology Common Framework</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Reprocessing Mechanism</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Integration Best Practices</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30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617761"/>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Integration Security</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303784"/>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Responsibility Matrix</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8917541"/>
                  </a:ext>
                </a:extLst>
              </a:tr>
            </a:tbl>
          </a:graphicData>
        </a:graphic>
      </p:graphicFrame>
      <p:sp>
        <p:nvSpPr>
          <p:cNvPr id="6" name="Title 2">
            <a:extLst>
              <a:ext uri="{FF2B5EF4-FFF2-40B4-BE49-F238E27FC236}">
                <a16:creationId xmlns:a16="http://schemas.microsoft.com/office/drawing/2014/main" id="{1534D134-EBE1-443F-8305-8F382A8A6C11}"/>
              </a:ext>
            </a:extLst>
          </p:cNvPr>
          <p:cNvSpPr txBox="1">
            <a:spLocks/>
          </p:cNvSpPr>
          <p:nvPr/>
        </p:nvSpPr>
        <p:spPr>
          <a:xfrm>
            <a:off x="729996" y="359538"/>
            <a:ext cx="11041380" cy="4076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F3753F"/>
              </a:solidFill>
              <a:effectLst/>
              <a:uLnTx/>
              <a:uFillTx/>
              <a:latin typeface="Arial" panose="020B0604020202020204" pitchFamily="34" charset="0"/>
              <a:ea typeface="+mj-ea"/>
              <a:cs typeface="Arial" panose="020B0604020202020204" pitchFamily="34" charset="0"/>
            </a:endParaRPr>
          </a:p>
        </p:txBody>
      </p:sp>
      <p:grpSp>
        <p:nvGrpSpPr>
          <p:cNvPr id="8" name="Group 7">
            <a:extLst>
              <a:ext uri="{FF2B5EF4-FFF2-40B4-BE49-F238E27FC236}">
                <a16:creationId xmlns:a16="http://schemas.microsoft.com/office/drawing/2014/main" id="{D43A1DA1-8DCC-4659-B347-AFAC6EB1210A}"/>
              </a:ext>
            </a:extLst>
          </p:cNvPr>
          <p:cNvGrpSpPr/>
          <p:nvPr/>
        </p:nvGrpSpPr>
        <p:grpSpPr>
          <a:xfrm>
            <a:off x="6925882" y="1015129"/>
            <a:ext cx="4660900" cy="246221"/>
            <a:chOff x="393700" y="1418689"/>
            <a:chExt cx="11379200" cy="246221"/>
          </a:xfrm>
        </p:grpSpPr>
        <p:cxnSp>
          <p:nvCxnSpPr>
            <p:cNvPr id="9" name="iBar:31/138">
              <a:extLst>
                <a:ext uri="{FF2B5EF4-FFF2-40B4-BE49-F238E27FC236}">
                  <a16:creationId xmlns:a16="http://schemas.microsoft.com/office/drawing/2014/main" id="{8EC9B5DD-F18D-4E50-B5E4-31F638D45C8B}"/>
                </a:ext>
              </a:extLst>
            </p:cNvPr>
            <p:cNvCxnSpPr/>
            <p:nvPr/>
          </p:nvCxnSpPr>
          <p:spPr>
            <a:xfrm>
              <a:off x="393700" y="1562100"/>
              <a:ext cx="113792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xtBox:31/138">
              <a:extLst>
                <a:ext uri="{FF2B5EF4-FFF2-40B4-BE49-F238E27FC236}">
                  <a16:creationId xmlns:a16="http://schemas.microsoft.com/office/drawing/2014/main" id="{D402C284-AA63-48E0-8D78-0A2B0A589792}"/>
                </a:ext>
              </a:extLst>
            </p:cNvPr>
            <p:cNvSpPr/>
            <p:nvPr/>
          </p:nvSpPr>
          <p:spPr>
            <a:xfrm>
              <a:off x="2427862" y="1418689"/>
              <a:ext cx="7120900"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3753F"/>
                  </a:solidFill>
                  <a:effectLst/>
                  <a:uLnTx/>
                  <a:uFillTx/>
                  <a:latin typeface="Arial" panose="020B0604020202020204"/>
                  <a:ea typeface="+mn-ea"/>
                  <a:cs typeface="+mn-cs"/>
                </a:rPr>
                <a:t>Objectives &amp; Outputs</a:t>
              </a:r>
            </a:p>
          </p:txBody>
        </p:sp>
      </p:grpSp>
      <p:sp>
        <p:nvSpPr>
          <p:cNvPr id="11" name="Rectangle 10">
            <a:extLst>
              <a:ext uri="{FF2B5EF4-FFF2-40B4-BE49-F238E27FC236}">
                <a16:creationId xmlns:a16="http://schemas.microsoft.com/office/drawing/2014/main" id="{A60348C3-281D-4651-B541-903CC0E1FB89}"/>
              </a:ext>
            </a:extLst>
          </p:cNvPr>
          <p:cNvSpPr/>
          <p:nvPr/>
        </p:nvSpPr>
        <p:spPr>
          <a:xfrm>
            <a:off x="7724398" y="1520125"/>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Patterns</a:t>
            </a:r>
          </a:p>
        </p:txBody>
      </p:sp>
      <p:cxnSp>
        <p:nvCxnSpPr>
          <p:cNvPr id="12" name="Straight Connector 11">
            <a:extLst>
              <a:ext uri="{FF2B5EF4-FFF2-40B4-BE49-F238E27FC236}">
                <a16:creationId xmlns:a16="http://schemas.microsoft.com/office/drawing/2014/main" id="{599C0243-BF5C-4D42-AC82-780148FF67F0}"/>
              </a:ext>
            </a:extLst>
          </p:cNvPr>
          <p:cNvCxnSpPr/>
          <p:nvPr/>
        </p:nvCxnSpPr>
        <p:spPr>
          <a:xfrm>
            <a:off x="7642204" y="2356499"/>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53C898C-443D-4AB8-BCCB-42E1104AABAA}"/>
              </a:ext>
            </a:extLst>
          </p:cNvPr>
          <p:cNvSpPr/>
          <p:nvPr/>
        </p:nvSpPr>
        <p:spPr>
          <a:xfrm>
            <a:off x="7724398" y="2419858"/>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Approach</a:t>
            </a:r>
          </a:p>
        </p:txBody>
      </p:sp>
      <p:cxnSp>
        <p:nvCxnSpPr>
          <p:cNvPr id="14" name="Straight Connector 13">
            <a:extLst>
              <a:ext uri="{FF2B5EF4-FFF2-40B4-BE49-F238E27FC236}">
                <a16:creationId xmlns:a16="http://schemas.microsoft.com/office/drawing/2014/main" id="{0A67390E-0762-4DC6-86ED-26E4D8D43143}"/>
              </a:ext>
            </a:extLst>
          </p:cNvPr>
          <p:cNvCxnSpPr/>
          <p:nvPr/>
        </p:nvCxnSpPr>
        <p:spPr>
          <a:xfrm>
            <a:off x="7642204" y="5792666"/>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5F5DFA-8A4E-4C62-9944-CC68C9F3F1FC}"/>
              </a:ext>
            </a:extLst>
          </p:cNvPr>
          <p:cNvCxnSpPr/>
          <p:nvPr/>
        </p:nvCxnSpPr>
        <p:spPr>
          <a:xfrm>
            <a:off x="7642204" y="4933625"/>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4EB68FD-3954-4609-9F06-61A11D0056C0}"/>
              </a:ext>
            </a:extLst>
          </p:cNvPr>
          <p:cNvGrpSpPr/>
          <p:nvPr/>
        </p:nvGrpSpPr>
        <p:grpSpPr>
          <a:xfrm>
            <a:off x="6925882" y="2479294"/>
            <a:ext cx="548640" cy="548640"/>
            <a:chOff x="6931745" y="2447847"/>
            <a:chExt cx="667512" cy="667512"/>
          </a:xfrm>
        </p:grpSpPr>
        <p:sp>
          <p:nvSpPr>
            <p:cNvPr id="17" name="Oval 16">
              <a:extLst>
                <a:ext uri="{FF2B5EF4-FFF2-40B4-BE49-F238E27FC236}">
                  <a16:creationId xmlns:a16="http://schemas.microsoft.com/office/drawing/2014/main" id="{0DFBB283-E37F-4658-BB3F-E15447BEFDCB}"/>
                </a:ext>
              </a:extLst>
            </p:cNvPr>
            <p:cNvSpPr/>
            <p:nvPr/>
          </p:nvSpPr>
          <p:spPr>
            <a:xfrm>
              <a:off x="6931745" y="2447847"/>
              <a:ext cx="667512" cy="6675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nvGrpSpPr>
            <p:cNvPr id="18" name="Group 17">
              <a:extLst>
                <a:ext uri="{FF2B5EF4-FFF2-40B4-BE49-F238E27FC236}">
                  <a16:creationId xmlns:a16="http://schemas.microsoft.com/office/drawing/2014/main" id="{6A82270B-1DA6-4670-B196-01E6D9B37F53}"/>
                </a:ext>
              </a:extLst>
            </p:cNvPr>
            <p:cNvGrpSpPr>
              <a:grpSpLocks noChangeAspect="1"/>
            </p:cNvGrpSpPr>
            <p:nvPr/>
          </p:nvGrpSpPr>
          <p:grpSpPr>
            <a:xfrm>
              <a:off x="7069696" y="2613644"/>
              <a:ext cx="384048" cy="320040"/>
              <a:chOff x="12450763" y="3171825"/>
              <a:chExt cx="584200" cy="488950"/>
            </a:xfrm>
            <a:solidFill>
              <a:schemeClr val="tx1"/>
            </a:solidFill>
          </p:grpSpPr>
          <p:sp>
            <p:nvSpPr>
              <p:cNvPr id="19" name="Freeform 524">
                <a:extLst>
                  <a:ext uri="{FF2B5EF4-FFF2-40B4-BE49-F238E27FC236}">
                    <a16:creationId xmlns:a16="http://schemas.microsoft.com/office/drawing/2014/main" id="{71C92A96-F988-4DE0-A2F1-B18F32A39E93}"/>
                  </a:ext>
                </a:extLst>
              </p:cNvPr>
              <p:cNvSpPr>
                <a:spLocks noEditPoints="1"/>
              </p:cNvSpPr>
              <p:nvPr/>
            </p:nvSpPr>
            <p:spPr bwMode="auto">
              <a:xfrm>
                <a:off x="12450763" y="3171825"/>
                <a:ext cx="584200" cy="488950"/>
              </a:xfrm>
              <a:custGeom>
                <a:avLst/>
                <a:gdLst>
                  <a:gd name="T0" fmla="*/ 232 w 236"/>
                  <a:gd name="T1" fmla="*/ 12 h 197"/>
                  <a:gd name="T2" fmla="*/ 182 w 236"/>
                  <a:gd name="T3" fmla="*/ 1 h 197"/>
                  <a:gd name="T4" fmla="*/ 179 w 236"/>
                  <a:gd name="T5" fmla="*/ 1 h 197"/>
                  <a:gd name="T6" fmla="*/ 119 w 236"/>
                  <a:gd name="T7" fmla="*/ 28 h 197"/>
                  <a:gd name="T8" fmla="*/ 64 w 236"/>
                  <a:gd name="T9" fmla="*/ 5 h 197"/>
                  <a:gd name="T10" fmla="*/ 61 w 236"/>
                  <a:gd name="T11" fmla="*/ 5 h 197"/>
                  <a:gd name="T12" fmla="*/ 3 w 236"/>
                  <a:gd name="T13" fmla="*/ 28 h 197"/>
                  <a:gd name="T14" fmla="*/ 0 w 236"/>
                  <a:gd name="T15" fmla="*/ 32 h 197"/>
                  <a:gd name="T16" fmla="*/ 0 w 236"/>
                  <a:gd name="T17" fmla="*/ 191 h 197"/>
                  <a:gd name="T18" fmla="*/ 2 w 236"/>
                  <a:gd name="T19" fmla="*/ 195 h 197"/>
                  <a:gd name="T20" fmla="*/ 6 w 236"/>
                  <a:gd name="T21" fmla="*/ 195 h 197"/>
                  <a:gd name="T22" fmla="*/ 62 w 236"/>
                  <a:gd name="T23" fmla="*/ 173 h 197"/>
                  <a:gd name="T24" fmla="*/ 118 w 236"/>
                  <a:gd name="T25" fmla="*/ 197 h 197"/>
                  <a:gd name="T26" fmla="*/ 119 w 236"/>
                  <a:gd name="T27" fmla="*/ 197 h 197"/>
                  <a:gd name="T28" fmla="*/ 121 w 236"/>
                  <a:gd name="T29" fmla="*/ 197 h 197"/>
                  <a:gd name="T30" fmla="*/ 182 w 236"/>
                  <a:gd name="T31" fmla="*/ 169 h 197"/>
                  <a:gd name="T32" fmla="*/ 230 w 236"/>
                  <a:gd name="T33" fmla="*/ 180 h 197"/>
                  <a:gd name="T34" fmla="*/ 234 w 236"/>
                  <a:gd name="T35" fmla="*/ 179 h 197"/>
                  <a:gd name="T36" fmla="*/ 236 w 236"/>
                  <a:gd name="T37" fmla="*/ 175 h 197"/>
                  <a:gd name="T38" fmla="*/ 236 w 236"/>
                  <a:gd name="T39" fmla="*/ 17 h 197"/>
                  <a:gd name="T40" fmla="*/ 232 w 236"/>
                  <a:gd name="T41" fmla="*/ 12 h 197"/>
                  <a:gd name="T42" fmla="*/ 226 w 236"/>
                  <a:gd name="T43" fmla="*/ 169 h 197"/>
                  <a:gd name="T44" fmla="*/ 182 w 236"/>
                  <a:gd name="T45" fmla="*/ 159 h 197"/>
                  <a:gd name="T46" fmla="*/ 179 w 236"/>
                  <a:gd name="T47" fmla="*/ 160 h 197"/>
                  <a:gd name="T48" fmla="*/ 119 w 236"/>
                  <a:gd name="T49" fmla="*/ 187 h 197"/>
                  <a:gd name="T50" fmla="*/ 64 w 236"/>
                  <a:gd name="T51" fmla="*/ 164 h 197"/>
                  <a:gd name="T52" fmla="*/ 62 w 236"/>
                  <a:gd name="T53" fmla="*/ 164 h 197"/>
                  <a:gd name="T54" fmla="*/ 61 w 236"/>
                  <a:gd name="T55" fmla="*/ 164 h 197"/>
                  <a:gd name="T56" fmla="*/ 9 w 236"/>
                  <a:gd name="T57" fmla="*/ 184 h 197"/>
                  <a:gd name="T58" fmla="*/ 9 w 236"/>
                  <a:gd name="T59" fmla="*/ 36 h 197"/>
                  <a:gd name="T60" fmla="*/ 62 w 236"/>
                  <a:gd name="T61" fmla="*/ 15 h 197"/>
                  <a:gd name="T62" fmla="*/ 118 w 236"/>
                  <a:gd name="T63" fmla="*/ 38 h 197"/>
                  <a:gd name="T64" fmla="*/ 121 w 236"/>
                  <a:gd name="T65" fmla="*/ 38 h 197"/>
                  <a:gd name="T66" fmla="*/ 182 w 236"/>
                  <a:gd name="T67" fmla="*/ 10 h 197"/>
                  <a:gd name="T68" fmla="*/ 226 w 236"/>
                  <a:gd name="T69" fmla="*/ 21 h 197"/>
                  <a:gd name="T70" fmla="*/ 226 w 236"/>
                  <a:gd name="T71" fmla="*/ 16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97">
                    <a:moveTo>
                      <a:pt x="232" y="12"/>
                    </a:moveTo>
                    <a:cubicBezTo>
                      <a:pt x="182" y="1"/>
                      <a:pt x="182" y="1"/>
                      <a:pt x="182" y="1"/>
                    </a:cubicBezTo>
                    <a:cubicBezTo>
                      <a:pt x="181" y="0"/>
                      <a:pt x="180" y="1"/>
                      <a:pt x="179" y="1"/>
                    </a:cubicBezTo>
                    <a:cubicBezTo>
                      <a:pt x="119" y="28"/>
                      <a:pt x="119" y="28"/>
                      <a:pt x="119" y="28"/>
                    </a:cubicBezTo>
                    <a:cubicBezTo>
                      <a:pt x="64" y="5"/>
                      <a:pt x="64" y="5"/>
                      <a:pt x="64" y="5"/>
                    </a:cubicBezTo>
                    <a:cubicBezTo>
                      <a:pt x="63" y="5"/>
                      <a:pt x="62" y="5"/>
                      <a:pt x="61" y="5"/>
                    </a:cubicBezTo>
                    <a:cubicBezTo>
                      <a:pt x="3" y="28"/>
                      <a:pt x="3" y="28"/>
                      <a:pt x="3" y="28"/>
                    </a:cubicBezTo>
                    <a:cubicBezTo>
                      <a:pt x="1" y="29"/>
                      <a:pt x="0" y="30"/>
                      <a:pt x="0" y="32"/>
                    </a:cubicBezTo>
                    <a:cubicBezTo>
                      <a:pt x="0" y="191"/>
                      <a:pt x="0" y="191"/>
                      <a:pt x="0" y="191"/>
                    </a:cubicBezTo>
                    <a:cubicBezTo>
                      <a:pt x="0" y="192"/>
                      <a:pt x="1" y="194"/>
                      <a:pt x="2" y="195"/>
                    </a:cubicBezTo>
                    <a:cubicBezTo>
                      <a:pt x="3" y="196"/>
                      <a:pt x="5" y="196"/>
                      <a:pt x="6" y="195"/>
                    </a:cubicBezTo>
                    <a:cubicBezTo>
                      <a:pt x="62" y="173"/>
                      <a:pt x="62" y="173"/>
                      <a:pt x="62" y="173"/>
                    </a:cubicBezTo>
                    <a:cubicBezTo>
                      <a:pt x="118" y="197"/>
                      <a:pt x="118" y="197"/>
                      <a:pt x="118" y="197"/>
                    </a:cubicBezTo>
                    <a:cubicBezTo>
                      <a:pt x="118" y="197"/>
                      <a:pt x="119" y="197"/>
                      <a:pt x="119" y="197"/>
                    </a:cubicBezTo>
                    <a:cubicBezTo>
                      <a:pt x="120" y="197"/>
                      <a:pt x="121" y="197"/>
                      <a:pt x="121" y="197"/>
                    </a:cubicBezTo>
                    <a:cubicBezTo>
                      <a:pt x="182" y="169"/>
                      <a:pt x="182" y="169"/>
                      <a:pt x="182" y="169"/>
                    </a:cubicBezTo>
                    <a:cubicBezTo>
                      <a:pt x="230" y="180"/>
                      <a:pt x="230" y="180"/>
                      <a:pt x="230" y="180"/>
                    </a:cubicBezTo>
                    <a:cubicBezTo>
                      <a:pt x="231" y="180"/>
                      <a:pt x="233" y="180"/>
                      <a:pt x="234" y="179"/>
                    </a:cubicBezTo>
                    <a:cubicBezTo>
                      <a:pt x="235" y="178"/>
                      <a:pt x="236" y="177"/>
                      <a:pt x="236" y="175"/>
                    </a:cubicBezTo>
                    <a:cubicBezTo>
                      <a:pt x="236" y="17"/>
                      <a:pt x="236" y="17"/>
                      <a:pt x="236" y="17"/>
                    </a:cubicBezTo>
                    <a:cubicBezTo>
                      <a:pt x="236" y="15"/>
                      <a:pt x="234" y="13"/>
                      <a:pt x="232" y="12"/>
                    </a:cubicBezTo>
                    <a:close/>
                    <a:moveTo>
                      <a:pt x="226" y="169"/>
                    </a:moveTo>
                    <a:cubicBezTo>
                      <a:pt x="182" y="159"/>
                      <a:pt x="182" y="159"/>
                      <a:pt x="182" y="159"/>
                    </a:cubicBezTo>
                    <a:cubicBezTo>
                      <a:pt x="181" y="159"/>
                      <a:pt x="180" y="159"/>
                      <a:pt x="179" y="160"/>
                    </a:cubicBezTo>
                    <a:cubicBezTo>
                      <a:pt x="119" y="187"/>
                      <a:pt x="119" y="187"/>
                      <a:pt x="119" y="187"/>
                    </a:cubicBezTo>
                    <a:cubicBezTo>
                      <a:pt x="64" y="164"/>
                      <a:pt x="64" y="164"/>
                      <a:pt x="64" y="164"/>
                    </a:cubicBezTo>
                    <a:cubicBezTo>
                      <a:pt x="64" y="164"/>
                      <a:pt x="63" y="164"/>
                      <a:pt x="62" y="164"/>
                    </a:cubicBezTo>
                    <a:cubicBezTo>
                      <a:pt x="62" y="164"/>
                      <a:pt x="61" y="164"/>
                      <a:pt x="61" y="164"/>
                    </a:cubicBezTo>
                    <a:cubicBezTo>
                      <a:pt x="9" y="184"/>
                      <a:pt x="9" y="184"/>
                      <a:pt x="9" y="184"/>
                    </a:cubicBezTo>
                    <a:cubicBezTo>
                      <a:pt x="9" y="36"/>
                      <a:pt x="9" y="36"/>
                      <a:pt x="9" y="36"/>
                    </a:cubicBezTo>
                    <a:cubicBezTo>
                      <a:pt x="62" y="15"/>
                      <a:pt x="62" y="15"/>
                      <a:pt x="62" y="15"/>
                    </a:cubicBezTo>
                    <a:cubicBezTo>
                      <a:pt x="118" y="38"/>
                      <a:pt x="118" y="38"/>
                      <a:pt x="118" y="38"/>
                    </a:cubicBezTo>
                    <a:cubicBezTo>
                      <a:pt x="119" y="38"/>
                      <a:pt x="120" y="38"/>
                      <a:pt x="121" y="38"/>
                    </a:cubicBezTo>
                    <a:cubicBezTo>
                      <a:pt x="182" y="10"/>
                      <a:pt x="182" y="10"/>
                      <a:pt x="182" y="10"/>
                    </a:cubicBezTo>
                    <a:cubicBezTo>
                      <a:pt x="226" y="21"/>
                      <a:pt x="226" y="21"/>
                      <a:pt x="226" y="21"/>
                    </a:cubicBezTo>
                    <a:lnTo>
                      <a:pt x="226" y="169"/>
                    </a:lnTo>
                    <a:close/>
                  </a:path>
                </a:pathLst>
              </a:custGeom>
              <a:grpFill/>
              <a:ln w="19050">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Freeform 525">
                <a:extLst>
                  <a:ext uri="{FF2B5EF4-FFF2-40B4-BE49-F238E27FC236}">
                    <a16:creationId xmlns:a16="http://schemas.microsoft.com/office/drawing/2014/main" id="{D9A189CC-5935-426F-9455-62ECFF9258C9}"/>
                  </a:ext>
                </a:extLst>
              </p:cNvPr>
              <p:cNvSpPr>
                <a:spLocks/>
              </p:cNvSpPr>
              <p:nvPr/>
            </p:nvSpPr>
            <p:spPr bwMode="auto">
              <a:xfrm>
                <a:off x="12542838" y="3444875"/>
                <a:ext cx="34925" cy="41275"/>
              </a:xfrm>
              <a:custGeom>
                <a:avLst/>
                <a:gdLst>
                  <a:gd name="T0" fmla="*/ 11 w 14"/>
                  <a:gd name="T1" fmla="*/ 1 h 17"/>
                  <a:gd name="T2" fmla="*/ 4 w 14"/>
                  <a:gd name="T3" fmla="*/ 3 h 17"/>
                  <a:gd name="T4" fmla="*/ 1 w 14"/>
                  <a:gd name="T5" fmla="*/ 10 h 17"/>
                  <a:gd name="T6" fmla="*/ 3 w 14"/>
                  <a:gd name="T7" fmla="*/ 16 h 17"/>
                  <a:gd name="T8" fmla="*/ 5 w 14"/>
                  <a:gd name="T9" fmla="*/ 17 h 17"/>
                  <a:gd name="T10" fmla="*/ 9 w 14"/>
                  <a:gd name="T11" fmla="*/ 14 h 17"/>
                  <a:gd name="T12" fmla="*/ 13 w 14"/>
                  <a:gd name="T13" fmla="*/ 8 h 17"/>
                  <a:gd name="T14" fmla="*/ 11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11" y="1"/>
                    </a:moveTo>
                    <a:cubicBezTo>
                      <a:pt x="8" y="0"/>
                      <a:pt x="5" y="1"/>
                      <a:pt x="4" y="3"/>
                    </a:cubicBezTo>
                    <a:cubicBezTo>
                      <a:pt x="2" y="7"/>
                      <a:pt x="1" y="10"/>
                      <a:pt x="1" y="10"/>
                    </a:cubicBezTo>
                    <a:cubicBezTo>
                      <a:pt x="0" y="12"/>
                      <a:pt x="1" y="15"/>
                      <a:pt x="3" y="16"/>
                    </a:cubicBezTo>
                    <a:cubicBezTo>
                      <a:pt x="4" y="16"/>
                      <a:pt x="4" y="17"/>
                      <a:pt x="5" y="17"/>
                    </a:cubicBezTo>
                    <a:cubicBezTo>
                      <a:pt x="7" y="17"/>
                      <a:pt x="9" y="16"/>
                      <a:pt x="9" y="14"/>
                    </a:cubicBezTo>
                    <a:cubicBezTo>
                      <a:pt x="9" y="14"/>
                      <a:pt x="11" y="11"/>
                      <a:pt x="13" y="8"/>
                    </a:cubicBezTo>
                    <a:cubicBezTo>
                      <a:pt x="14" y="6"/>
                      <a:pt x="13" y="3"/>
                      <a:pt x="11" y="1"/>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1" name="Freeform 526">
                <a:extLst>
                  <a:ext uri="{FF2B5EF4-FFF2-40B4-BE49-F238E27FC236}">
                    <a16:creationId xmlns:a16="http://schemas.microsoft.com/office/drawing/2014/main" id="{AE3D2A7A-5935-4B73-B10A-5D35779A0902}"/>
                  </a:ext>
                </a:extLst>
              </p:cNvPr>
              <p:cNvSpPr>
                <a:spLocks/>
              </p:cNvSpPr>
              <p:nvPr/>
            </p:nvSpPr>
            <p:spPr bwMode="auto">
              <a:xfrm>
                <a:off x="12577763" y="3387725"/>
                <a:ext cx="36513" cy="39687"/>
              </a:xfrm>
              <a:custGeom>
                <a:avLst/>
                <a:gdLst>
                  <a:gd name="T0" fmla="*/ 6 w 15"/>
                  <a:gd name="T1" fmla="*/ 3 h 16"/>
                  <a:gd name="T2" fmla="*/ 1 w 15"/>
                  <a:gd name="T3" fmla="*/ 8 h 16"/>
                  <a:gd name="T4" fmla="*/ 2 w 15"/>
                  <a:gd name="T5" fmla="*/ 15 h 16"/>
                  <a:gd name="T6" fmla="*/ 5 w 15"/>
                  <a:gd name="T7" fmla="*/ 16 h 16"/>
                  <a:gd name="T8" fmla="*/ 9 w 15"/>
                  <a:gd name="T9" fmla="*/ 14 h 16"/>
                  <a:gd name="T10" fmla="*/ 13 w 15"/>
                  <a:gd name="T11" fmla="*/ 9 h 16"/>
                  <a:gd name="T12" fmla="*/ 13 w 15"/>
                  <a:gd name="T13" fmla="*/ 2 h 16"/>
                  <a:gd name="T14" fmla="*/ 6 w 15"/>
                  <a:gd name="T15" fmla="*/ 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6" y="3"/>
                    </a:moveTo>
                    <a:cubicBezTo>
                      <a:pt x="4" y="4"/>
                      <a:pt x="3" y="6"/>
                      <a:pt x="1" y="8"/>
                    </a:cubicBezTo>
                    <a:cubicBezTo>
                      <a:pt x="0" y="10"/>
                      <a:pt x="0" y="13"/>
                      <a:pt x="2" y="15"/>
                    </a:cubicBezTo>
                    <a:cubicBezTo>
                      <a:pt x="3" y="15"/>
                      <a:pt x="4" y="16"/>
                      <a:pt x="5" y="16"/>
                    </a:cubicBezTo>
                    <a:cubicBezTo>
                      <a:pt x="7" y="16"/>
                      <a:pt x="8" y="15"/>
                      <a:pt x="9" y="14"/>
                    </a:cubicBezTo>
                    <a:cubicBezTo>
                      <a:pt x="10" y="12"/>
                      <a:pt x="12" y="10"/>
                      <a:pt x="13" y="9"/>
                    </a:cubicBezTo>
                    <a:cubicBezTo>
                      <a:pt x="15" y="7"/>
                      <a:pt x="15" y="4"/>
                      <a:pt x="13" y="2"/>
                    </a:cubicBezTo>
                    <a:cubicBezTo>
                      <a:pt x="10" y="0"/>
                      <a:pt x="7" y="1"/>
                      <a:pt x="6"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2" name="Freeform 527">
                <a:extLst>
                  <a:ext uri="{FF2B5EF4-FFF2-40B4-BE49-F238E27FC236}">
                    <a16:creationId xmlns:a16="http://schemas.microsoft.com/office/drawing/2014/main" id="{D9E37B5B-0ACC-4A04-AC77-8ECAB6F8E9E2}"/>
                  </a:ext>
                </a:extLst>
              </p:cNvPr>
              <p:cNvSpPr>
                <a:spLocks/>
              </p:cNvSpPr>
              <p:nvPr/>
            </p:nvSpPr>
            <p:spPr bwMode="auto">
              <a:xfrm>
                <a:off x="12626976" y="3360738"/>
                <a:ext cx="58738" cy="49212"/>
              </a:xfrm>
              <a:custGeom>
                <a:avLst/>
                <a:gdLst>
                  <a:gd name="T0" fmla="*/ 19 w 24"/>
                  <a:gd name="T1" fmla="*/ 7 h 20"/>
                  <a:gd name="T2" fmla="*/ 7 w 24"/>
                  <a:gd name="T3" fmla="*/ 0 h 20"/>
                  <a:gd name="T4" fmla="*/ 4 w 24"/>
                  <a:gd name="T5" fmla="*/ 1 h 20"/>
                  <a:gd name="T6" fmla="*/ 0 w 24"/>
                  <a:gd name="T7" fmla="*/ 6 h 20"/>
                  <a:gd name="T8" fmla="*/ 6 w 24"/>
                  <a:gd name="T9" fmla="*/ 10 h 20"/>
                  <a:gd name="T10" fmla="*/ 11 w 24"/>
                  <a:gd name="T11" fmla="*/ 13 h 20"/>
                  <a:gd name="T12" fmla="*/ 15 w 24"/>
                  <a:gd name="T13" fmla="*/ 18 h 20"/>
                  <a:gd name="T14" fmla="*/ 19 w 24"/>
                  <a:gd name="T15" fmla="*/ 20 h 20"/>
                  <a:gd name="T16" fmla="*/ 21 w 24"/>
                  <a:gd name="T17" fmla="*/ 19 h 20"/>
                  <a:gd name="T18" fmla="*/ 23 w 24"/>
                  <a:gd name="T19" fmla="*/ 13 h 20"/>
                  <a:gd name="T20" fmla="*/ 19 w 24"/>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0">
                    <a:moveTo>
                      <a:pt x="19" y="7"/>
                    </a:moveTo>
                    <a:cubicBezTo>
                      <a:pt x="15" y="2"/>
                      <a:pt x="10" y="0"/>
                      <a:pt x="7" y="0"/>
                    </a:cubicBezTo>
                    <a:cubicBezTo>
                      <a:pt x="6" y="0"/>
                      <a:pt x="5" y="0"/>
                      <a:pt x="4" y="1"/>
                    </a:cubicBezTo>
                    <a:cubicBezTo>
                      <a:pt x="1" y="1"/>
                      <a:pt x="0" y="4"/>
                      <a:pt x="0" y="6"/>
                    </a:cubicBezTo>
                    <a:cubicBezTo>
                      <a:pt x="1" y="9"/>
                      <a:pt x="3" y="11"/>
                      <a:pt x="6" y="10"/>
                    </a:cubicBezTo>
                    <a:cubicBezTo>
                      <a:pt x="7" y="10"/>
                      <a:pt x="9" y="9"/>
                      <a:pt x="11" y="13"/>
                    </a:cubicBezTo>
                    <a:cubicBezTo>
                      <a:pt x="12" y="14"/>
                      <a:pt x="14" y="16"/>
                      <a:pt x="15" y="18"/>
                    </a:cubicBezTo>
                    <a:cubicBezTo>
                      <a:pt x="16" y="19"/>
                      <a:pt x="17" y="20"/>
                      <a:pt x="19" y="20"/>
                    </a:cubicBezTo>
                    <a:cubicBezTo>
                      <a:pt x="20" y="20"/>
                      <a:pt x="21" y="20"/>
                      <a:pt x="21" y="19"/>
                    </a:cubicBezTo>
                    <a:cubicBezTo>
                      <a:pt x="24" y="18"/>
                      <a:pt x="24" y="15"/>
                      <a:pt x="23" y="13"/>
                    </a:cubicBezTo>
                    <a:cubicBezTo>
                      <a:pt x="22" y="11"/>
                      <a:pt x="20" y="9"/>
                      <a:pt x="19" y="7"/>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3" name="Freeform 528">
                <a:extLst>
                  <a:ext uri="{FF2B5EF4-FFF2-40B4-BE49-F238E27FC236}">
                    <a16:creationId xmlns:a16="http://schemas.microsoft.com/office/drawing/2014/main" id="{8D3D7271-94EB-42DD-B98C-949C99F91492}"/>
                  </a:ext>
                </a:extLst>
              </p:cNvPr>
              <p:cNvSpPr>
                <a:spLocks/>
              </p:cNvSpPr>
              <p:nvPr/>
            </p:nvSpPr>
            <p:spPr bwMode="auto">
              <a:xfrm>
                <a:off x="12787313" y="3440113"/>
                <a:ext cx="57150" cy="58737"/>
              </a:xfrm>
              <a:custGeom>
                <a:avLst/>
                <a:gdLst>
                  <a:gd name="T0" fmla="*/ 13 w 23"/>
                  <a:gd name="T1" fmla="*/ 3 h 24"/>
                  <a:gd name="T2" fmla="*/ 13 w 23"/>
                  <a:gd name="T3" fmla="*/ 3 h 24"/>
                  <a:gd name="T4" fmla="*/ 2 w 23"/>
                  <a:gd name="T5" fmla="*/ 15 h 24"/>
                  <a:gd name="T6" fmla="*/ 1 w 23"/>
                  <a:gd name="T7" fmla="*/ 22 h 24"/>
                  <a:gd name="T8" fmla="*/ 5 w 23"/>
                  <a:gd name="T9" fmla="*/ 24 h 24"/>
                  <a:gd name="T10" fmla="*/ 8 w 23"/>
                  <a:gd name="T11" fmla="*/ 23 h 24"/>
                  <a:gd name="T12" fmla="*/ 21 w 23"/>
                  <a:gd name="T13" fmla="*/ 8 h 24"/>
                  <a:gd name="T14" fmla="*/ 21 w 23"/>
                  <a:gd name="T15" fmla="*/ 8 h 24"/>
                  <a:gd name="T16" fmla="*/ 20 w 23"/>
                  <a:gd name="T17" fmla="*/ 1 h 24"/>
                  <a:gd name="T18" fmla="*/ 13 w 23"/>
                  <a:gd name="T19"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3" y="3"/>
                    </a:moveTo>
                    <a:cubicBezTo>
                      <a:pt x="13" y="3"/>
                      <a:pt x="13" y="3"/>
                      <a:pt x="13" y="3"/>
                    </a:cubicBezTo>
                    <a:cubicBezTo>
                      <a:pt x="9" y="8"/>
                      <a:pt x="6" y="12"/>
                      <a:pt x="2" y="15"/>
                    </a:cubicBezTo>
                    <a:cubicBezTo>
                      <a:pt x="0" y="17"/>
                      <a:pt x="0" y="20"/>
                      <a:pt x="1" y="22"/>
                    </a:cubicBezTo>
                    <a:cubicBezTo>
                      <a:pt x="2" y="23"/>
                      <a:pt x="4" y="24"/>
                      <a:pt x="5" y="24"/>
                    </a:cubicBezTo>
                    <a:cubicBezTo>
                      <a:pt x="6" y="24"/>
                      <a:pt x="7" y="23"/>
                      <a:pt x="8" y="23"/>
                    </a:cubicBezTo>
                    <a:cubicBezTo>
                      <a:pt x="12" y="19"/>
                      <a:pt x="16" y="14"/>
                      <a:pt x="21" y="8"/>
                    </a:cubicBezTo>
                    <a:cubicBezTo>
                      <a:pt x="21" y="8"/>
                      <a:pt x="21" y="8"/>
                      <a:pt x="21" y="8"/>
                    </a:cubicBezTo>
                    <a:cubicBezTo>
                      <a:pt x="23" y="6"/>
                      <a:pt x="22" y="3"/>
                      <a:pt x="20" y="1"/>
                    </a:cubicBezTo>
                    <a:cubicBezTo>
                      <a:pt x="18" y="0"/>
                      <a:pt x="15" y="0"/>
                      <a:pt x="13"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4" name="Freeform 529">
                <a:extLst>
                  <a:ext uri="{FF2B5EF4-FFF2-40B4-BE49-F238E27FC236}">
                    <a16:creationId xmlns:a16="http://schemas.microsoft.com/office/drawing/2014/main" id="{9F8C325C-A5BE-4923-83C4-0BAD7677F3B0}"/>
                  </a:ext>
                </a:extLst>
              </p:cNvPr>
              <p:cNvSpPr>
                <a:spLocks/>
              </p:cNvSpPr>
              <p:nvPr/>
            </p:nvSpPr>
            <p:spPr bwMode="auto">
              <a:xfrm>
                <a:off x="12693651" y="3444875"/>
                <a:ext cx="57150" cy="58737"/>
              </a:xfrm>
              <a:custGeom>
                <a:avLst/>
                <a:gdLst>
                  <a:gd name="T0" fmla="*/ 10 w 23"/>
                  <a:gd name="T1" fmla="*/ 3 h 24"/>
                  <a:gd name="T2" fmla="*/ 3 w 23"/>
                  <a:gd name="T3" fmla="*/ 1 h 24"/>
                  <a:gd name="T4" fmla="*/ 2 w 23"/>
                  <a:gd name="T5" fmla="*/ 8 h 24"/>
                  <a:gd name="T6" fmla="*/ 15 w 23"/>
                  <a:gd name="T7" fmla="*/ 23 h 24"/>
                  <a:gd name="T8" fmla="*/ 18 w 23"/>
                  <a:gd name="T9" fmla="*/ 24 h 24"/>
                  <a:gd name="T10" fmla="*/ 22 w 23"/>
                  <a:gd name="T11" fmla="*/ 22 h 24"/>
                  <a:gd name="T12" fmla="*/ 21 w 23"/>
                  <a:gd name="T13" fmla="*/ 15 h 24"/>
                  <a:gd name="T14" fmla="*/ 10 w 23"/>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4">
                    <a:moveTo>
                      <a:pt x="10" y="3"/>
                    </a:moveTo>
                    <a:cubicBezTo>
                      <a:pt x="8" y="1"/>
                      <a:pt x="5" y="0"/>
                      <a:pt x="3" y="1"/>
                    </a:cubicBezTo>
                    <a:cubicBezTo>
                      <a:pt x="1" y="3"/>
                      <a:pt x="0" y="6"/>
                      <a:pt x="2" y="8"/>
                    </a:cubicBezTo>
                    <a:cubicBezTo>
                      <a:pt x="6" y="15"/>
                      <a:pt x="11" y="20"/>
                      <a:pt x="15" y="23"/>
                    </a:cubicBezTo>
                    <a:cubicBezTo>
                      <a:pt x="16" y="24"/>
                      <a:pt x="17" y="24"/>
                      <a:pt x="18" y="24"/>
                    </a:cubicBezTo>
                    <a:cubicBezTo>
                      <a:pt x="19" y="24"/>
                      <a:pt x="21" y="23"/>
                      <a:pt x="22" y="22"/>
                    </a:cubicBezTo>
                    <a:cubicBezTo>
                      <a:pt x="23" y="20"/>
                      <a:pt x="23" y="17"/>
                      <a:pt x="21" y="15"/>
                    </a:cubicBezTo>
                    <a:cubicBezTo>
                      <a:pt x="17" y="13"/>
                      <a:pt x="14" y="9"/>
                      <a:pt x="10"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5" name="Freeform 530">
                <a:extLst>
                  <a:ext uri="{FF2B5EF4-FFF2-40B4-BE49-F238E27FC236}">
                    <a16:creationId xmlns:a16="http://schemas.microsoft.com/office/drawing/2014/main" id="{A6566616-9401-4AC1-B366-73DE462BDF97}"/>
                  </a:ext>
                </a:extLst>
              </p:cNvPr>
              <p:cNvSpPr>
                <a:spLocks/>
              </p:cNvSpPr>
              <p:nvPr/>
            </p:nvSpPr>
            <p:spPr bwMode="auto">
              <a:xfrm>
                <a:off x="12842876" y="3384550"/>
                <a:ext cx="33338" cy="39687"/>
              </a:xfrm>
              <a:custGeom>
                <a:avLst/>
                <a:gdLst>
                  <a:gd name="T0" fmla="*/ 11 w 14"/>
                  <a:gd name="T1" fmla="*/ 2 h 16"/>
                  <a:gd name="T2" fmla="*/ 5 w 14"/>
                  <a:gd name="T3" fmla="*/ 4 h 16"/>
                  <a:gd name="T4" fmla="*/ 1 w 14"/>
                  <a:gd name="T5" fmla="*/ 9 h 16"/>
                  <a:gd name="T6" fmla="*/ 3 w 14"/>
                  <a:gd name="T7" fmla="*/ 16 h 16"/>
                  <a:gd name="T8" fmla="*/ 5 w 14"/>
                  <a:gd name="T9" fmla="*/ 16 h 16"/>
                  <a:gd name="T10" fmla="*/ 9 w 14"/>
                  <a:gd name="T11" fmla="*/ 14 h 16"/>
                  <a:gd name="T12" fmla="*/ 13 w 14"/>
                  <a:gd name="T13" fmla="*/ 8 h 16"/>
                  <a:gd name="T14" fmla="*/ 11 w 14"/>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1" y="2"/>
                    </a:moveTo>
                    <a:cubicBezTo>
                      <a:pt x="9" y="0"/>
                      <a:pt x="6" y="1"/>
                      <a:pt x="5" y="4"/>
                    </a:cubicBezTo>
                    <a:cubicBezTo>
                      <a:pt x="4" y="5"/>
                      <a:pt x="2" y="7"/>
                      <a:pt x="1" y="9"/>
                    </a:cubicBezTo>
                    <a:cubicBezTo>
                      <a:pt x="0" y="11"/>
                      <a:pt x="1" y="14"/>
                      <a:pt x="3" y="16"/>
                    </a:cubicBezTo>
                    <a:cubicBezTo>
                      <a:pt x="4" y="16"/>
                      <a:pt x="5" y="16"/>
                      <a:pt x="5" y="16"/>
                    </a:cubicBezTo>
                    <a:cubicBezTo>
                      <a:pt x="7" y="16"/>
                      <a:pt x="9" y="16"/>
                      <a:pt x="9" y="14"/>
                    </a:cubicBezTo>
                    <a:cubicBezTo>
                      <a:pt x="11" y="12"/>
                      <a:pt x="12" y="10"/>
                      <a:pt x="13" y="8"/>
                    </a:cubicBezTo>
                    <a:cubicBezTo>
                      <a:pt x="14" y="6"/>
                      <a:pt x="13" y="3"/>
                      <a:pt x="11" y="2"/>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6" name="Freeform 531">
                <a:extLst>
                  <a:ext uri="{FF2B5EF4-FFF2-40B4-BE49-F238E27FC236}">
                    <a16:creationId xmlns:a16="http://schemas.microsoft.com/office/drawing/2014/main" id="{8AACA0C1-B481-4931-B8CE-9B5BC0C732D6}"/>
                  </a:ext>
                </a:extLst>
              </p:cNvPr>
              <p:cNvSpPr>
                <a:spLocks/>
              </p:cNvSpPr>
              <p:nvPr/>
            </p:nvSpPr>
            <p:spPr bwMode="auto">
              <a:xfrm>
                <a:off x="12847638" y="3294063"/>
                <a:ext cx="88900" cy="88900"/>
              </a:xfrm>
              <a:custGeom>
                <a:avLst/>
                <a:gdLst>
                  <a:gd name="T0" fmla="*/ 17 w 36"/>
                  <a:gd name="T1" fmla="*/ 4 h 36"/>
                  <a:gd name="T2" fmla="*/ 11 w 36"/>
                  <a:gd name="T3" fmla="*/ 1 h 36"/>
                  <a:gd name="T4" fmla="*/ 9 w 36"/>
                  <a:gd name="T5" fmla="*/ 8 h 36"/>
                  <a:gd name="T6" fmla="*/ 12 w 36"/>
                  <a:gd name="T7" fmla="*/ 16 h 36"/>
                  <a:gd name="T8" fmla="*/ 4 w 36"/>
                  <a:gd name="T9" fmla="*/ 19 h 36"/>
                  <a:gd name="T10" fmla="*/ 1 w 36"/>
                  <a:gd name="T11" fmla="*/ 25 h 36"/>
                  <a:gd name="T12" fmla="*/ 6 w 36"/>
                  <a:gd name="T13" fmla="*/ 28 h 36"/>
                  <a:gd name="T14" fmla="*/ 7 w 36"/>
                  <a:gd name="T15" fmla="*/ 28 h 36"/>
                  <a:gd name="T16" fmla="*/ 16 w 36"/>
                  <a:gd name="T17" fmla="*/ 25 h 36"/>
                  <a:gd name="T18" fmla="*/ 19 w 36"/>
                  <a:gd name="T19" fmla="*/ 33 h 36"/>
                  <a:gd name="T20" fmla="*/ 24 w 36"/>
                  <a:gd name="T21" fmla="*/ 36 h 36"/>
                  <a:gd name="T22" fmla="*/ 25 w 36"/>
                  <a:gd name="T23" fmla="*/ 35 h 36"/>
                  <a:gd name="T24" fmla="*/ 28 w 36"/>
                  <a:gd name="T25" fmla="*/ 29 h 36"/>
                  <a:gd name="T26" fmla="*/ 24 w 36"/>
                  <a:gd name="T27" fmla="*/ 21 h 36"/>
                  <a:gd name="T28" fmla="*/ 33 w 36"/>
                  <a:gd name="T29" fmla="*/ 17 h 36"/>
                  <a:gd name="T30" fmla="*/ 35 w 36"/>
                  <a:gd name="T31" fmla="*/ 11 h 36"/>
                  <a:gd name="T32" fmla="*/ 29 w 36"/>
                  <a:gd name="T33" fmla="*/ 9 h 36"/>
                  <a:gd name="T34" fmla="*/ 21 w 36"/>
                  <a:gd name="T35" fmla="*/ 12 h 36"/>
                  <a:gd name="T36" fmla="*/ 17 w 36"/>
                  <a:gd name="T3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36">
                    <a:moveTo>
                      <a:pt x="17" y="4"/>
                    </a:moveTo>
                    <a:cubicBezTo>
                      <a:pt x="16" y="1"/>
                      <a:pt x="14" y="0"/>
                      <a:pt x="11" y="1"/>
                    </a:cubicBezTo>
                    <a:cubicBezTo>
                      <a:pt x="9" y="2"/>
                      <a:pt x="8" y="5"/>
                      <a:pt x="9" y="8"/>
                    </a:cubicBezTo>
                    <a:cubicBezTo>
                      <a:pt x="12" y="16"/>
                      <a:pt x="12" y="16"/>
                      <a:pt x="12" y="16"/>
                    </a:cubicBezTo>
                    <a:cubicBezTo>
                      <a:pt x="4" y="19"/>
                      <a:pt x="4" y="19"/>
                      <a:pt x="4" y="19"/>
                    </a:cubicBezTo>
                    <a:cubicBezTo>
                      <a:pt x="1" y="20"/>
                      <a:pt x="0" y="23"/>
                      <a:pt x="1" y="25"/>
                    </a:cubicBezTo>
                    <a:cubicBezTo>
                      <a:pt x="2" y="27"/>
                      <a:pt x="4" y="28"/>
                      <a:pt x="6" y="28"/>
                    </a:cubicBezTo>
                    <a:cubicBezTo>
                      <a:pt x="6" y="28"/>
                      <a:pt x="7" y="28"/>
                      <a:pt x="7" y="28"/>
                    </a:cubicBezTo>
                    <a:cubicBezTo>
                      <a:pt x="16" y="25"/>
                      <a:pt x="16" y="25"/>
                      <a:pt x="16" y="25"/>
                    </a:cubicBezTo>
                    <a:cubicBezTo>
                      <a:pt x="19" y="33"/>
                      <a:pt x="19" y="33"/>
                      <a:pt x="19" y="33"/>
                    </a:cubicBezTo>
                    <a:cubicBezTo>
                      <a:pt x="20" y="35"/>
                      <a:pt x="22" y="36"/>
                      <a:pt x="24" y="36"/>
                    </a:cubicBezTo>
                    <a:cubicBezTo>
                      <a:pt x="24" y="36"/>
                      <a:pt x="25" y="36"/>
                      <a:pt x="25" y="35"/>
                    </a:cubicBezTo>
                    <a:cubicBezTo>
                      <a:pt x="28" y="34"/>
                      <a:pt x="29" y="32"/>
                      <a:pt x="28" y="29"/>
                    </a:cubicBezTo>
                    <a:cubicBezTo>
                      <a:pt x="24" y="21"/>
                      <a:pt x="24" y="21"/>
                      <a:pt x="24" y="21"/>
                    </a:cubicBezTo>
                    <a:cubicBezTo>
                      <a:pt x="33" y="17"/>
                      <a:pt x="33" y="17"/>
                      <a:pt x="33" y="17"/>
                    </a:cubicBezTo>
                    <a:cubicBezTo>
                      <a:pt x="35" y="16"/>
                      <a:pt x="36" y="14"/>
                      <a:pt x="35" y="11"/>
                    </a:cubicBezTo>
                    <a:cubicBezTo>
                      <a:pt x="34" y="9"/>
                      <a:pt x="31" y="8"/>
                      <a:pt x="29" y="9"/>
                    </a:cubicBezTo>
                    <a:cubicBezTo>
                      <a:pt x="21" y="12"/>
                      <a:pt x="21" y="12"/>
                      <a:pt x="21" y="12"/>
                    </a:cubicBezTo>
                    <a:lnTo>
                      <a:pt x="17" y="4"/>
                    </a:ln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grpSp>
      <p:sp>
        <p:nvSpPr>
          <p:cNvPr id="32" name="Rectangle 31">
            <a:extLst>
              <a:ext uri="{FF2B5EF4-FFF2-40B4-BE49-F238E27FC236}">
                <a16:creationId xmlns:a16="http://schemas.microsoft.com/office/drawing/2014/main" id="{A329FFD6-4FB8-4790-B5AA-231310607D18}"/>
              </a:ext>
            </a:extLst>
          </p:cNvPr>
          <p:cNvSpPr/>
          <p:nvPr/>
        </p:nvSpPr>
        <p:spPr>
          <a:xfrm>
            <a:off x="7724398" y="3319591"/>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Best Practices</a:t>
            </a:r>
          </a:p>
        </p:txBody>
      </p:sp>
      <p:sp>
        <p:nvSpPr>
          <p:cNvPr id="33" name="Rectangle 32">
            <a:extLst>
              <a:ext uri="{FF2B5EF4-FFF2-40B4-BE49-F238E27FC236}">
                <a16:creationId xmlns:a16="http://schemas.microsoft.com/office/drawing/2014/main" id="{6162B18F-BD8C-4230-8645-B27C44B28811}"/>
              </a:ext>
            </a:extLst>
          </p:cNvPr>
          <p:cNvSpPr/>
          <p:nvPr/>
        </p:nvSpPr>
        <p:spPr>
          <a:xfrm>
            <a:off x="7724398" y="4219324"/>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a:rPr>
              <a:t>Understanding integration security and responsibilities</a:t>
            </a: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D15E9969-58AA-43C7-8C35-D10DBDA68833}"/>
              </a:ext>
            </a:extLst>
          </p:cNvPr>
          <p:cNvSpPr/>
          <p:nvPr/>
        </p:nvSpPr>
        <p:spPr>
          <a:xfrm>
            <a:off x="7724398" y="5119057"/>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Parking Lot items</a:t>
            </a:r>
          </a:p>
        </p:txBody>
      </p:sp>
      <p:cxnSp>
        <p:nvCxnSpPr>
          <p:cNvPr id="35" name="Straight Connector 34">
            <a:extLst>
              <a:ext uri="{FF2B5EF4-FFF2-40B4-BE49-F238E27FC236}">
                <a16:creationId xmlns:a16="http://schemas.microsoft.com/office/drawing/2014/main" id="{19573201-E20B-4C7E-8E6B-0BDD915388F3}"/>
              </a:ext>
            </a:extLst>
          </p:cNvPr>
          <p:cNvCxnSpPr/>
          <p:nvPr/>
        </p:nvCxnSpPr>
        <p:spPr>
          <a:xfrm>
            <a:off x="7642204" y="4074583"/>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BCBA8-AE68-4F41-9246-67ED77220294}"/>
              </a:ext>
            </a:extLst>
          </p:cNvPr>
          <p:cNvCxnSpPr/>
          <p:nvPr/>
        </p:nvCxnSpPr>
        <p:spPr>
          <a:xfrm>
            <a:off x="7642204" y="3215541"/>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9BF64CE-98A9-4E18-8F9D-AAAE8460C27D}"/>
              </a:ext>
            </a:extLst>
          </p:cNvPr>
          <p:cNvGrpSpPr/>
          <p:nvPr/>
        </p:nvGrpSpPr>
        <p:grpSpPr>
          <a:xfrm>
            <a:off x="6925882" y="5178493"/>
            <a:ext cx="548640" cy="548640"/>
            <a:chOff x="6902725" y="5570066"/>
            <a:chExt cx="548640" cy="548640"/>
          </a:xfrm>
        </p:grpSpPr>
        <p:sp>
          <p:nvSpPr>
            <p:cNvPr id="43" name="Freeform 44">
              <a:extLst>
                <a:ext uri="{FF2B5EF4-FFF2-40B4-BE49-F238E27FC236}">
                  <a16:creationId xmlns:a16="http://schemas.microsoft.com/office/drawing/2014/main" id="{AE04621D-FDAA-44B9-9219-51F90E5629FD}"/>
                </a:ext>
              </a:extLst>
            </p:cNvPr>
            <p:cNvSpPr>
              <a:spLocks noChangeAspect="1" noEditPoints="1"/>
            </p:cNvSpPr>
            <p:nvPr/>
          </p:nvSpPr>
          <p:spPr bwMode="auto">
            <a:xfrm>
              <a:off x="7065821" y="5698082"/>
              <a:ext cx="222448" cy="292608"/>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6 h 189"/>
                <a:gd name="T22" fmla="*/ 148 w 151"/>
                <a:gd name="T23" fmla="*/ 29 h 189"/>
                <a:gd name="T24" fmla="*/ 141 w 151"/>
                <a:gd name="T25" fmla="*/ 32 h 189"/>
                <a:gd name="T26" fmla="*/ 118 w 151"/>
                <a:gd name="T27" fmla="*/ 32 h 189"/>
                <a:gd name="T28" fmla="*/ 118 w 151"/>
                <a:gd name="T29" fmla="*/ 10 h 189"/>
                <a:gd name="T30" fmla="*/ 141 w 151"/>
                <a:gd name="T31" fmla="*/ 32 h 189"/>
                <a:gd name="T32" fmla="*/ 141 w 151"/>
                <a:gd name="T33" fmla="*/ 181 h 189"/>
                <a:gd name="T34" fmla="*/ 10 w 151"/>
                <a:gd name="T35" fmla="*/ 181 h 189"/>
                <a:gd name="T36" fmla="*/ 7 w 151"/>
                <a:gd name="T37" fmla="*/ 179 h 189"/>
                <a:gd name="T38" fmla="*/ 7 w 151"/>
                <a:gd name="T39" fmla="*/ 10 h 189"/>
                <a:gd name="T40" fmla="*/ 10 w 151"/>
                <a:gd name="T41" fmla="*/ 7 h 189"/>
                <a:gd name="T42" fmla="*/ 111 w 151"/>
                <a:gd name="T43" fmla="*/ 7 h 189"/>
                <a:gd name="T44" fmla="*/ 111 w 151"/>
                <a:gd name="T45" fmla="*/ 36 h 189"/>
                <a:gd name="T46" fmla="*/ 115 w 151"/>
                <a:gd name="T47" fmla="*/ 40 h 189"/>
                <a:gd name="T48" fmla="*/ 144 w 151"/>
                <a:gd name="T49" fmla="*/ 40 h 189"/>
                <a:gd name="T50" fmla="*/ 144 w 151"/>
                <a:gd name="T51" fmla="*/ 179 h 189"/>
                <a:gd name="T52" fmla="*/ 141 w 151"/>
                <a:gd name="T53"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4"/>
                    <a:pt x="0" y="10"/>
                  </a:cubicBezTo>
                  <a:cubicBezTo>
                    <a:pt x="0" y="179"/>
                    <a:pt x="0" y="179"/>
                    <a:pt x="0" y="179"/>
                  </a:cubicBezTo>
                  <a:cubicBezTo>
                    <a:pt x="0" y="184"/>
                    <a:pt x="4" y="189"/>
                    <a:pt x="10" y="189"/>
                  </a:cubicBezTo>
                  <a:cubicBezTo>
                    <a:pt x="141" y="189"/>
                    <a:pt x="141" y="189"/>
                    <a:pt x="141" y="189"/>
                  </a:cubicBezTo>
                  <a:cubicBezTo>
                    <a:pt x="147" y="189"/>
                    <a:pt x="151" y="184"/>
                    <a:pt x="151" y="179"/>
                  </a:cubicBezTo>
                  <a:cubicBezTo>
                    <a:pt x="151" y="36"/>
                    <a:pt x="151" y="36"/>
                    <a:pt x="151" y="36"/>
                  </a:cubicBezTo>
                  <a:cubicBezTo>
                    <a:pt x="151" y="33"/>
                    <a:pt x="150" y="31"/>
                    <a:pt x="148" y="29"/>
                  </a:cubicBezTo>
                  <a:close/>
                  <a:moveTo>
                    <a:pt x="141" y="32"/>
                  </a:moveTo>
                  <a:cubicBezTo>
                    <a:pt x="118" y="32"/>
                    <a:pt x="118" y="32"/>
                    <a:pt x="118" y="32"/>
                  </a:cubicBezTo>
                  <a:cubicBezTo>
                    <a:pt x="118" y="10"/>
                    <a:pt x="118" y="10"/>
                    <a:pt x="118" y="10"/>
                  </a:cubicBezTo>
                  <a:lnTo>
                    <a:pt x="141" y="32"/>
                  </a:lnTo>
                  <a:close/>
                  <a:moveTo>
                    <a:pt x="141" y="181"/>
                  </a:moveTo>
                  <a:cubicBezTo>
                    <a:pt x="10" y="181"/>
                    <a:pt x="10" y="181"/>
                    <a:pt x="10" y="181"/>
                  </a:cubicBezTo>
                  <a:cubicBezTo>
                    <a:pt x="8" y="181"/>
                    <a:pt x="7" y="180"/>
                    <a:pt x="7" y="179"/>
                  </a:cubicBezTo>
                  <a:cubicBezTo>
                    <a:pt x="7" y="10"/>
                    <a:pt x="7" y="10"/>
                    <a:pt x="7" y="10"/>
                  </a:cubicBezTo>
                  <a:cubicBezTo>
                    <a:pt x="7" y="8"/>
                    <a:pt x="8" y="7"/>
                    <a:pt x="10" y="7"/>
                  </a:cubicBezTo>
                  <a:cubicBezTo>
                    <a:pt x="111" y="7"/>
                    <a:pt x="111" y="7"/>
                    <a:pt x="111" y="7"/>
                  </a:cubicBezTo>
                  <a:cubicBezTo>
                    <a:pt x="111" y="36"/>
                    <a:pt x="111" y="36"/>
                    <a:pt x="111" y="36"/>
                  </a:cubicBezTo>
                  <a:cubicBezTo>
                    <a:pt x="111" y="38"/>
                    <a:pt x="113" y="40"/>
                    <a:pt x="115" y="40"/>
                  </a:cubicBezTo>
                  <a:cubicBezTo>
                    <a:pt x="144" y="40"/>
                    <a:pt x="144" y="40"/>
                    <a:pt x="144" y="40"/>
                  </a:cubicBezTo>
                  <a:cubicBezTo>
                    <a:pt x="144" y="179"/>
                    <a:pt x="144" y="179"/>
                    <a:pt x="144" y="179"/>
                  </a:cubicBezTo>
                  <a:cubicBezTo>
                    <a:pt x="144" y="180"/>
                    <a:pt x="142" y="181"/>
                    <a:pt x="141" y="181"/>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4" name="Oval 43">
              <a:extLst>
                <a:ext uri="{FF2B5EF4-FFF2-40B4-BE49-F238E27FC236}">
                  <a16:creationId xmlns:a16="http://schemas.microsoft.com/office/drawing/2014/main" id="{DB29B79B-7BE6-489F-95E9-98CD576FC2E0}"/>
                </a:ext>
              </a:extLst>
            </p:cNvPr>
            <p:cNvSpPr/>
            <p:nvPr/>
          </p:nvSpPr>
          <p:spPr>
            <a:xfrm>
              <a:off x="6902725" y="5570066"/>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37B3FD7A-17E8-482B-A1A5-4E9E5F619931}"/>
              </a:ext>
            </a:extLst>
          </p:cNvPr>
          <p:cNvGrpSpPr/>
          <p:nvPr/>
        </p:nvGrpSpPr>
        <p:grpSpPr>
          <a:xfrm>
            <a:off x="6925882" y="1579561"/>
            <a:ext cx="548640" cy="548640"/>
            <a:chOff x="6876221" y="2202770"/>
            <a:chExt cx="548640" cy="548640"/>
          </a:xfrm>
        </p:grpSpPr>
        <p:sp>
          <p:nvSpPr>
            <p:cNvPr id="46" name="Oval 45">
              <a:extLst>
                <a:ext uri="{FF2B5EF4-FFF2-40B4-BE49-F238E27FC236}">
                  <a16:creationId xmlns:a16="http://schemas.microsoft.com/office/drawing/2014/main" id="{58293D58-B134-473A-9F03-5F196F6ED292}"/>
                </a:ext>
              </a:extLst>
            </p:cNvPr>
            <p:cNvSpPr/>
            <p:nvPr/>
          </p:nvSpPr>
          <p:spPr>
            <a:xfrm>
              <a:off x="6876221" y="2202770"/>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nvGrpSpPr>
            <p:cNvPr id="47" name="Group 46">
              <a:extLst>
                <a:ext uri="{FF2B5EF4-FFF2-40B4-BE49-F238E27FC236}">
                  <a16:creationId xmlns:a16="http://schemas.microsoft.com/office/drawing/2014/main" id="{906DC58D-1320-435B-BC12-F0929C9EAF77}"/>
                </a:ext>
              </a:extLst>
            </p:cNvPr>
            <p:cNvGrpSpPr>
              <a:grpSpLocks noChangeAspect="1"/>
            </p:cNvGrpSpPr>
            <p:nvPr/>
          </p:nvGrpSpPr>
          <p:grpSpPr>
            <a:xfrm>
              <a:off x="7035495" y="2330786"/>
              <a:ext cx="230092" cy="292608"/>
              <a:chOff x="9799638" y="115888"/>
              <a:chExt cx="420687" cy="534987"/>
            </a:xfrm>
          </p:grpSpPr>
          <p:sp>
            <p:nvSpPr>
              <p:cNvPr id="48" name="Freeform 425">
                <a:extLst>
                  <a:ext uri="{FF2B5EF4-FFF2-40B4-BE49-F238E27FC236}">
                    <a16:creationId xmlns:a16="http://schemas.microsoft.com/office/drawing/2014/main" id="{61CDEB10-B0AD-47F1-BF60-C6C6C6D33D27}"/>
                  </a:ext>
                </a:extLst>
              </p:cNvPr>
              <p:cNvSpPr>
                <a:spLocks noEditPoints="1"/>
              </p:cNvSpPr>
              <p:nvPr/>
            </p:nvSpPr>
            <p:spPr bwMode="auto">
              <a:xfrm>
                <a:off x="9799638" y="115888"/>
                <a:ext cx="420687" cy="534987"/>
              </a:xfrm>
              <a:custGeom>
                <a:avLst/>
                <a:gdLst>
                  <a:gd name="T0" fmla="*/ 154 w 189"/>
                  <a:gd name="T1" fmla="*/ 16 h 240"/>
                  <a:gd name="T2" fmla="*/ 149 w 189"/>
                  <a:gd name="T3" fmla="*/ 0 h 240"/>
                  <a:gd name="T4" fmla="*/ 144 w 189"/>
                  <a:gd name="T5" fmla="*/ 16 h 240"/>
                  <a:gd name="T6" fmla="*/ 99 w 189"/>
                  <a:gd name="T7" fmla="*/ 5 h 240"/>
                  <a:gd name="T8" fmla="*/ 89 w 189"/>
                  <a:gd name="T9" fmla="*/ 5 h 240"/>
                  <a:gd name="T10" fmla="*/ 44 w 189"/>
                  <a:gd name="T11" fmla="*/ 16 h 240"/>
                  <a:gd name="T12" fmla="*/ 39 w 189"/>
                  <a:gd name="T13" fmla="*/ 0 h 240"/>
                  <a:gd name="T14" fmla="*/ 34 w 189"/>
                  <a:gd name="T15" fmla="*/ 16 h 240"/>
                  <a:gd name="T16" fmla="*/ 0 w 189"/>
                  <a:gd name="T17" fmla="*/ 21 h 240"/>
                  <a:gd name="T18" fmla="*/ 5 w 189"/>
                  <a:gd name="T19" fmla="*/ 240 h 240"/>
                  <a:gd name="T20" fmla="*/ 189 w 189"/>
                  <a:gd name="T21" fmla="*/ 235 h 240"/>
                  <a:gd name="T22" fmla="*/ 184 w 189"/>
                  <a:gd name="T23" fmla="*/ 16 h 240"/>
                  <a:gd name="T24" fmla="*/ 154 w 189"/>
                  <a:gd name="T25" fmla="*/ 48 h 240"/>
                  <a:gd name="T26" fmla="*/ 158 w 189"/>
                  <a:gd name="T27" fmla="*/ 53 h 240"/>
                  <a:gd name="T28" fmla="*/ 139 w 189"/>
                  <a:gd name="T29" fmla="*/ 53 h 240"/>
                  <a:gd name="T30" fmla="*/ 144 w 189"/>
                  <a:gd name="T31" fmla="*/ 48 h 240"/>
                  <a:gd name="T32" fmla="*/ 94 w 189"/>
                  <a:gd name="T33" fmla="*/ 53 h 240"/>
                  <a:gd name="T34" fmla="*/ 99 w 189"/>
                  <a:gd name="T35" fmla="*/ 45 h 240"/>
                  <a:gd name="T36" fmla="*/ 94 w 189"/>
                  <a:gd name="T37" fmla="*/ 62 h 240"/>
                  <a:gd name="T38" fmla="*/ 89 w 189"/>
                  <a:gd name="T39" fmla="*/ 45 h 240"/>
                  <a:gd name="T40" fmla="*/ 94 w 189"/>
                  <a:gd name="T41" fmla="*/ 53 h 240"/>
                  <a:gd name="T42" fmla="*/ 44 w 189"/>
                  <a:gd name="T43" fmla="*/ 48 h 240"/>
                  <a:gd name="T44" fmla="*/ 49 w 189"/>
                  <a:gd name="T45" fmla="*/ 53 h 240"/>
                  <a:gd name="T46" fmla="*/ 30 w 189"/>
                  <a:gd name="T47" fmla="*/ 53 h 240"/>
                  <a:gd name="T48" fmla="*/ 34 w 189"/>
                  <a:gd name="T49" fmla="*/ 48 h 240"/>
                  <a:gd name="T50" fmla="*/ 179 w 189"/>
                  <a:gd name="T51" fmla="*/ 230 h 240"/>
                  <a:gd name="T52" fmla="*/ 9 w 189"/>
                  <a:gd name="T53" fmla="*/ 25 h 240"/>
                  <a:gd name="T54" fmla="*/ 34 w 189"/>
                  <a:gd name="T55" fmla="*/ 35 h 240"/>
                  <a:gd name="T56" fmla="*/ 39 w 189"/>
                  <a:gd name="T57" fmla="*/ 72 h 240"/>
                  <a:gd name="T58" fmla="*/ 44 w 189"/>
                  <a:gd name="T59" fmla="*/ 35 h 240"/>
                  <a:gd name="T60" fmla="*/ 89 w 189"/>
                  <a:gd name="T61" fmla="*/ 25 h 240"/>
                  <a:gd name="T62" fmla="*/ 75 w 189"/>
                  <a:gd name="T63" fmla="*/ 53 h 240"/>
                  <a:gd name="T64" fmla="*/ 113 w 189"/>
                  <a:gd name="T65" fmla="*/ 53 h 240"/>
                  <a:gd name="T66" fmla="*/ 99 w 189"/>
                  <a:gd name="T67" fmla="*/ 25 h 240"/>
                  <a:gd name="T68" fmla="*/ 144 w 189"/>
                  <a:gd name="T69" fmla="*/ 35 h 240"/>
                  <a:gd name="T70" fmla="*/ 149 w 189"/>
                  <a:gd name="T71" fmla="*/ 72 h 240"/>
                  <a:gd name="T72" fmla="*/ 154 w 189"/>
                  <a:gd name="T73" fmla="*/ 35 h 240"/>
                  <a:gd name="T74" fmla="*/ 179 w 189"/>
                  <a:gd name="T75" fmla="*/ 2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240">
                    <a:moveTo>
                      <a:pt x="184" y="16"/>
                    </a:moveTo>
                    <a:cubicBezTo>
                      <a:pt x="154" y="16"/>
                      <a:pt x="154" y="16"/>
                      <a:pt x="154" y="16"/>
                    </a:cubicBezTo>
                    <a:cubicBezTo>
                      <a:pt x="154" y="5"/>
                      <a:pt x="154" y="5"/>
                      <a:pt x="154" y="5"/>
                    </a:cubicBezTo>
                    <a:cubicBezTo>
                      <a:pt x="154" y="2"/>
                      <a:pt x="151" y="0"/>
                      <a:pt x="149" y="0"/>
                    </a:cubicBezTo>
                    <a:cubicBezTo>
                      <a:pt x="146" y="0"/>
                      <a:pt x="144" y="2"/>
                      <a:pt x="144" y="5"/>
                    </a:cubicBezTo>
                    <a:cubicBezTo>
                      <a:pt x="144" y="16"/>
                      <a:pt x="144" y="16"/>
                      <a:pt x="144" y="16"/>
                    </a:cubicBezTo>
                    <a:cubicBezTo>
                      <a:pt x="99" y="16"/>
                      <a:pt x="99" y="16"/>
                      <a:pt x="99" y="16"/>
                    </a:cubicBezTo>
                    <a:cubicBezTo>
                      <a:pt x="99" y="5"/>
                      <a:pt x="99" y="5"/>
                      <a:pt x="99" y="5"/>
                    </a:cubicBezTo>
                    <a:cubicBezTo>
                      <a:pt x="99" y="2"/>
                      <a:pt x="97" y="0"/>
                      <a:pt x="94" y="0"/>
                    </a:cubicBezTo>
                    <a:cubicBezTo>
                      <a:pt x="91" y="0"/>
                      <a:pt x="89" y="2"/>
                      <a:pt x="89" y="5"/>
                    </a:cubicBezTo>
                    <a:cubicBezTo>
                      <a:pt x="89" y="16"/>
                      <a:pt x="89" y="16"/>
                      <a:pt x="89" y="16"/>
                    </a:cubicBezTo>
                    <a:cubicBezTo>
                      <a:pt x="44" y="16"/>
                      <a:pt x="44" y="16"/>
                      <a:pt x="44" y="16"/>
                    </a:cubicBezTo>
                    <a:cubicBezTo>
                      <a:pt x="44" y="5"/>
                      <a:pt x="44" y="5"/>
                      <a:pt x="44" y="5"/>
                    </a:cubicBezTo>
                    <a:cubicBezTo>
                      <a:pt x="44" y="2"/>
                      <a:pt x="42" y="0"/>
                      <a:pt x="39" y="0"/>
                    </a:cubicBezTo>
                    <a:cubicBezTo>
                      <a:pt x="37" y="0"/>
                      <a:pt x="34" y="2"/>
                      <a:pt x="34" y="5"/>
                    </a:cubicBezTo>
                    <a:cubicBezTo>
                      <a:pt x="34" y="16"/>
                      <a:pt x="34" y="16"/>
                      <a:pt x="34" y="16"/>
                    </a:cubicBezTo>
                    <a:cubicBezTo>
                      <a:pt x="5" y="16"/>
                      <a:pt x="5" y="16"/>
                      <a:pt x="5" y="16"/>
                    </a:cubicBezTo>
                    <a:cubicBezTo>
                      <a:pt x="2" y="16"/>
                      <a:pt x="0" y="18"/>
                      <a:pt x="0" y="21"/>
                    </a:cubicBezTo>
                    <a:cubicBezTo>
                      <a:pt x="0" y="235"/>
                      <a:pt x="0" y="235"/>
                      <a:pt x="0" y="235"/>
                    </a:cubicBezTo>
                    <a:cubicBezTo>
                      <a:pt x="0" y="238"/>
                      <a:pt x="2" y="240"/>
                      <a:pt x="5" y="240"/>
                    </a:cubicBezTo>
                    <a:cubicBezTo>
                      <a:pt x="184" y="240"/>
                      <a:pt x="184" y="240"/>
                      <a:pt x="184" y="240"/>
                    </a:cubicBezTo>
                    <a:cubicBezTo>
                      <a:pt x="187" y="240"/>
                      <a:pt x="189" y="238"/>
                      <a:pt x="189" y="235"/>
                    </a:cubicBezTo>
                    <a:cubicBezTo>
                      <a:pt x="189" y="21"/>
                      <a:pt x="189" y="21"/>
                      <a:pt x="189" y="21"/>
                    </a:cubicBezTo>
                    <a:cubicBezTo>
                      <a:pt x="189" y="18"/>
                      <a:pt x="187" y="16"/>
                      <a:pt x="184" y="16"/>
                    </a:cubicBezTo>
                    <a:close/>
                    <a:moveTo>
                      <a:pt x="149" y="53"/>
                    </a:moveTo>
                    <a:cubicBezTo>
                      <a:pt x="151" y="53"/>
                      <a:pt x="154" y="51"/>
                      <a:pt x="154" y="48"/>
                    </a:cubicBezTo>
                    <a:cubicBezTo>
                      <a:pt x="154" y="45"/>
                      <a:pt x="154" y="45"/>
                      <a:pt x="154" y="45"/>
                    </a:cubicBezTo>
                    <a:cubicBezTo>
                      <a:pt x="156" y="47"/>
                      <a:pt x="158" y="50"/>
                      <a:pt x="158" y="53"/>
                    </a:cubicBezTo>
                    <a:cubicBezTo>
                      <a:pt x="158" y="58"/>
                      <a:pt x="154" y="62"/>
                      <a:pt x="149" y="62"/>
                    </a:cubicBezTo>
                    <a:cubicBezTo>
                      <a:pt x="144" y="62"/>
                      <a:pt x="139" y="58"/>
                      <a:pt x="139" y="53"/>
                    </a:cubicBezTo>
                    <a:cubicBezTo>
                      <a:pt x="139" y="50"/>
                      <a:pt x="141" y="47"/>
                      <a:pt x="144" y="45"/>
                    </a:cubicBezTo>
                    <a:cubicBezTo>
                      <a:pt x="144" y="48"/>
                      <a:pt x="144" y="48"/>
                      <a:pt x="144" y="48"/>
                    </a:cubicBezTo>
                    <a:cubicBezTo>
                      <a:pt x="144" y="51"/>
                      <a:pt x="146" y="53"/>
                      <a:pt x="149" y="53"/>
                    </a:cubicBezTo>
                    <a:close/>
                    <a:moveTo>
                      <a:pt x="94" y="53"/>
                    </a:moveTo>
                    <a:cubicBezTo>
                      <a:pt x="97" y="53"/>
                      <a:pt x="99" y="51"/>
                      <a:pt x="99" y="48"/>
                    </a:cubicBezTo>
                    <a:cubicBezTo>
                      <a:pt x="99" y="45"/>
                      <a:pt x="99" y="45"/>
                      <a:pt x="99" y="45"/>
                    </a:cubicBezTo>
                    <a:cubicBezTo>
                      <a:pt x="102" y="47"/>
                      <a:pt x="103" y="50"/>
                      <a:pt x="103" y="53"/>
                    </a:cubicBezTo>
                    <a:cubicBezTo>
                      <a:pt x="103" y="58"/>
                      <a:pt x="99" y="62"/>
                      <a:pt x="94" y="62"/>
                    </a:cubicBezTo>
                    <a:cubicBezTo>
                      <a:pt x="89" y="62"/>
                      <a:pt x="85" y="58"/>
                      <a:pt x="85" y="53"/>
                    </a:cubicBezTo>
                    <a:cubicBezTo>
                      <a:pt x="85" y="50"/>
                      <a:pt x="87" y="47"/>
                      <a:pt x="89" y="45"/>
                    </a:cubicBezTo>
                    <a:cubicBezTo>
                      <a:pt x="89" y="48"/>
                      <a:pt x="89" y="48"/>
                      <a:pt x="89" y="48"/>
                    </a:cubicBezTo>
                    <a:cubicBezTo>
                      <a:pt x="89" y="51"/>
                      <a:pt x="91" y="53"/>
                      <a:pt x="94" y="53"/>
                    </a:cubicBezTo>
                    <a:close/>
                    <a:moveTo>
                      <a:pt x="39" y="53"/>
                    </a:moveTo>
                    <a:cubicBezTo>
                      <a:pt x="42" y="53"/>
                      <a:pt x="44" y="51"/>
                      <a:pt x="44" y="48"/>
                    </a:cubicBezTo>
                    <a:cubicBezTo>
                      <a:pt x="44" y="45"/>
                      <a:pt x="44" y="45"/>
                      <a:pt x="44" y="45"/>
                    </a:cubicBezTo>
                    <a:cubicBezTo>
                      <a:pt x="47" y="47"/>
                      <a:pt x="49" y="50"/>
                      <a:pt x="49" y="53"/>
                    </a:cubicBezTo>
                    <a:cubicBezTo>
                      <a:pt x="49" y="58"/>
                      <a:pt x="44" y="62"/>
                      <a:pt x="39" y="62"/>
                    </a:cubicBezTo>
                    <a:cubicBezTo>
                      <a:pt x="34" y="62"/>
                      <a:pt x="30" y="58"/>
                      <a:pt x="30" y="53"/>
                    </a:cubicBezTo>
                    <a:cubicBezTo>
                      <a:pt x="30" y="50"/>
                      <a:pt x="32" y="47"/>
                      <a:pt x="34" y="45"/>
                    </a:cubicBezTo>
                    <a:cubicBezTo>
                      <a:pt x="34" y="48"/>
                      <a:pt x="34" y="48"/>
                      <a:pt x="34" y="48"/>
                    </a:cubicBezTo>
                    <a:cubicBezTo>
                      <a:pt x="34" y="51"/>
                      <a:pt x="37" y="53"/>
                      <a:pt x="39" y="53"/>
                    </a:cubicBezTo>
                    <a:close/>
                    <a:moveTo>
                      <a:pt x="179" y="230"/>
                    </a:moveTo>
                    <a:cubicBezTo>
                      <a:pt x="9" y="230"/>
                      <a:pt x="9" y="230"/>
                      <a:pt x="9" y="230"/>
                    </a:cubicBezTo>
                    <a:cubicBezTo>
                      <a:pt x="9" y="25"/>
                      <a:pt x="9" y="25"/>
                      <a:pt x="9" y="25"/>
                    </a:cubicBezTo>
                    <a:cubicBezTo>
                      <a:pt x="34" y="25"/>
                      <a:pt x="34" y="25"/>
                      <a:pt x="34" y="25"/>
                    </a:cubicBezTo>
                    <a:cubicBezTo>
                      <a:pt x="34" y="35"/>
                      <a:pt x="34" y="35"/>
                      <a:pt x="34" y="35"/>
                    </a:cubicBezTo>
                    <a:cubicBezTo>
                      <a:pt x="26" y="37"/>
                      <a:pt x="20" y="44"/>
                      <a:pt x="20" y="53"/>
                    </a:cubicBezTo>
                    <a:cubicBezTo>
                      <a:pt x="20" y="63"/>
                      <a:pt x="29" y="72"/>
                      <a:pt x="39" y="72"/>
                    </a:cubicBezTo>
                    <a:cubicBezTo>
                      <a:pt x="50" y="72"/>
                      <a:pt x="58" y="63"/>
                      <a:pt x="58" y="53"/>
                    </a:cubicBezTo>
                    <a:cubicBezTo>
                      <a:pt x="58" y="44"/>
                      <a:pt x="52" y="37"/>
                      <a:pt x="44" y="35"/>
                    </a:cubicBezTo>
                    <a:cubicBezTo>
                      <a:pt x="44" y="25"/>
                      <a:pt x="44" y="25"/>
                      <a:pt x="44" y="25"/>
                    </a:cubicBezTo>
                    <a:cubicBezTo>
                      <a:pt x="89" y="25"/>
                      <a:pt x="89" y="25"/>
                      <a:pt x="89" y="25"/>
                    </a:cubicBezTo>
                    <a:cubicBezTo>
                      <a:pt x="89" y="35"/>
                      <a:pt x="89" y="35"/>
                      <a:pt x="89" y="35"/>
                    </a:cubicBezTo>
                    <a:cubicBezTo>
                      <a:pt x="81" y="37"/>
                      <a:pt x="75" y="44"/>
                      <a:pt x="75" y="53"/>
                    </a:cubicBezTo>
                    <a:cubicBezTo>
                      <a:pt x="75" y="63"/>
                      <a:pt x="84" y="72"/>
                      <a:pt x="94" y="72"/>
                    </a:cubicBezTo>
                    <a:cubicBezTo>
                      <a:pt x="104" y="72"/>
                      <a:pt x="113" y="63"/>
                      <a:pt x="113" y="53"/>
                    </a:cubicBezTo>
                    <a:cubicBezTo>
                      <a:pt x="113" y="44"/>
                      <a:pt x="107" y="37"/>
                      <a:pt x="99" y="35"/>
                    </a:cubicBezTo>
                    <a:cubicBezTo>
                      <a:pt x="99" y="25"/>
                      <a:pt x="99" y="25"/>
                      <a:pt x="99" y="25"/>
                    </a:cubicBezTo>
                    <a:cubicBezTo>
                      <a:pt x="144" y="25"/>
                      <a:pt x="144" y="25"/>
                      <a:pt x="144" y="25"/>
                    </a:cubicBezTo>
                    <a:cubicBezTo>
                      <a:pt x="144" y="35"/>
                      <a:pt x="144" y="35"/>
                      <a:pt x="144" y="35"/>
                    </a:cubicBezTo>
                    <a:cubicBezTo>
                      <a:pt x="136" y="37"/>
                      <a:pt x="130" y="44"/>
                      <a:pt x="130" y="53"/>
                    </a:cubicBezTo>
                    <a:cubicBezTo>
                      <a:pt x="130" y="63"/>
                      <a:pt x="138" y="72"/>
                      <a:pt x="149" y="72"/>
                    </a:cubicBezTo>
                    <a:cubicBezTo>
                      <a:pt x="159" y="72"/>
                      <a:pt x="168" y="63"/>
                      <a:pt x="168" y="53"/>
                    </a:cubicBezTo>
                    <a:cubicBezTo>
                      <a:pt x="168" y="44"/>
                      <a:pt x="162" y="37"/>
                      <a:pt x="154" y="35"/>
                    </a:cubicBezTo>
                    <a:cubicBezTo>
                      <a:pt x="154" y="25"/>
                      <a:pt x="154" y="25"/>
                      <a:pt x="154" y="25"/>
                    </a:cubicBezTo>
                    <a:cubicBezTo>
                      <a:pt x="179" y="25"/>
                      <a:pt x="179" y="25"/>
                      <a:pt x="179" y="25"/>
                    </a:cubicBezTo>
                    <a:lnTo>
                      <a:pt x="179" y="230"/>
                    </a:ln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9" name="Freeform 426">
                <a:extLst>
                  <a:ext uri="{FF2B5EF4-FFF2-40B4-BE49-F238E27FC236}">
                    <a16:creationId xmlns:a16="http://schemas.microsoft.com/office/drawing/2014/main" id="{D8116112-B0D2-468A-AA22-41EB5E44C9EC}"/>
                  </a:ext>
                </a:extLst>
              </p:cNvPr>
              <p:cNvSpPr>
                <a:spLocks/>
              </p:cNvSpPr>
              <p:nvPr/>
            </p:nvSpPr>
            <p:spPr bwMode="auto">
              <a:xfrm>
                <a:off x="9956800" y="528638"/>
                <a:ext cx="185737" cy="19050"/>
              </a:xfrm>
              <a:custGeom>
                <a:avLst/>
                <a:gdLst>
                  <a:gd name="T0" fmla="*/ 79 w 83"/>
                  <a:gd name="T1" fmla="*/ 0 h 9"/>
                  <a:gd name="T2" fmla="*/ 4 w 83"/>
                  <a:gd name="T3" fmla="*/ 0 h 9"/>
                  <a:gd name="T4" fmla="*/ 0 w 83"/>
                  <a:gd name="T5" fmla="*/ 4 h 9"/>
                  <a:gd name="T6" fmla="*/ 4 w 83"/>
                  <a:gd name="T7" fmla="*/ 9 h 9"/>
                  <a:gd name="T8" fmla="*/ 79 w 83"/>
                  <a:gd name="T9" fmla="*/ 9 h 9"/>
                  <a:gd name="T10" fmla="*/ 83 w 83"/>
                  <a:gd name="T11" fmla="*/ 4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4"/>
                    </a:cubicBezTo>
                    <a:cubicBezTo>
                      <a:pt x="0" y="7"/>
                      <a:pt x="2" y="9"/>
                      <a:pt x="4" y="9"/>
                    </a:cubicBezTo>
                    <a:cubicBezTo>
                      <a:pt x="79" y="9"/>
                      <a:pt x="79" y="9"/>
                      <a:pt x="79" y="9"/>
                    </a:cubicBezTo>
                    <a:cubicBezTo>
                      <a:pt x="81" y="9"/>
                      <a:pt x="83" y="7"/>
                      <a:pt x="83" y="4"/>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0" name="Freeform 427">
                <a:extLst>
                  <a:ext uri="{FF2B5EF4-FFF2-40B4-BE49-F238E27FC236}">
                    <a16:creationId xmlns:a16="http://schemas.microsoft.com/office/drawing/2014/main" id="{19562EF8-8E0D-4479-AE1B-EEFD67682259}"/>
                  </a:ext>
                </a:extLst>
              </p:cNvPr>
              <p:cNvSpPr>
                <a:spLocks/>
              </p:cNvSpPr>
              <p:nvPr/>
            </p:nvSpPr>
            <p:spPr bwMode="auto">
              <a:xfrm>
                <a:off x="9956800" y="438150"/>
                <a:ext cx="185737" cy="23812"/>
              </a:xfrm>
              <a:custGeom>
                <a:avLst/>
                <a:gdLst>
                  <a:gd name="T0" fmla="*/ 79 w 83"/>
                  <a:gd name="T1" fmla="*/ 0 h 10"/>
                  <a:gd name="T2" fmla="*/ 4 w 83"/>
                  <a:gd name="T3" fmla="*/ 0 h 10"/>
                  <a:gd name="T4" fmla="*/ 0 w 83"/>
                  <a:gd name="T5" fmla="*/ 5 h 10"/>
                  <a:gd name="T6" fmla="*/ 4 w 83"/>
                  <a:gd name="T7" fmla="*/ 10 h 10"/>
                  <a:gd name="T8" fmla="*/ 79 w 83"/>
                  <a:gd name="T9" fmla="*/ 10 h 10"/>
                  <a:gd name="T10" fmla="*/ 83 w 83"/>
                  <a:gd name="T11" fmla="*/ 5 h 10"/>
                  <a:gd name="T12" fmla="*/ 79 w 8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3" h="10">
                    <a:moveTo>
                      <a:pt x="79" y="0"/>
                    </a:moveTo>
                    <a:cubicBezTo>
                      <a:pt x="4" y="0"/>
                      <a:pt x="4" y="0"/>
                      <a:pt x="4" y="0"/>
                    </a:cubicBezTo>
                    <a:cubicBezTo>
                      <a:pt x="2" y="0"/>
                      <a:pt x="0" y="2"/>
                      <a:pt x="0" y="5"/>
                    </a:cubicBezTo>
                    <a:cubicBezTo>
                      <a:pt x="0" y="8"/>
                      <a:pt x="2" y="10"/>
                      <a:pt x="4" y="10"/>
                    </a:cubicBezTo>
                    <a:cubicBezTo>
                      <a:pt x="79" y="10"/>
                      <a:pt x="79" y="10"/>
                      <a:pt x="79" y="10"/>
                    </a:cubicBezTo>
                    <a:cubicBezTo>
                      <a:pt x="81" y="10"/>
                      <a:pt x="83" y="8"/>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1" name="Freeform 428">
                <a:extLst>
                  <a:ext uri="{FF2B5EF4-FFF2-40B4-BE49-F238E27FC236}">
                    <a16:creationId xmlns:a16="http://schemas.microsoft.com/office/drawing/2014/main" id="{89773B0F-FACB-4967-970F-E267B94702F4}"/>
                  </a:ext>
                </a:extLst>
              </p:cNvPr>
              <p:cNvSpPr>
                <a:spLocks/>
              </p:cNvSpPr>
              <p:nvPr/>
            </p:nvSpPr>
            <p:spPr bwMode="auto">
              <a:xfrm>
                <a:off x="9956800" y="352425"/>
                <a:ext cx="185737" cy="19050"/>
              </a:xfrm>
              <a:custGeom>
                <a:avLst/>
                <a:gdLst>
                  <a:gd name="T0" fmla="*/ 79 w 83"/>
                  <a:gd name="T1" fmla="*/ 0 h 9"/>
                  <a:gd name="T2" fmla="*/ 4 w 83"/>
                  <a:gd name="T3" fmla="*/ 0 h 9"/>
                  <a:gd name="T4" fmla="*/ 0 w 83"/>
                  <a:gd name="T5" fmla="*/ 5 h 9"/>
                  <a:gd name="T6" fmla="*/ 4 w 83"/>
                  <a:gd name="T7" fmla="*/ 9 h 9"/>
                  <a:gd name="T8" fmla="*/ 79 w 83"/>
                  <a:gd name="T9" fmla="*/ 9 h 9"/>
                  <a:gd name="T10" fmla="*/ 83 w 83"/>
                  <a:gd name="T11" fmla="*/ 5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5"/>
                    </a:cubicBezTo>
                    <a:cubicBezTo>
                      <a:pt x="0" y="7"/>
                      <a:pt x="2" y="9"/>
                      <a:pt x="4" y="9"/>
                    </a:cubicBezTo>
                    <a:cubicBezTo>
                      <a:pt x="79" y="9"/>
                      <a:pt x="79" y="9"/>
                      <a:pt x="79" y="9"/>
                    </a:cubicBezTo>
                    <a:cubicBezTo>
                      <a:pt x="81" y="9"/>
                      <a:pt x="83" y="7"/>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Freeform 429">
                <a:extLst>
                  <a:ext uri="{FF2B5EF4-FFF2-40B4-BE49-F238E27FC236}">
                    <a16:creationId xmlns:a16="http://schemas.microsoft.com/office/drawing/2014/main" id="{EC4AF9C8-093B-44CD-9D81-C25EC282A1E0}"/>
                  </a:ext>
                </a:extLst>
              </p:cNvPr>
              <p:cNvSpPr>
                <a:spLocks/>
              </p:cNvSpPr>
              <p:nvPr/>
            </p:nvSpPr>
            <p:spPr bwMode="auto">
              <a:xfrm>
                <a:off x="9874250" y="336550"/>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3" name="Freeform 430">
                <a:extLst>
                  <a:ext uri="{FF2B5EF4-FFF2-40B4-BE49-F238E27FC236}">
                    <a16:creationId xmlns:a16="http://schemas.microsoft.com/office/drawing/2014/main" id="{86D174AE-DC4E-4BD5-B975-CD723FE392C7}"/>
                  </a:ext>
                </a:extLst>
              </p:cNvPr>
              <p:cNvSpPr>
                <a:spLocks/>
              </p:cNvSpPr>
              <p:nvPr/>
            </p:nvSpPr>
            <p:spPr bwMode="auto">
              <a:xfrm>
                <a:off x="9874250" y="425450"/>
                <a:ext cx="49212" cy="49212"/>
              </a:xfrm>
              <a:custGeom>
                <a:avLst/>
                <a:gdLst>
                  <a:gd name="T0" fmla="*/ 18 w 22"/>
                  <a:gd name="T1" fmla="*/ 0 h 22"/>
                  <a:gd name="T2" fmla="*/ 5 w 22"/>
                  <a:gd name="T3" fmla="*/ 0 h 22"/>
                  <a:gd name="T4" fmla="*/ 0 w 22"/>
                  <a:gd name="T5" fmla="*/ 5 h 22"/>
                  <a:gd name="T6" fmla="*/ 0 w 22"/>
                  <a:gd name="T7" fmla="*/ 17 h 22"/>
                  <a:gd name="T8" fmla="*/ 5 w 22"/>
                  <a:gd name="T9" fmla="*/ 22 h 22"/>
                  <a:gd name="T10" fmla="*/ 18 w 22"/>
                  <a:gd name="T11" fmla="*/ 22 h 22"/>
                  <a:gd name="T12" fmla="*/ 22 w 22"/>
                  <a:gd name="T13" fmla="*/ 17 h 22"/>
                  <a:gd name="T14" fmla="*/ 22 w 22"/>
                  <a:gd name="T15" fmla="*/ 5 h 22"/>
                  <a:gd name="T16" fmla="*/ 18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8" y="0"/>
                    </a:moveTo>
                    <a:cubicBezTo>
                      <a:pt x="5" y="0"/>
                      <a:pt x="5" y="0"/>
                      <a:pt x="5" y="0"/>
                    </a:cubicBezTo>
                    <a:cubicBezTo>
                      <a:pt x="2" y="0"/>
                      <a:pt x="0" y="2"/>
                      <a:pt x="0" y="5"/>
                    </a:cubicBezTo>
                    <a:cubicBezTo>
                      <a:pt x="0" y="17"/>
                      <a:pt x="0" y="17"/>
                      <a:pt x="0" y="17"/>
                    </a:cubicBezTo>
                    <a:cubicBezTo>
                      <a:pt x="0" y="20"/>
                      <a:pt x="2" y="22"/>
                      <a:pt x="5" y="22"/>
                    </a:cubicBezTo>
                    <a:cubicBezTo>
                      <a:pt x="18" y="22"/>
                      <a:pt x="18" y="22"/>
                      <a:pt x="18" y="22"/>
                    </a:cubicBezTo>
                    <a:cubicBezTo>
                      <a:pt x="20" y="22"/>
                      <a:pt x="22" y="20"/>
                      <a:pt x="22" y="17"/>
                    </a:cubicBezTo>
                    <a:cubicBezTo>
                      <a:pt x="22" y="5"/>
                      <a:pt x="22" y="5"/>
                      <a:pt x="22" y="5"/>
                    </a:cubicBezTo>
                    <a:cubicBezTo>
                      <a:pt x="22" y="2"/>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4" name="Freeform 431">
                <a:extLst>
                  <a:ext uri="{FF2B5EF4-FFF2-40B4-BE49-F238E27FC236}">
                    <a16:creationId xmlns:a16="http://schemas.microsoft.com/office/drawing/2014/main" id="{946C87F4-A646-4295-BD35-EC010DCAD142}"/>
                  </a:ext>
                </a:extLst>
              </p:cNvPr>
              <p:cNvSpPr>
                <a:spLocks/>
              </p:cNvSpPr>
              <p:nvPr/>
            </p:nvSpPr>
            <p:spPr bwMode="auto">
              <a:xfrm>
                <a:off x="9874250" y="512763"/>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grpSp>
      <p:sp>
        <p:nvSpPr>
          <p:cNvPr id="55" name="object 12">
            <a:extLst>
              <a:ext uri="{FF2B5EF4-FFF2-40B4-BE49-F238E27FC236}">
                <a16:creationId xmlns:a16="http://schemas.microsoft.com/office/drawing/2014/main" id="{DED8F2ED-35C9-48AF-ACD4-FF06FF225D6C}"/>
              </a:ext>
            </a:extLst>
          </p:cNvPr>
          <p:cNvSpPr/>
          <p:nvPr/>
        </p:nvSpPr>
        <p:spPr>
          <a:xfrm>
            <a:off x="5926205" y="1129389"/>
            <a:ext cx="893705" cy="4657179"/>
          </a:xfrm>
          <a:custGeom>
            <a:avLst/>
            <a:gdLst/>
            <a:ahLst/>
            <a:cxnLst/>
            <a:rect l="l" t="t" r="r" b="b"/>
            <a:pathLst>
              <a:path w="749935" h="3836035">
                <a:moveTo>
                  <a:pt x="240233" y="0"/>
                </a:moveTo>
                <a:lnTo>
                  <a:pt x="0" y="0"/>
                </a:lnTo>
                <a:lnTo>
                  <a:pt x="509574" y="1917954"/>
                </a:lnTo>
                <a:lnTo>
                  <a:pt x="0" y="3835908"/>
                </a:lnTo>
                <a:lnTo>
                  <a:pt x="240233" y="3835908"/>
                </a:lnTo>
                <a:lnTo>
                  <a:pt x="749808" y="1917954"/>
                </a:lnTo>
                <a:lnTo>
                  <a:pt x="240233" y="0"/>
                </a:lnTo>
                <a:close/>
              </a:path>
            </a:pathLst>
          </a:custGeom>
          <a:solidFill>
            <a:schemeClr val="bg1">
              <a:lumMod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lumMod val="50000"/>
                </a:prstClr>
              </a:solidFill>
              <a:effectLst/>
              <a:uLnTx/>
              <a:uFillTx/>
              <a:latin typeface="Arial" panose="020B0604020202020204"/>
              <a:ea typeface="+mn-ea"/>
              <a:cs typeface="+mn-cs"/>
            </a:endParaRPr>
          </a:p>
        </p:txBody>
      </p:sp>
      <p:sp>
        <p:nvSpPr>
          <p:cNvPr id="56" name="Title 2">
            <a:extLst>
              <a:ext uri="{FF2B5EF4-FFF2-40B4-BE49-F238E27FC236}">
                <a16:creationId xmlns:a16="http://schemas.microsoft.com/office/drawing/2014/main" id="{8F0A107E-7A1E-4003-A021-A06D042C68E5}"/>
              </a:ext>
            </a:extLst>
          </p:cNvPr>
          <p:cNvSpPr>
            <a:spLocks noGrp="1"/>
          </p:cNvSpPr>
          <p:nvPr>
            <p:ph type="title"/>
          </p:nvPr>
        </p:nvSpPr>
        <p:spPr>
          <a:xfrm>
            <a:off x="469900" y="402587"/>
            <a:ext cx="11252200" cy="457200"/>
          </a:xfrm>
        </p:spPr>
        <p:txBody>
          <a:bodyPr/>
          <a:lstStyle/>
          <a:p>
            <a:r>
              <a:rPr lang="en-US" sz="2400">
                <a:ea typeface="Open Sans Light" panose="020B0306030504020204" pitchFamily="34" charset="0"/>
              </a:rPr>
              <a:t>Agenda</a:t>
            </a:r>
            <a:endParaRPr lang="en-US"/>
          </a:p>
        </p:txBody>
      </p:sp>
      <p:grpSp>
        <p:nvGrpSpPr>
          <p:cNvPr id="57" name="General_Border_44">
            <a:extLst>
              <a:ext uri="{FF2B5EF4-FFF2-40B4-BE49-F238E27FC236}">
                <a16:creationId xmlns:a16="http://schemas.microsoft.com/office/drawing/2014/main" id="{8C3ADBA9-05A7-4F2C-A781-CCD10CB820DA}"/>
              </a:ext>
            </a:extLst>
          </p:cNvPr>
          <p:cNvGrpSpPr>
            <a:grpSpLocks noChangeAspect="1"/>
          </p:cNvGrpSpPr>
          <p:nvPr/>
        </p:nvGrpSpPr>
        <p:grpSpPr bwMode="auto">
          <a:xfrm>
            <a:off x="6895367" y="4246248"/>
            <a:ext cx="608076" cy="608076"/>
            <a:chOff x="3987" y="1509"/>
            <a:chExt cx="340" cy="340"/>
          </a:xfrm>
          <a:solidFill>
            <a:schemeClr val="tx1"/>
          </a:solidFill>
        </p:grpSpPr>
        <p:sp>
          <p:nvSpPr>
            <p:cNvPr id="58" name="Freeform 40">
              <a:extLst>
                <a:ext uri="{FF2B5EF4-FFF2-40B4-BE49-F238E27FC236}">
                  <a16:creationId xmlns:a16="http://schemas.microsoft.com/office/drawing/2014/main" id="{242D7502-506D-448F-B9AA-432793AAAC28}"/>
                </a:ext>
              </a:extLst>
            </p:cNvPr>
            <p:cNvSpPr>
              <a:spLocks noEditPoints="1"/>
            </p:cNvSpPr>
            <p:nvPr/>
          </p:nvSpPr>
          <p:spPr bwMode="auto">
            <a:xfrm>
              <a:off x="3987" y="150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41">
              <a:extLst>
                <a:ext uri="{FF2B5EF4-FFF2-40B4-BE49-F238E27FC236}">
                  <a16:creationId xmlns:a16="http://schemas.microsoft.com/office/drawing/2014/main" id="{BA214B8B-30FC-43DC-B4F3-17EDC9A93F18}"/>
                </a:ext>
              </a:extLst>
            </p:cNvPr>
            <p:cNvSpPr>
              <a:spLocks noEditPoints="1"/>
            </p:cNvSpPr>
            <p:nvPr/>
          </p:nvSpPr>
          <p:spPr bwMode="auto">
            <a:xfrm>
              <a:off x="4053" y="1568"/>
              <a:ext cx="215" cy="214"/>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61" name="General_Border_60">
            <a:extLst>
              <a:ext uri="{FF2B5EF4-FFF2-40B4-BE49-F238E27FC236}">
                <a16:creationId xmlns:a16="http://schemas.microsoft.com/office/drawing/2014/main" id="{CF58E19E-39A0-4225-92C4-C2B96E384705}"/>
              </a:ext>
            </a:extLst>
          </p:cNvPr>
          <p:cNvGrpSpPr>
            <a:grpSpLocks noChangeAspect="1"/>
          </p:cNvGrpSpPr>
          <p:nvPr/>
        </p:nvGrpSpPr>
        <p:grpSpPr bwMode="auto">
          <a:xfrm>
            <a:off x="6901904" y="3379027"/>
            <a:ext cx="608076" cy="608076"/>
            <a:chOff x="5187" y="3469"/>
            <a:chExt cx="340" cy="340"/>
          </a:xfrm>
          <a:solidFill>
            <a:schemeClr val="tx1"/>
          </a:solidFill>
        </p:grpSpPr>
        <p:sp>
          <p:nvSpPr>
            <p:cNvPr id="62" name="Freeform 800">
              <a:extLst>
                <a:ext uri="{FF2B5EF4-FFF2-40B4-BE49-F238E27FC236}">
                  <a16:creationId xmlns:a16="http://schemas.microsoft.com/office/drawing/2014/main" id="{1C9AFEE9-B810-468A-9BA4-4AC99E1E5839}"/>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801">
              <a:extLst>
                <a:ext uri="{FF2B5EF4-FFF2-40B4-BE49-F238E27FC236}">
                  <a16:creationId xmlns:a16="http://schemas.microsoft.com/office/drawing/2014/main" id="{2A6E68B8-1008-44B7-946C-1D79EE89D480}"/>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46056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34168" y="774526"/>
            <a:ext cx="11233607" cy="523220"/>
          </a:xfrm>
        </p:spPr>
        <p:txBody>
          <a:bodyPr>
            <a:noAutofit/>
          </a:bodyPr>
          <a:lstStyle/>
          <a:p>
            <a:r>
              <a:rPr lang="en-US">
                <a:ea typeface="Verdana" panose="020B0604030504040204" pitchFamily="34" charset="0"/>
              </a:rPr>
              <a:t>Inbound Integration Using SOAP/REST Web Service</a:t>
            </a:r>
          </a:p>
        </p:txBody>
      </p:sp>
      <p:graphicFrame>
        <p:nvGraphicFramePr>
          <p:cNvPr id="3" name="Table 2">
            <a:extLst>
              <a:ext uri="{FF2B5EF4-FFF2-40B4-BE49-F238E27FC236}">
                <a16:creationId xmlns:a16="http://schemas.microsoft.com/office/drawing/2014/main" id="{BCA10498-E7C5-4B5B-9CA1-DE61E31C693B}"/>
              </a:ext>
            </a:extLst>
          </p:cNvPr>
          <p:cNvGraphicFramePr>
            <a:graphicFrameLocks noGrp="1"/>
          </p:cNvGraphicFramePr>
          <p:nvPr/>
        </p:nvGraphicFramePr>
        <p:xfrm>
          <a:off x="724778" y="1599419"/>
          <a:ext cx="2303264" cy="1467343"/>
        </p:xfrm>
        <a:graphic>
          <a:graphicData uri="http://schemas.openxmlformats.org/drawingml/2006/table">
            <a:tbl>
              <a:tblPr firstRow="1" bandRow="1">
                <a:tableStyleId>{5940675A-B579-460E-94D1-54222C63F5DA}</a:tableStyleId>
              </a:tblPr>
              <a:tblGrid>
                <a:gridCol w="2303264">
                  <a:extLst>
                    <a:ext uri="{9D8B030D-6E8A-4147-A177-3AD203B41FA5}">
                      <a16:colId xmlns:a16="http://schemas.microsoft.com/office/drawing/2014/main" val="3602010399"/>
                    </a:ext>
                  </a:extLst>
                </a:gridCol>
              </a:tblGrid>
              <a:tr h="274756">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Source System</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19258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 name="Oval 4">
            <a:extLst>
              <a:ext uri="{FF2B5EF4-FFF2-40B4-BE49-F238E27FC236}">
                <a16:creationId xmlns:a16="http://schemas.microsoft.com/office/drawing/2014/main" id="{7A8019E8-8383-43ED-B073-0350576CD0A7}"/>
              </a:ext>
            </a:extLst>
          </p:cNvPr>
          <p:cNvSpPr/>
          <p:nvPr/>
        </p:nvSpPr>
        <p:spPr>
          <a:xfrm>
            <a:off x="1402499" y="2048116"/>
            <a:ext cx="947822" cy="846853"/>
          </a:xfrm>
          <a:prstGeom prst="ellipse">
            <a:avLst/>
          </a:prstGeom>
          <a:solidFill>
            <a:schemeClr val="bg1"/>
          </a:solidFill>
          <a:ln>
            <a:solidFill>
              <a:srgbClr val="75787B"/>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1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Freeform 27">
            <a:extLst>
              <a:ext uri="{FF2B5EF4-FFF2-40B4-BE49-F238E27FC236}">
                <a16:creationId xmlns:a16="http://schemas.microsoft.com/office/drawing/2014/main" id="{2C391452-73E8-45AA-A3F1-2887527A98AB}"/>
              </a:ext>
            </a:extLst>
          </p:cNvPr>
          <p:cNvSpPr>
            <a:spLocks noEditPoints="1"/>
          </p:cNvSpPr>
          <p:nvPr/>
        </p:nvSpPr>
        <p:spPr bwMode="auto">
          <a:xfrm>
            <a:off x="1594309" y="2178921"/>
            <a:ext cx="570661" cy="540936"/>
          </a:xfrm>
          <a:custGeom>
            <a:avLst/>
            <a:gdLst>
              <a:gd name="T0" fmla="*/ 1000 w 1116"/>
              <a:gd name="T1" fmla="*/ 2 h 1184"/>
              <a:gd name="T2" fmla="*/ 64 w 1116"/>
              <a:gd name="T3" fmla="*/ 724 h 1184"/>
              <a:gd name="T4" fmla="*/ 1060 w 1116"/>
              <a:gd name="T5" fmla="*/ 1184 h 1184"/>
              <a:gd name="T6" fmla="*/ 992 w 1116"/>
              <a:gd name="T7" fmla="*/ 948 h 1184"/>
              <a:gd name="T8" fmla="*/ 932 w 1116"/>
              <a:gd name="T9" fmla="*/ 910 h 1184"/>
              <a:gd name="T10" fmla="*/ 986 w 1116"/>
              <a:gd name="T11" fmla="*/ 910 h 1184"/>
              <a:gd name="T12" fmla="*/ 922 w 1116"/>
              <a:gd name="T13" fmla="*/ 874 h 1184"/>
              <a:gd name="T14" fmla="*/ 976 w 1116"/>
              <a:gd name="T15" fmla="*/ 826 h 1184"/>
              <a:gd name="T16" fmla="*/ 918 w 1116"/>
              <a:gd name="T17" fmla="*/ 952 h 1184"/>
              <a:gd name="T18" fmla="*/ 852 w 1116"/>
              <a:gd name="T19" fmla="*/ 906 h 1184"/>
              <a:gd name="T20" fmla="*/ 836 w 1116"/>
              <a:gd name="T21" fmla="*/ 830 h 1184"/>
              <a:gd name="T22" fmla="*/ 900 w 1116"/>
              <a:gd name="T23" fmla="*/ 870 h 1184"/>
              <a:gd name="T24" fmla="*/ 956 w 1116"/>
              <a:gd name="T25" fmla="*/ 76 h 1184"/>
              <a:gd name="T26" fmla="*/ 820 w 1116"/>
              <a:gd name="T27" fmla="*/ 870 h 1184"/>
              <a:gd name="T28" fmla="*/ 758 w 1116"/>
              <a:gd name="T29" fmla="*/ 830 h 1184"/>
              <a:gd name="T30" fmla="*/ 702 w 1116"/>
              <a:gd name="T31" fmla="*/ 900 h 1184"/>
              <a:gd name="T32" fmla="*/ 748 w 1116"/>
              <a:gd name="T33" fmla="*/ 958 h 1184"/>
              <a:gd name="T34" fmla="*/ 702 w 1116"/>
              <a:gd name="T35" fmla="*/ 900 h 1184"/>
              <a:gd name="T36" fmla="*/ 684 w 1116"/>
              <a:gd name="T37" fmla="*/ 822 h 1184"/>
              <a:gd name="T38" fmla="*/ 736 w 1116"/>
              <a:gd name="T39" fmla="*/ 880 h 1184"/>
              <a:gd name="T40" fmla="*/ 674 w 1116"/>
              <a:gd name="T41" fmla="*/ 952 h 1184"/>
              <a:gd name="T42" fmla="*/ 612 w 1116"/>
              <a:gd name="T43" fmla="*/ 906 h 1184"/>
              <a:gd name="T44" fmla="*/ 600 w 1116"/>
              <a:gd name="T45" fmla="*/ 830 h 1184"/>
              <a:gd name="T46" fmla="*/ 662 w 1116"/>
              <a:gd name="T47" fmla="*/ 870 h 1184"/>
              <a:gd name="T48" fmla="*/ 584 w 1116"/>
              <a:gd name="T49" fmla="*/ 900 h 1184"/>
              <a:gd name="T50" fmla="*/ 542 w 1116"/>
              <a:gd name="T51" fmla="*/ 958 h 1184"/>
              <a:gd name="T52" fmla="*/ 522 w 1116"/>
              <a:gd name="T53" fmla="*/ 870 h 1184"/>
              <a:gd name="T54" fmla="*/ 584 w 1116"/>
              <a:gd name="T55" fmla="*/ 830 h 1184"/>
              <a:gd name="T56" fmla="*/ 458 w 1116"/>
              <a:gd name="T57" fmla="*/ 900 h 1184"/>
              <a:gd name="T58" fmla="*/ 508 w 1116"/>
              <a:gd name="T59" fmla="*/ 958 h 1184"/>
              <a:gd name="T60" fmla="*/ 444 w 1116"/>
              <a:gd name="T61" fmla="*/ 826 h 1184"/>
              <a:gd name="T62" fmla="*/ 504 w 1116"/>
              <a:gd name="T63" fmla="*/ 874 h 1184"/>
              <a:gd name="T64" fmla="*/ 372 w 1116"/>
              <a:gd name="T65" fmla="*/ 910 h 1184"/>
              <a:gd name="T66" fmla="*/ 432 w 1116"/>
              <a:gd name="T67" fmla="*/ 948 h 1184"/>
              <a:gd name="T68" fmla="*/ 364 w 1116"/>
              <a:gd name="T69" fmla="*/ 870 h 1184"/>
              <a:gd name="T70" fmla="*/ 426 w 1116"/>
              <a:gd name="T71" fmla="*/ 830 h 1184"/>
              <a:gd name="T72" fmla="*/ 364 w 1116"/>
              <a:gd name="T73" fmla="*/ 870 h 1184"/>
              <a:gd name="T74" fmla="*/ 354 w 1116"/>
              <a:gd name="T75" fmla="*/ 906 h 1184"/>
              <a:gd name="T76" fmla="*/ 290 w 1116"/>
              <a:gd name="T77" fmla="*/ 952 h 1184"/>
              <a:gd name="T78" fmla="*/ 344 w 1116"/>
              <a:gd name="T79" fmla="*/ 822 h 1184"/>
              <a:gd name="T80" fmla="*/ 290 w 1116"/>
              <a:gd name="T81" fmla="*/ 880 h 1184"/>
              <a:gd name="T82" fmla="*/ 214 w 1116"/>
              <a:gd name="T83" fmla="*/ 880 h 1184"/>
              <a:gd name="T84" fmla="*/ 262 w 1116"/>
              <a:gd name="T85" fmla="*/ 820 h 1184"/>
              <a:gd name="T86" fmla="*/ 142 w 1116"/>
              <a:gd name="T87" fmla="*/ 820 h 1184"/>
              <a:gd name="T88" fmla="*/ 178 w 1116"/>
              <a:gd name="T89" fmla="*/ 880 h 1184"/>
              <a:gd name="T90" fmla="*/ 130 w 1116"/>
              <a:gd name="T91" fmla="*/ 900 h 1184"/>
              <a:gd name="T92" fmla="*/ 184 w 1116"/>
              <a:gd name="T93" fmla="*/ 958 h 1184"/>
              <a:gd name="T94" fmla="*/ 154 w 1116"/>
              <a:gd name="T95" fmla="*/ 1034 h 1184"/>
              <a:gd name="T96" fmla="*/ 116 w 1116"/>
              <a:gd name="T97" fmla="*/ 980 h 1184"/>
              <a:gd name="T98" fmla="*/ 248 w 1116"/>
              <a:gd name="T99" fmla="*/ 1032 h 1184"/>
              <a:gd name="T100" fmla="*/ 182 w 1116"/>
              <a:gd name="T101" fmla="*/ 984 h 1184"/>
              <a:gd name="T102" fmla="*/ 218 w 1116"/>
              <a:gd name="T103" fmla="*/ 958 h 1184"/>
              <a:gd name="T104" fmla="*/ 266 w 1116"/>
              <a:gd name="T105" fmla="*/ 900 h 1184"/>
              <a:gd name="T106" fmla="*/ 260 w 1116"/>
              <a:gd name="T107" fmla="*/ 958 h 1184"/>
              <a:gd name="T108" fmla="*/ 278 w 1116"/>
              <a:gd name="T109" fmla="*/ 978 h 1184"/>
              <a:gd name="T110" fmla="*/ 776 w 1116"/>
              <a:gd name="T111" fmla="*/ 1036 h 1184"/>
              <a:gd name="T112" fmla="*/ 828 w 1116"/>
              <a:gd name="T113" fmla="*/ 900 h 1184"/>
              <a:gd name="T114" fmla="*/ 780 w 1116"/>
              <a:gd name="T115" fmla="*/ 958 h 1184"/>
              <a:gd name="T116" fmla="*/ 798 w 1116"/>
              <a:gd name="T117" fmla="*/ 988 h 1184"/>
              <a:gd name="T118" fmla="*/ 874 w 1116"/>
              <a:gd name="T119" fmla="*/ 1028 h 1184"/>
              <a:gd name="T120" fmla="*/ 892 w 1116"/>
              <a:gd name="T121" fmla="*/ 1032 h 1184"/>
              <a:gd name="T122" fmla="*/ 994 w 1116"/>
              <a:gd name="T123" fmla="*/ 98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6" h="1184">
                <a:moveTo>
                  <a:pt x="1116" y="1124"/>
                </a:moveTo>
                <a:lnTo>
                  <a:pt x="1046" y="724"/>
                </a:lnTo>
                <a:lnTo>
                  <a:pt x="1046" y="724"/>
                </a:lnTo>
                <a:lnTo>
                  <a:pt x="1046" y="62"/>
                </a:lnTo>
                <a:lnTo>
                  <a:pt x="1046" y="62"/>
                </a:lnTo>
                <a:lnTo>
                  <a:pt x="1044" y="50"/>
                </a:lnTo>
                <a:lnTo>
                  <a:pt x="1040" y="38"/>
                </a:lnTo>
                <a:lnTo>
                  <a:pt x="1036" y="28"/>
                </a:lnTo>
                <a:lnTo>
                  <a:pt x="1028" y="18"/>
                </a:lnTo>
                <a:lnTo>
                  <a:pt x="1020" y="12"/>
                </a:lnTo>
                <a:lnTo>
                  <a:pt x="1010" y="6"/>
                </a:lnTo>
                <a:lnTo>
                  <a:pt x="1000" y="2"/>
                </a:lnTo>
                <a:lnTo>
                  <a:pt x="988" y="0"/>
                </a:lnTo>
                <a:lnTo>
                  <a:pt x="124" y="0"/>
                </a:lnTo>
                <a:lnTo>
                  <a:pt x="124" y="0"/>
                </a:lnTo>
                <a:lnTo>
                  <a:pt x="112" y="2"/>
                </a:lnTo>
                <a:lnTo>
                  <a:pt x="100" y="6"/>
                </a:lnTo>
                <a:lnTo>
                  <a:pt x="90" y="12"/>
                </a:lnTo>
                <a:lnTo>
                  <a:pt x="82" y="18"/>
                </a:lnTo>
                <a:lnTo>
                  <a:pt x="74" y="28"/>
                </a:lnTo>
                <a:lnTo>
                  <a:pt x="70" y="38"/>
                </a:lnTo>
                <a:lnTo>
                  <a:pt x="66" y="50"/>
                </a:lnTo>
                <a:lnTo>
                  <a:pt x="64" y="62"/>
                </a:lnTo>
                <a:lnTo>
                  <a:pt x="64" y="724"/>
                </a:lnTo>
                <a:lnTo>
                  <a:pt x="64" y="724"/>
                </a:lnTo>
                <a:lnTo>
                  <a:pt x="2" y="1124"/>
                </a:lnTo>
                <a:lnTo>
                  <a:pt x="2" y="1124"/>
                </a:lnTo>
                <a:lnTo>
                  <a:pt x="0" y="1136"/>
                </a:lnTo>
                <a:lnTo>
                  <a:pt x="2" y="1148"/>
                </a:lnTo>
                <a:lnTo>
                  <a:pt x="8" y="1158"/>
                </a:lnTo>
                <a:lnTo>
                  <a:pt x="14" y="1166"/>
                </a:lnTo>
                <a:lnTo>
                  <a:pt x="22" y="1174"/>
                </a:lnTo>
                <a:lnTo>
                  <a:pt x="34" y="1180"/>
                </a:lnTo>
                <a:lnTo>
                  <a:pt x="44" y="1184"/>
                </a:lnTo>
                <a:lnTo>
                  <a:pt x="58" y="1184"/>
                </a:lnTo>
                <a:lnTo>
                  <a:pt x="1060" y="1184"/>
                </a:lnTo>
                <a:lnTo>
                  <a:pt x="1060" y="1184"/>
                </a:lnTo>
                <a:lnTo>
                  <a:pt x="1074" y="1184"/>
                </a:lnTo>
                <a:lnTo>
                  <a:pt x="1086" y="1180"/>
                </a:lnTo>
                <a:lnTo>
                  <a:pt x="1096" y="1174"/>
                </a:lnTo>
                <a:lnTo>
                  <a:pt x="1104" y="1166"/>
                </a:lnTo>
                <a:lnTo>
                  <a:pt x="1110" y="1158"/>
                </a:lnTo>
                <a:lnTo>
                  <a:pt x="1114" y="1148"/>
                </a:lnTo>
                <a:lnTo>
                  <a:pt x="1116" y="1136"/>
                </a:lnTo>
                <a:lnTo>
                  <a:pt x="1116" y="1124"/>
                </a:lnTo>
                <a:lnTo>
                  <a:pt x="1116" y="1124"/>
                </a:lnTo>
                <a:close/>
                <a:moveTo>
                  <a:pt x="986" y="910"/>
                </a:moveTo>
                <a:lnTo>
                  <a:pt x="992" y="948"/>
                </a:lnTo>
                <a:lnTo>
                  <a:pt x="992" y="948"/>
                </a:lnTo>
                <a:lnTo>
                  <a:pt x="992" y="952"/>
                </a:lnTo>
                <a:lnTo>
                  <a:pt x="990" y="956"/>
                </a:lnTo>
                <a:lnTo>
                  <a:pt x="986" y="958"/>
                </a:lnTo>
                <a:lnTo>
                  <a:pt x="982" y="958"/>
                </a:lnTo>
                <a:lnTo>
                  <a:pt x="946" y="958"/>
                </a:lnTo>
                <a:lnTo>
                  <a:pt x="946" y="958"/>
                </a:lnTo>
                <a:lnTo>
                  <a:pt x="942" y="958"/>
                </a:lnTo>
                <a:lnTo>
                  <a:pt x="938" y="956"/>
                </a:lnTo>
                <a:lnTo>
                  <a:pt x="936" y="952"/>
                </a:lnTo>
                <a:lnTo>
                  <a:pt x="936" y="948"/>
                </a:lnTo>
                <a:lnTo>
                  <a:pt x="932" y="910"/>
                </a:lnTo>
                <a:lnTo>
                  <a:pt x="932" y="910"/>
                </a:lnTo>
                <a:lnTo>
                  <a:pt x="932" y="906"/>
                </a:lnTo>
                <a:lnTo>
                  <a:pt x="934" y="902"/>
                </a:lnTo>
                <a:lnTo>
                  <a:pt x="936" y="900"/>
                </a:lnTo>
                <a:lnTo>
                  <a:pt x="940" y="900"/>
                </a:lnTo>
                <a:lnTo>
                  <a:pt x="976" y="900"/>
                </a:lnTo>
                <a:lnTo>
                  <a:pt x="976" y="900"/>
                </a:lnTo>
                <a:lnTo>
                  <a:pt x="980" y="900"/>
                </a:lnTo>
                <a:lnTo>
                  <a:pt x="984" y="902"/>
                </a:lnTo>
                <a:lnTo>
                  <a:pt x="986" y="906"/>
                </a:lnTo>
                <a:lnTo>
                  <a:pt x="986" y="910"/>
                </a:lnTo>
                <a:lnTo>
                  <a:pt x="986" y="910"/>
                </a:lnTo>
                <a:close/>
                <a:moveTo>
                  <a:pt x="978" y="830"/>
                </a:moveTo>
                <a:lnTo>
                  <a:pt x="982" y="870"/>
                </a:lnTo>
                <a:lnTo>
                  <a:pt x="982" y="870"/>
                </a:lnTo>
                <a:lnTo>
                  <a:pt x="982" y="874"/>
                </a:lnTo>
                <a:lnTo>
                  <a:pt x="980" y="878"/>
                </a:lnTo>
                <a:lnTo>
                  <a:pt x="978" y="880"/>
                </a:lnTo>
                <a:lnTo>
                  <a:pt x="974" y="880"/>
                </a:lnTo>
                <a:lnTo>
                  <a:pt x="932" y="880"/>
                </a:lnTo>
                <a:lnTo>
                  <a:pt x="932" y="880"/>
                </a:lnTo>
                <a:lnTo>
                  <a:pt x="928" y="880"/>
                </a:lnTo>
                <a:lnTo>
                  <a:pt x="924" y="878"/>
                </a:lnTo>
                <a:lnTo>
                  <a:pt x="922" y="874"/>
                </a:lnTo>
                <a:lnTo>
                  <a:pt x="920" y="870"/>
                </a:lnTo>
                <a:lnTo>
                  <a:pt x="916" y="830"/>
                </a:lnTo>
                <a:lnTo>
                  <a:pt x="916" y="830"/>
                </a:lnTo>
                <a:lnTo>
                  <a:pt x="918" y="826"/>
                </a:lnTo>
                <a:lnTo>
                  <a:pt x="918" y="824"/>
                </a:lnTo>
                <a:lnTo>
                  <a:pt x="922" y="822"/>
                </a:lnTo>
                <a:lnTo>
                  <a:pt x="926" y="820"/>
                </a:lnTo>
                <a:lnTo>
                  <a:pt x="968" y="820"/>
                </a:lnTo>
                <a:lnTo>
                  <a:pt x="968" y="820"/>
                </a:lnTo>
                <a:lnTo>
                  <a:pt x="970" y="822"/>
                </a:lnTo>
                <a:lnTo>
                  <a:pt x="974" y="824"/>
                </a:lnTo>
                <a:lnTo>
                  <a:pt x="976" y="826"/>
                </a:lnTo>
                <a:lnTo>
                  <a:pt x="978" y="830"/>
                </a:lnTo>
                <a:lnTo>
                  <a:pt x="978" y="830"/>
                </a:lnTo>
                <a:close/>
                <a:moveTo>
                  <a:pt x="860" y="900"/>
                </a:moveTo>
                <a:lnTo>
                  <a:pt x="904" y="900"/>
                </a:lnTo>
                <a:lnTo>
                  <a:pt x="904" y="900"/>
                </a:lnTo>
                <a:lnTo>
                  <a:pt x="908" y="900"/>
                </a:lnTo>
                <a:lnTo>
                  <a:pt x="910" y="902"/>
                </a:lnTo>
                <a:lnTo>
                  <a:pt x="912" y="906"/>
                </a:lnTo>
                <a:lnTo>
                  <a:pt x="914" y="910"/>
                </a:lnTo>
                <a:lnTo>
                  <a:pt x="918" y="948"/>
                </a:lnTo>
                <a:lnTo>
                  <a:pt x="918" y="948"/>
                </a:lnTo>
                <a:lnTo>
                  <a:pt x="918" y="952"/>
                </a:lnTo>
                <a:lnTo>
                  <a:pt x="916" y="956"/>
                </a:lnTo>
                <a:lnTo>
                  <a:pt x="914" y="958"/>
                </a:lnTo>
                <a:lnTo>
                  <a:pt x="910" y="958"/>
                </a:lnTo>
                <a:lnTo>
                  <a:pt x="866" y="958"/>
                </a:lnTo>
                <a:lnTo>
                  <a:pt x="866" y="958"/>
                </a:lnTo>
                <a:lnTo>
                  <a:pt x="862" y="958"/>
                </a:lnTo>
                <a:lnTo>
                  <a:pt x="858" y="956"/>
                </a:lnTo>
                <a:lnTo>
                  <a:pt x="856" y="952"/>
                </a:lnTo>
                <a:lnTo>
                  <a:pt x="856" y="948"/>
                </a:lnTo>
                <a:lnTo>
                  <a:pt x="852" y="910"/>
                </a:lnTo>
                <a:lnTo>
                  <a:pt x="852" y="910"/>
                </a:lnTo>
                <a:lnTo>
                  <a:pt x="852" y="906"/>
                </a:lnTo>
                <a:lnTo>
                  <a:pt x="854" y="902"/>
                </a:lnTo>
                <a:lnTo>
                  <a:pt x="856" y="900"/>
                </a:lnTo>
                <a:lnTo>
                  <a:pt x="860" y="900"/>
                </a:lnTo>
                <a:lnTo>
                  <a:pt x="860" y="900"/>
                </a:lnTo>
                <a:close/>
                <a:moveTo>
                  <a:pt x="848" y="880"/>
                </a:moveTo>
                <a:lnTo>
                  <a:pt x="848" y="880"/>
                </a:lnTo>
                <a:lnTo>
                  <a:pt x="846" y="880"/>
                </a:lnTo>
                <a:lnTo>
                  <a:pt x="842" y="878"/>
                </a:lnTo>
                <a:lnTo>
                  <a:pt x="840" y="874"/>
                </a:lnTo>
                <a:lnTo>
                  <a:pt x="838" y="870"/>
                </a:lnTo>
                <a:lnTo>
                  <a:pt x="836" y="830"/>
                </a:lnTo>
                <a:lnTo>
                  <a:pt x="836" y="830"/>
                </a:lnTo>
                <a:lnTo>
                  <a:pt x="836" y="826"/>
                </a:lnTo>
                <a:lnTo>
                  <a:pt x="838" y="824"/>
                </a:lnTo>
                <a:lnTo>
                  <a:pt x="840" y="822"/>
                </a:lnTo>
                <a:lnTo>
                  <a:pt x="844" y="820"/>
                </a:lnTo>
                <a:lnTo>
                  <a:pt x="886" y="820"/>
                </a:lnTo>
                <a:lnTo>
                  <a:pt x="886" y="820"/>
                </a:lnTo>
                <a:lnTo>
                  <a:pt x="890" y="822"/>
                </a:lnTo>
                <a:lnTo>
                  <a:pt x="892" y="824"/>
                </a:lnTo>
                <a:lnTo>
                  <a:pt x="896" y="826"/>
                </a:lnTo>
                <a:lnTo>
                  <a:pt x="896" y="830"/>
                </a:lnTo>
                <a:lnTo>
                  <a:pt x="900" y="870"/>
                </a:lnTo>
                <a:lnTo>
                  <a:pt x="900" y="870"/>
                </a:lnTo>
                <a:lnTo>
                  <a:pt x="900" y="874"/>
                </a:lnTo>
                <a:lnTo>
                  <a:pt x="898" y="878"/>
                </a:lnTo>
                <a:lnTo>
                  <a:pt x="896" y="880"/>
                </a:lnTo>
                <a:lnTo>
                  <a:pt x="892" y="880"/>
                </a:lnTo>
                <a:lnTo>
                  <a:pt x="848" y="880"/>
                </a:lnTo>
                <a:close/>
                <a:moveTo>
                  <a:pt x="148" y="80"/>
                </a:moveTo>
                <a:lnTo>
                  <a:pt x="148" y="80"/>
                </a:lnTo>
                <a:lnTo>
                  <a:pt x="150" y="76"/>
                </a:lnTo>
                <a:lnTo>
                  <a:pt x="156" y="72"/>
                </a:lnTo>
                <a:lnTo>
                  <a:pt x="950" y="72"/>
                </a:lnTo>
                <a:lnTo>
                  <a:pt x="950" y="72"/>
                </a:lnTo>
                <a:lnTo>
                  <a:pt x="956" y="76"/>
                </a:lnTo>
                <a:lnTo>
                  <a:pt x="958" y="80"/>
                </a:lnTo>
                <a:lnTo>
                  <a:pt x="958" y="644"/>
                </a:lnTo>
                <a:lnTo>
                  <a:pt x="958" y="644"/>
                </a:lnTo>
                <a:lnTo>
                  <a:pt x="956" y="650"/>
                </a:lnTo>
                <a:lnTo>
                  <a:pt x="950" y="652"/>
                </a:lnTo>
                <a:lnTo>
                  <a:pt x="156" y="652"/>
                </a:lnTo>
                <a:lnTo>
                  <a:pt x="156" y="652"/>
                </a:lnTo>
                <a:lnTo>
                  <a:pt x="150" y="650"/>
                </a:lnTo>
                <a:lnTo>
                  <a:pt x="148" y="644"/>
                </a:lnTo>
                <a:lnTo>
                  <a:pt x="148" y="80"/>
                </a:lnTo>
                <a:close/>
                <a:moveTo>
                  <a:pt x="820" y="870"/>
                </a:moveTo>
                <a:lnTo>
                  <a:pt x="820" y="870"/>
                </a:lnTo>
                <a:lnTo>
                  <a:pt x="820" y="874"/>
                </a:lnTo>
                <a:lnTo>
                  <a:pt x="818" y="878"/>
                </a:lnTo>
                <a:lnTo>
                  <a:pt x="816" y="880"/>
                </a:lnTo>
                <a:lnTo>
                  <a:pt x="812" y="880"/>
                </a:lnTo>
                <a:lnTo>
                  <a:pt x="770" y="880"/>
                </a:lnTo>
                <a:lnTo>
                  <a:pt x="770" y="880"/>
                </a:lnTo>
                <a:lnTo>
                  <a:pt x="766" y="880"/>
                </a:lnTo>
                <a:lnTo>
                  <a:pt x="762" y="878"/>
                </a:lnTo>
                <a:lnTo>
                  <a:pt x="760" y="874"/>
                </a:lnTo>
                <a:lnTo>
                  <a:pt x="760" y="870"/>
                </a:lnTo>
                <a:lnTo>
                  <a:pt x="758" y="830"/>
                </a:lnTo>
                <a:lnTo>
                  <a:pt x="758" y="830"/>
                </a:lnTo>
                <a:lnTo>
                  <a:pt x="758" y="826"/>
                </a:lnTo>
                <a:lnTo>
                  <a:pt x="760" y="824"/>
                </a:lnTo>
                <a:lnTo>
                  <a:pt x="762" y="822"/>
                </a:lnTo>
                <a:lnTo>
                  <a:pt x="766" y="820"/>
                </a:lnTo>
                <a:lnTo>
                  <a:pt x="808" y="820"/>
                </a:lnTo>
                <a:lnTo>
                  <a:pt x="808" y="820"/>
                </a:lnTo>
                <a:lnTo>
                  <a:pt x="812" y="822"/>
                </a:lnTo>
                <a:lnTo>
                  <a:pt x="814" y="824"/>
                </a:lnTo>
                <a:lnTo>
                  <a:pt x="818" y="826"/>
                </a:lnTo>
                <a:lnTo>
                  <a:pt x="818" y="830"/>
                </a:lnTo>
                <a:lnTo>
                  <a:pt x="820" y="870"/>
                </a:lnTo>
                <a:close/>
                <a:moveTo>
                  <a:pt x="702" y="900"/>
                </a:moveTo>
                <a:lnTo>
                  <a:pt x="744" y="900"/>
                </a:lnTo>
                <a:lnTo>
                  <a:pt x="744" y="900"/>
                </a:lnTo>
                <a:lnTo>
                  <a:pt x="748" y="900"/>
                </a:lnTo>
                <a:lnTo>
                  <a:pt x="750" y="902"/>
                </a:lnTo>
                <a:lnTo>
                  <a:pt x="754" y="906"/>
                </a:lnTo>
                <a:lnTo>
                  <a:pt x="754" y="910"/>
                </a:lnTo>
                <a:lnTo>
                  <a:pt x="756" y="948"/>
                </a:lnTo>
                <a:lnTo>
                  <a:pt x="756" y="948"/>
                </a:lnTo>
                <a:lnTo>
                  <a:pt x="756" y="952"/>
                </a:lnTo>
                <a:lnTo>
                  <a:pt x="754" y="956"/>
                </a:lnTo>
                <a:lnTo>
                  <a:pt x="750" y="958"/>
                </a:lnTo>
                <a:lnTo>
                  <a:pt x="748" y="958"/>
                </a:lnTo>
                <a:lnTo>
                  <a:pt x="704" y="958"/>
                </a:lnTo>
                <a:lnTo>
                  <a:pt x="704" y="958"/>
                </a:lnTo>
                <a:lnTo>
                  <a:pt x="700" y="958"/>
                </a:lnTo>
                <a:lnTo>
                  <a:pt x="696" y="956"/>
                </a:lnTo>
                <a:lnTo>
                  <a:pt x="694" y="952"/>
                </a:lnTo>
                <a:lnTo>
                  <a:pt x="694" y="948"/>
                </a:lnTo>
                <a:lnTo>
                  <a:pt x="692" y="910"/>
                </a:lnTo>
                <a:lnTo>
                  <a:pt x="692" y="910"/>
                </a:lnTo>
                <a:lnTo>
                  <a:pt x="692" y="906"/>
                </a:lnTo>
                <a:lnTo>
                  <a:pt x="694" y="902"/>
                </a:lnTo>
                <a:lnTo>
                  <a:pt x="698" y="900"/>
                </a:lnTo>
                <a:lnTo>
                  <a:pt x="702" y="900"/>
                </a:lnTo>
                <a:lnTo>
                  <a:pt x="702" y="900"/>
                </a:lnTo>
                <a:close/>
                <a:moveTo>
                  <a:pt x="690" y="880"/>
                </a:moveTo>
                <a:lnTo>
                  <a:pt x="690" y="880"/>
                </a:lnTo>
                <a:lnTo>
                  <a:pt x="686" y="880"/>
                </a:lnTo>
                <a:lnTo>
                  <a:pt x="684" y="878"/>
                </a:lnTo>
                <a:lnTo>
                  <a:pt x="682" y="874"/>
                </a:lnTo>
                <a:lnTo>
                  <a:pt x="680" y="870"/>
                </a:lnTo>
                <a:lnTo>
                  <a:pt x="678" y="830"/>
                </a:lnTo>
                <a:lnTo>
                  <a:pt x="678" y="830"/>
                </a:lnTo>
                <a:lnTo>
                  <a:pt x="680" y="826"/>
                </a:lnTo>
                <a:lnTo>
                  <a:pt x="682" y="824"/>
                </a:lnTo>
                <a:lnTo>
                  <a:pt x="684" y="822"/>
                </a:lnTo>
                <a:lnTo>
                  <a:pt x="688" y="820"/>
                </a:lnTo>
                <a:lnTo>
                  <a:pt x="730" y="820"/>
                </a:lnTo>
                <a:lnTo>
                  <a:pt x="730" y="820"/>
                </a:lnTo>
                <a:lnTo>
                  <a:pt x="734" y="822"/>
                </a:lnTo>
                <a:lnTo>
                  <a:pt x="736" y="824"/>
                </a:lnTo>
                <a:lnTo>
                  <a:pt x="738" y="826"/>
                </a:lnTo>
                <a:lnTo>
                  <a:pt x="740" y="830"/>
                </a:lnTo>
                <a:lnTo>
                  <a:pt x="742" y="870"/>
                </a:lnTo>
                <a:lnTo>
                  <a:pt x="742" y="870"/>
                </a:lnTo>
                <a:lnTo>
                  <a:pt x="742" y="874"/>
                </a:lnTo>
                <a:lnTo>
                  <a:pt x="740" y="878"/>
                </a:lnTo>
                <a:lnTo>
                  <a:pt x="736" y="880"/>
                </a:lnTo>
                <a:lnTo>
                  <a:pt x="732" y="880"/>
                </a:lnTo>
                <a:lnTo>
                  <a:pt x="690" y="880"/>
                </a:lnTo>
                <a:close/>
                <a:moveTo>
                  <a:pt x="622" y="900"/>
                </a:moveTo>
                <a:lnTo>
                  <a:pt x="664" y="900"/>
                </a:lnTo>
                <a:lnTo>
                  <a:pt x="664" y="900"/>
                </a:lnTo>
                <a:lnTo>
                  <a:pt x="668" y="900"/>
                </a:lnTo>
                <a:lnTo>
                  <a:pt x="672" y="902"/>
                </a:lnTo>
                <a:lnTo>
                  <a:pt x="674" y="906"/>
                </a:lnTo>
                <a:lnTo>
                  <a:pt x="674" y="910"/>
                </a:lnTo>
                <a:lnTo>
                  <a:pt x="676" y="948"/>
                </a:lnTo>
                <a:lnTo>
                  <a:pt x="676" y="948"/>
                </a:lnTo>
                <a:lnTo>
                  <a:pt x="674" y="952"/>
                </a:lnTo>
                <a:lnTo>
                  <a:pt x="672" y="956"/>
                </a:lnTo>
                <a:lnTo>
                  <a:pt x="670" y="958"/>
                </a:lnTo>
                <a:lnTo>
                  <a:pt x="666" y="958"/>
                </a:lnTo>
                <a:lnTo>
                  <a:pt x="622" y="958"/>
                </a:lnTo>
                <a:lnTo>
                  <a:pt x="622" y="958"/>
                </a:lnTo>
                <a:lnTo>
                  <a:pt x="618" y="958"/>
                </a:lnTo>
                <a:lnTo>
                  <a:pt x="616" y="956"/>
                </a:lnTo>
                <a:lnTo>
                  <a:pt x="614" y="952"/>
                </a:lnTo>
                <a:lnTo>
                  <a:pt x="612" y="948"/>
                </a:lnTo>
                <a:lnTo>
                  <a:pt x="612" y="910"/>
                </a:lnTo>
                <a:lnTo>
                  <a:pt x="612" y="910"/>
                </a:lnTo>
                <a:lnTo>
                  <a:pt x="612" y="906"/>
                </a:lnTo>
                <a:lnTo>
                  <a:pt x="614" y="902"/>
                </a:lnTo>
                <a:lnTo>
                  <a:pt x="618" y="900"/>
                </a:lnTo>
                <a:lnTo>
                  <a:pt x="622" y="900"/>
                </a:lnTo>
                <a:lnTo>
                  <a:pt x="622" y="900"/>
                </a:lnTo>
                <a:close/>
                <a:moveTo>
                  <a:pt x="610" y="880"/>
                </a:moveTo>
                <a:lnTo>
                  <a:pt x="610" y="880"/>
                </a:lnTo>
                <a:lnTo>
                  <a:pt x="608" y="880"/>
                </a:lnTo>
                <a:lnTo>
                  <a:pt x="604" y="878"/>
                </a:lnTo>
                <a:lnTo>
                  <a:pt x="602" y="874"/>
                </a:lnTo>
                <a:lnTo>
                  <a:pt x="602" y="870"/>
                </a:lnTo>
                <a:lnTo>
                  <a:pt x="600" y="830"/>
                </a:lnTo>
                <a:lnTo>
                  <a:pt x="600" y="830"/>
                </a:lnTo>
                <a:lnTo>
                  <a:pt x="602" y="826"/>
                </a:lnTo>
                <a:lnTo>
                  <a:pt x="604" y="824"/>
                </a:lnTo>
                <a:lnTo>
                  <a:pt x="606" y="822"/>
                </a:lnTo>
                <a:lnTo>
                  <a:pt x="610" y="820"/>
                </a:lnTo>
                <a:lnTo>
                  <a:pt x="652" y="820"/>
                </a:lnTo>
                <a:lnTo>
                  <a:pt x="652" y="820"/>
                </a:lnTo>
                <a:lnTo>
                  <a:pt x="656" y="822"/>
                </a:lnTo>
                <a:lnTo>
                  <a:pt x="658" y="824"/>
                </a:lnTo>
                <a:lnTo>
                  <a:pt x="660" y="826"/>
                </a:lnTo>
                <a:lnTo>
                  <a:pt x="662" y="830"/>
                </a:lnTo>
                <a:lnTo>
                  <a:pt x="662" y="870"/>
                </a:lnTo>
                <a:lnTo>
                  <a:pt x="662" y="870"/>
                </a:lnTo>
                <a:lnTo>
                  <a:pt x="662" y="874"/>
                </a:lnTo>
                <a:lnTo>
                  <a:pt x="660" y="878"/>
                </a:lnTo>
                <a:lnTo>
                  <a:pt x="658" y="880"/>
                </a:lnTo>
                <a:lnTo>
                  <a:pt x="654" y="880"/>
                </a:lnTo>
                <a:lnTo>
                  <a:pt x="610" y="880"/>
                </a:lnTo>
                <a:close/>
                <a:moveTo>
                  <a:pt x="532" y="910"/>
                </a:moveTo>
                <a:lnTo>
                  <a:pt x="532" y="910"/>
                </a:lnTo>
                <a:lnTo>
                  <a:pt x="532" y="906"/>
                </a:lnTo>
                <a:lnTo>
                  <a:pt x="534" y="902"/>
                </a:lnTo>
                <a:lnTo>
                  <a:pt x="538" y="900"/>
                </a:lnTo>
                <a:lnTo>
                  <a:pt x="542" y="900"/>
                </a:lnTo>
                <a:lnTo>
                  <a:pt x="584" y="900"/>
                </a:lnTo>
                <a:lnTo>
                  <a:pt x="584" y="900"/>
                </a:lnTo>
                <a:lnTo>
                  <a:pt x="588" y="900"/>
                </a:lnTo>
                <a:lnTo>
                  <a:pt x="592" y="902"/>
                </a:lnTo>
                <a:lnTo>
                  <a:pt x="594" y="906"/>
                </a:lnTo>
                <a:lnTo>
                  <a:pt x="594" y="910"/>
                </a:lnTo>
                <a:lnTo>
                  <a:pt x="594" y="948"/>
                </a:lnTo>
                <a:lnTo>
                  <a:pt x="594" y="948"/>
                </a:lnTo>
                <a:lnTo>
                  <a:pt x="594" y="952"/>
                </a:lnTo>
                <a:lnTo>
                  <a:pt x="592" y="956"/>
                </a:lnTo>
                <a:lnTo>
                  <a:pt x="588" y="958"/>
                </a:lnTo>
                <a:lnTo>
                  <a:pt x="584" y="958"/>
                </a:lnTo>
                <a:lnTo>
                  <a:pt x="542" y="958"/>
                </a:lnTo>
                <a:lnTo>
                  <a:pt x="542" y="958"/>
                </a:lnTo>
                <a:lnTo>
                  <a:pt x="538" y="958"/>
                </a:lnTo>
                <a:lnTo>
                  <a:pt x="534" y="956"/>
                </a:lnTo>
                <a:lnTo>
                  <a:pt x="532" y="952"/>
                </a:lnTo>
                <a:lnTo>
                  <a:pt x="532" y="948"/>
                </a:lnTo>
                <a:lnTo>
                  <a:pt x="532" y="910"/>
                </a:lnTo>
                <a:close/>
                <a:moveTo>
                  <a:pt x="532" y="880"/>
                </a:moveTo>
                <a:lnTo>
                  <a:pt x="532" y="880"/>
                </a:lnTo>
                <a:lnTo>
                  <a:pt x="528" y="880"/>
                </a:lnTo>
                <a:lnTo>
                  <a:pt x="524" y="878"/>
                </a:lnTo>
                <a:lnTo>
                  <a:pt x="522" y="874"/>
                </a:lnTo>
                <a:lnTo>
                  <a:pt x="522" y="870"/>
                </a:lnTo>
                <a:lnTo>
                  <a:pt x="522" y="830"/>
                </a:lnTo>
                <a:lnTo>
                  <a:pt x="522" y="830"/>
                </a:lnTo>
                <a:lnTo>
                  <a:pt x="524" y="826"/>
                </a:lnTo>
                <a:lnTo>
                  <a:pt x="526" y="824"/>
                </a:lnTo>
                <a:lnTo>
                  <a:pt x="528" y="822"/>
                </a:lnTo>
                <a:lnTo>
                  <a:pt x="532" y="820"/>
                </a:lnTo>
                <a:lnTo>
                  <a:pt x="574" y="820"/>
                </a:lnTo>
                <a:lnTo>
                  <a:pt x="574" y="820"/>
                </a:lnTo>
                <a:lnTo>
                  <a:pt x="578" y="822"/>
                </a:lnTo>
                <a:lnTo>
                  <a:pt x="580" y="824"/>
                </a:lnTo>
                <a:lnTo>
                  <a:pt x="582" y="826"/>
                </a:lnTo>
                <a:lnTo>
                  <a:pt x="584" y="830"/>
                </a:lnTo>
                <a:lnTo>
                  <a:pt x="584" y="870"/>
                </a:lnTo>
                <a:lnTo>
                  <a:pt x="584" y="870"/>
                </a:lnTo>
                <a:lnTo>
                  <a:pt x="582" y="874"/>
                </a:lnTo>
                <a:lnTo>
                  <a:pt x="580" y="878"/>
                </a:lnTo>
                <a:lnTo>
                  <a:pt x="578" y="880"/>
                </a:lnTo>
                <a:lnTo>
                  <a:pt x="574" y="880"/>
                </a:lnTo>
                <a:lnTo>
                  <a:pt x="532" y="880"/>
                </a:lnTo>
                <a:close/>
                <a:moveTo>
                  <a:pt x="452" y="910"/>
                </a:moveTo>
                <a:lnTo>
                  <a:pt x="452" y="910"/>
                </a:lnTo>
                <a:lnTo>
                  <a:pt x="452" y="906"/>
                </a:lnTo>
                <a:lnTo>
                  <a:pt x="454" y="902"/>
                </a:lnTo>
                <a:lnTo>
                  <a:pt x="458" y="900"/>
                </a:lnTo>
                <a:lnTo>
                  <a:pt x="462" y="900"/>
                </a:lnTo>
                <a:lnTo>
                  <a:pt x="504" y="900"/>
                </a:lnTo>
                <a:lnTo>
                  <a:pt x="504" y="900"/>
                </a:lnTo>
                <a:lnTo>
                  <a:pt x="508" y="900"/>
                </a:lnTo>
                <a:lnTo>
                  <a:pt x="512" y="902"/>
                </a:lnTo>
                <a:lnTo>
                  <a:pt x="514" y="906"/>
                </a:lnTo>
                <a:lnTo>
                  <a:pt x="514" y="910"/>
                </a:lnTo>
                <a:lnTo>
                  <a:pt x="514" y="948"/>
                </a:lnTo>
                <a:lnTo>
                  <a:pt x="514" y="948"/>
                </a:lnTo>
                <a:lnTo>
                  <a:pt x="512" y="952"/>
                </a:lnTo>
                <a:lnTo>
                  <a:pt x="510" y="956"/>
                </a:lnTo>
                <a:lnTo>
                  <a:pt x="508" y="958"/>
                </a:lnTo>
                <a:lnTo>
                  <a:pt x="504" y="958"/>
                </a:lnTo>
                <a:lnTo>
                  <a:pt x="460" y="958"/>
                </a:lnTo>
                <a:lnTo>
                  <a:pt x="460" y="958"/>
                </a:lnTo>
                <a:lnTo>
                  <a:pt x="456" y="958"/>
                </a:lnTo>
                <a:lnTo>
                  <a:pt x="454" y="956"/>
                </a:lnTo>
                <a:lnTo>
                  <a:pt x="452" y="952"/>
                </a:lnTo>
                <a:lnTo>
                  <a:pt x="450" y="948"/>
                </a:lnTo>
                <a:lnTo>
                  <a:pt x="452" y="910"/>
                </a:lnTo>
                <a:close/>
                <a:moveTo>
                  <a:pt x="442" y="870"/>
                </a:moveTo>
                <a:lnTo>
                  <a:pt x="444" y="830"/>
                </a:lnTo>
                <a:lnTo>
                  <a:pt x="444" y="830"/>
                </a:lnTo>
                <a:lnTo>
                  <a:pt x="444" y="826"/>
                </a:lnTo>
                <a:lnTo>
                  <a:pt x="446" y="824"/>
                </a:lnTo>
                <a:lnTo>
                  <a:pt x="450" y="822"/>
                </a:lnTo>
                <a:lnTo>
                  <a:pt x="454" y="820"/>
                </a:lnTo>
                <a:lnTo>
                  <a:pt x="496" y="820"/>
                </a:lnTo>
                <a:lnTo>
                  <a:pt x="496" y="820"/>
                </a:lnTo>
                <a:lnTo>
                  <a:pt x="500" y="822"/>
                </a:lnTo>
                <a:lnTo>
                  <a:pt x="502" y="824"/>
                </a:lnTo>
                <a:lnTo>
                  <a:pt x="504" y="826"/>
                </a:lnTo>
                <a:lnTo>
                  <a:pt x="504" y="830"/>
                </a:lnTo>
                <a:lnTo>
                  <a:pt x="504" y="870"/>
                </a:lnTo>
                <a:lnTo>
                  <a:pt x="504" y="870"/>
                </a:lnTo>
                <a:lnTo>
                  <a:pt x="504" y="874"/>
                </a:lnTo>
                <a:lnTo>
                  <a:pt x="502" y="878"/>
                </a:lnTo>
                <a:lnTo>
                  <a:pt x="498" y="880"/>
                </a:lnTo>
                <a:lnTo>
                  <a:pt x="494" y="880"/>
                </a:lnTo>
                <a:lnTo>
                  <a:pt x="452" y="880"/>
                </a:lnTo>
                <a:lnTo>
                  <a:pt x="452" y="880"/>
                </a:lnTo>
                <a:lnTo>
                  <a:pt x="448" y="880"/>
                </a:lnTo>
                <a:lnTo>
                  <a:pt x="446" y="878"/>
                </a:lnTo>
                <a:lnTo>
                  <a:pt x="444" y="874"/>
                </a:lnTo>
                <a:lnTo>
                  <a:pt x="442" y="870"/>
                </a:lnTo>
                <a:lnTo>
                  <a:pt x="442" y="870"/>
                </a:lnTo>
                <a:close/>
                <a:moveTo>
                  <a:pt x="372" y="910"/>
                </a:moveTo>
                <a:lnTo>
                  <a:pt x="372" y="910"/>
                </a:lnTo>
                <a:lnTo>
                  <a:pt x="372" y="906"/>
                </a:lnTo>
                <a:lnTo>
                  <a:pt x="376" y="902"/>
                </a:lnTo>
                <a:lnTo>
                  <a:pt x="378" y="900"/>
                </a:lnTo>
                <a:lnTo>
                  <a:pt x="382" y="900"/>
                </a:lnTo>
                <a:lnTo>
                  <a:pt x="424" y="900"/>
                </a:lnTo>
                <a:lnTo>
                  <a:pt x="424" y="900"/>
                </a:lnTo>
                <a:lnTo>
                  <a:pt x="428" y="900"/>
                </a:lnTo>
                <a:lnTo>
                  <a:pt x="432" y="902"/>
                </a:lnTo>
                <a:lnTo>
                  <a:pt x="434" y="906"/>
                </a:lnTo>
                <a:lnTo>
                  <a:pt x="434" y="910"/>
                </a:lnTo>
                <a:lnTo>
                  <a:pt x="432" y="948"/>
                </a:lnTo>
                <a:lnTo>
                  <a:pt x="432" y="948"/>
                </a:lnTo>
                <a:lnTo>
                  <a:pt x="432" y="952"/>
                </a:lnTo>
                <a:lnTo>
                  <a:pt x="430" y="956"/>
                </a:lnTo>
                <a:lnTo>
                  <a:pt x="426" y="958"/>
                </a:lnTo>
                <a:lnTo>
                  <a:pt x="422" y="958"/>
                </a:lnTo>
                <a:lnTo>
                  <a:pt x="380" y="958"/>
                </a:lnTo>
                <a:lnTo>
                  <a:pt x="380" y="958"/>
                </a:lnTo>
                <a:lnTo>
                  <a:pt x="376" y="958"/>
                </a:lnTo>
                <a:lnTo>
                  <a:pt x="372" y="956"/>
                </a:lnTo>
                <a:lnTo>
                  <a:pt x="370" y="952"/>
                </a:lnTo>
                <a:lnTo>
                  <a:pt x="370" y="948"/>
                </a:lnTo>
                <a:lnTo>
                  <a:pt x="372" y="910"/>
                </a:lnTo>
                <a:close/>
                <a:moveTo>
                  <a:pt x="364" y="870"/>
                </a:moveTo>
                <a:lnTo>
                  <a:pt x="366" y="830"/>
                </a:lnTo>
                <a:lnTo>
                  <a:pt x="366" y="830"/>
                </a:lnTo>
                <a:lnTo>
                  <a:pt x="366" y="826"/>
                </a:lnTo>
                <a:lnTo>
                  <a:pt x="368" y="824"/>
                </a:lnTo>
                <a:lnTo>
                  <a:pt x="372" y="822"/>
                </a:lnTo>
                <a:lnTo>
                  <a:pt x="376" y="820"/>
                </a:lnTo>
                <a:lnTo>
                  <a:pt x="418" y="820"/>
                </a:lnTo>
                <a:lnTo>
                  <a:pt x="418" y="820"/>
                </a:lnTo>
                <a:lnTo>
                  <a:pt x="422" y="822"/>
                </a:lnTo>
                <a:lnTo>
                  <a:pt x="424" y="824"/>
                </a:lnTo>
                <a:lnTo>
                  <a:pt x="426" y="826"/>
                </a:lnTo>
                <a:lnTo>
                  <a:pt x="426" y="830"/>
                </a:lnTo>
                <a:lnTo>
                  <a:pt x="426" y="870"/>
                </a:lnTo>
                <a:lnTo>
                  <a:pt x="426" y="870"/>
                </a:lnTo>
                <a:lnTo>
                  <a:pt x="424" y="874"/>
                </a:lnTo>
                <a:lnTo>
                  <a:pt x="422" y="878"/>
                </a:lnTo>
                <a:lnTo>
                  <a:pt x="420" y="880"/>
                </a:lnTo>
                <a:lnTo>
                  <a:pt x="416" y="880"/>
                </a:lnTo>
                <a:lnTo>
                  <a:pt x="372" y="880"/>
                </a:lnTo>
                <a:lnTo>
                  <a:pt x="372" y="880"/>
                </a:lnTo>
                <a:lnTo>
                  <a:pt x="368" y="880"/>
                </a:lnTo>
                <a:lnTo>
                  <a:pt x="366" y="878"/>
                </a:lnTo>
                <a:lnTo>
                  <a:pt x="364" y="874"/>
                </a:lnTo>
                <a:lnTo>
                  <a:pt x="364" y="870"/>
                </a:lnTo>
                <a:lnTo>
                  <a:pt x="364" y="870"/>
                </a:lnTo>
                <a:close/>
                <a:moveTo>
                  <a:pt x="292" y="910"/>
                </a:moveTo>
                <a:lnTo>
                  <a:pt x="292" y="910"/>
                </a:lnTo>
                <a:lnTo>
                  <a:pt x="292" y="906"/>
                </a:lnTo>
                <a:lnTo>
                  <a:pt x="296" y="902"/>
                </a:lnTo>
                <a:lnTo>
                  <a:pt x="298" y="900"/>
                </a:lnTo>
                <a:lnTo>
                  <a:pt x="302" y="900"/>
                </a:lnTo>
                <a:lnTo>
                  <a:pt x="346" y="900"/>
                </a:lnTo>
                <a:lnTo>
                  <a:pt x="346" y="900"/>
                </a:lnTo>
                <a:lnTo>
                  <a:pt x="348" y="900"/>
                </a:lnTo>
                <a:lnTo>
                  <a:pt x="352" y="902"/>
                </a:lnTo>
                <a:lnTo>
                  <a:pt x="354" y="906"/>
                </a:lnTo>
                <a:lnTo>
                  <a:pt x="354" y="910"/>
                </a:lnTo>
                <a:lnTo>
                  <a:pt x="352" y="948"/>
                </a:lnTo>
                <a:lnTo>
                  <a:pt x="352" y="948"/>
                </a:lnTo>
                <a:lnTo>
                  <a:pt x="352" y="952"/>
                </a:lnTo>
                <a:lnTo>
                  <a:pt x="348" y="956"/>
                </a:lnTo>
                <a:lnTo>
                  <a:pt x="346" y="958"/>
                </a:lnTo>
                <a:lnTo>
                  <a:pt x="342" y="958"/>
                </a:lnTo>
                <a:lnTo>
                  <a:pt x="298" y="958"/>
                </a:lnTo>
                <a:lnTo>
                  <a:pt x="298" y="958"/>
                </a:lnTo>
                <a:lnTo>
                  <a:pt x="294" y="958"/>
                </a:lnTo>
                <a:lnTo>
                  <a:pt x="292" y="956"/>
                </a:lnTo>
                <a:lnTo>
                  <a:pt x="290" y="952"/>
                </a:lnTo>
                <a:lnTo>
                  <a:pt x="290" y="948"/>
                </a:lnTo>
                <a:lnTo>
                  <a:pt x="292" y="910"/>
                </a:lnTo>
                <a:close/>
                <a:moveTo>
                  <a:pt x="284" y="870"/>
                </a:moveTo>
                <a:lnTo>
                  <a:pt x="288" y="830"/>
                </a:lnTo>
                <a:lnTo>
                  <a:pt x="288" y="830"/>
                </a:lnTo>
                <a:lnTo>
                  <a:pt x="288" y="826"/>
                </a:lnTo>
                <a:lnTo>
                  <a:pt x="290" y="824"/>
                </a:lnTo>
                <a:lnTo>
                  <a:pt x="294" y="822"/>
                </a:lnTo>
                <a:lnTo>
                  <a:pt x="298" y="820"/>
                </a:lnTo>
                <a:lnTo>
                  <a:pt x="340" y="820"/>
                </a:lnTo>
                <a:lnTo>
                  <a:pt x="340" y="820"/>
                </a:lnTo>
                <a:lnTo>
                  <a:pt x="344" y="822"/>
                </a:lnTo>
                <a:lnTo>
                  <a:pt x="346" y="824"/>
                </a:lnTo>
                <a:lnTo>
                  <a:pt x="348" y="826"/>
                </a:lnTo>
                <a:lnTo>
                  <a:pt x="348" y="830"/>
                </a:lnTo>
                <a:lnTo>
                  <a:pt x="346" y="870"/>
                </a:lnTo>
                <a:lnTo>
                  <a:pt x="346" y="870"/>
                </a:lnTo>
                <a:lnTo>
                  <a:pt x="346" y="874"/>
                </a:lnTo>
                <a:lnTo>
                  <a:pt x="342" y="878"/>
                </a:lnTo>
                <a:lnTo>
                  <a:pt x="340" y="880"/>
                </a:lnTo>
                <a:lnTo>
                  <a:pt x="336" y="880"/>
                </a:lnTo>
                <a:lnTo>
                  <a:pt x="294" y="880"/>
                </a:lnTo>
                <a:lnTo>
                  <a:pt x="294" y="880"/>
                </a:lnTo>
                <a:lnTo>
                  <a:pt x="290" y="880"/>
                </a:lnTo>
                <a:lnTo>
                  <a:pt x="286" y="878"/>
                </a:lnTo>
                <a:lnTo>
                  <a:pt x="284" y="874"/>
                </a:lnTo>
                <a:lnTo>
                  <a:pt x="284" y="870"/>
                </a:lnTo>
                <a:lnTo>
                  <a:pt x="284" y="870"/>
                </a:lnTo>
                <a:close/>
                <a:moveTo>
                  <a:pt x="270" y="830"/>
                </a:moveTo>
                <a:lnTo>
                  <a:pt x="266" y="870"/>
                </a:lnTo>
                <a:lnTo>
                  <a:pt x="266" y="870"/>
                </a:lnTo>
                <a:lnTo>
                  <a:pt x="266" y="874"/>
                </a:lnTo>
                <a:lnTo>
                  <a:pt x="264" y="878"/>
                </a:lnTo>
                <a:lnTo>
                  <a:pt x="260" y="880"/>
                </a:lnTo>
                <a:lnTo>
                  <a:pt x="256" y="880"/>
                </a:lnTo>
                <a:lnTo>
                  <a:pt x="214" y="880"/>
                </a:lnTo>
                <a:lnTo>
                  <a:pt x="214" y="880"/>
                </a:lnTo>
                <a:lnTo>
                  <a:pt x="210" y="880"/>
                </a:lnTo>
                <a:lnTo>
                  <a:pt x="208" y="878"/>
                </a:lnTo>
                <a:lnTo>
                  <a:pt x="206" y="874"/>
                </a:lnTo>
                <a:lnTo>
                  <a:pt x="206" y="870"/>
                </a:lnTo>
                <a:lnTo>
                  <a:pt x="210" y="830"/>
                </a:lnTo>
                <a:lnTo>
                  <a:pt x="210" y="830"/>
                </a:lnTo>
                <a:lnTo>
                  <a:pt x="210" y="826"/>
                </a:lnTo>
                <a:lnTo>
                  <a:pt x="212" y="824"/>
                </a:lnTo>
                <a:lnTo>
                  <a:pt x="216" y="822"/>
                </a:lnTo>
                <a:lnTo>
                  <a:pt x="220" y="820"/>
                </a:lnTo>
                <a:lnTo>
                  <a:pt x="262" y="820"/>
                </a:lnTo>
                <a:lnTo>
                  <a:pt x="262" y="820"/>
                </a:lnTo>
                <a:lnTo>
                  <a:pt x="266" y="822"/>
                </a:lnTo>
                <a:lnTo>
                  <a:pt x="268" y="824"/>
                </a:lnTo>
                <a:lnTo>
                  <a:pt x="270" y="826"/>
                </a:lnTo>
                <a:lnTo>
                  <a:pt x="270" y="830"/>
                </a:lnTo>
                <a:lnTo>
                  <a:pt x="270" y="830"/>
                </a:lnTo>
                <a:close/>
                <a:moveTo>
                  <a:pt x="132" y="830"/>
                </a:moveTo>
                <a:lnTo>
                  <a:pt x="132" y="830"/>
                </a:lnTo>
                <a:lnTo>
                  <a:pt x="132" y="826"/>
                </a:lnTo>
                <a:lnTo>
                  <a:pt x="136" y="824"/>
                </a:lnTo>
                <a:lnTo>
                  <a:pt x="138" y="822"/>
                </a:lnTo>
                <a:lnTo>
                  <a:pt x="142" y="820"/>
                </a:lnTo>
                <a:lnTo>
                  <a:pt x="184" y="820"/>
                </a:lnTo>
                <a:lnTo>
                  <a:pt x="184" y="820"/>
                </a:lnTo>
                <a:lnTo>
                  <a:pt x="186" y="822"/>
                </a:lnTo>
                <a:lnTo>
                  <a:pt x="190" y="824"/>
                </a:lnTo>
                <a:lnTo>
                  <a:pt x="192" y="826"/>
                </a:lnTo>
                <a:lnTo>
                  <a:pt x="192" y="830"/>
                </a:lnTo>
                <a:lnTo>
                  <a:pt x="188" y="870"/>
                </a:lnTo>
                <a:lnTo>
                  <a:pt x="188" y="870"/>
                </a:lnTo>
                <a:lnTo>
                  <a:pt x="186" y="874"/>
                </a:lnTo>
                <a:lnTo>
                  <a:pt x="184" y="878"/>
                </a:lnTo>
                <a:lnTo>
                  <a:pt x="180" y="880"/>
                </a:lnTo>
                <a:lnTo>
                  <a:pt x="178" y="880"/>
                </a:lnTo>
                <a:lnTo>
                  <a:pt x="136" y="880"/>
                </a:lnTo>
                <a:lnTo>
                  <a:pt x="136" y="880"/>
                </a:lnTo>
                <a:lnTo>
                  <a:pt x="132" y="880"/>
                </a:lnTo>
                <a:lnTo>
                  <a:pt x="128" y="878"/>
                </a:lnTo>
                <a:lnTo>
                  <a:pt x="128" y="874"/>
                </a:lnTo>
                <a:lnTo>
                  <a:pt x="128" y="870"/>
                </a:lnTo>
                <a:lnTo>
                  <a:pt x="132" y="830"/>
                </a:lnTo>
                <a:close/>
                <a:moveTo>
                  <a:pt x="122" y="908"/>
                </a:moveTo>
                <a:lnTo>
                  <a:pt x="122" y="908"/>
                </a:lnTo>
                <a:lnTo>
                  <a:pt x="124" y="906"/>
                </a:lnTo>
                <a:lnTo>
                  <a:pt x="126" y="902"/>
                </a:lnTo>
                <a:lnTo>
                  <a:pt x="130" y="900"/>
                </a:lnTo>
                <a:lnTo>
                  <a:pt x="134" y="900"/>
                </a:lnTo>
                <a:lnTo>
                  <a:pt x="186" y="900"/>
                </a:lnTo>
                <a:lnTo>
                  <a:pt x="186" y="900"/>
                </a:lnTo>
                <a:lnTo>
                  <a:pt x="190" y="900"/>
                </a:lnTo>
                <a:lnTo>
                  <a:pt x="192" y="902"/>
                </a:lnTo>
                <a:lnTo>
                  <a:pt x="194" y="906"/>
                </a:lnTo>
                <a:lnTo>
                  <a:pt x="194" y="908"/>
                </a:lnTo>
                <a:lnTo>
                  <a:pt x="190" y="948"/>
                </a:lnTo>
                <a:lnTo>
                  <a:pt x="190" y="948"/>
                </a:lnTo>
                <a:lnTo>
                  <a:pt x="190" y="952"/>
                </a:lnTo>
                <a:lnTo>
                  <a:pt x="186" y="956"/>
                </a:lnTo>
                <a:lnTo>
                  <a:pt x="184" y="958"/>
                </a:lnTo>
                <a:lnTo>
                  <a:pt x="180" y="958"/>
                </a:lnTo>
                <a:lnTo>
                  <a:pt x="126" y="958"/>
                </a:lnTo>
                <a:lnTo>
                  <a:pt x="126" y="958"/>
                </a:lnTo>
                <a:lnTo>
                  <a:pt x="122" y="958"/>
                </a:lnTo>
                <a:lnTo>
                  <a:pt x="120" y="956"/>
                </a:lnTo>
                <a:lnTo>
                  <a:pt x="118" y="952"/>
                </a:lnTo>
                <a:lnTo>
                  <a:pt x="118" y="948"/>
                </a:lnTo>
                <a:lnTo>
                  <a:pt x="122" y="908"/>
                </a:lnTo>
                <a:close/>
                <a:moveTo>
                  <a:pt x="158" y="1028"/>
                </a:moveTo>
                <a:lnTo>
                  <a:pt x="158" y="1028"/>
                </a:lnTo>
                <a:lnTo>
                  <a:pt x="158" y="1032"/>
                </a:lnTo>
                <a:lnTo>
                  <a:pt x="154" y="1034"/>
                </a:lnTo>
                <a:lnTo>
                  <a:pt x="152" y="1036"/>
                </a:lnTo>
                <a:lnTo>
                  <a:pt x="148" y="1038"/>
                </a:lnTo>
                <a:lnTo>
                  <a:pt x="118" y="1038"/>
                </a:lnTo>
                <a:lnTo>
                  <a:pt x="118" y="1038"/>
                </a:lnTo>
                <a:lnTo>
                  <a:pt x="114" y="1036"/>
                </a:lnTo>
                <a:lnTo>
                  <a:pt x="110" y="1034"/>
                </a:lnTo>
                <a:lnTo>
                  <a:pt x="108" y="1032"/>
                </a:lnTo>
                <a:lnTo>
                  <a:pt x="108" y="1028"/>
                </a:lnTo>
                <a:lnTo>
                  <a:pt x="114" y="988"/>
                </a:lnTo>
                <a:lnTo>
                  <a:pt x="114" y="988"/>
                </a:lnTo>
                <a:lnTo>
                  <a:pt x="114" y="984"/>
                </a:lnTo>
                <a:lnTo>
                  <a:pt x="116" y="980"/>
                </a:lnTo>
                <a:lnTo>
                  <a:pt x="120" y="978"/>
                </a:lnTo>
                <a:lnTo>
                  <a:pt x="124" y="978"/>
                </a:lnTo>
                <a:lnTo>
                  <a:pt x="154" y="978"/>
                </a:lnTo>
                <a:lnTo>
                  <a:pt x="154" y="978"/>
                </a:lnTo>
                <a:lnTo>
                  <a:pt x="158" y="978"/>
                </a:lnTo>
                <a:lnTo>
                  <a:pt x="160" y="980"/>
                </a:lnTo>
                <a:lnTo>
                  <a:pt x="162" y="984"/>
                </a:lnTo>
                <a:lnTo>
                  <a:pt x="162" y="988"/>
                </a:lnTo>
                <a:lnTo>
                  <a:pt x="158" y="1028"/>
                </a:lnTo>
                <a:close/>
                <a:moveTo>
                  <a:pt x="250" y="1028"/>
                </a:moveTo>
                <a:lnTo>
                  <a:pt x="250" y="1028"/>
                </a:lnTo>
                <a:lnTo>
                  <a:pt x="248" y="1032"/>
                </a:lnTo>
                <a:lnTo>
                  <a:pt x="246" y="1034"/>
                </a:lnTo>
                <a:lnTo>
                  <a:pt x="244" y="1036"/>
                </a:lnTo>
                <a:lnTo>
                  <a:pt x="240" y="1038"/>
                </a:lnTo>
                <a:lnTo>
                  <a:pt x="186" y="1038"/>
                </a:lnTo>
                <a:lnTo>
                  <a:pt x="186" y="1038"/>
                </a:lnTo>
                <a:lnTo>
                  <a:pt x="182" y="1036"/>
                </a:lnTo>
                <a:lnTo>
                  <a:pt x="180" y="1034"/>
                </a:lnTo>
                <a:lnTo>
                  <a:pt x="178" y="1032"/>
                </a:lnTo>
                <a:lnTo>
                  <a:pt x="176" y="1028"/>
                </a:lnTo>
                <a:lnTo>
                  <a:pt x="180" y="988"/>
                </a:lnTo>
                <a:lnTo>
                  <a:pt x="180" y="988"/>
                </a:lnTo>
                <a:lnTo>
                  <a:pt x="182" y="984"/>
                </a:lnTo>
                <a:lnTo>
                  <a:pt x="184" y="980"/>
                </a:lnTo>
                <a:lnTo>
                  <a:pt x="188" y="978"/>
                </a:lnTo>
                <a:lnTo>
                  <a:pt x="192" y="978"/>
                </a:lnTo>
                <a:lnTo>
                  <a:pt x="244" y="978"/>
                </a:lnTo>
                <a:lnTo>
                  <a:pt x="244" y="978"/>
                </a:lnTo>
                <a:lnTo>
                  <a:pt x="248" y="978"/>
                </a:lnTo>
                <a:lnTo>
                  <a:pt x="250" y="980"/>
                </a:lnTo>
                <a:lnTo>
                  <a:pt x="252" y="984"/>
                </a:lnTo>
                <a:lnTo>
                  <a:pt x="254" y="988"/>
                </a:lnTo>
                <a:lnTo>
                  <a:pt x="250" y="1028"/>
                </a:lnTo>
                <a:close/>
                <a:moveTo>
                  <a:pt x="260" y="958"/>
                </a:moveTo>
                <a:lnTo>
                  <a:pt x="218" y="958"/>
                </a:lnTo>
                <a:lnTo>
                  <a:pt x="218" y="958"/>
                </a:lnTo>
                <a:lnTo>
                  <a:pt x="214" y="958"/>
                </a:lnTo>
                <a:lnTo>
                  <a:pt x="210" y="956"/>
                </a:lnTo>
                <a:lnTo>
                  <a:pt x="208" y="952"/>
                </a:lnTo>
                <a:lnTo>
                  <a:pt x="208" y="948"/>
                </a:lnTo>
                <a:lnTo>
                  <a:pt x="212" y="910"/>
                </a:lnTo>
                <a:lnTo>
                  <a:pt x="212" y="910"/>
                </a:lnTo>
                <a:lnTo>
                  <a:pt x="214" y="906"/>
                </a:lnTo>
                <a:lnTo>
                  <a:pt x="216" y="902"/>
                </a:lnTo>
                <a:lnTo>
                  <a:pt x="218" y="900"/>
                </a:lnTo>
                <a:lnTo>
                  <a:pt x="222" y="900"/>
                </a:lnTo>
                <a:lnTo>
                  <a:pt x="266" y="900"/>
                </a:lnTo>
                <a:lnTo>
                  <a:pt x="266" y="900"/>
                </a:lnTo>
                <a:lnTo>
                  <a:pt x="270" y="900"/>
                </a:lnTo>
                <a:lnTo>
                  <a:pt x="272" y="902"/>
                </a:lnTo>
                <a:lnTo>
                  <a:pt x="274" y="906"/>
                </a:lnTo>
                <a:lnTo>
                  <a:pt x="274" y="910"/>
                </a:lnTo>
                <a:lnTo>
                  <a:pt x="272" y="948"/>
                </a:lnTo>
                <a:lnTo>
                  <a:pt x="272" y="948"/>
                </a:lnTo>
                <a:lnTo>
                  <a:pt x="270" y="952"/>
                </a:lnTo>
                <a:lnTo>
                  <a:pt x="268" y="956"/>
                </a:lnTo>
                <a:lnTo>
                  <a:pt x="264" y="958"/>
                </a:lnTo>
                <a:lnTo>
                  <a:pt x="260" y="958"/>
                </a:lnTo>
                <a:lnTo>
                  <a:pt x="260" y="958"/>
                </a:lnTo>
                <a:close/>
                <a:moveTo>
                  <a:pt x="772" y="1038"/>
                </a:moveTo>
                <a:lnTo>
                  <a:pt x="278" y="1038"/>
                </a:lnTo>
                <a:lnTo>
                  <a:pt x="278" y="1038"/>
                </a:lnTo>
                <a:lnTo>
                  <a:pt x="274" y="1036"/>
                </a:lnTo>
                <a:lnTo>
                  <a:pt x="270" y="1034"/>
                </a:lnTo>
                <a:lnTo>
                  <a:pt x="268" y="1032"/>
                </a:lnTo>
                <a:lnTo>
                  <a:pt x="268" y="1028"/>
                </a:lnTo>
                <a:lnTo>
                  <a:pt x="272" y="988"/>
                </a:lnTo>
                <a:lnTo>
                  <a:pt x="272" y="988"/>
                </a:lnTo>
                <a:lnTo>
                  <a:pt x="272" y="984"/>
                </a:lnTo>
                <a:lnTo>
                  <a:pt x="274" y="980"/>
                </a:lnTo>
                <a:lnTo>
                  <a:pt x="278" y="978"/>
                </a:lnTo>
                <a:lnTo>
                  <a:pt x="282" y="978"/>
                </a:lnTo>
                <a:lnTo>
                  <a:pt x="768" y="978"/>
                </a:lnTo>
                <a:lnTo>
                  <a:pt x="768" y="978"/>
                </a:lnTo>
                <a:lnTo>
                  <a:pt x="772" y="978"/>
                </a:lnTo>
                <a:lnTo>
                  <a:pt x="776" y="980"/>
                </a:lnTo>
                <a:lnTo>
                  <a:pt x="778" y="984"/>
                </a:lnTo>
                <a:lnTo>
                  <a:pt x="780" y="988"/>
                </a:lnTo>
                <a:lnTo>
                  <a:pt x="782" y="1028"/>
                </a:lnTo>
                <a:lnTo>
                  <a:pt x="782" y="1028"/>
                </a:lnTo>
                <a:lnTo>
                  <a:pt x="782" y="1032"/>
                </a:lnTo>
                <a:lnTo>
                  <a:pt x="780" y="1034"/>
                </a:lnTo>
                <a:lnTo>
                  <a:pt x="776" y="1036"/>
                </a:lnTo>
                <a:lnTo>
                  <a:pt x="772" y="1038"/>
                </a:lnTo>
                <a:lnTo>
                  <a:pt x="772" y="1038"/>
                </a:lnTo>
                <a:close/>
                <a:moveTo>
                  <a:pt x="774" y="948"/>
                </a:moveTo>
                <a:lnTo>
                  <a:pt x="772" y="910"/>
                </a:lnTo>
                <a:lnTo>
                  <a:pt x="772" y="910"/>
                </a:lnTo>
                <a:lnTo>
                  <a:pt x="772" y="906"/>
                </a:lnTo>
                <a:lnTo>
                  <a:pt x="774" y="902"/>
                </a:lnTo>
                <a:lnTo>
                  <a:pt x="778" y="900"/>
                </a:lnTo>
                <a:lnTo>
                  <a:pt x="780" y="900"/>
                </a:lnTo>
                <a:lnTo>
                  <a:pt x="824" y="900"/>
                </a:lnTo>
                <a:lnTo>
                  <a:pt x="824" y="900"/>
                </a:lnTo>
                <a:lnTo>
                  <a:pt x="828" y="900"/>
                </a:lnTo>
                <a:lnTo>
                  <a:pt x="830" y="902"/>
                </a:lnTo>
                <a:lnTo>
                  <a:pt x="834" y="906"/>
                </a:lnTo>
                <a:lnTo>
                  <a:pt x="834" y="910"/>
                </a:lnTo>
                <a:lnTo>
                  <a:pt x="838" y="948"/>
                </a:lnTo>
                <a:lnTo>
                  <a:pt x="838" y="948"/>
                </a:lnTo>
                <a:lnTo>
                  <a:pt x="836" y="952"/>
                </a:lnTo>
                <a:lnTo>
                  <a:pt x="834" y="956"/>
                </a:lnTo>
                <a:lnTo>
                  <a:pt x="832" y="958"/>
                </a:lnTo>
                <a:lnTo>
                  <a:pt x="828" y="958"/>
                </a:lnTo>
                <a:lnTo>
                  <a:pt x="784" y="958"/>
                </a:lnTo>
                <a:lnTo>
                  <a:pt x="784" y="958"/>
                </a:lnTo>
                <a:lnTo>
                  <a:pt x="780" y="958"/>
                </a:lnTo>
                <a:lnTo>
                  <a:pt x="778" y="956"/>
                </a:lnTo>
                <a:lnTo>
                  <a:pt x="776" y="952"/>
                </a:lnTo>
                <a:lnTo>
                  <a:pt x="774" y="948"/>
                </a:lnTo>
                <a:lnTo>
                  <a:pt x="774" y="948"/>
                </a:lnTo>
                <a:close/>
                <a:moveTo>
                  <a:pt x="864" y="1038"/>
                </a:moveTo>
                <a:lnTo>
                  <a:pt x="810" y="1038"/>
                </a:lnTo>
                <a:lnTo>
                  <a:pt x="810" y="1038"/>
                </a:lnTo>
                <a:lnTo>
                  <a:pt x="806" y="1036"/>
                </a:lnTo>
                <a:lnTo>
                  <a:pt x="804" y="1034"/>
                </a:lnTo>
                <a:lnTo>
                  <a:pt x="802" y="1032"/>
                </a:lnTo>
                <a:lnTo>
                  <a:pt x="800" y="1028"/>
                </a:lnTo>
                <a:lnTo>
                  <a:pt x="798" y="988"/>
                </a:lnTo>
                <a:lnTo>
                  <a:pt x="798" y="988"/>
                </a:lnTo>
                <a:lnTo>
                  <a:pt x="798" y="984"/>
                </a:lnTo>
                <a:lnTo>
                  <a:pt x="800" y="980"/>
                </a:lnTo>
                <a:lnTo>
                  <a:pt x="802" y="978"/>
                </a:lnTo>
                <a:lnTo>
                  <a:pt x="806" y="978"/>
                </a:lnTo>
                <a:lnTo>
                  <a:pt x="860" y="978"/>
                </a:lnTo>
                <a:lnTo>
                  <a:pt x="860" y="978"/>
                </a:lnTo>
                <a:lnTo>
                  <a:pt x="864" y="978"/>
                </a:lnTo>
                <a:lnTo>
                  <a:pt x="866" y="980"/>
                </a:lnTo>
                <a:lnTo>
                  <a:pt x="868" y="984"/>
                </a:lnTo>
                <a:lnTo>
                  <a:pt x="870" y="988"/>
                </a:lnTo>
                <a:lnTo>
                  <a:pt x="874" y="1028"/>
                </a:lnTo>
                <a:lnTo>
                  <a:pt x="874" y="1028"/>
                </a:lnTo>
                <a:lnTo>
                  <a:pt x="872" y="1032"/>
                </a:lnTo>
                <a:lnTo>
                  <a:pt x="870" y="1034"/>
                </a:lnTo>
                <a:lnTo>
                  <a:pt x="868" y="1036"/>
                </a:lnTo>
                <a:lnTo>
                  <a:pt x="864" y="1038"/>
                </a:lnTo>
                <a:lnTo>
                  <a:pt x="864" y="1038"/>
                </a:lnTo>
                <a:close/>
                <a:moveTo>
                  <a:pt x="992" y="1038"/>
                </a:moveTo>
                <a:lnTo>
                  <a:pt x="902" y="1038"/>
                </a:lnTo>
                <a:lnTo>
                  <a:pt x="902" y="1038"/>
                </a:lnTo>
                <a:lnTo>
                  <a:pt x="898" y="1036"/>
                </a:lnTo>
                <a:lnTo>
                  <a:pt x="896" y="1034"/>
                </a:lnTo>
                <a:lnTo>
                  <a:pt x="892" y="1032"/>
                </a:lnTo>
                <a:lnTo>
                  <a:pt x="892" y="1028"/>
                </a:lnTo>
                <a:lnTo>
                  <a:pt x="888" y="988"/>
                </a:lnTo>
                <a:lnTo>
                  <a:pt x="888" y="988"/>
                </a:lnTo>
                <a:lnTo>
                  <a:pt x="888" y="984"/>
                </a:lnTo>
                <a:lnTo>
                  <a:pt x="890" y="980"/>
                </a:lnTo>
                <a:lnTo>
                  <a:pt x="894" y="978"/>
                </a:lnTo>
                <a:lnTo>
                  <a:pt x="896" y="978"/>
                </a:lnTo>
                <a:lnTo>
                  <a:pt x="986" y="978"/>
                </a:lnTo>
                <a:lnTo>
                  <a:pt x="986" y="978"/>
                </a:lnTo>
                <a:lnTo>
                  <a:pt x="990" y="978"/>
                </a:lnTo>
                <a:lnTo>
                  <a:pt x="992" y="980"/>
                </a:lnTo>
                <a:lnTo>
                  <a:pt x="994" y="984"/>
                </a:lnTo>
                <a:lnTo>
                  <a:pt x="996" y="988"/>
                </a:lnTo>
                <a:lnTo>
                  <a:pt x="1000" y="1028"/>
                </a:lnTo>
                <a:lnTo>
                  <a:pt x="1000" y="1028"/>
                </a:lnTo>
                <a:lnTo>
                  <a:pt x="1000" y="1032"/>
                </a:lnTo>
                <a:lnTo>
                  <a:pt x="998" y="1034"/>
                </a:lnTo>
                <a:lnTo>
                  <a:pt x="996" y="1036"/>
                </a:lnTo>
                <a:lnTo>
                  <a:pt x="992" y="1038"/>
                </a:lnTo>
                <a:lnTo>
                  <a:pt x="992" y="1038"/>
                </a:lnTo>
                <a:close/>
              </a:path>
            </a:pathLst>
          </a:custGeom>
          <a:solidFill>
            <a:srgbClr val="75787B"/>
          </a:solidFill>
          <a:ln>
            <a:solidFill>
              <a:srgbClr val="75787B"/>
            </a:solidFill>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1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33B45B5E-7EA6-4EE1-B586-A47059637868}"/>
              </a:ext>
            </a:extLst>
          </p:cNvPr>
          <p:cNvGraphicFramePr>
            <a:graphicFrameLocks noGrp="1"/>
          </p:cNvGraphicFramePr>
          <p:nvPr/>
        </p:nvGraphicFramePr>
        <p:xfrm>
          <a:off x="5237666" y="1599419"/>
          <a:ext cx="2288065" cy="1467349"/>
        </p:xfrm>
        <a:graphic>
          <a:graphicData uri="http://schemas.openxmlformats.org/drawingml/2006/table">
            <a:tbl>
              <a:tblPr firstRow="1" bandRow="1">
                <a:tableStyleId>{5940675A-B579-460E-94D1-54222C63F5DA}</a:tableStyleId>
              </a:tblPr>
              <a:tblGrid>
                <a:gridCol w="2288065">
                  <a:extLst>
                    <a:ext uri="{9D8B030D-6E8A-4147-A177-3AD203B41FA5}">
                      <a16:colId xmlns:a16="http://schemas.microsoft.com/office/drawing/2014/main" val="3602010399"/>
                    </a:ext>
                  </a:extLst>
                </a:gridCol>
              </a:tblGrid>
              <a:tr h="235895">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193029">
                <a:tc>
                  <a:txBody>
                    <a:bodyPr/>
                    <a:lstStyle/>
                    <a:p>
                      <a:endParaRPr lang="en-US"/>
                    </a:p>
                  </a:txBody>
                  <a:tcPr>
                    <a:lnT w="12700" cap="flat" cmpd="sng" algn="ctr">
                      <a:solidFill>
                        <a:srgbClr val="75787B"/>
                      </a:solidFill>
                      <a:prstDash val="solid"/>
                      <a:round/>
                      <a:headEnd type="none" w="med" len="med"/>
                      <a:tailEnd type="none" w="med" len="med"/>
                    </a:lnT>
                  </a:tcPr>
                </a:tc>
                <a:extLst>
                  <a:ext uri="{0D108BD9-81ED-4DB2-BD59-A6C34878D82A}">
                    <a16:rowId xmlns:a16="http://schemas.microsoft.com/office/drawing/2014/main" val="1588079196"/>
                  </a:ext>
                </a:extLst>
              </a:tr>
            </a:tbl>
          </a:graphicData>
        </a:graphic>
      </p:graphicFrame>
      <p:sp>
        <p:nvSpPr>
          <p:cNvPr id="8" name="Freeform 1001">
            <a:extLst>
              <a:ext uri="{FF2B5EF4-FFF2-40B4-BE49-F238E27FC236}">
                <a16:creationId xmlns:a16="http://schemas.microsoft.com/office/drawing/2014/main" id="{14C13746-7AF0-4974-A89B-3A0630D8DA0E}"/>
              </a:ext>
            </a:extLst>
          </p:cNvPr>
          <p:cNvSpPr>
            <a:spLocks noEditPoints="1"/>
          </p:cNvSpPr>
          <p:nvPr/>
        </p:nvSpPr>
        <p:spPr bwMode="auto">
          <a:xfrm>
            <a:off x="7119860" y="1884407"/>
            <a:ext cx="417693" cy="272221"/>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2"/>
          </a:solidFill>
          <a:ln>
            <a:solidFill>
              <a:schemeClr val="tx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9F84F060-40EA-49FA-B428-94748EBB12B9}"/>
              </a:ext>
            </a:extLst>
          </p:cNvPr>
          <p:cNvSpPr txBox="1"/>
          <p:nvPr/>
        </p:nvSpPr>
        <p:spPr>
          <a:xfrm>
            <a:off x="6260821" y="2721455"/>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Cloud Database</a:t>
            </a:r>
          </a:p>
        </p:txBody>
      </p:sp>
      <p:pic>
        <p:nvPicPr>
          <p:cNvPr id="18" name="Picture 22" descr="http://websenseis.com/wp-content/uploads/2014/02/marketing-automation-icon.png">
            <a:extLst>
              <a:ext uri="{FF2B5EF4-FFF2-40B4-BE49-F238E27FC236}">
                <a16:creationId xmlns:a16="http://schemas.microsoft.com/office/drawing/2014/main" id="{8E083077-EFB3-4E2D-829C-ED5AEE11C710}"/>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5520253" y="2038870"/>
            <a:ext cx="731862" cy="59923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AE9462D-6B65-42F3-B569-64ED2C2FB13D}"/>
              </a:ext>
            </a:extLst>
          </p:cNvPr>
          <p:cNvSpPr txBox="1"/>
          <p:nvPr/>
        </p:nvSpPr>
        <p:spPr>
          <a:xfrm>
            <a:off x="5325315" y="2649200"/>
            <a:ext cx="11217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ERP Service Catalog</a:t>
            </a:r>
          </a:p>
        </p:txBody>
      </p:sp>
      <p:sp>
        <p:nvSpPr>
          <p:cNvPr id="38" name="TextBox 37">
            <a:extLst>
              <a:ext uri="{FF2B5EF4-FFF2-40B4-BE49-F238E27FC236}">
                <a16:creationId xmlns:a16="http://schemas.microsoft.com/office/drawing/2014/main" id="{C60EF9FE-C26D-4BCC-AF2C-571619CA854A}"/>
              </a:ext>
            </a:extLst>
          </p:cNvPr>
          <p:cNvSpPr txBox="1"/>
          <p:nvPr/>
        </p:nvSpPr>
        <p:spPr>
          <a:xfrm>
            <a:off x="3735820" y="2048116"/>
            <a:ext cx="118777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Request</a:t>
            </a:r>
          </a:p>
        </p:txBody>
      </p:sp>
      <p:grpSp>
        <p:nvGrpSpPr>
          <p:cNvPr id="28" name="Graphic 121" descr="Database with solid fill">
            <a:extLst>
              <a:ext uri="{FF2B5EF4-FFF2-40B4-BE49-F238E27FC236}">
                <a16:creationId xmlns:a16="http://schemas.microsoft.com/office/drawing/2014/main" id="{799315E4-BD1D-4D8A-81B4-466BC063FEF0}"/>
              </a:ext>
            </a:extLst>
          </p:cNvPr>
          <p:cNvGrpSpPr/>
          <p:nvPr/>
        </p:nvGrpSpPr>
        <p:grpSpPr>
          <a:xfrm>
            <a:off x="6566184" y="2151163"/>
            <a:ext cx="572976" cy="510893"/>
            <a:chOff x="2057528" y="4473309"/>
            <a:chExt cx="572976" cy="510893"/>
          </a:xfrm>
          <a:solidFill>
            <a:srgbClr val="75787B"/>
          </a:solidFill>
        </p:grpSpPr>
        <p:sp>
          <p:nvSpPr>
            <p:cNvPr id="29" name="Freeform: Shape 28">
              <a:extLst>
                <a:ext uri="{FF2B5EF4-FFF2-40B4-BE49-F238E27FC236}">
                  <a16:creationId xmlns:a16="http://schemas.microsoft.com/office/drawing/2014/main" id="{37A4FB6F-AF5F-44D0-BD68-AB5AF43FA1B3}"/>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Body"/>
                <a:ea typeface="+mn-ea"/>
                <a:cs typeface="+mn-cs"/>
              </a:endParaRPr>
            </a:p>
          </p:txBody>
        </p:sp>
        <p:sp>
          <p:nvSpPr>
            <p:cNvPr id="30" name="Freeform: Shape 29">
              <a:extLst>
                <a:ext uri="{FF2B5EF4-FFF2-40B4-BE49-F238E27FC236}">
                  <a16:creationId xmlns:a16="http://schemas.microsoft.com/office/drawing/2014/main" id="{944E14B6-72A6-4DE9-A6A0-5DED965F959F}"/>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Body"/>
                <a:ea typeface="+mn-ea"/>
                <a:cs typeface="+mn-cs"/>
              </a:endParaRPr>
            </a:p>
          </p:txBody>
        </p:sp>
        <p:sp>
          <p:nvSpPr>
            <p:cNvPr id="31" name="Freeform: Shape 30">
              <a:extLst>
                <a:ext uri="{FF2B5EF4-FFF2-40B4-BE49-F238E27FC236}">
                  <a16:creationId xmlns:a16="http://schemas.microsoft.com/office/drawing/2014/main" id="{F59BBB2C-DEFF-4DE2-975A-9A81E82AC32A}"/>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Body"/>
                <a:ea typeface="+mn-ea"/>
                <a:cs typeface="+mn-cs"/>
              </a:endParaRPr>
            </a:p>
          </p:txBody>
        </p:sp>
        <p:sp>
          <p:nvSpPr>
            <p:cNvPr id="32" name="Freeform: Shape 31">
              <a:extLst>
                <a:ext uri="{FF2B5EF4-FFF2-40B4-BE49-F238E27FC236}">
                  <a16:creationId xmlns:a16="http://schemas.microsoft.com/office/drawing/2014/main" id="{CF912223-620C-416C-AC29-7DBFE2B5671A}"/>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Body"/>
                <a:ea typeface="+mn-ea"/>
                <a:cs typeface="+mn-cs"/>
              </a:endParaRPr>
            </a:p>
          </p:txBody>
        </p:sp>
      </p:grpSp>
      <p:sp>
        <p:nvSpPr>
          <p:cNvPr id="57" name="TextBox 56">
            <a:extLst>
              <a:ext uri="{FF2B5EF4-FFF2-40B4-BE49-F238E27FC236}">
                <a16:creationId xmlns:a16="http://schemas.microsoft.com/office/drawing/2014/main" id="{BB273B42-FF58-498A-B9D6-2AE1621DB619}"/>
              </a:ext>
            </a:extLst>
          </p:cNvPr>
          <p:cNvSpPr txBox="1"/>
          <p:nvPr/>
        </p:nvSpPr>
        <p:spPr>
          <a:xfrm>
            <a:off x="3655815" y="2690654"/>
            <a:ext cx="83654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Response</a:t>
            </a:r>
          </a:p>
        </p:txBody>
      </p:sp>
      <p:cxnSp>
        <p:nvCxnSpPr>
          <p:cNvPr id="58" name="Straight Arrow Connector 57">
            <a:extLst>
              <a:ext uri="{FF2B5EF4-FFF2-40B4-BE49-F238E27FC236}">
                <a16:creationId xmlns:a16="http://schemas.microsoft.com/office/drawing/2014/main" id="{996D0F9F-3C35-423A-88B4-E99D0BC970F2}"/>
              </a:ext>
            </a:extLst>
          </p:cNvPr>
          <p:cNvCxnSpPr>
            <a:cxnSpLocks/>
          </p:cNvCxnSpPr>
          <p:nvPr/>
        </p:nvCxnSpPr>
        <p:spPr>
          <a:xfrm>
            <a:off x="3228001" y="2319981"/>
            <a:ext cx="188536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36E59F-4E20-4AC7-8F28-250195E121E5}"/>
              </a:ext>
            </a:extLst>
          </p:cNvPr>
          <p:cNvCxnSpPr>
            <a:cxnSpLocks/>
          </p:cNvCxnSpPr>
          <p:nvPr/>
        </p:nvCxnSpPr>
        <p:spPr>
          <a:xfrm flipH="1">
            <a:off x="3184824" y="2662056"/>
            <a:ext cx="19285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Connector 23">
            <a:extLst>
              <a:ext uri="{FF2B5EF4-FFF2-40B4-BE49-F238E27FC236}">
                <a16:creationId xmlns:a16="http://schemas.microsoft.com/office/drawing/2014/main" id="{9E7F6000-9867-45E2-9361-0ED48EEE96C1}"/>
              </a:ext>
            </a:extLst>
          </p:cNvPr>
          <p:cNvSpPr/>
          <p:nvPr/>
        </p:nvSpPr>
        <p:spPr bwMode="gray">
          <a:xfrm>
            <a:off x="1091545" y="3517890"/>
            <a:ext cx="233535" cy="246220"/>
          </a:xfrm>
          <a:prstGeom prst="flowChartConnector">
            <a:avLst/>
          </a:prstGeom>
          <a:solidFill>
            <a:srgbClr val="39485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25" name="TextBox 24">
            <a:extLst>
              <a:ext uri="{FF2B5EF4-FFF2-40B4-BE49-F238E27FC236}">
                <a16:creationId xmlns:a16="http://schemas.microsoft.com/office/drawing/2014/main" id="{78606FB7-4F13-4C5E-BBEF-D19B49923D8D}"/>
              </a:ext>
            </a:extLst>
          </p:cNvPr>
          <p:cNvSpPr txBox="1"/>
          <p:nvPr/>
        </p:nvSpPr>
        <p:spPr>
          <a:xfrm>
            <a:off x="1015928" y="3775189"/>
            <a:ext cx="247535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Source system invokes the SOAP/REST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latin typeface="Arial" panose="020B0604020202020204" pitchFamily="34" charset="0"/>
                <a:cs typeface="Arial" panose="020B0604020202020204" pitchFamily="34" charset="0"/>
              </a:rPr>
              <a:t>Webservices with relevant parameters</a:t>
            </a:r>
            <a:endParaRPr kumimoji="0" lang="en-US" sz="10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sp>
        <p:nvSpPr>
          <p:cNvPr id="26" name="Flowchart: Connector 25">
            <a:extLst>
              <a:ext uri="{FF2B5EF4-FFF2-40B4-BE49-F238E27FC236}">
                <a16:creationId xmlns:a16="http://schemas.microsoft.com/office/drawing/2014/main" id="{DA961D7C-EBC6-4AE2-9298-42900AEE12CB}"/>
              </a:ext>
            </a:extLst>
          </p:cNvPr>
          <p:cNvSpPr/>
          <p:nvPr/>
        </p:nvSpPr>
        <p:spPr bwMode="gray">
          <a:xfrm>
            <a:off x="5325315" y="1940628"/>
            <a:ext cx="198154" cy="217562"/>
          </a:xfrm>
          <a:prstGeom prst="flowChartConnector">
            <a:avLst/>
          </a:prstGeom>
          <a:solidFill>
            <a:srgbClr val="39485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sp>
        <p:nvSpPr>
          <p:cNvPr id="27" name="TextBox 26">
            <a:extLst>
              <a:ext uri="{FF2B5EF4-FFF2-40B4-BE49-F238E27FC236}">
                <a16:creationId xmlns:a16="http://schemas.microsoft.com/office/drawing/2014/main" id="{5B256B25-FAB3-4F5A-9C41-87C2AF439AD7}"/>
              </a:ext>
            </a:extLst>
          </p:cNvPr>
          <p:cNvSpPr txBox="1"/>
          <p:nvPr/>
        </p:nvSpPr>
        <p:spPr>
          <a:xfrm>
            <a:off x="5720844" y="3680390"/>
            <a:ext cx="2126256"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Cloud ERP responds to the webservice call with appropriate data</a:t>
            </a:r>
          </a:p>
        </p:txBody>
      </p:sp>
      <p:sp>
        <p:nvSpPr>
          <p:cNvPr id="35" name="Flowchart: Connector 34">
            <a:extLst>
              <a:ext uri="{FF2B5EF4-FFF2-40B4-BE49-F238E27FC236}">
                <a16:creationId xmlns:a16="http://schemas.microsoft.com/office/drawing/2014/main" id="{79CB2B5B-39E3-4224-8DD3-E5D462D838E5}"/>
              </a:ext>
            </a:extLst>
          </p:cNvPr>
          <p:cNvSpPr/>
          <p:nvPr/>
        </p:nvSpPr>
        <p:spPr bwMode="gray">
          <a:xfrm>
            <a:off x="831200" y="1998209"/>
            <a:ext cx="184728" cy="192804"/>
          </a:xfrm>
          <a:prstGeom prst="flowChartConnector">
            <a:avLst/>
          </a:prstGeom>
          <a:solidFill>
            <a:srgbClr val="39485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36" name="Flowchart: Connector 35">
            <a:extLst>
              <a:ext uri="{FF2B5EF4-FFF2-40B4-BE49-F238E27FC236}">
                <a16:creationId xmlns:a16="http://schemas.microsoft.com/office/drawing/2014/main" id="{ACC5DCBB-86BA-453A-8AC3-B5E6C2EA2787}"/>
              </a:ext>
            </a:extLst>
          </p:cNvPr>
          <p:cNvSpPr/>
          <p:nvPr/>
        </p:nvSpPr>
        <p:spPr bwMode="gray">
          <a:xfrm>
            <a:off x="5769415" y="3370912"/>
            <a:ext cx="233535" cy="246220"/>
          </a:xfrm>
          <a:prstGeom prst="flowChartConnector">
            <a:avLst/>
          </a:prstGeom>
          <a:solidFill>
            <a:srgbClr val="39485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grpSp>
        <p:nvGrpSpPr>
          <p:cNvPr id="47" name="Group 46">
            <a:extLst>
              <a:ext uri="{FF2B5EF4-FFF2-40B4-BE49-F238E27FC236}">
                <a16:creationId xmlns:a16="http://schemas.microsoft.com/office/drawing/2014/main" id="{ADA7FFFC-4A6D-49E6-94A3-30F6CB79BB5F}"/>
              </a:ext>
            </a:extLst>
          </p:cNvPr>
          <p:cNvGrpSpPr/>
          <p:nvPr/>
        </p:nvGrpSpPr>
        <p:grpSpPr>
          <a:xfrm>
            <a:off x="0" y="16350"/>
            <a:ext cx="2869301" cy="284558"/>
            <a:chOff x="2003522" y="13133"/>
            <a:chExt cx="2869301" cy="284558"/>
          </a:xfrm>
        </p:grpSpPr>
        <p:sp>
          <p:nvSpPr>
            <p:cNvPr id="48" name="Arrow: Chevron 47">
              <a:extLst>
                <a:ext uri="{FF2B5EF4-FFF2-40B4-BE49-F238E27FC236}">
                  <a16:creationId xmlns:a16="http://schemas.microsoft.com/office/drawing/2014/main" id="{FD6C99B8-AD54-453A-9A92-AA754C58421B}"/>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49" name="Arrow: Chevron 48">
              <a:extLst>
                <a:ext uri="{FF2B5EF4-FFF2-40B4-BE49-F238E27FC236}">
                  <a16:creationId xmlns:a16="http://schemas.microsoft.com/office/drawing/2014/main" id="{4E6E06AA-B3A0-4DD7-8BD1-9FCBEC0EDB5C}"/>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50" name="Arrow: Chevron 49">
            <a:extLst>
              <a:ext uri="{FF2B5EF4-FFF2-40B4-BE49-F238E27FC236}">
                <a16:creationId xmlns:a16="http://schemas.microsoft.com/office/drawing/2014/main" id="{45EA2B2B-ACBC-4641-B785-83026E85AC42}"/>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grpSp>
        <p:nvGrpSpPr>
          <p:cNvPr id="33" name="Group 32">
            <a:extLst>
              <a:ext uri="{FF2B5EF4-FFF2-40B4-BE49-F238E27FC236}">
                <a16:creationId xmlns:a16="http://schemas.microsoft.com/office/drawing/2014/main" id="{A688A282-8F35-4754-A329-2D7E297AB227}"/>
              </a:ext>
            </a:extLst>
          </p:cNvPr>
          <p:cNvGrpSpPr/>
          <p:nvPr/>
        </p:nvGrpSpPr>
        <p:grpSpPr>
          <a:xfrm>
            <a:off x="222459" y="4472537"/>
            <a:ext cx="10403866" cy="2102590"/>
            <a:chOff x="2175412" y="3274520"/>
            <a:chExt cx="10403866" cy="2102590"/>
          </a:xfrm>
        </p:grpSpPr>
        <p:grpSp>
          <p:nvGrpSpPr>
            <p:cNvPr id="34" name="Group 33">
              <a:extLst>
                <a:ext uri="{FF2B5EF4-FFF2-40B4-BE49-F238E27FC236}">
                  <a16:creationId xmlns:a16="http://schemas.microsoft.com/office/drawing/2014/main" id="{C6CB2766-3B2D-49BA-83B5-66319B5F99A5}"/>
                </a:ext>
              </a:extLst>
            </p:cNvPr>
            <p:cNvGrpSpPr/>
            <p:nvPr/>
          </p:nvGrpSpPr>
          <p:grpSpPr>
            <a:xfrm>
              <a:off x="2530562" y="3611636"/>
              <a:ext cx="10048716" cy="1765474"/>
              <a:chOff x="8375107" y="1820281"/>
              <a:chExt cx="3198435" cy="1765474"/>
            </a:xfrm>
          </p:grpSpPr>
          <p:cxnSp>
            <p:nvCxnSpPr>
              <p:cNvPr id="43" name="Straight Connector 42">
                <a:extLst>
                  <a:ext uri="{FF2B5EF4-FFF2-40B4-BE49-F238E27FC236}">
                    <a16:creationId xmlns:a16="http://schemas.microsoft.com/office/drawing/2014/main" id="{47BB4760-57FE-4214-A97D-B8C37E49CE1E}"/>
                  </a:ext>
                </a:extLst>
              </p:cNvPr>
              <p:cNvCxnSpPr/>
              <p:nvPr/>
            </p:nvCxnSpPr>
            <p:spPr>
              <a:xfrm flipV="1">
                <a:off x="8657285" y="3585755"/>
                <a:ext cx="1463040" cy="0"/>
              </a:xfrm>
              <a:prstGeom prst="line">
                <a:avLst/>
              </a:prstGeom>
              <a:noFill/>
              <a:ln w="6350" cap="flat" cmpd="sng" algn="ctr">
                <a:solidFill>
                  <a:sysClr val="window" lastClr="FFFFFF"/>
                </a:solidFill>
                <a:prstDash val="solid"/>
                <a:miter lim="800000"/>
              </a:ln>
              <a:effectLst/>
            </p:spPr>
          </p:cxnSp>
          <p:cxnSp>
            <p:nvCxnSpPr>
              <p:cNvPr id="44" name="Straight Connector 43">
                <a:extLst>
                  <a:ext uri="{FF2B5EF4-FFF2-40B4-BE49-F238E27FC236}">
                    <a16:creationId xmlns:a16="http://schemas.microsoft.com/office/drawing/2014/main" id="{5CBDCDED-CA03-4BCF-B4DD-FFEDC1985356}"/>
                  </a:ext>
                </a:extLst>
              </p:cNvPr>
              <p:cNvCxnSpPr/>
              <p:nvPr/>
            </p:nvCxnSpPr>
            <p:spPr>
              <a:xfrm flipV="1">
                <a:off x="10110502" y="2576416"/>
                <a:ext cx="1463040" cy="0"/>
              </a:xfrm>
              <a:prstGeom prst="line">
                <a:avLst/>
              </a:prstGeom>
              <a:noFill/>
              <a:ln w="6350" cap="flat" cmpd="sng" algn="ctr">
                <a:solidFill>
                  <a:sysClr val="window" lastClr="FFFFFF"/>
                </a:solidFill>
                <a:prstDash val="solid"/>
                <a:miter lim="800000"/>
              </a:ln>
              <a:effectLst/>
            </p:spPr>
          </p:cxnSp>
          <p:sp>
            <p:nvSpPr>
              <p:cNvPr id="45" name="Rectangle 44">
                <a:extLst>
                  <a:ext uri="{FF2B5EF4-FFF2-40B4-BE49-F238E27FC236}">
                    <a16:creationId xmlns:a16="http://schemas.microsoft.com/office/drawing/2014/main" id="{32E96AC2-0175-4D49-A189-E801EDCD94DB}"/>
                  </a:ext>
                </a:extLst>
              </p:cNvPr>
              <p:cNvSpPr/>
              <p:nvPr/>
            </p:nvSpPr>
            <p:spPr bwMode="gray">
              <a:xfrm>
                <a:off x="8375107" y="1820281"/>
                <a:ext cx="1324585" cy="1396661"/>
              </a:xfrm>
              <a:prstGeom prst="rect">
                <a:avLst/>
              </a:prstGeom>
              <a:solidFill>
                <a:schemeClr val="bg1">
                  <a:lumMod val="85000"/>
                </a:schemeClr>
              </a:solidFill>
              <a:ln w="19050" algn="ctr">
                <a:noFill/>
                <a:miter lim="800000"/>
                <a:headEnd/>
                <a:tailEnd/>
              </a:ln>
            </p:spPr>
            <p:txBody>
              <a:bodyPr wrap="square" lIns="93300" tIns="93300" rIns="93300" bIns="93300" rtlCol="0" anchor="t" anchorCtr="0"/>
              <a:lstStyle/>
              <a:p>
                <a:pPr marL="179935" marR="0" lvl="0" indent="-179935" algn="l" defTabSz="959653" rtl="0" eaLnBrk="1" fontAlgn="auto" latinLnBrk="0" hangingPunct="1">
                  <a:lnSpc>
                    <a:spcPct val="106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Create extraction logic and invoke web service</a:t>
                </a:r>
              </a:p>
              <a:p>
                <a:pPr marL="179935" marR="0" lvl="0" indent="-179935" algn="l" defTabSz="959653" rtl="0" eaLnBrk="1" fontAlgn="auto" latinLnBrk="0" hangingPunct="1">
                  <a:lnSpc>
                    <a:spcPct val="106000"/>
                  </a:lnSpc>
                  <a:spcBef>
                    <a:spcPts val="0"/>
                  </a:spcBef>
                  <a:spcAft>
                    <a:spcPts val="0"/>
                  </a:spcAft>
                  <a:buClrTx/>
                  <a:buSzTx/>
                  <a:buFont typeface="Wingdings" panose="05000000000000000000" pitchFamily="2" charset="2"/>
                  <a:buChar char="ü"/>
                  <a:tabLst/>
                  <a:defRPr/>
                </a:pPr>
                <a:r>
                  <a:rPr lang="en-US" sz="1100" kern="0">
                    <a:solidFill>
                      <a:prstClr val="black"/>
                    </a:solidFill>
                    <a:latin typeface="Arial" panose="020B0604020202020204" pitchFamily="34" charset="0"/>
                    <a:ea typeface="Open Sans" panose="020B0606030504020204" pitchFamily="34" charset="0"/>
                    <a:cs typeface="Arial" panose="020B0604020202020204" pitchFamily="34" charset="0"/>
                  </a:rPr>
                  <a:t>Pass authorization details (username &amp; password) while invoking web service</a:t>
                </a:r>
              </a:p>
              <a:p>
                <a:pPr marL="179935" marR="0" lvl="0" indent="-179935" algn="l" defTabSz="959653" rtl="0" eaLnBrk="1" fontAlgn="auto" latinLnBrk="0" hangingPunct="1">
                  <a:lnSpc>
                    <a:spcPct val="106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Process response from Cloud to update the status of data extracted</a:t>
                </a:r>
              </a:p>
            </p:txBody>
          </p:sp>
          <p:sp>
            <p:nvSpPr>
              <p:cNvPr id="46" name="Rectangle 45">
                <a:extLst>
                  <a:ext uri="{FF2B5EF4-FFF2-40B4-BE49-F238E27FC236}">
                    <a16:creationId xmlns:a16="http://schemas.microsoft.com/office/drawing/2014/main" id="{190A7431-6FD3-4AE7-9686-7324B768225D}"/>
                  </a:ext>
                </a:extLst>
              </p:cNvPr>
              <p:cNvSpPr/>
              <p:nvPr/>
            </p:nvSpPr>
            <p:spPr bwMode="gray">
              <a:xfrm>
                <a:off x="9724520" y="1837710"/>
                <a:ext cx="1323942" cy="1374689"/>
              </a:xfrm>
              <a:prstGeom prst="rect">
                <a:avLst/>
              </a:prstGeom>
              <a:solidFill>
                <a:schemeClr val="bg1">
                  <a:lumMod val="85000"/>
                </a:schemeClr>
              </a:solidFill>
              <a:ln w="19050" algn="ctr">
                <a:noFill/>
                <a:miter lim="800000"/>
                <a:headEnd/>
                <a:tailEnd/>
              </a:ln>
            </p:spPr>
            <p:txBody>
              <a:bodyPr wrap="square" lIns="93300" tIns="93300" rIns="93300" bIns="93300" rtlCol="0" anchor="t" anchorCtr="0"/>
              <a:lstStyle/>
              <a:p>
                <a:pPr marL="179935" marR="0" lvl="0" indent="-179935" algn="l" defTabSz="959653" rtl="0" eaLnBrk="1" fontAlgn="auto" latinLnBrk="0" hangingPunct="1">
                  <a:lnSpc>
                    <a:spcPct val="106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Provide Web Service details </a:t>
                </a:r>
                <a:r>
                  <a:rPr lang="en-US" sz="1100" kern="0">
                    <a:solidFill>
                      <a:prstClr val="black"/>
                    </a:solidFill>
                    <a:latin typeface="Arial" panose="020B0604020202020204" pitchFamily="34" charset="0"/>
                    <a:ea typeface="Open Sans" panose="020B0606030504020204" pitchFamily="34" charset="0"/>
                    <a:cs typeface="Arial" panose="020B0604020202020204" pitchFamily="34" charset="0"/>
                  </a:rPr>
                  <a:t>to source system</a:t>
                </a:r>
                <a:endParaRPr kumimoji="0" lang="en-US" sz="1100" b="0" i="0" u="none" strike="noStrike" kern="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endParaRPr>
              </a:p>
              <a:p>
                <a:pPr marL="179935" marR="0" lvl="0" indent="-179935" algn="l" defTabSz="959653" rtl="0" eaLnBrk="1" fontAlgn="auto" latinLnBrk="0" hangingPunct="1">
                  <a:lnSpc>
                    <a:spcPct val="106000"/>
                  </a:lnSpc>
                  <a:spcBef>
                    <a:spcPts val="0"/>
                  </a:spcBef>
                  <a:spcAft>
                    <a:spcPts val="0"/>
                  </a:spcAft>
                  <a:buClrTx/>
                  <a:buSzTx/>
                  <a:buFont typeface="Wingdings" panose="05000000000000000000" pitchFamily="2" charset="2"/>
                  <a:buChar char="ü"/>
                  <a:tabLst/>
                  <a:defRPr/>
                </a:pPr>
                <a:r>
                  <a:rPr kumimoji="0" lang="en-US" sz="1100" b="0" i="0" u="none" strike="noStrike" kern="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Configure security for ESS job, Web Services and service account</a:t>
                </a:r>
              </a:p>
            </p:txBody>
          </p:sp>
        </p:grpSp>
        <p:sp>
          <p:nvSpPr>
            <p:cNvPr id="39" name="Rectangle 38">
              <a:extLst>
                <a:ext uri="{FF2B5EF4-FFF2-40B4-BE49-F238E27FC236}">
                  <a16:creationId xmlns:a16="http://schemas.microsoft.com/office/drawing/2014/main" id="{3B7D65D1-2627-4729-B410-F4C387BE9E6E}"/>
                </a:ext>
              </a:extLst>
            </p:cNvPr>
            <p:cNvSpPr/>
            <p:nvPr/>
          </p:nvSpPr>
          <p:spPr bwMode="gray">
            <a:xfrm>
              <a:off x="6770094" y="3277706"/>
              <a:ext cx="4159508" cy="271251"/>
            </a:xfrm>
            <a:prstGeom prst="rect">
              <a:avLst/>
            </a:prstGeom>
            <a:solidFill>
              <a:srgbClr val="C55A11"/>
            </a:solidFill>
            <a:ln w="19050" algn="ctr">
              <a:noFill/>
              <a:miter lim="800000"/>
              <a:headEnd/>
              <a:tailEnd/>
            </a:ln>
          </p:spPr>
          <p:txBody>
            <a:bodyPr wrap="square" lIns="93300" tIns="93300" rIns="93300" bIns="93300" rtlCol="0" anchor="ctr" anchorCtr="0"/>
            <a:lstStyle/>
            <a:p>
              <a:pPr marL="0" marR="0" lvl="0" indent="0" algn="ctr" defTabSz="959653" rtl="0" eaLnBrk="1" fontAlgn="auto" latinLnBrk="0" hangingPunct="1">
                <a:lnSpc>
                  <a:spcPct val="106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Oracle ERP Cloud</a:t>
              </a:r>
            </a:p>
          </p:txBody>
        </p:sp>
        <p:sp>
          <p:nvSpPr>
            <p:cNvPr id="40" name="Rectangle 39">
              <a:extLst>
                <a:ext uri="{FF2B5EF4-FFF2-40B4-BE49-F238E27FC236}">
                  <a16:creationId xmlns:a16="http://schemas.microsoft.com/office/drawing/2014/main" id="{B1F99397-7B21-4F7F-90D1-31046E4F7D08}"/>
                </a:ext>
              </a:extLst>
            </p:cNvPr>
            <p:cNvSpPr/>
            <p:nvPr/>
          </p:nvSpPr>
          <p:spPr bwMode="gray">
            <a:xfrm>
              <a:off x="2175412" y="3602438"/>
              <a:ext cx="280593" cy="1405859"/>
            </a:xfrm>
            <a:prstGeom prst="rect">
              <a:avLst/>
            </a:prstGeom>
            <a:solidFill>
              <a:srgbClr val="C55A11"/>
            </a:solidFill>
            <a:ln w="19050" algn="ctr">
              <a:noFill/>
              <a:miter lim="800000"/>
              <a:headEnd/>
              <a:tailEnd/>
            </a:ln>
          </p:spPr>
          <p:txBody>
            <a:bodyPr vert="vert" wrap="square" lIns="93300" tIns="93300" rIns="93300" bIns="93300" rtlCol="0" anchor="ctr" anchorCtr="0"/>
            <a:lstStyle/>
            <a:p>
              <a:pPr marL="0" marR="0" lvl="0" indent="0" algn="ctr" defTabSz="959653" rtl="0" eaLnBrk="1" fontAlgn="auto" latinLnBrk="0" hangingPunct="1">
                <a:lnSpc>
                  <a:spcPct val="106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Process</a:t>
              </a:r>
            </a:p>
          </p:txBody>
        </p:sp>
        <p:sp>
          <p:nvSpPr>
            <p:cNvPr id="42" name="Rectangle 41">
              <a:extLst>
                <a:ext uri="{FF2B5EF4-FFF2-40B4-BE49-F238E27FC236}">
                  <a16:creationId xmlns:a16="http://schemas.microsoft.com/office/drawing/2014/main" id="{EA83F3C6-A1EA-43F8-8805-4454978FDFA2}"/>
                </a:ext>
              </a:extLst>
            </p:cNvPr>
            <p:cNvSpPr/>
            <p:nvPr/>
          </p:nvSpPr>
          <p:spPr bwMode="gray">
            <a:xfrm>
              <a:off x="2527826" y="3274520"/>
              <a:ext cx="4159508" cy="271251"/>
            </a:xfrm>
            <a:prstGeom prst="rect">
              <a:avLst/>
            </a:prstGeom>
            <a:solidFill>
              <a:srgbClr val="C55A11"/>
            </a:solidFill>
            <a:ln w="19050" algn="ctr">
              <a:noFill/>
              <a:miter lim="800000"/>
              <a:headEnd/>
              <a:tailEnd/>
            </a:ln>
          </p:spPr>
          <p:txBody>
            <a:bodyPr wrap="square" lIns="93300" tIns="93300" rIns="93300" bIns="93300" rtlCol="0" anchor="ctr" anchorCtr="0"/>
            <a:lstStyle/>
            <a:p>
              <a:pPr marL="0" marR="0" lvl="0" indent="0" algn="ctr" defTabSz="959653" rtl="0" eaLnBrk="1" fontAlgn="auto" latinLnBrk="0" hangingPunct="1">
                <a:lnSpc>
                  <a:spcPct val="106000"/>
                </a:lnSpc>
                <a:spcBef>
                  <a:spcPts val="0"/>
                </a:spcBef>
                <a:spcAft>
                  <a:spcPts val="0"/>
                </a:spcAft>
                <a:buClrTx/>
                <a:buSzTx/>
                <a:buFontTx/>
                <a:buNone/>
                <a:tabLst/>
                <a:defRPr/>
              </a:pPr>
              <a:r>
                <a:rPr kumimoji="0" lang="en-US" sz="1200" b="1" i="0" u="none" strike="noStrike" kern="0" cap="none" spc="0" normalizeH="0" baseline="0" noProof="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Source System</a:t>
              </a:r>
            </a:p>
          </p:txBody>
        </p:sp>
      </p:grpSp>
      <p:sp>
        <p:nvSpPr>
          <p:cNvPr id="2" name="Rectangle 1">
            <a:extLst>
              <a:ext uri="{FF2B5EF4-FFF2-40B4-BE49-F238E27FC236}">
                <a16:creationId xmlns:a16="http://schemas.microsoft.com/office/drawing/2014/main" id="{1DD322E5-9182-431A-9C75-9C242A67D376}"/>
              </a:ext>
            </a:extLst>
          </p:cNvPr>
          <p:cNvSpPr/>
          <p:nvPr/>
        </p:nvSpPr>
        <p:spPr>
          <a:xfrm>
            <a:off x="8862990" y="1599420"/>
            <a:ext cx="2891126" cy="18295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400">
                <a:solidFill>
                  <a:schemeClr val="tx1"/>
                </a:solidFill>
              </a:rPr>
              <a:t>Various Authentication types supported for REST calls:</a:t>
            </a:r>
          </a:p>
          <a:p>
            <a:pPr marL="285750" indent="-285750" algn="l">
              <a:buFont typeface="Arial" panose="020B0604020202020204" pitchFamily="34" charset="0"/>
              <a:buChar char="•"/>
            </a:pPr>
            <a:r>
              <a:rPr lang="en-US" sz="1400">
                <a:solidFill>
                  <a:schemeClr val="tx1"/>
                </a:solidFill>
              </a:rPr>
              <a:t>Basic Authentication (username and password)</a:t>
            </a:r>
          </a:p>
          <a:p>
            <a:pPr marL="285750" indent="-285750" algn="l">
              <a:buFont typeface="Arial" panose="020B0604020202020204" pitchFamily="34" charset="0"/>
              <a:buChar char="•"/>
            </a:pPr>
            <a:r>
              <a:rPr lang="en-US" sz="1400">
                <a:solidFill>
                  <a:schemeClr val="tx1"/>
                </a:solidFill>
              </a:rPr>
              <a:t>OA Auth 2.0 (The API will grant access only when it receives a valid access token from the application)</a:t>
            </a:r>
          </a:p>
        </p:txBody>
      </p:sp>
      <p:sp>
        <p:nvSpPr>
          <p:cNvPr id="41" name="TextBox 40">
            <a:extLst>
              <a:ext uri="{FF2B5EF4-FFF2-40B4-BE49-F238E27FC236}">
                <a16:creationId xmlns:a16="http://schemas.microsoft.com/office/drawing/2014/main" id="{1D498CEB-F8FA-4BD3-BDD7-0DFF6F763971}"/>
              </a:ext>
            </a:extLst>
          </p:cNvPr>
          <p:cNvSpPr txBox="1"/>
          <p:nvPr/>
        </p:nvSpPr>
        <p:spPr>
          <a:xfrm>
            <a:off x="3106433" y="3095996"/>
            <a:ext cx="20853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In-transit data secured by TLS 1.2</a:t>
            </a:r>
          </a:p>
        </p:txBody>
      </p:sp>
    </p:spTree>
    <p:extLst>
      <p:ext uri="{BB962C8B-B14F-4D97-AF65-F5344CB8AC3E}">
        <p14:creationId xmlns:p14="http://schemas.microsoft.com/office/powerpoint/2010/main" val="223299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Box 227">
            <a:extLst>
              <a:ext uri="{FF2B5EF4-FFF2-40B4-BE49-F238E27FC236}">
                <a16:creationId xmlns:a16="http://schemas.microsoft.com/office/drawing/2014/main" id="{E5CC8640-0ADB-498F-981C-8074981D9C3A}"/>
              </a:ext>
            </a:extLst>
          </p:cNvPr>
          <p:cNvSpPr txBox="1"/>
          <p:nvPr/>
        </p:nvSpPr>
        <p:spPr>
          <a:xfrm>
            <a:off x="5110991" y="3213709"/>
            <a:ext cx="93129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Process the Data File</a:t>
            </a:r>
          </a:p>
        </p:txBody>
      </p:sp>
      <p:sp>
        <p:nvSpPr>
          <p:cNvPr id="137" name="TextBox 136">
            <a:extLst>
              <a:ext uri="{FF2B5EF4-FFF2-40B4-BE49-F238E27FC236}">
                <a16:creationId xmlns:a16="http://schemas.microsoft.com/office/drawing/2014/main" id="{182655EC-6E5A-45AB-95CD-D8D88ECB5959}"/>
              </a:ext>
            </a:extLst>
          </p:cNvPr>
          <p:cNvSpPr txBox="1"/>
          <p:nvPr/>
        </p:nvSpPr>
        <p:spPr>
          <a:xfrm>
            <a:off x="2360719" y="3236764"/>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Bursting</a:t>
            </a:r>
          </a:p>
        </p:txBody>
      </p:sp>
      <p:sp>
        <p:nvSpPr>
          <p:cNvPr id="5" name="Title 3">
            <a:extLst>
              <a:ext uri="{FF2B5EF4-FFF2-40B4-BE49-F238E27FC236}">
                <a16:creationId xmlns:a16="http://schemas.microsoft.com/office/drawing/2014/main" id="{BDC87D81-321F-489A-8513-87207DEA788B}"/>
              </a:ext>
            </a:extLst>
          </p:cNvPr>
          <p:cNvSpPr txBox="1">
            <a:spLocks/>
          </p:cNvSpPr>
          <p:nvPr/>
        </p:nvSpPr>
        <p:spPr bwMode="auto">
          <a:xfrm>
            <a:off x="538991" y="837156"/>
            <a:ext cx="10789362" cy="91721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954" u="sng">
                <a:solidFill>
                  <a:srgbClr val="003779"/>
                </a:solidFill>
                <a:latin typeface="+mj-lt"/>
                <a:ea typeface="+mj-ea"/>
                <a:cs typeface="+mj-cs"/>
              </a:defRPr>
            </a:lvl1pPr>
            <a:lvl2pPr algn="l" rtl="0" eaLnBrk="0" fontAlgn="base" hangingPunct="0">
              <a:spcBef>
                <a:spcPct val="0"/>
              </a:spcBef>
              <a:spcAft>
                <a:spcPct val="0"/>
              </a:spcAft>
              <a:defRPr sz="2954" u="sng">
                <a:solidFill>
                  <a:srgbClr val="003779"/>
                </a:solidFill>
                <a:latin typeface="Arial" charset="0"/>
              </a:defRPr>
            </a:lvl2pPr>
            <a:lvl3pPr algn="l" rtl="0" eaLnBrk="0" fontAlgn="base" hangingPunct="0">
              <a:spcBef>
                <a:spcPct val="0"/>
              </a:spcBef>
              <a:spcAft>
                <a:spcPct val="0"/>
              </a:spcAft>
              <a:defRPr sz="2954" u="sng">
                <a:solidFill>
                  <a:srgbClr val="003779"/>
                </a:solidFill>
                <a:latin typeface="Arial" charset="0"/>
              </a:defRPr>
            </a:lvl3pPr>
            <a:lvl4pPr algn="l" rtl="0" eaLnBrk="0" fontAlgn="base" hangingPunct="0">
              <a:spcBef>
                <a:spcPct val="0"/>
              </a:spcBef>
              <a:spcAft>
                <a:spcPct val="0"/>
              </a:spcAft>
              <a:defRPr sz="2954" u="sng">
                <a:solidFill>
                  <a:srgbClr val="003779"/>
                </a:solidFill>
                <a:latin typeface="Arial" charset="0"/>
              </a:defRPr>
            </a:lvl4pPr>
            <a:lvl5pPr algn="l" rtl="0" eaLnBrk="0" fontAlgn="base" hangingPunct="0">
              <a:spcBef>
                <a:spcPct val="0"/>
              </a:spcBef>
              <a:spcAft>
                <a:spcPct val="0"/>
              </a:spcAft>
              <a:defRPr sz="2954" u="sng">
                <a:solidFill>
                  <a:srgbClr val="003779"/>
                </a:solidFill>
                <a:latin typeface="Arial" charset="0"/>
              </a:defRPr>
            </a:lvl5pPr>
            <a:lvl6pPr marL="422046" algn="l" rtl="0" fontAlgn="base">
              <a:spcBef>
                <a:spcPct val="0"/>
              </a:spcBef>
              <a:spcAft>
                <a:spcPct val="0"/>
              </a:spcAft>
              <a:defRPr sz="2954" u="sng">
                <a:solidFill>
                  <a:srgbClr val="003779"/>
                </a:solidFill>
                <a:latin typeface="Arial" charset="0"/>
              </a:defRPr>
            </a:lvl6pPr>
            <a:lvl7pPr marL="844094" algn="l" rtl="0" fontAlgn="base">
              <a:spcBef>
                <a:spcPct val="0"/>
              </a:spcBef>
              <a:spcAft>
                <a:spcPct val="0"/>
              </a:spcAft>
              <a:defRPr sz="2954" u="sng">
                <a:solidFill>
                  <a:srgbClr val="003779"/>
                </a:solidFill>
                <a:latin typeface="Arial" charset="0"/>
              </a:defRPr>
            </a:lvl7pPr>
            <a:lvl8pPr marL="1266140" algn="l" rtl="0" fontAlgn="base">
              <a:spcBef>
                <a:spcPct val="0"/>
              </a:spcBef>
              <a:spcAft>
                <a:spcPct val="0"/>
              </a:spcAft>
              <a:defRPr sz="2954" u="sng">
                <a:solidFill>
                  <a:srgbClr val="003779"/>
                </a:solidFill>
                <a:latin typeface="Arial" charset="0"/>
              </a:defRPr>
            </a:lvl8pPr>
            <a:lvl9pPr marL="1688186" algn="l" rtl="0" fontAlgn="base">
              <a:spcBef>
                <a:spcPct val="0"/>
              </a:spcBef>
              <a:spcAft>
                <a:spcPct val="0"/>
              </a:spcAft>
              <a:defRPr sz="2954" u="sng">
                <a:solidFill>
                  <a:srgbClr val="003779"/>
                </a:solidFill>
                <a:latin typeface="Arial" charset="0"/>
              </a:defRPr>
            </a:lvl9pPr>
          </a:lstStyle>
          <a:p>
            <a:pPr eaLnBrk="1" hangingPunct="1">
              <a:lnSpc>
                <a:spcPct val="90000"/>
              </a:lnSpc>
              <a:buFontTx/>
              <a:buNone/>
              <a:defRPr/>
            </a:pPr>
            <a:r>
              <a:rPr lang="en-US" sz="2400" b="1" u="none">
                <a:solidFill>
                  <a:schemeClr val="accent1"/>
                </a:solidFill>
                <a:latin typeface="Arial" panose="020B0604020202020204" pitchFamily="34" charset="0"/>
                <a:ea typeface="Verdana" panose="020B0604030504040204" pitchFamily="34" charset="0"/>
                <a:cs typeface="Arial" panose="020B0604020202020204" pitchFamily="34" charset="0"/>
              </a:rPr>
              <a:t>Outbound File Based Integration – BI Publisher Extracts (Without Transformation)</a:t>
            </a:r>
          </a:p>
        </p:txBody>
      </p:sp>
      <p:graphicFrame>
        <p:nvGraphicFramePr>
          <p:cNvPr id="19" name="Table 18">
            <a:extLst>
              <a:ext uri="{FF2B5EF4-FFF2-40B4-BE49-F238E27FC236}">
                <a16:creationId xmlns:a16="http://schemas.microsoft.com/office/drawing/2014/main" id="{E3EC5AC0-C0BF-403B-A705-86F2B6397837}"/>
              </a:ext>
            </a:extLst>
          </p:cNvPr>
          <p:cNvGraphicFramePr>
            <a:graphicFrameLocks noGrp="1"/>
          </p:cNvGraphicFramePr>
          <p:nvPr/>
        </p:nvGraphicFramePr>
        <p:xfrm>
          <a:off x="605928" y="1945260"/>
          <a:ext cx="2137516" cy="3188305"/>
        </p:xfrm>
        <a:graphic>
          <a:graphicData uri="http://schemas.openxmlformats.org/drawingml/2006/table">
            <a:tbl>
              <a:tblPr firstRow="1" bandRow="1">
                <a:tableStyleId>{5940675A-B579-460E-94D1-54222C63F5DA}</a:tableStyleId>
              </a:tblPr>
              <a:tblGrid>
                <a:gridCol w="2137516">
                  <a:extLst>
                    <a:ext uri="{9D8B030D-6E8A-4147-A177-3AD203B41FA5}">
                      <a16:colId xmlns:a16="http://schemas.microsoft.com/office/drawing/2014/main" val="3602010399"/>
                    </a:ext>
                  </a:extLst>
                </a:gridCol>
              </a:tblGrid>
              <a:tr h="266410">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913985">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24" name="Freeform 1001">
            <a:extLst>
              <a:ext uri="{FF2B5EF4-FFF2-40B4-BE49-F238E27FC236}">
                <a16:creationId xmlns:a16="http://schemas.microsoft.com/office/drawing/2014/main" id="{A242CF5D-6C9F-4CDB-8598-E57EA2FD85EC}"/>
              </a:ext>
            </a:extLst>
          </p:cNvPr>
          <p:cNvSpPr>
            <a:spLocks noEditPoints="1"/>
          </p:cNvSpPr>
          <p:nvPr/>
        </p:nvSpPr>
        <p:spPr bwMode="auto">
          <a:xfrm>
            <a:off x="2145975" y="2308025"/>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 name="Picture 12" descr="http://freeiconbox.com/icon/256/36059.png">
            <a:extLst>
              <a:ext uri="{FF2B5EF4-FFF2-40B4-BE49-F238E27FC236}">
                <a16:creationId xmlns:a16="http://schemas.microsoft.com/office/drawing/2014/main" id="{75B989C3-7BFB-4FD4-9E6E-0146FC6F7FB7}"/>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9779" y="2654675"/>
            <a:ext cx="956512" cy="653747"/>
          </a:xfrm>
          <a:prstGeom prst="rect">
            <a:avLst/>
          </a:prstGeom>
          <a:noFill/>
        </p:spPr>
      </p:pic>
      <p:sp>
        <p:nvSpPr>
          <p:cNvPr id="32" name="TextBox 31">
            <a:extLst>
              <a:ext uri="{FF2B5EF4-FFF2-40B4-BE49-F238E27FC236}">
                <a16:creationId xmlns:a16="http://schemas.microsoft.com/office/drawing/2014/main" id="{B2DAD457-E94A-4057-9AA4-40D41E403FC0}"/>
              </a:ext>
            </a:extLst>
          </p:cNvPr>
          <p:cNvSpPr txBox="1"/>
          <p:nvPr/>
        </p:nvSpPr>
        <p:spPr>
          <a:xfrm>
            <a:off x="1013550" y="3249971"/>
            <a:ext cx="1183260"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Cloud Database</a:t>
            </a:r>
          </a:p>
        </p:txBody>
      </p:sp>
      <p:sp>
        <p:nvSpPr>
          <p:cNvPr id="124" name="TextBox 123">
            <a:extLst>
              <a:ext uri="{FF2B5EF4-FFF2-40B4-BE49-F238E27FC236}">
                <a16:creationId xmlns:a16="http://schemas.microsoft.com/office/drawing/2014/main" id="{93027E52-2A4D-49E4-B988-0E67F7DE40B5}"/>
              </a:ext>
            </a:extLst>
          </p:cNvPr>
          <p:cNvSpPr txBox="1"/>
          <p:nvPr/>
        </p:nvSpPr>
        <p:spPr>
          <a:xfrm>
            <a:off x="1218026" y="4208204"/>
            <a:ext cx="911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BI Publisher Extracts</a:t>
            </a:r>
          </a:p>
        </p:txBody>
      </p:sp>
      <p:cxnSp>
        <p:nvCxnSpPr>
          <p:cNvPr id="132" name="Straight Arrow Connector 131">
            <a:extLst>
              <a:ext uri="{FF2B5EF4-FFF2-40B4-BE49-F238E27FC236}">
                <a16:creationId xmlns:a16="http://schemas.microsoft.com/office/drawing/2014/main" id="{FE4D0679-836D-4361-8607-CA8F905D6EF4}"/>
              </a:ext>
            </a:extLst>
          </p:cNvPr>
          <p:cNvCxnSpPr>
            <a:cxnSpLocks/>
          </p:cNvCxnSpPr>
          <p:nvPr/>
        </p:nvCxnSpPr>
        <p:spPr>
          <a:xfrm>
            <a:off x="2451972" y="3417399"/>
            <a:ext cx="124446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6" name="Table 195">
            <a:extLst>
              <a:ext uri="{FF2B5EF4-FFF2-40B4-BE49-F238E27FC236}">
                <a16:creationId xmlns:a16="http://schemas.microsoft.com/office/drawing/2014/main" id="{916CA29C-4627-40F1-AC47-2869B5381F11}"/>
              </a:ext>
            </a:extLst>
          </p:cNvPr>
          <p:cNvGraphicFramePr>
            <a:graphicFrameLocks noGrp="1"/>
          </p:cNvGraphicFramePr>
          <p:nvPr/>
        </p:nvGraphicFramePr>
        <p:xfrm>
          <a:off x="6793644" y="1960721"/>
          <a:ext cx="509047" cy="3188305"/>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42337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76492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97" name="TextBox 196">
            <a:extLst>
              <a:ext uri="{FF2B5EF4-FFF2-40B4-BE49-F238E27FC236}">
                <a16:creationId xmlns:a16="http://schemas.microsoft.com/office/drawing/2014/main" id="{A63CF412-781C-4FF7-8F5A-649F467CC8B9}"/>
              </a:ext>
            </a:extLst>
          </p:cNvPr>
          <p:cNvSpPr txBox="1"/>
          <p:nvPr/>
        </p:nvSpPr>
        <p:spPr>
          <a:xfrm rot="16200000">
            <a:off x="5879177" y="3713622"/>
            <a:ext cx="233596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Target System</a:t>
            </a:r>
          </a:p>
        </p:txBody>
      </p:sp>
      <p:graphicFrame>
        <p:nvGraphicFramePr>
          <p:cNvPr id="215" name="Table 214">
            <a:extLst>
              <a:ext uri="{FF2B5EF4-FFF2-40B4-BE49-F238E27FC236}">
                <a16:creationId xmlns:a16="http://schemas.microsoft.com/office/drawing/2014/main" id="{017F216F-281B-4972-8830-179758DE9CA3}"/>
              </a:ext>
            </a:extLst>
          </p:cNvPr>
          <p:cNvGraphicFramePr>
            <a:graphicFrameLocks noGrp="1"/>
          </p:cNvGraphicFramePr>
          <p:nvPr/>
        </p:nvGraphicFramePr>
        <p:xfrm>
          <a:off x="3324950" y="2000000"/>
          <a:ext cx="1952760" cy="3181995"/>
        </p:xfrm>
        <a:graphic>
          <a:graphicData uri="http://schemas.openxmlformats.org/drawingml/2006/table">
            <a:tbl>
              <a:tblPr firstRow="1" bandRow="1">
                <a:tableStyleId>{5940675A-B579-460E-94D1-54222C63F5DA}</a:tableStyleId>
              </a:tblPr>
              <a:tblGrid>
                <a:gridCol w="1952760">
                  <a:extLst>
                    <a:ext uri="{9D8B030D-6E8A-4147-A177-3AD203B41FA5}">
                      <a16:colId xmlns:a16="http://schemas.microsoft.com/office/drawing/2014/main" val="3602010399"/>
                    </a:ext>
                  </a:extLst>
                </a:gridCol>
              </a:tblGrid>
              <a:tr h="300584">
                <a:tc>
                  <a:txBody>
                    <a:bodyPr/>
                    <a:lstStyle/>
                    <a:p>
                      <a:pPr lvl="0" algn="ctr">
                        <a:buNone/>
                      </a:pPr>
                      <a:r>
                        <a:rPr lang="en-US" sz="1200">
                          <a:solidFill>
                            <a:schemeClr val="bg1"/>
                          </a:solidFill>
                          <a:latin typeface="Arial Body"/>
                          <a:ea typeface="Open Sans"/>
                          <a:cs typeface="Open Sans"/>
                        </a:rPr>
                        <a:t>UCM Cloud</a:t>
                      </a:r>
                      <a:endParaRPr lang="en-US" sz="1200">
                        <a:solidFill>
                          <a:schemeClr val="bg1"/>
                        </a:solidFill>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881411">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216" name="Rectangle: Rounded Corners 215">
            <a:extLst>
              <a:ext uri="{FF2B5EF4-FFF2-40B4-BE49-F238E27FC236}">
                <a16:creationId xmlns:a16="http://schemas.microsoft.com/office/drawing/2014/main" id="{980FCA3F-C748-4453-B5F8-F391D8C303A4}"/>
              </a:ext>
            </a:extLst>
          </p:cNvPr>
          <p:cNvSpPr/>
          <p:nvPr/>
        </p:nvSpPr>
        <p:spPr>
          <a:xfrm>
            <a:off x="3415161" y="2662105"/>
            <a:ext cx="1692406" cy="165423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17" name="TextBox 216">
            <a:extLst>
              <a:ext uri="{FF2B5EF4-FFF2-40B4-BE49-F238E27FC236}">
                <a16:creationId xmlns:a16="http://schemas.microsoft.com/office/drawing/2014/main" id="{7A832C8C-EAFC-41A5-ADDF-B88BAAA5F478}"/>
              </a:ext>
            </a:extLst>
          </p:cNvPr>
          <p:cNvSpPr txBox="1"/>
          <p:nvPr/>
        </p:nvSpPr>
        <p:spPr>
          <a:xfrm>
            <a:off x="3300254" y="3121985"/>
            <a:ext cx="687851" cy="5355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Load 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18" name="Group 349">
            <a:extLst>
              <a:ext uri="{FF2B5EF4-FFF2-40B4-BE49-F238E27FC236}">
                <a16:creationId xmlns:a16="http://schemas.microsoft.com/office/drawing/2014/main" id="{E6496219-0B68-4DA8-A6D7-BE31124867BC}"/>
              </a:ext>
            </a:extLst>
          </p:cNvPr>
          <p:cNvGrpSpPr>
            <a:grpSpLocks noChangeAspect="1"/>
          </p:cNvGrpSpPr>
          <p:nvPr/>
        </p:nvGrpSpPr>
        <p:grpSpPr bwMode="auto">
          <a:xfrm>
            <a:off x="3931757" y="2937917"/>
            <a:ext cx="761878" cy="761879"/>
            <a:chOff x="5018" y="1229"/>
            <a:chExt cx="340" cy="340"/>
          </a:xfrm>
          <a:solidFill>
            <a:schemeClr val="accent4"/>
          </a:solidFill>
        </p:grpSpPr>
        <p:sp>
          <p:nvSpPr>
            <p:cNvPr id="219" name="Freeform 350">
              <a:extLst>
                <a:ext uri="{FF2B5EF4-FFF2-40B4-BE49-F238E27FC236}">
                  <a16:creationId xmlns:a16="http://schemas.microsoft.com/office/drawing/2014/main" id="{EA37079C-84F2-4AF8-A034-AFE0AC2D560B}"/>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0" name="Freeform 351">
              <a:extLst>
                <a:ext uri="{FF2B5EF4-FFF2-40B4-BE49-F238E27FC236}">
                  <a16:creationId xmlns:a16="http://schemas.microsoft.com/office/drawing/2014/main" id="{6407B031-3554-4D40-8901-DDCF027568C9}"/>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221" name="TextBox 220">
            <a:extLst>
              <a:ext uri="{FF2B5EF4-FFF2-40B4-BE49-F238E27FC236}">
                <a16:creationId xmlns:a16="http://schemas.microsoft.com/office/drawing/2014/main" id="{D15E2575-91DE-4B31-A202-D118DA0A4365}"/>
              </a:ext>
            </a:extLst>
          </p:cNvPr>
          <p:cNvSpPr txBox="1"/>
          <p:nvPr/>
        </p:nvSpPr>
        <p:spPr>
          <a:xfrm>
            <a:off x="3800818" y="3731132"/>
            <a:ext cx="94226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cxnSp>
        <p:nvCxnSpPr>
          <p:cNvPr id="222" name="Straight Arrow Connector 221">
            <a:extLst>
              <a:ext uri="{FF2B5EF4-FFF2-40B4-BE49-F238E27FC236}">
                <a16:creationId xmlns:a16="http://schemas.microsoft.com/office/drawing/2014/main" id="{28948CAA-ED90-4E13-B0E6-B6A374B6491F}"/>
              </a:ext>
            </a:extLst>
          </p:cNvPr>
          <p:cNvCxnSpPr>
            <a:cxnSpLocks/>
          </p:cNvCxnSpPr>
          <p:nvPr/>
        </p:nvCxnSpPr>
        <p:spPr>
          <a:xfrm flipH="1" flipV="1">
            <a:off x="5100335" y="3371547"/>
            <a:ext cx="826104" cy="6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2062A06-F345-4F91-A846-E76A00B69A0B}"/>
              </a:ext>
            </a:extLst>
          </p:cNvPr>
          <p:cNvCxnSpPr>
            <a:cxnSpLocks/>
          </p:cNvCxnSpPr>
          <p:nvPr/>
        </p:nvCxnSpPr>
        <p:spPr>
          <a:xfrm>
            <a:off x="5107567" y="3550986"/>
            <a:ext cx="82610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38" name="Picture 237">
            <a:extLst>
              <a:ext uri="{FF2B5EF4-FFF2-40B4-BE49-F238E27FC236}">
                <a16:creationId xmlns:a16="http://schemas.microsoft.com/office/drawing/2014/main" id="{06BFCFCF-F16E-499D-8EDD-AF198E21BE27}"/>
              </a:ext>
            </a:extLst>
          </p:cNvPr>
          <p:cNvPicPr>
            <a:picLocks noChangeAspect="1"/>
          </p:cNvPicPr>
          <p:nvPr/>
        </p:nvPicPr>
        <p:blipFill>
          <a:blip r:embed="rId3"/>
          <a:stretch>
            <a:fillRect/>
          </a:stretch>
        </p:blipFill>
        <p:spPr>
          <a:xfrm>
            <a:off x="1218846" y="3583123"/>
            <a:ext cx="880872" cy="536121"/>
          </a:xfrm>
          <a:prstGeom prst="rect">
            <a:avLst/>
          </a:prstGeom>
        </p:spPr>
      </p:pic>
      <p:sp>
        <p:nvSpPr>
          <p:cNvPr id="33" name="Flowchart: Connector 32">
            <a:extLst>
              <a:ext uri="{FF2B5EF4-FFF2-40B4-BE49-F238E27FC236}">
                <a16:creationId xmlns:a16="http://schemas.microsoft.com/office/drawing/2014/main" id="{84946046-93A9-4B9B-B021-1E4C8C43B303}"/>
              </a:ext>
            </a:extLst>
          </p:cNvPr>
          <p:cNvSpPr/>
          <p:nvPr/>
        </p:nvSpPr>
        <p:spPr bwMode="gray">
          <a:xfrm>
            <a:off x="507756" y="5410925"/>
            <a:ext cx="233535" cy="246220"/>
          </a:xfrm>
          <a:prstGeom prst="flowChartConnector">
            <a:avLst/>
          </a:prstGeom>
          <a:solidFill>
            <a:schemeClr val="tx2"/>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34" name="TextBox 33">
            <a:extLst>
              <a:ext uri="{FF2B5EF4-FFF2-40B4-BE49-F238E27FC236}">
                <a16:creationId xmlns:a16="http://schemas.microsoft.com/office/drawing/2014/main" id="{B12BBA48-A064-42CC-9EE5-88F1026EFB4A}"/>
              </a:ext>
            </a:extLst>
          </p:cNvPr>
          <p:cNvSpPr txBox="1"/>
          <p:nvPr/>
        </p:nvSpPr>
        <p:spPr>
          <a:xfrm>
            <a:off x="432139" y="5668224"/>
            <a:ext cx="1928733"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Enable port for SFTP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Generate BI reports and ESS jobs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Define security rules</a:t>
            </a:r>
          </a:p>
        </p:txBody>
      </p:sp>
      <p:sp>
        <p:nvSpPr>
          <p:cNvPr id="35" name="Flowchart: Connector 34">
            <a:extLst>
              <a:ext uri="{FF2B5EF4-FFF2-40B4-BE49-F238E27FC236}">
                <a16:creationId xmlns:a16="http://schemas.microsoft.com/office/drawing/2014/main" id="{3DBA3A1A-2D9A-4ADF-BB0D-E6202910986E}"/>
              </a:ext>
            </a:extLst>
          </p:cNvPr>
          <p:cNvSpPr/>
          <p:nvPr/>
        </p:nvSpPr>
        <p:spPr bwMode="gray">
          <a:xfrm>
            <a:off x="3437263" y="2232835"/>
            <a:ext cx="198154" cy="217562"/>
          </a:xfrm>
          <a:prstGeom prst="flowChartConnector">
            <a:avLst/>
          </a:prstGeom>
          <a:solidFill>
            <a:schemeClr val="tx2"/>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sp>
        <p:nvSpPr>
          <p:cNvPr id="36" name="TextBox 35">
            <a:extLst>
              <a:ext uri="{FF2B5EF4-FFF2-40B4-BE49-F238E27FC236}">
                <a16:creationId xmlns:a16="http://schemas.microsoft.com/office/drawing/2014/main" id="{BC8C4841-BB18-430E-939C-E2B6B2506A99}"/>
              </a:ext>
            </a:extLst>
          </p:cNvPr>
          <p:cNvSpPr txBox="1"/>
          <p:nvPr/>
        </p:nvSpPr>
        <p:spPr>
          <a:xfrm>
            <a:off x="3238958" y="5596568"/>
            <a:ext cx="21262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Target System to create import programs to load Data File from Target SFTP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Error handling</a:t>
            </a:r>
          </a:p>
        </p:txBody>
      </p:sp>
      <p:sp>
        <p:nvSpPr>
          <p:cNvPr id="37" name="Flowchart: Connector 36">
            <a:extLst>
              <a:ext uri="{FF2B5EF4-FFF2-40B4-BE49-F238E27FC236}">
                <a16:creationId xmlns:a16="http://schemas.microsoft.com/office/drawing/2014/main" id="{659A7E4C-753B-49BE-8BF5-640A6E2DBEAB}"/>
              </a:ext>
            </a:extLst>
          </p:cNvPr>
          <p:cNvSpPr/>
          <p:nvPr/>
        </p:nvSpPr>
        <p:spPr bwMode="gray">
          <a:xfrm>
            <a:off x="740690" y="2308026"/>
            <a:ext cx="184728" cy="192804"/>
          </a:xfrm>
          <a:prstGeom prst="flowChartConnector">
            <a:avLst/>
          </a:prstGeom>
          <a:solidFill>
            <a:schemeClr val="tx2"/>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38" name="Flowchart: Connector 37">
            <a:extLst>
              <a:ext uri="{FF2B5EF4-FFF2-40B4-BE49-F238E27FC236}">
                <a16:creationId xmlns:a16="http://schemas.microsoft.com/office/drawing/2014/main" id="{BFAA7EDF-B81D-4231-86E5-E4A2E3095971}"/>
              </a:ext>
            </a:extLst>
          </p:cNvPr>
          <p:cNvSpPr/>
          <p:nvPr/>
        </p:nvSpPr>
        <p:spPr bwMode="gray">
          <a:xfrm>
            <a:off x="3288357" y="5386719"/>
            <a:ext cx="233535" cy="246220"/>
          </a:xfrm>
          <a:prstGeom prst="flowChartConnector">
            <a:avLst/>
          </a:prstGeom>
          <a:solidFill>
            <a:schemeClr val="tx2"/>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grpSp>
        <p:nvGrpSpPr>
          <p:cNvPr id="45" name="Group 44">
            <a:extLst>
              <a:ext uri="{FF2B5EF4-FFF2-40B4-BE49-F238E27FC236}">
                <a16:creationId xmlns:a16="http://schemas.microsoft.com/office/drawing/2014/main" id="{3DEE1797-3D7C-44FF-86FA-A333846D5766}"/>
              </a:ext>
            </a:extLst>
          </p:cNvPr>
          <p:cNvGrpSpPr/>
          <p:nvPr/>
        </p:nvGrpSpPr>
        <p:grpSpPr>
          <a:xfrm>
            <a:off x="0" y="16350"/>
            <a:ext cx="2869301" cy="284558"/>
            <a:chOff x="2003522" y="13133"/>
            <a:chExt cx="2869301" cy="284558"/>
          </a:xfrm>
        </p:grpSpPr>
        <p:sp>
          <p:nvSpPr>
            <p:cNvPr id="46" name="Arrow: Chevron 45">
              <a:extLst>
                <a:ext uri="{FF2B5EF4-FFF2-40B4-BE49-F238E27FC236}">
                  <a16:creationId xmlns:a16="http://schemas.microsoft.com/office/drawing/2014/main" id="{55ABC1EA-3544-4022-A08F-62112A9382AD}"/>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47" name="Arrow: Chevron 46">
              <a:extLst>
                <a:ext uri="{FF2B5EF4-FFF2-40B4-BE49-F238E27FC236}">
                  <a16:creationId xmlns:a16="http://schemas.microsoft.com/office/drawing/2014/main" id="{85BEB71A-2046-46E3-AD12-D929693FB133}"/>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48" name="Arrow: Chevron 47">
            <a:extLst>
              <a:ext uri="{FF2B5EF4-FFF2-40B4-BE49-F238E27FC236}">
                <a16:creationId xmlns:a16="http://schemas.microsoft.com/office/drawing/2014/main" id="{415412B6-A9B9-4445-96D6-72888B7C412F}"/>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graphicFrame>
        <p:nvGraphicFramePr>
          <p:cNvPr id="2" name="Table 1">
            <a:extLst>
              <a:ext uri="{FF2B5EF4-FFF2-40B4-BE49-F238E27FC236}">
                <a16:creationId xmlns:a16="http://schemas.microsoft.com/office/drawing/2014/main" id="{8936AEEA-1B14-413C-B96E-164405AD2032}"/>
              </a:ext>
            </a:extLst>
          </p:cNvPr>
          <p:cNvGraphicFramePr>
            <a:graphicFrameLocks noGrp="1"/>
          </p:cNvGraphicFramePr>
          <p:nvPr/>
        </p:nvGraphicFramePr>
        <p:xfrm>
          <a:off x="5944558" y="1949835"/>
          <a:ext cx="509047" cy="3188305"/>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42337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76492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3" name="TextBox 2">
            <a:extLst>
              <a:ext uri="{FF2B5EF4-FFF2-40B4-BE49-F238E27FC236}">
                <a16:creationId xmlns:a16="http://schemas.microsoft.com/office/drawing/2014/main" id="{99815515-5610-454F-59EB-8FA601C0AD44}"/>
              </a:ext>
            </a:extLst>
          </p:cNvPr>
          <p:cNvSpPr txBox="1"/>
          <p:nvPr/>
        </p:nvSpPr>
        <p:spPr>
          <a:xfrm rot="16200000">
            <a:off x="5030091" y="3702736"/>
            <a:ext cx="2335964" cy="26161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latin typeface="Arial"/>
                <a:ea typeface="Open Sans"/>
                <a:cs typeface="Arial"/>
              </a:rPr>
              <a:t>Informatica</a:t>
            </a:r>
            <a:endParaRPr lang="en-US" sz="1100" b="0" i="0" u="none" strike="noStrike" kern="1200" cap="none" spc="0" normalizeH="0" baseline="0" noProof="0">
              <a:ln>
                <a:noFill/>
              </a:ln>
              <a:effectLst/>
              <a:uLnTx/>
              <a:uFillTx/>
              <a:latin typeface="Arial"/>
              <a:ea typeface="Open Sans"/>
              <a:cs typeface="Arial"/>
            </a:endParaRPr>
          </a:p>
        </p:txBody>
      </p:sp>
      <p:cxnSp>
        <p:nvCxnSpPr>
          <p:cNvPr id="4" name="Straight Arrow Connector 3">
            <a:extLst>
              <a:ext uri="{FF2B5EF4-FFF2-40B4-BE49-F238E27FC236}">
                <a16:creationId xmlns:a16="http://schemas.microsoft.com/office/drawing/2014/main" id="{62D49E77-F376-99B1-E187-16D424AE5B2C}"/>
              </a:ext>
            </a:extLst>
          </p:cNvPr>
          <p:cNvCxnSpPr>
            <a:cxnSpLocks/>
          </p:cNvCxnSpPr>
          <p:nvPr/>
        </p:nvCxnSpPr>
        <p:spPr>
          <a:xfrm>
            <a:off x="6446509" y="3550985"/>
            <a:ext cx="325363" cy="108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60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DC87D81-321F-489A-8513-87207DEA788B}"/>
              </a:ext>
            </a:extLst>
          </p:cNvPr>
          <p:cNvSpPr txBox="1">
            <a:spLocks/>
          </p:cNvSpPr>
          <p:nvPr/>
        </p:nvSpPr>
        <p:spPr bwMode="auto">
          <a:xfrm>
            <a:off x="538991" y="837156"/>
            <a:ext cx="10789362" cy="91721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954" u="sng">
                <a:solidFill>
                  <a:srgbClr val="003779"/>
                </a:solidFill>
                <a:latin typeface="+mj-lt"/>
                <a:ea typeface="+mj-ea"/>
                <a:cs typeface="+mj-cs"/>
              </a:defRPr>
            </a:lvl1pPr>
            <a:lvl2pPr algn="l" rtl="0" eaLnBrk="0" fontAlgn="base" hangingPunct="0">
              <a:spcBef>
                <a:spcPct val="0"/>
              </a:spcBef>
              <a:spcAft>
                <a:spcPct val="0"/>
              </a:spcAft>
              <a:defRPr sz="2954" u="sng">
                <a:solidFill>
                  <a:srgbClr val="003779"/>
                </a:solidFill>
                <a:latin typeface="Arial" charset="0"/>
              </a:defRPr>
            </a:lvl2pPr>
            <a:lvl3pPr algn="l" rtl="0" eaLnBrk="0" fontAlgn="base" hangingPunct="0">
              <a:spcBef>
                <a:spcPct val="0"/>
              </a:spcBef>
              <a:spcAft>
                <a:spcPct val="0"/>
              </a:spcAft>
              <a:defRPr sz="2954" u="sng">
                <a:solidFill>
                  <a:srgbClr val="003779"/>
                </a:solidFill>
                <a:latin typeface="Arial" charset="0"/>
              </a:defRPr>
            </a:lvl3pPr>
            <a:lvl4pPr algn="l" rtl="0" eaLnBrk="0" fontAlgn="base" hangingPunct="0">
              <a:spcBef>
                <a:spcPct val="0"/>
              </a:spcBef>
              <a:spcAft>
                <a:spcPct val="0"/>
              </a:spcAft>
              <a:defRPr sz="2954" u="sng">
                <a:solidFill>
                  <a:srgbClr val="003779"/>
                </a:solidFill>
                <a:latin typeface="Arial" charset="0"/>
              </a:defRPr>
            </a:lvl4pPr>
            <a:lvl5pPr algn="l" rtl="0" eaLnBrk="0" fontAlgn="base" hangingPunct="0">
              <a:spcBef>
                <a:spcPct val="0"/>
              </a:spcBef>
              <a:spcAft>
                <a:spcPct val="0"/>
              </a:spcAft>
              <a:defRPr sz="2954" u="sng">
                <a:solidFill>
                  <a:srgbClr val="003779"/>
                </a:solidFill>
                <a:latin typeface="Arial" charset="0"/>
              </a:defRPr>
            </a:lvl5pPr>
            <a:lvl6pPr marL="422046" algn="l" rtl="0" fontAlgn="base">
              <a:spcBef>
                <a:spcPct val="0"/>
              </a:spcBef>
              <a:spcAft>
                <a:spcPct val="0"/>
              </a:spcAft>
              <a:defRPr sz="2954" u="sng">
                <a:solidFill>
                  <a:srgbClr val="003779"/>
                </a:solidFill>
                <a:latin typeface="Arial" charset="0"/>
              </a:defRPr>
            </a:lvl6pPr>
            <a:lvl7pPr marL="844094" algn="l" rtl="0" fontAlgn="base">
              <a:spcBef>
                <a:spcPct val="0"/>
              </a:spcBef>
              <a:spcAft>
                <a:spcPct val="0"/>
              </a:spcAft>
              <a:defRPr sz="2954" u="sng">
                <a:solidFill>
                  <a:srgbClr val="003779"/>
                </a:solidFill>
                <a:latin typeface="Arial" charset="0"/>
              </a:defRPr>
            </a:lvl7pPr>
            <a:lvl8pPr marL="1266140" algn="l" rtl="0" fontAlgn="base">
              <a:spcBef>
                <a:spcPct val="0"/>
              </a:spcBef>
              <a:spcAft>
                <a:spcPct val="0"/>
              </a:spcAft>
              <a:defRPr sz="2954" u="sng">
                <a:solidFill>
                  <a:srgbClr val="003779"/>
                </a:solidFill>
                <a:latin typeface="Arial" charset="0"/>
              </a:defRPr>
            </a:lvl8pPr>
            <a:lvl9pPr marL="1688186" algn="l" rtl="0" fontAlgn="base">
              <a:spcBef>
                <a:spcPct val="0"/>
              </a:spcBef>
              <a:spcAft>
                <a:spcPct val="0"/>
              </a:spcAft>
              <a:defRPr sz="2954" u="sng">
                <a:solidFill>
                  <a:srgbClr val="003779"/>
                </a:solidFill>
                <a:latin typeface="Arial" charset="0"/>
              </a:defRPr>
            </a:lvl9pPr>
          </a:lstStyle>
          <a:p>
            <a:pPr eaLnBrk="1" hangingPunct="1">
              <a:lnSpc>
                <a:spcPct val="90000"/>
              </a:lnSpc>
              <a:buFontTx/>
              <a:buNone/>
              <a:defRPr/>
            </a:pPr>
            <a:r>
              <a:rPr lang="en-US" sz="2400" b="1" u="none">
                <a:solidFill>
                  <a:schemeClr val="accent1"/>
                </a:solidFill>
                <a:latin typeface="Arial" panose="020B0604020202020204" pitchFamily="34" charset="0"/>
                <a:ea typeface="Verdana" panose="020B0604030504040204" pitchFamily="34" charset="0"/>
                <a:cs typeface="Arial" panose="020B0604020202020204" pitchFamily="34" charset="0"/>
              </a:rPr>
              <a:t>Pub-Sub Integrations</a:t>
            </a:r>
          </a:p>
        </p:txBody>
      </p:sp>
      <p:grpSp>
        <p:nvGrpSpPr>
          <p:cNvPr id="45" name="Group 44">
            <a:extLst>
              <a:ext uri="{FF2B5EF4-FFF2-40B4-BE49-F238E27FC236}">
                <a16:creationId xmlns:a16="http://schemas.microsoft.com/office/drawing/2014/main" id="{3DEE1797-3D7C-44FF-86FA-A333846D5766}"/>
              </a:ext>
            </a:extLst>
          </p:cNvPr>
          <p:cNvGrpSpPr/>
          <p:nvPr/>
        </p:nvGrpSpPr>
        <p:grpSpPr>
          <a:xfrm>
            <a:off x="0" y="16350"/>
            <a:ext cx="2869301" cy="284558"/>
            <a:chOff x="2003522" y="13133"/>
            <a:chExt cx="2869301" cy="284558"/>
          </a:xfrm>
        </p:grpSpPr>
        <p:sp>
          <p:nvSpPr>
            <p:cNvPr id="46" name="Arrow: Chevron 45">
              <a:extLst>
                <a:ext uri="{FF2B5EF4-FFF2-40B4-BE49-F238E27FC236}">
                  <a16:creationId xmlns:a16="http://schemas.microsoft.com/office/drawing/2014/main" id="{55ABC1EA-3544-4022-A08F-62112A9382AD}"/>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47" name="Arrow: Chevron 46">
              <a:extLst>
                <a:ext uri="{FF2B5EF4-FFF2-40B4-BE49-F238E27FC236}">
                  <a16:creationId xmlns:a16="http://schemas.microsoft.com/office/drawing/2014/main" id="{85BEB71A-2046-46E3-AD12-D929693FB133}"/>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48" name="Arrow: Chevron 47">
            <a:extLst>
              <a:ext uri="{FF2B5EF4-FFF2-40B4-BE49-F238E27FC236}">
                <a16:creationId xmlns:a16="http://schemas.microsoft.com/office/drawing/2014/main" id="{415412B6-A9B9-4445-96D6-72888B7C412F}"/>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
        <p:nvSpPr>
          <p:cNvPr id="39" name="Rectangle 38">
            <a:extLst>
              <a:ext uri="{FF2B5EF4-FFF2-40B4-BE49-F238E27FC236}">
                <a16:creationId xmlns:a16="http://schemas.microsoft.com/office/drawing/2014/main" id="{210AA28F-7DD5-4BFA-AB8E-2B00B99D3BB8}"/>
              </a:ext>
            </a:extLst>
          </p:cNvPr>
          <p:cNvSpPr/>
          <p:nvPr/>
        </p:nvSpPr>
        <p:spPr>
          <a:xfrm>
            <a:off x="390307" y="2016269"/>
            <a:ext cx="1533812" cy="3787120"/>
          </a:xfrm>
          <a:prstGeom prst="rect">
            <a:avLst/>
          </a:prstGeom>
          <a:solidFill>
            <a:schemeClr val="tx2"/>
          </a:solidFill>
          <a:ln w="19050" algn="ctr">
            <a:noFill/>
            <a:miter lim="800000"/>
            <a:headEnd/>
            <a:tailEnd/>
          </a:ln>
        </p:spPr>
        <p:txBody>
          <a:bodyPr wrap="square" lIns="50006" tIns="50006" rIns="50006" bIns="50006" rtlCol="0" anchor="ctr"/>
          <a:lstStyle/>
          <a:p>
            <a:pPr algn="ctr" defTabSz="514350">
              <a:lnSpc>
                <a:spcPct val="106000"/>
              </a:lnSpc>
            </a:pPr>
            <a:endParaRPr lang="en-US" sz="800" b="1">
              <a:solidFill>
                <a:schemeClr val="bg1"/>
              </a:solidFill>
            </a:endParaRPr>
          </a:p>
        </p:txBody>
      </p:sp>
      <p:sp>
        <p:nvSpPr>
          <p:cNvPr id="40" name="TextBox 39">
            <a:extLst>
              <a:ext uri="{FF2B5EF4-FFF2-40B4-BE49-F238E27FC236}">
                <a16:creationId xmlns:a16="http://schemas.microsoft.com/office/drawing/2014/main" id="{65E9C1DE-D803-47A6-B3A3-1DB8644ED382}"/>
              </a:ext>
            </a:extLst>
          </p:cNvPr>
          <p:cNvSpPr txBox="1"/>
          <p:nvPr/>
        </p:nvSpPr>
        <p:spPr>
          <a:xfrm>
            <a:off x="512602" y="3781705"/>
            <a:ext cx="1401110" cy="184666"/>
          </a:xfrm>
          <a:prstGeom prst="rect">
            <a:avLst/>
          </a:prstGeom>
          <a:noFill/>
        </p:spPr>
        <p:txBody>
          <a:bodyPr wrap="square" lIns="0" tIns="0" rIns="0" bIns="0" rtlCol="0">
            <a:spAutoFit/>
          </a:bodyPr>
          <a:lstStyle/>
          <a:p>
            <a:pPr algn="ctr">
              <a:spcAft>
                <a:spcPts val="1000"/>
              </a:spcAft>
              <a:buSzPct val="100000"/>
              <a:defRPr/>
            </a:pPr>
            <a:r>
              <a:rPr lang="en-US" sz="1200" b="1" kern="0">
                <a:solidFill>
                  <a:schemeClr val="bg1"/>
                </a:solidFill>
              </a:rPr>
              <a:t>Oracle ERP Cloud</a:t>
            </a:r>
          </a:p>
        </p:txBody>
      </p:sp>
      <p:sp>
        <p:nvSpPr>
          <p:cNvPr id="42" name="Rectangle 41">
            <a:extLst>
              <a:ext uri="{FF2B5EF4-FFF2-40B4-BE49-F238E27FC236}">
                <a16:creationId xmlns:a16="http://schemas.microsoft.com/office/drawing/2014/main" id="{BC2E7C4F-5B82-42FB-9872-44D55BC15F76}"/>
              </a:ext>
            </a:extLst>
          </p:cNvPr>
          <p:cNvSpPr/>
          <p:nvPr/>
        </p:nvSpPr>
        <p:spPr bwMode="gray">
          <a:xfrm>
            <a:off x="2566619" y="2016268"/>
            <a:ext cx="4939997" cy="3782690"/>
          </a:xfrm>
          <a:prstGeom prst="rect">
            <a:avLst/>
          </a:prstGeom>
          <a:noFill/>
          <a:ln w="12700" algn="ctr">
            <a:solidFill>
              <a:schemeClr val="accent1"/>
            </a:solidFill>
            <a:prstDash val="dash"/>
            <a:miter lim="800000"/>
            <a:headEnd/>
            <a:tailEnd/>
          </a:ln>
        </p:spPr>
        <p:txBody>
          <a:bodyPr wrap="square" lIns="50006" tIns="50006" rIns="50006" bIns="50006" rtlCol="0" anchor="ctr"/>
          <a:lstStyle/>
          <a:p>
            <a:pPr algn="ctr" defTabSz="514350">
              <a:lnSpc>
                <a:spcPct val="106000"/>
              </a:lnSpc>
            </a:pPr>
            <a:endParaRPr lang="en-US" sz="563" b="1">
              <a:solidFill>
                <a:prstClr val="white"/>
              </a:solidFill>
            </a:endParaRPr>
          </a:p>
        </p:txBody>
      </p:sp>
      <p:sp>
        <p:nvSpPr>
          <p:cNvPr id="43" name="Rectangle 42">
            <a:extLst>
              <a:ext uri="{FF2B5EF4-FFF2-40B4-BE49-F238E27FC236}">
                <a16:creationId xmlns:a16="http://schemas.microsoft.com/office/drawing/2014/main" id="{F46CB12D-302E-4B23-A5B0-C851F767EDF5}"/>
              </a:ext>
            </a:extLst>
          </p:cNvPr>
          <p:cNvSpPr/>
          <p:nvPr/>
        </p:nvSpPr>
        <p:spPr bwMode="gray">
          <a:xfrm>
            <a:off x="3022129" y="3444403"/>
            <a:ext cx="4156641" cy="1531158"/>
          </a:xfrm>
          <a:prstGeom prst="rect">
            <a:avLst/>
          </a:prstGeom>
          <a:noFill/>
          <a:ln w="38100" algn="ctr">
            <a:solidFill>
              <a:schemeClr val="accent1"/>
            </a:solidFill>
            <a:prstDash val="solid"/>
            <a:miter lim="800000"/>
            <a:headEnd/>
            <a:tailEnd/>
          </a:ln>
        </p:spPr>
        <p:txBody>
          <a:bodyPr wrap="square" lIns="50006" tIns="50006" rIns="50006" bIns="50006" rtlCol="0" anchor="ctr"/>
          <a:lstStyle/>
          <a:p>
            <a:pPr algn="ctr" defTabSz="514350">
              <a:lnSpc>
                <a:spcPct val="106000"/>
              </a:lnSpc>
            </a:pPr>
            <a:endParaRPr lang="en-US" sz="563" b="1">
              <a:solidFill>
                <a:prstClr val="white"/>
              </a:solidFill>
            </a:endParaRPr>
          </a:p>
        </p:txBody>
      </p:sp>
      <p:sp>
        <p:nvSpPr>
          <p:cNvPr id="44" name="Rectangle 43">
            <a:extLst>
              <a:ext uri="{FF2B5EF4-FFF2-40B4-BE49-F238E27FC236}">
                <a16:creationId xmlns:a16="http://schemas.microsoft.com/office/drawing/2014/main" id="{F9E9F6AA-38CC-4BF2-BB23-0D21F343B2BD}"/>
              </a:ext>
            </a:extLst>
          </p:cNvPr>
          <p:cNvSpPr/>
          <p:nvPr/>
        </p:nvSpPr>
        <p:spPr bwMode="gray">
          <a:xfrm>
            <a:off x="2827361" y="3090791"/>
            <a:ext cx="4471615" cy="2518899"/>
          </a:xfrm>
          <a:prstGeom prst="rect">
            <a:avLst/>
          </a:prstGeom>
          <a:noFill/>
          <a:ln w="12700" algn="ctr">
            <a:solidFill>
              <a:schemeClr val="accent1"/>
            </a:solidFill>
            <a:prstDash val="dashDot"/>
            <a:miter lim="800000"/>
            <a:headEnd/>
            <a:tailEnd/>
          </a:ln>
        </p:spPr>
        <p:txBody>
          <a:bodyPr wrap="square" lIns="50006" tIns="50006" rIns="50006" bIns="50006" rtlCol="0" anchor="ctr"/>
          <a:lstStyle/>
          <a:p>
            <a:pPr algn="ctr" defTabSz="514350">
              <a:lnSpc>
                <a:spcPct val="106000"/>
              </a:lnSpc>
            </a:pPr>
            <a:endParaRPr lang="en-US" sz="563" b="1">
              <a:solidFill>
                <a:prstClr val="white"/>
              </a:solidFill>
            </a:endParaRPr>
          </a:p>
        </p:txBody>
      </p:sp>
      <p:sp>
        <p:nvSpPr>
          <p:cNvPr id="49" name="Rounded Rectangle 75">
            <a:extLst>
              <a:ext uri="{FF2B5EF4-FFF2-40B4-BE49-F238E27FC236}">
                <a16:creationId xmlns:a16="http://schemas.microsoft.com/office/drawing/2014/main" id="{A5958127-D81D-408E-8C08-873BA10FC812}"/>
              </a:ext>
            </a:extLst>
          </p:cNvPr>
          <p:cNvSpPr/>
          <p:nvPr/>
        </p:nvSpPr>
        <p:spPr>
          <a:xfrm>
            <a:off x="5550599" y="3957140"/>
            <a:ext cx="1382327" cy="352792"/>
          </a:xfrm>
          <a:prstGeom prst="roundRect">
            <a:avLst/>
          </a:prstGeom>
          <a:solidFill>
            <a:sysClr val="window" lastClr="FFFFFF">
              <a:lumMod val="65000"/>
            </a:sysClr>
          </a:solidFill>
          <a:ln w="9525" cap="flat" cmpd="sng" algn="ctr">
            <a:noFill/>
            <a:prstDash val="solid"/>
          </a:ln>
          <a:effectLst/>
        </p:spPr>
        <p:txBody>
          <a:bodyPr rtlCol="0" anchor="ctr"/>
          <a:lstStyle/>
          <a:p>
            <a:pPr algn="ctr">
              <a:defRPr/>
            </a:pPr>
            <a:r>
              <a:rPr lang="en-US" sz="800" kern="0">
                <a:solidFill>
                  <a:schemeClr val="tx2"/>
                </a:solidFill>
              </a:rPr>
              <a:t>Publish Message</a:t>
            </a:r>
          </a:p>
        </p:txBody>
      </p:sp>
      <p:sp>
        <p:nvSpPr>
          <p:cNvPr id="50" name="Rounded Rectangle 76">
            <a:extLst>
              <a:ext uri="{FF2B5EF4-FFF2-40B4-BE49-F238E27FC236}">
                <a16:creationId xmlns:a16="http://schemas.microsoft.com/office/drawing/2014/main" id="{25CFB72C-9675-49E4-A79A-052673692758}"/>
              </a:ext>
            </a:extLst>
          </p:cNvPr>
          <p:cNvSpPr/>
          <p:nvPr/>
        </p:nvSpPr>
        <p:spPr>
          <a:xfrm>
            <a:off x="5560870" y="4610151"/>
            <a:ext cx="1370088" cy="286999"/>
          </a:xfrm>
          <a:prstGeom prst="roundRect">
            <a:avLst/>
          </a:prstGeom>
          <a:solidFill>
            <a:sysClr val="window" lastClr="FFFFFF">
              <a:lumMod val="65000"/>
            </a:sysClr>
          </a:solidFill>
          <a:ln w="9525" cap="flat" cmpd="sng" algn="ctr">
            <a:noFill/>
            <a:prstDash val="solid"/>
          </a:ln>
          <a:effectLst/>
        </p:spPr>
        <p:txBody>
          <a:bodyPr rtlCol="0" anchor="ctr"/>
          <a:lstStyle/>
          <a:p>
            <a:pPr algn="ctr">
              <a:defRPr/>
            </a:pPr>
            <a:r>
              <a:rPr lang="en-US" sz="800" kern="0">
                <a:solidFill>
                  <a:schemeClr val="tx2"/>
                </a:solidFill>
              </a:rPr>
              <a:t>Send the notification emails</a:t>
            </a:r>
          </a:p>
        </p:txBody>
      </p:sp>
      <p:cxnSp>
        <p:nvCxnSpPr>
          <p:cNvPr id="52" name="Straight Arrow Connector 51">
            <a:extLst>
              <a:ext uri="{FF2B5EF4-FFF2-40B4-BE49-F238E27FC236}">
                <a16:creationId xmlns:a16="http://schemas.microsoft.com/office/drawing/2014/main" id="{74C49457-2787-4B70-BFAF-4E47704A2B0B}"/>
              </a:ext>
            </a:extLst>
          </p:cNvPr>
          <p:cNvCxnSpPr>
            <a:cxnSpLocks/>
          </p:cNvCxnSpPr>
          <p:nvPr/>
        </p:nvCxnSpPr>
        <p:spPr>
          <a:xfrm flipV="1">
            <a:off x="3801717" y="2972528"/>
            <a:ext cx="0" cy="921378"/>
          </a:xfrm>
          <a:prstGeom prst="straightConnector1">
            <a:avLst/>
          </a:prstGeom>
          <a:noFill/>
          <a:ln w="9525" cap="flat" cmpd="sng" algn="ctr">
            <a:solidFill>
              <a:schemeClr val="accent1"/>
            </a:solidFill>
            <a:prstDash val="solid"/>
            <a:headEnd type="triangle"/>
            <a:tailEnd type="triangle"/>
          </a:ln>
          <a:effectLst/>
        </p:spPr>
      </p:cxnSp>
      <p:cxnSp>
        <p:nvCxnSpPr>
          <p:cNvPr id="53" name="Straight Arrow Connector 52">
            <a:extLst>
              <a:ext uri="{FF2B5EF4-FFF2-40B4-BE49-F238E27FC236}">
                <a16:creationId xmlns:a16="http://schemas.microsoft.com/office/drawing/2014/main" id="{4A2EA894-398B-4A6A-9EBE-F3AB86AA1AAD}"/>
              </a:ext>
            </a:extLst>
          </p:cNvPr>
          <p:cNvCxnSpPr>
            <a:cxnSpLocks/>
            <a:endCxn id="49" idx="1"/>
          </p:cNvCxnSpPr>
          <p:nvPr/>
        </p:nvCxnSpPr>
        <p:spPr>
          <a:xfrm flipV="1">
            <a:off x="4571020" y="4133536"/>
            <a:ext cx="979579" cy="11760"/>
          </a:xfrm>
          <a:prstGeom prst="straightConnector1">
            <a:avLst/>
          </a:prstGeom>
          <a:noFill/>
          <a:ln w="9525" cap="flat" cmpd="sng" algn="ctr">
            <a:solidFill>
              <a:schemeClr val="accent1"/>
            </a:solidFill>
            <a:prstDash val="solid"/>
            <a:tailEnd type="triangle"/>
          </a:ln>
          <a:effectLst/>
        </p:spPr>
      </p:cxnSp>
      <p:cxnSp>
        <p:nvCxnSpPr>
          <p:cNvPr id="54" name="Straight Arrow Connector 53">
            <a:extLst>
              <a:ext uri="{FF2B5EF4-FFF2-40B4-BE49-F238E27FC236}">
                <a16:creationId xmlns:a16="http://schemas.microsoft.com/office/drawing/2014/main" id="{8FAE0E2A-885C-438F-8AD1-A8924B3BAC5B}"/>
              </a:ext>
            </a:extLst>
          </p:cNvPr>
          <p:cNvCxnSpPr>
            <a:cxnSpLocks/>
          </p:cNvCxnSpPr>
          <p:nvPr/>
        </p:nvCxnSpPr>
        <p:spPr>
          <a:xfrm>
            <a:off x="6157348" y="4274050"/>
            <a:ext cx="0" cy="326957"/>
          </a:xfrm>
          <a:prstGeom prst="straightConnector1">
            <a:avLst/>
          </a:prstGeom>
          <a:noFill/>
          <a:ln w="9525" cap="flat" cmpd="sng" algn="ctr">
            <a:solidFill>
              <a:schemeClr val="accent1"/>
            </a:solidFill>
            <a:prstDash val="solid"/>
            <a:tailEnd type="triangle"/>
          </a:ln>
          <a:effectLst/>
        </p:spPr>
      </p:cxnSp>
      <p:sp>
        <p:nvSpPr>
          <p:cNvPr id="57" name="Rounded Rectangle 82">
            <a:extLst>
              <a:ext uri="{FF2B5EF4-FFF2-40B4-BE49-F238E27FC236}">
                <a16:creationId xmlns:a16="http://schemas.microsoft.com/office/drawing/2014/main" id="{D7A8F09C-C9E5-40E6-B427-A0375889807B}"/>
              </a:ext>
            </a:extLst>
          </p:cNvPr>
          <p:cNvSpPr/>
          <p:nvPr/>
        </p:nvSpPr>
        <p:spPr>
          <a:xfrm>
            <a:off x="3205568" y="3890558"/>
            <a:ext cx="1378377" cy="491578"/>
          </a:xfrm>
          <a:prstGeom prst="roundRect">
            <a:avLst/>
          </a:prstGeom>
          <a:solidFill>
            <a:sysClr val="window" lastClr="FFFFFF">
              <a:lumMod val="65000"/>
            </a:sysClr>
          </a:solidFill>
          <a:ln w="9525" cap="flat" cmpd="sng" algn="ctr">
            <a:noFill/>
            <a:prstDash val="solid"/>
          </a:ln>
          <a:effectLst/>
        </p:spPr>
        <p:txBody>
          <a:bodyPr rtlCol="0" anchor="ctr"/>
          <a:lstStyle/>
          <a:p>
            <a:pPr algn="ctr">
              <a:defRPr/>
            </a:pPr>
            <a:r>
              <a:rPr lang="en-US" sz="800" kern="0">
                <a:solidFill>
                  <a:schemeClr val="tx2"/>
                </a:solidFill>
              </a:rPr>
              <a:t>Message received in OIC</a:t>
            </a:r>
          </a:p>
        </p:txBody>
      </p:sp>
      <p:sp>
        <p:nvSpPr>
          <p:cNvPr id="58" name="Rectangle 57">
            <a:extLst>
              <a:ext uri="{FF2B5EF4-FFF2-40B4-BE49-F238E27FC236}">
                <a16:creationId xmlns:a16="http://schemas.microsoft.com/office/drawing/2014/main" id="{B6B1C547-1531-470B-92C9-3240687EF4F2}"/>
              </a:ext>
            </a:extLst>
          </p:cNvPr>
          <p:cNvSpPr/>
          <p:nvPr/>
        </p:nvSpPr>
        <p:spPr bwMode="gray">
          <a:xfrm>
            <a:off x="8136035" y="2016267"/>
            <a:ext cx="1533812" cy="3787120"/>
          </a:xfrm>
          <a:prstGeom prst="rect">
            <a:avLst/>
          </a:prstGeom>
          <a:solidFill>
            <a:schemeClr val="tx2"/>
          </a:solidFill>
          <a:ln w="19050" algn="ctr">
            <a:noFill/>
            <a:miter lim="800000"/>
            <a:headEnd/>
            <a:tailEnd/>
          </a:ln>
        </p:spPr>
        <p:txBody>
          <a:bodyPr wrap="square" lIns="50006" tIns="50006" rIns="50006" bIns="50006" rtlCol="0" anchor="ctr"/>
          <a:lstStyle/>
          <a:p>
            <a:pPr algn="ctr" defTabSz="514350">
              <a:lnSpc>
                <a:spcPct val="106000"/>
              </a:lnSpc>
            </a:pPr>
            <a:endParaRPr lang="en-US" sz="563" b="1">
              <a:solidFill>
                <a:prstClr val="white"/>
              </a:solidFill>
            </a:endParaRPr>
          </a:p>
        </p:txBody>
      </p:sp>
      <p:sp>
        <p:nvSpPr>
          <p:cNvPr id="59" name="TextBox 58">
            <a:extLst>
              <a:ext uri="{FF2B5EF4-FFF2-40B4-BE49-F238E27FC236}">
                <a16:creationId xmlns:a16="http://schemas.microsoft.com/office/drawing/2014/main" id="{A486F319-A25E-4BEB-BB33-2FCCF28000E5}"/>
              </a:ext>
            </a:extLst>
          </p:cNvPr>
          <p:cNvSpPr txBox="1"/>
          <p:nvPr/>
        </p:nvSpPr>
        <p:spPr>
          <a:xfrm>
            <a:off x="8197984" y="3718038"/>
            <a:ext cx="1492411" cy="276999"/>
          </a:xfrm>
          <a:prstGeom prst="rect">
            <a:avLst/>
          </a:prstGeom>
          <a:noFill/>
        </p:spPr>
        <p:txBody>
          <a:bodyPr wrap="square" rtlCol="0">
            <a:spAutoFit/>
          </a:bodyPr>
          <a:lstStyle/>
          <a:p>
            <a:pPr algn="ctr">
              <a:spcAft>
                <a:spcPts val="1000"/>
              </a:spcAft>
              <a:buSzPct val="100000"/>
              <a:defRPr/>
            </a:pPr>
            <a:r>
              <a:rPr lang="en-US" sz="1200" b="1" kern="0">
                <a:solidFill>
                  <a:prstClr val="white"/>
                </a:solidFill>
              </a:rPr>
              <a:t>Kafka Queue</a:t>
            </a:r>
          </a:p>
        </p:txBody>
      </p:sp>
      <p:sp>
        <p:nvSpPr>
          <p:cNvPr id="62" name="Rectangle 61">
            <a:extLst>
              <a:ext uri="{FF2B5EF4-FFF2-40B4-BE49-F238E27FC236}">
                <a16:creationId xmlns:a16="http://schemas.microsoft.com/office/drawing/2014/main" id="{76C485B3-1EF7-47C8-9F49-2CA505A3ABE5}"/>
              </a:ext>
            </a:extLst>
          </p:cNvPr>
          <p:cNvSpPr/>
          <p:nvPr/>
        </p:nvSpPr>
        <p:spPr bwMode="gray">
          <a:xfrm>
            <a:off x="3962088" y="5111569"/>
            <a:ext cx="2330259" cy="347037"/>
          </a:xfrm>
          <a:prstGeom prst="rect">
            <a:avLst/>
          </a:prstGeom>
          <a:solidFill>
            <a:schemeClr val="accent1"/>
          </a:solidFill>
          <a:ln w="19050" algn="ctr">
            <a:noFill/>
            <a:miter lim="800000"/>
            <a:headEnd/>
            <a:tailEnd/>
          </a:ln>
        </p:spPr>
        <p:txBody>
          <a:bodyPr wrap="square" lIns="50006" tIns="50006" rIns="50006" bIns="50006" rtlCol="0" anchor="ctr"/>
          <a:lstStyle/>
          <a:p>
            <a:pPr algn="ctr" defTabSz="514350">
              <a:lnSpc>
                <a:spcPct val="106000"/>
              </a:lnSpc>
              <a:defRPr/>
            </a:pPr>
            <a:r>
              <a:rPr lang="en-US" sz="800" kern="0">
                <a:solidFill>
                  <a:prstClr val="white"/>
                </a:solidFill>
              </a:rPr>
              <a:t>Error Handling and Reporting</a:t>
            </a:r>
          </a:p>
        </p:txBody>
      </p:sp>
      <p:sp>
        <p:nvSpPr>
          <p:cNvPr id="63" name="TextBox 62">
            <a:extLst>
              <a:ext uri="{FF2B5EF4-FFF2-40B4-BE49-F238E27FC236}">
                <a16:creationId xmlns:a16="http://schemas.microsoft.com/office/drawing/2014/main" id="{D7F7CB9B-9F2E-40AC-BA8D-E959853526A1}"/>
              </a:ext>
            </a:extLst>
          </p:cNvPr>
          <p:cNvSpPr txBox="1"/>
          <p:nvPr/>
        </p:nvSpPr>
        <p:spPr>
          <a:xfrm>
            <a:off x="4795829" y="3116698"/>
            <a:ext cx="474808" cy="276999"/>
          </a:xfrm>
          <a:prstGeom prst="rect">
            <a:avLst/>
          </a:prstGeom>
          <a:noFill/>
        </p:spPr>
        <p:txBody>
          <a:bodyPr wrap="square" rtlCol="0">
            <a:spAutoFit/>
          </a:bodyPr>
          <a:lstStyle/>
          <a:p>
            <a:r>
              <a:rPr lang="en-US" sz="1200" b="1"/>
              <a:t>OIC</a:t>
            </a:r>
          </a:p>
        </p:txBody>
      </p:sp>
      <p:sp>
        <p:nvSpPr>
          <p:cNvPr id="64" name="TextBox 63">
            <a:extLst>
              <a:ext uri="{FF2B5EF4-FFF2-40B4-BE49-F238E27FC236}">
                <a16:creationId xmlns:a16="http://schemas.microsoft.com/office/drawing/2014/main" id="{25EEA9F2-46CE-44B7-99F8-7455F26D6D75}"/>
              </a:ext>
            </a:extLst>
          </p:cNvPr>
          <p:cNvSpPr txBox="1"/>
          <p:nvPr/>
        </p:nvSpPr>
        <p:spPr>
          <a:xfrm>
            <a:off x="6223764" y="2046703"/>
            <a:ext cx="1684265" cy="276999"/>
          </a:xfrm>
          <a:prstGeom prst="rect">
            <a:avLst/>
          </a:prstGeom>
          <a:noFill/>
        </p:spPr>
        <p:txBody>
          <a:bodyPr wrap="square" rtlCol="0">
            <a:spAutoFit/>
          </a:bodyPr>
          <a:lstStyle/>
          <a:p>
            <a:pPr algn="ctr">
              <a:defRPr/>
            </a:pPr>
            <a:r>
              <a:rPr lang="en-US" sz="1200" b="1" kern="0">
                <a:solidFill>
                  <a:prstClr val="black"/>
                </a:solidFill>
              </a:rPr>
              <a:t>PaaS</a:t>
            </a:r>
          </a:p>
        </p:txBody>
      </p:sp>
      <p:cxnSp>
        <p:nvCxnSpPr>
          <p:cNvPr id="65" name="Straight Arrow Connector 64">
            <a:extLst>
              <a:ext uri="{FF2B5EF4-FFF2-40B4-BE49-F238E27FC236}">
                <a16:creationId xmlns:a16="http://schemas.microsoft.com/office/drawing/2014/main" id="{6796BA2B-986C-45EE-8723-5591B7CACEF0}"/>
              </a:ext>
            </a:extLst>
          </p:cNvPr>
          <p:cNvCxnSpPr>
            <a:cxnSpLocks/>
          </p:cNvCxnSpPr>
          <p:nvPr/>
        </p:nvCxnSpPr>
        <p:spPr>
          <a:xfrm>
            <a:off x="6935056" y="4123979"/>
            <a:ext cx="1181528" cy="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66" name="TextBox 65">
            <a:extLst>
              <a:ext uri="{FF2B5EF4-FFF2-40B4-BE49-F238E27FC236}">
                <a16:creationId xmlns:a16="http://schemas.microsoft.com/office/drawing/2014/main" id="{90EBE224-E777-47F1-BEA5-4F74C6DDC8D7}"/>
              </a:ext>
            </a:extLst>
          </p:cNvPr>
          <p:cNvSpPr txBox="1"/>
          <p:nvPr/>
        </p:nvSpPr>
        <p:spPr>
          <a:xfrm>
            <a:off x="1993184" y="4202131"/>
            <a:ext cx="719192" cy="400110"/>
          </a:xfrm>
          <a:prstGeom prst="rect">
            <a:avLst/>
          </a:prstGeom>
          <a:noFill/>
        </p:spPr>
        <p:txBody>
          <a:bodyPr wrap="square" rtlCol="0">
            <a:spAutoFit/>
          </a:bodyPr>
          <a:lstStyle/>
          <a:p>
            <a:pPr algn="ctr"/>
            <a:r>
              <a:rPr lang="en-US" sz="1000"/>
              <a:t>Publish </a:t>
            </a:r>
          </a:p>
          <a:p>
            <a:pPr algn="ctr"/>
            <a:r>
              <a:rPr lang="en-US" sz="1000"/>
              <a:t>Event</a:t>
            </a:r>
          </a:p>
        </p:txBody>
      </p:sp>
      <p:sp>
        <p:nvSpPr>
          <p:cNvPr id="67" name="TextBox 66">
            <a:extLst>
              <a:ext uri="{FF2B5EF4-FFF2-40B4-BE49-F238E27FC236}">
                <a16:creationId xmlns:a16="http://schemas.microsoft.com/office/drawing/2014/main" id="{4FA55D46-7F52-40DB-ACA9-7140F2E4202F}"/>
              </a:ext>
            </a:extLst>
          </p:cNvPr>
          <p:cNvSpPr txBox="1"/>
          <p:nvPr/>
        </p:nvSpPr>
        <p:spPr>
          <a:xfrm>
            <a:off x="7436777" y="4200419"/>
            <a:ext cx="719192" cy="861774"/>
          </a:xfrm>
          <a:prstGeom prst="rect">
            <a:avLst/>
          </a:prstGeom>
          <a:noFill/>
        </p:spPr>
        <p:txBody>
          <a:bodyPr wrap="square" rtlCol="0">
            <a:spAutoFit/>
          </a:bodyPr>
          <a:lstStyle/>
          <a:p>
            <a:pPr algn="ctr"/>
            <a:r>
              <a:rPr lang="en-US" sz="1000"/>
              <a:t>Publish Message to </a:t>
            </a:r>
          </a:p>
          <a:p>
            <a:pPr algn="ctr"/>
            <a:r>
              <a:rPr lang="en-US" sz="1000"/>
              <a:t>kafka queue</a:t>
            </a:r>
          </a:p>
        </p:txBody>
      </p:sp>
      <p:cxnSp>
        <p:nvCxnSpPr>
          <p:cNvPr id="68" name="Straight Arrow Connector 67">
            <a:extLst>
              <a:ext uri="{FF2B5EF4-FFF2-40B4-BE49-F238E27FC236}">
                <a16:creationId xmlns:a16="http://schemas.microsoft.com/office/drawing/2014/main" id="{102BDACF-C21B-4CA8-A86C-758503CD31A8}"/>
              </a:ext>
            </a:extLst>
          </p:cNvPr>
          <p:cNvCxnSpPr>
            <a:cxnSpLocks/>
            <a:endCxn id="57" idx="1"/>
          </p:cNvCxnSpPr>
          <p:nvPr/>
        </p:nvCxnSpPr>
        <p:spPr>
          <a:xfrm>
            <a:off x="1952090" y="4132542"/>
            <a:ext cx="1253478" cy="3805"/>
          </a:xfrm>
          <a:prstGeom prst="straightConnector1">
            <a:avLst/>
          </a:prstGeom>
          <a:noFill/>
          <a:ln w="38100" cap="flat" cmpd="sng" algn="ctr">
            <a:solidFill>
              <a:sysClr val="windowText" lastClr="000000"/>
            </a:solidFill>
            <a:prstDash val="solid"/>
            <a:headEnd type="triangle"/>
            <a:tailEnd type="triangle"/>
          </a:ln>
          <a:effectLst>
            <a:outerShdw blurRad="40000" dist="23000" dir="5400000" rotWithShape="0">
              <a:srgbClr val="000000">
                <a:alpha val="35000"/>
              </a:srgbClr>
            </a:outerShdw>
          </a:effectLst>
        </p:spPr>
      </p:cxnSp>
      <p:pic>
        <p:nvPicPr>
          <p:cNvPr id="8" name="Picture 7" descr="Logo, company name&#10;&#10;Description automatically generated">
            <a:extLst>
              <a:ext uri="{FF2B5EF4-FFF2-40B4-BE49-F238E27FC236}">
                <a16:creationId xmlns:a16="http://schemas.microsoft.com/office/drawing/2014/main" id="{CF5E4157-3E71-4117-B0D6-9E4867A6B906}"/>
              </a:ext>
            </a:extLst>
          </p:cNvPr>
          <p:cNvPicPr>
            <a:picLocks noChangeAspect="1"/>
          </p:cNvPicPr>
          <p:nvPr/>
        </p:nvPicPr>
        <p:blipFill>
          <a:blip r:embed="rId2"/>
          <a:stretch>
            <a:fillRect/>
          </a:stretch>
        </p:blipFill>
        <p:spPr>
          <a:xfrm>
            <a:off x="465546" y="2757526"/>
            <a:ext cx="1392412" cy="796589"/>
          </a:xfrm>
          <a:prstGeom prst="rect">
            <a:avLst/>
          </a:prstGeom>
        </p:spPr>
      </p:pic>
      <p:pic>
        <p:nvPicPr>
          <p:cNvPr id="10" name="Picture 9" descr="Logo&#10;&#10;Description automatically generated">
            <a:extLst>
              <a:ext uri="{FF2B5EF4-FFF2-40B4-BE49-F238E27FC236}">
                <a16:creationId xmlns:a16="http://schemas.microsoft.com/office/drawing/2014/main" id="{849CD66B-F27E-4FA1-BFDE-3F369109CFB0}"/>
              </a:ext>
            </a:extLst>
          </p:cNvPr>
          <p:cNvPicPr>
            <a:picLocks noChangeAspect="1"/>
          </p:cNvPicPr>
          <p:nvPr/>
        </p:nvPicPr>
        <p:blipFill>
          <a:blip r:embed="rId3"/>
          <a:stretch>
            <a:fillRect/>
          </a:stretch>
        </p:blipFill>
        <p:spPr>
          <a:xfrm>
            <a:off x="8215505" y="2848512"/>
            <a:ext cx="1348844" cy="709231"/>
          </a:xfrm>
          <a:prstGeom prst="rect">
            <a:avLst/>
          </a:prstGeom>
        </p:spPr>
      </p:pic>
      <p:sp>
        <p:nvSpPr>
          <p:cNvPr id="70" name="TextBox 69">
            <a:extLst>
              <a:ext uri="{FF2B5EF4-FFF2-40B4-BE49-F238E27FC236}">
                <a16:creationId xmlns:a16="http://schemas.microsoft.com/office/drawing/2014/main" id="{984FBB94-63C6-40F8-9F1D-1F1FFFC9996C}"/>
              </a:ext>
            </a:extLst>
          </p:cNvPr>
          <p:cNvSpPr txBox="1"/>
          <p:nvPr/>
        </p:nvSpPr>
        <p:spPr>
          <a:xfrm>
            <a:off x="4269970" y="6253737"/>
            <a:ext cx="6000109" cy="461665"/>
          </a:xfrm>
          <a:prstGeom prst="rect">
            <a:avLst/>
          </a:prstGeom>
          <a:noFill/>
        </p:spPr>
        <p:txBody>
          <a:bodyPr wrap="square" rtlCol="0">
            <a:spAutoFit/>
          </a:bodyPr>
          <a:lstStyle/>
          <a:p>
            <a:r>
              <a:rPr lang="en-US" sz="1200" b="1"/>
              <a:t>Note: </a:t>
            </a:r>
            <a:r>
              <a:rPr lang="en-US" sz="1200"/>
              <a:t>Transactions from kafka queue will be picked up by Informatica and sent to other systems</a:t>
            </a:r>
            <a:endParaRPr lang="en-US" sz="1200">
              <a:ea typeface="Verdana" panose="020B0604030504040204" pitchFamily="34" charset="0"/>
              <a:cs typeface="Verdana" panose="020B0604030504040204" pitchFamily="34" charset="0"/>
            </a:endParaRPr>
          </a:p>
        </p:txBody>
      </p:sp>
      <p:graphicFrame>
        <p:nvGraphicFramePr>
          <p:cNvPr id="3" name="Table 2">
            <a:extLst>
              <a:ext uri="{FF2B5EF4-FFF2-40B4-BE49-F238E27FC236}">
                <a16:creationId xmlns:a16="http://schemas.microsoft.com/office/drawing/2014/main" id="{480FAFD8-1CD8-0234-9907-2FF0AEFB1015}"/>
              </a:ext>
            </a:extLst>
          </p:cNvPr>
          <p:cNvGraphicFramePr>
            <a:graphicFrameLocks noGrp="1"/>
          </p:cNvGraphicFramePr>
          <p:nvPr/>
        </p:nvGraphicFramePr>
        <p:xfrm>
          <a:off x="2851049" y="2058120"/>
          <a:ext cx="1921495" cy="932420"/>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242458">
                <a:tc>
                  <a:txBody>
                    <a:bodyPr/>
                    <a:lstStyle/>
                    <a:p>
                      <a:pPr algn="ctr"/>
                      <a:r>
                        <a:rPr lang="en-US" sz="1200">
                          <a:solidFill>
                            <a:schemeClr val="bg1"/>
                          </a:solidFill>
                          <a:latin typeface="Arial Body"/>
                          <a:ea typeface="Open Sans"/>
                          <a:cs typeface="Open Sans"/>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658100">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6" name="TextBox 5">
            <a:extLst>
              <a:ext uri="{FF2B5EF4-FFF2-40B4-BE49-F238E27FC236}">
                <a16:creationId xmlns:a16="http://schemas.microsoft.com/office/drawing/2014/main" id="{12104B25-54CC-C724-3868-6128AF0F204A}"/>
              </a:ext>
            </a:extLst>
          </p:cNvPr>
          <p:cNvSpPr txBox="1"/>
          <p:nvPr/>
        </p:nvSpPr>
        <p:spPr>
          <a:xfrm>
            <a:off x="3024617" y="2582147"/>
            <a:ext cx="2007911" cy="246221"/>
          </a:xfrm>
          <a:prstGeom prst="rect">
            <a:avLst/>
          </a:prstGeom>
          <a:noFill/>
        </p:spPr>
        <p:txBody>
          <a:bodyPr wrap="square" lIns="91440" tIns="45720" rIns="91440" bIns="45720" rtlCol="0" anchor="t">
            <a:spAutoFit/>
          </a:bodyPr>
          <a:lstStyle/>
          <a:p>
            <a:pPr algn="ctr">
              <a:defRPr/>
            </a:pPr>
            <a:r>
              <a:rPr lang="en-US" sz="1000">
                <a:ea typeface="Open Sans"/>
                <a:cs typeface="Arial"/>
              </a:rPr>
              <a:t>PLSQL APIs</a:t>
            </a:r>
            <a:endParaRPr lang="en-US">
              <a:ea typeface="+mn-ea"/>
            </a:endParaRPr>
          </a:p>
        </p:txBody>
      </p:sp>
      <p:grpSp>
        <p:nvGrpSpPr>
          <p:cNvPr id="14" name="Graphic 121" descr="Database with solid fill">
            <a:extLst>
              <a:ext uri="{FF2B5EF4-FFF2-40B4-BE49-F238E27FC236}">
                <a16:creationId xmlns:a16="http://schemas.microsoft.com/office/drawing/2014/main" id="{60E8F2E0-9DE5-7AE9-0526-D85E11447492}"/>
              </a:ext>
            </a:extLst>
          </p:cNvPr>
          <p:cNvGrpSpPr/>
          <p:nvPr/>
        </p:nvGrpSpPr>
        <p:grpSpPr>
          <a:xfrm>
            <a:off x="3091671" y="2524766"/>
            <a:ext cx="311720" cy="314951"/>
            <a:chOff x="2057528" y="4473309"/>
            <a:chExt cx="572976" cy="510893"/>
          </a:xfrm>
          <a:solidFill>
            <a:srgbClr val="75787B"/>
          </a:solidFill>
        </p:grpSpPr>
        <p:sp>
          <p:nvSpPr>
            <p:cNvPr id="9" name="Freeform: Shape 19">
              <a:extLst>
                <a:ext uri="{FF2B5EF4-FFF2-40B4-BE49-F238E27FC236}">
                  <a16:creationId xmlns:a16="http://schemas.microsoft.com/office/drawing/2014/main" id="{065DBDEE-222A-7FEC-52F6-B5225AC152BC}"/>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11" name="Freeform: Shape 20">
              <a:extLst>
                <a:ext uri="{FF2B5EF4-FFF2-40B4-BE49-F238E27FC236}">
                  <a16:creationId xmlns:a16="http://schemas.microsoft.com/office/drawing/2014/main" id="{B70762C7-F188-8A70-ABF9-1125376504E0}"/>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12" name="Freeform: Shape 21">
              <a:extLst>
                <a:ext uri="{FF2B5EF4-FFF2-40B4-BE49-F238E27FC236}">
                  <a16:creationId xmlns:a16="http://schemas.microsoft.com/office/drawing/2014/main" id="{1A8DA03A-01F1-03FA-C85A-53BDF4221F33}"/>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13" name="Freeform: Shape 22">
              <a:extLst>
                <a:ext uri="{FF2B5EF4-FFF2-40B4-BE49-F238E27FC236}">
                  <a16:creationId xmlns:a16="http://schemas.microsoft.com/office/drawing/2014/main" id="{47A1D55A-8E91-0408-E47E-1364EFF22821}"/>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spTree>
    <p:extLst>
      <p:ext uri="{BB962C8B-B14F-4D97-AF65-F5344CB8AC3E}">
        <p14:creationId xmlns:p14="http://schemas.microsoft.com/office/powerpoint/2010/main" val="18265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Rounded Corners 81">
            <a:extLst>
              <a:ext uri="{FF2B5EF4-FFF2-40B4-BE49-F238E27FC236}">
                <a16:creationId xmlns:a16="http://schemas.microsoft.com/office/drawing/2014/main" id="{197C9839-58F8-4BE9-A19B-69691CC55670}"/>
              </a:ext>
            </a:extLst>
          </p:cNvPr>
          <p:cNvSpPr/>
          <p:nvPr/>
        </p:nvSpPr>
        <p:spPr>
          <a:xfrm>
            <a:off x="4894575" y="3377874"/>
            <a:ext cx="1144494" cy="1118172"/>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Salesforce Adapter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30DABA87-9B04-4E6C-95B8-C99E3F9853FC}"/>
              </a:ext>
            </a:extLst>
          </p:cNvPr>
          <p:cNvSpPr/>
          <p:nvPr/>
        </p:nvSpPr>
        <p:spPr>
          <a:xfrm>
            <a:off x="4784396" y="2042154"/>
            <a:ext cx="3547946" cy="365355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Orchestration</a:t>
            </a:r>
            <a:endParaRPr kumimoji="0" lang="en-US" sz="11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E3F445D-7E73-4ADA-9CE5-9765A708D099}"/>
              </a:ext>
            </a:extLst>
          </p:cNvPr>
          <p:cNvGraphicFramePr>
            <a:graphicFrameLocks noGrp="1"/>
          </p:cNvGraphicFramePr>
          <p:nvPr/>
        </p:nvGraphicFramePr>
        <p:xfrm>
          <a:off x="4678047" y="1601734"/>
          <a:ext cx="3783957" cy="4280573"/>
        </p:xfrm>
        <a:graphic>
          <a:graphicData uri="http://schemas.openxmlformats.org/drawingml/2006/table">
            <a:tbl>
              <a:tblPr firstRow="1" bandRow="1">
                <a:tableStyleId>{5940675A-B579-460E-94D1-54222C63F5DA}</a:tableStyleId>
              </a:tblPr>
              <a:tblGrid>
                <a:gridCol w="3783957">
                  <a:extLst>
                    <a:ext uri="{9D8B030D-6E8A-4147-A177-3AD203B41FA5}">
                      <a16:colId xmlns:a16="http://schemas.microsoft.com/office/drawing/2014/main" val="3602010399"/>
                    </a:ext>
                  </a:extLst>
                </a:gridCol>
              </a:tblGrid>
              <a:tr h="318276">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Integration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962297">
                <a:tc>
                  <a:txBody>
                    <a:bodyPr/>
                    <a:lstStyle/>
                    <a:p>
                      <a:endParaRPr lang="en-US"/>
                    </a:p>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0" name="TextBox 39">
            <a:extLst>
              <a:ext uri="{FF2B5EF4-FFF2-40B4-BE49-F238E27FC236}">
                <a16:creationId xmlns:a16="http://schemas.microsoft.com/office/drawing/2014/main" id="{3022EF23-BCB6-443A-846D-46CB5CA87E55}"/>
              </a:ext>
            </a:extLst>
          </p:cNvPr>
          <p:cNvSpPr txBox="1"/>
          <p:nvPr/>
        </p:nvSpPr>
        <p:spPr>
          <a:xfrm>
            <a:off x="4864985" y="2957478"/>
            <a:ext cx="154958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Trigger Scheduled Integration</a:t>
            </a:r>
          </a:p>
        </p:txBody>
      </p:sp>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7589" y="745618"/>
            <a:ext cx="11233607" cy="523220"/>
          </a:xfrm>
        </p:spPr>
        <p:txBody>
          <a:bodyPr>
            <a:noAutofit/>
          </a:bodyPr>
          <a:lstStyle/>
          <a:p>
            <a:r>
              <a:rPr lang="en-US">
                <a:latin typeface="+mn-lt"/>
                <a:ea typeface="Verdana" panose="020B0604030504040204" pitchFamily="34" charset="0"/>
              </a:rPr>
              <a:t>Integration Using Salesforce Connector – Salesforce to Oracle ERP Cloud</a:t>
            </a:r>
          </a:p>
        </p:txBody>
      </p:sp>
      <p:cxnSp>
        <p:nvCxnSpPr>
          <p:cNvPr id="7" name="Straight Arrow Connector 6">
            <a:extLst>
              <a:ext uri="{FF2B5EF4-FFF2-40B4-BE49-F238E27FC236}">
                <a16:creationId xmlns:a16="http://schemas.microsoft.com/office/drawing/2014/main" id="{9CE53BD3-8C74-4F17-B507-B17406052F4C}"/>
              </a:ext>
            </a:extLst>
          </p:cNvPr>
          <p:cNvCxnSpPr>
            <a:cxnSpLocks/>
          </p:cNvCxnSpPr>
          <p:nvPr/>
        </p:nvCxnSpPr>
        <p:spPr>
          <a:xfrm>
            <a:off x="5506713" y="3125482"/>
            <a:ext cx="0" cy="2334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7A9CB51E-C6A1-4BDA-BCB2-3745613A3F92}"/>
              </a:ext>
            </a:extLst>
          </p:cNvPr>
          <p:cNvGraphicFramePr>
            <a:graphicFrameLocks noGrp="1"/>
          </p:cNvGraphicFramePr>
          <p:nvPr/>
        </p:nvGraphicFramePr>
        <p:xfrm>
          <a:off x="9043195" y="1601736"/>
          <a:ext cx="2288065" cy="2569572"/>
        </p:xfrm>
        <a:graphic>
          <a:graphicData uri="http://schemas.openxmlformats.org/drawingml/2006/table">
            <a:tbl>
              <a:tblPr firstRow="1" bandRow="1">
                <a:tableStyleId>{5940675A-B579-460E-94D1-54222C63F5DA}</a:tableStyleId>
              </a:tblPr>
              <a:tblGrid>
                <a:gridCol w="2288065">
                  <a:extLst>
                    <a:ext uri="{9D8B030D-6E8A-4147-A177-3AD203B41FA5}">
                      <a16:colId xmlns:a16="http://schemas.microsoft.com/office/drawing/2014/main" val="3602010399"/>
                    </a:ext>
                  </a:extLst>
                </a:gridCol>
              </a:tblGrid>
              <a:tr h="277920">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291652">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graphicFrame>
        <p:nvGraphicFramePr>
          <p:cNvPr id="9" name="Table 8">
            <a:extLst>
              <a:ext uri="{FF2B5EF4-FFF2-40B4-BE49-F238E27FC236}">
                <a16:creationId xmlns:a16="http://schemas.microsoft.com/office/drawing/2014/main" id="{4C38F608-0CB8-4AEC-957A-8411BECD5171}"/>
              </a:ext>
            </a:extLst>
          </p:cNvPr>
          <p:cNvGraphicFramePr>
            <a:graphicFrameLocks noGrp="1"/>
          </p:cNvGraphicFramePr>
          <p:nvPr/>
        </p:nvGraphicFramePr>
        <p:xfrm>
          <a:off x="1442818" y="1699858"/>
          <a:ext cx="1918767" cy="2055319"/>
        </p:xfrm>
        <a:graphic>
          <a:graphicData uri="http://schemas.openxmlformats.org/drawingml/2006/table">
            <a:tbl>
              <a:tblPr firstRow="1" bandRow="1">
                <a:tableStyleId>{5940675A-B579-460E-94D1-54222C63F5DA}</a:tableStyleId>
              </a:tblPr>
              <a:tblGrid>
                <a:gridCol w="1918767">
                  <a:extLst>
                    <a:ext uri="{9D8B030D-6E8A-4147-A177-3AD203B41FA5}">
                      <a16:colId xmlns:a16="http://schemas.microsoft.com/office/drawing/2014/main" val="3602010399"/>
                    </a:ext>
                  </a:extLst>
                </a:gridCol>
              </a:tblGrid>
              <a:tr h="260888">
                <a:tc>
                  <a:txBody>
                    <a:bodyPr/>
                    <a:lstStyle/>
                    <a:p>
                      <a:pPr algn="ctr"/>
                      <a:r>
                        <a:rPr lang="en-US" sz="1200" kern="1200">
                          <a:solidFill>
                            <a:schemeClr val="bg1"/>
                          </a:solidFill>
                          <a:latin typeface="Arial Body"/>
                          <a:ea typeface="Open Sans" panose="020B0606030504020204" pitchFamily="34" charset="0"/>
                          <a:cs typeface="Open Sans" panose="020B0606030504020204" pitchFamily="34" charset="0"/>
                        </a:rPr>
                        <a:t>Salesforce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780999">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3" name="Freeform 1001">
            <a:extLst>
              <a:ext uri="{FF2B5EF4-FFF2-40B4-BE49-F238E27FC236}">
                <a16:creationId xmlns:a16="http://schemas.microsoft.com/office/drawing/2014/main" id="{A11A1078-3D21-43F1-987A-6F96FC167648}"/>
              </a:ext>
            </a:extLst>
          </p:cNvPr>
          <p:cNvSpPr>
            <a:spLocks noEditPoints="1"/>
          </p:cNvSpPr>
          <p:nvPr/>
        </p:nvSpPr>
        <p:spPr bwMode="auto">
          <a:xfrm>
            <a:off x="10852728" y="1941322"/>
            <a:ext cx="450010" cy="298995"/>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1" name="TextBox 20">
            <a:extLst>
              <a:ext uri="{FF2B5EF4-FFF2-40B4-BE49-F238E27FC236}">
                <a16:creationId xmlns:a16="http://schemas.microsoft.com/office/drawing/2014/main" id="{8631DFE2-AD2B-472D-BBFE-2E37ECF7E5DF}"/>
              </a:ext>
            </a:extLst>
          </p:cNvPr>
          <p:cNvSpPr txBox="1"/>
          <p:nvPr/>
        </p:nvSpPr>
        <p:spPr>
          <a:xfrm>
            <a:off x="10067793" y="3371163"/>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Cloud Database</a:t>
            </a:r>
          </a:p>
        </p:txBody>
      </p:sp>
      <p:graphicFrame>
        <p:nvGraphicFramePr>
          <p:cNvPr id="23" name="Table 22">
            <a:extLst>
              <a:ext uri="{FF2B5EF4-FFF2-40B4-BE49-F238E27FC236}">
                <a16:creationId xmlns:a16="http://schemas.microsoft.com/office/drawing/2014/main" id="{4EC37DB0-3BB2-4FD2-AB67-0B2D2C6D7900}"/>
              </a:ext>
            </a:extLst>
          </p:cNvPr>
          <p:cNvGraphicFramePr>
            <a:graphicFrameLocks noGrp="1"/>
          </p:cNvGraphicFramePr>
          <p:nvPr/>
        </p:nvGraphicFramePr>
        <p:xfrm>
          <a:off x="1414288" y="4351301"/>
          <a:ext cx="1921495" cy="1531006"/>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355691">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175315">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25" name="TextBox 24">
            <a:extLst>
              <a:ext uri="{FF2B5EF4-FFF2-40B4-BE49-F238E27FC236}">
                <a16:creationId xmlns:a16="http://schemas.microsoft.com/office/drawing/2014/main" id="{E70B0D27-83F8-44FE-9E2E-F4899B3F2844}"/>
              </a:ext>
            </a:extLst>
          </p:cNvPr>
          <p:cNvSpPr txBox="1"/>
          <p:nvPr/>
        </p:nvSpPr>
        <p:spPr>
          <a:xfrm>
            <a:off x="1345531" y="5400933"/>
            <a:ext cx="200791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Bulk transformations/ validations</a:t>
            </a:r>
            <a:endParaRPr kumimoji="0" lang="en-US" sz="1000" b="0" i="0" u="none" strike="noStrike" kern="1200" cap="none" spc="0" normalizeH="0" baseline="0" noProof="0">
              <a:ln>
                <a:noFill/>
              </a:ln>
              <a:effectLst/>
              <a:uLnTx/>
              <a:uFillTx/>
              <a:cs typeface="Arial" panose="020B0604020202020204" pitchFamily="34" charset="0"/>
            </a:endParaRPr>
          </a:p>
        </p:txBody>
      </p:sp>
      <p:sp>
        <p:nvSpPr>
          <p:cNvPr id="33" name="Freeform 37">
            <a:extLst>
              <a:ext uri="{FF2B5EF4-FFF2-40B4-BE49-F238E27FC236}">
                <a16:creationId xmlns:a16="http://schemas.microsoft.com/office/drawing/2014/main" id="{3CA4637B-1237-4FCA-B83A-7E93C484C5DA}"/>
              </a:ext>
            </a:extLst>
          </p:cNvPr>
          <p:cNvSpPr>
            <a:spLocks noChangeAspect="1" noEditPoints="1"/>
          </p:cNvSpPr>
          <p:nvPr/>
        </p:nvSpPr>
        <p:spPr bwMode="auto">
          <a:xfrm>
            <a:off x="5328448" y="2590882"/>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5" name="Freeform 603">
            <a:extLst>
              <a:ext uri="{FF2B5EF4-FFF2-40B4-BE49-F238E27FC236}">
                <a16:creationId xmlns:a16="http://schemas.microsoft.com/office/drawing/2014/main" id="{0205F629-08C3-49AA-BB31-93AABE8A6A5B}"/>
              </a:ext>
            </a:extLst>
          </p:cNvPr>
          <p:cNvSpPr>
            <a:spLocks noChangeAspect="1" noEditPoints="1"/>
          </p:cNvSpPr>
          <p:nvPr/>
        </p:nvSpPr>
        <p:spPr bwMode="auto">
          <a:xfrm>
            <a:off x="5329130" y="4783101"/>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45" name="TextBox 44">
            <a:extLst>
              <a:ext uri="{FF2B5EF4-FFF2-40B4-BE49-F238E27FC236}">
                <a16:creationId xmlns:a16="http://schemas.microsoft.com/office/drawing/2014/main" id="{F4B61B70-B424-4683-9C6A-AF14BCEA55BF}"/>
              </a:ext>
            </a:extLst>
          </p:cNvPr>
          <p:cNvSpPr txBox="1"/>
          <p:nvPr/>
        </p:nvSpPr>
        <p:spPr>
          <a:xfrm>
            <a:off x="4934677" y="5141886"/>
            <a:ext cx="111292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validations</a:t>
            </a:r>
          </a:p>
        </p:txBody>
      </p:sp>
      <p:cxnSp>
        <p:nvCxnSpPr>
          <p:cNvPr id="48" name="Straight Arrow Connector 47">
            <a:extLst>
              <a:ext uri="{FF2B5EF4-FFF2-40B4-BE49-F238E27FC236}">
                <a16:creationId xmlns:a16="http://schemas.microsoft.com/office/drawing/2014/main" id="{D7B86A34-68BB-4EDA-815C-BBEBB2B2532D}"/>
              </a:ext>
            </a:extLst>
          </p:cNvPr>
          <p:cNvCxnSpPr>
            <a:cxnSpLocks/>
          </p:cNvCxnSpPr>
          <p:nvPr/>
        </p:nvCxnSpPr>
        <p:spPr>
          <a:xfrm flipH="1">
            <a:off x="3042643" y="5027012"/>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06D101E-FAB7-4471-950C-D789BFF1A64B}"/>
              </a:ext>
            </a:extLst>
          </p:cNvPr>
          <p:cNvCxnSpPr>
            <a:cxnSpLocks/>
          </p:cNvCxnSpPr>
          <p:nvPr/>
        </p:nvCxnSpPr>
        <p:spPr>
          <a:xfrm>
            <a:off x="3085850" y="5193533"/>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840D92C4-F0AE-4823-A1B2-4A6088F6167A}"/>
              </a:ext>
            </a:extLst>
          </p:cNvPr>
          <p:cNvSpPr/>
          <p:nvPr/>
        </p:nvSpPr>
        <p:spPr>
          <a:xfrm>
            <a:off x="6823175" y="2861495"/>
            <a:ext cx="1144494" cy="1118172"/>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ERP Cloud Adapter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cxnSp>
        <p:nvCxnSpPr>
          <p:cNvPr id="53" name="Connector: Elbow 52">
            <a:extLst>
              <a:ext uri="{FF2B5EF4-FFF2-40B4-BE49-F238E27FC236}">
                <a16:creationId xmlns:a16="http://schemas.microsoft.com/office/drawing/2014/main" id="{64D2634C-C2A1-4F6E-86EC-B1F6E7FD08A5}"/>
              </a:ext>
            </a:extLst>
          </p:cNvPr>
          <p:cNvCxnSpPr>
            <a:cxnSpLocks/>
            <a:stCxn id="35" idx="3"/>
            <a:endCxn id="54" idx="29"/>
          </p:cNvCxnSpPr>
          <p:nvPr/>
        </p:nvCxnSpPr>
        <p:spPr>
          <a:xfrm flipV="1">
            <a:off x="5696171" y="3445320"/>
            <a:ext cx="1515435" cy="1521302"/>
          </a:xfrm>
          <a:prstGeom prst="bentConnector3">
            <a:avLst>
              <a:gd name="adj1" fmla="val 51886"/>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Freeform 26">
            <a:extLst>
              <a:ext uri="{FF2B5EF4-FFF2-40B4-BE49-F238E27FC236}">
                <a16:creationId xmlns:a16="http://schemas.microsoft.com/office/drawing/2014/main" id="{E0A0BD2D-5C74-4684-95DF-1340DB6B871C}"/>
              </a:ext>
            </a:extLst>
          </p:cNvPr>
          <p:cNvSpPr>
            <a:spLocks noChangeAspect="1" noEditPoints="1"/>
          </p:cNvSpPr>
          <p:nvPr/>
        </p:nvSpPr>
        <p:spPr bwMode="auto">
          <a:xfrm>
            <a:off x="7211606" y="3261504"/>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99" name="TextBox 98">
            <a:extLst>
              <a:ext uri="{FF2B5EF4-FFF2-40B4-BE49-F238E27FC236}">
                <a16:creationId xmlns:a16="http://schemas.microsoft.com/office/drawing/2014/main" id="{527DAF6B-9F41-4C0E-B49A-A93D35AF38AE}"/>
              </a:ext>
            </a:extLst>
          </p:cNvPr>
          <p:cNvSpPr txBox="1"/>
          <p:nvPr/>
        </p:nvSpPr>
        <p:spPr>
          <a:xfrm>
            <a:off x="3257255" y="4857479"/>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Database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Stored Procedure</a:t>
            </a:r>
          </a:p>
        </p:txBody>
      </p:sp>
      <p:sp>
        <p:nvSpPr>
          <p:cNvPr id="105" name="Freeform 701">
            <a:extLst>
              <a:ext uri="{FF2B5EF4-FFF2-40B4-BE49-F238E27FC236}">
                <a16:creationId xmlns:a16="http://schemas.microsoft.com/office/drawing/2014/main" id="{B3F22B75-14CE-4F8F-899F-CFE2BC368CA1}"/>
              </a:ext>
            </a:extLst>
          </p:cNvPr>
          <p:cNvSpPr>
            <a:spLocks noChangeAspect="1" noEditPoints="1"/>
          </p:cNvSpPr>
          <p:nvPr/>
        </p:nvSpPr>
        <p:spPr bwMode="auto">
          <a:xfrm>
            <a:off x="7218686" y="4226016"/>
            <a:ext cx="367041" cy="36812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374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107" name="Straight Arrow Connector 106">
            <a:extLst>
              <a:ext uri="{FF2B5EF4-FFF2-40B4-BE49-F238E27FC236}">
                <a16:creationId xmlns:a16="http://schemas.microsoft.com/office/drawing/2014/main" id="{DB1B9499-77A7-44EA-BED4-8B7EEB12B838}"/>
              </a:ext>
            </a:extLst>
          </p:cNvPr>
          <p:cNvCxnSpPr>
            <a:cxnSpLocks/>
          </p:cNvCxnSpPr>
          <p:nvPr/>
        </p:nvCxnSpPr>
        <p:spPr>
          <a:xfrm>
            <a:off x="7390400" y="3792548"/>
            <a:ext cx="0" cy="41830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41D8691-C5DF-4F3C-8E7A-F74F5B378291}"/>
              </a:ext>
            </a:extLst>
          </p:cNvPr>
          <p:cNvSpPr txBox="1"/>
          <p:nvPr/>
        </p:nvSpPr>
        <p:spPr>
          <a:xfrm>
            <a:off x="6726894" y="4735519"/>
            <a:ext cx="127457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Send Notification</a:t>
            </a:r>
          </a:p>
        </p:txBody>
      </p:sp>
      <p:pic>
        <p:nvPicPr>
          <p:cNvPr id="110" name="Picture 22" descr="http://websenseis.com/wp-content/uploads/2014/02/marketing-automation-icon.png">
            <a:extLst>
              <a:ext uri="{FF2B5EF4-FFF2-40B4-BE49-F238E27FC236}">
                <a16:creationId xmlns:a16="http://schemas.microsoft.com/office/drawing/2014/main" id="{22A765BF-C417-4ED2-A0C5-E0A7187A2C99}"/>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9269513" y="2821342"/>
            <a:ext cx="731862" cy="599239"/>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90B9AB64-5B55-46EE-854C-0B6468306D72}"/>
              </a:ext>
            </a:extLst>
          </p:cNvPr>
          <p:cNvSpPr txBox="1"/>
          <p:nvPr/>
        </p:nvSpPr>
        <p:spPr>
          <a:xfrm>
            <a:off x="9118607" y="3391983"/>
            <a:ext cx="11217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Catalog</a:t>
            </a:r>
          </a:p>
        </p:txBody>
      </p:sp>
      <p:cxnSp>
        <p:nvCxnSpPr>
          <p:cNvPr id="130" name="Straight Arrow Connector 129">
            <a:extLst>
              <a:ext uri="{FF2B5EF4-FFF2-40B4-BE49-F238E27FC236}">
                <a16:creationId xmlns:a16="http://schemas.microsoft.com/office/drawing/2014/main" id="{7844B38C-2E01-44F7-8474-7203999E1ED7}"/>
              </a:ext>
            </a:extLst>
          </p:cNvPr>
          <p:cNvCxnSpPr>
            <a:cxnSpLocks/>
          </p:cNvCxnSpPr>
          <p:nvPr/>
        </p:nvCxnSpPr>
        <p:spPr>
          <a:xfrm flipH="1" flipV="1">
            <a:off x="8210889" y="3254928"/>
            <a:ext cx="714927" cy="939"/>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5E1AA35-DD7B-4A0D-BA78-90417C261571}"/>
              </a:ext>
            </a:extLst>
          </p:cNvPr>
          <p:cNvCxnSpPr>
            <a:cxnSpLocks/>
          </p:cNvCxnSpPr>
          <p:nvPr/>
        </p:nvCxnSpPr>
        <p:spPr>
          <a:xfrm flipV="1">
            <a:off x="8180486" y="3414069"/>
            <a:ext cx="762883" cy="3687"/>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56EE39F-8E9E-46E1-858F-06BD4D649F11}"/>
              </a:ext>
            </a:extLst>
          </p:cNvPr>
          <p:cNvSpPr txBox="1"/>
          <p:nvPr/>
        </p:nvSpPr>
        <p:spPr>
          <a:xfrm>
            <a:off x="8093908" y="3051249"/>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Request</a:t>
            </a:r>
          </a:p>
        </p:txBody>
      </p:sp>
      <p:sp>
        <p:nvSpPr>
          <p:cNvPr id="133" name="TextBox 132">
            <a:extLst>
              <a:ext uri="{FF2B5EF4-FFF2-40B4-BE49-F238E27FC236}">
                <a16:creationId xmlns:a16="http://schemas.microsoft.com/office/drawing/2014/main" id="{30435FCC-DA2E-4C24-86BA-DD78B579A5EE}"/>
              </a:ext>
            </a:extLst>
          </p:cNvPr>
          <p:cNvSpPr txBox="1"/>
          <p:nvPr/>
        </p:nvSpPr>
        <p:spPr>
          <a:xfrm>
            <a:off x="8153144" y="3429000"/>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Response</a:t>
            </a:r>
          </a:p>
        </p:txBody>
      </p:sp>
      <p:grpSp>
        <p:nvGrpSpPr>
          <p:cNvPr id="71" name="Graphic 121" descr="Database with solid fill">
            <a:extLst>
              <a:ext uri="{FF2B5EF4-FFF2-40B4-BE49-F238E27FC236}">
                <a16:creationId xmlns:a16="http://schemas.microsoft.com/office/drawing/2014/main" id="{1E2227D3-1EB1-4C65-B9B6-10B3F5F2A665}"/>
              </a:ext>
            </a:extLst>
          </p:cNvPr>
          <p:cNvGrpSpPr/>
          <p:nvPr/>
        </p:nvGrpSpPr>
        <p:grpSpPr>
          <a:xfrm>
            <a:off x="2107802" y="4855376"/>
            <a:ext cx="572976" cy="510893"/>
            <a:chOff x="2057528" y="4473309"/>
            <a:chExt cx="572976" cy="510893"/>
          </a:xfrm>
          <a:solidFill>
            <a:srgbClr val="75787B"/>
          </a:solidFill>
        </p:grpSpPr>
        <p:sp>
          <p:nvSpPr>
            <p:cNvPr id="72" name="Freeform: Shape 71">
              <a:extLst>
                <a:ext uri="{FF2B5EF4-FFF2-40B4-BE49-F238E27FC236}">
                  <a16:creationId xmlns:a16="http://schemas.microsoft.com/office/drawing/2014/main" id="{77B7AA39-5863-4DF0-9C19-72EF9F757861}"/>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3" name="Freeform: Shape 72">
              <a:extLst>
                <a:ext uri="{FF2B5EF4-FFF2-40B4-BE49-F238E27FC236}">
                  <a16:creationId xmlns:a16="http://schemas.microsoft.com/office/drawing/2014/main" id="{C41D7722-1CE6-441F-9BE9-439EC7361A09}"/>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4" name="Freeform: Shape 73">
              <a:extLst>
                <a:ext uri="{FF2B5EF4-FFF2-40B4-BE49-F238E27FC236}">
                  <a16:creationId xmlns:a16="http://schemas.microsoft.com/office/drawing/2014/main" id="{C7214B38-7541-4BC5-812E-81F584B9E5FD}"/>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5" name="Freeform: Shape 74">
              <a:extLst>
                <a:ext uri="{FF2B5EF4-FFF2-40B4-BE49-F238E27FC236}">
                  <a16:creationId xmlns:a16="http://schemas.microsoft.com/office/drawing/2014/main" id="{3C5EF0B2-1E8F-45BF-AFEF-101A926D8B38}"/>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grpSp>
        <p:nvGrpSpPr>
          <p:cNvPr id="76" name="Graphic 121" descr="Database with solid fill">
            <a:extLst>
              <a:ext uri="{FF2B5EF4-FFF2-40B4-BE49-F238E27FC236}">
                <a16:creationId xmlns:a16="http://schemas.microsoft.com/office/drawing/2014/main" id="{0A698D53-EE18-444A-B5BE-32A9EC9222D2}"/>
              </a:ext>
            </a:extLst>
          </p:cNvPr>
          <p:cNvGrpSpPr/>
          <p:nvPr/>
        </p:nvGrpSpPr>
        <p:grpSpPr>
          <a:xfrm>
            <a:off x="10359799" y="2804110"/>
            <a:ext cx="572976" cy="510893"/>
            <a:chOff x="2057528" y="4473309"/>
            <a:chExt cx="572976" cy="510893"/>
          </a:xfrm>
          <a:solidFill>
            <a:srgbClr val="75787B"/>
          </a:solidFill>
        </p:grpSpPr>
        <p:sp>
          <p:nvSpPr>
            <p:cNvPr id="77" name="Freeform: Shape 76">
              <a:extLst>
                <a:ext uri="{FF2B5EF4-FFF2-40B4-BE49-F238E27FC236}">
                  <a16:creationId xmlns:a16="http://schemas.microsoft.com/office/drawing/2014/main" id="{812BE26F-7826-49F3-B773-DF436C8CEBE5}"/>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8" name="Freeform: Shape 77">
              <a:extLst>
                <a:ext uri="{FF2B5EF4-FFF2-40B4-BE49-F238E27FC236}">
                  <a16:creationId xmlns:a16="http://schemas.microsoft.com/office/drawing/2014/main" id="{74106A62-6CAB-4442-8726-44A76D084E5E}"/>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9" name="Freeform: Shape 78">
              <a:extLst>
                <a:ext uri="{FF2B5EF4-FFF2-40B4-BE49-F238E27FC236}">
                  <a16:creationId xmlns:a16="http://schemas.microsoft.com/office/drawing/2014/main" id="{5412A6B8-B959-4B26-9386-172FF0F61EA8}"/>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80" name="Freeform: Shape 79">
              <a:extLst>
                <a:ext uri="{FF2B5EF4-FFF2-40B4-BE49-F238E27FC236}">
                  <a16:creationId xmlns:a16="http://schemas.microsoft.com/office/drawing/2014/main" id="{ED6E6FA8-FD2E-4008-9D34-04C6D9D9E295}"/>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sp>
        <p:nvSpPr>
          <p:cNvPr id="83" name="Freeform 26">
            <a:extLst>
              <a:ext uri="{FF2B5EF4-FFF2-40B4-BE49-F238E27FC236}">
                <a16:creationId xmlns:a16="http://schemas.microsoft.com/office/drawing/2014/main" id="{7D42BBF6-94D6-45CA-BEC1-1748A10C71FC}"/>
              </a:ext>
            </a:extLst>
          </p:cNvPr>
          <p:cNvSpPr>
            <a:spLocks noChangeAspect="1" noEditPoints="1"/>
          </p:cNvSpPr>
          <p:nvPr/>
        </p:nvSpPr>
        <p:spPr bwMode="auto">
          <a:xfrm>
            <a:off x="5283006" y="381726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100" name="Straight Arrow Connector 99">
            <a:extLst>
              <a:ext uri="{FF2B5EF4-FFF2-40B4-BE49-F238E27FC236}">
                <a16:creationId xmlns:a16="http://schemas.microsoft.com/office/drawing/2014/main" id="{0EFA69BC-4C1E-40A6-8DB6-C0346438FB4A}"/>
              </a:ext>
            </a:extLst>
          </p:cNvPr>
          <p:cNvCxnSpPr>
            <a:cxnSpLocks/>
          </p:cNvCxnSpPr>
          <p:nvPr/>
        </p:nvCxnSpPr>
        <p:spPr>
          <a:xfrm>
            <a:off x="5506713" y="4346623"/>
            <a:ext cx="0" cy="41830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Picture 84" descr="Circle&#10;&#10;Description automatically generated with low confidence">
            <a:extLst>
              <a:ext uri="{FF2B5EF4-FFF2-40B4-BE49-F238E27FC236}">
                <a16:creationId xmlns:a16="http://schemas.microsoft.com/office/drawing/2014/main" id="{F81BD4B3-7C3E-4326-A8F3-2319E28DB0DD}"/>
              </a:ext>
            </a:extLst>
          </p:cNvPr>
          <p:cNvPicPr>
            <a:picLocks noChangeAspect="1"/>
          </p:cNvPicPr>
          <p:nvPr/>
        </p:nvPicPr>
        <p:blipFill>
          <a:blip r:embed="rId4"/>
          <a:stretch>
            <a:fillRect/>
          </a:stretch>
        </p:blipFill>
        <p:spPr>
          <a:xfrm>
            <a:off x="1814981" y="2334076"/>
            <a:ext cx="1124121" cy="786885"/>
          </a:xfrm>
          <a:prstGeom prst="rect">
            <a:avLst/>
          </a:prstGeom>
        </p:spPr>
      </p:pic>
      <p:grpSp>
        <p:nvGrpSpPr>
          <p:cNvPr id="50" name="Group 49">
            <a:extLst>
              <a:ext uri="{FF2B5EF4-FFF2-40B4-BE49-F238E27FC236}">
                <a16:creationId xmlns:a16="http://schemas.microsoft.com/office/drawing/2014/main" id="{97009236-187A-4007-BB9E-A98B245260CF}"/>
              </a:ext>
            </a:extLst>
          </p:cNvPr>
          <p:cNvGrpSpPr/>
          <p:nvPr/>
        </p:nvGrpSpPr>
        <p:grpSpPr>
          <a:xfrm>
            <a:off x="0" y="16350"/>
            <a:ext cx="2869301" cy="284558"/>
            <a:chOff x="2003522" y="13133"/>
            <a:chExt cx="2869301" cy="284558"/>
          </a:xfrm>
        </p:grpSpPr>
        <p:sp>
          <p:nvSpPr>
            <p:cNvPr id="51" name="Arrow: Chevron 50">
              <a:extLst>
                <a:ext uri="{FF2B5EF4-FFF2-40B4-BE49-F238E27FC236}">
                  <a16:creationId xmlns:a16="http://schemas.microsoft.com/office/drawing/2014/main" id="{D01AF442-40B9-46BC-A7E3-E37EB051C865}"/>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55" name="Arrow: Chevron 54">
              <a:extLst>
                <a:ext uri="{FF2B5EF4-FFF2-40B4-BE49-F238E27FC236}">
                  <a16:creationId xmlns:a16="http://schemas.microsoft.com/office/drawing/2014/main" id="{56DDC248-DEA7-436B-B751-8F917F579D6A}"/>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56" name="Arrow: Chevron 55">
            <a:extLst>
              <a:ext uri="{FF2B5EF4-FFF2-40B4-BE49-F238E27FC236}">
                <a16:creationId xmlns:a16="http://schemas.microsoft.com/office/drawing/2014/main" id="{7EDF47B4-87BB-457D-82C4-B0370F18A117}"/>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cxnSp>
        <p:nvCxnSpPr>
          <p:cNvPr id="11" name="Connector: Elbow 10">
            <a:extLst>
              <a:ext uri="{FF2B5EF4-FFF2-40B4-BE49-F238E27FC236}">
                <a16:creationId xmlns:a16="http://schemas.microsoft.com/office/drawing/2014/main" id="{0485309A-0B9A-437E-9097-2F6326F35F5B}"/>
              </a:ext>
            </a:extLst>
          </p:cNvPr>
          <p:cNvCxnSpPr/>
          <p:nvPr/>
        </p:nvCxnSpPr>
        <p:spPr>
          <a:xfrm>
            <a:off x="3361585" y="2804110"/>
            <a:ext cx="1652204" cy="10897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F807BB36-0CEC-44BF-80CB-D33D4E61A14C}"/>
              </a:ext>
            </a:extLst>
          </p:cNvPr>
          <p:cNvCxnSpPr/>
          <p:nvPr/>
        </p:nvCxnSpPr>
        <p:spPr>
          <a:xfrm rot="10800000">
            <a:off x="3335783" y="3019224"/>
            <a:ext cx="1678006" cy="1152085"/>
          </a:xfrm>
          <a:prstGeom prst="bentConnector3">
            <a:avLst>
              <a:gd name="adj1" fmla="val 59797"/>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D799625-0BF2-44E3-B49C-FC89EEAC6808}"/>
              </a:ext>
            </a:extLst>
          </p:cNvPr>
          <p:cNvSpPr txBox="1"/>
          <p:nvPr/>
        </p:nvSpPr>
        <p:spPr>
          <a:xfrm>
            <a:off x="3291086" y="2581735"/>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Request</a:t>
            </a:r>
          </a:p>
        </p:txBody>
      </p:sp>
      <p:sp>
        <p:nvSpPr>
          <p:cNvPr id="68" name="TextBox 67">
            <a:extLst>
              <a:ext uri="{FF2B5EF4-FFF2-40B4-BE49-F238E27FC236}">
                <a16:creationId xmlns:a16="http://schemas.microsoft.com/office/drawing/2014/main" id="{532A7E08-146B-42AB-BDBB-7CF97F59B38B}"/>
              </a:ext>
            </a:extLst>
          </p:cNvPr>
          <p:cNvSpPr txBox="1"/>
          <p:nvPr/>
        </p:nvSpPr>
        <p:spPr>
          <a:xfrm>
            <a:off x="3077249" y="3065200"/>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Response</a:t>
            </a:r>
          </a:p>
        </p:txBody>
      </p:sp>
    </p:spTree>
    <p:extLst>
      <p:ext uri="{BB962C8B-B14F-4D97-AF65-F5344CB8AC3E}">
        <p14:creationId xmlns:p14="http://schemas.microsoft.com/office/powerpoint/2010/main" val="379053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E3F445D-7E73-4ADA-9CE5-9765A708D099}"/>
              </a:ext>
            </a:extLst>
          </p:cNvPr>
          <p:cNvGraphicFramePr>
            <a:graphicFrameLocks noGrp="1"/>
          </p:cNvGraphicFramePr>
          <p:nvPr/>
        </p:nvGraphicFramePr>
        <p:xfrm>
          <a:off x="4678047" y="1601734"/>
          <a:ext cx="3783957" cy="4280573"/>
        </p:xfrm>
        <a:graphic>
          <a:graphicData uri="http://schemas.openxmlformats.org/drawingml/2006/table">
            <a:tbl>
              <a:tblPr firstRow="1" bandRow="1">
                <a:tableStyleId>{5940675A-B579-460E-94D1-54222C63F5DA}</a:tableStyleId>
              </a:tblPr>
              <a:tblGrid>
                <a:gridCol w="3783957">
                  <a:extLst>
                    <a:ext uri="{9D8B030D-6E8A-4147-A177-3AD203B41FA5}">
                      <a16:colId xmlns:a16="http://schemas.microsoft.com/office/drawing/2014/main" val="3602010399"/>
                    </a:ext>
                  </a:extLst>
                </a:gridCol>
              </a:tblGrid>
              <a:tr h="318276">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Informatica</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962297">
                <a:tc>
                  <a:txBody>
                    <a:bodyPr/>
                    <a:lstStyle/>
                    <a:p>
                      <a:endParaRPr lang="en-US"/>
                    </a:p>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82" name="Rectangle: Rounded Corners 81">
            <a:extLst>
              <a:ext uri="{FF2B5EF4-FFF2-40B4-BE49-F238E27FC236}">
                <a16:creationId xmlns:a16="http://schemas.microsoft.com/office/drawing/2014/main" id="{197C9839-58F8-4BE9-A19B-69691CC55670}"/>
              </a:ext>
            </a:extLst>
          </p:cNvPr>
          <p:cNvSpPr/>
          <p:nvPr/>
        </p:nvSpPr>
        <p:spPr>
          <a:xfrm>
            <a:off x="4894575" y="3377874"/>
            <a:ext cx="1144494" cy="1118172"/>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REST CALL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30DABA87-9B04-4E6C-95B8-C99E3F9853FC}"/>
              </a:ext>
            </a:extLst>
          </p:cNvPr>
          <p:cNvSpPr/>
          <p:nvPr/>
        </p:nvSpPr>
        <p:spPr>
          <a:xfrm>
            <a:off x="4784396" y="2042154"/>
            <a:ext cx="3547946" cy="365355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Orchestration</a:t>
            </a:r>
            <a:endParaRPr kumimoji="0" lang="en-US" sz="11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3022EF23-BCB6-443A-846D-46CB5CA87E55}"/>
              </a:ext>
            </a:extLst>
          </p:cNvPr>
          <p:cNvSpPr txBox="1"/>
          <p:nvPr/>
        </p:nvSpPr>
        <p:spPr>
          <a:xfrm>
            <a:off x="4864985" y="2957478"/>
            <a:ext cx="154958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Trigger Scheduled Integration</a:t>
            </a:r>
          </a:p>
        </p:txBody>
      </p:sp>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7589" y="745618"/>
            <a:ext cx="11233607" cy="523220"/>
          </a:xfrm>
        </p:spPr>
        <p:txBody>
          <a:bodyPr>
            <a:noAutofit/>
          </a:bodyPr>
          <a:lstStyle/>
          <a:p>
            <a:r>
              <a:rPr lang="en-US" dirty="0">
                <a:latin typeface="+mn-lt"/>
                <a:ea typeface="Verdana" panose="020B0604030504040204" pitchFamily="34" charset="0"/>
              </a:rPr>
              <a:t>Integration Using Informatica as Middleware –  EBS to Oracle ERP</a:t>
            </a:r>
          </a:p>
        </p:txBody>
      </p:sp>
      <p:cxnSp>
        <p:nvCxnSpPr>
          <p:cNvPr id="7" name="Straight Arrow Connector 6">
            <a:extLst>
              <a:ext uri="{FF2B5EF4-FFF2-40B4-BE49-F238E27FC236}">
                <a16:creationId xmlns:a16="http://schemas.microsoft.com/office/drawing/2014/main" id="{9CE53BD3-8C74-4F17-B507-B17406052F4C}"/>
              </a:ext>
            </a:extLst>
          </p:cNvPr>
          <p:cNvCxnSpPr>
            <a:cxnSpLocks/>
          </p:cNvCxnSpPr>
          <p:nvPr/>
        </p:nvCxnSpPr>
        <p:spPr>
          <a:xfrm>
            <a:off x="5506713" y="3125482"/>
            <a:ext cx="0" cy="2334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7A9CB51E-C6A1-4BDA-BCB2-3745613A3F92}"/>
              </a:ext>
            </a:extLst>
          </p:cNvPr>
          <p:cNvGraphicFramePr>
            <a:graphicFrameLocks noGrp="1"/>
          </p:cNvGraphicFramePr>
          <p:nvPr/>
        </p:nvGraphicFramePr>
        <p:xfrm>
          <a:off x="9043195" y="1601736"/>
          <a:ext cx="2288065" cy="2569572"/>
        </p:xfrm>
        <a:graphic>
          <a:graphicData uri="http://schemas.openxmlformats.org/drawingml/2006/table">
            <a:tbl>
              <a:tblPr firstRow="1" bandRow="1">
                <a:tableStyleId>{5940675A-B579-460E-94D1-54222C63F5DA}</a:tableStyleId>
              </a:tblPr>
              <a:tblGrid>
                <a:gridCol w="2288065">
                  <a:extLst>
                    <a:ext uri="{9D8B030D-6E8A-4147-A177-3AD203B41FA5}">
                      <a16:colId xmlns:a16="http://schemas.microsoft.com/office/drawing/2014/main" val="3602010399"/>
                    </a:ext>
                  </a:extLst>
                </a:gridCol>
              </a:tblGrid>
              <a:tr h="277920">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291652">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graphicFrame>
        <p:nvGraphicFramePr>
          <p:cNvPr id="9" name="Table 8">
            <a:extLst>
              <a:ext uri="{FF2B5EF4-FFF2-40B4-BE49-F238E27FC236}">
                <a16:creationId xmlns:a16="http://schemas.microsoft.com/office/drawing/2014/main" id="{4C38F608-0CB8-4AEC-957A-8411BECD5171}"/>
              </a:ext>
            </a:extLst>
          </p:cNvPr>
          <p:cNvGraphicFramePr>
            <a:graphicFrameLocks noGrp="1"/>
          </p:cNvGraphicFramePr>
          <p:nvPr>
            <p:extLst>
              <p:ext uri="{D42A27DB-BD31-4B8C-83A1-F6EECF244321}">
                <p14:modId xmlns:p14="http://schemas.microsoft.com/office/powerpoint/2010/main" val="4010012399"/>
              </p:ext>
            </p:extLst>
          </p:nvPr>
        </p:nvGraphicFramePr>
        <p:xfrm>
          <a:off x="426481" y="1572393"/>
          <a:ext cx="1791483" cy="2568751"/>
        </p:xfrm>
        <a:graphic>
          <a:graphicData uri="http://schemas.openxmlformats.org/drawingml/2006/table">
            <a:tbl>
              <a:tblPr firstRow="1" bandRow="1">
                <a:tableStyleId>{5940675A-B579-460E-94D1-54222C63F5DA}</a:tableStyleId>
              </a:tblPr>
              <a:tblGrid>
                <a:gridCol w="1791483">
                  <a:extLst>
                    <a:ext uri="{9D8B030D-6E8A-4147-A177-3AD203B41FA5}">
                      <a16:colId xmlns:a16="http://schemas.microsoft.com/office/drawing/2014/main" val="3602010399"/>
                    </a:ext>
                  </a:extLst>
                </a:gridCol>
              </a:tblGrid>
              <a:tr h="328204">
                <a:tc>
                  <a:txBody>
                    <a:bodyPr/>
                    <a:lstStyle/>
                    <a:p>
                      <a:pPr algn="ctr"/>
                      <a:r>
                        <a:rPr lang="en-US" sz="1200" kern="1200" dirty="0">
                          <a:solidFill>
                            <a:schemeClr val="bg1"/>
                          </a:solidFill>
                          <a:latin typeface="Arial Body"/>
                          <a:ea typeface="Open Sans" panose="020B0606030504020204" pitchFamily="34" charset="0"/>
                          <a:cs typeface="Open Sans" panose="020B0606030504020204" pitchFamily="34" charset="0"/>
                        </a:rPr>
                        <a:t> Oracle EBS</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240547">
                <a:tc>
                  <a:txBody>
                    <a:bodyPr/>
                    <a:lstStyle/>
                    <a:p>
                      <a:endParaRPr lang="en-US" dirty="0"/>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3" name="Freeform 1001">
            <a:extLst>
              <a:ext uri="{FF2B5EF4-FFF2-40B4-BE49-F238E27FC236}">
                <a16:creationId xmlns:a16="http://schemas.microsoft.com/office/drawing/2014/main" id="{A11A1078-3D21-43F1-987A-6F96FC167648}"/>
              </a:ext>
            </a:extLst>
          </p:cNvPr>
          <p:cNvSpPr>
            <a:spLocks noEditPoints="1"/>
          </p:cNvSpPr>
          <p:nvPr/>
        </p:nvSpPr>
        <p:spPr bwMode="auto">
          <a:xfrm>
            <a:off x="10852728" y="1941322"/>
            <a:ext cx="450010" cy="298995"/>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1" name="TextBox 20">
            <a:extLst>
              <a:ext uri="{FF2B5EF4-FFF2-40B4-BE49-F238E27FC236}">
                <a16:creationId xmlns:a16="http://schemas.microsoft.com/office/drawing/2014/main" id="{8631DFE2-AD2B-472D-BBFE-2E37ECF7E5DF}"/>
              </a:ext>
            </a:extLst>
          </p:cNvPr>
          <p:cNvSpPr txBox="1"/>
          <p:nvPr/>
        </p:nvSpPr>
        <p:spPr>
          <a:xfrm>
            <a:off x="10067793" y="3371163"/>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Cloud Database</a:t>
            </a:r>
          </a:p>
        </p:txBody>
      </p:sp>
      <p:graphicFrame>
        <p:nvGraphicFramePr>
          <p:cNvPr id="23" name="Table 22">
            <a:extLst>
              <a:ext uri="{FF2B5EF4-FFF2-40B4-BE49-F238E27FC236}">
                <a16:creationId xmlns:a16="http://schemas.microsoft.com/office/drawing/2014/main" id="{4EC37DB0-3BB2-4FD2-AB67-0B2D2C6D7900}"/>
              </a:ext>
            </a:extLst>
          </p:cNvPr>
          <p:cNvGraphicFramePr>
            <a:graphicFrameLocks noGrp="1"/>
          </p:cNvGraphicFramePr>
          <p:nvPr/>
        </p:nvGraphicFramePr>
        <p:xfrm>
          <a:off x="1414288" y="4351301"/>
          <a:ext cx="1921495" cy="1531006"/>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355691">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175315">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25" name="TextBox 24">
            <a:extLst>
              <a:ext uri="{FF2B5EF4-FFF2-40B4-BE49-F238E27FC236}">
                <a16:creationId xmlns:a16="http://schemas.microsoft.com/office/drawing/2014/main" id="{E70B0D27-83F8-44FE-9E2E-F4899B3F2844}"/>
              </a:ext>
            </a:extLst>
          </p:cNvPr>
          <p:cNvSpPr txBox="1"/>
          <p:nvPr/>
        </p:nvSpPr>
        <p:spPr>
          <a:xfrm>
            <a:off x="1345531" y="5400933"/>
            <a:ext cx="200791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Bulk transformations/ validations</a:t>
            </a:r>
            <a:endParaRPr kumimoji="0" lang="en-US" sz="1000" b="0" i="0" u="none" strike="noStrike" kern="1200" cap="none" spc="0" normalizeH="0" baseline="0" noProof="0">
              <a:ln>
                <a:noFill/>
              </a:ln>
              <a:effectLst/>
              <a:uLnTx/>
              <a:uFillTx/>
              <a:cs typeface="Arial" panose="020B0604020202020204" pitchFamily="34" charset="0"/>
            </a:endParaRPr>
          </a:p>
        </p:txBody>
      </p:sp>
      <p:sp>
        <p:nvSpPr>
          <p:cNvPr id="33" name="Freeform 37">
            <a:extLst>
              <a:ext uri="{FF2B5EF4-FFF2-40B4-BE49-F238E27FC236}">
                <a16:creationId xmlns:a16="http://schemas.microsoft.com/office/drawing/2014/main" id="{3CA4637B-1237-4FCA-B83A-7E93C484C5DA}"/>
              </a:ext>
            </a:extLst>
          </p:cNvPr>
          <p:cNvSpPr>
            <a:spLocks noChangeAspect="1" noEditPoints="1"/>
          </p:cNvSpPr>
          <p:nvPr/>
        </p:nvSpPr>
        <p:spPr bwMode="auto">
          <a:xfrm>
            <a:off x="5328448" y="2590882"/>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5" name="Freeform 603">
            <a:extLst>
              <a:ext uri="{FF2B5EF4-FFF2-40B4-BE49-F238E27FC236}">
                <a16:creationId xmlns:a16="http://schemas.microsoft.com/office/drawing/2014/main" id="{0205F629-08C3-49AA-BB31-93AABE8A6A5B}"/>
              </a:ext>
            </a:extLst>
          </p:cNvPr>
          <p:cNvSpPr>
            <a:spLocks noChangeAspect="1" noEditPoints="1"/>
          </p:cNvSpPr>
          <p:nvPr/>
        </p:nvSpPr>
        <p:spPr bwMode="auto">
          <a:xfrm>
            <a:off x="5277760" y="4783101"/>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45" name="TextBox 44">
            <a:extLst>
              <a:ext uri="{FF2B5EF4-FFF2-40B4-BE49-F238E27FC236}">
                <a16:creationId xmlns:a16="http://schemas.microsoft.com/office/drawing/2014/main" id="{F4B61B70-B424-4683-9C6A-AF14BCEA55BF}"/>
              </a:ext>
            </a:extLst>
          </p:cNvPr>
          <p:cNvSpPr txBox="1"/>
          <p:nvPr/>
        </p:nvSpPr>
        <p:spPr>
          <a:xfrm>
            <a:off x="4934677" y="5141886"/>
            <a:ext cx="111292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validations</a:t>
            </a:r>
          </a:p>
        </p:txBody>
      </p:sp>
      <p:cxnSp>
        <p:nvCxnSpPr>
          <p:cNvPr id="48" name="Straight Arrow Connector 47">
            <a:extLst>
              <a:ext uri="{FF2B5EF4-FFF2-40B4-BE49-F238E27FC236}">
                <a16:creationId xmlns:a16="http://schemas.microsoft.com/office/drawing/2014/main" id="{D7B86A34-68BB-4EDA-815C-BBEBB2B2532D}"/>
              </a:ext>
            </a:extLst>
          </p:cNvPr>
          <p:cNvCxnSpPr>
            <a:cxnSpLocks/>
          </p:cNvCxnSpPr>
          <p:nvPr/>
        </p:nvCxnSpPr>
        <p:spPr>
          <a:xfrm flipH="1">
            <a:off x="3042643" y="5027012"/>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06D101E-FAB7-4471-950C-D789BFF1A64B}"/>
              </a:ext>
            </a:extLst>
          </p:cNvPr>
          <p:cNvCxnSpPr>
            <a:cxnSpLocks/>
          </p:cNvCxnSpPr>
          <p:nvPr/>
        </p:nvCxnSpPr>
        <p:spPr>
          <a:xfrm>
            <a:off x="3085850" y="5193533"/>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840D92C4-F0AE-4823-A1B2-4A6088F6167A}"/>
              </a:ext>
            </a:extLst>
          </p:cNvPr>
          <p:cNvSpPr/>
          <p:nvPr/>
        </p:nvSpPr>
        <p:spPr>
          <a:xfrm>
            <a:off x="6823175" y="2861495"/>
            <a:ext cx="1144494" cy="1118172"/>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REST CALL - </a:t>
            </a:r>
            <a:r>
              <a:rPr kumimoji="0" lang="en-US" sz="800" b="0" i="0" u="none" strike="noStrike" kern="1200" cap="none" spc="0" normalizeH="0" baseline="0" noProof="0" err="1">
                <a:ln>
                  <a:noFill/>
                </a:ln>
                <a:solidFill>
                  <a:schemeClr val="tx1"/>
                </a:solidFill>
                <a:effectLst/>
                <a:uLnTx/>
                <a:uFillTx/>
                <a:ea typeface="Open Sans" panose="020B0606030504020204" pitchFamily="34" charset="0"/>
                <a:cs typeface="Arial" panose="020B0604020202020204" pitchFamily="34" charset="0"/>
              </a:rPr>
              <a:t>importBulkData</a:t>
            </a:r>
            <a:endPar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cxnSp>
        <p:nvCxnSpPr>
          <p:cNvPr id="53" name="Connector: Elbow 52">
            <a:extLst>
              <a:ext uri="{FF2B5EF4-FFF2-40B4-BE49-F238E27FC236}">
                <a16:creationId xmlns:a16="http://schemas.microsoft.com/office/drawing/2014/main" id="{64D2634C-C2A1-4F6E-86EC-B1F6E7FD08A5}"/>
              </a:ext>
            </a:extLst>
          </p:cNvPr>
          <p:cNvCxnSpPr>
            <a:cxnSpLocks/>
            <a:stCxn id="35" idx="3"/>
          </p:cNvCxnSpPr>
          <p:nvPr/>
        </p:nvCxnSpPr>
        <p:spPr>
          <a:xfrm flipV="1">
            <a:off x="5644801" y="3459430"/>
            <a:ext cx="1549585" cy="150719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Freeform 26">
            <a:extLst>
              <a:ext uri="{FF2B5EF4-FFF2-40B4-BE49-F238E27FC236}">
                <a16:creationId xmlns:a16="http://schemas.microsoft.com/office/drawing/2014/main" id="{E0A0BD2D-5C74-4684-95DF-1340DB6B871C}"/>
              </a:ext>
            </a:extLst>
          </p:cNvPr>
          <p:cNvSpPr>
            <a:spLocks noChangeAspect="1" noEditPoints="1"/>
          </p:cNvSpPr>
          <p:nvPr/>
        </p:nvSpPr>
        <p:spPr bwMode="auto">
          <a:xfrm>
            <a:off x="7211606" y="3261504"/>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99" name="TextBox 98">
            <a:extLst>
              <a:ext uri="{FF2B5EF4-FFF2-40B4-BE49-F238E27FC236}">
                <a16:creationId xmlns:a16="http://schemas.microsoft.com/office/drawing/2014/main" id="{527DAF6B-9F41-4C0E-B49A-A93D35AF38AE}"/>
              </a:ext>
            </a:extLst>
          </p:cNvPr>
          <p:cNvSpPr txBox="1"/>
          <p:nvPr/>
        </p:nvSpPr>
        <p:spPr>
          <a:xfrm>
            <a:off x="3257255" y="4857479"/>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Database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Stored Procedure</a:t>
            </a:r>
          </a:p>
        </p:txBody>
      </p:sp>
      <p:sp>
        <p:nvSpPr>
          <p:cNvPr id="105" name="Freeform 701">
            <a:extLst>
              <a:ext uri="{FF2B5EF4-FFF2-40B4-BE49-F238E27FC236}">
                <a16:creationId xmlns:a16="http://schemas.microsoft.com/office/drawing/2014/main" id="{B3F22B75-14CE-4F8F-899F-CFE2BC368CA1}"/>
              </a:ext>
            </a:extLst>
          </p:cNvPr>
          <p:cNvSpPr>
            <a:spLocks noChangeAspect="1" noEditPoints="1"/>
          </p:cNvSpPr>
          <p:nvPr/>
        </p:nvSpPr>
        <p:spPr bwMode="auto">
          <a:xfrm>
            <a:off x="7218686" y="4226016"/>
            <a:ext cx="367041" cy="36812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374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107" name="Straight Arrow Connector 106">
            <a:extLst>
              <a:ext uri="{FF2B5EF4-FFF2-40B4-BE49-F238E27FC236}">
                <a16:creationId xmlns:a16="http://schemas.microsoft.com/office/drawing/2014/main" id="{DB1B9499-77A7-44EA-BED4-8B7EEB12B838}"/>
              </a:ext>
            </a:extLst>
          </p:cNvPr>
          <p:cNvCxnSpPr>
            <a:cxnSpLocks/>
          </p:cNvCxnSpPr>
          <p:nvPr/>
        </p:nvCxnSpPr>
        <p:spPr>
          <a:xfrm>
            <a:off x="7390400" y="3792548"/>
            <a:ext cx="0" cy="41830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41D8691-C5DF-4F3C-8E7A-F74F5B378291}"/>
              </a:ext>
            </a:extLst>
          </p:cNvPr>
          <p:cNvSpPr txBox="1"/>
          <p:nvPr/>
        </p:nvSpPr>
        <p:spPr>
          <a:xfrm>
            <a:off x="6726894" y="4735519"/>
            <a:ext cx="127457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Send Notification</a:t>
            </a:r>
          </a:p>
        </p:txBody>
      </p:sp>
      <p:pic>
        <p:nvPicPr>
          <p:cNvPr id="110" name="Picture 22" descr="http://websenseis.com/wp-content/uploads/2014/02/marketing-automation-icon.png">
            <a:extLst>
              <a:ext uri="{FF2B5EF4-FFF2-40B4-BE49-F238E27FC236}">
                <a16:creationId xmlns:a16="http://schemas.microsoft.com/office/drawing/2014/main" id="{22A765BF-C417-4ED2-A0C5-E0A7187A2C99}"/>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9269513" y="2821342"/>
            <a:ext cx="731862" cy="599239"/>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90B9AB64-5B55-46EE-854C-0B6468306D72}"/>
              </a:ext>
            </a:extLst>
          </p:cNvPr>
          <p:cNvSpPr txBox="1"/>
          <p:nvPr/>
        </p:nvSpPr>
        <p:spPr>
          <a:xfrm>
            <a:off x="9118607" y="3391983"/>
            <a:ext cx="11217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Catalog</a:t>
            </a:r>
          </a:p>
        </p:txBody>
      </p:sp>
      <p:cxnSp>
        <p:nvCxnSpPr>
          <p:cNvPr id="130" name="Straight Arrow Connector 129">
            <a:extLst>
              <a:ext uri="{FF2B5EF4-FFF2-40B4-BE49-F238E27FC236}">
                <a16:creationId xmlns:a16="http://schemas.microsoft.com/office/drawing/2014/main" id="{7844B38C-2E01-44F7-8474-7203999E1ED7}"/>
              </a:ext>
            </a:extLst>
          </p:cNvPr>
          <p:cNvCxnSpPr>
            <a:cxnSpLocks/>
          </p:cNvCxnSpPr>
          <p:nvPr/>
        </p:nvCxnSpPr>
        <p:spPr>
          <a:xfrm flipH="1" flipV="1">
            <a:off x="8210889" y="3254928"/>
            <a:ext cx="714927" cy="939"/>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5E1AA35-DD7B-4A0D-BA78-90417C261571}"/>
              </a:ext>
            </a:extLst>
          </p:cNvPr>
          <p:cNvCxnSpPr>
            <a:cxnSpLocks/>
          </p:cNvCxnSpPr>
          <p:nvPr/>
        </p:nvCxnSpPr>
        <p:spPr>
          <a:xfrm flipV="1">
            <a:off x="8180486" y="3414069"/>
            <a:ext cx="762883" cy="3687"/>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56EE39F-8E9E-46E1-858F-06BD4D649F11}"/>
              </a:ext>
            </a:extLst>
          </p:cNvPr>
          <p:cNvSpPr txBox="1"/>
          <p:nvPr/>
        </p:nvSpPr>
        <p:spPr>
          <a:xfrm>
            <a:off x="8093908" y="3051249"/>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Request</a:t>
            </a:r>
          </a:p>
        </p:txBody>
      </p:sp>
      <p:sp>
        <p:nvSpPr>
          <p:cNvPr id="133" name="TextBox 132">
            <a:extLst>
              <a:ext uri="{FF2B5EF4-FFF2-40B4-BE49-F238E27FC236}">
                <a16:creationId xmlns:a16="http://schemas.microsoft.com/office/drawing/2014/main" id="{30435FCC-DA2E-4C24-86BA-DD78B579A5EE}"/>
              </a:ext>
            </a:extLst>
          </p:cNvPr>
          <p:cNvSpPr txBox="1"/>
          <p:nvPr/>
        </p:nvSpPr>
        <p:spPr>
          <a:xfrm>
            <a:off x="8153144" y="3429000"/>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Response</a:t>
            </a:r>
          </a:p>
        </p:txBody>
      </p:sp>
      <p:grpSp>
        <p:nvGrpSpPr>
          <p:cNvPr id="71" name="Graphic 121" descr="Database with solid fill">
            <a:extLst>
              <a:ext uri="{FF2B5EF4-FFF2-40B4-BE49-F238E27FC236}">
                <a16:creationId xmlns:a16="http://schemas.microsoft.com/office/drawing/2014/main" id="{1E2227D3-1EB1-4C65-B9B6-10B3F5F2A665}"/>
              </a:ext>
            </a:extLst>
          </p:cNvPr>
          <p:cNvGrpSpPr/>
          <p:nvPr/>
        </p:nvGrpSpPr>
        <p:grpSpPr>
          <a:xfrm>
            <a:off x="2107802" y="4855376"/>
            <a:ext cx="572976" cy="510893"/>
            <a:chOff x="2057528" y="4473309"/>
            <a:chExt cx="572976" cy="510893"/>
          </a:xfrm>
          <a:solidFill>
            <a:srgbClr val="75787B"/>
          </a:solidFill>
        </p:grpSpPr>
        <p:sp>
          <p:nvSpPr>
            <p:cNvPr id="72" name="Freeform: Shape 71">
              <a:extLst>
                <a:ext uri="{FF2B5EF4-FFF2-40B4-BE49-F238E27FC236}">
                  <a16:creationId xmlns:a16="http://schemas.microsoft.com/office/drawing/2014/main" id="{77B7AA39-5863-4DF0-9C19-72EF9F757861}"/>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3" name="Freeform: Shape 72">
              <a:extLst>
                <a:ext uri="{FF2B5EF4-FFF2-40B4-BE49-F238E27FC236}">
                  <a16:creationId xmlns:a16="http://schemas.microsoft.com/office/drawing/2014/main" id="{C41D7722-1CE6-441F-9BE9-439EC7361A09}"/>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4" name="Freeform: Shape 73">
              <a:extLst>
                <a:ext uri="{FF2B5EF4-FFF2-40B4-BE49-F238E27FC236}">
                  <a16:creationId xmlns:a16="http://schemas.microsoft.com/office/drawing/2014/main" id="{C7214B38-7541-4BC5-812E-81F584B9E5FD}"/>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5" name="Freeform: Shape 74">
              <a:extLst>
                <a:ext uri="{FF2B5EF4-FFF2-40B4-BE49-F238E27FC236}">
                  <a16:creationId xmlns:a16="http://schemas.microsoft.com/office/drawing/2014/main" id="{3C5EF0B2-1E8F-45BF-AFEF-101A926D8B38}"/>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grpSp>
        <p:nvGrpSpPr>
          <p:cNvPr id="76" name="Graphic 121" descr="Database with solid fill">
            <a:extLst>
              <a:ext uri="{FF2B5EF4-FFF2-40B4-BE49-F238E27FC236}">
                <a16:creationId xmlns:a16="http://schemas.microsoft.com/office/drawing/2014/main" id="{0A698D53-EE18-444A-B5BE-32A9EC9222D2}"/>
              </a:ext>
            </a:extLst>
          </p:cNvPr>
          <p:cNvGrpSpPr/>
          <p:nvPr/>
        </p:nvGrpSpPr>
        <p:grpSpPr>
          <a:xfrm>
            <a:off x="10359799" y="2804110"/>
            <a:ext cx="572976" cy="510893"/>
            <a:chOff x="2057528" y="4473309"/>
            <a:chExt cx="572976" cy="510893"/>
          </a:xfrm>
          <a:solidFill>
            <a:srgbClr val="75787B"/>
          </a:solidFill>
        </p:grpSpPr>
        <p:sp>
          <p:nvSpPr>
            <p:cNvPr id="77" name="Freeform: Shape 76">
              <a:extLst>
                <a:ext uri="{FF2B5EF4-FFF2-40B4-BE49-F238E27FC236}">
                  <a16:creationId xmlns:a16="http://schemas.microsoft.com/office/drawing/2014/main" id="{812BE26F-7826-49F3-B773-DF436C8CEBE5}"/>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8" name="Freeform: Shape 77">
              <a:extLst>
                <a:ext uri="{FF2B5EF4-FFF2-40B4-BE49-F238E27FC236}">
                  <a16:creationId xmlns:a16="http://schemas.microsoft.com/office/drawing/2014/main" id="{74106A62-6CAB-4442-8726-44A76D084E5E}"/>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9" name="Freeform: Shape 78">
              <a:extLst>
                <a:ext uri="{FF2B5EF4-FFF2-40B4-BE49-F238E27FC236}">
                  <a16:creationId xmlns:a16="http://schemas.microsoft.com/office/drawing/2014/main" id="{5412A6B8-B959-4B26-9386-172FF0F61EA8}"/>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80" name="Freeform: Shape 79">
              <a:extLst>
                <a:ext uri="{FF2B5EF4-FFF2-40B4-BE49-F238E27FC236}">
                  <a16:creationId xmlns:a16="http://schemas.microsoft.com/office/drawing/2014/main" id="{ED6E6FA8-FD2E-4008-9D34-04C6D9D9E295}"/>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sp>
        <p:nvSpPr>
          <p:cNvPr id="83" name="Freeform 26">
            <a:extLst>
              <a:ext uri="{FF2B5EF4-FFF2-40B4-BE49-F238E27FC236}">
                <a16:creationId xmlns:a16="http://schemas.microsoft.com/office/drawing/2014/main" id="{7D42BBF6-94D6-45CA-BEC1-1748A10C71FC}"/>
              </a:ext>
            </a:extLst>
          </p:cNvPr>
          <p:cNvSpPr>
            <a:spLocks noChangeAspect="1" noEditPoints="1"/>
          </p:cNvSpPr>
          <p:nvPr/>
        </p:nvSpPr>
        <p:spPr bwMode="auto">
          <a:xfrm>
            <a:off x="5283006" y="381726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100" name="Straight Arrow Connector 99">
            <a:extLst>
              <a:ext uri="{FF2B5EF4-FFF2-40B4-BE49-F238E27FC236}">
                <a16:creationId xmlns:a16="http://schemas.microsoft.com/office/drawing/2014/main" id="{0EFA69BC-4C1E-40A6-8DB6-C0346438FB4A}"/>
              </a:ext>
            </a:extLst>
          </p:cNvPr>
          <p:cNvCxnSpPr>
            <a:cxnSpLocks/>
            <a:stCxn id="82" idx="2"/>
            <a:endCxn id="35" idx="0"/>
          </p:cNvCxnSpPr>
          <p:nvPr/>
        </p:nvCxnSpPr>
        <p:spPr>
          <a:xfrm flipH="1">
            <a:off x="5461281" y="4496046"/>
            <a:ext cx="5541" cy="28705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10;&#10;Description automatically generated">
            <a:extLst>
              <a:ext uri="{FF2B5EF4-FFF2-40B4-BE49-F238E27FC236}">
                <a16:creationId xmlns:a16="http://schemas.microsoft.com/office/drawing/2014/main" id="{D2231ADD-143E-4810-B868-F13CE097DFA1}"/>
              </a:ext>
            </a:extLst>
          </p:cNvPr>
          <p:cNvPicPr>
            <a:picLocks noChangeAspect="1"/>
          </p:cNvPicPr>
          <p:nvPr/>
        </p:nvPicPr>
        <p:blipFill>
          <a:blip r:embed="rId4"/>
          <a:stretch>
            <a:fillRect/>
          </a:stretch>
        </p:blipFill>
        <p:spPr>
          <a:xfrm>
            <a:off x="622987" y="2550757"/>
            <a:ext cx="1405794" cy="521954"/>
          </a:xfrm>
          <a:prstGeom prst="rect">
            <a:avLst/>
          </a:prstGeom>
        </p:spPr>
      </p:pic>
      <p:grpSp>
        <p:nvGrpSpPr>
          <p:cNvPr id="50" name="Group 49">
            <a:extLst>
              <a:ext uri="{FF2B5EF4-FFF2-40B4-BE49-F238E27FC236}">
                <a16:creationId xmlns:a16="http://schemas.microsoft.com/office/drawing/2014/main" id="{F10DEAAB-D2CF-4B4A-99DD-C73F3E937A1A}"/>
              </a:ext>
            </a:extLst>
          </p:cNvPr>
          <p:cNvGrpSpPr/>
          <p:nvPr/>
        </p:nvGrpSpPr>
        <p:grpSpPr>
          <a:xfrm>
            <a:off x="0" y="16350"/>
            <a:ext cx="2869301" cy="284558"/>
            <a:chOff x="2003522" y="13133"/>
            <a:chExt cx="2869301" cy="284558"/>
          </a:xfrm>
        </p:grpSpPr>
        <p:sp>
          <p:nvSpPr>
            <p:cNvPr id="51" name="Arrow: Chevron 50">
              <a:extLst>
                <a:ext uri="{FF2B5EF4-FFF2-40B4-BE49-F238E27FC236}">
                  <a16:creationId xmlns:a16="http://schemas.microsoft.com/office/drawing/2014/main" id="{07F455D7-FFC3-4B27-AB71-4A7637564B4B}"/>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55" name="Arrow: Chevron 54">
              <a:extLst>
                <a:ext uri="{FF2B5EF4-FFF2-40B4-BE49-F238E27FC236}">
                  <a16:creationId xmlns:a16="http://schemas.microsoft.com/office/drawing/2014/main" id="{00CE20C9-C909-41D9-BE2F-18ECB852FE6A}"/>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56" name="Arrow: Chevron 55">
            <a:extLst>
              <a:ext uri="{FF2B5EF4-FFF2-40B4-BE49-F238E27FC236}">
                <a16:creationId xmlns:a16="http://schemas.microsoft.com/office/drawing/2014/main" id="{2E892848-FBF0-4DDE-B00A-A9589E5A45D8}"/>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graphicFrame>
        <p:nvGraphicFramePr>
          <p:cNvPr id="57" name="Table 56">
            <a:extLst>
              <a:ext uri="{FF2B5EF4-FFF2-40B4-BE49-F238E27FC236}">
                <a16:creationId xmlns:a16="http://schemas.microsoft.com/office/drawing/2014/main" id="{A0B19959-E7B8-45DB-BF57-DD48E4CCF8B0}"/>
              </a:ext>
            </a:extLst>
          </p:cNvPr>
          <p:cNvGraphicFramePr>
            <a:graphicFrameLocks noGrp="1"/>
          </p:cNvGraphicFramePr>
          <p:nvPr/>
        </p:nvGraphicFramePr>
        <p:xfrm>
          <a:off x="2462704" y="1585240"/>
          <a:ext cx="1919623" cy="2201996"/>
        </p:xfrm>
        <a:graphic>
          <a:graphicData uri="http://schemas.openxmlformats.org/drawingml/2006/table">
            <a:tbl>
              <a:tblPr firstRow="1" bandRow="1">
                <a:tableStyleId>{5940675A-B579-460E-94D1-54222C63F5DA}</a:tableStyleId>
              </a:tblPr>
              <a:tblGrid>
                <a:gridCol w="1919623">
                  <a:extLst>
                    <a:ext uri="{9D8B030D-6E8A-4147-A177-3AD203B41FA5}">
                      <a16:colId xmlns:a16="http://schemas.microsoft.com/office/drawing/2014/main" val="3602010399"/>
                    </a:ext>
                  </a:extLst>
                </a:gridCol>
              </a:tblGrid>
              <a:tr h="266782">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GoAnywhere SFTP</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927676">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8" name="Rectangle: Rounded Corners 57">
            <a:extLst>
              <a:ext uri="{FF2B5EF4-FFF2-40B4-BE49-F238E27FC236}">
                <a16:creationId xmlns:a16="http://schemas.microsoft.com/office/drawing/2014/main" id="{5B9D12BF-694B-4436-B4B8-857BFD056CCB}"/>
              </a:ext>
            </a:extLst>
          </p:cNvPr>
          <p:cNvSpPr/>
          <p:nvPr/>
        </p:nvSpPr>
        <p:spPr>
          <a:xfrm>
            <a:off x="2564828" y="1971988"/>
            <a:ext cx="1692406" cy="1654103"/>
          </a:xfrm>
          <a:prstGeom prst="roundRect">
            <a:avLst/>
          </a:prstGeom>
          <a:noFill/>
          <a:ln w="6350">
            <a:solidFill>
              <a:srgbClr val="7578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Arial" panose="020B0604020202020204" pitchFamily="34" charset="0"/>
            </a:endParaRPr>
          </a:p>
        </p:txBody>
      </p:sp>
      <p:cxnSp>
        <p:nvCxnSpPr>
          <p:cNvPr id="59" name="Straight Arrow Connector 58">
            <a:extLst>
              <a:ext uri="{FF2B5EF4-FFF2-40B4-BE49-F238E27FC236}">
                <a16:creationId xmlns:a16="http://schemas.microsoft.com/office/drawing/2014/main" id="{3006F4DE-6D21-4F3F-B832-1F7FF86E9AFB}"/>
              </a:ext>
            </a:extLst>
          </p:cNvPr>
          <p:cNvCxnSpPr>
            <a:cxnSpLocks/>
          </p:cNvCxnSpPr>
          <p:nvPr/>
        </p:nvCxnSpPr>
        <p:spPr>
          <a:xfrm>
            <a:off x="2210661" y="2702484"/>
            <a:ext cx="65864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E13C4C4-050A-41B0-8FCE-0A91542C31AE}"/>
              </a:ext>
            </a:extLst>
          </p:cNvPr>
          <p:cNvSpPr txBox="1"/>
          <p:nvPr/>
        </p:nvSpPr>
        <p:spPr>
          <a:xfrm>
            <a:off x="2064609" y="2700878"/>
            <a:ext cx="837581" cy="41242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0" cap="none" spc="0" normalizeH="0" baseline="0" noProof="0">
                <a:ln>
                  <a:noFill/>
                </a:ln>
                <a:effectLst/>
                <a:uLnTx/>
                <a:uFillTx/>
                <a:ea typeface="Open Sans" panose="020B0606030504020204" pitchFamily="34" charset="0"/>
                <a:cs typeface="Arial" panose="020B0604020202020204" pitchFamily="34" charset="0"/>
              </a:rPr>
              <a:t>Load 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cs typeface="Arial" panose="020B0604020202020204" pitchFamily="34" charset="0"/>
            </a:endParaRPr>
          </a:p>
        </p:txBody>
      </p:sp>
      <p:grpSp>
        <p:nvGrpSpPr>
          <p:cNvPr id="61" name="Group 349">
            <a:extLst>
              <a:ext uri="{FF2B5EF4-FFF2-40B4-BE49-F238E27FC236}">
                <a16:creationId xmlns:a16="http://schemas.microsoft.com/office/drawing/2014/main" id="{B099C542-DCBF-4879-90E5-B619849E9954}"/>
              </a:ext>
            </a:extLst>
          </p:cNvPr>
          <p:cNvGrpSpPr>
            <a:grpSpLocks noChangeAspect="1"/>
          </p:cNvGrpSpPr>
          <p:nvPr/>
        </p:nvGrpSpPr>
        <p:grpSpPr bwMode="auto">
          <a:xfrm>
            <a:off x="3145498" y="2428945"/>
            <a:ext cx="655638" cy="655639"/>
            <a:chOff x="5018" y="1229"/>
            <a:chExt cx="340" cy="340"/>
          </a:xfrm>
          <a:solidFill>
            <a:srgbClr val="75787B"/>
          </a:solidFill>
        </p:grpSpPr>
        <p:sp>
          <p:nvSpPr>
            <p:cNvPr id="62" name="Freeform 350">
              <a:extLst>
                <a:ext uri="{FF2B5EF4-FFF2-40B4-BE49-F238E27FC236}">
                  <a16:creationId xmlns:a16="http://schemas.microsoft.com/office/drawing/2014/main" id="{E6CA2AE9-D28B-4FAF-AD9C-1B42E45517EF}"/>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3" name="Freeform 351">
              <a:extLst>
                <a:ext uri="{FF2B5EF4-FFF2-40B4-BE49-F238E27FC236}">
                  <a16:creationId xmlns:a16="http://schemas.microsoft.com/office/drawing/2014/main" id="{0D5C32E4-E8A3-4C35-8C53-BC402FF8E703}"/>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64" name="TextBox 63">
            <a:extLst>
              <a:ext uri="{FF2B5EF4-FFF2-40B4-BE49-F238E27FC236}">
                <a16:creationId xmlns:a16="http://schemas.microsoft.com/office/drawing/2014/main" id="{506C9B38-246A-499D-9342-09A1412ACE76}"/>
              </a:ext>
            </a:extLst>
          </p:cNvPr>
          <p:cNvSpPr txBox="1"/>
          <p:nvPr/>
        </p:nvSpPr>
        <p:spPr>
          <a:xfrm>
            <a:off x="2977643" y="3068808"/>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effectLst/>
              <a:uLnTx/>
              <a:uFillTx/>
              <a:cs typeface="Arial" panose="020B0604020202020204" pitchFamily="34" charset="0"/>
            </a:endParaRPr>
          </a:p>
        </p:txBody>
      </p:sp>
      <p:cxnSp>
        <p:nvCxnSpPr>
          <p:cNvPr id="11" name="Connector: Elbow 10">
            <a:extLst>
              <a:ext uri="{FF2B5EF4-FFF2-40B4-BE49-F238E27FC236}">
                <a16:creationId xmlns:a16="http://schemas.microsoft.com/office/drawing/2014/main" id="{C72664D9-CBBC-4F59-A296-384526F496FA}"/>
              </a:ext>
            </a:extLst>
          </p:cNvPr>
          <p:cNvCxnSpPr>
            <a:cxnSpLocks/>
            <a:stCxn id="82" idx="1"/>
            <a:endCxn id="57" idx="3"/>
          </p:cNvCxnSpPr>
          <p:nvPr/>
        </p:nvCxnSpPr>
        <p:spPr>
          <a:xfrm rot="10800000">
            <a:off x="4382327" y="2686238"/>
            <a:ext cx="512248" cy="1250722"/>
          </a:xfrm>
          <a:prstGeom prst="bentConnector3">
            <a:avLst>
              <a:gd name="adj1" fmla="val 60029"/>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838C10A-44A3-4B8E-9C14-25274043C4A9}"/>
              </a:ext>
            </a:extLst>
          </p:cNvPr>
          <p:cNvSpPr txBox="1"/>
          <p:nvPr/>
        </p:nvSpPr>
        <p:spPr>
          <a:xfrm>
            <a:off x="4934677" y="4158039"/>
            <a:ext cx="10140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Read File from SFTP</a:t>
            </a:r>
          </a:p>
        </p:txBody>
      </p:sp>
    </p:spTree>
    <p:extLst>
      <p:ext uri="{BB962C8B-B14F-4D97-AF65-F5344CB8AC3E}">
        <p14:creationId xmlns:p14="http://schemas.microsoft.com/office/powerpoint/2010/main" val="171314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07998CAD-18F2-4DB1-9B06-4D3E5FAA8B63}"/>
              </a:ext>
            </a:extLst>
          </p:cNvPr>
          <p:cNvSpPr/>
          <p:nvPr/>
        </p:nvSpPr>
        <p:spPr>
          <a:xfrm>
            <a:off x="9270679" y="1715624"/>
            <a:ext cx="2724892" cy="383351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edEx Sans Regular" panose="020B0603020203020204"/>
            </a:endParaRPr>
          </a:p>
        </p:txBody>
      </p:sp>
      <p:sp>
        <p:nvSpPr>
          <p:cNvPr id="4" name="Text Placeholder 3">
            <a:extLst>
              <a:ext uri="{FF2B5EF4-FFF2-40B4-BE49-F238E27FC236}">
                <a16:creationId xmlns:a16="http://schemas.microsoft.com/office/drawing/2014/main" id="{6B577F0F-8882-463E-A9C5-496642D9C5F1}"/>
              </a:ext>
            </a:extLst>
          </p:cNvPr>
          <p:cNvSpPr>
            <a:spLocks noGrp="1"/>
          </p:cNvSpPr>
          <p:nvPr>
            <p:ph type="body" sz="quarter" idx="13"/>
          </p:nvPr>
        </p:nvSpPr>
        <p:spPr>
          <a:xfrm>
            <a:off x="469900" y="822616"/>
            <a:ext cx="11252200" cy="255966"/>
          </a:xfrm>
        </p:spPr>
        <p:txBody>
          <a:bodyPr/>
          <a:lstStyle/>
          <a:p>
            <a:r>
              <a:rPr lang="en-US" sz="1200">
                <a:latin typeface="+mn-lt"/>
              </a:rPr>
              <a:t>The framework ensures that an exception is gracefully addressed, and primary owners are notified about the issue in a non-intrusive manner. Logging, reporting and notification are the pillars of exception handling as they establish a consistent tracking paradigm to audit, troubleshoot and monitor</a:t>
            </a:r>
          </a:p>
        </p:txBody>
      </p:sp>
      <p:sp>
        <p:nvSpPr>
          <p:cNvPr id="2" name="Title 1">
            <a:extLst>
              <a:ext uri="{FF2B5EF4-FFF2-40B4-BE49-F238E27FC236}">
                <a16:creationId xmlns:a16="http://schemas.microsoft.com/office/drawing/2014/main" id="{98649669-EDE3-440E-B610-F79EAD6D5F8F}"/>
              </a:ext>
            </a:extLst>
          </p:cNvPr>
          <p:cNvSpPr>
            <a:spLocks noGrp="1"/>
          </p:cNvSpPr>
          <p:nvPr>
            <p:ph type="title"/>
          </p:nvPr>
        </p:nvSpPr>
        <p:spPr>
          <a:xfrm>
            <a:off x="469900" y="408607"/>
            <a:ext cx="11252200" cy="428780"/>
          </a:xfrm>
        </p:spPr>
        <p:txBody>
          <a:bodyPr/>
          <a:lstStyle/>
          <a:p>
            <a:r>
              <a:rPr lang="en-US" sz="2400">
                <a:latin typeface="+mn-lt"/>
                <a:ea typeface="FedEx Sans Light" panose="020B0403020203020204" pitchFamily="34" charset="0"/>
                <a:cs typeface="FedEx Sans Light" panose="020B0403020203020204" pitchFamily="34" charset="0"/>
              </a:rPr>
              <a:t>Technology Common Framework - Process Flow</a:t>
            </a:r>
          </a:p>
        </p:txBody>
      </p:sp>
      <p:sp>
        <p:nvSpPr>
          <p:cNvPr id="95" name="Rectangle 94">
            <a:extLst>
              <a:ext uri="{FF2B5EF4-FFF2-40B4-BE49-F238E27FC236}">
                <a16:creationId xmlns:a16="http://schemas.microsoft.com/office/drawing/2014/main" id="{81823CBF-7C46-45FB-9C57-EA2189D9978A}"/>
              </a:ext>
            </a:extLst>
          </p:cNvPr>
          <p:cNvSpPr>
            <a:spLocks noChangeArrowheads="1"/>
          </p:cNvSpPr>
          <p:nvPr/>
        </p:nvSpPr>
        <p:spPr bwMode="auto">
          <a:xfrm>
            <a:off x="1405696" y="2178060"/>
            <a:ext cx="1134861" cy="45720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Interface Run</a:t>
            </a:r>
          </a:p>
        </p:txBody>
      </p:sp>
      <p:cxnSp>
        <p:nvCxnSpPr>
          <p:cNvPr id="100" name="Straight Arrow Connector 99">
            <a:extLst>
              <a:ext uri="{FF2B5EF4-FFF2-40B4-BE49-F238E27FC236}">
                <a16:creationId xmlns:a16="http://schemas.microsoft.com/office/drawing/2014/main" id="{A79C1DC1-15E2-4C62-8DE2-A611999CDB05}"/>
              </a:ext>
            </a:extLst>
          </p:cNvPr>
          <p:cNvCxnSpPr>
            <a:cxnSpLocks/>
            <a:endCxn id="95" idx="1"/>
          </p:cNvCxnSpPr>
          <p:nvPr/>
        </p:nvCxnSpPr>
        <p:spPr>
          <a:xfrm>
            <a:off x="903102" y="2405844"/>
            <a:ext cx="502594" cy="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26A5FF75-7EE5-49DB-9865-172C413A1555}"/>
              </a:ext>
            </a:extLst>
          </p:cNvPr>
          <p:cNvSpPr>
            <a:spLocks noChangeArrowheads="1"/>
          </p:cNvSpPr>
          <p:nvPr/>
        </p:nvSpPr>
        <p:spPr bwMode="auto">
          <a:xfrm>
            <a:off x="7319611" y="2120170"/>
            <a:ext cx="1235491" cy="593056"/>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Capture Errors, Generate Recon Report with errors</a:t>
            </a:r>
          </a:p>
        </p:txBody>
      </p:sp>
      <p:sp>
        <p:nvSpPr>
          <p:cNvPr id="104" name="Rectangle 103">
            <a:extLst>
              <a:ext uri="{FF2B5EF4-FFF2-40B4-BE49-F238E27FC236}">
                <a16:creationId xmlns:a16="http://schemas.microsoft.com/office/drawing/2014/main" id="{52B17C02-1598-47DA-99B5-6ACFFFDA5276}"/>
              </a:ext>
            </a:extLst>
          </p:cNvPr>
          <p:cNvSpPr>
            <a:spLocks noChangeArrowheads="1"/>
          </p:cNvSpPr>
          <p:nvPr/>
        </p:nvSpPr>
        <p:spPr bwMode="auto">
          <a:xfrm>
            <a:off x="6514461" y="4544814"/>
            <a:ext cx="1380823" cy="705611"/>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pPr>
            <a:r>
              <a:rPr lang="en-US" sz="1000">
                <a:ea typeface="ＭＳ Ｐゴシック" pitchFamily="50" charset="-128"/>
              </a:rPr>
              <a:t> Process owners to take the corrective action and reprocess the required data</a:t>
            </a:r>
          </a:p>
        </p:txBody>
      </p:sp>
      <p:sp>
        <p:nvSpPr>
          <p:cNvPr id="105" name="Rectangle 104">
            <a:extLst>
              <a:ext uri="{FF2B5EF4-FFF2-40B4-BE49-F238E27FC236}">
                <a16:creationId xmlns:a16="http://schemas.microsoft.com/office/drawing/2014/main" id="{8FAFE00B-BACB-48B4-9669-CDFEBDF9ADC8}"/>
              </a:ext>
            </a:extLst>
          </p:cNvPr>
          <p:cNvSpPr>
            <a:spLocks noChangeArrowheads="1"/>
          </p:cNvSpPr>
          <p:nvPr/>
        </p:nvSpPr>
        <p:spPr bwMode="auto">
          <a:xfrm>
            <a:off x="2522985" y="4518495"/>
            <a:ext cx="1380823" cy="68580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Business users take corrective action and send correct data</a:t>
            </a:r>
          </a:p>
        </p:txBody>
      </p:sp>
      <p:sp>
        <p:nvSpPr>
          <p:cNvPr id="106" name="Rectangle 105">
            <a:extLst>
              <a:ext uri="{FF2B5EF4-FFF2-40B4-BE49-F238E27FC236}">
                <a16:creationId xmlns:a16="http://schemas.microsoft.com/office/drawing/2014/main" id="{50A32D63-05AB-4041-8406-ABAD96C8C9E0}"/>
              </a:ext>
            </a:extLst>
          </p:cNvPr>
          <p:cNvSpPr>
            <a:spLocks noChangeArrowheads="1"/>
          </p:cNvSpPr>
          <p:nvPr/>
        </p:nvSpPr>
        <p:spPr bwMode="auto">
          <a:xfrm>
            <a:off x="7324374" y="3124876"/>
            <a:ext cx="1235491" cy="64601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Generate Cloud UCM Hyperlinks for error reports and logs</a:t>
            </a:r>
          </a:p>
        </p:txBody>
      </p:sp>
      <p:sp>
        <p:nvSpPr>
          <p:cNvPr id="107" name="Rectangle 106">
            <a:extLst>
              <a:ext uri="{FF2B5EF4-FFF2-40B4-BE49-F238E27FC236}">
                <a16:creationId xmlns:a16="http://schemas.microsoft.com/office/drawing/2014/main" id="{7B9405D6-9E8A-4CED-A4AD-603F828C6D80}"/>
              </a:ext>
            </a:extLst>
          </p:cNvPr>
          <p:cNvSpPr>
            <a:spLocks noChangeArrowheads="1"/>
          </p:cNvSpPr>
          <p:nvPr/>
        </p:nvSpPr>
        <p:spPr bwMode="auto">
          <a:xfrm>
            <a:off x="5729173" y="3137456"/>
            <a:ext cx="1148595" cy="622994"/>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pPr>
            <a:r>
              <a:rPr lang="en-US" sz="1000">
                <a:ea typeface="ＭＳ Ｐゴシック" pitchFamily="50" charset="-128"/>
              </a:rPr>
              <a:t>Notify User with Failure  Email with Error Reports</a:t>
            </a:r>
          </a:p>
        </p:txBody>
      </p:sp>
      <p:sp>
        <p:nvSpPr>
          <p:cNvPr id="110" name="AutoShape 33">
            <a:extLst>
              <a:ext uri="{FF2B5EF4-FFF2-40B4-BE49-F238E27FC236}">
                <a16:creationId xmlns:a16="http://schemas.microsoft.com/office/drawing/2014/main" id="{39F136C5-CD42-4249-BB84-A711EA2A86E6}"/>
              </a:ext>
            </a:extLst>
          </p:cNvPr>
          <p:cNvSpPr>
            <a:spLocks noChangeArrowheads="1"/>
          </p:cNvSpPr>
          <p:nvPr/>
        </p:nvSpPr>
        <p:spPr bwMode="auto">
          <a:xfrm>
            <a:off x="4584613" y="3741839"/>
            <a:ext cx="1239252" cy="429370"/>
          </a:xfrm>
          <a:prstGeom prst="diamond">
            <a:avLst/>
          </a:prstGeom>
          <a:solidFill>
            <a:schemeClr val="bg1"/>
          </a:solidFill>
          <a:ln w="19050">
            <a:solidFill>
              <a:srgbClr val="8C8C8C"/>
            </a:solidFill>
            <a:miter lim="800000"/>
            <a:headEnd/>
            <a:tailEnd/>
          </a:ln>
        </p:spPr>
        <p:txBody>
          <a:bodyPr wrap="square" lIns="36000" tIns="36000" rIns="36000" bIns="36000" anchor="ctr">
            <a:noAutofit/>
          </a:bodyPr>
          <a:lstStyle/>
          <a:p>
            <a:pPr algn="ctr">
              <a:spcAft>
                <a:spcPts val="600"/>
              </a:spcAft>
            </a:pPr>
            <a:r>
              <a:rPr lang="en-US" sz="1000"/>
              <a:t>Error Type</a:t>
            </a:r>
          </a:p>
        </p:txBody>
      </p:sp>
      <p:sp>
        <p:nvSpPr>
          <p:cNvPr id="116" name="Rectangle 115">
            <a:extLst>
              <a:ext uri="{FF2B5EF4-FFF2-40B4-BE49-F238E27FC236}">
                <a16:creationId xmlns:a16="http://schemas.microsoft.com/office/drawing/2014/main" id="{CBD14CA2-1365-48A5-B3A1-E1FEB5A0E9F2}"/>
              </a:ext>
            </a:extLst>
          </p:cNvPr>
          <p:cNvSpPr>
            <a:spLocks noChangeArrowheads="1"/>
          </p:cNvSpPr>
          <p:nvPr/>
        </p:nvSpPr>
        <p:spPr bwMode="auto">
          <a:xfrm>
            <a:off x="3581303" y="3075855"/>
            <a:ext cx="1148595" cy="533479"/>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Notify User with Success Email</a:t>
            </a:r>
          </a:p>
        </p:txBody>
      </p:sp>
      <p:sp>
        <p:nvSpPr>
          <p:cNvPr id="118" name="Rectangle 117">
            <a:extLst>
              <a:ext uri="{FF2B5EF4-FFF2-40B4-BE49-F238E27FC236}">
                <a16:creationId xmlns:a16="http://schemas.microsoft.com/office/drawing/2014/main" id="{860EADAF-092E-4FBB-81D4-469D0DB9970B}"/>
              </a:ext>
            </a:extLst>
          </p:cNvPr>
          <p:cNvSpPr>
            <a:spLocks noChangeArrowheads="1"/>
          </p:cNvSpPr>
          <p:nvPr/>
        </p:nvSpPr>
        <p:spPr bwMode="auto">
          <a:xfrm>
            <a:off x="4518723" y="4504293"/>
            <a:ext cx="1380823" cy="683465"/>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Technical team to check exact PaaS Error</a:t>
            </a:r>
          </a:p>
        </p:txBody>
      </p:sp>
      <p:cxnSp>
        <p:nvCxnSpPr>
          <p:cNvPr id="119" name="Connector: Elbow 118">
            <a:extLst>
              <a:ext uri="{FF2B5EF4-FFF2-40B4-BE49-F238E27FC236}">
                <a16:creationId xmlns:a16="http://schemas.microsoft.com/office/drawing/2014/main" id="{032CC491-C6EE-424F-BB42-71762998A99A}"/>
              </a:ext>
            </a:extLst>
          </p:cNvPr>
          <p:cNvCxnSpPr>
            <a:cxnSpLocks/>
            <a:stCxn id="107" idx="1"/>
            <a:endCxn id="110" idx="0"/>
          </p:cNvCxnSpPr>
          <p:nvPr/>
        </p:nvCxnSpPr>
        <p:spPr>
          <a:xfrm rot="10800000" flipV="1">
            <a:off x="5204239" y="3448953"/>
            <a:ext cx="524934" cy="2928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F5C6ACA4-EAB7-47AF-9F71-7B76BFF316FB}"/>
              </a:ext>
            </a:extLst>
          </p:cNvPr>
          <p:cNvCxnSpPr>
            <a:cxnSpLocks/>
            <a:stCxn id="110" idx="1"/>
            <a:endCxn id="105" idx="0"/>
          </p:cNvCxnSpPr>
          <p:nvPr/>
        </p:nvCxnSpPr>
        <p:spPr>
          <a:xfrm rot="10800000" flipV="1">
            <a:off x="3213397" y="3956523"/>
            <a:ext cx="1371216" cy="561971"/>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293189FC-459B-403F-A72C-D3DC7657F7FC}"/>
              </a:ext>
            </a:extLst>
          </p:cNvPr>
          <p:cNvCxnSpPr>
            <a:cxnSpLocks/>
            <a:stCxn id="110" idx="3"/>
            <a:endCxn id="104" idx="0"/>
          </p:cNvCxnSpPr>
          <p:nvPr/>
        </p:nvCxnSpPr>
        <p:spPr>
          <a:xfrm>
            <a:off x="5823865" y="3956524"/>
            <a:ext cx="1381008" cy="588290"/>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3477BE9-6B8D-4F0F-BFAC-52FB2FA66D3C}"/>
              </a:ext>
            </a:extLst>
          </p:cNvPr>
          <p:cNvCxnSpPr>
            <a:cxnSpLocks/>
          </p:cNvCxnSpPr>
          <p:nvPr/>
        </p:nvCxnSpPr>
        <p:spPr>
          <a:xfrm flipH="1" flipV="1">
            <a:off x="964126" y="5429869"/>
            <a:ext cx="6241025" cy="8002"/>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A065CD1-9A40-4E8E-8533-1C21172148AA}"/>
              </a:ext>
            </a:extLst>
          </p:cNvPr>
          <p:cNvCxnSpPr>
            <a:cxnSpLocks/>
          </p:cNvCxnSpPr>
          <p:nvPr/>
        </p:nvCxnSpPr>
        <p:spPr>
          <a:xfrm flipH="1">
            <a:off x="7943191" y="2723478"/>
            <a:ext cx="1" cy="278140"/>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65097854-23F8-45CF-AC77-0FD1281ADC50}"/>
              </a:ext>
            </a:extLst>
          </p:cNvPr>
          <p:cNvCxnSpPr>
            <a:cxnSpLocks/>
            <a:stCxn id="110" idx="2"/>
          </p:cNvCxnSpPr>
          <p:nvPr/>
        </p:nvCxnSpPr>
        <p:spPr>
          <a:xfrm>
            <a:off x="5204239" y="4171209"/>
            <a:ext cx="4896" cy="333084"/>
          </a:xfrm>
          <a:prstGeom prst="straightConnector1">
            <a:avLst/>
          </a:prstGeom>
          <a:ln>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07C5B7DF-7C05-4755-AD3D-E6C8318EA390}"/>
              </a:ext>
            </a:extLst>
          </p:cNvPr>
          <p:cNvCxnSpPr>
            <a:cxnSpLocks/>
          </p:cNvCxnSpPr>
          <p:nvPr/>
        </p:nvCxnSpPr>
        <p:spPr>
          <a:xfrm rot="16200000" flipH="1">
            <a:off x="6093674" y="2990871"/>
            <a:ext cx="3657796" cy="1501362"/>
          </a:xfrm>
          <a:prstGeom prst="bentConnector3">
            <a:avLst>
              <a:gd name="adj1" fmla="val 3"/>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60482525-8216-4E6C-A7ED-FCE72A4C4F4C}"/>
              </a:ext>
            </a:extLst>
          </p:cNvPr>
          <p:cNvCxnSpPr>
            <a:cxnSpLocks/>
          </p:cNvCxnSpPr>
          <p:nvPr/>
        </p:nvCxnSpPr>
        <p:spPr>
          <a:xfrm rot="10800000">
            <a:off x="2381471" y="3716664"/>
            <a:ext cx="6290971" cy="1832481"/>
          </a:xfrm>
          <a:prstGeom prst="bentConnector3">
            <a:avLst>
              <a:gd name="adj1" fmla="val 100474"/>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E1D3C92F-3A8F-46B0-B6EF-D2B244497185}"/>
              </a:ext>
            </a:extLst>
          </p:cNvPr>
          <p:cNvCxnSpPr>
            <a:cxnSpLocks/>
          </p:cNvCxnSpPr>
          <p:nvPr/>
        </p:nvCxnSpPr>
        <p:spPr>
          <a:xfrm flipV="1">
            <a:off x="2380660" y="3014582"/>
            <a:ext cx="4824490" cy="731563"/>
          </a:xfrm>
          <a:prstGeom prst="bentConnector3">
            <a:avLst>
              <a:gd name="adj1" fmla="val 52916"/>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B0D23745-0182-4FD9-8250-3C2AB279B04E}"/>
              </a:ext>
            </a:extLst>
          </p:cNvPr>
          <p:cNvSpPr/>
          <p:nvPr/>
        </p:nvSpPr>
        <p:spPr>
          <a:xfrm>
            <a:off x="8672674" y="1888288"/>
            <a:ext cx="291479" cy="3660852"/>
          </a:xfrm>
          <a:prstGeom prst="rect">
            <a:avLst/>
          </a:prstGeom>
          <a:solidFill>
            <a:srgbClr val="F3753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a:t>Common Error Framework</a:t>
            </a:r>
          </a:p>
        </p:txBody>
      </p:sp>
      <p:sp>
        <p:nvSpPr>
          <p:cNvPr id="136" name="Rectangle 135">
            <a:extLst>
              <a:ext uri="{FF2B5EF4-FFF2-40B4-BE49-F238E27FC236}">
                <a16:creationId xmlns:a16="http://schemas.microsoft.com/office/drawing/2014/main" id="{7A33DC9F-0F90-4BCB-AFF5-594DA92F46BB}"/>
              </a:ext>
            </a:extLst>
          </p:cNvPr>
          <p:cNvSpPr/>
          <p:nvPr/>
        </p:nvSpPr>
        <p:spPr>
          <a:xfrm>
            <a:off x="1164332" y="1565165"/>
            <a:ext cx="7799822" cy="224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Common Notification Framework</a:t>
            </a:r>
          </a:p>
        </p:txBody>
      </p:sp>
      <p:sp>
        <p:nvSpPr>
          <p:cNvPr id="137" name="Freeform 715">
            <a:extLst>
              <a:ext uri="{FF2B5EF4-FFF2-40B4-BE49-F238E27FC236}">
                <a16:creationId xmlns:a16="http://schemas.microsoft.com/office/drawing/2014/main" id="{8286515F-2A44-40A7-AB03-DE3A50D40D0D}"/>
              </a:ext>
            </a:extLst>
          </p:cNvPr>
          <p:cNvSpPr>
            <a:spLocks noEditPoints="1"/>
          </p:cNvSpPr>
          <p:nvPr/>
        </p:nvSpPr>
        <p:spPr bwMode="auto">
          <a:xfrm>
            <a:off x="6916430" y="3126676"/>
            <a:ext cx="265776" cy="173051"/>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199 h 235"/>
              <a:gd name="T20" fmla="*/ 214 w 320"/>
              <a:gd name="T21" fmla="*/ 114 h 235"/>
              <a:gd name="T22" fmla="*/ 298 w 320"/>
              <a:gd name="T23" fmla="*/ 35 h 235"/>
              <a:gd name="T24" fmla="*/ 298 w 320"/>
              <a:gd name="T25" fmla="*/ 199 h 235"/>
              <a:gd name="T26" fmla="*/ 282 w 320"/>
              <a:gd name="T27" fmla="*/ 22 h 235"/>
              <a:gd name="T28" fmla="*/ 160 w 320"/>
              <a:gd name="T29" fmla="*/ 135 h 235"/>
              <a:gd name="T30" fmla="*/ 37 w 320"/>
              <a:gd name="T31" fmla="*/ 22 h 235"/>
              <a:gd name="T32" fmla="*/ 282 w 320"/>
              <a:gd name="T33" fmla="*/ 22 h 235"/>
              <a:gd name="T34" fmla="*/ 21 w 320"/>
              <a:gd name="T35" fmla="*/ 35 h 235"/>
              <a:gd name="T36" fmla="*/ 106 w 320"/>
              <a:gd name="T37" fmla="*/ 114 h 235"/>
              <a:gd name="T38" fmla="*/ 21 w 320"/>
              <a:gd name="T39" fmla="*/ 199 h 235"/>
              <a:gd name="T40" fmla="*/ 21 w 320"/>
              <a:gd name="T41" fmla="*/ 35 h 235"/>
              <a:gd name="T42" fmla="*/ 121 w 320"/>
              <a:gd name="T43" fmla="*/ 129 h 235"/>
              <a:gd name="T44" fmla="*/ 152 w 320"/>
              <a:gd name="T45" fmla="*/ 157 h 235"/>
              <a:gd name="T46" fmla="*/ 160 w 320"/>
              <a:gd name="T47" fmla="*/ 160 h 235"/>
              <a:gd name="T48" fmla="*/ 167 w 320"/>
              <a:gd name="T49" fmla="*/ 157 h 235"/>
              <a:gd name="T50" fmla="*/ 198 w 320"/>
              <a:gd name="T51" fmla="*/ 129 h 235"/>
              <a:gd name="T52" fmla="*/ 283 w 320"/>
              <a:gd name="T53" fmla="*/ 214 h 235"/>
              <a:gd name="T54" fmla="*/ 36 w 320"/>
              <a:gd name="T55" fmla="*/ 214 h 235"/>
              <a:gd name="T56" fmla="*/ 121 w 320"/>
              <a:gd name="T57" fmla="*/ 12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199"/>
                </a:moveTo>
                <a:cubicBezTo>
                  <a:pt x="214" y="114"/>
                  <a:pt x="214" y="114"/>
                  <a:pt x="214" y="114"/>
                </a:cubicBezTo>
                <a:cubicBezTo>
                  <a:pt x="298" y="35"/>
                  <a:pt x="298" y="35"/>
                  <a:pt x="298" y="35"/>
                </a:cubicBezTo>
                <a:lnTo>
                  <a:pt x="298" y="199"/>
                </a:lnTo>
                <a:close/>
                <a:moveTo>
                  <a:pt x="282" y="22"/>
                </a:moveTo>
                <a:cubicBezTo>
                  <a:pt x="160" y="135"/>
                  <a:pt x="160" y="135"/>
                  <a:pt x="160" y="135"/>
                </a:cubicBezTo>
                <a:cubicBezTo>
                  <a:pt x="37" y="22"/>
                  <a:pt x="37" y="22"/>
                  <a:pt x="37" y="22"/>
                </a:cubicBezTo>
                <a:lnTo>
                  <a:pt x="282" y="22"/>
                </a:lnTo>
                <a:close/>
                <a:moveTo>
                  <a:pt x="21" y="35"/>
                </a:moveTo>
                <a:cubicBezTo>
                  <a:pt x="106" y="114"/>
                  <a:pt x="106" y="114"/>
                  <a:pt x="106" y="114"/>
                </a:cubicBezTo>
                <a:cubicBezTo>
                  <a:pt x="21" y="199"/>
                  <a:pt x="21" y="199"/>
                  <a:pt x="21" y="199"/>
                </a:cubicBezTo>
                <a:lnTo>
                  <a:pt x="21" y="35"/>
                </a:lnTo>
                <a:close/>
                <a:moveTo>
                  <a:pt x="121" y="129"/>
                </a:moveTo>
                <a:cubicBezTo>
                  <a:pt x="152" y="157"/>
                  <a:pt x="152" y="157"/>
                  <a:pt x="152" y="157"/>
                </a:cubicBezTo>
                <a:cubicBezTo>
                  <a:pt x="154" y="159"/>
                  <a:pt x="157" y="160"/>
                  <a:pt x="160" y="160"/>
                </a:cubicBezTo>
                <a:cubicBezTo>
                  <a:pt x="162" y="160"/>
                  <a:pt x="165" y="159"/>
                  <a:pt x="167" y="157"/>
                </a:cubicBezTo>
                <a:cubicBezTo>
                  <a:pt x="198" y="129"/>
                  <a:pt x="198" y="129"/>
                  <a:pt x="198" y="129"/>
                </a:cubicBezTo>
                <a:cubicBezTo>
                  <a:pt x="283" y="214"/>
                  <a:pt x="283" y="214"/>
                  <a:pt x="283" y="214"/>
                </a:cubicBezTo>
                <a:cubicBezTo>
                  <a:pt x="36" y="214"/>
                  <a:pt x="36" y="214"/>
                  <a:pt x="36" y="214"/>
                </a:cubicBezTo>
                <a:lnTo>
                  <a:pt x="121" y="129"/>
                </a:lnTo>
                <a:close/>
              </a:path>
            </a:pathLst>
          </a:custGeom>
          <a:solidFill>
            <a:srgbClr val="F37440"/>
          </a:solidFill>
          <a:ln w="6350">
            <a:solidFill>
              <a:srgbClr val="F3744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sp>
        <p:nvSpPr>
          <p:cNvPr id="17" name="TextBox 16">
            <a:extLst>
              <a:ext uri="{FF2B5EF4-FFF2-40B4-BE49-F238E27FC236}">
                <a16:creationId xmlns:a16="http://schemas.microsoft.com/office/drawing/2014/main" id="{3F32B5FD-1DBC-481F-9833-D535746A4D55}"/>
              </a:ext>
            </a:extLst>
          </p:cNvPr>
          <p:cNvSpPr txBox="1"/>
          <p:nvPr/>
        </p:nvSpPr>
        <p:spPr>
          <a:xfrm>
            <a:off x="9290605" y="1920615"/>
            <a:ext cx="2563173" cy="3170099"/>
          </a:xfrm>
          <a:prstGeom prst="rect">
            <a:avLst/>
          </a:prstGeom>
          <a:noFill/>
        </p:spPr>
        <p:txBody>
          <a:bodyPr wrap="square" rtlCol="0">
            <a:spAutoFit/>
          </a:bodyPr>
          <a:lstStyle/>
          <a:p>
            <a:endParaRPr lang="en-US" sz="1000" b="1"/>
          </a:p>
          <a:p>
            <a:pPr marL="168275" indent="-168275" algn="just">
              <a:buFont typeface="Arial" panose="020B0604020202020204" pitchFamily="34" charset="0"/>
              <a:buChar char="•"/>
            </a:pPr>
            <a:r>
              <a:rPr lang="en-US" sz="1000" b="1"/>
              <a:t>Configurable- </a:t>
            </a:r>
            <a:r>
              <a:rPr lang="it-IT" sz="1000"/>
              <a:t>Configure interface design, monitor interface runs</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Scalability - </a:t>
            </a:r>
            <a:r>
              <a:rPr lang="en-US" sz="1000"/>
              <a:t>Scalable to send interface emails to different groups using simple configuration changes</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SaaS Validation Failure - </a:t>
            </a:r>
            <a:r>
              <a:rPr lang="en-US" sz="1000"/>
              <a:t>Notification sent when the entire interface file fails standard Oracle validations</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Reconciliation - </a:t>
            </a:r>
            <a:r>
              <a:rPr lang="en-US" sz="1000"/>
              <a:t>Error reports are generated for source data errors, custom validation errors and Cloud validation errors</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Notifications- </a:t>
            </a:r>
            <a:r>
              <a:rPr lang="en-US" sz="1000"/>
              <a:t>User friendly notifications in rich HTML format with all details related to interface run</a:t>
            </a:r>
          </a:p>
        </p:txBody>
      </p:sp>
      <p:sp>
        <p:nvSpPr>
          <p:cNvPr id="45" name="Rectangle 44">
            <a:extLst>
              <a:ext uri="{FF2B5EF4-FFF2-40B4-BE49-F238E27FC236}">
                <a16:creationId xmlns:a16="http://schemas.microsoft.com/office/drawing/2014/main" id="{8C2E4B98-9D53-40D7-870F-2F7AA8E74896}"/>
              </a:ext>
            </a:extLst>
          </p:cNvPr>
          <p:cNvSpPr/>
          <p:nvPr/>
        </p:nvSpPr>
        <p:spPr bwMode="gray">
          <a:xfrm>
            <a:off x="0" y="5691563"/>
            <a:ext cx="12192000" cy="1168653"/>
          </a:xfrm>
          <a:prstGeom prst="rect">
            <a:avLst/>
          </a:prstGeom>
          <a:solidFill>
            <a:srgbClr val="F7F7F7"/>
          </a:solidFill>
          <a:ln w="19050" algn="ctr">
            <a:noFill/>
            <a:miter lim="800000"/>
            <a:headEnd/>
            <a:tailEnd/>
          </a:ln>
        </p:spPr>
        <p:txBody>
          <a:bodyPr wrap="square" lIns="88900" tIns="88900" rIns="88900" bIns="274320" rtlCol="0" anchor="b"/>
          <a:lstStyle/>
          <a:p>
            <a:pPr>
              <a:spcBef>
                <a:spcPts val="600"/>
              </a:spcBef>
              <a:buSzPct val="100000"/>
            </a:pPr>
            <a:endParaRPr lang="en-US">
              <a:latin typeface="FedEx Sans Regular" panose="020B0603020203020204"/>
            </a:endParaRPr>
          </a:p>
        </p:txBody>
      </p:sp>
      <p:cxnSp>
        <p:nvCxnSpPr>
          <p:cNvPr id="46" name="Straight Connector 45">
            <a:extLst>
              <a:ext uri="{FF2B5EF4-FFF2-40B4-BE49-F238E27FC236}">
                <a16:creationId xmlns:a16="http://schemas.microsoft.com/office/drawing/2014/main" id="{6C75FAB1-D299-41B1-8B35-C7C209CCB187}"/>
              </a:ext>
            </a:extLst>
          </p:cNvPr>
          <p:cNvCxnSpPr>
            <a:cxnSpLocks/>
          </p:cNvCxnSpPr>
          <p:nvPr/>
        </p:nvCxnSpPr>
        <p:spPr>
          <a:xfrm flipV="1">
            <a:off x="0" y="5686508"/>
            <a:ext cx="12280490" cy="286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C17D66-0359-4397-B113-BD1D3E7C9401}"/>
              </a:ext>
            </a:extLst>
          </p:cNvPr>
          <p:cNvSpPr txBox="1"/>
          <p:nvPr/>
        </p:nvSpPr>
        <p:spPr>
          <a:xfrm>
            <a:off x="0" y="5691562"/>
            <a:ext cx="544748" cy="1166437"/>
          </a:xfrm>
          <a:prstGeom prst="rect">
            <a:avLst/>
          </a:prstGeom>
          <a:solidFill>
            <a:srgbClr val="F3753F"/>
          </a:solidFill>
        </p:spPr>
        <p:txBody>
          <a:bodyPr vert="vert270" wrap="square" rtlCol="0">
            <a:noAutofit/>
          </a:bodyPr>
          <a:lstStyle/>
          <a:p>
            <a:pPr algn="ctr"/>
            <a:r>
              <a:rPr lang="en-US" sz="1400" b="1">
                <a:solidFill>
                  <a:schemeClr val="bg1">
                    <a:lumMod val="95000"/>
                  </a:schemeClr>
                </a:solidFill>
                <a:latin typeface="FedEx Sans Regular" panose="020B0603020203020204"/>
              </a:rPr>
              <a:t>Interface Error Scenarios</a:t>
            </a:r>
          </a:p>
        </p:txBody>
      </p:sp>
      <p:cxnSp>
        <p:nvCxnSpPr>
          <p:cNvPr id="78" name="Straight Connector 77">
            <a:extLst>
              <a:ext uri="{FF2B5EF4-FFF2-40B4-BE49-F238E27FC236}">
                <a16:creationId xmlns:a16="http://schemas.microsoft.com/office/drawing/2014/main" id="{6A288199-94BC-41B1-80E4-04B9B7677F80}"/>
              </a:ext>
            </a:extLst>
          </p:cNvPr>
          <p:cNvCxnSpPr>
            <a:cxnSpLocks/>
          </p:cNvCxnSpPr>
          <p:nvPr/>
        </p:nvCxnSpPr>
        <p:spPr>
          <a:xfrm flipV="1">
            <a:off x="9191157" y="1353041"/>
            <a:ext cx="0" cy="4205827"/>
          </a:xfrm>
          <a:prstGeom prst="line">
            <a:avLst/>
          </a:prstGeom>
          <a:ln cap="rnd">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4C26F7C-CA07-4D00-9850-7EC6B0CFA7BB}"/>
              </a:ext>
            </a:extLst>
          </p:cNvPr>
          <p:cNvGrpSpPr/>
          <p:nvPr/>
        </p:nvGrpSpPr>
        <p:grpSpPr>
          <a:xfrm>
            <a:off x="716097" y="5796463"/>
            <a:ext cx="2122973" cy="994390"/>
            <a:chOff x="716922" y="5796463"/>
            <a:chExt cx="2568797" cy="994390"/>
          </a:xfrm>
          <a:solidFill>
            <a:schemeClr val="bg1"/>
          </a:solidFill>
        </p:grpSpPr>
        <p:sp>
          <p:nvSpPr>
            <p:cNvPr id="82" name="Rectangle: Rounded Corners 81">
              <a:extLst>
                <a:ext uri="{FF2B5EF4-FFF2-40B4-BE49-F238E27FC236}">
                  <a16:creationId xmlns:a16="http://schemas.microsoft.com/office/drawing/2014/main" id="{E814FCDE-7517-47CD-8BB5-2F0E0FCC112F}"/>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Success</a:t>
              </a:r>
            </a:p>
            <a:p>
              <a:pPr>
                <a:spcAft>
                  <a:spcPts val="600"/>
                </a:spcAft>
              </a:pPr>
              <a:r>
                <a:rPr lang="en-US" sz="1000"/>
                <a:t>Notification sent when the interface execution has completed successfully</a:t>
              </a:r>
            </a:p>
          </p:txBody>
        </p:sp>
        <p:sp>
          <p:nvSpPr>
            <p:cNvPr id="83" name="Freeform 5">
              <a:extLst>
                <a:ext uri="{FF2B5EF4-FFF2-40B4-BE49-F238E27FC236}">
                  <a16:creationId xmlns:a16="http://schemas.microsoft.com/office/drawing/2014/main" id="{E01F2CEF-21DF-4D07-9B33-68C9CB392CD3}"/>
                </a:ext>
              </a:extLst>
            </p:cNvPr>
            <p:cNvSpPr>
              <a:spLocks/>
            </p:cNvSpPr>
            <p:nvPr/>
          </p:nvSpPr>
          <p:spPr bwMode="auto">
            <a:xfrm>
              <a:off x="2732023" y="6548287"/>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03C3B612-AE20-4439-A22A-317D71E3C5A0}"/>
                </a:ext>
              </a:extLst>
            </p:cNvPr>
            <p:cNvGrpSpPr>
              <a:grpSpLocks noChangeAspect="1"/>
            </p:cNvGrpSpPr>
            <p:nvPr/>
          </p:nvGrpSpPr>
          <p:grpSpPr>
            <a:xfrm>
              <a:off x="2895968" y="6628517"/>
              <a:ext cx="136517" cy="137160"/>
              <a:chOff x="7195529" y="108529"/>
              <a:chExt cx="229229" cy="230310"/>
            </a:xfrm>
            <a:grpFill/>
          </p:grpSpPr>
          <p:sp>
            <p:nvSpPr>
              <p:cNvPr id="85" name="Freeform 30">
                <a:extLst>
                  <a:ext uri="{FF2B5EF4-FFF2-40B4-BE49-F238E27FC236}">
                    <a16:creationId xmlns:a16="http://schemas.microsoft.com/office/drawing/2014/main" id="{0537C444-F406-4F95-AE1B-527E44BDEDDE}"/>
                  </a:ext>
                </a:extLst>
              </p:cNvPr>
              <p:cNvSpPr>
                <a:spLocks noEditPoints="1"/>
              </p:cNvSpPr>
              <p:nvPr/>
            </p:nvSpPr>
            <p:spPr bwMode="auto">
              <a:xfrm>
                <a:off x="71955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31">
                <a:extLst>
                  <a:ext uri="{FF2B5EF4-FFF2-40B4-BE49-F238E27FC236}">
                    <a16:creationId xmlns:a16="http://schemas.microsoft.com/office/drawing/2014/main" id="{007CBCFD-AA46-4705-B2D0-CE63F791CE7B}"/>
                  </a:ext>
                </a:extLst>
              </p:cNvPr>
              <p:cNvSpPr>
                <a:spLocks noEditPoints="1"/>
              </p:cNvSpPr>
              <p:nvPr/>
            </p:nvSpPr>
            <p:spPr bwMode="auto">
              <a:xfrm>
                <a:off x="7263649" y="177730"/>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88" name="Group 87">
            <a:extLst>
              <a:ext uri="{FF2B5EF4-FFF2-40B4-BE49-F238E27FC236}">
                <a16:creationId xmlns:a16="http://schemas.microsoft.com/office/drawing/2014/main" id="{2BC5F16F-C08F-4BCC-94BC-969E8CE921B7}"/>
              </a:ext>
            </a:extLst>
          </p:cNvPr>
          <p:cNvGrpSpPr/>
          <p:nvPr/>
        </p:nvGrpSpPr>
        <p:grpSpPr>
          <a:xfrm>
            <a:off x="3007145" y="5796463"/>
            <a:ext cx="2122973" cy="1011834"/>
            <a:chOff x="716922" y="5796463"/>
            <a:chExt cx="2568797" cy="1011834"/>
          </a:xfrm>
          <a:solidFill>
            <a:schemeClr val="bg1"/>
          </a:solidFill>
        </p:grpSpPr>
        <p:sp>
          <p:nvSpPr>
            <p:cNvPr id="89" name="Rectangle: Rounded Corners 88">
              <a:extLst>
                <a:ext uri="{FF2B5EF4-FFF2-40B4-BE49-F238E27FC236}">
                  <a16:creationId xmlns:a16="http://schemas.microsoft.com/office/drawing/2014/main" id="{2648B238-B2EA-4830-9B37-8551C329865B}"/>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Partial Success</a:t>
              </a:r>
            </a:p>
            <a:p>
              <a:r>
                <a:rPr lang="en-US" sz="1000"/>
                <a:t>Notification sent when a subset of interface data is imported successfully to Cloud while the rest fails in PaaS/SaaS</a:t>
              </a:r>
            </a:p>
          </p:txBody>
        </p:sp>
        <p:sp>
          <p:nvSpPr>
            <p:cNvPr id="90" name="Freeform 5">
              <a:extLst>
                <a:ext uri="{FF2B5EF4-FFF2-40B4-BE49-F238E27FC236}">
                  <a16:creationId xmlns:a16="http://schemas.microsoft.com/office/drawing/2014/main" id="{73D64C00-66AA-4C8F-A453-B433AB678BD1}"/>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DA7B90F1-ED97-4B58-861A-CDCA32B176F7}"/>
                </a:ext>
              </a:extLst>
            </p:cNvPr>
            <p:cNvGrpSpPr>
              <a:grpSpLocks noChangeAspect="1"/>
            </p:cNvGrpSpPr>
            <p:nvPr/>
          </p:nvGrpSpPr>
          <p:grpSpPr>
            <a:xfrm>
              <a:off x="2916158" y="6628517"/>
              <a:ext cx="136517" cy="137160"/>
              <a:chOff x="7229429" y="108529"/>
              <a:chExt cx="229229" cy="230310"/>
            </a:xfrm>
            <a:grpFill/>
          </p:grpSpPr>
          <p:sp>
            <p:nvSpPr>
              <p:cNvPr id="92" name="Freeform 30">
                <a:extLst>
                  <a:ext uri="{FF2B5EF4-FFF2-40B4-BE49-F238E27FC236}">
                    <a16:creationId xmlns:a16="http://schemas.microsoft.com/office/drawing/2014/main" id="{6598ABD9-4384-4D66-AA89-36912AF5BF9D}"/>
                  </a:ext>
                </a:extLst>
              </p:cNvPr>
              <p:cNvSpPr>
                <a:spLocks noEditPoints="1"/>
              </p:cNvSpPr>
              <p:nvPr/>
            </p:nvSpPr>
            <p:spPr bwMode="auto">
              <a:xfrm>
                <a:off x="72294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31">
                <a:extLst>
                  <a:ext uri="{FF2B5EF4-FFF2-40B4-BE49-F238E27FC236}">
                    <a16:creationId xmlns:a16="http://schemas.microsoft.com/office/drawing/2014/main" id="{05C90621-2022-4451-9537-1256AFB0C48E}"/>
                  </a:ext>
                </a:extLst>
              </p:cNvPr>
              <p:cNvSpPr>
                <a:spLocks noEditPoints="1"/>
              </p:cNvSpPr>
              <p:nvPr/>
            </p:nvSpPr>
            <p:spPr bwMode="auto">
              <a:xfrm>
                <a:off x="729754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94" name="Group 93">
            <a:extLst>
              <a:ext uri="{FF2B5EF4-FFF2-40B4-BE49-F238E27FC236}">
                <a16:creationId xmlns:a16="http://schemas.microsoft.com/office/drawing/2014/main" id="{F3FBCA65-E09F-4856-8574-69295CA3B722}"/>
              </a:ext>
            </a:extLst>
          </p:cNvPr>
          <p:cNvGrpSpPr/>
          <p:nvPr/>
        </p:nvGrpSpPr>
        <p:grpSpPr>
          <a:xfrm>
            <a:off x="5298193" y="5796463"/>
            <a:ext cx="2122973" cy="1011834"/>
            <a:chOff x="716922" y="5796463"/>
            <a:chExt cx="2568797" cy="1011834"/>
          </a:xfrm>
          <a:solidFill>
            <a:schemeClr val="bg1"/>
          </a:solidFill>
        </p:grpSpPr>
        <p:sp>
          <p:nvSpPr>
            <p:cNvPr id="96" name="Rectangle: Rounded Corners 95">
              <a:extLst>
                <a:ext uri="{FF2B5EF4-FFF2-40B4-BE49-F238E27FC236}">
                  <a16:creationId xmlns:a16="http://schemas.microsoft.com/office/drawing/2014/main" id="{BB682C23-B560-401B-B781-FA4B4B14151F}"/>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PaaS Validation Failure</a:t>
              </a:r>
            </a:p>
            <a:p>
              <a:r>
                <a:rPr lang="en-US" sz="1000"/>
                <a:t>Notification sent when the data in the interface fails PaaS validation logic</a:t>
              </a:r>
            </a:p>
          </p:txBody>
        </p:sp>
        <p:sp>
          <p:nvSpPr>
            <p:cNvPr id="97" name="Freeform 5">
              <a:extLst>
                <a:ext uri="{FF2B5EF4-FFF2-40B4-BE49-F238E27FC236}">
                  <a16:creationId xmlns:a16="http://schemas.microsoft.com/office/drawing/2014/main" id="{844E35B2-8E37-4103-9D71-DAB3F587D469}"/>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98" name="Group 97">
              <a:extLst>
                <a:ext uri="{FF2B5EF4-FFF2-40B4-BE49-F238E27FC236}">
                  <a16:creationId xmlns:a16="http://schemas.microsoft.com/office/drawing/2014/main" id="{CDD842D7-D4A1-4F32-803C-746DD43AEAF5}"/>
                </a:ext>
              </a:extLst>
            </p:cNvPr>
            <p:cNvGrpSpPr>
              <a:grpSpLocks noChangeAspect="1"/>
            </p:cNvGrpSpPr>
            <p:nvPr/>
          </p:nvGrpSpPr>
          <p:grpSpPr>
            <a:xfrm>
              <a:off x="2916158" y="6628517"/>
              <a:ext cx="136517" cy="137160"/>
              <a:chOff x="7229429" y="108529"/>
              <a:chExt cx="229229" cy="230310"/>
            </a:xfrm>
            <a:grpFill/>
          </p:grpSpPr>
          <p:sp>
            <p:nvSpPr>
              <p:cNvPr id="108" name="Freeform 30">
                <a:extLst>
                  <a:ext uri="{FF2B5EF4-FFF2-40B4-BE49-F238E27FC236}">
                    <a16:creationId xmlns:a16="http://schemas.microsoft.com/office/drawing/2014/main" id="{4F3CFD8B-99B3-47C9-94DF-8A799B70A457}"/>
                  </a:ext>
                </a:extLst>
              </p:cNvPr>
              <p:cNvSpPr>
                <a:spLocks noEditPoints="1"/>
              </p:cNvSpPr>
              <p:nvPr/>
            </p:nvSpPr>
            <p:spPr bwMode="auto">
              <a:xfrm>
                <a:off x="72294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31">
                <a:extLst>
                  <a:ext uri="{FF2B5EF4-FFF2-40B4-BE49-F238E27FC236}">
                    <a16:creationId xmlns:a16="http://schemas.microsoft.com/office/drawing/2014/main" id="{214C5D95-8C55-4265-86B0-20FBCB683B67}"/>
                  </a:ext>
                </a:extLst>
              </p:cNvPr>
              <p:cNvSpPr>
                <a:spLocks noEditPoints="1"/>
              </p:cNvSpPr>
              <p:nvPr/>
            </p:nvSpPr>
            <p:spPr bwMode="auto">
              <a:xfrm>
                <a:off x="729754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30" name="Group 129">
            <a:extLst>
              <a:ext uri="{FF2B5EF4-FFF2-40B4-BE49-F238E27FC236}">
                <a16:creationId xmlns:a16="http://schemas.microsoft.com/office/drawing/2014/main" id="{35FBDFC3-1058-4116-BD3B-B31888118BAC}"/>
              </a:ext>
            </a:extLst>
          </p:cNvPr>
          <p:cNvGrpSpPr/>
          <p:nvPr/>
        </p:nvGrpSpPr>
        <p:grpSpPr>
          <a:xfrm>
            <a:off x="7589241" y="5796463"/>
            <a:ext cx="2122973" cy="1011834"/>
            <a:chOff x="716922" y="5796463"/>
            <a:chExt cx="2568797" cy="1011834"/>
          </a:xfrm>
          <a:solidFill>
            <a:schemeClr val="bg1"/>
          </a:solidFill>
        </p:grpSpPr>
        <p:sp>
          <p:nvSpPr>
            <p:cNvPr id="139" name="Rectangle: Rounded Corners 138">
              <a:extLst>
                <a:ext uri="{FF2B5EF4-FFF2-40B4-BE49-F238E27FC236}">
                  <a16:creationId xmlns:a16="http://schemas.microsoft.com/office/drawing/2014/main" id="{E36F986B-E4F5-4393-9616-848C354FA474}"/>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SaaS Validation Failure</a:t>
              </a:r>
            </a:p>
            <a:p>
              <a:pPr algn="l">
                <a:spcBef>
                  <a:spcPts val="0"/>
                </a:spcBef>
                <a:spcAft>
                  <a:spcPts val="600"/>
                </a:spcAft>
              </a:pPr>
              <a:r>
                <a:rPr lang="en-US" sz="1000"/>
                <a:t>Notification sent when the entire interface file fails standard Oracle validations</a:t>
              </a:r>
            </a:p>
          </p:txBody>
        </p:sp>
        <p:sp>
          <p:nvSpPr>
            <p:cNvPr id="140" name="Freeform 5">
              <a:extLst>
                <a:ext uri="{FF2B5EF4-FFF2-40B4-BE49-F238E27FC236}">
                  <a16:creationId xmlns:a16="http://schemas.microsoft.com/office/drawing/2014/main" id="{621A0D59-B287-4337-AA43-ED8C711EF897}"/>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141" name="Group 140">
              <a:extLst>
                <a:ext uri="{FF2B5EF4-FFF2-40B4-BE49-F238E27FC236}">
                  <a16:creationId xmlns:a16="http://schemas.microsoft.com/office/drawing/2014/main" id="{BD0E6096-D55E-42D2-A691-72CF4C1E7A0D}"/>
                </a:ext>
              </a:extLst>
            </p:cNvPr>
            <p:cNvGrpSpPr>
              <a:grpSpLocks noChangeAspect="1"/>
            </p:cNvGrpSpPr>
            <p:nvPr/>
          </p:nvGrpSpPr>
          <p:grpSpPr>
            <a:xfrm>
              <a:off x="2916158" y="6628517"/>
              <a:ext cx="136517" cy="137160"/>
              <a:chOff x="7229429" y="108529"/>
              <a:chExt cx="229229" cy="230310"/>
            </a:xfrm>
            <a:grpFill/>
          </p:grpSpPr>
          <p:sp>
            <p:nvSpPr>
              <p:cNvPr id="142" name="Freeform 30">
                <a:extLst>
                  <a:ext uri="{FF2B5EF4-FFF2-40B4-BE49-F238E27FC236}">
                    <a16:creationId xmlns:a16="http://schemas.microsoft.com/office/drawing/2014/main" id="{D270EADB-9975-418B-A87E-F68D8B3D647C}"/>
                  </a:ext>
                </a:extLst>
              </p:cNvPr>
              <p:cNvSpPr>
                <a:spLocks noEditPoints="1"/>
              </p:cNvSpPr>
              <p:nvPr/>
            </p:nvSpPr>
            <p:spPr bwMode="auto">
              <a:xfrm>
                <a:off x="72294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31">
                <a:extLst>
                  <a:ext uri="{FF2B5EF4-FFF2-40B4-BE49-F238E27FC236}">
                    <a16:creationId xmlns:a16="http://schemas.microsoft.com/office/drawing/2014/main" id="{04D0D016-B565-4511-840A-7B5E25D1CD47}"/>
                  </a:ext>
                </a:extLst>
              </p:cNvPr>
              <p:cNvSpPr>
                <a:spLocks noEditPoints="1"/>
              </p:cNvSpPr>
              <p:nvPr/>
            </p:nvSpPr>
            <p:spPr bwMode="auto">
              <a:xfrm>
                <a:off x="729754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44" name="Group 143">
            <a:extLst>
              <a:ext uri="{FF2B5EF4-FFF2-40B4-BE49-F238E27FC236}">
                <a16:creationId xmlns:a16="http://schemas.microsoft.com/office/drawing/2014/main" id="{F6D4EA0B-E269-49D5-8380-BD7C434C0D0D}"/>
              </a:ext>
            </a:extLst>
          </p:cNvPr>
          <p:cNvGrpSpPr/>
          <p:nvPr/>
        </p:nvGrpSpPr>
        <p:grpSpPr>
          <a:xfrm>
            <a:off x="9880288" y="5796463"/>
            <a:ext cx="2122973" cy="1011834"/>
            <a:chOff x="716922" y="5796463"/>
            <a:chExt cx="2568797" cy="1011834"/>
          </a:xfrm>
          <a:solidFill>
            <a:schemeClr val="bg1"/>
          </a:solidFill>
        </p:grpSpPr>
        <p:sp>
          <p:nvSpPr>
            <p:cNvPr id="145" name="Rectangle: Rounded Corners 144">
              <a:extLst>
                <a:ext uri="{FF2B5EF4-FFF2-40B4-BE49-F238E27FC236}">
                  <a16:creationId xmlns:a16="http://schemas.microsoft.com/office/drawing/2014/main" id="{2A74C3C1-7DB7-4EF3-8311-A94E17FE535D}"/>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PaaS Server Error</a:t>
              </a:r>
            </a:p>
            <a:p>
              <a:pPr algn="l">
                <a:spcBef>
                  <a:spcPts val="0"/>
                </a:spcBef>
                <a:spcAft>
                  <a:spcPts val="600"/>
                </a:spcAft>
              </a:pPr>
              <a:r>
                <a:rPr lang="en-US" sz="1000"/>
                <a:t>Unexpected PaaS error due to server issues or inaccessible seeded web services</a:t>
              </a:r>
            </a:p>
          </p:txBody>
        </p:sp>
        <p:sp>
          <p:nvSpPr>
            <p:cNvPr id="146" name="Freeform 5">
              <a:extLst>
                <a:ext uri="{FF2B5EF4-FFF2-40B4-BE49-F238E27FC236}">
                  <a16:creationId xmlns:a16="http://schemas.microsoft.com/office/drawing/2014/main" id="{0D31BB30-EF9C-4DA4-A845-E9693BD54C92}"/>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147" name="Group 146">
              <a:extLst>
                <a:ext uri="{FF2B5EF4-FFF2-40B4-BE49-F238E27FC236}">
                  <a16:creationId xmlns:a16="http://schemas.microsoft.com/office/drawing/2014/main" id="{4684EF56-F0E1-40E3-937C-CFE6966B7AA0}"/>
                </a:ext>
              </a:extLst>
            </p:cNvPr>
            <p:cNvGrpSpPr>
              <a:grpSpLocks noChangeAspect="1"/>
            </p:cNvGrpSpPr>
            <p:nvPr/>
          </p:nvGrpSpPr>
          <p:grpSpPr>
            <a:xfrm>
              <a:off x="2920196" y="6628517"/>
              <a:ext cx="136517" cy="137160"/>
              <a:chOff x="7236209" y="108529"/>
              <a:chExt cx="229229" cy="230310"/>
            </a:xfrm>
            <a:grpFill/>
          </p:grpSpPr>
          <p:sp>
            <p:nvSpPr>
              <p:cNvPr id="148" name="Freeform 30">
                <a:extLst>
                  <a:ext uri="{FF2B5EF4-FFF2-40B4-BE49-F238E27FC236}">
                    <a16:creationId xmlns:a16="http://schemas.microsoft.com/office/drawing/2014/main" id="{411BABAC-E32E-452A-AFCF-EBDD62F40FF0}"/>
                  </a:ext>
                </a:extLst>
              </p:cNvPr>
              <p:cNvSpPr>
                <a:spLocks noEditPoints="1"/>
              </p:cNvSpPr>
              <p:nvPr/>
            </p:nvSpPr>
            <p:spPr bwMode="auto">
              <a:xfrm>
                <a:off x="723620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31">
                <a:extLst>
                  <a:ext uri="{FF2B5EF4-FFF2-40B4-BE49-F238E27FC236}">
                    <a16:creationId xmlns:a16="http://schemas.microsoft.com/office/drawing/2014/main" id="{69CAAE21-5484-440A-8FE9-BA23FEADB5B2}"/>
                  </a:ext>
                </a:extLst>
              </p:cNvPr>
              <p:cNvSpPr>
                <a:spLocks noEditPoints="1"/>
              </p:cNvSpPr>
              <p:nvPr/>
            </p:nvSpPr>
            <p:spPr bwMode="auto">
              <a:xfrm>
                <a:off x="730432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
        <p:nvSpPr>
          <p:cNvPr id="13" name="TextBox 12">
            <a:extLst>
              <a:ext uri="{FF2B5EF4-FFF2-40B4-BE49-F238E27FC236}">
                <a16:creationId xmlns:a16="http://schemas.microsoft.com/office/drawing/2014/main" id="{0731BACE-076A-474E-BBBE-234770EBDB54}"/>
              </a:ext>
            </a:extLst>
          </p:cNvPr>
          <p:cNvSpPr txBox="1"/>
          <p:nvPr/>
        </p:nvSpPr>
        <p:spPr>
          <a:xfrm>
            <a:off x="166262" y="2238795"/>
            <a:ext cx="717424" cy="276999"/>
          </a:xfrm>
          <a:prstGeom prst="rect">
            <a:avLst/>
          </a:prstGeom>
          <a:solidFill>
            <a:srgbClr val="F3753F"/>
          </a:solidFill>
        </p:spPr>
        <p:txBody>
          <a:bodyPr wrap="square" rtlCol="0">
            <a:spAutoFit/>
          </a:bodyPr>
          <a:lstStyle/>
          <a:p>
            <a:r>
              <a:rPr lang="en-US" sz="1200" b="1">
                <a:solidFill>
                  <a:schemeClr val="bg1"/>
                </a:solidFill>
              </a:rPr>
              <a:t>Start</a:t>
            </a:r>
          </a:p>
        </p:txBody>
      </p:sp>
      <p:sp>
        <p:nvSpPr>
          <p:cNvPr id="14" name="Oval 13">
            <a:extLst>
              <a:ext uri="{FF2B5EF4-FFF2-40B4-BE49-F238E27FC236}">
                <a16:creationId xmlns:a16="http://schemas.microsoft.com/office/drawing/2014/main" id="{41755B4D-AF0C-4DB5-913F-6D9AA90C9C99}"/>
              </a:ext>
            </a:extLst>
          </p:cNvPr>
          <p:cNvSpPr/>
          <p:nvPr/>
        </p:nvSpPr>
        <p:spPr>
          <a:xfrm>
            <a:off x="632871" y="5145790"/>
            <a:ext cx="484632" cy="488155"/>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08EC92-41F3-4D31-BEF6-9B725CDC028F}"/>
              </a:ext>
            </a:extLst>
          </p:cNvPr>
          <p:cNvSpPr txBox="1"/>
          <p:nvPr/>
        </p:nvSpPr>
        <p:spPr>
          <a:xfrm>
            <a:off x="655366" y="5265165"/>
            <a:ext cx="445638" cy="261610"/>
          </a:xfrm>
          <a:prstGeom prst="rect">
            <a:avLst/>
          </a:prstGeom>
          <a:solidFill>
            <a:schemeClr val="accent1"/>
          </a:solidFill>
        </p:spPr>
        <p:txBody>
          <a:bodyPr wrap="square" rtlCol="0">
            <a:spAutoFit/>
          </a:bodyPr>
          <a:lstStyle/>
          <a:p>
            <a:pPr algn="ctr"/>
            <a:r>
              <a:rPr lang="en-US" sz="1100" b="1">
                <a:solidFill>
                  <a:schemeClr val="bg1"/>
                </a:solidFill>
                <a:latin typeface="FedEx Sans Regular" panose="020B0603020203020204"/>
              </a:rPr>
              <a:t>End</a:t>
            </a:r>
          </a:p>
        </p:txBody>
      </p:sp>
      <p:sp>
        <p:nvSpPr>
          <p:cNvPr id="111" name="TextBox 110">
            <a:extLst>
              <a:ext uri="{FF2B5EF4-FFF2-40B4-BE49-F238E27FC236}">
                <a16:creationId xmlns:a16="http://schemas.microsoft.com/office/drawing/2014/main" id="{F38034E0-331D-43FD-8581-E5871BE8F1F2}"/>
              </a:ext>
            </a:extLst>
          </p:cNvPr>
          <p:cNvSpPr txBox="1"/>
          <p:nvPr/>
        </p:nvSpPr>
        <p:spPr>
          <a:xfrm>
            <a:off x="6735000" y="4140177"/>
            <a:ext cx="1372331" cy="369332"/>
          </a:xfrm>
          <a:prstGeom prst="rect">
            <a:avLst/>
          </a:prstGeom>
          <a:solidFill>
            <a:schemeClr val="bg1"/>
          </a:solidFill>
        </p:spPr>
        <p:txBody>
          <a:bodyPr wrap="square" rtlCol="0">
            <a:spAutoFit/>
          </a:bodyPr>
          <a:lstStyle/>
          <a:p>
            <a:r>
              <a:rPr lang="en-US" sz="900" b="1"/>
              <a:t>PaaS/SaaS validation errors</a:t>
            </a:r>
          </a:p>
        </p:txBody>
      </p:sp>
      <p:sp>
        <p:nvSpPr>
          <p:cNvPr id="120" name="TextBox 119">
            <a:extLst>
              <a:ext uri="{FF2B5EF4-FFF2-40B4-BE49-F238E27FC236}">
                <a16:creationId xmlns:a16="http://schemas.microsoft.com/office/drawing/2014/main" id="{70756CE8-A422-410B-8036-352F188154BC}"/>
              </a:ext>
            </a:extLst>
          </p:cNvPr>
          <p:cNvSpPr txBox="1"/>
          <p:nvPr/>
        </p:nvSpPr>
        <p:spPr>
          <a:xfrm>
            <a:off x="4633236" y="4211414"/>
            <a:ext cx="1295184" cy="230832"/>
          </a:xfrm>
          <a:prstGeom prst="rect">
            <a:avLst/>
          </a:prstGeom>
          <a:solidFill>
            <a:schemeClr val="bg1"/>
          </a:solidFill>
        </p:spPr>
        <p:txBody>
          <a:bodyPr wrap="square" rtlCol="0">
            <a:spAutoFit/>
          </a:bodyPr>
          <a:lstStyle/>
          <a:p>
            <a:r>
              <a:rPr lang="en-US" sz="900" b="1"/>
              <a:t>PaaS technical error</a:t>
            </a:r>
          </a:p>
        </p:txBody>
      </p:sp>
      <p:sp>
        <p:nvSpPr>
          <p:cNvPr id="117" name="TextBox 116">
            <a:extLst>
              <a:ext uri="{FF2B5EF4-FFF2-40B4-BE49-F238E27FC236}">
                <a16:creationId xmlns:a16="http://schemas.microsoft.com/office/drawing/2014/main" id="{C7BFD55D-2875-442D-B114-87E63B7FDF4D}"/>
              </a:ext>
            </a:extLst>
          </p:cNvPr>
          <p:cNvSpPr txBox="1"/>
          <p:nvPr/>
        </p:nvSpPr>
        <p:spPr>
          <a:xfrm>
            <a:off x="2420294" y="4117604"/>
            <a:ext cx="1567162" cy="230832"/>
          </a:xfrm>
          <a:prstGeom prst="rect">
            <a:avLst/>
          </a:prstGeom>
          <a:solidFill>
            <a:schemeClr val="bg1"/>
          </a:solidFill>
        </p:spPr>
        <p:txBody>
          <a:bodyPr wrap="square" rtlCol="0">
            <a:spAutoFit/>
          </a:bodyPr>
          <a:lstStyle/>
          <a:p>
            <a:pPr algn="ctr"/>
            <a:r>
              <a:rPr lang="en-US" sz="900" b="1"/>
              <a:t>Business/Data errors</a:t>
            </a:r>
          </a:p>
        </p:txBody>
      </p:sp>
      <p:cxnSp>
        <p:nvCxnSpPr>
          <p:cNvPr id="11" name="Straight Arrow Connector 10">
            <a:extLst>
              <a:ext uri="{FF2B5EF4-FFF2-40B4-BE49-F238E27FC236}">
                <a16:creationId xmlns:a16="http://schemas.microsoft.com/office/drawing/2014/main" id="{680397AD-A0A8-4835-A66C-56FD0E9B6C26}"/>
              </a:ext>
            </a:extLst>
          </p:cNvPr>
          <p:cNvCxnSpPr>
            <a:cxnSpLocks/>
            <a:stCxn id="106" idx="1"/>
            <a:endCxn id="107" idx="3"/>
          </p:cNvCxnSpPr>
          <p:nvPr/>
        </p:nvCxnSpPr>
        <p:spPr>
          <a:xfrm flipH="1">
            <a:off x="6877768" y="3447881"/>
            <a:ext cx="446606" cy="10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7" name="AutoShape 33">
            <a:extLst>
              <a:ext uri="{FF2B5EF4-FFF2-40B4-BE49-F238E27FC236}">
                <a16:creationId xmlns:a16="http://schemas.microsoft.com/office/drawing/2014/main" id="{C0BD08A4-604A-49A3-BB66-FCA58CE32D94}"/>
              </a:ext>
            </a:extLst>
          </p:cNvPr>
          <p:cNvSpPr>
            <a:spLocks noChangeArrowheads="1"/>
          </p:cNvSpPr>
          <p:nvPr/>
        </p:nvSpPr>
        <p:spPr bwMode="auto">
          <a:xfrm>
            <a:off x="5017154" y="2197785"/>
            <a:ext cx="1239252" cy="429370"/>
          </a:xfrm>
          <a:prstGeom prst="diamond">
            <a:avLst/>
          </a:prstGeom>
          <a:solidFill>
            <a:schemeClr val="bg1"/>
          </a:solidFill>
          <a:ln w="19050">
            <a:solidFill>
              <a:srgbClr val="8C8C8C"/>
            </a:solidFill>
            <a:miter lim="800000"/>
            <a:headEnd/>
            <a:tailEnd/>
          </a:ln>
        </p:spPr>
        <p:txBody>
          <a:bodyPr wrap="square" lIns="36000" tIns="36000" rIns="36000" bIns="36000" anchor="ctr">
            <a:noAutofit/>
          </a:bodyPr>
          <a:lstStyle/>
          <a:p>
            <a:pPr algn="ctr">
              <a:spcAft>
                <a:spcPts val="600"/>
              </a:spcAft>
            </a:pPr>
            <a:r>
              <a:rPr lang="en-US" sz="1000"/>
              <a:t>Error?</a:t>
            </a:r>
          </a:p>
        </p:txBody>
      </p:sp>
      <p:cxnSp>
        <p:nvCxnSpPr>
          <p:cNvPr id="30" name="Straight Connector 29">
            <a:extLst>
              <a:ext uri="{FF2B5EF4-FFF2-40B4-BE49-F238E27FC236}">
                <a16:creationId xmlns:a16="http://schemas.microsoft.com/office/drawing/2014/main" id="{15B76279-52CB-427B-8F81-DA00A4E5C5FA}"/>
              </a:ext>
            </a:extLst>
          </p:cNvPr>
          <p:cNvCxnSpPr>
            <a:cxnSpLocks/>
          </p:cNvCxnSpPr>
          <p:nvPr/>
        </p:nvCxnSpPr>
        <p:spPr>
          <a:xfrm>
            <a:off x="7169330" y="1912652"/>
            <a:ext cx="0" cy="949896"/>
          </a:xfrm>
          <a:prstGeom prst="line">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23DA56-BC3F-4170-B495-072A1AD4E85F}"/>
              </a:ext>
            </a:extLst>
          </p:cNvPr>
          <p:cNvCxnSpPr>
            <a:cxnSpLocks/>
            <a:stCxn id="95" idx="3"/>
            <a:endCxn id="157" idx="1"/>
          </p:cNvCxnSpPr>
          <p:nvPr/>
        </p:nvCxnSpPr>
        <p:spPr>
          <a:xfrm>
            <a:off x="2540557" y="2406660"/>
            <a:ext cx="2476597" cy="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4D2617C-BE1D-45F7-9563-0E47771BB4D2}"/>
              </a:ext>
            </a:extLst>
          </p:cNvPr>
          <p:cNvCxnSpPr>
            <a:stCxn id="157" idx="3"/>
            <a:endCxn id="102" idx="1"/>
          </p:cNvCxnSpPr>
          <p:nvPr/>
        </p:nvCxnSpPr>
        <p:spPr>
          <a:xfrm>
            <a:off x="6256406" y="2412470"/>
            <a:ext cx="1063205" cy="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EB511B5-2837-47A3-B4F3-7B4C4E7BB223}"/>
              </a:ext>
            </a:extLst>
          </p:cNvPr>
          <p:cNvSpPr txBox="1"/>
          <p:nvPr/>
        </p:nvSpPr>
        <p:spPr>
          <a:xfrm>
            <a:off x="6549704" y="2283549"/>
            <a:ext cx="425091" cy="230832"/>
          </a:xfrm>
          <a:prstGeom prst="rect">
            <a:avLst/>
          </a:prstGeom>
          <a:solidFill>
            <a:schemeClr val="bg1"/>
          </a:solidFill>
        </p:spPr>
        <p:txBody>
          <a:bodyPr wrap="square" rtlCol="0">
            <a:spAutoFit/>
          </a:bodyPr>
          <a:lstStyle/>
          <a:p>
            <a:pPr algn="ctr"/>
            <a:r>
              <a:rPr lang="en-US" sz="900" b="1"/>
              <a:t>Yes</a:t>
            </a:r>
          </a:p>
        </p:txBody>
      </p:sp>
      <p:cxnSp>
        <p:nvCxnSpPr>
          <p:cNvPr id="48" name="Connector: Elbow 47">
            <a:extLst>
              <a:ext uri="{FF2B5EF4-FFF2-40B4-BE49-F238E27FC236}">
                <a16:creationId xmlns:a16="http://schemas.microsoft.com/office/drawing/2014/main" id="{AAFFFD7E-BFEA-4D3D-8CC0-B80FC1961BE4}"/>
              </a:ext>
            </a:extLst>
          </p:cNvPr>
          <p:cNvCxnSpPr>
            <a:cxnSpLocks/>
            <a:stCxn id="157" idx="2"/>
            <a:endCxn id="116" idx="0"/>
          </p:cNvCxnSpPr>
          <p:nvPr/>
        </p:nvCxnSpPr>
        <p:spPr>
          <a:xfrm rot="5400000">
            <a:off x="4671841" y="2110916"/>
            <a:ext cx="448700" cy="1481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C6C151F4-8699-4B92-BBFF-B301755F7979}"/>
              </a:ext>
            </a:extLst>
          </p:cNvPr>
          <p:cNvSpPr txBox="1"/>
          <p:nvPr/>
        </p:nvSpPr>
        <p:spPr>
          <a:xfrm>
            <a:off x="4382737" y="2702731"/>
            <a:ext cx="425091" cy="230832"/>
          </a:xfrm>
          <a:prstGeom prst="rect">
            <a:avLst/>
          </a:prstGeom>
          <a:solidFill>
            <a:schemeClr val="bg1"/>
          </a:solidFill>
        </p:spPr>
        <p:txBody>
          <a:bodyPr wrap="square" rtlCol="0">
            <a:spAutoFit/>
          </a:bodyPr>
          <a:lstStyle/>
          <a:p>
            <a:pPr algn="ctr"/>
            <a:r>
              <a:rPr lang="en-US" sz="900" b="1"/>
              <a:t>No</a:t>
            </a:r>
          </a:p>
        </p:txBody>
      </p:sp>
      <p:grpSp>
        <p:nvGrpSpPr>
          <p:cNvPr id="87" name="Group 86">
            <a:extLst>
              <a:ext uri="{FF2B5EF4-FFF2-40B4-BE49-F238E27FC236}">
                <a16:creationId xmlns:a16="http://schemas.microsoft.com/office/drawing/2014/main" id="{FD76CCC5-CA52-4647-A933-ADB91680FDBB}"/>
              </a:ext>
            </a:extLst>
          </p:cNvPr>
          <p:cNvGrpSpPr/>
          <p:nvPr/>
        </p:nvGrpSpPr>
        <p:grpSpPr>
          <a:xfrm>
            <a:off x="9275279" y="1537416"/>
            <a:ext cx="2727982" cy="313350"/>
            <a:chOff x="8424292" y="5083775"/>
            <a:chExt cx="2768107" cy="274320"/>
          </a:xfrm>
          <a:solidFill>
            <a:srgbClr val="8C8C8C"/>
          </a:solidFill>
        </p:grpSpPr>
        <p:sp>
          <p:nvSpPr>
            <p:cNvPr id="99" name="Rectangle: Rounded Corners 98">
              <a:extLst>
                <a:ext uri="{FF2B5EF4-FFF2-40B4-BE49-F238E27FC236}">
                  <a16:creationId xmlns:a16="http://schemas.microsoft.com/office/drawing/2014/main" id="{B8ED586C-641D-4B8F-A426-40CBA2E51A04}"/>
                </a:ext>
              </a:extLst>
            </p:cNvPr>
            <p:cNvSpPr/>
            <p:nvPr/>
          </p:nvSpPr>
          <p:spPr bwMode="gray">
            <a:xfrm>
              <a:off x="8424292" y="5083775"/>
              <a:ext cx="2768107" cy="274320"/>
            </a:xfrm>
            <a:prstGeom prst="roundRect">
              <a:avLst>
                <a:gd name="adj" fmla="val 50000"/>
              </a:avLst>
            </a:prstGeom>
            <a:grpFill/>
            <a:ln w="19050" algn="ctr">
              <a:noFill/>
              <a:miter lim="800000"/>
              <a:headEnd/>
              <a:tailEnd/>
            </a:ln>
          </p:spPr>
          <p:txBody>
            <a:bodyPr wrap="square" lIns="274320" tIns="0" rIns="0" bIns="0" rtlCol="0" anchor="ctr"/>
            <a:lstStyle/>
            <a:p>
              <a:pPr marL="0" marR="0" lvl="0" indent="0" algn="l"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FedEx Sans Regular" panose="020B0603020203020204"/>
                </a:rPr>
                <a:t>Key Features</a:t>
              </a:r>
            </a:p>
          </p:txBody>
        </p:sp>
        <p:sp>
          <p:nvSpPr>
            <p:cNvPr id="101" name="Freeform 189">
              <a:extLst>
                <a:ext uri="{FF2B5EF4-FFF2-40B4-BE49-F238E27FC236}">
                  <a16:creationId xmlns:a16="http://schemas.microsoft.com/office/drawing/2014/main" id="{152180F4-A08C-4E47-977B-8B5952F5F8F5}"/>
                </a:ext>
              </a:extLst>
            </p:cNvPr>
            <p:cNvSpPr>
              <a:spLocks noChangeAspect="1" noEditPoints="1"/>
            </p:cNvSpPr>
            <p:nvPr/>
          </p:nvSpPr>
          <p:spPr bwMode="auto">
            <a:xfrm>
              <a:off x="8462983" y="5102437"/>
              <a:ext cx="228600" cy="2286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latin typeface="FedEx Sans Regular" panose="020B0603020203020204"/>
              </a:endParaRPr>
            </a:p>
          </p:txBody>
        </p:sp>
      </p:grpSp>
      <p:sp>
        <p:nvSpPr>
          <p:cNvPr id="112" name="General_Fill_12">
            <a:extLst>
              <a:ext uri="{FF2B5EF4-FFF2-40B4-BE49-F238E27FC236}">
                <a16:creationId xmlns:a16="http://schemas.microsoft.com/office/drawing/2014/main" id="{20AEAA4B-32C5-4209-AA6B-D6944EC732E0}"/>
              </a:ext>
            </a:extLst>
          </p:cNvPr>
          <p:cNvSpPr>
            <a:spLocks noChangeAspect="1" noEditPoints="1"/>
          </p:cNvSpPr>
          <p:nvPr/>
        </p:nvSpPr>
        <p:spPr bwMode="auto">
          <a:xfrm>
            <a:off x="9317751" y="1574575"/>
            <a:ext cx="228600" cy="228600"/>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a:p>
        </p:txBody>
      </p:sp>
      <p:cxnSp>
        <p:nvCxnSpPr>
          <p:cNvPr id="150" name="Connector: Elbow 149">
            <a:extLst>
              <a:ext uri="{FF2B5EF4-FFF2-40B4-BE49-F238E27FC236}">
                <a16:creationId xmlns:a16="http://schemas.microsoft.com/office/drawing/2014/main" id="{42B79F2A-8422-41E3-9170-16E2D6D8CA39}"/>
              </a:ext>
            </a:extLst>
          </p:cNvPr>
          <p:cNvCxnSpPr>
            <a:cxnSpLocks/>
          </p:cNvCxnSpPr>
          <p:nvPr/>
        </p:nvCxnSpPr>
        <p:spPr>
          <a:xfrm rot="10800000" flipV="1">
            <a:off x="5204240" y="3448953"/>
            <a:ext cx="524933" cy="292886"/>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4877FAD-C418-4CA8-AFE3-11E6F777968B}"/>
              </a:ext>
            </a:extLst>
          </p:cNvPr>
          <p:cNvCxnSpPr>
            <a:cxnSpLocks/>
          </p:cNvCxnSpPr>
          <p:nvPr/>
        </p:nvCxnSpPr>
        <p:spPr>
          <a:xfrm>
            <a:off x="7204873" y="5167284"/>
            <a:ext cx="0" cy="260335"/>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C2C4CAE-16CE-48A1-8D20-C6137C60D083}"/>
              </a:ext>
            </a:extLst>
          </p:cNvPr>
          <p:cNvCxnSpPr/>
          <p:nvPr/>
        </p:nvCxnSpPr>
        <p:spPr>
          <a:xfrm>
            <a:off x="5232283" y="5187758"/>
            <a:ext cx="0" cy="239861"/>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06E062E-B656-41EF-9CDE-74BF81FD9319}"/>
              </a:ext>
            </a:extLst>
          </p:cNvPr>
          <p:cNvCxnSpPr/>
          <p:nvPr/>
        </p:nvCxnSpPr>
        <p:spPr>
          <a:xfrm flipH="1">
            <a:off x="3207608" y="5204295"/>
            <a:ext cx="1" cy="223324"/>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8236D94E-8AA1-4BD2-9A05-70FD6DA2E5F1}"/>
              </a:ext>
            </a:extLst>
          </p:cNvPr>
          <p:cNvCxnSpPr>
            <a:cxnSpLocks/>
          </p:cNvCxnSpPr>
          <p:nvPr/>
        </p:nvCxnSpPr>
        <p:spPr>
          <a:xfrm flipV="1">
            <a:off x="2379638" y="3014582"/>
            <a:ext cx="4824490" cy="731563"/>
          </a:xfrm>
          <a:prstGeom prst="bentConnector3">
            <a:avLst>
              <a:gd name="adj1" fmla="val 52916"/>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BD91CF6-BFA1-4C3A-9E9D-31FF186341E1}"/>
              </a:ext>
            </a:extLst>
          </p:cNvPr>
          <p:cNvCxnSpPr>
            <a:cxnSpLocks/>
          </p:cNvCxnSpPr>
          <p:nvPr/>
        </p:nvCxnSpPr>
        <p:spPr>
          <a:xfrm>
            <a:off x="2539864" y="2406660"/>
            <a:ext cx="2476597" cy="5810"/>
          </a:xfrm>
          <a:prstGeom prst="straightConnector1">
            <a:avLst/>
          </a:prstGeom>
          <a:ln>
            <a:solidFill>
              <a:srgbClr val="F3753F"/>
            </a:solidFill>
            <a:tailEnd type="triangle"/>
          </a:ln>
        </p:spPr>
        <p:style>
          <a:lnRef idx="1">
            <a:schemeClr val="accent1"/>
          </a:lnRef>
          <a:fillRef idx="0">
            <a:schemeClr val="accent1"/>
          </a:fillRef>
          <a:effectRef idx="0">
            <a:schemeClr val="accent1"/>
          </a:effectRef>
          <a:fontRef idx="minor">
            <a:schemeClr val="tx1"/>
          </a:fontRef>
        </p:style>
      </p:cxnSp>
      <p:sp>
        <p:nvSpPr>
          <p:cNvPr id="162" name="Freeform 715">
            <a:extLst>
              <a:ext uri="{FF2B5EF4-FFF2-40B4-BE49-F238E27FC236}">
                <a16:creationId xmlns:a16="http://schemas.microsoft.com/office/drawing/2014/main" id="{8AFB4615-8DE6-42F8-BF25-4D0EF019290C}"/>
              </a:ext>
            </a:extLst>
          </p:cNvPr>
          <p:cNvSpPr>
            <a:spLocks noEditPoints="1"/>
          </p:cNvSpPr>
          <p:nvPr/>
        </p:nvSpPr>
        <p:spPr bwMode="auto">
          <a:xfrm>
            <a:off x="3266060" y="3050930"/>
            <a:ext cx="265776" cy="173051"/>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199 h 235"/>
              <a:gd name="T20" fmla="*/ 214 w 320"/>
              <a:gd name="T21" fmla="*/ 114 h 235"/>
              <a:gd name="T22" fmla="*/ 298 w 320"/>
              <a:gd name="T23" fmla="*/ 35 h 235"/>
              <a:gd name="T24" fmla="*/ 298 w 320"/>
              <a:gd name="T25" fmla="*/ 199 h 235"/>
              <a:gd name="T26" fmla="*/ 282 w 320"/>
              <a:gd name="T27" fmla="*/ 22 h 235"/>
              <a:gd name="T28" fmla="*/ 160 w 320"/>
              <a:gd name="T29" fmla="*/ 135 h 235"/>
              <a:gd name="T30" fmla="*/ 37 w 320"/>
              <a:gd name="T31" fmla="*/ 22 h 235"/>
              <a:gd name="T32" fmla="*/ 282 w 320"/>
              <a:gd name="T33" fmla="*/ 22 h 235"/>
              <a:gd name="T34" fmla="*/ 21 w 320"/>
              <a:gd name="T35" fmla="*/ 35 h 235"/>
              <a:gd name="T36" fmla="*/ 106 w 320"/>
              <a:gd name="T37" fmla="*/ 114 h 235"/>
              <a:gd name="T38" fmla="*/ 21 w 320"/>
              <a:gd name="T39" fmla="*/ 199 h 235"/>
              <a:gd name="T40" fmla="*/ 21 w 320"/>
              <a:gd name="T41" fmla="*/ 35 h 235"/>
              <a:gd name="T42" fmla="*/ 121 w 320"/>
              <a:gd name="T43" fmla="*/ 129 h 235"/>
              <a:gd name="T44" fmla="*/ 152 w 320"/>
              <a:gd name="T45" fmla="*/ 157 h 235"/>
              <a:gd name="T46" fmla="*/ 160 w 320"/>
              <a:gd name="T47" fmla="*/ 160 h 235"/>
              <a:gd name="T48" fmla="*/ 167 w 320"/>
              <a:gd name="T49" fmla="*/ 157 h 235"/>
              <a:gd name="T50" fmla="*/ 198 w 320"/>
              <a:gd name="T51" fmla="*/ 129 h 235"/>
              <a:gd name="T52" fmla="*/ 283 w 320"/>
              <a:gd name="T53" fmla="*/ 214 h 235"/>
              <a:gd name="T54" fmla="*/ 36 w 320"/>
              <a:gd name="T55" fmla="*/ 214 h 235"/>
              <a:gd name="T56" fmla="*/ 121 w 320"/>
              <a:gd name="T57" fmla="*/ 12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199"/>
                </a:moveTo>
                <a:cubicBezTo>
                  <a:pt x="214" y="114"/>
                  <a:pt x="214" y="114"/>
                  <a:pt x="214" y="114"/>
                </a:cubicBezTo>
                <a:cubicBezTo>
                  <a:pt x="298" y="35"/>
                  <a:pt x="298" y="35"/>
                  <a:pt x="298" y="35"/>
                </a:cubicBezTo>
                <a:lnTo>
                  <a:pt x="298" y="199"/>
                </a:lnTo>
                <a:close/>
                <a:moveTo>
                  <a:pt x="282" y="22"/>
                </a:moveTo>
                <a:cubicBezTo>
                  <a:pt x="160" y="135"/>
                  <a:pt x="160" y="135"/>
                  <a:pt x="160" y="135"/>
                </a:cubicBezTo>
                <a:cubicBezTo>
                  <a:pt x="37" y="22"/>
                  <a:pt x="37" y="22"/>
                  <a:pt x="37" y="22"/>
                </a:cubicBezTo>
                <a:lnTo>
                  <a:pt x="282" y="22"/>
                </a:lnTo>
                <a:close/>
                <a:moveTo>
                  <a:pt x="21" y="35"/>
                </a:moveTo>
                <a:cubicBezTo>
                  <a:pt x="106" y="114"/>
                  <a:pt x="106" y="114"/>
                  <a:pt x="106" y="114"/>
                </a:cubicBezTo>
                <a:cubicBezTo>
                  <a:pt x="21" y="199"/>
                  <a:pt x="21" y="199"/>
                  <a:pt x="21" y="199"/>
                </a:cubicBezTo>
                <a:lnTo>
                  <a:pt x="21" y="35"/>
                </a:lnTo>
                <a:close/>
                <a:moveTo>
                  <a:pt x="121" y="129"/>
                </a:moveTo>
                <a:cubicBezTo>
                  <a:pt x="152" y="157"/>
                  <a:pt x="152" y="157"/>
                  <a:pt x="152" y="157"/>
                </a:cubicBezTo>
                <a:cubicBezTo>
                  <a:pt x="154" y="159"/>
                  <a:pt x="157" y="160"/>
                  <a:pt x="160" y="160"/>
                </a:cubicBezTo>
                <a:cubicBezTo>
                  <a:pt x="162" y="160"/>
                  <a:pt x="165" y="159"/>
                  <a:pt x="167" y="157"/>
                </a:cubicBezTo>
                <a:cubicBezTo>
                  <a:pt x="198" y="129"/>
                  <a:pt x="198" y="129"/>
                  <a:pt x="198" y="129"/>
                </a:cubicBezTo>
                <a:cubicBezTo>
                  <a:pt x="283" y="214"/>
                  <a:pt x="283" y="214"/>
                  <a:pt x="283" y="214"/>
                </a:cubicBezTo>
                <a:cubicBezTo>
                  <a:pt x="36" y="214"/>
                  <a:pt x="36" y="214"/>
                  <a:pt x="36" y="214"/>
                </a:cubicBezTo>
                <a:lnTo>
                  <a:pt x="121" y="129"/>
                </a:lnTo>
                <a:close/>
              </a:path>
            </a:pathLst>
          </a:custGeom>
          <a:solidFill>
            <a:srgbClr val="F37440"/>
          </a:solidFill>
          <a:ln w="6350">
            <a:solidFill>
              <a:srgbClr val="F3744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cxnSp>
        <p:nvCxnSpPr>
          <p:cNvPr id="364" name="Straight Arrow Connector 363">
            <a:extLst>
              <a:ext uri="{FF2B5EF4-FFF2-40B4-BE49-F238E27FC236}">
                <a16:creationId xmlns:a16="http://schemas.microsoft.com/office/drawing/2014/main" id="{2A26C857-537D-41E7-93D6-E12D745F6B7C}"/>
              </a:ext>
            </a:extLst>
          </p:cNvPr>
          <p:cNvCxnSpPr>
            <a:cxnSpLocks/>
          </p:cNvCxnSpPr>
          <p:nvPr/>
        </p:nvCxnSpPr>
        <p:spPr>
          <a:xfrm>
            <a:off x="903102" y="2405845"/>
            <a:ext cx="502594" cy="816"/>
          </a:xfrm>
          <a:prstGeom prst="straightConnector1">
            <a:avLst/>
          </a:prstGeom>
          <a:ln w="12700">
            <a:solidFill>
              <a:srgbClr val="F3753F"/>
            </a:solidFill>
            <a:tailEnd type="triangle"/>
          </a:ln>
        </p:spPr>
        <p:style>
          <a:lnRef idx="1">
            <a:schemeClr val="dk1"/>
          </a:lnRef>
          <a:fillRef idx="0">
            <a:schemeClr val="dk1"/>
          </a:fillRef>
          <a:effectRef idx="0">
            <a:schemeClr val="dk1"/>
          </a:effectRef>
          <a:fontRef idx="minor">
            <a:schemeClr val="tx1"/>
          </a:fontRef>
        </p:style>
      </p:cxnSp>
      <p:cxnSp>
        <p:nvCxnSpPr>
          <p:cNvPr id="365" name="Connector: Elbow 364">
            <a:extLst>
              <a:ext uri="{FF2B5EF4-FFF2-40B4-BE49-F238E27FC236}">
                <a16:creationId xmlns:a16="http://schemas.microsoft.com/office/drawing/2014/main" id="{428836EB-4CF7-4608-ABA1-3D34CB35DDB8}"/>
              </a:ext>
            </a:extLst>
          </p:cNvPr>
          <p:cNvCxnSpPr>
            <a:cxnSpLocks/>
          </p:cNvCxnSpPr>
          <p:nvPr/>
        </p:nvCxnSpPr>
        <p:spPr>
          <a:xfrm rot="5400000">
            <a:off x="4671841" y="2110917"/>
            <a:ext cx="448700" cy="1481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95FB6A36-0747-43EE-9B6F-3CA99EEACDD7}"/>
              </a:ext>
            </a:extLst>
          </p:cNvPr>
          <p:cNvCxnSpPr>
            <a:cxnSpLocks/>
          </p:cNvCxnSpPr>
          <p:nvPr/>
        </p:nvCxnSpPr>
        <p:spPr>
          <a:xfrm>
            <a:off x="2539864" y="2406661"/>
            <a:ext cx="2476597" cy="5810"/>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935997A4-9BAE-451D-83B2-3295381634E9}"/>
              </a:ext>
            </a:extLst>
          </p:cNvPr>
          <p:cNvCxnSpPr/>
          <p:nvPr/>
        </p:nvCxnSpPr>
        <p:spPr>
          <a:xfrm>
            <a:off x="6256406" y="2412471"/>
            <a:ext cx="1063205" cy="42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8" name="Connector: Elbow 367">
            <a:extLst>
              <a:ext uri="{FF2B5EF4-FFF2-40B4-BE49-F238E27FC236}">
                <a16:creationId xmlns:a16="http://schemas.microsoft.com/office/drawing/2014/main" id="{66F9AB3B-68A2-4036-BAA2-367BBFC1F73F}"/>
              </a:ext>
            </a:extLst>
          </p:cNvPr>
          <p:cNvCxnSpPr>
            <a:cxnSpLocks/>
          </p:cNvCxnSpPr>
          <p:nvPr/>
        </p:nvCxnSpPr>
        <p:spPr>
          <a:xfrm rot="5400000">
            <a:off x="4671841" y="2110918"/>
            <a:ext cx="448700" cy="1481179"/>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3" name="Rectangle 372">
            <a:extLst>
              <a:ext uri="{FF2B5EF4-FFF2-40B4-BE49-F238E27FC236}">
                <a16:creationId xmlns:a16="http://schemas.microsoft.com/office/drawing/2014/main" id="{2A55B420-4356-4255-8BC1-00B5926400FC}"/>
              </a:ext>
            </a:extLst>
          </p:cNvPr>
          <p:cNvSpPr/>
          <p:nvPr/>
        </p:nvSpPr>
        <p:spPr>
          <a:xfrm>
            <a:off x="1164332" y="1585713"/>
            <a:ext cx="7799822" cy="224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Common Notification Framework</a:t>
            </a:r>
          </a:p>
        </p:txBody>
      </p:sp>
      <p:sp>
        <p:nvSpPr>
          <p:cNvPr id="374" name="TextBox 373">
            <a:extLst>
              <a:ext uri="{FF2B5EF4-FFF2-40B4-BE49-F238E27FC236}">
                <a16:creationId xmlns:a16="http://schemas.microsoft.com/office/drawing/2014/main" id="{7A64B640-FE52-435D-B2C6-5B7EC327B012}"/>
              </a:ext>
            </a:extLst>
          </p:cNvPr>
          <p:cNvSpPr txBox="1"/>
          <p:nvPr/>
        </p:nvSpPr>
        <p:spPr>
          <a:xfrm>
            <a:off x="0" y="5712110"/>
            <a:ext cx="544748" cy="1166437"/>
          </a:xfrm>
          <a:prstGeom prst="rect">
            <a:avLst/>
          </a:prstGeom>
          <a:solidFill>
            <a:schemeClr val="accent1"/>
          </a:solidFill>
        </p:spPr>
        <p:txBody>
          <a:bodyPr vert="vert270" wrap="square" rtlCol="0">
            <a:noAutofit/>
          </a:bodyPr>
          <a:lstStyle/>
          <a:p>
            <a:pPr algn="ctr"/>
            <a:r>
              <a:rPr lang="en-US" sz="1200" b="1">
                <a:solidFill>
                  <a:schemeClr val="bg1">
                    <a:lumMod val="95000"/>
                  </a:schemeClr>
                </a:solidFill>
              </a:rPr>
              <a:t>Interface Error Scenarios</a:t>
            </a:r>
          </a:p>
        </p:txBody>
      </p:sp>
      <p:sp>
        <p:nvSpPr>
          <p:cNvPr id="375" name="TextBox 374">
            <a:extLst>
              <a:ext uri="{FF2B5EF4-FFF2-40B4-BE49-F238E27FC236}">
                <a16:creationId xmlns:a16="http://schemas.microsoft.com/office/drawing/2014/main" id="{C413FE21-5AC5-4CB8-B404-D8802EBE6114}"/>
              </a:ext>
            </a:extLst>
          </p:cNvPr>
          <p:cNvSpPr txBox="1"/>
          <p:nvPr/>
        </p:nvSpPr>
        <p:spPr>
          <a:xfrm>
            <a:off x="166262" y="2259343"/>
            <a:ext cx="717424" cy="276999"/>
          </a:xfrm>
          <a:prstGeom prst="rect">
            <a:avLst/>
          </a:prstGeom>
          <a:solidFill>
            <a:schemeClr val="accent1"/>
          </a:solidFill>
        </p:spPr>
        <p:txBody>
          <a:bodyPr wrap="square" rtlCol="0">
            <a:spAutoFit/>
          </a:bodyPr>
          <a:lstStyle/>
          <a:p>
            <a:r>
              <a:rPr lang="en-US" sz="1200">
                <a:solidFill>
                  <a:schemeClr val="bg1"/>
                </a:solidFill>
              </a:rPr>
              <a:t>Start</a:t>
            </a:r>
          </a:p>
        </p:txBody>
      </p:sp>
      <p:grpSp>
        <p:nvGrpSpPr>
          <p:cNvPr id="115" name="Group 114">
            <a:extLst>
              <a:ext uri="{FF2B5EF4-FFF2-40B4-BE49-F238E27FC236}">
                <a16:creationId xmlns:a16="http://schemas.microsoft.com/office/drawing/2014/main" id="{6BCBAEC1-8528-4009-9748-283DDCAFF082}"/>
              </a:ext>
            </a:extLst>
          </p:cNvPr>
          <p:cNvGrpSpPr/>
          <p:nvPr/>
        </p:nvGrpSpPr>
        <p:grpSpPr>
          <a:xfrm>
            <a:off x="0" y="16350"/>
            <a:ext cx="2869301" cy="284558"/>
            <a:chOff x="2003522" y="13133"/>
            <a:chExt cx="2869301" cy="284558"/>
          </a:xfrm>
        </p:grpSpPr>
        <p:sp>
          <p:nvSpPr>
            <p:cNvPr id="123" name="Arrow: Chevron 122">
              <a:extLst>
                <a:ext uri="{FF2B5EF4-FFF2-40B4-BE49-F238E27FC236}">
                  <a16:creationId xmlns:a16="http://schemas.microsoft.com/office/drawing/2014/main" id="{3DFBBBCF-81CB-4E88-9415-088579B24F4B}"/>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38" name="Arrow: Chevron 137">
              <a:extLst>
                <a:ext uri="{FF2B5EF4-FFF2-40B4-BE49-F238E27FC236}">
                  <a16:creationId xmlns:a16="http://schemas.microsoft.com/office/drawing/2014/main" id="{F2DFB324-186C-41CF-A028-D47FAEEAF0B0}"/>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51" name="Arrow: Chevron 150">
            <a:extLst>
              <a:ext uri="{FF2B5EF4-FFF2-40B4-BE49-F238E27FC236}">
                <a16:creationId xmlns:a16="http://schemas.microsoft.com/office/drawing/2014/main" id="{46688B78-0411-42ED-AA6F-A105B8455A4F}"/>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9728454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0640" y="602259"/>
            <a:ext cx="10970719" cy="601454"/>
          </a:xfrm>
        </p:spPr>
        <p:txBody>
          <a:bodyPr>
            <a:normAutofit fontScale="90000"/>
          </a:bodyPr>
          <a:lstStyle/>
          <a:p>
            <a:r>
              <a:rPr lang="en-US">
                <a:ea typeface="Verdana" panose="020B0604030504040204" pitchFamily="34" charset="0"/>
              </a:rPr>
              <a:t>Sample Email Notification – Inbound Batch Error Reporting</a:t>
            </a:r>
          </a:p>
        </p:txBody>
      </p:sp>
      <p:sp>
        <p:nvSpPr>
          <p:cNvPr id="2" name="Rectangle 1">
            <a:extLst>
              <a:ext uri="{FF2B5EF4-FFF2-40B4-BE49-F238E27FC236}">
                <a16:creationId xmlns:a16="http://schemas.microsoft.com/office/drawing/2014/main" id="{751A3506-164E-4887-805C-1F4B09D7CA69}"/>
              </a:ext>
            </a:extLst>
          </p:cNvPr>
          <p:cNvSpPr/>
          <p:nvPr/>
        </p:nvSpPr>
        <p:spPr bwMode="gray">
          <a:xfrm>
            <a:off x="614866" y="1255923"/>
            <a:ext cx="8454343" cy="5130727"/>
          </a:xfrm>
          <a:prstGeom prst="rect">
            <a:avLst/>
          </a:prstGeom>
          <a:noFill/>
          <a:ln w="19050" algn="ctr">
            <a:solidFill>
              <a:schemeClr val="bg2">
                <a:lumMod val="90000"/>
              </a:schemeClr>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latin typeface="Arial Body"/>
                <a:ea typeface="+mn-ea"/>
                <a:cs typeface="Arial" panose="020B0604020202020204" pitchFamily="34" charset="0"/>
              </a:rPr>
              <a:t>The interface with batch Id &lt;Interface_MMDDYYYYHHMMSS&gt; failed in execution.</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latin typeface="Arial Body"/>
                <a:ea typeface="+mn-ea"/>
                <a:cs typeface="Arial" panose="020B0604020202020204" pitchFamily="34" charset="0"/>
              </a:rPr>
              <a:t>Execution Details: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latin typeface="Arial Body"/>
                <a:ea typeface="+mn-ea"/>
                <a:cs typeface="Arial" panose="020B0604020202020204" pitchFamily="34" charset="0"/>
              </a:rPr>
              <a:t>List of the ESS jobs submitted is follows:</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latin typeface="Arial Body"/>
                <a:ea typeface="+mn-ea"/>
                <a:cs typeface="Arial" panose="020B0604020202020204" pitchFamily="34" charset="0"/>
              </a:rPr>
              <a:t>Note: The base load import jobs spawn multiple child jobs. Status of these individual jobs can be checked by logging in to the Cloud ERP</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effectLst/>
              <a:uLnTx/>
              <a:uFillTx/>
              <a:latin typeface="Arial Body"/>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latin typeface="Arial Body"/>
                <a:ea typeface="+mn-ea"/>
                <a:cs typeface="Arial" panose="020B0604020202020204" pitchFamily="34" charset="0"/>
              </a:rPr>
              <a:t>Detailed Error Details:</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latin typeface="Arial Body"/>
              <a:ea typeface="+mn-ea"/>
              <a:cs typeface="Arial" panose="020B0604020202020204" pitchFamily="34" charset="0"/>
            </a:endParaRPr>
          </a:p>
        </p:txBody>
      </p:sp>
      <p:graphicFrame>
        <p:nvGraphicFramePr>
          <p:cNvPr id="3" name="Table 4">
            <a:extLst>
              <a:ext uri="{FF2B5EF4-FFF2-40B4-BE49-F238E27FC236}">
                <a16:creationId xmlns:a16="http://schemas.microsoft.com/office/drawing/2014/main" id="{0AB25D31-E846-435A-B58D-DD572FED684E}"/>
              </a:ext>
            </a:extLst>
          </p:cNvPr>
          <p:cNvGraphicFramePr>
            <a:graphicFrameLocks noGrp="1"/>
          </p:cNvGraphicFramePr>
          <p:nvPr/>
        </p:nvGraphicFramePr>
        <p:xfrm>
          <a:off x="698861" y="1880496"/>
          <a:ext cx="8128000" cy="14630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91962070"/>
                    </a:ext>
                  </a:extLst>
                </a:gridCol>
                <a:gridCol w="4064000">
                  <a:extLst>
                    <a:ext uri="{9D8B030D-6E8A-4147-A177-3AD203B41FA5}">
                      <a16:colId xmlns:a16="http://schemas.microsoft.com/office/drawing/2014/main" val="1721096522"/>
                    </a:ext>
                  </a:extLst>
                </a:gridCol>
              </a:tblGrid>
              <a:tr h="182880">
                <a:tc>
                  <a:txBody>
                    <a:bodyPr/>
                    <a:lstStyle/>
                    <a:p>
                      <a:r>
                        <a:rPr lang="en-US" sz="1000">
                          <a:solidFill>
                            <a:schemeClr val="bg1"/>
                          </a:solidFill>
                          <a:latin typeface="Arial" panose="020B0604020202020204" pitchFamily="34" charset="0"/>
                          <a:cs typeface="Arial" panose="020B0604020202020204" pitchFamily="34" charset="0"/>
                        </a:rPr>
                        <a:t>Integration Stage</a:t>
                      </a:r>
                    </a:p>
                  </a:txBody>
                  <a:tcPr>
                    <a:solidFill>
                      <a:schemeClr val="bg2">
                        <a:lumMod val="50000"/>
                      </a:schemeClr>
                    </a:solidFill>
                  </a:tcPr>
                </a:tc>
                <a:tc>
                  <a:txBody>
                    <a:bodyPr/>
                    <a:lstStyle/>
                    <a:p>
                      <a:r>
                        <a:rPr lang="en-US" sz="1000">
                          <a:solidFill>
                            <a:schemeClr val="bg1"/>
                          </a:solidFill>
                          <a:latin typeface="Arial" panose="020B0604020202020204" pitchFamily="34" charset="0"/>
                          <a:cs typeface="Arial" panose="020B0604020202020204" pitchFamily="34" charset="0"/>
                        </a:rPr>
                        <a:t>Status</a:t>
                      </a:r>
                    </a:p>
                  </a:txBody>
                  <a:tcPr>
                    <a:solidFill>
                      <a:schemeClr val="bg2">
                        <a:lumMod val="50000"/>
                      </a:schemeClr>
                    </a:solidFill>
                  </a:tcPr>
                </a:tc>
                <a:extLst>
                  <a:ext uri="{0D108BD9-81ED-4DB2-BD59-A6C34878D82A}">
                    <a16:rowId xmlns:a16="http://schemas.microsoft.com/office/drawing/2014/main" val="3199246690"/>
                  </a:ext>
                </a:extLst>
              </a:tr>
              <a:tr h="182880">
                <a:tc>
                  <a:txBody>
                    <a:bodyPr/>
                    <a:lstStyle/>
                    <a:p>
                      <a:r>
                        <a:rPr lang="en-US" sz="1000">
                          <a:solidFill>
                            <a:schemeClr val="tx1"/>
                          </a:solidFill>
                          <a:latin typeface="Arial" panose="020B0604020202020204" pitchFamily="34" charset="0"/>
                          <a:cs typeface="Arial" panose="020B0604020202020204" pitchFamily="34" charset="0"/>
                        </a:rPr>
                        <a:t>Download data file from the file system</a:t>
                      </a:r>
                    </a:p>
                  </a:txBody>
                  <a:tcPr/>
                </a:tc>
                <a:tc>
                  <a:txBody>
                    <a:bodyPr/>
                    <a:lstStyle/>
                    <a:p>
                      <a:r>
                        <a:rPr lang="en-US" sz="1000">
                          <a:solidFill>
                            <a:schemeClr val="tx1"/>
                          </a:solidFill>
                          <a:latin typeface="Arial" panose="020B0604020202020204" pitchFamily="34" charset="0"/>
                          <a:cs typeface="Arial" panose="020B0604020202020204" pitchFamily="34" charset="0"/>
                        </a:rPr>
                        <a:t>Success</a:t>
                      </a:r>
                    </a:p>
                  </a:txBody>
                  <a:tcPr/>
                </a:tc>
                <a:extLst>
                  <a:ext uri="{0D108BD9-81ED-4DB2-BD59-A6C34878D82A}">
                    <a16:rowId xmlns:a16="http://schemas.microsoft.com/office/drawing/2014/main" val="1798348933"/>
                  </a:ext>
                </a:extLst>
              </a:tr>
              <a:tr h="182880">
                <a:tc>
                  <a:txBody>
                    <a:bodyPr/>
                    <a:lstStyle/>
                    <a:p>
                      <a:r>
                        <a:rPr lang="en-US" sz="1000">
                          <a:solidFill>
                            <a:schemeClr val="tx1"/>
                          </a:solidFill>
                          <a:latin typeface="Arial" panose="020B0604020202020204" pitchFamily="34" charset="0"/>
                          <a:cs typeface="Arial" panose="020B0604020202020204" pitchFamily="34" charset="0"/>
                        </a:rPr>
                        <a:t>Data file transformation and validation</a:t>
                      </a:r>
                    </a:p>
                  </a:txBody>
                  <a:tcPr/>
                </a:tc>
                <a:tc>
                  <a:txBody>
                    <a:bodyPr/>
                    <a:lstStyle/>
                    <a:p>
                      <a:r>
                        <a:rPr lang="en-US" sz="1000">
                          <a:solidFill>
                            <a:schemeClr val="tx1"/>
                          </a:solidFill>
                          <a:latin typeface="Arial" panose="020B0604020202020204" pitchFamily="34" charset="0"/>
                          <a:cs typeface="Arial" panose="020B0604020202020204" pitchFamily="34" charset="0"/>
                        </a:rPr>
                        <a:t>Error</a:t>
                      </a:r>
                    </a:p>
                  </a:txBody>
                  <a:tcPr/>
                </a:tc>
                <a:extLst>
                  <a:ext uri="{0D108BD9-81ED-4DB2-BD59-A6C34878D82A}">
                    <a16:rowId xmlns:a16="http://schemas.microsoft.com/office/drawing/2014/main" val="3515203975"/>
                  </a:ext>
                </a:extLst>
              </a:tr>
              <a:tr h="182880">
                <a:tc>
                  <a:txBody>
                    <a:bodyPr/>
                    <a:lstStyle/>
                    <a:p>
                      <a:r>
                        <a:rPr lang="en-US" sz="1000">
                          <a:solidFill>
                            <a:schemeClr val="tx1"/>
                          </a:solidFill>
                          <a:latin typeface="Arial" panose="020B0604020202020204" pitchFamily="34" charset="0"/>
                          <a:cs typeface="Arial" panose="020B0604020202020204" pitchFamily="34" charset="0"/>
                        </a:rPr>
                        <a:t>Generation of Zip file</a:t>
                      </a:r>
                    </a:p>
                  </a:txBody>
                  <a:tcPr/>
                </a:tc>
                <a:tc>
                  <a:txBody>
                    <a:bodyPr/>
                    <a:lstStyle/>
                    <a:p>
                      <a:r>
                        <a:rPr lang="en-US" sz="1000">
                          <a:solidFill>
                            <a:schemeClr val="tx1"/>
                          </a:solidFill>
                          <a:latin typeface="Arial" panose="020B0604020202020204" pitchFamily="34" charset="0"/>
                          <a:cs typeface="Arial" panose="020B0604020202020204" pitchFamily="34" charset="0"/>
                        </a:rPr>
                        <a:t>Not applicable</a:t>
                      </a:r>
                    </a:p>
                  </a:txBody>
                  <a:tcPr/>
                </a:tc>
                <a:extLst>
                  <a:ext uri="{0D108BD9-81ED-4DB2-BD59-A6C34878D82A}">
                    <a16:rowId xmlns:a16="http://schemas.microsoft.com/office/drawing/2014/main" val="1949007058"/>
                  </a:ext>
                </a:extLst>
              </a:tr>
              <a:tr h="182880">
                <a:tc>
                  <a:txBody>
                    <a:bodyPr/>
                    <a:lstStyle/>
                    <a:p>
                      <a:r>
                        <a:rPr lang="en-US" sz="1000">
                          <a:solidFill>
                            <a:schemeClr val="tx1"/>
                          </a:solidFill>
                          <a:latin typeface="Arial" panose="020B0604020202020204" pitchFamily="34" charset="0"/>
                          <a:cs typeface="Arial" panose="020B0604020202020204" pitchFamily="34" charset="0"/>
                        </a:rPr>
                        <a:t>Interface to Cloud ERP</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Arial" panose="020B0604020202020204" pitchFamily="34" charset="0"/>
                          <a:ea typeface="+mn-ea"/>
                          <a:cs typeface="Arial" panose="020B0604020202020204" pitchFamily="34" charset="0"/>
                        </a:rPr>
                        <a:t>Not applicable</a:t>
                      </a:r>
                    </a:p>
                  </a:txBody>
                  <a:tcPr/>
                </a:tc>
                <a:extLst>
                  <a:ext uri="{0D108BD9-81ED-4DB2-BD59-A6C34878D82A}">
                    <a16:rowId xmlns:a16="http://schemas.microsoft.com/office/drawing/2014/main" val="3065967233"/>
                  </a:ext>
                </a:extLst>
              </a:tr>
              <a:tr h="182880">
                <a:tc>
                  <a:txBody>
                    <a:bodyPr/>
                    <a:lstStyle/>
                    <a:p>
                      <a:r>
                        <a:rPr lang="en-US" sz="1000">
                          <a:solidFill>
                            <a:schemeClr val="tx1"/>
                          </a:solidFill>
                          <a:latin typeface="Arial" panose="020B0604020202020204" pitchFamily="34" charset="0"/>
                          <a:cs typeface="Arial" panose="020B0604020202020204" pitchFamily="34" charset="0"/>
                        </a:rPr>
                        <a:t>Batch Report</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Arial" panose="020B0604020202020204" pitchFamily="34" charset="0"/>
                          <a:ea typeface="+mn-ea"/>
                          <a:cs typeface="Arial" panose="020B0604020202020204" pitchFamily="34" charset="0"/>
                        </a:rPr>
                        <a:t>Not applicable</a:t>
                      </a:r>
                    </a:p>
                  </a:txBody>
                  <a:tcPr/>
                </a:tc>
                <a:extLst>
                  <a:ext uri="{0D108BD9-81ED-4DB2-BD59-A6C34878D82A}">
                    <a16:rowId xmlns:a16="http://schemas.microsoft.com/office/drawing/2014/main" val="424144151"/>
                  </a:ext>
                </a:extLst>
              </a:tr>
            </a:tbl>
          </a:graphicData>
        </a:graphic>
      </p:graphicFrame>
      <p:graphicFrame>
        <p:nvGraphicFramePr>
          <p:cNvPr id="9" name="Table 4">
            <a:extLst>
              <a:ext uri="{FF2B5EF4-FFF2-40B4-BE49-F238E27FC236}">
                <a16:creationId xmlns:a16="http://schemas.microsoft.com/office/drawing/2014/main" id="{7A1BF3BF-244A-4CE3-9150-8F4429DE895F}"/>
              </a:ext>
            </a:extLst>
          </p:cNvPr>
          <p:cNvGraphicFramePr>
            <a:graphicFrameLocks noGrp="1"/>
          </p:cNvGraphicFramePr>
          <p:nvPr/>
        </p:nvGraphicFramePr>
        <p:xfrm>
          <a:off x="698741" y="3630556"/>
          <a:ext cx="8128000" cy="731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91962070"/>
                    </a:ext>
                  </a:extLst>
                </a:gridCol>
                <a:gridCol w="4064000">
                  <a:extLst>
                    <a:ext uri="{9D8B030D-6E8A-4147-A177-3AD203B41FA5}">
                      <a16:colId xmlns:a16="http://schemas.microsoft.com/office/drawing/2014/main" val="1721096522"/>
                    </a:ext>
                  </a:extLst>
                </a:gridCol>
              </a:tblGrid>
              <a:tr h="243451">
                <a:tc>
                  <a:txBody>
                    <a:bodyPr/>
                    <a:lstStyle/>
                    <a:p>
                      <a:r>
                        <a:rPr lang="en-US" sz="1000">
                          <a:solidFill>
                            <a:schemeClr val="bg1"/>
                          </a:solidFill>
                          <a:latin typeface="Arial" panose="020B0604020202020204" pitchFamily="34" charset="0"/>
                          <a:cs typeface="Arial" panose="020B0604020202020204" pitchFamily="34" charset="0"/>
                        </a:rPr>
                        <a:t>Integration Stage</a:t>
                      </a:r>
                    </a:p>
                  </a:txBody>
                  <a:tcPr>
                    <a:solidFill>
                      <a:schemeClr val="bg2">
                        <a:lumMod val="50000"/>
                      </a:schemeClr>
                    </a:solidFill>
                  </a:tcPr>
                </a:tc>
                <a:tc>
                  <a:txBody>
                    <a:bodyPr/>
                    <a:lstStyle/>
                    <a:p>
                      <a:r>
                        <a:rPr lang="en-US" sz="1000">
                          <a:solidFill>
                            <a:schemeClr val="bg1"/>
                          </a:solidFill>
                          <a:latin typeface="Arial" panose="020B0604020202020204" pitchFamily="34" charset="0"/>
                          <a:cs typeface="Arial" panose="020B0604020202020204" pitchFamily="34" charset="0"/>
                        </a:rPr>
                        <a:t>Status</a:t>
                      </a:r>
                    </a:p>
                  </a:txBody>
                  <a:tcPr>
                    <a:solidFill>
                      <a:schemeClr val="bg2">
                        <a:lumMod val="50000"/>
                      </a:schemeClr>
                    </a:solidFill>
                  </a:tcPr>
                </a:tc>
                <a:extLst>
                  <a:ext uri="{0D108BD9-81ED-4DB2-BD59-A6C34878D82A}">
                    <a16:rowId xmlns:a16="http://schemas.microsoft.com/office/drawing/2014/main" val="3199246690"/>
                  </a:ext>
                </a:extLst>
              </a:tr>
              <a:tr h="243451">
                <a:tc>
                  <a:txBody>
                    <a:bodyPr/>
                    <a:lstStyle/>
                    <a:p>
                      <a:r>
                        <a:rPr lang="en-US" sz="1000">
                          <a:solidFill>
                            <a:schemeClr val="tx1"/>
                          </a:solidFill>
                          <a:latin typeface="Arial" panose="020B0604020202020204" pitchFamily="34" charset="0"/>
                          <a:cs typeface="Arial" panose="020B0604020202020204" pitchFamily="34" charset="0"/>
                        </a:rPr>
                        <a:t>Download data file from the file system</a:t>
                      </a:r>
                    </a:p>
                  </a:txBody>
                  <a:tcPr/>
                </a:tc>
                <a:tc>
                  <a:txBody>
                    <a:bodyPr/>
                    <a:lstStyle/>
                    <a:p>
                      <a:r>
                        <a:rPr lang="en-US" sz="1000">
                          <a:solidFill>
                            <a:schemeClr val="tx1"/>
                          </a:solidFill>
                          <a:latin typeface="Arial" panose="020B0604020202020204" pitchFamily="34" charset="0"/>
                          <a:cs typeface="Arial" panose="020B0604020202020204" pitchFamily="34" charset="0"/>
                        </a:rPr>
                        <a:t>Success</a:t>
                      </a:r>
                    </a:p>
                  </a:txBody>
                  <a:tcPr/>
                </a:tc>
                <a:extLst>
                  <a:ext uri="{0D108BD9-81ED-4DB2-BD59-A6C34878D82A}">
                    <a16:rowId xmlns:a16="http://schemas.microsoft.com/office/drawing/2014/main" val="1798348933"/>
                  </a:ext>
                </a:extLst>
              </a:tr>
              <a:tr h="243451">
                <a:tc>
                  <a:txBody>
                    <a:bodyPr/>
                    <a:lstStyle/>
                    <a:p>
                      <a:r>
                        <a:rPr lang="en-US" sz="1000">
                          <a:solidFill>
                            <a:schemeClr val="tx1"/>
                          </a:solidFill>
                          <a:latin typeface="Arial" panose="020B0604020202020204" pitchFamily="34" charset="0"/>
                          <a:cs typeface="Arial" panose="020B0604020202020204" pitchFamily="34" charset="0"/>
                        </a:rPr>
                        <a:t>Data file transformation and validation</a:t>
                      </a:r>
                    </a:p>
                  </a:txBody>
                  <a:tcPr/>
                </a:tc>
                <a:tc>
                  <a:txBody>
                    <a:bodyPr/>
                    <a:lstStyle/>
                    <a:p>
                      <a:r>
                        <a:rPr lang="en-US" sz="1000">
                          <a:solidFill>
                            <a:schemeClr val="tx1"/>
                          </a:solidFill>
                          <a:latin typeface="Arial" panose="020B0604020202020204" pitchFamily="34" charset="0"/>
                          <a:cs typeface="Arial" panose="020B0604020202020204" pitchFamily="34" charset="0"/>
                        </a:rPr>
                        <a:t>Error</a:t>
                      </a:r>
                    </a:p>
                  </a:txBody>
                  <a:tcPr/>
                </a:tc>
                <a:extLst>
                  <a:ext uri="{0D108BD9-81ED-4DB2-BD59-A6C34878D82A}">
                    <a16:rowId xmlns:a16="http://schemas.microsoft.com/office/drawing/2014/main" val="3515203975"/>
                  </a:ext>
                </a:extLst>
              </a:tr>
            </a:tbl>
          </a:graphicData>
        </a:graphic>
      </p:graphicFrame>
      <p:graphicFrame>
        <p:nvGraphicFramePr>
          <p:cNvPr id="10" name="Table 4">
            <a:extLst>
              <a:ext uri="{FF2B5EF4-FFF2-40B4-BE49-F238E27FC236}">
                <a16:creationId xmlns:a16="http://schemas.microsoft.com/office/drawing/2014/main" id="{0A9A1ACF-0408-4FEE-89AC-AB295A996A5F}"/>
              </a:ext>
            </a:extLst>
          </p:cNvPr>
          <p:cNvGraphicFramePr>
            <a:graphicFrameLocks noGrp="1"/>
          </p:cNvGraphicFramePr>
          <p:nvPr/>
        </p:nvGraphicFramePr>
        <p:xfrm>
          <a:off x="698861" y="4966205"/>
          <a:ext cx="8128000" cy="14020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91962070"/>
                    </a:ext>
                  </a:extLst>
                </a:gridCol>
                <a:gridCol w="4064000">
                  <a:extLst>
                    <a:ext uri="{9D8B030D-6E8A-4147-A177-3AD203B41FA5}">
                      <a16:colId xmlns:a16="http://schemas.microsoft.com/office/drawing/2014/main" val="1721096522"/>
                    </a:ext>
                  </a:extLst>
                </a:gridCol>
              </a:tblGrid>
              <a:tr h="182880">
                <a:tc>
                  <a:txBody>
                    <a:bodyPr/>
                    <a:lstStyle/>
                    <a:p>
                      <a:r>
                        <a:rPr lang="en-US" sz="1000">
                          <a:solidFill>
                            <a:schemeClr val="bg1"/>
                          </a:solidFill>
                          <a:latin typeface="Arial" panose="020B0604020202020204" pitchFamily="34" charset="0"/>
                          <a:cs typeface="Arial" panose="020B0604020202020204" pitchFamily="34" charset="0"/>
                        </a:rPr>
                        <a:t>Error</a:t>
                      </a:r>
                    </a:p>
                  </a:txBody>
                  <a:tcPr>
                    <a:solidFill>
                      <a:schemeClr val="bg2">
                        <a:lumMod val="50000"/>
                      </a:schemeClr>
                    </a:solidFill>
                  </a:tcPr>
                </a:tc>
                <a:tc>
                  <a:txBody>
                    <a:bodyPr/>
                    <a:lstStyle/>
                    <a:p>
                      <a:r>
                        <a:rPr lang="en-US" sz="1000">
                          <a:solidFill>
                            <a:schemeClr val="tx1"/>
                          </a:solidFill>
                          <a:latin typeface="Arial" panose="020B0604020202020204" pitchFamily="34" charset="0"/>
                          <a:cs typeface="Arial" panose="020B0604020202020204" pitchFamily="34" charset="0"/>
                        </a:rPr>
                        <a:t>Data file containing 0 valid records</a:t>
                      </a:r>
                    </a:p>
                  </a:txBody>
                  <a:tcPr>
                    <a:noFill/>
                  </a:tcPr>
                </a:tc>
                <a:extLst>
                  <a:ext uri="{0D108BD9-81ED-4DB2-BD59-A6C34878D82A}">
                    <a16:rowId xmlns:a16="http://schemas.microsoft.com/office/drawing/2014/main" val="3199246690"/>
                  </a:ext>
                </a:extLst>
              </a:tr>
              <a:tr h="182880">
                <a:tc>
                  <a:txBody>
                    <a:bodyPr/>
                    <a:lstStyle/>
                    <a:p>
                      <a:r>
                        <a:rPr lang="en-US" sz="1000">
                          <a:solidFill>
                            <a:schemeClr val="bg1"/>
                          </a:solidFill>
                          <a:latin typeface="Arial" panose="020B0604020202020204" pitchFamily="34" charset="0"/>
                          <a:cs typeface="Arial" panose="020B0604020202020204" pitchFamily="34" charset="0"/>
                        </a:rPr>
                        <a:t>Description</a:t>
                      </a:r>
                    </a:p>
                  </a:txBody>
                  <a:tcPr>
                    <a:solidFill>
                      <a:schemeClr val="bg2">
                        <a:lumMod val="50000"/>
                      </a:schemeClr>
                    </a:solidFill>
                  </a:tcPr>
                </a:tc>
                <a:tc>
                  <a:txBody>
                    <a:bodyPr/>
                    <a:lstStyle/>
                    <a:p>
                      <a:r>
                        <a:rPr lang="en-US" sz="1000">
                          <a:solidFill>
                            <a:schemeClr val="tx1"/>
                          </a:solidFill>
                          <a:latin typeface="Arial" panose="020B0604020202020204" pitchFamily="34" charset="0"/>
                          <a:cs typeface="Arial" panose="020B0604020202020204" pitchFamily="34" charset="0"/>
                        </a:rPr>
                        <a:t>The input data file has 0 valid records. Log file may contain invalid records (if any).</a:t>
                      </a:r>
                    </a:p>
                    <a:p>
                      <a:endParaRPr lang="en-US" sz="1000">
                        <a:solidFill>
                          <a:schemeClr val="tx1"/>
                        </a:solidFill>
                        <a:latin typeface="Arial" panose="020B0604020202020204" pitchFamily="34" charset="0"/>
                        <a:cs typeface="Arial" panose="020B0604020202020204" pitchFamily="34" charset="0"/>
                      </a:endParaRPr>
                    </a:p>
                    <a:p>
                      <a:r>
                        <a:rPr lang="en-US" sz="1000">
                          <a:solidFill>
                            <a:schemeClr val="tx1"/>
                          </a:solidFill>
                          <a:latin typeface="Arial" panose="020B0604020202020204" pitchFamily="34" charset="0"/>
                          <a:cs typeface="Arial" panose="020B0604020202020204" pitchFamily="34" charset="0"/>
                        </a:rPr>
                        <a:t>Source file path:&lt;&gt;</a:t>
                      </a:r>
                    </a:p>
                    <a:p>
                      <a:r>
                        <a:rPr lang="en-US" sz="1000">
                          <a:solidFill>
                            <a:schemeClr val="tx1"/>
                          </a:solidFill>
                          <a:latin typeface="Arial" panose="020B0604020202020204" pitchFamily="34" charset="0"/>
                          <a:cs typeface="Arial" panose="020B0604020202020204" pitchFamily="34" charset="0"/>
                        </a:rPr>
                        <a:t>File name:&lt;&gt;</a:t>
                      </a:r>
                    </a:p>
                    <a:p>
                      <a:r>
                        <a:rPr lang="en-US" sz="1000">
                          <a:solidFill>
                            <a:schemeClr val="tx1"/>
                          </a:solidFill>
                          <a:latin typeface="Arial" panose="020B0604020202020204" pitchFamily="34" charset="0"/>
                          <a:cs typeface="Arial" panose="020B0604020202020204" pitchFamily="34" charset="0"/>
                        </a:rPr>
                        <a:t>Integration instance can be viewed using the below URL. Instance ID &lt;&gt; </a:t>
                      </a:r>
                    </a:p>
                  </a:txBody>
                  <a:tcPr>
                    <a:noFill/>
                  </a:tcPr>
                </a:tc>
                <a:extLst>
                  <a:ext uri="{0D108BD9-81ED-4DB2-BD59-A6C34878D82A}">
                    <a16:rowId xmlns:a16="http://schemas.microsoft.com/office/drawing/2014/main" val="1798348933"/>
                  </a:ext>
                </a:extLst>
              </a:tr>
            </a:tbl>
          </a:graphicData>
        </a:graphic>
      </p:graphicFrame>
      <p:sp>
        <p:nvSpPr>
          <p:cNvPr id="5" name="TextBox 4">
            <a:extLst>
              <a:ext uri="{FF2B5EF4-FFF2-40B4-BE49-F238E27FC236}">
                <a16:creationId xmlns:a16="http://schemas.microsoft.com/office/drawing/2014/main" id="{870294B0-3083-4EC2-9E84-892DC62C21EE}"/>
              </a:ext>
            </a:extLst>
          </p:cNvPr>
          <p:cNvSpPr txBox="1"/>
          <p:nvPr/>
        </p:nvSpPr>
        <p:spPr>
          <a:xfrm>
            <a:off x="4366517" y="6447705"/>
            <a:ext cx="8454343" cy="353197"/>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050" b="0" i="0" u="none" strike="noStrike" kern="1200" cap="none" spc="0" normalizeH="0" baseline="0" noProof="0">
                <a:ln>
                  <a:noFill/>
                </a:ln>
                <a:effectLst/>
                <a:uLnTx/>
                <a:uFillTx/>
                <a:latin typeface="Arial Body"/>
                <a:ea typeface="+mn-ea"/>
                <a:cs typeface="+mn-cs"/>
              </a:rPr>
              <a:t>Disclaimer: This is just an illustration and will change as per actual design.</a:t>
            </a:r>
          </a:p>
        </p:txBody>
      </p:sp>
      <p:grpSp>
        <p:nvGrpSpPr>
          <p:cNvPr id="19" name="Group 18">
            <a:extLst>
              <a:ext uri="{FF2B5EF4-FFF2-40B4-BE49-F238E27FC236}">
                <a16:creationId xmlns:a16="http://schemas.microsoft.com/office/drawing/2014/main" id="{EA53B6FD-40F4-4C25-A67C-D01FFCE8DB80}"/>
              </a:ext>
            </a:extLst>
          </p:cNvPr>
          <p:cNvGrpSpPr/>
          <p:nvPr/>
        </p:nvGrpSpPr>
        <p:grpSpPr>
          <a:xfrm>
            <a:off x="0" y="16350"/>
            <a:ext cx="2869301" cy="284558"/>
            <a:chOff x="2003522" y="13133"/>
            <a:chExt cx="2869301" cy="284558"/>
          </a:xfrm>
        </p:grpSpPr>
        <p:sp>
          <p:nvSpPr>
            <p:cNvPr id="20" name="Arrow: Chevron 19">
              <a:extLst>
                <a:ext uri="{FF2B5EF4-FFF2-40B4-BE49-F238E27FC236}">
                  <a16:creationId xmlns:a16="http://schemas.microsoft.com/office/drawing/2014/main" id="{0A327D92-0379-4355-9E9B-3BAE9EDA1F7C}"/>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21" name="Arrow: Chevron 20">
              <a:extLst>
                <a:ext uri="{FF2B5EF4-FFF2-40B4-BE49-F238E27FC236}">
                  <a16:creationId xmlns:a16="http://schemas.microsoft.com/office/drawing/2014/main" id="{59AAD3B5-87E7-4B98-80B3-D4844400F6EF}"/>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22" name="Arrow: Chevron 21">
            <a:extLst>
              <a:ext uri="{FF2B5EF4-FFF2-40B4-BE49-F238E27FC236}">
                <a16:creationId xmlns:a16="http://schemas.microsoft.com/office/drawing/2014/main" id="{59A32AAF-0C3A-4032-AE09-92DC9E0AFD46}"/>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212244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30680" y="745582"/>
            <a:ext cx="10948685" cy="540326"/>
          </a:xfrm>
        </p:spPr>
        <p:txBody>
          <a:bodyPr>
            <a:normAutofit fontScale="90000"/>
          </a:bodyPr>
          <a:lstStyle/>
          <a:p>
            <a:r>
              <a:rPr lang="en-US">
                <a:ea typeface="Verdana" panose="020B0604030504040204" pitchFamily="34" charset="0"/>
              </a:rPr>
              <a:t>Sample Email Notification – Outbound Error Reporting</a:t>
            </a:r>
          </a:p>
        </p:txBody>
      </p:sp>
      <p:sp>
        <p:nvSpPr>
          <p:cNvPr id="6" name="Rectangle 5">
            <a:extLst>
              <a:ext uri="{FF2B5EF4-FFF2-40B4-BE49-F238E27FC236}">
                <a16:creationId xmlns:a16="http://schemas.microsoft.com/office/drawing/2014/main" id="{34EEF572-6E73-4EA2-9CCF-184EE91CEC14}"/>
              </a:ext>
            </a:extLst>
          </p:cNvPr>
          <p:cNvSpPr/>
          <p:nvPr/>
        </p:nvSpPr>
        <p:spPr bwMode="gray">
          <a:xfrm>
            <a:off x="586612" y="1597944"/>
            <a:ext cx="8292984" cy="3522776"/>
          </a:xfrm>
          <a:prstGeom prst="rect">
            <a:avLst/>
          </a:prstGeom>
          <a:noFill/>
          <a:ln w="19050" algn="ctr">
            <a:solidFill>
              <a:schemeClr val="bg2">
                <a:lumMod val="90000"/>
              </a:schemeClr>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ea typeface="+mn-ea"/>
                <a:cs typeface="Arial" panose="020B0604020202020204" pitchFamily="34" charset="0"/>
              </a:rPr>
              <a:t>The outbound interface file failed during SFTP transfer.</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ea typeface="+mn-ea"/>
                <a:cs typeface="Arial" panose="020B0604020202020204" pitchFamily="34" charset="0"/>
              </a:rPr>
              <a:t>Possible Reason(s):</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aphicFrame>
        <p:nvGraphicFramePr>
          <p:cNvPr id="7" name="Table 4">
            <a:extLst>
              <a:ext uri="{FF2B5EF4-FFF2-40B4-BE49-F238E27FC236}">
                <a16:creationId xmlns:a16="http://schemas.microsoft.com/office/drawing/2014/main" id="{C8AA3C22-2EC3-4F13-8BA8-A73FFD7BA3A5}"/>
              </a:ext>
            </a:extLst>
          </p:cNvPr>
          <p:cNvGraphicFramePr>
            <a:graphicFrameLocks noGrp="1"/>
          </p:cNvGraphicFramePr>
          <p:nvPr/>
        </p:nvGraphicFramePr>
        <p:xfrm>
          <a:off x="610726" y="2222017"/>
          <a:ext cx="3986435" cy="487680"/>
        </p:xfrm>
        <a:graphic>
          <a:graphicData uri="http://schemas.openxmlformats.org/drawingml/2006/table">
            <a:tbl>
              <a:tblPr firstRow="1" bandRow="1">
                <a:tableStyleId>{5940675A-B579-460E-94D1-54222C63F5DA}</a:tableStyleId>
              </a:tblPr>
              <a:tblGrid>
                <a:gridCol w="3986435">
                  <a:extLst>
                    <a:ext uri="{9D8B030D-6E8A-4147-A177-3AD203B41FA5}">
                      <a16:colId xmlns:a16="http://schemas.microsoft.com/office/drawing/2014/main" val="2991962070"/>
                    </a:ext>
                  </a:extLst>
                </a:gridCol>
              </a:tblGrid>
              <a:tr h="182880">
                <a:tc>
                  <a:txBody>
                    <a:bodyPr/>
                    <a:lstStyle/>
                    <a:p>
                      <a:r>
                        <a:rPr lang="en-US" sz="1000">
                          <a:latin typeface="Arial" panose="020B0604020202020204" pitchFamily="34" charset="0"/>
                          <a:cs typeface="Arial" panose="020B0604020202020204" pitchFamily="34" charset="0"/>
                        </a:rPr>
                        <a:t>No file present in the staging location /stage/prod/…</a:t>
                      </a:r>
                    </a:p>
                  </a:txBody>
                  <a:tcPr/>
                </a:tc>
                <a:extLst>
                  <a:ext uri="{0D108BD9-81ED-4DB2-BD59-A6C34878D82A}">
                    <a16:rowId xmlns:a16="http://schemas.microsoft.com/office/drawing/2014/main" val="3065967233"/>
                  </a:ext>
                </a:extLst>
              </a:tr>
              <a:tr h="182880">
                <a:tc>
                  <a:txBody>
                    <a:bodyPr/>
                    <a:lstStyle/>
                    <a:p>
                      <a:r>
                        <a:rPr lang="en-US" sz="1000">
                          <a:latin typeface="Arial" panose="020B0604020202020204" pitchFamily="34" charset="0"/>
                          <a:cs typeface="Arial" panose="020B0604020202020204" pitchFamily="34" charset="0"/>
                        </a:rPr>
                        <a:t>SFTP transfer failed due to remote server timeout</a:t>
                      </a:r>
                    </a:p>
                  </a:txBody>
                  <a:tcPr/>
                </a:tc>
                <a:extLst>
                  <a:ext uri="{0D108BD9-81ED-4DB2-BD59-A6C34878D82A}">
                    <a16:rowId xmlns:a16="http://schemas.microsoft.com/office/drawing/2014/main" val="424144151"/>
                  </a:ext>
                </a:extLst>
              </a:tr>
            </a:tbl>
          </a:graphicData>
        </a:graphic>
      </p:graphicFrame>
      <p:grpSp>
        <p:nvGrpSpPr>
          <p:cNvPr id="16" name="Group 15">
            <a:extLst>
              <a:ext uri="{FF2B5EF4-FFF2-40B4-BE49-F238E27FC236}">
                <a16:creationId xmlns:a16="http://schemas.microsoft.com/office/drawing/2014/main" id="{7D0D1656-620E-469C-8D1C-595B6DDE433A}"/>
              </a:ext>
            </a:extLst>
          </p:cNvPr>
          <p:cNvGrpSpPr/>
          <p:nvPr/>
        </p:nvGrpSpPr>
        <p:grpSpPr>
          <a:xfrm>
            <a:off x="0" y="16350"/>
            <a:ext cx="2869301" cy="284558"/>
            <a:chOff x="2003522" y="13133"/>
            <a:chExt cx="2869301" cy="284558"/>
          </a:xfrm>
        </p:grpSpPr>
        <p:sp>
          <p:nvSpPr>
            <p:cNvPr id="17" name="Arrow: Chevron 16">
              <a:extLst>
                <a:ext uri="{FF2B5EF4-FFF2-40B4-BE49-F238E27FC236}">
                  <a16:creationId xmlns:a16="http://schemas.microsoft.com/office/drawing/2014/main" id="{5B1CE5E5-5EE0-4DE2-8009-EB2BA22561A1}"/>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8" name="Arrow: Chevron 17">
              <a:extLst>
                <a:ext uri="{FF2B5EF4-FFF2-40B4-BE49-F238E27FC236}">
                  <a16:creationId xmlns:a16="http://schemas.microsoft.com/office/drawing/2014/main" id="{F2C5E35D-6E07-4A53-8189-99CB948425EB}"/>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9" name="Arrow: Chevron 18">
            <a:extLst>
              <a:ext uri="{FF2B5EF4-FFF2-40B4-BE49-F238E27FC236}">
                <a16:creationId xmlns:a16="http://schemas.microsoft.com/office/drawing/2014/main" id="{8312CD32-E4B7-42AB-8595-9B9B4C6CE737}"/>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409482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C8A4-6C2D-4553-BEDA-363F1BF094E9}"/>
              </a:ext>
            </a:extLst>
          </p:cNvPr>
          <p:cNvSpPr>
            <a:spLocks noGrp="1"/>
          </p:cNvSpPr>
          <p:nvPr>
            <p:ph type="title"/>
          </p:nvPr>
        </p:nvSpPr>
        <p:spPr>
          <a:xfrm>
            <a:off x="575310" y="430217"/>
            <a:ext cx="11041380" cy="813548"/>
          </a:xfrm>
        </p:spPr>
        <p:txBody>
          <a:bodyPr/>
          <a:lstStyle/>
          <a:p>
            <a:r>
              <a:rPr lang="en-US">
                <a:latin typeface="+mj-lt"/>
              </a:rPr>
              <a:t>Reprocessing mechanisms </a:t>
            </a:r>
            <a:endParaRPr lang="en-US"/>
          </a:p>
        </p:txBody>
      </p:sp>
      <p:sp>
        <p:nvSpPr>
          <p:cNvPr id="4" name="Content Placeholder 6">
            <a:extLst>
              <a:ext uri="{FF2B5EF4-FFF2-40B4-BE49-F238E27FC236}">
                <a16:creationId xmlns:a16="http://schemas.microsoft.com/office/drawing/2014/main" id="{1CFE719F-383C-4527-B4F3-83ECA9C54653}"/>
              </a:ext>
            </a:extLst>
          </p:cNvPr>
          <p:cNvSpPr txBox="1">
            <a:spLocks/>
          </p:cNvSpPr>
          <p:nvPr/>
        </p:nvSpPr>
        <p:spPr>
          <a:xfrm>
            <a:off x="615952" y="1623646"/>
            <a:ext cx="10966451" cy="4572000"/>
          </a:xfrm>
          <a:prstGeom prst="rect">
            <a:avLst/>
          </a:prstGeom>
        </p:spPr>
        <p:txBody>
          <a:bodyPr>
            <a:norm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0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Retrigger the integration from OIC using same data file (in case of connectivity error)</a:t>
            </a:r>
          </a:p>
          <a:p>
            <a:r>
              <a:rPr lang="en-US" sz="1600"/>
              <a:t>Create a new data file with error records and retrigger the integration</a:t>
            </a:r>
          </a:p>
          <a:p>
            <a:r>
              <a:rPr lang="en-US" sz="1600"/>
              <a:t>Request source system to send the error records again in the next run</a:t>
            </a:r>
          </a:p>
          <a:p>
            <a:r>
              <a:rPr lang="en-US" sz="1600"/>
              <a:t>Import data from the user screen if applicable</a:t>
            </a:r>
          </a:p>
          <a:p>
            <a:pPr marL="0" indent="0">
              <a:buFont typeface="Arial" panose="020B0604020202020204" pitchFamily="34" charset="0"/>
              <a:buNone/>
            </a:pPr>
            <a:endParaRPr lang="en-US" sz="1600"/>
          </a:p>
          <a:p>
            <a:pPr marL="0" indent="0">
              <a:buFont typeface="Arial" panose="020B0604020202020204" pitchFamily="34" charset="0"/>
              <a:buNone/>
            </a:pPr>
            <a:r>
              <a:rPr lang="en-US" sz="1600"/>
              <a:t>Additional development and procurement of ATP DB will be required for:</a:t>
            </a:r>
          </a:p>
          <a:p>
            <a:r>
              <a:rPr lang="en-US" sz="1600"/>
              <a:t>Ability to reprocess previous runs error records in the next integration run automatically. </a:t>
            </a:r>
          </a:p>
          <a:p>
            <a:r>
              <a:rPr lang="en-US" sz="1600"/>
              <a:t>Ability to reprocess selective error records (With manual update to ATP DB tables)</a:t>
            </a:r>
          </a:p>
          <a:p>
            <a:endParaRPr lang="en-US" sz="1900"/>
          </a:p>
          <a:p>
            <a:pPr marL="0" indent="0">
              <a:buFont typeface="Arial" panose="020B0604020202020204" pitchFamily="34" charset="0"/>
              <a:buNone/>
            </a:pPr>
            <a:endParaRPr lang="en-US" sz="1600">
              <a:solidFill>
                <a:schemeClr val="accent6"/>
              </a:solidFill>
            </a:endParaRPr>
          </a:p>
        </p:txBody>
      </p:sp>
      <p:grpSp>
        <p:nvGrpSpPr>
          <p:cNvPr id="15" name="Group 14">
            <a:extLst>
              <a:ext uri="{FF2B5EF4-FFF2-40B4-BE49-F238E27FC236}">
                <a16:creationId xmlns:a16="http://schemas.microsoft.com/office/drawing/2014/main" id="{011A488D-741A-4560-A31F-A36ABBAFAD8D}"/>
              </a:ext>
            </a:extLst>
          </p:cNvPr>
          <p:cNvGrpSpPr/>
          <p:nvPr/>
        </p:nvGrpSpPr>
        <p:grpSpPr>
          <a:xfrm>
            <a:off x="0" y="16350"/>
            <a:ext cx="2869301" cy="284558"/>
            <a:chOff x="2003522" y="13133"/>
            <a:chExt cx="2869301" cy="284558"/>
          </a:xfrm>
        </p:grpSpPr>
        <p:sp>
          <p:nvSpPr>
            <p:cNvPr id="16" name="Arrow: Chevron 15">
              <a:extLst>
                <a:ext uri="{FF2B5EF4-FFF2-40B4-BE49-F238E27FC236}">
                  <a16:creationId xmlns:a16="http://schemas.microsoft.com/office/drawing/2014/main" id="{5C4C628A-D30C-4115-9FAE-A769CFEB4B79}"/>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7" name="Arrow: Chevron 16">
              <a:extLst>
                <a:ext uri="{FF2B5EF4-FFF2-40B4-BE49-F238E27FC236}">
                  <a16:creationId xmlns:a16="http://schemas.microsoft.com/office/drawing/2014/main" id="{74319138-B050-4486-9884-7001B6A84BA1}"/>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8" name="Arrow: Chevron 17">
            <a:extLst>
              <a:ext uri="{FF2B5EF4-FFF2-40B4-BE49-F238E27FC236}">
                <a16:creationId xmlns:a16="http://schemas.microsoft.com/office/drawing/2014/main" id="{D5804BEC-2946-42B3-9257-53FAFDAF35BE}"/>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82384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B3DA3A-14A0-4D23-801B-27F2EC8C0527}"/>
              </a:ext>
            </a:extLst>
          </p:cNvPr>
          <p:cNvSpPr>
            <a:spLocks noGrp="1"/>
          </p:cNvSpPr>
          <p:nvPr>
            <p:ph sz="quarter" idx="15"/>
          </p:nvPr>
        </p:nvSpPr>
        <p:spPr/>
        <p:txBody>
          <a:bodyPr>
            <a:normAutofit/>
          </a:bodyPr>
          <a:lstStyle/>
          <a:p>
            <a:pPr marR="0" lvl="0" fontAlgn="auto">
              <a:lnSpc>
                <a:spcPct val="110000"/>
              </a:lnSpc>
              <a:spcAft>
                <a:spcPts val="0"/>
              </a:spcAft>
              <a:buClrTx/>
              <a:buSzTx/>
              <a:defRPr/>
            </a:pPr>
            <a:r>
              <a:rPr lang="en-US" altLang="en-US" sz="1600"/>
              <a:t>Minimize point-to-point integrations and reduce solution complexity</a:t>
            </a:r>
          </a:p>
          <a:p>
            <a:pPr marR="0" lvl="0" fontAlgn="auto">
              <a:lnSpc>
                <a:spcPct val="110000"/>
              </a:lnSpc>
              <a:spcAft>
                <a:spcPts val="0"/>
              </a:spcAft>
              <a:buClrTx/>
              <a:buSzTx/>
              <a:defRPr/>
            </a:pPr>
            <a:r>
              <a:rPr lang="en-US" sz="1600"/>
              <a:t>Standardize exception handling, notification and reprocessing mechanism</a:t>
            </a:r>
          </a:p>
          <a:p>
            <a:pPr marR="0" lvl="0" fontAlgn="auto">
              <a:lnSpc>
                <a:spcPct val="110000"/>
              </a:lnSpc>
              <a:spcAft>
                <a:spcPts val="0"/>
              </a:spcAft>
              <a:buClrTx/>
              <a:buSzTx/>
              <a:defRPr/>
            </a:pPr>
            <a:r>
              <a:rPr lang="en-US" altLang="en-US" sz="1600"/>
              <a:t>Promote reusability by defining common services and subprocesses</a:t>
            </a:r>
          </a:p>
          <a:p>
            <a:pPr marR="0" lvl="0" fontAlgn="auto">
              <a:lnSpc>
                <a:spcPct val="110000"/>
              </a:lnSpc>
              <a:spcAft>
                <a:spcPts val="0"/>
              </a:spcAft>
              <a:buClrTx/>
              <a:buSzTx/>
              <a:defRPr/>
            </a:pPr>
            <a:r>
              <a:rPr lang="en-US" altLang="en-US" sz="1600"/>
              <a:t>Increase business agility by accommodating changes in boundary systems with minimal impact to the solution</a:t>
            </a:r>
          </a:p>
          <a:p>
            <a:pPr marR="0" lvl="0" fontAlgn="auto">
              <a:lnSpc>
                <a:spcPct val="110000"/>
              </a:lnSpc>
              <a:spcAft>
                <a:spcPts val="0"/>
              </a:spcAft>
              <a:buClrTx/>
              <a:buSzTx/>
              <a:defRPr/>
            </a:pPr>
            <a:r>
              <a:rPr lang="en-US" altLang="en-US" sz="1600"/>
              <a:t>Minimize points of failure</a:t>
            </a:r>
          </a:p>
          <a:p>
            <a:pPr marR="0" lvl="0" fontAlgn="auto">
              <a:lnSpc>
                <a:spcPct val="110000"/>
              </a:lnSpc>
              <a:spcAft>
                <a:spcPts val="0"/>
              </a:spcAft>
              <a:buClrTx/>
              <a:buSzTx/>
              <a:defRPr/>
            </a:pPr>
            <a:r>
              <a:rPr lang="en-US" altLang="en-US" sz="1600"/>
              <a:t>Standardize data models for master and transactional data entities</a:t>
            </a:r>
          </a:p>
          <a:p>
            <a:pPr marR="0" lvl="0" fontAlgn="auto">
              <a:lnSpc>
                <a:spcPct val="110000"/>
              </a:lnSpc>
              <a:spcAft>
                <a:spcPts val="0"/>
              </a:spcAft>
              <a:buClrTx/>
              <a:buSzTx/>
              <a:defRPr/>
            </a:pPr>
            <a:r>
              <a:rPr lang="en-US" sz="1600"/>
              <a:t>Provide end-to-end monitoring view of Integrations</a:t>
            </a:r>
          </a:p>
          <a:p>
            <a:pPr marR="0" lvl="0" fontAlgn="auto">
              <a:lnSpc>
                <a:spcPct val="110000"/>
              </a:lnSpc>
              <a:spcAft>
                <a:spcPts val="0"/>
              </a:spcAft>
              <a:buClrTx/>
              <a:buSzTx/>
              <a:defRPr/>
            </a:pPr>
            <a:r>
              <a:rPr lang="en-US" altLang="en-US" sz="1600"/>
              <a:t>Only provide third parties with access to data they require</a:t>
            </a:r>
          </a:p>
        </p:txBody>
      </p:sp>
      <p:sp>
        <p:nvSpPr>
          <p:cNvPr id="5" name="Title 4">
            <a:extLst>
              <a:ext uri="{FF2B5EF4-FFF2-40B4-BE49-F238E27FC236}">
                <a16:creationId xmlns:a16="http://schemas.microsoft.com/office/drawing/2014/main" id="{3C27C0B3-AF12-47BD-860E-62EB7EA617AA}"/>
              </a:ext>
            </a:extLst>
          </p:cNvPr>
          <p:cNvSpPr>
            <a:spLocks noGrp="1"/>
          </p:cNvSpPr>
          <p:nvPr>
            <p:ph type="title"/>
          </p:nvPr>
        </p:nvSpPr>
        <p:spPr/>
        <p:txBody>
          <a:bodyPr/>
          <a:lstStyle/>
          <a:p>
            <a:r>
              <a:rPr lang="en-US"/>
              <a:t>Integration Best Practices</a:t>
            </a:r>
          </a:p>
        </p:txBody>
      </p:sp>
      <p:grpSp>
        <p:nvGrpSpPr>
          <p:cNvPr id="16" name="Group 15">
            <a:extLst>
              <a:ext uri="{FF2B5EF4-FFF2-40B4-BE49-F238E27FC236}">
                <a16:creationId xmlns:a16="http://schemas.microsoft.com/office/drawing/2014/main" id="{9F3B798A-032C-4AB5-AEBA-4C99F951DBB1}"/>
              </a:ext>
            </a:extLst>
          </p:cNvPr>
          <p:cNvGrpSpPr/>
          <p:nvPr/>
        </p:nvGrpSpPr>
        <p:grpSpPr>
          <a:xfrm>
            <a:off x="0" y="16350"/>
            <a:ext cx="2869301" cy="284558"/>
            <a:chOff x="2003522" y="13133"/>
            <a:chExt cx="2869301" cy="284558"/>
          </a:xfrm>
        </p:grpSpPr>
        <p:sp>
          <p:nvSpPr>
            <p:cNvPr id="17" name="Arrow: Chevron 16">
              <a:extLst>
                <a:ext uri="{FF2B5EF4-FFF2-40B4-BE49-F238E27FC236}">
                  <a16:creationId xmlns:a16="http://schemas.microsoft.com/office/drawing/2014/main" id="{8EFCACA3-B1C1-4869-A17C-F81946E4C711}"/>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8" name="Arrow: Chevron 17">
              <a:extLst>
                <a:ext uri="{FF2B5EF4-FFF2-40B4-BE49-F238E27FC236}">
                  <a16:creationId xmlns:a16="http://schemas.microsoft.com/office/drawing/2014/main" id="{CBA3CCB5-7AFA-4B81-97AB-EBDEF669A171}"/>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9" name="Arrow: Chevron 18">
            <a:extLst>
              <a:ext uri="{FF2B5EF4-FFF2-40B4-BE49-F238E27FC236}">
                <a16:creationId xmlns:a16="http://schemas.microsoft.com/office/drawing/2014/main" id="{C7AAE928-5377-4DC1-911D-C2B8D1E43D74}"/>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3224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91D1FE-7FC6-C7FA-045F-32A5C6D2E3BB}"/>
              </a:ext>
            </a:extLst>
          </p:cNvPr>
          <p:cNvSpPr txBox="1">
            <a:spLocks/>
          </p:cNvSpPr>
          <p:nvPr/>
        </p:nvSpPr>
        <p:spPr>
          <a:xfrm>
            <a:off x="729996" y="359538"/>
            <a:ext cx="11041380" cy="4076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F3753F"/>
              </a:solidFill>
              <a:effectLst/>
              <a:uLnTx/>
              <a:uFillTx/>
              <a:latin typeface="Arial" panose="020B0604020202020204" pitchFamily="34" charset="0"/>
              <a:ea typeface="+mj-ea"/>
              <a:cs typeface="Arial" panose="020B0604020202020204" pitchFamily="34" charset="0"/>
            </a:endParaRPr>
          </a:p>
        </p:txBody>
      </p:sp>
      <p:sp>
        <p:nvSpPr>
          <p:cNvPr id="3" name="Title 2">
            <a:extLst>
              <a:ext uri="{FF2B5EF4-FFF2-40B4-BE49-F238E27FC236}">
                <a16:creationId xmlns:a16="http://schemas.microsoft.com/office/drawing/2014/main" id="{68AFC83A-B11E-AFA3-4320-54919F83355B}"/>
              </a:ext>
            </a:extLst>
          </p:cNvPr>
          <p:cNvSpPr>
            <a:spLocks noGrp="1"/>
          </p:cNvSpPr>
          <p:nvPr>
            <p:ph type="title"/>
          </p:nvPr>
        </p:nvSpPr>
        <p:spPr>
          <a:xfrm>
            <a:off x="548449" y="339042"/>
            <a:ext cx="11252200" cy="407656"/>
          </a:xfrm>
        </p:spPr>
        <p:txBody>
          <a:bodyPr>
            <a:normAutofit fontScale="90000"/>
          </a:bodyPr>
          <a:lstStyle/>
          <a:p>
            <a:r>
              <a:rPr lang="en-US" sz="2400">
                <a:ea typeface="Open Sans Light" panose="020B0306030504020204" pitchFamily="34" charset="0"/>
              </a:rPr>
              <a:t>Workshop Expectations</a:t>
            </a:r>
            <a:endParaRPr lang="en-US"/>
          </a:p>
        </p:txBody>
      </p:sp>
      <p:sp>
        <p:nvSpPr>
          <p:cNvPr id="4" name="Rectangle 3">
            <a:extLst>
              <a:ext uri="{FF2B5EF4-FFF2-40B4-BE49-F238E27FC236}">
                <a16:creationId xmlns:a16="http://schemas.microsoft.com/office/drawing/2014/main" id="{B607C6D8-933A-4355-8830-C1C214CB72BB}"/>
              </a:ext>
            </a:extLst>
          </p:cNvPr>
          <p:cNvSpPr/>
          <p:nvPr/>
        </p:nvSpPr>
        <p:spPr>
          <a:xfrm>
            <a:off x="626893" y="1556656"/>
            <a:ext cx="3102934" cy="3721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Rectangle 55">
            <a:extLst>
              <a:ext uri="{FF2B5EF4-FFF2-40B4-BE49-F238E27FC236}">
                <a16:creationId xmlns:a16="http://schemas.microsoft.com/office/drawing/2014/main" id="{0A03B41F-825A-4C75-9786-EA3F896F8B7E}"/>
              </a:ext>
            </a:extLst>
          </p:cNvPr>
          <p:cNvSpPr/>
          <p:nvPr/>
        </p:nvSpPr>
        <p:spPr>
          <a:xfrm>
            <a:off x="4055696" y="1556656"/>
            <a:ext cx="3102935" cy="3721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8" name="Rectangle 57">
            <a:extLst>
              <a:ext uri="{FF2B5EF4-FFF2-40B4-BE49-F238E27FC236}">
                <a16:creationId xmlns:a16="http://schemas.microsoft.com/office/drawing/2014/main" id="{A1E28E70-7A5D-4F25-A8B9-AAA3E712C1AC}"/>
              </a:ext>
            </a:extLst>
          </p:cNvPr>
          <p:cNvSpPr/>
          <p:nvPr/>
        </p:nvSpPr>
        <p:spPr>
          <a:xfrm>
            <a:off x="7580173" y="1556656"/>
            <a:ext cx="3102934" cy="3721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9" name="Rectangle 58">
            <a:extLst>
              <a:ext uri="{FF2B5EF4-FFF2-40B4-BE49-F238E27FC236}">
                <a16:creationId xmlns:a16="http://schemas.microsoft.com/office/drawing/2014/main" id="{8B98EDDD-2CED-4E1F-86FF-65DD6343F0FD}"/>
              </a:ext>
            </a:extLst>
          </p:cNvPr>
          <p:cNvSpPr/>
          <p:nvPr/>
        </p:nvSpPr>
        <p:spPr>
          <a:xfrm>
            <a:off x="1005513" y="1339221"/>
            <a:ext cx="2345694"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Arial" panose="020B0604020202020204"/>
              </a:rPr>
              <a:t>Discuss Integration Approaches</a:t>
            </a:r>
            <a:endParaRPr kumimoji="0" lang="en-US" sz="1200" b="1"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ectangle 59">
            <a:extLst>
              <a:ext uri="{FF2B5EF4-FFF2-40B4-BE49-F238E27FC236}">
                <a16:creationId xmlns:a16="http://schemas.microsoft.com/office/drawing/2014/main" id="{AC7B409A-F059-464B-9732-3322FC7F9380}"/>
              </a:ext>
            </a:extLst>
          </p:cNvPr>
          <p:cNvSpPr/>
          <p:nvPr/>
        </p:nvSpPr>
        <p:spPr>
          <a:xfrm>
            <a:off x="4341781" y="1339221"/>
            <a:ext cx="2530764"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Arial" panose="020B0604020202020204"/>
                <a:ea typeface="+mn-ea"/>
                <a:cs typeface="+mn-cs"/>
              </a:rPr>
              <a:t>Review Best Practices</a:t>
            </a:r>
          </a:p>
        </p:txBody>
      </p:sp>
      <p:sp>
        <p:nvSpPr>
          <p:cNvPr id="62" name="Rectangle 61">
            <a:extLst>
              <a:ext uri="{FF2B5EF4-FFF2-40B4-BE49-F238E27FC236}">
                <a16:creationId xmlns:a16="http://schemas.microsoft.com/office/drawing/2014/main" id="{402A3AF8-7689-4228-AAF4-C7DA60662A61}"/>
              </a:ext>
            </a:extLst>
          </p:cNvPr>
          <p:cNvSpPr/>
          <p:nvPr/>
        </p:nvSpPr>
        <p:spPr>
          <a:xfrm>
            <a:off x="7958793" y="1339221"/>
            <a:ext cx="2345694"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Arial" panose="020B0604020202020204"/>
                <a:ea typeface="+mn-ea"/>
                <a:cs typeface="+mn-cs"/>
              </a:rPr>
              <a:t>Review Integration Security &amp; Error Handling </a:t>
            </a:r>
          </a:p>
        </p:txBody>
      </p:sp>
      <p:sp>
        <p:nvSpPr>
          <p:cNvPr id="65" name="TextBox 64">
            <a:extLst>
              <a:ext uri="{FF2B5EF4-FFF2-40B4-BE49-F238E27FC236}">
                <a16:creationId xmlns:a16="http://schemas.microsoft.com/office/drawing/2014/main" id="{587FEF95-B2B4-403A-81AE-944F7D3F608D}"/>
              </a:ext>
            </a:extLst>
          </p:cNvPr>
          <p:cNvSpPr txBox="1"/>
          <p:nvPr/>
        </p:nvSpPr>
        <p:spPr>
          <a:xfrm>
            <a:off x="855492" y="2061182"/>
            <a:ext cx="2267679" cy="20569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Key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Review Integration Patterns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Deep dive in Integration approaches available for Inbound and Outbound Integration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effectLst/>
              <a:uLnTx/>
              <a:uFillTx/>
              <a:latin typeface="Arial Body"/>
              <a:ea typeface="+mn-ea"/>
              <a:cs typeface="+mn-cs"/>
            </a:endParaRPr>
          </a:p>
        </p:txBody>
      </p:sp>
      <p:sp>
        <p:nvSpPr>
          <p:cNvPr id="66" name="TextBox 65">
            <a:extLst>
              <a:ext uri="{FF2B5EF4-FFF2-40B4-BE49-F238E27FC236}">
                <a16:creationId xmlns:a16="http://schemas.microsoft.com/office/drawing/2014/main" id="{22877789-3234-45DA-A860-F6322C7B7B4C}"/>
              </a:ext>
            </a:extLst>
          </p:cNvPr>
          <p:cNvSpPr txBox="1"/>
          <p:nvPr/>
        </p:nvSpPr>
        <p:spPr>
          <a:xfrm>
            <a:off x="4350816" y="2007814"/>
            <a:ext cx="2530765" cy="119519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Key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Arial Body"/>
              </a:rPr>
              <a:t>Review Best Practices for Integrations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Arial Body"/>
              </a:rPr>
              <a:t>Understand boundary system dependencies</a:t>
            </a:r>
            <a:endParaRPr kumimoji="0" lang="en-US" sz="1400" b="0" i="0" u="none" strike="noStrike" kern="1200" cap="none" spc="0" normalizeH="0" baseline="0" noProof="0">
              <a:ln>
                <a:noFill/>
              </a:ln>
              <a:effectLst/>
              <a:uLnTx/>
              <a:uFillTx/>
              <a:latin typeface="Arial Body"/>
              <a:ea typeface="+mn-ea"/>
              <a:cs typeface="+mn-cs"/>
            </a:endParaRPr>
          </a:p>
        </p:txBody>
      </p:sp>
      <p:sp>
        <p:nvSpPr>
          <p:cNvPr id="68" name="TextBox 67">
            <a:extLst>
              <a:ext uri="{FF2B5EF4-FFF2-40B4-BE49-F238E27FC236}">
                <a16:creationId xmlns:a16="http://schemas.microsoft.com/office/drawing/2014/main" id="{AC3332AF-7ACD-4B54-9F7E-9BAB18214069}"/>
              </a:ext>
            </a:extLst>
          </p:cNvPr>
          <p:cNvSpPr txBox="1"/>
          <p:nvPr/>
        </p:nvSpPr>
        <p:spPr>
          <a:xfrm>
            <a:off x="7778019" y="2013856"/>
            <a:ext cx="2631109" cy="1195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Key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Cover security considerations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Arial Body"/>
              </a:rPr>
              <a:t>Review Error Handling &amp; Notification capabilities</a:t>
            </a:r>
          </a:p>
        </p:txBody>
      </p:sp>
    </p:spTree>
    <p:extLst>
      <p:ext uri="{BB962C8B-B14F-4D97-AF65-F5344CB8AC3E}">
        <p14:creationId xmlns:p14="http://schemas.microsoft.com/office/powerpoint/2010/main" val="341284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B3DA3A-14A0-4D23-801B-27F2EC8C0527}"/>
              </a:ext>
            </a:extLst>
          </p:cNvPr>
          <p:cNvSpPr>
            <a:spLocks noGrp="1"/>
          </p:cNvSpPr>
          <p:nvPr>
            <p:ph sz="quarter" idx="15"/>
          </p:nvPr>
        </p:nvSpPr>
        <p:spPr/>
        <p:txBody>
          <a:bodyPr>
            <a:normAutofit/>
          </a:bodyPr>
          <a:lstStyle/>
          <a:p>
            <a:r>
              <a:rPr lang="en-US" sz="1600"/>
              <a:t>It is recommended that each of the interconnected applications like Finance/SCM, EPM, Salesforce, EBS &amp; other boundary systems always connect to a single instance of the boundary application and avoid connecting with more than one instance as it may lead to data integrity issues like duplicate transaction numbers etc. impacting testing</a:t>
            </a:r>
          </a:p>
          <a:p>
            <a:r>
              <a:rPr lang="en-US" sz="1600"/>
              <a:t>Refreshes between the instances of a particular application should also be in sync with the refreshes of the applications it connects. If refreshes are out of sync it may lead to data integrity issues like duplicate transaction numbers etc. impacting testing</a:t>
            </a:r>
          </a:p>
          <a:p>
            <a:r>
              <a:rPr lang="en-US" sz="1600"/>
              <a:t>All applications should be ready with the release specific changes before the INT/UAT test cycles begin. Unit testing should be completed to reduce the number of fallouts in INT/UAT testing. Any risks / challenges pertaining to build, or integration testing completion should be called out ahead of time.</a:t>
            </a:r>
          </a:p>
          <a:p>
            <a:r>
              <a:rPr lang="en-US" sz="1600"/>
              <a:t>Application downtimes should be communicated in advance to avoid a backlog of transactions upon the system being up</a:t>
            </a:r>
          </a:p>
        </p:txBody>
      </p:sp>
      <p:sp>
        <p:nvSpPr>
          <p:cNvPr id="5" name="Title 4">
            <a:extLst>
              <a:ext uri="{FF2B5EF4-FFF2-40B4-BE49-F238E27FC236}">
                <a16:creationId xmlns:a16="http://schemas.microsoft.com/office/drawing/2014/main" id="{3C27C0B3-AF12-47BD-860E-62EB7EA617AA}"/>
              </a:ext>
            </a:extLst>
          </p:cNvPr>
          <p:cNvSpPr>
            <a:spLocks noGrp="1"/>
          </p:cNvSpPr>
          <p:nvPr>
            <p:ph type="title"/>
          </p:nvPr>
        </p:nvSpPr>
        <p:spPr/>
        <p:txBody>
          <a:bodyPr/>
          <a:lstStyle/>
          <a:p>
            <a:r>
              <a:rPr lang="en-US"/>
              <a:t>Boundary System Dependencies</a:t>
            </a:r>
          </a:p>
        </p:txBody>
      </p:sp>
      <p:grpSp>
        <p:nvGrpSpPr>
          <p:cNvPr id="13" name="Group 12">
            <a:extLst>
              <a:ext uri="{FF2B5EF4-FFF2-40B4-BE49-F238E27FC236}">
                <a16:creationId xmlns:a16="http://schemas.microsoft.com/office/drawing/2014/main" id="{491863F2-D406-4421-B1CF-A6D9AD557102}"/>
              </a:ext>
            </a:extLst>
          </p:cNvPr>
          <p:cNvGrpSpPr/>
          <p:nvPr/>
        </p:nvGrpSpPr>
        <p:grpSpPr>
          <a:xfrm>
            <a:off x="0" y="16350"/>
            <a:ext cx="2869301" cy="284558"/>
            <a:chOff x="2003522" y="13133"/>
            <a:chExt cx="2869301" cy="284558"/>
          </a:xfrm>
        </p:grpSpPr>
        <p:sp>
          <p:nvSpPr>
            <p:cNvPr id="14" name="Arrow: Chevron 13">
              <a:extLst>
                <a:ext uri="{FF2B5EF4-FFF2-40B4-BE49-F238E27FC236}">
                  <a16:creationId xmlns:a16="http://schemas.microsoft.com/office/drawing/2014/main" id="{78224DEC-39C4-45FE-8E24-7F1740C9DF1E}"/>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5" name="Arrow: Chevron 14">
              <a:extLst>
                <a:ext uri="{FF2B5EF4-FFF2-40B4-BE49-F238E27FC236}">
                  <a16:creationId xmlns:a16="http://schemas.microsoft.com/office/drawing/2014/main" id="{2B589097-4E46-4956-A7DF-BC8BB3581283}"/>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6" name="Arrow: Chevron 15">
            <a:extLst>
              <a:ext uri="{FF2B5EF4-FFF2-40B4-BE49-F238E27FC236}">
                <a16:creationId xmlns:a16="http://schemas.microsoft.com/office/drawing/2014/main" id="{3E6C342B-144B-457C-B932-8E3826141150}"/>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32170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24656" y="442096"/>
            <a:ext cx="10515600" cy="869315"/>
          </a:xfrm>
        </p:spPr>
        <p:txBody>
          <a:bodyPr>
            <a:normAutofit/>
          </a:bodyPr>
          <a:lstStyle/>
          <a:p>
            <a:r>
              <a:rPr lang="en-US">
                <a:latin typeface="Arial"/>
                <a:ea typeface="Verdana"/>
                <a:cs typeface="Arial"/>
              </a:rPr>
              <a:t>User Security</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sp>
        <p:nvSpPr>
          <p:cNvPr id="20" name="TextBox 19">
            <a:extLst>
              <a:ext uri="{FF2B5EF4-FFF2-40B4-BE49-F238E27FC236}">
                <a16:creationId xmlns:a16="http://schemas.microsoft.com/office/drawing/2014/main" id="{04DF180D-4BF9-428E-890D-DE21827007E3}"/>
              </a:ext>
            </a:extLst>
          </p:cNvPr>
          <p:cNvSpPr txBox="1"/>
          <p:nvPr/>
        </p:nvSpPr>
        <p:spPr>
          <a:xfrm>
            <a:off x="547539" y="1576737"/>
            <a:ext cx="10885716" cy="28531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effectLst/>
                <a:uLnTx/>
                <a:uFillTx/>
                <a:latin typeface="Arial Body"/>
                <a:ea typeface="+mn-ea"/>
                <a:cs typeface="+mn-cs"/>
              </a:rPr>
              <a:t>User Security For Object Development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Individual user accounts will be created for developers to develop the interface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Required developer access will be provided to each user account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a:ln>
                <a:noFill/>
              </a:ln>
              <a:effectLst/>
              <a:uLnTx/>
              <a:uFillTx/>
              <a:latin typeface="Arial Body"/>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effectLst/>
                <a:uLnTx/>
                <a:uFillTx/>
                <a:latin typeface="Arial Body"/>
                <a:ea typeface="+mn-ea"/>
                <a:cs typeface="+mn-cs"/>
              </a:rPr>
              <a:t>User Security For Object Execution/Scheduling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a:latin typeface="Arial Body"/>
              </a:rPr>
              <a:t>Integrations</a:t>
            </a:r>
            <a:r>
              <a:rPr kumimoji="0" lang="en-US" sz="1400" b="0" i="0" u="none" strike="noStrike" kern="1200" cap="none" spc="0" normalizeH="0" baseline="0" noProof="0">
                <a:ln>
                  <a:noFill/>
                </a:ln>
                <a:effectLst/>
                <a:uLnTx/>
                <a:uFillTx/>
                <a:latin typeface="Arial Body"/>
                <a:ea typeface="+mn-ea"/>
                <a:cs typeface="+mn-cs"/>
              </a:rPr>
              <a:t> will be orchestrated securely as the connections will be created using Service Accounts and they will be created with minimal number of roles that are needed to execute integrations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Body"/>
                <a:ea typeface="+mn-ea"/>
                <a:cs typeface="+mn-cs"/>
              </a:rPr>
              <a:t>Individual Users Accounts will have appropriate role access to monitor the integrations. Admin Team will have access to Service Accounts for additional debugging (if required)</a:t>
            </a:r>
          </a:p>
        </p:txBody>
      </p:sp>
      <p:grpSp>
        <p:nvGrpSpPr>
          <p:cNvPr id="10" name="Group 9">
            <a:extLst>
              <a:ext uri="{FF2B5EF4-FFF2-40B4-BE49-F238E27FC236}">
                <a16:creationId xmlns:a16="http://schemas.microsoft.com/office/drawing/2014/main" id="{D2228397-FDA6-45F1-9003-DDF0AB99476A}"/>
              </a:ext>
            </a:extLst>
          </p:cNvPr>
          <p:cNvGrpSpPr/>
          <p:nvPr/>
        </p:nvGrpSpPr>
        <p:grpSpPr>
          <a:xfrm>
            <a:off x="0" y="16350"/>
            <a:ext cx="2869301" cy="284558"/>
            <a:chOff x="2003522" y="13133"/>
            <a:chExt cx="2869301" cy="284558"/>
          </a:xfrm>
        </p:grpSpPr>
        <p:sp>
          <p:nvSpPr>
            <p:cNvPr id="11" name="Arrow: Chevron 10">
              <a:extLst>
                <a:ext uri="{FF2B5EF4-FFF2-40B4-BE49-F238E27FC236}">
                  <a16:creationId xmlns:a16="http://schemas.microsoft.com/office/drawing/2014/main" id="{B6575A6C-E572-4DE1-9E21-A616B9AB64AF}"/>
                </a:ext>
              </a:extLst>
            </p:cNvPr>
            <p:cNvSpPr/>
            <p:nvPr/>
          </p:nvSpPr>
          <p:spPr>
            <a:xfrm>
              <a:off x="2003522"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Approach</a:t>
              </a:r>
            </a:p>
          </p:txBody>
        </p:sp>
        <p:sp>
          <p:nvSpPr>
            <p:cNvPr id="12" name="Arrow: Chevron 11">
              <a:extLst>
                <a:ext uri="{FF2B5EF4-FFF2-40B4-BE49-F238E27FC236}">
                  <a16:creationId xmlns:a16="http://schemas.microsoft.com/office/drawing/2014/main" id="{F7E7C4D3-EC3F-4735-8C90-300744C498D7}"/>
                </a:ext>
              </a:extLst>
            </p:cNvPr>
            <p:cNvSpPr/>
            <p:nvPr/>
          </p:nvSpPr>
          <p:spPr>
            <a:xfrm>
              <a:off x="3385355"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Security</a:t>
              </a:r>
            </a:p>
          </p:txBody>
        </p:sp>
      </p:grpSp>
      <p:sp>
        <p:nvSpPr>
          <p:cNvPr id="13" name="Arrow: Chevron 12">
            <a:extLst>
              <a:ext uri="{FF2B5EF4-FFF2-40B4-BE49-F238E27FC236}">
                <a16:creationId xmlns:a16="http://schemas.microsoft.com/office/drawing/2014/main" id="{A780AE83-0522-49D8-A2F8-D05E1FFCD57E}"/>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13905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13641" y="358015"/>
            <a:ext cx="10515600" cy="869315"/>
          </a:xfrm>
        </p:spPr>
        <p:txBody>
          <a:bodyPr>
            <a:normAutofit/>
          </a:bodyPr>
          <a:lstStyle/>
          <a:p>
            <a:r>
              <a:rPr lang="en-US">
                <a:solidFill>
                  <a:schemeClr val="accent1"/>
                </a:solidFill>
                <a:ea typeface="Verdana" panose="020B0604030504040204" pitchFamily="34" charset="0"/>
              </a:rPr>
              <a:t>Data Security in Integrations</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graphicFrame>
        <p:nvGraphicFramePr>
          <p:cNvPr id="20" name="Table 19">
            <a:extLst>
              <a:ext uri="{FF2B5EF4-FFF2-40B4-BE49-F238E27FC236}">
                <a16:creationId xmlns:a16="http://schemas.microsoft.com/office/drawing/2014/main" id="{2949BFFB-9AA4-44E2-BECE-2170109F1181}"/>
              </a:ext>
            </a:extLst>
          </p:cNvPr>
          <p:cNvGraphicFramePr>
            <a:graphicFrameLocks noGrp="1"/>
          </p:cNvGraphicFramePr>
          <p:nvPr>
            <p:extLst>
              <p:ext uri="{D42A27DB-BD31-4B8C-83A1-F6EECF244321}">
                <p14:modId xmlns:p14="http://schemas.microsoft.com/office/powerpoint/2010/main" val="3289433722"/>
              </p:ext>
            </p:extLst>
          </p:nvPr>
        </p:nvGraphicFramePr>
        <p:xfrm>
          <a:off x="476435" y="1555501"/>
          <a:ext cx="10277960" cy="4648836"/>
        </p:xfrm>
        <a:graphic>
          <a:graphicData uri="http://schemas.openxmlformats.org/drawingml/2006/table">
            <a:tbl>
              <a:tblPr firstRow="1" bandRow="1">
                <a:tableStyleId>{69012ECD-51FC-41F1-AA8D-1B2483CD663E}</a:tableStyleId>
              </a:tblPr>
              <a:tblGrid>
                <a:gridCol w="5013373">
                  <a:extLst>
                    <a:ext uri="{9D8B030D-6E8A-4147-A177-3AD203B41FA5}">
                      <a16:colId xmlns:a16="http://schemas.microsoft.com/office/drawing/2014/main" val="2754460856"/>
                    </a:ext>
                  </a:extLst>
                </a:gridCol>
                <a:gridCol w="5264587">
                  <a:extLst>
                    <a:ext uri="{9D8B030D-6E8A-4147-A177-3AD203B41FA5}">
                      <a16:colId xmlns:a16="http://schemas.microsoft.com/office/drawing/2014/main" val="2123001559"/>
                    </a:ext>
                  </a:extLst>
                </a:gridCol>
              </a:tblGrid>
              <a:tr h="452954">
                <a:tc>
                  <a:txBody>
                    <a:bodyPr/>
                    <a:lstStyle/>
                    <a:p>
                      <a:pPr algn="ctr">
                        <a:spcAft>
                          <a:spcPts val="600"/>
                        </a:spcAft>
                      </a:pPr>
                      <a:r>
                        <a:rPr lang="en-US" sz="1400" b="1" dirty="0"/>
                        <a:t>Data Security</a:t>
                      </a:r>
                      <a:endParaRPr lang="en-US" sz="1400" b="1" dirty="0">
                        <a:latin typeface="+mn-lt"/>
                        <a:ea typeface="Open Sans" panose="020B0606030504020204" pitchFamily="34" charset="0"/>
                        <a:cs typeface="Arial" panose="020B0604020202020204" pitchFamily="34" charset="0"/>
                      </a:endParaRPr>
                    </a:p>
                  </a:txBody>
                  <a:tcPr/>
                </a:tc>
                <a:tc>
                  <a:txBody>
                    <a:bodyPr/>
                    <a:lstStyle/>
                    <a:p>
                      <a:pPr algn="ctr">
                        <a:spcAft>
                          <a:spcPts val="600"/>
                        </a:spcAft>
                      </a:pPr>
                      <a:r>
                        <a:rPr lang="en-US" sz="1400" b="1"/>
                        <a:t>            Program Security</a:t>
                      </a:r>
                      <a:endParaRPr lang="en-US" sz="1400">
                        <a:latin typeface="+mn-lt"/>
                        <a:ea typeface="Open Sans" panose="020B0606030504020204" pitchFamily="34" charset="0"/>
                        <a:cs typeface="Arial" panose="020B0604020202020204" pitchFamily="34" charset="0"/>
                      </a:endParaRPr>
                    </a:p>
                  </a:txBody>
                  <a:tcPr/>
                </a:tc>
                <a:extLst>
                  <a:ext uri="{0D108BD9-81ED-4DB2-BD59-A6C34878D82A}">
                    <a16:rowId xmlns:a16="http://schemas.microsoft.com/office/drawing/2014/main" val="3358295900"/>
                  </a:ext>
                </a:extLst>
              </a:tr>
              <a:tr h="4195882">
                <a:tc>
                  <a:txBody>
                    <a:bodyPr/>
                    <a:lstStyle/>
                    <a:p>
                      <a:pPr marL="0" algn="l" defTabSz="914400" rtl="0" eaLnBrk="1" latinLnBrk="0" hangingPunct="1">
                        <a:spcAft>
                          <a:spcPts val="600"/>
                        </a:spcAft>
                      </a:pPr>
                      <a:r>
                        <a:rPr lang="en-US" sz="1200" b="1" kern="1200" dirty="0">
                          <a:solidFill>
                            <a:schemeClr val="tx1"/>
                          </a:solidFill>
                        </a:rPr>
                        <a:t>Data Masking</a:t>
                      </a:r>
                    </a:p>
                    <a:p>
                      <a:pPr marL="171450" indent="-171450">
                        <a:spcAft>
                          <a:spcPts val="600"/>
                        </a:spcAft>
                        <a:buFont typeface="Arial" panose="020B0604020202020204" pitchFamily="34" charset="0"/>
                        <a:buChar char="•"/>
                      </a:pPr>
                      <a:r>
                        <a:rPr lang="en-US" sz="1200" dirty="0">
                          <a:solidFill>
                            <a:schemeClr val="tx1"/>
                          </a:solidFill>
                        </a:rPr>
                        <a:t> PII/CI data will be masked in development and test instances during refreshes.</a:t>
                      </a:r>
                    </a:p>
                    <a:p>
                      <a:pPr marL="0" indent="0">
                        <a:spcAft>
                          <a:spcPts val="600"/>
                        </a:spcAft>
                        <a:buFont typeface="Arial" panose="020B0604020202020204" pitchFamily="34" charset="0"/>
                        <a:buNone/>
                      </a:pPr>
                      <a:endParaRPr lang="en-US" sz="1200" dirty="0">
                        <a:solidFill>
                          <a:schemeClr val="tx1"/>
                        </a:solidFill>
                      </a:endParaRPr>
                    </a:p>
                    <a:p>
                      <a:pPr marL="0" algn="l" defTabSz="914400" rtl="0" eaLnBrk="1" latinLnBrk="0" hangingPunct="1">
                        <a:spcAft>
                          <a:spcPts val="600"/>
                        </a:spcAft>
                      </a:pPr>
                      <a:r>
                        <a:rPr lang="en-US" sz="1200" b="1" kern="1200" dirty="0">
                          <a:solidFill>
                            <a:schemeClr val="tx1"/>
                          </a:solidFill>
                        </a:rPr>
                        <a:t>File Security</a:t>
                      </a:r>
                    </a:p>
                    <a:p>
                      <a:pPr marL="171450" indent="-171450" algn="l" rtl="0" eaLnBrk="1" latinLnBrk="0" hangingPunct="1">
                        <a:spcAft>
                          <a:spcPts val="600"/>
                        </a:spcAft>
                        <a:buSzPct val="100000"/>
                        <a:buFont typeface="Arial" panose="020B0604020202020204" pitchFamily="34" charset="0"/>
                        <a:buChar char="•"/>
                      </a:pPr>
                      <a:r>
                        <a:rPr lang="en-US" sz="1200" b="0" kern="1200" dirty="0">
                          <a:solidFill>
                            <a:schemeClr val="tx1"/>
                          </a:solidFill>
                        </a:rPr>
                        <a:t>Data files would be stored in a secured location on system only accessible to authorized resources from Deloitte and XYZ.</a:t>
                      </a:r>
                    </a:p>
                    <a:p>
                      <a:pPr marL="0" indent="0" algn="l" rtl="0" eaLnBrk="1" latinLnBrk="0" hangingPunct="1">
                        <a:spcAft>
                          <a:spcPts val="600"/>
                        </a:spcAft>
                        <a:buSzPct val="100000"/>
                        <a:buFont typeface="Arial" panose="020B0604020202020204" pitchFamily="34" charset="0"/>
                        <a:buNone/>
                      </a:pPr>
                      <a:endParaRPr lang="en-US" sz="1200" b="0" dirty="0">
                        <a:solidFill>
                          <a:schemeClr val="tx1"/>
                        </a:solidFill>
                      </a:endParaRPr>
                    </a:p>
                    <a:p>
                      <a:pPr marL="0" algn="l" defTabSz="914400" rtl="0" eaLnBrk="1" latinLnBrk="0" hangingPunct="1">
                        <a:spcAft>
                          <a:spcPts val="600"/>
                        </a:spcAft>
                      </a:pPr>
                      <a:r>
                        <a:rPr lang="en-US" sz="1200" b="1" kern="1200" dirty="0">
                          <a:solidFill>
                            <a:schemeClr val="tx1"/>
                          </a:solidFill>
                        </a:rPr>
                        <a:t>Encryption</a:t>
                      </a:r>
                    </a:p>
                    <a:p>
                      <a:pPr marL="171450" indent="-171450" algn="l" rtl="0" eaLnBrk="1" latinLnBrk="0" hangingPunct="1">
                        <a:spcAft>
                          <a:spcPts val="600"/>
                        </a:spcAft>
                        <a:buSzPct val="100000"/>
                        <a:buFont typeface="Arial" panose="020B0604020202020204" pitchFamily="34" charset="0"/>
                        <a:buChar char="•"/>
                      </a:pPr>
                      <a:r>
                        <a:rPr lang="en-US" sz="1200" b="0" kern="1200" dirty="0">
                          <a:solidFill>
                            <a:schemeClr val="tx1"/>
                          </a:solidFill>
                        </a:rPr>
                        <a:t>Wherever applicable PGP encryption will be used to encrypt the data files.</a:t>
                      </a:r>
                    </a:p>
                    <a:p>
                      <a:pPr marL="0" indent="0" algn="l" rtl="0" eaLnBrk="1" latinLnBrk="0" hangingPunct="1">
                        <a:spcAft>
                          <a:spcPts val="600"/>
                        </a:spcAft>
                        <a:buSzPct val="100000"/>
                        <a:buFont typeface="Arial" panose="020B0604020202020204" pitchFamily="34" charset="0"/>
                        <a:buNone/>
                      </a:pPr>
                      <a:endParaRPr lang="en-US" sz="1200" b="0" kern="1200" dirty="0">
                        <a:solidFill>
                          <a:schemeClr val="tx1"/>
                        </a:solidFill>
                      </a:endParaRPr>
                    </a:p>
                    <a:p>
                      <a:pPr marL="0" algn="l" defTabSz="914400" rtl="0" eaLnBrk="1" latinLnBrk="0" hangingPunct="1">
                        <a:spcAft>
                          <a:spcPts val="600"/>
                        </a:spcAft>
                      </a:pPr>
                      <a:r>
                        <a:rPr lang="en-US" sz="1200" b="1" kern="1200" dirty="0">
                          <a:solidFill>
                            <a:schemeClr val="tx1"/>
                          </a:solidFill>
                        </a:rPr>
                        <a:t>Cloud Universal Content Management Security</a:t>
                      </a:r>
                    </a:p>
                    <a:p>
                      <a:pPr marL="171450" indent="-171450">
                        <a:spcBef>
                          <a:spcPts val="0"/>
                        </a:spcBef>
                        <a:spcAft>
                          <a:spcPts val="1333"/>
                        </a:spcAft>
                        <a:buSzPct val="100000"/>
                        <a:buFont typeface="Arial" panose="020B0604020202020204" pitchFamily="34" charset="0"/>
                        <a:buChar char="•"/>
                      </a:pPr>
                      <a:r>
                        <a:rPr lang="en-US" sz="1200" noProof="0" dirty="0">
                          <a:solidFill>
                            <a:schemeClr val="tx1"/>
                          </a:solidFill>
                        </a:rPr>
                        <a:t>Oracle UCM for XYZ is secured through user roles and privileges which will restrict access to unauthorized users.</a:t>
                      </a:r>
                      <a:endParaRPr lang="en-US" sz="1200" noProof="0" dirty="0">
                        <a:solidFill>
                          <a:schemeClr val="tx1"/>
                        </a:solidFill>
                        <a:latin typeface="+mn-lt"/>
                        <a:ea typeface="Open Sans" panose="020B0606030504020204" pitchFamily="34" charset="0"/>
                        <a:cs typeface="Arial" panose="020B0604020202020204" pitchFamily="34" charset="0"/>
                      </a:endParaRPr>
                    </a:p>
                  </a:txBody>
                  <a:tcPr/>
                </a:tc>
                <a:tc>
                  <a:txBody>
                    <a:bodyPr/>
                    <a:lstStyle/>
                    <a:p>
                      <a:pPr marL="0" algn="l" defTabSz="914400" rtl="0" eaLnBrk="1" latinLnBrk="0" hangingPunct="1">
                        <a:spcAft>
                          <a:spcPts val="600"/>
                        </a:spcAft>
                      </a:pPr>
                      <a:r>
                        <a:rPr lang="en-US" sz="1200" b="1" kern="1200" dirty="0">
                          <a:solidFill>
                            <a:schemeClr val="tx1"/>
                          </a:solidFill>
                        </a:rPr>
                        <a:t>Secured Web Services and Integrations</a:t>
                      </a:r>
                    </a:p>
                    <a:p>
                      <a:pPr marL="171450" indent="-171450">
                        <a:spcAft>
                          <a:spcPts val="600"/>
                        </a:spcAft>
                        <a:buFont typeface="Arial" panose="020B0604020202020204" pitchFamily="34" charset="0"/>
                        <a:buChar char="•"/>
                      </a:pPr>
                      <a:r>
                        <a:rPr lang="en-US" sz="1200" dirty="0">
                          <a:solidFill>
                            <a:schemeClr val="tx1"/>
                          </a:solidFill>
                        </a:rPr>
                        <a:t>The Oracle Integration Cloud instance will have connections which are secured with credentials. Web Services exposed from  network will have security policies attached to them and are secured by roles and privileges resulting in secured integrations with  on premise and third-party systems.</a:t>
                      </a:r>
                    </a:p>
                    <a:p>
                      <a:pPr marL="0" algn="l" defTabSz="914400" rtl="0" eaLnBrk="1" latinLnBrk="0" hangingPunct="1">
                        <a:spcAft>
                          <a:spcPts val="600"/>
                        </a:spcAft>
                      </a:pPr>
                      <a:endParaRPr lang="en-US" sz="1200" b="0" kern="1200" dirty="0">
                        <a:solidFill>
                          <a:schemeClr val="tx1"/>
                        </a:solidFill>
                      </a:endParaRPr>
                    </a:p>
                    <a:p>
                      <a:pPr marL="0" algn="l" defTabSz="914400" rtl="0" eaLnBrk="1" latinLnBrk="0" hangingPunct="1">
                        <a:spcAft>
                          <a:spcPts val="600"/>
                        </a:spcAft>
                      </a:pPr>
                      <a:r>
                        <a:rPr lang="en-US" sz="1200" b="1" kern="1200" dirty="0">
                          <a:solidFill>
                            <a:schemeClr val="tx1"/>
                          </a:solidFill>
                        </a:rPr>
                        <a:t>Security during Transmission</a:t>
                      </a:r>
                    </a:p>
                    <a:p>
                      <a:pPr marL="171450" indent="-171450">
                        <a:spcAft>
                          <a:spcPts val="600"/>
                        </a:spcAft>
                        <a:buFont typeface="Arial" panose="020B0604020202020204" pitchFamily="34" charset="0"/>
                        <a:buChar char="•"/>
                      </a:pPr>
                      <a:r>
                        <a:rPr lang="en-US" sz="1200" dirty="0">
                          <a:solidFill>
                            <a:schemeClr val="tx1"/>
                          </a:solidFill>
                        </a:rPr>
                        <a:t>In-transit data is kept secure using Transport Layer Security (TLS) 1.2 or later</a:t>
                      </a:r>
                      <a:endParaRPr lang="en-US" sz="1200" dirty="0">
                        <a:solidFill>
                          <a:schemeClr val="tx1"/>
                        </a:solidFill>
                        <a:latin typeface="+mn-lt"/>
                        <a:ea typeface="Open Sans" panose="020B0606030504020204" pitchFamily="34" charset="0"/>
                        <a:cs typeface="Arial" panose="020B0604020202020204" pitchFamily="34" charset="0"/>
                      </a:endParaRPr>
                    </a:p>
                  </a:txBody>
                  <a:tcPr/>
                </a:tc>
                <a:extLst>
                  <a:ext uri="{0D108BD9-81ED-4DB2-BD59-A6C34878D82A}">
                    <a16:rowId xmlns:a16="http://schemas.microsoft.com/office/drawing/2014/main" val="632082791"/>
                  </a:ext>
                </a:extLst>
              </a:tr>
            </a:tbl>
          </a:graphicData>
        </a:graphic>
      </p:graphicFrame>
      <p:grpSp>
        <p:nvGrpSpPr>
          <p:cNvPr id="16" name="Group 15">
            <a:extLst>
              <a:ext uri="{FF2B5EF4-FFF2-40B4-BE49-F238E27FC236}">
                <a16:creationId xmlns:a16="http://schemas.microsoft.com/office/drawing/2014/main" id="{AD61E8EB-D672-4A67-8323-628ABD68D1FE}"/>
              </a:ext>
            </a:extLst>
          </p:cNvPr>
          <p:cNvGrpSpPr/>
          <p:nvPr/>
        </p:nvGrpSpPr>
        <p:grpSpPr>
          <a:xfrm>
            <a:off x="0" y="16350"/>
            <a:ext cx="2869301" cy="284558"/>
            <a:chOff x="2003522" y="13133"/>
            <a:chExt cx="2869301" cy="284558"/>
          </a:xfrm>
        </p:grpSpPr>
        <p:sp>
          <p:nvSpPr>
            <p:cNvPr id="17" name="Arrow: Chevron 16">
              <a:extLst>
                <a:ext uri="{FF2B5EF4-FFF2-40B4-BE49-F238E27FC236}">
                  <a16:creationId xmlns:a16="http://schemas.microsoft.com/office/drawing/2014/main" id="{0D56EEFC-4CCA-401B-96D3-D58E74ADAFF2}"/>
                </a:ext>
              </a:extLst>
            </p:cNvPr>
            <p:cNvSpPr/>
            <p:nvPr/>
          </p:nvSpPr>
          <p:spPr>
            <a:xfrm>
              <a:off x="2003522"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Approach</a:t>
              </a:r>
            </a:p>
          </p:txBody>
        </p:sp>
        <p:sp>
          <p:nvSpPr>
            <p:cNvPr id="18" name="Arrow: Chevron 17">
              <a:extLst>
                <a:ext uri="{FF2B5EF4-FFF2-40B4-BE49-F238E27FC236}">
                  <a16:creationId xmlns:a16="http://schemas.microsoft.com/office/drawing/2014/main" id="{872FE0E8-2488-4108-9775-49A4B972F1E2}"/>
                </a:ext>
              </a:extLst>
            </p:cNvPr>
            <p:cNvSpPr/>
            <p:nvPr/>
          </p:nvSpPr>
          <p:spPr>
            <a:xfrm>
              <a:off x="3385355"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Security</a:t>
              </a:r>
            </a:p>
          </p:txBody>
        </p:sp>
      </p:grpSp>
      <p:sp>
        <p:nvSpPr>
          <p:cNvPr id="19" name="Arrow: Chevron 18">
            <a:extLst>
              <a:ext uri="{FF2B5EF4-FFF2-40B4-BE49-F238E27FC236}">
                <a16:creationId xmlns:a16="http://schemas.microsoft.com/office/drawing/2014/main" id="{F4875FB1-24B7-4929-B42D-669ED95A7998}"/>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262042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descr="Server outline">
            <a:extLst>
              <a:ext uri="{FF2B5EF4-FFF2-40B4-BE49-F238E27FC236}">
                <a16:creationId xmlns:a16="http://schemas.microsoft.com/office/drawing/2014/main" id="{B3FE64D3-7B27-40C4-BB37-3705968832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2978" y="2003649"/>
            <a:ext cx="914400" cy="914400"/>
          </a:xfrm>
          <a:prstGeom prst="rect">
            <a:avLst/>
          </a:prstGeom>
        </p:spPr>
      </p:pic>
      <p:graphicFrame>
        <p:nvGraphicFramePr>
          <p:cNvPr id="15" name="Table 14">
            <a:extLst>
              <a:ext uri="{FF2B5EF4-FFF2-40B4-BE49-F238E27FC236}">
                <a16:creationId xmlns:a16="http://schemas.microsoft.com/office/drawing/2014/main" id="{3E72CA8C-D4A4-460C-84C8-FD55A8B07CCC}"/>
              </a:ext>
            </a:extLst>
          </p:cNvPr>
          <p:cNvGraphicFramePr>
            <a:graphicFrameLocks noGrp="1"/>
          </p:cNvGraphicFramePr>
          <p:nvPr/>
        </p:nvGraphicFramePr>
        <p:xfrm>
          <a:off x="4244414" y="1601735"/>
          <a:ext cx="2995371" cy="4448512"/>
        </p:xfrm>
        <a:graphic>
          <a:graphicData uri="http://schemas.openxmlformats.org/drawingml/2006/table">
            <a:tbl>
              <a:tblPr firstRow="1" bandRow="1">
                <a:tableStyleId>{5940675A-B579-460E-94D1-54222C63F5DA}</a:tableStyleId>
              </a:tblPr>
              <a:tblGrid>
                <a:gridCol w="2995371">
                  <a:extLst>
                    <a:ext uri="{9D8B030D-6E8A-4147-A177-3AD203B41FA5}">
                      <a16:colId xmlns:a16="http://schemas.microsoft.com/office/drawing/2014/main" val="3602010399"/>
                    </a:ext>
                  </a:extLst>
                </a:gridCol>
              </a:tblGrid>
              <a:tr h="330763">
                <a:tc>
                  <a:txBody>
                    <a:bodyPr/>
                    <a:lstStyle/>
                    <a:p>
                      <a:pPr algn="ctr"/>
                      <a:r>
                        <a:rPr lang="en-US" sz="1200">
                          <a:solidFill>
                            <a:schemeClr val="bg1"/>
                          </a:solidFill>
                          <a:latin typeface="Arial Body"/>
                          <a:ea typeface="Open Sans"/>
                          <a:cs typeface="Open Sans"/>
                        </a:rPr>
                        <a:t>Oracle Integration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4117749">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6" name="Rectangle: Rounded Corners 15">
            <a:extLst>
              <a:ext uri="{FF2B5EF4-FFF2-40B4-BE49-F238E27FC236}">
                <a16:creationId xmlns:a16="http://schemas.microsoft.com/office/drawing/2014/main" id="{97A49BC9-A8AC-488B-99FD-DA475D9C4E65}"/>
              </a:ext>
            </a:extLst>
          </p:cNvPr>
          <p:cNvSpPr/>
          <p:nvPr/>
        </p:nvSpPr>
        <p:spPr>
          <a:xfrm>
            <a:off x="4350763" y="2042154"/>
            <a:ext cx="2766474" cy="3873993"/>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Orchestration</a:t>
            </a:r>
            <a:endParaRPr kumimoji="0" lang="en-US" sz="11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93" name="Rectangle: Rounded Corners 92">
            <a:extLst>
              <a:ext uri="{FF2B5EF4-FFF2-40B4-BE49-F238E27FC236}">
                <a16:creationId xmlns:a16="http://schemas.microsoft.com/office/drawing/2014/main" id="{B327EDC5-F57E-49C0-8364-93109253A718}"/>
              </a:ext>
            </a:extLst>
          </p:cNvPr>
          <p:cNvSpPr/>
          <p:nvPr/>
        </p:nvSpPr>
        <p:spPr>
          <a:xfrm>
            <a:off x="5620767" y="2409234"/>
            <a:ext cx="1405334" cy="2260194"/>
          </a:xfrm>
          <a:prstGeom prst="roundRect">
            <a:avLst/>
          </a:prstGeom>
          <a:noFill/>
          <a:ln w="63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Oracle ERP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Cloud Adapter – Import Bulk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0CF8A62-7DF6-4401-A3D7-8035F0092282}"/>
              </a:ext>
            </a:extLst>
          </p:cNvPr>
          <p:cNvSpPr txBox="1"/>
          <p:nvPr/>
        </p:nvSpPr>
        <p:spPr>
          <a:xfrm>
            <a:off x="4402319" y="2640077"/>
            <a:ext cx="10909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Trigger Scheduled Integration</a:t>
            </a:r>
          </a:p>
        </p:txBody>
      </p:sp>
      <p:sp>
        <p:nvSpPr>
          <p:cNvPr id="75" name="TextBox 74">
            <a:extLst>
              <a:ext uri="{FF2B5EF4-FFF2-40B4-BE49-F238E27FC236}">
                <a16:creationId xmlns:a16="http://schemas.microsoft.com/office/drawing/2014/main" id="{3EB73A41-9B9F-4F01-9F2E-DF90A5FB4F13}"/>
              </a:ext>
            </a:extLst>
          </p:cNvPr>
          <p:cNvSpPr txBox="1"/>
          <p:nvPr/>
        </p:nvSpPr>
        <p:spPr>
          <a:xfrm>
            <a:off x="4345783" y="3356798"/>
            <a:ext cx="113258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Download the data file</a:t>
            </a:r>
          </a:p>
        </p:txBody>
      </p:sp>
      <p:cxnSp>
        <p:nvCxnSpPr>
          <p:cNvPr id="32" name="Straight Arrow Connector 31">
            <a:extLst>
              <a:ext uri="{FF2B5EF4-FFF2-40B4-BE49-F238E27FC236}">
                <a16:creationId xmlns:a16="http://schemas.microsoft.com/office/drawing/2014/main" id="{8255C23F-76BB-4A04-8E7F-08818431000D}"/>
              </a:ext>
            </a:extLst>
          </p:cNvPr>
          <p:cNvCxnSpPr>
            <a:cxnSpLocks/>
          </p:cNvCxnSpPr>
          <p:nvPr/>
        </p:nvCxnSpPr>
        <p:spPr>
          <a:xfrm>
            <a:off x="4900965" y="2922206"/>
            <a:ext cx="0" cy="13085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369FB6AE-39B3-4B07-A45E-3131C53CB196}"/>
              </a:ext>
            </a:extLst>
          </p:cNvPr>
          <p:cNvSpPr txBox="1"/>
          <p:nvPr/>
        </p:nvSpPr>
        <p:spPr>
          <a:xfrm>
            <a:off x="5649186" y="3786020"/>
            <a:ext cx="1407166"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submitESSJob</a:t>
            </a:r>
          </a:p>
        </p:txBody>
      </p:sp>
      <p:sp>
        <p:nvSpPr>
          <p:cNvPr id="137" name="TextBox 136">
            <a:extLst>
              <a:ext uri="{FF2B5EF4-FFF2-40B4-BE49-F238E27FC236}">
                <a16:creationId xmlns:a16="http://schemas.microsoft.com/office/drawing/2014/main" id="{7EDCB747-EFC0-40E0-9040-20FF3ED9947B}"/>
              </a:ext>
            </a:extLst>
          </p:cNvPr>
          <p:cNvSpPr txBox="1"/>
          <p:nvPr/>
        </p:nvSpPr>
        <p:spPr>
          <a:xfrm>
            <a:off x="5592349" y="3159724"/>
            <a:ext cx="151815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uploadFileToUCM</a:t>
            </a:r>
          </a:p>
        </p:txBody>
      </p:sp>
      <p:sp>
        <p:nvSpPr>
          <p:cNvPr id="73" name="TextBox 72">
            <a:extLst>
              <a:ext uri="{FF2B5EF4-FFF2-40B4-BE49-F238E27FC236}">
                <a16:creationId xmlns:a16="http://schemas.microsoft.com/office/drawing/2014/main" id="{A700BF60-B1C0-4446-9A47-B3FA1BE60EA6}"/>
              </a:ext>
            </a:extLst>
          </p:cNvPr>
          <p:cNvSpPr txBox="1"/>
          <p:nvPr/>
        </p:nvSpPr>
        <p:spPr>
          <a:xfrm>
            <a:off x="4372488" y="4686531"/>
            <a:ext cx="111292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validations</a:t>
            </a:r>
          </a:p>
        </p:txBody>
      </p:sp>
      <p:sp>
        <p:nvSpPr>
          <p:cNvPr id="195" name="TextBox 194">
            <a:extLst>
              <a:ext uri="{FF2B5EF4-FFF2-40B4-BE49-F238E27FC236}">
                <a16:creationId xmlns:a16="http://schemas.microsoft.com/office/drawing/2014/main" id="{8E1FE9ED-46A4-4061-9AF7-39167893106C}"/>
              </a:ext>
            </a:extLst>
          </p:cNvPr>
          <p:cNvSpPr txBox="1"/>
          <p:nvPr/>
        </p:nvSpPr>
        <p:spPr>
          <a:xfrm>
            <a:off x="8100141" y="3501249"/>
            <a:ext cx="12737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Load Interface File for Import</a:t>
            </a:r>
          </a:p>
        </p:txBody>
      </p:sp>
      <p:sp>
        <p:nvSpPr>
          <p:cNvPr id="190" name="TextBox 189">
            <a:extLst>
              <a:ext uri="{FF2B5EF4-FFF2-40B4-BE49-F238E27FC236}">
                <a16:creationId xmlns:a16="http://schemas.microsoft.com/office/drawing/2014/main" id="{9D31B1BC-3368-46DD-8864-6BDB234FBBF2}"/>
              </a:ext>
            </a:extLst>
          </p:cNvPr>
          <p:cNvSpPr txBox="1"/>
          <p:nvPr/>
        </p:nvSpPr>
        <p:spPr>
          <a:xfrm rot="20888292">
            <a:off x="8141705" y="2693665"/>
            <a:ext cx="1125481" cy="2367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Upload Data File</a:t>
            </a:r>
          </a:p>
        </p:txBody>
      </p:sp>
      <p:sp>
        <p:nvSpPr>
          <p:cNvPr id="175" name="TextBox 174">
            <a:extLst>
              <a:ext uri="{FF2B5EF4-FFF2-40B4-BE49-F238E27FC236}">
                <a16:creationId xmlns:a16="http://schemas.microsoft.com/office/drawing/2014/main" id="{4B5C8246-2E97-4F06-B800-22BCABA79B1D}"/>
              </a:ext>
            </a:extLst>
          </p:cNvPr>
          <p:cNvSpPr txBox="1"/>
          <p:nvPr/>
        </p:nvSpPr>
        <p:spPr>
          <a:xfrm>
            <a:off x="5662504" y="4370715"/>
            <a:ext cx="1379231"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submitESSJob</a:t>
            </a:r>
          </a:p>
        </p:txBody>
      </p:sp>
      <p:graphicFrame>
        <p:nvGraphicFramePr>
          <p:cNvPr id="17" name="Table 16">
            <a:extLst>
              <a:ext uri="{FF2B5EF4-FFF2-40B4-BE49-F238E27FC236}">
                <a16:creationId xmlns:a16="http://schemas.microsoft.com/office/drawing/2014/main" id="{75E8E7A0-C6C7-4365-A790-D4F7AA92BDDC}"/>
              </a:ext>
            </a:extLst>
          </p:cNvPr>
          <p:cNvGraphicFramePr>
            <a:graphicFrameLocks noGrp="1"/>
          </p:cNvGraphicFramePr>
          <p:nvPr/>
        </p:nvGraphicFramePr>
        <p:xfrm>
          <a:off x="9335427" y="1601736"/>
          <a:ext cx="1533680" cy="3663088"/>
        </p:xfrm>
        <a:graphic>
          <a:graphicData uri="http://schemas.openxmlformats.org/drawingml/2006/table">
            <a:tbl>
              <a:tblPr firstRow="1" bandRow="1">
                <a:tableStyleId>{5940675A-B579-460E-94D1-54222C63F5DA}</a:tableStyleId>
              </a:tblPr>
              <a:tblGrid>
                <a:gridCol w="1533680">
                  <a:extLst>
                    <a:ext uri="{9D8B030D-6E8A-4147-A177-3AD203B41FA5}">
                      <a16:colId xmlns:a16="http://schemas.microsoft.com/office/drawing/2014/main" val="3602010399"/>
                    </a:ext>
                  </a:extLst>
                </a:gridCol>
              </a:tblGrid>
              <a:tr h="264012">
                <a:tc>
                  <a:txBody>
                    <a:bodyPr/>
                    <a:lstStyle/>
                    <a:p>
                      <a:pPr algn="ctr"/>
                      <a:r>
                        <a:rPr lang="en-US" sz="1200">
                          <a:solidFill>
                            <a:schemeClr val="bg1"/>
                          </a:solidFill>
                          <a:latin typeface="Arial Body"/>
                          <a:ea typeface="Open Sans"/>
                          <a:cs typeface="Open Sans"/>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38876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575149" y="676564"/>
            <a:ext cx="10972800" cy="523220"/>
          </a:xfrm>
        </p:spPr>
        <p:txBody>
          <a:bodyPr>
            <a:noAutofit/>
          </a:bodyPr>
          <a:lstStyle/>
          <a:p>
            <a:pPr fontAlgn="base">
              <a:lnSpc>
                <a:spcPct val="100000"/>
              </a:lnSpc>
              <a:spcAft>
                <a:spcPct val="0"/>
              </a:spcAft>
              <a:defRPr/>
            </a:pPr>
            <a:r>
              <a:rPr lang="en-US">
                <a:ea typeface="Verdana" panose="020B0604030504040204" pitchFamily="34" charset="0"/>
              </a:rPr>
              <a:t>Integration Security in Inbound Flow</a:t>
            </a:r>
          </a:p>
        </p:txBody>
      </p:sp>
      <p:graphicFrame>
        <p:nvGraphicFramePr>
          <p:cNvPr id="2" name="Table 1">
            <a:extLst>
              <a:ext uri="{FF2B5EF4-FFF2-40B4-BE49-F238E27FC236}">
                <a16:creationId xmlns:a16="http://schemas.microsoft.com/office/drawing/2014/main" id="{EF3C4338-0779-4379-B9D3-CDF6337341AB}"/>
              </a:ext>
            </a:extLst>
          </p:cNvPr>
          <p:cNvGraphicFramePr>
            <a:graphicFrameLocks noGrp="1"/>
          </p:cNvGraphicFramePr>
          <p:nvPr/>
        </p:nvGraphicFramePr>
        <p:xfrm>
          <a:off x="615771" y="1602557"/>
          <a:ext cx="509047" cy="286268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283980">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49692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3" name="TextBox 2">
            <a:extLst>
              <a:ext uri="{FF2B5EF4-FFF2-40B4-BE49-F238E27FC236}">
                <a16:creationId xmlns:a16="http://schemas.microsoft.com/office/drawing/2014/main" id="{C38940A7-926C-49A5-B86A-AA4971C52FBE}"/>
              </a:ext>
            </a:extLst>
          </p:cNvPr>
          <p:cNvSpPr txBox="1"/>
          <p:nvPr/>
        </p:nvSpPr>
        <p:spPr>
          <a:xfrm rot="16200000">
            <a:off x="-275529" y="3059965"/>
            <a:ext cx="228953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Open Sans" panose="020B0606030504020204" pitchFamily="34" charset="0"/>
                <a:cs typeface="Arial" panose="020B0604020202020204" pitchFamily="34" charset="0"/>
              </a:rPr>
              <a:t>Source System</a:t>
            </a:r>
          </a:p>
        </p:txBody>
      </p:sp>
      <p:graphicFrame>
        <p:nvGraphicFramePr>
          <p:cNvPr id="13" name="Table 12">
            <a:extLst>
              <a:ext uri="{FF2B5EF4-FFF2-40B4-BE49-F238E27FC236}">
                <a16:creationId xmlns:a16="http://schemas.microsoft.com/office/drawing/2014/main" id="{70B87D72-F949-426D-B6C6-F08AE15CA6B7}"/>
              </a:ext>
            </a:extLst>
          </p:cNvPr>
          <p:cNvGraphicFramePr>
            <a:graphicFrameLocks noGrp="1"/>
          </p:cNvGraphicFramePr>
          <p:nvPr/>
        </p:nvGraphicFramePr>
        <p:xfrm>
          <a:off x="1404565" y="1593370"/>
          <a:ext cx="1919623" cy="2201996"/>
        </p:xfrm>
        <a:graphic>
          <a:graphicData uri="http://schemas.openxmlformats.org/drawingml/2006/table">
            <a:tbl>
              <a:tblPr firstRow="1" bandRow="1">
                <a:tableStyleId>{5940675A-B579-460E-94D1-54222C63F5DA}</a:tableStyleId>
              </a:tblPr>
              <a:tblGrid>
                <a:gridCol w="1919623">
                  <a:extLst>
                    <a:ext uri="{9D8B030D-6E8A-4147-A177-3AD203B41FA5}">
                      <a16:colId xmlns:a16="http://schemas.microsoft.com/office/drawing/2014/main" val="3602010399"/>
                    </a:ext>
                  </a:extLst>
                </a:gridCol>
              </a:tblGrid>
              <a:tr h="0">
                <a:tc>
                  <a:txBody>
                    <a:bodyPr/>
                    <a:lstStyle/>
                    <a:p>
                      <a:pPr algn="ctr"/>
                      <a:r>
                        <a:rPr lang="en-US" sz="1200">
                          <a:solidFill>
                            <a:schemeClr val="bg1"/>
                          </a:solidFill>
                          <a:latin typeface="Arial Body"/>
                          <a:ea typeface="Open Sans"/>
                          <a:cs typeface="Open Sans"/>
                        </a:rPr>
                        <a:t>GoAnywhere SFTP</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927676">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 name="Rectangle: Rounded Corners 4">
            <a:extLst>
              <a:ext uri="{FF2B5EF4-FFF2-40B4-BE49-F238E27FC236}">
                <a16:creationId xmlns:a16="http://schemas.microsoft.com/office/drawing/2014/main" id="{777C41AE-701F-412C-A3E6-05D07D8E4ABD}"/>
              </a:ext>
            </a:extLst>
          </p:cNvPr>
          <p:cNvSpPr/>
          <p:nvPr/>
        </p:nvSpPr>
        <p:spPr>
          <a:xfrm>
            <a:off x="1525808" y="2037912"/>
            <a:ext cx="1692406" cy="165410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18" name="Freeform 1001">
            <a:extLst>
              <a:ext uri="{FF2B5EF4-FFF2-40B4-BE49-F238E27FC236}">
                <a16:creationId xmlns:a16="http://schemas.microsoft.com/office/drawing/2014/main" id="{E0F0AC52-B542-47AD-9BDF-2E9782E7CD09}"/>
              </a:ext>
            </a:extLst>
          </p:cNvPr>
          <p:cNvSpPr>
            <a:spLocks noEditPoints="1"/>
          </p:cNvSpPr>
          <p:nvPr/>
        </p:nvSpPr>
        <p:spPr bwMode="auto">
          <a:xfrm>
            <a:off x="10332754" y="1966593"/>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7" name="TextBox 6">
            <a:extLst>
              <a:ext uri="{FF2B5EF4-FFF2-40B4-BE49-F238E27FC236}">
                <a16:creationId xmlns:a16="http://schemas.microsoft.com/office/drawing/2014/main" id="{6070E98B-F850-436E-9D51-F23E1430380A}"/>
              </a:ext>
            </a:extLst>
          </p:cNvPr>
          <p:cNvSpPr txBox="1"/>
          <p:nvPr/>
        </p:nvSpPr>
        <p:spPr>
          <a:xfrm>
            <a:off x="9363478" y="4936403"/>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Base Table</a:t>
            </a:r>
          </a:p>
        </p:txBody>
      </p:sp>
      <p:sp>
        <p:nvSpPr>
          <p:cNvPr id="28" name="TextBox 27">
            <a:extLst>
              <a:ext uri="{FF2B5EF4-FFF2-40B4-BE49-F238E27FC236}">
                <a16:creationId xmlns:a16="http://schemas.microsoft.com/office/drawing/2014/main" id="{B790B262-2986-4352-BDB7-1A7E0B51A98D}"/>
              </a:ext>
            </a:extLst>
          </p:cNvPr>
          <p:cNvSpPr txBox="1"/>
          <p:nvPr/>
        </p:nvSpPr>
        <p:spPr>
          <a:xfrm>
            <a:off x="9251203" y="2768865"/>
            <a:ext cx="1387069" cy="5078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Universal Content Management Server (UCM)</a:t>
            </a:r>
          </a:p>
        </p:txBody>
      </p:sp>
      <p:graphicFrame>
        <p:nvGraphicFramePr>
          <p:cNvPr id="29" name="Table 28">
            <a:extLst>
              <a:ext uri="{FF2B5EF4-FFF2-40B4-BE49-F238E27FC236}">
                <a16:creationId xmlns:a16="http://schemas.microsoft.com/office/drawing/2014/main" id="{E649DE7A-7B8F-488B-979F-4AB5A8C57B4B}"/>
              </a:ext>
            </a:extLst>
          </p:cNvPr>
          <p:cNvGraphicFramePr>
            <a:graphicFrameLocks noGrp="1"/>
          </p:cNvGraphicFramePr>
          <p:nvPr/>
        </p:nvGraphicFramePr>
        <p:xfrm>
          <a:off x="1425020" y="4061091"/>
          <a:ext cx="1921495" cy="1387604"/>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322375">
                <a:tc>
                  <a:txBody>
                    <a:bodyPr/>
                    <a:lstStyle/>
                    <a:p>
                      <a:pPr algn="ctr"/>
                      <a:r>
                        <a:rPr lang="en-US" sz="1200">
                          <a:solidFill>
                            <a:schemeClr val="bg1"/>
                          </a:solidFill>
                          <a:latin typeface="Arial Body"/>
                          <a:ea typeface="Open Sans"/>
                          <a:cs typeface="Open Sans"/>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065229">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8" name="TextBox 7">
            <a:extLst>
              <a:ext uri="{FF2B5EF4-FFF2-40B4-BE49-F238E27FC236}">
                <a16:creationId xmlns:a16="http://schemas.microsoft.com/office/drawing/2014/main" id="{2D0C7DEB-A83B-4411-9511-8E1A5ECF61B3}"/>
              </a:ext>
            </a:extLst>
          </p:cNvPr>
          <p:cNvSpPr txBox="1"/>
          <p:nvPr/>
        </p:nvSpPr>
        <p:spPr>
          <a:xfrm>
            <a:off x="1380873" y="5031433"/>
            <a:ext cx="200791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Bulk transformations/ validations</a:t>
            </a:r>
            <a:endParaRPr kumimoji="0" lang="en-US" sz="1000" b="0" i="0" u="none" strike="noStrike" kern="1200" cap="none" spc="0" normalizeH="0" baseline="0" noProof="0">
              <a:ln>
                <a:noFill/>
              </a:ln>
              <a:effectLst/>
              <a:uLnTx/>
              <a:uFillTx/>
              <a:ea typeface="+mn-ea"/>
              <a:cs typeface="Arial" panose="020B0604020202020204" pitchFamily="34" charset="0"/>
            </a:endParaRPr>
          </a:p>
        </p:txBody>
      </p:sp>
      <p:cxnSp>
        <p:nvCxnSpPr>
          <p:cNvPr id="10" name="Straight Arrow Connector 9">
            <a:extLst>
              <a:ext uri="{FF2B5EF4-FFF2-40B4-BE49-F238E27FC236}">
                <a16:creationId xmlns:a16="http://schemas.microsoft.com/office/drawing/2014/main" id="{CA037124-8F9F-4B8B-85B5-356D5C77081A}"/>
              </a:ext>
            </a:extLst>
          </p:cNvPr>
          <p:cNvCxnSpPr>
            <a:cxnSpLocks/>
          </p:cNvCxnSpPr>
          <p:nvPr/>
        </p:nvCxnSpPr>
        <p:spPr>
          <a:xfrm flipV="1">
            <a:off x="1124818" y="2836048"/>
            <a:ext cx="873664" cy="610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1C95AF-9520-47A5-808C-AFBAC4FBBA19}"/>
              </a:ext>
            </a:extLst>
          </p:cNvPr>
          <p:cNvSpPr txBox="1"/>
          <p:nvPr/>
        </p:nvSpPr>
        <p:spPr>
          <a:xfrm>
            <a:off x="1439137" y="2885027"/>
            <a:ext cx="837581" cy="41242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0" cap="none" spc="0" normalizeH="0" baseline="0" noProof="0">
                <a:ln>
                  <a:noFill/>
                </a:ln>
                <a:effectLst/>
                <a:uLnTx/>
                <a:uFillTx/>
                <a:ea typeface="Open Sans" panose="020B0606030504020204" pitchFamily="34" charset="0"/>
                <a:cs typeface="Arial" panose="020B0604020202020204" pitchFamily="34" charset="0"/>
              </a:rPr>
              <a:t>Load 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ea typeface="+mn-ea"/>
              <a:cs typeface="Arial" panose="020B0604020202020204" pitchFamily="34" charset="0"/>
            </a:endParaRPr>
          </a:p>
        </p:txBody>
      </p:sp>
      <p:sp>
        <p:nvSpPr>
          <p:cNvPr id="55" name="Freeform 350">
            <a:extLst>
              <a:ext uri="{FF2B5EF4-FFF2-40B4-BE49-F238E27FC236}">
                <a16:creationId xmlns:a16="http://schemas.microsoft.com/office/drawing/2014/main" id="{D7F75DBE-B404-4AFF-8201-8293BC3D7C6B}"/>
              </a:ext>
            </a:extLst>
          </p:cNvPr>
          <p:cNvSpPr>
            <a:spLocks noEditPoints="1"/>
          </p:cNvSpPr>
          <p:nvPr/>
        </p:nvSpPr>
        <p:spPr bwMode="auto">
          <a:xfrm>
            <a:off x="2271692" y="2572907"/>
            <a:ext cx="327819" cy="408810"/>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56" name="Freeform 351">
            <a:extLst>
              <a:ext uri="{FF2B5EF4-FFF2-40B4-BE49-F238E27FC236}">
                <a16:creationId xmlns:a16="http://schemas.microsoft.com/office/drawing/2014/main" id="{DF3863E0-CDD8-4CD6-8FED-C79B7E2732BB}"/>
              </a:ext>
            </a:extLst>
          </p:cNvPr>
          <p:cNvSpPr>
            <a:spLocks noEditPoints="1"/>
          </p:cNvSpPr>
          <p:nvPr/>
        </p:nvSpPr>
        <p:spPr bwMode="auto">
          <a:xfrm>
            <a:off x="2107782" y="2449493"/>
            <a:ext cx="655638" cy="655639"/>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57" name="TextBox 56">
            <a:extLst>
              <a:ext uri="{FF2B5EF4-FFF2-40B4-BE49-F238E27FC236}">
                <a16:creationId xmlns:a16="http://schemas.microsoft.com/office/drawing/2014/main" id="{4C9B9956-46CE-4A03-88CC-C96239BEE518}"/>
              </a:ext>
            </a:extLst>
          </p:cNvPr>
          <p:cNvSpPr txBox="1"/>
          <p:nvPr/>
        </p:nvSpPr>
        <p:spPr>
          <a:xfrm>
            <a:off x="1939957" y="3089356"/>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effectLst/>
              <a:uLnTx/>
              <a:uFillTx/>
              <a:ea typeface="+mn-ea"/>
              <a:cs typeface="Arial" panose="020B0604020202020204" pitchFamily="34" charset="0"/>
            </a:endParaRPr>
          </a:p>
        </p:txBody>
      </p:sp>
      <p:sp>
        <p:nvSpPr>
          <p:cNvPr id="59" name="Freeform 885">
            <a:extLst>
              <a:ext uri="{FF2B5EF4-FFF2-40B4-BE49-F238E27FC236}">
                <a16:creationId xmlns:a16="http://schemas.microsoft.com/office/drawing/2014/main" id="{4E5D3584-51A7-4664-9B88-81DE5E6B4811}"/>
              </a:ext>
            </a:extLst>
          </p:cNvPr>
          <p:cNvSpPr>
            <a:spLocks noChangeAspect="1" noEditPoints="1"/>
          </p:cNvSpPr>
          <p:nvPr/>
        </p:nvSpPr>
        <p:spPr bwMode="auto">
          <a:xfrm>
            <a:off x="4695749" y="3053058"/>
            <a:ext cx="404394" cy="367631"/>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0" name="Freeform 37">
            <a:extLst>
              <a:ext uri="{FF2B5EF4-FFF2-40B4-BE49-F238E27FC236}">
                <a16:creationId xmlns:a16="http://schemas.microsoft.com/office/drawing/2014/main" id="{EFD1DB77-DEC1-496F-8DE4-1BCA2727F8D8}"/>
              </a:ext>
            </a:extLst>
          </p:cNvPr>
          <p:cNvSpPr>
            <a:spLocks noChangeAspect="1" noEditPoints="1"/>
          </p:cNvSpPr>
          <p:nvPr/>
        </p:nvSpPr>
        <p:spPr bwMode="auto">
          <a:xfrm>
            <a:off x="4695749" y="2324467"/>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1" name="Freeform 214">
            <a:extLst>
              <a:ext uri="{FF2B5EF4-FFF2-40B4-BE49-F238E27FC236}">
                <a16:creationId xmlns:a16="http://schemas.microsoft.com/office/drawing/2014/main" id="{F1783C01-CCEA-43C7-AA29-E48907843914}"/>
              </a:ext>
            </a:extLst>
          </p:cNvPr>
          <p:cNvSpPr>
            <a:spLocks noChangeAspect="1" noEditPoints="1"/>
          </p:cNvSpPr>
          <p:nvPr/>
        </p:nvSpPr>
        <p:spPr bwMode="auto">
          <a:xfrm rot="10800000">
            <a:off x="4713108" y="3732358"/>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157 h 512"/>
              <a:gd name="T12" fmla="*/ 373 w 512"/>
              <a:gd name="T13" fmla="*/ 160 h 512"/>
              <a:gd name="T14" fmla="*/ 365 w 512"/>
              <a:gd name="T15" fmla="*/ 157 h 512"/>
              <a:gd name="T16" fmla="*/ 341 w 512"/>
              <a:gd name="T17" fmla="*/ 132 h 512"/>
              <a:gd name="T18" fmla="*/ 341 w 512"/>
              <a:gd name="T19" fmla="*/ 202 h 512"/>
              <a:gd name="T20" fmla="*/ 280 w 512"/>
              <a:gd name="T21" fmla="*/ 302 h 512"/>
              <a:gd name="T22" fmla="*/ 275 w 512"/>
              <a:gd name="T23" fmla="*/ 306 h 512"/>
              <a:gd name="T24" fmla="*/ 266 w 512"/>
              <a:gd name="T25" fmla="*/ 320 h 512"/>
              <a:gd name="T26" fmla="*/ 266 w 512"/>
              <a:gd name="T27" fmla="*/ 320 h 512"/>
              <a:gd name="T28" fmla="*/ 266 w 512"/>
              <a:gd name="T29" fmla="*/ 405 h 512"/>
              <a:gd name="T30" fmla="*/ 256 w 512"/>
              <a:gd name="T31" fmla="*/ 416 h 512"/>
              <a:gd name="T32" fmla="*/ 245 w 512"/>
              <a:gd name="T33" fmla="*/ 405 h 512"/>
              <a:gd name="T34" fmla="*/ 245 w 512"/>
              <a:gd name="T35" fmla="*/ 320 h 512"/>
              <a:gd name="T36" fmla="*/ 245 w 512"/>
              <a:gd name="T37" fmla="*/ 319 h 512"/>
              <a:gd name="T38" fmla="*/ 236 w 512"/>
              <a:gd name="T39" fmla="*/ 306 h 512"/>
              <a:gd name="T40" fmla="*/ 231 w 512"/>
              <a:gd name="T41" fmla="*/ 302 h 512"/>
              <a:gd name="T42" fmla="*/ 170 w 512"/>
              <a:gd name="T43" fmla="*/ 202 h 512"/>
              <a:gd name="T44" fmla="*/ 170 w 512"/>
              <a:gd name="T45" fmla="*/ 132 h 512"/>
              <a:gd name="T46" fmla="*/ 146 w 512"/>
              <a:gd name="T47" fmla="*/ 157 h 512"/>
              <a:gd name="T48" fmla="*/ 138 w 512"/>
              <a:gd name="T49" fmla="*/ 160 h 512"/>
              <a:gd name="T50" fmla="*/ 131 w 512"/>
              <a:gd name="T51" fmla="*/ 157 h 512"/>
              <a:gd name="T52" fmla="*/ 131 w 512"/>
              <a:gd name="T53" fmla="*/ 141 h 512"/>
              <a:gd name="T54" fmla="*/ 173 w 512"/>
              <a:gd name="T55" fmla="*/ 99 h 512"/>
              <a:gd name="T56" fmla="*/ 177 w 512"/>
              <a:gd name="T57" fmla="*/ 96 h 512"/>
              <a:gd name="T58" fmla="*/ 185 w 512"/>
              <a:gd name="T59" fmla="*/ 96 h 512"/>
              <a:gd name="T60" fmla="*/ 189 w 512"/>
              <a:gd name="T61" fmla="*/ 99 h 512"/>
              <a:gd name="T62" fmla="*/ 231 w 512"/>
              <a:gd name="T63" fmla="*/ 141 h 512"/>
              <a:gd name="T64" fmla="*/ 231 w 512"/>
              <a:gd name="T65" fmla="*/ 157 h 512"/>
              <a:gd name="T66" fmla="*/ 224 w 512"/>
              <a:gd name="T67" fmla="*/ 160 h 512"/>
              <a:gd name="T68" fmla="*/ 216 w 512"/>
              <a:gd name="T69" fmla="*/ 157 h 512"/>
              <a:gd name="T70" fmla="*/ 192 w 512"/>
              <a:gd name="T71" fmla="*/ 132 h 512"/>
              <a:gd name="T72" fmla="*/ 192 w 512"/>
              <a:gd name="T73" fmla="*/ 202 h 512"/>
              <a:gd name="T74" fmla="*/ 245 w 512"/>
              <a:gd name="T75" fmla="*/ 286 h 512"/>
              <a:gd name="T76" fmla="*/ 251 w 512"/>
              <a:gd name="T77" fmla="*/ 290 h 512"/>
              <a:gd name="T78" fmla="*/ 256 w 512"/>
              <a:gd name="T79" fmla="*/ 295 h 512"/>
              <a:gd name="T80" fmla="*/ 261 w 512"/>
              <a:gd name="T81" fmla="*/ 290 h 512"/>
              <a:gd name="T82" fmla="*/ 266 w 512"/>
              <a:gd name="T83" fmla="*/ 286 h 512"/>
              <a:gd name="T84" fmla="*/ 320 w 512"/>
              <a:gd name="T85" fmla="*/ 202 h 512"/>
              <a:gd name="T86" fmla="*/ 320 w 512"/>
              <a:gd name="T87" fmla="*/ 132 h 512"/>
              <a:gd name="T88" fmla="*/ 295 w 512"/>
              <a:gd name="T89" fmla="*/ 157 h 512"/>
              <a:gd name="T90" fmla="*/ 288 w 512"/>
              <a:gd name="T91" fmla="*/ 160 h 512"/>
              <a:gd name="T92" fmla="*/ 280 w 512"/>
              <a:gd name="T93" fmla="*/ 157 h 512"/>
              <a:gd name="T94" fmla="*/ 280 w 512"/>
              <a:gd name="T95" fmla="*/ 141 h 512"/>
              <a:gd name="T96" fmla="*/ 323 w 512"/>
              <a:gd name="T97" fmla="*/ 99 h 512"/>
              <a:gd name="T98" fmla="*/ 326 w 512"/>
              <a:gd name="T99" fmla="*/ 96 h 512"/>
              <a:gd name="T100" fmla="*/ 334 w 512"/>
              <a:gd name="T101" fmla="*/ 96 h 512"/>
              <a:gd name="T102" fmla="*/ 338 w 512"/>
              <a:gd name="T103" fmla="*/ 99 h 512"/>
              <a:gd name="T104" fmla="*/ 381 w 512"/>
              <a:gd name="T105" fmla="*/ 141 h 512"/>
              <a:gd name="T106" fmla="*/ 381 w 512"/>
              <a:gd name="T107"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157"/>
                </a:moveTo>
                <a:cubicBezTo>
                  <a:pt x="378" y="159"/>
                  <a:pt x="376" y="160"/>
                  <a:pt x="373" y="160"/>
                </a:cubicBezTo>
                <a:cubicBezTo>
                  <a:pt x="370" y="160"/>
                  <a:pt x="368" y="159"/>
                  <a:pt x="365" y="157"/>
                </a:cubicBezTo>
                <a:cubicBezTo>
                  <a:pt x="341" y="132"/>
                  <a:pt x="341" y="132"/>
                  <a:pt x="341" y="132"/>
                </a:cubicBezTo>
                <a:cubicBezTo>
                  <a:pt x="341" y="202"/>
                  <a:pt x="341" y="202"/>
                  <a:pt x="341" y="202"/>
                </a:cubicBezTo>
                <a:cubicBezTo>
                  <a:pt x="341" y="248"/>
                  <a:pt x="303" y="282"/>
                  <a:pt x="280" y="302"/>
                </a:cubicBezTo>
                <a:cubicBezTo>
                  <a:pt x="275" y="306"/>
                  <a:pt x="275" y="306"/>
                  <a:pt x="275" y="306"/>
                </a:cubicBezTo>
                <a:cubicBezTo>
                  <a:pt x="266" y="314"/>
                  <a:pt x="266" y="318"/>
                  <a:pt x="266" y="320"/>
                </a:cubicBezTo>
                <a:cubicBezTo>
                  <a:pt x="266" y="320"/>
                  <a:pt x="266" y="320"/>
                  <a:pt x="266" y="320"/>
                </a:cubicBezTo>
                <a:cubicBezTo>
                  <a:pt x="266" y="405"/>
                  <a:pt x="266" y="405"/>
                  <a:pt x="266" y="405"/>
                </a:cubicBezTo>
                <a:cubicBezTo>
                  <a:pt x="266" y="411"/>
                  <a:pt x="262" y="416"/>
                  <a:pt x="256" y="416"/>
                </a:cubicBezTo>
                <a:cubicBezTo>
                  <a:pt x="250" y="416"/>
                  <a:pt x="245" y="411"/>
                  <a:pt x="245" y="405"/>
                </a:cubicBezTo>
                <a:cubicBezTo>
                  <a:pt x="245" y="320"/>
                  <a:pt x="245" y="320"/>
                  <a:pt x="245" y="320"/>
                </a:cubicBezTo>
                <a:cubicBezTo>
                  <a:pt x="245" y="319"/>
                  <a:pt x="245" y="319"/>
                  <a:pt x="245" y="319"/>
                </a:cubicBezTo>
                <a:cubicBezTo>
                  <a:pt x="245" y="318"/>
                  <a:pt x="245" y="314"/>
                  <a:pt x="236" y="306"/>
                </a:cubicBezTo>
                <a:cubicBezTo>
                  <a:pt x="231" y="302"/>
                  <a:pt x="231" y="302"/>
                  <a:pt x="231" y="302"/>
                </a:cubicBezTo>
                <a:cubicBezTo>
                  <a:pt x="208" y="282"/>
                  <a:pt x="170" y="248"/>
                  <a:pt x="170" y="202"/>
                </a:cubicBezTo>
                <a:cubicBezTo>
                  <a:pt x="170" y="132"/>
                  <a:pt x="170" y="132"/>
                  <a:pt x="170" y="132"/>
                </a:cubicBezTo>
                <a:cubicBezTo>
                  <a:pt x="146" y="157"/>
                  <a:pt x="146" y="157"/>
                  <a:pt x="146" y="157"/>
                </a:cubicBezTo>
                <a:cubicBezTo>
                  <a:pt x="144" y="159"/>
                  <a:pt x="141" y="160"/>
                  <a:pt x="138" y="160"/>
                </a:cubicBezTo>
                <a:cubicBezTo>
                  <a:pt x="136" y="160"/>
                  <a:pt x="133" y="159"/>
                  <a:pt x="131" y="157"/>
                </a:cubicBezTo>
                <a:cubicBezTo>
                  <a:pt x="127" y="152"/>
                  <a:pt x="127" y="146"/>
                  <a:pt x="131" y="141"/>
                </a:cubicBezTo>
                <a:cubicBezTo>
                  <a:pt x="173" y="99"/>
                  <a:pt x="173" y="99"/>
                  <a:pt x="173" y="99"/>
                </a:cubicBezTo>
                <a:cubicBezTo>
                  <a:pt x="174" y="98"/>
                  <a:pt x="176" y="97"/>
                  <a:pt x="177" y="96"/>
                </a:cubicBezTo>
                <a:cubicBezTo>
                  <a:pt x="180" y="95"/>
                  <a:pt x="182" y="95"/>
                  <a:pt x="185" y="96"/>
                </a:cubicBezTo>
                <a:cubicBezTo>
                  <a:pt x="186" y="97"/>
                  <a:pt x="188" y="98"/>
                  <a:pt x="189" y="99"/>
                </a:cubicBezTo>
                <a:cubicBezTo>
                  <a:pt x="231" y="141"/>
                  <a:pt x="231" y="141"/>
                  <a:pt x="231" y="141"/>
                </a:cubicBezTo>
                <a:cubicBezTo>
                  <a:pt x="235" y="146"/>
                  <a:pt x="235" y="152"/>
                  <a:pt x="231" y="157"/>
                </a:cubicBezTo>
                <a:cubicBezTo>
                  <a:pt x="229" y="159"/>
                  <a:pt x="226" y="160"/>
                  <a:pt x="224" y="160"/>
                </a:cubicBezTo>
                <a:cubicBezTo>
                  <a:pt x="221" y="160"/>
                  <a:pt x="218" y="159"/>
                  <a:pt x="216" y="157"/>
                </a:cubicBezTo>
                <a:cubicBezTo>
                  <a:pt x="192" y="132"/>
                  <a:pt x="192" y="132"/>
                  <a:pt x="192" y="132"/>
                </a:cubicBezTo>
                <a:cubicBezTo>
                  <a:pt x="192" y="202"/>
                  <a:pt x="192" y="202"/>
                  <a:pt x="192" y="202"/>
                </a:cubicBezTo>
                <a:cubicBezTo>
                  <a:pt x="192" y="238"/>
                  <a:pt x="224" y="267"/>
                  <a:pt x="245" y="286"/>
                </a:cubicBezTo>
                <a:cubicBezTo>
                  <a:pt x="251" y="290"/>
                  <a:pt x="251" y="290"/>
                  <a:pt x="251" y="290"/>
                </a:cubicBezTo>
                <a:cubicBezTo>
                  <a:pt x="252" y="292"/>
                  <a:pt x="254" y="294"/>
                  <a:pt x="256" y="295"/>
                </a:cubicBezTo>
                <a:cubicBezTo>
                  <a:pt x="257" y="294"/>
                  <a:pt x="259" y="292"/>
                  <a:pt x="261" y="290"/>
                </a:cubicBezTo>
                <a:cubicBezTo>
                  <a:pt x="266" y="286"/>
                  <a:pt x="266" y="286"/>
                  <a:pt x="266" y="286"/>
                </a:cubicBezTo>
                <a:cubicBezTo>
                  <a:pt x="287" y="267"/>
                  <a:pt x="320" y="238"/>
                  <a:pt x="320" y="202"/>
                </a:cubicBezTo>
                <a:cubicBezTo>
                  <a:pt x="320" y="132"/>
                  <a:pt x="320" y="132"/>
                  <a:pt x="320" y="132"/>
                </a:cubicBezTo>
                <a:cubicBezTo>
                  <a:pt x="295" y="157"/>
                  <a:pt x="295" y="157"/>
                  <a:pt x="295" y="157"/>
                </a:cubicBezTo>
                <a:cubicBezTo>
                  <a:pt x="293" y="159"/>
                  <a:pt x="290" y="160"/>
                  <a:pt x="288" y="160"/>
                </a:cubicBezTo>
                <a:cubicBezTo>
                  <a:pt x="285" y="160"/>
                  <a:pt x="282" y="159"/>
                  <a:pt x="280" y="157"/>
                </a:cubicBezTo>
                <a:cubicBezTo>
                  <a:pt x="276" y="152"/>
                  <a:pt x="276" y="146"/>
                  <a:pt x="280" y="141"/>
                </a:cubicBezTo>
                <a:cubicBezTo>
                  <a:pt x="323" y="99"/>
                  <a:pt x="323" y="99"/>
                  <a:pt x="323" y="99"/>
                </a:cubicBezTo>
                <a:cubicBezTo>
                  <a:pt x="324" y="98"/>
                  <a:pt x="325" y="97"/>
                  <a:pt x="326" y="96"/>
                </a:cubicBezTo>
                <a:cubicBezTo>
                  <a:pt x="329" y="95"/>
                  <a:pt x="332" y="95"/>
                  <a:pt x="334" y="96"/>
                </a:cubicBezTo>
                <a:cubicBezTo>
                  <a:pt x="336" y="97"/>
                  <a:pt x="337" y="98"/>
                  <a:pt x="338" y="99"/>
                </a:cubicBezTo>
                <a:cubicBezTo>
                  <a:pt x="381" y="141"/>
                  <a:pt x="381" y="141"/>
                  <a:pt x="381" y="141"/>
                </a:cubicBezTo>
                <a:cubicBezTo>
                  <a:pt x="385" y="146"/>
                  <a:pt x="385" y="152"/>
                  <a:pt x="381" y="157"/>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2" name="Freeform 603">
            <a:extLst>
              <a:ext uri="{FF2B5EF4-FFF2-40B4-BE49-F238E27FC236}">
                <a16:creationId xmlns:a16="http://schemas.microsoft.com/office/drawing/2014/main" id="{2F37350C-0F80-4AB8-B2A2-A4721E4E89C5}"/>
              </a:ext>
            </a:extLst>
          </p:cNvPr>
          <p:cNvSpPr>
            <a:spLocks noChangeAspect="1" noEditPoints="1"/>
          </p:cNvSpPr>
          <p:nvPr/>
        </p:nvSpPr>
        <p:spPr bwMode="auto">
          <a:xfrm>
            <a:off x="4713108" y="4395015"/>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4" name="Freeform 355">
            <a:extLst>
              <a:ext uri="{FF2B5EF4-FFF2-40B4-BE49-F238E27FC236}">
                <a16:creationId xmlns:a16="http://schemas.microsoft.com/office/drawing/2014/main" id="{7293138E-BE5C-48AD-8F4B-56CA4AC203B5}"/>
              </a:ext>
            </a:extLst>
          </p:cNvPr>
          <p:cNvSpPr>
            <a:spLocks/>
          </p:cNvSpPr>
          <p:nvPr/>
        </p:nvSpPr>
        <p:spPr bwMode="auto">
          <a:xfrm>
            <a:off x="4828727" y="5155038"/>
            <a:ext cx="138402" cy="198953"/>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5" name="Freeform 356">
            <a:extLst>
              <a:ext uri="{FF2B5EF4-FFF2-40B4-BE49-F238E27FC236}">
                <a16:creationId xmlns:a16="http://schemas.microsoft.com/office/drawing/2014/main" id="{7736FE56-A31D-4C2A-8EBD-9AEB4D05FBB8}"/>
              </a:ext>
            </a:extLst>
          </p:cNvPr>
          <p:cNvSpPr>
            <a:spLocks/>
          </p:cNvSpPr>
          <p:nvPr/>
        </p:nvSpPr>
        <p:spPr bwMode="auto">
          <a:xfrm>
            <a:off x="4928203" y="5165851"/>
            <a:ext cx="28113" cy="27032"/>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6" name="Freeform 357">
            <a:extLst>
              <a:ext uri="{FF2B5EF4-FFF2-40B4-BE49-F238E27FC236}">
                <a16:creationId xmlns:a16="http://schemas.microsoft.com/office/drawing/2014/main" id="{8B9382F2-ACF8-4AAA-960D-D52AE8AD1DED}"/>
              </a:ext>
            </a:extLst>
          </p:cNvPr>
          <p:cNvSpPr>
            <a:spLocks noEditPoints="1"/>
          </p:cNvSpPr>
          <p:nvPr/>
        </p:nvSpPr>
        <p:spPr bwMode="auto">
          <a:xfrm>
            <a:off x="4714113" y="5070699"/>
            <a:ext cx="367630"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69" name="Straight Arrow Connector 68">
            <a:extLst>
              <a:ext uri="{FF2B5EF4-FFF2-40B4-BE49-F238E27FC236}">
                <a16:creationId xmlns:a16="http://schemas.microsoft.com/office/drawing/2014/main" id="{3EC6B6FE-11D9-4ABB-94C3-EE7737019EB9}"/>
              </a:ext>
            </a:extLst>
          </p:cNvPr>
          <p:cNvCxnSpPr>
            <a:cxnSpLocks/>
          </p:cNvCxnSpPr>
          <p:nvPr/>
        </p:nvCxnSpPr>
        <p:spPr>
          <a:xfrm>
            <a:off x="4908171" y="3607110"/>
            <a:ext cx="0" cy="12524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CC9C581-58A9-49A6-AF34-1EA0819CE52F}"/>
              </a:ext>
            </a:extLst>
          </p:cNvPr>
          <p:cNvCxnSpPr>
            <a:cxnSpLocks/>
            <a:endCxn id="62" idx="0"/>
          </p:cNvCxnSpPr>
          <p:nvPr/>
        </p:nvCxnSpPr>
        <p:spPr>
          <a:xfrm>
            <a:off x="4896629" y="4220698"/>
            <a:ext cx="0" cy="17431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4C37206-F7E5-419B-A068-B728AFE6C6D4}"/>
              </a:ext>
            </a:extLst>
          </p:cNvPr>
          <p:cNvCxnSpPr>
            <a:cxnSpLocks/>
          </p:cNvCxnSpPr>
          <p:nvPr/>
        </p:nvCxnSpPr>
        <p:spPr>
          <a:xfrm>
            <a:off x="4885305" y="4936403"/>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40B4835-6BB5-4845-8663-5D71426012AF}"/>
              </a:ext>
            </a:extLst>
          </p:cNvPr>
          <p:cNvSpPr txBox="1"/>
          <p:nvPr/>
        </p:nvSpPr>
        <p:spPr>
          <a:xfrm>
            <a:off x="4373473" y="5440942"/>
            <a:ext cx="1112927" cy="3442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Create Oracle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file (s)/zip</a:t>
            </a:r>
          </a:p>
        </p:txBody>
      </p:sp>
      <p:sp>
        <p:nvSpPr>
          <p:cNvPr id="74" name="TextBox 73">
            <a:extLst>
              <a:ext uri="{FF2B5EF4-FFF2-40B4-BE49-F238E27FC236}">
                <a16:creationId xmlns:a16="http://schemas.microsoft.com/office/drawing/2014/main" id="{4320B5D7-EECC-45C5-83BA-95FFD161FA44}"/>
              </a:ext>
            </a:extLst>
          </p:cNvPr>
          <p:cNvSpPr txBox="1"/>
          <p:nvPr/>
        </p:nvSpPr>
        <p:spPr>
          <a:xfrm>
            <a:off x="4311083" y="4062894"/>
            <a:ext cx="111292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Chunking</a:t>
            </a:r>
          </a:p>
        </p:txBody>
      </p:sp>
      <p:cxnSp>
        <p:nvCxnSpPr>
          <p:cNvPr id="85" name="Straight Arrow Connector 84">
            <a:extLst>
              <a:ext uri="{FF2B5EF4-FFF2-40B4-BE49-F238E27FC236}">
                <a16:creationId xmlns:a16="http://schemas.microsoft.com/office/drawing/2014/main" id="{2833B7B6-AF5E-4EAA-A4EB-7C15487C142B}"/>
              </a:ext>
            </a:extLst>
          </p:cNvPr>
          <p:cNvCxnSpPr>
            <a:cxnSpLocks/>
          </p:cNvCxnSpPr>
          <p:nvPr/>
        </p:nvCxnSpPr>
        <p:spPr>
          <a:xfrm flipH="1">
            <a:off x="2997723" y="4545028"/>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D5A48B5-EDA7-411C-BF8A-8E5F061B15DA}"/>
              </a:ext>
            </a:extLst>
          </p:cNvPr>
          <p:cNvCxnSpPr>
            <a:cxnSpLocks/>
          </p:cNvCxnSpPr>
          <p:nvPr/>
        </p:nvCxnSpPr>
        <p:spPr>
          <a:xfrm>
            <a:off x="3040930" y="4711549"/>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10E0597-663E-40DA-B21A-66C48CE32955}"/>
              </a:ext>
            </a:extLst>
          </p:cNvPr>
          <p:cNvCxnSpPr>
            <a:cxnSpLocks/>
          </p:cNvCxnSpPr>
          <p:nvPr/>
        </p:nvCxnSpPr>
        <p:spPr>
          <a:xfrm flipH="1">
            <a:off x="2997723" y="3133771"/>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AC3D987-F470-4A83-9E3D-C1FD0E7EA740}"/>
              </a:ext>
            </a:extLst>
          </p:cNvPr>
          <p:cNvCxnSpPr>
            <a:cxnSpLocks/>
          </p:cNvCxnSpPr>
          <p:nvPr/>
        </p:nvCxnSpPr>
        <p:spPr>
          <a:xfrm>
            <a:off x="3040930" y="3309719"/>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BDA5BE0-B8B8-4425-8E97-F4DC258001CA}"/>
              </a:ext>
            </a:extLst>
          </p:cNvPr>
          <p:cNvCxnSpPr>
            <a:cxnSpLocks/>
            <a:endCxn id="93" idx="1"/>
          </p:cNvCxnSpPr>
          <p:nvPr/>
        </p:nvCxnSpPr>
        <p:spPr>
          <a:xfrm flipV="1">
            <a:off x="5081743" y="3539331"/>
            <a:ext cx="539024" cy="1715184"/>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Freeform 26">
            <a:extLst>
              <a:ext uri="{FF2B5EF4-FFF2-40B4-BE49-F238E27FC236}">
                <a16:creationId xmlns:a16="http://schemas.microsoft.com/office/drawing/2014/main" id="{8522A717-B0F1-4F67-9A67-1CBFDCD66C03}"/>
              </a:ext>
            </a:extLst>
          </p:cNvPr>
          <p:cNvSpPr>
            <a:spLocks noChangeAspect="1" noEditPoints="1"/>
          </p:cNvSpPr>
          <p:nvPr/>
        </p:nvSpPr>
        <p:spPr bwMode="auto">
          <a:xfrm>
            <a:off x="6233170" y="284214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03" name="Freeform 26">
            <a:extLst>
              <a:ext uri="{FF2B5EF4-FFF2-40B4-BE49-F238E27FC236}">
                <a16:creationId xmlns:a16="http://schemas.microsoft.com/office/drawing/2014/main" id="{4E480028-DEB7-48F8-8230-53ECBB0F7A1E}"/>
              </a:ext>
            </a:extLst>
          </p:cNvPr>
          <p:cNvSpPr>
            <a:spLocks noChangeAspect="1" noEditPoints="1"/>
          </p:cNvSpPr>
          <p:nvPr/>
        </p:nvSpPr>
        <p:spPr bwMode="auto">
          <a:xfrm>
            <a:off x="6232428" y="3437323"/>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04" name="Freeform 26">
            <a:extLst>
              <a:ext uri="{FF2B5EF4-FFF2-40B4-BE49-F238E27FC236}">
                <a16:creationId xmlns:a16="http://schemas.microsoft.com/office/drawing/2014/main" id="{259D3B65-CBCF-4AD9-A32C-99E51787480B}"/>
              </a:ext>
            </a:extLst>
          </p:cNvPr>
          <p:cNvSpPr>
            <a:spLocks noChangeAspect="1" noEditPoints="1"/>
          </p:cNvSpPr>
          <p:nvPr/>
        </p:nvSpPr>
        <p:spPr bwMode="auto">
          <a:xfrm>
            <a:off x="6232429" y="4041253"/>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endParaRPr lang="en-GB">
              <a:solidFill>
                <a:prstClr val="black"/>
              </a:solidFill>
              <a:cs typeface="Arial" panose="020B0604020202020204" pitchFamily="34" charset="0"/>
            </a:endParaRPr>
          </a:p>
        </p:txBody>
      </p:sp>
      <p:grpSp>
        <p:nvGrpSpPr>
          <p:cNvPr id="130" name="Group 129">
            <a:extLst>
              <a:ext uri="{FF2B5EF4-FFF2-40B4-BE49-F238E27FC236}">
                <a16:creationId xmlns:a16="http://schemas.microsoft.com/office/drawing/2014/main" id="{4486E30F-82AD-4F1E-ABC8-18A5069C1E1F}"/>
              </a:ext>
            </a:extLst>
          </p:cNvPr>
          <p:cNvGrpSpPr/>
          <p:nvPr/>
        </p:nvGrpSpPr>
        <p:grpSpPr>
          <a:xfrm>
            <a:off x="7746447" y="2856233"/>
            <a:ext cx="202506" cy="207005"/>
            <a:chOff x="2921118" y="5793218"/>
            <a:chExt cx="229229" cy="230310"/>
          </a:xfrm>
          <a:solidFill>
            <a:schemeClr val="tx1">
              <a:lumMod val="50000"/>
              <a:lumOff val="50000"/>
            </a:schemeClr>
          </a:solidFill>
        </p:grpSpPr>
        <p:sp>
          <p:nvSpPr>
            <p:cNvPr id="135" name="Freeform 30">
              <a:extLst>
                <a:ext uri="{FF2B5EF4-FFF2-40B4-BE49-F238E27FC236}">
                  <a16:creationId xmlns:a16="http://schemas.microsoft.com/office/drawing/2014/main" id="{397FD5B5-3984-4C84-A3E2-FA85348EB7D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36" name="Freeform 31">
              <a:extLst>
                <a:ext uri="{FF2B5EF4-FFF2-40B4-BE49-F238E27FC236}">
                  <a16:creationId xmlns:a16="http://schemas.microsoft.com/office/drawing/2014/main" id="{25C69498-D4E4-4BB1-909E-D34CB18CFB0F}"/>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31" name="Freeform 32">
            <a:extLst>
              <a:ext uri="{FF2B5EF4-FFF2-40B4-BE49-F238E27FC236}">
                <a16:creationId xmlns:a16="http://schemas.microsoft.com/office/drawing/2014/main" id="{7B1A7F64-BA32-4760-A1B0-677C1272072D}"/>
              </a:ext>
            </a:extLst>
          </p:cNvPr>
          <p:cNvSpPr>
            <a:spLocks noEditPoints="1"/>
          </p:cNvSpPr>
          <p:nvPr/>
        </p:nvSpPr>
        <p:spPr bwMode="auto">
          <a:xfrm>
            <a:off x="7717184" y="2811910"/>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32" name="Group 131">
            <a:extLst>
              <a:ext uri="{FF2B5EF4-FFF2-40B4-BE49-F238E27FC236}">
                <a16:creationId xmlns:a16="http://schemas.microsoft.com/office/drawing/2014/main" id="{BDF5964F-5189-4F3F-B019-EA9713B205DF}"/>
              </a:ext>
            </a:extLst>
          </p:cNvPr>
          <p:cNvGrpSpPr/>
          <p:nvPr/>
        </p:nvGrpSpPr>
        <p:grpSpPr>
          <a:xfrm>
            <a:off x="7852292" y="2959249"/>
            <a:ext cx="202506" cy="161008"/>
            <a:chOff x="2921118" y="5793218"/>
            <a:chExt cx="229229" cy="230310"/>
          </a:xfrm>
          <a:solidFill>
            <a:schemeClr val="tx1">
              <a:lumMod val="50000"/>
              <a:lumOff val="50000"/>
            </a:schemeClr>
          </a:solidFill>
        </p:grpSpPr>
        <p:sp>
          <p:nvSpPr>
            <p:cNvPr id="133" name="Freeform 30">
              <a:extLst>
                <a:ext uri="{FF2B5EF4-FFF2-40B4-BE49-F238E27FC236}">
                  <a16:creationId xmlns:a16="http://schemas.microsoft.com/office/drawing/2014/main" id="{0490EAD5-EFD4-4BD3-AC10-FD90DBE96AE8}"/>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34" name="Freeform 31">
              <a:extLst>
                <a:ext uri="{FF2B5EF4-FFF2-40B4-BE49-F238E27FC236}">
                  <a16:creationId xmlns:a16="http://schemas.microsoft.com/office/drawing/2014/main" id="{A4324104-B501-438F-BF88-C93110739831}"/>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grpSp>
        <p:nvGrpSpPr>
          <p:cNvPr id="139" name="Group 138">
            <a:extLst>
              <a:ext uri="{FF2B5EF4-FFF2-40B4-BE49-F238E27FC236}">
                <a16:creationId xmlns:a16="http://schemas.microsoft.com/office/drawing/2014/main" id="{56A726CD-C6B0-488F-B57C-3F67688E0354}"/>
              </a:ext>
            </a:extLst>
          </p:cNvPr>
          <p:cNvGrpSpPr/>
          <p:nvPr/>
        </p:nvGrpSpPr>
        <p:grpSpPr>
          <a:xfrm>
            <a:off x="7769725" y="3508648"/>
            <a:ext cx="202506" cy="207005"/>
            <a:chOff x="2921118" y="5793218"/>
            <a:chExt cx="229229" cy="230310"/>
          </a:xfrm>
          <a:solidFill>
            <a:schemeClr val="tx1">
              <a:lumMod val="50000"/>
              <a:lumOff val="50000"/>
            </a:schemeClr>
          </a:solidFill>
        </p:grpSpPr>
        <p:sp>
          <p:nvSpPr>
            <p:cNvPr id="144" name="Freeform 30">
              <a:extLst>
                <a:ext uri="{FF2B5EF4-FFF2-40B4-BE49-F238E27FC236}">
                  <a16:creationId xmlns:a16="http://schemas.microsoft.com/office/drawing/2014/main" id="{72160AAF-999F-455E-B236-F7A6451F508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45" name="Freeform 31">
              <a:extLst>
                <a:ext uri="{FF2B5EF4-FFF2-40B4-BE49-F238E27FC236}">
                  <a16:creationId xmlns:a16="http://schemas.microsoft.com/office/drawing/2014/main" id="{BD35278A-52A6-4F1F-AD19-1EEEEA5C17EC}"/>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0" name="Freeform 32">
            <a:extLst>
              <a:ext uri="{FF2B5EF4-FFF2-40B4-BE49-F238E27FC236}">
                <a16:creationId xmlns:a16="http://schemas.microsoft.com/office/drawing/2014/main" id="{B2583D9B-F9F6-4BFE-BA4C-86F16D590388}"/>
              </a:ext>
            </a:extLst>
          </p:cNvPr>
          <p:cNvSpPr>
            <a:spLocks noEditPoints="1"/>
          </p:cNvSpPr>
          <p:nvPr/>
        </p:nvSpPr>
        <p:spPr bwMode="auto">
          <a:xfrm>
            <a:off x="7740462" y="3464325"/>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41" name="Group 140">
            <a:extLst>
              <a:ext uri="{FF2B5EF4-FFF2-40B4-BE49-F238E27FC236}">
                <a16:creationId xmlns:a16="http://schemas.microsoft.com/office/drawing/2014/main" id="{C53A527F-C220-4A1D-8AE4-2E3D7EFA779F}"/>
              </a:ext>
            </a:extLst>
          </p:cNvPr>
          <p:cNvGrpSpPr/>
          <p:nvPr/>
        </p:nvGrpSpPr>
        <p:grpSpPr>
          <a:xfrm>
            <a:off x="7875570" y="3611664"/>
            <a:ext cx="202506" cy="161008"/>
            <a:chOff x="2921118" y="5793218"/>
            <a:chExt cx="229229" cy="230310"/>
          </a:xfrm>
          <a:solidFill>
            <a:schemeClr val="tx1">
              <a:lumMod val="50000"/>
              <a:lumOff val="50000"/>
            </a:schemeClr>
          </a:solidFill>
        </p:grpSpPr>
        <p:sp>
          <p:nvSpPr>
            <p:cNvPr id="142" name="Freeform 30">
              <a:extLst>
                <a:ext uri="{FF2B5EF4-FFF2-40B4-BE49-F238E27FC236}">
                  <a16:creationId xmlns:a16="http://schemas.microsoft.com/office/drawing/2014/main" id="{D1751640-FF87-492E-BA4B-2C72BDB35926}"/>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43" name="Freeform 31">
              <a:extLst>
                <a:ext uri="{FF2B5EF4-FFF2-40B4-BE49-F238E27FC236}">
                  <a16:creationId xmlns:a16="http://schemas.microsoft.com/office/drawing/2014/main" id="{E5FAD18C-F382-43DC-AF81-C07740AC5D78}"/>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6" name="TextBox 145">
            <a:extLst>
              <a:ext uri="{FF2B5EF4-FFF2-40B4-BE49-F238E27FC236}">
                <a16:creationId xmlns:a16="http://schemas.microsoft.com/office/drawing/2014/main" id="{2209A849-AE6B-4361-ADDE-EEFEBA09FFDE}"/>
              </a:ext>
            </a:extLst>
          </p:cNvPr>
          <p:cNvSpPr txBox="1"/>
          <p:nvPr/>
        </p:nvSpPr>
        <p:spPr>
          <a:xfrm>
            <a:off x="7326962" y="3794545"/>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grpSp>
        <p:nvGrpSpPr>
          <p:cNvPr id="148" name="Group 147">
            <a:extLst>
              <a:ext uri="{FF2B5EF4-FFF2-40B4-BE49-F238E27FC236}">
                <a16:creationId xmlns:a16="http://schemas.microsoft.com/office/drawing/2014/main" id="{854A36FD-98B4-4825-8E01-00104C74BD4F}"/>
              </a:ext>
            </a:extLst>
          </p:cNvPr>
          <p:cNvGrpSpPr/>
          <p:nvPr/>
        </p:nvGrpSpPr>
        <p:grpSpPr>
          <a:xfrm>
            <a:off x="7784973" y="4141511"/>
            <a:ext cx="202506" cy="207005"/>
            <a:chOff x="2921118" y="5793218"/>
            <a:chExt cx="229229" cy="230310"/>
          </a:xfrm>
          <a:solidFill>
            <a:schemeClr val="tx1">
              <a:lumMod val="50000"/>
              <a:lumOff val="50000"/>
            </a:schemeClr>
          </a:solidFill>
        </p:grpSpPr>
        <p:sp>
          <p:nvSpPr>
            <p:cNvPr id="153" name="Freeform 30">
              <a:extLst>
                <a:ext uri="{FF2B5EF4-FFF2-40B4-BE49-F238E27FC236}">
                  <a16:creationId xmlns:a16="http://schemas.microsoft.com/office/drawing/2014/main" id="{B6FBA7DA-436D-41C2-9D22-36FA96BA76DC}"/>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54" name="Freeform 31">
              <a:extLst>
                <a:ext uri="{FF2B5EF4-FFF2-40B4-BE49-F238E27FC236}">
                  <a16:creationId xmlns:a16="http://schemas.microsoft.com/office/drawing/2014/main" id="{EDFDD0CA-0D4F-4E9F-9B82-A4F34E6CBEF7}"/>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9" name="Freeform 32">
            <a:extLst>
              <a:ext uri="{FF2B5EF4-FFF2-40B4-BE49-F238E27FC236}">
                <a16:creationId xmlns:a16="http://schemas.microsoft.com/office/drawing/2014/main" id="{32DAC2C3-4D1E-4254-85BE-41CD8767C550}"/>
              </a:ext>
            </a:extLst>
          </p:cNvPr>
          <p:cNvSpPr>
            <a:spLocks noEditPoints="1"/>
          </p:cNvSpPr>
          <p:nvPr/>
        </p:nvSpPr>
        <p:spPr bwMode="auto">
          <a:xfrm>
            <a:off x="7755710" y="4097188"/>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50" name="Group 149">
            <a:extLst>
              <a:ext uri="{FF2B5EF4-FFF2-40B4-BE49-F238E27FC236}">
                <a16:creationId xmlns:a16="http://schemas.microsoft.com/office/drawing/2014/main" id="{751CE40E-DF9B-4D72-916A-1F416D223DD6}"/>
              </a:ext>
            </a:extLst>
          </p:cNvPr>
          <p:cNvGrpSpPr/>
          <p:nvPr/>
        </p:nvGrpSpPr>
        <p:grpSpPr>
          <a:xfrm>
            <a:off x="7890818" y="4244527"/>
            <a:ext cx="202506" cy="161008"/>
            <a:chOff x="2921118" y="5793218"/>
            <a:chExt cx="229229" cy="230310"/>
          </a:xfrm>
          <a:solidFill>
            <a:schemeClr val="tx1">
              <a:lumMod val="50000"/>
              <a:lumOff val="50000"/>
            </a:schemeClr>
          </a:solidFill>
        </p:grpSpPr>
        <p:sp>
          <p:nvSpPr>
            <p:cNvPr id="151" name="Freeform 30">
              <a:extLst>
                <a:ext uri="{FF2B5EF4-FFF2-40B4-BE49-F238E27FC236}">
                  <a16:creationId xmlns:a16="http://schemas.microsoft.com/office/drawing/2014/main" id="{7381DD2D-9618-4473-9401-6677B8944195}"/>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52" name="Freeform 31">
              <a:extLst>
                <a:ext uri="{FF2B5EF4-FFF2-40B4-BE49-F238E27FC236}">
                  <a16:creationId xmlns:a16="http://schemas.microsoft.com/office/drawing/2014/main" id="{B8D58808-DFEC-469F-A8BB-F2F9685B3257}"/>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55" name="TextBox 154">
            <a:extLst>
              <a:ext uri="{FF2B5EF4-FFF2-40B4-BE49-F238E27FC236}">
                <a16:creationId xmlns:a16="http://schemas.microsoft.com/office/drawing/2014/main" id="{ED9833D0-1282-4A8D-AFC3-CBB1A81DB8D8}"/>
              </a:ext>
            </a:extLst>
          </p:cNvPr>
          <p:cNvSpPr txBox="1"/>
          <p:nvPr/>
        </p:nvSpPr>
        <p:spPr>
          <a:xfrm>
            <a:off x="7361156" y="4448297"/>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cxnSp>
        <p:nvCxnSpPr>
          <p:cNvPr id="158" name="Straight Arrow Connector 157">
            <a:extLst>
              <a:ext uri="{FF2B5EF4-FFF2-40B4-BE49-F238E27FC236}">
                <a16:creationId xmlns:a16="http://schemas.microsoft.com/office/drawing/2014/main" id="{BEE678BF-BF1A-442B-928C-5146EB064814}"/>
              </a:ext>
            </a:extLst>
          </p:cNvPr>
          <p:cNvCxnSpPr>
            <a:cxnSpLocks/>
          </p:cNvCxnSpPr>
          <p:nvPr/>
        </p:nvCxnSpPr>
        <p:spPr>
          <a:xfrm flipH="1">
            <a:off x="6636734" y="3053058"/>
            <a:ext cx="989551" cy="1019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D9145B2-7373-4209-B171-3B7EEF87A2B9}"/>
              </a:ext>
            </a:extLst>
          </p:cNvPr>
          <p:cNvCxnSpPr>
            <a:cxnSpLocks/>
          </p:cNvCxnSpPr>
          <p:nvPr/>
        </p:nvCxnSpPr>
        <p:spPr>
          <a:xfrm flipV="1">
            <a:off x="6651659" y="2918446"/>
            <a:ext cx="974626" cy="1787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AC7F3DC-752F-49A6-A8B0-1727983CC358}"/>
              </a:ext>
            </a:extLst>
          </p:cNvPr>
          <p:cNvCxnSpPr>
            <a:cxnSpLocks/>
          </p:cNvCxnSpPr>
          <p:nvPr/>
        </p:nvCxnSpPr>
        <p:spPr>
          <a:xfrm flipH="1">
            <a:off x="6646161" y="3692183"/>
            <a:ext cx="980124" cy="560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7CD0A092-9C35-45D3-A1EA-8D84AB756734}"/>
              </a:ext>
            </a:extLst>
          </p:cNvPr>
          <p:cNvCxnSpPr>
            <a:cxnSpLocks/>
          </p:cNvCxnSpPr>
          <p:nvPr/>
        </p:nvCxnSpPr>
        <p:spPr>
          <a:xfrm>
            <a:off x="6661086" y="3570861"/>
            <a:ext cx="96519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223CDA51-B605-40C9-ABE3-4D05D2AFB5BE}"/>
              </a:ext>
            </a:extLst>
          </p:cNvPr>
          <p:cNvCxnSpPr>
            <a:cxnSpLocks/>
          </p:cNvCxnSpPr>
          <p:nvPr/>
        </p:nvCxnSpPr>
        <p:spPr>
          <a:xfrm flipH="1">
            <a:off x="6655588" y="4327381"/>
            <a:ext cx="97069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5E014C1-E12E-4F79-8CAF-184BED3E7690}"/>
              </a:ext>
            </a:extLst>
          </p:cNvPr>
          <p:cNvCxnSpPr>
            <a:cxnSpLocks/>
          </p:cNvCxnSpPr>
          <p:nvPr/>
        </p:nvCxnSpPr>
        <p:spPr>
          <a:xfrm>
            <a:off x="6670513" y="4200452"/>
            <a:ext cx="955772"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BD308B5C-6A75-4DB3-A484-BE6FC6011A8B}"/>
              </a:ext>
            </a:extLst>
          </p:cNvPr>
          <p:cNvSpPr txBox="1"/>
          <p:nvPr/>
        </p:nvSpPr>
        <p:spPr>
          <a:xfrm>
            <a:off x="7347950" y="3163019"/>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cxnSp>
        <p:nvCxnSpPr>
          <p:cNvPr id="177" name="Straight Arrow Connector 176">
            <a:extLst>
              <a:ext uri="{FF2B5EF4-FFF2-40B4-BE49-F238E27FC236}">
                <a16:creationId xmlns:a16="http://schemas.microsoft.com/office/drawing/2014/main" id="{177FF4E8-792B-45B9-8DAD-DDE7BE2F7F20}"/>
              </a:ext>
            </a:extLst>
          </p:cNvPr>
          <p:cNvCxnSpPr>
            <a:cxnSpLocks/>
          </p:cNvCxnSpPr>
          <p:nvPr/>
        </p:nvCxnSpPr>
        <p:spPr>
          <a:xfrm flipV="1">
            <a:off x="8175901" y="2811910"/>
            <a:ext cx="1048030" cy="227858"/>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B486A572-75CE-4B5B-8AA2-492A80364977}"/>
              </a:ext>
            </a:extLst>
          </p:cNvPr>
          <p:cNvCxnSpPr>
            <a:cxnSpLocks/>
          </p:cNvCxnSpPr>
          <p:nvPr/>
        </p:nvCxnSpPr>
        <p:spPr>
          <a:xfrm flipV="1">
            <a:off x="8175901" y="3692183"/>
            <a:ext cx="1093915" cy="1"/>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7EB837DF-C1B5-47B9-93C9-220A441A0AA4}"/>
              </a:ext>
            </a:extLst>
          </p:cNvPr>
          <p:cNvCxnSpPr>
            <a:cxnSpLocks/>
          </p:cNvCxnSpPr>
          <p:nvPr/>
        </p:nvCxnSpPr>
        <p:spPr>
          <a:xfrm>
            <a:off x="8242328" y="4286318"/>
            <a:ext cx="969364" cy="25703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B7A0975B-EA9B-4643-956F-8A63C73191D8}"/>
              </a:ext>
            </a:extLst>
          </p:cNvPr>
          <p:cNvSpPr txBox="1"/>
          <p:nvPr/>
        </p:nvSpPr>
        <p:spPr>
          <a:xfrm rot="898812">
            <a:off x="8177292" y="4424627"/>
            <a:ext cx="103185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Import Process</a:t>
            </a:r>
          </a:p>
        </p:txBody>
      </p:sp>
      <p:sp>
        <p:nvSpPr>
          <p:cNvPr id="224" name="TextBox 223">
            <a:extLst>
              <a:ext uri="{FF2B5EF4-FFF2-40B4-BE49-F238E27FC236}">
                <a16:creationId xmlns:a16="http://schemas.microsoft.com/office/drawing/2014/main" id="{D45C0A8A-9C51-4343-A976-E078321C036E}"/>
              </a:ext>
            </a:extLst>
          </p:cNvPr>
          <p:cNvSpPr txBox="1"/>
          <p:nvPr/>
        </p:nvSpPr>
        <p:spPr>
          <a:xfrm>
            <a:off x="3245878" y="2971827"/>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SFTP - Download File</a:t>
            </a:r>
          </a:p>
        </p:txBody>
      </p:sp>
      <p:sp>
        <p:nvSpPr>
          <p:cNvPr id="226" name="TextBox 225">
            <a:extLst>
              <a:ext uri="{FF2B5EF4-FFF2-40B4-BE49-F238E27FC236}">
                <a16:creationId xmlns:a16="http://schemas.microsoft.com/office/drawing/2014/main" id="{3908F9C4-B96E-4374-A2E3-23C095B3E0CE}"/>
              </a:ext>
            </a:extLst>
          </p:cNvPr>
          <p:cNvSpPr txBox="1"/>
          <p:nvPr/>
        </p:nvSpPr>
        <p:spPr>
          <a:xfrm>
            <a:off x="3212335" y="4375495"/>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Database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Stored Procedure</a:t>
            </a:r>
          </a:p>
        </p:txBody>
      </p:sp>
      <p:sp>
        <p:nvSpPr>
          <p:cNvPr id="172" name="TextBox 171">
            <a:extLst>
              <a:ext uri="{FF2B5EF4-FFF2-40B4-BE49-F238E27FC236}">
                <a16:creationId xmlns:a16="http://schemas.microsoft.com/office/drawing/2014/main" id="{645978E3-0AA7-431B-A648-D236E06C16FD}"/>
              </a:ext>
            </a:extLst>
          </p:cNvPr>
          <p:cNvSpPr txBox="1"/>
          <p:nvPr/>
        </p:nvSpPr>
        <p:spPr>
          <a:xfrm>
            <a:off x="5784069" y="5134842"/>
            <a:ext cx="127457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Callback Service triggered</a:t>
            </a:r>
          </a:p>
        </p:txBody>
      </p:sp>
      <p:sp>
        <p:nvSpPr>
          <p:cNvPr id="229" name="Freeform 26">
            <a:extLst>
              <a:ext uri="{FF2B5EF4-FFF2-40B4-BE49-F238E27FC236}">
                <a16:creationId xmlns:a16="http://schemas.microsoft.com/office/drawing/2014/main" id="{7533C8FC-1F50-4CD9-83B2-FDBDFAEDB03B}"/>
              </a:ext>
            </a:extLst>
          </p:cNvPr>
          <p:cNvSpPr>
            <a:spLocks noChangeAspect="1" noEditPoints="1"/>
          </p:cNvSpPr>
          <p:nvPr/>
        </p:nvSpPr>
        <p:spPr bwMode="auto">
          <a:xfrm>
            <a:off x="6232428" y="480352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30" name="Freeform 701">
            <a:extLst>
              <a:ext uri="{FF2B5EF4-FFF2-40B4-BE49-F238E27FC236}">
                <a16:creationId xmlns:a16="http://schemas.microsoft.com/office/drawing/2014/main" id="{3305B576-6ACD-4F4D-AF5F-D0E6231F36E4}"/>
              </a:ext>
            </a:extLst>
          </p:cNvPr>
          <p:cNvSpPr>
            <a:spLocks noChangeAspect="1" noEditPoints="1"/>
          </p:cNvSpPr>
          <p:nvPr/>
        </p:nvSpPr>
        <p:spPr bwMode="auto">
          <a:xfrm>
            <a:off x="6245075" y="5405292"/>
            <a:ext cx="367041" cy="36812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374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37" name="TextBox 236">
            <a:extLst>
              <a:ext uri="{FF2B5EF4-FFF2-40B4-BE49-F238E27FC236}">
                <a16:creationId xmlns:a16="http://schemas.microsoft.com/office/drawing/2014/main" id="{CA01EE3F-9965-49BD-9E8A-DE89D71620EC}"/>
              </a:ext>
            </a:extLst>
          </p:cNvPr>
          <p:cNvSpPr txBox="1"/>
          <p:nvPr/>
        </p:nvSpPr>
        <p:spPr>
          <a:xfrm>
            <a:off x="5778954" y="5729836"/>
            <a:ext cx="127457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Send Notification</a:t>
            </a:r>
          </a:p>
        </p:txBody>
      </p:sp>
      <p:sp>
        <p:nvSpPr>
          <p:cNvPr id="112" name="Flowchart: Connector 111">
            <a:extLst>
              <a:ext uri="{FF2B5EF4-FFF2-40B4-BE49-F238E27FC236}">
                <a16:creationId xmlns:a16="http://schemas.microsoft.com/office/drawing/2014/main" id="{1A17B2C0-5219-45E7-B39F-293164ABA5E2}"/>
              </a:ext>
            </a:extLst>
          </p:cNvPr>
          <p:cNvSpPr/>
          <p:nvPr/>
        </p:nvSpPr>
        <p:spPr bwMode="gray">
          <a:xfrm>
            <a:off x="1706422" y="2133891"/>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113" name="Flowchart: Connector 112">
            <a:extLst>
              <a:ext uri="{FF2B5EF4-FFF2-40B4-BE49-F238E27FC236}">
                <a16:creationId xmlns:a16="http://schemas.microsoft.com/office/drawing/2014/main" id="{A476A79E-3B31-4969-9B73-E19CDA99E269}"/>
              </a:ext>
            </a:extLst>
          </p:cNvPr>
          <p:cNvSpPr/>
          <p:nvPr/>
        </p:nvSpPr>
        <p:spPr bwMode="gray">
          <a:xfrm>
            <a:off x="9440369" y="1957583"/>
            <a:ext cx="186188" cy="219788"/>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4</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114" name="Flowchart: Connector 113">
            <a:extLst>
              <a:ext uri="{FF2B5EF4-FFF2-40B4-BE49-F238E27FC236}">
                <a16:creationId xmlns:a16="http://schemas.microsoft.com/office/drawing/2014/main" id="{11E613F7-13BA-418D-9340-26A33338881C}"/>
              </a:ext>
            </a:extLst>
          </p:cNvPr>
          <p:cNvSpPr/>
          <p:nvPr/>
        </p:nvSpPr>
        <p:spPr bwMode="gray">
          <a:xfrm>
            <a:off x="248054" y="6191699"/>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117" name="Flowchart: Connector 116">
            <a:extLst>
              <a:ext uri="{FF2B5EF4-FFF2-40B4-BE49-F238E27FC236}">
                <a16:creationId xmlns:a16="http://schemas.microsoft.com/office/drawing/2014/main" id="{24065E64-A18D-437E-8591-E65F96B08C78}"/>
              </a:ext>
            </a:extLst>
          </p:cNvPr>
          <p:cNvSpPr/>
          <p:nvPr/>
        </p:nvSpPr>
        <p:spPr bwMode="gray">
          <a:xfrm>
            <a:off x="9344574" y="572782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4</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121" name="TextBox 120">
            <a:extLst>
              <a:ext uri="{FF2B5EF4-FFF2-40B4-BE49-F238E27FC236}">
                <a16:creationId xmlns:a16="http://schemas.microsoft.com/office/drawing/2014/main" id="{7A17C05E-FA75-4A2E-AEE7-AA1137F978BC}"/>
              </a:ext>
            </a:extLst>
          </p:cNvPr>
          <p:cNvSpPr txBox="1"/>
          <p:nvPr/>
        </p:nvSpPr>
        <p:spPr>
          <a:xfrm>
            <a:off x="9606320" y="5690884"/>
            <a:ext cx="2191626"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UCM is secured through user roles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 privileges which will restrict access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unauthorized roles</a:t>
            </a:r>
          </a:p>
        </p:txBody>
      </p:sp>
      <p:sp>
        <p:nvSpPr>
          <p:cNvPr id="161" name="TextBox 160">
            <a:extLst>
              <a:ext uri="{FF2B5EF4-FFF2-40B4-BE49-F238E27FC236}">
                <a16:creationId xmlns:a16="http://schemas.microsoft.com/office/drawing/2014/main" id="{25FFE998-B64F-458B-9B7A-D7B0B96A09E1}"/>
              </a:ext>
            </a:extLst>
          </p:cNvPr>
          <p:cNvSpPr txBox="1"/>
          <p:nvPr/>
        </p:nvSpPr>
        <p:spPr>
          <a:xfrm>
            <a:off x="9344038" y="3978084"/>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Interface Table</a:t>
            </a:r>
          </a:p>
        </p:txBody>
      </p:sp>
      <p:cxnSp>
        <p:nvCxnSpPr>
          <p:cNvPr id="81" name="Straight Arrow Connector 80">
            <a:extLst>
              <a:ext uri="{FF2B5EF4-FFF2-40B4-BE49-F238E27FC236}">
                <a16:creationId xmlns:a16="http://schemas.microsoft.com/office/drawing/2014/main" id="{406A5338-2F1D-415A-803B-A9F77F196AEC}"/>
              </a:ext>
            </a:extLst>
          </p:cNvPr>
          <p:cNvCxnSpPr>
            <a:cxnSpLocks/>
            <a:stCxn id="28" idx="2"/>
          </p:cNvCxnSpPr>
          <p:nvPr/>
        </p:nvCxnSpPr>
        <p:spPr>
          <a:xfrm>
            <a:off x="9944738" y="3276696"/>
            <a:ext cx="1443" cy="16492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F2CC2C7-0F38-45BC-8A60-C2F4C40267F5}"/>
              </a:ext>
            </a:extLst>
          </p:cNvPr>
          <p:cNvCxnSpPr>
            <a:cxnSpLocks/>
            <a:stCxn id="161" idx="2"/>
          </p:cNvCxnSpPr>
          <p:nvPr/>
        </p:nvCxnSpPr>
        <p:spPr>
          <a:xfrm>
            <a:off x="9942900" y="4208916"/>
            <a:ext cx="9166" cy="14200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Database with solid fill">
            <a:extLst>
              <a:ext uri="{FF2B5EF4-FFF2-40B4-BE49-F238E27FC236}">
                <a16:creationId xmlns:a16="http://schemas.microsoft.com/office/drawing/2014/main" id="{903481FE-ED79-41A4-8145-00BEB2F722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3834" y="3429000"/>
            <a:ext cx="982245" cy="645339"/>
          </a:xfrm>
          <a:prstGeom prst="rect">
            <a:avLst/>
          </a:prstGeom>
        </p:spPr>
      </p:pic>
      <p:grpSp>
        <p:nvGrpSpPr>
          <p:cNvPr id="19" name="Graphic 121" descr="Database with solid fill">
            <a:extLst>
              <a:ext uri="{FF2B5EF4-FFF2-40B4-BE49-F238E27FC236}">
                <a16:creationId xmlns:a16="http://schemas.microsoft.com/office/drawing/2014/main" id="{9E10F060-754E-4C7E-9D59-F2746DBE54DF}"/>
              </a:ext>
            </a:extLst>
          </p:cNvPr>
          <p:cNvGrpSpPr/>
          <p:nvPr/>
        </p:nvGrpSpPr>
        <p:grpSpPr>
          <a:xfrm>
            <a:off x="2057528" y="4473309"/>
            <a:ext cx="572976" cy="510893"/>
            <a:chOff x="2057528" y="4473309"/>
            <a:chExt cx="572976" cy="510893"/>
          </a:xfrm>
          <a:solidFill>
            <a:srgbClr val="75787B"/>
          </a:solidFill>
        </p:grpSpPr>
        <p:sp>
          <p:nvSpPr>
            <p:cNvPr id="20" name="Freeform: Shape 19">
              <a:extLst>
                <a:ext uri="{FF2B5EF4-FFF2-40B4-BE49-F238E27FC236}">
                  <a16:creationId xmlns:a16="http://schemas.microsoft.com/office/drawing/2014/main" id="{71709505-3B05-404F-B488-7DB1EA335DAD}"/>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1" name="Freeform: Shape 20">
              <a:extLst>
                <a:ext uri="{FF2B5EF4-FFF2-40B4-BE49-F238E27FC236}">
                  <a16:creationId xmlns:a16="http://schemas.microsoft.com/office/drawing/2014/main" id="{5F640D6C-1436-4CFA-90E6-FAF3429A7272}"/>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2" name="Freeform: Shape 21">
              <a:extLst>
                <a:ext uri="{FF2B5EF4-FFF2-40B4-BE49-F238E27FC236}">
                  <a16:creationId xmlns:a16="http://schemas.microsoft.com/office/drawing/2014/main" id="{41508B0D-5510-4721-B0CF-63923719C334}"/>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3" name="Freeform: Shape 22">
              <a:extLst>
                <a:ext uri="{FF2B5EF4-FFF2-40B4-BE49-F238E27FC236}">
                  <a16:creationId xmlns:a16="http://schemas.microsoft.com/office/drawing/2014/main" id="{5A0B80A3-3CB6-4F0E-9F73-1A3DA2C80AEB}"/>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pic>
        <p:nvPicPr>
          <p:cNvPr id="128" name="Graphic 127" descr="Database with solid fill">
            <a:extLst>
              <a:ext uri="{FF2B5EF4-FFF2-40B4-BE49-F238E27FC236}">
                <a16:creationId xmlns:a16="http://schemas.microsoft.com/office/drawing/2014/main" id="{51375CAB-E0FC-4789-BD44-D748B7162B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3596" y="4320192"/>
            <a:ext cx="982245" cy="645339"/>
          </a:xfrm>
          <a:prstGeom prst="rect">
            <a:avLst/>
          </a:prstGeom>
        </p:spPr>
      </p:pic>
      <p:cxnSp>
        <p:nvCxnSpPr>
          <p:cNvPr id="173" name="Straight Arrow Connector 172">
            <a:extLst>
              <a:ext uri="{FF2B5EF4-FFF2-40B4-BE49-F238E27FC236}">
                <a16:creationId xmlns:a16="http://schemas.microsoft.com/office/drawing/2014/main" id="{639BBB09-65A6-4738-96A6-D4EC8B86968C}"/>
              </a:ext>
            </a:extLst>
          </p:cNvPr>
          <p:cNvCxnSpPr>
            <a:cxnSpLocks/>
          </p:cNvCxnSpPr>
          <p:nvPr/>
        </p:nvCxnSpPr>
        <p:spPr>
          <a:xfrm>
            <a:off x="6425359" y="5264824"/>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CF40FF7-3B55-4A65-BB6F-086513002083}"/>
              </a:ext>
            </a:extLst>
          </p:cNvPr>
          <p:cNvCxnSpPr>
            <a:cxnSpLocks/>
          </p:cNvCxnSpPr>
          <p:nvPr/>
        </p:nvCxnSpPr>
        <p:spPr>
          <a:xfrm>
            <a:off x="6416242" y="3915390"/>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AADBA23-1EF0-4238-BDBA-AF02DA04F61A}"/>
              </a:ext>
            </a:extLst>
          </p:cNvPr>
          <p:cNvCxnSpPr>
            <a:cxnSpLocks/>
          </p:cNvCxnSpPr>
          <p:nvPr/>
        </p:nvCxnSpPr>
        <p:spPr>
          <a:xfrm>
            <a:off x="6413976" y="3309719"/>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9042242-BE38-46A9-B118-1172E45B38DB}"/>
              </a:ext>
            </a:extLst>
          </p:cNvPr>
          <p:cNvCxnSpPr>
            <a:cxnSpLocks/>
          </p:cNvCxnSpPr>
          <p:nvPr/>
        </p:nvCxnSpPr>
        <p:spPr>
          <a:xfrm>
            <a:off x="6425359" y="4553977"/>
            <a:ext cx="0" cy="24974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9" name="Flowchart: Connector 118">
            <a:extLst>
              <a:ext uri="{FF2B5EF4-FFF2-40B4-BE49-F238E27FC236}">
                <a16:creationId xmlns:a16="http://schemas.microsoft.com/office/drawing/2014/main" id="{BC3F13ED-1B9F-46C9-8CE8-25EB1CE0AD91}"/>
              </a:ext>
            </a:extLst>
          </p:cNvPr>
          <p:cNvSpPr/>
          <p:nvPr/>
        </p:nvSpPr>
        <p:spPr bwMode="gray">
          <a:xfrm>
            <a:off x="248055" y="5724940"/>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grpSp>
        <p:nvGrpSpPr>
          <p:cNvPr id="156" name="Group 155">
            <a:extLst>
              <a:ext uri="{FF2B5EF4-FFF2-40B4-BE49-F238E27FC236}">
                <a16:creationId xmlns:a16="http://schemas.microsoft.com/office/drawing/2014/main" id="{4615C582-A58B-47D1-88E4-1EC5755F43DB}"/>
              </a:ext>
            </a:extLst>
          </p:cNvPr>
          <p:cNvGrpSpPr/>
          <p:nvPr/>
        </p:nvGrpSpPr>
        <p:grpSpPr>
          <a:xfrm>
            <a:off x="0" y="16350"/>
            <a:ext cx="2869301" cy="284558"/>
            <a:chOff x="2003522" y="13133"/>
            <a:chExt cx="2869301" cy="284558"/>
          </a:xfrm>
        </p:grpSpPr>
        <p:sp>
          <p:nvSpPr>
            <p:cNvPr id="157" name="Arrow: Chevron 156">
              <a:extLst>
                <a:ext uri="{FF2B5EF4-FFF2-40B4-BE49-F238E27FC236}">
                  <a16:creationId xmlns:a16="http://schemas.microsoft.com/office/drawing/2014/main" id="{1B5CF07E-68D1-40A1-9F39-EE5976009AE9}"/>
                </a:ext>
              </a:extLst>
            </p:cNvPr>
            <p:cNvSpPr/>
            <p:nvPr/>
          </p:nvSpPr>
          <p:spPr>
            <a:xfrm>
              <a:off x="2003522"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Approach</a:t>
              </a:r>
            </a:p>
          </p:txBody>
        </p:sp>
        <p:sp>
          <p:nvSpPr>
            <p:cNvPr id="160" name="Arrow: Chevron 159">
              <a:extLst>
                <a:ext uri="{FF2B5EF4-FFF2-40B4-BE49-F238E27FC236}">
                  <a16:creationId xmlns:a16="http://schemas.microsoft.com/office/drawing/2014/main" id="{FE8FC265-F2E6-46CC-9014-F4119240CE8B}"/>
                </a:ext>
              </a:extLst>
            </p:cNvPr>
            <p:cNvSpPr/>
            <p:nvPr/>
          </p:nvSpPr>
          <p:spPr>
            <a:xfrm>
              <a:off x="3385355"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Security</a:t>
              </a:r>
            </a:p>
          </p:txBody>
        </p:sp>
      </p:grpSp>
      <p:sp>
        <p:nvSpPr>
          <p:cNvPr id="162" name="Arrow: Chevron 161">
            <a:extLst>
              <a:ext uri="{FF2B5EF4-FFF2-40B4-BE49-F238E27FC236}">
                <a16:creationId xmlns:a16="http://schemas.microsoft.com/office/drawing/2014/main" id="{0BAB74A9-E39B-4C72-9C1D-61B29A3AE1AA}"/>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
        <p:nvSpPr>
          <p:cNvPr id="163" name="TextBox 162">
            <a:extLst>
              <a:ext uri="{FF2B5EF4-FFF2-40B4-BE49-F238E27FC236}">
                <a16:creationId xmlns:a16="http://schemas.microsoft.com/office/drawing/2014/main" id="{2BB4DE7E-496E-49CE-A69F-2122FBEB6569}"/>
              </a:ext>
            </a:extLst>
          </p:cNvPr>
          <p:cNvSpPr txBox="1"/>
          <p:nvPr/>
        </p:nvSpPr>
        <p:spPr>
          <a:xfrm>
            <a:off x="542145" y="5650670"/>
            <a:ext cx="36150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Secured SFTP Location with access limited to required personnel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from boundary system and Deloitte</a:t>
            </a:r>
          </a:p>
        </p:txBody>
      </p:sp>
      <p:sp>
        <p:nvSpPr>
          <p:cNvPr id="164" name="Flowchart: Connector 163">
            <a:extLst>
              <a:ext uri="{FF2B5EF4-FFF2-40B4-BE49-F238E27FC236}">
                <a16:creationId xmlns:a16="http://schemas.microsoft.com/office/drawing/2014/main" id="{A2F6A256-10E9-4002-BDCF-2C530E220354}"/>
              </a:ext>
            </a:extLst>
          </p:cNvPr>
          <p:cNvSpPr/>
          <p:nvPr/>
        </p:nvSpPr>
        <p:spPr bwMode="gray">
          <a:xfrm>
            <a:off x="767643" y="2081086"/>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165" name="TextBox 164">
            <a:extLst>
              <a:ext uri="{FF2B5EF4-FFF2-40B4-BE49-F238E27FC236}">
                <a16:creationId xmlns:a16="http://schemas.microsoft.com/office/drawing/2014/main" id="{B865C96D-214D-4A73-A5E2-85C862ADE34E}"/>
              </a:ext>
            </a:extLst>
          </p:cNvPr>
          <p:cNvSpPr txBox="1"/>
          <p:nvPr/>
        </p:nvSpPr>
        <p:spPr>
          <a:xfrm>
            <a:off x="542145" y="6161408"/>
            <a:ext cx="4262705"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cs typeface="Arial" panose="020B0604020202020204" pitchFamily="34" charset="0"/>
              </a:rPr>
              <a:t>Sensitive files such Bank Statements can be encrypted using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cs typeface="Arial" panose="020B0604020202020204" pitchFamily="34" charset="0"/>
              </a:rPr>
              <a:t>PGP encryption at source. PGP encrypted file can be shared with Oracle Cloud.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cs typeface="Arial" panose="020B0604020202020204" pitchFamily="34" charset="0"/>
              </a:rPr>
              <a:t> In OIC, file will be decrypted with the private key </a:t>
            </a:r>
            <a:endParaRPr kumimoji="0" lang="en-US" sz="900" b="0" i="0" u="none" strike="noStrike" kern="1200" cap="none" spc="0" normalizeH="0" baseline="0" noProof="0">
              <a:ln>
                <a:noFill/>
              </a:ln>
              <a:effectLst/>
              <a:uLnTx/>
              <a:uFillTx/>
              <a:ea typeface="+mn-ea"/>
              <a:cs typeface="Arial" panose="020B0604020202020204" pitchFamily="34" charset="0"/>
            </a:endParaRPr>
          </a:p>
        </p:txBody>
      </p:sp>
      <p:sp>
        <p:nvSpPr>
          <p:cNvPr id="166" name="Flowchart: Connector 165">
            <a:extLst>
              <a:ext uri="{FF2B5EF4-FFF2-40B4-BE49-F238E27FC236}">
                <a16:creationId xmlns:a16="http://schemas.microsoft.com/office/drawing/2014/main" id="{33A0DC36-E1F6-4D31-9B31-9899D5832BDA}"/>
              </a:ext>
            </a:extLst>
          </p:cNvPr>
          <p:cNvSpPr/>
          <p:nvPr/>
        </p:nvSpPr>
        <p:spPr bwMode="gray">
          <a:xfrm>
            <a:off x="6495348" y="2119922"/>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174" name="Flowchart: Connector 173">
            <a:extLst>
              <a:ext uri="{FF2B5EF4-FFF2-40B4-BE49-F238E27FC236}">
                <a16:creationId xmlns:a16="http://schemas.microsoft.com/office/drawing/2014/main" id="{42F14F58-0B9F-406B-AFE0-62389787523C}"/>
              </a:ext>
            </a:extLst>
          </p:cNvPr>
          <p:cNvSpPr/>
          <p:nvPr/>
        </p:nvSpPr>
        <p:spPr bwMode="gray">
          <a:xfrm>
            <a:off x="5199745" y="616807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181" name="TextBox 180">
            <a:extLst>
              <a:ext uri="{FF2B5EF4-FFF2-40B4-BE49-F238E27FC236}">
                <a16:creationId xmlns:a16="http://schemas.microsoft.com/office/drawing/2014/main" id="{CA60C9AD-0893-4C64-A4BD-5B33C353EDFB}"/>
              </a:ext>
            </a:extLst>
          </p:cNvPr>
          <p:cNvSpPr txBox="1"/>
          <p:nvPr/>
        </p:nvSpPr>
        <p:spPr>
          <a:xfrm>
            <a:off x="5381875" y="6080421"/>
            <a:ext cx="3794629" cy="784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Accessing ERP Cloud Adapter / any other adapter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REST services would require credentials. There are various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authentication methods for REST APIs, ranging from basic credentials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token encryption to complex, multilayered access control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permissions validation</a:t>
            </a:r>
          </a:p>
        </p:txBody>
      </p:sp>
    </p:spTree>
    <p:extLst>
      <p:ext uri="{BB962C8B-B14F-4D97-AF65-F5344CB8AC3E}">
        <p14:creationId xmlns:p14="http://schemas.microsoft.com/office/powerpoint/2010/main" val="15675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26534" y="439219"/>
            <a:ext cx="10515600" cy="869315"/>
          </a:xfrm>
        </p:spPr>
        <p:txBody>
          <a:bodyPr>
            <a:normAutofit fontScale="90000"/>
          </a:bodyPr>
          <a:lstStyle/>
          <a:p>
            <a:r>
              <a:rPr lang="en-US" dirty="0">
                <a:solidFill>
                  <a:schemeClr val="accent1"/>
                </a:solidFill>
                <a:ea typeface="Verdana" panose="020B0604030504040204" pitchFamily="34" charset="0"/>
              </a:rPr>
              <a:t>Data Security – File based Inbound Integration</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853540" y="1539962"/>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sp>
        <p:nvSpPr>
          <p:cNvPr id="33" name="Text Box 10">
            <a:extLst>
              <a:ext uri="{FF2B5EF4-FFF2-40B4-BE49-F238E27FC236}">
                <a16:creationId xmlns:a16="http://schemas.microsoft.com/office/drawing/2014/main" id="{FBAABA48-A88F-4056-B79A-C864C64F1958}"/>
              </a:ext>
            </a:extLst>
          </p:cNvPr>
          <p:cNvSpPr txBox="1">
            <a:spLocks noChangeArrowheads="1"/>
          </p:cNvSpPr>
          <p:nvPr/>
        </p:nvSpPr>
        <p:spPr bwMode="auto">
          <a:xfrm>
            <a:off x="9118358" y="1846300"/>
            <a:ext cx="1443322" cy="2011680"/>
          </a:xfrm>
          <a:prstGeom prst="rect">
            <a:avLst/>
          </a:prstGeom>
          <a:noFill/>
          <a:ln w="12700" algn="ctr">
            <a:solidFill>
              <a:sysClr val="windowText" lastClr="000000"/>
            </a:solidFill>
            <a:miter lim="800000"/>
            <a:headEnd/>
            <a:tailEnd type="none" w="sm" len="med"/>
          </a:ln>
        </p:spPr>
        <p:txBody>
          <a:bodyPr lIns="45339" tIns="45339" rIns="45339" bIns="45339" anchor="t" anchorCtr="0"/>
          <a:lstStyle/>
          <a:p>
            <a:pPr marL="0" marR="0" lvl="0" indent="0" algn="ctr" defTabSz="527265" rtl="0" eaLnBrk="1" fontAlgn="auto" latinLnBrk="0" hangingPunct="1">
              <a:lnSpc>
                <a:spcPct val="100000"/>
              </a:lnSpc>
              <a:spcBef>
                <a:spcPct val="20000"/>
              </a:spcBef>
              <a:spcAft>
                <a:spcPts val="0"/>
              </a:spcAft>
              <a:buClrTx/>
              <a:buSzTx/>
              <a:buFontTx/>
              <a:buNone/>
              <a:tabLst/>
              <a:defRPr/>
            </a:pPr>
            <a:endParaRPr kumimoji="0" lang="en-US" sz="750" b="0" i="0" u="none" strike="noStrike" kern="0" cap="none" spc="0" normalizeH="0" baseline="0" noProof="0">
              <a:ln>
                <a:noFill/>
              </a:ln>
              <a:solidFill>
                <a:prstClr val="black"/>
              </a:solidFill>
              <a:effectLst/>
              <a:uLnTx/>
              <a:uFillTx/>
              <a:latin typeface="Arial Body"/>
              <a:ea typeface="+mn-ea"/>
              <a:cs typeface="Arial" panose="020B0604020202020204" pitchFamily="34" charset="0"/>
            </a:endParaRPr>
          </a:p>
        </p:txBody>
      </p:sp>
      <p:sp>
        <p:nvSpPr>
          <p:cNvPr id="34" name="Text Box 10">
            <a:extLst>
              <a:ext uri="{FF2B5EF4-FFF2-40B4-BE49-F238E27FC236}">
                <a16:creationId xmlns:a16="http://schemas.microsoft.com/office/drawing/2014/main" id="{518085AB-76E5-436F-A25C-8680DF6E3F1A}"/>
              </a:ext>
            </a:extLst>
          </p:cNvPr>
          <p:cNvSpPr txBox="1">
            <a:spLocks noChangeArrowheads="1"/>
          </p:cNvSpPr>
          <p:nvPr/>
        </p:nvSpPr>
        <p:spPr bwMode="auto">
          <a:xfrm>
            <a:off x="5285528" y="1838348"/>
            <a:ext cx="2861009" cy="2011680"/>
          </a:xfrm>
          <a:prstGeom prst="rect">
            <a:avLst/>
          </a:prstGeom>
          <a:noFill/>
          <a:ln w="12700" algn="ctr">
            <a:solidFill>
              <a:sysClr val="windowText" lastClr="000000"/>
            </a:solidFill>
            <a:miter lim="800000"/>
            <a:headEnd/>
            <a:tailEnd type="none" w="sm" len="med"/>
          </a:ln>
        </p:spPr>
        <p:txBody>
          <a:bodyPr lIns="45339" tIns="45339" rIns="45339" bIns="45339" anchor="t" anchorCtr="0"/>
          <a:lstStyle/>
          <a:p>
            <a:pPr marL="0" marR="0" lvl="0" indent="0" algn="ctr" defTabSz="527265" rtl="0" eaLnBrk="1" fontAlgn="base" latinLnBrk="0" hangingPunct="1">
              <a:lnSpc>
                <a:spcPct val="100000"/>
              </a:lnSpc>
              <a:spcBef>
                <a:spcPct val="20000"/>
              </a:spcBef>
              <a:spcAft>
                <a:spcPct val="0"/>
              </a:spcAft>
              <a:buClrTx/>
              <a:buSzTx/>
              <a:buFontTx/>
              <a:buNone/>
              <a:tabLst/>
              <a:defRPr/>
            </a:pPr>
            <a:endParaRPr kumimoji="0" lang="en-US" sz="750" b="0" i="0" u="none" strike="noStrike" kern="0" cap="none" spc="0" normalizeH="0" baseline="0" noProof="0">
              <a:ln>
                <a:noFill/>
              </a:ln>
              <a:solidFill>
                <a:prstClr val="black"/>
              </a:solidFill>
              <a:effectLst/>
              <a:uLnTx/>
              <a:uFillTx/>
              <a:latin typeface="Arial Body"/>
              <a:ea typeface="+mn-ea"/>
              <a:cs typeface="Arial" panose="020B0604020202020204" pitchFamily="34" charset="0"/>
            </a:endParaRPr>
          </a:p>
        </p:txBody>
      </p:sp>
      <p:sp>
        <p:nvSpPr>
          <p:cNvPr id="35" name="Line 13">
            <a:extLst>
              <a:ext uri="{FF2B5EF4-FFF2-40B4-BE49-F238E27FC236}">
                <a16:creationId xmlns:a16="http://schemas.microsoft.com/office/drawing/2014/main" id="{EF856903-532E-43C3-9DED-0B2C120A6396}"/>
              </a:ext>
            </a:extLst>
          </p:cNvPr>
          <p:cNvSpPr>
            <a:spLocks noChangeShapeType="1"/>
          </p:cNvSpPr>
          <p:nvPr/>
        </p:nvSpPr>
        <p:spPr bwMode="auto">
          <a:xfrm>
            <a:off x="8141560" y="2654868"/>
            <a:ext cx="967019" cy="6705"/>
          </a:xfrm>
          <a:prstGeom prst="line">
            <a:avLst/>
          </a:prstGeom>
          <a:noFill/>
          <a:ln w="19050">
            <a:solidFill>
              <a:srgbClr val="75787B"/>
            </a:solidFill>
            <a:round/>
            <a:headEnd/>
            <a:tailEnd type="triangle" w="med" len="med"/>
          </a:ln>
          <a:effectLst/>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a:ln>
                <a:noFill/>
              </a:ln>
              <a:solidFill>
                <a:sysClr val="windowText" lastClr="000000"/>
              </a:solidFill>
              <a:effectLst/>
              <a:uLnTx/>
              <a:uFillTx/>
              <a:latin typeface="Arial Body"/>
              <a:ea typeface="+mn-ea"/>
              <a:cs typeface="Arial" panose="020B0604020202020204" pitchFamily="34" charset="0"/>
            </a:endParaRPr>
          </a:p>
        </p:txBody>
      </p:sp>
      <p:sp>
        <p:nvSpPr>
          <p:cNvPr id="36" name="Line 13">
            <a:extLst>
              <a:ext uri="{FF2B5EF4-FFF2-40B4-BE49-F238E27FC236}">
                <a16:creationId xmlns:a16="http://schemas.microsoft.com/office/drawing/2014/main" id="{27FA2992-F53B-4AFB-BBFF-8A9FFB5FE797}"/>
              </a:ext>
            </a:extLst>
          </p:cNvPr>
          <p:cNvSpPr>
            <a:spLocks noChangeShapeType="1"/>
          </p:cNvSpPr>
          <p:nvPr/>
        </p:nvSpPr>
        <p:spPr bwMode="auto">
          <a:xfrm flipV="1">
            <a:off x="3736294" y="2891138"/>
            <a:ext cx="1539576" cy="8249"/>
          </a:xfrm>
          <a:prstGeom prst="line">
            <a:avLst/>
          </a:prstGeom>
          <a:noFill/>
          <a:ln w="19050">
            <a:solidFill>
              <a:srgbClr val="75787B"/>
            </a:solidFill>
            <a:round/>
            <a:headEnd type="none"/>
            <a:tailEnd type="triangle" w="med" len="med"/>
          </a:ln>
          <a:effectLst/>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a:ln>
                <a:noFill/>
              </a:ln>
              <a:solidFill>
                <a:sysClr val="windowText" lastClr="000000"/>
              </a:solidFill>
              <a:effectLst/>
              <a:uLnTx/>
              <a:uFillTx/>
              <a:latin typeface="Arial Body"/>
              <a:ea typeface="+mn-ea"/>
              <a:cs typeface="Arial" panose="020B0604020202020204" pitchFamily="34" charset="0"/>
            </a:endParaRPr>
          </a:p>
        </p:txBody>
      </p:sp>
      <p:sp>
        <p:nvSpPr>
          <p:cNvPr id="37" name="TextBox 36">
            <a:extLst>
              <a:ext uri="{FF2B5EF4-FFF2-40B4-BE49-F238E27FC236}">
                <a16:creationId xmlns:a16="http://schemas.microsoft.com/office/drawing/2014/main" id="{9CB604F2-AB53-4CBB-8452-D50077DA4EBC}"/>
              </a:ext>
            </a:extLst>
          </p:cNvPr>
          <p:cNvSpPr txBox="1"/>
          <p:nvPr/>
        </p:nvSpPr>
        <p:spPr>
          <a:xfrm>
            <a:off x="7023723" y="3242645"/>
            <a:ext cx="899560" cy="215444"/>
          </a:xfrm>
          <a:prstGeom prst="rect">
            <a:avLst/>
          </a:prstGeom>
          <a:noFill/>
        </p:spPr>
        <p:txBody>
          <a:bodyPr wrap="square" rtlCol="0">
            <a:spAutoFit/>
          </a:bodyPr>
          <a:lstStyle/>
          <a:p>
            <a:pPr marL="0" marR="0" lvl="0" indent="0" algn="ctr" defTabSz="6858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Body"/>
                <a:ea typeface="+mn-ea"/>
                <a:cs typeface="Arial" panose="020B0604020202020204" pitchFamily="34" charset="0"/>
              </a:rPr>
              <a:t>Transforms</a:t>
            </a:r>
            <a:endParaRPr kumimoji="0" lang="en-US" sz="800" b="0" i="0" u="none" strike="noStrike" kern="1200" cap="none" spc="0" normalizeH="0" baseline="0" noProof="0">
              <a:ln>
                <a:noFill/>
              </a:ln>
              <a:solidFill>
                <a:srgbClr val="000000"/>
              </a:solidFill>
              <a:effectLst/>
              <a:uLnTx/>
              <a:uFillTx/>
              <a:latin typeface="Arial Body"/>
              <a:ea typeface="+mn-ea"/>
              <a:cs typeface="Arial" panose="020B0604020202020204" pitchFamily="34" charset="0"/>
            </a:endParaRPr>
          </a:p>
        </p:txBody>
      </p:sp>
      <p:sp>
        <p:nvSpPr>
          <p:cNvPr id="38" name="Text Box 10">
            <a:extLst>
              <a:ext uri="{FF2B5EF4-FFF2-40B4-BE49-F238E27FC236}">
                <a16:creationId xmlns:a16="http://schemas.microsoft.com/office/drawing/2014/main" id="{F33C0743-677C-4F20-BE0A-F41AF72D50AF}"/>
              </a:ext>
            </a:extLst>
          </p:cNvPr>
          <p:cNvSpPr txBox="1">
            <a:spLocks noChangeArrowheads="1"/>
          </p:cNvSpPr>
          <p:nvPr/>
        </p:nvSpPr>
        <p:spPr bwMode="auto">
          <a:xfrm>
            <a:off x="5289069" y="1840387"/>
            <a:ext cx="2861010" cy="274320"/>
          </a:xfrm>
          <a:prstGeom prst="rect">
            <a:avLst/>
          </a:prstGeom>
          <a:solidFill>
            <a:srgbClr val="8C8C8C"/>
          </a:solidFill>
          <a:ln w="12700" algn="ctr">
            <a:solidFill>
              <a:schemeClr val="tx1"/>
            </a:solidFill>
            <a:miter lim="800000"/>
            <a:headEnd/>
            <a:tailEnd type="none" w="sm" len="med"/>
          </a:ln>
        </p:spPr>
        <p:txBody>
          <a:bodyPr lIns="26470" tIns="26470" rIns="26470" bIns="26470" anchor="ctr" anchorCtr="1"/>
          <a:lstStyle>
            <a:defPPr>
              <a:defRPr lang="en-US"/>
            </a:defPPr>
            <a:lvl1pPr algn="ctr" defTabSz="703020" fontAlgn="base">
              <a:spcBef>
                <a:spcPct val="20000"/>
              </a:spcBef>
              <a:spcAft>
                <a:spcPct val="0"/>
              </a:spcAft>
              <a:defRPr sz="1000" b="1">
                <a:solidFill>
                  <a:srgbClr val="FFFFFF"/>
                </a:solidFill>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703020" rtl="0" eaLnBrk="1" fontAlgn="base" latinLnBrk="0" hangingPunct="1">
              <a:lnSpc>
                <a:spcPct val="100000"/>
              </a:lnSpc>
              <a:spcBef>
                <a:spcPct val="2000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Body"/>
                <a:ea typeface="+mn-ea"/>
                <a:cs typeface="Arial" panose="020B0604020202020204" pitchFamily="34" charset="0"/>
              </a:rPr>
              <a:t>Oracle Integration Cloud</a:t>
            </a:r>
          </a:p>
        </p:txBody>
      </p:sp>
      <p:pic>
        <p:nvPicPr>
          <p:cNvPr id="39" name="Picture 12" descr="Database">
            <a:extLst>
              <a:ext uri="{FF2B5EF4-FFF2-40B4-BE49-F238E27FC236}">
                <a16:creationId xmlns:a16="http://schemas.microsoft.com/office/drawing/2014/main" id="{ACF792EB-4F4B-4947-905A-5995B2EE224F}"/>
              </a:ext>
            </a:extLst>
          </p:cNvPr>
          <p:cNvPicPr>
            <a:picLocks noChangeAspect="1" noChangeArrowheads="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370113" y="3109872"/>
            <a:ext cx="278138" cy="278138"/>
          </a:xfrm>
          <a:prstGeom prst="rect">
            <a:avLst/>
          </a:prstGeom>
          <a:noFill/>
        </p:spPr>
      </p:pic>
      <p:cxnSp>
        <p:nvCxnSpPr>
          <p:cNvPr id="40" name="Straight Arrow Connector 39">
            <a:extLst>
              <a:ext uri="{FF2B5EF4-FFF2-40B4-BE49-F238E27FC236}">
                <a16:creationId xmlns:a16="http://schemas.microsoft.com/office/drawing/2014/main" id="{04A37461-F16E-4795-9A63-86D4BCC8FE43}"/>
              </a:ext>
            </a:extLst>
          </p:cNvPr>
          <p:cNvCxnSpPr>
            <a:cxnSpLocks/>
          </p:cNvCxnSpPr>
          <p:nvPr/>
        </p:nvCxnSpPr>
        <p:spPr>
          <a:xfrm>
            <a:off x="7055858" y="3092581"/>
            <a:ext cx="228567" cy="0"/>
          </a:xfrm>
          <a:prstGeom prst="straightConnector1">
            <a:avLst/>
          </a:prstGeom>
          <a:noFill/>
          <a:ln w="22225" cap="flat" cmpd="sng" algn="ctr">
            <a:solidFill>
              <a:sysClr val="windowText" lastClr="000000"/>
            </a:solidFill>
            <a:prstDash val="sysDot"/>
            <a:tailEnd type="triangle"/>
          </a:ln>
          <a:effectLst/>
        </p:spPr>
      </p:cxnSp>
      <p:sp>
        <p:nvSpPr>
          <p:cNvPr id="41" name="TextBox 40">
            <a:extLst>
              <a:ext uri="{FF2B5EF4-FFF2-40B4-BE49-F238E27FC236}">
                <a16:creationId xmlns:a16="http://schemas.microsoft.com/office/drawing/2014/main" id="{5E3EA466-24EB-4DBF-B7E9-80070AE3694C}"/>
              </a:ext>
            </a:extLst>
          </p:cNvPr>
          <p:cNvSpPr txBox="1"/>
          <p:nvPr/>
        </p:nvSpPr>
        <p:spPr>
          <a:xfrm>
            <a:off x="8331769" y="2215757"/>
            <a:ext cx="560264" cy="478336"/>
          </a:xfrm>
          <a:prstGeom prst="rect">
            <a:avLst/>
          </a:prstGeom>
        </p:spPr>
        <p:txBody>
          <a:bodyPr wrap="square" rtlCol="0">
            <a:spAutoFit/>
          </a:bodyPr>
          <a:lstStyle/>
          <a:p>
            <a:pPr marL="1191" marR="0" lvl="0" indent="0" algn="ctr" defTabSz="685800" rtl="0" eaLnBrk="1" fontAlgn="base" latinLnBrk="0" hangingPunct="1">
              <a:lnSpc>
                <a:spcPct val="106000"/>
              </a:lnSpc>
              <a:spcBef>
                <a:spcPct val="80000"/>
              </a:spcBef>
              <a:spcAft>
                <a:spcPct val="0"/>
              </a:spcAft>
              <a:buClr>
                <a:srgbClr val="000000"/>
              </a:buClr>
              <a:buSzTx/>
              <a:buFontTx/>
              <a:buNone/>
              <a:tabLst/>
              <a:defRPr/>
            </a:pPr>
            <a:r>
              <a:rPr kumimoji="0" lang="en-US" sz="800" b="0" i="0" u="none" strike="noStrike" kern="1200" cap="none" spc="0" normalizeH="0" baseline="0" noProof="0">
                <a:ln>
                  <a:noFill/>
                </a:ln>
                <a:solidFill>
                  <a:srgbClr val="000000"/>
                </a:solidFill>
                <a:effectLst/>
                <a:uLnTx/>
                <a:uFillTx/>
                <a:latin typeface="Arial Body"/>
                <a:ea typeface="+mn-ea"/>
                <a:cs typeface="Arial" panose="020B0604020202020204" pitchFamily="34" charset="0"/>
              </a:rPr>
              <a:t>Trigger import jobs</a:t>
            </a:r>
          </a:p>
        </p:txBody>
      </p:sp>
      <p:sp>
        <p:nvSpPr>
          <p:cNvPr id="42" name="Text Box 10">
            <a:extLst>
              <a:ext uri="{FF2B5EF4-FFF2-40B4-BE49-F238E27FC236}">
                <a16:creationId xmlns:a16="http://schemas.microsoft.com/office/drawing/2014/main" id="{ADFF6E79-99A6-46A4-904A-3D5D64D456DA}"/>
              </a:ext>
            </a:extLst>
          </p:cNvPr>
          <p:cNvSpPr txBox="1">
            <a:spLocks noChangeArrowheads="1"/>
          </p:cNvSpPr>
          <p:nvPr/>
        </p:nvSpPr>
        <p:spPr bwMode="auto">
          <a:xfrm>
            <a:off x="9118426" y="1848338"/>
            <a:ext cx="1443253" cy="291629"/>
          </a:xfrm>
          <a:prstGeom prst="rect">
            <a:avLst/>
          </a:prstGeom>
          <a:solidFill>
            <a:srgbClr val="8C8C8C"/>
          </a:solidFill>
          <a:ln w="12700" algn="ctr">
            <a:solidFill>
              <a:schemeClr val="tx1"/>
            </a:solidFill>
            <a:miter lim="800000"/>
            <a:headEnd/>
            <a:tailEnd type="none" w="sm" len="med"/>
          </a:ln>
        </p:spPr>
        <p:txBody>
          <a:bodyPr lIns="26470" tIns="26470" rIns="26470" bIns="26470" anchor="ctr" anchorCtr="1"/>
          <a:lstStyle>
            <a:defPPr>
              <a:defRPr lang="en-US"/>
            </a:defPPr>
            <a:lvl1pPr algn="ctr" defTabSz="703020" fontAlgn="base">
              <a:spcBef>
                <a:spcPct val="20000"/>
              </a:spcBef>
              <a:spcAft>
                <a:spcPct val="0"/>
              </a:spcAft>
              <a:defRPr sz="1000" b="1">
                <a:solidFill>
                  <a:srgbClr val="FFFFFF"/>
                </a:solidFill>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703020" rtl="0" eaLnBrk="1" fontAlgn="base" latinLnBrk="0" hangingPunct="1">
              <a:lnSpc>
                <a:spcPct val="100000"/>
              </a:lnSpc>
              <a:spcBef>
                <a:spcPct val="2000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Body"/>
                <a:ea typeface="+mn-ea"/>
                <a:cs typeface="Arial" panose="020B0604020202020204" pitchFamily="34" charset="0"/>
              </a:rPr>
              <a:t>Oracle Cloud Applications</a:t>
            </a:r>
          </a:p>
        </p:txBody>
      </p:sp>
      <p:sp>
        <p:nvSpPr>
          <p:cNvPr id="43" name="TextBox 42">
            <a:extLst>
              <a:ext uri="{FF2B5EF4-FFF2-40B4-BE49-F238E27FC236}">
                <a16:creationId xmlns:a16="http://schemas.microsoft.com/office/drawing/2014/main" id="{01FD6F13-FB48-462C-9DB2-08658D7A20DE}"/>
              </a:ext>
            </a:extLst>
          </p:cNvPr>
          <p:cNvSpPr txBox="1"/>
          <p:nvPr/>
        </p:nvSpPr>
        <p:spPr>
          <a:xfrm>
            <a:off x="7131101" y="2427208"/>
            <a:ext cx="575076" cy="338554"/>
          </a:xfrm>
          <a:prstGeom prst="rect">
            <a:avLst/>
          </a:prstGeom>
          <a:noFill/>
        </p:spPr>
        <p:txBody>
          <a:bodyPr wrap="square" rtlCol="0">
            <a:spAutoFit/>
          </a:bodyPr>
          <a:lstStyle/>
          <a:p>
            <a:pPr marL="0" marR="0" lvl="0" indent="0" algn="ctr" defTabSz="6858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Body"/>
                <a:ea typeface="+mn-ea"/>
                <a:cs typeface="Arial" panose="020B0604020202020204" pitchFamily="34" charset="0"/>
              </a:rPr>
              <a:t>SaaS Adaptor</a:t>
            </a:r>
            <a:endParaRPr kumimoji="0" lang="en-US" sz="800" b="0" i="0" u="none" strike="noStrike" kern="1200" cap="none" spc="0" normalizeH="0" baseline="0" noProof="0">
              <a:ln>
                <a:noFill/>
              </a:ln>
              <a:solidFill>
                <a:srgbClr val="000000"/>
              </a:solidFill>
              <a:effectLst/>
              <a:uLnTx/>
              <a:uFillTx/>
              <a:latin typeface="Arial Body"/>
              <a:ea typeface="+mn-ea"/>
              <a:cs typeface="Arial" panose="020B0604020202020204" pitchFamily="34" charset="0"/>
            </a:endParaRPr>
          </a:p>
        </p:txBody>
      </p:sp>
      <p:sp>
        <p:nvSpPr>
          <p:cNvPr id="44" name="Rectangle 43">
            <a:extLst>
              <a:ext uri="{FF2B5EF4-FFF2-40B4-BE49-F238E27FC236}">
                <a16:creationId xmlns:a16="http://schemas.microsoft.com/office/drawing/2014/main" id="{EE0FC964-1673-416F-AC68-F7F94CE16C4A}"/>
              </a:ext>
            </a:extLst>
          </p:cNvPr>
          <p:cNvSpPr/>
          <p:nvPr/>
        </p:nvSpPr>
        <p:spPr bwMode="gray">
          <a:xfrm>
            <a:off x="6123575" y="2943081"/>
            <a:ext cx="1003233" cy="232235"/>
          </a:xfrm>
          <a:prstGeom prst="rect">
            <a:avLst/>
          </a:prstGeom>
          <a:solidFill>
            <a:sysClr val="window" lastClr="FFFFFF"/>
          </a:solidFill>
          <a:ln w="3175" algn="ctr">
            <a:solidFill>
              <a:srgbClr val="046A38"/>
            </a:solidFill>
            <a:prstDash val="dash"/>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0" cap="none" spc="0" normalizeH="0" baseline="0" noProof="0">
                <a:ln>
                  <a:noFill/>
                </a:ln>
                <a:solidFill>
                  <a:prstClr val="black"/>
                </a:solidFill>
                <a:effectLst/>
                <a:uLnTx/>
                <a:uFillTx/>
                <a:latin typeface="Arial Body"/>
                <a:ea typeface="+mn-ea"/>
                <a:cs typeface="Arial" panose="020B0604020202020204" pitchFamily="34" charset="0"/>
              </a:rPr>
              <a:t>Decrypt with </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0" i="0" u="none" strike="noStrike" kern="0" cap="none" spc="0" normalizeH="0" baseline="0" noProof="0">
                <a:ln>
                  <a:noFill/>
                </a:ln>
                <a:solidFill>
                  <a:prstClr val="black"/>
                </a:solidFill>
                <a:effectLst/>
                <a:uLnTx/>
                <a:uFillTx/>
                <a:latin typeface="Arial Body"/>
                <a:ea typeface="+mn-ea"/>
                <a:cs typeface="Arial" panose="020B0604020202020204" pitchFamily="34" charset="0"/>
              </a:rPr>
              <a:t>Private Key</a:t>
            </a:r>
          </a:p>
        </p:txBody>
      </p:sp>
      <p:cxnSp>
        <p:nvCxnSpPr>
          <p:cNvPr id="45" name="Straight Arrow Connector 44">
            <a:extLst>
              <a:ext uri="{FF2B5EF4-FFF2-40B4-BE49-F238E27FC236}">
                <a16:creationId xmlns:a16="http://schemas.microsoft.com/office/drawing/2014/main" id="{29A7E639-A9F7-4C57-88EF-75620882B6D0}"/>
              </a:ext>
            </a:extLst>
          </p:cNvPr>
          <p:cNvCxnSpPr>
            <a:cxnSpLocks/>
          </p:cNvCxnSpPr>
          <p:nvPr/>
        </p:nvCxnSpPr>
        <p:spPr>
          <a:xfrm flipH="1">
            <a:off x="6648889" y="2766944"/>
            <a:ext cx="1" cy="162392"/>
          </a:xfrm>
          <a:prstGeom prst="straightConnector1">
            <a:avLst/>
          </a:prstGeom>
          <a:noFill/>
          <a:ln w="22225" cap="flat" cmpd="sng" algn="ctr">
            <a:solidFill>
              <a:sysClr val="windowText" lastClr="000000"/>
            </a:solidFill>
            <a:prstDash val="sysDot"/>
            <a:tailEnd type="triangle"/>
          </a:ln>
          <a:effectLst/>
        </p:spPr>
      </p:cxnSp>
      <p:sp>
        <p:nvSpPr>
          <p:cNvPr id="46" name="TextBox 45">
            <a:extLst>
              <a:ext uri="{FF2B5EF4-FFF2-40B4-BE49-F238E27FC236}">
                <a16:creationId xmlns:a16="http://schemas.microsoft.com/office/drawing/2014/main" id="{C8847DD9-D7D7-455E-95D4-8DCF02A362AD}"/>
              </a:ext>
            </a:extLst>
          </p:cNvPr>
          <p:cNvSpPr txBox="1"/>
          <p:nvPr/>
        </p:nvSpPr>
        <p:spPr>
          <a:xfrm>
            <a:off x="8171228" y="3348103"/>
            <a:ext cx="828200" cy="344069"/>
          </a:xfrm>
          <a:prstGeom prst="rect">
            <a:avLst/>
          </a:prstGeom>
        </p:spPr>
        <p:txBody>
          <a:bodyPr wrap="square" rtlCol="0">
            <a:spAutoFit/>
          </a:bodyPr>
          <a:lstStyle/>
          <a:p>
            <a:pPr marL="1191" marR="0" lvl="0" indent="0" algn="l" defTabSz="685800" rtl="0" eaLnBrk="1" fontAlgn="base" latinLnBrk="0" hangingPunct="1">
              <a:lnSpc>
                <a:spcPct val="106000"/>
              </a:lnSpc>
              <a:spcBef>
                <a:spcPct val="80000"/>
              </a:spcBef>
              <a:spcAft>
                <a:spcPct val="0"/>
              </a:spcAft>
              <a:buClr>
                <a:srgbClr val="000000"/>
              </a:buClr>
              <a:buSzTx/>
              <a:buFontTx/>
              <a:buNone/>
              <a:tabLst/>
              <a:defRPr/>
            </a:pPr>
            <a:r>
              <a:rPr kumimoji="0" lang="en-US" sz="800" b="0" i="0" u="none" strike="noStrike" kern="1200" cap="none" spc="0" normalizeH="0" baseline="0" noProof="0">
                <a:ln>
                  <a:noFill/>
                </a:ln>
                <a:solidFill>
                  <a:srgbClr val="000000"/>
                </a:solidFill>
                <a:effectLst/>
                <a:uLnTx/>
                <a:uFillTx/>
                <a:latin typeface="Arial Body"/>
                <a:ea typeface="+mn-ea"/>
                <a:cs typeface="Arial" panose="020B0604020202020204" pitchFamily="34" charset="0"/>
              </a:rPr>
              <a:t>ATP Database</a:t>
            </a:r>
          </a:p>
        </p:txBody>
      </p:sp>
      <p:cxnSp>
        <p:nvCxnSpPr>
          <p:cNvPr id="47" name="Straight Arrow Connector 46">
            <a:extLst>
              <a:ext uri="{FF2B5EF4-FFF2-40B4-BE49-F238E27FC236}">
                <a16:creationId xmlns:a16="http://schemas.microsoft.com/office/drawing/2014/main" id="{612D0AA0-1845-4C65-9EFD-E5CD4F2E82EF}"/>
              </a:ext>
            </a:extLst>
          </p:cNvPr>
          <p:cNvCxnSpPr>
            <a:cxnSpLocks/>
          </p:cNvCxnSpPr>
          <p:nvPr/>
        </p:nvCxnSpPr>
        <p:spPr>
          <a:xfrm>
            <a:off x="7548911" y="3195274"/>
            <a:ext cx="855317" cy="1596"/>
          </a:xfrm>
          <a:prstGeom prst="straightConnector1">
            <a:avLst/>
          </a:prstGeom>
          <a:noFill/>
          <a:ln w="9525" cap="flat" cmpd="sng" algn="ctr">
            <a:solidFill>
              <a:srgbClr val="53565A"/>
            </a:solidFill>
            <a:prstDash val="dash"/>
            <a:headEnd type="triangle"/>
            <a:tailEnd type="triangle"/>
          </a:ln>
          <a:effectLst/>
        </p:spPr>
      </p:cxnSp>
      <p:sp>
        <p:nvSpPr>
          <p:cNvPr id="48" name="Oval 47">
            <a:extLst>
              <a:ext uri="{FF2B5EF4-FFF2-40B4-BE49-F238E27FC236}">
                <a16:creationId xmlns:a16="http://schemas.microsoft.com/office/drawing/2014/main" id="{1A1F672B-8A73-471D-B099-A27335C457FE}"/>
              </a:ext>
            </a:extLst>
          </p:cNvPr>
          <p:cNvSpPr/>
          <p:nvPr/>
        </p:nvSpPr>
        <p:spPr>
          <a:xfrm>
            <a:off x="7267392" y="2932511"/>
            <a:ext cx="331305" cy="315745"/>
          </a:xfrm>
          <a:prstGeom prst="ellipse">
            <a:avLst/>
          </a:prstGeom>
          <a:solidFill>
            <a:sysClr val="window" lastClr="FFFFFF"/>
          </a:solidFill>
          <a:ln w="9525" cap="flat" cmpd="sng" algn="ctr">
            <a:solidFill>
              <a:srgbClr val="86BC25"/>
            </a:solidFill>
            <a:prstDash val="solid"/>
          </a:ln>
          <a:effectLst>
            <a:outerShdw blurRad="40000" dist="23000" dir="5400000" rotWithShape="0">
              <a:srgbClr val="000000">
                <a:alpha val="35000"/>
              </a:srgbClr>
            </a:outerShdw>
          </a:effectLst>
        </p:spPr>
        <p:txBody>
          <a:bodyPr rtlCol="0" anchor="ctr"/>
          <a:lstStyle/>
          <a:p>
            <a:pPr marL="0" marR="0" lvl="0" indent="0" algn="ctr" defTabSz="685800" rtl="0" eaLnBrk="1" fontAlgn="base" latinLnBrk="0" hangingPunct="1">
              <a:lnSpc>
                <a:spcPct val="100000"/>
              </a:lnSpc>
              <a:spcBef>
                <a:spcPct val="20000"/>
              </a:spcBef>
              <a:spcAft>
                <a:spcPct val="0"/>
              </a:spcAft>
              <a:buClrTx/>
              <a:buSzTx/>
              <a:buFontTx/>
              <a:buNone/>
              <a:tabLst/>
              <a:defRPr/>
            </a:pPr>
            <a:endParaRPr kumimoji="0" lang="en-US" sz="675" b="0" i="0" u="none" strike="noStrike" kern="0" cap="none" spc="0" normalizeH="0" baseline="0" noProof="0">
              <a:ln>
                <a:noFill/>
              </a:ln>
              <a:solidFill>
                <a:srgbClr val="FFFFFF"/>
              </a:solidFill>
              <a:effectLst/>
              <a:uLnTx/>
              <a:uFillTx/>
              <a:latin typeface="Arial Body"/>
              <a:ea typeface="+mn-ea"/>
              <a:cs typeface="Arial" panose="020B0604020202020204" pitchFamily="34" charset="0"/>
            </a:endParaRPr>
          </a:p>
        </p:txBody>
      </p:sp>
      <p:sp>
        <p:nvSpPr>
          <p:cNvPr id="49" name="Freeform 11">
            <a:extLst>
              <a:ext uri="{FF2B5EF4-FFF2-40B4-BE49-F238E27FC236}">
                <a16:creationId xmlns:a16="http://schemas.microsoft.com/office/drawing/2014/main" id="{A6F9B9F0-4FC2-4BD7-82AB-25C827133C54}"/>
              </a:ext>
            </a:extLst>
          </p:cNvPr>
          <p:cNvSpPr>
            <a:spLocks noEditPoints="1"/>
          </p:cNvSpPr>
          <p:nvPr/>
        </p:nvSpPr>
        <p:spPr bwMode="auto">
          <a:xfrm>
            <a:off x="7305349" y="3011135"/>
            <a:ext cx="215577" cy="174298"/>
          </a:xfrm>
          <a:custGeom>
            <a:avLst/>
            <a:gdLst>
              <a:gd name="T0" fmla="*/ 770 w 976"/>
              <a:gd name="T1" fmla="*/ 254 h 828"/>
              <a:gd name="T2" fmla="*/ 976 w 976"/>
              <a:gd name="T3" fmla="*/ 176 h 828"/>
              <a:gd name="T4" fmla="*/ 770 w 976"/>
              <a:gd name="T5" fmla="*/ 116 h 828"/>
              <a:gd name="T6" fmla="*/ 736 w 976"/>
              <a:gd name="T7" fmla="*/ 116 h 828"/>
              <a:gd name="T8" fmla="*/ 672 w 976"/>
              <a:gd name="T9" fmla="*/ 122 h 828"/>
              <a:gd name="T10" fmla="*/ 614 w 976"/>
              <a:gd name="T11" fmla="*/ 140 h 828"/>
              <a:gd name="T12" fmla="*/ 562 w 976"/>
              <a:gd name="T13" fmla="*/ 164 h 828"/>
              <a:gd name="T14" fmla="*/ 516 w 976"/>
              <a:gd name="T15" fmla="*/ 198 h 828"/>
              <a:gd name="T16" fmla="*/ 474 w 976"/>
              <a:gd name="T17" fmla="*/ 236 h 828"/>
              <a:gd name="T18" fmla="*/ 398 w 976"/>
              <a:gd name="T19" fmla="*/ 324 h 828"/>
              <a:gd name="T20" fmla="*/ 364 w 976"/>
              <a:gd name="T21" fmla="*/ 368 h 828"/>
              <a:gd name="T22" fmla="*/ 304 w 976"/>
              <a:gd name="T23" fmla="*/ 444 h 828"/>
              <a:gd name="T24" fmla="*/ 244 w 976"/>
              <a:gd name="T25" fmla="*/ 506 h 828"/>
              <a:gd name="T26" fmla="*/ 212 w 976"/>
              <a:gd name="T27" fmla="*/ 530 h 828"/>
              <a:gd name="T28" fmla="*/ 178 w 976"/>
              <a:gd name="T29" fmla="*/ 550 h 828"/>
              <a:gd name="T30" fmla="*/ 142 w 976"/>
              <a:gd name="T31" fmla="*/ 562 h 828"/>
              <a:gd name="T32" fmla="*/ 102 w 976"/>
              <a:gd name="T33" fmla="*/ 566 h 828"/>
              <a:gd name="T34" fmla="*/ 0 w 976"/>
              <a:gd name="T35" fmla="*/ 702 h 828"/>
              <a:gd name="T36" fmla="*/ 102 w 976"/>
              <a:gd name="T37" fmla="*/ 702 h 828"/>
              <a:gd name="T38" fmla="*/ 166 w 976"/>
              <a:gd name="T39" fmla="*/ 696 h 828"/>
              <a:gd name="T40" fmla="*/ 222 w 976"/>
              <a:gd name="T41" fmla="*/ 680 h 828"/>
              <a:gd name="T42" fmla="*/ 274 w 976"/>
              <a:gd name="T43" fmla="*/ 654 h 828"/>
              <a:gd name="T44" fmla="*/ 322 w 976"/>
              <a:gd name="T45" fmla="*/ 620 h 828"/>
              <a:gd name="T46" fmla="*/ 364 w 976"/>
              <a:gd name="T47" fmla="*/ 582 h 828"/>
              <a:gd name="T48" fmla="*/ 438 w 976"/>
              <a:gd name="T49" fmla="*/ 496 h 828"/>
              <a:gd name="T50" fmla="*/ 472 w 976"/>
              <a:gd name="T51" fmla="*/ 450 h 828"/>
              <a:gd name="T52" fmla="*/ 532 w 976"/>
              <a:gd name="T53" fmla="*/ 376 h 828"/>
              <a:gd name="T54" fmla="*/ 592 w 976"/>
              <a:gd name="T55" fmla="*/ 312 h 828"/>
              <a:gd name="T56" fmla="*/ 624 w 976"/>
              <a:gd name="T57" fmla="*/ 288 h 828"/>
              <a:gd name="T58" fmla="*/ 658 w 976"/>
              <a:gd name="T59" fmla="*/ 270 h 828"/>
              <a:gd name="T60" fmla="*/ 696 w 976"/>
              <a:gd name="T61" fmla="*/ 258 h 828"/>
              <a:gd name="T62" fmla="*/ 736 w 976"/>
              <a:gd name="T63" fmla="*/ 254 h 828"/>
              <a:gd name="T64" fmla="*/ 264 w 976"/>
              <a:gd name="T65" fmla="*/ 340 h 828"/>
              <a:gd name="T66" fmla="*/ 286 w 976"/>
              <a:gd name="T67" fmla="*/ 308 h 828"/>
              <a:gd name="T68" fmla="*/ 316 w 976"/>
              <a:gd name="T69" fmla="*/ 270 h 828"/>
              <a:gd name="T70" fmla="*/ 348 w 976"/>
              <a:gd name="T71" fmla="*/ 230 h 828"/>
              <a:gd name="T72" fmla="*/ 296 w 976"/>
              <a:gd name="T73" fmla="*/ 190 h 828"/>
              <a:gd name="T74" fmla="*/ 240 w 976"/>
              <a:gd name="T75" fmla="*/ 156 h 828"/>
              <a:gd name="T76" fmla="*/ 174 w 976"/>
              <a:gd name="T77" fmla="*/ 134 h 828"/>
              <a:gd name="T78" fmla="*/ 102 w 976"/>
              <a:gd name="T79" fmla="*/ 126 h 828"/>
              <a:gd name="T80" fmla="*/ 0 w 976"/>
              <a:gd name="T81" fmla="*/ 262 h 828"/>
              <a:gd name="T82" fmla="*/ 102 w 976"/>
              <a:gd name="T83" fmla="*/ 262 h 828"/>
              <a:gd name="T84" fmla="*/ 148 w 976"/>
              <a:gd name="T85" fmla="*/ 268 h 828"/>
              <a:gd name="T86" fmla="*/ 190 w 976"/>
              <a:gd name="T87" fmla="*/ 284 h 828"/>
              <a:gd name="T88" fmla="*/ 228 w 976"/>
              <a:gd name="T89" fmla="*/ 308 h 828"/>
              <a:gd name="T90" fmla="*/ 264 w 976"/>
              <a:gd name="T91" fmla="*/ 340 h 828"/>
              <a:gd name="T92" fmla="*/ 770 w 976"/>
              <a:gd name="T93" fmla="*/ 576 h 828"/>
              <a:gd name="T94" fmla="*/ 736 w 976"/>
              <a:gd name="T95" fmla="*/ 576 h 828"/>
              <a:gd name="T96" fmla="*/ 688 w 976"/>
              <a:gd name="T97" fmla="*/ 570 h 828"/>
              <a:gd name="T98" fmla="*/ 644 w 976"/>
              <a:gd name="T99" fmla="*/ 552 h 828"/>
              <a:gd name="T100" fmla="*/ 602 w 976"/>
              <a:gd name="T101" fmla="*/ 524 h 828"/>
              <a:gd name="T102" fmla="*/ 566 w 976"/>
              <a:gd name="T103" fmla="*/ 490 h 828"/>
              <a:gd name="T104" fmla="*/ 550 w 976"/>
              <a:gd name="T105" fmla="*/ 510 h 828"/>
              <a:gd name="T106" fmla="*/ 518 w 976"/>
              <a:gd name="T107" fmla="*/ 554 h 828"/>
              <a:gd name="T108" fmla="*/ 480 w 976"/>
              <a:gd name="T109" fmla="*/ 598 h 828"/>
              <a:gd name="T110" fmla="*/ 532 w 976"/>
              <a:gd name="T111" fmla="*/ 644 h 828"/>
              <a:gd name="T112" fmla="*/ 592 w 976"/>
              <a:gd name="T113" fmla="*/ 680 h 828"/>
              <a:gd name="T114" fmla="*/ 660 w 976"/>
              <a:gd name="T115" fmla="*/ 704 h 828"/>
              <a:gd name="T116" fmla="*/ 736 w 976"/>
              <a:gd name="T117" fmla="*/ 712 h 828"/>
              <a:gd name="T118" fmla="*/ 770 w 976"/>
              <a:gd name="T119" fmla="*/ 828 h 828"/>
              <a:gd name="T120" fmla="*/ 770 w 976"/>
              <a:gd name="T121" fmla="*/ 47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6" h="828">
                <a:moveTo>
                  <a:pt x="736" y="254"/>
                </a:moveTo>
                <a:lnTo>
                  <a:pt x="770" y="254"/>
                </a:lnTo>
                <a:lnTo>
                  <a:pt x="770" y="352"/>
                </a:lnTo>
                <a:lnTo>
                  <a:pt x="976" y="176"/>
                </a:lnTo>
                <a:lnTo>
                  <a:pt x="770" y="0"/>
                </a:lnTo>
                <a:lnTo>
                  <a:pt x="770" y="116"/>
                </a:lnTo>
                <a:lnTo>
                  <a:pt x="736" y="116"/>
                </a:lnTo>
                <a:lnTo>
                  <a:pt x="736" y="116"/>
                </a:lnTo>
                <a:lnTo>
                  <a:pt x="702" y="118"/>
                </a:lnTo>
                <a:lnTo>
                  <a:pt x="672" y="122"/>
                </a:lnTo>
                <a:lnTo>
                  <a:pt x="642" y="130"/>
                </a:lnTo>
                <a:lnTo>
                  <a:pt x="614" y="140"/>
                </a:lnTo>
                <a:lnTo>
                  <a:pt x="588" y="152"/>
                </a:lnTo>
                <a:lnTo>
                  <a:pt x="562" y="164"/>
                </a:lnTo>
                <a:lnTo>
                  <a:pt x="538" y="180"/>
                </a:lnTo>
                <a:lnTo>
                  <a:pt x="516" y="198"/>
                </a:lnTo>
                <a:lnTo>
                  <a:pt x="494" y="216"/>
                </a:lnTo>
                <a:lnTo>
                  <a:pt x="474" y="236"/>
                </a:lnTo>
                <a:lnTo>
                  <a:pt x="434" y="278"/>
                </a:lnTo>
                <a:lnTo>
                  <a:pt x="398" y="324"/>
                </a:lnTo>
                <a:lnTo>
                  <a:pt x="364" y="368"/>
                </a:lnTo>
                <a:lnTo>
                  <a:pt x="364" y="368"/>
                </a:lnTo>
                <a:lnTo>
                  <a:pt x="334" y="406"/>
                </a:lnTo>
                <a:lnTo>
                  <a:pt x="304" y="444"/>
                </a:lnTo>
                <a:lnTo>
                  <a:pt x="276" y="478"/>
                </a:lnTo>
                <a:lnTo>
                  <a:pt x="244" y="506"/>
                </a:lnTo>
                <a:lnTo>
                  <a:pt x="228" y="520"/>
                </a:lnTo>
                <a:lnTo>
                  <a:pt x="212" y="530"/>
                </a:lnTo>
                <a:lnTo>
                  <a:pt x="196" y="542"/>
                </a:lnTo>
                <a:lnTo>
                  <a:pt x="178" y="550"/>
                </a:lnTo>
                <a:lnTo>
                  <a:pt x="160" y="556"/>
                </a:lnTo>
                <a:lnTo>
                  <a:pt x="142" y="562"/>
                </a:lnTo>
                <a:lnTo>
                  <a:pt x="122" y="564"/>
                </a:lnTo>
                <a:lnTo>
                  <a:pt x="102" y="566"/>
                </a:lnTo>
                <a:lnTo>
                  <a:pt x="0" y="566"/>
                </a:lnTo>
                <a:lnTo>
                  <a:pt x="0" y="702"/>
                </a:lnTo>
                <a:lnTo>
                  <a:pt x="102" y="702"/>
                </a:lnTo>
                <a:lnTo>
                  <a:pt x="102" y="702"/>
                </a:lnTo>
                <a:lnTo>
                  <a:pt x="134" y="700"/>
                </a:lnTo>
                <a:lnTo>
                  <a:pt x="166" y="696"/>
                </a:lnTo>
                <a:lnTo>
                  <a:pt x="194" y="688"/>
                </a:lnTo>
                <a:lnTo>
                  <a:pt x="222" y="680"/>
                </a:lnTo>
                <a:lnTo>
                  <a:pt x="250" y="668"/>
                </a:lnTo>
                <a:lnTo>
                  <a:pt x="274" y="654"/>
                </a:lnTo>
                <a:lnTo>
                  <a:pt x="298" y="638"/>
                </a:lnTo>
                <a:lnTo>
                  <a:pt x="322" y="620"/>
                </a:lnTo>
                <a:lnTo>
                  <a:pt x="342" y="602"/>
                </a:lnTo>
                <a:lnTo>
                  <a:pt x="364" y="582"/>
                </a:lnTo>
                <a:lnTo>
                  <a:pt x="402" y="540"/>
                </a:lnTo>
                <a:lnTo>
                  <a:pt x="438" y="496"/>
                </a:lnTo>
                <a:lnTo>
                  <a:pt x="472" y="450"/>
                </a:lnTo>
                <a:lnTo>
                  <a:pt x="472" y="450"/>
                </a:lnTo>
                <a:lnTo>
                  <a:pt x="502" y="412"/>
                </a:lnTo>
                <a:lnTo>
                  <a:pt x="532" y="376"/>
                </a:lnTo>
                <a:lnTo>
                  <a:pt x="562" y="342"/>
                </a:lnTo>
                <a:lnTo>
                  <a:pt x="592" y="312"/>
                </a:lnTo>
                <a:lnTo>
                  <a:pt x="608" y="300"/>
                </a:lnTo>
                <a:lnTo>
                  <a:pt x="624" y="288"/>
                </a:lnTo>
                <a:lnTo>
                  <a:pt x="642" y="278"/>
                </a:lnTo>
                <a:lnTo>
                  <a:pt x="658" y="270"/>
                </a:lnTo>
                <a:lnTo>
                  <a:pt x="676" y="262"/>
                </a:lnTo>
                <a:lnTo>
                  <a:pt x="696" y="258"/>
                </a:lnTo>
                <a:lnTo>
                  <a:pt x="716" y="254"/>
                </a:lnTo>
                <a:lnTo>
                  <a:pt x="736" y="254"/>
                </a:lnTo>
                <a:lnTo>
                  <a:pt x="736" y="254"/>
                </a:lnTo>
                <a:close/>
                <a:moveTo>
                  <a:pt x="264" y="340"/>
                </a:moveTo>
                <a:lnTo>
                  <a:pt x="264" y="340"/>
                </a:lnTo>
                <a:lnTo>
                  <a:pt x="286" y="308"/>
                </a:lnTo>
                <a:lnTo>
                  <a:pt x="286" y="308"/>
                </a:lnTo>
                <a:lnTo>
                  <a:pt x="316" y="270"/>
                </a:lnTo>
                <a:lnTo>
                  <a:pt x="348" y="230"/>
                </a:lnTo>
                <a:lnTo>
                  <a:pt x="348" y="230"/>
                </a:lnTo>
                <a:lnTo>
                  <a:pt x="322" y="210"/>
                </a:lnTo>
                <a:lnTo>
                  <a:pt x="296" y="190"/>
                </a:lnTo>
                <a:lnTo>
                  <a:pt x="268" y="172"/>
                </a:lnTo>
                <a:lnTo>
                  <a:pt x="240" y="156"/>
                </a:lnTo>
                <a:lnTo>
                  <a:pt x="208" y="144"/>
                </a:lnTo>
                <a:lnTo>
                  <a:pt x="174" y="134"/>
                </a:lnTo>
                <a:lnTo>
                  <a:pt x="140" y="128"/>
                </a:lnTo>
                <a:lnTo>
                  <a:pt x="102" y="126"/>
                </a:lnTo>
                <a:lnTo>
                  <a:pt x="0" y="126"/>
                </a:lnTo>
                <a:lnTo>
                  <a:pt x="0" y="262"/>
                </a:lnTo>
                <a:lnTo>
                  <a:pt x="102" y="262"/>
                </a:lnTo>
                <a:lnTo>
                  <a:pt x="102" y="262"/>
                </a:lnTo>
                <a:lnTo>
                  <a:pt x="124" y="264"/>
                </a:lnTo>
                <a:lnTo>
                  <a:pt x="148" y="268"/>
                </a:lnTo>
                <a:lnTo>
                  <a:pt x="168" y="274"/>
                </a:lnTo>
                <a:lnTo>
                  <a:pt x="190" y="284"/>
                </a:lnTo>
                <a:lnTo>
                  <a:pt x="208" y="294"/>
                </a:lnTo>
                <a:lnTo>
                  <a:pt x="228" y="308"/>
                </a:lnTo>
                <a:lnTo>
                  <a:pt x="246" y="322"/>
                </a:lnTo>
                <a:lnTo>
                  <a:pt x="264" y="340"/>
                </a:lnTo>
                <a:lnTo>
                  <a:pt x="264" y="340"/>
                </a:lnTo>
                <a:close/>
                <a:moveTo>
                  <a:pt x="770" y="576"/>
                </a:moveTo>
                <a:lnTo>
                  <a:pt x="736" y="576"/>
                </a:lnTo>
                <a:lnTo>
                  <a:pt x="736" y="576"/>
                </a:lnTo>
                <a:lnTo>
                  <a:pt x="710" y="574"/>
                </a:lnTo>
                <a:lnTo>
                  <a:pt x="688" y="570"/>
                </a:lnTo>
                <a:lnTo>
                  <a:pt x="664" y="562"/>
                </a:lnTo>
                <a:lnTo>
                  <a:pt x="644" y="552"/>
                </a:lnTo>
                <a:lnTo>
                  <a:pt x="622" y="540"/>
                </a:lnTo>
                <a:lnTo>
                  <a:pt x="602" y="524"/>
                </a:lnTo>
                <a:lnTo>
                  <a:pt x="584" y="508"/>
                </a:lnTo>
                <a:lnTo>
                  <a:pt x="566" y="490"/>
                </a:lnTo>
                <a:lnTo>
                  <a:pt x="566" y="490"/>
                </a:lnTo>
                <a:lnTo>
                  <a:pt x="550" y="510"/>
                </a:lnTo>
                <a:lnTo>
                  <a:pt x="550" y="510"/>
                </a:lnTo>
                <a:lnTo>
                  <a:pt x="518" y="554"/>
                </a:lnTo>
                <a:lnTo>
                  <a:pt x="480" y="598"/>
                </a:lnTo>
                <a:lnTo>
                  <a:pt x="480" y="598"/>
                </a:lnTo>
                <a:lnTo>
                  <a:pt x="506" y="622"/>
                </a:lnTo>
                <a:lnTo>
                  <a:pt x="532" y="644"/>
                </a:lnTo>
                <a:lnTo>
                  <a:pt x="562" y="662"/>
                </a:lnTo>
                <a:lnTo>
                  <a:pt x="592" y="680"/>
                </a:lnTo>
                <a:lnTo>
                  <a:pt x="624" y="692"/>
                </a:lnTo>
                <a:lnTo>
                  <a:pt x="660" y="704"/>
                </a:lnTo>
                <a:lnTo>
                  <a:pt x="696" y="710"/>
                </a:lnTo>
                <a:lnTo>
                  <a:pt x="736" y="712"/>
                </a:lnTo>
                <a:lnTo>
                  <a:pt x="770" y="712"/>
                </a:lnTo>
                <a:lnTo>
                  <a:pt x="770" y="828"/>
                </a:lnTo>
                <a:lnTo>
                  <a:pt x="976" y="654"/>
                </a:lnTo>
                <a:lnTo>
                  <a:pt x="770" y="478"/>
                </a:lnTo>
                <a:lnTo>
                  <a:pt x="770" y="576"/>
                </a:lnTo>
                <a:close/>
              </a:path>
            </a:pathLst>
          </a:custGeom>
          <a:solidFill>
            <a:srgbClr val="2E879D"/>
          </a:solidFill>
          <a:ln>
            <a:noFill/>
          </a:ln>
        </p:spPr>
        <p:txBody>
          <a:bodyPr vert="horz" wrap="square" lIns="68580" tIns="34290" rIns="68580" bIns="34290" numCol="1" anchor="t" anchorCtr="0" compatLnSpc="1">
            <a:prstTxWarp prst="textNoShape">
              <a:avLst/>
            </a:prstTxWarp>
          </a:bodyPr>
          <a:lstStyle/>
          <a:p>
            <a:pPr marL="0" marR="0" lvl="0" indent="0" algn="ctr" defTabSz="685800" rtl="0" eaLnBrk="1" fontAlgn="base" latinLnBrk="0" hangingPunct="1">
              <a:lnSpc>
                <a:spcPct val="100000"/>
              </a:lnSpc>
              <a:spcBef>
                <a:spcPct val="20000"/>
              </a:spcBef>
              <a:spcAft>
                <a:spcPct val="0"/>
              </a:spcAft>
              <a:buClrTx/>
              <a:buSzTx/>
              <a:buFontTx/>
              <a:buNone/>
              <a:tabLst/>
              <a:defRPr/>
            </a:pPr>
            <a:endParaRPr kumimoji="0" lang="en-US" sz="675" b="0" i="0" u="none" strike="noStrike" kern="1200" cap="none" spc="0" normalizeH="0" baseline="0" noProof="0">
              <a:ln>
                <a:noFill/>
              </a:ln>
              <a:solidFill>
                <a:srgbClr val="000000"/>
              </a:solidFill>
              <a:effectLst/>
              <a:uLnTx/>
              <a:uFillTx/>
              <a:latin typeface="Arial Body"/>
              <a:ea typeface="+mn-ea"/>
              <a:cs typeface="Arial" panose="020B0604020202020204" pitchFamily="34" charset="0"/>
            </a:endParaRPr>
          </a:p>
        </p:txBody>
      </p:sp>
      <p:grpSp>
        <p:nvGrpSpPr>
          <p:cNvPr id="51" name="Group 50">
            <a:extLst>
              <a:ext uri="{FF2B5EF4-FFF2-40B4-BE49-F238E27FC236}">
                <a16:creationId xmlns:a16="http://schemas.microsoft.com/office/drawing/2014/main" id="{CB7474FB-1E04-47A2-863F-8F35C0D5CC90}"/>
              </a:ext>
            </a:extLst>
          </p:cNvPr>
          <p:cNvGrpSpPr/>
          <p:nvPr/>
        </p:nvGrpSpPr>
        <p:grpSpPr>
          <a:xfrm>
            <a:off x="5497513" y="2448165"/>
            <a:ext cx="485164" cy="472975"/>
            <a:chOff x="5943350" y="4221797"/>
            <a:chExt cx="577525" cy="506584"/>
          </a:xfrm>
        </p:grpSpPr>
        <p:sp>
          <p:nvSpPr>
            <p:cNvPr id="52" name="Oval 51">
              <a:extLst>
                <a:ext uri="{FF2B5EF4-FFF2-40B4-BE49-F238E27FC236}">
                  <a16:creationId xmlns:a16="http://schemas.microsoft.com/office/drawing/2014/main" id="{224B0B65-2985-4B04-8A63-AADFA0771D47}"/>
                </a:ext>
              </a:extLst>
            </p:cNvPr>
            <p:cNvSpPr/>
            <p:nvPr/>
          </p:nvSpPr>
          <p:spPr>
            <a:xfrm>
              <a:off x="5943350" y="4221797"/>
              <a:ext cx="577525" cy="506584"/>
            </a:xfrm>
            <a:prstGeom prst="ellipse">
              <a:avLst/>
            </a:prstGeom>
            <a:solidFill>
              <a:sysClr val="window" lastClr="FFFFFF"/>
            </a:solidFill>
            <a:ln w="9525" cap="flat" cmpd="sng" algn="ctr">
              <a:solidFill>
                <a:srgbClr val="86BC25"/>
              </a:solidFill>
              <a:prstDash val="solid"/>
            </a:ln>
            <a:effectLst>
              <a:outerShdw blurRad="40000" dist="23000" dir="5400000" rotWithShape="0">
                <a:srgbClr val="000000">
                  <a:alpha val="35000"/>
                </a:srgbClr>
              </a:outerShdw>
            </a:effectLst>
          </p:spPr>
          <p:txBody>
            <a:bodyPr rtlCol="0" anchor="ctr"/>
            <a:lstStyle/>
            <a:p>
              <a:pPr marL="0" marR="0" lvl="0" indent="0" algn="ctr" defTabSz="685800" rtl="0" eaLnBrk="1" fontAlgn="base" latinLnBrk="0" hangingPunct="1">
                <a:lnSpc>
                  <a:spcPct val="100000"/>
                </a:lnSpc>
                <a:spcBef>
                  <a:spcPct val="20000"/>
                </a:spcBef>
                <a:spcAft>
                  <a:spcPct val="0"/>
                </a:spcAft>
                <a:buClrTx/>
                <a:buSzTx/>
                <a:buFontTx/>
                <a:buNone/>
                <a:tabLst/>
                <a:defRPr/>
              </a:pPr>
              <a:endParaRPr kumimoji="0" lang="en-US" sz="825" b="0" i="0" u="none" strike="noStrike" kern="0" cap="none" spc="0" normalizeH="0" baseline="0" noProof="0">
                <a:ln>
                  <a:noFill/>
                </a:ln>
                <a:solidFill>
                  <a:srgbClr val="FFFFFF"/>
                </a:solidFill>
                <a:effectLst/>
                <a:uLnTx/>
                <a:uFillTx/>
                <a:latin typeface="Arial Body"/>
                <a:ea typeface="+mn-ea"/>
                <a:cs typeface="Arial" panose="020B0604020202020204" pitchFamily="34" charset="0"/>
              </a:endParaRPr>
            </a:p>
          </p:txBody>
        </p:sp>
        <p:sp>
          <p:nvSpPr>
            <p:cNvPr id="53" name="Freeform 19">
              <a:extLst>
                <a:ext uri="{FF2B5EF4-FFF2-40B4-BE49-F238E27FC236}">
                  <a16:creationId xmlns:a16="http://schemas.microsoft.com/office/drawing/2014/main" id="{CE9CAF59-BED8-4348-A6CD-B762BAE0FAA0}"/>
                </a:ext>
              </a:extLst>
            </p:cNvPr>
            <p:cNvSpPr>
              <a:spLocks noEditPoints="1"/>
            </p:cNvSpPr>
            <p:nvPr/>
          </p:nvSpPr>
          <p:spPr bwMode="auto">
            <a:xfrm>
              <a:off x="6043527" y="4307768"/>
              <a:ext cx="182869" cy="180648"/>
            </a:xfrm>
            <a:custGeom>
              <a:avLst/>
              <a:gdLst>
                <a:gd name="T0" fmla="*/ 98 w 780"/>
                <a:gd name="T1" fmla="*/ 0 h 878"/>
                <a:gd name="T2" fmla="*/ 78 w 780"/>
                <a:gd name="T3" fmla="*/ 2 h 878"/>
                <a:gd name="T4" fmla="*/ 42 w 780"/>
                <a:gd name="T5" fmla="*/ 16 h 878"/>
                <a:gd name="T6" fmla="*/ 16 w 780"/>
                <a:gd name="T7" fmla="*/ 42 h 878"/>
                <a:gd name="T8" fmla="*/ 2 w 780"/>
                <a:gd name="T9" fmla="*/ 78 h 878"/>
                <a:gd name="T10" fmla="*/ 0 w 780"/>
                <a:gd name="T11" fmla="*/ 780 h 878"/>
                <a:gd name="T12" fmla="*/ 2 w 780"/>
                <a:gd name="T13" fmla="*/ 800 h 878"/>
                <a:gd name="T14" fmla="*/ 16 w 780"/>
                <a:gd name="T15" fmla="*/ 834 h 878"/>
                <a:gd name="T16" fmla="*/ 42 w 780"/>
                <a:gd name="T17" fmla="*/ 862 h 878"/>
                <a:gd name="T18" fmla="*/ 78 w 780"/>
                <a:gd name="T19" fmla="*/ 876 h 878"/>
                <a:gd name="T20" fmla="*/ 684 w 780"/>
                <a:gd name="T21" fmla="*/ 878 h 878"/>
                <a:gd name="T22" fmla="*/ 702 w 780"/>
                <a:gd name="T23" fmla="*/ 876 h 878"/>
                <a:gd name="T24" fmla="*/ 738 w 780"/>
                <a:gd name="T25" fmla="*/ 862 h 878"/>
                <a:gd name="T26" fmla="*/ 764 w 780"/>
                <a:gd name="T27" fmla="*/ 834 h 878"/>
                <a:gd name="T28" fmla="*/ 778 w 780"/>
                <a:gd name="T29" fmla="*/ 800 h 878"/>
                <a:gd name="T30" fmla="*/ 780 w 780"/>
                <a:gd name="T31" fmla="*/ 98 h 878"/>
                <a:gd name="T32" fmla="*/ 778 w 780"/>
                <a:gd name="T33" fmla="*/ 78 h 878"/>
                <a:gd name="T34" fmla="*/ 764 w 780"/>
                <a:gd name="T35" fmla="*/ 42 h 878"/>
                <a:gd name="T36" fmla="*/ 738 w 780"/>
                <a:gd name="T37" fmla="*/ 16 h 878"/>
                <a:gd name="T38" fmla="*/ 702 w 780"/>
                <a:gd name="T39" fmla="*/ 2 h 878"/>
                <a:gd name="T40" fmla="*/ 684 w 780"/>
                <a:gd name="T41" fmla="*/ 0 h 878"/>
                <a:gd name="T42" fmla="*/ 98 w 780"/>
                <a:gd name="T43" fmla="*/ 780 h 878"/>
                <a:gd name="T44" fmla="*/ 684 w 780"/>
                <a:gd name="T45" fmla="*/ 98 h 878"/>
                <a:gd name="T46" fmla="*/ 440 w 780"/>
                <a:gd name="T47" fmla="*/ 536 h 878"/>
                <a:gd name="T48" fmla="*/ 196 w 780"/>
                <a:gd name="T49" fmla="*/ 586 h 878"/>
                <a:gd name="T50" fmla="*/ 440 w 780"/>
                <a:gd name="T51" fmla="*/ 536 h 878"/>
                <a:gd name="T52" fmla="*/ 390 w 780"/>
                <a:gd name="T53" fmla="*/ 342 h 878"/>
                <a:gd name="T54" fmla="*/ 586 w 780"/>
                <a:gd name="T55" fmla="*/ 390 h 878"/>
                <a:gd name="T56" fmla="*/ 390 w 780"/>
                <a:gd name="T57" fmla="*/ 292 h 878"/>
                <a:gd name="T58" fmla="*/ 586 w 780"/>
                <a:gd name="T59" fmla="*/ 194 h 878"/>
                <a:gd name="T60" fmla="*/ 390 w 780"/>
                <a:gd name="T61" fmla="*/ 292 h 878"/>
                <a:gd name="T62" fmla="*/ 196 w 780"/>
                <a:gd name="T63" fmla="*/ 194 h 878"/>
                <a:gd name="T64" fmla="*/ 342 w 780"/>
                <a:gd name="T65" fmla="*/ 390 h 878"/>
                <a:gd name="T66" fmla="*/ 292 w 780"/>
                <a:gd name="T67" fmla="*/ 438 h 878"/>
                <a:gd name="T68" fmla="*/ 196 w 780"/>
                <a:gd name="T69" fmla="*/ 488 h 878"/>
                <a:gd name="T70" fmla="*/ 292 w 780"/>
                <a:gd name="T71" fmla="*/ 438 h 878"/>
                <a:gd name="T72" fmla="*/ 586 w 780"/>
                <a:gd name="T73" fmla="*/ 488 h 878"/>
                <a:gd name="T74" fmla="*/ 342 w 780"/>
                <a:gd name="T75" fmla="*/ 438 h 878"/>
                <a:gd name="T76" fmla="*/ 586 w 780"/>
                <a:gd name="T77" fmla="*/ 634 h 878"/>
                <a:gd name="T78" fmla="*/ 196 w 780"/>
                <a:gd name="T79" fmla="*/ 682 h 878"/>
                <a:gd name="T80" fmla="*/ 586 w 780"/>
                <a:gd name="T81" fmla="*/ 634 h 878"/>
                <a:gd name="T82" fmla="*/ 586 w 780"/>
                <a:gd name="T83" fmla="*/ 586 h 878"/>
                <a:gd name="T84" fmla="*/ 488 w 780"/>
                <a:gd name="T85" fmla="*/ 53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0" h="878">
                  <a:moveTo>
                    <a:pt x="684" y="0"/>
                  </a:moveTo>
                  <a:lnTo>
                    <a:pt x="98" y="0"/>
                  </a:lnTo>
                  <a:lnTo>
                    <a:pt x="98" y="0"/>
                  </a:lnTo>
                  <a:lnTo>
                    <a:pt x="78" y="2"/>
                  </a:lnTo>
                  <a:lnTo>
                    <a:pt x="60" y="8"/>
                  </a:lnTo>
                  <a:lnTo>
                    <a:pt x="42" y="16"/>
                  </a:lnTo>
                  <a:lnTo>
                    <a:pt x="28" y="28"/>
                  </a:lnTo>
                  <a:lnTo>
                    <a:pt x="16" y="42"/>
                  </a:lnTo>
                  <a:lnTo>
                    <a:pt x="8" y="60"/>
                  </a:lnTo>
                  <a:lnTo>
                    <a:pt x="2" y="78"/>
                  </a:lnTo>
                  <a:lnTo>
                    <a:pt x="0" y="98"/>
                  </a:lnTo>
                  <a:lnTo>
                    <a:pt x="0" y="780"/>
                  </a:lnTo>
                  <a:lnTo>
                    <a:pt x="0" y="780"/>
                  </a:lnTo>
                  <a:lnTo>
                    <a:pt x="2" y="800"/>
                  </a:lnTo>
                  <a:lnTo>
                    <a:pt x="8" y="818"/>
                  </a:lnTo>
                  <a:lnTo>
                    <a:pt x="16" y="834"/>
                  </a:lnTo>
                  <a:lnTo>
                    <a:pt x="28" y="850"/>
                  </a:lnTo>
                  <a:lnTo>
                    <a:pt x="42" y="862"/>
                  </a:lnTo>
                  <a:lnTo>
                    <a:pt x="60" y="870"/>
                  </a:lnTo>
                  <a:lnTo>
                    <a:pt x="78" y="876"/>
                  </a:lnTo>
                  <a:lnTo>
                    <a:pt x="98" y="878"/>
                  </a:lnTo>
                  <a:lnTo>
                    <a:pt x="684" y="878"/>
                  </a:lnTo>
                  <a:lnTo>
                    <a:pt x="684" y="878"/>
                  </a:lnTo>
                  <a:lnTo>
                    <a:pt x="702" y="876"/>
                  </a:lnTo>
                  <a:lnTo>
                    <a:pt x="722" y="870"/>
                  </a:lnTo>
                  <a:lnTo>
                    <a:pt x="738" y="862"/>
                  </a:lnTo>
                  <a:lnTo>
                    <a:pt x="752" y="850"/>
                  </a:lnTo>
                  <a:lnTo>
                    <a:pt x="764" y="834"/>
                  </a:lnTo>
                  <a:lnTo>
                    <a:pt x="774" y="818"/>
                  </a:lnTo>
                  <a:lnTo>
                    <a:pt x="778" y="800"/>
                  </a:lnTo>
                  <a:lnTo>
                    <a:pt x="780" y="780"/>
                  </a:lnTo>
                  <a:lnTo>
                    <a:pt x="780" y="98"/>
                  </a:lnTo>
                  <a:lnTo>
                    <a:pt x="780" y="98"/>
                  </a:lnTo>
                  <a:lnTo>
                    <a:pt x="778" y="78"/>
                  </a:lnTo>
                  <a:lnTo>
                    <a:pt x="774" y="60"/>
                  </a:lnTo>
                  <a:lnTo>
                    <a:pt x="764" y="42"/>
                  </a:lnTo>
                  <a:lnTo>
                    <a:pt x="752" y="28"/>
                  </a:lnTo>
                  <a:lnTo>
                    <a:pt x="738" y="16"/>
                  </a:lnTo>
                  <a:lnTo>
                    <a:pt x="722" y="8"/>
                  </a:lnTo>
                  <a:lnTo>
                    <a:pt x="702" y="2"/>
                  </a:lnTo>
                  <a:lnTo>
                    <a:pt x="684" y="0"/>
                  </a:lnTo>
                  <a:lnTo>
                    <a:pt x="684" y="0"/>
                  </a:lnTo>
                  <a:close/>
                  <a:moveTo>
                    <a:pt x="684" y="780"/>
                  </a:moveTo>
                  <a:lnTo>
                    <a:pt x="98" y="780"/>
                  </a:lnTo>
                  <a:lnTo>
                    <a:pt x="98" y="98"/>
                  </a:lnTo>
                  <a:lnTo>
                    <a:pt x="684" y="98"/>
                  </a:lnTo>
                  <a:lnTo>
                    <a:pt x="684" y="780"/>
                  </a:lnTo>
                  <a:close/>
                  <a:moveTo>
                    <a:pt x="440" y="536"/>
                  </a:moveTo>
                  <a:lnTo>
                    <a:pt x="196" y="536"/>
                  </a:lnTo>
                  <a:lnTo>
                    <a:pt x="196" y="586"/>
                  </a:lnTo>
                  <a:lnTo>
                    <a:pt x="440" y="586"/>
                  </a:lnTo>
                  <a:lnTo>
                    <a:pt x="440" y="536"/>
                  </a:lnTo>
                  <a:close/>
                  <a:moveTo>
                    <a:pt x="586" y="342"/>
                  </a:moveTo>
                  <a:lnTo>
                    <a:pt x="390" y="342"/>
                  </a:lnTo>
                  <a:lnTo>
                    <a:pt x="390" y="390"/>
                  </a:lnTo>
                  <a:lnTo>
                    <a:pt x="586" y="390"/>
                  </a:lnTo>
                  <a:lnTo>
                    <a:pt x="586" y="342"/>
                  </a:lnTo>
                  <a:close/>
                  <a:moveTo>
                    <a:pt x="390" y="292"/>
                  </a:moveTo>
                  <a:lnTo>
                    <a:pt x="586" y="292"/>
                  </a:lnTo>
                  <a:lnTo>
                    <a:pt x="586" y="194"/>
                  </a:lnTo>
                  <a:lnTo>
                    <a:pt x="390" y="194"/>
                  </a:lnTo>
                  <a:lnTo>
                    <a:pt x="390" y="292"/>
                  </a:lnTo>
                  <a:close/>
                  <a:moveTo>
                    <a:pt x="342" y="194"/>
                  </a:moveTo>
                  <a:lnTo>
                    <a:pt x="196" y="194"/>
                  </a:lnTo>
                  <a:lnTo>
                    <a:pt x="196" y="390"/>
                  </a:lnTo>
                  <a:lnTo>
                    <a:pt x="342" y="390"/>
                  </a:lnTo>
                  <a:lnTo>
                    <a:pt x="342" y="194"/>
                  </a:lnTo>
                  <a:close/>
                  <a:moveTo>
                    <a:pt x="292" y="438"/>
                  </a:moveTo>
                  <a:lnTo>
                    <a:pt x="196" y="438"/>
                  </a:lnTo>
                  <a:lnTo>
                    <a:pt x="196" y="488"/>
                  </a:lnTo>
                  <a:lnTo>
                    <a:pt x="292" y="488"/>
                  </a:lnTo>
                  <a:lnTo>
                    <a:pt x="292" y="438"/>
                  </a:lnTo>
                  <a:close/>
                  <a:moveTo>
                    <a:pt x="342" y="488"/>
                  </a:moveTo>
                  <a:lnTo>
                    <a:pt x="586" y="488"/>
                  </a:lnTo>
                  <a:lnTo>
                    <a:pt x="586" y="438"/>
                  </a:lnTo>
                  <a:lnTo>
                    <a:pt x="342" y="438"/>
                  </a:lnTo>
                  <a:lnTo>
                    <a:pt x="342" y="488"/>
                  </a:lnTo>
                  <a:close/>
                  <a:moveTo>
                    <a:pt x="586" y="634"/>
                  </a:moveTo>
                  <a:lnTo>
                    <a:pt x="196" y="634"/>
                  </a:lnTo>
                  <a:lnTo>
                    <a:pt x="196" y="682"/>
                  </a:lnTo>
                  <a:lnTo>
                    <a:pt x="586" y="682"/>
                  </a:lnTo>
                  <a:lnTo>
                    <a:pt x="586" y="634"/>
                  </a:lnTo>
                  <a:close/>
                  <a:moveTo>
                    <a:pt x="488" y="586"/>
                  </a:moveTo>
                  <a:lnTo>
                    <a:pt x="586" y="586"/>
                  </a:lnTo>
                  <a:lnTo>
                    <a:pt x="586" y="536"/>
                  </a:lnTo>
                  <a:lnTo>
                    <a:pt x="488" y="536"/>
                  </a:lnTo>
                  <a:lnTo>
                    <a:pt x="488" y="586"/>
                  </a:lnTo>
                  <a:close/>
                </a:path>
              </a:pathLst>
            </a:custGeom>
            <a:solidFill>
              <a:srgbClr val="2E879D"/>
            </a:solidFill>
            <a:ln>
              <a:noFill/>
            </a:ln>
          </p:spPr>
          <p:txBody>
            <a:bodyPr vert="horz" wrap="square" lIns="68580" tIns="34290" rIns="68580" bIns="34290" numCol="1" anchor="t" anchorCtr="0" compatLnSpc="1">
              <a:prstTxWarp prst="textNoShape">
                <a:avLst/>
              </a:prstTxWarp>
            </a:bodyPr>
            <a:lstStyle/>
            <a:p>
              <a:pPr marL="0" marR="0" lvl="0" indent="0" algn="ctr" defTabSz="685800" rtl="0" eaLnBrk="1" fontAlgn="base" latinLnBrk="0" hangingPunct="1">
                <a:lnSpc>
                  <a:spcPct val="100000"/>
                </a:lnSpc>
                <a:spcBef>
                  <a:spcPct val="20000"/>
                </a:spcBef>
                <a:spcAft>
                  <a:spcPct val="0"/>
                </a:spcAft>
                <a:buClrTx/>
                <a:buSzTx/>
                <a:buFontTx/>
                <a:buNone/>
                <a:tabLst/>
                <a:defRPr/>
              </a:pPr>
              <a:endParaRPr kumimoji="0" lang="en-US" sz="825" b="0" i="0" u="none" strike="noStrike" kern="0" cap="none" spc="0" normalizeH="0" baseline="0" noProof="0">
                <a:ln>
                  <a:noFill/>
                </a:ln>
                <a:solidFill>
                  <a:srgbClr val="000000"/>
                </a:solidFill>
                <a:effectLst/>
                <a:uLnTx/>
                <a:uFillTx/>
                <a:latin typeface="Arial Body"/>
                <a:ea typeface="+mn-ea"/>
                <a:cs typeface="Arial" panose="020B0604020202020204" pitchFamily="34" charset="0"/>
              </a:endParaRPr>
            </a:p>
          </p:txBody>
        </p:sp>
        <p:sp>
          <p:nvSpPr>
            <p:cNvPr id="54" name="Freeform 19">
              <a:extLst>
                <a:ext uri="{FF2B5EF4-FFF2-40B4-BE49-F238E27FC236}">
                  <a16:creationId xmlns:a16="http://schemas.microsoft.com/office/drawing/2014/main" id="{712B3B77-75ED-41E6-9A09-657A9795496E}"/>
                </a:ext>
              </a:extLst>
            </p:cNvPr>
            <p:cNvSpPr>
              <a:spLocks noEditPoints="1"/>
            </p:cNvSpPr>
            <p:nvPr/>
          </p:nvSpPr>
          <p:spPr bwMode="auto">
            <a:xfrm>
              <a:off x="6209462" y="4409282"/>
              <a:ext cx="182869" cy="180648"/>
            </a:xfrm>
            <a:custGeom>
              <a:avLst/>
              <a:gdLst>
                <a:gd name="T0" fmla="*/ 98 w 780"/>
                <a:gd name="T1" fmla="*/ 0 h 878"/>
                <a:gd name="T2" fmla="*/ 78 w 780"/>
                <a:gd name="T3" fmla="*/ 2 h 878"/>
                <a:gd name="T4" fmla="*/ 42 w 780"/>
                <a:gd name="T5" fmla="*/ 16 h 878"/>
                <a:gd name="T6" fmla="*/ 16 w 780"/>
                <a:gd name="T7" fmla="*/ 42 h 878"/>
                <a:gd name="T8" fmla="*/ 2 w 780"/>
                <a:gd name="T9" fmla="*/ 78 h 878"/>
                <a:gd name="T10" fmla="*/ 0 w 780"/>
                <a:gd name="T11" fmla="*/ 780 h 878"/>
                <a:gd name="T12" fmla="*/ 2 w 780"/>
                <a:gd name="T13" fmla="*/ 800 h 878"/>
                <a:gd name="T14" fmla="*/ 16 w 780"/>
                <a:gd name="T15" fmla="*/ 834 h 878"/>
                <a:gd name="T16" fmla="*/ 42 w 780"/>
                <a:gd name="T17" fmla="*/ 862 h 878"/>
                <a:gd name="T18" fmla="*/ 78 w 780"/>
                <a:gd name="T19" fmla="*/ 876 h 878"/>
                <a:gd name="T20" fmla="*/ 684 w 780"/>
                <a:gd name="T21" fmla="*/ 878 h 878"/>
                <a:gd name="T22" fmla="*/ 702 w 780"/>
                <a:gd name="T23" fmla="*/ 876 h 878"/>
                <a:gd name="T24" fmla="*/ 738 w 780"/>
                <a:gd name="T25" fmla="*/ 862 h 878"/>
                <a:gd name="T26" fmla="*/ 764 w 780"/>
                <a:gd name="T27" fmla="*/ 834 h 878"/>
                <a:gd name="T28" fmla="*/ 778 w 780"/>
                <a:gd name="T29" fmla="*/ 800 h 878"/>
                <a:gd name="T30" fmla="*/ 780 w 780"/>
                <a:gd name="T31" fmla="*/ 98 h 878"/>
                <a:gd name="T32" fmla="*/ 778 w 780"/>
                <a:gd name="T33" fmla="*/ 78 h 878"/>
                <a:gd name="T34" fmla="*/ 764 w 780"/>
                <a:gd name="T35" fmla="*/ 42 h 878"/>
                <a:gd name="T36" fmla="*/ 738 w 780"/>
                <a:gd name="T37" fmla="*/ 16 h 878"/>
                <a:gd name="T38" fmla="*/ 702 w 780"/>
                <a:gd name="T39" fmla="*/ 2 h 878"/>
                <a:gd name="T40" fmla="*/ 684 w 780"/>
                <a:gd name="T41" fmla="*/ 0 h 878"/>
                <a:gd name="T42" fmla="*/ 98 w 780"/>
                <a:gd name="T43" fmla="*/ 780 h 878"/>
                <a:gd name="T44" fmla="*/ 684 w 780"/>
                <a:gd name="T45" fmla="*/ 98 h 878"/>
                <a:gd name="T46" fmla="*/ 440 w 780"/>
                <a:gd name="T47" fmla="*/ 536 h 878"/>
                <a:gd name="T48" fmla="*/ 196 w 780"/>
                <a:gd name="T49" fmla="*/ 586 h 878"/>
                <a:gd name="T50" fmla="*/ 440 w 780"/>
                <a:gd name="T51" fmla="*/ 536 h 878"/>
                <a:gd name="T52" fmla="*/ 390 w 780"/>
                <a:gd name="T53" fmla="*/ 342 h 878"/>
                <a:gd name="T54" fmla="*/ 586 w 780"/>
                <a:gd name="T55" fmla="*/ 390 h 878"/>
                <a:gd name="T56" fmla="*/ 390 w 780"/>
                <a:gd name="T57" fmla="*/ 292 h 878"/>
                <a:gd name="T58" fmla="*/ 586 w 780"/>
                <a:gd name="T59" fmla="*/ 194 h 878"/>
                <a:gd name="T60" fmla="*/ 390 w 780"/>
                <a:gd name="T61" fmla="*/ 292 h 878"/>
                <a:gd name="T62" fmla="*/ 196 w 780"/>
                <a:gd name="T63" fmla="*/ 194 h 878"/>
                <a:gd name="T64" fmla="*/ 342 w 780"/>
                <a:gd name="T65" fmla="*/ 390 h 878"/>
                <a:gd name="T66" fmla="*/ 292 w 780"/>
                <a:gd name="T67" fmla="*/ 438 h 878"/>
                <a:gd name="T68" fmla="*/ 196 w 780"/>
                <a:gd name="T69" fmla="*/ 488 h 878"/>
                <a:gd name="T70" fmla="*/ 292 w 780"/>
                <a:gd name="T71" fmla="*/ 438 h 878"/>
                <a:gd name="T72" fmla="*/ 586 w 780"/>
                <a:gd name="T73" fmla="*/ 488 h 878"/>
                <a:gd name="T74" fmla="*/ 342 w 780"/>
                <a:gd name="T75" fmla="*/ 438 h 878"/>
                <a:gd name="T76" fmla="*/ 586 w 780"/>
                <a:gd name="T77" fmla="*/ 634 h 878"/>
                <a:gd name="T78" fmla="*/ 196 w 780"/>
                <a:gd name="T79" fmla="*/ 682 h 878"/>
                <a:gd name="T80" fmla="*/ 586 w 780"/>
                <a:gd name="T81" fmla="*/ 634 h 878"/>
                <a:gd name="T82" fmla="*/ 586 w 780"/>
                <a:gd name="T83" fmla="*/ 586 h 878"/>
                <a:gd name="T84" fmla="*/ 488 w 780"/>
                <a:gd name="T85" fmla="*/ 53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0" h="878">
                  <a:moveTo>
                    <a:pt x="684" y="0"/>
                  </a:moveTo>
                  <a:lnTo>
                    <a:pt x="98" y="0"/>
                  </a:lnTo>
                  <a:lnTo>
                    <a:pt x="98" y="0"/>
                  </a:lnTo>
                  <a:lnTo>
                    <a:pt x="78" y="2"/>
                  </a:lnTo>
                  <a:lnTo>
                    <a:pt x="60" y="8"/>
                  </a:lnTo>
                  <a:lnTo>
                    <a:pt x="42" y="16"/>
                  </a:lnTo>
                  <a:lnTo>
                    <a:pt x="28" y="28"/>
                  </a:lnTo>
                  <a:lnTo>
                    <a:pt x="16" y="42"/>
                  </a:lnTo>
                  <a:lnTo>
                    <a:pt x="8" y="60"/>
                  </a:lnTo>
                  <a:lnTo>
                    <a:pt x="2" y="78"/>
                  </a:lnTo>
                  <a:lnTo>
                    <a:pt x="0" y="98"/>
                  </a:lnTo>
                  <a:lnTo>
                    <a:pt x="0" y="780"/>
                  </a:lnTo>
                  <a:lnTo>
                    <a:pt x="0" y="780"/>
                  </a:lnTo>
                  <a:lnTo>
                    <a:pt x="2" y="800"/>
                  </a:lnTo>
                  <a:lnTo>
                    <a:pt x="8" y="818"/>
                  </a:lnTo>
                  <a:lnTo>
                    <a:pt x="16" y="834"/>
                  </a:lnTo>
                  <a:lnTo>
                    <a:pt x="28" y="850"/>
                  </a:lnTo>
                  <a:lnTo>
                    <a:pt x="42" y="862"/>
                  </a:lnTo>
                  <a:lnTo>
                    <a:pt x="60" y="870"/>
                  </a:lnTo>
                  <a:lnTo>
                    <a:pt x="78" y="876"/>
                  </a:lnTo>
                  <a:lnTo>
                    <a:pt x="98" y="878"/>
                  </a:lnTo>
                  <a:lnTo>
                    <a:pt x="684" y="878"/>
                  </a:lnTo>
                  <a:lnTo>
                    <a:pt x="684" y="878"/>
                  </a:lnTo>
                  <a:lnTo>
                    <a:pt x="702" y="876"/>
                  </a:lnTo>
                  <a:lnTo>
                    <a:pt x="722" y="870"/>
                  </a:lnTo>
                  <a:lnTo>
                    <a:pt x="738" y="862"/>
                  </a:lnTo>
                  <a:lnTo>
                    <a:pt x="752" y="850"/>
                  </a:lnTo>
                  <a:lnTo>
                    <a:pt x="764" y="834"/>
                  </a:lnTo>
                  <a:lnTo>
                    <a:pt x="774" y="818"/>
                  </a:lnTo>
                  <a:lnTo>
                    <a:pt x="778" y="800"/>
                  </a:lnTo>
                  <a:lnTo>
                    <a:pt x="780" y="780"/>
                  </a:lnTo>
                  <a:lnTo>
                    <a:pt x="780" y="98"/>
                  </a:lnTo>
                  <a:lnTo>
                    <a:pt x="780" y="98"/>
                  </a:lnTo>
                  <a:lnTo>
                    <a:pt x="778" y="78"/>
                  </a:lnTo>
                  <a:lnTo>
                    <a:pt x="774" y="60"/>
                  </a:lnTo>
                  <a:lnTo>
                    <a:pt x="764" y="42"/>
                  </a:lnTo>
                  <a:lnTo>
                    <a:pt x="752" y="28"/>
                  </a:lnTo>
                  <a:lnTo>
                    <a:pt x="738" y="16"/>
                  </a:lnTo>
                  <a:lnTo>
                    <a:pt x="722" y="8"/>
                  </a:lnTo>
                  <a:lnTo>
                    <a:pt x="702" y="2"/>
                  </a:lnTo>
                  <a:lnTo>
                    <a:pt x="684" y="0"/>
                  </a:lnTo>
                  <a:lnTo>
                    <a:pt x="684" y="0"/>
                  </a:lnTo>
                  <a:close/>
                  <a:moveTo>
                    <a:pt x="684" y="780"/>
                  </a:moveTo>
                  <a:lnTo>
                    <a:pt x="98" y="780"/>
                  </a:lnTo>
                  <a:lnTo>
                    <a:pt x="98" y="98"/>
                  </a:lnTo>
                  <a:lnTo>
                    <a:pt x="684" y="98"/>
                  </a:lnTo>
                  <a:lnTo>
                    <a:pt x="684" y="780"/>
                  </a:lnTo>
                  <a:close/>
                  <a:moveTo>
                    <a:pt x="440" y="536"/>
                  </a:moveTo>
                  <a:lnTo>
                    <a:pt x="196" y="536"/>
                  </a:lnTo>
                  <a:lnTo>
                    <a:pt x="196" y="586"/>
                  </a:lnTo>
                  <a:lnTo>
                    <a:pt x="440" y="586"/>
                  </a:lnTo>
                  <a:lnTo>
                    <a:pt x="440" y="536"/>
                  </a:lnTo>
                  <a:close/>
                  <a:moveTo>
                    <a:pt x="586" y="342"/>
                  </a:moveTo>
                  <a:lnTo>
                    <a:pt x="390" y="342"/>
                  </a:lnTo>
                  <a:lnTo>
                    <a:pt x="390" y="390"/>
                  </a:lnTo>
                  <a:lnTo>
                    <a:pt x="586" y="390"/>
                  </a:lnTo>
                  <a:lnTo>
                    <a:pt x="586" y="342"/>
                  </a:lnTo>
                  <a:close/>
                  <a:moveTo>
                    <a:pt x="390" y="292"/>
                  </a:moveTo>
                  <a:lnTo>
                    <a:pt x="586" y="292"/>
                  </a:lnTo>
                  <a:lnTo>
                    <a:pt x="586" y="194"/>
                  </a:lnTo>
                  <a:lnTo>
                    <a:pt x="390" y="194"/>
                  </a:lnTo>
                  <a:lnTo>
                    <a:pt x="390" y="292"/>
                  </a:lnTo>
                  <a:close/>
                  <a:moveTo>
                    <a:pt x="342" y="194"/>
                  </a:moveTo>
                  <a:lnTo>
                    <a:pt x="196" y="194"/>
                  </a:lnTo>
                  <a:lnTo>
                    <a:pt x="196" y="390"/>
                  </a:lnTo>
                  <a:lnTo>
                    <a:pt x="342" y="390"/>
                  </a:lnTo>
                  <a:lnTo>
                    <a:pt x="342" y="194"/>
                  </a:lnTo>
                  <a:close/>
                  <a:moveTo>
                    <a:pt x="292" y="438"/>
                  </a:moveTo>
                  <a:lnTo>
                    <a:pt x="196" y="438"/>
                  </a:lnTo>
                  <a:lnTo>
                    <a:pt x="196" y="488"/>
                  </a:lnTo>
                  <a:lnTo>
                    <a:pt x="292" y="488"/>
                  </a:lnTo>
                  <a:lnTo>
                    <a:pt x="292" y="438"/>
                  </a:lnTo>
                  <a:close/>
                  <a:moveTo>
                    <a:pt x="342" y="488"/>
                  </a:moveTo>
                  <a:lnTo>
                    <a:pt x="586" y="488"/>
                  </a:lnTo>
                  <a:lnTo>
                    <a:pt x="586" y="438"/>
                  </a:lnTo>
                  <a:lnTo>
                    <a:pt x="342" y="438"/>
                  </a:lnTo>
                  <a:lnTo>
                    <a:pt x="342" y="488"/>
                  </a:lnTo>
                  <a:close/>
                  <a:moveTo>
                    <a:pt x="586" y="634"/>
                  </a:moveTo>
                  <a:lnTo>
                    <a:pt x="196" y="634"/>
                  </a:lnTo>
                  <a:lnTo>
                    <a:pt x="196" y="682"/>
                  </a:lnTo>
                  <a:lnTo>
                    <a:pt x="586" y="682"/>
                  </a:lnTo>
                  <a:lnTo>
                    <a:pt x="586" y="634"/>
                  </a:lnTo>
                  <a:close/>
                  <a:moveTo>
                    <a:pt x="488" y="586"/>
                  </a:moveTo>
                  <a:lnTo>
                    <a:pt x="586" y="586"/>
                  </a:lnTo>
                  <a:lnTo>
                    <a:pt x="586" y="536"/>
                  </a:lnTo>
                  <a:lnTo>
                    <a:pt x="488" y="536"/>
                  </a:lnTo>
                  <a:lnTo>
                    <a:pt x="488" y="586"/>
                  </a:lnTo>
                  <a:close/>
                </a:path>
              </a:pathLst>
            </a:custGeom>
            <a:solidFill>
              <a:srgbClr val="2E879D"/>
            </a:solidFill>
            <a:ln>
              <a:noFill/>
            </a:ln>
          </p:spPr>
          <p:txBody>
            <a:bodyPr vert="horz" wrap="square" lIns="68580" tIns="34290" rIns="68580" bIns="34290" numCol="1" anchor="t" anchorCtr="0" compatLnSpc="1">
              <a:prstTxWarp prst="textNoShape">
                <a:avLst/>
              </a:prstTxWarp>
            </a:bodyPr>
            <a:lstStyle/>
            <a:p>
              <a:pPr marL="0" marR="0" lvl="0" indent="0" algn="ctr" defTabSz="685800" rtl="0" eaLnBrk="1" fontAlgn="base" latinLnBrk="0" hangingPunct="1">
                <a:lnSpc>
                  <a:spcPct val="100000"/>
                </a:lnSpc>
                <a:spcBef>
                  <a:spcPct val="20000"/>
                </a:spcBef>
                <a:spcAft>
                  <a:spcPct val="0"/>
                </a:spcAft>
                <a:buClrTx/>
                <a:buSzTx/>
                <a:buFontTx/>
                <a:buNone/>
                <a:tabLst/>
                <a:defRPr/>
              </a:pPr>
              <a:endParaRPr kumimoji="0" lang="en-US" sz="825" b="0" i="0" u="none" strike="noStrike" kern="0" cap="none" spc="0" normalizeH="0" baseline="0" noProof="0">
                <a:ln>
                  <a:noFill/>
                </a:ln>
                <a:solidFill>
                  <a:srgbClr val="000000"/>
                </a:solidFill>
                <a:effectLst/>
                <a:uLnTx/>
                <a:uFillTx/>
                <a:latin typeface="Arial Body"/>
                <a:ea typeface="+mn-ea"/>
                <a:cs typeface="Arial" panose="020B0604020202020204" pitchFamily="34" charset="0"/>
              </a:endParaRPr>
            </a:p>
          </p:txBody>
        </p:sp>
      </p:grpSp>
      <p:sp>
        <p:nvSpPr>
          <p:cNvPr id="55" name="TextBox 54">
            <a:extLst>
              <a:ext uri="{FF2B5EF4-FFF2-40B4-BE49-F238E27FC236}">
                <a16:creationId xmlns:a16="http://schemas.microsoft.com/office/drawing/2014/main" id="{04B065D4-8379-4331-BF66-9C0D58197133}"/>
              </a:ext>
            </a:extLst>
          </p:cNvPr>
          <p:cNvSpPr txBox="1"/>
          <p:nvPr/>
        </p:nvSpPr>
        <p:spPr>
          <a:xfrm>
            <a:off x="5401456" y="2912352"/>
            <a:ext cx="696385" cy="338554"/>
          </a:xfrm>
          <a:prstGeom prst="rect">
            <a:avLst/>
          </a:prstGeom>
          <a:noFill/>
        </p:spPr>
        <p:txBody>
          <a:bodyPr wrap="square" rtlCol="0">
            <a:spAutoFit/>
          </a:bodyPr>
          <a:lstStyle/>
          <a:p>
            <a:pPr marL="0" marR="0" lvl="0" indent="0" algn="ctr" defTabSz="6858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solidFill>
                  <a:srgbClr val="000000"/>
                </a:solidFill>
                <a:effectLst/>
                <a:uLnTx/>
                <a:uFillTx/>
                <a:latin typeface="Arial Body"/>
                <a:ea typeface="+mn-ea"/>
                <a:cs typeface="Arial" panose="020B0604020202020204" pitchFamily="34" charset="0"/>
              </a:rPr>
              <a:t>Encrypted Data Files</a:t>
            </a:r>
          </a:p>
        </p:txBody>
      </p:sp>
      <p:sp>
        <p:nvSpPr>
          <p:cNvPr id="56" name="Rectangle 55">
            <a:extLst>
              <a:ext uri="{FF2B5EF4-FFF2-40B4-BE49-F238E27FC236}">
                <a16:creationId xmlns:a16="http://schemas.microsoft.com/office/drawing/2014/main" id="{0DE5E54F-D864-4F4E-83B9-23554C02BA18}"/>
              </a:ext>
            </a:extLst>
          </p:cNvPr>
          <p:cNvSpPr/>
          <p:nvPr/>
        </p:nvSpPr>
        <p:spPr bwMode="gray">
          <a:xfrm>
            <a:off x="5340792" y="2167018"/>
            <a:ext cx="1819625" cy="1242729"/>
          </a:xfrm>
          <a:prstGeom prst="rect">
            <a:avLst/>
          </a:prstGeom>
          <a:noFill/>
          <a:ln w="12700" algn="ctr">
            <a:solidFill>
              <a:srgbClr val="00A1DE"/>
            </a:solidFill>
            <a:prstDash val="dashDot"/>
            <a:miter lim="800000"/>
            <a:headEnd/>
            <a:tailEnd/>
          </a:ln>
        </p:spPr>
        <p:txBody>
          <a:bodyPr wrap="square" lIns="37505" tIns="37505" rIns="37505" bIns="37505" rtlCol="0" anchor="ctr"/>
          <a:lstStyle/>
          <a:p>
            <a:pPr marL="0" marR="0" lvl="0" indent="0" algn="ctr" defTabSz="385763" rtl="0" eaLnBrk="1" fontAlgn="auto" latinLnBrk="0" hangingPunct="1">
              <a:lnSpc>
                <a:spcPct val="106000"/>
              </a:lnSpc>
              <a:spcBef>
                <a:spcPts val="0"/>
              </a:spcBef>
              <a:spcAft>
                <a:spcPts val="0"/>
              </a:spcAft>
              <a:buClrTx/>
              <a:buSzTx/>
              <a:buFontTx/>
              <a:buNone/>
              <a:tabLst/>
              <a:defRPr/>
            </a:pPr>
            <a:endParaRPr kumimoji="0" lang="en-US" sz="422" b="1" i="0" u="none" strike="noStrike" kern="1200" cap="none" spc="0" normalizeH="0" baseline="0" noProof="0">
              <a:ln>
                <a:noFill/>
              </a:ln>
              <a:solidFill>
                <a:prstClr val="white"/>
              </a:solidFill>
              <a:effectLst/>
              <a:uLnTx/>
              <a:uFillTx/>
              <a:latin typeface="Arial"/>
              <a:ea typeface="+mn-ea"/>
              <a:cs typeface="+mn-cs"/>
            </a:endParaRPr>
          </a:p>
        </p:txBody>
      </p:sp>
      <p:sp>
        <p:nvSpPr>
          <p:cNvPr id="57" name="TextBox 56">
            <a:extLst>
              <a:ext uri="{FF2B5EF4-FFF2-40B4-BE49-F238E27FC236}">
                <a16:creationId xmlns:a16="http://schemas.microsoft.com/office/drawing/2014/main" id="{6DE8BA93-F327-490D-B76D-71437AC7B532}"/>
              </a:ext>
            </a:extLst>
          </p:cNvPr>
          <p:cNvSpPr txBox="1"/>
          <p:nvPr/>
        </p:nvSpPr>
        <p:spPr>
          <a:xfrm>
            <a:off x="6092337" y="2176907"/>
            <a:ext cx="67651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black"/>
                </a:solidFill>
                <a:effectLst/>
                <a:uLnTx/>
                <a:uFillTx/>
                <a:latin typeface="Arial Body"/>
                <a:ea typeface="+mn-ea"/>
                <a:cs typeface="+mn-cs"/>
              </a:rPr>
              <a:t>OIC Stage</a:t>
            </a:r>
          </a:p>
        </p:txBody>
      </p:sp>
      <p:cxnSp>
        <p:nvCxnSpPr>
          <p:cNvPr id="58" name="Straight Arrow Connector 57">
            <a:extLst>
              <a:ext uri="{FF2B5EF4-FFF2-40B4-BE49-F238E27FC236}">
                <a16:creationId xmlns:a16="http://schemas.microsoft.com/office/drawing/2014/main" id="{B76D7F2D-0D63-4342-82F0-1605E23E29E8}"/>
              </a:ext>
            </a:extLst>
          </p:cNvPr>
          <p:cNvCxnSpPr>
            <a:cxnSpLocks/>
          </p:cNvCxnSpPr>
          <p:nvPr/>
        </p:nvCxnSpPr>
        <p:spPr>
          <a:xfrm flipV="1">
            <a:off x="7416733" y="2735126"/>
            <a:ext cx="0" cy="200854"/>
          </a:xfrm>
          <a:prstGeom prst="straightConnector1">
            <a:avLst/>
          </a:prstGeom>
          <a:noFill/>
          <a:ln w="22225" cap="flat" cmpd="sng" algn="ctr">
            <a:solidFill>
              <a:sysClr val="windowText" lastClr="000000"/>
            </a:solidFill>
            <a:prstDash val="sysDot"/>
            <a:tailEnd type="triangle"/>
          </a:ln>
          <a:effectLst/>
        </p:spPr>
      </p:cxnSp>
      <p:cxnSp>
        <p:nvCxnSpPr>
          <p:cNvPr id="59" name="Straight Arrow Connector 58">
            <a:extLst>
              <a:ext uri="{FF2B5EF4-FFF2-40B4-BE49-F238E27FC236}">
                <a16:creationId xmlns:a16="http://schemas.microsoft.com/office/drawing/2014/main" id="{6BD25DBD-3745-420A-A56F-D9D8DDF42BB0}"/>
              </a:ext>
            </a:extLst>
          </p:cNvPr>
          <p:cNvCxnSpPr>
            <a:cxnSpLocks/>
          </p:cNvCxnSpPr>
          <p:nvPr/>
        </p:nvCxnSpPr>
        <p:spPr>
          <a:xfrm flipV="1">
            <a:off x="5982677" y="2697095"/>
            <a:ext cx="501116" cy="1"/>
          </a:xfrm>
          <a:prstGeom prst="straightConnector1">
            <a:avLst/>
          </a:prstGeom>
          <a:noFill/>
          <a:ln w="22225" cap="flat" cmpd="sng" algn="ctr">
            <a:solidFill>
              <a:sysClr val="windowText" lastClr="000000"/>
            </a:solidFill>
            <a:prstDash val="sysDot"/>
            <a:tailEnd type="triangle"/>
          </a:ln>
          <a:effectLst/>
        </p:spPr>
      </p:cxnSp>
      <p:pic>
        <p:nvPicPr>
          <p:cNvPr id="64" name="Picture 63">
            <a:extLst>
              <a:ext uri="{FF2B5EF4-FFF2-40B4-BE49-F238E27FC236}">
                <a16:creationId xmlns:a16="http://schemas.microsoft.com/office/drawing/2014/main" id="{1F5A7A9D-414C-49C8-A151-71E11F8FE409}"/>
              </a:ext>
            </a:extLst>
          </p:cNvPr>
          <p:cNvPicPr>
            <a:picLocks noChangeAspect="1"/>
          </p:cNvPicPr>
          <p:nvPr/>
        </p:nvPicPr>
        <p:blipFill>
          <a:blip r:embed="rId4"/>
          <a:stretch>
            <a:fillRect/>
          </a:stretch>
        </p:blipFill>
        <p:spPr>
          <a:xfrm>
            <a:off x="7658111" y="2477721"/>
            <a:ext cx="363658" cy="225524"/>
          </a:xfrm>
          <a:prstGeom prst="rect">
            <a:avLst/>
          </a:prstGeom>
        </p:spPr>
      </p:pic>
      <p:pic>
        <p:nvPicPr>
          <p:cNvPr id="78" name="Picture 12" descr="Database">
            <a:extLst>
              <a:ext uri="{FF2B5EF4-FFF2-40B4-BE49-F238E27FC236}">
                <a16:creationId xmlns:a16="http://schemas.microsoft.com/office/drawing/2014/main" id="{F16DAE6B-F6B0-43A8-A00A-19A2391A2BCA}"/>
              </a:ext>
            </a:extLst>
          </p:cNvPr>
          <p:cNvPicPr>
            <a:picLocks noChangeAspect="1" noChangeArrowheads="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bwMode="auto">
          <a:xfrm>
            <a:off x="9474823" y="2283327"/>
            <a:ext cx="751820" cy="940879"/>
          </a:xfrm>
          <a:prstGeom prst="rect">
            <a:avLst/>
          </a:prstGeom>
          <a:solidFill>
            <a:sysClr val="window" lastClr="FFFFFF"/>
          </a:solidFill>
        </p:spPr>
      </p:pic>
      <p:sp>
        <p:nvSpPr>
          <p:cNvPr id="79" name="Freeform 1001">
            <a:extLst>
              <a:ext uri="{FF2B5EF4-FFF2-40B4-BE49-F238E27FC236}">
                <a16:creationId xmlns:a16="http://schemas.microsoft.com/office/drawing/2014/main" id="{1F69185F-6C81-4E62-9F23-D09F26E97BB6}"/>
              </a:ext>
            </a:extLst>
          </p:cNvPr>
          <p:cNvSpPr>
            <a:spLocks noEditPoints="1"/>
          </p:cNvSpPr>
          <p:nvPr/>
        </p:nvSpPr>
        <p:spPr bwMode="auto">
          <a:xfrm>
            <a:off x="9259550" y="2160007"/>
            <a:ext cx="350156" cy="235364"/>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rgbClr val="2E879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latin typeface="Arial Body"/>
              <a:ea typeface="+mn-ea"/>
              <a:cs typeface="+mn-cs"/>
            </a:endParaRPr>
          </a:p>
        </p:txBody>
      </p:sp>
      <p:grpSp>
        <p:nvGrpSpPr>
          <p:cNvPr id="81" name="Group 349">
            <a:extLst>
              <a:ext uri="{FF2B5EF4-FFF2-40B4-BE49-F238E27FC236}">
                <a16:creationId xmlns:a16="http://schemas.microsoft.com/office/drawing/2014/main" id="{4B69332D-A2D1-479B-A0C9-23A2E5D3CCAA}"/>
              </a:ext>
            </a:extLst>
          </p:cNvPr>
          <p:cNvGrpSpPr>
            <a:grpSpLocks noChangeAspect="1"/>
          </p:cNvGrpSpPr>
          <p:nvPr/>
        </p:nvGrpSpPr>
        <p:grpSpPr bwMode="auto">
          <a:xfrm>
            <a:off x="6512236" y="2521781"/>
            <a:ext cx="283214" cy="247570"/>
            <a:chOff x="5018" y="1229"/>
            <a:chExt cx="340" cy="340"/>
          </a:xfrm>
          <a:solidFill>
            <a:srgbClr val="046A38"/>
          </a:solidFill>
        </p:grpSpPr>
        <p:sp>
          <p:nvSpPr>
            <p:cNvPr id="82" name="Freeform 350">
              <a:extLst>
                <a:ext uri="{FF2B5EF4-FFF2-40B4-BE49-F238E27FC236}">
                  <a16:creationId xmlns:a16="http://schemas.microsoft.com/office/drawing/2014/main" id="{AD004EF1-66B3-4AC1-A553-606C581C9BC9}"/>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latin typeface="Arial Body"/>
                <a:ea typeface="+mn-ea"/>
                <a:cs typeface="+mn-cs"/>
              </a:endParaRPr>
            </a:p>
          </p:txBody>
        </p:sp>
        <p:sp>
          <p:nvSpPr>
            <p:cNvPr id="83" name="Freeform 351">
              <a:extLst>
                <a:ext uri="{FF2B5EF4-FFF2-40B4-BE49-F238E27FC236}">
                  <a16:creationId xmlns:a16="http://schemas.microsoft.com/office/drawing/2014/main" id="{D720EB90-F50D-4874-B51E-C6042FD36B1C}"/>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latin typeface="Arial Body"/>
                <a:ea typeface="+mn-ea"/>
                <a:cs typeface="+mn-cs"/>
              </a:endParaRPr>
            </a:p>
          </p:txBody>
        </p:sp>
      </p:grpSp>
      <p:pic>
        <p:nvPicPr>
          <p:cNvPr id="84" name="Graphic 83" descr="Key with solid fill">
            <a:extLst>
              <a:ext uri="{FF2B5EF4-FFF2-40B4-BE49-F238E27FC236}">
                <a16:creationId xmlns:a16="http://schemas.microsoft.com/office/drawing/2014/main" id="{AB9E25BD-2A33-4E82-99C6-5FC06E21068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3565" y="2909045"/>
            <a:ext cx="205740" cy="205740"/>
          </a:xfrm>
          <a:prstGeom prst="rect">
            <a:avLst/>
          </a:prstGeom>
        </p:spPr>
      </p:pic>
      <p:pic>
        <p:nvPicPr>
          <p:cNvPr id="85" name="Picture 84">
            <a:extLst>
              <a:ext uri="{FF2B5EF4-FFF2-40B4-BE49-F238E27FC236}">
                <a16:creationId xmlns:a16="http://schemas.microsoft.com/office/drawing/2014/main" id="{4D790DD6-73D5-440C-A2DD-4F64A3E2E9A0}"/>
              </a:ext>
            </a:extLst>
          </p:cNvPr>
          <p:cNvPicPr>
            <a:picLocks noChangeAspect="1"/>
          </p:cNvPicPr>
          <p:nvPr/>
        </p:nvPicPr>
        <p:blipFill>
          <a:blip r:embed="rId9">
            <a:duotone>
              <a:srgbClr val="012169">
                <a:shade val="45000"/>
                <a:satMod val="135000"/>
              </a:srgbClr>
              <a:prstClr val="white"/>
            </a:duotone>
          </a:blip>
          <a:stretch>
            <a:fillRect/>
          </a:stretch>
        </p:blipFill>
        <p:spPr>
          <a:xfrm>
            <a:off x="5354710" y="2906091"/>
            <a:ext cx="133145" cy="185639"/>
          </a:xfrm>
          <a:prstGeom prst="rect">
            <a:avLst/>
          </a:prstGeom>
        </p:spPr>
      </p:pic>
      <p:sp>
        <p:nvSpPr>
          <p:cNvPr id="86" name="Rectangle 85">
            <a:extLst>
              <a:ext uri="{FF2B5EF4-FFF2-40B4-BE49-F238E27FC236}">
                <a16:creationId xmlns:a16="http://schemas.microsoft.com/office/drawing/2014/main" id="{C8916D1F-C10B-4158-A5FF-8DDB8797F337}"/>
              </a:ext>
            </a:extLst>
          </p:cNvPr>
          <p:cNvSpPr/>
          <p:nvPr/>
        </p:nvSpPr>
        <p:spPr bwMode="auto">
          <a:xfrm>
            <a:off x="2640743" y="1846300"/>
            <a:ext cx="1138628" cy="2011680"/>
          </a:xfrm>
          <a:prstGeom prst="rect">
            <a:avLst/>
          </a:prstGeom>
          <a:solidFill>
            <a:sysClr val="window" lastClr="FFFFFF"/>
          </a:solidFill>
          <a:ln w="12700" cap="flat" cmpd="sng" algn="ctr">
            <a:solidFill>
              <a:sysClr val="windowText" lastClr="000000"/>
            </a:solidFill>
            <a:prstDash val="solid"/>
            <a:round/>
            <a:headEnd type="none" w="med" len="med"/>
            <a:tailEnd type="none" w="med" len="med"/>
          </a:ln>
          <a:effectLst/>
        </p:spPr>
        <p:txBody>
          <a:bodyPr lIns="50525" tIns="25263" rIns="50525" bIns="25263" rtlCol="0" anchor="ctr"/>
          <a:lstStyle/>
          <a:p>
            <a:pPr marL="0" marR="0" lvl="0" indent="0" algn="ctr" defTabSz="513849" rtl="0" eaLnBrk="1" fontAlgn="base" latinLnBrk="0" hangingPunct="1">
              <a:lnSpc>
                <a:spcPct val="106000"/>
              </a:lnSpc>
              <a:spcBef>
                <a:spcPct val="80000"/>
              </a:spcBef>
              <a:spcAft>
                <a:spcPct val="0"/>
              </a:spcAft>
              <a:buClr>
                <a:srgbClr val="000000"/>
              </a:buClr>
              <a:buSzPct val="80000"/>
              <a:buFontTx/>
              <a:buNone/>
              <a:tabLst/>
              <a:defRPr/>
            </a:pPr>
            <a:endParaRPr kumimoji="0" lang="en-US" sz="524" b="0" i="0" u="none" strike="noStrike" kern="0" cap="none" spc="0" normalizeH="0" baseline="0" noProof="0">
              <a:ln>
                <a:noFill/>
              </a:ln>
              <a:solidFill>
                <a:srgbClr val="FFFFFF"/>
              </a:solidFill>
              <a:effectLst/>
              <a:uLnTx/>
              <a:uFillTx/>
              <a:latin typeface="Arial Body"/>
              <a:ea typeface="+mn-ea"/>
              <a:cs typeface="Arial" panose="020B0604020202020204" pitchFamily="34" charset="0"/>
            </a:endParaRPr>
          </a:p>
        </p:txBody>
      </p:sp>
      <p:sp>
        <p:nvSpPr>
          <p:cNvPr id="87" name="Text Box 10">
            <a:extLst>
              <a:ext uri="{FF2B5EF4-FFF2-40B4-BE49-F238E27FC236}">
                <a16:creationId xmlns:a16="http://schemas.microsoft.com/office/drawing/2014/main" id="{48FC12CF-EF8C-45C3-A49A-2AD146F4BF6B}"/>
              </a:ext>
            </a:extLst>
          </p:cNvPr>
          <p:cNvSpPr txBox="1">
            <a:spLocks noChangeArrowheads="1"/>
          </p:cNvSpPr>
          <p:nvPr/>
        </p:nvSpPr>
        <p:spPr bwMode="auto">
          <a:xfrm>
            <a:off x="2636716" y="1843117"/>
            <a:ext cx="1138627" cy="312699"/>
          </a:xfrm>
          <a:prstGeom prst="rect">
            <a:avLst/>
          </a:prstGeom>
          <a:solidFill>
            <a:srgbClr val="8C8C8C"/>
          </a:solidFill>
          <a:ln w="12700" algn="ctr">
            <a:solidFill>
              <a:schemeClr val="tx1"/>
            </a:solidFill>
            <a:miter lim="800000"/>
            <a:headEnd/>
            <a:tailEnd type="none" w="sm" len="med"/>
          </a:ln>
        </p:spPr>
        <p:txBody>
          <a:bodyPr lIns="26470" tIns="26470" rIns="26470" bIns="26470" anchor="ctr" anchorCtr="1"/>
          <a:lstStyle>
            <a:defPPr>
              <a:defRPr lang="en-US"/>
            </a:defPPr>
            <a:lvl1pPr algn="ctr" defTabSz="703020" fontAlgn="base">
              <a:spcBef>
                <a:spcPct val="20000"/>
              </a:spcBef>
              <a:spcAft>
                <a:spcPct val="0"/>
              </a:spcAft>
              <a:defRPr sz="1000" b="1">
                <a:solidFill>
                  <a:srgbClr val="FFFFFF"/>
                </a:solidFill>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703020" rtl="0" eaLnBrk="1" fontAlgn="base" latinLnBrk="0" hangingPunct="1">
              <a:lnSpc>
                <a:spcPct val="100000"/>
              </a:lnSpc>
              <a:spcBef>
                <a:spcPct val="2000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Body"/>
                <a:ea typeface="+mn-ea"/>
                <a:cs typeface="Arial" panose="020B0604020202020204" pitchFamily="34" charset="0"/>
              </a:rPr>
              <a:t>GoAnywhere SFTP</a:t>
            </a:r>
          </a:p>
        </p:txBody>
      </p:sp>
      <p:sp>
        <p:nvSpPr>
          <p:cNvPr id="60" name="Rectangle 59">
            <a:extLst>
              <a:ext uri="{FF2B5EF4-FFF2-40B4-BE49-F238E27FC236}">
                <a16:creationId xmlns:a16="http://schemas.microsoft.com/office/drawing/2014/main" id="{9FE91A48-F0E1-45F0-8DBD-A9603A8F6555}"/>
              </a:ext>
            </a:extLst>
          </p:cNvPr>
          <p:cNvSpPr/>
          <p:nvPr/>
        </p:nvSpPr>
        <p:spPr bwMode="auto">
          <a:xfrm>
            <a:off x="1115568" y="1835796"/>
            <a:ext cx="1138628" cy="2011680"/>
          </a:xfrm>
          <a:prstGeom prst="rect">
            <a:avLst/>
          </a:prstGeom>
          <a:solidFill>
            <a:sysClr val="window" lastClr="FFFFFF"/>
          </a:solidFill>
          <a:ln w="12700" cap="flat" cmpd="sng" algn="ctr">
            <a:solidFill>
              <a:sysClr val="windowText" lastClr="000000"/>
            </a:solidFill>
            <a:prstDash val="solid"/>
            <a:round/>
            <a:headEnd type="none" w="med" len="med"/>
            <a:tailEnd type="none" w="med" len="med"/>
          </a:ln>
          <a:effectLst/>
        </p:spPr>
        <p:txBody>
          <a:bodyPr lIns="50525" tIns="25263" rIns="50525" bIns="25263" rtlCol="0" anchor="ctr"/>
          <a:lstStyle/>
          <a:p>
            <a:pPr marL="0" marR="0" lvl="0" indent="0" algn="ctr" defTabSz="513849" rtl="0" eaLnBrk="1" fontAlgn="base" latinLnBrk="0" hangingPunct="1">
              <a:lnSpc>
                <a:spcPct val="106000"/>
              </a:lnSpc>
              <a:spcBef>
                <a:spcPct val="80000"/>
              </a:spcBef>
              <a:spcAft>
                <a:spcPct val="0"/>
              </a:spcAft>
              <a:buClr>
                <a:srgbClr val="000000"/>
              </a:buClr>
              <a:buSzPct val="80000"/>
              <a:buFontTx/>
              <a:buNone/>
              <a:tabLst/>
              <a:defRPr/>
            </a:pPr>
            <a:endParaRPr kumimoji="0" lang="en-US" sz="524" b="0" i="0" u="none" strike="noStrike" kern="0" cap="none" spc="0" normalizeH="0" baseline="0" noProof="0">
              <a:ln>
                <a:noFill/>
              </a:ln>
              <a:solidFill>
                <a:srgbClr val="FFFFFF"/>
              </a:solidFill>
              <a:effectLst/>
              <a:uLnTx/>
              <a:uFillTx/>
              <a:latin typeface="Arial Body"/>
              <a:ea typeface="+mn-ea"/>
              <a:cs typeface="Arial" panose="020B0604020202020204" pitchFamily="34" charset="0"/>
            </a:endParaRPr>
          </a:p>
        </p:txBody>
      </p:sp>
      <p:sp>
        <p:nvSpPr>
          <p:cNvPr id="61" name="Text Box 10">
            <a:extLst>
              <a:ext uri="{FF2B5EF4-FFF2-40B4-BE49-F238E27FC236}">
                <a16:creationId xmlns:a16="http://schemas.microsoft.com/office/drawing/2014/main" id="{4B65ADBC-C432-4CD6-B9BB-88D1F73F948F}"/>
              </a:ext>
            </a:extLst>
          </p:cNvPr>
          <p:cNvSpPr txBox="1">
            <a:spLocks noChangeArrowheads="1"/>
          </p:cNvSpPr>
          <p:nvPr/>
        </p:nvSpPr>
        <p:spPr bwMode="auto">
          <a:xfrm>
            <a:off x="1111541" y="1832613"/>
            <a:ext cx="1138627" cy="312699"/>
          </a:xfrm>
          <a:prstGeom prst="rect">
            <a:avLst/>
          </a:prstGeom>
          <a:solidFill>
            <a:srgbClr val="8C8C8C"/>
          </a:solidFill>
          <a:ln w="12700" algn="ctr">
            <a:solidFill>
              <a:schemeClr val="tx1"/>
            </a:solidFill>
            <a:miter lim="800000"/>
            <a:headEnd/>
            <a:tailEnd type="none" w="sm" len="med"/>
          </a:ln>
        </p:spPr>
        <p:txBody>
          <a:bodyPr lIns="26470" tIns="26470" rIns="26470" bIns="26470" anchor="ctr" anchorCtr="1"/>
          <a:lstStyle>
            <a:defPPr>
              <a:defRPr lang="en-US"/>
            </a:defPPr>
            <a:lvl1pPr algn="ctr" defTabSz="703020" fontAlgn="base">
              <a:spcBef>
                <a:spcPct val="20000"/>
              </a:spcBef>
              <a:spcAft>
                <a:spcPct val="0"/>
              </a:spcAft>
              <a:defRPr sz="1000" b="1">
                <a:solidFill>
                  <a:srgbClr val="FFFFFF"/>
                </a:solidFill>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703020" rtl="0" eaLnBrk="1" fontAlgn="base" latinLnBrk="0" hangingPunct="1">
              <a:lnSpc>
                <a:spcPct val="100000"/>
              </a:lnSpc>
              <a:spcBef>
                <a:spcPct val="2000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Body"/>
                <a:ea typeface="+mn-ea"/>
                <a:cs typeface="Arial" panose="020B0604020202020204" pitchFamily="34" charset="0"/>
              </a:rPr>
              <a:t>Source System</a:t>
            </a:r>
          </a:p>
        </p:txBody>
      </p:sp>
      <p:sp>
        <p:nvSpPr>
          <p:cNvPr id="62" name="TextBox 61">
            <a:extLst>
              <a:ext uri="{FF2B5EF4-FFF2-40B4-BE49-F238E27FC236}">
                <a16:creationId xmlns:a16="http://schemas.microsoft.com/office/drawing/2014/main" id="{E53A970C-1A22-4908-9261-716978A5BC9E}"/>
              </a:ext>
            </a:extLst>
          </p:cNvPr>
          <p:cNvSpPr txBox="1"/>
          <p:nvPr/>
        </p:nvSpPr>
        <p:spPr>
          <a:xfrm>
            <a:off x="1339707" y="3059198"/>
            <a:ext cx="679442" cy="584775"/>
          </a:xfrm>
          <a:prstGeom prst="rect">
            <a:avLst/>
          </a:prstGeom>
          <a:noFill/>
        </p:spPr>
        <p:txBody>
          <a:bodyPr wrap="square" rtlCol="0">
            <a:spAutoFit/>
          </a:bodyPr>
          <a:lstStyle/>
          <a:p>
            <a:pPr marL="0" marR="0" lvl="0" indent="0" algn="ctr" defTabSz="685800" rtl="0" eaLnBrk="1" fontAlgn="base" latinLnBrk="0" hangingPunct="1">
              <a:lnSpc>
                <a:spcPct val="100000"/>
              </a:lnSpc>
              <a:spcBef>
                <a:spcPct val="20000"/>
              </a:spcBef>
              <a:spcAft>
                <a:spcPct val="0"/>
              </a:spcAft>
              <a:buClrTx/>
              <a:buSzTx/>
              <a:buFontTx/>
              <a:buNone/>
              <a:tabLst/>
              <a:defRPr/>
            </a:pPr>
            <a:r>
              <a:rPr lang="en-US" sz="800" kern="0">
                <a:solidFill>
                  <a:schemeClr val="tx2"/>
                </a:solidFill>
                <a:latin typeface="Arial Body"/>
                <a:cs typeface="Arial" panose="020B0604020202020204" pitchFamily="34" charset="0"/>
              </a:rPr>
              <a:t>PGP Encrypt files with public key</a:t>
            </a:r>
            <a:endParaRPr kumimoji="0" lang="en-US" sz="800" b="0" i="0" u="none" strike="noStrike" kern="0" cap="none" spc="0" normalizeH="0" baseline="0" noProof="0">
              <a:ln>
                <a:noFill/>
              </a:ln>
              <a:solidFill>
                <a:schemeClr val="tx2"/>
              </a:solidFill>
              <a:effectLst/>
              <a:uLnTx/>
              <a:uFillTx/>
              <a:latin typeface="Arial Body"/>
              <a:ea typeface="+mn-ea"/>
              <a:cs typeface="Arial" panose="020B0604020202020204" pitchFamily="34" charset="0"/>
            </a:endParaRPr>
          </a:p>
        </p:txBody>
      </p:sp>
      <p:cxnSp>
        <p:nvCxnSpPr>
          <p:cNvPr id="4" name="Straight Arrow Connector 3">
            <a:extLst>
              <a:ext uri="{FF2B5EF4-FFF2-40B4-BE49-F238E27FC236}">
                <a16:creationId xmlns:a16="http://schemas.microsoft.com/office/drawing/2014/main" id="{B95669E2-9B90-4532-B225-6058ADB76B68}"/>
              </a:ext>
            </a:extLst>
          </p:cNvPr>
          <p:cNvCxnSpPr>
            <a:stCxn id="60" idx="3"/>
            <a:endCxn id="86" idx="1"/>
          </p:cNvCxnSpPr>
          <p:nvPr/>
        </p:nvCxnSpPr>
        <p:spPr>
          <a:xfrm>
            <a:off x="2254196" y="2841636"/>
            <a:ext cx="386547" cy="1050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Freeform 27">
            <a:extLst>
              <a:ext uri="{FF2B5EF4-FFF2-40B4-BE49-F238E27FC236}">
                <a16:creationId xmlns:a16="http://schemas.microsoft.com/office/drawing/2014/main" id="{499EF328-8E82-4E9D-9EC6-828F9A73C592}"/>
              </a:ext>
            </a:extLst>
          </p:cNvPr>
          <p:cNvSpPr>
            <a:spLocks noEditPoints="1"/>
          </p:cNvSpPr>
          <p:nvPr/>
        </p:nvSpPr>
        <p:spPr bwMode="auto">
          <a:xfrm>
            <a:off x="1379680" y="2205537"/>
            <a:ext cx="570661" cy="540936"/>
          </a:xfrm>
          <a:custGeom>
            <a:avLst/>
            <a:gdLst>
              <a:gd name="T0" fmla="*/ 1000 w 1116"/>
              <a:gd name="T1" fmla="*/ 2 h 1184"/>
              <a:gd name="T2" fmla="*/ 64 w 1116"/>
              <a:gd name="T3" fmla="*/ 724 h 1184"/>
              <a:gd name="T4" fmla="*/ 1060 w 1116"/>
              <a:gd name="T5" fmla="*/ 1184 h 1184"/>
              <a:gd name="T6" fmla="*/ 992 w 1116"/>
              <a:gd name="T7" fmla="*/ 948 h 1184"/>
              <a:gd name="T8" fmla="*/ 932 w 1116"/>
              <a:gd name="T9" fmla="*/ 910 h 1184"/>
              <a:gd name="T10" fmla="*/ 986 w 1116"/>
              <a:gd name="T11" fmla="*/ 910 h 1184"/>
              <a:gd name="T12" fmla="*/ 922 w 1116"/>
              <a:gd name="T13" fmla="*/ 874 h 1184"/>
              <a:gd name="T14" fmla="*/ 976 w 1116"/>
              <a:gd name="T15" fmla="*/ 826 h 1184"/>
              <a:gd name="T16" fmla="*/ 918 w 1116"/>
              <a:gd name="T17" fmla="*/ 952 h 1184"/>
              <a:gd name="T18" fmla="*/ 852 w 1116"/>
              <a:gd name="T19" fmla="*/ 906 h 1184"/>
              <a:gd name="T20" fmla="*/ 836 w 1116"/>
              <a:gd name="T21" fmla="*/ 830 h 1184"/>
              <a:gd name="T22" fmla="*/ 900 w 1116"/>
              <a:gd name="T23" fmla="*/ 870 h 1184"/>
              <a:gd name="T24" fmla="*/ 956 w 1116"/>
              <a:gd name="T25" fmla="*/ 76 h 1184"/>
              <a:gd name="T26" fmla="*/ 820 w 1116"/>
              <a:gd name="T27" fmla="*/ 870 h 1184"/>
              <a:gd name="T28" fmla="*/ 758 w 1116"/>
              <a:gd name="T29" fmla="*/ 830 h 1184"/>
              <a:gd name="T30" fmla="*/ 702 w 1116"/>
              <a:gd name="T31" fmla="*/ 900 h 1184"/>
              <a:gd name="T32" fmla="*/ 748 w 1116"/>
              <a:gd name="T33" fmla="*/ 958 h 1184"/>
              <a:gd name="T34" fmla="*/ 702 w 1116"/>
              <a:gd name="T35" fmla="*/ 900 h 1184"/>
              <a:gd name="T36" fmla="*/ 684 w 1116"/>
              <a:gd name="T37" fmla="*/ 822 h 1184"/>
              <a:gd name="T38" fmla="*/ 736 w 1116"/>
              <a:gd name="T39" fmla="*/ 880 h 1184"/>
              <a:gd name="T40" fmla="*/ 674 w 1116"/>
              <a:gd name="T41" fmla="*/ 952 h 1184"/>
              <a:gd name="T42" fmla="*/ 612 w 1116"/>
              <a:gd name="T43" fmla="*/ 906 h 1184"/>
              <a:gd name="T44" fmla="*/ 600 w 1116"/>
              <a:gd name="T45" fmla="*/ 830 h 1184"/>
              <a:gd name="T46" fmla="*/ 662 w 1116"/>
              <a:gd name="T47" fmla="*/ 870 h 1184"/>
              <a:gd name="T48" fmla="*/ 584 w 1116"/>
              <a:gd name="T49" fmla="*/ 900 h 1184"/>
              <a:gd name="T50" fmla="*/ 542 w 1116"/>
              <a:gd name="T51" fmla="*/ 958 h 1184"/>
              <a:gd name="T52" fmla="*/ 522 w 1116"/>
              <a:gd name="T53" fmla="*/ 870 h 1184"/>
              <a:gd name="T54" fmla="*/ 584 w 1116"/>
              <a:gd name="T55" fmla="*/ 830 h 1184"/>
              <a:gd name="T56" fmla="*/ 458 w 1116"/>
              <a:gd name="T57" fmla="*/ 900 h 1184"/>
              <a:gd name="T58" fmla="*/ 508 w 1116"/>
              <a:gd name="T59" fmla="*/ 958 h 1184"/>
              <a:gd name="T60" fmla="*/ 444 w 1116"/>
              <a:gd name="T61" fmla="*/ 826 h 1184"/>
              <a:gd name="T62" fmla="*/ 504 w 1116"/>
              <a:gd name="T63" fmla="*/ 874 h 1184"/>
              <a:gd name="T64" fmla="*/ 372 w 1116"/>
              <a:gd name="T65" fmla="*/ 910 h 1184"/>
              <a:gd name="T66" fmla="*/ 432 w 1116"/>
              <a:gd name="T67" fmla="*/ 948 h 1184"/>
              <a:gd name="T68" fmla="*/ 364 w 1116"/>
              <a:gd name="T69" fmla="*/ 870 h 1184"/>
              <a:gd name="T70" fmla="*/ 426 w 1116"/>
              <a:gd name="T71" fmla="*/ 830 h 1184"/>
              <a:gd name="T72" fmla="*/ 364 w 1116"/>
              <a:gd name="T73" fmla="*/ 870 h 1184"/>
              <a:gd name="T74" fmla="*/ 354 w 1116"/>
              <a:gd name="T75" fmla="*/ 906 h 1184"/>
              <a:gd name="T76" fmla="*/ 290 w 1116"/>
              <a:gd name="T77" fmla="*/ 952 h 1184"/>
              <a:gd name="T78" fmla="*/ 344 w 1116"/>
              <a:gd name="T79" fmla="*/ 822 h 1184"/>
              <a:gd name="T80" fmla="*/ 290 w 1116"/>
              <a:gd name="T81" fmla="*/ 880 h 1184"/>
              <a:gd name="T82" fmla="*/ 214 w 1116"/>
              <a:gd name="T83" fmla="*/ 880 h 1184"/>
              <a:gd name="T84" fmla="*/ 262 w 1116"/>
              <a:gd name="T85" fmla="*/ 820 h 1184"/>
              <a:gd name="T86" fmla="*/ 142 w 1116"/>
              <a:gd name="T87" fmla="*/ 820 h 1184"/>
              <a:gd name="T88" fmla="*/ 178 w 1116"/>
              <a:gd name="T89" fmla="*/ 880 h 1184"/>
              <a:gd name="T90" fmla="*/ 130 w 1116"/>
              <a:gd name="T91" fmla="*/ 900 h 1184"/>
              <a:gd name="T92" fmla="*/ 184 w 1116"/>
              <a:gd name="T93" fmla="*/ 958 h 1184"/>
              <a:gd name="T94" fmla="*/ 154 w 1116"/>
              <a:gd name="T95" fmla="*/ 1034 h 1184"/>
              <a:gd name="T96" fmla="*/ 116 w 1116"/>
              <a:gd name="T97" fmla="*/ 980 h 1184"/>
              <a:gd name="T98" fmla="*/ 248 w 1116"/>
              <a:gd name="T99" fmla="*/ 1032 h 1184"/>
              <a:gd name="T100" fmla="*/ 182 w 1116"/>
              <a:gd name="T101" fmla="*/ 984 h 1184"/>
              <a:gd name="T102" fmla="*/ 218 w 1116"/>
              <a:gd name="T103" fmla="*/ 958 h 1184"/>
              <a:gd name="T104" fmla="*/ 266 w 1116"/>
              <a:gd name="T105" fmla="*/ 900 h 1184"/>
              <a:gd name="T106" fmla="*/ 260 w 1116"/>
              <a:gd name="T107" fmla="*/ 958 h 1184"/>
              <a:gd name="T108" fmla="*/ 278 w 1116"/>
              <a:gd name="T109" fmla="*/ 978 h 1184"/>
              <a:gd name="T110" fmla="*/ 776 w 1116"/>
              <a:gd name="T111" fmla="*/ 1036 h 1184"/>
              <a:gd name="T112" fmla="*/ 828 w 1116"/>
              <a:gd name="T113" fmla="*/ 900 h 1184"/>
              <a:gd name="T114" fmla="*/ 780 w 1116"/>
              <a:gd name="T115" fmla="*/ 958 h 1184"/>
              <a:gd name="T116" fmla="*/ 798 w 1116"/>
              <a:gd name="T117" fmla="*/ 988 h 1184"/>
              <a:gd name="T118" fmla="*/ 874 w 1116"/>
              <a:gd name="T119" fmla="*/ 1028 h 1184"/>
              <a:gd name="T120" fmla="*/ 892 w 1116"/>
              <a:gd name="T121" fmla="*/ 1032 h 1184"/>
              <a:gd name="T122" fmla="*/ 994 w 1116"/>
              <a:gd name="T123" fmla="*/ 98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6" h="1184">
                <a:moveTo>
                  <a:pt x="1116" y="1124"/>
                </a:moveTo>
                <a:lnTo>
                  <a:pt x="1046" y="724"/>
                </a:lnTo>
                <a:lnTo>
                  <a:pt x="1046" y="724"/>
                </a:lnTo>
                <a:lnTo>
                  <a:pt x="1046" y="62"/>
                </a:lnTo>
                <a:lnTo>
                  <a:pt x="1046" y="62"/>
                </a:lnTo>
                <a:lnTo>
                  <a:pt x="1044" y="50"/>
                </a:lnTo>
                <a:lnTo>
                  <a:pt x="1040" y="38"/>
                </a:lnTo>
                <a:lnTo>
                  <a:pt x="1036" y="28"/>
                </a:lnTo>
                <a:lnTo>
                  <a:pt x="1028" y="18"/>
                </a:lnTo>
                <a:lnTo>
                  <a:pt x="1020" y="12"/>
                </a:lnTo>
                <a:lnTo>
                  <a:pt x="1010" y="6"/>
                </a:lnTo>
                <a:lnTo>
                  <a:pt x="1000" y="2"/>
                </a:lnTo>
                <a:lnTo>
                  <a:pt x="988" y="0"/>
                </a:lnTo>
                <a:lnTo>
                  <a:pt x="124" y="0"/>
                </a:lnTo>
                <a:lnTo>
                  <a:pt x="124" y="0"/>
                </a:lnTo>
                <a:lnTo>
                  <a:pt x="112" y="2"/>
                </a:lnTo>
                <a:lnTo>
                  <a:pt x="100" y="6"/>
                </a:lnTo>
                <a:lnTo>
                  <a:pt x="90" y="12"/>
                </a:lnTo>
                <a:lnTo>
                  <a:pt x="82" y="18"/>
                </a:lnTo>
                <a:lnTo>
                  <a:pt x="74" y="28"/>
                </a:lnTo>
                <a:lnTo>
                  <a:pt x="70" y="38"/>
                </a:lnTo>
                <a:lnTo>
                  <a:pt x="66" y="50"/>
                </a:lnTo>
                <a:lnTo>
                  <a:pt x="64" y="62"/>
                </a:lnTo>
                <a:lnTo>
                  <a:pt x="64" y="724"/>
                </a:lnTo>
                <a:lnTo>
                  <a:pt x="64" y="724"/>
                </a:lnTo>
                <a:lnTo>
                  <a:pt x="2" y="1124"/>
                </a:lnTo>
                <a:lnTo>
                  <a:pt x="2" y="1124"/>
                </a:lnTo>
                <a:lnTo>
                  <a:pt x="0" y="1136"/>
                </a:lnTo>
                <a:lnTo>
                  <a:pt x="2" y="1148"/>
                </a:lnTo>
                <a:lnTo>
                  <a:pt x="8" y="1158"/>
                </a:lnTo>
                <a:lnTo>
                  <a:pt x="14" y="1166"/>
                </a:lnTo>
                <a:lnTo>
                  <a:pt x="22" y="1174"/>
                </a:lnTo>
                <a:lnTo>
                  <a:pt x="34" y="1180"/>
                </a:lnTo>
                <a:lnTo>
                  <a:pt x="44" y="1184"/>
                </a:lnTo>
                <a:lnTo>
                  <a:pt x="58" y="1184"/>
                </a:lnTo>
                <a:lnTo>
                  <a:pt x="1060" y="1184"/>
                </a:lnTo>
                <a:lnTo>
                  <a:pt x="1060" y="1184"/>
                </a:lnTo>
                <a:lnTo>
                  <a:pt x="1074" y="1184"/>
                </a:lnTo>
                <a:lnTo>
                  <a:pt x="1086" y="1180"/>
                </a:lnTo>
                <a:lnTo>
                  <a:pt x="1096" y="1174"/>
                </a:lnTo>
                <a:lnTo>
                  <a:pt x="1104" y="1166"/>
                </a:lnTo>
                <a:lnTo>
                  <a:pt x="1110" y="1158"/>
                </a:lnTo>
                <a:lnTo>
                  <a:pt x="1114" y="1148"/>
                </a:lnTo>
                <a:lnTo>
                  <a:pt x="1116" y="1136"/>
                </a:lnTo>
                <a:lnTo>
                  <a:pt x="1116" y="1124"/>
                </a:lnTo>
                <a:lnTo>
                  <a:pt x="1116" y="1124"/>
                </a:lnTo>
                <a:close/>
                <a:moveTo>
                  <a:pt x="986" y="910"/>
                </a:moveTo>
                <a:lnTo>
                  <a:pt x="992" y="948"/>
                </a:lnTo>
                <a:lnTo>
                  <a:pt x="992" y="948"/>
                </a:lnTo>
                <a:lnTo>
                  <a:pt x="992" y="952"/>
                </a:lnTo>
                <a:lnTo>
                  <a:pt x="990" y="956"/>
                </a:lnTo>
                <a:lnTo>
                  <a:pt x="986" y="958"/>
                </a:lnTo>
                <a:lnTo>
                  <a:pt x="982" y="958"/>
                </a:lnTo>
                <a:lnTo>
                  <a:pt x="946" y="958"/>
                </a:lnTo>
                <a:lnTo>
                  <a:pt x="946" y="958"/>
                </a:lnTo>
                <a:lnTo>
                  <a:pt x="942" y="958"/>
                </a:lnTo>
                <a:lnTo>
                  <a:pt x="938" y="956"/>
                </a:lnTo>
                <a:lnTo>
                  <a:pt x="936" y="952"/>
                </a:lnTo>
                <a:lnTo>
                  <a:pt x="936" y="948"/>
                </a:lnTo>
                <a:lnTo>
                  <a:pt x="932" y="910"/>
                </a:lnTo>
                <a:lnTo>
                  <a:pt x="932" y="910"/>
                </a:lnTo>
                <a:lnTo>
                  <a:pt x="932" y="906"/>
                </a:lnTo>
                <a:lnTo>
                  <a:pt x="934" y="902"/>
                </a:lnTo>
                <a:lnTo>
                  <a:pt x="936" y="900"/>
                </a:lnTo>
                <a:lnTo>
                  <a:pt x="940" y="900"/>
                </a:lnTo>
                <a:lnTo>
                  <a:pt x="976" y="900"/>
                </a:lnTo>
                <a:lnTo>
                  <a:pt x="976" y="900"/>
                </a:lnTo>
                <a:lnTo>
                  <a:pt x="980" y="900"/>
                </a:lnTo>
                <a:lnTo>
                  <a:pt x="984" y="902"/>
                </a:lnTo>
                <a:lnTo>
                  <a:pt x="986" y="906"/>
                </a:lnTo>
                <a:lnTo>
                  <a:pt x="986" y="910"/>
                </a:lnTo>
                <a:lnTo>
                  <a:pt x="986" y="910"/>
                </a:lnTo>
                <a:close/>
                <a:moveTo>
                  <a:pt x="978" y="830"/>
                </a:moveTo>
                <a:lnTo>
                  <a:pt x="982" y="870"/>
                </a:lnTo>
                <a:lnTo>
                  <a:pt x="982" y="870"/>
                </a:lnTo>
                <a:lnTo>
                  <a:pt x="982" y="874"/>
                </a:lnTo>
                <a:lnTo>
                  <a:pt x="980" y="878"/>
                </a:lnTo>
                <a:lnTo>
                  <a:pt x="978" y="880"/>
                </a:lnTo>
                <a:lnTo>
                  <a:pt x="974" y="880"/>
                </a:lnTo>
                <a:lnTo>
                  <a:pt x="932" y="880"/>
                </a:lnTo>
                <a:lnTo>
                  <a:pt x="932" y="880"/>
                </a:lnTo>
                <a:lnTo>
                  <a:pt x="928" y="880"/>
                </a:lnTo>
                <a:lnTo>
                  <a:pt x="924" y="878"/>
                </a:lnTo>
                <a:lnTo>
                  <a:pt x="922" y="874"/>
                </a:lnTo>
                <a:lnTo>
                  <a:pt x="920" y="870"/>
                </a:lnTo>
                <a:lnTo>
                  <a:pt x="916" y="830"/>
                </a:lnTo>
                <a:lnTo>
                  <a:pt x="916" y="830"/>
                </a:lnTo>
                <a:lnTo>
                  <a:pt x="918" y="826"/>
                </a:lnTo>
                <a:lnTo>
                  <a:pt x="918" y="824"/>
                </a:lnTo>
                <a:lnTo>
                  <a:pt x="922" y="822"/>
                </a:lnTo>
                <a:lnTo>
                  <a:pt x="926" y="820"/>
                </a:lnTo>
                <a:lnTo>
                  <a:pt x="968" y="820"/>
                </a:lnTo>
                <a:lnTo>
                  <a:pt x="968" y="820"/>
                </a:lnTo>
                <a:lnTo>
                  <a:pt x="970" y="822"/>
                </a:lnTo>
                <a:lnTo>
                  <a:pt x="974" y="824"/>
                </a:lnTo>
                <a:lnTo>
                  <a:pt x="976" y="826"/>
                </a:lnTo>
                <a:lnTo>
                  <a:pt x="978" y="830"/>
                </a:lnTo>
                <a:lnTo>
                  <a:pt x="978" y="830"/>
                </a:lnTo>
                <a:close/>
                <a:moveTo>
                  <a:pt x="860" y="900"/>
                </a:moveTo>
                <a:lnTo>
                  <a:pt x="904" y="900"/>
                </a:lnTo>
                <a:lnTo>
                  <a:pt x="904" y="900"/>
                </a:lnTo>
                <a:lnTo>
                  <a:pt x="908" y="900"/>
                </a:lnTo>
                <a:lnTo>
                  <a:pt x="910" y="902"/>
                </a:lnTo>
                <a:lnTo>
                  <a:pt x="912" y="906"/>
                </a:lnTo>
                <a:lnTo>
                  <a:pt x="914" y="910"/>
                </a:lnTo>
                <a:lnTo>
                  <a:pt x="918" y="948"/>
                </a:lnTo>
                <a:lnTo>
                  <a:pt x="918" y="948"/>
                </a:lnTo>
                <a:lnTo>
                  <a:pt x="918" y="952"/>
                </a:lnTo>
                <a:lnTo>
                  <a:pt x="916" y="956"/>
                </a:lnTo>
                <a:lnTo>
                  <a:pt x="914" y="958"/>
                </a:lnTo>
                <a:lnTo>
                  <a:pt x="910" y="958"/>
                </a:lnTo>
                <a:lnTo>
                  <a:pt x="866" y="958"/>
                </a:lnTo>
                <a:lnTo>
                  <a:pt x="866" y="958"/>
                </a:lnTo>
                <a:lnTo>
                  <a:pt x="862" y="958"/>
                </a:lnTo>
                <a:lnTo>
                  <a:pt x="858" y="956"/>
                </a:lnTo>
                <a:lnTo>
                  <a:pt x="856" y="952"/>
                </a:lnTo>
                <a:lnTo>
                  <a:pt x="856" y="948"/>
                </a:lnTo>
                <a:lnTo>
                  <a:pt x="852" y="910"/>
                </a:lnTo>
                <a:lnTo>
                  <a:pt x="852" y="910"/>
                </a:lnTo>
                <a:lnTo>
                  <a:pt x="852" y="906"/>
                </a:lnTo>
                <a:lnTo>
                  <a:pt x="854" y="902"/>
                </a:lnTo>
                <a:lnTo>
                  <a:pt x="856" y="900"/>
                </a:lnTo>
                <a:lnTo>
                  <a:pt x="860" y="900"/>
                </a:lnTo>
                <a:lnTo>
                  <a:pt x="860" y="900"/>
                </a:lnTo>
                <a:close/>
                <a:moveTo>
                  <a:pt x="848" y="880"/>
                </a:moveTo>
                <a:lnTo>
                  <a:pt x="848" y="880"/>
                </a:lnTo>
                <a:lnTo>
                  <a:pt x="846" y="880"/>
                </a:lnTo>
                <a:lnTo>
                  <a:pt x="842" y="878"/>
                </a:lnTo>
                <a:lnTo>
                  <a:pt x="840" y="874"/>
                </a:lnTo>
                <a:lnTo>
                  <a:pt x="838" y="870"/>
                </a:lnTo>
                <a:lnTo>
                  <a:pt x="836" y="830"/>
                </a:lnTo>
                <a:lnTo>
                  <a:pt x="836" y="830"/>
                </a:lnTo>
                <a:lnTo>
                  <a:pt x="836" y="826"/>
                </a:lnTo>
                <a:lnTo>
                  <a:pt x="838" y="824"/>
                </a:lnTo>
                <a:lnTo>
                  <a:pt x="840" y="822"/>
                </a:lnTo>
                <a:lnTo>
                  <a:pt x="844" y="820"/>
                </a:lnTo>
                <a:lnTo>
                  <a:pt x="886" y="820"/>
                </a:lnTo>
                <a:lnTo>
                  <a:pt x="886" y="820"/>
                </a:lnTo>
                <a:lnTo>
                  <a:pt x="890" y="822"/>
                </a:lnTo>
                <a:lnTo>
                  <a:pt x="892" y="824"/>
                </a:lnTo>
                <a:lnTo>
                  <a:pt x="896" y="826"/>
                </a:lnTo>
                <a:lnTo>
                  <a:pt x="896" y="830"/>
                </a:lnTo>
                <a:lnTo>
                  <a:pt x="900" y="870"/>
                </a:lnTo>
                <a:lnTo>
                  <a:pt x="900" y="870"/>
                </a:lnTo>
                <a:lnTo>
                  <a:pt x="900" y="874"/>
                </a:lnTo>
                <a:lnTo>
                  <a:pt x="898" y="878"/>
                </a:lnTo>
                <a:lnTo>
                  <a:pt x="896" y="880"/>
                </a:lnTo>
                <a:lnTo>
                  <a:pt x="892" y="880"/>
                </a:lnTo>
                <a:lnTo>
                  <a:pt x="848" y="880"/>
                </a:lnTo>
                <a:close/>
                <a:moveTo>
                  <a:pt x="148" y="80"/>
                </a:moveTo>
                <a:lnTo>
                  <a:pt x="148" y="80"/>
                </a:lnTo>
                <a:lnTo>
                  <a:pt x="150" y="76"/>
                </a:lnTo>
                <a:lnTo>
                  <a:pt x="156" y="72"/>
                </a:lnTo>
                <a:lnTo>
                  <a:pt x="950" y="72"/>
                </a:lnTo>
                <a:lnTo>
                  <a:pt x="950" y="72"/>
                </a:lnTo>
                <a:lnTo>
                  <a:pt x="956" y="76"/>
                </a:lnTo>
                <a:lnTo>
                  <a:pt x="958" y="80"/>
                </a:lnTo>
                <a:lnTo>
                  <a:pt x="958" y="644"/>
                </a:lnTo>
                <a:lnTo>
                  <a:pt x="958" y="644"/>
                </a:lnTo>
                <a:lnTo>
                  <a:pt x="956" y="650"/>
                </a:lnTo>
                <a:lnTo>
                  <a:pt x="950" y="652"/>
                </a:lnTo>
                <a:lnTo>
                  <a:pt x="156" y="652"/>
                </a:lnTo>
                <a:lnTo>
                  <a:pt x="156" y="652"/>
                </a:lnTo>
                <a:lnTo>
                  <a:pt x="150" y="650"/>
                </a:lnTo>
                <a:lnTo>
                  <a:pt x="148" y="644"/>
                </a:lnTo>
                <a:lnTo>
                  <a:pt x="148" y="80"/>
                </a:lnTo>
                <a:close/>
                <a:moveTo>
                  <a:pt x="820" y="870"/>
                </a:moveTo>
                <a:lnTo>
                  <a:pt x="820" y="870"/>
                </a:lnTo>
                <a:lnTo>
                  <a:pt x="820" y="874"/>
                </a:lnTo>
                <a:lnTo>
                  <a:pt x="818" y="878"/>
                </a:lnTo>
                <a:lnTo>
                  <a:pt x="816" y="880"/>
                </a:lnTo>
                <a:lnTo>
                  <a:pt x="812" y="880"/>
                </a:lnTo>
                <a:lnTo>
                  <a:pt x="770" y="880"/>
                </a:lnTo>
                <a:lnTo>
                  <a:pt x="770" y="880"/>
                </a:lnTo>
                <a:lnTo>
                  <a:pt x="766" y="880"/>
                </a:lnTo>
                <a:lnTo>
                  <a:pt x="762" y="878"/>
                </a:lnTo>
                <a:lnTo>
                  <a:pt x="760" y="874"/>
                </a:lnTo>
                <a:lnTo>
                  <a:pt x="760" y="870"/>
                </a:lnTo>
                <a:lnTo>
                  <a:pt x="758" y="830"/>
                </a:lnTo>
                <a:lnTo>
                  <a:pt x="758" y="830"/>
                </a:lnTo>
                <a:lnTo>
                  <a:pt x="758" y="826"/>
                </a:lnTo>
                <a:lnTo>
                  <a:pt x="760" y="824"/>
                </a:lnTo>
                <a:lnTo>
                  <a:pt x="762" y="822"/>
                </a:lnTo>
                <a:lnTo>
                  <a:pt x="766" y="820"/>
                </a:lnTo>
                <a:lnTo>
                  <a:pt x="808" y="820"/>
                </a:lnTo>
                <a:lnTo>
                  <a:pt x="808" y="820"/>
                </a:lnTo>
                <a:lnTo>
                  <a:pt x="812" y="822"/>
                </a:lnTo>
                <a:lnTo>
                  <a:pt x="814" y="824"/>
                </a:lnTo>
                <a:lnTo>
                  <a:pt x="818" y="826"/>
                </a:lnTo>
                <a:lnTo>
                  <a:pt x="818" y="830"/>
                </a:lnTo>
                <a:lnTo>
                  <a:pt x="820" y="870"/>
                </a:lnTo>
                <a:close/>
                <a:moveTo>
                  <a:pt x="702" y="900"/>
                </a:moveTo>
                <a:lnTo>
                  <a:pt x="744" y="900"/>
                </a:lnTo>
                <a:lnTo>
                  <a:pt x="744" y="900"/>
                </a:lnTo>
                <a:lnTo>
                  <a:pt x="748" y="900"/>
                </a:lnTo>
                <a:lnTo>
                  <a:pt x="750" y="902"/>
                </a:lnTo>
                <a:lnTo>
                  <a:pt x="754" y="906"/>
                </a:lnTo>
                <a:lnTo>
                  <a:pt x="754" y="910"/>
                </a:lnTo>
                <a:lnTo>
                  <a:pt x="756" y="948"/>
                </a:lnTo>
                <a:lnTo>
                  <a:pt x="756" y="948"/>
                </a:lnTo>
                <a:lnTo>
                  <a:pt x="756" y="952"/>
                </a:lnTo>
                <a:lnTo>
                  <a:pt x="754" y="956"/>
                </a:lnTo>
                <a:lnTo>
                  <a:pt x="750" y="958"/>
                </a:lnTo>
                <a:lnTo>
                  <a:pt x="748" y="958"/>
                </a:lnTo>
                <a:lnTo>
                  <a:pt x="704" y="958"/>
                </a:lnTo>
                <a:lnTo>
                  <a:pt x="704" y="958"/>
                </a:lnTo>
                <a:lnTo>
                  <a:pt x="700" y="958"/>
                </a:lnTo>
                <a:lnTo>
                  <a:pt x="696" y="956"/>
                </a:lnTo>
                <a:lnTo>
                  <a:pt x="694" y="952"/>
                </a:lnTo>
                <a:lnTo>
                  <a:pt x="694" y="948"/>
                </a:lnTo>
                <a:lnTo>
                  <a:pt x="692" y="910"/>
                </a:lnTo>
                <a:lnTo>
                  <a:pt x="692" y="910"/>
                </a:lnTo>
                <a:lnTo>
                  <a:pt x="692" y="906"/>
                </a:lnTo>
                <a:lnTo>
                  <a:pt x="694" y="902"/>
                </a:lnTo>
                <a:lnTo>
                  <a:pt x="698" y="900"/>
                </a:lnTo>
                <a:lnTo>
                  <a:pt x="702" y="900"/>
                </a:lnTo>
                <a:lnTo>
                  <a:pt x="702" y="900"/>
                </a:lnTo>
                <a:close/>
                <a:moveTo>
                  <a:pt x="690" y="880"/>
                </a:moveTo>
                <a:lnTo>
                  <a:pt x="690" y="880"/>
                </a:lnTo>
                <a:lnTo>
                  <a:pt x="686" y="880"/>
                </a:lnTo>
                <a:lnTo>
                  <a:pt x="684" y="878"/>
                </a:lnTo>
                <a:lnTo>
                  <a:pt x="682" y="874"/>
                </a:lnTo>
                <a:lnTo>
                  <a:pt x="680" y="870"/>
                </a:lnTo>
                <a:lnTo>
                  <a:pt x="678" y="830"/>
                </a:lnTo>
                <a:lnTo>
                  <a:pt x="678" y="830"/>
                </a:lnTo>
                <a:lnTo>
                  <a:pt x="680" y="826"/>
                </a:lnTo>
                <a:lnTo>
                  <a:pt x="682" y="824"/>
                </a:lnTo>
                <a:lnTo>
                  <a:pt x="684" y="822"/>
                </a:lnTo>
                <a:lnTo>
                  <a:pt x="688" y="820"/>
                </a:lnTo>
                <a:lnTo>
                  <a:pt x="730" y="820"/>
                </a:lnTo>
                <a:lnTo>
                  <a:pt x="730" y="820"/>
                </a:lnTo>
                <a:lnTo>
                  <a:pt x="734" y="822"/>
                </a:lnTo>
                <a:lnTo>
                  <a:pt x="736" y="824"/>
                </a:lnTo>
                <a:lnTo>
                  <a:pt x="738" y="826"/>
                </a:lnTo>
                <a:lnTo>
                  <a:pt x="740" y="830"/>
                </a:lnTo>
                <a:lnTo>
                  <a:pt x="742" y="870"/>
                </a:lnTo>
                <a:lnTo>
                  <a:pt x="742" y="870"/>
                </a:lnTo>
                <a:lnTo>
                  <a:pt x="742" y="874"/>
                </a:lnTo>
                <a:lnTo>
                  <a:pt x="740" y="878"/>
                </a:lnTo>
                <a:lnTo>
                  <a:pt x="736" y="880"/>
                </a:lnTo>
                <a:lnTo>
                  <a:pt x="732" y="880"/>
                </a:lnTo>
                <a:lnTo>
                  <a:pt x="690" y="880"/>
                </a:lnTo>
                <a:close/>
                <a:moveTo>
                  <a:pt x="622" y="900"/>
                </a:moveTo>
                <a:lnTo>
                  <a:pt x="664" y="900"/>
                </a:lnTo>
                <a:lnTo>
                  <a:pt x="664" y="900"/>
                </a:lnTo>
                <a:lnTo>
                  <a:pt x="668" y="900"/>
                </a:lnTo>
                <a:lnTo>
                  <a:pt x="672" y="902"/>
                </a:lnTo>
                <a:lnTo>
                  <a:pt x="674" y="906"/>
                </a:lnTo>
                <a:lnTo>
                  <a:pt x="674" y="910"/>
                </a:lnTo>
                <a:lnTo>
                  <a:pt x="676" y="948"/>
                </a:lnTo>
                <a:lnTo>
                  <a:pt x="676" y="948"/>
                </a:lnTo>
                <a:lnTo>
                  <a:pt x="674" y="952"/>
                </a:lnTo>
                <a:lnTo>
                  <a:pt x="672" y="956"/>
                </a:lnTo>
                <a:lnTo>
                  <a:pt x="670" y="958"/>
                </a:lnTo>
                <a:lnTo>
                  <a:pt x="666" y="958"/>
                </a:lnTo>
                <a:lnTo>
                  <a:pt x="622" y="958"/>
                </a:lnTo>
                <a:lnTo>
                  <a:pt x="622" y="958"/>
                </a:lnTo>
                <a:lnTo>
                  <a:pt x="618" y="958"/>
                </a:lnTo>
                <a:lnTo>
                  <a:pt x="616" y="956"/>
                </a:lnTo>
                <a:lnTo>
                  <a:pt x="614" y="952"/>
                </a:lnTo>
                <a:lnTo>
                  <a:pt x="612" y="948"/>
                </a:lnTo>
                <a:lnTo>
                  <a:pt x="612" y="910"/>
                </a:lnTo>
                <a:lnTo>
                  <a:pt x="612" y="910"/>
                </a:lnTo>
                <a:lnTo>
                  <a:pt x="612" y="906"/>
                </a:lnTo>
                <a:lnTo>
                  <a:pt x="614" y="902"/>
                </a:lnTo>
                <a:lnTo>
                  <a:pt x="618" y="900"/>
                </a:lnTo>
                <a:lnTo>
                  <a:pt x="622" y="900"/>
                </a:lnTo>
                <a:lnTo>
                  <a:pt x="622" y="900"/>
                </a:lnTo>
                <a:close/>
                <a:moveTo>
                  <a:pt x="610" y="880"/>
                </a:moveTo>
                <a:lnTo>
                  <a:pt x="610" y="880"/>
                </a:lnTo>
                <a:lnTo>
                  <a:pt x="608" y="880"/>
                </a:lnTo>
                <a:lnTo>
                  <a:pt x="604" y="878"/>
                </a:lnTo>
                <a:lnTo>
                  <a:pt x="602" y="874"/>
                </a:lnTo>
                <a:lnTo>
                  <a:pt x="602" y="870"/>
                </a:lnTo>
                <a:lnTo>
                  <a:pt x="600" y="830"/>
                </a:lnTo>
                <a:lnTo>
                  <a:pt x="600" y="830"/>
                </a:lnTo>
                <a:lnTo>
                  <a:pt x="602" y="826"/>
                </a:lnTo>
                <a:lnTo>
                  <a:pt x="604" y="824"/>
                </a:lnTo>
                <a:lnTo>
                  <a:pt x="606" y="822"/>
                </a:lnTo>
                <a:lnTo>
                  <a:pt x="610" y="820"/>
                </a:lnTo>
                <a:lnTo>
                  <a:pt x="652" y="820"/>
                </a:lnTo>
                <a:lnTo>
                  <a:pt x="652" y="820"/>
                </a:lnTo>
                <a:lnTo>
                  <a:pt x="656" y="822"/>
                </a:lnTo>
                <a:lnTo>
                  <a:pt x="658" y="824"/>
                </a:lnTo>
                <a:lnTo>
                  <a:pt x="660" y="826"/>
                </a:lnTo>
                <a:lnTo>
                  <a:pt x="662" y="830"/>
                </a:lnTo>
                <a:lnTo>
                  <a:pt x="662" y="870"/>
                </a:lnTo>
                <a:lnTo>
                  <a:pt x="662" y="870"/>
                </a:lnTo>
                <a:lnTo>
                  <a:pt x="662" y="874"/>
                </a:lnTo>
                <a:lnTo>
                  <a:pt x="660" y="878"/>
                </a:lnTo>
                <a:lnTo>
                  <a:pt x="658" y="880"/>
                </a:lnTo>
                <a:lnTo>
                  <a:pt x="654" y="880"/>
                </a:lnTo>
                <a:lnTo>
                  <a:pt x="610" y="880"/>
                </a:lnTo>
                <a:close/>
                <a:moveTo>
                  <a:pt x="532" y="910"/>
                </a:moveTo>
                <a:lnTo>
                  <a:pt x="532" y="910"/>
                </a:lnTo>
                <a:lnTo>
                  <a:pt x="532" y="906"/>
                </a:lnTo>
                <a:lnTo>
                  <a:pt x="534" y="902"/>
                </a:lnTo>
                <a:lnTo>
                  <a:pt x="538" y="900"/>
                </a:lnTo>
                <a:lnTo>
                  <a:pt x="542" y="900"/>
                </a:lnTo>
                <a:lnTo>
                  <a:pt x="584" y="900"/>
                </a:lnTo>
                <a:lnTo>
                  <a:pt x="584" y="900"/>
                </a:lnTo>
                <a:lnTo>
                  <a:pt x="588" y="900"/>
                </a:lnTo>
                <a:lnTo>
                  <a:pt x="592" y="902"/>
                </a:lnTo>
                <a:lnTo>
                  <a:pt x="594" y="906"/>
                </a:lnTo>
                <a:lnTo>
                  <a:pt x="594" y="910"/>
                </a:lnTo>
                <a:lnTo>
                  <a:pt x="594" y="948"/>
                </a:lnTo>
                <a:lnTo>
                  <a:pt x="594" y="948"/>
                </a:lnTo>
                <a:lnTo>
                  <a:pt x="594" y="952"/>
                </a:lnTo>
                <a:lnTo>
                  <a:pt x="592" y="956"/>
                </a:lnTo>
                <a:lnTo>
                  <a:pt x="588" y="958"/>
                </a:lnTo>
                <a:lnTo>
                  <a:pt x="584" y="958"/>
                </a:lnTo>
                <a:lnTo>
                  <a:pt x="542" y="958"/>
                </a:lnTo>
                <a:lnTo>
                  <a:pt x="542" y="958"/>
                </a:lnTo>
                <a:lnTo>
                  <a:pt x="538" y="958"/>
                </a:lnTo>
                <a:lnTo>
                  <a:pt x="534" y="956"/>
                </a:lnTo>
                <a:lnTo>
                  <a:pt x="532" y="952"/>
                </a:lnTo>
                <a:lnTo>
                  <a:pt x="532" y="948"/>
                </a:lnTo>
                <a:lnTo>
                  <a:pt x="532" y="910"/>
                </a:lnTo>
                <a:close/>
                <a:moveTo>
                  <a:pt x="532" y="880"/>
                </a:moveTo>
                <a:lnTo>
                  <a:pt x="532" y="880"/>
                </a:lnTo>
                <a:lnTo>
                  <a:pt x="528" y="880"/>
                </a:lnTo>
                <a:lnTo>
                  <a:pt x="524" y="878"/>
                </a:lnTo>
                <a:lnTo>
                  <a:pt x="522" y="874"/>
                </a:lnTo>
                <a:lnTo>
                  <a:pt x="522" y="870"/>
                </a:lnTo>
                <a:lnTo>
                  <a:pt x="522" y="830"/>
                </a:lnTo>
                <a:lnTo>
                  <a:pt x="522" y="830"/>
                </a:lnTo>
                <a:lnTo>
                  <a:pt x="524" y="826"/>
                </a:lnTo>
                <a:lnTo>
                  <a:pt x="526" y="824"/>
                </a:lnTo>
                <a:lnTo>
                  <a:pt x="528" y="822"/>
                </a:lnTo>
                <a:lnTo>
                  <a:pt x="532" y="820"/>
                </a:lnTo>
                <a:lnTo>
                  <a:pt x="574" y="820"/>
                </a:lnTo>
                <a:lnTo>
                  <a:pt x="574" y="820"/>
                </a:lnTo>
                <a:lnTo>
                  <a:pt x="578" y="822"/>
                </a:lnTo>
                <a:lnTo>
                  <a:pt x="580" y="824"/>
                </a:lnTo>
                <a:lnTo>
                  <a:pt x="582" y="826"/>
                </a:lnTo>
                <a:lnTo>
                  <a:pt x="584" y="830"/>
                </a:lnTo>
                <a:lnTo>
                  <a:pt x="584" y="870"/>
                </a:lnTo>
                <a:lnTo>
                  <a:pt x="584" y="870"/>
                </a:lnTo>
                <a:lnTo>
                  <a:pt x="582" y="874"/>
                </a:lnTo>
                <a:lnTo>
                  <a:pt x="580" y="878"/>
                </a:lnTo>
                <a:lnTo>
                  <a:pt x="578" y="880"/>
                </a:lnTo>
                <a:lnTo>
                  <a:pt x="574" y="880"/>
                </a:lnTo>
                <a:lnTo>
                  <a:pt x="532" y="880"/>
                </a:lnTo>
                <a:close/>
                <a:moveTo>
                  <a:pt x="452" y="910"/>
                </a:moveTo>
                <a:lnTo>
                  <a:pt x="452" y="910"/>
                </a:lnTo>
                <a:lnTo>
                  <a:pt x="452" y="906"/>
                </a:lnTo>
                <a:lnTo>
                  <a:pt x="454" y="902"/>
                </a:lnTo>
                <a:lnTo>
                  <a:pt x="458" y="900"/>
                </a:lnTo>
                <a:lnTo>
                  <a:pt x="462" y="900"/>
                </a:lnTo>
                <a:lnTo>
                  <a:pt x="504" y="900"/>
                </a:lnTo>
                <a:lnTo>
                  <a:pt x="504" y="900"/>
                </a:lnTo>
                <a:lnTo>
                  <a:pt x="508" y="900"/>
                </a:lnTo>
                <a:lnTo>
                  <a:pt x="512" y="902"/>
                </a:lnTo>
                <a:lnTo>
                  <a:pt x="514" y="906"/>
                </a:lnTo>
                <a:lnTo>
                  <a:pt x="514" y="910"/>
                </a:lnTo>
                <a:lnTo>
                  <a:pt x="514" y="948"/>
                </a:lnTo>
                <a:lnTo>
                  <a:pt x="514" y="948"/>
                </a:lnTo>
                <a:lnTo>
                  <a:pt x="512" y="952"/>
                </a:lnTo>
                <a:lnTo>
                  <a:pt x="510" y="956"/>
                </a:lnTo>
                <a:lnTo>
                  <a:pt x="508" y="958"/>
                </a:lnTo>
                <a:lnTo>
                  <a:pt x="504" y="958"/>
                </a:lnTo>
                <a:lnTo>
                  <a:pt x="460" y="958"/>
                </a:lnTo>
                <a:lnTo>
                  <a:pt x="460" y="958"/>
                </a:lnTo>
                <a:lnTo>
                  <a:pt x="456" y="958"/>
                </a:lnTo>
                <a:lnTo>
                  <a:pt x="454" y="956"/>
                </a:lnTo>
                <a:lnTo>
                  <a:pt x="452" y="952"/>
                </a:lnTo>
                <a:lnTo>
                  <a:pt x="450" y="948"/>
                </a:lnTo>
                <a:lnTo>
                  <a:pt x="452" y="910"/>
                </a:lnTo>
                <a:close/>
                <a:moveTo>
                  <a:pt x="442" y="870"/>
                </a:moveTo>
                <a:lnTo>
                  <a:pt x="444" y="830"/>
                </a:lnTo>
                <a:lnTo>
                  <a:pt x="444" y="830"/>
                </a:lnTo>
                <a:lnTo>
                  <a:pt x="444" y="826"/>
                </a:lnTo>
                <a:lnTo>
                  <a:pt x="446" y="824"/>
                </a:lnTo>
                <a:lnTo>
                  <a:pt x="450" y="822"/>
                </a:lnTo>
                <a:lnTo>
                  <a:pt x="454" y="820"/>
                </a:lnTo>
                <a:lnTo>
                  <a:pt x="496" y="820"/>
                </a:lnTo>
                <a:lnTo>
                  <a:pt x="496" y="820"/>
                </a:lnTo>
                <a:lnTo>
                  <a:pt x="500" y="822"/>
                </a:lnTo>
                <a:lnTo>
                  <a:pt x="502" y="824"/>
                </a:lnTo>
                <a:lnTo>
                  <a:pt x="504" y="826"/>
                </a:lnTo>
                <a:lnTo>
                  <a:pt x="504" y="830"/>
                </a:lnTo>
                <a:lnTo>
                  <a:pt x="504" y="870"/>
                </a:lnTo>
                <a:lnTo>
                  <a:pt x="504" y="870"/>
                </a:lnTo>
                <a:lnTo>
                  <a:pt x="504" y="874"/>
                </a:lnTo>
                <a:lnTo>
                  <a:pt x="502" y="878"/>
                </a:lnTo>
                <a:lnTo>
                  <a:pt x="498" y="880"/>
                </a:lnTo>
                <a:lnTo>
                  <a:pt x="494" y="880"/>
                </a:lnTo>
                <a:lnTo>
                  <a:pt x="452" y="880"/>
                </a:lnTo>
                <a:lnTo>
                  <a:pt x="452" y="880"/>
                </a:lnTo>
                <a:lnTo>
                  <a:pt x="448" y="880"/>
                </a:lnTo>
                <a:lnTo>
                  <a:pt x="446" y="878"/>
                </a:lnTo>
                <a:lnTo>
                  <a:pt x="444" y="874"/>
                </a:lnTo>
                <a:lnTo>
                  <a:pt x="442" y="870"/>
                </a:lnTo>
                <a:lnTo>
                  <a:pt x="442" y="870"/>
                </a:lnTo>
                <a:close/>
                <a:moveTo>
                  <a:pt x="372" y="910"/>
                </a:moveTo>
                <a:lnTo>
                  <a:pt x="372" y="910"/>
                </a:lnTo>
                <a:lnTo>
                  <a:pt x="372" y="906"/>
                </a:lnTo>
                <a:lnTo>
                  <a:pt x="376" y="902"/>
                </a:lnTo>
                <a:lnTo>
                  <a:pt x="378" y="900"/>
                </a:lnTo>
                <a:lnTo>
                  <a:pt x="382" y="900"/>
                </a:lnTo>
                <a:lnTo>
                  <a:pt x="424" y="900"/>
                </a:lnTo>
                <a:lnTo>
                  <a:pt x="424" y="900"/>
                </a:lnTo>
                <a:lnTo>
                  <a:pt x="428" y="900"/>
                </a:lnTo>
                <a:lnTo>
                  <a:pt x="432" y="902"/>
                </a:lnTo>
                <a:lnTo>
                  <a:pt x="434" y="906"/>
                </a:lnTo>
                <a:lnTo>
                  <a:pt x="434" y="910"/>
                </a:lnTo>
                <a:lnTo>
                  <a:pt x="432" y="948"/>
                </a:lnTo>
                <a:lnTo>
                  <a:pt x="432" y="948"/>
                </a:lnTo>
                <a:lnTo>
                  <a:pt x="432" y="952"/>
                </a:lnTo>
                <a:lnTo>
                  <a:pt x="430" y="956"/>
                </a:lnTo>
                <a:lnTo>
                  <a:pt x="426" y="958"/>
                </a:lnTo>
                <a:lnTo>
                  <a:pt x="422" y="958"/>
                </a:lnTo>
                <a:lnTo>
                  <a:pt x="380" y="958"/>
                </a:lnTo>
                <a:lnTo>
                  <a:pt x="380" y="958"/>
                </a:lnTo>
                <a:lnTo>
                  <a:pt x="376" y="958"/>
                </a:lnTo>
                <a:lnTo>
                  <a:pt x="372" y="956"/>
                </a:lnTo>
                <a:lnTo>
                  <a:pt x="370" y="952"/>
                </a:lnTo>
                <a:lnTo>
                  <a:pt x="370" y="948"/>
                </a:lnTo>
                <a:lnTo>
                  <a:pt x="372" y="910"/>
                </a:lnTo>
                <a:close/>
                <a:moveTo>
                  <a:pt x="364" y="870"/>
                </a:moveTo>
                <a:lnTo>
                  <a:pt x="366" y="830"/>
                </a:lnTo>
                <a:lnTo>
                  <a:pt x="366" y="830"/>
                </a:lnTo>
                <a:lnTo>
                  <a:pt x="366" y="826"/>
                </a:lnTo>
                <a:lnTo>
                  <a:pt x="368" y="824"/>
                </a:lnTo>
                <a:lnTo>
                  <a:pt x="372" y="822"/>
                </a:lnTo>
                <a:lnTo>
                  <a:pt x="376" y="820"/>
                </a:lnTo>
                <a:lnTo>
                  <a:pt x="418" y="820"/>
                </a:lnTo>
                <a:lnTo>
                  <a:pt x="418" y="820"/>
                </a:lnTo>
                <a:lnTo>
                  <a:pt x="422" y="822"/>
                </a:lnTo>
                <a:lnTo>
                  <a:pt x="424" y="824"/>
                </a:lnTo>
                <a:lnTo>
                  <a:pt x="426" y="826"/>
                </a:lnTo>
                <a:lnTo>
                  <a:pt x="426" y="830"/>
                </a:lnTo>
                <a:lnTo>
                  <a:pt x="426" y="870"/>
                </a:lnTo>
                <a:lnTo>
                  <a:pt x="426" y="870"/>
                </a:lnTo>
                <a:lnTo>
                  <a:pt x="424" y="874"/>
                </a:lnTo>
                <a:lnTo>
                  <a:pt x="422" y="878"/>
                </a:lnTo>
                <a:lnTo>
                  <a:pt x="420" y="880"/>
                </a:lnTo>
                <a:lnTo>
                  <a:pt x="416" y="880"/>
                </a:lnTo>
                <a:lnTo>
                  <a:pt x="372" y="880"/>
                </a:lnTo>
                <a:lnTo>
                  <a:pt x="372" y="880"/>
                </a:lnTo>
                <a:lnTo>
                  <a:pt x="368" y="880"/>
                </a:lnTo>
                <a:lnTo>
                  <a:pt x="366" y="878"/>
                </a:lnTo>
                <a:lnTo>
                  <a:pt x="364" y="874"/>
                </a:lnTo>
                <a:lnTo>
                  <a:pt x="364" y="870"/>
                </a:lnTo>
                <a:lnTo>
                  <a:pt x="364" y="870"/>
                </a:lnTo>
                <a:close/>
                <a:moveTo>
                  <a:pt x="292" y="910"/>
                </a:moveTo>
                <a:lnTo>
                  <a:pt x="292" y="910"/>
                </a:lnTo>
                <a:lnTo>
                  <a:pt x="292" y="906"/>
                </a:lnTo>
                <a:lnTo>
                  <a:pt x="296" y="902"/>
                </a:lnTo>
                <a:lnTo>
                  <a:pt x="298" y="900"/>
                </a:lnTo>
                <a:lnTo>
                  <a:pt x="302" y="900"/>
                </a:lnTo>
                <a:lnTo>
                  <a:pt x="346" y="900"/>
                </a:lnTo>
                <a:lnTo>
                  <a:pt x="346" y="900"/>
                </a:lnTo>
                <a:lnTo>
                  <a:pt x="348" y="900"/>
                </a:lnTo>
                <a:lnTo>
                  <a:pt x="352" y="902"/>
                </a:lnTo>
                <a:lnTo>
                  <a:pt x="354" y="906"/>
                </a:lnTo>
                <a:lnTo>
                  <a:pt x="354" y="910"/>
                </a:lnTo>
                <a:lnTo>
                  <a:pt x="352" y="948"/>
                </a:lnTo>
                <a:lnTo>
                  <a:pt x="352" y="948"/>
                </a:lnTo>
                <a:lnTo>
                  <a:pt x="352" y="952"/>
                </a:lnTo>
                <a:lnTo>
                  <a:pt x="348" y="956"/>
                </a:lnTo>
                <a:lnTo>
                  <a:pt x="346" y="958"/>
                </a:lnTo>
                <a:lnTo>
                  <a:pt x="342" y="958"/>
                </a:lnTo>
                <a:lnTo>
                  <a:pt x="298" y="958"/>
                </a:lnTo>
                <a:lnTo>
                  <a:pt x="298" y="958"/>
                </a:lnTo>
                <a:lnTo>
                  <a:pt x="294" y="958"/>
                </a:lnTo>
                <a:lnTo>
                  <a:pt x="292" y="956"/>
                </a:lnTo>
                <a:lnTo>
                  <a:pt x="290" y="952"/>
                </a:lnTo>
                <a:lnTo>
                  <a:pt x="290" y="948"/>
                </a:lnTo>
                <a:lnTo>
                  <a:pt x="292" y="910"/>
                </a:lnTo>
                <a:close/>
                <a:moveTo>
                  <a:pt x="284" y="870"/>
                </a:moveTo>
                <a:lnTo>
                  <a:pt x="288" y="830"/>
                </a:lnTo>
                <a:lnTo>
                  <a:pt x="288" y="830"/>
                </a:lnTo>
                <a:lnTo>
                  <a:pt x="288" y="826"/>
                </a:lnTo>
                <a:lnTo>
                  <a:pt x="290" y="824"/>
                </a:lnTo>
                <a:lnTo>
                  <a:pt x="294" y="822"/>
                </a:lnTo>
                <a:lnTo>
                  <a:pt x="298" y="820"/>
                </a:lnTo>
                <a:lnTo>
                  <a:pt x="340" y="820"/>
                </a:lnTo>
                <a:lnTo>
                  <a:pt x="340" y="820"/>
                </a:lnTo>
                <a:lnTo>
                  <a:pt x="344" y="822"/>
                </a:lnTo>
                <a:lnTo>
                  <a:pt x="346" y="824"/>
                </a:lnTo>
                <a:lnTo>
                  <a:pt x="348" y="826"/>
                </a:lnTo>
                <a:lnTo>
                  <a:pt x="348" y="830"/>
                </a:lnTo>
                <a:lnTo>
                  <a:pt x="346" y="870"/>
                </a:lnTo>
                <a:lnTo>
                  <a:pt x="346" y="870"/>
                </a:lnTo>
                <a:lnTo>
                  <a:pt x="346" y="874"/>
                </a:lnTo>
                <a:lnTo>
                  <a:pt x="342" y="878"/>
                </a:lnTo>
                <a:lnTo>
                  <a:pt x="340" y="880"/>
                </a:lnTo>
                <a:lnTo>
                  <a:pt x="336" y="880"/>
                </a:lnTo>
                <a:lnTo>
                  <a:pt x="294" y="880"/>
                </a:lnTo>
                <a:lnTo>
                  <a:pt x="294" y="880"/>
                </a:lnTo>
                <a:lnTo>
                  <a:pt x="290" y="880"/>
                </a:lnTo>
                <a:lnTo>
                  <a:pt x="286" y="878"/>
                </a:lnTo>
                <a:lnTo>
                  <a:pt x="284" y="874"/>
                </a:lnTo>
                <a:lnTo>
                  <a:pt x="284" y="870"/>
                </a:lnTo>
                <a:lnTo>
                  <a:pt x="284" y="870"/>
                </a:lnTo>
                <a:close/>
                <a:moveTo>
                  <a:pt x="270" y="830"/>
                </a:moveTo>
                <a:lnTo>
                  <a:pt x="266" y="870"/>
                </a:lnTo>
                <a:lnTo>
                  <a:pt x="266" y="870"/>
                </a:lnTo>
                <a:lnTo>
                  <a:pt x="266" y="874"/>
                </a:lnTo>
                <a:lnTo>
                  <a:pt x="264" y="878"/>
                </a:lnTo>
                <a:lnTo>
                  <a:pt x="260" y="880"/>
                </a:lnTo>
                <a:lnTo>
                  <a:pt x="256" y="880"/>
                </a:lnTo>
                <a:lnTo>
                  <a:pt x="214" y="880"/>
                </a:lnTo>
                <a:lnTo>
                  <a:pt x="214" y="880"/>
                </a:lnTo>
                <a:lnTo>
                  <a:pt x="210" y="880"/>
                </a:lnTo>
                <a:lnTo>
                  <a:pt x="208" y="878"/>
                </a:lnTo>
                <a:lnTo>
                  <a:pt x="206" y="874"/>
                </a:lnTo>
                <a:lnTo>
                  <a:pt x="206" y="870"/>
                </a:lnTo>
                <a:lnTo>
                  <a:pt x="210" y="830"/>
                </a:lnTo>
                <a:lnTo>
                  <a:pt x="210" y="830"/>
                </a:lnTo>
                <a:lnTo>
                  <a:pt x="210" y="826"/>
                </a:lnTo>
                <a:lnTo>
                  <a:pt x="212" y="824"/>
                </a:lnTo>
                <a:lnTo>
                  <a:pt x="216" y="822"/>
                </a:lnTo>
                <a:lnTo>
                  <a:pt x="220" y="820"/>
                </a:lnTo>
                <a:lnTo>
                  <a:pt x="262" y="820"/>
                </a:lnTo>
                <a:lnTo>
                  <a:pt x="262" y="820"/>
                </a:lnTo>
                <a:lnTo>
                  <a:pt x="266" y="822"/>
                </a:lnTo>
                <a:lnTo>
                  <a:pt x="268" y="824"/>
                </a:lnTo>
                <a:lnTo>
                  <a:pt x="270" y="826"/>
                </a:lnTo>
                <a:lnTo>
                  <a:pt x="270" y="830"/>
                </a:lnTo>
                <a:lnTo>
                  <a:pt x="270" y="830"/>
                </a:lnTo>
                <a:close/>
                <a:moveTo>
                  <a:pt x="132" y="830"/>
                </a:moveTo>
                <a:lnTo>
                  <a:pt x="132" y="830"/>
                </a:lnTo>
                <a:lnTo>
                  <a:pt x="132" y="826"/>
                </a:lnTo>
                <a:lnTo>
                  <a:pt x="136" y="824"/>
                </a:lnTo>
                <a:lnTo>
                  <a:pt x="138" y="822"/>
                </a:lnTo>
                <a:lnTo>
                  <a:pt x="142" y="820"/>
                </a:lnTo>
                <a:lnTo>
                  <a:pt x="184" y="820"/>
                </a:lnTo>
                <a:lnTo>
                  <a:pt x="184" y="820"/>
                </a:lnTo>
                <a:lnTo>
                  <a:pt x="186" y="822"/>
                </a:lnTo>
                <a:lnTo>
                  <a:pt x="190" y="824"/>
                </a:lnTo>
                <a:lnTo>
                  <a:pt x="192" y="826"/>
                </a:lnTo>
                <a:lnTo>
                  <a:pt x="192" y="830"/>
                </a:lnTo>
                <a:lnTo>
                  <a:pt x="188" y="870"/>
                </a:lnTo>
                <a:lnTo>
                  <a:pt x="188" y="870"/>
                </a:lnTo>
                <a:lnTo>
                  <a:pt x="186" y="874"/>
                </a:lnTo>
                <a:lnTo>
                  <a:pt x="184" y="878"/>
                </a:lnTo>
                <a:lnTo>
                  <a:pt x="180" y="880"/>
                </a:lnTo>
                <a:lnTo>
                  <a:pt x="178" y="880"/>
                </a:lnTo>
                <a:lnTo>
                  <a:pt x="136" y="880"/>
                </a:lnTo>
                <a:lnTo>
                  <a:pt x="136" y="880"/>
                </a:lnTo>
                <a:lnTo>
                  <a:pt x="132" y="880"/>
                </a:lnTo>
                <a:lnTo>
                  <a:pt x="128" y="878"/>
                </a:lnTo>
                <a:lnTo>
                  <a:pt x="128" y="874"/>
                </a:lnTo>
                <a:lnTo>
                  <a:pt x="128" y="870"/>
                </a:lnTo>
                <a:lnTo>
                  <a:pt x="132" y="830"/>
                </a:lnTo>
                <a:close/>
                <a:moveTo>
                  <a:pt x="122" y="908"/>
                </a:moveTo>
                <a:lnTo>
                  <a:pt x="122" y="908"/>
                </a:lnTo>
                <a:lnTo>
                  <a:pt x="124" y="906"/>
                </a:lnTo>
                <a:lnTo>
                  <a:pt x="126" y="902"/>
                </a:lnTo>
                <a:lnTo>
                  <a:pt x="130" y="900"/>
                </a:lnTo>
                <a:lnTo>
                  <a:pt x="134" y="900"/>
                </a:lnTo>
                <a:lnTo>
                  <a:pt x="186" y="900"/>
                </a:lnTo>
                <a:lnTo>
                  <a:pt x="186" y="900"/>
                </a:lnTo>
                <a:lnTo>
                  <a:pt x="190" y="900"/>
                </a:lnTo>
                <a:lnTo>
                  <a:pt x="192" y="902"/>
                </a:lnTo>
                <a:lnTo>
                  <a:pt x="194" y="906"/>
                </a:lnTo>
                <a:lnTo>
                  <a:pt x="194" y="908"/>
                </a:lnTo>
                <a:lnTo>
                  <a:pt x="190" y="948"/>
                </a:lnTo>
                <a:lnTo>
                  <a:pt x="190" y="948"/>
                </a:lnTo>
                <a:lnTo>
                  <a:pt x="190" y="952"/>
                </a:lnTo>
                <a:lnTo>
                  <a:pt x="186" y="956"/>
                </a:lnTo>
                <a:lnTo>
                  <a:pt x="184" y="958"/>
                </a:lnTo>
                <a:lnTo>
                  <a:pt x="180" y="958"/>
                </a:lnTo>
                <a:lnTo>
                  <a:pt x="126" y="958"/>
                </a:lnTo>
                <a:lnTo>
                  <a:pt x="126" y="958"/>
                </a:lnTo>
                <a:lnTo>
                  <a:pt x="122" y="958"/>
                </a:lnTo>
                <a:lnTo>
                  <a:pt x="120" y="956"/>
                </a:lnTo>
                <a:lnTo>
                  <a:pt x="118" y="952"/>
                </a:lnTo>
                <a:lnTo>
                  <a:pt x="118" y="948"/>
                </a:lnTo>
                <a:lnTo>
                  <a:pt x="122" y="908"/>
                </a:lnTo>
                <a:close/>
                <a:moveTo>
                  <a:pt x="158" y="1028"/>
                </a:moveTo>
                <a:lnTo>
                  <a:pt x="158" y="1028"/>
                </a:lnTo>
                <a:lnTo>
                  <a:pt x="158" y="1032"/>
                </a:lnTo>
                <a:lnTo>
                  <a:pt x="154" y="1034"/>
                </a:lnTo>
                <a:lnTo>
                  <a:pt x="152" y="1036"/>
                </a:lnTo>
                <a:lnTo>
                  <a:pt x="148" y="1038"/>
                </a:lnTo>
                <a:lnTo>
                  <a:pt x="118" y="1038"/>
                </a:lnTo>
                <a:lnTo>
                  <a:pt x="118" y="1038"/>
                </a:lnTo>
                <a:lnTo>
                  <a:pt x="114" y="1036"/>
                </a:lnTo>
                <a:lnTo>
                  <a:pt x="110" y="1034"/>
                </a:lnTo>
                <a:lnTo>
                  <a:pt x="108" y="1032"/>
                </a:lnTo>
                <a:lnTo>
                  <a:pt x="108" y="1028"/>
                </a:lnTo>
                <a:lnTo>
                  <a:pt x="114" y="988"/>
                </a:lnTo>
                <a:lnTo>
                  <a:pt x="114" y="988"/>
                </a:lnTo>
                <a:lnTo>
                  <a:pt x="114" y="984"/>
                </a:lnTo>
                <a:lnTo>
                  <a:pt x="116" y="980"/>
                </a:lnTo>
                <a:lnTo>
                  <a:pt x="120" y="978"/>
                </a:lnTo>
                <a:lnTo>
                  <a:pt x="124" y="978"/>
                </a:lnTo>
                <a:lnTo>
                  <a:pt x="154" y="978"/>
                </a:lnTo>
                <a:lnTo>
                  <a:pt x="154" y="978"/>
                </a:lnTo>
                <a:lnTo>
                  <a:pt x="158" y="978"/>
                </a:lnTo>
                <a:lnTo>
                  <a:pt x="160" y="980"/>
                </a:lnTo>
                <a:lnTo>
                  <a:pt x="162" y="984"/>
                </a:lnTo>
                <a:lnTo>
                  <a:pt x="162" y="988"/>
                </a:lnTo>
                <a:lnTo>
                  <a:pt x="158" y="1028"/>
                </a:lnTo>
                <a:close/>
                <a:moveTo>
                  <a:pt x="250" y="1028"/>
                </a:moveTo>
                <a:lnTo>
                  <a:pt x="250" y="1028"/>
                </a:lnTo>
                <a:lnTo>
                  <a:pt x="248" y="1032"/>
                </a:lnTo>
                <a:lnTo>
                  <a:pt x="246" y="1034"/>
                </a:lnTo>
                <a:lnTo>
                  <a:pt x="244" y="1036"/>
                </a:lnTo>
                <a:lnTo>
                  <a:pt x="240" y="1038"/>
                </a:lnTo>
                <a:lnTo>
                  <a:pt x="186" y="1038"/>
                </a:lnTo>
                <a:lnTo>
                  <a:pt x="186" y="1038"/>
                </a:lnTo>
                <a:lnTo>
                  <a:pt x="182" y="1036"/>
                </a:lnTo>
                <a:lnTo>
                  <a:pt x="180" y="1034"/>
                </a:lnTo>
                <a:lnTo>
                  <a:pt x="178" y="1032"/>
                </a:lnTo>
                <a:lnTo>
                  <a:pt x="176" y="1028"/>
                </a:lnTo>
                <a:lnTo>
                  <a:pt x="180" y="988"/>
                </a:lnTo>
                <a:lnTo>
                  <a:pt x="180" y="988"/>
                </a:lnTo>
                <a:lnTo>
                  <a:pt x="182" y="984"/>
                </a:lnTo>
                <a:lnTo>
                  <a:pt x="184" y="980"/>
                </a:lnTo>
                <a:lnTo>
                  <a:pt x="188" y="978"/>
                </a:lnTo>
                <a:lnTo>
                  <a:pt x="192" y="978"/>
                </a:lnTo>
                <a:lnTo>
                  <a:pt x="244" y="978"/>
                </a:lnTo>
                <a:lnTo>
                  <a:pt x="244" y="978"/>
                </a:lnTo>
                <a:lnTo>
                  <a:pt x="248" y="978"/>
                </a:lnTo>
                <a:lnTo>
                  <a:pt x="250" y="980"/>
                </a:lnTo>
                <a:lnTo>
                  <a:pt x="252" y="984"/>
                </a:lnTo>
                <a:lnTo>
                  <a:pt x="254" y="988"/>
                </a:lnTo>
                <a:lnTo>
                  <a:pt x="250" y="1028"/>
                </a:lnTo>
                <a:close/>
                <a:moveTo>
                  <a:pt x="260" y="958"/>
                </a:moveTo>
                <a:lnTo>
                  <a:pt x="218" y="958"/>
                </a:lnTo>
                <a:lnTo>
                  <a:pt x="218" y="958"/>
                </a:lnTo>
                <a:lnTo>
                  <a:pt x="214" y="958"/>
                </a:lnTo>
                <a:lnTo>
                  <a:pt x="210" y="956"/>
                </a:lnTo>
                <a:lnTo>
                  <a:pt x="208" y="952"/>
                </a:lnTo>
                <a:lnTo>
                  <a:pt x="208" y="948"/>
                </a:lnTo>
                <a:lnTo>
                  <a:pt x="212" y="910"/>
                </a:lnTo>
                <a:lnTo>
                  <a:pt x="212" y="910"/>
                </a:lnTo>
                <a:lnTo>
                  <a:pt x="214" y="906"/>
                </a:lnTo>
                <a:lnTo>
                  <a:pt x="216" y="902"/>
                </a:lnTo>
                <a:lnTo>
                  <a:pt x="218" y="900"/>
                </a:lnTo>
                <a:lnTo>
                  <a:pt x="222" y="900"/>
                </a:lnTo>
                <a:lnTo>
                  <a:pt x="266" y="900"/>
                </a:lnTo>
                <a:lnTo>
                  <a:pt x="266" y="900"/>
                </a:lnTo>
                <a:lnTo>
                  <a:pt x="270" y="900"/>
                </a:lnTo>
                <a:lnTo>
                  <a:pt x="272" y="902"/>
                </a:lnTo>
                <a:lnTo>
                  <a:pt x="274" y="906"/>
                </a:lnTo>
                <a:lnTo>
                  <a:pt x="274" y="910"/>
                </a:lnTo>
                <a:lnTo>
                  <a:pt x="272" y="948"/>
                </a:lnTo>
                <a:lnTo>
                  <a:pt x="272" y="948"/>
                </a:lnTo>
                <a:lnTo>
                  <a:pt x="270" y="952"/>
                </a:lnTo>
                <a:lnTo>
                  <a:pt x="268" y="956"/>
                </a:lnTo>
                <a:lnTo>
                  <a:pt x="264" y="958"/>
                </a:lnTo>
                <a:lnTo>
                  <a:pt x="260" y="958"/>
                </a:lnTo>
                <a:lnTo>
                  <a:pt x="260" y="958"/>
                </a:lnTo>
                <a:close/>
                <a:moveTo>
                  <a:pt x="772" y="1038"/>
                </a:moveTo>
                <a:lnTo>
                  <a:pt x="278" y="1038"/>
                </a:lnTo>
                <a:lnTo>
                  <a:pt x="278" y="1038"/>
                </a:lnTo>
                <a:lnTo>
                  <a:pt x="274" y="1036"/>
                </a:lnTo>
                <a:lnTo>
                  <a:pt x="270" y="1034"/>
                </a:lnTo>
                <a:lnTo>
                  <a:pt x="268" y="1032"/>
                </a:lnTo>
                <a:lnTo>
                  <a:pt x="268" y="1028"/>
                </a:lnTo>
                <a:lnTo>
                  <a:pt x="272" y="988"/>
                </a:lnTo>
                <a:lnTo>
                  <a:pt x="272" y="988"/>
                </a:lnTo>
                <a:lnTo>
                  <a:pt x="272" y="984"/>
                </a:lnTo>
                <a:lnTo>
                  <a:pt x="274" y="980"/>
                </a:lnTo>
                <a:lnTo>
                  <a:pt x="278" y="978"/>
                </a:lnTo>
                <a:lnTo>
                  <a:pt x="282" y="978"/>
                </a:lnTo>
                <a:lnTo>
                  <a:pt x="768" y="978"/>
                </a:lnTo>
                <a:lnTo>
                  <a:pt x="768" y="978"/>
                </a:lnTo>
                <a:lnTo>
                  <a:pt x="772" y="978"/>
                </a:lnTo>
                <a:lnTo>
                  <a:pt x="776" y="980"/>
                </a:lnTo>
                <a:lnTo>
                  <a:pt x="778" y="984"/>
                </a:lnTo>
                <a:lnTo>
                  <a:pt x="780" y="988"/>
                </a:lnTo>
                <a:lnTo>
                  <a:pt x="782" y="1028"/>
                </a:lnTo>
                <a:lnTo>
                  <a:pt x="782" y="1028"/>
                </a:lnTo>
                <a:lnTo>
                  <a:pt x="782" y="1032"/>
                </a:lnTo>
                <a:lnTo>
                  <a:pt x="780" y="1034"/>
                </a:lnTo>
                <a:lnTo>
                  <a:pt x="776" y="1036"/>
                </a:lnTo>
                <a:lnTo>
                  <a:pt x="772" y="1038"/>
                </a:lnTo>
                <a:lnTo>
                  <a:pt x="772" y="1038"/>
                </a:lnTo>
                <a:close/>
                <a:moveTo>
                  <a:pt x="774" y="948"/>
                </a:moveTo>
                <a:lnTo>
                  <a:pt x="772" y="910"/>
                </a:lnTo>
                <a:lnTo>
                  <a:pt x="772" y="910"/>
                </a:lnTo>
                <a:lnTo>
                  <a:pt x="772" y="906"/>
                </a:lnTo>
                <a:lnTo>
                  <a:pt x="774" y="902"/>
                </a:lnTo>
                <a:lnTo>
                  <a:pt x="778" y="900"/>
                </a:lnTo>
                <a:lnTo>
                  <a:pt x="780" y="900"/>
                </a:lnTo>
                <a:lnTo>
                  <a:pt x="824" y="900"/>
                </a:lnTo>
                <a:lnTo>
                  <a:pt x="824" y="900"/>
                </a:lnTo>
                <a:lnTo>
                  <a:pt x="828" y="900"/>
                </a:lnTo>
                <a:lnTo>
                  <a:pt x="830" y="902"/>
                </a:lnTo>
                <a:lnTo>
                  <a:pt x="834" y="906"/>
                </a:lnTo>
                <a:lnTo>
                  <a:pt x="834" y="910"/>
                </a:lnTo>
                <a:lnTo>
                  <a:pt x="838" y="948"/>
                </a:lnTo>
                <a:lnTo>
                  <a:pt x="838" y="948"/>
                </a:lnTo>
                <a:lnTo>
                  <a:pt x="836" y="952"/>
                </a:lnTo>
                <a:lnTo>
                  <a:pt x="834" y="956"/>
                </a:lnTo>
                <a:lnTo>
                  <a:pt x="832" y="958"/>
                </a:lnTo>
                <a:lnTo>
                  <a:pt x="828" y="958"/>
                </a:lnTo>
                <a:lnTo>
                  <a:pt x="784" y="958"/>
                </a:lnTo>
                <a:lnTo>
                  <a:pt x="784" y="958"/>
                </a:lnTo>
                <a:lnTo>
                  <a:pt x="780" y="958"/>
                </a:lnTo>
                <a:lnTo>
                  <a:pt x="778" y="956"/>
                </a:lnTo>
                <a:lnTo>
                  <a:pt x="776" y="952"/>
                </a:lnTo>
                <a:lnTo>
                  <a:pt x="774" y="948"/>
                </a:lnTo>
                <a:lnTo>
                  <a:pt x="774" y="948"/>
                </a:lnTo>
                <a:close/>
                <a:moveTo>
                  <a:pt x="864" y="1038"/>
                </a:moveTo>
                <a:lnTo>
                  <a:pt x="810" y="1038"/>
                </a:lnTo>
                <a:lnTo>
                  <a:pt x="810" y="1038"/>
                </a:lnTo>
                <a:lnTo>
                  <a:pt x="806" y="1036"/>
                </a:lnTo>
                <a:lnTo>
                  <a:pt x="804" y="1034"/>
                </a:lnTo>
                <a:lnTo>
                  <a:pt x="802" y="1032"/>
                </a:lnTo>
                <a:lnTo>
                  <a:pt x="800" y="1028"/>
                </a:lnTo>
                <a:lnTo>
                  <a:pt x="798" y="988"/>
                </a:lnTo>
                <a:lnTo>
                  <a:pt x="798" y="988"/>
                </a:lnTo>
                <a:lnTo>
                  <a:pt x="798" y="984"/>
                </a:lnTo>
                <a:lnTo>
                  <a:pt x="800" y="980"/>
                </a:lnTo>
                <a:lnTo>
                  <a:pt x="802" y="978"/>
                </a:lnTo>
                <a:lnTo>
                  <a:pt x="806" y="978"/>
                </a:lnTo>
                <a:lnTo>
                  <a:pt x="860" y="978"/>
                </a:lnTo>
                <a:lnTo>
                  <a:pt x="860" y="978"/>
                </a:lnTo>
                <a:lnTo>
                  <a:pt x="864" y="978"/>
                </a:lnTo>
                <a:lnTo>
                  <a:pt x="866" y="980"/>
                </a:lnTo>
                <a:lnTo>
                  <a:pt x="868" y="984"/>
                </a:lnTo>
                <a:lnTo>
                  <a:pt x="870" y="988"/>
                </a:lnTo>
                <a:lnTo>
                  <a:pt x="874" y="1028"/>
                </a:lnTo>
                <a:lnTo>
                  <a:pt x="874" y="1028"/>
                </a:lnTo>
                <a:lnTo>
                  <a:pt x="872" y="1032"/>
                </a:lnTo>
                <a:lnTo>
                  <a:pt x="870" y="1034"/>
                </a:lnTo>
                <a:lnTo>
                  <a:pt x="868" y="1036"/>
                </a:lnTo>
                <a:lnTo>
                  <a:pt x="864" y="1038"/>
                </a:lnTo>
                <a:lnTo>
                  <a:pt x="864" y="1038"/>
                </a:lnTo>
                <a:close/>
                <a:moveTo>
                  <a:pt x="992" y="1038"/>
                </a:moveTo>
                <a:lnTo>
                  <a:pt x="902" y="1038"/>
                </a:lnTo>
                <a:lnTo>
                  <a:pt x="902" y="1038"/>
                </a:lnTo>
                <a:lnTo>
                  <a:pt x="898" y="1036"/>
                </a:lnTo>
                <a:lnTo>
                  <a:pt x="896" y="1034"/>
                </a:lnTo>
                <a:lnTo>
                  <a:pt x="892" y="1032"/>
                </a:lnTo>
                <a:lnTo>
                  <a:pt x="892" y="1028"/>
                </a:lnTo>
                <a:lnTo>
                  <a:pt x="888" y="988"/>
                </a:lnTo>
                <a:lnTo>
                  <a:pt x="888" y="988"/>
                </a:lnTo>
                <a:lnTo>
                  <a:pt x="888" y="984"/>
                </a:lnTo>
                <a:lnTo>
                  <a:pt x="890" y="980"/>
                </a:lnTo>
                <a:lnTo>
                  <a:pt x="894" y="978"/>
                </a:lnTo>
                <a:lnTo>
                  <a:pt x="896" y="978"/>
                </a:lnTo>
                <a:lnTo>
                  <a:pt x="986" y="978"/>
                </a:lnTo>
                <a:lnTo>
                  <a:pt x="986" y="978"/>
                </a:lnTo>
                <a:lnTo>
                  <a:pt x="990" y="978"/>
                </a:lnTo>
                <a:lnTo>
                  <a:pt x="992" y="980"/>
                </a:lnTo>
                <a:lnTo>
                  <a:pt x="994" y="984"/>
                </a:lnTo>
                <a:lnTo>
                  <a:pt x="996" y="988"/>
                </a:lnTo>
                <a:lnTo>
                  <a:pt x="1000" y="1028"/>
                </a:lnTo>
                <a:lnTo>
                  <a:pt x="1000" y="1028"/>
                </a:lnTo>
                <a:lnTo>
                  <a:pt x="1000" y="1032"/>
                </a:lnTo>
                <a:lnTo>
                  <a:pt x="998" y="1034"/>
                </a:lnTo>
                <a:lnTo>
                  <a:pt x="996" y="1036"/>
                </a:lnTo>
                <a:lnTo>
                  <a:pt x="992" y="1038"/>
                </a:lnTo>
                <a:lnTo>
                  <a:pt x="992" y="1038"/>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pPr algn="ctr" defTabSz="914400" fontAlgn="base">
              <a:spcBef>
                <a:spcPct val="20000"/>
              </a:spcBef>
              <a:spcAft>
                <a:spcPct val="0"/>
              </a:spcAft>
            </a:pPr>
            <a:endParaRPr lang="en-US" sz="1100" b="1">
              <a:solidFill>
                <a:srgbClr val="000000"/>
              </a:solidFill>
              <a:latin typeface="Arial" panose="020B0604020202020204" pitchFamily="34" charset="0"/>
              <a:cs typeface="Arial" panose="020B0604020202020204" pitchFamily="34" charset="0"/>
            </a:endParaRPr>
          </a:p>
        </p:txBody>
      </p:sp>
      <p:pic>
        <p:nvPicPr>
          <p:cNvPr id="71" name="Picture 70">
            <a:extLst>
              <a:ext uri="{FF2B5EF4-FFF2-40B4-BE49-F238E27FC236}">
                <a16:creationId xmlns:a16="http://schemas.microsoft.com/office/drawing/2014/main" id="{12A1DBF3-03D0-4FEE-A0EC-5BF664FE46F6}"/>
              </a:ext>
            </a:extLst>
          </p:cNvPr>
          <p:cNvPicPr>
            <a:picLocks noChangeAspect="1"/>
          </p:cNvPicPr>
          <p:nvPr/>
        </p:nvPicPr>
        <p:blipFill>
          <a:blip r:embed="rId10">
            <a:duotone>
              <a:schemeClr val="accent4">
                <a:shade val="45000"/>
                <a:satMod val="135000"/>
              </a:schemeClr>
              <a:prstClr val="white"/>
            </a:duotone>
          </a:blip>
          <a:stretch>
            <a:fillRect/>
          </a:stretch>
        </p:blipFill>
        <p:spPr>
          <a:xfrm rot="19485257">
            <a:off x="1161179" y="2857829"/>
            <a:ext cx="290947" cy="247744"/>
          </a:xfrm>
          <a:prstGeom prst="rect">
            <a:avLst/>
          </a:prstGeom>
        </p:spPr>
      </p:pic>
      <p:sp>
        <p:nvSpPr>
          <p:cNvPr id="72" name="TextBox 71">
            <a:extLst>
              <a:ext uri="{FF2B5EF4-FFF2-40B4-BE49-F238E27FC236}">
                <a16:creationId xmlns:a16="http://schemas.microsoft.com/office/drawing/2014/main" id="{328DCBDB-7F42-4627-B199-D3A5C23EC5E1}"/>
              </a:ext>
            </a:extLst>
          </p:cNvPr>
          <p:cNvSpPr txBox="1"/>
          <p:nvPr/>
        </p:nvSpPr>
        <p:spPr>
          <a:xfrm>
            <a:off x="1328653" y="2834779"/>
            <a:ext cx="852016" cy="230832"/>
          </a:xfrm>
          <a:prstGeom prst="rect">
            <a:avLst/>
          </a:prstGeom>
          <a:noFill/>
        </p:spPr>
        <p:txBody>
          <a:bodyPr wrap="square" rtlCol="0">
            <a:spAutoFit/>
          </a:bodyPr>
          <a:lstStyle/>
          <a:p>
            <a:pPr algn="ctr" defTabSz="914400" fontAlgn="base">
              <a:spcBef>
                <a:spcPct val="20000"/>
              </a:spcBef>
              <a:spcAft>
                <a:spcPct val="0"/>
              </a:spcAft>
            </a:pPr>
            <a:r>
              <a:rPr lang="en-US" sz="900" b="1" kern="0">
                <a:solidFill>
                  <a:srgbClr val="000000"/>
                </a:solidFill>
                <a:latin typeface="Arial" panose="020B0604020202020204" pitchFamily="34" charset="0"/>
                <a:ea typeface="Open Sans" panose="020B0606030504020204" pitchFamily="34" charset="0"/>
                <a:cs typeface="Arial" panose="020B0604020202020204" pitchFamily="34" charset="0"/>
              </a:rPr>
              <a:t>Public Key</a:t>
            </a:r>
            <a:endParaRPr lang="en-US" sz="900" b="1">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73" name="Rectangle: Rounded Corners 72">
            <a:extLst>
              <a:ext uri="{FF2B5EF4-FFF2-40B4-BE49-F238E27FC236}">
                <a16:creationId xmlns:a16="http://schemas.microsoft.com/office/drawing/2014/main" id="{E5086317-5946-411D-A534-AD4F8DBEE733}"/>
              </a:ext>
            </a:extLst>
          </p:cNvPr>
          <p:cNvSpPr/>
          <p:nvPr/>
        </p:nvSpPr>
        <p:spPr>
          <a:xfrm>
            <a:off x="2770694" y="2304581"/>
            <a:ext cx="867385" cy="123491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7CEF64-1CE0-4AFD-A129-04D3CAC3C572}"/>
              </a:ext>
            </a:extLst>
          </p:cNvPr>
          <p:cNvSpPr txBox="1"/>
          <p:nvPr/>
        </p:nvSpPr>
        <p:spPr>
          <a:xfrm>
            <a:off x="2706789" y="3126323"/>
            <a:ext cx="931290" cy="369332"/>
          </a:xfrm>
          <a:prstGeom prst="rect">
            <a:avLst/>
          </a:prstGeom>
          <a:noFill/>
        </p:spPr>
        <p:txBody>
          <a:bodyPr wrap="square" rtlCol="0">
            <a:spAutoFit/>
          </a:bodyPr>
          <a:lstStyle/>
          <a:p>
            <a:pPr algn="ctr"/>
            <a:r>
              <a:rPr lang="en-US" sz="900">
                <a:solidFill>
                  <a:schemeClr val="tx2"/>
                </a:solidFill>
                <a:latin typeface="Arial" panose="020B0604020202020204" pitchFamily="34" charset="0"/>
                <a:ea typeface="Open Sans" panose="020B0606030504020204" pitchFamily="34" charset="0"/>
                <a:cs typeface="Arial" panose="020B0604020202020204" pitchFamily="34" charset="0"/>
              </a:rPr>
              <a:t>Encrypted Data Files</a:t>
            </a:r>
            <a:endParaRPr lang="en-US" sz="900">
              <a:solidFill>
                <a:schemeClr val="tx2"/>
              </a:solidFill>
              <a:latin typeface="Arial" panose="020B0604020202020204" pitchFamily="34" charset="0"/>
              <a:cs typeface="Arial" panose="020B0604020202020204" pitchFamily="34" charset="0"/>
            </a:endParaRPr>
          </a:p>
        </p:txBody>
      </p:sp>
      <p:grpSp>
        <p:nvGrpSpPr>
          <p:cNvPr id="75" name="Group 349">
            <a:extLst>
              <a:ext uri="{FF2B5EF4-FFF2-40B4-BE49-F238E27FC236}">
                <a16:creationId xmlns:a16="http://schemas.microsoft.com/office/drawing/2014/main" id="{B79306C7-AB31-4D77-99F5-39856B434344}"/>
              </a:ext>
            </a:extLst>
          </p:cNvPr>
          <p:cNvGrpSpPr>
            <a:grpSpLocks noChangeAspect="1"/>
          </p:cNvGrpSpPr>
          <p:nvPr/>
        </p:nvGrpSpPr>
        <p:grpSpPr bwMode="auto">
          <a:xfrm>
            <a:off x="2918620" y="2492670"/>
            <a:ext cx="601855" cy="523374"/>
            <a:chOff x="5018" y="1229"/>
            <a:chExt cx="340" cy="340"/>
          </a:xfrm>
          <a:solidFill>
            <a:schemeClr val="accent4"/>
          </a:solidFill>
        </p:grpSpPr>
        <p:sp>
          <p:nvSpPr>
            <p:cNvPr id="76" name="Freeform 350">
              <a:extLst>
                <a:ext uri="{FF2B5EF4-FFF2-40B4-BE49-F238E27FC236}">
                  <a16:creationId xmlns:a16="http://schemas.microsoft.com/office/drawing/2014/main" id="{71B16EEA-6789-4EAF-9428-D565AF60F00F}"/>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77" name="Freeform 351">
              <a:extLst>
                <a:ext uri="{FF2B5EF4-FFF2-40B4-BE49-F238E27FC236}">
                  <a16:creationId xmlns:a16="http://schemas.microsoft.com/office/drawing/2014/main" id="{F470C016-0ECA-432A-9FFF-4D9142D4B9EA}"/>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sp>
        <p:nvSpPr>
          <p:cNvPr id="80" name="TextBox 79">
            <a:extLst>
              <a:ext uri="{FF2B5EF4-FFF2-40B4-BE49-F238E27FC236}">
                <a16:creationId xmlns:a16="http://schemas.microsoft.com/office/drawing/2014/main" id="{ED59B5AC-2347-43DD-8384-B3515D5AF801}"/>
              </a:ext>
            </a:extLst>
          </p:cNvPr>
          <p:cNvSpPr txBox="1"/>
          <p:nvPr/>
        </p:nvSpPr>
        <p:spPr>
          <a:xfrm>
            <a:off x="3964603" y="2527962"/>
            <a:ext cx="1109516" cy="363176"/>
          </a:xfrm>
          <a:prstGeom prst="rect">
            <a:avLst/>
          </a:prstGeom>
          <a:noFill/>
        </p:spPr>
        <p:txBody>
          <a:bodyPr wrap="square" rtlCol="0">
            <a:spAutoFit/>
          </a:bodyPr>
          <a:lstStyle/>
          <a:p>
            <a:pPr algn="ctr" defTabSz="914400" fontAlgn="base">
              <a:spcBef>
                <a:spcPct val="20000"/>
              </a:spcBef>
              <a:spcAft>
                <a:spcPct val="0"/>
              </a:spcAft>
            </a:pPr>
            <a:r>
              <a:rPr lang="en-US" sz="800" kern="0">
                <a:solidFill>
                  <a:srgbClr val="000000"/>
                </a:solidFill>
                <a:latin typeface="Arial" panose="020B0604020202020204" pitchFamily="34" charset="0"/>
                <a:ea typeface="Open Sans" panose="020B0606030504020204" pitchFamily="34" charset="0"/>
                <a:cs typeface="Arial" panose="020B0604020202020204" pitchFamily="34" charset="0"/>
              </a:rPr>
              <a:t>SFTP</a:t>
            </a:r>
          </a:p>
          <a:p>
            <a:pPr algn="ctr" defTabSz="914400" fontAlgn="base">
              <a:spcBef>
                <a:spcPct val="20000"/>
              </a:spcBef>
              <a:spcAft>
                <a:spcPct val="0"/>
              </a:spcAft>
            </a:pPr>
            <a:r>
              <a:rPr lang="en-US" sz="800" kern="0">
                <a:solidFill>
                  <a:srgbClr val="000000"/>
                </a:solidFill>
                <a:latin typeface="Arial" panose="020B0604020202020204" pitchFamily="34" charset="0"/>
                <a:ea typeface="Open Sans" panose="020B0606030504020204" pitchFamily="34" charset="0"/>
                <a:cs typeface="Arial" panose="020B0604020202020204" pitchFamily="34" charset="0"/>
              </a:rPr>
              <a:t>Encrypted File</a:t>
            </a:r>
            <a:endParaRPr lang="en-US" sz="800">
              <a:solidFill>
                <a:srgbClr val="000000"/>
              </a:solidFill>
              <a:latin typeface="Arial" panose="020B0604020202020204" pitchFamily="34" charset="0"/>
              <a:cs typeface="Arial" panose="020B0604020202020204" pitchFamily="34" charset="0"/>
            </a:endParaRPr>
          </a:p>
        </p:txBody>
      </p:sp>
      <p:pic>
        <p:nvPicPr>
          <p:cNvPr id="89" name="Picture 88">
            <a:extLst>
              <a:ext uri="{FF2B5EF4-FFF2-40B4-BE49-F238E27FC236}">
                <a16:creationId xmlns:a16="http://schemas.microsoft.com/office/drawing/2014/main" id="{01E46852-B3FA-4EE8-B879-743B828CE9FC}"/>
              </a:ext>
            </a:extLst>
          </p:cNvPr>
          <p:cNvPicPr>
            <a:picLocks noChangeAspect="1"/>
          </p:cNvPicPr>
          <p:nvPr/>
        </p:nvPicPr>
        <p:blipFill>
          <a:blip r:embed="rId9">
            <a:duotone>
              <a:schemeClr val="accent4">
                <a:shade val="45000"/>
                <a:satMod val="135000"/>
              </a:schemeClr>
              <a:prstClr val="white"/>
            </a:duotone>
          </a:blip>
          <a:stretch>
            <a:fillRect/>
          </a:stretch>
        </p:blipFill>
        <p:spPr>
          <a:xfrm>
            <a:off x="4920561" y="2589990"/>
            <a:ext cx="196429" cy="216952"/>
          </a:xfrm>
          <a:prstGeom prst="rect">
            <a:avLst/>
          </a:prstGeom>
        </p:spPr>
      </p:pic>
      <p:sp>
        <p:nvSpPr>
          <p:cNvPr id="93" name="TextBox 92">
            <a:extLst>
              <a:ext uri="{FF2B5EF4-FFF2-40B4-BE49-F238E27FC236}">
                <a16:creationId xmlns:a16="http://schemas.microsoft.com/office/drawing/2014/main" id="{5737B53A-6003-4CA8-B495-2C826FA829FA}"/>
              </a:ext>
            </a:extLst>
          </p:cNvPr>
          <p:cNvSpPr txBox="1"/>
          <p:nvPr/>
        </p:nvSpPr>
        <p:spPr>
          <a:xfrm>
            <a:off x="441476" y="4237140"/>
            <a:ext cx="10885716" cy="52322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chemeClr val="tx2"/>
                </a:solidFill>
                <a:latin typeface="Arial Body"/>
              </a:rPr>
              <a:t>XYZ Infra team will generate PGP Public and Private key pair using PGP encryption tool (Multiple options are available for tool or existing licensed tool can be used) </a:t>
            </a:r>
            <a:endParaRPr kumimoji="0" lang="en-US" sz="1400" i="0" u="none" strike="noStrike" kern="1200" cap="none" spc="0" normalizeH="0" baseline="0" noProof="0" dirty="0">
              <a:ln>
                <a:noFill/>
              </a:ln>
              <a:solidFill>
                <a:schemeClr val="tx2"/>
              </a:solidFill>
              <a:effectLst/>
              <a:uLnTx/>
              <a:uFillTx/>
              <a:latin typeface="Arial Body"/>
              <a:ea typeface="+mn-ea"/>
              <a:cs typeface="+mn-cs"/>
            </a:endParaRPr>
          </a:p>
        </p:txBody>
      </p:sp>
      <p:grpSp>
        <p:nvGrpSpPr>
          <p:cNvPr id="63" name="Group 62">
            <a:extLst>
              <a:ext uri="{FF2B5EF4-FFF2-40B4-BE49-F238E27FC236}">
                <a16:creationId xmlns:a16="http://schemas.microsoft.com/office/drawing/2014/main" id="{BE44DF04-D8B1-469F-A57B-48571B098D22}"/>
              </a:ext>
            </a:extLst>
          </p:cNvPr>
          <p:cNvGrpSpPr/>
          <p:nvPr/>
        </p:nvGrpSpPr>
        <p:grpSpPr>
          <a:xfrm>
            <a:off x="0" y="16350"/>
            <a:ext cx="2869301" cy="284558"/>
            <a:chOff x="2003522" y="13133"/>
            <a:chExt cx="2869301" cy="284558"/>
          </a:xfrm>
        </p:grpSpPr>
        <p:sp>
          <p:nvSpPr>
            <p:cNvPr id="65" name="Arrow: Chevron 64">
              <a:extLst>
                <a:ext uri="{FF2B5EF4-FFF2-40B4-BE49-F238E27FC236}">
                  <a16:creationId xmlns:a16="http://schemas.microsoft.com/office/drawing/2014/main" id="{AC91E665-8568-4416-9D70-F3BF5B699FFD}"/>
                </a:ext>
              </a:extLst>
            </p:cNvPr>
            <p:cNvSpPr/>
            <p:nvPr/>
          </p:nvSpPr>
          <p:spPr>
            <a:xfrm>
              <a:off x="2003522"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Approach</a:t>
              </a:r>
            </a:p>
          </p:txBody>
        </p:sp>
        <p:sp>
          <p:nvSpPr>
            <p:cNvPr id="66" name="Arrow: Chevron 65">
              <a:extLst>
                <a:ext uri="{FF2B5EF4-FFF2-40B4-BE49-F238E27FC236}">
                  <a16:creationId xmlns:a16="http://schemas.microsoft.com/office/drawing/2014/main" id="{287B8C6C-6572-486F-9462-249B26F6057F}"/>
                </a:ext>
              </a:extLst>
            </p:cNvPr>
            <p:cNvSpPr/>
            <p:nvPr/>
          </p:nvSpPr>
          <p:spPr>
            <a:xfrm>
              <a:off x="3385355"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Security</a:t>
              </a:r>
            </a:p>
          </p:txBody>
        </p:sp>
      </p:grpSp>
      <p:sp>
        <p:nvSpPr>
          <p:cNvPr id="67" name="Arrow: Chevron 66">
            <a:extLst>
              <a:ext uri="{FF2B5EF4-FFF2-40B4-BE49-F238E27FC236}">
                <a16:creationId xmlns:a16="http://schemas.microsoft.com/office/drawing/2014/main" id="{F2BF8C65-8108-4A98-820A-CE789E4A151F}"/>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208624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13641" y="358015"/>
            <a:ext cx="10515600" cy="869315"/>
          </a:xfrm>
        </p:spPr>
        <p:txBody>
          <a:bodyPr>
            <a:normAutofit/>
          </a:bodyPr>
          <a:lstStyle/>
          <a:p>
            <a:r>
              <a:rPr lang="en-US" sz="2400">
                <a:latin typeface="+mn-lt"/>
              </a:rPr>
              <a:t>Integration – Roles and Responsibilities</a:t>
            </a:r>
            <a:endParaRPr lang="en-US">
              <a:solidFill>
                <a:schemeClr val="accent1"/>
              </a:solidFill>
              <a:ea typeface="Verdana" panose="020B0604030504040204" pitchFamily="34" charset="0"/>
            </a:endParaRP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sp>
        <p:nvSpPr>
          <p:cNvPr id="11" name="TextBox 10">
            <a:extLst>
              <a:ext uri="{FF2B5EF4-FFF2-40B4-BE49-F238E27FC236}">
                <a16:creationId xmlns:a16="http://schemas.microsoft.com/office/drawing/2014/main" id="{E2DEE50C-2CA3-4384-9ED3-7B65176596D6}"/>
              </a:ext>
            </a:extLst>
          </p:cNvPr>
          <p:cNvSpPr txBox="1"/>
          <p:nvPr/>
        </p:nvSpPr>
        <p:spPr>
          <a:xfrm>
            <a:off x="543698" y="1295820"/>
            <a:ext cx="11071654" cy="523220"/>
          </a:xfrm>
          <a:prstGeom prst="rect">
            <a:avLst/>
          </a:prstGeom>
          <a:noFill/>
        </p:spPr>
        <p:txBody>
          <a:bodyPr wrap="square" rtlCol="0">
            <a:spAutoFit/>
          </a:bodyPr>
          <a:lstStyle/>
          <a:p>
            <a:r>
              <a:rPr lang="en-US" sz="1400"/>
              <a:t>This Responsible, Approver, Consulted, and Informed (RACI) matrix is built specific to the steps involved in building the Integrations identified as part of implementation project.</a:t>
            </a:r>
          </a:p>
        </p:txBody>
      </p:sp>
      <p:graphicFrame>
        <p:nvGraphicFramePr>
          <p:cNvPr id="4" name="Table 3">
            <a:extLst>
              <a:ext uri="{FF2B5EF4-FFF2-40B4-BE49-F238E27FC236}">
                <a16:creationId xmlns:a16="http://schemas.microsoft.com/office/drawing/2014/main" id="{5A5155A4-6BE1-4454-ABA4-987408E60BD4}"/>
              </a:ext>
            </a:extLst>
          </p:cNvPr>
          <p:cNvGraphicFramePr>
            <a:graphicFrameLocks noGrp="1"/>
          </p:cNvGraphicFramePr>
          <p:nvPr>
            <p:extLst>
              <p:ext uri="{D42A27DB-BD31-4B8C-83A1-F6EECF244321}">
                <p14:modId xmlns:p14="http://schemas.microsoft.com/office/powerpoint/2010/main" val="3152040636"/>
              </p:ext>
            </p:extLst>
          </p:nvPr>
        </p:nvGraphicFramePr>
        <p:xfrm>
          <a:off x="613641" y="1863108"/>
          <a:ext cx="10032593" cy="2033936"/>
        </p:xfrm>
        <a:graphic>
          <a:graphicData uri="http://schemas.openxmlformats.org/drawingml/2006/table">
            <a:tbl>
              <a:tblPr firstRow="1" bandRow="1">
                <a:tableStyleId>{5C22544A-7EE6-4342-B048-85BDC9FD1C3A}</a:tableStyleId>
              </a:tblPr>
              <a:tblGrid>
                <a:gridCol w="2717393">
                  <a:extLst>
                    <a:ext uri="{9D8B030D-6E8A-4147-A177-3AD203B41FA5}">
                      <a16:colId xmlns:a16="http://schemas.microsoft.com/office/drawing/2014/main" val="3606011782"/>
                    </a:ext>
                  </a:extLst>
                </a:gridCol>
                <a:gridCol w="1463040">
                  <a:extLst>
                    <a:ext uri="{9D8B030D-6E8A-4147-A177-3AD203B41FA5}">
                      <a16:colId xmlns:a16="http://schemas.microsoft.com/office/drawing/2014/main" val="1865718140"/>
                    </a:ext>
                  </a:extLst>
                </a:gridCol>
                <a:gridCol w="1463040">
                  <a:extLst>
                    <a:ext uri="{9D8B030D-6E8A-4147-A177-3AD203B41FA5}">
                      <a16:colId xmlns:a16="http://schemas.microsoft.com/office/drawing/2014/main" val="2127956335"/>
                    </a:ext>
                  </a:extLst>
                </a:gridCol>
                <a:gridCol w="1463040">
                  <a:extLst>
                    <a:ext uri="{9D8B030D-6E8A-4147-A177-3AD203B41FA5}">
                      <a16:colId xmlns:a16="http://schemas.microsoft.com/office/drawing/2014/main" val="1135160687"/>
                    </a:ext>
                  </a:extLst>
                </a:gridCol>
                <a:gridCol w="1463040">
                  <a:extLst>
                    <a:ext uri="{9D8B030D-6E8A-4147-A177-3AD203B41FA5}">
                      <a16:colId xmlns:a16="http://schemas.microsoft.com/office/drawing/2014/main" val="734955087"/>
                    </a:ext>
                  </a:extLst>
                </a:gridCol>
                <a:gridCol w="1463040">
                  <a:extLst>
                    <a:ext uri="{9D8B030D-6E8A-4147-A177-3AD203B41FA5}">
                      <a16:colId xmlns:a16="http://schemas.microsoft.com/office/drawing/2014/main" val="3287567901"/>
                    </a:ext>
                  </a:extLst>
                </a:gridCol>
              </a:tblGrid>
              <a:tr h="0">
                <a:tc>
                  <a:txBody>
                    <a:bodyPr/>
                    <a:lstStyle/>
                    <a:p>
                      <a:pPr marL="0" marR="0" algn="ctr">
                        <a:lnSpc>
                          <a:spcPct val="107000"/>
                        </a:lnSpc>
                        <a:spcBef>
                          <a:spcPts val="0"/>
                        </a:spcBef>
                        <a:spcAft>
                          <a:spcPts val="0"/>
                        </a:spcAft>
                      </a:pPr>
                      <a:r>
                        <a:rPr lang="en-US" sz="1200" b="1" kern="1200" cap="none" spc="0" dirty="0">
                          <a:solidFill>
                            <a:schemeClr val="bg1"/>
                          </a:solidFill>
                          <a:effectLst/>
                        </a:rPr>
                        <a:t>Tasks</a:t>
                      </a:r>
                      <a:endParaRPr lang="en-US" sz="1200" b="1"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a:solidFill>
                            <a:schemeClr val="bg1"/>
                          </a:solidFill>
                          <a:effectLst/>
                        </a:rPr>
                        <a:t>Deloitte Integration Lead</a:t>
                      </a:r>
                      <a:endParaRPr lang="en-US" sz="1200" cap="none" spc="0">
                        <a:solidFill>
                          <a:schemeClr val="bg1"/>
                        </a:solidFill>
                        <a:effectLst/>
                        <a:latin typeface="+mj-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a:solidFill>
                            <a:schemeClr val="bg1"/>
                          </a:solidFill>
                          <a:effectLst/>
                        </a:rPr>
                        <a:t>Deloitte Functional Lead</a:t>
                      </a:r>
                      <a:endParaRPr lang="en-US" sz="1200" b="1" kern="1200" cap="none" spc="0">
                        <a:solidFill>
                          <a:schemeClr val="bg1"/>
                        </a:solidFill>
                        <a:effectLst/>
                        <a:latin typeface="+mn-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b="1" kern="1200" cap="none" spc="0" dirty="0">
                          <a:solidFill>
                            <a:schemeClr val="bg1"/>
                          </a:solidFill>
                          <a:effectLst/>
                          <a:latin typeface="+mn-lt"/>
                          <a:ea typeface="Times New Roman" panose="02020603050405020304" pitchFamily="18" charset="0"/>
                          <a:cs typeface="Times New Roman" panose="02020603050405020304" pitchFamily="18" charset="0"/>
                        </a:rPr>
                        <a:t> Integration Lead</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cap="none" spc="0" dirty="0">
                          <a:solidFill>
                            <a:schemeClr val="bg1"/>
                          </a:solidFill>
                          <a:effectLst/>
                          <a:latin typeface="+mj-lt"/>
                          <a:ea typeface="Times New Roman" panose="02020603050405020304" pitchFamily="18" charset="0"/>
                          <a:cs typeface="Times New Roman" panose="02020603050405020304" pitchFamily="18" charset="0"/>
                        </a:rPr>
                        <a:t> IT Lead</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a:solidFill>
                            <a:schemeClr val="bg1"/>
                          </a:solidFill>
                          <a:effectLst/>
                          <a:latin typeface="+mj-lt"/>
                          <a:ea typeface="Times New Roman" panose="02020603050405020304" pitchFamily="18" charset="0"/>
                          <a:cs typeface="Times New Roman" panose="02020603050405020304" pitchFamily="18" charset="0"/>
                        </a:rPr>
                        <a:t>GBPO</a:t>
                      </a:r>
                      <a:endParaRPr lang="en-US" sz="1200" cap="none" spc="0">
                        <a:solidFill>
                          <a:schemeClr val="bg1"/>
                        </a:solidFill>
                        <a:effectLst/>
                        <a:latin typeface="+mj-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437913336"/>
                  </a:ext>
                </a:extLst>
              </a:tr>
              <a:tr h="0">
                <a:tc>
                  <a:txBody>
                    <a:bodyPr/>
                    <a:lstStyle/>
                    <a:p>
                      <a:r>
                        <a:rPr lang="en-US" sz="1000" b="0">
                          <a:latin typeface="+mn-lt"/>
                          <a:ea typeface="Open Sans" panose="020B0606030504020204" pitchFamily="34" charset="0"/>
                          <a:cs typeface="Open Sans" panose="020B0606030504020204" pitchFamily="34" charset="0"/>
                        </a:rPr>
                        <a:t>Lean Spec (Functional)</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277518082"/>
                  </a:ext>
                </a:extLst>
              </a:tr>
              <a:tr h="0">
                <a:tc>
                  <a:txBody>
                    <a:bodyPr/>
                    <a:lstStyle/>
                    <a:p>
                      <a:r>
                        <a:rPr lang="en-US" sz="1000" b="0">
                          <a:latin typeface="+mn-lt"/>
                          <a:ea typeface="Open Sans" panose="020B0606030504020204" pitchFamily="34" charset="0"/>
                          <a:cs typeface="Open Sans" panose="020B0606030504020204" pitchFamily="34" charset="0"/>
                        </a:rPr>
                        <a:t>Lean Spec (Technical)</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113948739"/>
                  </a:ext>
                </a:extLst>
              </a:tr>
              <a:tr h="0">
                <a:tc>
                  <a:txBody>
                    <a:bodyPr/>
                    <a:lstStyle/>
                    <a:p>
                      <a:r>
                        <a:rPr lang="en-US" sz="1000" b="0">
                          <a:latin typeface="+mn-lt"/>
                          <a:ea typeface="Open Sans" panose="020B0606030504020204" pitchFamily="34" charset="0"/>
                          <a:cs typeface="Open Sans" panose="020B0606030504020204" pitchFamily="34" charset="0"/>
                        </a:rPr>
                        <a:t>Develop Interfaces for Oracle Cloud</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95248697"/>
                  </a:ext>
                </a:extLst>
              </a:tr>
              <a:tr h="0">
                <a:tc>
                  <a:txBody>
                    <a:bodyPr/>
                    <a:lstStyle/>
                    <a:p>
                      <a:r>
                        <a:rPr lang="en-US" sz="1000" b="0">
                          <a:latin typeface="+mn-lt"/>
                          <a:ea typeface="Open Sans" panose="020B0606030504020204" pitchFamily="34" charset="0"/>
                          <a:cs typeface="Open Sans" panose="020B0606030504020204" pitchFamily="34" charset="0"/>
                        </a:rPr>
                        <a:t>Execute Functional Unit Test cases for Cloud</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6044901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latin typeface="+mn-lt"/>
                          <a:ea typeface="Open Sans" panose="020B0606030504020204" pitchFamily="34" charset="0"/>
                          <a:cs typeface="Open Sans" panose="020B0606030504020204" pitchFamily="34" charset="0"/>
                        </a:rPr>
                        <a:t>Code Migrations for Cloud</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219152917"/>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000" b="0" kern="1200">
                          <a:solidFill>
                            <a:schemeClr val="dk1"/>
                          </a:solidFill>
                          <a:latin typeface="+mn-lt"/>
                          <a:ea typeface="Open Sans" panose="020B0606030504020204" pitchFamily="34" charset="0"/>
                          <a:cs typeface="Open Sans" panose="020B0606030504020204" pitchFamily="34" charset="0"/>
                        </a:rPr>
                        <a:t>  Sign-Off for Deployment</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a:solidFill>
                            <a:schemeClr val="tx1"/>
                          </a:solidFill>
                          <a:effectLst/>
                          <a:latin typeface="+mn-lt"/>
                          <a:ea typeface="Times New Roman" panose="02020603050405020304" pitchFamily="18" charset="0"/>
                          <a:cs typeface="Times New Roman" panose="02020603050405020304" pitchFamily="18" charset="0"/>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Times New Roman" panose="02020603050405020304" pitchFamily="18" charset="0"/>
                          <a:cs typeface="Times New Roman" panose="02020603050405020304" pitchFamily="18" charset="0"/>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919014906"/>
                  </a:ext>
                </a:extLst>
              </a:tr>
            </a:tbl>
          </a:graphicData>
        </a:graphic>
      </p:graphicFrame>
      <p:grpSp>
        <p:nvGrpSpPr>
          <p:cNvPr id="14" name="Group 13">
            <a:extLst>
              <a:ext uri="{FF2B5EF4-FFF2-40B4-BE49-F238E27FC236}">
                <a16:creationId xmlns:a16="http://schemas.microsoft.com/office/drawing/2014/main" id="{CCFC275F-D4E1-4705-8F25-624C84C716F0}"/>
              </a:ext>
            </a:extLst>
          </p:cNvPr>
          <p:cNvGrpSpPr/>
          <p:nvPr/>
        </p:nvGrpSpPr>
        <p:grpSpPr>
          <a:xfrm>
            <a:off x="0" y="16350"/>
            <a:ext cx="2869301" cy="284558"/>
            <a:chOff x="2003522" y="13133"/>
            <a:chExt cx="2869301" cy="284558"/>
          </a:xfrm>
        </p:grpSpPr>
        <p:sp>
          <p:nvSpPr>
            <p:cNvPr id="15" name="Arrow: Chevron 14">
              <a:extLst>
                <a:ext uri="{FF2B5EF4-FFF2-40B4-BE49-F238E27FC236}">
                  <a16:creationId xmlns:a16="http://schemas.microsoft.com/office/drawing/2014/main" id="{42F73EC3-E5C5-49EC-82A6-00889F340D49}"/>
                </a:ext>
              </a:extLst>
            </p:cNvPr>
            <p:cNvSpPr/>
            <p:nvPr/>
          </p:nvSpPr>
          <p:spPr>
            <a:xfrm>
              <a:off x="2003522"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Approach</a:t>
              </a:r>
            </a:p>
          </p:txBody>
        </p:sp>
        <p:sp>
          <p:nvSpPr>
            <p:cNvPr id="16" name="Arrow: Chevron 15">
              <a:extLst>
                <a:ext uri="{FF2B5EF4-FFF2-40B4-BE49-F238E27FC236}">
                  <a16:creationId xmlns:a16="http://schemas.microsoft.com/office/drawing/2014/main" id="{C2E32454-05F6-4ECF-B609-2FB7284EAED9}"/>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7" name="Arrow: Chevron 16">
            <a:extLst>
              <a:ext uri="{FF2B5EF4-FFF2-40B4-BE49-F238E27FC236}">
                <a16:creationId xmlns:a16="http://schemas.microsoft.com/office/drawing/2014/main" id="{3B5FF808-6ECA-4133-8860-C9984A64E5EF}"/>
              </a:ext>
            </a:extLst>
          </p:cNvPr>
          <p:cNvSpPr/>
          <p:nvPr/>
        </p:nvSpPr>
        <p:spPr>
          <a:xfrm>
            <a:off x="2753392" y="16350"/>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Responsibility Matrix</a:t>
            </a:r>
          </a:p>
        </p:txBody>
      </p:sp>
      <p:sp>
        <p:nvSpPr>
          <p:cNvPr id="18" name="TextBox 17">
            <a:extLst>
              <a:ext uri="{FF2B5EF4-FFF2-40B4-BE49-F238E27FC236}">
                <a16:creationId xmlns:a16="http://schemas.microsoft.com/office/drawing/2014/main" id="{7A5D4234-4723-42F0-9BAF-CE5DB10195F0}"/>
              </a:ext>
            </a:extLst>
          </p:cNvPr>
          <p:cNvSpPr txBox="1"/>
          <p:nvPr/>
        </p:nvSpPr>
        <p:spPr>
          <a:xfrm>
            <a:off x="515135" y="5958840"/>
            <a:ext cx="11071654" cy="769441"/>
          </a:xfrm>
          <a:prstGeom prst="rect">
            <a:avLst/>
          </a:prstGeom>
          <a:noFill/>
        </p:spPr>
        <p:txBody>
          <a:bodyPr wrap="square" rtlCol="0">
            <a:spAutoFit/>
          </a:bodyPr>
          <a:lstStyle/>
          <a:p>
            <a:r>
              <a:rPr lang="en-US" sz="1100"/>
              <a:t>Disclaimer: </a:t>
            </a:r>
          </a:p>
          <a:p>
            <a:pPr marL="228600" indent="-228600">
              <a:buAutoNum type="arabicPeriod"/>
            </a:pPr>
            <a:r>
              <a:rPr lang="en-US" sz="1100"/>
              <a:t>Deloitte Functional Team activities are limited to Integrations applicable to Oracle ERP Cloud.</a:t>
            </a:r>
          </a:p>
          <a:p>
            <a:pPr marL="228600" indent="-228600">
              <a:buAutoNum type="arabicPeriod"/>
            </a:pPr>
            <a:r>
              <a:rPr lang="en-US" sz="1100"/>
              <a:t>Tasks are limited to Integrations built with OIC as middleware.</a:t>
            </a:r>
          </a:p>
          <a:p>
            <a:pPr marL="228600" indent="-228600">
              <a:buAutoNum type="arabicPeriod"/>
            </a:pPr>
            <a:r>
              <a:rPr lang="en-US" sz="1100"/>
              <a:t>Preparation and execution of test cycles are covered as part of test strategy document.</a:t>
            </a:r>
          </a:p>
        </p:txBody>
      </p:sp>
    </p:spTree>
    <p:extLst>
      <p:ext uri="{BB962C8B-B14F-4D97-AF65-F5344CB8AC3E}">
        <p14:creationId xmlns:p14="http://schemas.microsoft.com/office/powerpoint/2010/main" val="20456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a:extLst>
              <a:ext uri="{FF2B5EF4-FFF2-40B4-BE49-F238E27FC236}">
                <a16:creationId xmlns:a16="http://schemas.microsoft.com/office/drawing/2014/main" id="{9B5474F5-B06D-467E-BD4D-9F28E3844934}"/>
              </a:ext>
            </a:extLst>
          </p:cNvPr>
          <p:cNvGraphicFramePr>
            <a:graphicFrameLocks noGrp="1"/>
          </p:cNvGraphicFramePr>
          <p:nvPr/>
        </p:nvGraphicFramePr>
        <p:xfrm>
          <a:off x="373487" y="935517"/>
          <a:ext cx="5545856" cy="4320540"/>
        </p:xfrm>
        <a:graphic>
          <a:graphicData uri="http://schemas.openxmlformats.org/drawingml/2006/table">
            <a:tbl>
              <a:tblPr/>
              <a:tblGrid>
                <a:gridCol w="4522900">
                  <a:extLst>
                    <a:ext uri="{9D8B030D-6E8A-4147-A177-3AD203B41FA5}">
                      <a16:colId xmlns:a16="http://schemas.microsoft.com/office/drawing/2014/main" val="20000"/>
                    </a:ext>
                  </a:extLst>
                </a:gridCol>
                <a:gridCol w="1022956">
                  <a:extLst>
                    <a:ext uri="{9D8B030D-6E8A-4147-A177-3AD203B41FA5}">
                      <a16:colId xmlns:a16="http://schemas.microsoft.com/office/drawing/2014/main" val="4017034048"/>
                    </a:ext>
                  </a:extLst>
                </a:gridCol>
              </a:tblGrid>
              <a:tr h="0">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600" b="1" u="none" strike="noStrike" kern="1200" cap="none" normalizeH="0" baseline="0">
                          <a:ln>
                            <a:noFill/>
                          </a:ln>
                          <a:solidFill>
                            <a:schemeClr val="accent1"/>
                          </a:solidFill>
                          <a:effectLst/>
                          <a:latin typeface="+mn-lt"/>
                          <a:ea typeface="+mn-ea"/>
                          <a:cs typeface="+mn-cs"/>
                        </a:rPr>
                        <a:t>Topic</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600" b="1" i="0" u="none" strike="noStrike" cap="none" normalizeH="0" baseline="0">
                          <a:ln>
                            <a:noFill/>
                          </a:ln>
                          <a:solidFill>
                            <a:schemeClr val="accent1"/>
                          </a:solidFill>
                          <a:effectLst/>
                          <a:latin typeface="+mn-lt"/>
                        </a:rPr>
                        <a:t>Duration</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Workshop Objective – </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Workshop Expectations</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Rules of the Road</a:t>
                      </a:r>
                    </a:p>
                    <a:p>
                      <a:pPr marL="285750" marR="0" lvl="0" indent="-285750" algn="l" defTabSz="684213" rtl="0" eaLnBrk="0" fontAlgn="base" latinLnBrk="0" hangingPunct="0">
                        <a:lnSpc>
                          <a:spcPct val="100000"/>
                        </a:lnSpc>
                        <a:spcBef>
                          <a:spcPts val="300"/>
                        </a:spcBef>
                        <a:spcAft>
                          <a:spcPct val="0"/>
                        </a:spcAft>
                        <a:buClrTx/>
                        <a:buSzPct val="100000"/>
                        <a:buFont typeface="Arial" panose="020B0604020202020204" pitchFamily="34" charset="0"/>
                        <a:buChar char="•"/>
                        <a:tabLst/>
                      </a:pPr>
                      <a:r>
                        <a:rPr kumimoji="0" lang="en-US" sz="1400" b="0" i="0" u="none" strike="noStrike" cap="none" normalizeH="0" baseline="0">
                          <a:ln>
                            <a:noFill/>
                          </a:ln>
                          <a:solidFill>
                            <a:schemeClr val="tx1"/>
                          </a:solidFill>
                          <a:effectLst/>
                          <a:latin typeface="+mn-lt"/>
                        </a:rPr>
                        <a:t>Terminology</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5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Integration Approach –</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Integration Patterns</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Inbound Integrations Deep Dive</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Outbound Integrations Deep Dive</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Technology Common Framework</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Reprocessing Mechanism</a:t>
                      </a:r>
                    </a:p>
                    <a:p>
                      <a:pPr marL="342900" indent="-342900" algn="l">
                        <a:lnSpc>
                          <a:spcPct val="100000"/>
                        </a:lnSpc>
                        <a:spcBef>
                          <a:spcPts val="600"/>
                        </a:spcBef>
                        <a:buFont typeface="Arial" panose="020B0604020202020204" pitchFamily="34" charset="0"/>
                        <a:buChar char="•"/>
                      </a:pPr>
                      <a:r>
                        <a:rPr kumimoji="0" lang="en-US" sz="1400" b="0" i="0" u="none" strike="noStrike" kern="1200" cap="none" normalizeH="0" baseline="0">
                          <a:ln>
                            <a:noFill/>
                          </a:ln>
                          <a:solidFill>
                            <a:schemeClr val="tx1"/>
                          </a:solidFill>
                          <a:effectLst/>
                          <a:latin typeface="+mn-lt"/>
                          <a:ea typeface="+mn-ea"/>
                          <a:cs typeface="+mn-cs"/>
                        </a:rPr>
                        <a:t>Integration Best Practices</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30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303784"/>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Integration Security</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8294207"/>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Responsibility Matrix</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3343116"/>
                  </a:ext>
                </a:extLst>
              </a:tr>
            </a:tbl>
          </a:graphicData>
        </a:graphic>
      </p:graphicFrame>
      <p:sp>
        <p:nvSpPr>
          <p:cNvPr id="6" name="Title 2">
            <a:extLst>
              <a:ext uri="{FF2B5EF4-FFF2-40B4-BE49-F238E27FC236}">
                <a16:creationId xmlns:a16="http://schemas.microsoft.com/office/drawing/2014/main" id="{1534D134-EBE1-443F-8305-8F382A8A6C11}"/>
              </a:ext>
            </a:extLst>
          </p:cNvPr>
          <p:cNvSpPr txBox="1">
            <a:spLocks/>
          </p:cNvSpPr>
          <p:nvPr/>
        </p:nvSpPr>
        <p:spPr>
          <a:xfrm>
            <a:off x="729996" y="359538"/>
            <a:ext cx="11041380" cy="4076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F3753F"/>
              </a:solidFill>
              <a:effectLst/>
              <a:uLnTx/>
              <a:uFillTx/>
              <a:latin typeface="Arial" panose="020B0604020202020204" pitchFamily="34" charset="0"/>
              <a:ea typeface="+mj-ea"/>
              <a:cs typeface="Arial" panose="020B0604020202020204" pitchFamily="34" charset="0"/>
            </a:endParaRPr>
          </a:p>
        </p:txBody>
      </p:sp>
      <p:grpSp>
        <p:nvGrpSpPr>
          <p:cNvPr id="8" name="Group 7">
            <a:extLst>
              <a:ext uri="{FF2B5EF4-FFF2-40B4-BE49-F238E27FC236}">
                <a16:creationId xmlns:a16="http://schemas.microsoft.com/office/drawing/2014/main" id="{D43A1DA1-8DCC-4659-B347-AFAC6EB1210A}"/>
              </a:ext>
            </a:extLst>
          </p:cNvPr>
          <p:cNvGrpSpPr/>
          <p:nvPr/>
        </p:nvGrpSpPr>
        <p:grpSpPr>
          <a:xfrm>
            <a:off x="6925882" y="1015129"/>
            <a:ext cx="4660900" cy="246221"/>
            <a:chOff x="393700" y="1418689"/>
            <a:chExt cx="11379200" cy="246221"/>
          </a:xfrm>
        </p:grpSpPr>
        <p:cxnSp>
          <p:nvCxnSpPr>
            <p:cNvPr id="9" name="iBar:31/138">
              <a:extLst>
                <a:ext uri="{FF2B5EF4-FFF2-40B4-BE49-F238E27FC236}">
                  <a16:creationId xmlns:a16="http://schemas.microsoft.com/office/drawing/2014/main" id="{8EC9B5DD-F18D-4E50-B5E4-31F638D45C8B}"/>
                </a:ext>
              </a:extLst>
            </p:cNvPr>
            <p:cNvCxnSpPr/>
            <p:nvPr/>
          </p:nvCxnSpPr>
          <p:spPr>
            <a:xfrm>
              <a:off x="393700" y="1562100"/>
              <a:ext cx="113792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xtBox:31/138">
              <a:extLst>
                <a:ext uri="{FF2B5EF4-FFF2-40B4-BE49-F238E27FC236}">
                  <a16:creationId xmlns:a16="http://schemas.microsoft.com/office/drawing/2014/main" id="{D402C284-AA63-48E0-8D78-0A2B0A589792}"/>
                </a:ext>
              </a:extLst>
            </p:cNvPr>
            <p:cNvSpPr/>
            <p:nvPr/>
          </p:nvSpPr>
          <p:spPr>
            <a:xfrm>
              <a:off x="2427862" y="1418689"/>
              <a:ext cx="7120900"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3753F"/>
                  </a:solidFill>
                  <a:effectLst/>
                  <a:uLnTx/>
                  <a:uFillTx/>
                  <a:latin typeface="Arial" panose="020B0604020202020204"/>
                  <a:ea typeface="+mn-ea"/>
                  <a:cs typeface="+mn-cs"/>
                </a:rPr>
                <a:t>Objectives &amp; Outputs</a:t>
              </a:r>
            </a:p>
          </p:txBody>
        </p:sp>
      </p:grpSp>
      <p:sp>
        <p:nvSpPr>
          <p:cNvPr id="11" name="Rectangle 10">
            <a:extLst>
              <a:ext uri="{FF2B5EF4-FFF2-40B4-BE49-F238E27FC236}">
                <a16:creationId xmlns:a16="http://schemas.microsoft.com/office/drawing/2014/main" id="{A60348C3-281D-4651-B541-903CC0E1FB89}"/>
              </a:ext>
            </a:extLst>
          </p:cNvPr>
          <p:cNvSpPr/>
          <p:nvPr/>
        </p:nvSpPr>
        <p:spPr>
          <a:xfrm>
            <a:off x="7724398" y="1520125"/>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Patterns</a:t>
            </a:r>
          </a:p>
        </p:txBody>
      </p:sp>
      <p:cxnSp>
        <p:nvCxnSpPr>
          <p:cNvPr id="12" name="Straight Connector 11">
            <a:extLst>
              <a:ext uri="{FF2B5EF4-FFF2-40B4-BE49-F238E27FC236}">
                <a16:creationId xmlns:a16="http://schemas.microsoft.com/office/drawing/2014/main" id="{599C0243-BF5C-4D42-AC82-780148FF67F0}"/>
              </a:ext>
            </a:extLst>
          </p:cNvPr>
          <p:cNvCxnSpPr/>
          <p:nvPr/>
        </p:nvCxnSpPr>
        <p:spPr>
          <a:xfrm>
            <a:off x="7642204" y="2356499"/>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53C898C-443D-4AB8-BCCB-42E1104AABAA}"/>
              </a:ext>
            </a:extLst>
          </p:cNvPr>
          <p:cNvSpPr/>
          <p:nvPr/>
        </p:nvSpPr>
        <p:spPr>
          <a:xfrm>
            <a:off x="7724398" y="2419858"/>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Approach</a:t>
            </a:r>
          </a:p>
        </p:txBody>
      </p:sp>
      <p:cxnSp>
        <p:nvCxnSpPr>
          <p:cNvPr id="14" name="Straight Connector 13">
            <a:extLst>
              <a:ext uri="{FF2B5EF4-FFF2-40B4-BE49-F238E27FC236}">
                <a16:creationId xmlns:a16="http://schemas.microsoft.com/office/drawing/2014/main" id="{0A67390E-0762-4DC6-86ED-26E4D8D43143}"/>
              </a:ext>
            </a:extLst>
          </p:cNvPr>
          <p:cNvCxnSpPr/>
          <p:nvPr/>
        </p:nvCxnSpPr>
        <p:spPr>
          <a:xfrm>
            <a:off x="7642204" y="5792666"/>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5F5DFA-8A4E-4C62-9944-CC68C9F3F1FC}"/>
              </a:ext>
            </a:extLst>
          </p:cNvPr>
          <p:cNvCxnSpPr/>
          <p:nvPr/>
        </p:nvCxnSpPr>
        <p:spPr>
          <a:xfrm>
            <a:off x="7642204" y="4933625"/>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4EB68FD-3954-4609-9F06-61A11D0056C0}"/>
              </a:ext>
            </a:extLst>
          </p:cNvPr>
          <p:cNvGrpSpPr/>
          <p:nvPr/>
        </p:nvGrpSpPr>
        <p:grpSpPr>
          <a:xfrm>
            <a:off x="6925882" y="2479294"/>
            <a:ext cx="548640" cy="548640"/>
            <a:chOff x="6931745" y="2447847"/>
            <a:chExt cx="667512" cy="667512"/>
          </a:xfrm>
        </p:grpSpPr>
        <p:sp>
          <p:nvSpPr>
            <p:cNvPr id="17" name="Oval 16">
              <a:extLst>
                <a:ext uri="{FF2B5EF4-FFF2-40B4-BE49-F238E27FC236}">
                  <a16:creationId xmlns:a16="http://schemas.microsoft.com/office/drawing/2014/main" id="{0DFBB283-E37F-4658-BB3F-E15447BEFDCB}"/>
                </a:ext>
              </a:extLst>
            </p:cNvPr>
            <p:cNvSpPr/>
            <p:nvPr/>
          </p:nvSpPr>
          <p:spPr>
            <a:xfrm>
              <a:off x="6931745" y="2447847"/>
              <a:ext cx="667512" cy="6675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nvGrpSpPr>
            <p:cNvPr id="18" name="Group 17">
              <a:extLst>
                <a:ext uri="{FF2B5EF4-FFF2-40B4-BE49-F238E27FC236}">
                  <a16:creationId xmlns:a16="http://schemas.microsoft.com/office/drawing/2014/main" id="{6A82270B-1DA6-4670-B196-01E6D9B37F53}"/>
                </a:ext>
              </a:extLst>
            </p:cNvPr>
            <p:cNvGrpSpPr>
              <a:grpSpLocks noChangeAspect="1"/>
            </p:cNvGrpSpPr>
            <p:nvPr/>
          </p:nvGrpSpPr>
          <p:grpSpPr>
            <a:xfrm>
              <a:off x="7069696" y="2613644"/>
              <a:ext cx="384048" cy="320040"/>
              <a:chOff x="12450763" y="3171825"/>
              <a:chExt cx="584200" cy="488950"/>
            </a:xfrm>
            <a:solidFill>
              <a:schemeClr val="tx1"/>
            </a:solidFill>
          </p:grpSpPr>
          <p:sp>
            <p:nvSpPr>
              <p:cNvPr id="19" name="Freeform 524">
                <a:extLst>
                  <a:ext uri="{FF2B5EF4-FFF2-40B4-BE49-F238E27FC236}">
                    <a16:creationId xmlns:a16="http://schemas.microsoft.com/office/drawing/2014/main" id="{71C92A96-F988-4DE0-A2F1-B18F32A39E93}"/>
                  </a:ext>
                </a:extLst>
              </p:cNvPr>
              <p:cNvSpPr>
                <a:spLocks noEditPoints="1"/>
              </p:cNvSpPr>
              <p:nvPr/>
            </p:nvSpPr>
            <p:spPr bwMode="auto">
              <a:xfrm>
                <a:off x="12450763" y="3171825"/>
                <a:ext cx="584200" cy="488950"/>
              </a:xfrm>
              <a:custGeom>
                <a:avLst/>
                <a:gdLst>
                  <a:gd name="T0" fmla="*/ 232 w 236"/>
                  <a:gd name="T1" fmla="*/ 12 h 197"/>
                  <a:gd name="T2" fmla="*/ 182 w 236"/>
                  <a:gd name="T3" fmla="*/ 1 h 197"/>
                  <a:gd name="T4" fmla="*/ 179 w 236"/>
                  <a:gd name="T5" fmla="*/ 1 h 197"/>
                  <a:gd name="T6" fmla="*/ 119 w 236"/>
                  <a:gd name="T7" fmla="*/ 28 h 197"/>
                  <a:gd name="T8" fmla="*/ 64 w 236"/>
                  <a:gd name="T9" fmla="*/ 5 h 197"/>
                  <a:gd name="T10" fmla="*/ 61 w 236"/>
                  <a:gd name="T11" fmla="*/ 5 h 197"/>
                  <a:gd name="T12" fmla="*/ 3 w 236"/>
                  <a:gd name="T13" fmla="*/ 28 h 197"/>
                  <a:gd name="T14" fmla="*/ 0 w 236"/>
                  <a:gd name="T15" fmla="*/ 32 h 197"/>
                  <a:gd name="T16" fmla="*/ 0 w 236"/>
                  <a:gd name="T17" fmla="*/ 191 h 197"/>
                  <a:gd name="T18" fmla="*/ 2 w 236"/>
                  <a:gd name="T19" fmla="*/ 195 h 197"/>
                  <a:gd name="T20" fmla="*/ 6 w 236"/>
                  <a:gd name="T21" fmla="*/ 195 h 197"/>
                  <a:gd name="T22" fmla="*/ 62 w 236"/>
                  <a:gd name="T23" fmla="*/ 173 h 197"/>
                  <a:gd name="T24" fmla="*/ 118 w 236"/>
                  <a:gd name="T25" fmla="*/ 197 h 197"/>
                  <a:gd name="T26" fmla="*/ 119 w 236"/>
                  <a:gd name="T27" fmla="*/ 197 h 197"/>
                  <a:gd name="T28" fmla="*/ 121 w 236"/>
                  <a:gd name="T29" fmla="*/ 197 h 197"/>
                  <a:gd name="T30" fmla="*/ 182 w 236"/>
                  <a:gd name="T31" fmla="*/ 169 h 197"/>
                  <a:gd name="T32" fmla="*/ 230 w 236"/>
                  <a:gd name="T33" fmla="*/ 180 h 197"/>
                  <a:gd name="T34" fmla="*/ 234 w 236"/>
                  <a:gd name="T35" fmla="*/ 179 h 197"/>
                  <a:gd name="T36" fmla="*/ 236 w 236"/>
                  <a:gd name="T37" fmla="*/ 175 h 197"/>
                  <a:gd name="T38" fmla="*/ 236 w 236"/>
                  <a:gd name="T39" fmla="*/ 17 h 197"/>
                  <a:gd name="T40" fmla="*/ 232 w 236"/>
                  <a:gd name="T41" fmla="*/ 12 h 197"/>
                  <a:gd name="T42" fmla="*/ 226 w 236"/>
                  <a:gd name="T43" fmla="*/ 169 h 197"/>
                  <a:gd name="T44" fmla="*/ 182 w 236"/>
                  <a:gd name="T45" fmla="*/ 159 h 197"/>
                  <a:gd name="T46" fmla="*/ 179 w 236"/>
                  <a:gd name="T47" fmla="*/ 160 h 197"/>
                  <a:gd name="T48" fmla="*/ 119 w 236"/>
                  <a:gd name="T49" fmla="*/ 187 h 197"/>
                  <a:gd name="T50" fmla="*/ 64 w 236"/>
                  <a:gd name="T51" fmla="*/ 164 h 197"/>
                  <a:gd name="T52" fmla="*/ 62 w 236"/>
                  <a:gd name="T53" fmla="*/ 164 h 197"/>
                  <a:gd name="T54" fmla="*/ 61 w 236"/>
                  <a:gd name="T55" fmla="*/ 164 h 197"/>
                  <a:gd name="T56" fmla="*/ 9 w 236"/>
                  <a:gd name="T57" fmla="*/ 184 h 197"/>
                  <a:gd name="T58" fmla="*/ 9 w 236"/>
                  <a:gd name="T59" fmla="*/ 36 h 197"/>
                  <a:gd name="T60" fmla="*/ 62 w 236"/>
                  <a:gd name="T61" fmla="*/ 15 h 197"/>
                  <a:gd name="T62" fmla="*/ 118 w 236"/>
                  <a:gd name="T63" fmla="*/ 38 h 197"/>
                  <a:gd name="T64" fmla="*/ 121 w 236"/>
                  <a:gd name="T65" fmla="*/ 38 h 197"/>
                  <a:gd name="T66" fmla="*/ 182 w 236"/>
                  <a:gd name="T67" fmla="*/ 10 h 197"/>
                  <a:gd name="T68" fmla="*/ 226 w 236"/>
                  <a:gd name="T69" fmla="*/ 21 h 197"/>
                  <a:gd name="T70" fmla="*/ 226 w 236"/>
                  <a:gd name="T71" fmla="*/ 16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97">
                    <a:moveTo>
                      <a:pt x="232" y="12"/>
                    </a:moveTo>
                    <a:cubicBezTo>
                      <a:pt x="182" y="1"/>
                      <a:pt x="182" y="1"/>
                      <a:pt x="182" y="1"/>
                    </a:cubicBezTo>
                    <a:cubicBezTo>
                      <a:pt x="181" y="0"/>
                      <a:pt x="180" y="1"/>
                      <a:pt x="179" y="1"/>
                    </a:cubicBezTo>
                    <a:cubicBezTo>
                      <a:pt x="119" y="28"/>
                      <a:pt x="119" y="28"/>
                      <a:pt x="119" y="28"/>
                    </a:cubicBezTo>
                    <a:cubicBezTo>
                      <a:pt x="64" y="5"/>
                      <a:pt x="64" y="5"/>
                      <a:pt x="64" y="5"/>
                    </a:cubicBezTo>
                    <a:cubicBezTo>
                      <a:pt x="63" y="5"/>
                      <a:pt x="62" y="5"/>
                      <a:pt x="61" y="5"/>
                    </a:cubicBezTo>
                    <a:cubicBezTo>
                      <a:pt x="3" y="28"/>
                      <a:pt x="3" y="28"/>
                      <a:pt x="3" y="28"/>
                    </a:cubicBezTo>
                    <a:cubicBezTo>
                      <a:pt x="1" y="29"/>
                      <a:pt x="0" y="30"/>
                      <a:pt x="0" y="32"/>
                    </a:cubicBezTo>
                    <a:cubicBezTo>
                      <a:pt x="0" y="191"/>
                      <a:pt x="0" y="191"/>
                      <a:pt x="0" y="191"/>
                    </a:cubicBezTo>
                    <a:cubicBezTo>
                      <a:pt x="0" y="192"/>
                      <a:pt x="1" y="194"/>
                      <a:pt x="2" y="195"/>
                    </a:cubicBezTo>
                    <a:cubicBezTo>
                      <a:pt x="3" y="196"/>
                      <a:pt x="5" y="196"/>
                      <a:pt x="6" y="195"/>
                    </a:cubicBezTo>
                    <a:cubicBezTo>
                      <a:pt x="62" y="173"/>
                      <a:pt x="62" y="173"/>
                      <a:pt x="62" y="173"/>
                    </a:cubicBezTo>
                    <a:cubicBezTo>
                      <a:pt x="118" y="197"/>
                      <a:pt x="118" y="197"/>
                      <a:pt x="118" y="197"/>
                    </a:cubicBezTo>
                    <a:cubicBezTo>
                      <a:pt x="118" y="197"/>
                      <a:pt x="119" y="197"/>
                      <a:pt x="119" y="197"/>
                    </a:cubicBezTo>
                    <a:cubicBezTo>
                      <a:pt x="120" y="197"/>
                      <a:pt x="121" y="197"/>
                      <a:pt x="121" y="197"/>
                    </a:cubicBezTo>
                    <a:cubicBezTo>
                      <a:pt x="182" y="169"/>
                      <a:pt x="182" y="169"/>
                      <a:pt x="182" y="169"/>
                    </a:cubicBezTo>
                    <a:cubicBezTo>
                      <a:pt x="230" y="180"/>
                      <a:pt x="230" y="180"/>
                      <a:pt x="230" y="180"/>
                    </a:cubicBezTo>
                    <a:cubicBezTo>
                      <a:pt x="231" y="180"/>
                      <a:pt x="233" y="180"/>
                      <a:pt x="234" y="179"/>
                    </a:cubicBezTo>
                    <a:cubicBezTo>
                      <a:pt x="235" y="178"/>
                      <a:pt x="236" y="177"/>
                      <a:pt x="236" y="175"/>
                    </a:cubicBezTo>
                    <a:cubicBezTo>
                      <a:pt x="236" y="17"/>
                      <a:pt x="236" y="17"/>
                      <a:pt x="236" y="17"/>
                    </a:cubicBezTo>
                    <a:cubicBezTo>
                      <a:pt x="236" y="15"/>
                      <a:pt x="234" y="13"/>
                      <a:pt x="232" y="12"/>
                    </a:cubicBezTo>
                    <a:close/>
                    <a:moveTo>
                      <a:pt x="226" y="169"/>
                    </a:moveTo>
                    <a:cubicBezTo>
                      <a:pt x="182" y="159"/>
                      <a:pt x="182" y="159"/>
                      <a:pt x="182" y="159"/>
                    </a:cubicBezTo>
                    <a:cubicBezTo>
                      <a:pt x="181" y="159"/>
                      <a:pt x="180" y="159"/>
                      <a:pt x="179" y="160"/>
                    </a:cubicBezTo>
                    <a:cubicBezTo>
                      <a:pt x="119" y="187"/>
                      <a:pt x="119" y="187"/>
                      <a:pt x="119" y="187"/>
                    </a:cubicBezTo>
                    <a:cubicBezTo>
                      <a:pt x="64" y="164"/>
                      <a:pt x="64" y="164"/>
                      <a:pt x="64" y="164"/>
                    </a:cubicBezTo>
                    <a:cubicBezTo>
                      <a:pt x="64" y="164"/>
                      <a:pt x="63" y="164"/>
                      <a:pt x="62" y="164"/>
                    </a:cubicBezTo>
                    <a:cubicBezTo>
                      <a:pt x="62" y="164"/>
                      <a:pt x="61" y="164"/>
                      <a:pt x="61" y="164"/>
                    </a:cubicBezTo>
                    <a:cubicBezTo>
                      <a:pt x="9" y="184"/>
                      <a:pt x="9" y="184"/>
                      <a:pt x="9" y="184"/>
                    </a:cubicBezTo>
                    <a:cubicBezTo>
                      <a:pt x="9" y="36"/>
                      <a:pt x="9" y="36"/>
                      <a:pt x="9" y="36"/>
                    </a:cubicBezTo>
                    <a:cubicBezTo>
                      <a:pt x="62" y="15"/>
                      <a:pt x="62" y="15"/>
                      <a:pt x="62" y="15"/>
                    </a:cubicBezTo>
                    <a:cubicBezTo>
                      <a:pt x="118" y="38"/>
                      <a:pt x="118" y="38"/>
                      <a:pt x="118" y="38"/>
                    </a:cubicBezTo>
                    <a:cubicBezTo>
                      <a:pt x="119" y="38"/>
                      <a:pt x="120" y="38"/>
                      <a:pt x="121" y="38"/>
                    </a:cubicBezTo>
                    <a:cubicBezTo>
                      <a:pt x="182" y="10"/>
                      <a:pt x="182" y="10"/>
                      <a:pt x="182" y="10"/>
                    </a:cubicBezTo>
                    <a:cubicBezTo>
                      <a:pt x="226" y="21"/>
                      <a:pt x="226" y="21"/>
                      <a:pt x="226" y="21"/>
                    </a:cubicBezTo>
                    <a:lnTo>
                      <a:pt x="226" y="169"/>
                    </a:lnTo>
                    <a:close/>
                  </a:path>
                </a:pathLst>
              </a:custGeom>
              <a:grpFill/>
              <a:ln w="19050">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Freeform 525">
                <a:extLst>
                  <a:ext uri="{FF2B5EF4-FFF2-40B4-BE49-F238E27FC236}">
                    <a16:creationId xmlns:a16="http://schemas.microsoft.com/office/drawing/2014/main" id="{D9A189CC-5935-426F-9455-62ECFF9258C9}"/>
                  </a:ext>
                </a:extLst>
              </p:cNvPr>
              <p:cNvSpPr>
                <a:spLocks/>
              </p:cNvSpPr>
              <p:nvPr/>
            </p:nvSpPr>
            <p:spPr bwMode="auto">
              <a:xfrm>
                <a:off x="12542838" y="3444875"/>
                <a:ext cx="34925" cy="41275"/>
              </a:xfrm>
              <a:custGeom>
                <a:avLst/>
                <a:gdLst>
                  <a:gd name="T0" fmla="*/ 11 w 14"/>
                  <a:gd name="T1" fmla="*/ 1 h 17"/>
                  <a:gd name="T2" fmla="*/ 4 w 14"/>
                  <a:gd name="T3" fmla="*/ 3 h 17"/>
                  <a:gd name="T4" fmla="*/ 1 w 14"/>
                  <a:gd name="T5" fmla="*/ 10 h 17"/>
                  <a:gd name="T6" fmla="*/ 3 w 14"/>
                  <a:gd name="T7" fmla="*/ 16 h 17"/>
                  <a:gd name="T8" fmla="*/ 5 w 14"/>
                  <a:gd name="T9" fmla="*/ 17 h 17"/>
                  <a:gd name="T10" fmla="*/ 9 w 14"/>
                  <a:gd name="T11" fmla="*/ 14 h 17"/>
                  <a:gd name="T12" fmla="*/ 13 w 14"/>
                  <a:gd name="T13" fmla="*/ 8 h 17"/>
                  <a:gd name="T14" fmla="*/ 11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11" y="1"/>
                    </a:moveTo>
                    <a:cubicBezTo>
                      <a:pt x="8" y="0"/>
                      <a:pt x="5" y="1"/>
                      <a:pt x="4" y="3"/>
                    </a:cubicBezTo>
                    <a:cubicBezTo>
                      <a:pt x="2" y="7"/>
                      <a:pt x="1" y="10"/>
                      <a:pt x="1" y="10"/>
                    </a:cubicBezTo>
                    <a:cubicBezTo>
                      <a:pt x="0" y="12"/>
                      <a:pt x="1" y="15"/>
                      <a:pt x="3" y="16"/>
                    </a:cubicBezTo>
                    <a:cubicBezTo>
                      <a:pt x="4" y="16"/>
                      <a:pt x="4" y="17"/>
                      <a:pt x="5" y="17"/>
                    </a:cubicBezTo>
                    <a:cubicBezTo>
                      <a:pt x="7" y="17"/>
                      <a:pt x="9" y="16"/>
                      <a:pt x="9" y="14"/>
                    </a:cubicBezTo>
                    <a:cubicBezTo>
                      <a:pt x="9" y="14"/>
                      <a:pt x="11" y="11"/>
                      <a:pt x="13" y="8"/>
                    </a:cubicBezTo>
                    <a:cubicBezTo>
                      <a:pt x="14" y="6"/>
                      <a:pt x="13" y="3"/>
                      <a:pt x="11" y="1"/>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1" name="Freeform 526">
                <a:extLst>
                  <a:ext uri="{FF2B5EF4-FFF2-40B4-BE49-F238E27FC236}">
                    <a16:creationId xmlns:a16="http://schemas.microsoft.com/office/drawing/2014/main" id="{AE3D2A7A-5935-4B73-B10A-5D35779A0902}"/>
                  </a:ext>
                </a:extLst>
              </p:cNvPr>
              <p:cNvSpPr>
                <a:spLocks/>
              </p:cNvSpPr>
              <p:nvPr/>
            </p:nvSpPr>
            <p:spPr bwMode="auto">
              <a:xfrm>
                <a:off x="12577763" y="3387725"/>
                <a:ext cx="36513" cy="39687"/>
              </a:xfrm>
              <a:custGeom>
                <a:avLst/>
                <a:gdLst>
                  <a:gd name="T0" fmla="*/ 6 w 15"/>
                  <a:gd name="T1" fmla="*/ 3 h 16"/>
                  <a:gd name="T2" fmla="*/ 1 w 15"/>
                  <a:gd name="T3" fmla="*/ 8 h 16"/>
                  <a:gd name="T4" fmla="*/ 2 w 15"/>
                  <a:gd name="T5" fmla="*/ 15 h 16"/>
                  <a:gd name="T6" fmla="*/ 5 w 15"/>
                  <a:gd name="T7" fmla="*/ 16 h 16"/>
                  <a:gd name="T8" fmla="*/ 9 w 15"/>
                  <a:gd name="T9" fmla="*/ 14 h 16"/>
                  <a:gd name="T10" fmla="*/ 13 w 15"/>
                  <a:gd name="T11" fmla="*/ 9 h 16"/>
                  <a:gd name="T12" fmla="*/ 13 w 15"/>
                  <a:gd name="T13" fmla="*/ 2 h 16"/>
                  <a:gd name="T14" fmla="*/ 6 w 15"/>
                  <a:gd name="T15" fmla="*/ 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6" y="3"/>
                    </a:moveTo>
                    <a:cubicBezTo>
                      <a:pt x="4" y="4"/>
                      <a:pt x="3" y="6"/>
                      <a:pt x="1" y="8"/>
                    </a:cubicBezTo>
                    <a:cubicBezTo>
                      <a:pt x="0" y="10"/>
                      <a:pt x="0" y="13"/>
                      <a:pt x="2" y="15"/>
                    </a:cubicBezTo>
                    <a:cubicBezTo>
                      <a:pt x="3" y="15"/>
                      <a:pt x="4" y="16"/>
                      <a:pt x="5" y="16"/>
                    </a:cubicBezTo>
                    <a:cubicBezTo>
                      <a:pt x="7" y="16"/>
                      <a:pt x="8" y="15"/>
                      <a:pt x="9" y="14"/>
                    </a:cubicBezTo>
                    <a:cubicBezTo>
                      <a:pt x="10" y="12"/>
                      <a:pt x="12" y="10"/>
                      <a:pt x="13" y="9"/>
                    </a:cubicBezTo>
                    <a:cubicBezTo>
                      <a:pt x="15" y="7"/>
                      <a:pt x="15" y="4"/>
                      <a:pt x="13" y="2"/>
                    </a:cubicBezTo>
                    <a:cubicBezTo>
                      <a:pt x="10" y="0"/>
                      <a:pt x="7" y="1"/>
                      <a:pt x="6"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2" name="Freeform 527">
                <a:extLst>
                  <a:ext uri="{FF2B5EF4-FFF2-40B4-BE49-F238E27FC236}">
                    <a16:creationId xmlns:a16="http://schemas.microsoft.com/office/drawing/2014/main" id="{D9E37B5B-0ACC-4A04-AC77-8ECAB6F8E9E2}"/>
                  </a:ext>
                </a:extLst>
              </p:cNvPr>
              <p:cNvSpPr>
                <a:spLocks/>
              </p:cNvSpPr>
              <p:nvPr/>
            </p:nvSpPr>
            <p:spPr bwMode="auto">
              <a:xfrm>
                <a:off x="12626976" y="3360738"/>
                <a:ext cx="58738" cy="49212"/>
              </a:xfrm>
              <a:custGeom>
                <a:avLst/>
                <a:gdLst>
                  <a:gd name="T0" fmla="*/ 19 w 24"/>
                  <a:gd name="T1" fmla="*/ 7 h 20"/>
                  <a:gd name="T2" fmla="*/ 7 w 24"/>
                  <a:gd name="T3" fmla="*/ 0 h 20"/>
                  <a:gd name="T4" fmla="*/ 4 w 24"/>
                  <a:gd name="T5" fmla="*/ 1 h 20"/>
                  <a:gd name="T6" fmla="*/ 0 w 24"/>
                  <a:gd name="T7" fmla="*/ 6 h 20"/>
                  <a:gd name="T8" fmla="*/ 6 w 24"/>
                  <a:gd name="T9" fmla="*/ 10 h 20"/>
                  <a:gd name="T10" fmla="*/ 11 w 24"/>
                  <a:gd name="T11" fmla="*/ 13 h 20"/>
                  <a:gd name="T12" fmla="*/ 15 w 24"/>
                  <a:gd name="T13" fmla="*/ 18 h 20"/>
                  <a:gd name="T14" fmla="*/ 19 w 24"/>
                  <a:gd name="T15" fmla="*/ 20 h 20"/>
                  <a:gd name="T16" fmla="*/ 21 w 24"/>
                  <a:gd name="T17" fmla="*/ 19 h 20"/>
                  <a:gd name="T18" fmla="*/ 23 w 24"/>
                  <a:gd name="T19" fmla="*/ 13 h 20"/>
                  <a:gd name="T20" fmla="*/ 19 w 24"/>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0">
                    <a:moveTo>
                      <a:pt x="19" y="7"/>
                    </a:moveTo>
                    <a:cubicBezTo>
                      <a:pt x="15" y="2"/>
                      <a:pt x="10" y="0"/>
                      <a:pt x="7" y="0"/>
                    </a:cubicBezTo>
                    <a:cubicBezTo>
                      <a:pt x="6" y="0"/>
                      <a:pt x="5" y="0"/>
                      <a:pt x="4" y="1"/>
                    </a:cubicBezTo>
                    <a:cubicBezTo>
                      <a:pt x="1" y="1"/>
                      <a:pt x="0" y="4"/>
                      <a:pt x="0" y="6"/>
                    </a:cubicBezTo>
                    <a:cubicBezTo>
                      <a:pt x="1" y="9"/>
                      <a:pt x="3" y="11"/>
                      <a:pt x="6" y="10"/>
                    </a:cubicBezTo>
                    <a:cubicBezTo>
                      <a:pt x="7" y="10"/>
                      <a:pt x="9" y="9"/>
                      <a:pt x="11" y="13"/>
                    </a:cubicBezTo>
                    <a:cubicBezTo>
                      <a:pt x="12" y="14"/>
                      <a:pt x="14" y="16"/>
                      <a:pt x="15" y="18"/>
                    </a:cubicBezTo>
                    <a:cubicBezTo>
                      <a:pt x="16" y="19"/>
                      <a:pt x="17" y="20"/>
                      <a:pt x="19" y="20"/>
                    </a:cubicBezTo>
                    <a:cubicBezTo>
                      <a:pt x="20" y="20"/>
                      <a:pt x="21" y="20"/>
                      <a:pt x="21" y="19"/>
                    </a:cubicBezTo>
                    <a:cubicBezTo>
                      <a:pt x="24" y="18"/>
                      <a:pt x="24" y="15"/>
                      <a:pt x="23" y="13"/>
                    </a:cubicBezTo>
                    <a:cubicBezTo>
                      <a:pt x="22" y="11"/>
                      <a:pt x="20" y="9"/>
                      <a:pt x="19" y="7"/>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3" name="Freeform 528">
                <a:extLst>
                  <a:ext uri="{FF2B5EF4-FFF2-40B4-BE49-F238E27FC236}">
                    <a16:creationId xmlns:a16="http://schemas.microsoft.com/office/drawing/2014/main" id="{8D3D7271-94EB-42DD-B98C-949C99F91492}"/>
                  </a:ext>
                </a:extLst>
              </p:cNvPr>
              <p:cNvSpPr>
                <a:spLocks/>
              </p:cNvSpPr>
              <p:nvPr/>
            </p:nvSpPr>
            <p:spPr bwMode="auto">
              <a:xfrm>
                <a:off x="12787313" y="3440113"/>
                <a:ext cx="57150" cy="58737"/>
              </a:xfrm>
              <a:custGeom>
                <a:avLst/>
                <a:gdLst>
                  <a:gd name="T0" fmla="*/ 13 w 23"/>
                  <a:gd name="T1" fmla="*/ 3 h 24"/>
                  <a:gd name="T2" fmla="*/ 13 w 23"/>
                  <a:gd name="T3" fmla="*/ 3 h 24"/>
                  <a:gd name="T4" fmla="*/ 2 w 23"/>
                  <a:gd name="T5" fmla="*/ 15 h 24"/>
                  <a:gd name="T6" fmla="*/ 1 w 23"/>
                  <a:gd name="T7" fmla="*/ 22 h 24"/>
                  <a:gd name="T8" fmla="*/ 5 w 23"/>
                  <a:gd name="T9" fmla="*/ 24 h 24"/>
                  <a:gd name="T10" fmla="*/ 8 w 23"/>
                  <a:gd name="T11" fmla="*/ 23 h 24"/>
                  <a:gd name="T12" fmla="*/ 21 w 23"/>
                  <a:gd name="T13" fmla="*/ 8 h 24"/>
                  <a:gd name="T14" fmla="*/ 21 w 23"/>
                  <a:gd name="T15" fmla="*/ 8 h 24"/>
                  <a:gd name="T16" fmla="*/ 20 w 23"/>
                  <a:gd name="T17" fmla="*/ 1 h 24"/>
                  <a:gd name="T18" fmla="*/ 13 w 23"/>
                  <a:gd name="T19"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3" y="3"/>
                    </a:moveTo>
                    <a:cubicBezTo>
                      <a:pt x="13" y="3"/>
                      <a:pt x="13" y="3"/>
                      <a:pt x="13" y="3"/>
                    </a:cubicBezTo>
                    <a:cubicBezTo>
                      <a:pt x="9" y="8"/>
                      <a:pt x="6" y="12"/>
                      <a:pt x="2" y="15"/>
                    </a:cubicBezTo>
                    <a:cubicBezTo>
                      <a:pt x="0" y="17"/>
                      <a:pt x="0" y="20"/>
                      <a:pt x="1" y="22"/>
                    </a:cubicBezTo>
                    <a:cubicBezTo>
                      <a:pt x="2" y="23"/>
                      <a:pt x="4" y="24"/>
                      <a:pt x="5" y="24"/>
                    </a:cubicBezTo>
                    <a:cubicBezTo>
                      <a:pt x="6" y="24"/>
                      <a:pt x="7" y="23"/>
                      <a:pt x="8" y="23"/>
                    </a:cubicBezTo>
                    <a:cubicBezTo>
                      <a:pt x="12" y="19"/>
                      <a:pt x="16" y="14"/>
                      <a:pt x="21" y="8"/>
                    </a:cubicBezTo>
                    <a:cubicBezTo>
                      <a:pt x="21" y="8"/>
                      <a:pt x="21" y="8"/>
                      <a:pt x="21" y="8"/>
                    </a:cubicBezTo>
                    <a:cubicBezTo>
                      <a:pt x="23" y="6"/>
                      <a:pt x="22" y="3"/>
                      <a:pt x="20" y="1"/>
                    </a:cubicBezTo>
                    <a:cubicBezTo>
                      <a:pt x="18" y="0"/>
                      <a:pt x="15" y="0"/>
                      <a:pt x="13"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4" name="Freeform 529">
                <a:extLst>
                  <a:ext uri="{FF2B5EF4-FFF2-40B4-BE49-F238E27FC236}">
                    <a16:creationId xmlns:a16="http://schemas.microsoft.com/office/drawing/2014/main" id="{9F8C325C-A5BE-4923-83C4-0BAD7677F3B0}"/>
                  </a:ext>
                </a:extLst>
              </p:cNvPr>
              <p:cNvSpPr>
                <a:spLocks/>
              </p:cNvSpPr>
              <p:nvPr/>
            </p:nvSpPr>
            <p:spPr bwMode="auto">
              <a:xfrm>
                <a:off x="12693651" y="3444875"/>
                <a:ext cx="57150" cy="58737"/>
              </a:xfrm>
              <a:custGeom>
                <a:avLst/>
                <a:gdLst>
                  <a:gd name="T0" fmla="*/ 10 w 23"/>
                  <a:gd name="T1" fmla="*/ 3 h 24"/>
                  <a:gd name="T2" fmla="*/ 3 w 23"/>
                  <a:gd name="T3" fmla="*/ 1 h 24"/>
                  <a:gd name="T4" fmla="*/ 2 w 23"/>
                  <a:gd name="T5" fmla="*/ 8 h 24"/>
                  <a:gd name="T6" fmla="*/ 15 w 23"/>
                  <a:gd name="T7" fmla="*/ 23 h 24"/>
                  <a:gd name="T8" fmla="*/ 18 w 23"/>
                  <a:gd name="T9" fmla="*/ 24 h 24"/>
                  <a:gd name="T10" fmla="*/ 22 w 23"/>
                  <a:gd name="T11" fmla="*/ 22 h 24"/>
                  <a:gd name="T12" fmla="*/ 21 w 23"/>
                  <a:gd name="T13" fmla="*/ 15 h 24"/>
                  <a:gd name="T14" fmla="*/ 10 w 23"/>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4">
                    <a:moveTo>
                      <a:pt x="10" y="3"/>
                    </a:moveTo>
                    <a:cubicBezTo>
                      <a:pt x="8" y="1"/>
                      <a:pt x="5" y="0"/>
                      <a:pt x="3" y="1"/>
                    </a:cubicBezTo>
                    <a:cubicBezTo>
                      <a:pt x="1" y="3"/>
                      <a:pt x="0" y="6"/>
                      <a:pt x="2" y="8"/>
                    </a:cubicBezTo>
                    <a:cubicBezTo>
                      <a:pt x="6" y="15"/>
                      <a:pt x="11" y="20"/>
                      <a:pt x="15" y="23"/>
                    </a:cubicBezTo>
                    <a:cubicBezTo>
                      <a:pt x="16" y="24"/>
                      <a:pt x="17" y="24"/>
                      <a:pt x="18" y="24"/>
                    </a:cubicBezTo>
                    <a:cubicBezTo>
                      <a:pt x="19" y="24"/>
                      <a:pt x="21" y="23"/>
                      <a:pt x="22" y="22"/>
                    </a:cubicBezTo>
                    <a:cubicBezTo>
                      <a:pt x="23" y="20"/>
                      <a:pt x="23" y="17"/>
                      <a:pt x="21" y="15"/>
                    </a:cubicBezTo>
                    <a:cubicBezTo>
                      <a:pt x="17" y="13"/>
                      <a:pt x="14" y="9"/>
                      <a:pt x="10"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5" name="Freeform 530">
                <a:extLst>
                  <a:ext uri="{FF2B5EF4-FFF2-40B4-BE49-F238E27FC236}">
                    <a16:creationId xmlns:a16="http://schemas.microsoft.com/office/drawing/2014/main" id="{A6566616-9401-4AC1-B366-73DE462BDF97}"/>
                  </a:ext>
                </a:extLst>
              </p:cNvPr>
              <p:cNvSpPr>
                <a:spLocks/>
              </p:cNvSpPr>
              <p:nvPr/>
            </p:nvSpPr>
            <p:spPr bwMode="auto">
              <a:xfrm>
                <a:off x="12842876" y="3384550"/>
                <a:ext cx="33338" cy="39687"/>
              </a:xfrm>
              <a:custGeom>
                <a:avLst/>
                <a:gdLst>
                  <a:gd name="T0" fmla="*/ 11 w 14"/>
                  <a:gd name="T1" fmla="*/ 2 h 16"/>
                  <a:gd name="T2" fmla="*/ 5 w 14"/>
                  <a:gd name="T3" fmla="*/ 4 h 16"/>
                  <a:gd name="T4" fmla="*/ 1 w 14"/>
                  <a:gd name="T5" fmla="*/ 9 h 16"/>
                  <a:gd name="T6" fmla="*/ 3 w 14"/>
                  <a:gd name="T7" fmla="*/ 16 h 16"/>
                  <a:gd name="T8" fmla="*/ 5 w 14"/>
                  <a:gd name="T9" fmla="*/ 16 h 16"/>
                  <a:gd name="T10" fmla="*/ 9 w 14"/>
                  <a:gd name="T11" fmla="*/ 14 h 16"/>
                  <a:gd name="T12" fmla="*/ 13 w 14"/>
                  <a:gd name="T13" fmla="*/ 8 h 16"/>
                  <a:gd name="T14" fmla="*/ 11 w 14"/>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1" y="2"/>
                    </a:moveTo>
                    <a:cubicBezTo>
                      <a:pt x="9" y="0"/>
                      <a:pt x="6" y="1"/>
                      <a:pt x="5" y="4"/>
                    </a:cubicBezTo>
                    <a:cubicBezTo>
                      <a:pt x="4" y="5"/>
                      <a:pt x="2" y="7"/>
                      <a:pt x="1" y="9"/>
                    </a:cubicBezTo>
                    <a:cubicBezTo>
                      <a:pt x="0" y="11"/>
                      <a:pt x="1" y="14"/>
                      <a:pt x="3" y="16"/>
                    </a:cubicBezTo>
                    <a:cubicBezTo>
                      <a:pt x="4" y="16"/>
                      <a:pt x="5" y="16"/>
                      <a:pt x="5" y="16"/>
                    </a:cubicBezTo>
                    <a:cubicBezTo>
                      <a:pt x="7" y="16"/>
                      <a:pt x="9" y="16"/>
                      <a:pt x="9" y="14"/>
                    </a:cubicBezTo>
                    <a:cubicBezTo>
                      <a:pt x="11" y="12"/>
                      <a:pt x="12" y="10"/>
                      <a:pt x="13" y="8"/>
                    </a:cubicBezTo>
                    <a:cubicBezTo>
                      <a:pt x="14" y="6"/>
                      <a:pt x="13" y="3"/>
                      <a:pt x="11" y="2"/>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6" name="Freeform 531">
                <a:extLst>
                  <a:ext uri="{FF2B5EF4-FFF2-40B4-BE49-F238E27FC236}">
                    <a16:creationId xmlns:a16="http://schemas.microsoft.com/office/drawing/2014/main" id="{8AACA0C1-B481-4931-B8CE-9B5BC0C732D6}"/>
                  </a:ext>
                </a:extLst>
              </p:cNvPr>
              <p:cNvSpPr>
                <a:spLocks/>
              </p:cNvSpPr>
              <p:nvPr/>
            </p:nvSpPr>
            <p:spPr bwMode="auto">
              <a:xfrm>
                <a:off x="12847638" y="3294063"/>
                <a:ext cx="88900" cy="88900"/>
              </a:xfrm>
              <a:custGeom>
                <a:avLst/>
                <a:gdLst>
                  <a:gd name="T0" fmla="*/ 17 w 36"/>
                  <a:gd name="T1" fmla="*/ 4 h 36"/>
                  <a:gd name="T2" fmla="*/ 11 w 36"/>
                  <a:gd name="T3" fmla="*/ 1 h 36"/>
                  <a:gd name="T4" fmla="*/ 9 w 36"/>
                  <a:gd name="T5" fmla="*/ 8 h 36"/>
                  <a:gd name="T6" fmla="*/ 12 w 36"/>
                  <a:gd name="T7" fmla="*/ 16 h 36"/>
                  <a:gd name="T8" fmla="*/ 4 w 36"/>
                  <a:gd name="T9" fmla="*/ 19 h 36"/>
                  <a:gd name="T10" fmla="*/ 1 w 36"/>
                  <a:gd name="T11" fmla="*/ 25 h 36"/>
                  <a:gd name="T12" fmla="*/ 6 w 36"/>
                  <a:gd name="T13" fmla="*/ 28 h 36"/>
                  <a:gd name="T14" fmla="*/ 7 w 36"/>
                  <a:gd name="T15" fmla="*/ 28 h 36"/>
                  <a:gd name="T16" fmla="*/ 16 w 36"/>
                  <a:gd name="T17" fmla="*/ 25 h 36"/>
                  <a:gd name="T18" fmla="*/ 19 w 36"/>
                  <a:gd name="T19" fmla="*/ 33 h 36"/>
                  <a:gd name="T20" fmla="*/ 24 w 36"/>
                  <a:gd name="T21" fmla="*/ 36 h 36"/>
                  <a:gd name="T22" fmla="*/ 25 w 36"/>
                  <a:gd name="T23" fmla="*/ 35 h 36"/>
                  <a:gd name="T24" fmla="*/ 28 w 36"/>
                  <a:gd name="T25" fmla="*/ 29 h 36"/>
                  <a:gd name="T26" fmla="*/ 24 w 36"/>
                  <a:gd name="T27" fmla="*/ 21 h 36"/>
                  <a:gd name="T28" fmla="*/ 33 w 36"/>
                  <a:gd name="T29" fmla="*/ 17 h 36"/>
                  <a:gd name="T30" fmla="*/ 35 w 36"/>
                  <a:gd name="T31" fmla="*/ 11 h 36"/>
                  <a:gd name="T32" fmla="*/ 29 w 36"/>
                  <a:gd name="T33" fmla="*/ 9 h 36"/>
                  <a:gd name="T34" fmla="*/ 21 w 36"/>
                  <a:gd name="T35" fmla="*/ 12 h 36"/>
                  <a:gd name="T36" fmla="*/ 17 w 36"/>
                  <a:gd name="T3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36">
                    <a:moveTo>
                      <a:pt x="17" y="4"/>
                    </a:moveTo>
                    <a:cubicBezTo>
                      <a:pt x="16" y="1"/>
                      <a:pt x="14" y="0"/>
                      <a:pt x="11" y="1"/>
                    </a:cubicBezTo>
                    <a:cubicBezTo>
                      <a:pt x="9" y="2"/>
                      <a:pt x="8" y="5"/>
                      <a:pt x="9" y="8"/>
                    </a:cubicBezTo>
                    <a:cubicBezTo>
                      <a:pt x="12" y="16"/>
                      <a:pt x="12" y="16"/>
                      <a:pt x="12" y="16"/>
                    </a:cubicBezTo>
                    <a:cubicBezTo>
                      <a:pt x="4" y="19"/>
                      <a:pt x="4" y="19"/>
                      <a:pt x="4" y="19"/>
                    </a:cubicBezTo>
                    <a:cubicBezTo>
                      <a:pt x="1" y="20"/>
                      <a:pt x="0" y="23"/>
                      <a:pt x="1" y="25"/>
                    </a:cubicBezTo>
                    <a:cubicBezTo>
                      <a:pt x="2" y="27"/>
                      <a:pt x="4" y="28"/>
                      <a:pt x="6" y="28"/>
                    </a:cubicBezTo>
                    <a:cubicBezTo>
                      <a:pt x="6" y="28"/>
                      <a:pt x="7" y="28"/>
                      <a:pt x="7" y="28"/>
                    </a:cubicBezTo>
                    <a:cubicBezTo>
                      <a:pt x="16" y="25"/>
                      <a:pt x="16" y="25"/>
                      <a:pt x="16" y="25"/>
                    </a:cubicBezTo>
                    <a:cubicBezTo>
                      <a:pt x="19" y="33"/>
                      <a:pt x="19" y="33"/>
                      <a:pt x="19" y="33"/>
                    </a:cubicBezTo>
                    <a:cubicBezTo>
                      <a:pt x="20" y="35"/>
                      <a:pt x="22" y="36"/>
                      <a:pt x="24" y="36"/>
                    </a:cubicBezTo>
                    <a:cubicBezTo>
                      <a:pt x="24" y="36"/>
                      <a:pt x="25" y="36"/>
                      <a:pt x="25" y="35"/>
                    </a:cubicBezTo>
                    <a:cubicBezTo>
                      <a:pt x="28" y="34"/>
                      <a:pt x="29" y="32"/>
                      <a:pt x="28" y="29"/>
                    </a:cubicBezTo>
                    <a:cubicBezTo>
                      <a:pt x="24" y="21"/>
                      <a:pt x="24" y="21"/>
                      <a:pt x="24" y="21"/>
                    </a:cubicBezTo>
                    <a:cubicBezTo>
                      <a:pt x="33" y="17"/>
                      <a:pt x="33" y="17"/>
                      <a:pt x="33" y="17"/>
                    </a:cubicBezTo>
                    <a:cubicBezTo>
                      <a:pt x="35" y="16"/>
                      <a:pt x="36" y="14"/>
                      <a:pt x="35" y="11"/>
                    </a:cubicBezTo>
                    <a:cubicBezTo>
                      <a:pt x="34" y="9"/>
                      <a:pt x="31" y="8"/>
                      <a:pt x="29" y="9"/>
                    </a:cubicBezTo>
                    <a:cubicBezTo>
                      <a:pt x="21" y="12"/>
                      <a:pt x="21" y="12"/>
                      <a:pt x="21" y="12"/>
                    </a:cubicBezTo>
                    <a:lnTo>
                      <a:pt x="17" y="4"/>
                    </a:ln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grpSp>
      <p:sp>
        <p:nvSpPr>
          <p:cNvPr id="32" name="Rectangle 31">
            <a:extLst>
              <a:ext uri="{FF2B5EF4-FFF2-40B4-BE49-F238E27FC236}">
                <a16:creationId xmlns:a16="http://schemas.microsoft.com/office/drawing/2014/main" id="{A329FFD6-4FB8-4790-B5AA-231310607D18}"/>
              </a:ext>
            </a:extLst>
          </p:cNvPr>
          <p:cNvSpPr/>
          <p:nvPr/>
        </p:nvSpPr>
        <p:spPr>
          <a:xfrm>
            <a:off x="7724398" y="3319591"/>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Understanding Integration Best Practices</a:t>
            </a:r>
          </a:p>
        </p:txBody>
      </p:sp>
      <p:sp>
        <p:nvSpPr>
          <p:cNvPr id="33" name="Rectangle 32">
            <a:extLst>
              <a:ext uri="{FF2B5EF4-FFF2-40B4-BE49-F238E27FC236}">
                <a16:creationId xmlns:a16="http://schemas.microsoft.com/office/drawing/2014/main" id="{6162B18F-BD8C-4230-8645-B27C44B28811}"/>
              </a:ext>
            </a:extLst>
          </p:cNvPr>
          <p:cNvSpPr/>
          <p:nvPr/>
        </p:nvSpPr>
        <p:spPr>
          <a:xfrm>
            <a:off x="7724398" y="4219324"/>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a:rPr>
              <a:t>Understanding integration security and responsibilities</a:t>
            </a: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D15E9969-58AA-43C7-8C35-D10DBDA68833}"/>
              </a:ext>
            </a:extLst>
          </p:cNvPr>
          <p:cNvSpPr/>
          <p:nvPr/>
        </p:nvSpPr>
        <p:spPr>
          <a:xfrm>
            <a:off x="7724398" y="5119057"/>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Parking Lot items</a:t>
            </a:r>
          </a:p>
        </p:txBody>
      </p:sp>
      <p:cxnSp>
        <p:nvCxnSpPr>
          <p:cNvPr id="35" name="Straight Connector 34">
            <a:extLst>
              <a:ext uri="{FF2B5EF4-FFF2-40B4-BE49-F238E27FC236}">
                <a16:creationId xmlns:a16="http://schemas.microsoft.com/office/drawing/2014/main" id="{19573201-E20B-4C7E-8E6B-0BDD915388F3}"/>
              </a:ext>
            </a:extLst>
          </p:cNvPr>
          <p:cNvCxnSpPr/>
          <p:nvPr/>
        </p:nvCxnSpPr>
        <p:spPr>
          <a:xfrm>
            <a:off x="7642204" y="4074583"/>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BCBA8-AE68-4F41-9246-67ED77220294}"/>
              </a:ext>
            </a:extLst>
          </p:cNvPr>
          <p:cNvCxnSpPr/>
          <p:nvPr/>
        </p:nvCxnSpPr>
        <p:spPr>
          <a:xfrm>
            <a:off x="7642204" y="3215541"/>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9BF64CE-98A9-4E18-8F9D-AAAE8460C27D}"/>
              </a:ext>
            </a:extLst>
          </p:cNvPr>
          <p:cNvGrpSpPr/>
          <p:nvPr/>
        </p:nvGrpSpPr>
        <p:grpSpPr>
          <a:xfrm>
            <a:off x="6925882" y="5178493"/>
            <a:ext cx="548640" cy="548640"/>
            <a:chOff x="6902725" y="5570066"/>
            <a:chExt cx="548640" cy="548640"/>
          </a:xfrm>
        </p:grpSpPr>
        <p:sp>
          <p:nvSpPr>
            <p:cNvPr id="43" name="Freeform 44">
              <a:extLst>
                <a:ext uri="{FF2B5EF4-FFF2-40B4-BE49-F238E27FC236}">
                  <a16:creationId xmlns:a16="http://schemas.microsoft.com/office/drawing/2014/main" id="{AE04621D-FDAA-44B9-9219-51F90E5629FD}"/>
                </a:ext>
              </a:extLst>
            </p:cNvPr>
            <p:cNvSpPr>
              <a:spLocks noChangeAspect="1" noEditPoints="1"/>
            </p:cNvSpPr>
            <p:nvPr/>
          </p:nvSpPr>
          <p:spPr bwMode="auto">
            <a:xfrm>
              <a:off x="7065821" y="5698082"/>
              <a:ext cx="222448" cy="292608"/>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6 h 189"/>
                <a:gd name="T22" fmla="*/ 148 w 151"/>
                <a:gd name="T23" fmla="*/ 29 h 189"/>
                <a:gd name="T24" fmla="*/ 141 w 151"/>
                <a:gd name="T25" fmla="*/ 32 h 189"/>
                <a:gd name="T26" fmla="*/ 118 w 151"/>
                <a:gd name="T27" fmla="*/ 32 h 189"/>
                <a:gd name="T28" fmla="*/ 118 w 151"/>
                <a:gd name="T29" fmla="*/ 10 h 189"/>
                <a:gd name="T30" fmla="*/ 141 w 151"/>
                <a:gd name="T31" fmla="*/ 32 h 189"/>
                <a:gd name="T32" fmla="*/ 141 w 151"/>
                <a:gd name="T33" fmla="*/ 181 h 189"/>
                <a:gd name="T34" fmla="*/ 10 w 151"/>
                <a:gd name="T35" fmla="*/ 181 h 189"/>
                <a:gd name="T36" fmla="*/ 7 w 151"/>
                <a:gd name="T37" fmla="*/ 179 h 189"/>
                <a:gd name="T38" fmla="*/ 7 w 151"/>
                <a:gd name="T39" fmla="*/ 10 h 189"/>
                <a:gd name="T40" fmla="*/ 10 w 151"/>
                <a:gd name="T41" fmla="*/ 7 h 189"/>
                <a:gd name="T42" fmla="*/ 111 w 151"/>
                <a:gd name="T43" fmla="*/ 7 h 189"/>
                <a:gd name="T44" fmla="*/ 111 w 151"/>
                <a:gd name="T45" fmla="*/ 36 h 189"/>
                <a:gd name="T46" fmla="*/ 115 w 151"/>
                <a:gd name="T47" fmla="*/ 40 h 189"/>
                <a:gd name="T48" fmla="*/ 144 w 151"/>
                <a:gd name="T49" fmla="*/ 40 h 189"/>
                <a:gd name="T50" fmla="*/ 144 w 151"/>
                <a:gd name="T51" fmla="*/ 179 h 189"/>
                <a:gd name="T52" fmla="*/ 141 w 151"/>
                <a:gd name="T53"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4"/>
                    <a:pt x="0" y="10"/>
                  </a:cubicBezTo>
                  <a:cubicBezTo>
                    <a:pt x="0" y="179"/>
                    <a:pt x="0" y="179"/>
                    <a:pt x="0" y="179"/>
                  </a:cubicBezTo>
                  <a:cubicBezTo>
                    <a:pt x="0" y="184"/>
                    <a:pt x="4" y="189"/>
                    <a:pt x="10" y="189"/>
                  </a:cubicBezTo>
                  <a:cubicBezTo>
                    <a:pt x="141" y="189"/>
                    <a:pt x="141" y="189"/>
                    <a:pt x="141" y="189"/>
                  </a:cubicBezTo>
                  <a:cubicBezTo>
                    <a:pt x="147" y="189"/>
                    <a:pt x="151" y="184"/>
                    <a:pt x="151" y="179"/>
                  </a:cubicBezTo>
                  <a:cubicBezTo>
                    <a:pt x="151" y="36"/>
                    <a:pt x="151" y="36"/>
                    <a:pt x="151" y="36"/>
                  </a:cubicBezTo>
                  <a:cubicBezTo>
                    <a:pt x="151" y="33"/>
                    <a:pt x="150" y="31"/>
                    <a:pt x="148" y="29"/>
                  </a:cubicBezTo>
                  <a:close/>
                  <a:moveTo>
                    <a:pt x="141" y="32"/>
                  </a:moveTo>
                  <a:cubicBezTo>
                    <a:pt x="118" y="32"/>
                    <a:pt x="118" y="32"/>
                    <a:pt x="118" y="32"/>
                  </a:cubicBezTo>
                  <a:cubicBezTo>
                    <a:pt x="118" y="10"/>
                    <a:pt x="118" y="10"/>
                    <a:pt x="118" y="10"/>
                  </a:cubicBezTo>
                  <a:lnTo>
                    <a:pt x="141" y="32"/>
                  </a:lnTo>
                  <a:close/>
                  <a:moveTo>
                    <a:pt x="141" y="181"/>
                  </a:moveTo>
                  <a:cubicBezTo>
                    <a:pt x="10" y="181"/>
                    <a:pt x="10" y="181"/>
                    <a:pt x="10" y="181"/>
                  </a:cubicBezTo>
                  <a:cubicBezTo>
                    <a:pt x="8" y="181"/>
                    <a:pt x="7" y="180"/>
                    <a:pt x="7" y="179"/>
                  </a:cubicBezTo>
                  <a:cubicBezTo>
                    <a:pt x="7" y="10"/>
                    <a:pt x="7" y="10"/>
                    <a:pt x="7" y="10"/>
                  </a:cubicBezTo>
                  <a:cubicBezTo>
                    <a:pt x="7" y="8"/>
                    <a:pt x="8" y="7"/>
                    <a:pt x="10" y="7"/>
                  </a:cubicBezTo>
                  <a:cubicBezTo>
                    <a:pt x="111" y="7"/>
                    <a:pt x="111" y="7"/>
                    <a:pt x="111" y="7"/>
                  </a:cubicBezTo>
                  <a:cubicBezTo>
                    <a:pt x="111" y="36"/>
                    <a:pt x="111" y="36"/>
                    <a:pt x="111" y="36"/>
                  </a:cubicBezTo>
                  <a:cubicBezTo>
                    <a:pt x="111" y="38"/>
                    <a:pt x="113" y="40"/>
                    <a:pt x="115" y="40"/>
                  </a:cubicBezTo>
                  <a:cubicBezTo>
                    <a:pt x="144" y="40"/>
                    <a:pt x="144" y="40"/>
                    <a:pt x="144" y="40"/>
                  </a:cubicBezTo>
                  <a:cubicBezTo>
                    <a:pt x="144" y="179"/>
                    <a:pt x="144" y="179"/>
                    <a:pt x="144" y="179"/>
                  </a:cubicBezTo>
                  <a:cubicBezTo>
                    <a:pt x="144" y="180"/>
                    <a:pt x="142" y="181"/>
                    <a:pt x="141" y="181"/>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4" name="Oval 43">
              <a:extLst>
                <a:ext uri="{FF2B5EF4-FFF2-40B4-BE49-F238E27FC236}">
                  <a16:creationId xmlns:a16="http://schemas.microsoft.com/office/drawing/2014/main" id="{DB29B79B-7BE6-489F-95E9-98CD576FC2E0}"/>
                </a:ext>
              </a:extLst>
            </p:cNvPr>
            <p:cNvSpPr/>
            <p:nvPr/>
          </p:nvSpPr>
          <p:spPr>
            <a:xfrm>
              <a:off x="6902725" y="5570066"/>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37B3FD7A-17E8-482B-A1A5-4E9E5F619931}"/>
              </a:ext>
            </a:extLst>
          </p:cNvPr>
          <p:cNvGrpSpPr/>
          <p:nvPr/>
        </p:nvGrpSpPr>
        <p:grpSpPr>
          <a:xfrm>
            <a:off x="6925882" y="1579561"/>
            <a:ext cx="548640" cy="548640"/>
            <a:chOff x="6876221" y="2202770"/>
            <a:chExt cx="548640" cy="548640"/>
          </a:xfrm>
        </p:grpSpPr>
        <p:sp>
          <p:nvSpPr>
            <p:cNvPr id="46" name="Oval 45">
              <a:extLst>
                <a:ext uri="{FF2B5EF4-FFF2-40B4-BE49-F238E27FC236}">
                  <a16:creationId xmlns:a16="http://schemas.microsoft.com/office/drawing/2014/main" id="{58293D58-B134-473A-9F03-5F196F6ED292}"/>
                </a:ext>
              </a:extLst>
            </p:cNvPr>
            <p:cNvSpPr/>
            <p:nvPr/>
          </p:nvSpPr>
          <p:spPr>
            <a:xfrm>
              <a:off x="6876221" y="2202770"/>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nvGrpSpPr>
            <p:cNvPr id="47" name="Group 46">
              <a:extLst>
                <a:ext uri="{FF2B5EF4-FFF2-40B4-BE49-F238E27FC236}">
                  <a16:creationId xmlns:a16="http://schemas.microsoft.com/office/drawing/2014/main" id="{906DC58D-1320-435B-BC12-F0929C9EAF77}"/>
                </a:ext>
              </a:extLst>
            </p:cNvPr>
            <p:cNvGrpSpPr>
              <a:grpSpLocks noChangeAspect="1"/>
            </p:cNvGrpSpPr>
            <p:nvPr/>
          </p:nvGrpSpPr>
          <p:grpSpPr>
            <a:xfrm>
              <a:off x="7035495" y="2330786"/>
              <a:ext cx="230092" cy="292608"/>
              <a:chOff x="9799638" y="115888"/>
              <a:chExt cx="420687" cy="534987"/>
            </a:xfrm>
          </p:grpSpPr>
          <p:sp>
            <p:nvSpPr>
              <p:cNvPr id="48" name="Freeform 425">
                <a:extLst>
                  <a:ext uri="{FF2B5EF4-FFF2-40B4-BE49-F238E27FC236}">
                    <a16:creationId xmlns:a16="http://schemas.microsoft.com/office/drawing/2014/main" id="{61CDEB10-B0AD-47F1-BF60-C6C6C6D33D27}"/>
                  </a:ext>
                </a:extLst>
              </p:cNvPr>
              <p:cNvSpPr>
                <a:spLocks noEditPoints="1"/>
              </p:cNvSpPr>
              <p:nvPr/>
            </p:nvSpPr>
            <p:spPr bwMode="auto">
              <a:xfrm>
                <a:off x="9799638" y="115888"/>
                <a:ext cx="420687" cy="534987"/>
              </a:xfrm>
              <a:custGeom>
                <a:avLst/>
                <a:gdLst>
                  <a:gd name="T0" fmla="*/ 154 w 189"/>
                  <a:gd name="T1" fmla="*/ 16 h 240"/>
                  <a:gd name="T2" fmla="*/ 149 w 189"/>
                  <a:gd name="T3" fmla="*/ 0 h 240"/>
                  <a:gd name="T4" fmla="*/ 144 w 189"/>
                  <a:gd name="T5" fmla="*/ 16 h 240"/>
                  <a:gd name="T6" fmla="*/ 99 w 189"/>
                  <a:gd name="T7" fmla="*/ 5 h 240"/>
                  <a:gd name="T8" fmla="*/ 89 w 189"/>
                  <a:gd name="T9" fmla="*/ 5 h 240"/>
                  <a:gd name="T10" fmla="*/ 44 w 189"/>
                  <a:gd name="T11" fmla="*/ 16 h 240"/>
                  <a:gd name="T12" fmla="*/ 39 w 189"/>
                  <a:gd name="T13" fmla="*/ 0 h 240"/>
                  <a:gd name="T14" fmla="*/ 34 w 189"/>
                  <a:gd name="T15" fmla="*/ 16 h 240"/>
                  <a:gd name="T16" fmla="*/ 0 w 189"/>
                  <a:gd name="T17" fmla="*/ 21 h 240"/>
                  <a:gd name="T18" fmla="*/ 5 w 189"/>
                  <a:gd name="T19" fmla="*/ 240 h 240"/>
                  <a:gd name="T20" fmla="*/ 189 w 189"/>
                  <a:gd name="T21" fmla="*/ 235 h 240"/>
                  <a:gd name="T22" fmla="*/ 184 w 189"/>
                  <a:gd name="T23" fmla="*/ 16 h 240"/>
                  <a:gd name="T24" fmla="*/ 154 w 189"/>
                  <a:gd name="T25" fmla="*/ 48 h 240"/>
                  <a:gd name="T26" fmla="*/ 158 w 189"/>
                  <a:gd name="T27" fmla="*/ 53 h 240"/>
                  <a:gd name="T28" fmla="*/ 139 w 189"/>
                  <a:gd name="T29" fmla="*/ 53 h 240"/>
                  <a:gd name="T30" fmla="*/ 144 w 189"/>
                  <a:gd name="T31" fmla="*/ 48 h 240"/>
                  <a:gd name="T32" fmla="*/ 94 w 189"/>
                  <a:gd name="T33" fmla="*/ 53 h 240"/>
                  <a:gd name="T34" fmla="*/ 99 w 189"/>
                  <a:gd name="T35" fmla="*/ 45 h 240"/>
                  <a:gd name="T36" fmla="*/ 94 w 189"/>
                  <a:gd name="T37" fmla="*/ 62 h 240"/>
                  <a:gd name="T38" fmla="*/ 89 w 189"/>
                  <a:gd name="T39" fmla="*/ 45 h 240"/>
                  <a:gd name="T40" fmla="*/ 94 w 189"/>
                  <a:gd name="T41" fmla="*/ 53 h 240"/>
                  <a:gd name="T42" fmla="*/ 44 w 189"/>
                  <a:gd name="T43" fmla="*/ 48 h 240"/>
                  <a:gd name="T44" fmla="*/ 49 w 189"/>
                  <a:gd name="T45" fmla="*/ 53 h 240"/>
                  <a:gd name="T46" fmla="*/ 30 w 189"/>
                  <a:gd name="T47" fmla="*/ 53 h 240"/>
                  <a:gd name="T48" fmla="*/ 34 w 189"/>
                  <a:gd name="T49" fmla="*/ 48 h 240"/>
                  <a:gd name="T50" fmla="*/ 179 w 189"/>
                  <a:gd name="T51" fmla="*/ 230 h 240"/>
                  <a:gd name="T52" fmla="*/ 9 w 189"/>
                  <a:gd name="T53" fmla="*/ 25 h 240"/>
                  <a:gd name="T54" fmla="*/ 34 w 189"/>
                  <a:gd name="T55" fmla="*/ 35 h 240"/>
                  <a:gd name="T56" fmla="*/ 39 w 189"/>
                  <a:gd name="T57" fmla="*/ 72 h 240"/>
                  <a:gd name="T58" fmla="*/ 44 w 189"/>
                  <a:gd name="T59" fmla="*/ 35 h 240"/>
                  <a:gd name="T60" fmla="*/ 89 w 189"/>
                  <a:gd name="T61" fmla="*/ 25 h 240"/>
                  <a:gd name="T62" fmla="*/ 75 w 189"/>
                  <a:gd name="T63" fmla="*/ 53 h 240"/>
                  <a:gd name="T64" fmla="*/ 113 w 189"/>
                  <a:gd name="T65" fmla="*/ 53 h 240"/>
                  <a:gd name="T66" fmla="*/ 99 w 189"/>
                  <a:gd name="T67" fmla="*/ 25 h 240"/>
                  <a:gd name="T68" fmla="*/ 144 w 189"/>
                  <a:gd name="T69" fmla="*/ 35 h 240"/>
                  <a:gd name="T70" fmla="*/ 149 w 189"/>
                  <a:gd name="T71" fmla="*/ 72 h 240"/>
                  <a:gd name="T72" fmla="*/ 154 w 189"/>
                  <a:gd name="T73" fmla="*/ 35 h 240"/>
                  <a:gd name="T74" fmla="*/ 179 w 189"/>
                  <a:gd name="T75" fmla="*/ 2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240">
                    <a:moveTo>
                      <a:pt x="184" y="16"/>
                    </a:moveTo>
                    <a:cubicBezTo>
                      <a:pt x="154" y="16"/>
                      <a:pt x="154" y="16"/>
                      <a:pt x="154" y="16"/>
                    </a:cubicBezTo>
                    <a:cubicBezTo>
                      <a:pt x="154" y="5"/>
                      <a:pt x="154" y="5"/>
                      <a:pt x="154" y="5"/>
                    </a:cubicBezTo>
                    <a:cubicBezTo>
                      <a:pt x="154" y="2"/>
                      <a:pt x="151" y="0"/>
                      <a:pt x="149" y="0"/>
                    </a:cubicBezTo>
                    <a:cubicBezTo>
                      <a:pt x="146" y="0"/>
                      <a:pt x="144" y="2"/>
                      <a:pt x="144" y="5"/>
                    </a:cubicBezTo>
                    <a:cubicBezTo>
                      <a:pt x="144" y="16"/>
                      <a:pt x="144" y="16"/>
                      <a:pt x="144" y="16"/>
                    </a:cubicBezTo>
                    <a:cubicBezTo>
                      <a:pt x="99" y="16"/>
                      <a:pt x="99" y="16"/>
                      <a:pt x="99" y="16"/>
                    </a:cubicBezTo>
                    <a:cubicBezTo>
                      <a:pt x="99" y="5"/>
                      <a:pt x="99" y="5"/>
                      <a:pt x="99" y="5"/>
                    </a:cubicBezTo>
                    <a:cubicBezTo>
                      <a:pt x="99" y="2"/>
                      <a:pt x="97" y="0"/>
                      <a:pt x="94" y="0"/>
                    </a:cubicBezTo>
                    <a:cubicBezTo>
                      <a:pt x="91" y="0"/>
                      <a:pt x="89" y="2"/>
                      <a:pt x="89" y="5"/>
                    </a:cubicBezTo>
                    <a:cubicBezTo>
                      <a:pt x="89" y="16"/>
                      <a:pt x="89" y="16"/>
                      <a:pt x="89" y="16"/>
                    </a:cubicBezTo>
                    <a:cubicBezTo>
                      <a:pt x="44" y="16"/>
                      <a:pt x="44" y="16"/>
                      <a:pt x="44" y="16"/>
                    </a:cubicBezTo>
                    <a:cubicBezTo>
                      <a:pt x="44" y="5"/>
                      <a:pt x="44" y="5"/>
                      <a:pt x="44" y="5"/>
                    </a:cubicBezTo>
                    <a:cubicBezTo>
                      <a:pt x="44" y="2"/>
                      <a:pt x="42" y="0"/>
                      <a:pt x="39" y="0"/>
                    </a:cubicBezTo>
                    <a:cubicBezTo>
                      <a:pt x="37" y="0"/>
                      <a:pt x="34" y="2"/>
                      <a:pt x="34" y="5"/>
                    </a:cubicBezTo>
                    <a:cubicBezTo>
                      <a:pt x="34" y="16"/>
                      <a:pt x="34" y="16"/>
                      <a:pt x="34" y="16"/>
                    </a:cubicBezTo>
                    <a:cubicBezTo>
                      <a:pt x="5" y="16"/>
                      <a:pt x="5" y="16"/>
                      <a:pt x="5" y="16"/>
                    </a:cubicBezTo>
                    <a:cubicBezTo>
                      <a:pt x="2" y="16"/>
                      <a:pt x="0" y="18"/>
                      <a:pt x="0" y="21"/>
                    </a:cubicBezTo>
                    <a:cubicBezTo>
                      <a:pt x="0" y="235"/>
                      <a:pt x="0" y="235"/>
                      <a:pt x="0" y="235"/>
                    </a:cubicBezTo>
                    <a:cubicBezTo>
                      <a:pt x="0" y="238"/>
                      <a:pt x="2" y="240"/>
                      <a:pt x="5" y="240"/>
                    </a:cubicBezTo>
                    <a:cubicBezTo>
                      <a:pt x="184" y="240"/>
                      <a:pt x="184" y="240"/>
                      <a:pt x="184" y="240"/>
                    </a:cubicBezTo>
                    <a:cubicBezTo>
                      <a:pt x="187" y="240"/>
                      <a:pt x="189" y="238"/>
                      <a:pt x="189" y="235"/>
                    </a:cubicBezTo>
                    <a:cubicBezTo>
                      <a:pt x="189" y="21"/>
                      <a:pt x="189" y="21"/>
                      <a:pt x="189" y="21"/>
                    </a:cubicBezTo>
                    <a:cubicBezTo>
                      <a:pt x="189" y="18"/>
                      <a:pt x="187" y="16"/>
                      <a:pt x="184" y="16"/>
                    </a:cubicBezTo>
                    <a:close/>
                    <a:moveTo>
                      <a:pt x="149" y="53"/>
                    </a:moveTo>
                    <a:cubicBezTo>
                      <a:pt x="151" y="53"/>
                      <a:pt x="154" y="51"/>
                      <a:pt x="154" y="48"/>
                    </a:cubicBezTo>
                    <a:cubicBezTo>
                      <a:pt x="154" y="45"/>
                      <a:pt x="154" y="45"/>
                      <a:pt x="154" y="45"/>
                    </a:cubicBezTo>
                    <a:cubicBezTo>
                      <a:pt x="156" y="47"/>
                      <a:pt x="158" y="50"/>
                      <a:pt x="158" y="53"/>
                    </a:cubicBezTo>
                    <a:cubicBezTo>
                      <a:pt x="158" y="58"/>
                      <a:pt x="154" y="62"/>
                      <a:pt x="149" y="62"/>
                    </a:cubicBezTo>
                    <a:cubicBezTo>
                      <a:pt x="144" y="62"/>
                      <a:pt x="139" y="58"/>
                      <a:pt x="139" y="53"/>
                    </a:cubicBezTo>
                    <a:cubicBezTo>
                      <a:pt x="139" y="50"/>
                      <a:pt x="141" y="47"/>
                      <a:pt x="144" y="45"/>
                    </a:cubicBezTo>
                    <a:cubicBezTo>
                      <a:pt x="144" y="48"/>
                      <a:pt x="144" y="48"/>
                      <a:pt x="144" y="48"/>
                    </a:cubicBezTo>
                    <a:cubicBezTo>
                      <a:pt x="144" y="51"/>
                      <a:pt x="146" y="53"/>
                      <a:pt x="149" y="53"/>
                    </a:cubicBezTo>
                    <a:close/>
                    <a:moveTo>
                      <a:pt x="94" y="53"/>
                    </a:moveTo>
                    <a:cubicBezTo>
                      <a:pt x="97" y="53"/>
                      <a:pt x="99" y="51"/>
                      <a:pt x="99" y="48"/>
                    </a:cubicBezTo>
                    <a:cubicBezTo>
                      <a:pt x="99" y="45"/>
                      <a:pt x="99" y="45"/>
                      <a:pt x="99" y="45"/>
                    </a:cubicBezTo>
                    <a:cubicBezTo>
                      <a:pt x="102" y="47"/>
                      <a:pt x="103" y="50"/>
                      <a:pt x="103" y="53"/>
                    </a:cubicBezTo>
                    <a:cubicBezTo>
                      <a:pt x="103" y="58"/>
                      <a:pt x="99" y="62"/>
                      <a:pt x="94" y="62"/>
                    </a:cubicBezTo>
                    <a:cubicBezTo>
                      <a:pt x="89" y="62"/>
                      <a:pt x="85" y="58"/>
                      <a:pt x="85" y="53"/>
                    </a:cubicBezTo>
                    <a:cubicBezTo>
                      <a:pt x="85" y="50"/>
                      <a:pt x="87" y="47"/>
                      <a:pt x="89" y="45"/>
                    </a:cubicBezTo>
                    <a:cubicBezTo>
                      <a:pt x="89" y="48"/>
                      <a:pt x="89" y="48"/>
                      <a:pt x="89" y="48"/>
                    </a:cubicBezTo>
                    <a:cubicBezTo>
                      <a:pt x="89" y="51"/>
                      <a:pt x="91" y="53"/>
                      <a:pt x="94" y="53"/>
                    </a:cubicBezTo>
                    <a:close/>
                    <a:moveTo>
                      <a:pt x="39" y="53"/>
                    </a:moveTo>
                    <a:cubicBezTo>
                      <a:pt x="42" y="53"/>
                      <a:pt x="44" y="51"/>
                      <a:pt x="44" y="48"/>
                    </a:cubicBezTo>
                    <a:cubicBezTo>
                      <a:pt x="44" y="45"/>
                      <a:pt x="44" y="45"/>
                      <a:pt x="44" y="45"/>
                    </a:cubicBezTo>
                    <a:cubicBezTo>
                      <a:pt x="47" y="47"/>
                      <a:pt x="49" y="50"/>
                      <a:pt x="49" y="53"/>
                    </a:cubicBezTo>
                    <a:cubicBezTo>
                      <a:pt x="49" y="58"/>
                      <a:pt x="44" y="62"/>
                      <a:pt x="39" y="62"/>
                    </a:cubicBezTo>
                    <a:cubicBezTo>
                      <a:pt x="34" y="62"/>
                      <a:pt x="30" y="58"/>
                      <a:pt x="30" y="53"/>
                    </a:cubicBezTo>
                    <a:cubicBezTo>
                      <a:pt x="30" y="50"/>
                      <a:pt x="32" y="47"/>
                      <a:pt x="34" y="45"/>
                    </a:cubicBezTo>
                    <a:cubicBezTo>
                      <a:pt x="34" y="48"/>
                      <a:pt x="34" y="48"/>
                      <a:pt x="34" y="48"/>
                    </a:cubicBezTo>
                    <a:cubicBezTo>
                      <a:pt x="34" y="51"/>
                      <a:pt x="37" y="53"/>
                      <a:pt x="39" y="53"/>
                    </a:cubicBezTo>
                    <a:close/>
                    <a:moveTo>
                      <a:pt x="179" y="230"/>
                    </a:moveTo>
                    <a:cubicBezTo>
                      <a:pt x="9" y="230"/>
                      <a:pt x="9" y="230"/>
                      <a:pt x="9" y="230"/>
                    </a:cubicBezTo>
                    <a:cubicBezTo>
                      <a:pt x="9" y="25"/>
                      <a:pt x="9" y="25"/>
                      <a:pt x="9" y="25"/>
                    </a:cubicBezTo>
                    <a:cubicBezTo>
                      <a:pt x="34" y="25"/>
                      <a:pt x="34" y="25"/>
                      <a:pt x="34" y="25"/>
                    </a:cubicBezTo>
                    <a:cubicBezTo>
                      <a:pt x="34" y="35"/>
                      <a:pt x="34" y="35"/>
                      <a:pt x="34" y="35"/>
                    </a:cubicBezTo>
                    <a:cubicBezTo>
                      <a:pt x="26" y="37"/>
                      <a:pt x="20" y="44"/>
                      <a:pt x="20" y="53"/>
                    </a:cubicBezTo>
                    <a:cubicBezTo>
                      <a:pt x="20" y="63"/>
                      <a:pt x="29" y="72"/>
                      <a:pt x="39" y="72"/>
                    </a:cubicBezTo>
                    <a:cubicBezTo>
                      <a:pt x="50" y="72"/>
                      <a:pt x="58" y="63"/>
                      <a:pt x="58" y="53"/>
                    </a:cubicBezTo>
                    <a:cubicBezTo>
                      <a:pt x="58" y="44"/>
                      <a:pt x="52" y="37"/>
                      <a:pt x="44" y="35"/>
                    </a:cubicBezTo>
                    <a:cubicBezTo>
                      <a:pt x="44" y="25"/>
                      <a:pt x="44" y="25"/>
                      <a:pt x="44" y="25"/>
                    </a:cubicBezTo>
                    <a:cubicBezTo>
                      <a:pt x="89" y="25"/>
                      <a:pt x="89" y="25"/>
                      <a:pt x="89" y="25"/>
                    </a:cubicBezTo>
                    <a:cubicBezTo>
                      <a:pt x="89" y="35"/>
                      <a:pt x="89" y="35"/>
                      <a:pt x="89" y="35"/>
                    </a:cubicBezTo>
                    <a:cubicBezTo>
                      <a:pt x="81" y="37"/>
                      <a:pt x="75" y="44"/>
                      <a:pt x="75" y="53"/>
                    </a:cubicBezTo>
                    <a:cubicBezTo>
                      <a:pt x="75" y="63"/>
                      <a:pt x="84" y="72"/>
                      <a:pt x="94" y="72"/>
                    </a:cubicBezTo>
                    <a:cubicBezTo>
                      <a:pt x="104" y="72"/>
                      <a:pt x="113" y="63"/>
                      <a:pt x="113" y="53"/>
                    </a:cubicBezTo>
                    <a:cubicBezTo>
                      <a:pt x="113" y="44"/>
                      <a:pt x="107" y="37"/>
                      <a:pt x="99" y="35"/>
                    </a:cubicBezTo>
                    <a:cubicBezTo>
                      <a:pt x="99" y="25"/>
                      <a:pt x="99" y="25"/>
                      <a:pt x="99" y="25"/>
                    </a:cubicBezTo>
                    <a:cubicBezTo>
                      <a:pt x="144" y="25"/>
                      <a:pt x="144" y="25"/>
                      <a:pt x="144" y="25"/>
                    </a:cubicBezTo>
                    <a:cubicBezTo>
                      <a:pt x="144" y="35"/>
                      <a:pt x="144" y="35"/>
                      <a:pt x="144" y="35"/>
                    </a:cubicBezTo>
                    <a:cubicBezTo>
                      <a:pt x="136" y="37"/>
                      <a:pt x="130" y="44"/>
                      <a:pt x="130" y="53"/>
                    </a:cubicBezTo>
                    <a:cubicBezTo>
                      <a:pt x="130" y="63"/>
                      <a:pt x="138" y="72"/>
                      <a:pt x="149" y="72"/>
                    </a:cubicBezTo>
                    <a:cubicBezTo>
                      <a:pt x="159" y="72"/>
                      <a:pt x="168" y="63"/>
                      <a:pt x="168" y="53"/>
                    </a:cubicBezTo>
                    <a:cubicBezTo>
                      <a:pt x="168" y="44"/>
                      <a:pt x="162" y="37"/>
                      <a:pt x="154" y="35"/>
                    </a:cubicBezTo>
                    <a:cubicBezTo>
                      <a:pt x="154" y="25"/>
                      <a:pt x="154" y="25"/>
                      <a:pt x="154" y="25"/>
                    </a:cubicBezTo>
                    <a:cubicBezTo>
                      <a:pt x="179" y="25"/>
                      <a:pt x="179" y="25"/>
                      <a:pt x="179" y="25"/>
                    </a:cubicBezTo>
                    <a:lnTo>
                      <a:pt x="179" y="230"/>
                    </a:ln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9" name="Freeform 426">
                <a:extLst>
                  <a:ext uri="{FF2B5EF4-FFF2-40B4-BE49-F238E27FC236}">
                    <a16:creationId xmlns:a16="http://schemas.microsoft.com/office/drawing/2014/main" id="{D8116112-B0D2-468A-AA22-41EB5E44C9EC}"/>
                  </a:ext>
                </a:extLst>
              </p:cNvPr>
              <p:cNvSpPr>
                <a:spLocks/>
              </p:cNvSpPr>
              <p:nvPr/>
            </p:nvSpPr>
            <p:spPr bwMode="auto">
              <a:xfrm>
                <a:off x="9956800" y="528638"/>
                <a:ext cx="185737" cy="19050"/>
              </a:xfrm>
              <a:custGeom>
                <a:avLst/>
                <a:gdLst>
                  <a:gd name="T0" fmla="*/ 79 w 83"/>
                  <a:gd name="T1" fmla="*/ 0 h 9"/>
                  <a:gd name="T2" fmla="*/ 4 w 83"/>
                  <a:gd name="T3" fmla="*/ 0 h 9"/>
                  <a:gd name="T4" fmla="*/ 0 w 83"/>
                  <a:gd name="T5" fmla="*/ 4 h 9"/>
                  <a:gd name="T6" fmla="*/ 4 w 83"/>
                  <a:gd name="T7" fmla="*/ 9 h 9"/>
                  <a:gd name="T8" fmla="*/ 79 w 83"/>
                  <a:gd name="T9" fmla="*/ 9 h 9"/>
                  <a:gd name="T10" fmla="*/ 83 w 83"/>
                  <a:gd name="T11" fmla="*/ 4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4"/>
                    </a:cubicBezTo>
                    <a:cubicBezTo>
                      <a:pt x="0" y="7"/>
                      <a:pt x="2" y="9"/>
                      <a:pt x="4" y="9"/>
                    </a:cubicBezTo>
                    <a:cubicBezTo>
                      <a:pt x="79" y="9"/>
                      <a:pt x="79" y="9"/>
                      <a:pt x="79" y="9"/>
                    </a:cubicBezTo>
                    <a:cubicBezTo>
                      <a:pt x="81" y="9"/>
                      <a:pt x="83" y="7"/>
                      <a:pt x="83" y="4"/>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0" name="Freeform 427">
                <a:extLst>
                  <a:ext uri="{FF2B5EF4-FFF2-40B4-BE49-F238E27FC236}">
                    <a16:creationId xmlns:a16="http://schemas.microsoft.com/office/drawing/2014/main" id="{19562EF8-8E0D-4479-AE1B-EEFD67682259}"/>
                  </a:ext>
                </a:extLst>
              </p:cNvPr>
              <p:cNvSpPr>
                <a:spLocks/>
              </p:cNvSpPr>
              <p:nvPr/>
            </p:nvSpPr>
            <p:spPr bwMode="auto">
              <a:xfrm>
                <a:off x="9956800" y="438150"/>
                <a:ext cx="185737" cy="23812"/>
              </a:xfrm>
              <a:custGeom>
                <a:avLst/>
                <a:gdLst>
                  <a:gd name="T0" fmla="*/ 79 w 83"/>
                  <a:gd name="T1" fmla="*/ 0 h 10"/>
                  <a:gd name="T2" fmla="*/ 4 w 83"/>
                  <a:gd name="T3" fmla="*/ 0 h 10"/>
                  <a:gd name="T4" fmla="*/ 0 w 83"/>
                  <a:gd name="T5" fmla="*/ 5 h 10"/>
                  <a:gd name="T6" fmla="*/ 4 w 83"/>
                  <a:gd name="T7" fmla="*/ 10 h 10"/>
                  <a:gd name="T8" fmla="*/ 79 w 83"/>
                  <a:gd name="T9" fmla="*/ 10 h 10"/>
                  <a:gd name="T10" fmla="*/ 83 w 83"/>
                  <a:gd name="T11" fmla="*/ 5 h 10"/>
                  <a:gd name="T12" fmla="*/ 79 w 8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3" h="10">
                    <a:moveTo>
                      <a:pt x="79" y="0"/>
                    </a:moveTo>
                    <a:cubicBezTo>
                      <a:pt x="4" y="0"/>
                      <a:pt x="4" y="0"/>
                      <a:pt x="4" y="0"/>
                    </a:cubicBezTo>
                    <a:cubicBezTo>
                      <a:pt x="2" y="0"/>
                      <a:pt x="0" y="2"/>
                      <a:pt x="0" y="5"/>
                    </a:cubicBezTo>
                    <a:cubicBezTo>
                      <a:pt x="0" y="8"/>
                      <a:pt x="2" y="10"/>
                      <a:pt x="4" y="10"/>
                    </a:cubicBezTo>
                    <a:cubicBezTo>
                      <a:pt x="79" y="10"/>
                      <a:pt x="79" y="10"/>
                      <a:pt x="79" y="10"/>
                    </a:cubicBezTo>
                    <a:cubicBezTo>
                      <a:pt x="81" y="10"/>
                      <a:pt x="83" y="8"/>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1" name="Freeform 428">
                <a:extLst>
                  <a:ext uri="{FF2B5EF4-FFF2-40B4-BE49-F238E27FC236}">
                    <a16:creationId xmlns:a16="http://schemas.microsoft.com/office/drawing/2014/main" id="{89773B0F-FACB-4967-970F-E267B94702F4}"/>
                  </a:ext>
                </a:extLst>
              </p:cNvPr>
              <p:cNvSpPr>
                <a:spLocks/>
              </p:cNvSpPr>
              <p:nvPr/>
            </p:nvSpPr>
            <p:spPr bwMode="auto">
              <a:xfrm>
                <a:off x="9956800" y="352425"/>
                <a:ext cx="185737" cy="19050"/>
              </a:xfrm>
              <a:custGeom>
                <a:avLst/>
                <a:gdLst>
                  <a:gd name="T0" fmla="*/ 79 w 83"/>
                  <a:gd name="T1" fmla="*/ 0 h 9"/>
                  <a:gd name="T2" fmla="*/ 4 w 83"/>
                  <a:gd name="T3" fmla="*/ 0 h 9"/>
                  <a:gd name="T4" fmla="*/ 0 w 83"/>
                  <a:gd name="T5" fmla="*/ 5 h 9"/>
                  <a:gd name="T6" fmla="*/ 4 w 83"/>
                  <a:gd name="T7" fmla="*/ 9 h 9"/>
                  <a:gd name="T8" fmla="*/ 79 w 83"/>
                  <a:gd name="T9" fmla="*/ 9 h 9"/>
                  <a:gd name="T10" fmla="*/ 83 w 83"/>
                  <a:gd name="T11" fmla="*/ 5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5"/>
                    </a:cubicBezTo>
                    <a:cubicBezTo>
                      <a:pt x="0" y="7"/>
                      <a:pt x="2" y="9"/>
                      <a:pt x="4" y="9"/>
                    </a:cubicBezTo>
                    <a:cubicBezTo>
                      <a:pt x="79" y="9"/>
                      <a:pt x="79" y="9"/>
                      <a:pt x="79" y="9"/>
                    </a:cubicBezTo>
                    <a:cubicBezTo>
                      <a:pt x="81" y="9"/>
                      <a:pt x="83" y="7"/>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Freeform 429">
                <a:extLst>
                  <a:ext uri="{FF2B5EF4-FFF2-40B4-BE49-F238E27FC236}">
                    <a16:creationId xmlns:a16="http://schemas.microsoft.com/office/drawing/2014/main" id="{EC4AF9C8-093B-44CD-9D81-C25EC282A1E0}"/>
                  </a:ext>
                </a:extLst>
              </p:cNvPr>
              <p:cNvSpPr>
                <a:spLocks/>
              </p:cNvSpPr>
              <p:nvPr/>
            </p:nvSpPr>
            <p:spPr bwMode="auto">
              <a:xfrm>
                <a:off x="9874250" y="336550"/>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3" name="Freeform 430">
                <a:extLst>
                  <a:ext uri="{FF2B5EF4-FFF2-40B4-BE49-F238E27FC236}">
                    <a16:creationId xmlns:a16="http://schemas.microsoft.com/office/drawing/2014/main" id="{86D174AE-DC4E-4BD5-B975-CD723FE392C7}"/>
                  </a:ext>
                </a:extLst>
              </p:cNvPr>
              <p:cNvSpPr>
                <a:spLocks/>
              </p:cNvSpPr>
              <p:nvPr/>
            </p:nvSpPr>
            <p:spPr bwMode="auto">
              <a:xfrm>
                <a:off x="9874250" y="425450"/>
                <a:ext cx="49212" cy="49212"/>
              </a:xfrm>
              <a:custGeom>
                <a:avLst/>
                <a:gdLst>
                  <a:gd name="T0" fmla="*/ 18 w 22"/>
                  <a:gd name="T1" fmla="*/ 0 h 22"/>
                  <a:gd name="T2" fmla="*/ 5 w 22"/>
                  <a:gd name="T3" fmla="*/ 0 h 22"/>
                  <a:gd name="T4" fmla="*/ 0 w 22"/>
                  <a:gd name="T5" fmla="*/ 5 h 22"/>
                  <a:gd name="T6" fmla="*/ 0 w 22"/>
                  <a:gd name="T7" fmla="*/ 17 h 22"/>
                  <a:gd name="T8" fmla="*/ 5 w 22"/>
                  <a:gd name="T9" fmla="*/ 22 h 22"/>
                  <a:gd name="T10" fmla="*/ 18 w 22"/>
                  <a:gd name="T11" fmla="*/ 22 h 22"/>
                  <a:gd name="T12" fmla="*/ 22 w 22"/>
                  <a:gd name="T13" fmla="*/ 17 h 22"/>
                  <a:gd name="T14" fmla="*/ 22 w 22"/>
                  <a:gd name="T15" fmla="*/ 5 h 22"/>
                  <a:gd name="T16" fmla="*/ 18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8" y="0"/>
                    </a:moveTo>
                    <a:cubicBezTo>
                      <a:pt x="5" y="0"/>
                      <a:pt x="5" y="0"/>
                      <a:pt x="5" y="0"/>
                    </a:cubicBezTo>
                    <a:cubicBezTo>
                      <a:pt x="2" y="0"/>
                      <a:pt x="0" y="2"/>
                      <a:pt x="0" y="5"/>
                    </a:cubicBezTo>
                    <a:cubicBezTo>
                      <a:pt x="0" y="17"/>
                      <a:pt x="0" y="17"/>
                      <a:pt x="0" y="17"/>
                    </a:cubicBezTo>
                    <a:cubicBezTo>
                      <a:pt x="0" y="20"/>
                      <a:pt x="2" y="22"/>
                      <a:pt x="5" y="22"/>
                    </a:cubicBezTo>
                    <a:cubicBezTo>
                      <a:pt x="18" y="22"/>
                      <a:pt x="18" y="22"/>
                      <a:pt x="18" y="22"/>
                    </a:cubicBezTo>
                    <a:cubicBezTo>
                      <a:pt x="20" y="22"/>
                      <a:pt x="22" y="20"/>
                      <a:pt x="22" y="17"/>
                    </a:cubicBezTo>
                    <a:cubicBezTo>
                      <a:pt x="22" y="5"/>
                      <a:pt x="22" y="5"/>
                      <a:pt x="22" y="5"/>
                    </a:cubicBezTo>
                    <a:cubicBezTo>
                      <a:pt x="22" y="2"/>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4" name="Freeform 431">
                <a:extLst>
                  <a:ext uri="{FF2B5EF4-FFF2-40B4-BE49-F238E27FC236}">
                    <a16:creationId xmlns:a16="http://schemas.microsoft.com/office/drawing/2014/main" id="{946C87F4-A646-4295-BD35-EC010DCAD142}"/>
                  </a:ext>
                </a:extLst>
              </p:cNvPr>
              <p:cNvSpPr>
                <a:spLocks/>
              </p:cNvSpPr>
              <p:nvPr/>
            </p:nvSpPr>
            <p:spPr bwMode="auto">
              <a:xfrm>
                <a:off x="9874250" y="512763"/>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grpSp>
      <p:sp>
        <p:nvSpPr>
          <p:cNvPr id="55" name="object 12">
            <a:extLst>
              <a:ext uri="{FF2B5EF4-FFF2-40B4-BE49-F238E27FC236}">
                <a16:creationId xmlns:a16="http://schemas.microsoft.com/office/drawing/2014/main" id="{DED8F2ED-35C9-48AF-ACD4-FF06FF225D6C}"/>
              </a:ext>
            </a:extLst>
          </p:cNvPr>
          <p:cNvSpPr/>
          <p:nvPr/>
        </p:nvSpPr>
        <p:spPr>
          <a:xfrm>
            <a:off x="5926205" y="1129389"/>
            <a:ext cx="893705" cy="4657179"/>
          </a:xfrm>
          <a:custGeom>
            <a:avLst/>
            <a:gdLst/>
            <a:ahLst/>
            <a:cxnLst/>
            <a:rect l="l" t="t" r="r" b="b"/>
            <a:pathLst>
              <a:path w="749935" h="3836035">
                <a:moveTo>
                  <a:pt x="240233" y="0"/>
                </a:moveTo>
                <a:lnTo>
                  <a:pt x="0" y="0"/>
                </a:lnTo>
                <a:lnTo>
                  <a:pt x="509574" y="1917954"/>
                </a:lnTo>
                <a:lnTo>
                  <a:pt x="0" y="3835908"/>
                </a:lnTo>
                <a:lnTo>
                  <a:pt x="240233" y="3835908"/>
                </a:lnTo>
                <a:lnTo>
                  <a:pt x="749808" y="1917954"/>
                </a:lnTo>
                <a:lnTo>
                  <a:pt x="240233" y="0"/>
                </a:lnTo>
                <a:close/>
              </a:path>
            </a:pathLst>
          </a:custGeom>
          <a:solidFill>
            <a:schemeClr val="bg1">
              <a:lumMod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lumMod val="50000"/>
                </a:prstClr>
              </a:solidFill>
              <a:effectLst/>
              <a:uLnTx/>
              <a:uFillTx/>
              <a:latin typeface="Arial" panose="020B0604020202020204"/>
              <a:ea typeface="+mn-ea"/>
              <a:cs typeface="+mn-cs"/>
            </a:endParaRPr>
          </a:p>
        </p:txBody>
      </p:sp>
      <p:sp>
        <p:nvSpPr>
          <p:cNvPr id="56" name="Title 2">
            <a:extLst>
              <a:ext uri="{FF2B5EF4-FFF2-40B4-BE49-F238E27FC236}">
                <a16:creationId xmlns:a16="http://schemas.microsoft.com/office/drawing/2014/main" id="{8F0A107E-7A1E-4003-A021-A06D042C68E5}"/>
              </a:ext>
            </a:extLst>
          </p:cNvPr>
          <p:cNvSpPr>
            <a:spLocks noGrp="1"/>
          </p:cNvSpPr>
          <p:nvPr>
            <p:ph type="title"/>
          </p:nvPr>
        </p:nvSpPr>
        <p:spPr>
          <a:xfrm>
            <a:off x="469900" y="402587"/>
            <a:ext cx="11252200" cy="457200"/>
          </a:xfrm>
        </p:spPr>
        <p:txBody>
          <a:bodyPr/>
          <a:lstStyle/>
          <a:p>
            <a:r>
              <a:rPr lang="en-US" sz="2400">
                <a:ea typeface="Open Sans Light" panose="020B0306030504020204" pitchFamily="34" charset="0"/>
              </a:rPr>
              <a:t>Wrap Up</a:t>
            </a:r>
            <a:endParaRPr lang="en-US"/>
          </a:p>
        </p:txBody>
      </p:sp>
      <p:grpSp>
        <p:nvGrpSpPr>
          <p:cNvPr id="57" name="General_Border_44">
            <a:extLst>
              <a:ext uri="{FF2B5EF4-FFF2-40B4-BE49-F238E27FC236}">
                <a16:creationId xmlns:a16="http://schemas.microsoft.com/office/drawing/2014/main" id="{8C3ADBA9-05A7-4F2C-A781-CCD10CB820DA}"/>
              </a:ext>
            </a:extLst>
          </p:cNvPr>
          <p:cNvGrpSpPr>
            <a:grpSpLocks noChangeAspect="1"/>
          </p:cNvGrpSpPr>
          <p:nvPr/>
        </p:nvGrpSpPr>
        <p:grpSpPr bwMode="auto">
          <a:xfrm>
            <a:off x="6895367" y="4246248"/>
            <a:ext cx="608076" cy="608076"/>
            <a:chOff x="3987" y="1509"/>
            <a:chExt cx="340" cy="340"/>
          </a:xfrm>
          <a:solidFill>
            <a:schemeClr val="tx1"/>
          </a:solidFill>
        </p:grpSpPr>
        <p:sp>
          <p:nvSpPr>
            <p:cNvPr id="58" name="Freeform 40">
              <a:extLst>
                <a:ext uri="{FF2B5EF4-FFF2-40B4-BE49-F238E27FC236}">
                  <a16:creationId xmlns:a16="http://schemas.microsoft.com/office/drawing/2014/main" id="{242D7502-506D-448F-B9AA-432793AAAC28}"/>
                </a:ext>
              </a:extLst>
            </p:cNvPr>
            <p:cNvSpPr>
              <a:spLocks noEditPoints="1"/>
            </p:cNvSpPr>
            <p:nvPr/>
          </p:nvSpPr>
          <p:spPr bwMode="auto">
            <a:xfrm>
              <a:off x="3987" y="150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41">
              <a:extLst>
                <a:ext uri="{FF2B5EF4-FFF2-40B4-BE49-F238E27FC236}">
                  <a16:creationId xmlns:a16="http://schemas.microsoft.com/office/drawing/2014/main" id="{BA214B8B-30FC-43DC-B4F3-17EDC9A93F18}"/>
                </a:ext>
              </a:extLst>
            </p:cNvPr>
            <p:cNvSpPr>
              <a:spLocks noEditPoints="1"/>
            </p:cNvSpPr>
            <p:nvPr/>
          </p:nvSpPr>
          <p:spPr bwMode="auto">
            <a:xfrm>
              <a:off x="4053" y="1568"/>
              <a:ext cx="215" cy="214"/>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61" name="General_Border_60">
            <a:extLst>
              <a:ext uri="{FF2B5EF4-FFF2-40B4-BE49-F238E27FC236}">
                <a16:creationId xmlns:a16="http://schemas.microsoft.com/office/drawing/2014/main" id="{CF58E19E-39A0-4225-92C4-C2B96E384705}"/>
              </a:ext>
            </a:extLst>
          </p:cNvPr>
          <p:cNvGrpSpPr>
            <a:grpSpLocks noChangeAspect="1"/>
          </p:cNvGrpSpPr>
          <p:nvPr/>
        </p:nvGrpSpPr>
        <p:grpSpPr bwMode="auto">
          <a:xfrm>
            <a:off x="6901904" y="3379027"/>
            <a:ext cx="608076" cy="608076"/>
            <a:chOff x="5187" y="3469"/>
            <a:chExt cx="340" cy="340"/>
          </a:xfrm>
          <a:solidFill>
            <a:schemeClr val="tx1"/>
          </a:solidFill>
        </p:grpSpPr>
        <p:sp>
          <p:nvSpPr>
            <p:cNvPr id="62" name="Freeform 800">
              <a:extLst>
                <a:ext uri="{FF2B5EF4-FFF2-40B4-BE49-F238E27FC236}">
                  <a16:creationId xmlns:a16="http://schemas.microsoft.com/office/drawing/2014/main" id="{1C9AFEE9-B810-468A-9BA4-4AC99E1E5839}"/>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801">
              <a:extLst>
                <a:ext uri="{FF2B5EF4-FFF2-40B4-BE49-F238E27FC236}">
                  <a16:creationId xmlns:a16="http://schemas.microsoft.com/office/drawing/2014/main" id="{2A6E68B8-1008-44B7-946C-1D79EE89D480}"/>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413435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96453" y="719925"/>
            <a:ext cx="11252200" cy="698501"/>
          </a:xfrm>
        </p:spPr>
        <p:txBody>
          <a:bodyPr/>
          <a:lstStyle/>
          <a:p>
            <a:r>
              <a:rPr lang="en-US" sz="2400" noProof="0"/>
              <a:t>Parking Lot/Follow Up Discussion Items</a:t>
            </a:r>
          </a:p>
        </p:txBody>
      </p:sp>
      <p:graphicFrame>
        <p:nvGraphicFramePr>
          <p:cNvPr id="9" name="Table 8">
            <a:extLst>
              <a:ext uri="{FF2B5EF4-FFF2-40B4-BE49-F238E27FC236}">
                <a16:creationId xmlns:a16="http://schemas.microsoft.com/office/drawing/2014/main" id="{7AD1FDA1-A5E9-47A3-945D-CFC7C35FE1C6}"/>
              </a:ext>
            </a:extLst>
          </p:cNvPr>
          <p:cNvGraphicFramePr>
            <a:graphicFrameLocks noGrp="1"/>
          </p:cNvGraphicFramePr>
          <p:nvPr>
            <p:extLst>
              <p:ext uri="{D42A27DB-BD31-4B8C-83A1-F6EECF244321}">
                <p14:modId xmlns:p14="http://schemas.microsoft.com/office/powerpoint/2010/main" val="1083146098"/>
              </p:ext>
            </p:extLst>
          </p:nvPr>
        </p:nvGraphicFramePr>
        <p:xfrm>
          <a:off x="519692" y="1218526"/>
          <a:ext cx="11371370" cy="3892680"/>
        </p:xfrm>
        <a:graphic>
          <a:graphicData uri="http://schemas.openxmlformats.org/drawingml/2006/table">
            <a:tbl>
              <a:tblPr/>
              <a:tblGrid>
                <a:gridCol w="2224708">
                  <a:extLst>
                    <a:ext uri="{9D8B030D-6E8A-4147-A177-3AD203B41FA5}">
                      <a16:colId xmlns:a16="http://schemas.microsoft.com/office/drawing/2014/main" val="3902792247"/>
                    </a:ext>
                  </a:extLst>
                </a:gridCol>
                <a:gridCol w="2463635">
                  <a:extLst>
                    <a:ext uri="{9D8B030D-6E8A-4147-A177-3AD203B41FA5}">
                      <a16:colId xmlns:a16="http://schemas.microsoft.com/office/drawing/2014/main" val="175773355"/>
                    </a:ext>
                  </a:extLst>
                </a:gridCol>
                <a:gridCol w="1637898">
                  <a:extLst>
                    <a:ext uri="{9D8B030D-6E8A-4147-A177-3AD203B41FA5}">
                      <a16:colId xmlns:a16="http://schemas.microsoft.com/office/drawing/2014/main" val="2382195626"/>
                    </a:ext>
                  </a:extLst>
                </a:gridCol>
                <a:gridCol w="125729">
                  <a:extLst>
                    <a:ext uri="{9D8B030D-6E8A-4147-A177-3AD203B41FA5}">
                      <a16:colId xmlns:a16="http://schemas.microsoft.com/office/drawing/2014/main" val="1755227850"/>
                    </a:ext>
                  </a:extLst>
                </a:gridCol>
                <a:gridCol w="1743228">
                  <a:extLst>
                    <a:ext uri="{9D8B030D-6E8A-4147-A177-3AD203B41FA5}">
                      <a16:colId xmlns:a16="http://schemas.microsoft.com/office/drawing/2014/main" val="315011699"/>
                    </a:ext>
                  </a:extLst>
                </a:gridCol>
                <a:gridCol w="1588086">
                  <a:extLst>
                    <a:ext uri="{9D8B030D-6E8A-4147-A177-3AD203B41FA5}">
                      <a16:colId xmlns:a16="http://schemas.microsoft.com/office/drawing/2014/main" val="3547315533"/>
                    </a:ext>
                  </a:extLst>
                </a:gridCol>
                <a:gridCol w="1588086">
                  <a:extLst>
                    <a:ext uri="{9D8B030D-6E8A-4147-A177-3AD203B41FA5}">
                      <a16:colId xmlns:a16="http://schemas.microsoft.com/office/drawing/2014/main" val="3198786189"/>
                    </a:ext>
                  </a:extLst>
                </a:gridCol>
              </a:tblGrid>
              <a:tr h="564798">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Date Identified:</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tx1"/>
                          </a:solidFill>
                          <a:effectLst/>
                          <a:latin typeface="+mn-lt"/>
                        </a:rPr>
                        <a:t>11/21/2022</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Global Design Session Title:</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hMerge="1">
                  <a:txBody>
                    <a:bodyPr/>
                    <a:lstStyle/>
                    <a:p>
                      <a:endParaRPr lang="en-US"/>
                    </a:p>
                  </a:txBody>
                  <a:tcPr/>
                </a:tc>
                <a:tc gridSpan="3">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tx1"/>
                          </a:solidFill>
                          <a:effectLst/>
                          <a:latin typeface="+mn-lt"/>
                        </a:rPr>
                        <a:t>Integration Strategy</a:t>
                      </a:r>
                    </a:p>
                  </a:txBody>
                  <a:tcPr marT="91440" marB="91440" anchor="ctr" horzOverflow="overflow">
                    <a:lnL w="6350" cap="flat" cmpd="sng" algn="ctr">
                      <a:noFill/>
                      <a:prstDash val="solid"/>
                      <a:round/>
                      <a:headEnd type="none" w="med" len="med"/>
                      <a:tailEnd type="none" w="med" len="med"/>
                    </a:lnL>
                    <a:lnR w="6350" cap="flat" cmpd="sng" algn="ctr">
                      <a:solidFill>
                        <a:srgbClr val="FFFFFF"/>
                      </a:solid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8005986"/>
                  </a:ext>
                </a:extLst>
              </a:tr>
              <a:tr h="376532">
                <a:tc rowSpan="2"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u="none" strike="noStrike" cap="none" normalizeH="0" baseline="0">
                          <a:ln>
                            <a:noFill/>
                          </a:ln>
                          <a:solidFill>
                            <a:schemeClr val="bg1"/>
                          </a:solidFill>
                          <a:effectLst/>
                          <a:latin typeface="+mn-lt"/>
                        </a:rPr>
                        <a:t>Parking Lot Item Description</a:t>
                      </a: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rowSpan="2" hMerge="1">
                  <a:txBody>
                    <a:bodyPr/>
                    <a:lstStyle/>
                    <a:p>
                      <a:endParaRPr lang="en-US"/>
                    </a:p>
                  </a:txBody>
                  <a:tcPr/>
                </a:tc>
                <a:tc gridSpan="3">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Owner</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hMerge="1">
                  <a:txBody>
                    <a:bodyPr/>
                    <a:lstStyle/>
                    <a:p>
                      <a:pPr marL="0" marR="0" lvl="0" indent="0" algn="l"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accent1"/>
                          </a:solidFill>
                          <a:effectLst/>
                          <a:latin typeface="+mn-lt"/>
                        </a:rPr>
                        <a:t>Teradata POC</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row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Estimated Date for Follow Up </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row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Workstreams Impacted</a:t>
                      </a:r>
                    </a:p>
                  </a:txBody>
                  <a:tcPr marT="91440" marB="91440" anchor="ctr" horzOverflow="overflow">
                    <a:lnL w="6350" cap="flat" cmpd="sng" algn="ctr">
                      <a:noFill/>
                      <a:prstDash val="solid"/>
                      <a:round/>
                      <a:headEnd type="none" w="med" len="med"/>
                      <a:tailEnd type="none" w="med" len="med"/>
                    </a:lnL>
                    <a:lnR w="6350" cap="flat" cmpd="sng" algn="ctr">
                      <a:solidFill>
                        <a:srgbClr val="FFFFFF"/>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extLst>
                  <a:ext uri="{0D108BD9-81ED-4DB2-BD59-A6C34878D82A}">
                    <a16:rowId xmlns:a16="http://schemas.microsoft.com/office/drawing/2014/main" val="2539070651"/>
                  </a:ext>
                </a:extLst>
              </a:tr>
              <a:tr h="564798">
                <a:tc gridSpan="2" vMerge="1">
                  <a:txBody>
                    <a:bodyPr/>
                    <a:lstStyle/>
                    <a:p>
                      <a:endParaRPr lang="en-US"/>
                    </a:p>
                  </a:txBody>
                  <a:tcPr/>
                </a:tc>
                <a:tc hMerge="1" v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dirty="0">
                          <a:ln>
                            <a:noFill/>
                          </a:ln>
                          <a:solidFill>
                            <a:schemeClr val="bg1"/>
                          </a:solidFill>
                          <a:effectLst/>
                          <a:latin typeface="+mn-lt"/>
                        </a:rPr>
                        <a:t>Name Of XYZ To Follow Up With</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Name of Deloitte Assignee</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84951"/>
                    </a:solidFill>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29217904"/>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accent6"/>
                        </a:solidFill>
                        <a:effectLst/>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0383327"/>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000429"/>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6924513"/>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513690"/>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542187"/>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092068"/>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154252"/>
                  </a:ext>
                </a:extLst>
              </a:tr>
            </a:tbl>
          </a:graphicData>
        </a:graphic>
      </p:graphicFrame>
    </p:spTree>
    <p:extLst>
      <p:ext uri="{BB962C8B-B14F-4D97-AF65-F5344CB8AC3E}">
        <p14:creationId xmlns:p14="http://schemas.microsoft.com/office/powerpoint/2010/main" val="37216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7575-7633-4D21-8B30-8CE0CC91894C}"/>
              </a:ext>
            </a:extLst>
          </p:cNvPr>
          <p:cNvSpPr>
            <a:spLocks noGrp="1"/>
          </p:cNvSpPr>
          <p:nvPr>
            <p:ph type="title"/>
          </p:nvPr>
        </p:nvSpPr>
        <p:spPr>
          <a:xfrm>
            <a:off x="594802" y="700016"/>
            <a:ext cx="11188700" cy="652881"/>
          </a:xfrm>
        </p:spPr>
        <p:txBody>
          <a:bodyPr/>
          <a:lstStyle/>
          <a:p>
            <a:r>
              <a:rPr lang="en-US" sz="2400" spc="-75">
                <a:latin typeface="Arial" panose="020B0604020202020204" pitchFamily="34" charset="0"/>
              </a:rPr>
              <a:t>Next Steps</a:t>
            </a:r>
          </a:p>
        </p:txBody>
      </p:sp>
      <p:sp>
        <p:nvSpPr>
          <p:cNvPr id="4" name="Text Placeholder 4">
            <a:extLst>
              <a:ext uri="{FF2B5EF4-FFF2-40B4-BE49-F238E27FC236}">
                <a16:creationId xmlns:a16="http://schemas.microsoft.com/office/drawing/2014/main" id="{330685EB-9458-4E60-B453-1281BB1205BB}"/>
              </a:ext>
            </a:extLst>
          </p:cNvPr>
          <p:cNvSpPr txBox="1">
            <a:spLocks/>
          </p:cNvSpPr>
          <p:nvPr/>
        </p:nvSpPr>
        <p:spPr>
          <a:xfrm>
            <a:off x="572967" y="1193451"/>
            <a:ext cx="10932749" cy="5226156"/>
          </a:xfrm>
          <a:prstGeom prst="rect">
            <a:avLst/>
          </a:prstGeom>
        </p:spPr>
        <p:txBody>
          <a:bodyPr>
            <a:normAutofit/>
          </a:bodyPr>
          <a:lstStyle>
            <a:lvl1pPr marL="228600" indent="-228600" algn="l" defTabSz="914400" rtl="0" eaLnBrk="1" latinLnBrk="0" hangingPunct="1">
              <a:lnSpc>
                <a:spcPct val="90000"/>
              </a:lnSpc>
              <a:spcBef>
                <a:spcPts val="1000"/>
              </a:spcBef>
              <a:buClr>
                <a:schemeClr val="tx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tx2"/>
              </a:buClr>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tx2"/>
              </a:buClr>
              <a:buFont typeface="Wingdings" pitchFamily="2" charset="2"/>
              <a:buChar char="§"/>
              <a:defRPr sz="14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tx2"/>
              </a:buClr>
              <a:buFont typeface="Wingdings" pitchFamily="2" charset="2"/>
              <a:buChar char="§"/>
              <a:defRPr sz="12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tx2"/>
              </a:buClr>
              <a:buFont typeface="Wingdings" pitchFamily="2" charset="2"/>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defRPr/>
            </a:pPr>
            <a:r>
              <a:rPr kumimoji="0" lang="en-US" sz="1400" b="0" i="0" u="none" strike="noStrike" kern="1200" cap="none" spc="0" normalizeH="0" baseline="0" noProof="0" dirty="0">
                <a:ln>
                  <a:noFill/>
                </a:ln>
                <a:effectLst/>
                <a:uLnTx/>
                <a:uFillTx/>
                <a:latin typeface="Arial Body"/>
                <a:ea typeface="Open Sans"/>
                <a:cs typeface="Open Sans"/>
              </a:rPr>
              <a:t>Notes from this session would be circulated </a:t>
            </a:r>
          </a:p>
          <a:p>
            <a:pPr marL="228600" marR="0" lvl="0" indent="-228600" algn="l" defTabSz="914400" rtl="0" eaLnBrk="1" fontAlgn="auto" latinLnBrk="0" hangingPunct="1">
              <a:lnSpc>
                <a:spcPct val="120000"/>
              </a:lnSpc>
              <a:spcBef>
                <a:spcPts val="1000"/>
              </a:spcBef>
              <a:spcAft>
                <a:spcPts val="0"/>
              </a:spcAft>
              <a:buClr>
                <a:schemeClr val="tx1"/>
              </a:buClr>
              <a:buSzTx/>
              <a:buFont typeface="Wingdings" pitchFamily="2" charset="2"/>
              <a:buChar char="§"/>
              <a:tabLst/>
              <a:defRPr/>
            </a:pPr>
            <a:r>
              <a:rPr kumimoji="0" lang="en-US" sz="1400" b="0" i="0" u="none" strike="noStrike" kern="1200" cap="none" spc="0" normalizeH="0" baseline="0" noProof="0" dirty="0">
                <a:ln>
                  <a:noFill/>
                </a:ln>
                <a:effectLst/>
                <a:uLnTx/>
                <a:uFillTx/>
                <a:latin typeface="Arial Body"/>
                <a:ea typeface="Open Sans"/>
                <a:cs typeface="Open Sans"/>
              </a:rPr>
              <a:t>Follow up sessions </a:t>
            </a:r>
            <a:r>
              <a:rPr lang="en-US" sz="1400" dirty="0">
                <a:latin typeface="Arial Body"/>
                <a:ea typeface="Open Sans"/>
                <a:cs typeface="Open Sans"/>
              </a:rPr>
              <a:t>would be scheduled for the parking lot items identified in the workshop</a:t>
            </a:r>
          </a:p>
          <a:p>
            <a:pPr marL="228600" marR="0" lvl="0" indent="-228600" algn="l" defTabSz="914400" rtl="0" eaLnBrk="1" fontAlgn="auto" latinLnBrk="0" hangingPunct="1">
              <a:lnSpc>
                <a:spcPct val="120000"/>
              </a:lnSpc>
              <a:spcBef>
                <a:spcPts val="1000"/>
              </a:spcBef>
              <a:spcAft>
                <a:spcPts val="0"/>
              </a:spcAft>
              <a:buClr>
                <a:schemeClr val="tx1"/>
              </a:buClr>
              <a:buSzTx/>
              <a:buFont typeface="Wingdings" pitchFamily="2" charset="2"/>
              <a:buChar char="§"/>
              <a:tabLst/>
              <a:defRPr/>
            </a:pPr>
            <a:r>
              <a:rPr kumimoji="0" lang="en-US" sz="1400" b="0" i="0" u="none" strike="noStrike" kern="1200" cap="none" spc="0" normalizeH="0" baseline="0" noProof="0" dirty="0">
                <a:ln>
                  <a:noFill/>
                </a:ln>
                <a:effectLst/>
                <a:uLnTx/>
                <a:uFillTx/>
                <a:latin typeface="Arial Body"/>
                <a:ea typeface="Open Sans"/>
                <a:cs typeface="Open Sans"/>
              </a:rPr>
              <a:t>Please reach out to  Lead and Deloitte Lead for any questions or clarifications</a:t>
            </a:r>
          </a:p>
          <a:p>
            <a:pPr marL="0" marR="0" lvl="0" indent="0" algn="l" defTabSz="914400" rtl="0" eaLnBrk="1" fontAlgn="auto" latinLnBrk="0" hangingPunct="1">
              <a:lnSpc>
                <a:spcPct val="120000"/>
              </a:lnSpc>
              <a:spcBef>
                <a:spcPts val="1000"/>
              </a:spcBef>
              <a:spcAft>
                <a:spcPts val="0"/>
              </a:spcAft>
              <a:buClr>
                <a:srgbClr val="007AC8"/>
              </a:buClr>
              <a:buSzTx/>
              <a:buNone/>
              <a:tabLst/>
              <a:defRPr/>
            </a:pPr>
            <a:endParaRPr kumimoji="0" lang="en-US" sz="1400" b="0" i="0" u="none" strike="noStrike" kern="1200" cap="none" spc="0" normalizeH="0" baseline="0" noProof="0" dirty="0">
              <a:ln>
                <a:noFill/>
              </a:ln>
              <a:effectLst/>
              <a:uLnTx/>
              <a:uFillTx/>
              <a:latin typeface="Arial Body"/>
              <a:ea typeface="Open Sans"/>
              <a:cs typeface="Open Sans"/>
            </a:endParaRPr>
          </a:p>
          <a:p>
            <a:pPr marL="228600" marR="0" lvl="0" indent="-228600" algn="l" defTabSz="914400" rtl="0" eaLnBrk="1" fontAlgn="auto" latinLnBrk="0" hangingPunct="1">
              <a:lnSpc>
                <a:spcPct val="120000"/>
              </a:lnSpc>
              <a:spcBef>
                <a:spcPts val="1000"/>
              </a:spcBef>
              <a:spcAft>
                <a:spcPts val="0"/>
              </a:spcAft>
              <a:buClr>
                <a:srgbClr val="007AC8"/>
              </a:buClr>
              <a:buSzTx/>
              <a:buFont typeface="Wingdings" pitchFamily="2" charset="2"/>
              <a:buChar char="§"/>
              <a:tabLst/>
              <a:defRPr/>
            </a:pPr>
            <a:endParaRPr kumimoji="0" lang="en-US" sz="1400" b="0" i="0" u="none" strike="noStrike" kern="1200" cap="none" spc="0" normalizeH="0" baseline="0" noProof="0" dirty="0">
              <a:ln>
                <a:noFill/>
              </a:ln>
              <a:effectLst/>
              <a:uLnTx/>
              <a:uFillTx/>
              <a:latin typeface="Arial Body"/>
              <a:ea typeface="+mn-ea"/>
              <a:cs typeface="Arial" panose="020B0604020202020204" pitchFamily="34" charset="0"/>
            </a:endParaRPr>
          </a:p>
        </p:txBody>
      </p:sp>
    </p:spTree>
    <p:extLst>
      <p:ext uri="{BB962C8B-B14F-4D97-AF65-F5344CB8AC3E}">
        <p14:creationId xmlns:p14="http://schemas.microsoft.com/office/powerpoint/2010/main" val="42151804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0C7069-F519-4D68-BA1B-B48751CD18C8}"/>
              </a:ext>
            </a:extLst>
          </p:cNvPr>
          <p:cNvSpPr>
            <a:spLocks noGrp="1"/>
          </p:cNvSpPr>
          <p:nvPr>
            <p:ph type="title"/>
          </p:nvPr>
        </p:nvSpPr>
        <p:spPr>
          <a:xfrm>
            <a:off x="575690" y="0"/>
            <a:ext cx="11040619" cy="813548"/>
          </a:xfrm>
        </p:spPr>
        <p:txBody>
          <a:bodyPr anchor="b">
            <a:normAutofit/>
          </a:bodyPr>
          <a:lstStyle/>
          <a:p>
            <a:r>
              <a:rPr lang="en-US">
                <a:latin typeface="Arial"/>
                <a:cs typeface="Arial"/>
              </a:rPr>
              <a:t>Key Call Outs</a:t>
            </a:r>
            <a:endParaRPr lang="en-US"/>
          </a:p>
        </p:txBody>
      </p:sp>
      <p:graphicFrame>
        <p:nvGraphicFramePr>
          <p:cNvPr id="94" name="Content Placeholder 2">
            <a:extLst>
              <a:ext uri="{FF2B5EF4-FFF2-40B4-BE49-F238E27FC236}">
                <a16:creationId xmlns:a16="http://schemas.microsoft.com/office/drawing/2014/main" id="{29042EE1-6945-FED4-0740-1341693A43ED}"/>
              </a:ext>
            </a:extLst>
          </p:cNvPr>
          <p:cNvGraphicFramePr>
            <a:graphicFrameLocks noGrp="1"/>
          </p:cNvGraphicFramePr>
          <p:nvPr>
            <p:ph sz="quarter" idx="17"/>
            <p:extLst>
              <p:ext uri="{D42A27DB-BD31-4B8C-83A1-F6EECF244321}">
                <p14:modId xmlns:p14="http://schemas.microsoft.com/office/powerpoint/2010/main" val="3567538572"/>
              </p:ext>
            </p:extLst>
          </p:nvPr>
        </p:nvGraphicFramePr>
        <p:xfrm>
          <a:off x="576071" y="1618488"/>
          <a:ext cx="11044429" cy="4591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88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9C1CCD5B-9C64-4231-ABD7-220CAC18C666}"/>
              </a:ext>
            </a:extLst>
          </p:cNvPr>
          <p:cNvGraphicFramePr>
            <a:graphicFrameLocks noChangeAspect="1"/>
          </p:cNvGraphicFramePr>
          <p:nvPr>
            <p:custDataLst>
              <p:tags r:id="rId1"/>
            </p:custDataLst>
          </p:nvPr>
        </p:nvGraphicFramePr>
        <p:xfrm>
          <a:off x="3444" y="2631"/>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38" name="Object 37" hidden="1">
                        <a:extLst>
                          <a:ext uri="{FF2B5EF4-FFF2-40B4-BE49-F238E27FC236}">
                            <a16:creationId xmlns:a16="http://schemas.microsoft.com/office/drawing/2014/main" id="{9C1CCD5B-9C64-4231-ABD7-220CAC18C666}"/>
                          </a:ext>
                        </a:extLst>
                      </p:cNvPr>
                      <p:cNvPicPr/>
                      <p:nvPr/>
                    </p:nvPicPr>
                    <p:blipFill>
                      <a:blip r:embed="rId6"/>
                      <a:stretch>
                        <a:fillRect/>
                      </a:stretch>
                    </p:blipFill>
                    <p:spPr>
                      <a:xfrm>
                        <a:off x="3444" y="2631"/>
                        <a:ext cx="1588" cy="1588"/>
                      </a:xfrm>
                      <a:prstGeom prst="rect">
                        <a:avLst/>
                      </a:prstGeom>
                    </p:spPr>
                  </p:pic>
                </p:oleObj>
              </mc:Fallback>
            </mc:AlternateContent>
          </a:graphicData>
        </a:graphic>
      </p:graphicFrame>
      <p:sp>
        <p:nvSpPr>
          <p:cNvPr id="37" name="Rectangle 36" hidden="1">
            <a:extLst>
              <a:ext uri="{FF2B5EF4-FFF2-40B4-BE49-F238E27FC236}">
                <a16:creationId xmlns:a16="http://schemas.microsoft.com/office/drawing/2014/main" id="{3B4512FB-191B-4938-9756-8381D8C20DFC}"/>
              </a:ext>
            </a:extLst>
          </p:cNvPr>
          <p:cNvSpPr/>
          <p:nvPr>
            <p:custDataLst>
              <p:tags r:id="rId2"/>
            </p:custDataLst>
          </p:nvPr>
        </p:nvSpPr>
        <p:spPr>
          <a:xfrm>
            <a:off x="1857" y="1045"/>
            <a:ext cx="158702" cy="15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599" b="0" i="0" u="none" strike="noStrike" kern="1200" cap="none" spc="0" normalizeH="0" baseline="0" noProof="0">
              <a:ln>
                <a:noFill/>
              </a:ln>
              <a:solidFill>
                <a:srgbClr val="FFFFFF"/>
              </a:solidFill>
              <a:effectLst/>
              <a:uLnTx/>
              <a:uFillTx/>
              <a:latin typeface="Chronicle Display Black" pitchFamily="50" charset="0"/>
              <a:ea typeface="+mn-ea"/>
              <a:cs typeface="+mn-cs"/>
              <a:sym typeface="Chronicle Display Black" pitchFamily="50" charset="0"/>
            </a:endParaRPr>
          </a:p>
        </p:txBody>
      </p:sp>
      <p:sp>
        <p:nvSpPr>
          <p:cNvPr id="2" name="Title 1">
            <a:extLst>
              <a:ext uri="{FF2B5EF4-FFF2-40B4-BE49-F238E27FC236}">
                <a16:creationId xmlns:a16="http://schemas.microsoft.com/office/drawing/2014/main" id="{87CDA835-35D7-4849-839B-CF67BB0BC663}"/>
              </a:ext>
            </a:extLst>
          </p:cNvPr>
          <p:cNvSpPr>
            <a:spLocks noGrp="1"/>
          </p:cNvSpPr>
          <p:nvPr>
            <p:ph type="title"/>
          </p:nvPr>
        </p:nvSpPr>
        <p:spPr>
          <a:xfrm>
            <a:off x="573027" y="184677"/>
            <a:ext cx="10363200" cy="594360"/>
          </a:xfrm>
        </p:spPr>
        <p:txBody>
          <a:bodyPr/>
          <a:lstStyle/>
          <a:p>
            <a:r>
              <a:rPr lang="en-US" sz="2400"/>
              <a:t>Global Design Workshop - Rules of the Road </a:t>
            </a:r>
          </a:p>
        </p:txBody>
      </p:sp>
      <p:sp>
        <p:nvSpPr>
          <p:cNvPr id="5" name="Rectangle 4">
            <a:extLst>
              <a:ext uri="{FF2B5EF4-FFF2-40B4-BE49-F238E27FC236}">
                <a16:creationId xmlns:a16="http://schemas.microsoft.com/office/drawing/2014/main" id="{02F5910E-8E12-4BD7-9F9E-9B093CF1B935}"/>
              </a:ext>
            </a:extLst>
          </p:cNvPr>
          <p:cNvSpPr/>
          <p:nvPr/>
        </p:nvSpPr>
        <p:spPr>
          <a:xfrm>
            <a:off x="7845813" y="1820210"/>
            <a:ext cx="3744532" cy="431610"/>
          </a:xfrm>
          <a:prstGeom prst="rect">
            <a:avLst/>
          </a:prstGeom>
        </p:spPr>
        <p:txBody>
          <a:bodyPr wrap="none" lIns="121880" tIns="60940" rIns="121880" bIns="60940">
            <a:spAutoFit/>
          </a:bodyPr>
          <a:lstStyle/>
          <a:p>
            <a:pPr marL="0" marR="0" lvl="0" indent="0" algn="r" defTabSz="914120" rtl="0" eaLnBrk="1" fontAlgn="auto" latinLnBrk="0" hangingPunct="1">
              <a:lnSpc>
                <a:spcPct val="100000"/>
              </a:lnSpc>
              <a:spcBef>
                <a:spcPts val="0"/>
              </a:spcBef>
              <a:spcAft>
                <a:spcPts val="0"/>
              </a:spcAft>
              <a:buClrTx/>
              <a:buSzTx/>
              <a:buFontTx/>
              <a:buNone/>
              <a:tabLst/>
              <a:defRPr/>
            </a:pPr>
            <a:r>
              <a:rPr kumimoji="0" lang="en-US" sz="2005" b="0" i="0" u="none" strike="noStrike" kern="1200" cap="none" spc="0" normalizeH="0" baseline="0" noProof="0">
                <a:ln>
                  <a:noFill/>
                </a:ln>
                <a:solidFill>
                  <a:schemeClr val="tx2"/>
                </a:solidFill>
                <a:effectLst/>
                <a:uLnTx/>
                <a:uFillTx/>
                <a:latin typeface="Arial" panose="020B0604020202020204"/>
                <a:ea typeface="+mn-ea"/>
                <a:cs typeface="Knockout-HTF27-JuniorBantamwt"/>
              </a:rPr>
              <a:t>Clear Objectives and Outcome</a:t>
            </a:r>
          </a:p>
        </p:txBody>
      </p:sp>
      <p:sp>
        <p:nvSpPr>
          <p:cNvPr id="6" name="Rectangle 5">
            <a:extLst>
              <a:ext uri="{FF2B5EF4-FFF2-40B4-BE49-F238E27FC236}">
                <a16:creationId xmlns:a16="http://schemas.microsoft.com/office/drawing/2014/main" id="{CD2B61CA-10C3-4D3A-AE27-6D94397A7D03}"/>
              </a:ext>
            </a:extLst>
          </p:cNvPr>
          <p:cNvSpPr/>
          <p:nvPr/>
        </p:nvSpPr>
        <p:spPr>
          <a:xfrm>
            <a:off x="8529104" y="3919141"/>
            <a:ext cx="2937868" cy="431610"/>
          </a:xfrm>
          <a:prstGeom prst="rect">
            <a:avLst/>
          </a:prstGeom>
        </p:spPr>
        <p:txBody>
          <a:bodyPr wrap="square" lIns="121880" tIns="60940" rIns="121880" bIns="60940">
            <a:spAutoFit/>
          </a:bodyPr>
          <a:lstStyle/>
          <a:p>
            <a:pPr marL="0" marR="0" lvl="0" indent="0" algn="r" defTabSz="914120" rtl="0" eaLnBrk="1" fontAlgn="auto" latinLnBrk="0" hangingPunct="1">
              <a:lnSpc>
                <a:spcPct val="100000"/>
              </a:lnSpc>
              <a:spcBef>
                <a:spcPts val="0"/>
              </a:spcBef>
              <a:spcAft>
                <a:spcPts val="0"/>
              </a:spcAft>
              <a:buClrTx/>
              <a:buSzTx/>
              <a:buFontTx/>
              <a:buNone/>
              <a:tabLst/>
              <a:defRPr/>
            </a:pPr>
            <a:r>
              <a:rPr kumimoji="0" lang="en-US" sz="2005" b="0" i="0" u="none" strike="noStrike" kern="1200" cap="none" spc="0" normalizeH="0" baseline="0" noProof="0">
                <a:ln>
                  <a:noFill/>
                </a:ln>
                <a:solidFill>
                  <a:schemeClr val="tx2"/>
                </a:solidFill>
                <a:effectLst/>
                <a:uLnTx/>
                <a:uFillTx/>
                <a:latin typeface="Arial" panose="020B0604020202020204"/>
                <a:ea typeface="+mn-ea"/>
                <a:cs typeface="Knockout-HTF27-JuniorBantamwt"/>
              </a:rPr>
              <a:t>Invitations for Audience</a:t>
            </a:r>
          </a:p>
        </p:txBody>
      </p:sp>
      <p:sp>
        <p:nvSpPr>
          <p:cNvPr id="7" name="Rectangle 6">
            <a:extLst>
              <a:ext uri="{FF2B5EF4-FFF2-40B4-BE49-F238E27FC236}">
                <a16:creationId xmlns:a16="http://schemas.microsoft.com/office/drawing/2014/main" id="{7CEE3D9D-F7D0-4DA5-AD99-A6CD1A638240}"/>
              </a:ext>
            </a:extLst>
          </p:cNvPr>
          <p:cNvSpPr/>
          <p:nvPr/>
        </p:nvSpPr>
        <p:spPr>
          <a:xfrm>
            <a:off x="497804" y="1421452"/>
            <a:ext cx="2512173" cy="431610"/>
          </a:xfrm>
          <a:prstGeom prst="rect">
            <a:avLst/>
          </a:prstGeom>
        </p:spPr>
        <p:txBody>
          <a:bodyPr wrap="none" lIns="121880" tIns="60940" rIns="121880" bIns="60940">
            <a:spAutoFit/>
          </a:bodyPr>
          <a:lstStyle/>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2005" b="0" i="0" u="none" strike="noStrike" kern="1200" cap="none" spc="0" normalizeH="0" baseline="0" noProof="0">
                <a:ln>
                  <a:noFill/>
                </a:ln>
                <a:solidFill>
                  <a:schemeClr val="tx2"/>
                </a:solidFill>
                <a:effectLst/>
                <a:uLnTx/>
                <a:uFillTx/>
                <a:latin typeface="Arial" panose="020B0604020202020204"/>
                <a:ea typeface="+mn-ea"/>
                <a:cs typeface="Knockout-HTF27-JuniorBantamwt"/>
              </a:rPr>
              <a:t>Workshop Materials</a:t>
            </a:r>
          </a:p>
        </p:txBody>
      </p:sp>
      <p:sp>
        <p:nvSpPr>
          <p:cNvPr id="8" name="Rectangle 7">
            <a:extLst>
              <a:ext uri="{FF2B5EF4-FFF2-40B4-BE49-F238E27FC236}">
                <a16:creationId xmlns:a16="http://schemas.microsoft.com/office/drawing/2014/main" id="{EBE4A860-1332-45A2-8A7E-1E5A9937A313}"/>
              </a:ext>
            </a:extLst>
          </p:cNvPr>
          <p:cNvSpPr/>
          <p:nvPr/>
        </p:nvSpPr>
        <p:spPr>
          <a:xfrm>
            <a:off x="497804" y="3376208"/>
            <a:ext cx="1104266" cy="431610"/>
          </a:xfrm>
          <a:prstGeom prst="rect">
            <a:avLst/>
          </a:prstGeom>
        </p:spPr>
        <p:txBody>
          <a:bodyPr wrap="none" lIns="121880" tIns="60940" rIns="121880" bIns="60940">
            <a:spAutoFit/>
          </a:bodyPr>
          <a:lstStyle/>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2005" b="0" i="0" u="none" strike="noStrike" kern="1200" cap="none" spc="0" normalizeH="0" baseline="0" noProof="0">
                <a:ln>
                  <a:noFill/>
                </a:ln>
                <a:solidFill>
                  <a:schemeClr val="tx2"/>
                </a:solidFill>
                <a:effectLst/>
                <a:uLnTx/>
                <a:uFillTx/>
                <a:latin typeface="Arial" panose="020B0604020202020204"/>
                <a:ea typeface="+mn-ea"/>
                <a:cs typeface="Knockout-HTF27-JuniorBantamwt"/>
              </a:rPr>
              <a:t>Scribes</a:t>
            </a:r>
          </a:p>
        </p:txBody>
      </p:sp>
      <p:cxnSp>
        <p:nvCxnSpPr>
          <p:cNvPr id="10" name="Straight Connector 9">
            <a:extLst>
              <a:ext uri="{FF2B5EF4-FFF2-40B4-BE49-F238E27FC236}">
                <a16:creationId xmlns:a16="http://schemas.microsoft.com/office/drawing/2014/main" id="{EE630353-B021-4EC2-8620-48C73EBA056D}"/>
              </a:ext>
            </a:extLst>
          </p:cNvPr>
          <p:cNvCxnSpPr/>
          <p:nvPr/>
        </p:nvCxnSpPr>
        <p:spPr>
          <a:xfrm flipH="1">
            <a:off x="7529537" y="2229908"/>
            <a:ext cx="3930722" cy="1"/>
          </a:xfrm>
          <a:prstGeom prst="line">
            <a:avLst/>
          </a:prstGeom>
          <a:noFill/>
          <a:ln w="19050" cap="flat" cmpd="sng" algn="ctr">
            <a:solidFill>
              <a:schemeClr val="accent1"/>
            </a:solidFill>
            <a:prstDash val="solid"/>
            <a:miter lim="800000"/>
          </a:ln>
          <a:effectLst/>
        </p:spPr>
      </p:cxnSp>
      <p:cxnSp>
        <p:nvCxnSpPr>
          <p:cNvPr id="11" name="Straight Connector 10">
            <a:extLst>
              <a:ext uri="{FF2B5EF4-FFF2-40B4-BE49-F238E27FC236}">
                <a16:creationId xmlns:a16="http://schemas.microsoft.com/office/drawing/2014/main" id="{3B1994F3-4FB2-4AD9-AFAD-383309698FCA}"/>
              </a:ext>
            </a:extLst>
          </p:cNvPr>
          <p:cNvCxnSpPr/>
          <p:nvPr/>
        </p:nvCxnSpPr>
        <p:spPr>
          <a:xfrm flipH="1">
            <a:off x="7466627" y="4288806"/>
            <a:ext cx="3930722" cy="1"/>
          </a:xfrm>
          <a:prstGeom prst="line">
            <a:avLst/>
          </a:prstGeom>
          <a:noFill/>
          <a:ln w="19050" cap="flat" cmpd="sng" algn="ctr">
            <a:solidFill>
              <a:schemeClr val="accent1"/>
            </a:solidFill>
            <a:prstDash val="solid"/>
            <a:miter lim="800000"/>
          </a:ln>
          <a:effectLst/>
        </p:spPr>
      </p:cxnSp>
      <p:sp>
        <p:nvSpPr>
          <p:cNvPr id="12" name="Rectangle 11">
            <a:extLst>
              <a:ext uri="{FF2B5EF4-FFF2-40B4-BE49-F238E27FC236}">
                <a16:creationId xmlns:a16="http://schemas.microsoft.com/office/drawing/2014/main" id="{A3B6EC2E-4D89-4B4F-BADF-44625B457C45}"/>
              </a:ext>
            </a:extLst>
          </p:cNvPr>
          <p:cNvSpPr/>
          <p:nvPr/>
        </p:nvSpPr>
        <p:spPr>
          <a:xfrm>
            <a:off x="338049" y="2043752"/>
            <a:ext cx="4114652" cy="1403856"/>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All Global Design Decks will be uploaded to Teams 24hrs prior to the workshop for the attendees.</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After workshops have concluded, the recordings and meeting minutes will be uploaded to correct session folder.</a:t>
            </a:r>
          </a:p>
          <a:p>
            <a:pPr marL="0" marR="0" lvl="1" indent="0" algn="l" defTabSz="914120" rtl="0" eaLnBrk="1" fontAlgn="auto" latinLnBrk="0" hangingPunct="1">
              <a:lnSpc>
                <a:spcPts val="1299"/>
              </a:lnSpc>
              <a:spcBef>
                <a:spcPts val="0"/>
              </a:spcBef>
              <a:spcAft>
                <a:spcPts val="300"/>
              </a:spcAft>
              <a:buClr>
                <a:srgbClr val="6B767D">
                  <a:lumMod val="75000"/>
                </a:srgbClr>
              </a:buClr>
              <a:buSzPct val="75000"/>
              <a:buFontTx/>
              <a:buNone/>
              <a:tabLst>
                <a:tab pos="182824" algn="l"/>
              </a:tabLst>
              <a:defRPr/>
            </a:pPr>
            <a:endParaRPr kumimoji="0" lang="en-US" sz="1103" b="0" i="0" u="none" strike="noStrike" kern="1200" cap="none" spc="0" normalizeH="0" baseline="0" noProof="0" dirty="0">
              <a:ln>
                <a:noFill/>
              </a:ln>
              <a:effectLst/>
              <a:uLnTx/>
              <a:uFillTx/>
              <a:latin typeface="Arial" panose="020B0604020202020204"/>
              <a:ea typeface="+mn-ea"/>
              <a:cs typeface="+mn-cs"/>
            </a:endParaRPr>
          </a:p>
        </p:txBody>
      </p:sp>
      <p:grpSp>
        <p:nvGrpSpPr>
          <p:cNvPr id="13" name="Group 12">
            <a:extLst>
              <a:ext uri="{FF2B5EF4-FFF2-40B4-BE49-F238E27FC236}">
                <a16:creationId xmlns:a16="http://schemas.microsoft.com/office/drawing/2014/main" id="{6603F27E-EC23-4A36-AA75-3FDA6B907B2D}"/>
              </a:ext>
            </a:extLst>
          </p:cNvPr>
          <p:cNvGrpSpPr/>
          <p:nvPr/>
        </p:nvGrpSpPr>
        <p:grpSpPr>
          <a:xfrm>
            <a:off x="525025" y="1795630"/>
            <a:ext cx="4864053" cy="1988942"/>
            <a:chOff x="303706" y="2354919"/>
            <a:chExt cx="5056392" cy="1989547"/>
          </a:xfrm>
        </p:grpSpPr>
        <p:cxnSp>
          <p:nvCxnSpPr>
            <p:cNvPr id="14" name="Straight Connector 13">
              <a:extLst>
                <a:ext uri="{FF2B5EF4-FFF2-40B4-BE49-F238E27FC236}">
                  <a16:creationId xmlns:a16="http://schemas.microsoft.com/office/drawing/2014/main" id="{F80F5131-FF0C-4CFB-A5AF-A936F8303CC0}"/>
                </a:ext>
              </a:extLst>
            </p:cNvPr>
            <p:cNvCxnSpPr>
              <a:cxnSpLocks/>
            </p:cNvCxnSpPr>
            <p:nvPr/>
          </p:nvCxnSpPr>
          <p:spPr>
            <a:xfrm flipH="1">
              <a:off x="472551" y="2354919"/>
              <a:ext cx="4887547" cy="0"/>
            </a:xfrm>
            <a:prstGeom prst="line">
              <a:avLst/>
            </a:prstGeom>
            <a:noFill/>
            <a:ln w="19050" cap="flat" cmpd="sng" algn="ctr">
              <a:solidFill>
                <a:schemeClr val="accent1"/>
              </a:solidFill>
              <a:prstDash val="solid"/>
              <a:miter lim="800000"/>
            </a:ln>
            <a:effectLst/>
          </p:spPr>
        </p:cxnSp>
        <p:cxnSp>
          <p:nvCxnSpPr>
            <p:cNvPr id="15" name="Straight Connector 14">
              <a:extLst>
                <a:ext uri="{FF2B5EF4-FFF2-40B4-BE49-F238E27FC236}">
                  <a16:creationId xmlns:a16="http://schemas.microsoft.com/office/drawing/2014/main" id="{B715F7FC-15BC-4FE1-9512-ADF8C3456200}"/>
                </a:ext>
              </a:extLst>
            </p:cNvPr>
            <p:cNvCxnSpPr>
              <a:cxnSpLocks/>
            </p:cNvCxnSpPr>
            <p:nvPr/>
          </p:nvCxnSpPr>
          <p:spPr>
            <a:xfrm flipH="1">
              <a:off x="303706" y="4344466"/>
              <a:ext cx="4082988" cy="0"/>
            </a:xfrm>
            <a:prstGeom prst="line">
              <a:avLst/>
            </a:prstGeom>
            <a:noFill/>
            <a:ln w="19050" cap="flat" cmpd="sng" algn="ctr">
              <a:solidFill>
                <a:schemeClr val="accent1"/>
              </a:solidFill>
              <a:prstDash val="solid"/>
              <a:miter lim="800000"/>
            </a:ln>
            <a:effectLst/>
          </p:spPr>
        </p:cxnSp>
      </p:grpSp>
      <p:sp>
        <p:nvSpPr>
          <p:cNvPr id="17" name="Rectangle 16">
            <a:extLst>
              <a:ext uri="{FF2B5EF4-FFF2-40B4-BE49-F238E27FC236}">
                <a16:creationId xmlns:a16="http://schemas.microsoft.com/office/drawing/2014/main" id="{6FB95C6D-9BA0-4CAD-B430-1935BB41E077}"/>
              </a:ext>
            </a:extLst>
          </p:cNvPr>
          <p:cNvSpPr/>
          <p:nvPr/>
        </p:nvSpPr>
        <p:spPr>
          <a:xfrm>
            <a:off x="344348" y="3930427"/>
            <a:ext cx="3892753" cy="1069605"/>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Scribes will be ready and available to take notes for the workshop.</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Will monitor the chat for any questions/comments.</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Present captured items at the end of every session.</a:t>
            </a:r>
          </a:p>
        </p:txBody>
      </p:sp>
      <p:sp>
        <p:nvSpPr>
          <p:cNvPr id="22" name="Arc 21">
            <a:extLst>
              <a:ext uri="{FF2B5EF4-FFF2-40B4-BE49-F238E27FC236}">
                <a16:creationId xmlns:a16="http://schemas.microsoft.com/office/drawing/2014/main" id="{D08AB074-8C76-48A6-A8C3-F740483A1A19}"/>
              </a:ext>
            </a:extLst>
          </p:cNvPr>
          <p:cNvSpPr/>
          <p:nvPr/>
        </p:nvSpPr>
        <p:spPr>
          <a:xfrm>
            <a:off x="4027875" y="1262207"/>
            <a:ext cx="4210199" cy="4210198"/>
          </a:xfrm>
          <a:prstGeom prst="arc">
            <a:avLst>
              <a:gd name="adj1" fmla="val 17580675"/>
              <a:gd name="adj2" fmla="val 14727569"/>
            </a:avLst>
          </a:prstGeom>
          <a:noFill/>
          <a:ln w="12700" cap="flat" cmpd="sng" algn="ctr">
            <a:solidFill>
              <a:srgbClr val="B4B4B4"/>
            </a:solidFill>
            <a:prstDash val="solid"/>
            <a:miter lim="800000"/>
            <a:headEnd type="arrow"/>
            <a:tailEnd type="arrow"/>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C5C5C"/>
              </a:solidFill>
              <a:effectLst/>
              <a:uLnTx/>
              <a:uFillTx/>
              <a:latin typeface="Arial" panose="020B0604020202020204"/>
              <a:ea typeface="+mn-ea"/>
              <a:cs typeface="+mn-cs"/>
            </a:endParaRPr>
          </a:p>
        </p:txBody>
      </p:sp>
      <p:sp>
        <p:nvSpPr>
          <p:cNvPr id="23" name="Arc 22">
            <a:extLst>
              <a:ext uri="{FF2B5EF4-FFF2-40B4-BE49-F238E27FC236}">
                <a16:creationId xmlns:a16="http://schemas.microsoft.com/office/drawing/2014/main" id="{A4AE8739-6BAD-46F2-94AD-C367554916CC}"/>
              </a:ext>
            </a:extLst>
          </p:cNvPr>
          <p:cNvSpPr/>
          <p:nvPr/>
        </p:nvSpPr>
        <p:spPr>
          <a:xfrm>
            <a:off x="4389111" y="1623444"/>
            <a:ext cx="3487724" cy="3487723"/>
          </a:xfrm>
          <a:prstGeom prst="arc">
            <a:avLst>
              <a:gd name="adj1" fmla="val 18638933"/>
              <a:gd name="adj2" fmla="val 18630248"/>
            </a:avLst>
          </a:prstGeom>
          <a:noFill/>
          <a:ln w="12700" cap="flat" cmpd="sng" algn="ctr">
            <a:solidFill>
              <a:schemeClr val="tx1">
                <a:lumMod val="50000"/>
              </a:schemeClr>
            </a:solidFill>
            <a:prstDash val="solid"/>
            <a:miter lim="800000"/>
            <a:headEnd type="none"/>
            <a:tailEnd type="none"/>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C5C5C"/>
              </a:solidFill>
              <a:effectLst/>
              <a:uLnTx/>
              <a:uFillTx/>
              <a:latin typeface="Arial" panose="020B0604020202020204"/>
              <a:ea typeface="+mn-ea"/>
              <a:cs typeface="+mn-cs"/>
            </a:endParaRPr>
          </a:p>
        </p:txBody>
      </p:sp>
      <p:sp>
        <p:nvSpPr>
          <p:cNvPr id="24" name="Oval 23">
            <a:extLst>
              <a:ext uri="{FF2B5EF4-FFF2-40B4-BE49-F238E27FC236}">
                <a16:creationId xmlns:a16="http://schemas.microsoft.com/office/drawing/2014/main" id="{C3D90AAB-7F77-469E-94A8-5850FE4CB97D}"/>
              </a:ext>
            </a:extLst>
          </p:cNvPr>
          <p:cNvSpPr/>
          <p:nvPr/>
        </p:nvSpPr>
        <p:spPr>
          <a:xfrm>
            <a:off x="7243512" y="2083634"/>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2</a:t>
            </a:r>
          </a:p>
        </p:txBody>
      </p:sp>
      <p:sp>
        <p:nvSpPr>
          <p:cNvPr id="25" name="Oval 24">
            <a:extLst>
              <a:ext uri="{FF2B5EF4-FFF2-40B4-BE49-F238E27FC236}">
                <a16:creationId xmlns:a16="http://schemas.microsoft.com/office/drawing/2014/main" id="{8B21496D-1F18-4FD9-8B84-D8976CDED641}"/>
              </a:ext>
            </a:extLst>
          </p:cNvPr>
          <p:cNvSpPr/>
          <p:nvPr/>
        </p:nvSpPr>
        <p:spPr>
          <a:xfrm>
            <a:off x="7397004" y="4116129"/>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3</a:t>
            </a:r>
          </a:p>
        </p:txBody>
      </p:sp>
      <p:sp>
        <p:nvSpPr>
          <p:cNvPr id="26" name="Oval 25">
            <a:extLst>
              <a:ext uri="{FF2B5EF4-FFF2-40B4-BE49-F238E27FC236}">
                <a16:creationId xmlns:a16="http://schemas.microsoft.com/office/drawing/2014/main" id="{4616A2B3-5E75-449C-A961-F73D56A4B8C4}"/>
              </a:ext>
            </a:extLst>
          </p:cNvPr>
          <p:cNvSpPr/>
          <p:nvPr/>
        </p:nvSpPr>
        <p:spPr>
          <a:xfrm>
            <a:off x="5243756" y="1658444"/>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1</a:t>
            </a:r>
          </a:p>
        </p:txBody>
      </p:sp>
      <p:sp>
        <p:nvSpPr>
          <p:cNvPr id="28" name="Oval 27">
            <a:extLst>
              <a:ext uri="{FF2B5EF4-FFF2-40B4-BE49-F238E27FC236}">
                <a16:creationId xmlns:a16="http://schemas.microsoft.com/office/drawing/2014/main" id="{AAE03860-DB22-4503-9753-60A1829F6D74}"/>
              </a:ext>
            </a:extLst>
          </p:cNvPr>
          <p:cNvSpPr/>
          <p:nvPr/>
        </p:nvSpPr>
        <p:spPr>
          <a:xfrm>
            <a:off x="4391878" y="3638298"/>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4</a:t>
            </a:r>
          </a:p>
        </p:txBody>
      </p:sp>
      <p:sp>
        <p:nvSpPr>
          <p:cNvPr id="30" name="Oval 29">
            <a:extLst>
              <a:ext uri="{FF2B5EF4-FFF2-40B4-BE49-F238E27FC236}">
                <a16:creationId xmlns:a16="http://schemas.microsoft.com/office/drawing/2014/main" id="{7F0635C2-4AA7-46A6-83FE-541D2CEB17F9}"/>
              </a:ext>
            </a:extLst>
          </p:cNvPr>
          <p:cNvSpPr/>
          <p:nvPr/>
        </p:nvSpPr>
        <p:spPr>
          <a:xfrm>
            <a:off x="4973554" y="2268472"/>
            <a:ext cx="2290496" cy="2290492"/>
          </a:xfrm>
          <a:prstGeom prst="ellipse">
            <a:avLst/>
          </a:prstGeom>
          <a:solidFill>
            <a:sysClr val="window" lastClr="FFFFFF"/>
          </a:solidFill>
          <a:ln w="12700" cap="flat" cmpd="sng" algn="ctr">
            <a:no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36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2" name="Title 1">
            <a:extLst>
              <a:ext uri="{FF2B5EF4-FFF2-40B4-BE49-F238E27FC236}">
                <a16:creationId xmlns:a16="http://schemas.microsoft.com/office/drawing/2014/main" id="{031FCE88-1F98-49F8-A9D1-F2D8AB8664B3}"/>
              </a:ext>
            </a:extLst>
          </p:cNvPr>
          <p:cNvSpPr txBox="1">
            <a:spLocks/>
          </p:cNvSpPr>
          <p:nvPr/>
        </p:nvSpPr>
        <p:spPr>
          <a:xfrm>
            <a:off x="915980" y="695778"/>
            <a:ext cx="10360043" cy="594179"/>
          </a:xfrm>
          <a:prstGeom prst="rect">
            <a:avLst/>
          </a:prstGeom>
        </p:spPr>
        <p:txBody>
          <a:bodyPr vert="horz" lIns="0" tIns="45706"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599" b="0" i="0" u="none" strike="noStrike" kern="1200" cap="none" spc="-75" normalizeH="0" baseline="0" noProof="0">
              <a:ln>
                <a:noFill/>
              </a:ln>
              <a:solidFill>
                <a:srgbClr val="6B767D"/>
              </a:solidFill>
              <a:effectLst/>
              <a:uLnTx/>
              <a:uFillTx/>
              <a:latin typeface="Arial" panose="020B0604020202020204"/>
            </a:endParaRPr>
          </a:p>
        </p:txBody>
      </p:sp>
      <p:pic>
        <p:nvPicPr>
          <p:cNvPr id="39" name="Picture 2" descr="Optimus prime Logo PNG Vector">
            <a:extLst>
              <a:ext uri="{FF2B5EF4-FFF2-40B4-BE49-F238E27FC236}">
                <a16:creationId xmlns:a16="http://schemas.microsoft.com/office/drawing/2014/main" id="{E30733A5-48AD-473C-8ECC-727383D009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8579" y="2162576"/>
            <a:ext cx="1904315" cy="231293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19C0E69-96B2-4C5A-96D8-2F9BC81A9185}"/>
              </a:ext>
            </a:extLst>
          </p:cNvPr>
          <p:cNvSpPr/>
          <p:nvPr/>
        </p:nvSpPr>
        <p:spPr>
          <a:xfrm>
            <a:off x="8238073" y="2250646"/>
            <a:ext cx="3427673" cy="1570983"/>
          </a:xfrm>
          <a:prstGeom prst="rect">
            <a:avLst/>
          </a:prstGeom>
        </p:spPr>
        <p:txBody>
          <a:bodyPr wrap="square" lIns="91440" tIns="45720" rIns="91440" bIns="45720" anchor="t">
            <a:spAutoFit/>
          </a:bodyPr>
          <a:lstStyle/>
          <a:p>
            <a:pPr marL="171450" marR="0" lvl="1" indent="-171450"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include a slide that outlines a clear and concise objective for the session.</a:t>
            </a:r>
            <a:endParaRPr lang="en-US" dirty="0">
              <a:ea typeface="+mn-ea"/>
              <a:cs typeface="+mn-cs"/>
            </a:endParaRPr>
          </a:p>
          <a:p>
            <a:pPr marL="171450" marR="0" lvl="1" indent="-171450"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Additionally, a section on the actual outcomes of the session will be provided. </a:t>
            </a:r>
            <a:endParaRPr lang="en-US" sz="1203" b="0" i="0" u="none" strike="noStrike" kern="1200" cap="none" spc="0" normalizeH="0" baseline="0" noProof="0" dirty="0">
              <a:ln>
                <a:noFill/>
              </a:ln>
              <a:effectLst/>
              <a:uLnTx/>
              <a:uFillTx/>
              <a:latin typeface="Arial" panose="020B0604020202020204"/>
              <a:cs typeface="Arial" panose="020B0604020202020204"/>
            </a:endParaRPr>
          </a:p>
          <a:p>
            <a:pPr marL="171450" marR="0" lvl="1" indent="-171450"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0" b="0" i="0" u="none" strike="noStrike" kern="1200" cap="none" spc="0" normalizeH="0" baseline="0" noProof="0" dirty="0">
                <a:ln>
                  <a:noFill/>
                </a:ln>
                <a:effectLst/>
                <a:uLnTx/>
                <a:uFillTx/>
                <a:latin typeface="Arial" panose="020B0604020202020204"/>
                <a:ea typeface="+mn-ea"/>
                <a:cs typeface="+mn-cs"/>
              </a:rPr>
              <a:t>Clearly lay out </a:t>
            </a:r>
            <a:r>
              <a:rPr lang="en-US" sz="1200" dirty="0">
                <a:latin typeface="Arial" panose="020B0604020202020204"/>
              </a:rPr>
              <a:t>to attendees </a:t>
            </a:r>
            <a:r>
              <a:rPr kumimoji="0" lang="en-US" sz="1200" b="0" i="0" u="none" strike="noStrike" kern="1200" cap="none" spc="0" normalizeH="0" baseline="0" noProof="0" dirty="0">
                <a:ln>
                  <a:noFill/>
                </a:ln>
                <a:effectLst/>
                <a:uLnTx/>
                <a:uFillTx/>
                <a:latin typeface="Arial" panose="020B0604020202020204"/>
                <a:ea typeface="+mn-ea"/>
                <a:cs typeface="+mn-cs"/>
              </a:rPr>
              <a:t>what we are asking from you.</a:t>
            </a:r>
            <a:endParaRPr lang="en-US" sz="1200" b="0" i="0" u="none" strike="noStrike" kern="1200" cap="none" spc="0" normalizeH="0" baseline="0" noProof="0" dirty="0">
              <a:ln>
                <a:noFill/>
              </a:ln>
              <a:effectLst/>
              <a:uLnTx/>
              <a:uFillTx/>
              <a:latin typeface="Arial" panose="020B0604020202020204"/>
              <a:cs typeface="Arial"/>
            </a:endParaRPr>
          </a:p>
        </p:txBody>
      </p:sp>
      <p:sp>
        <p:nvSpPr>
          <p:cNvPr id="43" name="Rectangle 42">
            <a:extLst>
              <a:ext uri="{FF2B5EF4-FFF2-40B4-BE49-F238E27FC236}">
                <a16:creationId xmlns:a16="http://schemas.microsoft.com/office/drawing/2014/main" id="{7A106370-6F15-46D8-86A2-BD2A6110ACEB}"/>
              </a:ext>
            </a:extLst>
          </p:cNvPr>
          <p:cNvSpPr/>
          <p:nvPr/>
        </p:nvSpPr>
        <p:spPr>
          <a:xfrm>
            <a:off x="7919170" y="4360261"/>
            <a:ext cx="3892753" cy="1493848"/>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provide more detailed Agendas for the audience on the invites.</a:t>
            </a:r>
          </a:p>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indicate whether the session is a deep dive.</a:t>
            </a:r>
          </a:p>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Based off agenda,  Technology Leads will identify the required personnel for the meeting.</a:t>
            </a:r>
          </a:p>
          <a:p>
            <a:pPr marL="171879" marR="0" lvl="1" indent="-171879" algn="l" defTabSz="914120" rtl="0" eaLnBrk="1" fontAlgn="auto" latinLnBrk="0" hangingPunct="1">
              <a:lnSpc>
                <a:spcPts val="1299"/>
              </a:lnSpc>
              <a:spcBef>
                <a:spcPts val="0"/>
              </a:spcBef>
              <a:spcAft>
                <a:spcPts val="300"/>
              </a:spcAft>
              <a:buClr>
                <a:srgbClr val="6B767D">
                  <a:lumMod val="75000"/>
                </a:srgbClr>
              </a:buClr>
              <a:buSzPct val="75000"/>
              <a:buFont typeface="Arial" panose="020B0604020202020204" pitchFamily="34" charset="0"/>
              <a:buChar char="•"/>
              <a:tabLst>
                <a:tab pos="182824" algn="l"/>
              </a:tabLst>
              <a:defRPr/>
            </a:pPr>
            <a:endParaRPr kumimoji="0" lang="en-US" sz="1203" b="0" i="0" u="none" strike="noStrike" kern="1200" cap="none" spc="0" normalizeH="0" baseline="0" noProof="0" dirty="0">
              <a:ln>
                <a:noFill/>
              </a:ln>
              <a:effectLst/>
              <a:uLnTx/>
              <a:uFillTx/>
              <a:latin typeface="Arial" panose="020B0604020202020204"/>
              <a:ea typeface="+mn-ea"/>
              <a:cs typeface="+mn-cs"/>
            </a:endParaRPr>
          </a:p>
        </p:txBody>
      </p:sp>
    </p:spTree>
    <p:extLst>
      <p:ext uri="{BB962C8B-B14F-4D97-AF65-F5344CB8AC3E}">
        <p14:creationId xmlns:p14="http://schemas.microsoft.com/office/powerpoint/2010/main" val="2188762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23458" y="382014"/>
            <a:ext cx="10536666" cy="845126"/>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solidFill>
                  <a:srgbClr val="F37440"/>
                </a:solidFill>
                <a:ea typeface="Verdana" panose="020B0604030504040204" pitchFamily="34" charset="0"/>
              </a:rPr>
              <a:t>Key Considerations when Integrating with Oracle Cloud (OIC)</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graphicFrame>
        <p:nvGraphicFramePr>
          <p:cNvPr id="7" name="Table 6">
            <a:extLst>
              <a:ext uri="{FF2B5EF4-FFF2-40B4-BE49-F238E27FC236}">
                <a16:creationId xmlns:a16="http://schemas.microsoft.com/office/drawing/2014/main" id="{C8AC21FA-F293-4002-94BC-E00BAD00AFAE}"/>
              </a:ext>
            </a:extLst>
          </p:cNvPr>
          <p:cNvGraphicFramePr>
            <a:graphicFrameLocks noGrp="1"/>
          </p:cNvGraphicFramePr>
          <p:nvPr/>
        </p:nvGraphicFramePr>
        <p:xfrm>
          <a:off x="623458" y="1620146"/>
          <a:ext cx="10016845" cy="4535801"/>
        </p:xfrm>
        <a:graphic>
          <a:graphicData uri="http://schemas.openxmlformats.org/drawingml/2006/table">
            <a:tbl>
              <a:tblPr firstRow="1" bandRow="1">
                <a:tableStyleId>{69012ECD-51FC-41F1-AA8D-1B2483CD663E}</a:tableStyleId>
              </a:tblPr>
              <a:tblGrid>
                <a:gridCol w="173732">
                  <a:extLst>
                    <a:ext uri="{9D8B030D-6E8A-4147-A177-3AD203B41FA5}">
                      <a16:colId xmlns:a16="http://schemas.microsoft.com/office/drawing/2014/main" val="2039507562"/>
                    </a:ext>
                  </a:extLst>
                </a:gridCol>
                <a:gridCol w="2358488">
                  <a:extLst>
                    <a:ext uri="{9D8B030D-6E8A-4147-A177-3AD203B41FA5}">
                      <a16:colId xmlns:a16="http://schemas.microsoft.com/office/drawing/2014/main" val="20000"/>
                    </a:ext>
                  </a:extLst>
                </a:gridCol>
                <a:gridCol w="3400259">
                  <a:extLst>
                    <a:ext uri="{9D8B030D-6E8A-4147-A177-3AD203B41FA5}">
                      <a16:colId xmlns:a16="http://schemas.microsoft.com/office/drawing/2014/main" val="20001"/>
                    </a:ext>
                  </a:extLst>
                </a:gridCol>
                <a:gridCol w="4084366">
                  <a:extLst>
                    <a:ext uri="{9D8B030D-6E8A-4147-A177-3AD203B41FA5}">
                      <a16:colId xmlns:a16="http://schemas.microsoft.com/office/drawing/2014/main" val="20002"/>
                    </a:ext>
                  </a:extLst>
                </a:gridCol>
              </a:tblGrid>
              <a:tr h="303412">
                <a:tc>
                  <a:txBody>
                    <a:bodyPr/>
                    <a:lstStyle/>
                    <a:p>
                      <a:pPr algn="ctr"/>
                      <a:r>
                        <a:rPr lang="en-US" sz="1200" b="1">
                          <a:solidFill>
                            <a:schemeClr val="bg1"/>
                          </a:solidFill>
                        </a:rPr>
                        <a:t>#</a:t>
                      </a:r>
                      <a:endParaRPr lang="en-US" sz="12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Issues or Limitations</a:t>
                      </a:r>
                      <a:endParaRPr lang="en-US" sz="14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Description</a:t>
                      </a:r>
                      <a:endParaRPr lang="en-US" sz="14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Approaches for Remediation</a:t>
                      </a:r>
                      <a:endParaRPr lang="en-US" sz="1400" b="1">
                        <a:solidFill>
                          <a:schemeClr val="bg1"/>
                        </a:solidFill>
                        <a:latin typeface="+mn-lt"/>
                        <a:cs typeface="Calibri" pitchFamily="34" charset="0"/>
                      </a:endParaRPr>
                    </a:p>
                  </a:txBody>
                  <a:tcPr marL="68559" marR="68559" marT="34280" marB="34280" anchor="ctr"/>
                </a:tc>
                <a:extLst>
                  <a:ext uri="{0D108BD9-81ED-4DB2-BD59-A6C34878D82A}">
                    <a16:rowId xmlns:a16="http://schemas.microsoft.com/office/drawing/2014/main" val="10000"/>
                  </a:ext>
                </a:extLst>
              </a:tr>
              <a:tr h="1451740">
                <a:tc>
                  <a:txBody>
                    <a:bodyPr/>
                    <a:lstStyle/>
                    <a:p>
                      <a:pPr algn="ctr" defTabSz="343728">
                        <a:defRPr/>
                      </a:pPr>
                      <a:r>
                        <a:rPr lang="en-US" sz="1200" b="0">
                          <a:solidFill>
                            <a:schemeClr val="tx1"/>
                          </a:solidFill>
                        </a:rPr>
                        <a:t>1</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algn="l" defTabSz="343728">
                        <a:defRPr/>
                      </a:pPr>
                      <a:r>
                        <a:rPr lang="en-US" sz="1200" b="0">
                          <a:solidFill>
                            <a:schemeClr val="tx1"/>
                          </a:solidFill>
                        </a:rPr>
                        <a:t>BI Publisher Extract size limitations for Offline/Scheduled reports</a:t>
                      </a:r>
                      <a:endParaRPr lang="en-US" sz="1200" b="0">
                        <a:solidFill>
                          <a:schemeClr val="tx1"/>
                        </a:solidFill>
                        <a:cs typeface="Calibri Light" panose="020F0302020204030204" pitchFamily="34" charset="0"/>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kern="1200">
                          <a:solidFill>
                            <a:schemeClr val="tx1"/>
                          </a:solidFill>
                        </a:rPr>
                        <a:t>The Maximum report data size for offline (scheduled) reports property sets the XML data size limit for the scheduled jobs. (Default limit = 500 MB for offline reports)</a:t>
                      </a:r>
                    </a:p>
                    <a:p>
                      <a:pPr marL="0" indent="0" algn="l" defTabSz="1211932" rtl="0" eaLnBrk="1" latinLnBrk="0" hangingPunct="1">
                        <a:buFont typeface="Arial" panose="020B0604020202020204" pitchFamily="34" charset="0"/>
                        <a:buNone/>
                      </a:pPr>
                      <a:r>
                        <a:rPr lang="en-US" sz="1200" kern="1200">
                          <a:solidFill>
                            <a:schemeClr val="tx1"/>
                          </a:solidFill>
                        </a:rPr>
                        <a:t>If the data size exceeds the limit, BI Publisher cancels the report request and displays error message.</a:t>
                      </a:r>
                      <a:endParaRPr lang="en-US" sz="1200" kern="1200">
                        <a:solidFill>
                          <a:schemeClr val="tx1"/>
                        </a:solidFill>
                        <a:latin typeface="+mn-lt"/>
                        <a:ea typeface="+mn-ea"/>
                        <a:cs typeface="+mn-cs"/>
                      </a:endParaRPr>
                    </a:p>
                  </a:txBody>
                  <a:tcPr marL="68750" marR="68750" marT="34375" marB="34375" anchor="ctr"/>
                </a:tc>
                <a:tc>
                  <a:txBody>
                    <a:bodyPr/>
                    <a:lstStyle/>
                    <a:p>
                      <a:pPr marL="171450" indent="-171450" algn="l" defTabSz="1211932" rtl="0" eaLnBrk="1" latinLnBrk="0" hangingPunct="1">
                        <a:buFont typeface="Arial" panose="020B0604020202020204" pitchFamily="34" charset="0"/>
                        <a:buChar char="•"/>
                      </a:pPr>
                      <a:r>
                        <a:rPr lang="en-US" sz="1200" kern="1200">
                          <a:solidFill>
                            <a:schemeClr val="tx1"/>
                          </a:solidFill>
                        </a:rPr>
                        <a:t>Make sure your data models generate only the data required to run specific report and optimize query for performance</a:t>
                      </a:r>
                      <a:endParaRPr lang="en-US" sz="1200" kern="1200">
                        <a:solidFill>
                          <a:schemeClr val="tx1"/>
                        </a:solidFill>
                        <a:latin typeface="+mn-lt"/>
                        <a:ea typeface="+mn-ea"/>
                        <a:cs typeface="+mn-cs"/>
                      </a:endParaRPr>
                    </a:p>
                  </a:txBody>
                  <a:tcPr marL="68750" marR="68750" marT="34375" marB="34375" anchor="ctr"/>
                </a:tc>
                <a:extLst>
                  <a:ext uri="{0D108BD9-81ED-4DB2-BD59-A6C34878D82A}">
                    <a16:rowId xmlns:a16="http://schemas.microsoft.com/office/drawing/2014/main" val="2593089840"/>
                  </a:ext>
                </a:extLst>
              </a:tr>
              <a:tr h="1058097">
                <a:tc>
                  <a:txBody>
                    <a:bodyPr/>
                    <a:lstStyle/>
                    <a:p>
                      <a:pPr algn="ctr" defTabSz="343728">
                        <a:defRPr/>
                      </a:pPr>
                      <a:r>
                        <a:rPr lang="en-US" sz="1200" b="0">
                          <a:solidFill>
                            <a:schemeClr val="tx1"/>
                          </a:solidFill>
                        </a:rPr>
                        <a:t>2</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marL="0" lvl="1" indent="0" algn="l" defTabSz="1211932" rtl="0" eaLnBrk="1" latinLnBrk="0" hangingPunct="1">
                        <a:buFont typeface="Arial" panose="020B0604020202020204" pitchFamily="34" charset="0"/>
                        <a:buNone/>
                      </a:pPr>
                      <a:r>
                        <a:rPr lang="en-US" sz="1200" b="0">
                          <a:solidFill>
                            <a:schemeClr val="tx1"/>
                          </a:solidFill>
                        </a:rPr>
                        <a:t>BI Publisher Online SQL Query Timeout</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a:t>The Online Query Timeout limit is set at 600 seconds for the SQL queries of online reports and run Report Web Service calls. </a:t>
                      </a:r>
                    </a:p>
                    <a:p>
                      <a:pPr marL="0" indent="0" algn="l" defTabSz="1211932" rtl="0" eaLnBrk="1" latinLnBrk="0" hangingPunct="1">
                        <a:buFont typeface="Arial" panose="020B0604020202020204" pitchFamily="34" charset="0"/>
                        <a:buNone/>
                      </a:pPr>
                      <a:r>
                        <a:rPr lang="en-US" sz="1200"/>
                        <a:t>BI Publisher cancels report execution in this case</a:t>
                      </a:r>
                      <a:endParaRPr lang="en-US" sz="1200" kern="1200">
                        <a:solidFill>
                          <a:schemeClr val="tx1"/>
                        </a:solidFill>
                        <a:latin typeface="+mn-lt"/>
                        <a:ea typeface="+mn-ea"/>
                        <a:cs typeface="+mn-cs"/>
                      </a:endParaRPr>
                    </a:p>
                  </a:txBody>
                  <a:tcPr marL="68750" marR="68750" marT="34375" marB="34375" anchor="ctr"/>
                </a:tc>
                <a:tc>
                  <a:txBody>
                    <a:bodyPr/>
                    <a:lstStyle/>
                    <a:p>
                      <a:pPr marL="171450" indent="-171450" algn="l" defTabSz="1211932" rtl="0" eaLnBrk="1" latinLnBrk="0" hangingPunct="1">
                        <a:buFont typeface="Arial" panose="020B0604020202020204" pitchFamily="34" charset="0"/>
                        <a:buChar char="•"/>
                      </a:pPr>
                      <a:r>
                        <a:rPr lang="en-US" sz="1200" kern="1200">
                          <a:solidFill>
                            <a:schemeClr val="tx1"/>
                          </a:solidFill>
                        </a:rPr>
                        <a:t>You cannot change the online SQL query timeout limit hence optimize queries or parameterize queries to limit query execution time</a:t>
                      </a:r>
                      <a:endParaRPr lang="en-US" sz="1200" kern="1200">
                        <a:solidFill>
                          <a:schemeClr val="tx1"/>
                        </a:solidFill>
                        <a:latin typeface="+mn-lt"/>
                        <a:ea typeface="+mn-ea"/>
                        <a:cs typeface="+mn-cs"/>
                      </a:endParaRPr>
                    </a:p>
                  </a:txBody>
                  <a:tcPr marL="68750" marR="68750" marT="34375" marB="34375" anchor="ctr"/>
                </a:tc>
                <a:extLst>
                  <a:ext uri="{0D108BD9-81ED-4DB2-BD59-A6C34878D82A}">
                    <a16:rowId xmlns:a16="http://schemas.microsoft.com/office/drawing/2014/main" val="10002"/>
                  </a:ext>
                </a:extLst>
              </a:tr>
              <a:tr h="664455">
                <a:tc>
                  <a:txBody>
                    <a:bodyPr/>
                    <a:lstStyle/>
                    <a:p>
                      <a:pPr marL="0" lvl="1" indent="0" algn="ctr" defTabSz="1211932" rtl="0" eaLnBrk="1" latinLnBrk="0" hangingPunct="1">
                        <a:buFont typeface="Arial" panose="020B0604020202020204" pitchFamily="34" charset="0"/>
                        <a:buNone/>
                      </a:pPr>
                      <a:r>
                        <a:rPr lang="en-US" sz="1200" b="0" kern="1200">
                          <a:solidFill>
                            <a:schemeClr val="tx1"/>
                          </a:solidFill>
                        </a:rPr>
                        <a:t>3</a:t>
                      </a:r>
                      <a:endParaRPr lang="en-US" sz="1200" b="0" kern="1200">
                        <a:solidFill>
                          <a:schemeClr val="tx1"/>
                        </a:solidFill>
                        <a:latin typeface="+mn-lt"/>
                        <a:ea typeface="+mn-ea"/>
                        <a:cs typeface="+mn-cs"/>
                      </a:endParaRPr>
                    </a:p>
                  </a:txBody>
                  <a:tcPr marL="68750" marR="68750" marT="34375" marB="34375" anchor="ctr"/>
                </a:tc>
                <a:tc>
                  <a:txBody>
                    <a:bodyPr/>
                    <a:lstStyle/>
                    <a:p>
                      <a:pPr defTabSz="343728">
                        <a:defRPr/>
                      </a:pPr>
                      <a:r>
                        <a:rPr lang="en-US" sz="1200" b="0">
                          <a:solidFill>
                            <a:schemeClr val="tx1"/>
                          </a:solidFill>
                        </a:rPr>
                        <a:t>OIC DB Adapter Timeout</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kern="1200">
                          <a:solidFill>
                            <a:schemeClr val="tx1"/>
                          </a:solidFill>
                        </a:rPr>
                        <a:t>OIC has a DB Adapter timeout of 240 secs which when exceeded results in connectivity timeout and processing issues</a:t>
                      </a:r>
                      <a:endParaRPr lang="en-US" sz="1200" kern="1200">
                        <a:solidFill>
                          <a:schemeClr val="tx1"/>
                        </a:solidFill>
                        <a:latin typeface="+mn-lt"/>
                        <a:ea typeface="+mn-ea"/>
                        <a:cs typeface="+mn-cs"/>
                      </a:endParaRPr>
                    </a:p>
                  </a:txBody>
                  <a:tcPr marL="68750" marR="68750" marT="34375" marB="34375" anchor="ctr"/>
                </a:tc>
                <a:tc>
                  <a:txBody>
                    <a:bodyPr/>
                    <a:lstStyle/>
                    <a:p>
                      <a:pPr marL="171450" indent="-171450" algn="l" defTabSz="1211932" rtl="0" eaLnBrk="1" latinLnBrk="0" hangingPunct="1">
                        <a:buFont typeface="Arial" panose="020B0604020202020204" pitchFamily="34" charset="0"/>
                        <a:buChar char="•"/>
                      </a:pPr>
                      <a:r>
                        <a:rPr lang="en-US" sz="1200" kern="1200">
                          <a:solidFill>
                            <a:schemeClr val="tx1"/>
                          </a:solidFill>
                        </a:rPr>
                        <a:t>Data Chunking can be used within the Integration logic to limit the number of records processed at a given time</a:t>
                      </a:r>
                      <a:endParaRPr lang="en-US" sz="1200" kern="1200">
                        <a:solidFill>
                          <a:schemeClr val="tx1"/>
                        </a:solidFill>
                        <a:latin typeface="+mn-lt"/>
                        <a:ea typeface="+mn-ea"/>
                        <a:cs typeface="+mn-cs"/>
                      </a:endParaRPr>
                    </a:p>
                  </a:txBody>
                  <a:tcPr marL="68750" marR="68750" marT="34375" marB="34375" anchor="ctr"/>
                </a:tc>
                <a:extLst>
                  <a:ext uri="{0D108BD9-81ED-4DB2-BD59-A6C34878D82A}">
                    <a16:rowId xmlns:a16="http://schemas.microsoft.com/office/drawing/2014/main" val="10005"/>
                  </a:ext>
                </a:extLst>
              </a:tr>
              <a:tr h="1058097">
                <a:tc>
                  <a:txBody>
                    <a:bodyPr/>
                    <a:lstStyle/>
                    <a:p>
                      <a:pPr marL="0" indent="0" algn="ctr" defTabSz="1211932" rtl="0" eaLnBrk="1" latinLnBrk="0" hangingPunct="1">
                        <a:buFont typeface="Arial" panose="020B0604020202020204" pitchFamily="34" charset="0"/>
                        <a:buNone/>
                      </a:pPr>
                      <a:r>
                        <a:rPr lang="en-US" sz="1200" b="0" kern="1200">
                          <a:solidFill>
                            <a:schemeClr val="tx1"/>
                          </a:solidFill>
                        </a:rPr>
                        <a:t>4</a:t>
                      </a:r>
                      <a:endParaRPr lang="en-US" sz="1200" b="0" kern="1200">
                        <a:solidFill>
                          <a:schemeClr val="tx1"/>
                        </a:solidFill>
                        <a:latin typeface="+mn-lt"/>
                        <a:ea typeface="+mn-ea"/>
                        <a:cs typeface="+mn-cs"/>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b="0" kern="1200">
                          <a:solidFill>
                            <a:schemeClr val="tx1"/>
                          </a:solidFill>
                        </a:rPr>
                        <a:t>OIC File Adapter size limitations (Structured data)</a:t>
                      </a:r>
                      <a:endParaRPr lang="en-US" sz="1200" b="0" kern="1200">
                        <a:solidFill>
                          <a:schemeClr val="tx1"/>
                        </a:solidFill>
                        <a:latin typeface="+mn-lt"/>
                        <a:ea typeface="+mn-ea"/>
                        <a:cs typeface="+mn-cs"/>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kern="1200">
                          <a:solidFill>
                            <a:schemeClr val="tx1"/>
                          </a:solidFill>
                        </a:rPr>
                        <a:t>OIC File adapter limits reading structured datafiles to a limit of 50 MB</a:t>
                      </a:r>
                      <a:endParaRPr lang="en-US" sz="1200" kern="1200">
                        <a:solidFill>
                          <a:schemeClr val="tx1"/>
                        </a:solidFill>
                        <a:latin typeface="+mn-lt"/>
                        <a:ea typeface="+mn-ea"/>
                        <a:cs typeface="+mn-cs"/>
                      </a:endParaRPr>
                    </a:p>
                  </a:txBody>
                  <a:tcPr marL="68750" marR="68750" marT="34375" marB="34375" anchor="ctr"/>
                </a:tc>
                <a:tc>
                  <a:txBody>
                    <a:bodyPr/>
                    <a:lstStyle/>
                    <a:p>
                      <a:pPr marL="171450" indent="-171450" algn="l" defTabSz="1211932" rtl="0" eaLnBrk="1" latinLnBrk="0" hangingPunct="1">
                        <a:buFont typeface="Arial" panose="020B0604020202020204" pitchFamily="34" charset="0"/>
                        <a:buChar char="•"/>
                      </a:pPr>
                      <a:r>
                        <a:rPr lang="en-US" sz="1200" kern="1200">
                          <a:solidFill>
                            <a:schemeClr val="tx1"/>
                          </a:solidFill>
                        </a:rPr>
                        <a:t>Use the SFTP adapter to download operation to stage the file as opaque for up to 1 GB data.</a:t>
                      </a:r>
                    </a:p>
                    <a:p>
                      <a:pPr marL="171450" indent="-171450" algn="l" defTabSz="1211932" rtl="0" eaLnBrk="1" latinLnBrk="0" hangingPunct="1">
                        <a:buFont typeface="Arial" panose="020B0604020202020204" pitchFamily="34" charset="0"/>
                        <a:buChar char="•"/>
                      </a:pPr>
                      <a:r>
                        <a:rPr lang="en-US" sz="1200" kern="1200">
                          <a:solidFill>
                            <a:schemeClr val="tx1"/>
                          </a:solidFill>
                        </a:rPr>
                        <a:t>Then use the File adapter stage and read operations to read data in chunked segments of reduced size of &lt; 50 mb</a:t>
                      </a:r>
                      <a:endParaRPr lang="en-US" sz="1200" kern="1200">
                        <a:solidFill>
                          <a:schemeClr val="tx1"/>
                        </a:solidFill>
                        <a:latin typeface="+mn-lt"/>
                        <a:ea typeface="+mn-ea"/>
                        <a:cs typeface="+mn-cs"/>
                      </a:endParaRPr>
                    </a:p>
                  </a:txBody>
                  <a:tcPr marL="68750" marR="68750" marT="34375" marB="3437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32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09590" y="623782"/>
            <a:ext cx="10536666" cy="845126"/>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solidFill>
                  <a:srgbClr val="F37440"/>
                </a:solidFill>
                <a:ea typeface="Verdana" panose="020B0604030504040204" pitchFamily="34" charset="0"/>
              </a:rPr>
              <a:t>Key Considerations when Integrating with Oracle Cloud (OIC)</a:t>
            </a:r>
            <a:r>
              <a:rPr lang="en-US" sz="2200">
                <a:solidFill>
                  <a:srgbClr val="F37440"/>
                </a:solidFill>
                <a:ea typeface="Verdana" panose="020B0604030504040204" pitchFamily="34" charset="0"/>
              </a:rPr>
              <a:t> </a:t>
            </a:r>
            <a:r>
              <a:rPr lang="en-US" sz="2000">
                <a:solidFill>
                  <a:srgbClr val="F37440"/>
                </a:solidFill>
                <a:ea typeface="Verdana" panose="020B0604030504040204" pitchFamily="34" charset="0"/>
              </a:rPr>
              <a:t> </a:t>
            </a:r>
            <a:r>
              <a:rPr kumimoji="0" lang="en-US" sz="1800" u="none" strike="noStrike" kern="0" cap="none" spc="0" normalizeH="0" baseline="0" noProof="0">
                <a:ln>
                  <a:noFill/>
                </a:ln>
                <a:solidFill>
                  <a:srgbClr val="F37440"/>
                </a:solidFill>
                <a:effectLst/>
                <a:uLnTx/>
                <a:uFillTx/>
                <a:ea typeface="Open Sans" panose="020B0606030504020204" pitchFamily="34" charset="0"/>
                <a:cs typeface="Arial" panose="020B0604020202020204" pitchFamily="34" charset="0"/>
              </a:rPr>
              <a:t>(</a:t>
            </a:r>
            <a:r>
              <a:rPr kumimoji="0" lang="en-US" sz="1800" i="1" u="none" strike="noStrike" kern="0" cap="none" spc="0" normalizeH="0" baseline="0" noProof="0">
                <a:ln>
                  <a:noFill/>
                </a:ln>
                <a:solidFill>
                  <a:srgbClr val="F37440"/>
                </a:solidFill>
                <a:effectLst/>
                <a:uLnTx/>
                <a:uFillTx/>
                <a:ea typeface="Open Sans" panose="020B0606030504020204" pitchFamily="34" charset="0"/>
                <a:cs typeface="Arial" panose="020B0604020202020204" pitchFamily="34" charset="0"/>
              </a:rPr>
              <a:t>continued</a:t>
            </a:r>
            <a:r>
              <a:rPr kumimoji="0" lang="en-US" sz="1800" u="none" strike="noStrike" kern="0" cap="none" spc="0" normalizeH="0" baseline="0" noProof="0">
                <a:ln>
                  <a:noFill/>
                </a:ln>
                <a:solidFill>
                  <a:srgbClr val="F37440"/>
                </a:solidFill>
                <a:effectLst/>
                <a:uLnTx/>
                <a:uFillTx/>
                <a:ea typeface="Open Sans" panose="020B0606030504020204" pitchFamily="34" charset="0"/>
                <a:cs typeface="Arial" panose="020B0604020202020204" pitchFamily="34" charset="0"/>
              </a:rPr>
              <a:t>)</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graphicFrame>
        <p:nvGraphicFramePr>
          <p:cNvPr id="7" name="Table 6">
            <a:extLst>
              <a:ext uri="{FF2B5EF4-FFF2-40B4-BE49-F238E27FC236}">
                <a16:creationId xmlns:a16="http://schemas.microsoft.com/office/drawing/2014/main" id="{C8AC21FA-F293-4002-94BC-E00BAD00AFAE}"/>
              </a:ext>
            </a:extLst>
          </p:cNvPr>
          <p:cNvGraphicFramePr>
            <a:graphicFrameLocks noGrp="1"/>
          </p:cNvGraphicFramePr>
          <p:nvPr/>
        </p:nvGraphicFramePr>
        <p:xfrm>
          <a:off x="609590" y="1862355"/>
          <a:ext cx="10118343" cy="2813249"/>
        </p:xfrm>
        <a:graphic>
          <a:graphicData uri="http://schemas.openxmlformats.org/drawingml/2006/table">
            <a:tbl>
              <a:tblPr firstRow="1" bandRow="1">
                <a:tableStyleId>{69012ECD-51FC-41F1-AA8D-1B2483CD663E}</a:tableStyleId>
              </a:tblPr>
              <a:tblGrid>
                <a:gridCol w="275230">
                  <a:extLst>
                    <a:ext uri="{9D8B030D-6E8A-4147-A177-3AD203B41FA5}">
                      <a16:colId xmlns:a16="http://schemas.microsoft.com/office/drawing/2014/main" val="2039507562"/>
                    </a:ext>
                  </a:extLst>
                </a:gridCol>
                <a:gridCol w="2358488">
                  <a:extLst>
                    <a:ext uri="{9D8B030D-6E8A-4147-A177-3AD203B41FA5}">
                      <a16:colId xmlns:a16="http://schemas.microsoft.com/office/drawing/2014/main" val="20000"/>
                    </a:ext>
                  </a:extLst>
                </a:gridCol>
                <a:gridCol w="3400259">
                  <a:extLst>
                    <a:ext uri="{9D8B030D-6E8A-4147-A177-3AD203B41FA5}">
                      <a16:colId xmlns:a16="http://schemas.microsoft.com/office/drawing/2014/main" val="20001"/>
                    </a:ext>
                  </a:extLst>
                </a:gridCol>
                <a:gridCol w="4084366">
                  <a:extLst>
                    <a:ext uri="{9D8B030D-6E8A-4147-A177-3AD203B41FA5}">
                      <a16:colId xmlns:a16="http://schemas.microsoft.com/office/drawing/2014/main" val="20002"/>
                    </a:ext>
                  </a:extLst>
                </a:gridCol>
              </a:tblGrid>
              <a:tr h="303412">
                <a:tc>
                  <a:txBody>
                    <a:bodyPr/>
                    <a:lstStyle/>
                    <a:p>
                      <a:pPr algn="ctr"/>
                      <a:r>
                        <a:rPr lang="en-US" sz="1200" b="1">
                          <a:solidFill>
                            <a:schemeClr val="bg1"/>
                          </a:solidFill>
                        </a:rPr>
                        <a:t>#</a:t>
                      </a:r>
                      <a:endParaRPr lang="en-US" sz="12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Issues or Limitations</a:t>
                      </a:r>
                      <a:endParaRPr lang="en-US" sz="14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Description</a:t>
                      </a:r>
                      <a:endParaRPr lang="en-US" sz="1400" b="1">
                        <a:solidFill>
                          <a:schemeClr val="bg1"/>
                        </a:solidFill>
                        <a:latin typeface="+mn-lt"/>
                        <a:cs typeface="Calibri" pitchFamily="34" charset="0"/>
                      </a:endParaRPr>
                    </a:p>
                  </a:txBody>
                  <a:tcPr marL="68559" marR="68559" marT="34280" marB="34280" anchor="ct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a:r>
                        <a:rPr lang="en-US" sz="1400" b="1">
                          <a:solidFill>
                            <a:schemeClr val="bg1"/>
                          </a:solidFill>
                        </a:rPr>
                        <a:t>Approaches for Remediation</a:t>
                      </a:r>
                      <a:endParaRPr lang="en-US" sz="1400" b="1">
                        <a:solidFill>
                          <a:schemeClr val="bg1"/>
                        </a:solidFill>
                        <a:latin typeface="+mn-lt"/>
                        <a:cs typeface="Calibri" pitchFamily="34" charset="0"/>
                      </a:endParaRPr>
                    </a:p>
                  </a:txBody>
                  <a:tcPr marL="68559" marR="68559" marT="34280" marB="34280" anchor="ctr"/>
                </a:tc>
                <a:extLst>
                  <a:ext uri="{0D108BD9-81ED-4DB2-BD59-A6C34878D82A}">
                    <a16:rowId xmlns:a16="http://schemas.microsoft.com/office/drawing/2014/main" val="10000"/>
                  </a:ext>
                </a:extLst>
              </a:tr>
              <a:tr h="1451740">
                <a:tc>
                  <a:txBody>
                    <a:bodyPr/>
                    <a:lstStyle/>
                    <a:p>
                      <a:pPr algn="ctr" defTabSz="343728">
                        <a:defRPr/>
                      </a:pPr>
                      <a:r>
                        <a:rPr lang="en-US" sz="1200" b="0">
                          <a:solidFill>
                            <a:schemeClr val="tx1"/>
                          </a:solidFill>
                        </a:rPr>
                        <a:t>5</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defTabSz="343728">
                        <a:defRPr/>
                      </a:pPr>
                      <a:r>
                        <a:rPr lang="en-US" sz="1200" b="0">
                          <a:solidFill>
                            <a:schemeClr val="tx1"/>
                          </a:solidFill>
                        </a:rPr>
                        <a:t>OIC REST/SOAP Adapter Payload size limitations</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pPr marL="0" indent="0" algn="l" defTabSz="1211932" rtl="0" eaLnBrk="1" latinLnBrk="0" hangingPunct="1">
                        <a:buFont typeface="Arial" panose="020B0604020202020204" pitchFamily="34" charset="0"/>
                        <a:buNone/>
                      </a:pPr>
                      <a:r>
                        <a:rPr lang="en-US" sz="1200" kern="1200">
                          <a:solidFill>
                            <a:schemeClr val="tx1"/>
                          </a:solidFill>
                        </a:rPr>
                        <a:t>OIC REST &amp; SOAP adapter limits message size to a maximum limit of 50 MB</a:t>
                      </a:r>
                      <a:endParaRPr lang="en-US" sz="1200" kern="1200">
                        <a:solidFill>
                          <a:schemeClr val="tx1"/>
                        </a:solidFill>
                        <a:latin typeface="+mn-lt"/>
                        <a:ea typeface="+mn-ea"/>
                        <a:cs typeface="+mn-cs"/>
                      </a:endParaRPr>
                    </a:p>
                  </a:txBody>
                  <a:tcPr marL="68750" marR="68750" marT="34375" marB="34375" anchor="ctr"/>
                </a:tc>
                <a:tc>
                  <a:txBody>
                    <a:bodyPr/>
                    <a:lstStyle/>
                    <a:p>
                      <a:pPr marL="171450" indent="-171450" algn="l" defTabSz="1211932" rtl="0" eaLnBrk="1" latinLnBrk="0" hangingPunct="1">
                        <a:buFont typeface="Arial" panose="020B0604020202020204" pitchFamily="34" charset="0"/>
                        <a:buChar char="•"/>
                      </a:pPr>
                      <a:r>
                        <a:rPr lang="en-US" sz="1200" kern="1200">
                          <a:solidFill>
                            <a:schemeClr val="tx1"/>
                          </a:solidFill>
                        </a:rPr>
                        <a:t>Use REST/SOAP adapter for low volume data integrations (Single records or very low batch size ( ~ 500 records)</a:t>
                      </a:r>
                      <a:endParaRPr lang="en-US" sz="1200" kern="1200">
                        <a:solidFill>
                          <a:schemeClr val="tx1"/>
                        </a:solidFill>
                        <a:latin typeface="+mn-lt"/>
                        <a:ea typeface="+mn-ea"/>
                        <a:cs typeface="+mn-cs"/>
                      </a:endParaRPr>
                    </a:p>
                  </a:txBody>
                  <a:tcPr marL="68750" marR="68750" marT="34375" marB="34375" anchor="ctr"/>
                </a:tc>
                <a:extLst>
                  <a:ext uri="{0D108BD9-81ED-4DB2-BD59-A6C34878D82A}">
                    <a16:rowId xmlns:a16="http://schemas.microsoft.com/office/drawing/2014/main" val="2593089840"/>
                  </a:ext>
                </a:extLst>
              </a:tr>
              <a:tr h="1058097">
                <a:tc>
                  <a:txBody>
                    <a:bodyPr/>
                    <a:lstStyle/>
                    <a:p>
                      <a:pPr algn="ctr" defTabSz="343728">
                        <a:defRPr/>
                      </a:pPr>
                      <a:r>
                        <a:rPr lang="en-US" sz="1200" b="0">
                          <a:solidFill>
                            <a:schemeClr val="tx1"/>
                          </a:solidFill>
                        </a:rPr>
                        <a:t>6</a:t>
                      </a:r>
                      <a:endParaRPr lang="en-US" sz="1200" b="0">
                        <a:solidFill>
                          <a:schemeClr val="tx1"/>
                        </a:solidFill>
                        <a:latin typeface="+mn-lt"/>
                        <a:cs typeface="Arial" panose="020B0604020202020204" pitchFamily="34" charset="0"/>
                      </a:endParaRPr>
                    </a:p>
                  </a:txBody>
                  <a:tcPr marL="68750" marR="68750" marT="34375" marB="34375" anchor="ctr"/>
                </a:tc>
                <a:tc>
                  <a:txBody>
                    <a:bodyPr/>
                    <a:lstStyle/>
                    <a:p>
                      <a:r>
                        <a:rPr lang="en-US" sz="1200" b="0" kern="1200">
                          <a:solidFill>
                            <a:schemeClr val="tx1"/>
                          </a:solidFill>
                        </a:rPr>
                        <a:t>Oracle Cloud Failures with Callback Integration responses</a:t>
                      </a:r>
                      <a:endParaRPr lang="en-US" sz="1200" b="0" kern="1200">
                        <a:solidFill>
                          <a:schemeClr val="tx1"/>
                        </a:solidFill>
                        <a:latin typeface="+mn-lt"/>
                        <a:ea typeface="+mn-ea"/>
                        <a:cs typeface="Arial" panose="020B0604020202020204" pitchFamily="34" charset="0"/>
                      </a:endParaRPr>
                    </a:p>
                  </a:txBody>
                  <a:tcPr marL="68750" marR="68750" marT="34375" marB="34375" anchor="ctr"/>
                </a:tc>
                <a:tc>
                  <a:txBody>
                    <a:bodyPr/>
                    <a:lstStyle/>
                    <a:p>
                      <a:r>
                        <a:rPr lang="en-US" sz="1200" b="0" kern="1200">
                          <a:solidFill>
                            <a:schemeClr val="tx1"/>
                          </a:solidFill>
                        </a:rPr>
                        <a:t>Oracle Cloud ERP sometimes does not return the response expected via a Callback Integration from Middleware causing issues with Reconciliation or status reporting of Integrations</a:t>
                      </a:r>
                      <a:endParaRPr lang="en-US" sz="1200" b="0" kern="1200">
                        <a:solidFill>
                          <a:schemeClr val="tx1"/>
                        </a:solidFill>
                        <a:latin typeface="+mn-lt"/>
                        <a:ea typeface="+mn-ea"/>
                        <a:cs typeface="Arial" panose="020B0604020202020204" pitchFamily="34" charset="0"/>
                      </a:endParaRPr>
                    </a:p>
                  </a:txBody>
                  <a:tcPr marL="68750" marR="68750" marT="34375" marB="34375" anchor="ctr"/>
                </a:tc>
                <a:tc>
                  <a:txBody>
                    <a:bodyPr/>
                    <a:lstStyle/>
                    <a:p>
                      <a:pPr marL="171450" indent="-171450">
                        <a:buFont typeface="Arial" panose="020B0604020202020204" pitchFamily="34" charset="0"/>
                        <a:buChar char="•"/>
                      </a:pPr>
                      <a:r>
                        <a:rPr lang="en-US" sz="1200" b="0" kern="1200">
                          <a:solidFill>
                            <a:schemeClr val="tx1"/>
                          </a:solidFill>
                        </a:rPr>
                        <a:t>No direct solution available</a:t>
                      </a:r>
                    </a:p>
                    <a:p>
                      <a:pPr marL="171450" indent="-171450">
                        <a:buFont typeface="Arial" panose="020B0604020202020204" pitchFamily="34" charset="0"/>
                        <a:buChar char="•"/>
                      </a:pPr>
                      <a:r>
                        <a:rPr lang="en-US" sz="1200" b="0" kern="1200">
                          <a:solidFill>
                            <a:schemeClr val="tx1"/>
                          </a:solidFill>
                        </a:rPr>
                        <a:t>Utilize standard reports to tie back data or review status.</a:t>
                      </a:r>
                      <a:endParaRPr lang="en-US" sz="1200" b="0" kern="1200">
                        <a:solidFill>
                          <a:schemeClr val="tx1"/>
                        </a:solidFill>
                        <a:latin typeface="+mn-lt"/>
                        <a:ea typeface="+mn-ea"/>
                        <a:cs typeface="Arial" panose="020B0604020202020204" pitchFamily="34" charset="0"/>
                      </a:endParaRPr>
                    </a:p>
                  </a:txBody>
                  <a:tcPr marL="68750" marR="68750" marT="34375" marB="3437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206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48CF2B9-FF0F-4272-8486-6746D5D3BDAB}"/>
              </a:ext>
            </a:extLst>
          </p:cNvPr>
          <p:cNvGraphicFramePr>
            <a:graphicFrameLocks noGrp="1"/>
          </p:cNvGraphicFramePr>
          <p:nvPr>
            <p:ph sz="quarter" idx="16"/>
          </p:nvPr>
        </p:nvGraphicFramePr>
        <p:xfrm>
          <a:off x="572454" y="1437908"/>
          <a:ext cx="11041381" cy="4599004"/>
        </p:xfrm>
        <a:graphic>
          <a:graphicData uri="http://schemas.openxmlformats.org/drawingml/2006/table">
            <a:tbl>
              <a:tblPr firstRow="1" bandRow="1">
                <a:tableStyleId>{69012ECD-51FC-41F1-AA8D-1B2483CD663E}</a:tableStyleId>
              </a:tblPr>
              <a:tblGrid>
                <a:gridCol w="1652953">
                  <a:extLst>
                    <a:ext uri="{9D8B030D-6E8A-4147-A177-3AD203B41FA5}">
                      <a16:colId xmlns:a16="http://schemas.microsoft.com/office/drawing/2014/main" val="2936747607"/>
                    </a:ext>
                  </a:extLst>
                </a:gridCol>
                <a:gridCol w="2439060">
                  <a:extLst>
                    <a:ext uri="{9D8B030D-6E8A-4147-A177-3AD203B41FA5}">
                      <a16:colId xmlns:a16="http://schemas.microsoft.com/office/drawing/2014/main" val="938590982"/>
                    </a:ext>
                  </a:extLst>
                </a:gridCol>
                <a:gridCol w="6949368">
                  <a:extLst>
                    <a:ext uri="{9D8B030D-6E8A-4147-A177-3AD203B41FA5}">
                      <a16:colId xmlns:a16="http://schemas.microsoft.com/office/drawing/2014/main" val="689142993"/>
                    </a:ext>
                  </a:extLst>
                </a:gridCol>
              </a:tblGrid>
              <a:tr h="333140">
                <a:tc>
                  <a:txBody>
                    <a:bodyPr/>
                    <a:lstStyle/>
                    <a:p>
                      <a:pPr algn="l"/>
                      <a:r>
                        <a:rPr lang="en-US" b="1">
                          <a:solidFill>
                            <a:schemeClr val="bg1"/>
                          </a:solidFill>
                          <a:effectLst/>
                        </a:rPr>
                        <a:t>Scenario</a:t>
                      </a:r>
                      <a:endParaRPr lang="en-US" b="1" i="0">
                        <a:solidFill>
                          <a:schemeClr val="bg1"/>
                        </a:solidFill>
                        <a:effectLst/>
                      </a:endParaRPr>
                    </a:p>
                  </a:txBody>
                  <a:tcPr marL="63500" marR="63500" marT="63500" marB="63500" anchor="b"/>
                </a:tc>
                <a:tc>
                  <a:txBody>
                    <a:bodyPr/>
                    <a:lstStyle/>
                    <a:p>
                      <a:pPr algn="l"/>
                      <a:r>
                        <a:rPr lang="en-US" b="1">
                          <a:solidFill>
                            <a:schemeClr val="bg1"/>
                          </a:solidFill>
                          <a:effectLst/>
                        </a:rPr>
                        <a:t>Use Case Example</a:t>
                      </a:r>
                      <a:endParaRPr lang="en-US" b="1" i="0">
                        <a:solidFill>
                          <a:schemeClr val="bg1"/>
                        </a:solidFill>
                        <a:effectLst/>
                      </a:endParaRPr>
                    </a:p>
                  </a:txBody>
                  <a:tcPr marL="63500" marR="63500" marT="63500" marB="635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effectLst/>
                        </a:rPr>
                        <a:t>Best Practice</a:t>
                      </a:r>
                      <a:endParaRPr lang="en-US" b="1" i="0">
                        <a:solidFill>
                          <a:schemeClr val="bg1"/>
                        </a:solidFill>
                        <a:effectLst/>
                      </a:endParaRPr>
                    </a:p>
                  </a:txBody>
                  <a:tcPr marL="63500" marR="63500" marT="63500" marB="63500" anchor="b"/>
                </a:tc>
                <a:extLst>
                  <a:ext uri="{0D108BD9-81ED-4DB2-BD59-A6C34878D82A}">
                    <a16:rowId xmlns:a16="http://schemas.microsoft.com/office/drawing/2014/main" val="885589515"/>
                  </a:ext>
                </a:extLst>
              </a:tr>
              <a:tr h="76654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Calling external API within a looping construct for every record</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Synchronize records in a file or large data set with an external system</a:t>
                      </a:r>
                      <a:endParaRPr lang="en-US" sz="1200" b="0" i="0" kern="1200">
                        <a:solidFill>
                          <a:schemeClr val="dk1"/>
                        </a:solidFill>
                        <a:effectLst/>
                        <a:latin typeface="+mn-lt"/>
                        <a:ea typeface="+mn-ea"/>
                        <a:cs typeface="+mn-cs"/>
                      </a:endParaRPr>
                    </a:p>
                  </a:txBody>
                  <a:tcPr marL="63500" marR="63500" marT="63500" marB="6350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Drawback: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Downstream applications receiving a large number of atomic requests. This puts the entire system under duress.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A usage-based pricing model translates to high costs.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Best Practice: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Accept multiple records in a single request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Leverage adapter capabilities to send a large data set as attachments/files.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Wherever possible, append data to file and send to the destination at the end instead of sending file segments</a:t>
                      </a: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781085415"/>
                  </a:ext>
                </a:extLst>
              </a:tr>
              <a:tr h="101760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Scheduled job that never stops trying to process</a:t>
                      </a:r>
                      <a:endParaRPr lang="en-US"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Scheduled integration that looks for all files to process and loops over all to sequentially process until no files remain.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Limit the number of files to process in a single scheduled run.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Process records within a set of files with a tight service level agreement (SLA)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Use schedule parameters to remember the last processed file for the next run.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Invoke the run now command from the same integration to trigger processing of the next file if waiting for the next scheduled run is not feasible.</a:t>
                      </a:r>
                      <a:endParaRPr lang="en-US" sz="1200" b="0" i="0" kern="1200">
                        <a:solidFill>
                          <a:schemeClr val="dk1"/>
                        </a:solidFill>
                        <a:effectLst/>
                        <a:latin typeface="+mn-lt"/>
                        <a:ea typeface="+mn-ea"/>
                        <a:cs typeface="+mn-cs"/>
                      </a:endParaRPr>
                    </a:p>
                  </a:txBody>
                  <a:tcPr/>
                </a:tc>
                <a:extLst>
                  <a:ext uri="{0D108BD9-81ED-4DB2-BD59-A6C34878D82A}">
                    <a16:rowId xmlns:a16="http://schemas.microsoft.com/office/drawing/2014/main" val="3615209903"/>
                  </a:ext>
                </a:extLst>
              </a:tr>
              <a:tr h="14071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Too many connections in an integration</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Multiple connections pointing to the same application (duplicate connections).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a:solidFill>
                          <a:schemeClr val="dk1"/>
                        </a:solidFill>
                        <a:effectLst/>
                        <a:latin typeface="+mn-lt"/>
                        <a:ea typeface="+mn-ea"/>
                        <a:cs typeface="+mn-cs"/>
                      </a:endParaRPr>
                    </a:p>
                  </a:txBody>
                  <a:tcPr marL="63500" marR="63500" marT="63500" marB="6350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Drawback: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Complicates impact analysis when there is an application upgrade or metadata/coordinate change, makes manageability painful.</a:t>
                      </a:r>
                      <a:endParaRPr lang="en-US" sz="1200" b="0" kern="1200">
                        <a:solidFill>
                          <a:schemeClr val="dk1"/>
                        </a:solidFill>
                        <a:effectLst/>
                      </a:endParaRPr>
                    </a:p>
                    <a:p>
                      <a:pPr marL="285750" indent="-285750">
                        <a:buFont typeface="Arial" panose="020B0604020202020204" pitchFamily="34" charset="0"/>
                        <a:buChar char="•"/>
                      </a:pPr>
                      <a:r>
                        <a:rPr lang="en-US" sz="1200" b="0" kern="1200">
                          <a:solidFill>
                            <a:schemeClr val="dk1"/>
                          </a:solidFill>
                          <a:effectLst/>
                        </a:rPr>
                        <a:t>Best Practice:</a:t>
                      </a:r>
                    </a:p>
                    <a:p>
                      <a:pPr marL="742950" lvl="1" indent="-285750">
                        <a:buFont typeface="Arial" panose="020B0604020202020204" pitchFamily="34" charset="0"/>
                        <a:buChar char="•"/>
                      </a:pPr>
                      <a:r>
                        <a:rPr lang="en-US" sz="1200" b="0" kern="1200">
                          <a:solidFill>
                            <a:schemeClr val="dk1"/>
                          </a:solidFill>
                          <a:effectLst/>
                        </a:rPr>
                        <a:t>Have a custodian create needed connections and ensure duplicate connections of the same types are not created.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Build a best practice for naming conventions and maintaining a set of configurations.</a:t>
                      </a:r>
                    </a:p>
                  </a:txBody>
                  <a:tcPr marL="63500" marR="63500" marT="63500" marB="63500"/>
                </a:tc>
                <a:extLst>
                  <a:ext uri="{0D108BD9-81ED-4DB2-BD59-A6C34878D82A}">
                    <a16:rowId xmlns:a16="http://schemas.microsoft.com/office/drawing/2014/main" val="2281441225"/>
                  </a:ext>
                </a:extLst>
              </a:tr>
            </a:tbl>
          </a:graphicData>
        </a:graphic>
      </p:graphicFrame>
      <p:sp>
        <p:nvSpPr>
          <p:cNvPr id="4" name="Title 3">
            <a:extLst>
              <a:ext uri="{FF2B5EF4-FFF2-40B4-BE49-F238E27FC236}">
                <a16:creationId xmlns:a16="http://schemas.microsoft.com/office/drawing/2014/main" id="{DDFE90D6-6C5F-435E-B70F-95D904F8C04B}"/>
              </a:ext>
            </a:extLst>
          </p:cNvPr>
          <p:cNvSpPr>
            <a:spLocks noGrp="1"/>
          </p:cNvSpPr>
          <p:nvPr>
            <p:ph type="title"/>
          </p:nvPr>
        </p:nvSpPr>
        <p:spPr>
          <a:xfrm>
            <a:off x="572455" y="934111"/>
            <a:ext cx="11041380" cy="342638"/>
          </a:xfrm>
        </p:spPr>
        <p:txBody>
          <a:bodyPr>
            <a:normAutofit fontScale="90000"/>
          </a:bodyPr>
          <a:lstStyle/>
          <a:p>
            <a:r>
              <a:rPr lang="en-US"/>
              <a:t>Integration Best Practices &amp; Scenarios to Avoid</a:t>
            </a:r>
          </a:p>
        </p:txBody>
      </p:sp>
    </p:spTree>
    <p:extLst>
      <p:ext uri="{BB962C8B-B14F-4D97-AF65-F5344CB8AC3E}">
        <p14:creationId xmlns:p14="http://schemas.microsoft.com/office/powerpoint/2010/main" val="757990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48CF2B9-FF0F-4272-8486-6746D5D3BDAB}"/>
              </a:ext>
            </a:extLst>
          </p:cNvPr>
          <p:cNvGraphicFramePr>
            <a:graphicFrameLocks noGrp="1"/>
          </p:cNvGraphicFramePr>
          <p:nvPr>
            <p:ph sz="quarter" idx="16"/>
          </p:nvPr>
        </p:nvGraphicFramePr>
        <p:xfrm>
          <a:off x="572454" y="1362751"/>
          <a:ext cx="11041381" cy="4931282"/>
        </p:xfrm>
        <a:graphic>
          <a:graphicData uri="http://schemas.openxmlformats.org/drawingml/2006/table">
            <a:tbl>
              <a:tblPr firstRow="1" bandRow="1">
                <a:tableStyleId>{69012ECD-51FC-41F1-AA8D-1B2483CD663E}</a:tableStyleId>
              </a:tblPr>
              <a:tblGrid>
                <a:gridCol w="1652953">
                  <a:extLst>
                    <a:ext uri="{9D8B030D-6E8A-4147-A177-3AD203B41FA5}">
                      <a16:colId xmlns:a16="http://schemas.microsoft.com/office/drawing/2014/main" val="2936747607"/>
                    </a:ext>
                  </a:extLst>
                </a:gridCol>
                <a:gridCol w="2716463">
                  <a:extLst>
                    <a:ext uri="{9D8B030D-6E8A-4147-A177-3AD203B41FA5}">
                      <a16:colId xmlns:a16="http://schemas.microsoft.com/office/drawing/2014/main" val="938590982"/>
                    </a:ext>
                  </a:extLst>
                </a:gridCol>
                <a:gridCol w="6671965">
                  <a:extLst>
                    <a:ext uri="{9D8B030D-6E8A-4147-A177-3AD203B41FA5}">
                      <a16:colId xmlns:a16="http://schemas.microsoft.com/office/drawing/2014/main" val="689142993"/>
                    </a:ext>
                  </a:extLst>
                </a:gridCol>
              </a:tblGrid>
              <a:tr h="384714">
                <a:tc>
                  <a:txBody>
                    <a:bodyPr/>
                    <a:lstStyle/>
                    <a:p>
                      <a:pPr algn="l"/>
                      <a:r>
                        <a:rPr lang="en-US" b="1">
                          <a:solidFill>
                            <a:schemeClr val="bg1"/>
                          </a:solidFill>
                          <a:effectLst/>
                        </a:rPr>
                        <a:t>Scenario</a:t>
                      </a:r>
                      <a:endParaRPr lang="en-US" b="1" i="0">
                        <a:solidFill>
                          <a:schemeClr val="bg1"/>
                        </a:solidFill>
                        <a:effectLst/>
                      </a:endParaRPr>
                    </a:p>
                  </a:txBody>
                  <a:tcPr marL="63500" marR="63500" marT="63500" marB="63500" anchor="b"/>
                </a:tc>
                <a:tc>
                  <a:txBody>
                    <a:bodyPr/>
                    <a:lstStyle/>
                    <a:p>
                      <a:pPr algn="l"/>
                      <a:r>
                        <a:rPr lang="en-US" b="1">
                          <a:solidFill>
                            <a:schemeClr val="bg1"/>
                          </a:solidFill>
                          <a:effectLst/>
                        </a:rPr>
                        <a:t>Use Case Example</a:t>
                      </a:r>
                      <a:endParaRPr lang="en-US" b="1" i="0">
                        <a:solidFill>
                          <a:schemeClr val="bg1"/>
                        </a:solidFill>
                        <a:effectLst/>
                      </a:endParaRPr>
                    </a:p>
                  </a:txBody>
                  <a:tcPr marL="63500" marR="63500" marT="63500" marB="635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effectLst/>
                        </a:rPr>
                        <a:t>Best Practice</a:t>
                      </a:r>
                      <a:endParaRPr lang="en-US" b="1" i="0">
                        <a:solidFill>
                          <a:schemeClr val="bg1"/>
                        </a:solidFill>
                        <a:effectLst/>
                      </a:endParaRPr>
                    </a:p>
                  </a:txBody>
                  <a:tcPr marL="63500" marR="63500" marT="63500" marB="63500" anchor="b"/>
                </a:tc>
                <a:extLst>
                  <a:ext uri="{0D108BD9-81ED-4DB2-BD59-A6C34878D82A}">
                    <a16:rowId xmlns:a16="http://schemas.microsoft.com/office/drawing/2014/main" val="885589515"/>
                  </a:ext>
                </a:extLst>
              </a:tr>
              <a:tr h="4723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Read files with many records</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Read an entire file in memory with large number of records and process individual records.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a:solidFill>
                          <a:schemeClr val="dk1"/>
                        </a:solidFill>
                        <a:effectLst/>
                        <a:latin typeface="+mn-lt"/>
                        <a:ea typeface="+mn-ea"/>
                        <a:cs typeface="+mn-cs"/>
                      </a:endParaRPr>
                    </a:p>
                  </a:txBody>
                  <a:tcPr marL="63500" marR="63500" marT="63500" marB="6350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Drawback: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Consumes large amounts of memory and impacts other system processing</a:t>
                      </a:r>
                      <a:endParaRPr lang="en-US" sz="1200" b="0" kern="1200">
                        <a:solidFill>
                          <a:schemeClr val="dk1"/>
                        </a:solidFill>
                        <a:effectLs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Best Practice: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Download the file to the stage location using the download file option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Wherever possible, read the file in chunks/small segments instead of reading whole file at once</a:t>
                      </a: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781085415"/>
                  </a:ext>
                </a:extLst>
              </a:tr>
              <a:tr h="89063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Long-Running or Time-Consuming Integrations</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Synchronous integration running for more than 2 minutes and resulting in time-out</a:t>
                      </a:r>
                      <a:endParaRPr lang="en-US" sz="1200" b="0" i="0" kern="1200">
                        <a:solidFill>
                          <a:schemeClr val="dk1"/>
                        </a:solidFill>
                        <a:effectLst/>
                        <a:latin typeface="+mn-lt"/>
                        <a:ea typeface="+mn-ea"/>
                        <a:cs typeface="+mn-cs"/>
                      </a:endParaRPr>
                    </a:p>
                  </a:txBody>
                  <a:tcPr marL="63500" marR="63500" marT="63500" marB="63500"/>
                </a:tc>
                <a:tc>
                  <a:txBody>
                    <a:bodyPr/>
                    <a:lstStyle/>
                    <a:p>
                      <a:pPr marL="285750" indent="-285750">
                        <a:buFont typeface="Arial" panose="020B0604020202020204" pitchFamily="34" charset="0"/>
                        <a:buChar char="•"/>
                      </a:pPr>
                      <a:r>
                        <a:rPr lang="en-US" sz="1200" b="0" kern="1200">
                          <a:solidFill>
                            <a:schemeClr val="dk1"/>
                          </a:solidFill>
                          <a:effectLst/>
                        </a:rPr>
                        <a:t>Do not expose long-running or time-consuming integrations as synchronous flows. This action can lead to client applications (including other integrations) timing out. Synchronous integrations also have a server-side time out. Instead, model any synchronous integration taking more than two minutes as an asynchronous flow.</a:t>
                      </a: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3615209903"/>
                  </a:ext>
                </a:extLst>
              </a:tr>
              <a:tr h="117362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Too many scheduled integrations</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Too many scheduled integrations are configured, resulting in instances getting backlogged waiting for resources to become available or previous integration runs to complete. </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Avoid too many scheduled integrations. Where possible: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Use an asynchronous REST Adapter trigger instead of a scheduled trigger when an active schedule is not absolutely required.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Do not create any long-running scheduled integrations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Spread schedules out over time to avoid schedule clusters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3326805847"/>
                  </a:ext>
                </a:extLst>
              </a:tr>
              <a:tr h="119077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Integrations running unchanged despite changing business needs</a:t>
                      </a:r>
                      <a:endParaRPr lang="en-US"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Integrations/schedules created during the initial implementation continue to run even though your business requirements have changed over time.</a:t>
                      </a:r>
                      <a:endParaRPr lang="en-US" sz="1200" b="0" i="0" kern="1200">
                        <a:solidFill>
                          <a:schemeClr val="dk1"/>
                        </a:solidFill>
                        <a:effectLst/>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Periodically analyze existing integrations/schedules against current business needs.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Consolidate integrations that are very similar.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Deactivate integrations that are no longer relevant.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Adjust the schedules for integrations that need lesser frequency and delete schedules no longer required.</a:t>
                      </a:r>
                      <a:endParaRPr lang="en-US" sz="1200" b="0" i="0" kern="1200">
                        <a:solidFill>
                          <a:schemeClr val="dk1"/>
                        </a:solidFill>
                        <a:effectLst/>
                        <a:latin typeface="+mn-lt"/>
                        <a:ea typeface="+mn-ea"/>
                        <a:cs typeface="+mn-cs"/>
                      </a:endParaRPr>
                    </a:p>
                  </a:txBody>
                  <a:tcPr/>
                </a:tc>
                <a:extLst>
                  <a:ext uri="{0D108BD9-81ED-4DB2-BD59-A6C34878D82A}">
                    <a16:rowId xmlns:a16="http://schemas.microsoft.com/office/drawing/2014/main" val="2281441225"/>
                  </a:ext>
                </a:extLst>
              </a:tr>
            </a:tbl>
          </a:graphicData>
        </a:graphic>
      </p:graphicFrame>
      <p:sp>
        <p:nvSpPr>
          <p:cNvPr id="4" name="Title 3">
            <a:extLst>
              <a:ext uri="{FF2B5EF4-FFF2-40B4-BE49-F238E27FC236}">
                <a16:creationId xmlns:a16="http://schemas.microsoft.com/office/drawing/2014/main" id="{DDFE90D6-6C5F-435E-B70F-95D904F8C04B}"/>
              </a:ext>
            </a:extLst>
          </p:cNvPr>
          <p:cNvSpPr>
            <a:spLocks noGrp="1"/>
          </p:cNvSpPr>
          <p:nvPr>
            <p:ph type="title"/>
          </p:nvPr>
        </p:nvSpPr>
        <p:spPr>
          <a:xfrm>
            <a:off x="572454" y="884007"/>
            <a:ext cx="11041380" cy="342638"/>
          </a:xfrm>
        </p:spPr>
        <p:txBody>
          <a:bodyPr>
            <a:normAutofit fontScale="90000"/>
          </a:bodyPr>
          <a:lstStyle/>
          <a:p>
            <a:r>
              <a:rPr lang="en-US"/>
              <a:t>Integration Best Practices &amp; Scenarios to Avoid</a:t>
            </a:r>
          </a:p>
        </p:txBody>
      </p:sp>
    </p:spTree>
    <p:extLst>
      <p:ext uri="{BB962C8B-B14F-4D97-AF65-F5344CB8AC3E}">
        <p14:creationId xmlns:p14="http://schemas.microsoft.com/office/powerpoint/2010/main" val="2772544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48CF2B9-FF0F-4272-8486-6746D5D3BDAB}"/>
              </a:ext>
            </a:extLst>
          </p:cNvPr>
          <p:cNvGraphicFramePr>
            <a:graphicFrameLocks noGrp="1"/>
          </p:cNvGraphicFramePr>
          <p:nvPr>
            <p:ph sz="quarter" idx="16"/>
          </p:nvPr>
        </p:nvGraphicFramePr>
        <p:xfrm>
          <a:off x="572454" y="1400329"/>
          <a:ext cx="11041381" cy="4782045"/>
        </p:xfrm>
        <a:graphic>
          <a:graphicData uri="http://schemas.openxmlformats.org/drawingml/2006/table">
            <a:tbl>
              <a:tblPr firstRow="1" bandRow="1">
                <a:tableStyleId>{69012ECD-51FC-41F1-AA8D-1B2483CD663E}</a:tableStyleId>
              </a:tblPr>
              <a:tblGrid>
                <a:gridCol w="1652953">
                  <a:extLst>
                    <a:ext uri="{9D8B030D-6E8A-4147-A177-3AD203B41FA5}">
                      <a16:colId xmlns:a16="http://schemas.microsoft.com/office/drawing/2014/main" val="2936747607"/>
                    </a:ext>
                  </a:extLst>
                </a:gridCol>
                <a:gridCol w="2439060">
                  <a:extLst>
                    <a:ext uri="{9D8B030D-6E8A-4147-A177-3AD203B41FA5}">
                      <a16:colId xmlns:a16="http://schemas.microsoft.com/office/drawing/2014/main" val="938590982"/>
                    </a:ext>
                  </a:extLst>
                </a:gridCol>
                <a:gridCol w="6949368">
                  <a:extLst>
                    <a:ext uri="{9D8B030D-6E8A-4147-A177-3AD203B41FA5}">
                      <a16:colId xmlns:a16="http://schemas.microsoft.com/office/drawing/2014/main" val="689142993"/>
                    </a:ext>
                  </a:extLst>
                </a:gridCol>
              </a:tblGrid>
              <a:tr h="392212">
                <a:tc>
                  <a:txBody>
                    <a:bodyPr/>
                    <a:lstStyle/>
                    <a:p>
                      <a:pPr algn="l"/>
                      <a:r>
                        <a:rPr lang="en-US" b="1">
                          <a:solidFill>
                            <a:schemeClr val="bg1"/>
                          </a:solidFill>
                          <a:effectLst/>
                        </a:rPr>
                        <a:t>Scenario</a:t>
                      </a:r>
                      <a:endParaRPr lang="en-US" b="1" i="0">
                        <a:solidFill>
                          <a:schemeClr val="bg1"/>
                        </a:solidFill>
                        <a:effectLst/>
                      </a:endParaRPr>
                    </a:p>
                  </a:txBody>
                  <a:tcPr marL="63500" marR="63500" marT="63500" marB="63500" anchor="b"/>
                </a:tc>
                <a:tc>
                  <a:txBody>
                    <a:bodyPr/>
                    <a:lstStyle/>
                    <a:p>
                      <a:pPr algn="l"/>
                      <a:r>
                        <a:rPr lang="en-US" b="1">
                          <a:solidFill>
                            <a:schemeClr val="bg1"/>
                          </a:solidFill>
                          <a:effectLst/>
                        </a:rPr>
                        <a:t>Use Case Example</a:t>
                      </a:r>
                      <a:endParaRPr lang="en-US" b="1" i="0">
                        <a:solidFill>
                          <a:schemeClr val="bg1"/>
                        </a:solidFill>
                        <a:effectLst/>
                      </a:endParaRPr>
                    </a:p>
                  </a:txBody>
                  <a:tcPr marL="63500" marR="63500" marT="63500" marB="635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effectLst/>
                        </a:rPr>
                        <a:t>Best Practice</a:t>
                      </a:r>
                      <a:endParaRPr lang="en-US" b="1" i="0">
                        <a:solidFill>
                          <a:schemeClr val="bg1"/>
                        </a:solidFill>
                        <a:effectLst/>
                      </a:endParaRPr>
                    </a:p>
                  </a:txBody>
                  <a:tcPr marL="63500" marR="63500" marT="63500" marB="63500" anchor="b"/>
                </a:tc>
                <a:extLst>
                  <a:ext uri="{0D108BD9-81ED-4DB2-BD59-A6C34878D82A}">
                    <a16:rowId xmlns:a16="http://schemas.microsoft.com/office/drawing/2014/main" val="885589515"/>
                  </a:ext>
                </a:extLst>
              </a:tr>
              <a:tr h="137522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Parallel Processing in Outbound Integrations</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An outbound integration to send data to different third-party systems in parallel</a:t>
                      </a:r>
                      <a:endParaRPr lang="en-US" sz="1200" b="0" i="0" kern="1200">
                        <a:solidFill>
                          <a:schemeClr val="dk1"/>
                        </a:solidFill>
                        <a:effectLst/>
                        <a:latin typeface="+mn-lt"/>
                        <a:ea typeface="+mn-ea"/>
                        <a:cs typeface="+mn-cs"/>
                      </a:endParaRPr>
                    </a:p>
                  </a:txBody>
                  <a:tcPr marL="63500" marR="63500" marT="63500" marB="6350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Separate the integration into multiple integrations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Create a main parent integration that only receives/processes the data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Create separate child integrations to perform the individual outbound REST invocations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The interface between the main and separate child integrations can follow these approaches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Consist of dummy REST calls, but it must be asynchronous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Follow a publish/subscribe design approach (for e.g., putting the data events in a queue, having each child flow subscribe from the queue, and so on).</a:t>
                      </a: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3615209903"/>
                  </a:ext>
                </a:extLst>
              </a:tr>
              <a:tr h="101776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Synchronous integration doing too much work</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A request triggers complex processing involving enrichment and updates across multiple systems.</a:t>
                      </a:r>
                      <a:endParaRPr lang="en-US" sz="1200" b="0" i="0" kern="1200">
                        <a:solidFill>
                          <a:schemeClr val="dk1"/>
                        </a:solidFill>
                        <a:effectLst/>
                        <a:latin typeface="+mn-lt"/>
                        <a:ea typeface="+mn-ea"/>
                        <a:cs typeface="+mn-cs"/>
                      </a:endParaRPr>
                    </a:p>
                  </a:txBody>
                  <a:tcPr marL="63500" marR="63500" marT="63500" marB="6350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Explore moving completely to an asynchronous integration - fire and forget, asynchronous response</a:t>
                      </a:r>
                    </a:p>
                    <a:p>
                      <a:pPr marL="285750" indent="-285750">
                        <a:buFont typeface="Arial" panose="020B0604020202020204" pitchFamily="34" charset="0"/>
                        <a:buChar char="•"/>
                      </a:pPr>
                      <a:r>
                        <a:rPr lang="en-US" sz="1200" b="0" kern="1200">
                          <a:solidFill>
                            <a:schemeClr val="dk1"/>
                          </a:solidFill>
                          <a:effectLst/>
                        </a:rPr>
                        <a:t>Split into a synchronous integration containing mandatory processing before sending out a response and triggering separate asynchronous fire and forget integrations for other processing logic.</a:t>
                      </a: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1951206720"/>
                  </a:ext>
                </a:extLst>
              </a:tr>
              <a:tr h="1890297">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a:solidFill>
                            <a:schemeClr val="dk1"/>
                          </a:solidFill>
                          <a:effectLst/>
                        </a:rPr>
                        <a:t>Generic best practices</a:t>
                      </a:r>
                      <a:endParaRPr lang="en-US" sz="12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a:solidFill>
                          <a:schemeClr val="dk1"/>
                        </a:solidFill>
                        <a:effectLst/>
                        <a:latin typeface="+mn-lt"/>
                        <a:ea typeface="+mn-ea"/>
                        <a:cs typeface="+mn-cs"/>
                      </a:endParaRPr>
                    </a:p>
                  </a:txBody>
                  <a:tcPr marL="63500" marR="63500" marT="63500" marB="6350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Minimize point-to-point integrations and reduce solution complexity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Standardize exception handling, notification and reprocessing mechanism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Promote reusability by defining common services and subprocesses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Increase business agility by accommodating changes in boundary systems with minimal impact to the solution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Minimize points of failure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Standardize data models for master and transactional data entities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effectLst/>
                        </a:rPr>
                        <a:t>Provide end-to-end monitoring view of Integrations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Leverage application integration patterns that best suit the business requirements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kern="1200">
                          <a:solidFill>
                            <a:schemeClr val="dk1"/>
                          </a:solidFill>
                          <a:effectLst/>
                        </a:rPr>
                        <a:t>Only provide third parties with access to data they require</a:t>
                      </a:r>
                      <a:endParaRPr lang="en-US" alt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2281441225"/>
                  </a:ext>
                </a:extLst>
              </a:tr>
            </a:tbl>
          </a:graphicData>
        </a:graphic>
      </p:graphicFrame>
      <p:sp>
        <p:nvSpPr>
          <p:cNvPr id="4" name="Title 3">
            <a:extLst>
              <a:ext uri="{FF2B5EF4-FFF2-40B4-BE49-F238E27FC236}">
                <a16:creationId xmlns:a16="http://schemas.microsoft.com/office/drawing/2014/main" id="{DDFE90D6-6C5F-435E-B70F-95D904F8C04B}"/>
              </a:ext>
            </a:extLst>
          </p:cNvPr>
          <p:cNvSpPr>
            <a:spLocks noGrp="1"/>
          </p:cNvSpPr>
          <p:nvPr>
            <p:ph type="title"/>
          </p:nvPr>
        </p:nvSpPr>
        <p:spPr>
          <a:xfrm>
            <a:off x="572455" y="909059"/>
            <a:ext cx="11041380" cy="342638"/>
          </a:xfrm>
        </p:spPr>
        <p:txBody>
          <a:bodyPr>
            <a:normAutofit fontScale="90000"/>
          </a:bodyPr>
          <a:lstStyle/>
          <a:p>
            <a:r>
              <a:rPr lang="en-US"/>
              <a:t>Integration Best Practices &amp; Scenarios to Avoid</a:t>
            </a:r>
          </a:p>
        </p:txBody>
      </p:sp>
    </p:spTree>
    <p:extLst>
      <p:ext uri="{BB962C8B-B14F-4D97-AF65-F5344CB8AC3E}">
        <p14:creationId xmlns:p14="http://schemas.microsoft.com/office/powerpoint/2010/main" val="505659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4867" y="744221"/>
            <a:ext cx="10972800" cy="523220"/>
          </a:xfrm>
        </p:spPr>
        <p:txBody>
          <a:bodyPr>
            <a:normAutofit fontScale="90000"/>
          </a:bodyPr>
          <a:lstStyle/>
          <a:p>
            <a:r>
              <a:rPr lang="en-US">
                <a:ea typeface="Verdana" panose="020B0604030504040204" pitchFamily="34" charset="0"/>
              </a:rPr>
              <a:t>Error Handling Architecture</a:t>
            </a:r>
          </a:p>
        </p:txBody>
      </p:sp>
      <p:sp>
        <p:nvSpPr>
          <p:cNvPr id="15" name="TextBox 14">
            <a:extLst>
              <a:ext uri="{FF2B5EF4-FFF2-40B4-BE49-F238E27FC236}">
                <a16:creationId xmlns:a16="http://schemas.microsoft.com/office/drawing/2014/main" id="{39907073-DC49-4199-A2EB-C98C5B432C3F}"/>
              </a:ext>
            </a:extLst>
          </p:cNvPr>
          <p:cNvSpPr txBox="1"/>
          <p:nvPr/>
        </p:nvSpPr>
        <p:spPr>
          <a:xfrm>
            <a:off x="550843" y="1233892"/>
            <a:ext cx="917648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The sequence of error handling and high-level details for Inbound and Outbound interfaces via OIC as Middleware, is as follows</a:t>
            </a:r>
            <a:endParaRPr kumimoji="0" lang="en-US" sz="20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5" name="AutoShape 6">
            <a:extLst>
              <a:ext uri="{FF2B5EF4-FFF2-40B4-BE49-F238E27FC236}">
                <a16:creationId xmlns:a16="http://schemas.microsoft.com/office/drawing/2014/main" id="{0A546CCF-355B-4651-8D3A-BB1E44AA3758}"/>
              </a:ext>
            </a:extLst>
          </p:cNvPr>
          <p:cNvSpPr>
            <a:spLocks noChangeArrowheads="1"/>
          </p:cNvSpPr>
          <p:nvPr/>
        </p:nvSpPr>
        <p:spPr bwMode="gray">
          <a:xfrm>
            <a:off x="632654" y="1991568"/>
            <a:ext cx="1951184" cy="1007546"/>
          </a:xfrm>
          <a:prstGeom prst="homePlate">
            <a:avLst>
              <a:gd name="adj" fmla="val 16555"/>
            </a:avLst>
          </a:prstGeom>
          <a:solidFill>
            <a:srgbClr val="C55A11"/>
          </a:solidFill>
          <a:ln w="9525" algn="ctr">
            <a:noFill/>
            <a:miter lim="800000"/>
            <a:headEnd/>
            <a:tailEnd/>
          </a:ln>
          <a:effectLst/>
        </p:spPr>
        <p:txBody>
          <a:bodyPr lIns="91440" tIns="91440" r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rial Body"/>
                <a:ea typeface="+mn-ea"/>
                <a:cs typeface="+mn-cs"/>
              </a:rPr>
              <a:t>Error Handling</a:t>
            </a:r>
          </a:p>
        </p:txBody>
      </p:sp>
      <p:sp>
        <p:nvSpPr>
          <p:cNvPr id="6" name="Freeform 7">
            <a:extLst>
              <a:ext uri="{FF2B5EF4-FFF2-40B4-BE49-F238E27FC236}">
                <a16:creationId xmlns:a16="http://schemas.microsoft.com/office/drawing/2014/main" id="{EB30C05B-04B6-46B7-B217-6057E12AC489}"/>
              </a:ext>
            </a:extLst>
          </p:cNvPr>
          <p:cNvSpPr>
            <a:spLocks/>
          </p:cNvSpPr>
          <p:nvPr/>
        </p:nvSpPr>
        <p:spPr bwMode="gray">
          <a:xfrm>
            <a:off x="2583838" y="1987772"/>
            <a:ext cx="7697908" cy="1084446"/>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lumMod val="85000"/>
            </a:schemeClr>
          </a:solidFill>
          <a:ln w="9525" cmpd="sng">
            <a:solidFill>
              <a:schemeClr val="bg2"/>
            </a:solidFill>
            <a:prstDash val="solid"/>
            <a:round/>
            <a:headEnd/>
            <a:tailEnd/>
          </a:ln>
          <a:effectLst/>
        </p:spPr>
        <p:txBody>
          <a:bodyPr lIns="274320" tIns="91440" rIns="91440" bIns="91440" anchor="ctr" anchorCtr="0"/>
          <a:lstStyle/>
          <a:p>
            <a:pPr marL="171450" marR="0" lvl="0" indent="-171450" algn="l" defTabSz="914400" rtl="0" eaLnBrk="1" fontAlgn="auto" latinLnBrk="0" hangingPunct="1">
              <a:lnSpc>
                <a:spcPct val="100000"/>
              </a:lnSpc>
              <a:spcBef>
                <a:spcPts val="400"/>
              </a:spcBef>
              <a:spcAft>
                <a:spcPts val="0"/>
              </a:spcAft>
              <a:buClr>
                <a:srgbClr val="000000"/>
              </a:buClr>
              <a:buSzPct val="80000"/>
              <a:buFont typeface="Arial" panose="020B0604020202020204" pitchFamily="34" charset="0"/>
              <a:buChar char="•"/>
              <a:tabLst/>
              <a:defRPr/>
            </a:pPr>
            <a:endParaRPr kumimoji="0" lang="en-US" sz="1200" b="0" i="0" u="none" strike="noStrike" kern="0" cap="none" spc="0" normalizeH="0" baseline="0" noProof="0">
              <a:ln>
                <a:noFill/>
              </a:ln>
              <a:solidFill>
                <a:prstClr val="black"/>
              </a:solidFill>
              <a:effectLst/>
              <a:uLnTx/>
              <a:uFillTx/>
              <a:latin typeface="Arial"/>
              <a:ea typeface="+mn-ea"/>
              <a:cs typeface="Arial" charset="0"/>
            </a:endParaRPr>
          </a:p>
        </p:txBody>
      </p:sp>
      <p:sp>
        <p:nvSpPr>
          <p:cNvPr id="7" name="AutoShape 6">
            <a:extLst>
              <a:ext uri="{FF2B5EF4-FFF2-40B4-BE49-F238E27FC236}">
                <a16:creationId xmlns:a16="http://schemas.microsoft.com/office/drawing/2014/main" id="{7CD52597-1C42-481F-9CCB-513BD70E0DC8}"/>
              </a:ext>
            </a:extLst>
          </p:cNvPr>
          <p:cNvSpPr>
            <a:spLocks noChangeArrowheads="1"/>
          </p:cNvSpPr>
          <p:nvPr/>
        </p:nvSpPr>
        <p:spPr bwMode="gray">
          <a:xfrm>
            <a:off x="632654" y="3129827"/>
            <a:ext cx="1951184" cy="1007546"/>
          </a:xfrm>
          <a:prstGeom prst="homePlate">
            <a:avLst>
              <a:gd name="adj" fmla="val 16555"/>
            </a:avLst>
          </a:prstGeom>
          <a:solidFill>
            <a:srgbClr val="C55A11"/>
          </a:solidFill>
          <a:ln w="9525" algn="ctr">
            <a:noFill/>
            <a:miter lim="800000"/>
            <a:headEnd/>
            <a:tailEnd/>
          </a:ln>
          <a:effectLst/>
        </p:spPr>
        <p:txBody>
          <a:bodyPr lIns="91440" tIns="91440" r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rial Body"/>
                <a:ea typeface="+mn-ea"/>
                <a:cs typeface="+mn-cs"/>
              </a:rPr>
              <a:t>Notification</a:t>
            </a:r>
          </a:p>
        </p:txBody>
      </p:sp>
      <p:sp>
        <p:nvSpPr>
          <p:cNvPr id="8" name="Freeform 7">
            <a:extLst>
              <a:ext uri="{FF2B5EF4-FFF2-40B4-BE49-F238E27FC236}">
                <a16:creationId xmlns:a16="http://schemas.microsoft.com/office/drawing/2014/main" id="{1ACD45E8-DC8B-4361-A4D7-B72B432FFB6F}"/>
              </a:ext>
            </a:extLst>
          </p:cNvPr>
          <p:cNvSpPr>
            <a:spLocks/>
          </p:cNvSpPr>
          <p:nvPr/>
        </p:nvSpPr>
        <p:spPr bwMode="gray">
          <a:xfrm>
            <a:off x="2583838" y="3129826"/>
            <a:ext cx="7697908" cy="1078952"/>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lumMod val="85000"/>
            </a:schemeClr>
          </a:solidFill>
          <a:ln w="9525" cmpd="sng">
            <a:solidFill>
              <a:schemeClr val="bg2"/>
            </a:solidFill>
            <a:prstDash val="solid"/>
            <a:round/>
            <a:headEnd/>
            <a:tailEnd/>
          </a:ln>
          <a:effectLst/>
        </p:spPr>
        <p:txBody>
          <a:bodyPr lIns="274320" tIns="91440" rIns="91440" bIns="91440" anchor="ctr" anchorCtr="0"/>
          <a:lstStyle/>
          <a:p>
            <a:pPr marL="171450" marR="0" lvl="0" indent="-171450" algn="l" defTabSz="914400" rtl="0" eaLnBrk="1" fontAlgn="auto" latinLnBrk="0" hangingPunct="1">
              <a:lnSpc>
                <a:spcPct val="150000"/>
              </a:lnSpc>
              <a:spcBef>
                <a:spcPts val="0"/>
              </a:spcBef>
              <a:spcAft>
                <a:spcPct val="25000"/>
              </a:spcAft>
              <a:buClr>
                <a:schemeClr val="tx1"/>
              </a:buClr>
              <a:buSzPct val="100000"/>
              <a:buFont typeface="Arial" panose="020B0604020202020204" pitchFamily="34" charset="0"/>
              <a:buChar char="•"/>
              <a:tabLst/>
              <a:defRPr/>
            </a:pPr>
            <a:r>
              <a:rPr lang="en-US" sz="1200">
                <a:latin typeface="Arial Body"/>
                <a:cs typeface="Calibri Light" panose="020F0302020204030204" pitchFamily="34" charset="0"/>
              </a:rPr>
              <a:t>Notification will be sent out to IT support team with processing and error details</a:t>
            </a:r>
          </a:p>
          <a:p>
            <a:pPr marL="171450" marR="0" lvl="0" indent="-171450" algn="l" defTabSz="914400" rtl="0" eaLnBrk="1" fontAlgn="auto" latinLnBrk="0" hangingPunct="1">
              <a:lnSpc>
                <a:spcPct val="150000"/>
              </a:lnSpc>
              <a:spcBef>
                <a:spcPts val="0"/>
              </a:spcBef>
              <a:spcAft>
                <a:spcPct val="25000"/>
              </a:spcAft>
              <a:buClr>
                <a:schemeClr val="tx1"/>
              </a:buClr>
              <a:buSzPct val="100000"/>
              <a:buFont typeface="Arial" panose="020B0604020202020204" pitchFamily="34" charset="0"/>
              <a:buChar char="•"/>
              <a:tabLst/>
              <a:defRPr/>
            </a:pPr>
            <a:r>
              <a:rPr lang="en-US" sz="1200">
                <a:latin typeface="Arial Body"/>
                <a:cs typeface="Calibri Light" panose="020F0302020204030204" pitchFamily="34" charset="0"/>
              </a:rPr>
              <a:t>Custom OIC lookups will be created to derive the data entity, email addresses and interface specific details dynamically</a:t>
            </a:r>
          </a:p>
        </p:txBody>
      </p:sp>
      <p:sp>
        <p:nvSpPr>
          <p:cNvPr id="9" name="AutoShape 6">
            <a:extLst>
              <a:ext uri="{FF2B5EF4-FFF2-40B4-BE49-F238E27FC236}">
                <a16:creationId xmlns:a16="http://schemas.microsoft.com/office/drawing/2014/main" id="{6269948D-21C4-41BE-88E9-4DA3E4022B9A}"/>
              </a:ext>
            </a:extLst>
          </p:cNvPr>
          <p:cNvSpPr>
            <a:spLocks noChangeArrowheads="1"/>
          </p:cNvSpPr>
          <p:nvPr/>
        </p:nvSpPr>
        <p:spPr bwMode="gray">
          <a:xfrm>
            <a:off x="632654" y="4281882"/>
            <a:ext cx="1951184" cy="1007546"/>
          </a:xfrm>
          <a:prstGeom prst="homePlate">
            <a:avLst>
              <a:gd name="adj" fmla="val 16555"/>
            </a:avLst>
          </a:prstGeom>
          <a:solidFill>
            <a:srgbClr val="C55A11"/>
          </a:solidFill>
          <a:ln w="9525" algn="ctr">
            <a:noFill/>
            <a:miter lim="800000"/>
            <a:headEnd/>
            <a:tailEnd/>
          </a:ln>
          <a:effectLst/>
        </p:spPr>
        <p:txBody>
          <a:bodyPr lIns="91440" tIns="91440" r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rial Body"/>
                <a:ea typeface="+mn-ea"/>
                <a:cs typeface="+mn-cs"/>
              </a:rPr>
              <a:t>Reprocessing</a:t>
            </a:r>
          </a:p>
        </p:txBody>
      </p:sp>
      <p:sp>
        <p:nvSpPr>
          <p:cNvPr id="10" name="Freeform 7">
            <a:extLst>
              <a:ext uri="{FF2B5EF4-FFF2-40B4-BE49-F238E27FC236}">
                <a16:creationId xmlns:a16="http://schemas.microsoft.com/office/drawing/2014/main" id="{2EFC6E15-C5F2-412E-8DD5-65DC7D575243}"/>
              </a:ext>
            </a:extLst>
          </p:cNvPr>
          <p:cNvSpPr>
            <a:spLocks/>
          </p:cNvSpPr>
          <p:nvPr/>
        </p:nvSpPr>
        <p:spPr bwMode="gray">
          <a:xfrm>
            <a:off x="2583838" y="4266387"/>
            <a:ext cx="7697908" cy="1023042"/>
          </a:xfrm>
          <a:custGeom>
            <a:avLst/>
            <a:gdLst/>
            <a:ahLst/>
            <a:cxnLst>
              <a:cxn ang="0">
                <a:pos x="4538" y="0"/>
              </a:cxn>
              <a:cxn ang="0">
                <a:pos x="0" y="0"/>
              </a:cxn>
              <a:cxn ang="0">
                <a:pos x="105" y="541"/>
              </a:cxn>
              <a:cxn ang="0">
                <a:pos x="0" y="1080"/>
              </a:cxn>
              <a:cxn ang="0">
                <a:pos x="4538" y="1080"/>
              </a:cxn>
              <a:cxn ang="0">
                <a:pos x="4538" y="0"/>
              </a:cxn>
            </a:cxnLst>
            <a:rect l="0" t="0" r="r" b="b"/>
            <a:pathLst>
              <a:path w="4538" h="1080">
                <a:moveTo>
                  <a:pt x="4538" y="0"/>
                </a:moveTo>
                <a:lnTo>
                  <a:pt x="0" y="0"/>
                </a:lnTo>
                <a:lnTo>
                  <a:pt x="105" y="541"/>
                </a:lnTo>
                <a:lnTo>
                  <a:pt x="0" y="1080"/>
                </a:lnTo>
                <a:lnTo>
                  <a:pt x="4538" y="1080"/>
                </a:lnTo>
                <a:lnTo>
                  <a:pt x="4538" y="0"/>
                </a:lnTo>
              </a:path>
            </a:pathLst>
          </a:custGeom>
          <a:solidFill>
            <a:schemeClr val="bg1">
              <a:lumMod val="85000"/>
            </a:schemeClr>
          </a:solidFill>
          <a:ln w="9525" cmpd="sng">
            <a:solidFill>
              <a:schemeClr val="bg2"/>
            </a:solidFill>
            <a:prstDash val="solid"/>
            <a:round/>
            <a:headEnd/>
            <a:tailEnd/>
          </a:ln>
          <a:effectLst/>
        </p:spPr>
        <p:txBody>
          <a:bodyPr lIns="274320" tIns="91440" rIns="91440" bIns="91440" anchor="ctr" anchorCtr="0"/>
          <a:lstStyle/>
          <a:p>
            <a:pPr marL="171450" marR="0" lvl="0" indent="-171450" algn="l" defTabSz="914400" rtl="0" eaLnBrk="1" fontAlgn="auto" latinLnBrk="0" hangingPunct="1">
              <a:lnSpc>
                <a:spcPct val="150000"/>
              </a:lnSpc>
              <a:spcBef>
                <a:spcPts val="0"/>
              </a:spcBef>
              <a:spcAft>
                <a:spcPct val="25000"/>
              </a:spcAft>
              <a:buClr>
                <a:schemeClr val="tx1"/>
              </a:buClr>
              <a:buSzPct val="100000"/>
              <a:buFont typeface="Arial" panose="020B0604020202020204" pitchFamily="34" charset="0"/>
              <a:buChar char="•"/>
              <a:tabLst/>
              <a:defRPr/>
            </a:pPr>
            <a:r>
              <a:rPr kumimoji="0" lang="en-US" sz="1200" b="0" i="0" u="none" strike="noStrike" kern="0" cap="none" spc="0" normalizeH="0" baseline="0" noProof="0">
                <a:ln>
                  <a:noFill/>
                </a:ln>
                <a:effectLst/>
                <a:uLnTx/>
                <a:uFillTx/>
                <a:latin typeface="Arial Body"/>
                <a:ea typeface="+mn-ea"/>
                <a:cs typeface="+mn-cs"/>
              </a:rPr>
              <a:t>Understand the reprocessing options for different types of integration error categories</a:t>
            </a:r>
          </a:p>
        </p:txBody>
      </p:sp>
      <p:sp>
        <p:nvSpPr>
          <p:cNvPr id="11" name="Content Placeholder 6">
            <a:extLst>
              <a:ext uri="{FF2B5EF4-FFF2-40B4-BE49-F238E27FC236}">
                <a16:creationId xmlns:a16="http://schemas.microsoft.com/office/drawing/2014/main" id="{1D0FA99E-9C19-4B0A-851B-A6C7725701E7}"/>
              </a:ext>
            </a:extLst>
          </p:cNvPr>
          <p:cNvSpPr txBox="1">
            <a:spLocks/>
          </p:cNvSpPr>
          <p:nvPr/>
        </p:nvSpPr>
        <p:spPr>
          <a:xfrm>
            <a:off x="2857678" y="2030305"/>
            <a:ext cx="7424068" cy="953732"/>
          </a:xfrm>
          <a:prstGeom prst="rect">
            <a:avLst/>
          </a:prstGeom>
        </p:spPr>
        <p:txBody>
          <a:bodyPr vert="horz" lIns="0" tIns="0" rIns="0" bIns="0" rtlCol="0">
            <a:noAutofit/>
          </a:bodyPr>
          <a:lstStyle>
            <a:lvl1pPr marL="0" indent="0" algn="ctr" defTabSz="914400" rtl="0" eaLnBrk="1" latinLnBrk="0" hangingPunct="1">
              <a:spcBef>
                <a:spcPts val="0"/>
              </a:spcBef>
              <a:spcAft>
                <a:spcPts val="1000"/>
              </a:spcAft>
              <a:buSzPct val="100000"/>
              <a:buFontTx/>
              <a:buNone/>
              <a:defRPr sz="1800" b="0" kern="1200">
                <a:solidFill>
                  <a:schemeClr val="tx1"/>
                </a:solidFill>
                <a:latin typeface="+mn-lt"/>
                <a:ea typeface="+mn-ea"/>
                <a:cs typeface="Calibri Light" panose="020F0302020204030204" pitchFamily="34" charset="0"/>
              </a:defRPr>
            </a:lvl1pPr>
            <a:lvl2pPr marL="342900" indent="0" algn="ctr" defTabSz="914400" rtl="0" eaLnBrk="1" latinLnBrk="0" hangingPunct="1">
              <a:spcBef>
                <a:spcPts val="0"/>
              </a:spcBef>
              <a:spcAft>
                <a:spcPts val="1000"/>
              </a:spcAft>
              <a:buClrTx/>
              <a:buSzPct val="100000"/>
              <a:buFont typeface="Arial" panose="020B0604020202020204" pitchFamily="34" charset="0"/>
              <a:buNone/>
              <a:defRPr lang="en-US" sz="1500" b="0" kern="1200">
                <a:solidFill>
                  <a:schemeClr val="tx1"/>
                </a:solidFill>
                <a:latin typeface="+mn-lt"/>
                <a:ea typeface="+mn-ea"/>
                <a:cs typeface="Calibri Light" panose="020F0302020204030204" pitchFamily="34" charset="0"/>
              </a:defRPr>
            </a:lvl2pPr>
            <a:lvl3pPr marL="685800" indent="0" algn="ctr" defTabSz="914400" rtl="0" eaLnBrk="1" latinLnBrk="0" hangingPunct="1">
              <a:spcBef>
                <a:spcPts val="0"/>
              </a:spcBef>
              <a:spcAft>
                <a:spcPts val="1000"/>
              </a:spcAft>
              <a:buClrTx/>
              <a:buSzPct val="100000"/>
              <a:buFont typeface="Arial" panose="020B0604020202020204" pitchFamily="34" charset="0"/>
              <a:buNone/>
              <a:defRPr lang="en-US" sz="1350" kern="1200">
                <a:solidFill>
                  <a:schemeClr val="tx1"/>
                </a:solidFill>
                <a:latin typeface="+mn-lt"/>
                <a:ea typeface="+mn-ea"/>
                <a:cs typeface="Calibri Light" panose="020F0302020204030204" pitchFamily="34" charset="0"/>
              </a:defRPr>
            </a:lvl3pPr>
            <a:lvl4pPr marL="1028700" indent="0" algn="ctr" defTabSz="914400" rtl="0" eaLnBrk="1" latinLnBrk="0" hangingPunct="1">
              <a:spcBef>
                <a:spcPts val="0"/>
              </a:spcBef>
              <a:spcAft>
                <a:spcPts val="1000"/>
              </a:spcAft>
              <a:buClrTx/>
              <a:buSzPct val="100000"/>
              <a:buFont typeface="Arial" panose="020B0604020202020204" pitchFamily="34" charset="0"/>
              <a:buNone/>
              <a:defRPr lang="en-US" sz="1200" kern="1200" baseline="0">
                <a:solidFill>
                  <a:schemeClr val="tx1"/>
                </a:solidFill>
                <a:latin typeface="+mn-lt"/>
                <a:ea typeface="+mn-ea"/>
                <a:cs typeface="Calibri Light" panose="020F0302020204030204" pitchFamily="34" charset="0"/>
              </a:defRPr>
            </a:lvl4pPr>
            <a:lvl5pPr marL="1371600" indent="0" algn="ctr" defTabSz="798513" rtl="0" eaLnBrk="1" latinLnBrk="0" hangingPunct="1">
              <a:spcBef>
                <a:spcPts val="0"/>
              </a:spcBef>
              <a:spcAft>
                <a:spcPts val="1000"/>
              </a:spcAft>
              <a:buClrTx/>
              <a:buSzPct val="100000"/>
              <a:buFont typeface="Arial" panose="020B0604020202020204" pitchFamily="34" charset="0"/>
              <a:buNone/>
              <a:tabLst/>
              <a:defRPr lang="en-US" sz="1200" kern="1200" baseline="0">
                <a:solidFill>
                  <a:schemeClr val="tx1"/>
                </a:solidFill>
                <a:latin typeface="+mn-lt"/>
                <a:ea typeface="+mn-ea"/>
                <a:cs typeface="Calibri Light" panose="020F0302020204030204" pitchFamily="34" charset="0"/>
              </a:defRPr>
            </a:lvl5pPr>
            <a:lvl6pPr marL="1714500" indent="0" algn="ctr"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2057400" indent="0" algn="ctr" defTabSz="914400" rtl="0" eaLnBrk="1" latinLnBrk="0" hangingPunct="1">
              <a:spcBef>
                <a:spcPts val="0"/>
              </a:spcBef>
              <a:spcAft>
                <a:spcPts val="1000"/>
              </a:spcAft>
              <a:buFont typeface="Verdana" panose="020B0604030504040204" pitchFamily="34" charset="0"/>
              <a:buNone/>
              <a:defRPr sz="1200" kern="1200">
                <a:solidFill>
                  <a:schemeClr val="tx1"/>
                </a:solidFill>
                <a:latin typeface="+mn-lt"/>
                <a:ea typeface="+mn-ea"/>
                <a:cs typeface="+mn-cs"/>
              </a:defRPr>
            </a:lvl7pPr>
            <a:lvl8pPr marL="2400300" indent="0" algn="ctr"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8pPr>
            <a:lvl9pPr marL="2743200" indent="0" algn="ctr"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9pPr>
          </a:lstStyle>
          <a:p>
            <a:pPr marL="171450" marR="0" lvl="0" indent="-171450" algn="l" defTabSz="914400" rtl="0" eaLnBrk="1" fontAlgn="auto" latinLnBrk="0" hangingPunct="1">
              <a:lnSpc>
                <a:spcPct val="110000"/>
              </a:lnSpc>
              <a:spcBef>
                <a:spcPts val="0"/>
              </a:spcBef>
              <a:spcAft>
                <a:spcPts val="1000"/>
              </a:spcAft>
              <a:buClr>
                <a:schemeClr val="tx1"/>
              </a:buClr>
              <a:buSzPct val="100000"/>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Body"/>
                <a:ea typeface="+mn-ea"/>
                <a:cs typeface="Calibri Light" panose="020F0302020204030204" pitchFamily="34" charset="0"/>
              </a:rPr>
              <a:t>Understand the failure points and the associated error categories for any given integration</a:t>
            </a:r>
          </a:p>
          <a:p>
            <a:pPr marL="171450" marR="0" lvl="0" indent="-171450" algn="l" defTabSz="914400" rtl="0" eaLnBrk="1" fontAlgn="auto" latinLnBrk="0" hangingPunct="1">
              <a:lnSpc>
                <a:spcPct val="110000"/>
              </a:lnSpc>
              <a:spcBef>
                <a:spcPts val="0"/>
              </a:spcBef>
              <a:spcAft>
                <a:spcPts val="1000"/>
              </a:spcAft>
              <a:buClr>
                <a:schemeClr val="tx1"/>
              </a:buClr>
              <a:buSzPct val="100000"/>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Body"/>
                <a:ea typeface="+mn-ea"/>
                <a:cs typeface="Calibri Light" panose="020F0302020204030204" pitchFamily="34" charset="0"/>
              </a:rPr>
              <a:t>Errors will be handled at important stages of integration life cycle </a:t>
            </a:r>
          </a:p>
          <a:p>
            <a:pPr marL="171450" marR="0" lvl="0" indent="-171450" algn="l" defTabSz="914400" rtl="0" eaLnBrk="1" fontAlgn="auto" latinLnBrk="0" hangingPunct="1">
              <a:lnSpc>
                <a:spcPct val="110000"/>
              </a:lnSpc>
              <a:spcBef>
                <a:spcPts val="0"/>
              </a:spcBef>
              <a:spcAft>
                <a:spcPts val="1000"/>
              </a:spcAft>
              <a:buClr>
                <a:schemeClr val="tx1"/>
              </a:buClr>
              <a:buSzPct val="100000"/>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Body"/>
                <a:ea typeface="+mn-ea"/>
                <a:cs typeface="Calibri Light" panose="020F0302020204030204" pitchFamily="34" charset="0"/>
              </a:rPr>
              <a:t>Leverage ATP DB as a centralized place to log integration errors as per the requirements</a:t>
            </a:r>
          </a:p>
        </p:txBody>
      </p:sp>
    </p:spTree>
    <p:extLst>
      <p:ext uri="{BB962C8B-B14F-4D97-AF65-F5344CB8AC3E}">
        <p14:creationId xmlns:p14="http://schemas.microsoft.com/office/powerpoint/2010/main" val="265528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4867" y="744221"/>
            <a:ext cx="10972800" cy="523220"/>
          </a:xfrm>
        </p:spPr>
        <p:txBody>
          <a:bodyPr>
            <a:normAutofit fontScale="90000"/>
          </a:bodyPr>
          <a:lstStyle/>
          <a:p>
            <a:r>
              <a:rPr lang="en-US">
                <a:ea typeface="Verdana" panose="020B0604030504040204" pitchFamily="34" charset="0"/>
              </a:rPr>
              <a:t>Error handling and correction mechanisms</a:t>
            </a:r>
          </a:p>
        </p:txBody>
      </p:sp>
      <p:sp>
        <p:nvSpPr>
          <p:cNvPr id="15" name="TextBox 14">
            <a:extLst>
              <a:ext uri="{FF2B5EF4-FFF2-40B4-BE49-F238E27FC236}">
                <a16:creationId xmlns:a16="http://schemas.microsoft.com/office/drawing/2014/main" id="{39907073-DC49-4199-A2EB-C98C5B432C3F}"/>
              </a:ext>
            </a:extLst>
          </p:cNvPr>
          <p:cNvSpPr txBox="1"/>
          <p:nvPr/>
        </p:nvSpPr>
        <p:spPr>
          <a:xfrm>
            <a:off x="550843" y="1233892"/>
            <a:ext cx="91764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Following</a:t>
            </a:r>
            <a:r>
              <a:rPr kumimoji="0" lang="en-US" sz="14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 table captures error handling and corrections mechanisms at various stages of an integration</a:t>
            </a:r>
            <a:endParaRPr kumimoji="0" lang="en-US" sz="20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endParaRPr>
          </a:p>
        </p:txBody>
      </p:sp>
      <p:graphicFrame>
        <p:nvGraphicFramePr>
          <p:cNvPr id="16" name="Table 15">
            <a:extLst>
              <a:ext uri="{FF2B5EF4-FFF2-40B4-BE49-F238E27FC236}">
                <a16:creationId xmlns:a16="http://schemas.microsoft.com/office/drawing/2014/main" id="{EDF79D23-74C1-40B4-82AB-233BE5FD842F}"/>
              </a:ext>
            </a:extLst>
          </p:cNvPr>
          <p:cNvGraphicFramePr>
            <a:graphicFrameLocks noGrp="1"/>
          </p:cNvGraphicFramePr>
          <p:nvPr/>
        </p:nvGraphicFramePr>
        <p:xfrm>
          <a:off x="614867" y="1648480"/>
          <a:ext cx="10972800" cy="4641458"/>
        </p:xfrm>
        <a:graphic>
          <a:graphicData uri="http://schemas.openxmlformats.org/drawingml/2006/table">
            <a:tbl>
              <a:tblPr firstRow="1" bandRow="1">
                <a:tableStyleId>{69012ECD-51FC-41F1-AA8D-1B2483CD663E}</a:tableStyleId>
              </a:tblPr>
              <a:tblGrid>
                <a:gridCol w="2139896">
                  <a:extLst>
                    <a:ext uri="{9D8B030D-6E8A-4147-A177-3AD203B41FA5}">
                      <a16:colId xmlns:a16="http://schemas.microsoft.com/office/drawing/2014/main" val="3490157341"/>
                    </a:ext>
                  </a:extLst>
                </a:gridCol>
                <a:gridCol w="1719881">
                  <a:extLst>
                    <a:ext uri="{9D8B030D-6E8A-4147-A177-3AD203B41FA5}">
                      <a16:colId xmlns:a16="http://schemas.microsoft.com/office/drawing/2014/main" val="842586155"/>
                    </a:ext>
                  </a:extLst>
                </a:gridCol>
                <a:gridCol w="3511995">
                  <a:extLst>
                    <a:ext uri="{9D8B030D-6E8A-4147-A177-3AD203B41FA5}">
                      <a16:colId xmlns:a16="http://schemas.microsoft.com/office/drawing/2014/main" val="3570780544"/>
                    </a:ext>
                  </a:extLst>
                </a:gridCol>
                <a:gridCol w="3601028">
                  <a:extLst>
                    <a:ext uri="{9D8B030D-6E8A-4147-A177-3AD203B41FA5}">
                      <a16:colId xmlns:a16="http://schemas.microsoft.com/office/drawing/2014/main" val="855408134"/>
                    </a:ext>
                  </a:extLst>
                </a:gridCol>
              </a:tblGrid>
              <a:tr h="2680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a:t>Error Category</a:t>
                      </a:r>
                      <a:endParaRPr lang="en-US" sz="1200">
                        <a:latin typeface="+mn-lt"/>
                        <a:ea typeface="Open Sans" panose="020B0606030504020204" pitchFamily="34" charset="0"/>
                        <a:cs typeface="Arial" panose="020B0604020202020204" pitchFamily="34" charset="0"/>
                      </a:endParaRPr>
                    </a:p>
                  </a:txBody>
                  <a:tcPr marL="68750" marR="68750" marT="45847" marB="45847" anchor="ctr">
                    <a:lnR>
                      <a:noFill/>
                    </a:lnR>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a:t>Error Location</a:t>
                      </a:r>
                      <a:endParaRPr lang="en-US" sz="1200">
                        <a:latin typeface="+mn-lt"/>
                        <a:ea typeface="Open Sans" panose="020B0606030504020204" pitchFamily="34" charset="0"/>
                        <a:cs typeface="Arial" panose="020B0604020202020204" pitchFamily="34" charset="0"/>
                      </a:endParaRPr>
                    </a:p>
                  </a:txBody>
                  <a:tcPr marL="68750" marR="68750" marT="45847" marB="45847"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200"/>
                        <a:t>Error Handler</a:t>
                      </a:r>
                      <a:endParaRPr lang="en-US" sz="1200">
                        <a:latin typeface="+mn-lt"/>
                        <a:ea typeface="Open Sans" panose="020B0606030504020204" pitchFamily="34" charset="0"/>
                        <a:cs typeface="Arial" panose="020B0604020202020204" pitchFamily="34" charset="0"/>
                      </a:endParaRPr>
                    </a:p>
                  </a:txBody>
                  <a:tcPr marL="68750" marR="68750" marT="45847" marB="45847" anchor="ctr">
                    <a:lnL>
                      <a:noFill/>
                    </a:lnL>
                  </a:tcPr>
                </a:tc>
                <a:tc>
                  <a:txBody>
                    <a:bodyPr/>
                    <a:lstStyle/>
                    <a:p>
                      <a:pPr algn="ctr"/>
                      <a:r>
                        <a:rPr lang="en-US" sz="1200"/>
                        <a:t>Correction Mechanism</a:t>
                      </a:r>
                      <a:endParaRPr lang="en-US" sz="1200">
                        <a:latin typeface="+mn-lt"/>
                        <a:ea typeface="Open Sans" panose="020B0606030504020204" pitchFamily="34" charset="0"/>
                        <a:cs typeface="Arial" panose="020B0604020202020204" pitchFamily="34" charset="0"/>
                      </a:endParaRPr>
                    </a:p>
                  </a:txBody>
                  <a:tcPr marL="68750" marR="68750" marT="45847" marB="45847" anchor="ctr"/>
                </a:tc>
                <a:extLst>
                  <a:ext uri="{0D108BD9-81ED-4DB2-BD59-A6C34878D82A}">
                    <a16:rowId xmlns:a16="http://schemas.microsoft.com/office/drawing/2014/main" val="255965268"/>
                  </a:ext>
                </a:extLst>
              </a:tr>
              <a:tr h="1182199">
                <a:tc>
                  <a:txBody>
                    <a:bodyPr/>
                    <a:lstStyle/>
                    <a:p>
                      <a:pPr marL="0" algn="l" defTabSz="1219170" rtl="0" eaLnBrk="1" latinLnBrk="0" hangingPunct="1"/>
                      <a:r>
                        <a:rPr lang="en-US" sz="1200" kern="1200">
                          <a:solidFill>
                            <a:schemeClr val="dk1"/>
                          </a:solidFill>
                          <a:effectLst/>
                        </a:rPr>
                        <a:t>Data file errors/failures during interface table load</a:t>
                      </a:r>
                    </a:p>
                    <a:p>
                      <a:pPr marL="0" algn="l" defTabSz="1219170" rtl="0" eaLnBrk="1" latinLnBrk="0" hangingPunct="1"/>
                      <a:r>
                        <a:rPr lang="en-US" sz="1200" kern="1200">
                          <a:solidFill>
                            <a:schemeClr val="dk1"/>
                          </a:solidFill>
                          <a:effectLst/>
                        </a:rPr>
                        <a:t>E.g., missing column, data type, and field length mismatch</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rPr>
                        <a:t>Oracle Integration Cloud &amp; SaaS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lnT w="6350" cap="flat" cmpd="sng" algn="ctr">
                      <a:noFill/>
                      <a:prstDash val="solid"/>
                      <a:miter lim="800000"/>
                    </a:lnT>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lgn="l" defTabSz="1219170" rtl="0" eaLnBrk="1" latinLnBrk="0" hangingPunct="1">
                        <a:buFont typeface="Arial" panose="020B0604020202020204" pitchFamily="34" charset="0"/>
                        <a:buChar char="•"/>
                      </a:pPr>
                      <a:r>
                        <a:rPr lang="en-US" sz="1200" kern="1200">
                          <a:solidFill>
                            <a:schemeClr val="dk1"/>
                          </a:solidFill>
                          <a:effectLst/>
                        </a:rPr>
                        <a:t>This error happens mainly because of invalid/corrupted data files</a:t>
                      </a:r>
                    </a:p>
                    <a:p>
                      <a:pPr marL="171450" lvl="0" indent="-171450" algn="l" defTabSz="1219170" rtl="0" eaLnBrk="1" latinLnBrk="0" hangingPunct="1">
                        <a:buFont typeface="Arial" panose="020B0604020202020204" pitchFamily="34" charset="0"/>
                        <a:buChar char="•"/>
                      </a:pPr>
                      <a:r>
                        <a:rPr lang="en-US" sz="1200" kern="1200">
                          <a:solidFill>
                            <a:schemeClr val="dk1"/>
                          </a:solidFill>
                          <a:effectLst/>
                        </a:rPr>
                        <a:t>Configure error notification on Oracle Integration Cloud jobs and SaaS ESS jobs to notify IT support team</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lvl="0" indent="-171450" algn="l" defTabSz="1219170" rtl="0" eaLnBrk="1" latinLnBrk="0" hangingPunct="1">
                        <a:buFont typeface="Arial" panose="020B0604020202020204" pitchFamily="34" charset="0"/>
                        <a:buChar char="•"/>
                      </a:pPr>
                      <a:r>
                        <a:rPr lang="en-US" sz="1200" kern="1200">
                          <a:solidFill>
                            <a:schemeClr val="dk1"/>
                          </a:solidFill>
                          <a:effectLst/>
                        </a:rPr>
                        <a:t>Manual; Contact source application owner to confirm if the data provided is adhering to an agreed format</a:t>
                      </a:r>
                    </a:p>
                    <a:p>
                      <a:pPr marL="171450" lvl="0" indent="-171450" algn="l" defTabSz="1219170" rtl="0" eaLnBrk="1" latinLnBrk="0" hangingPunct="1">
                        <a:buFont typeface="Arial" panose="020B0604020202020204" pitchFamily="34" charset="0"/>
                        <a:buChar char="•"/>
                      </a:pPr>
                      <a:r>
                        <a:rPr lang="en-US" sz="1200" kern="1200">
                          <a:solidFill>
                            <a:schemeClr val="dk1"/>
                          </a:solidFill>
                          <a:effectLst/>
                        </a:rPr>
                        <a:t>Re-submit the corrected file</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extLst>
                  <a:ext uri="{0D108BD9-81ED-4DB2-BD59-A6C34878D82A}">
                    <a16:rowId xmlns:a16="http://schemas.microsoft.com/office/drawing/2014/main" val="3705857481"/>
                  </a:ext>
                </a:extLst>
              </a:tr>
              <a:tr h="1040085">
                <a:tc>
                  <a:txBody>
                    <a:bodyPr/>
                    <a:lstStyle/>
                    <a:p>
                      <a:pPr marL="0" marR="0" lvl="0" indent="0" algn="l" defTabSz="1219170" rtl="0" eaLnBrk="1" fontAlgn="auto" latinLnBrk="0" hangingPunct="1">
                        <a:lnSpc>
                          <a:spcPct val="100000"/>
                        </a:lnSpc>
                        <a:spcBef>
                          <a:spcPts val="600"/>
                        </a:spcBef>
                        <a:spcAft>
                          <a:spcPts val="600"/>
                        </a:spcAft>
                        <a:buClrTx/>
                        <a:buSzTx/>
                        <a:buFontTx/>
                        <a:buNone/>
                        <a:tabLst/>
                        <a:defRPr/>
                      </a:pPr>
                      <a:r>
                        <a:rPr lang="en-US" sz="1200" kern="1200">
                          <a:solidFill>
                            <a:schemeClr val="tx1"/>
                          </a:solidFill>
                          <a:effectLst/>
                        </a:rPr>
                        <a:t>Custom validation errors from Inbound interfaces</a:t>
                      </a:r>
                      <a:endParaRPr lang="en-US" sz="1200" kern="1200">
                        <a:solidFill>
                          <a:schemeClr val="tx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lvl="0" indent="0" algn="l" defTabSz="1219170" rtl="0" eaLnBrk="1" fontAlgn="auto" latinLnBrk="0" hangingPunct="1">
                        <a:lnSpc>
                          <a:spcPct val="100000"/>
                        </a:lnSpc>
                        <a:spcBef>
                          <a:spcPts val="600"/>
                        </a:spcBef>
                        <a:spcAft>
                          <a:spcPts val="600"/>
                        </a:spcAft>
                        <a:buClrTx/>
                        <a:buSzTx/>
                        <a:buFontTx/>
                        <a:buNone/>
                        <a:tabLst/>
                        <a:defRPr/>
                      </a:pPr>
                      <a:r>
                        <a:rPr lang="en-US" sz="1200" kern="1200">
                          <a:solidFill>
                            <a:schemeClr val="dk1"/>
                          </a:solidFill>
                          <a:effectLst/>
                        </a:rPr>
                        <a:t>Oracle Integration Cloud</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buFont typeface="Arial" panose="020B0604020202020204" pitchFamily="34" charset="0"/>
                        <a:buChar char="•"/>
                      </a:pPr>
                      <a:r>
                        <a:rPr lang="en-US" sz="1200" kern="1200">
                          <a:solidFill>
                            <a:schemeClr val="dk1"/>
                          </a:solidFill>
                          <a:effectLst/>
                        </a:rPr>
                        <a:t>All errors along with the description should be listed in the log file against each record</a:t>
                      </a:r>
                    </a:p>
                    <a:p>
                      <a:pPr marL="171450" lvl="0" indent="-171450">
                        <a:buFont typeface="Arial" panose="020B0604020202020204" pitchFamily="34" charset="0"/>
                        <a:buChar char="•"/>
                      </a:pPr>
                      <a:r>
                        <a:rPr lang="en-US" sz="1200" kern="1200">
                          <a:solidFill>
                            <a:schemeClr val="dk1"/>
                          </a:solidFill>
                          <a:effectLst/>
                        </a:rPr>
                        <a:t>Validation and error report should be generated and shared</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lvl="0" indent="-171450">
                        <a:buFont typeface="Arial" panose="020B0604020202020204" pitchFamily="34" charset="0"/>
                        <a:buChar char="•"/>
                      </a:pPr>
                      <a:r>
                        <a:rPr lang="en-US" sz="1200" kern="1200">
                          <a:solidFill>
                            <a:schemeClr val="dk1"/>
                          </a:solidFill>
                          <a:effectLst/>
                        </a:rPr>
                        <a:t>Identify the cause of validation error</a:t>
                      </a:r>
                    </a:p>
                    <a:p>
                      <a:pPr marL="171450" lvl="0" indent="-171450">
                        <a:buFont typeface="Arial" panose="020B0604020202020204" pitchFamily="34" charset="0"/>
                        <a:buChar char="•"/>
                      </a:pPr>
                      <a:r>
                        <a:rPr lang="en-US" sz="1200" kern="1200">
                          <a:solidFill>
                            <a:schemeClr val="dk1"/>
                          </a:solidFill>
                          <a:effectLst/>
                        </a:rPr>
                        <a:t>Perform the required setups or missing configurations</a:t>
                      </a:r>
                    </a:p>
                    <a:p>
                      <a:pPr marL="171450" lvl="0" indent="-171450">
                        <a:buFont typeface="Arial" panose="020B0604020202020204" pitchFamily="34" charset="0"/>
                        <a:buChar char="•"/>
                      </a:pPr>
                      <a:r>
                        <a:rPr lang="en-US" sz="1200" kern="1200">
                          <a:solidFill>
                            <a:schemeClr val="dk1"/>
                          </a:solidFill>
                          <a:effectLst/>
                        </a:rPr>
                        <a:t>Resubmit the interface program</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extLst>
                  <a:ext uri="{0D108BD9-81ED-4DB2-BD59-A6C34878D82A}">
                    <a16:rowId xmlns:a16="http://schemas.microsoft.com/office/drawing/2014/main" val="8096625"/>
                  </a:ext>
                </a:extLst>
              </a:tr>
              <a:tr h="984859">
                <a:tc>
                  <a:txBody>
                    <a:bodyPr/>
                    <a:lstStyle/>
                    <a:p>
                      <a:pPr marL="0" marR="0" algn="l" defTabSz="1219170" rtl="0" eaLnBrk="1" latinLnBrk="0" hangingPunct="1">
                        <a:spcBef>
                          <a:spcPts val="600"/>
                        </a:spcBef>
                        <a:spcAft>
                          <a:spcPts val="600"/>
                        </a:spcAft>
                      </a:pPr>
                      <a:r>
                        <a:rPr lang="en-US" sz="1200" kern="1200">
                          <a:solidFill>
                            <a:schemeClr val="dk1"/>
                          </a:solidFill>
                          <a:effectLst/>
                        </a:rPr>
                        <a:t>Custom validation errors from outbound interfaces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0" marR="0" algn="l" defTabSz="1219170" rtl="0" eaLnBrk="1" latinLnBrk="0" hangingPunct="1">
                        <a:spcBef>
                          <a:spcPts val="600"/>
                        </a:spcBef>
                        <a:spcAft>
                          <a:spcPts val="600"/>
                        </a:spcAft>
                      </a:pPr>
                      <a:r>
                        <a:rPr lang="en-US" sz="1200" kern="1200">
                          <a:solidFill>
                            <a:schemeClr val="dk1"/>
                          </a:solidFill>
                          <a:effectLst/>
                        </a:rPr>
                        <a:t>Oracle Integration Cloud</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marR="0" indent="-171450" algn="l" defTabSz="121917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200" kern="1200">
                          <a:solidFill>
                            <a:schemeClr val="dk1"/>
                          </a:solidFill>
                          <a:effectLst/>
                        </a:rPr>
                        <a:t>All validation errors reported for outbound integrations should be sent for manual correction</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lvl="0" indent="-171450">
                        <a:buFont typeface="Arial" panose="020B0604020202020204" pitchFamily="34" charset="0"/>
                        <a:buChar char="•"/>
                      </a:pPr>
                      <a:r>
                        <a:rPr lang="en-US" sz="1200" kern="1200">
                          <a:solidFill>
                            <a:schemeClr val="dk1"/>
                          </a:solidFill>
                          <a:effectLst/>
                        </a:rPr>
                        <a:t>Identify the cause of validation error</a:t>
                      </a:r>
                    </a:p>
                    <a:p>
                      <a:pPr marL="171450" lvl="0" indent="-171450">
                        <a:buFont typeface="Arial" panose="020B0604020202020204" pitchFamily="34" charset="0"/>
                        <a:buChar char="•"/>
                      </a:pPr>
                      <a:r>
                        <a:rPr lang="en-US" sz="1200" kern="1200">
                          <a:solidFill>
                            <a:schemeClr val="dk1"/>
                          </a:solidFill>
                          <a:effectLst/>
                        </a:rPr>
                        <a:t>Perform the required setups or missing configurations</a:t>
                      </a:r>
                    </a:p>
                    <a:p>
                      <a:pPr marL="171450" lvl="0" indent="-171450">
                        <a:buFont typeface="Arial" panose="020B0604020202020204" pitchFamily="34" charset="0"/>
                        <a:buChar char="•"/>
                      </a:pPr>
                      <a:r>
                        <a:rPr lang="en-US" sz="1200" kern="1200">
                          <a:solidFill>
                            <a:schemeClr val="dk1"/>
                          </a:solidFill>
                          <a:effectLst/>
                        </a:rPr>
                        <a:t>Resend full or partial file using parameters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extLst>
                  <a:ext uri="{0D108BD9-81ED-4DB2-BD59-A6C34878D82A}">
                    <a16:rowId xmlns:a16="http://schemas.microsoft.com/office/drawing/2014/main" val="2684885536"/>
                  </a:ext>
                </a:extLst>
              </a:tr>
              <a:tr h="115974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rPr>
                        <a:t>Import process errors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0" marR="0" algn="l" defTabSz="1219170" rtl="0" eaLnBrk="1" latinLnBrk="0" hangingPunct="1">
                        <a:spcBef>
                          <a:spcPts val="600"/>
                        </a:spcBef>
                        <a:spcAft>
                          <a:spcPts val="600"/>
                        </a:spcAft>
                      </a:pPr>
                      <a:r>
                        <a:rPr lang="en-US" sz="1200" kern="1200">
                          <a:solidFill>
                            <a:schemeClr val="dk1"/>
                          </a:solidFill>
                          <a:effectLst/>
                        </a:rPr>
                        <a:t>Oracle Integration Cloud &amp; SaaS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lvl="0" indent="-171450">
                        <a:buFont typeface="Arial" panose="020B0604020202020204" pitchFamily="34" charset="0"/>
                        <a:buChar char="•"/>
                      </a:pPr>
                      <a:r>
                        <a:rPr lang="en-US" sz="1200" kern="1200">
                          <a:solidFill>
                            <a:schemeClr val="dk1"/>
                          </a:solidFill>
                          <a:effectLst/>
                        </a:rPr>
                        <a:t>Errors originating from SaaS ESS jobs can be viewed and verified using delivered user interface from Oracle</a:t>
                      </a:r>
                    </a:p>
                    <a:p>
                      <a:pPr marL="171450" lvl="0" indent="-171450">
                        <a:buFont typeface="Arial" panose="020B0604020202020204" pitchFamily="34" charset="0"/>
                        <a:buChar char="•"/>
                      </a:pPr>
                      <a:r>
                        <a:rPr lang="en-US" sz="1200" kern="1200">
                          <a:solidFill>
                            <a:schemeClr val="dk1"/>
                          </a:solidFill>
                          <a:effectLst/>
                        </a:rPr>
                        <a:t>Create a BI report that lists errors</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tc>
                  <a:txBody>
                    <a:bodyPr/>
                    <a:lstStyle/>
                    <a:p>
                      <a:pPr marL="171450" lvl="0" indent="-171450">
                        <a:buFont typeface="Arial" panose="020B0604020202020204" pitchFamily="34" charset="0"/>
                        <a:buChar char="•"/>
                      </a:pPr>
                      <a:r>
                        <a:rPr lang="en-US" sz="1200" kern="1200">
                          <a:solidFill>
                            <a:schemeClr val="dk1"/>
                          </a:solidFill>
                          <a:effectLst/>
                        </a:rPr>
                        <a:t>Use the standard user interface/ADFdi template to correct the errors</a:t>
                      </a:r>
                    </a:p>
                    <a:p>
                      <a:pPr marL="171450" lvl="0" indent="-171450">
                        <a:buFont typeface="Arial" panose="020B0604020202020204" pitchFamily="34" charset="0"/>
                        <a:buChar char="•"/>
                      </a:pPr>
                      <a:r>
                        <a:rPr lang="en-US" sz="1200" kern="1200">
                          <a:solidFill>
                            <a:schemeClr val="dk1"/>
                          </a:solidFill>
                          <a:effectLst/>
                        </a:rPr>
                        <a:t>Resubmit the standard Import after correcting the data file</a:t>
                      </a:r>
                      <a:endParaRPr lang="en-US" sz="1200" kern="1200">
                        <a:solidFill>
                          <a:schemeClr val="dk1"/>
                        </a:solidFill>
                        <a:effectLst/>
                        <a:latin typeface="+mn-lt"/>
                        <a:ea typeface="Open Sans" panose="020B0606030504020204" pitchFamily="34" charset="0"/>
                        <a:cs typeface="Arial" panose="020B0604020202020204" pitchFamily="34" charset="0"/>
                      </a:endParaRPr>
                    </a:p>
                  </a:txBody>
                  <a:tcPr marL="91215" marR="91215" marT="0" marB="0" anchor="ctr"/>
                </a:tc>
                <a:extLst>
                  <a:ext uri="{0D108BD9-81ED-4DB2-BD59-A6C34878D82A}">
                    <a16:rowId xmlns:a16="http://schemas.microsoft.com/office/drawing/2014/main" val="267702522"/>
                  </a:ext>
                </a:extLst>
              </a:tr>
            </a:tbl>
          </a:graphicData>
        </a:graphic>
      </p:graphicFrame>
    </p:spTree>
    <p:extLst>
      <p:ext uri="{BB962C8B-B14F-4D97-AF65-F5344CB8AC3E}">
        <p14:creationId xmlns:p14="http://schemas.microsoft.com/office/powerpoint/2010/main" val="154468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 65">
            <a:extLst>
              <a:ext uri="{FF2B5EF4-FFF2-40B4-BE49-F238E27FC236}">
                <a16:creationId xmlns:a16="http://schemas.microsoft.com/office/drawing/2014/main" id="{AEA635FB-0B77-4E37-8E7F-921787A74C92}"/>
              </a:ext>
            </a:extLst>
          </p:cNvPr>
          <p:cNvGraphicFramePr>
            <a:graphicFrameLocks noGrp="1"/>
          </p:cNvGraphicFramePr>
          <p:nvPr/>
        </p:nvGraphicFramePr>
        <p:xfrm>
          <a:off x="4827326" y="1367701"/>
          <a:ext cx="2513484" cy="2470712"/>
        </p:xfrm>
        <a:graphic>
          <a:graphicData uri="http://schemas.openxmlformats.org/drawingml/2006/table">
            <a:tbl>
              <a:tblPr firstRow="1" bandRow="1">
                <a:tableStyleId>{5940675A-B579-460E-94D1-54222C63F5DA}</a:tableStyleId>
              </a:tblPr>
              <a:tblGrid>
                <a:gridCol w="2513484">
                  <a:extLst>
                    <a:ext uri="{9D8B030D-6E8A-4147-A177-3AD203B41FA5}">
                      <a16:colId xmlns:a16="http://schemas.microsoft.com/office/drawing/2014/main" val="3602010399"/>
                    </a:ext>
                  </a:extLst>
                </a:gridCol>
              </a:tblGrid>
              <a:tr h="261655">
                <a:tc>
                  <a:txBody>
                    <a:bodyPr/>
                    <a:lstStyle/>
                    <a:p>
                      <a:pPr algn="ctr"/>
                      <a:r>
                        <a:rPr lang="en-US" sz="1050">
                          <a:solidFill>
                            <a:schemeClr val="bg1"/>
                          </a:solidFill>
                          <a:latin typeface="Arial Body"/>
                          <a:ea typeface="Open Sans" panose="020B0606030504020204" pitchFamily="34" charset="0"/>
                          <a:cs typeface="Open Sans" panose="020B0606030504020204" pitchFamily="34" charset="0"/>
                        </a:rPr>
                        <a:t>Oracle Integration Cloud</a:t>
                      </a:r>
                    </a:p>
                  </a:txBody>
                  <a:tcPr>
                    <a:solidFill>
                      <a:srgbClr val="8C8C8C"/>
                    </a:solidFill>
                  </a:tcPr>
                </a:tc>
                <a:extLst>
                  <a:ext uri="{0D108BD9-81ED-4DB2-BD59-A6C34878D82A}">
                    <a16:rowId xmlns:a16="http://schemas.microsoft.com/office/drawing/2014/main" val="203393397"/>
                  </a:ext>
                </a:extLst>
              </a:tr>
              <a:tr h="2209057">
                <a:tc>
                  <a:txBody>
                    <a:bodyPr/>
                    <a:lstStyle/>
                    <a:p>
                      <a:endParaRPr lang="en-US"/>
                    </a:p>
                  </a:txBody>
                  <a:tcPr/>
                </a:tc>
                <a:extLst>
                  <a:ext uri="{0D108BD9-81ED-4DB2-BD59-A6C34878D82A}">
                    <a16:rowId xmlns:a16="http://schemas.microsoft.com/office/drawing/2014/main" val="1588079196"/>
                  </a:ext>
                </a:extLst>
              </a:tr>
            </a:tbl>
          </a:graphicData>
        </a:graphic>
      </p:graphicFrame>
      <p:sp>
        <p:nvSpPr>
          <p:cNvPr id="67" name="Title 3">
            <a:extLst>
              <a:ext uri="{FF2B5EF4-FFF2-40B4-BE49-F238E27FC236}">
                <a16:creationId xmlns:a16="http://schemas.microsoft.com/office/drawing/2014/main" id="{7F3D8A3E-38DB-4DE7-96DA-731923DEE179}"/>
              </a:ext>
            </a:extLst>
          </p:cNvPr>
          <p:cNvSpPr txBox="1">
            <a:spLocks/>
          </p:cNvSpPr>
          <p:nvPr/>
        </p:nvSpPr>
        <p:spPr bwMode="gray">
          <a:xfrm>
            <a:off x="602504" y="864869"/>
            <a:ext cx="11043630" cy="376020"/>
          </a:xfrm>
          <a:prstGeom prst="rect">
            <a:avLst/>
          </a:prstGeom>
        </p:spPr>
        <p:txBody>
          <a:bodyPr vert="horz" lIns="0" tIns="0" rIns="0" bIns="0" rtlCol="0" anchor="t" anchorCtr="0">
            <a:noAutofit/>
          </a:bodyPr>
          <a:lstStyle>
            <a:lvl1pPr algn="l" defTabSz="914400" rtl="0" eaLnBrk="1" latinLnBrk="0" hangingPunct="1">
              <a:spcBef>
                <a:spcPct val="0"/>
              </a:spcBef>
              <a:buNone/>
              <a:defRPr sz="24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b="1">
                <a:solidFill>
                  <a:schemeClr val="accent1"/>
                </a:solidFill>
                <a:latin typeface="Arial" panose="020B0604020202020204" pitchFamily="34" charset="0"/>
                <a:ea typeface="Verdana" panose="020B0604030504040204" pitchFamily="34" charset="0"/>
                <a:cs typeface="Arial" panose="020B0604020202020204" pitchFamily="34" charset="0"/>
              </a:rPr>
              <a:t>Errors handled for Inbound Integrations - OIC</a:t>
            </a:r>
          </a:p>
        </p:txBody>
      </p:sp>
      <p:sp>
        <p:nvSpPr>
          <p:cNvPr id="68" name="Rectangle: Rounded Corners 67">
            <a:extLst>
              <a:ext uri="{FF2B5EF4-FFF2-40B4-BE49-F238E27FC236}">
                <a16:creationId xmlns:a16="http://schemas.microsoft.com/office/drawing/2014/main" id="{743D4896-DD05-4EB0-A347-3BAF1B8D59F5}"/>
              </a:ext>
            </a:extLst>
          </p:cNvPr>
          <p:cNvSpPr/>
          <p:nvPr/>
        </p:nvSpPr>
        <p:spPr>
          <a:xfrm>
            <a:off x="4886069" y="1774949"/>
            <a:ext cx="2290381" cy="1895817"/>
          </a:xfrm>
          <a:prstGeom prst="round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700" b="1">
              <a:solidFill>
                <a:schemeClr val="accent1"/>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700" b="1">
              <a:solidFill>
                <a:schemeClr val="accent1"/>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700" b="1">
              <a:solidFill>
                <a:schemeClr val="accent1"/>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700" b="1">
              <a:solidFill>
                <a:schemeClr val="accent1"/>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700" b="1">
              <a:solidFill>
                <a:schemeClr val="accent1"/>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p:txBody>
      </p:sp>
      <p:graphicFrame>
        <p:nvGraphicFramePr>
          <p:cNvPr id="69" name="Table 68">
            <a:extLst>
              <a:ext uri="{FF2B5EF4-FFF2-40B4-BE49-F238E27FC236}">
                <a16:creationId xmlns:a16="http://schemas.microsoft.com/office/drawing/2014/main" id="{68D05FF7-1BFA-41D0-9284-EC72EC15657C}"/>
              </a:ext>
            </a:extLst>
          </p:cNvPr>
          <p:cNvGraphicFramePr>
            <a:graphicFrameLocks noGrp="1"/>
          </p:cNvGraphicFramePr>
          <p:nvPr/>
        </p:nvGraphicFramePr>
        <p:xfrm>
          <a:off x="9275363" y="1387423"/>
          <a:ext cx="2273678" cy="2450989"/>
        </p:xfrm>
        <a:graphic>
          <a:graphicData uri="http://schemas.openxmlformats.org/drawingml/2006/table">
            <a:tbl>
              <a:tblPr firstRow="1" bandRow="1">
                <a:tableStyleId>{5940675A-B579-460E-94D1-54222C63F5DA}</a:tableStyleId>
              </a:tblPr>
              <a:tblGrid>
                <a:gridCol w="2273678">
                  <a:extLst>
                    <a:ext uri="{9D8B030D-6E8A-4147-A177-3AD203B41FA5}">
                      <a16:colId xmlns:a16="http://schemas.microsoft.com/office/drawing/2014/main" val="3602010399"/>
                    </a:ext>
                  </a:extLst>
                </a:gridCol>
              </a:tblGrid>
              <a:tr h="222634">
                <a:tc>
                  <a:txBody>
                    <a:bodyPr/>
                    <a:lstStyle/>
                    <a:p>
                      <a:pPr algn="ctr"/>
                      <a:r>
                        <a:rPr lang="en-US" sz="1050">
                          <a:solidFill>
                            <a:schemeClr val="bg1"/>
                          </a:solidFill>
                          <a:latin typeface="Arial Body"/>
                          <a:ea typeface="Open Sans" panose="020B0606030504020204" pitchFamily="34" charset="0"/>
                          <a:cs typeface="Open Sans" panose="020B0606030504020204" pitchFamily="34" charset="0"/>
                        </a:rPr>
                        <a:t>Oracle ERP Cloud</a:t>
                      </a:r>
                    </a:p>
                  </a:txBody>
                  <a:tcPr>
                    <a:solidFill>
                      <a:srgbClr val="8C8C8C"/>
                    </a:solidFill>
                  </a:tcPr>
                </a:tc>
                <a:extLst>
                  <a:ext uri="{0D108BD9-81ED-4DB2-BD59-A6C34878D82A}">
                    <a16:rowId xmlns:a16="http://schemas.microsoft.com/office/drawing/2014/main" val="203393397"/>
                  </a:ext>
                </a:extLst>
              </a:tr>
              <a:tr h="2199529">
                <a:tc>
                  <a:txBody>
                    <a:bodyPr/>
                    <a:lstStyle/>
                    <a:p>
                      <a:endParaRPr lang="en-US"/>
                    </a:p>
                  </a:txBody>
                  <a:tcPr/>
                </a:tc>
                <a:extLst>
                  <a:ext uri="{0D108BD9-81ED-4DB2-BD59-A6C34878D82A}">
                    <a16:rowId xmlns:a16="http://schemas.microsoft.com/office/drawing/2014/main" val="1588079196"/>
                  </a:ext>
                </a:extLst>
              </a:tr>
            </a:tbl>
          </a:graphicData>
        </a:graphic>
      </p:graphicFrame>
      <p:graphicFrame>
        <p:nvGraphicFramePr>
          <p:cNvPr id="72" name="Table 71">
            <a:extLst>
              <a:ext uri="{FF2B5EF4-FFF2-40B4-BE49-F238E27FC236}">
                <a16:creationId xmlns:a16="http://schemas.microsoft.com/office/drawing/2014/main" id="{9BA7F536-F678-4C2A-8E5C-ABF2D0BBEEB3}"/>
              </a:ext>
            </a:extLst>
          </p:cNvPr>
          <p:cNvGraphicFramePr>
            <a:graphicFrameLocks noGrp="1"/>
          </p:cNvGraphicFramePr>
          <p:nvPr/>
        </p:nvGraphicFramePr>
        <p:xfrm>
          <a:off x="1472590" y="1387423"/>
          <a:ext cx="1451727" cy="2450989"/>
        </p:xfrm>
        <a:graphic>
          <a:graphicData uri="http://schemas.openxmlformats.org/drawingml/2006/table">
            <a:tbl>
              <a:tblPr firstRow="1" bandRow="1">
                <a:tableStyleId>{5940675A-B579-460E-94D1-54222C63F5DA}</a:tableStyleId>
              </a:tblPr>
              <a:tblGrid>
                <a:gridCol w="1451727">
                  <a:extLst>
                    <a:ext uri="{9D8B030D-6E8A-4147-A177-3AD203B41FA5}">
                      <a16:colId xmlns:a16="http://schemas.microsoft.com/office/drawing/2014/main" val="3602010399"/>
                    </a:ext>
                  </a:extLst>
                </a:gridCol>
              </a:tblGrid>
              <a:tr h="257676">
                <a:tc>
                  <a:txBody>
                    <a:bodyPr/>
                    <a:lstStyle/>
                    <a:p>
                      <a:pPr algn="ctr"/>
                      <a:r>
                        <a:rPr lang="en-US" sz="1050">
                          <a:solidFill>
                            <a:schemeClr val="bg1"/>
                          </a:solidFill>
                          <a:latin typeface="Arial Body"/>
                          <a:ea typeface="Open Sans" panose="020B0606030504020204" pitchFamily="34" charset="0"/>
                          <a:cs typeface="Open Sans" panose="020B0606030504020204" pitchFamily="34" charset="0"/>
                        </a:rPr>
                        <a:t>SFTP Server</a:t>
                      </a:r>
                    </a:p>
                  </a:txBody>
                  <a:tcPr>
                    <a:solidFill>
                      <a:srgbClr val="8C8C8C"/>
                    </a:solidFill>
                  </a:tcPr>
                </a:tc>
                <a:extLst>
                  <a:ext uri="{0D108BD9-81ED-4DB2-BD59-A6C34878D82A}">
                    <a16:rowId xmlns:a16="http://schemas.microsoft.com/office/drawing/2014/main" val="203393397"/>
                  </a:ext>
                </a:extLst>
              </a:tr>
              <a:tr h="2193313">
                <a:tc>
                  <a:txBody>
                    <a:bodyPr/>
                    <a:lstStyle/>
                    <a:p>
                      <a:endParaRPr lang="en-US"/>
                    </a:p>
                  </a:txBody>
                  <a:tcPr/>
                </a:tc>
                <a:extLst>
                  <a:ext uri="{0D108BD9-81ED-4DB2-BD59-A6C34878D82A}">
                    <a16:rowId xmlns:a16="http://schemas.microsoft.com/office/drawing/2014/main" val="1588079196"/>
                  </a:ext>
                </a:extLst>
              </a:tr>
            </a:tbl>
          </a:graphicData>
        </a:graphic>
      </p:graphicFrame>
      <p:sp>
        <p:nvSpPr>
          <p:cNvPr id="73" name="Rectangle: Rounded Corners 72">
            <a:extLst>
              <a:ext uri="{FF2B5EF4-FFF2-40B4-BE49-F238E27FC236}">
                <a16:creationId xmlns:a16="http://schemas.microsoft.com/office/drawing/2014/main" id="{270AEAD4-59F8-472A-B4C3-8EAA0756CB8A}"/>
              </a:ext>
            </a:extLst>
          </p:cNvPr>
          <p:cNvSpPr/>
          <p:nvPr/>
        </p:nvSpPr>
        <p:spPr>
          <a:xfrm>
            <a:off x="1524922" y="1803185"/>
            <a:ext cx="1300353" cy="186758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4" name="Freeform 1001">
            <a:extLst>
              <a:ext uri="{FF2B5EF4-FFF2-40B4-BE49-F238E27FC236}">
                <a16:creationId xmlns:a16="http://schemas.microsoft.com/office/drawing/2014/main" id="{64505F7D-731F-4843-841C-F87350505BC9}"/>
              </a:ext>
            </a:extLst>
          </p:cNvPr>
          <p:cNvSpPr>
            <a:spLocks noEditPoints="1"/>
          </p:cNvSpPr>
          <p:nvPr/>
        </p:nvSpPr>
        <p:spPr bwMode="auto">
          <a:xfrm>
            <a:off x="11043728" y="1774949"/>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pic>
        <p:nvPicPr>
          <p:cNvPr id="75" name="Picture 74">
            <a:extLst>
              <a:ext uri="{FF2B5EF4-FFF2-40B4-BE49-F238E27FC236}">
                <a16:creationId xmlns:a16="http://schemas.microsoft.com/office/drawing/2014/main" id="{99122A59-8EB6-4DBC-A91E-7CBAD187DC1D}"/>
              </a:ext>
            </a:extLst>
          </p:cNvPr>
          <p:cNvPicPr>
            <a:picLocks noChangeAspect="1"/>
          </p:cNvPicPr>
          <p:nvPr/>
        </p:nvPicPr>
        <p:blipFill>
          <a:blip r:embed="rId3">
            <a:duotone>
              <a:schemeClr val="accent5">
                <a:shade val="45000"/>
                <a:satMod val="135000"/>
              </a:schemeClr>
              <a:prstClr val="white"/>
            </a:duotone>
          </a:blip>
          <a:stretch>
            <a:fillRect/>
          </a:stretch>
        </p:blipFill>
        <p:spPr>
          <a:xfrm>
            <a:off x="9710300" y="1840927"/>
            <a:ext cx="529416" cy="454137"/>
          </a:xfrm>
          <a:prstGeom prst="rect">
            <a:avLst/>
          </a:prstGeom>
        </p:spPr>
      </p:pic>
      <p:pic>
        <p:nvPicPr>
          <p:cNvPr id="76" name="Picture 12" descr="http://freeiconbox.com/icon/256/36059.png">
            <a:extLst>
              <a:ext uri="{FF2B5EF4-FFF2-40B4-BE49-F238E27FC236}">
                <a16:creationId xmlns:a16="http://schemas.microsoft.com/office/drawing/2014/main" id="{BDBDE563-C54A-4B89-B3D7-458342FF1E3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32415" y="2443767"/>
            <a:ext cx="1031807" cy="515851"/>
          </a:xfrm>
          <a:prstGeom prst="rect">
            <a:avLst/>
          </a:prstGeom>
          <a:noFill/>
        </p:spPr>
      </p:pic>
      <p:sp>
        <p:nvSpPr>
          <p:cNvPr id="77" name="TextBox 76">
            <a:extLst>
              <a:ext uri="{FF2B5EF4-FFF2-40B4-BE49-F238E27FC236}">
                <a16:creationId xmlns:a16="http://schemas.microsoft.com/office/drawing/2014/main" id="{2E9E8E45-585E-4F71-BAF3-743ADA75C657}"/>
              </a:ext>
            </a:extLst>
          </p:cNvPr>
          <p:cNvSpPr txBox="1"/>
          <p:nvPr/>
        </p:nvSpPr>
        <p:spPr>
          <a:xfrm>
            <a:off x="10477396" y="2971821"/>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Cloud Database</a:t>
            </a:r>
          </a:p>
        </p:txBody>
      </p:sp>
      <p:sp>
        <p:nvSpPr>
          <p:cNvPr id="78" name="TextBox 77">
            <a:extLst>
              <a:ext uri="{FF2B5EF4-FFF2-40B4-BE49-F238E27FC236}">
                <a16:creationId xmlns:a16="http://schemas.microsoft.com/office/drawing/2014/main" id="{2275A913-B77D-4E17-9DF8-27A824666886}"/>
              </a:ext>
            </a:extLst>
          </p:cNvPr>
          <p:cNvSpPr txBox="1"/>
          <p:nvPr/>
        </p:nvSpPr>
        <p:spPr>
          <a:xfrm>
            <a:off x="9290447" y="2272675"/>
            <a:ext cx="1387069" cy="5078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Universal Content Management Server (UCM)</a:t>
            </a:r>
          </a:p>
        </p:txBody>
      </p:sp>
      <p:cxnSp>
        <p:nvCxnSpPr>
          <p:cNvPr id="79" name="Straight Arrow Connector 78">
            <a:extLst>
              <a:ext uri="{FF2B5EF4-FFF2-40B4-BE49-F238E27FC236}">
                <a16:creationId xmlns:a16="http://schemas.microsoft.com/office/drawing/2014/main" id="{8271D135-F3F5-4B7B-8B21-A5DA7EF71E66}"/>
              </a:ext>
            </a:extLst>
          </p:cNvPr>
          <p:cNvCxnSpPr>
            <a:cxnSpLocks/>
          </p:cNvCxnSpPr>
          <p:nvPr/>
        </p:nvCxnSpPr>
        <p:spPr>
          <a:xfrm flipV="1">
            <a:off x="1028883" y="2578859"/>
            <a:ext cx="762342" cy="604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7862C42-B77D-4D10-BD8F-87C221DCA39F}"/>
              </a:ext>
            </a:extLst>
          </p:cNvPr>
          <p:cNvSpPr txBox="1"/>
          <p:nvPr/>
        </p:nvSpPr>
        <p:spPr>
          <a:xfrm>
            <a:off x="1222835" y="2629845"/>
            <a:ext cx="837581" cy="52937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effectLst/>
                <a:uLnTx/>
                <a:uFillTx/>
                <a:latin typeface="Arial Body"/>
                <a:ea typeface="Open Sans" panose="020B0606030504020204" pitchFamily="34" charset="0"/>
                <a:cs typeface="Open Sans" panose="020B0606030504020204" pitchFamily="34" charset="0"/>
              </a:rPr>
              <a:t>Load</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effectLst/>
                <a:uLnTx/>
                <a:uFillTx/>
                <a:latin typeface="Arial Body"/>
                <a:ea typeface="Open Sans" panose="020B0606030504020204" pitchFamily="34" charset="0"/>
                <a:cs typeface="Open Sans" panose="020B0606030504020204" pitchFamily="34" charset="0"/>
              </a:rPr>
              <a:t>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Arial"/>
              <a:ea typeface="+mn-ea"/>
              <a:cs typeface="Arial" pitchFamily="34" charset="0"/>
            </a:endParaRPr>
          </a:p>
        </p:txBody>
      </p:sp>
      <p:grpSp>
        <p:nvGrpSpPr>
          <p:cNvPr id="2" name="Group 1">
            <a:extLst>
              <a:ext uri="{FF2B5EF4-FFF2-40B4-BE49-F238E27FC236}">
                <a16:creationId xmlns:a16="http://schemas.microsoft.com/office/drawing/2014/main" id="{2E1CCF96-6554-4085-81FB-FB09177957E3}"/>
              </a:ext>
            </a:extLst>
          </p:cNvPr>
          <p:cNvGrpSpPr/>
          <p:nvPr/>
        </p:nvGrpSpPr>
        <p:grpSpPr>
          <a:xfrm>
            <a:off x="1799286" y="2320961"/>
            <a:ext cx="601902" cy="526153"/>
            <a:chOff x="1799286" y="2243842"/>
            <a:chExt cx="601902" cy="526153"/>
          </a:xfrm>
        </p:grpSpPr>
        <p:sp>
          <p:nvSpPr>
            <p:cNvPr id="82" name="Freeform 350">
              <a:extLst>
                <a:ext uri="{FF2B5EF4-FFF2-40B4-BE49-F238E27FC236}">
                  <a16:creationId xmlns:a16="http://schemas.microsoft.com/office/drawing/2014/main" id="{929F324F-DBBD-4D3C-8D98-C5941655F04D}"/>
                </a:ext>
              </a:extLst>
            </p:cNvPr>
            <p:cNvSpPr>
              <a:spLocks noEditPoints="1"/>
            </p:cNvSpPr>
            <p:nvPr/>
          </p:nvSpPr>
          <p:spPr bwMode="auto">
            <a:xfrm>
              <a:off x="1949762" y="2342883"/>
              <a:ext cx="300951" cy="32807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sp>
          <p:nvSpPr>
            <p:cNvPr id="83" name="Freeform 351">
              <a:extLst>
                <a:ext uri="{FF2B5EF4-FFF2-40B4-BE49-F238E27FC236}">
                  <a16:creationId xmlns:a16="http://schemas.microsoft.com/office/drawing/2014/main" id="{BB02EF47-4929-41AC-B614-20A6A581F43A}"/>
                </a:ext>
              </a:extLst>
            </p:cNvPr>
            <p:cNvSpPr>
              <a:spLocks noEditPoints="1"/>
            </p:cNvSpPr>
            <p:nvPr/>
          </p:nvSpPr>
          <p:spPr bwMode="auto">
            <a:xfrm>
              <a:off x="1799286" y="2243842"/>
              <a:ext cx="601902" cy="52615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grpSp>
      <p:sp>
        <p:nvSpPr>
          <p:cNvPr id="84" name="TextBox 83">
            <a:extLst>
              <a:ext uri="{FF2B5EF4-FFF2-40B4-BE49-F238E27FC236}">
                <a16:creationId xmlns:a16="http://schemas.microsoft.com/office/drawing/2014/main" id="{C4E2E371-BC0E-4AC4-B0C6-877359705B0F}"/>
              </a:ext>
            </a:extLst>
          </p:cNvPr>
          <p:cNvSpPr txBox="1"/>
          <p:nvPr/>
        </p:nvSpPr>
        <p:spPr>
          <a:xfrm>
            <a:off x="1643960" y="2894693"/>
            <a:ext cx="931290"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Data Files</a:t>
            </a:r>
            <a:endParaRPr kumimoji="0" lang="en-US" sz="900" b="0" i="0" u="none" strike="noStrike" kern="1200" cap="none" spc="0" normalizeH="0" baseline="0" noProof="0">
              <a:ln>
                <a:noFill/>
              </a:ln>
              <a:effectLst/>
              <a:uLnTx/>
              <a:uFillTx/>
              <a:latin typeface="Arial"/>
              <a:ea typeface="+mn-ea"/>
              <a:cs typeface="+mn-cs"/>
            </a:endParaRPr>
          </a:p>
        </p:txBody>
      </p:sp>
      <p:cxnSp>
        <p:nvCxnSpPr>
          <p:cNvPr id="85" name="Straight Connector 84">
            <a:extLst>
              <a:ext uri="{FF2B5EF4-FFF2-40B4-BE49-F238E27FC236}">
                <a16:creationId xmlns:a16="http://schemas.microsoft.com/office/drawing/2014/main" id="{AFBC3C21-E03C-49C4-A24E-05F5DE24708C}"/>
              </a:ext>
            </a:extLst>
          </p:cNvPr>
          <p:cNvCxnSpPr>
            <a:cxnSpLocks/>
          </p:cNvCxnSpPr>
          <p:nvPr/>
        </p:nvCxnSpPr>
        <p:spPr>
          <a:xfrm>
            <a:off x="1066896" y="1344382"/>
            <a:ext cx="0" cy="2810032"/>
          </a:xfrm>
          <a:prstGeom prst="line">
            <a:avLst/>
          </a:prstGeom>
          <a:ln w="1270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4D6B912-0902-4719-A127-9181C7DCF4CC}"/>
              </a:ext>
            </a:extLst>
          </p:cNvPr>
          <p:cNvSpPr txBox="1"/>
          <p:nvPr/>
        </p:nvSpPr>
        <p:spPr>
          <a:xfrm>
            <a:off x="3194076" y="2312280"/>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Read File</a:t>
            </a:r>
          </a:p>
        </p:txBody>
      </p:sp>
      <p:cxnSp>
        <p:nvCxnSpPr>
          <p:cNvPr id="88" name="Straight Arrow Connector 87">
            <a:extLst>
              <a:ext uri="{FF2B5EF4-FFF2-40B4-BE49-F238E27FC236}">
                <a16:creationId xmlns:a16="http://schemas.microsoft.com/office/drawing/2014/main" id="{5C10C086-4332-4B48-8ED6-1C29C868CE9F}"/>
              </a:ext>
            </a:extLst>
          </p:cNvPr>
          <p:cNvCxnSpPr>
            <a:cxnSpLocks/>
          </p:cNvCxnSpPr>
          <p:nvPr/>
        </p:nvCxnSpPr>
        <p:spPr>
          <a:xfrm>
            <a:off x="2575250" y="2543017"/>
            <a:ext cx="2203999"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Freeform 603">
            <a:extLst>
              <a:ext uri="{FF2B5EF4-FFF2-40B4-BE49-F238E27FC236}">
                <a16:creationId xmlns:a16="http://schemas.microsoft.com/office/drawing/2014/main" id="{5548C0AC-7153-4689-B88D-BEA094E138C5}"/>
              </a:ext>
            </a:extLst>
          </p:cNvPr>
          <p:cNvSpPr>
            <a:spLocks noChangeAspect="1" noEditPoints="1"/>
          </p:cNvSpPr>
          <p:nvPr/>
        </p:nvSpPr>
        <p:spPr bwMode="auto">
          <a:xfrm>
            <a:off x="5265452" y="2198462"/>
            <a:ext cx="409680" cy="37180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sp>
        <p:nvSpPr>
          <p:cNvPr id="90" name="Freeform 26">
            <a:extLst>
              <a:ext uri="{FF2B5EF4-FFF2-40B4-BE49-F238E27FC236}">
                <a16:creationId xmlns:a16="http://schemas.microsoft.com/office/drawing/2014/main" id="{1734178B-EB35-4B9E-A8B4-B0242951D9F6}"/>
              </a:ext>
            </a:extLst>
          </p:cNvPr>
          <p:cNvSpPr>
            <a:spLocks noChangeAspect="1" noEditPoints="1"/>
          </p:cNvSpPr>
          <p:nvPr/>
        </p:nvSpPr>
        <p:spPr bwMode="auto">
          <a:xfrm>
            <a:off x="6444240" y="2200710"/>
            <a:ext cx="409743" cy="371803"/>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sp>
        <p:nvSpPr>
          <p:cNvPr id="91" name="TextBox 90">
            <a:extLst>
              <a:ext uri="{FF2B5EF4-FFF2-40B4-BE49-F238E27FC236}">
                <a16:creationId xmlns:a16="http://schemas.microsoft.com/office/drawing/2014/main" id="{D460B0ED-AECE-4500-8AFE-6926CB5AB723}"/>
              </a:ext>
            </a:extLst>
          </p:cNvPr>
          <p:cNvSpPr txBox="1"/>
          <p:nvPr/>
        </p:nvSpPr>
        <p:spPr>
          <a:xfrm>
            <a:off x="4781359" y="2557034"/>
            <a:ext cx="130349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Transformations</a:t>
            </a:r>
            <a:endParaRPr kumimoji="0" lang="en-US" sz="1000" b="0" i="0" u="none" strike="noStrike" kern="1200" cap="none" spc="0" normalizeH="0" baseline="0" noProof="0">
              <a:ln>
                <a:noFill/>
              </a:ln>
              <a:effectLst/>
              <a:uLnTx/>
              <a:uFillTx/>
              <a:latin typeface="Arial"/>
              <a:ea typeface="+mn-ea"/>
              <a:cs typeface="+mn-cs"/>
            </a:endParaRPr>
          </a:p>
        </p:txBody>
      </p:sp>
      <p:sp>
        <p:nvSpPr>
          <p:cNvPr id="92" name="TextBox 91">
            <a:extLst>
              <a:ext uri="{FF2B5EF4-FFF2-40B4-BE49-F238E27FC236}">
                <a16:creationId xmlns:a16="http://schemas.microsoft.com/office/drawing/2014/main" id="{F0378B99-04F4-4317-B480-D77065DE491A}"/>
              </a:ext>
            </a:extLst>
          </p:cNvPr>
          <p:cNvSpPr txBox="1"/>
          <p:nvPr/>
        </p:nvSpPr>
        <p:spPr>
          <a:xfrm>
            <a:off x="6015671" y="2557034"/>
            <a:ext cx="130349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Cloud Upload</a:t>
            </a:r>
            <a:endParaRPr kumimoji="0" lang="en-US" sz="900" b="0" i="0" u="none" strike="noStrike" kern="1200" cap="none" spc="0" normalizeH="0" baseline="0" noProof="0">
              <a:ln>
                <a:noFill/>
              </a:ln>
              <a:effectLst/>
              <a:uLnTx/>
              <a:uFillTx/>
              <a:latin typeface="Arial"/>
              <a:ea typeface="+mn-ea"/>
              <a:cs typeface="+mn-cs"/>
            </a:endParaRPr>
          </a:p>
        </p:txBody>
      </p:sp>
      <p:sp>
        <p:nvSpPr>
          <p:cNvPr id="93" name="Freeform 701">
            <a:extLst>
              <a:ext uri="{FF2B5EF4-FFF2-40B4-BE49-F238E27FC236}">
                <a16:creationId xmlns:a16="http://schemas.microsoft.com/office/drawing/2014/main" id="{A2A8F6BB-912D-4492-AD4F-804BACFBEC84}"/>
              </a:ext>
            </a:extLst>
          </p:cNvPr>
          <p:cNvSpPr>
            <a:spLocks noChangeAspect="1" noEditPoints="1"/>
          </p:cNvSpPr>
          <p:nvPr/>
        </p:nvSpPr>
        <p:spPr bwMode="auto">
          <a:xfrm>
            <a:off x="8420499" y="3117320"/>
            <a:ext cx="413399" cy="36933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n-ea"/>
              <a:cs typeface="+mn-cs"/>
            </a:endParaRPr>
          </a:p>
        </p:txBody>
      </p:sp>
      <p:sp>
        <p:nvSpPr>
          <p:cNvPr id="94" name="TextBox 93">
            <a:extLst>
              <a:ext uri="{FF2B5EF4-FFF2-40B4-BE49-F238E27FC236}">
                <a16:creationId xmlns:a16="http://schemas.microsoft.com/office/drawing/2014/main" id="{60F020C9-2F47-48B5-8EF3-9938DBEDFBF5}"/>
              </a:ext>
            </a:extLst>
          </p:cNvPr>
          <p:cNvSpPr txBox="1"/>
          <p:nvPr/>
        </p:nvSpPr>
        <p:spPr>
          <a:xfrm>
            <a:off x="7913129" y="3511935"/>
            <a:ext cx="130349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Send error files via email and notify</a:t>
            </a:r>
            <a:endParaRPr kumimoji="0" lang="en-US" sz="900" b="0" i="0" u="none" strike="noStrike" kern="1200" cap="none" spc="0" normalizeH="0" baseline="0" noProof="0">
              <a:ln>
                <a:noFill/>
              </a:ln>
              <a:effectLst/>
              <a:uLnTx/>
              <a:uFillTx/>
              <a:latin typeface="Arial"/>
              <a:ea typeface="+mn-ea"/>
              <a:cs typeface="+mn-cs"/>
            </a:endParaRPr>
          </a:p>
        </p:txBody>
      </p:sp>
      <p:pic>
        <p:nvPicPr>
          <p:cNvPr id="95" name="Picture 94">
            <a:extLst>
              <a:ext uri="{FF2B5EF4-FFF2-40B4-BE49-F238E27FC236}">
                <a16:creationId xmlns:a16="http://schemas.microsoft.com/office/drawing/2014/main" id="{0C8708FF-5EB5-411C-AF07-3490F5E71F92}"/>
              </a:ext>
            </a:extLst>
          </p:cNvPr>
          <p:cNvPicPr>
            <a:picLocks noChangeAspect="1"/>
          </p:cNvPicPr>
          <p:nvPr/>
        </p:nvPicPr>
        <p:blipFill>
          <a:blip r:embed="rId5"/>
          <a:stretch>
            <a:fillRect/>
          </a:stretch>
        </p:blipFill>
        <p:spPr>
          <a:xfrm>
            <a:off x="9582740" y="3032122"/>
            <a:ext cx="765757" cy="466059"/>
          </a:xfrm>
          <a:prstGeom prst="rect">
            <a:avLst/>
          </a:prstGeom>
          <a:ln w="28575">
            <a:noFill/>
          </a:ln>
        </p:spPr>
      </p:pic>
      <p:sp>
        <p:nvSpPr>
          <p:cNvPr id="96" name="TextBox 95">
            <a:extLst>
              <a:ext uri="{FF2B5EF4-FFF2-40B4-BE49-F238E27FC236}">
                <a16:creationId xmlns:a16="http://schemas.microsoft.com/office/drawing/2014/main" id="{5143FEFB-CA0B-40B5-AACE-F18BFC3CE027}"/>
              </a:ext>
            </a:extLst>
          </p:cNvPr>
          <p:cNvSpPr txBox="1"/>
          <p:nvPr/>
        </p:nvSpPr>
        <p:spPr>
          <a:xfrm>
            <a:off x="9427785" y="3555420"/>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BI Publisher</a:t>
            </a:r>
          </a:p>
        </p:txBody>
      </p:sp>
      <p:cxnSp>
        <p:nvCxnSpPr>
          <p:cNvPr id="97" name="Straight Arrow Connector 96">
            <a:extLst>
              <a:ext uri="{FF2B5EF4-FFF2-40B4-BE49-F238E27FC236}">
                <a16:creationId xmlns:a16="http://schemas.microsoft.com/office/drawing/2014/main" id="{36F7FF86-FD2F-4A5F-8637-28E1CED6B4F9}"/>
              </a:ext>
            </a:extLst>
          </p:cNvPr>
          <p:cNvCxnSpPr>
            <a:cxnSpLocks/>
          </p:cNvCxnSpPr>
          <p:nvPr/>
        </p:nvCxnSpPr>
        <p:spPr>
          <a:xfrm flipH="1">
            <a:off x="9052008" y="3670766"/>
            <a:ext cx="530732" cy="29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3ED6E91-3D65-4ED6-8306-25129E781DC0}"/>
              </a:ext>
            </a:extLst>
          </p:cNvPr>
          <p:cNvCxnSpPr>
            <a:cxnSpLocks/>
          </p:cNvCxnSpPr>
          <p:nvPr/>
        </p:nvCxnSpPr>
        <p:spPr>
          <a:xfrm>
            <a:off x="7340810" y="2344141"/>
            <a:ext cx="196791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FE6A527-28EC-449D-9383-E15ABB12BFCE}"/>
              </a:ext>
            </a:extLst>
          </p:cNvPr>
          <p:cNvSpPr txBox="1"/>
          <p:nvPr/>
        </p:nvSpPr>
        <p:spPr>
          <a:xfrm>
            <a:off x="7228983" y="2133670"/>
            <a:ext cx="2046380" cy="379078"/>
          </a:xfrm>
          <a:prstGeom prst="rect">
            <a:avLst/>
          </a:prstGeom>
        </p:spPr>
        <p:txBody>
          <a:bodyPr wrap="square" rtlCol="0">
            <a:spAutoFit/>
          </a:bodyPr>
          <a:lstStyle/>
          <a:p>
            <a:pPr marL="1588" marR="0" lvl="0" indent="0" algn="ctr" defTabSz="914400" rtl="0" eaLnBrk="1" fontAlgn="base" latinLnBrk="0" hangingPunct="1">
              <a:lnSpc>
                <a:spcPct val="106000"/>
              </a:lnSpc>
              <a:spcBef>
                <a:spcPct val="80000"/>
              </a:spcBef>
              <a:spcAft>
                <a:spcPct val="0"/>
              </a:spcAft>
              <a:buClr>
                <a:srgbClr val="000000"/>
              </a:buClr>
              <a:buSzTx/>
              <a:buFontTx/>
              <a:buNone/>
              <a:tabLst/>
              <a:defRPr/>
            </a:pPr>
            <a:r>
              <a:rPr kumimoji="0" lang="en-US" sz="9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Upload File into Interface/Base Table</a:t>
            </a:r>
          </a:p>
        </p:txBody>
      </p:sp>
      <p:sp>
        <p:nvSpPr>
          <p:cNvPr id="100" name="Text Placeholder 1">
            <a:extLst>
              <a:ext uri="{FF2B5EF4-FFF2-40B4-BE49-F238E27FC236}">
                <a16:creationId xmlns:a16="http://schemas.microsoft.com/office/drawing/2014/main" id="{A625EBA4-B4B5-4CE9-B0F3-74CACFC5EAB9}"/>
              </a:ext>
            </a:extLst>
          </p:cNvPr>
          <p:cNvSpPr>
            <a:spLocks noGrp="1"/>
          </p:cNvSpPr>
          <p:nvPr/>
        </p:nvSpPr>
        <p:spPr bwMode="gray">
          <a:xfrm>
            <a:off x="671072" y="4177832"/>
            <a:ext cx="2495098" cy="40239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lnSpc>
                <a:spcPct val="106000"/>
              </a:lnSpc>
              <a:spcBef>
                <a:spcPts val="600"/>
              </a:spcBef>
              <a:spcAft>
                <a:spcPct val="0"/>
              </a:spcAft>
              <a:buClr>
                <a:schemeClr val="tx1"/>
              </a:buClr>
              <a:buSzPct val="80000"/>
              <a:buNone/>
              <a:defRPr sz="1400">
                <a:solidFill>
                  <a:schemeClr val="tx1"/>
                </a:solidFill>
                <a:latin typeface="+mn-lt"/>
                <a:ea typeface="+mn-ea"/>
                <a:cs typeface="+mn-cs"/>
              </a:defRPr>
            </a:lvl1pPr>
            <a:lvl2pPr marL="169839" indent="-168251"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39" indent="-173013"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452" indent="-171425"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007" indent="-236504" algn="l" rtl="0" eaLnBrk="0" fontAlgn="base" hangingPunct="0">
              <a:spcBef>
                <a:spcPct val="20000"/>
              </a:spcBef>
              <a:spcAft>
                <a:spcPct val="0"/>
              </a:spcAft>
              <a:buClr>
                <a:schemeClr val="tx1"/>
              </a:buClr>
              <a:buChar char="–"/>
              <a:defRPr sz="1200">
                <a:solidFill>
                  <a:schemeClr val="tx1"/>
                </a:solidFill>
                <a:latin typeface="+mn-lt"/>
              </a:defRPr>
            </a:lvl5pPr>
            <a:lvl6pPr marL="1903142" indent="-236504" algn="l" rtl="0" eaLnBrk="1" fontAlgn="base" hangingPunct="1">
              <a:spcBef>
                <a:spcPct val="20000"/>
              </a:spcBef>
              <a:spcAft>
                <a:spcPct val="0"/>
              </a:spcAft>
              <a:buClr>
                <a:schemeClr val="tx1"/>
              </a:buClr>
              <a:buChar char="–"/>
              <a:defRPr sz="1200">
                <a:solidFill>
                  <a:schemeClr val="tx1"/>
                </a:solidFill>
                <a:latin typeface="+mn-lt"/>
              </a:defRPr>
            </a:lvl6pPr>
            <a:lvl7pPr marL="2360276" indent="-236504" algn="l" rtl="0" eaLnBrk="1" fontAlgn="base" hangingPunct="1">
              <a:spcBef>
                <a:spcPct val="20000"/>
              </a:spcBef>
              <a:spcAft>
                <a:spcPct val="0"/>
              </a:spcAft>
              <a:buClr>
                <a:schemeClr val="tx1"/>
              </a:buClr>
              <a:buChar char="–"/>
              <a:defRPr sz="1200">
                <a:solidFill>
                  <a:schemeClr val="tx1"/>
                </a:solidFill>
                <a:latin typeface="+mn-lt"/>
              </a:defRPr>
            </a:lvl7pPr>
            <a:lvl8pPr marL="2817411" indent="-236504" algn="l" rtl="0" eaLnBrk="1" fontAlgn="base" hangingPunct="1">
              <a:spcBef>
                <a:spcPct val="20000"/>
              </a:spcBef>
              <a:spcAft>
                <a:spcPct val="0"/>
              </a:spcAft>
              <a:buClr>
                <a:schemeClr val="tx1"/>
              </a:buClr>
              <a:buChar char="–"/>
              <a:defRPr sz="1200">
                <a:solidFill>
                  <a:schemeClr val="tx1"/>
                </a:solidFill>
                <a:latin typeface="+mn-lt"/>
              </a:defRPr>
            </a:lvl8pPr>
            <a:lvl9pPr marL="3274546" indent="-236504"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0" fontAlgn="base" latinLnBrk="0" hangingPunct="0">
              <a:lnSpc>
                <a:spcPct val="100000"/>
              </a:lnSpc>
              <a:spcBef>
                <a:spcPts val="1200"/>
              </a:spcBef>
              <a:spcAft>
                <a:spcPct val="0"/>
              </a:spcAft>
              <a:buClr>
                <a:prstClr val="black"/>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1: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Integration will first check for the file in the landing area</a:t>
            </a:r>
          </a:p>
        </p:txBody>
      </p:sp>
      <p:sp>
        <p:nvSpPr>
          <p:cNvPr id="101" name="Rectangle 100">
            <a:extLst>
              <a:ext uri="{FF2B5EF4-FFF2-40B4-BE49-F238E27FC236}">
                <a16:creationId xmlns:a16="http://schemas.microsoft.com/office/drawing/2014/main" id="{179F089C-CECB-4674-81E9-5EB040F5D96F}"/>
              </a:ext>
            </a:extLst>
          </p:cNvPr>
          <p:cNvSpPr/>
          <p:nvPr/>
        </p:nvSpPr>
        <p:spPr bwMode="gray">
          <a:xfrm>
            <a:off x="569971" y="4090876"/>
            <a:ext cx="2631824" cy="2204583"/>
          </a:xfrm>
          <a:prstGeom prst="rect">
            <a:avLst/>
          </a:prstGeom>
          <a:noFill/>
          <a:ln w="19050" cap="rnd" algn="ctr">
            <a:solidFill>
              <a:srgbClr val="FFC00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02" name="TextBox 55">
            <a:extLst>
              <a:ext uri="{FF2B5EF4-FFF2-40B4-BE49-F238E27FC236}">
                <a16:creationId xmlns:a16="http://schemas.microsoft.com/office/drawing/2014/main" id="{E6CAFF1C-26F8-4176-8943-71C91D6B5112}"/>
              </a:ext>
            </a:extLst>
          </p:cNvPr>
          <p:cNvSpPr txBox="1"/>
          <p:nvPr/>
        </p:nvSpPr>
        <p:spPr>
          <a:xfrm>
            <a:off x="9052009" y="4142153"/>
            <a:ext cx="2595374" cy="415498"/>
          </a:xfrm>
          <a:prstGeom prst="rect">
            <a:avLst/>
          </a:prstGeom>
          <a:noFill/>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0" fontAlgn="base" latinLnBrk="0" hangingPunct="0">
              <a:lnSpc>
                <a:spcPct val="100000"/>
              </a:lnSpc>
              <a:spcBef>
                <a:spcPts val="1200"/>
              </a:spcBef>
              <a:spcAft>
                <a:spcPct val="0"/>
              </a:spcAft>
              <a:buClr>
                <a:srgbClr val="000000"/>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4: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Send Success/ Failure Email notification with Error Summary</a:t>
            </a:r>
          </a:p>
        </p:txBody>
      </p:sp>
      <p:sp>
        <p:nvSpPr>
          <p:cNvPr id="103" name="Rectangle 102">
            <a:extLst>
              <a:ext uri="{FF2B5EF4-FFF2-40B4-BE49-F238E27FC236}">
                <a16:creationId xmlns:a16="http://schemas.microsoft.com/office/drawing/2014/main" id="{255AD4E1-2A87-4C67-A5A8-C2B9F91EBDB8}"/>
              </a:ext>
            </a:extLst>
          </p:cNvPr>
          <p:cNvSpPr/>
          <p:nvPr/>
        </p:nvSpPr>
        <p:spPr bwMode="gray">
          <a:xfrm>
            <a:off x="9046300" y="4097064"/>
            <a:ext cx="2550489" cy="2204584"/>
          </a:xfrm>
          <a:prstGeom prst="rect">
            <a:avLst/>
          </a:prstGeom>
          <a:noFill/>
          <a:ln w="19050" cap="rnd" algn="ctr">
            <a:solidFill>
              <a:schemeClr val="accent6"/>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04" name="TextBox 103">
            <a:extLst>
              <a:ext uri="{FF2B5EF4-FFF2-40B4-BE49-F238E27FC236}">
                <a16:creationId xmlns:a16="http://schemas.microsoft.com/office/drawing/2014/main" id="{CF0DCA76-D46B-463E-BDE8-D24C75B68BA2}"/>
              </a:ext>
            </a:extLst>
          </p:cNvPr>
          <p:cNvSpPr txBox="1"/>
          <p:nvPr/>
        </p:nvSpPr>
        <p:spPr>
          <a:xfrm>
            <a:off x="556863" y="4837853"/>
            <a:ext cx="2632276" cy="738664"/>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l" defTabSz="91426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Connection to SFTP server failed </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Source file not found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Invalid/corrupted source file format</a:t>
            </a:r>
          </a:p>
        </p:txBody>
      </p:sp>
      <p:sp>
        <p:nvSpPr>
          <p:cNvPr id="105" name="TextBox 104">
            <a:extLst>
              <a:ext uri="{FF2B5EF4-FFF2-40B4-BE49-F238E27FC236}">
                <a16:creationId xmlns:a16="http://schemas.microsoft.com/office/drawing/2014/main" id="{DD5DE508-0761-4F8E-B40A-305B98778856}"/>
              </a:ext>
            </a:extLst>
          </p:cNvPr>
          <p:cNvSpPr txBox="1"/>
          <p:nvPr/>
        </p:nvSpPr>
        <p:spPr>
          <a:xfrm>
            <a:off x="567498" y="5846701"/>
            <a:ext cx="2631823"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Interface will fail and send failure email</a:t>
            </a:r>
          </a:p>
        </p:txBody>
      </p:sp>
      <p:sp>
        <p:nvSpPr>
          <p:cNvPr id="106" name="Text Placeholder 1">
            <a:extLst>
              <a:ext uri="{FF2B5EF4-FFF2-40B4-BE49-F238E27FC236}">
                <a16:creationId xmlns:a16="http://schemas.microsoft.com/office/drawing/2014/main" id="{398A523B-4B87-4E6B-8FE2-A2F963DE38F6}"/>
              </a:ext>
            </a:extLst>
          </p:cNvPr>
          <p:cNvSpPr txBox="1">
            <a:spLocks/>
          </p:cNvSpPr>
          <p:nvPr/>
        </p:nvSpPr>
        <p:spPr bwMode="gray">
          <a:xfrm>
            <a:off x="3496325" y="4149420"/>
            <a:ext cx="2492338" cy="59351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auto" latinLnBrk="0" hangingPunct="1">
              <a:lnSpc>
                <a:spcPct val="100000"/>
              </a:lnSpc>
              <a:spcBef>
                <a:spcPts val="1200"/>
              </a:spcBef>
              <a:spcAft>
                <a:spcPts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2: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Extract the file from landing area transform it to FBDI format as expected by Oracle Cloud</a:t>
            </a:r>
          </a:p>
        </p:txBody>
      </p:sp>
      <p:sp>
        <p:nvSpPr>
          <p:cNvPr id="107" name="Rectangle 106">
            <a:extLst>
              <a:ext uri="{FF2B5EF4-FFF2-40B4-BE49-F238E27FC236}">
                <a16:creationId xmlns:a16="http://schemas.microsoft.com/office/drawing/2014/main" id="{EA6529D5-E7C6-4482-88C7-FC643742EC77}"/>
              </a:ext>
            </a:extLst>
          </p:cNvPr>
          <p:cNvSpPr/>
          <p:nvPr/>
        </p:nvSpPr>
        <p:spPr bwMode="gray">
          <a:xfrm>
            <a:off x="3391772" y="4097063"/>
            <a:ext cx="2615580" cy="2204583"/>
          </a:xfrm>
          <a:prstGeom prst="rect">
            <a:avLst/>
          </a:prstGeom>
          <a:noFill/>
          <a:ln w="19050" cap="rnd" algn="ctr">
            <a:solidFill>
              <a:srgbClr val="0070C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08" name="TextBox 63">
            <a:extLst>
              <a:ext uri="{FF2B5EF4-FFF2-40B4-BE49-F238E27FC236}">
                <a16:creationId xmlns:a16="http://schemas.microsoft.com/office/drawing/2014/main" id="{EE9B1E8A-D909-4D87-A96A-0E729C2AF47F}"/>
              </a:ext>
            </a:extLst>
          </p:cNvPr>
          <p:cNvSpPr txBox="1"/>
          <p:nvPr/>
        </p:nvSpPr>
        <p:spPr>
          <a:xfrm>
            <a:off x="3345222" y="5862080"/>
            <a:ext cx="2615580"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Interface will fail and send failure email</a:t>
            </a:r>
          </a:p>
        </p:txBody>
      </p:sp>
      <p:sp>
        <p:nvSpPr>
          <p:cNvPr id="109" name="Text Placeholder 1">
            <a:extLst>
              <a:ext uri="{FF2B5EF4-FFF2-40B4-BE49-F238E27FC236}">
                <a16:creationId xmlns:a16="http://schemas.microsoft.com/office/drawing/2014/main" id="{D9D1099D-86A7-4BAB-A6D0-C16BC1729DC3}"/>
              </a:ext>
            </a:extLst>
          </p:cNvPr>
          <p:cNvSpPr txBox="1">
            <a:spLocks/>
          </p:cNvSpPr>
          <p:nvPr/>
        </p:nvSpPr>
        <p:spPr bwMode="gray">
          <a:xfrm>
            <a:off x="3471773" y="4792316"/>
            <a:ext cx="2526662" cy="103020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auto" latinLnBrk="0" hangingPunct="1">
              <a:lnSpc>
                <a:spcPct val="100000"/>
              </a:lnSpc>
              <a:spcBef>
                <a:spcPct val="80000"/>
              </a:spcBef>
              <a:spcAft>
                <a:spcPts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Transformation checks on mandatory field like Invoice Number, Supplier ID. etc. fails</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Incorrect Datatype between source and target</a:t>
            </a:r>
          </a:p>
        </p:txBody>
      </p:sp>
      <p:sp>
        <p:nvSpPr>
          <p:cNvPr id="110" name="TextBox 67">
            <a:extLst>
              <a:ext uri="{FF2B5EF4-FFF2-40B4-BE49-F238E27FC236}">
                <a16:creationId xmlns:a16="http://schemas.microsoft.com/office/drawing/2014/main" id="{840D0D8D-1B83-4CE7-84C2-5A6EA68A76CE}"/>
              </a:ext>
            </a:extLst>
          </p:cNvPr>
          <p:cNvSpPr txBox="1"/>
          <p:nvPr/>
        </p:nvSpPr>
        <p:spPr>
          <a:xfrm>
            <a:off x="6195406" y="4108646"/>
            <a:ext cx="2658231" cy="577081"/>
          </a:xfrm>
          <a:prstGeom prst="rect">
            <a:avLst/>
          </a:prstGeom>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0" fontAlgn="base" latinLnBrk="0" hangingPunct="0">
              <a:lnSpc>
                <a:spcPct val="100000"/>
              </a:lnSpc>
              <a:spcBef>
                <a:spcPts val="1200"/>
              </a:spcBef>
              <a:spcAft>
                <a:spcPct val="0"/>
              </a:spcAft>
              <a:buClr>
                <a:srgbClr val="000000"/>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3: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Zip the transformed .csv files and invoke web service for uploading file to UCM and trigger ESS job</a:t>
            </a:r>
          </a:p>
        </p:txBody>
      </p:sp>
      <p:sp>
        <p:nvSpPr>
          <p:cNvPr id="111" name="Rectangle 110">
            <a:extLst>
              <a:ext uri="{FF2B5EF4-FFF2-40B4-BE49-F238E27FC236}">
                <a16:creationId xmlns:a16="http://schemas.microsoft.com/office/drawing/2014/main" id="{64DF612C-EA8D-4EF7-8514-F82839771426}"/>
              </a:ext>
            </a:extLst>
          </p:cNvPr>
          <p:cNvSpPr/>
          <p:nvPr/>
        </p:nvSpPr>
        <p:spPr bwMode="gray">
          <a:xfrm>
            <a:off x="6170461" y="4090875"/>
            <a:ext cx="2683176" cy="2204584"/>
          </a:xfrm>
          <a:prstGeom prst="rect">
            <a:avLst/>
          </a:prstGeom>
          <a:noFill/>
          <a:ln w="19050" cap="rnd" algn="ctr">
            <a:solidFill>
              <a:srgbClr val="FE8A12"/>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12" name="TextBox 69">
            <a:extLst>
              <a:ext uri="{FF2B5EF4-FFF2-40B4-BE49-F238E27FC236}">
                <a16:creationId xmlns:a16="http://schemas.microsoft.com/office/drawing/2014/main" id="{7F1F40AB-180F-4345-9B94-D08C6397AA98}"/>
              </a:ext>
            </a:extLst>
          </p:cNvPr>
          <p:cNvSpPr txBox="1"/>
          <p:nvPr/>
        </p:nvSpPr>
        <p:spPr>
          <a:xfrm>
            <a:off x="6170461" y="5863259"/>
            <a:ext cx="2683176"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Interface will fail and send failure email</a:t>
            </a:r>
          </a:p>
        </p:txBody>
      </p:sp>
      <p:sp>
        <p:nvSpPr>
          <p:cNvPr id="113" name="TextBox 70">
            <a:extLst>
              <a:ext uri="{FF2B5EF4-FFF2-40B4-BE49-F238E27FC236}">
                <a16:creationId xmlns:a16="http://schemas.microsoft.com/office/drawing/2014/main" id="{789D9FA8-C4BA-4D5C-8A1D-7393239209CF}"/>
              </a:ext>
            </a:extLst>
          </p:cNvPr>
          <p:cNvSpPr txBox="1"/>
          <p:nvPr/>
        </p:nvSpPr>
        <p:spPr>
          <a:xfrm>
            <a:off x="6195406" y="4754103"/>
            <a:ext cx="2839861" cy="425181"/>
          </a:xfrm>
          <a:prstGeom prst="rect">
            <a:avLst/>
          </a:prstGeom>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 </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Call to web service fails</a:t>
            </a:r>
          </a:p>
        </p:txBody>
      </p:sp>
      <p:sp>
        <p:nvSpPr>
          <p:cNvPr id="114" name="Rectangle: Rounded Corners 113">
            <a:extLst>
              <a:ext uri="{FF2B5EF4-FFF2-40B4-BE49-F238E27FC236}">
                <a16:creationId xmlns:a16="http://schemas.microsoft.com/office/drawing/2014/main" id="{61F19914-3A26-416E-855B-C40FC601BCBD}"/>
              </a:ext>
            </a:extLst>
          </p:cNvPr>
          <p:cNvSpPr/>
          <p:nvPr/>
        </p:nvSpPr>
        <p:spPr>
          <a:xfrm>
            <a:off x="1219296" y="1253964"/>
            <a:ext cx="1789917" cy="2646177"/>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a typeface="+mn-ea"/>
              <a:cs typeface="+mn-cs"/>
            </a:endParaRPr>
          </a:p>
        </p:txBody>
      </p:sp>
      <p:sp>
        <p:nvSpPr>
          <p:cNvPr id="115" name="Oval 114">
            <a:extLst>
              <a:ext uri="{FF2B5EF4-FFF2-40B4-BE49-F238E27FC236}">
                <a16:creationId xmlns:a16="http://schemas.microsoft.com/office/drawing/2014/main" id="{11442E57-423B-4BAA-9462-96582C40D4C0}"/>
              </a:ext>
            </a:extLst>
          </p:cNvPr>
          <p:cNvSpPr/>
          <p:nvPr/>
        </p:nvSpPr>
        <p:spPr bwMode="gray">
          <a:xfrm>
            <a:off x="1346101" y="1355784"/>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1</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16" name="Rectangle: Rounded Corners 115">
            <a:extLst>
              <a:ext uri="{FF2B5EF4-FFF2-40B4-BE49-F238E27FC236}">
                <a16:creationId xmlns:a16="http://schemas.microsoft.com/office/drawing/2014/main" id="{3E40E05D-160F-4520-B9D3-7248E9FAC0D5}"/>
              </a:ext>
            </a:extLst>
          </p:cNvPr>
          <p:cNvSpPr/>
          <p:nvPr/>
        </p:nvSpPr>
        <p:spPr>
          <a:xfrm>
            <a:off x="3098473" y="1270241"/>
            <a:ext cx="2676494" cy="2646177"/>
          </a:xfrm>
          <a:prstGeom prst="round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a typeface="+mn-ea"/>
              <a:cs typeface="+mn-cs"/>
            </a:endParaRPr>
          </a:p>
        </p:txBody>
      </p:sp>
      <p:sp>
        <p:nvSpPr>
          <p:cNvPr id="117" name="Oval 116">
            <a:extLst>
              <a:ext uri="{FF2B5EF4-FFF2-40B4-BE49-F238E27FC236}">
                <a16:creationId xmlns:a16="http://schemas.microsoft.com/office/drawing/2014/main" id="{FB501F82-1D76-41E7-ACB7-BE0D8478BB74}"/>
              </a:ext>
            </a:extLst>
          </p:cNvPr>
          <p:cNvSpPr/>
          <p:nvPr/>
        </p:nvSpPr>
        <p:spPr bwMode="gray">
          <a:xfrm>
            <a:off x="3298316" y="1406436"/>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2</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18" name="Rectangle: Rounded Corners 117">
            <a:extLst>
              <a:ext uri="{FF2B5EF4-FFF2-40B4-BE49-F238E27FC236}">
                <a16:creationId xmlns:a16="http://schemas.microsoft.com/office/drawing/2014/main" id="{AAE7E2D8-3F22-4D6D-B8CB-0B3B85ABC2F2}"/>
              </a:ext>
            </a:extLst>
          </p:cNvPr>
          <p:cNvSpPr/>
          <p:nvPr/>
        </p:nvSpPr>
        <p:spPr>
          <a:xfrm>
            <a:off x="5932777" y="2055607"/>
            <a:ext cx="3199860" cy="738850"/>
          </a:xfrm>
          <a:prstGeom prst="roundRect">
            <a:avLst/>
          </a:prstGeom>
          <a:noFill/>
          <a:ln w="28575">
            <a:solidFill>
              <a:srgbClr val="FE8A1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a typeface="+mn-ea"/>
              <a:cs typeface="+mn-cs"/>
            </a:endParaRPr>
          </a:p>
        </p:txBody>
      </p:sp>
      <p:sp>
        <p:nvSpPr>
          <p:cNvPr id="119" name="Oval 118">
            <a:extLst>
              <a:ext uri="{FF2B5EF4-FFF2-40B4-BE49-F238E27FC236}">
                <a16:creationId xmlns:a16="http://schemas.microsoft.com/office/drawing/2014/main" id="{ABA7CBDB-663B-4BBD-89DE-E8D655744585}"/>
              </a:ext>
            </a:extLst>
          </p:cNvPr>
          <p:cNvSpPr/>
          <p:nvPr/>
        </p:nvSpPr>
        <p:spPr bwMode="gray">
          <a:xfrm>
            <a:off x="6006686" y="2117749"/>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3</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20" name="Rectangle: Rounded Corners 119">
            <a:extLst>
              <a:ext uri="{FF2B5EF4-FFF2-40B4-BE49-F238E27FC236}">
                <a16:creationId xmlns:a16="http://schemas.microsoft.com/office/drawing/2014/main" id="{FDB4F1E9-4683-4830-9210-766A2EF34C80}"/>
              </a:ext>
            </a:extLst>
          </p:cNvPr>
          <p:cNvSpPr/>
          <p:nvPr/>
        </p:nvSpPr>
        <p:spPr>
          <a:xfrm>
            <a:off x="7391697" y="2930270"/>
            <a:ext cx="3226221" cy="986148"/>
          </a:xfrm>
          <a:prstGeom prst="round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a typeface="+mn-ea"/>
              <a:cs typeface="+mn-cs"/>
            </a:endParaRPr>
          </a:p>
        </p:txBody>
      </p:sp>
      <p:sp>
        <p:nvSpPr>
          <p:cNvPr id="121" name="Oval 120">
            <a:extLst>
              <a:ext uri="{FF2B5EF4-FFF2-40B4-BE49-F238E27FC236}">
                <a16:creationId xmlns:a16="http://schemas.microsoft.com/office/drawing/2014/main" id="{919990A6-AFEF-4D5E-A964-337A7019D17D}"/>
              </a:ext>
            </a:extLst>
          </p:cNvPr>
          <p:cNvSpPr/>
          <p:nvPr/>
        </p:nvSpPr>
        <p:spPr bwMode="gray">
          <a:xfrm>
            <a:off x="7553803" y="3063398"/>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4</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122" name="TextBox 70">
            <a:extLst>
              <a:ext uri="{FF2B5EF4-FFF2-40B4-BE49-F238E27FC236}">
                <a16:creationId xmlns:a16="http://schemas.microsoft.com/office/drawing/2014/main" id="{DFCDA3C6-1024-4949-BC17-09E34A3D20AB}"/>
              </a:ext>
            </a:extLst>
          </p:cNvPr>
          <p:cNvSpPr txBox="1"/>
          <p:nvPr/>
        </p:nvSpPr>
        <p:spPr>
          <a:xfrm>
            <a:off x="9057465" y="4760229"/>
            <a:ext cx="2839861" cy="586764"/>
          </a:xfrm>
          <a:prstGeom prst="rect">
            <a:avLst/>
          </a:prstGeom>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 </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Interface data load program fails</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Interface Import program fails</a:t>
            </a:r>
          </a:p>
        </p:txBody>
      </p:sp>
      <p:sp>
        <p:nvSpPr>
          <p:cNvPr id="123" name="TextBox 69">
            <a:extLst>
              <a:ext uri="{FF2B5EF4-FFF2-40B4-BE49-F238E27FC236}">
                <a16:creationId xmlns:a16="http://schemas.microsoft.com/office/drawing/2014/main" id="{13A29AA9-043A-4BB7-BF32-926233E48A61}"/>
              </a:ext>
            </a:extLst>
          </p:cNvPr>
          <p:cNvSpPr txBox="1"/>
          <p:nvPr/>
        </p:nvSpPr>
        <p:spPr>
          <a:xfrm>
            <a:off x="9083933" y="5849992"/>
            <a:ext cx="2683176"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Oracle will send notification email</a:t>
            </a:r>
          </a:p>
        </p:txBody>
      </p:sp>
      <p:sp>
        <p:nvSpPr>
          <p:cNvPr id="182" name="TextBox 181">
            <a:extLst>
              <a:ext uri="{FF2B5EF4-FFF2-40B4-BE49-F238E27FC236}">
                <a16:creationId xmlns:a16="http://schemas.microsoft.com/office/drawing/2014/main" id="{A142E444-192C-4100-93A2-0795713F296F}"/>
              </a:ext>
            </a:extLst>
          </p:cNvPr>
          <p:cNvSpPr txBox="1"/>
          <p:nvPr/>
        </p:nvSpPr>
        <p:spPr>
          <a:xfrm rot="16200000">
            <a:off x="-281058" y="2599015"/>
            <a:ext cx="2110742" cy="2637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Source</a:t>
            </a: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 </a:t>
            </a:r>
            <a:r>
              <a:rPr kumimoji="0" lang="en-US" sz="1100" b="0" i="0" u="none" strike="noStrike" kern="1200" cap="none" spc="0" normalizeH="0" baseline="0" noProof="0">
                <a:ln>
                  <a:noFill/>
                </a:ln>
                <a:effectLst/>
                <a:uLnTx/>
                <a:uFillTx/>
                <a:latin typeface="Arial" panose="020B0604020202020204" pitchFamily="34" charset="0"/>
                <a:ea typeface="Open Sans" panose="020B0606030504020204" pitchFamily="34" charset="0"/>
                <a:cs typeface="Arial" panose="020B0604020202020204" pitchFamily="34" charset="0"/>
              </a:rPr>
              <a:t>System</a:t>
            </a:r>
          </a:p>
        </p:txBody>
      </p:sp>
      <p:graphicFrame>
        <p:nvGraphicFramePr>
          <p:cNvPr id="61" name="Table 60">
            <a:extLst>
              <a:ext uri="{FF2B5EF4-FFF2-40B4-BE49-F238E27FC236}">
                <a16:creationId xmlns:a16="http://schemas.microsoft.com/office/drawing/2014/main" id="{3A0051CD-1866-4AF9-94BF-5D9608034B13}"/>
              </a:ext>
            </a:extLst>
          </p:cNvPr>
          <p:cNvGraphicFramePr>
            <a:graphicFrameLocks noGrp="1"/>
          </p:cNvGraphicFramePr>
          <p:nvPr/>
        </p:nvGraphicFramePr>
        <p:xfrm>
          <a:off x="622831" y="1367701"/>
          <a:ext cx="411163" cy="2441971"/>
        </p:xfrm>
        <a:graphic>
          <a:graphicData uri="http://schemas.openxmlformats.org/drawingml/2006/table">
            <a:tbl>
              <a:tblPr firstRow="1" bandRow="1">
                <a:tableStyleId>{5940675A-B579-460E-94D1-54222C63F5DA}</a:tableStyleId>
              </a:tblPr>
              <a:tblGrid>
                <a:gridCol w="411163">
                  <a:extLst>
                    <a:ext uri="{9D8B030D-6E8A-4147-A177-3AD203B41FA5}">
                      <a16:colId xmlns:a16="http://schemas.microsoft.com/office/drawing/2014/main" val="3602010399"/>
                    </a:ext>
                  </a:extLst>
                </a:gridCol>
              </a:tblGrid>
              <a:tr h="346640">
                <a:tc>
                  <a:txBody>
                    <a:bodyPr/>
                    <a:lstStyle/>
                    <a:p>
                      <a:pPr algn="ctr"/>
                      <a:endParaRPr lang="en-US" sz="1050">
                        <a:solidFill>
                          <a:schemeClr val="tx1"/>
                        </a:solidFill>
                        <a:latin typeface="Arial Body"/>
                        <a:ea typeface="Open Sans" panose="020B0606030504020204" pitchFamily="34" charset="0"/>
                        <a:cs typeface="Open Sans" panose="020B0606030504020204" pitchFamily="34" charset="0"/>
                      </a:endParaRPr>
                    </a:p>
                  </a:txBody>
                  <a:tcPr>
                    <a:solidFill>
                      <a:srgbClr val="8C8C8C"/>
                    </a:solidFill>
                  </a:tcPr>
                </a:tc>
                <a:extLst>
                  <a:ext uri="{0D108BD9-81ED-4DB2-BD59-A6C34878D82A}">
                    <a16:rowId xmlns:a16="http://schemas.microsoft.com/office/drawing/2014/main" val="203393397"/>
                  </a:ext>
                </a:extLst>
              </a:tr>
              <a:tr h="2095331">
                <a:tc>
                  <a:txBody>
                    <a:bodyPr/>
                    <a:lstStyle/>
                    <a:p>
                      <a:endParaRPr lang="en-US">
                        <a:solidFill>
                          <a:schemeClr val="tx1"/>
                        </a:solidFill>
                      </a:endParaRPr>
                    </a:p>
                  </a:txBody>
                  <a:tcPr/>
                </a:tc>
                <a:extLst>
                  <a:ext uri="{0D108BD9-81ED-4DB2-BD59-A6C34878D82A}">
                    <a16:rowId xmlns:a16="http://schemas.microsoft.com/office/drawing/2014/main" val="1588079196"/>
                  </a:ext>
                </a:extLst>
              </a:tr>
            </a:tbl>
          </a:graphicData>
        </a:graphic>
      </p:graphicFrame>
    </p:spTree>
    <p:extLst>
      <p:ext uri="{BB962C8B-B14F-4D97-AF65-F5344CB8AC3E}">
        <p14:creationId xmlns:p14="http://schemas.microsoft.com/office/powerpoint/2010/main" val="248285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621AD8F-0B52-4DA3-901A-9717EE5CFFD6}"/>
              </a:ext>
            </a:extLst>
          </p:cNvPr>
          <p:cNvSpPr>
            <a:spLocks noGrp="1"/>
          </p:cNvSpPr>
          <p:nvPr>
            <p:ph type="title"/>
          </p:nvPr>
        </p:nvSpPr>
        <p:spPr>
          <a:xfrm>
            <a:off x="585442" y="691562"/>
            <a:ext cx="11414335" cy="543691"/>
          </a:xfrm>
        </p:spPr>
        <p:txBody>
          <a:bodyPr>
            <a:normAutofit fontScale="90000"/>
          </a:bodyPr>
          <a:lstStyle/>
          <a:p>
            <a:r>
              <a:rPr lang="en-US">
                <a:ea typeface="Verdana" panose="020B0604030504040204" pitchFamily="34" charset="0"/>
              </a:rPr>
              <a:t>Errors handled for Outbound Integrations - OIC</a:t>
            </a:r>
          </a:p>
        </p:txBody>
      </p:sp>
      <p:graphicFrame>
        <p:nvGraphicFramePr>
          <p:cNvPr id="4" name="Table 3">
            <a:extLst>
              <a:ext uri="{FF2B5EF4-FFF2-40B4-BE49-F238E27FC236}">
                <a16:creationId xmlns:a16="http://schemas.microsoft.com/office/drawing/2014/main" id="{0F0B230F-4DEC-404C-98FB-5FA28E3C7FFD}"/>
              </a:ext>
            </a:extLst>
          </p:cNvPr>
          <p:cNvGraphicFramePr>
            <a:graphicFrameLocks noGrp="1"/>
          </p:cNvGraphicFramePr>
          <p:nvPr/>
        </p:nvGraphicFramePr>
        <p:xfrm>
          <a:off x="5643967" y="1344592"/>
          <a:ext cx="2513379" cy="2119611"/>
        </p:xfrm>
        <a:graphic>
          <a:graphicData uri="http://schemas.openxmlformats.org/drawingml/2006/table">
            <a:tbl>
              <a:tblPr firstRow="1" bandRow="1">
                <a:tableStyleId>{5940675A-B579-460E-94D1-54222C63F5DA}</a:tableStyleId>
              </a:tblPr>
              <a:tblGrid>
                <a:gridCol w="2513379">
                  <a:extLst>
                    <a:ext uri="{9D8B030D-6E8A-4147-A177-3AD203B41FA5}">
                      <a16:colId xmlns:a16="http://schemas.microsoft.com/office/drawing/2014/main" val="3602010399"/>
                    </a:ext>
                  </a:extLst>
                </a:gridCol>
              </a:tblGrid>
              <a:tr h="252781">
                <a:tc>
                  <a:txBody>
                    <a:bodyPr/>
                    <a:lstStyle/>
                    <a:p>
                      <a:pPr algn="ctr"/>
                      <a:r>
                        <a:rPr lang="en-US" sz="1100">
                          <a:solidFill>
                            <a:schemeClr val="bg1"/>
                          </a:solidFill>
                          <a:latin typeface="Arial Body"/>
                          <a:ea typeface="Open Sans" panose="020B0606030504020204" pitchFamily="34" charset="0"/>
                          <a:cs typeface="Open Sans" panose="020B0606030504020204" pitchFamily="34" charset="0"/>
                        </a:rPr>
                        <a:t>Oracle Integrated Cloud</a:t>
                      </a:r>
                    </a:p>
                  </a:txBody>
                  <a:tcPr>
                    <a:solidFill>
                      <a:srgbClr val="8C8C8C"/>
                    </a:solidFill>
                  </a:tcPr>
                </a:tc>
                <a:extLst>
                  <a:ext uri="{0D108BD9-81ED-4DB2-BD59-A6C34878D82A}">
                    <a16:rowId xmlns:a16="http://schemas.microsoft.com/office/drawing/2014/main" val="203393397"/>
                  </a:ext>
                </a:extLst>
              </a:tr>
              <a:tr h="1860531">
                <a:tc>
                  <a:txBody>
                    <a:bodyPr/>
                    <a:lstStyle/>
                    <a:p>
                      <a:endParaRPr lang="en-US"/>
                    </a:p>
                  </a:txBody>
                  <a:tcPr/>
                </a:tc>
                <a:extLst>
                  <a:ext uri="{0D108BD9-81ED-4DB2-BD59-A6C34878D82A}">
                    <a16:rowId xmlns:a16="http://schemas.microsoft.com/office/drawing/2014/main" val="1588079196"/>
                  </a:ext>
                </a:extLst>
              </a:tr>
            </a:tbl>
          </a:graphicData>
        </a:graphic>
      </p:graphicFrame>
      <p:graphicFrame>
        <p:nvGraphicFramePr>
          <p:cNvPr id="5" name="Table 4">
            <a:extLst>
              <a:ext uri="{FF2B5EF4-FFF2-40B4-BE49-F238E27FC236}">
                <a16:creationId xmlns:a16="http://schemas.microsoft.com/office/drawing/2014/main" id="{D73DCF40-849E-4E01-A11C-CFCFF6947289}"/>
              </a:ext>
            </a:extLst>
          </p:cNvPr>
          <p:cNvGraphicFramePr>
            <a:graphicFrameLocks noGrp="1"/>
          </p:cNvGraphicFramePr>
          <p:nvPr/>
        </p:nvGraphicFramePr>
        <p:xfrm>
          <a:off x="593617" y="1347213"/>
          <a:ext cx="2288065" cy="2067444"/>
        </p:xfrm>
        <a:graphic>
          <a:graphicData uri="http://schemas.openxmlformats.org/drawingml/2006/table">
            <a:tbl>
              <a:tblPr firstRow="1" bandRow="1">
                <a:tableStyleId>{5940675A-B579-460E-94D1-54222C63F5DA}</a:tableStyleId>
              </a:tblPr>
              <a:tblGrid>
                <a:gridCol w="2288065">
                  <a:extLst>
                    <a:ext uri="{9D8B030D-6E8A-4147-A177-3AD203B41FA5}">
                      <a16:colId xmlns:a16="http://schemas.microsoft.com/office/drawing/2014/main" val="3602010399"/>
                    </a:ext>
                  </a:extLst>
                </a:gridCol>
              </a:tblGrid>
              <a:tr h="140886">
                <a:tc>
                  <a:txBody>
                    <a:bodyPr/>
                    <a:lstStyle/>
                    <a:p>
                      <a:pPr algn="ctr"/>
                      <a:r>
                        <a:rPr lang="en-US" sz="1100">
                          <a:solidFill>
                            <a:schemeClr val="bg1"/>
                          </a:solidFill>
                          <a:latin typeface="Arial Body"/>
                          <a:ea typeface="Open Sans" panose="020B0606030504020204" pitchFamily="34" charset="0"/>
                          <a:cs typeface="Open Sans" panose="020B0606030504020204" pitchFamily="34" charset="0"/>
                        </a:rPr>
                        <a:t>Oracle ERP Cloud</a:t>
                      </a:r>
                    </a:p>
                  </a:txBody>
                  <a:tcPr>
                    <a:solidFill>
                      <a:srgbClr val="8C8C8C"/>
                    </a:solidFill>
                  </a:tcPr>
                </a:tc>
                <a:extLst>
                  <a:ext uri="{0D108BD9-81ED-4DB2-BD59-A6C34878D82A}">
                    <a16:rowId xmlns:a16="http://schemas.microsoft.com/office/drawing/2014/main" val="203393397"/>
                  </a:ext>
                </a:extLst>
              </a:tr>
              <a:tr h="1808364">
                <a:tc>
                  <a:txBody>
                    <a:bodyPr/>
                    <a:lstStyle/>
                    <a:p>
                      <a:endParaRPr lang="en-US"/>
                    </a:p>
                  </a:txBody>
                  <a:tcPr/>
                </a:tc>
                <a:extLst>
                  <a:ext uri="{0D108BD9-81ED-4DB2-BD59-A6C34878D82A}">
                    <a16:rowId xmlns:a16="http://schemas.microsoft.com/office/drawing/2014/main" val="1588079196"/>
                  </a:ext>
                </a:extLst>
              </a:tr>
            </a:tbl>
          </a:graphicData>
        </a:graphic>
      </p:graphicFrame>
      <p:sp>
        <p:nvSpPr>
          <p:cNvPr id="6" name="Freeform 1001">
            <a:extLst>
              <a:ext uri="{FF2B5EF4-FFF2-40B4-BE49-F238E27FC236}">
                <a16:creationId xmlns:a16="http://schemas.microsoft.com/office/drawing/2014/main" id="{86F549AF-8BAD-4883-B7AD-B1410D8F1171}"/>
              </a:ext>
            </a:extLst>
          </p:cNvPr>
          <p:cNvSpPr>
            <a:spLocks noEditPoints="1"/>
          </p:cNvSpPr>
          <p:nvPr/>
        </p:nvSpPr>
        <p:spPr bwMode="auto">
          <a:xfrm>
            <a:off x="2384589" y="1666546"/>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pic>
        <p:nvPicPr>
          <p:cNvPr id="7" name="Picture 12" descr="http://freeiconbox.com/icon/256/36059.png">
            <a:extLst>
              <a:ext uri="{FF2B5EF4-FFF2-40B4-BE49-F238E27FC236}">
                <a16:creationId xmlns:a16="http://schemas.microsoft.com/office/drawing/2014/main" id="{04091AE2-49DC-444C-ACEC-CA14E227563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292" y="2098009"/>
            <a:ext cx="1273114" cy="636492"/>
          </a:xfrm>
          <a:prstGeom prst="rect">
            <a:avLst/>
          </a:prstGeom>
          <a:noFill/>
        </p:spPr>
      </p:pic>
      <p:sp>
        <p:nvSpPr>
          <p:cNvPr id="8" name="TextBox 7">
            <a:extLst>
              <a:ext uri="{FF2B5EF4-FFF2-40B4-BE49-F238E27FC236}">
                <a16:creationId xmlns:a16="http://schemas.microsoft.com/office/drawing/2014/main" id="{9271A45D-A348-47C4-B1D0-2F835796F876}"/>
              </a:ext>
            </a:extLst>
          </p:cNvPr>
          <p:cNvSpPr txBox="1"/>
          <p:nvPr/>
        </p:nvSpPr>
        <p:spPr>
          <a:xfrm>
            <a:off x="552987" y="2683494"/>
            <a:ext cx="119772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Cloud Database</a:t>
            </a:r>
          </a:p>
        </p:txBody>
      </p:sp>
      <p:sp>
        <p:nvSpPr>
          <p:cNvPr id="9" name="TextBox 8">
            <a:extLst>
              <a:ext uri="{FF2B5EF4-FFF2-40B4-BE49-F238E27FC236}">
                <a16:creationId xmlns:a16="http://schemas.microsoft.com/office/drawing/2014/main" id="{0467F080-9BE3-41A3-88C9-69533AD8CFC1}"/>
              </a:ext>
            </a:extLst>
          </p:cNvPr>
          <p:cNvSpPr txBox="1"/>
          <p:nvPr/>
        </p:nvSpPr>
        <p:spPr>
          <a:xfrm>
            <a:off x="1705929" y="2712798"/>
            <a:ext cx="90313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BI Publisher/  Extracts</a:t>
            </a:r>
          </a:p>
        </p:txBody>
      </p:sp>
      <p:graphicFrame>
        <p:nvGraphicFramePr>
          <p:cNvPr id="10" name="Table 9">
            <a:extLst>
              <a:ext uri="{FF2B5EF4-FFF2-40B4-BE49-F238E27FC236}">
                <a16:creationId xmlns:a16="http://schemas.microsoft.com/office/drawing/2014/main" id="{07A268E7-2960-44C7-B5F6-677E2E90A748}"/>
              </a:ext>
            </a:extLst>
          </p:cNvPr>
          <p:cNvGraphicFramePr>
            <a:graphicFrameLocks noGrp="1"/>
          </p:cNvGraphicFramePr>
          <p:nvPr>
            <p:extLst>
              <p:ext uri="{D42A27DB-BD31-4B8C-83A1-F6EECF244321}">
                <p14:modId xmlns:p14="http://schemas.microsoft.com/office/powerpoint/2010/main" val="1825300963"/>
              </p:ext>
            </p:extLst>
          </p:nvPr>
        </p:nvGraphicFramePr>
        <p:xfrm>
          <a:off x="3288361" y="1347211"/>
          <a:ext cx="1919623" cy="2113312"/>
        </p:xfrm>
        <a:graphic>
          <a:graphicData uri="http://schemas.openxmlformats.org/drawingml/2006/table">
            <a:tbl>
              <a:tblPr firstRow="1" bandRow="1">
                <a:tableStyleId>{5940675A-B579-460E-94D1-54222C63F5DA}</a:tableStyleId>
              </a:tblPr>
              <a:tblGrid>
                <a:gridCol w="1919623">
                  <a:extLst>
                    <a:ext uri="{9D8B030D-6E8A-4147-A177-3AD203B41FA5}">
                      <a16:colId xmlns:a16="http://schemas.microsoft.com/office/drawing/2014/main" val="3602010399"/>
                    </a:ext>
                  </a:extLst>
                </a:gridCol>
              </a:tblGrid>
              <a:tr h="213214">
                <a:tc>
                  <a:txBody>
                    <a:bodyPr/>
                    <a:lstStyle/>
                    <a:p>
                      <a:pPr algn="ctr"/>
                      <a:r>
                        <a:rPr lang="en-US" sz="1100" dirty="0">
                          <a:solidFill>
                            <a:schemeClr val="bg1"/>
                          </a:solidFill>
                          <a:latin typeface="Arial Body"/>
                          <a:ea typeface="Open Sans" panose="020B0606030504020204" pitchFamily="34" charset="0"/>
                          <a:cs typeface="Open Sans" panose="020B0606030504020204" pitchFamily="34" charset="0"/>
                        </a:rPr>
                        <a:t>XYZ SFTP Server</a:t>
                      </a:r>
                    </a:p>
                  </a:txBody>
                  <a:tcPr>
                    <a:solidFill>
                      <a:srgbClr val="8C8C8C"/>
                    </a:solidFill>
                  </a:tcPr>
                </a:tc>
                <a:extLst>
                  <a:ext uri="{0D108BD9-81ED-4DB2-BD59-A6C34878D82A}">
                    <a16:rowId xmlns:a16="http://schemas.microsoft.com/office/drawing/2014/main" val="203393397"/>
                  </a:ext>
                </a:extLst>
              </a:tr>
              <a:tr h="1854232">
                <a:tc>
                  <a:txBody>
                    <a:bodyPr/>
                    <a:lstStyle/>
                    <a:p>
                      <a:endParaRPr lang="en-US"/>
                    </a:p>
                  </a:txBody>
                  <a:tcPr/>
                </a:tc>
                <a:extLst>
                  <a:ext uri="{0D108BD9-81ED-4DB2-BD59-A6C34878D82A}">
                    <a16:rowId xmlns:a16="http://schemas.microsoft.com/office/drawing/2014/main" val="1588079196"/>
                  </a:ext>
                </a:extLst>
              </a:tr>
            </a:tbl>
          </a:graphicData>
        </a:graphic>
      </p:graphicFrame>
      <p:sp>
        <p:nvSpPr>
          <p:cNvPr id="11" name="Rectangle: Rounded Corners 10">
            <a:extLst>
              <a:ext uri="{FF2B5EF4-FFF2-40B4-BE49-F238E27FC236}">
                <a16:creationId xmlns:a16="http://schemas.microsoft.com/office/drawing/2014/main" id="{F0866E00-0D24-4107-B97F-878FD35C3D92}"/>
              </a:ext>
            </a:extLst>
          </p:cNvPr>
          <p:cNvSpPr/>
          <p:nvPr/>
        </p:nvSpPr>
        <p:spPr>
          <a:xfrm>
            <a:off x="3393286" y="1833778"/>
            <a:ext cx="1692406" cy="146184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12" name="TextBox 11">
            <a:extLst>
              <a:ext uri="{FF2B5EF4-FFF2-40B4-BE49-F238E27FC236}">
                <a16:creationId xmlns:a16="http://schemas.microsoft.com/office/drawing/2014/main" id="{C7EC3FF0-9612-49BB-AC8D-848FA8700C73}"/>
              </a:ext>
            </a:extLst>
          </p:cNvPr>
          <p:cNvSpPr txBox="1"/>
          <p:nvPr/>
        </p:nvSpPr>
        <p:spPr>
          <a:xfrm>
            <a:off x="3255224" y="2606338"/>
            <a:ext cx="837581" cy="38164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effectLst/>
                <a:uLnTx/>
                <a:uFillTx/>
                <a:latin typeface="Arial Body"/>
                <a:ea typeface="Open Sans" panose="020B0606030504020204" pitchFamily="34" charset="0"/>
                <a:cs typeface="Open Sans" panose="020B0606030504020204" pitchFamily="34" charset="0"/>
              </a:rPr>
              <a:t>Load 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Arial Body"/>
              <a:cs typeface="Arial" pitchFamily="34" charset="0"/>
            </a:endParaRPr>
          </a:p>
        </p:txBody>
      </p:sp>
      <p:grpSp>
        <p:nvGrpSpPr>
          <p:cNvPr id="13" name="Group 349">
            <a:extLst>
              <a:ext uri="{FF2B5EF4-FFF2-40B4-BE49-F238E27FC236}">
                <a16:creationId xmlns:a16="http://schemas.microsoft.com/office/drawing/2014/main" id="{2A236CC7-D162-4650-9E26-939386CB9077}"/>
              </a:ext>
            </a:extLst>
          </p:cNvPr>
          <p:cNvGrpSpPr>
            <a:grpSpLocks noChangeAspect="1"/>
          </p:cNvGrpSpPr>
          <p:nvPr/>
        </p:nvGrpSpPr>
        <p:grpSpPr bwMode="auto">
          <a:xfrm>
            <a:off x="3942906" y="2190328"/>
            <a:ext cx="655638" cy="655639"/>
            <a:chOff x="5018" y="1229"/>
            <a:chExt cx="340" cy="340"/>
          </a:xfrm>
          <a:solidFill>
            <a:schemeClr val="accent4"/>
          </a:solidFill>
        </p:grpSpPr>
        <p:sp>
          <p:nvSpPr>
            <p:cNvPr id="14" name="Freeform 350">
              <a:extLst>
                <a:ext uri="{FF2B5EF4-FFF2-40B4-BE49-F238E27FC236}">
                  <a16:creationId xmlns:a16="http://schemas.microsoft.com/office/drawing/2014/main" id="{0CB41708-FDC2-493D-AE64-1A2A8BFC9E0C}"/>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15" name="Freeform 351">
              <a:extLst>
                <a:ext uri="{FF2B5EF4-FFF2-40B4-BE49-F238E27FC236}">
                  <a16:creationId xmlns:a16="http://schemas.microsoft.com/office/drawing/2014/main" id="{9DE825D0-B043-4273-8B96-BFDCD876399B}"/>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sp>
        <p:nvSpPr>
          <p:cNvPr id="16" name="TextBox 15">
            <a:extLst>
              <a:ext uri="{FF2B5EF4-FFF2-40B4-BE49-F238E27FC236}">
                <a16:creationId xmlns:a16="http://schemas.microsoft.com/office/drawing/2014/main" id="{B1FD1D1F-59A0-4E4E-9D8C-7BDE42762F0F}"/>
              </a:ext>
            </a:extLst>
          </p:cNvPr>
          <p:cNvSpPr txBox="1"/>
          <p:nvPr/>
        </p:nvSpPr>
        <p:spPr>
          <a:xfrm>
            <a:off x="3773844" y="2871172"/>
            <a:ext cx="93129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Data Files</a:t>
            </a:r>
            <a:endParaRPr kumimoji="0" lang="en-US" sz="800" b="0" i="0" u="none" strike="noStrike" kern="1200" cap="none" spc="0" normalizeH="0" baseline="0" noProof="0">
              <a:ln>
                <a:noFill/>
              </a:ln>
              <a:effectLst/>
              <a:uLnTx/>
              <a:uFillTx/>
              <a:latin typeface="Arial Body"/>
            </a:endParaRPr>
          </a:p>
        </p:txBody>
      </p:sp>
      <p:cxnSp>
        <p:nvCxnSpPr>
          <p:cNvPr id="17" name="Straight Arrow Connector 16">
            <a:extLst>
              <a:ext uri="{FF2B5EF4-FFF2-40B4-BE49-F238E27FC236}">
                <a16:creationId xmlns:a16="http://schemas.microsoft.com/office/drawing/2014/main" id="{FB8FA9C4-1D4E-406F-BCD7-3F2F77E03164}"/>
              </a:ext>
            </a:extLst>
          </p:cNvPr>
          <p:cNvCxnSpPr>
            <a:cxnSpLocks/>
          </p:cNvCxnSpPr>
          <p:nvPr/>
        </p:nvCxnSpPr>
        <p:spPr>
          <a:xfrm>
            <a:off x="2609935" y="2538468"/>
            <a:ext cx="1244466"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109536F-B641-490E-965A-6FDD4BA7DAC0}"/>
              </a:ext>
            </a:extLst>
          </p:cNvPr>
          <p:cNvSpPr txBox="1"/>
          <p:nvPr/>
        </p:nvSpPr>
        <p:spPr>
          <a:xfrm>
            <a:off x="2518682" y="2330123"/>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Bursting</a:t>
            </a:r>
          </a:p>
        </p:txBody>
      </p:sp>
      <p:sp>
        <p:nvSpPr>
          <p:cNvPr id="19" name="Rectangle: Rounded Corners 18">
            <a:extLst>
              <a:ext uri="{FF2B5EF4-FFF2-40B4-BE49-F238E27FC236}">
                <a16:creationId xmlns:a16="http://schemas.microsoft.com/office/drawing/2014/main" id="{D2A73EF5-0C89-4454-9203-68D5AEAF2497}"/>
              </a:ext>
            </a:extLst>
          </p:cNvPr>
          <p:cNvSpPr/>
          <p:nvPr/>
        </p:nvSpPr>
        <p:spPr>
          <a:xfrm>
            <a:off x="5750352" y="1833778"/>
            <a:ext cx="2308610" cy="1461843"/>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Body"/>
                <a:ea typeface="Open Sans" panose="020B0606030504020204" pitchFamily="34" charset="0"/>
                <a:cs typeface="Open Sans" panose="020B0606030504020204" pitchFamily="34" charset="0"/>
              </a:rPr>
              <a:t>Orchestration</a:t>
            </a:r>
            <a:endParaRPr kumimoji="0" lang="en-US" sz="1100" b="0" i="0" u="none" strike="noStrike" kern="1200" cap="none" spc="0" normalizeH="0" baseline="0" noProof="0">
              <a:ln>
                <a:noFill/>
              </a:ln>
              <a:solidFill>
                <a:schemeClr val="tx1"/>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p:txBody>
      </p:sp>
      <p:cxnSp>
        <p:nvCxnSpPr>
          <p:cNvPr id="20" name="Straight Connector 19">
            <a:extLst>
              <a:ext uri="{FF2B5EF4-FFF2-40B4-BE49-F238E27FC236}">
                <a16:creationId xmlns:a16="http://schemas.microsoft.com/office/drawing/2014/main" id="{C9126D9D-C4A5-4A08-ADBB-279AF6044F06}"/>
              </a:ext>
            </a:extLst>
          </p:cNvPr>
          <p:cNvCxnSpPr>
            <a:cxnSpLocks/>
          </p:cNvCxnSpPr>
          <p:nvPr/>
        </p:nvCxnSpPr>
        <p:spPr>
          <a:xfrm>
            <a:off x="9572752" y="1347211"/>
            <a:ext cx="0" cy="2385803"/>
          </a:xfrm>
          <a:prstGeom prst="line">
            <a:avLst/>
          </a:prstGeom>
          <a:ln w="1270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AFCA4D-C1F8-44CB-8F9C-8A30B4F9F10F}"/>
              </a:ext>
            </a:extLst>
          </p:cNvPr>
          <p:cNvCxnSpPr>
            <a:cxnSpLocks/>
          </p:cNvCxnSpPr>
          <p:nvPr/>
        </p:nvCxnSpPr>
        <p:spPr>
          <a:xfrm>
            <a:off x="3077935" y="1339916"/>
            <a:ext cx="3039" cy="2270550"/>
          </a:xfrm>
          <a:prstGeom prst="line">
            <a:avLst/>
          </a:prstGeom>
          <a:ln w="1270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AA77AC34-A489-44E0-BE06-5AC7054F11EA}"/>
              </a:ext>
            </a:extLst>
          </p:cNvPr>
          <p:cNvGraphicFramePr>
            <a:graphicFrameLocks noGrp="1"/>
          </p:cNvGraphicFramePr>
          <p:nvPr/>
        </p:nvGraphicFramePr>
        <p:xfrm>
          <a:off x="9820802" y="1339916"/>
          <a:ext cx="1919623" cy="2125549"/>
        </p:xfrm>
        <a:graphic>
          <a:graphicData uri="http://schemas.openxmlformats.org/drawingml/2006/table">
            <a:tbl>
              <a:tblPr firstRow="1" bandRow="1">
                <a:tableStyleId>{5940675A-B579-460E-94D1-54222C63F5DA}</a:tableStyleId>
              </a:tblPr>
              <a:tblGrid>
                <a:gridCol w="1919623">
                  <a:extLst>
                    <a:ext uri="{9D8B030D-6E8A-4147-A177-3AD203B41FA5}">
                      <a16:colId xmlns:a16="http://schemas.microsoft.com/office/drawing/2014/main" val="3602010399"/>
                    </a:ext>
                  </a:extLst>
                </a:gridCol>
              </a:tblGrid>
              <a:tr h="254138">
                <a:tc>
                  <a:txBody>
                    <a:bodyPr/>
                    <a:lstStyle/>
                    <a:p>
                      <a:pPr algn="ctr"/>
                      <a:r>
                        <a:rPr lang="en-US" sz="1100">
                          <a:solidFill>
                            <a:schemeClr val="bg1"/>
                          </a:solidFill>
                          <a:latin typeface="Arial Body"/>
                          <a:ea typeface="Open Sans" panose="020B0606030504020204" pitchFamily="34" charset="0"/>
                          <a:cs typeface="Open Sans" panose="020B0606030504020204" pitchFamily="34" charset="0"/>
                        </a:rPr>
                        <a:t>Target SFTP Server</a:t>
                      </a:r>
                    </a:p>
                  </a:txBody>
                  <a:tcPr>
                    <a:solidFill>
                      <a:srgbClr val="8C8C8C"/>
                    </a:solidFill>
                  </a:tcPr>
                </a:tc>
                <a:extLst>
                  <a:ext uri="{0D108BD9-81ED-4DB2-BD59-A6C34878D82A}">
                    <a16:rowId xmlns:a16="http://schemas.microsoft.com/office/drawing/2014/main" val="203393397"/>
                  </a:ext>
                </a:extLst>
              </a:tr>
              <a:tr h="1866469">
                <a:tc>
                  <a:txBody>
                    <a:bodyPr/>
                    <a:lstStyle/>
                    <a:p>
                      <a:endParaRPr lang="en-US"/>
                    </a:p>
                  </a:txBody>
                  <a:tcPr/>
                </a:tc>
                <a:extLst>
                  <a:ext uri="{0D108BD9-81ED-4DB2-BD59-A6C34878D82A}">
                    <a16:rowId xmlns:a16="http://schemas.microsoft.com/office/drawing/2014/main" val="1588079196"/>
                  </a:ext>
                </a:extLst>
              </a:tr>
            </a:tbl>
          </a:graphicData>
        </a:graphic>
      </p:graphicFrame>
      <p:sp>
        <p:nvSpPr>
          <p:cNvPr id="23" name="Rectangle: Rounded Corners 22">
            <a:extLst>
              <a:ext uri="{FF2B5EF4-FFF2-40B4-BE49-F238E27FC236}">
                <a16:creationId xmlns:a16="http://schemas.microsoft.com/office/drawing/2014/main" id="{04A4C8BA-3DD1-4408-A558-8462F835147E}"/>
              </a:ext>
            </a:extLst>
          </p:cNvPr>
          <p:cNvSpPr/>
          <p:nvPr/>
        </p:nvSpPr>
        <p:spPr>
          <a:xfrm>
            <a:off x="9922926" y="1833778"/>
            <a:ext cx="1692406" cy="1461844"/>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24" name="TextBox 23">
            <a:extLst>
              <a:ext uri="{FF2B5EF4-FFF2-40B4-BE49-F238E27FC236}">
                <a16:creationId xmlns:a16="http://schemas.microsoft.com/office/drawing/2014/main" id="{0EEFB959-B851-4503-AD52-4BC7BFEF43F3}"/>
              </a:ext>
            </a:extLst>
          </p:cNvPr>
          <p:cNvSpPr txBox="1"/>
          <p:nvPr/>
        </p:nvSpPr>
        <p:spPr>
          <a:xfrm>
            <a:off x="9468265" y="2304045"/>
            <a:ext cx="837581" cy="38164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800" b="0" i="0" u="none" strike="noStrike" kern="0" cap="none" spc="0" normalizeH="0" baseline="0" noProof="0">
                <a:ln>
                  <a:noFill/>
                </a:ln>
                <a:effectLst/>
                <a:uLnTx/>
                <a:uFillTx/>
                <a:latin typeface="Arial Body"/>
                <a:ea typeface="Open Sans" panose="020B0606030504020204" pitchFamily="34" charset="0"/>
                <a:cs typeface="Open Sans" panose="020B0606030504020204" pitchFamily="34" charset="0"/>
              </a:rPr>
              <a:t>Load Data</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Arial Body"/>
              <a:cs typeface="Arial" pitchFamily="34" charset="0"/>
            </a:endParaRPr>
          </a:p>
        </p:txBody>
      </p:sp>
      <p:grpSp>
        <p:nvGrpSpPr>
          <p:cNvPr id="25" name="Group 349">
            <a:extLst>
              <a:ext uri="{FF2B5EF4-FFF2-40B4-BE49-F238E27FC236}">
                <a16:creationId xmlns:a16="http://schemas.microsoft.com/office/drawing/2014/main" id="{523F9362-E1E8-4246-9DB0-E58DB5805AEA}"/>
              </a:ext>
            </a:extLst>
          </p:cNvPr>
          <p:cNvGrpSpPr>
            <a:grpSpLocks noChangeAspect="1"/>
          </p:cNvGrpSpPr>
          <p:nvPr/>
        </p:nvGrpSpPr>
        <p:grpSpPr bwMode="auto">
          <a:xfrm>
            <a:off x="10441102" y="2190328"/>
            <a:ext cx="655638" cy="655639"/>
            <a:chOff x="5018" y="1229"/>
            <a:chExt cx="340" cy="340"/>
          </a:xfrm>
          <a:solidFill>
            <a:schemeClr val="accent4"/>
          </a:solidFill>
        </p:grpSpPr>
        <p:sp>
          <p:nvSpPr>
            <p:cNvPr id="26" name="Freeform 350">
              <a:extLst>
                <a:ext uri="{FF2B5EF4-FFF2-40B4-BE49-F238E27FC236}">
                  <a16:creationId xmlns:a16="http://schemas.microsoft.com/office/drawing/2014/main" id="{54324E32-1999-4B66-B3AF-D62A74C22B81}"/>
                </a:ext>
              </a:extLst>
            </p:cNvPr>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27" name="Freeform 351">
              <a:extLst>
                <a:ext uri="{FF2B5EF4-FFF2-40B4-BE49-F238E27FC236}">
                  <a16:creationId xmlns:a16="http://schemas.microsoft.com/office/drawing/2014/main" id="{E766CE21-33EC-4897-9D47-70EF8C28AAFE}"/>
                </a:ext>
              </a:extLst>
            </p:cNvPr>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206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sp>
        <p:nvSpPr>
          <p:cNvPr id="28" name="TextBox 27">
            <a:extLst>
              <a:ext uri="{FF2B5EF4-FFF2-40B4-BE49-F238E27FC236}">
                <a16:creationId xmlns:a16="http://schemas.microsoft.com/office/drawing/2014/main" id="{F8D1271D-D846-4971-85CB-DD4A7D14A4BA}"/>
              </a:ext>
            </a:extLst>
          </p:cNvPr>
          <p:cNvSpPr txBox="1"/>
          <p:nvPr/>
        </p:nvSpPr>
        <p:spPr>
          <a:xfrm>
            <a:off x="10306364" y="2839230"/>
            <a:ext cx="93129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Data Files</a:t>
            </a:r>
            <a:endParaRPr kumimoji="0" lang="en-US" sz="800" b="0" i="0" u="none" strike="noStrike" kern="1200" cap="none" spc="0" normalizeH="0" baseline="0" noProof="0">
              <a:ln>
                <a:noFill/>
              </a:ln>
              <a:effectLst/>
              <a:uLnTx/>
              <a:uFillTx/>
              <a:latin typeface="Arial Body"/>
            </a:endParaRPr>
          </a:p>
        </p:txBody>
      </p:sp>
      <p:pic>
        <p:nvPicPr>
          <p:cNvPr id="29" name="Picture 28">
            <a:extLst>
              <a:ext uri="{FF2B5EF4-FFF2-40B4-BE49-F238E27FC236}">
                <a16:creationId xmlns:a16="http://schemas.microsoft.com/office/drawing/2014/main" id="{50BD41AA-FF44-4041-8B46-0E23C02B224C}"/>
              </a:ext>
            </a:extLst>
          </p:cNvPr>
          <p:cNvPicPr>
            <a:picLocks noChangeAspect="1"/>
          </p:cNvPicPr>
          <p:nvPr/>
        </p:nvPicPr>
        <p:blipFill>
          <a:blip r:embed="rId3"/>
          <a:stretch>
            <a:fillRect/>
          </a:stretch>
        </p:blipFill>
        <p:spPr>
          <a:xfrm>
            <a:off x="1705930" y="2137421"/>
            <a:ext cx="955964" cy="581824"/>
          </a:xfrm>
          <a:prstGeom prst="rect">
            <a:avLst/>
          </a:prstGeom>
        </p:spPr>
      </p:pic>
      <p:sp>
        <p:nvSpPr>
          <p:cNvPr id="30" name="TextBox 29">
            <a:extLst>
              <a:ext uri="{FF2B5EF4-FFF2-40B4-BE49-F238E27FC236}">
                <a16:creationId xmlns:a16="http://schemas.microsoft.com/office/drawing/2014/main" id="{F374AECA-7D5D-4F79-AA0E-70AB875679E6}"/>
              </a:ext>
            </a:extLst>
          </p:cNvPr>
          <p:cNvSpPr txBox="1"/>
          <p:nvPr/>
        </p:nvSpPr>
        <p:spPr>
          <a:xfrm>
            <a:off x="4836397" y="2349255"/>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Read File</a:t>
            </a:r>
          </a:p>
        </p:txBody>
      </p:sp>
      <p:cxnSp>
        <p:nvCxnSpPr>
          <p:cNvPr id="31" name="Straight Arrow Connector 30">
            <a:extLst>
              <a:ext uri="{FF2B5EF4-FFF2-40B4-BE49-F238E27FC236}">
                <a16:creationId xmlns:a16="http://schemas.microsoft.com/office/drawing/2014/main" id="{7E7D03E2-3349-4C8D-B660-9AF4D4C7D946}"/>
              </a:ext>
            </a:extLst>
          </p:cNvPr>
          <p:cNvCxnSpPr>
            <a:cxnSpLocks/>
          </p:cNvCxnSpPr>
          <p:nvPr/>
        </p:nvCxnSpPr>
        <p:spPr>
          <a:xfrm>
            <a:off x="4684673" y="2552640"/>
            <a:ext cx="1065679"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Freeform 603">
            <a:extLst>
              <a:ext uri="{FF2B5EF4-FFF2-40B4-BE49-F238E27FC236}">
                <a16:creationId xmlns:a16="http://schemas.microsoft.com/office/drawing/2014/main" id="{9D269269-5E2F-405E-8044-2C7D8ED996DF}"/>
              </a:ext>
            </a:extLst>
          </p:cNvPr>
          <p:cNvSpPr>
            <a:spLocks noChangeAspect="1" noEditPoints="1"/>
          </p:cNvSpPr>
          <p:nvPr/>
        </p:nvSpPr>
        <p:spPr bwMode="auto">
          <a:xfrm>
            <a:off x="6018661" y="2089067"/>
            <a:ext cx="409680" cy="37180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33" name="TextBox 32">
            <a:extLst>
              <a:ext uri="{FF2B5EF4-FFF2-40B4-BE49-F238E27FC236}">
                <a16:creationId xmlns:a16="http://schemas.microsoft.com/office/drawing/2014/main" id="{14C25D2A-563D-4005-BD07-4C8BE1355A03}"/>
              </a:ext>
            </a:extLst>
          </p:cNvPr>
          <p:cNvSpPr txBox="1"/>
          <p:nvPr/>
        </p:nvSpPr>
        <p:spPr>
          <a:xfrm>
            <a:off x="5603326" y="2427905"/>
            <a:ext cx="13034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Transformations</a:t>
            </a:r>
            <a:endParaRPr kumimoji="0" lang="en-US" sz="900" b="0" i="0" u="none" strike="noStrike" kern="1200" cap="none" spc="0" normalizeH="0" baseline="0" noProof="0">
              <a:ln>
                <a:noFill/>
              </a:ln>
              <a:effectLst/>
              <a:uLnTx/>
              <a:uFillTx/>
              <a:latin typeface="Arial Body"/>
            </a:endParaRPr>
          </a:p>
        </p:txBody>
      </p:sp>
      <p:grpSp>
        <p:nvGrpSpPr>
          <p:cNvPr id="34" name="Group 33">
            <a:extLst>
              <a:ext uri="{FF2B5EF4-FFF2-40B4-BE49-F238E27FC236}">
                <a16:creationId xmlns:a16="http://schemas.microsoft.com/office/drawing/2014/main" id="{EF4A6EE5-F71B-4E58-9AE3-BCBF0D2B9297}"/>
              </a:ext>
            </a:extLst>
          </p:cNvPr>
          <p:cNvGrpSpPr/>
          <p:nvPr/>
        </p:nvGrpSpPr>
        <p:grpSpPr>
          <a:xfrm>
            <a:off x="7021479" y="2689884"/>
            <a:ext cx="379571" cy="302950"/>
            <a:chOff x="2887993" y="5743905"/>
            <a:chExt cx="442113" cy="409645"/>
          </a:xfrm>
          <a:solidFill>
            <a:schemeClr val="tx1">
              <a:lumMod val="50000"/>
              <a:lumOff val="50000"/>
            </a:schemeClr>
          </a:solidFill>
        </p:grpSpPr>
        <p:grpSp>
          <p:nvGrpSpPr>
            <p:cNvPr id="35" name="Group 34">
              <a:extLst>
                <a:ext uri="{FF2B5EF4-FFF2-40B4-BE49-F238E27FC236}">
                  <a16:creationId xmlns:a16="http://schemas.microsoft.com/office/drawing/2014/main" id="{0F7E6DE3-2C61-4B30-93C3-B27609FCB99A}"/>
                </a:ext>
              </a:extLst>
            </p:cNvPr>
            <p:cNvGrpSpPr/>
            <p:nvPr/>
          </p:nvGrpSpPr>
          <p:grpSpPr>
            <a:xfrm>
              <a:off x="2921118" y="5793218"/>
              <a:ext cx="229229" cy="230310"/>
              <a:chOff x="2921118" y="5793218"/>
              <a:chExt cx="229229" cy="230310"/>
            </a:xfrm>
            <a:grpFill/>
          </p:grpSpPr>
          <p:sp>
            <p:nvSpPr>
              <p:cNvPr id="40" name="Freeform 30">
                <a:extLst>
                  <a:ext uri="{FF2B5EF4-FFF2-40B4-BE49-F238E27FC236}">
                    <a16:creationId xmlns:a16="http://schemas.microsoft.com/office/drawing/2014/main" id="{8D4C9F5A-9BEF-4617-BE24-E0BC794516C6}"/>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41" name="Freeform 31">
                <a:extLst>
                  <a:ext uri="{FF2B5EF4-FFF2-40B4-BE49-F238E27FC236}">
                    <a16:creationId xmlns:a16="http://schemas.microsoft.com/office/drawing/2014/main" id="{4A9F0C15-301D-48FA-9D03-C4E6E6C03184}"/>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sp>
          <p:nvSpPr>
            <p:cNvPr id="36" name="Freeform 32">
              <a:extLst>
                <a:ext uri="{FF2B5EF4-FFF2-40B4-BE49-F238E27FC236}">
                  <a16:creationId xmlns:a16="http://schemas.microsoft.com/office/drawing/2014/main" id="{FB214E7B-EAA5-4FBF-A303-F9CDA3EA6C73}"/>
                </a:ext>
              </a:extLst>
            </p:cNvPr>
            <p:cNvSpPr>
              <a:spLocks noEditPoints="1"/>
            </p:cNvSpPr>
            <p:nvPr/>
          </p:nvSpPr>
          <p:spPr bwMode="auto">
            <a:xfrm>
              <a:off x="2887993" y="5743905"/>
              <a:ext cx="442113" cy="409645"/>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nvGrpSpPr>
            <p:cNvPr id="37" name="Group 36">
              <a:extLst>
                <a:ext uri="{FF2B5EF4-FFF2-40B4-BE49-F238E27FC236}">
                  <a16:creationId xmlns:a16="http://schemas.microsoft.com/office/drawing/2014/main" id="{0A976F6C-BC3E-4F5A-A2AD-638B3A6C0516}"/>
                </a:ext>
              </a:extLst>
            </p:cNvPr>
            <p:cNvGrpSpPr/>
            <p:nvPr/>
          </p:nvGrpSpPr>
          <p:grpSpPr>
            <a:xfrm>
              <a:off x="3040930" y="5907832"/>
              <a:ext cx="229229" cy="179135"/>
              <a:chOff x="2921118" y="5793218"/>
              <a:chExt cx="229229" cy="230310"/>
            </a:xfrm>
            <a:grpFill/>
          </p:grpSpPr>
          <p:sp>
            <p:nvSpPr>
              <p:cNvPr id="38" name="Freeform 30">
                <a:extLst>
                  <a:ext uri="{FF2B5EF4-FFF2-40B4-BE49-F238E27FC236}">
                    <a16:creationId xmlns:a16="http://schemas.microsoft.com/office/drawing/2014/main" id="{F2A20BE5-F198-44D5-AC22-969CEF0AD21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39" name="Freeform 31">
                <a:extLst>
                  <a:ext uri="{FF2B5EF4-FFF2-40B4-BE49-F238E27FC236}">
                    <a16:creationId xmlns:a16="http://schemas.microsoft.com/office/drawing/2014/main" id="{0D7A2807-F06D-44F8-BE48-BE6D0B2AD1E3}"/>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grpSp>
      <p:sp>
        <p:nvSpPr>
          <p:cNvPr id="42" name="Freeform 701">
            <a:extLst>
              <a:ext uri="{FF2B5EF4-FFF2-40B4-BE49-F238E27FC236}">
                <a16:creationId xmlns:a16="http://schemas.microsoft.com/office/drawing/2014/main" id="{EEAD633A-5168-4EAA-8E72-80696BCBF0B0}"/>
              </a:ext>
            </a:extLst>
          </p:cNvPr>
          <p:cNvSpPr>
            <a:spLocks noChangeAspect="1" noEditPoints="1"/>
          </p:cNvSpPr>
          <p:nvPr/>
        </p:nvSpPr>
        <p:spPr bwMode="auto">
          <a:xfrm>
            <a:off x="7477673" y="2689886"/>
            <a:ext cx="378441" cy="302950"/>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43" name="TextBox 42">
            <a:extLst>
              <a:ext uri="{FF2B5EF4-FFF2-40B4-BE49-F238E27FC236}">
                <a16:creationId xmlns:a16="http://schemas.microsoft.com/office/drawing/2014/main" id="{8198C71F-8E97-4EA2-B255-55CC579657D5}"/>
              </a:ext>
            </a:extLst>
          </p:cNvPr>
          <p:cNvSpPr txBox="1"/>
          <p:nvPr/>
        </p:nvSpPr>
        <p:spPr>
          <a:xfrm>
            <a:off x="6858679" y="2960680"/>
            <a:ext cx="126014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Transfer error files and notify</a:t>
            </a:r>
            <a:endParaRPr kumimoji="0" lang="en-US" sz="800" b="0" i="0" u="none" strike="noStrike" kern="1200" cap="none" spc="0" normalizeH="0" baseline="0" noProof="0">
              <a:ln>
                <a:noFill/>
              </a:ln>
              <a:effectLst/>
              <a:uLnTx/>
              <a:uFillTx/>
              <a:latin typeface="Arial Body"/>
            </a:endParaRPr>
          </a:p>
        </p:txBody>
      </p:sp>
      <p:grpSp>
        <p:nvGrpSpPr>
          <p:cNvPr id="44" name="Group 43">
            <a:extLst>
              <a:ext uri="{FF2B5EF4-FFF2-40B4-BE49-F238E27FC236}">
                <a16:creationId xmlns:a16="http://schemas.microsoft.com/office/drawing/2014/main" id="{08739A8A-D24C-4028-9A86-2EE7A3AAB564}"/>
              </a:ext>
            </a:extLst>
          </p:cNvPr>
          <p:cNvGrpSpPr/>
          <p:nvPr/>
        </p:nvGrpSpPr>
        <p:grpSpPr>
          <a:xfrm>
            <a:off x="7318440" y="2073862"/>
            <a:ext cx="413401" cy="369335"/>
            <a:chOff x="2887993" y="5743905"/>
            <a:chExt cx="442113" cy="409645"/>
          </a:xfrm>
          <a:solidFill>
            <a:schemeClr val="tx1">
              <a:lumMod val="50000"/>
              <a:lumOff val="50000"/>
            </a:schemeClr>
          </a:solidFill>
        </p:grpSpPr>
        <p:grpSp>
          <p:nvGrpSpPr>
            <p:cNvPr id="45" name="Group 44">
              <a:extLst>
                <a:ext uri="{FF2B5EF4-FFF2-40B4-BE49-F238E27FC236}">
                  <a16:creationId xmlns:a16="http://schemas.microsoft.com/office/drawing/2014/main" id="{A781C255-05E7-48D8-BF96-ADCCBD206BB2}"/>
                </a:ext>
              </a:extLst>
            </p:cNvPr>
            <p:cNvGrpSpPr/>
            <p:nvPr/>
          </p:nvGrpSpPr>
          <p:grpSpPr>
            <a:xfrm>
              <a:off x="2921118" y="5793218"/>
              <a:ext cx="229229" cy="230310"/>
              <a:chOff x="2921118" y="5793218"/>
              <a:chExt cx="229229" cy="230310"/>
            </a:xfrm>
            <a:grpFill/>
          </p:grpSpPr>
          <p:sp>
            <p:nvSpPr>
              <p:cNvPr id="50" name="Freeform 30">
                <a:extLst>
                  <a:ext uri="{FF2B5EF4-FFF2-40B4-BE49-F238E27FC236}">
                    <a16:creationId xmlns:a16="http://schemas.microsoft.com/office/drawing/2014/main" id="{2C55A77E-5184-407A-A61D-782F9DAD4C1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51" name="Freeform 31">
                <a:extLst>
                  <a:ext uri="{FF2B5EF4-FFF2-40B4-BE49-F238E27FC236}">
                    <a16:creationId xmlns:a16="http://schemas.microsoft.com/office/drawing/2014/main" id="{166D18CD-D71E-4B49-B91E-2A5298967BA8}"/>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sp>
          <p:nvSpPr>
            <p:cNvPr id="46" name="Freeform 32">
              <a:extLst>
                <a:ext uri="{FF2B5EF4-FFF2-40B4-BE49-F238E27FC236}">
                  <a16:creationId xmlns:a16="http://schemas.microsoft.com/office/drawing/2014/main" id="{566CF7FD-356D-474F-BAE1-5F5F06258DF5}"/>
                </a:ext>
              </a:extLst>
            </p:cNvPr>
            <p:cNvSpPr>
              <a:spLocks noEditPoints="1"/>
            </p:cNvSpPr>
            <p:nvPr/>
          </p:nvSpPr>
          <p:spPr bwMode="auto">
            <a:xfrm>
              <a:off x="2887993" y="5743905"/>
              <a:ext cx="442113" cy="409645"/>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nvGrpSpPr>
            <p:cNvPr id="47" name="Group 46">
              <a:extLst>
                <a:ext uri="{FF2B5EF4-FFF2-40B4-BE49-F238E27FC236}">
                  <a16:creationId xmlns:a16="http://schemas.microsoft.com/office/drawing/2014/main" id="{D8790ED4-3EB4-44EA-8EC3-AAC6A8AE0A59}"/>
                </a:ext>
              </a:extLst>
            </p:cNvPr>
            <p:cNvGrpSpPr/>
            <p:nvPr/>
          </p:nvGrpSpPr>
          <p:grpSpPr>
            <a:xfrm>
              <a:off x="3040930" y="5907832"/>
              <a:ext cx="229229" cy="179135"/>
              <a:chOff x="2921118" y="5793218"/>
              <a:chExt cx="229229" cy="230310"/>
            </a:xfrm>
            <a:grpFill/>
          </p:grpSpPr>
          <p:sp>
            <p:nvSpPr>
              <p:cNvPr id="48" name="Freeform 30">
                <a:extLst>
                  <a:ext uri="{FF2B5EF4-FFF2-40B4-BE49-F238E27FC236}">
                    <a16:creationId xmlns:a16="http://schemas.microsoft.com/office/drawing/2014/main" id="{CA7CBA81-5349-480D-B4B0-5D54C797315B}"/>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sp>
            <p:nvSpPr>
              <p:cNvPr id="49" name="Freeform 31">
                <a:extLst>
                  <a:ext uri="{FF2B5EF4-FFF2-40B4-BE49-F238E27FC236}">
                    <a16:creationId xmlns:a16="http://schemas.microsoft.com/office/drawing/2014/main" id="{8516050D-53B3-4CCE-9005-1F788C15C55A}"/>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Body"/>
                </a:endParaRPr>
              </a:p>
            </p:txBody>
          </p:sp>
        </p:grpSp>
      </p:grpSp>
      <p:sp>
        <p:nvSpPr>
          <p:cNvPr id="52" name="TextBox 51">
            <a:extLst>
              <a:ext uri="{FF2B5EF4-FFF2-40B4-BE49-F238E27FC236}">
                <a16:creationId xmlns:a16="http://schemas.microsoft.com/office/drawing/2014/main" id="{E563240F-48CA-4E68-B21D-FE2D3C370A6F}"/>
              </a:ext>
            </a:extLst>
          </p:cNvPr>
          <p:cNvSpPr txBox="1"/>
          <p:nvPr/>
        </p:nvSpPr>
        <p:spPr>
          <a:xfrm>
            <a:off x="6873296" y="2391464"/>
            <a:ext cx="13034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Transfer File</a:t>
            </a:r>
            <a:endParaRPr kumimoji="0" lang="en-US" sz="900" b="0" i="0" u="none" strike="noStrike" kern="1200" cap="none" spc="0" normalizeH="0" baseline="0" noProof="0">
              <a:ln>
                <a:noFill/>
              </a:ln>
              <a:effectLst/>
              <a:uLnTx/>
              <a:uFillTx/>
              <a:latin typeface="Arial Body"/>
            </a:endParaRPr>
          </a:p>
        </p:txBody>
      </p:sp>
      <p:cxnSp>
        <p:nvCxnSpPr>
          <p:cNvPr id="53" name="Straight Arrow Connector 52">
            <a:extLst>
              <a:ext uri="{FF2B5EF4-FFF2-40B4-BE49-F238E27FC236}">
                <a16:creationId xmlns:a16="http://schemas.microsoft.com/office/drawing/2014/main" id="{77C428D2-72BD-4D74-A345-A06E942AEBD5}"/>
              </a:ext>
            </a:extLst>
          </p:cNvPr>
          <p:cNvCxnSpPr>
            <a:cxnSpLocks/>
          </p:cNvCxnSpPr>
          <p:nvPr/>
        </p:nvCxnSpPr>
        <p:spPr>
          <a:xfrm flipV="1">
            <a:off x="7856114" y="2263577"/>
            <a:ext cx="1964688" cy="660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1DDA4-6C8A-476F-8E29-AB678514FF59}"/>
              </a:ext>
            </a:extLst>
          </p:cNvPr>
          <p:cNvSpPr txBox="1"/>
          <p:nvPr/>
        </p:nvSpPr>
        <p:spPr>
          <a:xfrm>
            <a:off x="8092214" y="2057903"/>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Write File</a:t>
            </a:r>
          </a:p>
        </p:txBody>
      </p:sp>
      <p:sp>
        <p:nvSpPr>
          <p:cNvPr id="55" name="Rectangle 54">
            <a:extLst>
              <a:ext uri="{FF2B5EF4-FFF2-40B4-BE49-F238E27FC236}">
                <a16:creationId xmlns:a16="http://schemas.microsoft.com/office/drawing/2014/main" id="{EECBF7FD-A21D-403D-AEBB-C3DC7AE045E1}"/>
              </a:ext>
            </a:extLst>
          </p:cNvPr>
          <p:cNvSpPr/>
          <p:nvPr/>
        </p:nvSpPr>
        <p:spPr bwMode="gray">
          <a:xfrm>
            <a:off x="582044" y="3618612"/>
            <a:ext cx="2694744" cy="2652943"/>
          </a:xfrm>
          <a:prstGeom prst="rect">
            <a:avLst/>
          </a:prstGeom>
          <a:noFill/>
          <a:ln w="12700" cap="rnd" algn="ctr">
            <a:solidFill>
              <a:srgbClr val="00206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56" name="Rectangle 55">
            <a:extLst>
              <a:ext uri="{FF2B5EF4-FFF2-40B4-BE49-F238E27FC236}">
                <a16:creationId xmlns:a16="http://schemas.microsoft.com/office/drawing/2014/main" id="{598A4806-2AB3-4A2A-8F7C-0F75CE9ACC03}"/>
              </a:ext>
            </a:extLst>
          </p:cNvPr>
          <p:cNvSpPr/>
          <p:nvPr/>
        </p:nvSpPr>
        <p:spPr bwMode="gray">
          <a:xfrm>
            <a:off x="9157267" y="3618610"/>
            <a:ext cx="2583157" cy="2652002"/>
          </a:xfrm>
          <a:prstGeom prst="rect">
            <a:avLst/>
          </a:prstGeom>
          <a:noFill/>
          <a:ln w="12700" cap="rnd" algn="ctr">
            <a:solidFill>
              <a:srgbClr val="00206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E1EAD61D-E7BF-43CD-8D99-4B5E9162C11D}"/>
              </a:ext>
            </a:extLst>
          </p:cNvPr>
          <p:cNvSpPr/>
          <p:nvPr/>
        </p:nvSpPr>
        <p:spPr bwMode="gray">
          <a:xfrm>
            <a:off x="3424892" y="3624800"/>
            <a:ext cx="2746541" cy="2645812"/>
          </a:xfrm>
          <a:prstGeom prst="rect">
            <a:avLst/>
          </a:prstGeom>
          <a:noFill/>
          <a:ln w="12700" cap="rnd" algn="ctr">
            <a:solidFill>
              <a:srgbClr val="00206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58" name="Rectangle 57">
            <a:extLst>
              <a:ext uri="{FF2B5EF4-FFF2-40B4-BE49-F238E27FC236}">
                <a16:creationId xmlns:a16="http://schemas.microsoft.com/office/drawing/2014/main" id="{39EBF2B6-D9D8-41FF-9BE2-652B05D4E700}"/>
              </a:ext>
            </a:extLst>
          </p:cNvPr>
          <p:cNvSpPr/>
          <p:nvPr/>
        </p:nvSpPr>
        <p:spPr bwMode="gray">
          <a:xfrm>
            <a:off x="6314417" y="3618611"/>
            <a:ext cx="2683176" cy="2652002"/>
          </a:xfrm>
          <a:prstGeom prst="rect">
            <a:avLst/>
          </a:prstGeom>
          <a:noFill/>
          <a:ln w="12700" cap="rnd" algn="ctr">
            <a:solidFill>
              <a:srgbClr val="002060"/>
            </a:solidFill>
            <a:miter lim="800000"/>
            <a:headEnd/>
            <a:tailEnd/>
          </a:ln>
        </p:spPr>
        <p:txBody>
          <a:bodyPr lIns="182880" rtlCol="0" anchor="ctr" anchorCtr="1"/>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ctr" defTabSz="914269" rtl="0" eaLnBrk="0" fontAlgn="auto" latinLnBrk="0" hangingPunct="0">
              <a:lnSpc>
                <a:spcPct val="106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59" name="Rectangle: Rounded Corners 58">
            <a:extLst>
              <a:ext uri="{FF2B5EF4-FFF2-40B4-BE49-F238E27FC236}">
                <a16:creationId xmlns:a16="http://schemas.microsoft.com/office/drawing/2014/main" id="{2F3B56E2-E261-4274-BEE0-8D55932E373F}"/>
              </a:ext>
            </a:extLst>
          </p:cNvPr>
          <p:cNvSpPr/>
          <p:nvPr/>
        </p:nvSpPr>
        <p:spPr>
          <a:xfrm>
            <a:off x="1626002" y="2057903"/>
            <a:ext cx="1094196" cy="1044101"/>
          </a:xfrm>
          <a:prstGeom prst="roundRect">
            <a:avLst/>
          </a:prstGeom>
          <a:noFill/>
          <a:ln w="127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60" name="Oval 59">
            <a:extLst>
              <a:ext uri="{FF2B5EF4-FFF2-40B4-BE49-F238E27FC236}">
                <a16:creationId xmlns:a16="http://schemas.microsoft.com/office/drawing/2014/main" id="{F413BE16-6513-4F75-8237-9854193210D9}"/>
              </a:ext>
            </a:extLst>
          </p:cNvPr>
          <p:cNvSpPr/>
          <p:nvPr/>
        </p:nvSpPr>
        <p:spPr bwMode="gray">
          <a:xfrm>
            <a:off x="1668289" y="2118322"/>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1</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61" name="Rectangle: Rounded Corners 60">
            <a:extLst>
              <a:ext uri="{FF2B5EF4-FFF2-40B4-BE49-F238E27FC236}">
                <a16:creationId xmlns:a16="http://schemas.microsoft.com/office/drawing/2014/main" id="{C901722D-F59E-4F5E-A983-364F8C712DC3}"/>
              </a:ext>
            </a:extLst>
          </p:cNvPr>
          <p:cNvSpPr/>
          <p:nvPr/>
        </p:nvSpPr>
        <p:spPr>
          <a:xfrm>
            <a:off x="2783095" y="2057903"/>
            <a:ext cx="2145620" cy="1044101"/>
          </a:xfrm>
          <a:prstGeom prst="roundRect">
            <a:avLst/>
          </a:prstGeom>
          <a:noFill/>
          <a:ln w="127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62" name="Oval 61">
            <a:extLst>
              <a:ext uri="{FF2B5EF4-FFF2-40B4-BE49-F238E27FC236}">
                <a16:creationId xmlns:a16="http://schemas.microsoft.com/office/drawing/2014/main" id="{53D54D1A-4E0F-4B21-9D69-705EA1418E6D}"/>
              </a:ext>
            </a:extLst>
          </p:cNvPr>
          <p:cNvSpPr/>
          <p:nvPr/>
        </p:nvSpPr>
        <p:spPr bwMode="gray">
          <a:xfrm>
            <a:off x="3490333" y="2157330"/>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2</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63" name="Rectangle: Rounded Corners 62">
            <a:extLst>
              <a:ext uri="{FF2B5EF4-FFF2-40B4-BE49-F238E27FC236}">
                <a16:creationId xmlns:a16="http://schemas.microsoft.com/office/drawing/2014/main" id="{FB7CC408-E206-464B-AC02-1D865633B960}"/>
              </a:ext>
            </a:extLst>
          </p:cNvPr>
          <p:cNvSpPr/>
          <p:nvPr/>
        </p:nvSpPr>
        <p:spPr>
          <a:xfrm>
            <a:off x="5129654" y="2057903"/>
            <a:ext cx="1701033" cy="1044101"/>
          </a:xfrm>
          <a:prstGeom prst="roundRect">
            <a:avLst/>
          </a:prstGeom>
          <a:noFill/>
          <a:ln w="127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64" name="Oval 63">
            <a:extLst>
              <a:ext uri="{FF2B5EF4-FFF2-40B4-BE49-F238E27FC236}">
                <a16:creationId xmlns:a16="http://schemas.microsoft.com/office/drawing/2014/main" id="{39FD260A-D47E-4488-A108-722A7DB19BDB}"/>
              </a:ext>
            </a:extLst>
          </p:cNvPr>
          <p:cNvSpPr/>
          <p:nvPr/>
        </p:nvSpPr>
        <p:spPr bwMode="gray">
          <a:xfrm>
            <a:off x="5323025" y="2129039"/>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3</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65" name="Rectangle: Rounded Corners 64">
            <a:extLst>
              <a:ext uri="{FF2B5EF4-FFF2-40B4-BE49-F238E27FC236}">
                <a16:creationId xmlns:a16="http://schemas.microsoft.com/office/drawing/2014/main" id="{BF4C169E-4F87-48BF-8A51-68F523855C6F}"/>
              </a:ext>
            </a:extLst>
          </p:cNvPr>
          <p:cNvSpPr/>
          <p:nvPr/>
        </p:nvSpPr>
        <p:spPr>
          <a:xfrm>
            <a:off x="6932811" y="2057904"/>
            <a:ext cx="3191574" cy="512924"/>
          </a:xfrm>
          <a:prstGeom prst="roundRect">
            <a:avLst/>
          </a:prstGeom>
          <a:noFill/>
          <a:ln w="127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Body"/>
            </a:endParaRPr>
          </a:p>
        </p:txBody>
      </p:sp>
      <p:sp>
        <p:nvSpPr>
          <p:cNvPr id="66" name="Oval 65">
            <a:extLst>
              <a:ext uri="{FF2B5EF4-FFF2-40B4-BE49-F238E27FC236}">
                <a16:creationId xmlns:a16="http://schemas.microsoft.com/office/drawing/2014/main" id="{83AC47C3-B46A-4298-B57D-265D5C591000}"/>
              </a:ext>
            </a:extLst>
          </p:cNvPr>
          <p:cNvSpPr/>
          <p:nvPr/>
        </p:nvSpPr>
        <p:spPr bwMode="gray">
          <a:xfrm>
            <a:off x="7049924" y="2094742"/>
            <a:ext cx="270231" cy="269076"/>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rPr>
              <a:t>4</a:t>
            </a:r>
            <a:endParaRPr kumimoji="0" lang="en-US" sz="1400" b="1" i="0" u="none" strike="noStrike" kern="1200" cap="none" spc="0" normalizeH="0" baseline="0" noProof="0">
              <a:ln>
                <a:noFill/>
              </a:ln>
              <a:solidFill>
                <a:prstClr val="white"/>
              </a:solidFill>
              <a:effectLst/>
              <a:uLnTx/>
              <a:uFillTx/>
              <a:latin typeface="Arial Body"/>
              <a:ea typeface="Open Sans" panose="020B0606030504020204" pitchFamily="34" charset="0"/>
              <a:cs typeface="Open Sans" panose="020B0606030504020204" pitchFamily="34" charset="0"/>
            </a:endParaRPr>
          </a:p>
        </p:txBody>
      </p:sp>
      <p:sp>
        <p:nvSpPr>
          <p:cNvPr id="67" name="Text Placeholder 1">
            <a:extLst>
              <a:ext uri="{FF2B5EF4-FFF2-40B4-BE49-F238E27FC236}">
                <a16:creationId xmlns:a16="http://schemas.microsoft.com/office/drawing/2014/main" id="{AAB8D5C2-E686-49F0-B6F3-403F29A02C8B}"/>
              </a:ext>
            </a:extLst>
          </p:cNvPr>
          <p:cNvSpPr>
            <a:spLocks noGrp="1"/>
          </p:cNvSpPr>
          <p:nvPr/>
        </p:nvSpPr>
        <p:spPr bwMode="gray">
          <a:xfrm>
            <a:off x="697827" y="3746394"/>
            <a:ext cx="2545823" cy="40239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lnSpc>
                <a:spcPct val="106000"/>
              </a:lnSpc>
              <a:spcBef>
                <a:spcPts val="600"/>
              </a:spcBef>
              <a:spcAft>
                <a:spcPct val="0"/>
              </a:spcAft>
              <a:buClr>
                <a:schemeClr val="tx1"/>
              </a:buClr>
              <a:buSzPct val="80000"/>
              <a:buNone/>
              <a:defRPr sz="1400">
                <a:solidFill>
                  <a:schemeClr val="tx1"/>
                </a:solidFill>
                <a:latin typeface="+mn-lt"/>
                <a:ea typeface="+mn-ea"/>
                <a:cs typeface="+mn-cs"/>
              </a:defRPr>
            </a:lvl1pPr>
            <a:lvl2pPr marL="169839" indent="-168251"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39" indent="-173013"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452" indent="-171425"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007" indent="-236504" algn="l" rtl="0" eaLnBrk="0" fontAlgn="base" hangingPunct="0">
              <a:spcBef>
                <a:spcPct val="20000"/>
              </a:spcBef>
              <a:spcAft>
                <a:spcPct val="0"/>
              </a:spcAft>
              <a:buClr>
                <a:schemeClr val="tx1"/>
              </a:buClr>
              <a:buChar char="–"/>
              <a:defRPr sz="1200">
                <a:solidFill>
                  <a:schemeClr val="tx1"/>
                </a:solidFill>
                <a:latin typeface="+mn-lt"/>
              </a:defRPr>
            </a:lvl5pPr>
            <a:lvl6pPr marL="1903142" indent="-236504" algn="l" rtl="0" eaLnBrk="1" fontAlgn="base" hangingPunct="1">
              <a:spcBef>
                <a:spcPct val="20000"/>
              </a:spcBef>
              <a:spcAft>
                <a:spcPct val="0"/>
              </a:spcAft>
              <a:buClr>
                <a:schemeClr val="tx1"/>
              </a:buClr>
              <a:buChar char="–"/>
              <a:defRPr sz="1200">
                <a:solidFill>
                  <a:schemeClr val="tx1"/>
                </a:solidFill>
                <a:latin typeface="+mn-lt"/>
              </a:defRPr>
            </a:lvl6pPr>
            <a:lvl7pPr marL="2360276" indent="-236504" algn="l" rtl="0" eaLnBrk="1" fontAlgn="base" hangingPunct="1">
              <a:spcBef>
                <a:spcPct val="20000"/>
              </a:spcBef>
              <a:spcAft>
                <a:spcPct val="0"/>
              </a:spcAft>
              <a:buClr>
                <a:schemeClr val="tx1"/>
              </a:buClr>
              <a:buChar char="–"/>
              <a:defRPr sz="1200">
                <a:solidFill>
                  <a:schemeClr val="tx1"/>
                </a:solidFill>
                <a:latin typeface="+mn-lt"/>
              </a:defRPr>
            </a:lvl7pPr>
            <a:lvl8pPr marL="2817411" indent="-236504" algn="l" rtl="0" eaLnBrk="1" fontAlgn="base" hangingPunct="1">
              <a:spcBef>
                <a:spcPct val="20000"/>
              </a:spcBef>
              <a:spcAft>
                <a:spcPct val="0"/>
              </a:spcAft>
              <a:buClr>
                <a:schemeClr val="tx1"/>
              </a:buClr>
              <a:buChar char="–"/>
              <a:defRPr sz="1200">
                <a:solidFill>
                  <a:schemeClr val="tx1"/>
                </a:solidFill>
                <a:latin typeface="+mn-lt"/>
              </a:defRPr>
            </a:lvl8pPr>
            <a:lvl9pPr marL="3274546" indent="-236504"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0" fontAlgn="base" latinLnBrk="0" hangingPunct="0">
              <a:lnSpc>
                <a:spcPct val="100000"/>
              </a:lnSpc>
              <a:spcBef>
                <a:spcPts val="1200"/>
              </a:spcBef>
              <a:spcAft>
                <a:spcPct val="0"/>
              </a:spcAft>
              <a:buClr>
                <a:prstClr val="black"/>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1: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BI Report job runs as per schedule</a:t>
            </a:r>
          </a:p>
          <a:p>
            <a:pPr marL="0" marR="0" lvl="0" indent="0" algn="l" defTabSz="914400" rtl="0" eaLnBrk="0" fontAlgn="base" latinLnBrk="0" hangingPunct="0">
              <a:lnSpc>
                <a:spcPct val="106000"/>
              </a:lnSpc>
              <a:spcBef>
                <a:spcPts val="600"/>
              </a:spcBef>
              <a:spcAft>
                <a:spcPct val="0"/>
              </a:spcAft>
              <a:buClr>
                <a:prstClr val="black"/>
              </a:buClr>
              <a:buSzPct val="80000"/>
              <a:buFontTx/>
              <a:buNone/>
              <a:tabLst/>
              <a:defRPr/>
            </a:pPr>
            <a:endParaRPr kumimoji="0" lang="en-US" sz="1050" b="0" i="0" u="none" strike="noStrike" kern="1200" cap="none" spc="0" normalizeH="0" baseline="0" noProof="0">
              <a:ln>
                <a:noFill/>
              </a:ln>
              <a:solidFill>
                <a:prstClr val="black"/>
              </a:solidFill>
              <a:effectLst/>
              <a:uLnTx/>
              <a:uFillTx/>
              <a:latin typeface="Arial Body"/>
              <a:ea typeface="Open Sans" panose="020B0606030504020204" pitchFamily="34" charset="0"/>
              <a:cs typeface="Open Sans" panose="020B0606030504020204" pitchFamily="34" charset="0"/>
            </a:endParaRPr>
          </a:p>
        </p:txBody>
      </p:sp>
      <p:sp>
        <p:nvSpPr>
          <p:cNvPr id="68" name="TextBox 67">
            <a:extLst>
              <a:ext uri="{FF2B5EF4-FFF2-40B4-BE49-F238E27FC236}">
                <a16:creationId xmlns:a16="http://schemas.microsoft.com/office/drawing/2014/main" id="{28FBDCDB-387B-4028-9B19-624951096056}"/>
              </a:ext>
            </a:extLst>
          </p:cNvPr>
          <p:cNvSpPr txBox="1"/>
          <p:nvPr/>
        </p:nvSpPr>
        <p:spPr>
          <a:xfrm>
            <a:off x="591730" y="4564953"/>
            <a:ext cx="2688287" cy="577081"/>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l" defTabSz="91426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BI Report Job completes with error status</a:t>
            </a:r>
          </a:p>
        </p:txBody>
      </p:sp>
      <p:sp>
        <p:nvSpPr>
          <p:cNvPr id="69" name="TextBox 68">
            <a:extLst>
              <a:ext uri="{FF2B5EF4-FFF2-40B4-BE49-F238E27FC236}">
                <a16:creationId xmlns:a16="http://schemas.microsoft.com/office/drawing/2014/main" id="{50344E73-EFAB-45E8-84D5-9FBB8EF9520A}"/>
              </a:ext>
            </a:extLst>
          </p:cNvPr>
          <p:cNvSpPr txBox="1"/>
          <p:nvPr/>
        </p:nvSpPr>
        <p:spPr>
          <a:xfrm>
            <a:off x="569796" y="5848811"/>
            <a:ext cx="2700534" cy="422744"/>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 an email notification is sent notifying failure status</a:t>
            </a:r>
          </a:p>
        </p:txBody>
      </p:sp>
      <p:sp>
        <p:nvSpPr>
          <p:cNvPr id="70" name="Text Placeholder 1">
            <a:extLst>
              <a:ext uri="{FF2B5EF4-FFF2-40B4-BE49-F238E27FC236}">
                <a16:creationId xmlns:a16="http://schemas.microsoft.com/office/drawing/2014/main" id="{AA717371-7FA7-4EA6-A21F-93D82A528703}"/>
              </a:ext>
            </a:extLst>
          </p:cNvPr>
          <p:cNvSpPr txBox="1">
            <a:spLocks/>
          </p:cNvSpPr>
          <p:nvPr/>
        </p:nvSpPr>
        <p:spPr bwMode="gray">
          <a:xfrm>
            <a:off x="3539376" y="3747762"/>
            <a:ext cx="2638516" cy="61687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auto" latinLnBrk="0" hangingPunct="1">
              <a:lnSpc>
                <a:spcPct val="100000"/>
              </a:lnSpc>
              <a:spcBef>
                <a:spcPts val="1200"/>
              </a:spcBef>
              <a:spcAft>
                <a:spcPts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2: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Burst the BI Report job generated output file onto SFTP server location</a:t>
            </a:r>
          </a:p>
        </p:txBody>
      </p:sp>
      <p:sp>
        <p:nvSpPr>
          <p:cNvPr id="71" name="TextBox 70">
            <a:extLst>
              <a:ext uri="{FF2B5EF4-FFF2-40B4-BE49-F238E27FC236}">
                <a16:creationId xmlns:a16="http://schemas.microsoft.com/office/drawing/2014/main" id="{E75D881B-A4F4-4EA4-BBDD-D7597E465C91}"/>
              </a:ext>
            </a:extLst>
          </p:cNvPr>
          <p:cNvSpPr txBox="1"/>
          <p:nvPr/>
        </p:nvSpPr>
        <p:spPr>
          <a:xfrm>
            <a:off x="3443005" y="4564953"/>
            <a:ext cx="2696717" cy="41549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l" defTabSz="91426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Connection to SFTP server failed</a:t>
            </a:r>
          </a:p>
        </p:txBody>
      </p:sp>
      <p:sp>
        <p:nvSpPr>
          <p:cNvPr id="72" name="TextBox 63">
            <a:extLst>
              <a:ext uri="{FF2B5EF4-FFF2-40B4-BE49-F238E27FC236}">
                <a16:creationId xmlns:a16="http://schemas.microsoft.com/office/drawing/2014/main" id="{3F44797B-6EEE-442E-8A80-7C9A883EB870}"/>
              </a:ext>
            </a:extLst>
          </p:cNvPr>
          <p:cNvSpPr txBox="1"/>
          <p:nvPr/>
        </p:nvSpPr>
        <p:spPr>
          <a:xfrm>
            <a:off x="3450144" y="5826623"/>
            <a:ext cx="2689578" cy="422744"/>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 an email notification is sent notifying the failure status</a:t>
            </a:r>
          </a:p>
        </p:txBody>
      </p:sp>
      <p:sp>
        <p:nvSpPr>
          <p:cNvPr id="73" name="TextBox 67">
            <a:extLst>
              <a:ext uri="{FF2B5EF4-FFF2-40B4-BE49-F238E27FC236}">
                <a16:creationId xmlns:a16="http://schemas.microsoft.com/office/drawing/2014/main" id="{B8A5890C-1774-4F81-AD8B-2506222F1BB3}"/>
              </a:ext>
            </a:extLst>
          </p:cNvPr>
          <p:cNvSpPr txBox="1"/>
          <p:nvPr/>
        </p:nvSpPr>
        <p:spPr>
          <a:xfrm>
            <a:off x="6320876" y="3696544"/>
            <a:ext cx="2683176" cy="738664"/>
          </a:xfrm>
          <a:prstGeom prst="rect">
            <a:avLst/>
          </a:prstGeom>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0" fontAlgn="base" latinLnBrk="0" hangingPunct="0">
              <a:lnSpc>
                <a:spcPct val="100000"/>
              </a:lnSpc>
              <a:spcBef>
                <a:spcPts val="1200"/>
              </a:spcBef>
              <a:spcAft>
                <a:spcPct val="0"/>
              </a:spcAft>
              <a:buClr>
                <a:srgbClr val="000000"/>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3: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Integration will first check for the file in the landing area. Extract the file from landing area transform it to desired format as expected by target system.</a:t>
            </a:r>
          </a:p>
        </p:txBody>
      </p:sp>
      <p:sp>
        <p:nvSpPr>
          <p:cNvPr id="74" name="TextBox 73">
            <a:extLst>
              <a:ext uri="{FF2B5EF4-FFF2-40B4-BE49-F238E27FC236}">
                <a16:creationId xmlns:a16="http://schemas.microsoft.com/office/drawing/2014/main" id="{333C9565-AA9E-4760-89D8-4B92C3AC10FB}"/>
              </a:ext>
            </a:extLst>
          </p:cNvPr>
          <p:cNvSpPr txBox="1"/>
          <p:nvPr/>
        </p:nvSpPr>
        <p:spPr>
          <a:xfrm>
            <a:off x="6327335" y="4568962"/>
            <a:ext cx="2676717" cy="1223412"/>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l" defTabSz="91426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Connection to SFTP server failed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Source file not found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Invalid/corrupted source file format</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Transformation checks on mandatory field like Invoice Number, Supplier ID. etc. fails</a:t>
            </a:r>
          </a:p>
        </p:txBody>
      </p:sp>
      <p:sp>
        <p:nvSpPr>
          <p:cNvPr id="75" name="TextBox 69">
            <a:extLst>
              <a:ext uri="{FF2B5EF4-FFF2-40B4-BE49-F238E27FC236}">
                <a16:creationId xmlns:a16="http://schemas.microsoft.com/office/drawing/2014/main" id="{DAC604F7-4414-42FB-A8A0-681AE748C990}"/>
              </a:ext>
            </a:extLst>
          </p:cNvPr>
          <p:cNvSpPr txBox="1"/>
          <p:nvPr/>
        </p:nvSpPr>
        <p:spPr>
          <a:xfrm>
            <a:off x="6307958" y="5826623"/>
            <a:ext cx="2676717"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Interface will fail and send failure email</a:t>
            </a:r>
          </a:p>
        </p:txBody>
      </p:sp>
      <p:sp>
        <p:nvSpPr>
          <p:cNvPr id="76" name="TextBox 69">
            <a:extLst>
              <a:ext uri="{FF2B5EF4-FFF2-40B4-BE49-F238E27FC236}">
                <a16:creationId xmlns:a16="http://schemas.microsoft.com/office/drawing/2014/main" id="{9E1BCAC6-8E29-4CB0-B1A6-B85C4950BB78}"/>
              </a:ext>
            </a:extLst>
          </p:cNvPr>
          <p:cNvSpPr txBox="1"/>
          <p:nvPr/>
        </p:nvSpPr>
        <p:spPr>
          <a:xfrm>
            <a:off x="9157267" y="5826623"/>
            <a:ext cx="2583156" cy="426848"/>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1" fontAlgn="base" latinLnBrk="0" hangingPunct="1">
              <a:lnSpc>
                <a:spcPct val="106000"/>
              </a:lnSpc>
              <a:spcBef>
                <a:spcPct val="80000"/>
              </a:spcBef>
              <a:spcAft>
                <a:spcPct val="0"/>
              </a:spcAft>
              <a:buClr>
                <a:srgbClr val="000000"/>
              </a:buClr>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In above scenarios Interface will fail and send failure email</a:t>
            </a:r>
          </a:p>
        </p:txBody>
      </p:sp>
      <p:sp>
        <p:nvSpPr>
          <p:cNvPr id="77" name="TextBox 76">
            <a:extLst>
              <a:ext uri="{FF2B5EF4-FFF2-40B4-BE49-F238E27FC236}">
                <a16:creationId xmlns:a16="http://schemas.microsoft.com/office/drawing/2014/main" id="{03C2214A-476A-4644-A635-B7590AA84EBB}"/>
              </a:ext>
            </a:extLst>
          </p:cNvPr>
          <p:cNvSpPr txBox="1"/>
          <p:nvPr/>
        </p:nvSpPr>
        <p:spPr>
          <a:xfrm>
            <a:off x="9173761" y="4570938"/>
            <a:ext cx="2566662" cy="738664"/>
          </a:xfrm>
          <a:prstGeom prst="rect">
            <a:avLst/>
          </a:prstGeom>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0" marR="0" lvl="0" indent="0" algn="l" defTabSz="91426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Scenarios covered: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Connection to </a:t>
            </a:r>
            <a:r>
              <a:rPr lang="en-US" sz="1050">
                <a:latin typeface="Arial Body"/>
                <a:ea typeface="Open Sans" panose="020B0606030504020204" pitchFamily="34" charset="0"/>
                <a:cs typeface="Open Sans" panose="020B0606030504020204" pitchFamily="34" charset="0"/>
              </a:rPr>
              <a:t>Target system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failed</a:t>
            </a:r>
          </a:p>
          <a:p>
            <a:pPr marL="171450" marR="0" lvl="0" indent="-17145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Failure during file archival to SFTP server</a:t>
            </a:r>
          </a:p>
        </p:txBody>
      </p:sp>
      <p:sp>
        <p:nvSpPr>
          <p:cNvPr id="78" name="TextBox 55">
            <a:extLst>
              <a:ext uri="{FF2B5EF4-FFF2-40B4-BE49-F238E27FC236}">
                <a16:creationId xmlns:a16="http://schemas.microsoft.com/office/drawing/2014/main" id="{E4E035DD-7B2E-4431-A376-021005E611AA}"/>
              </a:ext>
            </a:extLst>
          </p:cNvPr>
          <p:cNvSpPr txBox="1"/>
          <p:nvPr/>
        </p:nvSpPr>
        <p:spPr>
          <a:xfrm>
            <a:off x="9173761" y="3695331"/>
            <a:ext cx="2566662" cy="415498"/>
          </a:xfrm>
          <a:prstGeom prst="rect">
            <a:avLst/>
          </a:prstGeom>
          <a:noFill/>
          <a:ln>
            <a:noFill/>
          </a:ln>
        </p:spPr>
        <p:txBody>
          <a:bodyPr wrap="square" rtlCol="0">
            <a:spAutoFit/>
          </a:bodyPr>
          <a:ls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a:lstStyle>
          <a:p>
            <a:pPr marL="1588" marR="0" lvl="0" indent="0" algn="l" defTabSz="914269" rtl="0" eaLnBrk="0" fontAlgn="base" latinLnBrk="0" hangingPunct="0">
              <a:lnSpc>
                <a:spcPct val="100000"/>
              </a:lnSpc>
              <a:spcBef>
                <a:spcPts val="1200"/>
              </a:spcBef>
              <a:spcAft>
                <a:spcPct val="0"/>
              </a:spcAft>
              <a:buClr>
                <a:srgbClr val="000000"/>
              </a:buClr>
              <a:buSzPct val="80000"/>
              <a:buFontTx/>
              <a:buNone/>
              <a:tabLst/>
              <a:defRPr/>
            </a:pPr>
            <a:r>
              <a:rPr kumimoji="0" lang="en-US" sz="1050" b="1"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Step 4: </a:t>
            </a:r>
            <a:r>
              <a:rPr kumimoji="0" lang="en-US" sz="1050" b="0" i="0" u="none" strike="noStrike" kern="1200" cap="none" spc="0" normalizeH="0" baseline="0" noProof="0">
                <a:ln>
                  <a:noFill/>
                </a:ln>
                <a:effectLst/>
                <a:uLnTx/>
                <a:uFillTx/>
                <a:latin typeface="Arial Body"/>
                <a:ea typeface="Open Sans" panose="020B0606030504020204" pitchFamily="34" charset="0"/>
                <a:cs typeface="Open Sans" panose="020B0606030504020204" pitchFamily="34" charset="0"/>
              </a:rPr>
              <a:t>Transfer outbound file onto Target system SFTP server</a:t>
            </a:r>
          </a:p>
        </p:txBody>
      </p:sp>
    </p:spTree>
    <p:extLst>
      <p:ext uri="{BB962C8B-B14F-4D97-AF65-F5344CB8AC3E}">
        <p14:creationId xmlns:p14="http://schemas.microsoft.com/office/powerpoint/2010/main" val="36538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27965" y="694063"/>
            <a:ext cx="10948685" cy="540326"/>
          </a:xfrm>
        </p:spPr>
        <p:txBody>
          <a:bodyPr>
            <a:normAutofit fontScale="90000"/>
          </a:bodyPr>
          <a:lstStyle/>
          <a:p>
            <a:r>
              <a:rPr lang="en-US">
                <a:ea typeface="Verdana" panose="020B0604030504040204" pitchFamily="34" charset="0"/>
              </a:rPr>
              <a:t>Sample Email Notification – Outbound Error Reporting</a:t>
            </a:r>
          </a:p>
        </p:txBody>
      </p:sp>
      <p:sp>
        <p:nvSpPr>
          <p:cNvPr id="6" name="Rectangle 5">
            <a:extLst>
              <a:ext uri="{FF2B5EF4-FFF2-40B4-BE49-F238E27FC236}">
                <a16:creationId xmlns:a16="http://schemas.microsoft.com/office/drawing/2014/main" id="{34EEF572-6E73-4EA2-9CCF-184EE91CEC14}"/>
              </a:ext>
            </a:extLst>
          </p:cNvPr>
          <p:cNvSpPr/>
          <p:nvPr/>
        </p:nvSpPr>
        <p:spPr bwMode="gray">
          <a:xfrm>
            <a:off x="586612" y="1597944"/>
            <a:ext cx="8292984" cy="3522776"/>
          </a:xfrm>
          <a:prstGeom prst="rect">
            <a:avLst/>
          </a:prstGeom>
          <a:noFill/>
          <a:ln w="19050" algn="ctr">
            <a:solidFill>
              <a:schemeClr val="bg2">
                <a:lumMod val="90000"/>
              </a:schemeClr>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ea typeface="+mn-ea"/>
                <a:cs typeface="Arial" panose="020B0604020202020204" pitchFamily="34" charset="0"/>
              </a:rPr>
              <a:t>The outbound interface file failed during SFTP transfer.</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0" i="0" u="none" strike="noStrike" kern="1200" cap="none" spc="0" normalizeH="0" baseline="0" noProof="0">
                <a:ln>
                  <a:noFill/>
                </a:ln>
                <a:effectLst/>
                <a:uLnTx/>
                <a:uFillTx/>
                <a:ea typeface="+mn-ea"/>
                <a:cs typeface="Arial" panose="020B0604020202020204" pitchFamily="34" charset="0"/>
              </a:rPr>
              <a:t>Possible Reason(s):</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aphicFrame>
        <p:nvGraphicFramePr>
          <p:cNvPr id="7" name="Table 4">
            <a:extLst>
              <a:ext uri="{FF2B5EF4-FFF2-40B4-BE49-F238E27FC236}">
                <a16:creationId xmlns:a16="http://schemas.microsoft.com/office/drawing/2014/main" id="{C8AA3C22-2EC3-4F13-8BA8-A73FFD7BA3A5}"/>
              </a:ext>
            </a:extLst>
          </p:cNvPr>
          <p:cNvGraphicFramePr>
            <a:graphicFrameLocks noGrp="1"/>
          </p:cNvGraphicFramePr>
          <p:nvPr/>
        </p:nvGraphicFramePr>
        <p:xfrm>
          <a:off x="610726" y="2222017"/>
          <a:ext cx="3986435" cy="487680"/>
        </p:xfrm>
        <a:graphic>
          <a:graphicData uri="http://schemas.openxmlformats.org/drawingml/2006/table">
            <a:tbl>
              <a:tblPr firstRow="1" bandRow="1">
                <a:tableStyleId>{5940675A-B579-460E-94D1-54222C63F5DA}</a:tableStyleId>
              </a:tblPr>
              <a:tblGrid>
                <a:gridCol w="3986435">
                  <a:extLst>
                    <a:ext uri="{9D8B030D-6E8A-4147-A177-3AD203B41FA5}">
                      <a16:colId xmlns:a16="http://schemas.microsoft.com/office/drawing/2014/main" val="2991962070"/>
                    </a:ext>
                  </a:extLst>
                </a:gridCol>
              </a:tblGrid>
              <a:tr h="182880">
                <a:tc>
                  <a:txBody>
                    <a:bodyPr/>
                    <a:lstStyle/>
                    <a:p>
                      <a:r>
                        <a:rPr lang="en-US" sz="1000">
                          <a:latin typeface="Arial" panose="020B0604020202020204" pitchFamily="34" charset="0"/>
                          <a:cs typeface="Arial" panose="020B0604020202020204" pitchFamily="34" charset="0"/>
                        </a:rPr>
                        <a:t>No file present in the staging location /stage/prod/…</a:t>
                      </a:r>
                    </a:p>
                  </a:txBody>
                  <a:tcPr/>
                </a:tc>
                <a:extLst>
                  <a:ext uri="{0D108BD9-81ED-4DB2-BD59-A6C34878D82A}">
                    <a16:rowId xmlns:a16="http://schemas.microsoft.com/office/drawing/2014/main" val="3065967233"/>
                  </a:ext>
                </a:extLst>
              </a:tr>
              <a:tr h="182880">
                <a:tc>
                  <a:txBody>
                    <a:bodyPr/>
                    <a:lstStyle/>
                    <a:p>
                      <a:r>
                        <a:rPr lang="en-US" sz="1000">
                          <a:latin typeface="Arial" panose="020B0604020202020204" pitchFamily="34" charset="0"/>
                          <a:cs typeface="Arial" panose="020B0604020202020204" pitchFamily="34" charset="0"/>
                        </a:rPr>
                        <a:t>SFTP transfer failed due to remote server timeout</a:t>
                      </a:r>
                    </a:p>
                  </a:txBody>
                  <a:tcPr/>
                </a:tc>
                <a:extLst>
                  <a:ext uri="{0D108BD9-81ED-4DB2-BD59-A6C34878D82A}">
                    <a16:rowId xmlns:a16="http://schemas.microsoft.com/office/drawing/2014/main" val="424144151"/>
                  </a:ext>
                </a:extLst>
              </a:tr>
            </a:tbl>
          </a:graphicData>
        </a:graphic>
      </p:graphicFrame>
    </p:spTree>
    <p:extLst>
      <p:ext uri="{BB962C8B-B14F-4D97-AF65-F5344CB8AC3E}">
        <p14:creationId xmlns:p14="http://schemas.microsoft.com/office/powerpoint/2010/main" val="154921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570798" y="289706"/>
            <a:ext cx="10943996" cy="523220"/>
          </a:xfrm>
        </p:spPr>
        <p:txBody>
          <a:bodyPr>
            <a:normAutofit fontScale="90000"/>
          </a:bodyPr>
          <a:lstStyle/>
          <a:p>
            <a:r>
              <a:rPr lang="en-US">
                <a:ea typeface="Verdana" panose="020B0604030504040204" pitchFamily="34" charset="0"/>
              </a:rPr>
              <a:t>Terminology</a:t>
            </a:r>
          </a:p>
        </p:txBody>
      </p:sp>
      <p:graphicFrame>
        <p:nvGraphicFramePr>
          <p:cNvPr id="6" name="Table 5">
            <a:extLst>
              <a:ext uri="{FF2B5EF4-FFF2-40B4-BE49-F238E27FC236}">
                <a16:creationId xmlns:a16="http://schemas.microsoft.com/office/drawing/2014/main" id="{27FF7E34-98EA-44C2-9CEE-E228F82A6F33}"/>
              </a:ext>
            </a:extLst>
          </p:cNvPr>
          <p:cNvGraphicFramePr>
            <a:graphicFrameLocks noGrp="1"/>
          </p:cNvGraphicFramePr>
          <p:nvPr/>
        </p:nvGraphicFramePr>
        <p:xfrm>
          <a:off x="570798" y="1219410"/>
          <a:ext cx="10943996" cy="5020056"/>
        </p:xfrm>
        <a:graphic>
          <a:graphicData uri="http://schemas.openxmlformats.org/drawingml/2006/table">
            <a:tbl>
              <a:tblPr firstRow="1" bandRow="1">
                <a:tableStyleId>{7E9639D4-E3E2-4D34-9284-5A2195B3D0D7}</a:tableStyleId>
              </a:tblPr>
              <a:tblGrid>
                <a:gridCol w="2067559">
                  <a:extLst>
                    <a:ext uri="{9D8B030D-6E8A-4147-A177-3AD203B41FA5}">
                      <a16:colId xmlns:a16="http://schemas.microsoft.com/office/drawing/2014/main" val="4269894776"/>
                    </a:ext>
                  </a:extLst>
                </a:gridCol>
                <a:gridCol w="8876437">
                  <a:extLst>
                    <a:ext uri="{9D8B030D-6E8A-4147-A177-3AD203B41FA5}">
                      <a16:colId xmlns:a16="http://schemas.microsoft.com/office/drawing/2014/main" val="2734129686"/>
                    </a:ext>
                  </a:extLst>
                </a:gridCol>
              </a:tblGrid>
              <a:tr h="411480">
                <a:tc>
                  <a:txBody>
                    <a:bodyPr/>
                    <a:lstStyle/>
                    <a:p>
                      <a:pPr marL="0" marR="0">
                        <a:spcBef>
                          <a:spcPts val="200"/>
                        </a:spcBef>
                        <a:spcAft>
                          <a:spcPts val="200"/>
                        </a:spcAft>
                      </a:pPr>
                      <a:r>
                        <a:rPr lang="en-US" sz="1400" b="1" dirty="0">
                          <a:solidFill>
                            <a:schemeClr val="bg1"/>
                          </a:solidFill>
                          <a:effectLst/>
                        </a:rPr>
                        <a:t>Term</a:t>
                      </a:r>
                      <a:endParaRPr lang="en-US" sz="1400" dirty="0">
                        <a:solidFill>
                          <a:schemeClr val="bg1"/>
                        </a:solidFill>
                        <a:effectLst/>
                        <a:latin typeface="Arial Body"/>
                        <a:ea typeface="Times" panose="02020603050405020304" pitchFamily="18" charset="0"/>
                        <a:cs typeface="Times New Roman" panose="02020603050405020304" pitchFamily="18" charset="0"/>
                      </a:endParaRPr>
                    </a:p>
                  </a:txBody>
                  <a:tcPr marL="68580" marR="68580" marT="0" marB="0">
                    <a:solidFill>
                      <a:schemeClr val="tx2"/>
                    </a:solidFill>
                  </a:tcPr>
                </a:tc>
                <a:tc>
                  <a:txBody>
                    <a:bodyPr/>
                    <a:lstStyle/>
                    <a:p>
                      <a:pPr marL="0" marR="0">
                        <a:spcBef>
                          <a:spcPts val="200"/>
                        </a:spcBef>
                        <a:spcAft>
                          <a:spcPts val="200"/>
                        </a:spcAft>
                      </a:pPr>
                      <a:r>
                        <a:rPr lang="en-US" sz="1400" b="1" dirty="0">
                          <a:solidFill>
                            <a:schemeClr val="bg1"/>
                          </a:solidFill>
                          <a:effectLst/>
                        </a:rPr>
                        <a:t>Meaning</a:t>
                      </a:r>
                      <a:endParaRPr lang="en-US" sz="1400" b="1" dirty="0">
                        <a:solidFill>
                          <a:schemeClr val="bg1"/>
                        </a:solidFill>
                        <a:effectLst/>
                        <a:latin typeface="Arial Body"/>
                        <a:ea typeface="Times" panose="02020603050405020304" pitchFamily="18" charset="0"/>
                        <a:cs typeface="Times New Roman" panose="02020603050405020304" pitchFamily="18" charset="0"/>
                      </a:endParaRPr>
                    </a:p>
                  </a:txBody>
                  <a:tcPr marL="68580" marR="68580" marT="0" marB="0">
                    <a:solidFill>
                      <a:schemeClr val="tx2"/>
                    </a:solidFill>
                  </a:tcPr>
                </a:tc>
                <a:extLst>
                  <a:ext uri="{0D108BD9-81ED-4DB2-BD59-A6C34878D82A}">
                    <a16:rowId xmlns:a16="http://schemas.microsoft.com/office/drawing/2014/main" val="2621301561"/>
                  </a:ext>
                </a:extLst>
              </a:tr>
              <a:tr h="384048">
                <a:tc>
                  <a:txBody>
                    <a:bodyPr/>
                    <a:lstStyle/>
                    <a:p>
                      <a:pPr marL="0" marR="0">
                        <a:spcBef>
                          <a:spcPts val="200"/>
                        </a:spcBef>
                        <a:spcAft>
                          <a:spcPts val="200"/>
                        </a:spcAft>
                      </a:pPr>
                      <a:r>
                        <a:rPr lang="en-US" sz="1200" b="0" u="none" strike="noStrike" kern="1200" baseline="0" dirty="0">
                          <a:solidFill>
                            <a:schemeClr val="tx1"/>
                          </a:solidFill>
                          <a:effectLst/>
                          <a:latin typeface="+mn-lt"/>
                          <a:ea typeface="+mn-ea"/>
                          <a:cs typeface="+mn-cs"/>
                        </a:rPr>
                        <a:t>Boundary Systems</a:t>
                      </a:r>
                    </a:p>
                  </a:txBody>
                  <a:tcPr marL="68580" marR="68580" marT="0" marB="0"/>
                </a:tc>
                <a:tc>
                  <a:txBody>
                    <a:bodyPr/>
                    <a:lstStyle/>
                    <a:p>
                      <a:pPr marL="0" marR="0">
                        <a:spcBef>
                          <a:spcPts val="200"/>
                        </a:spcBef>
                        <a:spcAft>
                          <a:spcPts val="200"/>
                        </a:spcAft>
                      </a:pPr>
                      <a:r>
                        <a:rPr lang="en-US" sz="1200" b="0" u="none" strike="noStrike" kern="1200" baseline="0" dirty="0">
                          <a:solidFill>
                            <a:schemeClr val="tx1"/>
                          </a:solidFill>
                          <a:effectLst/>
                          <a:latin typeface="+mn-lt"/>
                          <a:ea typeface="+mn-ea"/>
                          <a:cs typeface="+mn-cs"/>
                        </a:rPr>
                        <a:t>Third party applications interfacing with Oracle Cloud ERP. E.g., Salesforce</a:t>
                      </a:r>
                    </a:p>
                  </a:txBody>
                  <a:tcPr marL="68580" marR="68580" marT="0" marB="0"/>
                </a:tc>
                <a:extLst>
                  <a:ext uri="{0D108BD9-81ED-4DB2-BD59-A6C34878D82A}">
                    <a16:rowId xmlns:a16="http://schemas.microsoft.com/office/drawing/2014/main" val="4124040290"/>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Middleware</a:t>
                      </a:r>
                    </a:p>
                  </a:txBody>
                  <a:tcPr marL="68580" marR="68580" marT="0" marB="0"/>
                </a:tc>
                <a:tc>
                  <a:txBody>
                    <a:bodyPr/>
                    <a:lstStyle/>
                    <a:p>
                      <a:pPr marL="0" marR="0">
                        <a:spcBef>
                          <a:spcPts val="200"/>
                        </a:spcBef>
                        <a:spcAft>
                          <a:spcPts val="200"/>
                        </a:spcAft>
                      </a:pPr>
                      <a:r>
                        <a:rPr lang="en-US" sz="1200" b="0" u="none" strike="noStrike" kern="1200" baseline="0" dirty="0">
                          <a:solidFill>
                            <a:schemeClr val="tx1"/>
                          </a:solidFill>
                          <a:effectLst/>
                          <a:latin typeface="+mn-lt"/>
                        </a:rPr>
                        <a:t>An integration platform that helps connect Oracle cloud ERP to boundary systems. OIC/IICS will be referenced as Middleware for the context of this project.</a:t>
                      </a:r>
                      <a:endParaRPr lang="en-US" sz="12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015821769"/>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ESS Jobs</a:t>
                      </a:r>
                    </a:p>
                  </a:txBody>
                  <a:tcPr marL="68580" marR="68580" marT="0" marB="0"/>
                </a:tc>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US" sz="1200" b="0" u="none" strike="noStrike" kern="1200" baseline="0" dirty="0">
                          <a:solidFill>
                            <a:schemeClr val="tx1"/>
                          </a:solidFill>
                          <a:effectLst/>
                          <a:latin typeface="+mn-lt"/>
                        </a:rPr>
                        <a:t>Oracle Enterprise Scheduler Service, provides the ability to manage the complete life cycle of a scheduled process including development, distribution, scheduling and monitoring</a:t>
                      </a:r>
                      <a:endParaRPr lang="en-US" sz="12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079733816"/>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DFF</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Descriptive Flex Fields - It is a flexible data field that can be customized to meet business needs without programming</a:t>
                      </a:r>
                    </a:p>
                  </a:txBody>
                  <a:tcPr marL="68580" marR="68580" marT="0" marB="0"/>
                </a:tc>
                <a:extLst>
                  <a:ext uri="{0D108BD9-81ED-4DB2-BD59-A6C34878D82A}">
                    <a16:rowId xmlns:a16="http://schemas.microsoft.com/office/drawing/2014/main" val="3922264898"/>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UCM Server</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Oracle Universal Content Management- it is WebCenter content server and is a preferred method for file-based loads. </a:t>
                      </a:r>
                      <a:endParaRPr lang="en-US" sz="1200" kern="12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2357244764"/>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Webservices (REST / SOAP)</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API that can be remotely invoked using HTTP/HTTPS requests. It also allows for exposing the business functionality to the calling environment. </a:t>
                      </a:r>
                      <a:endParaRPr lang="en-US" sz="1200" kern="12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679613964"/>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FBDI</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FBDI (File Based Data Import) It is an excel based utility used to import large volumes of data into Oracle Cloud ERP from external applications.</a:t>
                      </a:r>
                    </a:p>
                  </a:txBody>
                  <a:tcPr marL="68580" marR="68580" marT="0" marB="0"/>
                </a:tc>
                <a:extLst>
                  <a:ext uri="{0D108BD9-81ED-4DB2-BD59-A6C34878D82A}">
                    <a16:rowId xmlns:a16="http://schemas.microsoft.com/office/drawing/2014/main" val="317865027"/>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Inbound Integrations</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These interfaces are used to transfer data from third party or boundary applications into Oracle Cloud.</a:t>
                      </a:r>
                    </a:p>
                  </a:txBody>
                  <a:tcPr marL="68580" marR="68580" marT="0" marB="0"/>
                </a:tc>
                <a:extLst>
                  <a:ext uri="{0D108BD9-81ED-4DB2-BD59-A6C34878D82A}">
                    <a16:rowId xmlns:a16="http://schemas.microsoft.com/office/drawing/2014/main" val="3652454096"/>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Outbound Integrations</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These interfaces are used to transfer data from Oracle Cloud to third party or boundary applications.</a:t>
                      </a:r>
                    </a:p>
                  </a:txBody>
                  <a:tcPr marL="68580" marR="68580" marT="0" marB="0"/>
                </a:tc>
                <a:extLst>
                  <a:ext uri="{0D108BD9-81ED-4DB2-BD59-A6C34878D82A}">
                    <a16:rowId xmlns:a16="http://schemas.microsoft.com/office/drawing/2014/main" val="1548124937"/>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Batch Processing</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Batch data processing is an efficient way of processing high volumes of data where a group of transactions is imported or exported at one time</a:t>
                      </a:r>
                    </a:p>
                  </a:txBody>
                  <a:tcPr marL="68580" marR="68580" marT="0" marB="0"/>
                </a:tc>
                <a:extLst>
                  <a:ext uri="{0D108BD9-81ED-4DB2-BD59-A6C34878D82A}">
                    <a16:rowId xmlns:a16="http://schemas.microsoft.com/office/drawing/2014/main" val="1090034226"/>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PGP Encryption</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Pretty Good Privacy (PGP) is an encryption system used for encrypting sensitive files.</a:t>
                      </a:r>
                    </a:p>
                  </a:txBody>
                  <a:tcPr marL="68580" marR="68580" marT="0" marB="0"/>
                </a:tc>
                <a:extLst>
                  <a:ext uri="{0D108BD9-81ED-4DB2-BD59-A6C34878D82A}">
                    <a16:rowId xmlns:a16="http://schemas.microsoft.com/office/drawing/2014/main" val="2958469928"/>
                  </a:ext>
                </a:extLst>
              </a:tr>
              <a:tr h="384048">
                <a:tc>
                  <a:txBody>
                    <a:bodyPr/>
                    <a:lstStyle/>
                    <a:p>
                      <a:pPr marL="0" marR="0">
                        <a:spcBef>
                          <a:spcPts val="200"/>
                        </a:spcBef>
                        <a:spcAft>
                          <a:spcPts val="200"/>
                        </a:spcAft>
                      </a:pPr>
                      <a:r>
                        <a:rPr lang="en-US" sz="1200" kern="1200" dirty="0">
                          <a:solidFill>
                            <a:schemeClr val="tx1"/>
                          </a:solidFill>
                          <a:effectLst/>
                          <a:latin typeface="+mn-lt"/>
                          <a:ea typeface="+mn-ea"/>
                          <a:cs typeface="+mn-cs"/>
                        </a:rPr>
                        <a:t>ATP Database</a:t>
                      </a:r>
                    </a:p>
                  </a:txBody>
                  <a:tcPr marL="68580" marR="68580" marT="0" marB="0"/>
                </a:tc>
                <a:tc>
                  <a:txBody>
                    <a:bodyPr/>
                    <a:lstStyle/>
                    <a:p>
                      <a:pPr marL="0" marR="0">
                        <a:spcBef>
                          <a:spcPts val="200"/>
                        </a:spcBef>
                        <a:spcAft>
                          <a:spcPts val="200"/>
                        </a:spcAft>
                      </a:pPr>
                      <a:r>
                        <a:rPr lang="en-US" sz="1200" kern="1200" dirty="0">
                          <a:solidFill>
                            <a:schemeClr val="tx1"/>
                          </a:solidFill>
                          <a:effectLst/>
                          <a:latin typeface="+mn-lt"/>
                          <a:ea typeface="+mn-ea"/>
                          <a:cs typeface="+mn-cs"/>
                        </a:rPr>
                        <a:t>Autonomous Transaction Processing Database is a fully autonomous database and requires no database administration. It comes at additional cost. Can be scaled as per usage.</a:t>
                      </a:r>
                    </a:p>
                  </a:txBody>
                  <a:tcPr marL="68580" marR="68580" marT="0" marB="0"/>
                </a:tc>
                <a:extLst>
                  <a:ext uri="{0D108BD9-81ED-4DB2-BD59-A6C34878D82A}">
                    <a16:rowId xmlns:a16="http://schemas.microsoft.com/office/drawing/2014/main" val="603247712"/>
                  </a:ext>
                </a:extLst>
              </a:tr>
            </a:tbl>
          </a:graphicData>
        </a:graphic>
      </p:graphicFrame>
    </p:spTree>
    <p:extLst>
      <p:ext uri="{BB962C8B-B14F-4D97-AF65-F5344CB8AC3E}">
        <p14:creationId xmlns:p14="http://schemas.microsoft.com/office/powerpoint/2010/main" val="61396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48CF2B9-FF0F-4272-8486-6746D5D3BDAB}"/>
              </a:ext>
            </a:extLst>
          </p:cNvPr>
          <p:cNvGraphicFramePr>
            <a:graphicFrameLocks noGrp="1"/>
          </p:cNvGraphicFramePr>
          <p:nvPr>
            <p:ph sz="quarter" idx="16"/>
          </p:nvPr>
        </p:nvGraphicFramePr>
        <p:xfrm>
          <a:off x="578555" y="1368777"/>
          <a:ext cx="10972800" cy="2667000"/>
        </p:xfrm>
        <a:graphic>
          <a:graphicData uri="http://schemas.openxmlformats.org/drawingml/2006/table">
            <a:tbl>
              <a:tblPr firstRow="1" bandRow="1">
                <a:tableStyleId>{9DCAF9ED-07DC-4A11-8D7F-57B35C25682E}</a:tableStyleId>
              </a:tblPr>
              <a:tblGrid>
                <a:gridCol w="2743200">
                  <a:extLst>
                    <a:ext uri="{9D8B030D-6E8A-4147-A177-3AD203B41FA5}">
                      <a16:colId xmlns:a16="http://schemas.microsoft.com/office/drawing/2014/main" val="3786166758"/>
                    </a:ext>
                  </a:extLst>
                </a:gridCol>
                <a:gridCol w="2743200">
                  <a:extLst>
                    <a:ext uri="{9D8B030D-6E8A-4147-A177-3AD203B41FA5}">
                      <a16:colId xmlns:a16="http://schemas.microsoft.com/office/drawing/2014/main" val="2936747607"/>
                    </a:ext>
                  </a:extLst>
                </a:gridCol>
                <a:gridCol w="2743200">
                  <a:extLst>
                    <a:ext uri="{9D8B030D-6E8A-4147-A177-3AD203B41FA5}">
                      <a16:colId xmlns:a16="http://schemas.microsoft.com/office/drawing/2014/main" val="938590982"/>
                    </a:ext>
                  </a:extLst>
                </a:gridCol>
                <a:gridCol w="2743200">
                  <a:extLst>
                    <a:ext uri="{9D8B030D-6E8A-4147-A177-3AD203B41FA5}">
                      <a16:colId xmlns:a16="http://schemas.microsoft.com/office/drawing/2014/main" val="689142993"/>
                    </a:ext>
                  </a:extLst>
                </a:gridCol>
              </a:tblGrid>
              <a:tr h="365760">
                <a:tc>
                  <a:txBody>
                    <a:bodyPr/>
                    <a:lstStyle/>
                    <a:p>
                      <a:pPr algn="l"/>
                      <a:r>
                        <a:rPr lang="en-US" sz="1400" b="1" i="0" dirty="0">
                          <a:solidFill>
                            <a:schemeClr val="bg1"/>
                          </a:solidFill>
                          <a:effectLst/>
                        </a:rPr>
                        <a:t>Module</a:t>
                      </a:r>
                    </a:p>
                  </a:txBody>
                  <a:tcPr marL="63500" marR="63500" marT="63500" marB="63500" anchor="b"/>
                </a:tc>
                <a:tc>
                  <a:txBody>
                    <a:bodyPr/>
                    <a:lstStyle/>
                    <a:p>
                      <a:pPr algn="l"/>
                      <a:r>
                        <a:rPr lang="en-US" sz="1400" b="1" i="0" dirty="0">
                          <a:solidFill>
                            <a:schemeClr val="bg1"/>
                          </a:solidFill>
                          <a:effectLst/>
                        </a:rPr>
                        <a:t>REST API</a:t>
                      </a:r>
                    </a:p>
                  </a:txBody>
                  <a:tcPr marL="63500" marR="63500" marT="63500" marB="63500" anchor="b"/>
                </a:tc>
                <a:tc>
                  <a:txBody>
                    <a:bodyPr/>
                    <a:lstStyle/>
                    <a:p>
                      <a:pPr algn="l"/>
                      <a:r>
                        <a:rPr lang="en-US" sz="1400" b="1" i="0" dirty="0">
                          <a:solidFill>
                            <a:schemeClr val="bg1"/>
                          </a:solidFill>
                          <a:effectLst/>
                        </a:rPr>
                        <a:t>SOAP Webservices</a:t>
                      </a:r>
                    </a:p>
                  </a:txBody>
                  <a:tcPr marL="63500" marR="63500" marT="63500" marB="635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solidFill>
                          <a:effectLst/>
                        </a:rPr>
                        <a:t>File Based Data Import</a:t>
                      </a:r>
                    </a:p>
                  </a:txBody>
                  <a:tcPr marL="63500" marR="63500" marT="63500" marB="63500" anchor="b"/>
                </a:tc>
                <a:extLst>
                  <a:ext uri="{0D108BD9-81ED-4DB2-BD59-A6C34878D82A}">
                    <a16:rowId xmlns:a16="http://schemas.microsoft.com/office/drawing/2014/main" val="88558951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Financials</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https://docs.oracle.com/en/cloud/saas/financials/22d/farfa/index.html</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https://docs.oracle.com/en/cloud/saas/financials/22d/oeswf/index.html</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https://docs.oracle.com/en/cloud/saas/financials/22d/oefbf/index.html</a:t>
                      </a:r>
                    </a:p>
                  </a:txBody>
                  <a:tcPr marL="63500" marR="63500" marT="63500" marB="63500"/>
                </a:tc>
                <a:extLst>
                  <a:ext uri="{0D108BD9-81ED-4DB2-BD59-A6C34878D82A}">
                    <a16:rowId xmlns:a16="http://schemas.microsoft.com/office/drawing/2014/main" val="78108541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Supply Chain Management</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https://docs.oracle.com/en/cloud/saas/supply-chain-management/22d/fasrp/index.html</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https://docs.oracle.com/en/cloud/saas/supply-chain-management/22d/oessc/index.html</a:t>
                      </a:r>
                    </a:p>
                  </a:txBody>
                  <a:tcPr marL="63500" marR="63500" marT="63500" marB="63500"/>
                </a:tc>
                <a:tc>
                  <a:txBody>
                    <a:bodyPr/>
                    <a:lstStyle/>
                    <a:p>
                      <a:pPr marL="0" indent="0">
                        <a:buFont typeface="Arial" panose="020B0604020202020204" pitchFamily="34" charset="0"/>
                        <a:buNone/>
                      </a:pPr>
                      <a:r>
                        <a:rPr lang="en-US" sz="1200" b="0" i="0" kern="1200" dirty="0">
                          <a:solidFill>
                            <a:schemeClr val="dk1"/>
                          </a:solidFill>
                          <a:effectLst/>
                          <a:latin typeface="+mn-lt"/>
                          <a:ea typeface="+mn-ea"/>
                          <a:cs typeface="+mn-cs"/>
                        </a:rPr>
                        <a:t>https://docs.oracle.com/en/cloud/saas/supply-chain-management/22d/oefsc/index.html</a:t>
                      </a:r>
                    </a:p>
                  </a:txBody>
                  <a:tcPr marL="63500" marR="63500" marT="63500" marB="63500"/>
                </a:tc>
                <a:extLst>
                  <a:ext uri="{0D108BD9-81ED-4DB2-BD59-A6C34878D82A}">
                    <a16:rowId xmlns:a16="http://schemas.microsoft.com/office/drawing/2014/main" val="3615209903"/>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Procurement</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https://docs.oracle.com/en/cloud/saas/procurement/22d/fapra/index.html</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https://docs.oracle.com/en/cloud/saas/procurement/22d/oeswp/index.html</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https://docs.oracle.com/en/cloud/saas/procurement/22d/oefbp/index.html</a:t>
                      </a:r>
                    </a:p>
                  </a:txBody>
                  <a:tcPr marL="63500" marR="63500" marT="63500" marB="63500"/>
                </a:tc>
                <a:extLst>
                  <a:ext uri="{0D108BD9-81ED-4DB2-BD59-A6C34878D82A}">
                    <a16:rowId xmlns:a16="http://schemas.microsoft.com/office/drawing/2014/main" val="3326805847"/>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Projects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https://docs.oracle.com/en/cloud/saas/project-management/22d/fapap/index.html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https://docs.oracle.com/en/cloud/saas/project-management/22d/oespp/index.html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https://docs.oracle.com/en/cloud/saas/project-management/22d/oefpp/index.html</a:t>
                      </a:r>
                    </a:p>
                  </a:txBody>
                  <a:tcPr/>
                </a:tc>
                <a:extLst>
                  <a:ext uri="{0D108BD9-81ED-4DB2-BD59-A6C34878D82A}">
                    <a16:rowId xmlns:a16="http://schemas.microsoft.com/office/drawing/2014/main" val="2281441225"/>
                  </a:ext>
                </a:extLst>
              </a:tr>
            </a:tbl>
          </a:graphicData>
        </a:graphic>
      </p:graphicFrame>
      <p:sp>
        <p:nvSpPr>
          <p:cNvPr id="4" name="Title 3">
            <a:extLst>
              <a:ext uri="{FF2B5EF4-FFF2-40B4-BE49-F238E27FC236}">
                <a16:creationId xmlns:a16="http://schemas.microsoft.com/office/drawing/2014/main" id="{DDFE90D6-6C5F-435E-B70F-95D904F8C04B}"/>
              </a:ext>
            </a:extLst>
          </p:cNvPr>
          <p:cNvSpPr>
            <a:spLocks noGrp="1"/>
          </p:cNvSpPr>
          <p:nvPr>
            <p:ph type="title"/>
          </p:nvPr>
        </p:nvSpPr>
        <p:spPr>
          <a:xfrm>
            <a:off x="572454" y="884007"/>
            <a:ext cx="11041380" cy="342638"/>
          </a:xfrm>
        </p:spPr>
        <p:txBody>
          <a:bodyPr>
            <a:normAutofit fontScale="90000"/>
          </a:bodyPr>
          <a:lstStyle/>
          <a:p>
            <a:r>
              <a:rPr lang="en-US"/>
              <a:t>Oracle Documentation Links for REST APIs, SOAP Services, FBDI</a:t>
            </a:r>
          </a:p>
        </p:txBody>
      </p:sp>
    </p:spTree>
    <p:extLst>
      <p:ext uri="{BB962C8B-B14F-4D97-AF65-F5344CB8AC3E}">
        <p14:creationId xmlns:p14="http://schemas.microsoft.com/office/powerpoint/2010/main" val="2540839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0C7069-F519-4D68-BA1B-B48751CD18C8}"/>
              </a:ext>
            </a:extLst>
          </p:cNvPr>
          <p:cNvSpPr>
            <a:spLocks noGrp="1"/>
          </p:cNvSpPr>
          <p:nvPr>
            <p:ph type="title"/>
          </p:nvPr>
        </p:nvSpPr>
        <p:spPr>
          <a:xfrm>
            <a:off x="620097" y="479817"/>
            <a:ext cx="10325100" cy="668019"/>
          </a:xfrm>
        </p:spPr>
        <p:txBody>
          <a:bodyPr>
            <a:normAutofit fontScale="90000"/>
          </a:bodyPr>
          <a:lstStyle/>
          <a:p>
            <a:r>
              <a:rPr lang="en-US">
                <a:solidFill>
                  <a:schemeClr val="accent1"/>
                </a:solidFill>
                <a:ea typeface="Verdana" panose="020B0604030504040204" pitchFamily="34" charset="0"/>
              </a:rPr>
              <a:t>SFDC Integration Mechanisms</a:t>
            </a:r>
          </a:p>
        </p:txBody>
      </p:sp>
      <p:grpSp>
        <p:nvGrpSpPr>
          <p:cNvPr id="41" name="Group 40">
            <a:extLst>
              <a:ext uri="{FF2B5EF4-FFF2-40B4-BE49-F238E27FC236}">
                <a16:creationId xmlns:a16="http://schemas.microsoft.com/office/drawing/2014/main" id="{EDABDC60-660C-432D-AB15-5F33C6E0A5E1}"/>
              </a:ext>
            </a:extLst>
          </p:cNvPr>
          <p:cNvGrpSpPr/>
          <p:nvPr/>
        </p:nvGrpSpPr>
        <p:grpSpPr>
          <a:xfrm>
            <a:off x="525463" y="1306679"/>
            <a:ext cx="9254780" cy="1255153"/>
            <a:chOff x="525463" y="1353408"/>
            <a:chExt cx="9254780" cy="1255153"/>
          </a:xfrm>
        </p:grpSpPr>
        <p:sp>
          <p:nvSpPr>
            <p:cNvPr id="42" name="Freeform 528">
              <a:extLst>
                <a:ext uri="{FF2B5EF4-FFF2-40B4-BE49-F238E27FC236}">
                  <a16:creationId xmlns:a16="http://schemas.microsoft.com/office/drawing/2014/main" id="{E8EE9F05-01F7-47AF-A058-E304443EE4DA}"/>
                </a:ext>
              </a:extLst>
            </p:cNvPr>
            <p:cNvSpPr>
              <a:spLocks noChangeAspect="1" noEditPoints="1"/>
            </p:cNvSpPr>
            <p:nvPr/>
          </p:nvSpPr>
          <p:spPr bwMode="auto">
            <a:xfrm>
              <a:off x="525463" y="1519973"/>
              <a:ext cx="499294" cy="46063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06 w 512"/>
                <a:gd name="T11" fmla="*/ 256 h 512"/>
                <a:gd name="T12" fmla="*/ 117 w 512"/>
                <a:gd name="T13" fmla="*/ 245 h 512"/>
                <a:gd name="T14" fmla="*/ 273 w 512"/>
                <a:gd name="T15" fmla="*/ 245 h 512"/>
                <a:gd name="T16" fmla="*/ 248 w 512"/>
                <a:gd name="T17" fmla="*/ 221 h 512"/>
                <a:gd name="T18" fmla="*/ 248 w 512"/>
                <a:gd name="T19" fmla="*/ 205 h 512"/>
                <a:gd name="T20" fmla="*/ 263 w 512"/>
                <a:gd name="T21" fmla="*/ 205 h 512"/>
                <a:gd name="T22" fmla="*/ 306 w 512"/>
                <a:gd name="T23" fmla="*/ 248 h 512"/>
                <a:gd name="T24" fmla="*/ 308 w 512"/>
                <a:gd name="T25" fmla="*/ 252 h 512"/>
                <a:gd name="T26" fmla="*/ 308 w 512"/>
                <a:gd name="T27" fmla="*/ 260 h 512"/>
                <a:gd name="T28" fmla="*/ 306 w 512"/>
                <a:gd name="T29" fmla="*/ 263 h 512"/>
                <a:gd name="T30" fmla="*/ 263 w 512"/>
                <a:gd name="T31" fmla="*/ 306 h 512"/>
                <a:gd name="T32" fmla="*/ 256 w 512"/>
                <a:gd name="T33" fmla="*/ 309 h 512"/>
                <a:gd name="T34" fmla="*/ 248 w 512"/>
                <a:gd name="T35" fmla="*/ 306 h 512"/>
                <a:gd name="T36" fmla="*/ 248 w 512"/>
                <a:gd name="T37" fmla="*/ 291 h 512"/>
                <a:gd name="T38" fmla="*/ 273 w 512"/>
                <a:gd name="T39" fmla="*/ 266 h 512"/>
                <a:gd name="T40" fmla="*/ 117 w 512"/>
                <a:gd name="T41" fmla="*/ 266 h 512"/>
                <a:gd name="T42" fmla="*/ 106 w 512"/>
                <a:gd name="T43" fmla="*/ 256 h 512"/>
                <a:gd name="T44" fmla="*/ 373 w 512"/>
                <a:gd name="T45" fmla="*/ 405 h 512"/>
                <a:gd name="T46" fmla="*/ 362 w 512"/>
                <a:gd name="T47" fmla="*/ 416 h 512"/>
                <a:gd name="T48" fmla="*/ 202 w 512"/>
                <a:gd name="T49" fmla="*/ 416 h 512"/>
                <a:gd name="T50" fmla="*/ 192 w 512"/>
                <a:gd name="T51" fmla="*/ 405 h 512"/>
                <a:gd name="T52" fmla="*/ 192 w 512"/>
                <a:gd name="T53" fmla="*/ 309 h 512"/>
                <a:gd name="T54" fmla="*/ 202 w 512"/>
                <a:gd name="T55" fmla="*/ 298 h 512"/>
                <a:gd name="T56" fmla="*/ 213 w 512"/>
                <a:gd name="T57" fmla="*/ 309 h 512"/>
                <a:gd name="T58" fmla="*/ 213 w 512"/>
                <a:gd name="T59" fmla="*/ 394 h 512"/>
                <a:gd name="T60" fmla="*/ 352 w 512"/>
                <a:gd name="T61" fmla="*/ 394 h 512"/>
                <a:gd name="T62" fmla="*/ 352 w 512"/>
                <a:gd name="T63" fmla="*/ 117 h 512"/>
                <a:gd name="T64" fmla="*/ 213 w 512"/>
                <a:gd name="T65" fmla="*/ 117 h 512"/>
                <a:gd name="T66" fmla="*/ 213 w 512"/>
                <a:gd name="T67" fmla="*/ 202 h 512"/>
                <a:gd name="T68" fmla="*/ 202 w 512"/>
                <a:gd name="T69" fmla="*/ 213 h 512"/>
                <a:gd name="T70" fmla="*/ 192 w 512"/>
                <a:gd name="T71" fmla="*/ 202 h 512"/>
                <a:gd name="T72" fmla="*/ 192 w 512"/>
                <a:gd name="T73" fmla="*/ 106 h 512"/>
                <a:gd name="T74" fmla="*/ 202 w 512"/>
                <a:gd name="T75" fmla="*/ 96 h 512"/>
                <a:gd name="T76" fmla="*/ 362 w 512"/>
                <a:gd name="T77" fmla="*/ 96 h 512"/>
                <a:gd name="T78" fmla="*/ 373 w 512"/>
                <a:gd name="T79" fmla="*/ 106 h 512"/>
                <a:gd name="T80" fmla="*/ 373 w 512"/>
                <a:gd name="T81"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06" y="256"/>
                  </a:moveTo>
                  <a:cubicBezTo>
                    <a:pt x="106" y="250"/>
                    <a:pt x="111" y="245"/>
                    <a:pt x="117" y="245"/>
                  </a:cubicBezTo>
                  <a:cubicBezTo>
                    <a:pt x="273" y="245"/>
                    <a:pt x="273" y="245"/>
                    <a:pt x="273" y="245"/>
                  </a:cubicBezTo>
                  <a:cubicBezTo>
                    <a:pt x="248" y="221"/>
                    <a:pt x="248" y="221"/>
                    <a:pt x="248" y="221"/>
                  </a:cubicBezTo>
                  <a:cubicBezTo>
                    <a:pt x="244" y="216"/>
                    <a:pt x="244" y="210"/>
                    <a:pt x="248" y="205"/>
                  </a:cubicBezTo>
                  <a:cubicBezTo>
                    <a:pt x="252" y="201"/>
                    <a:pt x="259" y="201"/>
                    <a:pt x="263" y="205"/>
                  </a:cubicBezTo>
                  <a:cubicBezTo>
                    <a:pt x="306" y="248"/>
                    <a:pt x="306" y="248"/>
                    <a:pt x="306" y="248"/>
                  </a:cubicBezTo>
                  <a:cubicBezTo>
                    <a:pt x="307" y="249"/>
                    <a:pt x="308" y="250"/>
                    <a:pt x="308" y="252"/>
                  </a:cubicBezTo>
                  <a:cubicBezTo>
                    <a:pt x="309" y="254"/>
                    <a:pt x="309" y="257"/>
                    <a:pt x="308" y="260"/>
                  </a:cubicBezTo>
                  <a:cubicBezTo>
                    <a:pt x="308" y="261"/>
                    <a:pt x="307" y="262"/>
                    <a:pt x="306" y="263"/>
                  </a:cubicBezTo>
                  <a:cubicBezTo>
                    <a:pt x="263" y="306"/>
                    <a:pt x="263" y="306"/>
                    <a:pt x="263" y="306"/>
                  </a:cubicBezTo>
                  <a:cubicBezTo>
                    <a:pt x="261" y="308"/>
                    <a:pt x="258" y="309"/>
                    <a:pt x="256" y="309"/>
                  </a:cubicBezTo>
                  <a:cubicBezTo>
                    <a:pt x="253" y="309"/>
                    <a:pt x="250" y="308"/>
                    <a:pt x="248" y="306"/>
                  </a:cubicBezTo>
                  <a:cubicBezTo>
                    <a:pt x="244" y="302"/>
                    <a:pt x="244" y="295"/>
                    <a:pt x="248" y="291"/>
                  </a:cubicBezTo>
                  <a:cubicBezTo>
                    <a:pt x="273" y="266"/>
                    <a:pt x="273" y="266"/>
                    <a:pt x="273" y="266"/>
                  </a:cubicBezTo>
                  <a:cubicBezTo>
                    <a:pt x="117" y="266"/>
                    <a:pt x="117" y="266"/>
                    <a:pt x="117" y="266"/>
                  </a:cubicBezTo>
                  <a:cubicBezTo>
                    <a:pt x="111" y="266"/>
                    <a:pt x="106" y="262"/>
                    <a:pt x="106" y="256"/>
                  </a:cubicBezTo>
                  <a:close/>
                  <a:moveTo>
                    <a:pt x="373" y="405"/>
                  </a:moveTo>
                  <a:cubicBezTo>
                    <a:pt x="373" y="411"/>
                    <a:pt x="368" y="416"/>
                    <a:pt x="362" y="416"/>
                  </a:cubicBezTo>
                  <a:cubicBezTo>
                    <a:pt x="202" y="416"/>
                    <a:pt x="202" y="416"/>
                    <a:pt x="202" y="416"/>
                  </a:cubicBezTo>
                  <a:cubicBezTo>
                    <a:pt x="196" y="416"/>
                    <a:pt x="192" y="411"/>
                    <a:pt x="192" y="405"/>
                  </a:cubicBezTo>
                  <a:cubicBezTo>
                    <a:pt x="192" y="309"/>
                    <a:pt x="192" y="309"/>
                    <a:pt x="192" y="309"/>
                  </a:cubicBezTo>
                  <a:cubicBezTo>
                    <a:pt x="192" y="303"/>
                    <a:pt x="196" y="298"/>
                    <a:pt x="202" y="298"/>
                  </a:cubicBezTo>
                  <a:cubicBezTo>
                    <a:pt x="208" y="298"/>
                    <a:pt x="213" y="303"/>
                    <a:pt x="213" y="309"/>
                  </a:cubicBezTo>
                  <a:cubicBezTo>
                    <a:pt x="213" y="394"/>
                    <a:pt x="213" y="394"/>
                    <a:pt x="213" y="394"/>
                  </a:cubicBezTo>
                  <a:cubicBezTo>
                    <a:pt x="352" y="394"/>
                    <a:pt x="352" y="394"/>
                    <a:pt x="352" y="394"/>
                  </a:cubicBezTo>
                  <a:cubicBezTo>
                    <a:pt x="352" y="117"/>
                    <a:pt x="352" y="117"/>
                    <a:pt x="352" y="117"/>
                  </a:cubicBezTo>
                  <a:cubicBezTo>
                    <a:pt x="213" y="117"/>
                    <a:pt x="213" y="117"/>
                    <a:pt x="213" y="117"/>
                  </a:cubicBezTo>
                  <a:cubicBezTo>
                    <a:pt x="213" y="202"/>
                    <a:pt x="213" y="202"/>
                    <a:pt x="213" y="202"/>
                  </a:cubicBezTo>
                  <a:cubicBezTo>
                    <a:pt x="213" y="208"/>
                    <a:pt x="208" y="213"/>
                    <a:pt x="202" y="213"/>
                  </a:cubicBezTo>
                  <a:cubicBezTo>
                    <a:pt x="196" y="213"/>
                    <a:pt x="192" y="208"/>
                    <a:pt x="192" y="202"/>
                  </a:cubicBezTo>
                  <a:cubicBezTo>
                    <a:pt x="192" y="106"/>
                    <a:pt x="192" y="106"/>
                    <a:pt x="192" y="106"/>
                  </a:cubicBezTo>
                  <a:cubicBezTo>
                    <a:pt x="192" y="100"/>
                    <a:pt x="196" y="96"/>
                    <a:pt x="202" y="96"/>
                  </a:cubicBezTo>
                  <a:cubicBezTo>
                    <a:pt x="362" y="96"/>
                    <a:pt x="362" y="96"/>
                    <a:pt x="362" y="96"/>
                  </a:cubicBezTo>
                  <a:cubicBezTo>
                    <a:pt x="368" y="96"/>
                    <a:pt x="373" y="100"/>
                    <a:pt x="373" y="106"/>
                  </a:cubicBezTo>
                  <a:lnTo>
                    <a:pt x="373" y="405"/>
                  </a:lnTo>
                  <a:close/>
                </a:path>
              </a:pathLst>
            </a:custGeom>
            <a:solidFill>
              <a:srgbClr val="30414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sp>
          <p:nvSpPr>
            <p:cNvPr id="43" name="Freeform 472">
              <a:extLst>
                <a:ext uri="{FF2B5EF4-FFF2-40B4-BE49-F238E27FC236}">
                  <a16:creationId xmlns:a16="http://schemas.microsoft.com/office/drawing/2014/main" id="{36EE7ADE-5A9C-4FE8-9CCD-51DBCBEBF26B}"/>
                </a:ext>
              </a:extLst>
            </p:cNvPr>
            <p:cNvSpPr>
              <a:spLocks noChangeAspect="1" noEditPoints="1"/>
            </p:cNvSpPr>
            <p:nvPr/>
          </p:nvSpPr>
          <p:spPr bwMode="auto">
            <a:xfrm>
              <a:off x="531745" y="2159515"/>
              <a:ext cx="486733" cy="44904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solidFill>
              <a:srgbClr val="75787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sp>
          <p:nvSpPr>
            <p:cNvPr id="44" name="TextBox 43">
              <a:extLst>
                <a:ext uri="{FF2B5EF4-FFF2-40B4-BE49-F238E27FC236}">
                  <a16:creationId xmlns:a16="http://schemas.microsoft.com/office/drawing/2014/main" id="{BA2400A2-2DDD-4C6B-9633-D41C62BB540C}"/>
                </a:ext>
              </a:extLst>
            </p:cNvPr>
            <p:cNvSpPr txBox="1"/>
            <p:nvPr/>
          </p:nvSpPr>
          <p:spPr>
            <a:xfrm>
              <a:off x="707338" y="1353408"/>
              <a:ext cx="907290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rPr>
                <a:t>        </a:t>
              </a:r>
              <a:r>
                <a:rPr kumimoji="0" lang="en-US" sz="1400" b="1"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Inbound integrations   : </a:t>
              </a:r>
              <a:r>
                <a:rPr kumimoji="0" lang="en-US" sz="140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Platform Events,</a:t>
              </a:r>
              <a:r>
                <a:rPr kumimoji="0" lang="en-US" sz="1400" b="1"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 </a:t>
              </a:r>
              <a:r>
                <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Web services/APIs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        Outbound Integrations: </a:t>
              </a:r>
              <a:r>
                <a:rPr kumimoji="0" lang="en-US" sz="140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Platform Events, </a:t>
              </a:r>
              <a:r>
                <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Web Services/APIs</a:t>
              </a:r>
              <a:r>
                <a:rPr kumimoji="0" lang="en-US" sz="14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rPr>
                <a:t>	</a:t>
              </a:r>
              <a:endParaRPr kumimoji="0" lang="en-US" sz="16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grpSp>
      <p:sp>
        <p:nvSpPr>
          <p:cNvPr id="46" name="Freeform 29">
            <a:extLst>
              <a:ext uri="{FF2B5EF4-FFF2-40B4-BE49-F238E27FC236}">
                <a16:creationId xmlns:a16="http://schemas.microsoft.com/office/drawing/2014/main" id="{478D3DFA-AD60-470D-9DDA-1B7898D29855}"/>
              </a:ext>
            </a:extLst>
          </p:cNvPr>
          <p:cNvSpPr>
            <a:spLocks/>
          </p:cNvSpPr>
          <p:nvPr/>
        </p:nvSpPr>
        <p:spPr bwMode="gray">
          <a:xfrm>
            <a:off x="4089991" y="2854705"/>
            <a:ext cx="1736725" cy="1736725"/>
          </a:xfrm>
          <a:custGeom>
            <a:avLst/>
            <a:gdLst/>
            <a:ahLst/>
            <a:cxnLst>
              <a:cxn ang="0">
                <a:pos x="0" y="532"/>
              </a:cxn>
              <a:cxn ang="0">
                <a:pos x="532" y="0"/>
              </a:cxn>
              <a:cxn ang="0">
                <a:pos x="532" y="532"/>
              </a:cxn>
              <a:cxn ang="0">
                <a:pos x="0" y="532"/>
              </a:cxn>
            </a:cxnLst>
            <a:rect l="0" t="0" r="r" b="b"/>
            <a:pathLst>
              <a:path w="532" h="532">
                <a:moveTo>
                  <a:pt x="0" y="532"/>
                </a:moveTo>
                <a:cubicBezTo>
                  <a:pt x="0" y="238"/>
                  <a:pt x="238" y="0"/>
                  <a:pt x="532" y="0"/>
                </a:cubicBezTo>
                <a:cubicBezTo>
                  <a:pt x="532" y="532"/>
                  <a:pt x="532" y="532"/>
                  <a:pt x="532" y="532"/>
                </a:cubicBezTo>
                <a:lnTo>
                  <a:pt x="0" y="532"/>
                </a:lnTo>
                <a:close/>
              </a:path>
            </a:pathLst>
          </a:custGeom>
          <a:solidFill>
            <a:schemeClr val="bg2">
              <a:lumMod val="75000"/>
            </a:schemeClr>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7" name="Freeform 30">
            <a:extLst>
              <a:ext uri="{FF2B5EF4-FFF2-40B4-BE49-F238E27FC236}">
                <a16:creationId xmlns:a16="http://schemas.microsoft.com/office/drawing/2014/main" id="{716FA794-754A-483B-B604-C960E89FE494}"/>
              </a:ext>
            </a:extLst>
          </p:cNvPr>
          <p:cNvSpPr>
            <a:spLocks/>
          </p:cNvSpPr>
          <p:nvPr/>
        </p:nvSpPr>
        <p:spPr bwMode="gray">
          <a:xfrm>
            <a:off x="4089991" y="4724780"/>
            <a:ext cx="1736725" cy="1736725"/>
          </a:xfrm>
          <a:custGeom>
            <a:avLst/>
            <a:gdLst/>
            <a:ahLst/>
            <a:cxnLst>
              <a:cxn ang="0">
                <a:pos x="532" y="532"/>
              </a:cxn>
              <a:cxn ang="0">
                <a:pos x="0" y="0"/>
              </a:cxn>
              <a:cxn ang="0">
                <a:pos x="532" y="0"/>
              </a:cxn>
              <a:cxn ang="0">
                <a:pos x="532" y="532"/>
              </a:cxn>
            </a:cxnLst>
            <a:rect l="0" t="0" r="r" b="b"/>
            <a:pathLst>
              <a:path w="532" h="532">
                <a:moveTo>
                  <a:pt x="532" y="532"/>
                </a:moveTo>
                <a:cubicBezTo>
                  <a:pt x="238" y="532"/>
                  <a:pt x="0" y="294"/>
                  <a:pt x="0" y="0"/>
                </a:cubicBezTo>
                <a:cubicBezTo>
                  <a:pt x="532" y="0"/>
                  <a:pt x="532" y="0"/>
                  <a:pt x="532" y="0"/>
                </a:cubicBezTo>
                <a:lnTo>
                  <a:pt x="532" y="532"/>
                </a:ln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8" name="Freeform 31">
            <a:extLst>
              <a:ext uri="{FF2B5EF4-FFF2-40B4-BE49-F238E27FC236}">
                <a16:creationId xmlns:a16="http://schemas.microsoft.com/office/drawing/2014/main" id="{F7B0BFF2-9F1C-4D68-9ECC-A17F89F2C63F}"/>
              </a:ext>
            </a:extLst>
          </p:cNvPr>
          <p:cNvSpPr>
            <a:spLocks/>
          </p:cNvSpPr>
          <p:nvPr/>
        </p:nvSpPr>
        <p:spPr bwMode="gray">
          <a:xfrm>
            <a:off x="5987053" y="4724780"/>
            <a:ext cx="1736725" cy="1736725"/>
          </a:xfrm>
          <a:custGeom>
            <a:avLst/>
            <a:gdLst/>
            <a:ahLst/>
            <a:cxnLst>
              <a:cxn ang="0">
                <a:pos x="532" y="0"/>
              </a:cxn>
              <a:cxn ang="0">
                <a:pos x="0" y="532"/>
              </a:cxn>
              <a:cxn ang="0">
                <a:pos x="0" y="0"/>
              </a:cxn>
              <a:cxn ang="0">
                <a:pos x="532" y="0"/>
              </a:cxn>
            </a:cxnLst>
            <a:rect l="0" t="0" r="r" b="b"/>
            <a:pathLst>
              <a:path w="532" h="532">
                <a:moveTo>
                  <a:pt x="532" y="0"/>
                </a:moveTo>
                <a:cubicBezTo>
                  <a:pt x="532" y="294"/>
                  <a:pt x="294" y="532"/>
                  <a:pt x="0" y="532"/>
                </a:cubicBezTo>
                <a:cubicBezTo>
                  <a:pt x="0" y="0"/>
                  <a:pt x="0" y="0"/>
                  <a:pt x="0" y="0"/>
                </a:cubicBezTo>
                <a:lnTo>
                  <a:pt x="532" y="0"/>
                </a:lnTo>
                <a:close/>
              </a:path>
            </a:pathLst>
          </a:custGeom>
          <a:solidFill>
            <a:schemeClr val="bg2">
              <a:lumMod val="75000"/>
            </a:schemeClr>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9" name="Freeform 32">
            <a:extLst>
              <a:ext uri="{FF2B5EF4-FFF2-40B4-BE49-F238E27FC236}">
                <a16:creationId xmlns:a16="http://schemas.microsoft.com/office/drawing/2014/main" id="{2D70F10E-7E6B-442A-9A43-8E044852C250}"/>
              </a:ext>
            </a:extLst>
          </p:cNvPr>
          <p:cNvSpPr>
            <a:spLocks/>
          </p:cNvSpPr>
          <p:nvPr/>
        </p:nvSpPr>
        <p:spPr bwMode="gray">
          <a:xfrm>
            <a:off x="5987053" y="2854705"/>
            <a:ext cx="1736725" cy="1736725"/>
          </a:xfrm>
          <a:custGeom>
            <a:avLst/>
            <a:gdLst/>
            <a:ahLst/>
            <a:cxnLst>
              <a:cxn ang="0">
                <a:pos x="0" y="0"/>
              </a:cxn>
              <a:cxn ang="0">
                <a:pos x="532" y="532"/>
              </a:cxn>
              <a:cxn ang="0">
                <a:pos x="0" y="532"/>
              </a:cxn>
              <a:cxn ang="0">
                <a:pos x="0" y="0"/>
              </a:cxn>
            </a:cxnLst>
            <a:rect l="0" t="0" r="r" b="b"/>
            <a:pathLst>
              <a:path w="532" h="532">
                <a:moveTo>
                  <a:pt x="0" y="0"/>
                </a:moveTo>
                <a:cubicBezTo>
                  <a:pt x="294" y="0"/>
                  <a:pt x="532" y="238"/>
                  <a:pt x="532" y="532"/>
                </a:cubicBezTo>
                <a:cubicBezTo>
                  <a:pt x="0" y="532"/>
                  <a:pt x="0" y="532"/>
                  <a:pt x="0" y="532"/>
                </a:cubicBezTo>
                <a:lnTo>
                  <a:pt x="0" y="0"/>
                </a:ln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50" name="Text Box 6">
            <a:extLst>
              <a:ext uri="{FF2B5EF4-FFF2-40B4-BE49-F238E27FC236}">
                <a16:creationId xmlns:a16="http://schemas.microsoft.com/office/drawing/2014/main" id="{B3DF4C84-3CDA-4393-901C-E1A981ED62D9}"/>
              </a:ext>
            </a:extLst>
          </p:cNvPr>
          <p:cNvSpPr txBox="1">
            <a:spLocks noChangeArrowheads="1"/>
          </p:cNvSpPr>
          <p:nvPr/>
        </p:nvSpPr>
        <p:spPr bwMode="gray">
          <a:xfrm>
            <a:off x="4371234" y="3617773"/>
            <a:ext cx="1506067" cy="169277"/>
          </a:xfrm>
          <a:prstGeom prst="rect">
            <a:avLst/>
          </a:prstGeom>
          <a:noFill/>
          <a:ln w="9525">
            <a:noFill/>
            <a:miter lim="800000"/>
            <a:headEnd/>
            <a:tailEnd/>
          </a:ln>
        </p:spPr>
        <p:txBody>
          <a:bodyPr wrap="square" lIns="0" tIns="0" rIns="0" bIns="0" anchor="b">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Platform Events</a:t>
            </a:r>
          </a:p>
        </p:txBody>
      </p:sp>
      <p:sp>
        <p:nvSpPr>
          <p:cNvPr id="51" name="Text Box 6">
            <a:extLst>
              <a:ext uri="{FF2B5EF4-FFF2-40B4-BE49-F238E27FC236}">
                <a16:creationId xmlns:a16="http://schemas.microsoft.com/office/drawing/2014/main" id="{8C9C2C4F-D80F-4A7F-8CA8-5FA8F07DB05A}"/>
              </a:ext>
            </a:extLst>
          </p:cNvPr>
          <p:cNvSpPr txBox="1">
            <a:spLocks noChangeArrowheads="1"/>
          </p:cNvSpPr>
          <p:nvPr/>
        </p:nvSpPr>
        <p:spPr bwMode="gray">
          <a:xfrm>
            <a:off x="5996091" y="3461006"/>
            <a:ext cx="1506067" cy="338554"/>
          </a:xfrm>
          <a:prstGeom prst="rect">
            <a:avLst/>
          </a:prstGeom>
          <a:noFill/>
          <a:ln w="9525">
            <a:noFill/>
            <a:miter lim="800000"/>
            <a:headEnd/>
            <a:tailEnd/>
          </a:ln>
        </p:spPr>
        <p:txBody>
          <a:bodyPr wrap="square" lIns="0" tIns="0" rIns="0" bIns="0" anchor="b">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Webservices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/APIs</a:t>
            </a:r>
          </a:p>
        </p:txBody>
      </p:sp>
      <p:sp>
        <p:nvSpPr>
          <p:cNvPr id="52" name="Text Box 6">
            <a:extLst>
              <a:ext uri="{FF2B5EF4-FFF2-40B4-BE49-F238E27FC236}">
                <a16:creationId xmlns:a16="http://schemas.microsoft.com/office/drawing/2014/main" id="{CED8F3C3-9D08-4339-B2D4-351A4239298E}"/>
              </a:ext>
            </a:extLst>
          </p:cNvPr>
          <p:cNvSpPr txBox="1">
            <a:spLocks noChangeArrowheads="1"/>
          </p:cNvSpPr>
          <p:nvPr/>
        </p:nvSpPr>
        <p:spPr bwMode="gray">
          <a:xfrm>
            <a:off x="4620141" y="5720343"/>
            <a:ext cx="1506067" cy="169277"/>
          </a:xfrm>
          <a:prstGeom prst="rect">
            <a:avLst/>
          </a:prstGeom>
          <a:noFill/>
          <a:ln w="9525">
            <a:noFill/>
            <a:miter lim="800000"/>
            <a:headEnd/>
            <a:tailEnd/>
          </a:ln>
        </p:spPr>
        <p:txBody>
          <a:bodyPr wrap="square" lIns="0" tIns="0" rIns="0" bIns="0" anchor="b">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Platform Events</a:t>
            </a:r>
            <a:endParaRPr kumimoji="0" lang="en-US" sz="1100" b="1" i="0" u="none" strike="noStrike" kern="1200" cap="none" spc="0" normalizeH="0" baseline="0" noProof="0">
              <a:ln>
                <a:noFill/>
              </a:ln>
              <a:solidFill>
                <a:prstClr val="white"/>
              </a:solidFill>
              <a:effectLst/>
              <a:uLnTx/>
              <a:uFillTx/>
              <a:latin typeface="Arial Body"/>
              <a:ea typeface="+mn-ea"/>
              <a:cs typeface="+mn-cs"/>
            </a:endParaRPr>
          </a:p>
        </p:txBody>
      </p:sp>
      <p:sp>
        <p:nvSpPr>
          <p:cNvPr id="53" name="Text Box 6">
            <a:extLst>
              <a:ext uri="{FF2B5EF4-FFF2-40B4-BE49-F238E27FC236}">
                <a16:creationId xmlns:a16="http://schemas.microsoft.com/office/drawing/2014/main" id="{C676E127-8861-42D8-83D3-FF8C6C0F9F03}"/>
              </a:ext>
            </a:extLst>
          </p:cNvPr>
          <p:cNvSpPr txBox="1">
            <a:spLocks noChangeArrowheads="1"/>
          </p:cNvSpPr>
          <p:nvPr/>
        </p:nvSpPr>
        <p:spPr bwMode="gray">
          <a:xfrm>
            <a:off x="6217711" y="5759741"/>
            <a:ext cx="1506067" cy="338554"/>
          </a:xfrm>
          <a:prstGeom prst="rect">
            <a:avLst/>
          </a:prstGeom>
          <a:noFill/>
          <a:ln w="9525">
            <a:noFill/>
            <a:miter lim="800000"/>
            <a:headEnd/>
            <a:tailEnd/>
          </a:ln>
        </p:spPr>
        <p:txBody>
          <a:bodyPr wrap="square" lIns="0" tIns="0" rIns="0" bIns="0" anchor="b">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 Webservices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/APIs</a:t>
            </a:r>
          </a:p>
        </p:txBody>
      </p:sp>
      <p:sp>
        <p:nvSpPr>
          <p:cNvPr id="54" name="Oval 53">
            <a:extLst>
              <a:ext uri="{FF2B5EF4-FFF2-40B4-BE49-F238E27FC236}">
                <a16:creationId xmlns:a16="http://schemas.microsoft.com/office/drawing/2014/main" id="{1A5F6D4B-E03F-460F-B270-6EF932A643B2}"/>
              </a:ext>
            </a:extLst>
          </p:cNvPr>
          <p:cNvSpPr/>
          <p:nvPr/>
        </p:nvSpPr>
        <p:spPr bwMode="gray">
          <a:xfrm>
            <a:off x="5124268" y="3872293"/>
            <a:ext cx="1616848" cy="1733131"/>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55" name="Rectangle 54">
            <a:extLst>
              <a:ext uri="{FF2B5EF4-FFF2-40B4-BE49-F238E27FC236}">
                <a16:creationId xmlns:a16="http://schemas.microsoft.com/office/drawing/2014/main" id="{A063B276-78F9-4EB5-94FC-18DB5E939A56}"/>
              </a:ext>
            </a:extLst>
          </p:cNvPr>
          <p:cNvSpPr/>
          <p:nvPr/>
        </p:nvSpPr>
        <p:spPr>
          <a:xfrm>
            <a:off x="5149700" y="4065381"/>
            <a:ext cx="1555272" cy="430887"/>
          </a:xfrm>
          <a:prstGeom prst="rect">
            <a:avLst/>
          </a:prstGeom>
          <a:noFill/>
        </p:spPr>
        <p:txBody>
          <a:bodyPr wrap="square" lIns="0" tIns="0" rIns="0" bIns="0">
            <a:spAutoFit/>
          </a:bodyPr>
          <a:lstStyle/>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Inbound</a:t>
            </a:r>
            <a:r>
              <a:rPr kumimoji="0" lang="en-US" sz="1400" b="0" i="0" u="none" strike="noStrike" kern="1200" cap="none" spc="0" normalizeH="0" baseline="0" noProof="0">
                <a:ln>
                  <a:noFill/>
                </a:ln>
                <a:effectLst/>
                <a:uLnTx/>
                <a:uFillTx/>
                <a:latin typeface="Arial Body"/>
                <a:ea typeface="+mn-ea"/>
                <a:cs typeface="Times New Roman" pitchFamily="18" charset="0"/>
              </a:rPr>
              <a:t> </a:t>
            </a:r>
            <a:r>
              <a:rPr kumimoji="0" lang="en-US" sz="1400" b="1" i="0" u="none" strike="noStrike" kern="1200" cap="none" spc="0" normalizeH="0" baseline="0" noProof="0">
                <a:ln>
                  <a:noFill/>
                </a:ln>
                <a:effectLst/>
                <a:uLnTx/>
                <a:uFillTx/>
                <a:latin typeface="Arial Body"/>
                <a:ea typeface="+mn-ea"/>
                <a:cs typeface="+mn-cs"/>
              </a:rPr>
              <a:t>Integration</a:t>
            </a:r>
          </a:p>
        </p:txBody>
      </p:sp>
      <p:sp>
        <p:nvSpPr>
          <p:cNvPr id="56" name="Rectangle 55">
            <a:extLst>
              <a:ext uri="{FF2B5EF4-FFF2-40B4-BE49-F238E27FC236}">
                <a16:creationId xmlns:a16="http://schemas.microsoft.com/office/drawing/2014/main" id="{D6D1992B-2408-4DF5-AB2D-7FE75CBE6C35}"/>
              </a:ext>
            </a:extLst>
          </p:cNvPr>
          <p:cNvSpPr/>
          <p:nvPr/>
        </p:nvSpPr>
        <p:spPr>
          <a:xfrm>
            <a:off x="5159813" y="4796368"/>
            <a:ext cx="1586533" cy="430887"/>
          </a:xfrm>
          <a:prstGeom prst="rect">
            <a:avLst/>
          </a:prstGeom>
          <a:noFill/>
        </p:spPr>
        <p:txBody>
          <a:bodyPr wrap="square" lIns="0" tIns="0" rIns="0" bIns="0">
            <a:spAutoFit/>
          </a:bodyPr>
          <a:lstStyle/>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Outbound Integration</a:t>
            </a:r>
            <a:endParaRPr kumimoji="0" lang="en-US" sz="1400" b="0" i="0" u="none" strike="noStrike" kern="1200" cap="none" spc="0" normalizeH="0" baseline="0" noProof="0">
              <a:ln>
                <a:noFill/>
              </a:ln>
              <a:effectLst/>
              <a:uLnTx/>
              <a:uFillTx/>
              <a:latin typeface="Arial Body"/>
              <a:ea typeface="+mn-ea"/>
              <a:cs typeface="Times New Roman" pitchFamily="18" charset="0"/>
            </a:endParaRPr>
          </a:p>
        </p:txBody>
      </p:sp>
      <p:cxnSp>
        <p:nvCxnSpPr>
          <p:cNvPr id="57" name="Straight Connector 56">
            <a:extLst>
              <a:ext uri="{FF2B5EF4-FFF2-40B4-BE49-F238E27FC236}">
                <a16:creationId xmlns:a16="http://schemas.microsoft.com/office/drawing/2014/main" id="{CC37C8BE-E236-442E-9A50-90659459EAAD}"/>
              </a:ext>
            </a:extLst>
          </p:cNvPr>
          <p:cNvCxnSpPr/>
          <p:nvPr/>
        </p:nvCxnSpPr>
        <p:spPr>
          <a:xfrm>
            <a:off x="3787045" y="4655074"/>
            <a:ext cx="4079341" cy="6061"/>
          </a:xfrm>
          <a:prstGeom prst="line">
            <a:avLst/>
          </a:prstGeom>
          <a:noFill/>
          <a:ln w="9525" cap="flat" cmpd="sng" algn="ctr">
            <a:solidFill>
              <a:srgbClr val="44546A"/>
            </a:solidFill>
            <a:prstDash val="lgDash"/>
          </a:ln>
          <a:effectLst/>
        </p:spPr>
      </p:cxnSp>
      <p:sp>
        <p:nvSpPr>
          <p:cNvPr id="58" name="Oval 57">
            <a:extLst>
              <a:ext uri="{FF2B5EF4-FFF2-40B4-BE49-F238E27FC236}">
                <a16:creationId xmlns:a16="http://schemas.microsoft.com/office/drawing/2014/main" id="{4D57CC8C-0656-46F7-B5A6-9AA3AACF3919}"/>
              </a:ext>
            </a:extLst>
          </p:cNvPr>
          <p:cNvSpPr/>
          <p:nvPr/>
        </p:nvSpPr>
        <p:spPr bwMode="gray">
          <a:xfrm>
            <a:off x="4392520" y="3909479"/>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grpSp>
        <p:nvGrpSpPr>
          <p:cNvPr id="59" name="Group 58">
            <a:extLst>
              <a:ext uri="{FF2B5EF4-FFF2-40B4-BE49-F238E27FC236}">
                <a16:creationId xmlns:a16="http://schemas.microsoft.com/office/drawing/2014/main" id="{1A79F89C-5B9B-4311-8F47-BE043E9FF5F2}"/>
              </a:ext>
            </a:extLst>
          </p:cNvPr>
          <p:cNvGrpSpPr/>
          <p:nvPr/>
        </p:nvGrpSpPr>
        <p:grpSpPr>
          <a:xfrm>
            <a:off x="4564491" y="4010176"/>
            <a:ext cx="270208" cy="303078"/>
            <a:chOff x="9832975" y="3732213"/>
            <a:chExt cx="633413" cy="809625"/>
          </a:xfrm>
          <a:solidFill>
            <a:schemeClr val="bg2">
              <a:lumMod val="75000"/>
            </a:schemeClr>
          </a:solidFill>
        </p:grpSpPr>
        <p:sp>
          <p:nvSpPr>
            <p:cNvPr id="89" name="Freeform 10">
              <a:extLst>
                <a:ext uri="{FF2B5EF4-FFF2-40B4-BE49-F238E27FC236}">
                  <a16:creationId xmlns:a16="http://schemas.microsoft.com/office/drawing/2014/main" id="{64470A5D-4987-4470-9939-7D98BE334873}"/>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90" name="Freeform 11">
              <a:extLst>
                <a:ext uri="{FF2B5EF4-FFF2-40B4-BE49-F238E27FC236}">
                  <a16:creationId xmlns:a16="http://schemas.microsoft.com/office/drawing/2014/main" id="{E2CA98F8-5BAB-4080-883F-63E88006D30A}"/>
                </a:ext>
              </a:extLst>
            </p:cNvPr>
            <p:cNvSpPr>
              <a:spLocks noEditPoints="1"/>
            </p:cNvSpPr>
            <p:nvPr/>
          </p:nvSpPr>
          <p:spPr bwMode="auto">
            <a:xfrm>
              <a:off x="9912351" y="4148138"/>
              <a:ext cx="460376" cy="312737"/>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91" name="Freeform 12">
              <a:extLst>
                <a:ext uri="{FF2B5EF4-FFF2-40B4-BE49-F238E27FC236}">
                  <a16:creationId xmlns:a16="http://schemas.microsoft.com/office/drawing/2014/main" id="{BA77E6A4-742B-494D-B03E-39DFAA291C15}"/>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sp>
        <p:nvSpPr>
          <p:cNvPr id="60" name="Oval 59">
            <a:extLst>
              <a:ext uri="{FF2B5EF4-FFF2-40B4-BE49-F238E27FC236}">
                <a16:creationId xmlns:a16="http://schemas.microsoft.com/office/drawing/2014/main" id="{348193D1-2D91-4538-8F79-BEA465675A33}"/>
              </a:ext>
            </a:extLst>
          </p:cNvPr>
          <p:cNvSpPr/>
          <p:nvPr/>
        </p:nvSpPr>
        <p:spPr bwMode="gray">
          <a:xfrm>
            <a:off x="6876358" y="3952948"/>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61" name="Oval 60">
            <a:extLst>
              <a:ext uri="{FF2B5EF4-FFF2-40B4-BE49-F238E27FC236}">
                <a16:creationId xmlns:a16="http://schemas.microsoft.com/office/drawing/2014/main" id="{58CD18AB-CAE0-4B08-B036-6868DB15D979}"/>
              </a:ext>
            </a:extLst>
          </p:cNvPr>
          <p:cNvSpPr/>
          <p:nvPr/>
        </p:nvSpPr>
        <p:spPr bwMode="gray">
          <a:xfrm>
            <a:off x="4412037" y="4805579"/>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62" name="Oval 61">
            <a:extLst>
              <a:ext uri="{FF2B5EF4-FFF2-40B4-BE49-F238E27FC236}">
                <a16:creationId xmlns:a16="http://schemas.microsoft.com/office/drawing/2014/main" id="{C1C23D6C-F58E-47BC-A8F2-D833450F906A}"/>
              </a:ext>
            </a:extLst>
          </p:cNvPr>
          <p:cNvSpPr/>
          <p:nvPr/>
        </p:nvSpPr>
        <p:spPr bwMode="gray">
          <a:xfrm>
            <a:off x="6876358" y="4801111"/>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grpSp>
        <p:nvGrpSpPr>
          <p:cNvPr id="63" name="Group 62">
            <a:extLst>
              <a:ext uri="{FF2B5EF4-FFF2-40B4-BE49-F238E27FC236}">
                <a16:creationId xmlns:a16="http://schemas.microsoft.com/office/drawing/2014/main" id="{9CB14C03-C52D-4C4A-9E09-BFC0766DBDAA}"/>
              </a:ext>
            </a:extLst>
          </p:cNvPr>
          <p:cNvGrpSpPr/>
          <p:nvPr/>
        </p:nvGrpSpPr>
        <p:grpSpPr>
          <a:xfrm>
            <a:off x="7036228" y="4047730"/>
            <a:ext cx="306040" cy="342933"/>
            <a:chOff x="11495127" y="3681413"/>
            <a:chExt cx="925516" cy="927101"/>
          </a:xfrm>
          <a:solidFill>
            <a:schemeClr val="accent1">
              <a:lumMod val="60000"/>
              <a:lumOff val="40000"/>
            </a:schemeClr>
          </a:solidFill>
        </p:grpSpPr>
        <p:sp>
          <p:nvSpPr>
            <p:cNvPr id="74" name="Freeform 18">
              <a:extLst>
                <a:ext uri="{FF2B5EF4-FFF2-40B4-BE49-F238E27FC236}">
                  <a16:creationId xmlns:a16="http://schemas.microsoft.com/office/drawing/2014/main" id="{C4850319-1611-4469-9B4B-73DDB60D0BE0}"/>
                </a:ext>
              </a:extLst>
            </p:cNvPr>
            <p:cNvSpPr>
              <a:spLocks noEditPoints="1"/>
            </p:cNvSpPr>
            <p:nvPr/>
          </p:nvSpPr>
          <p:spPr bwMode="auto">
            <a:xfrm>
              <a:off x="11495127" y="3681413"/>
              <a:ext cx="925516" cy="725489"/>
            </a:xfrm>
            <a:custGeom>
              <a:avLst/>
              <a:gdLst>
                <a:gd name="T0" fmla="*/ 1980 w 1980"/>
                <a:gd name="T1" fmla="*/ 1547 h 1547"/>
                <a:gd name="T2" fmla="*/ 1734 w 1980"/>
                <a:gd name="T3" fmla="*/ 1547 h 1547"/>
                <a:gd name="T4" fmla="*/ 1734 w 1980"/>
                <a:gd name="T5" fmla="*/ 1485 h 1547"/>
                <a:gd name="T6" fmla="*/ 1917 w 1980"/>
                <a:gd name="T7" fmla="*/ 1485 h 1547"/>
                <a:gd name="T8" fmla="*/ 1917 w 1980"/>
                <a:gd name="T9" fmla="*/ 1424 h 1547"/>
                <a:gd name="T10" fmla="*/ 1765 w 1980"/>
                <a:gd name="T11" fmla="*/ 1424 h 1547"/>
                <a:gd name="T12" fmla="*/ 1765 w 1980"/>
                <a:gd name="T13" fmla="*/ 1362 h 1547"/>
                <a:gd name="T14" fmla="*/ 1918 w 1980"/>
                <a:gd name="T15" fmla="*/ 1362 h 1547"/>
                <a:gd name="T16" fmla="*/ 1918 w 1980"/>
                <a:gd name="T17" fmla="*/ 249 h 1547"/>
                <a:gd name="T18" fmla="*/ 63 w 1980"/>
                <a:gd name="T19" fmla="*/ 249 h 1547"/>
                <a:gd name="T20" fmla="*/ 63 w 1980"/>
                <a:gd name="T21" fmla="*/ 1360 h 1547"/>
                <a:gd name="T22" fmla="*/ 154 w 1980"/>
                <a:gd name="T23" fmla="*/ 1360 h 1547"/>
                <a:gd name="T24" fmla="*/ 154 w 1980"/>
                <a:gd name="T25" fmla="*/ 1423 h 1547"/>
                <a:gd name="T26" fmla="*/ 64 w 1980"/>
                <a:gd name="T27" fmla="*/ 1423 h 1547"/>
                <a:gd name="T28" fmla="*/ 64 w 1980"/>
                <a:gd name="T29" fmla="*/ 1485 h 1547"/>
                <a:gd name="T30" fmla="*/ 154 w 1980"/>
                <a:gd name="T31" fmla="*/ 1485 h 1547"/>
                <a:gd name="T32" fmla="*/ 154 w 1980"/>
                <a:gd name="T33" fmla="*/ 1547 h 1547"/>
                <a:gd name="T34" fmla="*/ 0 w 1980"/>
                <a:gd name="T35" fmla="*/ 1547 h 1547"/>
                <a:gd name="T36" fmla="*/ 0 w 1980"/>
                <a:gd name="T37" fmla="*/ 0 h 1547"/>
                <a:gd name="T38" fmla="*/ 1980 w 1980"/>
                <a:gd name="T39" fmla="*/ 0 h 1547"/>
                <a:gd name="T40" fmla="*/ 1980 w 1980"/>
                <a:gd name="T41" fmla="*/ 1547 h 1547"/>
                <a:gd name="T42" fmla="*/ 1918 w 1980"/>
                <a:gd name="T43" fmla="*/ 63 h 1547"/>
                <a:gd name="T44" fmla="*/ 64 w 1980"/>
                <a:gd name="T45" fmla="*/ 63 h 1547"/>
                <a:gd name="T46" fmla="*/ 64 w 1980"/>
                <a:gd name="T47" fmla="*/ 185 h 1547"/>
                <a:gd name="T48" fmla="*/ 1918 w 1980"/>
                <a:gd name="T49" fmla="*/ 185 h 1547"/>
                <a:gd name="T50" fmla="*/ 1918 w 1980"/>
                <a:gd name="T51" fmla="*/ 6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0" h="1547">
                  <a:moveTo>
                    <a:pt x="1980" y="1547"/>
                  </a:moveTo>
                  <a:cubicBezTo>
                    <a:pt x="1899" y="1547"/>
                    <a:pt x="1817" y="1547"/>
                    <a:pt x="1734" y="1547"/>
                  </a:cubicBezTo>
                  <a:cubicBezTo>
                    <a:pt x="1734" y="1526"/>
                    <a:pt x="1734" y="1506"/>
                    <a:pt x="1734" y="1485"/>
                  </a:cubicBezTo>
                  <a:cubicBezTo>
                    <a:pt x="1795" y="1485"/>
                    <a:pt x="1855" y="1485"/>
                    <a:pt x="1917" y="1485"/>
                  </a:cubicBezTo>
                  <a:cubicBezTo>
                    <a:pt x="1917" y="1464"/>
                    <a:pt x="1917" y="1445"/>
                    <a:pt x="1917" y="1424"/>
                  </a:cubicBezTo>
                  <a:cubicBezTo>
                    <a:pt x="1867" y="1424"/>
                    <a:pt x="1817" y="1424"/>
                    <a:pt x="1765" y="1424"/>
                  </a:cubicBezTo>
                  <a:cubicBezTo>
                    <a:pt x="1765" y="1403"/>
                    <a:pt x="1765" y="1383"/>
                    <a:pt x="1765" y="1362"/>
                  </a:cubicBezTo>
                  <a:cubicBezTo>
                    <a:pt x="1816" y="1362"/>
                    <a:pt x="1866" y="1362"/>
                    <a:pt x="1918" y="1362"/>
                  </a:cubicBezTo>
                  <a:cubicBezTo>
                    <a:pt x="1918" y="990"/>
                    <a:pt x="1918" y="620"/>
                    <a:pt x="1918" y="249"/>
                  </a:cubicBezTo>
                  <a:cubicBezTo>
                    <a:pt x="1300" y="249"/>
                    <a:pt x="682" y="249"/>
                    <a:pt x="63" y="249"/>
                  </a:cubicBezTo>
                  <a:cubicBezTo>
                    <a:pt x="63" y="619"/>
                    <a:pt x="63" y="989"/>
                    <a:pt x="63" y="1360"/>
                  </a:cubicBezTo>
                  <a:cubicBezTo>
                    <a:pt x="93" y="1360"/>
                    <a:pt x="122" y="1360"/>
                    <a:pt x="154" y="1360"/>
                  </a:cubicBezTo>
                  <a:cubicBezTo>
                    <a:pt x="154" y="1382"/>
                    <a:pt x="154" y="1402"/>
                    <a:pt x="154" y="1423"/>
                  </a:cubicBezTo>
                  <a:cubicBezTo>
                    <a:pt x="124" y="1423"/>
                    <a:pt x="94" y="1423"/>
                    <a:pt x="64" y="1423"/>
                  </a:cubicBezTo>
                  <a:cubicBezTo>
                    <a:pt x="64" y="1443"/>
                    <a:pt x="64" y="1463"/>
                    <a:pt x="64" y="1485"/>
                  </a:cubicBezTo>
                  <a:cubicBezTo>
                    <a:pt x="93" y="1485"/>
                    <a:pt x="123" y="1485"/>
                    <a:pt x="154" y="1485"/>
                  </a:cubicBezTo>
                  <a:cubicBezTo>
                    <a:pt x="154" y="1506"/>
                    <a:pt x="154" y="1525"/>
                    <a:pt x="154" y="1547"/>
                  </a:cubicBezTo>
                  <a:cubicBezTo>
                    <a:pt x="103" y="1547"/>
                    <a:pt x="51" y="1547"/>
                    <a:pt x="0" y="1547"/>
                  </a:cubicBezTo>
                  <a:cubicBezTo>
                    <a:pt x="0" y="1032"/>
                    <a:pt x="0" y="516"/>
                    <a:pt x="0" y="0"/>
                  </a:cubicBezTo>
                  <a:cubicBezTo>
                    <a:pt x="660" y="0"/>
                    <a:pt x="1319" y="0"/>
                    <a:pt x="1980" y="0"/>
                  </a:cubicBezTo>
                  <a:cubicBezTo>
                    <a:pt x="1980" y="516"/>
                    <a:pt x="1980" y="1031"/>
                    <a:pt x="1980" y="1547"/>
                  </a:cubicBezTo>
                  <a:close/>
                  <a:moveTo>
                    <a:pt x="1918" y="63"/>
                  </a:moveTo>
                  <a:cubicBezTo>
                    <a:pt x="1298" y="63"/>
                    <a:pt x="681" y="63"/>
                    <a:pt x="64" y="63"/>
                  </a:cubicBezTo>
                  <a:cubicBezTo>
                    <a:pt x="64" y="105"/>
                    <a:pt x="64" y="145"/>
                    <a:pt x="64" y="185"/>
                  </a:cubicBezTo>
                  <a:cubicBezTo>
                    <a:pt x="682" y="185"/>
                    <a:pt x="1300" y="185"/>
                    <a:pt x="1918" y="185"/>
                  </a:cubicBezTo>
                  <a:cubicBezTo>
                    <a:pt x="1918" y="144"/>
                    <a:pt x="1918" y="104"/>
                    <a:pt x="19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5" name="Freeform 19">
              <a:extLst>
                <a:ext uri="{FF2B5EF4-FFF2-40B4-BE49-F238E27FC236}">
                  <a16:creationId xmlns:a16="http://schemas.microsoft.com/office/drawing/2014/main" id="{7ECA1B27-AD18-437E-95A7-6CCCA54C6B09}"/>
                </a:ext>
              </a:extLst>
            </p:cNvPr>
            <p:cNvSpPr>
              <a:spLocks noEditPoints="1"/>
            </p:cNvSpPr>
            <p:nvPr/>
          </p:nvSpPr>
          <p:spPr bwMode="auto">
            <a:xfrm>
              <a:off x="11579225" y="4200526"/>
              <a:ext cx="409575" cy="407988"/>
            </a:xfrm>
            <a:custGeom>
              <a:avLst/>
              <a:gdLst>
                <a:gd name="T0" fmla="*/ 271 w 876"/>
                <a:gd name="T1" fmla="*/ 848 h 871"/>
                <a:gd name="T2" fmla="*/ 178 w 876"/>
                <a:gd name="T3" fmla="*/ 698 h 871"/>
                <a:gd name="T4" fmla="*/ 0 w 876"/>
                <a:gd name="T5" fmla="*/ 498 h 871"/>
                <a:gd name="T6" fmla="*/ 1 w 876"/>
                <a:gd name="T7" fmla="*/ 377 h 871"/>
                <a:gd name="T8" fmla="*/ 179 w 876"/>
                <a:gd name="T9" fmla="*/ 177 h 871"/>
                <a:gd name="T10" fmla="*/ 378 w 876"/>
                <a:gd name="T11" fmla="*/ 0 h 871"/>
                <a:gd name="T12" fmla="*/ 498 w 876"/>
                <a:gd name="T13" fmla="*/ 0 h 871"/>
                <a:gd name="T14" fmla="*/ 680 w 876"/>
                <a:gd name="T15" fmla="*/ 145 h 871"/>
                <a:gd name="T16" fmla="*/ 793 w 876"/>
                <a:gd name="T17" fmla="*/ 172 h 871"/>
                <a:gd name="T18" fmla="*/ 807 w 876"/>
                <a:gd name="T19" fmla="*/ 442 h 871"/>
                <a:gd name="T20" fmla="*/ 875 w 876"/>
                <a:gd name="T21" fmla="*/ 501 h 871"/>
                <a:gd name="T22" fmla="*/ 697 w 876"/>
                <a:gd name="T23" fmla="*/ 700 h 871"/>
                <a:gd name="T24" fmla="*/ 612 w 876"/>
                <a:gd name="T25" fmla="*/ 844 h 871"/>
                <a:gd name="T26" fmla="*/ 500 w 876"/>
                <a:gd name="T27" fmla="*/ 871 h 871"/>
                <a:gd name="T28" fmla="*/ 438 w 876"/>
                <a:gd name="T29" fmla="*/ 806 h 871"/>
                <a:gd name="T30" fmla="*/ 376 w 876"/>
                <a:gd name="T31" fmla="*/ 871 h 871"/>
                <a:gd name="T32" fmla="*/ 619 w 876"/>
                <a:gd name="T33" fmla="*/ 130 h 871"/>
                <a:gd name="T34" fmla="*/ 561 w 876"/>
                <a:gd name="T35" fmla="*/ 77 h 871"/>
                <a:gd name="T36" fmla="*/ 355 w 876"/>
                <a:gd name="T37" fmla="*/ 96 h 871"/>
                <a:gd name="T38" fmla="*/ 277 w 876"/>
                <a:gd name="T39" fmla="*/ 93 h 871"/>
                <a:gd name="T40" fmla="*/ 139 w 876"/>
                <a:gd name="T41" fmla="*/ 255 h 871"/>
                <a:gd name="T42" fmla="*/ 78 w 876"/>
                <a:gd name="T43" fmla="*/ 312 h 871"/>
                <a:gd name="T44" fmla="*/ 98 w 876"/>
                <a:gd name="T45" fmla="*/ 519 h 871"/>
                <a:gd name="T46" fmla="*/ 93 w 876"/>
                <a:gd name="T47" fmla="*/ 600 h 871"/>
                <a:gd name="T48" fmla="*/ 258 w 876"/>
                <a:gd name="T49" fmla="*/ 740 h 871"/>
                <a:gd name="T50" fmla="*/ 312 w 876"/>
                <a:gd name="T51" fmla="*/ 798 h 871"/>
                <a:gd name="T52" fmla="*/ 520 w 876"/>
                <a:gd name="T53" fmla="*/ 779 h 871"/>
                <a:gd name="T54" fmla="*/ 600 w 876"/>
                <a:gd name="T55" fmla="*/ 783 h 871"/>
                <a:gd name="T56" fmla="*/ 738 w 876"/>
                <a:gd name="T57" fmla="*/ 619 h 871"/>
                <a:gd name="T58" fmla="*/ 798 w 876"/>
                <a:gd name="T59" fmla="*/ 563 h 871"/>
                <a:gd name="T60" fmla="*/ 778 w 876"/>
                <a:gd name="T61" fmla="*/ 357 h 871"/>
                <a:gd name="T62" fmla="*/ 782 w 876"/>
                <a:gd name="T63" fmla="*/ 274 h 871"/>
                <a:gd name="T64" fmla="*/ 619 w 876"/>
                <a:gd name="T65" fmla="*/ 13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871">
                  <a:moveTo>
                    <a:pt x="337" y="871"/>
                  </a:moveTo>
                  <a:cubicBezTo>
                    <a:pt x="315" y="864"/>
                    <a:pt x="292" y="858"/>
                    <a:pt x="271" y="848"/>
                  </a:cubicBezTo>
                  <a:cubicBezTo>
                    <a:pt x="237" y="832"/>
                    <a:pt x="205" y="814"/>
                    <a:pt x="170" y="795"/>
                  </a:cubicBezTo>
                  <a:cubicBezTo>
                    <a:pt x="196" y="761"/>
                    <a:pt x="216" y="731"/>
                    <a:pt x="178" y="698"/>
                  </a:cubicBezTo>
                  <a:cubicBezTo>
                    <a:pt x="146" y="671"/>
                    <a:pt x="135" y="671"/>
                    <a:pt x="83" y="704"/>
                  </a:cubicBezTo>
                  <a:cubicBezTo>
                    <a:pt x="41" y="642"/>
                    <a:pt x="10" y="576"/>
                    <a:pt x="0" y="498"/>
                  </a:cubicBezTo>
                  <a:cubicBezTo>
                    <a:pt x="40" y="497"/>
                    <a:pt x="70" y="485"/>
                    <a:pt x="70" y="439"/>
                  </a:cubicBezTo>
                  <a:cubicBezTo>
                    <a:pt x="71" y="392"/>
                    <a:pt x="41" y="379"/>
                    <a:pt x="1" y="377"/>
                  </a:cubicBezTo>
                  <a:cubicBezTo>
                    <a:pt x="9" y="300"/>
                    <a:pt x="41" y="235"/>
                    <a:pt x="83" y="171"/>
                  </a:cubicBezTo>
                  <a:cubicBezTo>
                    <a:pt x="114" y="197"/>
                    <a:pt x="145" y="213"/>
                    <a:pt x="179" y="177"/>
                  </a:cubicBezTo>
                  <a:cubicBezTo>
                    <a:pt x="204" y="149"/>
                    <a:pt x="204" y="136"/>
                    <a:pt x="172" y="82"/>
                  </a:cubicBezTo>
                  <a:cubicBezTo>
                    <a:pt x="234" y="41"/>
                    <a:pt x="299" y="10"/>
                    <a:pt x="378" y="0"/>
                  </a:cubicBezTo>
                  <a:cubicBezTo>
                    <a:pt x="378" y="44"/>
                    <a:pt x="395" y="73"/>
                    <a:pt x="444" y="70"/>
                  </a:cubicBezTo>
                  <a:cubicBezTo>
                    <a:pt x="487" y="68"/>
                    <a:pt x="496" y="38"/>
                    <a:pt x="498" y="0"/>
                  </a:cubicBezTo>
                  <a:cubicBezTo>
                    <a:pt x="575" y="10"/>
                    <a:pt x="643" y="36"/>
                    <a:pt x="698" y="80"/>
                  </a:cubicBezTo>
                  <a:cubicBezTo>
                    <a:pt x="691" y="104"/>
                    <a:pt x="681" y="124"/>
                    <a:pt x="680" y="145"/>
                  </a:cubicBezTo>
                  <a:cubicBezTo>
                    <a:pt x="679" y="156"/>
                    <a:pt x="692" y="170"/>
                    <a:pt x="701" y="180"/>
                  </a:cubicBezTo>
                  <a:cubicBezTo>
                    <a:pt x="729" y="206"/>
                    <a:pt x="743" y="204"/>
                    <a:pt x="793" y="172"/>
                  </a:cubicBezTo>
                  <a:cubicBezTo>
                    <a:pt x="836" y="233"/>
                    <a:pt x="866" y="299"/>
                    <a:pt x="876" y="378"/>
                  </a:cubicBezTo>
                  <a:cubicBezTo>
                    <a:pt x="833" y="378"/>
                    <a:pt x="802" y="394"/>
                    <a:pt x="807" y="442"/>
                  </a:cubicBezTo>
                  <a:cubicBezTo>
                    <a:pt x="808" y="457"/>
                    <a:pt x="816" y="476"/>
                    <a:pt x="827" y="485"/>
                  </a:cubicBezTo>
                  <a:cubicBezTo>
                    <a:pt x="838" y="495"/>
                    <a:pt x="858" y="496"/>
                    <a:pt x="875" y="501"/>
                  </a:cubicBezTo>
                  <a:cubicBezTo>
                    <a:pt x="866" y="576"/>
                    <a:pt x="839" y="643"/>
                    <a:pt x="793" y="702"/>
                  </a:cubicBezTo>
                  <a:cubicBezTo>
                    <a:pt x="737" y="672"/>
                    <a:pt x="723" y="671"/>
                    <a:pt x="697" y="700"/>
                  </a:cubicBezTo>
                  <a:cubicBezTo>
                    <a:pt x="670" y="728"/>
                    <a:pt x="671" y="744"/>
                    <a:pt x="705" y="795"/>
                  </a:cubicBezTo>
                  <a:cubicBezTo>
                    <a:pt x="674" y="812"/>
                    <a:pt x="644" y="829"/>
                    <a:pt x="612" y="844"/>
                  </a:cubicBezTo>
                  <a:cubicBezTo>
                    <a:pt x="589" y="855"/>
                    <a:pt x="563" y="862"/>
                    <a:pt x="539" y="871"/>
                  </a:cubicBezTo>
                  <a:cubicBezTo>
                    <a:pt x="526" y="871"/>
                    <a:pt x="513" y="871"/>
                    <a:pt x="500" y="871"/>
                  </a:cubicBezTo>
                  <a:cubicBezTo>
                    <a:pt x="499" y="866"/>
                    <a:pt x="497" y="860"/>
                    <a:pt x="496" y="855"/>
                  </a:cubicBezTo>
                  <a:cubicBezTo>
                    <a:pt x="490" y="820"/>
                    <a:pt x="473" y="806"/>
                    <a:pt x="438" y="806"/>
                  </a:cubicBezTo>
                  <a:cubicBezTo>
                    <a:pt x="403" y="806"/>
                    <a:pt x="386" y="821"/>
                    <a:pt x="380" y="855"/>
                  </a:cubicBezTo>
                  <a:cubicBezTo>
                    <a:pt x="379" y="860"/>
                    <a:pt x="378" y="866"/>
                    <a:pt x="376" y="871"/>
                  </a:cubicBezTo>
                  <a:cubicBezTo>
                    <a:pt x="363" y="871"/>
                    <a:pt x="350" y="871"/>
                    <a:pt x="337" y="871"/>
                  </a:cubicBezTo>
                  <a:close/>
                  <a:moveTo>
                    <a:pt x="619" y="130"/>
                  </a:moveTo>
                  <a:cubicBezTo>
                    <a:pt x="619" y="100"/>
                    <a:pt x="619" y="100"/>
                    <a:pt x="592" y="88"/>
                  </a:cubicBezTo>
                  <a:cubicBezTo>
                    <a:pt x="582" y="84"/>
                    <a:pt x="571" y="81"/>
                    <a:pt x="561" y="77"/>
                  </a:cubicBezTo>
                  <a:cubicBezTo>
                    <a:pt x="549" y="71"/>
                    <a:pt x="542" y="74"/>
                    <a:pt x="534" y="85"/>
                  </a:cubicBezTo>
                  <a:cubicBezTo>
                    <a:pt x="486" y="142"/>
                    <a:pt x="405" y="150"/>
                    <a:pt x="355" y="96"/>
                  </a:cubicBezTo>
                  <a:cubicBezTo>
                    <a:pt x="331" y="71"/>
                    <a:pt x="313" y="76"/>
                    <a:pt x="289" y="87"/>
                  </a:cubicBezTo>
                  <a:cubicBezTo>
                    <a:pt x="285" y="89"/>
                    <a:pt x="281" y="91"/>
                    <a:pt x="277" y="93"/>
                  </a:cubicBezTo>
                  <a:cubicBezTo>
                    <a:pt x="261" y="98"/>
                    <a:pt x="255" y="106"/>
                    <a:pt x="256" y="125"/>
                  </a:cubicBezTo>
                  <a:cubicBezTo>
                    <a:pt x="260" y="198"/>
                    <a:pt x="209" y="257"/>
                    <a:pt x="139" y="255"/>
                  </a:cubicBezTo>
                  <a:cubicBezTo>
                    <a:pt x="106" y="254"/>
                    <a:pt x="93" y="267"/>
                    <a:pt x="85" y="294"/>
                  </a:cubicBezTo>
                  <a:cubicBezTo>
                    <a:pt x="83" y="300"/>
                    <a:pt x="81" y="306"/>
                    <a:pt x="78" y="312"/>
                  </a:cubicBezTo>
                  <a:cubicBezTo>
                    <a:pt x="72" y="325"/>
                    <a:pt x="74" y="333"/>
                    <a:pt x="86" y="343"/>
                  </a:cubicBezTo>
                  <a:cubicBezTo>
                    <a:pt x="141" y="390"/>
                    <a:pt x="150" y="470"/>
                    <a:pt x="98" y="519"/>
                  </a:cubicBezTo>
                  <a:cubicBezTo>
                    <a:pt x="71" y="545"/>
                    <a:pt x="76" y="564"/>
                    <a:pt x="89" y="590"/>
                  </a:cubicBezTo>
                  <a:cubicBezTo>
                    <a:pt x="90" y="593"/>
                    <a:pt x="92" y="597"/>
                    <a:pt x="93" y="600"/>
                  </a:cubicBezTo>
                  <a:cubicBezTo>
                    <a:pt x="98" y="616"/>
                    <a:pt x="108" y="620"/>
                    <a:pt x="125" y="620"/>
                  </a:cubicBezTo>
                  <a:cubicBezTo>
                    <a:pt x="199" y="616"/>
                    <a:pt x="256" y="668"/>
                    <a:pt x="258" y="740"/>
                  </a:cubicBezTo>
                  <a:cubicBezTo>
                    <a:pt x="259" y="778"/>
                    <a:pt x="259" y="778"/>
                    <a:pt x="296" y="793"/>
                  </a:cubicBezTo>
                  <a:cubicBezTo>
                    <a:pt x="301" y="795"/>
                    <a:pt x="307" y="796"/>
                    <a:pt x="312" y="798"/>
                  </a:cubicBezTo>
                  <a:cubicBezTo>
                    <a:pt x="325" y="804"/>
                    <a:pt x="333" y="802"/>
                    <a:pt x="343" y="790"/>
                  </a:cubicBezTo>
                  <a:cubicBezTo>
                    <a:pt x="390" y="734"/>
                    <a:pt x="471" y="727"/>
                    <a:pt x="520" y="779"/>
                  </a:cubicBezTo>
                  <a:cubicBezTo>
                    <a:pt x="545" y="805"/>
                    <a:pt x="563" y="801"/>
                    <a:pt x="588" y="788"/>
                  </a:cubicBezTo>
                  <a:cubicBezTo>
                    <a:pt x="592" y="786"/>
                    <a:pt x="596" y="784"/>
                    <a:pt x="600" y="783"/>
                  </a:cubicBezTo>
                  <a:cubicBezTo>
                    <a:pt x="616" y="778"/>
                    <a:pt x="621" y="769"/>
                    <a:pt x="620" y="751"/>
                  </a:cubicBezTo>
                  <a:cubicBezTo>
                    <a:pt x="616" y="678"/>
                    <a:pt x="667" y="621"/>
                    <a:pt x="738" y="619"/>
                  </a:cubicBezTo>
                  <a:cubicBezTo>
                    <a:pt x="778" y="618"/>
                    <a:pt x="778" y="618"/>
                    <a:pt x="793" y="580"/>
                  </a:cubicBezTo>
                  <a:cubicBezTo>
                    <a:pt x="795" y="574"/>
                    <a:pt x="796" y="569"/>
                    <a:pt x="798" y="563"/>
                  </a:cubicBezTo>
                  <a:cubicBezTo>
                    <a:pt x="805" y="550"/>
                    <a:pt x="801" y="542"/>
                    <a:pt x="790" y="533"/>
                  </a:cubicBezTo>
                  <a:cubicBezTo>
                    <a:pt x="734" y="486"/>
                    <a:pt x="726" y="406"/>
                    <a:pt x="778" y="357"/>
                  </a:cubicBezTo>
                  <a:cubicBezTo>
                    <a:pt x="805" y="331"/>
                    <a:pt x="800" y="312"/>
                    <a:pt x="787" y="286"/>
                  </a:cubicBezTo>
                  <a:cubicBezTo>
                    <a:pt x="785" y="282"/>
                    <a:pt x="783" y="278"/>
                    <a:pt x="782" y="274"/>
                  </a:cubicBezTo>
                  <a:cubicBezTo>
                    <a:pt x="777" y="260"/>
                    <a:pt x="769" y="255"/>
                    <a:pt x="753" y="256"/>
                  </a:cubicBezTo>
                  <a:cubicBezTo>
                    <a:pt x="675" y="261"/>
                    <a:pt x="618" y="206"/>
                    <a:pt x="619"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6" name="Freeform 20">
              <a:extLst>
                <a:ext uri="{FF2B5EF4-FFF2-40B4-BE49-F238E27FC236}">
                  <a16:creationId xmlns:a16="http://schemas.microsoft.com/office/drawing/2014/main" id="{74DC324E-4D9B-433C-8A26-9EE102A69FA3}"/>
                </a:ext>
              </a:extLst>
            </p:cNvPr>
            <p:cNvSpPr>
              <a:spLocks/>
            </p:cNvSpPr>
            <p:nvPr/>
          </p:nvSpPr>
          <p:spPr bwMode="auto">
            <a:xfrm>
              <a:off x="11755438" y="4578351"/>
              <a:ext cx="58738" cy="30163"/>
            </a:xfrm>
            <a:custGeom>
              <a:avLst/>
              <a:gdLst>
                <a:gd name="T0" fmla="*/ 0 w 124"/>
                <a:gd name="T1" fmla="*/ 65 h 65"/>
                <a:gd name="T2" fmla="*/ 4 w 124"/>
                <a:gd name="T3" fmla="*/ 49 h 65"/>
                <a:gd name="T4" fmla="*/ 62 w 124"/>
                <a:gd name="T5" fmla="*/ 0 h 65"/>
                <a:gd name="T6" fmla="*/ 120 w 124"/>
                <a:gd name="T7" fmla="*/ 49 h 65"/>
                <a:gd name="T8" fmla="*/ 124 w 124"/>
                <a:gd name="T9" fmla="*/ 65 h 65"/>
                <a:gd name="T10" fmla="*/ 0 w 124"/>
                <a:gd name="T11" fmla="*/ 65 h 65"/>
              </a:gdLst>
              <a:ahLst/>
              <a:cxnLst>
                <a:cxn ang="0">
                  <a:pos x="T0" y="T1"/>
                </a:cxn>
                <a:cxn ang="0">
                  <a:pos x="T2" y="T3"/>
                </a:cxn>
                <a:cxn ang="0">
                  <a:pos x="T4" y="T5"/>
                </a:cxn>
                <a:cxn ang="0">
                  <a:pos x="T6" y="T7"/>
                </a:cxn>
                <a:cxn ang="0">
                  <a:pos x="T8" y="T9"/>
                </a:cxn>
                <a:cxn ang="0">
                  <a:pos x="T10" y="T11"/>
                </a:cxn>
              </a:cxnLst>
              <a:rect l="0" t="0" r="r" b="b"/>
              <a:pathLst>
                <a:path w="124" h="65">
                  <a:moveTo>
                    <a:pt x="0" y="65"/>
                  </a:moveTo>
                  <a:cubicBezTo>
                    <a:pt x="2" y="60"/>
                    <a:pt x="3" y="54"/>
                    <a:pt x="4" y="49"/>
                  </a:cubicBezTo>
                  <a:cubicBezTo>
                    <a:pt x="10" y="15"/>
                    <a:pt x="27" y="0"/>
                    <a:pt x="62" y="0"/>
                  </a:cubicBezTo>
                  <a:cubicBezTo>
                    <a:pt x="97" y="0"/>
                    <a:pt x="114" y="14"/>
                    <a:pt x="120" y="49"/>
                  </a:cubicBezTo>
                  <a:cubicBezTo>
                    <a:pt x="121" y="54"/>
                    <a:pt x="123" y="60"/>
                    <a:pt x="124" y="65"/>
                  </a:cubicBezTo>
                  <a:cubicBezTo>
                    <a:pt x="83" y="65"/>
                    <a:pt x="41" y="65"/>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7" name="Freeform 21">
              <a:extLst>
                <a:ext uri="{FF2B5EF4-FFF2-40B4-BE49-F238E27FC236}">
                  <a16:creationId xmlns:a16="http://schemas.microsoft.com/office/drawing/2014/main" id="{A9B78CC9-585F-4FAC-96D9-5A98D800A1CC}"/>
                </a:ext>
              </a:extLst>
            </p:cNvPr>
            <p:cNvSpPr>
              <a:spLocks noEditPoints="1"/>
            </p:cNvSpPr>
            <p:nvPr/>
          </p:nvSpPr>
          <p:spPr bwMode="auto">
            <a:xfrm>
              <a:off x="11985625" y="4143376"/>
              <a:ext cx="320675" cy="322263"/>
            </a:xfrm>
            <a:custGeom>
              <a:avLst/>
              <a:gdLst>
                <a:gd name="T0" fmla="*/ 183 w 685"/>
                <a:gd name="T1" fmla="*/ 642 h 688"/>
                <a:gd name="T2" fmla="*/ 175 w 685"/>
                <a:gd name="T3" fmla="*/ 574 h 688"/>
                <a:gd name="T4" fmla="*/ 113 w 685"/>
                <a:gd name="T5" fmla="*/ 596 h 688"/>
                <a:gd name="T6" fmla="*/ 14 w 685"/>
                <a:gd name="T7" fmla="*/ 442 h 688"/>
                <a:gd name="T8" fmla="*/ 62 w 685"/>
                <a:gd name="T9" fmla="*/ 393 h 688"/>
                <a:gd name="T10" fmla="*/ 0 w 685"/>
                <a:gd name="T11" fmla="*/ 360 h 688"/>
                <a:gd name="T12" fmla="*/ 43 w 685"/>
                <a:gd name="T13" fmla="*/ 183 h 688"/>
                <a:gd name="T14" fmla="*/ 112 w 685"/>
                <a:gd name="T15" fmla="*/ 172 h 688"/>
                <a:gd name="T16" fmla="*/ 89 w 685"/>
                <a:gd name="T17" fmla="*/ 112 h 688"/>
                <a:gd name="T18" fmla="*/ 242 w 685"/>
                <a:gd name="T19" fmla="*/ 13 h 688"/>
                <a:gd name="T20" fmla="*/ 288 w 685"/>
                <a:gd name="T21" fmla="*/ 63 h 688"/>
                <a:gd name="T22" fmla="*/ 324 w 685"/>
                <a:gd name="T23" fmla="*/ 0 h 688"/>
                <a:gd name="T24" fmla="*/ 502 w 685"/>
                <a:gd name="T25" fmla="*/ 42 h 688"/>
                <a:gd name="T26" fmla="*/ 512 w 685"/>
                <a:gd name="T27" fmla="*/ 112 h 688"/>
                <a:gd name="T28" fmla="*/ 573 w 685"/>
                <a:gd name="T29" fmla="*/ 88 h 688"/>
                <a:gd name="T30" fmla="*/ 671 w 685"/>
                <a:gd name="T31" fmla="*/ 240 h 688"/>
                <a:gd name="T32" fmla="*/ 626 w 685"/>
                <a:gd name="T33" fmla="*/ 267 h 688"/>
                <a:gd name="T34" fmla="*/ 625 w 685"/>
                <a:gd name="T35" fmla="*/ 298 h 688"/>
                <a:gd name="T36" fmla="*/ 685 w 685"/>
                <a:gd name="T37" fmla="*/ 322 h 688"/>
                <a:gd name="T38" fmla="*/ 643 w 685"/>
                <a:gd name="T39" fmla="*/ 501 h 688"/>
                <a:gd name="T40" fmla="*/ 571 w 685"/>
                <a:gd name="T41" fmla="*/ 515 h 688"/>
                <a:gd name="T42" fmla="*/ 597 w 685"/>
                <a:gd name="T43" fmla="*/ 572 h 688"/>
                <a:gd name="T44" fmla="*/ 442 w 685"/>
                <a:gd name="T45" fmla="*/ 671 h 688"/>
                <a:gd name="T46" fmla="*/ 391 w 685"/>
                <a:gd name="T47" fmla="*/ 623 h 688"/>
                <a:gd name="T48" fmla="*/ 361 w 685"/>
                <a:gd name="T49" fmla="*/ 683 h 688"/>
                <a:gd name="T50" fmla="*/ 183 w 685"/>
                <a:gd name="T51" fmla="*/ 642 h 688"/>
                <a:gd name="T52" fmla="*/ 97 w 685"/>
                <a:gd name="T53" fmla="*/ 475 h 688"/>
                <a:gd name="T54" fmla="*/ 107 w 685"/>
                <a:gd name="T55" fmla="*/ 493 h 688"/>
                <a:gd name="T56" fmla="*/ 140 w 685"/>
                <a:gd name="T57" fmla="*/ 509 h 688"/>
                <a:gd name="T58" fmla="*/ 253 w 685"/>
                <a:gd name="T59" fmla="*/ 590 h 688"/>
                <a:gd name="T60" fmla="*/ 276 w 685"/>
                <a:gd name="T61" fmla="*/ 612 h 688"/>
                <a:gd name="T62" fmla="*/ 317 w 685"/>
                <a:gd name="T63" fmla="*/ 604 h 688"/>
                <a:gd name="T64" fmla="*/ 448 w 685"/>
                <a:gd name="T65" fmla="*/ 575 h 688"/>
                <a:gd name="T66" fmla="*/ 502 w 685"/>
                <a:gd name="T67" fmla="*/ 572 h 688"/>
                <a:gd name="T68" fmla="*/ 510 w 685"/>
                <a:gd name="T69" fmla="*/ 550 h 688"/>
                <a:gd name="T70" fmla="*/ 592 w 685"/>
                <a:gd name="T71" fmla="*/ 432 h 688"/>
                <a:gd name="T72" fmla="*/ 613 w 685"/>
                <a:gd name="T73" fmla="*/ 409 h 688"/>
                <a:gd name="T74" fmla="*/ 606 w 685"/>
                <a:gd name="T75" fmla="*/ 370 h 688"/>
                <a:gd name="T76" fmla="*/ 582 w 685"/>
                <a:gd name="T77" fmla="*/ 225 h 688"/>
                <a:gd name="T78" fmla="*/ 579 w 685"/>
                <a:gd name="T79" fmla="*/ 194 h 688"/>
                <a:gd name="T80" fmla="*/ 551 w 685"/>
                <a:gd name="T81" fmla="*/ 174 h 688"/>
                <a:gd name="T82" fmla="*/ 434 w 685"/>
                <a:gd name="T83" fmla="*/ 100 h 688"/>
                <a:gd name="T84" fmla="*/ 400 w 685"/>
                <a:gd name="T85" fmla="*/ 70 h 688"/>
                <a:gd name="T86" fmla="*/ 367 w 685"/>
                <a:gd name="T87" fmla="*/ 83 h 688"/>
                <a:gd name="T88" fmla="*/ 297 w 685"/>
                <a:gd name="T89" fmla="*/ 123 h 688"/>
                <a:gd name="T90" fmla="*/ 214 w 685"/>
                <a:gd name="T91" fmla="*/ 94 h 688"/>
                <a:gd name="T92" fmla="*/ 193 w 685"/>
                <a:gd name="T93" fmla="*/ 106 h 688"/>
                <a:gd name="T94" fmla="*/ 175 w 685"/>
                <a:gd name="T95" fmla="*/ 141 h 688"/>
                <a:gd name="T96" fmla="*/ 94 w 685"/>
                <a:gd name="T97" fmla="*/ 252 h 688"/>
                <a:gd name="T98" fmla="*/ 72 w 685"/>
                <a:gd name="T99" fmla="*/ 275 h 688"/>
                <a:gd name="T100" fmla="*/ 81 w 685"/>
                <a:gd name="T101" fmla="*/ 317 h 688"/>
                <a:gd name="T102" fmla="*/ 121 w 685"/>
                <a:gd name="T103" fmla="*/ 416 h 688"/>
                <a:gd name="T104" fmla="*/ 97 w 685"/>
                <a:gd name="T105" fmla="*/ 47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5" h="688">
                  <a:moveTo>
                    <a:pt x="183" y="642"/>
                  </a:moveTo>
                  <a:cubicBezTo>
                    <a:pt x="192" y="618"/>
                    <a:pt x="207" y="594"/>
                    <a:pt x="175" y="574"/>
                  </a:cubicBezTo>
                  <a:cubicBezTo>
                    <a:pt x="143" y="553"/>
                    <a:pt x="131" y="583"/>
                    <a:pt x="113" y="596"/>
                  </a:cubicBezTo>
                  <a:cubicBezTo>
                    <a:pt x="73" y="560"/>
                    <a:pt x="35" y="500"/>
                    <a:pt x="14" y="442"/>
                  </a:cubicBezTo>
                  <a:cubicBezTo>
                    <a:pt x="33" y="430"/>
                    <a:pt x="69" y="435"/>
                    <a:pt x="62" y="393"/>
                  </a:cubicBezTo>
                  <a:cubicBezTo>
                    <a:pt x="56" y="352"/>
                    <a:pt x="25" y="363"/>
                    <a:pt x="0" y="360"/>
                  </a:cubicBezTo>
                  <a:cubicBezTo>
                    <a:pt x="3" y="298"/>
                    <a:pt x="11" y="239"/>
                    <a:pt x="43" y="183"/>
                  </a:cubicBezTo>
                  <a:cubicBezTo>
                    <a:pt x="67" y="193"/>
                    <a:pt x="94" y="207"/>
                    <a:pt x="112" y="172"/>
                  </a:cubicBezTo>
                  <a:cubicBezTo>
                    <a:pt x="122" y="153"/>
                    <a:pt x="122" y="151"/>
                    <a:pt x="89" y="112"/>
                  </a:cubicBezTo>
                  <a:cubicBezTo>
                    <a:pt x="132" y="67"/>
                    <a:pt x="184" y="36"/>
                    <a:pt x="242" y="13"/>
                  </a:cubicBezTo>
                  <a:cubicBezTo>
                    <a:pt x="255" y="33"/>
                    <a:pt x="250" y="67"/>
                    <a:pt x="288" y="63"/>
                  </a:cubicBezTo>
                  <a:cubicBezTo>
                    <a:pt x="330" y="59"/>
                    <a:pt x="324" y="28"/>
                    <a:pt x="324" y="0"/>
                  </a:cubicBezTo>
                  <a:cubicBezTo>
                    <a:pt x="387" y="2"/>
                    <a:pt x="446" y="11"/>
                    <a:pt x="502" y="42"/>
                  </a:cubicBezTo>
                  <a:cubicBezTo>
                    <a:pt x="492" y="67"/>
                    <a:pt x="478" y="93"/>
                    <a:pt x="512" y="112"/>
                  </a:cubicBezTo>
                  <a:cubicBezTo>
                    <a:pt x="531" y="122"/>
                    <a:pt x="534" y="121"/>
                    <a:pt x="573" y="88"/>
                  </a:cubicBezTo>
                  <a:cubicBezTo>
                    <a:pt x="618" y="132"/>
                    <a:pt x="648" y="184"/>
                    <a:pt x="671" y="240"/>
                  </a:cubicBezTo>
                  <a:cubicBezTo>
                    <a:pt x="655" y="249"/>
                    <a:pt x="638" y="255"/>
                    <a:pt x="626" y="267"/>
                  </a:cubicBezTo>
                  <a:cubicBezTo>
                    <a:pt x="621" y="272"/>
                    <a:pt x="624" y="287"/>
                    <a:pt x="625" y="298"/>
                  </a:cubicBezTo>
                  <a:cubicBezTo>
                    <a:pt x="630" y="338"/>
                    <a:pt x="662" y="318"/>
                    <a:pt x="685" y="322"/>
                  </a:cubicBezTo>
                  <a:cubicBezTo>
                    <a:pt x="683" y="384"/>
                    <a:pt x="674" y="444"/>
                    <a:pt x="643" y="501"/>
                  </a:cubicBezTo>
                  <a:cubicBezTo>
                    <a:pt x="616" y="491"/>
                    <a:pt x="589" y="478"/>
                    <a:pt x="571" y="515"/>
                  </a:cubicBezTo>
                  <a:cubicBezTo>
                    <a:pt x="557" y="545"/>
                    <a:pt x="584" y="554"/>
                    <a:pt x="597" y="572"/>
                  </a:cubicBezTo>
                  <a:cubicBezTo>
                    <a:pt x="554" y="617"/>
                    <a:pt x="501" y="648"/>
                    <a:pt x="442" y="671"/>
                  </a:cubicBezTo>
                  <a:cubicBezTo>
                    <a:pt x="431" y="648"/>
                    <a:pt x="432" y="615"/>
                    <a:pt x="391" y="623"/>
                  </a:cubicBezTo>
                  <a:cubicBezTo>
                    <a:pt x="351" y="630"/>
                    <a:pt x="365" y="660"/>
                    <a:pt x="361" y="683"/>
                  </a:cubicBezTo>
                  <a:cubicBezTo>
                    <a:pt x="315" y="688"/>
                    <a:pt x="235" y="670"/>
                    <a:pt x="183" y="642"/>
                  </a:cubicBezTo>
                  <a:close/>
                  <a:moveTo>
                    <a:pt x="97" y="475"/>
                  </a:moveTo>
                  <a:cubicBezTo>
                    <a:pt x="99" y="479"/>
                    <a:pt x="104" y="486"/>
                    <a:pt x="107" y="493"/>
                  </a:cubicBezTo>
                  <a:cubicBezTo>
                    <a:pt x="114" y="507"/>
                    <a:pt x="122" y="513"/>
                    <a:pt x="140" y="509"/>
                  </a:cubicBezTo>
                  <a:cubicBezTo>
                    <a:pt x="195" y="499"/>
                    <a:pt x="243" y="535"/>
                    <a:pt x="253" y="590"/>
                  </a:cubicBezTo>
                  <a:cubicBezTo>
                    <a:pt x="255" y="606"/>
                    <a:pt x="263" y="611"/>
                    <a:pt x="276" y="612"/>
                  </a:cubicBezTo>
                  <a:cubicBezTo>
                    <a:pt x="290" y="614"/>
                    <a:pt x="304" y="623"/>
                    <a:pt x="317" y="604"/>
                  </a:cubicBezTo>
                  <a:cubicBezTo>
                    <a:pt x="347" y="560"/>
                    <a:pt x="403" y="546"/>
                    <a:pt x="448" y="575"/>
                  </a:cubicBezTo>
                  <a:cubicBezTo>
                    <a:pt x="470" y="590"/>
                    <a:pt x="484" y="585"/>
                    <a:pt x="502" y="572"/>
                  </a:cubicBezTo>
                  <a:cubicBezTo>
                    <a:pt x="510" y="566"/>
                    <a:pt x="512" y="561"/>
                    <a:pt x="510" y="550"/>
                  </a:cubicBezTo>
                  <a:cubicBezTo>
                    <a:pt x="499" y="490"/>
                    <a:pt x="532" y="442"/>
                    <a:pt x="592" y="432"/>
                  </a:cubicBezTo>
                  <a:cubicBezTo>
                    <a:pt x="608" y="429"/>
                    <a:pt x="611" y="420"/>
                    <a:pt x="613" y="409"/>
                  </a:cubicBezTo>
                  <a:cubicBezTo>
                    <a:pt x="614" y="396"/>
                    <a:pt x="624" y="383"/>
                    <a:pt x="606" y="370"/>
                  </a:cubicBezTo>
                  <a:cubicBezTo>
                    <a:pt x="556" y="336"/>
                    <a:pt x="547" y="274"/>
                    <a:pt x="582" y="225"/>
                  </a:cubicBezTo>
                  <a:cubicBezTo>
                    <a:pt x="593" y="211"/>
                    <a:pt x="585" y="203"/>
                    <a:pt x="579" y="194"/>
                  </a:cubicBezTo>
                  <a:cubicBezTo>
                    <a:pt x="572" y="185"/>
                    <a:pt x="571" y="170"/>
                    <a:pt x="551" y="174"/>
                  </a:cubicBezTo>
                  <a:cubicBezTo>
                    <a:pt x="492" y="185"/>
                    <a:pt x="446" y="156"/>
                    <a:pt x="434" y="100"/>
                  </a:cubicBezTo>
                  <a:cubicBezTo>
                    <a:pt x="429" y="78"/>
                    <a:pt x="418" y="74"/>
                    <a:pt x="400" y="70"/>
                  </a:cubicBezTo>
                  <a:cubicBezTo>
                    <a:pt x="385" y="66"/>
                    <a:pt x="376" y="69"/>
                    <a:pt x="367" y="83"/>
                  </a:cubicBezTo>
                  <a:cubicBezTo>
                    <a:pt x="350" y="106"/>
                    <a:pt x="326" y="120"/>
                    <a:pt x="297" y="123"/>
                  </a:cubicBezTo>
                  <a:cubicBezTo>
                    <a:pt x="265" y="126"/>
                    <a:pt x="238" y="114"/>
                    <a:pt x="214" y="94"/>
                  </a:cubicBezTo>
                  <a:cubicBezTo>
                    <a:pt x="206" y="99"/>
                    <a:pt x="200" y="103"/>
                    <a:pt x="193" y="106"/>
                  </a:cubicBezTo>
                  <a:cubicBezTo>
                    <a:pt x="179" y="114"/>
                    <a:pt x="172" y="122"/>
                    <a:pt x="175" y="141"/>
                  </a:cubicBezTo>
                  <a:cubicBezTo>
                    <a:pt x="184" y="197"/>
                    <a:pt x="150" y="243"/>
                    <a:pt x="94" y="252"/>
                  </a:cubicBezTo>
                  <a:cubicBezTo>
                    <a:pt x="79" y="255"/>
                    <a:pt x="74" y="262"/>
                    <a:pt x="72" y="275"/>
                  </a:cubicBezTo>
                  <a:cubicBezTo>
                    <a:pt x="71" y="289"/>
                    <a:pt x="60" y="303"/>
                    <a:pt x="81" y="317"/>
                  </a:cubicBezTo>
                  <a:cubicBezTo>
                    <a:pt x="115" y="340"/>
                    <a:pt x="130" y="375"/>
                    <a:pt x="121" y="416"/>
                  </a:cubicBezTo>
                  <a:cubicBezTo>
                    <a:pt x="117" y="435"/>
                    <a:pt x="106" y="453"/>
                    <a:pt x="97" y="4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8" name="Freeform 22">
              <a:extLst>
                <a:ext uri="{FF2B5EF4-FFF2-40B4-BE49-F238E27FC236}">
                  <a16:creationId xmlns:a16="http://schemas.microsoft.com/office/drawing/2014/main" id="{00DE7BAD-B554-4436-B15E-76931C6B34C3}"/>
                </a:ext>
              </a:extLst>
            </p:cNvPr>
            <p:cNvSpPr>
              <a:spLocks/>
            </p:cNvSpPr>
            <p:nvPr/>
          </p:nvSpPr>
          <p:spPr bwMode="auto">
            <a:xfrm>
              <a:off x="11596688" y="3841751"/>
              <a:ext cx="273050" cy="28575"/>
            </a:xfrm>
            <a:custGeom>
              <a:avLst/>
              <a:gdLst>
                <a:gd name="T0" fmla="*/ 0 w 585"/>
                <a:gd name="T1" fmla="*/ 60 h 60"/>
                <a:gd name="T2" fmla="*/ 0 w 585"/>
                <a:gd name="T3" fmla="*/ 0 h 60"/>
                <a:gd name="T4" fmla="*/ 585 w 585"/>
                <a:gd name="T5" fmla="*/ 0 h 60"/>
                <a:gd name="T6" fmla="*/ 585 w 585"/>
                <a:gd name="T7" fmla="*/ 60 h 60"/>
                <a:gd name="T8" fmla="*/ 0 w 585"/>
                <a:gd name="T9" fmla="*/ 60 h 60"/>
              </a:gdLst>
              <a:ahLst/>
              <a:cxnLst>
                <a:cxn ang="0">
                  <a:pos x="T0" y="T1"/>
                </a:cxn>
                <a:cxn ang="0">
                  <a:pos x="T2" y="T3"/>
                </a:cxn>
                <a:cxn ang="0">
                  <a:pos x="T4" y="T5"/>
                </a:cxn>
                <a:cxn ang="0">
                  <a:pos x="T6" y="T7"/>
                </a:cxn>
                <a:cxn ang="0">
                  <a:pos x="T8" y="T9"/>
                </a:cxn>
              </a:cxnLst>
              <a:rect l="0" t="0" r="r" b="b"/>
              <a:pathLst>
                <a:path w="585" h="60">
                  <a:moveTo>
                    <a:pt x="0" y="60"/>
                  </a:moveTo>
                  <a:cubicBezTo>
                    <a:pt x="0" y="39"/>
                    <a:pt x="0" y="20"/>
                    <a:pt x="0" y="0"/>
                  </a:cubicBezTo>
                  <a:cubicBezTo>
                    <a:pt x="195" y="0"/>
                    <a:pt x="389" y="0"/>
                    <a:pt x="585" y="0"/>
                  </a:cubicBezTo>
                  <a:cubicBezTo>
                    <a:pt x="585" y="19"/>
                    <a:pt x="585" y="39"/>
                    <a:pt x="585" y="60"/>
                  </a:cubicBezTo>
                  <a:cubicBezTo>
                    <a:pt x="391" y="60"/>
                    <a:pt x="196"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9" name="Freeform 23">
              <a:extLst>
                <a:ext uri="{FF2B5EF4-FFF2-40B4-BE49-F238E27FC236}">
                  <a16:creationId xmlns:a16="http://schemas.microsoft.com/office/drawing/2014/main" id="{93A0B553-DFF7-4C0D-B53F-17120EFEA446}"/>
                </a:ext>
              </a:extLst>
            </p:cNvPr>
            <p:cNvSpPr>
              <a:spLocks/>
            </p:cNvSpPr>
            <p:nvPr/>
          </p:nvSpPr>
          <p:spPr bwMode="auto">
            <a:xfrm>
              <a:off x="11899900" y="3841751"/>
              <a:ext cx="144463" cy="28575"/>
            </a:xfrm>
            <a:custGeom>
              <a:avLst/>
              <a:gdLst>
                <a:gd name="T0" fmla="*/ 0 w 307"/>
                <a:gd name="T1" fmla="*/ 60 h 60"/>
                <a:gd name="T2" fmla="*/ 0 w 307"/>
                <a:gd name="T3" fmla="*/ 0 h 60"/>
                <a:gd name="T4" fmla="*/ 307 w 307"/>
                <a:gd name="T5" fmla="*/ 0 h 60"/>
                <a:gd name="T6" fmla="*/ 307 w 307"/>
                <a:gd name="T7" fmla="*/ 60 h 60"/>
                <a:gd name="T8" fmla="*/ 0 w 307"/>
                <a:gd name="T9" fmla="*/ 60 h 60"/>
              </a:gdLst>
              <a:ahLst/>
              <a:cxnLst>
                <a:cxn ang="0">
                  <a:pos x="T0" y="T1"/>
                </a:cxn>
                <a:cxn ang="0">
                  <a:pos x="T2" y="T3"/>
                </a:cxn>
                <a:cxn ang="0">
                  <a:pos x="T4" y="T5"/>
                </a:cxn>
                <a:cxn ang="0">
                  <a:pos x="T6" y="T7"/>
                </a:cxn>
                <a:cxn ang="0">
                  <a:pos x="T8" y="T9"/>
                </a:cxn>
              </a:cxnLst>
              <a:rect l="0" t="0" r="r" b="b"/>
              <a:pathLst>
                <a:path w="307" h="60">
                  <a:moveTo>
                    <a:pt x="0" y="60"/>
                  </a:moveTo>
                  <a:cubicBezTo>
                    <a:pt x="0" y="39"/>
                    <a:pt x="0" y="20"/>
                    <a:pt x="0" y="0"/>
                  </a:cubicBezTo>
                  <a:cubicBezTo>
                    <a:pt x="103" y="0"/>
                    <a:pt x="204" y="0"/>
                    <a:pt x="307" y="0"/>
                  </a:cubicBezTo>
                  <a:cubicBezTo>
                    <a:pt x="307" y="19"/>
                    <a:pt x="307" y="39"/>
                    <a:pt x="307" y="60"/>
                  </a:cubicBezTo>
                  <a:cubicBezTo>
                    <a:pt x="206" y="60"/>
                    <a:pt x="104"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0" name="Freeform 25">
              <a:extLst>
                <a:ext uri="{FF2B5EF4-FFF2-40B4-BE49-F238E27FC236}">
                  <a16:creationId xmlns:a16="http://schemas.microsoft.com/office/drawing/2014/main" id="{3600A18B-1F44-400E-BAC0-C8B474E92C98}"/>
                </a:ext>
              </a:extLst>
            </p:cNvPr>
            <p:cNvSpPr>
              <a:spLocks/>
            </p:cNvSpPr>
            <p:nvPr/>
          </p:nvSpPr>
          <p:spPr bwMode="auto">
            <a:xfrm>
              <a:off x="11669713" y="3725863"/>
              <a:ext cx="26988" cy="28575"/>
            </a:xfrm>
            <a:custGeom>
              <a:avLst/>
              <a:gdLst>
                <a:gd name="T0" fmla="*/ 59 w 59"/>
                <a:gd name="T1" fmla="*/ 60 h 60"/>
                <a:gd name="T2" fmla="*/ 0 w 59"/>
                <a:gd name="T3" fmla="*/ 60 h 60"/>
                <a:gd name="T4" fmla="*/ 0 w 59"/>
                <a:gd name="T5" fmla="*/ 0 h 60"/>
                <a:gd name="T6" fmla="*/ 59 w 59"/>
                <a:gd name="T7" fmla="*/ 0 h 60"/>
                <a:gd name="T8" fmla="*/ 59 w 59"/>
                <a:gd name="T9" fmla="*/ 60 h 60"/>
              </a:gdLst>
              <a:ahLst/>
              <a:cxnLst>
                <a:cxn ang="0">
                  <a:pos x="T0" y="T1"/>
                </a:cxn>
                <a:cxn ang="0">
                  <a:pos x="T2" y="T3"/>
                </a:cxn>
                <a:cxn ang="0">
                  <a:pos x="T4" y="T5"/>
                </a:cxn>
                <a:cxn ang="0">
                  <a:pos x="T6" y="T7"/>
                </a:cxn>
                <a:cxn ang="0">
                  <a:pos x="T8" y="T9"/>
                </a:cxn>
              </a:cxnLst>
              <a:rect l="0" t="0" r="r" b="b"/>
              <a:pathLst>
                <a:path w="59" h="60">
                  <a:moveTo>
                    <a:pt x="59" y="60"/>
                  </a:moveTo>
                  <a:cubicBezTo>
                    <a:pt x="39" y="60"/>
                    <a:pt x="20" y="60"/>
                    <a:pt x="0" y="60"/>
                  </a:cubicBezTo>
                  <a:cubicBezTo>
                    <a:pt x="0" y="40"/>
                    <a:pt x="0" y="21"/>
                    <a:pt x="0" y="0"/>
                  </a:cubicBezTo>
                  <a:cubicBezTo>
                    <a:pt x="19" y="0"/>
                    <a:pt x="39" y="0"/>
                    <a:pt x="59" y="0"/>
                  </a:cubicBezTo>
                  <a:cubicBezTo>
                    <a:pt x="59" y="20"/>
                    <a:pt x="59" y="39"/>
                    <a:pt x="5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1" name="Freeform 27">
              <a:extLst>
                <a:ext uri="{FF2B5EF4-FFF2-40B4-BE49-F238E27FC236}">
                  <a16:creationId xmlns:a16="http://schemas.microsoft.com/office/drawing/2014/main" id="{687A9269-25C0-4DC9-BEA5-4D2F2055AC98}"/>
                </a:ext>
              </a:extLst>
            </p:cNvPr>
            <p:cNvSpPr>
              <a:spLocks/>
            </p:cNvSpPr>
            <p:nvPr/>
          </p:nvSpPr>
          <p:spPr bwMode="auto">
            <a:xfrm>
              <a:off x="11553825" y="3725863"/>
              <a:ext cx="26988" cy="28575"/>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0" y="0"/>
                    <a:pt x="39" y="0"/>
                    <a:pt x="60" y="0"/>
                  </a:cubicBezTo>
                  <a:cubicBezTo>
                    <a:pt x="60" y="20"/>
                    <a:pt x="60" y="39"/>
                    <a:pt x="60" y="60"/>
                  </a:cubicBezTo>
                  <a:cubicBezTo>
                    <a:pt x="40" y="60"/>
                    <a:pt x="20"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2" name="Freeform 28">
              <a:extLst>
                <a:ext uri="{FF2B5EF4-FFF2-40B4-BE49-F238E27FC236}">
                  <a16:creationId xmlns:a16="http://schemas.microsoft.com/office/drawing/2014/main" id="{B77CBD09-C494-4670-BD34-9FF577E63404}"/>
                </a:ext>
              </a:extLst>
            </p:cNvPr>
            <p:cNvSpPr>
              <a:spLocks noEditPoints="1"/>
            </p:cNvSpPr>
            <p:nvPr/>
          </p:nvSpPr>
          <p:spPr bwMode="auto">
            <a:xfrm>
              <a:off x="11682413" y="4303713"/>
              <a:ext cx="203200" cy="204788"/>
            </a:xfrm>
            <a:custGeom>
              <a:avLst/>
              <a:gdLst>
                <a:gd name="T0" fmla="*/ 220 w 435"/>
                <a:gd name="T1" fmla="*/ 1 h 435"/>
                <a:gd name="T2" fmla="*/ 435 w 435"/>
                <a:gd name="T3" fmla="*/ 221 h 435"/>
                <a:gd name="T4" fmla="*/ 217 w 435"/>
                <a:gd name="T5" fmla="*/ 435 h 435"/>
                <a:gd name="T6" fmla="*/ 1 w 435"/>
                <a:gd name="T7" fmla="*/ 214 h 435"/>
                <a:gd name="T8" fmla="*/ 220 w 435"/>
                <a:gd name="T9" fmla="*/ 1 h 435"/>
                <a:gd name="T10" fmla="*/ 218 w 435"/>
                <a:gd name="T11" fmla="*/ 63 h 435"/>
                <a:gd name="T12" fmla="*/ 63 w 435"/>
                <a:gd name="T13" fmla="*/ 218 h 435"/>
                <a:gd name="T14" fmla="*/ 217 w 435"/>
                <a:gd name="T15" fmla="*/ 373 h 435"/>
                <a:gd name="T16" fmla="*/ 373 w 435"/>
                <a:gd name="T17" fmla="*/ 217 h 435"/>
                <a:gd name="T18" fmla="*/ 218 w 435"/>
                <a:gd name="T19" fmla="*/ 6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5">
                  <a:moveTo>
                    <a:pt x="220" y="1"/>
                  </a:moveTo>
                  <a:cubicBezTo>
                    <a:pt x="336" y="2"/>
                    <a:pt x="435" y="104"/>
                    <a:pt x="435" y="221"/>
                  </a:cubicBezTo>
                  <a:cubicBezTo>
                    <a:pt x="434" y="334"/>
                    <a:pt x="331" y="435"/>
                    <a:pt x="217" y="435"/>
                  </a:cubicBezTo>
                  <a:cubicBezTo>
                    <a:pt x="100" y="434"/>
                    <a:pt x="0" y="332"/>
                    <a:pt x="1" y="214"/>
                  </a:cubicBezTo>
                  <a:cubicBezTo>
                    <a:pt x="3" y="100"/>
                    <a:pt x="105" y="0"/>
                    <a:pt x="220" y="1"/>
                  </a:cubicBezTo>
                  <a:close/>
                  <a:moveTo>
                    <a:pt x="218" y="63"/>
                  </a:moveTo>
                  <a:cubicBezTo>
                    <a:pt x="128" y="64"/>
                    <a:pt x="64" y="128"/>
                    <a:pt x="63" y="218"/>
                  </a:cubicBezTo>
                  <a:cubicBezTo>
                    <a:pt x="63" y="307"/>
                    <a:pt x="128" y="373"/>
                    <a:pt x="217" y="373"/>
                  </a:cubicBezTo>
                  <a:cubicBezTo>
                    <a:pt x="308" y="373"/>
                    <a:pt x="373" y="308"/>
                    <a:pt x="373" y="217"/>
                  </a:cubicBezTo>
                  <a:cubicBezTo>
                    <a:pt x="372" y="128"/>
                    <a:pt x="307" y="63"/>
                    <a:pt x="2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3" name="Freeform 29">
              <a:extLst>
                <a:ext uri="{FF2B5EF4-FFF2-40B4-BE49-F238E27FC236}">
                  <a16:creationId xmlns:a16="http://schemas.microsoft.com/office/drawing/2014/main" id="{DAEBABA4-4F47-402F-9226-C236AEB1ACC0}"/>
                </a:ext>
              </a:extLst>
            </p:cNvPr>
            <p:cNvSpPr>
              <a:spLocks noEditPoints="1"/>
            </p:cNvSpPr>
            <p:nvPr/>
          </p:nvSpPr>
          <p:spPr bwMode="auto">
            <a:xfrm>
              <a:off x="12066588" y="4224338"/>
              <a:ext cx="158750" cy="160338"/>
            </a:xfrm>
            <a:custGeom>
              <a:avLst/>
              <a:gdLst>
                <a:gd name="T0" fmla="*/ 170 w 341"/>
                <a:gd name="T1" fmla="*/ 341 h 341"/>
                <a:gd name="T2" fmla="*/ 0 w 341"/>
                <a:gd name="T3" fmla="*/ 171 h 341"/>
                <a:gd name="T4" fmla="*/ 171 w 341"/>
                <a:gd name="T5" fmla="*/ 0 h 341"/>
                <a:gd name="T6" fmla="*/ 341 w 341"/>
                <a:gd name="T7" fmla="*/ 172 h 341"/>
                <a:gd name="T8" fmla="*/ 170 w 341"/>
                <a:gd name="T9" fmla="*/ 341 h 341"/>
                <a:gd name="T10" fmla="*/ 169 w 341"/>
                <a:gd name="T11" fmla="*/ 279 h 341"/>
                <a:gd name="T12" fmla="*/ 279 w 341"/>
                <a:gd name="T13" fmla="*/ 172 h 341"/>
                <a:gd name="T14" fmla="*/ 172 w 341"/>
                <a:gd name="T15" fmla="*/ 62 h 341"/>
                <a:gd name="T16" fmla="*/ 62 w 341"/>
                <a:gd name="T17" fmla="*/ 169 h 341"/>
                <a:gd name="T18" fmla="*/ 169 w 341"/>
                <a:gd name="T19" fmla="*/ 27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341">
                  <a:moveTo>
                    <a:pt x="170" y="341"/>
                  </a:moveTo>
                  <a:cubicBezTo>
                    <a:pt x="81" y="340"/>
                    <a:pt x="0" y="260"/>
                    <a:pt x="0" y="171"/>
                  </a:cubicBezTo>
                  <a:cubicBezTo>
                    <a:pt x="0" y="81"/>
                    <a:pt x="81" y="0"/>
                    <a:pt x="171" y="0"/>
                  </a:cubicBezTo>
                  <a:cubicBezTo>
                    <a:pt x="261" y="0"/>
                    <a:pt x="341" y="82"/>
                    <a:pt x="341" y="172"/>
                  </a:cubicBezTo>
                  <a:cubicBezTo>
                    <a:pt x="340" y="261"/>
                    <a:pt x="259" y="341"/>
                    <a:pt x="170" y="341"/>
                  </a:cubicBezTo>
                  <a:close/>
                  <a:moveTo>
                    <a:pt x="169" y="279"/>
                  </a:moveTo>
                  <a:cubicBezTo>
                    <a:pt x="233" y="279"/>
                    <a:pt x="278" y="235"/>
                    <a:pt x="279" y="172"/>
                  </a:cubicBezTo>
                  <a:cubicBezTo>
                    <a:pt x="279" y="108"/>
                    <a:pt x="236" y="63"/>
                    <a:pt x="172" y="62"/>
                  </a:cubicBezTo>
                  <a:cubicBezTo>
                    <a:pt x="108" y="61"/>
                    <a:pt x="63" y="105"/>
                    <a:pt x="62" y="169"/>
                  </a:cubicBezTo>
                  <a:cubicBezTo>
                    <a:pt x="62" y="233"/>
                    <a:pt x="105" y="278"/>
                    <a:pt x="169" y="2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4" name="Freeform 30">
              <a:extLst>
                <a:ext uri="{FF2B5EF4-FFF2-40B4-BE49-F238E27FC236}">
                  <a16:creationId xmlns:a16="http://schemas.microsoft.com/office/drawing/2014/main" id="{378F21D6-774F-4552-975C-19A53D811826}"/>
                </a:ext>
              </a:extLst>
            </p:cNvPr>
            <p:cNvSpPr>
              <a:spLocks/>
            </p:cNvSpPr>
            <p:nvPr/>
          </p:nvSpPr>
          <p:spPr bwMode="auto">
            <a:xfrm>
              <a:off x="11769725" y="4348163"/>
              <a:ext cx="28575" cy="28575"/>
            </a:xfrm>
            <a:custGeom>
              <a:avLst/>
              <a:gdLst>
                <a:gd name="T0" fmla="*/ 0 w 59"/>
                <a:gd name="T1" fmla="*/ 60 h 60"/>
                <a:gd name="T2" fmla="*/ 0 w 59"/>
                <a:gd name="T3" fmla="*/ 0 h 60"/>
                <a:gd name="T4" fmla="*/ 59 w 59"/>
                <a:gd name="T5" fmla="*/ 0 h 60"/>
                <a:gd name="T6" fmla="*/ 59 w 59"/>
                <a:gd name="T7" fmla="*/ 60 h 60"/>
                <a:gd name="T8" fmla="*/ 0 w 59"/>
                <a:gd name="T9" fmla="*/ 60 h 60"/>
              </a:gdLst>
              <a:ahLst/>
              <a:cxnLst>
                <a:cxn ang="0">
                  <a:pos x="T0" y="T1"/>
                </a:cxn>
                <a:cxn ang="0">
                  <a:pos x="T2" y="T3"/>
                </a:cxn>
                <a:cxn ang="0">
                  <a:pos x="T4" y="T5"/>
                </a:cxn>
                <a:cxn ang="0">
                  <a:pos x="T6" y="T7"/>
                </a:cxn>
                <a:cxn ang="0">
                  <a:pos x="T8" y="T9"/>
                </a:cxn>
              </a:cxnLst>
              <a:rect l="0" t="0" r="r" b="b"/>
              <a:pathLst>
                <a:path w="59" h="60">
                  <a:moveTo>
                    <a:pt x="0" y="60"/>
                  </a:moveTo>
                  <a:cubicBezTo>
                    <a:pt x="0" y="39"/>
                    <a:pt x="0" y="20"/>
                    <a:pt x="0" y="0"/>
                  </a:cubicBezTo>
                  <a:cubicBezTo>
                    <a:pt x="20" y="0"/>
                    <a:pt x="39" y="0"/>
                    <a:pt x="59" y="0"/>
                  </a:cubicBezTo>
                  <a:cubicBezTo>
                    <a:pt x="59" y="19"/>
                    <a:pt x="59" y="39"/>
                    <a:pt x="59" y="60"/>
                  </a:cubicBezTo>
                  <a:cubicBezTo>
                    <a:pt x="40" y="60"/>
                    <a:pt x="21"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5" name="Freeform 31">
              <a:extLst>
                <a:ext uri="{FF2B5EF4-FFF2-40B4-BE49-F238E27FC236}">
                  <a16:creationId xmlns:a16="http://schemas.microsoft.com/office/drawing/2014/main" id="{A7BEC3E0-0552-4C28-856C-A2B7F2C89BC1}"/>
                </a:ext>
              </a:extLst>
            </p:cNvPr>
            <p:cNvSpPr>
              <a:spLocks/>
            </p:cNvSpPr>
            <p:nvPr/>
          </p:nvSpPr>
          <p:spPr bwMode="auto">
            <a:xfrm>
              <a:off x="11726863" y="4392613"/>
              <a:ext cx="28575"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40"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6" name="Freeform 32">
              <a:extLst>
                <a:ext uri="{FF2B5EF4-FFF2-40B4-BE49-F238E27FC236}">
                  <a16:creationId xmlns:a16="http://schemas.microsoft.com/office/drawing/2014/main" id="{8B2FD5A6-6A1B-4E44-9A7C-C7E6E5120E21}"/>
                </a:ext>
              </a:extLst>
            </p:cNvPr>
            <p:cNvSpPr>
              <a:spLocks/>
            </p:cNvSpPr>
            <p:nvPr/>
          </p:nvSpPr>
          <p:spPr bwMode="auto">
            <a:xfrm>
              <a:off x="11814175" y="4392613"/>
              <a:ext cx="26988"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39"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7" name="Freeform 33">
              <a:extLst>
                <a:ext uri="{FF2B5EF4-FFF2-40B4-BE49-F238E27FC236}">
                  <a16:creationId xmlns:a16="http://schemas.microsoft.com/office/drawing/2014/main" id="{1A49373F-279E-4341-9232-A91FDD43BA58}"/>
                </a:ext>
              </a:extLst>
            </p:cNvPr>
            <p:cNvSpPr>
              <a:spLocks/>
            </p:cNvSpPr>
            <p:nvPr/>
          </p:nvSpPr>
          <p:spPr bwMode="auto">
            <a:xfrm>
              <a:off x="11769725" y="4435476"/>
              <a:ext cx="28575" cy="28575"/>
            </a:xfrm>
            <a:custGeom>
              <a:avLst/>
              <a:gdLst>
                <a:gd name="T0" fmla="*/ 60 w 60"/>
                <a:gd name="T1" fmla="*/ 0 h 60"/>
                <a:gd name="T2" fmla="*/ 60 w 60"/>
                <a:gd name="T3" fmla="*/ 60 h 60"/>
                <a:gd name="T4" fmla="*/ 0 w 60"/>
                <a:gd name="T5" fmla="*/ 60 h 60"/>
                <a:gd name="T6" fmla="*/ 0 w 60"/>
                <a:gd name="T7" fmla="*/ 0 h 60"/>
                <a:gd name="T8" fmla="*/ 60 w 60"/>
                <a:gd name="T9" fmla="*/ 0 h 60"/>
              </a:gdLst>
              <a:ahLst/>
              <a:cxnLst>
                <a:cxn ang="0">
                  <a:pos x="T0" y="T1"/>
                </a:cxn>
                <a:cxn ang="0">
                  <a:pos x="T2" y="T3"/>
                </a:cxn>
                <a:cxn ang="0">
                  <a:pos x="T4" y="T5"/>
                </a:cxn>
                <a:cxn ang="0">
                  <a:pos x="T6" y="T7"/>
                </a:cxn>
                <a:cxn ang="0">
                  <a:pos x="T8" y="T9"/>
                </a:cxn>
              </a:cxnLst>
              <a:rect l="0" t="0" r="r" b="b"/>
              <a:pathLst>
                <a:path w="60" h="60">
                  <a:moveTo>
                    <a:pt x="60" y="0"/>
                  </a:moveTo>
                  <a:cubicBezTo>
                    <a:pt x="60" y="20"/>
                    <a:pt x="60" y="39"/>
                    <a:pt x="60" y="60"/>
                  </a:cubicBezTo>
                  <a:cubicBezTo>
                    <a:pt x="40" y="60"/>
                    <a:pt x="21" y="60"/>
                    <a:pt x="0" y="60"/>
                  </a:cubicBezTo>
                  <a:cubicBezTo>
                    <a:pt x="0" y="40"/>
                    <a:pt x="0" y="20"/>
                    <a:pt x="0" y="0"/>
                  </a:cubicBezTo>
                  <a:cubicBezTo>
                    <a:pt x="20" y="0"/>
                    <a:pt x="39"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8" name="Freeform 34">
              <a:extLst>
                <a:ext uri="{FF2B5EF4-FFF2-40B4-BE49-F238E27FC236}">
                  <a16:creationId xmlns:a16="http://schemas.microsoft.com/office/drawing/2014/main" id="{92F66576-D963-45A0-B14F-06893A9CADFA}"/>
                </a:ext>
              </a:extLst>
            </p:cNvPr>
            <p:cNvSpPr>
              <a:spLocks/>
            </p:cNvSpPr>
            <p:nvPr/>
          </p:nvSpPr>
          <p:spPr bwMode="auto">
            <a:xfrm>
              <a:off x="12131675" y="4291013"/>
              <a:ext cx="28575" cy="26988"/>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1" y="0"/>
                    <a:pt x="40" y="0"/>
                    <a:pt x="60" y="0"/>
                  </a:cubicBezTo>
                  <a:cubicBezTo>
                    <a:pt x="60" y="20"/>
                    <a:pt x="60" y="40"/>
                    <a:pt x="60" y="60"/>
                  </a:cubicBezTo>
                  <a:cubicBezTo>
                    <a:pt x="40" y="60"/>
                    <a:pt x="21"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grpSp>
        <p:nvGrpSpPr>
          <p:cNvPr id="64" name="Group 63">
            <a:extLst>
              <a:ext uri="{FF2B5EF4-FFF2-40B4-BE49-F238E27FC236}">
                <a16:creationId xmlns:a16="http://schemas.microsoft.com/office/drawing/2014/main" id="{A8B04DAE-5AA0-4AAF-8190-F61EE4ABA079}"/>
              </a:ext>
            </a:extLst>
          </p:cNvPr>
          <p:cNvGrpSpPr/>
          <p:nvPr/>
        </p:nvGrpSpPr>
        <p:grpSpPr>
          <a:xfrm>
            <a:off x="7043190" y="4865622"/>
            <a:ext cx="299078" cy="359520"/>
            <a:chOff x="9832975" y="3732213"/>
            <a:chExt cx="633413" cy="809625"/>
          </a:xfrm>
          <a:solidFill>
            <a:schemeClr val="bg2">
              <a:lumMod val="75000"/>
            </a:schemeClr>
          </a:solidFill>
        </p:grpSpPr>
        <p:sp>
          <p:nvSpPr>
            <p:cNvPr id="71" name="Freeform 10">
              <a:extLst>
                <a:ext uri="{FF2B5EF4-FFF2-40B4-BE49-F238E27FC236}">
                  <a16:creationId xmlns:a16="http://schemas.microsoft.com/office/drawing/2014/main" id="{7298177C-3A25-41AD-954D-25C55E52E7F2}"/>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2" name="Freeform 11">
              <a:extLst>
                <a:ext uri="{FF2B5EF4-FFF2-40B4-BE49-F238E27FC236}">
                  <a16:creationId xmlns:a16="http://schemas.microsoft.com/office/drawing/2014/main" id="{22E456FB-F10D-4C71-923E-8DA0ACC961BA}"/>
                </a:ext>
              </a:extLst>
            </p:cNvPr>
            <p:cNvSpPr>
              <a:spLocks noEditPoints="1"/>
            </p:cNvSpPr>
            <p:nvPr/>
          </p:nvSpPr>
          <p:spPr bwMode="auto">
            <a:xfrm>
              <a:off x="9912350" y="4148138"/>
              <a:ext cx="460375" cy="312738"/>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3" name="Freeform 12">
              <a:extLst>
                <a:ext uri="{FF2B5EF4-FFF2-40B4-BE49-F238E27FC236}">
                  <a16:creationId xmlns:a16="http://schemas.microsoft.com/office/drawing/2014/main" id="{F920F0AC-9E11-4B17-BD9F-B3ED308DF585}"/>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grpSp>
        <p:nvGrpSpPr>
          <p:cNvPr id="65" name="Group 64">
            <a:extLst>
              <a:ext uri="{FF2B5EF4-FFF2-40B4-BE49-F238E27FC236}">
                <a16:creationId xmlns:a16="http://schemas.microsoft.com/office/drawing/2014/main" id="{477409C4-5CD5-4B18-B35F-E5B51D8D72A9}"/>
              </a:ext>
            </a:extLst>
          </p:cNvPr>
          <p:cNvGrpSpPr/>
          <p:nvPr/>
        </p:nvGrpSpPr>
        <p:grpSpPr>
          <a:xfrm>
            <a:off x="4555321" y="4891790"/>
            <a:ext cx="301179" cy="312993"/>
            <a:chOff x="10556875" y="3760788"/>
            <a:chExt cx="842963" cy="785813"/>
          </a:xfrm>
          <a:solidFill>
            <a:schemeClr val="accent1">
              <a:lumMod val="60000"/>
              <a:lumOff val="40000"/>
            </a:schemeClr>
          </a:solidFill>
        </p:grpSpPr>
        <p:sp>
          <p:nvSpPr>
            <p:cNvPr id="66" name="Freeform 13">
              <a:extLst>
                <a:ext uri="{FF2B5EF4-FFF2-40B4-BE49-F238E27FC236}">
                  <a16:creationId xmlns:a16="http://schemas.microsoft.com/office/drawing/2014/main" id="{8706C5AB-ECA9-4A8D-B3B5-7EBE080962C7}"/>
                </a:ext>
              </a:extLst>
            </p:cNvPr>
            <p:cNvSpPr>
              <a:spLocks noEditPoints="1"/>
            </p:cNvSpPr>
            <p:nvPr/>
          </p:nvSpPr>
          <p:spPr bwMode="auto">
            <a:xfrm>
              <a:off x="10556875" y="3760788"/>
              <a:ext cx="842963" cy="785813"/>
            </a:xfrm>
            <a:custGeom>
              <a:avLst/>
              <a:gdLst>
                <a:gd name="T0" fmla="*/ 1587 w 1800"/>
                <a:gd name="T1" fmla="*/ 242 h 1678"/>
                <a:gd name="T2" fmla="*/ 1527 w 1800"/>
                <a:gd name="T3" fmla="*/ 260 h 1678"/>
                <a:gd name="T4" fmla="*/ 1505 w 1800"/>
                <a:gd name="T5" fmla="*/ 358 h 1678"/>
                <a:gd name="T6" fmla="*/ 1483 w 1800"/>
                <a:gd name="T7" fmla="*/ 262 h 1678"/>
                <a:gd name="T8" fmla="*/ 826 w 1800"/>
                <a:gd name="T9" fmla="*/ 242 h 1678"/>
                <a:gd name="T10" fmla="*/ 618 w 1800"/>
                <a:gd name="T11" fmla="*/ 215 h 1678"/>
                <a:gd name="T12" fmla="*/ 357 w 1800"/>
                <a:gd name="T13" fmla="*/ 175 h 1678"/>
                <a:gd name="T14" fmla="*/ 376 w 1800"/>
                <a:gd name="T15" fmla="*/ 465 h 1678"/>
                <a:gd name="T16" fmla="*/ 747 w 1800"/>
                <a:gd name="T17" fmla="*/ 475 h 1678"/>
                <a:gd name="T18" fmla="*/ 875 w 1800"/>
                <a:gd name="T19" fmla="*/ 542 h 1678"/>
                <a:gd name="T20" fmla="*/ 740 w 1800"/>
                <a:gd name="T21" fmla="*/ 614 h 1678"/>
                <a:gd name="T22" fmla="*/ 396 w 1800"/>
                <a:gd name="T23" fmla="*/ 619 h 1678"/>
                <a:gd name="T24" fmla="*/ 360 w 1800"/>
                <a:gd name="T25" fmla="*/ 1475 h 1678"/>
                <a:gd name="T26" fmla="*/ 320 w 1800"/>
                <a:gd name="T27" fmla="*/ 1632 h 1678"/>
                <a:gd name="T28" fmla="*/ 1486 w 1800"/>
                <a:gd name="T29" fmla="*/ 1489 h 1678"/>
                <a:gd name="T30" fmla="*/ 1524 w 1800"/>
                <a:gd name="T31" fmla="*/ 1082 h 1678"/>
                <a:gd name="T32" fmla="*/ 1530 w 1800"/>
                <a:gd name="T33" fmla="*/ 1370 h 1678"/>
                <a:gd name="T34" fmla="*/ 1349 w 1800"/>
                <a:gd name="T35" fmla="*/ 1677 h 1678"/>
                <a:gd name="T36" fmla="*/ 2 w 1800"/>
                <a:gd name="T37" fmla="*/ 1538 h 1678"/>
                <a:gd name="T38" fmla="*/ 0 w 1800"/>
                <a:gd name="T39" fmla="*/ 1436 h 1678"/>
                <a:gd name="T40" fmla="*/ 291 w 1800"/>
                <a:gd name="T41" fmla="*/ 1436 h 1678"/>
                <a:gd name="T42" fmla="*/ 312 w 1800"/>
                <a:gd name="T43" fmla="*/ 638 h 1678"/>
                <a:gd name="T44" fmla="*/ 87 w 1800"/>
                <a:gd name="T45" fmla="*/ 619 h 1678"/>
                <a:gd name="T46" fmla="*/ 0 w 1800"/>
                <a:gd name="T47" fmla="*/ 522 h 1678"/>
                <a:gd name="T48" fmla="*/ 288 w 1800"/>
                <a:gd name="T49" fmla="*/ 465 h 1678"/>
                <a:gd name="T50" fmla="*/ 313 w 1800"/>
                <a:gd name="T51" fmla="*/ 194 h 1678"/>
                <a:gd name="T52" fmla="*/ 502 w 1800"/>
                <a:gd name="T53" fmla="*/ 0 h 1678"/>
                <a:gd name="T54" fmla="*/ 1647 w 1800"/>
                <a:gd name="T55" fmla="*/ 1 h 1678"/>
                <a:gd name="T56" fmla="*/ 1800 w 1800"/>
                <a:gd name="T57" fmla="*/ 146 h 1678"/>
                <a:gd name="T58" fmla="*/ 617 w 1800"/>
                <a:gd name="T59" fmla="*/ 47 h 1678"/>
                <a:gd name="T60" fmla="*/ 671 w 1800"/>
                <a:gd name="T61" fmla="*/ 176 h 1678"/>
                <a:gd name="T62" fmla="*/ 1480 w 1800"/>
                <a:gd name="T63" fmla="*/ 198 h 1678"/>
                <a:gd name="T64" fmla="*/ 1756 w 1800"/>
                <a:gd name="T65" fmla="*/ 189 h 1678"/>
                <a:gd name="T66" fmla="*/ 1628 w 1800"/>
                <a:gd name="T67" fmla="*/ 45 h 1678"/>
                <a:gd name="T68" fmla="*/ 617 w 1800"/>
                <a:gd name="T69" fmla="*/ 47 h 1678"/>
                <a:gd name="T70" fmla="*/ 63 w 1800"/>
                <a:gd name="T71" fmla="*/ 1479 h 1678"/>
                <a:gd name="T72" fmla="*/ 178 w 1800"/>
                <a:gd name="T73" fmla="*/ 1632 h 1678"/>
                <a:gd name="T74" fmla="*/ 295 w 1800"/>
                <a:gd name="T75" fmla="*/ 1480 h 1678"/>
                <a:gd name="T76" fmla="*/ 408 w 1800"/>
                <a:gd name="T77" fmla="*/ 574 h 1678"/>
                <a:gd name="T78" fmla="*/ 639 w 1800"/>
                <a:gd name="T79" fmla="*/ 536 h 1678"/>
                <a:gd name="T80" fmla="*/ 219 w 1800"/>
                <a:gd name="T81" fmla="*/ 512 h 1678"/>
                <a:gd name="T82" fmla="*/ 195 w 1800"/>
                <a:gd name="T83" fmla="*/ 574 h 1678"/>
                <a:gd name="T84" fmla="*/ 95 w 1800"/>
                <a:gd name="T85" fmla="*/ 512 h 1678"/>
                <a:gd name="T86" fmla="*/ 43 w 1800"/>
                <a:gd name="T87" fmla="*/ 541 h 1678"/>
                <a:gd name="T88" fmla="*/ 103 w 1800"/>
                <a:gd name="T89" fmla="*/ 574 h 1678"/>
                <a:gd name="T90" fmla="*/ 95 w 1800"/>
                <a:gd name="T91" fmla="*/ 512 h 1678"/>
                <a:gd name="T92" fmla="*/ 719 w 1800"/>
                <a:gd name="T93" fmla="*/ 514 h 1678"/>
                <a:gd name="T94" fmla="*/ 683 w 1800"/>
                <a:gd name="T95" fmla="*/ 559 h 1678"/>
                <a:gd name="T96" fmla="*/ 773 w 1800"/>
                <a:gd name="T97" fmla="*/ 54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0" h="1678">
                  <a:moveTo>
                    <a:pt x="1800" y="241"/>
                  </a:moveTo>
                  <a:cubicBezTo>
                    <a:pt x="1729" y="241"/>
                    <a:pt x="1658" y="242"/>
                    <a:pt x="1587" y="242"/>
                  </a:cubicBezTo>
                  <a:cubicBezTo>
                    <a:pt x="1573" y="242"/>
                    <a:pt x="1559" y="243"/>
                    <a:pt x="1545" y="242"/>
                  </a:cubicBezTo>
                  <a:cubicBezTo>
                    <a:pt x="1531" y="241"/>
                    <a:pt x="1526" y="246"/>
                    <a:pt x="1527" y="260"/>
                  </a:cubicBezTo>
                  <a:cubicBezTo>
                    <a:pt x="1527" y="287"/>
                    <a:pt x="1526" y="314"/>
                    <a:pt x="1527" y="341"/>
                  </a:cubicBezTo>
                  <a:cubicBezTo>
                    <a:pt x="1528" y="359"/>
                    <a:pt x="1517" y="358"/>
                    <a:pt x="1505" y="358"/>
                  </a:cubicBezTo>
                  <a:cubicBezTo>
                    <a:pt x="1492" y="358"/>
                    <a:pt x="1481" y="359"/>
                    <a:pt x="1482" y="341"/>
                  </a:cubicBezTo>
                  <a:cubicBezTo>
                    <a:pt x="1483" y="314"/>
                    <a:pt x="1482" y="288"/>
                    <a:pt x="1483" y="262"/>
                  </a:cubicBezTo>
                  <a:cubicBezTo>
                    <a:pt x="1483" y="246"/>
                    <a:pt x="1478" y="242"/>
                    <a:pt x="1463" y="242"/>
                  </a:cubicBezTo>
                  <a:cubicBezTo>
                    <a:pt x="1250" y="242"/>
                    <a:pt x="1038" y="242"/>
                    <a:pt x="826" y="242"/>
                  </a:cubicBezTo>
                  <a:cubicBezTo>
                    <a:pt x="764" y="242"/>
                    <a:pt x="702" y="242"/>
                    <a:pt x="640" y="242"/>
                  </a:cubicBezTo>
                  <a:cubicBezTo>
                    <a:pt x="613" y="242"/>
                    <a:pt x="611" y="240"/>
                    <a:pt x="618" y="215"/>
                  </a:cubicBezTo>
                  <a:cubicBezTo>
                    <a:pt x="641" y="135"/>
                    <a:pt x="585" y="52"/>
                    <a:pt x="499" y="46"/>
                  </a:cubicBezTo>
                  <a:cubicBezTo>
                    <a:pt x="429" y="41"/>
                    <a:pt x="359" y="92"/>
                    <a:pt x="357" y="175"/>
                  </a:cubicBezTo>
                  <a:cubicBezTo>
                    <a:pt x="354" y="266"/>
                    <a:pt x="356" y="358"/>
                    <a:pt x="356" y="449"/>
                  </a:cubicBezTo>
                  <a:cubicBezTo>
                    <a:pt x="356" y="465"/>
                    <a:pt x="365" y="465"/>
                    <a:pt x="376" y="465"/>
                  </a:cubicBezTo>
                  <a:cubicBezTo>
                    <a:pt x="486" y="465"/>
                    <a:pt x="596" y="465"/>
                    <a:pt x="706" y="465"/>
                  </a:cubicBezTo>
                  <a:cubicBezTo>
                    <a:pt x="721" y="465"/>
                    <a:pt x="734" y="468"/>
                    <a:pt x="747" y="475"/>
                  </a:cubicBezTo>
                  <a:cubicBezTo>
                    <a:pt x="785" y="495"/>
                    <a:pt x="824" y="514"/>
                    <a:pt x="863" y="533"/>
                  </a:cubicBezTo>
                  <a:cubicBezTo>
                    <a:pt x="867" y="535"/>
                    <a:pt x="875" y="536"/>
                    <a:pt x="875" y="542"/>
                  </a:cubicBezTo>
                  <a:cubicBezTo>
                    <a:pt x="876" y="548"/>
                    <a:pt x="868" y="549"/>
                    <a:pt x="864" y="551"/>
                  </a:cubicBezTo>
                  <a:cubicBezTo>
                    <a:pt x="823" y="572"/>
                    <a:pt x="781" y="593"/>
                    <a:pt x="740" y="614"/>
                  </a:cubicBezTo>
                  <a:cubicBezTo>
                    <a:pt x="731" y="618"/>
                    <a:pt x="722" y="619"/>
                    <a:pt x="712" y="618"/>
                  </a:cubicBezTo>
                  <a:cubicBezTo>
                    <a:pt x="607" y="618"/>
                    <a:pt x="502" y="618"/>
                    <a:pt x="396" y="619"/>
                  </a:cubicBezTo>
                  <a:cubicBezTo>
                    <a:pt x="354" y="619"/>
                    <a:pt x="359" y="613"/>
                    <a:pt x="359" y="654"/>
                  </a:cubicBezTo>
                  <a:cubicBezTo>
                    <a:pt x="359" y="928"/>
                    <a:pt x="359" y="1202"/>
                    <a:pt x="360" y="1475"/>
                  </a:cubicBezTo>
                  <a:cubicBezTo>
                    <a:pt x="360" y="1535"/>
                    <a:pt x="345" y="1586"/>
                    <a:pt x="302" y="1628"/>
                  </a:cubicBezTo>
                  <a:cubicBezTo>
                    <a:pt x="308" y="1634"/>
                    <a:pt x="314" y="1632"/>
                    <a:pt x="320" y="1632"/>
                  </a:cubicBezTo>
                  <a:cubicBezTo>
                    <a:pt x="662" y="1632"/>
                    <a:pt x="1004" y="1632"/>
                    <a:pt x="1346" y="1632"/>
                  </a:cubicBezTo>
                  <a:cubicBezTo>
                    <a:pt x="1427" y="1632"/>
                    <a:pt x="1486" y="1572"/>
                    <a:pt x="1486" y="1489"/>
                  </a:cubicBezTo>
                  <a:cubicBezTo>
                    <a:pt x="1486" y="1361"/>
                    <a:pt x="1486" y="1233"/>
                    <a:pt x="1486" y="1104"/>
                  </a:cubicBezTo>
                  <a:cubicBezTo>
                    <a:pt x="1486" y="1083"/>
                    <a:pt x="1505" y="1071"/>
                    <a:pt x="1524" y="1082"/>
                  </a:cubicBezTo>
                  <a:cubicBezTo>
                    <a:pt x="1533" y="1087"/>
                    <a:pt x="1530" y="1095"/>
                    <a:pt x="1530" y="1102"/>
                  </a:cubicBezTo>
                  <a:cubicBezTo>
                    <a:pt x="1530" y="1191"/>
                    <a:pt x="1530" y="1281"/>
                    <a:pt x="1530" y="1370"/>
                  </a:cubicBezTo>
                  <a:cubicBezTo>
                    <a:pt x="1530" y="1412"/>
                    <a:pt x="1530" y="1454"/>
                    <a:pt x="1530" y="1496"/>
                  </a:cubicBezTo>
                  <a:cubicBezTo>
                    <a:pt x="1530" y="1597"/>
                    <a:pt x="1451" y="1677"/>
                    <a:pt x="1349" y="1677"/>
                  </a:cubicBezTo>
                  <a:cubicBezTo>
                    <a:pt x="963" y="1677"/>
                    <a:pt x="576" y="1676"/>
                    <a:pt x="189" y="1677"/>
                  </a:cubicBezTo>
                  <a:cubicBezTo>
                    <a:pt x="97" y="1678"/>
                    <a:pt x="21" y="1618"/>
                    <a:pt x="2" y="1538"/>
                  </a:cubicBezTo>
                  <a:cubicBezTo>
                    <a:pt x="2" y="1536"/>
                    <a:pt x="1" y="1534"/>
                    <a:pt x="0" y="1531"/>
                  </a:cubicBezTo>
                  <a:cubicBezTo>
                    <a:pt x="0" y="1500"/>
                    <a:pt x="0" y="1468"/>
                    <a:pt x="0" y="1436"/>
                  </a:cubicBezTo>
                  <a:cubicBezTo>
                    <a:pt x="7" y="1436"/>
                    <a:pt x="15" y="1435"/>
                    <a:pt x="22" y="1435"/>
                  </a:cubicBezTo>
                  <a:cubicBezTo>
                    <a:pt x="112" y="1435"/>
                    <a:pt x="202" y="1435"/>
                    <a:pt x="291" y="1436"/>
                  </a:cubicBezTo>
                  <a:cubicBezTo>
                    <a:pt x="308" y="1436"/>
                    <a:pt x="312" y="1430"/>
                    <a:pt x="312" y="1415"/>
                  </a:cubicBezTo>
                  <a:cubicBezTo>
                    <a:pt x="311" y="1156"/>
                    <a:pt x="311" y="897"/>
                    <a:pt x="312" y="638"/>
                  </a:cubicBezTo>
                  <a:cubicBezTo>
                    <a:pt x="312" y="623"/>
                    <a:pt x="308" y="618"/>
                    <a:pt x="292" y="618"/>
                  </a:cubicBezTo>
                  <a:cubicBezTo>
                    <a:pt x="223" y="619"/>
                    <a:pt x="155" y="617"/>
                    <a:pt x="87" y="619"/>
                  </a:cubicBezTo>
                  <a:cubicBezTo>
                    <a:pt x="44" y="620"/>
                    <a:pt x="16" y="603"/>
                    <a:pt x="0" y="564"/>
                  </a:cubicBezTo>
                  <a:cubicBezTo>
                    <a:pt x="0" y="550"/>
                    <a:pt x="0" y="536"/>
                    <a:pt x="0" y="522"/>
                  </a:cubicBezTo>
                  <a:cubicBezTo>
                    <a:pt x="14" y="482"/>
                    <a:pt x="44" y="464"/>
                    <a:pt x="86" y="465"/>
                  </a:cubicBezTo>
                  <a:cubicBezTo>
                    <a:pt x="154" y="466"/>
                    <a:pt x="221" y="465"/>
                    <a:pt x="288" y="465"/>
                  </a:cubicBezTo>
                  <a:cubicBezTo>
                    <a:pt x="312" y="465"/>
                    <a:pt x="313" y="465"/>
                    <a:pt x="313" y="441"/>
                  </a:cubicBezTo>
                  <a:cubicBezTo>
                    <a:pt x="313" y="359"/>
                    <a:pt x="312" y="277"/>
                    <a:pt x="313" y="194"/>
                  </a:cubicBezTo>
                  <a:cubicBezTo>
                    <a:pt x="313" y="151"/>
                    <a:pt x="321" y="109"/>
                    <a:pt x="348" y="74"/>
                  </a:cubicBezTo>
                  <a:cubicBezTo>
                    <a:pt x="387" y="23"/>
                    <a:pt x="438" y="0"/>
                    <a:pt x="502" y="0"/>
                  </a:cubicBezTo>
                  <a:cubicBezTo>
                    <a:pt x="639" y="1"/>
                    <a:pt x="777" y="1"/>
                    <a:pt x="915" y="1"/>
                  </a:cubicBezTo>
                  <a:cubicBezTo>
                    <a:pt x="1159" y="1"/>
                    <a:pt x="1403" y="1"/>
                    <a:pt x="1647" y="1"/>
                  </a:cubicBezTo>
                  <a:cubicBezTo>
                    <a:pt x="1689" y="1"/>
                    <a:pt x="1725" y="16"/>
                    <a:pt x="1755" y="45"/>
                  </a:cubicBezTo>
                  <a:cubicBezTo>
                    <a:pt x="1783" y="73"/>
                    <a:pt x="1794" y="108"/>
                    <a:pt x="1800" y="146"/>
                  </a:cubicBezTo>
                  <a:cubicBezTo>
                    <a:pt x="1800" y="178"/>
                    <a:pt x="1800" y="209"/>
                    <a:pt x="1800" y="241"/>
                  </a:cubicBezTo>
                  <a:close/>
                  <a:moveTo>
                    <a:pt x="617" y="47"/>
                  </a:moveTo>
                  <a:cubicBezTo>
                    <a:pt x="618" y="54"/>
                    <a:pt x="623" y="57"/>
                    <a:pt x="627" y="61"/>
                  </a:cubicBezTo>
                  <a:cubicBezTo>
                    <a:pt x="656" y="94"/>
                    <a:pt x="672" y="133"/>
                    <a:pt x="671" y="176"/>
                  </a:cubicBezTo>
                  <a:cubicBezTo>
                    <a:pt x="671" y="195"/>
                    <a:pt x="675" y="198"/>
                    <a:pt x="692" y="198"/>
                  </a:cubicBezTo>
                  <a:cubicBezTo>
                    <a:pt x="955" y="197"/>
                    <a:pt x="1217" y="198"/>
                    <a:pt x="1480" y="198"/>
                  </a:cubicBezTo>
                  <a:cubicBezTo>
                    <a:pt x="1566" y="198"/>
                    <a:pt x="1652" y="198"/>
                    <a:pt x="1738" y="197"/>
                  </a:cubicBezTo>
                  <a:cubicBezTo>
                    <a:pt x="1745" y="197"/>
                    <a:pt x="1754" y="200"/>
                    <a:pt x="1756" y="189"/>
                  </a:cubicBezTo>
                  <a:cubicBezTo>
                    <a:pt x="1775" y="116"/>
                    <a:pt x="1727" y="55"/>
                    <a:pt x="1667" y="47"/>
                  </a:cubicBezTo>
                  <a:cubicBezTo>
                    <a:pt x="1654" y="45"/>
                    <a:pt x="1641" y="45"/>
                    <a:pt x="1628" y="45"/>
                  </a:cubicBezTo>
                  <a:cubicBezTo>
                    <a:pt x="1297" y="45"/>
                    <a:pt x="966" y="45"/>
                    <a:pt x="635" y="45"/>
                  </a:cubicBezTo>
                  <a:cubicBezTo>
                    <a:pt x="629" y="45"/>
                    <a:pt x="623" y="44"/>
                    <a:pt x="617" y="47"/>
                  </a:cubicBezTo>
                  <a:close/>
                  <a:moveTo>
                    <a:pt x="177" y="1480"/>
                  </a:moveTo>
                  <a:cubicBezTo>
                    <a:pt x="139" y="1480"/>
                    <a:pt x="101" y="1481"/>
                    <a:pt x="63" y="1479"/>
                  </a:cubicBezTo>
                  <a:cubicBezTo>
                    <a:pt x="47" y="1479"/>
                    <a:pt x="42" y="1484"/>
                    <a:pt x="43" y="1500"/>
                  </a:cubicBezTo>
                  <a:cubicBezTo>
                    <a:pt x="45" y="1573"/>
                    <a:pt x="107" y="1633"/>
                    <a:pt x="178" y="1632"/>
                  </a:cubicBezTo>
                  <a:cubicBezTo>
                    <a:pt x="252" y="1631"/>
                    <a:pt x="311" y="1569"/>
                    <a:pt x="312" y="1496"/>
                  </a:cubicBezTo>
                  <a:cubicBezTo>
                    <a:pt x="312" y="1483"/>
                    <a:pt x="307" y="1480"/>
                    <a:pt x="295" y="1480"/>
                  </a:cubicBezTo>
                  <a:cubicBezTo>
                    <a:pt x="256" y="1480"/>
                    <a:pt x="217" y="1480"/>
                    <a:pt x="177" y="1480"/>
                  </a:cubicBezTo>
                  <a:close/>
                  <a:moveTo>
                    <a:pt x="408" y="574"/>
                  </a:moveTo>
                  <a:cubicBezTo>
                    <a:pt x="472" y="574"/>
                    <a:pt x="536" y="574"/>
                    <a:pt x="601" y="574"/>
                  </a:cubicBezTo>
                  <a:cubicBezTo>
                    <a:pt x="643" y="574"/>
                    <a:pt x="639" y="580"/>
                    <a:pt x="639" y="536"/>
                  </a:cubicBezTo>
                  <a:cubicBezTo>
                    <a:pt x="639" y="512"/>
                    <a:pt x="639" y="512"/>
                    <a:pt x="616" y="512"/>
                  </a:cubicBezTo>
                  <a:cubicBezTo>
                    <a:pt x="483" y="512"/>
                    <a:pt x="351" y="512"/>
                    <a:pt x="219" y="512"/>
                  </a:cubicBezTo>
                  <a:cubicBezTo>
                    <a:pt x="169" y="512"/>
                    <a:pt x="178" y="504"/>
                    <a:pt x="176" y="555"/>
                  </a:cubicBezTo>
                  <a:cubicBezTo>
                    <a:pt x="176" y="569"/>
                    <a:pt x="180" y="574"/>
                    <a:pt x="195" y="574"/>
                  </a:cubicBezTo>
                  <a:cubicBezTo>
                    <a:pt x="266" y="574"/>
                    <a:pt x="337" y="574"/>
                    <a:pt x="408" y="574"/>
                  </a:cubicBezTo>
                  <a:close/>
                  <a:moveTo>
                    <a:pt x="95" y="512"/>
                  </a:moveTo>
                  <a:cubicBezTo>
                    <a:pt x="88" y="512"/>
                    <a:pt x="81" y="512"/>
                    <a:pt x="74" y="512"/>
                  </a:cubicBezTo>
                  <a:cubicBezTo>
                    <a:pt x="56" y="513"/>
                    <a:pt x="44" y="525"/>
                    <a:pt x="43" y="541"/>
                  </a:cubicBezTo>
                  <a:cubicBezTo>
                    <a:pt x="42" y="558"/>
                    <a:pt x="54" y="572"/>
                    <a:pt x="73" y="573"/>
                  </a:cubicBezTo>
                  <a:cubicBezTo>
                    <a:pt x="83" y="574"/>
                    <a:pt x="93" y="574"/>
                    <a:pt x="103" y="574"/>
                  </a:cubicBezTo>
                  <a:cubicBezTo>
                    <a:pt x="130" y="574"/>
                    <a:pt x="130" y="574"/>
                    <a:pt x="130" y="547"/>
                  </a:cubicBezTo>
                  <a:cubicBezTo>
                    <a:pt x="130" y="512"/>
                    <a:pt x="130" y="512"/>
                    <a:pt x="95" y="512"/>
                  </a:cubicBezTo>
                  <a:close/>
                  <a:moveTo>
                    <a:pt x="773" y="540"/>
                  </a:moveTo>
                  <a:cubicBezTo>
                    <a:pt x="755" y="532"/>
                    <a:pt x="738" y="522"/>
                    <a:pt x="719" y="514"/>
                  </a:cubicBezTo>
                  <a:cubicBezTo>
                    <a:pt x="693" y="504"/>
                    <a:pt x="683" y="512"/>
                    <a:pt x="683" y="540"/>
                  </a:cubicBezTo>
                  <a:cubicBezTo>
                    <a:pt x="683" y="546"/>
                    <a:pt x="683" y="553"/>
                    <a:pt x="683" y="559"/>
                  </a:cubicBezTo>
                  <a:cubicBezTo>
                    <a:pt x="682" y="571"/>
                    <a:pt x="687" y="574"/>
                    <a:pt x="698" y="574"/>
                  </a:cubicBezTo>
                  <a:cubicBezTo>
                    <a:pt x="727" y="574"/>
                    <a:pt x="747" y="554"/>
                    <a:pt x="773" y="5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7" name="Freeform 14">
              <a:extLst>
                <a:ext uri="{FF2B5EF4-FFF2-40B4-BE49-F238E27FC236}">
                  <a16:creationId xmlns:a16="http://schemas.microsoft.com/office/drawing/2014/main" id="{97F9BB19-55F5-4C2F-B47F-883879269EE9}"/>
                </a:ext>
              </a:extLst>
            </p:cNvPr>
            <p:cNvSpPr>
              <a:spLocks/>
            </p:cNvSpPr>
            <p:nvPr/>
          </p:nvSpPr>
          <p:spPr bwMode="auto">
            <a:xfrm>
              <a:off x="10799763" y="4273551"/>
              <a:ext cx="357188" cy="195263"/>
            </a:xfrm>
            <a:custGeom>
              <a:avLst/>
              <a:gdLst>
                <a:gd name="T0" fmla="*/ 379 w 761"/>
                <a:gd name="T1" fmla="*/ 417 h 418"/>
                <a:gd name="T2" fmla="*/ 22 w 761"/>
                <a:gd name="T3" fmla="*/ 417 h 418"/>
                <a:gd name="T4" fmla="*/ 0 w 761"/>
                <a:gd name="T5" fmla="*/ 394 h 418"/>
                <a:gd name="T6" fmla="*/ 22 w 761"/>
                <a:gd name="T7" fmla="*/ 371 h 418"/>
                <a:gd name="T8" fmla="*/ 64 w 761"/>
                <a:gd name="T9" fmla="*/ 370 h 418"/>
                <a:gd name="T10" fmla="*/ 88 w 761"/>
                <a:gd name="T11" fmla="*/ 347 h 418"/>
                <a:gd name="T12" fmla="*/ 88 w 761"/>
                <a:gd name="T13" fmla="*/ 193 h 418"/>
                <a:gd name="T14" fmla="*/ 111 w 761"/>
                <a:gd name="T15" fmla="*/ 172 h 418"/>
                <a:gd name="T16" fmla="*/ 133 w 761"/>
                <a:gd name="T17" fmla="*/ 192 h 418"/>
                <a:gd name="T18" fmla="*/ 133 w 761"/>
                <a:gd name="T19" fmla="*/ 342 h 418"/>
                <a:gd name="T20" fmla="*/ 162 w 761"/>
                <a:gd name="T21" fmla="*/ 371 h 418"/>
                <a:gd name="T22" fmla="*/ 190 w 761"/>
                <a:gd name="T23" fmla="*/ 370 h 418"/>
                <a:gd name="T24" fmla="*/ 221 w 761"/>
                <a:gd name="T25" fmla="*/ 339 h 418"/>
                <a:gd name="T26" fmla="*/ 221 w 761"/>
                <a:gd name="T27" fmla="*/ 58 h 418"/>
                <a:gd name="T28" fmla="*/ 244 w 761"/>
                <a:gd name="T29" fmla="*/ 36 h 418"/>
                <a:gd name="T30" fmla="*/ 266 w 761"/>
                <a:gd name="T31" fmla="*/ 58 h 418"/>
                <a:gd name="T32" fmla="*/ 265 w 761"/>
                <a:gd name="T33" fmla="*/ 348 h 418"/>
                <a:gd name="T34" fmla="*/ 289 w 761"/>
                <a:gd name="T35" fmla="*/ 371 h 418"/>
                <a:gd name="T36" fmla="*/ 333 w 761"/>
                <a:gd name="T37" fmla="*/ 370 h 418"/>
                <a:gd name="T38" fmla="*/ 356 w 761"/>
                <a:gd name="T39" fmla="*/ 346 h 418"/>
                <a:gd name="T40" fmla="*/ 356 w 761"/>
                <a:gd name="T41" fmla="*/ 91 h 418"/>
                <a:gd name="T42" fmla="*/ 395 w 761"/>
                <a:gd name="T43" fmla="*/ 65 h 418"/>
                <a:gd name="T44" fmla="*/ 402 w 761"/>
                <a:gd name="T45" fmla="*/ 84 h 418"/>
                <a:gd name="T46" fmla="*/ 403 w 761"/>
                <a:gd name="T47" fmla="*/ 323 h 418"/>
                <a:gd name="T48" fmla="*/ 450 w 761"/>
                <a:gd name="T49" fmla="*/ 370 h 418"/>
                <a:gd name="T50" fmla="*/ 492 w 761"/>
                <a:gd name="T51" fmla="*/ 329 h 418"/>
                <a:gd name="T52" fmla="*/ 492 w 761"/>
                <a:gd name="T53" fmla="*/ 157 h 418"/>
                <a:gd name="T54" fmla="*/ 513 w 761"/>
                <a:gd name="T55" fmla="*/ 135 h 418"/>
                <a:gd name="T56" fmla="*/ 539 w 761"/>
                <a:gd name="T57" fmla="*/ 157 h 418"/>
                <a:gd name="T58" fmla="*/ 539 w 761"/>
                <a:gd name="T59" fmla="*/ 328 h 418"/>
                <a:gd name="T60" fmla="*/ 582 w 761"/>
                <a:gd name="T61" fmla="*/ 371 h 418"/>
                <a:gd name="T62" fmla="*/ 605 w 761"/>
                <a:gd name="T63" fmla="*/ 371 h 418"/>
                <a:gd name="T64" fmla="*/ 627 w 761"/>
                <a:gd name="T65" fmla="*/ 349 h 418"/>
                <a:gd name="T66" fmla="*/ 627 w 761"/>
                <a:gd name="T67" fmla="*/ 99 h 418"/>
                <a:gd name="T68" fmla="*/ 627 w 761"/>
                <a:gd name="T69" fmla="*/ 20 h 418"/>
                <a:gd name="T70" fmla="*/ 652 w 761"/>
                <a:gd name="T71" fmla="*/ 0 h 418"/>
                <a:gd name="T72" fmla="*/ 674 w 761"/>
                <a:gd name="T73" fmla="*/ 20 h 418"/>
                <a:gd name="T74" fmla="*/ 674 w 761"/>
                <a:gd name="T75" fmla="*/ 340 h 418"/>
                <a:gd name="T76" fmla="*/ 703 w 761"/>
                <a:gd name="T77" fmla="*/ 370 h 418"/>
                <a:gd name="T78" fmla="*/ 741 w 761"/>
                <a:gd name="T79" fmla="*/ 370 h 418"/>
                <a:gd name="T80" fmla="*/ 760 w 761"/>
                <a:gd name="T81" fmla="*/ 394 h 418"/>
                <a:gd name="T82" fmla="*/ 741 w 761"/>
                <a:gd name="T83" fmla="*/ 417 h 418"/>
                <a:gd name="T84" fmla="*/ 500 w 761"/>
                <a:gd name="T85" fmla="*/ 417 h 418"/>
                <a:gd name="T86" fmla="*/ 379 w 761"/>
                <a:gd name="T87"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1" h="418">
                  <a:moveTo>
                    <a:pt x="379" y="417"/>
                  </a:moveTo>
                  <a:cubicBezTo>
                    <a:pt x="260" y="417"/>
                    <a:pt x="141" y="417"/>
                    <a:pt x="22" y="417"/>
                  </a:cubicBezTo>
                  <a:cubicBezTo>
                    <a:pt x="0" y="417"/>
                    <a:pt x="0" y="416"/>
                    <a:pt x="0" y="394"/>
                  </a:cubicBezTo>
                  <a:cubicBezTo>
                    <a:pt x="0" y="371"/>
                    <a:pt x="0" y="371"/>
                    <a:pt x="22" y="371"/>
                  </a:cubicBezTo>
                  <a:cubicBezTo>
                    <a:pt x="36" y="370"/>
                    <a:pt x="50" y="370"/>
                    <a:pt x="64" y="370"/>
                  </a:cubicBezTo>
                  <a:cubicBezTo>
                    <a:pt x="88" y="370"/>
                    <a:pt x="88" y="370"/>
                    <a:pt x="88" y="347"/>
                  </a:cubicBezTo>
                  <a:cubicBezTo>
                    <a:pt x="88" y="296"/>
                    <a:pt x="89" y="244"/>
                    <a:pt x="88" y="193"/>
                  </a:cubicBezTo>
                  <a:cubicBezTo>
                    <a:pt x="87" y="174"/>
                    <a:pt x="96" y="172"/>
                    <a:pt x="111" y="172"/>
                  </a:cubicBezTo>
                  <a:cubicBezTo>
                    <a:pt x="126" y="172"/>
                    <a:pt x="133" y="175"/>
                    <a:pt x="133" y="192"/>
                  </a:cubicBezTo>
                  <a:cubicBezTo>
                    <a:pt x="133" y="242"/>
                    <a:pt x="134" y="292"/>
                    <a:pt x="133" y="342"/>
                  </a:cubicBezTo>
                  <a:cubicBezTo>
                    <a:pt x="132" y="369"/>
                    <a:pt x="135" y="370"/>
                    <a:pt x="162" y="371"/>
                  </a:cubicBezTo>
                  <a:cubicBezTo>
                    <a:pt x="171" y="371"/>
                    <a:pt x="180" y="371"/>
                    <a:pt x="190" y="370"/>
                  </a:cubicBezTo>
                  <a:cubicBezTo>
                    <a:pt x="225" y="370"/>
                    <a:pt x="221" y="373"/>
                    <a:pt x="221" y="339"/>
                  </a:cubicBezTo>
                  <a:cubicBezTo>
                    <a:pt x="221" y="246"/>
                    <a:pt x="221" y="152"/>
                    <a:pt x="221" y="58"/>
                  </a:cubicBezTo>
                  <a:cubicBezTo>
                    <a:pt x="221" y="37"/>
                    <a:pt x="222" y="37"/>
                    <a:pt x="244" y="36"/>
                  </a:cubicBezTo>
                  <a:cubicBezTo>
                    <a:pt x="262" y="35"/>
                    <a:pt x="266" y="41"/>
                    <a:pt x="266" y="58"/>
                  </a:cubicBezTo>
                  <a:cubicBezTo>
                    <a:pt x="266" y="155"/>
                    <a:pt x="266" y="251"/>
                    <a:pt x="265" y="348"/>
                  </a:cubicBezTo>
                  <a:cubicBezTo>
                    <a:pt x="265" y="366"/>
                    <a:pt x="271" y="372"/>
                    <a:pt x="289" y="371"/>
                  </a:cubicBezTo>
                  <a:cubicBezTo>
                    <a:pt x="303" y="370"/>
                    <a:pt x="318" y="371"/>
                    <a:pt x="333" y="370"/>
                  </a:cubicBezTo>
                  <a:cubicBezTo>
                    <a:pt x="355" y="370"/>
                    <a:pt x="356" y="370"/>
                    <a:pt x="356" y="346"/>
                  </a:cubicBezTo>
                  <a:cubicBezTo>
                    <a:pt x="356" y="261"/>
                    <a:pt x="356" y="176"/>
                    <a:pt x="356" y="91"/>
                  </a:cubicBezTo>
                  <a:cubicBezTo>
                    <a:pt x="356" y="66"/>
                    <a:pt x="371" y="55"/>
                    <a:pt x="395" y="65"/>
                  </a:cubicBezTo>
                  <a:cubicBezTo>
                    <a:pt x="405" y="68"/>
                    <a:pt x="402" y="77"/>
                    <a:pt x="402" y="84"/>
                  </a:cubicBezTo>
                  <a:cubicBezTo>
                    <a:pt x="403" y="164"/>
                    <a:pt x="403" y="243"/>
                    <a:pt x="403" y="323"/>
                  </a:cubicBezTo>
                  <a:cubicBezTo>
                    <a:pt x="402" y="371"/>
                    <a:pt x="402" y="371"/>
                    <a:pt x="450" y="370"/>
                  </a:cubicBezTo>
                  <a:cubicBezTo>
                    <a:pt x="499" y="370"/>
                    <a:pt x="492" y="376"/>
                    <a:pt x="492" y="329"/>
                  </a:cubicBezTo>
                  <a:cubicBezTo>
                    <a:pt x="493" y="271"/>
                    <a:pt x="493" y="214"/>
                    <a:pt x="492" y="157"/>
                  </a:cubicBezTo>
                  <a:cubicBezTo>
                    <a:pt x="492" y="141"/>
                    <a:pt x="497" y="134"/>
                    <a:pt x="513" y="135"/>
                  </a:cubicBezTo>
                  <a:cubicBezTo>
                    <a:pt x="536" y="135"/>
                    <a:pt x="539" y="136"/>
                    <a:pt x="539" y="157"/>
                  </a:cubicBezTo>
                  <a:cubicBezTo>
                    <a:pt x="539" y="214"/>
                    <a:pt x="539" y="271"/>
                    <a:pt x="539" y="328"/>
                  </a:cubicBezTo>
                  <a:cubicBezTo>
                    <a:pt x="539" y="377"/>
                    <a:pt x="534" y="369"/>
                    <a:pt x="582" y="371"/>
                  </a:cubicBezTo>
                  <a:cubicBezTo>
                    <a:pt x="590" y="371"/>
                    <a:pt x="597" y="370"/>
                    <a:pt x="605" y="371"/>
                  </a:cubicBezTo>
                  <a:cubicBezTo>
                    <a:pt x="621" y="372"/>
                    <a:pt x="628" y="366"/>
                    <a:pt x="627" y="349"/>
                  </a:cubicBezTo>
                  <a:cubicBezTo>
                    <a:pt x="627" y="265"/>
                    <a:pt x="627" y="182"/>
                    <a:pt x="627" y="99"/>
                  </a:cubicBezTo>
                  <a:cubicBezTo>
                    <a:pt x="627" y="73"/>
                    <a:pt x="628" y="46"/>
                    <a:pt x="627" y="20"/>
                  </a:cubicBezTo>
                  <a:cubicBezTo>
                    <a:pt x="626" y="1"/>
                    <a:pt x="637" y="0"/>
                    <a:pt x="652" y="0"/>
                  </a:cubicBezTo>
                  <a:cubicBezTo>
                    <a:pt x="666" y="0"/>
                    <a:pt x="674" y="3"/>
                    <a:pt x="674" y="20"/>
                  </a:cubicBezTo>
                  <a:cubicBezTo>
                    <a:pt x="673" y="127"/>
                    <a:pt x="674" y="234"/>
                    <a:pt x="674" y="340"/>
                  </a:cubicBezTo>
                  <a:cubicBezTo>
                    <a:pt x="674" y="370"/>
                    <a:pt x="673" y="370"/>
                    <a:pt x="703" y="370"/>
                  </a:cubicBezTo>
                  <a:cubicBezTo>
                    <a:pt x="715" y="370"/>
                    <a:pt x="728" y="371"/>
                    <a:pt x="741" y="370"/>
                  </a:cubicBezTo>
                  <a:cubicBezTo>
                    <a:pt x="759" y="369"/>
                    <a:pt x="761" y="380"/>
                    <a:pt x="760" y="394"/>
                  </a:cubicBezTo>
                  <a:cubicBezTo>
                    <a:pt x="760" y="407"/>
                    <a:pt x="759" y="418"/>
                    <a:pt x="741" y="417"/>
                  </a:cubicBezTo>
                  <a:cubicBezTo>
                    <a:pt x="661" y="417"/>
                    <a:pt x="580" y="417"/>
                    <a:pt x="500" y="417"/>
                  </a:cubicBezTo>
                  <a:cubicBezTo>
                    <a:pt x="460" y="417"/>
                    <a:pt x="419" y="417"/>
                    <a:pt x="379"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8" name="Freeform 15">
              <a:extLst>
                <a:ext uri="{FF2B5EF4-FFF2-40B4-BE49-F238E27FC236}">
                  <a16:creationId xmlns:a16="http://schemas.microsoft.com/office/drawing/2014/main" id="{AD8E8EE9-6A2D-43C8-A69D-242459B685C7}"/>
                </a:ext>
              </a:extLst>
            </p:cNvPr>
            <p:cNvSpPr>
              <a:spLocks/>
            </p:cNvSpPr>
            <p:nvPr/>
          </p:nvSpPr>
          <p:spPr bwMode="auto">
            <a:xfrm>
              <a:off x="11031538" y="3940176"/>
              <a:ext cx="257175" cy="336550"/>
            </a:xfrm>
            <a:custGeom>
              <a:avLst/>
              <a:gdLst>
                <a:gd name="T0" fmla="*/ 371 w 549"/>
                <a:gd name="T1" fmla="*/ 631 h 720"/>
                <a:gd name="T2" fmla="*/ 509 w 549"/>
                <a:gd name="T3" fmla="*/ 599 h 720"/>
                <a:gd name="T4" fmla="*/ 543 w 549"/>
                <a:gd name="T5" fmla="*/ 604 h 720"/>
                <a:gd name="T6" fmla="*/ 527 w 549"/>
                <a:gd name="T7" fmla="*/ 638 h 720"/>
                <a:gd name="T8" fmla="*/ 75 w 549"/>
                <a:gd name="T9" fmla="*/ 503 h 720"/>
                <a:gd name="T10" fmla="*/ 131 w 549"/>
                <a:gd name="T11" fmla="*/ 100 h 720"/>
                <a:gd name="T12" fmla="*/ 320 w 549"/>
                <a:gd name="T13" fmla="*/ 3 h 720"/>
                <a:gd name="T14" fmla="*/ 348 w 549"/>
                <a:gd name="T15" fmla="*/ 20 h 720"/>
                <a:gd name="T16" fmla="*/ 328 w 549"/>
                <a:gd name="T17" fmla="*/ 45 h 720"/>
                <a:gd name="T18" fmla="*/ 195 w 549"/>
                <a:gd name="T19" fmla="*/ 101 h 720"/>
                <a:gd name="T20" fmla="*/ 86 w 549"/>
                <a:gd name="T21" fmla="*/ 407 h 720"/>
                <a:gd name="T22" fmla="*/ 329 w 549"/>
                <a:gd name="T23" fmla="*/ 628 h 720"/>
                <a:gd name="T24" fmla="*/ 371 w 549"/>
                <a:gd name="T25" fmla="*/ 63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720">
                  <a:moveTo>
                    <a:pt x="371" y="631"/>
                  </a:moveTo>
                  <a:cubicBezTo>
                    <a:pt x="419" y="631"/>
                    <a:pt x="465" y="620"/>
                    <a:pt x="509" y="599"/>
                  </a:cubicBezTo>
                  <a:cubicBezTo>
                    <a:pt x="527" y="590"/>
                    <a:pt x="537" y="591"/>
                    <a:pt x="543" y="604"/>
                  </a:cubicBezTo>
                  <a:cubicBezTo>
                    <a:pt x="549" y="617"/>
                    <a:pt x="544" y="629"/>
                    <a:pt x="527" y="638"/>
                  </a:cubicBezTo>
                  <a:cubicBezTo>
                    <a:pt x="370" y="720"/>
                    <a:pt x="170" y="674"/>
                    <a:pt x="75" y="503"/>
                  </a:cubicBezTo>
                  <a:cubicBezTo>
                    <a:pt x="0" y="368"/>
                    <a:pt x="22" y="209"/>
                    <a:pt x="131" y="100"/>
                  </a:cubicBezTo>
                  <a:cubicBezTo>
                    <a:pt x="183" y="47"/>
                    <a:pt x="247" y="16"/>
                    <a:pt x="320" y="3"/>
                  </a:cubicBezTo>
                  <a:cubicBezTo>
                    <a:pt x="335" y="0"/>
                    <a:pt x="345" y="6"/>
                    <a:pt x="348" y="20"/>
                  </a:cubicBezTo>
                  <a:cubicBezTo>
                    <a:pt x="352" y="35"/>
                    <a:pt x="341" y="43"/>
                    <a:pt x="328" y="45"/>
                  </a:cubicBezTo>
                  <a:cubicBezTo>
                    <a:pt x="280" y="54"/>
                    <a:pt x="235" y="71"/>
                    <a:pt x="195" y="101"/>
                  </a:cubicBezTo>
                  <a:cubicBezTo>
                    <a:pt x="101" y="172"/>
                    <a:pt x="57" y="294"/>
                    <a:pt x="86" y="407"/>
                  </a:cubicBezTo>
                  <a:cubicBezTo>
                    <a:pt x="116" y="524"/>
                    <a:pt x="212" y="611"/>
                    <a:pt x="329" y="628"/>
                  </a:cubicBezTo>
                  <a:cubicBezTo>
                    <a:pt x="343" y="630"/>
                    <a:pt x="357" y="631"/>
                    <a:pt x="371" y="6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9" name="Freeform 16">
              <a:extLst>
                <a:ext uri="{FF2B5EF4-FFF2-40B4-BE49-F238E27FC236}">
                  <a16:creationId xmlns:a16="http://schemas.microsoft.com/office/drawing/2014/main" id="{804A9A98-C1B7-480D-AE0A-6EC70DF95C17}"/>
                </a:ext>
              </a:extLst>
            </p:cNvPr>
            <p:cNvSpPr>
              <a:spLocks noEditPoints="1"/>
            </p:cNvSpPr>
            <p:nvPr/>
          </p:nvSpPr>
          <p:spPr bwMode="auto">
            <a:xfrm>
              <a:off x="11206163" y="3937001"/>
              <a:ext cx="157163" cy="157163"/>
            </a:xfrm>
            <a:custGeom>
              <a:avLst/>
              <a:gdLst>
                <a:gd name="T0" fmla="*/ 167 w 336"/>
                <a:gd name="T1" fmla="*/ 338 h 338"/>
                <a:gd name="T2" fmla="*/ 32 w 336"/>
                <a:gd name="T3" fmla="*/ 338 h 338"/>
                <a:gd name="T4" fmla="*/ 0 w 336"/>
                <a:gd name="T5" fmla="*/ 306 h 338"/>
                <a:gd name="T6" fmla="*/ 0 w 336"/>
                <a:gd name="T7" fmla="*/ 35 h 338"/>
                <a:gd name="T8" fmla="*/ 35 w 336"/>
                <a:gd name="T9" fmla="*/ 3 h 338"/>
                <a:gd name="T10" fmla="*/ 258 w 336"/>
                <a:gd name="T11" fmla="*/ 119 h 338"/>
                <a:gd name="T12" fmla="*/ 334 w 336"/>
                <a:gd name="T13" fmla="*/ 288 h 338"/>
                <a:gd name="T14" fmla="*/ 336 w 336"/>
                <a:gd name="T15" fmla="*/ 309 h 338"/>
                <a:gd name="T16" fmla="*/ 308 w 336"/>
                <a:gd name="T17" fmla="*/ 338 h 338"/>
                <a:gd name="T18" fmla="*/ 167 w 336"/>
                <a:gd name="T19" fmla="*/ 338 h 338"/>
                <a:gd name="T20" fmla="*/ 46 w 336"/>
                <a:gd name="T21" fmla="*/ 174 h 338"/>
                <a:gd name="T22" fmla="*/ 46 w 336"/>
                <a:gd name="T23" fmla="*/ 281 h 338"/>
                <a:gd name="T24" fmla="*/ 62 w 336"/>
                <a:gd name="T25" fmla="*/ 298 h 338"/>
                <a:gd name="T26" fmla="*/ 278 w 336"/>
                <a:gd name="T27" fmla="*/ 298 h 338"/>
                <a:gd name="T28" fmla="*/ 290 w 336"/>
                <a:gd name="T29" fmla="*/ 283 h 338"/>
                <a:gd name="T30" fmla="*/ 281 w 336"/>
                <a:gd name="T31" fmla="*/ 249 h 338"/>
                <a:gd name="T32" fmla="*/ 68 w 336"/>
                <a:gd name="T33" fmla="*/ 55 h 338"/>
                <a:gd name="T34" fmla="*/ 46 w 336"/>
                <a:gd name="T35" fmla="*/ 72 h 338"/>
                <a:gd name="T36" fmla="*/ 46 w 336"/>
                <a:gd name="T37" fmla="*/ 17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6" h="338">
                  <a:moveTo>
                    <a:pt x="167" y="338"/>
                  </a:moveTo>
                  <a:cubicBezTo>
                    <a:pt x="122" y="338"/>
                    <a:pt x="77" y="338"/>
                    <a:pt x="32" y="338"/>
                  </a:cubicBezTo>
                  <a:cubicBezTo>
                    <a:pt x="6" y="338"/>
                    <a:pt x="0" y="332"/>
                    <a:pt x="0" y="306"/>
                  </a:cubicBezTo>
                  <a:cubicBezTo>
                    <a:pt x="0" y="215"/>
                    <a:pt x="0" y="125"/>
                    <a:pt x="0" y="35"/>
                  </a:cubicBezTo>
                  <a:cubicBezTo>
                    <a:pt x="0" y="9"/>
                    <a:pt x="9" y="0"/>
                    <a:pt x="35" y="3"/>
                  </a:cubicBezTo>
                  <a:cubicBezTo>
                    <a:pt x="124" y="13"/>
                    <a:pt x="199" y="51"/>
                    <a:pt x="258" y="119"/>
                  </a:cubicBezTo>
                  <a:cubicBezTo>
                    <a:pt x="301" y="168"/>
                    <a:pt x="326" y="225"/>
                    <a:pt x="334" y="288"/>
                  </a:cubicBezTo>
                  <a:cubicBezTo>
                    <a:pt x="335" y="295"/>
                    <a:pt x="336" y="302"/>
                    <a:pt x="336" y="309"/>
                  </a:cubicBezTo>
                  <a:cubicBezTo>
                    <a:pt x="336" y="331"/>
                    <a:pt x="329" y="338"/>
                    <a:pt x="308" y="338"/>
                  </a:cubicBezTo>
                  <a:cubicBezTo>
                    <a:pt x="261" y="338"/>
                    <a:pt x="214" y="338"/>
                    <a:pt x="167" y="338"/>
                  </a:cubicBezTo>
                  <a:close/>
                  <a:moveTo>
                    <a:pt x="46" y="174"/>
                  </a:moveTo>
                  <a:cubicBezTo>
                    <a:pt x="46" y="209"/>
                    <a:pt x="47" y="245"/>
                    <a:pt x="46" y="281"/>
                  </a:cubicBezTo>
                  <a:cubicBezTo>
                    <a:pt x="46" y="292"/>
                    <a:pt x="49" y="298"/>
                    <a:pt x="62" y="298"/>
                  </a:cubicBezTo>
                  <a:cubicBezTo>
                    <a:pt x="134" y="297"/>
                    <a:pt x="206" y="298"/>
                    <a:pt x="278" y="298"/>
                  </a:cubicBezTo>
                  <a:cubicBezTo>
                    <a:pt x="289" y="298"/>
                    <a:pt x="293" y="293"/>
                    <a:pt x="290" y="283"/>
                  </a:cubicBezTo>
                  <a:cubicBezTo>
                    <a:pt x="287" y="271"/>
                    <a:pt x="285" y="260"/>
                    <a:pt x="281" y="249"/>
                  </a:cubicBezTo>
                  <a:cubicBezTo>
                    <a:pt x="244" y="147"/>
                    <a:pt x="173" y="83"/>
                    <a:pt x="68" y="55"/>
                  </a:cubicBezTo>
                  <a:cubicBezTo>
                    <a:pt x="47" y="50"/>
                    <a:pt x="46" y="51"/>
                    <a:pt x="46" y="72"/>
                  </a:cubicBezTo>
                  <a:cubicBezTo>
                    <a:pt x="46" y="106"/>
                    <a:pt x="46" y="140"/>
                    <a:pt x="4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0" name="Freeform 17">
              <a:extLst>
                <a:ext uri="{FF2B5EF4-FFF2-40B4-BE49-F238E27FC236}">
                  <a16:creationId xmlns:a16="http://schemas.microsoft.com/office/drawing/2014/main" id="{32EF199E-7A5C-4D39-B9E6-57DCF4108991}"/>
                </a:ext>
              </a:extLst>
            </p:cNvPr>
            <p:cNvSpPr>
              <a:spLocks noEditPoints="1"/>
            </p:cNvSpPr>
            <p:nvPr/>
          </p:nvSpPr>
          <p:spPr bwMode="auto">
            <a:xfrm>
              <a:off x="11206163" y="4108451"/>
              <a:ext cx="160338" cy="112713"/>
            </a:xfrm>
            <a:custGeom>
              <a:avLst/>
              <a:gdLst>
                <a:gd name="T0" fmla="*/ 172 w 343"/>
                <a:gd name="T1" fmla="*/ 0 h 240"/>
                <a:gd name="T2" fmla="*/ 309 w 343"/>
                <a:gd name="T3" fmla="*/ 0 h 240"/>
                <a:gd name="T4" fmla="*/ 339 w 343"/>
                <a:gd name="T5" fmla="*/ 36 h 240"/>
                <a:gd name="T6" fmla="*/ 233 w 343"/>
                <a:gd name="T7" fmla="*/ 226 h 240"/>
                <a:gd name="T8" fmla="*/ 193 w 343"/>
                <a:gd name="T9" fmla="*/ 225 h 240"/>
                <a:gd name="T10" fmla="*/ 11 w 343"/>
                <a:gd name="T11" fmla="*/ 40 h 240"/>
                <a:gd name="T12" fmla="*/ 4 w 343"/>
                <a:gd name="T13" fmla="*/ 15 h 240"/>
                <a:gd name="T14" fmla="*/ 30 w 343"/>
                <a:gd name="T15" fmla="*/ 0 h 240"/>
                <a:gd name="T16" fmla="*/ 172 w 343"/>
                <a:gd name="T17" fmla="*/ 0 h 240"/>
                <a:gd name="T18" fmla="*/ 79 w 343"/>
                <a:gd name="T19" fmla="*/ 44 h 240"/>
                <a:gd name="T20" fmla="*/ 205 w 343"/>
                <a:gd name="T21" fmla="*/ 174 h 240"/>
                <a:gd name="T22" fmla="*/ 222 w 343"/>
                <a:gd name="T23" fmla="*/ 172 h 240"/>
                <a:gd name="T24" fmla="*/ 287 w 343"/>
                <a:gd name="T25" fmla="*/ 58 h 240"/>
                <a:gd name="T26" fmla="*/ 277 w 343"/>
                <a:gd name="T27" fmla="*/ 44 h 240"/>
                <a:gd name="T28" fmla="*/ 249 w 343"/>
                <a:gd name="T29" fmla="*/ 44 h 240"/>
                <a:gd name="T30" fmla="*/ 79 w 343"/>
                <a:gd name="T31"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40">
                  <a:moveTo>
                    <a:pt x="172" y="0"/>
                  </a:moveTo>
                  <a:cubicBezTo>
                    <a:pt x="218" y="0"/>
                    <a:pt x="263" y="0"/>
                    <a:pt x="309" y="0"/>
                  </a:cubicBezTo>
                  <a:cubicBezTo>
                    <a:pt x="333" y="0"/>
                    <a:pt x="343" y="12"/>
                    <a:pt x="339" y="36"/>
                  </a:cubicBezTo>
                  <a:cubicBezTo>
                    <a:pt x="325" y="111"/>
                    <a:pt x="288" y="174"/>
                    <a:pt x="233" y="226"/>
                  </a:cubicBezTo>
                  <a:cubicBezTo>
                    <a:pt x="218" y="239"/>
                    <a:pt x="208" y="240"/>
                    <a:pt x="193" y="225"/>
                  </a:cubicBezTo>
                  <a:cubicBezTo>
                    <a:pt x="132" y="164"/>
                    <a:pt x="72" y="102"/>
                    <a:pt x="11" y="40"/>
                  </a:cubicBezTo>
                  <a:cubicBezTo>
                    <a:pt x="3" y="33"/>
                    <a:pt x="0" y="25"/>
                    <a:pt x="4" y="15"/>
                  </a:cubicBezTo>
                  <a:cubicBezTo>
                    <a:pt x="9" y="3"/>
                    <a:pt x="18" y="0"/>
                    <a:pt x="30" y="0"/>
                  </a:cubicBezTo>
                  <a:cubicBezTo>
                    <a:pt x="77" y="0"/>
                    <a:pt x="125" y="0"/>
                    <a:pt x="172" y="0"/>
                  </a:cubicBezTo>
                  <a:close/>
                  <a:moveTo>
                    <a:pt x="79" y="44"/>
                  </a:moveTo>
                  <a:cubicBezTo>
                    <a:pt x="124" y="90"/>
                    <a:pt x="165" y="132"/>
                    <a:pt x="205" y="174"/>
                  </a:cubicBezTo>
                  <a:cubicBezTo>
                    <a:pt x="212" y="180"/>
                    <a:pt x="216" y="178"/>
                    <a:pt x="222" y="172"/>
                  </a:cubicBezTo>
                  <a:cubicBezTo>
                    <a:pt x="252" y="139"/>
                    <a:pt x="274" y="101"/>
                    <a:pt x="287" y="58"/>
                  </a:cubicBezTo>
                  <a:cubicBezTo>
                    <a:pt x="290" y="49"/>
                    <a:pt x="287" y="44"/>
                    <a:pt x="277" y="44"/>
                  </a:cubicBezTo>
                  <a:cubicBezTo>
                    <a:pt x="268" y="44"/>
                    <a:pt x="259" y="44"/>
                    <a:pt x="249" y="44"/>
                  </a:cubicBezTo>
                  <a:cubicBezTo>
                    <a:pt x="194" y="44"/>
                    <a:pt x="140" y="44"/>
                    <a:pt x="7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spTree>
    <p:extLst>
      <p:ext uri="{BB962C8B-B14F-4D97-AF65-F5344CB8AC3E}">
        <p14:creationId xmlns:p14="http://schemas.microsoft.com/office/powerpoint/2010/main" val="14088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451B9-3BB1-4A42-9279-3F4C67F0A528}"/>
              </a:ext>
            </a:extLst>
          </p:cNvPr>
          <p:cNvSpPr>
            <a:spLocks noGrp="1"/>
          </p:cNvSpPr>
          <p:nvPr>
            <p:ph type="title"/>
          </p:nvPr>
        </p:nvSpPr>
        <p:spPr>
          <a:xfrm>
            <a:off x="469900" y="643463"/>
            <a:ext cx="11252200" cy="428780"/>
          </a:xfrm>
        </p:spPr>
        <p:txBody>
          <a:bodyPr/>
          <a:lstStyle/>
          <a:p>
            <a:r>
              <a:rPr lang="en-US" sz="2400">
                <a:latin typeface="+mn-lt"/>
              </a:rPr>
              <a:t>High Level Inbound Integration Architecture SFDC</a:t>
            </a:r>
          </a:p>
        </p:txBody>
      </p:sp>
      <p:cxnSp>
        <p:nvCxnSpPr>
          <p:cNvPr id="146" name="Straight Connector 145">
            <a:extLst>
              <a:ext uri="{FF2B5EF4-FFF2-40B4-BE49-F238E27FC236}">
                <a16:creationId xmlns:a16="http://schemas.microsoft.com/office/drawing/2014/main" id="{9854D4A4-41FE-4EBD-B08A-D814FB02E629}"/>
              </a:ext>
            </a:extLst>
          </p:cNvPr>
          <p:cNvCxnSpPr>
            <a:cxnSpLocks/>
          </p:cNvCxnSpPr>
          <p:nvPr/>
        </p:nvCxnSpPr>
        <p:spPr>
          <a:xfrm flipV="1">
            <a:off x="2926122" y="5621506"/>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FB7E3CB-B1CF-4E65-9203-7BBF3ACDD790}"/>
              </a:ext>
            </a:extLst>
          </p:cNvPr>
          <p:cNvCxnSpPr>
            <a:cxnSpLocks/>
          </p:cNvCxnSpPr>
          <p:nvPr/>
        </p:nvCxnSpPr>
        <p:spPr>
          <a:xfrm flipV="1">
            <a:off x="5325453" y="5621506"/>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D2BBFCB-0D77-4C1C-86E9-ECE01292FDF5}"/>
              </a:ext>
            </a:extLst>
          </p:cNvPr>
          <p:cNvCxnSpPr>
            <a:cxnSpLocks/>
          </p:cNvCxnSpPr>
          <p:nvPr/>
        </p:nvCxnSpPr>
        <p:spPr>
          <a:xfrm flipV="1">
            <a:off x="7680392" y="5621506"/>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4451340-5FD4-4893-9C18-18F89619D1AA}"/>
              </a:ext>
            </a:extLst>
          </p:cNvPr>
          <p:cNvCxnSpPr>
            <a:cxnSpLocks/>
          </p:cNvCxnSpPr>
          <p:nvPr/>
        </p:nvCxnSpPr>
        <p:spPr>
          <a:xfrm flipV="1">
            <a:off x="0" y="4695175"/>
            <a:ext cx="12280490" cy="286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36430FB-E6FE-4953-8C4D-52917EF07498}"/>
              </a:ext>
            </a:extLst>
          </p:cNvPr>
          <p:cNvSpPr txBox="1"/>
          <p:nvPr/>
        </p:nvSpPr>
        <p:spPr>
          <a:xfrm>
            <a:off x="372952" y="5298176"/>
            <a:ext cx="2562033" cy="923330"/>
          </a:xfrm>
          <a:prstGeom prst="rect">
            <a:avLst/>
          </a:prstGeom>
          <a:noFill/>
        </p:spPr>
        <p:txBody>
          <a:bodyPr wrap="square" lIns="0" tIns="0" rIns="0" bIns="0" rtlCol="0">
            <a:spAutoFit/>
          </a:bodyPr>
          <a:lstStyle/>
          <a:p>
            <a:pPr algn="l">
              <a:spcBef>
                <a:spcPts val="0"/>
              </a:spcBef>
              <a:spcAft>
                <a:spcPts val="300"/>
              </a:spcAft>
            </a:pPr>
            <a:r>
              <a:rPr lang="en-US" sz="1000" kern="0">
                <a:solidFill>
                  <a:srgbClr val="6B767D"/>
                </a:solidFill>
                <a:ea typeface="Open Sans" panose="020B0606030504020204" pitchFamily="34" charset="0"/>
                <a:cs typeface="Open Sans" panose="020B0606030504020204" pitchFamily="34" charset="0"/>
              </a:rPr>
              <a:t>Records created in Oracle Cloud is pushed to Salesforce through  Oracle </a:t>
            </a:r>
            <a:r>
              <a:rPr lang="en-US" sz="1000" kern="0" err="1">
                <a:solidFill>
                  <a:srgbClr val="6B767D"/>
                </a:solidFill>
                <a:ea typeface="Open Sans" panose="020B0606030504020204" pitchFamily="34" charset="0"/>
                <a:cs typeface="Open Sans" panose="020B0606030504020204" pitchFamily="34" charset="0"/>
              </a:rPr>
              <a:t>Paas</a:t>
            </a:r>
            <a:r>
              <a:rPr lang="en-US" sz="1000" kern="0">
                <a:solidFill>
                  <a:srgbClr val="6B767D"/>
                </a:solidFill>
                <a:ea typeface="Open Sans" panose="020B0606030504020204" pitchFamily="34" charset="0"/>
                <a:cs typeface="Open Sans" panose="020B0606030504020204" pitchFamily="34" charset="0"/>
              </a:rPr>
              <a:t> Platform  through Webservices, APIs and Platform events</a:t>
            </a:r>
            <a:br>
              <a:rPr lang="en-US" sz="1000" kern="0">
                <a:solidFill>
                  <a:srgbClr val="6B767D"/>
                </a:solidFill>
                <a:ea typeface="Open Sans" panose="020B0606030504020204" pitchFamily="34" charset="0"/>
                <a:cs typeface="Open Sans" panose="020B0606030504020204" pitchFamily="34" charset="0"/>
              </a:rPr>
            </a:br>
            <a:r>
              <a:rPr lang="en-US" sz="1000" kern="0">
                <a:solidFill>
                  <a:srgbClr val="6B767D"/>
                </a:solidFill>
                <a:ea typeface="Open Sans" panose="020B0606030504020204" pitchFamily="34" charset="0"/>
                <a:cs typeface="Open Sans" panose="020B0606030504020204" pitchFamily="34" charset="0"/>
              </a:rPr>
              <a:t>E.g. Product is created in Oracle Cloud and published to OIC</a:t>
            </a:r>
          </a:p>
        </p:txBody>
      </p:sp>
      <p:sp>
        <p:nvSpPr>
          <p:cNvPr id="196" name="TextBox 195">
            <a:extLst>
              <a:ext uri="{FF2B5EF4-FFF2-40B4-BE49-F238E27FC236}">
                <a16:creationId xmlns:a16="http://schemas.microsoft.com/office/drawing/2014/main" id="{403725FF-5A91-41C4-A9F8-DB86251882BE}"/>
              </a:ext>
            </a:extLst>
          </p:cNvPr>
          <p:cNvSpPr txBox="1"/>
          <p:nvPr/>
        </p:nvSpPr>
        <p:spPr>
          <a:xfrm>
            <a:off x="3061285" y="5379373"/>
            <a:ext cx="2072993" cy="307777"/>
          </a:xfrm>
          <a:prstGeom prst="rect">
            <a:avLst/>
          </a:prstGeom>
          <a:noFill/>
        </p:spPr>
        <p:txBody>
          <a:bodyPr wrap="square" lIns="0" tIns="0" rIns="0" bIns="0" rtlCol="0">
            <a:spAutoFit/>
          </a:bodyPr>
          <a:lstStyle/>
          <a:p>
            <a:pPr algn="l">
              <a:spcBef>
                <a:spcPts val="0"/>
              </a:spcBef>
              <a:spcAft>
                <a:spcPts val="300"/>
              </a:spcAft>
            </a:pPr>
            <a:r>
              <a:rPr lang="en-US" sz="1000" kern="0">
                <a:solidFill>
                  <a:srgbClr val="6B767D"/>
                </a:solidFill>
                <a:ea typeface="Open Sans" panose="020B0606030504020204" pitchFamily="34" charset="0"/>
                <a:cs typeface="Open Sans" panose="020B0606030504020204" pitchFamily="34" charset="0"/>
              </a:rPr>
              <a:t>Extract Product Data from Oracle Cloud</a:t>
            </a:r>
          </a:p>
        </p:txBody>
      </p:sp>
      <p:sp>
        <p:nvSpPr>
          <p:cNvPr id="197" name="TextBox 196">
            <a:extLst>
              <a:ext uri="{FF2B5EF4-FFF2-40B4-BE49-F238E27FC236}">
                <a16:creationId xmlns:a16="http://schemas.microsoft.com/office/drawing/2014/main" id="{BB88303A-F9A3-4C95-9C1F-45CBD8504EA9}"/>
              </a:ext>
            </a:extLst>
          </p:cNvPr>
          <p:cNvSpPr txBox="1"/>
          <p:nvPr/>
        </p:nvSpPr>
        <p:spPr>
          <a:xfrm>
            <a:off x="5451754" y="5286158"/>
            <a:ext cx="2100155" cy="307777"/>
          </a:xfrm>
          <a:prstGeom prst="rect">
            <a:avLst/>
          </a:prstGeom>
          <a:noFill/>
        </p:spPr>
        <p:txBody>
          <a:bodyPr wrap="square" lIns="0" tIns="0" rIns="0" bIns="0" rtlCol="0">
            <a:spAutoFit/>
          </a:bodyPr>
          <a:lstStyle/>
          <a:p>
            <a:pPr>
              <a:spcAft>
                <a:spcPts val="300"/>
              </a:spcAft>
            </a:pPr>
            <a:r>
              <a:rPr lang="en-US" sz="1000" kern="0">
                <a:solidFill>
                  <a:srgbClr val="6B767D"/>
                </a:solidFill>
                <a:ea typeface="Open Sans" panose="020B0606030504020204" pitchFamily="34" charset="0"/>
                <a:cs typeface="Open Sans" panose="020B0606030504020204" pitchFamily="34" charset="0"/>
              </a:rPr>
              <a:t>Perform any data transformation required</a:t>
            </a:r>
          </a:p>
        </p:txBody>
      </p:sp>
      <p:sp>
        <p:nvSpPr>
          <p:cNvPr id="227" name="Rectangle 226">
            <a:extLst>
              <a:ext uri="{FF2B5EF4-FFF2-40B4-BE49-F238E27FC236}">
                <a16:creationId xmlns:a16="http://schemas.microsoft.com/office/drawing/2014/main" id="{777113EA-E1E8-46AC-BCB6-2970B558B180}"/>
              </a:ext>
            </a:extLst>
          </p:cNvPr>
          <p:cNvSpPr/>
          <p:nvPr/>
        </p:nvSpPr>
        <p:spPr bwMode="gray">
          <a:xfrm>
            <a:off x="8310744" y="1875028"/>
            <a:ext cx="765199" cy="2392710"/>
          </a:xfrm>
          <a:prstGeom prst="rect">
            <a:avLst/>
          </a:prstGeom>
          <a:solidFill>
            <a:sysClr val="window" lastClr="FFFFFF"/>
          </a:solidFill>
          <a:ln w="1905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latin typeface="FedEx Sans Regular" panose="020B0603020203020204"/>
            </a:endParaRPr>
          </a:p>
        </p:txBody>
      </p:sp>
      <p:cxnSp>
        <p:nvCxnSpPr>
          <p:cNvPr id="230" name="Straight Arrow Connector 229">
            <a:extLst>
              <a:ext uri="{FF2B5EF4-FFF2-40B4-BE49-F238E27FC236}">
                <a16:creationId xmlns:a16="http://schemas.microsoft.com/office/drawing/2014/main" id="{820E4039-74B4-48CB-879E-E2AB9A2C6389}"/>
              </a:ext>
            </a:extLst>
          </p:cNvPr>
          <p:cNvCxnSpPr>
            <a:cxnSpLocks/>
          </p:cNvCxnSpPr>
          <p:nvPr/>
        </p:nvCxnSpPr>
        <p:spPr>
          <a:xfrm flipH="1" flipV="1">
            <a:off x="1653968" y="3393556"/>
            <a:ext cx="1443520" cy="17070"/>
          </a:xfrm>
          <a:prstGeom prst="straightConnector1">
            <a:avLst/>
          </a:prstGeom>
          <a:noFill/>
          <a:ln w="25400" cap="flat" cmpd="sng" algn="ctr">
            <a:solidFill>
              <a:srgbClr val="F3753F"/>
            </a:solidFill>
            <a:prstDash val="solid"/>
            <a:headEnd type="triangle"/>
            <a:tailEnd type="none"/>
          </a:ln>
          <a:effectLst/>
        </p:spPr>
      </p:cxnSp>
      <p:grpSp>
        <p:nvGrpSpPr>
          <p:cNvPr id="248" name="Group 247">
            <a:extLst>
              <a:ext uri="{FF2B5EF4-FFF2-40B4-BE49-F238E27FC236}">
                <a16:creationId xmlns:a16="http://schemas.microsoft.com/office/drawing/2014/main" id="{8948BC23-6549-47EE-ACCA-9A0D76DC04C7}"/>
              </a:ext>
            </a:extLst>
          </p:cNvPr>
          <p:cNvGrpSpPr>
            <a:grpSpLocks noChangeAspect="1"/>
          </p:cNvGrpSpPr>
          <p:nvPr/>
        </p:nvGrpSpPr>
        <p:grpSpPr>
          <a:xfrm>
            <a:off x="8475560" y="3039271"/>
            <a:ext cx="457200" cy="457200"/>
            <a:chOff x="8233499" y="3910355"/>
            <a:chExt cx="367982" cy="367982"/>
          </a:xfrm>
          <a:solidFill>
            <a:srgbClr val="6B767D"/>
          </a:solidFill>
        </p:grpSpPr>
        <p:grpSp>
          <p:nvGrpSpPr>
            <p:cNvPr id="249" name="Group 248">
              <a:extLst>
                <a:ext uri="{FF2B5EF4-FFF2-40B4-BE49-F238E27FC236}">
                  <a16:creationId xmlns:a16="http://schemas.microsoft.com/office/drawing/2014/main" id="{C514D833-E9E0-4B77-91BD-D60CC97F9A16}"/>
                </a:ext>
              </a:extLst>
            </p:cNvPr>
            <p:cNvGrpSpPr/>
            <p:nvPr/>
          </p:nvGrpSpPr>
          <p:grpSpPr>
            <a:xfrm>
              <a:off x="8305802" y="4007197"/>
              <a:ext cx="230842" cy="157878"/>
              <a:chOff x="12455526" y="2149475"/>
              <a:chExt cx="582613" cy="398462"/>
            </a:xfrm>
            <a:grpFill/>
          </p:grpSpPr>
          <p:sp>
            <p:nvSpPr>
              <p:cNvPr id="251" name="Freeform 537">
                <a:extLst>
                  <a:ext uri="{FF2B5EF4-FFF2-40B4-BE49-F238E27FC236}">
                    <a16:creationId xmlns:a16="http://schemas.microsoft.com/office/drawing/2014/main" id="{C8FDA1D3-B845-439F-B5E5-3A80AC56279C}"/>
                  </a:ext>
                </a:extLst>
              </p:cNvPr>
              <p:cNvSpPr>
                <a:spLocks noEditPoints="1"/>
              </p:cNvSpPr>
              <p:nvPr/>
            </p:nvSpPr>
            <p:spPr bwMode="auto">
              <a:xfrm>
                <a:off x="12455526" y="2149475"/>
                <a:ext cx="582613" cy="398462"/>
              </a:xfrm>
              <a:custGeom>
                <a:avLst/>
                <a:gdLst>
                  <a:gd name="T0" fmla="*/ 191 w 235"/>
                  <a:gd name="T1" fmla="*/ 54 h 161"/>
                  <a:gd name="T2" fmla="*/ 187 w 235"/>
                  <a:gd name="T3" fmla="*/ 53 h 161"/>
                  <a:gd name="T4" fmla="*/ 186 w 235"/>
                  <a:gd name="T5" fmla="*/ 53 h 161"/>
                  <a:gd name="T6" fmla="*/ 181 w 235"/>
                  <a:gd name="T7" fmla="*/ 53 h 161"/>
                  <a:gd name="T8" fmla="*/ 181 w 235"/>
                  <a:gd name="T9" fmla="*/ 53 h 161"/>
                  <a:gd name="T10" fmla="*/ 179 w 235"/>
                  <a:gd name="T11" fmla="*/ 53 h 161"/>
                  <a:gd name="T12" fmla="*/ 133 w 235"/>
                  <a:gd name="T13" fmla="*/ 21 h 161"/>
                  <a:gd name="T14" fmla="*/ 127 w 235"/>
                  <a:gd name="T15" fmla="*/ 22 h 161"/>
                  <a:gd name="T16" fmla="*/ 82 w 235"/>
                  <a:gd name="T17" fmla="*/ 0 h 161"/>
                  <a:gd name="T18" fmla="*/ 24 w 235"/>
                  <a:gd name="T19" fmla="*/ 59 h 161"/>
                  <a:gd name="T20" fmla="*/ 24 w 235"/>
                  <a:gd name="T21" fmla="*/ 60 h 161"/>
                  <a:gd name="T22" fmla="*/ 0 w 235"/>
                  <a:gd name="T23" fmla="*/ 105 h 161"/>
                  <a:gd name="T24" fmla="*/ 55 w 235"/>
                  <a:gd name="T25" fmla="*/ 161 h 161"/>
                  <a:gd name="T26" fmla="*/ 181 w 235"/>
                  <a:gd name="T27" fmla="*/ 161 h 161"/>
                  <a:gd name="T28" fmla="*/ 235 w 235"/>
                  <a:gd name="T29" fmla="*/ 107 h 161"/>
                  <a:gd name="T30" fmla="*/ 191 w 235"/>
                  <a:gd name="T31" fmla="*/ 54 h 161"/>
                  <a:gd name="T32" fmla="*/ 181 w 235"/>
                  <a:gd name="T33" fmla="*/ 151 h 161"/>
                  <a:gd name="T34" fmla="*/ 55 w 235"/>
                  <a:gd name="T35" fmla="*/ 151 h 161"/>
                  <a:gd name="T36" fmla="*/ 9 w 235"/>
                  <a:gd name="T37" fmla="*/ 105 h 161"/>
                  <a:gd name="T38" fmla="*/ 31 w 235"/>
                  <a:gd name="T39" fmla="*/ 66 h 161"/>
                  <a:gd name="T40" fmla="*/ 34 w 235"/>
                  <a:gd name="T41" fmla="*/ 62 h 161"/>
                  <a:gd name="T42" fmla="*/ 33 w 235"/>
                  <a:gd name="T43" fmla="*/ 61 h 161"/>
                  <a:gd name="T44" fmla="*/ 33 w 235"/>
                  <a:gd name="T45" fmla="*/ 59 h 161"/>
                  <a:gd name="T46" fmla="*/ 82 w 235"/>
                  <a:gd name="T47" fmla="*/ 10 h 161"/>
                  <a:gd name="T48" fmla="*/ 122 w 235"/>
                  <a:gd name="T49" fmla="*/ 29 h 161"/>
                  <a:gd name="T50" fmla="*/ 126 w 235"/>
                  <a:gd name="T51" fmla="*/ 31 h 161"/>
                  <a:gd name="T52" fmla="*/ 133 w 235"/>
                  <a:gd name="T53" fmla="*/ 31 h 161"/>
                  <a:gd name="T54" fmla="*/ 171 w 235"/>
                  <a:gd name="T55" fmla="*/ 59 h 161"/>
                  <a:gd name="T56" fmla="*/ 177 w 235"/>
                  <a:gd name="T57" fmla="*/ 62 h 161"/>
                  <a:gd name="T58" fmla="*/ 180 w 235"/>
                  <a:gd name="T59" fmla="*/ 62 h 161"/>
                  <a:gd name="T60" fmla="*/ 181 w 235"/>
                  <a:gd name="T61" fmla="*/ 62 h 161"/>
                  <a:gd name="T62" fmla="*/ 185 w 235"/>
                  <a:gd name="T63" fmla="*/ 62 h 161"/>
                  <a:gd name="T64" fmla="*/ 186 w 235"/>
                  <a:gd name="T65" fmla="*/ 63 h 161"/>
                  <a:gd name="T66" fmla="*/ 189 w 235"/>
                  <a:gd name="T67" fmla="*/ 63 h 161"/>
                  <a:gd name="T68" fmla="*/ 225 w 235"/>
                  <a:gd name="T69" fmla="*/ 107 h 161"/>
                  <a:gd name="T70" fmla="*/ 181 w 235"/>
                  <a:gd name="T71" fmla="*/ 15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5" h="161">
                    <a:moveTo>
                      <a:pt x="191" y="54"/>
                    </a:moveTo>
                    <a:cubicBezTo>
                      <a:pt x="190" y="53"/>
                      <a:pt x="188" y="53"/>
                      <a:pt x="187" y="53"/>
                    </a:cubicBezTo>
                    <a:cubicBezTo>
                      <a:pt x="187" y="53"/>
                      <a:pt x="186" y="53"/>
                      <a:pt x="186" y="53"/>
                    </a:cubicBezTo>
                    <a:cubicBezTo>
                      <a:pt x="185" y="53"/>
                      <a:pt x="183" y="53"/>
                      <a:pt x="181" y="53"/>
                    </a:cubicBezTo>
                    <a:cubicBezTo>
                      <a:pt x="181" y="53"/>
                      <a:pt x="181" y="53"/>
                      <a:pt x="181" y="53"/>
                    </a:cubicBezTo>
                    <a:cubicBezTo>
                      <a:pt x="180" y="53"/>
                      <a:pt x="180" y="53"/>
                      <a:pt x="179" y="53"/>
                    </a:cubicBezTo>
                    <a:cubicBezTo>
                      <a:pt x="172" y="34"/>
                      <a:pt x="154" y="21"/>
                      <a:pt x="133" y="21"/>
                    </a:cubicBezTo>
                    <a:cubicBezTo>
                      <a:pt x="132" y="21"/>
                      <a:pt x="130" y="21"/>
                      <a:pt x="127" y="22"/>
                    </a:cubicBezTo>
                    <a:cubicBezTo>
                      <a:pt x="116" y="8"/>
                      <a:pt x="100" y="0"/>
                      <a:pt x="82" y="0"/>
                    </a:cubicBezTo>
                    <a:cubicBezTo>
                      <a:pt x="50" y="0"/>
                      <a:pt x="24" y="26"/>
                      <a:pt x="24" y="59"/>
                    </a:cubicBezTo>
                    <a:cubicBezTo>
                      <a:pt x="24" y="59"/>
                      <a:pt x="24" y="59"/>
                      <a:pt x="24" y="60"/>
                    </a:cubicBezTo>
                    <a:cubicBezTo>
                      <a:pt x="9" y="70"/>
                      <a:pt x="0" y="87"/>
                      <a:pt x="0" y="105"/>
                    </a:cubicBezTo>
                    <a:cubicBezTo>
                      <a:pt x="0" y="136"/>
                      <a:pt x="25" y="161"/>
                      <a:pt x="55" y="161"/>
                    </a:cubicBezTo>
                    <a:cubicBezTo>
                      <a:pt x="55" y="161"/>
                      <a:pt x="180" y="161"/>
                      <a:pt x="181" y="161"/>
                    </a:cubicBezTo>
                    <a:cubicBezTo>
                      <a:pt x="211" y="161"/>
                      <a:pt x="235" y="136"/>
                      <a:pt x="235" y="107"/>
                    </a:cubicBezTo>
                    <a:cubicBezTo>
                      <a:pt x="235" y="81"/>
                      <a:pt x="216" y="59"/>
                      <a:pt x="191" y="54"/>
                    </a:cubicBezTo>
                    <a:close/>
                    <a:moveTo>
                      <a:pt x="181" y="151"/>
                    </a:moveTo>
                    <a:cubicBezTo>
                      <a:pt x="180" y="151"/>
                      <a:pt x="55" y="151"/>
                      <a:pt x="55" y="151"/>
                    </a:cubicBezTo>
                    <a:cubicBezTo>
                      <a:pt x="30" y="151"/>
                      <a:pt x="9" y="130"/>
                      <a:pt x="9" y="105"/>
                    </a:cubicBezTo>
                    <a:cubicBezTo>
                      <a:pt x="9" y="89"/>
                      <a:pt x="18" y="75"/>
                      <a:pt x="31" y="66"/>
                    </a:cubicBezTo>
                    <a:cubicBezTo>
                      <a:pt x="33" y="65"/>
                      <a:pt x="34" y="64"/>
                      <a:pt x="34" y="62"/>
                    </a:cubicBezTo>
                    <a:cubicBezTo>
                      <a:pt x="33" y="61"/>
                      <a:pt x="33" y="61"/>
                      <a:pt x="33" y="61"/>
                    </a:cubicBezTo>
                    <a:cubicBezTo>
                      <a:pt x="33" y="60"/>
                      <a:pt x="33" y="59"/>
                      <a:pt x="33" y="59"/>
                    </a:cubicBezTo>
                    <a:cubicBezTo>
                      <a:pt x="33" y="32"/>
                      <a:pt x="55" y="10"/>
                      <a:pt x="82" y="10"/>
                    </a:cubicBezTo>
                    <a:cubicBezTo>
                      <a:pt x="98" y="10"/>
                      <a:pt x="112" y="17"/>
                      <a:pt x="122" y="29"/>
                    </a:cubicBezTo>
                    <a:cubicBezTo>
                      <a:pt x="123" y="31"/>
                      <a:pt x="124" y="32"/>
                      <a:pt x="126" y="31"/>
                    </a:cubicBezTo>
                    <a:cubicBezTo>
                      <a:pt x="128" y="31"/>
                      <a:pt x="131" y="31"/>
                      <a:pt x="133" y="31"/>
                    </a:cubicBezTo>
                    <a:cubicBezTo>
                      <a:pt x="151" y="31"/>
                      <a:pt x="166" y="42"/>
                      <a:pt x="171" y="59"/>
                    </a:cubicBezTo>
                    <a:cubicBezTo>
                      <a:pt x="172" y="61"/>
                      <a:pt x="174" y="63"/>
                      <a:pt x="177" y="62"/>
                    </a:cubicBezTo>
                    <a:cubicBezTo>
                      <a:pt x="178" y="62"/>
                      <a:pt x="179" y="62"/>
                      <a:pt x="180" y="62"/>
                    </a:cubicBezTo>
                    <a:cubicBezTo>
                      <a:pt x="181" y="62"/>
                      <a:pt x="181" y="62"/>
                      <a:pt x="181" y="62"/>
                    </a:cubicBezTo>
                    <a:cubicBezTo>
                      <a:pt x="183" y="62"/>
                      <a:pt x="184" y="62"/>
                      <a:pt x="185" y="62"/>
                    </a:cubicBezTo>
                    <a:cubicBezTo>
                      <a:pt x="185" y="62"/>
                      <a:pt x="186" y="63"/>
                      <a:pt x="186" y="63"/>
                    </a:cubicBezTo>
                    <a:cubicBezTo>
                      <a:pt x="187" y="63"/>
                      <a:pt x="188" y="63"/>
                      <a:pt x="189" y="63"/>
                    </a:cubicBezTo>
                    <a:cubicBezTo>
                      <a:pt x="210" y="67"/>
                      <a:pt x="225" y="85"/>
                      <a:pt x="225" y="107"/>
                    </a:cubicBezTo>
                    <a:cubicBezTo>
                      <a:pt x="225" y="131"/>
                      <a:pt x="205" y="151"/>
                      <a:pt x="181" y="151"/>
                    </a:cubicBezTo>
                    <a:close/>
                  </a:path>
                </a:pathLst>
              </a:custGeom>
              <a:grpFill/>
              <a:ln w="12700">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latin typeface="FedEx Sans Regular" panose="020B0603020203020204"/>
                </a:endParaRPr>
              </a:p>
            </p:txBody>
          </p:sp>
          <p:sp>
            <p:nvSpPr>
              <p:cNvPr id="252" name="Freeform 538">
                <a:extLst>
                  <a:ext uri="{FF2B5EF4-FFF2-40B4-BE49-F238E27FC236}">
                    <a16:creationId xmlns:a16="http://schemas.microsoft.com/office/drawing/2014/main" id="{B47A21BA-EE7D-45B8-A560-14EFE19B58C0}"/>
                  </a:ext>
                </a:extLst>
              </p:cNvPr>
              <p:cNvSpPr>
                <a:spLocks/>
              </p:cNvSpPr>
              <p:nvPr/>
            </p:nvSpPr>
            <p:spPr bwMode="auto">
              <a:xfrm>
                <a:off x="12636501" y="2281238"/>
                <a:ext cx="207963" cy="85725"/>
              </a:xfrm>
              <a:custGeom>
                <a:avLst/>
                <a:gdLst>
                  <a:gd name="T0" fmla="*/ 81 w 84"/>
                  <a:gd name="T1" fmla="*/ 8 h 35"/>
                  <a:gd name="T2" fmla="*/ 74 w 84"/>
                  <a:gd name="T3" fmla="*/ 11 h 35"/>
                  <a:gd name="T4" fmla="*/ 72 w 84"/>
                  <a:gd name="T5" fmla="*/ 18 h 35"/>
                  <a:gd name="T6" fmla="*/ 39 w 84"/>
                  <a:gd name="T7" fmla="*/ 0 h 35"/>
                  <a:gd name="T8" fmla="*/ 1 w 84"/>
                  <a:gd name="T9" fmla="*/ 29 h 35"/>
                  <a:gd name="T10" fmla="*/ 4 w 84"/>
                  <a:gd name="T11" fmla="*/ 35 h 35"/>
                  <a:gd name="T12" fmla="*/ 10 w 84"/>
                  <a:gd name="T13" fmla="*/ 31 h 35"/>
                  <a:gd name="T14" fmla="*/ 39 w 84"/>
                  <a:gd name="T15" fmla="*/ 10 h 35"/>
                  <a:gd name="T16" fmla="*/ 62 w 84"/>
                  <a:gd name="T17" fmla="*/ 21 h 35"/>
                  <a:gd name="T18" fmla="*/ 57 w 84"/>
                  <a:gd name="T19" fmla="*/ 19 h 35"/>
                  <a:gd name="T20" fmla="*/ 51 w 84"/>
                  <a:gd name="T21" fmla="*/ 22 h 35"/>
                  <a:gd name="T22" fmla="*/ 53 w 84"/>
                  <a:gd name="T23" fmla="*/ 28 h 35"/>
                  <a:gd name="T24" fmla="*/ 70 w 84"/>
                  <a:gd name="T25" fmla="*/ 34 h 35"/>
                  <a:gd name="T26" fmla="*/ 72 w 84"/>
                  <a:gd name="T27" fmla="*/ 35 h 35"/>
                  <a:gd name="T28" fmla="*/ 72 w 84"/>
                  <a:gd name="T29" fmla="*/ 35 h 35"/>
                  <a:gd name="T30" fmla="*/ 72 w 84"/>
                  <a:gd name="T31" fmla="*/ 35 h 35"/>
                  <a:gd name="T32" fmla="*/ 77 w 84"/>
                  <a:gd name="T33" fmla="*/ 32 h 35"/>
                  <a:gd name="T34" fmla="*/ 83 w 84"/>
                  <a:gd name="T35" fmla="*/ 15 h 35"/>
                  <a:gd name="T36" fmla="*/ 81 w 84"/>
                  <a:gd name="T37"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35">
                    <a:moveTo>
                      <a:pt x="81" y="8"/>
                    </a:moveTo>
                    <a:cubicBezTo>
                      <a:pt x="78" y="8"/>
                      <a:pt x="75" y="9"/>
                      <a:pt x="74" y="11"/>
                    </a:cubicBezTo>
                    <a:cubicBezTo>
                      <a:pt x="72" y="18"/>
                      <a:pt x="72" y="18"/>
                      <a:pt x="72" y="18"/>
                    </a:cubicBezTo>
                    <a:cubicBezTo>
                      <a:pt x="65" y="7"/>
                      <a:pt x="52" y="0"/>
                      <a:pt x="39" y="0"/>
                    </a:cubicBezTo>
                    <a:cubicBezTo>
                      <a:pt x="21" y="0"/>
                      <a:pt x="6" y="12"/>
                      <a:pt x="1" y="29"/>
                    </a:cubicBezTo>
                    <a:cubicBezTo>
                      <a:pt x="0" y="31"/>
                      <a:pt x="2" y="34"/>
                      <a:pt x="4" y="35"/>
                    </a:cubicBezTo>
                    <a:cubicBezTo>
                      <a:pt x="7" y="35"/>
                      <a:pt x="9" y="34"/>
                      <a:pt x="10" y="31"/>
                    </a:cubicBezTo>
                    <a:cubicBezTo>
                      <a:pt x="14" y="19"/>
                      <a:pt x="26" y="10"/>
                      <a:pt x="39" y="10"/>
                    </a:cubicBezTo>
                    <a:cubicBezTo>
                      <a:pt x="48" y="10"/>
                      <a:pt x="56" y="14"/>
                      <a:pt x="62" y="21"/>
                    </a:cubicBezTo>
                    <a:cubicBezTo>
                      <a:pt x="57" y="19"/>
                      <a:pt x="57" y="19"/>
                      <a:pt x="57" y="19"/>
                    </a:cubicBezTo>
                    <a:cubicBezTo>
                      <a:pt x="54" y="18"/>
                      <a:pt x="52" y="19"/>
                      <a:pt x="51" y="22"/>
                    </a:cubicBezTo>
                    <a:cubicBezTo>
                      <a:pt x="50" y="24"/>
                      <a:pt x="51" y="27"/>
                      <a:pt x="53" y="28"/>
                    </a:cubicBezTo>
                    <a:cubicBezTo>
                      <a:pt x="70" y="34"/>
                      <a:pt x="70" y="34"/>
                      <a:pt x="70" y="34"/>
                    </a:cubicBezTo>
                    <a:cubicBezTo>
                      <a:pt x="71" y="35"/>
                      <a:pt x="71" y="35"/>
                      <a:pt x="72" y="35"/>
                    </a:cubicBezTo>
                    <a:cubicBezTo>
                      <a:pt x="72" y="35"/>
                      <a:pt x="72" y="35"/>
                      <a:pt x="72" y="35"/>
                    </a:cubicBezTo>
                    <a:cubicBezTo>
                      <a:pt x="72" y="35"/>
                      <a:pt x="72" y="35"/>
                      <a:pt x="72" y="35"/>
                    </a:cubicBezTo>
                    <a:cubicBezTo>
                      <a:pt x="74" y="35"/>
                      <a:pt x="76" y="34"/>
                      <a:pt x="77" y="32"/>
                    </a:cubicBezTo>
                    <a:cubicBezTo>
                      <a:pt x="83" y="15"/>
                      <a:pt x="83" y="15"/>
                      <a:pt x="83" y="15"/>
                    </a:cubicBezTo>
                    <a:cubicBezTo>
                      <a:pt x="84" y="12"/>
                      <a:pt x="83" y="9"/>
                      <a:pt x="81"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latin typeface="FedEx Sans Regular" panose="020B0603020203020204"/>
                </a:endParaRPr>
              </a:p>
            </p:txBody>
          </p:sp>
          <p:sp>
            <p:nvSpPr>
              <p:cNvPr id="253" name="Freeform 539">
                <a:extLst>
                  <a:ext uri="{FF2B5EF4-FFF2-40B4-BE49-F238E27FC236}">
                    <a16:creationId xmlns:a16="http://schemas.microsoft.com/office/drawing/2014/main" id="{60C5C6A1-97A1-4DB0-81DE-F0BB3CC20678}"/>
                  </a:ext>
                </a:extLst>
              </p:cNvPr>
              <p:cNvSpPr>
                <a:spLocks/>
              </p:cNvSpPr>
              <p:nvPr/>
            </p:nvSpPr>
            <p:spPr bwMode="auto">
              <a:xfrm>
                <a:off x="12622213" y="2389188"/>
                <a:ext cx="207963" cy="87312"/>
              </a:xfrm>
              <a:custGeom>
                <a:avLst/>
                <a:gdLst>
                  <a:gd name="T0" fmla="*/ 80 w 84"/>
                  <a:gd name="T1" fmla="*/ 1 h 35"/>
                  <a:gd name="T2" fmla="*/ 74 w 84"/>
                  <a:gd name="T3" fmla="*/ 4 h 35"/>
                  <a:gd name="T4" fmla="*/ 45 w 84"/>
                  <a:gd name="T5" fmla="*/ 26 h 35"/>
                  <a:gd name="T6" fmla="*/ 22 w 84"/>
                  <a:gd name="T7" fmla="*/ 15 h 35"/>
                  <a:gd name="T8" fmla="*/ 27 w 84"/>
                  <a:gd name="T9" fmla="*/ 16 h 35"/>
                  <a:gd name="T10" fmla="*/ 33 w 84"/>
                  <a:gd name="T11" fmla="*/ 14 h 35"/>
                  <a:gd name="T12" fmla="*/ 30 w 84"/>
                  <a:gd name="T13" fmla="*/ 8 h 35"/>
                  <a:gd name="T14" fmla="*/ 14 w 84"/>
                  <a:gd name="T15" fmla="*/ 1 h 35"/>
                  <a:gd name="T16" fmla="*/ 14 w 84"/>
                  <a:gd name="T17" fmla="*/ 1 h 35"/>
                  <a:gd name="T18" fmla="*/ 13 w 84"/>
                  <a:gd name="T19" fmla="*/ 1 h 35"/>
                  <a:gd name="T20" fmla="*/ 13 w 84"/>
                  <a:gd name="T21" fmla="*/ 1 h 35"/>
                  <a:gd name="T22" fmla="*/ 12 w 84"/>
                  <a:gd name="T23" fmla="*/ 1 h 35"/>
                  <a:gd name="T24" fmla="*/ 11 w 84"/>
                  <a:gd name="T25" fmla="*/ 1 h 35"/>
                  <a:gd name="T26" fmla="*/ 10 w 84"/>
                  <a:gd name="T27" fmla="*/ 1 h 35"/>
                  <a:gd name="T28" fmla="*/ 10 w 84"/>
                  <a:gd name="T29" fmla="*/ 1 h 35"/>
                  <a:gd name="T30" fmla="*/ 7 w 84"/>
                  <a:gd name="T31" fmla="*/ 4 h 35"/>
                  <a:gd name="T32" fmla="*/ 1 w 84"/>
                  <a:gd name="T33" fmla="*/ 21 h 35"/>
                  <a:gd name="T34" fmla="*/ 3 w 84"/>
                  <a:gd name="T35" fmla="*/ 27 h 35"/>
                  <a:gd name="T36" fmla="*/ 5 w 84"/>
                  <a:gd name="T37" fmla="*/ 27 h 35"/>
                  <a:gd name="T38" fmla="*/ 10 w 84"/>
                  <a:gd name="T39" fmla="*/ 24 h 35"/>
                  <a:gd name="T40" fmla="*/ 12 w 84"/>
                  <a:gd name="T41" fmla="*/ 17 h 35"/>
                  <a:gd name="T42" fmla="*/ 45 w 84"/>
                  <a:gd name="T43" fmla="*/ 35 h 35"/>
                  <a:gd name="T44" fmla="*/ 83 w 84"/>
                  <a:gd name="T45" fmla="*/ 7 h 35"/>
                  <a:gd name="T46" fmla="*/ 80 w 84"/>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5">
                    <a:moveTo>
                      <a:pt x="80" y="1"/>
                    </a:moveTo>
                    <a:cubicBezTo>
                      <a:pt x="77" y="0"/>
                      <a:pt x="74" y="1"/>
                      <a:pt x="74" y="4"/>
                    </a:cubicBezTo>
                    <a:cubicBezTo>
                      <a:pt x="70" y="17"/>
                      <a:pt x="58" y="26"/>
                      <a:pt x="45" y="26"/>
                    </a:cubicBezTo>
                    <a:cubicBezTo>
                      <a:pt x="36" y="26"/>
                      <a:pt x="28" y="21"/>
                      <a:pt x="22" y="15"/>
                    </a:cubicBezTo>
                    <a:cubicBezTo>
                      <a:pt x="27" y="16"/>
                      <a:pt x="27" y="16"/>
                      <a:pt x="27" y="16"/>
                    </a:cubicBezTo>
                    <a:cubicBezTo>
                      <a:pt x="29" y="17"/>
                      <a:pt x="32" y="16"/>
                      <a:pt x="33" y="14"/>
                    </a:cubicBezTo>
                    <a:cubicBezTo>
                      <a:pt x="34" y="11"/>
                      <a:pt x="33" y="8"/>
                      <a:pt x="30" y="8"/>
                    </a:cubicBezTo>
                    <a:cubicBezTo>
                      <a:pt x="14" y="1"/>
                      <a:pt x="14" y="1"/>
                      <a:pt x="14" y="1"/>
                    </a:cubicBezTo>
                    <a:cubicBezTo>
                      <a:pt x="14" y="1"/>
                      <a:pt x="14" y="1"/>
                      <a:pt x="14" y="1"/>
                    </a:cubicBezTo>
                    <a:cubicBezTo>
                      <a:pt x="13" y="1"/>
                      <a:pt x="13" y="1"/>
                      <a:pt x="13" y="1"/>
                    </a:cubicBezTo>
                    <a:cubicBezTo>
                      <a:pt x="13" y="1"/>
                      <a:pt x="13" y="1"/>
                      <a:pt x="13" y="1"/>
                    </a:cubicBezTo>
                    <a:cubicBezTo>
                      <a:pt x="13" y="1"/>
                      <a:pt x="12" y="1"/>
                      <a:pt x="12" y="1"/>
                    </a:cubicBezTo>
                    <a:cubicBezTo>
                      <a:pt x="12" y="1"/>
                      <a:pt x="11" y="1"/>
                      <a:pt x="11" y="1"/>
                    </a:cubicBezTo>
                    <a:cubicBezTo>
                      <a:pt x="11" y="1"/>
                      <a:pt x="11" y="1"/>
                      <a:pt x="10" y="1"/>
                    </a:cubicBezTo>
                    <a:cubicBezTo>
                      <a:pt x="10" y="1"/>
                      <a:pt x="10" y="1"/>
                      <a:pt x="10" y="1"/>
                    </a:cubicBezTo>
                    <a:cubicBezTo>
                      <a:pt x="9" y="1"/>
                      <a:pt x="8" y="2"/>
                      <a:pt x="7" y="4"/>
                    </a:cubicBezTo>
                    <a:cubicBezTo>
                      <a:pt x="1" y="21"/>
                      <a:pt x="1" y="21"/>
                      <a:pt x="1" y="21"/>
                    </a:cubicBezTo>
                    <a:cubicBezTo>
                      <a:pt x="0" y="23"/>
                      <a:pt x="1" y="26"/>
                      <a:pt x="3" y="27"/>
                    </a:cubicBezTo>
                    <a:cubicBezTo>
                      <a:pt x="4" y="27"/>
                      <a:pt x="4" y="27"/>
                      <a:pt x="5" y="27"/>
                    </a:cubicBezTo>
                    <a:cubicBezTo>
                      <a:pt x="7" y="27"/>
                      <a:pt x="9" y="26"/>
                      <a:pt x="10" y="24"/>
                    </a:cubicBezTo>
                    <a:cubicBezTo>
                      <a:pt x="12" y="17"/>
                      <a:pt x="12" y="17"/>
                      <a:pt x="12" y="17"/>
                    </a:cubicBezTo>
                    <a:cubicBezTo>
                      <a:pt x="19" y="28"/>
                      <a:pt x="32" y="35"/>
                      <a:pt x="45" y="35"/>
                    </a:cubicBezTo>
                    <a:cubicBezTo>
                      <a:pt x="62" y="35"/>
                      <a:pt x="78" y="23"/>
                      <a:pt x="83" y="7"/>
                    </a:cubicBezTo>
                    <a:cubicBezTo>
                      <a:pt x="84" y="4"/>
                      <a:pt x="82" y="2"/>
                      <a:pt x="80"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latin typeface="FedEx Sans Regular" panose="020B0603020203020204"/>
                </a:endParaRPr>
              </a:p>
            </p:txBody>
          </p:sp>
        </p:grpSp>
        <p:sp>
          <p:nvSpPr>
            <p:cNvPr id="250" name="Freeform 323">
              <a:extLst>
                <a:ext uri="{FF2B5EF4-FFF2-40B4-BE49-F238E27FC236}">
                  <a16:creationId xmlns:a16="http://schemas.microsoft.com/office/drawing/2014/main" id="{8D7B8CBF-B408-4819-92F9-0ADDBB92F272}"/>
                </a:ext>
              </a:extLst>
            </p:cNvPr>
            <p:cNvSpPr>
              <a:spLocks noEditPoints="1"/>
            </p:cNvSpPr>
            <p:nvPr/>
          </p:nvSpPr>
          <p:spPr bwMode="auto">
            <a:xfrm>
              <a:off x="8233499" y="3910355"/>
              <a:ext cx="367982" cy="367982"/>
            </a:xfrm>
            <a:custGeom>
              <a:avLst/>
              <a:gdLst>
                <a:gd name="T0" fmla="*/ 256 w 512"/>
                <a:gd name="T1" fmla="*/ 21 h 512"/>
                <a:gd name="T2" fmla="*/ 491 w 512"/>
                <a:gd name="T3" fmla="*/ 256 h 512"/>
                <a:gd name="T4" fmla="*/ 256 w 512"/>
                <a:gd name="T5" fmla="*/ 491 h 512"/>
                <a:gd name="T6" fmla="*/ 22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6" y="21"/>
                    <a:pt x="491" y="127"/>
                    <a:pt x="491" y="256"/>
                  </a:cubicBezTo>
                  <a:cubicBezTo>
                    <a:pt x="491" y="385"/>
                    <a:pt x="386" y="491"/>
                    <a:pt x="256" y="491"/>
                  </a:cubicBezTo>
                  <a:cubicBezTo>
                    <a:pt x="127" y="491"/>
                    <a:pt x="22" y="385"/>
                    <a:pt x="22" y="256"/>
                  </a:cubicBezTo>
                  <a:cubicBezTo>
                    <a:pt x="22" y="127"/>
                    <a:pt x="127" y="21"/>
                    <a:pt x="256" y="21"/>
                  </a:cubicBezTo>
                  <a:moveTo>
                    <a:pt x="256" y="0"/>
                  </a:moveTo>
                  <a:cubicBezTo>
                    <a:pt x="115" y="0"/>
                    <a:pt x="0" y="115"/>
                    <a:pt x="0" y="256"/>
                  </a:cubicBezTo>
                  <a:cubicBezTo>
                    <a:pt x="0" y="397"/>
                    <a:pt x="115" y="512"/>
                    <a:pt x="256" y="512"/>
                  </a:cubicBezTo>
                  <a:cubicBezTo>
                    <a:pt x="398" y="512"/>
                    <a:pt x="512" y="397"/>
                    <a:pt x="512" y="256"/>
                  </a:cubicBezTo>
                  <a:cubicBezTo>
                    <a:pt x="512" y="115"/>
                    <a:pt x="398"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GB" sz="800" kern="0">
                <a:solidFill>
                  <a:prstClr val="black"/>
                </a:solidFill>
                <a:latin typeface="FedEx Sans Regular" panose="020B0603020203020204"/>
              </a:endParaRPr>
            </a:p>
          </p:txBody>
        </p:sp>
      </p:grpSp>
      <p:cxnSp>
        <p:nvCxnSpPr>
          <p:cNvPr id="255" name="Straight Arrow Connector 254">
            <a:extLst>
              <a:ext uri="{FF2B5EF4-FFF2-40B4-BE49-F238E27FC236}">
                <a16:creationId xmlns:a16="http://schemas.microsoft.com/office/drawing/2014/main" id="{037DD305-8978-4AE2-BA05-46763219E633}"/>
              </a:ext>
            </a:extLst>
          </p:cNvPr>
          <p:cNvCxnSpPr>
            <a:cxnSpLocks/>
          </p:cNvCxnSpPr>
          <p:nvPr/>
        </p:nvCxnSpPr>
        <p:spPr>
          <a:xfrm flipV="1">
            <a:off x="4702667" y="2851173"/>
            <a:ext cx="9491" cy="291227"/>
          </a:xfrm>
          <a:prstGeom prst="straightConnector1">
            <a:avLst/>
          </a:prstGeom>
          <a:noFill/>
          <a:ln w="25400" cap="flat" cmpd="sng" algn="ctr">
            <a:solidFill>
              <a:srgbClr val="F3753F"/>
            </a:solidFill>
            <a:prstDash val="sysDot"/>
            <a:tailEnd type="triangle"/>
          </a:ln>
          <a:effectLst/>
        </p:spPr>
      </p:cxnSp>
      <p:sp>
        <p:nvSpPr>
          <p:cNvPr id="262" name="Rectangle 261">
            <a:extLst>
              <a:ext uri="{FF2B5EF4-FFF2-40B4-BE49-F238E27FC236}">
                <a16:creationId xmlns:a16="http://schemas.microsoft.com/office/drawing/2014/main" id="{9C721F6B-7591-492C-A4AA-162E28318B11}"/>
              </a:ext>
            </a:extLst>
          </p:cNvPr>
          <p:cNvSpPr/>
          <p:nvPr/>
        </p:nvSpPr>
        <p:spPr bwMode="gray">
          <a:xfrm>
            <a:off x="3097488" y="2241271"/>
            <a:ext cx="3772893" cy="1862574"/>
          </a:xfrm>
          <a:prstGeom prst="rect">
            <a:avLst/>
          </a:prstGeom>
          <a:noFill/>
          <a:ln w="19050" algn="ctr">
            <a:solidFill>
              <a:srgbClr val="6B767D"/>
            </a:solidFill>
            <a:prstDash val="solid"/>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latin typeface="FedEx Sans Regular" panose="020B0603020203020204"/>
            </a:endParaRPr>
          </a:p>
        </p:txBody>
      </p:sp>
      <p:sp>
        <p:nvSpPr>
          <p:cNvPr id="263" name="Rectangle 262">
            <a:extLst>
              <a:ext uri="{FF2B5EF4-FFF2-40B4-BE49-F238E27FC236}">
                <a16:creationId xmlns:a16="http://schemas.microsoft.com/office/drawing/2014/main" id="{70A97287-EC9F-4ABF-9FEF-EB00F96F6FD1}"/>
              </a:ext>
            </a:extLst>
          </p:cNvPr>
          <p:cNvSpPr/>
          <p:nvPr/>
        </p:nvSpPr>
        <p:spPr bwMode="gray">
          <a:xfrm>
            <a:off x="3145228" y="2582146"/>
            <a:ext cx="3103134" cy="293142"/>
          </a:xfrm>
          <a:prstGeom prst="rect">
            <a:avLst/>
          </a:prstGeom>
          <a:solidFill>
            <a:sysClr val="window" lastClr="FFFFFF"/>
          </a:solidFill>
          <a:ln w="1905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900" b="1" kern="0">
                <a:solidFill>
                  <a:srgbClr val="6B767D"/>
                </a:solidFill>
                <a:latin typeface="FedEx Sans Regular" panose="020B0603020203020204"/>
              </a:rPr>
              <a:t>Error Handling and Reporting</a:t>
            </a:r>
          </a:p>
        </p:txBody>
      </p:sp>
      <p:cxnSp>
        <p:nvCxnSpPr>
          <p:cNvPr id="264" name="Straight Arrow Connector 263">
            <a:extLst>
              <a:ext uri="{FF2B5EF4-FFF2-40B4-BE49-F238E27FC236}">
                <a16:creationId xmlns:a16="http://schemas.microsoft.com/office/drawing/2014/main" id="{01DFEA6C-E70A-4C29-9E76-5500E89D623F}"/>
              </a:ext>
            </a:extLst>
          </p:cNvPr>
          <p:cNvCxnSpPr>
            <a:cxnSpLocks/>
          </p:cNvCxnSpPr>
          <p:nvPr/>
        </p:nvCxnSpPr>
        <p:spPr>
          <a:xfrm flipH="1" flipV="1">
            <a:off x="3342960" y="2914165"/>
            <a:ext cx="2504" cy="283275"/>
          </a:xfrm>
          <a:prstGeom prst="straightConnector1">
            <a:avLst/>
          </a:prstGeom>
          <a:noFill/>
          <a:ln w="25400" cap="flat" cmpd="sng" algn="ctr">
            <a:solidFill>
              <a:srgbClr val="F3753F"/>
            </a:solidFill>
            <a:prstDash val="sysDot"/>
            <a:tailEnd type="triangle"/>
          </a:ln>
          <a:effectLst/>
        </p:spPr>
      </p:cxnSp>
      <p:cxnSp>
        <p:nvCxnSpPr>
          <p:cNvPr id="268" name="Straight Arrow Connector 267">
            <a:extLst>
              <a:ext uri="{FF2B5EF4-FFF2-40B4-BE49-F238E27FC236}">
                <a16:creationId xmlns:a16="http://schemas.microsoft.com/office/drawing/2014/main" id="{32E885D9-8943-4C6C-8BC5-C5379C355E8D}"/>
              </a:ext>
            </a:extLst>
          </p:cNvPr>
          <p:cNvCxnSpPr>
            <a:cxnSpLocks/>
          </p:cNvCxnSpPr>
          <p:nvPr/>
        </p:nvCxnSpPr>
        <p:spPr>
          <a:xfrm flipH="1" flipV="1">
            <a:off x="4961501" y="3384379"/>
            <a:ext cx="893115" cy="902"/>
          </a:xfrm>
          <a:prstGeom prst="straightConnector1">
            <a:avLst/>
          </a:prstGeom>
          <a:noFill/>
          <a:ln w="25400" cap="flat" cmpd="sng" algn="ctr">
            <a:solidFill>
              <a:srgbClr val="F3753F"/>
            </a:solidFill>
            <a:prstDash val="solid"/>
            <a:headEnd type="triangle"/>
            <a:tailEnd type="none"/>
          </a:ln>
          <a:effectLst/>
        </p:spPr>
      </p:cxnSp>
      <p:sp>
        <p:nvSpPr>
          <p:cNvPr id="293" name="Rectangle 292">
            <a:extLst>
              <a:ext uri="{FF2B5EF4-FFF2-40B4-BE49-F238E27FC236}">
                <a16:creationId xmlns:a16="http://schemas.microsoft.com/office/drawing/2014/main" id="{901132E5-B21A-4CF7-A9FB-EA914428DAE0}"/>
              </a:ext>
            </a:extLst>
          </p:cNvPr>
          <p:cNvSpPr/>
          <p:nvPr/>
        </p:nvSpPr>
        <p:spPr bwMode="gray">
          <a:xfrm>
            <a:off x="797017" y="1907553"/>
            <a:ext cx="885165" cy="2366072"/>
          </a:xfrm>
          <a:prstGeom prst="rect">
            <a:avLst/>
          </a:prstGeom>
          <a:solidFill>
            <a:sysClr val="window" lastClr="FFFFFF"/>
          </a:solidFill>
          <a:ln w="1905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latin typeface="FedEx Sans Regular" panose="020B0603020203020204"/>
              <a:ea typeface="Open Sans" panose="020B0606030504020204" pitchFamily="34" charset="0"/>
              <a:cs typeface="Open Sans" panose="020B0606030504020204" pitchFamily="34" charset="0"/>
            </a:endParaRPr>
          </a:p>
        </p:txBody>
      </p:sp>
      <p:sp>
        <p:nvSpPr>
          <p:cNvPr id="307" name="Title 5">
            <a:extLst>
              <a:ext uri="{FF2B5EF4-FFF2-40B4-BE49-F238E27FC236}">
                <a16:creationId xmlns:a16="http://schemas.microsoft.com/office/drawing/2014/main" id="{3B7EE9DA-8343-43DD-8D18-D2784D9D202F}"/>
              </a:ext>
            </a:extLst>
          </p:cNvPr>
          <p:cNvSpPr txBox="1">
            <a:spLocks/>
          </p:cNvSpPr>
          <p:nvPr/>
        </p:nvSpPr>
        <p:spPr>
          <a:xfrm>
            <a:off x="338791" y="4750474"/>
            <a:ext cx="5808173" cy="215444"/>
          </a:xfrm>
          <a:prstGeom prst="rect">
            <a:avLst/>
          </a:prstGeom>
        </p:spPr>
        <p:txBody>
          <a:bodyPr vert="horz" wrap="square" lIns="0" tIns="0" rIns="0" bIns="0" rtlCol="0" anchor="t" anchorCtr="0">
            <a:spAutoFit/>
          </a:bodyPr>
          <a:lstStyle>
            <a:lvl1pPr algn="l" defTabSz="1341150" rtl="0" eaLnBrk="1" latinLnBrk="0" hangingPunct="1">
              <a:spcBef>
                <a:spcPct val="0"/>
              </a:spcBef>
              <a:buNone/>
              <a:defRPr sz="2933" kern="1200">
                <a:solidFill>
                  <a:schemeClr val="tx1"/>
                </a:solidFill>
                <a:latin typeface="+mj-lt"/>
                <a:ea typeface="+mj-ea"/>
                <a:cs typeface="+mj-cs"/>
              </a:defRPr>
            </a:lvl1pPr>
          </a:lstStyle>
          <a:p>
            <a:pPr fontAlgn="auto">
              <a:spcAft>
                <a:spcPts val="0"/>
              </a:spcAft>
            </a:pPr>
            <a:r>
              <a:rPr lang="en-US" sz="1400" b="1" kern="0" spc="150">
                <a:latin typeface="+mn-lt"/>
              </a:rPr>
              <a:t>Inbound integration process flow</a:t>
            </a:r>
          </a:p>
        </p:txBody>
      </p:sp>
      <p:grpSp>
        <p:nvGrpSpPr>
          <p:cNvPr id="290" name="Media_Technology_Border_33">
            <a:extLst>
              <a:ext uri="{FF2B5EF4-FFF2-40B4-BE49-F238E27FC236}">
                <a16:creationId xmlns:a16="http://schemas.microsoft.com/office/drawing/2014/main" id="{D7B60A5B-3135-4BA0-BBC8-4433D9B1EFC6}"/>
              </a:ext>
            </a:extLst>
          </p:cNvPr>
          <p:cNvGrpSpPr>
            <a:grpSpLocks noChangeAspect="1"/>
          </p:cNvGrpSpPr>
          <p:nvPr/>
        </p:nvGrpSpPr>
        <p:grpSpPr bwMode="auto">
          <a:xfrm>
            <a:off x="1083611" y="2668897"/>
            <a:ext cx="457200" cy="457200"/>
            <a:chOff x="1898" y="1602"/>
            <a:chExt cx="341" cy="341"/>
          </a:xfrm>
          <a:solidFill>
            <a:srgbClr val="6B767D"/>
          </a:solidFill>
        </p:grpSpPr>
        <p:sp>
          <p:nvSpPr>
            <p:cNvPr id="291" name="Freeform 408">
              <a:extLst>
                <a:ext uri="{FF2B5EF4-FFF2-40B4-BE49-F238E27FC236}">
                  <a16:creationId xmlns:a16="http://schemas.microsoft.com/office/drawing/2014/main" id="{582FF5FB-4D2D-4627-BE19-D9B74E63E0F3}"/>
                </a:ext>
              </a:extLst>
            </p:cNvPr>
            <p:cNvSpPr>
              <a:spLocks noEditPoints="1"/>
            </p:cNvSpPr>
            <p:nvPr/>
          </p:nvSpPr>
          <p:spPr bwMode="auto">
            <a:xfrm>
              <a:off x="1898" y="1602"/>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sp>
          <p:nvSpPr>
            <p:cNvPr id="292" name="Freeform 409">
              <a:extLst>
                <a:ext uri="{FF2B5EF4-FFF2-40B4-BE49-F238E27FC236}">
                  <a16:creationId xmlns:a16="http://schemas.microsoft.com/office/drawing/2014/main" id="{0DC48F36-11E3-47AC-B4EF-41A846722750}"/>
                </a:ext>
              </a:extLst>
            </p:cNvPr>
            <p:cNvSpPr>
              <a:spLocks noEditPoints="1"/>
            </p:cNvSpPr>
            <p:nvPr/>
          </p:nvSpPr>
          <p:spPr bwMode="auto">
            <a:xfrm>
              <a:off x="1962" y="1687"/>
              <a:ext cx="213" cy="185"/>
            </a:xfrm>
            <a:custGeom>
              <a:avLst/>
              <a:gdLst>
                <a:gd name="T0" fmla="*/ 199 w 320"/>
                <a:gd name="T1" fmla="*/ 227 h 277"/>
                <a:gd name="T2" fmla="*/ 199 w 320"/>
                <a:gd name="T3" fmla="*/ 242 h 277"/>
                <a:gd name="T4" fmla="*/ 167 w 320"/>
                <a:gd name="T5" fmla="*/ 274 h 277"/>
                <a:gd name="T6" fmla="*/ 164 w 320"/>
                <a:gd name="T7" fmla="*/ 276 h 277"/>
                <a:gd name="T8" fmla="*/ 160 w 320"/>
                <a:gd name="T9" fmla="*/ 277 h 277"/>
                <a:gd name="T10" fmla="*/ 156 w 320"/>
                <a:gd name="T11" fmla="*/ 276 h 277"/>
                <a:gd name="T12" fmla="*/ 152 w 320"/>
                <a:gd name="T13" fmla="*/ 274 h 277"/>
                <a:gd name="T14" fmla="*/ 120 w 320"/>
                <a:gd name="T15" fmla="*/ 242 h 277"/>
                <a:gd name="T16" fmla="*/ 120 w 320"/>
                <a:gd name="T17" fmla="*/ 227 h 277"/>
                <a:gd name="T18" fmla="*/ 135 w 320"/>
                <a:gd name="T19" fmla="*/ 227 h 277"/>
                <a:gd name="T20" fmla="*/ 149 w 320"/>
                <a:gd name="T21" fmla="*/ 241 h 277"/>
                <a:gd name="T22" fmla="*/ 149 w 320"/>
                <a:gd name="T23" fmla="*/ 117 h 277"/>
                <a:gd name="T24" fmla="*/ 160 w 320"/>
                <a:gd name="T25" fmla="*/ 106 h 277"/>
                <a:gd name="T26" fmla="*/ 170 w 320"/>
                <a:gd name="T27" fmla="*/ 117 h 277"/>
                <a:gd name="T28" fmla="*/ 170 w 320"/>
                <a:gd name="T29" fmla="*/ 241 h 277"/>
                <a:gd name="T30" fmla="*/ 184 w 320"/>
                <a:gd name="T31" fmla="*/ 227 h 277"/>
                <a:gd name="T32" fmla="*/ 199 w 320"/>
                <a:gd name="T33" fmla="*/ 227 h 277"/>
                <a:gd name="T34" fmla="*/ 266 w 320"/>
                <a:gd name="T35" fmla="*/ 85 h 277"/>
                <a:gd name="T36" fmla="*/ 262 w 320"/>
                <a:gd name="T37" fmla="*/ 85 h 277"/>
                <a:gd name="T38" fmla="*/ 176 w 320"/>
                <a:gd name="T39" fmla="*/ 0 h 277"/>
                <a:gd name="T40" fmla="*/ 94 w 320"/>
                <a:gd name="T41" fmla="*/ 55 h 277"/>
                <a:gd name="T42" fmla="*/ 71 w 320"/>
                <a:gd name="T43" fmla="*/ 50 h 277"/>
                <a:gd name="T44" fmla="*/ 0 w 320"/>
                <a:gd name="T45" fmla="*/ 121 h 277"/>
                <a:gd name="T46" fmla="*/ 71 w 320"/>
                <a:gd name="T47" fmla="*/ 192 h 277"/>
                <a:gd name="T48" fmla="*/ 106 w 320"/>
                <a:gd name="T49" fmla="*/ 192 h 277"/>
                <a:gd name="T50" fmla="*/ 117 w 320"/>
                <a:gd name="T51" fmla="*/ 181 h 277"/>
                <a:gd name="T52" fmla="*/ 106 w 320"/>
                <a:gd name="T53" fmla="*/ 170 h 277"/>
                <a:gd name="T54" fmla="*/ 71 w 320"/>
                <a:gd name="T55" fmla="*/ 170 h 277"/>
                <a:gd name="T56" fmla="*/ 21 w 320"/>
                <a:gd name="T57" fmla="*/ 121 h 277"/>
                <a:gd name="T58" fmla="*/ 71 w 320"/>
                <a:gd name="T59" fmla="*/ 71 h 277"/>
                <a:gd name="T60" fmla="*/ 95 w 320"/>
                <a:gd name="T61" fmla="*/ 79 h 277"/>
                <a:gd name="T62" fmla="*/ 105 w 320"/>
                <a:gd name="T63" fmla="*/ 80 h 277"/>
                <a:gd name="T64" fmla="*/ 111 w 320"/>
                <a:gd name="T65" fmla="*/ 73 h 277"/>
                <a:gd name="T66" fmla="*/ 176 w 320"/>
                <a:gd name="T67" fmla="*/ 21 h 277"/>
                <a:gd name="T68" fmla="*/ 241 w 320"/>
                <a:gd name="T69" fmla="*/ 86 h 277"/>
                <a:gd name="T70" fmla="*/ 240 w 320"/>
                <a:gd name="T71" fmla="*/ 94 h 277"/>
                <a:gd name="T72" fmla="*/ 239 w 320"/>
                <a:gd name="T73" fmla="*/ 99 h 277"/>
                <a:gd name="T74" fmla="*/ 243 w 320"/>
                <a:gd name="T75" fmla="*/ 109 h 277"/>
                <a:gd name="T76" fmla="*/ 255 w 320"/>
                <a:gd name="T77" fmla="*/ 110 h 277"/>
                <a:gd name="T78" fmla="*/ 266 w 320"/>
                <a:gd name="T79" fmla="*/ 106 h 277"/>
                <a:gd name="T80" fmla="*/ 298 w 320"/>
                <a:gd name="T81" fmla="*/ 138 h 277"/>
                <a:gd name="T82" fmla="*/ 266 w 320"/>
                <a:gd name="T83" fmla="*/ 170 h 277"/>
                <a:gd name="T84" fmla="*/ 213 w 320"/>
                <a:gd name="T85" fmla="*/ 170 h 277"/>
                <a:gd name="T86" fmla="*/ 202 w 320"/>
                <a:gd name="T87" fmla="*/ 181 h 277"/>
                <a:gd name="T88" fmla="*/ 213 w 320"/>
                <a:gd name="T89" fmla="*/ 192 h 277"/>
                <a:gd name="T90" fmla="*/ 266 w 320"/>
                <a:gd name="T91" fmla="*/ 192 h 277"/>
                <a:gd name="T92" fmla="*/ 320 w 320"/>
                <a:gd name="T93" fmla="*/ 138 h 277"/>
                <a:gd name="T94" fmla="*/ 266 w 320"/>
                <a:gd name="T95"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277">
                  <a:moveTo>
                    <a:pt x="199" y="227"/>
                  </a:moveTo>
                  <a:cubicBezTo>
                    <a:pt x="203" y="231"/>
                    <a:pt x="203" y="238"/>
                    <a:pt x="199" y="242"/>
                  </a:cubicBezTo>
                  <a:cubicBezTo>
                    <a:pt x="167" y="274"/>
                    <a:pt x="167" y="274"/>
                    <a:pt x="167" y="274"/>
                  </a:cubicBezTo>
                  <a:cubicBezTo>
                    <a:pt x="166" y="275"/>
                    <a:pt x="165" y="276"/>
                    <a:pt x="164" y="276"/>
                  </a:cubicBezTo>
                  <a:cubicBezTo>
                    <a:pt x="162" y="277"/>
                    <a:pt x="161" y="277"/>
                    <a:pt x="160" y="277"/>
                  </a:cubicBezTo>
                  <a:cubicBezTo>
                    <a:pt x="158" y="277"/>
                    <a:pt x="157" y="277"/>
                    <a:pt x="156" y="276"/>
                  </a:cubicBezTo>
                  <a:cubicBezTo>
                    <a:pt x="154" y="276"/>
                    <a:pt x="153" y="275"/>
                    <a:pt x="152" y="274"/>
                  </a:cubicBezTo>
                  <a:cubicBezTo>
                    <a:pt x="120" y="242"/>
                    <a:pt x="120" y="242"/>
                    <a:pt x="120" y="242"/>
                  </a:cubicBezTo>
                  <a:cubicBezTo>
                    <a:pt x="116" y="238"/>
                    <a:pt x="116" y="231"/>
                    <a:pt x="120" y="227"/>
                  </a:cubicBezTo>
                  <a:cubicBezTo>
                    <a:pt x="124" y="223"/>
                    <a:pt x="131" y="223"/>
                    <a:pt x="135" y="227"/>
                  </a:cubicBezTo>
                  <a:cubicBezTo>
                    <a:pt x="149" y="241"/>
                    <a:pt x="149" y="241"/>
                    <a:pt x="149" y="241"/>
                  </a:cubicBezTo>
                  <a:cubicBezTo>
                    <a:pt x="149" y="117"/>
                    <a:pt x="149" y="117"/>
                    <a:pt x="149" y="117"/>
                  </a:cubicBezTo>
                  <a:cubicBezTo>
                    <a:pt x="149" y="111"/>
                    <a:pt x="154" y="106"/>
                    <a:pt x="160" y="106"/>
                  </a:cubicBezTo>
                  <a:cubicBezTo>
                    <a:pt x="166" y="106"/>
                    <a:pt x="170" y="111"/>
                    <a:pt x="170" y="117"/>
                  </a:cubicBezTo>
                  <a:cubicBezTo>
                    <a:pt x="170" y="241"/>
                    <a:pt x="170" y="241"/>
                    <a:pt x="170" y="241"/>
                  </a:cubicBezTo>
                  <a:cubicBezTo>
                    <a:pt x="184" y="227"/>
                    <a:pt x="184" y="227"/>
                    <a:pt x="184" y="227"/>
                  </a:cubicBezTo>
                  <a:cubicBezTo>
                    <a:pt x="188" y="223"/>
                    <a:pt x="195" y="223"/>
                    <a:pt x="199" y="227"/>
                  </a:cubicBezTo>
                  <a:close/>
                  <a:moveTo>
                    <a:pt x="266" y="85"/>
                  </a:moveTo>
                  <a:cubicBezTo>
                    <a:pt x="265" y="85"/>
                    <a:pt x="264" y="85"/>
                    <a:pt x="262" y="85"/>
                  </a:cubicBezTo>
                  <a:cubicBezTo>
                    <a:pt x="262" y="38"/>
                    <a:pt x="223" y="0"/>
                    <a:pt x="176" y="0"/>
                  </a:cubicBezTo>
                  <a:cubicBezTo>
                    <a:pt x="139" y="0"/>
                    <a:pt x="107" y="22"/>
                    <a:pt x="94" y="55"/>
                  </a:cubicBezTo>
                  <a:cubicBezTo>
                    <a:pt x="87" y="52"/>
                    <a:pt x="80" y="50"/>
                    <a:pt x="71" y="50"/>
                  </a:cubicBezTo>
                  <a:cubicBezTo>
                    <a:pt x="31" y="50"/>
                    <a:pt x="0" y="82"/>
                    <a:pt x="0" y="121"/>
                  </a:cubicBezTo>
                  <a:cubicBezTo>
                    <a:pt x="0" y="160"/>
                    <a:pt x="31" y="192"/>
                    <a:pt x="71" y="192"/>
                  </a:cubicBezTo>
                  <a:cubicBezTo>
                    <a:pt x="106" y="192"/>
                    <a:pt x="106" y="192"/>
                    <a:pt x="106" y="192"/>
                  </a:cubicBezTo>
                  <a:cubicBezTo>
                    <a:pt x="112" y="192"/>
                    <a:pt x="117" y="187"/>
                    <a:pt x="117" y="181"/>
                  </a:cubicBezTo>
                  <a:cubicBezTo>
                    <a:pt x="117" y="175"/>
                    <a:pt x="112" y="170"/>
                    <a:pt x="106" y="170"/>
                  </a:cubicBezTo>
                  <a:cubicBezTo>
                    <a:pt x="71" y="170"/>
                    <a:pt x="71" y="170"/>
                    <a:pt x="71" y="170"/>
                  </a:cubicBezTo>
                  <a:cubicBezTo>
                    <a:pt x="43" y="170"/>
                    <a:pt x="21" y="148"/>
                    <a:pt x="21" y="121"/>
                  </a:cubicBezTo>
                  <a:cubicBezTo>
                    <a:pt x="21" y="93"/>
                    <a:pt x="43" y="71"/>
                    <a:pt x="71" y="71"/>
                  </a:cubicBezTo>
                  <a:cubicBezTo>
                    <a:pt x="80" y="71"/>
                    <a:pt x="87" y="74"/>
                    <a:pt x="95" y="79"/>
                  </a:cubicBezTo>
                  <a:cubicBezTo>
                    <a:pt x="98" y="81"/>
                    <a:pt x="101" y="82"/>
                    <a:pt x="105" y="80"/>
                  </a:cubicBezTo>
                  <a:cubicBezTo>
                    <a:pt x="108" y="79"/>
                    <a:pt x="110" y="76"/>
                    <a:pt x="111" y="73"/>
                  </a:cubicBezTo>
                  <a:cubicBezTo>
                    <a:pt x="117" y="43"/>
                    <a:pt x="145" y="21"/>
                    <a:pt x="176" y="21"/>
                  </a:cubicBezTo>
                  <a:cubicBezTo>
                    <a:pt x="212" y="21"/>
                    <a:pt x="241" y="50"/>
                    <a:pt x="241" y="86"/>
                  </a:cubicBezTo>
                  <a:cubicBezTo>
                    <a:pt x="241" y="89"/>
                    <a:pt x="240" y="91"/>
                    <a:pt x="240" y="94"/>
                  </a:cubicBezTo>
                  <a:cubicBezTo>
                    <a:pt x="240" y="96"/>
                    <a:pt x="240" y="97"/>
                    <a:pt x="239" y="99"/>
                  </a:cubicBezTo>
                  <a:cubicBezTo>
                    <a:pt x="238" y="103"/>
                    <a:pt x="240" y="107"/>
                    <a:pt x="243" y="109"/>
                  </a:cubicBezTo>
                  <a:cubicBezTo>
                    <a:pt x="247" y="112"/>
                    <a:pt x="251" y="112"/>
                    <a:pt x="255" y="110"/>
                  </a:cubicBezTo>
                  <a:cubicBezTo>
                    <a:pt x="261" y="107"/>
                    <a:pt x="265" y="106"/>
                    <a:pt x="266" y="106"/>
                  </a:cubicBezTo>
                  <a:cubicBezTo>
                    <a:pt x="284" y="106"/>
                    <a:pt x="298" y="121"/>
                    <a:pt x="298" y="138"/>
                  </a:cubicBezTo>
                  <a:cubicBezTo>
                    <a:pt x="298" y="156"/>
                    <a:pt x="284" y="170"/>
                    <a:pt x="266" y="170"/>
                  </a:cubicBezTo>
                  <a:cubicBezTo>
                    <a:pt x="213" y="170"/>
                    <a:pt x="213" y="170"/>
                    <a:pt x="213" y="170"/>
                  </a:cubicBezTo>
                  <a:cubicBezTo>
                    <a:pt x="207" y="170"/>
                    <a:pt x="202" y="175"/>
                    <a:pt x="202" y="181"/>
                  </a:cubicBezTo>
                  <a:cubicBezTo>
                    <a:pt x="202" y="187"/>
                    <a:pt x="207" y="192"/>
                    <a:pt x="213" y="192"/>
                  </a:cubicBezTo>
                  <a:cubicBezTo>
                    <a:pt x="266" y="192"/>
                    <a:pt x="266" y="192"/>
                    <a:pt x="266" y="192"/>
                  </a:cubicBezTo>
                  <a:cubicBezTo>
                    <a:pt x="296" y="192"/>
                    <a:pt x="320" y="168"/>
                    <a:pt x="320" y="138"/>
                  </a:cubicBezTo>
                  <a:cubicBezTo>
                    <a:pt x="320" y="109"/>
                    <a:pt x="296" y="85"/>
                    <a:pt x="266"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grpSp>
      <p:cxnSp>
        <p:nvCxnSpPr>
          <p:cNvPr id="309" name="Straight Connector 308">
            <a:extLst>
              <a:ext uri="{FF2B5EF4-FFF2-40B4-BE49-F238E27FC236}">
                <a16:creationId xmlns:a16="http://schemas.microsoft.com/office/drawing/2014/main" id="{44C3DA60-D553-49A1-BD66-2A708938807A}"/>
              </a:ext>
            </a:extLst>
          </p:cNvPr>
          <p:cNvCxnSpPr/>
          <p:nvPr/>
        </p:nvCxnSpPr>
        <p:spPr>
          <a:xfrm flipV="1">
            <a:off x="9480407" y="3525504"/>
            <a:ext cx="1113880" cy="457200"/>
          </a:xfrm>
          <a:prstGeom prst="line">
            <a:avLst/>
          </a:prstGeom>
          <a:noFill/>
          <a:ln w="6350" cap="flat" cmpd="sng" algn="ctr">
            <a:solidFill>
              <a:sysClr val="window" lastClr="FFFFFF"/>
            </a:solidFill>
            <a:prstDash val="solid"/>
            <a:miter lim="800000"/>
          </a:ln>
          <a:effectLst/>
        </p:spPr>
      </p:cxnSp>
      <p:cxnSp>
        <p:nvCxnSpPr>
          <p:cNvPr id="310" name="Straight Connector 309">
            <a:extLst>
              <a:ext uri="{FF2B5EF4-FFF2-40B4-BE49-F238E27FC236}">
                <a16:creationId xmlns:a16="http://schemas.microsoft.com/office/drawing/2014/main" id="{46A62726-BA59-4522-8298-5C1D6C62B3A1}"/>
              </a:ext>
            </a:extLst>
          </p:cNvPr>
          <p:cNvCxnSpPr/>
          <p:nvPr/>
        </p:nvCxnSpPr>
        <p:spPr>
          <a:xfrm flipV="1">
            <a:off x="10440891" y="2936874"/>
            <a:ext cx="1113880" cy="457200"/>
          </a:xfrm>
          <a:prstGeom prst="line">
            <a:avLst/>
          </a:prstGeom>
          <a:noFill/>
          <a:ln w="6350" cap="flat" cmpd="sng" algn="ctr">
            <a:solidFill>
              <a:sysClr val="window" lastClr="FFFFFF"/>
            </a:solidFill>
            <a:prstDash val="solid"/>
            <a:miter lim="800000"/>
          </a:ln>
          <a:effectLst/>
        </p:spPr>
      </p:cxnSp>
      <p:sp>
        <p:nvSpPr>
          <p:cNvPr id="315" name="Rectangle 314">
            <a:extLst>
              <a:ext uri="{FF2B5EF4-FFF2-40B4-BE49-F238E27FC236}">
                <a16:creationId xmlns:a16="http://schemas.microsoft.com/office/drawing/2014/main" id="{5BABB4EC-27E5-4F9F-9CB0-F3158DB6D8EC}"/>
              </a:ext>
            </a:extLst>
          </p:cNvPr>
          <p:cNvSpPr/>
          <p:nvPr/>
        </p:nvSpPr>
        <p:spPr bwMode="gray">
          <a:xfrm>
            <a:off x="9962532" y="2598311"/>
            <a:ext cx="1974578" cy="457200"/>
          </a:xfrm>
          <a:prstGeom prst="rect">
            <a:avLst/>
          </a:prstGeom>
          <a:solidFill>
            <a:sysClr val="window" lastClr="FFFFFF"/>
          </a:solidFill>
          <a:ln w="6350" algn="ctr">
            <a:solidFill>
              <a:schemeClr val="tx1"/>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defRPr/>
            </a:pPr>
            <a:r>
              <a:rPr lang="en-US" sz="900" kern="0">
                <a:solidFill>
                  <a:prstClr val="black"/>
                </a:solidFill>
                <a:latin typeface="FedEx Sans Regular" panose="020B0603020203020204"/>
              </a:rPr>
              <a:t>Business validation and custom data transformation</a:t>
            </a:r>
          </a:p>
        </p:txBody>
      </p:sp>
      <p:sp>
        <p:nvSpPr>
          <p:cNvPr id="137" name="TextBox 136">
            <a:extLst>
              <a:ext uri="{FF2B5EF4-FFF2-40B4-BE49-F238E27FC236}">
                <a16:creationId xmlns:a16="http://schemas.microsoft.com/office/drawing/2014/main" id="{E48B55CC-F256-4FCB-9C87-F04FACE2271C}"/>
              </a:ext>
            </a:extLst>
          </p:cNvPr>
          <p:cNvSpPr txBox="1"/>
          <p:nvPr/>
        </p:nvSpPr>
        <p:spPr>
          <a:xfrm>
            <a:off x="7035197" y="2860743"/>
            <a:ext cx="964784" cy="461665"/>
          </a:xfrm>
          <a:prstGeom prst="rect">
            <a:avLst/>
          </a:prstGeom>
          <a:noFill/>
        </p:spPr>
        <p:txBody>
          <a:bodyPr wrap="square" lIns="0" tIns="0" rIns="0" bIns="0" rtlCol="0">
            <a:spAutoFit/>
          </a:bodyPr>
          <a:lstStyle>
            <a:defPPr>
              <a:defRPr lang="en-US"/>
            </a:defPPr>
            <a:lvl1pPr algn="ctr">
              <a:spcBef>
                <a:spcPts val="600"/>
              </a:spcBef>
              <a:buSzPct val="100000"/>
              <a:defRPr sz="1000" kern="0">
                <a:solidFill>
                  <a:prstClr val="black"/>
                </a:solidFill>
                <a:latin typeface="FedEx Sans" panose="020B0603020203020204"/>
              </a:defRPr>
            </a:lvl1pPr>
          </a:lstStyle>
          <a:p>
            <a:r>
              <a:rPr lang="en-US">
                <a:solidFill>
                  <a:srgbClr val="6B767D"/>
                </a:solidFill>
                <a:latin typeface="+mn-lt"/>
              </a:rPr>
              <a:t>Web</a:t>
            </a:r>
            <a:br>
              <a:rPr lang="en-US">
                <a:solidFill>
                  <a:srgbClr val="6B767D"/>
                </a:solidFill>
                <a:latin typeface="+mn-lt"/>
              </a:rPr>
            </a:br>
            <a:r>
              <a:rPr lang="en-US">
                <a:solidFill>
                  <a:srgbClr val="6B767D"/>
                </a:solidFill>
                <a:latin typeface="+mn-lt"/>
              </a:rPr>
              <a:t>Services/APIs, Platform Events</a:t>
            </a:r>
          </a:p>
        </p:txBody>
      </p:sp>
      <p:sp>
        <p:nvSpPr>
          <p:cNvPr id="138" name="TextBox 137">
            <a:extLst>
              <a:ext uri="{FF2B5EF4-FFF2-40B4-BE49-F238E27FC236}">
                <a16:creationId xmlns:a16="http://schemas.microsoft.com/office/drawing/2014/main" id="{39597DBF-1242-4180-9882-F89170E2B92D}"/>
              </a:ext>
            </a:extLst>
          </p:cNvPr>
          <p:cNvSpPr txBox="1"/>
          <p:nvPr/>
        </p:nvSpPr>
        <p:spPr>
          <a:xfrm>
            <a:off x="5414135" y="3610876"/>
            <a:ext cx="1242629" cy="307777"/>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rPr>
              <a:t>Invoke Web service to send data</a:t>
            </a:r>
          </a:p>
        </p:txBody>
      </p:sp>
      <p:sp>
        <p:nvSpPr>
          <p:cNvPr id="147" name="TextBox 146">
            <a:extLst>
              <a:ext uri="{FF2B5EF4-FFF2-40B4-BE49-F238E27FC236}">
                <a16:creationId xmlns:a16="http://schemas.microsoft.com/office/drawing/2014/main" id="{6A91AB2D-C36B-421F-A177-1F529787A131}"/>
              </a:ext>
            </a:extLst>
          </p:cNvPr>
          <p:cNvSpPr txBox="1"/>
          <p:nvPr/>
        </p:nvSpPr>
        <p:spPr>
          <a:xfrm>
            <a:off x="665451" y="1662448"/>
            <a:ext cx="1301898" cy="153888"/>
          </a:xfrm>
          <a:prstGeom prst="rect">
            <a:avLst/>
          </a:prstGeom>
          <a:noFill/>
        </p:spPr>
        <p:txBody>
          <a:bodyPr wrap="square" lIns="0" tIns="0" rIns="0" bIns="0" rtlCol="0">
            <a:spAutoFit/>
          </a:bodyPr>
          <a:lstStyle>
            <a:defPPr>
              <a:defRPr lang="en-US"/>
            </a:defPPr>
            <a:lvl1pPr algn="ctr" defTabSz="914400">
              <a:buSzPct val="100000"/>
              <a:defRPr sz="900" kern="0">
                <a:latin typeface="+mj-lt"/>
              </a:defRPr>
            </a:lvl1pPr>
          </a:lstStyle>
          <a:p>
            <a:r>
              <a:rPr lang="en-US" sz="1000" b="1">
                <a:solidFill>
                  <a:srgbClr val="6B767D"/>
                </a:solidFill>
                <a:latin typeface="+mn-lt"/>
                <a:ea typeface="Open Sans" panose="020B0606030504020204" pitchFamily="34" charset="0"/>
                <a:cs typeface="Open Sans" panose="020B0606030504020204" pitchFamily="34" charset="0"/>
              </a:rPr>
              <a:t>Oracle Cloud (SaaS)</a:t>
            </a:r>
          </a:p>
        </p:txBody>
      </p:sp>
      <p:sp>
        <p:nvSpPr>
          <p:cNvPr id="198" name="Rectangle 197">
            <a:extLst>
              <a:ext uri="{FF2B5EF4-FFF2-40B4-BE49-F238E27FC236}">
                <a16:creationId xmlns:a16="http://schemas.microsoft.com/office/drawing/2014/main" id="{9093C95F-052F-4D60-A7A6-BE90703D8245}"/>
              </a:ext>
            </a:extLst>
          </p:cNvPr>
          <p:cNvSpPr/>
          <p:nvPr/>
        </p:nvSpPr>
        <p:spPr bwMode="gray">
          <a:xfrm>
            <a:off x="9960940" y="2598310"/>
            <a:ext cx="1970275" cy="628911"/>
          </a:xfrm>
          <a:prstGeom prst="rect">
            <a:avLst/>
          </a:prstGeom>
          <a:solidFill>
            <a:sysClr val="window" lastClr="FFFFFF"/>
          </a:solidFill>
          <a:ln w="6350" algn="ctr">
            <a:solidFill>
              <a:schemeClr val="tx1"/>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defRPr/>
            </a:pPr>
            <a:r>
              <a:rPr lang="en-US" sz="1000" kern="0">
                <a:solidFill>
                  <a:srgbClr val="6B767D"/>
                </a:solidFill>
              </a:rPr>
              <a:t>Business validation and custom data transformation happens in OIC</a:t>
            </a:r>
          </a:p>
        </p:txBody>
      </p:sp>
      <p:sp>
        <p:nvSpPr>
          <p:cNvPr id="199" name="TextBox 198">
            <a:extLst>
              <a:ext uri="{FF2B5EF4-FFF2-40B4-BE49-F238E27FC236}">
                <a16:creationId xmlns:a16="http://schemas.microsoft.com/office/drawing/2014/main" id="{94B86C86-8944-4609-A950-660F136CCCC4}"/>
              </a:ext>
            </a:extLst>
          </p:cNvPr>
          <p:cNvSpPr txBox="1"/>
          <p:nvPr/>
        </p:nvSpPr>
        <p:spPr>
          <a:xfrm>
            <a:off x="7976132" y="1686095"/>
            <a:ext cx="1301898" cy="153888"/>
          </a:xfrm>
          <a:prstGeom prst="rect">
            <a:avLst/>
          </a:prstGeom>
          <a:noFill/>
        </p:spPr>
        <p:txBody>
          <a:bodyPr wrap="square" lIns="0" tIns="0" rIns="0" bIns="0" rtlCol="0">
            <a:spAutoFit/>
          </a:bodyPr>
          <a:lstStyle>
            <a:defPPr>
              <a:defRPr lang="en-US"/>
            </a:defPPr>
            <a:lvl1pPr algn="ctr" defTabSz="914400">
              <a:buSzPct val="100000"/>
              <a:defRPr sz="900" kern="0">
                <a:latin typeface="+mj-lt"/>
              </a:defRPr>
            </a:lvl1pPr>
          </a:lstStyle>
          <a:p>
            <a:r>
              <a:rPr lang="en-US" sz="1000" b="1">
                <a:solidFill>
                  <a:srgbClr val="6B767D"/>
                </a:solidFill>
                <a:latin typeface="+mn-lt"/>
                <a:ea typeface="Open Sans" panose="020B0606030504020204" pitchFamily="34" charset="0"/>
                <a:cs typeface="Open Sans" panose="020B0606030504020204" pitchFamily="34" charset="0"/>
              </a:rPr>
              <a:t>Salesforce</a:t>
            </a:r>
          </a:p>
        </p:txBody>
      </p:sp>
      <p:sp>
        <p:nvSpPr>
          <p:cNvPr id="202" name="TextBox 201">
            <a:extLst>
              <a:ext uri="{FF2B5EF4-FFF2-40B4-BE49-F238E27FC236}">
                <a16:creationId xmlns:a16="http://schemas.microsoft.com/office/drawing/2014/main" id="{0E71B746-77A8-4973-8402-105CCD0E5C67}"/>
              </a:ext>
            </a:extLst>
          </p:cNvPr>
          <p:cNvSpPr txBox="1"/>
          <p:nvPr/>
        </p:nvSpPr>
        <p:spPr>
          <a:xfrm>
            <a:off x="2941743" y="3628558"/>
            <a:ext cx="927373" cy="307777"/>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rPr>
              <a:t>Extract data from PDH</a:t>
            </a:r>
          </a:p>
        </p:txBody>
      </p:sp>
      <p:sp>
        <p:nvSpPr>
          <p:cNvPr id="203" name="TextBox 202">
            <a:extLst>
              <a:ext uri="{FF2B5EF4-FFF2-40B4-BE49-F238E27FC236}">
                <a16:creationId xmlns:a16="http://schemas.microsoft.com/office/drawing/2014/main" id="{CE03E6A6-D6C5-4484-B2D5-23F98FD47E7F}"/>
              </a:ext>
            </a:extLst>
          </p:cNvPr>
          <p:cNvSpPr txBox="1"/>
          <p:nvPr/>
        </p:nvSpPr>
        <p:spPr>
          <a:xfrm>
            <a:off x="4265290" y="3628905"/>
            <a:ext cx="989201" cy="153888"/>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rPr>
              <a:t>Transform data</a:t>
            </a:r>
          </a:p>
        </p:txBody>
      </p:sp>
      <p:sp>
        <p:nvSpPr>
          <p:cNvPr id="205" name="Freeform 214">
            <a:extLst>
              <a:ext uri="{FF2B5EF4-FFF2-40B4-BE49-F238E27FC236}">
                <a16:creationId xmlns:a16="http://schemas.microsoft.com/office/drawing/2014/main" id="{3250D55C-A6AC-4D3F-B5E7-6B25D36DF838}"/>
              </a:ext>
            </a:extLst>
          </p:cNvPr>
          <p:cNvSpPr>
            <a:spLocks noChangeAspect="1" noEditPoints="1"/>
          </p:cNvSpPr>
          <p:nvPr/>
        </p:nvSpPr>
        <p:spPr bwMode="auto">
          <a:xfrm rot="10800000">
            <a:off x="4549419" y="3227222"/>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157 h 512"/>
              <a:gd name="T12" fmla="*/ 373 w 512"/>
              <a:gd name="T13" fmla="*/ 160 h 512"/>
              <a:gd name="T14" fmla="*/ 365 w 512"/>
              <a:gd name="T15" fmla="*/ 157 h 512"/>
              <a:gd name="T16" fmla="*/ 341 w 512"/>
              <a:gd name="T17" fmla="*/ 132 h 512"/>
              <a:gd name="T18" fmla="*/ 341 w 512"/>
              <a:gd name="T19" fmla="*/ 202 h 512"/>
              <a:gd name="T20" fmla="*/ 280 w 512"/>
              <a:gd name="T21" fmla="*/ 302 h 512"/>
              <a:gd name="T22" fmla="*/ 275 w 512"/>
              <a:gd name="T23" fmla="*/ 306 h 512"/>
              <a:gd name="T24" fmla="*/ 266 w 512"/>
              <a:gd name="T25" fmla="*/ 320 h 512"/>
              <a:gd name="T26" fmla="*/ 266 w 512"/>
              <a:gd name="T27" fmla="*/ 320 h 512"/>
              <a:gd name="T28" fmla="*/ 266 w 512"/>
              <a:gd name="T29" fmla="*/ 405 h 512"/>
              <a:gd name="T30" fmla="*/ 256 w 512"/>
              <a:gd name="T31" fmla="*/ 416 h 512"/>
              <a:gd name="T32" fmla="*/ 245 w 512"/>
              <a:gd name="T33" fmla="*/ 405 h 512"/>
              <a:gd name="T34" fmla="*/ 245 w 512"/>
              <a:gd name="T35" fmla="*/ 320 h 512"/>
              <a:gd name="T36" fmla="*/ 245 w 512"/>
              <a:gd name="T37" fmla="*/ 319 h 512"/>
              <a:gd name="T38" fmla="*/ 236 w 512"/>
              <a:gd name="T39" fmla="*/ 306 h 512"/>
              <a:gd name="T40" fmla="*/ 231 w 512"/>
              <a:gd name="T41" fmla="*/ 302 h 512"/>
              <a:gd name="T42" fmla="*/ 170 w 512"/>
              <a:gd name="T43" fmla="*/ 202 h 512"/>
              <a:gd name="T44" fmla="*/ 170 w 512"/>
              <a:gd name="T45" fmla="*/ 132 h 512"/>
              <a:gd name="T46" fmla="*/ 146 w 512"/>
              <a:gd name="T47" fmla="*/ 157 h 512"/>
              <a:gd name="T48" fmla="*/ 138 w 512"/>
              <a:gd name="T49" fmla="*/ 160 h 512"/>
              <a:gd name="T50" fmla="*/ 131 w 512"/>
              <a:gd name="T51" fmla="*/ 157 h 512"/>
              <a:gd name="T52" fmla="*/ 131 w 512"/>
              <a:gd name="T53" fmla="*/ 141 h 512"/>
              <a:gd name="T54" fmla="*/ 173 w 512"/>
              <a:gd name="T55" fmla="*/ 99 h 512"/>
              <a:gd name="T56" fmla="*/ 177 w 512"/>
              <a:gd name="T57" fmla="*/ 96 h 512"/>
              <a:gd name="T58" fmla="*/ 185 w 512"/>
              <a:gd name="T59" fmla="*/ 96 h 512"/>
              <a:gd name="T60" fmla="*/ 189 w 512"/>
              <a:gd name="T61" fmla="*/ 99 h 512"/>
              <a:gd name="T62" fmla="*/ 231 w 512"/>
              <a:gd name="T63" fmla="*/ 141 h 512"/>
              <a:gd name="T64" fmla="*/ 231 w 512"/>
              <a:gd name="T65" fmla="*/ 157 h 512"/>
              <a:gd name="T66" fmla="*/ 224 w 512"/>
              <a:gd name="T67" fmla="*/ 160 h 512"/>
              <a:gd name="T68" fmla="*/ 216 w 512"/>
              <a:gd name="T69" fmla="*/ 157 h 512"/>
              <a:gd name="T70" fmla="*/ 192 w 512"/>
              <a:gd name="T71" fmla="*/ 132 h 512"/>
              <a:gd name="T72" fmla="*/ 192 w 512"/>
              <a:gd name="T73" fmla="*/ 202 h 512"/>
              <a:gd name="T74" fmla="*/ 245 w 512"/>
              <a:gd name="T75" fmla="*/ 286 h 512"/>
              <a:gd name="T76" fmla="*/ 251 w 512"/>
              <a:gd name="T77" fmla="*/ 290 h 512"/>
              <a:gd name="T78" fmla="*/ 256 w 512"/>
              <a:gd name="T79" fmla="*/ 295 h 512"/>
              <a:gd name="T80" fmla="*/ 261 w 512"/>
              <a:gd name="T81" fmla="*/ 290 h 512"/>
              <a:gd name="T82" fmla="*/ 266 w 512"/>
              <a:gd name="T83" fmla="*/ 286 h 512"/>
              <a:gd name="T84" fmla="*/ 320 w 512"/>
              <a:gd name="T85" fmla="*/ 202 h 512"/>
              <a:gd name="T86" fmla="*/ 320 w 512"/>
              <a:gd name="T87" fmla="*/ 132 h 512"/>
              <a:gd name="T88" fmla="*/ 295 w 512"/>
              <a:gd name="T89" fmla="*/ 157 h 512"/>
              <a:gd name="T90" fmla="*/ 288 w 512"/>
              <a:gd name="T91" fmla="*/ 160 h 512"/>
              <a:gd name="T92" fmla="*/ 280 w 512"/>
              <a:gd name="T93" fmla="*/ 157 h 512"/>
              <a:gd name="T94" fmla="*/ 280 w 512"/>
              <a:gd name="T95" fmla="*/ 141 h 512"/>
              <a:gd name="T96" fmla="*/ 323 w 512"/>
              <a:gd name="T97" fmla="*/ 99 h 512"/>
              <a:gd name="T98" fmla="*/ 326 w 512"/>
              <a:gd name="T99" fmla="*/ 96 h 512"/>
              <a:gd name="T100" fmla="*/ 334 w 512"/>
              <a:gd name="T101" fmla="*/ 96 h 512"/>
              <a:gd name="T102" fmla="*/ 338 w 512"/>
              <a:gd name="T103" fmla="*/ 99 h 512"/>
              <a:gd name="T104" fmla="*/ 381 w 512"/>
              <a:gd name="T105" fmla="*/ 141 h 512"/>
              <a:gd name="T106" fmla="*/ 381 w 512"/>
              <a:gd name="T107"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157"/>
                </a:moveTo>
                <a:cubicBezTo>
                  <a:pt x="378" y="159"/>
                  <a:pt x="376" y="160"/>
                  <a:pt x="373" y="160"/>
                </a:cubicBezTo>
                <a:cubicBezTo>
                  <a:pt x="370" y="160"/>
                  <a:pt x="368" y="159"/>
                  <a:pt x="365" y="157"/>
                </a:cubicBezTo>
                <a:cubicBezTo>
                  <a:pt x="341" y="132"/>
                  <a:pt x="341" y="132"/>
                  <a:pt x="341" y="132"/>
                </a:cubicBezTo>
                <a:cubicBezTo>
                  <a:pt x="341" y="202"/>
                  <a:pt x="341" y="202"/>
                  <a:pt x="341" y="202"/>
                </a:cubicBezTo>
                <a:cubicBezTo>
                  <a:pt x="341" y="248"/>
                  <a:pt x="303" y="282"/>
                  <a:pt x="280" y="302"/>
                </a:cubicBezTo>
                <a:cubicBezTo>
                  <a:pt x="275" y="306"/>
                  <a:pt x="275" y="306"/>
                  <a:pt x="275" y="306"/>
                </a:cubicBezTo>
                <a:cubicBezTo>
                  <a:pt x="266" y="314"/>
                  <a:pt x="266" y="318"/>
                  <a:pt x="266" y="320"/>
                </a:cubicBezTo>
                <a:cubicBezTo>
                  <a:pt x="266" y="320"/>
                  <a:pt x="266" y="320"/>
                  <a:pt x="266" y="320"/>
                </a:cubicBezTo>
                <a:cubicBezTo>
                  <a:pt x="266" y="405"/>
                  <a:pt x="266" y="405"/>
                  <a:pt x="266" y="405"/>
                </a:cubicBezTo>
                <a:cubicBezTo>
                  <a:pt x="266" y="411"/>
                  <a:pt x="262" y="416"/>
                  <a:pt x="256" y="416"/>
                </a:cubicBezTo>
                <a:cubicBezTo>
                  <a:pt x="250" y="416"/>
                  <a:pt x="245" y="411"/>
                  <a:pt x="245" y="405"/>
                </a:cubicBezTo>
                <a:cubicBezTo>
                  <a:pt x="245" y="320"/>
                  <a:pt x="245" y="320"/>
                  <a:pt x="245" y="320"/>
                </a:cubicBezTo>
                <a:cubicBezTo>
                  <a:pt x="245" y="319"/>
                  <a:pt x="245" y="319"/>
                  <a:pt x="245" y="319"/>
                </a:cubicBezTo>
                <a:cubicBezTo>
                  <a:pt x="245" y="318"/>
                  <a:pt x="245" y="314"/>
                  <a:pt x="236" y="306"/>
                </a:cubicBezTo>
                <a:cubicBezTo>
                  <a:pt x="231" y="302"/>
                  <a:pt x="231" y="302"/>
                  <a:pt x="231" y="302"/>
                </a:cubicBezTo>
                <a:cubicBezTo>
                  <a:pt x="208" y="282"/>
                  <a:pt x="170" y="248"/>
                  <a:pt x="170" y="202"/>
                </a:cubicBezTo>
                <a:cubicBezTo>
                  <a:pt x="170" y="132"/>
                  <a:pt x="170" y="132"/>
                  <a:pt x="170" y="132"/>
                </a:cubicBezTo>
                <a:cubicBezTo>
                  <a:pt x="146" y="157"/>
                  <a:pt x="146" y="157"/>
                  <a:pt x="146" y="157"/>
                </a:cubicBezTo>
                <a:cubicBezTo>
                  <a:pt x="144" y="159"/>
                  <a:pt x="141" y="160"/>
                  <a:pt x="138" y="160"/>
                </a:cubicBezTo>
                <a:cubicBezTo>
                  <a:pt x="136" y="160"/>
                  <a:pt x="133" y="159"/>
                  <a:pt x="131" y="157"/>
                </a:cubicBezTo>
                <a:cubicBezTo>
                  <a:pt x="127" y="152"/>
                  <a:pt x="127" y="146"/>
                  <a:pt x="131" y="141"/>
                </a:cubicBezTo>
                <a:cubicBezTo>
                  <a:pt x="173" y="99"/>
                  <a:pt x="173" y="99"/>
                  <a:pt x="173" y="99"/>
                </a:cubicBezTo>
                <a:cubicBezTo>
                  <a:pt x="174" y="98"/>
                  <a:pt x="176" y="97"/>
                  <a:pt x="177" y="96"/>
                </a:cubicBezTo>
                <a:cubicBezTo>
                  <a:pt x="180" y="95"/>
                  <a:pt x="182" y="95"/>
                  <a:pt x="185" y="96"/>
                </a:cubicBezTo>
                <a:cubicBezTo>
                  <a:pt x="186" y="97"/>
                  <a:pt x="188" y="98"/>
                  <a:pt x="189" y="99"/>
                </a:cubicBezTo>
                <a:cubicBezTo>
                  <a:pt x="231" y="141"/>
                  <a:pt x="231" y="141"/>
                  <a:pt x="231" y="141"/>
                </a:cubicBezTo>
                <a:cubicBezTo>
                  <a:pt x="235" y="146"/>
                  <a:pt x="235" y="152"/>
                  <a:pt x="231" y="157"/>
                </a:cubicBezTo>
                <a:cubicBezTo>
                  <a:pt x="229" y="159"/>
                  <a:pt x="226" y="160"/>
                  <a:pt x="224" y="160"/>
                </a:cubicBezTo>
                <a:cubicBezTo>
                  <a:pt x="221" y="160"/>
                  <a:pt x="218" y="159"/>
                  <a:pt x="216" y="157"/>
                </a:cubicBezTo>
                <a:cubicBezTo>
                  <a:pt x="192" y="132"/>
                  <a:pt x="192" y="132"/>
                  <a:pt x="192" y="132"/>
                </a:cubicBezTo>
                <a:cubicBezTo>
                  <a:pt x="192" y="202"/>
                  <a:pt x="192" y="202"/>
                  <a:pt x="192" y="202"/>
                </a:cubicBezTo>
                <a:cubicBezTo>
                  <a:pt x="192" y="238"/>
                  <a:pt x="224" y="267"/>
                  <a:pt x="245" y="286"/>
                </a:cubicBezTo>
                <a:cubicBezTo>
                  <a:pt x="251" y="290"/>
                  <a:pt x="251" y="290"/>
                  <a:pt x="251" y="290"/>
                </a:cubicBezTo>
                <a:cubicBezTo>
                  <a:pt x="252" y="292"/>
                  <a:pt x="254" y="294"/>
                  <a:pt x="256" y="295"/>
                </a:cubicBezTo>
                <a:cubicBezTo>
                  <a:pt x="257" y="294"/>
                  <a:pt x="259" y="292"/>
                  <a:pt x="261" y="290"/>
                </a:cubicBezTo>
                <a:cubicBezTo>
                  <a:pt x="266" y="286"/>
                  <a:pt x="266" y="286"/>
                  <a:pt x="266" y="286"/>
                </a:cubicBezTo>
                <a:cubicBezTo>
                  <a:pt x="287" y="267"/>
                  <a:pt x="320" y="238"/>
                  <a:pt x="320" y="202"/>
                </a:cubicBezTo>
                <a:cubicBezTo>
                  <a:pt x="320" y="132"/>
                  <a:pt x="320" y="132"/>
                  <a:pt x="320" y="132"/>
                </a:cubicBezTo>
                <a:cubicBezTo>
                  <a:pt x="295" y="157"/>
                  <a:pt x="295" y="157"/>
                  <a:pt x="295" y="157"/>
                </a:cubicBezTo>
                <a:cubicBezTo>
                  <a:pt x="293" y="159"/>
                  <a:pt x="290" y="160"/>
                  <a:pt x="288" y="160"/>
                </a:cubicBezTo>
                <a:cubicBezTo>
                  <a:pt x="285" y="160"/>
                  <a:pt x="282" y="159"/>
                  <a:pt x="280" y="157"/>
                </a:cubicBezTo>
                <a:cubicBezTo>
                  <a:pt x="276" y="152"/>
                  <a:pt x="276" y="146"/>
                  <a:pt x="280" y="141"/>
                </a:cubicBezTo>
                <a:cubicBezTo>
                  <a:pt x="323" y="99"/>
                  <a:pt x="323" y="99"/>
                  <a:pt x="323" y="99"/>
                </a:cubicBezTo>
                <a:cubicBezTo>
                  <a:pt x="324" y="98"/>
                  <a:pt x="325" y="97"/>
                  <a:pt x="326" y="96"/>
                </a:cubicBezTo>
                <a:cubicBezTo>
                  <a:pt x="329" y="95"/>
                  <a:pt x="332" y="95"/>
                  <a:pt x="334" y="96"/>
                </a:cubicBezTo>
                <a:cubicBezTo>
                  <a:pt x="336" y="97"/>
                  <a:pt x="337" y="98"/>
                  <a:pt x="338" y="99"/>
                </a:cubicBezTo>
                <a:cubicBezTo>
                  <a:pt x="381" y="141"/>
                  <a:pt x="381" y="141"/>
                  <a:pt x="381" y="141"/>
                </a:cubicBezTo>
                <a:cubicBezTo>
                  <a:pt x="385" y="146"/>
                  <a:pt x="385" y="152"/>
                  <a:pt x="381" y="157"/>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06" name="Freeform 26">
            <a:extLst>
              <a:ext uri="{FF2B5EF4-FFF2-40B4-BE49-F238E27FC236}">
                <a16:creationId xmlns:a16="http://schemas.microsoft.com/office/drawing/2014/main" id="{0B87E6A4-32EA-4637-8C5C-BC31CD1A5560}"/>
              </a:ext>
            </a:extLst>
          </p:cNvPr>
          <p:cNvSpPr>
            <a:spLocks noChangeAspect="1" noEditPoints="1"/>
          </p:cNvSpPr>
          <p:nvPr/>
        </p:nvSpPr>
        <p:spPr bwMode="auto">
          <a:xfrm>
            <a:off x="5885739" y="3189811"/>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endParaRPr lang="en-GB">
              <a:solidFill>
                <a:prstClr val="black"/>
              </a:solidFill>
              <a:cs typeface="Arial" panose="020B0604020202020204" pitchFamily="34" charset="0"/>
            </a:endParaRPr>
          </a:p>
        </p:txBody>
      </p:sp>
      <p:sp>
        <p:nvSpPr>
          <p:cNvPr id="207" name="Freeform 357">
            <a:extLst>
              <a:ext uri="{FF2B5EF4-FFF2-40B4-BE49-F238E27FC236}">
                <a16:creationId xmlns:a16="http://schemas.microsoft.com/office/drawing/2014/main" id="{B6DB1A79-486F-48E9-AD0D-D7BBD290ED2B}"/>
              </a:ext>
            </a:extLst>
          </p:cNvPr>
          <p:cNvSpPr>
            <a:spLocks noEditPoints="1"/>
          </p:cNvSpPr>
          <p:nvPr/>
        </p:nvSpPr>
        <p:spPr bwMode="auto">
          <a:xfrm>
            <a:off x="3208339" y="3232149"/>
            <a:ext cx="367630"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208" name="Straight Arrow Connector 207">
            <a:extLst>
              <a:ext uri="{FF2B5EF4-FFF2-40B4-BE49-F238E27FC236}">
                <a16:creationId xmlns:a16="http://schemas.microsoft.com/office/drawing/2014/main" id="{EFFEABED-9A8D-4933-8134-FBB44C8A0709}"/>
              </a:ext>
            </a:extLst>
          </p:cNvPr>
          <p:cNvCxnSpPr>
            <a:cxnSpLocks/>
          </p:cNvCxnSpPr>
          <p:nvPr/>
        </p:nvCxnSpPr>
        <p:spPr>
          <a:xfrm flipH="1">
            <a:off x="3556113" y="3385029"/>
            <a:ext cx="966289" cy="0"/>
          </a:xfrm>
          <a:prstGeom prst="straightConnector1">
            <a:avLst/>
          </a:prstGeom>
          <a:noFill/>
          <a:ln w="25400" cap="flat" cmpd="sng" algn="ctr">
            <a:solidFill>
              <a:srgbClr val="F3753F"/>
            </a:solidFill>
            <a:prstDash val="solid"/>
            <a:headEnd type="triangle"/>
            <a:tailEnd type="none"/>
          </a:ln>
          <a:effectLst/>
        </p:spPr>
      </p:cxnSp>
      <p:cxnSp>
        <p:nvCxnSpPr>
          <p:cNvPr id="212" name="Straight Arrow Connector 211">
            <a:extLst>
              <a:ext uri="{FF2B5EF4-FFF2-40B4-BE49-F238E27FC236}">
                <a16:creationId xmlns:a16="http://schemas.microsoft.com/office/drawing/2014/main" id="{BB602F91-127B-4D6C-99D6-4A27289B875B}"/>
              </a:ext>
            </a:extLst>
          </p:cNvPr>
          <p:cNvCxnSpPr>
            <a:cxnSpLocks/>
          </p:cNvCxnSpPr>
          <p:nvPr/>
        </p:nvCxnSpPr>
        <p:spPr>
          <a:xfrm flipH="1" flipV="1">
            <a:off x="6880209" y="3384647"/>
            <a:ext cx="1405478" cy="38671"/>
          </a:xfrm>
          <a:prstGeom prst="straightConnector1">
            <a:avLst/>
          </a:prstGeom>
          <a:noFill/>
          <a:ln w="25400" cap="flat" cmpd="sng" algn="ctr">
            <a:solidFill>
              <a:srgbClr val="F3753F"/>
            </a:solidFill>
            <a:prstDash val="solid"/>
            <a:headEnd type="triangle" w="med" len="med"/>
            <a:tailEnd type="none" w="med" len="med"/>
          </a:ln>
          <a:effectLst/>
        </p:spPr>
      </p:cxnSp>
      <p:sp>
        <p:nvSpPr>
          <p:cNvPr id="214" name="Flowchart: Connector 213">
            <a:extLst>
              <a:ext uri="{FF2B5EF4-FFF2-40B4-BE49-F238E27FC236}">
                <a16:creationId xmlns:a16="http://schemas.microsoft.com/office/drawing/2014/main" id="{10D2446C-2BD6-4C5A-9836-462578103F7D}"/>
              </a:ext>
            </a:extLst>
          </p:cNvPr>
          <p:cNvSpPr/>
          <p:nvPr/>
        </p:nvSpPr>
        <p:spPr bwMode="gray">
          <a:xfrm>
            <a:off x="1338234" y="2133438"/>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216" name="Flowchart: Connector 215">
            <a:extLst>
              <a:ext uri="{FF2B5EF4-FFF2-40B4-BE49-F238E27FC236}">
                <a16:creationId xmlns:a16="http://schemas.microsoft.com/office/drawing/2014/main" id="{E61D1825-0939-4719-ABCB-4D0206A34AF1}"/>
              </a:ext>
            </a:extLst>
          </p:cNvPr>
          <p:cNvSpPr/>
          <p:nvPr/>
        </p:nvSpPr>
        <p:spPr bwMode="gray">
          <a:xfrm>
            <a:off x="3446149" y="3032888"/>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2</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217" name="Flowchart: Connector 216">
            <a:extLst>
              <a:ext uri="{FF2B5EF4-FFF2-40B4-BE49-F238E27FC236}">
                <a16:creationId xmlns:a16="http://schemas.microsoft.com/office/drawing/2014/main" id="{6BE54A1F-643A-4E1B-9881-8D8AA454BBF0}"/>
              </a:ext>
            </a:extLst>
          </p:cNvPr>
          <p:cNvSpPr/>
          <p:nvPr/>
        </p:nvSpPr>
        <p:spPr bwMode="gray">
          <a:xfrm>
            <a:off x="4908326" y="3055405"/>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218" name="Flowchart: Connector 217">
            <a:extLst>
              <a:ext uri="{FF2B5EF4-FFF2-40B4-BE49-F238E27FC236}">
                <a16:creationId xmlns:a16="http://schemas.microsoft.com/office/drawing/2014/main" id="{BC064E32-0979-448F-99B2-77DAFC1C19E3}"/>
              </a:ext>
            </a:extLst>
          </p:cNvPr>
          <p:cNvSpPr/>
          <p:nvPr/>
        </p:nvSpPr>
        <p:spPr bwMode="gray">
          <a:xfrm>
            <a:off x="5678076" y="3064482"/>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4</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219" name="Flowchart: Connector 218">
            <a:extLst>
              <a:ext uri="{FF2B5EF4-FFF2-40B4-BE49-F238E27FC236}">
                <a16:creationId xmlns:a16="http://schemas.microsoft.com/office/drawing/2014/main" id="{6079F727-B43E-41D0-891A-3BC4E3E3F79D}"/>
              </a:ext>
            </a:extLst>
          </p:cNvPr>
          <p:cNvSpPr/>
          <p:nvPr/>
        </p:nvSpPr>
        <p:spPr bwMode="gray">
          <a:xfrm>
            <a:off x="318904" y="5018400"/>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221" name="Flowchart: Connector 220">
            <a:extLst>
              <a:ext uri="{FF2B5EF4-FFF2-40B4-BE49-F238E27FC236}">
                <a16:creationId xmlns:a16="http://schemas.microsoft.com/office/drawing/2014/main" id="{A2692A7D-F1C5-48A0-9F52-6B9832E5AC28}"/>
              </a:ext>
            </a:extLst>
          </p:cNvPr>
          <p:cNvSpPr/>
          <p:nvPr/>
        </p:nvSpPr>
        <p:spPr bwMode="gray">
          <a:xfrm>
            <a:off x="2995994" y="5016056"/>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2</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231" name="Flowchart: Connector 230">
            <a:extLst>
              <a:ext uri="{FF2B5EF4-FFF2-40B4-BE49-F238E27FC236}">
                <a16:creationId xmlns:a16="http://schemas.microsoft.com/office/drawing/2014/main" id="{01AD1552-F66A-4CD6-AEC0-41AF5B971D8E}"/>
              </a:ext>
            </a:extLst>
          </p:cNvPr>
          <p:cNvSpPr/>
          <p:nvPr/>
        </p:nvSpPr>
        <p:spPr bwMode="gray">
          <a:xfrm>
            <a:off x="5443109" y="5013920"/>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3</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232" name="Flowchart: Connector 231">
            <a:extLst>
              <a:ext uri="{FF2B5EF4-FFF2-40B4-BE49-F238E27FC236}">
                <a16:creationId xmlns:a16="http://schemas.microsoft.com/office/drawing/2014/main" id="{DF76D0B4-AB36-4453-A3DE-B49674D7C601}"/>
              </a:ext>
            </a:extLst>
          </p:cNvPr>
          <p:cNvSpPr/>
          <p:nvPr/>
        </p:nvSpPr>
        <p:spPr bwMode="gray">
          <a:xfrm>
            <a:off x="7694742" y="5014848"/>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4</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89" name="TextBox 88">
            <a:extLst>
              <a:ext uri="{FF2B5EF4-FFF2-40B4-BE49-F238E27FC236}">
                <a16:creationId xmlns:a16="http://schemas.microsoft.com/office/drawing/2014/main" id="{693B7F0F-8E56-4115-8343-1FC8F760AB6E}"/>
              </a:ext>
            </a:extLst>
          </p:cNvPr>
          <p:cNvSpPr txBox="1"/>
          <p:nvPr/>
        </p:nvSpPr>
        <p:spPr>
          <a:xfrm>
            <a:off x="597533" y="5073769"/>
            <a:ext cx="1212719" cy="153888"/>
          </a:xfrm>
          <a:prstGeom prst="rect">
            <a:avLst/>
          </a:prstGeom>
          <a:noFill/>
        </p:spPr>
        <p:txBody>
          <a:bodyPr wrap="square" lIns="0" tIns="0" rIns="0" bIns="0" rtlCol="0">
            <a:spAutoFit/>
          </a:bodyPr>
          <a:lstStyle/>
          <a:p>
            <a:pPr algn="ctr">
              <a:buSzPct val="100000"/>
              <a:defRPr/>
            </a:pPr>
            <a:r>
              <a:rPr lang="en-US" sz="1000" b="1" kern="0">
                <a:solidFill>
                  <a:schemeClr val="accent6"/>
                </a:solidFill>
                <a:ea typeface="Open Sans" panose="020B0606030504020204" pitchFamily="34" charset="0"/>
                <a:cs typeface="Open Sans" panose="020B0606030504020204" pitchFamily="34" charset="0"/>
              </a:rPr>
              <a:t>Data Integration</a:t>
            </a:r>
          </a:p>
        </p:txBody>
      </p:sp>
      <p:sp>
        <p:nvSpPr>
          <p:cNvPr id="91" name="TextBox 90">
            <a:extLst>
              <a:ext uri="{FF2B5EF4-FFF2-40B4-BE49-F238E27FC236}">
                <a16:creationId xmlns:a16="http://schemas.microsoft.com/office/drawing/2014/main" id="{5C1D21D4-9287-4A6E-B803-4D7C3512B997}"/>
              </a:ext>
            </a:extLst>
          </p:cNvPr>
          <p:cNvSpPr txBox="1"/>
          <p:nvPr/>
        </p:nvSpPr>
        <p:spPr>
          <a:xfrm>
            <a:off x="3299271" y="5070577"/>
            <a:ext cx="1387953" cy="307777"/>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Extract data from Oracle</a:t>
            </a:r>
          </a:p>
        </p:txBody>
      </p:sp>
      <p:sp>
        <p:nvSpPr>
          <p:cNvPr id="92" name="TextBox 91">
            <a:extLst>
              <a:ext uri="{FF2B5EF4-FFF2-40B4-BE49-F238E27FC236}">
                <a16:creationId xmlns:a16="http://schemas.microsoft.com/office/drawing/2014/main" id="{3819848B-D001-4A7D-9A8F-A8C1535A9250}"/>
              </a:ext>
            </a:extLst>
          </p:cNvPr>
          <p:cNvSpPr txBox="1"/>
          <p:nvPr/>
        </p:nvSpPr>
        <p:spPr>
          <a:xfrm>
            <a:off x="5756711" y="5070576"/>
            <a:ext cx="1325596" cy="153888"/>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Transform Data</a:t>
            </a:r>
          </a:p>
        </p:txBody>
      </p:sp>
      <p:sp>
        <p:nvSpPr>
          <p:cNvPr id="93" name="TextBox 92">
            <a:extLst>
              <a:ext uri="{FF2B5EF4-FFF2-40B4-BE49-F238E27FC236}">
                <a16:creationId xmlns:a16="http://schemas.microsoft.com/office/drawing/2014/main" id="{A4F946AE-10A9-498D-870E-34FD13856421}"/>
              </a:ext>
            </a:extLst>
          </p:cNvPr>
          <p:cNvSpPr txBox="1"/>
          <p:nvPr/>
        </p:nvSpPr>
        <p:spPr>
          <a:xfrm>
            <a:off x="7960730" y="5060086"/>
            <a:ext cx="1610348" cy="153888"/>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Send to Salesforce system</a:t>
            </a:r>
          </a:p>
        </p:txBody>
      </p:sp>
      <p:sp>
        <p:nvSpPr>
          <p:cNvPr id="94" name="TextBox 93">
            <a:extLst>
              <a:ext uri="{FF2B5EF4-FFF2-40B4-BE49-F238E27FC236}">
                <a16:creationId xmlns:a16="http://schemas.microsoft.com/office/drawing/2014/main" id="{6EF7CDF8-BA97-4A41-86CA-83FC41BD1B8B}"/>
              </a:ext>
            </a:extLst>
          </p:cNvPr>
          <p:cNvSpPr txBox="1"/>
          <p:nvPr/>
        </p:nvSpPr>
        <p:spPr>
          <a:xfrm>
            <a:off x="7753326" y="5314884"/>
            <a:ext cx="1875383" cy="615553"/>
          </a:xfrm>
          <a:prstGeom prst="rect">
            <a:avLst/>
          </a:prstGeom>
          <a:noFill/>
        </p:spPr>
        <p:txBody>
          <a:bodyPr wrap="square" lIns="0" tIns="0" rIns="0" bIns="0" rtlCol="0">
            <a:spAutoFit/>
          </a:bodyPr>
          <a:lstStyle/>
          <a:p>
            <a:r>
              <a:rPr lang="en-US" sz="1000" kern="0">
                <a:solidFill>
                  <a:srgbClr val="6B767D"/>
                </a:solidFill>
                <a:ea typeface="Open Sans" panose="020B0606030504020204" pitchFamily="34" charset="0"/>
                <a:cs typeface="Open Sans" panose="020B0606030504020204" pitchFamily="34" charset="0"/>
              </a:rPr>
              <a:t>Exposed web service is invoked to send data transformed data in the previous step to Salesforce system</a:t>
            </a:r>
          </a:p>
        </p:txBody>
      </p:sp>
      <p:sp>
        <p:nvSpPr>
          <p:cNvPr id="103" name="TextBox 102">
            <a:extLst>
              <a:ext uri="{FF2B5EF4-FFF2-40B4-BE49-F238E27FC236}">
                <a16:creationId xmlns:a16="http://schemas.microsoft.com/office/drawing/2014/main" id="{A0531A33-BD16-4C43-9CCD-6D62012DD207}"/>
              </a:ext>
            </a:extLst>
          </p:cNvPr>
          <p:cNvSpPr txBox="1"/>
          <p:nvPr/>
        </p:nvSpPr>
        <p:spPr>
          <a:xfrm>
            <a:off x="1666703" y="3064482"/>
            <a:ext cx="1393478" cy="461665"/>
          </a:xfrm>
          <a:prstGeom prst="rect">
            <a:avLst/>
          </a:prstGeom>
          <a:noFill/>
        </p:spPr>
        <p:txBody>
          <a:bodyPr wrap="square" lIns="0" tIns="0" rIns="0" bIns="0" rtlCol="0">
            <a:spAutoFit/>
          </a:bodyPr>
          <a:lstStyle>
            <a:defPPr>
              <a:defRPr lang="en-US"/>
            </a:defPPr>
            <a:lvl1pPr algn="ctr">
              <a:spcBef>
                <a:spcPts val="600"/>
              </a:spcBef>
              <a:buSzPct val="100000"/>
              <a:defRPr sz="1000" kern="0">
                <a:solidFill>
                  <a:prstClr val="black"/>
                </a:solidFill>
                <a:latin typeface="FedEx Sans" panose="020B0603020203020204"/>
              </a:defRPr>
            </a:lvl1pPr>
          </a:lstStyle>
          <a:p>
            <a:r>
              <a:rPr lang="en-US">
                <a:solidFill>
                  <a:srgbClr val="6B767D"/>
                </a:solidFill>
                <a:latin typeface="+mn-lt"/>
              </a:rPr>
              <a:t>Web</a:t>
            </a:r>
            <a:br>
              <a:rPr lang="en-US">
                <a:solidFill>
                  <a:srgbClr val="6B767D"/>
                </a:solidFill>
                <a:latin typeface="+mn-lt"/>
              </a:rPr>
            </a:br>
            <a:r>
              <a:rPr lang="en-US">
                <a:solidFill>
                  <a:srgbClr val="6B767D"/>
                </a:solidFill>
                <a:latin typeface="+mn-lt"/>
              </a:rPr>
              <a:t>Services/ APIs/ Platform Events</a:t>
            </a:r>
          </a:p>
        </p:txBody>
      </p:sp>
      <p:sp>
        <p:nvSpPr>
          <p:cNvPr id="76" name="TextBox 75">
            <a:extLst>
              <a:ext uri="{FF2B5EF4-FFF2-40B4-BE49-F238E27FC236}">
                <a16:creationId xmlns:a16="http://schemas.microsoft.com/office/drawing/2014/main" id="{B9929BF4-6BDD-4854-8FEE-6364D663852F}"/>
              </a:ext>
            </a:extLst>
          </p:cNvPr>
          <p:cNvSpPr txBox="1"/>
          <p:nvPr/>
        </p:nvSpPr>
        <p:spPr>
          <a:xfrm>
            <a:off x="2431153" y="2301353"/>
            <a:ext cx="4801974" cy="138499"/>
          </a:xfrm>
          <a:prstGeom prst="rect">
            <a:avLst/>
          </a:prstGeom>
          <a:noFill/>
        </p:spPr>
        <p:txBody>
          <a:bodyPr wrap="square" lIns="0" tIns="0" rIns="0" bIns="0" rtlCol="0">
            <a:spAutoFit/>
          </a:bodyPr>
          <a:lstStyle/>
          <a:p>
            <a:pPr algn="ctr">
              <a:spcBef>
                <a:spcPts val="600"/>
              </a:spcBef>
              <a:buSzPct val="100000"/>
              <a:defRPr/>
            </a:pPr>
            <a:r>
              <a:rPr lang="en-US" sz="900" b="1" kern="0">
                <a:solidFill>
                  <a:srgbClr val="6B767D"/>
                </a:solidFill>
                <a:ea typeface="Open Sans" panose="020B0606030504020204" pitchFamily="34" charset="0"/>
                <a:cs typeface="Open Sans" panose="020B0606030504020204" pitchFamily="34" charset="0"/>
              </a:rPr>
              <a:t>OIC (Middleware)</a:t>
            </a:r>
          </a:p>
        </p:txBody>
      </p:sp>
      <p:sp>
        <p:nvSpPr>
          <p:cNvPr id="77" name="Rectangle 76">
            <a:extLst>
              <a:ext uri="{FF2B5EF4-FFF2-40B4-BE49-F238E27FC236}">
                <a16:creationId xmlns:a16="http://schemas.microsoft.com/office/drawing/2014/main" id="{35F73F70-1AE9-4124-8A18-2E32B86ED45B}"/>
              </a:ext>
            </a:extLst>
          </p:cNvPr>
          <p:cNvSpPr/>
          <p:nvPr/>
        </p:nvSpPr>
        <p:spPr>
          <a:xfrm>
            <a:off x="1519189" y="1969392"/>
            <a:ext cx="6642880" cy="253916"/>
          </a:xfrm>
          <a:prstGeom prst="rect">
            <a:avLst/>
          </a:prstGeom>
        </p:spPr>
        <p:txBody>
          <a:bodyPr wrap="square">
            <a:spAutoFit/>
          </a:bodyPr>
          <a:lstStyle/>
          <a:p>
            <a:pPr algn="ctr">
              <a:buSzPct val="100000"/>
              <a:defRPr/>
            </a:pPr>
            <a:r>
              <a:rPr lang="en-US" sz="1000" b="1" kern="0">
                <a:solidFill>
                  <a:srgbClr val="6B767D"/>
                </a:solidFill>
                <a:ea typeface="Open Sans" panose="020B0606030504020204" pitchFamily="34" charset="0"/>
                <a:cs typeface="Open Sans" panose="020B0606030504020204" pitchFamily="34" charset="0"/>
              </a:rPr>
              <a:t>Oracle PaaS Platform</a:t>
            </a:r>
          </a:p>
        </p:txBody>
      </p:sp>
    </p:spTree>
    <p:extLst>
      <p:ext uri="{BB962C8B-B14F-4D97-AF65-F5344CB8AC3E}">
        <p14:creationId xmlns:p14="http://schemas.microsoft.com/office/powerpoint/2010/main" val="8418831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451B9-3BB1-4A42-9279-3F4C67F0A528}"/>
              </a:ext>
            </a:extLst>
          </p:cNvPr>
          <p:cNvSpPr>
            <a:spLocks noGrp="1"/>
          </p:cNvSpPr>
          <p:nvPr>
            <p:ph type="title"/>
          </p:nvPr>
        </p:nvSpPr>
        <p:spPr>
          <a:xfrm>
            <a:off x="469900" y="619511"/>
            <a:ext cx="11252200" cy="428780"/>
          </a:xfrm>
        </p:spPr>
        <p:txBody>
          <a:bodyPr/>
          <a:lstStyle/>
          <a:p>
            <a:r>
              <a:rPr lang="en-US" sz="2400">
                <a:latin typeface="+mn-lt"/>
              </a:rPr>
              <a:t>High Level Outbound Integration Architecture SFDC</a:t>
            </a:r>
          </a:p>
        </p:txBody>
      </p:sp>
      <p:sp>
        <p:nvSpPr>
          <p:cNvPr id="49" name="Rectangle 48">
            <a:extLst>
              <a:ext uri="{FF2B5EF4-FFF2-40B4-BE49-F238E27FC236}">
                <a16:creationId xmlns:a16="http://schemas.microsoft.com/office/drawing/2014/main" id="{AEBA7308-1679-4595-A64D-ED6DEBC88557}"/>
              </a:ext>
            </a:extLst>
          </p:cNvPr>
          <p:cNvSpPr/>
          <p:nvPr/>
        </p:nvSpPr>
        <p:spPr bwMode="gray">
          <a:xfrm>
            <a:off x="8483812" y="1814731"/>
            <a:ext cx="742332" cy="2266943"/>
          </a:xfrm>
          <a:prstGeom prst="rect">
            <a:avLst/>
          </a:prstGeom>
          <a:solidFill>
            <a:sysClr val="window" lastClr="FFFFFF"/>
          </a:solidFill>
          <a:ln w="1905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ea typeface="Open Sans" panose="020B0606030504020204" pitchFamily="34" charset="0"/>
              <a:cs typeface="Open Sans" panose="020B0606030504020204" pitchFamily="34" charset="0"/>
            </a:endParaRPr>
          </a:p>
        </p:txBody>
      </p:sp>
      <p:cxnSp>
        <p:nvCxnSpPr>
          <p:cNvPr id="53" name="Straight Arrow Connector 52">
            <a:extLst>
              <a:ext uri="{FF2B5EF4-FFF2-40B4-BE49-F238E27FC236}">
                <a16:creationId xmlns:a16="http://schemas.microsoft.com/office/drawing/2014/main" id="{379C77DC-35A5-4CE9-8CC5-ECF4FA4CD8E1}"/>
              </a:ext>
            </a:extLst>
          </p:cNvPr>
          <p:cNvCxnSpPr>
            <a:cxnSpLocks/>
          </p:cNvCxnSpPr>
          <p:nvPr/>
        </p:nvCxnSpPr>
        <p:spPr>
          <a:xfrm flipH="1" flipV="1">
            <a:off x="7737573" y="2691284"/>
            <a:ext cx="745699" cy="5061"/>
          </a:xfrm>
          <a:prstGeom prst="straightConnector1">
            <a:avLst/>
          </a:prstGeom>
          <a:noFill/>
          <a:ln w="25400" cap="flat" cmpd="sng" algn="ctr">
            <a:solidFill>
              <a:schemeClr val="accent1"/>
            </a:solidFill>
            <a:prstDash val="solid"/>
            <a:headEnd type="triangle" w="med" len="med"/>
            <a:tailEnd type="none" w="med" len="med"/>
          </a:ln>
          <a:effectLst/>
        </p:spPr>
      </p:cxnSp>
      <p:sp>
        <p:nvSpPr>
          <p:cNvPr id="57" name="TextBox 56">
            <a:extLst>
              <a:ext uri="{FF2B5EF4-FFF2-40B4-BE49-F238E27FC236}">
                <a16:creationId xmlns:a16="http://schemas.microsoft.com/office/drawing/2014/main" id="{7F85DFAD-14F2-4EA6-A6A7-B77BD5FF6493}"/>
              </a:ext>
            </a:extLst>
          </p:cNvPr>
          <p:cNvSpPr txBox="1"/>
          <p:nvPr/>
        </p:nvSpPr>
        <p:spPr>
          <a:xfrm>
            <a:off x="8172255" y="1448376"/>
            <a:ext cx="1301898" cy="153888"/>
          </a:xfrm>
          <a:prstGeom prst="rect">
            <a:avLst/>
          </a:prstGeom>
          <a:noFill/>
        </p:spPr>
        <p:txBody>
          <a:bodyPr wrap="square" lIns="0" tIns="0" rIns="0" bIns="0" rtlCol="0">
            <a:spAutoFit/>
          </a:bodyPr>
          <a:lstStyle>
            <a:defPPr>
              <a:defRPr lang="en-US"/>
            </a:defPPr>
            <a:lvl1pPr algn="ctr" defTabSz="914400">
              <a:buSzPct val="100000"/>
              <a:defRPr sz="900" kern="0">
                <a:latin typeface="+mj-lt"/>
              </a:defRPr>
            </a:lvl1pPr>
          </a:lstStyle>
          <a:p>
            <a:r>
              <a:rPr lang="en-US" sz="1000" b="1">
                <a:solidFill>
                  <a:srgbClr val="6B767D"/>
                </a:solidFill>
                <a:latin typeface="+mn-lt"/>
                <a:ea typeface="Open Sans" panose="020B0606030504020204" pitchFamily="34" charset="0"/>
                <a:cs typeface="Open Sans" panose="020B0606030504020204" pitchFamily="34" charset="0"/>
              </a:rPr>
              <a:t>Oracle Cloud (SaaS)</a:t>
            </a:r>
          </a:p>
        </p:txBody>
      </p:sp>
      <p:sp>
        <p:nvSpPr>
          <p:cNvPr id="62" name="TextBox 61">
            <a:extLst>
              <a:ext uri="{FF2B5EF4-FFF2-40B4-BE49-F238E27FC236}">
                <a16:creationId xmlns:a16="http://schemas.microsoft.com/office/drawing/2014/main" id="{2FFF0C42-E9E5-4FC6-8CF4-86FFFA21C5F7}"/>
              </a:ext>
            </a:extLst>
          </p:cNvPr>
          <p:cNvSpPr txBox="1"/>
          <p:nvPr/>
        </p:nvSpPr>
        <p:spPr>
          <a:xfrm>
            <a:off x="3152484" y="1741378"/>
            <a:ext cx="4801974" cy="138499"/>
          </a:xfrm>
          <a:prstGeom prst="rect">
            <a:avLst/>
          </a:prstGeom>
          <a:noFill/>
        </p:spPr>
        <p:txBody>
          <a:bodyPr wrap="square" lIns="0" tIns="0" rIns="0" bIns="0" rtlCol="0">
            <a:spAutoFit/>
          </a:bodyPr>
          <a:lstStyle/>
          <a:p>
            <a:pPr algn="ctr">
              <a:spcBef>
                <a:spcPts val="600"/>
              </a:spcBef>
              <a:buSzPct val="100000"/>
              <a:defRPr/>
            </a:pPr>
            <a:r>
              <a:rPr lang="en-US" sz="900" b="1" kern="0">
                <a:solidFill>
                  <a:srgbClr val="6B767D"/>
                </a:solidFill>
                <a:ea typeface="Open Sans" panose="020B0606030504020204" pitchFamily="34" charset="0"/>
                <a:cs typeface="Open Sans" panose="020B0606030504020204" pitchFamily="34" charset="0"/>
              </a:rPr>
              <a:t>OIC (Middleware)</a:t>
            </a:r>
          </a:p>
        </p:txBody>
      </p:sp>
      <p:sp>
        <p:nvSpPr>
          <p:cNvPr id="64" name="Rectangle 63">
            <a:extLst>
              <a:ext uri="{FF2B5EF4-FFF2-40B4-BE49-F238E27FC236}">
                <a16:creationId xmlns:a16="http://schemas.microsoft.com/office/drawing/2014/main" id="{701A463E-B120-4ADC-9F30-E657466271C4}"/>
              </a:ext>
            </a:extLst>
          </p:cNvPr>
          <p:cNvSpPr/>
          <p:nvPr/>
        </p:nvSpPr>
        <p:spPr bwMode="gray">
          <a:xfrm>
            <a:off x="3190285" y="1714908"/>
            <a:ext cx="4541039" cy="2320817"/>
          </a:xfrm>
          <a:prstGeom prst="rect">
            <a:avLst/>
          </a:prstGeom>
          <a:noFill/>
          <a:ln w="19050" algn="ctr">
            <a:solidFill>
              <a:srgbClr val="6B767D"/>
            </a:solidFill>
            <a:prstDash val="solid"/>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ea typeface="Open Sans" panose="020B0606030504020204" pitchFamily="34" charset="0"/>
              <a:cs typeface="Open Sans" panose="020B0606030504020204" pitchFamily="34" charset="0"/>
            </a:endParaRPr>
          </a:p>
        </p:txBody>
      </p:sp>
      <p:sp>
        <p:nvSpPr>
          <p:cNvPr id="68" name="Rectangle 67">
            <a:extLst>
              <a:ext uri="{FF2B5EF4-FFF2-40B4-BE49-F238E27FC236}">
                <a16:creationId xmlns:a16="http://schemas.microsoft.com/office/drawing/2014/main" id="{2D4E5F61-0BB9-40AD-8FC4-A745B0DEAFA0}"/>
              </a:ext>
            </a:extLst>
          </p:cNvPr>
          <p:cNvSpPr/>
          <p:nvPr/>
        </p:nvSpPr>
        <p:spPr bwMode="gray">
          <a:xfrm>
            <a:off x="3256669" y="1932473"/>
            <a:ext cx="3075803" cy="189580"/>
          </a:xfrm>
          <a:prstGeom prst="rect">
            <a:avLst/>
          </a:prstGeom>
          <a:solidFill>
            <a:sysClr val="window" lastClr="FFFFFF"/>
          </a:solidFill>
          <a:ln w="1270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1000" b="1" kern="0">
                <a:solidFill>
                  <a:srgbClr val="6B767D"/>
                </a:solidFill>
                <a:ea typeface="Open Sans" panose="020B0606030504020204" pitchFamily="34" charset="0"/>
                <a:cs typeface="Open Sans" panose="020B0606030504020204" pitchFamily="34" charset="0"/>
              </a:rPr>
              <a:t>Error Handling and Reporting</a:t>
            </a:r>
          </a:p>
        </p:txBody>
      </p:sp>
      <p:sp>
        <p:nvSpPr>
          <p:cNvPr id="74" name="TextBox 73">
            <a:extLst>
              <a:ext uri="{FF2B5EF4-FFF2-40B4-BE49-F238E27FC236}">
                <a16:creationId xmlns:a16="http://schemas.microsoft.com/office/drawing/2014/main" id="{CEF92DA6-30F5-4C04-B713-2771DF97F3F7}"/>
              </a:ext>
            </a:extLst>
          </p:cNvPr>
          <p:cNvSpPr txBox="1"/>
          <p:nvPr/>
        </p:nvSpPr>
        <p:spPr>
          <a:xfrm>
            <a:off x="6180732" y="2935262"/>
            <a:ext cx="973825" cy="153888"/>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ea typeface="Open Sans" panose="020B0606030504020204" pitchFamily="34" charset="0"/>
                <a:cs typeface="Open Sans" panose="020B0606030504020204" pitchFamily="34" charset="0"/>
              </a:rPr>
              <a:t>Trigger data load</a:t>
            </a:r>
          </a:p>
        </p:txBody>
      </p:sp>
      <p:sp>
        <p:nvSpPr>
          <p:cNvPr id="76" name="Rectangle 75">
            <a:extLst>
              <a:ext uri="{FF2B5EF4-FFF2-40B4-BE49-F238E27FC236}">
                <a16:creationId xmlns:a16="http://schemas.microsoft.com/office/drawing/2014/main" id="{A925964B-6927-4840-AC63-BCDAD42BBAC0}"/>
              </a:ext>
            </a:extLst>
          </p:cNvPr>
          <p:cNvSpPr/>
          <p:nvPr/>
        </p:nvSpPr>
        <p:spPr bwMode="gray">
          <a:xfrm>
            <a:off x="469900" y="1575047"/>
            <a:ext cx="1069646" cy="2375428"/>
          </a:xfrm>
          <a:prstGeom prst="rect">
            <a:avLst/>
          </a:prstGeom>
          <a:solidFill>
            <a:sysClr val="window" lastClr="FFFFFF"/>
          </a:solidFill>
          <a:ln w="1905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endParaRPr lang="en-US" sz="1000" b="1" kern="0">
              <a:solidFill>
                <a:prstClr val="white"/>
              </a:solidFill>
              <a:ea typeface="Open Sans" panose="020B0606030504020204" pitchFamily="34" charset="0"/>
              <a:cs typeface="Open Sans" panose="020B0606030504020204" pitchFamily="34" charset="0"/>
            </a:endParaRPr>
          </a:p>
        </p:txBody>
      </p:sp>
      <p:sp>
        <p:nvSpPr>
          <p:cNvPr id="81" name="Rectangle 80">
            <a:extLst>
              <a:ext uri="{FF2B5EF4-FFF2-40B4-BE49-F238E27FC236}">
                <a16:creationId xmlns:a16="http://schemas.microsoft.com/office/drawing/2014/main" id="{7BD959FB-045E-4367-8C15-E0BEE78B0901}"/>
              </a:ext>
            </a:extLst>
          </p:cNvPr>
          <p:cNvSpPr/>
          <p:nvPr/>
        </p:nvSpPr>
        <p:spPr>
          <a:xfrm>
            <a:off x="2239719" y="1443660"/>
            <a:ext cx="6642880" cy="253916"/>
          </a:xfrm>
          <a:prstGeom prst="rect">
            <a:avLst/>
          </a:prstGeom>
        </p:spPr>
        <p:txBody>
          <a:bodyPr wrap="square">
            <a:spAutoFit/>
          </a:bodyPr>
          <a:lstStyle/>
          <a:p>
            <a:pPr algn="ctr">
              <a:buSzPct val="100000"/>
              <a:defRPr/>
            </a:pPr>
            <a:r>
              <a:rPr lang="en-US" sz="1000" b="1" kern="0">
                <a:solidFill>
                  <a:srgbClr val="6B767D"/>
                </a:solidFill>
                <a:ea typeface="Open Sans" panose="020B0606030504020204" pitchFamily="34" charset="0"/>
                <a:cs typeface="Open Sans" panose="020B0606030504020204" pitchFamily="34" charset="0"/>
              </a:rPr>
              <a:t>Oracle PaaS Platform</a:t>
            </a:r>
          </a:p>
        </p:txBody>
      </p:sp>
      <p:grpSp>
        <p:nvGrpSpPr>
          <p:cNvPr id="123" name="Group 122">
            <a:extLst>
              <a:ext uri="{FF2B5EF4-FFF2-40B4-BE49-F238E27FC236}">
                <a16:creationId xmlns:a16="http://schemas.microsoft.com/office/drawing/2014/main" id="{1E500832-BCCD-4F6C-87B9-FECFFD74130A}"/>
              </a:ext>
            </a:extLst>
          </p:cNvPr>
          <p:cNvGrpSpPr>
            <a:grpSpLocks noChangeAspect="1"/>
          </p:cNvGrpSpPr>
          <p:nvPr/>
        </p:nvGrpSpPr>
        <p:grpSpPr>
          <a:xfrm>
            <a:off x="8611229" y="2860550"/>
            <a:ext cx="457200" cy="457200"/>
            <a:chOff x="8233499" y="3910355"/>
            <a:chExt cx="367982" cy="367982"/>
          </a:xfrm>
          <a:solidFill>
            <a:srgbClr val="6B767D"/>
          </a:solidFill>
        </p:grpSpPr>
        <p:grpSp>
          <p:nvGrpSpPr>
            <p:cNvPr id="124" name="Group 123">
              <a:extLst>
                <a:ext uri="{FF2B5EF4-FFF2-40B4-BE49-F238E27FC236}">
                  <a16:creationId xmlns:a16="http://schemas.microsoft.com/office/drawing/2014/main" id="{397BE464-B937-4965-8A1B-C1AB31F96673}"/>
                </a:ext>
              </a:extLst>
            </p:cNvPr>
            <p:cNvGrpSpPr/>
            <p:nvPr/>
          </p:nvGrpSpPr>
          <p:grpSpPr>
            <a:xfrm>
              <a:off x="8305802" y="4007197"/>
              <a:ext cx="230842" cy="157878"/>
              <a:chOff x="12455526" y="2149475"/>
              <a:chExt cx="582613" cy="398462"/>
            </a:xfrm>
            <a:grpFill/>
          </p:grpSpPr>
          <p:sp>
            <p:nvSpPr>
              <p:cNvPr id="126" name="Freeform 537">
                <a:extLst>
                  <a:ext uri="{FF2B5EF4-FFF2-40B4-BE49-F238E27FC236}">
                    <a16:creationId xmlns:a16="http://schemas.microsoft.com/office/drawing/2014/main" id="{3520690D-2D16-4ECD-8EAC-EA6A6BA3E1B4}"/>
                  </a:ext>
                </a:extLst>
              </p:cNvPr>
              <p:cNvSpPr>
                <a:spLocks noEditPoints="1"/>
              </p:cNvSpPr>
              <p:nvPr/>
            </p:nvSpPr>
            <p:spPr bwMode="auto">
              <a:xfrm>
                <a:off x="12455526" y="2149475"/>
                <a:ext cx="582613" cy="398462"/>
              </a:xfrm>
              <a:custGeom>
                <a:avLst/>
                <a:gdLst>
                  <a:gd name="T0" fmla="*/ 191 w 235"/>
                  <a:gd name="T1" fmla="*/ 54 h 161"/>
                  <a:gd name="T2" fmla="*/ 187 w 235"/>
                  <a:gd name="T3" fmla="*/ 53 h 161"/>
                  <a:gd name="T4" fmla="*/ 186 w 235"/>
                  <a:gd name="T5" fmla="*/ 53 h 161"/>
                  <a:gd name="T6" fmla="*/ 181 w 235"/>
                  <a:gd name="T7" fmla="*/ 53 h 161"/>
                  <a:gd name="T8" fmla="*/ 181 w 235"/>
                  <a:gd name="T9" fmla="*/ 53 h 161"/>
                  <a:gd name="T10" fmla="*/ 179 w 235"/>
                  <a:gd name="T11" fmla="*/ 53 h 161"/>
                  <a:gd name="T12" fmla="*/ 133 w 235"/>
                  <a:gd name="T13" fmla="*/ 21 h 161"/>
                  <a:gd name="T14" fmla="*/ 127 w 235"/>
                  <a:gd name="T15" fmla="*/ 22 h 161"/>
                  <a:gd name="T16" fmla="*/ 82 w 235"/>
                  <a:gd name="T17" fmla="*/ 0 h 161"/>
                  <a:gd name="T18" fmla="*/ 24 w 235"/>
                  <a:gd name="T19" fmla="*/ 59 h 161"/>
                  <a:gd name="T20" fmla="*/ 24 w 235"/>
                  <a:gd name="T21" fmla="*/ 60 h 161"/>
                  <a:gd name="T22" fmla="*/ 0 w 235"/>
                  <a:gd name="T23" fmla="*/ 105 h 161"/>
                  <a:gd name="T24" fmla="*/ 55 w 235"/>
                  <a:gd name="T25" fmla="*/ 161 h 161"/>
                  <a:gd name="T26" fmla="*/ 181 w 235"/>
                  <a:gd name="T27" fmla="*/ 161 h 161"/>
                  <a:gd name="T28" fmla="*/ 235 w 235"/>
                  <a:gd name="T29" fmla="*/ 107 h 161"/>
                  <a:gd name="T30" fmla="*/ 191 w 235"/>
                  <a:gd name="T31" fmla="*/ 54 h 161"/>
                  <a:gd name="T32" fmla="*/ 181 w 235"/>
                  <a:gd name="T33" fmla="*/ 151 h 161"/>
                  <a:gd name="T34" fmla="*/ 55 w 235"/>
                  <a:gd name="T35" fmla="*/ 151 h 161"/>
                  <a:gd name="T36" fmla="*/ 9 w 235"/>
                  <a:gd name="T37" fmla="*/ 105 h 161"/>
                  <a:gd name="T38" fmla="*/ 31 w 235"/>
                  <a:gd name="T39" fmla="*/ 66 h 161"/>
                  <a:gd name="T40" fmla="*/ 34 w 235"/>
                  <a:gd name="T41" fmla="*/ 62 h 161"/>
                  <a:gd name="T42" fmla="*/ 33 w 235"/>
                  <a:gd name="T43" fmla="*/ 61 h 161"/>
                  <a:gd name="T44" fmla="*/ 33 w 235"/>
                  <a:gd name="T45" fmla="*/ 59 h 161"/>
                  <a:gd name="T46" fmla="*/ 82 w 235"/>
                  <a:gd name="T47" fmla="*/ 10 h 161"/>
                  <a:gd name="T48" fmla="*/ 122 w 235"/>
                  <a:gd name="T49" fmla="*/ 29 h 161"/>
                  <a:gd name="T50" fmla="*/ 126 w 235"/>
                  <a:gd name="T51" fmla="*/ 31 h 161"/>
                  <a:gd name="T52" fmla="*/ 133 w 235"/>
                  <a:gd name="T53" fmla="*/ 31 h 161"/>
                  <a:gd name="T54" fmla="*/ 171 w 235"/>
                  <a:gd name="T55" fmla="*/ 59 h 161"/>
                  <a:gd name="T56" fmla="*/ 177 w 235"/>
                  <a:gd name="T57" fmla="*/ 62 h 161"/>
                  <a:gd name="T58" fmla="*/ 180 w 235"/>
                  <a:gd name="T59" fmla="*/ 62 h 161"/>
                  <a:gd name="T60" fmla="*/ 181 w 235"/>
                  <a:gd name="T61" fmla="*/ 62 h 161"/>
                  <a:gd name="T62" fmla="*/ 185 w 235"/>
                  <a:gd name="T63" fmla="*/ 62 h 161"/>
                  <a:gd name="T64" fmla="*/ 186 w 235"/>
                  <a:gd name="T65" fmla="*/ 63 h 161"/>
                  <a:gd name="T66" fmla="*/ 189 w 235"/>
                  <a:gd name="T67" fmla="*/ 63 h 161"/>
                  <a:gd name="T68" fmla="*/ 225 w 235"/>
                  <a:gd name="T69" fmla="*/ 107 h 161"/>
                  <a:gd name="T70" fmla="*/ 181 w 235"/>
                  <a:gd name="T71" fmla="*/ 15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5" h="161">
                    <a:moveTo>
                      <a:pt x="191" y="54"/>
                    </a:moveTo>
                    <a:cubicBezTo>
                      <a:pt x="190" y="53"/>
                      <a:pt x="188" y="53"/>
                      <a:pt x="187" y="53"/>
                    </a:cubicBezTo>
                    <a:cubicBezTo>
                      <a:pt x="187" y="53"/>
                      <a:pt x="186" y="53"/>
                      <a:pt x="186" y="53"/>
                    </a:cubicBezTo>
                    <a:cubicBezTo>
                      <a:pt x="185" y="53"/>
                      <a:pt x="183" y="53"/>
                      <a:pt x="181" y="53"/>
                    </a:cubicBezTo>
                    <a:cubicBezTo>
                      <a:pt x="181" y="53"/>
                      <a:pt x="181" y="53"/>
                      <a:pt x="181" y="53"/>
                    </a:cubicBezTo>
                    <a:cubicBezTo>
                      <a:pt x="180" y="53"/>
                      <a:pt x="180" y="53"/>
                      <a:pt x="179" y="53"/>
                    </a:cubicBezTo>
                    <a:cubicBezTo>
                      <a:pt x="172" y="34"/>
                      <a:pt x="154" y="21"/>
                      <a:pt x="133" y="21"/>
                    </a:cubicBezTo>
                    <a:cubicBezTo>
                      <a:pt x="132" y="21"/>
                      <a:pt x="130" y="21"/>
                      <a:pt x="127" y="22"/>
                    </a:cubicBezTo>
                    <a:cubicBezTo>
                      <a:pt x="116" y="8"/>
                      <a:pt x="100" y="0"/>
                      <a:pt x="82" y="0"/>
                    </a:cubicBezTo>
                    <a:cubicBezTo>
                      <a:pt x="50" y="0"/>
                      <a:pt x="24" y="26"/>
                      <a:pt x="24" y="59"/>
                    </a:cubicBezTo>
                    <a:cubicBezTo>
                      <a:pt x="24" y="59"/>
                      <a:pt x="24" y="59"/>
                      <a:pt x="24" y="60"/>
                    </a:cubicBezTo>
                    <a:cubicBezTo>
                      <a:pt x="9" y="70"/>
                      <a:pt x="0" y="87"/>
                      <a:pt x="0" y="105"/>
                    </a:cubicBezTo>
                    <a:cubicBezTo>
                      <a:pt x="0" y="136"/>
                      <a:pt x="25" y="161"/>
                      <a:pt x="55" y="161"/>
                    </a:cubicBezTo>
                    <a:cubicBezTo>
                      <a:pt x="55" y="161"/>
                      <a:pt x="180" y="161"/>
                      <a:pt x="181" y="161"/>
                    </a:cubicBezTo>
                    <a:cubicBezTo>
                      <a:pt x="211" y="161"/>
                      <a:pt x="235" y="136"/>
                      <a:pt x="235" y="107"/>
                    </a:cubicBezTo>
                    <a:cubicBezTo>
                      <a:pt x="235" y="81"/>
                      <a:pt x="216" y="59"/>
                      <a:pt x="191" y="54"/>
                    </a:cubicBezTo>
                    <a:close/>
                    <a:moveTo>
                      <a:pt x="181" y="151"/>
                    </a:moveTo>
                    <a:cubicBezTo>
                      <a:pt x="180" y="151"/>
                      <a:pt x="55" y="151"/>
                      <a:pt x="55" y="151"/>
                    </a:cubicBezTo>
                    <a:cubicBezTo>
                      <a:pt x="30" y="151"/>
                      <a:pt x="9" y="130"/>
                      <a:pt x="9" y="105"/>
                    </a:cubicBezTo>
                    <a:cubicBezTo>
                      <a:pt x="9" y="89"/>
                      <a:pt x="18" y="75"/>
                      <a:pt x="31" y="66"/>
                    </a:cubicBezTo>
                    <a:cubicBezTo>
                      <a:pt x="33" y="65"/>
                      <a:pt x="34" y="64"/>
                      <a:pt x="34" y="62"/>
                    </a:cubicBezTo>
                    <a:cubicBezTo>
                      <a:pt x="33" y="61"/>
                      <a:pt x="33" y="61"/>
                      <a:pt x="33" y="61"/>
                    </a:cubicBezTo>
                    <a:cubicBezTo>
                      <a:pt x="33" y="60"/>
                      <a:pt x="33" y="59"/>
                      <a:pt x="33" y="59"/>
                    </a:cubicBezTo>
                    <a:cubicBezTo>
                      <a:pt x="33" y="32"/>
                      <a:pt x="55" y="10"/>
                      <a:pt x="82" y="10"/>
                    </a:cubicBezTo>
                    <a:cubicBezTo>
                      <a:pt x="98" y="10"/>
                      <a:pt x="112" y="17"/>
                      <a:pt x="122" y="29"/>
                    </a:cubicBezTo>
                    <a:cubicBezTo>
                      <a:pt x="123" y="31"/>
                      <a:pt x="124" y="32"/>
                      <a:pt x="126" y="31"/>
                    </a:cubicBezTo>
                    <a:cubicBezTo>
                      <a:pt x="128" y="31"/>
                      <a:pt x="131" y="31"/>
                      <a:pt x="133" y="31"/>
                    </a:cubicBezTo>
                    <a:cubicBezTo>
                      <a:pt x="151" y="31"/>
                      <a:pt x="166" y="42"/>
                      <a:pt x="171" y="59"/>
                    </a:cubicBezTo>
                    <a:cubicBezTo>
                      <a:pt x="172" y="61"/>
                      <a:pt x="174" y="63"/>
                      <a:pt x="177" y="62"/>
                    </a:cubicBezTo>
                    <a:cubicBezTo>
                      <a:pt x="178" y="62"/>
                      <a:pt x="179" y="62"/>
                      <a:pt x="180" y="62"/>
                    </a:cubicBezTo>
                    <a:cubicBezTo>
                      <a:pt x="181" y="62"/>
                      <a:pt x="181" y="62"/>
                      <a:pt x="181" y="62"/>
                    </a:cubicBezTo>
                    <a:cubicBezTo>
                      <a:pt x="183" y="62"/>
                      <a:pt x="184" y="62"/>
                      <a:pt x="185" y="62"/>
                    </a:cubicBezTo>
                    <a:cubicBezTo>
                      <a:pt x="185" y="62"/>
                      <a:pt x="186" y="63"/>
                      <a:pt x="186" y="63"/>
                    </a:cubicBezTo>
                    <a:cubicBezTo>
                      <a:pt x="187" y="63"/>
                      <a:pt x="188" y="63"/>
                      <a:pt x="189" y="63"/>
                    </a:cubicBezTo>
                    <a:cubicBezTo>
                      <a:pt x="210" y="67"/>
                      <a:pt x="225" y="85"/>
                      <a:pt x="225" y="107"/>
                    </a:cubicBezTo>
                    <a:cubicBezTo>
                      <a:pt x="225" y="131"/>
                      <a:pt x="205" y="151"/>
                      <a:pt x="181" y="1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sp>
            <p:nvSpPr>
              <p:cNvPr id="127" name="Freeform 538">
                <a:extLst>
                  <a:ext uri="{FF2B5EF4-FFF2-40B4-BE49-F238E27FC236}">
                    <a16:creationId xmlns:a16="http://schemas.microsoft.com/office/drawing/2014/main" id="{F9442DFD-A780-428A-A0A7-6696947BA544}"/>
                  </a:ext>
                </a:extLst>
              </p:cNvPr>
              <p:cNvSpPr>
                <a:spLocks/>
              </p:cNvSpPr>
              <p:nvPr/>
            </p:nvSpPr>
            <p:spPr bwMode="auto">
              <a:xfrm>
                <a:off x="12636501" y="2281238"/>
                <a:ext cx="207963" cy="85725"/>
              </a:xfrm>
              <a:custGeom>
                <a:avLst/>
                <a:gdLst>
                  <a:gd name="T0" fmla="*/ 81 w 84"/>
                  <a:gd name="T1" fmla="*/ 8 h 35"/>
                  <a:gd name="T2" fmla="*/ 74 w 84"/>
                  <a:gd name="T3" fmla="*/ 11 h 35"/>
                  <a:gd name="T4" fmla="*/ 72 w 84"/>
                  <a:gd name="T5" fmla="*/ 18 h 35"/>
                  <a:gd name="T6" fmla="*/ 39 w 84"/>
                  <a:gd name="T7" fmla="*/ 0 h 35"/>
                  <a:gd name="T8" fmla="*/ 1 w 84"/>
                  <a:gd name="T9" fmla="*/ 29 h 35"/>
                  <a:gd name="T10" fmla="*/ 4 w 84"/>
                  <a:gd name="T11" fmla="*/ 35 h 35"/>
                  <a:gd name="T12" fmla="*/ 10 w 84"/>
                  <a:gd name="T13" fmla="*/ 31 h 35"/>
                  <a:gd name="T14" fmla="*/ 39 w 84"/>
                  <a:gd name="T15" fmla="*/ 10 h 35"/>
                  <a:gd name="T16" fmla="*/ 62 w 84"/>
                  <a:gd name="T17" fmla="*/ 21 h 35"/>
                  <a:gd name="T18" fmla="*/ 57 w 84"/>
                  <a:gd name="T19" fmla="*/ 19 h 35"/>
                  <a:gd name="T20" fmla="*/ 51 w 84"/>
                  <a:gd name="T21" fmla="*/ 22 h 35"/>
                  <a:gd name="T22" fmla="*/ 53 w 84"/>
                  <a:gd name="T23" fmla="*/ 28 h 35"/>
                  <a:gd name="T24" fmla="*/ 70 w 84"/>
                  <a:gd name="T25" fmla="*/ 34 h 35"/>
                  <a:gd name="T26" fmla="*/ 72 w 84"/>
                  <a:gd name="T27" fmla="*/ 35 h 35"/>
                  <a:gd name="T28" fmla="*/ 72 w 84"/>
                  <a:gd name="T29" fmla="*/ 35 h 35"/>
                  <a:gd name="T30" fmla="*/ 72 w 84"/>
                  <a:gd name="T31" fmla="*/ 35 h 35"/>
                  <a:gd name="T32" fmla="*/ 77 w 84"/>
                  <a:gd name="T33" fmla="*/ 32 h 35"/>
                  <a:gd name="T34" fmla="*/ 83 w 84"/>
                  <a:gd name="T35" fmla="*/ 15 h 35"/>
                  <a:gd name="T36" fmla="*/ 81 w 84"/>
                  <a:gd name="T37"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35">
                    <a:moveTo>
                      <a:pt x="81" y="8"/>
                    </a:moveTo>
                    <a:cubicBezTo>
                      <a:pt x="78" y="8"/>
                      <a:pt x="75" y="9"/>
                      <a:pt x="74" y="11"/>
                    </a:cubicBezTo>
                    <a:cubicBezTo>
                      <a:pt x="72" y="18"/>
                      <a:pt x="72" y="18"/>
                      <a:pt x="72" y="18"/>
                    </a:cubicBezTo>
                    <a:cubicBezTo>
                      <a:pt x="65" y="7"/>
                      <a:pt x="52" y="0"/>
                      <a:pt x="39" y="0"/>
                    </a:cubicBezTo>
                    <a:cubicBezTo>
                      <a:pt x="21" y="0"/>
                      <a:pt x="6" y="12"/>
                      <a:pt x="1" y="29"/>
                    </a:cubicBezTo>
                    <a:cubicBezTo>
                      <a:pt x="0" y="31"/>
                      <a:pt x="2" y="34"/>
                      <a:pt x="4" y="35"/>
                    </a:cubicBezTo>
                    <a:cubicBezTo>
                      <a:pt x="7" y="35"/>
                      <a:pt x="9" y="34"/>
                      <a:pt x="10" y="31"/>
                    </a:cubicBezTo>
                    <a:cubicBezTo>
                      <a:pt x="14" y="19"/>
                      <a:pt x="26" y="10"/>
                      <a:pt x="39" y="10"/>
                    </a:cubicBezTo>
                    <a:cubicBezTo>
                      <a:pt x="48" y="10"/>
                      <a:pt x="56" y="14"/>
                      <a:pt x="62" y="21"/>
                    </a:cubicBezTo>
                    <a:cubicBezTo>
                      <a:pt x="57" y="19"/>
                      <a:pt x="57" y="19"/>
                      <a:pt x="57" y="19"/>
                    </a:cubicBezTo>
                    <a:cubicBezTo>
                      <a:pt x="54" y="18"/>
                      <a:pt x="52" y="19"/>
                      <a:pt x="51" y="22"/>
                    </a:cubicBezTo>
                    <a:cubicBezTo>
                      <a:pt x="50" y="24"/>
                      <a:pt x="51" y="27"/>
                      <a:pt x="53" y="28"/>
                    </a:cubicBezTo>
                    <a:cubicBezTo>
                      <a:pt x="70" y="34"/>
                      <a:pt x="70" y="34"/>
                      <a:pt x="70" y="34"/>
                    </a:cubicBezTo>
                    <a:cubicBezTo>
                      <a:pt x="71" y="35"/>
                      <a:pt x="71" y="35"/>
                      <a:pt x="72" y="35"/>
                    </a:cubicBezTo>
                    <a:cubicBezTo>
                      <a:pt x="72" y="35"/>
                      <a:pt x="72" y="35"/>
                      <a:pt x="72" y="35"/>
                    </a:cubicBezTo>
                    <a:cubicBezTo>
                      <a:pt x="72" y="35"/>
                      <a:pt x="72" y="35"/>
                      <a:pt x="72" y="35"/>
                    </a:cubicBezTo>
                    <a:cubicBezTo>
                      <a:pt x="74" y="35"/>
                      <a:pt x="76" y="34"/>
                      <a:pt x="77" y="32"/>
                    </a:cubicBezTo>
                    <a:cubicBezTo>
                      <a:pt x="83" y="15"/>
                      <a:pt x="83" y="15"/>
                      <a:pt x="83" y="15"/>
                    </a:cubicBezTo>
                    <a:cubicBezTo>
                      <a:pt x="84" y="12"/>
                      <a:pt x="83" y="9"/>
                      <a:pt x="81"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sp>
            <p:nvSpPr>
              <p:cNvPr id="128" name="Freeform 539">
                <a:extLst>
                  <a:ext uri="{FF2B5EF4-FFF2-40B4-BE49-F238E27FC236}">
                    <a16:creationId xmlns:a16="http://schemas.microsoft.com/office/drawing/2014/main" id="{598AB969-D0C3-49B5-9031-8CA3FFBB47E1}"/>
                  </a:ext>
                </a:extLst>
              </p:cNvPr>
              <p:cNvSpPr>
                <a:spLocks/>
              </p:cNvSpPr>
              <p:nvPr/>
            </p:nvSpPr>
            <p:spPr bwMode="auto">
              <a:xfrm>
                <a:off x="12622213" y="2389188"/>
                <a:ext cx="207963" cy="87312"/>
              </a:xfrm>
              <a:custGeom>
                <a:avLst/>
                <a:gdLst>
                  <a:gd name="T0" fmla="*/ 80 w 84"/>
                  <a:gd name="T1" fmla="*/ 1 h 35"/>
                  <a:gd name="T2" fmla="*/ 74 w 84"/>
                  <a:gd name="T3" fmla="*/ 4 h 35"/>
                  <a:gd name="T4" fmla="*/ 45 w 84"/>
                  <a:gd name="T5" fmla="*/ 26 h 35"/>
                  <a:gd name="T6" fmla="*/ 22 w 84"/>
                  <a:gd name="T7" fmla="*/ 15 h 35"/>
                  <a:gd name="T8" fmla="*/ 27 w 84"/>
                  <a:gd name="T9" fmla="*/ 16 h 35"/>
                  <a:gd name="T10" fmla="*/ 33 w 84"/>
                  <a:gd name="T11" fmla="*/ 14 h 35"/>
                  <a:gd name="T12" fmla="*/ 30 w 84"/>
                  <a:gd name="T13" fmla="*/ 8 h 35"/>
                  <a:gd name="T14" fmla="*/ 14 w 84"/>
                  <a:gd name="T15" fmla="*/ 1 h 35"/>
                  <a:gd name="T16" fmla="*/ 14 w 84"/>
                  <a:gd name="T17" fmla="*/ 1 h 35"/>
                  <a:gd name="T18" fmla="*/ 13 w 84"/>
                  <a:gd name="T19" fmla="*/ 1 h 35"/>
                  <a:gd name="T20" fmla="*/ 13 w 84"/>
                  <a:gd name="T21" fmla="*/ 1 h 35"/>
                  <a:gd name="T22" fmla="*/ 12 w 84"/>
                  <a:gd name="T23" fmla="*/ 1 h 35"/>
                  <a:gd name="T24" fmla="*/ 11 w 84"/>
                  <a:gd name="T25" fmla="*/ 1 h 35"/>
                  <a:gd name="T26" fmla="*/ 10 w 84"/>
                  <a:gd name="T27" fmla="*/ 1 h 35"/>
                  <a:gd name="T28" fmla="*/ 10 w 84"/>
                  <a:gd name="T29" fmla="*/ 1 h 35"/>
                  <a:gd name="T30" fmla="*/ 7 w 84"/>
                  <a:gd name="T31" fmla="*/ 4 h 35"/>
                  <a:gd name="T32" fmla="*/ 1 w 84"/>
                  <a:gd name="T33" fmla="*/ 21 h 35"/>
                  <a:gd name="T34" fmla="*/ 3 w 84"/>
                  <a:gd name="T35" fmla="*/ 27 h 35"/>
                  <a:gd name="T36" fmla="*/ 5 w 84"/>
                  <a:gd name="T37" fmla="*/ 27 h 35"/>
                  <a:gd name="T38" fmla="*/ 10 w 84"/>
                  <a:gd name="T39" fmla="*/ 24 h 35"/>
                  <a:gd name="T40" fmla="*/ 12 w 84"/>
                  <a:gd name="T41" fmla="*/ 17 h 35"/>
                  <a:gd name="T42" fmla="*/ 45 w 84"/>
                  <a:gd name="T43" fmla="*/ 35 h 35"/>
                  <a:gd name="T44" fmla="*/ 83 w 84"/>
                  <a:gd name="T45" fmla="*/ 7 h 35"/>
                  <a:gd name="T46" fmla="*/ 80 w 84"/>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5">
                    <a:moveTo>
                      <a:pt x="80" y="1"/>
                    </a:moveTo>
                    <a:cubicBezTo>
                      <a:pt x="77" y="0"/>
                      <a:pt x="74" y="1"/>
                      <a:pt x="74" y="4"/>
                    </a:cubicBezTo>
                    <a:cubicBezTo>
                      <a:pt x="70" y="17"/>
                      <a:pt x="58" y="26"/>
                      <a:pt x="45" y="26"/>
                    </a:cubicBezTo>
                    <a:cubicBezTo>
                      <a:pt x="36" y="26"/>
                      <a:pt x="28" y="21"/>
                      <a:pt x="22" y="15"/>
                    </a:cubicBezTo>
                    <a:cubicBezTo>
                      <a:pt x="27" y="16"/>
                      <a:pt x="27" y="16"/>
                      <a:pt x="27" y="16"/>
                    </a:cubicBezTo>
                    <a:cubicBezTo>
                      <a:pt x="29" y="17"/>
                      <a:pt x="32" y="16"/>
                      <a:pt x="33" y="14"/>
                    </a:cubicBezTo>
                    <a:cubicBezTo>
                      <a:pt x="34" y="11"/>
                      <a:pt x="33" y="8"/>
                      <a:pt x="30" y="8"/>
                    </a:cubicBezTo>
                    <a:cubicBezTo>
                      <a:pt x="14" y="1"/>
                      <a:pt x="14" y="1"/>
                      <a:pt x="14" y="1"/>
                    </a:cubicBezTo>
                    <a:cubicBezTo>
                      <a:pt x="14" y="1"/>
                      <a:pt x="14" y="1"/>
                      <a:pt x="14" y="1"/>
                    </a:cubicBezTo>
                    <a:cubicBezTo>
                      <a:pt x="13" y="1"/>
                      <a:pt x="13" y="1"/>
                      <a:pt x="13" y="1"/>
                    </a:cubicBezTo>
                    <a:cubicBezTo>
                      <a:pt x="13" y="1"/>
                      <a:pt x="13" y="1"/>
                      <a:pt x="13" y="1"/>
                    </a:cubicBezTo>
                    <a:cubicBezTo>
                      <a:pt x="13" y="1"/>
                      <a:pt x="12" y="1"/>
                      <a:pt x="12" y="1"/>
                    </a:cubicBezTo>
                    <a:cubicBezTo>
                      <a:pt x="12" y="1"/>
                      <a:pt x="11" y="1"/>
                      <a:pt x="11" y="1"/>
                    </a:cubicBezTo>
                    <a:cubicBezTo>
                      <a:pt x="11" y="1"/>
                      <a:pt x="11" y="1"/>
                      <a:pt x="10" y="1"/>
                    </a:cubicBezTo>
                    <a:cubicBezTo>
                      <a:pt x="10" y="1"/>
                      <a:pt x="10" y="1"/>
                      <a:pt x="10" y="1"/>
                    </a:cubicBezTo>
                    <a:cubicBezTo>
                      <a:pt x="9" y="1"/>
                      <a:pt x="8" y="2"/>
                      <a:pt x="7" y="4"/>
                    </a:cubicBezTo>
                    <a:cubicBezTo>
                      <a:pt x="1" y="21"/>
                      <a:pt x="1" y="21"/>
                      <a:pt x="1" y="21"/>
                    </a:cubicBezTo>
                    <a:cubicBezTo>
                      <a:pt x="0" y="23"/>
                      <a:pt x="1" y="26"/>
                      <a:pt x="3" y="27"/>
                    </a:cubicBezTo>
                    <a:cubicBezTo>
                      <a:pt x="4" y="27"/>
                      <a:pt x="4" y="27"/>
                      <a:pt x="5" y="27"/>
                    </a:cubicBezTo>
                    <a:cubicBezTo>
                      <a:pt x="7" y="27"/>
                      <a:pt x="9" y="26"/>
                      <a:pt x="10" y="24"/>
                    </a:cubicBezTo>
                    <a:cubicBezTo>
                      <a:pt x="12" y="17"/>
                      <a:pt x="12" y="17"/>
                      <a:pt x="12" y="17"/>
                    </a:cubicBezTo>
                    <a:cubicBezTo>
                      <a:pt x="19" y="28"/>
                      <a:pt x="32" y="35"/>
                      <a:pt x="45" y="35"/>
                    </a:cubicBezTo>
                    <a:cubicBezTo>
                      <a:pt x="62" y="35"/>
                      <a:pt x="78" y="23"/>
                      <a:pt x="83" y="7"/>
                    </a:cubicBezTo>
                    <a:cubicBezTo>
                      <a:pt x="84" y="4"/>
                      <a:pt x="82" y="2"/>
                      <a:pt x="80"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grpSp>
        <p:sp>
          <p:nvSpPr>
            <p:cNvPr id="125" name="Freeform 323">
              <a:extLst>
                <a:ext uri="{FF2B5EF4-FFF2-40B4-BE49-F238E27FC236}">
                  <a16:creationId xmlns:a16="http://schemas.microsoft.com/office/drawing/2014/main" id="{183D0D3B-249D-4857-9A99-741C7452AB0F}"/>
                </a:ext>
              </a:extLst>
            </p:cNvPr>
            <p:cNvSpPr>
              <a:spLocks noEditPoints="1"/>
            </p:cNvSpPr>
            <p:nvPr/>
          </p:nvSpPr>
          <p:spPr bwMode="auto">
            <a:xfrm>
              <a:off x="8233499" y="3910355"/>
              <a:ext cx="367982" cy="367982"/>
            </a:xfrm>
            <a:custGeom>
              <a:avLst/>
              <a:gdLst>
                <a:gd name="T0" fmla="*/ 256 w 512"/>
                <a:gd name="T1" fmla="*/ 21 h 512"/>
                <a:gd name="T2" fmla="*/ 491 w 512"/>
                <a:gd name="T3" fmla="*/ 256 h 512"/>
                <a:gd name="T4" fmla="*/ 256 w 512"/>
                <a:gd name="T5" fmla="*/ 491 h 512"/>
                <a:gd name="T6" fmla="*/ 22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6" y="21"/>
                    <a:pt x="491" y="127"/>
                    <a:pt x="491" y="256"/>
                  </a:cubicBezTo>
                  <a:cubicBezTo>
                    <a:pt x="491" y="385"/>
                    <a:pt x="386" y="491"/>
                    <a:pt x="256" y="491"/>
                  </a:cubicBezTo>
                  <a:cubicBezTo>
                    <a:pt x="127" y="491"/>
                    <a:pt x="22" y="385"/>
                    <a:pt x="22" y="256"/>
                  </a:cubicBezTo>
                  <a:cubicBezTo>
                    <a:pt x="22" y="127"/>
                    <a:pt x="127" y="21"/>
                    <a:pt x="256" y="21"/>
                  </a:cubicBezTo>
                  <a:moveTo>
                    <a:pt x="256" y="0"/>
                  </a:moveTo>
                  <a:cubicBezTo>
                    <a:pt x="115" y="0"/>
                    <a:pt x="0" y="115"/>
                    <a:pt x="0" y="256"/>
                  </a:cubicBezTo>
                  <a:cubicBezTo>
                    <a:pt x="0" y="397"/>
                    <a:pt x="115" y="512"/>
                    <a:pt x="256" y="512"/>
                  </a:cubicBezTo>
                  <a:cubicBezTo>
                    <a:pt x="398" y="512"/>
                    <a:pt x="512" y="397"/>
                    <a:pt x="512" y="256"/>
                  </a:cubicBezTo>
                  <a:cubicBezTo>
                    <a:pt x="512" y="115"/>
                    <a:pt x="398"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GB" sz="800" kern="0">
                <a:solidFill>
                  <a:prstClr val="black"/>
                </a:solidFill>
                <a:ea typeface="Open Sans" panose="020B0606030504020204" pitchFamily="34" charset="0"/>
                <a:cs typeface="Open Sans" panose="020B0606030504020204" pitchFamily="34" charset="0"/>
              </a:endParaRPr>
            </a:p>
          </p:txBody>
        </p:sp>
      </p:grpSp>
      <p:sp>
        <p:nvSpPr>
          <p:cNvPr id="129" name="TextBox 128">
            <a:extLst>
              <a:ext uri="{FF2B5EF4-FFF2-40B4-BE49-F238E27FC236}">
                <a16:creationId xmlns:a16="http://schemas.microsoft.com/office/drawing/2014/main" id="{B4898FC8-F7FD-40E9-9036-454F9B8A65F6}"/>
              </a:ext>
            </a:extLst>
          </p:cNvPr>
          <p:cNvSpPr txBox="1"/>
          <p:nvPr/>
        </p:nvSpPr>
        <p:spPr>
          <a:xfrm>
            <a:off x="1671094" y="2025590"/>
            <a:ext cx="1194583" cy="415498"/>
          </a:xfrm>
          <a:prstGeom prst="rect">
            <a:avLst/>
          </a:prstGeom>
          <a:noFill/>
        </p:spPr>
        <p:txBody>
          <a:bodyPr wrap="square" lIns="0" tIns="0" rIns="0" bIns="0" rtlCol="0">
            <a:spAutoFit/>
          </a:bodyPr>
          <a:lstStyle/>
          <a:p>
            <a:pPr algn="ctr">
              <a:spcBef>
                <a:spcPts val="600"/>
              </a:spcBef>
              <a:buSzPct val="100000"/>
              <a:defRPr/>
            </a:pPr>
            <a:r>
              <a:rPr lang="en-US" sz="900" kern="0">
                <a:solidFill>
                  <a:srgbClr val="6B767D"/>
                </a:solidFill>
                <a:ea typeface="Open Sans" panose="020B0606030504020204" pitchFamily="34" charset="0"/>
                <a:cs typeface="Open Sans" panose="020B0606030504020204" pitchFamily="34" charset="0"/>
              </a:rPr>
              <a:t>Web Services/APIs, Outbound Messages, Platform Events </a:t>
            </a:r>
          </a:p>
        </p:txBody>
      </p:sp>
      <p:sp>
        <p:nvSpPr>
          <p:cNvPr id="143" name="Title 5">
            <a:extLst>
              <a:ext uri="{FF2B5EF4-FFF2-40B4-BE49-F238E27FC236}">
                <a16:creationId xmlns:a16="http://schemas.microsoft.com/office/drawing/2014/main" id="{349560F5-E10B-4D5D-9E1A-0D3C88CC1038}"/>
              </a:ext>
            </a:extLst>
          </p:cNvPr>
          <p:cNvSpPr txBox="1">
            <a:spLocks/>
          </p:cNvSpPr>
          <p:nvPr/>
        </p:nvSpPr>
        <p:spPr>
          <a:xfrm>
            <a:off x="100118" y="4588888"/>
            <a:ext cx="5808173" cy="215444"/>
          </a:xfrm>
          <a:prstGeom prst="rect">
            <a:avLst/>
          </a:prstGeom>
        </p:spPr>
        <p:txBody>
          <a:bodyPr vert="horz" wrap="square" lIns="0" tIns="0" rIns="0" bIns="0" rtlCol="0" anchor="t" anchorCtr="0">
            <a:spAutoFit/>
          </a:bodyPr>
          <a:lstStyle>
            <a:lvl1pPr algn="l" defTabSz="1341150" rtl="0" eaLnBrk="1" latinLnBrk="0" hangingPunct="1">
              <a:spcBef>
                <a:spcPct val="0"/>
              </a:spcBef>
              <a:buNone/>
              <a:defRPr sz="2933" kern="1200">
                <a:solidFill>
                  <a:schemeClr val="tx1"/>
                </a:solidFill>
                <a:latin typeface="+mj-lt"/>
                <a:ea typeface="+mj-ea"/>
                <a:cs typeface="+mj-cs"/>
              </a:defRPr>
            </a:lvl1pPr>
          </a:lstStyle>
          <a:p>
            <a:pPr fontAlgn="auto">
              <a:spcAft>
                <a:spcPts val="0"/>
              </a:spcAft>
            </a:pPr>
            <a:r>
              <a:rPr lang="en-US" sz="1400" b="1" spc="150">
                <a:latin typeface="+mn-lt"/>
              </a:rPr>
              <a:t>Outbound Interface process flow steps</a:t>
            </a:r>
          </a:p>
        </p:txBody>
      </p:sp>
      <p:cxnSp>
        <p:nvCxnSpPr>
          <p:cNvPr id="146" name="Straight Connector 145">
            <a:extLst>
              <a:ext uri="{FF2B5EF4-FFF2-40B4-BE49-F238E27FC236}">
                <a16:creationId xmlns:a16="http://schemas.microsoft.com/office/drawing/2014/main" id="{9854D4A4-41FE-4EBD-B08A-D814FB02E629}"/>
              </a:ext>
            </a:extLst>
          </p:cNvPr>
          <p:cNvCxnSpPr>
            <a:cxnSpLocks/>
          </p:cNvCxnSpPr>
          <p:nvPr/>
        </p:nvCxnSpPr>
        <p:spPr>
          <a:xfrm flipV="1">
            <a:off x="2268386" y="5541910"/>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FB7E3CB-B1CF-4E65-9203-7BBF3ACDD790}"/>
              </a:ext>
            </a:extLst>
          </p:cNvPr>
          <p:cNvCxnSpPr>
            <a:cxnSpLocks/>
          </p:cNvCxnSpPr>
          <p:nvPr/>
        </p:nvCxnSpPr>
        <p:spPr>
          <a:xfrm flipV="1">
            <a:off x="4345463" y="5541910"/>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D2BBFCB-0D77-4C1C-86E9-ECE01292FDF5}"/>
              </a:ext>
            </a:extLst>
          </p:cNvPr>
          <p:cNvCxnSpPr>
            <a:cxnSpLocks/>
          </p:cNvCxnSpPr>
          <p:nvPr/>
        </p:nvCxnSpPr>
        <p:spPr>
          <a:xfrm flipV="1">
            <a:off x="6353093" y="5541910"/>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4451340-5FD4-4893-9C18-18F89619D1AA}"/>
              </a:ext>
            </a:extLst>
          </p:cNvPr>
          <p:cNvCxnSpPr>
            <a:cxnSpLocks/>
          </p:cNvCxnSpPr>
          <p:nvPr/>
        </p:nvCxnSpPr>
        <p:spPr>
          <a:xfrm flipV="1">
            <a:off x="11293" y="4486238"/>
            <a:ext cx="12180707" cy="7786"/>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936430FB-E6FE-4953-8C4D-52917EF07498}"/>
              </a:ext>
            </a:extLst>
          </p:cNvPr>
          <p:cNvSpPr txBox="1"/>
          <p:nvPr/>
        </p:nvSpPr>
        <p:spPr>
          <a:xfrm>
            <a:off x="100118" y="5061624"/>
            <a:ext cx="2093499" cy="1269578"/>
          </a:xfrm>
          <a:prstGeom prst="rect">
            <a:avLst/>
          </a:prstGeom>
          <a:noFill/>
        </p:spPr>
        <p:txBody>
          <a:bodyPr wrap="square" lIns="0" tIns="0" rIns="0" bIns="0" rtlCol="0">
            <a:spAutoFit/>
          </a:bodyPr>
          <a:lstStyle/>
          <a:p>
            <a:pPr>
              <a:spcBef>
                <a:spcPts val="0"/>
              </a:spcBef>
              <a:spcAft>
                <a:spcPts val="300"/>
              </a:spcAft>
            </a:pPr>
            <a:r>
              <a:rPr lang="en-US" sz="1000" kern="0">
                <a:solidFill>
                  <a:srgbClr val="6B767D"/>
                </a:solidFill>
                <a:ea typeface="Open Sans" panose="020B0606030504020204" pitchFamily="34" charset="0"/>
                <a:cs typeface="Open Sans" panose="020B0606030504020204" pitchFamily="34" charset="0"/>
              </a:rPr>
              <a:t>Web service –  Data is pushed to Oracle PaaS platform via Web Services/APIs or Outbound Messages or Platform Events Case by Case basis</a:t>
            </a:r>
          </a:p>
          <a:p>
            <a:pPr>
              <a:spcBef>
                <a:spcPts val="0"/>
              </a:spcBef>
              <a:spcAft>
                <a:spcPts val="300"/>
              </a:spcAft>
            </a:pPr>
            <a:r>
              <a:rPr lang="en-US" sz="1000" kern="0">
                <a:solidFill>
                  <a:srgbClr val="6B767D"/>
                </a:solidFill>
                <a:ea typeface="Open Sans" panose="020B0606030504020204" pitchFamily="34" charset="0"/>
                <a:cs typeface="Open Sans" panose="020B0606030504020204" pitchFamily="34" charset="0"/>
              </a:rPr>
              <a:t>E.g. Customer Data Sync and Order Orchestration Integration can be through Platform Events</a:t>
            </a:r>
          </a:p>
        </p:txBody>
      </p:sp>
      <p:sp>
        <p:nvSpPr>
          <p:cNvPr id="196" name="TextBox 195">
            <a:extLst>
              <a:ext uri="{FF2B5EF4-FFF2-40B4-BE49-F238E27FC236}">
                <a16:creationId xmlns:a16="http://schemas.microsoft.com/office/drawing/2014/main" id="{403725FF-5A91-41C4-A9F8-DB86251882BE}"/>
              </a:ext>
            </a:extLst>
          </p:cNvPr>
          <p:cNvSpPr txBox="1"/>
          <p:nvPr/>
        </p:nvSpPr>
        <p:spPr>
          <a:xfrm>
            <a:off x="2523456" y="5052061"/>
            <a:ext cx="1801488" cy="961802"/>
          </a:xfrm>
          <a:prstGeom prst="rect">
            <a:avLst/>
          </a:prstGeom>
          <a:noFill/>
        </p:spPr>
        <p:txBody>
          <a:bodyPr wrap="square" lIns="0" tIns="0" rIns="0" bIns="0" rtlCol="0">
            <a:spAutoFit/>
          </a:bodyPr>
          <a:lstStyle/>
          <a:p>
            <a:pPr>
              <a:spcAft>
                <a:spcPts val="300"/>
              </a:spcAft>
            </a:pPr>
            <a:r>
              <a:rPr lang="en-US" sz="1000" kern="0">
                <a:solidFill>
                  <a:srgbClr val="6B767D"/>
                </a:solidFill>
                <a:ea typeface="Open Sans" panose="020B0606030504020204" pitchFamily="34" charset="0"/>
                <a:cs typeface="Open Sans" panose="020B0606030504020204" pitchFamily="34" charset="0"/>
              </a:rPr>
              <a:t>Extract data for the Subscribed records from Salesforce</a:t>
            </a:r>
          </a:p>
          <a:p>
            <a:pPr>
              <a:spcAft>
                <a:spcPts val="300"/>
              </a:spcAft>
            </a:pPr>
            <a:r>
              <a:rPr lang="en-US" sz="1000" kern="0">
                <a:solidFill>
                  <a:srgbClr val="6B767D"/>
                </a:solidFill>
                <a:ea typeface="Open Sans" panose="020B0606030504020204" pitchFamily="34" charset="0"/>
                <a:cs typeface="Open Sans" panose="020B0606030504020204" pitchFamily="34" charset="0"/>
              </a:rPr>
              <a:t>Any data issues are reported to the relevant stakeholders via common Error notification framework</a:t>
            </a:r>
          </a:p>
        </p:txBody>
      </p:sp>
      <p:sp>
        <p:nvSpPr>
          <p:cNvPr id="197" name="TextBox 196">
            <a:extLst>
              <a:ext uri="{FF2B5EF4-FFF2-40B4-BE49-F238E27FC236}">
                <a16:creationId xmlns:a16="http://schemas.microsoft.com/office/drawing/2014/main" id="{BB88303A-F9A3-4C95-9C1F-45CBD8504EA9}"/>
              </a:ext>
            </a:extLst>
          </p:cNvPr>
          <p:cNvSpPr txBox="1"/>
          <p:nvPr/>
        </p:nvSpPr>
        <p:spPr>
          <a:xfrm>
            <a:off x="4444029" y="5072914"/>
            <a:ext cx="1677464" cy="461665"/>
          </a:xfrm>
          <a:prstGeom prst="rect">
            <a:avLst/>
          </a:prstGeom>
          <a:noFill/>
        </p:spPr>
        <p:txBody>
          <a:bodyPr wrap="square" lIns="0" tIns="0" rIns="0" bIns="0" rtlCol="0">
            <a:spAutoFit/>
          </a:bodyPr>
          <a:lstStyle/>
          <a:p>
            <a:pPr>
              <a:spcBef>
                <a:spcPts val="0"/>
              </a:spcBef>
              <a:spcAft>
                <a:spcPts val="300"/>
              </a:spcAft>
            </a:pPr>
            <a:r>
              <a:rPr lang="en-US" sz="1000" kern="0">
                <a:solidFill>
                  <a:srgbClr val="6B767D"/>
                </a:solidFill>
                <a:ea typeface="Open Sans" panose="020B0606030504020204" pitchFamily="34" charset="0"/>
                <a:cs typeface="Open Sans" panose="020B0606030504020204" pitchFamily="34" charset="0"/>
              </a:rPr>
              <a:t>Successfully validated data is transformed into Oracle required format by OIC</a:t>
            </a:r>
          </a:p>
        </p:txBody>
      </p:sp>
      <p:grpSp>
        <p:nvGrpSpPr>
          <p:cNvPr id="106" name="Group 105">
            <a:extLst>
              <a:ext uri="{FF2B5EF4-FFF2-40B4-BE49-F238E27FC236}">
                <a16:creationId xmlns:a16="http://schemas.microsoft.com/office/drawing/2014/main" id="{CF0DDCF9-FFDC-4096-8BA3-26B7A2839CB8}"/>
              </a:ext>
            </a:extLst>
          </p:cNvPr>
          <p:cNvGrpSpPr>
            <a:grpSpLocks noChangeAspect="1"/>
          </p:cNvGrpSpPr>
          <p:nvPr/>
        </p:nvGrpSpPr>
        <p:grpSpPr>
          <a:xfrm>
            <a:off x="689667" y="2314753"/>
            <a:ext cx="457200" cy="457200"/>
            <a:chOff x="8233499" y="3910355"/>
            <a:chExt cx="367982" cy="367982"/>
          </a:xfrm>
          <a:solidFill>
            <a:srgbClr val="6B767D"/>
          </a:solidFill>
        </p:grpSpPr>
        <p:grpSp>
          <p:nvGrpSpPr>
            <p:cNvPr id="108" name="Group 107">
              <a:extLst>
                <a:ext uri="{FF2B5EF4-FFF2-40B4-BE49-F238E27FC236}">
                  <a16:creationId xmlns:a16="http://schemas.microsoft.com/office/drawing/2014/main" id="{49FF90E1-FC20-45C0-BC58-3406125B754D}"/>
                </a:ext>
              </a:extLst>
            </p:cNvPr>
            <p:cNvGrpSpPr/>
            <p:nvPr/>
          </p:nvGrpSpPr>
          <p:grpSpPr>
            <a:xfrm>
              <a:off x="8305802" y="4007197"/>
              <a:ext cx="230842" cy="157878"/>
              <a:chOff x="12455526" y="2149475"/>
              <a:chExt cx="582613" cy="398462"/>
            </a:xfrm>
            <a:grpFill/>
          </p:grpSpPr>
          <p:sp>
            <p:nvSpPr>
              <p:cNvPr id="112" name="Freeform 537">
                <a:extLst>
                  <a:ext uri="{FF2B5EF4-FFF2-40B4-BE49-F238E27FC236}">
                    <a16:creationId xmlns:a16="http://schemas.microsoft.com/office/drawing/2014/main" id="{DA21669E-B81B-491A-BA5F-416179B897B8}"/>
                  </a:ext>
                </a:extLst>
              </p:cNvPr>
              <p:cNvSpPr>
                <a:spLocks noEditPoints="1"/>
              </p:cNvSpPr>
              <p:nvPr/>
            </p:nvSpPr>
            <p:spPr bwMode="auto">
              <a:xfrm>
                <a:off x="12455526" y="2149475"/>
                <a:ext cx="582613" cy="398462"/>
              </a:xfrm>
              <a:custGeom>
                <a:avLst/>
                <a:gdLst>
                  <a:gd name="T0" fmla="*/ 191 w 235"/>
                  <a:gd name="T1" fmla="*/ 54 h 161"/>
                  <a:gd name="T2" fmla="*/ 187 w 235"/>
                  <a:gd name="T3" fmla="*/ 53 h 161"/>
                  <a:gd name="T4" fmla="*/ 186 w 235"/>
                  <a:gd name="T5" fmla="*/ 53 h 161"/>
                  <a:gd name="T6" fmla="*/ 181 w 235"/>
                  <a:gd name="T7" fmla="*/ 53 h 161"/>
                  <a:gd name="T8" fmla="*/ 181 w 235"/>
                  <a:gd name="T9" fmla="*/ 53 h 161"/>
                  <a:gd name="T10" fmla="*/ 179 w 235"/>
                  <a:gd name="T11" fmla="*/ 53 h 161"/>
                  <a:gd name="T12" fmla="*/ 133 w 235"/>
                  <a:gd name="T13" fmla="*/ 21 h 161"/>
                  <a:gd name="T14" fmla="*/ 127 w 235"/>
                  <a:gd name="T15" fmla="*/ 22 h 161"/>
                  <a:gd name="T16" fmla="*/ 82 w 235"/>
                  <a:gd name="T17" fmla="*/ 0 h 161"/>
                  <a:gd name="T18" fmla="*/ 24 w 235"/>
                  <a:gd name="T19" fmla="*/ 59 h 161"/>
                  <a:gd name="T20" fmla="*/ 24 w 235"/>
                  <a:gd name="T21" fmla="*/ 60 h 161"/>
                  <a:gd name="T22" fmla="*/ 0 w 235"/>
                  <a:gd name="T23" fmla="*/ 105 h 161"/>
                  <a:gd name="T24" fmla="*/ 55 w 235"/>
                  <a:gd name="T25" fmla="*/ 161 h 161"/>
                  <a:gd name="T26" fmla="*/ 181 w 235"/>
                  <a:gd name="T27" fmla="*/ 161 h 161"/>
                  <a:gd name="T28" fmla="*/ 235 w 235"/>
                  <a:gd name="T29" fmla="*/ 107 h 161"/>
                  <a:gd name="T30" fmla="*/ 191 w 235"/>
                  <a:gd name="T31" fmla="*/ 54 h 161"/>
                  <a:gd name="T32" fmla="*/ 181 w 235"/>
                  <a:gd name="T33" fmla="*/ 151 h 161"/>
                  <a:gd name="T34" fmla="*/ 55 w 235"/>
                  <a:gd name="T35" fmla="*/ 151 h 161"/>
                  <a:gd name="T36" fmla="*/ 9 w 235"/>
                  <a:gd name="T37" fmla="*/ 105 h 161"/>
                  <a:gd name="T38" fmla="*/ 31 w 235"/>
                  <a:gd name="T39" fmla="*/ 66 h 161"/>
                  <a:gd name="T40" fmla="*/ 34 w 235"/>
                  <a:gd name="T41" fmla="*/ 62 h 161"/>
                  <a:gd name="T42" fmla="*/ 33 w 235"/>
                  <a:gd name="T43" fmla="*/ 61 h 161"/>
                  <a:gd name="T44" fmla="*/ 33 w 235"/>
                  <a:gd name="T45" fmla="*/ 59 h 161"/>
                  <a:gd name="T46" fmla="*/ 82 w 235"/>
                  <a:gd name="T47" fmla="*/ 10 h 161"/>
                  <a:gd name="T48" fmla="*/ 122 w 235"/>
                  <a:gd name="T49" fmla="*/ 29 h 161"/>
                  <a:gd name="T50" fmla="*/ 126 w 235"/>
                  <a:gd name="T51" fmla="*/ 31 h 161"/>
                  <a:gd name="T52" fmla="*/ 133 w 235"/>
                  <a:gd name="T53" fmla="*/ 31 h 161"/>
                  <a:gd name="T54" fmla="*/ 171 w 235"/>
                  <a:gd name="T55" fmla="*/ 59 h 161"/>
                  <a:gd name="T56" fmla="*/ 177 w 235"/>
                  <a:gd name="T57" fmla="*/ 62 h 161"/>
                  <a:gd name="T58" fmla="*/ 180 w 235"/>
                  <a:gd name="T59" fmla="*/ 62 h 161"/>
                  <a:gd name="T60" fmla="*/ 181 w 235"/>
                  <a:gd name="T61" fmla="*/ 62 h 161"/>
                  <a:gd name="T62" fmla="*/ 185 w 235"/>
                  <a:gd name="T63" fmla="*/ 62 h 161"/>
                  <a:gd name="T64" fmla="*/ 186 w 235"/>
                  <a:gd name="T65" fmla="*/ 63 h 161"/>
                  <a:gd name="T66" fmla="*/ 189 w 235"/>
                  <a:gd name="T67" fmla="*/ 63 h 161"/>
                  <a:gd name="T68" fmla="*/ 225 w 235"/>
                  <a:gd name="T69" fmla="*/ 107 h 161"/>
                  <a:gd name="T70" fmla="*/ 181 w 235"/>
                  <a:gd name="T71" fmla="*/ 15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5" h="161">
                    <a:moveTo>
                      <a:pt x="191" y="54"/>
                    </a:moveTo>
                    <a:cubicBezTo>
                      <a:pt x="190" y="53"/>
                      <a:pt x="188" y="53"/>
                      <a:pt x="187" y="53"/>
                    </a:cubicBezTo>
                    <a:cubicBezTo>
                      <a:pt x="187" y="53"/>
                      <a:pt x="186" y="53"/>
                      <a:pt x="186" y="53"/>
                    </a:cubicBezTo>
                    <a:cubicBezTo>
                      <a:pt x="185" y="53"/>
                      <a:pt x="183" y="53"/>
                      <a:pt x="181" y="53"/>
                    </a:cubicBezTo>
                    <a:cubicBezTo>
                      <a:pt x="181" y="53"/>
                      <a:pt x="181" y="53"/>
                      <a:pt x="181" y="53"/>
                    </a:cubicBezTo>
                    <a:cubicBezTo>
                      <a:pt x="180" y="53"/>
                      <a:pt x="180" y="53"/>
                      <a:pt x="179" y="53"/>
                    </a:cubicBezTo>
                    <a:cubicBezTo>
                      <a:pt x="172" y="34"/>
                      <a:pt x="154" y="21"/>
                      <a:pt x="133" y="21"/>
                    </a:cubicBezTo>
                    <a:cubicBezTo>
                      <a:pt x="132" y="21"/>
                      <a:pt x="130" y="21"/>
                      <a:pt x="127" y="22"/>
                    </a:cubicBezTo>
                    <a:cubicBezTo>
                      <a:pt x="116" y="8"/>
                      <a:pt x="100" y="0"/>
                      <a:pt x="82" y="0"/>
                    </a:cubicBezTo>
                    <a:cubicBezTo>
                      <a:pt x="50" y="0"/>
                      <a:pt x="24" y="26"/>
                      <a:pt x="24" y="59"/>
                    </a:cubicBezTo>
                    <a:cubicBezTo>
                      <a:pt x="24" y="59"/>
                      <a:pt x="24" y="59"/>
                      <a:pt x="24" y="60"/>
                    </a:cubicBezTo>
                    <a:cubicBezTo>
                      <a:pt x="9" y="70"/>
                      <a:pt x="0" y="87"/>
                      <a:pt x="0" y="105"/>
                    </a:cubicBezTo>
                    <a:cubicBezTo>
                      <a:pt x="0" y="136"/>
                      <a:pt x="25" y="161"/>
                      <a:pt x="55" y="161"/>
                    </a:cubicBezTo>
                    <a:cubicBezTo>
                      <a:pt x="55" y="161"/>
                      <a:pt x="180" y="161"/>
                      <a:pt x="181" y="161"/>
                    </a:cubicBezTo>
                    <a:cubicBezTo>
                      <a:pt x="211" y="161"/>
                      <a:pt x="235" y="136"/>
                      <a:pt x="235" y="107"/>
                    </a:cubicBezTo>
                    <a:cubicBezTo>
                      <a:pt x="235" y="81"/>
                      <a:pt x="216" y="59"/>
                      <a:pt x="191" y="54"/>
                    </a:cubicBezTo>
                    <a:close/>
                    <a:moveTo>
                      <a:pt x="181" y="151"/>
                    </a:moveTo>
                    <a:cubicBezTo>
                      <a:pt x="180" y="151"/>
                      <a:pt x="55" y="151"/>
                      <a:pt x="55" y="151"/>
                    </a:cubicBezTo>
                    <a:cubicBezTo>
                      <a:pt x="30" y="151"/>
                      <a:pt x="9" y="130"/>
                      <a:pt x="9" y="105"/>
                    </a:cubicBezTo>
                    <a:cubicBezTo>
                      <a:pt x="9" y="89"/>
                      <a:pt x="18" y="75"/>
                      <a:pt x="31" y="66"/>
                    </a:cubicBezTo>
                    <a:cubicBezTo>
                      <a:pt x="33" y="65"/>
                      <a:pt x="34" y="64"/>
                      <a:pt x="34" y="62"/>
                    </a:cubicBezTo>
                    <a:cubicBezTo>
                      <a:pt x="33" y="61"/>
                      <a:pt x="33" y="61"/>
                      <a:pt x="33" y="61"/>
                    </a:cubicBezTo>
                    <a:cubicBezTo>
                      <a:pt x="33" y="60"/>
                      <a:pt x="33" y="59"/>
                      <a:pt x="33" y="59"/>
                    </a:cubicBezTo>
                    <a:cubicBezTo>
                      <a:pt x="33" y="32"/>
                      <a:pt x="55" y="10"/>
                      <a:pt x="82" y="10"/>
                    </a:cubicBezTo>
                    <a:cubicBezTo>
                      <a:pt x="98" y="10"/>
                      <a:pt x="112" y="17"/>
                      <a:pt x="122" y="29"/>
                    </a:cubicBezTo>
                    <a:cubicBezTo>
                      <a:pt x="123" y="31"/>
                      <a:pt x="124" y="32"/>
                      <a:pt x="126" y="31"/>
                    </a:cubicBezTo>
                    <a:cubicBezTo>
                      <a:pt x="128" y="31"/>
                      <a:pt x="131" y="31"/>
                      <a:pt x="133" y="31"/>
                    </a:cubicBezTo>
                    <a:cubicBezTo>
                      <a:pt x="151" y="31"/>
                      <a:pt x="166" y="42"/>
                      <a:pt x="171" y="59"/>
                    </a:cubicBezTo>
                    <a:cubicBezTo>
                      <a:pt x="172" y="61"/>
                      <a:pt x="174" y="63"/>
                      <a:pt x="177" y="62"/>
                    </a:cubicBezTo>
                    <a:cubicBezTo>
                      <a:pt x="178" y="62"/>
                      <a:pt x="179" y="62"/>
                      <a:pt x="180" y="62"/>
                    </a:cubicBezTo>
                    <a:cubicBezTo>
                      <a:pt x="181" y="62"/>
                      <a:pt x="181" y="62"/>
                      <a:pt x="181" y="62"/>
                    </a:cubicBezTo>
                    <a:cubicBezTo>
                      <a:pt x="183" y="62"/>
                      <a:pt x="184" y="62"/>
                      <a:pt x="185" y="62"/>
                    </a:cubicBezTo>
                    <a:cubicBezTo>
                      <a:pt x="185" y="62"/>
                      <a:pt x="186" y="63"/>
                      <a:pt x="186" y="63"/>
                    </a:cubicBezTo>
                    <a:cubicBezTo>
                      <a:pt x="187" y="63"/>
                      <a:pt x="188" y="63"/>
                      <a:pt x="189" y="63"/>
                    </a:cubicBezTo>
                    <a:cubicBezTo>
                      <a:pt x="210" y="67"/>
                      <a:pt x="225" y="85"/>
                      <a:pt x="225" y="107"/>
                    </a:cubicBezTo>
                    <a:cubicBezTo>
                      <a:pt x="225" y="131"/>
                      <a:pt x="205" y="151"/>
                      <a:pt x="181" y="1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sp>
            <p:nvSpPr>
              <p:cNvPr id="114" name="Freeform 538">
                <a:extLst>
                  <a:ext uri="{FF2B5EF4-FFF2-40B4-BE49-F238E27FC236}">
                    <a16:creationId xmlns:a16="http://schemas.microsoft.com/office/drawing/2014/main" id="{7F28BB9F-0204-470F-9484-90528DA92F65}"/>
                  </a:ext>
                </a:extLst>
              </p:cNvPr>
              <p:cNvSpPr>
                <a:spLocks/>
              </p:cNvSpPr>
              <p:nvPr/>
            </p:nvSpPr>
            <p:spPr bwMode="auto">
              <a:xfrm>
                <a:off x="12636501" y="2281238"/>
                <a:ext cx="207963" cy="85725"/>
              </a:xfrm>
              <a:custGeom>
                <a:avLst/>
                <a:gdLst>
                  <a:gd name="T0" fmla="*/ 81 w 84"/>
                  <a:gd name="T1" fmla="*/ 8 h 35"/>
                  <a:gd name="T2" fmla="*/ 74 w 84"/>
                  <a:gd name="T3" fmla="*/ 11 h 35"/>
                  <a:gd name="T4" fmla="*/ 72 w 84"/>
                  <a:gd name="T5" fmla="*/ 18 h 35"/>
                  <a:gd name="T6" fmla="*/ 39 w 84"/>
                  <a:gd name="T7" fmla="*/ 0 h 35"/>
                  <a:gd name="T8" fmla="*/ 1 w 84"/>
                  <a:gd name="T9" fmla="*/ 29 h 35"/>
                  <a:gd name="T10" fmla="*/ 4 w 84"/>
                  <a:gd name="T11" fmla="*/ 35 h 35"/>
                  <a:gd name="T12" fmla="*/ 10 w 84"/>
                  <a:gd name="T13" fmla="*/ 31 h 35"/>
                  <a:gd name="T14" fmla="*/ 39 w 84"/>
                  <a:gd name="T15" fmla="*/ 10 h 35"/>
                  <a:gd name="T16" fmla="*/ 62 w 84"/>
                  <a:gd name="T17" fmla="*/ 21 h 35"/>
                  <a:gd name="T18" fmla="*/ 57 w 84"/>
                  <a:gd name="T19" fmla="*/ 19 h 35"/>
                  <a:gd name="T20" fmla="*/ 51 w 84"/>
                  <a:gd name="T21" fmla="*/ 22 h 35"/>
                  <a:gd name="T22" fmla="*/ 53 w 84"/>
                  <a:gd name="T23" fmla="*/ 28 h 35"/>
                  <a:gd name="T24" fmla="*/ 70 w 84"/>
                  <a:gd name="T25" fmla="*/ 34 h 35"/>
                  <a:gd name="T26" fmla="*/ 72 w 84"/>
                  <a:gd name="T27" fmla="*/ 35 h 35"/>
                  <a:gd name="T28" fmla="*/ 72 w 84"/>
                  <a:gd name="T29" fmla="*/ 35 h 35"/>
                  <a:gd name="T30" fmla="*/ 72 w 84"/>
                  <a:gd name="T31" fmla="*/ 35 h 35"/>
                  <a:gd name="T32" fmla="*/ 77 w 84"/>
                  <a:gd name="T33" fmla="*/ 32 h 35"/>
                  <a:gd name="T34" fmla="*/ 83 w 84"/>
                  <a:gd name="T35" fmla="*/ 15 h 35"/>
                  <a:gd name="T36" fmla="*/ 81 w 84"/>
                  <a:gd name="T37"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35">
                    <a:moveTo>
                      <a:pt x="81" y="8"/>
                    </a:moveTo>
                    <a:cubicBezTo>
                      <a:pt x="78" y="8"/>
                      <a:pt x="75" y="9"/>
                      <a:pt x="74" y="11"/>
                    </a:cubicBezTo>
                    <a:cubicBezTo>
                      <a:pt x="72" y="18"/>
                      <a:pt x="72" y="18"/>
                      <a:pt x="72" y="18"/>
                    </a:cubicBezTo>
                    <a:cubicBezTo>
                      <a:pt x="65" y="7"/>
                      <a:pt x="52" y="0"/>
                      <a:pt x="39" y="0"/>
                    </a:cubicBezTo>
                    <a:cubicBezTo>
                      <a:pt x="21" y="0"/>
                      <a:pt x="6" y="12"/>
                      <a:pt x="1" y="29"/>
                    </a:cubicBezTo>
                    <a:cubicBezTo>
                      <a:pt x="0" y="31"/>
                      <a:pt x="2" y="34"/>
                      <a:pt x="4" y="35"/>
                    </a:cubicBezTo>
                    <a:cubicBezTo>
                      <a:pt x="7" y="35"/>
                      <a:pt x="9" y="34"/>
                      <a:pt x="10" y="31"/>
                    </a:cubicBezTo>
                    <a:cubicBezTo>
                      <a:pt x="14" y="19"/>
                      <a:pt x="26" y="10"/>
                      <a:pt x="39" y="10"/>
                    </a:cubicBezTo>
                    <a:cubicBezTo>
                      <a:pt x="48" y="10"/>
                      <a:pt x="56" y="14"/>
                      <a:pt x="62" y="21"/>
                    </a:cubicBezTo>
                    <a:cubicBezTo>
                      <a:pt x="57" y="19"/>
                      <a:pt x="57" y="19"/>
                      <a:pt x="57" y="19"/>
                    </a:cubicBezTo>
                    <a:cubicBezTo>
                      <a:pt x="54" y="18"/>
                      <a:pt x="52" y="19"/>
                      <a:pt x="51" y="22"/>
                    </a:cubicBezTo>
                    <a:cubicBezTo>
                      <a:pt x="50" y="24"/>
                      <a:pt x="51" y="27"/>
                      <a:pt x="53" y="28"/>
                    </a:cubicBezTo>
                    <a:cubicBezTo>
                      <a:pt x="70" y="34"/>
                      <a:pt x="70" y="34"/>
                      <a:pt x="70" y="34"/>
                    </a:cubicBezTo>
                    <a:cubicBezTo>
                      <a:pt x="71" y="35"/>
                      <a:pt x="71" y="35"/>
                      <a:pt x="72" y="35"/>
                    </a:cubicBezTo>
                    <a:cubicBezTo>
                      <a:pt x="72" y="35"/>
                      <a:pt x="72" y="35"/>
                      <a:pt x="72" y="35"/>
                    </a:cubicBezTo>
                    <a:cubicBezTo>
                      <a:pt x="72" y="35"/>
                      <a:pt x="72" y="35"/>
                      <a:pt x="72" y="35"/>
                    </a:cubicBezTo>
                    <a:cubicBezTo>
                      <a:pt x="74" y="35"/>
                      <a:pt x="76" y="34"/>
                      <a:pt x="77" y="32"/>
                    </a:cubicBezTo>
                    <a:cubicBezTo>
                      <a:pt x="83" y="15"/>
                      <a:pt x="83" y="15"/>
                      <a:pt x="83" y="15"/>
                    </a:cubicBezTo>
                    <a:cubicBezTo>
                      <a:pt x="84" y="12"/>
                      <a:pt x="83" y="9"/>
                      <a:pt x="81"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sp>
            <p:nvSpPr>
              <p:cNvPr id="115" name="Freeform 539">
                <a:extLst>
                  <a:ext uri="{FF2B5EF4-FFF2-40B4-BE49-F238E27FC236}">
                    <a16:creationId xmlns:a16="http://schemas.microsoft.com/office/drawing/2014/main" id="{4E0CE5E6-E9ED-4238-B9D1-95DE8F16AC59}"/>
                  </a:ext>
                </a:extLst>
              </p:cNvPr>
              <p:cNvSpPr>
                <a:spLocks/>
              </p:cNvSpPr>
              <p:nvPr/>
            </p:nvSpPr>
            <p:spPr bwMode="auto">
              <a:xfrm>
                <a:off x="12622213" y="2389188"/>
                <a:ext cx="207963" cy="87312"/>
              </a:xfrm>
              <a:custGeom>
                <a:avLst/>
                <a:gdLst>
                  <a:gd name="T0" fmla="*/ 80 w 84"/>
                  <a:gd name="T1" fmla="*/ 1 h 35"/>
                  <a:gd name="T2" fmla="*/ 74 w 84"/>
                  <a:gd name="T3" fmla="*/ 4 h 35"/>
                  <a:gd name="T4" fmla="*/ 45 w 84"/>
                  <a:gd name="T5" fmla="*/ 26 h 35"/>
                  <a:gd name="T6" fmla="*/ 22 w 84"/>
                  <a:gd name="T7" fmla="*/ 15 h 35"/>
                  <a:gd name="T8" fmla="*/ 27 w 84"/>
                  <a:gd name="T9" fmla="*/ 16 h 35"/>
                  <a:gd name="T10" fmla="*/ 33 w 84"/>
                  <a:gd name="T11" fmla="*/ 14 h 35"/>
                  <a:gd name="T12" fmla="*/ 30 w 84"/>
                  <a:gd name="T13" fmla="*/ 8 h 35"/>
                  <a:gd name="T14" fmla="*/ 14 w 84"/>
                  <a:gd name="T15" fmla="*/ 1 h 35"/>
                  <a:gd name="T16" fmla="*/ 14 w 84"/>
                  <a:gd name="T17" fmla="*/ 1 h 35"/>
                  <a:gd name="T18" fmla="*/ 13 w 84"/>
                  <a:gd name="T19" fmla="*/ 1 h 35"/>
                  <a:gd name="T20" fmla="*/ 13 w 84"/>
                  <a:gd name="T21" fmla="*/ 1 h 35"/>
                  <a:gd name="T22" fmla="*/ 12 w 84"/>
                  <a:gd name="T23" fmla="*/ 1 h 35"/>
                  <a:gd name="T24" fmla="*/ 11 w 84"/>
                  <a:gd name="T25" fmla="*/ 1 h 35"/>
                  <a:gd name="T26" fmla="*/ 10 w 84"/>
                  <a:gd name="T27" fmla="*/ 1 h 35"/>
                  <a:gd name="T28" fmla="*/ 10 w 84"/>
                  <a:gd name="T29" fmla="*/ 1 h 35"/>
                  <a:gd name="T30" fmla="*/ 7 w 84"/>
                  <a:gd name="T31" fmla="*/ 4 h 35"/>
                  <a:gd name="T32" fmla="*/ 1 w 84"/>
                  <a:gd name="T33" fmla="*/ 21 h 35"/>
                  <a:gd name="T34" fmla="*/ 3 w 84"/>
                  <a:gd name="T35" fmla="*/ 27 h 35"/>
                  <a:gd name="T36" fmla="*/ 5 w 84"/>
                  <a:gd name="T37" fmla="*/ 27 h 35"/>
                  <a:gd name="T38" fmla="*/ 10 w 84"/>
                  <a:gd name="T39" fmla="*/ 24 h 35"/>
                  <a:gd name="T40" fmla="*/ 12 w 84"/>
                  <a:gd name="T41" fmla="*/ 17 h 35"/>
                  <a:gd name="T42" fmla="*/ 45 w 84"/>
                  <a:gd name="T43" fmla="*/ 35 h 35"/>
                  <a:gd name="T44" fmla="*/ 83 w 84"/>
                  <a:gd name="T45" fmla="*/ 7 h 35"/>
                  <a:gd name="T46" fmla="*/ 80 w 84"/>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5">
                    <a:moveTo>
                      <a:pt x="80" y="1"/>
                    </a:moveTo>
                    <a:cubicBezTo>
                      <a:pt x="77" y="0"/>
                      <a:pt x="74" y="1"/>
                      <a:pt x="74" y="4"/>
                    </a:cubicBezTo>
                    <a:cubicBezTo>
                      <a:pt x="70" y="17"/>
                      <a:pt x="58" y="26"/>
                      <a:pt x="45" y="26"/>
                    </a:cubicBezTo>
                    <a:cubicBezTo>
                      <a:pt x="36" y="26"/>
                      <a:pt x="28" y="21"/>
                      <a:pt x="22" y="15"/>
                    </a:cubicBezTo>
                    <a:cubicBezTo>
                      <a:pt x="27" y="16"/>
                      <a:pt x="27" y="16"/>
                      <a:pt x="27" y="16"/>
                    </a:cubicBezTo>
                    <a:cubicBezTo>
                      <a:pt x="29" y="17"/>
                      <a:pt x="32" y="16"/>
                      <a:pt x="33" y="14"/>
                    </a:cubicBezTo>
                    <a:cubicBezTo>
                      <a:pt x="34" y="11"/>
                      <a:pt x="33" y="8"/>
                      <a:pt x="30" y="8"/>
                    </a:cubicBezTo>
                    <a:cubicBezTo>
                      <a:pt x="14" y="1"/>
                      <a:pt x="14" y="1"/>
                      <a:pt x="14" y="1"/>
                    </a:cubicBezTo>
                    <a:cubicBezTo>
                      <a:pt x="14" y="1"/>
                      <a:pt x="14" y="1"/>
                      <a:pt x="14" y="1"/>
                    </a:cubicBezTo>
                    <a:cubicBezTo>
                      <a:pt x="13" y="1"/>
                      <a:pt x="13" y="1"/>
                      <a:pt x="13" y="1"/>
                    </a:cubicBezTo>
                    <a:cubicBezTo>
                      <a:pt x="13" y="1"/>
                      <a:pt x="13" y="1"/>
                      <a:pt x="13" y="1"/>
                    </a:cubicBezTo>
                    <a:cubicBezTo>
                      <a:pt x="13" y="1"/>
                      <a:pt x="12" y="1"/>
                      <a:pt x="12" y="1"/>
                    </a:cubicBezTo>
                    <a:cubicBezTo>
                      <a:pt x="12" y="1"/>
                      <a:pt x="11" y="1"/>
                      <a:pt x="11" y="1"/>
                    </a:cubicBezTo>
                    <a:cubicBezTo>
                      <a:pt x="11" y="1"/>
                      <a:pt x="11" y="1"/>
                      <a:pt x="10" y="1"/>
                    </a:cubicBezTo>
                    <a:cubicBezTo>
                      <a:pt x="10" y="1"/>
                      <a:pt x="10" y="1"/>
                      <a:pt x="10" y="1"/>
                    </a:cubicBezTo>
                    <a:cubicBezTo>
                      <a:pt x="9" y="1"/>
                      <a:pt x="8" y="2"/>
                      <a:pt x="7" y="4"/>
                    </a:cubicBezTo>
                    <a:cubicBezTo>
                      <a:pt x="1" y="21"/>
                      <a:pt x="1" y="21"/>
                      <a:pt x="1" y="21"/>
                    </a:cubicBezTo>
                    <a:cubicBezTo>
                      <a:pt x="0" y="23"/>
                      <a:pt x="1" y="26"/>
                      <a:pt x="3" y="27"/>
                    </a:cubicBezTo>
                    <a:cubicBezTo>
                      <a:pt x="4" y="27"/>
                      <a:pt x="4" y="27"/>
                      <a:pt x="5" y="27"/>
                    </a:cubicBezTo>
                    <a:cubicBezTo>
                      <a:pt x="7" y="27"/>
                      <a:pt x="9" y="26"/>
                      <a:pt x="10" y="24"/>
                    </a:cubicBezTo>
                    <a:cubicBezTo>
                      <a:pt x="12" y="17"/>
                      <a:pt x="12" y="17"/>
                      <a:pt x="12" y="17"/>
                    </a:cubicBezTo>
                    <a:cubicBezTo>
                      <a:pt x="19" y="28"/>
                      <a:pt x="32" y="35"/>
                      <a:pt x="45" y="35"/>
                    </a:cubicBezTo>
                    <a:cubicBezTo>
                      <a:pt x="62" y="35"/>
                      <a:pt x="78" y="23"/>
                      <a:pt x="83" y="7"/>
                    </a:cubicBezTo>
                    <a:cubicBezTo>
                      <a:pt x="84" y="4"/>
                      <a:pt x="82" y="2"/>
                      <a:pt x="80"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US" sz="800" kern="0">
                  <a:solidFill>
                    <a:prstClr val="black"/>
                  </a:solidFill>
                  <a:ea typeface="Open Sans" panose="020B0606030504020204" pitchFamily="34" charset="0"/>
                  <a:cs typeface="Open Sans" panose="020B0606030504020204" pitchFamily="34" charset="0"/>
                </a:endParaRPr>
              </a:p>
            </p:txBody>
          </p:sp>
        </p:grpSp>
        <p:sp>
          <p:nvSpPr>
            <p:cNvPr id="110" name="Freeform 323">
              <a:extLst>
                <a:ext uri="{FF2B5EF4-FFF2-40B4-BE49-F238E27FC236}">
                  <a16:creationId xmlns:a16="http://schemas.microsoft.com/office/drawing/2014/main" id="{D4B7B239-CAB8-4016-83E9-ED5EB779F408}"/>
                </a:ext>
              </a:extLst>
            </p:cNvPr>
            <p:cNvSpPr>
              <a:spLocks noEditPoints="1"/>
            </p:cNvSpPr>
            <p:nvPr/>
          </p:nvSpPr>
          <p:spPr bwMode="auto">
            <a:xfrm>
              <a:off x="8233499" y="3910355"/>
              <a:ext cx="367982" cy="367982"/>
            </a:xfrm>
            <a:custGeom>
              <a:avLst/>
              <a:gdLst>
                <a:gd name="T0" fmla="*/ 256 w 512"/>
                <a:gd name="T1" fmla="*/ 21 h 512"/>
                <a:gd name="T2" fmla="*/ 491 w 512"/>
                <a:gd name="T3" fmla="*/ 256 h 512"/>
                <a:gd name="T4" fmla="*/ 256 w 512"/>
                <a:gd name="T5" fmla="*/ 491 h 512"/>
                <a:gd name="T6" fmla="*/ 22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6" y="21"/>
                    <a:pt x="491" y="127"/>
                    <a:pt x="491" y="256"/>
                  </a:cubicBezTo>
                  <a:cubicBezTo>
                    <a:pt x="491" y="385"/>
                    <a:pt x="386" y="491"/>
                    <a:pt x="256" y="491"/>
                  </a:cubicBezTo>
                  <a:cubicBezTo>
                    <a:pt x="127" y="491"/>
                    <a:pt x="22" y="385"/>
                    <a:pt x="22" y="256"/>
                  </a:cubicBezTo>
                  <a:cubicBezTo>
                    <a:pt x="22" y="127"/>
                    <a:pt x="127" y="21"/>
                    <a:pt x="256" y="21"/>
                  </a:cubicBezTo>
                  <a:moveTo>
                    <a:pt x="256" y="0"/>
                  </a:moveTo>
                  <a:cubicBezTo>
                    <a:pt x="115" y="0"/>
                    <a:pt x="0" y="115"/>
                    <a:pt x="0" y="256"/>
                  </a:cubicBezTo>
                  <a:cubicBezTo>
                    <a:pt x="0" y="397"/>
                    <a:pt x="115" y="512"/>
                    <a:pt x="256" y="512"/>
                  </a:cubicBezTo>
                  <a:cubicBezTo>
                    <a:pt x="398" y="512"/>
                    <a:pt x="512" y="397"/>
                    <a:pt x="512" y="256"/>
                  </a:cubicBezTo>
                  <a:cubicBezTo>
                    <a:pt x="512" y="115"/>
                    <a:pt x="398"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defRPr/>
              </a:pPr>
              <a:endParaRPr lang="en-GB" sz="800" kern="0">
                <a:solidFill>
                  <a:prstClr val="black"/>
                </a:solidFill>
                <a:ea typeface="Open Sans" panose="020B0606030504020204" pitchFamily="34" charset="0"/>
                <a:cs typeface="Open Sans" panose="020B0606030504020204" pitchFamily="34" charset="0"/>
              </a:endParaRPr>
            </a:p>
          </p:txBody>
        </p:sp>
      </p:grpSp>
      <p:cxnSp>
        <p:nvCxnSpPr>
          <p:cNvPr id="206" name="Straight Connector 205">
            <a:extLst>
              <a:ext uri="{FF2B5EF4-FFF2-40B4-BE49-F238E27FC236}">
                <a16:creationId xmlns:a16="http://schemas.microsoft.com/office/drawing/2014/main" id="{2490F321-9858-4AA7-8F2B-70ABE7E33419}"/>
              </a:ext>
            </a:extLst>
          </p:cNvPr>
          <p:cNvCxnSpPr>
            <a:cxnSpLocks/>
          </p:cNvCxnSpPr>
          <p:nvPr/>
        </p:nvCxnSpPr>
        <p:spPr>
          <a:xfrm flipV="1">
            <a:off x="10106697" y="3365967"/>
            <a:ext cx="1113880" cy="457200"/>
          </a:xfrm>
          <a:prstGeom prst="line">
            <a:avLst/>
          </a:prstGeom>
          <a:noFill/>
          <a:ln w="9525" cap="flat" cmpd="sng" algn="ctr">
            <a:solidFill>
              <a:sysClr val="window" lastClr="FFFFFF"/>
            </a:solidFill>
            <a:prstDash val="solid"/>
            <a:miter lim="800000"/>
          </a:ln>
          <a:effectLst/>
        </p:spPr>
      </p:cxnSp>
      <p:cxnSp>
        <p:nvCxnSpPr>
          <p:cNvPr id="207" name="Straight Connector 206">
            <a:extLst>
              <a:ext uri="{FF2B5EF4-FFF2-40B4-BE49-F238E27FC236}">
                <a16:creationId xmlns:a16="http://schemas.microsoft.com/office/drawing/2014/main" id="{77CCD5CA-4DD8-4F4F-AD13-30C00F77C36F}"/>
              </a:ext>
            </a:extLst>
          </p:cNvPr>
          <p:cNvCxnSpPr>
            <a:cxnSpLocks/>
          </p:cNvCxnSpPr>
          <p:nvPr/>
        </p:nvCxnSpPr>
        <p:spPr>
          <a:xfrm flipV="1">
            <a:off x="10106697" y="2286039"/>
            <a:ext cx="1113880" cy="457200"/>
          </a:xfrm>
          <a:prstGeom prst="line">
            <a:avLst/>
          </a:prstGeom>
          <a:noFill/>
          <a:ln w="9525" cap="flat" cmpd="sng" algn="ctr">
            <a:solidFill>
              <a:sysClr val="window" lastClr="FFFFFF"/>
            </a:solidFill>
            <a:prstDash val="solid"/>
            <a:miter lim="800000"/>
          </a:ln>
          <a:effectLst/>
        </p:spPr>
      </p:cxnSp>
      <p:sp>
        <p:nvSpPr>
          <p:cNvPr id="208" name="Rectangle 207">
            <a:extLst>
              <a:ext uri="{FF2B5EF4-FFF2-40B4-BE49-F238E27FC236}">
                <a16:creationId xmlns:a16="http://schemas.microsoft.com/office/drawing/2014/main" id="{F31A34FD-97AF-42EC-AAAC-4CE2A3EF2FBF}"/>
              </a:ext>
            </a:extLst>
          </p:cNvPr>
          <p:cNvSpPr/>
          <p:nvPr/>
        </p:nvSpPr>
        <p:spPr bwMode="gray">
          <a:xfrm>
            <a:off x="10058400" y="1858751"/>
            <a:ext cx="1887796" cy="497981"/>
          </a:xfrm>
          <a:prstGeom prst="rect">
            <a:avLst/>
          </a:prstGeom>
          <a:solidFill>
            <a:sysClr val="window" lastClr="FFFFFF"/>
          </a:solidFill>
          <a:ln w="9525" algn="ctr">
            <a:solidFill>
              <a:sysClr val="windowText" lastClr="000000"/>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defRPr/>
            </a:pPr>
            <a:r>
              <a:rPr lang="en-US" sz="1000" kern="0">
                <a:solidFill>
                  <a:srgbClr val="6B767D"/>
                </a:solidFill>
                <a:ea typeface="Open Sans" panose="020B0606030504020204" pitchFamily="34" charset="0"/>
                <a:cs typeface="Open Sans" panose="020B0606030504020204" pitchFamily="34" charset="0"/>
              </a:rPr>
              <a:t>Business validation and custom data transformation</a:t>
            </a:r>
          </a:p>
        </p:txBody>
      </p:sp>
      <p:sp>
        <p:nvSpPr>
          <p:cNvPr id="211" name="Rectangle 210">
            <a:extLst>
              <a:ext uri="{FF2B5EF4-FFF2-40B4-BE49-F238E27FC236}">
                <a16:creationId xmlns:a16="http://schemas.microsoft.com/office/drawing/2014/main" id="{61C65ADD-3FFE-4424-939C-18C1EF05F12F}"/>
              </a:ext>
            </a:extLst>
          </p:cNvPr>
          <p:cNvSpPr/>
          <p:nvPr/>
        </p:nvSpPr>
        <p:spPr bwMode="gray">
          <a:xfrm>
            <a:off x="10058400" y="2467183"/>
            <a:ext cx="1887796" cy="457200"/>
          </a:xfrm>
          <a:prstGeom prst="rect">
            <a:avLst/>
          </a:prstGeom>
          <a:solidFill>
            <a:sysClr val="window" lastClr="FFFFFF"/>
          </a:solidFill>
          <a:ln w="9525" algn="ctr">
            <a:solidFill>
              <a:sysClr val="windowText" lastClr="000000"/>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pPr>
            <a:r>
              <a:rPr lang="en-US" sz="1000" kern="0">
                <a:solidFill>
                  <a:srgbClr val="6B767D"/>
                </a:solidFill>
                <a:ea typeface="Open Sans" panose="020B0606030504020204" pitchFamily="34" charset="0"/>
                <a:cs typeface="Open Sans" panose="020B0606030504020204" pitchFamily="34" charset="0"/>
              </a:rPr>
              <a:t>Near real-time requirements </a:t>
            </a:r>
          </a:p>
        </p:txBody>
      </p:sp>
      <p:sp>
        <p:nvSpPr>
          <p:cNvPr id="44" name="TextBox 43">
            <a:extLst>
              <a:ext uri="{FF2B5EF4-FFF2-40B4-BE49-F238E27FC236}">
                <a16:creationId xmlns:a16="http://schemas.microsoft.com/office/drawing/2014/main" id="{208B48C3-E7CE-4851-A4B1-4A497A0B5417}"/>
              </a:ext>
            </a:extLst>
          </p:cNvPr>
          <p:cNvSpPr txBox="1"/>
          <p:nvPr/>
        </p:nvSpPr>
        <p:spPr>
          <a:xfrm>
            <a:off x="7864591" y="2800115"/>
            <a:ext cx="465806" cy="415498"/>
          </a:xfrm>
          <a:prstGeom prst="rect">
            <a:avLst/>
          </a:prstGeom>
          <a:noFill/>
        </p:spPr>
        <p:txBody>
          <a:bodyPr wrap="square" lIns="0" tIns="0" rIns="0" bIns="0" rtlCol="0">
            <a:spAutoFit/>
          </a:bodyPr>
          <a:lstStyle>
            <a:defPPr>
              <a:defRPr lang="en-US"/>
            </a:defPPr>
            <a:lvl1pPr algn="ctr" defTabSz="914400">
              <a:spcBef>
                <a:spcPts val="600"/>
              </a:spcBef>
              <a:buSzPct val="100000"/>
              <a:defRPr sz="700" kern="0">
                <a:latin typeface="+mj-lt"/>
              </a:defRPr>
            </a:lvl1pPr>
          </a:lstStyle>
          <a:p>
            <a:r>
              <a:rPr lang="en-US" sz="900">
                <a:solidFill>
                  <a:srgbClr val="6B767D"/>
                </a:solidFill>
                <a:latin typeface="+mn-lt"/>
                <a:ea typeface="Open Sans" panose="020B0606030504020204" pitchFamily="34" charset="0"/>
                <a:cs typeface="Open Sans" panose="020B0606030504020204" pitchFamily="34" charset="0"/>
              </a:rPr>
              <a:t>Web</a:t>
            </a:r>
            <a:br>
              <a:rPr lang="en-US" sz="900">
                <a:solidFill>
                  <a:srgbClr val="6B767D"/>
                </a:solidFill>
                <a:latin typeface="+mn-lt"/>
                <a:ea typeface="Open Sans" panose="020B0606030504020204" pitchFamily="34" charset="0"/>
                <a:cs typeface="Open Sans" panose="020B0606030504020204" pitchFamily="34" charset="0"/>
              </a:rPr>
            </a:br>
            <a:r>
              <a:rPr lang="en-US" sz="900">
                <a:solidFill>
                  <a:srgbClr val="6B767D"/>
                </a:solidFill>
                <a:latin typeface="+mn-lt"/>
                <a:ea typeface="Open Sans" panose="020B0606030504020204" pitchFamily="34" charset="0"/>
                <a:cs typeface="Open Sans" panose="020B0606030504020204" pitchFamily="34" charset="0"/>
              </a:rPr>
              <a:t>Services/APIs</a:t>
            </a:r>
          </a:p>
        </p:txBody>
      </p:sp>
      <p:cxnSp>
        <p:nvCxnSpPr>
          <p:cNvPr id="198" name="Straight Connector 197">
            <a:extLst>
              <a:ext uri="{FF2B5EF4-FFF2-40B4-BE49-F238E27FC236}">
                <a16:creationId xmlns:a16="http://schemas.microsoft.com/office/drawing/2014/main" id="{FE78FB28-F898-4D61-89F8-4DF832D7BE26}"/>
              </a:ext>
            </a:extLst>
          </p:cNvPr>
          <p:cNvCxnSpPr>
            <a:cxnSpLocks/>
          </p:cNvCxnSpPr>
          <p:nvPr/>
        </p:nvCxnSpPr>
        <p:spPr>
          <a:xfrm flipV="1">
            <a:off x="8611229" y="5534579"/>
            <a:ext cx="0" cy="952218"/>
          </a:xfrm>
          <a:prstGeom prst="line">
            <a:avLst/>
          </a:prstGeom>
          <a:ln cap="rnd">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F8AB386-7B6A-4CD6-B984-3A7D73264117}"/>
              </a:ext>
            </a:extLst>
          </p:cNvPr>
          <p:cNvSpPr txBox="1"/>
          <p:nvPr/>
        </p:nvSpPr>
        <p:spPr>
          <a:xfrm>
            <a:off x="324530" y="1292354"/>
            <a:ext cx="1212719" cy="153888"/>
          </a:xfrm>
          <a:prstGeom prst="rect">
            <a:avLst/>
          </a:prstGeom>
          <a:noFill/>
        </p:spPr>
        <p:txBody>
          <a:bodyPr wrap="square" lIns="0" tIns="0" rIns="0" bIns="0" rtlCol="0">
            <a:spAutoFit/>
          </a:bodyPr>
          <a:lstStyle/>
          <a:p>
            <a:pPr algn="ctr">
              <a:buSzPct val="100000"/>
              <a:defRPr/>
            </a:pPr>
            <a:r>
              <a:rPr lang="en-US" sz="1000" b="1" kern="0">
                <a:solidFill>
                  <a:srgbClr val="6B767D"/>
                </a:solidFill>
                <a:ea typeface="Open Sans" panose="020B0606030504020204" pitchFamily="34" charset="0"/>
                <a:cs typeface="Open Sans" panose="020B0606030504020204" pitchFamily="34" charset="0"/>
              </a:rPr>
              <a:t>Salesforce</a:t>
            </a:r>
          </a:p>
        </p:txBody>
      </p:sp>
      <p:cxnSp>
        <p:nvCxnSpPr>
          <p:cNvPr id="56" name="Straight Arrow Connector 55">
            <a:extLst>
              <a:ext uri="{FF2B5EF4-FFF2-40B4-BE49-F238E27FC236}">
                <a16:creationId xmlns:a16="http://schemas.microsoft.com/office/drawing/2014/main" id="{83F37A2E-BF39-444A-B0EE-04094D7AE2F9}"/>
              </a:ext>
            </a:extLst>
          </p:cNvPr>
          <p:cNvCxnSpPr>
            <a:cxnSpLocks/>
          </p:cNvCxnSpPr>
          <p:nvPr/>
        </p:nvCxnSpPr>
        <p:spPr>
          <a:xfrm flipH="1" flipV="1">
            <a:off x="1544481" y="2551684"/>
            <a:ext cx="1685463" cy="31842"/>
          </a:xfrm>
          <a:prstGeom prst="straightConnector1">
            <a:avLst/>
          </a:prstGeom>
          <a:noFill/>
          <a:ln w="25400" cap="flat" cmpd="sng" algn="ctr">
            <a:solidFill>
              <a:srgbClr val="F3753F"/>
            </a:solidFill>
            <a:prstDash val="solid"/>
            <a:headEnd type="triangle" w="med" len="med"/>
            <a:tailEnd type="none" w="med" len="med"/>
          </a:ln>
          <a:effectLst/>
        </p:spPr>
      </p:cxnSp>
      <p:sp>
        <p:nvSpPr>
          <p:cNvPr id="307" name="Freeform 37">
            <a:extLst>
              <a:ext uri="{FF2B5EF4-FFF2-40B4-BE49-F238E27FC236}">
                <a16:creationId xmlns:a16="http://schemas.microsoft.com/office/drawing/2014/main" id="{D321B8C5-BBAA-4BB9-BB42-D6F50B68CB9E}"/>
              </a:ext>
            </a:extLst>
          </p:cNvPr>
          <p:cNvSpPr>
            <a:spLocks noChangeAspect="1" noEditPoints="1"/>
          </p:cNvSpPr>
          <p:nvPr/>
        </p:nvSpPr>
        <p:spPr bwMode="auto">
          <a:xfrm>
            <a:off x="6440203" y="2521191"/>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09" name="Freeform 214">
            <a:extLst>
              <a:ext uri="{FF2B5EF4-FFF2-40B4-BE49-F238E27FC236}">
                <a16:creationId xmlns:a16="http://schemas.microsoft.com/office/drawing/2014/main" id="{1281FDA6-99B4-4457-887E-CBA6949A1DED}"/>
              </a:ext>
            </a:extLst>
          </p:cNvPr>
          <p:cNvSpPr>
            <a:spLocks noChangeAspect="1" noEditPoints="1"/>
          </p:cNvSpPr>
          <p:nvPr/>
        </p:nvSpPr>
        <p:spPr bwMode="auto">
          <a:xfrm rot="10800000">
            <a:off x="4995833" y="2519667"/>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157 h 512"/>
              <a:gd name="T12" fmla="*/ 373 w 512"/>
              <a:gd name="T13" fmla="*/ 160 h 512"/>
              <a:gd name="T14" fmla="*/ 365 w 512"/>
              <a:gd name="T15" fmla="*/ 157 h 512"/>
              <a:gd name="T16" fmla="*/ 341 w 512"/>
              <a:gd name="T17" fmla="*/ 132 h 512"/>
              <a:gd name="T18" fmla="*/ 341 w 512"/>
              <a:gd name="T19" fmla="*/ 202 h 512"/>
              <a:gd name="T20" fmla="*/ 280 w 512"/>
              <a:gd name="T21" fmla="*/ 302 h 512"/>
              <a:gd name="T22" fmla="*/ 275 w 512"/>
              <a:gd name="T23" fmla="*/ 306 h 512"/>
              <a:gd name="T24" fmla="*/ 266 w 512"/>
              <a:gd name="T25" fmla="*/ 320 h 512"/>
              <a:gd name="T26" fmla="*/ 266 w 512"/>
              <a:gd name="T27" fmla="*/ 320 h 512"/>
              <a:gd name="T28" fmla="*/ 266 w 512"/>
              <a:gd name="T29" fmla="*/ 405 h 512"/>
              <a:gd name="T30" fmla="*/ 256 w 512"/>
              <a:gd name="T31" fmla="*/ 416 h 512"/>
              <a:gd name="T32" fmla="*/ 245 w 512"/>
              <a:gd name="T33" fmla="*/ 405 h 512"/>
              <a:gd name="T34" fmla="*/ 245 w 512"/>
              <a:gd name="T35" fmla="*/ 320 h 512"/>
              <a:gd name="T36" fmla="*/ 245 w 512"/>
              <a:gd name="T37" fmla="*/ 319 h 512"/>
              <a:gd name="T38" fmla="*/ 236 w 512"/>
              <a:gd name="T39" fmla="*/ 306 h 512"/>
              <a:gd name="T40" fmla="*/ 231 w 512"/>
              <a:gd name="T41" fmla="*/ 302 h 512"/>
              <a:gd name="T42" fmla="*/ 170 w 512"/>
              <a:gd name="T43" fmla="*/ 202 h 512"/>
              <a:gd name="T44" fmla="*/ 170 w 512"/>
              <a:gd name="T45" fmla="*/ 132 h 512"/>
              <a:gd name="T46" fmla="*/ 146 w 512"/>
              <a:gd name="T47" fmla="*/ 157 h 512"/>
              <a:gd name="T48" fmla="*/ 138 w 512"/>
              <a:gd name="T49" fmla="*/ 160 h 512"/>
              <a:gd name="T50" fmla="*/ 131 w 512"/>
              <a:gd name="T51" fmla="*/ 157 h 512"/>
              <a:gd name="T52" fmla="*/ 131 w 512"/>
              <a:gd name="T53" fmla="*/ 141 h 512"/>
              <a:gd name="T54" fmla="*/ 173 w 512"/>
              <a:gd name="T55" fmla="*/ 99 h 512"/>
              <a:gd name="T56" fmla="*/ 177 w 512"/>
              <a:gd name="T57" fmla="*/ 96 h 512"/>
              <a:gd name="T58" fmla="*/ 185 w 512"/>
              <a:gd name="T59" fmla="*/ 96 h 512"/>
              <a:gd name="T60" fmla="*/ 189 w 512"/>
              <a:gd name="T61" fmla="*/ 99 h 512"/>
              <a:gd name="T62" fmla="*/ 231 w 512"/>
              <a:gd name="T63" fmla="*/ 141 h 512"/>
              <a:gd name="T64" fmla="*/ 231 w 512"/>
              <a:gd name="T65" fmla="*/ 157 h 512"/>
              <a:gd name="T66" fmla="*/ 224 w 512"/>
              <a:gd name="T67" fmla="*/ 160 h 512"/>
              <a:gd name="T68" fmla="*/ 216 w 512"/>
              <a:gd name="T69" fmla="*/ 157 h 512"/>
              <a:gd name="T70" fmla="*/ 192 w 512"/>
              <a:gd name="T71" fmla="*/ 132 h 512"/>
              <a:gd name="T72" fmla="*/ 192 w 512"/>
              <a:gd name="T73" fmla="*/ 202 h 512"/>
              <a:gd name="T74" fmla="*/ 245 w 512"/>
              <a:gd name="T75" fmla="*/ 286 h 512"/>
              <a:gd name="T76" fmla="*/ 251 w 512"/>
              <a:gd name="T77" fmla="*/ 290 h 512"/>
              <a:gd name="T78" fmla="*/ 256 w 512"/>
              <a:gd name="T79" fmla="*/ 295 h 512"/>
              <a:gd name="T80" fmla="*/ 261 w 512"/>
              <a:gd name="T81" fmla="*/ 290 h 512"/>
              <a:gd name="T82" fmla="*/ 266 w 512"/>
              <a:gd name="T83" fmla="*/ 286 h 512"/>
              <a:gd name="T84" fmla="*/ 320 w 512"/>
              <a:gd name="T85" fmla="*/ 202 h 512"/>
              <a:gd name="T86" fmla="*/ 320 w 512"/>
              <a:gd name="T87" fmla="*/ 132 h 512"/>
              <a:gd name="T88" fmla="*/ 295 w 512"/>
              <a:gd name="T89" fmla="*/ 157 h 512"/>
              <a:gd name="T90" fmla="*/ 288 w 512"/>
              <a:gd name="T91" fmla="*/ 160 h 512"/>
              <a:gd name="T92" fmla="*/ 280 w 512"/>
              <a:gd name="T93" fmla="*/ 157 h 512"/>
              <a:gd name="T94" fmla="*/ 280 w 512"/>
              <a:gd name="T95" fmla="*/ 141 h 512"/>
              <a:gd name="T96" fmla="*/ 323 w 512"/>
              <a:gd name="T97" fmla="*/ 99 h 512"/>
              <a:gd name="T98" fmla="*/ 326 w 512"/>
              <a:gd name="T99" fmla="*/ 96 h 512"/>
              <a:gd name="T100" fmla="*/ 334 w 512"/>
              <a:gd name="T101" fmla="*/ 96 h 512"/>
              <a:gd name="T102" fmla="*/ 338 w 512"/>
              <a:gd name="T103" fmla="*/ 99 h 512"/>
              <a:gd name="T104" fmla="*/ 381 w 512"/>
              <a:gd name="T105" fmla="*/ 141 h 512"/>
              <a:gd name="T106" fmla="*/ 381 w 512"/>
              <a:gd name="T107"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157"/>
                </a:moveTo>
                <a:cubicBezTo>
                  <a:pt x="378" y="159"/>
                  <a:pt x="376" y="160"/>
                  <a:pt x="373" y="160"/>
                </a:cubicBezTo>
                <a:cubicBezTo>
                  <a:pt x="370" y="160"/>
                  <a:pt x="368" y="159"/>
                  <a:pt x="365" y="157"/>
                </a:cubicBezTo>
                <a:cubicBezTo>
                  <a:pt x="341" y="132"/>
                  <a:pt x="341" y="132"/>
                  <a:pt x="341" y="132"/>
                </a:cubicBezTo>
                <a:cubicBezTo>
                  <a:pt x="341" y="202"/>
                  <a:pt x="341" y="202"/>
                  <a:pt x="341" y="202"/>
                </a:cubicBezTo>
                <a:cubicBezTo>
                  <a:pt x="341" y="248"/>
                  <a:pt x="303" y="282"/>
                  <a:pt x="280" y="302"/>
                </a:cubicBezTo>
                <a:cubicBezTo>
                  <a:pt x="275" y="306"/>
                  <a:pt x="275" y="306"/>
                  <a:pt x="275" y="306"/>
                </a:cubicBezTo>
                <a:cubicBezTo>
                  <a:pt x="266" y="314"/>
                  <a:pt x="266" y="318"/>
                  <a:pt x="266" y="320"/>
                </a:cubicBezTo>
                <a:cubicBezTo>
                  <a:pt x="266" y="320"/>
                  <a:pt x="266" y="320"/>
                  <a:pt x="266" y="320"/>
                </a:cubicBezTo>
                <a:cubicBezTo>
                  <a:pt x="266" y="405"/>
                  <a:pt x="266" y="405"/>
                  <a:pt x="266" y="405"/>
                </a:cubicBezTo>
                <a:cubicBezTo>
                  <a:pt x="266" y="411"/>
                  <a:pt x="262" y="416"/>
                  <a:pt x="256" y="416"/>
                </a:cubicBezTo>
                <a:cubicBezTo>
                  <a:pt x="250" y="416"/>
                  <a:pt x="245" y="411"/>
                  <a:pt x="245" y="405"/>
                </a:cubicBezTo>
                <a:cubicBezTo>
                  <a:pt x="245" y="320"/>
                  <a:pt x="245" y="320"/>
                  <a:pt x="245" y="320"/>
                </a:cubicBezTo>
                <a:cubicBezTo>
                  <a:pt x="245" y="319"/>
                  <a:pt x="245" y="319"/>
                  <a:pt x="245" y="319"/>
                </a:cubicBezTo>
                <a:cubicBezTo>
                  <a:pt x="245" y="318"/>
                  <a:pt x="245" y="314"/>
                  <a:pt x="236" y="306"/>
                </a:cubicBezTo>
                <a:cubicBezTo>
                  <a:pt x="231" y="302"/>
                  <a:pt x="231" y="302"/>
                  <a:pt x="231" y="302"/>
                </a:cubicBezTo>
                <a:cubicBezTo>
                  <a:pt x="208" y="282"/>
                  <a:pt x="170" y="248"/>
                  <a:pt x="170" y="202"/>
                </a:cubicBezTo>
                <a:cubicBezTo>
                  <a:pt x="170" y="132"/>
                  <a:pt x="170" y="132"/>
                  <a:pt x="170" y="132"/>
                </a:cubicBezTo>
                <a:cubicBezTo>
                  <a:pt x="146" y="157"/>
                  <a:pt x="146" y="157"/>
                  <a:pt x="146" y="157"/>
                </a:cubicBezTo>
                <a:cubicBezTo>
                  <a:pt x="144" y="159"/>
                  <a:pt x="141" y="160"/>
                  <a:pt x="138" y="160"/>
                </a:cubicBezTo>
                <a:cubicBezTo>
                  <a:pt x="136" y="160"/>
                  <a:pt x="133" y="159"/>
                  <a:pt x="131" y="157"/>
                </a:cubicBezTo>
                <a:cubicBezTo>
                  <a:pt x="127" y="152"/>
                  <a:pt x="127" y="146"/>
                  <a:pt x="131" y="141"/>
                </a:cubicBezTo>
                <a:cubicBezTo>
                  <a:pt x="173" y="99"/>
                  <a:pt x="173" y="99"/>
                  <a:pt x="173" y="99"/>
                </a:cubicBezTo>
                <a:cubicBezTo>
                  <a:pt x="174" y="98"/>
                  <a:pt x="176" y="97"/>
                  <a:pt x="177" y="96"/>
                </a:cubicBezTo>
                <a:cubicBezTo>
                  <a:pt x="180" y="95"/>
                  <a:pt x="182" y="95"/>
                  <a:pt x="185" y="96"/>
                </a:cubicBezTo>
                <a:cubicBezTo>
                  <a:pt x="186" y="97"/>
                  <a:pt x="188" y="98"/>
                  <a:pt x="189" y="99"/>
                </a:cubicBezTo>
                <a:cubicBezTo>
                  <a:pt x="231" y="141"/>
                  <a:pt x="231" y="141"/>
                  <a:pt x="231" y="141"/>
                </a:cubicBezTo>
                <a:cubicBezTo>
                  <a:pt x="235" y="146"/>
                  <a:pt x="235" y="152"/>
                  <a:pt x="231" y="157"/>
                </a:cubicBezTo>
                <a:cubicBezTo>
                  <a:pt x="229" y="159"/>
                  <a:pt x="226" y="160"/>
                  <a:pt x="224" y="160"/>
                </a:cubicBezTo>
                <a:cubicBezTo>
                  <a:pt x="221" y="160"/>
                  <a:pt x="218" y="159"/>
                  <a:pt x="216" y="157"/>
                </a:cubicBezTo>
                <a:cubicBezTo>
                  <a:pt x="192" y="132"/>
                  <a:pt x="192" y="132"/>
                  <a:pt x="192" y="132"/>
                </a:cubicBezTo>
                <a:cubicBezTo>
                  <a:pt x="192" y="202"/>
                  <a:pt x="192" y="202"/>
                  <a:pt x="192" y="202"/>
                </a:cubicBezTo>
                <a:cubicBezTo>
                  <a:pt x="192" y="238"/>
                  <a:pt x="224" y="267"/>
                  <a:pt x="245" y="286"/>
                </a:cubicBezTo>
                <a:cubicBezTo>
                  <a:pt x="251" y="290"/>
                  <a:pt x="251" y="290"/>
                  <a:pt x="251" y="290"/>
                </a:cubicBezTo>
                <a:cubicBezTo>
                  <a:pt x="252" y="292"/>
                  <a:pt x="254" y="294"/>
                  <a:pt x="256" y="295"/>
                </a:cubicBezTo>
                <a:cubicBezTo>
                  <a:pt x="257" y="294"/>
                  <a:pt x="259" y="292"/>
                  <a:pt x="261" y="290"/>
                </a:cubicBezTo>
                <a:cubicBezTo>
                  <a:pt x="266" y="286"/>
                  <a:pt x="266" y="286"/>
                  <a:pt x="266" y="286"/>
                </a:cubicBezTo>
                <a:cubicBezTo>
                  <a:pt x="287" y="267"/>
                  <a:pt x="320" y="238"/>
                  <a:pt x="320" y="202"/>
                </a:cubicBezTo>
                <a:cubicBezTo>
                  <a:pt x="320" y="132"/>
                  <a:pt x="320" y="132"/>
                  <a:pt x="320" y="132"/>
                </a:cubicBezTo>
                <a:cubicBezTo>
                  <a:pt x="295" y="157"/>
                  <a:pt x="295" y="157"/>
                  <a:pt x="295" y="157"/>
                </a:cubicBezTo>
                <a:cubicBezTo>
                  <a:pt x="293" y="159"/>
                  <a:pt x="290" y="160"/>
                  <a:pt x="288" y="160"/>
                </a:cubicBezTo>
                <a:cubicBezTo>
                  <a:pt x="285" y="160"/>
                  <a:pt x="282" y="159"/>
                  <a:pt x="280" y="157"/>
                </a:cubicBezTo>
                <a:cubicBezTo>
                  <a:pt x="276" y="152"/>
                  <a:pt x="276" y="146"/>
                  <a:pt x="280" y="141"/>
                </a:cubicBezTo>
                <a:cubicBezTo>
                  <a:pt x="323" y="99"/>
                  <a:pt x="323" y="99"/>
                  <a:pt x="323" y="99"/>
                </a:cubicBezTo>
                <a:cubicBezTo>
                  <a:pt x="324" y="98"/>
                  <a:pt x="325" y="97"/>
                  <a:pt x="326" y="96"/>
                </a:cubicBezTo>
                <a:cubicBezTo>
                  <a:pt x="329" y="95"/>
                  <a:pt x="332" y="95"/>
                  <a:pt x="334" y="96"/>
                </a:cubicBezTo>
                <a:cubicBezTo>
                  <a:pt x="336" y="97"/>
                  <a:pt x="337" y="98"/>
                  <a:pt x="338" y="99"/>
                </a:cubicBezTo>
                <a:cubicBezTo>
                  <a:pt x="381" y="141"/>
                  <a:pt x="381" y="141"/>
                  <a:pt x="381" y="141"/>
                </a:cubicBezTo>
                <a:cubicBezTo>
                  <a:pt x="385" y="146"/>
                  <a:pt x="385" y="152"/>
                  <a:pt x="381" y="157"/>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10" name="Freeform 603">
            <a:extLst>
              <a:ext uri="{FF2B5EF4-FFF2-40B4-BE49-F238E27FC236}">
                <a16:creationId xmlns:a16="http://schemas.microsoft.com/office/drawing/2014/main" id="{CCB34E6F-A062-44C2-BC2B-AD6F3724FAF6}"/>
              </a:ext>
            </a:extLst>
          </p:cNvPr>
          <p:cNvSpPr>
            <a:spLocks noChangeAspect="1" noEditPoints="1"/>
          </p:cNvSpPr>
          <p:nvPr/>
        </p:nvSpPr>
        <p:spPr bwMode="auto">
          <a:xfrm>
            <a:off x="3535332" y="249980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17" name="TextBox 316">
            <a:extLst>
              <a:ext uri="{FF2B5EF4-FFF2-40B4-BE49-F238E27FC236}">
                <a16:creationId xmlns:a16="http://schemas.microsoft.com/office/drawing/2014/main" id="{328FCB5E-EC56-4046-AA1B-40BD76406551}"/>
              </a:ext>
            </a:extLst>
          </p:cNvPr>
          <p:cNvSpPr txBox="1"/>
          <p:nvPr/>
        </p:nvSpPr>
        <p:spPr>
          <a:xfrm>
            <a:off x="4643899" y="2946691"/>
            <a:ext cx="1073543" cy="153888"/>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ea typeface="Open Sans" panose="020B0606030504020204" pitchFamily="34" charset="0"/>
                <a:cs typeface="Open Sans" panose="020B0606030504020204" pitchFamily="34" charset="0"/>
              </a:rPr>
              <a:t>Transform data</a:t>
            </a:r>
          </a:p>
        </p:txBody>
      </p:sp>
      <p:sp>
        <p:nvSpPr>
          <p:cNvPr id="318" name="TextBox 317">
            <a:extLst>
              <a:ext uri="{FF2B5EF4-FFF2-40B4-BE49-F238E27FC236}">
                <a16:creationId xmlns:a16="http://schemas.microsoft.com/office/drawing/2014/main" id="{8E1D0B12-73E3-4702-980F-A63C6A84167E}"/>
              </a:ext>
            </a:extLst>
          </p:cNvPr>
          <p:cNvSpPr txBox="1"/>
          <p:nvPr/>
        </p:nvSpPr>
        <p:spPr>
          <a:xfrm>
            <a:off x="3185350" y="2896020"/>
            <a:ext cx="1119530" cy="307777"/>
          </a:xfrm>
          <a:prstGeom prst="rect">
            <a:avLst/>
          </a:prstGeom>
          <a:noFill/>
        </p:spPr>
        <p:txBody>
          <a:bodyPr wrap="square" lIns="0" tIns="0" rIns="0" bIns="0" rtlCol="0">
            <a:spAutoFit/>
          </a:bodyPr>
          <a:lstStyle/>
          <a:p>
            <a:pPr algn="ctr">
              <a:spcBef>
                <a:spcPts val="600"/>
              </a:spcBef>
              <a:buSzPct val="100000"/>
              <a:defRPr/>
            </a:pPr>
            <a:r>
              <a:rPr lang="en-US" sz="1000" kern="0">
                <a:solidFill>
                  <a:srgbClr val="6B767D"/>
                </a:solidFill>
                <a:ea typeface="Open Sans" panose="020B0606030504020204" pitchFamily="34" charset="0"/>
                <a:cs typeface="Open Sans" panose="020B0606030504020204" pitchFamily="34" charset="0"/>
              </a:rPr>
              <a:t>Extract data from Salesforce</a:t>
            </a:r>
          </a:p>
        </p:txBody>
      </p:sp>
      <p:cxnSp>
        <p:nvCxnSpPr>
          <p:cNvPr id="323" name="Straight Arrow Connector 322">
            <a:extLst>
              <a:ext uri="{FF2B5EF4-FFF2-40B4-BE49-F238E27FC236}">
                <a16:creationId xmlns:a16="http://schemas.microsoft.com/office/drawing/2014/main" id="{AA9356BD-0D6D-48D3-9D47-9C324AAE975A}"/>
              </a:ext>
            </a:extLst>
          </p:cNvPr>
          <p:cNvCxnSpPr>
            <a:cxnSpLocks/>
          </p:cNvCxnSpPr>
          <p:nvPr/>
        </p:nvCxnSpPr>
        <p:spPr>
          <a:xfrm flipV="1">
            <a:off x="3718852" y="2136144"/>
            <a:ext cx="0" cy="371393"/>
          </a:xfrm>
          <a:prstGeom prst="straightConnector1">
            <a:avLst/>
          </a:prstGeom>
          <a:noFill/>
          <a:ln w="25400" cap="flat" cmpd="sng" algn="ctr">
            <a:solidFill>
              <a:srgbClr val="F3753F"/>
            </a:solidFill>
            <a:prstDash val="sysDot"/>
            <a:tailEnd type="triangle"/>
          </a:ln>
          <a:effectLst/>
        </p:spPr>
      </p:cxnSp>
      <p:cxnSp>
        <p:nvCxnSpPr>
          <p:cNvPr id="324" name="Straight Arrow Connector 323">
            <a:extLst>
              <a:ext uri="{FF2B5EF4-FFF2-40B4-BE49-F238E27FC236}">
                <a16:creationId xmlns:a16="http://schemas.microsoft.com/office/drawing/2014/main" id="{067858AD-E69A-4B2A-8F99-458A1C76ECA1}"/>
              </a:ext>
            </a:extLst>
          </p:cNvPr>
          <p:cNvCxnSpPr>
            <a:cxnSpLocks/>
          </p:cNvCxnSpPr>
          <p:nvPr/>
        </p:nvCxnSpPr>
        <p:spPr>
          <a:xfrm flipV="1">
            <a:off x="5149093" y="2158619"/>
            <a:ext cx="0" cy="377266"/>
          </a:xfrm>
          <a:prstGeom prst="straightConnector1">
            <a:avLst/>
          </a:prstGeom>
          <a:noFill/>
          <a:ln w="25400" cap="flat" cmpd="sng" algn="ctr">
            <a:solidFill>
              <a:srgbClr val="F3753F"/>
            </a:solidFill>
            <a:prstDash val="sysDot"/>
            <a:tailEnd type="triangle"/>
          </a:ln>
          <a:effectLst/>
        </p:spPr>
      </p:cxnSp>
      <p:cxnSp>
        <p:nvCxnSpPr>
          <p:cNvPr id="326" name="Straight Arrow Connector 325">
            <a:extLst>
              <a:ext uri="{FF2B5EF4-FFF2-40B4-BE49-F238E27FC236}">
                <a16:creationId xmlns:a16="http://schemas.microsoft.com/office/drawing/2014/main" id="{4E19770B-5ED8-4E24-A170-7AEBA119B86C}"/>
              </a:ext>
            </a:extLst>
          </p:cNvPr>
          <p:cNvCxnSpPr>
            <a:cxnSpLocks/>
          </p:cNvCxnSpPr>
          <p:nvPr/>
        </p:nvCxnSpPr>
        <p:spPr>
          <a:xfrm flipH="1" flipV="1">
            <a:off x="5607947" y="2713789"/>
            <a:ext cx="657386" cy="14617"/>
          </a:xfrm>
          <a:prstGeom prst="straightConnector1">
            <a:avLst/>
          </a:prstGeom>
          <a:noFill/>
          <a:ln w="25400" cap="flat" cmpd="sng" algn="ctr">
            <a:solidFill>
              <a:srgbClr val="F3753F"/>
            </a:solidFill>
            <a:prstDash val="solid"/>
            <a:headEnd type="triangle"/>
            <a:tailEnd type="none"/>
          </a:ln>
          <a:effectLst/>
        </p:spPr>
      </p:cxnSp>
      <p:cxnSp>
        <p:nvCxnSpPr>
          <p:cNvPr id="328" name="Straight Arrow Connector 327">
            <a:extLst>
              <a:ext uri="{FF2B5EF4-FFF2-40B4-BE49-F238E27FC236}">
                <a16:creationId xmlns:a16="http://schemas.microsoft.com/office/drawing/2014/main" id="{A8FA6341-B52E-4999-B711-11C7ECAF01EF}"/>
              </a:ext>
            </a:extLst>
          </p:cNvPr>
          <p:cNvCxnSpPr>
            <a:cxnSpLocks/>
          </p:cNvCxnSpPr>
          <p:nvPr/>
        </p:nvCxnSpPr>
        <p:spPr>
          <a:xfrm flipH="1" flipV="1">
            <a:off x="3960293" y="2701940"/>
            <a:ext cx="977620" cy="23699"/>
          </a:xfrm>
          <a:prstGeom prst="straightConnector1">
            <a:avLst/>
          </a:prstGeom>
          <a:noFill/>
          <a:ln w="25400" cap="flat" cmpd="sng" algn="ctr">
            <a:solidFill>
              <a:srgbClr val="F3753F"/>
            </a:solidFill>
            <a:prstDash val="solid"/>
            <a:headEnd type="triangle"/>
            <a:tailEnd type="none"/>
          </a:ln>
          <a:effectLst/>
        </p:spPr>
      </p:cxnSp>
      <p:sp>
        <p:nvSpPr>
          <p:cNvPr id="335" name="Flowchart: Connector 334">
            <a:extLst>
              <a:ext uri="{FF2B5EF4-FFF2-40B4-BE49-F238E27FC236}">
                <a16:creationId xmlns:a16="http://schemas.microsoft.com/office/drawing/2014/main" id="{15D761AD-0D5C-49A8-887A-26F6422C0B05}"/>
              </a:ext>
            </a:extLst>
          </p:cNvPr>
          <p:cNvSpPr/>
          <p:nvPr/>
        </p:nvSpPr>
        <p:spPr bwMode="gray">
          <a:xfrm>
            <a:off x="1210354" y="1751988"/>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338" name="Flowchart: Connector 337">
            <a:extLst>
              <a:ext uri="{FF2B5EF4-FFF2-40B4-BE49-F238E27FC236}">
                <a16:creationId xmlns:a16="http://schemas.microsoft.com/office/drawing/2014/main" id="{4565EF65-F80D-4E76-948C-9567B2C7B359}"/>
              </a:ext>
            </a:extLst>
          </p:cNvPr>
          <p:cNvSpPr/>
          <p:nvPr/>
        </p:nvSpPr>
        <p:spPr bwMode="gray">
          <a:xfrm>
            <a:off x="3843982" y="2315161"/>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339" name="Flowchart: Connector 338">
            <a:extLst>
              <a:ext uri="{FF2B5EF4-FFF2-40B4-BE49-F238E27FC236}">
                <a16:creationId xmlns:a16="http://schemas.microsoft.com/office/drawing/2014/main" id="{4930B968-2A24-4378-9165-13BA443D423B}"/>
              </a:ext>
            </a:extLst>
          </p:cNvPr>
          <p:cNvSpPr/>
          <p:nvPr/>
        </p:nvSpPr>
        <p:spPr bwMode="gray">
          <a:xfrm>
            <a:off x="5267822" y="2297133"/>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341" name="Flowchart: Connector 340">
            <a:extLst>
              <a:ext uri="{FF2B5EF4-FFF2-40B4-BE49-F238E27FC236}">
                <a16:creationId xmlns:a16="http://schemas.microsoft.com/office/drawing/2014/main" id="{192EA019-5A4F-490B-AB27-6F0B26012C73}"/>
              </a:ext>
            </a:extLst>
          </p:cNvPr>
          <p:cNvSpPr/>
          <p:nvPr/>
        </p:nvSpPr>
        <p:spPr bwMode="gray">
          <a:xfrm>
            <a:off x="6749853" y="2264838"/>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4</a:t>
            </a:r>
          </a:p>
        </p:txBody>
      </p:sp>
      <p:sp>
        <p:nvSpPr>
          <p:cNvPr id="342" name="Flowchart: Connector 341">
            <a:extLst>
              <a:ext uri="{FF2B5EF4-FFF2-40B4-BE49-F238E27FC236}">
                <a16:creationId xmlns:a16="http://schemas.microsoft.com/office/drawing/2014/main" id="{59691202-9124-4165-99D2-0DDAA8FE0451}"/>
              </a:ext>
            </a:extLst>
          </p:cNvPr>
          <p:cNvSpPr/>
          <p:nvPr/>
        </p:nvSpPr>
        <p:spPr bwMode="gray">
          <a:xfrm>
            <a:off x="103266" y="4805611"/>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344" name="Flowchart: Connector 343">
            <a:extLst>
              <a:ext uri="{FF2B5EF4-FFF2-40B4-BE49-F238E27FC236}">
                <a16:creationId xmlns:a16="http://schemas.microsoft.com/office/drawing/2014/main" id="{CB0B6606-9C3A-4138-8833-7A483CA11678}"/>
              </a:ext>
            </a:extLst>
          </p:cNvPr>
          <p:cNvSpPr/>
          <p:nvPr/>
        </p:nvSpPr>
        <p:spPr bwMode="gray">
          <a:xfrm>
            <a:off x="2466651" y="4808126"/>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2</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345" name="Flowchart: Connector 344">
            <a:extLst>
              <a:ext uri="{FF2B5EF4-FFF2-40B4-BE49-F238E27FC236}">
                <a16:creationId xmlns:a16="http://schemas.microsoft.com/office/drawing/2014/main" id="{0BE4D4FF-F880-4109-AA19-3C90E0B4489D}"/>
              </a:ext>
            </a:extLst>
          </p:cNvPr>
          <p:cNvSpPr/>
          <p:nvPr/>
        </p:nvSpPr>
        <p:spPr bwMode="gray">
          <a:xfrm>
            <a:off x="4345568" y="4798327"/>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3</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347" name="Flowchart: Connector 346">
            <a:extLst>
              <a:ext uri="{FF2B5EF4-FFF2-40B4-BE49-F238E27FC236}">
                <a16:creationId xmlns:a16="http://schemas.microsoft.com/office/drawing/2014/main" id="{F85E4C2A-62C0-4116-AE49-6E381335268B}"/>
              </a:ext>
            </a:extLst>
          </p:cNvPr>
          <p:cNvSpPr/>
          <p:nvPr/>
        </p:nvSpPr>
        <p:spPr bwMode="gray">
          <a:xfrm>
            <a:off x="6412651" y="4806941"/>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lang="en-US" sz="1000" b="1">
                <a:solidFill>
                  <a:prstClr val="white"/>
                </a:solidFill>
                <a:cs typeface="Arial" panose="020B0604020202020204" pitchFamily="34" charset="0"/>
              </a:rPr>
              <a:t>4</a:t>
            </a:r>
            <a:endPar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122" name="TextBox 121">
            <a:extLst>
              <a:ext uri="{FF2B5EF4-FFF2-40B4-BE49-F238E27FC236}">
                <a16:creationId xmlns:a16="http://schemas.microsoft.com/office/drawing/2014/main" id="{D0F9B36D-8D6F-461A-BDFC-D3F191B98733}"/>
              </a:ext>
            </a:extLst>
          </p:cNvPr>
          <p:cNvSpPr txBox="1"/>
          <p:nvPr/>
        </p:nvSpPr>
        <p:spPr>
          <a:xfrm>
            <a:off x="6589796" y="5183033"/>
            <a:ext cx="1677464" cy="1384995"/>
          </a:xfrm>
          <a:prstGeom prst="rect">
            <a:avLst/>
          </a:prstGeom>
          <a:noFill/>
        </p:spPr>
        <p:txBody>
          <a:bodyPr wrap="square" lIns="0" tIns="0" rIns="0" bIns="0" rtlCol="0">
            <a:spAutoFit/>
          </a:bodyPr>
          <a:lstStyle/>
          <a:p>
            <a:r>
              <a:rPr lang="en-US" sz="1000" kern="0">
                <a:solidFill>
                  <a:srgbClr val="6B767D"/>
                </a:solidFill>
                <a:ea typeface="Open Sans" panose="020B0606030504020204" pitchFamily="34" charset="0"/>
                <a:cs typeface="Open Sans" panose="020B0606030504020204" pitchFamily="34" charset="0"/>
              </a:rPr>
              <a:t>Standard Oracle Import job is triggered to load interface data to Oracle Cloud</a:t>
            </a:r>
          </a:p>
          <a:p>
            <a:r>
              <a:rPr lang="en-US" sz="1000" kern="0">
                <a:solidFill>
                  <a:srgbClr val="6B767D"/>
                </a:solidFill>
                <a:ea typeface="Open Sans" panose="020B0606030504020204" pitchFamily="34" charset="0"/>
                <a:cs typeface="Open Sans" panose="020B0606030504020204" pitchFamily="34" charset="0"/>
              </a:rPr>
              <a:t>A detailed SaaS- PaaS reconciliation report is published to the user via an email notification. In case of  any failures, the user can reprocess the data</a:t>
            </a:r>
          </a:p>
        </p:txBody>
      </p:sp>
      <p:sp>
        <p:nvSpPr>
          <p:cNvPr id="130" name="TextBox 129">
            <a:extLst>
              <a:ext uri="{FF2B5EF4-FFF2-40B4-BE49-F238E27FC236}">
                <a16:creationId xmlns:a16="http://schemas.microsoft.com/office/drawing/2014/main" id="{DC2FA4C8-93D2-45E9-BA4E-45F4D06F2D6C}"/>
              </a:ext>
            </a:extLst>
          </p:cNvPr>
          <p:cNvSpPr txBox="1"/>
          <p:nvPr/>
        </p:nvSpPr>
        <p:spPr>
          <a:xfrm>
            <a:off x="248108" y="4857193"/>
            <a:ext cx="1212719" cy="153888"/>
          </a:xfrm>
          <a:prstGeom prst="rect">
            <a:avLst/>
          </a:prstGeom>
          <a:noFill/>
        </p:spPr>
        <p:txBody>
          <a:bodyPr wrap="square" lIns="0" tIns="0" rIns="0" bIns="0" rtlCol="0">
            <a:spAutoFit/>
          </a:bodyPr>
          <a:lstStyle/>
          <a:p>
            <a:pPr algn="ctr">
              <a:buSzPct val="100000"/>
              <a:defRPr/>
            </a:pPr>
            <a:r>
              <a:rPr lang="en-US" sz="1000" b="1" kern="0">
                <a:solidFill>
                  <a:schemeClr val="accent6"/>
                </a:solidFill>
                <a:ea typeface="Open Sans" panose="020B0606030504020204" pitchFamily="34" charset="0"/>
                <a:cs typeface="Open Sans" panose="020B0606030504020204" pitchFamily="34" charset="0"/>
              </a:rPr>
              <a:t>Data integration</a:t>
            </a:r>
          </a:p>
        </p:txBody>
      </p:sp>
      <p:sp>
        <p:nvSpPr>
          <p:cNvPr id="132" name="TextBox 131">
            <a:extLst>
              <a:ext uri="{FF2B5EF4-FFF2-40B4-BE49-F238E27FC236}">
                <a16:creationId xmlns:a16="http://schemas.microsoft.com/office/drawing/2014/main" id="{84849D3A-5233-4252-AF45-6ACBD7C5EE1D}"/>
              </a:ext>
            </a:extLst>
          </p:cNvPr>
          <p:cNvSpPr txBox="1"/>
          <p:nvPr/>
        </p:nvSpPr>
        <p:spPr>
          <a:xfrm>
            <a:off x="2747574" y="4864079"/>
            <a:ext cx="1597889" cy="153888"/>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Extract/ Receive Data</a:t>
            </a:r>
          </a:p>
        </p:txBody>
      </p:sp>
      <p:sp>
        <p:nvSpPr>
          <p:cNvPr id="134" name="TextBox 133">
            <a:extLst>
              <a:ext uri="{FF2B5EF4-FFF2-40B4-BE49-F238E27FC236}">
                <a16:creationId xmlns:a16="http://schemas.microsoft.com/office/drawing/2014/main" id="{2767715F-CC16-4F00-B296-AADF1647343B}"/>
              </a:ext>
            </a:extLst>
          </p:cNvPr>
          <p:cNvSpPr txBox="1"/>
          <p:nvPr/>
        </p:nvSpPr>
        <p:spPr>
          <a:xfrm>
            <a:off x="4602758" y="4864079"/>
            <a:ext cx="1751925" cy="153888"/>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Transform data</a:t>
            </a:r>
          </a:p>
        </p:txBody>
      </p:sp>
      <p:sp>
        <p:nvSpPr>
          <p:cNvPr id="136" name="TextBox 135">
            <a:extLst>
              <a:ext uri="{FF2B5EF4-FFF2-40B4-BE49-F238E27FC236}">
                <a16:creationId xmlns:a16="http://schemas.microsoft.com/office/drawing/2014/main" id="{FC33C235-1849-4130-9F40-03FC320DFC5B}"/>
              </a:ext>
            </a:extLst>
          </p:cNvPr>
          <p:cNvSpPr txBox="1"/>
          <p:nvPr/>
        </p:nvSpPr>
        <p:spPr>
          <a:xfrm>
            <a:off x="6704154" y="4851777"/>
            <a:ext cx="2577160" cy="153888"/>
          </a:xfrm>
          <a:prstGeom prst="rect">
            <a:avLst/>
          </a:prstGeom>
          <a:noFill/>
        </p:spPr>
        <p:txBody>
          <a:bodyPr wrap="square" lIns="0" tIns="0" rIns="0" bIns="0" rtlCol="0">
            <a:spAutoFit/>
          </a:bodyPr>
          <a:lstStyle/>
          <a:p>
            <a:pPr>
              <a:buSzPct val="100000"/>
              <a:defRPr/>
            </a:pPr>
            <a:r>
              <a:rPr lang="en-US" sz="1000" b="1" kern="0">
                <a:solidFill>
                  <a:schemeClr val="accent6"/>
                </a:solidFill>
                <a:ea typeface="Open Sans" panose="020B0606030504020204" pitchFamily="34" charset="0"/>
                <a:cs typeface="Open Sans" panose="020B0606030504020204" pitchFamily="34" charset="0"/>
              </a:rPr>
              <a:t>Load to Oracle Cloud</a:t>
            </a:r>
          </a:p>
        </p:txBody>
      </p:sp>
      <p:sp>
        <p:nvSpPr>
          <p:cNvPr id="89" name="Rectangle 88">
            <a:extLst>
              <a:ext uri="{FF2B5EF4-FFF2-40B4-BE49-F238E27FC236}">
                <a16:creationId xmlns:a16="http://schemas.microsoft.com/office/drawing/2014/main" id="{4CA199DF-2EE0-4725-952A-D2011DB2AC1D}"/>
              </a:ext>
            </a:extLst>
          </p:cNvPr>
          <p:cNvSpPr/>
          <p:nvPr/>
        </p:nvSpPr>
        <p:spPr bwMode="gray">
          <a:xfrm>
            <a:off x="10058400" y="3049947"/>
            <a:ext cx="1887796" cy="457200"/>
          </a:xfrm>
          <a:prstGeom prst="rect">
            <a:avLst/>
          </a:prstGeom>
          <a:solidFill>
            <a:sysClr val="window" lastClr="FFFFFF"/>
          </a:solidFill>
          <a:ln w="9525" algn="ctr">
            <a:solidFill>
              <a:sysClr val="windowText" lastClr="000000"/>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pPr>
            <a:r>
              <a:rPr lang="en-US" sz="1000" kern="0">
                <a:solidFill>
                  <a:srgbClr val="6B767D"/>
                </a:solidFill>
                <a:ea typeface="Open Sans" panose="020B0606030504020204" pitchFamily="34" charset="0"/>
                <a:cs typeface="Open Sans" panose="020B0606030504020204" pitchFamily="34" charset="0"/>
              </a:rPr>
              <a:t>Reprocessing mechanism is handled by OIC</a:t>
            </a:r>
          </a:p>
        </p:txBody>
      </p:sp>
      <p:sp>
        <p:nvSpPr>
          <p:cNvPr id="90" name="Rectangle 89">
            <a:extLst>
              <a:ext uri="{FF2B5EF4-FFF2-40B4-BE49-F238E27FC236}">
                <a16:creationId xmlns:a16="http://schemas.microsoft.com/office/drawing/2014/main" id="{7E53F34A-884F-45FB-8077-EAD538B432C1}"/>
              </a:ext>
            </a:extLst>
          </p:cNvPr>
          <p:cNvSpPr/>
          <p:nvPr/>
        </p:nvSpPr>
        <p:spPr bwMode="gray">
          <a:xfrm>
            <a:off x="10058400" y="3598156"/>
            <a:ext cx="1887796" cy="457200"/>
          </a:xfrm>
          <a:prstGeom prst="rect">
            <a:avLst/>
          </a:prstGeom>
          <a:solidFill>
            <a:sysClr val="window" lastClr="FFFFFF"/>
          </a:solidFill>
          <a:ln w="6350" algn="ctr">
            <a:solidFill>
              <a:sysClr val="windowText" lastClr="000000"/>
            </a:solidFill>
            <a:miter lim="800000"/>
            <a:headEnd/>
            <a:tailEnd/>
          </a:ln>
        </p:spPr>
        <p:txBody>
          <a:bodyPr wrap="square" lIns="88900" tIns="88900" rIns="88900" bIns="88900" rtlCol="0" anchor="t" anchorCtr="0"/>
          <a:lstStyle/>
          <a:p>
            <a:pPr marL="171450" indent="-171450">
              <a:lnSpc>
                <a:spcPct val="106000"/>
              </a:lnSpc>
              <a:buFont typeface="Wingdings" panose="05000000000000000000" pitchFamily="2" charset="2"/>
              <a:buChar char="ü"/>
              <a:defRPr/>
            </a:pPr>
            <a:r>
              <a:rPr lang="en-US" sz="1000" kern="0">
                <a:solidFill>
                  <a:srgbClr val="6B767D"/>
                </a:solidFill>
              </a:rPr>
              <a:t>Leverage existing error handling</a:t>
            </a:r>
          </a:p>
        </p:txBody>
      </p:sp>
      <p:sp>
        <p:nvSpPr>
          <p:cNvPr id="93" name="Rectangle 92">
            <a:extLst>
              <a:ext uri="{FF2B5EF4-FFF2-40B4-BE49-F238E27FC236}">
                <a16:creationId xmlns:a16="http://schemas.microsoft.com/office/drawing/2014/main" id="{B9E612EE-F7EC-460B-A001-0322F5C8D755}"/>
              </a:ext>
            </a:extLst>
          </p:cNvPr>
          <p:cNvSpPr/>
          <p:nvPr/>
        </p:nvSpPr>
        <p:spPr bwMode="gray">
          <a:xfrm>
            <a:off x="567266" y="3093281"/>
            <a:ext cx="870507" cy="327932"/>
          </a:xfrm>
          <a:prstGeom prst="rect">
            <a:avLst/>
          </a:prstGeom>
          <a:solidFill>
            <a:sysClr val="window" lastClr="FFFFFF"/>
          </a:solidFill>
          <a:ln w="12700" algn="ctr">
            <a:solidFill>
              <a:srgbClr val="6B767D"/>
            </a:solidFill>
            <a:miter lim="800000"/>
            <a:headEnd/>
            <a:tailEnd/>
          </a:ln>
        </p:spPr>
        <p:txBody>
          <a:bodyPr wrap="square" lIns="88900" tIns="88900" rIns="88900" bIns="88900" rtlCol="0" anchor="ctr"/>
          <a:lstStyle/>
          <a:p>
            <a:pPr algn="ctr">
              <a:lnSpc>
                <a:spcPct val="106000"/>
              </a:lnSpc>
              <a:buFont typeface="Wingdings 2" pitchFamily="18" charset="2"/>
              <a:buNone/>
              <a:defRPr/>
            </a:pPr>
            <a:r>
              <a:rPr lang="en-US" sz="1000" b="1" kern="0">
                <a:solidFill>
                  <a:srgbClr val="6B767D"/>
                </a:solidFill>
                <a:ea typeface="Open Sans" panose="020B0606030504020204" pitchFamily="34" charset="0"/>
                <a:cs typeface="Open Sans" panose="020B0606030504020204" pitchFamily="34" charset="0"/>
              </a:rPr>
              <a:t>Error Logging</a:t>
            </a:r>
          </a:p>
        </p:txBody>
      </p:sp>
    </p:spTree>
    <p:extLst>
      <p:ext uri="{BB962C8B-B14F-4D97-AF65-F5344CB8AC3E}">
        <p14:creationId xmlns:p14="http://schemas.microsoft.com/office/powerpoint/2010/main" val="42130266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07998CAD-18F2-4DB1-9B06-4D3E5FAA8B63}"/>
              </a:ext>
            </a:extLst>
          </p:cNvPr>
          <p:cNvSpPr/>
          <p:nvPr/>
        </p:nvSpPr>
        <p:spPr>
          <a:xfrm>
            <a:off x="9270679" y="1715624"/>
            <a:ext cx="2724892" cy="383351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edEx Sans Regular" panose="020B0603020203020204"/>
            </a:endParaRPr>
          </a:p>
        </p:txBody>
      </p:sp>
      <p:sp>
        <p:nvSpPr>
          <p:cNvPr id="4" name="Text Placeholder 3">
            <a:extLst>
              <a:ext uri="{FF2B5EF4-FFF2-40B4-BE49-F238E27FC236}">
                <a16:creationId xmlns:a16="http://schemas.microsoft.com/office/drawing/2014/main" id="{6B577F0F-8882-463E-A9C5-496642D9C5F1}"/>
              </a:ext>
            </a:extLst>
          </p:cNvPr>
          <p:cNvSpPr>
            <a:spLocks noGrp="1"/>
          </p:cNvSpPr>
          <p:nvPr>
            <p:ph type="body" sz="quarter" idx="13"/>
          </p:nvPr>
        </p:nvSpPr>
        <p:spPr>
          <a:xfrm>
            <a:off x="469900" y="822616"/>
            <a:ext cx="11252200" cy="255966"/>
          </a:xfrm>
        </p:spPr>
        <p:txBody>
          <a:bodyPr/>
          <a:lstStyle/>
          <a:p>
            <a:r>
              <a:rPr lang="en-US" sz="1200">
                <a:latin typeface="+mn-lt"/>
              </a:rPr>
              <a:t>The framework ensures that an exception is gracefully addressed, and primary owners are notified about the issue in a non-intrusive manner. Logging and notification are the pillars of exception handling as they establish a consistent tracking paradigm to troubleshoot and monitor</a:t>
            </a:r>
          </a:p>
        </p:txBody>
      </p:sp>
      <p:sp>
        <p:nvSpPr>
          <p:cNvPr id="2" name="Title 1">
            <a:extLst>
              <a:ext uri="{FF2B5EF4-FFF2-40B4-BE49-F238E27FC236}">
                <a16:creationId xmlns:a16="http://schemas.microsoft.com/office/drawing/2014/main" id="{98649669-EDE3-440E-B610-F79EAD6D5F8F}"/>
              </a:ext>
            </a:extLst>
          </p:cNvPr>
          <p:cNvSpPr>
            <a:spLocks noGrp="1"/>
          </p:cNvSpPr>
          <p:nvPr>
            <p:ph type="title"/>
          </p:nvPr>
        </p:nvSpPr>
        <p:spPr>
          <a:xfrm>
            <a:off x="469900" y="408607"/>
            <a:ext cx="11252200" cy="428780"/>
          </a:xfrm>
        </p:spPr>
        <p:txBody>
          <a:bodyPr/>
          <a:lstStyle/>
          <a:p>
            <a:r>
              <a:rPr lang="en-US" sz="2400">
                <a:latin typeface="+mn-lt"/>
                <a:ea typeface="FedEx Sans Light" panose="020B0403020203020204" pitchFamily="34" charset="0"/>
                <a:cs typeface="FedEx Sans Light" panose="020B0403020203020204" pitchFamily="34" charset="0"/>
              </a:rPr>
              <a:t>Common Error Logging Framework SFDC - Process Flow</a:t>
            </a:r>
          </a:p>
        </p:txBody>
      </p:sp>
      <p:sp>
        <p:nvSpPr>
          <p:cNvPr id="95" name="Rectangle 94">
            <a:extLst>
              <a:ext uri="{FF2B5EF4-FFF2-40B4-BE49-F238E27FC236}">
                <a16:creationId xmlns:a16="http://schemas.microsoft.com/office/drawing/2014/main" id="{81823CBF-7C46-45FB-9C57-EA2189D9978A}"/>
              </a:ext>
            </a:extLst>
          </p:cNvPr>
          <p:cNvSpPr>
            <a:spLocks noChangeArrowheads="1"/>
          </p:cNvSpPr>
          <p:nvPr/>
        </p:nvSpPr>
        <p:spPr bwMode="auto">
          <a:xfrm>
            <a:off x="1405696" y="2178060"/>
            <a:ext cx="1134861" cy="45720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Interface Run</a:t>
            </a:r>
          </a:p>
        </p:txBody>
      </p:sp>
      <p:cxnSp>
        <p:nvCxnSpPr>
          <p:cNvPr id="100" name="Straight Arrow Connector 99">
            <a:extLst>
              <a:ext uri="{FF2B5EF4-FFF2-40B4-BE49-F238E27FC236}">
                <a16:creationId xmlns:a16="http://schemas.microsoft.com/office/drawing/2014/main" id="{A79C1DC1-15E2-4C62-8DE2-A611999CDB05}"/>
              </a:ext>
            </a:extLst>
          </p:cNvPr>
          <p:cNvCxnSpPr>
            <a:cxnSpLocks/>
            <a:endCxn id="95" idx="1"/>
          </p:cNvCxnSpPr>
          <p:nvPr/>
        </p:nvCxnSpPr>
        <p:spPr>
          <a:xfrm>
            <a:off x="903102" y="2405844"/>
            <a:ext cx="502594" cy="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52B17C02-1598-47DA-99B5-6ACFFFDA5276}"/>
              </a:ext>
            </a:extLst>
          </p:cNvPr>
          <p:cNvSpPr>
            <a:spLocks noChangeArrowheads="1"/>
          </p:cNvSpPr>
          <p:nvPr/>
        </p:nvSpPr>
        <p:spPr bwMode="auto">
          <a:xfrm>
            <a:off x="6514461" y="4544814"/>
            <a:ext cx="1380823" cy="705611"/>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Technical team to check exact Error, fix and retrigger failure records</a:t>
            </a:r>
          </a:p>
        </p:txBody>
      </p:sp>
      <p:sp>
        <p:nvSpPr>
          <p:cNvPr id="105" name="Rectangle 104">
            <a:extLst>
              <a:ext uri="{FF2B5EF4-FFF2-40B4-BE49-F238E27FC236}">
                <a16:creationId xmlns:a16="http://schemas.microsoft.com/office/drawing/2014/main" id="{8FAFE00B-BACB-48B4-9669-CDFEBDF9ADC8}"/>
              </a:ext>
            </a:extLst>
          </p:cNvPr>
          <p:cNvSpPr>
            <a:spLocks noChangeArrowheads="1"/>
          </p:cNvSpPr>
          <p:nvPr/>
        </p:nvSpPr>
        <p:spPr bwMode="auto">
          <a:xfrm>
            <a:off x="2522986" y="4518495"/>
            <a:ext cx="1371682" cy="68580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Business users take corrective action and send correct data</a:t>
            </a:r>
          </a:p>
        </p:txBody>
      </p:sp>
      <p:sp>
        <p:nvSpPr>
          <p:cNvPr id="106" name="Rectangle 105">
            <a:extLst>
              <a:ext uri="{FF2B5EF4-FFF2-40B4-BE49-F238E27FC236}">
                <a16:creationId xmlns:a16="http://schemas.microsoft.com/office/drawing/2014/main" id="{50A32D63-05AB-4041-8406-ABAD96C8C9E0}"/>
              </a:ext>
            </a:extLst>
          </p:cNvPr>
          <p:cNvSpPr>
            <a:spLocks noChangeArrowheads="1"/>
          </p:cNvSpPr>
          <p:nvPr/>
        </p:nvSpPr>
        <p:spPr bwMode="auto">
          <a:xfrm>
            <a:off x="7324374" y="3124876"/>
            <a:ext cx="1235491" cy="646010"/>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Create Error Logs records in Salesforce</a:t>
            </a:r>
          </a:p>
          <a:p>
            <a:pPr algn="ctr">
              <a:lnSpc>
                <a:spcPct val="95000"/>
              </a:lnSpc>
              <a:defRPr/>
            </a:pPr>
            <a:r>
              <a:rPr lang="en-US" sz="1000">
                <a:ea typeface="ＭＳ Ｐゴシック" pitchFamily="50" charset="-128"/>
              </a:rPr>
              <a:t>Build Reports</a:t>
            </a:r>
          </a:p>
        </p:txBody>
      </p:sp>
      <p:sp>
        <p:nvSpPr>
          <p:cNvPr id="107" name="Rectangle 106">
            <a:extLst>
              <a:ext uri="{FF2B5EF4-FFF2-40B4-BE49-F238E27FC236}">
                <a16:creationId xmlns:a16="http://schemas.microsoft.com/office/drawing/2014/main" id="{7B9405D6-9E8A-4CED-A4AD-603F828C6D80}"/>
              </a:ext>
            </a:extLst>
          </p:cNvPr>
          <p:cNvSpPr>
            <a:spLocks noChangeArrowheads="1"/>
          </p:cNvSpPr>
          <p:nvPr/>
        </p:nvSpPr>
        <p:spPr bwMode="auto">
          <a:xfrm>
            <a:off x="5729173" y="3137456"/>
            <a:ext cx="1148595" cy="622994"/>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pPr>
            <a:r>
              <a:rPr lang="en-US" sz="1000">
                <a:ea typeface="ＭＳ Ｐゴシック" pitchFamily="50" charset="-128"/>
              </a:rPr>
              <a:t>Notify User with Failure  Email with Error Reports</a:t>
            </a:r>
          </a:p>
        </p:txBody>
      </p:sp>
      <p:sp>
        <p:nvSpPr>
          <p:cNvPr id="110" name="AutoShape 33">
            <a:extLst>
              <a:ext uri="{FF2B5EF4-FFF2-40B4-BE49-F238E27FC236}">
                <a16:creationId xmlns:a16="http://schemas.microsoft.com/office/drawing/2014/main" id="{39F136C5-CD42-4249-BB84-A711EA2A86E6}"/>
              </a:ext>
            </a:extLst>
          </p:cNvPr>
          <p:cNvSpPr>
            <a:spLocks noChangeArrowheads="1"/>
          </p:cNvSpPr>
          <p:nvPr/>
        </p:nvSpPr>
        <p:spPr bwMode="auto">
          <a:xfrm>
            <a:off x="4584613" y="3741839"/>
            <a:ext cx="1239252" cy="429370"/>
          </a:xfrm>
          <a:prstGeom prst="diamond">
            <a:avLst/>
          </a:prstGeom>
          <a:solidFill>
            <a:schemeClr val="bg1"/>
          </a:solidFill>
          <a:ln w="19050">
            <a:solidFill>
              <a:srgbClr val="8C8C8C"/>
            </a:solidFill>
            <a:miter lim="800000"/>
            <a:headEnd/>
            <a:tailEnd/>
          </a:ln>
        </p:spPr>
        <p:txBody>
          <a:bodyPr wrap="square" lIns="36000" tIns="36000" rIns="36000" bIns="36000" anchor="ctr">
            <a:noAutofit/>
          </a:bodyPr>
          <a:lstStyle/>
          <a:p>
            <a:pPr algn="ctr">
              <a:spcAft>
                <a:spcPts val="600"/>
              </a:spcAft>
            </a:pPr>
            <a:r>
              <a:rPr lang="en-US" sz="1000"/>
              <a:t>Error Type</a:t>
            </a:r>
          </a:p>
        </p:txBody>
      </p:sp>
      <p:sp>
        <p:nvSpPr>
          <p:cNvPr id="116" name="Rectangle 115">
            <a:extLst>
              <a:ext uri="{FF2B5EF4-FFF2-40B4-BE49-F238E27FC236}">
                <a16:creationId xmlns:a16="http://schemas.microsoft.com/office/drawing/2014/main" id="{CBD14CA2-1365-48A5-B3A1-E1FEB5A0E9F2}"/>
              </a:ext>
            </a:extLst>
          </p:cNvPr>
          <p:cNvSpPr>
            <a:spLocks noChangeArrowheads="1"/>
          </p:cNvSpPr>
          <p:nvPr/>
        </p:nvSpPr>
        <p:spPr bwMode="auto">
          <a:xfrm>
            <a:off x="3581303" y="3075855"/>
            <a:ext cx="1148595" cy="533479"/>
          </a:xfrm>
          <a:prstGeom prst="rect">
            <a:avLst/>
          </a:prstGeom>
          <a:solidFill>
            <a:schemeClr val="bg1"/>
          </a:solidFill>
          <a:ln w="19050">
            <a:solidFill>
              <a:srgbClr val="8C8C8C"/>
            </a:solidFill>
            <a:miter lim="800000"/>
            <a:headEnd/>
            <a:tailEnd/>
          </a:ln>
        </p:spPr>
        <p:txBody>
          <a:bodyPr wrap="square" lIns="36000" tIns="36000" rIns="36000" bIns="36000" anchor="ctr">
            <a:noAutofit/>
          </a:bodyPr>
          <a:lstStyle/>
          <a:p>
            <a:pPr algn="ctr">
              <a:lnSpc>
                <a:spcPct val="95000"/>
              </a:lnSpc>
              <a:defRPr/>
            </a:pPr>
            <a:r>
              <a:rPr lang="en-US" sz="1000">
                <a:ea typeface="ＭＳ Ｐゴシック" pitchFamily="50" charset="-128"/>
              </a:rPr>
              <a:t>Notify User with Success Email</a:t>
            </a:r>
          </a:p>
        </p:txBody>
      </p:sp>
      <p:cxnSp>
        <p:nvCxnSpPr>
          <p:cNvPr id="119" name="Connector: Elbow 118">
            <a:extLst>
              <a:ext uri="{FF2B5EF4-FFF2-40B4-BE49-F238E27FC236}">
                <a16:creationId xmlns:a16="http://schemas.microsoft.com/office/drawing/2014/main" id="{032CC491-C6EE-424F-BB42-71762998A99A}"/>
              </a:ext>
            </a:extLst>
          </p:cNvPr>
          <p:cNvCxnSpPr>
            <a:cxnSpLocks/>
            <a:stCxn id="107" idx="1"/>
            <a:endCxn id="110" idx="0"/>
          </p:cNvCxnSpPr>
          <p:nvPr/>
        </p:nvCxnSpPr>
        <p:spPr>
          <a:xfrm rot="10800000" flipV="1">
            <a:off x="5204239" y="3448953"/>
            <a:ext cx="524934" cy="2928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F5C6ACA4-EAB7-47AF-9F71-7B76BFF316FB}"/>
              </a:ext>
            </a:extLst>
          </p:cNvPr>
          <p:cNvCxnSpPr>
            <a:cxnSpLocks/>
            <a:stCxn id="110" idx="1"/>
            <a:endCxn id="105" idx="0"/>
          </p:cNvCxnSpPr>
          <p:nvPr/>
        </p:nvCxnSpPr>
        <p:spPr>
          <a:xfrm rot="10800000" flipV="1">
            <a:off x="3208827" y="3956523"/>
            <a:ext cx="1375786" cy="561971"/>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293189FC-459B-403F-A72C-D3DC7657F7FC}"/>
              </a:ext>
            </a:extLst>
          </p:cNvPr>
          <p:cNvCxnSpPr>
            <a:cxnSpLocks/>
            <a:stCxn id="110" idx="3"/>
            <a:endCxn id="104" idx="0"/>
          </p:cNvCxnSpPr>
          <p:nvPr/>
        </p:nvCxnSpPr>
        <p:spPr>
          <a:xfrm>
            <a:off x="5823865" y="3956524"/>
            <a:ext cx="1381008" cy="588290"/>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3477BE9-6B8D-4F0F-BFAC-52FB2FA66D3C}"/>
              </a:ext>
            </a:extLst>
          </p:cNvPr>
          <p:cNvCxnSpPr>
            <a:cxnSpLocks/>
          </p:cNvCxnSpPr>
          <p:nvPr/>
        </p:nvCxnSpPr>
        <p:spPr>
          <a:xfrm flipH="1" flipV="1">
            <a:off x="964126" y="5429869"/>
            <a:ext cx="6241025" cy="8002"/>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85574C-1113-4130-A2D3-FD06FFF6E672}"/>
              </a:ext>
            </a:extLst>
          </p:cNvPr>
          <p:cNvCxnSpPr>
            <a:cxnSpLocks/>
            <a:stCxn id="104" idx="2"/>
          </p:cNvCxnSpPr>
          <p:nvPr/>
        </p:nvCxnSpPr>
        <p:spPr>
          <a:xfrm>
            <a:off x="7204873" y="5250425"/>
            <a:ext cx="0" cy="26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966F490-90AD-48DD-9334-92E3C08FB4CC}"/>
              </a:ext>
            </a:extLst>
          </p:cNvPr>
          <p:cNvCxnSpPr>
            <a:cxnSpLocks/>
            <a:stCxn id="105" idx="2"/>
          </p:cNvCxnSpPr>
          <p:nvPr/>
        </p:nvCxnSpPr>
        <p:spPr>
          <a:xfrm>
            <a:off x="3208827" y="5204295"/>
            <a:ext cx="4569" cy="223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07C5B7DF-7C05-4755-AD3D-E6C8318EA390}"/>
              </a:ext>
            </a:extLst>
          </p:cNvPr>
          <p:cNvCxnSpPr>
            <a:cxnSpLocks/>
          </p:cNvCxnSpPr>
          <p:nvPr/>
        </p:nvCxnSpPr>
        <p:spPr>
          <a:xfrm rot="16200000" flipH="1">
            <a:off x="6093674" y="2990871"/>
            <a:ext cx="3657796" cy="1501362"/>
          </a:xfrm>
          <a:prstGeom prst="bentConnector3">
            <a:avLst>
              <a:gd name="adj1" fmla="val 3"/>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60482525-8216-4E6C-A7ED-FCE72A4C4F4C}"/>
              </a:ext>
            </a:extLst>
          </p:cNvPr>
          <p:cNvCxnSpPr>
            <a:cxnSpLocks/>
          </p:cNvCxnSpPr>
          <p:nvPr/>
        </p:nvCxnSpPr>
        <p:spPr>
          <a:xfrm rot="10800000">
            <a:off x="2381471" y="3716664"/>
            <a:ext cx="6290971" cy="1832481"/>
          </a:xfrm>
          <a:prstGeom prst="bentConnector3">
            <a:avLst>
              <a:gd name="adj1" fmla="val 100474"/>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E1D3C92F-3A8F-46B0-B6EF-D2B244497185}"/>
              </a:ext>
            </a:extLst>
          </p:cNvPr>
          <p:cNvCxnSpPr>
            <a:cxnSpLocks/>
          </p:cNvCxnSpPr>
          <p:nvPr/>
        </p:nvCxnSpPr>
        <p:spPr>
          <a:xfrm flipV="1">
            <a:off x="2380660" y="3014582"/>
            <a:ext cx="4824490" cy="731563"/>
          </a:xfrm>
          <a:prstGeom prst="bentConnector3">
            <a:avLst>
              <a:gd name="adj1" fmla="val 52916"/>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B0D23745-0182-4FD9-8250-3C2AB279B04E}"/>
              </a:ext>
            </a:extLst>
          </p:cNvPr>
          <p:cNvSpPr/>
          <p:nvPr/>
        </p:nvSpPr>
        <p:spPr>
          <a:xfrm>
            <a:off x="8672674" y="1888288"/>
            <a:ext cx="291479" cy="3660852"/>
          </a:xfrm>
          <a:prstGeom prst="rect">
            <a:avLst/>
          </a:prstGeom>
          <a:solidFill>
            <a:srgbClr val="F3753F"/>
          </a:solidFill>
          <a:ln>
            <a:solidFill>
              <a:srgbClr val="0F7AB6"/>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a:t>Common Error Framework</a:t>
            </a:r>
          </a:p>
        </p:txBody>
      </p:sp>
      <p:sp>
        <p:nvSpPr>
          <p:cNvPr id="136" name="Rectangle 135">
            <a:extLst>
              <a:ext uri="{FF2B5EF4-FFF2-40B4-BE49-F238E27FC236}">
                <a16:creationId xmlns:a16="http://schemas.microsoft.com/office/drawing/2014/main" id="{7A33DC9F-0F90-4BCB-AFF5-594DA92F46BB}"/>
              </a:ext>
            </a:extLst>
          </p:cNvPr>
          <p:cNvSpPr/>
          <p:nvPr/>
        </p:nvSpPr>
        <p:spPr>
          <a:xfrm>
            <a:off x="1164332" y="1565165"/>
            <a:ext cx="7799822" cy="224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Common Notification Framework</a:t>
            </a:r>
          </a:p>
        </p:txBody>
      </p:sp>
      <p:sp>
        <p:nvSpPr>
          <p:cNvPr id="137" name="Freeform 715">
            <a:extLst>
              <a:ext uri="{FF2B5EF4-FFF2-40B4-BE49-F238E27FC236}">
                <a16:creationId xmlns:a16="http://schemas.microsoft.com/office/drawing/2014/main" id="{8286515F-2A44-40A7-AB03-DE3A50D40D0D}"/>
              </a:ext>
            </a:extLst>
          </p:cNvPr>
          <p:cNvSpPr>
            <a:spLocks noEditPoints="1"/>
          </p:cNvSpPr>
          <p:nvPr/>
        </p:nvSpPr>
        <p:spPr bwMode="auto">
          <a:xfrm>
            <a:off x="6916430" y="3126676"/>
            <a:ext cx="265776" cy="173051"/>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199 h 235"/>
              <a:gd name="T20" fmla="*/ 214 w 320"/>
              <a:gd name="T21" fmla="*/ 114 h 235"/>
              <a:gd name="T22" fmla="*/ 298 w 320"/>
              <a:gd name="T23" fmla="*/ 35 h 235"/>
              <a:gd name="T24" fmla="*/ 298 w 320"/>
              <a:gd name="T25" fmla="*/ 199 h 235"/>
              <a:gd name="T26" fmla="*/ 282 w 320"/>
              <a:gd name="T27" fmla="*/ 22 h 235"/>
              <a:gd name="T28" fmla="*/ 160 w 320"/>
              <a:gd name="T29" fmla="*/ 135 h 235"/>
              <a:gd name="T30" fmla="*/ 37 w 320"/>
              <a:gd name="T31" fmla="*/ 22 h 235"/>
              <a:gd name="T32" fmla="*/ 282 w 320"/>
              <a:gd name="T33" fmla="*/ 22 h 235"/>
              <a:gd name="T34" fmla="*/ 21 w 320"/>
              <a:gd name="T35" fmla="*/ 35 h 235"/>
              <a:gd name="T36" fmla="*/ 106 w 320"/>
              <a:gd name="T37" fmla="*/ 114 h 235"/>
              <a:gd name="T38" fmla="*/ 21 w 320"/>
              <a:gd name="T39" fmla="*/ 199 h 235"/>
              <a:gd name="T40" fmla="*/ 21 w 320"/>
              <a:gd name="T41" fmla="*/ 35 h 235"/>
              <a:gd name="T42" fmla="*/ 121 w 320"/>
              <a:gd name="T43" fmla="*/ 129 h 235"/>
              <a:gd name="T44" fmla="*/ 152 w 320"/>
              <a:gd name="T45" fmla="*/ 157 h 235"/>
              <a:gd name="T46" fmla="*/ 160 w 320"/>
              <a:gd name="T47" fmla="*/ 160 h 235"/>
              <a:gd name="T48" fmla="*/ 167 w 320"/>
              <a:gd name="T49" fmla="*/ 157 h 235"/>
              <a:gd name="T50" fmla="*/ 198 w 320"/>
              <a:gd name="T51" fmla="*/ 129 h 235"/>
              <a:gd name="T52" fmla="*/ 283 w 320"/>
              <a:gd name="T53" fmla="*/ 214 h 235"/>
              <a:gd name="T54" fmla="*/ 36 w 320"/>
              <a:gd name="T55" fmla="*/ 214 h 235"/>
              <a:gd name="T56" fmla="*/ 121 w 320"/>
              <a:gd name="T57" fmla="*/ 12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199"/>
                </a:moveTo>
                <a:cubicBezTo>
                  <a:pt x="214" y="114"/>
                  <a:pt x="214" y="114"/>
                  <a:pt x="214" y="114"/>
                </a:cubicBezTo>
                <a:cubicBezTo>
                  <a:pt x="298" y="35"/>
                  <a:pt x="298" y="35"/>
                  <a:pt x="298" y="35"/>
                </a:cubicBezTo>
                <a:lnTo>
                  <a:pt x="298" y="199"/>
                </a:lnTo>
                <a:close/>
                <a:moveTo>
                  <a:pt x="282" y="22"/>
                </a:moveTo>
                <a:cubicBezTo>
                  <a:pt x="160" y="135"/>
                  <a:pt x="160" y="135"/>
                  <a:pt x="160" y="135"/>
                </a:cubicBezTo>
                <a:cubicBezTo>
                  <a:pt x="37" y="22"/>
                  <a:pt x="37" y="22"/>
                  <a:pt x="37" y="22"/>
                </a:cubicBezTo>
                <a:lnTo>
                  <a:pt x="282" y="22"/>
                </a:lnTo>
                <a:close/>
                <a:moveTo>
                  <a:pt x="21" y="35"/>
                </a:moveTo>
                <a:cubicBezTo>
                  <a:pt x="106" y="114"/>
                  <a:pt x="106" y="114"/>
                  <a:pt x="106" y="114"/>
                </a:cubicBezTo>
                <a:cubicBezTo>
                  <a:pt x="21" y="199"/>
                  <a:pt x="21" y="199"/>
                  <a:pt x="21" y="199"/>
                </a:cubicBezTo>
                <a:lnTo>
                  <a:pt x="21" y="35"/>
                </a:lnTo>
                <a:close/>
                <a:moveTo>
                  <a:pt x="121" y="129"/>
                </a:moveTo>
                <a:cubicBezTo>
                  <a:pt x="152" y="157"/>
                  <a:pt x="152" y="157"/>
                  <a:pt x="152" y="157"/>
                </a:cubicBezTo>
                <a:cubicBezTo>
                  <a:pt x="154" y="159"/>
                  <a:pt x="157" y="160"/>
                  <a:pt x="160" y="160"/>
                </a:cubicBezTo>
                <a:cubicBezTo>
                  <a:pt x="162" y="160"/>
                  <a:pt x="165" y="159"/>
                  <a:pt x="167" y="157"/>
                </a:cubicBezTo>
                <a:cubicBezTo>
                  <a:pt x="198" y="129"/>
                  <a:pt x="198" y="129"/>
                  <a:pt x="198" y="129"/>
                </a:cubicBezTo>
                <a:cubicBezTo>
                  <a:pt x="283" y="214"/>
                  <a:pt x="283" y="214"/>
                  <a:pt x="283" y="214"/>
                </a:cubicBezTo>
                <a:cubicBezTo>
                  <a:pt x="36" y="214"/>
                  <a:pt x="36" y="214"/>
                  <a:pt x="36" y="214"/>
                </a:cubicBezTo>
                <a:lnTo>
                  <a:pt x="121" y="129"/>
                </a:lnTo>
                <a:close/>
              </a:path>
            </a:pathLst>
          </a:custGeom>
          <a:solidFill>
            <a:srgbClr val="F37440"/>
          </a:solidFill>
          <a:ln w="6350">
            <a:solidFill>
              <a:srgbClr val="F3744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sp>
        <p:nvSpPr>
          <p:cNvPr id="17" name="TextBox 16">
            <a:extLst>
              <a:ext uri="{FF2B5EF4-FFF2-40B4-BE49-F238E27FC236}">
                <a16:creationId xmlns:a16="http://schemas.microsoft.com/office/drawing/2014/main" id="{3F32B5FD-1DBC-481F-9833-D535746A4D55}"/>
              </a:ext>
            </a:extLst>
          </p:cNvPr>
          <p:cNvSpPr txBox="1"/>
          <p:nvPr/>
        </p:nvSpPr>
        <p:spPr>
          <a:xfrm>
            <a:off x="9290605" y="1920615"/>
            <a:ext cx="2587648" cy="2566321"/>
          </a:xfrm>
          <a:prstGeom prst="rect">
            <a:avLst/>
          </a:prstGeom>
          <a:noFill/>
        </p:spPr>
        <p:txBody>
          <a:bodyPr wrap="square" rtlCol="0">
            <a:spAutoFit/>
          </a:bodyPr>
          <a:lstStyle/>
          <a:p>
            <a:endParaRPr lang="en-US" sz="1000" b="1"/>
          </a:p>
          <a:p>
            <a:pPr marL="168275" indent="-168275" algn="just">
              <a:buFont typeface="Arial" panose="020B0604020202020204" pitchFamily="34" charset="0"/>
              <a:buChar char="•"/>
            </a:pPr>
            <a:r>
              <a:rPr lang="en-US" sz="1000" b="1"/>
              <a:t>Custom -  </a:t>
            </a:r>
            <a:r>
              <a:rPr lang="it-IT" sz="1000"/>
              <a:t>Custom implement Error logging framework and capture errors and log though framework</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Scalability - </a:t>
            </a:r>
            <a:r>
              <a:rPr lang="en-US" sz="1000"/>
              <a:t>Scalable to send interface emails to different groups using simple configuration changes and custom email messaging services in salesforce</a:t>
            </a:r>
          </a:p>
          <a:p>
            <a:pPr algn="just"/>
            <a:endParaRPr lang="en-US" sz="1000" b="1"/>
          </a:p>
          <a:p>
            <a:pPr marL="168275" indent="-168275" algn="just">
              <a:buFont typeface="Arial" panose="020B0604020202020204" pitchFamily="34" charset="0"/>
              <a:buChar char="•"/>
            </a:pPr>
            <a:r>
              <a:rPr lang="en-US" sz="1000" b="1"/>
              <a:t>Reports – </a:t>
            </a:r>
            <a:r>
              <a:rPr lang="en-US" sz="1000"/>
              <a:t>Reports can be built on Error Log records </a:t>
            </a:r>
          </a:p>
          <a:p>
            <a:pPr marL="168275" indent="-168275" algn="just">
              <a:buFont typeface="Arial" panose="020B0604020202020204" pitchFamily="34" charset="0"/>
              <a:buChar char="•"/>
            </a:pPr>
            <a:endParaRPr lang="en-US" sz="1000" b="1"/>
          </a:p>
          <a:p>
            <a:pPr marL="168275" indent="-168275" algn="just">
              <a:buFont typeface="Arial" panose="020B0604020202020204" pitchFamily="34" charset="0"/>
              <a:buChar char="•"/>
            </a:pPr>
            <a:r>
              <a:rPr lang="en-US" sz="1000" b="1"/>
              <a:t>Notifications- </a:t>
            </a:r>
            <a:r>
              <a:rPr lang="en-US" sz="1000"/>
              <a:t>User </a:t>
            </a:r>
          </a:p>
          <a:p>
            <a:pPr marL="168275" indent="-168275" algn="just">
              <a:buFont typeface="Arial" panose="020B0604020202020204" pitchFamily="34" charset="0"/>
              <a:buChar char="•"/>
            </a:pPr>
            <a:r>
              <a:rPr lang="en-US" sz="1000"/>
              <a:t>friendly notifications in HTML format with details related to interface run</a:t>
            </a:r>
          </a:p>
        </p:txBody>
      </p:sp>
      <p:sp>
        <p:nvSpPr>
          <p:cNvPr id="45" name="Rectangle 44">
            <a:extLst>
              <a:ext uri="{FF2B5EF4-FFF2-40B4-BE49-F238E27FC236}">
                <a16:creationId xmlns:a16="http://schemas.microsoft.com/office/drawing/2014/main" id="{8C2E4B98-9D53-40D7-870F-2F7AA8E74896}"/>
              </a:ext>
            </a:extLst>
          </p:cNvPr>
          <p:cNvSpPr/>
          <p:nvPr/>
        </p:nvSpPr>
        <p:spPr bwMode="gray">
          <a:xfrm>
            <a:off x="0" y="5691563"/>
            <a:ext cx="12192000" cy="1168653"/>
          </a:xfrm>
          <a:prstGeom prst="rect">
            <a:avLst/>
          </a:prstGeom>
          <a:solidFill>
            <a:srgbClr val="F7F7F7"/>
          </a:solidFill>
          <a:ln w="19050" algn="ctr">
            <a:noFill/>
            <a:miter lim="800000"/>
            <a:headEnd/>
            <a:tailEnd/>
          </a:ln>
        </p:spPr>
        <p:txBody>
          <a:bodyPr wrap="square" lIns="88900" tIns="88900" rIns="88900" bIns="274320" rtlCol="0" anchor="b"/>
          <a:lstStyle/>
          <a:p>
            <a:pPr>
              <a:spcBef>
                <a:spcPts val="600"/>
              </a:spcBef>
              <a:buSzPct val="100000"/>
            </a:pPr>
            <a:endParaRPr lang="en-US">
              <a:latin typeface="FedEx Sans Regular" panose="020B0603020203020204"/>
            </a:endParaRPr>
          </a:p>
        </p:txBody>
      </p:sp>
      <p:cxnSp>
        <p:nvCxnSpPr>
          <p:cNvPr id="46" name="Straight Connector 45">
            <a:extLst>
              <a:ext uri="{FF2B5EF4-FFF2-40B4-BE49-F238E27FC236}">
                <a16:creationId xmlns:a16="http://schemas.microsoft.com/office/drawing/2014/main" id="{6C75FAB1-D299-41B1-8B35-C7C209CCB187}"/>
              </a:ext>
            </a:extLst>
          </p:cNvPr>
          <p:cNvCxnSpPr>
            <a:cxnSpLocks/>
          </p:cNvCxnSpPr>
          <p:nvPr/>
        </p:nvCxnSpPr>
        <p:spPr>
          <a:xfrm flipV="1">
            <a:off x="0" y="5686508"/>
            <a:ext cx="12280490" cy="286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C17D66-0359-4397-B113-BD1D3E7C9401}"/>
              </a:ext>
            </a:extLst>
          </p:cNvPr>
          <p:cNvSpPr txBox="1"/>
          <p:nvPr/>
        </p:nvSpPr>
        <p:spPr>
          <a:xfrm>
            <a:off x="0" y="5691562"/>
            <a:ext cx="544748" cy="1166437"/>
          </a:xfrm>
          <a:prstGeom prst="rect">
            <a:avLst/>
          </a:prstGeom>
          <a:solidFill>
            <a:srgbClr val="F3753F"/>
          </a:solidFill>
        </p:spPr>
        <p:txBody>
          <a:bodyPr vert="vert270" wrap="square" rtlCol="0">
            <a:noAutofit/>
          </a:bodyPr>
          <a:lstStyle/>
          <a:p>
            <a:pPr algn="ctr"/>
            <a:r>
              <a:rPr lang="en-US" sz="1400" b="1">
                <a:solidFill>
                  <a:schemeClr val="bg1">
                    <a:lumMod val="95000"/>
                  </a:schemeClr>
                </a:solidFill>
                <a:latin typeface="FedEx Sans Regular" panose="020B0603020203020204"/>
              </a:rPr>
              <a:t>Interface Error Scenarios</a:t>
            </a:r>
          </a:p>
        </p:txBody>
      </p:sp>
      <p:cxnSp>
        <p:nvCxnSpPr>
          <p:cNvPr id="78" name="Straight Connector 77">
            <a:extLst>
              <a:ext uri="{FF2B5EF4-FFF2-40B4-BE49-F238E27FC236}">
                <a16:creationId xmlns:a16="http://schemas.microsoft.com/office/drawing/2014/main" id="{6A288199-94BC-41B1-80E4-04B9B7677F80}"/>
              </a:ext>
            </a:extLst>
          </p:cNvPr>
          <p:cNvCxnSpPr>
            <a:cxnSpLocks/>
          </p:cNvCxnSpPr>
          <p:nvPr/>
        </p:nvCxnSpPr>
        <p:spPr>
          <a:xfrm flipV="1">
            <a:off x="9191157" y="1353041"/>
            <a:ext cx="0" cy="4205827"/>
          </a:xfrm>
          <a:prstGeom prst="line">
            <a:avLst/>
          </a:prstGeom>
          <a:ln cap="rnd">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4C26F7C-CA07-4D00-9850-7EC6B0CFA7BB}"/>
              </a:ext>
            </a:extLst>
          </p:cNvPr>
          <p:cNvGrpSpPr/>
          <p:nvPr/>
        </p:nvGrpSpPr>
        <p:grpSpPr>
          <a:xfrm>
            <a:off x="716097" y="5796463"/>
            <a:ext cx="2122973" cy="994390"/>
            <a:chOff x="716922" y="5796463"/>
            <a:chExt cx="2568797" cy="994390"/>
          </a:xfrm>
          <a:solidFill>
            <a:schemeClr val="bg1"/>
          </a:solidFill>
        </p:grpSpPr>
        <p:sp>
          <p:nvSpPr>
            <p:cNvPr id="82" name="Rectangle: Rounded Corners 81">
              <a:extLst>
                <a:ext uri="{FF2B5EF4-FFF2-40B4-BE49-F238E27FC236}">
                  <a16:creationId xmlns:a16="http://schemas.microsoft.com/office/drawing/2014/main" id="{E814FCDE-7517-47CD-8BB5-2F0E0FCC112F}"/>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Success</a:t>
              </a:r>
            </a:p>
            <a:p>
              <a:pPr>
                <a:spcAft>
                  <a:spcPts val="600"/>
                </a:spcAft>
              </a:pPr>
              <a:r>
                <a:rPr lang="en-US" sz="1000"/>
                <a:t>Notification sent when the interface execution has completed successfully</a:t>
              </a:r>
            </a:p>
          </p:txBody>
        </p:sp>
        <p:sp>
          <p:nvSpPr>
            <p:cNvPr id="83" name="Freeform 5">
              <a:extLst>
                <a:ext uri="{FF2B5EF4-FFF2-40B4-BE49-F238E27FC236}">
                  <a16:creationId xmlns:a16="http://schemas.microsoft.com/office/drawing/2014/main" id="{E01F2CEF-21DF-4D07-9B33-68C9CB392CD3}"/>
                </a:ext>
              </a:extLst>
            </p:cNvPr>
            <p:cNvSpPr>
              <a:spLocks/>
            </p:cNvSpPr>
            <p:nvPr/>
          </p:nvSpPr>
          <p:spPr bwMode="auto">
            <a:xfrm>
              <a:off x="2732023" y="6548287"/>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03C3B612-AE20-4439-A22A-317D71E3C5A0}"/>
                </a:ext>
              </a:extLst>
            </p:cNvPr>
            <p:cNvGrpSpPr>
              <a:grpSpLocks noChangeAspect="1"/>
            </p:cNvGrpSpPr>
            <p:nvPr/>
          </p:nvGrpSpPr>
          <p:grpSpPr>
            <a:xfrm>
              <a:off x="2895968" y="6628517"/>
              <a:ext cx="136517" cy="137160"/>
              <a:chOff x="7195529" y="108529"/>
              <a:chExt cx="229229" cy="230310"/>
            </a:xfrm>
            <a:grpFill/>
          </p:grpSpPr>
          <p:sp>
            <p:nvSpPr>
              <p:cNvPr id="85" name="Freeform 30">
                <a:extLst>
                  <a:ext uri="{FF2B5EF4-FFF2-40B4-BE49-F238E27FC236}">
                    <a16:creationId xmlns:a16="http://schemas.microsoft.com/office/drawing/2014/main" id="{0537C444-F406-4F95-AE1B-527E44BDEDDE}"/>
                  </a:ext>
                </a:extLst>
              </p:cNvPr>
              <p:cNvSpPr>
                <a:spLocks noEditPoints="1"/>
              </p:cNvSpPr>
              <p:nvPr/>
            </p:nvSpPr>
            <p:spPr bwMode="auto">
              <a:xfrm>
                <a:off x="71955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31">
                <a:extLst>
                  <a:ext uri="{FF2B5EF4-FFF2-40B4-BE49-F238E27FC236}">
                    <a16:creationId xmlns:a16="http://schemas.microsoft.com/office/drawing/2014/main" id="{007CBCFD-AA46-4705-B2D0-CE63F791CE7B}"/>
                  </a:ext>
                </a:extLst>
              </p:cNvPr>
              <p:cNvSpPr>
                <a:spLocks noEditPoints="1"/>
              </p:cNvSpPr>
              <p:nvPr/>
            </p:nvSpPr>
            <p:spPr bwMode="auto">
              <a:xfrm>
                <a:off x="7263649" y="177730"/>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88" name="Group 87">
            <a:extLst>
              <a:ext uri="{FF2B5EF4-FFF2-40B4-BE49-F238E27FC236}">
                <a16:creationId xmlns:a16="http://schemas.microsoft.com/office/drawing/2014/main" id="{2BC5F16F-C08F-4BCC-94BC-969E8CE921B7}"/>
              </a:ext>
            </a:extLst>
          </p:cNvPr>
          <p:cNvGrpSpPr/>
          <p:nvPr/>
        </p:nvGrpSpPr>
        <p:grpSpPr>
          <a:xfrm>
            <a:off x="3007145" y="5796463"/>
            <a:ext cx="2122973" cy="1011834"/>
            <a:chOff x="716922" y="5796463"/>
            <a:chExt cx="2568797" cy="1011834"/>
          </a:xfrm>
          <a:solidFill>
            <a:schemeClr val="bg1"/>
          </a:solidFill>
        </p:grpSpPr>
        <p:sp>
          <p:nvSpPr>
            <p:cNvPr id="89" name="Rectangle: Rounded Corners 88">
              <a:extLst>
                <a:ext uri="{FF2B5EF4-FFF2-40B4-BE49-F238E27FC236}">
                  <a16:creationId xmlns:a16="http://schemas.microsoft.com/office/drawing/2014/main" id="{2648B238-B2EA-4830-9B37-8551C329865B}"/>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Partial Success</a:t>
              </a:r>
            </a:p>
            <a:p>
              <a:r>
                <a:rPr lang="en-US" sz="1000"/>
                <a:t>Notification sent when a subset of interface data is integrated successfully to Cloud while the rest fails</a:t>
              </a:r>
            </a:p>
          </p:txBody>
        </p:sp>
        <p:sp>
          <p:nvSpPr>
            <p:cNvPr id="90" name="Freeform 5">
              <a:extLst>
                <a:ext uri="{FF2B5EF4-FFF2-40B4-BE49-F238E27FC236}">
                  <a16:creationId xmlns:a16="http://schemas.microsoft.com/office/drawing/2014/main" id="{73D64C00-66AA-4C8F-A453-B433AB678BD1}"/>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DA7B90F1-ED97-4B58-861A-CDCA32B176F7}"/>
                </a:ext>
              </a:extLst>
            </p:cNvPr>
            <p:cNvGrpSpPr>
              <a:grpSpLocks noChangeAspect="1"/>
            </p:cNvGrpSpPr>
            <p:nvPr/>
          </p:nvGrpSpPr>
          <p:grpSpPr>
            <a:xfrm>
              <a:off x="2916158" y="6628517"/>
              <a:ext cx="136517" cy="137160"/>
              <a:chOff x="7229429" y="108529"/>
              <a:chExt cx="229229" cy="230310"/>
            </a:xfrm>
            <a:grpFill/>
          </p:grpSpPr>
          <p:sp>
            <p:nvSpPr>
              <p:cNvPr id="92" name="Freeform 30">
                <a:extLst>
                  <a:ext uri="{FF2B5EF4-FFF2-40B4-BE49-F238E27FC236}">
                    <a16:creationId xmlns:a16="http://schemas.microsoft.com/office/drawing/2014/main" id="{6598ABD9-4384-4D66-AA89-36912AF5BF9D}"/>
                  </a:ext>
                </a:extLst>
              </p:cNvPr>
              <p:cNvSpPr>
                <a:spLocks noEditPoints="1"/>
              </p:cNvSpPr>
              <p:nvPr/>
            </p:nvSpPr>
            <p:spPr bwMode="auto">
              <a:xfrm>
                <a:off x="72294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31">
                <a:extLst>
                  <a:ext uri="{FF2B5EF4-FFF2-40B4-BE49-F238E27FC236}">
                    <a16:creationId xmlns:a16="http://schemas.microsoft.com/office/drawing/2014/main" id="{05C90621-2022-4451-9537-1256AFB0C48E}"/>
                  </a:ext>
                </a:extLst>
              </p:cNvPr>
              <p:cNvSpPr>
                <a:spLocks noEditPoints="1"/>
              </p:cNvSpPr>
              <p:nvPr/>
            </p:nvSpPr>
            <p:spPr bwMode="auto">
              <a:xfrm>
                <a:off x="729754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94" name="Group 93">
            <a:extLst>
              <a:ext uri="{FF2B5EF4-FFF2-40B4-BE49-F238E27FC236}">
                <a16:creationId xmlns:a16="http://schemas.microsoft.com/office/drawing/2014/main" id="{F3FBCA65-E09F-4856-8574-69295CA3B722}"/>
              </a:ext>
            </a:extLst>
          </p:cNvPr>
          <p:cNvGrpSpPr/>
          <p:nvPr/>
        </p:nvGrpSpPr>
        <p:grpSpPr>
          <a:xfrm>
            <a:off x="5298193" y="5796463"/>
            <a:ext cx="2122973" cy="1011834"/>
            <a:chOff x="716922" y="5796463"/>
            <a:chExt cx="2568797" cy="1011834"/>
          </a:xfrm>
          <a:solidFill>
            <a:schemeClr val="bg1"/>
          </a:solidFill>
        </p:grpSpPr>
        <p:sp>
          <p:nvSpPr>
            <p:cNvPr id="96" name="Rectangle: Rounded Corners 95">
              <a:extLst>
                <a:ext uri="{FF2B5EF4-FFF2-40B4-BE49-F238E27FC236}">
                  <a16:creationId xmlns:a16="http://schemas.microsoft.com/office/drawing/2014/main" id="{BB682C23-B560-401B-B781-FA4B4B14151F}"/>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Business Validation Failure</a:t>
              </a:r>
            </a:p>
            <a:p>
              <a:r>
                <a:rPr lang="en-US" sz="1000"/>
                <a:t>Notification sent when the data in the interface fails Business validation logic</a:t>
              </a:r>
            </a:p>
          </p:txBody>
        </p:sp>
        <p:sp>
          <p:nvSpPr>
            <p:cNvPr id="97" name="Freeform 5">
              <a:extLst>
                <a:ext uri="{FF2B5EF4-FFF2-40B4-BE49-F238E27FC236}">
                  <a16:creationId xmlns:a16="http://schemas.microsoft.com/office/drawing/2014/main" id="{844E35B2-8E37-4103-9D71-DAB3F587D469}"/>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98" name="Group 97">
              <a:extLst>
                <a:ext uri="{FF2B5EF4-FFF2-40B4-BE49-F238E27FC236}">
                  <a16:creationId xmlns:a16="http://schemas.microsoft.com/office/drawing/2014/main" id="{CDD842D7-D4A1-4F32-803C-746DD43AEAF5}"/>
                </a:ext>
              </a:extLst>
            </p:cNvPr>
            <p:cNvGrpSpPr>
              <a:grpSpLocks noChangeAspect="1"/>
            </p:cNvGrpSpPr>
            <p:nvPr/>
          </p:nvGrpSpPr>
          <p:grpSpPr>
            <a:xfrm>
              <a:off x="2916158" y="6628517"/>
              <a:ext cx="136517" cy="137160"/>
              <a:chOff x="7229429" y="108529"/>
              <a:chExt cx="229229" cy="230310"/>
            </a:xfrm>
            <a:grpFill/>
          </p:grpSpPr>
          <p:sp>
            <p:nvSpPr>
              <p:cNvPr id="108" name="Freeform 30">
                <a:extLst>
                  <a:ext uri="{FF2B5EF4-FFF2-40B4-BE49-F238E27FC236}">
                    <a16:creationId xmlns:a16="http://schemas.microsoft.com/office/drawing/2014/main" id="{4F3CFD8B-99B3-47C9-94DF-8A799B70A457}"/>
                  </a:ext>
                </a:extLst>
              </p:cNvPr>
              <p:cNvSpPr>
                <a:spLocks noEditPoints="1"/>
              </p:cNvSpPr>
              <p:nvPr/>
            </p:nvSpPr>
            <p:spPr bwMode="auto">
              <a:xfrm>
                <a:off x="722942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31">
                <a:extLst>
                  <a:ext uri="{FF2B5EF4-FFF2-40B4-BE49-F238E27FC236}">
                    <a16:creationId xmlns:a16="http://schemas.microsoft.com/office/drawing/2014/main" id="{214C5D95-8C55-4265-86B0-20FBCB683B67}"/>
                  </a:ext>
                </a:extLst>
              </p:cNvPr>
              <p:cNvSpPr>
                <a:spLocks noEditPoints="1"/>
              </p:cNvSpPr>
              <p:nvPr/>
            </p:nvSpPr>
            <p:spPr bwMode="auto">
              <a:xfrm>
                <a:off x="729754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44" name="Group 143">
            <a:extLst>
              <a:ext uri="{FF2B5EF4-FFF2-40B4-BE49-F238E27FC236}">
                <a16:creationId xmlns:a16="http://schemas.microsoft.com/office/drawing/2014/main" id="{F6D4EA0B-E269-49D5-8380-BD7C434C0D0D}"/>
              </a:ext>
            </a:extLst>
          </p:cNvPr>
          <p:cNvGrpSpPr/>
          <p:nvPr/>
        </p:nvGrpSpPr>
        <p:grpSpPr>
          <a:xfrm>
            <a:off x="7610955" y="5796463"/>
            <a:ext cx="2122973" cy="1011834"/>
            <a:chOff x="716922" y="5796463"/>
            <a:chExt cx="2568797" cy="1011834"/>
          </a:xfrm>
          <a:solidFill>
            <a:schemeClr val="bg1"/>
          </a:solidFill>
        </p:grpSpPr>
        <p:sp>
          <p:nvSpPr>
            <p:cNvPr id="145" name="Rectangle: Rounded Corners 144">
              <a:extLst>
                <a:ext uri="{FF2B5EF4-FFF2-40B4-BE49-F238E27FC236}">
                  <a16:creationId xmlns:a16="http://schemas.microsoft.com/office/drawing/2014/main" id="{2A74C3C1-7DB7-4EF3-8311-A94E17FE535D}"/>
                </a:ext>
              </a:extLst>
            </p:cNvPr>
            <p:cNvSpPr/>
            <p:nvPr/>
          </p:nvSpPr>
          <p:spPr bwMode="gray">
            <a:xfrm>
              <a:off x="716922" y="5796463"/>
              <a:ext cx="2568797" cy="959914"/>
            </a:xfrm>
            <a:prstGeom prst="roundRect">
              <a:avLst>
                <a:gd name="adj" fmla="val 5143"/>
              </a:avLst>
            </a:prstGeom>
            <a:grpFill/>
            <a:ln w="6350" algn="ctr">
              <a:solidFill>
                <a:schemeClr val="bg1">
                  <a:lumMod val="85000"/>
                </a:schemeClr>
              </a:solidFill>
              <a:miter lim="800000"/>
              <a:headEnd/>
              <a:tailEnd/>
            </a:ln>
          </p:spPr>
          <p:txBody>
            <a:bodyPr wrap="square" lIns="88900" tIns="91440" rIns="88900" bIns="88900" rtlCol="0" anchor="t" anchorCtr="0"/>
            <a:lstStyle/>
            <a:p>
              <a:pPr algn="l">
                <a:spcBef>
                  <a:spcPts val="0"/>
                </a:spcBef>
                <a:spcAft>
                  <a:spcPts val="600"/>
                </a:spcAft>
              </a:pPr>
              <a:r>
                <a:rPr lang="en-US" sz="1200" b="1">
                  <a:solidFill>
                    <a:srgbClr val="F3753F"/>
                  </a:solidFill>
                </a:rPr>
                <a:t>Technical Error</a:t>
              </a:r>
            </a:p>
            <a:p>
              <a:pPr algn="l">
                <a:spcBef>
                  <a:spcPts val="0"/>
                </a:spcBef>
                <a:spcAft>
                  <a:spcPts val="600"/>
                </a:spcAft>
              </a:pPr>
              <a:r>
                <a:rPr lang="en-US" sz="1000"/>
                <a:t>Unexpected error due to server issues or inaccessible seeded web services</a:t>
              </a:r>
            </a:p>
          </p:txBody>
        </p:sp>
        <p:sp>
          <p:nvSpPr>
            <p:cNvPr id="146" name="Freeform 5">
              <a:extLst>
                <a:ext uri="{FF2B5EF4-FFF2-40B4-BE49-F238E27FC236}">
                  <a16:creationId xmlns:a16="http://schemas.microsoft.com/office/drawing/2014/main" id="{0D31BB30-EF9C-4DA4-A845-E9693BD54C92}"/>
                </a:ext>
              </a:extLst>
            </p:cNvPr>
            <p:cNvSpPr>
              <a:spLocks/>
            </p:cNvSpPr>
            <p:nvPr/>
          </p:nvSpPr>
          <p:spPr bwMode="auto">
            <a:xfrm>
              <a:off x="2757027" y="6565731"/>
              <a:ext cx="457200" cy="242566"/>
            </a:xfrm>
            <a:custGeom>
              <a:avLst/>
              <a:gdLst>
                <a:gd name="T0" fmla="*/ 288 w 288"/>
                <a:gd name="T1" fmla="*/ 128 h 154"/>
                <a:gd name="T2" fmla="*/ 250 w 288"/>
                <a:gd name="T3" fmla="*/ 80 h 154"/>
                <a:gd name="T4" fmla="*/ 214 w 288"/>
                <a:gd name="T5" fmla="*/ 52 h 154"/>
                <a:gd name="T6" fmla="*/ 207 w 288"/>
                <a:gd name="T7" fmla="*/ 53 h 154"/>
                <a:gd name="T8" fmla="*/ 142 w 288"/>
                <a:gd name="T9" fmla="*/ 0 h 154"/>
                <a:gd name="T10" fmla="*/ 84 w 288"/>
                <a:gd name="T11" fmla="*/ 34 h 154"/>
                <a:gd name="T12" fmla="*/ 73 w 288"/>
                <a:gd name="T13" fmla="*/ 32 h 154"/>
                <a:gd name="T14" fmla="*/ 37 w 288"/>
                <a:gd name="T15" fmla="*/ 68 h 154"/>
                <a:gd name="T16" fmla="*/ 37 w 288"/>
                <a:gd name="T17" fmla="*/ 68 h 154"/>
                <a:gd name="T18" fmla="*/ 0 w 288"/>
                <a:gd name="T19" fmla="*/ 115 h 154"/>
                <a:gd name="T20" fmla="*/ 19 w 288"/>
                <a:gd name="T21" fmla="*/ 154 h 154"/>
                <a:gd name="T22" fmla="*/ 280 w 288"/>
                <a:gd name="T23" fmla="*/ 154 h 154"/>
                <a:gd name="T24" fmla="*/ 288 w 288"/>
                <a:gd name="T25"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54">
                  <a:moveTo>
                    <a:pt x="288" y="128"/>
                  </a:moveTo>
                  <a:cubicBezTo>
                    <a:pt x="288" y="104"/>
                    <a:pt x="271" y="85"/>
                    <a:pt x="250" y="80"/>
                  </a:cubicBezTo>
                  <a:cubicBezTo>
                    <a:pt x="246" y="64"/>
                    <a:pt x="232" y="52"/>
                    <a:pt x="214" y="52"/>
                  </a:cubicBezTo>
                  <a:cubicBezTo>
                    <a:pt x="212" y="52"/>
                    <a:pt x="210" y="52"/>
                    <a:pt x="207" y="53"/>
                  </a:cubicBezTo>
                  <a:cubicBezTo>
                    <a:pt x="202" y="23"/>
                    <a:pt x="175" y="0"/>
                    <a:pt x="142" y="0"/>
                  </a:cubicBezTo>
                  <a:cubicBezTo>
                    <a:pt x="117" y="0"/>
                    <a:pt x="95" y="14"/>
                    <a:pt x="84" y="34"/>
                  </a:cubicBezTo>
                  <a:cubicBezTo>
                    <a:pt x="81" y="33"/>
                    <a:pt x="77" y="32"/>
                    <a:pt x="73" y="32"/>
                  </a:cubicBezTo>
                  <a:cubicBezTo>
                    <a:pt x="53" y="32"/>
                    <a:pt x="37" y="48"/>
                    <a:pt x="37" y="68"/>
                  </a:cubicBezTo>
                  <a:cubicBezTo>
                    <a:pt x="37" y="68"/>
                    <a:pt x="37" y="68"/>
                    <a:pt x="37" y="68"/>
                  </a:cubicBezTo>
                  <a:cubicBezTo>
                    <a:pt x="16" y="73"/>
                    <a:pt x="0" y="92"/>
                    <a:pt x="0" y="115"/>
                  </a:cubicBezTo>
                  <a:cubicBezTo>
                    <a:pt x="0" y="131"/>
                    <a:pt x="7" y="145"/>
                    <a:pt x="19" y="154"/>
                  </a:cubicBezTo>
                  <a:cubicBezTo>
                    <a:pt x="280" y="154"/>
                    <a:pt x="280" y="154"/>
                    <a:pt x="280" y="154"/>
                  </a:cubicBezTo>
                  <a:cubicBezTo>
                    <a:pt x="285" y="146"/>
                    <a:pt x="288" y="137"/>
                    <a:pt x="288" y="128"/>
                  </a:cubicBezTo>
                  <a:close/>
                </a:path>
              </a:pathLst>
            </a:custGeom>
            <a:grpFill/>
            <a:ln>
              <a:gradFill>
                <a:gsLst>
                  <a:gs pos="0">
                    <a:schemeClr val="bg1">
                      <a:lumMod val="75000"/>
                    </a:schemeClr>
                  </a:gs>
                  <a:gs pos="100000">
                    <a:schemeClr val="bg1"/>
                  </a:gs>
                </a:gsLst>
                <a:lin ang="5400000" scaled="1"/>
              </a:gradFill>
            </a:ln>
          </p:spPr>
          <p:txBody>
            <a:bodyPr vert="horz" wrap="square" lIns="91440" tIns="45720" rIns="91440" bIns="45720" numCol="1" anchor="t" anchorCtr="0" compatLnSpc="1">
              <a:prstTxWarp prst="textNoShape">
                <a:avLst/>
              </a:prstTxWarp>
            </a:bodyPr>
            <a:lstStyle/>
            <a:p>
              <a:endParaRPr lang="en-US"/>
            </a:p>
          </p:txBody>
        </p:sp>
        <p:grpSp>
          <p:nvGrpSpPr>
            <p:cNvPr id="147" name="Group 146">
              <a:extLst>
                <a:ext uri="{FF2B5EF4-FFF2-40B4-BE49-F238E27FC236}">
                  <a16:creationId xmlns:a16="http://schemas.microsoft.com/office/drawing/2014/main" id="{4684EF56-F0E1-40E3-937C-CFE6966B7AA0}"/>
                </a:ext>
              </a:extLst>
            </p:cNvPr>
            <p:cNvGrpSpPr>
              <a:grpSpLocks noChangeAspect="1"/>
            </p:cNvGrpSpPr>
            <p:nvPr/>
          </p:nvGrpSpPr>
          <p:grpSpPr>
            <a:xfrm>
              <a:off x="2920196" y="6628517"/>
              <a:ext cx="136517" cy="137160"/>
              <a:chOff x="7236209" y="108529"/>
              <a:chExt cx="229229" cy="230310"/>
            </a:xfrm>
            <a:grpFill/>
          </p:grpSpPr>
          <p:sp>
            <p:nvSpPr>
              <p:cNvPr id="148" name="Freeform 30">
                <a:extLst>
                  <a:ext uri="{FF2B5EF4-FFF2-40B4-BE49-F238E27FC236}">
                    <a16:creationId xmlns:a16="http://schemas.microsoft.com/office/drawing/2014/main" id="{411BABAC-E32E-452A-AFCF-EBDD62F40FF0}"/>
                  </a:ext>
                </a:extLst>
              </p:cNvPr>
              <p:cNvSpPr>
                <a:spLocks noEditPoints="1"/>
              </p:cNvSpPr>
              <p:nvPr/>
            </p:nvSpPr>
            <p:spPr bwMode="auto">
              <a:xfrm>
                <a:off x="7236209" y="108529"/>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31">
                <a:extLst>
                  <a:ext uri="{FF2B5EF4-FFF2-40B4-BE49-F238E27FC236}">
                    <a16:creationId xmlns:a16="http://schemas.microsoft.com/office/drawing/2014/main" id="{69CAAE21-5484-440A-8FE9-BA23FEADB5B2}"/>
                  </a:ext>
                </a:extLst>
              </p:cNvPr>
              <p:cNvSpPr>
                <a:spLocks noEditPoints="1"/>
              </p:cNvSpPr>
              <p:nvPr/>
            </p:nvSpPr>
            <p:spPr bwMode="auto">
              <a:xfrm>
                <a:off x="7304327" y="177729"/>
                <a:ext cx="91908" cy="91907"/>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
        <p:nvSpPr>
          <p:cNvPr id="13" name="TextBox 12">
            <a:extLst>
              <a:ext uri="{FF2B5EF4-FFF2-40B4-BE49-F238E27FC236}">
                <a16:creationId xmlns:a16="http://schemas.microsoft.com/office/drawing/2014/main" id="{0731BACE-076A-474E-BBBE-234770EBDB54}"/>
              </a:ext>
            </a:extLst>
          </p:cNvPr>
          <p:cNvSpPr txBox="1"/>
          <p:nvPr/>
        </p:nvSpPr>
        <p:spPr>
          <a:xfrm>
            <a:off x="166262" y="2238795"/>
            <a:ext cx="717424" cy="276999"/>
          </a:xfrm>
          <a:prstGeom prst="rect">
            <a:avLst/>
          </a:prstGeom>
          <a:solidFill>
            <a:srgbClr val="F3753F"/>
          </a:solidFill>
        </p:spPr>
        <p:txBody>
          <a:bodyPr wrap="square" rtlCol="0">
            <a:spAutoFit/>
          </a:bodyPr>
          <a:lstStyle/>
          <a:p>
            <a:r>
              <a:rPr lang="en-US" sz="1200" b="1">
                <a:solidFill>
                  <a:schemeClr val="bg1"/>
                </a:solidFill>
              </a:rPr>
              <a:t>Start</a:t>
            </a:r>
          </a:p>
        </p:txBody>
      </p:sp>
      <p:sp>
        <p:nvSpPr>
          <p:cNvPr id="14" name="Oval 13">
            <a:extLst>
              <a:ext uri="{FF2B5EF4-FFF2-40B4-BE49-F238E27FC236}">
                <a16:creationId xmlns:a16="http://schemas.microsoft.com/office/drawing/2014/main" id="{41755B4D-AF0C-4DB5-913F-6D9AA90C9C99}"/>
              </a:ext>
            </a:extLst>
          </p:cNvPr>
          <p:cNvSpPr/>
          <p:nvPr/>
        </p:nvSpPr>
        <p:spPr>
          <a:xfrm>
            <a:off x="632871" y="5145790"/>
            <a:ext cx="484632" cy="488155"/>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08EC92-41F3-4D31-BEF6-9B725CDC028F}"/>
              </a:ext>
            </a:extLst>
          </p:cNvPr>
          <p:cNvSpPr txBox="1"/>
          <p:nvPr/>
        </p:nvSpPr>
        <p:spPr>
          <a:xfrm>
            <a:off x="655366" y="5265165"/>
            <a:ext cx="445638" cy="261610"/>
          </a:xfrm>
          <a:prstGeom prst="rect">
            <a:avLst/>
          </a:prstGeom>
          <a:solidFill>
            <a:schemeClr val="accent1"/>
          </a:solidFill>
        </p:spPr>
        <p:txBody>
          <a:bodyPr wrap="square" rtlCol="0">
            <a:spAutoFit/>
          </a:bodyPr>
          <a:lstStyle/>
          <a:p>
            <a:pPr algn="ctr"/>
            <a:r>
              <a:rPr lang="en-US" sz="1100" b="1">
                <a:solidFill>
                  <a:schemeClr val="bg1"/>
                </a:solidFill>
                <a:latin typeface="FedEx Sans Regular" panose="020B0603020203020204"/>
              </a:rPr>
              <a:t>End</a:t>
            </a:r>
          </a:p>
        </p:txBody>
      </p:sp>
      <p:sp>
        <p:nvSpPr>
          <p:cNvPr id="117" name="TextBox 116">
            <a:extLst>
              <a:ext uri="{FF2B5EF4-FFF2-40B4-BE49-F238E27FC236}">
                <a16:creationId xmlns:a16="http://schemas.microsoft.com/office/drawing/2014/main" id="{C7BFD55D-2875-442D-B114-87E63B7FDF4D}"/>
              </a:ext>
            </a:extLst>
          </p:cNvPr>
          <p:cNvSpPr txBox="1"/>
          <p:nvPr/>
        </p:nvSpPr>
        <p:spPr>
          <a:xfrm>
            <a:off x="2420294" y="4117604"/>
            <a:ext cx="1567162" cy="369332"/>
          </a:xfrm>
          <a:prstGeom prst="rect">
            <a:avLst/>
          </a:prstGeom>
          <a:solidFill>
            <a:schemeClr val="bg1"/>
          </a:solidFill>
        </p:spPr>
        <p:txBody>
          <a:bodyPr wrap="square" rtlCol="0">
            <a:spAutoFit/>
          </a:bodyPr>
          <a:lstStyle/>
          <a:p>
            <a:pPr algn="ctr"/>
            <a:r>
              <a:rPr lang="en-US" sz="900" b="1"/>
              <a:t>Business Validation  Errors</a:t>
            </a:r>
          </a:p>
        </p:txBody>
      </p:sp>
      <p:cxnSp>
        <p:nvCxnSpPr>
          <p:cNvPr id="11" name="Straight Arrow Connector 10">
            <a:extLst>
              <a:ext uri="{FF2B5EF4-FFF2-40B4-BE49-F238E27FC236}">
                <a16:creationId xmlns:a16="http://schemas.microsoft.com/office/drawing/2014/main" id="{680397AD-A0A8-4835-A66C-56FD0E9B6C26}"/>
              </a:ext>
            </a:extLst>
          </p:cNvPr>
          <p:cNvCxnSpPr>
            <a:cxnSpLocks/>
            <a:stCxn id="106" idx="1"/>
            <a:endCxn id="107" idx="3"/>
          </p:cNvCxnSpPr>
          <p:nvPr/>
        </p:nvCxnSpPr>
        <p:spPr>
          <a:xfrm flipH="1">
            <a:off x="6877768" y="3447881"/>
            <a:ext cx="446606" cy="10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7" name="AutoShape 33">
            <a:extLst>
              <a:ext uri="{FF2B5EF4-FFF2-40B4-BE49-F238E27FC236}">
                <a16:creationId xmlns:a16="http://schemas.microsoft.com/office/drawing/2014/main" id="{C0BD08A4-604A-49A3-BB66-FCA58CE32D94}"/>
              </a:ext>
            </a:extLst>
          </p:cNvPr>
          <p:cNvSpPr>
            <a:spLocks noChangeArrowheads="1"/>
          </p:cNvSpPr>
          <p:nvPr/>
        </p:nvSpPr>
        <p:spPr bwMode="auto">
          <a:xfrm>
            <a:off x="5017154" y="2197785"/>
            <a:ext cx="1239252" cy="429370"/>
          </a:xfrm>
          <a:prstGeom prst="diamond">
            <a:avLst/>
          </a:prstGeom>
          <a:solidFill>
            <a:schemeClr val="bg1"/>
          </a:solidFill>
          <a:ln w="19050">
            <a:solidFill>
              <a:srgbClr val="8C8C8C"/>
            </a:solidFill>
            <a:miter lim="800000"/>
            <a:headEnd/>
            <a:tailEnd/>
          </a:ln>
        </p:spPr>
        <p:txBody>
          <a:bodyPr wrap="square" lIns="36000" tIns="36000" rIns="36000" bIns="36000" anchor="ctr">
            <a:noAutofit/>
          </a:bodyPr>
          <a:lstStyle/>
          <a:p>
            <a:pPr algn="ctr">
              <a:spcAft>
                <a:spcPts val="600"/>
              </a:spcAft>
            </a:pPr>
            <a:r>
              <a:rPr lang="en-US" sz="1000"/>
              <a:t>Error?</a:t>
            </a:r>
          </a:p>
        </p:txBody>
      </p:sp>
      <p:cxnSp>
        <p:nvCxnSpPr>
          <p:cNvPr id="30" name="Straight Connector 29">
            <a:extLst>
              <a:ext uri="{FF2B5EF4-FFF2-40B4-BE49-F238E27FC236}">
                <a16:creationId xmlns:a16="http://schemas.microsoft.com/office/drawing/2014/main" id="{15B76279-52CB-427B-8F81-DA00A4E5C5FA}"/>
              </a:ext>
            </a:extLst>
          </p:cNvPr>
          <p:cNvCxnSpPr>
            <a:cxnSpLocks/>
          </p:cNvCxnSpPr>
          <p:nvPr/>
        </p:nvCxnSpPr>
        <p:spPr>
          <a:xfrm>
            <a:off x="7169330" y="1912652"/>
            <a:ext cx="0" cy="949896"/>
          </a:xfrm>
          <a:prstGeom prst="line">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23DA56-BC3F-4170-B495-072A1AD4E85F}"/>
              </a:ext>
            </a:extLst>
          </p:cNvPr>
          <p:cNvCxnSpPr>
            <a:cxnSpLocks/>
            <a:stCxn id="95" idx="3"/>
            <a:endCxn id="157" idx="1"/>
          </p:cNvCxnSpPr>
          <p:nvPr/>
        </p:nvCxnSpPr>
        <p:spPr>
          <a:xfrm>
            <a:off x="2540557" y="2406660"/>
            <a:ext cx="2476597" cy="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AAFFFD7E-BFEA-4D3D-8CC0-B80FC1961BE4}"/>
              </a:ext>
            </a:extLst>
          </p:cNvPr>
          <p:cNvCxnSpPr>
            <a:cxnSpLocks/>
            <a:stCxn id="157" idx="2"/>
            <a:endCxn id="116" idx="0"/>
          </p:cNvCxnSpPr>
          <p:nvPr/>
        </p:nvCxnSpPr>
        <p:spPr>
          <a:xfrm rot="5400000">
            <a:off x="4671841" y="2110916"/>
            <a:ext cx="448700" cy="1481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FD76CCC5-CA52-4647-A933-ADB91680FDBB}"/>
              </a:ext>
            </a:extLst>
          </p:cNvPr>
          <p:cNvGrpSpPr/>
          <p:nvPr/>
        </p:nvGrpSpPr>
        <p:grpSpPr>
          <a:xfrm>
            <a:off x="9275279" y="1537416"/>
            <a:ext cx="2727982" cy="313350"/>
            <a:chOff x="8424292" y="5083775"/>
            <a:chExt cx="2768107" cy="274320"/>
          </a:xfrm>
          <a:solidFill>
            <a:srgbClr val="8C8C8C"/>
          </a:solidFill>
        </p:grpSpPr>
        <p:sp>
          <p:nvSpPr>
            <p:cNvPr id="99" name="Rectangle: Rounded Corners 98">
              <a:extLst>
                <a:ext uri="{FF2B5EF4-FFF2-40B4-BE49-F238E27FC236}">
                  <a16:creationId xmlns:a16="http://schemas.microsoft.com/office/drawing/2014/main" id="{B8ED586C-641D-4B8F-A426-40CBA2E51A04}"/>
                </a:ext>
              </a:extLst>
            </p:cNvPr>
            <p:cNvSpPr/>
            <p:nvPr/>
          </p:nvSpPr>
          <p:spPr bwMode="gray">
            <a:xfrm>
              <a:off x="8424292" y="5083775"/>
              <a:ext cx="2768107" cy="274320"/>
            </a:xfrm>
            <a:prstGeom prst="roundRect">
              <a:avLst>
                <a:gd name="adj" fmla="val 50000"/>
              </a:avLst>
            </a:prstGeom>
            <a:grpFill/>
            <a:ln w="19050" algn="ctr">
              <a:noFill/>
              <a:miter lim="800000"/>
              <a:headEnd/>
              <a:tailEnd/>
            </a:ln>
          </p:spPr>
          <p:txBody>
            <a:bodyPr wrap="square" lIns="274320" tIns="0" rIns="0" bIns="0" rtlCol="0" anchor="ctr"/>
            <a:lstStyle/>
            <a:p>
              <a:pPr marL="0" marR="0" lvl="0" indent="0" algn="l"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FedEx Sans Regular" panose="020B0603020203020204"/>
                </a:rPr>
                <a:t>Key Features</a:t>
              </a:r>
            </a:p>
          </p:txBody>
        </p:sp>
        <p:sp>
          <p:nvSpPr>
            <p:cNvPr id="101" name="Freeform 189">
              <a:extLst>
                <a:ext uri="{FF2B5EF4-FFF2-40B4-BE49-F238E27FC236}">
                  <a16:creationId xmlns:a16="http://schemas.microsoft.com/office/drawing/2014/main" id="{152180F4-A08C-4E47-977B-8B5952F5F8F5}"/>
                </a:ext>
              </a:extLst>
            </p:cNvPr>
            <p:cNvSpPr>
              <a:spLocks noChangeAspect="1" noEditPoints="1"/>
            </p:cNvSpPr>
            <p:nvPr/>
          </p:nvSpPr>
          <p:spPr bwMode="auto">
            <a:xfrm>
              <a:off x="8462983" y="5102437"/>
              <a:ext cx="228600" cy="2286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latin typeface="FedEx Sans Regular" panose="020B0603020203020204"/>
              </a:endParaRPr>
            </a:p>
          </p:txBody>
        </p:sp>
      </p:grpSp>
      <p:sp>
        <p:nvSpPr>
          <p:cNvPr id="112" name="General_Fill_12">
            <a:extLst>
              <a:ext uri="{FF2B5EF4-FFF2-40B4-BE49-F238E27FC236}">
                <a16:creationId xmlns:a16="http://schemas.microsoft.com/office/drawing/2014/main" id="{20AEAA4B-32C5-4209-AA6B-D6944EC732E0}"/>
              </a:ext>
            </a:extLst>
          </p:cNvPr>
          <p:cNvSpPr>
            <a:spLocks noChangeAspect="1" noEditPoints="1"/>
          </p:cNvSpPr>
          <p:nvPr/>
        </p:nvSpPr>
        <p:spPr bwMode="auto">
          <a:xfrm>
            <a:off x="9317751" y="1574575"/>
            <a:ext cx="228600" cy="228600"/>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a:p>
        </p:txBody>
      </p:sp>
      <p:cxnSp>
        <p:nvCxnSpPr>
          <p:cNvPr id="150" name="Connector: Elbow 149">
            <a:extLst>
              <a:ext uri="{FF2B5EF4-FFF2-40B4-BE49-F238E27FC236}">
                <a16:creationId xmlns:a16="http://schemas.microsoft.com/office/drawing/2014/main" id="{42B79F2A-8422-41E3-9170-16E2D6D8CA39}"/>
              </a:ext>
            </a:extLst>
          </p:cNvPr>
          <p:cNvCxnSpPr>
            <a:cxnSpLocks/>
          </p:cNvCxnSpPr>
          <p:nvPr/>
        </p:nvCxnSpPr>
        <p:spPr>
          <a:xfrm rot="10800000" flipV="1">
            <a:off x="5204240" y="3448953"/>
            <a:ext cx="524933" cy="292886"/>
          </a:xfrm>
          <a:prstGeom prst="bentConnector2">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4877FAD-C418-4CA8-AFE3-11E6F777968B}"/>
              </a:ext>
            </a:extLst>
          </p:cNvPr>
          <p:cNvCxnSpPr>
            <a:cxnSpLocks/>
          </p:cNvCxnSpPr>
          <p:nvPr/>
        </p:nvCxnSpPr>
        <p:spPr>
          <a:xfrm>
            <a:off x="7204873" y="5167284"/>
            <a:ext cx="0" cy="260335"/>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06E062E-B656-41EF-9CDE-74BF81FD9319}"/>
              </a:ext>
            </a:extLst>
          </p:cNvPr>
          <p:cNvCxnSpPr/>
          <p:nvPr/>
        </p:nvCxnSpPr>
        <p:spPr>
          <a:xfrm flipH="1">
            <a:off x="3213396" y="5204295"/>
            <a:ext cx="1" cy="223324"/>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8236D94E-8AA1-4BD2-9A05-70FD6DA2E5F1}"/>
              </a:ext>
            </a:extLst>
          </p:cNvPr>
          <p:cNvCxnSpPr>
            <a:cxnSpLocks/>
          </p:cNvCxnSpPr>
          <p:nvPr/>
        </p:nvCxnSpPr>
        <p:spPr>
          <a:xfrm flipV="1">
            <a:off x="2379638" y="3014582"/>
            <a:ext cx="4824490" cy="731563"/>
          </a:xfrm>
          <a:prstGeom prst="bentConnector3">
            <a:avLst>
              <a:gd name="adj1" fmla="val 52916"/>
            </a:avLst>
          </a:prstGeom>
          <a:ln w="28575">
            <a:solidFill>
              <a:schemeClr val="accent6">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BD91CF6-BFA1-4C3A-9E9D-31FF186341E1}"/>
              </a:ext>
            </a:extLst>
          </p:cNvPr>
          <p:cNvCxnSpPr>
            <a:cxnSpLocks/>
          </p:cNvCxnSpPr>
          <p:nvPr/>
        </p:nvCxnSpPr>
        <p:spPr>
          <a:xfrm>
            <a:off x="2539864" y="2406660"/>
            <a:ext cx="2476597" cy="5810"/>
          </a:xfrm>
          <a:prstGeom prst="straightConnector1">
            <a:avLst/>
          </a:prstGeom>
          <a:ln>
            <a:solidFill>
              <a:srgbClr val="F3753F"/>
            </a:solidFill>
            <a:tailEnd type="triangle"/>
          </a:ln>
        </p:spPr>
        <p:style>
          <a:lnRef idx="1">
            <a:schemeClr val="accent1"/>
          </a:lnRef>
          <a:fillRef idx="0">
            <a:schemeClr val="accent1"/>
          </a:fillRef>
          <a:effectRef idx="0">
            <a:schemeClr val="accent1"/>
          </a:effectRef>
          <a:fontRef idx="minor">
            <a:schemeClr val="tx1"/>
          </a:fontRef>
        </p:style>
      </p:cxnSp>
      <p:sp>
        <p:nvSpPr>
          <p:cNvPr id="162" name="Freeform 715">
            <a:extLst>
              <a:ext uri="{FF2B5EF4-FFF2-40B4-BE49-F238E27FC236}">
                <a16:creationId xmlns:a16="http://schemas.microsoft.com/office/drawing/2014/main" id="{8AFB4615-8DE6-42F8-BF25-4D0EF019290C}"/>
              </a:ext>
            </a:extLst>
          </p:cNvPr>
          <p:cNvSpPr>
            <a:spLocks noEditPoints="1"/>
          </p:cNvSpPr>
          <p:nvPr/>
        </p:nvSpPr>
        <p:spPr bwMode="auto">
          <a:xfrm>
            <a:off x="3266060" y="3050930"/>
            <a:ext cx="265776" cy="173051"/>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199 h 235"/>
              <a:gd name="T20" fmla="*/ 214 w 320"/>
              <a:gd name="T21" fmla="*/ 114 h 235"/>
              <a:gd name="T22" fmla="*/ 298 w 320"/>
              <a:gd name="T23" fmla="*/ 35 h 235"/>
              <a:gd name="T24" fmla="*/ 298 w 320"/>
              <a:gd name="T25" fmla="*/ 199 h 235"/>
              <a:gd name="T26" fmla="*/ 282 w 320"/>
              <a:gd name="T27" fmla="*/ 22 h 235"/>
              <a:gd name="T28" fmla="*/ 160 w 320"/>
              <a:gd name="T29" fmla="*/ 135 h 235"/>
              <a:gd name="T30" fmla="*/ 37 w 320"/>
              <a:gd name="T31" fmla="*/ 22 h 235"/>
              <a:gd name="T32" fmla="*/ 282 w 320"/>
              <a:gd name="T33" fmla="*/ 22 h 235"/>
              <a:gd name="T34" fmla="*/ 21 w 320"/>
              <a:gd name="T35" fmla="*/ 35 h 235"/>
              <a:gd name="T36" fmla="*/ 106 w 320"/>
              <a:gd name="T37" fmla="*/ 114 h 235"/>
              <a:gd name="T38" fmla="*/ 21 w 320"/>
              <a:gd name="T39" fmla="*/ 199 h 235"/>
              <a:gd name="T40" fmla="*/ 21 w 320"/>
              <a:gd name="T41" fmla="*/ 35 h 235"/>
              <a:gd name="T42" fmla="*/ 121 w 320"/>
              <a:gd name="T43" fmla="*/ 129 h 235"/>
              <a:gd name="T44" fmla="*/ 152 w 320"/>
              <a:gd name="T45" fmla="*/ 157 h 235"/>
              <a:gd name="T46" fmla="*/ 160 w 320"/>
              <a:gd name="T47" fmla="*/ 160 h 235"/>
              <a:gd name="T48" fmla="*/ 167 w 320"/>
              <a:gd name="T49" fmla="*/ 157 h 235"/>
              <a:gd name="T50" fmla="*/ 198 w 320"/>
              <a:gd name="T51" fmla="*/ 129 h 235"/>
              <a:gd name="T52" fmla="*/ 283 w 320"/>
              <a:gd name="T53" fmla="*/ 214 h 235"/>
              <a:gd name="T54" fmla="*/ 36 w 320"/>
              <a:gd name="T55" fmla="*/ 214 h 235"/>
              <a:gd name="T56" fmla="*/ 121 w 320"/>
              <a:gd name="T57" fmla="*/ 12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199"/>
                </a:moveTo>
                <a:cubicBezTo>
                  <a:pt x="214" y="114"/>
                  <a:pt x="214" y="114"/>
                  <a:pt x="214" y="114"/>
                </a:cubicBezTo>
                <a:cubicBezTo>
                  <a:pt x="298" y="35"/>
                  <a:pt x="298" y="35"/>
                  <a:pt x="298" y="35"/>
                </a:cubicBezTo>
                <a:lnTo>
                  <a:pt x="298" y="199"/>
                </a:lnTo>
                <a:close/>
                <a:moveTo>
                  <a:pt x="282" y="22"/>
                </a:moveTo>
                <a:cubicBezTo>
                  <a:pt x="160" y="135"/>
                  <a:pt x="160" y="135"/>
                  <a:pt x="160" y="135"/>
                </a:cubicBezTo>
                <a:cubicBezTo>
                  <a:pt x="37" y="22"/>
                  <a:pt x="37" y="22"/>
                  <a:pt x="37" y="22"/>
                </a:cubicBezTo>
                <a:lnTo>
                  <a:pt x="282" y="22"/>
                </a:lnTo>
                <a:close/>
                <a:moveTo>
                  <a:pt x="21" y="35"/>
                </a:moveTo>
                <a:cubicBezTo>
                  <a:pt x="106" y="114"/>
                  <a:pt x="106" y="114"/>
                  <a:pt x="106" y="114"/>
                </a:cubicBezTo>
                <a:cubicBezTo>
                  <a:pt x="21" y="199"/>
                  <a:pt x="21" y="199"/>
                  <a:pt x="21" y="199"/>
                </a:cubicBezTo>
                <a:lnTo>
                  <a:pt x="21" y="35"/>
                </a:lnTo>
                <a:close/>
                <a:moveTo>
                  <a:pt x="121" y="129"/>
                </a:moveTo>
                <a:cubicBezTo>
                  <a:pt x="152" y="157"/>
                  <a:pt x="152" y="157"/>
                  <a:pt x="152" y="157"/>
                </a:cubicBezTo>
                <a:cubicBezTo>
                  <a:pt x="154" y="159"/>
                  <a:pt x="157" y="160"/>
                  <a:pt x="160" y="160"/>
                </a:cubicBezTo>
                <a:cubicBezTo>
                  <a:pt x="162" y="160"/>
                  <a:pt x="165" y="159"/>
                  <a:pt x="167" y="157"/>
                </a:cubicBezTo>
                <a:cubicBezTo>
                  <a:pt x="198" y="129"/>
                  <a:pt x="198" y="129"/>
                  <a:pt x="198" y="129"/>
                </a:cubicBezTo>
                <a:cubicBezTo>
                  <a:pt x="283" y="214"/>
                  <a:pt x="283" y="214"/>
                  <a:pt x="283" y="214"/>
                </a:cubicBezTo>
                <a:cubicBezTo>
                  <a:pt x="36" y="214"/>
                  <a:pt x="36" y="214"/>
                  <a:pt x="36" y="214"/>
                </a:cubicBezTo>
                <a:lnTo>
                  <a:pt x="121" y="129"/>
                </a:lnTo>
                <a:close/>
              </a:path>
            </a:pathLst>
          </a:custGeom>
          <a:solidFill>
            <a:srgbClr val="F37440"/>
          </a:solidFill>
          <a:ln w="6350">
            <a:solidFill>
              <a:srgbClr val="F3744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FedEx Sans Regular" panose="020B0603020203020204"/>
            </a:endParaRPr>
          </a:p>
        </p:txBody>
      </p:sp>
      <p:cxnSp>
        <p:nvCxnSpPr>
          <p:cNvPr id="364" name="Straight Arrow Connector 363">
            <a:extLst>
              <a:ext uri="{FF2B5EF4-FFF2-40B4-BE49-F238E27FC236}">
                <a16:creationId xmlns:a16="http://schemas.microsoft.com/office/drawing/2014/main" id="{2A26C857-537D-41E7-93D6-E12D745F6B7C}"/>
              </a:ext>
            </a:extLst>
          </p:cNvPr>
          <p:cNvCxnSpPr>
            <a:cxnSpLocks/>
          </p:cNvCxnSpPr>
          <p:nvPr/>
        </p:nvCxnSpPr>
        <p:spPr>
          <a:xfrm>
            <a:off x="903102" y="2405845"/>
            <a:ext cx="502594" cy="816"/>
          </a:xfrm>
          <a:prstGeom prst="straightConnector1">
            <a:avLst/>
          </a:prstGeom>
          <a:ln w="12700">
            <a:solidFill>
              <a:srgbClr val="F3753F"/>
            </a:solidFill>
            <a:tailEnd type="triangle"/>
          </a:ln>
        </p:spPr>
        <p:style>
          <a:lnRef idx="1">
            <a:schemeClr val="dk1"/>
          </a:lnRef>
          <a:fillRef idx="0">
            <a:schemeClr val="dk1"/>
          </a:fillRef>
          <a:effectRef idx="0">
            <a:schemeClr val="dk1"/>
          </a:effectRef>
          <a:fontRef idx="minor">
            <a:schemeClr val="tx1"/>
          </a:fontRef>
        </p:style>
      </p:cxnSp>
      <p:cxnSp>
        <p:nvCxnSpPr>
          <p:cNvPr id="365" name="Connector: Elbow 364">
            <a:extLst>
              <a:ext uri="{FF2B5EF4-FFF2-40B4-BE49-F238E27FC236}">
                <a16:creationId xmlns:a16="http://schemas.microsoft.com/office/drawing/2014/main" id="{428836EB-4CF7-4608-ABA1-3D34CB35DDB8}"/>
              </a:ext>
            </a:extLst>
          </p:cNvPr>
          <p:cNvCxnSpPr>
            <a:cxnSpLocks/>
          </p:cNvCxnSpPr>
          <p:nvPr/>
        </p:nvCxnSpPr>
        <p:spPr>
          <a:xfrm rot="5400000">
            <a:off x="4671841" y="2110917"/>
            <a:ext cx="448700" cy="1481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95FB6A36-0747-43EE-9B6F-3CA99EEACDD7}"/>
              </a:ext>
            </a:extLst>
          </p:cNvPr>
          <p:cNvCxnSpPr>
            <a:cxnSpLocks/>
          </p:cNvCxnSpPr>
          <p:nvPr/>
        </p:nvCxnSpPr>
        <p:spPr>
          <a:xfrm>
            <a:off x="2539864" y="2406661"/>
            <a:ext cx="2476597" cy="5810"/>
          </a:xfrm>
          <a:prstGeom prst="straightConnector1">
            <a:avLst/>
          </a:prstGeom>
          <a:ln w="12700">
            <a:solidFill>
              <a:srgbClr val="F3753F"/>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Connector: Elbow 367">
            <a:extLst>
              <a:ext uri="{FF2B5EF4-FFF2-40B4-BE49-F238E27FC236}">
                <a16:creationId xmlns:a16="http://schemas.microsoft.com/office/drawing/2014/main" id="{66F9AB3B-68A2-4036-BAA2-367BBFC1F73F}"/>
              </a:ext>
            </a:extLst>
          </p:cNvPr>
          <p:cNvCxnSpPr>
            <a:cxnSpLocks/>
          </p:cNvCxnSpPr>
          <p:nvPr/>
        </p:nvCxnSpPr>
        <p:spPr>
          <a:xfrm rot="5400000">
            <a:off x="4671841" y="2110918"/>
            <a:ext cx="448700" cy="1481179"/>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2" name="Rectangle 371">
            <a:extLst>
              <a:ext uri="{FF2B5EF4-FFF2-40B4-BE49-F238E27FC236}">
                <a16:creationId xmlns:a16="http://schemas.microsoft.com/office/drawing/2014/main" id="{2F96A800-35F3-4E91-9351-1765FA829F5E}"/>
              </a:ext>
            </a:extLst>
          </p:cNvPr>
          <p:cNvSpPr/>
          <p:nvPr/>
        </p:nvSpPr>
        <p:spPr>
          <a:xfrm>
            <a:off x="8672674" y="1908836"/>
            <a:ext cx="291479" cy="3660852"/>
          </a:xfrm>
          <a:prstGeom prst="rect">
            <a:avLst/>
          </a:prstGeom>
          <a:solidFill>
            <a:schemeClr val="accent1"/>
          </a:solidFill>
          <a:ln>
            <a:solidFill>
              <a:srgbClr val="0F7AB6"/>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a:t>Common Error Log Framework</a:t>
            </a:r>
          </a:p>
        </p:txBody>
      </p:sp>
      <p:sp>
        <p:nvSpPr>
          <p:cNvPr id="373" name="Rectangle 372">
            <a:extLst>
              <a:ext uri="{FF2B5EF4-FFF2-40B4-BE49-F238E27FC236}">
                <a16:creationId xmlns:a16="http://schemas.microsoft.com/office/drawing/2014/main" id="{2A55B420-4356-4255-8BC1-00B5926400FC}"/>
              </a:ext>
            </a:extLst>
          </p:cNvPr>
          <p:cNvSpPr/>
          <p:nvPr/>
        </p:nvSpPr>
        <p:spPr>
          <a:xfrm>
            <a:off x="1164332" y="1585713"/>
            <a:ext cx="7799822" cy="224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Common Error Log Framework</a:t>
            </a:r>
          </a:p>
        </p:txBody>
      </p:sp>
      <p:sp>
        <p:nvSpPr>
          <p:cNvPr id="374" name="TextBox 373">
            <a:extLst>
              <a:ext uri="{FF2B5EF4-FFF2-40B4-BE49-F238E27FC236}">
                <a16:creationId xmlns:a16="http://schemas.microsoft.com/office/drawing/2014/main" id="{7A64B640-FE52-435D-B2C6-5B7EC327B012}"/>
              </a:ext>
            </a:extLst>
          </p:cNvPr>
          <p:cNvSpPr txBox="1"/>
          <p:nvPr/>
        </p:nvSpPr>
        <p:spPr>
          <a:xfrm>
            <a:off x="0" y="5712110"/>
            <a:ext cx="544748" cy="1166437"/>
          </a:xfrm>
          <a:prstGeom prst="rect">
            <a:avLst/>
          </a:prstGeom>
          <a:solidFill>
            <a:schemeClr val="accent1"/>
          </a:solidFill>
        </p:spPr>
        <p:txBody>
          <a:bodyPr vert="vert270" wrap="square" rtlCol="0">
            <a:noAutofit/>
          </a:bodyPr>
          <a:lstStyle/>
          <a:p>
            <a:pPr algn="ctr"/>
            <a:r>
              <a:rPr lang="en-US" sz="1200" b="1">
                <a:solidFill>
                  <a:schemeClr val="bg1">
                    <a:lumMod val="95000"/>
                  </a:schemeClr>
                </a:solidFill>
              </a:rPr>
              <a:t>Interface Error Scenarios</a:t>
            </a:r>
          </a:p>
        </p:txBody>
      </p:sp>
      <p:sp>
        <p:nvSpPr>
          <p:cNvPr id="375" name="TextBox 374">
            <a:extLst>
              <a:ext uri="{FF2B5EF4-FFF2-40B4-BE49-F238E27FC236}">
                <a16:creationId xmlns:a16="http://schemas.microsoft.com/office/drawing/2014/main" id="{C413FE21-5AC5-4CB8-B404-D8802EBE6114}"/>
              </a:ext>
            </a:extLst>
          </p:cNvPr>
          <p:cNvSpPr txBox="1"/>
          <p:nvPr/>
        </p:nvSpPr>
        <p:spPr>
          <a:xfrm>
            <a:off x="166262" y="2259343"/>
            <a:ext cx="717424" cy="276999"/>
          </a:xfrm>
          <a:prstGeom prst="rect">
            <a:avLst/>
          </a:prstGeom>
          <a:solidFill>
            <a:schemeClr val="accent1"/>
          </a:solidFill>
        </p:spPr>
        <p:txBody>
          <a:bodyPr wrap="square" rtlCol="0">
            <a:spAutoFit/>
          </a:bodyPr>
          <a:lstStyle/>
          <a:p>
            <a:r>
              <a:rPr lang="en-US" sz="1200">
                <a:solidFill>
                  <a:schemeClr val="bg1"/>
                </a:solidFill>
              </a:rPr>
              <a:t>Start</a:t>
            </a:r>
          </a:p>
        </p:txBody>
      </p:sp>
      <p:cxnSp>
        <p:nvCxnSpPr>
          <p:cNvPr id="103" name="Connector: Elbow 102">
            <a:extLst>
              <a:ext uri="{FF2B5EF4-FFF2-40B4-BE49-F238E27FC236}">
                <a16:creationId xmlns:a16="http://schemas.microsoft.com/office/drawing/2014/main" id="{20889C52-3581-4740-83E2-5F8307223BC7}"/>
              </a:ext>
            </a:extLst>
          </p:cNvPr>
          <p:cNvCxnSpPr>
            <a:cxnSpLocks/>
            <a:stCxn id="157" idx="3"/>
            <a:endCxn id="106" idx="0"/>
          </p:cNvCxnSpPr>
          <p:nvPr/>
        </p:nvCxnSpPr>
        <p:spPr>
          <a:xfrm>
            <a:off x="6256406" y="2412470"/>
            <a:ext cx="1685714" cy="7124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EB511B5-2837-47A3-B4F3-7B4C4E7BB223}"/>
              </a:ext>
            </a:extLst>
          </p:cNvPr>
          <p:cNvSpPr txBox="1"/>
          <p:nvPr/>
        </p:nvSpPr>
        <p:spPr>
          <a:xfrm>
            <a:off x="6549704" y="2283549"/>
            <a:ext cx="425091" cy="230832"/>
          </a:xfrm>
          <a:prstGeom prst="rect">
            <a:avLst/>
          </a:prstGeom>
          <a:solidFill>
            <a:schemeClr val="bg1"/>
          </a:solidFill>
        </p:spPr>
        <p:txBody>
          <a:bodyPr wrap="square" rtlCol="0">
            <a:spAutoFit/>
          </a:bodyPr>
          <a:lstStyle/>
          <a:p>
            <a:pPr algn="ctr"/>
            <a:r>
              <a:rPr lang="en-US" sz="900" b="1"/>
              <a:t>Yes</a:t>
            </a:r>
          </a:p>
        </p:txBody>
      </p:sp>
      <p:sp>
        <p:nvSpPr>
          <p:cNvPr id="113" name="TextBox 112">
            <a:extLst>
              <a:ext uri="{FF2B5EF4-FFF2-40B4-BE49-F238E27FC236}">
                <a16:creationId xmlns:a16="http://schemas.microsoft.com/office/drawing/2014/main" id="{3E36A5BE-4F42-4902-9A43-1D0563CF2145}"/>
              </a:ext>
            </a:extLst>
          </p:cNvPr>
          <p:cNvSpPr txBox="1"/>
          <p:nvPr/>
        </p:nvSpPr>
        <p:spPr>
          <a:xfrm>
            <a:off x="6597042" y="4100529"/>
            <a:ext cx="1295184" cy="230832"/>
          </a:xfrm>
          <a:prstGeom prst="rect">
            <a:avLst/>
          </a:prstGeom>
          <a:solidFill>
            <a:schemeClr val="bg1"/>
          </a:solidFill>
        </p:spPr>
        <p:txBody>
          <a:bodyPr wrap="square" rtlCol="0">
            <a:spAutoFit/>
          </a:bodyPr>
          <a:lstStyle/>
          <a:p>
            <a:r>
              <a:rPr lang="en-US" sz="900" b="1"/>
              <a:t>Technical error</a:t>
            </a:r>
          </a:p>
        </p:txBody>
      </p:sp>
      <p:sp>
        <p:nvSpPr>
          <p:cNvPr id="161" name="TextBox 160">
            <a:extLst>
              <a:ext uri="{FF2B5EF4-FFF2-40B4-BE49-F238E27FC236}">
                <a16:creationId xmlns:a16="http://schemas.microsoft.com/office/drawing/2014/main" id="{C6C151F4-8699-4B92-BBFF-B301755F7979}"/>
              </a:ext>
            </a:extLst>
          </p:cNvPr>
          <p:cNvSpPr txBox="1"/>
          <p:nvPr/>
        </p:nvSpPr>
        <p:spPr>
          <a:xfrm>
            <a:off x="4386338" y="2719930"/>
            <a:ext cx="425091" cy="230832"/>
          </a:xfrm>
          <a:prstGeom prst="rect">
            <a:avLst/>
          </a:prstGeom>
          <a:solidFill>
            <a:schemeClr val="bg1"/>
          </a:solidFill>
        </p:spPr>
        <p:txBody>
          <a:bodyPr wrap="square" rtlCol="0">
            <a:spAutoFit/>
          </a:bodyPr>
          <a:lstStyle/>
          <a:p>
            <a:pPr algn="ctr"/>
            <a:r>
              <a:rPr lang="en-US" sz="900" b="1"/>
              <a:t>No</a:t>
            </a:r>
          </a:p>
        </p:txBody>
      </p:sp>
    </p:spTree>
    <p:extLst>
      <p:ext uri="{BB962C8B-B14F-4D97-AF65-F5344CB8AC3E}">
        <p14:creationId xmlns:p14="http://schemas.microsoft.com/office/powerpoint/2010/main" val="158575802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13641" y="358015"/>
            <a:ext cx="10515600" cy="869315"/>
          </a:xfrm>
        </p:spPr>
        <p:txBody>
          <a:bodyPr>
            <a:normAutofit/>
          </a:bodyPr>
          <a:lstStyle/>
          <a:p>
            <a:r>
              <a:rPr lang="en-US">
                <a:solidFill>
                  <a:schemeClr val="accent1"/>
                </a:solidFill>
                <a:ea typeface="Verdana" panose="020B0604030504040204" pitchFamily="34" charset="0"/>
              </a:rPr>
              <a:t>SFDC Data Security in Integrations</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sp>
        <p:nvSpPr>
          <p:cNvPr id="11" name="TextBox 10">
            <a:extLst>
              <a:ext uri="{FF2B5EF4-FFF2-40B4-BE49-F238E27FC236}">
                <a16:creationId xmlns:a16="http://schemas.microsoft.com/office/drawing/2014/main" id="{E00AE3D4-E964-457E-B4AD-6EB2EE0435E0}"/>
              </a:ext>
            </a:extLst>
          </p:cNvPr>
          <p:cNvSpPr txBox="1"/>
          <p:nvPr/>
        </p:nvSpPr>
        <p:spPr>
          <a:xfrm>
            <a:off x="547539" y="1576737"/>
            <a:ext cx="10885716" cy="569387"/>
          </a:xfrm>
          <a:prstGeom prst="rect">
            <a:avLst/>
          </a:prstGeom>
          <a:noFill/>
        </p:spPr>
        <p:txBody>
          <a:bodyPr wrap="square">
            <a:spAutoFit/>
          </a:bodyPr>
          <a:lstStyle/>
          <a:p>
            <a:pPr marL="0" algn="l" defTabSz="914400" rtl="0" eaLnBrk="1" latinLnBrk="0" hangingPunct="1">
              <a:spcAft>
                <a:spcPts val="600"/>
              </a:spcAft>
            </a:pPr>
            <a:r>
              <a:rPr lang="en-US" sz="1400" b="1" kern="1200">
                <a:solidFill>
                  <a:schemeClr val="tx1"/>
                </a:solidFill>
              </a:rPr>
              <a:t>Authentication Protocol</a:t>
            </a:r>
          </a:p>
          <a:p>
            <a:pPr marL="171450" indent="-171450">
              <a:spcBef>
                <a:spcPts val="0"/>
              </a:spcBef>
              <a:spcAft>
                <a:spcPts val="1333"/>
              </a:spcAft>
              <a:buSzPct val="100000"/>
              <a:buFont typeface="Arial" panose="020B0604020202020204" pitchFamily="34" charset="0"/>
              <a:buChar char="•"/>
            </a:pPr>
            <a:r>
              <a:rPr lang="en-US" sz="1200" noProof="0">
                <a:solidFill>
                  <a:schemeClr val="tx1"/>
                </a:solidFill>
              </a:rPr>
              <a:t>OAuth: OAuth (Open Authorization) is an open protocol that provides secure API authorization from applications in a simple and standardized way.</a:t>
            </a:r>
          </a:p>
        </p:txBody>
      </p:sp>
    </p:spTree>
    <p:extLst>
      <p:ext uri="{BB962C8B-B14F-4D97-AF65-F5344CB8AC3E}">
        <p14:creationId xmlns:p14="http://schemas.microsoft.com/office/powerpoint/2010/main" val="369915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7583D0-3DEC-4EAA-AC26-8C76E454006F}"/>
              </a:ext>
            </a:extLst>
          </p:cNvPr>
          <p:cNvSpPr>
            <a:spLocks noGrp="1"/>
          </p:cNvSpPr>
          <p:nvPr>
            <p:ph type="body" sz="quarter" idx="11"/>
          </p:nvPr>
        </p:nvSpPr>
        <p:spPr/>
        <p:txBody>
          <a:bodyPr/>
          <a:lstStyle/>
          <a:p>
            <a:r>
              <a:rPr lang="en-US" sz="1800"/>
              <a:t>Application adapters simplify integration by eliminating the complexity associated with web services and other connectivity methods</a:t>
            </a:r>
          </a:p>
        </p:txBody>
      </p:sp>
      <p:sp>
        <p:nvSpPr>
          <p:cNvPr id="4" name="Title 3">
            <a:extLst>
              <a:ext uri="{FF2B5EF4-FFF2-40B4-BE49-F238E27FC236}">
                <a16:creationId xmlns:a16="http://schemas.microsoft.com/office/drawing/2014/main" id="{FF745AAB-F272-4A77-92D3-BBC6BEDFCC19}"/>
              </a:ext>
            </a:extLst>
          </p:cNvPr>
          <p:cNvSpPr>
            <a:spLocks noGrp="1"/>
          </p:cNvSpPr>
          <p:nvPr>
            <p:ph type="title"/>
          </p:nvPr>
        </p:nvSpPr>
        <p:spPr/>
        <p:txBody>
          <a:bodyPr/>
          <a:lstStyle/>
          <a:p>
            <a:r>
              <a:rPr lang="en-US"/>
              <a:t>Pre-installed Adapters</a:t>
            </a:r>
          </a:p>
        </p:txBody>
      </p:sp>
      <p:pic>
        <p:nvPicPr>
          <p:cNvPr id="18" name="Picture 17">
            <a:extLst>
              <a:ext uri="{FF2B5EF4-FFF2-40B4-BE49-F238E27FC236}">
                <a16:creationId xmlns:a16="http://schemas.microsoft.com/office/drawing/2014/main" id="{EEFB424C-F50B-421D-B1C9-7E847E536016}"/>
              </a:ext>
            </a:extLst>
          </p:cNvPr>
          <p:cNvPicPr>
            <a:picLocks noChangeAspect="1"/>
          </p:cNvPicPr>
          <p:nvPr/>
        </p:nvPicPr>
        <p:blipFill>
          <a:blip r:embed="rId3"/>
          <a:stretch>
            <a:fillRect/>
          </a:stretch>
        </p:blipFill>
        <p:spPr>
          <a:xfrm>
            <a:off x="649563" y="2075929"/>
            <a:ext cx="1793032" cy="1127817"/>
          </a:xfrm>
          <a:prstGeom prst="rect">
            <a:avLst/>
          </a:prstGeom>
        </p:spPr>
      </p:pic>
      <p:pic>
        <p:nvPicPr>
          <p:cNvPr id="20" name="Picture 19" descr="Circle&#10;&#10;Description automatically generated with low confidence">
            <a:extLst>
              <a:ext uri="{FF2B5EF4-FFF2-40B4-BE49-F238E27FC236}">
                <a16:creationId xmlns:a16="http://schemas.microsoft.com/office/drawing/2014/main" id="{FB84F659-7240-4F2E-AC25-85D6E24F0B35}"/>
              </a:ext>
            </a:extLst>
          </p:cNvPr>
          <p:cNvPicPr>
            <a:picLocks noChangeAspect="1"/>
          </p:cNvPicPr>
          <p:nvPr/>
        </p:nvPicPr>
        <p:blipFill>
          <a:blip r:embed="rId4"/>
          <a:stretch>
            <a:fillRect/>
          </a:stretch>
        </p:blipFill>
        <p:spPr>
          <a:xfrm>
            <a:off x="610242" y="3131695"/>
            <a:ext cx="1318727" cy="923109"/>
          </a:xfrm>
          <a:prstGeom prst="rect">
            <a:avLst/>
          </a:prstGeom>
        </p:spPr>
      </p:pic>
      <p:pic>
        <p:nvPicPr>
          <p:cNvPr id="22" name="Picture 21">
            <a:extLst>
              <a:ext uri="{FF2B5EF4-FFF2-40B4-BE49-F238E27FC236}">
                <a16:creationId xmlns:a16="http://schemas.microsoft.com/office/drawing/2014/main" id="{025C07F2-9EC3-403C-B40A-32AF46823D51}"/>
              </a:ext>
            </a:extLst>
          </p:cNvPr>
          <p:cNvPicPr>
            <a:picLocks noChangeAspect="1"/>
          </p:cNvPicPr>
          <p:nvPr/>
        </p:nvPicPr>
        <p:blipFill>
          <a:blip r:embed="rId5"/>
          <a:stretch>
            <a:fillRect/>
          </a:stretch>
        </p:blipFill>
        <p:spPr>
          <a:xfrm>
            <a:off x="5349225" y="3362449"/>
            <a:ext cx="2111243" cy="819143"/>
          </a:xfrm>
          <a:prstGeom prst="rect">
            <a:avLst/>
          </a:prstGeom>
        </p:spPr>
      </p:pic>
      <p:pic>
        <p:nvPicPr>
          <p:cNvPr id="24" name="Picture 23">
            <a:extLst>
              <a:ext uri="{FF2B5EF4-FFF2-40B4-BE49-F238E27FC236}">
                <a16:creationId xmlns:a16="http://schemas.microsoft.com/office/drawing/2014/main" id="{EA06AB9C-7F28-40B7-90C6-515281925575}"/>
              </a:ext>
            </a:extLst>
          </p:cNvPr>
          <p:cNvPicPr>
            <a:picLocks noChangeAspect="1"/>
          </p:cNvPicPr>
          <p:nvPr/>
        </p:nvPicPr>
        <p:blipFill>
          <a:blip r:embed="rId6"/>
          <a:stretch>
            <a:fillRect/>
          </a:stretch>
        </p:blipFill>
        <p:spPr>
          <a:xfrm>
            <a:off x="3047154" y="2268223"/>
            <a:ext cx="1674510" cy="941912"/>
          </a:xfrm>
          <a:prstGeom prst="rect">
            <a:avLst/>
          </a:prstGeom>
        </p:spPr>
      </p:pic>
      <p:pic>
        <p:nvPicPr>
          <p:cNvPr id="30" name="Picture 29" descr="&#10;">
            <a:extLst>
              <a:ext uri="{FF2B5EF4-FFF2-40B4-BE49-F238E27FC236}">
                <a16:creationId xmlns:a16="http://schemas.microsoft.com/office/drawing/2014/main" id="{CDD438BB-0403-457C-A9B8-EB7FD2C1DD18}"/>
              </a:ext>
            </a:extLst>
          </p:cNvPr>
          <p:cNvPicPr>
            <a:picLocks noChangeAspect="1"/>
          </p:cNvPicPr>
          <p:nvPr/>
        </p:nvPicPr>
        <p:blipFill>
          <a:blip r:embed="rId7"/>
          <a:stretch>
            <a:fillRect/>
          </a:stretch>
        </p:blipFill>
        <p:spPr>
          <a:xfrm>
            <a:off x="5339356" y="2312407"/>
            <a:ext cx="2130982" cy="759162"/>
          </a:xfrm>
          <a:prstGeom prst="rect">
            <a:avLst/>
          </a:prstGeom>
        </p:spPr>
      </p:pic>
      <p:sp>
        <p:nvSpPr>
          <p:cNvPr id="32" name="Text Placeholder 2">
            <a:extLst>
              <a:ext uri="{FF2B5EF4-FFF2-40B4-BE49-F238E27FC236}">
                <a16:creationId xmlns:a16="http://schemas.microsoft.com/office/drawing/2014/main" id="{39AAA2D1-6C80-4647-962D-7980BCBE81C8}"/>
              </a:ext>
            </a:extLst>
          </p:cNvPr>
          <p:cNvSpPr txBox="1">
            <a:spLocks/>
          </p:cNvSpPr>
          <p:nvPr/>
        </p:nvSpPr>
        <p:spPr>
          <a:xfrm>
            <a:off x="544578" y="5828972"/>
            <a:ext cx="11033760" cy="47548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https://www.oracle.com/in/integration/application-adapters/</a:t>
            </a:r>
          </a:p>
        </p:txBody>
      </p:sp>
      <p:pic>
        <p:nvPicPr>
          <p:cNvPr id="34" name="Picture 33">
            <a:extLst>
              <a:ext uri="{FF2B5EF4-FFF2-40B4-BE49-F238E27FC236}">
                <a16:creationId xmlns:a16="http://schemas.microsoft.com/office/drawing/2014/main" id="{EB0BDD26-5FE5-401E-9CE8-AFA4DBF97E3E}"/>
              </a:ext>
            </a:extLst>
          </p:cNvPr>
          <p:cNvPicPr>
            <a:picLocks noChangeAspect="1"/>
          </p:cNvPicPr>
          <p:nvPr/>
        </p:nvPicPr>
        <p:blipFill>
          <a:blip r:embed="rId8"/>
          <a:stretch>
            <a:fillRect/>
          </a:stretch>
        </p:blipFill>
        <p:spPr>
          <a:xfrm>
            <a:off x="2746229" y="4725605"/>
            <a:ext cx="2111244" cy="1109756"/>
          </a:xfrm>
          <a:prstGeom prst="rect">
            <a:avLst/>
          </a:prstGeom>
        </p:spPr>
      </p:pic>
      <p:pic>
        <p:nvPicPr>
          <p:cNvPr id="36" name="Picture 35">
            <a:extLst>
              <a:ext uri="{FF2B5EF4-FFF2-40B4-BE49-F238E27FC236}">
                <a16:creationId xmlns:a16="http://schemas.microsoft.com/office/drawing/2014/main" id="{0961E98F-091B-43B2-8DC2-605D2AE8E49D}"/>
              </a:ext>
            </a:extLst>
          </p:cNvPr>
          <p:cNvPicPr>
            <a:picLocks noChangeAspect="1"/>
          </p:cNvPicPr>
          <p:nvPr/>
        </p:nvPicPr>
        <p:blipFill>
          <a:blip r:embed="rId9"/>
          <a:stretch>
            <a:fillRect/>
          </a:stretch>
        </p:blipFill>
        <p:spPr>
          <a:xfrm>
            <a:off x="8578996" y="2304763"/>
            <a:ext cx="666750" cy="723900"/>
          </a:xfrm>
          <a:prstGeom prst="rect">
            <a:avLst/>
          </a:prstGeom>
        </p:spPr>
      </p:pic>
      <p:sp>
        <p:nvSpPr>
          <p:cNvPr id="37" name="Text Placeholder 2">
            <a:extLst>
              <a:ext uri="{FF2B5EF4-FFF2-40B4-BE49-F238E27FC236}">
                <a16:creationId xmlns:a16="http://schemas.microsoft.com/office/drawing/2014/main" id="{0CC99912-EE2A-419A-8C27-77DEB993522F}"/>
              </a:ext>
            </a:extLst>
          </p:cNvPr>
          <p:cNvSpPr txBox="1">
            <a:spLocks/>
          </p:cNvSpPr>
          <p:nvPr/>
        </p:nvSpPr>
        <p:spPr>
          <a:xfrm>
            <a:off x="8176618" y="3052679"/>
            <a:ext cx="1913882" cy="274823"/>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File / FTP Adapter</a:t>
            </a:r>
          </a:p>
        </p:txBody>
      </p:sp>
      <p:pic>
        <p:nvPicPr>
          <p:cNvPr id="39" name="Picture 38">
            <a:extLst>
              <a:ext uri="{FF2B5EF4-FFF2-40B4-BE49-F238E27FC236}">
                <a16:creationId xmlns:a16="http://schemas.microsoft.com/office/drawing/2014/main" id="{C44A39F8-CFB4-48AB-BE1B-8E15DE1A61DC}"/>
              </a:ext>
            </a:extLst>
          </p:cNvPr>
          <p:cNvPicPr>
            <a:picLocks noChangeAspect="1"/>
          </p:cNvPicPr>
          <p:nvPr/>
        </p:nvPicPr>
        <p:blipFill>
          <a:blip r:embed="rId10"/>
          <a:stretch>
            <a:fillRect/>
          </a:stretch>
        </p:blipFill>
        <p:spPr>
          <a:xfrm>
            <a:off x="707560" y="4268299"/>
            <a:ext cx="923925" cy="857250"/>
          </a:xfrm>
          <a:prstGeom prst="rect">
            <a:avLst/>
          </a:prstGeom>
        </p:spPr>
      </p:pic>
      <p:sp>
        <p:nvSpPr>
          <p:cNvPr id="40" name="Text Placeholder 2">
            <a:extLst>
              <a:ext uri="{FF2B5EF4-FFF2-40B4-BE49-F238E27FC236}">
                <a16:creationId xmlns:a16="http://schemas.microsoft.com/office/drawing/2014/main" id="{6C21AC46-423D-4149-8F2C-955FE385F4CE}"/>
              </a:ext>
            </a:extLst>
          </p:cNvPr>
          <p:cNvSpPr txBox="1">
            <a:spLocks/>
          </p:cNvSpPr>
          <p:nvPr/>
        </p:nvSpPr>
        <p:spPr>
          <a:xfrm>
            <a:off x="212581" y="5227841"/>
            <a:ext cx="1913882" cy="274823"/>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a:t>ATP Adapter</a:t>
            </a:r>
          </a:p>
        </p:txBody>
      </p:sp>
      <p:pic>
        <p:nvPicPr>
          <p:cNvPr id="42" name="Picture 41">
            <a:extLst>
              <a:ext uri="{FF2B5EF4-FFF2-40B4-BE49-F238E27FC236}">
                <a16:creationId xmlns:a16="http://schemas.microsoft.com/office/drawing/2014/main" id="{492D12AF-9F92-4742-8C8D-A91671F0C32B}"/>
              </a:ext>
            </a:extLst>
          </p:cNvPr>
          <p:cNvPicPr>
            <a:picLocks noChangeAspect="1"/>
          </p:cNvPicPr>
          <p:nvPr/>
        </p:nvPicPr>
        <p:blipFill>
          <a:blip r:embed="rId11"/>
          <a:stretch>
            <a:fillRect/>
          </a:stretch>
        </p:blipFill>
        <p:spPr>
          <a:xfrm>
            <a:off x="6029368" y="4566656"/>
            <a:ext cx="809625" cy="742950"/>
          </a:xfrm>
          <a:prstGeom prst="rect">
            <a:avLst/>
          </a:prstGeom>
        </p:spPr>
      </p:pic>
      <p:sp>
        <p:nvSpPr>
          <p:cNvPr id="43" name="Text Placeholder 2">
            <a:extLst>
              <a:ext uri="{FF2B5EF4-FFF2-40B4-BE49-F238E27FC236}">
                <a16:creationId xmlns:a16="http://schemas.microsoft.com/office/drawing/2014/main" id="{C4F6072C-A78A-4CAD-9607-A4018A4CADF2}"/>
              </a:ext>
            </a:extLst>
          </p:cNvPr>
          <p:cNvSpPr txBox="1">
            <a:spLocks/>
          </p:cNvSpPr>
          <p:nvPr/>
        </p:nvSpPr>
        <p:spPr>
          <a:xfrm>
            <a:off x="5477239" y="5370334"/>
            <a:ext cx="1913882" cy="274823"/>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a:t>SOAP Adapter</a:t>
            </a:r>
          </a:p>
        </p:txBody>
      </p:sp>
      <p:pic>
        <p:nvPicPr>
          <p:cNvPr id="45" name="Picture 44">
            <a:extLst>
              <a:ext uri="{FF2B5EF4-FFF2-40B4-BE49-F238E27FC236}">
                <a16:creationId xmlns:a16="http://schemas.microsoft.com/office/drawing/2014/main" id="{8CEB67AA-69CD-4A1B-A4DC-B63ADC5D660A}"/>
              </a:ext>
            </a:extLst>
          </p:cNvPr>
          <p:cNvPicPr>
            <a:picLocks noChangeAspect="1"/>
          </p:cNvPicPr>
          <p:nvPr/>
        </p:nvPicPr>
        <p:blipFill>
          <a:blip r:embed="rId12"/>
          <a:stretch>
            <a:fillRect/>
          </a:stretch>
        </p:blipFill>
        <p:spPr>
          <a:xfrm>
            <a:off x="8490007" y="3790399"/>
            <a:ext cx="866775" cy="742950"/>
          </a:xfrm>
          <a:prstGeom prst="rect">
            <a:avLst/>
          </a:prstGeom>
        </p:spPr>
      </p:pic>
      <p:sp>
        <p:nvSpPr>
          <p:cNvPr id="46" name="Text Placeholder 2">
            <a:extLst>
              <a:ext uri="{FF2B5EF4-FFF2-40B4-BE49-F238E27FC236}">
                <a16:creationId xmlns:a16="http://schemas.microsoft.com/office/drawing/2014/main" id="{C01BDB95-8DE5-4ADE-B2E1-A21B86ABBC55}"/>
              </a:ext>
            </a:extLst>
          </p:cNvPr>
          <p:cNvSpPr txBox="1">
            <a:spLocks/>
          </p:cNvSpPr>
          <p:nvPr/>
        </p:nvSpPr>
        <p:spPr>
          <a:xfrm>
            <a:off x="8010888" y="4620254"/>
            <a:ext cx="1913882" cy="274823"/>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a:t>REST Adapter</a:t>
            </a:r>
          </a:p>
        </p:txBody>
      </p:sp>
      <p:pic>
        <p:nvPicPr>
          <p:cNvPr id="48" name="Picture 47">
            <a:extLst>
              <a:ext uri="{FF2B5EF4-FFF2-40B4-BE49-F238E27FC236}">
                <a16:creationId xmlns:a16="http://schemas.microsoft.com/office/drawing/2014/main" id="{F2622D77-9461-4CD6-892F-2F0DC0DF0B28}"/>
              </a:ext>
            </a:extLst>
          </p:cNvPr>
          <p:cNvPicPr>
            <a:picLocks noChangeAspect="1"/>
          </p:cNvPicPr>
          <p:nvPr/>
        </p:nvPicPr>
        <p:blipFill>
          <a:blip r:embed="rId13"/>
          <a:stretch>
            <a:fillRect/>
          </a:stretch>
        </p:blipFill>
        <p:spPr>
          <a:xfrm>
            <a:off x="3036691" y="3188908"/>
            <a:ext cx="807462" cy="800100"/>
          </a:xfrm>
          <a:prstGeom prst="rect">
            <a:avLst/>
          </a:prstGeom>
        </p:spPr>
      </p:pic>
      <p:sp>
        <p:nvSpPr>
          <p:cNvPr id="49" name="Text Placeholder 2">
            <a:extLst>
              <a:ext uri="{FF2B5EF4-FFF2-40B4-BE49-F238E27FC236}">
                <a16:creationId xmlns:a16="http://schemas.microsoft.com/office/drawing/2014/main" id="{B9C4043B-0CA3-4199-9E59-15F606123CEE}"/>
              </a:ext>
            </a:extLst>
          </p:cNvPr>
          <p:cNvSpPr txBox="1">
            <a:spLocks/>
          </p:cNvSpPr>
          <p:nvPr/>
        </p:nvSpPr>
        <p:spPr>
          <a:xfrm>
            <a:off x="2609470" y="4049463"/>
            <a:ext cx="1886574" cy="274823"/>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tabLst/>
              <a:defRPr sz="20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a:t>Oracle E-Business Suite</a:t>
            </a:r>
          </a:p>
        </p:txBody>
      </p:sp>
      <p:pic>
        <p:nvPicPr>
          <p:cNvPr id="51" name="Picture 50">
            <a:extLst>
              <a:ext uri="{FF2B5EF4-FFF2-40B4-BE49-F238E27FC236}">
                <a16:creationId xmlns:a16="http://schemas.microsoft.com/office/drawing/2014/main" id="{CE95732E-4961-42B2-A6AC-A62B4D11D272}"/>
              </a:ext>
            </a:extLst>
          </p:cNvPr>
          <p:cNvPicPr>
            <a:picLocks noChangeAspect="1"/>
          </p:cNvPicPr>
          <p:nvPr/>
        </p:nvPicPr>
        <p:blipFill>
          <a:blip r:embed="rId14"/>
          <a:stretch>
            <a:fillRect/>
          </a:stretch>
        </p:blipFill>
        <p:spPr>
          <a:xfrm>
            <a:off x="8255146" y="5213381"/>
            <a:ext cx="1314450" cy="904875"/>
          </a:xfrm>
          <a:prstGeom prst="rect">
            <a:avLst/>
          </a:prstGeom>
        </p:spPr>
      </p:pic>
    </p:spTree>
    <p:extLst>
      <p:ext uri="{BB962C8B-B14F-4D97-AF65-F5344CB8AC3E}">
        <p14:creationId xmlns:p14="http://schemas.microsoft.com/office/powerpoint/2010/main" val="220402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89CF78-4F1D-434C-A176-F2FF0FFDBAF8}"/>
              </a:ext>
            </a:extLst>
          </p:cNvPr>
          <p:cNvSpPr>
            <a:spLocks noGrp="1"/>
          </p:cNvSpPr>
          <p:nvPr>
            <p:ph type="body" sz="quarter" idx="11"/>
          </p:nvPr>
        </p:nvSpPr>
        <p:spPr/>
        <p:txBody>
          <a:bodyPr/>
          <a:lstStyle/>
          <a:p>
            <a:r>
              <a:rPr lang="en-US"/>
              <a:t>Guidelines for roles and responsibilities of IICS and Oracle Cloud ERP Team</a:t>
            </a:r>
          </a:p>
        </p:txBody>
      </p:sp>
      <p:sp>
        <p:nvSpPr>
          <p:cNvPr id="3" name="Content Placeholder 2">
            <a:extLst>
              <a:ext uri="{FF2B5EF4-FFF2-40B4-BE49-F238E27FC236}">
                <a16:creationId xmlns:a16="http://schemas.microsoft.com/office/drawing/2014/main" id="{5C6D26E4-BA62-4B9F-8837-77E006BE7F19}"/>
              </a:ext>
            </a:extLst>
          </p:cNvPr>
          <p:cNvSpPr>
            <a:spLocks noGrp="1"/>
          </p:cNvSpPr>
          <p:nvPr>
            <p:ph sz="quarter" idx="16"/>
          </p:nvPr>
        </p:nvSpPr>
        <p:spPr>
          <a:xfrm>
            <a:off x="576072" y="2567836"/>
            <a:ext cx="5293360" cy="3642270"/>
          </a:xfrm>
        </p:spPr>
        <p:txBody>
          <a:bodyPr/>
          <a:lstStyle/>
          <a:p>
            <a:r>
              <a:rPr lang="en-US" sz="1400"/>
              <a:t>Development of Integration using the inputs from boundary application and Oracle Cloud</a:t>
            </a:r>
          </a:p>
          <a:p>
            <a:r>
              <a:rPr lang="en-US" sz="1400"/>
              <a:t>Unit testing by developer</a:t>
            </a:r>
          </a:p>
          <a:p>
            <a:r>
              <a:rPr lang="en-US" sz="1400"/>
              <a:t>Integration testing with Deloitte team to see if Interface table is populated.</a:t>
            </a:r>
          </a:p>
          <a:p>
            <a:r>
              <a:rPr lang="en-US" sz="1400"/>
              <a:t>If acknowledgement is expected, then validate if Oracle has sent an ack and it is received in IICS.</a:t>
            </a:r>
          </a:p>
          <a:p>
            <a:r>
              <a:rPr lang="en-US" sz="1400"/>
              <a:t>Work with Deloitte team to validate if data is correct and transformations have worked as expected</a:t>
            </a:r>
          </a:p>
          <a:p>
            <a:r>
              <a:rPr lang="en-US" sz="1400"/>
              <a:t>Debug issues reported in Middleware build</a:t>
            </a:r>
          </a:p>
          <a:p>
            <a:r>
              <a:rPr lang="en-US" sz="1400"/>
              <a:t>Deployment and documentation for middleware components</a:t>
            </a:r>
          </a:p>
        </p:txBody>
      </p:sp>
      <p:sp>
        <p:nvSpPr>
          <p:cNvPr id="4" name="Content Placeholder 3">
            <a:extLst>
              <a:ext uri="{FF2B5EF4-FFF2-40B4-BE49-F238E27FC236}">
                <a16:creationId xmlns:a16="http://schemas.microsoft.com/office/drawing/2014/main" id="{123E6386-F898-4C79-A348-8168223087F7}"/>
              </a:ext>
            </a:extLst>
          </p:cNvPr>
          <p:cNvSpPr>
            <a:spLocks noGrp="1"/>
          </p:cNvSpPr>
          <p:nvPr>
            <p:ph sz="quarter" idx="17"/>
          </p:nvPr>
        </p:nvSpPr>
        <p:spPr>
          <a:xfrm>
            <a:off x="6327140" y="2567471"/>
            <a:ext cx="5293360" cy="3642270"/>
          </a:xfrm>
        </p:spPr>
        <p:txBody>
          <a:bodyPr/>
          <a:lstStyle/>
          <a:p>
            <a:r>
              <a:rPr lang="en-US" sz="1400"/>
              <a:t>Provide payload for REST / SOAP call &amp; clarify any mapping asks of fields between source and target</a:t>
            </a:r>
          </a:p>
          <a:p>
            <a:r>
              <a:rPr lang="en-US" sz="1400"/>
              <a:t>Name of ESS job that will execute at Oracle, parameters required to execute ESS Job</a:t>
            </a:r>
          </a:p>
          <a:p>
            <a:r>
              <a:rPr lang="en-US" sz="1400"/>
              <a:t>Provide Webservice / FBDI details using Oracle documentation</a:t>
            </a:r>
          </a:p>
          <a:p>
            <a:r>
              <a:rPr lang="en-US" sz="1400"/>
              <a:t>Provide server details (Dev / Test / Prod)</a:t>
            </a:r>
          </a:p>
          <a:p>
            <a:r>
              <a:rPr lang="en-US" sz="1400"/>
              <a:t>Integration testing along with IICS developer to ensure data is interfaced as expected.</a:t>
            </a:r>
          </a:p>
        </p:txBody>
      </p:sp>
      <p:sp>
        <p:nvSpPr>
          <p:cNvPr id="5" name="Title 4">
            <a:extLst>
              <a:ext uri="{FF2B5EF4-FFF2-40B4-BE49-F238E27FC236}">
                <a16:creationId xmlns:a16="http://schemas.microsoft.com/office/drawing/2014/main" id="{2195817C-B54C-492D-A0BC-D8A7A706754A}"/>
              </a:ext>
            </a:extLst>
          </p:cNvPr>
          <p:cNvSpPr>
            <a:spLocks noGrp="1"/>
          </p:cNvSpPr>
          <p:nvPr>
            <p:ph type="title"/>
          </p:nvPr>
        </p:nvSpPr>
        <p:spPr/>
        <p:txBody>
          <a:bodyPr>
            <a:normAutofit fontScale="90000"/>
          </a:bodyPr>
          <a:lstStyle/>
          <a:p>
            <a:r>
              <a:rPr lang="en-US"/>
              <a:t>Oracle Cloud ERP Integrations with IICS as Middleware</a:t>
            </a:r>
          </a:p>
        </p:txBody>
      </p:sp>
      <p:sp>
        <p:nvSpPr>
          <p:cNvPr id="9" name="Rectangle 8">
            <a:extLst>
              <a:ext uri="{FF2B5EF4-FFF2-40B4-BE49-F238E27FC236}">
                <a16:creationId xmlns:a16="http://schemas.microsoft.com/office/drawing/2014/main" id="{D2C6511F-FD56-4EB3-A71A-93D9B98BDCC6}"/>
              </a:ext>
            </a:extLst>
          </p:cNvPr>
          <p:cNvSpPr/>
          <p:nvPr/>
        </p:nvSpPr>
        <p:spPr bwMode="gray">
          <a:xfrm>
            <a:off x="573023" y="1970714"/>
            <a:ext cx="5293359" cy="509882"/>
          </a:xfrm>
          <a:prstGeom prst="rect">
            <a:avLst/>
          </a:prstGeom>
          <a:solidFill>
            <a:srgbClr val="C55A11"/>
          </a:solidFill>
          <a:ln w="19050" algn="ctr">
            <a:noFill/>
            <a:miter lim="800000"/>
            <a:headEnd/>
            <a:tailEnd/>
          </a:ln>
        </p:spPr>
        <p:txBody>
          <a:bodyPr wrap="square" lIns="93300" tIns="93300" rIns="93300" bIns="93300" rtlCol="0" anchor="ctr" anchorCtr="0"/>
          <a:lstStyle/>
          <a:p>
            <a:pPr marL="0" marR="0" lvl="0" indent="0" algn="ctr" defTabSz="959653" rtl="0" eaLnBrk="1" fontAlgn="auto" latinLnBrk="0" hangingPunct="1">
              <a:lnSpc>
                <a:spcPct val="106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IICS Middleware </a:t>
            </a:r>
          </a:p>
        </p:txBody>
      </p:sp>
      <p:sp>
        <p:nvSpPr>
          <p:cNvPr id="10" name="Rectangle 9">
            <a:extLst>
              <a:ext uri="{FF2B5EF4-FFF2-40B4-BE49-F238E27FC236}">
                <a16:creationId xmlns:a16="http://schemas.microsoft.com/office/drawing/2014/main" id="{4E85CBFF-96D7-4CFA-8F60-59AD4FA85110}"/>
              </a:ext>
            </a:extLst>
          </p:cNvPr>
          <p:cNvSpPr/>
          <p:nvPr/>
        </p:nvSpPr>
        <p:spPr bwMode="gray">
          <a:xfrm>
            <a:off x="6324093" y="1967243"/>
            <a:ext cx="5293359" cy="509882"/>
          </a:xfrm>
          <a:prstGeom prst="rect">
            <a:avLst/>
          </a:prstGeom>
          <a:solidFill>
            <a:srgbClr val="C55A11"/>
          </a:solidFill>
          <a:ln w="19050" algn="ctr">
            <a:noFill/>
            <a:miter lim="800000"/>
            <a:headEnd/>
            <a:tailEnd/>
          </a:ln>
        </p:spPr>
        <p:txBody>
          <a:bodyPr wrap="square" lIns="93300" tIns="93300" rIns="93300" bIns="93300" rtlCol="0" anchor="ctr" anchorCtr="0"/>
          <a:lstStyle/>
          <a:p>
            <a:pPr marL="0" marR="0" lvl="0" indent="0" algn="ctr" defTabSz="959653" rtl="0" eaLnBrk="1" fontAlgn="auto" latinLnBrk="0" hangingPunct="1">
              <a:lnSpc>
                <a:spcPct val="106000"/>
              </a:lnSpc>
              <a:spcBef>
                <a:spcPts val="0"/>
              </a:spcBef>
              <a:spcAft>
                <a:spcPts val="0"/>
              </a:spcAft>
              <a:buClrTx/>
              <a:buSzTx/>
              <a:buFontTx/>
              <a:buNone/>
              <a:tabLst/>
              <a:defRPr/>
            </a:pPr>
            <a:r>
              <a:rPr kumimoji="0" lang="en-US" sz="1400" b="1" i="0" u="none" strike="noStrike" kern="0" cap="none" spc="0" normalizeH="0" baseline="0" noProof="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Oracle ERP Cloud - Deloitte</a:t>
            </a:r>
          </a:p>
        </p:txBody>
      </p:sp>
    </p:spTree>
    <p:extLst>
      <p:ext uri="{BB962C8B-B14F-4D97-AF65-F5344CB8AC3E}">
        <p14:creationId xmlns:p14="http://schemas.microsoft.com/office/powerpoint/2010/main" val="3691961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72F-99ED-4C62-880B-1315BD62FD8F}"/>
              </a:ext>
            </a:extLst>
          </p:cNvPr>
          <p:cNvSpPr>
            <a:spLocks noGrp="1"/>
          </p:cNvSpPr>
          <p:nvPr>
            <p:ph type="title"/>
          </p:nvPr>
        </p:nvSpPr>
        <p:spPr/>
        <p:txBody>
          <a:bodyPr/>
          <a:lstStyle/>
          <a:p>
            <a:r>
              <a:rPr lang="en-US"/>
              <a:t>Middleware Selection Matrix</a:t>
            </a:r>
          </a:p>
        </p:txBody>
      </p:sp>
      <p:graphicFrame>
        <p:nvGraphicFramePr>
          <p:cNvPr id="12" name="Table 11">
            <a:extLst>
              <a:ext uri="{FF2B5EF4-FFF2-40B4-BE49-F238E27FC236}">
                <a16:creationId xmlns:a16="http://schemas.microsoft.com/office/drawing/2014/main" id="{3F98EF51-E92C-48BD-9D95-92FABA2432F9}"/>
              </a:ext>
            </a:extLst>
          </p:cNvPr>
          <p:cNvGraphicFramePr>
            <a:graphicFrameLocks noGrp="1"/>
          </p:cNvGraphicFramePr>
          <p:nvPr/>
        </p:nvGraphicFramePr>
        <p:xfrm>
          <a:off x="603457" y="1594305"/>
          <a:ext cx="11195607" cy="3418369"/>
        </p:xfrm>
        <a:graphic>
          <a:graphicData uri="http://schemas.openxmlformats.org/drawingml/2006/table">
            <a:tbl>
              <a:tblPr>
                <a:tableStyleId>{5C22544A-7EE6-4342-B048-85BDC9FD1C3A}</a:tableStyleId>
              </a:tblPr>
              <a:tblGrid>
                <a:gridCol w="3625763">
                  <a:extLst>
                    <a:ext uri="{9D8B030D-6E8A-4147-A177-3AD203B41FA5}">
                      <a16:colId xmlns:a16="http://schemas.microsoft.com/office/drawing/2014/main" val="3031397289"/>
                    </a:ext>
                  </a:extLst>
                </a:gridCol>
                <a:gridCol w="3497362">
                  <a:extLst>
                    <a:ext uri="{9D8B030D-6E8A-4147-A177-3AD203B41FA5}">
                      <a16:colId xmlns:a16="http://schemas.microsoft.com/office/drawing/2014/main" val="132520816"/>
                    </a:ext>
                  </a:extLst>
                </a:gridCol>
                <a:gridCol w="4072482">
                  <a:extLst>
                    <a:ext uri="{9D8B030D-6E8A-4147-A177-3AD203B41FA5}">
                      <a16:colId xmlns:a16="http://schemas.microsoft.com/office/drawing/2014/main" val="2245334060"/>
                    </a:ext>
                  </a:extLst>
                </a:gridCol>
              </a:tblGrid>
              <a:tr h="378688">
                <a:tc>
                  <a:txBody>
                    <a:bodyPr/>
                    <a:lstStyle/>
                    <a:p>
                      <a:pPr algn="ctr" fontAlgn="ctr"/>
                      <a:r>
                        <a:rPr lang="en-US" sz="1400" b="1" i="0"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rPr>
                        <a:t>Approach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1" i="0" u="none" strike="noStrike">
                          <a:solidFill>
                            <a:schemeClr val="bg1"/>
                          </a:solidFill>
                          <a:effectLst/>
                          <a:latin typeface="Arial" panose="020B0604020202020204" pitchFamily="34" charset="0"/>
                          <a:cs typeface="Arial" panose="020B0604020202020204" pitchFamily="34" charset="0"/>
                        </a:rPr>
                        <a:t>IICS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1" u="none" strike="noStrike">
                          <a:solidFill>
                            <a:schemeClr val="bg1"/>
                          </a:solidFill>
                          <a:effectLst/>
                          <a:latin typeface="Arial" panose="020B0604020202020204" pitchFamily="34" charset="0"/>
                          <a:cs typeface="Arial" panose="020B0604020202020204" pitchFamily="34" charset="0"/>
                        </a:rPr>
                        <a:t>OIC</a:t>
                      </a:r>
                      <a:endParaRPr lang="en-US" sz="1400" b="1" i="0" u="none" strike="noStrike">
                        <a:solidFill>
                          <a:schemeClr val="bg1"/>
                        </a:solidFill>
                        <a:effectLst/>
                        <a:latin typeface="Arial" panose="020B0604020202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58715832"/>
                  </a:ext>
                </a:extLst>
              </a:tr>
              <a:tr h="378688">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Bulk Transformations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Strong ETL in for IICS – Data Integration Module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659621"/>
                  </a:ext>
                </a:extLst>
              </a:tr>
              <a:tr h="456461">
                <a:tc>
                  <a:txBody>
                    <a:bodyPr/>
                    <a:lstStyle/>
                    <a:p>
                      <a:pPr marL="0" marR="0" lvl="0" indent="0" algn="ctr" defTabSz="914378" rtl="0" eaLnBrk="1" fontAlgn="ctr"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Inbuilt DB</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No</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Yes. Comes with inbuilt ATP DB for temporary staging and transformations. </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426771"/>
                  </a:ext>
                </a:extLst>
              </a:tr>
              <a:tr h="456461">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ERP Cloud Connector for FBDI Process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Limited entities of Financials (Workaround – Use REST / SOAP API for Bulk Data Import)</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 (Selecting bulk import process will automatically pick UCM account, Import job name and package details)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015117"/>
                  </a:ext>
                </a:extLst>
              </a:tr>
              <a:tr h="456461">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ERP Cloud Connector for UCM File Upload</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 (Workaround – Use SOAP Service to place file to UCM)</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084235"/>
                  </a:ext>
                </a:extLst>
              </a:tr>
              <a:tr h="378688">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Global Fault Handler</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4137645"/>
                  </a:ext>
                </a:extLst>
              </a:tr>
              <a:tr h="456461">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Transformations and Connection with Applications happen in one layer</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 (Combination of Application Integration (AI) and Data Integration (DI))</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4570539"/>
                  </a:ext>
                </a:extLst>
              </a:tr>
              <a:tr h="456461">
                <a:tc>
                  <a:txBody>
                    <a:bodyPr/>
                    <a:lstStyle/>
                    <a:p>
                      <a:pPr algn="ctr" fontAlgn="ctr"/>
                      <a:r>
                        <a:rPr lang="en-US" sz="12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FBDI Process Callback efficient? </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 </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 (In rare scenarios issues are observed with Callback but resolved using Oracle Support)</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426940"/>
                  </a:ext>
                </a:extLst>
              </a:tr>
            </a:tbl>
          </a:graphicData>
        </a:graphic>
      </p:graphicFrame>
    </p:spTree>
    <p:extLst>
      <p:ext uri="{BB962C8B-B14F-4D97-AF65-F5344CB8AC3E}">
        <p14:creationId xmlns:p14="http://schemas.microsoft.com/office/powerpoint/2010/main" val="3287885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AC11-12A5-4000-906A-659EA6ACC4EE}"/>
              </a:ext>
            </a:extLst>
          </p:cNvPr>
          <p:cNvSpPr>
            <a:spLocks noGrp="1"/>
          </p:cNvSpPr>
          <p:nvPr>
            <p:ph type="title"/>
          </p:nvPr>
        </p:nvSpPr>
        <p:spPr/>
        <p:txBody>
          <a:bodyPr/>
          <a:lstStyle/>
          <a:p>
            <a:r>
              <a:rPr lang="en-US"/>
              <a:t>Integration Pre-Workshop Questions and Responses</a:t>
            </a:r>
          </a:p>
        </p:txBody>
      </p:sp>
      <p:graphicFrame>
        <p:nvGraphicFramePr>
          <p:cNvPr id="4" name="Table 5">
            <a:extLst>
              <a:ext uri="{FF2B5EF4-FFF2-40B4-BE49-F238E27FC236}">
                <a16:creationId xmlns:a16="http://schemas.microsoft.com/office/drawing/2014/main" id="{8118D6F9-A18C-4439-8355-7796F28527D1}"/>
              </a:ext>
            </a:extLst>
          </p:cNvPr>
          <p:cNvGraphicFramePr>
            <a:graphicFrameLocks/>
          </p:cNvGraphicFramePr>
          <p:nvPr>
            <p:extLst>
              <p:ext uri="{D42A27DB-BD31-4B8C-83A1-F6EECF244321}">
                <p14:modId xmlns:p14="http://schemas.microsoft.com/office/powerpoint/2010/main" val="2413310607"/>
              </p:ext>
            </p:extLst>
          </p:nvPr>
        </p:nvGraphicFramePr>
        <p:xfrm>
          <a:off x="572454" y="1400329"/>
          <a:ext cx="10642717" cy="4400296"/>
        </p:xfrm>
        <a:graphic>
          <a:graphicData uri="http://schemas.openxmlformats.org/drawingml/2006/table">
            <a:tbl>
              <a:tblPr firstRow="1" bandRow="1">
                <a:tableStyleId>{69012ECD-51FC-41F1-AA8D-1B2483CD663E}</a:tableStyleId>
              </a:tblPr>
              <a:tblGrid>
                <a:gridCol w="4299085">
                  <a:extLst>
                    <a:ext uri="{9D8B030D-6E8A-4147-A177-3AD203B41FA5}">
                      <a16:colId xmlns:a16="http://schemas.microsoft.com/office/drawing/2014/main" val="2936747607"/>
                    </a:ext>
                  </a:extLst>
                </a:gridCol>
                <a:gridCol w="6343632">
                  <a:extLst>
                    <a:ext uri="{9D8B030D-6E8A-4147-A177-3AD203B41FA5}">
                      <a16:colId xmlns:a16="http://schemas.microsoft.com/office/drawing/2014/main" val="938590982"/>
                    </a:ext>
                  </a:extLst>
                </a:gridCol>
              </a:tblGrid>
              <a:tr h="392212">
                <a:tc>
                  <a:txBody>
                    <a:bodyPr/>
                    <a:lstStyle/>
                    <a:p>
                      <a:pPr algn="l"/>
                      <a:r>
                        <a:rPr lang="en-US" b="1" dirty="0">
                          <a:solidFill>
                            <a:schemeClr val="bg1"/>
                          </a:solidFill>
                          <a:effectLst/>
                        </a:rPr>
                        <a:t>Question</a:t>
                      </a:r>
                      <a:endParaRPr lang="en-US" b="1" i="0" dirty="0">
                        <a:solidFill>
                          <a:schemeClr val="bg1"/>
                        </a:solidFill>
                        <a:effectLst/>
                      </a:endParaRPr>
                    </a:p>
                  </a:txBody>
                  <a:tcPr marL="63500" marR="63500" marT="63500" marB="63500" anchor="b"/>
                </a:tc>
                <a:tc>
                  <a:txBody>
                    <a:bodyPr/>
                    <a:lstStyle/>
                    <a:p>
                      <a:pPr algn="l"/>
                      <a:r>
                        <a:rPr lang="en-US" b="1">
                          <a:solidFill>
                            <a:schemeClr val="bg1"/>
                          </a:solidFill>
                          <a:effectLst/>
                        </a:rPr>
                        <a:t>Response</a:t>
                      </a:r>
                      <a:endParaRPr lang="en-US" b="1" i="0">
                        <a:solidFill>
                          <a:schemeClr val="bg1"/>
                        </a:solidFill>
                        <a:effectLst/>
                      </a:endParaRPr>
                    </a:p>
                  </a:txBody>
                  <a:tcPr marL="63500" marR="63500" marT="63500" marB="63500" anchor="b"/>
                </a:tc>
                <a:extLst>
                  <a:ext uri="{0D108BD9-81ED-4DB2-BD59-A6C34878D82A}">
                    <a16:rowId xmlns:a16="http://schemas.microsoft.com/office/drawing/2014/main" val="885589515"/>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Does they have pre-established code standards or best practices with respect to current ERP . If so, can you share relevant documents</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Boopathi(10/4):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We use IICS for application integration – we follow IICS coding standards (not specific to only ERP, but general standards)</a:t>
                      </a:r>
                    </a:p>
                  </a:txBody>
                  <a:tcPr marL="63500" marR="63500" marT="63500" marB="63500"/>
                </a:tc>
                <a:extLst>
                  <a:ext uri="{0D108BD9-81ED-4DB2-BD59-A6C34878D82A}">
                    <a16:rowId xmlns:a16="http://schemas.microsoft.com/office/drawing/2014/main" val="3615209903"/>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Is there any archival/Purging of data being done today? If so, can you share the eligibility criteria and duration for purging</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Boopathi(10/4):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We don’t purge data in ERP – our load strategy is Insert / Update</a:t>
                      </a:r>
                    </a:p>
                  </a:txBody>
                  <a:tcPr marL="63500" marR="63500" marT="63500" marB="63500"/>
                </a:tc>
                <a:extLst>
                  <a:ext uri="{0D108BD9-81ED-4DB2-BD59-A6C34878D82A}">
                    <a16:rowId xmlns:a16="http://schemas.microsoft.com/office/drawing/2014/main" val="1951206720"/>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Do any of the current integrations expects response either real time or have definite response time/SLA? If so, can you share the SLAs for those integrations from current system</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 (10/04):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We don't have SLAs but have support team which monitors all integrations and react to issues quickly.</a:t>
                      </a:r>
                    </a:p>
                  </a:txBody>
                  <a:tcPr marL="63500" marR="63500" marT="63500" marB="63500"/>
                </a:tc>
                <a:extLst>
                  <a:ext uri="{0D108BD9-81ED-4DB2-BD59-A6C34878D82A}">
                    <a16:rowId xmlns:a16="http://schemas.microsoft.com/office/drawing/2014/main" val="3477778568"/>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What are the current error handling and reprocessing strategies</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Boopathi(10/04):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Error Handling: Email notifications to technical team and business stakeholders as required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Recovery: Rerun</a:t>
                      </a:r>
                    </a:p>
                  </a:txBody>
                  <a:tcPr marL="63500" marR="63500" marT="63500" marB="63500"/>
                </a:tc>
                <a:extLst>
                  <a:ext uri="{0D108BD9-81ED-4DB2-BD59-A6C34878D82A}">
                    <a16:rowId xmlns:a16="http://schemas.microsoft.com/office/drawing/2014/main" val="656274296"/>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What middleware currently landscape supports and between which source/target systems</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Boopathi(10/04):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IICS, GoAnywhere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Raj: Kafka for staging data for etl</a:t>
                      </a:r>
                    </a:p>
                  </a:txBody>
                  <a:tcPr marL="63500" marR="63500" marT="63500" marB="63500"/>
                </a:tc>
                <a:extLst>
                  <a:ext uri="{0D108BD9-81ED-4DB2-BD59-A6C34878D82A}">
                    <a16:rowId xmlns:a16="http://schemas.microsoft.com/office/drawing/2014/main" val="3300289905"/>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Any time zone specific transformation or process currently in place</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Boopathi (10/04):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Yes. We have control table with time zone specific dates to handle incremental loads</a:t>
                      </a:r>
                    </a:p>
                  </a:txBody>
                  <a:tcPr marL="63500" marR="63500" marT="63500" marB="63500"/>
                </a:tc>
                <a:extLst>
                  <a:ext uri="{0D108BD9-81ED-4DB2-BD59-A6C34878D82A}">
                    <a16:rowId xmlns:a16="http://schemas.microsoft.com/office/drawing/2014/main" val="231439114"/>
                  </a:ext>
                </a:extLst>
              </a:tr>
              <a:tr h="31089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Any existing integration framework available</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a:solidFill>
                          <a:schemeClr val="dk1"/>
                        </a:solidFill>
                        <a:effectLst/>
                        <a:latin typeface="+mn-lt"/>
                        <a:ea typeface="+mn-ea"/>
                        <a:cs typeface="+mn-cs"/>
                      </a:endParaRPr>
                    </a:p>
                  </a:txBody>
                  <a:tcPr marL="63500" marR="63500" marT="63500" marB="63500"/>
                </a:tc>
                <a:extLst>
                  <a:ext uri="{0D108BD9-81ED-4DB2-BD59-A6C34878D82A}">
                    <a16:rowId xmlns:a16="http://schemas.microsoft.com/office/drawing/2014/main" val="2281441225"/>
                  </a:ext>
                </a:extLst>
              </a:tr>
            </a:tbl>
          </a:graphicData>
        </a:graphic>
      </p:graphicFrame>
    </p:spTree>
    <p:extLst>
      <p:ext uri="{BB962C8B-B14F-4D97-AF65-F5344CB8AC3E}">
        <p14:creationId xmlns:p14="http://schemas.microsoft.com/office/powerpoint/2010/main" val="67589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0C7069-F519-4D68-BA1B-B48751CD18C8}"/>
              </a:ext>
            </a:extLst>
          </p:cNvPr>
          <p:cNvSpPr>
            <a:spLocks noGrp="1"/>
          </p:cNvSpPr>
          <p:nvPr>
            <p:ph type="title"/>
          </p:nvPr>
        </p:nvSpPr>
        <p:spPr>
          <a:xfrm>
            <a:off x="620097" y="479817"/>
            <a:ext cx="10325100" cy="668019"/>
          </a:xfrm>
        </p:spPr>
        <p:txBody>
          <a:bodyPr>
            <a:normAutofit fontScale="90000"/>
          </a:bodyPr>
          <a:lstStyle/>
          <a:p>
            <a:r>
              <a:rPr lang="en-US">
                <a:solidFill>
                  <a:schemeClr val="accent1"/>
                </a:solidFill>
                <a:ea typeface="Verdana" panose="020B0604030504040204" pitchFamily="34" charset="0"/>
              </a:rPr>
              <a:t>Integration Patterns</a:t>
            </a:r>
          </a:p>
        </p:txBody>
      </p:sp>
      <p:grpSp>
        <p:nvGrpSpPr>
          <p:cNvPr id="41" name="Group 40">
            <a:extLst>
              <a:ext uri="{FF2B5EF4-FFF2-40B4-BE49-F238E27FC236}">
                <a16:creationId xmlns:a16="http://schemas.microsoft.com/office/drawing/2014/main" id="{EDABDC60-660C-432D-AB15-5F33C6E0A5E1}"/>
              </a:ext>
            </a:extLst>
          </p:cNvPr>
          <p:cNvGrpSpPr/>
          <p:nvPr/>
        </p:nvGrpSpPr>
        <p:grpSpPr>
          <a:xfrm>
            <a:off x="525463" y="1306679"/>
            <a:ext cx="9254780" cy="1255153"/>
            <a:chOff x="525463" y="1353408"/>
            <a:chExt cx="9254780" cy="1255153"/>
          </a:xfrm>
        </p:grpSpPr>
        <p:sp>
          <p:nvSpPr>
            <p:cNvPr id="42" name="Freeform 528">
              <a:extLst>
                <a:ext uri="{FF2B5EF4-FFF2-40B4-BE49-F238E27FC236}">
                  <a16:creationId xmlns:a16="http://schemas.microsoft.com/office/drawing/2014/main" id="{E8EE9F05-01F7-47AF-A058-E304443EE4DA}"/>
                </a:ext>
              </a:extLst>
            </p:cNvPr>
            <p:cNvSpPr>
              <a:spLocks noChangeAspect="1" noEditPoints="1"/>
            </p:cNvSpPr>
            <p:nvPr/>
          </p:nvSpPr>
          <p:spPr bwMode="auto">
            <a:xfrm>
              <a:off x="525463" y="1519973"/>
              <a:ext cx="499294" cy="46063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06 w 512"/>
                <a:gd name="T11" fmla="*/ 256 h 512"/>
                <a:gd name="T12" fmla="*/ 117 w 512"/>
                <a:gd name="T13" fmla="*/ 245 h 512"/>
                <a:gd name="T14" fmla="*/ 273 w 512"/>
                <a:gd name="T15" fmla="*/ 245 h 512"/>
                <a:gd name="T16" fmla="*/ 248 w 512"/>
                <a:gd name="T17" fmla="*/ 221 h 512"/>
                <a:gd name="T18" fmla="*/ 248 w 512"/>
                <a:gd name="T19" fmla="*/ 205 h 512"/>
                <a:gd name="T20" fmla="*/ 263 w 512"/>
                <a:gd name="T21" fmla="*/ 205 h 512"/>
                <a:gd name="T22" fmla="*/ 306 w 512"/>
                <a:gd name="T23" fmla="*/ 248 h 512"/>
                <a:gd name="T24" fmla="*/ 308 w 512"/>
                <a:gd name="T25" fmla="*/ 252 h 512"/>
                <a:gd name="T26" fmla="*/ 308 w 512"/>
                <a:gd name="T27" fmla="*/ 260 h 512"/>
                <a:gd name="T28" fmla="*/ 306 w 512"/>
                <a:gd name="T29" fmla="*/ 263 h 512"/>
                <a:gd name="T30" fmla="*/ 263 w 512"/>
                <a:gd name="T31" fmla="*/ 306 h 512"/>
                <a:gd name="T32" fmla="*/ 256 w 512"/>
                <a:gd name="T33" fmla="*/ 309 h 512"/>
                <a:gd name="T34" fmla="*/ 248 w 512"/>
                <a:gd name="T35" fmla="*/ 306 h 512"/>
                <a:gd name="T36" fmla="*/ 248 w 512"/>
                <a:gd name="T37" fmla="*/ 291 h 512"/>
                <a:gd name="T38" fmla="*/ 273 w 512"/>
                <a:gd name="T39" fmla="*/ 266 h 512"/>
                <a:gd name="T40" fmla="*/ 117 w 512"/>
                <a:gd name="T41" fmla="*/ 266 h 512"/>
                <a:gd name="T42" fmla="*/ 106 w 512"/>
                <a:gd name="T43" fmla="*/ 256 h 512"/>
                <a:gd name="T44" fmla="*/ 373 w 512"/>
                <a:gd name="T45" fmla="*/ 405 h 512"/>
                <a:gd name="T46" fmla="*/ 362 w 512"/>
                <a:gd name="T47" fmla="*/ 416 h 512"/>
                <a:gd name="T48" fmla="*/ 202 w 512"/>
                <a:gd name="T49" fmla="*/ 416 h 512"/>
                <a:gd name="T50" fmla="*/ 192 w 512"/>
                <a:gd name="T51" fmla="*/ 405 h 512"/>
                <a:gd name="T52" fmla="*/ 192 w 512"/>
                <a:gd name="T53" fmla="*/ 309 h 512"/>
                <a:gd name="T54" fmla="*/ 202 w 512"/>
                <a:gd name="T55" fmla="*/ 298 h 512"/>
                <a:gd name="T56" fmla="*/ 213 w 512"/>
                <a:gd name="T57" fmla="*/ 309 h 512"/>
                <a:gd name="T58" fmla="*/ 213 w 512"/>
                <a:gd name="T59" fmla="*/ 394 h 512"/>
                <a:gd name="T60" fmla="*/ 352 w 512"/>
                <a:gd name="T61" fmla="*/ 394 h 512"/>
                <a:gd name="T62" fmla="*/ 352 w 512"/>
                <a:gd name="T63" fmla="*/ 117 h 512"/>
                <a:gd name="T64" fmla="*/ 213 w 512"/>
                <a:gd name="T65" fmla="*/ 117 h 512"/>
                <a:gd name="T66" fmla="*/ 213 w 512"/>
                <a:gd name="T67" fmla="*/ 202 h 512"/>
                <a:gd name="T68" fmla="*/ 202 w 512"/>
                <a:gd name="T69" fmla="*/ 213 h 512"/>
                <a:gd name="T70" fmla="*/ 192 w 512"/>
                <a:gd name="T71" fmla="*/ 202 h 512"/>
                <a:gd name="T72" fmla="*/ 192 w 512"/>
                <a:gd name="T73" fmla="*/ 106 h 512"/>
                <a:gd name="T74" fmla="*/ 202 w 512"/>
                <a:gd name="T75" fmla="*/ 96 h 512"/>
                <a:gd name="T76" fmla="*/ 362 w 512"/>
                <a:gd name="T77" fmla="*/ 96 h 512"/>
                <a:gd name="T78" fmla="*/ 373 w 512"/>
                <a:gd name="T79" fmla="*/ 106 h 512"/>
                <a:gd name="T80" fmla="*/ 373 w 512"/>
                <a:gd name="T81"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06" y="256"/>
                  </a:moveTo>
                  <a:cubicBezTo>
                    <a:pt x="106" y="250"/>
                    <a:pt x="111" y="245"/>
                    <a:pt x="117" y="245"/>
                  </a:cubicBezTo>
                  <a:cubicBezTo>
                    <a:pt x="273" y="245"/>
                    <a:pt x="273" y="245"/>
                    <a:pt x="273" y="245"/>
                  </a:cubicBezTo>
                  <a:cubicBezTo>
                    <a:pt x="248" y="221"/>
                    <a:pt x="248" y="221"/>
                    <a:pt x="248" y="221"/>
                  </a:cubicBezTo>
                  <a:cubicBezTo>
                    <a:pt x="244" y="216"/>
                    <a:pt x="244" y="210"/>
                    <a:pt x="248" y="205"/>
                  </a:cubicBezTo>
                  <a:cubicBezTo>
                    <a:pt x="252" y="201"/>
                    <a:pt x="259" y="201"/>
                    <a:pt x="263" y="205"/>
                  </a:cubicBezTo>
                  <a:cubicBezTo>
                    <a:pt x="306" y="248"/>
                    <a:pt x="306" y="248"/>
                    <a:pt x="306" y="248"/>
                  </a:cubicBezTo>
                  <a:cubicBezTo>
                    <a:pt x="307" y="249"/>
                    <a:pt x="308" y="250"/>
                    <a:pt x="308" y="252"/>
                  </a:cubicBezTo>
                  <a:cubicBezTo>
                    <a:pt x="309" y="254"/>
                    <a:pt x="309" y="257"/>
                    <a:pt x="308" y="260"/>
                  </a:cubicBezTo>
                  <a:cubicBezTo>
                    <a:pt x="308" y="261"/>
                    <a:pt x="307" y="262"/>
                    <a:pt x="306" y="263"/>
                  </a:cubicBezTo>
                  <a:cubicBezTo>
                    <a:pt x="263" y="306"/>
                    <a:pt x="263" y="306"/>
                    <a:pt x="263" y="306"/>
                  </a:cubicBezTo>
                  <a:cubicBezTo>
                    <a:pt x="261" y="308"/>
                    <a:pt x="258" y="309"/>
                    <a:pt x="256" y="309"/>
                  </a:cubicBezTo>
                  <a:cubicBezTo>
                    <a:pt x="253" y="309"/>
                    <a:pt x="250" y="308"/>
                    <a:pt x="248" y="306"/>
                  </a:cubicBezTo>
                  <a:cubicBezTo>
                    <a:pt x="244" y="302"/>
                    <a:pt x="244" y="295"/>
                    <a:pt x="248" y="291"/>
                  </a:cubicBezTo>
                  <a:cubicBezTo>
                    <a:pt x="273" y="266"/>
                    <a:pt x="273" y="266"/>
                    <a:pt x="273" y="266"/>
                  </a:cubicBezTo>
                  <a:cubicBezTo>
                    <a:pt x="117" y="266"/>
                    <a:pt x="117" y="266"/>
                    <a:pt x="117" y="266"/>
                  </a:cubicBezTo>
                  <a:cubicBezTo>
                    <a:pt x="111" y="266"/>
                    <a:pt x="106" y="262"/>
                    <a:pt x="106" y="256"/>
                  </a:cubicBezTo>
                  <a:close/>
                  <a:moveTo>
                    <a:pt x="373" y="405"/>
                  </a:moveTo>
                  <a:cubicBezTo>
                    <a:pt x="373" y="411"/>
                    <a:pt x="368" y="416"/>
                    <a:pt x="362" y="416"/>
                  </a:cubicBezTo>
                  <a:cubicBezTo>
                    <a:pt x="202" y="416"/>
                    <a:pt x="202" y="416"/>
                    <a:pt x="202" y="416"/>
                  </a:cubicBezTo>
                  <a:cubicBezTo>
                    <a:pt x="196" y="416"/>
                    <a:pt x="192" y="411"/>
                    <a:pt x="192" y="405"/>
                  </a:cubicBezTo>
                  <a:cubicBezTo>
                    <a:pt x="192" y="309"/>
                    <a:pt x="192" y="309"/>
                    <a:pt x="192" y="309"/>
                  </a:cubicBezTo>
                  <a:cubicBezTo>
                    <a:pt x="192" y="303"/>
                    <a:pt x="196" y="298"/>
                    <a:pt x="202" y="298"/>
                  </a:cubicBezTo>
                  <a:cubicBezTo>
                    <a:pt x="208" y="298"/>
                    <a:pt x="213" y="303"/>
                    <a:pt x="213" y="309"/>
                  </a:cubicBezTo>
                  <a:cubicBezTo>
                    <a:pt x="213" y="394"/>
                    <a:pt x="213" y="394"/>
                    <a:pt x="213" y="394"/>
                  </a:cubicBezTo>
                  <a:cubicBezTo>
                    <a:pt x="352" y="394"/>
                    <a:pt x="352" y="394"/>
                    <a:pt x="352" y="394"/>
                  </a:cubicBezTo>
                  <a:cubicBezTo>
                    <a:pt x="352" y="117"/>
                    <a:pt x="352" y="117"/>
                    <a:pt x="352" y="117"/>
                  </a:cubicBezTo>
                  <a:cubicBezTo>
                    <a:pt x="213" y="117"/>
                    <a:pt x="213" y="117"/>
                    <a:pt x="213" y="117"/>
                  </a:cubicBezTo>
                  <a:cubicBezTo>
                    <a:pt x="213" y="202"/>
                    <a:pt x="213" y="202"/>
                    <a:pt x="213" y="202"/>
                  </a:cubicBezTo>
                  <a:cubicBezTo>
                    <a:pt x="213" y="208"/>
                    <a:pt x="208" y="213"/>
                    <a:pt x="202" y="213"/>
                  </a:cubicBezTo>
                  <a:cubicBezTo>
                    <a:pt x="196" y="213"/>
                    <a:pt x="192" y="208"/>
                    <a:pt x="192" y="202"/>
                  </a:cubicBezTo>
                  <a:cubicBezTo>
                    <a:pt x="192" y="106"/>
                    <a:pt x="192" y="106"/>
                    <a:pt x="192" y="106"/>
                  </a:cubicBezTo>
                  <a:cubicBezTo>
                    <a:pt x="192" y="100"/>
                    <a:pt x="196" y="96"/>
                    <a:pt x="202" y="96"/>
                  </a:cubicBezTo>
                  <a:cubicBezTo>
                    <a:pt x="362" y="96"/>
                    <a:pt x="362" y="96"/>
                    <a:pt x="362" y="96"/>
                  </a:cubicBezTo>
                  <a:cubicBezTo>
                    <a:pt x="368" y="96"/>
                    <a:pt x="373" y="100"/>
                    <a:pt x="373" y="106"/>
                  </a:cubicBezTo>
                  <a:lnTo>
                    <a:pt x="373" y="405"/>
                  </a:lnTo>
                  <a:close/>
                </a:path>
              </a:pathLst>
            </a:custGeom>
            <a:solidFill>
              <a:srgbClr val="30414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sp>
          <p:nvSpPr>
            <p:cNvPr id="43" name="Freeform 472">
              <a:extLst>
                <a:ext uri="{FF2B5EF4-FFF2-40B4-BE49-F238E27FC236}">
                  <a16:creationId xmlns:a16="http://schemas.microsoft.com/office/drawing/2014/main" id="{36EE7ADE-5A9C-4FE8-9CCD-51DBCBEBF26B}"/>
                </a:ext>
              </a:extLst>
            </p:cNvPr>
            <p:cNvSpPr>
              <a:spLocks noChangeAspect="1" noEditPoints="1"/>
            </p:cNvSpPr>
            <p:nvPr/>
          </p:nvSpPr>
          <p:spPr bwMode="auto">
            <a:xfrm>
              <a:off x="531745" y="2159515"/>
              <a:ext cx="486733" cy="44904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solidFill>
              <a:srgbClr val="75787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sp>
          <p:nvSpPr>
            <p:cNvPr id="44" name="TextBox 43">
              <a:extLst>
                <a:ext uri="{FF2B5EF4-FFF2-40B4-BE49-F238E27FC236}">
                  <a16:creationId xmlns:a16="http://schemas.microsoft.com/office/drawing/2014/main" id="{BA2400A2-2DDD-4C6B-9633-D41C62BB540C}"/>
                </a:ext>
              </a:extLst>
            </p:cNvPr>
            <p:cNvSpPr txBox="1"/>
            <p:nvPr/>
          </p:nvSpPr>
          <p:spPr>
            <a:xfrm>
              <a:off x="707338" y="1353408"/>
              <a:ext cx="907290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rPr>
                <a:t>        </a:t>
              </a:r>
              <a:r>
                <a:rPr kumimoji="0" lang="en-US" sz="1400" b="1"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Inbound integrations   :  </a:t>
              </a:r>
              <a:r>
                <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Batch Processing (File Based) and Web services/APIs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        Outbound Integrations: </a:t>
              </a:r>
              <a:r>
                <a:rPr kumimoji="0" lang="en-US" sz="1400" b="0" i="0" u="none" strike="noStrike" kern="1200" cap="none" spc="0" normalizeH="0" baseline="0" noProof="0">
                  <a:ln>
                    <a:noFill/>
                  </a:ln>
                  <a:effectLst/>
                  <a:uLnTx/>
                  <a:uFillTx/>
                  <a:latin typeface="Arial Body"/>
                  <a:ea typeface="Verdana" panose="020B0604030504040204" pitchFamily="34" charset="0"/>
                  <a:cs typeface="Verdana" panose="020B0604030504040204" pitchFamily="34" charset="0"/>
                </a:rPr>
                <a:t>File Based, Web Services/APIs</a:t>
              </a:r>
              <a:r>
                <a:rPr kumimoji="0" lang="en-US" sz="14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rPr>
                <a:t>	</a:t>
              </a:r>
              <a:endParaRPr kumimoji="0" lang="en-US" sz="1600" b="0" i="0" u="none" strike="noStrike" kern="1200" cap="none" spc="0" normalizeH="0" baseline="0" noProof="0">
                <a:ln>
                  <a:noFill/>
                </a:ln>
                <a:solidFill>
                  <a:prstClr val="black"/>
                </a:solidFill>
                <a:effectLst/>
                <a:uLnTx/>
                <a:uFillTx/>
                <a:latin typeface="Arial Body"/>
                <a:ea typeface="Verdana" panose="020B0604030504040204" pitchFamily="34" charset="0"/>
                <a:cs typeface="Verdana" panose="020B0604030504040204" pitchFamily="34" charset="0"/>
              </a:endParaRPr>
            </a:p>
          </p:txBody>
        </p:sp>
      </p:grpSp>
      <p:sp>
        <p:nvSpPr>
          <p:cNvPr id="46" name="Freeform 29">
            <a:extLst>
              <a:ext uri="{FF2B5EF4-FFF2-40B4-BE49-F238E27FC236}">
                <a16:creationId xmlns:a16="http://schemas.microsoft.com/office/drawing/2014/main" id="{478D3DFA-AD60-470D-9DDA-1B7898D29855}"/>
              </a:ext>
            </a:extLst>
          </p:cNvPr>
          <p:cNvSpPr>
            <a:spLocks/>
          </p:cNvSpPr>
          <p:nvPr/>
        </p:nvSpPr>
        <p:spPr bwMode="gray">
          <a:xfrm>
            <a:off x="4089991" y="2854705"/>
            <a:ext cx="1736725" cy="1736725"/>
          </a:xfrm>
          <a:custGeom>
            <a:avLst/>
            <a:gdLst/>
            <a:ahLst/>
            <a:cxnLst>
              <a:cxn ang="0">
                <a:pos x="0" y="532"/>
              </a:cxn>
              <a:cxn ang="0">
                <a:pos x="532" y="0"/>
              </a:cxn>
              <a:cxn ang="0">
                <a:pos x="532" y="532"/>
              </a:cxn>
              <a:cxn ang="0">
                <a:pos x="0" y="532"/>
              </a:cxn>
            </a:cxnLst>
            <a:rect l="0" t="0" r="r" b="b"/>
            <a:pathLst>
              <a:path w="532" h="532">
                <a:moveTo>
                  <a:pt x="0" y="532"/>
                </a:moveTo>
                <a:cubicBezTo>
                  <a:pt x="0" y="238"/>
                  <a:pt x="238" y="0"/>
                  <a:pt x="532" y="0"/>
                </a:cubicBezTo>
                <a:cubicBezTo>
                  <a:pt x="532" y="532"/>
                  <a:pt x="532" y="532"/>
                  <a:pt x="532" y="532"/>
                </a:cubicBezTo>
                <a:lnTo>
                  <a:pt x="0" y="532"/>
                </a:lnTo>
                <a:close/>
              </a:path>
            </a:pathLst>
          </a:custGeom>
          <a:solidFill>
            <a:schemeClr val="bg2">
              <a:lumMod val="75000"/>
            </a:schemeClr>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7" name="Freeform 30">
            <a:extLst>
              <a:ext uri="{FF2B5EF4-FFF2-40B4-BE49-F238E27FC236}">
                <a16:creationId xmlns:a16="http://schemas.microsoft.com/office/drawing/2014/main" id="{716FA794-754A-483B-B604-C960E89FE494}"/>
              </a:ext>
            </a:extLst>
          </p:cNvPr>
          <p:cNvSpPr>
            <a:spLocks/>
          </p:cNvSpPr>
          <p:nvPr/>
        </p:nvSpPr>
        <p:spPr bwMode="gray">
          <a:xfrm>
            <a:off x="4089991" y="4724780"/>
            <a:ext cx="1736725" cy="1736725"/>
          </a:xfrm>
          <a:custGeom>
            <a:avLst/>
            <a:gdLst/>
            <a:ahLst/>
            <a:cxnLst>
              <a:cxn ang="0">
                <a:pos x="532" y="532"/>
              </a:cxn>
              <a:cxn ang="0">
                <a:pos x="0" y="0"/>
              </a:cxn>
              <a:cxn ang="0">
                <a:pos x="532" y="0"/>
              </a:cxn>
              <a:cxn ang="0">
                <a:pos x="532" y="532"/>
              </a:cxn>
            </a:cxnLst>
            <a:rect l="0" t="0" r="r" b="b"/>
            <a:pathLst>
              <a:path w="532" h="532">
                <a:moveTo>
                  <a:pt x="532" y="532"/>
                </a:moveTo>
                <a:cubicBezTo>
                  <a:pt x="238" y="532"/>
                  <a:pt x="0" y="294"/>
                  <a:pt x="0" y="0"/>
                </a:cubicBezTo>
                <a:cubicBezTo>
                  <a:pt x="532" y="0"/>
                  <a:pt x="532" y="0"/>
                  <a:pt x="532" y="0"/>
                </a:cubicBezTo>
                <a:lnTo>
                  <a:pt x="532" y="532"/>
                </a:ln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8" name="Freeform 31">
            <a:extLst>
              <a:ext uri="{FF2B5EF4-FFF2-40B4-BE49-F238E27FC236}">
                <a16:creationId xmlns:a16="http://schemas.microsoft.com/office/drawing/2014/main" id="{F7B0BFF2-9F1C-4D68-9ECC-A17F89F2C63F}"/>
              </a:ext>
            </a:extLst>
          </p:cNvPr>
          <p:cNvSpPr>
            <a:spLocks/>
          </p:cNvSpPr>
          <p:nvPr/>
        </p:nvSpPr>
        <p:spPr bwMode="gray">
          <a:xfrm>
            <a:off x="5987053" y="4724780"/>
            <a:ext cx="1736725" cy="1736725"/>
          </a:xfrm>
          <a:custGeom>
            <a:avLst/>
            <a:gdLst/>
            <a:ahLst/>
            <a:cxnLst>
              <a:cxn ang="0">
                <a:pos x="532" y="0"/>
              </a:cxn>
              <a:cxn ang="0">
                <a:pos x="0" y="532"/>
              </a:cxn>
              <a:cxn ang="0">
                <a:pos x="0" y="0"/>
              </a:cxn>
              <a:cxn ang="0">
                <a:pos x="532" y="0"/>
              </a:cxn>
            </a:cxnLst>
            <a:rect l="0" t="0" r="r" b="b"/>
            <a:pathLst>
              <a:path w="532" h="532">
                <a:moveTo>
                  <a:pt x="532" y="0"/>
                </a:moveTo>
                <a:cubicBezTo>
                  <a:pt x="532" y="294"/>
                  <a:pt x="294" y="532"/>
                  <a:pt x="0" y="532"/>
                </a:cubicBezTo>
                <a:cubicBezTo>
                  <a:pt x="0" y="0"/>
                  <a:pt x="0" y="0"/>
                  <a:pt x="0" y="0"/>
                </a:cubicBezTo>
                <a:lnTo>
                  <a:pt x="532" y="0"/>
                </a:lnTo>
                <a:close/>
              </a:path>
            </a:pathLst>
          </a:custGeom>
          <a:solidFill>
            <a:schemeClr val="bg2">
              <a:lumMod val="75000"/>
            </a:schemeClr>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49" name="Freeform 32">
            <a:extLst>
              <a:ext uri="{FF2B5EF4-FFF2-40B4-BE49-F238E27FC236}">
                <a16:creationId xmlns:a16="http://schemas.microsoft.com/office/drawing/2014/main" id="{2D70F10E-7E6B-442A-9A43-8E044852C250}"/>
              </a:ext>
            </a:extLst>
          </p:cNvPr>
          <p:cNvSpPr>
            <a:spLocks/>
          </p:cNvSpPr>
          <p:nvPr/>
        </p:nvSpPr>
        <p:spPr bwMode="gray">
          <a:xfrm>
            <a:off x="5987053" y="2854705"/>
            <a:ext cx="1736725" cy="1736725"/>
          </a:xfrm>
          <a:custGeom>
            <a:avLst/>
            <a:gdLst/>
            <a:ahLst/>
            <a:cxnLst>
              <a:cxn ang="0">
                <a:pos x="0" y="0"/>
              </a:cxn>
              <a:cxn ang="0">
                <a:pos x="532" y="532"/>
              </a:cxn>
              <a:cxn ang="0">
                <a:pos x="0" y="532"/>
              </a:cxn>
              <a:cxn ang="0">
                <a:pos x="0" y="0"/>
              </a:cxn>
            </a:cxnLst>
            <a:rect l="0" t="0" r="r" b="b"/>
            <a:pathLst>
              <a:path w="532" h="532">
                <a:moveTo>
                  <a:pt x="0" y="0"/>
                </a:moveTo>
                <a:cubicBezTo>
                  <a:pt x="294" y="0"/>
                  <a:pt x="532" y="238"/>
                  <a:pt x="532" y="532"/>
                </a:cubicBezTo>
                <a:cubicBezTo>
                  <a:pt x="0" y="532"/>
                  <a:pt x="0" y="532"/>
                  <a:pt x="0" y="532"/>
                </a:cubicBezTo>
                <a:lnTo>
                  <a:pt x="0" y="0"/>
                </a:ln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p:txBody>
      </p:sp>
      <p:sp>
        <p:nvSpPr>
          <p:cNvPr id="50" name="Text Box 6">
            <a:extLst>
              <a:ext uri="{FF2B5EF4-FFF2-40B4-BE49-F238E27FC236}">
                <a16:creationId xmlns:a16="http://schemas.microsoft.com/office/drawing/2014/main" id="{B3DF4C84-3CDA-4393-901C-E1A981ED62D9}"/>
              </a:ext>
            </a:extLst>
          </p:cNvPr>
          <p:cNvSpPr txBox="1">
            <a:spLocks noChangeArrowheads="1"/>
          </p:cNvSpPr>
          <p:nvPr/>
        </p:nvSpPr>
        <p:spPr bwMode="gray">
          <a:xfrm>
            <a:off x="4371234" y="3448496"/>
            <a:ext cx="1506067" cy="338554"/>
          </a:xfrm>
          <a:prstGeom prst="rect">
            <a:avLst/>
          </a:prstGeom>
          <a:noFill/>
          <a:ln w="9525">
            <a:noFill/>
            <a:miter lim="800000"/>
            <a:headEnd/>
            <a:tailEnd/>
          </a:ln>
        </p:spPr>
        <p:txBody>
          <a:bodyPr wrap="square" lIns="0" tIns="0" rIns="0" bIns="0" anchor="b">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File Based </a:t>
            </a:r>
            <a:br>
              <a:rPr kumimoji="0" lang="en-US" sz="1100" b="1" i="0" u="none" strike="noStrike" kern="1200" cap="none" spc="0" normalizeH="0" baseline="0" noProof="0">
                <a:ln>
                  <a:noFill/>
                </a:ln>
                <a:solidFill>
                  <a:srgbClr val="FFFFFF"/>
                </a:solidFill>
                <a:effectLst/>
                <a:uLnTx/>
                <a:uFillTx/>
                <a:latin typeface="Arial Body"/>
                <a:ea typeface="+mn-ea"/>
                <a:cs typeface="+mn-cs"/>
              </a:rPr>
            </a:br>
            <a:r>
              <a:rPr kumimoji="0" lang="en-US" sz="1100" b="1" i="0" u="none" strike="noStrike" kern="1200" cap="none" spc="0" normalizeH="0" baseline="0" noProof="0">
                <a:ln>
                  <a:noFill/>
                </a:ln>
                <a:solidFill>
                  <a:srgbClr val="FFFFFF"/>
                </a:solidFill>
                <a:effectLst/>
                <a:uLnTx/>
                <a:uFillTx/>
                <a:latin typeface="Arial Body"/>
                <a:ea typeface="+mn-ea"/>
                <a:cs typeface="+mn-cs"/>
              </a:rPr>
              <a:t>Data Load  (FBDI)</a:t>
            </a:r>
          </a:p>
        </p:txBody>
      </p:sp>
      <p:sp>
        <p:nvSpPr>
          <p:cNvPr id="51" name="Text Box 6">
            <a:extLst>
              <a:ext uri="{FF2B5EF4-FFF2-40B4-BE49-F238E27FC236}">
                <a16:creationId xmlns:a16="http://schemas.microsoft.com/office/drawing/2014/main" id="{8C9C2C4F-D80F-4A7F-8CA8-5FA8F07DB05A}"/>
              </a:ext>
            </a:extLst>
          </p:cNvPr>
          <p:cNvSpPr txBox="1">
            <a:spLocks noChangeArrowheads="1"/>
          </p:cNvSpPr>
          <p:nvPr/>
        </p:nvSpPr>
        <p:spPr bwMode="gray">
          <a:xfrm>
            <a:off x="5996091" y="3461006"/>
            <a:ext cx="1506067" cy="338554"/>
          </a:xfrm>
          <a:prstGeom prst="rect">
            <a:avLst/>
          </a:prstGeom>
          <a:noFill/>
          <a:ln w="9525">
            <a:noFill/>
            <a:miter lim="800000"/>
            <a:headEnd/>
            <a:tailEnd/>
          </a:ln>
        </p:spPr>
        <p:txBody>
          <a:bodyPr wrap="square" lIns="0" tIns="0" rIns="0" bIns="0" anchor="b">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Webservices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/APIs</a:t>
            </a:r>
          </a:p>
        </p:txBody>
      </p:sp>
      <p:sp>
        <p:nvSpPr>
          <p:cNvPr id="52" name="Text Box 6">
            <a:extLst>
              <a:ext uri="{FF2B5EF4-FFF2-40B4-BE49-F238E27FC236}">
                <a16:creationId xmlns:a16="http://schemas.microsoft.com/office/drawing/2014/main" id="{CED8F3C3-9D08-4339-B2D4-351A4239298E}"/>
              </a:ext>
            </a:extLst>
          </p:cNvPr>
          <p:cNvSpPr txBox="1">
            <a:spLocks noChangeArrowheads="1"/>
          </p:cNvSpPr>
          <p:nvPr/>
        </p:nvSpPr>
        <p:spPr bwMode="gray">
          <a:xfrm>
            <a:off x="4620141" y="5551066"/>
            <a:ext cx="1506067" cy="338554"/>
          </a:xfrm>
          <a:prstGeom prst="rect">
            <a:avLst/>
          </a:prstGeom>
          <a:noFill/>
          <a:ln w="9525">
            <a:noFill/>
            <a:miter lim="800000"/>
            <a:headEnd/>
            <a:tailEnd/>
          </a:ln>
        </p:spPr>
        <p:txBody>
          <a:bodyPr wrap="square" lIns="0" tIns="0" rIns="0" bIns="0" anchor="b">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BI Publisher</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Body"/>
                <a:ea typeface="+mn-ea"/>
                <a:cs typeface="+mn-cs"/>
              </a:rPr>
              <a:t> Report </a:t>
            </a:r>
          </a:p>
        </p:txBody>
      </p:sp>
      <p:sp>
        <p:nvSpPr>
          <p:cNvPr id="53" name="Text Box 6">
            <a:extLst>
              <a:ext uri="{FF2B5EF4-FFF2-40B4-BE49-F238E27FC236}">
                <a16:creationId xmlns:a16="http://schemas.microsoft.com/office/drawing/2014/main" id="{C676E127-8861-42D8-83D3-FF8C6C0F9F03}"/>
              </a:ext>
            </a:extLst>
          </p:cNvPr>
          <p:cNvSpPr txBox="1">
            <a:spLocks noChangeArrowheads="1"/>
          </p:cNvSpPr>
          <p:nvPr/>
        </p:nvSpPr>
        <p:spPr bwMode="gray">
          <a:xfrm>
            <a:off x="6217711" y="5558373"/>
            <a:ext cx="1506067" cy="338554"/>
          </a:xfrm>
          <a:prstGeom prst="rect">
            <a:avLst/>
          </a:prstGeom>
          <a:noFill/>
          <a:ln w="9525">
            <a:noFill/>
            <a:miter lim="800000"/>
            <a:headEnd/>
            <a:tailEnd/>
          </a:ln>
        </p:spPr>
        <p:txBody>
          <a:bodyPr wrap="square" lIns="0" tIns="0" rIns="0" bIns="0" anchor="b">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Webservices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Body"/>
                <a:ea typeface="+mn-ea"/>
                <a:cs typeface="+mn-cs"/>
              </a:rPr>
              <a:t>/APIs</a:t>
            </a:r>
          </a:p>
        </p:txBody>
      </p:sp>
      <p:sp>
        <p:nvSpPr>
          <p:cNvPr id="54" name="Oval 53">
            <a:extLst>
              <a:ext uri="{FF2B5EF4-FFF2-40B4-BE49-F238E27FC236}">
                <a16:creationId xmlns:a16="http://schemas.microsoft.com/office/drawing/2014/main" id="{1A5F6D4B-E03F-460F-B270-6EF932A643B2}"/>
              </a:ext>
            </a:extLst>
          </p:cNvPr>
          <p:cNvSpPr/>
          <p:nvPr/>
        </p:nvSpPr>
        <p:spPr bwMode="gray">
          <a:xfrm>
            <a:off x="5124268" y="3872293"/>
            <a:ext cx="1616848" cy="1733131"/>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55" name="Rectangle 54">
            <a:extLst>
              <a:ext uri="{FF2B5EF4-FFF2-40B4-BE49-F238E27FC236}">
                <a16:creationId xmlns:a16="http://schemas.microsoft.com/office/drawing/2014/main" id="{A063B276-78F9-4EB5-94FC-18DB5E939A56}"/>
              </a:ext>
            </a:extLst>
          </p:cNvPr>
          <p:cNvSpPr/>
          <p:nvPr/>
        </p:nvSpPr>
        <p:spPr>
          <a:xfrm>
            <a:off x="5149700" y="4065381"/>
            <a:ext cx="1555272" cy="430887"/>
          </a:xfrm>
          <a:prstGeom prst="rect">
            <a:avLst/>
          </a:prstGeom>
          <a:noFill/>
        </p:spPr>
        <p:txBody>
          <a:bodyPr wrap="square" lIns="0" tIns="0" rIns="0" bIns="0">
            <a:spAutoFit/>
          </a:bodyPr>
          <a:lstStyle/>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Inbound</a:t>
            </a:r>
            <a:r>
              <a:rPr kumimoji="0" lang="en-US" sz="1400" b="0" i="0" u="none" strike="noStrike" kern="1200" cap="none" spc="0" normalizeH="0" baseline="0" noProof="0">
                <a:ln>
                  <a:noFill/>
                </a:ln>
                <a:effectLst/>
                <a:uLnTx/>
                <a:uFillTx/>
                <a:latin typeface="Arial Body"/>
                <a:ea typeface="+mn-ea"/>
                <a:cs typeface="Times New Roman" pitchFamily="18" charset="0"/>
              </a:rPr>
              <a:t> </a:t>
            </a:r>
            <a:r>
              <a:rPr kumimoji="0" lang="en-US" sz="1400" b="1" i="0" u="none" strike="noStrike" kern="1200" cap="none" spc="0" normalizeH="0" baseline="0" noProof="0">
                <a:ln>
                  <a:noFill/>
                </a:ln>
                <a:effectLst/>
                <a:uLnTx/>
                <a:uFillTx/>
                <a:latin typeface="Arial Body"/>
                <a:ea typeface="+mn-ea"/>
                <a:cs typeface="+mn-cs"/>
              </a:rPr>
              <a:t>Integration</a:t>
            </a:r>
          </a:p>
        </p:txBody>
      </p:sp>
      <p:sp>
        <p:nvSpPr>
          <p:cNvPr id="56" name="Rectangle 55">
            <a:extLst>
              <a:ext uri="{FF2B5EF4-FFF2-40B4-BE49-F238E27FC236}">
                <a16:creationId xmlns:a16="http://schemas.microsoft.com/office/drawing/2014/main" id="{D6D1992B-2408-4DF5-AB2D-7FE75CBE6C35}"/>
              </a:ext>
            </a:extLst>
          </p:cNvPr>
          <p:cNvSpPr/>
          <p:nvPr/>
        </p:nvSpPr>
        <p:spPr>
          <a:xfrm>
            <a:off x="5159813" y="4796368"/>
            <a:ext cx="1586533" cy="430887"/>
          </a:xfrm>
          <a:prstGeom prst="rect">
            <a:avLst/>
          </a:prstGeom>
          <a:noFill/>
        </p:spPr>
        <p:txBody>
          <a:bodyPr wrap="square" lIns="0" tIns="0" rIns="0" bIns="0">
            <a:spAutoFit/>
          </a:bodyPr>
          <a:lstStyle/>
          <a:p>
            <a:pPr marL="0" marR="0" lvl="0" indent="0" algn="ctr" defTabSz="121917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a:ln>
                  <a:noFill/>
                </a:ln>
                <a:effectLst/>
                <a:uLnTx/>
                <a:uFillTx/>
                <a:latin typeface="Arial Body"/>
                <a:ea typeface="+mn-ea"/>
                <a:cs typeface="+mn-cs"/>
              </a:rPr>
              <a:t>Outbound Integration</a:t>
            </a:r>
            <a:endParaRPr kumimoji="0" lang="en-US" sz="1400" b="0" i="0" u="none" strike="noStrike" kern="1200" cap="none" spc="0" normalizeH="0" baseline="0" noProof="0">
              <a:ln>
                <a:noFill/>
              </a:ln>
              <a:effectLst/>
              <a:uLnTx/>
              <a:uFillTx/>
              <a:latin typeface="Arial Body"/>
              <a:ea typeface="+mn-ea"/>
              <a:cs typeface="Times New Roman" pitchFamily="18" charset="0"/>
            </a:endParaRPr>
          </a:p>
        </p:txBody>
      </p:sp>
      <p:cxnSp>
        <p:nvCxnSpPr>
          <p:cNvPr id="57" name="Straight Connector 56">
            <a:extLst>
              <a:ext uri="{FF2B5EF4-FFF2-40B4-BE49-F238E27FC236}">
                <a16:creationId xmlns:a16="http://schemas.microsoft.com/office/drawing/2014/main" id="{CC37C8BE-E236-442E-9A50-90659459EAAD}"/>
              </a:ext>
            </a:extLst>
          </p:cNvPr>
          <p:cNvCxnSpPr/>
          <p:nvPr/>
        </p:nvCxnSpPr>
        <p:spPr>
          <a:xfrm>
            <a:off x="3787045" y="4655074"/>
            <a:ext cx="4079341" cy="6061"/>
          </a:xfrm>
          <a:prstGeom prst="line">
            <a:avLst/>
          </a:prstGeom>
          <a:noFill/>
          <a:ln w="9525" cap="flat" cmpd="sng" algn="ctr">
            <a:solidFill>
              <a:srgbClr val="44546A"/>
            </a:solidFill>
            <a:prstDash val="lgDash"/>
          </a:ln>
          <a:effectLst/>
        </p:spPr>
      </p:cxnSp>
      <p:sp>
        <p:nvSpPr>
          <p:cNvPr id="58" name="Oval 57">
            <a:extLst>
              <a:ext uri="{FF2B5EF4-FFF2-40B4-BE49-F238E27FC236}">
                <a16:creationId xmlns:a16="http://schemas.microsoft.com/office/drawing/2014/main" id="{4D57CC8C-0656-46F7-B5A6-9AA3AACF3919}"/>
              </a:ext>
            </a:extLst>
          </p:cNvPr>
          <p:cNvSpPr/>
          <p:nvPr/>
        </p:nvSpPr>
        <p:spPr bwMode="gray">
          <a:xfrm>
            <a:off x="4392520" y="3909479"/>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grpSp>
        <p:nvGrpSpPr>
          <p:cNvPr id="59" name="Group 58">
            <a:extLst>
              <a:ext uri="{FF2B5EF4-FFF2-40B4-BE49-F238E27FC236}">
                <a16:creationId xmlns:a16="http://schemas.microsoft.com/office/drawing/2014/main" id="{1A79F89C-5B9B-4311-8F47-BE043E9FF5F2}"/>
              </a:ext>
            </a:extLst>
          </p:cNvPr>
          <p:cNvGrpSpPr/>
          <p:nvPr/>
        </p:nvGrpSpPr>
        <p:grpSpPr>
          <a:xfrm>
            <a:off x="4564491" y="4010176"/>
            <a:ext cx="270208" cy="303078"/>
            <a:chOff x="9832975" y="3732213"/>
            <a:chExt cx="633413" cy="809625"/>
          </a:xfrm>
          <a:solidFill>
            <a:schemeClr val="bg2">
              <a:lumMod val="75000"/>
            </a:schemeClr>
          </a:solidFill>
        </p:grpSpPr>
        <p:sp>
          <p:nvSpPr>
            <p:cNvPr id="89" name="Freeform 10">
              <a:extLst>
                <a:ext uri="{FF2B5EF4-FFF2-40B4-BE49-F238E27FC236}">
                  <a16:creationId xmlns:a16="http://schemas.microsoft.com/office/drawing/2014/main" id="{64470A5D-4987-4470-9939-7D98BE334873}"/>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90" name="Freeform 11">
              <a:extLst>
                <a:ext uri="{FF2B5EF4-FFF2-40B4-BE49-F238E27FC236}">
                  <a16:creationId xmlns:a16="http://schemas.microsoft.com/office/drawing/2014/main" id="{E2CA98F8-5BAB-4080-883F-63E88006D30A}"/>
                </a:ext>
              </a:extLst>
            </p:cNvPr>
            <p:cNvSpPr>
              <a:spLocks noEditPoints="1"/>
            </p:cNvSpPr>
            <p:nvPr/>
          </p:nvSpPr>
          <p:spPr bwMode="auto">
            <a:xfrm>
              <a:off x="9912351" y="4148138"/>
              <a:ext cx="460376" cy="312737"/>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91" name="Freeform 12">
              <a:extLst>
                <a:ext uri="{FF2B5EF4-FFF2-40B4-BE49-F238E27FC236}">
                  <a16:creationId xmlns:a16="http://schemas.microsoft.com/office/drawing/2014/main" id="{BA77E6A4-742B-494D-B03E-39DFAA291C15}"/>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sp>
        <p:nvSpPr>
          <p:cNvPr id="60" name="Oval 59">
            <a:extLst>
              <a:ext uri="{FF2B5EF4-FFF2-40B4-BE49-F238E27FC236}">
                <a16:creationId xmlns:a16="http://schemas.microsoft.com/office/drawing/2014/main" id="{348193D1-2D91-4538-8F79-BEA465675A33}"/>
              </a:ext>
            </a:extLst>
          </p:cNvPr>
          <p:cNvSpPr/>
          <p:nvPr/>
        </p:nvSpPr>
        <p:spPr bwMode="gray">
          <a:xfrm>
            <a:off x="6876358" y="3952948"/>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61" name="Oval 60">
            <a:extLst>
              <a:ext uri="{FF2B5EF4-FFF2-40B4-BE49-F238E27FC236}">
                <a16:creationId xmlns:a16="http://schemas.microsoft.com/office/drawing/2014/main" id="{58CD18AB-CAE0-4B08-B036-6868DB15D979}"/>
              </a:ext>
            </a:extLst>
          </p:cNvPr>
          <p:cNvSpPr/>
          <p:nvPr/>
        </p:nvSpPr>
        <p:spPr bwMode="gray">
          <a:xfrm>
            <a:off x="4412037" y="4805579"/>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sp>
        <p:nvSpPr>
          <p:cNvPr id="62" name="Oval 61">
            <a:extLst>
              <a:ext uri="{FF2B5EF4-FFF2-40B4-BE49-F238E27FC236}">
                <a16:creationId xmlns:a16="http://schemas.microsoft.com/office/drawing/2014/main" id="{C1C23D6C-F58E-47BC-A8F2-D833450F906A}"/>
              </a:ext>
            </a:extLst>
          </p:cNvPr>
          <p:cNvSpPr/>
          <p:nvPr/>
        </p:nvSpPr>
        <p:spPr bwMode="gray">
          <a:xfrm>
            <a:off x="6876358" y="4801111"/>
            <a:ext cx="581153" cy="509977"/>
          </a:xfrm>
          <a:prstGeom prst="ellipse">
            <a:avLst/>
          </a:prstGeom>
          <a:solidFill>
            <a:srgbClr val="FFFFFF"/>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Body"/>
              <a:ea typeface="+mn-ea"/>
              <a:cs typeface="+mn-cs"/>
            </a:endParaRPr>
          </a:p>
        </p:txBody>
      </p:sp>
      <p:grpSp>
        <p:nvGrpSpPr>
          <p:cNvPr id="63" name="Group 62">
            <a:extLst>
              <a:ext uri="{FF2B5EF4-FFF2-40B4-BE49-F238E27FC236}">
                <a16:creationId xmlns:a16="http://schemas.microsoft.com/office/drawing/2014/main" id="{9CB14C03-C52D-4C4A-9E09-BFC0766DBDAA}"/>
              </a:ext>
            </a:extLst>
          </p:cNvPr>
          <p:cNvGrpSpPr/>
          <p:nvPr/>
        </p:nvGrpSpPr>
        <p:grpSpPr>
          <a:xfrm>
            <a:off x="7036228" y="4047730"/>
            <a:ext cx="306040" cy="342933"/>
            <a:chOff x="11495127" y="3681413"/>
            <a:chExt cx="925516" cy="927101"/>
          </a:xfrm>
          <a:solidFill>
            <a:schemeClr val="accent1">
              <a:lumMod val="60000"/>
              <a:lumOff val="40000"/>
            </a:schemeClr>
          </a:solidFill>
        </p:grpSpPr>
        <p:sp>
          <p:nvSpPr>
            <p:cNvPr id="74" name="Freeform 18">
              <a:extLst>
                <a:ext uri="{FF2B5EF4-FFF2-40B4-BE49-F238E27FC236}">
                  <a16:creationId xmlns:a16="http://schemas.microsoft.com/office/drawing/2014/main" id="{C4850319-1611-4469-9B4B-73DDB60D0BE0}"/>
                </a:ext>
              </a:extLst>
            </p:cNvPr>
            <p:cNvSpPr>
              <a:spLocks noEditPoints="1"/>
            </p:cNvSpPr>
            <p:nvPr/>
          </p:nvSpPr>
          <p:spPr bwMode="auto">
            <a:xfrm>
              <a:off x="11495127" y="3681413"/>
              <a:ext cx="925516" cy="725489"/>
            </a:xfrm>
            <a:custGeom>
              <a:avLst/>
              <a:gdLst>
                <a:gd name="T0" fmla="*/ 1980 w 1980"/>
                <a:gd name="T1" fmla="*/ 1547 h 1547"/>
                <a:gd name="T2" fmla="*/ 1734 w 1980"/>
                <a:gd name="T3" fmla="*/ 1547 h 1547"/>
                <a:gd name="T4" fmla="*/ 1734 w 1980"/>
                <a:gd name="T5" fmla="*/ 1485 h 1547"/>
                <a:gd name="T6" fmla="*/ 1917 w 1980"/>
                <a:gd name="T7" fmla="*/ 1485 h 1547"/>
                <a:gd name="T8" fmla="*/ 1917 w 1980"/>
                <a:gd name="T9" fmla="*/ 1424 h 1547"/>
                <a:gd name="T10" fmla="*/ 1765 w 1980"/>
                <a:gd name="T11" fmla="*/ 1424 h 1547"/>
                <a:gd name="T12" fmla="*/ 1765 w 1980"/>
                <a:gd name="T13" fmla="*/ 1362 h 1547"/>
                <a:gd name="T14" fmla="*/ 1918 w 1980"/>
                <a:gd name="T15" fmla="*/ 1362 h 1547"/>
                <a:gd name="T16" fmla="*/ 1918 w 1980"/>
                <a:gd name="T17" fmla="*/ 249 h 1547"/>
                <a:gd name="T18" fmla="*/ 63 w 1980"/>
                <a:gd name="T19" fmla="*/ 249 h 1547"/>
                <a:gd name="T20" fmla="*/ 63 w 1980"/>
                <a:gd name="T21" fmla="*/ 1360 h 1547"/>
                <a:gd name="T22" fmla="*/ 154 w 1980"/>
                <a:gd name="T23" fmla="*/ 1360 h 1547"/>
                <a:gd name="T24" fmla="*/ 154 w 1980"/>
                <a:gd name="T25" fmla="*/ 1423 h 1547"/>
                <a:gd name="T26" fmla="*/ 64 w 1980"/>
                <a:gd name="T27" fmla="*/ 1423 h 1547"/>
                <a:gd name="T28" fmla="*/ 64 w 1980"/>
                <a:gd name="T29" fmla="*/ 1485 h 1547"/>
                <a:gd name="T30" fmla="*/ 154 w 1980"/>
                <a:gd name="T31" fmla="*/ 1485 h 1547"/>
                <a:gd name="T32" fmla="*/ 154 w 1980"/>
                <a:gd name="T33" fmla="*/ 1547 h 1547"/>
                <a:gd name="T34" fmla="*/ 0 w 1980"/>
                <a:gd name="T35" fmla="*/ 1547 h 1547"/>
                <a:gd name="T36" fmla="*/ 0 w 1980"/>
                <a:gd name="T37" fmla="*/ 0 h 1547"/>
                <a:gd name="T38" fmla="*/ 1980 w 1980"/>
                <a:gd name="T39" fmla="*/ 0 h 1547"/>
                <a:gd name="T40" fmla="*/ 1980 w 1980"/>
                <a:gd name="T41" fmla="*/ 1547 h 1547"/>
                <a:gd name="T42" fmla="*/ 1918 w 1980"/>
                <a:gd name="T43" fmla="*/ 63 h 1547"/>
                <a:gd name="T44" fmla="*/ 64 w 1980"/>
                <a:gd name="T45" fmla="*/ 63 h 1547"/>
                <a:gd name="T46" fmla="*/ 64 w 1980"/>
                <a:gd name="T47" fmla="*/ 185 h 1547"/>
                <a:gd name="T48" fmla="*/ 1918 w 1980"/>
                <a:gd name="T49" fmla="*/ 185 h 1547"/>
                <a:gd name="T50" fmla="*/ 1918 w 1980"/>
                <a:gd name="T51" fmla="*/ 6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0" h="1547">
                  <a:moveTo>
                    <a:pt x="1980" y="1547"/>
                  </a:moveTo>
                  <a:cubicBezTo>
                    <a:pt x="1899" y="1547"/>
                    <a:pt x="1817" y="1547"/>
                    <a:pt x="1734" y="1547"/>
                  </a:cubicBezTo>
                  <a:cubicBezTo>
                    <a:pt x="1734" y="1526"/>
                    <a:pt x="1734" y="1506"/>
                    <a:pt x="1734" y="1485"/>
                  </a:cubicBezTo>
                  <a:cubicBezTo>
                    <a:pt x="1795" y="1485"/>
                    <a:pt x="1855" y="1485"/>
                    <a:pt x="1917" y="1485"/>
                  </a:cubicBezTo>
                  <a:cubicBezTo>
                    <a:pt x="1917" y="1464"/>
                    <a:pt x="1917" y="1445"/>
                    <a:pt x="1917" y="1424"/>
                  </a:cubicBezTo>
                  <a:cubicBezTo>
                    <a:pt x="1867" y="1424"/>
                    <a:pt x="1817" y="1424"/>
                    <a:pt x="1765" y="1424"/>
                  </a:cubicBezTo>
                  <a:cubicBezTo>
                    <a:pt x="1765" y="1403"/>
                    <a:pt x="1765" y="1383"/>
                    <a:pt x="1765" y="1362"/>
                  </a:cubicBezTo>
                  <a:cubicBezTo>
                    <a:pt x="1816" y="1362"/>
                    <a:pt x="1866" y="1362"/>
                    <a:pt x="1918" y="1362"/>
                  </a:cubicBezTo>
                  <a:cubicBezTo>
                    <a:pt x="1918" y="990"/>
                    <a:pt x="1918" y="620"/>
                    <a:pt x="1918" y="249"/>
                  </a:cubicBezTo>
                  <a:cubicBezTo>
                    <a:pt x="1300" y="249"/>
                    <a:pt x="682" y="249"/>
                    <a:pt x="63" y="249"/>
                  </a:cubicBezTo>
                  <a:cubicBezTo>
                    <a:pt x="63" y="619"/>
                    <a:pt x="63" y="989"/>
                    <a:pt x="63" y="1360"/>
                  </a:cubicBezTo>
                  <a:cubicBezTo>
                    <a:pt x="93" y="1360"/>
                    <a:pt x="122" y="1360"/>
                    <a:pt x="154" y="1360"/>
                  </a:cubicBezTo>
                  <a:cubicBezTo>
                    <a:pt x="154" y="1382"/>
                    <a:pt x="154" y="1402"/>
                    <a:pt x="154" y="1423"/>
                  </a:cubicBezTo>
                  <a:cubicBezTo>
                    <a:pt x="124" y="1423"/>
                    <a:pt x="94" y="1423"/>
                    <a:pt x="64" y="1423"/>
                  </a:cubicBezTo>
                  <a:cubicBezTo>
                    <a:pt x="64" y="1443"/>
                    <a:pt x="64" y="1463"/>
                    <a:pt x="64" y="1485"/>
                  </a:cubicBezTo>
                  <a:cubicBezTo>
                    <a:pt x="93" y="1485"/>
                    <a:pt x="123" y="1485"/>
                    <a:pt x="154" y="1485"/>
                  </a:cubicBezTo>
                  <a:cubicBezTo>
                    <a:pt x="154" y="1506"/>
                    <a:pt x="154" y="1525"/>
                    <a:pt x="154" y="1547"/>
                  </a:cubicBezTo>
                  <a:cubicBezTo>
                    <a:pt x="103" y="1547"/>
                    <a:pt x="51" y="1547"/>
                    <a:pt x="0" y="1547"/>
                  </a:cubicBezTo>
                  <a:cubicBezTo>
                    <a:pt x="0" y="1032"/>
                    <a:pt x="0" y="516"/>
                    <a:pt x="0" y="0"/>
                  </a:cubicBezTo>
                  <a:cubicBezTo>
                    <a:pt x="660" y="0"/>
                    <a:pt x="1319" y="0"/>
                    <a:pt x="1980" y="0"/>
                  </a:cubicBezTo>
                  <a:cubicBezTo>
                    <a:pt x="1980" y="516"/>
                    <a:pt x="1980" y="1031"/>
                    <a:pt x="1980" y="1547"/>
                  </a:cubicBezTo>
                  <a:close/>
                  <a:moveTo>
                    <a:pt x="1918" y="63"/>
                  </a:moveTo>
                  <a:cubicBezTo>
                    <a:pt x="1298" y="63"/>
                    <a:pt x="681" y="63"/>
                    <a:pt x="64" y="63"/>
                  </a:cubicBezTo>
                  <a:cubicBezTo>
                    <a:pt x="64" y="105"/>
                    <a:pt x="64" y="145"/>
                    <a:pt x="64" y="185"/>
                  </a:cubicBezTo>
                  <a:cubicBezTo>
                    <a:pt x="682" y="185"/>
                    <a:pt x="1300" y="185"/>
                    <a:pt x="1918" y="185"/>
                  </a:cubicBezTo>
                  <a:cubicBezTo>
                    <a:pt x="1918" y="144"/>
                    <a:pt x="1918" y="104"/>
                    <a:pt x="19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5" name="Freeform 19">
              <a:extLst>
                <a:ext uri="{FF2B5EF4-FFF2-40B4-BE49-F238E27FC236}">
                  <a16:creationId xmlns:a16="http://schemas.microsoft.com/office/drawing/2014/main" id="{7ECA1B27-AD18-437E-95A7-6CCCA54C6B09}"/>
                </a:ext>
              </a:extLst>
            </p:cNvPr>
            <p:cNvSpPr>
              <a:spLocks noEditPoints="1"/>
            </p:cNvSpPr>
            <p:nvPr/>
          </p:nvSpPr>
          <p:spPr bwMode="auto">
            <a:xfrm>
              <a:off x="11579225" y="4200526"/>
              <a:ext cx="409575" cy="407988"/>
            </a:xfrm>
            <a:custGeom>
              <a:avLst/>
              <a:gdLst>
                <a:gd name="T0" fmla="*/ 271 w 876"/>
                <a:gd name="T1" fmla="*/ 848 h 871"/>
                <a:gd name="T2" fmla="*/ 178 w 876"/>
                <a:gd name="T3" fmla="*/ 698 h 871"/>
                <a:gd name="T4" fmla="*/ 0 w 876"/>
                <a:gd name="T5" fmla="*/ 498 h 871"/>
                <a:gd name="T6" fmla="*/ 1 w 876"/>
                <a:gd name="T7" fmla="*/ 377 h 871"/>
                <a:gd name="T8" fmla="*/ 179 w 876"/>
                <a:gd name="T9" fmla="*/ 177 h 871"/>
                <a:gd name="T10" fmla="*/ 378 w 876"/>
                <a:gd name="T11" fmla="*/ 0 h 871"/>
                <a:gd name="T12" fmla="*/ 498 w 876"/>
                <a:gd name="T13" fmla="*/ 0 h 871"/>
                <a:gd name="T14" fmla="*/ 680 w 876"/>
                <a:gd name="T15" fmla="*/ 145 h 871"/>
                <a:gd name="T16" fmla="*/ 793 w 876"/>
                <a:gd name="T17" fmla="*/ 172 h 871"/>
                <a:gd name="T18" fmla="*/ 807 w 876"/>
                <a:gd name="T19" fmla="*/ 442 h 871"/>
                <a:gd name="T20" fmla="*/ 875 w 876"/>
                <a:gd name="T21" fmla="*/ 501 h 871"/>
                <a:gd name="T22" fmla="*/ 697 w 876"/>
                <a:gd name="T23" fmla="*/ 700 h 871"/>
                <a:gd name="T24" fmla="*/ 612 w 876"/>
                <a:gd name="T25" fmla="*/ 844 h 871"/>
                <a:gd name="T26" fmla="*/ 500 w 876"/>
                <a:gd name="T27" fmla="*/ 871 h 871"/>
                <a:gd name="T28" fmla="*/ 438 w 876"/>
                <a:gd name="T29" fmla="*/ 806 h 871"/>
                <a:gd name="T30" fmla="*/ 376 w 876"/>
                <a:gd name="T31" fmla="*/ 871 h 871"/>
                <a:gd name="T32" fmla="*/ 619 w 876"/>
                <a:gd name="T33" fmla="*/ 130 h 871"/>
                <a:gd name="T34" fmla="*/ 561 w 876"/>
                <a:gd name="T35" fmla="*/ 77 h 871"/>
                <a:gd name="T36" fmla="*/ 355 w 876"/>
                <a:gd name="T37" fmla="*/ 96 h 871"/>
                <a:gd name="T38" fmla="*/ 277 w 876"/>
                <a:gd name="T39" fmla="*/ 93 h 871"/>
                <a:gd name="T40" fmla="*/ 139 w 876"/>
                <a:gd name="T41" fmla="*/ 255 h 871"/>
                <a:gd name="T42" fmla="*/ 78 w 876"/>
                <a:gd name="T43" fmla="*/ 312 h 871"/>
                <a:gd name="T44" fmla="*/ 98 w 876"/>
                <a:gd name="T45" fmla="*/ 519 h 871"/>
                <a:gd name="T46" fmla="*/ 93 w 876"/>
                <a:gd name="T47" fmla="*/ 600 h 871"/>
                <a:gd name="T48" fmla="*/ 258 w 876"/>
                <a:gd name="T49" fmla="*/ 740 h 871"/>
                <a:gd name="T50" fmla="*/ 312 w 876"/>
                <a:gd name="T51" fmla="*/ 798 h 871"/>
                <a:gd name="T52" fmla="*/ 520 w 876"/>
                <a:gd name="T53" fmla="*/ 779 h 871"/>
                <a:gd name="T54" fmla="*/ 600 w 876"/>
                <a:gd name="T55" fmla="*/ 783 h 871"/>
                <a:gd name="T56" fmla="*/ 738 w 876"/>
                <a:gd name="T57" fmla="*/ 619 h 871"/>
                <a:gd name="T58" fmla="*/ 798 w 876"/>
                <a:gd name="T59" fmla="*/ 563 h 871"/>
                <a:gd name="T60" fmla="*/ 778 w 876"/>
                <a:gd name="T61" fmla="*/ 357 h 871"/>
                <a:gd name="T62" fmla="*/ 782 w 876"/>
                <a:gd name="T63" fmla="*/ 274 h 871"/>
                <a:gd name="T64" fmla="*/ 619 w 876"/>
                <a:gd name="T65" fmla="*/ 13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871">
                  <a:moveTo>
                    <a:pt x="337" y="871"/>
                  </a:moveTo>
                  <a:cubicBezTo>
                    <a:pt x="315" y="864"/>
                    <a:pt x="292" y="858"/>
                    <a:pt x="271" y="848"/>
                  </a:cubicBezTo>
                  <a:cubicBezTo>
                    <a:pt x="237" y="832"/>
                    <a:pt x="205" y="814"/>
                    <a:pt x="170" y="795"/>
                  </a:cubicBezTo>
                  <a:cubicBezTo>
                    <a:pt x="196" y="761"/>
                    <a:pt x="216" y="731"/>
                    <a:pt x="178" y="698"/>
                  </a:cubicBezTo>
                  <a:cubicBezTo>
                    <a:pt x="146" y="671"/>
                    <a:pt x="135" y="671"/>
                    <a:pt x="83" y="704"/>
                  </a:cubicBezTo>
                  <a:cubicBezTo>
                    <a:pt x="41" y="642"/>
                    <a:pt x="10" y="576"/>
                    <a:pt x="0" y="498"/>
                  </a:cubicBezTo>
                  <a:cubicBezTo>
                    <a:pt x="40" y="497"/>
                    <a:pt x="70" y="485"/>
                    <a:pt x="70" y="439"/>
                  </a:cubicBezTo>
                  <a:cubicBezTo>
                    <a:pt x="71" y="392"/>
                    <a:pt x="41" y="379"/>
                    <a:pt x="1" y="377"/>
                  </a:cubicBezTo>
                  <a:cubicBezTo>
                    <a:pt x="9" y="300"/>
                    <a:pt x="41" y="235"/>
                    <a:pt x="83" y="171"/>
                  </a:cubicBezTo>
                  <a:cubicBezTo>
                    <a:pt x="114" y="197"/>
                    <a:pt x="145" y="213"/>
                    <a:pt x="179" y="177"/>
                  </a:cubicBezTo>
                  <a:cubicBezTo>
                    <a:pt x="204" y="149"/>
                    <a:pt x="204" y="136"/>
                    <a:pt x="172" y="82"/>
                  </a:cubicBezTo>
                  <a:cubicBezTo>
                    <a:pt x="234" y="41"/>
                    <a:pt x="299" y="10"/>
                    <a:pt x="378" y="0"/>
                  </a:cubicBezTo>
                  <a:cubicBezTo>
                    <a:pt x="378" y="44"/>
                    <a:pt x="395" y="73"/>
                    <a:pt x="444" y="70"/>
                  </a:cubicBezTo>
                  <a:cubicBezTo>
                    <a:pt x="487" y="68"/>
                    <a:pt x="496" y="38"/>
                    <a:pt x="498" y="0"/>
                  </a:cubicBezTo>
                  <a:cubicBezTo>
                    <a:pt x="575" y="10"/>
                    <a:pt x="643" y="36"/>
                    <a:pt x="698" y="80"/>
                  </a:cubicBezTo>
                  <a:cubicBezTo>
                    <a:pt x="691" y="104"/>
                    <a:pt x="681" y="124"/>
                    <a:pt x="680" y="145"/>
                  </a:cubicBezTo>
                  <a:cubicBezTo>
                    <a:pt x="679" y="156"/>
                    <a:pt x="692" y="170"/>
                    <a:pt x="701" y="180"/>
                  </a:cubicBezTo>
                  <a:cubicBezTo>
                    <a:pt x="729" y="206"/>
                    <a:pt x="743" y="204"/>
                    <a:pt x="793" y="172"/>
                  </a:cubicBezTo>
                  <a:cubicBezTo>
                    <a:pt x="836" y="233"/>
                    <a:pt x="866" y="299"/>
                    <a:pt x="876" y="378"/>
                  </a:cubicBezTo>
                  <a:cubicBezTo>
                    <a:pt x="833" y="378"/>
                    <a:pt x="802" y="394"/>
                    <a:pt x="807" y="442"/>
                  </a:cubicBezTo>
                  <a:cubicBezTo>
                    <a:pt x="808" y="457"/>
                    <a:pt x="816" y="476"/>
                    <a:pt x="827" y="485"/>
                  </a:cubicBezTo>
                  <a:cubicBezTo>
                    <a:pt x="838" y="495"/>
                    <a:pt x="858" y="496"/>
                    <a:pt x="875" y="501"/>
                  </a:cubicBezTo>
                  <a:cubicBezTo>
                    <a:pt x="866" y="576"/>
                    <a:pt x="839" y="643"/>
                    <a:pt x="793" y="702"/>
                  </a:cubicBezTo>
                  <a:cubicBezTo>
                    <a:pt x="737" y="672"/>
                    <a:pt x="723" y="671"/>
                    <a:pt x="697" y="700"/>
                  </a:cubicBezTo>
                  <a:cubicBezTo>
                    <a:pt x="670" y="728"/>
                    <a:pt x="671" y="744"/>
                    <a:pt x="705" y="795"/>
                  </a:cubicBezTo>
                  <a:cubicBezTo>
                    <a:pt x="674" y="812"/>
                    <a:pt x="644" y="829"/>
                    <a:pt x="612" y="844"/>
                  </a:cubicBezTo>
                  <a:cubicBezTo>
                    <a:pt x="589" y="855"/>
                    <a:pt x="563" y="862"/>
                    <a:pt x="539" y="871"/>
                  </a:cubicBezTo>
                  <a:cubicBezTo>
                    <a:pt x="526" y="871"/>
                    <a:pt x="513" y="871"/>
                    <a:pt x="500" y="871"/>
                  </a:cubicBezTo>
                  <a:cubicBezTo>
                    <a:pt x="499" y="866"/>
                    <a:pt x="497" y="860"/>
                    <a:pt x="496" y="855"/>
                  </a:cubicBezTo>
                  <a:cubicBezTo>
                    <a:pt x="490" y="820"/>
                    <a:pt x="473" y="806"/>
                    <a:pt x="438" y="806"/>
                  </a:cubicBezTo>
                  <a:cubicBezTo>
                    <a:pt x="403" y="806"/>
                    <a:pt x="386" y="821"/>
                    <a:pt x="380" y="855"/>
                  </a:cubicBezTo>
                  <a:cubicBezTo>
                    <a:pt x="379" y="860"/>
                    <a:pt x="378" y="866"/>
                    <a:pt x="376" y="871"/>
                  </a:cubicBezTo>
                  <a:cubicBezTo>
                    <a:pt x="363" y="871"/>
                    <a:pt x="350" y="871"/>
                    <a:pt x="337" y="871"/>
                  </a:cubicBezTo>
                  <a:close/>
                  <a:moveTo>
                    <a:pt x="619" y="130"/>
                  </a:moveTo>
                  <a:cubicBezTo>
                    <a:pt x="619" y="100"/>
                    <a:pt x="619" y="100"/>
                    <a:pt x="592" y="88"/>
                  </a:cubicBezTo>
                  <a:cubicBezTo>
                    <a:pt x="582" y="84"/>
                    <a:pt x="571" y="81"/>
                    <a:pt x="561" y="77"/>
                  </a:cubicBezTo>
                  <a:cubicBezTo>
                    <a:pt x="549" y="71"/>
                    <a:pt x="542" y="74"/>
                    <a:pt x="534" y="85"/>
                  </a:cubicBezTo>
                  <a:cubicBezTo>
                    <a:pt x="486" y="142"/>
                    <a:pt x="405" y="150"/>
                    <a:pt x="355" y="96"/>
                  </a:cubicBezTo>
                  <a:cubicBezTo>
                    <a:pt x="331" y="71"/>
                    <a:pt x="313" y="76"/>
                    <a:pt x="289" y="87"/>
                  </a:cubicBezTo>
                  <a:cubicBezTo>
                    <a:pt x="285" y="89"/>
                    <a:pt x="281" y="91"/>
                    <a:pt x="277" y="93"/>
                  </a:cubicBezTo>
                  <a:cubicBezTo>
                    <a:pt x="261" y="98"/>
                    <a:pt x="255" y="106"/>
                    <a:pt x="256" y="125"/>
                  </a:cubicBezTo>
                  <a:cubicBezTo>
                    <a:pt x="260" y="198"/>
                    <a:pt x="209" y="257"/>
                    <a:pt x="139" y="255"/>
                  </a:cubicBezTo>
                  <a:cubicBezTo>
                    <a:pt x="106" y="254"/>
                    <a:pt x="93" y="267"/>
                    <a:pt x="85" y="294"/>
                  </a:cubicBezTo>
                  <a:cubicBezTo>
                    <a:pt x="83" y="300"/>
                    <a:pt x="81" y="306"/>
                    <a:pt x="78" y="312"/>
                  </a:cubicBezTo>
                  <a:cubicBezTo>
                    <a:pt x="72" y="325"/>
                    <a:pt x="74" y="333"/>
                    <a:pt x="86" y="343"/>
                  </a:cubicBezTo>
                  <a:cubicBezTo>
                    <a:pt x="141" y="390"/>
                    <a:pt x="150" y="470"/>
                    <a:pt x="98" y="519"/>
                  </a:cubicBezTo>
                  <a:cubicBezTo>
                    <a:pt x="71" y="545"/>
                    <a:pt x="76" y="564"/>
                    <a:pt x="89" y="590"/>
                  </a:cubicBezTo>
                  <a:cubicBezTo>
                    <a:pt x="90" y="593"/>
                    <a:pt x="92" y="597"/>
                    <a:pt x="93" y="600"/>
                  </a:cubicBezTo>
                  <a:cubicBezTo>
                    <a:pt x="98" y="616"/>
                    <a:pt x="108" y="620"/>
                    <a:pt x="125" y="620"/>
                  </a:cubicBezTo>
                  <a:cubicBezTo>
                    <a:pt x="199" y="616"/>
                    <a:pt x="256" y="668"/>
                    <a:pt x="258" y="740"/>
                  </a:cubicBezTo>
                  <a:cubicBezTo>
                    <a:pt x="259" y="778"/>
                    <a:pt x="259" y="778"/>
                    <a:pt x="296" y="793"/>
                  </a:cubicBezTo>
                  <a:cubicBezTo>
                    <a:pt x="301" y="795"/>
                    <a:pt x="307" y="796"/>
                    <a:pt x="312" y="798"/>
                  </a:cubicBezTo>
                  <a:cubicBezTo>
                    <a:pt x="325" y="804"/>
                    <a:pt x="333" y="802"/>
                    <a:pt x="343" y="790"/>
                  </a:cubicBezTo>
                  <a:cubicBezTo>
                    <a:pt x="390" y="734"/>
                    <a:pt x="471" y="727"/>
                    <a:pt x="520" y="779"/>
                  </a:cubicBezTo>
                  <a:cubicBezTo>
                    <a:pt x="545" y="805"/>
                    <a:pt x="563" y="801"/>
                    <a:pt x="588" y="788"/>
                  </a:cubicBezTo>
                  <a:cubicBezTo>
                    <a:pt x="592" y="786"/>
                    <a:pt x="596" y="784"/>
                    <a:pt x="600" y="783"/>
                  </a:cubicBezTo>
                  <a:cubicBezTo>
                    <a:pt x="616" y="778"/>
                    <a:pt x="621" y="769"/>
                    <a:pt x="620" y="751"/>
                  </a:cubicBezTo>
                  <a:cubicBezTo>
                    <a:pt x="616" y="678"/>
                    <a:pt x="667" y="621"/>
                    <a:pt x="738" y="619"/>
                  </a:cubicBezTo>
                  <a:cubicBezTo>
                    <a:pt x="778" y="618"/>
                    <a:pt x="778" y="618"/>
                    <a:pt x="793" y="580"/>
                  </a:cubicBezTo>
                  <a:cubicBezTo>
                    <a:pt x="795" y="574"/>
                    <a:pt x="796" y="569"/>
                    <a:pt x="798" y="563"/>
                  </a:cubicBezTo>
                  <a:cubicBezTo>
                    <a:pt x="805" y="550"/>
                    <a:pt x="801" y="542"/>
                    <a:pt x="790" y="533"/>
                  </a:cubicBezTo>
                  <a:cubicBezTo>
                    <a:pt x="734" y="486"/>
                    <a:pt x="726" y="406"/>
                    <a:pt x="778" y="357"/>
                  </a:cubicBezTo>
                  <a:cubicBezTo>
                    <a:pt x="805" y="331"/>
                    <a:pt x="800" y="312"/>
                    <a:pt x="787" y="286"/>
                  </a:cubicBezTo>
                  <a:cubicBezTo>
                    <a:pt x="785" y="282"/>
                    <a:pt x="783" y="278"/>
                    <a:pt x="782" y="274"/>
                  </a:cubicBezTo>
                  <a:cubicBezTo>
                    <a:pt x="777" y="260"/>
                    <a:pt x="769" y="255"/>
                    <a:pt x="753" y="256"/>
                  </a:cubicBezTo>
                  <a:cubicBezTo>
                    <a:pt x="675" y="261"/>
                    <a:pt x="618" y="206"/>
                    <a:pt x="619"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6" name="Freeform 20">
              <a:extLst>
                <a:ext uri="{FF2B5EF4-FFF2-40B4-BE49-F238E27FC236}">
                  <a16:creationId xmlns:a16="http://schemas.microsoft.com/office/drawing/2014/main" id="{74DC324E-4D9B-433C-8A26-9EE102A69FA3}"/>
                </a:ext>
              </a:extLst>
            </p:cNvPr>
            <p:cNvSpPr>
              <a:spLocks/>
            </p:cNvSpPr>
            <p:nvPr/>
          </p:nvSpPr>
          <p:spPr bwMode="auto">
            <a:xfrm>
              <a:off x="11755438" y="4578351"/>
              <a:ext cx="58738" cy="30163"/>
            </a:xfrm>
            <a:custGeom>
              <a:avLst/>
              <a:gdLst>
                <a:gd name="T0" fmla="*/ 0 w 124"/>
                <a:gd name="T1" fmla="*/ 65 h 65"/>
                <a:gd name="T2" fmla="*/ 4 w 124"/>
                <a:gd name="T3" fmla="*/ 49 h 65"/>
                <a:gd name="T4" fmla="*/ 62 w 124"/>
                <a:gd name="T5" fmla="*/ 0 h 65"/>
                <a:gd name="T6" fmla="*/ 120 w 124"/>
                <a:gd name="T7" fmla="*/ 49 h 65"/>
                <a:gd name="T8" fmla="*/ 124 w 124"/>
                <a:gd name="T9" fmla="*/ 65 h 65"/>
                <a:gd name="T10" fmla="*/ 0 w 124"/>
                <a:gd name="T11" fmla="*/ 65 h 65"/>
              </a:gdLst>
              <a:ahLst/>
              <a:cxnLst>
                <a:cxn ang="0">
                  <a:pos x="T0" y="T1"/>
                </a:cxn>
                <a:cxn ang="0">
                  <a:pos x="T2" y="T3"/>
                </a:cxn>
                <a:cxn ang="0">
                  <a:pos x="T4" y="T5"/>
                </a:cxn>
                <a:cxn ang="0">
                  <a:pos x="T6" y="T7"/>
                </a:cxn>
                <a:cxn ang="0">
                  <a:pos x="T8" y="T9"/>
                </a:cxn>
                <a:cxn ang="0">
                  <a:pos x="T10" y="T11"/>
                </a:cxn>
              </a:cxnLst>
              <a:rect l="0" t="0" r="r" b="b"/>
              <a:pathLst>
                <a:path w="124" h="65">
                  <a:moveTo>
                    <a:pt x="0" y="65"/>
                  </a:moveTo>
                  <a:cubicBezTo>
                    <a:pt x="2" y="60"/>
                    <a:pt x="3" y="54"/>
                    <a:pt x="4" y="49"/>
                  </a:cubicBezTo>
                  <a:cubicBezTo>
                    <a:pt x="10" y="15"/>
                    <a:pt x="27" y="0"/>
                    <a:pt x="62" y="0"/>
                  </a:cubicBezTo>
                  <a:cubicBezTo>
                    <a:pt x="97" y="0"/>
                    <a:pt x="114" y="14"/>
                    <a:pt x="120" y="49"/>
                  </a:cubicBezTo>
                  <a:cubicBezTo>
                    <a:pt x="121" y="54"/>
                    <a:pt x="123" y="60"/>
                    <a:pt x="124" y="65"/>
                  </a:cubicBezTo>
                  <a:cubicBezTo>
                    <a:pt x="83" y="65"/>
                    <a:pt x="41" y="65"/>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7" name="Freeform 21">
              <a:extLst>
                <a:ext uri="{FF2B5EF4-FFF2-40B4-BE49-F238E27FC236}">
                  <a16:creationId xmlns:a16="http://schemas.microsoft.com/office/drawing/2014/main" id="{A9B78CC9-585F-4FAC-96D9-5A98D800A1CC}"/>
                </a:ext>
              </a:extLst>
            </p:cNvPr>
            <p:cNvSpPr>
              <a:spLocks noEditPoints="1"/>
            </p:cNvSpPr>
            <p:nvPr/>
          </p:nvSpPr>
          <p:spPr bwMode="auto">
            <a:xfrm>
              <a:off x="11985625" y="4143376"/>
              <a:ext cx="320675" cy="322263"/>
            </a:xfrm>
            <a:custGeom>
              <a:avLst/>
              <a:gdLst>
                <a:gd name="T0" fmla="*/ 183 w 685"/>
                <a:gd name="T1" fmla="*/ 642 h 688"/>
                <a:gd name="T2" fmla="*/ 175 w 685"/>
                <a:gd name="T3" fmla="*/ 574 h 688"/>
                <a:gd name="T4" fmla="*/ 113 w 685"/>
                <a:gd name="T5" fmla="*/ 596 h 688"/>
                <a:gd name="T6" fmla="*/ 14 w 685"/>
                <a:gd name="T7" fmla="*/ 442 h 688"/>
                <a:gd name="T8" fmla="*/ 62 w 685"/>
                <a:gd name="T9" fmla="*/ 393 h 688"/>
                <a:gd name="T10" fmla="*/ 0 w 685"/>
                <a:gd name="T11" fmla="*/ 360 h 688"/>
                <a:gd name="T12" fmla="*/ 43 w 685"/>
                <a:gd name="T13" fmla="*/ 183 h 688"/>
                <a:gd name="T14" fmla="*/ 112 w 685"/>
                <a:gd name="T15" fmla="*/ 172 h 688"/>
                <a:gd name="T16" fmla="*/ 89 w 685"/>
                <a:gd name="T17" fmla="*/ 112 h 688"/>
                <a:gd name="T18" fmla="*/ 242 w 685"/>
                <a:gd name="T19" fmla="*/ 13 h 688"/>
                <a:gd name="T20" fmla="*/ 288 w 685"/>
                <a:gd name="T21" fmla="*/ 63 h 688"/>
                <a:gd name="T22" fmla="*/ 324 w 685"/>
                <a:gd name="T23" fmla="*/ 0 h 688"/>
                <a:gd name="T24" fmla="*/ 502 w 685"/>
                <a:gd name="T25" fmla="*/ 42 h 688"/>
                <a:gd name="T26" fmla="*/ 512 w 685"/>
                <a:gd name="T27" fmla="*/ 112 h 688"/>
                <a:gd name="T28" fmla="*/ 573 w 685"/>
                <a:gd name="T29" fmla="*/ 88 h 688"/>
                <a:gd name="T30" fmla="*/ 671 w 685"/>
                <a:gd name="T31" fmla="*/ 240 h 688"/>
                <a:gd name="T32" fmla="*/ 626 w 685"/>
                <a:gd name="T33" fmla="*/ 267 h 688"/>
                <a:gd name="T34" fmla="*/ 625 w 685"/>
                <a:gd name="T35" fmla="*/ 298 h 688"/>
                <a:gd name="T36" fmla="*/ 685 w 685"/>
                <a:gd name="T37" fmla="*/ 322 h 688"/>
                <a:gd name="T38" fmla="*/ 643 w 685"/>
                <a:gd name="T39" fmla="*/ 501 h 688"/>
                <a:gd name="T40" fmla="*/ 571 w 685"/>
                <a:gd name="T41" fmla="*/ 515 h 688"/>
                <a:gd name="T42" fmla="*/ 597 w 685"/>
                <a:gd name="T43" fmla="*/ 572 h 688"/>
                <a:gd name="T44" fmla="*/ 442 w 685"/>
                <a:gd name="T45" fmla="*/ 671 h 688"/>
                <a:gd name="T46" fmla="*/ 391 w 685"/>
                <a:gd name="T47" fmla="*/ 623 h 688"/>
                <a:gd name="T48" fmla="*/ 361 w 685"/>
                <a:gd name="T49" fmla="*/ 683 h 688"/>
                <a:gd name="T50" fmla="*/ 183 w 685"/>
                <a:gd name="T51" fmla="*/ 642 h 688"/>
                <a:gd name="T52" fmla="*/ 97 w 685"/>
                <a:gd name="T53" fmla="*/ 475 h 688"/>
                <a:gd name="T54" fmla="*/ 107 w 685"/>
                <a:gd name="T55" fmla="*/ 493 h 688"/>
                <a:gd name="T56" fmla="*/ 140 w 685"/>
                <a:gd name="T57" fmla="*/ 509 h 688"/>
                <a:gd name="T58" fmla="*/ 253 w 685"/>
                <a:gd name="T59" fmla="*/ 590 h 688"/>
                <a:gd name="T60" fmla="*/ 276 w 685"/>
                <a:gd name="T61" fmla="*/ 612 h 688"/>
                <a:gd name="T62" fmla="*/ 317 w 685"/>
                <a:gd name="T63" fmla="*/ 604 h 688"/>
                <a:gd name="T64" fmla="*/ 448 w 685"/>
                <a:gd name="T65" fmla="*/ 575 h 688"/>
                <a:gd name="T66" fmla="*/ 502 w 685"/>
                <a:gd name="T67" fmla="*/ 572 h 688"/>
                <a:gd name="T68" fmla="*/ 510 w 685"/>
                <a:gd name="T69" fmla="*/ 550 h 688"/>
                <a:gd name="T70" fmla="*/ 592 w 685"/>
                <a:gd name="T71" fmla="*/ 432 h 688"/>
                <a:gd name="T72" fmla="*/ 613 w 685"/>
                <a:gd name="T73" fmla="*/ 409 h 688"/>
                <a:gd name="T74" fmla="*/ 606 w 685"/>
                <a:gd name="T75" fmla="*/ 370 h 688"/>
                <a:gd name="T76" fmla="*/ 582 w 685"/>
                <a:gd name="T77" fmla="*/ 225 h 688"/>
                <a:gd name="T78" fmla="*/ 579 w 685"/>
                <a:gd name="T79" fmla="*/ 194 h 688"/>
                <a:gd name="T80" fmla="*/ 551 w 685"/>
                <a:gd name="T81" fmla="*/ 174 h 688"/>
                <a:gd name="T82" fmla="*/ 434 w 685"/>
                <a:gd name="T83" fmla="*/ 100 h 688"/>
                <a:gd name="T84" fmla="*/ 400 w 685"/>
                <a:gd name="T85" fmla="*/ 70 h 688"/>
                <a:gd name="T86" fmla="*/ 367 w 685"/>
                <a:gd name="T87" fmla="*/ 83 h 688"/>
                <a:gd name="T88" fmla="*/ 297 w 685"/>
                <a:gd name="T89" fmla="*/ 123 h 688"/>
                <a:gd name="T90" fmla="*/ 214 w 685"/>
                <a:gd name="T91" fmla="*/ 94 h 688"/>
                <a:gd name="T92" fmla="*/ 193 w 685"/>
                <a:gd name="T93" fmla="*/ 106 h 688"/>
                <a:gd name="T94" fmla="*/ 175 w 685"/>
                <a:gd name="T95" fmla="*/ 141 h 688"/>
                <a:gd name="T96" fmla="*/ 94 w 685"/>
                <a:gd name="T97" fmla="*/ 252 h 688"/>
                <a:gd name="T98" fmla="*/ 72 w 685"/>
                <a:gd name="T99" fmla="*/ 275 h 688"/>
                <a:gd name="T100" fmla="*/ 81 w 685"/>
                <a:gd name="T101" fmla="*/ 317 h 688"/>
                <a:gd name="T102" fmla="*/ 121 w 685"/>
                <a:gd name="T103" fmla="*/ 416 h 688"/>
                <a:gd name="T104" fmla="*/ 97 w 685"/>
                <a:gd name="T105" fmla="*/ 47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5" h="688">
                  <a:moveTo>
                    <a:pt x="183" y="642"/>
                  </a:moveTo>
                  <a:cubicBezTo>
                    <a:pt x="192" y="618"/>
                    <a:pt x="207" y="594"/>
                    <a:pt x="175" y="574"/>
                  </a:cubicBezTo>
                  <a:cubicBezTo>
                    <a:pt x="143" y="553"/>
                    <a:pt x="131" y="583"/>
                    <a:pt x="113" y="596"/>
                  </a:cubicBezTo>
                  <a:cubicBezTo>
                    <a:pt x="73" y="560"/>
                    <a:pt x="35" y="500"/>
                    <a:pt x="14" y="442"/>
                  </a:cubicBezTo>
                  <a:cubicBezTo>
                    <a:pt x="33" y="430"/>
                    <a:pt x="69" y="435"/>
                    <a:pt x="62" y="393"/>
                  </a:cubicBezTo>
                  <a:cubicBezTo>
                    <a:pt x="56" y="352"/>
                    <a:pt x="25" y="363"/>
                    <a:pt x="0" y="360"/>
                  </a:cubicBezTo>
                  <a:cubicBezTo>
                    <a:pt x="3" y="298"/>
                    <a:pt x="11" y="239"/>
                    <a:pt x="43" y="183"/>
                  </a:cubicBezTo>
                  <a:cubicBezTo>
                    <a:pt x="67" y="193"/>
                    <a:pt x="94" y="207"/>
                    <a:pt x="112" y="172"/>
                  </a:cubicBezTo>
                  <a:cubicBezTo>
                    <a:pt x="122" y="153"/>
                    <a:pt x="122" y="151"/>
                    <a:pt x="89" y="112"/>
                  </a:cubicBezTo>
                  <a:cubicBezTo>
                    <a:pt x="132" y="67"/>
                    <a:pt x="184" y="36"/>
                    <a:pt x="242" y="13"/>
                  </a:cubicBezTo>
                  <a:cubicBezTo>
                    <a:pt x="255" y="33"/>
                    <a:pt x="250" y="67"/>
                    <a:pt x="288" y="63"/>
                  </a:cubicBezTo>
                  <a:cubicBezTo>
                    <a:pt x="330" y="59"/>
                    <a:pt x="324" y="28"/>
                    <a:pt x="324" y="0"/>
                  </a:cubicBezTo>
                  <a:cubicBezTo>
                    <a:pt x="387" y="2"/>
                    <a:pt x="446" y="11"/>
                    <a:pt x="502" y="42"/>
                  </a:cubicBezTo>
                  <a:cubicBezTo>
                    <a:pt x="492" y="67"/>
                    <a:pt x="478" y="93"/>
                    <a:pt x="512" y="112"/>
                  </a:cubicBezTo>
                  <a:cubicBezTo>
                    <a:pt x="531" y="122"/>
                    <a:pt x="534" y="121"/>
                    <a:pt x="573" y="88"/>
                  </a:cubicBezTo>
                  <a:cubicBezTo>
                    <a:pt x="618" y="132"/>
                    <a:pt x="648" y="184"/>
                    <a:pt x="671" y="240"/>
                  </a:cubicBezTo>
                  <a:cubicBezTo>
                    <a:pt x="655" y="249"/>
                    <a:pt x="638" y="255"/>
                    <a:pt x="626" y="267"/>
                  </a:cubicBezTo>
                  <a:cubicBezTo>
                    <a:pt x="621" y="272"/>
                    <a:pt x="624" y="287"/>
                    <a:pt x="625" y="298"/>
                  </a:cubicBezTo>
                  <a:cubicBezTo>
                    <a:pt x="630" y="338"/>
                    <a:pt x="662" y="318"/>
                    <a:pt x="685" y="322"/>
                  </a:cubicBezTo>
                  <a:cubicBezTo>
                    <a:pt x="683" y="384"/>
                    <a:pt x="674" y="444"/>
                    <a:pt x="643" y="501"/>
                  </a:cubicBezTo>
                  <a:cubicBezTo>
                    <a:pt x="616" y="491"/>
                    <a:pt x="589" y="478"/>
                    <a:pt x="571" y="515"/>
                  </a:cubicBezTo>
                  <a:cubicBezTo>
                    <a:pt x="557" y="545"/>
                    <a:pt x="584" y="554"/>
                    <a:pt x="597" y="572"/>
                  </a:cubicBezTo>
                  <a:cubicBezTo>
                    <a:pt x="554" y="617"/>
                    <a:pt x="501" y="648"/>
                    <a:pt x="442" y="671"/>
                  </a:cubicBezTo>
                  <a:cubicBezTo>
                    <a:pt x="431" y="648"/>
                    <a:pt x="432" y="615"/>
                    <a:pt x="391" y="623"/>
                  </a:cubicBezTo>
                  <a:cubicBezTo>
                    <a:pt x="351" y="630"/>
                    <a:pt x="365" y="660"/>
                    <a:pt x="361" y="683"/>
                  </a:cubicBezTo>
                  <a:cubicBezTo>
                    <a:pt x="315" y="688"/>
                    <a:pt x="235" y="670"/>
                    <a:pt x="183" y="642"/>
                  </a:cubicBezTo>
                  <a:close/>
                  <a:moveTo>
                    <a:pt x="97" y="475"/>
                  </a:moveTo>
                  <a:cubicBezTo>
                    <a:pt x="99" y="479"/>
                    <a:pt x="104" y="486"/>
                    <a:pt x="107" y="493"/>
                  </a:cubicBezTo>
                  <a:cubicBezTo>
                    <a:pt x="114" y="507"/>
                    <a:pt x="122" y="513"/>
                    <a:pt x="140" y="509"/>
                  </a:cubicBezTo>
                  <a:cubicBezTo>
                    <a:pt x="195" y="499"/>
                    <a:pt x="243" y="535"/>
                    <a:pt x="253" y="590"/>
                  </a:cubicBezTo>
                  <a:cubicBezTo>
                    <a:pt x="255" y="606"/>
                    <a:pt x="263" y="611"/>
                    <a:pt x="276" y="612"/>
                  </a:cubicBezTo>
                  <a:cubicBezTo>
                    <a:pt x="290" y="614"/>
                    <a:pt x="304" y="623"/>
                    <a:pt x="317" y="604"/>
                  </a:cubicBezTo>
                  <a:cubicBezTo>
                    <a:pt x="347" y="560"/>
                    <a:pt x="403" y="546"/>
                    <a:pt x="448" y="575"/>
                  </a:cubicBezTo>
                  <a:cubicBezTo>
                    <a:pt x="470" y="590"/>
                    <a:pt x="484" y="585"/>
                    <a:pt x="502" y="572"/>
                  </a:cubicBezTo>
                  <a:cubicBezTo>
                    <a:pt x="510" y="566"/>
                    <a:pt x="512" y="561"/>
                    <a:pt x="510" y="550"/>
                  </a:cubicBezTo>
                  <a:cubicBezTo>
                    <a:pt x="499" y="490"/>
                    <a:pt x="532" y="442"/>
                    <a:pt x="592" y="432"/>
                  </a:cubicBezTo>
                  <a:cubicBezTo>
                    <a:pt x="608" y="429"/>
                    <a:pt x="611" y="420"/>
                    <a:pt x="613" y="409"/>
                  </a:cubicBezTo>
                  <a:cubicBezTo>
                    <a:pt x="614" y="396"/>
                    <a:pt x="624" y="383"/>
                    <a:pt x="606" y="370"/>
                  </a:cubicBezTo>
                  <a:cubicBezTo>
                    <a:pt x="556" y="336"/>
                    <a:pt x="547" y="274"/>
                    <a:pt x="582" y="225"/>
                  </a:cubicBezTo>
                  <a:cubicBezTo>
                    <a:pt x="593" y="211"/>
                    <a:pt x="585" y="203"/>
                    <a:pt x="579" y="194"/>
                  </a:cubicBezTo>
                  <a:cubicBezTo>
                    <a:pt x="572" y="185"/>
                    <a:pt x="571" y="170"/>
                    <a:pt x="551" y="174"/>
                  </a:cubicBezTo>
                  <a:cubicBezTo>
                    <a:pt x="492" y="185"/>
                    <a:pt x="446" y="156"/>
                    <a:pt x="434" y="100"/>
                  </a:cubicBezTo>
                  <a:cubicBezTo>
                    <a:pt x="429" y="78"/>
                    <a:pt x="418" y="74"/>
                    <a:pt x="400" y="70"/>
                  </a:cubicBezTo>
                  <a:cubicBezTo>
                    <a:pt x="385" y="66"/>
                    <a:pt x="376" y="69"/>
                    <a:pt x="367" y="83"/>
                  </a:cubicBezTo>
                  <a:cubicBezTo>
                    <a:pt x="350" y="106"/>
                    <a:pt x="326" y="120"/>
                    <a:pt x="297" y="123"/>
                  </a:cubicBezTo>
                  <a:cubicBezTo>
                    <a:pt x="265" y="126"/>
                    <a:pt x="238" y="114"/>
                    <a:pt x="214" y="94"/>
                  </a:cubicBezTo>
                  <a:cubicBezTo>
                    <a:pt x="206" y="99"/>
                    <a:pt x="200" y="103"/>
                    <a:pt x="193" y="106"/>
                  </a:cubicBezTo>
                  <a:cubicBezTo>
                    <a:pt x="179" y="114"/>
                    <a:pt x="172" y="122"/>
                    <a:pt x="175" y="141"/>
                  </a:cubicBezTo>
                  <a:cubicBezTo>
                    <a:pt x="184" y="197"/>
                    <a:pt x="150" y="243"/>
                    <a:pt x="94" y="252"/>
                  </a:cubicBezTo>
                  <a:cubicBezTo>
                    <a:pt x="79" y="255"/>
                    <a:pt x="74" y="262"/>
                    <a:pt x="72" y="275"/>
                  </a:cubicBezTo>
                  <a:cubicBezTo>
                    <a:pt x="71" y="289"/>
                    <a:pt x="60" y="303"/>
                    <a:pt x="81" y="317"/>
                  </a:cubicBezTo>
                  <a:cubicBezTo>
                    <a:pt x="115" y="340"/>
                    <a:pt x="130" y="375"/>
                    <a:pt x="121" y="416"/>
                  </a:cubicBezTo>
                  <a:cubicBezTo>
                    <a:pt x="117" y="435"/>
                    <a:pt x="106" y="453"/>
                    <a:pt x="97" y="4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8" name="Freeform 22">
              <a:extLst>
                <a:ext uri="{FF2B5EF4-FFF2-40B4-BE49-F238E27FC236}">
                  <a16:creationId xmlns:a16="http://schemas.microsoft.com/office/drawing/2014/main" id="{00DE7BAD-B554-4436-B15E-76931C6B34C3}"/>
                </a:ext>
              </a:extLst>
            </p:cNvPr>
            <p:cNvSpPr>
              <a:spLocks/>
            </p:cNvSpPr>
            <p:nvPr/>
          </p:nvSpPr>
          <p:spPr bwMode="auto">
            <a:xfrm>
              <a:off x="11596688" y="3841751"/>
              <a:ext cx="273050" cy="28575"/>
            </a:xfrm>
            <a:custGeom>
              <a:avLst/>
              <a:gdLst>
                <a:gd name="T0" fmla="*/ 0 w 585"/>
                <a:gd name="T1" fmla="*/ 60 h 60"/>
                <a:gd name="T2" fmla="*/ 0 w 585"/>
                <a:gd name="T3" fmla="*/ 0 h 60"/>
                <a:gd name="T4" fmla="*/ 585 w 585"/>
                <a:gd name="T5" fmla="*/ 0 h 60"/>
                <a:gd name="T6" fmla="*/ 585 w 585"/>
                <a:gd name="T7" fmla="*/ 60 h 60"/>
                <a:gd name="T8" fmla="*/ 0 w 585"/>
                <a:gd name="T9" fmla="*/ 60 h 60"/>
              </a:gdLst>
              <a:ahLst/>
              <a:cxnLst>
                <a:cxn ang="0">
                  <a:pos x="T0" y="T1"/>
                </a:cxn>
                <a:cxn ang="0">
                  <a:pos x="T2" y="T3"/>
                </a:cxn>
                <a:cxn ang="0">
                  <a:pos x="T4" y="T5"/>
                </a:cxn>
                <a:cxn ang="0">
                  <a:pos x="T6" y="T7"/>
                </a:cxn>
                <a:cxn ang="0">
                  <a:pos x="T8" y="T9"/>
                </a:cxn>
              </a:cxnLst>
              <a:rect l="0" t="0" r="r" b="b"/>
              <a:pathLst>
                <a:path w="585" h="60">
                  <a:moveTo>
                    <a:pt x="0" y="60"/>
                  </a:moveTo>
                  <a:cubicBezTo>
                    <a:pt x="0" y="39"/>
                    <a:pt x="0" y="20"/>
                    <a:pt x="0" y="0"/>
                  </a:cubicBezTo>
                  <a:cubicBezTo>
                    <a:pt x="195" y="0"/>
                    <a:pt x="389" y="0"/>
                    <a:pt x="585" y="0"/>
                  </a:cubicBezTo>
                  <a:cubicBezTo>
                    <a:pt x="585" y="19"/>
                    <a:pt x="585" y="39"/>
                    <a:pt x="585" y="60"/>
                  </a:cubicBezTo>
                  <a:cubicBezTo>
                    <a:pt x="391" y="60"/>
                    <a:pt x="196"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9" name="Freeform 23">
              <a:extLst>
                <a:ext uri="{FF2B5EF4-FFF2-40B4-BE49-F238E27FC236}">
                  <a16:creationId xmlns:a16="http://schemas.microsoft.com/office/drawing/2014/main" id="{93A0B553-DFF7-4C0D-B53F-17120EFEA446}"/>
                </a:ext>
              </a:extLst>
            </p:cNvPr>
            <p:cNvSpPr>
              <a:spLocks/>
            </p:cNvSpPr>
            <p:nvPr/>
          </p:nvSpPr>
          <p:spPr bwMode="auto">
            <a:xfrm>
              <a:off x="11899900" y="3841751"/>
              <a:ext cx="144463" cy="28575"/>
            </a:xfrm>
            <a:custGeom>
              <a:avLst/>
              <a:gdLst>
                <a:gd name="T0" fmla="*/ 0 w 307"/>
                <a:gd name="T1" fmla="*/ 60 h 60"/>
                <a:gd name="T2" fmla="*/ 0 w 307"/>
                <a:gd name="T3" fmla="*/ 0 h 60"/>
                <a:gd name="T4" fmla="*/ 307 w 307"/>
                <a:gd name="T5" fmla="*/ 0 h 60"/>
                <a:gd name="T6" fmla="*/ 307 w 307"/>
                <a:gd name="T7" fmla="*/ 60 h 60"/>
                <a:gd name="T8" fmla="*/ 0 w 307"/>
                <a:gd name="T9" fmla="*/ 60 h 60"/>
              </a:gdLst>
              <a:ahLst/>
              <a:cxnLst>
                <a:cxn ang="0">
                  <a:pos x="T0" y="T1"/>
                </a:cxn>
                <a:cxn ang="0">
                  <a:pos x="T2" y="T3"/>
                </a:cxn>
                <a:cxn ang="0">
                  <a:pos x="T4" y="T5"/>
                </a:cxn>
                <a:cxn ang="0">
                  <a:pos x="T6" y="T7"/>
                </a:cxn>
                <a:cxn ang="0">
                  <a:pos x="T8" y="T9"/>
                </a:cxn>
              </a:cxnLst>
              <a:rect l="0" t="0" r="r" b="b"/>
              <a:pathLst>
                <a:path w="307" h="60">
                  <a:moveTo>
                    <a:pt x="0" y="60"/>
                  </a:moveTo>
                  <a:cubicBezTo>
                    <a:pt x="0" y="39"/>
                    <a:pt x="0" y="20"/>
                    <a:pt x="0" y="0"/>
                  </a:cubicBezTo>
                  <a:cubicBezTo>
                    <a:pt x="103" y="0"/>
                    <a:pt x="204" y="0"/>
                    <a:pt x="307" y="0"/>
                  </a:cubicBezTo>
                  <a:cubicBezTo>
                    <a:pt x="307" y="19"/>
                    <a:pt x="307" y="39"/>
                    <a:pt x="307" y="60"/>
                  </a:cubicBezTo>
                  <a:cubicBezTo>
                    <a:pt x="206" y="60"/>
                    <a:pt x="104"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0" name="Freeform 25">
              <a:extLst>
                <a:ext uri="{FF2B5EF4-FFF2-40B4-BE49-F238E27FC236}">
                  <a16:creationId xmlns:a16="http://schemas.microsoft.com/office/drawing/2014/main" id="{3600A18B-1F44-400E-BAC0-C8B474E92C98}"/>
                </a:ext>
              </a:extLst>
            </p:cNvPr>
            <p:cNvSpPr>
              <a:spLocks/>
            </p:cNvSpPr>
            <p:nvPr/>
          </p:nvSpPr>
          <p:spPr bwMode="auto">
            <a:xfrm>
              <a:off x="11669713" y="3725863"/>
              <a:ext cx="26988" cy="28575"/>
            </a:xfrm>
            <a:custGeom>
              <a:avLst/>
              <a:gdLst>
                <a:gd name="T0" fmla="*/ 59 w 59"/>
                <a:gd name="T1" fmla="*/ 60 h 60"/>
                <a:gd name="T2" fmla="*/ 0 w 59"/>
                <a:gd name="T3" fmla="*/ 60 h 60"/>
                <a:gd name="T4" fmla="*/ 0 w 59"/>
                <a:gd name="T5" fmla="*/ 0 h 60"/>
                <a:gd name="T6" fmla="*/ 59 w 59"/>
                <a:gd name="T7" fmla="*/ 0 h 60"/>
                <a:gd name="T8" fmla="*/ 59 w 59"/>
                <a:gd name="T9" fmla="*/ 60 h 60"/>
              </a:gdLst>
              <a:ahLst/>
              <a:cxnLst>
                <a:cxn ang="0">
                  <a:pos x="T0" y="T1"/>
                </a:cxn>
                <a:cxn ang="0">
                  <a:pos x="T2" y="T3"/>
                </a:cxn>
                <a:cxn ang="0">
                  <a:pos x="T4" y="T5"/>
                </a:cxn>
                <a:cxn ang="0">
                  <a:pos x="T6" y="T7"/>
                </a:cxn>
                <a:cxn ang="0">
                  <a:pos x="T8" y="T9"/>
                </a:cxn>
              </a:cxnLst>
              <a:rect l="0" t="0" r="r" b="b"/>
              <a:pathLst>
                <a:path w="59" h="60">
                  <a:moveTo>
                    <a:pt x="59" y="60"/>
                  </a:moveTo>
                  <a:cubicBezTo>
                    <a:pt x="39" y="60"/>
                    <a:pt x="20" y="60"/>
                    <a:pt x="0" y="60"/>
                  </a:cubicBezTo>
                  <a:cubicBezTo>
                    <a:pt x="0" y="40"/>
                    <a:pt x="0" y="21"/>
                    <a:pt x="0" y="0"/>
                  </a:cubicBezTo>
                  <a:cubicBezTo>
                    <a:pt x="19" y="0"/>
                    <a:pt x="39" y="0"/>
                    <a:pt x="59" y="0"/>
                  </a:cubicBezTo>
                  <a:cubicBezTo>
                    <a:pt x="59" y="20"/>
                    <a:pt x="59" y="39"/>
                    <a:pt x="5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1" name="Freeform 27">
              <a:extLst>
                <a:ext uri="{FF2B5EF4-FFF2-40B4-BE49-F238E27FC236}">
                  <a16:creationId xmlns:a16="http://schemas.microsoft.com/office/drawing/2014/main" id="{687A9269-25C0-4DC9-BEA5-4D2F2055AC98}"/>
                </a:ext>
              </a:extLst>
            </p:cNvPr>
            <p:cNvSpPr>
              <a:spLocks/>
            </p:cNvSpPr>
            <p:nvPr/>
          </p:nvSpPr>
          <p:spPr bwMode="auto">
            <a:xfrm>
              <a:off x="11553825" y="3725863"/>
              <a:ext cx="26988" cy="28575"/>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0" y="0"/>
                    <a:pt x="39" y="0"/>
                    <a:pt x="60" y="0"/>
                  </a:cubicBezTo>
                  <a:cubicBezTo>
                    <a:pt x="60" y="20"/>
                    <a:pt x="60" y="39"/>
                    <a:pt x="60" y="60"/>
                  </a:cubicBezTo>
                  <a:cubicBezTo>
                    <a:pt x="40" y="60"/>
                    <a:pt x="20"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2" name="Freeform 28">
              <a:extLst>
                <a:ext uri="{FF2B5EF4-FFF2-40B4-BE49-F238E27FC236}">
                  <a16:creationId xmlns:a16="http://schemas.microsoft.com/office/drawing/2014/main" id="{B77CBD09-C494-4670-BD34-9FF577E63404}"/>
                </a:ext>
              </a:extLst>
            </p:cNvPr>
            <p:cNvSpPr>
              <a:spLocks noEditPoints="1"/>
            </p:cNvSpPr>
            <p:nvPr/>
          </p:nvSpPr>
          <p:spPr bwMode="auto">
            <a:xfrm>
              <a:off x="11682413" y="4303713"/>
              <a:ext cx="203200" cy="204788"/>
            </a:xfrm>
            <a:custGeom>
              <a:avLst/>
              <a:gdLst>
                <a:gd name="T0" fmla="*/ 220 w 435"/>
                <a:gd name="T1" fmla="*/ 1 h 435"/>
                <a:gd name="T2" fmla="*/ 435 w 435"/>
                <a:gd name="T3" fmla="*/ 221 h 435"/>
                <a:gd name="T4" fmla="*/ 217 w 435"/>
                <a:gd name="T5" fmla="*/ 435 h 435"/>
                <a:gd name="T6" fmla="*/ 1 w 435"/>
                <a:gd name="T7" fmla="*/ 214 h 435"/>
                <a:gd name="T8" fmla="*/ 220 w 435"/>
                <a:gd name="T9" fmla="*/ 1 h 435"/>
                <a:gd name="T10" fmla="*/ 218 w 435"/>
                <a:gd name="T11" fmla="*/ 63 h 435"/>
                <a:gd name="T12" fmla="*/ 63 w 435"/>
                <a:gd name="T13" fmla="*/ 218 h 435"/>
                <a:gd name="T14" fmla="*/ 217 w 435"/>
                <a:gd name="T15" fmla="*/ 373 h 435"/>
                <a:gd name="T16" fmla="*/ 373 w 435"/>
                <a:gd name="T17" fmla="*/ 217 h 435"/>
                <a:gd name="T18" fmla="*/ 218 w 435"/>
                <a:gd name="T19" fmla="*/ 6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5">
                  <a:moveTo>
                    <a:pt x="220" y="1"/>
                  </a:moveTo>
                  <a:cubicBezTo>
                    <a:pt x="336" y="2"/>
                    <a:pt x="435" y="104"/>
                    <a:pt x="435" y="221"/>
                  </a:cubicBezTo>
                  <a:cubicBezTo>
                    <a:pt x="434" y="334"/>
                    <a:pt x="331" y="435"/>
                    <a:pt x="217" y="435"/>
                  </a:cubicBezTo>
                  <a:cubicBezTo>
                    <a:pt x="100" y="434"/>
                    <a:pt x="0" y="332"/>
                    <a:pt x="1" y="214"/>
                  </a:cubicBezTo>
                  <a:cubicBezTo>
                    <a:pt x="3" y="100"/>
                    <a:pt x="105" y="0"/>
                    <a:pt x="220" y="1"/>
                  </a:cubicBezTo>
                  <a:close/>
                  <a:moveTo>
                    <a:pt x="218" y="63"/>
                  </a:moveTo>
                  <a:cubicBezTo>
                    <a:pt x="128" y="64"/>
                    <a:pt x="64" y="128"/>
                    <a:pt x="63" y="218"/>
                  </a:cubicBezTo>
                  <a:cubicBezTo>
                    <a:pt x="63" y="307"/>
                    <a:pt x="128" y="373"/>
                    <a:pt x="217" y="373"/>
                  </a:cubicBezTo>
                  <a:cubicBezTo>
                    <a:pt x="308" y="373"/>
                    <a:pt x="373" y="308"/>
                    <a:pt x="373" y="217"/>
                  </a:cubicBezTo>
                  <a:cubicBezTo>
                    <a:pt x="372" y="128"/>
                    <a:pt x="307" y="63"/>
                    <a:pt x="2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3" name="Freeform 29">
              <a:extLst>
                <a:ext uri="{FF2B5EF4-FFF2-40B4-BE49-F238E27FC236}">
                  <a16:creationId xmlns:a16="http://schemas.microsoft.com/office/drawing/2014/main" id="{DAEBABA4-4F47-402F-9226-C236AEB1ACC0}"/>
                </a:ext>
              </a:extLst>
            </p:cNvPr>
            <p:cNvSpPr>
              <a:spLocks noEditPoints="1"/>
            </p:cNvSpPr>
            <p:nvPr/>
          </p:nvSpPr>
          <p:spPr bwMode="auto">
            <a:xfrm>
              <a:off x="12066588" y="4224338"/>
              <a:ext cx="158750" cy="160338"/>
            </a:xfrm>
            <a:custGeom>
              <a:avLst/>
              <a:gdLst>
                <a:gd name="T0" fmla="*/ 170 w 341"/>
                <a:gd name="T1" fmla="*/ 341 h 341"/>
                <a:gd name="T2" fmla="*/ 0 w 341"/>
                <a:gd name="T3" fmla="*/ 171 h 341"/>
                <a:gd name="T4" fmla="*/ 171 w 341"/>
                <a:gd name="T5" fmla="*/ 0 h 341"/>
                <a:gd name="T6" fmla="*/ 341 w 341"/>
                <a:gd name="T7" fmla="*/ 172 h 341"/>
                <a:gd name="T8" fmla="*/ 170 w 341"/>
                <a:gd name="T9" fmla="*/ 341 h 341"/>
                <a:gd name="T10" fmla="*/ 169 w 341"/>
                <a:gd name="T11" fmla="*/ 279 h 341"/>
                <a:gd name="T12" fmla="*/ 279 w 341"/>
                <a:gd name="T13" fmla="*/ 172 h 341"/>
                <a:gd name="T14" fmla="*/ 172 w 341"/>
                <a:gd name="T15" fmla="*/ 62 h 341"/>
                <a:gd name="T16" fmla="*/ 62 w 341"/>
                <a:gd name="T17" fmla="*/ 169 h 341"/>
                <a:gd name="T18" fmla="*/ 169 w 341"/>
                <a:gd name="T19" fmla="*/ 27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341">
                  <a:moveTo>
                    <a:pt x="170" y="341"/>
                  </a:moveTo>
                  <a:cubicBezTo>
                    <a:pt x="81" y="340"/>
                    <a:pt x="0" y="260"/>
                    <a:pt x="0" y="171"/>
                  </a:cubicBezTo>
                  <a:cubicBezTo>
                    <a:pt x="0" y="81"/>
                    <a:pt x="81" y="0"/>
                    <a:pt x="171" y="0"/>
                  </a:cubicBezTo>
                  <a:cubicBezTo>
                    <a:pt x="261" y="0"/>
                    <a:pt x="341" y="82"/>
                    <a:pt x="341" y="172"/>
                  </a:cubicBezTo>
                  <a:cubicBezTo>
                    <a:pt x="340" y="261"/>
                    <a:pt x="259" y="341"/>
                    <a:pt x="170" y="341"/>
                  </a:cubicBezTo>
                  <a:close/>
                  <a:moveTo>
                    <a:pt x="169" y="279"/>
                  </a:moveTo>
                  <a:cubicBezTo>
                    <a:pt x="233" y="279"/>
                    <a:pt x="278" y="235"/>
                    <a:pt x="279" y="172"/>
                  </a:cubicBezTo>
                  <a:cubicBezTo>
                    <a:pt x="279" y="108"/>
                    <a:pt x="236" y="63"/>
                    <a:pt x="172" y="62"/>
                  </a:cubicBezTo>
                  <a:cubicBezTo>
                    <a:pt x="108" y="61"/>
                    <a:pt x="63" y="105"/>
                    <a:pt x="62" y="169"/>
                  </a:cubicBezTo>
                  <a:cubicBezTo>
                    <a:pt x="62" y="233"/>
                    <a:pt x="105" y="278"/>
                    <a:pt x="169" y="2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4" name="Freeform 30">
              <a:extLst>
                <a:ext uri="{FF2B5EF4-FFF2-40B4-BE49-F238E27FC236}">
                  <a16:creationId xmlns:a16="http://schemas.microsoft.com/office/drawing/2014/main" id="{378F21D6-774F-4552-975C-19A53D811826}"/>
                </a:ext>
              </a:extLst>
            </p:cNvPr>
            <p:cNvSpPr>
              <a:spLocks/>
            </p:cNvSpPr>
            <p:nvPr/>
          </p:nvSpPr>
          <p:spPr bwMode="auto">
            <a:xfrm>
              <a:off x="11769725" y="4348163"/>
              <a:ext cx="28575" cy="28575"/>
            </a:xfrm>
            <a:custGeom>
              <a:avLst/>
              <a:gdLst>
                <a:gd name="T0" fmla="*/ 0 w 59"/>
                <a:gd name="T1" fmla="*/ 60 h 60"/>
                <a:gd name="T2" fmla="*/ 0 w 59"/>
                <a:gd name="T3" fmla="*/ 0 h 60"/>
                <a:gd name="T4" fmla="*/ 59 w 59"/>
                <a:gd name="T5" fmla="*/ 0 h 60"/>
                <a:gd name="T6" fmla="*/ 59 w 59"/>
                <a:gd name="T7" fmla="*/ 60 h 60"/>
                <a:gd name="T8" fmla="*/ 0 w 59"/>
                <a:gd name="T9" fmla="*/ 60 h 60"/>
              </a:gdLst>
              <a:ahLst/>
              <a:cxnLst>
                <a:cxn ang="0">
                  <a:pos x="T0" y="T1"/>
                </a:cxn>
                <a:cxn ang="0">
                  <a:pos x="T2" y="T3"/>
                </a:cxn>
                <a:cxn ang="0">
                  <a:pos x="T4" y="T5"/>
                </a:cxn>
                <a:cxn ang="0">
                  <a:pos x="T6" y="T7"/>
                </a:cxn>
                <a:cxn ang="0">
                  <a:pos x="T8" y="T9"/>
                </a:cxn>
              </a:cxnLst>
              <a:rect l="0" t="0" r="r" b="b"/>
              <a:pathLst>
                <a:path w="59" h="60">
                  <a:moveTo>
                    <a:pt x="0" y="60"/>
                  </a:moveTo>
                  <a:cubicBezTo>
                    <a:pt x="0" y="39"/>
                    <a:pt x="0" y="20"/>
                    <a:pt x="0" y="0"/>
                  </a:cubicBezTo>
                  <a:cubicBezTo>
                    <a:pt x="20" y="0"/>
                    <a:pt x="39" y="0"/>
                    <a:pt x="59" y="0"/>
                  </a:cubicBezTo>
                  <a:cubicBezTo>
                    <a:pt x="59" y="19"/>
                    <a:pt x="59" y="39"/>
                    <a:pt x="59" y="60"/>
                  </a:cubicBezTo>
                  <a:cubicBezTo>
                    <a:pt x="40" y="60"/>
                    <a:pt x="21"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5" name="Freeform 31">
              <a:extLst>
                <a:ext uri="{FF2B5EF4-FFF2-40B4-BE49-F238E27FC236}">
                  <a16:creationId xmlns:a16="http://schemas.microsoft.com/office/drawing/2014/main" id="{A7BEC3E0-0552-4C28-856C-A2B7F2C89BC1}"/>
                </a:ext>
              </a:extLst>
            </p:cNvPr>
            <p:cNvSpPr>
              <a:spLocks/>
            </p:cNvSpPr>
            <p:nvPr/>
          </p:nvSpPr>
          <p:spPr bwMode="auto">
            <a:xfrm>
              <a:off x="11726863" y="4392613"/>
              <a:ext cx="28575"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40"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6" name="Freeform 32">
              <a:extLst>
                <a:ext uri="{FF2B5EF4-FFF2-40B4-BE49-F238E27FC236}">
                  <a16:creationId xmlns:a16="http://schemas.microsoft.com/office/drawing/2014/main" id="{8B2FD5A6-6A1B-4E44-9A7C-C7E6E5120E21}"/>
                </a:ext>
              </a:extLst>
            </p:cNvPr>
            <p:cNvSpPr>
              <a:spLocks/>
            </p:cNvSpPr>
            <p:nvPr/>
          </p:nvSpPr>
          <p:spPr bwMode="auto">
            <a:xfrm>
              <a:off x="11814175" y="4392613"/>
              <a:ext cx="26988"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39"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7" name="Freeform 33">
              <a:extLst>
                <a:ext uri="{FF2B5EF4-FFF2-40B4-BE49-F238E27FC236}">
                  <a16:creationId xmlns:a16="http://schemas.microsoft.com/office/drawing/2014/main" id="{1A49373F-279E-4341-9232-A91FDD43BA58}"/>
                </a:ext>
              </a:extLst>
            </p:cNvPr>
            <p:cNvSpPr>
              <a:spLocks/>
            </p:cNvSpPr>
            <p:nvPr/>
          </p:nvSpPr>
          <p:spPr bwMode="auto">
            <a:xfrm>
              <a:off x="11769725" y="4435476"/>
              <a:ext cx="28575" cy="28575"/>
            </a:xfrm>
            <a:custGeom>
              <a:avLst/>
              <a:gdLst>
                <a:gd name="T0" fmla="*/ 60 w 60"/>
                <a:gd name="T1" fmla="*/ 0 h 60"/>
                <a:gd name="T2" fmla="*/ 60 w 60"/>
                <a:gd name="T3" fmla="*/ 60 h 60"/>
                <a:gd name="T4" fmla="*/ 0 w 60"/>
                <a:gd name="T5" fmla="*/ 60 h 60"/>
                <a:gd name="T6" fmla="*/ 0 w 60"/>
                <a:gd name="T7" fmla="*/ 0 h 60"/>
                <a:gd name="T8" fmla="*/ 60 w 60"/>
                <a:gd name="T9" fmla="*/ 0 h 60"/>
              </a:gdLst>
              <a:ahLst/>
              <a:cxnLst>
                <a:cxn ang="0">
                  <a:pos x="T0" y="T1"/>
                </a:cxn>
                <a:cxn ang="0">
                  <a:pos x="T2" y="T3"/>
                </a:cxn>
                <a:cxn ang="0">
                  <a:pos x="T4" y="T5"/>
                </a:cxn>
                <a:cxn ang="0">
                  <a:pos x="T6" y="T7"/>
                </a:cxn>
                <a:cxn ang="0">
                  <a:pos x="T8" y="T9"/>
                </a:cxn>
              </a:cxnLst>
              <a:rect l="0" t="0" r="r" b="b"/>
              <a:pathLst>
                <a:path w="60" h="60">
                  <a:moveTo>
                    <a:pt x="60" y="0"/>
                  </a:moveTo>
                  <a:cubicBezTo>
                    <a:pt x="60" y="20"/>
                    <a:pt x="60" y="39"/>
                    <a:pt x="60" y="60"/>
                  </a:cubicBezTo>
                  <a:cubicBezTo>
                    <a:pt x="40" y="60"/>
                    <a:pt x="21" y="60"/>
                    <a:pt x="0" y="60"/>
                  </a:cubicBezTo>
                  <a:cubicBezTo>
                    <a:pt x="0" y="40"/>
                    <a:pt x="0" y="20"/>
                    <a:pt x="0" y="0"/>
                  </a:cubicBezTo>
                  <a:cubicBezTo>
                    <a:pt x="20" y="0"/>
                    <a:pt x="39"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88" name="Freeform 34">
              <a:extLst>
                <a:ext uri="{FF2B5EF4-FFF2-40B4-BE49-F238E27FC236}">
                  <a16:creationId xmlns:a16="http://schemas.microsoft.com/office/drawing/2014/main" id="{92F66576-D963-45A0-B14F-06893A9CADFA}"/>
                </a:ext>
              </a:extLst>
            </p:cNvPr>
            <p:cNvSpPr>
              <a:spLocks/>
            </p:cNvSpPr>
            <p:nvPr/>
          </p:nvSpPr>
          <p:spPr bwMode="auto">
            <a:xfrm>
              <a:off x="12131675" y="4291013"/>
              <a:ext cx="28575" cy="26988"/>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1" y="0"/>
                    <a:pt x="40" y="0"/>
                    <a:pt x="60" y="0"/>
                  </a:cubicBezTo>
                  <a:cubicBezTo>
                    <a:pt x="60" y="20"/>
                    <a:pt x="60" y="40"/>
                    <a:pt x="60" y="60"/>
                  </a:cubicBezTo>
                  <a:cubicBezTo>
                    <a:pt x="40" y="60"/>
                    <a:pt x="21"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grpSp>
        <p:nvGrpSpPr>
          <p:cNvPr id="64" name="Group 63">
            <a:extLst>
              <a:ext uri="{FF2B5EF4-FFF2-40B4-BE49-F238E27FC236}">
                <a16:creationId xmlns:a16="http://schemas.microsoft.com/office/drawing/2014/main" id="{A8B04DAE-5AA0-4AAF-8190-F61EE4ABA079}"/>
              </a:ext>
            </a:extLst>
          </p:cNvPr>
          <p:cNvGrpSpPr/>
          <p:nvPr/>
        </p:nvGrpSpPr>
        <p:grpSpPr>
          <a:xfrm>
            <a:off x="7043190" y="4865622"/>
            <a:ext cx="299078" cy="359520"/>
            <a:chOff x="9832975" y="3732213"/>
            <a:chExt cx="633413" cy="809625"/>
          </a:xfrm>
          <a:solidFill>
            <a:schemeClr val="bg2">
              <a:lumMod val="75000"/>
            </a:schemeClr>
          </a:solidFill>
        </p:grpSpPr>
        <p:sp>
          <p:nvSpPr>
            <p:cNvPr id="71" name="Freeform 10">
              <a:extLst>
                <a:ext uri="{FF2B5EF4-FFF2-40B4-BE49-F238E27FC236}">
                  <a16:creationId xmlns:a16="http://schemas.microsoft.com/office/drawing/2014/main" id="{7298177C-3A25-41AD-954D-25C55E52E7F2}"/>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2" name="Freeform 11">
              <a:extLst>
                <a:ext uri="{FF2B5EF4-FFF2-40B4-BE49-F238E27FC236}">
                  <a16:creationId xmlns:a16="http://schemas.microsoft.com/office/drawing/2014/main" id="{22E456FB-F10D-4C71-923E-8DA0ACC961BA}"/>
                </a:ext>
              </a:extLst>
            </p:cNvPr>
            <p:cNvSpPr>
              <a:spLocks noEditPoints="1"/>
            </p:cNvSpPr>
            <p:nvPr/>
          </p:nvSpPr>
          <p:spPr bwMode="auto">
            <a:xfrm>
              <a:off x="9912350" y="4148138"/>
              <a:ext cx="460375" cy="312738"/>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3" name="Freeform 12">
              <a:extLst>
                <a:ext uri="{FF2B5EF4-FFF2-40B4-BE49-F238E27FC236}">
                  <a16:creationId xmlns:a16="http://schemas.microsoft.com/office/drawing/2014/main" id="{F920F0AC-9E11-4B17-BD9F-B3ED308DF585}"/>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grpSp>
        <p:nvGrpSpPr>
          <p:cNvPr id="65" name="Group 64">
            <a:extLst>
              <a:ext uri="{FF2B5EF4-FFF2-40B4-BE49-F238E27FC236}">
                <a16:creationId xmlns:a16="http://schemas.microsoft.com/office/drawing/2014/main" id="{477409C4-5CD5-4B18-B35F-E5B51D8D72A9}"/>
              </a:ext>
            </a:extLst>
          </p:cNvPr>
          <p:cNvGrpSpPr/>
          <p:nvPr/>
        </p:nvGrpSpPr>
        <p:grpSpPr>
          <a:xfrm>
            <a:off x="4555321" y="4891790"/>
            <a:ext cx="301179" cy="312993"/>
            <a:chOff x="10556875" y="3760788"/>
            <a:chExt cx="842963" cy="785813"/>
          </a:xfrm>
          <a:solidFill>
            <a:schemeClr val="accent1">
              <a:lumMod val="60000"/>
              <a:lumOff val="40000"/>
            </a:schemeClr>
          </a:solidFill>
        </p:grpSpPr>
        <p:sp>
          <p:nvSpPr>
            <p:cNvPr id="66" name="Freeform 13">
              <a:extLst>
                <a:ext uri="{FF2B5EF4-FFF2-40B4-BE49-F238E27FC236}">
                  <a16:creationId xmlns:a16="http://schemas.microsoft.com/office/drawing/2014/main" id="{8706C5AB-ECA9-4A8D-B3B5-7EBE080962C7}"/>
                </a:ext>
              </a:extLst>
            </p:cNvPr>
            <p:cNvSpPr>
              <a:spLocks noEditPoints="1"/>
            </p:cNvSpPr>
            <p:nvPr/>
          </p:nvSpPr>
          <p:spPr bwMode="auto">
            <a:xfrm>
              <a:off x="10556875" y="3760788"/>
              <a:ext cx="842963" cy="785813"/>
            </a:xfrm>
            <a:custGeom>
              <a:avLst/>
              <a:gdLst>
                <a:gd name="T0" fmla="*/ 1587 w 1800"/>
                <a:gd name="T1" fmla="*/ 242 h 1678"/>
                <a:gd name="T2" fmla="*/ 1527 w 1800"/>
                <a:gd name="T3" fmla="*/ 260 h 1678"/>
                <a:gd name="T4" fmla="*/ 1505 w 1800"/>
                <a:gd name="T5" fmla="*/ 358 h 1678"/>
                <a:gd name="T6" fmla="*/ 1483 w 1800"/>
                <a:gd name="T7" fmla="*/ 262 h 1678"/>
                <a:gd name="T8" fmla="*/ 826 w 1800"/>
                <a:gd name="T9" fmla="*/ 242 h 1678"/>
                <a:gd name="T10" fmla="*/ 618 w 1800"/>
                <a:gd name="T11" fmla="*/ 215 h 1678"/>
                <a:gd name="T12" fmla="*/ 357 w 1800"/>
                <a:gd name="T13" fmla="*/ 175 h 1678"/>
                <a:gd name="T14" fmla="*/ 376 w 1800"/>
                <a:gd name="T15" fmla="*/ 465 h 1678"/>
                <a:gd name="T16" fmla="*/ 747 w 1800"/>
                <a:gd name="T17" fmla="*/ 475 h 1678"/>
                <a:gd name="T18" fmla="*/ 875 w 1800"/>
                <a:gd name="T19" fmla="*/ 542 h 1678"/>
                <a:gd name="T20" fmla="*/ 740 w 1800"/>
                <a:gd name="T21" fmla="*/ 614 h 1678"/>
                <a:gd name="T22" fmla="*/ 396 w 1800"/>
                <a:gd name="T23" fmla="*/ 619 h 1678"/>
                <a:gd name="T24" fmla="*/ 360 w 1800"/>
                <a:gd name="T25" fmla="*/ 1475 h 1678"/>
                <a:gd name="T26" fmla="*/ 320 w 1800"/>
                <a:gd name="T27" fmla="*/ 1632 h 1678"/>
                <a:gd name="T28" fmla="*/ 1486 w 1800"/>
                <a:gd name="T29" fmla="*/ 1489 h 1678"/>
                <a:gd name="T30" fmla="*/ 1524 w 1800"/>
                <a:gd name="T31" fmla="*/ 1082 h 1678"/>
                <a:gd name="T32" fmla="*/ 1530 w 1800"/>
                <a:gd name="T33" fmla="*/ 1370 h 1678"/>
                <a:gd name="T34" fmla="*/ 1349 w 1800"/>
                <a:gd name="T35" fmla="*/ 1677 h 1678"/>
                <a:gd name="T36" fmla="*/ 2 w 1800"/>
                <a:gd name="T37" fmla="*/ 1538 h 1678"/>
                <a:gd name="T38" fmla="*/ 0 w 1800"/>
                <a:gd name="T39" fmla="*/ 1436 h 1678"/>
                <a:gd name="T40" fmla="*/ 291 w 1800"/>
                <a:gd name="T41" fmla="*/ 1436 h 1678"/>
                <a:gd name="T42" fmla="*/ 312 w 1800"/>
                <a:gd name="T43" fmla="*/ 638 h 1678"/>
                <a:gd name="T44" fmla="*/ 87 w 1800"/>
                <a:gd name="T45" fmla="*/ 619 h 1678"/>
                <a:gd name="T46" fmla="*/ 0 w 1800"/>
                <a:gd name="T47" fmla="*/ 522 h 1678"/>
                <a:gd name="T48" fmla="*/ 288 w 1800"/>
                <a:gd name="T49" fmla="*/ 465 h 1678"/>
                <a:gd name="T50" fmla="*/ 313 w 1800"/>
                <a:gd name="T51" fmla="*/ 194 h 1678"/>
                <a:gd name="T52" fmla="*/ 502 w 1800"/>
                <a:gd name="T53" fmla="*/ 0 h 1678"/>
                <a:gd name="T54" fmla="*/ 1647 w 1800"/>
                <a:gd name="T55" fmla="*/ 1 h 1678"/>
                <a:gd name="T56" fmla="*/ 1800 w 1800"/>
                <a:gd name="T57" fmla="*/ 146 h 1678"/>
                <a:gd name="T58" fmla="*/ 617 w 1800"/>
                <a:gd name="T59" fmla="*/ 47 h 1678"/>
                <a:gd name="T60" fmla="*/ 671 w 1800"/>
                <a:gd name="T61" fmla="*/ 176 h 1678"/>
                <a:gd name="T62" fmla="*/ 1480 w 1800"/>
                <a:gd name="T63" fmla="*/ 198 h 1678"/>
                <a:gd name="T64" fmla="*/ 1756 w 1800"/>
                <a:gd name="T65" fmla="*/ 189 h 1678"/>
                <a:gd name="T66" fmla="*/ 1628 w 1800"/>
                <a:gd name="T67" fmla="*/ 45 h 1678"/>
                <a:gd name="T68" fmla="*/ 617 w 1800"/>
                <a:gd name="T69" fmla="*/ 47 h 1678"/>
                <a:gd name="T70" fmla="*/ 63 w 1800"/>
                <a:gd name="T71" fmla="*/ 1479 h 1678"/>
                <a:gd name="T72" fmla="*/ 178 w 1800"/>
                <a:gd name="T73" fmla="*/ 1632 h 1678"/>
                <a:gd name="T74" fmla="*/ 295 w 1800"/>
                <a:gd name="T75" fmla="*/ 1480 h 1678"/>
                <a:gd name="T76" fmla="*/ 408 w 1800"/>
                <a:gd name="T77" fmla="*/ 574 h 1678"/>
                <a:gd name="T78" fmla="*/ 639 w 1800"/>
                <a:gd name="T79" fmla="*/ 536 h 1678"/>
                <a:gd name="T80" fmla="*/ 219 w 1800"/>
                <a:gd name="T81" fmla="*/ 512 h 1678"/>
                <a:gd name="T82" fmla="*/ 195 w 1800"/>
                <a:gd name="T83" fmla="*/ 574 h 1678"/>
                <a:gd name="T84" fmla="*/ 95 w 1800"/>
                <a:gd name="T85" fmla="*/ 512 h 1678"/>
                <a:gd name="T86" fmla="*/ 43 w 1800"/>
                <a:gd name="T87" fmla="*/ 541 h 1678"/>
                <a:gd name="T88" fmla="*/ 103 w 1800"/>
                <a:gd name="T89" fmla="*/ 574 h 1678"/>
                <a:gd name="T90" fmla="*/ 95 w 1800"/>
                <a:gd name="T91" fmla="*/ 512 h 1678"/>
                <a:gd name="T92" fmla="*/ 719 w 1800"/>
                <a:gd name="T93" fmla="*/ 514 h 1678"/>
                <a:gd name="T94" fmla="*/ 683 w 1800"/>
                <a:gd name="T95" fmla="*/ 559 h 1678"/>
                <a:gd name="T96" fmla="*/ 773 w 1800"/>
                <a:gd name="T97" fmla="*/ 54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0" h="1678">
                  <a:moveTo>
                    <a:pt x="1800" y="241"/>
                  </a:moveTo>
                  <a:cubicBezTo>
                    <a:pt x="1729" y="241"/>
                    <a:pt x="1658" y="242"/>
                    <a:pt x="1587" y="242"/>
                  </a:cubicBezTo>
                  <a:cubicBezTo>
                    <a:pt x="1573" y="242"/>
                    <a:pt x="1559" y="243"/>
                    <a:pt x="1545" y="242"/>
                  </a:cubicBezTo>
                  <a:cubicBezTo>
                    <a:pt x="1531" y="241"/>
                    <a:pt x="1526" y="246"/>
                    <a:pt x="1527" y="260"/>
                  </a:cubicBezTo>
                  <a:cubicBezTo>
                    <a:pt x="1527" y="287"/>
                    <a:pt x="1526" y="314"/>
                    <a:pt x="1527" y="341"/>
                  </a:cubicBezTo>
                  <a:cubicBezTo>
                    <a:pt x="1528" y="359"/>
                    <a:pt x="1517" y="358"/>
                    <a:pt x="1505" y="358"/>
                  </a:cubicBezTo>
                  <a:cubicBezTo>
                    <a:pt x="1492" y="358"/>
                    <a:pt x="1481" y="359"/>
                    <a:pt x="1482" y="341"/>
                  </a:cubicBezTo>
                  <a:cubicBezTo>
                    <a:pt x="1483" y="314"/>
                    <a:pt x="1482" y="288"/>
                    <a:pt x="1483" y="262"/>
                  </a:cubicBezTo>
                  <a:cubicBezTo>
                    <a:pt x="1483" y="246"/>
                    <a:pt x="1478" y="242"/>
                    <a:pt x="1463" y="242"/>
                  </a:cubicBezTo>
                  <a:cubicBezTo>
                    <a:pt x="1250" y="242"/>
                    <a:pt x="1038" y="242"/>
                    <a:pt x="826" y="242"/>
                  </a:cubicBezTo>
                  <a:cubicBezTo>
                    <a:pt x="764" y="242"/>
                    <a:pt x="702" y="242"/>
                    <a:pt x="640" y="242"/>
                  </a:cubicBezTo>
                  <a:cubicBezTo>
                    <a:pt x="613" y="242"/>
                    <a:pt x="611" y="240"/>
                    <a:pt x="618" y="215"/>
                  </a:cubicBezTo>
                  <a:cubicBezTo>
                    <a:pt x="641" y="135"/>
                    <a:pt x="585" y="52"/>
                    <a:pt x="499" y="46"/>
                  </a:cubicBezTo>
                  <a:cubicBezTo>
                    <a:pt x="429" y="41"/>
                    <a:pt x="359" y="92"/>
                    <a:pt x="357" y="175"/>
                  </a:cubicBezTo>
                  <a:cubicBezTo>
                    <a:pt x="354" y="266"/>
                    <a:pt x="356" y="358"/>
                    <a:pt x="356" y="449"/>
                  </a:cubicBezTo>
                  <a:cubicBezTo>
                    <a:pt x="356" y="465"/>
                    <a:pt x="365" y="465"/>
                    <a:pt x="376" y="465"/>
                  </a:cubicBezTo>
                  <a:cubicBezTo>
                    <a:pt x="486" y="465"/>
                    <a:pt x="596" y="465"/>
                    <a:pt x="706" y="465"/>
                  </a:cubicBezTo>
                  <a:cubicBezTo>
                    <a:pt x="721" y="465"/>
                    <a:pt x="734" y="468"/>
                    <a:pt x="747" y="475"/>
                  </a:cubicBezTo>
                  <a:cubicBezTo>
                    <a:pt x="785" y="495"/>
                    <a:pt x="824" y="514"/>
                    <a:pt x="863" y="533"/>
                  </a:cubicBezTo>
                  <a:cubicBezTo>
                    <a:pt x="867" y="535"/>
                    <a:pt x="875" y="536"/>
                    <a:pt x="875" y="542"/>
                  </a:cubicBezTo>
                  <a:cubicBezTo>
                    <a:pt x="876" y="548"/>
                    <a:pt x="868" y="549"/>
                    <a:pt x="864" y="551"/>
                  </a:cubicBezTo>
                  <a:cubicBezTo>
                    <a:pt x="823" y="572"/>
                    <a:pt x="781" y="593"/>
                    <a:pt x="740" y="614"/>
                  </a:cubicBezTo>
                  <a:cubicBezTo>
                    <a:pt x="731" y="618"/>
                    <a:pt x="722" y="619"/>
                    <a:pt x="712" y="618"/>
                  </a:cubicBezTo>
                  <a:cubicBezTo>
                    <a:pt x="607" y="618"/>
                    <a:pt x="502" y="618"/>
                    <a:pt x="396" y="619"/>
                  </a:cubicBezTo>
                  <a:cubicBezTo>
                    <a:pt x="354" y="619"/>
                    <a:pt x="359" y="613"/>
                    <a:pt x="359" y="654"/>
                  </a:cubicBezTo>
                  <a:cubicBezTo>
                    <a:pt x="359" y="928"/>
                    <a:pt x="359" y="1202"/>
                    <a:pt x="360" y="1475"/>
                  </a:cubicBezTo>
                  <a:cubicBezTo>
                    <a:pt x="360" y="1535"/>
                    <a:pt x="345" y="1586"/>
                    <a:pt x="302" y="1628"/>
                  </a:cubicBezTo>
                  <a:cubicBezTo>
                    <a:pt x="308" y="1634"/>
                    <a:pt x="314" y="1632"/>
                    <a:pt x="320" y="1632"/>
                  </a:cubicBezTo>
                  <a:cubicBezTo>
                    <a:pt x="662" y="1632"/>
                    <a:pt x="1004" y="1632"/>
                    <a:pt x="1346" y="1632"/>
                  </a:cubicBezTo>
                  <a:cubicBezTo>
                    <a:pt x="1427" y="1632"/>
                    <a:pt x="1486" y="1572"/>
                    <a:pt x="1486" y="1489"/>
                  </a:cubicBezTo>
                  <a:cubicBezTo>
                    <a:pt x="1486" y="1361"/>
                    <a:pt x="1486" y="1233"/>
                    <a:pt x="1486" y="1104"/>
                  </a:cubicBezTo>
                  <a:cubicBezTo>
                    <a:pt x="1486" y="1083"/>
                    <a:pt x="1505" y="1071"/>
                    <a:pt x="1524" y="1082"/>
                  </a:cubicBezTo>
                  <a:cubicBezTo>
                    <a:pt x="1533" y="1087"/>
                    <a:pt x="1530" y="1095"/>
                    <a:pt x="1530" y="1102"/>
                  </a:cubicBezTo>
                  <a:cubicBezTo>
                    <a:pt x="1530" y="1191"/>
                    <a:pt x="1530" y="1281"/>
                    <a:pt x="1530" y="1370"/>
                  </a:cubicBezTo>
                  <a:cubicBezTo>
                    <a:pt x="1530" y="1412"/>
                    <a:pt x="1530" y="1454"/>
                    <a:pt x="1530" y="1496"/>
                  </a:cubicBezTo>
                  <a:cubicBezTo>
                    <a:pt x="1530" y="1597"/>
                    <a:pt x="1451" y="1677"/>
                    <a:pt x="1349" y="1677"/>
                  </a:cubicBezTo>
                  <a:cubicBezTo>
                    <a:pt x="963" y="1677"/>
                    <a:pt x="576" y="1676"/>
                    <a:pt x="189" y="1677"/>
                  </a:cubicBezTo>
                  <a:cubicBezTo>
                    <a:pt x="97" y="1678"/>
                    <a:pt x="21" y="1618"/>
                    <a:pt x="2" y="1538"/>
                  </a:cubicBezTo>
                  <a:cubicBezTo>
                    <a:pt x="2" y="1536"/>
                    <a:pt x="1" y="1534"/>
                    <a:pt x="0" y="1531"/>
                  </a:cubicBezTo>
                  <a:cubicBezTo>
                    <a:pt x="0" y="1500"/>
                    <a:pt x="0" y="1468"/>
                    <a:pt x="0" y="1436"/>
                  </a:cubicBezTo>
                  <a:cubicBezTo>
                    <a:pt x="7" y="1436"/>
                    <a:pt x="15" y="1435"/>
                    <a:pt x="22" y="1435"/>
                  </a:cubicBezTo>
                  <a:cubicBezTo>
                    <a:pt x="112" y="1435"/>
                    <a:pt x="202" y="1435"/>
                    <a:pt x="291" y="1436"/>
                  </a:cubicBezTo>
                  <a:cubicBezTo>
                    <a:pt x="308" y="1436"/>
                    <a:pt x="312" y="1430"/>
                    <a:pt x="312" y="1415"/>
                  </a:cubicBezTo>
                  <a:cubicBezTo>
                    <a:pt x="311" y="1156"/>
                    <a:pt x="311" y="897"/>
                    <a:pt x="312" y="638"/>
                  </a:cubicBezTo>
                  <a:cubicBezTo>
                    <a:pt x="312" y="623"/>
                    <a:pt x="308" y="618"/>
                    <a:pt x="292" y="618"/>
                  </a:cubicBezTo>
                  <a:cubicBezTo>
                    <a:pt x="223" y="619"/>
                    <a:pt x="155" y="617"/>
                    <a:pt x="87" y="619"/>
                  </a:cubicBezTo>
                  <a:cubicBezTo>
                    <a:pt x="44" y="620"/>
                    <a:pt x="16" y="603"/>
                    <a:pt x="0" y="564"/>
                  </a:cubicBezTo>
                  <a:cubicBezTo>
                    <a:pt x="0" y="550"/>
                    <a:pt x="0" y="536"/>
                    <a:pt x="0" y="522"/>
                  </a:cubicBezTo>
                  <a:cubicBezTo>
                    <a:pt x="14" y="482"/>
                    <a:pt x="44" y="464"/>
                    <a:pt x="86" y="465"/>
                  </a:cubicBezTo>
                  <a:cubicBezTo>
                    <a:pt x="154" y="466"/>
                    <a:pt x="221" y="465"/>
                    <a:pt x="288" y="465"/>
                  </a:cubicBezTo>
                  <a:cubicBezTo>
                    <a:pt x="312" y="465"/>
                    <a:pt x="313" y="465"/>
                    <a:pt x="313" y="441"/>
                  </a:cubicBezTo>
                  <a:cubicBezTo>
                    <a:pt x="313" y="359"/>
                    <a:pt x="312" y="277"/>
                    <a:pt x="313" y="194"/>
                  </a:cubicBezTo>
                  <a:cubicBezTo>
                    <a:pt x="313" y="151"/>
                    <a:pt x="321" y="109"/>
                    <a:pt x="348" y="74"/>
                  </a:cubicBezTo>
                  <a:cubicBezTo>
                    <a:pt x="387" y="23"/>
                    <a:pt x="438" y="0"/>
                    <a:pt x="502" y="0"/>
                  </a:cubicBezTo>
                  <a:cubicBezTo>
                    <a:pt x="639" y="1"/>
                    <a:pt x="777" y="1"/>
                    <a:pt x="915" y="1"/>
                  </a:cubicBezTo>
                  <a:cubicBezTo>
                    <a:pt x="1159" y="1"/>
                    <a:pt x="1403" y="1"/>
                    <a:pt x="1647" y="1"/>
                  </a:cubicBezTo>
                  <a:cubicBezTo>
                    <a:pt x="1689" y="1"/>
                    <a:pt x="1725" y="16"/>
                    <a:pt x="1755" y="45"/>
                  </a:cubicBezTo>
                  <a:cubicBezTo>
                    <a:pt x="1783" y="73"/>
                    <a:pt x="1794" y="108"/>
                    <a:pt x="1800" y="146"/>
                  </a:cubicBezTo>
                  <a:cubicBezTo>
                    <a:pt x="1800" y="178"/>
                    <a:pt x="1800" y="209"/>
                    <a:pt x="1800" y="241"/>
                  </a:cubicBezTo>
                  <a:close/>
                  <a:moveTo>
                    <a:pt x="617" y="47"/>
                  </a:moveTo>
                  <a:cubicBezTo>
                    <a:pt x="618" y="54"/>
                    <a:pt x="623" y="57"/>
                    <a:pt x="627" y="61"/>
                  </a:cubicBezTo>
                  <a:cubicBezTo>
                    <a:pt x="656" y="94"/>
                    <a:pt x="672" y="133"/>
                    <a:pt x="671" y="176"/>
                  </a:cubicBezTo>
                  <a:cubicBezTo>
                    <a:pt x="671" y="195"/>
                    <a:pt x="675" y="198"/>
                    <a:pt x="692" y="198"/>
                  </a:cubicBezTo>
                  <a:cubicBezTo>
                    <a:pt x="955" y="197"/>
                    <a:pt x="1217" y="198"/>
                    <a:pt x="1480" y="198"/>
                  </a:cubicBezTo>
                  <a:cubicBezTo>
                    <a:pt x="1566" y="198"/>
                    <a:pt x="1652" y="198"/>
                    <a:pt x="1738" y="197"/>
                  </a:cubicBezTo>
                  <a:cubicBezTo>
                    <a:pt x="1745" y="197"/>
                    <a:pt x="1754" y="200"/>
                    <a:pt x="1756" y="189"/>
                  </a:cubicBezTo>
                  <a:cubicBezTo>
                    <a:pt x="1775" y="116"/>
                    <a:pt x="1727" y="55"/>
                    <a:pt x="1667" y="47"/>
                  </a:cubicBezTo>
                  <a:cubicBezTo>
                    <a:pt x="1654" y="45"/>
                    <a:pt x="1641" y="45"/>
                    <a:pt x="1628" y="45"/>
                  </a:cubicBezTo>
                  <a:cubicBezTo>
                    <a:pt x="1297" y="45"/>
                    <a:pt x="966" y="45"/>
                    <a:pt x="635" y="45"/>
                  </a:cubicBezTo>
                  <a:cubicBezTo>
                    <a:pt x="629" y="45"/>
                    <a:pt x="623" y="44"/>
                    <a:pt x="617" y="47"/>
                  </a:cubicBezTo>
                  <a:close/>
                  <a:moveTo>
                    <a:pt x="177" y="1480"/>
                  </a:moveTo>
                  <a:cubicBezTo>
                    <a:pt x="139" y="1480"/>
                    <a:pt x="101" y="1481"/>
                    <a:pt x="63" y="1479"/>
                  </a:cubicBezTo>
                  <a:cubicBezTo>
                    <a:pt x="47" y="1479"/>
                    <a:pt x="42" y="1484"/>
                    <a:pt x="43" y="1500"/>
                  </a:cubicBezTo>
                  <a:cubicBezTo>
                    <a:pt x="45" y="1573"/>
                    <a:pt x="107" y="1633"/>
                    <a:pt x="178" y="1632"/>
                  </a:cubicBezTo>
                  <a:cubicBezTo>
                    <a:pt x="252" y="1631"/>
                    <a:pt x="311" y="1569"/>
                    <a:pt x="312" y="1496"/>
                  </a:cubicBezTo>
                  <a:cubicBezTo>
                    <a:pt x="312" y="1483"/>
                    <a:pt x="307" y="1480"/>
                    <a:pt x="295" y="1480"/>
                  </a:cubicBezTo>
                  <a:cubicBezTo>
                    <a:pt x="256" y="1480"/>
                    <a:pt x="217" y="1480"/>
                    <a:pt x="177" y="1480"/>
                  </a:cubicBezTo>
                  <a:close/>
                  <a:moveTo>
                    <a:pt x="408" y="574"/>
                  </a:moveTo>
                  <a:cubicBezTo>
                    <a:pt x="472" y="574"/>
                    <a:pt x="536" y="574"/>
                    <a:pt x="601" y="574"/>
                  </a:cubicBezTo>
                  <a:cubicBezTo>
                    <a:pt x="643" y="574"/>
                    <a:pt x="639" y="580"/>
                    <a:pt x="639" y="536"/>
                  </a:cubicBezTo>
                  <a:cubicBezTo>
                    <a:pt x="639" y="512"/>
                    <a:pt x="639" y="512"/>
                    <a:pt x="616" y="512"/>
                  </a:cubicBezTo>
                  <a:cubicBezTo>
                    <a:pt x="483" y="512"/>
                    <a:pt x="351" y="512"/>
                    <a:pt x="219" y="512"/>
                  </a:cubicBezTo>
                  <a:cubicBezTo>
                    <a:pt x="169" y="512"/>
                    <a:pt x="178" y="504"/>
                    <a:pt x="176" y="555"/>
                  </a:cubicBezTo>
                  <a:cubicBezTo>
                    <a:pt x="176" y="569"/>
                    <a:pt x="180" y="574"/>
                    <a:pt x="195" y="574"/>
                  </a:cubicBezTo>
                  <a:cubicBezTo>
                    <a:pt x="266" y="574"/>
                    <a:pt x="337" y="574"/>
                    <a:pt x="408" y="574"/>
                  </a:cubicBezTo>
                  <a:close/>
                  <a:moveTo>
                    <a:pt x="95" y="512"/>
                  </a:moveTo>
                  <a:cubicBezTo>
                    <a:pt x="88" y="512"/>
                    <a:pt x="81" y="512"/>
                    <a:pt x="74" y="512"/>
                  </a:cubicBezTo>
                  <a:cubicBezTo>
                    <a:pt x="56" y="513"/>
                    <a:pt x="44" y="525"/>
                    <a:pt x="43" y="541"/>
                  </a:cubicBezTo>
                  <a:cubicBezTo>
                    <a:pt x="42" y="558"/>
                    <a:pt x="54" y="572"/>
                    <a:pt x="73" y="573"/>
                  </a:cubicBezTo>
                  <a:cubicBezTo>
                    <a:pt x="83" y="574"/>
                    <a:pt x="93" y="574"/>
                    <a:pt x="103" y="574"/>
                  </a:cubicBezTo>
                  <a:cubicBezTo>
                    <a:pt x="130" y="574"/>
                    <a:pt x="130" y="574"/>
                    <a:pt x="130" y="547"/>
                  </a:cubicBezTo>
                  <a:cubicBezTo>
                    <a:pt x="130" y="512"/>
                    <a:pt x="130" y="512"/>
                    <a:pt x="95" y="512"/>
                  </a:cubicBezTo>
                  <a:close/>
                  <a:moveTo>
                    <a:pt x="773" y="540"/>
                  </a:moveTo>
                  <a:cubicBezTo>
                    <a:pt x="755" y="532"/>
                    <a:pt x="738" y="522"/>
                    <a:pt x="719" y="514"/>
                  </a:cubicBezTo>
                  <a:cubicBezTo>
                    <a:pt x="693" y="504"/>
                    <a:pt x="683" y="512"/>
                    <a:pt x="683" y="540"/>
                  </a:cubicBezTo>
                  <a:cubicBezTo>
                    <a:pt x="683" y="546"/>
                    <a:pt x="683" y="553"/>
                    <a:pt x="683" y="559"/>
                  </a:cubicBezTo>
                  <a:cubicBezTo>
                    <a:pt x="682" y="571"/>
                    <a:pt x="687" y="574"/>
                    <a:pt x="698" y="574"/>
                  </a:cubicBezTo>
                  <a:cubicBezTo>
                    <a:pt x="727" y="574"/>
                    <a:pt x="747" y="554"/>
                    <a:pt x="773" y="5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7" name="Freeform 14">
              <a:extLst>
                <a:ext uri="{FF2B5EF4-FFF2-40B4-BE49-F238E27FC236}">
                  <a16:creationId xmlns:a16="http://schemas.microsoft.com/office/drawing/2014/main" id="{97F9BB19-55F5-4C2F-B47F-883879269EE9}"/>
                </a:ext>
              </a:extLst>
            </p:cNvPr>
            <p:cNvSpPr>
              <a:spLocks/>
            </p:cNvSpPr>
            <p:nvPr/>
          </p:nvSpPr>
          <p:spPr bwMode="auto">
            <a:xfrm>
              <a:off x="10799763" y="4273551"/>
              <a:ext cx="357188" cy="195263"/>
            </a:xfrm>
            <a:custGeom>
              <a:avLst/>
              <a:gdLst>
                <a:gd name="T0" fmla="*/ 379 w 761"/>
                <a:gd name="T1" fmla="*/ 417 h 418"/>
                <a:gd name="T2" fmla="*/ 22 w 761"/>
                <a:gd name="T3" fmla="*/ 417 h 418"/>
                <a:gd name="T4" fmla="*/ 0 w 761"/>
                <a:gd name="T5" fmla="*/ 394 h 418"/>
                <a:gd name="T6" fmla="*/ 22 w 761"/>
                <a:gd name="T7" fmla="*/ 371 h 418"/>
                <a:gd name="T8" fmla="*/ 64 w 761"/>
                <a:gd name="T9" fmla="*/ 370 h 418"/>
                <a:gd name="T10" fmla="*/ 88 w 761"/>
                <a:gd name="T11" fmla="*/ 347 h 418"/>
                <a:gd name="T12" fmla="*/ 88 w 761"/>
                <a:gd name="T13" fmla="*/ 193 h 418"/>
                <a:gd name="T14" fmla="*/ 111 w 761"/>
                <a:gd name="T15" fmla="*/ 172 h 418"/>
                <a:gd name="T16" fmla="*/ 133 w 761"/>
                <a:gd name="T17" fmla="*/ 192 h 418"/>
                <a:gd name="T18" fmla="*/ 133 w 761"/>
                <a:gd name="T19" fmla="*/ 342 h 418"/>
                <a:gd name="T20" fmla="*/ 162 w 761"/>
                <a:gd name="T21" fmla="*/ 371 h 418"/>
                <a:gd name="T22" fmla="*/ 190 w 761"/>
                <a:gd name="T23" fmla="*/ 370 h 418"/>
                <a:gd name="T24" fmla="*/ 221 w 761"/>
                <a:gd name="T25" fmla="*/ 339 h 418"/>
                <a:gd name="T26" fmla="*/ 221 w 761"/>
                <a:gd name="T27" fmla="*/ 58 h 418"/>
                <a:gd name="T28" fmla="*/ 244 w 761"/>
                <a:gd name="T29" fmla="*/ 36 h 418"/>
                <a:gd name="T30" fmla="*/ 266 w 761"/>
                <a:gd name="T31" fmla="*/ 58 h 418"/>
                <a:gd name="T32" fmla="*/ 265 w 761"/>
                <a:gd name="T33" fmla="*/ 348 h 418"/>
                <a:gd name="T34" fmla="*/ 289 w 761"/>
                <a:gd name="T35" fmla="*/ 371 h 418"/>
                <a:gd name="T36" fmla="*/ 333 w 761"/>
                <a:gd name="T37" fmla="*/ 370 h 418"/>
                <a:gd name="T38" fmla="*/ 356 w 761"/>
                <a:gd name="T39" fmla="*/ 346 h 418"/>
                <a:gd name="T40" fmla="*/ 356 w 761"/>
                <a:gd name="T41" fmla="*/ 91 h 418"/>
                <a:gd name="T42" fmla="*/ 395 w 761"/>
                <a:gd name="T43" fmla="*/ 65 h 418"/>
                <a:gd name="T44" fmla="*/ 402 w 761"/>
                <a:gd name="T45" fmla="*/ 84 h 418"/>
                <a:gd name="T46" fmla="*/ 403 w 761"/>
                <a:gd name="T47" fmla="*/ 323 h 418"/>
                <a:gd name="T48" fmla="*/ 450 w 761"/>
                <a:gd name="T49" fmla="*/ 370 h 418"/>
                <a:gd name="T50" fmla="*/ 492 w 761"/>
                <a:gd name="T51" fmla="*/ 329 h 418"/>
                <a:gd name="T52" fmla="*/ 492 w 761"/>
                <a:gd name="T53" fmla="*/ 157 h 418"/>
                <a:gd name="T54" fmla="*/ 513 w 761"/>
                <a:gd name="T55" fmla="*/ 135 h 418"/>
                <a:gd name="T56" fmla="*/ 539 w 761"/>
                <a:gd name="T57" fmla="*/ 157 h 418"/>
                <a:gd name="T58" fmla="*/ 539 w 761"/>
                <a:gd name="T59" fmla="*/ 328 h 418"/>
                <a:gd name="T60" fmla="*/ 582 w 761"/>
                <a:gd name="T61" fmla="*/ 371 h 418"/>
                <a:gd name="T62" fmla="*/ 605 w 761"/>
                <a:gd name="T63" fmla="*/ 371 h 418"/>
                <a:gd name="T64" fmla="*/ 627 w 761"/>
                <a:gd name="T65" fmla="*/ 349 h 418"/>
                <a:gd name="T66" fmla="*/ 627 w 761"/>
                <a:gd name="T67" fmla="*/ 99 h 418"/>
                <a:gd name="T68" fmla="*/ 627 w 761"/>
                <a:gd name="T69" fmla="*/ 20 h 418"/>
                <a:gd name="T70" fmla="*/ 652 w 761"/>
                <a:gd name="T71" fmla="*/ 0 h 418"/>
                <a:gd name="T72" fmla="*/ 674 w 761"/>
                <a:gd name="T73" fmla="*/ 20 h 418"/>
                <a:gd name="T74" fmla="*/ 674 w 761"/>
                <a:gd name="T75" fmla="*/ 340 h 418"/>
                <a:gd name="T76" fmla="*/ 703 w 761"/>
                <a:gd name="T77" fmla="*/ 370 h 418"/>
                <a:gd name="T78" fmla="*/ 741 w 761"/>
                <a:gd name="T79" fmla="*/ 370 h 418"/>
                <a:gd name="T80" fmla="*/ 760 w 761"/>
                <a:gd name="T81" fmla="*/ 394 h 418"/>
                <a:gd name="T82" fmla="*/ 741 w 761"/>
                <a:gd name="T83" fmla="*/ 417 h 418"/>
                <a:gd name="T84" fmla="*/ 500 w 761"/>
                <a:gd name="T85" fmla="*/ 417 h 418"/>
                <a:gd name="T86" fmla="*/ 379 w 761"/>
                <a:gd name="T87"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1" h="418">
                  <a:moveTo>
                    <a:pt x="379" y="417"/>
                  </a:moveTo>
                  <a:cubicBezTo>
                    <a:pt x="260" y="417"/>
                    <a:pt x="141" y="417"/>
                    <a:pt x="22" y="417"/>
                  </a:cubicBezTo>
                  <a:cubicBezTo>
                    <a:pt x="0" y="417"/>
                    <a:pt x="0" y="416"/>
                    <a:pt x="0" y="394"/>
                  </a:cubicBezTo>
                  <a:cubicBezTo>
                    <a:pt x="0" y="371"/>
                    <a:pt x="0" y="371"/>
                    <a:pt x="22" y="371"/>
                  </a:cubicBezTo>
                  <a:cubicBezTo>
                    <a:pt x="36" y="370"/>
                    <a:pt x="50" y="370"/>
                    <a:pt x="64" y="370"/>
                  </a:cubicBezTo>
                  <a:cubicBezTo>
                    <a:pt x="88" y="370"/>
                    <a:pt x="88" y="370"/>
                    <a:pt x="88" y="347"/>
                  </a:cubicBezTo>
                  <a:cubicBezTo>
                    <a:pt x="88" y="296"/>
                    <a:pt x="89" y="244"/>
                    <a:pt x="88" y="193"/>
                  </a:cubicBezTo>
                  <a:cubicBezTo>
                    <a:pt x="87" y="174"/>
                    <a:pt x="96" y="172"/>
                    <a:pt x="111" y="172"/>
                  </a:cubicBezTo>
                  <a:cubicBezTo>
                    <a:pt x="126" y="172"/>
                    <a:pt x="133" y="175"/>
                    <a:pt x="133" y="192"/>
                  </a:cubicBezTo>
                  <a:cubicBezTo>
                    <a:pt x="133" y="242"/>
                    <a:pt x="134" y="292"/>
                    <a:pt x="133" y="342"/>
                  </a:cubicBezTo>
                  <a:cubicBezTo>
                    <a:pt x="132" y="369"/>
                    <a:pt x="135" y="370"/>
                    <a:pt x="162" y="371"/>
                  </a:cubicBezTo>
                  <a:cubicBezTo>
                    <a:pt x="171" y="371"/>
                    <a:pt x="180" y="371"/>
                    <a:pt x="190" y="370"/>
                  </a:cubicBezTo>
                  <a:cubicBezTo>
                    <a:pt x="225" y="370"/>
                    <a:pt x="221" y="373"/>
                    <a:pt x="221" y="339"/>
                  </a:cubicBezTo>
                  <a:cubicBezTo>
                    <a:pt x="221" y="246"/>
                    <a:pt x="221" y="152"/>
                    <a:pt x="221" y="58"/>
                  </a:cubicBezTo>
                  <a:cubicBezTo>
                    <a:pt x="221" y="37"/>
                    <a:pt x="222" y="37"/>
                    <a:pt x="244" y="36"/>
                  </a:cubicBezTo>
                  <a:cubicBezTo>
                    <a:pt x="262" y="35"/>
                    <a:pt x="266" y="41"/>
                    <a:pt x="266" y="58"/>
                  </a:cubicBezTo>
                  <a:cubicBezTo>
                    <a:pt x="266" y="155"/>
                    <a:pt x="266" y="251"/>
                    <a:pt x="265" y="348"/>
                  </a:cubicBezTo>
                  <a:cubicBezTo>
                    <a:pt x="265" y="366"/>
                    <a:pt x="271" y="372"/>
                    <a:pt x="289" y="371"/>
                  </a:cubicBezTo>
                  <a:cubicBezTo>
                    <a:pt x="303" y="370"/>
                    <a:pt x="318" y="371"/>
                    <a:pt x="333" y="370"/>
                  </a:cubicBezTo>
                  <a:cubicBezTo>
                    <a:pt x="355" y="370"/>
                    <a:pt x="356" y="370"/>
                    <a:pt x="356" y="346"/>
                  </a:cubicBezTo>
                  <a:cubicBezTo>
                    <a:pt x="356" y="261"/>
                    <a:pt x="356" y="176"/>
                    <a:pt x="356" y="91"/>
                  </a:cubicBezTo>
                  <a:cubicBezTo>
                    <a:pt x="356" y="66"/>
                    <a:pt x="371" y="55"/>
                    <a:pt x="395" y="65"/>
                  </a:cubicBezTo>
                  <a:cubicBezTo>
                    <a:pt x="405" y="68"/>
                    <a:pt x="402" y="77"/>
                    <a:pt x="402" y="84"/>
                  </a:cubicBezTo>
                  <a:cubicBezTo>
                    <a:pt x="403" y="164"/>
                    <a:pt x="403" y="243"/>
                    <a:pt x="403" y="323"/>
                  </a:cubicBezTo>
                  <a:cubicBezTo>
                    <a:pt x="402" y="371"/>
                    <a:pt x="402" y="371"/>
                    <a:pt x="450" y="370"/>
                  </a:cubicBezTo>
                  <a:cubicBezTo>
                    <a:pt x="499" y="370"/>
                    <a:pt x="492" y="376"/>
                    <a:pt x="492" y="329"/>
                  </a:cubicBezTo>
                  <a:cubicBezTo>
                    <a:pt x="493" y="271"/>
                    <a:pt x="493" y="214"/>
                    <a:pt x="492" y="157"/>
                  </a:cubicBezTo>
                  <a:cubicBezTo>
                    <a:pt x="492" y="141"/>
                    <a:pt x="497" y="134"/>
                    <a:pt x="513" y="135"/>
                  </a:cubicBezTo>
                  <a:cubicBezTo>
                    <a:pt x="536" y="135"/>
                    <a:pt x="539" y="136"/>
                    <a:pt x="539" y="157"/>
                  </a:cubicBezTo>
                  <a:cubicBezTo>
                    <a:pt x="539" y="214"/>
                    <a:pt x="539" y="271"/>
                    <a:pt x="539" y="328"/>
                  </a:cubicBezTo>
                  <a:cubicBezTo>
                    <a:pt x="539" y="377"/>
                    <a:pt x="534" y="369"/>
                    <a:pt x="582" y="371"/>
                  </a:cubicBezTo>
                  <a:cubicBezTo>
                    <a:pt x="590" y="371"/>
                    <a:pt x="597" y="370"/>
                    <a:pt x="605" y="371"/>
                  </a:cubicBezTo>
                  <a:cubicBezTo>
                    <a:pt x="621" y="372"/>
                    <a:pt x="628" y="366"/>
                    <a:pt x="627" y="349"/>
                  </a:cubicBezTo>
                  <a:cubicBezTo>
                    <a:pt x="627" y="265"/>
                    <a:pt x="627" y="182"/>
                    <a:pt x="627" y="99"/>
                  </a:cubicBezTo>
                  <a:cubicBezTo>
                    <a:pt x="627" y="73"/>
                    <a:pt x="628" y="46"/>
                    <a:pt x="627" y="20"/>
                  </a:cubicBezTo>
                  <a:cubicBezTo>
                    <a:pt x="626" y="1"/>
                    <a:pt x="637" y="0"/>
                    <a:pt x="652" y="0"/>
                  </a:cubicBezTo>
                  <a:cubicBezTo>
                    <a:pt x="666" y="0"/>
                    <a:pt x="674" y="3"/>
                    <a:pt x="674" y="20"/>
                  </a:cubicBezTo>
                  <a:cubicBezTo>
                    <a:pt x="673" y="127"/>
                    <a:pt x="674" y="234"/>
                    <a:pt x="674" y="340"/>
                  </a:cubicBezTo>
                  <a:cubicBezTo>
                    <a:pt x="674" y="370"/>
                    <a:pt x="673" y="370"/>
                    <a:pt x="703" y="370"/>
                  </a:cubicBezTo>
                  <a:cubicBezTo>
                    <a:pt x="715" y="370"/>
                    <a:pt x="728" y="371"/>
                    <a:pt x="741" y="370"/>
                  </a:cubicBezTo>
                  <a:cubicBezTo>
                    <a:pt x="759" y="369"/>
                    <a:pt x="761" y="380"/>
                    <a:pt x="760" y="394"/>
                  </a:cubicBezTo>
                  <a:cubicBezTo>
                    <a:pt x="760" y="407"/>
                    <a:pt x="759" y="418"/>
                    <a:pt x="741" y="417"/>
                  </a:cubicBezTo>
                  <a:cubicBezTo>
                    <a:pt x="661" y="417"/>
                    <a:pt x="580" y="417"/>
                    <a:pt x="500" y="417"/>
                  </a:cubicBezTo>
                  <a:cubicBezTo>
                    <a:pt x="460" y="417"/>
                    <a:pt x="419" y="417"/>
                    <a:pt x="379"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8" name="Freeform 15">
              <a:extLst>
                <a:ext uri="{FF2B5EF4-FFF2-40B4-BE49-F238E27FC236}">
                  <a16:creationId xmlns:a16="http://schemas.microsoft.com/office/drawing/2014/main" id="{AD8E8EE9-6A2D-43C8-A69D-242459B685C7}"/>
                </a:ext>
              </a:extLst>
            </p:cNvPr>
            <p:cNvSpPr>
              <a:spLocks/>
            </p:cNvSpPr>
            <p:nvPr/>
          </p:nvSpPr>
          <p:spPr bwMode="auto">
            <a:xfrm>
              <a:off x="11031538" y="3940176"/>
              <a:ext cx="257175" cy="336550"/>
            </a:xfrm>
            <a:custGeom>
              <a:avLst/>
              <a:gdLst>
                <a:gd name="T0" fmla="*/ 371 w 549"/>
                <a:gd name="T1" fmla="*/ 631 h 720"/>
                <a:gd name="T2" fmla="*/ 509 w 549"/>
                <a:gd name="T3" fmla="*/ 599 h 720"/>
                <a:gd name="T4" fmla="*/ 543 w 549"/>
                <a:gd name="T5" fmla="*/ 604 h 720"/>
                <a:gd name="T6" fmla="*/ 527 w 549"/>
                <a:gd name="T7" fmla="*/ 638 h 720"/>
                <a:gd name="T8" fmla="*/ 75 w 549"/>
                <a:gd name="T9" fmla="*/ 503 h 720"/>
                <a:gd name="T10" fmla="*/ 131 w 549"/>
                <a:gd name="T11" fmla="*/ 100 h 720"/>
                <a:gd name="T12" fmla="*/ 320 w 549"/>
                <a:gd name="T13" fmla="*/ 3 h 720"/>
                <a:gd name="T14" fmla="*/ 348 w 549"/>
                <a:gd name="T15" fmla="*/ 20 h 720"/>
                <a:gd name="T16" fmla="*/ 328 w 549"/>
                <a:gd name="T17" fmla="*/ 45 h 720"/>
                <a:gd name="T18" fmla="*/ 195 w 549"/>
                <a:gd name="T19" fmla="*/ 101 h 720"/>
                <a:gd name="T20" fmla="*/ 86 w 549"/>
                <a:gd name="T21" fmla="*/ 407 h 720"/>
                <a:gd name="T22" fmla="*/ 329 w 549"/>
                <a:gd name="T23" fmla="*/ 628 h 720"/>
                <a:gd name="T24" fmla="*/ 371 w 549"/>
                <a:gd name="T25" fmla="*/ 63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720">
                  <a:moveTo>
                    <a:pt x="371" y="631"/>
                  </a:moveTo>
                  <a:cubicBezTo>
                    <a:pt x="419" y="631"/>
                    <a:pt x="465" y="620"/>
                    <a:pt x="509" y="599"/>
                  </a:cubicBezTo>
                  <a:cubicBezTo>
                    <a:pt x="527" y="590"/>
                    <a:pt x="537" y="591"/>
                    <a:pt x="543" y="604"/>
                  </a:cubicBezTo>
                  <a:cubicBezTo>
                    <a:pt x="549" y="617"/>
                    <a:pt x="544" y="629"/>
                    <a:pt x="527" y="638"/>
                  </a:cubicBezTo>
                  <a:cubicBezTo>
                    <a:pt x="370" y="720"/>
                    <a:pt x="170" y="674"/>
                    <a:pt x="75" y="503"/>
                  </a:cubicBezTo>
                  <a:cubicBezTo>
                    <a:pt x="0" y="368"/>
                    <a:pt x="22" y="209"/>
                    <a:pt x="131" y="100"/>
                  </a:cubicBezTo>
                  <a:cubicBezTo>
                    <a:pt x="183" y="47"/>
                    <a:pt x="247" y="16"/>
                    <a:pt x="320" y="3"/>
                  </a:cubicBezTo>
                  <a:cubicBezTo>
                    <a:pt x="335" y="0"/>
                    <a:pt x="345" y="6"/>
                    <a:pt x="348" y="20"/>
                  </a:cubicBezTo>
                  <a:cubicBezTo>
                    <a:pt x="352" y="35"/>
                    <a:pt x="341" y="43"/>
                    <a:pt x="328" y="45"/>
                  </a:cubicBezTo>
                  <a:cubicBezTo>
                    <a:pt x="280" y="54"/>
                    <a:pt x="235" y="71"/>
                    <a:pt x="195" y="101"/>
                  </a:cubicBezTo>
                  <a:cubicBezTo>
                    <a:pt x="101" y="172"/>
                    <a:pt x="57" y="294"/>
                    <a:pt x="86" y="407"/>
                  </a:cubicBezTo>
                  <a:cubicBezTo>
                    <a:pt x="116" y="524"/>
                    <a:pt x="212" y="611"/>
                    <a:pt x="329" y="628"/>
                  </a:cubicBezTo>
                  <a:cubicBezTo>
                    <a:pt x="343" y="630"/>
                    <a:pt x="357" y="631"/>
                    <a:pt x="371" y="6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69" name="Freeform 16">
              <a:extLst>
                <a:ext uri="{FF2B5EF4-FFF2-40B4-BE49-F238E27FC236}">
                  <a16:creationId xmlns:a16="http://schemas.microsoft.com/office/drawing/2014/main" id="{804A9A98-C1B7-480D-AE0A-6EC70DF95C17}"/>
                </a:ext>
              </a:extLst>
            </p:cNvPr>
            <p:cNvSpPr>
              <a:spLocks noEditPoints="1"/>
            </p:cNvSpPr>
            <p:nvPr/>
          </p:nvSpPr>
          <p:spPr bwMode="auto">
            <a:xfrm>
              <a:off x="11206163" y="3937001"/>
              <a:ext cx="157163" cy="157163"/>
            </a:xfrm>
            <a:custGeom>
              <a:avLst/>
              <a:gdLst>
                <a:gd name="T0" fmla="*/ 167 w 336"/>
                <a:gd name="T1" fmla="*/ 338 h 338"/>
                <a:gd name="T2" fmla="*/ 32 w 336"/>
                <a:gd name="T3" fmla="*/ 338 h 338"/>
                <a:gd name="T4" fmla="*/ 0 w 336"/>
                <a:gd name="T5" fmla="*/ 306 h 338"/>
                <a:gd name="T6" fmla="*/ 0 w 336"/>
                <a:gd name="T7" fmla="*/ 35 h 338"/>
                <a:gd name="T8" fmla="*/ 35 w 336"/>
                <a:gd name="T9" fmla="*/ 3 h 338"/>
                <a:gd name="T10" fmla="*/ 258 w 336"/>
                <a:gd name="T11" fmla="*/ 119 h 338"/>
                <a:gd name="T12" fmla="*/ 334 w 336"/>
                <a:gd name="T13" fmla="*/ 288 h 338"/>
                <a:gd name="T14" fmla="*/ 336 w 336"/>
                <a:gd name="T15" fmla="*/ 309 h 338"/>
                <a:gd name="T16" fmla="*/ 308 w 336"/>
                <a:gd name="T17" fmla="*/ 338 h 338"/>
                <a:gd name="T18" fmla="*/ 167 w 336"/>
                <a:gd name="T19" fmla="*/ 338 h 338"/>
                <a:gd name="T20" fmla="*/ 46 w 336"/>
                <a:gd name="T21" fmla="*/ 174 h 338"/>
                <a:gd name="T22" fmla="*/ 46 w 336"/>
                <a:gd name="T23" fmla="*/ 281 h 338"/>
                <a:gd name="T24" fmla="*/ 62 w 336"/>
                <a:gd name="T25" fmla="*/ 298 h 338"/>
                <a:gd name="T26" fmla="*/ 278 w 336"/>
                <a:gd name="T27" fmla="*/ 298 h 338"/>
                <a:gd name="T28" fmla="*/ 290 w 336"/>
                <a:gd name="T29" fmla="*/ 283 h 338"/>
                <a:gd name="T30" fmla="*/ 281 w 336"/>
                <a:gd name="T31" fmla="*/ 249 h 338"/>
                <a:gd name="T32" fmla="*/ 68 w 336"/>
                <a:gd name="T33" fmla="*/ 55 h 338"/>
                <a:gd name="T34" fmla="*/ 46 w 336"/>
                <a:gd name="T35" fmla="*/ 72 h 338"/>
                <a:gd name="T36" fmla="*/ 46 w 336"/>
                <a:gd name="T37" fmla="*/ 17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6" h="338">
                  <a:moveTo>
                    <a:pt x="167" y="338"/>
                  </a:moveTo>
                  <a:cubicBezTo>
                    <a:pt x="122" y="338"/>
                    <a:pt x="77" y="338"/>
                    <a:pt x="32" y="338"/>
                  </a:cubicBezTo>
                  <a:cubicBezTo>
                    <a:pt x="6" y="338"/>
                    <a:pt x="0" y="332"/>
                    <a:pt x="0" y="306"/>
                  </a:cubicBezTo>
                  <a:cubicBezTo>
                    <a:pt x="0" y="215"/>
                    <a:pt x="0" y="125"/>
                    <a:pt x="0" y="35"/>
                  </a:cubicBezTo>
                  <a:cubicBezTo>
                    <a:pt x="0" y="9"/>
                    <a:pt x="9" y="0"/>
                    <a:pt x="35" y="3"/>
                  </a:cubicBezTo>
                  <a:cubicBezTo>
                    <a:pt x="124" y="13"/>
                    <a:pt x="199" y="51"/>
                    <a:pt x="258" y="119"/>
                  </a:cubicBezTo>
                  <a:cubicBezTo>
                    <a:pt x="301" y="168"/>
                    <a:pt x="326" y="225"/>
                    <a:pt x="334" y="288"/>
                  </a:cubicBezTo>
                  <a:cubicBezTo>
                    <a:pt x="335" y="295"/>
                    <a:pt x="336" y="302"/>
                    <a:pt x="336" y="309"/>
                  </a:cubicBezTo>
                  <a:cubicBezTo>
                    <a:pt x="336" y="331"/>
                    <a:pt x="329" y="338"/>
                    <a:pt x="308" y="338"/>
                  </a:cubicBezTo>
                  <a:cubicBezTo>
                    <a:pt x="261" y="338"/>
                    <a:pt x="214" y="338"/>
                    <a:pt x="167" y="338"/>
                  </a:cubicBezTo>
                  <a:close/>
                  <a:moveTo>
                    <a:pt x="46" y="174"/>
                  </a:moveTo>
                  <a:cubicBezTo>
                    <a:pt x="46" y="209"/>
                    <a:pt x="47" y="245"/>
                    <a:pt x="46" y="281"/>
                  </a:cubicBezTo>
                  <a:cubicBezTo>
                    <a:pt x="46" y="292"/>
                    <a:pt x="49" y="298"/>
                    <a:pt x="62" y="298"/>
                  </a:cubicBezTo>
                  <a:cubicBezTo>
                    <a:pt x="134" y="297"/>
                    <a:pt x="206" y="298"/>
                    <a:pt x="278" y="298"/>
                  </a:cubicBezTo>
                  <a:cubicBezTo>
                    <a:pt x="289" y="298"/>
                    <a:pt x="293" y="293"/>
                    <a:pt x="290" y="283"/>
                  </a:cubicBezTo>
                  <a:cubicBezTo>
                    <a:pt x="287" y="271"/>
                    <a:pt x="285" y="260"/>
                    <a:pt x="281" y="249"/>
                  </a:cubicBezTo>
                  <a:cubicBezTo>
                    <a:pt x="244" y="147"/>
                    <a:pt x="173" y="83"/>
                    <a:pt x="68" y="55"/>
                  </a:cubicBezTo>
                  <a:cubicBezTo>
                    <a:pt x="47" y="50"/>
                    <a:pt x="46" y="51"/>
                    <a:pt x="46" y="72"/>
                  </a:cubicBezTo>
                  <a:cubicBezTo>
                    <a:pt x="46" y="106"/>
                    <a:pt x="46" y="140"/>
                    <a:pt x="4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sp>
          <p:nvSpPr>
            <p:cNvPr id="70" name="Freeform 17">
              <a:extLst>
                <a:ext uri="{FF2B5EF4-FFF2-40B4-BE49-F238E27FC236}">
                  <a16:creationId xmlns:a16="http://schemas.microsoft.com/office/drawing/2014/main" id="{32EF199E-7A5C-4D39-B9E6-57DCF4108991}"/>
                </a:ext>
              </a:extLst>
            </p:cNvPr>
            <p:cNvSpPr>
              <a:spLocks noEditPoints="1"/>
            </p:cNvSpPr>
            <p:nvPr/>
          </p:nvSpPr>
          <p:spPr bwMode="auto">
            <a:xfrm>
              <a:off x="11206163" y="4108451"/>
              <a:ext cx="160338" cy="112713"/>
            </a:xfrm>
            <a:custGeom>
              <a:avLst/>
              <a:gdLst>
                <a:gd name="T0" fmla="*/ 172 w 343"/>
                <a:gd name="T1" fmla="*/ 0 h 240"/>
                <a:gd name="T2" fmla="*/ 309 w 343"/>
                <a:gd name="T3" fmla="*/ 0 h 240"/>
                <a:gd name="T4" fmla="*/ 339 w 343"/>
                <a:gd name="T5" fmla="*/ 36 h 240"/>
                <a:gd name="T6" fmla="*/ 233 w 343"/>
                <a:gd name="T7" fmla="*/ 226 h 240"/>
                <a:gd name="T8" fmla="*/ 193 w 343"/>
                <a:gd name="T9" fmla="*/ 225 h 240"/>
                <a:gd name="T10" fmla="*/ 11 w 343"/>
                <a:gd name="T11" fmla="*/ 40 h 240"/>
                <a:gd name="T12" fmla="*/ 4 w 343"/>
                <a:gd name="T13" fmla="*/ 15 h 240"/>
                <a:gd name="T14" fmla="*/ 30 w 343"/>
                <a:gd name="T15" fmla="*/ 0 h 240"/>
                <a:gd name="T16" fmla="*/ 172 w 343"/>
                <a:gd name="T17" fmla="*/ 0 h 240"/>
                <a:gd name="T18" fmla="*/ 79 w 343"/>
                <a:gd name="T19" fmla="*/ 44 h 240"/>
                <a:gd name="T20" fmla="*/ 205 w 343"/>
                <a:gd name="T21" fmla="*/ 174 h 240"/>
                <a:gd name="T22" fmla="*/ 222 w 343"/>
                <a:gd name="T23" fmla="*/ 172 h 240"/>
                <a:gd name="T24" fmla="*/ 287 w 343"/>
                <a:gd name="T25" fmla="*/ 58 h 240"/>
                <a:gd name="T26" fmla="*/ 277 w 343"/>
                <a:gd name="T27" fmla="*/ 44 h 240"/>
                <a:gd name="T28" fmla="*/ 249 w 343"/>
                <a:gd name="T29" fmla="*/ 44 h 240"/>
                <a:gd name="T30" fmla="*/ 79 w 343"/>
                <a:gd name="T31"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40">
                  <a:moveTo>
                    <a:pt x="172" y="0"/>
                  </a:moveTo>
                  <a:cubicBezTo>
                    <a:pt x="218" y="0"/>
                    <a:pt x="263" y="0"/>
                    <a:pt x="309" y="0"/>
                  </a:cubicBezTo>
                  <a:cubicBezTo>
                    <a:pt x="333" y="0"/>
                    <a:pt x="343" y="12"/>
                    <a:pt x="339" y="36"/>
                  </a:cubicBezTo>
                  <a:cubicBezTo>
                    <a:pt x="325" y="111"/>
                    <a:pt x="288" y="174"/>
                    <a:pt x="233" y="226"/>
                  </a:cubicBezTo>
                  <a:cubicBezTo>
                    <a:pt x="218" y="239"/>
                    <a:pt x="208" y="240"/>
                    <a:pt x="193" y="225"/>
                  </a:cubicBezTo>
                  <a:cubicBezTo>
                    <a:pt x="132" y="164"/>
                    <a:pt x="72" y="102"/>
                    <a:pt x="11" y="40"/>
                  </a:cubicBezTo>
                  <a:cubicBezTo>
                    <a:pt x="3" y="33"/>
                    <a:pt x="0" y="25"/>
                    <a:pt x="4" y="15"/>
                  </a:cubicBezTo>
                  <a:cubicBezTo>
                    <a:pt x="9" y="3"/>
                    <a:pt x="18" y="0"/>
                    <a:pt x="30" y="0"/>
                  </a:cubicBezTo>
                  <a:cubicBezTo>
                    <a:pt x="77" y="0"/>
                    <a:pt x="125" y="0"/>
                    <a:pt x="172" y="0"/>
                  </a:cubicBezTo>
                  <a:close/>
                  <a:moveTo>
                    <a:pt x="79" y="44"/>
                  </a:moveTo>
                  <a:cubicBezTo>
                    <a:pt x="124" y="90"/>
                    <a:pt x="165" y="132"/>
                    <a:pt x="205" y="174"/>
                  </a:cubicBezTo>
                  <a:cubicBezTo>
                    <a:pt x="212" y="180"/>
                    <a:pt x="216" y="178"/>
                    <a:pt x="222" y="172"/>
                  </a:cubicBezTo>
                  <a:cubicBezTo>
                    <a:pt x="252" y="139"/>
                    <a:pt x="274" y="101"/>
                    <a:pt x="287" y="58"/>
                  </a:cubicBezTo>
                  <a:cubicBezTo>
                    <a:pt x="290" y="49"/>
                    <a:pt x="287" y="44"/>
                    <a:pt x="277" y="44"/>
                  </a:cubicBezTo>
                  <a:cubicBezTo>
                    <a:pt x="268" y="44"/>
                    <a:pt x="259" y="44"/>
                    <a:pt x="249" y="44"/>
                  </a:cubicBezTo>
                  <a:cubicBezTo>
                    <a:pt x="194" y="44"/>
                    <a:pt x="140" y="44"/>
                    <a:pt x="7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Body"/>
                <a:ea typeface="+mn-ea"/>
                <a:cs typeface="+mn-cs"/>
              </a:endParaRPr>
            </a:p>
          </p:txBody>
        </p:sp>
      </p:grpSp>
      <p:grpSp>
        <p:nvGrpSpPr>
          <p:cNvPr id="97" name="Group 96">
            <a:extLst>
              <a:ext uri="{FF2B5EF4-FFF2-40B4-BE49-F238E27FC236}">
                <a16:creationId xmlns:a16="http://schemas.microsoft.com/office/drawing/2014/main" id="{9C97D363-23B6-4BFC-968E-590C224FE004}"/>
              </a:ext>
            </a:extLst>
          </p:cNvPr>
          <p:cNvGrpSpPr/>
          <p:nvPr/>
        </p:nvGrpSpPr>
        <p:grpSpPr>
          <a:xfrm>
            <a:off x="0" y="16350"/>
            <a:ext cx="2869301" cy="284558"/>
            <a:chOff x="2003522" y="13133"/>
            <a:chExt cx="2869301" cy="284558"/>
          </a:xfrm>
        </p:grpSpPr>
        <p:sp>
          <p:nvSpPr>
            <p:cNvPr id="98" name="Arrow: Chevron 97">
              <a:extLst>
                <a:ext uri="{FF2B5EF4-FFF2-40B4-BE49-F238E27FC236}">
                  <a16:creationId xmlns:a16="http://schemas.microsoft.com/office/drawing/2014/main" id="{57F13A89-7D5C-45DB-8C0C-5FD38061C50D}"/>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00" name="Arrow: Chevron 99">
              <a:extLst>
                <a:ext uri="{FF2B5EF4-FFF2-40B4-BE49-F238E27FC236}">
                  <a16:creationId xmlns:a16="http://schemas.microsoft.com/office/drawing/2014/main" id="{5B02BDA9-CA00-418C-9AEF-34E4DDDC2AA0}"/>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92" name="Arrow: Chevron 91">
            <a:extLst>
              <a:ext uri="{FF2B5EF4-FFF2-40B4-BE49-F238E27FC236}">
                <a16:creationId xmlns:a16="http://schemas.microsoft.com/office/drawing/2014/main" id="{AD2CEDF3-6BF2-4EA6-8814-9A56E0876DAD}"/>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2571569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14344" y="360770"/>
            <a:ext cx="10515600" cy="869315"/>
          </a:xfrm>
        </p:spPr>
        <p:txBody>
          <a:bodyPr>
            <a:normAutofit/>
          </a:bodyPr>
          <a:lstStyle/>
          <a:p>
            <a:pPr marL="0" marR="0" lvl="0" indent="0" fontAlgn="base">
              <a:lnSpc>
                <a:spcPct val="100000"/>
              </a:lnSpc>
              <a:spcAft>
                <a:spcPct val="0"/>
              </a:spcAft>
              <a:buClrTx/>
              <a:buSzTx/>
              <a:tabLst/>
              <a:defRPr/>
            </a:pPr>
            <a:r>
              <a:rPr lang="en-US">
                <a:solidFill>
                  <a:schemeClr val="accent1"/>
                </a:solidFill>
                <a:ea typeface="Verdana" panose="020B0604030504040204" pitchFamily="34" charset="0"/>
              </a:rPr>
              <a:t>Selection Matrix (OIC) - Inbound Integrations </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graphicFrame>
        <p:nvGraphicFramePr>
          <p:cNvPr id="22" name="Table 21">
            <a:extLst>
              <a:ext uri="{FF2B5EF4-FFF2-40B4-BE49-F238E27FC236}">
                <a16:creationId xmlns:a16="http://schemas.microsoft.com/office/drawing/2014/main" id="{753FCE32-52CF-4ADA-991B-68CF19EDB9F4}"/>
              </a:ext>
            </a:extLst>
          </p:cNvPr>
          <p:cNvGraphicFramePr>
            <a:graphicFrameLocks noGrp="1"/>
          </p:cNvGraphicFramePr>
          <p:nvPr/>
        </p:nvGraphicFramePr>
        <p:xfrm>
          <a:off x="603458" y="1594305"/>
          <a:ext cx="10731532" cy="3764123"/>
        </p:xfrm>
        <a:graphic>
          <a:graphicData uri="http://schemas.openxmlformats.org/drawingml/2006/table">
            <a:tbl>
              <a:tblPr>
                <a:tableStyleId>{5C22544A-7EE6-4342-B048-85BDC9FD1C3A}</a:tableStyleId>
              </a:tblPr>
              <a:tblGrid>
                <a:gridCol w="3475470">
                  <a:extLst>
                    <a:ext uri="{9D8B030D-6E8A-4147-A177-3AD203B41FA5}">
                      <a16:colId xmlns:a16="http://schemas.microsoft.com/office/drawing/2014/main" val="3031397289"/>
                    </a:ext>
                  </a:extLst>
                </a:gridCol>
                <a:gridCol w="3352391">
                  <a:extLst>
                    <a:ext uri="{9D8B030D-6E8A-4147-A177-3AD203B41FA5}">
                      <a16:colId xmlns:a16="http://schemas.microsoft.com/office/drawing/2014/main" val="132520816"/>
                    </a:ext>
                  </a:extLst>
                </a:gridCol>
                <a:gridCol w="3903671">
                  <a:extLst>
                    <a:ext uri="{9D8B030D-6E8A-4147-A177-3AD203B41FA5}">
                      <a16:colId xmlns:a16="http://schemas.microsoft.com/office/drawing/2014/main" val="2245334060"/>
                    </a:ext>
                  </a:extLst>
                </a:gridCol>
              </a:tblGrid>
              <a:tr h="310896">
                <a:tc>
                  <a:txBody>
                    <a:bodyPr/>
                    <a:lstStyle/>
                    <a:p>
                      <a:pPr algn="ctr" fontAlgn="ctr"/>
                      <a:r>
                        <a:rPr lang="en-US" sz="1100" b="1" i="0"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rPr>
                        <a:t>Approach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en-US" sz="1100" b="1" u="none" strike="noStrike">
                          <a:solidFill>
                            <a:schemeClr val="bg1"/>
                          </a:solidFill>
                          <a:effectLst/>
                          <a:latin typeface="Arial" panose="020B0604020202020204" pitchFamily="34" charset="0"/>
                          <a:cs typeface="Arial" panose="020B0604020202020204" pitchFamily="34" charset="0"/>
                        </a:rPr>
                        <a:t>Batch Processing</a:t>
                      </a:r>
                      <a:endParaRPr lang="en-US" sz="1100" b="1" i="0" u="none" strike="noStrike">
                        <a:solidFill>
                          <a:schemeClr val="bg1"/>
                        </a:solidFill>
                        <a:effectLst/>
                        <a:latin typeface="Arial" panose="020B0604020202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en-US" sz="1100" b="1" u="none" strike="noStrike">
                          <a:solidFill>
                            <a:schemeClr val="bg1"/>
                          </a:solidFill>
                          <a:effectLst/>
                          <a:latin typeface="Arial" panose="020B0604020202020204" pitchFamily="34" charset="0"/>
                          <a:cs typeface="Arial" panose="020B0604020202020204" pitchFamily="34" charset="0"/>
                        </a:rPr>
                        <a:t>Web Services</a:t>
                      </a:r>
                      <a:endParaRPr lang="en-US" sz="1100" b="1" i="0" u="none" strike="noStrike">
                        <a:solidFill>
                          <a:schemeClr val="bg1"/>
                        </a:solidFill>
                        <a:effectLst/>
                        <a:latin typeface="Arial" panose="020B0604020202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158715832"/>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Data Volume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Medium to High</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Low</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659621"/>
                  </a:ext>
                </a:extLst>
              </a:tr>
              <a:tr h="310896">
                <a:tc>
                  <a:txBody>
                    <a:bodyPr/>
                    <a:lstStyle/>
                    <a:p>
                      <a:pPr marL="0" marR="0" lvl="0" indent="0" algn="ctr" defTabSz="914378" rtl="0" eaLnBrk="1" fontAlgn="ctr" latinLnBrk="0" hangingPunct="1">
                        <a:lnSpc>
                          <a:spcPct val="100000"/>
                        </a:lnSpc>
                        <a:spcBef>
                          <a:spcPts val="0"/>
                        </a:spcBef>
                        <a:spcAft>
                          <a:spcPts val="0"/>
                        </a:spcAft>
                        <a:buClrTx/>
                        <a:buSzTx/>
                        <a:buFontTx/>
                        <a:buNone/>
                        <a:tabLst/>
                        <a:defRPr/>
                      </a:pP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Recommended volume ranges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Less than 100K records</a:t>
                      </a:r>
                    </a:p>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Use Multiple threads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Less than 100 records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426771"/>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Real Time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015117"/>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Batch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084235"/>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Performance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 (for larger volume)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 (for smaller volume)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4137645"/>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Multithreaded processing</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4570539"/>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DFF Support</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Partial</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426940"/>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Implementation Complexity</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Simple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755957"/>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Examples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General</a:t>
                      </a:r>
                      <a:r>
                        <a:rPr lang="en-US" sz="1100" u="none" strike="noStrike"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 Ledger</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PO </a:t>
                      </a: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Creation</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084771"/>
                  </a:ext>
                </a:extLst>
              </a:tr>
              <a:tr h="310896">
                <a:tc>
                  <a:txBody>
                    <a:bodyPr/>
                    <a:lstStyle/>
                    <a:p>
                      <a:pPr algn="ctr" fontAlgn="ctr"/>
                      <a:r>
                        <a:rPr lang="en-US" sz="1100" b="0" i="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Complex Parent-Child structure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No</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228609"/>
                  </a:ext>
                </a:extLst>
              </a:tr>
              <a:tr h="310896">
                <a:tc>
                  <a:txBody>
                    <a:bodyPr/>
                    <a:lstStyle/>
                    <a:p>
                      <a:pPr algn="ctr" fontAlgn="ctr"/>
                      <a:r>
                        <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Technical Expertise Required</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Moderate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High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549714"/>
                  </a:ext>
                </a:extLst>
              </a:tr>
            </a:tbl>
          </a:graphicData>
        </a:graphic>
      </p:graphicFrame>
      <p:grpSp>
        <p:nvGrpSpPr>
          <p:cNvPr id="5" name="Group 4">
            <a:extLst>
              <a:ext uri="{FF2B5EF4-FFF2-40B4-BE49-F238E27FC236}">
                <a16:creationId xmlns:a16="http://schemas.microsoft.com/office/drawing/2014/main" id="{F69B7174-ACCF-4ED1-BA1F-6AB30A4D662F}"/>
              </a:ext>
            </a:extLst>
          </p:cNvPr>
          <p:cNvGrpSpPr/>
          <p:nvPr/>
        </p:nvGrpSpPr>
        <p:grpSpPr>
          <a:xfrm>
            <a:off x="0" y="16350"/>
            <a:ext cx="2869301" cy="284558"/>
            <a:chOff x="2003522" y="13133"/>
            <a:chExt cx="2869301" cy="284558"/>
          </a:xfrm>
        </p:grpSpPr>
        <p:sp>
          <p:nvSpPr>
            <p:cNvPr id="7" name="Arrow: Chevron 6">
              <a:extLst>
                <a:ext uri="{FF2B5EF4-FFF2-40B4-BE49-F238E27FC236}">
                  <a16:creationId xmlns:a16="http://schemas.microsoft.com/office/drawing/2014/main" id="{DC2C9657-CABF-4603-9863-899003058F0A}"/>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8" name="Arrow: Chevron 7">
              <a:extLst>
                <a:ext uri="{FF2B5EF4-FFF2-40B4-BE49-F238E27FC236}">
                  <a16:creationId xmlns:a16="http://schemas.microsoft.com/office/drawing/2014/main" id="{F6B3DE67-98AC-4880-98F8-45491F939B47}"/>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9" name="Arrow: Chevron 8">
            <a:extLst>
              <a:ext uri="{FF2B5EF4-FFF2-40B4-BE49-F238E27FC236}">
                <a16:creationId xmlns:a16="http://schemas.microsoft.com/office/drawing/2014/main" id="{C787717D-8D2D-4338-99AA-2B930E0E6A86}"/>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397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16180" y="381738"/>
            <a:ext cx="10515600" cy="869315"/>
          </a:xfrm>
        </p:spPr>
        <p:txBody>
          <a:bodyPr>
            <a:normAutofit fontScale="90000"/>
          </a:bodyPr>
          <a:lstStyle/>
          <a:p>
            <a:pPr fontAlgn="base">
              <a:lnSpc>
                <a:spcPct val="100000"/>
              </a:lnSpc>
              <a:spcAft>
                <a:spcPct val="0"/>
              </a:spcAft>
              <a:defRPr/>
            </a:pPr>
            <a:r>
              <a:rPr lang="en-US">
                <a:solidFill>
                  <a:schemeClr val="accent1"/>
                </a:solidFill>
                <a:ea typeface="Verdana" panose="020B0604030504040204" pitchFamily="34" charset="0"/>
              </a:rPr>
              <a:t>Selection Matrix (OIC) - Outbound Integrations</a:t>
            </a: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graphicFrame>
        <p:nvGraphicFramePr>
          <p:cNvPr id="7" name="Table 6">
            <a:extLst>
              <a:ext uri="{FF2B5EF4-FFF2-40B4-BE49-F238E27FC236}">
                <a16:creationId xmlns:a16="http://schemas.microsoft.com/office/drawing/2014/main" id="{7975A56A-C6CA-43D2-B229-76A4B7B1284F}"/>
              </a:ext>
            </a:extLst>
          </p:cNvPr>
          <p:cNvGraphicFramePr>
            <a:graphicFrameLocks noGrp="1"/>
          </p:cNvGraphicFramePr>
          <p:nvPr/>
        </p:nvGraphicFramePr>
        <p:xfrm>
          <a:off x="603458" y="1605188"/>
          <a:ext cx="10711388" cy="4075019"/>
        </p:xfrm>
        <a:graphic>
          <a:graphicData uri="http://schemas.openxmlformats.org/drawingml/2006/table">
            <a:tbl>
              <a:tblPr>
                <a:tableStyleId>{5C22544A-7EE6-4342-B048-85BDC9FD1C3A}</a:tableStyleId>
              </a:tblPr>
              <a:tblGrid>
                <a:gridCol w="3495340">
                  <a:extLst>
                    <a:ext uri="{9D8B030D-6E8A-4147-A177-3AD203B41FA5}">
                      <a16:colId xmlns:a16="http://schemas.microsoft.com/office/drawing/2014/main" val="3031397289"/>
                    </a:ext>
                  </a:extLst>
                </a:gridCol>
                <a:gridCol w="3316077">
                  <a:extLst>
                    <a:ext uri="{9D8B030D-6E8A-4147-A177-3AD203B41FA5}">
                      <a16:colId xmlns:a16="http://schemas.microsoft.com/office/drawing/2014/main" val="132520816"/>
                    </a:ext>
                  </a:extLst>
                </a:gridCol>
                <a:gridCol w="3899971">
                  <a:extLst>
                    <a:ext uri="{9D8B030D-6E8A-4147-A177-3AD203B41FA5}">
                      <a16:colId xmlns:a16="http://schemas.microsoft.com/office/drawing/2014/main" val="2245334060"/>
                    </a:ext>
                  </a:extLst>
                </a:gridCol>
              </a:tblGrid>
              <a:tr h="310896">
                <a:tc>
                  <a:txBody>
                    <a:bodyPr/>
                    <a:lstStyle/>
                    <a:p>
                      <a:pPr algn="ctr" fontAlgn="ctr"/>
                      <a:r>
                        <a:rPr lang="en-US" sz="1200" b="1" i="0"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rPr>
                        <a:t>Approach</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100" b="1"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rPr>
                        <a:t>Business Intelligence Report</a:t>
                      </a:r>
                      <a:endParaRPr lang="en-US" sz="1100" b="1" i="0"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100" b="1"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rPr>
                        <a:t>Web Services</a:t>
                      </a:r>
                      <a:endParaRPr lang="en-US" sz="1100" b="1" i="0" u="none" strike="noStrike">
                        <a:solidFill>
                          <a:schemeClr val="bg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58715832"/>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Data Volume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Low</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659621"/>
                  </a:ext>
                </a:extLst>
              </a:tr>
              <a:tr h="310896">
                <a:tc>
                  <a:txBody>
                    <a:bodyPr/>
                    <a:lstStyle/>
                    <a:p>
                      <a:pPr marL="0" marR="0" lvl="0" indent="0" algn="ctr" defTabSz="914378" rtl="0" eaLnBrk="1" fontAlgn="ctr" latinLnBrk="0" hangingPunct="1">
                        <a:lnSpc>
                          <a:spcPct val="100000"/>
                        </a:lnSpc>
                        <a:spcBef>
                          <a:spcPts val="0"/>
                        </a:spcBef>
                        <a:spcAft>
                          <a:spcPts val="0"/>
                        </a:spcAft>
                        <a:buClrTx/>
                        <a:buSzTx/>
                        <a:buFontTx/>
                        <a:buNone/>
                        <a:tabLst/>
                        <a:defRPr/>
                      </a:pPr>
                      <a:r>
                        <a:rPr lang="en-US" sz="1100" b="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Recommended volume ranges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8" rtl="0" eaLnBrk="1" fontAlgn="ctr" latinLnBrk="0" hangingPunct="1">
                        <a:lnSpc>
                          <a:spcPct val="100000"/>
                        </a:lnSpc>
                        <a:spcBef>
                          <a:spcPts val="0"/>
                        </a:spcBef>
                        <a:spcAft>
                          <a:spcPts val="0"/>
                        </a:spcAft>
                        <a:buClrTx/>
                        <a:buSzTx/>
                        <a:buFontTx/>
                        <a:buNone/>
                        <a:tabLst/>
                        <a:defRPr/>
                      </a:pP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Less than 100K records</a:t>
                      </a:r>
                    </a:p>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Data file cannot exceed 4GB</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a:solidFill>
                            <a:schemeClr val="tx1"/>
                          </a:solidFill>
                          <a:effectLst/>
                          <a:latin typeface="Arial" panose="020B0604020202020204" pitchFamily="34" charset="0"/>
                          <a:ea typeface="Open Sans" panose="020B0606030504020204" pitchFamily="34" charset="0"/>
                          <a:cs typeface="Arial" panose="020B0604020202020204" pitchFamily="34" charset="0"/>
                        </a:rPr>
                        <a:t>Less than 100 records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426771"/>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Real Time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015117"/>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Batch</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084235"/>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Performance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 (for larger volume)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 (for smaller volume)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4137645"/>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Multithreaded processing</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4570539"/>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DFF Support</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Partial</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426940"/>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Implementation Complexity</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Simple</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High</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4413489"/>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Middleware needed</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No</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540199"/>
                  </a:ext>
                </a:extLst>
              </a:tr>
              <a:tr h="310896">
                <a:tc>
                  <a:txBody>
                    <a:bodyPr/>
                    <a:lstStyle/>
                    <a:p>
                      <a:pPr algn="ctr" fontAlgn="ctr"/>
                      <a:r>
                        <a:rPr lang="en-US" sz="1100" b="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Examples</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General</a:t>
                      </a:r>
                      <a:r>
                        <a:rPr lang="en-US" sz="1100" u="none" strike="noStrike"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 Ledger, Employee, AR etc.</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Employee, Employee Assignment etc.</a:t>
                      </a:r>
                      <a:endPar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084771"/>
                  </a:ext>
                </a:extLst>
              </a:tr>
              <a:tr h="310896">
                <a:tc>
                  <a:txBody>
                    <a:bodyPr/>
                    <a:lstStyle/>
                    <a:p>
                      <a:pPr algn="ctr" fontAlgn="ctr"/>
                      <a:r>
                        <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Complex Parent-Child structure</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No</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8948969"/>
                  </a:ext>
                </a:extLst>
              </a:tr>
              <a:tr h="310896">
                <a:tc>
                  <a:txBody>
                    <a:bodyPr/>
                    <a:lstStyle/>
                    <a:p>
                      <a:pPr algn="ctr" fontAlgn="ctr"/>
                      <a:r>
                        <a:rPr lang="en-US" sz="1100" b="0" i="0" u="none" strike="noStrike">
                          <a:solidFill>
                            <a:schemeClr val="tx1"/>
                          </a:solidFill>
                          <a:effectLst/>
                          <a:latin typeface="Arial" panose="020B0604020202020204" pitchFamily="34" charset="0"/>
                          <a:ea typeface="Open Sans" panose="020B0606030504020204" pitchFamily="34" charset="0"/>
                          <a:cs typeface="Arial" panose="020B0604020202020204" pitchFamily="34" charset="0"/>
                        </a:rPr>
                        <a:t>Additional Effort at Boundary system</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No</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u="none" strike="noStrike" kern="1200" baseline="0">
                          <a:solidFill>
                            <a:schemeClr val="tx1"/>
                          </a:solidFill>
                          <a:effectLst/>
                          <a:latin typeface="Arial" panose="020B0604020202020204" pitchFamily="34" charset="0"/>
                          <a:ea typeface="Open Sans" panose="020B0606030504020204" pitchFamily="34" charset="0"/>
                          <a:cs typeface="Arial" panose="020B0604020202020204" pitchFamily="34" charset="0"/>
                        </a:rPr>
                        <a:t>Yes</a:t>
                      </a: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5706588"/>
                  </a:ext>
                </a:extLst>
              </a:tr>
            </a:tbl>
          </a:graphicData>
        </a:graphic>
      </p:graphicFrame>
      <p:grpSp>
        <p:nvGrpSpPr>
          <p:cNvPr id="5" name="Group 4">
            <a:extLst>
              <a:ext uri="{FF2B5EF4-FFF2-40B4-BE49-F238E27FC236}">
                <a16:creationId xmlns:a16="http://schemas.microsoft.com/office/drawing/2014/main" id="{87F02DCD-C053-45E5-B994-D8C2ACC97100}"/>
              </a:ext>
            </a:extLst>
          </p:cNvPr>
          <p:cNvGrpSpPr/>
          <p:nvPr/>
        </p:nvGrpSpPr>
        <p:grpSpPr>
          <a:xfrm>
            <a:off x="0" y="16350"/>
            <a:ext cx="2869301" cy="284558"/>
            <a:chOff x="2003522" y="13133"/>
            <a:chExt cx="2869301" cy="284558"/>
          </a:xfrm>
        </p:grpSpPr>
        <p:sp>
          <p:nvSpPr>
            <p:cNvPr id="8" name="Arrow: Chevron 7">
              <a:extLst>
                <a:ext uri="{FF2B5EF4-FFF2-40B4-BE49-F238E27FC236}">
                  <a16:creationId xmlns:a16="http://schemas.microsoft.com/office/drawing/2014/main" id="{B220A545-5A00-4394-98D1-FA570951CAA7}"/>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9" name="Arrow: Chevron 8">
              <a:extLst>
                <a:ext uri="{FF2B5EF4-FFF2-40B4-BE49-F238E27FC236}">
                  <a16:creationId xmlns:a16="http://schemas.microsoft.com/office/drawing/2014/main" id="{C653E8FD-7B0E-43E4-8E13-140843E58433}"/>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0" name="Arrow: Chevron 9">
            <a:extLst>
              <a:ext uri="{FF2B5EF4-FFF2-40B4-BE49-F238E27FC236}">
                <a16:creationId xmlns:a16="http://schemas.microsoft.com/office/drawing/2014/main" id="{CC7AD2FD-17D0-4DAD-93E8-2C79074E3C3B}"/>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38567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3E72CA8C-D4A4-460C-84C8-FD55A8B07CCC}"/>
              </a:ext>
            </a:extLst>
          </p:cNvPr>
          <p:cNvGraphicFramePr>
            <a:graphicFrameLocks noGrp="1"/>
          </p:cNvGraphicFramePr>
          <p:nvPr/>
        </p:nvGraphicFramePr>
        <p:xfrm>
          <a:off x="4244414" y="1601735"/>
          <a:ext cx="2995371" cy="4448512"/>
        </p:xfrm>
        <a:graphic>
          <a:graphicData uri="http://schemas.openxmlformats.org/drawingml/2006/table">
            <a:tbl>
              <a:tblPr firstRow="1" bandRow="1">
                <a:tableStyleId>{5940675A-B579-460E-94D1-54222C63F5DA}</a:tableStyleId>
              </a:tblPr>
              <a:tblGrid>
                <a:gridCol w="2995371">
                  <a:extLst>
                    <a:ext uri="{9D8B030D-6E8A-4147-A177-3AD203B41FA5}">
                      <a16:colId xmlns:a16="http://schemas.microsoft.com/office/drawing/2014/main" val="3602010399"/>
                    </a:ext>
                  </a:extLst>
                </a:gridCol>
              </a:tblGrid>
              <a:tr h="330763">
                <a:tc>
                  <a:txBody>
                    <a:bodyPr/>
                    <a:lstStyle/>
                    <a:p>
                      <a:pPr algn="ctr"/>
                      <a:r>
                        <a:rPr lang="en-US" sz="1200">
                          <a:solidFill>
                            <a:schemeClr val="bg1"/>
                          </a:solidFill>
                          <a:latin typeface="Arial Body"/>
                          <a:ea typeface="Open Sans"/>
                          <a:cs typeface="Open Sans"/>
                        </a:rPr>
                        <a:t>Oracle Integration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4117749">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6" name="Rectangle: Rounded Corners 15">
            <a:extLst>
              <a:ext uri="{FF2B5EF4-FFF2-40B4-BE49-F238E27FC236}">
                <a16:creationId xmlns:a16="http://schemas.microsoft.com/office/drawing/2014/main" id="{97A49BC9-A8AC-488B-99FD-DA475D9C4E65}"/>
              </a:ext>
            </a:extLst>
          </p:cNvPr>
          <p:cNvSpPr/>
          <p:nvPr/>
        </p:nvSpPr>
        <p:spPr>
          <a:xfrm>
            <a:off x="4350763" y="2042154"/>
            <a:ext cx="2766474" cy="3873993"/>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Orchestration</a:t>
            </a:r>
            <a:endParaRPr kumimoji="0" lang="en-US" sz="11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93" name="Rectangle: Rounded Corners 92">
            <a:extLst>
              <a:ext uri="{FF2B5EF4-FFF2-40B4-BE49-F238E27FC236}">
                <a16:creationId xmlns:a16="http://schemas.microsoft.com/office/drawing/2014/main" id="{B327EDC5-F57E-49C0-8364-93109253A718}"/>
              </a:ext>
            </a:extLst>
          </p:cNvPr>
          <p:cNvSpPr/>
          <p:nvPr/>
        </p:nvSpPr>
        <p:spPr>
          <a:xfrm>
            <a:off x="5620767" y="2409234"/>
            <a:ext cx="1405334" cy="2260194"/>
          </a:xfrm>
          <a:prstGeom prst="roundRect">
            <a:avLst/>
          </a:prstGeom>
          <a:noFill/>
          <a:ln w="63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Oracle ERP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Cloud Adapter – Import Bulk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0CF8A62-7DF6-4401-A3D7-8035F0092282}"/>
              </a:ext>
            </a:extLst>
          </p:cNvPr>
          <p:cNvSpPr txBox="1"/>
          <p:nvPr/>
        </p:nvSpPr>
        <p:spPr>
          <a:xfrm>
            <a:off x="4402319" y="2640077"/>
            <a:ext cx="10909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Trigger Scheduled Integration</a:t>
            </a:r>
          </a:p>
        </p:txBody>
      </p:sp>
      <p:sp>
        <p:nvSpPr>
          <p:cNvPr id="75" name="TextBox 74">
            <a:extLst>
              <a:ext uri="{FF2B5EF4-FFF2-40B4-BE49-F238E27FC236}">
                <a16:creationId xmlns:a16="http://schemas.microsoft.com/office/drawing/2014/main" id="{3EB73A41-9B9F-4F01-9F2E-DF90A5FB4F13}"/>
              </a:ext>
            </a:extLst>
          </p:cNvPr>
          <p:cNvSpPr txBox="1"/>
          <p:nvPr/>
        </p:nvSpPr>
        <p:spPr>
          <a:xfrm>
            <a:off x="4345783" y="3356798"/>
            <a:ext cx="113258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Download the data file</a:t>
            </a:r>
          </a:p>
        </p:txBody>
      </p:sp>
      <p:cxnSp>
        <p:nvCxnSpPr>
          <p:cNvPr id="32" name="Straight Arrow Connector 31">
            <a:extLst>
              <a:ext uri="{FF2B5EF4-FFF2-40B4-BE49-F238E27FC236}">
                <a16:creationId xmlns:a16="http://schemas.microsoft.com/office/drawing/2014/main" id="{8255C23F-76BB-4A04-8E7F-08818431000D}"/>
              </a:ext>
            </a:extLst>
          </p:cNvPr>
          <p:cNvCxnSpPr>
            <a:cxnSpLocks/>
          </p:cNvCxnSpPr>
          <p:nvPr/>
        </p:nvCxnSpPr>
        <p:spPr>
          <a:xfrm>
            <a:off x="4900965" y="2922206"/>
            <a:ext cx="0" cy="13085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369FB6AE-39B3-4B07-A45E-3131C53CB196}"/>
              </a:ext>
            </a:extLst>
          </p:cNvPr>
          <p:cNvSpPr txBox="1"/>
          <p:nvPr/>
        </p:nvSpPr>
        <p:spPr>
          <a:xfrm>
            <a:off x="5649186" y="3786020"/>
            <a:ext cx="1407166"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submitESSJob</a:t>
            </a:r>
          </a:p>
        </p:txBody>
      </p:sp>
      <p:sp>
        <p:nvSpPr>
          <p:cNvPr id="137" name="TextBox 136">
            <a:extLst>
              <a:ext uri="{FF2B5EF4-FFF2-40B4-BE49-F238E27FC236}">
                <a16:creationId xmlns:a16="http://schemas.microsoft.com/office/drawing/2014/main" id="{7EDCB747-EFC0-40E0-9040-20FF3ED9947B}"/>
              </a:ext>
            </a:extLst>
          </p:cNvPr>
          <p:cNvSpPr txBox="1"/>
          <p:nvPr/>
        </p:nvSpPr>
        <p:spPr>
          <a:xfrm>
            <a:off x="5592349" y="3159724"/>
            <a:ext cx="151815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uploadFileToUCM</a:t>
            </a:r>
          </a:p>
        </p:txBody>
      </p:sp>
      <p:sp>
        <p:nvSpPr>
          <p:cNvPr id="73" name="TextBox 72">
            <a:extLst>
              <a:ext uri="{FF2B5EF4-FFF2-40B4-BE49-F238E27FC236}">
                <a16:creationId xmlns:a16="http://schemas.microsoft.com/office/drawing/2014/main" id="{A700BF60-B1C0-4446-9A47-B3FA1BE60EA6}"/>
              </a:ext>
            </a:extLst>
          </p:cNvPr>
          <p:cNvSpPr txBox="1"/>
          <p:nvPr/>
        </p:nvSpPr>
        <p:spPr>
          <a:xfrm>
            <a:off x="4372488" y="4686531"/>
            <a:ext cx="111292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validations</a:t>
            </a:r>
          </a:p>
        </p:txBody>
      </p:sp>
      <p:sp>
        <p:nvSpPr>
          <p:cNvPr id="195" name="TextBox 194">
            <a:extLst>
              <a:ext uri="{FF2B5EF4-FFF2-40B4-BE49-F238E27FC236}">
                <a16:creationId xmlns:a16="http://schemas.microsoft.com/office/drawing/2014/main" id="{8E1FE9ED-46A4-4061-9AF7-39167893106C}"/>
              </a:ext>
            </a:extLst>
          </p:cNvPr>
          <p:cNvSpPr txBox="1"/>
          <p:nvPr/>
        </p:nvSpPr>
        <p:spPr>
          <a:xfrm>
            <a:off x="8100141" y="3501249"/>
            <a:ext cx="12737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Load Interface File for Import</a:t>
            </a:r>
          </a:p>
        </p:txBody>
      </p:sp>
      <p:sp>
        <p:nvSpPr>
          <p:cNvPr id="190" name="TextBox 189">
            <a:extLst>
              <a:ext uri="{FF2B5EF4-FFF2-40B4-BE49-F238E27FC236}">
                <a16:creationId xmlns:a16="http://schemas.microsoft.com/office/drawing/2014/main" id="{9D31B1BC-3368-46DD-8864-6BDB234FBBF2}"/>
              </a:ext>
            </a:extLst>
          </p:cNvPr>
          <p:cNvSpPr txBox="1"/>
          <p:nvPr/>
        </p:nvSpPr>
        <p:spPr>
          <a:xfrm rot="20888292">
            <a:off x="8141705" y="2693665"/>
            <a:ext cx="1125481" cy="2367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Upload Data File</a:t>
            </a:r>
          </a:p>
        </p:txBody>
      </p:sp>
      <p:sp>
        <p:nvSpPr>
          <p:cNvPr id="175" name="TextBox 174">
            <a:extLst>
              <a:ext uri="{FF2B5EF4-FFF2-40B4-BE49-F238E27FC236}">
                <a16:creationId xmlns:a16="http://schemas.microsoft.com/office/drawing/2014/main" id="{4B5C8246-2E97-4F06-B800-22BCABA79B1D}"/>
              </a:ext>
            </a:extLst>
          </p:cNvPr>
          <p:cNvSpPr txBox="1"/>
          <p:nvPr/>
        </p:nvSpPr>
        <p:spPr>
          <a:xfrm>
            <a:off x="5662504" y="4370715"/>
            <a:ext cx="1379231"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 submitESSJob</a:t>
            </a:r>
          </a:p>
        </p:txBody>
      </p:sp>
      <p:graphicFrame>
        <p:nvGraphicFramePr>
          <p:cNvPr id="17" name="Table 16">
            <a:extLst>
              <a:ext uri="{FF2B5EF4-FFF2-40B4-BE49-F238E27FC236}">
                <a16:creationId xmlns:a16="http://schemas.microsoft.com/office/drawing/2014/main" id="{75E8E7A0-C6C7-4365-A790-D4F7AA92BDDC}"/>
              </a:ext>
            </a:extLst>
          </p:cNvPr>
          <p:cNvGraphicFramePr>
            <a:graphicFrameLocks noGrp="1"/>
          </p:cNvGraphicFramePr>
          <p:nvPr/>
        </p:nvGraphicFramePr>
        <p:xfrm>
          <a:off x="9335427" y="1601736"/>
          <a:ext cx="1533680" cy="3663088"/>
        </p:xfrm>
        <a:graphic>
          <a:graphicData uri="http://schemas.openxmlformats.org/drawingml/2006/table">
            <a:tbl>
              <a:tblPr firstRow="1" bandRow="1">
                <a:tableStyleId>{5940675A-B579-460E-94D1-54222C63F5DA}</a:tableStyleId>
              </a:tblPr>
              <a:tblGrid>
                <a:gridCol w="1533680">
                  <a:extLst>
                    <a:ext uri="{9D8B030D-6E8A-4147-A177-3AD203B41FA5}">
                      <a16:colId xmlns:a16="http://schemas.microsoft.com/office/drawing/2014/main" val="3602010399"/>
                    </a:ext>
                  </a:extLst>
                </a:gridCol>
              </a:tblGrid>
              <a:tr h="264012">
                <a:tc>
                  <a:txBody>
                    <a:bodyPr/>
                    <a:lstStyle/>
                    <a:p>
                      <a:pPr algn="ctr"/>
                      <a:r>
                        <a:rPr lang="en-US" sz="1200">
                          <a:solidFill>
                            <a:schemeClr val="bg1"/>
                          </a:solidFill>
                          <a:latin typeface="Arial Body"/>
                          <a:ea typeface="Open Sans"/>
                          <a:cs typeface="Open Sans"/>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38876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575149" y="676564"/>
            <a:ext cx="10972800" cy="523220"/>
          </a:xfrm>
        </p:spPr>
        <p:txBody>
          <a:bodyPr>
            <a:noAutofit/>
          </a:bodyPr>
          <a:lstStyle/>
          <a:p>
            <a:pPr fontAlgn="base">
              <a:lnSpc>
                <a:spcPct val="100000"/>
              </a:lnSpc>
              <a:spcAft>
                <a:spcPct val="0"/>
              </a:spcAft>
              <a:defRPr/>
            </a:pPr>
            <a:r>
              <a:rPr lang="en-US">
                <a:ea typeface="Verdana" panose="020B0604030504040204" pitchFamily="34" charset="0"/>
              </a:rPr>
              <a:t>Inbound File Based Integration – FBDI With OIC</a:t>
            </a:r>
          </a:p>
        </p:txBody>
      </p:sp>
      <p:graphicFrame>
        <p:nvGraphicFramePr>
          <p:cNvPr id="2" name="Table 1">
            <a:extLst>
              <a:ext uri="{FF2B5EF4-FFF2-40B4-BE49-F238E27FC236}">
                <a16:creationId xmlns:a16="http://schemas.microsoft.com/office/drawing/2014/main" id="{EF3C4338-0779-4379-B9D3-CDF6337341AB}"/>
              </a:ext>
            </a:extLst>
          </p:cNvPr>
          <p:cNvGraphicFramePr>
            <a:graphicFrameLocks noGrp="1"/>
          </p:cNvGraphicFramePr>
          <p:nvPr/>
        </p:nvGraphicFramePr>
        <p:xfrm>
          <a:off x="615771" y="1602557"/>
          <a:ext cx="509047" cy="286268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283980">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49692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3" name="TextBox 2">
            <a:extLst>
              <a:ext uri="{FF2B5EF4-FFF2-40B4-BE49-F238E27FC236}">
                <a16:creationId xmlns:a16="http://schemas.microsoft.com/office/drawing/2014/main" id="{C38940A7-926C-49A5-B86A-AA4971C52FBE}"/>
              </a:ext>
            </a:extLst>
          </p:cNvPr>
          <p:cNvSpPr txBox="1"/>
          <p:nvPr/>
        </p:nvSpPr>
        <p:spPr>
          <a:xfrm rot="16200000">
            <a:off x="-275529" y="3059965"/>
            <a:ext cx="228953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Open Sans" panose="020B0606030504020204" pitchFamily="34" charset="0"/>
                <a:cs typeface="Arial" panose="020B0604020202020204" pitchFamily="34" charset="0"/>
              </a:rPr>
              <a:t>Source System</a:t>
            </a:r>
          </a:p>
        </p:txBody>
      </p:sp>
      <p:graphicFrame>
        <p:nvGraphicFramePr>
          <p:cNvPr id="13" name="Table 12">
            <a:extLst>
              <a:ext uri="{FF2B5EF4-FFF2-40B4-BE49-F238E27FC236}">
                <a16:creationId xmlns:a16="http://schemas.microsoft.com/office/drawing/2014/main" id="{70B87D72-F949-426D-B6C6-F08AE15CA6B7}"/>
              </a:ext>
            </a:extLst>
          </p:cNvPr>
          <p:cNvGraphicFramePr>
            <a:graphicFrameLocks noGrp="1"/>
          </p:cNvGraphicFramePr>
          <p:nvPr/>
        </p:nvGraphicFramePr>
        <p:xfrm>
          <a:off x="1948542" y="1600200"/>
          <a:ext cx="1370935" cy="2311675"/>
        </p:xfrm>
        <a:graphic>
          <a:graphicData uri="http://schemas.openxmlformats.org/drawingml/2006/table">
            <a:tbl>
              <a:tblPr firstRow="1" bandRow="1">
                <a:tableStyleId>{5940675A-B579-460E-94D1-54222C63F5DA}</a:tableStyleId>
              </a:tblPr>
              <a:tblGrid>
                <a:gridCol w="1370935">
                  <a:extLst>
                    <a:ext uri="{9D8B030D-6E8A-4147-A177-3AD203B41FA5}">
                      <a16:colId xmlns:a16="http://schemas.microsoft.com/office/drawing/2014/main" val="3602010399"/>
                    </a:ext>
                  </a:extLst>
                </a:gridCol>
              </a:tblGrid>
              <a:tr h="529758">
                <a:tc>
                  <a:txBody>
                    <a:bodyPr/>
                    <a:lstStyle/>
                    <a:p>
                      <a:pPr algn="ctr"/>
                      <a:r>
                        <a:rPr lang="en-US" sz="1200">
                          <a:solidFill>
                            <a:schemeClr val="bg1"/>
                          </a:solidFill>
                          <a:latin typeface="Arial Body"/>
                          <a:ea typeface="Open Sans"/>
                          <a:cs typeface="Open Sans"/>
                        </a:rPr>
                        <a:t>GoAnywhere SFTP</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78191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 name="Rectangle: Rounded Corners 4">
            <a:extLst>
              <a:ext uri="{FF2B5EF4-FFF2-40B4-BE49-F238E27FC236}">
                <a16:creationId xmlns:a16="http://schemas.microsoft.com/office/drawing/2014/main" id="{777C41AE-701F-412C-A3E6-05D07D8E4ABD}"/>
              </a:ext>
            </a:extLst>
          </p:cNvPr>
          <p:cNvSpPr/>
          <p:nvPr/>
        </p:nvSpPr>
        <p:spPr>
          <a:xfrm>
            <a:off x="2059208" y="2222969"/>
            <a:ext cx="1180778" cy="146904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18" name="Freeform 1001">
            <a:extLst>
              <a:ext uri="{FF2B5EF4-FFF2-40B4-BE49-F238E27FC236}">
                <a16:creationId xmlns:a16="http://schemas.microsoft.com/office/drawing/2014/main" id="{E0F0AC52-B542-47AD-9BDF-2E9782E7CD09}"/>
              </a:ext>
            </a:extLst>
          </p:cNvPr>
          <p:cNvSpPr>
            <a:spLocks noEditPoints="1"/>
          </p:cNvSpPr>
          <p:nvPr/>
        </p:nvSpPr>
        <p:spPr bwMode="auto">
          <a:xfrm>
            <a:off x="10332754" y="1966593"/>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7" name="TextBox 6">
            <a:extLst>
              <a:ext uri="{FF2B5EF4-FFF2-40B4-BE49-F238E27FC236}">
                <a16:creationId xmlns:a16="http://schemas.microsoft.com/office/drawing/2014/main" id="{6070E98B-F850-436E-9D51-F23E1430380A}"/>
              </a:ext>
            </a:extLst>
          </p:cNvPr>
          <p:cNvSpPr txBox="1"/>
          <p:nvPr/>
        </p:nvSpPr>
        <p:spPr>
          <a:xfrm>
            <a:off x="9363478" y="4936403"/>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Base Table</a:t>
            </a:r>
          </a:p>
        </p:txBody>
      </p:sp>
      <p:sp>
        <p:nvSpPr>
          <p:cNvPr id="28" name="TextBox 27">
            <a:extLst>
              <a:ext uri="{FF2B5EF4-FFF2-40B4-BE49-F238E27FC236}">
                <a16:creationId xmlns:a16="http://schemas.microsoft.com/office/drawing/2014/main" id="{B790B262-2986-4352-BDB7-1A7E0B51A98D}"/>
              </a:ext>
            </a:extLst>
          </p:cNvPr>
          <p:cNvSpPr txBox="1"/>
          <p:nvPr/>
        </p:nvSpPr>
        <p:spPr>
          <a:xfrm>
            <a:off x="9251203" y="2768865"/>
            <a:ext cx="1387069" cy="5078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Universal Content Management Server (UCM)</a:t>
            </a:r>
          </a:p>
        </p:txBody>
      </p:sp>
      <p:graphicFrame>
        <p:nvGraphicFramePr>
          <p:cNvPr id="29" name="Table 28">
            <a:extLst>
              <a:ext uri="{FF2B5EF4-FFF2-40B4-BE49-F238E27FC236}">
                <a16:creationId xmlns:a16="http://schemas.microsoft.com/office/drawing/2014/main" id="{E649DE7A-7B8F-488B-979F-4AB5A8C57B4B}"/>
              </a:ext>
            </a:extLst>
          </p:cNvPr>
          <p:cNvGraphicFramePr>
            <a:graphicFrameLocks noGrp="1"/>
          </p:cNvGraphicFramePr>
          <p:nvPr/>
        </p:nvGraphicFramePr>
        <p:xfrm>
          <a:off x="1425020" y="4061091"/>
          <a:ext cx="1921495" cy="1387604"/>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322375">
                <a:tc>
                  <a:txBody>
                    <a:bodyPr/>
                    <a:lstStyle/>
                    <a:p>
                      <a:pPr algn="ctr"/>
                      <a:r>
                        <a:rPr lang="en-US" sz="1200">
                          <a:solidFill>
                            <a:schemeClr val="bg1"/>
                          </a:solidFill>
                          <a:latin typeface="Arial Body"/>
                          <a:ea typeface="Open Sans"/>
                          <a:cs typeface="Open Sans"/>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065229">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8" name="TextBox 7">
            <a:extLst>
              <a:ext uri="{FF2B5EF4-FFF2-40B4-BE49-F238E27FC236}">
                <a16:creationId xmlns:a16="http://schemas.microsoft.com/office/drawing/2014/main" id="{2D0C7DEB-A83B-4411-9511-8E1A5ECF61B3}"/>
              </a:ext>
            </a:extLst>
          </p:cNvPr>
          <p:cNvSpPr txBox="1"/>
          <p:nvPr/>
        </p:nvSpPr>
        <p:spPr>
          <a:xfrm>
            <a:off x="1380873" y="5031433"/>
            <a:ext cx="200791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Bulk transformations/ validations</a:t>
            </a:r>
            <a:endParaRPr kumimoji="0" lang="en-US" sz="1000" b="0" i="0" u="none" strike="noStrike" kern="1200" cap="none" spc="0" normalizeH="0" baseline="0" noProof="0">
              <a:ln>
                <a:noFill/>
              </a:ln>
              <a:effectLst/>
              <a:uLnTx/>
              <a:uFillTx/>
              <a:ea typeface="+mn-ea"/>
              <a:cs typeface="Arial" panose="020B0604020202020204" pitchFamily="34" charset="0"/>
            </a:endParaRPr>
          </a:p>
        </p:txBody>
      </p:sp>
      <p:sp>
        <p:nvSpPr>
          <p:cNvPr id="55" name="Freeform 350">
            <a:extLst>
              <a:ext uri="{FF2B5EF4-FFF2-40B4-BE49-F238E27FC236}">
                <a16:creationId xmlns:a16="http://schemas.microsoft.com/office/drawing/2014/main" id="{D7F75DBE-B404-4AFF-8201-8293BC3D7C6B}"/>
              </a:ext>
            </a:extLst>
          </p:cNvPr>
          <p:cNvSpPr>
            <a:spLocks noEditPoints="1"/>
          </p:cNvSpPr>
          <p:nvPr/>
        </p:nvSpPr>
        <p:spPr bwMode="auto">
          <a:xfrm>
            <a:off x="2543835" y="2507593"/>
            <a:ext cx="327819" cy="408810"/>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56" name="Freeform 351">
            <a:extLst>
              <a:ext uri="{FF2B5EF4-FFF2-40B4-BE49-F238E27FC236}">
                <a16:creationId xmlns:a16="http://schemas.microsoft.com/office/drawing/2014/main" id="{DF3863E0-CDD8-4CD6-8FED-C79B7E2732BB}"/>
              </a:ext>
            </a:extLst>
          </p:cNvPr>
          <p:cNvSpPr>
            <a:spLocks noEditPoints="1"/>
          </p:cNvSpPr>
          <p:nvPr/>
        </p:nvSpPr>
        <p:spPr bwMode="auto">
          <a:xfrm>
            <a:off x="2379925" y="2384179"/>
            <a:ext cx="655638" cy="655639"/>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57" name="TextBox 56">
            <a:extLst>
              <a:ext uri="{FF2B5EF4-FFF2-40B4-BE49-F238E27FC236}">
                <a16:creationId xmlns:a16="http://schemas.microsoft.com/office/drawing/2014/main" id="{4C9B9956-46CE-4A03-88CC-C96239BEE518}"/>
              </a:ext>
            </a:extLst>
          </p:cNvPr>
          <p:cNvSpPr txBox="1"/>
          <p:nvPr/>
        </p:nvSpPr>
        <p:spPr>
          <a:xfrm>
            <a:off x="2233871" y="3122013"/>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effectLst/>
              <a:uLnTx/>
              <a:uFillTx/>
              <a:ea typeface="+mn-ea"/>
              <a:cs typeface="Arial" panose="020B0604020202020204" pitchFamily="34" charset="0"/>
            </a:endParaRPr>
          </a:p>
        </p:txBody>
      </p:sp>
      <p:sp>
        <p:nvSpPr>
          <p:cNvPr id="59" name="Freeform 885">
            <a:extLst>
              <a:ext uri="{FF2B5EF4-FFF2-40B4-BE49-F238E27FC236}">
                <a16:creationId xmlns:a16="http://schemas.microsoft.com/office/drawing/2014/main" id="{4E5D3584-51A7-4664-9B88-81DE5E6B4811}"/>
              </a:ext>
            </a:extLst>
          </p:cNvPr>
          <p:cNvSpPr>
            <a:spLocks noChangeAspect="1" noEditPoints="1"/>
          </p:cNvSpPr>
          <p:nvPr/>
        </p:nvSpPr>
        <p:spPr bwMode="auto">
          <a:xfrm>
            <a:off x="4695749" y="3053058"/>
            <a:ext cx="404394" cy="367631"/>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0" name="Freeform 37">
            <a:extLst>
              <a:ext uri="{FF2B5EF4-FFF2-40B4-BE49-F238E27FC236}">
                <a16:creationId xmlns:a16="http://schemas.microsoft.com/office/drawing/2014/main" id="{EFD1DB77-DEC1-496F-8DE4-1BCA2727F8D8}"/>
              </a:ext>
            </a:extLst>
          </p:cNvPr>
          <p:cNvSpPr>
            <a:spLocks noChangeAspect="1" noEditPoints="1"/>
          </p:cNvSpPr>
          <p:nvPr/>
        </p:nvSpPr>
        <p:spPr bwMode="auto">
          <a:xfrm>
            <a:off x="4695749" y="2324467"/>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1" name="Freeform 214">
            <a:extLst>
              <a:ext uri="{FF2B5EF4-FFF2-40B4-BE49-F238E27FC236}">
                <a16:creationId xmlns:a16="http://schemas.microsoft.com/office/drawing/2014/main" id="{F1783C01-CCEA-43C7-AA29-E48907843914}"/>
              </a:ext>
            </a:extLst>
          </p:cNvPr>
          <p:cNvSpPr>
            <a:spLocks noChangeAspect="1" noEditPoints="1"/>
          </p:cNvSpPr>
          <p:nvPr/>
        </p:nvSpPr>
        <p:spPr bwMode="auto">
          <a:xfrm rot="10800000">
            <a:off x="4713108" y="3732358"/>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157 h 512"/>
              <a:gd name="T12" fmla="*/ 373 w 512"/>
              <a:gd name="T13" fmla="*/ 160 h 512"/>
              <a:gd name="T14" fmla="*/ 365 w 512"/>
              <a:gd name="T15" fmla="*/ 157 h 512"/>
              <a:gd name="T16" fmla="*/ 341 w 512"/>
              <a:gd name="T17" fmla="*/ 132 h 512"/>
              <a:gd name="T18" fmla="*/ 341 w 512"/>
              <a:gd name="T19" fmla="*/ 202 h 512"/>
              <a:gd name="T20" fmla="*/ 280 w 512"/>
              <a:gd name="T21" fmla="*/ 302 h 512"/>
              <a:gd name="T22" fmla="*/ 275 w 512"/>
              <a:gd name="T23" fmla="*/ 306 h 512"/>
              <a:gd name="T24" fmla="*/ 266 w 512"/>
              <a:gd name="T25" fmla="*/ 320 h 512"/>
              <a:gd name="T26" fmla="*/ 266 w 512"/>
              <a:gd name="T27" fmla="*/ 320 h 512"/>
              <a:gd name="T28" fmla="*/ 266 w 512"/>
              <a:gd name="T29" fmla="*/ 405 h 512"/>
              <a:gd name="T30" fmla="*/ 256 w 512"/>
              <a:gd name="T31" fmla="*/ 416 h 512"/>
              <a:gd name="T32" fmla="*/ 245 w 512"/>
              <a:gd name="T33" fmla="*/ 405 h 512"/>
              <a:gd name="T34" fmla="*/ 245 w 512"/>
              <a:gd name="T35" fmla="*/ 320 h 512"/>
              <a:gd name="T36" fmla="*/ 245 w 512"/>
              <a:gd name="T37" fmla="*/ 319 h 512"/>
              <a:gd name="T38" fmla="*/ 236 w 512"/>
              <a:gd name="T39" fmla="*/ 306 h 512"/>
              <a:gd name="T40" fmla="*/ 231 w 512"/>
              <a:gd name="T41" fmla="*/ 302 h 512"/>
              <a:gd name="T42" fmla="*/ 170 w 512"/>
              <a:gd name="T43" fmla="*/ 202 h 512"/>
              <a:gd name="T44" fmla="*/ 170 w 512"/>
              <a:gd name="T45" fmla="*/ 132 h 512"/>
              <a:gd name="T46" fmla="*/ 146 w 512"/>
              <a:gd name="T47" fmla="*/ 157 h 512"/>
              <a:gd name="T48" fmla="*/ 138 w 512"/>
              <a:gd name="T49" fmla="*/ 160 h 512"/>
              <a:gd name="T50" fmla="*/ 131 w 512"/>
              <a:gd name="T51" fmla="*/ 157 h 512"/>
              <a:gd name="T52" fmla="*/ 131 w 512"/>
              <a:gd name="T53" fmla="*/ 141 h 512"/>
              <a:gd name="T54" fmla="*/ 173 w 512"/>
              <a:gd name="T55" fmla="*/ 99 h 512"/>
              <a:gd name="T56" fmla="*/ 177 w 512"/>
              <a:gd name="T57" fmla="*/ 96 h 512"/>
              <a:gd name="T58" fmla="*/ 185 w 512"/>
              <a:gd name="T59" fmla="*/ 96 h 512"/>
              <a:gd name="T60" fmla="*/ 189 w 512"/>
              <a:gd name="T61" fmla="*/ 99 h 512"/>
              <a:gd name="T62" fmla="*/ 231 w 512"/>
              <a:gd name="T63" fmla="*/ 141 h 512"/>
              <a:gd name="T64" fmla="*/ 231 w 512"/>
              <a:gd name="T65" fmla="*/ 157 h 512"/>
              <a:gd name="T66" fmla="*/ 224 w 512"/>
              <a:gd name="T67" fmla="*/ 160 h 512"/>
              <a:gd name="T68" fmla="*/ 216 w 512"/>
              <a:gd name="T69" fmla="*/ 157 h 512"/>
              <a:gd name="T70" fmla="*/ 192 w 512"/>
              <a:gd name="T71" fmla="*/ 132 h 512"/>
              <a:gd name="T72" fmla="*/ 192 w 512"/>
              <a:gd name="T73" fmla="*/ 202 h 512"/>
              <a:gd name="T74" fmla="*/ 245 w 512"/>
              <a:gd name="T75" fmla="*/ 286 h 512"/>
              <a:gd name="T76" fmla="*/ 251 w 512"/>
              <a:gd name="T77" fmla="*/ 290 h 512"/>
              <a:gd name="T78" fmla="*/ 256 w 512"/>
              <a:gd name="T79" fmla="*/ 295 h 512"/>
              <a:gd name="T80" fmla="*/ 261 w 512"/>
              <a:gd name="T81" fmla="*/ 290 h 512"/>
              <a:gd name="T82" fmla="*/ 266 w 512"/>
              <a:gd name="T83" fmla="*/ 286 h 512"/>
              <a:gd name="T84" fmla="*/ 320 w 512"/>
              <a:gd name="T85" fmla="*/ 202 h 512"/>
              <a:gd name="T86" fmla="*/ 320 w 512"/>
              <a:gd name="T87" fmla="*/ 132 h 512"/>
              <a:gd name="T88" fmla="*/ 295 w 512"/>
              <a:gd name="T89" fmla="*/ 157 h 512"/>
              <a:gd name="T90" fmla="*/ 288 w 512"/>
              <a:gd name="T91" fmla="*/ 160 h 512"/>
              <a:gd name="T92" fmla="*/ 280 w 512"/>
              <a:gd name="T93" fmla="*/ 157 h 512"/>
              <a:gd name="T94" fmla="*/ 280 w 512"/>
              <a:gd name="T95" fmla="*/ 141 h 512"/>
              <a:gd name="T96" fmla="*/ 323 w 512"/>
              <a:gd name="T97" fmla="*/ 99 h 512"/>
              <a:gd name="T98" fmla="*/ 326 w 512"/>
              <a:gd name="T99" fmla="*/ 96 h 512"/>
              <a:gd name="T100" fmla="*/ 334 w 512"/>
              <a:gd name="T101" fmla="*/ 96 h 512"/>
              <a:gd name="T102" fmla="*/ 338 w 512"/>
              <a:gd name="T103" fmla="*/ 99 h 512"/>
              <a:gd name="T104" fmla="*/ 381 w 512"/>
              <a:gd name="T105" fmla="*/ 141 h 512"/>
              <a:gd name="T106" fmla="*/ 381 w 512"/>
              <a:gd name="T107"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157"/>
                </a:moveTo>
                <a:cubicBezTo>
                  <a:pt x="378" y="159"/>
                  <a:pt x="376" y="160"/>
                  <a:pt x="373" y="160"/>
                </a:cubicBezTo>
                <a:cubicBezTo>
                  <a:pt x="370" y="160"/>
                  <a:pt x="368" y="159"/>
                  <a:pt x="365" y="157"/>
                </a:cubicBezTo>
                <a:cubicBezTo>
                  <a:pt x="341" y="132"/>
                  <a:pt x="341" y="132"/>
                  <a:pt x="341" y="132"/>
                </a:cubicBezTo>
                <a:cubicBezTo>
                  <a:pt x="341" y="202"/>
                  <a:pt x="341" y="202"/>
                  <a:pt x="341" y="202"/>
                </a:cubicBezTo>
                <a:cubicBezTo>
                  <a:pt x="341" y="248"/>
                  <a:pt x="303" y="282"/>
                  <a:pt x="280" y="302"/>
                </a:cubicBezTo>
                <a:cubicBezTo>
                  <a:pt x="275" y="306"/>
                  <a:pt x="275" y="306"/>
                  <a:pt x="275" y="306"/>
                </a:cubicBezTo>
                <a:cubicBezTo>
                  <a:pt x="266" y="314"/>
                  <a:pt x="266" y="318"/>
                  <a:pt x="266" y="320"/>
                </a:cubicBezTo>
                <a:cubicBezTo>
                  <a:pt x="266" y="320"/>
                  <a:pt x="266" y="320"/>
                  <a:pt x="266" y="320"/>
                </a:cubicBezTo>
                <a:cubicBezTo>
                  <a:pt x="266" y="405"/>
                  <a:pt x="266" y="405"/>
                  <a:pt x="266" y="405"/>
                </a:cubicBezTo>
                <a:cubicBezTo>
                  <a:pt x="266" y="411"/>
                  <a:pt x="262" y="416"/>
                  <a:pt x="256" y="416"/>
                </a:cubicBezTo>
                <a:cubicBezTo>
                  <a:pt x="250" y="416"/>
                  <a:pt x="245" y="411"/>
                  <a:pt x="245" y="405"/>
                </a:cubicBezTo>
                <a:cubicBezTo>
                  <a:pt x="245" y="320"/>
                  <a:pt x="245" y="320"/>
                  <a:pt x="245" y="320"/>
                </a:cubicBezTo>
                <a:cubicBezTo>
                  <a:pt x="245" y="319"/>
                  <a:pt x="245" y="319"/>
                  <a:pt x="245" y="319"/>
                </a:cubicBezTo>
                <a:cubicBezTo>
                  <a:pt x="245" y="318"/>
                  <a:pt x="245" y="314"/>
                  <a:pt x="236" y="306"/>
                </a:cubicBezTo>
                <a:cubicBezTo>
                  <a:pt x="231" y="302"/>
                  <a:pt x="231" y="302"/>
                  <a:pt x="231" y="302"/>
                </a:cubicBezTo>
                <a:cubicBezTo>
                  <a:pt x="208" y="282"/>
                  <a:pt x="170" y="248"/>
                  <a:pt x="170" y="202"/>
                </a:cubicBezTo>
                <a:cubicBezTo>
                  <a:pt x="170" y="132"/>
                  <a:pt x="170" y="132"/>
                  <a:pt x="170" y="132"/>
                </a:cubicBezTo>
                <a:cubicBezTo>
                  <a:pt x="146" y="157"/>
                  <a:pt x="146" y="157"/>
                  <a:pt x="146" y="157"/>
                </a:cubicBezTo>
                <a:cubicBezTo>
                  <a:pt x="144" y="159"/>
                  <a:pt x="141" y="160"/>
                  <a:pt x="138" y="160"/>
                </a:cubicBezTo>
                <a:cubicBezTo>
                  <a:pt x="136" y="160"/>
                  <a:pt x="133" y="159"/>
                  <a:pt x="131" y="157"/>
                </a:cubicBezTo>
                <a:cubicBezTo>
                  <a:pt x="127" y="152"/>
                  <a:pt x="127" y="146"/>
                  <a:pt x="131" y="141"/>
                </a:cubicBezTo>
                <a:cubicBezTo>
                  <a:pt x="173" y="99"/>
                  <a:pt x="173" y="99"/>
                  <a:pt x="173" y="99"/>
                </a:cubicBezTo>
                <a:cubicBezTo>
                  <a:pt x="174" y="98"/>
                  <a:pt x="176" y="97"/>
                  <a:pt x="177" y="96"/>
                </a:cubicBezTo>
                <a:cubicBezTo>
                  <a:pt x="180" y="95"/>
                  <a:pt x="182" y="95"/>
                  <a:pt x="185" y="96"/>
                </a:cubicBezTo>
                <a:cubicBezTo>
                  <a:pt x="186" y="97"/>
                  <a:pt x="188" y="98"/>
                  <a:pt x="189" y="99"/>
                </a:cubicBezTo>
                <a:cubicBezTo>
                  <a:pt x="231" y="141"/>
                  <a:pt x="231" y="141"/>
                  <a:pt x="231" y="141"/>
                </a:cubicBezTo>
                <a:cubicBezTo>
                  <a:pt x="235" y="146"/>
                  <a:pt x="235" y="152"/>
                  <a:pt x="231" y="157"/>
                </a:cubicBezTo>
                <a:cubicBezTo>
                  <a:pt x="229" y="159"/>
                  <a:pt x="226" y="160"/>
                  <a:pt x="224" y="160"/>
                </a:cubicBezTo>
                <a:cubicBezTo>
                  <a:pt x="221" y="160"/>
                  <a:pt x="218" y="159"/>
                  <a:pt x="216" y="157"/>
                </a:cubicBezTo>
                <a:cubicBezTo>
                  <a:pt x="192" y="132"/>
                  <a:pt x="192" y="132"/>
                  <a:pt x="192" y="132"/>
                </a:cubicBezTo>
                <a:cubicBezTo>
                  <a:pt x="192" y="202"/>
                  <a:pt x="192" y="202"/>
                  <a:pt x="192" y="202"/>
                </a:cubicBezTo>
                <a:cubicBezTo>
                  <a:pt x="192" y="238"/>
                  <a:pt x="224" y="267"/>
                  <a:pt x="245" y="286"/>
                </a:cubicBezTo>
                <a:cubicBezTo>
                  <a:pt x="251" y="290"/>
                  <a:pt x="251" y="290"/>
                  <a:pt x="251" y="290"/>
                </a:cubicBezTo>
                <a:cubicBezTo>
                  <a:pt x="252" y="292"/>
                  <a:pt x="254" y="294"/>
                  <a:pt x="256" y="295"/>
                </a:cubicBezTo>
                <a:cubicBezTo>
                  <a:pt x="257" y="294"/>
                  <a:pt x="259" y="292"/>
                  <a:pt x="261" y="290"/>
                </a:cubicBezTo>
                <a:cubicBezTo>
                  <a:pt x="266" y="286"/>
                  <a:pt x="266" y="286"/>
                  <a:pt x="266" y="286"/>
                </a:cubicBezTo>
                <a:cubicBezTo>
                  <a:pt x="287" y="267"/>
                  <a:pt x="320" y="238"/>
                  <a:pt x="320" y="202"/>
                </a:cubicBezTo>
                <a:cubicBezTo>
                  <a:pt x="320" y="132"/>
                  <a:pt x="320" y="132"/>
                  <a:pt x="320" y="132"/>
                </a:cubicBezTo>
                <a:cubicBezTo>
                  <a:pt x="295" y="157"/>
                  <a:pt x="295" y="157"/>
                  <a:pt x="295" y="157"/>
                </a:cubicBezTo>
                <a:cubicBezTo>
                  <a:pt x="293" y="159"/>
                  <a:pt x="290" y="160"/>
                  <a:pt x="288" y="160"/>
                </a:cubicBezTo>
                <a:cubicBezTo>
                  <a:pt x="285" y="160"/>
                  <a:pt x="282" y="159"/>
                  <a:pt x="280" y="157"/>
                </a:cubicBezTo>
                <a:cubicBezTo>
                  <a:pt x="276" y="152"/>
                  <a:pt x="276" y="146"/>
                  <a:pt x="280" y="141"/>
                </a:cubicBezTo>
                <a:cubicBezTo>
                  <a:pt x="323" y="99"/>
                  <a:pt x="323" y="99"/>
                  <a:pt x="323" y="99"/>
                </a:cubicBezTo>
                <a:cubicBezTo>
                  <a:pt x="324" y="98"/>
                  <a:pt x="325" y="97"/>
                  <a:pt x="326" y="96"/>
                </a:cubicBezTo>
                <a:cubicBezTo>
                  <a:pt x="329" y="95"/>
                  <a:pt x="332" y="95"/>
                  <a:pt x="334" y="96"/>
                </a:cubicBezTo>
                <a:cubicBezTo>
                  <a:pt x="336" y="97"/>
                  <a:pt x="337" y="98"/>
                  <a:pt x="338" y="99"/>
                </a:cubicBezTo>
                <a:cubicBezTo>
                  <a:pt x="381" y="141"/>
                  <a:pt x="381" y="141"/>
                  <a:pt x="381" y="141"/>
                </a:cubicBezTo>
                <a:cubicBezTo>
                  <a:pt x="385" y="146"/>
                  <a:pt x="385" y="152"/>
                  <a:pt x="381" y="157"/>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2" name="Freeform 603">
            <a:extLst>
              <a:ext uri="{FF2B5EF4-FFF2-40B4-BE49-F238E27FC236}">
                <a16:creationId xmlns:a16="http://schemas.microsoft.com/office/drawing/2014/main" id="{2F37350C-0F80-4AB8-B2A2-A4721E4E89C5}"/>
              </a:ext>
            </a:extLst>
          </p:cNvPr>
          <p:cNvSpPr>
            <a:spLocks noChangeAspect="1" noEditPoints="1"/>
          </p:cNvSpPr>
          <p:nvPr/>
        </p:nvSpPr>
        <p:spPr bwMode="auto">
          <a:xfrm>
            <a:off x="4713108" y="4395015"/>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4" name="Freeform 355">
            <a:extLst>
              <a:ext uri="{FF2B5EF4-FFF2-40B4-BE49-F238E27FC236}">
                <a16:creationId xmlns:a16="http://schemas.microsoft.com/office/drawing/2014/main" id="{7293138E-BE5C-48AD-8F4B-56CA4AC203B5}"/>
              </a:ext>
            </a:extLst>
          </p:cNvPr>
          <p:cNvSpPr>
            <a:spLocks/>
          </p:cNvSpPr>
          <p:nvPr/>
        </p:nvSpPr>
        <p:spPr bwMode="auto">
          <a:xfrm>
            <a:off x="4828727" y="5155038"/>
            <a:ext cx="138402" cy="198953"/>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5" name="Freeform 356">
            <a:extLst>
              <a:ext uri="{FF2B5EF4-FFF2-40B4-BE49-F238E27FC236}">
                <a16:creationId xmlns:a16="http://schemas.microsoft.com/office/drawing/2014/main" id="{7736FE56-A31D-4C2A-8EBD-9AEB4D05FBB8}"/>
              </a:ext>
            </a:extLst>
          </p:cNvPr>
          <p:cNvSpPr>
            <a:spLocks/>
          </p:cNvSpPr>
          <p:nvPr/>
        </p:nvSpPr>
        <p:spPr bwMode="auto">
          <a:xfrm>
            <a:off x="4928203" y="5165851"/>
            <a:ext cx="28113" cy="27032"/>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66" name="Freeform 357">
            <a:extLst>
              <a:ext uri="{FF2B5EF4-FFF2-40B4-BE49-F238E27FC236}">
                <a16:creationId xmlns:a16="http://schemas.microsoft.com/office/drawing/2014/main" id="{8B9382F2-ACF8-4AAA-960D-D52AE8AD1DED}"/>
              </a:ext>
            </a:extLst>
          </p:cNvPr>
          <p:cNvSpPr>
            <a:spLocks noEditPoints="1"/>
          </p:cNvSpPr>
          <p:nvPr/>
        </p:nvSpPr>
        <p:spPr bwMode="auto">
          <a:xfrm>
            <a:off x="4714113" y="5070699"/>
            <a:ext cx="367630"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69" name="Straight Arrow Connector 68">
            <a:extLst>
              <a:ext uri="{FF2B5EF4-FFF2-40B4-BE49-F238E27FC236}">
                <a16:creationId xmlns:a16="http://schemas.microsoft.com/office/drawing/2014/main" id="{3EC6B6FE-11D9-4ABB-94C3-EE7737019EB9}"/>
              </a:ext>
            </a:extLst>
          </p:cNvPr>
          <p:cNvCxnSpPr>
            <a:cxnSpLocks/>
          </p:cNvCxnSpPr>
          <p:nvPr/>
        </p:nvCxnSpPr>
        <p:spPr>
          <a:xfrm>
            <a:off x="4908171" y="3607110"/>
            <a:ext cx="0" cy="12524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CC9C581-58A9-49A6-AF34-1EA0819CE52F}"/>
              </a:ext>
            </a:extLst>
          </p:cNvPr>
          <p:cNvCxnSpPr>
            <a:cxnSpLocks/>
            <a:endCxn id="62" idx="0"/>
          </p:cNvCxnSpPr>
          <p:nvPr/>
        </p:nvCxnSpPr>
        <p:spPr>
          <a:xfrm>
            <a:off x="4896629" y="4220698"/>
            <a:ext cx="0" cy="17431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4C37206-F7E5-419B-A068-B728AFE6C6D4}"/>
              </a:ext>
            </a:extLst>
          </p:cNvPr>
          <p:cNvCxnSpPr>
            <a:cxnSpLocks/>
          </p:cNvCxnSpPr>
          <p:nvPr/>
        </p:nvCxnSpPr>
        <p:spPr>
          <a:xfrm>
            <a:off x="4885305" y="4936403"/>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40B4835-6BB5-4845-8663-5D71426012AF}"/>
              </a:ext>
            </a:extLst>
          </p:cNvPr>
          <p:cNvSpPr txBox="1"/>
          <p:nvPr/>
        </p:nvSpPr>
        <p:spPr>
          <a:xfrm>
            <a:off x="4373473" y="5440942"/>
            <a:ext cx="1112927" cy="3442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Create Oracle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file (s)/zip</a:t>
            </a:r>
          </a:p>
        </p:txBody>
      </p:sp>
      <p:sp>
        <p:nvSpPr>
          <p:cNvPr id="74" name="TextBox 73">
            <a:extLst>
              <a:ext uri="{FF2B5EF4-FFF2-40B4-BE49-F238E27FC236}">
                <a16:creationId xmlns:a16="http://schemas.microsoft.com/office/drawing/2014/main" id="{4320B5D7-EECC-45C5-83BA-95FFD161FA44}"/>
              </a:ext>
            </a:extLst>
          </p:cNvPr>
          <p:cNvSpPr txBox="1"/>
          <p:nvPr/>
        </p:nvSpPr>
        <p:spPr>
          <a:xfrm>
            <a:off x="4311083" y="4062894"/>
            <a:ext cx="111292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Chunking</a:t>
            </a:r>
          </a:p>
        </p:txBody>
      </p:sp>
      <p:cxnSp>
        <p:nvCxnSpPr>
          <p:cNvPr id="85" name="Straight Arrow Connector 84">
            <a:extLst>
              <a:ext uri="{FF2B5EF4-FFF2-40B4-BE49-F238E27FC236}">
                <a16:creationId xmlns:a16="http://schemas.microsoft.com/office/drawing/2014/main" id="{2833B7B6-AF5E-4EAA-A4EB-7C15487C142B}"/>
              </a:ext>
            </a:extLst>
          </p:cNvPr>
          <p:cNvCxnSpPr>
            <a:cxnSpLocks/>
          </p:cNvCxnSpPr>
          <p:nvPr/>
        </p:nvCxnSpPr>
        <p:spPr>
          <a:xfrm flipH="1">
            <a:off x="2997723" y="4545028"/>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D5A48B5-EDA7-411C-BF8A-8E5F061B15DA}"/>
              </a:ext>
            </a:extLst>
          </p:cNvPr>
          <p:cNvCxnSpPr>
            <a:cxnSpLocks/>
          </p:cNvCxnSpPr>
          <p:nvPr/>
        </p:nvCxnSpPr>
        <p:spPr>
          <a:xfrm>
            <a:off x="3040930" y="4711549"/>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10E0597-663E-40DA-B21A-66C48CE32955}"/>
              </a:ext>
            </a:extLst>
          </p:cNvPr>
          <p:cNvCxnSpPr>
            <a:cxnSpLocks/>
          </p:cNvCxnSpPr>
          <p:nvPr/>
        </p:nvCxnSpPr>
        <p:spPr>
          <a:xfrm flipH="1">
            <a:off x="2997723" y="3133771"/>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AC3D987-F470-4A83-9E3D-C1FD0E7EA740}"/>
              </a:ext>
            </a:extLst>
          </p:cNvPr>
          <p:cNvCxnSpPr>
            <a:cxnSpLocks/>
          </p:cNvCxnSpPr>
          <p:nvPr/>
        </p:nvCxnSpPr>
        <p:spPr>
          <a:xfrm>
            <a:off x="3040930" y="3309719"/>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BDA5BE0-B8B8-4425-8E97-F4DC258001CA}"/>
              </a:ext>
            </a:extLst>
          </p:cNvPr>
          <p:cNvCxnSpPr>
            <a:cxnSpLocks/>
            <a:endCxn id="93" idx="1"/>
          </p:cNvCxnSpPr>
          <p:nvPr/>
        </p:nvCxnSpPr>
        <p:spPr>
          <a:xfrm flipV="1">
            <a:off x="5081743" y="3539331"/>
            <a:ext cx="539024" cy="1715184"/>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Freeform 26">
            <a:extLst>
              <a:ext uri="{FF2B5EF4-FFF2-40B4-BE49-F238E27FC236}">
                <a16:creationId xmlns:a16="http://schemas.microsoft.com/office/drawing/2014/main" id="{8522A717-B0F1-4F67-9A67-1CBFDCD66C03}"/>
              </a:ext>
            </a:extLst>
          </p:cNvPr>
          <p:cNvSpPr>
            <a:spLocks noChangeAspect="1" noEditPoints="1"/>
          </p:cNvSpPr>
          <p:nvPr/>
        </p:nvSpPr>
        <p:spPr bwMode="auto">
          <a:xfrm>
            <a:off x="6233170" y="284214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03" name="Freeform 26">
            <a:extLst>
              <a:ext uri="{FF2B5EF4-FFF2-40B4-BE49-F238E27FC236}">
                <a16:creationId xmlns:a16="http://schemas.microsoft.com/office/drawing/2014/main" id="{4E480028-DEB7-48F8-8230-53ECBB0F7A1E}"/>
              </a:ext>
            </a:extLst>
          </p:cNvPr>
          <p:cNvSpPr>
            <a:spLocks noChangeAspect="1" noEditPoints="1"/>
          </p:cNvSpPr>
          <p:nvPr/>
        </p:nvSpPr>
        <p:spPr bwMode="auto">
          <a:xfrm>
            <a:off x="6232428" y="3437323"/>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04" name="Freeform 26">
            <a:extLst>
              <a:ext uri="{FF2B5EF4-FFF2-40B4-BE49-F238E27FC236}">
                <a16:creationId xmlns:a16="http://schemas.microsoft.com/office/drawing/2014/main" id="{259D3B65-CBCF-4AD9-A32C-99E51787480B}"/>
              </a:ext>
            </a:extLst>
          </p:cNvPr>
          <p:cNvSpPr>
            <a:spLocks noChangeAspect="1" noEditPoints="1"/>
          </p:cNvSpPr>
          <p:nvPr/>
        </p:nvSpPr>
        <p:spPr bwMode="auto">
          <a:xfrm>
            <a:off x="6232429" y="4041253"/>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endParaRPr lang="en-GB">
              <a:solidFill>
                <a:prstClr val="black"/>
              </a:solidFill>
              <a:cs typeface="Arial" panose="020B0604020202020204" pitchFamily="34" charset="0"/>
            </a:endParaRPr>
          </a:p>
        </p:txBody>
      </p:sp>
      <p:grpSp>
        <p:nvGrpSpPr>
          <p:cNvPr id="130" name="Group 129">
            <a:extLst>
              <a:ext uri="{FF2B5EF4-FFF2-40B4-BE49-F238E27FC236}">
                <a16:creationId xmlns:a16="http://schemas.microsoft.com/office/drawing/2014/main" id="{4486E30F-82AD-4F1E-ABC8-18A5069C1E1F}"/>
              </a:ext>
            </a:extLst>
          </p:cNvPr>
          <p:cNvGrpSpPr/>
          <p:nvPr/>
        </p:nvGrpSpPr>
        <p:grpSpPr>
          <a:xfrm>
            <a:off x="7746447" y="2856233"/>
            <a:ext cx="202506" cy="207005"/>
            <a:chOff x="2921118" y="5793218"/>
            <a:chExt cx="229229" cy="230310"/>
          </a:xfrm>
          <a:solidFill>
            <a:schemeClr val="tx1">
              <a:lumMod val="50000"/>
              <a:lumOff val="50000"/>
            </a:schemeClr>
          </a:solidFill>
        </p:grpSpPr>
        <p:sp>
          <p:nvSpPr>
            <p:cNvPr id="135" name="Freeform 30">
              <a:extLst>
                <a:ext uri="{FF2B5EF4-FFF2-40B4-BE49-F238E27FC236}">
                  <a16:creationId xmlns:a16="http://schemas.microsoft.com/office/drawing/2014/main" id="{397FD5B5-3984-4C84-A3E2-FA85348EB7D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36" name="Freeform 31">
              <a:extLst>
                <a:ext uri="{FF2B5EF4-FFF2-40B4-BE49-F238E27FC236}">
                  <a16:creationId xmlns:a16="http://schemas.microsoft.com/office/drawing/2014/main" id="{25C69498-D4E4-4BB1-909E-D34CB18CFB0F}"/>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31" name="Freeform 32">
            <a:extLst>
              <a:ext uri="{FF2B5EF4-FFF2-40B4-BE49-F238E27FC236}">
                <a16:creationId xmlns:a16="http://schemas.microsoft.com/office/drawing/2014/main" id="{7B1A7F64-BA32-4760-A1B0-677C1272072D}"/>
              </a:ext>
            </a:extLst>
          </p:cNvPr>
          <p:cNvSpPr>
            <a:spLocks noEditPoints="1"/>
          </p:cNvSpPr>
          <p:nvPr/>
        </p:nvSpPr>
        <p:spPr bwMode="auto">
          <a:xfrm>
            <a:off x="7717184" y="2811910"/>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32" name="Group 131">
            <a:extLst>
              <a:ext uri="{FF2B5EF4-FFF2-40B4-BE49-F238E27FC236}">
                <a16:creationId xmlns:a16="http://schemas.microsoft.com/office/drawing/2014/main" id="{BDF5964F-5189-4F3F-B019-EA9713B205DF}"/>
              </a:ext>
            </a:extLst>
          </p:cNvPr>
          <p:cNvGrpSpPr/>
          <p:nvPr/>
        </p:nvGrpSpPr>
        <p:grpSpPr>
          <a:xfrm>
            <a:off x="7852292" y="2959249"/>
            <a:ext cx="202506" cy="161008"/>
            <a:chOff x="2921118" y="5793218"/>
            <a:chExt cx="229229" cy="230310"/>
          </a:xfrm>
          <a:solidFill>
            <a:schemeClr val="tx1">
              <a:lumMod val="50000"/>
              <a:lumOff val="50000"/>
            </a:schemeClr>
          </a:solidFill>
        </p:grpSpPr>
        <p:sp>
          <p:nvSpPr>
            <p:cNvPr id="133" name="Freeform 30">
              <a:extLst>
                <a:ext uri="{FF2B5EF4-FFF2-40B4-BE49-F238E27FC236}">
                  <a16:creationId xmlns:a16="http://schemas.microsoft.com/office/drawing/2014/main" id="{0490EAD5-EFD4-4BD3-AC10-FD90DBE96AE8}"/>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34" name="Freeform 31">
              <a:extLst>
                <a:ext uri="{FF2B5EF4-FFF2-40B4-BE49-F238E27FC236}">
                  <a16:creationId xmlns:a16="http://schemas.microsoft.com/office/drawing/2014/main" id="{A4324104-B501-438F-BF88-C93110739831}"/>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grpSp>
        <p:nvGrpSpPr>
          <p:cNvPr id="139" name="Group 138">
            <a:extLst>
              <a:ext uri="{FF2B5EF4-FFF2-40B4-BE49-F238E27FC236}">
                <a16:creationId xmlns:a16="http://schemas.microsoft.com/office/drawing/2014/main" id="{56A726CD-C6B0-488F-B57C-3F67688E0354}"/>
              </a:ext>
            </a:extLst>
          </p:cNvPr>
          <p:cNvGrpSpPr/>
          <p:nvPr/>
        </p:nvGrpSpPr>
        <p:grpSpPr>
          <a:xfrm>
            <a:off x="7769725" y="3508648"/>
            <a:ext cx="202506" cy="207005"/>
            <a:chOff x="2921118" y="5793218"/>
            <a:chExt cx="229229" cy="230310"/>
          </a:xfrm>
          <a:solidFill>
            <a:schemeClr val="tx1">
              <a:lumMod val="50000"/>
              <a:lumOff val="50000"/>
            </a:schemeClr>
          </a:solidFill>
        </p:grpSpPr>
        <p:sp>
          <p:nvSpPr>
            <p:cNvPr id="144" name="Freeform 30">
              <a:extLst>
                <a:ext uri="{FF2B5EF4-FFF2-40B4-BE49-F238E27FC236}">
                  <a16:creationId xmlns:a16="http://schemas.microsoft.com/office/drawing/2014/main" id="{72160AAF-999F-455E-B236-F7A6451F508E}"/>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45" name="Freeform 31">
              <a:extLst>
                <a:ext uri="{FF2B5EF4-FFF2-40B4-BE49-F238E27FC236}">
                  <a16:creationId xmlns:a16="http://schemas.microsoft.com/office/drawing/2014/main" id="{BD35278A-52A6-4F1F-AD19-1EEEEA5C17EC}"/>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0" name="Freeform 32">
            <a:extLst>
              <a:ext uri="{FF2B5EF4-FFF2-40B4-BE49-F238E27FC236}">
                <a16:creationId xmlns:a16="http://schemas.microsoft.com/office/drawing/2014/main" id="{B2583D9B-F9F6-4BFE-BA4C-86F16D590388}"/>
              </a:ext>
            </a:extLst>
          </p:cNvPr>
          <p:cNvSpPr>
            <a:spLocks noEditPoints="1"/>
          </p:cNvSpPr>
          <p:nvPr/>
        </p:nvSpPr>
        <p:spPr bwMode="auto">
          <a:xfrm>
            <a:off x="7740462" y="3464325"/>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41" name="Group 140">
            <a:extLst>
              <a:ext uri="{FF2B5EF4-FFF2-40B4-BE49-F238E27FC236}">
                <a16:creationId xmlns:a16="http://schemas.microsoft.com/office/drawing/2014/main" id="{C53A527F-C220-4A1D-8AE4-2E3D7EFA779F}"/>
              </a:ext>
            </a:extLst>
          </p:cNvPr>
          <p:cNvGrpSpPr/>
          <p:nvPr/>
        </p:nvGrpSpPr>
        <p:grpSpPr>
          <a:xfrm>
            <a:off x="7875570" y="3611664"/>
            <a:ext cx="202506" cy="161008"/>
            <a:chOff x="2921118" y="5793218"/>
            <a:chExt cx="229229" cy="230310"/>
          </a:xfrm>
          <a:solidFill>
            <a:schemeClr val="tx1">
              <a:lumMod val="50000"/>
              <a:lumOff val="50000"/>
            </a:schemeClr>
          </a:solidFill>
        </p:grpSpPr>
        <p:sp>
          <p:nvSpPr>
            <p:cNvPr id="142" name="Freeform 30">
              <a:extLst>
                <a:ext uri="{FF2B5EF4-FFF2-40B4-BE49-F238E27FC236}">
                  <a16:creationId xmlns:a16="http://schemas.microsoft.com/office/drawing/2014/main" id="{D1751640-FF87-492E-BA4B-2C72BDB35926}"/>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43" name="Freeform 31">
              <a:extLst>
                <a:ext uri="{FF2B5EF4-FFF2-40B4-BE49-F238E27FC236}">
                  <a16:creationId xmlns:a16="http://schemas.microsoft.com/office/drawing/2014/main" id="{E5FAD18C-F382-43DC-AF81-C07740AC5D78}"/>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6" name="TextBox 145">
            <a:extLst>
              <a:ext uri="{FF2B5EF4-FFF2-40B4-BE49-F238E27FC236}">
                <a16:creationId xmlns:a16="http://schemas.microsoft.com/office/drawing/2014/main" id="{2209A849-AE6B-4361-ADDE-EEFEBA09FFDE}"/>
              </a:ext>
            </a:extLst>
          </p:cNvPr>
          <p:cNvSpPr txBox="1"/>
          <p:nvPr/>
        </p:nvSpPr>
        <p:spPr>
          <a:xfrm>
            <a:off x="7326962" y="3794545"/>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grpSp>
        <p:nvGrpSpPr>
          <p:cNvPr id="148" name="Group 147">
            <a:extLst>
              <a:ext uri="{FF2B5EF4-FFF2-40B4-BE49-F238E27FC236}">
                <a16:creationId xmlns:a16="http://schemas.microsoft.com/office/drawing/2014/main" id="{854A36FD-98B4-4825-8E01-00104C74BD4F}"/>
              </a:ext>
            </a:extLst>
          </p:cNvPr>
          <p:cNvGrpSpPr/>
          <p:nvPr/>
        </p:nvGrpSpPr>
        <p:grpSpPr>
          <a:xfrm>
            <a:off x="7784973" y="4141511"/>
            <a:ext cx="202506" cy="207005"/>
            <a:chOff x="2921118" y="5793218"/>
            <a:chExt cx="229229" cy="230310"/>
          </a:xfrm>
          <a:solidFill>
            <a:schemeClr val="tx1">
              <a:lumMod val="50000"/>
              <a:lumOff val="50000"/>
            </a:schemeClr>
          </a:solidFill>
        </p:grpSpPr>
        <p:sp>
          <p:nvSpPr>
            <p:cNvPr id="153" name="Freeform 30">
              <a:extLst>
                <a:ext uri="{FF2B5EF4-FFF2-40B4-BE49-F238E27FC236}">
                  <a16:creationId xmlns:a16="http://schemas.microsoft.com/office/drawing/2014/main" id="{B6FBA7DA-436D-41C2-9D22-36FA96BA76DC}"/>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54" name="Freeform 31">
              <a:extLst>
                <a:ext uri="{FF2B5EF4-FFF2-40B4-BE49-F238E27FC236}">
                  <a16:creationId xmlns:a16="http://schemas.microsoft.com/office/drawing/2014/main" id="{EDFDD0CA-0D4F-4E9F-9B82-A4F34E6CBEF7}"/>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49" name="Freeform 32">
            <a:extLst>
              <a:ext uri="{FF2B5EF4-FFF2-40B4-BE49-F238E27FC236}">
                <a16:creationId xmlns:a16="http://schemas.microsoft.com/office/drawing/2014/main" id="{32DAC2C3-4D1E-4254-85BE-41CD8767C550}"/>
              </a:ext>
            </a:extLst>
          </p:cNvPr>
          <p:cNvSpPr>
            <a:spLocks noEditPoints="1"/>
          </p:cNvSpPr>
          <p:nvPr/>
        </p:nvSpPr>
        <p:spPr bwMode="auto">
          <a:xfrm>
            <a:off x="7755710" y="4097188"/>
            <a:ext cx="390572" cy="368193"/>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nvGrpSpPr>
          <p:cNvPr id="150" name="Group 149">
            <a:extLst>
              <a:ext uri="{FF2B5EF4-FFF2-40B4-BE49-F238E27FC236}">
                <a16:creationId xmlns:a16="http://schemas.microsoft.com/office/drawing/2014/main" id="{751CE40E-DF9B-4D72-916A-1F416D223DD6}"/>
              </a:ext>
            </a:extLst>
          </p:cNvPr>
          <p:cNvGrpSpPr/>
          <p:nvPr/>
        </p:nvGrpSpPr>
        <p:grpSpPr>
          <a:xfrm>
            <a:off x="7890818" y="4244527"/>
            <a:ext cx="202506" cy="161008"/>
            <a:chOff x="2921118" y="5793218"/>
            <a:chExt cx="229229" cy="230310"/>
          </a:xfrm>
          <a:solidFill>
            <a:schemeClr val="tx1">
              <a:lumMod val="50000"/>
              <a:lumOff val="50000"/>
            </a:schemeClr>
          </a:solidFill>
        </p:grpSpPr>
        <p:sp>
          <p:nvSpPr>
            <p:cNvPr id="151" name="Freeform 30">
              <a:extLst>
                <a:ext uri="{FF2B5EF4-FFF2-40B4-BE49-F238E27FC236}">
                  <a16:creationId xmlns:a16="http://schemas.microsoft.com/office/drawing/2014/main" id="{7381DD2D-9618-4473-9401-6677B8944195}"/>
                </a:ext>
              </a:extLst>
            </p:cNvPr>
            <p:cNvSpPr>
              <a:spLocks noEditPoints="1"/>
            </p:cNvSpPr>
            <p:nvPr/>
          </p:nvSpPr>
          <p:spPr bwMode="auto">
            <a:xfrm>
              <a:off x="2921118" y="5793218"/>
              <a:ext cx="229229" cy="23031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152" name="Freeform 31">
              <a:extLst>
                <a:ext uri="{FF2B5EF4-FFF2-40B4-BE49-F238E27FC236}">
                  <a16:creationId xmlns:a16="http://schemas.microsoft.com/office/drawing/2014/main" id="{B8D58808-DFEC-469F-A8BB-F2F9685B3257}"/>
                </a:ext>
              </a:extLst>
            </p:cNvPr>
            <p:cNvSpPr>
              <a:spLocks noEditPoints="1"/>
            </p:cNvSpPr>
            <p:nvPr/>
          </p:nvSpPr>
          <p:spPr bwMode="auto">
            <a:xfrm>
              <a:off x="2989238" y="5862419"/>
              <a:ext cx="91908" cy="91908"/>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grpSp>
      <p:sp>
        <p:nvSpPr>
          <p:cNvPr id="155" name="TextBox 154">
            <a:extLst>
              <a:ext uri="{FF2B5EF4-FFF2-40B4-BE49-F238E27FC236}">
                <a16:creationId xmlns:a16="http://schemas.microsoft.com/office/drawing/2014/main" id="{ED9833D0-1282-4A8D-AFC3-CBB1A81DB8D8}"/>
              </a:ext>
            </a:extLst>
          </p:cNvPr>
          <p:cNvSpPr txBox="1"/>
          <p:nvPr/>
        </p:nvSpPr>
        <p:spPr>
          <a:xfrm>
            <a:off x="7361156" y="4448297"/>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cxnSp>
        <p:nvCxnSpPr>
          <p:cNvPr id="158" name="Straight Arrow Connector 157">
            <a:extLst>
              <a:ext uri="{FF2B5EF4-FFF2-40B4-BE49-F238E27FC236}">
                <a16:creationId xmlns:a16="http://schemas.microsoft.com/office/drawing/2014/main" id="{BEE678BF-BF1A-442B-928C-5146EB064814}"/>
              </a:ext>
            </a:extLst>
          </p:cNvPr>
          <p:cNvCxnSpPr>
            <a:cxnSpLocks/>
          </p:cNvCxnSpPr>
          <p:nvPr/>
        </p:nvCxnSpPr>
        <p:spPr>
          <a:xfrm flipH="1">
            <a:off x="6636734" y="3053058"/>
            <a:ext cx="989551" cy="1019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D9145B2-7373-4209-B171-3B7EEF87A2B9}"/>
              </a:ext>
            </a:extLst>
          </p:cNvPr>
          <p:cNvCxnSpPr>
            <a:cxnSpLocks/>
          </p:cNvCxnSpPr>
          <p:nvPr/>
        </p:nvCxnSpPr>
        <p:spPr>
          <a:xfrm flipV="1">
            <a:off x="6651659" y="2918446"/>
            <a:ext cx="974626" cy="1787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AC7F3DC-752F-49A6-A8B0-1727983CC358}"/>
              </a:ext>
            </a:extLst>
          </p:cNvPr>
          <p:cNvCxnSpPr>
            <a:cxnSpLocks/>
          </p:cNvCxnSpPr>
          <p:nvPr/>
        </p:nvCxnSpPr>
        <p:spPr>
          <a:xfrm flipH="1">
            <a:off x="6646161" y="3692183"/>
            <a:ext cx="980124" cy="560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7CD0A092-9C35-45D3-A1EA-8D84AB756734}"/>
              </a:ext>
            </a:extLst>
          </p:cNvPr>
          <p:cNvCxnSpPr>
            <a:cxnSpLocks/>
          </p:cNvCxnSpPr>
          <p:nvPr/>
        </p:nvCxnSpPr>
        <p:spPr>
          <a:xfrm>
            <a:off x="6661086" y="3570861"/>
            <a:ext cx="96519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223CDA51-B605-40C9-ABE3-4D05D2AFB5BE}"/>
              </a:ext>
            </a:extLst>
          </p:cNvPr>
          <p:cNvCxnSpPr>
            <a:cxnSpLocks/>
          </p:cNvCxnSpPr>
          <p:nvPr/>
        </p:nvCxnSpPr>
        <p:spPr>
          <a:xfrm flipH="1">
            <a:off x="6655588" y="4327381"/>
            <a:ext cx="97069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5E014C1-E12E-4F79-8CAF-184BED3E7690}"/>
              </a:ext>
            </a:extLst>
          </p:cNvPr>
          <p:cNvCxnSpPr>
            <a:cxnSpLocks/>
          </p:cNvCxnSpPr>
          <p:nvPr/>
        </p:nvCxnSpPr>
        <p:spPr>
          <a:xfrm>
            <a:off x="6670513" y="4200452"/>
            <a:ext cx="955772"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BD308B5C-6A75-4DB3-A484-BE6FC6011A8B}"/>
              </a:ext>
            </a:extLst>
          </p:cNvPr>
          <p:cNvSpPr txBox="1"/>
          <p:nvPr/>
        </p:nvSpPr>
        <p:spPr>
          <a:xfrm>
            <a:off x="7347950" y="3163019"/>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ERP Integration Service</a:t>
            </a:r>
          </a:p>
        </p:txBody>
      </p:sp>
      <p:cxnSp>
        <p:nvCxnSpPr>
          <p:cNvPr id="177" name="Straight Arrow Connector 176">
            <a:extLst>
              <a:ext uri="{FF2B5EF4-FFF2-40B4-BE49-F238E27FC236}">
                <a16:creationId xmlns:a16="http://schemas.microsoft.com/office/drawing/2014/main" id="{177FF4E8-792B-45B9-8DAD-DDE7BE2F7F20}"/>
              </a:ext>
            </a:extLst>
          </p:cNvPr>
          <p:cNvCxnSpPr>
            <a:cxnSpLocks/>
          </p:cNvCxnSpPr>
          <p:nvPr/>
        </p:nvCxnSpPr>
        <p:spPr>
          <a:xfrm flipV="1">
            <a:off x="8175901" y="2811910"/>
            <a:ext cx="1048030" cy="227858"/>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B486A572-75CE-4B5B-8AA2-492A80364977}"/>
              </a:ext>
            </a:extLst>
          </p:cNvPr>
          <p:cNvCxnSpPr>
            <a:cxnSpLocks/>
          </p:cNvCxnSpPr>
          <p:nvPr/>
        </p:nvCxnSpPr>
        <p:spPr>
          <a:xfrm flipV="1">
            <a:off x="8175901" y="3692183"/>
            <a:ext cx="1093915" cy="1"/>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7EB837DF-C1B5-47B9-93C9-220A441A0AA4}"/>
              </a:ext>
            </a:extLst>
          </p:cNvPr>
          <p:cNvCxnSpPr>
            <a:cxnSpLocks/>
          </p:cNvCxnSpPr>
          <p:nvPr/>
        </p:nvCxnSpPr>
        <p:spPr>
          <a:xfrm>
            <a:off x="8242328" y="4286318"/>
            <a:ext cx="969364" cy="257036"/>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B7A0975B-EA9B-4643-956F-8A63C73191D8}"/>
              </a:ext>
            </a:extLst>
          </p:cNvPr>
          <p:cNvSpPr txBox="1"/>
          <p:nvPr/>
        </p:nvSpPr>
        <p:spPr>
          <a:xfrm rot="898812">
            <a:off x="8177292" y="4424627"/>
            <a:ext cx="103185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Import Process</a:t>
            </a:r>
          </a:p>
        </p:txBody>
      </p:sp>
      <p:sp>
        <p:nvSpPr>
          <p:cNvPr id="224" name="TextBox 223">
            <a:extLst>
              <a:ext uri="{FF2B5EF4-FFF2-40B4-BE49-F238E27FC236}">
                <a16:creationId xmlns:a16="http://schemas.microsoft.com/office/drawing/2014/main" id="{D45C0A8A-9C51-4343-A976-E078321C036E}"/>
              </a:ext>
            </a:extLst>
          </p:cNvPr>
          <p:cNvSpPr txBox="1"/>
          <p:nvPr/>
        </p:nvSpPr>
        <p:spPr>
          <a:xfrm>
            <a:off x="3245878" y="2971827"/>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SFTP - Download File</a:t>
            </a:r>
          </a:p>
        </p:txBody>
      </p:sp>
      <p:sp>
        <p:nvSpPr>
          <p:cNvPr id="226" name="TextBox 225">
            <a:extLst>
              <a:ext uri="{FF2B5EF4-FFF2-40B4-BE49-F238E27FC236}">
                <a16:creationId xmlns:a16="http://schemas.microsoft.com/office/drawing/2014/main" id="{3908F9C4-B96E-4374-A2E3-23C095B3E0CE}"/>
              </a:ext>
            </a:extLst>
          </p:cNvPr>
          <p:cNvSpPr txBox="1"/>
          <p:nvPr/>
        </p:nvSpPr>
        <p:spPr>
          <a:xfrm>
            <a:off x="3212335" y="4375495"/>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Database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Stored Procedure</a:t>
            </a:r>
          </a:p>
        </p:txBody>
      </p:sp>
      <p:sp>
        <p:nvSpPr>
          <p:cNvPr id="172" name="TextBox 171">
            <a:extLst>
              <a:ext uri="{FF2B5EF4-FFF2-40B4-BE49-F238E27FC236}">
                <a16:creationId xmlns:a16="http://schemas.microsoft.com/office/drawing/2014/main" id="{645978E3-0AA7-431B-A648-D236E06C16FD}"/>
              </a:ext>
            </a:extLst>
          </p:cNvPr>
          <p:cNvSpPr txBox="1"/>
          <p:nvPr/>
        </p:nvSpPr>
        <p:spPr>
          <a:xfrm>
            <a:off x="5784069" y="5134842"/>
            <a:ext cx="127457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Callback Service triggered</a:t>
            </a:r>
          </a:p>
        </p:txBody>
      </p:sp>
      <p:sp>
        <p:nvSpPr>
          <p:cNvPr id="229" name="Freeform 26">
            <a:extLst>
              <a:ext uri="{FF2B5EF4-FFF2-40B4-BE49-F238E27FC236}">
                <a16:creationId xmlns:a16="http://schemas.microsoft.com/office/drawing/2014/main" id="{7533C8FC-1F50-4CD9-83B2-FDBDFAEDB03B}"/>
              </a:ext>
            </a:extLst>
          </p:cNvPr>
          <p:cNvSpPr>
            <a:spLocks noChangeAspect="1" noEditPoints="1"/>
          </p:cNvSpPr>
          <p:nvPr/>
        </p:nvSpPr>
        <p:spPr bwMode="auto">
          <a:xfrm>
            <a:off x="6232428" y="480352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30" name="Freeform 701">
            <a:extLst>
              <a:ext uri="{FF2B5EF4-FFF2-40B4-BE49-F238E27FC236}">
                <a16:creationId xmlns:a16="http://schemas.microsoft.com/office/drawing/2014/main" id="{3305B576-6ACD-4F4D-AF5F-D0E6231F36E4}"/>
              </a:ext>
            </a:extLst>
          </p:cNvPr>
          <p:cNvSpPr>
            <a:spLocks noChangeAspect="1" noEditPoints="1"/>
          </p:cNvSpPr>
          <p:nvPr/>
        </p:nvSpPr>
        <p:spPr bwMode="auto">
          <a:xfrm>
            <a:off x="6245075" y="5405292"/>
            <a:ext cx="367041" cy="36812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374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37" name="TextBox 236">
            <a:extLst>
              <a:ext uri="{FF2B5EF4-FFF2-40B4-BE49-F238E27FC236}">
                <a16:creationId xmlns:a16="http://schemas.microsoft.com/office/drawing/2014/main" id="{CA01EE3F-9965-49BD-9E8A-DE89D71620EC}"/>
              </a:ext>
            </a:extLst>
          </p:cNvPr>
          <p:cNvSpPr txBox="1"/>
          <p:nvPr/>
        </p:nvSpPr>
        <p:spPr>
          <a:xfrm>
            <a:off x="5778954" y="5729836"/>
            <a:ext cx="127457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effectLst/>
                <a:uLnTx/>
                <a:uFillTx/>
                <a:ea typeface="Open Sans" panose="020B0606030504020204" pitchFamily="34" charset="0"/>
                <a:cs typeface="Arial" panose="020B0604020202020204" pitchFamily="34" charset="0"/>
              </a:rPr>
              <a:t>Send Notification</a:t>
            </a:r>
          </a:p>
        </p:txBody>
      </p:sp>
      <p:sp>
        <p:nvSpPr>
          <p:cNvPr id="109" name="TextBox 108">
            <a:extLst>
              <a:ext uri="{FF2B5EF4-FFF2-40B4-BE49-F238E27FC236}">
                <a16:creationId xmlns:a16="http://schemas.microsoft.com/office/drawing/2014/main" id="{C8BAF6CD-A0A9-4B20-A9A9-FBCC75E13990}"/>
              </a:ext>
            </a:extLst>
          </p:cNvPr>
          <p:cNvSpPr txBox="1"/>
          <p:nvPr/>
        </p:nvSpPr>
        <p:spPr>
          <a:xfrm>
            <a:off x="591646" y="1276279"/>
            <a:ext cx="9274372" cy="184666"/>
          </a:xfrm>
          <a:prstGeom prst="rect">
            <a:avLst/>
          </a:prstGeom>
          <a:noFill/>
          <a:ln>
            <a:noFill/>
          </a:ln>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200" b="0" i="0" u="none" strike="noStrike" kern="1200" cap="none" spc="0" normalizeH="0" baseline="0" noProof="0">
                <a:ln>
                  <a:noFill/>
                </a:ln>
                <a:effectLst/>
                <a:uLnTx/>
                <a:uFillTx/>
                <a:ea typeface="Open Sans" panose="020B0606030504020204" pitchFamily="34" charset="0"/>
                <a:cs typeface="Open Sans" panose="020B0606030504020204" pitchFamily="34" charset="0"/>
              </a:rPr>
              <a:t>Oracle Integration Cloud and ATP Database form the primary building blocks for building integrations into and out of Oracle Cloud</a:t>
            </a:r>
          </a:p>
        </p:txBody>
      </p:sp>
      <p:sp>
        <p:nvSpPr>
          <p:cNvPr id="112" name="Flowchart: Connector 111">
            <a:extLst>
              <a:ext uri="{FF2B5EF4-FFF2-40B4-BE49-F238E27FC236}">
                <a16:creationId xmlns:a16="http://schemas.microsoft.com/office/drawing/2014/main" id="{1A17B2C0-5219-45E7-B39F-293164ABA5E2}"/>
              </a:ext>
            </a:extLst>
          </p:cNvPr>
          <p:cNvSpPr/>
          <p:nvPr/>
        </p:nvSpPr>
        <p:spPr bwMode="gray">
          <a:xfrm>
            <a:off x="3357618" y="3757603"/>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113" name="Flowchart: Connector 112">
            <a:extLst>
              <a:ext uri="{FF2B5EF4-FFF2-40B4-BE49-F238E27FC236}">
                <a16:creationId xmlns:a16="http://schemas.microsoft.com/office/drawing/2014/main" id="{A476A79E-3B31-4969-9B73-E19CDA99E269}"/>
              </a:ext>
            </a:extLst>
          </p:cNvPr>
          <p:cNvSpPr/>
          <p:nvPr/>
        </p:nvSpPr>
        <p:spPr bwMode="gray">
          <a:xfrm>
            <a:off x="10519529" y="3653455"/>
            <a:ext cx="186188" cy="219788"/>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114" name="Flowchart: Connector 113">
            <a:extLst>
              <a:ext uri="{FF2B5EF4-FFF2-40B4-BE49-F238E27FC236}">
                <a16:creationId xmlns:a16="http://schemas.microsoft.com/office/drawing/2014/main" id="{11E613F7-13BA-418D-9340-26A33338881C}"/>
              </a:ext>
            </a:extLst>
          </p:cNvPr>
          <p:cNvSpPr/>
          <p:nvPr/>
        </p:nvSpPr>
        <p:spPr bwMode="gray">
          <a:xfrm>
            <a:off x="6378581" y="210258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115" name="Flowchart: Connector 114">
            <a:extLst>
              <a:ext uri="{FF2B5EF4-FFF2-40B4-BE49-F238E27FC236}">
                <a16:creationId xmlns:a16="http://schemas.microsoft.com/office/drawing/2014/main" id="{6DE51E63-FCA8-4C10-9655-B28427D5329B}"/>
              </a:ext>
            </a:extLst>
          </p:cNvPr>
          <p:cNvSpPr/>
          <p:nvPr/>
        </p:nvSpPr>
        <p:spPr bwMode="gray">
          <a:xfrm>
            <a:off x="1336285" y="572366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116" name="Flowchart: Connector 115">
            <a:extLst>
              <a:ext uri="{FF2B5EF4-FFF2-40B4-BE49-F238E27FC236}">
                <a16:creationId xmlns:a16="http://schemas.microsoft.com/office/drawing/2014/main" id="{E1B779B3-7B07-4FE8-972D-35E5BC5622EA}"/>
              </a:ext>
            </a:extLst>
          </p:cNvPr>
          <p:cNvSpPr/>
          <p:nvPr/>
        </p:nvSpPr>
        <p:spPr bwMode="gray">
          <a:xfrm>
            <a:off x="4198801" y="6074216"/>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117" name="Flowchart: Connector 116">
            <a:extLst>
              <a:ext uri="{FF2B5EF4-FFF2-40B4-BE49-F238E27FC236}">
                <a16:creationId xmlns:a16="http://schemas.microsoft.com/office/drawing/2014/main" id="{24065E64-A18D-437E-8591-E65F96B08C78}"/>
              </a:ext>
            </a:extLst>
          </p:cNvPr>
          <p:cNvSpPr/>
          <p:nvPr/>
        </p:nvSpPr>
        <p:spPr bwMode="gray">
          <a:xfrm>
            <a:off x="9344574" y="572782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12" name="TextBox 11">
            <a:extLst>
              <a:ext uri="{FF2B5EF4-FFF2-40B4-BE49-F238E27FC236}">
                <a16:creationId xmlns:a16="http://schemas.microsoft.com/office/drawing/2014/main" id="{5097F09E-39BF-4156-9422-795AEAA62627}"/>
              </a:ext>
            </a:extLst>
          </p:cNvPr>
          <p:cNvSpPr txBox="1"/>
          <p:nvPr/>
        </p:nvSpPr>
        <p:spPr>
          <a:xfrm>
            <a:off x="1575767" y="5702852"/>
            <a:ext cx="2409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Generate data file based on extraction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place in landing zone</a:t>
            </a:r>
          </a:p>
        </p:txBody>
      </p:sp>
      <p:sp>
        <p:nvSpPr>
          <p:cNvPr id="120" name="TextBox 119">
            <a:extLst>
              <a:ext uri="{FF2B5EF4-FFF2-40B4-BE49-F238E27FC236}">
                <a16:creationId xmlns:a16="http://schemas.microsoft.com/office/drawing/2014/main" id="{3EC0CB52-2C74-46F2-9053-E4B42CB46774}"/>
              </a:ext>
            </a:extLst>
          </p:cNvPr>
          <p:cNvSpPr txBox="1"/>
          <p:nvPr/>
        </p:nvSpPr>
        <p:spPr>
          <a:xfrm>
            <a:off x="4487926" y="6074718"/>
            <a:ext cx="2345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Poll for data file, transform to FBDI format,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Load to UCM and trigger ESS job</a:t>
            </a:r>
          </a:p>
        </p:txBody>
      </p:sp>
      <p:sp>
        <p:nvSpPr>
          <p:cNvPr id="121" name="TextBox 120">
            <a:extLst>
              <a:ext uri="{FF2B5EF4-FFF2-40B4-BE49-F238E27FC236}">
                <a16:creationId xmlns:a16="http://schemas.microsoft.com/office/drawing/2014/main" id="{7A17C05E-FA75-4A2E-AEE7-AA1137F978BC}"/>
              </a:ext>
            </a:extLst>
          </p:cNvPr>
          <p:cNvSpPr txBox="1"/>
          <p:nvPr/>
        </p:nvSpPr>
        <p:spPr>
          <a:xfrm>
            <a:off x="9606320" y="5690884"/>
            <a:ext cx="17620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Generate reconciliation reports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define security rules</a:t>
            </a:r>
          </a:p>
        </p:txBody>
      </p:sp>
      <p:sp>
        <p:nvSpPr>
          <p:cNvPr id="161" name="TextBox 160">
            <a:extLst>
              <a:ext uri="{FF2B5EF4-FFF2-40B4-BE49-F238E27FC236}">
                <a16:creationId xmlns:a16="http://schemas.microsoft.com/office/drawing/2014/main" id="{25FFE998-B64F-458B-9B7A-D7B0B96A09E1}"/>
              </a:ext>
            </a:extLst>
          </p:cNvPr>
          <p:cNvSpPr txBox="1"/>
          <p:nvPr/>
        </p:nvSpPr>
        <p:spPr>
          <a:xfrm>
            <a:off x="9344038" y="3978084"/>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Interface Table</a:t>
            </a:r>
          </a:p>
        </p:txBody>
      </p:sp>
      <p:cxnSp>
        <p:nvCxnSpPr>
          <p:cNvPr id="81" name="Straight Arrow Connector 80">
            <a:extLst>
              <a:ext uri="{FF2B5EF4-FFF2-40B4-BE49-F238E27FC236}">
                <a16:creationId xmlns:a16="http://schemas.microsoft.com/office/drawing/2014/main" id="{406A5338-2F1D-415A-803B-A9F77F196AEC}"/>
              </a:ext>
            </a:extLst>
          </p:cNvPr>
          <p:cNvCxnSpPr>
            <a:cxnSpLocks/>
            <a:stCxn id="28" idx="2"/>
          </p:cNvCxnSpPr>
          <p:nvPr/>
        </p:nvCxnSpPr>
        <p:spPr>
          <a:xfrm>
            <a:off x="9944738" y="3276696"/>
            <a:ext cx="1443" cy="16492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F2CC2C7-0F38-45BC-8A60-C2F4C40267F5}"/>
              </a:ext>
            </a:extLst>
          </p:cNvPr>
          <p:cNvCxnSpPr>
            <a:cxnSpLocks/>
            <a:stCxn id="161" idx="2"/>
          </p:cNvCxnSpPr>
          <p:nvPr/>
        </p:nvCxnSpPr>
        <p:spPr>
          <a:xfrm>
            <a:off x="9942900" y="4208916"/>
            <a:ext cx="9166" cy="14200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Database with solid fill">
            <a:extLst>
              <a:ext uri="{FF2B5EF4-FFF2-40B4-BE49-F238E27FC236}">
                <a16:creationId xmlns:a16="http://schemas.microsoft.com/office/drawing/2014/main" id="{903481FE-ED79-41A4-8145-00BEB2F72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3834" y="3429000"/>
            <a:ext cx="982245" cy="645339"/>
          </a:xfrm>
          <a:prstGeom prst="rect">
            <a:avLst/>
          </a:prstGeom>
        </p:spPr>
      </p:pic>
      <p:grpSp>
        <p:nvGrpSpPr>
          <p:cNvPr id="19" name="Graphic 121" descr="Database with solid fill">
            <a:extLst>
              <a:ext uri="{FF2B5EF4-FFF2-40B4-BE49-F238E27FC236}">
                <a16:creationId xmlns:a16="http://schemas.microsoft.com/office/drawing/2014/main" id="{9E10F060-754E-4C7E-9D59-F2746DBE54DF}"/>
              </a:ext>
            </a:extLst>
          </p:cNvPr>
          <p:cNvGrpSpPr/>
          <p:nvPr/>
        </p:nvGrpSpPr>
        <p:grpSpPr>
          <a:xfrm>
            <a:off x="2057528" y="4473309"/>
            <a:ext cx="572976" cy="510893"/>
            <a:chOff x="2057528" y="4473309"/>
            <a:chExt cx="572976" cy="510893"/>
          </a:xfrm>
          <a:solidFill>
            <a:srgbClr val="75787B"/>
          </a:solidFill>
        </p:grpSpPr>
        <p:sp>
          <p:nvSpPr>
            <p:cNvPr id="20" name="Freeform: Shape 19">
              <a:extLst>
                <a:ext uri="{FF2B5EF4-FFF2-40B4-BE49-F238E27FC236}">
                  <a16:creationId xmlns:a16="http://schemas.microsoft.com/office/drawing/2014/main" id="{71709505-3B05-404F-B488-7DB1EA335DAD}"/>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1" name="Freeform: Shape 20">
              <a:extLst>
                <a:ext uri="{FF2B5EF4-FFF2-40B4-BE49-F238E27FC236}">
                  <a16:creationId xmlns:a16="http://schemas.microsoft.com/office/drawing/2014/main" id="{5F640D6C-1436-4CFA-90E6-FAF3429A7272}"/>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2" name="Freeform: Shape 21">
              <a:extLst>
                <a:ext uri="{FF2B5EF4-FFF2-40B4-BE49-F238E27FC236}">
                  <a16:creationId xmlns:a16="http://schemas.microsoft.com/office/drawing/2014/main" id="{41508B0D-5510-4721-B0CF-63923719C334}"/>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3" name="Freeform: Shape 22">
              <a:extLst>
                <a:ext uri="{FF2B5EF4-FFF2-40B4-BE49-F238E27FC236}">
                  <a16:creationId xmlns:a16="http://schemas.microsoft.com/office/drawing/2014/main" id="{5A0B80A3-3CB6-4F0E-9F73-1A3DA2C80AEB}"/>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pic>
        <p:nvPicPr>
          <p:cNvPr id="14" name="Graphic 13" descr="Server outline">
            <a:extLst>
              <a:ext uri="{FF2B5EF4-FFF2-40B4-BE49-F238E27FC236}">
                <a16:creationId xmlns:a16="http://schemas.microsoft.com/office/drawing/2014/main" id="{B3FE64D3-7B27-40C4-BB37-3705968832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2978" y="2003649"/>
            <a:ext cx="914400" cy="914400"/>
          </a:xfrm>
          <a:prstGeom prst="rect">
            <a:avLst/>
          </a:prstGeom>
        </p:spPr>
      </p:pic>
      <p:pic>
        <p:nvPicPr>
          <p:cNvPr id="128" name="Graphic 127" descr="Database with solid fill">
            <a:extLst>
              <a:ext uri="{FF2B5EF4-FFF2-40B4-BE49-F238E27FC236}">
                <a16:creationId xmlns:a16="http://schemas.microsoft.com/office/drawing/2014/main" id="{51375CAB-E0FC-4789-BD44-D748B7162B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3596" y="4320192"/>
            <a:ext cx="982245" cy="645339"/>
          </a:xfrm>
          <a:prstGeom prst="rect">
            <a:avLst/>
          </a:prstGeom>
        </p:spPr>
      </p:pic>
      <p:cxnSp>
        <p:nvCxnSpPr>
          <p:cNvPr id="173" name="Straight Arrow Connector 172">
            <a:extLst>
              <a:ext uri="{FF2B5EF4-FFF2-40B4-BE49-F238E27FC236}">
                <a16:creationId xmlns:a16="http://schemas.microsoft.com/office/drawing/2014/main" id="{639BBB09-65A6-4738-96A6-D4EC8B86968C}"/>
              </a:ext>
            </a:extLst>
          </p:cNvPr>
          <p:cNvCxnSpPr>
            <a:cxnSpLocks/>
          </p:cNvCxnSpPr>
          <p:nvPr/>
        </p:nvCxnSpPr>
        <p:spPr>
          <a:xfrm>
            <a:off x="6425359" y="5264824"/>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CF40FF7-3B55-4A65-BB6F-086513002083}"/>
              </a:ext>
            </a:extLst>
          </p:cNvPr>
          <p:cNvCxnSpPr>
            <a:cxnSpLocks/>
          </p:cNvCxnSpPr>
          <p:nvPr/>
        </p:nvCxnSpPr>
        <p:spPr>
          <a:xfrm>
            <a:off x="6416242" y="3915390"/>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AADBA23-1EF0-4238-BDBA-AF02DA04F61A}"/>
              </a:ext>
            </a:extLst>
          </p:cNvPr>
          <p:cNvCxnSpPr>
            <a:cxnSpLocks/>
          </p:cNvCxnSpPr>
          <p:nvPr/>
        </p:nvCxnSpPr>
        <p:spPr>
          <a:xfrm>
            <a:off x="6413976" y="3309719"/>
            <a:ext cx="0" cy="13429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9042242-BE38-46A9-B118-1172E45B38DB}"/>
              </a:ext>
            </a:extLst>
          </p:cNvPr>
          <p:cNvCxnSpPr>
            <a:cxnSpLocks/>
          </p:cNvCxnSpPr>
          <p:nvPr/>
        </p:nvCxnSpPr>
        <p:spPr>
          <a:xfrm>
            <a:off x="6425359" y="4553977"/>
            <a:ext cx="0" cy="24974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8425578C-EC47-4CC5-AD0F-D14C0B1BEE74}"/>
              </a:ext>
            </a:extLst>
          </p:cNvPr>
          <p:cNvGrpSpPr/>
          <p:nvPr/>
        </p:nvGrpSpPr>
        <p:grpSpPr>
          <a:xfrm>
            <a:off x="0" y="16350"/>
            <a:ext cx="2869301" cy="284558"/>
            <a:chOff x="2003522" y="13133"/>
            <a:chExt cx="2869301" cy="284558"/>
          </a:xfrm>
        </p:grpSpPr>
        <p:sp>
          <p:nvSpPr>
            <p:cNvPr id="129" name="Arrow: Chevron 128">
              <a:extLst>
                <a:ext uri="{FF2B5EF4-FFF2-40B4-BE49-F238E27FC236}">
                  <a16:creationId xmlns:a16="http://schemas.microsoft.com/office/drawing/2014/main" id="{60C0D32F-C7A8-48AC-BB39-CFA31CE620BB}"/>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138" name="Arrow: Chevron 137">
              <a:extLst>
                <a:ext uri="{FF2B5EF4-FFF2-40B4-BE49-F238E27FC236}">
                  <a16:creationId xmlns:a16="http://schemas.microsoft.com/office/drawing/2014/main" id="{5507F7A9-0998-4043-92CD-EF96BBFB9D43}"/>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147" name="Arrow: Chevron 146">
            <a:extLst>
              <a:ext uri="{FF2B5EF4-FFF2-40B4-BE49-F238E27FC236}">
                <a16:creationId xmlns:a16="http://schemas.microsoft.com/office/drawing/2014/main" id="{EC6D510E-BA1B-46C8-B33F-91369DC30E05}"/>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graphicFrame>
        <p:nvGraphicFramePr>
          <p:cNvPr id="6" name="Table 5">
            <a:extLst>
              <a:ext uri="{FF2B5EF4-FFF2-40B4-BE49-F238E27FC236}">
                <a16:creationId xmlns:a16="http://schemas.microsoft.com/office/drawing/2014/main" id="{39A3EF61-B164-2494-4463-CA1DF2B39D04}"/>
              </a:ext>
            </a:extLst>
          </p:cNvPr>
          <p:cNvGraphicFramePr>
            <a:graphicFrameLocks noGrp="1"/>
          </p:cNvGraphicFramePr>
          <p:nvPr/>
        </p:nvGraphicFramePr>
        <p:xfrm>
          <a:off x="1284514" y="1611085"/>
          <a:ext cx="509047" cy="2302811"/>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283965">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937051">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1" name="TextBox 10">
            <a:extLst>
              <a:ext uri="{FF2B5EF4-FFF2-40B4-BE49-F238E27FC236}">
                <a16:creationId xmlns:a16="http://schemas.microsoft.com/office/drawing/2014/main" id="{CD40ADC7-FC88-943C-46D1-03A2ECE028E6}"/>
              </a:ext>
            </a:extLst>
          </p:cNvPr>
          <p:cNvSpPr txBox="1"/>
          <p:nvPr/>
        </p:nvSpPr>
        <p:spPr>
          <a:xfrm rot="16200000">
            <a:off x="442929" y="2820479"/>
            <a:ext cx="2289538"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ea typeface="Open Sans"/>
                <a:cs typeface="Arial"/>
              </a:rPr>
              <a:t>Informatica</a:t>
            </a:r>
            <a:endParaRPr kumimoji="0" lang="en-US" sz="1050" b="0" i="0" u="none" strike="noStrike" kern="1200" cap="none" spc="0" normalizeH="0" baseline="0" noProof="0">
              <a:ln>
                <a:noFill/>
              </a:ln>
              <a:effectLst/>
              <a:uLnTx/>
              <a:uFillTx/>
              <a:ea typeface="Open Sans"/>
              <a:cs typeface="Arial"/>
            </a:endParaRPr>
          </a:p>
        </p:txBody>
      </p:sp>
      <p:cxnSp>
        <p:nvCxnSpPr>
          <p:cNvPr id="24" name="Straight Arrow Connector 23">
            <a:extLst>
              <a:ext uri="{FF2B5EF4-FFF2-40B4-BE49-F238E27FC236}">
                <a16:creationId xmlns:a16="http://schemas.microsoft.com/office/drawing/2014/main" id="{DC50B1D7-0609-19E4-0DC5-FE84BF3D860B}"/>
              </a:ext>
            </a:extLst>
          </p:cNvPr>
          <p:cNvCxnSpPr/>
          <p:nvPr/>
        </p:nvCxnSpPr>
        <p:spPr>
          <a:xfrm flipV="1">
            <a:off x="1077686" y="3058887"/>
            <a:ext cx="250370" cy="1088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5898F6-26A2-4280-F07B-16BA2533FB0F}"/>
              </a:ext>
            </a:extLst>
          </p:cNvPr>
          <p:cNvCxnSpPr>
            <a:cxnSpLocks/>
          </p:cNvCxnSpPr>
          <p:nvPr/>
        </p:nvCxnSpPr>
        <p:spPr>
          <a:xfrm flipV="1">
            <a:off x="1807029" y="3069772"/>
            <a:ext cx="250370" cy="1088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624A6F6-F35D-94FE-DFA4-575F2EE495F1}"/>
              </a:ext>
            </a:extLst>
          </p:cNvPr>
          <p:cNvSpPr txBox="1"/>
          <p:nvPr/>
        </p:nvSpPr>
        <p:spPr>
          <a:xfrm>
            <a:off x="138852" y="4690480"/>
            <a:ext cx="983606" cy="784830"/>
          </a:xfrm>
          <a:prstGeom prst="rect">
            <a:avLst/>
          </a:prstGeom>
          <a:noFill/>
        </p:spPr>
        <p:txBody>
          <a:bodyPr wrap="square" lIns="91440" tIns="45720" rIns="91440" bIns="45720" rtlCol="0" anchor="t">
            <a:spAutoFit/>
          </a:bodyPr>
          <a:lstStyle/>
          <a:p>
            <a:pPr>
              <a:defRPr/>
            </a:pPr>
            <a:r>
              <a:rPr lang="en-US" sz="900">
                <a:cs typeface="Arial"/>
              </a:rPr>
              <a:t>Informatica will </a:t>
            </a:r>
            <a:endParaRPr lang="en-US">
              <a:cs typeface="Arial"/>
            </a:endParaRPr>
          </a:p>
          <a:p>
            <a:pPr>
              <a:defRPr/>
            </a:pPr>
            <a:r>
              <a:rPr lang="en-US" sz="900">
                <a:cs typeface="Arial"/>
              </a:rPr>
              <a:t>pull the file and placed in </a:t>
            </a:r>
            <a:r>
              <a:rPr lang="en-US" sz="900" err="1">
                <a:cs typeface="Arial"/>
              </a:rPr>
              <a:t>GoAnywhere</a:t>
            </a:r>
            <a:r>
              <a:rPr lang="en-US" sz="900">
                <a:cs typeface="Arial"/>
              </a:rPr>
              <a:t> SFTP</a:t>
            </a:r>
            <a:endParaRPr lang="en-US">
              <a:cs typeface="Arial"/>
            </a:endParaRPr>
          </a:p>
        </p:txBody>
      </p:sp>
    </p:spTree>
    <p:extLst>
      <p:ext uri="{BB962C8B-B14F-4D97-AF65-F5344CB8AC3E}">
        <p14:creationId xmlns:p14="http://schemas.microsoft.com/office/powerpoint/2010/main" val="374763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E3F445D-7E73-4ADA-9CE5-9765A708D099}"/>
              </a:ext>
            </a:extLst>
          </p:cNvPr>
          <p:cNvGraphicFramePr>
            <a:graphicFrameLocks noGrp="1"/>
          </p:cNvGraphicFramePr>
          <p:nvPr/>
        </p:nvGraphicFramePr>
        <p:xfrm>
          <a:off x="4678047" y="1601734"/>
          <a:ext cx="2995371" cy="4280573"/>
        </p:xfrm>
        <a:graphic>
          <a:graphicData uri="http://schemas.openxmlformats.org/drawingml/2006/table">
            <a:tbl>
              <a:tblPr firstRow="1" bandRow="1">
                <a:tableStyleId>{5940675A-B579-460E-94D1-54222C63F5DA}</a:tableStyleId>
              </a:tblPr>
              <a:tblGrid>
                <a:gridCol w="2995371">
                  <a:extLst>
                    <a:ext uri="{9D8B030D-6E8A-4147-A177-3AD203B41FA5}">
                      <a16:colId xmlns:a16="http://schemas.microsoft.com/office/drawing/2014/main" val="3602010399"/>
                    </a:ext>
                  </a:extLst>
                </a:gridCol>
              </a:tblGrid>
              <a:tr h="318276">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Integration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962297">
                <a:tc>
                  <a:txBody>
                    <a:bodyPr/>
                    <a:lstStyle/>
                    <a:p>
                      <a:endParaRPr lang="en-US"/>
                    </a:p>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7" name="TextBox 46">
            <a:extLst>
              <a:ext uri="{FF2B5EF4-FFF2-40B4-BE49-F238E27FC236}">
                <a16:creationId xmlns:a16="http://schemas.microsoft.com/office/drawing/2014/main" id="{A09A6F86-7311-453A-9A37-600B785DC3CA}"/>
              </a:ext>
            </a:extLst>
          </p:cNvPr>
          <p:cNvSpPr txBox="1"/>
          <p:nvPr/>
        </p:nvSpPr>
        <p:spPr>
          <a:xfrm>
            <a:off x="4721149" y="3611322"/>
            <a:ext cx="121913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Download the data file</a:t>
            </a:r>
          </a:p>
        </p:txBody>
      </p:sp>
      <p:sp>
        <p:nvSpPr>
          <p:cNvPr id="40" name="TextBox 39">
            <a:extLst>
              <a:ext uri="{FF2B5EF4-FFF2-40B4-BE49-F238E27FC236}">
                <a16:creationId xmlns:a16="http://schemas.microsoft.com/office/drawing/2014/main" id="{3022EF23-BCB6-443A-846D-46CB5CA87E55}"/>
              </a:ext>
            </a:extLst>
          </p:cNvPr>
          <p:cNvSpPr txBox="1"/>
          <p:nvPr/>
        </p:nvSpPr>
        <p:spPr>
          <a:xfrm>
            <a:off x="4721149" y="2906108"/>
            <a:ext cx="154958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Trigger Scheduled Integration</a:t>
            </a:r>
          </a:p>
        </p:txBody>
      </p:sp>
      <p:sp>
        <p:nvSpPr>
          <p:cNvPr id="98" name="TextBox 97">
            <a:extLst>
              <a:ext uri="{FF2B5EF4-FFF2-40B4-BE49-F238E27FC236}">
                <a16:creationId xmlns:a16="http://schemas.microsoft.com/office/drawing/2014/main" id="{4C06F3BF-C2CF-4D26-92FF-1E4193537974}"/>
              </a:ext>
            </a:extLst>
          </p:cNvPr>
          <p:cNvSpPr txBox="1"/>
          <p:nvPr/>
        </p:nvSpPr>
        <p:spPr>
          <a:xfrm>
            <a:off x="3256731" y="3112261"/>
            <a:ext cx="14051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SFTP - Download File</a:t>
            </a:r>
          </a:p>
        </p:txBody>
      </p:sp>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617589" y="745618"/>
            <a:ext cx="11233607" cy="523220"/>
          </a:xfrm>
        </p:spPr>
        <p:txBody>
          <a:bodyPr>
            <a:noAutofit/>
          </a:bodyPr>
          <a:lstStyle/>
          <a:p>
            <a:r>
              <a:rPr lang="en-US">
                <a:latin typeface="+mn-lt"/>
                <a:ea typeface="Verdana" panose="020B0604030504040204" pitchFamily="34" charset="0"/>
              </a:rPr>
              <a:t>Inbound Integration Using Web Service - File Input With OIC</a:t>
            </a:r>
          </a:p>
        </p:txBody>
      </p:sp>
      <p:sp>
        <p:nvSpPr>
          <p:cNvPr id="3" name="Rectangle: Rounded Corners 2">
            <a:extLst>
              <a:ext uri="{FF2B5EF4-FFF2-40B4-BE49-F238E27FC236}">
                <a16:creationId xmlns:a16="http://schemas.microsoft.com/office/drawing/2014/main" id="{30DABA87-9B04-4E6C-95B8-C99E3F9853FC}"/>
              </a:ext>
            </a:extLst>
          </p:cNvPr>
          <p:cNvSpPr/>
          <p:nvPr/>
        </p:nvSpPr>
        <p:spPr>
          <a:xfrm>
            <a:off x="4784396" y="2042154"/>
            <a:ext cx="2766474" cy="365355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Orchestration</a:t>
            </a:r>
            <a:endParaRPr kumimoji="0" lang="en-US" sz="11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9CE53BD3-8C74-4F17-B507-B17406052F4C}"/>
              </a:ext>
            </a:extLst>
          </p:cNvPr>
          <p:cNvCxnSpPr>
            <a:cxnSpLocks/>
          </p:cNvCxnSpPr>
          <p:nvPr/>
        </p:nvCxnSpPr>
        <p:spPr>
          <a:xfrm>
            <a:off x="5362877" y="3074112"/>
            <a:ext cx="0" cy="2334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7A9CB51E-C6A1-4BDA-BCB2-3745613A3F92}"/>
              </a:ext>
            </a:extLst>
          </p:cNvPr>
          <p:cNvGraphicFramePr>
            <a:graphicFrameLocks noGrp="1"/>
          </p:cNvGraphicFramePr>
          <p:nvPr/>
        </p:nvGraphicFramePr>
        <p:xfrm>
          <a:off x="9043195" y="1601736"/>
          <a:ext cx="2288065" cy="2569572"/>
        </p:xfrm>
        <a:graphic>
          <a:graphicData uri="http://schemas.openxmlformats.org/drawingml/2006/table">
            <a:tbl>
              <a:tblPr firstRow="1" bandRow="1">
                <a:tableStyleId>{5940675A-B579-460E-94D1-54222C63F5DA}</a:tableStyleId>
              </a:tblPr>
              <a:tblGrid>
                <a:gridCol w="2288065">
                  <a:extLst>
                    <a:ext uri="{9D8B030D-6E8A-4147-A177-3AD203B41FA5}">
                      <a16:colId xmlns:a16="http://schemas.microsoft.com/office/drawing/2014/main" val="3602010399"/>
                    </a:ext>
                  </a:extLst>
                </a:gridCol>
              </a:tblGrid>
              <a:tr h="277920">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291652">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3" name="Freeform 1001">
            <a:extLst>
              <a:ext uri="{FF2B5EF4-FFF2-40B4-BE49-F238E27FC236}">
                <a16:creationId xmlns:a16="http://schemas.microsoft.com/office/drawing/2014/main" id="{A11A1078-3D21-43F1-987A-6F96FC167648}"/>
              </a:ext>
            </a:extLst>
          </p:cNvPr>
          <p:cNvSpPr>
            <a:spLocks noEditPoints="1"/>
          </p:cNvSpPr>
          <p:nvPr/>
        </p:nvSpPr>
        <p:spPr bwMode="auto">
          <a:xfrm>
            <a:off x="10852728" y="1941322"/>
            <a:ext cx="450010" cy="298995"/>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21" name="TextBox 20">
            <a:extLst>
              <a:ext uri="{FF2B5EF4-FFF2-40B4-BE49-F238E27FC236}">
                <a16:creationId xmlns:a16="http://schemas.microsoft.com/office/drawing/2014/main" id="{8631DFE2-AD2B-472D-BBFE-2E37ECF7E5DF}"/>
              </a:ext>
            </a:extLst>
          </p:cNvPr>
          <p:cNvSpPr txBox="1"/>
          <p:nvPr/>
        </p:nvSpPr>
        <p:spPr>
          <a:xfrm>
            <a:off x="10067793" y="3371163"/>
            <a:ext cx="119772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Cloud Database</a:t>
            </a:r>
          </a:p>
        </p:txBody>
      </p:sp>
      <p:graphicFrame>
        <p:nvGraphicFramePr>
          <p:cNvPr id="23" name="Table 22">
            <a:extLst>
              <a:ext uri="{FF2B5EF4-FFF2-40B4-BE49-F238E27FC236}">
                <a16:creationId xmlns:a16="http://schemas.microsoft.com/office/drawing/2014/main" id="{4EC37DB0-3BB2-4FD2-AB67-0B2D2C6D7900}"/>
              </a:ext>
            </a:extLst>
          </p:cNvPr>
          <p:cNvGraphicFramePr>
            <a:graphicFrameLocks noGrp="1"/>
          </p:cNvGraphicFramePr>
          <p:nvPr/>
        </p:nvGraphicFramePr>
        <p:xfrm>
          <a:off x="1414288" y="4351301"/>
          <a:ext cx="1921495" cy="1531006"/>
        </p:xfrm>
        <a:graphic>
          <a:graphicData uri="http://schemas.openxmlformats.org/drawingml/2006/table">
            <a:tbl>
              <a:tblPr firstRow="1" bandRow="1">
                <a:tableStyleId>{5940675A-B579-460E-94D1-54222C63F5DA}</a:tableStyleId>
              </a:tblPr>
              <a:tblGrid>
                <a:gridCol w="1921495">
                  <a:extLst>
                    <a:ext uri="{9D8B030D-6E8A-4147-A177-3AD203B41FA5}">
                      <a16:colId xmlns:a16="http://schemas.microsoft.com/office/drawing/2014/main" val="3602010399"/>
                    </a:ext>
                  </a:extLst>
                </a:gridCol>
              </a:tblGrid>
              <a:tr h="355691">
                <a:tc>
                  <a:txBody>
                    <a:bodyPr/>
                    <a:lstStyle/>
                    <a:p>
                      <a:pPr algn="ctr"/>
                      <a:r>
                        <a:rPr lang="en-US" sz="1200">
                          <a:solidFill>
                            <a:schemeClr val="bg1"/>
                          </a:solidFill>
                          <a:latin typeface="Arial Body"/>
                          <a:ea typeface="Open Sans" panose="020B0606030504020204" pitchFamily="34" charset="0"/>
                          <a:cs typeface="Open Sans" panose="020B0606030504020204" pitchFamily="34" charset="0"/>
                        </a:rPr>
                        <a:t>ATP Database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175315">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25" name="TextBox 24">
            <a:extLst>
              <a:ext uri="{FF2B5EF4-FFF2-40B4-BE49-F238E27FC236}">
                <a16:creationId xmlns:a16="http://schemas.microsoft.com/office/drawing/2014/main" id="{E70B0D27-83F8-44FE-9E2E-F4899B3F2844}"/>
              </a:ext>
            </a:extLst>
          </p:cNvPr>
          <p:cNvSpPr txBox="1"/>
          <p:nvPr/>
        </p:nvSpPr>
        <p:spPr>
          <a:xfrm>
            <a:off x="1345531" y="5400933"/>
            <a:ext cx="200791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Bulk transformations/ validations</a:t>
            </a:r>
            <a:endParaRPr kumimoji="0" lang="en-US" sz="1000" b="0" i="0" u="none" strike="noStrike" kern="1200" cap="none" spc="0" normalizeH="0" baseline="0" noProof="0">
              <a:ln>
                <a:noFill/>
              </a:ln>
              <a:effectLst/>
              <a:uLnTx/>
              <a:uFillTx/>
              <a:cs typeface="Arial" panose="020B0604020202020204" pitchFamily="34" charset="0"/>
            </a:endParaRPr>
          </a:p>
        </p:txBody>
      </p:sp>
      <p:sp>
        <p:nvSpPr>
          <p:cNvPr id="32" name="Freeform 885">
            <a:extLst>
              <a:ext uri="{FF2B5EF4-FFF2-40B4-BE49-F238E27FC236}">
                <a16:creationId xmlns:a16="http://schemas.microsoft.com/office/drawing/2014/main" id="{9B858F60-80E8-445D-A037-CC1E1DF27254}"/>
              </a:ext>
            </a:extLst>
          </p:cNvPr>
          <p:cNvSpPr>
            <a:spLocks noChangeAspect="1" noEditPoints="1"/>
          </p:cNvSpPr>
          <p:nvPr/>
        </p:nvSpPr>
        <p:spPr bwMode="auto">
          <a:xfrm>
            <a:off x="5157661" y="3307582"/>
            <a:ext cx="404394" cy="367631"/>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3" name="Freeform 37">
            <a:extLst>
              <a:ext uri="{FF2B5EF4-FFF2-40B4-BE49-F238E27FC236}">
                <a16:creationId xmlns:a16="http://schemas.microsoft.com/office/drawing/2014/main" id="{3CA4637B-1237-4FCA-B83A-7E93C484C5DA}"/>
              </a:ext>
            </a:extLst>
          </p:cNvPr>
          <p:cNvSpPr>
            <a:spLocks noChangeAspect="1" noEditPoints="1"/>
          </p:cNvSpPr>
          <p:nvPr/>
        </p:nvSpPr>
        <p:spPr bwMode="auto">
          <a:xfrm>
            <a:off x="5157661" y="2578991"/>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4" name="Freeform 214">
            <a:extLst>
              <a:ext uri="{FF2B5EF4-FFF2-40B4-BE49-F238E27FC236}">
                <a16:creationId xmlns:a16="http://schemas.microsoft.com/office/drawing/2014/main" id="{3F8DA489-6597-4B97-9FC9-43EE8D0AFCEA}"/>
              </a:ext>
            </a:extLst>
          </p:cNvPr>
          <p:cNvSpPr>
            <a:spLocks noChangeAspect="1" noEditPoints="1"/>
          </p:cNvSpPr>
          <p:nvPr/>
        </p:nvSpPr>
        <p:spPr bwMode="auto">
          <a:xfrm rot="10800000">
            <a:off x="5175020" y="3986882"/>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157 h 512"/>
              <a:gd name="T12" fmla="*/ 373 w 512"/>
              <a:gd name="T13" fmla="*/ 160 h 512"/>
              <a:gd name="T14" fmla="*/ 365 w 512"/>
              <a:gd name="T15" fmla="*/ 157 h 512"/>
              <a:gd name="T16" fmla="*/ 341 w 512"/>
              <a:gd name="T17" fmla="*/ 132 h 512"/>
              <a:gd name="T18" fmla="*/ 341 w 512"/>
              <a:gd name="T19" fmla="*/ 202 h 512"/>
              <a:gd name="T20" fmla="*/ 280 w 512"/>
              <a:gd name="T21" fmla="*/ 302 h 512"/>
              <a:gd name="T22" fmla="*/ 275 w 512"/>
              <a:gd name="T23" fmla="*/ 306 h 512"/>
              <a:gd name="T24" fmla="*/ 266 w 512"/>
              <a:gd name="T25" fmla="*/ 320 h 512"/>
              <a:gd name="T26" fmla="*/ 266 w 512"/>
              <a:gd name="T27" fmla="*/ 320 h 512"/>
              <a:gd name="T28" fmla="*/ 266 w 512"/>
              <a:gd name="T29" fmla="*/ 405 h 512"/>
              <a:gd name="T30" fmla="*/ 256 w 512"/>
              <a:gd name="T31" fmla="*/ 416 h 512"/>
              <a:gd name="T32" fmla="*/ 245 w 512"/>
              <a:gd name="T33" fmla="*/ 405 h 512"/>
              <a:gd name="T34" fmla="*/ 245 w 512"/>
              <a:gd name="T35" fmla="*/ 320 h 512"/>
              <a:gd name="T36" fmla="*/ 245 w 512"/>
              <a:gd name="T37" fmla="*/ 319 h 512"/>
              <a:gd name="T38" fmla="*/ 236 w 512"/>
              <a:gd name="T39" fmla="*/ 306 h 512"/>
              <a:gd name="T40" fmla="*/ 231 w 512"/>
              <a:gd name="T41" fmla="*/ 302 h 512"/>
              <a:gd name="T42" fmla="*/ 170 w 512"/>
              <a:gd name="T43" fmla="*/ 202 h 512"/>
              <a:gd name="T44" fmla="*/ 170 w 512"/>
              <a:gd name="T45" fmla="*/ 132 h 512"/>
              <a:gd name="T46" fmla="*/ 146 w 512"/>
              <a:gd name="T47" fmla="*/ 157 h 512"/>
              <a:gd name="T48" fmla="*/ 138 w 512"/>
              <a:gd name="T49" fmla="*/ 160 h 512"/>
              <a:gd name="T50" fmla="*/ 131 w 512"/>
              <a:gd name="T51" fmla="*/ 157 h 512"/>
              <a:gd name="T52" fmla="*/ 131 w 512"/>
              <a:gd name="T53" fmla="*/ 141 h 512"/>
              <a:gd name="T54" fmla="*/ 173 w 512"/>
              <a:gd name="T55" fmla="*/ 99 h 512"/>
              <a:gd name="T56" fmla="*/ 177 w 512"/>
              <a:gd name="T57" fmla="*/ 96 h 512"/>
              <a:gd name="T58" fmla="*/ 185 w 512"/>
              <a:gd name="T59" fmla="*/ 96 h 512"/>
              <a:gd name="T60" fmla="*/ 189 w 512"/>
              <a:gd name="T61" fmla="*/ 99 h 512"/>
              <a:gd name="T62" fmla="*/ 231 w 512"/>
              <a:gd name="T63" fmla="*/ 141 h 512"/>
              <a:gd name="T64" fmla="*/ 231 w 512"/>
              <a:gd name="T65" fmla="*/ 157 h 512"/>
              <a:gd name="T66" fmla="*/ 224 w 512"/>
              <a:gd name="T67" fmla="*/ 160 h 512"/>
              <a:gd name="T68" fmla="*/ 216 w 512"/>
              <a:gd name="T69" fmla="*/ 157 h 512"/>
              <a:gd name="T70" fmla="*/ 192 w 512"/>
              <a:gd name="T71" fmla="*/ 132 h 512"/>
              <a:gd name="T72" fmla="*/ 192 w 512"/>
              <a:gd name="T73" fmla="*/ 202 h 512"/>
              <a:gd name="T74" fmla="*/ 245 w 512"/>
              <a:gd name="T75" fmla="*/ 286 h 512"/>
              <a:gd name="T76" fmla="*/ 251 w 512"/>
              <a:gd name="T77" fmla="*/ 290 h 512"/>
              <a:gd name="T78" fmla="*/ 256 w 512"/>
              <a:gd name="T79" fmla="*/ 295 h 512"/>
              <a:gd name="T80" fmla="*/ 261 w 512"/>
              <a:gd name="T81" fmla="*/ 290 h 512"/>
              <a:gd name="T82" fmla="*/ 266 w 512"/>
              <a:gd name="T83" fmla="*/ 286 h 512"/>
              <a:gd name="T84" fmla="*/ 320 w 512"/>
              <a:gd name="T85" fmla="*/ 202 h 512"/>
              <a:gd name="T86" fmla="*/ 320 w 512"/>
              <a:gd name="T87" fmla="*/ 132 h 512"/>
              <a:gd name="T88" fmla="*/ 295 w 512"/>
              <a:gd name="T89" fmla="*/ 157 h 512"/>
              <a:gd name="T90" fmla="*/ 288 w 512"/>
              <a:gd name="T91" fmla="*/ 160 h 512"/>
              <a:gd name="T92" fmla="*/ 280 w 512"/>
              <a:gd name="T93" fmla="*/ 157 h 512"/>
              <a:gd name="T94" fmla="*/ 280 w 512"/>
              <a:gd name="T95" fmla="*/ 141 h 512"/>
              <a:gd name="T96" fmla="*/ 323 w 512"/>
              <a:gd name="T97" fmla="*/ 99 h 512"/>
              <a:gd name="T98" fmla="*/ 326 w 512"/>
              <a:gd name="T99" fmla="*/ 96 h 512"/>
              <a:gd name="T100" fmla="*/ 334 w 512"/>
              <a:gd name="T101" fmla="*/ 96 h 512"/>
              <a:gd name="T102" fmla="*/ 338 w 512"/>
              <a:gd name="T103" fmla="*/ 99 h 512"/>
              <a:gd name="T104" fmla="*/ 381 w 512"/>
              <a:gd name="T105" fmla="*/ 141 h 512"/>
              <a:gd name="T106" fmla="*/ 381 w 512"/>
              <a:gd name="T107"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157"/>
                </a:moveTo>
                <a:cubicBezTo>
                  <a:pt x="378" y="159"/>
                  <a:pt x="376" y="160"/>
                  <a:pt x="373" y="160"/>
                </a:cubicBezTo>
                <a:cubicBezTo>
                  <a:pt x="370" y="160"/>
                  <a:pt x="368" y="159"/>
                  <a:pt x="365" y="157"/>
                </a:cubicBezTo>
                <a:cubicBezTo>
                  <a:pt x="341" y="132"/>
                  <a:pt x="341" y="132"/>
                  <a:pt x="341" y="132"/>
                </a:cubicBezTo>
                <a:cubicBezTo>
                  <a:pt x="341" y="202"/>
                  <a:pt x="341" y="202"/>
                  <a:pt x="341" y="202"/>
                </a:cubicBezTo>
                <a:cubicBezTo>
                  <a:pt x="341" y="248"/>
                  <a:pt x="303" y="282"/>
                  <a:pt x="280" y="302"/>
                </a:cubicBezTo>
                <a:cubicBezTo>
                  <a:pt x="275" y="306"/>
                  <a:pt x="275" y="306"/>
                  <a:pt x="275" y="306"/>
                </a:cubicBezTo>
                <a:cubicBezTo>
                  <a:pt x="266" y="314"/>
                  <a:pt x="266" y="318"/>
                  <a:pt x="266" y="320"/>
                </a:cubicBezTo>
                <a:cubicBezTo>
                  <a:pt x="266" y="320"/>
                  <a:pt x="266" y="320"/>
                  <a:pt x="266" y="320"/>
                </a:cubicBezTo>
                <a:cubicBezTo>
                  <a:pt x="266" y="405"/>
                  <a:pt x="266" y="405"/>
                  <a:pt x="266" y="405"/>
                </a:cubicBezTo>
                <a:cubicBezTo>
                  <a:pt x="266" y="411"/>
                  <a:pt x="262" y="416"/>
                  <a:pt x="256" y="416"/>
                </a:cubicBezTo>
                <a:cubicBezTo>
                  <a:pt x="250" y="416"/>
                  <a:pt x="245" y="411"/>
                  <a:pt x="245" y="405"/>
                </a:cubicBezTo>
                <a:cubicBezTo>
                  <a:pt x="245" y="320"/>
                  <a:pt x="245" y="320"/>
                  <a:pt x="245" y="320"/>
                </a:cubicBezTo>
                <a:cubicBezTo>
                  <a:pt x="245" y="319"/>
                  <a:pt x="245" y="319"/>
                  <a:pt x="245" y="319"/>
                </a:cubicBezTo>
                <a:cubicBezTo>
                  <a:pt x="245" y="318"/>
                  <a:pt x="245" y="314"/>
                  <a:pt x="236" y="306"/>
                </a:cubicBezTo>
                <a:cubicBezTo>
                  <a:pt x="231" y="302"/>
                  <a:pt x="231" y="302"/>
                  <a:pt x="231" y="302"/>
                </a:cubicBezTo>
                <a:cubicBezTo>
                  <a:pt x="208" y="282"/>
                  <a:pt x="170" y="248"/>
                  <a:pt x="170" y="202"/>
                </a:cubicBezTo>
                <a:cubicBezTo>
                  <a:pt x="170" y="132"/>
                  <a:pt x="170" y="132"/>
                  <a:pt x="170" y="132"/>
                </a:cubicBezTo>
                <a:cubicBezTo>
                  <a:pt x="146" y="157"/>
                  <a:pt x="146" y="157"/>
                  <a:pt x="146" y="157"/>
                </a:cubicBezTo>
                <a:cubicBezTo>
                  <a:pt x="144" y="159"/>
                  <a:pt x="141" y="160"/>
                  <a:pt x="138" y="160"/>
                </a:cubicBezTo>
                <a:cubicBezTo>
                  <a:pt x="136" y="160"/>
                  <a:pt x="133" y="159"/>
                  <a:pt x="131" y="157"/>
                </a:cubicBezTo>
                <a:cubicBezTo>
                  <a:pt x="127" y="152"/>
                  <a:pt x="127" y="146"/>
                  <a:pt x="131" y="141"/>
                </a:cubicBezTo>
                <a:cubicBezTo>
                  <a:pt x="173" y="99"/>
                  <a:pt x="173" y="99"/>
                  <a:pt x="173" y="99"/>
                </a:cubicBezTo>
                <a:cubicBezTo>
                  <a:pt x="174" y="98"/>
                  <a:pt x="176" y="97"/>
                  <a:pt x="177" y="96"/>
                </a:cubicBezTo>
                <a:cubicBezTo>
                  <a:pt x="180" y="95"/>
                  <a:pt x="182" y="95"/>
                  <a:pt x="185" y="96"/>
                </a:cubicBezTo>
                <a:cubicBezTo>
                  <a:pt x="186" y="97"/>
                  <a:pt x="188" y="98"/>
                  <a:pt x="189" y="99"/>
                </a:cubicBezTo>
                <a:cubicBezTo>
                  <a:pt x="231" y="141"/>
                  <a:pt x="231" y="141"/>
                  <a:pt x="231" y="141"/>
                </a:cubicBezTo>
                <a:cubicBezTo>
                  <a:pt x="235" y="146"/>
                  <a:pt x="235" y="152"/>
                  <a:pt x="231" y="157"/>
                </a:cubicBezTo>
                <a:cubicBezTo>
                  <a:pt x="229" y="159"/>
                  <a:pt x="226" y="160"/>
                  <a:pt x="224" y="160"/>
                </a:cubicBezTo>
                <a:cubicBezTo>
                  <a:pt x="221" y="160"/>
                  <a:pt x="218" y="159"/>
                  <a:pt x="216" y="157"/>
                </a:cubicBezTo>
                <a:cubicBezTo>
                  <a:pt x="192" y="132"/>
                  <a:pt x="192" y="132"/>
                  <a:pt x="192" y="132"/>
                </a:cubicBezTo>
                <a:cubicBezTo>
                  <a:pt x="192" y="202"/>
                  <a:pt x="192" y="202"/>
                  <a:pt x="192" y="202"/>
                </a:cubicBezTo>
                <a:cubicBezTo>
                  <a:pt x="192" y="238"/>
                  <a:pt x="224" y="267"/>
                  <a:pt x="245" y="286"/>
                </a:cubicBezTo>
                <a:cubicBezTo>
                  <a:pt x="251" y="290"/>
                  <a:pt x="251" y="290"/>
                  <a:pt x="251" y="290"/>
                </a:cubicBezTo>
                <a:cubicBezTo>
                  <a:pt x="252" y="292"/>
                  <a:pt x="254" y="294"/>
                  <a:pt x="256" y="295"/>
                </a:cubicBezTo>
                <a:cubicBezTo>
                  <a:pt x="257" y="294"/>
                  <a:pt x="259" y="292"/>
                  <a:pt x="261" y="290"/>
                </a:cubicBezTo>
                <a:cubicBezTo>
                  <a:pt x="266" y="286"/>
                  <a:pt x="266" y="286"/>
                  <a:pt x="266" y="286"/>
                </a:cubicBezTo>
                <a:cubicBezTo>
                  <a:pt x="287" y="267"/>
                  <a:pt x="320" y="238"/>
                  <a:pt x="320" y="202"/>
                </a:cubicBezTo>
                <a:cubicBezTo>
                  <a:pt x="320" y="132"/>
                  <a:pt x="320" y="132"/>
                  <a:pt x="320" y="132"/>
                </a:cubicBezTo>
                <a:cubicBezTo>
                  <a:pt x="295" y="157"/>
                  <a:pt x="295" y="157"/>
                  <a:pt x="295" y="157"/>
                </a:cubicBezTo>
                <a:cubicBezTo>
                  <a:pt x="293" y="159"/>
                  <a:pt x="290" y="160"/>
                  <a:pt x="288" y="160"/>
                </a:cubicBezTo>
                <a:cubicBezTo>
                  <a:pt x="285" y="160"/>
                  <a:pt x="282" y="159"/>
                  <a:pt x="280" y="157"/>
                </a:cubicBezTo>
                <a:cubicBezTo>
                  <a:pt x="276" y="152"/>
                  <a:pt x="276" y="146"/>
                  <a:pt x="280" y="141"/>
                </a:cubicBezTo>
                <a:cubicBezTo>
                  <a:pt x="323" y="99"/>
                  <a:pt x="323" y="99"/>
                  <a:pt x="323" y="99"/>
                </a:cubicBezTo>
                <a:cubicBezTo>
                  <a:pt x="324" y="98"/>
                  <a:pt x="325" y="97"/>
                  <a:pt x="326" y="96"/>
                </a:cubicBezTo>
                <a:cubicBezTo>
                  <a:pt x="329" y="95"/>
                  <a:pt x="332" y="95"/>
                  <a:pt x="334" y="96"/>
                </a:cubicBezTo>
                <a:cubicBezTo>
                  <a:pt x="336" y="97"/>
                  <a:pt x="337" y="98"/>
                  <a:pt x="338" y="99"/>
                </a:cubicBezTo>
                <a:cubicBezTo>
                  <a:pt x="381" y="141"/>
                  <a:pt x="381" y="141"/>
                  <a:pt x="381" y="141"/>
                </a:cubicBezTo>
                <a:cubicBezTo>
                  <a:pt x="385" y="146"/>
                  <a:pt x="385" y="152"/>
                  <a:pt x="381" y="157"/>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5" name="Freeform 603">
            <a:extLst>
              <a:ext uri="{FF2B5EF4-FFF2-40B4-BE49-F238E27FC236}">
                <a16:creationId xmlns:a16="http://schemas.microsoft.com/office/drawing/2014/main" id="{0205F629-08C3-49AA-BB31-93AABE8A6A5B}"/>
              </a:ext>
            </a:extLst>
          </p:cNvPr>
          <p:cNvSpPr>
            <a:spLocks noChangeAspect="1" noEditPoints="1"/>
          </p:cNvSpPr>
          <p:nvPr/>
        </p:nvSpPr>
        <p:spPr bwMode="auto">
          <a:xfrm>
            <a:off x="5175020" y="4649539"/>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41" name="Straight Arrow Connector 40">
            <a:extLst>
              <a:ext uri="{FF2B5EF4-FFF2-40B4-BE49-F238E27FC236}">
                <a16:creationId xmlns:a16="http://schemas.microsoft.com/office/drawing/2014/main" id="{E51EEEDE-227F-4308-9621-C3A818A1A605}"/>
              </a:ext>
            </a:extLst>
          </p:cNvPr>
          <p:cNvCxnSpPr>
            <a:cxnSpLocks/>
          </p:cNvCxnSpPr>
          <p:nvPr/>
        </p:nvCxnSpPr>
        <p:spPr>
          <a:xfrm>
            <a:off x="5370083" y="3753412"/>
            <a:ext cx="0" cy="2334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CB9578-F490-4964-B660-3D73DA13159C}"/>
              </a:ext>
            </a:extLst>
          </p:cNvPr>
          <p:cNvCxnSpPr>
            <a:cxnSpLocks/>
          </p:cNvCxnSpPr>
          <p:nvPr/>
        </p:nvCxnSpPr>
        <p:spPr>
          <a:xfrm>
            <a:off x="5368638" y="4447474"/>
            <a:ext cx="0" cy="2020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B61B70-B424-4683-9C6A-AF14BCEA55BF}"/>
              </a:ext>
            </a:extLst>
          </p:cNvPr>
          <p:cNvSpPr txBox="1"/>
          <p:nvPr/>
        </p:nvSpPr>
        <p:spPr>
          <a:xfrm>
            <a:off x="4885260" y="4998067"/>
            <a:ext cx="111292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validations</a:t>
            </a:r>
          </a:p>
        </p:txBody>
      </p:sp>
      <p:sp>
        <p:nvSpPr>
          <p:cNvPr id="46" name="TextBox 45">
            <a:extLst>
              <a:ext uri="{FF2B5EF4-FFF2-40B4-BE49-F238E27FC236}">
                <a16:creationId xmlns:a16="http://schemas.microsoft.com/office/drawing/2014/main" id="{AB5298AA-452F-4573-9201-6AC6FDAACA94}"/>
              </a:ext>
            </a:extLst>
          </p:cNvPr>
          <p:cNvSpPr txBox="1"/>
          <p:nvPr/>
        </p:nvSpPr>
        <p:spPr>
          <a:xfrm>
            <a:off x="4827244" y="4301134"/>
            <a:ext cx="111292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Perform Chunking</a:t>
            </a:r>
          </a:p>
        </p:txBody>
      </p:sp>
      <p:cxnSp>
        <p:nvCxnSpPr>
          <p:cNvPr id="48" name="Straight Arrow Connector 47">
            <a:extLst>
              <a:ext uri="{FF2B5EF4-FFF2-40B4-BE49-F238E27FC236}">
                <a16:creationId xmlns:a16="http://schemas.microsoft.com/office/drawing/2014/main" id="{D7B86A34-68BB-4EDA-815C-BBEBB2B2532D}"/>
              </a:ext>
            </a:extLst>
          </p:cNvPr>
          <p:cNvCxnSpPr>
            <a:cxnSpLocks/>
          </p:cNvCxnSpPr>
          <p:nvPr/>
        </p:nvCxnSpPr>
        <p:spPr>
          <a:xfrm flipH="1">
            <a:off x="3042643" y="5027012"/>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06D101E-FAB7-4471-950C-D789BFF1A64B}"/>
              </a:ext>
            </a:extLst>
          </p:cNvPr>
          <p:cNvCxnSpPr>
            <a:cxnSpLocks/>
          </p:cNvCxnSpPr>
          <p:nvPr/>
        </p:nvCxnSpPr>
        <p:spPr>
          <a:xfrm>
            <a:off x="3085850" y="5193533"/>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05E695-2671-4F25-8C37-EBD4DAFB9AC6}"/>
              </a:ext>
            </a:extLst>
          </p:cNvPr>
          <p:cNvCxnSpPr>
            <a:cxnSpLocks/>
          </p:cNvCxnSpPr>
          <p:nvPr/>
        </p:nvCxnSpPr>
        <p:spPr>
          <a:xfrm flipH="1">
            <a:off x="3105239" y="3146030"/>
            <a:ext cx="156484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7FEE3A0-3B41-4541-A284-66EE6FF6DB30}"/>
              </a:ext>
            </a:extLst>
          </p:cNvPr>
          <p:cNvCxnSpPr>
            <a:cxnSpLocks/>
          </p:cNvCxnSpPr>
          <p:nvPr/>
        </p:nvCxnSpPr>
        <p:spPr>
          <a:xfrm>
            <a:off x="3153944" y="3325303"/>
            <a:ext cx="1516144"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840D92C4-F0AE-4823-A1B2-4A6088F6167A}"/>
              </a:ext>
            </a:extLst>
          </p:cNvPr>
          <p:cNvSpPr/>
          <p:nvPr/>
        </p:nvSpPr>
        <p:spPr>
          <a:xfrm>
            <a:off x="6264152" y="3007197"/>
            <a:ext cx="1144494" cy="1118172"/>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Webservice </a:t>
            </a:r>
            <a:r>
              <a:rPr lang="en-US" sz="800">
                <a:solidFill>
                  <a:schemeClr val="tx1"/>
                </a:solidFill>
                <a:ea typeface="Open Sans" panose="020B0606030504020204" pitchFamily="34" charset="0"/>
                <a:cs typeface="Arial" panose="020B0604020202020204" pitchFamily="34" charset="0"/>
              </a:rPr>
              <a:t>C</a:t>
            </a:r>
            <a:r>
              <a:rPr kumimoji="0" lang="en-US" sz="800" b="0" i="0" u="none" strike="noStrike" kern="1200" cap="none" spc="0" normalizeH="0" baseline="0" noProof="0">
                <a:ln>
                  <a:noFill/>
                </a:ln>
                <a:solidFill>
                  <a:schemeClr val="tx1"/>
                </a:solidFill>
                <a:effectLst/>
                <a:uLnTx/>
                <a:uFillTx/>
                <a:ea typeface="Open Sans" panose="020B0606030504020204" pitchFamily="34" charset="0"/>
                <a:cs typeface="Arial" panose="020B0604020202020204" pitchFamily="34" charset="0"/>
              </a:rPr>
              <a:t>all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ea typeface="Open Sans" panose="020B0606030504020204" pitchFamily="34" charset="0"/>
              <a:cs typeface="Arial" panose="020B0604020202020204" pitchFamily="34" charset="0"/>
            </a:endParaRPr>
          </a:p>
        </p:txBody>
      </p:sp>
      <p:cxnSp>
        <p:nvCxnSpPr>
          <p:cNvPr id="53" name="Connector: Elbow 52">
            <a:extLst>
              <a:ext uri="{FF2B5EF4-FFF2-40B4-BE49-F238E27FC236}">
                <a16:creationId xmlns:a16="http://schemas.microsoft.com/office/drawing/2014/main" id="{64D2634C-C2A1-4F6E-86EC-B1F6E7FD08A5}"/>
              </a:ext>
            </a:extLst>
          </p:cNvPr>
          <p:cNvCxnSpPr>
            <a:cxnSpLocks/>
            <a:stCxn id="35" idx="3"/>
            <a:endCxn id="54" idx="29"/>
          </p:cNvCxnSpPr>
          <p:nvPr/>
        </p:nvCxnSpPr>
        <p:spPr>
          <a:xfrm flipV="1">
            <a:off x="5542061" y="3591022"/>
            <a:ext cx="1110522" cy="1242038"/>
          </a:xfrm>
          <a:prstGeom prst="bentConnector3">
            <a:avLst>
              <a:gd name="adj1" fmla="val 4673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Freeform 26">
            <a:extLst>
              <a:ext uri="{FF2B5EF4-FFF2-40B4-BE49-F238E27FC236}">
                <a16:creationId xmlns:a16="http://schemas.microsoft.com/office/drawing/2014/main" id="{E0A0BD2D-5C74-4684-95DF-1340DB6B871C}"/>
              </a:ext>
            </a:extLst>
          </p:cNvPr>
          <p:cNvSpPr>
            <a:spLocks noChangeAspect="1" noEditPoints="1"/>
          </p:cNvSpPr>
          <p:nvPr/>
        </p:nvSpPr>
        <p:spPr bwMode="auto">
          <a:xfrm>
            <a:off x="6652583" y="3407206"/>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99" name="TextBox 98">
            <a:extLst>
              <a:ext uri="{FF2B5EF4-FFF2-40B4-BE49-F238E27FC236}">
                <a16:creationId xmlns:a16="http://schemas.microsoft.com/office/drawing/2014/main" id="{527DAF6B-9F41-4C0E-B49A-A93D35AF38AE}"/>
              </a:ext>
            </a:extLst>
          </p:cNvPr>
          <p:cNvSpPr txBox="1"/>
          <p:nvPr/>
        </p:nvSpPr>
        <p:spPr>
          <a:xfrm>
            <a:off x="3257255" y="4857479"/>
            <a:ext cx="117560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Database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Stored Procedure</a:t>
            </a:r>
          </a:p>
        </p:txBody>
      </p:sp>
      <p:sp>
        <p:nvSpPr>
          <p:cNvPr id="105" name="Freeform 701">
            <a:extLst>
              <a:ext uri="{FF2B5EF4-FFF2-40B4-BE49-F238E27FC236}">
                <a16:creationId xmlns:a16="http://schemas.microsoft.com/office/drawing/2014/main" id="{B3F22B75-14CE-4F8F-899F-CFE2BC368CA1}"/>
              </a:ext>
            </a:extLst>
          </p:cNvPr>
          <p:cNvSpPr>
            <a:spLocks noChangeAspect="1" noEditPoints="1"/>
          </p:cNvSpPr>
          <p:nvPr/>
        </p:nvSpPr>
        <p:spPr bwMode="auto">
          <a:xfrm>
            <a:off x="6659663" y="4371718"/>
            <a:ext cx="367041" cy="36812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374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cxnSp>
        <p:nvCxnSpPr>
          <p:cNvPr id="107" name="Straight Arrow Connector 106">
            <a:extLst>
              <a:ext uri="{FF2B5EF4-FFF2-40B4-BE49-F238E27FC236}">
                <a16:creationId xmlns:a16="http://schemas.microsoft.com/office/drawing/2014/main" id="{DB1B9499-77A7-44EA-BED4-8B7EEB12B838}"/>
              </a:ext>
            </a:extLst>
          </p:cNvPr>
          <p:cNvCxnSpPr>
            <a:cxnSpLocks/>
          </p:cNvCxnSpPr>
          <p:nvPr/>
        </p:nvCxnSpPr>
        <p:spPr>
          <a:xfrm>
            <a:off x="6831377" y="3938250"/>
            <a:ext cx="0" cy="41830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41D8691-C5DF-4F3C-8E7A-F74F5B378291}"/>
              </a:ext>
            </a:extLst>
          </p:cNvPr>
          <p:cNvSpPr txBox="1"/>
          <p:nvPr/>
        </p:nvSpPr>
        <p:spPr>
          <a:xfrm>
            <a:off x="6195914" y="4735519"/>
            <a:ext cx="127457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Send Notification</a:t>
            </a:r>
          </a:p>
        </p:txBody>
      </p:sp>
      <p:pic>
        <p:nvPicPr>
          <p:cNvPr id="110" name="Picture 22" descr="http://websenseis.com/wp-content/uploads/2014/02/marketing-automation-icon.png">
            <a:extLst>
              <a:ext uri="{FF2B5EF4-FFF2-40B4-BE49-F238E27FC236}">
                <a16:creationId xmlns:a16="http://schemas.microsoft.com/office/drawing/2014/main" id="{22A765BF-C417-4ED2-A0C5-E0A7187A2C99}"/>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V="1">
            <a:off x="9269513" y="2821342"/>
            <a:ext cx="731862" cy="599239"/>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90B9AB64-5B55-46EE-854C-0B6468306D72}"/>
              </a:ext>
            </a:extLst>
          </p:cNvPr>
          <p:cNvSpPr txBox="1"/>
          <p:nvPr/>
        </p:nvSpPr>
        <p:spPr>
          <a:xfrm>
            <a:off x="9118607" y="3391983"/>
            <a:ext cx="112173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Open Sans" panose="020B0606030504020204" pitchFamily="34" charset="0"/>
                <a:cs typeface="Arial" panose="020B0604020202020204" pitchFamily="34" charset="0"/>
              </a:rPr>
              <a:t>ERP Service Catalog</a:t>
            </a:r>
          </a:p>
        </p:txBody>
      </p:sp>
      <p:cxnSp>
        <p:nvCxnSpPr>
          <p:cNvPr id="130" name="Straight Arrow Connector 129">
            <a:extLst>
              <a:ext uri="{FF2B5EF4-FFF2-40B4-BE49-F238E27FC236}">
                <a16:creationId xmlns:a16="http://schemas.microsoft.com/office/drawing/2014/main" id="{7844B38C-2E01-44F7-8474-7203999E1ED7}"/>
              </a:ext>
            </a:extLst>
          </p:cNvPr>
          <p:cNvCxnSpPr>
            <a:cxnSpLocks/>
          </p:cNvCxnSpPr>
          <p:nvPr/>
        </p:nvCxnSpPr>
        <p:spPr>
          <a:xfrm flipH="1">
            <a:off x="7482508" y="3249365"/>
            <a:ext cx="1521642" cy="14870"/>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5E1AA35-DD7B-4A0D-BA78-90417C261571}"/>
              </a:ext>
            </a:extLst>
          </p:cNvPr>
          <p:cNvCxnSpPr>
            <a:cxnSpLocks/>
          </p:cNvCxnSpPr>
          <p:nvPr/>
        </p:nvCxnSpPr>
        <p:spPr>
          <a:xfrm>
            <a:off x="7482508" y="3425313"/>
            <a:ext cx="1516144" cy="0"/>
          </a:xfrm>
          <a:prstGeom prst="straightConnector1">
            <a:avLst/>
          </a:prstGeom>
          <a:ln w="1905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56EE39F-8E9E-46E1-858F-06BD4D649F11}"/>
              </a:ext>
            </a:extLst>
          </p:cNvPr>
          <p:cNvSpPr txBox="1"/>
          <p:nvPr/>
        </p:nvSpPr>
        <p:spPr>
          <a:xfrm>
            <a:off x="7698354" y="3048791"/>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Request</a:t>
            </a:r>
          </a:p>
        </p:txBody>
      </p:sp>
      <p:sp>
        <p:nvSpPr>
          <p:cNvPr id="133" name="TextBox 132">
            <a:extLst>
              <a:ext uri="{FF2B5EF4-FFF2-40B4-BE49-F238E27FC236}">
                <a16:creationId xmlns:a16="http://schemas.microsoft.com/office/drawing/2014/main" id="{30435FCC-DA2E-4C24-86BA-DD78B579A5EE}"/>
              </a:ext>
            </a:extLst>
          </p:cNvPr>
          <p:cNvSpPr txBox="1"/>
          <p:nvPr/>
        </p:nvSpPr>
        <p:spPr>
          <a:xfrm>
            <a:off x="7709013" y="3415693"/>
            <a:ext cx="1175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ea typeface="Open Sans" panose="020B0606030504020204" pitchFamily="34" charset="0"/>
                <a:cs typeface="Arial" panose="020B0604020202020204" pitchFamily="34" charset="0"/>
              </a:rPr>
              <a:t>Response</a:t>
            </a:r>
          </a:p>
        </p:txBody>
      </p:sp>
      <p:sp>
        <p:nvSpPr>
          <p:cNvPr id="61" name="TextBox 60">
            <a:extLst>
              <a:ext uri="{FF2B5EF4-FFF2-40B4-BE49-F238E27FC236}">
                <a16:creationId xmlns:a16="http://schemas.microsoft.com/office/drawing/2014/main" id="{DC18F05D-D84A-45E8-AA3F-6531D2EFC779}"/>
              </a:ext>
            </a:extLst>
          </p:cNvPr>
          <p:cNvSpPr txBox="1"/>
          <p:nvPr/>
        </p:nvSpPr>
        <p:spPr>
          <a:xfrm>
            <a:off x="620644" y="1285575"/>
            <a:ext cx="9274372" cy="184666"/>
          </a:xfrm>
          <a:prstGeom prst="rect">
            <a:avLst/>
          </a:prstGeom>
          <a:noFill/>
          <a:ln>
            <a:noFill/>
          </a:ln>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200" b="0" i="0" u="none" strike="noStrike" kern="1200" cap="none" spc="0" normalizeH="0" baseline="0" noProof="0">
                <a:ln>
                  <a:noFill/>
                </a:ln>
                <a:effectLst/>
                <a:uLnTx/>
                <a:uFillTx/>
                <a:ea typeface="Open Sans" panose="020B0606030504020204" pitchFamily="34" charset="0"/>
                <a:cs typeface="Open Sans" panose="020B0606030504020204" pitchFamily="34" charset="0"/>
              </a:rPr>
              <a:t>Oracle Integration Cloud and ATP Database form the primary building blocks for building integrations into and out of Oracle Cloud</a:t>
            </a:r>
          </a:p>
        </p:txBody>
      </p:sp>
      <p:sp>
        <p:nvSpPr>
          <p:cNvPr id="62" name="Flowchart: Connector 61">
            <a:extLst>
              <a:ext uri="{FF2B5EF4-FFF2-40B4-BE49-F238E27FC236}">
                <a16:creationId xmlns:a16="http://schemas.microsoft.com/office/drawing/2014/main" id="{523FE4CF-A5E3-494C-922F-158E0773162C}"/>
              </a:ext>
            </a:extLst>
          </p:cNvPr>
          <p:cNvSpPr/>
          <p:nvPr/>
        </p:nvSpPr>
        <p:spPr bwMode="gray">
          <a:xfrm>
            <a:off x="3069498" y="3971767"/>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63" name="Flowchart: Connector 62">
            <a:extLst>
              <a:ext uri="{FF2B5EF4-FFF2-40B4-BE49-F238E27FC236}">
                <a16:creationId xmlns:a16="http://schemas.microsoft.com/office/drawing/2014/main" id="{7B50AF86-5CC3-4345-9250-339EADE7D32A}"/>
              </a:ext>
            </a:extLst>
          </p:cNvPr>
          <p:cNvSpPr/>
          <p:nvPr/>
        </p:nvSpPr>
        <p:spPr bwMode="gray">
          <a:xfrm>
            <a:off x="6000858" y="2708476"/>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64" name="Flowchart: Connector 63">
            <a:extLst>
              <a:ext uri="{FF2B5EF4-FFF2-40B4-BE49-F238E27FC236}">
                <a16:creationId xmlns:a16="http://schemas.microsoft.com/office/drawing/2014/main" id="{02F84559-D81A-4B6D-8FBC-E015BD415B51}"/>
              </a:ext>
            </a:extLst>
          </p:cNvPr>
          <p:cNvSpPr/>
          <p:nvPr/>
        </p:nvSpPr>
        <p:spPr bwMode="gray">
          <a:xfrm>
            <a:off x="9967687" y="2757173"/>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65" name="Flowchart: Connector 64">
            <a:extLst>
              <a:ext uri="{FF2B5EF4-FFF2-40B4-BE49-F238E27FC236}">
                <a16:creationId xmlns:a16="http://schemas.microsoft.com/office/drawing/2014/main" id="{E9896CD1-5DB1-4B4B-85B0-FCFB824D908A}"/>
              </a:ext>
            </a:extLst>
          </p:cNvPr>
          <p:cNvSpPr/>
          <p:nvPr/>
        </p:nvSpPr>
        <p:spPr bwMode="gray">
          <a:xfrm>
            <a:off x="1372137" y="5910900"/>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1</a:t>
            </a:r>
          </a:p>
        </p:txBody>
      </p:sp>
      <p:sp>
        <p:nvSpPr>
          <p:cNvPr id="66" name="TextBox 65">
            <a:extLst>
              <a:ext uri="{FF2B5EF4-FFF2-40B4-BE49-F238E27FC236}">
                <a16:creationId xmlns:a16="http://schemas.microsoft.com/office/drawing/2014/main" id="{D546EF5A-FA6E-46D9-863D-3B00EDA8A616}"/>
              </a:ext>
            </a:extLst>
          </p:cNvPr>
          <p:cNvSpPr txBox="1"/>
          <p:nvPr/>
        </p:nvSpPr>
        <p:spPr>
          <a:xfrm>
            <a:off x="1593709" y="5939005"/>
            <a:ext cx="2409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Generate data file based on extraction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place in landing zone</a:t>
            </a:r>
          </a:p>
        </p:txBody>
      </p:sp>
      <p:sp>
        <p:nvSpPr>
          <p:cNvPr id="67" name="Flowchart: Connector 66">
            <a:extLst>
              <a:ext uri="{FF2B5EF4-FFF2-40B4-BE49-F238E27FC236}">
                <a16:creationId xmlns:a16="http://schemas.microsoft.com/office/drawing/2014/main" id="{09EA1F72-5BC0-460E-996B-975B3D0C7206}"/>
              </a:ext>
            </a:extLst>
          </p:cNvPr>
          <p:cNvSpPr/>
          <p:nvPr/>
        </p:nvSpPr>
        <p:spPr bwMode="gray">
          <a:xfrm>
            <a:off x="4678047" y="596320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2</a:t>
            </a:r>
          </a:p>
        </p:txBody>
      </p:sp>
      <p:sp>
        <p:nvSpPr>
          <p:cNvPr id="68" name="TextBox 67">
            <a:extLst>
              <a:ext uri="{FF2B5EF4-FFF2-40B4-BE49-F238E27FC236}">
                <a16:creationId xmlns:a16="http://schemas.microsoft.com/office/drawing/2014/main" id="{9366F68E-CBD2-4807-BEC3-80ABD79B3CDE}"/>
              </a:ext>
            </a:extLst>
          </p:cNvPr>
          <p:cNvSpPr txBox="1"/>
          <p:nvPr/>
        </p:nvSpPr>
        <p:spPr>
          <a:xfrm>
            <a:off x="4905446" y="5963204"/>
            <a:ext cx="27174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Poll for data file, transform to webservice request,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invoke oracle webservice</a:t>
            </a:r>
          </a:p>
        </p:txBody>
      </p:sp>
      <p:sp>
        <p:nvSpPr>
          <p:cNvPr id="69" name="Flowchart: Connector 68">
            <a:extLst>
              <a:ext uri="{FF2B5EF4-FFF2-40B4-BE49-F238E27FC236}">
                <a16:creationId xmlns:a16="http://schemas.microsoft.com/office/drawing/2014/main" id="{61A0FB84-246C-488E-9712-D6794E28E7F7}"/>
              </a:ext>
            </a:extLst>
          </p:cNvPr>
          <p:cNvSpPr/>
          <p:nvPr/>
        </p:nvSpPr>
        <p:spPr bwMode="gray">
          <a:xfrm>
            <a:off x="9043195" y="5611727"/>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ea typeface="+mn-ea"/>
                <a:cs typeface="Arial" panose="020B0604020202020204" pitchFamily="34" charset="0"/>
              </a:rPr>
              <a:t>3</a:t>
            </a:r>
          </a:p>
        </p:txBody>
      </p:sp>
      <p:sp>
        <p:nvSpPr>
          <p:cNvPr id="70" name="TextBox 69">
            <a:extLst>
              <a:ext uri="{FF2B5EF4-FFF2-40B4-BE49-F238E27FC236}">
                <a16:creationId xmlns:a16="http://schemas.microsoft.com/office/drawing/2014/main" id="{5153251B-3BF1-413D-A757-F1DD2CE04856}"/>
              </a:ext>
            </a:extLst>
          </p:cNvPr>
          <p:cNvSpPr txBox="1"/>
          <p:nvPr/>
        </p:nvSpPr>
        <p:spPr>
          <a:xfrm>
            <a:off x="9245824" y="5572425"/>
            <a:ext cx="2339102"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Provide SOAP / REST webservice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Generate reconciliation reports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Arial" panose="020B0604020202020204" pitchFamily="34" charset="0"/>
              </a:rPr>
              <a:t>and define security rules</a:t>
            </a:r>
          </a:p>
        </p:txBody>
      </p:sp>
      <p:grpSp>
        <p:nvGrpSpPr>
          <p:cNvPr id="71" name="Graphic 121" descr="Database with solid fill">
            <a:extLst>
              <a:ext uri="{FF2B5EF4-FFF2-40B4-BE49-F238E27FC236}">
                <a16:creationId xmlns:a16="http://schemas.microsoft.com/office/drawing/2014/main" id="{1E2227D3-1EB1-4C65-B9B6-10B3F5F2A665}"/>
              </a:ext>
            </a:extLst>
          </p:cNvPr>
          <p:cNvGrpSpPr/>
          <p:nvPr/>
        </p:nvGrpSpPr>
        <p:grpSpPr>
          <a:xfrm>
            <a:off x="2107802" y="4855376"/>
            <a:ext cx="572976" cy="510893"/>
            <a:chOff x="2057528" y="4473309"/>
            <a:chExt cx="572976" cy="510893"/>
          </a:xfrm>
          <a:solidFill>
            <a:srgbClr val="75787B"/>
          </a:solidFill>
        </p:grpSpPr>
        <p:sp>
          <p:nvSpPr>
            <p:cNvPr id="72" name="Freeform: Shape 71">
              <a:extLst>
                <a:ext uri="{FF2B5EF4-FFF2-40B4-BE49-F238E27FC236}">
                  <a16:creationId xmlns:a16="http://schemas.microsoft.com/office/drawing/2014/main" id="{77B7AA39-5863-4DF0-9C19-72EF9F757861}"/>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3" name="Freeform: Shape 72">
              <a:extLst>
                <a:ext uri="{FF2B5EF4-FFF2-40B4-BE49-F238E27FC236}">
                  <a16:creationId xmlns:a16="http://schemas.microsoft.com/office/drawing/2014/main" id="{C41D7722-1CE6-441F-9BE9-439EC7361A09}"/>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4" name="Freeform: Shape 73">
              <a:extLst>
                <a:ext uri="{FF2B5EF4-FFF2-40B4-BE49-F238E27FC236}">
                  <a16:creationId xmlns:a16="http://schemas.microsoft.com/office/drawing/2014/main" id="{C7214B38-7541-4BC5-812E-81F584B9E5FD}"/>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5" name="Freeform: Shape 74">
              <a:extLst>
                <a:ext uri="{FF2B5EF4-FFF2-40B4-BE49-F238E27FC236}">
                  <a16:creationId xmlns:a16="http://schemas.microsoft.com/office/drawing/2014/main" id="{3C5EF0B2-1E8F-45BF-AFEF-101A926D8B38}"/>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grpSp>
        <p:nvGrpSpPr>
          <p:cNvPr id="76" name="Graphic 121" descr="Database with solid fill">
            <a:extLst>
              <a:ext uri="{FF2B5EF4-FFF2-40B4-BE49-F238E27FC236}">
                <a16:creationId xmlns:a16="http://schemas.microsoft.com/office/drawing/2014/main" id="{0A698D53-EE18-444A-B5BE-32A9EC9222D2}"/>
              </a:ext>
            </a:extLst>
          </p:cNvPr>
          <p:cNvGrpSpPr/>
          <p:nvPr/>
        </p:nvGrpSpPr>
        <p:grpSpPr>
          <a:xfrm>
            <a:off x="10359799" y="2804110"/>
            <a:ext cx="572976" cy="510893"/>
            <a:chOff x="2057528" y="4473309"/>
            <a:chExt cx="572976" cy="510893"/>
          </a:xfrm>
          <a:solidFill>
            <a:srgbClr val="75787B"/>
          </a:solidFill>
        </p:grpSpPr>
        <p:sp>
          <p:nvSpPr>
            <p:cNvPr id="77" name="Freeform: Shape 76">
              <a:extLst>
                <a:ext uri="{FF2B5EF4-FFF2-40B4-BE49-F238E27FC236}">
                  <a16:creationId xmlns:a16="http://schemas.microsoft.com/office/drawing/2014/main" id="{812BE26F-7826-49F3-B773-DF436C8CEBE5}"/>
                </a:ext>
              </a:extLst>
            </p:cNvPr>
            <p:cNvSpPr/>
            <p:nvPr/>
          </p:nvSpPr>
          <p:spPr>
            <a:xfrm>
              <a:off x="2057528" y="4473309"/>
              <a:ext cx="572976" cy="107556"/>
            </a:xfrm>
            <a:custGeom>
              <a:avLst/>
              <a:gdLst>
                <a:gd name="connsiteX0" fmla="*/ 572976 w 572976"/>
                <a:gd name="connsiteY0" fmla="*/ 53778 h 107556"/>
                <a:gd name="connsiteX1" fmla="*/ 286488 w 572976"/>
                <a:gd name="connsiteY1" fmla="*/ 107557 h 107556"/>
                <a:gd name="connsiteX2" fmla="*/ 0 w 572976"/>
                <a:gd name="connsiteY2" fmla="*/ 53778 h 107556"/>
                <a:gd name="connsiteX3" fmla="*/ 286488 w 572976"/>
                <a:gd name="connsiteY3" fmla="*/ 0 h 107556"/>
                <a:gd name="connsiteX4" fmla="*/ 572976 w 572976"/>
                <a:gd name="connsiteY4" fmla="*/ 53778 h 107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976" h="107556">
                  <a:moveTo>
                    <a:pt x="572976" y="53778"/>
                  </a:moveTo>
                  <a:cubicBezTo>
                    <a:pt x="572976" y="83479"/>
                    <a:pt x="444711" y="107557"/>
                    <a:pt x="286488" y="107557"/>
                  </a:cubicBezTo>
                  <a:cubicBezTo>
                    <a:pt x="128265" y="107557"/>
                    <a:pt x="0" y="83479"/>
                    <a:pt x="0" y="53778"/>
                  </a:cubicBezTo>
                  <a:cubicBezTo>
                    <a:pt x="0" y="24077"/>
                    <a:pt x="128265" y="0"/>
                    <a:pt x="286488" y="0"/>
                  </a:cubicBezTo>
                  <a:cubicBezTo>
                    <a:pt x="444711" y="0"/>
                    <a:pt x="572976" y="24077"/>
                    <a:pt x="572976"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8" name="Freeform: Shape 77">
              <a:extLst>
                <a:ext uri="{FF2B5EF4-FFF2-40B4-BE49-F238E27FC236}">
                  <a16:creationId xmlns:a16="http://schemas.microsoft.com/office/drawing/2014/main" id="{74106A62-6CAB-4442-8726-44A76D084E5E}"/>
                </a:ext>
              </a:extLst>
            </p:cNvPr>
            <p:cNvSpPr/>
            <p:nvPr/>
          </p:nvSpPr>
          <p:spPr>
            <a:xfrm>
              <a:off x="2057528" y="4553977"/>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9" name="Freeform: Shape 78">
              <a:extLst>
                <a:ext uri="{FF2B5EF4-FFF2-40B4-BE49-F238E27FC236}">
                  <a16:creationId xmlns:a16="http://schemas.microsoft.com/office/drawing/2014/main" id="{5412A6B8-B959-4B26-9386-172FF0F61EA8}"/>
                </a:ext>
              </a:extLst>
            </p:cNvPr>
            <p:cNvSpPr/>
            <p:nvPr/>
          </p:nvSpPr>
          <p:spPr>
            <a:xfrm>
              <a:off x="2057528" y="4688422"/>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80" name="Freeform: Shape 79">
              <a:extLst>
                <a:ext uri="{FF2B5EF4-FFF2-40B4-BE49-F238E27FC236}">
                  <a16:creationId xmlns:a16="http://schemas.microsoft.com/office/drawing/2014/main" id="{ED6E6FA8-FD2E-4008-9D34-04C6D9D9E295}"/>
                </a:ext>
              </a:extLst>
            </p:cNvPr>
            <p:cNvSpPr/>
            <p:nvPr/>
          </p:nvSpPr>
          <p:spPr>
            <a:xfrm>
              <a:off x="2057528" y="4822868"/>
              <a:ext cx="572976" cy="161334"/>
            </a:xfrm>
            <a:custGeom>
              <a:avLst/>
              <a:gdLst>
                <a:gd name="connsiteX0" fmla="*/ 491123 w 572976"/>
                <a:gd name="connsiteY0" fmla="*/ 107557 h 161334"/>
                <a:gd name="connsiteX1" fmla="*/ 470659 w 572976"/>
                <a:gd name="connsiteY1" fmla="*/ 94112 h 161334"/>
                <a:gd name="connsiteX2" fmla="*/ 491123 w 572976"/>
                <a:gd name="connsiteY2" fmla="*/ 80667 h 161334"/>
                <a:gd name="connsiteX3" fmla="*/ 511586 w 572976"/>
                <a:gd name="connsiteY3" fmla="*/ 94112 h 161334"/>
                <a:gd name="connsiteX4" fmla="*/ 491123 w 572976"/>
                <a:gd name="connsiteY4" fmla="*/ 107557 h 161334"/>
                <a:gd name="connsiteX5" fmla="*/ 286488 w 572976"/>
                <a:gd name="connsiteY5" fmla="*/ 53778 h 161334"/>
                <a:gd name="connsiteX6" fmla="*/ 0 w 572976"/>
                <a:gd name="connsiteY6" fmla="*/ 0 h 161334"/>
                <a:gd name="connsiteX7" fmla="*/ 0 w 572976"/>
                <a:gd name="connsiteY7" fmla="*/ 107557 h 161334"/>
                <a:gd name="connsiteX8" fmla="*/ 286488 w 572976"/>
                <a:gd name="connsiteY8" fmla="*/ 161335 h 161334"/>
                <a:gd name="connsiteX9" fmla="*/ 572976 w 572976"/>
                <a:gd name="connsiteY9" fmla="*/ 107557 h 161334"/>
                <a:gd name="connsiteX10" fmla="*/ 572976 w 572976"/>
                <a:gd name="connsiteY10" fmla="*/ 0 h 161334"/>
                <a:gd name="connsiteX11" fmla="*/ 286488 w 572976"/>
                <a:gd name="connsiteY11" fmla="*/ 53778 h 16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976" h="161334">
                  <a:moveTo>
                    <a:pt x="491123" y="107557"/>
                  </a:moveTo>
                  <a:cubicBezTo>
                    <a:pt x="478844" y="107557"/>
                    <a:pt x="470659" y="102179"/>
                    <a:pt x="470659" y="94112"/>
                  </a:cubicBezTo>
                  <a:cubicBezTo>
                    <a:pt x="470659" y="86045"/>
                    <a:pt x="478844" y="80667"/>
                    <a:pt x="491123" y="80667"/>
                  </a:cubicBezTo>
                  <a:cubicBezTo>
                    <a:pt x="503401" y="80667"/>
                    <a:pt x="511586" y="86045"/>
                    <a:pt x="511586" y="94112"/>
                  </a:cubicBezTo>
                  <a:cubicBezTo>
                    <a:pt x="511586" y="102179"/>
                    <a:pt x="503401" y="107557"/>
                    <a:pt x="491123" y="107557"/>
                  </a:cubicBezTo>
                  <a:close/>
                  <a:moveTo>
                    <a:pt x="286488" y="53778"/>
                  </a:moveTo>
                  <a:cubicBezTo>
                    <a:pt x="128920" y="53778"/>
                    <a:pt x="0" y="29578"/>
                    <a:pt x="0" y="0"/>
                  </a:cubicBezTo>
                  <a:lnTo>
                    <a:pt x="0" y="107557"/>
                  </a:lnTo>
                  <a:cubicBezTo>
                    <a:pt x="0" y="137135"/>
                    <a:pt x="128920" y="161335"/>
                    <a:pt x="286488" y="161335"/>
                  </a:cubicBezTo>
                  <a:cubicBezTo>
                    <a:pt x="444057" y="161335"/>
                    <a:pt x="572976" y="137135"/>
                    <a:pt x="572976" y="107557"/>
                  </a:cubicBezTo>
                  <a:lnTo>
                    <a:pt x="572976" y="0"/>
                  </a:lnTo>
                  <a:cubicBezTo>
                    <a:pt x="572976" y="29578"/>
                    <a:pt x="444057" y="53778"/>
                    <a:pt x="286488" y="53778"/>
                  </a:cubicBezTo>
                  <a:close/>
                </a:path>
              </a:pathLst>
            </a:custGeom>
            <a:solidFill>
              <a:srgbClr val="75787B"/>
            </a:solidFill>
            <a:ln w="102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grpSp>
        <p:nvGrpSpPr>
          <p:cNvPr id="88" name="Group 87">
            <a:extLst>
              <a:ext uri="{FF2B5EF4-FFF2-40B4-BE49-F238E27FC236}">
                <a16:creationId xmlns:a16="http://schemas.microsoft.com/office/drawing/2014/main" id="{9F5A079D-EDBD-4EFF-B8C1-43277F1F6928}"/>
              </a:ext>
            </a:extLst>
          </p:cNvPr>
          <p:cNvGrpSpPr/>
          <p:nvPr/>
        </p:nvGrpSpPr>
        <p:grpSpPr>
          <a:xfrm>
            <a:off x="0" y="16350"/>
            <a:ext cx="2869301" cy="284558"/>
            <a:chOff x="2003522" y="13133"/>
            <a:chExt cx="2869301" cy="284558"/>
          </a:xfrm>
        </p:grpSpPr>
        <p:sp>
          <p:nvSpPr>
            <p:cNvPr id="89" name="Arrow: Chevron 88">
              <a:extLst>
                <a:ext uri="{FF2B5EF4-FFF2-40B4-BE49-F238E27FC236}">
                  <a16:creationId xmlns:a16="http://schemas.microsoft.com/office/drawing/2014/main" id="{56958C39-1A7A-4CC9-82ED-16D8814AB064}"/>
                </a:ext>
              </a:extLst>
            </p:cNvPr>
            <p:cNvSpPr/>
            <p:nvPr/>
          </p:nvSpPr>
          <p:spPr>
            <a:xfrm>
              <a:off x="2003522" y="13133"/>
              <a:ext cx="1487468" cy="284558"/>
            </a:xfrm>
            <a:prstGeom prst="chevron">
              <a:avLst/>
            </a:prstGeom>
            <a:solidFill>
              <a:schemeClr val="accent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Integration Approach</a:t>
              </a:r>
            </a:p>
          </p:txBody>
        </p:sp>
        <p:sp>
          <p:nvSpPr>
            <p:cNvPr id="90" name="Arrow: Chevron 89">
              <a:extLst>
                <a:ext uri="{FF2B5EF4-FFF2-40B4-BE49-F238E27FC236}">
                  <a16:creationId xmlns:a16="http://schemas.microsoft.com/office/drawing/2014/main" id="{2C49E74F-84BF-4971-8BE4-A22C99E8C325}"/>
                </a:ext>
              </a:extLst>
            </p:cNvPr>
            <p:cNvSpPr/>
            <p:nvPr/>
          </p:nvSpPr>
          <p:spPr>
            <a:xfrm>
              <a:off x="3385355"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Integration Security</a:t>
              </a:r>
            </a:p>
          </p:txBody>
        </p:sp>
      </p:grpSp>
      <p:sp>
        <p:nvSpPr>
          <p:cNvPr id="91" name="Arrow: Chevron 90">
            <a:extLst>
              <a:ext uri="{FF2B5EF4-FFF2-40B4-BE49-F238E27FC236}">
                <a16:creationId xmlns:a16="http://schemas.microsoft.com/office/drawing/2014/main" id="{F8FFE78E-9AF8-4265-9AEC-CE0D4D65B379}"/>
              </a:ext>
            </a:extLst>
          </p:cNvPr>
          <p:cNvSpPr/>
          <p:nvPr/>
        </p:nvSpPr>
        <p:spPr>
          <a:xfrm>
            <a:off x="2753392" y="1635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Responsibility Matrix</a:t>
            </a:r>
          </a:p>
        </p:txBody>
      </p:sp>
      <p:graphicFrame>
        <p:nvGraphicFramePr>
          <p:cNvPr id="6" name="Table 5">
            <a:extLst>
              <a:ext uri="{FF2B5EF4-FFF2-40B4-BE49-F238E27FC236}">
                <a16:creationId xmlns:a16="http://schemas.microsoft.com/office/drawing/2014/main" id="{8D0A6431-720E-769E-5A29-515DA9609161}"/>
              </a:ext>
            </a:extLst>
          </p:cNvPr>
          <p:cNvGraphicFramePr>
            <a:graphicFrameLocks noGrp="1"/>
          </p:cNvGraphicFramePr>
          <p:nvPr/>
        </p:nvGraphicFramePr>
        <p:xfrm>
          <a:off x="615771" y="1602557"/>
          <a:ext cx="509047" cy="286268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283980">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249692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5" name="TextBox 14">
            <a:extLst>
              <a:ext uri="{FF2B5EF4-FFF2-40B4-BE49-F238E27FC236}">
                <a16:creationId xmlns:a16="http://schemas.microsoft.com/office/drawing/2014/main" id="{39D9FB1D-A57B-712E-32A8-013C0E3525E3}"/>
              </a:ext>
            </a:extLst>
          </p:cNvPr>
          <p:cNvSpPr txBox="1"/>
          <p:nvPr/>
        </p:nvSpPr>
        <p:spPr>
          <a:xfrm rot="16200000">
            <a:off x="-275529" y="3059965"/>
            <a:ext cx="228953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Open Sans" panose="020B0606030504020204" pitchFamily="34" charset="0"/>
                <a:cs typeface="Arial" panose="020B0604020202020204" pitchFamily="34" charset="0"/>
              </a:rPr>
              <a:t>Source System</a:t>
            </a:r>
          </a:p>
        </p:txBody>
      </p:sp>
      <p:graphicFrame>
        <p:nvGraphicFramePr>
          <p:cNvPr id="17" name="Table 16">
            <a:extLst>
              <a:ext uri="{FF2B5EF4-FFF2-40B4-BE49-F238E27FC236}">
                <a16:creationId xmlns:a16="http://schemas.microsoft.com/office/drawing/2014/main" id="{24A78155-5858-7F2F-844A-552FAD1EBEE9}"/>
              </a:ext>
            </a:extLst>
          </p:cNvPr>
          <p:cNvGraphicFramePr>
            <a:graphicFrameLocks noGrp="1"/>
          </p:cNvGraphicFramePr>
          <p:nvPr/>
        </p:nvGraphicFramePr>
        <p:xfrm>
          <a:off x="1948542" y="1600200"/>
          <a:ext cx="1370935" cy="2311675"/>
        </p:xfrm>
        <a:graphic>
          <a:graphicData uri="http://schemas.openxmlformats.org/drawingml/2006/table">
            <a:tbl>
              <a:tblPr firstRow="1" bandRow="1">
                <a:tableStyleId>{5940675A-B579-460E-94D1-54222C63F5DA}</a:tableStyleId>
              </a:tblPr>
              <a:tblGrid>
                <a:gridCol w="1370935">
                  <a:extLst>
                    <a:ext uri="{9D8B030D-6E8A-4147-A177-3AD203B41FA5}">
                      <a16:colId xmlns:a16="http://schemas.microsoft.com/office/drawing/2014/main" val="3602010399"/>
                    </a:ext>
                  </a:extLst>
                </a:gridCol>
              </a:tblGrid>
              <a:tr h="529758">
                <a:tc>
                  <a:txBody>
                    <a:bodyPr/>
                    <a:lstStyle/>
                    <a:p>
                      <a:pPr algn="ctr"/>
                      <a:r>
                        <a:rPr lang="en-US" sz="1200">
                          <a:solidFill>
                            <a:schemeClr val="bg1"/>
                          </a:solidFill>
                          <a:latin typeface="Arial Body"/>
                          <a:ea typeface="Open Sans"/>
                          <a:cs typeface="Open Sans"/>
                        </a:rPr>
                        <a:t>GoAnywhere SFTP</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78191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9" name="Rectangle: Rounded Corners 18">
            <a:extLst>
              <a:ext uri="{FF2B5EF4-FFF2-40B4-BE49-F238E27FC236}">
                <a16:creationId xmlns:a16="http://schemas.microsoft.com/office/drawing/2014/main" id="{33667C17-CD0A-EFC4-F528-7EDEDCA71AA7}"/>
              </a:ext>
            </a:extLst>
          </p:cNvPr>
          <p:cNvSpPr/>
          <p:nvPr/>
        </p:nvSpPr>
        <p:spPr>
          <a:xfrm>
            <a:off x="2059208" y="2222969"/>
            <a:ext cx="1180778" cy="146904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Arial" panose="020B0604020202020204" pitchFamily="34" charset="0"/>
            </a:endParaRPr>
          </a:p>
        </p:txBody>
      </p:sp>
      <p:sp>
        <p:nvSpPr>
          <p:cNvPr id="22" name="Freeform 350">
            <a:extLst>
              <a:ext uri="{FF2B5EF4-FFF2-40B4-BE49-F238E27FC236}">
                <a16:creationId xmlns:a16="http://schemas.microsoft.com/office/drawing/2014/main" id="{41F3AE43-CD02-0616-45FE-5C7F59BB885A}"/>
              </a:ext>
            </a:extLst>
          </p:cNvPr>
          <p:cNvSpPr>
            <a:spLocks noEditPoints="1"/>
          </p:cNvSpPr>
          <p:nvPr/>
        </p:nvSpPr>
        <p:spPr bwMode="auto">
          <a:xfrm>
            <a:off x="2543835" y="2507593"/>
            <a:ext cx="327819" cy="408810"/>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6" name="Freeform 351">
            <a:extLst>
              <a:ext uri="{FF2B5EF4-FFF2-40B4-BE49-F238E27FC236}">
                <a16:creationId xmlns:a16="http://schemas.microsoft.com/office/drawing/2014/main" id="{19E1EA67-A658-2D8B-A0B8-630AEB00D1CF}"/>
              </a:ext>
            </a:extLst>
          </p:cNvPr>
          <p:cNvSpPr>
            <a:spLocks noEditPoints="1"/>
          </p:cNvSpPr>
          <p:nvPr/>
        </p:nvSpPr>
        <p:spPr bwMode="auto">
          <a:xfrm>
            <a:off x="2379925" y="2384179"/>
            <a:ext cx="655638" cy="655639"/>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ea typeface="+mn-ea"/>
              <a:cs typeface="Arial" panose="020B0604020202020204" pitchFamily="34" charset="0"/>
            </a:endParaRPr>
          </a:p>
        </p:txBody>
      </p:sp>
      <p:sp>
        <p:nvSpPr>
          <p:cNvPr id="38" name="TextBox 37">
            <a:extLst>
              <a:ext uri="{FF2B5EF4-FFF2-40B4-BE49-F238E27FC236}">
                <a16:creationId xmlns:a16="http://schemas.microsoft.com/office/drawing/2014/main" id="{F93CD100-A8A4-17C5-D550-024A79EB201D}"/>
              </a:ext>
            </a:extLst>
          </p:cNvPr>
          <p:cNvSpPr txBox="1"/>
          <p:nvPr/>
        </p:nvSpPr>
        <p:spPr>
          <a:xfrm>
            <a:off x="2233871" y="3122013"/>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effectLst/>
              <a:uLnTx/>
              <a:uFillTx/>
              <a:ea typeface="+mn-ea"/>
              <a:cs typeface="Arial" panose="020B0604020202020204" pitchFamily="34" charset="0"/>
            </a:endParaRPr>
          </a:p>
        </p:txBody>
      </p:sp>
      <p:graphicFrame>
        <p:nvGraphicFramePr>
          <p:cNvPr id="43" name="Table 42">
            <a:extLst>
              <a:ext uri="{FF2B5EF4-FFF2-40B4-BE49-F238E27FC236}">
                <a16:creationId xmlns:a16="http://schemas.microsoft.com/office/drawing/2014/main" id="{00AAA24E-E8DF-2140-114C-C00B82A9B29D}"/>
              </a:ext>
            </a:extLst>
          </p:cNvPr>
          <p:cNvGraphicFramePr>
            <a:graphicFrameLocks noGrp="1"/>
          </p:cNvGraphicFramePr>
          <p:nvPr/>
        </p:nvGraphicFramePr>
        <p:xfrm>
          <a:off x="1284514" y="1611085"/>
          <a:ext cx="509047" cy="2302811"/>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283965">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937051">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5" name="TextBox 54">
            <a:extLst>
              <a:ext uri="{FF2B5EF4-FFF2-40B4-BE49-F238E27FC236}">
                <a16:creationId xmlns:a16="http://schemas.microsoft.com/office/drawing/2014/main" id="{BBAAFBBA-A650-B71B-D40B-7EFF4F4C31E9}"/>
              </a:ext>
            </a:extLst>
          </p:cNvPr>
          <p:cNvSpPr txBox="1"/>
          <p:nvPr/>
        </p:nvSpPr>
        <p:spPr>
          <a:xfrm rot="16200000">
            <a:off x="442929" y="2820479"/>
            <a:ext cx="2289538"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ea typeface="Open Sans"/>
                <a:cs typeface="Arial"/>
              </a:rPr>
              <a:t>Informatica</a:t>
            </a:r>
            <a:endParaRPr kumimoji="0" lang="en-US" sz="1050" b="0" i="0" u="none" strike="noStrike" kern="1200" cap="none" spc="0" normalizeH="0" baseline="0" noProof="0">
              <a:ln>
                <a:noFill/>
              </a:ln>
              <a:effectLst/>
              <a:uLnTx/>
              <a:uFillTx/>
              <a:ea typeface="Open Sans"/>
              <a:cs typeface="Arial"/>
            </a:endParaRPr>
          </a:p>
        </p:txBody>
      </p:sp>
      <p:cxnSp>
        <p:nvCxnSpPr>
          <p:cNvPr id="57" name="Straight Arrow Connector 56">
            <a:extLst>
              <a:ext uri="{FF2B5EF4-FFF2-40B4-BE49-F238E27FC236}">
                <a16:creationId xmlns:a16="http://schemas.microsoft.com/office/drawing/2014/main" id="{ED4AD2FE-4A87-4607-E54B-497EC36CD031}"/>
              </a:ext>
            </a:extLst>
          </p:cNvPr>
          <p:cNvCxnSpPr/>
          <p:nvPr/>
        </p:nvCxnSpPr>
        <p:spPr>
          <a:xfrm flipV="1">
            <a:off x="1077686" y="3058887"/>
            <a:ext cx="250370" cy="1088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923A11-C3B7-093D-2F63-FBBABE4BF9F7}"/>
              </a:ext>
            </a:extLst>
          </p:cNvPr>
          <p:cNvCxnSpPr>
            <a:cxnSpLocks/>
          </p:cNvCxnSpPr>
          <p:nvPr/>
        </p:nvCxnSpPr>
        <p:spPr>
          <a:xfrm flipV="1">
            <a:off x="1807029" y="3069772"/>
            <a:ext cx="250370" cy="1088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1C028464-7A57-F2CD-E68C-2B931DAF797D}"/>
              </a:ext>
            </a:extLst>
          </p:cNvPr>
          <p:cNvSpPr txBox="1"/>
          <p:nvPr/>
        </p:nvSpPr>
        <p:spPr>
          <a:xfrm>
            <a:off x="138852" y="4690480"/>
            <a:ext cx="983606" cy="784830"/>
          </a:xfrm>
          <a:prstGeom prst="rect">
            <a:avLst/>
          </a:prstGeom>
          <a:noFill/>
        </p:spPr>
        <p:txBody>
          <a:bodyPr wrap="square" lIns="91440" tIns="45720" rIns="91440" bIns="45720" rtlCol="0" anchor="t">
            <a:spAutoFit/>
          </a:bodyPr>
          <a:lstStyle/>
          <a:p>
            <a:pPr>
              <a:defRPr/>
            </a:pPr>
            <a:r>
              <a:rPr lang="en-US" sz="900">
                <a:cs typeface="Arial"/>
              </a:rPr>
              <a:t>Informatica will </a:t>
            </a:r>
            <a:endParaRPr lang="en-US">
              <a:cs typeface="Arial"/>
            </a:endParaRPr>
          </a:p>
          <a:p>
            <a:pPr>
              <a:defRPr/>
            </a:pPr>
            <a:r>
              <a:rPr lang="en-US" sz="900">
                <a:cs typeface="Arial"/>
              </a:rPr>
              <a:t>pull the file and placed in </a:t>
            </a:r>
            <a:r>
              <a:rPr lang="en-US" sz="900" err="1">
                <a:cs typeface="Arial"/>
              </a:rPr>
              <a:t>GoAnywhere</a:t>
            </a:r>
            <a:r>
              <a:rPr lang="en-US" sz="900">
                <a:cs typeface="Arial"/>
              </a:rPr>
              <a:t> SFTP</a:t>
            </a:r>
            <a:endParaRPr lang="en-US">
              <a:cs typeface="Arial"/>
            </a:endParaRPr>
          </a:p>
        </p:txBody>
      </p:sp>
    </p:spTree>
    <p:extLst>
      <p:ext uri="{BB962C8B-B14F-4D97-AF65-F5344CB8AC3E}">
        <p14:creationId xmlns:p14="http://schemas.microsoft.com/office/powerpoint/2010/main" val="54829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Z5FrgaIBQc6Z1lj4QLb9z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Props1.xml><?xml version="1.0" encoding="utf-8"?>
<ds:datastoreItem xmlns:ds="http://schemas.openxmlformats.org/officeDocument/2006/customXml" ds:itemID="{3BABFE2B-BF6C-4D01-89BF-28ED5E0DB5B3}"/>
</file>

<file path=customXml/itemProps2.xml><?xml version="1.0" encoding="utf-8"?>
<ds:datastoreItem xmlns:ds="http://schemas.openxmlformats.org/officeDocument/2006/customXml" ds:itemID="{7ADBB248-DE2E-47BE-9098-864048451E89}"/>
</file>

<file path=customXml/itemProps3.xml><?xml version="1.0" encoding="utf-8"?>
<ds:datastoreItem xmlns:ds="http://schemas.openxmlformats.org/officeDocument/2006/customXml" ds:itemID="{1AA26DD1-28F9-47CC-B239-E37FD206DCA7}"/>
</file>

<file path=docProps/app.xml><?xml version="1.0" encoding="utf-8"?>
<Properties xmlns="http://schemas.openxmlformats.org/officeDocument/2006/extended-properties" xmlns:vt="http://schemas.openxmlformats.org/officeDocument/2006/docPropsVTypes">
  <TotalTime>5</TotalTime>
  <Words>8998</Words>
  <Application>Microsoft Office PowerPoint</Application>
  <PresentationFormat>Widescreen</PresentationFormat>
  <Paragraphs>1855</Paragraphs>
  <Slides>49</Slides>
  <Notes>27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3" baseType="lpstr">
      <vt:lpstr>Arial</vt:lpstr>
      <vt:lpstr>Arial Body</vt:lpstr>
      <vt:lpstr>Calibri</vt:lpstr>
      <vt:lpstr>Calibri Light</vt:lpstr>
      <vt:lpstr>Chronicle Display Black</vt:lpstr>
      <vt:lpstr>FedEx Sans Light</vt:lpstr>
      <vt:lpstr>FedEx Sans Regular</vt:lpstr>
      <vt:lpstr>OracleSans-Bold</vt:lpstr>
      <vt:lpstr>OracleSans-Regular</vt:lpstr>
      <vt:lpstr>Tahoma</vt:lpstr>
      <vt:lpstr>Wingdings</vt:lpstr>
      <vt:lpstr>Wingdings 2</vt:lpstr>
      <vt:lpstr>Office Theme</vt:lpstr>
      <vt:lpstr>think-cell Slide</vt:lpstr>
      <vt:lpstr>Agenda</vt:lpstr>
      <vt:lpstr>Workshop Expectations</vt:lpstr>
      <vt:lpstr>Global Design Workshop - Rules of the Road </vt:lpstr>
      <vt:lpstr>Terminology</vt:lpstr>
      <vt:lpstr>Integration Patterns</vt:lpstr>
      <vt:lpstr>Selection Matrix (OIC) - Inbound Integrations </vt:lpstr>
      <vt:lpstr>Selection Matrix (OIC) - Outbound Integrations</vt:lpstr>
      <vt:lpstr>Inbound File Based Integration – FBDI With OIC</vt:lpstr>
      <vt:lpstr>Inbound Integration Using Web Service - File Input With OIC</vt:lpstr>
      <vt:lpstr>Inbound Integration Using SOAP/REST Web Service</vt:lpstr>
      <vt:lpstr>PowerPoint Presentation</vt:lpstr>
      <vt:lpstr>PowerPoint Presentation</vt:lpstr>
      <vt:lpstr>Integration Using Salesforce Connector – Salesforce to Oracle ERP Cloud</vt:lpstr>
      <vt:lpstr>Integration Using Informatica as Middleware –  EBS to Oracle ERP</vt:lpstr>
      <vt:lpstr>Technology Common Framework - Process Flow</vt:lpstr>
      <vt:lpstr>Sample Email Notification – Inbound Batch Error Reporting</vt:lpstr>
      <vt:lpstr>Sample Email Notification – Outbound Error Reporting</vt:lpstr>
      <vt:lpstr>Reprocessing mechanisms </vt:lpstr>
      <vt:lpstr>Integration Best Practices</vt:lpstr>
      <vt:lpstr>Boundary System Dependencies</vt:lpstr>
      <vt:lpstr>User Security</vt:lpstr>
      <vt:lpstr>Data Security in Integrations</vt:lpstr>
      <vt:lpstr>Integration Security in Inbound Flow</vt:lpstr>
      <vt:lpstr>Data Security – File based Inbound Integration</vt:lpstr>
      <vt:lpstr>Integration – Roles and Responsibilities</vt:lpstr>
      <vt:lpstr>Wrap Up</vt:lpstr>
      <vt:lpstr>Parking Lot/Follow Up Discussion Items</vt:lpstr>
      <vt:lpstr>Next Steps</vt:lpstr>
      <vt:lpstr>Key Call Outs</vt:lpstr>
      <vt:lpstr>Key Considerations when Integrating with Oracle Cloud (OIC)</vt:lpstr>
      <vt:lpstr>Key Considerations when Integrating with Oracle Cloud (OIC)  (continued)</vt:lpstr>
      <vt:lpstr>Integration Best Practices &amp; Scenarios to Avoid</vt:lpstr>
      <vt:lpstr>Integration Best Practices &amp; Scenarios to Avoid</vt:lpstr>
      <vt:lpstr>Integration Best Practices &amp; Scenarios to Avoid</vt:lpstr>
      <vt:lpstr>Error Handling Architecture</vt:lpstr>
      <vt:lpstr>Error handling and correction mechanisms</vt:lpstr>
      <vt:lpstr>PowerPoint Presentation</vt:lpstr>
      <vt:lpstr>Errors handled for Outbound Integrations - OIC</vt:lpstr>
      <vt:lpstr>Sample Email Notification – Outbound Error Reporting</vt:lpstr>
      <vt:lpstr>Oracle Documentation Links for REST APIs, SOAP Services, FBDI</vt:lpstr>
      <vt:lpstr>SFDC Integration Mechanisms</vt:lpstr>
      <vt:lpstr>High Level Inbound Integration Architecture SFDC</vt:lpstr>
      <vt:lpstr>High Level Outbound Integration Architecture SFDC</vt:lpstr>
      <vt:lpstr>Common Error Logging Framework SFDC - Process Flow</vt:lpstr>
      <vt:lpstr>SFDC Data Security in Integrations</vt:lpstr>
      <vt:lpstr>Pre-installed Adapters</vt:lpstr>
      <vt:lpstr>Oracle Cloud ERP Integrations with IICS as Middleware</vt:lpstr>
      <vt:lpstr>Middleware Selection Matrix</vt:lpstr>
      <vt:lpstr>Integration Pre-Workshop Questions and Responses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Varshney, Nishtha</dc:creator>
  <cp:lastModifiedBy>Varshney, Nishtha</cp:lastModifiedBy>
  <cp:revision>9</cp:revision>
  <dcterms:created xsi:type="dcterms:W3CDTF">2023-09-14T11:24:13Z</dcterms:created>
  <dcterms:modified xsi:type="dcterms:W3CDTF">2023-09-14T11:31:43Z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2023-09-14T11:24:13Z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13024d5c-37f0-4dab-9868-2bb5f2cd1660</vt:lpwstr>
  </property>
  <property fmtid="{D5CDD505-2E9C-101B-9397-08002B2CF9AE}" pid="8" name="MSIP_Label_ea60d57e-af5b-4752-ac57-3e4f28ca11dc_ContentBits">
    <vt:lpwstr>0</vt:lpwstr>
  </property>
  <property fmtid="{D5CDD505-2E9C-101B-9397-08002B2CF9AE}" pid="9" name="ContentTypeId">
    <vt:lpwstr>0x01010088A6DCCE3A4D6246BDCC3A99887E7EBF</vt:lpwstr>
  </property>
  <property fmtid="{D5CDD505-2E9C-101B-9397-08002B2CF9AE}" pid="10" name="MediaServiceImageTags">
    <vt:lpwstr/>
  </property>
</Properties>
</file>