
<file path=[Content_Types].xml><?xml version="1.0" encoding="utf-8"?>
<Types xmlns="http://schemas.openxmlformats.org/package/2006/content-types">
  <Default Extension="bin" ContentType="image/unknown"/>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54"/>
  </p:notesMasterIdLst>
  <p:handoutMasterIdLst>
    <p:handoutMasterId r:id="rId55"/>
  </p:handoutMasterIdLst>
  <p:sldIdLst>
    <p:sldId id="374" r:id="rId5"/>
    <p:sldId id="394" r:id="rId6"/>
    <p:sldId id="395" r:id="rId7"/>
    <p:sldId id="283" r:id="rId8"/>
    <p:sldId id="396" r:id="rId9"/>
    <p:sldId id="425" r:id="rId10"/>
    <p:sldId id="375" r:id="rId11"/>
    <p:sldId id="377" r:id="rId12"/>
    <p:sldId id="399" r:id="rId13"/>
    <p:sldId id="397" r:id="rId14"/>
    <p:sldId id="398" r:id="rId15"/>
    <p:sldId id="420" r:id="rId16"/>
    <p:sldId id="284" r:id="rId17"/>
    <p:sldId id="424" r:id="rId18"/>
    <p:sldId id="423" r:id="rId19"/>
    <p:sldId id="388" r:id="rId20"/>
    <p:sldId id="390" r:id="rId21"/>
    <p:sldId id="415" r:id="rId22"/>
    <p:sldId id="400" r:id="rId23"/>
    <p:sldId id="401" r:id="rId24"/>
    <p:sldId id="402" r:id="rId25"/>
    <p:sldId id="430" r:id="rId26"/>
    <p:sldId id="355" r:id="rId27"/>
    <p:sldId id="417" r:id="rId28"/>
    <p:sldId id="361" r:id="rId29"/>
    <p:sldId id="357" r:id="rId30"/>
    <p:sldId id="358" r:id="rId31"/>
    <p:sldId id="362" r:id="rId32"/>
    <p:sldId id="368" r:id="rId33"/>
    <p:sldId id="371" r:id="rId34"/>
    <p:sldId id="370" r:id="rId35"/>
    <p:sldId id="367" r:id="rId36"/>
    <p:sldId id="428" r:id="rId37"/>
    <p:sldId id="404" r:id="rId38"/>
    <p:sldId id="405" r:id="rId39"/>
    <p:sldId id="386" r:id="rId40"/>
    <p:sldId id="429" r:id="rId41"/>
    <p:sldId id="407" r:id="rId42"/>
    <p:sldId id="408" r:id="rId43"/>
    <p:sldId id="378" r:id="rId44"/>
    <p:sldId id="379" r:id="rId45"/>
    <p:sldId id="412" r:id="rId46"/>
    <p:sldId id="413" r:id="rId47"/>
    <p:sldId id="414" r:id="rId48"/>
    <p:sldId id="383" r:id="rId49"/>
    <p:sldId id="426" r:id="rId50"/>
    <p:sldId id="427" r:id="rId51"/>
    <p:sldId id="322" r:id="rId52"/>
    <p:sldId id="431" r:id="rId53"/>
  </p:sldIdLst>
  <p:sldSz cx="9464675" cy="7315200"/>
  <p:notesSz cx="7315200" cy="9601200"/>
  <p:defaultTextStyle>
    <a:defPPr>
      <a:defRPr lang="en-US"/>
    </a:defPPr>
    <a:lvl1pPr marL="0" algn="l" defTabSz="904342" rtl="0" eaLnBrk="1" latinLnBrk="0" hangingPunct="1">
      <a:defRPr sz="1780" kern="1200">
        <a:solidFill>
          <a:schemeClr val="tx1"/>
        </a:solidFill>
        <a:latin typeface="+mn-lt"/>
        <a:ea typeface="+mn-ea"/>
        <a:cs typeface="+mn-cs"/>
      </a:defRPr>
    </a:lvl1pPr>
    <a:lvl2pPr marL="452171" algn="l" defTabSz="904342" rtl="0" eaLnBrk="1" latinLnBrk="0" hangingPunct="1">
      <a:defRPr sz="1780" kern="1200">
        <a:solidFill>
          <a:schemeClr val="tx1"/>
        </a:solidFill>
        <a:latin typeface="+mn-lt"/>
        <a:ea typeface="+mn-ea"/>
        <a:cs typeface="+mn-cs"/>
      </a:defRPr>
    </a:lvl2pPr>
    <a:lvl3pPr marL="904342" algn="l" defTabSz="904342" rtl="0" eaLnBrk="1" latinLnBrk="0" hangingPunct="1">
      <a:defRPr sz="1780" kern="1200">
        <a:solidFill>
          <a:schemeClr val="tx1"/>
        </a:solidFill>
        <a:latin typeface="+mn-lt"/>
        <a:ea typeface="+mn-ea"/>
        <a:cs typeface="+mn-cs"/>
      </a:defRPr>
    </a:lvl3pPr>
    <a:lvl4pPr marL="1356512" algn="l" defTabSz="904342" rtl="0" eaLnBrk="1" latinLnBrk="0" hangingPunct="1">
      <a:defRPr sz="1780" kern="1200">
        <a:solidFill>
          <a:schemeClr val="tx1"/>
        </a:solidFill>
        <a:latin typeface="+mn-lt"/>
        <a:ea typeface="+mn-ea"/>
        <a:cs typeface="+mn-cs"/>
      </a:defRPr>
    </a:lvl4pPr>
    <a:lvl5pPr marL="1808683" algn="l" defTabSz="904342" rtl="0" eaLnBrk="1" latinLnBrk="0" hangingPunct="1">
      <a:defRPr sz="1780" kern="1200">
        <a:solidFill>
          <a:schemeClr val="tx1"/>
        </a:solidFill>
        <a:latin typeface="+mn-lt"/>
        <a:ea typeface="+mn-ea"/>
        <a:cs typeface="+mn-cs"/>
      </a:defRPr>
    </a:lvl5pPr>
    <a:lvl6pPr marL="2260854" algn="l" defTabSz="904342" rtl="0" eaLnBrk="1" latinLnBrk="0" hangingPunct="1">
      <a:defRPr sz="1780" kern="1200">
        <a:solidFill>
          <a:schemeClr val="tx1"/>
        </a:solidFill>
        <a:latin typeface="+mn-lt"/>
        <a:ea typeface="+mn-ea"/>
        <a:cs typeface="+mn-cs"/>
      </a:defRPr>
    </a:lvl6pPr>
    <a:lvl7pPr marL="2713025" algn="l" defTabSz="904342" rtl="0" eaLnBrk="1" latinLnBrk="0" hangingPunct="1">
      <a:defRPr sz="1780" kern="1200">
        <a:solidFill>
          <a:schemeClr val="tx1"/>
        </a:solidFill>
        <a:latin typeface="+mn-lt"/>
        <a:ea typeface="+mn-ea"/>
        <a:cs typeface="+mn-cs"/>
      </a:defRPr>
    </a:lvl7pPr>
    <a:lvl8pPr marL="3165196" algn="l" defTabSz="904342" rtl="0" eaLnBrk="1" latinLnBrk="0" hangingPunct="1">
      <a:defRPr sz="1780" kern="1200">
        <a:solidFill>
          <a:schemeClr val="tx1"/>
        </a:solidFill>
        <a:latin typeface="+mn-lt"/>
        <a:ea typeface="+mn-ea"/>
        <a:cs typeface="+mn-cs"/>
      </a:defRPr>
    </a:lvl8pPr>
    <a:lvl9pPr marL="3617366" algn="l" defTabSz="904342" rtl="0" eaLnBrk="1" latinLnBrk="0" hangingPunct="1">
      <a:defRPr sz="178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7CBAB2A-624C-4651-B0F2-2921EB208B7E}">
          <p14:sldIdLst>
            <p14:sldId id="374"/>
          </p14:sldIdLst>
        </p14:section>
        <p14:section name="Contents" id="{C4A9CBDE-966B-4A90-8DC0-531AEC56A34D}">
          <p14:sldIdLst>
            <p14:sldId id="394"/>
          </p14:sldIdLst>
        </p14:section>
        <p14:section name="Section 1 - Integration Reference Architecture" id="{6AFC233B-4C61-4C5D-A0D6-4134E184755A}">
          <p14:sldIdLst>
            <p14:sldId id="395"/>
            <p14:sldId id="283"/>
            <p14:sldId id="396"/>
            <p14:sldId id="425"/>
            <p14:sldId id="375"/>
            <p14:sldId id="377"/>
          </p14:sldIdLst>
        </p14:section>
        <p14:section name="Section 2" id="{5224B956-ABB7-4BCC-A3E2-F2DC3B319201}">
          <p14:sldIdLst>
            <p14:sldId id="399"/>
            <p14:sldId id="397"/>
            <p14:sldId id="398"/>
            <p14:sldId id="420"/>
            <p14:sldId id="284"/>
            <p14:sldId id="424"/>
            <p14:sldId id="423"/>
            <p14:sldId id="388"/>
            <p14:sldId id="390"/>
            <p14:sldId id="415"/>
          </p14:sldIdLst>
        </p14:section>
        <p14:section name="Section 3" id="{2BA30C23-B85D-414D-BFB0-3E97E53FBAD1}">
          <p14:sldIdLst>
            <p14:sldId id="400"/>
            <p14:sldId id="401"/>
            <p14:sldId id="402"/>
            <p14:sldId id="430"/>
            <p14:sldId id="355"/>
            <p14:sldId id="417"/>
            <p14:sldId id="361"/>
            <p14:sldId id="357"/>
            <p14:sldId id="358"/>
            <p14:sldId id="362"/>
            <p14:sldId id="368"/>
            <p14:sldId id="371"/>
            <p14:sldId id="370"/>
            <p14:sldId id="367"/>
          </p14:sldIdLst>
        </p14:section>
        <p14:section name="Section 4 Application Connector" id="{FACD4072-B470-4E4F-A261-91764C01EB43}">
          <p14:sldIdLst>
            <p14:sldId id="428"/>
            <p14:sldId id="404"/>
            <p14:sldId id="405"/>
            <p14:sldId id="386"/>
          </p14:sldIdLst>
        </p14:section>
        <p14:section name="Platform and Infrastructure Architecture" id="{A80A3195-8CB2-4BC5-A686-43547341FA78}">
          <p14:sldIdLst>
            <p14:sldId id="429"/>
            <p14:sldId id="407"/>
            <p14:sldId id="408"/>
            <p14:sldId id="378"/>
            <p14:sldId id="379"/>
          </p14:sldIdLst>
        </p14:section>
        <p14:section name="Release and Deployment" id="{7F6BEFD3-DEA6-4B89-8B44-FB0B2AC47A2F}">
          <p14:sldIdLst>
            <p14:sldId id="412"/>
            <p14:sldId id="413"/>
            <p14:sldId id="414"/>
            <p14:sldId id="383"/>
          </p14:sldIdLst>
        </p14:section>
        <p14:section name="Appendix" id="{F2FC60CF-866E-41AC-8421-AF27D5E44018}">
          <p14:sldIdLst>
            <p14:sldId id="426"/>
            <p14:sldId id="427"/>
            <p14:sldId id="322"/>
            <p14:sldId id="431"/>
          </p14:sldIdLst>
        </p14:section>
      </p14:sectionLst>
    </p:ext>
    <p:ext uri="{EFAFB233-063F-42B5-8137-9DF3F51BA10A}">
      <p15:sldGuideLst xmlns:p15="http://schemas.microsoft.com/office/powerpoint/2012/main">
        <p15:guide id="1" orient="horz" pos="2304" userDrawn="1">
          <p15:clr>
            <a:srgbClr val="A4A3A4"/>
          </p15:clr>
        </p15:guide>
        <p15:guide id="2" pos="298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414924-210D-28E2-F728-A5BBE147785A}" name="Parimal Shah" initials="PS" userId="S::parimalshah@csod.com::f1833133-addd-4ab6-823e-52494669b4f8" providerId="AD"/>
  <p188:author id="{F832145C-1646-0F03-7F64-9DF2159E779A}" name="Subir Anshumali" initials="SA" userId="S::sanshumali@csod.com::f9c2a412-b374-4005-8fa4-fdd5327b6dfa" providerId="AD"/>
  <p188:author id="{D6FACBD5-79BA-CFB2-C98B-08629D8F00D7}" name="Ankit Mishra" initials="AM" userId="Ankit Mishra" providerId="None"/>
  <p188:author id="{571FAAFA-9AC7-5CFD-F0DF-99722957FA6A}" name="Arvind Mishra" initials="AM" userId="S::arvindmishra@csod.com::f5361e1a-c52f-4081-83c6-e7c42269f3f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co Hughes" initials="MH" lastIdx="49" clrIdx="0">
    <p:extLst>
      <p:ext uri="{19B8F6BF-5375-455C-9EA6-DF929625EA0E}">
        <p15:presenceInfo xmlns:p15="http://schemas.microsoft.com/office/powerpoint/2012/main" userId="S::mhughes@csod.com::f7f77b87-641d-4c1b-b9e0-0b818fed9677" providerId="AD"/>
      </p:ext>
    </p:extLst>
  </p:cmAuthor>
  <p:cmAuthor id="2" name="Connie Costigan" initials="CC" lastIdx="8" clrIdx="1">
    <p:extLst>
      <p:ext uri="{19B8F6BF-5375-455C-9EA6-DF929625EA0E}">
        <p15:presenceInfo xmlns:p15="http://schemas.microsoft.com/office/powerpoint/2012/main" userId="S::ccostigan@csod.com::2f59174e-6b81-40df-ada3-e72d3e3bac00" providerId="AD"/>
      </p:ext>
    </p:extLst>
  </p:cmAuthor>
  <p:cmAuthor id="3" name="Carol Dullmeyer" initials="CD" lastIdx="1" clrIdx="2">
    <p:extLst>
      <p:ext uri="{19B8F6BF-5375-455C-9EA6-DF929625EA0E}">
        <p15:presenceInfo xmlns:p15="http://schemas.microsoft.com/office/powerpoint/2012/main" userId="S::cdullmeyer@csod.com::a4697966-9583-4d9d-a3c9-f37fb3841df7" providerId="AD"/>
      </p:ext>
    </p:extLst>
  </p:cmAuthor>
  <p:cmAuthor id="4" name="Theresa Damato" initials="TD" lastIdx="17" clrIdx="3">
    <p:extLst>
      <p:ext uri="{19B8F6BF-5375-455C-9EA6-DF929625EA0E}">
        <p15:presenceInfo xmlns:p15="http://schemas.microsoft.com/office/powerpoint/2012/main" userId="S::tdamato@csod.com::6b0295c7-80a4-4c1b-8512-9019ced44e7a" providerId="AD"/>
      </p:ext>
    </p:extLst>
  </p:cmAuthor>
  <p:cmAuthor id="5" name="Sarah Rosas" initials="SR" lastIdx="2" clrIdx="4">
    <p:extLst>
      <p:ext uri="{19B8F6BF-5375-455C-9EA6-DF929625EA0E}">
        <p15:presenceInfo xmlns:p15="http://schemas.microsoft.com/office/powerpoint/2012/main" userId="S::srosas@csod.com::47b20397-ffef-42e9-afed-b9a9db64fb72" providerId="AD"/>
      </p:ext>
    </p:extLst>
  </p:cmAuthor>
  <p:cmAuthor id="6" name="Narendra, Chandana" initials="NC" lastIdx="1" clrIdx="5">
    <p:extLst>
      <p:ext uri="{19B8F6BF-5375-455C-9EA6-DF929625EA0E}">
        <p15:presenceInfo xmlns:p15="http://schemas.microsoft.com/office/powerpoint/2012/main" userId="S::cnarendra@deloitte.com::8ade63db-870e-48b4-804e-039b89a7a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99E"/>
    <a:srgbClr val="E0E0E0"/>
    <a:srgbClr val="808080"/>
    <a:srgbClr val="25D929"/>
    <a:srgbClr val="EEEEEE"/>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A341A-AA19-A8CC-058C-7B1D0AB71E42}" v="242" dt="2022-11-11T17:43:21.578"/>
    <p1510:client id="{36B54BB7-B091-9AF8-D63E-398AE4B43213}" v="5" dt="2022-11-11T15:24:37.664"/>
    <p1510:client id="{68F0494E-89D7-4683-9936-8F77A600AA34}" v="56" dt="2022-11-11T14:21:23.591"/>
    <p1510:client id="{DD59AA25-F29A-A47F-151C-BABF0AEEA504}" v="480" dt="2022-11-11T14:44:10.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544" y="32"/>
      </p:cViewPr>
      <p:guideLst>
        <p:guide orient="horz" pos="2304"/>
        <p:guide pos="298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vind Mishra" userId="S::arvindmishra@csod.com::f5361e1a-c52f-4081-83c6-e7c42269f3fc" providerId="AD" clId="Web-{36B54BB7-B091-9AF8-D63E-398AE4B43213}"/>
    <pc:docChg chg="modSld">
      <pc:chgData name="Arvind Mishra" userId="S::arvindmishra@csod.com::f5361e1a-c52f-4081-83c6-e7c42269f3fc" providerId="AD" clId="Web-{36B54BB7-B091-9AF8-D63E-398AE4B43213}" dt="2022-11-11T15:24:37.664" v="3" actId="20577"/>
      <pc:docMkLst>
        <pc:docMk/>
      </pc:docMkLst>
      <pc:sldChg chg="modSp">
        <pc:chgData name="Arvind Mishra" userId="S::arvindmishra@csod.com::f5361e1a-c52f-4081-83c6-e7c42269f3fc" providerId="AD" clId="Web-{36B54BB7-B091-9AF8-D63E-398AE4B43213}" dt="2022-11-11T15:24:37.664" v="3" actId="20577"/>
        <pc:sldMkLst>
          <pc:docMk/>
          <pc:sldMk cId="524758501" sldId="408"/>
        </pc:sldMkLst>
        <pc:spChg chg="mod">
          <ac:chgData name="Arvind Mishra" userId="S::arvindmishra@csod.com::f5361e1a-c52f-4081-83c6-e7c42269f3fc" providerId="AD" clId="Web-{36B54BB7-B091-9AF8-D63E-398AE4B43213}" dt="2022-11-11T15:24:37.664" v="3" actId="20577"/>
          <ac:spMkLst>
            <pc:docMk/>
            <pc:sldMk cId="524758501" sldId="408"/>
            <ac:spMk id="7" creationId="{5388FE96-42E0-4F88-9E2E-11050A2DF4A1}"/>
          </ac:spMkLst>
        </pc:spChg>
      </pc:sldChg>
    </pc:docChg>
  </pc:docChgLst>
  <pc:docChgLst>
    <pc:chgData name="Ravi Sankar Uppalapati" userId="181a8d5e-ee84-4ff9-9dc8-7277ded849ac" providerId="ADAL" clId="{23BD8C0C-E4D8-4020-97D7-DC7DAF76935A}"/>
    <pc:docChg chg="custSel modSld">
      <pc:chgData name="Ravi Sankar Uppalapati" userId="181a8d5e-ee84-4ff9-9dc8-7277ded849ac" providerId="ADAL" clId="{23BD8C0C-E4D8-4020-97D7-DC7DAF76935A}" dt="2022-11-07T19:50:17.651" v="397" actId="20577"/>
      <pc:docMkLst>
        <pc:docMk/>
      </pc:docMkLst>
      <pc:sldChg chg="modSp mod">
        <pc:chgData name="Ravi Sankar Uppalapati" userId="181a8d5e-ee84-4ff9-9dc8-7277ded849ac" providerId="ADAL" clId="{23BD8C0C-E4D8-4020-97D7-DC7DAF76935A}" dt="2022-11-07T19:50:17.651" v="397" actId="20577"/>
        <pc:sldMkLst>
          <pc:docMk/>
          <pc:sldMk cId="2844386396" sldId="322"/>
        </pc:sldMkLst>
        <pc:graphicFrameChg chg="modGraphic">
          <ac:chgData name="Ravi Sankar Uppalapati" userId="181a8d5e-ee84-4ff9-9dc8-7277ded849ac" providerId="ADAL" clId="{23BD8C0C-E4D8-4020-97D7-DC7DAF76935A}" dt="2022-11-07T19:50:17.651" v="397" actId="20577"/>
          <ac:graphicFrameMkLst>
            <pc:docMk/>
            <pc:sldMk cId="2844386396" sldId="322"/>
            <ac:graphicFrameMk id="7" creationId="{4317CE51-F123-416F-85A0-38A3DC665499}"/>
          </ac:graphicFrameMkLst>
        </pc:graphicFrameChg>
      </pc:sldChg>
    </pc:docChg>
  </pc:docChgLst>
  <pc:docChgLst>
    <pc:chgData name="Arvind Mishra" userId="S::arvindmishra@csod.com::f5361e1a-c52f-4081-83c6-e7c42269f3fc" providerId="AD" clId="Web-{14D2F4E9-1EE5-8956-D1F3-C2D830E83B47}"/>
    <pc:docChg chg="modSld">
      <pc:chgData name="Arvind Mishra" userId="S::arvindmishra@csod.com::f5361e1a-c52f-4081-83c6-e7c42269f3fc" providerId="AD" clId="Web-{14D2F4E9-1EE5-8956-D1F3-C2D830E83B47}" dt="2022-11-09T15:25:22.240" v="200"/>
      <pc:docMkLst>
        <pc:docMk/>
      </pc:docMkLst>
      <pc:sldChg chg="modSp">
        <pc:chgData name="Arvind Mishra" userId="S::arvindmishra@csod.com::f5361e1a-c52f-4081-83c6-e7c42269f3fc" providerId="AD" clId="Web-{14D2F4E9-1EE5-8956-D1F3-C2D830E83B47}" dt="2022-11-09T15:23:46.551" v="64"/>
        <pc:sldMkLst>
          <pc:docMk/>
          <pc:sldMk cId="2844386396" sldId="322"/>
        </pc:sldMkLst>
        <pc:graphicFrameChg chg="mod modGraphic">
          <ac:chgData name="Arvind Mishra" userId="S::arvindmishra@csod.com::f5361e1a-c52f-4081-83c6-e7c42269f3fc" providerId="AD" clId="Web-{14D2F4E9-1EE5-8956-D1F3-C2D830E83B47}" dt="2022-11-09T15:23:46.551" v="64"/>
          <ac:graphicFrameMkLst>
            <pc:docMk/>
            <pc:sldMk cId="2844386396" sldId="322"/>
            <ac:graphicFrameMk id="7" creationId="{4317CE51-F123-416F-85A0-38A3DC665499}"/>
          </ac:graphicFrameMkLst>
        </pc:graphicFrameChg>
      </pc:sldChg>
      <pc:sldChg chg="modCm">
        <pc:chgData name="Arvind Mishra" userId="S::arvindmishra@csod.com::f5361e1a-c52f-4081-83c6-e7c42269f3fc" providerId="AD" clId="Web-{14D2F4E9-1EE5-8956-D1F3-C2D830E83B47}" dt="2022-11-09T15:20:54.547" v="0"/>
        <pc:sldMkLst>
          <pc:docMk/>
          <pc:sldMk cId="524758501" sldId="408"/>
        </pc:sldMkLst>
      </pc:sldChg>
      <pc:sldChg chg="modCm">
        <pc:chgData name="Arvind Mishra" userId="S::arvindmishra@csod.com::f5361e1a-c52f-4081-83c6-e7c42269f3fc" providerId="AD" clId="Web-{14D2F4E9-1EE5-8956-D1F3-C2D830E83B47}" dt="2022-11-09T15:22:28.784" v="2"/>
        <pc:sldMkLst>
          <pc:docMk/>
          <pc:sldMk cId="1450922749" sldId="414"/>
        </pc:sldMkLst>
      </pc:sldChg>
      <pc:sldChg chg="modSp">
        <pc:chgData name="Arvind Mishra" userId="S::arvindmishra@csod.com::f5361e1a-c52f-4081-83c6-e7c42269f3fc" providerId="AD" clId="Web-{14D2F4E9-1EE5-8956-D1F3-C2D830E83B47}" dt="2022-11-09T15:25:22.240" v="200"/>
        <pc:sldMkLst>
          <pc:docMk/>
          <pc:sldMk cId="4236630315" sldId="431"/>
        </pc:sldMkLst>
        <pc:graphicFrameChg chg="mod modGraphic">
          <ac:chgData name="Arvind Mishra" userId="S::arvindmishra@csod.com::f5361e1a-c52f-4081-83c6-e7c42269f3fc" providerId="AD" clId="Web-{14D2F4E9-1EE5-8956-D1F3-C2D830E83B47}" dt="2022-11-09T15:25:22.240" v="200"/>
          <ac:graphicFrameMkLst>
            <pc:docMk/>
            <pc:sldMk cId="4236630315" sldId="431"/>
            <ac:graphicFrameMk id="7" creationId="{4317CE51-F123-416F-85A0-38A3DC665499}"/>
          </ac:graphicFrameMkLst>
        </pc:graphicFrameChg>
      </pc:sldChg>
    </pc:docChg>
  </pc:docChgLst>
  <pc:docChgLst>
    <pc:chgData name="Subir Anshumali" userId="S::sanshumali@csod.com::f9c2a412-b374-4005-8fa4-fdd5327b6dfa" providerId="AD" clId="Web-{CB16ABD4-00D1-3DAA-A423-406A2ED18137}"/>
    <pc:docChg chg="mod">
      <pc:chgData name="Subir Anshumali" userId="S::sanshumali@csod.com::f9c2a412-b374-4005-8fa4-fdd5327b6dfa" providerId="AD" clId="Web-{CB16ABD4-00D1-3DAA-A423-406A2ED18137}" dt="2022-11-08T19:21:27.758" v="3"/>
      <pc:docMkLst>
        <pc:docMk/>
      </pc:docMkLst>
      <pc:sldChg chg="addCm">
        <pc:chgData name="Subir Anshumali" userId="S::sanshumali@csod.com::f9c2a412-b374-4005-8fa4-fdd5327b6dfa" providerId="AD" clId="Web-{CB16ABD4-00D1-3DAA-A423-406A2ED18137}" dt="2022-11-08T19:18:39.200" v="1"/>
        <pc:sldMkLst>
          <pc:docMk/>
          <pc:sldMk cId="2674917924" sldId="383"/>
        </pc:sldMkLst>
      </pc:sldChg>
      <pc:sldChg chg="addCm">
        <pc:chgData name="Subir Anshumali" userId="S::sanshumali@csod.com::f9c2a412-b374-4005-8fa4-fdd5327b6dfa" providerId="AD" clId="Web-{CB16ABD4-00D1-3DAA-A423-406A2ED18137}" dt="2022-11-08T19:21:27.758" v="3"/>
        <pc:sldMkLst>
          <pc:docMk/>
          <pc:sldMk cId="524758501" sldId="408"/>
        </pc:sldMkLst>
      </pc:sldChg>
      <pc:sldChg chg="addCm">
        <pc:chgData name="Subir Anshumali" userId="S::sanshumali@csod.com::f9c2a412-b374-4005-8fa4-fdd5327b6dfa" providerId="AD" clId="Web-{CB16ABD4-00D1-3DAA-A423-406A2ED18137}" dt="2022-11-08T19:20:14.738" v="2"/>
        <pc:sldMkLst>
          <pc:docMk/>
          <pc:sldMk cId="1450922749" sldId="414"/>
        </pc:sldMkLst>
      </pc:sldChg>
    </pc:docChg>
  </pc:docChgLst>
  <pc:docChgLst>
    <pc:chgData name="Parimal Shah" userId="S::parimalshah@csod.com::f1833133-addd-4ab6-823e-52494669b4f8" providerId="AD" clId="Web-{81E8FB30-A667-91F7-C758-51B59222846A}"/>
    <pc:docChg chg="mod">
      <pc:chgData name="Parimal Shah" userId="S::parimalshah@csod.com::f1833133-addd-4ab6-823e-52494669b4f8" providerId="AD" clId="Web-{81E8FB30-A667-91F7-C758-51B59222846A}" dt="2022-10-31T23:53:57.094" v="1"/>
      <pc:docMkLst>
        <pc:docMk/>
      </pc:docMkLst>
      <pc:sldChg chg="addCm">
        <pc:chgData name="Parimal Shah" userId="S::parimalshah@csod.com::f1833133-addd-4ab6-823e-52494669b4f8" providerId="AD" clId="Web-{81E8FB30-A667-91F7-C758-51B59222846A}" dt="2022-10-31T23:53:57.094" v="1"/>
        <pc:sldMkLst>
          <pc:docMk/>
          <pc:sldMk cId="2468134747" sldId="375"/>
        </pc:sldMkLst>
      </pc:sldChg>
    </pc:docChg>
  </pc:docChgLst>
  <pc:docChgLst>
    <pc:chgData name="Arvind Mishra" userId="S::arvindmishra@csod.com::f5361e1a-c52f-4081-83c6-e7c42269f3fc" providerId="AD" clId="Web-{026392A0-FF69-013D-4A90-1C72C221ACEF}"/>
    <pc:docChg chg="addSld modSld modSection">
      <pc:chgData name="Arvind Mishra" userId="S::arvindmishra@csod.com::f5361e1a-c52f-4081-83c6-e7c42269f3fc" providerId="AD" clId="Web-{026392A0-FF69-013D-4A90-1C72C221ACEF}" dt="2022-11-08T21:18:25.392" v="867"/>
      <pc:docMkLst>
        <pc:docMk/>
      </pc:docMkLst>
      <pc:sldChg chg="modSp">
        <pc:chgData name="Arvind Mishra" userId="S::arvindmishra@csod.com::f5361e1a-c52f-4081-83c6-e7c42269f3fc" providerId="AD" clId="Web-{026392A0-FF69-013D-4A90-1C72C221ACEF}" dt="2022-11-08T21:18:25.392" v="867"/>
        <pc:sldMkLst>
          <pc:docMk/>
          <pc:sldMk cId="2844386396" sldId="322"/>
        </pc:sldMkLst>
        <pc:graphicFrameChg chg="mod modGraphic">
          <ac:chgData name="Arvind Mishra" userId="S::arvindmishra@csod.com::f5361e1a-c52f-4081-83c6-e7c42269f3fc" providerId="AD" clId="Web-{026392A0-FF69-013D-4A90-1C72C221ACEF}" dt="2022-11-08T21:18:25.392" v="867"/>
          <ac:graphicFrameMkLst>
            <pc:docMk/>
            <pc:sldMk cId="2844386396" sldId="322"/>
            <ac:graphicFrameMk id="7" creationId="{4317CE51-F123-416F-85A0-38A3DC665499}"/>
          </ac:graphicFrameMkLst>
        </pc:graphicFrameChg>
      </pc:sldChg>
      <pc:sldChg chg="modCm">
        <pc:chgData name="Arvind Mishra" userId="S::arvindmishra@csod.com::f5361e1a-c52f-4081-83c6-e7c42269f3fc" providerId="AD" clId="Web-{026392A0-FF69-013D-4A90-1C72C221ACEF}" dt="2022-11-08T21:11:21.255" v="857"/>
        <pc:sldMkLst>
          <pc:docMk/>
          <pc:sldMk cId="2674917924" sldId="383"/>
        </pc:sldMkLst>
      </pc:sldChg>
      <pc:sldChg chg="modSp">
        <pc:chgData name="Arvind Mishra" userId="S::arvindmishra@csod.com::f5361e1a-c52f-4081-83c6-e7c42269f3fc" providerId="AD" clId="Web-{026392A0-FF69-013D-4A90-1C72C221ACEF}" dt="2022-11-08T21:13:01.867" v="863" actId="20577"/>
        <pc:sldMkLst>
          <pc:docMk/>
          <pc:sldMk cId="4026565621" sldId="405"/>
        </pc:sldMkLst>
        <pc:spChg chg="mod">
          <ac:chgData name="Arvind Mishra" userId="S::arvindmishra@csod.com::f5361e1a-c52f-4081-83c6-e7c42269f3fc" providerId="AD" clId="Web-{026392A0-FF69-013D-4A90-1C72C221ACEF}" dt="2022-11-08T21:13:01.867" v="863" actId="20577"/>
          <ac:spMkLst>
            <pc:docMk/>
            <pc:sldMk cId="4026565621" sldId="405"/>
            <ac:spMk id="7" creationId="{5388FE96-42E0-4F88-9E2E-11050A2DF4A1}"/>
          </ac:spMkLst>
        </pc:spChg>
      </pc:sldChg>
      <pc:sldChg chg="delSp modSp">
        <pc:chgData name="Arvind Mishra" userId="S::arvindmishra@csod.com::f5361e1a-c52f-4081-83c6-e7c42269f3fc" providerId="AD" clId="Web-{026392A0-FF69-013D-4A90-1C72C221ACEF}" dt="2022-11-08T21:18:16.454" v="866"/>
        <pc:sldMkLst>
          <pc:docMk/>
          <pc:sldMk cId="1464357210" sldId="427"/>
        </pc:sldMkLst>
        <pc:spChg chg="mod">
          <ac:chgData name="Arvind Mishra" userId="S::arvindmishra@csod.com::f5361e1a-c52f-4081-83c6-e7c42269f3fc" providerId="AD" clId="Web-{026392A0-FF69-013D-4A90-1C72C221ACEF}" dt="2022-11-08T21:18:06.079" v="864" actId="1076"/>
          <ac:spMkLst>
            <pc:docMk/>
            <pc:sldMk cId="1464357210" sldId="427"/>
            <ac:spMk id="5" creationId="{96F0124E-370C-4B0C-889C-0A535E0E53E4}"/>
          </ac:spMkLst>
        </pc:spChg>
        <pc:spChg chg="del mod">
          <ac:chgData name="Arvind Mishra" userId="S::arvindmishra@csod.com::f5361e1a-c52f-4081-83c6-e7c42269f3fc" providerId="AD" clId="Web-{026392A0-FF69-013D-4A90-1C72C221ACEF}" dt="2022-11-08T21:18:16.454" v="866"/>
          <ac:spMkLst>
            <pc:docMk/>
            <pc:sldMk cId="1464357210" sldId="427"/>
            <ac:spMk id="7" creationId="{5388FE96-42E0-4F88-9E2E-11050A2DF4A1}"/>
          </ac:spMkLst>
        </pc:spChg>
      </pc:sldChg>
      <pc:sldChg chg="modSp add replId">
        <pc:chgData name="Arvind Mishra" userId="S::arvindmishra@csod.com::f5361e1a-c52f-4081-83c6-e7c42269f3fc" providerId="AD" clId="Web-{026392A0-FF69-013D-4A90-1C72C221ACEF}" dt="2022-11-08T21:04:56.479" v="856"/>
        <pc:sldMkLst>
          <pc:docMk/>
          <pc:sldMk cId="4236630315" sldId="431"/>
        </pc:sldMkLst>
        <pc:graphicFrameChg chg="mod modGraphic">
          <ac:chgData name="Arvind Mishra" userId="S::arvindmishra@csod.com::f5361e1a-c52f-4081-83c6-e7c42269f3fc" providerId="AD" clId="Web-{026392A0-FF69-013D-4A90-1C72C221ACEF}" dt="2022-11-08T21:04:56.479" v="856"/>
          <ac:graphicFrameMkLst>
            <pc:docMk/>
            <pc:sldMk cId="4236630315" sldId="431"/>
            <ac:graphicFrameMk id="7" creationId="{4317CE51-F123-416F-85A0-38A3DC665499}"/>
          </ac:graphicFrameMkLst>
        </pc:graphicFrameChg>
      </pc:sldChg>
    </pc:docChg>
  </pc:docChgLst>
  <pc:docChgLst>
    <pc:chgData name="Arvind Mishra" userId="S::arvindmishra@csod.com::f5361e1a-c52f-4081-83c6-e7c42269f3fc" providerId="AD" clId="Web-{BF347B80-5656-9D62-E2DD-5C095FB54BA8}"/>
    <pc:docChg chg="mod modSld">
      <pc:chgData name="Arvind Mishra" userId="S::arvindmishra@csod.com::f5361e1a-c52f-4081-83c6-e7c42269f3fc" providerId="AD" clId="Web-{BF347B80-5656-9D62-E2DD-5C095FB54BA8}" dt="2022-11-01T18:26:00.789" v="60"/>
      <pc:docMkLst>
        <pc:docMk/>
      </pc:docMkLst>
      <pc:sldChg chg="modSp">
        <pc:chgData name="Arvind Mishra" userId="S::arvindmishra@csod.com::f5361e1a-c52f-4081-83c6-e7c42269f3fc" providerId="AD" clId="Web-{BF347B80-5656-9D62-E2DD-5C095FB54BA8}" dt="2022-11-01T18:26:00.789" v="60"/>
        <pc:sldMkLst>
          <pc:docMk/>
          <pc:sldMk cId="2844386396" sldId="322"/>
        </pc:sldMkLst>
        <pc:graphicFrameChg chg="mod modGraphic">
          <ac:chgData name="Arvind Mishra" userId="S::arvindmishra@csod.com::f5361e1a-c52f-4081-83c6-e7c42269f3fc" providerId="AD" clId="Web-{BF347B80-5656-9D62-E2DD-5C095FB54BA8}" dt="2022-11-01T18:26:00.789" v="60"/>
          <ac:graphicFrameMkLst>
            <pc:docMk/>
            <pc:sldMk cId="2844386396" sldId="322"/>
            <ac:graphicFrameMk id="7" creationId="{4317CE51-F123-416F-85A0-38A3DC665499}"/>
          </ac:graphicFrameMkLst>
        </pc:graphicFrameChg>
      </pc:sldChg>
      <pc:sldChg chg="modCm">
        <pc:chgData name="Arvind Mishra" userId="S::arvindmishra@csod.com::f5361e1a-c52f-4081-83c6-e7c42269f3fc" providerId="AD" clId="Web-{BF347B80-5656-9D62-E2DD-5C095FB54BA8}" dt="2022-11-01T18:23:31.973" v="1"/>
        <pc:sldMkLst>
          <pc:docMk/>
          <pc:sldMk cId="2468134747" sldId="375"/>
        </pc:sldMkLst>
      </pc:sldChg>
    </pc:docChg>
  </pc:docChgLst>
  <pc:docChgLst>
    <pc:chgData name="Ankit Mishra" userId="66795d92-9977-403e-b29a-6e7b48fec62a" providerId="ADAL" clId="{68F0494E-89D7-4683-9936-8F77A600AA34}"/>
    <pc:docChg chg="undo custSel addSld delSld modSld modSection">
      <pc:chgData name="Ankit Mishra" userId="66795d92-9977-403e-b29a-6e7b48fec62a" providerId="ADAL" clId="{68F0494E-89D7-4683-9936-8F77A600AA34}" dt="2022-11-11T19:54:24.954" v="1600" actId="20577"/>
      <pc:docMkLst>
        <pc:docMk/>
      </pc:docMkLst>
      <pc:sldChg chg="modSp add del mod">
        <pc:chgData name="Ankit Mishra" userId="66795d92-9977-403e-b29a-6e7b48fec62a" providerId="ADAL" clId="{68F0494E-89D7-4683-9936-8F77A600AA34}" dt="2022-11-09T13:20:21.778" v="523"/>
        <pc:sldMkLst>
          <pc:docMk/>
          <pc:sldMk cId="2844386396" sldId="322"/>
        </pc:sldMkLst>
        <pc:graphicFrameChg chg="mod modGraphic">
          <ac:chgData name="Ankit Mishra" userId="66795d92-9977-403e-b29a-6e7b48fec62a" providerId="ADAL" clId="{68F0494E-89D7-4683-9936-8F77A600AA34}" dt="2022-11-09T13:20:21.778" v="523"/>
          <ac:graphicFrameMkLst>
            <pc:docMk/>
            <pc:sldMk cId="2844386396" sldId="322"/>
            <ac:graphicFrameMk id="7" creationId="{4317CE51-F123-416F-85A0-38A3DC665499}"/>
          </ac:graphicFrameMkLst>
        </pc:graphicFrameChg>
      </pc:sldChg>
      <pc:sldChg chg="addSp delSp modSp mod">
        <pc:chgData name="Ankit Mishra" userId="66795d92-9977-403e-b29a-6e7b48fec62a" providerId="ADAL" clId="{68F0494E-89D7-4683-9936-8F77A600AA34}" dt="2022-11-10T15:23:33.887" v="1598" actId="1076"/>
        <pc:sldMkLst>
          <pc:docMk/>
          <pc:sldMk cId="919908583" sldId="378"/>
        </pc:sldMkLst>
        <pc:spChg chg="add mod topLvl">
          <ac:chgData name="Ankit Mishra" userId="66795d92-9977-403e-b29a-6e7b48fec62a" providerId="ADAL" clId="{68F0494E-89D7-4683-9936-8F77A600AA34}" dt="2022-11-10T11:24:44.850" v="1105" actId="165"/>
          <ac:spMkLst>
            <pc:docMk/>
            <pc:sldMk cId="919908583" sldId="378"/>
            <ac:spMk id="2" creationId="{713F180B-9014-493C-8185-85C184DACDD0}"/>
          </ac:spMkLst>
        </pc:spChg>
        <pc:spChg chg="mod">
          <ac:chgData name="Ankit Mishra" userId="66795d92-9977-403e-b29a-6e7b48fec62a" providerId="ADAL" clId="{68F0494E-89D7-4683-9936-8F77A600AA34}" dt="2022-11-10T11:28:38.313" v="1237" actId="20577"/>
          <ac:spMkLst>
            <pc:docMk/>
            <pc:sldMk cId="919908583" sldId="378"/>
            <ac:spMk id="4" creationId="{E4891A56-13F5-43A7-904D-2F751E60DFFE}"/>
          </ac:spMkLst>
        </pc:spChg>
        <pc:spChg chg="del mod">
          <ac:chgData name="Ankit Mishra" userId="66795d92-9977-403e-b29a-6e7b48fec62a" providerId="ADAL" clId="{68F0494E-89D7-4683-9936-8F77A600AA34}" dt="2022-11-10T11:09:53.534" v="908" actId="478"/>
          <ac:spMkLst>
            <pc:docMk/>
            <pc:sldMk cId="919908583" sldId="378"/>
            <ac:spMk id="5" creationId="{D781D3AF-0EB2-4855-A92C-C4B500645883}"/>
          </ac:spMkLst>
        </pc:spChg>
        <pc:spChg chg="add mod topLvl">
          <ac:chgData name="Ankit Mishra" userId="66795d92-9977-403e-b29a-6e7b48fec62a" providerId="ADAL" clId="{68F0494E-89D7-4683-9936-8F77A600AA34}" dt="2022-11-10T11:25:30.582" v="1168" actId="1038"/>
          <ac:spMkLst>
            <pc:docMk/>
            <pc:sldMk cId="919908583" sldId="378"/>
            <ac:spMk id="7" creationId="{93618C86-265F-4AA3-969F-5DF9237DFAE9}"/>
          </ac:spMkLst>
        </pc:spChg>
        <pc:spChg chg="add mod topLvl">
          <ac:chgData name="Ankit Mishra" userId="66795d92-9977-403e-b29a-6e7b48fec62a" providerId="ADAL" clId="{68F0494E-89D7-4683-9936-8F77A600AA34}" dt="2022-11-10T11:24:50.290" v="1106" actId="1076"/>
          <ac:spMkLst>
            <pc:docMk/>
            <pc:sldMk cId="919908583" sldId="378"/>
            <ac:spMk id="8" creationId="{358D3200-304A-41A2-B277-A8980DD919B2}"/>
          </ac:spMkLst>
        </pc:spChg>
        <pc:spChg chg="add mod">
          <ac:chgData name="Ankit Mishra" userId="66795d92-9977-403e-b29a-6e7b48fec62a" providerId="ADAL" clId="{68F0494E-89D7-4683-9936-8F77A600AA34}" dt="2022-11-10T15:23:33.887" v="1598" actId="1076"/>
          <ac:spMkLst>
            <pc:docMk/>
            <pc:sldMk cId="919908583" sldId="378"/>
            <ac:spMk id="11" creationId="{B826D602-EECA-4B5E-874E-4028EE778B73}"/>
          </ac:spMkLst>
        </pc:spChg>
        <pc:spChg chg="add mod topLvl">
          <ac:chgData name="Ankit Mishra" userId="66795d92-9977-403e-b29a-6e7b48fec62a" providerId="ADAL" clId="{68F0494E-89D7-4683-9936-8F77A600AA34}" dt="2022-11-10T11:26:18.396" v="1198" actId="164"/>
          <ac:spMkLst>
            <pc:docMk/>
            <pc:sldMk cId="919908583" sldId="378"/>
            <ac:spMk id="12" creationId="{0CEBC4F2-7460-4D39-8512-6ADF3546BADD}"/>
          </ac:spMkLst>
        </pc:spChg>
        <pc:spChg chg="add mod topLvl">
          <ac:chgData name="Ankit Mishra" userId="66795d92-9977-403e-b29a-6e7b48fec62a" providerId="ADAL" clId="{68F0494E-89D7-4683-9936-8F77A600AA34}" dt="2022-11-10T11:24:44.850" v="1105" actId="165"/>
          <ac:spMkLst>
            <pc:docMk/>
            <pc:sldMk cId="919908583" sldId="378"/>
            <ac:spMk id="13" creationId="{CE2DB3C2-3037-4C01-B12F-3FE73B7DAA42}"/>
          </ac:spMkLst>
        </pc:spChg>
        <pc:spChg chg="add mod ord">
          <ac:chgData name="Ankit Mishra" userId="66795d92-9977-403e-b29a-6e7b48fec62a" providerId="ADAL" clId="{68F0494E-89D7-4683-9936-8F77A600AA34}" dt="2022-11-10T11:24:29.662" v="1103" actId="1076"/>
          <ac:spMkLst>
            <pc:docMk/>
            <pc:sldMk cId="919908583" sldId="378"/>
            <ac:spMk id="15" creationId="{208A3AD2-E73C-4B1A-B869-BC48EF247AD1}"/>
          </ac:spMkLst>
        </pc:spChg>
        <pc:spChg chg="add mod">
          <ac:chgData name="Ankit Mishra" userId="66795d92-9977-403e-b29a-6e7b48fec62a" providerId="ADAL" clId="{68F0494E-89D7-4683-9936-8F77A600AA34}" dt="2022-11-10T11:24:29.662" v="1103" actId="1076"/>
          <ac:spMkLst>
            <pc:docMk/>
            <pc:sldMk cId="919908583" sldId="378"/>
            <ac:spMk id="16" creationId="{095FE30F-9A99-42FA-8CC1-820A81F28E09}"/>
          </ac:spMkLst>
        </pc:spChg>
        <pc:spChg chg="add mod topLvl">
          <ac:chgData name="Ankit Mishra" userId="66795d92-9977-403e-b29a-6e7b48fec62a" providerId="ADAL" clId="{68F0494E-89D7-4683-9936-8F77A600AA34}" dt="2022-11-10T11:26:18.396" v="1198" actId="164"/>
          <ac:spMkLst>
            <pc:docMk/>
            <pc:sldMk cId="919908583" sldId="378"/>
            <ac:spMk id="17" creationId="{11CC2989-9BBC-4207-A69F-190C966903EE}"/>
          </ac:spMkLst>
        </pc:spChg>
        <pc:spChg chg="add mod topLvl">
          <ac:chgData name="Ankit Mishra" userId="66795d92-9977-403e-b29a-6e7b48fec62a" providerId="ADAL" clId="{68F0494E-89D7-4683-9936-8F77A600AA34}" dt="2022-11-10T11:26:18.396" v="1198" actId="164"/>
          <ac:spMkLst>
            <pc:docMk/>
            <pc:sldMk cId="919908583" sldId="378"/>
            <ac:spMk id="18" creationId="{F8F838FE-1166-4ADC-A252-6F7F08F1FD13}"/>
          </ac:spMkLst>
        </pc:spChg>
        <pc:spChg chg="add mod topLvl">
          <ac:chgData name="Ankit Mishra" userId="66795d92-9977-403e-b29a-6e7b48fec62a" providerId="ADAL" clId="{68F0494E-89D7-4683-9936-8F77A600AA34}" dt="2022-11-10T11:26:18.396" v="1198" actId="164"/>
          <ac:spMkLst>
            <pc:docMk/>
            <pc:sldMk cId="919908583" sldId="378"/>
            <ac:spMk id="19" creationId="{D8B5BB46-D35D-4605-B9F0-3CE13B8A5B12}"/>
          </ac:spMkLst>
        </pc:spChg>
        <pc:spChg chg="add mod topLvl">
          <ac:chgData name="Ankit Mishra" userId="66795d92-9977-403e-b29a-6e7b48fec62a" providerId="ADAL" clId="{68F0494E-89D7-4683-9936-8F77A600AA34}" dt="2022-11-10T11:26:18.396" v="1198" actId="164"/>
          <ac:spMkLst>
            <pc:docMk/>
            <pc:sldMk cId="919908583" sldId="378"/>
            <ac:spMk id="20" creationId="{78481EE9-8C09-4B33-83CA-F483828D7FF0}"/>
          </ac:spMkLst>
        </pc:spChg>
        <pc:spChg chg="add mod topLvl">
          <ac:chgData name="Ankit Mishra" userId="66795d92-9977-403e-b29a-6e7b48fec62a" providerId="ADAL" clId="{68F0494E-89D7-4683-9936-8F77A600AA34}" dt="2022-11-10T11:26:18.396" v="1198" actId="164"/>
          <ac:spMkLst>
            <pc:docMk/>
            <pc:sldMk cId="919908583" sldId="378"/>
            <ac:spMk id="21" creationId="{B0A6F5ED-C9B0-4EFE-B14F-7D62A296462F}"/>
          </ac:spMkLst>
        </pc:spChg>
        <pc:spChg chg="add del mod ord">
          <ac:chgData name="Ankit Mishra" userId="66795d92-9977-403e-b29a-6e7b48fec62a" providerId="ADAL" clId="{68F0494E-89D7-4683-9936-8F77A600AA34}" dt="2022-11-10T11:03:18.302" v="811" actId="478"/>
          <ac:spMkLst>
            <pc:docMk/>
            <pc:sldMk cId="919908583" sldId="378"/>
            <ac:spMk id="22" creationId="{8C19B52D-1228-443E-8566-E001EA84EADF}"/>
          </ac:spMkLst>
        </pc:spChg>
        <pc:spChg chg="add mod">
          <ac:chgData name="Ankit Mishra" userId="66795d92-9977-403e-b29a-6e7b48fec62a" providerId="ADAL" clId="{68F0494E-89D7-4683-9936-8F77A600AA34}" dt="2022-11-10T11:24:44.850" v="1105" actId="165"/>
          <ac:spMkLst>
            <pc:docMk/>
            <pc:sldMk cId="919908583" sldId="378"/>
            <ac:spMk id="23" creationId="{27439ABB-5E46-4CBB-B9DD-41F2855EFD07}"/>
          </ac:spMkLst>
        </pc:spChg>
        <pc:spChg chg="add mod topLvl">
          <ac:chgData name="Ankit Mishra" userId="66795d92-9977-403e-b29a-6e7b48fec62a" providerId="ADAL" clId="{68F0494E-89D7-4683-9936-8F77A600AA34}" dt="2022-11-10T11:24:44.850" v="1105" actId="165"/>
          <ac:spMkLst>
            <pc:docMk/>
            <pc:sldMk cId="919908583" sldId="378"/>
            <ac:spMk id="30" creationId="{E92581DA-6C29-4427-B7CF-659C81A19686}"/>
          </ac:spMkLst>
        </pc:spChg>
        <pc:spChg chg="add mod topLvl">
          <ac:chgData name="Ankit Mishra" userId="66795d92-9977-403e-b29a-6e7b48fec62a" providerId="ADAL" clId="{68F0494E-89D7-4683-9936-8F77A600AA34}" dt="2022-11-10T11:26:26.453" v="1215" actId="1038"/>
          <ac:spMkLst>
            <pc:docMk/>
            <pc:sldMk cId="919908583" sldId="378"/>
            <ac:spMk id="31" creationId="{B4643659-2C32-4B08-A0F0-B818AC0C2E00}"/>
          </ac:spMkLst>
        </pc:spChg>
        <pc:spChg chg="add mod topLvl">
          <ac:chgData name="Ankit Mishra" userId="66795d92-9977-403e-b29a-6e7b48fec62a" providerId="ADAL" clId="{68F0494E-89D7-4683-9936-8F77A600AA34}" dt="2022-11-10T11:24:44.850" v="1105" actId="165"/>
          <ac:spMkLst>
            <pc:docMk/>
            <pc:sldMk cId="919908583" sldId="378"/>
            <ac:spMk id="37" creationId="{6600E045-9830-4AAB-AB4C-EE1449C5E638}"/>
          </ac:spMkLst>
        </pc:spChg>
        <pc:spChg chg="add mod">
          <ac:chgData name="Ankit Mishra" userId="66795d92-9977-403e-b29a-6e7b48fec62a" providerId="ADAL" clId="{68F0494E-89D7-4683-9936-8F77A600AA34}" dt="2022-11-10T11:10:30.399" v="921" actId="14100"/>
          <ac:spMkLst>
            <pc:docMk/>
            <pc:sldMk cId="919908583" sldId="378"/>
            <ac:spMk id="38" creationId="{CC8387E0-D1DB-45EE-A5F5-24167565787F}"/>
          </ac:spMkLst>
        </pc:spChg>
        <pc:spChg chg="add mod topLvl">
          <ac:chgData name="Ankit Mishra" userId="66795d92-9977-403e-b29a-6e7b48fec62a" providerId="ADAL" clId="{68F0494E-89D7-4683-9936-8F77A600AA34}" dt="2022-11-10T11:26:18.396" v="1198" actId="164"/>
          <ac:spMkLst>
            <pc:docMk/>
            <pc:sldMk cId="919908583" sldId="378"/>
            <ac:spMk id="39" creationId="{CF73CB9A-9E30-4DA5-95FA-8E1D102A9A0F}"/>
          </ac:spMkLst>
        </pc:spChg>
        <pc:spChg chg="add mod">
          <ac:chgData name="Ankit Mishra" userId="66795d92-9977-403e-b29a-6e7b48fec62a" providerId="ADAL" clId="{68F0494E-89D7-4683-9936-8F77A600AA34}" dt="2022-11-10T11:25:35.479" v="1181" actId="1036"/>
          <ac:spMkLst>
            <pc:docMk/>
            <pc:sldMk cId="919908583" sldId="378"/>
            <ac:spMk id="41" creationId="{5F7D9A7D-2A26-4EE0-87BE-0860478F911D}"/>
          </ac:spMkLst>
        </pc:spChg>
        <pc:spChg chg="add mod">
          <ac:chgData name="Ankit Mishra" userId="66795d92-9977-403e-b29a-6e7b48fec62a" providerId="ADAL" clId="{68F0494E-89D7-4683-9936-8F77A600AA34}" dt="2022-11-10T11:26:07.451" v="1197" actId="1035"/>
          <ac:spMkLst>
            <pc:docMk/>
            <pc:sldMk cId="919908583" sldId="378"/>
            <ac:spMk id="42" creationId="{ECB75E63-ECCA-491D-A8D1-5100F9852229}"/>
          </ac:spMkLst>
        </pc:spChg>
        <pc:spChg chg="add mod">
          <ac:chgData name="Ankit Mishra" userId="66795d92-9977-403e-b29a-6e7b48fec62a" providerId="ADAL" clId="{68F0494E-89D7-4683-9936-8F77A600AA34}" dt="2022-11-10T11:27:08.247" v="1235" actId="1036"/>
          <ac:spMkLst>
            <pc:docMk/>
            <pc:sldMk cId="919908583" sldId="378"/>
            <ac:spMk id="44" creationId="{6A4DB02E-8FBB-4265-9105-3EE1D459C293}"/>
          </ac:spMkLst>
        </pc:spChg>
        <pc:grpChg chg="add mod topLvl">
          <ac:chgData name="Ankit Mishra" userId="66795d92-9977-403e-b29a-6e7b48fec62a" providerId="ADAL" clId="{68F0494E-89D7-4683-9936-8F77A600AA34}" dt="2022-11-10T11:24:44.850" v="1105" actId="165"/>
          <ac:grpSpMkLst>
            <pc:docMk/>
            <pc:sldMk cId="919908583" sldId="378"/>
            <ac:grpSpMk id="24" creationId="{3BE63B22-D4F1-43D6-ABA2-F3E2E8DFD0DB}"/>
          </ac:grpSpMkLst>
        </pc:grpChg>
        <pc:grpChg chg="add del mod">
          <ac:chgData name="Ankit Mishra" userId="66795d92-9977-403e-b29a-6e7b48fec62a" providerId="ADAL" clId="{68F0494E-89D7-4683-9936-8F77A600AA34}" dt="2022-11-10T11:24:44.850" v="1105" actId="165"/>
          <ac:grpSpMkLst>
            <pc:docMk/>
            <pc:sldMk cId="919908583" sldId="378"/>
            <ac:grpSpMk id="40" creationId="{0710BFAA-2546-4463-914F-7A819040490D}"/>
          </ac:grpSpMkLst>
        </pc:grpChg>
        <pc:grpChg chg="add mod">
          <ac:chgData name="Ankit Mishra" userId="66795d92-9977-403e-b29a-6e7b48fec62a" providerId="ADAL" clId="{68F0494E-89D7-4683-9936-8F77A600AA34}" dt="2022-11-10T11:26:21.484" v="1205" actId="1037"/>
          <ac:grpSpMkLst>
            <pc:docMk/>
            <pc:sldMk cId="919908583" sldId="378"/>
            <ac:grpSpMk id="43" creationId="{0B8DD085-ABAB-4318-B42F-5216DE443E00}"/>
          </ac:grpSpMkLst>
        </pc:grpChg>
        <pc:graphicFrameChg chg="add del mod modGraphic">
          <ac:chgData name="Ankit Mishra" userId="66795d92-9977-403e-b29a-6e7b48fec62a" providerId="ADAL" clId="{68F0494E-89D7-4683-9936-8F77A600AA34}" dt="2022-11-10T11:44:25.409" v="1241"/>
          <ac:graphicFrameMkLst>
            <pc:docMk/>
            <pc:sldMk cId="919908583" sldId="378"/>
            <ac:graphicFrameMk id="10" creationId="{AE69873A-D82E-439F-BFD5-166309D5167E}"/>
          </ac:graphicFrameMkLst>
        </pc:graphicFrameChg>
        <pc:picChg chg="add mod ord">
          <ac:chgData name="Ankit Mishra" userId="66795d92-9977-403e-b29a-6e7b48fec62a" providerId="ADAL" clId="{68F0494E-89D7-4683-9936-8F77A600AA34}" dt="2022-11-10T11:24:44.850" v="1105" actId="165"/>
          <ac:picMkLst>
            <pc:docMk/>
            <pc:sldMk cId="919908583" sldId="378"/>
            <ac:picMk id="9" creationId="{06FB615F-F54D-44FC-BC70-4D0767DF1AF0}"/>
          </ac:picMkLst>
        </pc:picChg>
        <pc:picChg chg="add mod topLvl">
          <ac:chgData name="Ankit Mishra" userId="66795d92-9977-403e-b29a-6e7b48fec62a" providerId="ADAL" clId="{68F0494E-89D7-4683-9936-8F77A600AA34}" dt="2022-11-10T11:24:44.850" v="1105" actId="165"/>
          <ac:picMkLst>
            <pc:docMk/>
            <pc:sldMk cId="919908583" sldId="378"/>
            <ac:picMk id="33" creationId="{C810A787-70DC-422B-816A-13A0B08BDB01}"/>
          </ac:picMkLst>
        </pc:picChg>
        <pc:picChg chg="add mod topLvl">
          <ac:chgData name="Ankit Mishra" userId="66795d92-9977-403e-b29a-6e7b48fec62a" providerId="ADAL" clId="{68F0494E-89D7-4683-9936-8F77A600AA34}" dt="2022-11-10T11:24:44.850" v="1105" actId="165"/>
          <ac:picMkLst>
            <pc:docMk/>
            <pc:sldMk cId="919908583" sldId="378"/>
            <ac:picMk id="34" creationId="{6E80C4F4-C9F5-4300-88D4-2AC435EEBEE8}"/>
          </ac:picMkLst>
        </pc:picChg>
        <pc:picChg chg="add mod topLvl">
          <ac:chgData name="Ankit Mishra" userId="66795d92-9977-403e-b29a-6e7b48fec62a" providerId="ADAL" clId="{68F0494E-89D7-4683-9936-8F77A600AA34}" dt="2022-11-10T11:24:44.850" v="1105" actId="165"/>
          <ac:picMkLst>
            <pc:docMk/>
            <pc:sldMk cId="919908583" sldId="378"/>
            <ac:picMk id="35" creationId="{A6584365-1BCE-4E36-8BC9-74D560E03ACB}"/>
          </ac:picMkLst>
        </pc:picChg>
        <pc:cxnChg chg="add mod topLvl">
          <ac:chgData name="Ankit Mishra" userId="66795d92-9977-403e-b29a-6e7b48fec62a" providerId="ADAL" clId="{68F0494E-89D7-4683-9936-8F77A600AA34}" dt="2022-11-10T11:24:44.850" v="1105" actId="165"/>
          <ac:cxnSpMkLst>
            <pc:docMk/>
            <pc:sldMk cId="919908583" sldId="378"/>
            <ac:cxnSpMk id="26" creationId="{F8D14C3F-DD2D-4212-91CB-6DC875359EE1}"/>
          </ac:cxnSpMkLst>
        </pc:cxnChg>
      </pc:sldChg>
      <pc:sldChg chg="modSp mod modCm">
        <pc:chgData name="Ankit Mishra" userId="66795d92-9977-403e-b29a-6e7b48fec62a" providerId="ADAL" clId="{68F0494E-89D7-4683-9936-8F77A600AA34}" dt="2022-11-09T09:42:28.718" v="502"/>
        <pc:sldMkLst>
          <pc:docMk/>
          <pc:sldMk cId="2674917924" sldId="383"/>
        </pc:sldMkLst>
        <pc:spChg chg="mod">
          <ac:chgData name="Ankit Mishra" userId="66795d92-9977-403e-b29a-6e7b48fec62a" providerId="ADAL" clId="{68F0494E-89D7-4683-9936-8F77A600AA34}" dt="2022-11-09T09:37:24.254" v="187" actId="20577"/>
          <ac:spMkLst>
            <pc:docMk/>
            <pc:sldMk cId="2674917924" sldId="383"/>
            <ac:spMk id="7" creationId="{53D6FE42-F948-4D44-B195-E8A39F555E66}"/>
          </ac:spMkLst>
        </pc:spChg>
      </pc:sldChg>
      <pc:sldChg chg="modSp mod modCm">
        <pc:chgData name="Ankit Mishra" userId="66795d92-9977-403e-b29a-6e7b48fec62a" providerId="ADAL" clId="{68F0494E-89D7-4683-9936-8F77A600AA34}" dt="2022-11-11T19:54:24.954" v="1600" actId="20577"/>
        <pc:sldMkLst>
          <pc:docMk/>
          <pc:sldMk cId="1450922749" sldId="414"/>
        </pc:sldMkLst>
        <pc:spChg chg="mod">
          <ac:chgData name="Ankit Mishra" userId="66795d92-9977-403e-b29a-6e7b48fec62a" providerId="ADAL" clId="{68F0494E-89D7-4683-9936-8F77A600AA34}" dt="2022-11-11T19:54:24.954" v="1600" actId="20577"/>
          <ac:spMkLst>
            <pc:docMk/>
            <pc:sldMk cId="1450922749" sldId="414"/>
            <ac:spMk id="5" creationId="{96F0124E-370C-4B0C-889C-0A535E0E53E4}"/>
          </ac:spMkLst>
        </pc:spChg>
      </pc:sldChg>
      <pc:sldChg chg="modSp add del mod">
        <pc:chgData name="Ankit Mishra" userId="66795d92-9977-403e-b29a-6e7b48fec62a" providerId="ADAL" clId="{68F0494E-89D7-4683-9936-8F77A600AA34}" dt="2022-11-10T15:22:44.303" v="1597" actId="20577"/>
        <pc:sldMkLst>
          <pc:docMk/>
          <pc:sldMk cId="4236630315" sldId="431"/>
        </pc:sldMkLst>
        <pc:graphicFrameChg chg="mod modGraphic">
          <ac:chgData name="Ankit Mishra" userId="66795d92-9977-403e-b29a-6e7b48fec62a" providerId="ADAL" clId="{68F0494E-89D7-4683-9936-8F77A600AA34}" dt="2022-11-10T15:22:44.303" v="1597" actId="20577"/>
          <ac:graphicFrameMkLst>
            <pc:docMk/>
            <pc:sldMk cId="4236630315" sldId="431"/>
            <ac:graphicFrameMk id="7" creationId="{4317CE51-F123-416F-85A0-38A3DC665499}"/>
          </ac:graphicFrameMkLst>
        </pc:graphicFrameChg>
      </pc:sldChg>
    </pc:docChg>
  </pc:docChgLst>
  <pc:docChgLst>
    <pc:chgData name="Uppalapati, Ravi Sankar" userId="S::ruppalapati_deloitte.com#ext#@csod365.onmicrosoft.com::db50e5ce-83e0-4e9e-97ee-141ecacf4bc2" providerId="AD" clId="Web-{CF437494-CBDD-0A3A-CEBE-F61CD832F1C7}"/>
    <pc:docChg chg="modSld">
      <pc:chgData name="Uppalapati, Ravi Sankar" userId="S::ruppalapati_deloitte.com#ext#@csod365.onmicrosoft.com::db50e5ce-83e0-4e9e-97ee-141ecacf4bc2" providerId="AD" clId="Web-{CF437494-CBDD-0A3A-CEBE-F61CD832F1C7}" dt="2022-10-07T14:16:13.584" v="0"/>
      <pc:docMkLst>
        <pc:docMk/>
      </pc:docMkLst>
      <pc:sldChg chg="modSp">
        <pc:chgData name="Uppalapati, Ravi Sankar" userId="S::ruppalapati_deloitte.com#ext#@csod365.onmicrosoft.com::db50e5ce-83e0-4e9e-97ee-141ecacf4bc2" providerId="AD" clId="Web-{CF437494-CBDD-0A3A-CEBE-F61CD832F1C7}" dt="2022-10-07T14:16:13.584" v="0"/>
        <pc:sldMkLst>
          <pc:docMk/>
          <pc:sldMk cId="2844386396" sldId="322"/>
        </pc:sldMkLst>
        <pc:graphicFrameChg chg="modGraphic">
          <ac:chgData name="Uppalapati, Ravi Sankar" userId="S::ruppalapati_deloitte.com#ext#@csod365.onmicrosoft.com::db50e5ce-83e0-4e9e-97ee-141ecacf4bc2" providerId="AD" clId="Web-{CF437494-CBDD-0A3A-CEBE-F61CD832F1C7}" dt="2022-10-07T14:16:13.584" v="0"/>
          <ac:graphicFrameMkLst>
            <pc:docMk/>
            <pc:sldMk cId="2844386396" sldId="322"/>
            <ac:graphicFrameMk id="7" creationId="{4317CE51-F123-416F-85A0-38A3DC665499}"/>
          </ac:graphicFrameMkLst>
        </pc:graphicFrameChg>
      </pc:sldChg>
    </pc:docChg>
  </pc:docChgLst>
  <pc:docChgLst>
    <pc:chgData name="Arvind Mishra" userId="S::arvindmishra@csod.com::f5361e1a-c52f-4081-83c6-e7c42269f3fc" providerId="AD" clId="Web-{DD59AA25-F29A-A47F-151C-BABF0AEEA504}"/>
    <pc:docChg chg="modSld">
      <pc:chgData name="Arvind Mishra" userId="S::arvindmishra@csod.com::f5361e1a-c52f-4081-83c6-e7c42269f3fc" providerId="AD" clId="Web-{DD59AA25-F29A-A47F-151C-BABF0AEEA504}" dt="2022-11-11T14:44:10.765" v="442" actId="1076"/>
      <pc:docMkLst>
        <pc:docMk/>
      </pc:docMkLst>
      <pc:sldChg chg="modSp">
        <pc:chgData name="Arvind Mishra" userId="S::arvindmishra@csod.com::f5361e1a-c52f-4081-83c6-e7c42269f3fc" providerId="AD" clId="Web-{DD59AA25-F29A-A47F-151C-BABF0AEEA504}" dt="2022-11-11T14:25:14.779" v="153" actId="20577"/>
        <pc:sldMkLst>
          <pc:docMk/>
          <pc:sldMk cId="2998017424" sldId="357"/>
        </pc:sldMkLst>
        <pc:spChg chg="mod">
          <ac:chgData name="Arvind Mishra" userId="S::arvindmishra@csod.com::f5361e1a-c52f-4081-83c6-e7c42269f3fc" providerId="AD" clId="Web-{DD59AA25-F29A-A47F-151C-BABF0AEEA504}" dt="2022-11-11T14:25:14.779" v="153" actId="20577"/>
          <ac:spMkLst>
            <pc:docMk/>
            <pc:sldMk cId="2998017424" sldId="357"/>
            <ac:spMk id="9" creationId="{72753AA6-CEEB-46AE-BC53-17C56F35470D}"/>
          </ac:spMkLst>
        </pc:spChg>
      </pc:sldChg>
      <pc:sldChg chg="modSp">
        <pc:chgData name="Arvind Mishra" userId="S::arvindmishra@csod.com::f5361e1a-c52f-4081-83c6-e7c42269f3fc" providerId="AD" clId="Web-{DD59AA25-F29A-A47F-151C-BABF0AEEA504}" dt="2022-11-11T14:25:38.373" v="186" actId="20577"/>
        <pc:sldMkLst>
          <pc:docMk/>
          <pc:sldMk cId="3733101293" sldId="358"/>
        </pc:sldMkLst>
        <pc:spChg chg="mod">
          <ac:chgData name="Arvind Mishra" userId="S::arvindmishra@csod.com::f5361e1a-c52f-4081-83c6-e7c42269f3fc" providerId="AD" clId="Web-{DD59AA25-F29A-A47F-151C-BABF0AEEA504}" dt="2022-11-11T14:25:38.373" v="186" actId="20577"/>
          <ac:spMkLst>
            <pc:docMk/>
            <pc:sldMk cId="3733101293" sldId="358"/>
            <ac:spMk id="15" creationId="{10BAE431-2AC1-02A6-CD48-CE3ABE05E800}"/>
          </ac:spMkLst>
        </pc:spChg>
      </pc:sldChg>
      <pc:sldChg chg="modSp">
        <pc:chgData name="Arvind Mishra" userId="S::arvindmishra@csod.com::f5361e1a-c52f-4081-83c6-e7c42269f3fc" providerId="AD" clId="Web-{DD59AA25-F29A-A47F-151C-BABF0AEEA504}" dt="2022-11-11T14:34:03.278" v="236" actId="20577"/>
        <pc:sldMkLst>
          <pc:docMk/>
          <pc:sldMk cId="1238317731" sldId="362"/>
        </pc:sldMkLst>
        <pc:spChg chg="mod">
          <ac:chgData name="Arvind Mishra" userId="S::arvindmishra@csod.com::f5361e1a-c52f-4081-83c6-e7c42269f3fc" providerId="AD" clId="Web-{DD59AA25-F29A-A47F-151C-BABF0AEEA504}" dt="2022-11-11T14:34:03.278" v="236" actId="20577"/>
          <ac:spMkLst>
            <pc:docMk/>
            <pc:sldMk cId="1238317731" sldId="362"/>
            <ac:spMk id="9" creationId="{72753AA6-CEEB-46AE-BC53-17C56F35470D}"/>
          </ac:spMkLst>
        </pc:spChg>
      </pc:sldChg>
      <pc:sldChg chg="modSp">
        <pc:chgData name="Arvind Mishra" userId="S::arvindmishra@csod.com::f5361e1a-c52f-4081-83c6-e7c42269f3fc" providerId="AD" clId="Web-{DD59AA25-F29A-A47F-151C-BABF0AEEA504}" dt="2022-11-11T14:34:26.920" v="269" actId="20577"/>
        <pc:sldMkLst>
          <pc:docMk/>
          <pc:sldMk cId="256727515" sldId="368"/>
        </pc:sldMkLst>
        <pc:spChg chg="mod">
          <ac:chgData name="Arvind Mishra" userId="S::arvindmishra@csod.com::f5361e1a-c52f-4081-83c6-e7c42269f3fc" providerId="AD" clId="Web-{DD59AA25-F29A-A47F-151C-BABF0AEEA504}" dt="2022-11-11T14:34:26.920" v="269" actId="20577"/>
          <ac:spMkLst>
            <pc:docMk/>
            <pc:sldMk cId="256727515" sldId="368"/>
            <ac:spMk id="9" creationId="{72753AA6-CEEB-46AE-BC53-17C56F35470D}"/>
          </ac:spMkLst>
        </pc:spChg>
      </pc:sldChg>
      <pc:sldChg chg="modSp">
        <pc:chgData name="Arvind Mishra" userId="S::arvindmishra@csod.com::f5361e1a-c52f-4081-83c6-e7c42269f3fc" providerId="AD" clId="Web-{DD59AA25-F29A-A47F-151C-BABF0AEEA504}" dt="2022-11-11T14:22:12.430" v="35" actId="20577"/>
        <pc:sldMkLst>
          <pc:docMk/>
          <pc:sldMk cId="2468134747" sldId="375"/>
        </pc:sldMkLst>
        <pc:spChg chg="mod">
          <ac:chgData name="Arvind Mishra" userId="S::arvindmishra@csod.com::f5361e1a-c52f-4081-83c6-e7c42269f3fc" providerId="AD" clId="Web-{DD59AA25-F29A-A47F-151C-BABF0AEEA504}" dt="2022-11-11T14:22:12.430" v="35" actId="20577"/>
          <ac:spMkLst>
            <pc:docMk/>
            <pc:sldMk cId="2468134747" sldId="375"/>
            <ac:spMk id="7" creationId="{C2F2B04F-10D8-4BA9-929C-D67445C2F36D}"/>
          </ac:spMkLst>
        </pc:spChg>
      </pc:sldChg>
      <pc:sldChg chg="modSp">
        <pc:chgData name="Arvind Mishra" userId="S::arvindmishra@csod.com::f5361e1a-c52f-4081-83c6-e7c42269f3fc" providerId="AD" clId="Web-{DD59AA25-F29A-A47F-151C-BABF0AEEA504}" dt="2022-11-11T14:44:10.765" v="442" actId="1076"/>
        <pc:sldMkLst>
          <pc:docMk/>
          <pc:sldMk cId="388939228" sldId="379"/>
        </pc:sldMkLst>
        <pc:spChg chg="mod">
          <ac:chgData name="Arvind Mishra" userId="S::arvindmishra@csod.com::f5361e1a-c52f-4081-83c6-e7c42269f3fc" providerId="AD" clId="Web-{DD59AA25-F29A-A47F-151C-BABF0AEEA504}" dt="2022-11-11T14:43:44.639" v="438" actId="1076"/>
          <ac:spMkLst>
            <pc:docMk/>
            <pc:sldMk cId="388939228" sldId="379"/>
            <ac:spMk id="7" creationId="{CBD030E2-BDBE-42D1-91CD-84C3731A0F73}"/>
          </ac:spMkLst>
        </pc:spChg>
        <pc:spChg chg="mod">
          <ac:chgData name="Arvind Mishra" userId="S::arvindmishra@csod.com::f5361e1a-c52f-4081-83c6-e7c42269f3fc" providerId="AD" clId="Web-{DD59AA25-F29A-A47F-151C-BABF0AEEA504}" dt="2022-11-11T14:43:48.671" v="439" actId="1076"/>
          <ac:spMkLst>
            <pc:docMk/>
            <pc:sldMk cId="388939228" sldId="379"/>
            <ac:spMk id="8" creationId="{C596FDA0-F46A-4FFC-B578-67E0F0CA9AD5}"/>
          </ac:spMkLst>
        </pc:spChg>
        <pc:spChg chg="mod">
          <ac:chgData name="Arvind Mishra" userId="S::arvindmishra@csod.com::f5361e1a-c52f-4081-83c6-e7c42269f3fc" providerId="AD" clId="Web-{DD59AA25-F29A-A47F-151C-BABF0AEEA504}" dt="2022-11-11T14:44:07.296" v="441" actId="1076"/>
          <ac:spMkLst>
            <pc:docMk/>
            <pc:sldMk cId="388939228" sldId="379"/>
            <ac:spMk id="11" creationId="{970B9AA9-0460-4C00-A077-B70AC813058D}"/>
          </ac:spMkLst>
        </pc:spChg>
        <pc:spChg chg="mod">
          <ac:chgData name="Arvind Mishra" userId="S::arvindmishra@csod.com::f5361e1a-c52f-4081-83c6-e7c42269f3fc" providerId="AD" clId="Web-{DD59AA25-F29A-A47F-151C-BABF0AEEA504}" dt="2022-11-11T14:44:10.765" v="442" actId="1076"/>
          <ac:spMkLst>
            <pc:docMk/>
            <pc:sldMk cId="388939228" sldId="379"/>
            <ac:spMk id="13" creationId="{1919CADE-5ECD-4CBB-9FC9-4A0337C191DD}"/>
          </ac:spMkLst>
        </pc:spChg>
        <pc:spChg chg="mod">
          <ac:chgData name="Arvind Mishra" userId="S::arvindmishra@csod.com::f5361e1a-c52f-4081-83c6-e7c42269f3fc" providerId="AD" clId="Web-{DD59AA25-F29A-A47F-151C-BABF0AEEA504}" dt="2022-11-11T14:43:42.420" v="437" actId="1076"/>
          <ac:spMkLst>
            <pc:docMk/>
            <pc:sldMk cId="388939228" sldId="379"/>
            <ac:spMk id="15" creationId="{D39ABA52-12CA-4620-BC50-5D3C56EDC9E8}"/>
          </ac:spMkLst>
        </pc:spChg>
        <pc:graphicFrameChg chg="modGraphic">
          <ac:chgData name="Arvind Mishra" userId="S::arvindmishra@csod.com::f5361e1a-c52f-4081-83c6-e7c42269f3fc" providerId="AD" clId="Web-{DD59AA25-F29A-A47F-151C-BABF0AEEA504}" dt="2022-11-11T14:43:56.671" v="440"/>
          <ac:graphicFrameMkLst>
            <pc:docMk/>
            <pc:sldMk cId="388939228" sldId="379"/>
            <ac:graphicFrameMk id="9" creationId="{E482B389-D1B5-4588-9EA9-F8FB1E079A5D}"/>
          </ac:graphicFrameMkLst>
        </pc:graphicFrameChg>
      </pc:sldChg>
      <pc:sldChg chg="modSp">
        <pc:chgData name="Arvind Mishra" userId="S::arvindmishra@csod.com::f5361e1a-c52f-4081-83c6-e7c42269f3fc" providerId="AD" clId="Web-{DD59AA25-F29A-A47F-151C-BABF0AEEA504}" dt="2022-11-11T14:37:08.690" v="377" actId="20577"/>
        <pc:sldMkLst>
          <pc:docMk/>
          <pc:sldMk cId="2674917924" sldId="383"/>
        </pc:sldMkLst>
        <pc:spChg chg="mod">
          <ac:chgData name="Arvind Mishra" userId="S::arvindmishra@csod.com::f5361e1a-c52f-4081-83c6-e7c42269f3fc" providerId="AD" clId="Web-{DD59AA25-F29A-A47F-151C-BABF0AEEA504}" dt="2022-11-11T14:37:08.690" v="377" actId="20577"/>
          <ac:spMkLst>
            <pc:docMk/>
            <pc:sldMk cId="2674917924" sldId="383"/>
            <ac:spMk id="5" creationId="{D781D3AF-0EB2-4855-A92C-C4B500645883}"/>
          </ac:spMkLst>
        </pc:spChg>
      </pc:sldChg>
      <pc:sldChg chg="delSp modSp">
        <pc:chgData name="Arvind Mishra" userId="S::arvindmishra@csod.com::f5361e1a-c52f-4081-83c6-e7c42269f3fc" providerId="AD" clId="Web-{DD59AA25-F29A-A47F-151C-BABF0AEEA504}" dt="2022-11-11T14:21:24.647" v="1" actId="1076"/>
        <pc:sldMkLst>
          <pc:docMk/>
          <pc:sldMk cId="3417427230" sldId="396"/>
        </pc:sldMkLst>
        <pc:spChg chg="mod">
          <ac:chgData name="Arvind Mishra" userId="S::arvindmishra@csod.com::f5361e1a-c52f-4081-83c6-e7c42269f3fc" providerId="AD" clId="Web-{DD59AA25-F29A-A47F-151C-BABF0AEEA504}" dt="2022-11-11T14:21:24.647" v="1" actId="1076"/>
          <ac:spMkLst>
            <pc:docMk/>
            <pc:sldMk cId="3417427230" sldId="396"/>
            <ac:spMk id="5" creationId="{96F0124E-370C-4B0C-889C-0A535E0E53E4}"/>
          </ac:spMkLst>
        </pc:spChg>
        <pc:spChg chg="del">
          <ac:chgData name="Arvind Mishra" userId="S::arvindmishra@csod.com::f5361e1a-c52f-4081-83c6-e7c42269f3fc" providerId="AD" clId="Web-{DD59AA25-F29A-A47F-151C-BABF0AEEA504}" dt="2022-11-11T14:21:20.819" v="0"/>
          <ac:spMkLst>
            <pc:docMk/>
            <pc:sldMk cId="3417427230" sldId="396"/>
            <ac:spMk id="7" creationId="{5388FE96-42E0-4F88-9E2E-11050A2DF4A1}"/>
          </ac:spMkLst>
        </pc:spChg>
      </pc:sldChg>
      <pc:sldChg chg="modSp">
        <pc:chgData name="Arvind Mishra" userId="S::arvindmishra@csod.com::f5361e1a-c52f-4081-83c6-e7c42269f3fc" providerId="AD" clId="Web-{DD59AA25-F29A-A47F-151C-BABF0AEEA504}" dt="2022-11-11T14:22:42.962" v="68" actId="20577"/>
        <pc:sldMkLst>
          <pc:docMk/>
          <pc:sldMk cId="3929817857" sldId="398"/>
        </pc:sldMkLst>
        <pc:spChg chg="mod">
          <ac:chgData name="Arvind Mishra" userId="S::arvindmishra@csod.com::f5361e1a-c52f-4081-83c6-e7c42269f3fc" providerId="AD" clId="Web-{DD59AA25-F29A-A47F-151C-BABF0AEEA504}" dt="2022-11-11T14:22:42.962" v="68" actId="20577"/>
          <ac:spMkLst>
            <pc:docMk/>
            <pc:sldMk cId="3929817857" sldId="398"/>
            <ac:spMk id="7" creationId="{5388FE96-42E0-4F88-9E2E-11050A2DF4A1}"/>
          </ac:spMkLst>
        </pc:spChg>
      </pc:sldChg>
      <pc:sldChg chg="modSp">
        <pc:chgData name="Arvind Mishra" userId="S::arvindmishra@csod.com::f5361e1a-c52f-4081-83c6-e7c42269f3fc" providerId="AD" clId="Web-{DD59AA25-F29A-A47F-151C-BABF0AEEA504}" dt="2022-11-11T14:24:25.184" v="97" actId="20577"/>
        <pc:sldMkLst>
          <pc:docMk/>
          <pc:sldMk cId="2456951994" sldId="402"/>
        </pc:sldMkLst>
        <pc:spChg chg="mod">
          <ac:chgData name="Arvind Mishra" userId="S::arvindmishra@csod.com::f5361e1a-c52f-4081-83c6-e7c42269f3fc" providerId="AD" clId="Web-{DD59AA25-F29A-A47F-151C-BABF0AEEA504}" dt="2022-11-11T14:24:25.184" v="97" actId="20577"/>
          <ac:spMkLst>
            <pc:docMk/>
            <pc:sldMk cId="2456951994" sldId="402"/>
            <ac:spMk id="7" creationId="{5388FE96-42E0-4F88-9E2E-11050A2DF4A1}"/>
          </ac:spMkLst>
        </pc:spChg>
      </pc:sldChg>
      <pc:sldChg chg="modSp">
        <pc:chgData name="Arvind Mishra" userId="S::arvindmishra@csod.com::f5361e1a-c52f-4081-83c6-e7c42269f3fc" providerId="AD" clId="Web-{DD59AA25-F29A-A47F-151C-BABF0AEEA504}" dt="2022-11-11T14:41:24.229" v="431" actId="20577"/>
        <pc:sldMkLst>
          <pc:docMk/>
          <pc:sldMk cId="524758501" sldId="408"/>
        </pc:sldMkLst>
        <pc:spChg chg="mod">
          <ac:chgData name="Arvind Mishra" userId="S::arvindmishra@csod.com::f5361e1a-c52f-4081-83c6-e7c42269f3fc" providerId="AD" clId="Web-{DD59AA25-F29A-A47F-151C-BABF0AEEA504}" dt="2022-11-11T14:41:24.229" v="431" actId="20577"/>
          <ac:spMkLst>
            <pc:docMk/>
            <pc:sldMk cId="524758501" sldId="408"/>
            <ac:spMk id="7" creationId="{5388FE96-42E0-4F88-9E2E-11050A2DF4A1}"/>
          </ac:spMkLst>
        </pc:spChg>
      </pc:sldChg>
      <pc:sldChg chg="modSp">
        <pc:chgData name="Arvind Mishra" userId="S::arvindmishra@csod.com::f5361e1a-c52f-4081-83c6-e7c42269f3fc" providerId="AD" clId="Web-{DD59AA25-F29A-A47F-151C-BABF0AEEA504}" dt="2022-11-11T14:36:11.907" v="311" actId="20577"/>
        <pc:sldMkLst>
          <pc:docMk/>
          <pc:sldMk cId="1450922749" sldId="414"/>
        </pc:sldMkLst>
        <pc:spChg chg="mod">
          <ac:chgData name="Arvind Mishra" userId="S::arvindmishra@csod.com::f5361e1a-c52f-4081-83c6-e7c42269f3fc" providerId="AD" clId="Web-{DD59AA25-F29A-A47F-151C-BABF0AEEA504}" dt="2022-11-11T14:36:11.907" v="311" actId="20577"/>
          <ac:spMkLst>
            <pc:docMk/>
            <pc:sldMk cId="1450922749" sldId="414"/>
            <ac:spMk id="7" creationId="{5388FE96-42E0-4F88-9E2E-11050A2DF4A1}"/>
          </ac:spMkLst>
        </pc:spChg>
      </pc:sldChg>
      <pc:sldChg chg="modSp">
        <pc:chgData name="Arvind Mishra" userId="S::arvindmishra@csod.com::f5361e1a-c52f-4081-83c6-e7c42269f3fc" providerId="AD" clId="Web-{DD59AA25-F29A-A47F-151C-BABF0AEEA504}" dt="2022-11-11T14:24:02.417" v="74"/>
        <pc:sldMkLst>
          <pc:docMk/>
          <pc:sldMk cId="1082323891" sldId="415"/>
        </pc:sldMkLst>
        <pc:graphicFrameChg chg="modGraphic">
          <ac:chgData name="Arvind Mishra" userId="S::arvindmishra@csod.com::f5361e1a-c52f-4081-83c6-e7c42269f3fc" providerId="AD" clId="Web-{DD59AA25-F29A-A47F-151C-BABF0AEEA504}" dt="2022-11-11T14:24:02.417" v="74"/>
          <ac:graphicFrameMkLst>
            <pc:docMk/>
            <pc:sldMk cId="1082323891" sldId="415"/>
            <ac:graphicFrameMk id="12" creationId="{EF7B932C-4815-4DF5-9874-B35C7FD42DC3}"/>
          </ac:graphicFrameMkLst>
        </pc:graphicFrameChg>
      </pc:sldChg>
      <pc:sldChg chg="modSp">
        <pc:chgData name="Arvind Mishra" userId="S::arvindmishra@csod.com::f5361e1a-c52f-4081-83c6-e7c42269f3fc" providerId="AD" clId="Web-{DD59AA25-F29A-A47F-151C-BABF0AEEA504}" dt="2022-11-11T14:23:03.869" v="70" actId="20577"/>
        <pc:sldMkLst>
          <pc:docMk/>
          <pc:sldMk cId="1540560237" sldId="420"/>
        </pc:sldMkLst>
        <pc:spChg chg="mod">
          <ac:chgData name="Arvind Mishra" userId="S::arvindmishra@csod.com::f5361e1a-c52f-4081-83c6-e7c42269f3fc" providerId="AD" clId="Web-{DD59AA25-F29A-A47F-151C-BABF0AEEA504}" dt="2022-11-11T14:23:03.869" v="70" actId="20577"/>
          <ac:spMkLst>
            <pc:docMk/>
            <pc:sldMk cId="1540560237" sldId="420"/>
            <ac:spMk id="31" creationId="{689EEEF6-4C4D-4DA0-9BEF-D4730544ADB1}"/>
          </ac:spMkLst>
        </pc:spChg>
      </pc:sldChg>
      <pc:sldChg chg="delSp">
        <pc:chgData name="Arvind Mishra" userId="S::arvindmishra@csod.com::f5361e1a-c52f-4081-83c6-e7c42269f3fc" providerId="AD" clId="Web-{DD59AA25-F29A-A47F-151C-BABF0AEEA504}" dt="2022-11-11T14:37:48.160" v="378"/>
        <pc:sldMkLst>
          <pc:docMk/>
          <pc:sldMk cId="976198830" sldId="426"/>
        </pc:sldMkLst>
        <pc:spChg chg="del">
          <ac:chgData name="Arvind Mishra" userId="S::arvindmishra@csod.com::f5361e1a-c52f-4081-83c6-e7c42269f3fc" providerId="AD" clId="Web-{DD59AA25-F29A-A47F-151C-BABF0AEEA504}" dt="2022-11-11T14:37:48.160" v="378"/>
          <ac:spMkLst>
            <pc:docMk/>
            <pc:sldMk cId="976198830" sldId="426"/>
            <ac:spMk id="2" creationId="{F27D1AA3-F8EB-4179-97D9-FC3716D2B229}"/>
          </ac:spMkLst>
        </pc:spChg>
      </pc:sldChg>
    </pc:docChg>
  </pc:docChgLst>
  <pc:docChgLst>
    <pc:chgData name="Arvind Mishra" userId="S::arvindmishra@csod.com::f5361e1a-c52f-4081-83c6-e7c42269f3fc" providerId="AD" clId="Web-{353A341A-AA19-A8CC-058C-7B1D0AB71E42}"/>
    <pc:docChg chg="modSld">
      <pc:chgData name="Arvind Mishra" userId="S::arvindmishra@csod.com::f5361e1a-c52f-4081-83c6-e7c42269f3fc" providerId="AD" clId="Web-{353A341A-AA19-A8CC-058C-7B1D0AB71E42}" dt="2022-11-11T17:42:47.265" v="185"/>
      <pc:docMkLst>
        <pc:docMk/>
      </pc:docMkLst>
      <pc:sldChg chg="modSp">
        <pc:chgData name="Arvind Mishra" userId="S::arvindmishra@csod.com::f5361e1a-c52f-4081-83c6-e7c42269f3fc" providerId="AD" clId="Web-{353A341A-AA19-A8CC-058C-7B1D0AB71E42}" dt="2022-11-11T17:42:47.265" v="185"/>
        <pc:sldMkLst>
          <pc:docMk/>
          <pc:sldMk cId="2844386396" sldId="322"/>
        </pc:sldMkLst>
        <pc:graphicFrameChg chg="mod modGraphic">
          <ac:chgData name="Arvind Mishra" userId="S::arvindmishra@csod.com::f5361e1a-c52f-4081-83c6-e7c42269f3fc" providerId="AD" clId="Web-{353A341A-AA19-A8CC-058C-7B1D0AB71E42}" dt="2022-11-11T17:42:47.265" v="185"/>
          <ac:graphicFrameMkLst>
            <pc:docMk/>
            <pc:sldMk cId="2844386396" sldId="322"/>
            <ac:graphicFrameMk id="7" creationId="{4317CE51-F123-416F-85A0-38A3DC665499}"/>
          </ac:graphicFrameMkLst>
        </pc:graphicFrameChg>
      </pc:sldChg>
      <pc:sldChg chg="modSp">
        <pc:chgData name="Arvind Mishra" userId="S::arvindmishra@csod.com::f5361e1a-c52f-4081-83c6-e7c42269f3fc" providerId="AD" clId="Web-{353A341A-AA19-A8CC-058C-7B1D0AB71E42}" dt="2022-11-11T17:40:34.902" v="179"/>
        <pc:sldMkLst>
          <pc:docMk/>
          <pc:sldMk cId="4236630315" sldId="431"/>
        </pc:sldMkLst>
        <pc:graphicFrameChg chg="mod modGraphic">
          <ac:chgData name="Arvind Mishra" userId="S::arvindmishra@csod.com::f5361e1a-c52f-4081-83c6-e7c42269f3fc" providerId="AD" clId="Web-{353A341A-AA19-A8CC-058C-7B1D0AB71E42}" dt="2022-11-11T17:40:34.902" v="179"/>
          <ac:graphicFrameMkLst>
            <pc:docMk/>
            <pc:sldMk cId="4236630315" sldId="431"/>
            <ac:graphicFrameMk id="7" creationId="{4317CE51-F123-416F-85A0-38A3DC66549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C8170A-4535-4103-A744-C7185EDDE3A9}"/>
              </a:ext>
            </a:extLst>
          </p:cNvPr>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a:extLst>
              <a:ext uri="{FF2B5EF4-FFF2-40B4-BE49-F238E27FC236}">
                <a16:creationId xmlns:a16="http://schemas.microsoft.com/office/drawing/2014/main" id="{152E7FC0-5336-4D81-A869-DB6D3984D13A}"/>
              </a:ext>
            </a:extLst>
          </p:cNvPr>
          <p:cNvSpPr>
            <a:spLocks noGrp="1"/>
          </p:cNvSpPr>
          <p:nvPr>
            <p:ph type="dt" sz="quarter" idx="1"/>
          </p:nvPr>
        </p:nvSpPr>
        <p:spPr>
          <a:xfrm>
            <a:off x="4143587" y="0"/>
            <a:ext cx="3169920" cy="481727"/>
          </a:xfrm>
          <a:prstGeom prst="rect">
            <a:avLst/>
          </a:prstGeom>
        </p:spPr>
        <p:txBody>
          <a:bodyPr vert="horz" lIns="96651" tIns="48325" rIns="96651" bIns="48325" rtlCol="0"/>
          <a:lstStyle>
            <a:lvl1pPr algn="r">
              <a:defRPr sz="1200"/>
            </a:lvl1pPr>
          </a:lstStyle>
          <a:p>
            <a:fld id="{9B25A778-CD70-4B2D-8A03-9C6690119EE3}" type="datetimeFigureOut">
              <a:rPr lang="en-US" smtClean="0"/>
              <a:t>9/14/2023</a:t>
            </a:fld>
            <a:endParaRPr lang="en-US"/>
          </a:p>
        </p:txBody>
      </p:sp>
      <p:sp>
        <p:nvSpPr>
          <p:cNvPr id="4" name="Footer Placeholder 3">
            <a:extLst>
              <a:ext uri="{FF2B5EF4-FFF2-40B4-BE49-F238E27FC236}">
                <a16:creationId xmlns:a16="http://schemas.microsoft.com/office/drawing/2014/main" id="{4D08E595-F3C2-4182-A31E-41B32F6DA9A6}"/>
              </a:ext>
            </a:extLst>
          </p:cNvPr>
          <p:cNvSpPr>
            <a:spLocks noGrp="1"/>
          </p:cNvSpPr>
          <p:nvPr>
            <p:ph type="ftr" sz="quarter" idx="2"/>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8128A0-6DEE-40D0-8472-F3147719721B}"/>
              </a:ext>
            </a:extLst>
          </p:cNvPr>
          <p:cNvSpPr>
            <a:spLocks noGrp="1"/>
          </p:cNvSpPr>
          <p:nvPr>
            <p:ph type="sldNum" sz="quarter" idx="3"/>
          </p:nvPr>
        </p:nvSpPr>
        <p:spPr>
          <a:xfrm>
            <a:off x="4143587" y="9119474"/>
            <a:ext cx="3169920" cy="481726"/>
          </a:xfrm>
          <a:prstGeom prst="rect">
            <a:avLst/>
          </a:prstGeom>
        </p:spPr>
        <p:txBody>
          <a:bodyPr vert="horz" lIns="96651" tIns="48325" rIns="96651" bIns="48325" rtlCol="0" anchor="b"/>
          <a:lstStyle>
            <a:lvl1pPr algn="r">
              <a:defRPr sz="1200"/>
            </a:lvl1pPr>
          </a:lstStyle>
          <a:p>
            <a:fld id="{D6B87F83-8E47-4BA3-A540-AF1B4581DF6B}" type="slidenum">
              <a:rPr lang="en-US" smtClean="0"/>
              <a:t>‹#›</a:t>
            </a:fld>
            <a:endParaRPr lang="en-US"/>
          </a:p>
        </p:txBody>
      </p:sp>
    </p:spTree>
    <p:extLst>
      <p:ext uri="{BB962C8B-B14F-4D97-AF65-F5344CB8AC3E}">
        <p14:creationId xmlns:p14="http://schemas.microsoft.com/office/powerpoint/2010/main" val="3193921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1" tIns="48325" rIns="96651" bIns="48325" rtlCol="0"/>
          <a:lstStyle>
            <a:lvl1pPr algn="r">
              <a:defRPr sz="1200"/>
            </a:lvl1pPr>
          </a:lstStyle>
          <a:p>
            <a:fld id="{2A39EB1F-4B45-B443-84C9-3C29087BA80A}" type="datetimeFigureOut">
              <a:rPr lang="en-US" smtClean="0"/>
              <a:t>9/14/2023</a:t>
            </a:fld>
            <a:endParaRPr lang="en-US"/>
          </a:p>
        </p:txBody>
      </p:sp>
      <p:sp>
        <p:nvSpPr>
          <p:cNvPr id="4" name="Slide Image Placeholder 3"/>
          <p:cNvSpPr>
            <a:spLocks noGrp="1" noRot="1" noChangeAspect="1"/>
          </p:cNvSpPr>
          <p:nvPr>
            <p:ph type="sldImg" idx="2"/>
          </p:nvPr>
        </p:nvSpPr>
        <p:spPr>
          <a:xfrm>
            <a:off x="1562100" y="1200150"/>
            <a:ext cx="4191000" cy="3240088"/>
          </a:xfrm>
          <a:prstGeom prst="rect">
            <a:avLst/>
          </a:prstGeom>
          <a:noFill/>
          <a:ln w="12700">
            <a:solidFill>
              <a:prstClr val="black"/>
            </a:solidFill>
          </a:ln>
        </p:spPr>
        <p:txBody>
          <a:bodyPr vert="horz" lIns="96651" tIns="48325" rIns="96651" bIns="48325" rtlCol="0" anchor="ctr"/>
          <a:lstStyle/>
          <a:p>
            <a:endParaRPr lang="en-US"/>
          </a:p>
        </p:txBody>
      </p:sp>
      <p:sp>
        <p:nvSpPr>
          <p:cNvPr id="5" name="Notes Placeholder 4"/>
          <p:cNvSpPr>
            <a:spLocks noGrp="1"/>
          </p:cNvSpPr>
          <p:nvPr>
            <p:ph type="body" sz="quarter" idx="3"/>
          </p:nvPr>
        </p:nvSpPr>
        <p:spPr>
          <a:xfrm>
            <a:off x="731521" y="4620578"/>
            <a:ext cx="5852160" cy="3780472"/>
          </a:xfrm>
          <a:prstGeom prst="rect">
            <a:avLst/>
          </a:prstGeom>
        </p:spPr>
        <p:txBody>
          <a:bodyPr vert="horz" lIns="96651" tIns="48325" rIns="96651" bIns="483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51" tIns="48325" rIns="96651" bIns="48325" rtlCol="0" anchor="b"/>
          <a:lstStyle>
            <a:lvl1pPr algn="r">
              <a:defRPr sz="1200"/>
            </a:lvl1pPr>
          </a:lstStyle>
          <a:p>
            <a:fld id="{93D24783-33E2-CC47-9E0E-314BD6AB88A1}" type="slidenum">
              <a:rPr lang="en-US" smtClean="0"/>
              <a:t>‹#›</a:t>
            </a:fld>
            <a:endParaRPr lang="en-US"/>
          </a:p>
        </p:txBody>
      </p:sp>
    </p:spTree>
    <p:extLst>
      <p:ext uri="{BB962C8B-B14F-4D97-AF65-F5344CB8AC3E}">
        <p14:creationId xmlns:p14="http://schemas.microsoft.com/office/powerpoint/2010/main" val="1313380358"/>
      </p:ext>
    </p:extLst>
  </p:cSld>
  <p:clrMap bg1="lt1" tx1="dk1" bg2="lt2" tx2="dk2" accent1="accent1" accent2="accent2" accent3="accent3" accent4="accent4" accent5="accent5" accent6="accent6" hlink="hlink" folHlink="folHlink"/>
  <p:notesStyle>
    <a:lvl1pPr marL="0" algn="l" defTabSz="904342" rtl="0" eaLnBrk="1" latinLnBrk="0" hangingPunct="1">
      <a:defRPr sz="1187" kern="1200">
        <a:solidFill>
          <a:schemeClr val="tx1"/>
        </a:solidFill>
        <a:latin typeface="+mn-lt"/>
        <a:ea typeface="+mn-ea"/>
        <a:cs typeface="+mn-cs"/>
      </a:defRPr>
    </a:lvl1pPr>
    <a:lvl2pPr marL="452171" algn="l" defTabSz="904342" rtl="0" eaLnBrk="1" latinLnBrk="0" hangingPunct="1">
      <a:defRPr sz="1187" kern="1200">
        <a:solidFill>
          <a:schemeClr val="tx1"/>
        </a:solidFill>
        <a:latin typeface="+mn-lt"/>
        <a:ea typeface="+mn-ea"/>
        <a:cs typeface="+mn-cs"/>
      </a:defRPr>
    </a:lvl2pPr>
    <a:lvl3pPr marL="904342" algn="l" defTabSz="904342" rtl="0" eaLnBrk="1" latinLnBrk="0" hangingPunct="1">
      <a:defRPr sz="1187" kern="1200">
        <a:solidFill>
          <a:schemeClr val="tx1"/>
        </a:solidFill>
        <a:latin typeface="+mn-lt"/>
        <a:ea typeface="+mn-ea"/>
        <a:cs typeface="+mn-cs"/>
      </a:defRPr>
    </a:lvl3pPr>
    <a:lvl4pPr marL="1356512" algn="l" defTabSz="904342" rtl="0" eaLnBrk="1" latinLnBrk="0" hangingPunct="1">
      <a:defRPr sz="1187" kern="1200">
        <a:solidFill>
          <a:schemeClr val="tx1"/>
        </a:solidFill>
        <a:latin typeface="+mn-lt"/>
        <a:ea typeface="+mn-ea"/>
        <a:cs typeface="+mn-cs"/>
      </a:defRPr>
    </a:lvl4pPr>
    <a:lvl5pPr marL="1808683" algn="l" defTabSz="904342" rtl="0" eaLnBrk="1" latinLnBrk="0" hangingPunct="1">
      <a:defRPr sz="1187" kern="1200">
        <a:solidFill>
          <a:schemeClr val="tx1"/>
        </a:solidFill>
        <a:latin typeface="+mn-lt"/>
        <a:ea typeface="+mn-ea"/>
        <a:cs typeface="+mn-cs"/>
      </a:defRPr>
    </a:lvl5pPr>
    <a:lvl6pPr marL="2260854" algn="l" defTabSz="904342" rtl="0" eaLnBrk="1" latinLnBrk="0" hangingPunct="1">
      <a:defRPr sz="1187" kern="1200">
        <a:solidFill>
          <a:schemeClr val="tx1"/>
        </a:solidFill>
        <a:latin typeface="+mn-lt"/>
        <a:ea typeface="+mn-ea"/>
        <a:cs typeface="+mn-cs"/>
      </a:defRPr>
    </a:lvl6pPr>
    <a:lvl7pPr marL="2713025" algn="l" defTabSz="904342" rtl="0" eaLnBrk="1" latinLnBrk="0" hangingPunct="1">
      <a:defRPr sz="1187" kern="1200">
        <a:solidFill>
          <a:schemeClr val="tx1"/>
        </a:solidFill>
        <a:latin typeface="+mn-lt"/>
        <a:ea typeface="+mn-ea"/>
        <a:cs typeface="+mn-cs"/>
      </a:defRPr>
    </a:lvl7pPr>
    <a:lvl8pPr marL="3165196" algn="l" defTabSz="904342" rtl="0" eaLnBrk="1" latinLnBrk="0" hangingPunct="1">
      <a:defRPr sz="1187" kern="1200">
        <a:solidFill>
          <a:schemeClr val="tx1"/>
        </a:solidFill>
        <a:latin typeface="+mn-lt"/>
        <a:ea typeface="+mn-ea"/>
        <a:cs typeface="+mn-cs"/>
      </a:defRPr>
    </a:lvl8pPr>
    <a:lvl9pPr marL="3617366" algn="l" defTabSz="904342" rtl="0" eaLnBrk="1" latinLnBrk="0" hangingPunct="1">
      <a:defRPr sz="11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a:t>
            </a:fld>
            <a:endParaRPr lang="en-US"/>
          </a:p>
        </p:txBody>
      </p:sp>
    </p:spTree>
    <p:extLst>
      <p:ext uri="{BB962C8B-B14F-4D97-AF65-F5344CB8AC3E}">
        <p14:creationId xmlns:p14="http://schemas.microsoft.com/office/powerpoint/2010/main" val="297824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16</a:t>
            </a:fld>
            <a:endParaRPr lang="en-US"/>
          </a:p>
        </p:txBody>
      </p:sp>
    </p:spTree>
    <p:extLst>
      <p:ext uri="{BB962C8B-B14F-4D97-AF65-F5344CB8AC3E}">
        <p14:creationId xmlns:p14="http://schemas.microsoft.com/office/powerpoint/2010/main" val="2852973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17</a:t>
            </a:fld>
            <a:endParaRPr lang="en-US"/>
          </a:p>
        </p:txBody>
      </p:sp>
    </p:spTree>
    <p:extLst>
      <p:ext uri="{BB962C8B-B14F-4D97-AF65-F5344CB8AC3E}">
        <p14:creationId xmlns:p14="http://schemas.microsoft.com/office/powerpoint/2010/main" val="419736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18</a:t>
            </a:fld>
            <a:endParaRPr lang="en-US"/>
          </a:p>
        </p:txBody>
      </p:sp>
    </p:spTree>
    <p:extLst>
      <p:ext uri="{BB962C8B-B14F-4D97-AF65-F5344CB8AC3E}">
        <p14:creationId xmlns:p14="http://schemas.microsoft.com/office/powerpoint/2010/main" val="337568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22</a:t>
            </a:fld>
            <a:endParaRPr lang="en-US"/>
          </a:p>
        </p:txBody>
      </p:sp>
    </p:spTree>
    <p:extLst>
      <p:ext uri="{BB962C8B-B14F-4D97-AF65-F5344CB8AC3E}">
        <p14:creationId xmlns:p14="http://schemas.microsoft.com/office/powerpoint/2010/main" val="230566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23</a:t>
            </a:fld>
            <a:endParaRPr lang="en-US"/>
          </a:p>
        </p:txBody>
      </p:sp>
    </p:spTree>
    <p:extLst>
      <p:ext uri="{BB962C8B-B14F-4D97-AF65-F5344CB8AC3E}">
        <p14:creationId xmlns:p14="http://schemas.microsoft.com/office/powerpoint/2010/main" val="3480123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24</a:t>
            </a:fld>
            <a:endParaRPr lang="en-US"/>
          </a:p>
        </p:txBody>
      </p:sp>
    </p:spTree>
    <p:extLst>
      <p:ext uri="{BB962C8B-B14F-4D97-AF65-F5344CB8AC3E}">
        <p14:creationId xmlns:p14="http://schemas.microsoft.com/office/powerpoint/2010/main" val="3007065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https://docs.mulesoft.com/connectors/introduction/introduction-to-anypoint-connectors</a:t>
            </a:r>
          </a:p>
        </p:txBody>
      </p:sp>
      <p:sp>
        <p:nvSpPr>
          <p:cNvPr id="4" name="Slide Number Placeholder 3"/>
          <p:cNvSpPr>
            <a:spLocks noGrp="1"/>
          </p:cNvSpPr>
          <p:nvPr>
            <p:ph type="sldNum" sz="quarter" idx="5"/>
          </p:nvPr>
        </p:nvSpPr>
        <p:spPr/>
        <p:txBody>
          <a:bodyPr/>
          <a:lstStyle/>
          <a:p>
            <a:fld id="{93D24783-33E2-CC47-9E0E-314BD6AB88A1}" type="slidenum">
              <a:rPr lang="en-US" smtClean="0"/>
              <a:t>36</a:t>
            </a:fld>
            <a:endParaRPr lang="en-US"/>
          </a:p>
        </p:txBody>
      </p:sp>
    </p:spTree>
    <p:extLst>
      <p:ext uri="{BB962C8B-B14F-4D97-AF65-F5344CB8AC3E}">
        <p14:creationId xmlns:p14="http://schemas.microsoft.com/office/powerpoint/2010/main" val="3341900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D24783-33E2-CC47-9E0E-314BD6AB88A1}" type="slidenum">
              <a:rPr lang="en-US" smtClean="0"/>
              <a:t>40</a:t>
            </a:fld>
            <a:endParaRPr lang="en-US"/>
          </a:p>
        </p:txBody>
      </p:sp>
    </p:spTree>
    <p:extLst>
      <p:ext uri="{BB962C8B-B14F-4D97-AF65-F5344CB8AC3E}">
        <p14:creationId xmlns:p14="http://schemas.microsoft.com/office/powerpoint/2010/main" val="310279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6</a:t>
            </a:fld>
            <a:endParaRPr lang="en-US"/>
          </a:p>
        </p:txBody>
      </p:sp>
    </p:spTree>
    <p:extLst>
      <p:ext uri="{BB962C8B-B14F-4D97-AF65-F5344CB8AC3E}">
        <p14:creationId xmlns:p14="http://schemas.microsoft.com/office/powerpoint/2010/main" val="132181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7</a:t>
            </a:fld>
            <a:endParaRPr lang="en-US"/>
          </a:p>
        </p:txBody>
      </p:sp>
    </p:spTree>
    <p:extLst>
      <p:ext uri="{BB962C8B-B14F-4D97-AF65-F5344CB8AC3E}">
        <p14:creationId xmlns:p14="http://schemas.microsoft.com/office/powerpoint/2010/main" val="365588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8</a:t>
            </a:fld>
            <a:endParaRPr lang="en-US"/>
          </a:p>
        </p:txBody>
      </p:sp>
    </p:spTree>
    <p:extLst>
      <p:ext uri="{BB962C8B-B14F-4D97-AF65-F5344CB8AC3E}">
        <p14:creationId xmlns:p14="http://schemas.microsoft.com/office/powerpoint/2010/main" val="304914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10</a:t>
            </a:fld>
            <a:endParaRPr lang="en-US"/>
          </a:p>
        </p:txBody>
      </p:sp>
    </p:spTree>
    <p:extLst>
      <p:ext uri="{BB962C8B-B14F-4D97-AF65-F5344CB8AC3E}">
        <p14:creationId xmlns:p14="http://schemas.microsoft.com/office/powerpoint/2010/main" val="296411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12</a:t>
            </a:fld>
            <a:endParaRPr lang="en-US"/>
          </a:p>
        </p:txBody>
      </p:sp>
    </p:spTree>
    <p:extLst>
      <p:ext uri="{BB962C8B-B14F-4D97-AF65-F5344CB8AC3E}">
        <p14:creationId xmlns:p14="http://schemas.microsoft.com/office/powerpoint/2010/main" val="354330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13</a:t>
            </a:fld>
            <a:endParaRPr lang="en-US"/>
          </a:p>
        </p:txBody>
      </p:sp>
    </p:spTree>
    <p:extLst>
      <p:ext uri="{BB962C8B-B14F-4D97-AF65-F5344CB8AC3E}">
        <p14:creationId xmlns:p14="http://schemas.microsoft.com/office/powerpoint/2010/main" val="186070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14</a:t>
            </a:fld>
            <a:endParaRPr lang="en-US"/>
          </a:p>
        </p:txBody>
      </p:sp>
    </p:spTree>
    <p:extLst>
      <p:ext uri="{BB962C8B-B14F-4D97-AF65-F5344CB8AC3E}">
        <p14:creationId xmlns:p14="http://schemas.microsoft.com/office/powerpoint/2010/main" val="1835056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Validation Errors – Example Coupa.   Experience API validations. </a:t>
            </a:r>
          </a:p>
          <a:p>
            <a:r>
              <a:rPr lang="en-US"/>
              <a:t>Email Notifications </a:t>
            </a:r>
          </a:p>
          <a:p>
            <a:r>
              <a:rPr lang="en-US"/>
              <a:t>Service Now Integrations </a:t>
            </a:r>
          </a:p>
          <a:p>
            <a:r>
              <a:rPr lang="en-US"/>
              <a:t>Snowflake </a:t>
            </a:r>
          </a:p>
          <a:p>
            <a:endParaRPr lang="en-US"/>
          </a:p>
          <a:p>
            <a:r>
              <a:rPr lang="en-US" err="1"/>
              <a:t>Tableu</a:t>
            </a:r>
            <a:r>
              <a:rPr lang="en-US"/>
              <a:t> based  Metadata driven </a:t>
            </a:r>
          </a:p>
        </p:txBody>
      </p:sp>
      <p:sp>
        <p:nvSpPr>
          <p:cNvPr id="4" name="Slide Number Placeholder 3"/>
          <p:cNvSpPr>
            <a:spLocks noGrp="1"/>
          </p:cNvSpPr>
          <p:nvPr>
            <p:ph type="sldNum" sz="quarter" idx="5"/>
          </p:nvPr>
        </p:nvSpPr>
        <p:spPr/>
        <p:txBody>
          <a:bodyPr/>
          <a:lstStyle/>
          <a:p>
            <a:fld id="{93D24783-33E2-CC47-9E0E-314BD6AB88A1}" type="slidenum">
              <a:rPr lang="en-US" smtClean="0"/>
              <a:t>15</a:t>
            </a:fld>
            <a:endParaRPr lang="en-US"/>
          </a:p>
        </p:txBody>
      </p:sp>
    </p:spTree>
    <p:extLst>
      <p:ext uri="{BB962C8B-B14F-4D97-AF65-F5344CB8AC3E}">
        <p14:creationId xmlns:p14="http://schemas.microsoft.com/office/powerpoint/2010/main" val="4020082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13640A0-21CF-48CA-A03E-DEAEB9825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6411" y="3146560"/>
            <a:ext cx="6251861" cy="1022083"/>
          </a:xfrm>
          <a:prstGeom prst="rect">
            <a:avLst/>
          </a:prstGeom>
        </p:spPr>
      </p:pic>
      <p:sp>
        <p:nvSpPr>
          <p:cNvPr id="4" name="Slide Number Placeholder 4">
            <a:extLst>
              <a:ext uri="{FF2B5EF4-FFF2-40B4-BE49-F238E27FC236}">
                <a16:creationId xmlns:a16="http://schemas.microsoft.com/office/drawing/2014/main" id="{24D337C3-5DD4-475C-B7FC-9A962D9E086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835977408"/>
      </p:ext>
    </p:extLst>
  </p:cSld>
  <p:clrMapOvr>
    <a:overrideClrMapping bg1="lt1" tx1="dk1" bg2="lt2" tx2="dk2" accent1="accent1" accent2="accent2" accent3="accent3" accent4="accent4" accent5="accent5" accent6="accent6" hlink="hlink" folHlink="folHlink"/>
  </p:clrMapOvr>
  <p:transition spd="slow">
    <p:fade/>
  </p:transition>
  <p:extLst>
    <p:ext uri="{DCECCB84-F9BA-43D5-87BE-67443E8EF086}">
      <p15:sldGuideLst xmlns:p15="http://schemas.microsoft.com/office/powerpoint/2012/main">
        <p15:guide id="3" orient="horz" pos="2304" userDrawn="1">
          <p15:clr>
            <a:srgbClr val="FBAE40"/>
          </p15:clr>
        </p15:guide>
        <p15:guide id="4" pos="298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37446"/>
            <a:ext cx="4428824" cy="2535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13"/>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7442"/>
            <a:ext cx="4428824" cy="2534320"/>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5"/>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4676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47441"/>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Title 1">
            <a:extLst>
              <a:ext uri="{FF2B5EF4-FFF2-40B4-BE49-F238E27FC236}">
                <a16:creationId xmlns:a16="http://schemas.microsoft.com/office/drawing/2014/main" id="{48A5D415-9AB6-48D8-B496-4F4CFF264E3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2" name="Straight Connector 21">
            <a:extLst>
              <a:ext uri="{FF2B5EF4-FFF2-40B4-BE49-F238E27FC236}">
                <a16:creationId xmlns:a16="http://schemas.microsoft.com/office/drawing/2014/main" id="{B18A3EE5-A4E8-4F8D-9172-507398E669D6}"/>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 Placeholder 12">
            <a:extLst>
              <a:ext uri="{FF2B5EF4-FFF2-40B4-BE49-F238E27FC236}">
                <a16:creationId xmlns:a16="http://schemas.microsoft.com/office/drawing/2014/main" id="{285BA8AC-4DC2-416B-824D-1B9293F6F730}"/>
              </a:ext>
            </a:extLst>
          </p:cNvPr>
          <p:cNvSpPr>
            <a:spLocks noGrp="1"/>
          </p:cNvSpPr>
          <p:nvPr>
            <p:ph type="body" sz="quarter" idx="2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25" name="Slide Number Placeholder 4">
            <a:extLst>
              <a:ext uri="{FF2B5EF4-FFF2-40B4-BE49-F238E27FC236}">
                <a16:creationId xmlns:a16="http://schemas.microsoft.com/office/drawing/2014/main" id="{90E6404A-F1C3-4606-951C-D85FE95DAE97}"/>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6" name="Graphic 25">
            <a:extLst>
              <a:ext uri="{FF2B5EF4-FFF2-40B4-BE49-F238E27FC236}">
                <a16:creationId xmlns:a16="http://schemas.microsoft.com/office/drawing/2014/main" id="{4F56680E-E726-4DD3-A76C-0FB587424765}"/>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3" name="Text Placeholder 4">
            <a:extLst>
              <a:ext uri="{FF2B5EF4-FFF2-40B4-BE49-F238E27FC236}">
                <a16:creationId xmlns:a16="http://schemas.microsoft.com/office/drawing/2014/main" id="{D5D04267-FA5D-400C-9A91-10AADED79C65}"/>
              </a:ext>
            </a:extLst>
          </p:cNvPr>
          <p:cNvSpPr>
            <a:spLocks noGrp="1"/>
          </p:cNvSpPr>
          <p:nvPr>
            <p:ph type="body" sz="quarter" idx="2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4853370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bottom">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3" y="1437434"/>
            <a:ext cx="8982652"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09"/>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2"/>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3" y="1137555"/>
            <a:ext cx="8982652"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5" name="Title 1">
            <a:extLst>
              <a:ext uri="{FF2B5EF4-FFF2-40B4-BE49-F238E27FC236}">
                <a16:creationId xmlns:a16="http://schemas.microsoft.com/office/drawing/2014/main" id="{BBC8C0BA-E4E3-4578-A971-F64350D6DBF3}"/>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8444DB7D-8186-4F62-AEA4-E817EB0C75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56419ECE-90EA-4791-A8B0-83DDB5A1B3A0}"/>
              </a:ext>
            </a:extLst>
          </p:cNvPr>
          <p:cNvSpPr>
            <a:spLocks noGrp="1"/>
          </p:cNvSpPr>
          <p:nvPr>
            <p:ph type="body" sz="quarter" idx="2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D52786AC-AFEE-4115-A49F-58EFA3385E5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D2C477C6-8A9D-465F-B7DA-5B51C2A1AB0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9" name="Text Placeholder 4">
            <a:extLst>
              <a:ext uri="{FF2B5EF4-FFF2-40B4-BE49-F238E27FC236}">
                <a16:creationId xmlns:a16="http://schemas.microsoft.com/office/drawing/2014/main" id="{8B46062B-D9EA-494B-932C-558C9A963552}"/>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195023106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it right">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9706"/>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8353"/>
            <a:ext cx="4428824" cy="2496599"/>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74"/>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19825"/>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1986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19"/>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4" name="Title 1">
            <a:extLst>
              <a:ext uri="{FF2B5EF4-FFF2-40B4-BE49-F238E27FC236}">
                <a16:creationId xmlns:a16="http://schemas.microsoft.com/office/drawing/2014/main" id="{9CAC2084-F2A3-4591-A9C7-8A1A11288A6C}"/>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FE8A6CD7-BE2C-4592-95CC-8FDF2509A4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8141BE81-3401-4B94-875B-7785F9453D2F}"/>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2E831EA8-572D-4466-BC88-5CDB790D0BAC}"/>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401E88D5-266A-4BEB-A667-DDE49886C6D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0" name="Text Placeholder 4">
            <a:extLst>
              <a:ext uri="{FF2B5EF4-FFF2-40B4-BE49-F238E27FC236}">
                <a16:creationId xmlns:a16="http://schemas.microsoft.com/office/drawing/2014/main" id="{965C0F3E-2847-4615-9D53-2DC1B6E07092}"/>
              </a:ext>
            </a:extLst>
          </p:cNvPr>
          <p:cNvSpPr>
            <a:spLocks noGrp="1"/>
          </p:cNvSpPr>
          <p:nvPr>
            <p:ph type="body" sz="quarter" idx="23"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394761347"/>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0518"/>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08902"/>
            <a:ext cx="4428824" cy="5442936"/>
          </a:xfrm>
        </p:spPr>
        <p:txBody>
          <a:bodyPr/>
          <a:lstStyle>
            <a:lvl1pPr marL="287096" indent="-287096">
              <a:buSzPct val="85000"/>
              <a:buFont typeface="Wingdings" panose="05000000000000000000" pitchFamily="2" charset="2"/>
              <a:buChar char="q"/>
              <a:defRPr sz="1606"/>
            </a:lvl1pPr>
            <a:lvl2pPr>
              <a:buClr>
                <a:schemeClr val="accent1"/>
              </a:buClr>
              <a:buSzPct val="90000"/>
              <a:defRPr sz="1472"/>
            </a:lvl2pPr>
            <a:lvl3pPr>
              <a:buClr>
                <a:schemeClr val="accent5"/>
              </a:buClr>
              <a:buSzPct val="110000"/>
              <a:defRPr sz="1472"/>
            </a:lvl3pPr>
            <a:lvl4pPr>
              <a:buClr>
                <a:schemeClr val="tx2"/>
              </a:buClr>
              <a:buSzPct val="85000"/>
              <a:defRPr sz="1472"/>
            </a:lvl4pPr>
            <a:lvl5pPr>
              <a:buClr>
                <a:schemeClr val="tx1"/>
              </a:buClr>
              <a:buSzPct val="85000"/>
              <a:defRPr sz="14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6" y="109198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01438"/>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1" name="Title 1">
            <a:extLst>
              <a:ext uri="{FF2B5EF4-FFF2-40B4-BE49-F238E27FC236}">
                <a16:creationId xmlns:a16="http://schemas.microsoft.com/office/drawing/2014/main" id="{4EB751C9-2B55-465D-A68D-025EBDD869D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43CE6AC4-B05C-443E-86A0-478B46515141}"/>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01BE4C9B-38BF-417C-9728-5563016A8A96}"/>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E3DE256B-D6A0-4B65-A5F4-00ED72F213D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7" name="Graphic 16">
            <a:extLst>
              <a:ext uri="{FF2B5EF4-FFF2-40B4-BE49-F238E27FC236}">
                <a16:creationId xmlns:a16="http://schemas.microsoft.com/office/drawing/2014/main" id="{58DF63E4-5307-43F7-97DE-AB354520C2D4}"/>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6BC9D9E3-39C5-4FA9-A82E-D364425142E9}"/>
              </a:ext>
            </a:extLst>
          </p:cNvPr>
          <p:cNvSpPr>
            <a:spLocks noGrp="1"/>
          </p:cNvSpPr>
          <p:nvPr>
            <p:ph type="body" sz="quarter" idx="21"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70705724"/>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84234"/>
            <a:ext cx="4428824" cy="56570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184233"/>
            <a:ext cx="4428824" cy="565708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40987694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boxes">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714404" y="1257414"/>
            <a:ext cx="6509265" cy="975359"/>
          </a:xfrm>
        </p:spPr>
        <p:txBody>
          <a:bodyPr/>
          <a:lstStyle>
            <a:lvl1pPr marL="287096" indent="-287096">
              <a:buSzPct val="85000"/>
              <a:buFont typeface="Wingdings" panose="05000000000000000000" pitchFamily="2" charset="2"/>
              <a:buChar char="q"/>
              <a:defRPr sz="1405"/>
            </a:lvl1pPr>
            <a:lvl2pPr>
              <a:buClr>
                <a:schemeClr val="accent1"/>
              </a:buClr>
              <a:buSzPct val="90000"/>
              <a:defRPr sz="1405"/>
            </a:lvl2pPr>
            <a:lvl3pPr>
              <a:buClr>
                <a:schemeClr val="accent5"/>
              </a:buClr>
              <a:buSzPct val="110000"/>
              <a:defRPr sz="1405"/>
            </a:lvl3pPr>
            <a:lvl4pPr>
              <a:buClr>
                <a:schemeClr val="tx2"/>
              </a:buClr>
              <a:buSzPct val="85000"/>
              <a:defRPr sz="1405"/>
            </a:lvl4pPr>
            <a:lvl5pPr>
              <a:buClr>
                <a:schemeClr val="tx1"/>
              </a:buClr>
              <a:buSzPct val="85000"/>
              <a:defRPr sz="1405"/>
            </a:lvl5pPr>
          </a:lstStyle>
          <a:p>
            <a:pPr lvl="0"/>
            <a:r>
              <a:rPr lang="en-US"/>
              <a:t>Click to edit Master text styles</a:t>
            </a:r>
          </a:p>
          <a:p>
            <a:pPr lvl="1"/>
            <a:r>
              <a:rPr lang="en-US"/>
              <a:t>Second level</a:t>
            </a:r>
          </a:p>
          <a:p>
            <a:pPr lvl="2"/>
            <a:r>
              <a:rPr lang="en-US"/>
              <a:t>Third level</a:t>
            </a:r>
          </a:p>
          <a:p>
            <a:pPr lvl="3"/>
            <a:endParaRPr lang="en-US"/>
          </a:p>
        </p:txBody>
      </p:sp>
      <p:sp>
        <p:nvSpPr>
          <p:cNvPr id="15" name="Content Placeholder 7">
            <a:extLst>
              <a:ext uri="{FF2B5EF4-FFF2-40B4-BE49-F238E27FC236}">
                <a16:creationId xmlns:a16="http://schemas.microsoft.com/office/drawing/2014/main" id="{ED4DBAD5-3743-4E11-AB4F-62D2FAA49FB7}"/>
              </a:ext>
            </a:extLst>
          </p:cNvPr>
          <p:cNvSpPr>
            <a:spLocks noGrp="1"/>
          </p:cNvSpPr>
          <p:nvPr>
            <p:ph sz="quarter" idx="32"/>
          </p:nvPr>
        </p:nvSpPr>
        <p:spPr>
          <a:xfrm>
            <a:off x="241011" y="1257414"/>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Content Placeholder 7">
            <a:extLst>
              <a:ext uri="{FF2B5EF4-FFF2-40B4-BE49-F238E27FC236}">
                <a16:creationId xmlns:a16="http://schemas.microsoft.com/office/drawing/2014/main" id="{8C574652-7DCC-4714-B4BA-816ECCB3CEA3}"/>
              </a:ext>
            </a:extLst>
          </p:cNvPr>
          <p:cNvSpPr>
            <a:spLocks noGrp="1"/>
          </p:cNvSpPr>
          <p:nvPr>
            <p:ph sz="quarter" idx="33"/>
          </p:nvPr>
        </p:nvSpPr>
        <p:spPr>
          <a:xfrm>
            <a:off x="241011" y="2410660"/>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25909B3B-E6AC-4A70-B8EC-3F25E7BE2F2C}"/>
              </a:ext>
            </a:extLst>
          </p:cNvPr>
          <p:cNvSpPr>
            <a:spLocks noGrp="1"/>
          </p:cNvSpPr>
          <p:nvPr>
            <p:ph sz="quarter" idx="34"/>
          </p:nvPr>
        </p:nvSpPr>
        <p:spPr>
          <a:xfrm>
            <a:off x="241011" y="3563906"/>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2" name="Content Placeholder 7">
            <a:extLst>
              <a:ext uri="{FF2B5EF4-FFF2-40B4-BE49-F238E27FC236}">
                <a16:creationId xmlns:a16="http://schemas.microsoft.com/office/drawing/2014/main" id="{429C7743-C399-4AEB-9105-AF51CDF04E09}"/>
              </a:ext>
            </a:extLst>
          </p:cNvPr>
          <p:cNvSpPr>
            <a:spLocks noGrp="1"/>
          </p:cNvSpPr>
          <p:nvPr>
            <p:ph sz="quarter" idx="35"/>
          </p:nvPr>
        </p:nvSpPr>
        <p:spPr>
          <a:xfrm>
            <a:off x="241011" y="4717152"/>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3" name="Content Placeholder 7">
            <a:extLst>
              <a:ext uri="{FF2B5EF4-FFF2-40B4-BE49-F238E27FC236}">
                <a16:creationId xmlns:a16="http://schemas.microsoft.com/office/drawing/2014/main" id="{435BB0D4-353C-4A48-8FB1-EE95766E0A43}"/>
              </a:ext>
            </a:extLst>
          </p:cNvPr>
          <p:cNvSpPr>
            <a:spLocks noGrp="1"/>
          </p:cNvSpPr>
          <p:nvPr>
            <p:ph sz="quarter" idx="36"/>
          </p:nvPr>
        </p:nvSpPr>
        <p:spPr>
          <a:xfrm>
            <a:off x="256948" y="5870398"/>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4" name="Content Placeholder 4">
            <a:extLst>
              <a:ext uri="{FF2B5EF4-FFF2-40B4-BE49-F238E27FC236}">
                <a16:creationId xmlns:a16="http://schemas.microsoft.com/office/drawing/2014/main" id="{3920603E-8CE7-4BED-8056-ADDAE914656D}"/>
              </a:ext>
            </a:extLst>
          </p:cNvPr>
          <p:cNvSpPr>
            <a:spLocks noGrp="1"/>
          </p:cNvSpPr>
          <p:nvPr>
            <p:ph sz="quarter" idx="37"/>
          </p:nvPr>
        </p:nvSpPr>
        <p:spPr>
          <a:xfrm>
            <a:off x="2714403" y="5870398"/>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5" name="Content Placeholder 4">
            <a:extLst>
              <a:ext uri="{FF2B5EF4-FFF2-40B4-BE49-F238E27FC236}">
                <a16:creationId xmlns:a16="http://schemas.microsoft.com/office/drawing/2014/main" id="{6BF563C9-B57D-40E9-B90B-2174FD12CB36}"/>
              </a:ext>
            </a:extLst>
          </p:cNvPr>
          <p:cNvSpPr>
            <a:spLocks noGrp="1"/>
          </p:cNvSpPr>
          <p:nvPr>
            <p:ph sz="quarter" idx="38"/>
          </p:nvPr>
        </p:nvSpPr>
        <p:spPr>
          <a:xfrm>
            <a:off x="2715873" y="2416886"/>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6" name="Content Placeholder 4">
            <a:extLst>
              <a:ext uri="{FF2B5EF4-FFF2-40B4-BE49-F238E27FC236}">
                <a16:creationId xmlns:a16="http://schemas.microsoft.com/office/drawing/2014/main" id="{DB012633-8788-489D-A40F-8A23EEFD4083}"/>
              </a:ext>
            </a:extLst>
          </p:cNvPr>
          <p:cNvSpPr>
            <a:spLocks noGrp="1"/>
          </p:cNvSpPr>
          <p:nvPr>
            <p:ph sz="quarter" idx="39"/>
          </p:nvPr>
        </p:nvSpPr>
        <p:spPr>
          <a:xfrm>
            <a:off x="2715873" y="356098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7" name="Content Placeholder 4">
            <a:extLst>
              <a:ext uri="{FF2B5EF4-FFF2-40B4-BE49-F238E27FC236}">
                <a16:creationId xmlns:a16="http://schemas.microsoft.com/office/drawing/2014/main" id="{7BF68FD5-F816-4778-9CB8-7BB7735A6666}"/>
              </a:ext>
            </a:extLst>
          </p:cNvPr>
          <p:cNvSpPr>
            <a:spLocks noGrp="1"/>
          </p:cNvSpPr>
          <p:nvPr>
            <p:ph sz="quarter" idx="40"/>
          </p:nvPr>
        </p:nvSpPr>
        <p:spPr>
          <a:xfrm>
            <a:off x="2714402" y="472136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18" name="Title 1">
            <a:extLst>
              <a:ext uri="{FF2B5EF4-FFF2-40B4-BE49-F238E27FC236}">
                <a16:creationId xmlns:a16="http://schemas.microsoft.com/office/drawing/2014/main" id="{61106B14-39C5-48E1-BC5F-7D36622D8CDD}"/>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0" name="Straight Connector 19">
            <a:extLst>
              <a:ext uri="{FF2B5EF4-FFF2-40B4-BE49-F238E27FC236}">
                <a16:creationId xmlns:a16="http://schemas.microsoft.com/office/drawing/2014/main" id="{547754C8-1391-4FE7-9E8C-8CC594D535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Text Placeholder 12">
            <a:extLst>
              <a:ext uri="{FF2B5EF4-FFF2-40B4-BE49-F238E27FC236}">
                <a16:creationId xmlns:a16="http://schemas.microsoft.com/office/drawing/2014/main" id="{7D567EF3-CB69-4472-B856-468BCEFB7C4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6" name="Slide Number Placeholder 4">
            <a:extLst>
              <a:ext uri="{FF2B5EF4-FFF2-40B4-BE49-F238E27FC236}">
                <a16:creationId xmlns:a16="http://schemas.microsoft.com/office/drawing/2014/main" id="{1DCABA5A-B2D9-4DCA-9039-53F48B55BB8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9" name="Graphic 28">
            <a:extLst>
              <a:ext uri="{FF2B5EF4-FFF2-40B4-BE49-F238E27FC236}">
                <a16:creationId xmlns:a16="http://schemas.microsoft.com/office/drawing/2014/main" id="{875A23C4-3852-465E-9370-614D00125D98}"/>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1" name="Text Placeholder 4">
            <a:extLst>
              <a:ext uri="{FF2B5EF4-FFF2-40B4-BE49-F238E27FC236}">
                <a16:creationId xmlns:a16="http://schemas.microsoft.com/office/drawing/2014/main" id="{E8DBEE5C-7594-4D82-A51B-BFEF1525884C}"/>
              </a:ext>
            </a:extLst>
          </p:cNvPr>
          <p:cNvSpPr>
            <a:spLocks noGrp="1"/>
          </p:cNvSpPr>
          <p:nvPr>
            <p:ph type="body" sz="quarter" idx="14" hasCustomPrompt="1"/>
          </p:nvPr>
        </p:nvSpPr>
        <p:spPr>
          <a:xfrm>
            <a:off x="241549" y="7008001"/>
            <a:ext cx="8523137" cy="307199"/>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1403878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A8FA1DE-B545-4B41-A830-9223E7A3EA04}"/>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1863" y="6729313"/>
            <a:ext cx="1723587" cy="276190"/>
          </a:xfrm>
          <a:prstGeom prst="rect">
            <a:avLst/>
          </a:prstGeom>
        </p:spPr>
      </p:pic>
      <p:sp>
        <p:nvSpPr>
          <p:cNvPr id="5" name="Slide Number Placeholder 4">
            <a:extLst>
              <a:ext uri="{FF2B5EF4-FFF2-40B4-BE49-F238E27FC236}">
                <a16:creationId xmlns:a16="http://schemas.microsoft.com/office/drawing/2014/main" id="{D2626893-6FFA-4302-9982-5319B3EFD3E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22810227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bg2"/>
        </a:soli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5C79A84C-5ED1-4297-8F7B-E10BABE56C71}"/>
              </a:ext>
            </a:extLst>
          </p:cNvPr>
          <p:cNvSpPr>
            <a:spLocks noGrp="1"/>
          </p:cNvSpPr>
          <p:nvPr>
            <p:ph type="body" idx="1" hasCustomPrompt="1"/>
          </p:nvPr>
        </p:nvSpPr>
        <p:spPr>
          <a:xfrm>
            <a:off x="645769" y="1257662"/>
            <a:ext cx="8163283" cy="4799880"/>
          </a:xfrm>
        </p:spPr>
        <p:txBody>
          <a:bodyPr anchor="ctr">
            <a:normAutofit/>
          </a:bodyPr>
          <a:lstStyle>
            <a:lvl1pPr marL="0" indent="0" algn="ctr">
              <a:lnSpc>
                <a:spcPct val="100000"/>
              </a:lnSpc>
              <a:buNone/>
              <a:defRPr sz="3216" baseline="0">
                <a:solidFill>
                  <a:schemeClr val="bg1"/>
                </a:solidFill>
              </a:defRPr>
            </a:lvl1pPr>
            <a:lvl2pPr marL="459352" indent="0">
              <a:buNone/>
              <a:defRPr sz="2008">
                <a:solidFill>
                  <a:schemeClr val="tx1">
                    <a:tint val="75000"/>
                  </a:schemeClr>
                </a:solidFill>
              </a:defRPr>
            </a:lvl2pPr>
            <a:lvl3pPr marL="918705" indent="0">
              <a:buNone/>
              <a:defRPr sz="1807">
                <a:solidFill>
                  <a:schemeClr val="tx1">
                    <a:tint val="75000"/>
                  </a:schemeClr>
                </a:solidFill>
              </a:defRPr>
            </a:lvl3pPr>
            <a:lvl4pPr marL="1378058" indent="0">
              <a:buNone/>
              <a:defRPr sz="1606">
                <a:solidFill>
                  <a:schemeClr val="tx1">
                    <a:tint val="75000"/>
                  </a:schemeClr>
                </a:solidFill>
              </a:defRPr>
            </a:lvl4pPr>
            <a:lvl5pPr marL="1837411" indent="0">
              <a:buNone/>
              <a:defRPr sz="1606">
                <a:solidFill>
                  <a:schemeClr val="tx1">
                    <a:tint val="75000"/>
                  </a:schemeClr>
                </a:solidFill>
              </a:defRPr>
            </a:lvl5pPr>
            <a:lvl6pPr marL="2296763" indent="0">
              <a:buNone/>
              <a:defRPr sz="1606">
                <a:solidFill>
                  <a:schemeClr val="tx1">
                    <a:tint val="75000"/>
                  </a:schemeClr>
                </a:solidFill>
              </a:defRPr>
            </a:lvl6pPr>
            <a:lvl7pPr marL="2756116" indent="0">
              <a:buNone/>
              <a:defRPr sz="1606">
                <a:solidFill>
                  <a:schemeClr val="tx1">
                    <a:tint val="75000"/>
                  </a:schemeClr>
                </a:solidFill>
              </a:defRPr>
            </a:lvl7pPr>
            <a:lvl8pPr marL="3215468" indent="0">
              <a:buNone/>
              <a:defRPr sz="1606">
                <a:solidFill>
                  <a:schemeClr val="tx1">
                    <a:tint val="75000"/>
                  </a:schemeClr>
                </a:solidFill>
              </a:defRPr>
            </a:lvl8pPr>
            <a:lvl9pPr marL="3674820" indent="0">
              <a:buNone/>
              <a:defRPr sz="1606">
                <a:solidFill>
                  <a:schemeClr val="tx1">
                    <a:tint val="75000"/>
                  </a:schemeClr>
                </a:solidFill>
              </a:defRPr>
            </a:lvl9pPr>
          </a:lstStyle>
          <a:p>
            <a:pPr lvl="0"/>
            <a:r>
              <a:rPr lang="en-US"/>
              <a:t>Statement/Message Here</a:t>
            </a:r>
          </a:p>
        </p:txBody>
      </p:sp>
      <p:pic>
        <p:nvPicPr>
          <p:cNvPr id="7" name="Graphic 6">
            <a:extLst>
              <a:ext uri="{FF2B5EF4-FFF2-40B4-BE49-F238E27FC236}">
                <a16:creationId xmlns:a16="http://schemas.microsoft.com/office/drawing/2014/main" id="{ECD39CE4-6686-40B1-B6AD-FD4AC9F3C2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2271" y="6677814"/>
            <a:ext cx="2082229" cy="379177"/>
          </a:xfrm>
          <a:prstGeom prst="rect">
            <a:avLst/>
          </a:prstGeom>
        </p:spPr>
      </p:pic>
      <p:sp>
        <p:nvSpPr>
          <p:cNvPr id="6" name="Slide Number Placeholder 4">
            <a:extLst>
              <a:ext uri="{FF2B5EF4-FFF2-40B4-BE49-F238E27FC236}">
                <a16:creationId xmlns:a16="http://schemas.microsoft.com/office/drawing/2014/main" id="{7BE2FDFA-2979-4DE5-BD00-8F8EF1764779}"/>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26082622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bg>
      <p:bgPr>
        <a:blipFill dpi="0" rotWithShape="1">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76283865-8F89-77CD-A89B-0B9118B6E3ED}"/>
              </a:ext>
            </a:extLst>
          </p:cNvPr>
          <p:cNvSpPr/>
          <p:nvPr userDrawn="1">
            <p:custDataLst>
              <p:tags r:id="rId1"/>
            </p:custDataLst>
          </p:nvPr>
        </p:nvSpPr>
        <p:spPr>
          <a:xfrm>
            <a:off x="1" y="2"/>
            <a:ext cx="13146" cy="13546"/>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1"/>
          </a:p>
        </p:txBody>
      </p:sp>
      <p:pic>
        <p:nvPicPr>
          <p:cNvPr id="3" name="Graphic 2">
            <a:extLst>
              <a:ext uri="{FF2B5EF4-FFF2-40B4-BE49-F238E27FC236}">
                <a16:creationId xmlns:a16="http://schemas.microsoft.com/office/drawing/2014/main" id="{F7DE9999-4F73-4801-95D7-7738C66CCE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3200" y="6008590"/>
            <a:ext cx="2699065" cy="491506"/>
          </a:xfrm>
          <a:prstGeom prst="rect">
            <a:avLst/>
          </a:prstGeom>
        </p:spPr>
      </p:pic>
      <p:sp>
        <p:nvSpPr>
          <p:cNvPr id="6" name="Title 5">
            <a:extLst>
              <a:ext uri="{FF2B5EF4-FFF2-40B4-BE49-F238E27FC236}">
                <a16:creationId xmlns:a16="http://schemas.microsoft.com/office/drawing/2014/main" id="{9F450F8C-FB9D-BB43-91DA-57FC77BF8E11}"/>
              </a:ext>
            </a:extLst>
          </p:cNvPr>
          <p:cNvSpPr>
            <a:spLocks noGrp="1"/>
          </p:cNvSpPr>
          <p:nvPr>
            <p:ph type="title" hasCustomPrompt="1"/>
          </p:nvPr>
        </p:nvSpPr>
        <p:spPr>
          <a:xfrm>
            <a:off x="650699" y="2134204"/>
            <a:ext cx="8163283" cy="1413934"/>
          </a:xfrm>
        </p:spPr>
        <p:txBody>
          <a:bodyPr anchor="b">
            <a:normAutofit/>
          </a:bodyPr>
          <a:lstStyle>
            <a:lvl1pPr algn="l">
              <a:defRPr sz="4521">
                <a:solidFill>
                  <a:schemeClr val="bg1"/>
                </a:solidFill>
              </a:defRPr>
            </a:lvl1pPr>
          </a:lstStyle>
          <a:p>
            <a:r>
              <a:rPr lang="en-US"/>
              <a:t>Presentation Title Goes Here</a:t>
            </a:r>
          </a:p>
        </p:txBody>
      </p:sp>
      <p:sp>
        <p:nvSpPr>
          <p:cNvPr id="9" name="Text Placeholder 8">
            <a:extLst>
              <a:ext uri="{FF2B5EF4-FFF2-40B4-BE49-F238E27FC236}">
                <a16:creationId xmlns:a16="http://schemas.microsoft.com/office/drawing/2014/main" id="{EA53165F-0D04-2B4A-A98E-6DC92E972EDE}"/>
              </a:ext>
            </a:extLst>
          </p:cNvPr>
          <p:cNvSpPr>
            <a:spLocks noGrp="1"/>
          </p:cNvSpPr>
          <p:nvPr>
            <p:ph type="body" sz="quarter" idx="10" hasCustomPrompt="1"/>
          </p:nvPr>
        </p:nvSpPr>
        <p:spPr>
          <a:xfrm>
            <a:off x="650699" y="3616191"/>
            <a:ext cx="8163283" cy="1093893"/>
          </a:xfrm>
        </p:spPr>
        <p:txBody>
          <a:bodyPr/>
          <a:lstStyle>
            <a:lvl1pPr marL="0" indent="0">
              <a:buNone/>
              <a:defRPr>
                <a:solidFill>
                  <a:schemeClr val="bg1"/>
                </a:solidFill>
              </a:defRPr>
            </a:lvl1pPr>
          </a:lstStyle>
          <a:p>
            <a:pPr lvl="0"/>
            <a:r>
              <a:rPr lang="en-US"/>
              <a:t>Name of Presenter, Title of Presenter</a:t>
            </a:r>
          </a:p>
        </p:txBody>
      </p:sp>
      <p:sp>
        <p:nvSpPr>
          <p:cNvPr id="7" name="Slide Number Placeholder 4">
            <a:extLst>
              <a:ext uri="{FF2B5EF4-FFF2-40B4-BE49-F238E27FC236}">
                <a16:creationId xmlns:a16="http://schemas.microsoft.com/office/drawing/2014/main" id="{6887F4EE-059C-40EA-B814-5DD8885633D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8901185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3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lnSpc>
                <a:spcPct val="120000"/>
              </a:lnSpc>
              <a:spcBef>
                <a:spcPts val="0"/>
              </a:spcBef>
              <a:spcAft>
                <a:spcPts val="0"/>
              </a:spcAft>
              <a:buNone/>
              <a:defRPr sz="2411" b="0">
                <a:solidFill>
                  <a:srgbClr val="808080"/>
                </a:solidFill>
              </a:defRPr>
            </a:lvl1pPr>
            <a:lvl2pPr marL="459352" indent="0">
              <a:buNone/>
              <a:defRPr/>
            </a:lvl2pPr>
          </a:lstStyle>
          <a:p>
            <a:pPr lvl="0"/>
            <a:endParaRPr lang="en-US"/>
          </a:p>
        </p:txBody>
      </p:sp>
      <p:sp>
        <p:nvSpPr>
          <p:cNvPr id="7" name="TextBox 6">
            <a:extLst>
              <a:ext uri="{FF2B5EF4-FFF2-40B4-BE49-F238E27FC236}">
                <a16:creationId xmlns:a16="http://schemas.microsoft.com/office/drawing/2014/main" id="{04A4573B-5E0B-44C2-A042-9DE0B89956AE}"/>
              </a:ext>
            </a:extLst>
          </p:cNvPr>
          <p:cNvSpPr txBox="1"/>
          <p:nvPr userDrawn="1"/>
        </p:nvSpPr>
        <p:spPr>
          <a:xfrm>
            <a:off x="5272124" y="1096167"/>
            <a:ext cx="3927294" cy="477054"/>
          </a:xfrm>
          <a:prstGeom prst="rect">
            <a:avLst/>
          </a:prstGeom>
          <a:noFill/>
        </p:spPr>
        <p:txBody>
          <a:bodyPr wrap="square" rtlCol="0">
            <a:spAutoFit/>
          </a:bodyPr>
          <a:lstStyle/>
          <a:p>
            <a:pPr>
              <a:lnSpc>
                <a:spcPts val="3015"/>
              </a:lnSpc>
            </a:pPr>
            <a:r>
              <a:rPr lang="en-US" sz="3216" b="1">
                <a:solidFill>
                  <a:schemeClr val="tx1"/>
                </a:solidFill>
                <a:latin typeface="+mj-lt"/>
              </a:rPr>
              <a:t>Table of Contents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9" name="Slide Number Placeholder 4">
            <a:extLst>
              <a:ext uri="{FF2B5EF4-FFF2-40B4-BE49-F238E27FC236}">
                <a16:creationId xmlns:a16="http://schemas.microsoft.com/office/drawing/2014/main" id="{B175BBEA-33BF-4697-9126-11CC5C93AEC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8860930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pendix Table of Contents">
    <p:bg>
      <p:bgPr>
        <a:solidFill>
          <a:schemeClr val="bg1">
            <a:lumMod val="8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buNone/>
              <a:defRPr sz="2411" b="0">
                <a:solidFill>
                  <a:srgbClr val="808080"/>
                </a:solidFill>
              </a:defRPr>
            </a:lvl1pPr>
            <a:lvl2pPr marL="459352" indent="0">
              <a:buNone/>
              <a:defRPr/>
            </a:lvl2pPr>
          </a:lstStyle>
          <a:p>
            <a:pPr lvl="0"/>
            <a:endParaRPr lang="en-US"/>
          </a:p>
        </p:txBody>
      </p:sp>
      <p:sp>
        <p:nvSpPr>
          <p:cNvPr id="12" name="TextBox 11">
            <a:extLst>
              <a:ext uri="{FF2B5EF4-FFF2-40B4-BE49-F238E27FC236}">
                <a16:creationId xmlns:a16="http://schemas.microsoft.com/office/drawing/2014/main" id="{F9BCFC44-224C-41F4-B5A3-991D16D2F8F6}"/>
              </a:ext>
            </a:extLst>
          </p:cNvPr>
          <p:cNvSpPr txBox="1"/>
          <p:nvPr/>
        </p:nvSpPr>
        <p:spPr>
          <a:xfrm>
            <a:off x="5272124" y="1096169"/>
            <a:ext cx="3291324" cy="483135"/>
          </a:xfrm>
          <a:prstGeom prst="rect">
            <a:avLst/>
          </a:prstGeom>
          <a:noFill/>
        </p:spPr>
        <p:txBody>
          <a:bodyPr wrap="square" rtlCol="0">
            <a:spAutoFit/>
          </a:bodyPr>
          <a:lstStyle/>
          <a:p>
            <a:pPr>
              <a:lnSpc>
                <a:spcPts val="3015"/>
              </a:lnSpc>
            </a:pPr>
            <a:r>
              <a:rPr lang="en-US" sz="3216" b="1">
                <a:solidFill>
                  <a:schemeClr val="tx1">
                    <a:lumMod val="65000"/>
                    <a:lumOff val="35000"/>
                  </a:schemeClr>
                </a:solidFill>
                <a:latin typeface="+mj-lt"/>
              </a:rPr>
              <a:t>Appendices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6" name="Slide Number Placeholder 4">
            <a:extLst>
              <a:ext uri="{FF2B5EF4-FFF2-40B4-BE49-F238E27FC236}">
                <a16:creationId xmlns:a16="http://schemas.microsoft.com/office/drawing/2014/main" id="{E1E5C968-C003-4DA9-9A04-FF6890907AD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1750128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04FC4B3-C345-4576-A8B4-9554058A447B}"/>
              </a:ext>
            </a:extLst>
          </p:cNvPr>
          <p:cNvPicPr>
            <a:picLocks noChangeAspect="1"/>
          </p:cNvPicPr>
          <p:nvPr/>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1867" y="6729313"/>
            <a:ext cx="1607512" cy="276190"/>
          </a:xfrm>
          <a:prstGeom prst="rect">
            <a:avLst/>
          </a:prstGeom>
        </p:spPr>
      </p:pic>
      <p:sp>
        <p:nvSpPr>
          <p:cNvPr id="6" name="Title 1">
            <a:extLst>
              <a:ext uri="{FF2B5EF4-FFF2-40B4-BE49-F238E27FC236}">
                <a16:creationId xmlns:a16="http://schemas.microsoft.com/office/drawing/2014/main" id="{1849ABCC-62B8-42B9-AA91-DC8D10741170}"/>
              </a:ext>
            </a:extLst>
          </p:cNvPr>
          <p:cNvSpPr>
            <a:spLocks noGrp="1"/>
          </p:cNvSpPr>
          <p:nvPr>
            <p:ph type="ctrTitle" hasCustomPrompt="1"/>
          </p:nvPr>
        </p:nvSpPr>
        <p:spPr>
          <a:xfrm>
            <a:off x="1183085" y="1491731"/>
            <a:ext cx="7098506" cy="2165873"/>
          </a:xfrm>
        </p:spPr>
        <p:txBody>
          <a:bodyPr anchor="b">
            <a:normAutofit/>
          </a:bodyPr>
          <a:lstStyle>
            <a:lvl1pPr algn="ctr">
              <a:defRPr sz="3516">
                <a:solidFill>
                  <a:schemeClr val="bg1"/>
                </a:solidFill>
              </a:defRPr>
            </a:lvl1pPr>
          </a:lstStyle>
          <a:p>
            <a:r>
              <a:rPr lang="en-US"/>
              <a:t>Click to Edit Sub-Section Title</a:t>
            </a:r>
          </a:p>
        </p:txBody>
      </p:sp>
      <p:sp>
        <p:nvSpPr>
          <p:cNvPr id="7" name="Subtitle 2">
            <a:extLst>
              <a:ext uri="{FF2B5EF4-FFF2-40B4-BE49-F238E27FC236}">
                <a16:creationId xmlns:a16="http://schemas.microsoft.com/office/drawing/2014/main" id="{4FE42EA3-DA73-45FF-8672-2D4D7C5F94D7}"/>
              </a:ext>
            </a:extLst>
          </p:cNvPr>
          <p:cNvSpPr>
            <a:spLocks noGrp="1"/>
          </p:cNvSpPr>
          <p:nvPr>
            <p:ph type="subTitle" idx="1" hasCustomPrompt="1"/>
          </p:nvPr>
        </p:nvSpPr>
        <p:spPr>
          <a:xfrm>
            <a:off x="1183085" y="3722399"/>
            <a:ext cx="7098506" cy="2015857"/>
          </a:xfrm>
        </p:spPr>
        <p:txBody>
          <a:bodyPr>
            <a:normAutofit/>
          </a:bodyPr>
          <a:lstStyle>
            <a:lvl1pPr marL="0" indent="0" algn="ctr">
              <a:buNone/>
              <a:defRPr sz="2513">
                <a:solidFill>
                  <a:schemeClr val="bg1"/>
                </a:solidFill>
              </a:defRPr>
            </a:lvl1pPr>
            <a:lvl2pPr marL="459352" indent="0" algn="ctr">
              <a:buNone/>
              <a:defRPr sz="2008"/>
            </a:lvl2pPr>
            <a:lvl3pPr marL="918705" indent="0" algn="ctr">
              <a:buNone/>
              <a:defRPr sz="1807"/>
            </a:lvl3pPr>
            <a:lvl4pPr marL="1378058" indent="0" algn="ctr">
              <a:buNone/>
              <a:defRPr sz="1606"/>
            </a:lvl4pPr>
            <a:lvl5pPr marL="1837411" indent="0" algn="ctr">
              <a:buNone/>
              <a:defRPr sz="1606"/>
            </a:lvl5pPr>
            <a:lvl6pPr marL="2296763" indent="0" algn="ctr">
              <a:buNone/>
              <a:defRPr sz="1606"/>
            </a:lvl6pPr>
            <a:lvl7pPr marL="2756116" indent="0" algn="ctr">
              <a:buNone/>
              <a:defRPr sz="1606"/>
            </a:lvl7pPr>
            <a:lvl8pPr marL="3215468" indent="0" algn="ctr">
              <a:buNone/>
              <a:defRPr sz="1606"/>
            </a:lvl8pPr>
            <a:lvl9pPr marL="3674820" indent="0" algn="ctr">
              <a:buNone/>
              <a:defRPr sz="1606"/>
            </a:lvl9pPr>
          </a:lstStyle>
          <a:p>
            <a:r>
              <a:rPr lang="en-US"/>
              <a:t>Click to Edit Subtitle</a:t>
            </a:r>
          </a:p>
        </p:txBody>
      </p:sp>
      <p:sp>
        <p:nvSpPr>
          <p:cNvPr id="9" name="Slide Number Placeholder 4">
            <a:extLst>
              <a:ext uri="{FF2B5EF4-FFF2-40B4-BE49-F238E27FC236}">
                <a16:creationId xmlns:a16="http://schemas.microsoft.com/office/drawing/2014/main" id="{CC52ED24-79E1-4381-80D5-4752D748736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639429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B6B4-BF89-40A6-8B2A-B5479C52EA2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sp>
        <p:nvSpPr>
          <p:cNvPr id="11" name="Content Placeholder 4">
            <a:extLst>
              <a:ext uri="{FF2B5EF4-FFF2-40B4-BE49-F238E27FC236}">
                <a16:creationId xmlns:a16="http://schemas.microsoft.com/office/drawing/2014/main" id="{2DDE697C-F319-4DF9-B628-855805092011}"/>
              </a:ext>
            </a:extLst>
          </p:cNvPr>
          <p:cNvSpPr>
            <a:spLocks noGrp="1"/>
          </p:cNvSpPr>
          <p:nvPr>
            <p:ph sz="quarter" idx="12"/>
          </p:nvPr>
        </p:nvSpPr>
        <p:spPr>
          <a:xfrm>
            <a:off x="241015" y="1169072"/>
            <a:ext cx="9031251" cy="5658439"/>
          </a:xfrm>
        </p:spPr>
        <p:txBody>
          <a:bodyPr>
            <a:normAutofit/>
          </a:bodyPr>
          <a:lstStyle>
            <a:lvl1pPr marL="287096" indent="-287096">
              <a:lnSpc>
                <a:spcPct val="120000"/>
              </a:lnSpc>
              <a:spcBef>
                <a:spcPts val="0"/>
              </a:spcBef>
              <a:buSzPct val="85000"/>
              <a:buFont typeface="Wingdings" panose="05000000000000000000" pitchFamily="2" charset="2"/>
              <a:buChar char="q"/>
              <a:defRPr sz="1606"/>
            </a:lvl1pPr>
            <a:lvl2pPr>
              <a:lnSpc>
                <a:spcPct val="120000"/>
              </a:lnSpc>
              <a:spcBef>
                <a:spcPts val="0"/>
              </a:spcBef>
              <a:buClr>
                <a:schemeClr val="accent1"/>
              </a:buClr>
              <a:buSzPct val="90000"/>
              <a:defRPr sz="1606"/>
            </a:lvl2pPr>
            <a:lvl3pPr>
              <a:lnSpc>
                <a:spcPct val="120000"/>
              </a:lnSpc>
              <a:spcBef>
                <a:spcPts val="0"/>
              </a:spcBef>
              <a:buClr>
                <a:schemeClr val="accent5"/>
              </a:buClr>
              <a:buSzPct val="110000"/>
              <a:defRPr sz="1606"/>
            </a:lvl3pPr>
            <a:lvl4pPr>
              <a:lnSpc>
                <a:spcPct val="120000"/>
              </a:lnSpc>
              <a:spcBef>
                <a:spcPts val="0"/>
              </a:spcBef>
              <a:buClr>
                <a:schemeClr val="tx2"/>
              </a:buClr>
              <a:buSzPct val="85000"/>
              <a:defRPr sz="1606"/>
            </a:lvl4pPr>
            <a:lvl5pPr>
              <a:lnSpc>
                <a:spcPct val="120000"/>
              </a:lnSpc>
              <a:spcBef>
                <a:spcPts val="0"/>
              </a:spcBef>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cxnSp>
        <p:nvCxnSpPr>
          <p:cNvPr id="4" name="Straight Connector 3">
            <a:extLst>
              <a:ext uri="{FF2B5EF4-FFF2-40B4-BE49-F238E27FC236}">
                <a16:creationId xmlns:a16="http://schemas.microsoft.com/office/drawing/2014/main" id="{E13C3889-27E0-4B23-B25B-1E21AB293E5D}"/>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A082D46-74DC-4239-A616-6F3A86228B1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7" name="Slide Number Placeholder 4">
            <a:extLst>
              <a:ext uri="{FF2B5EF4-FFF2-40B4-BE49-F238E27FC236}">
                <a16:creationId xmlns:a16="http://schemas.microsoft.com/office/drawing/2014/main" id="{00143A63-10EA-42FF-941B-F4DE8FE9ACC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705133FF-7234-45FB-84BB-367E965148A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5" name="Text Placeholder 4">
            <a:extLst>
              <a:ext uri="{FF2B5EF4-FFF2-40B4-BE49-F238E27FC236}">
                <a16:creationId xmlns:a16="http://schemas.microsoft.com/office/drawing/2014/main" id="{95737C51-EF7B-4690-8FB3-80EEAA8B03E4}"/>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4467257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B8740A6-1BF2-4EC1-B95E-F84AB841E35B}"/>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0" name="Straight Connector 9">
            <a:extLst>
              <a:ext uri="{FF2B5EF4-FFF2-40B4-BE49-F238E27FC236}">
                <a16:creationId xmlns:a16="http://schemas.microsoft.com/office/drawing/2014/main" id="{8FA88787-0695-455B-A96E-D2CF22D6352A}"/>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0D0918ED-E31F-4DA5-9D55-C2C75C1D868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6" name="Slide Number Placeholder 4">
            <a:extLst>
              <a:ext uri="{FF2B5EF4-FFF2-40B4-BE49-F238E27FC236}">
                <a16:creationId xmlns:a16="http://schemas.microsoft.com/office/drawing/2014/main" id="{7883EC5F-35E3-4B15-AB14-7951E5199C3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A572B17B-173A-4C95-BD57-93FB22DED9C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9" name="Text Placeholder 4">
            <a:extLst>
              <a:ext uri="{FF2B5EF4-FFF2-40B4-BE49-F238E27FC236}">
                <a16:creationId xmlns:a16="http://schemas.microsoft.com/office/drawing/2014/main" id="{4C29F459-02FC-47B1-8BE1-8897DF150B38}"/>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0601628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1" y="1184235"/>
            <a:ext cx="6294234" cy="56432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31869"/>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52365"/>
            <a:ext cx="8523137" cy="462837"/>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
        <p:nvSpPr>
          <p:cNvPr id="12" name="Text Placeholder 4">
            <a:extLst>
              <a:ext uri="{FF2B5EF4-FFF2-40B4-BE49-F238E27FC236}">
                <a16:creationId xmlns:a16="http://schemas.microsoft.com/office/drawing/2014/main" id="{273F4EDF-8671-47B5-90A4-31FB0AED9A2C}"/>
              </a:ext>
            </a:extLst>
          </p:cNvPr>
          <p:cNvSpPr>
            <a:spLocks noGrp="1"/>
          </p:cNvSpPr>
          <p:nvPr>
            <p:ph type="body" sz="quarter" idx="16" hasCustomPrompt="1"/>
          </p:nvPr>
        </p:nvSpPr>
        <p:spPr>
          <a:xfrm>
            <a:off x="6656136" y="1184240"/>
            <a:ext cx="2616290" cy="275105"/>
          </a:xfrm>
        </p:spPr>
        <p:txBody>
          <a:bodyPr>
            <a:noAutofit/>
          </a:bodyPr>
          <a:lstStyle>
            <a:lvl1pPr marL="65923" indent="0">
              <a:buClr>
                <a:schemeClr val="tx1">
                  <a:lumMod val="50000"/>
                  <a:lumOff val="50000"/>
                </a:schemeClr>
              </a:buClr>
              <a:buFont typeface="Arial" panose="020B0604020202020204" pitchFamily="34" charset="0"/>
              <a:buNone/>
              <a:defRPr sz="1100" b="1">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Commentary:</a:t>
            </a:r>
          </a:p>
        </p:txBody>
      </p:sp>
      <p:cxnSp>
        <p:nvCxnSpPr>
          <p:cNvPr id="3" name="Straight Connector 2">
            <a:extLst>
              <a:ext uri="{FF2B5EF4-FFF2-40B4-BE49-F238E27FC236}">
                <a16:creationId xmlns:a16="http://schemas.microsoft.com/office/drawing/2014/main" id="{DDEC1454-DA7D-4B7F-B1CE-CAD090F284DD}"/>
              </a:ext>
            </a:extLst>
          </p:cNvPr>
          <p:cNvCxnSpPr/>
          <p:nvPr userDrawn="1"/>
        </p:nvCxnSpPr>
        <p:spPr>
          <a:xfrm>
            <a:off x="6596966" y="1184240"/>
            <a:ext cx="0" cy="5633659"/>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 Placeholder 4">
            <a:extLst>
              <a:ext uri="{FF2B5EF4-FFF2-40B4-BE49-F238E27FC236}">
                <a16:creationId xmlns:a16="http://schemas.microsoft.com/office/drawing/2014/main" id="{AAC47900-8B56-43E1-AEA2-348FD641ABB5}"/>
              </a:ext>
            </a:extLst>
          </p:cNvPr>
          <p:cNvSpPr>
            <a:spLocks noGrp="1"/>
          </p:cNvSpPr>
          <p:nvPr>
            <p:ph type="body" sz="quarter" idx="17" hasCustomPrompt="1"/>
          </p:nvPr>
        </p:nvSpPr>
        <p:spPr>
          <a:xfrm>
            <a:off x="6655976" y="1459345"/>
            <a:ext cx="2616290" cy="5337353"/>
          </a:xfrm>
        </p:spPr>
        <p:txBody>
          <a:bodyPr>
            <a:noAutofit/>
          </a:bodyPr>
          <a:lstStyle>
            <a:lvl1pPr marL="65923" indent="0">
              <a:buClr>
                <a:schemeClr val="tx1">
                  <a:lumMod val="50000"/>
                  <a:lumOff val="50000"/>
                </a:schemeClr>
              </a:buClr>
              <a:buFont typeface="Arial" panose="020B0604020202020204" pitchFamily="34" charset="0"/>
              <a:buNone/>
              <a:defRPr sz="1050" b="0">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Sample: Text</a:t>
            </a:r>
          </a:p>
        </p:txBody>
      </p:sp>
    </p:spTree>
    <p:extLst>
      <p:ext uri="{BB962C8B-B14F-4D97-AF65-F5344CB8AC3E}">
        <p14:creationId xmlns:p14="http://schemas.microsoft.com/office/powerpoint/2010/main" val="132024230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29966"/>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53806CAA-5A87-49D8-BA8B-98114949A87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022E2645-BB3F-47B4-A216-70CF7FC576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B557B418-DE1B-4E7B-9220-298E02EF0410}"/>
              </a:ext>
            </a:extLst>
          </p:cNvPr>
          <p:cNvSpPr>
            <a:spLocks noGrp="1"/>
          </p:cNvSpPr>
          <p:nvPr>
            <p:ph sz="quarter" idx="16"/>
          </p:nvPr>
        </p:nvSpPr>
        <p:spPr>
          <a:xfrm>
            <a:off x="241011" y="403784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9650C30A-D6F1-4A54-9C50-44F6C8268E89}"/>
              </a:ext>
            </a:extLst>
          </p:cNvPr>
          <p:cNvSpPr>
            <a:spLocks noGrp="1"/>
          </p:cNvSpPr>
          <p:nvPr>
            <p:ph sz="quarter" idx="17"/>
          </p:nvPr>
        </p:nvSpPr>
        <p:spPr>
          <a:xfrm>
            <a:off x="4794847" y="112673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8FAD1F9D-D857-4A48-B3C4-57FD3FCDB4CC}"/>
              </a:ext>
            </a:extLst>
          </p:cNvPr>
          <p:cNvSpPr>
            <a:spLocks noGrp="1"/>
          </p:cNvSpPr>
          <p:nvPr>
            <p:ph sz="quarter" idx="18"/>
          </p:nvPr>
        </p:nvSpPr>
        <p:spPr>
          <a:xfrm>
            <a:off x="4794846" y="4036233"/>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2">
            <a:extLst>
              <a:ext uri="{FF2B5EF4-FFF2-40B4-BE49-F238E27FC236}">
                <a16:creationId xmlns:a16="http://schemas.microsoft.com/office/drawing/2014/main" id="{2CEACD44-0B17-4B89-BB72-1CC42580FAFE}"/>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8BE613ED-B646-4DFA-99F8-437B8FF3918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5" name="Graphic 14">
            <a:extLst>
              <a:ext uri="{FF2B5EF4-FFF2-40B4-BE49-F238E27FC236}">
                <a16:creationId xmlns:a16="http://schemas.microsoft.com/office/drawing/2014/main" id="{C750899D-E750-4519-8DAF-37551A9429A7}"/>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259BE5EB-EDF4-493D-AB67-08C8345E49CB}"/>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6004842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F2946-F04F-054A-8C71-6D252C0DE739}"/>
              </a:ext>
            </a:extLst>
          </p:cNvPr>
          <p:cNvSpPr>
            <a:spLocks noGrp="1"/>
          </p:cNvSpPr>
          <p:nvPr>
            <p:ph type="title"/>
          </p:nvPr>
        </p:nvSpPr>
        <p:spPr>
          <a:xfrm>
            <a:off x="482095" y="726446"/>
            <a:ext cx="8500493" cy="64532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6844D8BF-1EC1-654A-A609-F26DBC176DD8}"/>
              </a:ext>
            </a:extLst>
          </p:cNvPr>
          <p:cNvSpPr>
            <a:spLocks noGrp="1"/>
          </p:cNvSpPr>
          <p:nvPr>
            <p:ph type="body" idx="1"/>
          </p:nvPr>
        </p:nvSpPr>
        <p:spPr>
          <a:xfrm>
            <a:off x="482095" y="1759893"/>
            <a:ext cx="8500493" cy="46681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450D483-65EC-4ABD-BE78-01C826B06EA4}"/>
              </a:ext>
            </a:extLst>
          </p:cNvPr>
          <p:cNvSpPr>
            <a:spLocks noGrp="1"/>
          </p:cNvSpPr>
          <p:nvPr>
            <p:ph type="sldNum" sz="quarter" idx="4"/>
          </p:nvPr>
        </p:nvSpPr>
        <p:spPr>
          <a:xfrm>
            <a:off x="7263765" y="6867401"/>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238742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8" r:id="rId3"/>
    <p:sldLayoutId id="2147483747" r:id="rId4"/>
    <p:sldLayoutId id="2147483723" r:id="rId5"/>
    <p:sldLayoutId id="2147483724" r:id="rId6"/>
    <p:sldLayoutId id="2147483749" r:id="rId7"/>
    <p:sldLayoutId id="2147483755" r:id="rId8"/>
    <p:sldLayoutId id="2147483740" r:id="rId9"/>
    <p:sldLayoutId id="2147483748" r:id="rId10"/>
    <p:sldLayoutId id="2147483750" r:id="rId11"/>
    <p:sldLayoutId id="2147483751" r:id="rId12"/>
    <p:sldLayoutId id="2147483752" r:id="rId13"/>
    <p:sldLayoutId id="2147483753" r:id="rId14"/>
    <p:sldLayoutId id="2147483754" r:id="rId15"/>
    <p:sldLayoutId id="2147483736" r:id="rId16"/>
    <p:sldLayoutId id="2147483729" r:id="rId17"/>
  </p:sldLayoutIdLst>
  <p:transition spd="slow">
    <p:fade/>
  </p:transition>
  <p:hf hdr="0" ftr="0" dt="0"/>
  <p:txStyles>
    <p:titleStyle>
      <a:lvl1pPr algn="l" defTabSz="918705" rtl="0" eaLnBrk="1" latinLnBrk="0" hangingPunct="1">
        <a:lnSpc>
          <a:spcPct val="100000"/>
        </a:lnSpc>
        <a:spcBef>
          <a:spcPct val="0"/>
        </a:spcBef>
        <a:buNone/>
        <a:defRPr sz="3516" b="1" kern="1200">
          <a:solidFill>
            <a:schemeClr val="tx1"/>
          </a:solidFill>
          <a:latin typeface="+mj-lt"/>
          <a:ea typeface="+mj-ea"/>
          <a:cs typeface="+mj-cs"/>
        </a:defRPr>
      </a:lvl1pPr>
    </p:titleStyle>
    <p:bodyStyle>
      <a:lvl1pPr marL="312616" indent="-312616" algn="l" defTabSz="918705" rtl="0" eaLnBrk="1" latinLnBrk="0" hangingPunct="1">
        <a:lnSpc>
          <a:spcPct val="120000"/>
        </a:lnSpc>
        <a:spcBef>
          <a:spcPts val="0"/>
        </a:spcBef>
        <a:buClr>
          <a:schemeClr val="bg2"/>
        </a:buClr>
        <a:buSzPct val="85000"/>
        <a:buFont typeface="Wingdings" panose="05000000000000000000" pitchFamily="2" charset="2"/>
        <a:buChar char="q"/>
        <a:defRPr sz="1606" kern="1200">
          <a:solidFill>
            <a:schemeClr val="bg1">
              <a:lumMod val="50000"/>
            </a:schemeClr>
          </a:solidFill>
          <a:latin typeface="+mn-lt"/>
          <a:ea typeface="+mn-ea"/>
          <a:cs typeface="+mn-cs"/>
        </a:defRPr>
      </a:lvl1pPr>
      <a:lvl2pPr marL="689029" indent="-229677" algn="l" defTabSz="918705" rtl="0" eaLnBrk="1" latinLnBrk="0" hangingPunct="1">
        <a:lnSpc>
          <a:spcPct val="120000"/>
        </a:lnSpc>
        <a:spcBef>
          <a:spcPts val="0"/>
        </a:spcBef>
        <a:buClr>
          <a:schemeClr val="accent1"/>
        </a:buClr>
        <a:buSzPct val="90000"/>
        <a:buFont typeface="Wingdings" panose="05000000000000000000" pitchFamily="2" charset="2"/>
        <a:buChar char="Ø"/>
        <a:defRPr sz="1606" kern="1200">
          <a:solidFill>
            <a:schemeClr val="bg1">
              <a:lumMod val="50000"/>
            </a:schemeClr>
          </a:solidFill>
          <a:latin typeface="+mn-lt"/>
          <a:ea typeface="+mn-ea"/>
          <a:cs typeface="+mn-cs"/>
        </a:defRPr>
      </a:lvl2pPr>
      <a:lvl3pPr marL="1148381" indent="-229677" algn="l" defTabSz="918705" rtl="0" eaLnBrk="1" latinLnBrk="0" hangingPunct="1">
        <a:lnSpc>
          <a:spcPct val="120000"/>
        </a:lnSpc>
        <a:spcBef>
          <a:spcPts val="0"/>
        </a:spcBef>
        <a:buClr>
          <a:schemeClr val="accent5"/>
        </a:buClr>
        <a:buSzPct val="110000"/>
        <a:buFont typeface="Arial" panose="020B0604020202020204" pitchFamily="34" charset="0"/>
        <a:buChar char="•"/>
        <a:defRPr sz="1606" kern="1200">
          <a:solidFill>
            <a:schemeClr val="bg1">
              <a:lumMod val="50000"/>
            </a:schemeClr>
          </a:solidFill>
          <a:latin typeface="+mn-lt"/>
          <a:ea typeface="+mn-ea"/>
          <a:cs typeface="+mn-cs"/>
        </a:defRPr>
      </a:lvl3pPr>
      <a:lvl4pPr marL="1607734" indent="-229677" algn="l" defTabSz="918705" rtl="0" eaLnBrk="1" latinLnBrk="0" hangingPunct="1">
        <a:lnSpc>
          <a:spcPct val="120000"/>
        </a:lnSpc>
        <a:spcBef>
          <a:spcPts val="0"/>
        </a:spcBef>
        <a:buClr>
          <a:schemeClr val="tx2"/>
        </a:buClr>
        <a:buSzPct val="85000"/>
        <a:buFont typeface="Wingdings" panose="05000000000000000000" pitchFamily="2" charset="2"/>
        <a:buChar char="§"/>
        <a:defRPr sz="1606" kern="1200">
          <a:solidFill>
            <a:schemeClr val="bg1">
              <a:lumMod val="50000"/>
            </a:schemeClr>
          </a:solidFill>
          <a:latin typeface="+mn-lt"/>
          <a:ea typeface="+mn-ea"/>
          <a:cs typeface="+mn-cs"/>
        </a:defRPr>
      </a:lvl4pPr>
      <a:lvl5pPr marL="2067087" indent="-229677" algn="l" defTabSz="918705" rtl="0" eaLnBrk="1" latinLnBrk="0" hangingPunct="1">
        <a:lnSpc>
          <a:spcPct val="120000"/>
        </a:lnSpc>
        <a:spcBef>
          <a:spcPts val="0"/>
        </a:spcBef>
        <a:buClr>
          <a:schemeClr val="tx1"/>
        </a:buClr>
        <a:buSzPct val="85000"/>
        <a:buFont typeface="Arial" panose="020B0604020202020204" pitchFamily="34" charset="0"/>
        <a:buChar char="•"/>
        <a:defRPr sz="1606" kern="1200">
          <a:solidFill>
            <a:schemeClr val="bg1">
              <a:lumMod val="50000"/>
            </a:schemeClr>
          </a:solidFill>
          <a:latin typeface="+mn-lt"/>
          <a:ea typeface="+mn-ea"/>
          <a:cs typeface="+mn-cs"/>
        </a:defRPr>
      </a:lvl5pPr>
      <a:lvl6pPr marL="2526439"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6pPr>
      <a:lvl7pPr marL="2985792"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7pPr>
      <a:lvl8pPr marL="3445144"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8pPr>
      <a:lvl9pPr marL="3904497"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9pPr>
    </p:bodyStyle>
    <p:otherStyle>
      <a:defPPr>
        <a:defRPr lang="en-US"/>
      </a:defPPr>
      <a:lvl1pPr marL="0" algn="l" defTabSz="918705" rtl="0" eaLnBrk="1" latinLnBrk="0" hangingPunct="1">
        <a:defRPr sz="1807" kern="1200">
          <a:solidFill>
            <a:schemeClr val="tx1"/>
          </a:solidFill>
          <a:latin typeface="+mn-lt"/>
          <a:ea typeface="+mn-ea"/>
          <a:cs typeface="+mn-cs"/>
        </a:defRPr>
      </a:lvl1pPr>
      <a:lvl2pPr marL="459352" algn="l" defTabSz="918705" rtl="0" eaLnBrk="1" latinLnBrk="0" hangingPunct="1">
        <a:defRPr sz="1807" kern="1200">
          <a:solidFill>
            <a:schemeClr val="tx1"/>
          </a:solidFill>
          <a:latin typeface="+mn-lt"/>
          <a:ea typeface="+mn-ea"/>
          <a:cs typeface="+mn-cs"/>
        </a:defRPr>
      </a:lvl2pPr>
      <a:lvl3pPr marL="918705" algn="l" defTabSz="918705" rtl="0" eaLnBrk="1" latinLnBrk="0" hangingPunct="1">
        <a:defRPr sz="1807" kern="1200">
          <a:solidFill>
            <a:schemeClr val="tx1"/>
          </a:solidFill>
          <a:latin typeface="+mn-lt"/>
          <a:ea typeface="+mn-ea"/>
          <a:cs typeface="+mn-cs"/>
        </a:defRPr>
      </a:lvl3pPr>
      <a:lvl4pPr marL="1378058" algn="l" defTabSz="918705" rtl="0" eaLnBrk="1" latinLnBrk="0" hangingPunct="1">
        <a:defRPr sz="1807" kern="1200">
          <a:solidFill>
            <a:schemeClr val="tx1"/>
          </a:solidFill>
          <a:latin typeface="+mn-lt"/>
          <a:ea typeface="+mn-ea"/>
          <a:cs typeface="+mn-cs"/>
        </a:defRPr>
      </a:lvl4pPr>
      <a:lvl5pPr marL="1837411" algn="l" defTabSz="918705" rtl="0" eaLnBrk="1" latinLnBrk="0" hangingPunct="1">
        <a:defRPr sz="1807" kern="1200">
          <a:solidFill>
            <a:schemeClr val="tx1"/>
          </a:solidFill>
          <a:latin typeface="+mn-lt"/>
          <a:ea typeface="+mn-ea"/>
          <a:cs typeface="+mn-cs"/>
        </a:defRPr>
      </a:lvl5pPr>
      <a:lvl6pPr marL="2296763" algn="l" defTabSz="918705" rtl="0" eaLnBrk="1" latinLnBrk="0" hangingPunct="1">
        <a:defRPr sz="1807" kern="1200">
          <a:solidFill>
            <a:schemeClr val="tx1"/>
          </a:solidFill>
          <a:latin typeface="+mn-lt"/>
          <a:ea typeface="+mn-ea"/>
          <a:cs typeface="+mn-cs"/>
        </a:defRPr>
      </a:lvl6pPr>
      <a:lvl7pPr marL="2756116" algn="l" defTabSz="918705" rtl="0" eaLnBrk="1" latinLnBrk="0" hangingPunct="1">
        <a:defRPr sz="1807" kern="1200">
          <a:solidFill>
            <a:schemeClr val="tx1"/>
          </a:solidFill>
          <a:latin typeface="+mn-lt"/>
          <a:ea typeface="+mn-ea"/>
          <a:cs typeface="+mn-cs"/>
        </a:defRPr>
      </a:lvl7pPr>
      <a:lvl8pPr marL="3215468" algn="l" defTabSz="918705" rtl="0" eaLnBrk="1" latinLnBrk="0" hangingPunct="1">
        <a:defRPr sz="1807" kern="1200">
          <a:solidFill>
            <a:schemeClr val="tx1"/>
          </a:solidFill>
          <a:latin typeface="+mn-lt"/>
          <a:ea typeface="+mn-ea"/>
          <a:cs typeface="+mn-cs"/>
        </a:defRPr>
      </a:lvl8pPr>
      <a:lvl9pPr marL="3674820" algn="l" defTabSz="918705" rtl="0" eaLnBrk="1" latinLnBrk="0" hangingPunct="1">
        <a:defRPr sz="1807"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304" userDrawn="1">
          <p15:clr>
            <a:srgbClr val="F26B43"/>
          </p15:clr>
        </p15:guide>
        <p15:guide id="6" pos="2982" userDrawn="1">
          <p15:clr>
            <a:srgbClr val="F26B43"/>
          </p15:clr>
        </p15:guide>
        <p15:guide id="7" pos="113" userDrawn="1">
          <p15:clr>
            <a:srgbClr val="F26B43"/>
          </p15:clr>
        </p15:guide>
        <p15:guide id="8" pos="58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3.bin"/><Relationship Id="rId13" Type="http://schemas.openxmlformats.org/officeDocument/2006/relationships/image" Target="../media/image27.svg"/><Relationship Id="rId3" Type="http://schemas.openxmlformats.org/officeDocument/2006/relationships/notesSlide" Target="../notesSlides/notesSlide7.xml"/><Relationship Id="rId7" Type="http://schemas.openxmlformats.org/officeDocument/2006/relationships/image" Target="../media/image22.svg"/><Relationship Id="rId12"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hemeOverride" Target="../theme/themeOverride1.xml"/><Relationship Id="rId6" Type="http://schemas.openxmlformats.org/officeDocument/2006/relationships/image" Target="../media/image21.png"/><Relationship Id="rId11" Type="http://schemas.openxmlformats.org/officeDocument/2006/relationships/image" Target="../media/image14.pn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emf"/><Relationship Id="rId7"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image" Target="../media/image31.emf"/><Relationship Id="rId9" Type="http://schemas.openxmlformats.org/officeDocument/2006/relationships/image" Target="../media/image3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tatus.mulesoft.com/" TargetMode="External"/><Relationship Id="rId2" Type="http://schemas.openxmlformats.org/officeDocument/2006/relationships/hyperlink" Target="https://docs.mulesoft.com/mule-runtime/4.4/business-events" TargetMode="External"/><Relationship Id="rId1" Type="http://schemas.openxmlformats.org/officeDocument/2006/relationships/slideLayout" Target="../slideLayouts/slideLayout7.xml"/><Relationship Id="rId4" Type="http://schemas.openxmlformats.org/officeDocument/2006/relationships/hyperlink" Target="http://eu1-status.mulesoft.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csod365.sharepoint.com/:w:/r/sites/NorthStarPortfolio/Shared%20Documents/Oracle%20Cloud%20-%20ERP/01%20-%20Imagine%20(Design)/TECH/Deliverables/Draft/Integration/CSOD%20MuleSoft%20Development%20and%20Standards.docx?d=w1e322d6add5b4849b1b5e855e3e63fb2&amp;csf=1&amp;web=1&amp;e=T5f0dT" TargetMode="External"/><Relationship Id="rId2" Type="http://schemas.openxmlformats.org/officeDocument/2006/relationships/hyperlink" Target="https://csod365.sharepoint.com/:p:/r/sites/NorthStarPortfolio/Shared%20Documents/Oracle%20Cloud%20-%20ERP/01%20-%20Imagine%20(Design)/TECH/Deliverables/Draft/Integration/CSOD-MuleSoft%20Common%20Frammework.pptx?d=w4c9cb2fdc8a54cd4ae8de27354257250&amp;csf=1&amp;web=1&amp;e=zRe1pR"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D2A3-0173-418F-A550-4160A38D18EA}"/>
              </a:ext>
            </a:extLst>
          </p:cNvPr>
          <p:cNvSpPr>
            <a:spLocks noGrp="1"/>
          </p:cNvSpPr>
          <p:nvPr>
            <p:ph type="title"/>
          </p:nvPr>
        </p:nvSpPr>
        <p:spPr>
          <a:xfrm>
            <a:off x="771604" y="2443411"/>
            <a:ext cx="7921467" cy="1372050"/>
          </a:xfrm>
        </p:spPr>
        <p:txBody>
          <a:bodyPr>
            <a:normAutofit/>
          </a:bodyPr>
          <a:lstStyle/>
          <a:p>
            <a:r>
              <a:rPr lang="en-US" sz="2400" dirty="0"/>
              <a:t>XXXX – Integration Strategy</a:t>
            </a:r>
          </a:p>
        </p:txBody>
      </p:sp>
      <p:sp>
        <p:nvSpPr>
          <p:cNvPr id="4" name="Slide Number Placeholder 3">
            <a:extLst>
              <a:ext uri="{FF2B5EF4-FFF2-40B4-BE49-F238E27FC236}">
                <a16:creationId xmlns:a16="http://schemas.microsoft.com/office/drawing/2014/main" id="{C3AE3312-7AFB-4707-B471-19BEFDB736BD}"/>
              </a:ext>
            </a:extLst>
          </p:cNvPr>
          <p:cNvSpPr>
            <a:spLocks noGrp="1"/>
          </p:cNvSpPr>
          <p:nvPr>
            <p:ph type="sldNum" sz="quarter" idx="4"/>
          </p:nvPr>
        </p:nvSpPr>
        <p:spPr/>
        <p:txBody>
          <a:bodyPr/>
          <a:lstStyle/>
          <a:p>
            <a:fld id="{BF059A51-1513-4722-B38F-49BCC75F15CA}" type="slidenum">
              <a:rPr lang="en-US" smtClean="0"/>
              <a:pPr/>
              <a:t>1</a:t>
            </a:fld>
            <a:endParaRPr lang="en-US"/>
          </a:p>
        </p:txBody>
      </p:sp>
    </p:spTree>
    <p:extLst>
      <p:ext uri="{BB962C8B-B14F-4D97-AF65-F5344CB8AC3E}">
        <p14:creationId xmlns:p14="http://schemas.microsoft.com/office/powerpoint/2010/main" val="52102130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70F6D7-6803-4EBA-B083-D12C882EAEA4}"/>
              </a:ext>
            </a:extLst>
          </p:cNvPr>
          <p:cNvSpPr>
            <a:spLocks noGrp="1"/>
          </p:cNvSpPr>
          <p:nvPr>
            <p:ph type="ctrTitle"/>
          </p:nvPr>
        </p:nvSpPr>
        <p:spPr/>
        <p:txBody>
          <a:bodyPr/>
          <a:lstStyle/>
          <a:p>
            <a:r>
              <a:rPr lang="en-US"/>
              <a:t>Section 2</a:t>
            </a:r>
          </a:p>
        </p:txBody>
      </p:sp>
      <p:sp>
        <p:nvSpPr>
          <p:cNvPr id="2" name="Text Placeholder 1">
            <a:extLst>
              <a:ext uri="{FF2B5EF4-FFF2-40B4-BE49-F238E27FC236}">
                <a16:creationId xmlns:a16="http://schemas.microsoft.com/office/drawing/2014/main" id="{F27D1AA3-F8EB-4179-97D9-FC3716D2B229}"/>
              </a:ext>
            </a:extLst>
          </p:cNvPr>
          <p:cNvSpPr>
            <a:spLocks noGrp="1"/>
          </p:cNvSpPr>
          <p:nvPr>
            <p:ph type="subTitle" idx="1"/>
          </p:nvPr>
        </p:nvSpPr>
        <p:spPr/>
        <p:txBody>
          <a:bodyPr>
            <a:normAutofit/>
          </a:bodyPr>
          <a:lstStyle/>
          <a:p>
            <a:pPr>
              <a:buClr>
                <a:schemeClr val="tx1"/>
              </a:buClr>
            </a:pPr>
            <a:r>
              <a:rPr lang="en-US" sz="2800"/>
              <a:t>Integration Design Patterns</a:t>
            </a:r>
            <a:endParaRPr lang="en-US" sz="2800">
              <a:latin typeface="Calibri" panose="020F0502020204030204" pitchFamily="34" charset="0"/>
              <a:ea typeface="Open Sans" panose="020B060603050402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10</a:t>
            </a:fld>
            <a:endParaRPr lang="en-US"/>
          </a:p>
        </p:txBody>
      </p:sp>
    </p:spTree>
    <p:extLst>
      <p:ext uri="{BB962C8B-B14F-4D97-AF65-F5344CB8AC3E}">
        <p14:creationId xmlns:p14="http://schemas.microsoft.com/office/powerpoint/2010/main" val="75802209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0124E-370C-4B0C-889C-0A535E0E53E4}"/>
              </a:ext>
            </a:extLst>
          </p:cNvPr>
          <p:cNvSpPr>
            <a:spLocks noGrp="1"/>
          </p:cNvSpPr>
          <p:nvPr>
            <p:ph type="title"/>
          </p:nvPr>
        </p:nvSpPr>
        <p:spPr/>
        <p:txBody>
          <a:bodyPr>
            <a:normAutofit fontScale="90000"/>
          </a:bodyPr>
          <a:lstStyle/>
          <a:p>
            <a:r>
              <a:rPr lang="en-US"/>
              <a:t>Section 2</a:t>
            </a:r>
          </a:p>
        </p:txBody>
      </p:sp>
      <p:sp>
        <p:nvSpPr>
          <p:cNvPr id="6" name="Content Placeholder 5">
            <a:extLst>
              <a:ext uri="{FF2B5EF4-FFF2-40B4-BE49-F238E27FC236}">
                <a16:creationId xmlns:a16="http://schemas.microsoft.com/office/drawing/2014/main" id="{2A315BDC-E682-4AAA-9E15-E982E05C1097}"/>
              </a:ext>
            </a:extLst>
          </p:cNvPr>
          <p:cNvSpPr>
            <a:spLocks noGrp="1"/>
          </p:cNvSpPr>
          <p:nvPr>
            <p:ph sz="quarter" idx="12"/>
          </p:nvPr>
        </p:nvSpPr>
        <p:spPr/>
        <p:txBody>
          <a:bodyPr/>
          <a:lstStyle/>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Oracle ERP Cloud Based Pattern</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Broadcast Pattern</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Asynchronous - Batch Processing</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Message Based Pattern</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File Based Pattern</a:t>
            </a:r>
          </a:p>
          <a:p>
            <a:pPr marL="742950" indent="-285750" algn="just">
              <a:lnSpc>
                <a:spcPct val="150000"/>
              </a:lnSpc>
            </a:pPr>
            <a:r>
              <a:rPr lang="en-US" sz="1800">
                <a:latin typeface="Calibri" panose="020F0502020204030204" pitchFamily="34" charset="0"/>
                <a:cs typeface="Calibri" panose="020F0502020204030204" pitchFamily="34" charset="0"/>
              </a:rPr>
              <a:t>Direct Integration using Oracle ERP Out Of Box Functionality</a:t>
            </a:r>
          </a:p>
          <a:p>
            <a:pPr marL="742950" lvl="1" indent="-285750" algn="just">
              <a:lnSpc>
                <a:spcPct val="150000"/>
              </a:lnSpc>
              <a:buClr>
                <a:schemeClr val="bg2"/>
              </a:buClr>
              <a:buSzPct val="85000"/>
              <a:buFont typeface="Wingdings" panose="05000000000000000000" pitchFamily="2" charset="2"/>
              <a:buChar char="q"/>
            </a:pPr>
            <a:r>
              <a:rPr lang="en-US" sz="1800">
                <a:latin typeface="Calibri" panose="020F0502020204030204" pitchFamily="34" charset="0"/>
                <a:cs typeface="Calibri" panose="020F0502020204030204" pitchFamily="34" charset="0"/>
              </a:rPr>
              <a:t>Decision Matrix</a:t>
            </a:r>
          </a:p>
        </p:txBody>
      </p:sp>
      <p:sp>
        <p:nvSpPr>
          <p:cNvPr id="7" name="Text Placeholder 6">
            <a:extLst>
              <a:ext uri="{FF2B5EF4-FFF2-40B4-BE49-F238E27FC236}">
                <a16:creationId xmlns:a16="http://schemas.microsoft.com/office/drawing/2014/main" id="{5388FE96-42E0-4F88-9E2E-11050A2DF4A1}"/>
              </a:ext>
            </a:extLst>
          </p:cNvPr>
          <p:cNvSpPr>
            <a:spLocks noGrp="1"/>
          </p:cNvSpPr>
          <p:nvPr>
            <p:ph type="body" sz="quarter" idx="13"/>
          </p:nvPr>
        </p:nvSpPr>
        <p:spPr/>
        <p:txBody>
          <a:bodyPr vert="horz" lIns="91440" tIns="45720" rIns="91440" bIns="45720" rtlCol="0" anchor="t">
            <a:noAutofit/>
          </a:bodyPr>
          <a:lstStyle/>
          <a:p>
            <a:r>
              <a:rPr lang="en-US" sz="1600">
                <a:cs typeface="Arial"/>
              </a:rPr>
              <a:t>List of the topics cover under section 2</a:t>
            </a:r>
            <a:endParaRPr lang="en-US"/>
          </a:p>
        </p:txBody>
      </p:sp>
      <p:sp>
        <p:nvSpPr>
          <p:cNvPr id="4" name="Slide Number Placeholder 3">
            <a:extLst>
              <a:ext uri="{FF2B5EF4-FFF2-40B4-BE49-F238E27FC236}">
                <a16:creationId xmlns:a16="http://schemas.microsoft.com/office/drawing/2014/main" id="{4AAC3232-8F4D-453B-A729-725C93C4A5FD}"/>
              </a:ext>
            </a:extLst>
          </p:cNvPr>
          <p:cNvSpPr>
            <a:spLocks noGrp="1"/>
          </p:cNvSpPr>
          <p:nvPr>
            <p:ph type="sldNum" sz="quarter" idx="4"/>
          </p:nvPr>
        </p:nvSpPr>
        <p:spPr/>
        <p:txBody>
          <a:bodyPr/>
          <a:lstStyle/>
          <a:p>
            <a:fld id="{BF059A51-1513-4722-B38F-49BCC75F15CA}" type="slidenum">
              <a:rPr lang="en-US" smtClean="0"/>
              <a:pPr/>
              <a:t>11</a:t>
            </a:fld>
            <a:endParaRPr lang="en-US"/>
          </a:p>
        </p:txBody>
      </p:sp>
      <p:sp>
        <p:nvSpPr>
          <p:cNvPr id="8" name="Text Placeholder 7">
            <a:extLst>
              <a:ext uri="{FF2B5EF4-FFF2-40B4-BE49-F238E27FC236}">
                <a16:creationId xmlns:a16="http://schemas.microsoft.com/office/drawing/2014/main" id="{EDB5E344-90D2-4527-BBAB-35855C23689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2981785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Pattern: Oracle ERP Cloud Based</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12</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p:txBody>
          <a:bodyPr/>
          <a:lstStyle/>
          <a:p>
            <a:endParaRPr lang="en-US"/>
          </a:p>
        </p:txBody>
      </p:sp>
      <p:sp>
        <p:nvSpPr>
          <p:cNvPr id="38" name="Rectangle: Rounded Corners 37">
            <a:extLst>
              <a:ext uri="{FF2B5EF4-FFF2-40B4-BE49-F238E27FC236}">
                <a16:creationId xmlns:a16="http://schemas.microsoft.com/office/drawing/2014/main" id="{815206F9-985E-4D01-8DEA-FA7DBE6B9FA0}"/>
              </a:ext>
            </a:extLst>
          </p:cNvPr>
          <p:cNvSpPr/>
          <p:nvPr/>
        </p:nvSpPr>
        <p:spPr>
          <a:xfrm>
            <a:off x="220947" y="1404115"/>
            <a:ext cx="9030717" cy="7044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0" i="0">
                <a:solidFill>
                  <a:srgbClr val="000000"/>
                </a:solidFill>
                <a:effectLst/>
              </a:rPr>
              <a:t>This pattern recommends storing the data in an intermediate stage before processing it from the staging database to the Oracle ERP Cloud.  This pattern is mainly used for loading bulk data into Oracle ERP. The file-based data import process involves generating a FBDI file, uploading the file to ERP, and then receiving a callback from the ERP service.</a:t>
            </a:r>
            <a:endParaRPr lang="en-US" sz="1200" i="1">
              <a:solidFill>
                <a:schemeClr val="tx1"/>
              </a:solidFill>
              <a:effectLst/>
            </a:endParaRPr>
          </a:p>
        </p:txBody>
      </p:sp>
      <p:sp>
        <p:nvSpPr>
          <p:cNvPr id="29" name="Rectangle: Rounded Corners 28">
            <a:extLst>
              <a:ext uri="{FF2B5EF4-FFF2-40B4-BE49-F238E27FC236}">
                <a16:creationId xmlns:a16="http://schemas.microsoft.com/office/drawing/2014/main" id="{00F99857-B680-427B-A926-6AB961B344F2}"/>
              </a:ext>
            </a:extLst>
          </p:cNvPr>
          <p:cNvSpPr/>
          <p:nvPr/>
        </p:nvSpPr>
        <p:spPr>
          <a:xfrm>
            <a:off x="241549" y="4612386"/>
            <a:ext cx="9030717" cy="7044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0" i="0">
                <a:solidFill>
                  <a:srgbClr val="000000"/>
                </a:solidFill>
                <a:effectLst/>
              </a:rPr>
              <a:t>This pattern recommends SOAP / RESTful Oracle Cloud services by leveraging Oracle standard web services available for the CRUD (Create/ Read/ Update/ Delete) operations. This pattern is applicable for both inbound and outbound.</a:t>
            </a:r>
            <a:endParaRPr lang="en-US" sz="1200" i="1">
              <a:solidFill>
                <a:schemeClr val="tx1"/>
              </a:solidFill>
              <a:effectLst/>
            </a:endParaRPr>
          </a:p>
        </p:txBody>
      </p:sp>
      <p:sp>
        <p:nvSpPr>
          <p:cNvPr id="30" name="TextBox 29">
            <a:extLst>
              <a:ext uri="{FF2B5EF4-FFF2-40B4-BE49-F238E27FC236}">
                <a16:creationId xmlns:a16="http://schemas.microsoft.com/office/drawing/2014/main" id="{F072C9B7-197E-4C7D-B4AF-DAA0C27698EA}"/>
              </a:ext>
            </a:extLst>
          </p:cNvPr>
          <p:cNvSpPr txBox="1"/>
          <p:nvPr/>
        </p:nvSpPr>
        <p:spPr>
          <a:xfrm>
            <a:off x="197436" y="4126873"/>
            <a:ext cx="4889632" cy="366254"/>
          </a:xfrm>
          <a:prstGeom prst="rect">
            <a:avLst/>
          </a:prstGeom>
          <a:noFill/>
        </p:spPr>
        <p:txBody>
          <a:bodyPr wrap="square">
            <a:spAutoFit/>
          </a:bodyPr>
          <a:lstStyle/>
          <a:p>
            <a:r>
              <a:rPr lang="it-IT" b="1" i="0">
                <a:solidFill>
                  <a:srgbClr val="000000"/>
                </a:solidFill>
                <a:effectLst/>
                <a:latin typeface="EDINProBold"/>
              </a:rPr>
              <a:t>Real Time Pattern: Oracle ERP Cloud Web Services</a:t>
            </a:r>
            <a:endParaRPr lang="en-US"/>
          </a:p>
        </p:txBody>
      </p:sp>
      <p:sp>
        <p:nvSpPr>
          <p:cNvPr id="31" name="TextBox 30">
            <a:extLst>
              <a:ext uri="{FF2B5EF4-FFF2-40B4-BE49-F238E27FC236}">
                <a16:creationId xmlns:a16="http://schemas.microsoft.com/office/drawing/2014/main" id="{689EEEF6-4C4D-4DA0-9BEF-D4730544ADB1}"/>
              </a:ext>
            </a:extLst>
          </p:cNvPr>
          <p:cNvSpPr txBox="1"/>
          <p:nvPr/>
        </p:nvSpPr>
        <p:spPr>
          <a:xfrm>
            <a:off x="232426" y="925323"/>
            <a:ext cx="4889632" cy="366254"/>
          </a:xfrm>
          <a:prstGeom prst="rect">
            <a:avLst/>
          </a:prstGeom>
          <a:noFill/>
        </p:spPr>
        <p:txBody>
          <a:bodyPr wrap="square" lIns="91440" tIns="45720" rIns="91440" bIns="45720" anchor="t">
            <a:spAutoFit/>
          </a:bodyPr>
          <a:lstStyle/>
          <a:p>
            <a:r>
              <a:rPr lang="it-IT" sz="1750" b="1">
                <a:solidFill>
                  <a:srgbClr val="000000"/>
                </a:solidFill>
                <a:latin typeface="EDINProBold"/>
              </a:rPr>
              <a:t>File-Base</a:t>
            </a:r>
            <a:r>
              <a:rPr lang="it-IT" sz="1750" b="1" i="0">
                <a:solidFill>
                  <a:srgbClr val="000000"/>
                </a:solidFill>
                <a:effectLst/>
                <a:latin typeface="EDINProBold"/>
              </a:rPr>
              <a:t> Data Import (FBDI) pattern </a:t>
            </a:r>
            <a:endParaRPr lang="en-US" sz="1750"/>
          </a:p>
        </p:txBody>
      </p:sp>
      <p:sp>
        <p:nvSpPr>
          <p:cNvPr id="54" name="Rectangle: Rounded Corners 53">
            <a:extLst>
              <a:ext uri="{FF2B5EF4-FFF2-40B4-BE49-F238E27FC236}">
                <a16:creationId xmlns:a16="http://schemas.microsoft.com/office/drawing/2014/main" id="{3E5FABC7-9AB9-459E-BB1F-9A448BE26825}"/>
              </a:ext>
            </a:extLst>
          </p:cNvPr>
          <p:cNvSpPr/>
          <p:nvPr/>
        </p:nvSpPr>
        <p:spPr>
          <a:xfrm>
            <a:off x="365571" y="5925429"/>
            <a:ext cx="1132114" cy="589869"/>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Calibri" panose="020F0502020204030204" pitchFamily="34" charset="0"/>
              </a:rPr>
              <a:t>Source Application</a:t>
            </a:r>
          </a:p>
          <a:p>
            <a:pPr algn="ctr"/>
            <a:r>
              <a:rPr lang="en-US" sz="1000">
                <a:cs typeface="Calibri" panose="020F0502020204030204" pitchFamily="34" charset="0"/>
              </a:rPr>
              <a:t>(SOR)</a:t>
            </a:r>
          </a:p>
        </p:txBody>
      </p:sp>
      <p:cxnSp>
        <p:nvCxnSpPr>
          <p:cNvPr id="59" name="Straight Arrow Connector 58">
            <a:extLst>
              <a:ext uri="{FF2B5EF4-FFF2-40B4-BE49-F238E27FC236}">
                <a16:creationId xmlns:a16="http://schemas.microsoft.com/office/drawing/2014/main" id="{92B469E4-A4AA-4435-89A6-D7F97A070782}"/>
              </a:ext>
            </a:extLst>
          </p:cNvPr>
          <p:cNvCxnSpPr>
            <a:cxnSpLocks/>
            <a:stCxn id="54" idx="3"/>
            <a:endCxn id="82" idx="1"/>
          </p:cNvCxnSpPr>
          <p:nvPr/>
        </p:nvCxnSpPr>
        <p:spPr>
          <a:xfrm>
            <a:off x="1497685" y="6220364"/>
            <a:ext cx="996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47C7E9B-F64F-48D1-B34C-9B5462E74B48}"/>
              </a:ext>
            </a:extLst>
          </p:cNvPr>
          <p:cNvCxnSpPr>
            <a:cxnSpLocks/>
          </p:cNvCxnSpPr>
          <p:nvPr/>
        </p:nvCxnSpPr>
        <p:spPr>
          <a:xfrm flipV="1">
            <a:off x="6748852" y="6133788"/>
            <a:ext cx="43514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43E4B66-610F-4E1A-BC03-BA19B824AABB}"/>
              </a:ext>
            </a:extLst>
          </p:cNvPr>
          <p:cNvCxnSpPr>
            <a:cxnSpLocks/>
          </p:cNvCxnSpPr>
          <p:nvPr/>
        </p:nvCxnSpPr>
        <p:spPr>
          <a:xfrm flipH="1" flipV="1">
            <a:off x="6678579" y="6351028"/>
            <a:ext cx="604159" cy="11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Flowchart: Connector 69">
            <a:extLst>
              <a:ext uri="{FF2B5EF4-FFF2-40B4-BE49-F238E27FC236}">
                <a16:creationId xmlns:a16="http://schemas.microsoft.com/office/drawing/2014/main" id="{8FD8C4F5-ECDB-4B21-B76C-E8C3E6724F21}"/>
              </a:ext>
            </a:extLst>
          </p:cNvPr>
          <p:cNvSpPr/>
          <p:nvPr/>
        </p:nvSpPr>
        <p:spPr>
          <a:xfrm>
            <a:off x="6761069" y="6432615"/>
            <a:ext cx="327699" cy="23319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72" name="TextBox 71">
            <a:extLst>
              <a:ext uri="{FF2B5EF4-FFF2-40B4-BE49-F238E27FC236}">
                <a16:creationId xmlns:a16="http://schemas.microsoft.com/office/drawing/2014/main" id="{D0994D54-EEBF-4AB9-B176-B50B9F2BCD60}"/>
              </a:ext>
            </a:extLst>
          </p:cNvPr>
          <p:cNvSpPr txBox="1"/>
          <p:nvPr/>
        </p:nvSpPr>
        <p:spPr>
          <a:xfrm>
            <a:off x="6746417" y="5868085"/>
            <a:ext cx="695381" cy="275048"/>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Msg.</a:t>
            </a:r>
          </a:p>
        </p:txBody>
      </p:sp>
      <p:sp>
        <p:nvSpPr>
          <p:cNvPr id="74" name="Flowchart: Connector 73">
            <a:extLst>
              <a:ext uri="{FF2B5EF4-FFF2-40B4-BE49-F238E27FC236}">
                <a16:creationId xmlns:a16="http://schemas.microsoft.com/office/drawing/2014/main" id="{14956DAC-E796-4478-9D89-9237AE04C181}"/>
              </a:ext>
            </a:extLst>
          </p:cNvPr>
          <p:cNvSpPr/>
          <p:nvPr/>
        </p:nvSpPr>
        <p:spPr>
          <a:xfrm>
            <a:off x="6748852" y="5719116"/>
            <a:ext cx="216744" cy="21706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grpSp>
        <p:nvGrpSpPr>
          <p:cNvPr id="81" name="Group 80">
            <a:extLst>
              <a:ext uri="{FF2B5EF4-FFF2-40B4-BE49-F238E27FC236}">
                <a16:creationId xmlns:a16="http://schemas.microsoft.com/office/drawing/2014/main" id="{0372850C-31FC-4F77-8C26-9B868194A73E}"/>
              </a:ext>
            </a:extLst>
          </p:cNvPr>
          <p:cNvGrpSpPr/>
          <p:nvPr/>
        </p:nvGrpSpPr>
        <p:grpSpPr>
          <a:xfrm>
            <a:off x="2493895" y="5507646"/>
            <a:ext cx="5042619" cy="1430658"/>
            <a:chOff x="2639712" y="1852607"/>
            <a:chExt cx="5042619" cy="1430658"/>
          </a:xfrm>
        </p:grpSpPr>
        <p:sp>
          <p:nvSpPr>
            <p:cNvPr id="82" name="Rectangle: Rounded Corners 81">
              <a:extLst>
                <a:ext uri="{FF2B5EF4-FFF2-40B4-BE49-F238E27FC236}">
                  <a16:creationId xmlns:a16="http://schemas.microsoft.com/office/drawing/2014/main" id="{E9DD729D-3FC9-44C1-A032-EE1A3A190BBA}"/>
                </a:ext>
              </a:extLst>
            </p:cNvPr>
            <p:cNvSpPr/>
            <p:nvPr/>
          </p:nvSpPr>
          <p:spPr>
            <a:xfrm>
              <a:off x="2639712" y="1852607"/>
              <a:ext cx="4902494" cy="14254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097518F-0C4C-47E7-A88A-A05B1E3E60EB}"/>
                </a:ext>
              </a:extLst>
            </p:cNvPr>
            <p:cNvSpPr/>
            <p:nvPr/>
          </p:nvSpPr>
          <p:spPr>
            <a:xfrm>
              <a:off x="3794298" y="2146064"/>
              <a:ext cx="1965227" cy="7036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Process API</a:t>
              </a:r>
            </a:p>
          </p:txBody>
        </p:sp>
        <p:sp>
          <p:nvSpPr>
            <p:cNvPr id="84" name="Rectangle 83">
              <a:extLst>
                <a:ext uri="{FF2B5EF4-FFF2-40B4-BE49-F238E27FC236}">
                  <a16:creationId xmlns:a16="http://schemas.microsoft.com/office/drawing/2014/main" id="{B8402425-F134-46F0-8520-5F89F175E426}"/>
                </a:ext>
              </a:extLst>
            </p:cNvPr>
            <p:cNvSpPr/>
            <p:nvPr/>
          </p:nvSpPr>
          <p:spPr>
            <a:xfrm>
              <a:off x="2727245" y="2194474"/>
              <a:ext cx="820170" cy="59315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Mule Experience API</a:t>
              </a:r>
            </a:p>
          </p:txBody>
        </p:sp>
        <p:sp>
          <p:nvSpPr>
            <p:cNvPr id="85" name="Rectangle 84">
              <a:extLst>
                <a:ext uri="{FF2B5EF4-FFF2-40B4-BE49-F238E27FC236}">
                  <a16:creationId xmlns:a16="http://schemas.microsoft.com/office/drawing/2014/main" id="{E300F119-504B-491B-BD6B-082A630C3B34}"/>
                </a:ext>
              </a:extLst>
            </p:cNvPr>
            <p:cNvSpPr/>
            <p:nvPr/>
          </p:nvSpPr>
          <p:spPr>
            <a:xfrm>
              <a:off x="5903176" y="2199253"/>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86" name="TextBox 85">
              <a:extLst>
                <a:ext uri="{FF2B5EF4-FFF2-40B4-BE49-F238E27FC236}">
                  <a16:creationId xmlns:a16="http://schemas.microsoft.com/office/drawing/2014/main" id="{841B3B09-37E9-4E07-A1C3-1B3830FCA237}"/>
                </a:ext>
              </a:extLst>
            </p:cNvPr>
            <p:cNvSpPr txBox="1"/>
            <p:nvPr/>
          </p:nvSpPr>
          <p:spPr>
            <a:xfrm>
              <a:off x="6517559" y="2975488"/>
              <a:ext cx="1164772" cy="307777"/>
            </a:xfrm>
            <a:prstGeom prst="rect">
              <a:avLst/>
            </a:prstGeom>
            <a:noFill/>
          </p:spPr>
          <p:txBody>
            <a:bodyPr wrap="square" rtlCol="0">
              <a:spAutoFit/>
            </a:bodyPr>
            <a:lstStyle/>
            <a:p>
              <a:r>
                <a:rPr lang="en-US" sz="1400">
                  <a:cs typeface="Calibri" panose="020F0502020204030204" pitchFamily="34" charset="0"/>
                </a:rPr>
                <a:t>MuleSoft</a:t>
              </a:r>
            </a:p>
          </p:txBody>
        </p:sp>
        <p:cxnSp>
          <p:nvCxnSpPr>
            <p:cNvPr id="87" name="Straight Arrow Connector 86">
              <a:extLst>
                <a:ext uri="{FF2B5EF4-FFF2-40B4-BE49-F238E27FC236}">
                  <a16:creationId xmlns:a16="http://schemas.microsoft.com/office/drawing/2014/main" id="{89D07ED9-DE62-46E9-B930-739ACBB209FA}"/>
                </a:ext>
              </a:extLst>
            </p:cNvPr>
            <p:cNvCxnSpPr>
              <a:cxnSpLocks/>
              <a:stCxn id="83" idx="3"/>
            </p:cNvCxnSpPr>
            <p:nvPr/>
          </p:nvCxnSpPr>
          <p:spPr>
            <a:xfrm>
              <a:off x="5759525" y="2497884"/>
              <a:ext cx="143651" cy="12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2E86259-4E88-4C6A-B6AE-BC43AE401360}"/>
                </a:ext>
              </a:extLst>
            </p:cNvPr>
            <p:cNvSpPr txBox="1"/>
            <p:nvPr/>
          </p:nvSpPr>
          <p:spPr>
            <a:xfrm>
              <a:off x="5912050" y="2219017"/>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89" name="TextBox 88">
              <a:extLst>
                <a:ext uri="{FF2B5EF4-FFF2-40B4-BE49-F238E27FC236}">
                  <a16:creationId xmlns:a16="http://schemas.microsoft.com/office/drawing/2014/main" id="{94CCF025-3AAD-4A19-B96B-0C11469E68A2}"/>
                </a:ext>
              </a:extLst>
            </p:cNvPr>
            <p:cNvSpPr txBox="1"/>
            <p:nvPr/>
          </p:nvSpPr>
          <p:spPr>
            <a:xfrm>
              <a:off x="6151176" y="2465924"/>
              <a:ext cx="1050288" cy="215444"/>
            </a:xfrm>
            <a:prstGeom prst="rect">
              <a:avLst/>
            </a:prstGeom>
            <a:noFill/>
          </p:spPr>
          <p:txBody>
            <a:bodyPr wrap="none" rtlCol="0">
              <a:spAutoFit/>
            </a:bodyPr>
            <a:lstStyle/>
            <a:p>
              <a:r>
                <a:rPr lang="en-US" sz="800">
                  <a:solidFill>
                    <a:schemeClr val="bg1"/>
                  </a:solidFill>
                </a:rPr>
                <a:t>Target System API</a:t>
              </a:r>
            </a:p>
          </p:txBody>
        </p:sp>
        <p:sp>
          <p:nvSpPr>
            <p:cNvPr id="90" name="TextBox 89">
              <a:extLst>
                <a:ext uri="{FF2B5EF4-FFF2-40B4-BE49-F238E27FC236}">
                  <a16:creationId xmlns:a16="http://schemas.microsoft.com/office/drawing/2014/main" id="{99234ED9-8F87-4896-B712-797A1C78C441}"/>
                </a:ext>
              </a:extLst>
            </p:cNvPr>
            <p:cNvSpPr txBox="1"/>
            <p:nvPr/>
          </p:nvSpPr>
          <p:spPr>
            <a:xfrm>
              <a:off x="3945367" y="2149765"/>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91" name="TextBox 90">
              <a:extLst>
                <a:ext uri="{FF2B5EF4-FFF2-40B4-BE49-F238E27FC236}">
                  <a16:creationId xmlns:a16="http://schemas.microsoft.com/office/drawing/2014/main" id="{8B941EDF-8A87-4E09-95D0-D699B0CA4E07}"/>
                </a:ext>
              </a:extLst>
            </p:cNvPr>
            <p:cNvSpPr txBox="1"/>
            <p:nvPr/>
          </p:nvSpPr>
          <p:spPr>
            <a:xfrm>
              <a:off x="4301574" y="2587456"/>
              <a:ext cx="832279" cy="215444"/>
            </a:xfrm>
            <a:prstGeom prst="rect">
              <a:avLst/>
            </a:prstGeom>
            <a:noFill/>
          </p:spPr>
          <p:txBody>
            <a:bodyPr wrap="none" rtlCol="0">
              <a:spAutoFit/>
            </a:bodyPr>
            <a:lstStyle/>
            <a:p>
              <a:r>
                <a:rPr lang="en-US" sz="800">
                  <a:solidFill>
                    <a:schemeClr val="bg1"/>
                  </a:solidFill>
                </a:rPr>
                <a:t>Process Logic</a:t>
              </a:r>
            </a:p>
          </p:txBody>
        </p:sp>
      </p:grpSp>
      <p:cxnSp>
        <p:nvCxnSpPr>
          <p:cNvPr id="95" name="Straight Arrow Connector 94">
            <a:extLst>
              <a:ext uri="{FF2B5EF4-FFF2-40B4-BE49-F238E27FC236}">
                <a16:creationId xmlns:a16="http://schemas.microsoft.com/office/drawing/2014/main" id="{B075082F-988E-44A0-A615-587333E5990B}"/>
              </a:ext>
            </a:extLst>
          </p:cNvPr>
          <p:cNvCxnSpPr>
            <a:cxnSpLocks/>
            <a:stCxn id="84" idx="3"/>
            <a:endCxn id="83" idx="1"/>
          </p:cNvCxnSpPr>
          <p:nvPr/>
        </p:nvCxnSpPr>
        <p:spPr>
          <a:xfrm>
            <a:off x="3401598" y="6146092"/>
            <a:ext cx="246883" cy="6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F96C9533-9848-46CA-B3D9-09FD2E79EBC5}"/>
              </a:ext>
            </a:extLst>
          </p:cNvPr>
          <p:cNvCxnSpPr>
            <a:cxnSpLocks/>
            <a:stCxn id="82" idx="3"/>
            <a:endCxn id="107" idx="1"/>
          </p:cNvCxnSpPr>
          <p:nvPr/>
        </p:nvCxnSpPr>
        <p:spPr>
          <a:xfrm flipV="1">
            <a:off x="7396389" y="6218772"/>
            <a:ext cx="675063" cy="1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B0ACC43C-4D91-4393-AC81-E7022F632F19}"/>
              </a:ext>
            </a:extLst>
          </p:cNvPr>
          <p:cNvSpPr txBox="1"/>
          <p:nvPr/>
        </p:nvSpPr>
        <p:spPr>
          <a:xfrm>
            <a:off x="7330255" y="6009323"/>
            <a:ext cx="1164772" cy="215444"/>
          </a:xfrm>
          <a:prstGeom prst="rect">
            <a:avLst/>
          </a:prstGeom>
          <a:noFill/>
        </p:spPr>
        <p:txBody>
          <a:bodyPr wrap="square" rtlCol="0">
            <a:spAutoFit/>
          </a:bodyPr>
          <a:lstStyle/>
          <a:p>
            <a:r>
              <a:rPr lang="en-US" sz="800">
                <a:cs typeface="Calibri" panose="020F0502020204030204" pitchFamily="34" charset="0"/>
              </a:rPr>
              <a:t>REST/ SOAP</a:t>
            </a:r>
          </a:p>
        </p:txBody>
      </p:sp>
      <p:pic>
        <p:nvPicPr>
          <p:cNvPr id="107" name="Picture 106">
            <a:extLst>
              <a:ext uri="{FF2B5EF4-FFF2-40B4-BE49-F238E27FC236}">
                <a16:creationId xmlns:a16="http://schemas.microsoft.com/office/drawing/2014/main" id="{39D5AAAB-774B-4EEB-A8EE-0F3C66F7F226}"/>
              </a:ext>
            </a:extLst>
          </p:cNvPr>
          <p:cNvPicPr>
            <a:picLocks noChangeAspect="1"/>
          </p:cNvPicPr>
          <p:nvPr/>
        </p:nvPicPr>
        <p:blipFill>
          <a:blip r:embed="rId3"/>
          <a:stretch>
            <a:fillRect/>
          </a:stretch>
        </p:blipFill>
        <p:spPr>
          <a:xfrm>
            <a:off x="8071452" y="5854292"/>
            <a:ext cx="1171541" cy="728959"/>
          </a:xfrm>
          <a:prstGeom prst="rect">
            <a:avLst/>
          </a:prstGeom>
        </p:spPr>
      </p:pic>
      <p:grpSp>
        <p:nvGrpSpPr>
          <p:cNvPr id="53" name="Group 52">
            <a:extLst>
              <a:ext uri="{FF2B5EF4-FFF2-40B4-BE49-F238E27FC236}">
                <a16:creationId xmlns:a16="http://schemas.microsoft.com/office/drawing/2014/main" id="{4CF63C76-88D3-42EA-969F-2DDA19679874}"/>
              </a:ext>
            </a:extLst>
          </p:cNvPr>
          <p:cNvGrpSpPr/>
          <p:nvPr/>
        </p:nvGrpSpPr>
        <p:grpSpPr>
          <a:xfrm>
            <a:off x="268916" y="2218607"/>
            <a:ext cx="9144662" cy="1580274"/>
            <a:chOff x="268916" y="2218607"/>
            <a:chExt cx="9144662" cy="1580274"/>
          </a:xfrm>
        </p:grpSpPr>
        <p:sp>
          <p:nvSpPr>
            <p:cNvPr id="55" name="Rectangle: Rounded Corners 54">
              <a:extLst>
                <a:ext uri="{FF2B5EF4-FFF2-40B4-BE49-F238E27FC236}">
                  <a16:creationId xmlns:a16="http://schemas.microsoft.com/office/drawing/2014/main" id="{577E1A78-D293-405D-982E-D09DF7D43A8E}"/>
                </a:ext>
              </a:extLst>
            </p:cNvPr>
            <p:cNvSpPr/>
            <p:nvPr/>
          </p:nvSpPr>
          <p:spPr>
            <a:xfrm>
              <a:off x="268916" y="2593715"/>
              <a:ext cx="839393" cy="2969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cs typeface="Calibri" panose="020F0502020204030204" pitchFamily="34" charset="0"/>
                </a:rPr>
                <a:t>SFTP</a:t>
              </a:r>
            </a:p>
          </p:txBody>
        </p:sp>
        <p:grpSp>
          <p:nvGrpSpPr>
            <p:cNvPr id="56" name="Group 55">
              <a:extLst>
                <a:ext uri="{FF2B5EF4-FFF2-40B4-BE49-F238E27FC236}">
                  <a16:creationId xmlns:a16="http://schemas.microsoft.com/office/drawing/2014/main" id="{563CCD71-0A03-41CA-B990-142D876C9765}"/>
                </a:ext>
              </a:extLst>
            </p:cNvPr>
            <p:cNvGrpSpPr/>
            <p:nvPr/>
          </p:nvGrpSpPr>
          <p:grpSpPr>
            <a:xfrm>
              <a:off x="1707288" y="2289334"/>
              <a:ext cx="5106929" cy="1430658"/>
              <a:chOff x="2575402" y="1852607"/>
              <a:chExt cx="5106929" cy="1430658"/>
            </a:xfrm>
          </p:grpSpPr>
          <p:sp>
            <p:nvSpPr>
              <p:cNvPr id="93" name="Rectangle: Rounded Corners 92">
                <a:extLst>
                  <a:ext uri="{FF2B5EF4-FFF2-40B4-BE49-F238E27FC236}">
                    <a16:creationId xmlns:a16="http://schemas.microsoft.com/office/drawing/2014/main" id="{BB24AD15-1015-4ACF-9921-BD066436C194}"/>
                  </a:ext>
                </a:extLst>
              </p:cNvPr>
              <p:cNvSpPr/>
              <p:nvPr/>
            </p:nvSpPr>
            <p:spPr>
              <a:xfrm>
                <a:off x="2575402" y="1852607"/>
                <a:ext cx="4966804" cy="14254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A9BC490F-C895-48A7-BC07-5EE98156D9F7}"/>
                  </a:ext>
                </a:extLst>
              </p:cNvPr>
              <p:cNvSpPr/>
              <p:nvPr/>
            </p:nvSpPr>
            <p:spPr>
              <a:xfrm>
                <a:off x="3794298" y="2146064"/>
                <a:ext cx="1965227" cy="7036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Process API</a:t>
                </a:r>
              </a:p>
            </p:txBody>
          </p:sp>
          <p:sp>
            <p:nvSpPr>
              <p:cNvPr id="96" name="Rectangle 95">
                <a:extLst>
                  <a:ext uri="{FF2B5EF4-FFF2-40B4-BE49-F238E27FC236}">
                    <a16:creationId xmlns:a16="http://schemas.microsoft.com/office/drawing/2014/main" id="{BFE305FC-9D82-4505-8D66-E1E95A625A2E}"/>
                  </a:ext>
                </a:extLst>
              </p:cNvPr>
              <p:cNvSpPr/>
              <p:nvPr/>
            </p:nvSpPr>
            <p:spPr>
              <a:xfrm>
                <a:off x="2711998" y="1958962"/>
                <a:ext cx="820170" cy="59315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Mule Experience API</a:t>
                </a:r>
              </a:p>
            </p:txBody>
          </p:sp>
          <p:sp>
            <p:nvSpPr>
              <p:cNvPr id="97" name="Rectangle 96">
                <a:extLst>
                  <a:ext uri="{FF2B5EF4-FFF2-40B4-BE49-F238E27FC236}">
                    <a16:creationId xmlns:a16="http://schemas.microsoft.com/office/drawing/2014/main" id="{18735076-42EA-441C-A76E-AB6BD399E640}"/>
                  </a:ext>
                </a:extLst>
              </p:cNvPr>
              <p:cNvSpPr/>
              <p:nvPr/>
            </p:nvSpPr>
            <p:spPr>
              <a:xfrm>
                <a:off x="5903176" y="2199253"/>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98" name="TextBox 97">
                <a:extLst>
                  <a:ext uri="{FF2B5EF4-FFF2-40B4-BE49-F238E27FC236}">
                    <a16:creationId xmlns:a16="http://schemas.microsoft.com/office/drawing/2014/main" id="{4492FE57-85C5-4A7E-8AE2-4CB34384229A}"/>
                  </a:ext>
                </a:extLst>
              </p:cNvPr>
              <p:cNvSpPr txBox="1"/>
              <p:nvPr/>
            </p:nvSpPr>
            <p:spPr>
              <a:xfrm>
                <a:off x="6517559" y="2975488"/>
                <a:ext cx="1164772" cy="307777"/>
              </a:xfrm>
              <a:prstGeom prst="rect">
                <a:avLst/>
              </a:prstGeom>
              <a:noFill/>
            </p:spPr>
            <p:txBody>
              <a:bodyPr wrap="square" rtlCol="0">
                <a:spAutoFit/>
              </a:bodyPr>
              <a:lstStyle/>
              <a:p>
                <a:r>
                  <a:rPr lang="en-US" sz="1400">
                    <a:cs typeface="Calibri" panose="020F0502020204030204" pitchFamily="34" charset="0"/>
                  </a:rPr>
                  <a:t>MuleSoft</a:t>
                </a:r>
              </a:p>
            </p:txBody>
          </p:sp>
          <p:cxnSp>
            <p:nvCxnSpPr>
              <p:cNvPr id="100" name="Straight Arrow Connector 99">
                <a:extLst>
                  <a:ext uri="{FF2B5EF4-FFF2-40B4-BE49-F238E27FC236}">
                    <a16:creationId xmlns:a16="http://schemas.microsoft.com/office/drawing/2014/main" id="{0E6AB478-9FB7-4CDE-8613-FC3D82551F21}"/>
                  </a:ext>
                </a:extLst>
              </p:cNvPr>
              <p:cNvCxnSpPr>
                <a:cxnSpLocks/>
                <a:stCxn id="94" idx="3"/>
              </p:cNvCxnSpPr>
              <p:nvPr/>
            </p:nvCxnSpPr>
            <p:spPr>
              <a:xfrm>
                <a:off x="5759525" y="2497884"/>
                <a:ext cx="143651" cy="12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9162B255-2753-4CB8-A6A9-28749C8B7D9D}"/>
                  </a:ext>
                </a:extLst>
              </p:cNvPr>
              <p:cNvSpPr txBox="1"/>
              <p:nvPr/>
            </p:nvSpPr>
            <p:spPr>
              <a:xfrm>
                <a:off x="5912050" y="2219017"/>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102" name="TextBox 101">
                <a:extLst>
                  <a:ext uri="{FF2B5EF4-FFF2-40B4-BE49-F238E27FC236}">
                    <a16:creationId xmlns:a16="http://schemas.microsoft.com/office/drawing/2014/main" id="{D2E79A8C-27D3-41C0-AE66-71D0547E97F4}"/>
                  </a:ext>
                </a:extLst>
              </p:cNvPr>
              <p:cNvSpPr txBox="1"/>
              <p:nvPr/>
            </p:nvSpPr>
            <p:spPr>
              <a:xfrm>
                <a:off x="6151176" y="2465924"/>
                <a:ext cx="1050288" cy="215444"/>
              </a:xfrm>
              <a:prstGeom prst="rect">
                <a:avLst/>
              </a:prstGeom>
              <a:noFill/>
            </p:spPr>
            <p:txBody>
              <a:bodyPr wrap="none" rtlCol="0">
                <a:spAutoFit/>
              </a:bodyPr>
              <a:lstStyle/>
              <a:p>
                <a:r>
                  <a:rPr lang="en-US" sz="800">
                    <a:solidFill>
                      <a:schemeClr val="bg1"/>
                    </a:solidFill>
                  </a:rPr>
                  <a:t>Target System API</a:t>
                </a:r>
              </a:p>
            </p:txBody>
          </p:sp>
          <p:sp>
            <p:nvSpPr>
              <p:cNvPr id="103" name="TextBox 102">
                <a:extLst>
                  <a:ext uri="{FF2B5EF4-FFF2-40B4-BE49-F238E27FC236}">
                    <a16:creationId xmlns:a16="http://schemas.microsoft.com/office/drawing/2014/main" id="{1AA98086-6BF1-49D4-A00C-FFE6A791BC9C}"/>
                  </a:ext>
                </a:extLst>
              </p:cNvPr>
              <p:cNvSpPr txBox="1"/>
              <p:nvPr/>
            </p:nvSpPr>
            <p:spPr>
              <a:xfrm>
                <a:off x="3945367" y="2149765"/>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104" name="TextBox 103">
                <a:extLst>
                  <a:ext uri="{FF2B5EF4-FFF2-40B4-BE49-F238E27FC236}">
                    <a16:creationId xmlns:a16="http://schemas.microsoft.com/office/drawing/2014/main" id="{8108D830-71A6-4512-B192-9CADDE8B89D6}"/>
                  </a:ext>
                </a:extLst>
              </p:cNvPr>
              <p:cNvSpPr txBox="1"/>
              <p:nvPr/>
            </p:nvSpPr>
            <p:spPr>
              <a:xfrm>
                <a:off x="4301574" y="2587456"/>
                <a:ext cx="832279" cy="215444"/>
              </a:xfrm>
              <a:prstGeom prst="rect">
                <a:avLst/>
              </a:prstGeom>
              <a:noFill/>
            </p:spPr>
            <p:txBody>
              <a:bodyPr wrap="none" rtlCol="0">
                <a:spAutoFit/>
              </a:bodyPr>
              <a:lstStyle/>
              <a:p>
                <a:r>
                  <a:rPr lang="en-US" sz="800">
                    <a:solidFill>
                      <a:schemeClr val="bg1"/>
                    </a:solidFill>
                  </a:rPr>
                  <a:t>Process Logic</a:t>
                </a:r>
              </a:p>
            </p:txBody>
          </p:sp>
        </p:grpSp>
        <p:grpSp>
          <p:nvGrpSpPr>
            <p:cNvPr id="57" name="Group 56">
              <a:extLst>
                <a:ext uri="{FF2B5EF4-FFF2-40B4-BE49-F238E27FC236}">
                  <a16:creationId xmlns:a16="http://schemas.microsoft.com/office/drawing/2014/main" id="{75417FBE-7BA4-4028-9621-C1C496EC4FC3}"/>
                </a:ext>
              </a:extLst>
            </p:cNvPr>
            <p:cNvGrpSpPr/>
            <p:nvPr/>
          </p:nvGrpSpPr>
          <p:grpSpPr>
            <a:xfrm>
              <a:off x="323911" y="2984393"/>
              <a:ext cx="729405" cy="578676"/>
              <a:chOff x="649785" y="2801902"/>
              <a:chExt cx="729405" cy="578676"/>
            </a:xfrm>
          </p:grpSpPr>
          <p:sp>
            <p:nvSpPr>
              <p:cNvPr id="80" name="TextBox 79">
                <a:extLst>
                  <a:ext uri="{FF2B5EF4-FFF2-40B4-BE49-F238E27FC236}">
                    <a16:creationId xmlns:a16="http://schemas.microsoft.com/office/drawing/2014/main" id="{58324273-A34D-443E-8633-E93D515AFA0E}"/>
                  </a:ext>
                </a:extLst>
              </p:cNvPr>
              <p:cNvSpPr txBox="1"/>
              <p:nvPr/>
            </p:nvSpPr>
            <p:spPr>
              <a:xfrm>
                <a:off x="649785" y="3165134"/>
                <a:ext cx="729405" cy="215444"/>
              </a:xfrm>
              <a:prstGeom prst="rect">
                <a:avLst/>
              </a:prstGeom>
              <a:noFill/>
            </p:spPr>
            <p:txBody>
              <a:bodyPr wrap="square" rtlCol="0">
                <a:spAutoFit/>
              </a:bodyPr>
              <a:lstStyle/>
              <a:p>
                <a:r>
                  <a:rPr lang="en-US" sz="800">
                    <a:cs typeface="Calibri" panose="020F0502020204030204" pitchFamily="34" charset="0"/>
                  </a:rPr>
                  <a:t>Scheduler</a:t>
                </a:r>
              </a:p>
            </p:txBody>
          </p:sp>
          <p:pic>
            <p:nvPicPr>
              <p:cNvPr id="92" name="Graphic 91" descr="Alarm clock with solid fill">
                <a:extLst>
                  <a:ext uri="{FF2B5EF4-FFF2-40B4-BE49-F238E27FC236}">
                    <a16:creationId xmlns:a16="http://schemas.microsoft.com/office/drawing/2014/main" id="{C79A4ABD-F876-4B60-ABFF-6E58BA7FD1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6771" y="2801902"/>
                <a:ext cx="457200" cy="457200"/>
              </a:xfrm>
              <a:prstGeom prst="rect">
                <a:avLst/>
              </a:prstGeom>
            </p:spPr>
          </p:pic>
        </p:grpSp>
        <p:cxnSp>
          <p:nvCxnSpPr>
            <p:cNvPr id="58" name="Straight Arrow Connector 57">
              <a:extLst>
                <a:ext uri="{FF2B5EF4-FFF2-40B4-BE49-F238E27FC236}">
                  <a16:creationId xmlns:a16="http://schemas.microsoft.com/office/drawing/2014/main" id="{9527D812-425C-4037-8BC6-96707ACB93D5}"/>
                </a:ext>
              </a:extLst>
            </p:cNvPr>
            <p:cNvCxnSpPr>
              <a:cxnSpLocks/>
            </p:cNvCxnSpPr>
            <p:nvPr/>
          </p:nvCxnSpPr>
          <p:spPr>
            <a:xfrm>
              <a:off x="1140227" y="3195067"/>
              <a:ext cx="17456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EEA9F78-F396-4647-B2CD-778D20A76BFC}"/>
                </a:ext>
              </a:extLst>
            </p:cNvPr>
            <p:cNvCxnSpPr>
              <a:cxnSpLocks/>
            </p:cNvCxnSpPr>
            <p:nvPr/>
          </p:nvCxnSpPr>
          <p:spPr>
            <a:xfrm>
              <a:off x="1228436" y="2742200"/>
              <a:ext cx="5431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72C717C-62A1-4E1D-B703-09192E5FB0C4}"/>
                </a:ext>
              </a:extLst>
            </p:cNvPr>
            <p:cNvCxnSpPr>
              <a:stCxn id="96" idx="3"/>
              <a:endCxn id="94" idx="1"/>
            </p:cNvCxnSpPr>
            <p:nvPr/>
          </p:nvCxnSpPr>
          <p:spPr>
            <a:xfrm>
              <a:off x="2664054" y="2692268"/>
              <a:ext cx="262130" cy="24234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8103A80B-4696-437C-934F-56C2E1E0AF68}"/>
                </a:ext>
              </a:extLst>
            </p:cNvPr>
            <p:cNvSpPr txBox="1"/>
            <p:nvPr/>
          </p:nvSpPr>
          <p:spPr>
            <a:xfrm>
              <a:off x="7483581" y="3584413"/>
              <a:ext cx="673937" cy="200055"/>
            </a:xfrm>
            <a:prstGeom prst="rect">
              <a:avLst/>
            </a:prstGeom>
            <a:noFill/>
          </p:spPr>
          <p:txBody>
            <a:bodyPr wrap="square" rtlCol="0">
              <a:spAutoFit/>
            </a:bodyPr>
            <a:lstStyle/>
            <a:p>
              <a:r>
                <a:rPr lang="en-US" sz="700">
                  <a:solidFill>
                    <a:schemeClr val="bg1"/>
                  </a:solidFill>
                  <a:cs typeface="Calibri" panose="020F0502020204030204" pitchFamily="34" charset="0"/>
                </a:rPr>
                <a:t>Staging DB</a:t>
              </a:r>
            </a:p>
          </p:txBody>
        </p:sp>
        <p:cxnSp>
          <p:nvCxnSpPr>
            <p:cNvPr id="65" name="Straight Arrow Connector 64">
              <a:extLst>
                <a:ext uri="{FF2B5EF4-FFF2-40B4-BE49-F238E27FC236}">
                  <a16:creationId xmlns:a16="http://schemas.microsoft.com/office/drawing/2014/main" id="{73662409-5750-4A1C-A1B7-F8F0FF80CFA5}"/>
                </a:ext>
              </a:extLst>
            </p:cNvPr>
            <p:cNvCxnSpPr>
              <a:cxnSpLocks/>
            </p:cNvCxnSpPr>
            <p:nvPr/>
          </p:nvCxnSpPr>
          <p:spPr>
            <a:xfrm>
              <a:off x="6697246" y="2800918"/>
              <a:ext cx="339010" cy="1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807F4C3-85F2-4DCD-896B-4069E7B5CE1A}"/>
                </a:ext>
              </a:extLst>
            </p:cNvPr>
            <p:cNvSpPr/>
            <p:nvPr/>
          </p:nvSpPr>
          <p:spPr bwMode="auto">
            <a:xfrm>
              <a:off x="7095216" y="2544255"/>
              <a:ext cx="2318362" cy="1237159"/>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lIns="67366" tIns="33684" rIns="67366" bIns="33684" rtlCol="0" anchor="ctr"/>
            <a:lstStyle/>
            <a:p>
              <a:pPr marL="0" marR="0" lvl="0" indent="0" algn="ctr" defTabSz="685132" rtl="0" eaLnBrk="1" fontAlgn="base" latinLnBrk="0" hangingPunct="1">
                <a:lnSpc>
                  <a:spcPct val="106000"/>
                </a:lnSpc>
                <a:spcBef>
                  <a:spcPct val="80000"/>
                </a:spcBef>
                <a:spcAft>
                  <a:spcPct val="0"/>
                </a:spcAft>
                <a:buClr>
                  <a:srgbClr val="000000"/>
                </a:buClr>
                <a:buSzPct val="80000"/>
                <a:buFontTx/>
                <a:buNone/>
                <a:tabLst/>
                <a:defRPr/>
              </a:pPr>
              <a:endParaRPr kumimoji="0" lang="en-US" sz="698"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7" name="Text Box 10">
              <a:extLst>
                <a:ext uri="{FF2B5EF4-FFF2-40B4-BE49-F238E27FC236}">
                  <a16:creationId xmlns:a16="http://schemas.microsoft.com/office/drawing/2014/main" id="{49489D8A-0EC5-4E13-8E0D-ABBAE175A72E}"/>
                </a:ext>
              </a:extLst>
            </p:cNvPr>
            <p:cNvSpPr txBox="1">
              <a:spLocks noChangeArrowheads="1"/>
            </p:cNvSpPr>
            <p:nvPr/>
          </p:nvSpPr>
          <p:spPr bwMode="auto">
            <a:xfrm>
              <a:off x="7084292" y="2218607"/>
              <a:ext cx="2329285" cy="313774"/>
            </a:xfrm>
            <a:prstGeom prst="rect">
              <a:avLst/>
            </a:prstGeom>
            <a:solidFill>
              <a:srgbClr val="62B5E5"/>
            </a:solidFill>
            <a:ln w="19050" algn="ctr">
              <a:noFill/>
              <a:miter lim="800000"/>
              <a:headEnd/>
              <a:tailEnd/>
            </a:ln>
          </p:spPr>
          <p:txBody>
            <a:bodyPr wrap="square" lIns="88900" tIns="88900" rIns="88900" bIns="88900" rtlCol="0" anchor="ctr"/>
            <a:lstStyle>
              <a:defPPr>
                <a:defRPr lang="en-US"/>
              </a:defPPr>
              <a:lvl1pPr marR="0" lvl="0" indent="0" algn="ctr" defTabSz="1219170" fontAlgn="auto">
                <a:lnSpc>
                  <a:spcPct val="106000"/>
                </a:lnSpc>
                <a:spcBef>
                  <a:spcPts val="0"/>
                </a:spcBef>
                <a:spcAft>
                  <a:spcPts val="0"/>
                </a:spcAft>
                <a:buClrTx/>
                <a:buSzTx/>
                <a:buFont typeface="Wingdings 2" pitchFamily="18" charset="2"/>
                <a:buNone/>
                <a:tabLst/>
                <a:defRPr sz="900" b="1">
                  <a:solidFill>
                    <a:prstClr val="white"/>
                  </a:solidFill>
                  <a:latin typeface="Open Sans"/>
                </a:defRPr>
              </a:lvl1pP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Oracle ERP Cloud</a:t>
              </a:r>
            </a:p>
          </p:txBody>
        </p:sp>
        <p:sp>
          <p:nvSpPr>
            <p:cNvPr id="68" name="TextBox 67">
              <a:extLst>
                <a:ext uri="{FF2B5EF4-FFF2-40B4-BE49-F238E27FC236}">
                  <a16:creationId xmlns:a16="http://schemas.microsoft.com/office/drawing/2014/main" id="{2C8A8DF8-7D8F-4155-A9D7-C9C2E6390E7A}"/>
                </a:ext>
              </a:extLst>
            </p:cNvPr>
            <p:cNvSpPr txBox="1"/>
            <p:nvPr/>
          </p:nvSpPr>
          <p:spPr>
            <a:xfrm>
              <a:off x="7140727" y="3015803"/>
              <a:ext cx="500841" cy="347211"/>
            </a:xfrm>
            <a:prstGeom prst="rect">
              <a:avLst/>
            </a:prstGeom>
          </p:spPr>
          <p:txBody>
            <a:bodyPr wrap="square" rtlCol="0">
              <a:spAutoFit/>
            </a:bodyPr>
            <a:lstStyle/>
            <a:p>
              <a:pPr marL="1588" marR="0" lvl="0" indent="0" algn="ctr" defTabSz="914400" rtl="0" eaLnBrk="1" fontAlgn="base" latinLnBrk="0" hangingPunct="1">
                <a:lnSpc>
                  <a:spcPct val="106000"/>
                </a:lnSpc>
                <a:spcBef>
                  <a:spcPct val="80000"/>
                </a:spcBef>
                <a:spcAft>
                  <a:spcPct val="0"/>
                </a:spcAft>
                <a:buClr>
                  <a:srgbClr val="000000"/>
                </a:buClr>
                <a:buSzTx/>
                <a:buFontTx/>
                <a:buNone/>
                <a:tabLst/>
                <a:defRPr/>
              </a:pPr>
              <a:r>
                <a:rPr kumimoji="0" lang="en-US" sz="800" b="0" i="0" u="none" strike="noStrike" kern="120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UCM Server</a:t>
              </a:r>
            </a:p>
          </p:txBody>
        </p:sp>
        <p:sp>
          <p:nvSpPr>
            <p:cNvPr id="69" name="Line 13">
              <a:extLst>
                <a:ext uri="{FF2B5EF4-FFF2-40B4-BE49-F238E27FC236}">
                  <a16:creationId xmlns:a16="http://schemas.microsoft.com/office/drawing/2014/main" id="{E3F0E4D7-6AA8-4970-8DDF-8916F50F8CAA}"/>
                </a:ext>
              </a:extLst>
            </p:cNvPr>
            <p:cNvSpPr>
              <a:spLocks noChangeShapeType="1"/>
            </p:cNvSpPr>
            <p:nvPr/>
          </p:nvSpPr>
          <p:spPr bwMode="auto">
            <a:xfrm>
              <a:off x="7727345" y="2779078"/>
              <a:ext cx="268862" cy="1"/>
            </a:xfrm>
            <a:prstGeom prst="line">
              <a:avLst/>
            </a:prstGeom>
            <a:noFill/>
            <a:ln w="12700">
              <a:solidFill>
                <a:srgbClr val="00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1" name="TextBox 70">
              <a:extLst>
                <a:ext uri="{FF2B5EF4-FFF2-40B4-BE49-F238E27FC236}">
                  <a16:creationId xmlns:a16="http://schemas.microsoft.com/office/drawing/2014/main" id="{08994244-75EA-4B44-A5CC-5CA2E42F64A0}"/>
                </a:ext>
              </a:extLst>
            </p:cNvPr>
            <p:cNvSpPr txBox="1"/>
            <p:nvPr/>
          </p:nvSpPr>
          <p:spPr>
            <a:xfrm>
              <a:off x="7500094" y="3583437"/>
              <a:ext cx="190256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Cloud Applications</a:t>
              </a:r>
              <a:endParaRPr kumimoji="0" lang="en-US" sz="8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73" name="Picture 2" descr="http://www.zebrac.com/zePortal/WebFiles/ZEBRA/WebImages/OracleSolutions/oracleDBSection.png">
              <a:extLst>
                <a:ext uri="{FF2B5EF4-FFF2-40B4-BE49-F238E27FC236}">
                  <a16:creationId xmlns:a16="http://schemas.microsoft.com/office/drawing/2014/main" id="{CD320B40-0634-43AF-8355-3CB738AC2D3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89643" y="2645908"/>
              <a:ext cx="392047" cy="371452"/>
            </a:xfrm>
            <a:prstGeom prst="rect">
              <a:avLst/>
            </a:prstGeom>
            <a:solidFill>
              <a:srgbClr val="92D050"/>
            </a:solidFill>
          </p:spPr>
        </p:pic>
        <p:sp>
          <p:nvSpPr>
            <p:cNvPr id="75" name="TextBox 74">
              <a:extLst>
                <a:ext uri="{FF2B5EF4-FFF2-40B4-BE49-F238E27FC236}">
                  <a16:creationId xmlns:a16="http://schemas.microsoft.com/office/drawing/2014/main" id="{B35400A1-3C0B-473F-8AAC-4CD727F8C41B}"/>
                </a:ext>
              </a:extLst>
            </p:cNvPr>
            <p:cNvSpPr txBox="1"/>
            <p:nvPr/>
          </p:nvSpPr>
          <p:spPr>
            <a:xfrm>
              <a:off x="8559434" y="2606999"/>
              <a:ext cx="793596" cy="605037"/>
            </a:xfrm>
            <a:prstGeom prst="rect">
              <a:avLst/>
            </a:prstGeom>
          </p:spPr>
          <p:txBody>
            <a:bodyPr wrap="square" rtlCol="0">
              <a:spAutoFit/>
            </a:bodyPr>
            <a:lstStyle/>
            <a:p>
              <a:pPr marL="1588" marR="0" lvl="0" indent="0" algn="ctr" defTabSz="914400" rtl="0" eaLnBrk="1" fontAlgn="base" latinLnBrk="0" hangingPunct="1">
                <a:lnSpc>
                  <a:spcPct val="106000"/>
                </a:lnSpc>
                <a:spcBef>
                  <a:spcPct val="80000"/>
                </a:spcBef>
                <a:spcAft>
                  <a:spcPct val="0"/>
                </a:spcAft>
                <a:buClr>
                  <a:srgbClr val="000000"/>
                </a:buClr>
                <a:buSzTx/>
                <a:buFontTx/>
                <a:buNone/>
                <a:tabLst/>
                <a:defRPr/>
              </a:pPr>
              <a:r>
                <a:rPr kumimoji="0" lang="en-US" sz="800" b="0" i="0" u="none" strike="noStrike" kern="120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Transaction Object table (</a:t>
              </a:r>
              <a:r>
                <a:rPr lang="en-US" sz="800">
                  <a:solidFill>
                    <a:srgbClr val="000000"/>
                  </a:solidFill>
                  <a:ea typeface="Open Sans" panose="020B0606030504020204" pitchFamily="34" charset="0"/>
                  <a:cs typeface="Open Sans" panose="020B0606030504020204" pitchFamily="34" charset="0"/>
                </a:rPr>
                <a:t>Interface Table</a:t>
              </a:r>
              <a:r>
                <a:rPr kumimoji="0" lang="en-US" sz="800" b="0" i="0" u="none" strike="noStrike" kern="120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a:t>
              </a:r>
            </a:p>
          </p:txBody>
        </p:sp>
        <p:pic>
          <p:nvPicPr>
            <p:cNvPr id="76" name="Picture 75">
              <a:extLst>
                <a:ext uri="{FF2B5EF4-FFF2-40B4-BE49-F238E27FC236}">
                  <a16:creationId xmlns:a16="http://schemas.microsoft.com/office/drawing/2014/main" id="{BD217242-78F4-4945-BCB8-9EEAF4C1EC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99523" y="2623564"/>
              <a:ext cx="268862" cy="351417"/>
            </a:xfrm>
            <a:prstGeom prst="rect">
              <a:avLst/>
            </a:prstGeom>
          </p:spPr>
        </p:pic>
        <p:sp>
          <p:nvSpPr>
            <p:cNvPr id="77" name="Freeform 997">
              <a:extLst>
                <a:ext uri="{FF2B5EF4-FFF2-40B4-BE49-F238E27FC236}">
                  <a16:creationId xmlns:a16="http://schemas.microsoft.com/office/drawing/2014/main" id="{C583A47C-20A7-44EC-9FB1-91F99AAA0D96}"/>
                </a:ext>
              </a:extLst>
            </p:cNvPr>
            <p:cNvSpPr>
              <a:spLocks noChangeAspect="1" noEditPoints="1"/>
            </p:cNvSpPr>
            <p:nvPr/>
          </p:nvSpPr>
          <p:spPr bwMode="auto">
            <a:xfrm>
              <a:off x="8273965" y="2559531"/>
              <a:ext cx="250664" cy="154541"/>
            </a:xfrm>
            <a:custGeom>
              <a:avLst/>
              <a:gdLst>
                <a:gd name="T0" fmla="*/ 394 w 512"/>
                <a:gd name="T1" fmla="*/ 280 h 512"/>
                <a:gd name="T2" fmla="*/ 365 w 512"/>
                <a:gd name="T3" fmla="*/ 309 h 512"/>
                <a:gd name="T4" fmla="*/ 167 w 512"/>
                <a:gd name="T5" fmla="*/ 309 h 512"/>
                <a:gd name="T6" fmla="*/ 117 w 512"/>
                <a:gd name="T7" fmla="*/ 259 h 512"/>
                <a:gd name="T8" fmla="*/ 167 w 512"/>
                <a:gd name="T9" fmla="*/ 210 h 512"/>
                <a:gd name="T10" fmla="*/ 189 w 512"/>
                <a:gd name="T11" fmla="*/ 217 h 512"/>
                <a:gd name="T12" fmla="*/ 199 w 512"/>
                <a:gd name="T13" fmla="*/ 221 h 512"/>
                <a:gd name="T14" fmla="*/ 208 w 512"/>
                <a:gd name="T15" fmla="*/ 213 h 512"/>
                <a:gd name="T16" fmla="*/ 208 w 512"/>
                <a:gd name="T17" fmla="*/ 211 h 512"/>
                <a:gd name="T18" fmla="*/ 210 w 512"/>
                <a:gd name="T19" fmla="*/ 206 h 512"/>
                <a:gd name="T20" fmla="*/ 277 w 512"/>
                <a:gd name="T21" fmla="*/ 160 h 512"/>
                <a:gd name="T22" fmla="*/ 347 w 512"/>
                <a:gd name="T23" fmla="*/ 230 h 512"/>
                <a:gd name="T24" fmla="*/ 347 w 512"/>
                <a:gd name="T25" fmla="*/ 234 h 512"/>
                <a:gd name="T26" fmla="*/ 347 w 512"/>
                <a:gd name="T27" fmla="*/ 239 h 512"/>
                <a:gd name="T28" fmla="*/ 350 w 512"/>
                <a:gd name="T29" fmla="*/ 249 h 512"/>
                <a:gd name="T30" fmla="*/ 361 w 512"/>
                <a:gd name="T31" fmla="*/ 251 h 512"/>
                <a:gd name="T32" fmla="*/ 363 w 512"/>
                <a:gd name="T33" fmla="*/ 250 h 512"/>
                <a:gd name="T34" fmla="*/ 365 w 512"/>
                <a:gd name="T35" fmla="*/ 250 h 512"/>
                <a:gd name="T36" fmla="*/ 394 w 512"/>
                <a:gd name="T37" fmla="*/ 280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416 w 512"/>
                <a:gd name="T49" fmla="*/ 280 h 512"/>
                <a:gd name="T50" fmla="*/ 369 w 512"/>
                <a:gd name="T51" fmla="*/ 229 h 512"/>
                <a:gd name="T52" fmla="*/ 277 w 512"/>
                <a:gd name="T53" fmla="*/ 138 h 512"/>
                <a:gd name="T54" fmla="*/ 192 w 512"/>
                <a:gd name="T55" fmla="*/ 194 h 512"/>
                <a:gd name="T56" fmla="*/ 167 w 512"/>
                <a:gd name="T57" fmla="*/ 189 h 512"/>
                <a:gd name="T58" fmla="*/ 96 w 512"/>
                <a:gd name="T59" fmla="*/ 259 h 512"/>
                <a:gd name="T60" fmla="*/ 167 w 512"/>
                <a:gd name="T61" fmla="*/ 330 h 512"/>
                <a:gd name="T62" fmla="*/ 365 w 512"/>
                <a:gd name="T63" fmla="*/ 330 h 512"/>
                <a:gd name="T64" fmla="*/ 416 w 512"/>
                <a:gd name="T65" fmla="*/ 28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394" y="280"/>
                  </a:moveTo>
                  <a:cubicBezTo>
                    <a:pt x="394" y="296"/>
                    <a:pt x="381" y="309"/>
                    <a:pt x="365" y="309"/>
                  </a:cubicBezTo>
                  <a:cubicBezTo>
                    <a:pt x="167" y="309"/>
                    <a:pt x="167" y="309"/>
                    <a:pt x="167" y="309"/>
                  </a:cubicBezTo>
                  <a:cubicBezTo>
                    <a:pt x="139" y="309"/>
                    <a:pt x="117" y="287"/>
                    <a:pt x="117" y="259"/>
                  </a:cubicBezTo>
                  <a:cubicBezTo>
                    <a:pt x="117" y="232"/>
                    <a:pt x="139" y="210"/>
                    <a:pt x="167" y="210"/>
                  </a:cubicBezTo>
                  <a:cubicBezTo>
                    <a:pt x="175" y="210"/>
                    <a:pt x="182" y="212"/>
                    <a:pt x="189" y="217"/>
                  </a:cubicBezTo>
                  <a:cubicBezTo>
                    <a:pt x="191" y="220"/>
                    <a:pt x="195" y="222"/>
                    <a:pt x="199" y="221"/>
                  </a:cubicBezTo>
                  <a:cubicBezTo>
                    <a:pt x="204" y="220"/>
                    <a:pt x="207" y="217"/>
                    <a:pt x="208" y="213"/>
                  </a:cubicBezTo>
                  <a:cubicBezTo>
                    <a:pt x="208" y="211"/>
                    <a:pt x="208" y="211"/>
                    <a:pt x="208" y="211"/>
                  </a:cubicBezTo>
                  <a:cubicBezTo>
                    <a:pt x="209" y="209"/>
                    <a:pt x="209" y="208"/>
                    <a:pt x="210" y="206"/>
                  </a:cubicBezTo>
                  <a:cubicBezTo>
                    <a:pt x="220" y="179"/>
                    <a:pt x="248" y="160"/>
                    <a:pt x="277" y="160"/>
                  </a:cubicBezTo>
                  <a:cubicBezTo>
                    <a:pt x="316" y="160"/>
                    <a:pt x="347" y="191"/>
                    <a:pt x="347" y="230"/>
                  </a:cubicBezTo>
                  <a:cubicBezTo>
                    <a:pt x="347" y="231"/>
                    <a:pt x="347" y="232"/>
                    <a:pt x="347" y="234"/>
                  </a:cubicBezTo>
                  <a:cubicBezTo>
                    <a:pt x="347" y="236"/>
                    <a:pt x="347" y="237"/>
                    <a:pt x="347" y="239"/>
                  </a:cubicBezTo>
                  <a:cubicBezTo>
                    <a:pt x="346" y="243"/>
                    <a:pt x="348" y="247"/>
                    <a:pt x="350" y="249"/>
                  </a:cubicBezTo>
                  <a:cubicBezTo>
                    <a:pt x="353" y="251"/>
                    <a:pt x="357" y="252"/>
                    <a:pt x="361" y="251"/>
                  </a:cubicBezTo>
                  <a:cubicBezTo>
                    <a:pt x="362" y="250"/>
                    <a:pt x="363" y="250"/>
                    <a:pt x="363" y="250"/>
                  </a:cubicBezTo>
                  <a:cubicBezTo>
                    <a:pt x="364" y="250"/>
                    <a:pt x="364" y="250"/>
                    <a:pt x="365" y="250"/>
                  </a:cubicBezTo>
                  <a:cubicBezTo>
                    <a:pt x="381" y="250"/>
                    <a:pt x="394" y="263"/>
                    <a:pt x="394" y="28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80"/>
                  </a:moveTo>
                  <a:cubicBezTo>
                    <a:pt x="416" y="253"/>
                    <a:pt x="395" y="231"/>
                    <a:pt x="369" y="229"/>
                  </a:cubicBezTo>
                  <a:cubicBezTo>
                    <a:pt x="368" y="179"/>
                    <a:pt x="327" y="138"/>
                    <a:pt x="277" y="138"/>
                  </a:cubicBezTo>
                  <a:cubicBezTo>
                    <a:pt x="240" y="138"/>
                    <a:pt x="206" y="161"/>
                    <a:pt x="192" y="194"/>
                  </a:cubicBezTo>
                  <a:cubicBezTo>
                    <a:pt x="184" y="190"/>
                    <a:pt x="176" y="189"/>
                    <a:pt x="167" y="189"/>
                  </a:cubicBezTo>
                  <a:cubicBezTo>
                    <a:pt x="127" y="189"/>
                    <a:pt x="96" y="220"/>
                    <a:pt x="96" y="259"/>
                  </a:cubicBezTo>
                  <a:cubicBezTo>
                    <a:pt x="96" y="299"/>
                    <a:pt x="127" y="330"/>
                    <a:pt x="167" y="330"/>
                  </a:cubicBezTo>
                  <a:cubicBezTo>
                    <a:pt x="365" y="330"/>
                    <a:pt x="365" y="330"/>
                    <a:pt x="365" y="330"/>
                  </a:cubicBezTo>
                  <a:cubicBezTo>
                    <a:pt x="393" y="330"/>
                    <a:pt x="416" y="308"/>
                    <a:pt x="416" y="2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Line 13">
              <a:extLst>
                <a:ext uri="{FF2B5EF4-FFF2-40B4-BE49-F238E27FC236}">
                  <a16:creationId xmlns:a16="http://schemas.microsoft.com/office/drawing/2014/main" id="{AE828649-A1E5-429A-BAB8-A9ECCF2D345B}"/>
                </a:ext>
              </a:extLst>
            </p:cNvPr>
            <p:cNvSpPr>
              <a:spLocks noChangeShapeType="1"/>
            </p:cNvSpPr>
            <p:nvPr/>
          </p:nvSpPr>
          <p:spPr bwMode="auto">
            <a:xfrm flipH="1">
              <a:off x="8470759" y="2812285"/>
              <a:ext cx="1356" cy="246797"/>
            </a:xfrm>
            <a:prstGeom prst="line">
              <a:avLst/>
            </a:prstGeom>
            <a:noFill/>
            <a:ln w="12700">
              <a:solidFill>
                <a:srgbClr val="00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79" name="Picture 78">
              <a:extLst>
                <a:ext uri="{FF2B5EF4-FFF2-40B4-BE49-F238E27FC236}">
                  <a16:creationId xmlns:a16="http://schemas.microsoft.com/office/drawing/2014/main" id="{A408EC9B-188C-4AEC-9DA4-C7240DBA232F}"/>
                </a:ext>
              </a:extLst>
            </p:cNvPr>
            <p:cNvPicPr>
              <a:picLocks noChangeAspect="1"/>
            </p:cNvPicPr>
            <p:nvPr/>
          </p:nvPicPr>
          <p:blipFill>
            <a:blip r:embed="rId3"/>
            <a:stretch>
              <a:fillRect/>
            </a:stretch>
          </p:blipFill>
          <p:spPr>
            <a:xfrm>
              <a:off x="7796834" y="3081627"/>
              <a:ext cx="971872" cy="494006"/>
            </a:xfrm>
            <a:prstGeom prst="rect">
              <a:avLst/>
            </a:prstGeom>
          </p:spPr>
        </p:pic>
      </p:grpSp>
    </p:spTree>
    <p:extLst>
      <p:ext uri="{BB962C8B-B14F-4D97-AF65-F5344CB8AC3E}">
        <p14:creationId xmlns:p14="http://schemas.microsoft.com/office/powerpoint/2010/main" val="154056023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a:xfrm>
            <a:off x="75740" y="207510"/>
            <a:ext cx="9031251" cy="497360"/>
          </a:xfrm>
        </p:spPr>
        <p:txBody>
          <a:bodyPr>
            <a:noAutofit/>
          </a:bodyPr>
          <a:lstStyle/>
          <a:p>
            <a:r>
              <a:rPr lang="en-US" sz="2000" spc="-75">
                <a:latin typeface="+mn-lt"/>
                <a:ea typeface="Open Sans Light" panose="020B0306030504020204" pitchFamily="34" charset="0"/>
                <a:cs typeface="Open Sans Light" panose="020B0306030504020204" pitchFamily="34" charset="0"/>
              </a:rPr>
              <a:t>Pattern: Out of Box direct integration using SFTP/Transmission Configuration</a:t>
            </a:r>
            <a:endParaRPr lang="en-US" sz="2000">
              <a:latin typeface="+mn-lt"/>
            </a:endParaRPr>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13</a:t>
            </a:fld>
            <a:endParaRPr lang="en-US"/>
          </a:p>
        </p:txBody>
      </p:sp>
      <p:sp>
        <p:nvSpPr>
          <p:cNvPr id="37" name="TextBox 36">
            <a:extLst>
              <a:ext uri="{FF2B5EF4-FFF2-40B4-BE49-F238E27FC236}">
                <a16:creationId xmlns:a16="http://schemas.microsoft.com/office/drawing/2014/main" id="{41832A0F-804B-4B96-AD8A-F1D7D48F064A}"/>
              </a:ext>
            </a:extLst>
          </p:cNvPr>
          <p:cNvSpPr txBox="1"/>
          <p:nvPr/>
        </p:nvSpPr>
        <p:spPr>
          <a:xfrm>
            <a:off x="342568" y="1016053"/>
            <a:ext cx="8659917" cy="366254"/>
          </a:xfrm>
          <a:prstGeom prst="rect">
            <a:avLst/>
          </a:prstGeom>
          <a:noFill/>
        </p:spPr>
        <p:txBody>
          <a:bodyPr wrap="square">
            <a:spAutoFit/>
          </a:bodyPr>
          <a:lstStyle/>
          <a:p>
            <a:endParaRPr lang="en-US"/>
          </a:p>
        </p:txBody>
      </p:sp>
      <p:grpSp>
        <p:nvGrpSpPr>
          <p:cNvPr id="4" name="Group 3">
            <a:extLst>
              <a:ext uri="{FF2B5EF4-FFF2-40B4-BE49-F238E27FC236}">
                <a16:creationId xmlns:a16="http://schemas.microsoft.com/office/drawing/2014/main" id="{8191D99C-898E-4509-9583-55B85CA31DA1}"/>
              </a:ext>
            </a:extLst>
          </p:cNvPr>
          <p:cNvGrpSpPr/>
          <p:nvPr/>
        </p:nvGrpSpPr>
        <p:grpSpPr>
          <a:xfrm>
            <a:off x="342569" y="2377038"/>
            <a:ext cx="8845316" cy="2856783"/>
            <a:chOff x="3744" y="2377038"/>
            <a:chExt cx="9399511" cy="2856783"/>
          </a:xfrm>
        </p:grpSpPr>
        <p:grpSp>
          <p:nvGrpSpPr>
            <p:cNvPr id="6" name="Group 5">
              <a:extLst>
                <a:ext uri="{FF2B5EF4-FFF2-40B4-BE49-F238E27FC236}">
                  <a16:creationId xmlns:a16="http://schemas.microsoft.com/office/drawing/2014/main" id="{D47F9F41-5EB4-4441-931A-0D6C9129C1DA}"/>
                </a:ext>
              </a:extLst>
            </p:cNvPr>
            <p:cNvGrpSpPr/>
            <p:nvPr/>
          </p:nvGrpSpPr>
          <p:grpSpPr>
            <a:xfrm>
              <a:off x="7085387" y="2568667"/>
              <a:ext cx="2317868" cy="2268438"/>
              <a:chOff x="8866000" y="1950593"/>
              <a:chExt cx="2965677" cy="3024583"/>
            </a:xfrm>
          </p:grpSpPr>
          <p:cxnSp>
            <p:nvCxnSpPr>
              <p:cNvPr id="7" name="Straight Connector 6">
                <a:extLst>
                  <a:ext uri="{FF2B5EF4-FFF2-40B4-BE49-F238E27FC236}">
                    <a16:creationId xmlns:a16="http://schemas.microsoft.com/office/drawing/2014/main" id="{F8E7A266-0EA9-49D3-A202-3696F431C168}"/>
                  </a:ext>
                </a:extLst>
              </p:cNvPr>
              <p:cNvCxnSpPr/>
              <p:nvPr/>
            </p:nvCxnSpPr>
            <p:spPr>
              <a:xfrm flipV="1">
                <a:off x="9202670" y="4132579"/>
                <a:ext cx="1113880" cy="457200"/>
              </a:xfrm>
              <a:prstGeom prst="line">
                <a:avLst/>
              </a:prstGeom>
              <a:noFill/>
              <a:ln w="6350" cap="flat" cmpd="sng" algn="ctr">
                <a:solidFill>
                  <a:sysClr val="window" lastClr="FFFFFF"/>
                </a:solidFill>
                <a:prstDash val="solid"/>
                <a:miter lim="800000"/>
              </a:ln>
              <a:effectLst/>
            </p:spPr>
          </p:cxnSp>
          <p:cxnSp>
            <p:nvCxnSpPr>
              <p:cNvPr id="8" name="Straight Connector 7">
                <a:extLst>
                  <a:ext uri="{FF2B5EF4-FFF2-40B4-BE49-F238E27FC236}">
                    <a16:creationId xmlns:a16="http://schemas.microsoft.com/office/drawing/2014/main" id="{70BAEBCC-1685-4A6C-8205-6B3B02656A1B}"/>
                  </a:ext>
                </a:extLst>
              </p:cNvPr>
              <p:cNvCxnSpPr/>
              <p:nvPr/>
            </p:nvCxnSpPr>
            <p:spPr>
              <a:xfrm flipV="1">
                <a:off x="10309071" y="3202353"/>
                <a:ext cx="1113880" cy="457200"/>
              </a:xfrm>
              <a:prstGeom prst="line">
                <a:avLst/>
              </a:prstGeom>
              <a:noFill/>
              <a:ln w="6350" cap="flat" cmpd="sng" algn="ctr">
                <a:solidFill>
                  <a:sysClr val="window" lastClr="FFFFFF"/>
                </a:solidFill>
                <a:prstDash val="solid"/>
                <a:miter lim="800000"/>
              </a:ln>
              <a:effectLst/>
            </p:spPr>
          </p:cxnSp>
          <p:sp>
            <p:nvSpPr>
              <p:cNvPr id="9" name="Rectangle 8">
                <a:extLst>
                  <a:ext uri="{FF2B5EF4-FFF2-40B4-BE49-F238E27FC236}">
                    <a16:creationId xmlns:a16="http://schemas.microsoft.com/office/drawing/2014/main" id="{BECF6B26-460D-4E15-808E-0B473C59B87E}"/>
                  </a:ext>
                </a:extLst>
              </p:cNvPr>
              <p:cNvSpPr/>
              <p:nvPr/>
            </p:nvSpPr>
            <p:spPr bwMode="gray">
              <a:xfrm>
                <a:off x="9508241" y="1950593"/>
                <a:ext cx="2291633" cy="822598"/>
              </a:xfrm>
              <a:prstGeom prst="rect">
                <a:avLst/>
              </a:prstGeom>
              <a:solidFill>
                <a:srgbClr val="21999E"/>
              </a:solidFill>
              <a:ln w="19050" algn="ctr">
                <a:noFill/>
                <a:miter lim="800000"/>
                <a:headEnd/>
                <a:tailEnd/>
              </a:ln>
            </p:spPr>
            <p:txBody>
              <a:bodyPr wrap="square" lIns="66675" tIns="66675" rIns="66675" bIns="66675" rtlCol="0" anchor="t" anchorCtr="0"/>
              <a:lstStyle/>
              <a:p>
                <a:pPr marL="128588" indent="-128588" defTabSz="685800">
                  <a:lnSpc>
                    <a:spcPct val="106000"/>
                  </a:lnSpc>
                  <a:buFont typeface="Wingdings" panose="05000000000000000000" pitchFamily="2" charset="2"/>
                  <a:buChar char="ü"/>
                </a:pPr>
                <a:r>
                  <a:rPr lang="en-US" sz="750">
                    <a:solidFill>
                      <a:prstClr val="white"/>
                    </a:solidFill>
                  </a:rPr>
                  <a:t>Complex Extracts using BI Publisher</a:t>
                </a:r>
              </a:p>
              <a:p>
                <a:pPr marL="128588" indent="-128588" defTabSz="685800">
                  <a:lnSpc>
                    <a:spcPct val="106000"/>
                  </a:lnSpc>
                  <a:buFont typeface="Wingdings" panose="05000000000000000000" pitchFamily="2" charset="2"/>
                  <a:buChar char="ü"/>
                </a:pPr>
                <a:r>
                  <a:rPr lang="en-US" sz="750">
                    <a:solidFill>
                      <a:prstClr val="white"/>
                    </a:solidFill>
                  </a:rPr>
                  <a:t>Payment files generated for Banks</a:t>
                </a:r>
              </a:p>
            </p:txBody>
          </p:sp>
          <p:sp>
            <p:nvSpPr>
              <p:cNvPr id="10" name="Rectangle 9">
                <a:extLst>
                  <a:ext uri="{FF2B5EF4-FFF2-40B4-BE49-F238E27FC236}">
                    <a16:creationId xmlns:a16="http://schemas.microsoft.com/office/drawing/2014/main" id="{B3582ECB-2808-461C-BDF3-2BD772CD2640}"/>
                  </a:ext>
                </a:extLst>
              </p:cNvPr>
              <p:cNvSpPr/>
              <p:nvPr/>
            </p:nvSpPr>
            <p:spPr bwMode="gray">
              <a:xfrm>
                <a:off x="9857099" y="3747181"/>
                <a:ext cx="1974578" cy="581224"/>
              </a:xfrm>
              <a:prstGeom prst="rect">
                <a:avLst/>
              </a:prstGeom>
              <a:solidFill>
                <a:srgbClr val="21999E"/>
              </a:solidFill>
              <a:ln w="19050" algn="ctr">
                <a:noFill/>
                <a:miter lim="800000"/>
                <a:headEnd/>
                <a:tailEnd/>
              </a:ln>
            </p:spPr>
            <p:txBody>
              <a:bodyPr wrap="square" lIns="66675" tIns="66675" rIns="66675" bIns="66675" rtlCol="0" anchor="t" anchorCtr="0"/>
              <a:lstStyle/>
              <a:p>
                <a:pPr marL="128588" indent="-128588" defTabSz="685800">
                  <a:lnSpc>
                    <a:spcPct val="106000"/>
                  </a:lnSpc>
                  <a:buFont typeface="Wingdings" panose="05000000000000000000" pitchFamily="2" charset="2"/>
                  <a:buChar char="ü"/>
                </a:pPr>
                <a:r>
                  <a:rPr lang="en-US" sz="750">
                    <a:solidFill>
                      <a:prstClr val="white"/>
                    </a:solidFill>
                  </a:rPr>
                  <a:t>Multiple Transmission options SFTP / Email  available through BI</a:t>
                </a:r>
              </a:p>
              <a:p>
                <a:pPr marL="128588" indent="-128588" defTabSz="685800">
                  <a:lnSpc>
                    <a:spcPct val="106000"/>
                  </a:lnSpc>
                  <a:buFont typeface="Wingdings" panose="05000000000000000000" pitchFamily="2" charset="2"/>
                  <a:buChar char="ü"/>
                </a:pPr>
                <a:endParaRPr lang="en-US" sz="750">
                  <a:solidFill>
                    <a:prstClr val="white"/>
                  </a:solidFill>
                </a:endParaRPr>
              </a:p>
            </p:txBody>
          </p:sp>
          <p:sp>
            <p:nvSpPr>
              <p:cNvPr id="11" name="Rectangle 10">
                <a:extLst>
                  <a:ext uri="{FF2B5EF4-FFF2-40B4-BE49-F238E27FC236}">
                    <a16:creationId xmlns:a16="http://schemas.microsoft.com/office/drawing/2014/main" id="{A15D6F8F-813F-4C3A-8560-20FEC9B320ED}"/>
                  </a:ext>
                </a:extLst>
              </p:cNvPr>
              <p:cNvSpPr/>
              <p:nvPr/>
            </p:nvSpPr>
            <p:spPr bwMode="gray">
              <a:xfrm>
                <a:off x="8866000" y="4382543"/>
                <a:ext cx="1974578" cy="592633"/>
              </a:xfrm>
              <a:prstGeom prst="rect">
                <a:avLst/>
              </a:prstGeom>
              <a:solidFill>
                <a:schemeClr val="bg1">
                  <a:lumMod val="95000"/>
                </a:schemeClr>
              </a:solidFill>
              <a:ln w="19050" algn="ctr">
                <a:noFill/>
                <a:miter lim="800000"/>
                <a:headEnd/>
                <a:tailEnd/>
              </a:ln>
            </p:spPr>
            <p:txBody>
              <a:bodyPr wrap="square" lIns="66675" tIns="66675" rIns="66675" bIns="66675" rtlCol="0" anchor="t" anchorCtr="0"/>
              <a:lstStyle/>
              <a:p>
                <a:pPr marL="128588" indent="-128588" defTabSz="685800">
                  <a:lnSpc>
                    <a:spcPct val="106000"/>
                  </a:lnSpc>
                  <a:buFont typeface="Wingdings" panose="05000000000000000000" pitchFamily="2" charset="2"/>
                  <a:buChar char="ü"/>
                </a:pPr>
                <a:r>
                  <a:rPr lang="en-US" sz="750"/>
                  <a:t>Existing integrations to on premise systems or third Party need not change </a:t>
                </a:r>
              </a:p>
            </p:txBody>
          </p:sp>
          <p:sp>
            <p:nvSpPr>
              <p:cNvPr id="12" name="Rectangle 11">
                <a:extLst>
                  <a:ext uri="{FF2B5EF4-FFF2-40B4-BE49-F238E27FC236}">
                    <a16:creationId xmlns:a16="http://schemas.microsoft.com/office/drawing/2014/main" id="{EEBFEE3C-1AC2-433B-80D1-760972EC37B3}"/>
                  </a:ext>
                </a:extLst>
              </p:cNvPr>
              <p:cNvSpPr/>
              <p:nvPr/>
            </p:nvSpPr>
            <p:spPr bwMode="gray">
              <a:xfrm>
                <a:off x="8887204" y="2904251"/>
                <a:ext cx="2584741" cy="499820"/>
              </a:xfrm>
              <a:prstGeom prst="rect">
                <a:avLst/>
              </a:prstGeom>
              <a:solidFill>
                <a:schemeClr val="bg1">
                  <a:lumMod val="95000"/>
                </a:schemeClr>
              </a:solidFill>
              <a:ln w="19050" algn="ctr">
                <a:noFill/>
                <a:miter lim="800000"/>
                <a:headEnd/>
                <a:tailEnd/>
              </a:ln>
            </p:spPr>
            <p:txBody>
              <a:bodyPr wrap="square" lIns="66675" tIns="66675" rIns="66675" bIns="66675" rtlCol="0" anchor="t" anchorCtr="0"/>
              <a:lstStyle/>
              <a:p>
                <a:pPr marL="128588" indent="-128588" defTabSz="685800">
                  <a:lnSpc>
                    <a:spcPct val="106000"/>
                  </a:lnSpc>
                  <a:buFont typeface="Wingdings" panose="05000000000000000000" pitchFamily="2" charset="2"/>
                  <a:buChar char="ü"/>
                </a:pPr>
                <a:r>
                  <a:rPr lang="en-US" sz="750"/>
                  <a:t>Bursting functionality or Transmission Configuration used to transmit files</a:t>
                </a:r>
              </a:p>
            </p:txBody>
          </p:sp>
        </p:grpSp>
        <p:pic>
          <p:nvPicPr>
            <p:cNvPr id="13" name="Picture 12">
              <a:extLst>
                <a:ext uri="{FF2B5EF4-FFF2-40B4-BE49-F238E27FC236}">
                  <a16:creationId xmlns:a16="http://schemas.microsoft.com/office/drawing/2014/main" id="{2CDA5D26-3532-4370-B92E-6FBD1F817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9769" y="3459383"/>
              <a:ext cx="992613" cy="744460"/>
            </a:xfrm>
            <a:prstGeom prst="rect">
              <a:avLst/>
            </a:prstGeom>
          </p:spPr>
        </p:pic>
        <p:cxnSp>
          <p:nvCxnSpPr>
            <p:cNvPr id="14" name="Straight Arrow Connector 13">
              <a:extLst>
                <a:ext uri="{FF2B5EF4-FFF2-40B4-BE49-F238E27FC236}">
                  <a16:creationId xmlns:a16="http://schemas.microsoft.com/office/drawing/2014/main" id="{77744A77-261F-4F23-94AC-FCAEB2FE5B7B}"/>
                </a:ext>
              </a:extLst>
            </p:cNvPr>
            <p:cNvCxnSpPr/>
            <p:nvPr/>
          </p:nvCxnSpPr>
          <p:spPr>
            <a:xfrm flipH="1" flipV="1">
              <a:off x="4769779" y="3755570"/>
              <a:ext cx="1188720" cy="733"/>
            </a:xfrm>
            <a:prstGeom prst="straightConnector1">
              <a:avLst/>
            </a:prstGeom>
            <a:noFill/>
            <a:ln w="57150" cap="flat" cmpd="sng" algn="ctr">
              <a:solidFill>
                <a:srgbClr val="313131"/>
              </a:solidFill>
              <a:prstDash val="solid"/>
              <a:headEnd type="triangle"/>
              <a:tailEnd type="none"/>
            </a:ln>
            <a:effectLst/>
          </p:spPr>
        </p:cxnSp>
        <p:sp>
          <p:nvSpPr>
            <p:cNvPr id="15" name="TextBox 14">
              <a:extLst>
                <a:ext uri="{FF2B5EF4-FFF2-40B4-BE49-F238E27FC236}">
                  <a16:creationId xmlns:a16="http://schemas.microsoft.com/office/drawing/2014/main" id="{025AC7FC-99CB-429A-A00C-F8DAD66F6C44}"/>
                </a:ext>
              </a:extLst>
            </p:cNvPr>
            <p:cNvSpPr txBox="1"/>
            <p:nvPr/>
          </p:nvSpPr>
          <p:spPr>
            <a:xfrm>
              <a:off x="6130118" y="2466788"/>
              <a:ext cx="943259" cy="400110"/>
            </a:xfrm>
            <a:prstGeom prst="rect">
              <a:avLst/>
            </a:prstGeom>
            <a:noFill/>
          </p:spPr>
          <p:txBody>
            <a:bodyPr wrap="square" rtlCol="0">
              <a:spAutoFit/>
            </a:bodyPr>
            <a:lstStyle/>
            <a:p>
              <a:pPr algn="ctr"/>
              <a:r>
                <a:rPr lang="en-US" sz="1000" b="1"/>
                <a:t>Boundary </a:t>
              </a:r>
              <a:r>
                <a:rPr lang="en-US" sz="1000" b="1" kern="0"/>
                <a:t>System</a:t>
              </a:r>
              <a:endParaRPr lang="en-US" sz="1000" b="1"/>
            </a:p>
          </p:txBody>
        </p:sp>
        <p:pic>
          <p:nvPicPr>
            <p:cNvPr id="16" name="Picture 15">
              <a:extLst>
                <a:ext uri="{FF2B5EF4-FFF2-40B4-BE49-F238E27FC236}">
                  <a16:creationId xmlns:a16="http://schemas.microsoft.com/office/drawing/2014/main" id="{05DA1E19-179A-4F78-B228-4DAAFDEF51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1120" y="2954633"/>
              <a:ext cx="283708" cy="200072"/>
            </a:xfrm>
            <a:prstGeom prst="rect">
              <a:avLst/>
            </a:prstGeom>
          </p:spPr>
        </p:pic>
        <p:sp>
          <p:nvSpPr>
            <p:cNvPr id="17" name="TextBox 16">
              <a:extLst>
                <a:ext uri="{FF2B5EF4-FFF2-40B4-BE49-F238E27FC236}">
                  <a16:creationId xmlns:a16="http://schemas.microsoft.com/office/drawing/2014/main" id="{D3DB1637-0406-4932-8A13-91872C454946}"/>
                </a:ext>
              </a:extLst>
            </p:cNvPr>
            <p:cNvSpPr txBox="1"/>
            <p:nvPr/>
          </p:nvSpPr>
          <p:spPr>
            <a:xfrm>
              <a:off x="3142115" y="2753691"/>
              <a:ext cx="1423792" cy="415498"/>
            </a:xfrm>
            <a:prstGeom prst="rect">
              <a:avLst/>
            </a:prstGeom>
            <a:noFill/>
          </p:spPr>
          <p:txBody>
            <a:bodyPr wrap="square" rtlCol="0">
              <a:spAutoFit/>
            </a:bodyPr>
            <a:lstStyle/>
            <a:p>
              <a:pPr algn="ctr"/>
              <a:r>
                <a:rPr lang="en-US" sz="1000" b="1"/>
                <a:t>File Landing Zone(SFTP Server)</a:t>
              </a:r>
            </a:p>
          </p:txBody>
        </p:sp>
        <p:grpSp>
          <p:nvGrpSpPr>
            <p:cNvPr id="18" name="Group 17">
              <a:extLst>
                <a:ext uri="{FF2B5EF4-FFF2-40B4-BE49-F238E27FC236}">
                  <a16:creationId xmlns:a16="http://schemas.microsoft.com/office/drawing/2014/main" id="{DAC94624-5EDB-4116-B6A8-F7CF214DA805}"/>
                </a:ext>
              </a:extLst>
            </p:cNvPr>
            <p:cNvGrpSpPr/>
            <p:nvPr/>
          </p:nvGrpSpPr>
          <p:grpSpPr>
            <a:xfrm>
              <a:off x="3230466" y="3256249"/>
              <a:ext cx="1335441" cy="1290339"/>
              <a:chOff x="2623405" y="1697300"/>
              <a:chExt cx="625513" cy="983052"/>
            </a:xfrm>
          </p:grpSpPr>
          <p:sp>
            <p:nvSpPr>
              <p:cNvPr id="19" name="Rectangle 18">
                <a:extLst>
                  <a:ext uri="{FF2B5EF4-FFF2-40B4-BE49-F238E27FC236}">
                    <a16:creationId xmlns:a16="http://schemas.microsoft.com/office/drawing/2014/main" id="{678D4372-B534-4421-9BDD-523D3DFA60D9}"/>
                  </a:ext>
                </a:extLst>
              </p:cNvPr>
              <p:cNvSpPr/>
              <p:nvPr/>
            </p:nvSpPr>
            <p:spPr bwMode="gray">
              <a:xfrm>
                <a:off x="2623405" y="1697300"/>
                <a:ext cx="625513" cy="983052"/>
              </a:xfrm>
              <a:prstGeom prst="rect">
                <a:avLst/>
              </a:prstGeom>
              <a:noFill/>
              <a:ln w="38100" algn="ctr">
                <a:solidFill>
                  <a:schemeClr val="tx1"/>
                </a:solidFill>
                <a:prstDash val="solid"/>
                <a:miter lim="800000"/>
                <a:headEnd/>
                <a:tailEnd/>
              </a:ln>
            </p:spPr>
            <p:txBody>
              <a:bodyPr wrap="square" lIns="66675" tIns="66675" rIns="66675" bIns="66675" rtlCol="0" anchor="ctr"/>
              <a:lstStyle/>
              <a:p>
                <a:pPr algn="ctr" defTabSz="685800">
                  <a:lnSpc>
                    <a:spcPct val="106000"/>
                  </a:lnSpc>
                  <a:defRPr/>
                </a:pPr>
                <a:endParaRPr lang="en-US" sz="750" b="1" kern="0">
                  <a:solidFill>
                    <a:prstClr val="white"/>
                  </a:solidFill>
                  <a:latin typeface="Nunito Sans ExtraLight" panose="020B0604020202020204" charset="0"/>
                </a:endParaRPr>
              </a:p>
            </p:txBody>
          </p:sp>
          <p:sp>
            <p:nvSpPr>
              <p:cNvPr id="20" name="Freeform 30">
                <a:extLst>
                  <a:ext uri="{FF2B5EF4-FFF2-40B4-BE49-F238E27FC236}">
                    <a16:creationId xmlns:a16="http://schemas.microsoft.com/office/drawing/2014/main" id="{EA2DFB21-30D2-4EDA-B053-E72334845DE3}"/>
                  </a:ext>
                </a:extLst>
              </p:cNvPr>
              <p:cNvSpPr>
                <a:spLocks noChangeAspect="1" noEditPoints="1"/>
              </p:cNvSpPr>
              <p:nvPr/>
            </p:nvSpPr>
            <p:spPr bwMode="auto">
              <a:xfrm flipV="1">
                <a:off x="2778252" y="1968394"/>
                <a:ext cx="311017" cy="400070"/>
              </a:xfrm>
              <a:custGeom>
                <a:avLst/>
                <a:gdLst>
                  <a:gd name="T0" fmla="*/ 72 w 104"/>
                  <a:gd name="T1" fmla="*/ 125 h 144"/>
                  <a:gd name="T2" fmla="*/ 72 w 104"/>
                  <a:gd name="T3" fmla="*/ 142 h 144"/>
                  <a:gd name="T4" fmla="*/ 0 w 104"/>
                  <a:gd name="T5" fmla="*/ 142 h 144"/>
                  <a:gd name="T6" fmla="*/ 0 w 104"/>
                  <a:gd name="T7" fmla="*/ 0 h 144"/>
                  <a:gd name="T8" fmla="*/ 102 w 104"/>
                  <a:gd name="T9" fmla="*/ 0 h 144"/>
                  <a:gd name="T10" fmla="*/ 102 w 104"/>
                  <a:gd name="T11" fmla="*/ 111 h 144"/>
                  <a:gd name="T12" fmla="*/ 85 w 104"/>
                  <a:gd name="T13" fmla="*/ 111 h 144"/>
                  <a:gd name="T14" fmla="*/ 72 w 104"/>
                  <a:gd name="T15" fmla="*/ 125 h 144"/>
                  <a:gd name="T16" fmla="*/ 104 w 104"/>
                  <a:gd name="T17" fmla="*/ 118 h 144"/>
                  <a:gd name="T18" fmla="*/ 86 w 104"/>
                  <a:gd name="T19" fmla="*/ 118 h 144"/>
                  <a:gd name="T20" fmla="*/ 78 w 104"/>
                  <a:gd name="T21" fmla="*/ 126 h 144"/>
                  <a:gd name="T22" fmla="*/ 78 w 104"/>
                  <a:gd name="T23" fmla="*/ 144 h 144"/>
                  <a:gd name="T24" fmla="*/ 104 w 104"/>
                  <a:gd name="T25" fmla="*/ 11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44">
                    <a:moveTo>
                      <a:pt x="72" y="125"/>
                    </a:moveTo>
                    <a:cubicBezTo>
                      <a:pt x="72" y="142"/>
                      <a:pt x="72" y="142"/>
                      <a:pt x="72" y="142"/>
                    </a:cubicBezTo>
                    <a:cubicBezTo>
                      <a:pt x="0" y="142"/>
                      <a:pt x="0" y="142"/>
                      <a:pt x="0" y="142"/>
                    </a:cubicBezTo>
                    <a:cubicBezTo>
                      <a:pt x="0" y="0"/>
                      <a:pt x="0" y="0"/>
                      <a:pt x="0" y="0"/>
                    </a:cubicBezTo>
                    <a:cubicBezTo>
                      <a:pt x="102" y="0"/>
                      <a:pt x="102" y="0"/>
                      <a:pt x="102" y="0"/>
                    </a:cubicBezTo>
                    <a:cubicBezTo>
                      <a:pt x="102" y="111"/>
                      <a:pt x="102" y="111"/>
                      <a:pt x="102" y="111"/>
                    </a:cubicBezTo>
                    <a:cubicBezTo>
                      <a:pt x="85" y="111"/>
                      <a:pt x="85" y="111"/>
                      <a:pt x="85" y="111"/>
                    </a:cubicBezTo>
                    <a:cubicBezTo>
                      <a:pt x="78" y="111"/>
                      <a:pt x="72" y="118"/>
                      <a:pt x="72" y="125"/>
                    </a:cubicBezTo>
                    <a:close/>
                    <a:moveTo>
                      <a:pt x="104" y="118"/>
                    </a:moveTo>
                    <a:cubicBezTo>
                      <a:pt x="86" y="118"/>
                      <a:pt x="86" y="118"/>
                      <a:pt x="86" y="118"/>
                    </a:cubicBezTo>
                    <a:cubicBezTo>
                      <a:pt x="82" y="118"/>
                      <a:pt x="78" y="121"/>
                      <a:pt x="78" y="126"/>
                    </a:cubicBezTo>
                    <a:cubicBezTo>
                      <a:pt x="78" y="144"/>
                      <a:pt x="78" y="144"/>
                      <a:pt x="78" y="144"/>
                    </a:cubicBezTo>
                    <a:lnTo>
                      <a:pt x="104" y="118"/>
                    </a:lnTo>
                    <a:close/>
                  </a:path>
                </a:pathLst>
              </a:custGeom>
              <a:solidFill>
                <a:srgbClr val="C4D600"/>
              </a:solidFill>
              <a:ln>
                <a:solidFill>
                  <a:srgbClr val="C4D600"/>
                </a:solidFill>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anchor="t" anchorCtr="0" compatLnSpc="1">
                <a:prstTxWarp prst="textNoShape">
                  <a:avLst/>
                </a:prstTxWarp>
              </a:bodyPr>
              <a:lstStyle/>
              <a:p>
                <a:pPr defTabSz="685800">
                  <a:defRPr/>
                </a:pPr>
                <a:endParaRPr lang="en-US" sz="750" kern="0">
                  <a:solidFill>
                    <a:prstClr val="black"/>
                  </a:solidFill>
                  <a:latin typeface="Nunito Sans ExtraLight" panose="020B0604020202020204" charset="0"/>
                </a:endParaRPr>
              </a:p>
            </p:txBody>
          </p:sp>
          <p:pic>
            <p:nvPicPr>
              <p:cNvPr id="21" name="Graphic 20" descr="Lock">
                <a:extLst>
                  <a:ext uri="{FF2B5EF4-FFF2-40B4-BE49-F238E27FC236}">
                    <a16:creationId xmlns:a16="http://schemas.microsoft.com/office/drawing/2014/main" id="{3CAF8235-CAAD-4A80-AD14-3D27180307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94375" y="2003967"/>
                <a:ext cx="311018" cy="311018"/>
              </a:xfrm>
              <a:prstGeom prst="rect">
                <a:avLst/>
              </a:prstGeom>
            </p:spPr>
          </p:pic>
        </p:grpSp>
        <p:pic>
          <p:nvPicPr>
            <p:cNvPr id="22" name="Picture 21" descr="A picture containing shape&#10;&#10;Description automatically generated">
              <a:extLst>
                <a:ext uri="{FF2B5EF4-FFF2-40B4-BE49-F238E27FC236}">
                  <a16:creationId xmlns:a16="http://schemas.microsoft.com/office/drawing/2014/main" id="{7E9E4ECD-E7B5-49DD-977E-801E6C3DA2B3}"/>
                </a:ext>
              </a:extLst>
            </p:cNvPr>
            <p:cNvPicPr>
              <a:picLocks noChangeAspect="1"/>
            </p:cNvPicPr>
            <p:nvPr/>
          </p:nvPicPr>
          <p:blipFill>
            <a:blip r:embed="rId8"/>
            <a:stretch>
              <a:fillRect/>
            </a:stretch>
          </p:blipFill>
          <p:spPr>
            <a:xfrm>
              <a:off x="2611780" y="3521339"/>
              <a:ext cx="500626" cy="500626"/>
            </a:xfrm>
            <a:prstGeom prst="rect">
              <a:avLst/>
            </a:prstGeom>
          </p:spPr>
        </p:pic>
        <p:cxnSp>
          <p:nvCxnSpPr>
            <p:cNvPr id="23" name="Straight Arrow Connector 22">
              <a:extLst>
                <a:ext uri="{FF2B5EF4-FFF2-40B4-BE49-F238E27FC236}">
                  <a16:creationId xmlns:a16="http://schemas.microsoft.com/office/drawing/2014/main" id="{0789E968-AE86-4AF0-80C7-3A40C3EDE5DE}"/>
                </a:ext>
              </a:extLst>
            </p:cNvPr>
            <p:cNvCxnSpPr>
              <a:cxnSpLocks/>
            </p:cNvCxnSpPr>
            <p:nvPr/>
          </p:nvCxnSpPr>
          <p:spPr>
            <a:xfrm flipH="1" flipV="1">
              <a:off x="994341" y="3762742"/>
              <a:ext cx="1438304" cy="5870"/>
            </a:xfrm>
            <a:prstGeom prst="straightConnector1">
              <a:avLst/>
            </a:prstGeom>
            <a:noFill/>
            <a:ln w="57150" cap="flat" cmpd="sng" algn="ctr">
              <a:solidFill>
                <a:srgbClr val="313131"/>
              </a:solidFill>
              <a:prstDash val="solid"/>
              <a:headEnd type="triangle"/>
              <a:tailEnd type="none"/>
            </a:ln>
            <a:effectLst/>
          </p:spPr>
        </p:cxnSp>
        <p:sp>
          <p:nvSpPr>
            <p:cNvPr id="24" name="TextBox 23">
              <a:extLst>
                <a:ext uri="{FF2B5EF4-FFF2-40B4-BE49-F238E27FC236}">
                  <a16:creationId xmlns:a16="http://schemas.microsoft.com/office/drawing/2014/main" id="{0D094023-931B-4378-9233-38D735966611}"/>
                </a:ext>
              </a:extLst>
            </p:cNvPr>
            <p:cNvSpPr txBox="1"/>
            <p:nvPr/>
          </p:nvSpPr>
          <p:spPr>
            <a:xfrm>
              <a:off x="1249684" y="2923872"/>
              <a:ext cx="1031671" cy="492443"/>
            </a:xfrm>
            <a:prstGeom prst="rect">
              <a:avLst/>
            </a:prstGeom>
            <a:noFill/>
          </p:spPr>
          <p:txBody>
            <a:bodyPr wrap="square" lIns="0" tIns="0" rIns="0" bIns="0" rtlCol="0">
              <a:spAutoFit/>
            </a:bodyPr>
            <a:lstStyle/>
            <a:p>
              <a:pPr algn="ctr" defTabSz="685800">
                <a:spcBef>
                  <a:spcPts val="900"/>
                </a:spcBef>
                <a:buSzPct val="100000"/>
              </a:pPr>
              <a:r>
                <a:rPr lang="en-US" sz="800"/>
                <a:t>BI Report Extracts/Payment Files  in Custom Formats</a:t>
              </a:r>
            </a:p>
          </p:txBody>
        </p:sp>
        <p:grpSp>
          <p:nvGrpSpPr>
            <p:cNvPr id="25" name="Group 24">
              <a:extLst>
                <a:ext uri="{FF2B5EF4-FFF2-40B4-BE49-F238E27FC236}">
                  <a16:creationId xmlns:a16="http://schemas.microsoft.com/office/drawing/2014/main" id="{09874578-936B-4657-9547-FF017214B24D}"/>
                </a:ext>
              </a:extLst>
            </p:cNvPr>
            <p:cNvGrpSpPr/>
            <p:nvPr/>
          </p:nvGrpSpPr>
          <p:grpSpPr>
            <a:xfrm>
              <a:off x="110465" y="3109321"/>
              <a:ext cx="1070763" cy="2124500"/>
              <a:chOff x="1110522" y="1304499"/>
              <a:chExt cx="1070763" cy="2124500"/>
            </a:xfrm>
          </p:grpSpPr>
          <p:sp>
            <p:nvSpPr>
              <p:cNvPr id="26" name="Rectangle 25">
                <a:extLst>
                  <a:ext uri="{FF2B5EF4-FFF2-40B4-BE49-F238E27FC236}">
                    <a16:creationId xmlns:a16="http://schemas.microsoft.com/office/drawing/2014/main" id="{94DE88D9-4C65-4A0C-9110-05783C35329A}"/>
                  </a:ext>
                </a:extLst>
              </p:cNvPr>
              <p:cNvSpPr/>
              <p:nvPr/>
            </p:nvSpPr>
            <p:spPr bwMode="gray">
              <a:xfrm>
                <a:off x="1236468" y="1304499"/>
                <a:ext cx="768721" cy="2124500"/>
              </a:xfrm>
              <a:prstGeom prst="rect">
                <a:avLst/>
              </a:prstGeom>
              <a:solidFill>
                <a:schemeClr val="bg2"/>
              </a:solidFill>
              <a:ln w="19050" algn="ctr">
                <a:solidFill>
                  <a:schemeClr val="tx2">
                    <a:lumMod val="75000"/>
                    <a:lumOff val="25000"/>
                  </a:schemeClr>
                </a:solidFill>
                <a:miter lim="800000"/>
                <a:headEnd/>
                <a:tailEnd/>
              </a:ln>
            </p:spPr>
            <p:txBody>
              <a:bodyPr wrap="square" lIns="66675" tIns="66675" rIns="66675" bIns="66675" rtlCol="0" anchor="ctr"/>
              <a:lstStyle/>
              <a:p>
                <a:pPr algn="ctr" defTabSz="685800">
                  <a:lnSpc>
                    <a:spcPct val="106000"/>
                  </a:lnSpc>
                </a:pPr>
                <a:endParaRPr lang="en-US" sz="750" b="1" kern="0">
                  <a:solidFill>
                    <a:prstClr val="white"/>
                  </a:solidFill>
                  <a:latin typeface="Nunito Sans ExtraLight" panose="020B0604020202020204" charset="0"/>
                </a:endParaRPr>
              </a:p>
            </p:txBody>
          </p:sp>
          <p:pic>
            <p:nvPicPr>
              <p:cNvPr id="28" name="Picture 12" descr="http://freeiconbox.com/icon/256/36059.png">
                <a:extLst>
                  <a:ext uri="{FF2B5EF4-FFF2-40B4-BE49-F238E27FC236}">
                    <a16:creationId xmlns:a16="http://schemas.microsoft.com/office/drawing/2014/main" id="{B7D0BC7E-7985-4265-A4AD-6FE7FF7DDCD8}"/>
                  </a:ext>
                </a:extLst>
              </p:cNvPr>
              <p:cNvPicPr>
                <a:picLocks noChangeAspect="1" noChangeArrowheads="1"/>
              </p:cNvPicPr>
              <p:nvPr/>
            </p:nvPicPr>
            <p:blipFill>
              <a:blip r:embed="rId9">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10522" y="2145510"/>
                <a:ext cx="1070763" cy="927254"/>
              </a:xfrm>
              <a:prstGeom prst="rect">
                <a:avLst/>
              </a:prstGeom>
              <a:noFill/>
              <a:ln>
                <a:noFill/>
              </a:ln>
            </p:spPr>
          </p:pic>
          <p:pic>
            <p:nvPicPr>
              <p:cNvPr id="29" name="Picture 28">
                <a:extLst>
                  <a:ext uri="{FF2B5EF4-FFF2-40B4-BE49-F238E27FC236}">
                    <a16:creationId xmlns:a16="http://schemas.microsoft.com/office/drawing/2014/main" id="{1A9CB767-34C4-41DA-8921-4B06D1A126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351" y="1527708"/>
                <a:ext cx="541537" cy="41137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30" name="TextBox 29">
              <a:extLst>
                <a:ext uri="{FF2B5EF4-FFF2-40B4-BE49-F238E27FC236}">
                  <a16:creationId xmlns:a16="http://schemas.microsoft.com/office/drawing/2014/main" id="{FF1B466E-05B8-4027-A140-B850AEF4D7F1}"/>
                </a:ext>
              </a:extLst>
            </p:cNvPr>
            <p:cNvSpPr txBox="1"/>
            <p:nvPr/>
          </p:nvSpPr>
          <p:spPr>
            <a:xfrm>
              <a:off x="1188947" y="4081909"/>
              <a:ext cx="1028121" cy="461665"/>
            </a:xfrm>
            <a:prstGeom prst="rect">
              <a:avLst/>
            </a:prstGeom>
            <a:noFill/>
          </p:spPr>
          <p:txBody>
            <a:bodyPr wrap="square" rtlCol="0">
              <a:spAutoFit/>
            </a:bodyPr>
            <a:lstStyle/>
            <a:p>
              <a:r>
                <a:rPr lang="en-US" sz="800"/>
                <a:t>Bursting / Transmission Configuration</a:t>
              </a:r>
            </a:p>
          </p:txBody>
        </p:sp>
        <p:sp>
          <p:nvSpPr>
            <p:cNvPr id="31" name="TextBox 30">
              <a:extLst>
                <a:ext uri="{FF2B5EF4-FFF2-40B4-BE49-F238E27FC236}">
                  <a16:creationId xmlns:a16="http://schemas.microsoft.com/office/drawing/2014/main" id="{DD40FAF3-DCC1-49BB-80A6-E248E5B824D2}"/>
                </a:ext>
              </a:extLst>
            </p:cNvPr>
            <p:cNvSpPr txBox="1"/>
            <p:nvPr/>
          </p:nvSpPr>
          <p:spPr>
            <a:xfrm>
              <a:off x="2046523" y="4168958"/>
              <a:ext cx="1161423" cy="123111"/>
            </a:xfrm>
            <a:prstGeom prst="rect">
              <a:avLst/>
            </a:prstGeom>
            <a:noFill/>
          </p:spPr>
          <p:txBody>
            <a:bodyPr wrap="square" lIns="0" tIns="0" rIns="0" bIns="0" rtlCol="0">
              <a:spAutoFit/>
            </a:bodyPr>
            <a:lstStyle/>
            <a:p>
              <a:pPr algn="ctr" defTabSz="685800">
                <a:spcBef>
                  <a:spcPts val="900"/>
                </a:spcBef>
                <a:buSzPct val="100000"/>
                <a:defRPr/>
              </a:pPr>
              <a:r>
                <a:rPr lang="en-US" sz="800" b="1" kern="0"/>
                <a:t>Firewall</a:t>
              </a:r>
            </a:p>
          </p:txBody>
        </p:sp>
        <p:pic>
          <p:nvPicPr>
            <p:cNvPr id="33" name="Picture 32">
              <a:extLst>
                <a:ext uri="{FF2B5EF4-FFF2-40B4-BE49-F238E27FC236}">
                  <a16:creationId xmlns:a16="http://schemas.microsoft.com/office/drawing/2014/main" id="{BFD0DD14-32BD-4E25-A903-142C3D6FA463}"/>
                </a:ext>
              </a:extLst>
            </p:cNvPr>
            <p:cNvPicPr>
              <a:picLocks noChangeAspect="1"/>
            </p:cNvPicPr>
            <p:nvPr/>
          </p:nvPicPr>
          <p:blipFill>
            <a:blip r:embed="rId11"/>
            <a:stretch>
              <a:fillRect/>
            </a:stretch>
          </p:blipFill>
          <p:spPr>
            <a:xfrm>
              <a:off x="3744" y="2377038"/>
              <a:ext cx="1171541" cy="728959"/>
            </a:xfrm>
            <a:prstGeom prst="rect">
              <a:avLst/>
            </a:prstGeom>
          </p:spPr>
        </p:pic>
        <p:pic>
          <p:nvPicPr>
            <p:cNvPr id="32" name="Graphic 57" descr="Paper">
              <a:extLst>
                <a:ext uri="{FF2B5EF4-FFF2-40B4-BE49-F238E27FC236}">
                  <a16:creationId xmlns:a16="http://schemas.microsoft.com/office/drawing/2014/main" id="{F26D6431-1E31-4FE4-A1ED-AAD797F9531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66747" y="3559807"/>
              <a:ext cx="466469" cy="466469"/>
            </a:xfrm>
            <a:prstGeom prst="rect">
              <a:avLst/>
            </a:prstGeom>
          </p:spPr>
        </p:pic>
      </p:grpSp>
      <p:sp>
        <p:nvSpPr>
          <p:cNvPr id="34" name="Rectangle: Rounded Corners 33">
            <a:extLst>
              <a:ext uri="{FF2B5EF4-FFF2-40B4-BE49-F238E27FC236}">
                <a16:creationId xmlns:a16="http://schemas.microsoft.com/office/drawing/2014/main" id="{864C2FA6-D5C0-4C23-A5B5-488241052235}"/>
              </a:ext>
            </a:extLst>
          </p:cNvPr>
          <p:cNvSpPr/>
          <p:nvPr/>
        </p:nvSpPr>
        <p:spPr>
          <a:xfrm>
            <a:off x="157167" y="897509"/>
            <a:ext cx="9030717" cy="914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a:solidFill>
                  <a:schemeClr val="tx1"/>
                </a:solidFill>
              </a:rPr>
              <a:t>This pattern is used when the data is generated using BI Reports in Oracle cloud and transmitted to a SFTP location using cloud BI Bursting capability or the transmission configuration defined. The External system would poll for the data files at the SFTP location and consume it. Boundary application might have to whitelist the Oracle IPs from their company firewall.</a:t>
            </a:r>
          </a:p>
          <a:p>
            <a:endParaRPr lang="en-US" sz="1200" i="1">
              <a:solidFill>
                <a:schemeClr val="tx1"/>
              </a:solidFill>
            </a:endParaRPr>
          </a:p>
        </p:txBody>
      </p:sp>
      <p:sp>
        <p:nvSpPr>
          <p:cNvPr id="3" name="Rectangle 2">
            <a:extLst>
              <a:ext uri="{FF2B5EF4-FFF2-40B4-BE49-F238E27FC236}">
                <a16:creationId xmlns:a16="http://schemas.microsoft.com/office/drawing/2014/main" id="{ED22B7EA-A109-42C8-967D-F703EDC14B0E}"/>
              </a:ext>
            </a:extLst>
          </p:cNvPr>
          <p:cNvSpPr/>
          <p:nvPr/>
        </p:nvSpPr>
        <p:spPr>
          <a:xfrm>
            <a:off x="157167" y="2059806"/>
            <a:ext cx="9123020" cy="3927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855455"/>
      </p:ext>
    </p:extLst>
  </p:cSld>
  <p:clrMapOvr>
    <a:overrideClrMapping bg1="lt1" tx1="dk1" bg2="lt2" tx2="dk2" accent1="accent1" accent2="accent2" accent3="accent3" accent4="accent4" accent5="accent5" accent6="accent6" hlink="hlink" folHlink="folHlink"/>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b="1"/>
              <a:t>Pattern: Async Batch Processing</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14</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p:txBody>
          <a:bodyPr/>
          <a:lstStyle/>
          <a:p>
            <a:endParaRPr lang="en-US"/>
          </a:p>
        </p:txBody>
      </p:sp>
      <p:sp>
        <p:nvSpPr>
          <p:cNvPr id="53" name="TextBox 52">
            <a:extLst>
              <a:ext uri="{FF2B5EF4-FFF2-40B4-BE49-F238E27FC236}">
                <a16:creationId xmlns:a16="http://schemas.microsoft.com/office/drawing/2014/main" id="{E3E81252-3803-4013-917B-591C1DE769EB}"/>
              </a:ext>
            </a:extLst>
          </p:cNvPr>
          <p:cNvSpPr txBox="1"/>
          <p:nvPr/>
        </p:nvSpPr>
        <p:spPr>
          <a:xfrm>
            <a:off x="260067" y="1526979"/>
            <a:ext cx="8960201" cy="461665"/>
          </a:xfrm>
          <a:prstGeom prst="rect">
            <a:avLst/>
          </a:prstGeom>
          <a:noFill/>
        </p:spPr>
        <p:txBody>
          <a:bodyPr wrap="square">
            <a:spAutoFit/>
          </a:bodyPr>
          <a:lstStyle/>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a:t>
            </a:r>
          </a:p>
        </p:txBody>
      </p:sp>
      <p:sp>
        <p:nvSpPr>
          <p:cNvPr id="54" name="Rectangle: Rounded Corners 53">
            <a:extLst>
              <a:ext uri="{FF2B5EF4-FFF2-40B4-BE49-F238E27FC236}">
                <a16:creationId xmlns:a16="http://schemas.microsoft.com/office/drawing/2014/main" id="{EAB1C9ED-69C9-47F0-9788-DEABE598171F}"/>
              </a:ext>
            </a:extLst>
          </p:cNvPr>
          <p:cNvSpPr/>
          <p:nvPr/>
        </p:nvSpPr>
        <p:spPr>
          <a:xfrm>
            <a:off x="239465" y="1046735"/>
            <a:ext cx="9030717" cy="51046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rgbClr val="172B4D"/>
                </a:solidFill>
                <a:effectLst/>
              </a:rPr>
              <a:t>Below Batch processing / ETL application architecture must be used when there is a need to process huge data between source system and target system.</a:t>
            </a:r>
            <a:endParaRPr lang="en-US" sz="1200">
              <a:effectLst/>
            </a:endParaRPr>
          </a:p>
          <a:p>
            <a:br>
              <a:rPr lang="en-US" sz="1200">
                <a:effectLst/>
              </a:rPr>
            </a:br>
            <a:endParaRPr lang="en-US" sz="1200" i="1">
              <a:solidFill>
                <a:schemeClr val="tx1"/>
              </a:solidFill>
              <a:effectLst/>
            </a:endParaRPr>
          </a:p>
        </p:txBody>
      </p:sp>
      <p:sp>
        <p:nvSpPr>
          <p:cNvPr id="55" name="Rectangle 54">
            <a:extLst>
              <a:ext uri="{FF2B5EF4-FFF2-40B4-BE49-F238E27FC236}">
                <a16:creationId xmlns:a16="http://schemas.microsoft.com/office/drawing/2014/main" id="{FF7036EC-B728-4C3F-9603-687F2B5EFBB2}"/>
              </a:ext>
            </a:extLst>
          </p:cNvPr>
          <p:cNvSpPr>
            <a:spLocks noChangeArrowheads="1"/>
          </p:cNvSpPr>
          <p:nvPr/>
        </p:nvSpPr>
        <p:spPr bwMode="auto">
          <a:xfrm>
            <a:off x="-16472" y="2036570"/>
            <a:ext cx="97769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59" name="Straight Arrow Connector 58">
            <a:extLst>
              <a:ext uri="{FF2B5EF4-FFF2-40B4-BE49-F238E27FC236}">
                <a16:creationId xmlns:a16="http://schemas.microsoft.com/office/drawing/2014/main" id="{EBCE683A-AC4F-41CB-AB93-5CB8DD1F5038}"/>
              </a:ext>
            </a:extLst>
          </p:cNvPr>
          <p:cNvCxnSpPr>
            <a:cxnSpLocks/>
          </p:cNvCxnSpPr>
          <p:nvPr/>
        </p:nvCxnSpPr>
        <p:spPr>
          <a:xfrm>
            <a:off x="1841749" y="3827587"/>
            <a:ext cx="6078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84AA01C-0C03-4E86-A3B9-1E94B75DB0B2}"/>
              </a:ext>
            </a:extLst>
          </p:cNvPr>
          <p:cNvCxnSpPr>
            <a:cxnSpLocks/>
          </p:cNvCxnSpPr>
          <p:nvPr/>
        </p:nvCxnSpPr>
        <p:spPr>
          <a:xfrm flipH="1">
            <a:off x="1841749" y="4256478"/>
            <a:ext cx="6078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29178C-8296-4FDE-8633-758C7C0A6CF6}"/>
              </a:ext>
            </a:extLst>
          </p:cNvPr>
          <p:cNvSpPr txBox="1"/>
          <p:nvPr/>
        </p:nvSpPr>
        <p:spPr>
          <a:xfrm>
            <a:off x="1942362" y="3784582"/>
            <a:ext cx="689063" cy="369332"/>
          </a:xfrm>
          <a:prstGeom prst="rect">
            <a:avLst/>
          </a:prstGeom>
          <a:noFill/>
        </p:spPr>
        <p:txBody>
          <a:bodyPr wrap="square" rtlCol="0">
            <a:spAutoFit/>
          </a:bodyPr>
          <a:lstStyle/>
          <a:p>
            <a:r>
              <a:rPr lang="en-US" sz="900">
                <a:latin typeface="Calibri" panose="020F0502020204030204" pitchFamily="34" charset="0"/>
                <a:cs typeface="Calibri" panose="020F0502020204030204" pitchFamily="34" charset="0"/>
              </a:rPr>
              <a:t>Request payload</a:t>
            </a:r>
          </a:p>
        </p:txBody>
      </p:sp>
      <p:sp>
        <p:nvSpPr>
          <p:cNvPr id="62" name="TextBox 61">
            <a:extLst>
              <a:ext uri="{FF2B5EF4-FFF2-40B4-BE49-F238E27FC236}">
                <a16:creationId xmlns:a16="http://schemas.microsoft.com/office/drawing/2014/main" id="{8FE4FC22-F4AF-4826-93ED-07EB39C7DC8E}"/>
              </a:ext>
            </a:extLst>
          </p:cNvPr>
          <p:cNvSpPr txBox="1"/>
          <p:nvPr/>
        </p:nvSpPr>
        <p:spPr>
          <a:xfrm>
            <a:off x="1871914" y="3103810"/>
            <a:ext cx="920721" cy="430887"/>
          </a:xfrm>
          <a:prstGeom prst="rect">
            <a:avLst/>
          </a:prstGeom>
          <a:noFill/>
        </p:spPr>
        <p:txBody>
          <a:bodyPr wrap="square" rtlCol="0">
            <a:spAutoFit/>
          </a:bodyPr>
          <a:lstStyle/>
          <a:p>
            <a:r>
              <a:rPr lang="en-US" sz="1100">
                <a:latin typeface="Calibri" panose="020F0502020204030204" pitchFamily="34" charset="0"/>
                <a:cs typeface="Calibri" panose="020F0502020204030204" pitchFamily="34" charset="0"/>
              </a:rPr>
              <a:t>Receive Payload</a:t>
            </a:r>
          </a:p>
        </p:txBody>
      </p:sp>
      <p:grpSp>
        <p:nvGrpSpPr>
          <p:cNvPr id="67" name="Group 66">
            <a:extLst>
              <a:ext uri="{FF2B5EF4-FFF2-40B4-BE49-F238E27FC236}">
                <a16:creationId xmlns:a16="http://schemas.microsoft.com/office/drawing/2014/main" id="{0B4DDD7D-067B-45AE-B997-22A6D5953B0E}"/>
              </a:ext>
            </a:extLst>
          </p:cNvPr>
          <p:cNvGrpSpPr/>
          <p:nvPr/>
        </p:nvGrpSpPr>
        <p:grpSpPr>
          <a:xfrm>
            <a:off x="1515864" y="2070601"/>
            <a:ext cx="6391866" cy="3020435"/>
            <a:chOff x="2265943" y="1852607"/>
            <a:chExt cx="5434877" cy="3020435"/>
          </a:xfrm>
        </p:grpSpPr>
        <p:sp>
          <p:nvSpPr>
            <p:cNvPr id="70" name="Rectangle: Rounded Corners 69">
              <a:extLst>
                <a:ext uri="{FF2B5EF4-FFF2-40B4-BE49-F238E27FC236}">
                  <a16:creationId xmlns:a16="http://schemas.microsoft.com/office/drawing/2014/main" id="{0A83168D-780D-48F1-B010-1F555BB2CB65}"/>
                </a:ext>
              </a:extLst>
            </p:cNvPr>
            <p:cNvSpPr/>
            <p:nvPr/>
          </p:nvSpPr>
          <p:spPr>
            <a:xfrm>
              <a:off x="2265943" y="1852607"/>
              <a:ext cx="5276263" cy="28484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7FB6F27-E397-43BA-BBF8-BC8B75BAC5BE}"/>
                </a:ext>
              </a:extLst>
            </p:cNvPr>
            <p:cNvSpPr/>
            <p:nvPr/>
          </p:nvSpPr>
          <p:spPr>
            <a:xfrm>
              <a:off x="2784791" y="3189197"/>
              <a:ext cx="4572000" cy="3657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72" name="Rectangle 71">
              <a:extLst>
                <a:ext uri="{FF2B5EF4-FFF2-40B4-BE49-F238E27FC236}">
                  <a16:creationId xmlns:a16="http://schemas.microsoft.com/office/drawing/2014/main" id="{B070BA06-C517-468D-B2D4-86381A2B4895}"/>
                </a:ext>
              </a:extLst>
            </p:cNvPr>
            <p:cNvSpPr/>
            <p:nvPr/>
          </p:nvSpPr>
          <p:spPr>
            <a:xfrm>
              <a:off x="2784789" y="2275666"/>
              <a:ext cx="4572000" cy="3657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panose="020F0502020204030204" pitchFamily="34" charset="0"/>
                </a:rPr>
                <a:t>Experience API</a:t>
              </a:r>
            </a:p>
          </p:txBody>
        </p:sp>
        <p:sp>
          <p:nvSpPr>
            <p:cNvPr id="74" name="TextBox 73">
              <a:extLst>
                <a:ext uri="{FF2B5EF4-FFF2-40B4-BE49-F238E27FC236}">
                  <a16:creationId xmlns:a16="http://schemas.microsoft.com/office/drawing/2014/main" id="{B9D3EE6A-CD84-45E1-96CF-37C4BDD18C44}"/>
                </a:ext>
              </a:extLst>
            </p:cNvPr>
            <p:cNvSpPr txBox="1"/>
            <p:nvPr/>
          </p:nvSpPr>
          <p:spPr>
            <a:xfrm>
              <a:off x="6536048" y="1886973"/>
              <a:ext cx="1164772" cy="307777"/>
            </a:xfrm>
            <a:prstGeom prst="rect">
              <a:avLst/>
            </a:prstGeom>
            <a:noFill/>
          </p:spPr>
          <p:txBody>
            <a:bodyPr wrap="square" rtlCol="0">
              <a:spAutoFit/>
            </a:bodyPr>
            <a:lstStyle/>
            <a:p>
              <a:r>
                <a:rPr lang="en-US" sz="1400" b="1">
                  <a:cs typeface="Calibri" panose="020F0502020204030204" pitchFamily="34" charset="0"/>
                </a:rPr>
                <a:t>MuleSoft</a:t>
              </a:r>
            </a:p>
          </p:txBody>
        </p:sp>
        <p:cxnSp>
          <p:nvCxnSpPr>
            <p:cNvPr id="75" name="Straight Arrow Connector 74">
              <a:extLst>
                <a:ext uri="{FF2B5EF4-FFF2-40B4-BE49-F238E27FC236}">
                  <a16:creationId xmlns:a16="http://schemas.microsoft.com/office/drawing/2014/main" id="{27B320D8-B5C9-40DA-BDD9-BA8C12037991}"/>
                </a:ext>
              </a:extLst>
            </p:cNvPr>
            <p:cNvCxnSpPr>
              <a:cxnSpLocks/>
              <a:stCxn id="72" idx="2"/>
              <a:endCxn id="71" idx="0"/>
            </p:cNvCxnSpPr>
            <p:nvPr/>
          </p:nvCxnSpPr>
          <p:spPr>
            <a:xfrm>
              <a:off x="5070789" y="2641426"/>
              <a:ext cx="2" cy="547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9867EEE-186E-408B-A02D-91F8640CEC76}"/>
                </a:ext>
              </a:extLst>
            </p:cNvPr>
            <p:cNvSpPr txBox="1"/>
            <p:nvPr/>
          </p:nvSpPr>
          <p:spPr>
            <a:xfrm>
              <a:off x="5736790" y="3200502"/>
              <a:ext cx="1598515" cy="338554"/>
            </a:xfrm>
            <a:prstGeom prst="rect">
              <a:avLst/>
            </a:prstGeom>
            <a:noFill/>
          </p:spPr>
          <p:txBody>
            <a:bodyPr wrap="none" rtlCol="0">
              <a:spAutoFit/>
            </a:bodyPr>
            <a:lstStyle/>
            <a:p>
              <a:r>
                <a:rPr lang="en-US" sz="800">
                  <a:solidFill>
                    <a:schemeClr val="bg1"/>
                  </a:solidFill>
                </a:rPr>
                <a:t>Business Logic </a:t>
              </a:r>
            </a:p>
            <a:p>
              <a:r>
                <a:rPr lang="en-US" sz="800">
                  <a:solidFill>
                    <a:schemeClr val="bg1"/>
                  </a:solidFill>
                </a:rPr>
                <a:t>Common Transformation Logic</a:t>
              </a:r>
            </a:p>
          </p:txBody>
        </p:sp>
        <p:sp>
          <p:nvSpPr>
            <p:cNvPr id="78" name="TextBox 77">
              <a:extLst>
                <a:ext uri="{FF2B5EF4-FFF2-40B4-BE49-F238E27FC236}">
                  <a16:creationId xmlns:a16="http://schemas.microsoft.com/office/drawing/2014/main" id="{9094AAFB-845B-45F0-B138-183B851D49E5}"/>
                </a:ext>
              </a:extLst>
            </p:cNvPr>
            <p:cNvSpPr txBox="1"/>
            <p:nvPr/>
          </p:nvSpPr>
          <p:spPr>
            <a:xfrm>
              <a:off x="3078636" y="4657598"/>
              <a:ext cx="420308" cy="215444"/>
            </a:xfrm>
            <a:prstGeom prst="rect">
              <a:avLst/>
            </a:prstGeom>
            <a:noFill/>
          </p:spPr>
          <p:txBody>
            <a:bodyPr wrap="none" rtlCol="0">
              <a:spAutoFit/>
            </a:bodyPr>
            <a:lstStyle/>
            <a:p>
              <a:r>
                <a:rPr lang="en-US" sz="800">
                  <a:solidFill>
                    <a:schemeClr val="bg1"/>
                  </a:solidFill>
                </a:rPr>
                <a:t>SAPI</a:t>
              </a:r>
            </a:p>
          </p:txBody>
        </p:sp>
      </p:grpSp>
      <p:grpSp>
        <p:nvGrpSpPr>
          <p:cNvPr id="81" name="Group 80">
            <a:extLst>
              <a:ext uri="{FF2B5EF4-FFF2-40B4-BE49-F238E27FC236}">
                <a16:creationId xmlns:a16="http://schemas.microsoft.com/office/drawing/2014/main" id="{8295B4A9-CD77-4786-894D-27B53F13756E}"/>
              </a:ext>
            </a:extLst>
          </p:cNvPr>
          <p:cNvGrpSpPr/>
          <p:nvPr/>
        </p:nvGrpSpPr>
        <p:grpSpPr>
          <a:xfrm>
            <a:off x="309931" y="2409461"/>
            <a:ext cx="729405" cy="578676"/>
            <a:chOff x="649785" y="2801902"/>
            <a:chExt cx="729405" cy="578676"/>
          </a:xfrm>
        </p:grpSpPr>
        <p:sp>
          <p:nvSpPr>
            <p:cNvPr id="83" name="TextBox 82">
              <a:extLst>
                <a:ext uri="{FF2B5EF4-FFF2-40B4-BE49-F238E27FC236}">
                  <a16:creationId xmlns:a16="http://schemas.microsoft.com/office/drawing/2014/main" id="{F1F56A83-5E9A-4545-B8CA-F807250BD0F7}"/>
                </a:ext>
              </a:extLst>
            </p:cNvPr>
            <p:cNvSpPr txBox="1"/>
            <p:nvPr/>
          </p:nvSpPr>
          <p:spPr>
            <a:xfrm>
              <a:off x="649785" y="3165134"/>
              <a:ext cx="729405" cy="215444"/>
            </a:xfrm>
            <a:prstGeom prst="rect">
              <a:avLst/>
            </a:prstGeom>
            <a:noFill/>
          </p:spPr>
          <p:txBody>
            <a:bodyPr wrap="square" rtlCol="0">
              <a:spAutoFit/>
            </a:bodyPr>
            <a:lstStyle/>
            <a:p>
              <a:r>
                <a:rPr lang="en-US" sz="800">
                  <a:cs typeface="Calibri" panose="020F0502020204030204" pitchFamily="34" charset="0"/>
                </a:rPr>
                <a:t>Scheduler</a:t>
              </a:r>
            </a:p>
          </p:txBody>
        </p:sp>
        <p:pic>
          <p:nvPicPr>
            <p:cNvPr id="84" name="Graphic 83" descr="Alarm clock with solid fill">
              <a:extLst>
                <a:ext uri="{FF2B5EF4-FFF2-40B4-BE49-F238E27FC236}">
                  <a16:creationId xmlns:a16="http://schemas.microsoft.com/office/drawing/2014/main" id="{A320638A-044A-4A06-89C8-DBBBD9BB38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6771" y="2801902"/>
              <a:ext cx="457200" cy="457200"/>
            </a:xfrm>
            <a:prstGeom prst="rect">
              <a:avLst/>
            </a:prstGeom>
          </p:spPr>
        </p:pic>
      </p:grpSp>
      <p:sp>
        <p:nvSpPr>
          <p:cNvPr id="86" name="TextBox 85">
            <a:extLst>
              <a:ext uri="{FF2B5EF4-FFF2-40B4-BE49-F238E27FC236}">
                <a16:creationId xmlns:a16="http://schemas.microsoft.com/office/drawing/2014/main" id="{CE887616-A79A-4F8F-BB6E-6C77B6720C9E}"/>
              </a:ext>
            </a:extLst>
          </p:cNvPr>
          <p:cNvSpPr txBox="1"/>
          <p:nvPr/>
        </p:nvSpPr>
        <p:spPr>
          <a:xfrm>
            <a:off x="5994245" y="4295358"/>
            <a:ext cx="1689886" cy="215444"/>
          </a:xfrm>
          <a:prstGeom prst="rect">
            <a:avLst/>
          </a:prstGeom>
          <a:noFill/>
        </p:spPr>
        <p:txBody>
          <a:bodyPr wrap="none" rtlCol="0">
            <a:spAutoFit/>
          </a:bodyPr>
          <a:lstStyle/>
          <a:p>
            <a:r>
              <a:rPr lang="en-US" sz="800">
                <a:solidFill>
                  <a:schemeClr val="bg1"/>
                </a:solidFill>
              </a:rPr>
              <a:t>System Specific Transformation</a:t>
            </a:r>
          </a:p>
        </p:txBody>
      </p:sp>
      <p:sp>
        <p:nvSpPr>
          <p:cNvPr id="87" name="Rectangle: Rounded Corners 86">
            <a:extLst>
              <a:ext uri="{FF2B5EF4-FFF2-40B4-BE49-F238E27FC236}">
                <a16:creationId xmlns:a16="http://schemas.microsoft.com/office/drawing/2014/main" id="{04593EAA-C968-4FED-BE63-E6D4F0190BAF}"/>
              </a:ext>
            </a:extLst>
          </p:cNvPr>
          <p:cNvSpPr/>
          <p:nvPr/>
        </p:nvSpPr>
        <p:spPr>
          <a:xfrm>
            <a:off x="2329367" y="5191331"/>
            <a:ext cx="717938" cy="363104"/>
          </a:xfrm>
          <a:prstGeom prst="roundRect">
            <a:avLst>
              <a:gd name="adj"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Source App</a:t>
            </a:r>
          </a:p>
        </p:txBody>
      </p:sp>
      <p:sp>
        <p:nvSpPr>
          <p:cNvPr id="91" name="Rectangle 90">
            <a:extLst>
              <a:ext uri="{FF2B5EF4-FFF2-40B4-BE49-F238E27FC236}">
                <a16:creationId xmlns:a16="http://schemas.microsoft.com/office/drawing/2014/main" id="{88F4AB4D-8DBB-438F-BB9C-BC8B52909AA1}"/>
              </a:ext>
            </a:extLst>
          </p:cNvPr>
          <p:cNvSpPr/>
          <p:nvPr/>
        </p:nvSpPr>
        <p:spPr>
          <a:xfrm>
            <a:off x="2126072" y="4102413"/>
            <a:ext cx="5413195" cy="3657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System  API</a:t>
            </a:r>
          </a:p>
        </p:txBody>
      </p:sp>
      <p:cxnSp>
        <p:nvCxnSpPr>
          <p:cNvPr id="49" name="Straight Arrow Connector 48">
            <a:extLst>
              <a:ext uri="{FF2B5EF4-FFF2-40B4-BE49-F238E27FC236}">
                <a16:creationId xmlns:a16="http://schemas.microsoft.com/office/drawing/2014/main" id="{8DC82445-F466-4986-B2B1-05E82B082521}"/>
              </a:ext>
            </a:extLst>
          </p:cNvPr>
          <p:cNvCxnSpPr>
            <a:cxnSpLocks/>
          </p:cNvCxnSpPr>
          <p:nvPr/>
        </p:nvCxnSpPr>
        <p:spPr>
          <a:xfrm flipV="1">
            <a:off x="1039336" y="2699400"/>
            <a:ext cx="1086734" cy="13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3C3C9D8D-CAEC-4C1D-8414-12611A7493A7}"/>
              </a:ext>
            </a:extLst>
          </p:cNvPr>
          <p:cNvSpPr/>
          <p:nvPr/>
        </p:nvSpPr>
        <p:spPr>
          <a:xfrm>
            <a:off x="2210747" y="3478982"/>
            <a:ext cx="827501" cy="18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Pagination</a:t>
            </a:r>
          </a:p>
        </p:txBody>
      </p:sp>
      <p:sp>
        <p:nvSpPr>
          <p:cNvPr id="95" name="Rectangle 94">
            <a:extLst>
              <a:ext uri="{FF2B5EF4-FFF2-40B4-BE49-F238E27FC236}">
                <a16:creationId xmlns:a16="http://schemas.microsoft.com/office/drawing/2014/main" id="{BB9E9EA4-F930-48EF-96FF-00032D94ABF1}"/>
              </a:ext>
            </a:extLst>
          </p:cNvPr>
          <p:cNvSpPr/>
          <p:nvPr/>
        </p:nvSpPr>
        <p:spPr>
          <a:xfrm>
            <a:off x="3101025" y="3483870"/>
            <a:ext cx="827501" cy="1828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Data Sync</a:t>
            </a:r>
          </a:p>
        </p:txBody>
      </p:sp>
      <p:sp>
        <p:nvSpPr>
          <p:cNvPr id="96" name="Rectangle 95">
            <a:extLst>
              <a:ext uri="{FF2B5EF4-FFF2-40B4-BE49-F238E27FC236}">
                <a16:creationId xmlns:a16="http://schemas.microsoft.com/office/drawing/2014/main" id="{F11A512E-A330-4644-A1B6-BAE60D5A9663}"/>
              </a:ext>
            </a:extLst>
          </p:cNvPr>
          <p:cNvSpPr/>
          <p:nvPr/>
        </p:nvSpPr>
        <p:spPr>
          <a:xfrm>
            <a:off x="2259818" y="4195931"/>
            <a:ext cx="827501" cy="18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SAPI</a:t>
            </a:r>
          </a:p>
        </p:txBody>
      </p:sp>
      <p:sp>
        <p:nvSpPr>
          <p:cNvPr id="97" name="Rectangle 96">
            <a:extLst>
              <a:ext uri="{FF2B5EF4-FFF2-40B4-BE49-F238E27FC236}">
                <a16:creationId xmlns:a16="http://schemas.microsoft.com/office/drawing/2014/main" id="{7764E354-422D-4F28-8978-E0C312C50377}"/>
              </a:ext>
            </a:extLst>
          </p:cNvPr>
          <p:cNvSpPr/>
          <p:nvPr/>
        </p:nvSpPr>
        <p:spPr>
          <a:xfrm>
            <a:off x="3154418" y="4203658"/>
            <a:ext cx="827501" cy="18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SAPI</a:t>
            </a:r>
          </a:p>
        </p:txBody>
      </p:sp>
      <p:sp>
        <p:nvSpPr>
          <p:cNvPr id="98" name="Rectangle 97">
            <a:extLst>
              <a:ext uri="{FF2B5EF4-FFF2-40B4-BE49-F238E27FC236}">
                <a16:creationId xmlns:a16="http://schemas.microsoft.com/office/drawing/2014/main" id="{FC138E92-A64B-467D-A1D5-7A810CC1A910}"/>
              </a:ext>
            </a:extLst>
          </p:cNvPr>
          <p:cNvSpPr/>
          <p:nvPr/>
        </p:nvSpPr>
        <p:spPr>
          <a:xfrm>
            <a:off x="5407083" y="4195931"/>
            <a:ext cx="827501" cy="18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SAPI</a:t>
            </a:r>
          </a:p>
        </p:txBody>
      </p:sp>
      <p:sp>
        <p:nvSpPr>
          <p:cNvPr id="99" name="Rectangle 98">
            <a:extLst>
              <a:ext uri="{FF2B5EF4-FFF2-40B4-BE49-F238E27FC236}">
                <a16:creationId xmlns:a16="http://schemas.microsoft.com/office/drawing/2014/main" id="{1EBC83E2-1042-4016-839E-CE4326A3B205}"/>
              </a:ext>
            </a:extLst>
          </p:cNvPr>
          <p:cNvSpPr/>
          <p:nvPr/>
        </p:nvSpPr>
        <p:spPr>
          <a:xfrm>
            <a:off x="6317756" y="4195931"/>
            <a:ext cx="827501" cy="18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a:t>SAPI</a:t>
            </a:r>
          </a:p>
        </p:txBody>
      </p:sp>
      <p:sp>
        <p:nvSpPr>
          <p:cNvPr id="100" name="Rectangle 99">
            <a:extLst>
              <a:ext uri="{FF2B5EF4-FFF2-40B4-BE49-F238E27FC236}">
                <a16:creationId xmlns:a16="http://schemas.microsoft.com/office/drawing/2014/main" id="{2659FA0A-DFB3-4441-80E9-80BB1AF1AB84}"/>
              </a:ext>
            </a:extLst>
          </p:cNvPr>
          <p:cNvSpPr/>
          <p:nvPr/>
        </p:nvSpPr>
        <p:spPr>
          <a:xfrm>
            <a:off x="2192719" y="3447149"/>
            <a:ext cx="1789200" cy="2563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C106BF21-39F9-426B-83F4-45D675D00829}"/>
              </a:ext>
            </a:extLst>
          </p:cNvPr>
          <p:cNvCxnSpPr>
            <a:stCxn id="52" idx="2"/>
          </p:cNvCxnSpPr>
          <p:nvPr/>
        </p:nvCxnSpPr>
        <p:spPr>
          <a:xfrm>
            <a:off x="2624498" y="3662382"/>
            <a:ext cx="6927" cy="440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EC9E6EC6-05BF-4E42-8C67-110AADE2A65C}"/>
              </a:ext>
            </a:extLst>
          </p:cNvPr>
          <p:cNvCxnSpPr/>
          <p:nvPr/>
        </p:nvCxnSpPr>
        <p:spPr>
          <a:xfrm>
            <a:off x="3171142" y="3662382"/>
            <a:ext cx="6927" cy="440031"/>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723406B2-7DE0-4413-8ABC-B703F9496765}"/>
              </a:ext>
            </a:extLst>
          </p:cNvPr>
          <p:cNvSpPr txBox="1"/>
          <p:nvPr/>
        </p:nvSpPr>
        <p:spPr>
          <a:xfrm>
            <a:off x="4799696" y="2994348"/>
            <a:ext cx="870089" cy="215444"/>
          </a:xfrm>
          <a:prstGeom prst="rect">
            <a:avLst/>
          </a:prstGeom>
          <a:noFill/>
        </p:spPr>
        <p:txBody>
          <a:bodyPr wrap="square" rtlCol="0">
            <a:spAutoFit/>
          </a:bodyPr>
          <a:lstStyle/>
          <a:p>
            <a:r>
              <a:rPr lang="en-US" sz="800" b="1">
                <a:cs typeface="Calibri" panose="020F0502020204030204" pitchFamily="34" charset="0"/>
              </a:rPr>
              <a:t>HTTP/ JSON</a:t>
            </a:r>
          </a:p>
        </p:txBody>
      </p:sp>
      <p:sp>
        <p:nvSpPr>
          <p:cNvPr id="104" name="TextBox 103">
            <a:extLst>
              <a:ext uri="{FF2B5EF4-FFF2-40B4-BE49-F238E27FC236}">
                <a16:creationId xmlns:a16="http://schemas.microsoft.com/office/drawing/2014/main" id="{05A9D140-84D7-45CE-96A5-38BAD468E16F}"/>
              </a:ext>
            </a:extLst>
          </p:cNvPr>
          <p:cNvSpPr txBox="1"/>
          <p:nvPr/>
        </p:nvSpPr>
        <p:spPr>
          <a:xfrm>
            <a:off x="1897229" y="3816539"/>
            <a:ext cx="870089" cy="215444"/>
          </a:xfrm>
          <a:prstGeom prst="rect">
            <a:avLst/>
          </a:prstGeom>
          <a:noFill/>
        </p:spPr>
        <p:txBody>
          <a:bodyPr wrap="square" rtlCol="0">
            <a:spAutoFit/>
          </a:bodyPr>
          <a:lstStyle/>
          <a:p>
            <a:r>
              <a:rPr lang="en-US" sz="800" b="1">
                <a:cs typeface="Calibri" panose="020F0502020204030204" pitchFamily="34" charset="0"/>
              </a:rPr>
              <a:t>HTTP/ JSON</a:t>
            </a:r>
          </a:p>
        </p:txBody>
      </p:sp>
      <p:sp>
        <p:nvSpPr>
          <p:cNvPr id="105" name="TextBox 104">
            <a:extLst>
              <a:ext uri="{FF2B5EF4-FFF2-40B4-BE49-F238E27FC236}">
                <a16:creationId xmlns:a16="http://schemas.microsoft.com/office/drawing/2014/main" id="{4E568978-0419-421A-AEB2-9C21ADD367F2}"/>
              </a:ext>
            </a:extLst>
          </p:cNvPr>
          <p:cNvSpPr txBox="1"/>
          <p:nvPr/>
        </p:nvSpPr>
        <p:spPr>
          <a:xfrm>
            <a:off x="3193816" y="3816539"/>
            <a:ext cx="870089" cy="215444"/>
          </a:xfrm>
          <a:prstGeom prst="rect">
            <a:avLst/>
          </a:prstGeom>
          <a:noFill/>
        </p:spPr>
        <p:txBody>
          <a:bodyPr wrap="square" rtlCol="0">
            <a:spAutoFit/>
          </a:bodyPr>
          <a:lstStyle/>
          <a:p>
            <a:r>
              <a:rPr lang="en-US" sz="800" b="1">
                <a:cs typeface="Calibri" panose="020F0502020204030204" pitchFamily="34" charset="0"/>
              </a:rPr>
              <a:t>HTTP/ JSON</a:t>
            </a:r>
          </a:p>
        </p:txBody>
      </p:sp>
      <p:cxnSp>
        <p:nvCxnSpPr>
          <p:cNvPr id="106" name="Straight Arrow Connector 105">
            <a:extLst>
              <a:ext uri="{FF2B5EF4-FFF2-40B4-BE49-F238E27FC236}">
                <a16:creationId xmlns:a16="http://schemas.microsoft.com/office/drawing/2014/main" id="{28224B70-B01B-4382-8F0D-52D179835BE1}"/>
              </a:ext>
            </a:extLst>
          </p:cNvPr>
          <p:cNvCxnSpPr>
            <a:cxnSpLocks/>
            <a:stCxn id="96" idx="2"/>
            <a:endCxn id="87" idx="0"/>
          </p:cNvCxnSpPr>
          <p:nvPr/>
        </p:nvCxnSpPr>
        <p:spPr>
          <a:xfrm>
            <a:off x="2673569" y="4379331"/>
            <a:ext cx="14767" cy="81200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0E8A1F16-26C0-43A6-BBA6-98F83BC3CCF7}"/>
              </a:ext>
            </a:extLst>
          </p:cNvPr>
          <p:cNvSpPr txBox="1"/>
          <p:nvPr/>
        </p:nvSpPr>
        <p:spPr>
          <a:xfrm>
            <a:off x="2286893" y="4930055"/>
            <a:ext cx="989707" cy="184666"/>
          </a:xfrm>
          <a:prstGeom prst="rect">
            <a:avLst/>
          </a:prstGeom>
          <a:solidFill>
            <a:schemeClr val="bg1"/>
          </a:solidFill>
        </p:spPr>
        <p:txBody>
          <a:bodyPr wrap="square" rtlCol="0">
            <a:spAutoFit/>
          </a:bodyPr>
          <a:lstStyle/>
          <a:p>
            <a:r>
              <a:rPr lang="en-US" sz="600" b="1">
                <a:cs typeface="Calibri" panose="020F0502020204030204" pitchFamily="34" charset="0"/>
              </a:rPr>
              <a:t>SOAP/ REST/ DB/ FTP</a:t>
            </a:r>
          </a:p>
        </p:txBody>
      </p:sp>
      <p:sp>
        <p:nvSpPr>
          <p:cNvPr id="114" name="Rectangle: Rounded Corners 113">
            <a:extLst>
              <a:ext uri="{FF2B5EF4-FFF2-40B4-BE49-F238E27FC236}">
                <a16:creationId xmlns:a16="http://schemas.microsoft.com/office/drawing/2014/main" id="{CA9ACB4C-F707-46BB-ADD9-3924C1D27CD9}"/>
              </a:ext>
            </a:extLst>
          </p:cNvPr>
          <p:cNvSpPr/>
          <p:nvPr/>
        </p:nvSpPr>
        <p:spPr>
          <a:xfrm>
            <a:off x="3229490" y="5191331"/>
            <a:ext cx="717938" cy="363104"/>
          </a:xfrm>
          <a:prstGeom prst="roundRect">
            <a:avLst>
              <a:gd name="adj"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Target App</a:t>
            </a:r>
          </a:p>
        </p:txBody>
      </p:sp>
      <p:cxnSp>
        <p:nvCxnSpPr>
          <p:cNvPr id="115" name="Straight Arrow Connector 114">
            <a:extLst>
              <a:ext uri="{FF2B5EF4-FFF2-40B4-BE49-F238E27FC236}">
                <a16:creationId xmlns:a16="http://schemas.microsoft.com/office/drawing/2014/main" id="{7CB0F4D9-1151-44AE-A13F-B756CD9EC99D}"/>
              </a:ext>
            </a:extLst>
          </p:cNvPr>
          <p:cNvCxnSpPr>
            <a:cxnSpLocks/>
            <a:stCxn id="97" idx="2"/>
            <a:endCxn id="114" idx="0"/>
          </p:cNvCxnSpPr>
          <p:nvPr/>
        </p:nvCxnSpPr>
        <p:spPr>
          <a:xfrm>
            <a:off x="3568169" y="4387058"/>
            <a:ext cx="20290" cy="804273"/>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44236F70-CEDC-4C6E-B51C-3D5369F4BDA0}"/>
              </a:ext>
            </a:extLst>
          </p:cNvPr>
          <p:cNvSpPr txBox="1"/>
          <p:nvPr/>
        </p:nvSpPr>
        <p:spPr>
          <a:xfrm>
            <a:off x="3248917" y="4930055"/>
            <a:ext cx="989707" cy="184666"/>
          </a:xfrm>
          <a:prstGeom prst="rect">
            <a:avLst/>
          </a:prstGeom>
          <a:solidFill>
            <a:schemeClr val="bg1"/>
          </a:solidFill>
        </p:spPr>
        <p:txBody>
          <a:bodyPr wrap="square" rtlCol="0">
            <a:spAutoFit/>
          </a:bodyPr>
          <a:lstStyle/>
          <a:p>
            <a:r>
              <a:rPr lang="en-US" sz="600" b="1">
                <a:cs typeface="Calibri" panose="020F0502020204030204" pitchFamily="34" charset="0"/>
              </a:rPr>
              <a:t>SOAP/ REST/ DB/ FTP</a:t>
            </a:r>
          </a:p>
        </p:txBody>
      </p:sp>
      <p:sp>
        <p:nvSpPr>
          <p:cNvPr id="119" name="Rectangle: Rounded Corners 118">
            <a:extLst>
              <a:ext uri="{FF2B5EF4-FFF2-40B4-BE49-F238E27FC236}">
                <a16:creationId xmlns:a16="http://schemas.microsoft.com/office/drawing/2014/main" id="{FE533413-3DF8-4B52-934D-1409C35C151D}"/>
              </a:ext>
            </a:extLst>
          </p:cNvPr>
          <p:cNvSpPr/>
          <p:nvPr/>
        </p:nvSpPr>
        <p:spPr>
          <a:xfrm>
            <a:off x="5474077" y="5191331"/>
            <a:ext cx="717938" cy="363104"/>
          </a:xfrm>
          <a:prstGeom prst="roundRect">
            <a:avLst>
              <a:gd name="adj"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Target App</a:t>
            </a:r>
          </a:p>
        </p:txBody>
      </p:sp>
      <p:sp>
        <p:nvSpPr>
          <p:cNvPr id="120" name="TextBox 119">
            <a:extLst>
              <a:ext uri="{FF2B5EF4-FFF2-40B4-BE49-F238E27FC236}">
                <a16:creationId xmlns:a16="http://schemas.microsoft.com/office/drawing/2014/main" id="{2557B104-FC08-4CCC-8F47-02DC7D5535A2}"/>
              </a:ext>
            </a:extLst>
          </p:cNvPr>
          <p:cNvSpPr txBox="1"/>
          <p:nvPr/>
        </p:nvSpPr>
        <p:spPr>
          <a:xfrm>
            <a:off x="5378263" y="4930055"/>
            <a:ext cx="989707" cy="184666"/>
          </a:xfrm>
          <a:prstGeom prst="rect">
            <a:avLst/>
          </a:prstGeom>
          <a:solidFill>
            <a:schemeClr val="bg1"/>
          </a:solidFill>
        </p:spPr>
        <p:txBody>
          <a:bodyPr wrap="square" rtlCol="0">
            <a:spAutoFit/>
          </a:bodyPr>
          <a:lstStyle/>
          <a:p>
            <a:r>
              <a:rPr lang="en-US" sz="600" b="1">
                <a:cs typeface="Calibri" panose="020F0502020204030204" pitchFamily="34" charset="0"/>
              </a:rPr>
              <a:t>SOAP/ REST/ DB/ FTP</a:t>
            </a:r>
          </a:p>
        </p:txBody>
      </p:sp>
      <p:sp>
        <p:nvSpPr>
          <p:cNvPr id="121" name="Rectangle: Rounded Corners 120">
            <a:extLst>
              <a:ext uri="{FF2B5EF4-FFF2-40B4-BE49-F238E27FC236}">
                <a16:creationId xmlns:a16="http://schemas.microsoft.com/office/drawing/2014/main" id="{22A1F663-9E11-4F37-B41C-15A406F738D3}"/>
              </a:ext>
            </a:extLst>
          </p:cNvPr>
          <p:cNvSpPr/>
          <p:nvPr/>
        </p:nvSpPr>
        <p:spPr>
          <a:xfrm>
            <a:off x="6397060" y="5191331"/>
            <a:ext cx="717938" cy="363104"/>
          </a:xfrm>
          <a:prstGeom prst="roundRect">
            <a:avLst>
              <a:gd name="adj"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Common App</a:t>
            </a:r>
          </a:p>
        </p:txBody>
      </p:sp>
      <p:sp>
        <p:nvSpPr>
          <p:cNvPr id="122" name="TextBox 121">
            <a:extLst>
              <a:ext uri="{FF2B5EF4-FFF2-40B4-BE49-F238E27FC236}">
                <a16:creationId xmlns:a16="http://schemas.microsoft.com/office/drawing/2014/main" id="{F9F4F07A-C80B-4956-820F-59E22468B2B9}"/>
              </a:ext>
            </a:extLst>
          </p:cNvPr>
          <p:cNvSpPr txBox="1"/>
          <p:nvPr/>
        </p:nvSpPr>
        <p:spPr>
          <a:xfrm>
            <a:off x="6340287" y="4930055"/>
            <a:ext cx="989707" cy="184666"/>
          </a:xfrm>
          <a:prstGeom prst="rect">
            <a:avLst/>
          </a:prstGeom>
          <a:solidFill>
            <a:schemeClr val="bg1"/>
          </a:solidFill>
        </p:spPr>
        <p:txBody>
          <a:bodyPr wrap="square" rtlCol="0">
            <a:spAutoFit/>
          </a:bodyPr>
          <a:lstStyle/>
          <a:p>
            <a:r>
              <a:rPr lang="en-US" sz="600" b="1">
                <a:cs typeface="Calibri" panose="020F0502020204030204" pitchFamily="34" charset="0"/>
              </a:rPr>
              <a:t>SOAP/ REST/ DB/ FTP</a:t>
            </a:r>
          </a:p>
        </p:txBody>
      </p:sp>
      <p:cxnSp>
        <p:nvCxnSpPr>
          <p:cNvPr id="123" name="Straight Arrow Connector 122">
            <a:extLst>
              <a:ext uri="{FF2B5EF4-FFF2-40B4-BE49-F238E27FC236}">
                <a16:creationId xmlns:a16="http://schemas.microsoft.com/office/drawing/2014/main" id="{2A70D828-BEEE-4369-8D33-6027F028285C}"/>
              </a:ext>
            </a:extLst>
          </p:cNvPr>
          <p:cNvCxnSpPr>
            <a:cxnSpLocks/>
            <a:stCxn id="98" idx="2"/>
            <a:endCxn id="119" idx="0"/>
          </p:cNvCxnSpPr>
          <p:nvPr/>
        </p:nvCxnSpPr>
        <p:spPr>
          <a:xfrm>
            <a:off x="5820834" y="4379331"/>
            <a:ext cx="12212" cy="81200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1A2A0045-400D-40C7-87F7-26540EAD883E}"/>
              </a:ext>
            </a:extLst>
          </p:cNvPr>
          <p:cNvCxnSpPr>
            <a:cxnSpLocks/>
            <a:stCxn id="99" idx="2"/>
            <a:endCxn id="121" idx="0"/>
          </p:cNvCxnSpPr>
          <p:nvPr/>
        </p:nvCxnSpPr>
        <p:spPr>
          <a:xfrm>
            <a:off x="6731507" y="4379331"/>
            <a:ext cx="24522" cy="81200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9" name="TextBox 128">
            <a:extLst>
              <a:ext uri="{FF2B5EF4-FFF2-40B4-BE49-F238E27FC236}">
                <a16:creationId xmlns:a16="http://schemas.microsoft.com/office/drawing/2014/main" id="{C65D1475-7F3A-4165-A78A-9DDF28E7E2DB}"/>
              </a:ext>
            </a:extLst>
          </p:cNvPr>
          <p:cNvSpPr txBox="1"/>
          <p:nvPr/>
        </p:nvSpPr>
        <p:spPr>
          <a:xfrm>
            <a:off x="1188913" y="2591678"/>
            <a:ext cx="457201" cy="215444"/>
          </a:xfrm>
          <a:prstGeom prst="rect">
            <a:avLst/>
          </a:prstGeom>
          <a:solidFill>
            <a:schemeClr val="bg1"/>
          </a:solidFill>
        </p:spPr>
        <p:txBody>
          <a:bodyPr wrap="square" rtlCol="0">
            <a:spAutoFit/>
          </a:bodyPr>
          <a:lstStyle/>
          <a:p>
            <a:r>
              <a:rPr lang="en-US" sz="800" b="1">
                <a:cs typeface="Calibri" panose="020F0502020204030204" pitchFamily="34" charset="0"/>
              </a:rPr>
              <a:t>HTTP</a:t>
            </a:r>
          </a:p>
        </p:txBody>
      </p:sp>
      <p:grpSp>
        <p:nvGrpSpPr>
          <p:cNvPr id="135" name="Group 134">
            <a:extLst>
              <a:ext uri="{FF2B5EF4-FFF2-40B4-BE49-F238E27FC236}">
                <a16:creationId xmlns:a16="http://schemas.microsoft.com/office/drawing/2014/main" id="{EF617E86-59C9-4E92-833B-030B44FDC41B}"/>
              </a:ext>
            </a:extLst>
          </p:cNvPr>
          <p:cNvGrpSpPr/>
          <p:nvPr/>
        </p:nvGrpSpPr>
        <p:grpSpPr>
          <a:xfrm>
            <a:off x="4015836" y="3478982"/>
            <a:ext cx="442611" cy="184958"/>
            <a:chOff x="308732" y="3991925"/>
            <a:chExt cx="442611" cy="184958"/>
          </a:xfrm>
        </p:grpSpPr>
        <p:sp>
          <p:nvSpPr>
            <p:cNvPr id="134" name="Rectangle 133">
              <a:extLst>
                <a:ext uri="{FF2B5EF4-FFF2-40B4-BE49-F238E27FC236}">
                  <a16:creationId xmlns:a16="http://schemas.microsoft.com/office/drawing/2014/main" id="{CE62DA78-FB9D-426C-A9E7-A69483334DF5}"/>
                </a:ext>
              </a:extLst>
            </p:cNvPr>
            <p:cNvSpPr/>
            <p:nvPr/>
          </p:nvSpPr>
          <p:spPr>
            <a:xfrm>
              <a:off x="308732" y="3994002"/>
              <a:ext cx="442611" cy="1808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Graphic 130" descr="Envelope with solid fill">
              <a:extLst>
                <a:ext uri="{FF2B5EF4-FFF2-40B4-BE49-F238E27FC236}">
                  <a16:creationId xmlns:a16="http://schemas.microsoft.com/office/drawing/2014/main" id="{DEC9C020-E325-4DD4-9F81-BCCD576FA8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5483" y="3991925"/>
              <a:ext cx="182880" cy="182880"/>
            </a:xfrm>
            <a:prstGeom prst="rect">
              <a:avLst/>
            </a:prstGeom>
          </p:spPr>
        </p:pic>
        <p:pic>
          <p:nvPicPr>
            <p:cNvPr id="132" name="Graphic 131" descr="Envelope with solid fill">
              <a:extLst>
                <a:ext uri="{FF2B5EF4-FFF2-40B4-BE49-F238E27FC236}">
                  <a16:creationId xmlns:a16="http://schemas.microsoft.com/office/drawing/2014/main" id="{D1A07E9D-68F2-40DB-8152-9923E8D198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9140" y="3994003"/>
              <a:ext cx="182880" cy="182880"/>
            </a:xfrm>
            <a:prstGeom prst="rect">
              <a:avLst/>
            </a:prstGeom>
          </p:spPr>
        </p:pic>
      </p:grpSp>
      <p:sp>
        <p:nvSpPr>
          <p:cNvPr id="136" name="TextBox 135">
            <a:extLst>
              <a:ext uri="{FF2B5EF4-FFF2-40B4-BE49-F238E27FC236}">
                <a16:creationId xmlns:a16="http://schemas.microsoft.com/office/drawing/2014/main" id="{49A70C02-3925-421F-85EC-9462B12022F1}"/>
              </a:ext>
            </a:extLst>
          </p:cNvPr>
          <p:cNvSpPr txBox="1"/>
          <p:nvPr/>
        </p:nvSpPr>
        <p:spPr>
          <a:xfrm>
            <a:off x="3957123" y="3619702"/>
            <a:ext cx="598241" cy="200055"/>
          </a:xfrm>
          <a:prstGeom prst="rect">
            <a:avLst/>
          </a:prstGeom>
          <a:noFill/>
        </p:spPr>
        <p:txBody>
          <a:bodyPr wrap="none" rtlCol="0">
            <a:spAutoFit/>
          </a:bodyPr>
          <a:lstStyle/>
          <a:p>
            <a:r>
              <a:rPr lang="en-US" sz="700" b="1">
                <a:solidFill>
                  <a:schemeClr val="bg1"/>
                </a:solidFill>
              </a:rPr>
              <a:t>Queueing</a:t>
            </a:r>
          </a:p>
        </p:txBody>
      </p:sp>
    </p:spTree>
    <p:extLst>
      <p:ext uri="{BB962C8B-B14F-4D97-AF65-F5344CB8AC3E}">
        <p14:creationId xmlns:p14="http://schemas.microsoft.com/office/powerpoint/2010/main" val="935288715"/>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Pattern: Broadcast </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15</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p:txBody>
          <a:bodyPr/>
          <a:lstStyle/>
          <a:p>
            <a:endParaRPr lang="en-US"/>
          </a:p>
        </p:txBody>
      </p:sp>
      <p:sp>
        <p:nvSpPr>
          <p:cNvPr id="37" name="TextBox 36">
            <a:extLst>
              <a:ext uri="{FF2B5EF4-FFF2-40B4-BE49-F238E27FC236}">
                <a16:creationId xmlns:a16="http://schemas.microsoft.com/office/drawing/2014/main" id="{FBD20FA9-86A9-4B55-8FF8-5335FE7343DB}"/>
              </a:ext>
            </a:extLst>
          </p:cNvPr>
          <p:cNvSpPr txBox="1"/>
          <p:nvPr/>
        </p:nvSpPr>
        <p:spPr>
          <a:xfrm>
            <a:off x="276539" y="1412134"/>
            <a:ext cx="8960201" cy="461665"/>
          </a:xfrm>
          <a:prstGeom prst="rect">
            <a:avLst/>
          </a:prstGeom>
          <a:noFill/>
        </p:spPr>
        <p:txBody>
          <a:bodyPr wrap="square">
            <a:spAutoFit/>
          </a:bodyPr>
          <a:lstStyle/>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a:t>
            </a:r>
          </a:p>
        </p:txBody>
      </p:sp>
      <p:sp>
        <p:nvSpPr>
          <p:cNvPr id="38" name="Rectangle: Rounded Corners 37">
            <a:extLst>
              <a:ext uri="{FF2B5EF4-FFF2-40B4-BE49-F238E27FC236}">
                <a16:creationId xmlns:a16="http://schemas.microsoft.com/office/drawing/2014/main" id="{815206F9-985E-4D01-8DEA-FA7DBE6B9FA0}"/>
              </a:ext>
            </a:extLst>
          </p:cNvPr>
          <p:cNvSpPr/>
          <p:nvPr/>
        </p:nvSpPr>
        <p:spPr>
          <a:xfrm>
            <a:off x="255937" y="931890"/>
            <a:ext cx="9030717" cy="914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a:solidFill>
                  <a:schemeClr val="tx1"/>
                </a:solidFill>
                <a:effectLst/>
              </a:rPr>
              <a:t>Broadcast pattern is moving data from one source system to many target systems. Data flow is usually one way sync in nature where target system will only receive the data and don’t provide response to the source system. This pattern is used in near real time sync approach where we want to send data from source system as and when it change to destination system with minimum delay.</a:t>
            </a:r>
          </a:p>
          <a:p>
            <a:endParaRPr lang="en-US" sz="1200" i="1">
              <a:solidFill>
                <a:schemeClr val="tx1"/>
              </a:solidFill>
              <a:effectLst/>
            </a:endParaRPr>
          </a:p>
        </p:txBody>
      </p:sp>
      <p:sp>
        <p:nvSpPr>
          <p:cNvPr id="3" name="Rectangle 2">
            <a:extLst>
              <a:ext uri="{FF2B5EF4-FFF2-40B4-BE49-F238E27FC236}">
                <a16:creationId xmlns:a16="http://schemas.microsoft.com/office/drawing/2014/main" id="{C44826F5-6342-4D89-B00D-C7CA970D8FD3}"/>
              </a:ext>
            </a:extLst>
          </p:cNvPr>
          <p:cNvSpPr>
            <a:spLocks noChangeArrowheads="1"/>
          </p:cNvSpPr>
          <p:nvPr/>
        </p:nvSpPr>
        <p:spPr bwMode="auto">
          <a:xfrm>
            <a:off x="0" y="1921725"/>
            <a:ext cx="97769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10" name="Group 9">
            <a:extLst>
              <a:ext uri="{FF2B5EF4-FFF2-40B4-BE49-F238E27FC236}">
                <a16:creationId xmlns:a16="http://schemas.microsoft.com/office/drawing/2014/main" id="{CBD263B1-0E56-4F87-AF49-B5E6EFFD487B}"/>
              </a:ext>
            </a:extLst>
          </p:cNvPr>
          <p:cNvGrpSpPr/>
          <p:nvPr/>
        </p:nvGrpSpPr>
        <p:grpSpPr>
          <a:xfrm>
            <a:off x="341590" y="2471294"/>
            <a:ext cx="8895149" cy="851644"/>
            <a:chOff x="341590" y="5615590"/>
            <a:chExt cx="8895149" cy="851644"/>
          </a:xfrm>
        </p:grpSpPr>
        <p:sp>
          <p:nvSpPr>
            <p:cNvPr id="12" name="Rectangle: Rounded Corners 11">
              <a:extLst>
                <a:ext uri="{FF2B5EF4-FFF2-40B4-BE49-F238E27FC236}">
                  <a16:creationId xmlns:a16="http://schemas.microsoft.com/office/drawing/2014/main" id="{8F2D50CF-2CD5-4017-A098-DFD317229486}"/>
                </a:ext>
              </a:extLst>
            </p:cNvPr>
            <p:cNvSpPr/>
            <p:nvPr/>
          </p:nvSpPr>
          <p:spPr>
            <a:xfrm>
              <a:off x="341590" y="5709770"/>
              <a:ext cx="1132114" cy="58986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Oracle ERP</a:t>
              </a:r>
            </a:p>
          </p:txBody>
        </p:sp>
        <p:sp>
          <p:nvSpPr>
            <p:cNvPr id="14" name="Rectangle: Rounded Corners 13">
              <a:extLst>
                <a:ext uri="{FF2B5EF4-FFF2-40B4-BE49-F238E27FC236}">
                  <a16:creationId xmlns:a16="http://schemas.microsoft.com/office/drawing/2014/main" id="{5BB59102-E773-43CC-819A-E487C3945E15}"/>
                </a:ext>
              </a:extLst>
            </p:cNvPr>
            <p:cNvSpPr/>
            <p:nvPr/>
          </p:nvSpPr>
          <p:spPr>
            <a:xfrm>
              <a:off x="8147435" y="5682083"/>
              <a:ext cx="1089304" cy="54431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Amberroad</a:t>
              </a:r>
            </a:p>
          </p:txBody>
        </p:sp>
        <p:cxnSp>
          <p:nvCxnSpPr>
            <p:cNvPr id="17" name="Straight Arrow Connector 16">
              <a:extLst>
                <a:ext uri="{FF2B5EF4-FFF2-40B4-BE49-F238E27FC236}">
                  <a16:creationId xmlns:a16="http://schemas.microsoft.com/office/drawing/2014/main" id="{59077313-5033-4FDC-8393-11BD423EB788}"/>
                </a:ext>
              </a:extLst>
            </p:cNvPr>
            <p:cNvCxnSpPr/>
            <p:nvPr/>
          </p:nvCxnSpPr>
          <p:spPr>
            <a:xfrm>
              <a:off x="1560277" y="5885379"/>
              <a:ext cx="7936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2E9DF8D-D10A-49C5-AA56-E8C2507AC38F}"/>
                </a:ext>
              </a:extLst>
            </p:cNvPr>
            <p:cNvCxnSpPr>
              <a:cxnSpLocks/>
            </p:cNvCxnSpPr>
            <p:nvPr/>
          </p:nvCxnSpPr>
          <p:spPr>
            <a:xfrm flipH="1">
              <a:off x="1560277" y="6184794"/>
              <a:ext cx="7936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4929FDB-47AE-442D-A404-FCB2D204F0C7}"/>
                </a:ext>
              </a:extLst>
            </p:cNvPr>
            <p:cNvSpPr txBox="1"/>
            <p:nvPr/>
          </p:nvSpPr>
          <p:spPr>
            <a:xfrm>
              <a:off x="1648595" y="5615590"/>
              <a:ext cx="843642"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Msg,</a:t>
              </a:r>
            </a:p>
          </p:txBody>
        </p:sp>
        <p:sp>
          <p:nvSpPr>
            <p:cNvPr id="23" name="TextBox 22">
              <a:extLst>
                <a:ext uri="{FF2B5EF4-FFF2-40B4-BE49-F238E27FC236}">
                  <a16:creationId xmlns:a16="http://schemas.microsoft.com/office/drawing/2014/main" id="{2ECF8F4B-8D13-4B77-BA0A-757625EF35F0}"/>
                </a:ext>
              </a:extLst>
            </p:cNvPr>
            <p:cNvSpPr txBox="1"/>
            <p:nvPr/>
          </p:nvSpPr>
          <p:spPr>
            <a:xfrm>
              <a:off x="1694844" y="6190235"/>
              <a:ext cx="1001486" cy="276999"/>
            </a:xfrm>
            <a:prstGeom prst="rect">
              <a:avLst/>
            </a:prstGeom>
            <a:noFill/>
          </p:spPr>
          <p:txBody>
            <a:bodyPr wrap="square" rtlCol="0">
              <a:spAutoFit/>
            </a:bodyPr>
            <a:lstStyle/>
            <a:p>
              <a:r>
                <a:rPr lang="en-US" sz="1200">
                  <a:latin typeface="Calibri" panose="020F0502020204030204" pitchFamily="34" charset="0"/>
                  <a:cs typeface="Calibri" panose="020F0502020204030204" pitchFamily="34" charset="0"/>
                </a:rPr>
                <a:t>Ack</a:t>
              </a:r>
            </a:p>
          </p:txBody>
        </p:sp>
        <p:sp>
          <p:nvSpPr>
            <p:cNvPr id="31" name="TextBox 30">
              <a:extLst>
                <a:ext uri="{FF2B5EF4-FFF2-40B4-BE49-F238E27FC236}">
                  <a16:creationId xmlns:a16="http://schemas.microsoft.com/office/drawing/2014/main" id="{6390D333-F4AC-4C19-912F-4773AC6BFAB1}"/>
                </a:ext>
              </a:extLst>
            </p:cNvPr>
            <p:cNvSpPr txBox="1"/>
            <p:nvPr/>
          </p:nvSpPr>
          <p:spPr>
            <a:xfrm>
              <a:off x="6729174" y="6080662"/>
              <a:ext cx="550785" cy="313277"/>
            </a:xfrm>
            <a:prstGeom prst="rect">
              <a:avLst/>
            </a:prstGeom>
            <a:noFill/>
          </p:spPr>
          <p:txBody>
            <a:bodyPr wrap="square" rtlCol="0">
              <a:spAutoFit/>
            </a:bodyPr>
            <a:lstStyle/>
            <a:p>
              <a:r>
                <a:rPr lang="en-US" sz="1400">
                  <a:latin typeface="Calibri" panose="020F0502020204030204" pitchFamily="34" charset="0"/>
                  <a:cs typeface="Calibri" panose="020F0502020204030204" pitchFamily="34" charset="0"/>
                </a:rPr>
                <a:t>Msg</a:t>
              </a:r>
            </a:p>
          </p:txBody>
        </p:sp>
        <p:cxnSp>
          <p:nvCxnSpPr>
            <p:cNvPr id="30" name="Straight Arrow Connector 29">
              <a:extLst>
                <a:ext uri="{FF2B5EF4-FFF2-40B4-BE49-F238E27FC236}">
                  <a16:creationId xmlns:a16="http://schemas.microsoft.com/office/drawing/2014/main" id="{47F9742A-0BB0-49AD-A926-92A0240370E6}"/>
                </a:ext>
              </a:extLst>
            </p:cNvPr>
            <p:cNvCxnSpPr>
              <a:cxnSpLocks/>
              <a:stCxn id="36" idx="3"/>
              <a:endCxn id="14" idx="1"/>
            </p:cNvCxnSpPr>
            <p:nvPr/>
          </p:nvCxnSpPr>
          <p:spPr>
            <a:xfrm flipV="1">
              <a:off x="7221099" y="5954241"/>
              <a:ext cx="926336" cy="11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085BB1F4-4C1F-43A2-961D-EED582618B3B}"/>
              </a:ext>
            </a:extLst>
          </p:cNvPr>
          <p:cNvGrpSpPr/>
          <p:nvPr/>
        </p:nvGrpSpPr>
        <p:grpSpPr>
          <a:xfrm>
            <a:off x="2436378" y="2159228"/>
            <a:ext cx="4902494" cy="4456092"/>
            <a:chOff x="2639712" y="1852606"/>
            <a:chExt cx="4902494" cy="4456092"/>
          </a:xfrm>
        </p:grpSpPr>
        <p:sp>
          <p:nvSpPr>
            <p:cNvPr id="33" name="Rectangle: Rounded Corners 32">
              <a:extLst>
                <a:ext uri="{FF2B5EF4-FFF2-40B4-BE49-F238E27FC236}">
                  <a16:creationId xmlns:a16="http://schemas.microsoft.com/office/drawing/2014/main" id="{ACB4AC67-33A6-4CCD-AB2F-D9854B1003B3}"/>
                </a:ext>
              </a:extLst>
            </p:cNvPr>
            <p:cNvSpPr/>
            <p:nvPr/>
          </p:nvSpPr>
          <p:spPr>
            <a:xfrm>
              <a:off x="2639712" y="1852606"/>
              <a:ext cx="4902494" cy="445609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24F1957-1F44-477B-A7CF-1B17BD1B289B}"/>
                </a:ext>
              </a:extLst>
            </p:cNvPr>
            <p:cNvSpPr/>
            <p:nvPr/>
          </p:nvSpPr>
          <p:spPr>
            <a:xfrm>
              <a:off x="3794298" y="2146064"/>
              <a:ext cx="1965227" cy="7036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Process API</a:t>
              </a:r>
            </a:p>
          </p:txBody>
        </p:sp>
        <p:sp>
          <p:nvSpPr>
            <p:cNvPr id="35" name="Rectangle 34">
              <a:extLst>
                <a:ext uri="{FF2B5EF4-FFF2-40B4-BE49-F238E27FC236}">
                  <a16:creationId xmlns:a16="http://schemas.microsoft.com/office/drawing/2014/main" id="{3473281B-AF04-4B18-A60C-0FD9E8259AAB}"/>
                </a:ext>
              </a:extLst>
            </p:cNvPr>
            <p:cNvSpPr/>
            <p:nvPr/>
          </p:nvSpPr>
          <p:spPr>
            <a:xfrm>
              <a:off x="2711998" y="2198536"/>
              <a:ext cx="686764" cy="59315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Source System API</a:t>
              </a:r>
            </a:p>
          </p:txBody>
        </p:sp>
        <p:sp>
          <p:nvSpPr>
            <p:cNvPr id="36" name="Rectangle 35">
              <a:extLst>
                <a:ext uri="{FF2B5EF4-FFF2-40B4-BE49-F238E27FC236}">
                  <a16:creationId xmlns:a16="http://schemas.microsoft.com/office/drawing/2014/main" id="{457C1347-22FD-4A5B-96FE-5433455097F5}"/>
                </a:ext>
              </a:extLst>
            </p:cNvPr>
            <p:cNvSpPr/>
            <p:nvPr/>
          </p:nvSpPr>
          <p:spPr>
            <a:xfrm>
              <a:off x="5903176" y="2199253"/>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39" name="TextBox 38">
              <a:extLst>
                <a:ext uri="{FF2B5EF4-FFF2-40B4-BE49-F238E27FC236}">
                  <a16:creationId xmlns:a16="http://schemas.microsoft.com/office/drawing/2014/main" id="{B1D434CA-5C14-40B1-8352-7161137AD3E2}"/>
                </a:ext>
              </a:extLst>
            </p:cNvPr>
            <p:cNvSpPr txBox="1"/>
            <p:nvPr/>
          </p:nvSpPr>
          <p:spPr>
            <a:xfrm>
              <a:off x="2894714" y="5504972"/>
              <a:ext cx="1164772" cy="307777"/>
            </a:xfrm>
            <a:prstGeom prst="rect">
              <a:avLst/>
            </a:prstGeom>
            <a:noFill/>
          </p:spPr>
          <p:txBody>
            <a:bodyPr wrap="square" rtlCol="0">
              <a:spAutoFit/>
            </a:bodyPr>
            <a:lstStyle/>
            <a:p>
              <a:r>
                <a:rPr lang="en-US" sz="1400">
                  <a:cs typeface="Calibri" panose="020F0502020204030204" pitchFamily="34" charset="0"/>
                </a:rPr>
                <a:t>MuleSoft</a:t>
              </a:r>
            </a:p>
          </p:txBody>
        </p:sp>
        <p:cxnSp>
          <p:nvCxnSpPr>
            <p:cNvPr id="40" name="Straight Arrow Connector 39">
              <a:extLst>
                <a:ext uri="{FF2B5EF4-FFF2-40B4-BE49-F238E27FC236}">
                  <a16:creationId xmlns:a16="http://schemas.microsoft.com/office/drawing/2014/main" id="{3F51B9D5-B8FD-4013-8CE4-A562D930369D}"/>
                </a:ext>
              </a:extLst>
            </p:cNvPr>
            <p:cNvCxnSpPr>
              <a:cxnSpLocks/>
              <a:stCxn id="35" idx="3"/>
              <a:endCxn id="34" idx="1"/>
            </p:cNvCxnSpPr>
            <p:nvPr/>
          </p:nvCxnSpPr>
          <p:spPr>
            <a:xfrm>
              <a:off x="3398762" y="2495115"/>
              <a:ext cx="395536" cy="2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76A728-E59D-4B45-96AD-AFCB8046145F}"/>
                </a:ext>
              </a:extLst>
            </p:cNvPr>
            <p:cNvCxnSpPr>
              <a:cxnSpLocks/>
              <a:stCxn id="34" idx="3"/>
            </p:cNvCxnSpPr>
            <p:nvPr/>
          </p:nvCxnSpPr>
          <p:spPr>
            <a:xfrm>
              <a:off x="5759525" y="2497884"/>
              <a:ext cx="143651" cy="12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62911FB-647E-456F-9E26-463A9AAE9879}"/>
                </a:ext>
              </a:extLst>
            </p:cNvPr>
            <p:cNvSpPr txBox="1"/>
            <p:nvPr/>
          </p:nvSpPr>
          <p:spPr>
            <a:xfrm>
              <a:off x="5912050" y="2219017"/>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43" name="TextBox 42">
              <a:extLst>
                <a:ext uri="{FF2B5EF4-FFF2-40B4-BE49-F238E27FC236}">
                  <a16:creationId xmlns:a16="http://schemas.microsoft.com/office/drawing/2014/main" id="{22565987-AD00-4F34-A052-AE7319AE94B0}"/>
                </a:ext>
              </a:extLst>
            </p:cNvPr>
            <p:cNvSpPr txBox="1"/>
            <p:nvPr/>
          </p:nvSpPr>
          <p:spPr>
            <a:xfrm>
              <a:off x="6151176" y="2465924"/>
              <a:ext cx="1050288" cy="215444"/>
            </a:xfrm>
            <a:prstGeom prst="rect">
              <a:avLst/>
            </a:prstGeom>
            <a:noFill/>
          </p:spPr>
          <p:txBody>
            <a:bodyPr wrap="none" rtlCol="0">
              <a:spAutoFit/>
            </a:bodyPr>
            <a:lstStyle/>
            <a:p>
              <a:r>
                <a:rPr lang="en-US" sz="800">
                  <a:solidFill>
                    <a:schemeClr val="bg1"/>
                  </a:solidFill>
                </a:rPr>
                <a:t>Target System API</a:t>
              </a:r>
            </a:p>
          </p:txBody>
        </p:sp>
        <p:sp>
          <p:nvSpPr>
            <p:cNvPr id="44" name="TextBox 43">
              <a:extLst>
                <a:ext uri="{FF2B5EF4-FFF2-40B4-BE49-F238E27FC236}">
                  <a16:creationId xmlns:a16="http://schemas.microsoft.com/office/drawing/2014/main" id="{FCDEB6FB-8A3C-406D-8EF4-FB3F3E6F8416}"/>
                </a:ext>
              </a:extLst>
            </p:cNvPr>
            <p:cNvSpPr txBox="1"/>
            <p:nvPr/>
          </p:nvSpPr>
          <p:spPr>
            <a:xfrm>
              <a:off x="3945367" y="2149765"/>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45" name="TextBox 44">
              <a:extLst>
                <a:ext uri="{FF2B5EF4-FFF2-40B4-BE49-F238E27FC236}">
                  <a16:creationId xmlns:a16="http://schemas.microsoft.com/office/drawing/2014/main" id="{E59BB990-ACD7-43D6-9475-167A80C15347}"/>
                </a:ext>
              </a:extLst>
            </p:cNvPr>
            <p:cNvSpPr txBox="1"/>
            <p:nvPr/>
          </p:nvSpPr>
          <p:spPr>
            <a:xfrm>
              <a:off x="4301574" y="2587456"/>
              <a:ext cx="832279" cy="215444"/>
            </a:xfrm>
            <a:prstGeom prst="rect">
              <a:avLst/>
            </a:prstGeom>
            <a:noFill/>
          </p:spPr>
          <p:txBody>
            <a:bodyPr wrap="none" rtlCol="0">
              <a:spAutoFit/>
            </a:bodyPr>
            <a:lstStyle/>
            <a:p>
              <a:r>
                <a:rPr lang="en-US" sz="800">
                  <a:solidFill>
                    <a:schemeClr val="bg1"/>
                  </a:solidFill>
                </a:rPr>
                <a:t>Process Logic</a:t>
              </a:r>
            </a:p>
          </p:txBody>
        </p:sp>
      </p:grpSp>
      <p:sp>
        <p:nvSpPr>
          <p:cNvPr id="46" name="Rectangle: Rounded Corners 45">
            <a:extLst>
              <a:ext uri="{FF2B5EF4-FFF2-40B4-BE49-F238E27FC236}">
                <a16:creationId xmlns:a16="http://schemas.microsoft.com/office/drawing/2014/main" id="{9207315D-55FD-47B2-95A9-D60FFDCC4F80}"/>
              </a:ext>
            </a:extLst>
          </p:cNvPr>
          <p:cNvSpPr/>
          <p:nvPr/>
        </p:nvSpPr>
        <p:spPr>
          <a:xfrm>
            <a:off x="8088366" y="3826944"/>
            <a:ext cx="1183899" cy="54431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XXXX-Coupa</a:t>
            </a:r>
          </a:p>
        </p:txBody>
      </p:sp>
      <p:sp>
        <p:nvSpPr>
          <p:cNvPr id="48" name="Rectangle 47">
            <a:extLst>
              <a:ext uri="{FF2B5EF4-FFF2-40B4-BE49-F238E27FC236}">
                <a16:creationId xmlns:a16="http://schemas.microsoft.com/office/drawing/2014/main" id="{7A98A87B-473C-4F03-93A4-B69ACAFF535C}"/>
              </a:ext>
            </a:extLst>
          </p:cNvPr>
          <p:cNvSpPr/>
          <p:nvPr/>
        </p:nvSpPr>
        <p:spPr>
          <a:xfrm>
            <a:off x="5699842" y="3781566"/>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49" name="TextBox 48">
            <a:extLst>
              <a:ext uri="{FF2B5EF4-FFF2-40B4-BE49-F238E27FC236}">
                <a16:creationId xmlns:a16="http://schemas.microsoft.com/office/drawing/2014/main" id="{220CCE55-3A2C-4EC5-8FC9-4C5D11BCFB4C}"/>
              </a:ext>
            </a:extLst>
          </p:cNvPr>
          <p:cNvSpPr txBox="1"/>
          <p:nvPr/>
        </p:nvSpPr>
        <p:spPr>
          <a:xfrm>
            <a:off x="5708716" y="3801330"/>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50" name="TextBox 49">
            <a:extLst>
              <a:ext uri="{FF2B5EF4-FFF2-40B4-BE49-F238E27FC236}">
                <a16:creationId xmlns:a16="http://schemas.microsoft.com/office/drawing/2014/main" id="{BF909F70-7621-45CA-AFE1-C7225E6D98C2}"/>
              </a:ext>
            </a:extLst>
          </p:cNvPr>
          <p:cNvSpPr txBox="1"/>
          <p:nvPr/>
        </p:nvSpPr>
        <p:spPr>
          <a:xfrm>
            <a:off x="5947842" y="4048237"/>
            <a:ext cx="1050288" cy="215444"/>
          </a:xfrm>
          <a:prstGeom prst="rect">
            <a:avLst/>
          </a:prstGeom>
          <a:noFill/>
        </p:spPr>
        <p:txBody>
          <a:bodyPr wrap="none" rtlCol="0">
            <a:spAutoFit/>
          </a:bodyPr>
          <a:lstStyle/>
          <a:p>
            <a:r>
              <a:rPr lang="en-US" sz="800">
                <a:solidFill>
                  <a:schemeClr val="bg1"/>
                </a:solidFill>
              </a:rPr>
              <a:t>Target System API</a:t>
            </a:r>
          </a:p>
        </p:txBody>
      </p:sp>
      <p:sp>
        <p:nvSpPr>
          <p:cNvPr id="51" name="Rectangle 50">
            <a:extLst>
              <a:ext uri="{FF2B5EF4-FFF2-40B4-BE49-F238E27FC236}">
                <a16:creationId xmlns:a16="http://schemas.microsoft.com/office/drawing/2014/main" id="{B20674E9-350B-4EBA-A1B9-8BD7910FF701}"/>
              </a:ext>
            </a:extLst>
          </p:cNvPr>
          <p:cNvSpPr/>
          <p:nvPr/>
        </p:nvSpPr>
        <p:spPr>
          <a:xfrm>
            <a:off x="5661671" y="4747095"/>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52" name="TextBox 51">
            <a:extLst>
              <a:ext uri="{FF2B5EF4-FFF2-40B4-BE49-F238E27FC236}">
                <a16:creationId xmlns:a16="http://schemas.microsoft.com/office/drawing/2014/main" id="{40A185A3-63E8-4153-BE96-3067096A56BB}"/>
              </a:ext>
            </a:extLst>
          </p:cNvPr>
          <p:cNvSpPr txBox="1"/>
          <p:nvPr/>
        </p:nvSpPr>
        <p:spPr>
          <a:xfrm>
            <a:off x="5670545" y="4766859"/>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53" name="TextBox 52">
            <a:extLst>
              <a:ext uri="{FF2B5EF4-FFF2-40B4-BE49-F238E27FC236}">
                <a16:creationId xmlns:a16="http://schemas.microsoft.com/office/drawing/2014/main" id="{9ADD6C3E-AD9A-4C83-BEC1-1D90ECF474CF}"/>
              </a:ext>
            </a:extLst>
          </p:cNvPr>
          <p:cNvSpPr txBox="1"/>
          <p:nvPr/>
        </p:nvSpPr>
        <p:spPr>
          <a:xfrm>
            <a:off x="5909671" y="5013766"/>
            <a:ext cx="1050288" cy="215444"/>
          </a:xfrm>
          <a:prstGeom prst="rect">
            <a:avLst/>
          </a:prstGeom>
          <a:noFill/>
        </p:spPr>
        <p:txBody>
          <a:bodyPr wrap="none" rtlCol="0">
            <a:spAutoFit/>
          </a:bodyPr>
          <a:lstStyle/>
          <a:p>
            <a:r>
              <a:rPr lang="en-US" sz="800">
                <a:solidFill>
                  <a:schemeClr val="bg1"/>
                </a:solidFill>
              </a:rPr>
              <a:t>Target System API</a:t>
            </a:r>
          </a:p>
        </p:txBody>
      </p:sp>
      <p:cxnSp>
        <p:nvCxnSpPr>
          <p:cNvPr id="54" name="Straight Arrow Connector 53">
            <a:extLst>
              <a:ext uri="{FF2B5EF4-FFF2-40B4-BE49-F238E27FC236}">
                <a16:creationId xmlns:a16="http://schemas.microsoft.com/office/drawing/2014/main" id="{E830ED5E-63B4-4A69-A8C6-196DBCD8D00D}"/>
              </a:ext>
            </a:extLst>
          </p:cNvPr>
          <p:cNvCxnSpPr>
            <a:cxnSpLocks/>
            <a:stCxn id="48" idx="3"/>
            <a:endCxn id="46" idx="1"/>
          </p:cNvCxnSpPr>
          <p:nvPr/>
        </p:nvCxnSpPr>
        <p:spPr>
          <a:xfrm>
            <a:off x="7221099" y="4097416"/>
            <a:ext cx="867267" cy="1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8130C86D-CA6B-4E5A-9D2B-815D1060E992}"/>
              </a:ext>
            </a:extLst>
          </p:cNvPr>
          <p:cNvSpPr/>
          <p:nvPr/>
        </p:nvSpPr>
        <p:spPr>
          <a:xfrm>
            <a:off x="8088366" y="4799428"/>
            <a:ext cx="1183899" cy="54431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Saba-Coupa</a:t>
            </a:r>
          </a:p>
        </p:txBody>
      </p:sp>
      <p:cxnSp>
        <p:nvCxnSpPr>
          <p:cNvPr id="56" name="Straight Arrow Connector 55">
            <a:extLst>
              <a:ext uri="{FF2B5EF4-FFF2-40B4-BE49-F238E27FC236}">
                <a16:creationId xmlns:a16="http://schemas.microsoft.com/office/drawing/2014/main" id="{A5F24595-595C-46A3-8DA8-CBDECD563950}"/>
              </a:ext>
            </a:extLst>
          </p:cNvPr>
          <p:cNvCxnSpPr>
            <a:cxnSpLocks/>
            <a:stCxn id="51" idx="3"/>
            <a:endCxn id="55" idx="1"/>
          </p:cNvCxnSpPr>
          <p:nvPr/>
        </p:nvCxnSpPr>
        <p:spPr>
          <a:xfrm>
            <a:off x="7182928" y="5062945"/>
            <a:ext cx="905438" cy="8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2E1ED348-F039-4D39-B8EA-88388B8798D6}"/>
              </a:ext>
            </a:extLst>
          </p:cNvPr>
          <p:cNvGrpSpPr/>
          <p:nvPr/>
        </p:nvGrpSpPr>
        <p:grpSpPr>
          <a:xfrm>
            <a:off x="461215" y="3866621"/>
            <a:ext cx="729405" cy="578676"/>
            <a:chOff x="649785" y="2801902"/>
            <a:chExt cx="729405" cy="578676"/>
          </a:xfrm>
        </p:grpSpPr>
        <p:sp>
          <p:nvSpPr>
            <p:cNvPr id="58" name="TextBox 57">
              <a:extLst>
                <a:ext uri="{FF2B5EF4-FFF2-40B4-BE49-F238E27FC236}">
                  <a16:creationId xmlns:a16="http://schemas.microsoft.com/office/drawing/2014/main" id="{D7519CE4-E9D3-4967-B01A-9607961E1A82}"/>
                </a:ext>
              </a:extLst>
            </p:cNvPr>
            <p:cNvSpPr txBox="1"/>
            <p:nvPr/>
          </p:nvSpPr>
          <p:spPr>
            <a:xfrm>
              <a:off x="649785" y="3165134"/>
              <a:ext cx="729405" cy="215444"/>
            </a:xfrm>
            <a:prstGeom prst="rect">
              <a:avLst/>
            </a:prstGeom>
            <a:noFill/>
          </p:spPr>
          <p:txBody>
            <a:bodyPr wrap="square" rtlCol="0">
              <a:spAutoFit/>
            </a:bodyPr>
            <a:lstStyle/>
            <a:p>
              <a:r>
                <a:rPr lang="en-US" sz="800">
                  <a:cs typeface="Calibri" panose="020F0502020204030204" pitchFamily="34" charset="0"/>
                </a:rPr>
                <a:t>Scheduler</a:t>
              </a:r>
            </a:p>
          </p:txBody>
        </p:sp>
        <p:pic>
          <p:nvPicPr>
            <p:cNvPr id="59" name="Graphic 58" descr="Alarm clock with solid fill">
              <a:extLst>
                <a:ext uri="{FF2B5EF4-FFF2-40B4-BE49-F238E27FC236}">
                  <a16:creationId xmlns:a16="http://schemas.microsoft.com/office/drawing/2014/main" id="{44202480-3E21-4405-9DF3-9748CA3675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6771" y="2801902"/>
              <a:ext cx="457200" cy="457200"/>
            </a:xfrm>
            <a:prstGeom prst="rect">
              <a:avLst/>
            </a:prstGeom>
          </p:spPr>
        </p:pic>
      </p:grpSp>
      <p:cxnSp>
        <p:nvCxnSpPr>
          <p:cNvPr id="60" name="Straight Arrow Connector 59">
            <a:extLst>
              <a:ext uri="{FF2B5EF4-FFF2-40B4-BE49-F238E27FC236}">
                <a16:creationId xmlns:a16="http://schemas.microsoft.com/office/drawing/2014/main" id="{C85E5D4D-BCE5-4EE6-B2F9-E952DD6FCB82}"/>
              </a:ext>
            </a:extLst>
          </p:cNvPr>
          <p:cNvCxnSpPr>
            <a:cxnSpLocks/>
            <a:stCxn id="59" idx="3"/>
          </p:cNvCxnSpPr>
          <p:nvPr/>
        </p:nvCxnSpPr>
        <p:spPr>
          <a:xfrm>
            <a:off x="1015401" y="4095221"/>
            <a:ext cx="12808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3E2DE10C-6892-4F6C-872B-3D4FF11239CA}"/>
              </a:ext>
            </a:extLst>
          </p:cNvPr>
          <p:cNvCxnSpPr>
            <a:stCxn id="34" idx="2"/>
            <a:endCxn id="48" idx="1"/>
          </p:cNvCxnSpPr>
          <p:nvPr/>
        </p:nvCxnSpPr>
        <p:spPr>
          <a:xfrm rot="16200000" flipH="1">
            <a:off x="4666165" y="3063738"/>
            <a:ext cx="941091" cy="112626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65E65E69-786C-4AC9-AEAB-E4E4A6BA4683}"/>
              </a:ext>
            </a:extLst>
          </p:cNvPr>
          <p:cNvCxnSpPr>
            <a:cxnSpLocks/>
            <a:endCxn id="51" idx="1"/>
          </p:cNvCxnSpPr>
          <p:nvPr/>
        </p:nvCxnSpPr>
        <p:spPr>
          <a:xfrm rot="16200000" flipH="1">
            <a:off x="4165912" y="3567186"/>
            <a:ext cx="1894554" cy="10969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14B47BA0-3F50-4CED-AC17-5BA15A93775C}"/>
              </a:ext>
            </a:extLst>
          </p:cNvPr>
          <p:cNvSpPr/>
          <p:nvPr/>
        </p:nvSpPr>
        <p:spPr>
          <a:xfrm>
            <a:off x="8052840" y="5665027"/>
            <a:ext cx="1183899" cy="54431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Calibri" panose="020F0502020204030204" pitchFamily="34" charset="0"/>
                <a:cs typeface="Calibri" panose="020F0502020204030204" pitchFamily="34" charset="0"/>
              </a:rPr>
              <a:t>SFDC</a:t>
            </a:r>
          </a:p>
        </p:txBody>
      </p:sp>
      <p:grpSp>
        <p:nvGrpSpPr>
          <p:cNvPr id="8" name="Group 7">
            <a:extLst>
              <a:ext uri="{FF2B5EF4-FFF2-40B4-BE49-F238E27FC236}">
                <a16:creationId xmlns:a16="http://schemas.microsoft.com/office/drawing/2014/main" id="{36078531-9F89-4010-8A24-6D58F6819E91}"/>
              </a:ext>
            </a:extLst>
          </p:cNvPr>
          <p:cNvGrpSpPr/>
          <p:nvPr/>
        </p:nvGrpSpPr>
        <p:grpSpPr>
          <a:xfrm>
            <a:off x="5641361" y="5623549"/>
            <a:ext cx="1560902" cy="631699"/>
            <a:chOff x="5670545" y="5623549"/>
            <a:chExt cx="1560902" cy="631699"/>
          </a:xfrm>
        </p:grpSpPr>
        <p:sp>
          <p:nvSpPr>
            <p:cNvPr id="62" name="Rectangle 61">
              <a:extLst>
                <a:ext uri="{FF2B5EF4-FFF2-40B4-BE49-F238E27FC236}">
                  <a16:creationId xmlns:a16="http://schemas.microsoft.com/office/drawing/2014/main" id="{3A965268-8A73-4215-92F4-B5A316DBF7A5}"/>
                </a:ext>
              </a:extLst>
            </p:cNvPr>
            <p:cNvSpPr/>
            <p:nvPr/>
          </p:nvSpPr>
          <p:spPr>
            <a:xfrm>
              <a:off x="5670545" y="5623549"/>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63" name="TextBox 62">
              <a:extLst>
                <a:ext uri="{FF2B5EF4-FFF2-40B4-BE49-F238E27FC236}">
                  <a16:creationId xmlns:a16="http://schemas.microsoft.com/office/drawing/2014/main" id="{6F517DCF-D06D-4BF1-A21A-9222B64A71D1}"/>
                </a:ext>
              </a:extLst>
            </p:cNvPr>
            <p:cNvSpPr txBox="1"/>
            <p:nvPr/>
          </p:nvSpPr>
          <p:spPr>
            <a:xfrm>
              <a:off x="5679419" y="5643313"/>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64" name="TextBox 63">
              <a:extLst>
                <a:ext uri="{FF2B5EF4-FFF2-40B4-BE49-F238E27FC236}">
                  <a16:creationId xmlns:a16="http://schemas.microsoft.com/office/drawing/2014/main" id="{D99DA2AC-3842-4607-B134-6DD3ADFA9E5A}"/>
                </a:ext>
              </a:extLst>
            </p:cNvPr>
            <p:cNvSpPr txBox="1"/>
            <p:nvPr/>
          </p:nvSpPr>
          <p:spPr>
            <a:xfrm>
              <a:off x="5918545" y="5890220"/>
              <a:ext cx="1050288" cy="215444"/>
            </a:xfrm>
            <a:prstGeom prst="rect">
              <a:avLst/>
            </a:prstGeom>
            <a:noFill/>
          </p:spPr>
          <p:txBody>
            <a:bodyPr wrap="none" rtlCol="0">
              <a:spAutoFit/>
            </a:bodyPr>
            <a:lstStyle/>
            <a:p>
              <a:r>
                <a:rPr lang="en-US" sz="800">
                  <a:solidFill>
                    <a:schemeClr val="bg1"/>
                  </a:solidFill>
                </a:rPr>
                <a:t>Target System API</a:t>
              </a:r>
            </a:p>
          </p:txBody>
        </p:sp>
      </p:grpSp>
      <p:cxnSp>
        <p:nvCxnSpPr>
          <p:cNvPr id="65" name="Connector: Elbow 64">
            <a:extLst>
              <a:ext uri="{FF2B5EF4-FFF2-40B4-BE49-F238E27FC236}">
                <a16:creationId xmlns:a16="http://schemas.microsoft.com/office/drawing/2014/main" id="{DA34DE66-E300-4850-80F6-B0F09C90CF08}"/>
              </a:ext>
            </a:extLst>
          </p:cNvPr>
          <p:cNvCxnSpPr>
            <a:cxnSpLocks/>
            <a:stCxn id="34" idx="2"/>
            <a:endCxn id="62" idx="1"/>
          </p:cNvCxnSpPr>
          <p:nvPr/>
        </p:nvCxnSpPr>
        <p:spPr>
          <a:xfrm rot="16200000" flipH="1">
            <a:off x="3715932" y="4013970"/>
            <a:ext cx="2783074" cy="106778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92050A-E2D5-4960-96D9-5C64179D0CED}"/>
              </a:ext>
            </a:extLst>
          </p:cNvPr>
          <p:cNvCxnSpPr>
            <a:cxnSpLocks/>
            <a:stCxn id="62" idx="3"/>
            <a:endCxn id="47" idx="1"/>
          </p:cNvCxnSpPr>
          <p:nvPr/>
        </p:nvCxnSpPr>
        <p:spPr>
          <a:xfrm flipV="1">
            <a:off x="7162618" y="5937185"/>
            <a:ext cx="890222" cy="2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95287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latin typeface="+mn-lt"/>
              </a:rPr>
              <a:t>Pattern: Message Based</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16</a:t>
            </a:fld>
            <a:endParaRPr lang="en-US"/>
          </a:p>
        </p:txBody>
      </p:sp>
      <p:sp>
        <p:nvSpPr>
          <p:cNvPr id="37" name="TextBox 36">
            <a:extLst>
              <a:ext uri="{FF2B5EF4-FFF2-40B4-BE49-F238E27FC236}">
                <a16:creationId xmlns:a16="http://schemas.microsoft.com/office/drawing/2014/main" id="{FBD20FA9-86A9-4B55-8FF8-5335FE7343DB}"/>
              </a:ext>
            </a:extLst>
          </p:cNvPr>
          <p:cNvSpPr txBox="1"/>
          <p:nvPr/>
        </p:nvSpPr>
        <p:spPr>
          <a:xfrm>
            <a:off x="276539" y="1412134"/>
            <a:ext cx="8960201" cy="461665"/>
          </a:xfrm>
          <a:prstGeom prst="rect">
            <a:avLst/>
          </a:prstGeom>
          <a:noFill/>
        </p:spPr>
        <p:txBody>
          <a:bodyPr wrap="square">
            <a:spAutoFit/>
          </a:bodyPr>
          <a:lstStyle/>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a:t>
            </a:r>
          </a:p>
        </p:txBody>
      </p:sp>
      <p:sp>
        <p:nvSpPr>
          <p:cNvPr id="38" name="Rectangle: Rounded Corners 37">
            <a:extLst>
              <a:ext uri="{FF2B5EF4-FFF2-40B4-BE49-F238E27FC236}">
                <a16:creationId xmlns:a16="http://schemas.microsoft.com/office/drawing/2014/main" id="{815206F9-985E-4D01-8DEA-FA7DBE6B9FA0}"/>
              </a:ext>
            </a:extLst>
          </p:cNvPr>
          <p:cNvSpPr/>
          <p:nvPr/>
        </p:nvSpPr>
        <p:spPr>
          <a:xfrm>
            <a:off x="255937" y="931890"/>
            <a:ext cx="9030717" cy="70440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dirty="0">
                <a:solidFill>
                  <a:schemeClr val="tx1"/>
                </a:solidFill>
                <a:effectLst/>
              </a:rPr>
              <a:t>In this pattern, MuleSoft will subscribe to an event (e.g. Salesforce Platform events) and will receive data in source applications preferred data format. MuleSoft will transform the data to the corresponding XXXX Mule API data format and post the message to the Target application.</a:t>
            </a:r>
          </a:p>
        </p:txBody>
      </p:sp>
      <p:sp>
        <p:nvSpPr>
          <p:cNvPr id="11" name="Rectangle: Rounded Corners 10">
            <a:extLst>
              <a:ext uri="{FF2B5EF4-FFF2-40B4-BE49-F238E27FC236}">
                <a16:creationId xmlns:a16="http://schemas.microsoft.com/office/drawing/2014/main" id="{902899F6-6E4F-4BF9-A108-FC81BDD2482B}"/>
              </a:ext>
            </a:extLst>
          </p:cNvPr>
          <p:cNvSpPr/>
          <p:nvPr/>
        </p:nvSpPr>
        <p:spPr>
          <a:xfrm>
            <a:off x="206023" y="3927208"/>
            <a:ext cx="9030717" cy="923925"/>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dirty="0">
                <a:solidFill>
                  <a:schemeClr val="tx1"/>
                </a:solidFill>
                <a:effectLst/>
              </a:rPr>
              <a:t>This pattern allows listening to an existing event (e.g. Salesforce Platform events) having unique message id [e.g. </a:t>
            </a:r>
            <a:r>
              <a:rPr lang="en-US" sz="1200" i="1" dirty="0" err="1">
                <a:solidFill>
                  <a:schemeClr val="tx1"/>
                </a:solidFill>
                <a:effectLst/>
              </a:rPr>
              <a:t>account_id</a:t>
            </a:r>
            <a:r>
              <a:rPr lang="en-US" sz="1200" i="1" dirty="0">
                <a:solidFill>
                  <a:schemeClr val="tx1"/>
                </a:solidFill>
                <a:effectLst/>
              </a:rPr>
              <a:t>, </a:t>
            </a:r>
            <a:r>
              <a:rPr lang="en-US" sz="1200" i="1" dirty="0" err="1">
                <a:solidFill>
                  <a:schemeClr val="tx1"/>
                </a:solidFill>
                <a:effectLst/>
              </a:rPr>
              <a:t>order_id</a:t>
            </a:r>
            <a:r>
              <a:rPr lang="en-US" sz="1200" i="1" dirty="0">
                <a:solidFill>
                  <a:schemeClr val="tx1"/>
                </a:solidFill>
                <a:effectLst/>
              </a:rPr>
              <a:t>, etc.] and leveraging the existing APIs exposed by Source application to fetch the corresponding payload in the data model Source applications has defined. MuleSoft will transform the data to the corresponding XXXX Mule API data format and post the message to the Target application.</a:t>
            </a:r>
          </a:p>
        </p:txBody>
      </p:sp>
      <p:sp>
        <p:nvSpPr>
          <p:cNvPr id="3" name="Rectangle 2">
            <a:extLst>
              <a:ext uri="{FF2B5EF4-FFF2-40B4-BE49-F238E27FC236}">
                <a16:creationId xmlns:a16="http://schemas.microsoft.com/office/drawing/2014/main" id="{C44826F5-6342-4D89-B00D-C7CA970D8FD3}"/>
              </a:ext>
            </a:extLst>
          </p:cNvPr>
          <p:cNvSpPr>
            <a:spLocks noChangeArrowheads="1"/>
          </p:cNvSpPr>
          <p:nvPr/>
        </p:nvSpPr>
        <p:spPr bwMode="auto">
          <a:xfrm>
            <a:off x="0" y="1761458"/>
            <a:ext cx="9776993" cy="36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Rounded Corners 9">
            <a:extLst>
              <a:ext uri="{FF2B5EF4-FFF2-40B4-BE49-F238E27FC236}">
                <a16:creationId xmlns:a16="http://schemas.microsoft.com/office/drawing/2014/main" id="{177E2910-8D32-4EB1-A205-72436564FF50}"/>
              </a:ext>
            </a:extLst>
          </p:cNvPr>
          <p:cNvSpPr/>
          <p:nvPr/>
        </p:nvSpPr>
        <p:spPr>
          <a:xfrm>
            <a:off x="597952" y="2342353"/>
            <a:ext cx="839393" cy="2969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cs typeface="Calibri" panose="020F0502020204030204" pitchFamily="34" charset="0"/>
              </a:rPr>
              <a:t>Source</a:t>
            </a:r>
          </a:p>
        </p:txBody>
      </p:sp>
      <p:sp>
        <p:nvSpPr>
          <p:cNvPr id="18" name="Rectangle: Rounded Corners 17">
            <a:extLst>
              <a:ext uri="{FF2B5EF4-FFF2-40B4-BE49-F238E27FC236}">
                <a16:creationId xmlns:a16="http://schemas.microsoft.com/office/drawing/2014/main" id="{24E2D2A6-57BB-4DBA-9E95-3B91BA44627E}"/>
              </a:ext>
            </a:extLst>
          </p:cNvPr>
          <p:cNvSpPr/>
          <p:nvPr/>
        </p:nvSpPr>
        <p:spPr>
          <a:xfrm>
            <a:off x="7822455" y="2227841"/>
            <a:ext cx="689549" cy="574159"/>
          </a:xfrm>
          <a:prstGeom prst="roundRect">
            <a:avLst>
              <a:gd name="adj"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cs typeface="Calibri" panose="020F0502020204030204" pitchFamily="34" charset="0"/>
              </a:rPr>
              <a:t>Target App</a:t>
            </a:r>
          </a:p>
        </p:txBody>
      </p:sp>
      <p:cxnSp>
        <p:nvCxnSpPr>
          <p:cNvPr id="20" name="Straight Arrow Connector 19">
            <a:extLst>
              <a:ext uri="{FF2B5EF4-FFF2-40B4-BE49-F238E27FC236}">
                <a16:creationId xmlns:a16="http://schemas.microsoft.com/office/drawing/2014/main" id="{567E5E09-5002-4012-B890-CC65856CBDE2}"/>
              </a:ext>
            </a:extLst>
          </p:cNvPr>
          <p:cNvCxnSpPr>
            <a:cxnSpLocks/>
            <a:stCxn id="10" idx="3"/>
          </p:cNvCxnSpPr>
          <p:nvPr/>
        </p:nvCxnSpPr>
        <p:spPr>
          <a:xfrm>
            <a:off x="1437345" y="2490838"/>
            <a:ext cx="3590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ylinder 20">
            <a:extLst>
              <a:ext uri="{FF2B5EF4-FFF2-40B4-BE49-F238E27FC236}">
                <a16:creationId xmlns:a16="http://schemas.microsoft.com/office/drawing/2014/main" id="{652FF8C7-FC18-4F48-A60F-A52FC4B38340}"/>
              </a:ext>
            </a:extLst>
          </p:cNvPr>
          <p:cNvSpPr/>
          <p:nvPr/>
        </p:nvSpPr>
        <p:spPr>
          <a:xfrm rot="16200000">
            <a:off x="1842675" y="2386963"/>
            <a:ext cx="173744" cy="221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617FE4C0-8674-453C-8614-76BC1AD26D9B}"/>
              </a:ext>
            </a:extLst>
          </p:cNvPr>
          <p:cNvCxnSpPr>
            <a:cxnSpLocks/>
            <a:stCxn id="21" idx="3"/>
            <a:endCxn id="16" idx="1"/>
          </p:cNvCxnSpPr>
          <p:nvPr/>
        </p:nvCxnSpPr>
        <p:spPr>
          <a:xfrm flipV="1">
            <a:off x="2040242" y="2495115"/>
            <a:ext cx="671756" cy="2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5C021DF-C70C-44CE-8960-ACFF6B1AF5EA}"/>
              </a:ext>
            </a:extLst>
          </p:cNvPr>
          <p:cNvSpPr txBox="1"/>
          <p:nvPr/>
        </p:nvSpPr>
        <p:spPr>
          <a:xfrm>
            <a:off x="965394" y="2612805"/>
            <a:ext cx="1071765" cy="338554"/>
          </a:xfrm>
          <a:prstGeom prst="rect">
            <a:avLst/>
          </a:prstGeom>
          <a:noFill/>
        </p:spPr>
        <p:txBody>
          <a:bodyPr wrap="square" rtlCol="0">
            <a:spAutoFit/>
          </a:bodyPr>
          <a:lstStyle/>
          <a:p>
            <a:r>
              <a:rPr lang="en-US" sz="800">
                <a:cs typeface="Calibri" panose="020F0502020204030204" pitchFamily="34" charset="0"/>
              </a:rPr>
              <a:t>Publish Event With Payload</a:t>
            </a:r>
          </a:p>
        </p:txBody>
      </p:sp>
      <p:sp>
        <p:nvSpPr>
          <p:cNvPr id="35" name="TextBox 34">
            <a:extLst>
              <a:ext uri="{FF2B5EF4-FFF2-40B4-BE49-F238E27FC236}">
                <a16:creationId xmlns:a16="http://schemas.microsoft.com/office/drawing/2014/main" id="{553A0A56-DC26-486C-95A1-072D00AC5687}"/>
              </a:ext>
            </a:extLst>
          </p:cNvPr>
          <p:cNvSpPr txBox="1"/>
          <p:nvPr/>
        </p:nvSpPr>
        <p:spPr>
          <a:xfrm>
            <a:off x="1982593" y="2497884"/>
            <a:ext cx="729405" cy="338554"/>
          </a:xfrm>
          <a:prstGeom prst="rect">
            <a:avLst/>
          </a:prstGeom>
          <a:noFill/>
        </p:spPr>
        <p:txBody>
          <a:bodyPr wrap="square" rtlCol="0">
            <a:spAutoFit/>
          </a:bodyPr>
          <a:lstStyle/>
          <a:p>
            <a:r>
              <a:rPr lang="en-US" sz="800">
                <a:cs typeface="Calibri" panose="020F0502020204030204" pitchFamily="34" charset="0"/>
              </a:rPr>
              <a:t>Subscribe Event</a:t>
            </a:r>
          </a:p>
        </p:txBody>
      </p:sp>
      <p:cxnSp>
        <p:nvCxnSpPr>
          <p:cNvPr id="36" name="Straight Arrow Connector 35">
            <a:extLst>
              <a:ext uri="{FF2B5EF4-FFF2-40B4-BE49-F238E27FC236}">
                <a16:creationId xmlns:a16="http://schemas.microsoft.com/office/drawing/2014/main" id="{24E0DF8E-30A7-4D59-9B75-501F50265945}"/>
              </a:ext>
            </a:extLst>
          </p:cNvPr>
          <p:cNvCxnSpPr>
            <a:cxnSpLocks/>
            <a:stCxn id="17" idx="3"/>
            <a:endCxn id="18" idx="1"/>
          </p:cNvCxnSpPr>
          <p:nvPr/>
        </p:nvCxnSpPr>
        <p:spPr>
          <a:xfrm flipV="1">
            <a:off x="7424433" y="2514921"/>
            <a:ext cx="398022" cy="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DF1444D0-C537-4AF8-8EC0-E5AA91F4591C}"/>
              </a:ext>
            </a:extLst>
          </p:cNvPr>
          <p:cNvGrpSpPr/>
          <p:nvPr/>
        </p:nvGrpSpPr>
        <p:grpSpPr>
          <a:xfrm>
            <a:off x="2639712" y="1852607"/>
            <a:ext cx="5042619" cy="1430658"/>
            <a:chOff x="2639712" y="1852607"/>
            <a:chExt cx="5042619" cy="1430658"/>
          </a:xfrm>
        </p:grpSpPr>
        <p:sp>
          <p:nvSpPr>
            <p:cNvPr id="12" name="Rectangle: Rounded Corners 11">
              <a:extLst>
                <a:ext uri="{FF2B5EF4-FFF2-40B4-BE49-F238E27FC236}">
                  <a16:creationId xmlns:a16="http://schemas.microsoft.com/office/drawing/2014/main" id="{0658E4CB-3193-4E3F-A946-7BB72F0A3346}"/>
                </a:ext>
              </a:extLst>
            </p:cNvPr>
            <p:cNvSpPr/>
            <p:nvPr/>
          </p:nvSpPr>
          <p:spPr>
            <a:xfrm>
              <a:off x="2639712" y="1852607"/>
              <a:ext cx="4902494" cy="14254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BAB072-EC9B-48D6-BD96-F3201122A592}"/>
                </a:ext>
              </a:extLst>
            </p:cNvPr>
            <p:cNvSpPr/>
            <p:nvPr/>
          </p:nvSpPr>
          <p:spPr>
            <a:xfrm>
              <a:off x="3794298" y="2146064"/>
              <a:ext cx="1965227" cy="7036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Process API</a:t>
              </a:r>
            </a:p>
          </p:txBody>
        </p:sp>
        <p:sp>
          <p:nvSpPr>
            <p:cNvPr id="16" name="Rectangle 15">
              <a:extLst>
                <a:ext uri="{FF2B5EF4-FFF2-40B4-BE49-F238E27FC236}">
                  <a16:creationId xmlns:a16="http://schemas.microsoft.com/office/drawing/2014/main" id="{59402721-AB40-4291-859C-D2EBD87A6539}"/>
                </a:ext>
              </a:extLst>
            </p:cNvPr>
            <p:cNvSpPr/>
            <p:nvPr/>
          </p:nvSpPr>
          <p:spPr>
            <a:xfrm>
              <a:off x="2711998" y="2198536"/>
              <a:ext cx="686764" cy="59315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Listener</a:t>
              </a:r>
            </a:p>
          </p:txBody>
        </p:sp>
        <p:sp>
          <p:nvSpPr>
            <p:cNvPr id="17" name="Rectangle 16">
              <a:extLst>
                <a:ext uri="{FF2B5EF4-FFF2-40B4-BE49-F238E27FC236}">
                  <a16:creationId xmlns:a16="http://schemas.microsoft.com/office/drawing/2014/main" id="{D66F04C9-60B2-4A97-BD8D-BE660210070E}"/>
                </a:ext>
              </a:extLst>
            </p:cNvPr>
            <p:cNvSpPr/>
            <p:nvPr/>
          </p:nvSpPr>
          <p:spPr>
            <a:xfrm>
              <a:off x="5903176" y="2199253"/>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29" name="TextBox 28">
              <a:extLst>
                <a:ext uri="{FF2B5EF4-FFF2-40B4-BE49-F238E27FC236}">
                  <a16:creationId xmlns:a16="http://schemas.microsoft.com/office/drawing/2014/main" id="{E823695C-8BD0-47C3-8B4B-E46007317A55}"/>
                </a:ext>
              </a:extLst>
            </p:cNvPr>
            <p:cNvSpPr txBox="1"/>
            <p:nvPr/>
          </p:nvSpPr>
          <p:spPr>
            <a:xfrm>
              <a:off x="6517559" y="2975488"/>
              <a:ext cx="1164772" cy="307777"/>
            </a:xfrm>
            <a:prstGeom prst="rect">
              <a:avLst/>
            </a:prstGeom>
            <a:noFill/>
          </p:spPr>
          <p:txBody>
            <a:bodyPr wrap="square" rtlCol="0">
              <a:spAutoFit/>
            </a:bodyPr>
            <a:lstStyle/>
            <a:p>
              <a:r>
                <a:rPr lang="en-US" sz="1400">
                  <a:cs typeface="Calibri" panose="020F0502020204030204" pitchFamily="34" charset="0"/>
                </a:rPr>
                <a:t>MuleSoft</a:t>
              </a:r>
            </a:p>
          </p:txBody>
        </p:sp>
        <p:cxnSp>
          <p:nvCxnSpPr>
            <p:cNvPr id="30" name="Straight Arrow Connector 29">
              <a:extLst>
                <a:ext uri="{FF2B5EF4-FFF2-40B4-BE49-F238E27FC236}">
                  <a16:creationId xmlns:a16="http://schemas.microsoft.com/office/drawing/2014/main" id="{2128DCAE-4C99-40E2-943E-4FDBD922B387}"/>
                </a:ext>
              </a:extLst>
            </p:cNvPr>
            <p:cNvCxnSpPr>
              <a:cxnSpLocks/>
              <a:stCxn id="16" idx="3"/>
              <a:endCxn id="13" idx="1"/>
            </p:cNvCxnSpPr>
            <p:nvPr/>
          </p:nvCxnSpPr>
          <p:spPr>
            <a:xfrm>
              <a:off x="3398762" y="2495115"/>
              <a:ext cx="395536" cy="2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BAD129-7FAF-4FBF-A839-94F85ADE9D38}"/>
                </a:ext>
              </a:extLst>
            </p:cNvPr>
            <p:cNvCxnSpPr>
              <a:cxnSpLocks/>
              <a:stCxn id="13" idx="3"/>
            </p:cNvCxnSpPr>
            <p:nvPr/>
          </p:nvCxnSpPr>
          <p:spPr>
            <a:xfrm>
              <a:off x="5759525" y="2497884"/>
              <a:ext cx="143651" cy="12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0FDDB2-4490-4BDF-8F07-95AC1E35B481}"/>
                </a:ext>
              </a:extLst>
            </p:cNvPr>
            <p:cNvSpPr txBox="1"/>
            <p:nvPr/>
          </p:nvSpPr>
          <p:spPr>
            <a:xfrm>
              <a:off x="5912050" y="2219017"/>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42" name="TextBox 41">
              <a:extLst>
                <a:ext uri="{FF2B5EF4-FFF2-40B4-BE49-F238E27FC236}">
                  <a16:creationId xmlns:a16="http://schemas.microsoft.com/office/drawing/2014/main" id="{BA7A1C31-1658-40F5-80B9-4FFA299D6F75}"/>
                </a:ext>
              </a:extLst>
            </p:cNvPr>
            <p:cNvSpPr txBox="1"/>
            <p:nvPr/>
          </p:nvSpPr>
          <p:spPr>
            <a:xfrm>
              <a:off x="6151176" y="2465924"/>
              <a:ext cx="1050288" cy="215444"/>
            </a:xfrm>
            <a:prstGeom prst="rect">
              <a:avLst/>
            </a:prstGeom>
            <a:noFill/>
          </p:spPr>
          <p:txBody>
            <a:bodyPr wrap="none" rtlCol="0">
              <a:spAutoFit/>
            </a:bodyPr>
            <a:lstStyle/>
            <a:p>
              <a:r>
                <a:rPr lang="en-US" sz="800">
                  <a:solidFill>
                    <a:schemeClr val="bg1"/>
                  </a:solidFill>
                </a:rPr>
                <a:t>Target System API</a:t>
              </a:r>
            </a:p>
          </p:txBody>
        </p:sp>
        <p:sp>
          <p:nvSpPr>
            <p:cNvPr id="43" name="TextBox 42">
              <a:extLst>
                <a:ext uri="{FF2B5EF4-FFF2-40B4-BE49-F238E27FC236}">
                  <a16:creationId xmlns:a16="http://schemas.microsoft.com/office/drawing/2014/main" id="{AEC9855C-9DE0-4847-9070-A2215DCD6F43}"/>
                </a:ext>
              </a:extLst>
            </p:cNvPr>
            <p:cNvSpPr txBox="1"/>
            <p:nvPr/>
          </p:nvSpPr>
          <p:spPr>
            <a:xfrm>
              <a:off x="3945367" y="2149765"/>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44" name="TextBox 43">
              <a:extLst>
                <a:ext uri="{FF2B5EF4-FFF2-40B4-BE49-F238E27FC236}">
                  <a16:creationId xmlns:a16="http://schemas.microsoft.com/office/drawing/2014/main" id="{E5A96946-D87D-4322-983D-EAC8D6482929}"/>
                </a:ext>
              </a:extLst>
            </p:cNvPr>
            <p:cNvSpPr txBox="1"/>
            <p:nvPr/>
          </p:nvSpPr>
          <p:spPr>
            <a:xfrm>
              <a:off x="4301574" y="2587456"/>
              <a:ext cx="832279" cy="215444"/>
            </a:xfrm>
            <a:prstGeom prst="rect">
              <a:avLst/>
            </a:prstGeom>
            <a:noFill/>
          </p:spPr>
          <p:txBody>
            <a:bodyPr wrap="none" rtlCol="0">
              <a:spAutoFit/>
            </a:bodyPr>
            <a:lstStyle/>
            <a:p>
              <a:r>
                <a:rPr lang="en-US" sz="800">
                  <a:solidFill>
                    <a:schemeClr val="bg1"/>
                  </a:solidFill>
                </a:rPr>
                <a:t>Process Logic</a:t>
              </a:r>
            </a:p>
          </p:txBody>
        </p:sp>
      </p:grpSp>
      <p:sp>
        <p:nvSpPr>
          <p:cNvPr id="45" name="Rectangle: Rounded Corners 44">
            <a:extLst>
              <a:ext uri="{FF2B5EF4-FFF2-40B4-BE49-F238E27FC236}">
                <a16:creationId xmlns:a16="http://schemas.microsoft.com/office/drawing/2014/main" id="{B8FC220A-A988-498A-8ADE-6AEB7CAA124A}"/>
              </a:ext>
            </a:extLst>
          </p:cNvPr>
          <p:cNvSpPr/>
          <p:nvPr/>
        </p:nvSpPr>
        <p:spPr>
          <a:xfrm>
            <a:off x="369220" y="4944057"/>
            <a:ext cx="1096175" cy="1981678"/>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cs typeface="Calibri" panose="020F0502020204030204" pitchFamily="34" charset="0"/>
              </a:rPr>
              <a:t>Source</a:t>
            </a:r>
          </a:p>
        </p:txBody>
      </p:sp>
      <p:sp>
        <p:nvSpPr>
          <p:cNvPr id="52" name="Rectangle: Rounded Corners 51">
            <a:extLst>
              <a:ext uri="{FF2B5EF4-FFF2-40B4-BE49-F238E27FC236}">
                <a16:creationId xmlns:a16="http://schemas.microsoft.com/office/drawing/2014/main" id="{F83C5935-B8C8-4188-B593-EB4A69413ABA}"/>
              </a:ext>
            </a:extLst>
          </p:cNvPr>
          <p:cNvSpPr/>
          <p:nvPr/>
        </p:nvSpPr>
        <p:spPr>
          <a:xfrm>
            <a:off x="8155513" y="5662910"/>
            <a:ext cx="725943" cy="459647"/>
          </a:xfrm>
          <a:prstGeom prst="roundRect">
            <a:avLst>
              <a:gd name="adj" fmla="val 1666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cs typeface="Calibri" panose="020F0502020204030204" pitchFamily="34" charset="0"/>
              </a:rPr>
              <a:t>Target App</a:t>
            </a:r>
          </a:p>
        </p:txBody>
      </p:sp>
      <p:cxnSp>
        <p:nvCxnSpPr>
          <p:cNvPr id="54" name="Straight Arrow Connector 53">
            <a:extLst>
              <a:ext uri="{FF2B5EF4-FFF2-40B4-BE49-F238E27FC236}">
                <a16:creationId xmlns:a16="http://schemas.microsoft.com/office/drawing/2014/main" id="{9F1F0792-16EB-4C7D-A87E-3FAEAD628E30}"/>
              </a:ext>
            </a:extLst>
          </p:cNvPr>
          <p:cNvCxnSpPr>
            <a:cxnSpLocks/>
          </p:cNvCxnSpPr>
          <p:nvPr/>
        </p:nvCxnSpPr>
        <p:spPr>
          <a:xfrm>
            <a:off x="1542779" y="5859856"/>
            <a:ext cx="494532" cy="57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ylinder 54">
            <a:extLst>
              <a:ext uri="{FF2B5EF4-FFF2-40B4-BE49-F238E27FC236}">
                <a16:creationId xmlns:a16="http://schemas.microsoft.com/office/drawing/2014/main" id="{3A556B62-1B18-480E-816A-8B45C470E679}"/>
              </a:ext>
            </a:extLst>
          </p:cNvPr>
          <p:cNvSpPr/>
          <p:nvPr/>
        </p:nvSpPr>
        <p:spPr>
          <a:xfrm rot="16200000">
            <a:off x="2190466" y="5774219"/>
            <a:ext cx="173744" cy="22138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8" name="TextBox 67">
            <a:extLst>
              <a:ext uri="{FF2B5EF4-FFF2-40B4-BE49-F238E27FC236}">
                <a16:creationId xmlns:a16="http://schemas.microsoft.com/office/drawing/2014/main" id="{3AE14CC6-D092-4340-8D7C-28142B953D6F}"/>
              </a:ext>
            </a:extLst>
          </p:cNvPr>
          <p:cNvSpPr txBox="1"/>
          <p:nvPr/>
        </p:nvSpPr>
        <p:spPr>
          <a:xfrm>
            <a:off x="1424333" y="5951565"/>
            <a:ext cx="931030" cy="338554"/>
          </a:xfrm>
          <a:prstGeom prst="rect">
            <a:avLst/>
          </a:prstGeom>
          <a:noFill/>
        </p:spPr>
        <p:txBody>
          <a:bodyPr wrap="square" rtlCol="0">
            <a:spAutoFit/>
          </a:bodyPr>
          <a:lstStyle/>
          <a:p>
            <a:r>
              <a:rPr lang="en-US" sz="800">
                <a:cs typeface="Calibri" panose="020F0502020204030204" pitchFamily="34" charset="0"/>
              </a:rPr>
              <a:t>Publish Event With Payload</a:t>
            </a:r>
          </a:p>
        </p:txBody>
      </p:sp>
      <p:sp>
        <p:nvSpPr>
          <p:cNvPr id="69" name="TextBox 68">
            <a:extLst>
              <a:ext uri="{FF2B5EF4-FFF2-40B4-BE49-F238E27FC236}">
                <a16:creationId xmlns:a16="http://schemas.microsoft.com/office/drawing/2014/main" id="{EE686D8C-2A53-4664-B50D-28B766FD3491}"/>
              </a:ext>
            </a:extLst>
          </p:cNvPr>
          <p:cNvSpPr txBox="1"/>
          <p:nvPr/>
        </p:nvSpPr>
        <p:spPr>
          <a:xfrm>
            <a:off x="2372044" y="5899751"/>
            <a:ext cx="729405" cy="338554"/>
          </a:xfrm>
          <a:prstGeom prst="rect">
            <a:avLst/>
          </a:prstGeom>
          <a:noFill/>
        </p:spPr>
        <p:txBody>
          <a:bodyPr wrap="square" rtlCol="0">
            <a:spAutoFit/>
          </a:bodyPr>
          <a:lstStyle/>
          <a:p>
            <a:r>
              <a:rPr lang="en-US" sz="800">
                <a:cs typeface="Calibri" panose="020F0502020204030204" pitchFamily="34" charset="0"/>
              </a:rPr>
              <a:t>Subscribe Event</a:t>
            </a:r>
          </a:p>
        </p:txBody>
      </p:sp>
      <p:cxnSp>
        <p:nvCxnSpPr>
          <p:cNvPr id="71" name="Straight Arrow Connector 70">
            <a:extLst>
              <a:ext uri="{FF2B5EF4-FFF2-40B4-BE49-F238E27FC236}">
                <a16:creationId xmlns:a16="http://schemas.microsoft.com/office/drawing/2014/main" id="{A9B797DE-88C4-4CE0-8BDB-B18E4407A48B}"/>
              </a:ext>
            </a:extLst>
          </p:cNvPr>
          <p:cNvCxnSpPr>
            <a:cxnSpLocks/>
            <a:stCxn id="80" idx="3"/>
            <a:endCxn id="52" idx="1"/>
          </p:cNvCxnSpPr>
          <p:nvPr/>
        </p:nvCxnSpPr>
        <p:spPr>
          <a:xfrm>
            <a:off x="7878579" y="5884608"/>
            <a:ext cx="276934" cy="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80A4778-C02E-4E52-ADD5-614D46A07036}"/>
              </a:ext>
            </a:extLst>
          </p:cNvPr>
          <p:cNvCxnSpPr>
            <a:cxnSpLocks/>
          </p:cNvCxnSpPr>
          <p:nvPr/>
        </p:nvCxnSpPr>
        <p:spPr>
          <a:xfrm flipH="1" flipV="1">
            <a:off x="1442438" y="6297227"/>
            <a:ext cx="1491038" cy="11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8B5FD4C-D8FF-4445-9DA0-662F838A6E43}"/>
              </a:ext>
            </a:extLst>
          </p:cNvPr>
          <p:cNvCxnSpPr/>
          <p:nvPr/>
        </p:nvCxnSpPr>
        <p:spPr>
          <a:xfrm>
            <a:off x="1478229" y="6584616"/>
            <a:ext cx="1456531"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C77C667-CEA3-4C18-AA85-ADB8E011A066}"/>
              </a:ext>
            </a:extLst>
          </p:cNvPr>
          <p:cNvSpPr txBox="1"/>
          <p:nvPr/>
        </p:nvSpPr>
        <p:spPr>
          <a:xfrm>
            <a:off x="1710009" y="6571392"/>
            <a:ext cx="1345371" cy="215444"/>
          </a:xfrm>
          <a:prstGeom prst="rect">
            <a:avLst/>
          </a:prstGeom>
          <a:noFill/>
        </p:spPr>
        <p:txBody>
          <a:bodyPr wrap="square" rtlCol="0">
            <a:spAutoFit/>
          </a:bodyPr>
          <a:lstStyle/>
          <a:p>
            <a:r>
              <a:rPr lang="en-US" sz="800">
                <a:cs typeface="Calibri" panose="020F0502020204030204" pitchFamily="34" charset="0"/>
              </a:rPr>
              <a:t>Receive Payload</a:t>
            </a:r>
          </a:p>
        </p:txBody>
      </p:sp>
      <p:sp>
        <p:nvSpPr>
          <p:cNvPr id="75" name="TextBox 74">
            <a:extLst>
              <a:ext uri="{FF2B5EF4-FFF2-40B4-BE49-F238E27FC236}">
                <a16:creationId xmlns:a16="http://schemas.microsoft.com/office/drawing/2014/main" id="{B03D5126-C833-42FA-9190-8A7CCBE0C241}"/>
              </a:ext>
            </a:extLst>
          </p:cNvPr>
          <p:cNvSpPr txBox="1"/>
          <p:nvPr/>
        </p:nvSpPr>
        <p:spPr>
          <a:xfrm>
            <a:off x="1424333" y="6274675"/>
            <a:ext cx="1531355" cy="215444"/>
          </a:xfrm>
          <a:prstGeom prst="rect">
            <a:avLst/>
          </a:prstGeom>
          <a:noFill/>
        </p:spPr>
        <p:txBody>
          <a:bodyPr wrap="square" rtlCol="0">
            <a:spAutoFit/>
          </a:bodyPr>
          <a:lstStyle/>
          <a:p>
            <a:r>
              <a:rPr lang="en-US" sz="800">
                <a:cs typeface="Calibri" panose="020F0502020204030204" pitchFamily="34" charset="0"/>
              </a:rPr>
              <a:t>Request Payload with msg Id</a:t>
            </a:r>
          </a:p>
        </p:txBody>
      </p:sp>
      <p:grpSp>
        <p:nvGrpSpPr>
          <p:cNvPr id="79" name="Group 78">
            <a:extLst>
              <a:ext uri="{FF2B5EF4-FFF2-40B4-BE49-F238E27FC236}">
                <a16:creationId xmlns:a16="http://schemas.microsoft.com/office/drawing/2014/main" id="{E73EE402-007D-4AC0-A3E2-ECB66F6EEBE6}"/>
              </a:ext>
            </a:extLst>
          </p:cNvPr>
          <p:cNvGrpSpPr/>
          <p:nvPr/>
        </p:nvGrpSpPr>
        <p:grpSpPr>
          <a:xfrm>
            <a:off x="2976085" y="5171890"/>
            <a:ext cx="5042619" cy="1430658"/>
            <a:chOff x="2639712" y="1852607"/>
            <a:chExt cx="5042619" cy="1430658"/>
          </a:xfrm>
        </p:grpSpPr>
        <p:sp>
          <p:nvSpPr>
            <p:cNvPr id="80" name="Rectangle: Rounded Corners 79">
              <a:extLst>
                <a:ext uri="{FF2B5EF4-FFF2-40B4-BE49-F238E27FC236}">
                  <a16:creationId xmlns:a16="http://schemas.microsoft.com/office/drawing/2014/main" id="{1A6ED971-5F29-4BAE-BECC-8DAEEA4F306F}"/>
                </a:ext>
              </a:extLst>
            </p:cNvPr>
            <p:cNvSpPr/>
            <p:nvPr/>
          </p:nvSpPr>
          <p:spPr>
            <a:xfrm>
              <a:off x="2639712" y="1852607"/>
              <a:ext cx="4902494" cy="14254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084701C-0DAD-4CEC-B162-CAF7A0D8EF40}"/>
                </a:ext>
              </a:extLst>
            </p:cNvPr>
            <p:cNvSpPr/>
            <p:nvPr/>
          </p:nvSpPr>
          <p:spPr>
            <a:xfrm>
              <a:off x="3794298" y="2146064"/>
              <a:ext cx="1965227" cy="7036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Process API</a:t>
              </a:r>
            </a:p>
          </p:txBody>
        </p:sp>
        <p:sp>
          <p:nvSpPr>
            <p:cNvPr id="82" name="Rectangle 81">
              <a:extLst>
                <a:ext uri="{FF2B5EF4-FFF2-40B4-BE49-F238E27FC236}">
                  <a16:creationId xmlns:a16="http://schemas.microsoft.com/office/drawing/2014/main" id="{7BF8EDA8-E923-4CF5-8F36-164F83EA10B5}"/>
                </a:ext>
              </a:extLst>
            </p:cNvPr>
            <p:cNvSpPr/>
            <p:nvPr/>
          </p:nvSpPr>
          <p:spPr>
            <a:xfrm>
              <a:off x="2711998" y="2198536"/>
              <a:ext cx="686764" cy="59315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Listener</a:t>
              </a:r>
            </a:p>
          </p:txBody>
        </p:sp>
        <p:sp>
          <p:nvSpPr>
            <p:cNvPr id="83" name="Rectangle 82">
              <a:extLst>
                <a:ext uri="{FF2B5EF4-FFF2-40B4-BE49-F238E27FC236}">
                  <a16:creationId xmlns:a16="http://schemas.microsoft.com/office/drawing/2014/main" id="{A3C6576D-1082-4696-A62A-6DCB08898B1A}"/>
                </a:ext>
              </a:extLst>
            </p:cNvPr>
            <p:cNvSpPr/>
            <p:nvPr/>
          </p:nvSpPr>
          <p:spPr>
            <a:xfrm>
              <a:off x="5903176" y="2199253"/>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84" name="TextBox 83">
              <a:extLst>
                <a:ext uri="{FF2B5EF4-FFF2-40B4-BE49-F238E27FC236}">
                  <a16:creationId xmlns:a16="http://schemas.microsoft.com/office/drawing/2014/main" id="{886BB0E2-0724-4519-9C39-06FCCF9C5FE2}"/>
                </a:ext>
              </a:extLst>
            </p:cNvPr>
            <p:cNvSpPr txBox="1"/>
            <p:nvPr/>
          </p:nvSpPr>
          <p:spPr>
            <a:xfrm>
              <a:off x="6517559" y="2975488"/>
              <a:ext cx="1164772" cy="307777"/>
            </a:xfrm>
            <a:prstGeom prst="rect">
              <a:avLst/>
            </a:prstGeom>
            <a:noFill/>
          </p:spPr>
          <p:txBody>
            <a:bodyPr wrap="square" rtlCol="0">
              <a:spAutoFit/>
            </a:bodyPr>
            <a:lstStyle/>
            <a:p>
              <a:r>
                <a:rPr lang="en-US" sz="1400">
                  <a:cs typeface="Calibri" panose="020F0502020204030204" pitchFamily="34" charset="0"/>
                </a:rPr>
                <a:t>MuleSoft</a:t>
              </a:r>
            </a:p>
          </p:txBody>
        </p:sp>
        <p:cxnSp>
          <p:nvCxnSpPr>
            <p:cNvPr id="85" name="Straight Arrow Connector 84">
              <a:extLst>
                <a:ext uri="{FF2B5EF4-FFF2-40B4-BE49-F238E27FC236}">
                  <a16:creationId xmlns:a16="http://schemas.microsoft.com/office/drawing/2014/main" id="{3A177FFA-E71D-40B2-9D86-1E89AD7FCC7C}"/>
                </a:ext>
              </a:extLst>
            </p:cNvPr>
            <p:cNvCxnSpPr>
              <a:cxnSpLocks/>
              <a:stCxn id="82" idx="3"/>
              <a:endCxn id="81" idx="1"/>
            </p:cNvCxnSpPr>
            <p:nvPr/>
          </p:nvCxnSpPr>
          <p:spPr>
            <a:xfrm>
              <a:off x="3398762" y="2495115"/>
              <a:ext cx="395536" cy="2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7C7B3F9-8BCE-4429-BCAB-C07B5F3B3AD3}"/>
                </a:ext>
              </a:extLst>
            </p:cNvPr>
            <p:cNvCxnSpPr>
              <a:cxnSpLocks/>
              <a:stCxn id="81" idx="3"/>
            </p:cNvCxnSpPr>
            <p:nvPr/>
          </p:nvCxnSpPr>
          <p:spPr>
            <a:xfrm>
              <a:off x="5759525" y="2497884"/>
              <a:ext cx="143651" cy="12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2804918-EE84-4EA8-9ACF-302E5A772385}"/>
                </a:ext>
              </a:extLst>
            </p:cNvPr>
            <p:cNvSpPr txBox="1"/>
            <p:nvPr/>
          </p:nvSpPr>
          <p:spPr>
            <a:xfrm>
              <a:off x="5912050" y="2219017"/>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88" name="TextBox 87">
              <a:extLst>
                <a:ext uri="{FF2B5EF4-FFF2-40B4-BE49-F238E27FC236}">
                  <a16:creationId xmlns:a16="http://schemas.microsoft.com/office/drawing/2014/main" id="{32DB8F32-B27D-43B2-A372-7928FC92EC3D}"/>
                </a:ext>
              </a:extLst>
            </p:cNvPr>
            <p:cNvSpPr txBox="1"/>
            <p:nvPr/>
          </p:nvSpPr>
          <p:spPr>
            <a:xfrm>
              <a:off x="6151176" y="2465924"/>
              <a:ext cx="1050288" cy="215444"/>
            </a:xfrm>
            <a:prstGeom prst="rect">
              <a:avLst/>
            </a:prstGeom>
            <a:noFill/>
          </p:spPr>
          <p:txBody>
            <a:bodyPr wrap="none" rtlCol="0">
              <a:spAutoFit/>
            </a:bodyPr>
            <a:lstStyle/>
            <a:p>
              <a:r>
                <a:rPr lang="en-US" sz="800">
                  <a:solidFill>
                    <a:schemeClr val="bg1"/>
                  </a:solidFill>
                </a:rPr>
                <a:t>Target System API</a:t>
              </a:r>
            </a:p>
          </p:txBody>
        </p:sp>
        <p:sp>
          <p:nvSpPr>
            <p:cNvPr id="89" name="TextBox 88">
              <a:extLst>
                <a:ext uri="{FF2B5EF4-FFF2-40B4-BE49-F238E27FC236}">
                  <a16:creationId xmlns:a16="http://schemas.microsoft.com/office/drawing/2014/main" id="{A02BF8C7-94B2-40C9-946C-1B6622656218}"/>
                </a:ext>
              </a:extLst>
            </p:cNvPr>
            <p:cNvSpPr txBox="1"/>
            <p:nvPr/>
          </p:nvSpPr>
          <p:spPr>
            <a:xfrm>
              <a:off x="3945367" y="2149765"/>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90" name="TextBox 89">
              <a:extLst>
                <a:ext uri="{FF2B5EF4-FFF2-40B4-BE49-F238E27FC236}">
                  <a16:creationId xmlns:a16="http://schemas.microsoft.com/office/drawing/2014/main" id="{5BF18783-691C-4601-99C3-7BB20E2E7497}"/>
                </a:ext>
              </a:extLst>
            </p:cNvPr>
            <p:cNvSpPr txBox="1"/>
            <p:nvPr/>
          </p:nvSpPr>
          <p:spPr>
            <a:xfrm>
              <a:off x="4301574" y="2587456"/>
              <a:ext cx="832279" cy="215444"/>
            </a:xfrm>
            <a:prstGeom prst="rect">
              <a:avLst/>
            </a:prstGeom>
            <a:noFill/>
          </p:spPr>
          <p:txBody>
            <a:bodyPr wrap="none" rtlCol="0">
              <a:spAutoFit/>
            </a:bodyPr>
            <a:lstStyle/>
            <a:p>
              <a:r>
                <a:rPr lang="en-US" sz="800">
                  <a:solidFill>
                    <a:schemeClr val="bg1"/>
                  </a:solidFill>
                </a:rPr>
                <a:t>Process Logic</a:t>
              </a:r>
            </a:p>
          </p:txBody>
        </p:sp>
      </p:grpSp>
      <p:cxnSp>
        <p:nvCxnSpPr>
          <p:cNvPr id="94" name="Straight Arrow Connector 93">
            <a:extLst>
              <a:ext uri="{FF2B5EF4-FFF2-40B4-BE49-F238E27FC236}">
                <a16:creationId xmlns:a16="http://schemas.microsoft.com/office/drawing/2014/main" id="{AEF5E601-77A2-4843-932E-83C4C3EA43D0}"/>
              </a:ext>
            </a:extLst>
          </p:cNvPr>
          <p:cNvCxnSpPr>
            <a:cxnSpLocks/>
            <a:stCxn id="55" idx="3"/>
            <a:endCxn id="80" idx="1"/>
          </p:cNvCxnSpPr>
          <p:nvPr/>
        </p:nvCxnSpPr>
        <p:spPr>
          <a:xfrm flipV="1">
            <a:off x="2388033" y="5884608"/>
            <a:ext cx="588052" cy="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2618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Pattern: File Based</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17</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p:txBody>
          <a:bodyPr/>
          <a:lstStyle/>
          <a:p>
            <a:endParaRPr lang="en-US"/>
          </a:p>
        </p:txBody>
      </p:sp>
      <p:sp>
        <p:nvSpPr>
          <p:cNvPr id="37" name="TextBox 36">
            <a:extLst>
              <a:ext uri="{FF2B5EF4-FFF2-40B4-BE49-F238E27FC236}">
                <a16:creationId xmlns:a16="http://schemas.microsoft.com/office/drawing/2014/main" id="{FBD20FA9-86A9-4B55-8FF8-5335FE7343DB}"/>
              </a:ext>
            </a:extLst>
          </p:cNvPr>
          <p:cNvSpPr txBox="1"/>
          <p:nvPr/>
        </p:nvSpPr>
        <p:spPr>
          <a:xfrm>
            <a:off x="276539" y="1412134"/>
            <a:ext cx="8960201" cy="461665"/>
          </a:xfrm>
          <a:prstGeom prst="rect">
            <a:avLst/>
          </a:prstGeom>
          <a:noFill/>
        </p:spPr>
        <p:txBody>
          <a:bodyPr wrap="square">
            <a:spAutoFit/>
          </a:bodyPr>
          <a:lstStyle/>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a:t>
            </a:r>
          </a:p>
        </p:txBody>
      </p:sp>
      <p:sp>
        <p:nvSpPr>
          <p:cNvPr id="38" name="Rectangle: Rounded Corners 37">
            <a:extLst>
              <a:ext uri="{FF2B5EF4-FFF2-40B4-BE49-F238E27FC236}">
                <a16:creationId xmlns:a16="http://schemas.microsoft.com/office/drawing/2014/main" id="{815206F9-985E-4D01-8DEA-FA7DBE6B9FA0}"/>
              </a:ext>
            </a:extLst>
          </p:cNvPr>
          <p:cNvSpPr/>
          <p:nvPr/>
        </p:nvSpPr>
        <p:spPr>
          <a:xfrm>
            <a:off x="255937" y="931890"/>
            <a:ext cx="9030717" cy="78704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i="1">
                <a:solidFill>
                  <a:schemeClr val="tx1"/>
                </a:solidFill>
                <a:effectLst/>
              </a:rPr>
              <a:t>This pattern follows traditional file transfer-based approach where a file (xml, flat file, csv, etc.) is transferred from a source application’s file server to a target application’s file server. FTP protocol may be used in case non-secure data is being transferred between systems and if the systems are behind the same firewall or on the same network. In case data is to be transferred securely between applications then SFTP protocol should be used. </a:t>
            </a:r>
          </a:p>
        </p:txBody>
      </p:sp>
      <p:sp>
        <p:nvSpPr>
          <p:cNvPr id="10" name="Rectangle: Rounded Corners 9">
            <a:extLst>
              <a:ext uri="{FF2B5EF4-FFF2-40B4-BE49-F238E27FC236}">
                <a16:creationId xmlns:a16="http://schemas.microsoft.com/office/drawing/2014/main" id="{CF11412F-CFAD-4C03-A6B2-BC60C6268C5A}"/>
              </a:ext>
            </a:extLst>
          </p:cNvPr>
          <p:cNvSpPr/>
          <p:nvPr/>
        </p:nvSpPr>
        <p:spPr>
          <a:xfrm>
            <a:off x="204588" y="2206963"/>
            <a:ext cx="1121229" cy="66449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cs typeface="Calibri" panose="020F0502020204030204" pitchFamily="34" charset="0"/>
              </a:rPr>
              <a:t>Source Application</a:t>
            </a:r>
          </a:p>
        </p:txBody>
      </p:sp>
      <p:sp>
        <p:nvSpPr>
          <p:cNvPr id="12" name="Rectangle: Rounded Corners 11">
            <a:extLst>
              <a:ext uri="{FF2B5EF4-FFF2-40B4-BE49-F238E27FC236}">
                <a16:creationId xmlns:a16="http://schemas.microsoft.com/office/drawing/2014/main" id="{2ACE4486-8CE2-4AEA-841C-6FFA153209B3}"/>
              </a:ext>
            </a:extLst>
          </p:cNvPr>
          <p:cNvSpPr/>
          <p:nvPr/>
        </p:nvSpPr>
        <p:spPr>
          <a:xfrm>
            <a:off x="1482420" y="2325656"/>
            <a:ext cx="697389" cy="42710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panose="020F0502020204030204" pitchFamily="34" charset="0"/>
              </a:rPr>
              <a:t>Source File Server </a:t>
            </a:r>
          </a:p>
        </p:txBody>
      </p:sp>
      <p:sp>
        <p:nvSpPr>
          <p:cNvPr id="15" name="Rectangle: Rounded Corners 14">
            <a:extLst>
              <a:ext uri="{FF2B5EF4-FFF2-40B4-BE49-F238E27FC236}">
                <a16:creationId xmlns:a16="http://schemas.microsoft.com/office/drawing/2014/main" id="{1D1BA12B-7AF4-468B-A8C5-0731651BB076}"/>
              </a:ext>
            </a:extLst>
          </p:cNvPr>
          <p:cNvSpPr/>
          <p:nvPr/>
        </p:nvSpPr>
        <p:spPr>
          <a:xfrm>
            <a:off x="7499340" y="2350180"/>
            <a:ext cx="640817" cy="39520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cs typeface="Calibri" panose="020F0502020204030204" pitchFamily="34" charset="0"/>
              </a:rPr>
              <a:t>Target File Server</a:t>
            </a:r>
          </a:p>
        </p:txBody>
      </p:sp>
      <p:sp>
        <p:nvSpPr>
          <p:cNvPr id="16" name="Rectangle: Rounded Corners 15">
            <a:extLst>
              <a:ext uri="{FF2B5EF4-FFF2-40B4-BE49-F238E27FC236}">
                <a16:creationId xmlns:a16="http://schemas.microsoft.com/office/drawing/2014/main" id="{CDB3728E-E5F6-47C0-BB79-526C01104614}"/>
              </a:ext>
            </a:extLst>
          </p:cNvPr>
          <p:cNvSpPr/>
          <p:nvPr/>
        </p:nvSpPr>
        <p:spPr>
          <a:xfrm>
            <a:off x="8392516" y="2251336"/>
            <a:ext cx="936623" cy="59890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cs typeface="Calibri" panose="020F0502020204030204" pitchFamily="34" charset="0"/>
              </a:rPr>
              <a:t>Target Application</a:t>
            </a:r>
          </a:p>
        </p:txBody>
      </p:sp>
      <p:cxnSp>
        <p:nvCxnSpPr>
          <p:cNvPr id="17" name="Straight Arrow Connector 16">
            <a:extLst>
              <a:ext uri="{FF2B5EF4-FFF2-40B4-BE49-F238E27FC236}">
                <a16:creationId xmlns:a16="http://schemas.microsoft.com/office/drawing/2014/main" id="{ADADA212-5D97-46D6-A9BE-4C1D570AD6CE}"/>
              </a:ext>
            </a:extLst>
          </p:cNvPr>
          <p:cNvCxnSpPr>
            <a:cxnSpLocks/>
            <a:stCxn id="10" idx="3"/>
            <a:endCxn id="12" idx="1"/>
          </p:cNvCxnSpPr>
          <p:nvPr/>
        </p:nvCxnSpPr>
        <p:spPr>
          <a:xfrm flipV="1">
            <a:off x="1325817" y="2539211"/>
            <a:ext cx="1566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1D3DFD-E69F-45C7-A964-3550F40B93E5}"/>
              </a:ext>
            </a:extLst>
          </p:cNvPr>
          <p:cNvCxnSpPr>
            <a:cxnSpLocks/>
            <a:stCxn id="12" idx="3"/>
            <a:endCxn id="30" idx="1"/>
          </p:cNvCxnSpPr>
          <p:nvPr/>
        </p:nvCxnSpPr>
        <p:spPr>
          <a:xfrm>
            <a:off x="2179809" y="2539211"/>
            <a:ext cx="136121" cy="6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232F55-DF87-4BEE-92CA-91757D6EBFDE}"/>
              </a:ext>
            </a:extLst>
          </p:cNvPr>
          <p:cNvCxnSpPr>
            <a:cxnSpLocks/>
            <a:stCxn id="30" idx="3"/>
            <a:endCxn id="15" idx="1"/>
          </p:cNvCxnSpPr>
          <p:nvPr/>
        </p:nvCxnSpPr>
        <p:spPr>
          <a:xfrm>
            <a:off x="7218424" y="2545540"/>
            <a:ext cx="280916" cy="2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A28B90-866C-4701-A7AD-248239D5651D}"/>
              </a:ext>
            </a:extLst>
          </p:cNvPr>
          <p:cNvCxnSpPr>
            <a:cxnSpLocks/>
            <a:stCxn id="15" idx="3"/>
            <a:endCxn id="16" idx="1"/>
          </p:cNvCxnSpPr>
          <p:nvPr/>
        </p:nvCxnSpPr>
        <p:spPr>
          <a:xfrm>
            <a:off x="8140157" y="2547783"/>
            <a:ext cx="252359" cy="30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A48A99-AEF3-4768-930A-50C1FB8F1075}"/>
              </a:ext>
            </a:extLst>
          </p:cNvPr>
          <p:cNvSpPr txBox="1"/>
          <p:nvPr/>
        </p:nvSpPr>
        <p:spPr>
          <a:xfrm>
            <a:off x="2721713" y="2558378"/>
            <a:ext cx="700696" cy="261610"/>
          </a:xfrm>
          <a:prstGeom prst="rect">
            <a:avLst/>
          </a:prstGeom>
          <a:noFill/>
        </p:spPr>
        <p:txBody>
          <a:bodyPr wrap="square" rtlCol="0">
            <a:spAutoFit/>
          </a:bodyPr>
          <a:lstStyle/>
          <a:p>
            <a:r>
              <a:rPr lang="en-US" sz="1100">
                <a:cs typeface="Calibri" panose="020F0502020204030204" pitchFamily="34" charset="0"/>
              </a:rPr>
              <a:t>SFTP</a:t>
            </a:r>
          </a:p>
        </p:txBody>
      </p:sp>
      <p:sp>
        <p:nvSpPr>
          <p:cNvPr id="24" name="TextBox 23">
            <a:extLst>
              <a:ext uri="{FF2B5EF4-FFF2-40B4-BE49-F238E27FC236}">
                <a16:creationId xmlns:a16="http://schemas.microsoft.com/office/drawing/2014/main" id="{6A82D49C-B7EF-447B-B9C1-6E4C16C7086A}"/>
              </a:ext>
            </a:extLst>
          </p:cNvPr>
          <p:cNvSpPr txBox="1"/>
          <p:nvPr/>
        </p:nvSpPr>
        <p:spPr>
          <a:xfrm>
            <a:off x="6185554" y="2507371"/>
            <a:ext cx="700696" cy="261610"/>
          </a:xfrm>
          <a:prstGeom prst="rect">
            <a:avLst/>
          </a:prstGeom>
          <a:noFill/>
        </p:spPr>
        <p:txBody>
          <a:bodyPr wrap="square" rtlCol="0">
            <a:spAutoFit/>
          </a:bodyPr>
          <a:lstStyle/>
          <a:p>
            <a:r>
              <a:rPr lang="en-US" sz="1100">
                <a:cs typeface="Calibri" panose="020F0502020204030204" pitchFamily="34" charset="0"/>
              </a:rPr>
              <a:t>SFTP</a:t>
            </a:r>
          </a:p>
        </p:txBody>
      </p:sp>
      <p:sp>
        <p:nvSpPr>
          <p:cNvPr id="25" name="Oval 24">
            <a:extLst>
              <a:ext uri="{FF2B5EF4-FFF2-40B4-BE49-F238E27FC236}">
                <a16:creationId xmlns:a16="http://schemas.microsoft.com/office/drawing/2014/main" id="{72E2C9A2-9B72-44A5-A334-6FEC9281EBD0}"/>
              </a:ext>
            </a:extLst>
          </p:cNvPr>
          <p:cNvSpPr/>
          <p:nvPr/>
        </p:nvSpPr>
        <p:spPr>
          <a:xfrm>
            <a:off x="2796884" y="2137601"/>
            <a:ext cx="275177" cy="20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27" name="Oval 26">
            <a:extLst>
              <a:ext uri="{FF2B5EF4-FFF2-40B4-BE49-F238E27FC236}">
                <a16:creationId xmlns:a16="http://schemas.microsoft.com/office/drawing/2014/main" id="{39D17ED5-B188-436B-8A94-9DAF0D4CA565}"/>
              </a:ext>
            </a:extLst>
          </p:cNvPr>
          <p:cNvSpPr/>
          <p:nvPr/>
        </p:nvSpPr>
        <p:spPr>
          <a:xfrm>
            <a:off x="6277816" y="2057033"/>
            <a:ext cx="273841" cy="214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grpSp>
        <p:nvGrpSpPr>
          <p:cNvPr id="29" name="Group 28">
            <a:extLst>
              <a:ext uri="{FF2B5EF4-FFF2-40B4-BE49-F238E27FC236}">
                <a16:creationId xmlns:a16="http://schemas.microsoft.com/office/drawing/2014/main" id="{7E6F5139-E05D-4C07-B221-8C8B33FAE0AF}"/>
              </a:ext>
            </a:extLst>
          </p:cNvPr>
          <p:cNvGrpSpPr/>
          <p:nvPr/>
        </p:nvGrpSpPr>
        <p:grpSpPr>
          <a:xfrm>
            <a:off x="2315930" y="1832822"/>
            <a:ext cx="5042619" cy="1430658"/>
            <a:chOff x="2639712" y="1852607"/>
            <a:chExt cx="5042619" cy="1430658"/>
          </a:xfrm>
        </p:grpSpPr>
        <p:sp>
          <p:nvSpPr>
            <p:cNvPr id="30" name="Rectangle: Rounded Corners 29">
              <a:extLst>
                <a:ext uri="{FF2B5EF4-FFF2-40B4-BE49-F238E27FC236}">
                  <a16:creationId xmlns:a16="http://schemas.microsoft.com/office/drawing/2014/main" id="{76B2C847-C6A8-4B3F-95A2-A3EE36E34A6C}"/>
                </a:ext>
              </a:extLst>
            </p:cNvPr>
            <p:cNvSpPr/>
            <p:nvPr/>
          </p:nvSpPr>
          <p:spPr>
            <a:xfrm>
              <a:off x="2639712" y="1852607"/>
              <a:ext cx="4902494" cy="14254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7DDBB2-A10D-45AD-B5F0-66005C0D639D}"/>
                </a:ext>
              </a:extLst>
            </p:cNvPr>
            <p:cNvSpPr/>
            <p:nvPr/>
          </p:nvSpPr>
          <p:spPr>
            <a:xfrm>
              <a:off x="3794298" y="2146064"/>
              <a:ext cx="1965227" cy="70363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cs typeface="Calibri" panose="020F0502020204030204" pitchFamily="34" charset="0"/>
                </a:rPr>
                <a:t>Mule Process API</a:t>
              </a:r>
            </a:p>
          </p:txBody>
        </p:sp>
        <p:sp>
          <p:nvSpPr>
            <p:cNvPr id="32" name="Rectangle 31">
              <a:extLst>
                <a:ext uri="{FF2B5EF4-FFF2-40B4-BE49-F238E27FC236}">
                  <a16:creationId xmlns:a16="http://schemas.microsoft.com/office/drawing/2014/main" id="{D272D858-A9F1-4D1F-99D5-C727812E19D9}"/>
                </a:ext>
              </a:extLst>
            </p:cNvPr>
            <p:cNvSpPr/>
            <p:nvPr/>
          </p:nvSpPr>
          <p:spPr>
            <a:xfrm>
              <a:off x="2711998" y="2198536"/>
              <a:ext cx="686764" cy="59315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cs typeface="Calibri" panose="020F0502020204030204" pitchFamily="34" charset="0"/>
                </a:rPr>
                <a:t>Source System API</a:t>
              </a:r>
            </a:p>
          </p:txBody>
        </p:sp>
        <p:sp>
          <p:nvSpPr>
            <p:cNvPr id="33" name="Rectangle 32">
              <a:extLst>
                <a:ext uri="{FF2B5EF4-FFF2-40B4-BE49-F238E27FC236}">
                  <a16:creationId xmlns:a16="http://schemas.microsoft.com/office/drawing/2014/main" id="{88B847F5-2FA5-463B-9348-DCA26BA0E578}"/>
                </a:ext>
              </a:extLst>
            </p:cNvPr>
            <p:cNvSpPr/>
            <p:nvPr/>
          </p:nvSpPr>
          <p:spPr>
            <a:xfrm>
              <a:off x="5903176" y="2199253"/>
              <a:ext cx="1521257" cy="63169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cs typeface="Calibri" panose="020F0502020204030204" pitchFamily="34" charset="0"/>
              </a:endParaRPr>
            </a:p>
          </p:txBody>
        </p:sp>
        <p:sp>
          <p:nvSpPr>
            <p:cNvPr id="34" name="TextBox 33">
              <a:extLst>
                <a:ext uri="{FF2B5EF4-FFF2-40B4-BE49-F238E27FC236}">
                  <a16:creationId xmlns:a16="http://schemas.microsoft.com/office/drawing/2014/main" id="{6FC22823-E984-4236-BD96-37734664D489}"/>
                </a:ext>
              </a:extLst>
            </p:cNvPr>
            <p:cNvSpPr txBox="1"/>
            <p:nvPr/>
          </p:nvSpPr>
          <p:spPr>
            <a:xfrm>
              <a:off x="6517559" y="2975488"/>
              <a:ext cx="1164772" cy="307777"/>
            </a:xfrm>
            <a:prstGeom prst="rect">
              <a:avLst/>
            </a:prstGeom>
            <a:noFill/>
          </p:spPr>
          <p:txBody>
            <a:bodyPr wrap="square" rtlCol="0">
              <a:spAutoFit/>
            </a:bodyPr>
            <a:lstStyle/>
            <a:p>
              <a:r>
                <a:rPr lang="en-US" sz="1400">
                  <a:cs typeface="Calibri" panose="020F0502020204030204" pitchFamily="34" charset="0"/>
                </a:rPr>
                <a:t>MuleSoft</a:t>
              </a:r>
            </a:p>
          </p:txBody>
        </p:sp>
        <p:cxnSp>
          <p:nvCxnSpPr>
            <p:cNvPr id="35" name="Straight Arrow Connector 34">
              <a:extLst>
                <a:ext uri="{FF2B5EF4-FFF2-40B4-BE49-F238E27FC236}">
                  <a16:creationId xmlns:a16="http://schemas.microsoft.com/office/drawing/2014/main" id="{3AE6317A-E47F-48DE-871F-151F5C6C4526}"/>
                </a:ext>
              </a:extLst>
            </p:cNvPr>
            <p:cNvCxnSpPr>
              <a:cxnSpLocks/>
              <a:stCxn id="32" idx="3"/>
              <a:endCxn id="31" idx="1"/>
            </p:cNvCxnSpPr>
            <p:nvPr/>
          </p:nvCxnSpPr>
          <p:spPr>
            <a:xfrm>
              <a:off x="3398762" y="2495115"/>
              <a:ext cx="395536" cy="2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911E8FE-F44A-42D0-8477-292E5A27D397}"/>
                </a:ext>
              </a:extLst>
            </p:cNvPr>
            <p:cNvCxnSpPr>
              <a:cxnSpLocks/>
              <a:stCxn id="31" idx="3"/>
            </p:cNvCxnSpPr>
            <p:nvPr/>
          </p:nvCxnSpPr>
          <p:spPr>
            <a:xfrm>
              <a:off x="5759525" y="2497884"/>
              <a:ext cx="143651" cy="12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705B2CC-BA8E-4BE2-A2B2-8A8B5CF0FB81}"/>
                </a:ext>
              </a:extLst>
            </p:cNvPr>
            <p:cNvSpPr txBox="1"/>
            <p:nvPr/>
          </p:nvSpPr>
          <p:spPr>
            <a:xfrm>
              <a:off x="5912050" y="2219017"/>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40" name="TextBox 39">
              <a:extLst>
                <a:ext uri="{FF2B5EF4-FFF2-40B4-BE49-F238E27FC236}">
                  <a16:creationId xmlns:a16="http://schemas.microsoft.com/office/drawing/2014/main" id="{58E03741-C925-4349-BA7B-BAE1CC39BD7B}"/>
                </a:ext>
              </a:extLst>
            </p:cNvPr>
            <p:cNvSpPr txBox="1"/>
            <p:nvPr/>
          </p:nvSpPr>
          <p:spPr>
            <a:xfrm>
              <a:off x="6151176" y="2465924"/>
              <a:ext cx="1050288" cy="215444"/>
            </a:xfrm>
            <a:prstGeom prst="rect">
              <a:avLst/>
            </a:prstGeom>
            <a:noFill/>
          </p:spPr>
          <p:txBody>
            <a:bodyPr wrap="none" rtlCol="0">
              <a:spAutoFit/>
            </a:bodyPr>
            <a:lstStyle/>
            <a:p>
              <a:r>
                <a:rPr lang="en-US" sz="800">
                  <a:solidFill>
                    <a:schemeClr val="bg1"/>
                  </a:solidFill>
                </a:rPr>
                <a:t>Target System API</a:t>
              </a:r>
            </a:p>
          </p:txBody>
        </p:sp>
        <p:sp>
          <p:nvSpPr>
            <p:cNvPr id="41" name="TextBox 40">
              <a:extLst>
                <a:ext uri="{FF2B5EF4-FFF2-40B4-BE49-F238E27FC236}">
                  <a16:creationId xmlns:a16="http://schemas.microsoft.com/office/drawing/2014/main" id="{522546A8-E11F-4064-911D-69A1E9E6DD02}"/>
                </a:ext>
              </a:extLst>
            </p:cNvPr>
            <p:cNvSpPr txBox="1"/>
            <p:nvPr/>
          </p:nvSpPr>
          <p:spPr>
            <a:xfrm>
              <a:off x="3945367" y="2149765"/>
              <a:ext cx="1552028" cy="215444"/>
            </a:xfrm>
            <a:prstGeom prst="rect">
              <a:avLst/>
            </a:prstGeom>
            <a:noFill/>
          </p:spPr>
          <p:txBody>
            <a:bodyPr wrap="none" rtlCol="0">
              <a:spAutoFit/>
            </a:bodyPr>
            <a:lstStyle/>
            <a:p>
              <a:r>
                <a:rPr lang="en-US" sz="800">
                  <a:solidFill>
                    <a:schemeClr val="bg1"/>
                  </a:solidFill>
                </a:rPr>
                <a:t>Transform Message(Optional)</a:t>
              </a:r>
            </a:p>
          </p:txBody>
        </p:sp>
        <p:sp>
          <p:nvSpPr>
            <p:cNvPr id="42" name="TextBox 41">
              <a:extLst>
                <a:ext uri="{FF2B5EF4-FFF2-40B4-BE49-F238E27FC236}">
                  <a16:creationId xmlns:a16="http://schemas.microsoft.com/office/drawing/2014/main" id="{1DFF0167-8AE7-4623-B7B0-263BB0C44279}"/>
                </a:ext>
              </a:extLst>
            </p:cNvPr>
            <p:cNvSpPr txBox="1"/>
            <p:nvPr/>
          </p:nvSpPr>
          <p:spPr>
            <a:xfrm>
              <a:off x="4301574" y="2587456"/>
              <a:ext cx="832279" cy="215444"/>
            </a:xfrm>
            <a:prstGeom prst="rect">
              <a:avLst/>
            </a:prstGeom>
            <a:noFill/>
          </p:spPr>
          <p:txBody>
            <a:bodyPr wrap="none" rtlCol="0">
              <a:spAutoFit/>
            </a:bodyPr>
            <a:lstStyle/>
            <a:p>
              <a:r>
                <a:rPr lang="en-US" sz="800">
                  <a:solidFill>
                    <a:schemeClr val="bg1"/>
                  </a:solidFill>
                </a:rPr>
                <a:t>Process Logic</a:t>
              </a:r>
            </a:p>
          </p:txBody>
        </p:sp>
      </p:grpSp>
      <p:sp>
        <p:nvSpPr>
          <p:cNvPr id="55" name="Rectangle 54">
            <a:extLst>
              <a:ext uri="{FF2B5EF4-FFF2-40B4-BE49-F238E27FC236}">
                <a16:creationId xmlns:a16="http://schemas.microsoft.com/office/drawing/2014/main" id="{FF7036EC-B728-4C3F-9603-687F2B5EFBB2}"/>
              </a:ext>
            </a:extLst>
          </p:cNvPr>
          <p:cNvSpPr>
            <a:spLocks noChangeArrowheads="1"/>
          </p:cNvSpPr>
          <p:nvPr/>
        </p:nvSpPr>
        <p:spPr bwMode="auto">
          <a:xfrm>
            <a:off x="-78425" y="4750894"/>
            <a:ext cx="97769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2501927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Integration Pattern Decision Matrix</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18</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p:txBody>
          <a:bodyPr/>
          <a:lstStyle/>
          <a:p>
            <a:endParaRPr lang="en-US"/>
          </a:p>
        </p:txBody>
      </p:sp>
      <p:sp>
        <p:nvSpPr>
          <p:cNvPr id="7" name="Rectangle 5">
            <a:extLst>
              <a:ext uri="{FF2B5EF4-FFF2-40B4-BE49-F238E27FC236}">
                <a16:creationId xmlns:a16="http://schemas.microsoft.com/office/drawing/2014/main" id="{60464768-D54D-4DFE-BB2E-9BB8AC949891}"/>
              </a:ext>
            </a:extLst>
          </p:cNvPr>
          <p:cNvSpPr>
            <a:spLocks noChangeArrowheads="1"/>
          </p:cNvSpPr>
          <p:nvPr/>
        </p:nvSpPr>
        <p:spPr bwMode="auto">
          <a:xfrm>
            <a:off x="276539" y="2074876"/>
            <a:ext cx="1076889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Table 11">
            <a:extLst>
              <a:ext uri="{FF2B5EF4-FFF2-40B4-BE49-F238E27FC236}">
                <a16:creationId xmlns:a16="http://schemas.microsoft.com/office/drawing/2014/main" id="{EF7B932C-4815-4DF5-9874-B35C7FD42DC3}"/>
              </a:ext>
            </a:extLst>
          </p:cNvPr>
          <p:cNvGraphicFramePr>
            <a:graphicFrameLocks noGrp="1"/>
          </p:cNvGraphicFramePr>
          <p:nvPr>
            <p:extLst>
              <p:ext uri="{D42A27DB-BD31-4B8C-83A1-F6EECF244321}">
                <p14:modId xmlns:p14="http://schemas.microsoft.com/office/powerpoint/2010/main" val="730267525"/>
              </p:ext>
            </p:extLst>
          </p:nvPr>
        </p:nvGraphicFramePr>
        <p:xfrm>
          <a:off x="241549" y="929766"/>
          <a:ext cx="9030717" cy="3645348"/>
        </p:xfrm>
        <a:graphic>
          <a:graphicData uri="http://schemas.openxmlformats.org/drawingml/2006/table">
            <a:tbl>
              <a:tblPr firstRow="1" bandRow="1">
                <a:tableStyleId>{69012ECD-51FC-41F1-AA8D-1B2483CD663E}</a:tableStyleId>
              </a:tblPr>
              <a:tblGrid>
                <a:gridCol w="939551">
                  <a:extLst>
                    <a:ext uri="{9D8B030D-6E8A-4147-A177-3AD203B41FA5}">
                      <a16:colId xmlns:a16="http://schemas.microsoft.com/office/drawing/2014/main" val="3472111167"/>
                    </a:ext>
                  </a:extLst>
                </a:gridCol>
                <a:gridCol w="2067605">
                  <a:extLst>
                    <a:ext uri="{9D8B030D-6E8A-4147-A177-3AD203B41FA5}">
                      <a16:colId xmlns:a16="http://schemas.microsoft.com/office/drawing/2014/main" val="20000"/>
                    </a:ext>
                  </a:extLst>
                </a:gridCol>
                <a:gridCol w="6023561">
                  <a:extLst>
                    <a:ext uri="{9D8B030D-6E8A-4147-A177-3AD203B41FA5}">
                      <a16:colId xmlns:a16="http://schemas.microsoft.com/office/drawing/2014/main" val="20001"/>
                    </a:ext>
                  </a:extLst>
                </a:gridCol>
              </a:tblGrid>
              <a:tr h="520764">
                <a:tc>
                  <a:txBody>
                    <a:bodyPr/>
                    <a:lstStyle/>
                    <a:p>
                      <a:pPr algn="ctr"/>
                      <a:r>
                        <a:rPr lang="en-US" sz="1200"/>
                        <a:t>#</a:t>
                      </a:r>
                      <a:endParaRPr lang="en-US" sz="1200">
                        <a:latin typeface="Calibri" panose="020F0502020204030204" pitchFamily="34" charset="0"/>
                        <a:cs typeface="Calibri" panose="020F0502020204030204" pitchFamily="34" charset="0"/>
                      </a:endParaRPr>
                    </a:p>
                  </a:txBody>
                  <a:tcPr marL="121920" marR="121920" marT="60960" marB="60960"/>
                </a:tc>
                <a:tc>
                  <a:txBody>
                    <a:bodyPr/>
                    <a:lstStyle/>
                    <a:p>
                      <a:pPr algn="ctr"/>
                      <a:r>
                        <a:rPr lang="en-US" sz="1200"/>
                        <a:t>Pattern Name</a:t>
                      </a:r>
                      <a:endParaRPr lang="en-US" sz="1200">
                        <a:latin typeface="Calibri" panose="020F0502020204030204" pitchFamily="34" charset="0"/>
                        <a:cs typeface="Calibri" panose="020F0502020204030204" pitchFamily="34" charset="0"/>
                      </a:endParaRPr>
                    </a:p>
                  </a:txBody>
                  <a:tcPr marL="121920" marR="121920" marT="60960" marB="60960"/>
                </a:tc>
                <a:tc>
                  <a:txBody>
                    <a:bodyPr/>
                    <a:lstStyle/>
                    <a:p>
                      <a:pPr algn="ctr"/>
                      <a:r>
                        <a:rPr lang="en-US" sz="1200"/>
                        <a:t>When to Use ?</a:t>
                      </a:r>
                      <a:endParaRPr lang="en-US" sz="1200">
                        <a:latin typeface="Calibri" panose="020F0502020204030204" pitchFamily="34" charset="0"/>
                        <a:cs typeface="Calibri" panose="020F0502020204030204" pitchFamily="34" charset="0"/>
                      </a:endParaRPr>
                    </a:p>
                  </a:txBody>
                  <a:tcPr marL="121920" marR="121920" marT="60960" marB="60960"/>
                </a:tc>
                <a:extLst>
                  <a:ext uri="{0D108BD9-81ED-4DB2-BD59-A6C34878D82A}">
                    <a16:rowId xmlns:a16="http://schemas.microsoft.com/office/drawing/2014/main" val="10000"/>
                  </a:ext>
                </a:extLst>
              </a:tr>
              <a:tr h="520764">
                <a:tc>
                  <a:txBody>
                    <a:bodyPr/>
                    <a:lstStyle/>
                    <a:p>
                      <a:pPr algn="ctr"/>
                      <a:r>
                        <a:rPr lang="en-US" sz="1000">
                          <a:latin typeface="+mn-lt"/>
                          <a:cs typeface="Calibri"/>
                        </a:rPr>
                        <a:t>1</a:t>
                      </a:r>
                    </a:p>
                  </a:txBody>
                  <a:tcPr marL="121920" marR="121920" marT="60960" marB="60960" anchor="ctr"/>
                </a:tc>
                <a:tc>
                  <a:txBody>
                    <a:bodyPr/>
                    <a:lstStyle/>
                    <a:p>
                      <a:r>
                        <a:rPr lang="en-US" sz="1000">
                          <a:latin typeface="+mn-lt"/>
                          <a:cs typeface="Calibri"/>
                        </a:rPr>
                        <a:t>FBDI Pattern</a:t>
                      </a:r>
                    </a:p>
                  </a:txBody>
                  <a:tcPr marL="121920" marR="121920" marT="60960" marB="60960" anchor="ctr">
                    <a:lnR w="0">
                      <a:noFill/>
                    </a:lnR>
                    <a:lnB w="12700">
                      <a:solidFill>
                        <a:schemeClr val="tx1"/>
                      </a:solidFill>
                    </a:lnB>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000" kern="1200" baseline="0">
                          <a:solidFill>
                            <a:schemeClr val="dk1"/>
                          </a:solidFill>
                          <a:latin typeface="+mn-lt"/>
                          <a:ea typeface="+mn-ea"/>
                          <a:cs typeface="Calibri"/>
                        </a:rPr>
                        <a:t>This pattern recommends storing the data in an intermediate stage before processing it from the staging database to the Oracle ERP Cloud.  Applicable for bulk loading of data to Oracle ERP Cloud</a:t>
                      </a:r>
                    </a:p>
                  </a:txBody>
                  <a:tcPr marL="121920" marR="121920" marT="60960" marB="60960" anchor="ctr">
                    <a:lnL w="0">
                      <a:noFill/>
                    </a:lnL>
                    <a:lnB w="12700">
                      <a:solidFill>
                        <a:schemeClr val="tx1"/>
                      </a:solidFill>
                    </a:lnB>
                  </a:tcPr>
                </a:tc>
                <a:extLst>
                  <a:ext uri="{0D108BD9-81ED-4DB2-BD59-A6C34878D82A}">
                    <a16:rowId xmlns:a16="http://schemas.microsoft.com/office/drawing/2014/main" val="10001"/>
                  </a:ext>
                </a:extLst>
              </a:tr>
              <a:tr h="520764">
                <a:tc>
                  <a:txBody>
                    <a:bodyPr/>
                    <a:lstStyle/>
                    <a:p>
                      <a:pPr algn="ctr"/>
                      <a:r>
                        <a:rPr lang="en-US" sz="1000">
                          <a:latin typeface="+mn-lt"/>
                          <a:cs typeface="Calibri"/>
                        </a:rPr>
                        <a:t>2</a:t>
                      </a:r>
                    </a:p>
                  </a:txBody>
                  <a:tcPr marL="121920" marR="121920" marT="60960" marB="60960" anchor="ctr"/>
                </a:tc>
                <a:tc>
                  <a:txBody>
                    <a:bodyPr/>
                    <a:lstStyle/>
                    <a:p>
                      <a:pPr marL="0" algn="l" defTabSz="1219170" rtl="0" eaLnBrk="1" latinLnBrk="0" hangingPunct="1"/>
                      <a:r>
                        <a:rPr lang="en-US" sz="1000" kern="1200">
                          <a:solidFill>
                            <a:schemeClr val="dk1"/>
                          </a:solidFill>
                          <a:latin typeface="+mn-lt"/>
                          <a:ea typeface="+mn-ea"/>
                          <a:cs typeface="Calibri"/>
                        </a:rPr>
                        <a:t>Async Batch Processing</a:t>
                      </a:r>
                    </a:p>
                  </a:txBody>
                  <a:tcPr marL="121920" marR="121920" marT="60960" marB="60960" anchor="ctr">
                    <a:lnR w="0">
                      <a:noFill/>
                    </a:lnR>
                    <a:lnT w="12700">
                      <a:solidFill>
                        <a:schemeClr val="tx1"/>
                      </a:solidFill>
                    </a:lnT>
                    <a:lnB w="12700">
                      <a:solidFill>
                        <a:schemeClr val="tx1"/>
                      </a:solidFill>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baseline="0">
                          <a:solidFill>
                            <a:schemeClr val="dk1"/>
                          </a:solidFill>
                          <a:latin typeface="+mn-lt"/>
                          <a:ea typeface="+mn-ea"/>
                          <a:cs typeface="Calibri"/>
                        </a:rPr>
                        <a:t>when there is a need to process huge data between source system and target system</a:t>
                      </a:r>
                    </a:p>
                  </a:txBody>
                  <a:tcPr marL="121920" marR="121920" marT="60960" marB="60960" anchor="ctr">
                    <a:lnL w="0">
                      <a:noFill/>
                    </a:lnL>
                    <a:lnT w="12700">
                      <a:solidFill>
                        <a:schemeClr val="tx1"/>
                      </a:solidFill>
                    </a:lnT>
                    <a:lnB w="12700">
                      <a:solidFill>
                        <a:schemeClr val="tx1"/>
                      </a:solidFill>
                    </a:lnB>
                  </a:tcPr>
                </a:tc>
                <a:extLst>
                  <a:ext uri="{0D108BD9-81ED-4DB2-BD59-A6C34878D82A}">
                    <a16:rowId xmlns:a16="http://schemas.microsoft.com/office/drawing/2014/main" val="10002"/>
                  </a:ext>
                </a:extLst>
              </a:tr>
              <a:tr h="520764">
                <a:tc>
                  <a:txBody>
                    <a:bodyPr/>
                    <a:lstStyle/>
                    <a:p>
                      <a:pPr algn="ctr"/>
                      <a:r>
                        <a:rPr lang="en-US" sz="1000">
                          <a:latin typeface="+mn-lt"/>
                          <a:cs typeface="Calibri"/>
                        </a:rPr>
                        <a:t>3</a:t>
                      </a:r>
                    </a:p>
                  </a:txBody>
                  <a:tcPr marL="121920" marR="121920" marT="60960" marB="60960" anchor="ctr"/>
                </a:tc>
                <a:tc>
                  <a:txBody>
                    <a:bodyPr/>
                    <a:lstStyle/>
                    <a:p>
                      <a:r>
                        <a:rPr lang="en-US" sz="1000">
                          <a:latin typeface="+mn-lt"/>
                          <a:cs typeface="Calibri"/>
                        </a:rPr>
                        <a:t>Broadcast</a:t>
                      </a:r>
                    </a:p>
                  </a:txBody>
                  <a:tcPr marL="121920" marR="121920" marT="60960" marB="60960" anchor="ctr">
                    <a:lnR w="0">
                      <a:noFill/>
                    </a:lnR>
                    <a:lnT w="12700">
                      <a:solidFill>
                        <a:schemeClr val="tx1"/>
                      </a:solidFill>
                    </a:lnT>
                    <a:lnB w="12700">
                      <a:solidFill>
                        <a:schemeClr val="tx1"/>
                      </a:solidFill>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baseline="0">
                          <a:solidFill>
                            <a:schemeClr val="dk1"/>
                          </a:solidFill>
                          <a:latin typeface="+mn-lt"/>
                          <a:ea typeface="+mn-ea"/>
                          <a:cs typeface="Calibri"/>
                        </a:rPr>
                        <a:t>Realtime Integration is required, and same source data is to be published to multiple target systems</a:t>
                      </a:r>
                    </a:p>
                  </a:txBody>
                  <a:tcPr marL="121920" marR="121920" marT="60960" marB="60960" anchor="ctr">
                    <a:lnL w="0">
                      <a:noFill/>
                    </a:lnL>
                    <a:lnT w="12700">
                      <a:solidFill>
                        <a:schemeClr val="tx1"/>
                      </a:solidFill>
                    </a:lnT>
                    <a:lnB w="12700">
                      <a:solidFill>
                        <a:schemeClr val="tx1"/>
                      </a:solidFill>
                    </a:lnB>
                  </a:tcPr>
                </a:tc>
                <a:extLst>
                  <a:ext uri="{0D108BD9-81ED-4DB2-BD59-A6C34878D82A}">
                    <a16:rowId xmlns:a16="http://schemas.microsoft.com/office/drawing/2014/main" val="10003"/>
                  </a:ext>
                </a:extLst>
              </a:tr>
              <a:tr h="520764">
                <a:tc>
                  <a:txBody>
                    <a:bodyPr/>
                    <a:lstStyle/>
                    <a:p>
                      <a:pPr algn="ctr"/>
                      <a:r>
                        <a:rPr lang="en-US" sz="1000">
                          <a:latin typeface="+mn-lt"/>
                          <a:cs typeface="Calibri"/>
                        </a:rPr>
                        <a:t>4</a:t>
                      </a:r>
                    </a:p>
                  </a:txBody>
                  <a:tcPr marL="121920" marR="121920" marT="60960" marB="60960" anchor="ctr"/>
                </a:tc>
                <a:tc>
                  <a:txBody>
                    <a:bodyPr/>
                    <a:lstStyle/>
                    <a:p>
                      <a:r>
                        <a:rPr lang="en-US" sz="1000">
                          <a:latin typeface="+mn-lt"/>
                          <a:cs typeface="Calibri"/>
                        </a:rPr>
                        <a:t>Message Based </a:t>
                      </a:r>
                      <a:endParaRPr lang="en-US" sz="1000">
                        <a:latin typeface="+mn-lt"/>
                        <a:cs typeface="Calibri" panose="020F0502020204030204" pitchFamily="34" charset="0"/>
                      </a:endParaRPr>
                    </a:p>
                  </a:txBody>
                  <a:tcPr marL="121920" marR="121920" marT="60960" marB="60960" anchor="ctr">
                    <a:lnR w="0">
                      <a:noFill/>
                    </a:lnR>
                    <a:lnT w="12700">
                      <a:solidFill>
                        <a:schemeClr val="tx1"/>
                      </a:solidFill>
                    </a:lnT>
                    <a:lnB w="12700">
                      <a:solidFill>
                        <a:schemeClr val="tx1"/>
                      </a:solidFill>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kern="1200" baseline="0">
                          <a:solidFill>
                            <a:schemeClr val="dk1"/>
                          </a:solidFill>
                          <a:latin typeface="+mn-lt"/>
                          <a:ea typeface="+mn-ea"/>
                          <a:cs typeface="Calibri"/>
                        </a:rPr>
                        <a:t>Event based integrations for scenarios where source/ target application would interact on Events</a:t>
                      </a:r>
                    </a:p>
                  </a:txBody>
                  <a:tcPr marL="121920" marR="121920" marT="60960" marB="60960" anchor="ctr">
                    <a:lnL w="0">
                      <a:noFill/>
                    </a:lnL>
                    <a:lnT w="12700">
                      <a:solidFill>
                        <a:schemeClr val="tx1"/>
                      </a:solidFill>
                    </a:lnT>
                    <a:lnB w="12700">
                      <a:solidFill>
                        <a:schemeClr val="tx1"/>
                      </a:solidFill>
                    </a:lnB>
                  </a:tcPr>
                </a:tc>
                <a:extLst>
                  <a:ext uri="{0D108BD9-81ED-4DB2-BD59-A6C34878D82A}">
                    <a16:rowId xmlns:a16="http://schemas.microsoft.com/office/drawing/2014/main" val="10005"/>
                  </a:ext>
                </a:extLst>
              </a:tr>
              <a:tr h="520764">
                <a:tc>
                  <a:txBody>
                    <a:bodyPr/>
                    <a:lstStyle/>
                    <a:p>
                      <a:pPr algn="ctr"/>
                      <a:r>
                        <a:rPr lang="en-US" sz="1000">
                          <a:latin typeface="+mn-lt"/>
                          <a:cs typeface="Calibri"/>
                        </a:rPr>
                        <a:t>5</a:t>
                      </a:r>
                    </a:p>
                  </a:txBody>
                  <a:tcPr marL="121920" marR="121920" marT="60960" marB="60960" anchor="ctr"/>
                </a:tc>
                <a:tc>
                  <a:txBody>
                    <a:bodyPr/>
                    <a:lstStyle/>
                    <a:p>
                      <a:r>
                        <a:rPr lang="en-US" sz="1000">
                          <a:latin typeface="+mn-lt"/>
                          <a:cs typeface="Calibri"/>
                        </a:rPr>
                        <a:t>File Based</a:t>
                      </a:r>
                    </a:p>
                  </a:txBody>
                  <a:tcPr marL="121920" marR="121920" marT="60960" marB="60960" anchor="ctr">
                    <a:lnR w="0">
                      <a:noFill/>
                    </a:lnR>
                    <a:lnT w="12700">
                      <a:solidFill>
                        <a:schemeClr val="tx1"/>
                      </a:solidFill>
                    </a:lnT>
                    <a:lnB w="12700">
                      <a:solidFill>
                        <a:schemeClr val="tx1"/>
                      </a:solidFill>
                    </a:lnB>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1000" kern="1200" baseline="0">
                          <a:solidFill>
                            <a:schemeClr val="dk1"/>
                          </a:solidFill>
                          <a:latin typeface="+mn-lt"/>
                          <a:ea typeface="+mn-ea"/>
                          <a:cs typeface="Calibri"/>
                        </a:rPr>
                        <a:t>For scenarios where source/ target relies on files to be read/ written </a:t>
                      </a:r>
                      <a:endParaRPr lang="en-GB" sz="1000" kern="1200" baseline="0">
                        <a:solidFill>
                          <a:schemeClr val="dk1"/>
                        </a:solidFill>
                        <a:latin typeface="+mn-lt"/>
                        <a:ea typeface="+mn-ea"/>
                        <a:cs typeface="Calibri" panose="020F0502020204030204" pitchFamily="34" charset="0"/>
                      </a:endParaRPr>
                    </a:p>
                  </a:txBody>
                  <a:tcPr marL="121920" marR="121920" marT="60960" marB="60960" anchor="ctr">
                    <a:lnL w="0">
                      <a:noFill/>
                    </a:lnL>
                    <a:lnT w="12700">
                      <a:solidFill>
                        <a:schemeClr val="tx1"/>
                      </a:solidFill>
                    </a:lnT>
                    <a:lnB w="12700">
                      <a:solidFill>
                        <a:schemeClr val="tx1"/>
                      </a:solidFill>
                    </a:lnB>
                  </a:tcPr>
                </a:tc>
                <a:extLst>
                  <a:ext uri="{0D108BD9-81ED-4DB2-BD59-A6C34878D82A}">
                    <a16:rowId xmlns:a16="http://schemas.microsoft.com/office/drawing/2014/main" val="92647469"/>
                  </a:ext>
                </a:extLst>
              </a:tr>
              <a:tr h="520764">
                <a:tc>
                  <a:txBody>
                    <a:bodyPr/>
                    <a:lstStyle/>
                    <a:p>
                      <a:pPr algn="ctr"/>
                      <a:r>
                        <a:rPr lang="en-US" sz="1000">
                          <a:latin typeface="+mn-lt"/>
                          <a:cs typeface="Calibri"/>
                        </a:rPr>
                        <a:t>6</a:t>
                      </a:r>
                    </a:p>
                  </a:txBody>
                  <a:tcPr marL="121920" marR="121920" marT="60960" marB="60960" anchor="ctr"/>
                </a:tc>
                <a:tc>
                  <a:txBody>
                    <a:bodyPr/>
                    <a:lstStyle/>
                    <a:p>
                      <a:r>
                        <a:rPr lang="en-US" sz="1000">
                          <a:latin typeface="+mn-lt"/>
                          <a:cs typeface="Calibri"/>
                        </a:rPr>
                        <a:t>Direct Integrations</a:t>
                      </a:r>
                    </a:p>
                  </a:txBody>
                  <a:tcPr marL="121920" marR="121920" marT="60960" marB="60960" anchor="ctr">
                    <a:lnR w="0">
                      <a:noFill/>
                    </a:lnR>
                    <a:lnT w="12700">
                      <a:solidFill>
                        <a:schemeClr val="tx1"/>
                      </a:solidFill>
                    </a:lnT>
                  </a:tcPr>
                </a:tc>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000" i="0">
                          <a:solidFill>
                            <a:schemeClr val="tx1"/>
                          </a:solidFill>
                          <a:latin typeface="+mn-lt"/>
                        </a:rPr>
                        <a:t>pattern is used when the data is generated using BI Reports in Oracle cloud and transmitted to a SFTP location using cloud BI Bursting capability or the transmission configuration defined. </a:t>
                      </a:r>
                      <a:endParaRPr lang="en-GB" sz="1000" i="0" kern="1200" baseline="0">
                        <a:solidFill>
                          <a:schemeClr val="dk1"/>
                        </a:solidFill>
                        <a:latin typeface="+mn-lt"/>
                        <a:ea typeface="+mn-ea"/>
                        <a:cs typeface="Calibri" panose="020F0502020204030204" pitchFamily="34" charset="0"/>
                      </a:endParaRPr>
                    </a:p>
                  </a:txBody>
                  <a:tcPr marL="121920" marR="121920" marT="60960" marB="60960" anchor="ctr">
                    <a:lnL w="0">
                      <a:noFill/>
                    </a:lnL>
                    <a:lnT w="12700">
                      <a:solidFill>
                        <a:schemeClr val="tx1"/>
                      </a:solidFill>
                    </a:lnT>
                  </a:tcPr>
                </a:tc>
                <a:extLst>
                  <a:ext uri="{0D108BD9-81ED-4DB2-BD59-A6C34878D82A}">
                    <a16:rowId xmlns:a16="http://schemas.microsoft.com/office/drawing/2014/main" val="1271436308"/>
                  </a:ext>
                </a:extLst>
              </a:tr>
            </a:tbl>
          </a:graphicData>
        </a:graphic>
      </p:graphicFrame>
    </p:spTree>
    <p:extLst>
      <p:ext uri="{BB962C8B-B14F-4D97-AF65-F5344CB8AC3E}">
        <p14:creationId xmlns:p14="http://schemas.microsoft.com/office/powerpoint/2010/main" val="1082323891"/>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D6EF46-EA28-4BDE-92E5-73CAE3EEE571}"/>
              </a:ext>
            </a:extLst>
          </p:cNvPr>
          <p:cNvSpPr>
            <a:spLocks noGrp="1"/>
          </p:cNvSpPr>
          <p:nvPr>
            <p:ph type="body" sz="quarter" idx="11"/>
          </p:nvPr>
        </p:nvSpPr>
        <p:spPr/>
        <p:txBody>
          <a:bodyPr>
            <a:normAutofit/>
          </a:bodyPr>
          <a:lstStyle/>
          <a:p>
            <a:pPr marL="342900" indent="-342900">
              <a:buFont typeface="+mj-lt"/>
              <a:buAutoNum type="arabicPeriod"/>
            </a:pPr>
            <a:r>
              <a:rPr lang="en-US" sz="1800" b="1">
                <a:latin typeface="Calibri" panose="020F0502020204030204" pitchFamily="34" charset="0"/>
                <a:cs typeface="Calibri" panose="020F0502020204030204" pitchFamily="34" charset="0"/>
              </a:rPr>
              <a:t>Integration Reference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Integration Design Patterns</a:t>
            </a:r>
          </a:p>
          <a:p>
            <a:pPr marL="342900" indent="-342900">
              <a:buFont typeface="+mj-lt"/>
              <a:buAutoNum type="arabicPeriod"/>
            </a:pPr>
            <a:r>
              <a:rPr lang="en-US" sz="1800" b="1">
                <a:solidFill>
                  <a:schemeClr val="bg2"/>
                </a:solidFill>
                <a:latin typeface="Calibri" panose="020F0502020204030204" pitchFamily="34" charset="0"/>
                <a:cs typeface="Calibri" panose="020F0502020204030204" pitchFamily="34" charset="0"/>
              </a:rPr>
              <a:t>Common Technical Components</a:t>
            </a:r>
          </a:p>
          <a:p>
            <a:pPr marL="342900" indent="-342900">
              <a:buFont typeface="+mj-lt"/>
              <a:buAutoNum type="arabicPeriod"/>
            </a:pPr>
            <a:r>
              <a:rPr lang="en-US" sz="1800" b="1">
                <a:latin typeface="Calibri" panose="020F0502020204030204" pitchFamily="34" charset="0"/>
                <a:cs typeface="Calibri" panose="020F0502020204030204" pitchFamily="34" charset="0"/>
              </a:rPr>
              <a:t>Application Connector/ Adapter</a:t>
            </a:r>
          </a:p>
          <a:p>
            <a:pPr marL="342900" indent="-342900">
              <a:buFont typeface="+mj-lt"/>
              <a:buAutoNum type="arabicPeriod"/>
            </a:pPr>
            <a:r>
              <a:rPr lang="en-US" sz="1800" b="1">
                <a:latin typeface="Calibri" panose="020F0502020204030204" pitchFamily="34" charset="0"/>
                <a:cs typeface="Calibri" panose="020F0502020204030204" pitchFamily="34" charset="0"/>
              </a:rPr>
              <a:t>Platform and Infrastructure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Release and Deployment</a:t>
            </a:r>
          </a:p>
          <a:p>
            <a:pPr marL="342900" indent="-342900">
              <a:buFont typeface="+mj-lt"/>
              <a:buAutoNum type="arabicPeriod"/>
            </a:pPr>
            <a:r>
              <a:rPr lang="en-US" sz="1800" b="1">
                <a:latin typeface="Calibri" panose="020F0502020204030204" pitchFamily="34" charset="0"/>
                <a:cs typeface="Calibri" panose="020F0502020204030204" pitchFamily="34" charset="0"/>
              </a:rPr>
              <a:t>Appendix-A</a:t>
            </a: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a:p>
        </p:txBody>
      </p:sp>
      <p:sp>
        <p:nvSpPr>
          <p:cNvPr id="4" name="Slide Number Placeholder 3">
            <a:extLst>
              <a:ext uri="{FF2B5EF4-FFF2-40B4-BE49-F238E27FC236}">
                <a16:creationId xmlns:a16="http://schemas.microsoft.com/office/drawing/2014/main" id="{271A2908-CC74-467A-80AE-B55786C28918}"/>
              </a:ext>
            </a:extLst>
          </p:cNvPr>
          <p:cNvSpPr>
            <a:spLocks noGrp="1"/>
          </p:cNvSpPr>
          <p:nvPr>
            <p:ph type="sldNum" sz="quarter" idx="4"/>
          </p:nvPr>
        </p:nvSpPr>
        <p:spPr/>
        <p:txBody>
          <a:bodyPr/>
          <a:lstStyle/>
          <a:p>
            <a:fld id="{BF059A51-1513-4722-B38F-49BCC75F15CA}" type="slidenum">
              <a:rPr lang="en-US" smtClean="0"/>
              <a:pPr/>
              <a:t>19</a:t>
            </a:fld>
            <a:endParaRPr lang="en-US"/>
          </a:p>
        </p:txBody>
      </p:sp>
    </p:spTree>
    <p:extLst>
      <p:ext uri="{BB962C8B-B14F-4D97-AF65-F5344CB8AC3E}">
        <p14:creationId xmlns:p14="http://schemas.microsoft.com/office/powerpoint/2010/main" val="326750579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D6EF46-EA28-4BDE-92E5-73CAE3EEE571}"/>
              </a:ext>
            </a:extLst>
          </p:cNvPr>
          <p:cNvSpPr>
            <a:spLocks noGrp="1"/>
          </p:cNvSpPr>
          <p:nvPr>
            <p:ph type="body" sz="quarter" idx="11"/>
          </p:nvPr>
        </p:nvSpPr>
        <p:spPr/>
        <p:txBody>
          <a:bodyPr>
            <a:normAutofit/>
          </a:bodyPr>
          <a:lstStyle/>
          <a:p>
            <a:pPr marL="342900" indent="-342900">
              <a:buFont typeface="+mj-lt"/>
              <a:buAutoNum type="arabicPeriod"/>
            </a:pPr>
            <a:r>
              <a:rPr lang="en-US" sz="1800" b="1">
                <a:latin typeface="Calibri" panose="020F0502020204030204" pitchFamily="34" charset="0"/>
                <a:cs typeface="Calibri" panose="020F0502020204030204" pitchFamily="34" charset="0"/>
              </a:rPr>
              <a:t>Integration Reference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Integration Design Patterns</a:t>
            </a:r>
          </a:p>
          <a:p>
            <a:pPr marL="342900" indent="-342900">
              <a:buFont typeface="+mj-lt"/>
              <a:buAutoNum type="arabicPeriod"/>
            </a:pPr>
            <a:r>
              <a:rPr lang="en-US" sz="1800" b="1">
                <a:latin typeface="Calibri" panose="020F0502020204030204" pitchFamily="34" charset="0"/>
                <a:cs typeface="Calibri" panose="020F0502020204030204" pitchFamily="34" charset="0"/>
              </a:rPr>
              <a:t>Common Technical Components</a:t>
            </a:r>
          </a:p>
          <a:p>
            <a:pPr marL="342900" indent="-342900">
              <a:buFont typeface="+mj-lt"/>
              <a:buAutoNum type="arabicPeriod"/>
            </a:pPr>
            <a:r>
              <a:rPr lang="en-US" sz="1800" b="1">
                <a:latin typeface="Calibri" panose="020F0502020204030204" pitchFamily="34" charset="0"/>
                <a:cs typeface="Calibri" panose="020F0502020204030204" pitchFamily="34" charset="0"/>
              </a:rPr>
              <a:t>Application Connector/ Adapter</a:t>
            </a:r>
          </a:p>
          <a:p>
            <a:pPr marL="342900" indent="-342900">
              <a:buFont typeface="+mj-lt"/>
              <a:buAutoNum type="arabicPeriod"/>
            </a:pPr>
            <a:r>
              <a:rPr lang="en-US" sz="1800" b="1">
                <a:latin typeface="Calibri" panose="020F0502020204030204" pitchFamily="34" charset="0"/>
                <a:cs typeface="Calibri" panose="020F0502020204030204" pitchFamily="34" charset="0"/>
              </a:rPr>
              <a:t>Platform and Infrastructure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Release and Deployment</a:t>
            </a:r>
          </a:p>
          <a:p>
            <a:pPr marL="342900" indent="-342900">
              <a:buFont typeface="+mj-lt"/>
              <a:buAutoNum type="arabicPeriod"/>
            </a:pPr>
            <a:r>
              <a:rPr lang="en-US" sz="1800" b="1">
                <a:latin typeface="Calibri" panose="020F0502020204030204" pitchFamily="34" charset="0"/>
                <a:cs typeface="Calibri" panose="020F0502020204030204" pitchFamily="34" charset="0"/>
              </a:rPr>
              <a:t>Appendix-A</a:t>
            </a: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a:p>
        </p:txBody>
      </p:sp>
      <p:sp>
        <p:nvSpPr>
          <p:cNvPr id="4" name="Slide Number Placeholder 3">
            <a:extLst>
              <a:ext uri="{FF2B5EF4-FFF2-40B4-BE49-F238E27FC236}">
                <a16:creationId xmlns:a16="http://schemas.microsoft.com/office/drawing/2014/main" id="{271A2908-CC74-467A-80AE-B55786C28918}"/>
              </a:ext>
            </a:extLst>
          </p:cNvPr>
          <p:cNvSpPr>
            <a:spLocks noGrp="1"/>
          </p:cNvSpPr>
          <p:nvPr>
            <p:ph type="sldNum" sz="quarter" idx="4"/>
          </p:nvPr>
        </p:nvSpPr>
        <p:spPr/>
        <p:txBody>
          <a:bodyPr/>
          <a:lstStyle/>
          <a:p>
            <a:fld id="{BF059A51-1513-4722-B38F-49BCC75F15CA}" type="slidenum">
              <a:rPr lang="en-US" smtClean="0"/>
              <a:pPr/>
              <a:t>2</a:t>
            </a:fld>
            <a:endParaRPr lang="en-US"/>
          </a:p>
        </p:txBody>
      </p:sp>
    </p:spTree>
    <p:extLst>
      <p:ext uri="{BB962C8B-B14F-4D97-AF65-F5344CB8AC3E}">
        <p14:creationId xmlns:p14="http://schemas.microsoft.com/office/powerpoint/2010/main" val="372647221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70F6D7-6803-4EBA-B083-D12C882EAEA4}"/>
              </a:ext>
            </a:extLst>
          </p:cNvPr>
          <p:cNvSpPr>
            <a:spLocks noGrp="1"/>
          </p:cNvSpPr>
          <p:nvPr>
            <p:ph type="ctrTitle"/>
          </p:nvPr>
        </p:nvSpPr>
        <p:spPr/>
        <p:txBody>
          <a:bodyPr/>
          <a:lstStyle/>
          <a:p>
            <a:r>
              <a:rPr lang="en-US"/>
              <a:t>Section 3</a:t>
            </a:r>
          </a:p>
        </p:txBody>
      </p:sp>
      <p:sp>
        <p:nvSpPr>
          <p:cNvPr id="2" name="Text Placeholder 1">
            <a:extLst>
              <a:ext uri="{FF2B5EF4-FFF2-40B4-BE49-F238E27FC236}">
                <a16:creationId xmlns:a16="http://schemas.microsoft.com/office/drawing/2014/main" id="{F27D1AA3-F8EB-4179-97D9-FC3716D2B229}"/>
              </a:ext>
            </a:extLst>
          </p:cNvPr>
          <p:cNvSpPr>
            <a:spLocks noGrp="1"/>
          </p:cNvSpPr>
          <p:nvPr>
            <p:ph type="subTitle" idx="1"/>
          </p:nvPr>
        </p:nvSpPr>
        <p:spPr/>
        <p:txBody>
          <a:bodyPr>
            <a:normAutofit/>
          </a:bodyPr>
          <a:lstStyle/>
          <a:p>
            <a:pPr>
              <a:buClr>
                <a:schemeClr val="tx1"/>
              </a:buClr>
            </a:pPr>
            <a:r>
              <a:rPr lang="en-US" sz="2800"/>
              <a:t>Common Technical Components</a:t>
            </a:r>
            <a:endParaRPr lang="en-US" sz="2800">
              <a:latin typeface="Calibri" panose="020F0502020204030204" pitchFamily="34" charset="0"/>
              <a:ea typeface="Open Sans" panose="020B060603050402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20</a:t>
            </a:fld>
            <a:endParaRPr lang="en-US"/>
          </a:p>
        </p:txBody>
      </p:sp>
    </p:spTree>
    <p:extLst>
      <p:ext uri="{BB962C8B-B14F-4D97-AF65-F5344CB8AC3E}">
        <p14:creationId xmlns:p14="http://schemas.microsoft.com/office/powerpoint/2010/main" val="3224615291"/>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0124E-370C-4B0C-889C-0A535E0E53E4}"/>
              </a:ext>
            </a:extLst>
          </p:cNvPr>
          <p:cNvSpPr>
            <a:spLocks noGrp="1"/>
          </p:cNvSpPr>
          <p:nvPr>
            <p:ph type="title"/>
          </p:nvPr>
        </p:nvSpPr>
        <p:spPr/>
        <p:txBody>
          <a:bodyPr>
            <a:normAutofit fontScale="90000"/>
          </a:bodyPr>
          <a:lstStyle/>
          <a:p>
            <a:r>
              <a:rPr lang="en-US"/>
              <a:t>Section 3</a:t>
            </a:r>
          </a:p>
        </p:txBody>
      </p:sp>
      <p:sp>
        <p:nvSpPr>
          <p:cNvPr id="6" name="Content Placeholder 5">
            <a:extLst>
              <a:ext uri="{FF2B5EF4-FFF2-40B4-BE49-F238E27FC236}">
                <a16:creationId xmlns:a16="http://schemas.microsoft.com/office/drawing/2014/main" id="{2A315BDC-E682-4AAA-9E15-E982E05C1097}"/>
              </a:ext>
            </a:extLst>
          </p:cNvPr>
          <p:cNvSpPr>
            <a:spLocks noGrp="1"/>
          </p:cNvSpPr>
          <p:nvPr>
            <p:ph sz="quarter" idx="12"/>
          </p:nvPr>
        </p:nvSpPr>
        <p:spPr/>
        <p:txBody>
          <a:bodyPr/>
          <a:lstStyle/>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Common Framework</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Error Handling</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Logging</a:t>
            </a:r>
          </a:p>
          <a:p>
            <a:pPr marL="742950" indent="-285750" algn="just">
              <a:lnSpc>
                <a:spcPct val="150000"/>
              </a:lnSpc>
            </a:pPr>
            <a:r>
              <a:rPr lang="en-US" sz="1800">
                <a:latin typeface="Calibri" panose="020F0502020204030204" pitchFamily="34" charset="0"/>
                <a:cs typeface="Calibri" panose="020F0502020204030204" pitchFamily="34" charset="0"/>
              </a:rPr>
              <a:t>API Monitoring</a:t>
            </a:r>
          </a:p>
          <a:p>
            <a:endParaRPr lang="en-US"/>
          </a:p>
        </p:txBody>
      </p:sp>
      <p:sp>
        <p:nvSpPr>
          <p:cNvPr id="7" name="Text Placeholder 6">
            <a:extLst>
              <a:ext uri="{FF2B5EF4-FFF2-40B4-BE49-F238E27FC236}">
                <a16:creationId xmlns:a16="http://schemas.microsoft.com/office/drawing/2014/main" id="{5388FE96-42E0-4F88-9E2E-11050A2DF4A1}"/>
              </a:ext>
            </a:extLst>
          </p:cNvPr>
          <p:cNvSpPr>
            <a:spLocks noGrp="1"/>
          </p:cNvSpPr>
          <p:nvPr>
            <p:ph type="body" sz="quarter" idx="13"/>
          </p:nvPr>
        </p:nvSpPr>
        <p:spPr/>
        <p:txBody>
          <a:bodyPr vert="horz" lIns="91440" tIns="45720" rIns="91440" bIns="45720" rtlCol="0" anchor="t">
            <a:noAutofit/>
          </a:bodyPr>
          <a:lstStyle/>
          <a:p>
            <a:r>
              <a:rPr lang="en-US" sz="1600">
                <a:cs typeface="Arial"/>
              </a:rPr>
              <a:t>Topics are cover withing Section 3</a:t>
            </a:r>
            <a:endParaRPr lang="en-US"/>
          </a:p>
        </p:txBody>
      </p:sp>
      <p:sp>
        <p:nvSpPr>
          <p:cNvPr id="4" name="Slide Number Placeholder 3">
            <a:extLst>
              <a:ext uri="{FF2B5EF4-FFF2-40B4-BE49-F238E27FC236}">
                <a16:creationId xmlns:a16="http://schemas.microsoft.com/office/drawing/2014/main" id="{4AAC3232-8F4D-453B-A729-725C93C4A5FD}"/>
              </a:ext>
            </a:extLst>
          </p:cNvPr>
          <p:cNvSpPr>
            <a:spLocks noGrp="1"/>
          </p:cNvSpPr>
          <p:nvPr>
            <p:ph type="sldNum" sz="quarter" idx="4"/>
          </p:nvPr>
        </p:nvSpPr>
        <p:spPr/>
        <p:txBody>
          <a:bodyPr/>
          <a:lstStyle/>
          <a:p>
            <a:fld id="{BF059A51-1513-4722-B38F-49BCC75F15CA}" type="slidenum">
              <a:rPr lang="en-US" smtClean="0"/>
              <a:pPr/>
              <a:t>21</a:t>
            </a:fld>
            <a:endParaRPr lang="en-US"/>
          </a:p>
        </p:txBody>
      </p:sp>
      <p:sp>
        <p:nvSpPr>
          <p:cNvPr id="8" name="Text Placeholder 7">
            <a:extLst>
              <a:ext uri="{FF2B5EF4-FFF2-40B4-BE49-F238E27FC236}">
                <a16:creationId xmlns:a16="http://schemas.microsoft.com/office/drawing/2014/main" id="{EDB5E344-90D2-4527-BBAB-35855C23689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45695199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B8B219-4AC9-4DF6-98DF-C93BF100252E}"/>
              </a:ext>
            </a:extLst>
          </p:cNvPr>
          <p:cNvSpPr/>
          <p:nvPr/>
        </p:nvSpPr>
        <p:spPr>
          <a:xfrm>
            <a:off x="2152888" y="1269053"/>
            <a:ext cx="5382041" cy="4022439"/>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97B32-A111-44A5-9FE5-D6B7E3A927EC}"/>
              </a:ext>
            </a:extLst>
          </p:cNvPr>
          <p:cNvSpPr>
            <a:spLocks noGrp="1"/>
          </p:cNvSpPr>
          <p:nvPr>
            <p:ph type="title"/>
          </p:nvPr>
        </p:nvSpPr>
        <p:spPr>
          <a:xfrm>
            <a:off x="406167" y="105176"/>
            <a:ext cx="8139756" cy="497360"/>
          </a:xfrm>
        </p:spPr>
        <p:txBody>
          <a:bodyPr>
            <a:normAutofit fontScale="90000"/>
          </a:bodyPr>
          <a:lstStyle/>
          <a:p>
            <a:r>
              <a:rPr lang="en-US"/>
              <a:t>Common Framework – High Level Flow</a:t>
            </a:r>
          </a:p>
        </p:txBody>
      </p:sp>
      <p:grpSp>
        <p:nvGrpSpPr>
          <p:cNvPr id="100" name="Group 99">
            <a:extLst>
              <a:ext uri="{FF2B5EF4-FFF2-40B4-BE49-F238E27FC236}">
                <a16:creationId xmlns:a16="http://schemas.microsoft.com/office/drawing/2014/main" id="{B6431390-6CD0-4ACF-8E59-F7969A7F4355}"/>
              </a:ext>
            </a:extLst>
          </p:cNvPr>
          <p:cNvGrpSpPr/>
          <p:nvPr/>
        </p:nvGrpSpPr>
        <p:grpSpPr>
          <a:xfrm>
            <a:off x="526572" y="928748"/>
            <a:ext cx="8914898" cy="4421840"/>
            <a:chOff x="642322" y="743547"/>
            <a:chExt cx="11511878" cy="5225321"/>
          </a:xfrm>
        </p:grpSpPr>
        <p:sp>
          <p:nvSpPr>
            <p:cNvPr id="101" name="Rectangle: Rounded Corners 100">
              <a:extLst>
                <a:ext uri="{FF2B5EF4-FFF2-40B4-BE49-F238E27FC236}">
                  <a16:creationId xmlns:a16="http://schemas.microsoft.com/office/drawing/2014/main" id="{A547FFE0-59DD-4F35-BFEB-342A6FAFE5DB}"/>
                </a:ext>
              </a:extLst>
            </p:cNvPr>
            <p:cNvSpPr/>
            <p:nvPr/>
          </p:nvSpPr>
          <p:spPr>
            <a:xfrm>
              <a:off x="7778177" y="2011030"/>
              <a:ext cx="1653499" cy="3110956"/>
            </a:xfrm>
            <a:prstGeom prst="roundRect">
              <a:avLst/>
            </a:prstGeom>
            <a:solidFill>
              <a:schemeClr val="accent3">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8D33B6E8-010B-41DC-9B17-360DC150C09A}"/>
                </a:ext>
              </a:extLst>
            </p:cNvPr>
            <p:cNvSpPr/>
            <p:nvPr/>
          </p:nvSpPr>
          <p:spPr>
            <a:xfrm>
              <a:off x="642322" y="1212092"/>
              <a:ext cx="1388642" cy="4756776"/>
            </a:xfrm>
            <a:prstGeom prst="roundRect">
              <a:avLst/>
            </a:prstGeom>
            <a:solidFill>
              <a:schemeClr val="accent3">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a:extLst>
                <a:ext uri="{FF2B5EF4-FFF2-40B4-BE49-F238E27FC236}">
                  <a16:creationId xmlns:a16="http://schemas.microsoft.com/office/drawing/2014/main" id="{14CBAE59-0689-4E38-9334-87C1B77FA944}"/>
                </a:ext>
              </a:extLst>
            </p:cNvPr>
            <p:cNvSpPr/>
            <p:nvPr/>
          </p:nvSpPr>
          <p:spPr>
            <a:xfrm>
              <a:off x="10064848" y="2011030"/>
              <a:ext cx="1841165" cy="3159012"/>
            </a:xfrm>
            <a:prstGeom prst="roundRect">
              <a:avLst/>
            </a:prstGeom>
            <a:solidFill>
              <a:schemeClr val="accent3">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F77CA082-F9DF-4A9C-B778-F82A774F1117}"/>
                </a:ext>
              </a:extLst>
            </p:cNvPr>
            <p:cNvSpPr/>
            <p:nvPr/>
          </p:nvSpPr>
          <p:spPr>
            <a:xfrm>
              <a:off x="3171963" y="1713002"/>
              <a:ext cx="1855355" cy="3822215"/>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DD4DDB50-99A4-4A71-8C7F-DE5B593B0441}"/>
                </a:ext>
              </a:extLst>
            </p:cNvPr>
            <p:cNvPicPr>
              <a:picLocks noChangeAspect="1"/>
            </p:cNvPicPr>
            <p:nvPr/>
          </p:nvPicPr>
          <p:blipFill>
            <a:blip r:embed="rId3"/>
            <a:stretch>
              <a:fillRect/>
            </a:stretch>
          </p:blipFill>
          <p:spPr>
            <a:xfrm>
              <a:off x="830136" y="1462287"/>
              <a:ext cx="1014755" cy="1032637"/>
            </a:xfrm>
            <a:prstGeom prst="rect">
              <a:avLst/>
            </a:prstGeom>
          </p:spPr>
        </p:pic>
        <p:pic>
          <p:nvPicPr>
            <p:cNvPr id="107" name="Picture 106">
              <a:extLst>
                <a:ext uri="{FF2B5EF4-FFF2-40B4-BE49-F238E27FC236}">
                  <a16:creationId xmlns:a16="http://schemas.microsoft.com/office/drawing/2014/main" id="{E8AA5F48-47CC-4259-91DF-ED4CB142D303}"/>
                </a:ext>
              </a:extLst>
            </p:cNvPr>
            <p:cNvPicPr>
              <a:picLocks noChangeAspect="1"/>
            </p:cNvPicPr>
            <p:nvPr/>
          </p:nvPicPr>
          <p:blipFill>
            <a:blip r:embed="rId4"/>
            <a:stretch>
              <a:fillRect/>
            </a:stretch>
          </p:blipFill>
          <p:spPr>
            <a:xfrm>
              <a:off x="848312" y="2844131"/>
              <a:ext cx="1037449" cy="1055730"/>
            </a:xfrm>
            <a:prstGeom prst="rect">
              <a:avLst/>
            </a:prstGeom>
          </p:spPr>
        </p:pic>
        <p:pic>
          <p:nvPicPr>
            <p:cNvPr id="108" name="Picture 107">
              <a:extLst>
                <a:ext uri="{FF2B5EF4-FFF2-40B4-BE49-F238E27FC236}">
                  <a16:creationId xmlns:a16="http://schemas.microsoft.com/office/drawing/2014/main" id="{3D2AC4B9-5C7E-4F8E-AEEA-9C202A45470C}"/>
                </a:ext>
              </a:extLst>
            </p:cNvPr>
            <p:cNvPicPr>
              <a:picLocks noChangeAspect="1"/>
            </p:cNvPicPr>
            <p:nvPr/>
          </p:nvPicPr>
          <p:blipFill>
            <a:blip r:embed="rId5"/>
            <a:stretch>
              <a:fillRect/>
            </a:stretch>
          </p:blipFill>
          <p:spPr>
            <a:xfrm>
              <a:off x="863315" y="4370448"/>
              <a:ext cx="1022446" cy="1040463"/>
            </a:xfrm>
            <a:prstGeom prst="rect">
              <a:avLst/>
            </a:prstGeom>
          </p:spPr>
        </p:pic>
        <p:sp>
          <p:nvSpPr>
            <p:cNvPr id="109" name="Arrow: Right 108">
              <a:extLst>
                <a:ext uri="{FF2B5EF4-FFF2-40B4-BE49-F238E27FC236}">
                  <a16:creationId xmlns:a16="http://schemas.microsoft.com/office/drawing/2014/main" id="{B2AD7A4E-D9B3-4C83-9402-9D6E3FB9768D}"/>
                </a:ext>
              </a:extLst>
            </p:cNvPr>
            <p:cNvSpPr/>
            <p:nvPr/>
          </p:nvSpPr>
          <p:spPr>
            <a:xfrm>
              <a:off x="2038542" y="2365208"/>
              <a:ext cx="949120" cy="273260"/>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rrow: Right 109">
              <a:extLst>
                <a:ext uri="{FF2B5EF4-FFF2-40B4-BE49-F238E27FC236}">
                  <a16:creationId xmlns:a16="http://schemas.microsoft.com/office/drawing/2014/main" id="{A7393AE8-A0C2-4818-BB2A-2B47BA98AA36}"/>
                </a:ext>
              </a:extLst>
            </p:cNvPr>
            <p:cNvSpPr/>
            <p:nvPr/>
          </p:nvSpPr>
          <p:spPr>
            <a:xfrm flipH="1">
              <a:off x="2042257" y="4282012"/>
              <a:ext cx="937421" cy="262953"/>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6082AA13-7220-40F8-AA40-4FA0ED05ECE1}"/>
                </a:ext>
              </a:extLst>
            </p:cNvPr>
            <p:cNvSpPr/>
            <p:nvPr/>
          </p:nvSpPr>
          <p:spPr>
            <a:xfrm>
              <a:off x="3383071" y="1929191"/>
              <a:ext cx="1447797" cy="6185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Validation</a:t>
              </a:r>
            </a:p>
          </p:txBody>
        </p:sp>
        <p:sp>
          <p:nvSpPr>
            <p:cNvPr id="112" name="Rectangle: Rounded Corners 111">
              <a:extLst>
                <a:ext uri="{FF2B5EF4-FFF2-40B4-BE49-F238E27FC236}">
                  <a16:creationId xmlns:a16="http://schemas.microsoft.com/office/drawing/2014/main" id="{6EC745A5-6647-493F-8C5A-3E89295DA5C1}"/>
                </a:ext>
              </a:extLst>
            </p:cNvPr>
            <p:cNvSpPr/>
            <p:nvPr/>
          </p:nvSpPr>
          <p:spPr>
            <a:xfrm>
              <a:off x="3376216" y="2783404"/>
              <a:ext cx="1447797" cy="6185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Health Check</a:t>
              </a:r>
            </a:p>
          </p:txBody>
        </p:sp>
        <p:sp>
          <p:nvSpPr>
            <p:cNvPr id="113" name="Rectangle: Rounded Corners 112">
              <a:extLst>
                <a:ext uri="{FF2B5EF4-FFF2-40B4-BE49-F238E27FC236}">
                  <a16:creationId xmlns:a16="http://schemas.microsoft.com/office/drawing/2014/main" id="{D7883A12-8718-41D8-A601-B5F95A864BF8}"/>
                </a:ext>
              </a:extLst>
            </p:cNvPr>
            <p:cNvSpPr/>
            <p:nvPr/>
          </p:nvSpPr>
          <p:spPr>
            <a:xfrm>
              <a:off x="3394167" y="3642685"/>
              <a:ext cx="1447797" cy="6185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Archive</a:t>
              </a:r>
            </a:p>
          </p:txBody>
        </p:sp>
        <p:sp>
          <p:nvSpPr>
            <p:cNvPr id="114" name="Rectangle: Rounded Corners 113">
              <a:extLst>
                <a:ext uri="{FF2B5EF4-FFF2-40B4-BE49-F238E27FC236}">
                  <a16:creationId xmlns:a16="http://schemas.microsoft.com/office/drawing/2014/main" id="{7DEF08DA-D352-4EA7-9695-5463D9AC6F30}"/>
                </a:ext>
              </a:extLst>
            </p:cNvPr>
            <p:cNvSpPr/>
            <p:nvPr/>
          </p:nvSpPr>
          <p:spPr>
            <a:xfrm>
              <a:off x="3376216" y="4503449"/>
              <a:ext cx="1447797" cy="61853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Metadata</a:t>
              </a:r>
            </a:p>
          </p:txBody>
        </p:sp>
        <p:sp>
          <p:nvSpPr>
            <p:cNvPr id="115" name="Rectangle: Rounded Corners 114">
              <a:extLst>
                <a:ext uri="{FF2B5EF4-FFF2-40B4-BE49-F238E27FC236}">
                  <a16:creationId xmlns:a16="http://schemas.microsoft.com/office/drawing/2014/main" id="{5278641F-8982-455A-9E66-7918C5883C5E}"/>
                </a:ext>
              </a:extLst>
            </p:cNvPr>
            <p:cNvSpPr/>
            <p:nvPr/>
          </p:nvSpPr>
          <p:spPr>
            <a:xfrm>
              <a:off x="5193384" y="1713003"/>
              <a:ext cx="1797229" cy="3822214"/>
            </a:xfrm>
            <a:prstGeom prst="roundRect">
              <a:avLst/>
            </a:prstGeom>
            <a:solidFill>
              <a:srgbClr val="F858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Error Handling</a:t>
              </a:r>
            </a:p>
          </p:txBody>
        </p:sp>
        <p:sp>
          <p:nvSpPr>
            <p:cNvPr id="117" name="TextBox 116">
              <a:extLst>
                <a:ext uri="{FF2B5EF4-FFF2-40B4-BE49-F238E27FC236}">
                  <a16:creationId xmlns:a16="http://schemas.microsoft.com/office/drawing/2014/main" id="{8FE6F598-49CC-4203-8ED0-039BA52E6C89}"/>
                </a:ext>
              </a:extLst>
            </p:cNvPr>
            <p:cNvSpPr txBox="1"/>
            <p:nvPr/>
          </p:nvSpPr>
          <p:spPr>
            <a:xfrm>
              <a:off x="3873781" y="1145688"/>
              <a:ext cx="2444281" cy="432805"/>
            </a:xfrm>
            <a:prstGeom prst="rect">
              <a:avLst/>
            </a:prstGeom>
            <a:noFill/>
          </p:spPr>
          <p:txBody>
            <a:bodyPr wrap="square" rtlCol="0">
              <a:spAutoFit/>
            </a:bodyPr>
            <a:lstStyle/>
            <a:p>
              <a:r>
                <a:rPr lang="en-US" b="1"/>
                <a:t>Common Utility</a:t>
              </a:r>
            </a:p>
          </p:txBody>
        </p:sp>
        <p:sp>
          <p:nvSpPr>
            <p:cNvPr id="118" name="TextBox 117">
              <a:extLst>
                <a:ext uri="{FF2B5EF4-FFF2-40B4-BE49-F238E27FC236}">
                  <a16:creationId xmlns:a16="http://schemas.microsoft.com/office/drawing/2014/main" id="{3862ACCE-4C37-4878-A12D-C2B27DDE85A5}"/>
                </a:ext>
              </a:extLst>
            </p:cNvPr>
            <p:cNvSpPr txBox="1"/>
            <p:nvPr/>
          </p:nvSpPr>
          <p:spPr>
            <a:xfrm>
              <a:off x="2063016" y="2071050"/>
              <a:ext cx="1101093" cy="327332"/>
            </a:xfrm>
            <a:prstGeom prst="rect">
              <a:avLst/>
            </a:prstGeom>
            <a:noFill/>
          </p:spPr>
          <p:txBody>
            <a:bodyPr wrap="square" rtlCol="0">
              <a:spAutoFit/>
            </a:bodyPr>
            <a:lstStyle/>
            <a:p>
              <a:r>
                <a:rPr lang="en-US" sz="1200"/>
                <a:t>Request</a:t>
              </a:r>
            </a:p>
          </p:txBody>
        </p:sp>
        <p:sp>
          <p:nvSpPr>
            <p:cNvPr id="119" name="TextBox 118">
              <a:extLst>
                <a:ext uri="{FF2B5EF4-FFF2-40B4-BE49-F238E27FC236}">
                  <a16:creationId xmlns:a16="http://schemas.microsoft.com/office/drawing/2014/main" id="{F05FFE7C-ADA0-493D-A4A0-8D5E31F747E9}"/>
                </a:ext>
              </a:extLst>
            </p:cNvPr>
            <p:cNvSpPr txBox="1"/>
            <p:nvPr/>
          </p:nvSpPr>
          <p:spPr>
            <a:xfrm>
              <a:off x="2005525" y="3978523"/>
              <a:ext cx="1169596" cy="327332"/>
            </a:xfrm>
            <a:prstGeom prst="rect">
              <a:avLst/>
            </a:prstGeom>
            <a:noFill/>
          </p:spPr>
          <p:txBody>
            <a:bodyPr wrap="square" rtlCol="0">
              <a:spAutoFit/>
            </a:bodyPr>
            <a:lstStyle/>
            <a:p>
              <a:r>
                <a:rPr lang="en-US" sz="1200"/>
                <a:t>Response</a:t>
              </a:r>
            </a:p>
          </p:txBody>
        </p:sp>
        <p:sp>
          <p:nvSpPr>
            <p:cNvPr id="120" name="TextBox 119">
              <a:extLst>
                <a:ext uri="{FF2B5EF4-FFF2-40B4-BE49-F238E27FC236}">
                  <a16:creationId xmlns:a16="http://schemas.microsoft.com/office/drawing/2014/main" id="{313C7D1C-957C-4C42-992C-DB1D7D96CA25}"/>
                </a:ext>
              </a:extLst>
            </p:cNvPr>
            <p:cNvSpPr txBox="1"/>
            <p:nvPr/>
          </p:nvSpPr>
          <p:spPr>
            <a:xfrm>
              <a:off x="1004336" y="2216993"/>
              <a:ext cx="709188" cy="300054"/>
            </a:xfrm>
            <a:prstGeom prst="rect">
              <a:avLst/>
            </a:prstGeom>
            <a:noFill/>
          </p:spPr>
          <p:txBody>
            <a:bodyPr wrap="square" rtlCol="0">
              <a:spAutoFit/>
            </a:bodyPr>
            <a:lstStyle/>
            <a:p>
              <a:pPr algn="ctr"/>
              <a:r>
                <a:rPr lang="en-US" sz="1000" b="1"/>
                <a:t>API 1</a:t>
              </a:r>
            </a:p>
          </p:txBody>
        </p:sp>
        <p:sp>
          <p:nvSpPr>
            <p:cNvPr id="121" name="TextBox 120">
              <a:extLst>
                <a:ext uri="{FF2B5EF4-FFF2-40B4-BE49-F238E27FC236}">
                  <a16:creationId xmlns:a16="http://schemas.microsoft.com/office/drawing/2014/main" id="{6AFA298D-7B66-4998-81AA-3ED8544EA0D3}"/>
                </a:ext>
              </a:extLst>
            </p:cNvPr>
            <p:cNvSpPr txBox="1"/>
            <p:nvPr/>
          </p:nvSpPr>
          <p:spPr>
            <a:xfrm>
              <a:off x="756914" y="743547"/>
              <a:ext cx="1488217" cy="363702"/>
            </a:xfrm>
            <a:prstGeom prst="rect">
              <a:avLst/>
            </a:prstGeom>
            <a:noFill/>
          </p:spPr>
          <p:txBody>
            <a:bodyPr wrap="square" rtlCol="0">
              <a:spAutoFit/>
            </a:bodyPr>
            <a:lstStyle/>
            <a:p>
              <a:r>
                <a:rPr lang="en-US" sz="1400" b="1"/>
                <a:t>Mule API</a:t>
              </a:r>
            </a:p>
          </p:txBody>
        </p:sp>
        <p:sp>
          <p:nvSpPr>
            <p:cNvPr id="122" name="Arrow: Right 121">
              <a:extLst>
                <a:ext uri="{FF2B5EF4-FFF2-40B4-BE49-F238E27FC236}">
                  <a16:creationId xmlns:a16="http://schemas.microsoft.com/office/drawing/2014/main" id="{42E57B12-C281-4987-A893-805A59D80D20}"/>
                </a:ext>
              </a:extLst>
            </p:cNvPr>
            <p:cNvSpPr/>
            <p:nvPr/>
          </p:nvSpPr>
          <p:spPr>
            <a:xfrm>
              <a:off x="7138180" y="2628982"/>
              <a:ext cx="629907" cy="215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6618C88C-10B8-40D9-9AEF-F961A873BEE8}"/>
                </a:ext>
              </a:extLst>
            </p:cNvPr>
            <p:cNvSpPr/>
            <p:nvPr/>
          </p:nvSpPr>
          <p:spPr>
            <a:xfrm>
              <a:off x="2987661" y="1571202"/>
              <a:ext cx="4137249" cy="424289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Right 123">
              <a:extLst>
                <a:ext uri="{FF2B5EF4-FFF2-40B4-BE49-F238E27FC236}">
                  <a16:creationId xmlns:a16="http://schemas.microsoft.com/office/drawing/2014/main" id="{9BF6BD6B-D73B-4107-8AD3-113F491F12D0}"/>
                </a:ext>
              </a:extLst>
            </p:cNvPr>
            <p:cNvSpPr/>
            <p:nvPr/>
          </p:nvSpPr>
          <p:spPr>
            <a:xfrm>
              <a:off x="9443021" y="2606936"/>
              <a:ext cx="622909" cy="237196"/>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F8C1B7FB-9E35-42D8-8B6C-C99BB86B386B}"/>
                </a:ext>
              </a:extLst>
            </p:cNvPr>
            <p:cNvSpPr txBox="1"/>
            <p:nvPr/>
          </p:nvSpPr>
          <p:spPr>
            <a:xfrm>
              <a:off x="1037863" y="3633113"/>
              <a:ext cx="657546" cy="300054"/>
            </a:xfrm>
            <a:prstGeom prst="rect">
              <a:avLst/>
            </a:prstGeom>
            <a:noFill/>
          </p:spPr>
          <p:txBody>
            <a:bodyPr wrap="square" rtlCol="0">
              <a:spAutoFit/>
            </a:bodyPr>
            <a:lstStyle/>
            <a:p>
              <a:r>
                <a:rPr lang="en-US" sz="1000" b="1"/>
                <a:t>API 2</a:t>
              </a:r>
            </a:p>
          </p:txBody>
        </p:sp>
        <p:sp>
          <p:nvSpPr>
            <p:cNvPr id="126" name="TextBox 125">
              <a:extLst>
                <a:ext uri="{FF2B5EF4-FFF2-40B4-BE49-F238E27FC236}">
                  <a16:creationId xmlns:a16="http://schemas.microsoft.com/office/drawing/2014/main" id="{FFE48085-794A-4C60-8B22-F281F72FF4D4}"/>
                </a:ext>
              </a:extLst>
            </p:cNvPr>
            <p:cNvSpPr txBox="1"/>
            <p:nvPr/>
          </p:nvSpPr>
          <p:spPr>
            <a:xfrm>
              <a:off x="1058523" y="5150202"/>
              <a:ext cx="657546" cy="300054"/>
            </a:xfrm>
            <a:prstGeom prst="rect">
              <a:avLst/>
            </a:prstGeom>
            <a:noFill/>
          </p:spPr>
          <p:txBody>
            <a:bodyPr wrap="square" rtlCol="0">
              <a:spAutoFit/>
            </a:bodyPr>
            <a:lstStyle/>
            <a:p>
              <a:r>
                <a:rPr lang="en-US" sz="1000" b="1"/>
                <a:t>API 3</a:t>
              </a:r>
            </a:p>
          </p:txBody>
        </p:sp>
        <p:sp>
          <p:nvSpPr>
            <p:cNvPr id="127" name="TextBox 126">
              <a:extLst>
                <a:ext uri="{FF2B5EF4-FFF2-40B4-BE49-F238E27FC236}">
                  <a16:creationId xmlns:a16="http://schemas.microsoft.com/office/drawing/2014/main" id="{24A69245-8C41-4E25-8D8C-286498347E7B}"/>
                </a:ext>
              </a:extLst>
            </p:cNvPr>
            <p:cNvSpPr txBox="1"/>
            <p:nvPr/>
          </p:nvSpPr>
          <p:spPr>
            <a:xfrm>
              <a:off x="7737170" y="3265805"/>
              <a:ext cx="1781976" cy="254592"/>
            </a:xfrm>
            <a:prstGeom prst="rect">
              <a:avLst/>
            </a:prstGeom>
            <a:noFill/>
          </p:spPr>
          <p:txBody>
            <a:bodyPr wrap="square" rtlCol="0">
              <a:spAutoFit/>
            </a:bodyPr>
            <a:lstStyle/>
            <a:p>
              <a:r>
                <a:rPr lang="en-US" sz="800" b="0" i="0" u="none" strike="noStrike" baseline="0">
                  <a:solidFill>
                    <a:srgbClr val="000000"/>
                  </a:solidFill>
                  <a:latin typeface="Calibri" panose="020F0502020204030204" pitchFamily="34" charset="0"/>
                </a:rPr>
                <a:t>cornerstone-snowflake-</a:t>
              </a:r>
              <a:r>
                <a:rPr lang="en-US" sz="800" b="0" i="0" u="none" strike="noStrike" baseline="0" err="1">
                  <a:solidFill>
                    <a:srgbClr val="000000"/>
                  </a:solidFill>
                  <a:latin typeface="Calibri" panose="020F0502020204030204" pitchFamily="34" charset="0"/>
                </a:rPr>
                <a:t>sapi</a:t>
              </a:r>
              <a:endParaRPr lang="en-US" sz="1000"/>
            </a:p>
          </p:txBody>
        </p:sp>
        <p:sp>
          <p:nvSpPr>
            <p:cNvPr id="128" name="TextBox 127">
              <a:extLst>
                <a:ext uri="{FF2B5EF4-FFF2-40B4-BE49-F238E27FC236}">
                  <a16:creationId xmlns:a16="http://schemas.microsoft.com/office/drawing/2014/main" id="{17AA81F7-8613-42C8-9330-08895D8F9161}"/>
                </a:ext>
              </a:extLst>
            </p:cNvPr>
            <p:cNvSpPr txBox="1"/>
            <p:nvPr/>
          </p:nvSpPr>
          <p:spPr>
            <a:xfrm>
              <a:off x="7967975" y="1684783"/>
              <a:ext cx="1526326" cy="363702"/>
            </a:xfrm>
            <a:prstGeom prst="rect">
              <a:avLst/>
            </a:prstGeom>
            <a:noFill/>
          </p:spPr>
          <p:txBody>
            <a:bodyPr wrap="square" rtlCol="0">
              <a:spAutoFit/>
            </a:bodyPr>
            <a:lstStyle/>
            <a:p>
              <a:r>
                <a:rPr lang="en-US" sz="1400" b="1"/>
                <a:t>Mule API</a:t>
              </a:r>
            </a:p>
          </p:txBody>
        </p:sp>
        <p:pic>
          <p:nvPicPr>
            <p:cNvPr id="129" name="Picture 128">
              <a:extLst>
                <a:ext uri="{FF2B5EF4-FFF2-40B4-BE49-F238E27FC236}">
                  <a16:creationId xmlns:a16="http://schemas.microsoft.com/office/drawing/2014/main" id="{7CD715E4-C352-46DC-B440-EF9631FD2734}"/>
                </a:ext>
              </a:extLst>
            </p:cNvPr>
            <p:cNvPicPr>
              <a:picLocks noChangeAspect="1"/>
            </p:cNvPicPr>
            <p:nvPr/>
          </p:nvPicPr>
          <p:blipFill>
            <a:blip r:embed="rId5"/>
            <a:stretch>
              <a:fillRect/>
            </a:stretch>
          </p:blipFill>
          <p:spPr>
            <a:xfrm>
              <a:off x="8072976" y="2272537"/>
              <a:ext cx="1022446" cy="1040463"/>
            </a:xfrm>
            <a:prstGeom prst="rect">
              <a:avLst/>
            </a:prstGeom>
          </p:spPr>
        </p:pic>
        <p:pic>
          <p:nvPicPr>
            <p:cNvPr id="130" name="Picture 129">
              <a:extLst>
                <a:ext uri="{FF2B5EF4-FFF2-40B4-BE49-F238E27FC236}">
                  <a16:creationId xmlns:a16="http://schemas.microsoft.com/office/drawing/2014/main" id="{5FFA23BC-A470-4599-94F4-3663445D1E9D}"/>
                </a:ext>
              </a:extLst>
            </p:cNvPr>
            <p:cNvPicPr>
              <a:picLocks noChangeAspect="1"/>
            </p:cNvPicPr>
            <p:nvPr/>
          </p:nvPicPr>
          <p:blipFill>
            <a:blip r:embed="rId5"/>
            <a:stretch>
              <a:fillRect/>
            </a:stretch>
          </p:blipFill>
          <p:spPr>
            <a:xfrm>
              <a:off x="8102389" y="3627559"/>
              <a:ext cx="1022446" cy="1040463"/>
            </a:xfrm>
            <a:prstGeom prst="rect">
              <a:avLst/>
            </a:prstGeom>
          </p:spPr>
        </p:pic>
        <p:sp>
          <p:nvSpPr>
            <p:cNvPr id="131" name="Arrow: Right 130">
              <a:extLst>
                <a:ext uri="{FF2B5EF4-FFF2-40B4-BE49-F238E27FC236}">
                  <a16:creationId xmlns:a16="http://schemas.microsoft.com/office/drawing/2014/main" id="{ED3B6552-FFA3-4731-8B0C-12D8D8BA3607}"/>
                </a:ext>
              </a:extLst>
            </p:cNvPr>
            <p:cNvSpPr/>
            <p:nvPr/>
          </p:nvSpPr>
          <p:spPr>
            <a:xfrm rot="10800000">
              <a:off x="7124022" y="2903250"/>
              <a:ext cx="655043" cy="233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Arrow: Right 131">
              <a:extLst>
                <a:ext uri="{FF2B5EF4-FFF2-40B4-BE49-F238E27FC236}">
                  <a16:creationId xmlns:a16="http://schemas.microsoft.com/office/drawing/2014/main" id="{A5E11E9B-B1BA-4EC9-88B4-4F42BCCEBA38}"/>
                </a:ext>
              </a:extLst>
            </p:cNvPr>
            <p:cNvSpPr/>
            <p:nvPr/>
          </p:nvSpPr>
          <p:spPr>
            <a:xfrm>
              <a:off x="7142597" y="3948040"/>
              <a:ext cx="629907" cy="215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Right 132">
              <a:extLst>
                <a:ext uri="{FF2B5EF4-FFF2-40B4-BE49-F238E27FC236}">
                  <a16:creationId xmlns:a16="http://schemas.microsoft.com/office/drawing/2014/main" id="{DA483927-80D2-4D0E-BD00-DAD8022DFD5C}"/>
                </a:ext>
              </a:extLst>
            </p:cNvPr>
            <p:cNvSpPr/>
            <p:nvPr/>
          </p:nvSpPr>
          <p:spPr>
            <a:xfrm rot="10800000">
              <a:off x="7131065" y="4230947"/>
              <a:ext cx="655043" cy="233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Arrow: Right 133">
              <a:extLst>
                <a:ext uri="{FF2B5EF4-FFF2-40B4-BE49-F238E27FC236}">
                  <a16:creationId xmlns:a16="http://schemas.microsoft.com/office/drawing/2014/main" id="{CF4BF5C2-70B3-40F7-BAFE-0011EE6D5389}"/>
                </a:ext>
              </a:extLst>
            </p:cNvPr>
            <p:cNvSpPr/>
            <p:nvPr/>
          </p:nvSpPr>
          <p:spPr>
            <a:xfrm flipH="1">
              <a:off x="9431675" y="2931345"/>
              <a:ext cx="621827" cy="238235"/>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0BD3DFD8-DA3E-4C3B-9AE2-11CF9C4E5099}"/>
                </a:ext>
              </a:extLst>
            </p:cNvPr>
            <p:cNvSpPr txBox="1"/>
            <p:nvPr/>
          </p:nvSpPr>
          <p:spPr>
            <a:xfrm>
              <a:off x="9982537" y="1610687"/>
              <a:ext cx="2171663" cy="327332"/>
            </a:xfrm>
            <a:prstGeom prst="rect">
              <a:avLst/>
            </a:prstGeom>
            <a:noFill/>
          </p:spPr>
          <p:txBody>
            <a:bodyPr wrap="square" rtlCol="0">
              <a:spAutoFit/>
            </a:bodyPr>
            <a:lstStyle/>
            <a:p>
              <a:r>
                <a:rPr lang="en-US" sz="1200" b="1"/>
                <a:t>Boundary Systems</a:t>
              </a:r>
            </a:p>
          </p:txBody>
        </p:sp>
        <p:sp>
          <p:nvSpPr>
            <p:cNvPr id="137" name="TextBox 136">
              <a:extLst>
                <a:ext uri="{FF2B5EF4-FFF2-40B4-BE49-F238E27FC236}">
                  <a16:creationId xmlns:a16="http://schemas.microsoft.com/office/drawing/2014/main" id="{443B3F2E-3C36-453E-8BA8-897B83C87409}"/>
                </a:ext>
              </a:extLst>
            </p:cNvPr>
            <p:cNvSpPr txBox="1"/>
            <p:nvPr/>
          </p:nvSpPr>
          <p:spPr>
            <a:xfrm>
              <a:off x="7710529" y="4643342"/>
              <a:ext cx="1910404" cy="254592"/>
            </a:xfrm>
            <a:prstGeom prst="rect">
              <a:avLst/>
            </a:prstGeom>
            <a:noFill/>
          </p:spPr>
          <p:txBody>
            <a:bodyPr wrap="square" rtlCol="0">
              <a:spAutoFit/>
            </a:bodyPr>
            <a:lstStyle>
              <a:defPPr>
                <a:defRPr lang="en-US"/>
              </a:defPPr>
              <a:lvl1pPr>
                <a:defRPr sz="1050" b="0" i="0" u="none" strike="noStrike" baseline="0">
                  <a:solidFill>
                    <a:srgbClr val="000000"/>
                  </a:solidFill>
                  <a:latin typeface="Calibri" panose="020F0502020204030204" pitchFamily="34" charset="0"/>
                </a:defRPr>
              </a:lvl1pPr>
            </a:lstStyle>
            <a:p>
              <a:r>
                <a:rPr lang="en-US" sz="800"/>
                <a:t>cornerstone-notification-</a:t>
              </a:r>
              <a:r>
                <a:rPr lang="en-US" sz="800" err="1"/>
                <a:t>sapi</a:t>
              </a:r>
              <a:endParaRPr lang="en-US" sz="800"/>
            </a:p>
          </p:txBody>
        </p:sp>
        <p:sp>
          <p:nvSpPr>
            <p:cNvPr id="138" name="Arrow: Right 137">
              <a:extLst>
                <a:ext uri="{FF2B5EF4-FFF2-40B4-BE49-F238E27FC236}">
                  <a16:creationId xmlns:a16="http://schemas.microsoft.com/office/drawing/2014/main" id="{D2712C3D-CDC2-4A75-89CC-C210A78529B4}"/>
                </a:ext>
              </a:extLst>
            </p:cNvPr>
            <p:cNvSpPr/>
            <p:nvPr/>
          </p:nvSpPr>
          <p:spPr>
            <a:xfrm>
              <a:off x="9428454" y="3993751"/>
              <a:ext cx="622909" cy="237196"/>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Arrow: Right 138">
              <a:extLst>
                <a:ext uri="{FF2B5EF4-FFF2-40B4-BE49-F238E27FC236}">
                  <a16:creationId xmlns:a16="http://schemas.microsoft.com/office/drawing/2014/main" id="{39069F39-B183-45DF-B694-90ADACE835CE}"/>
                </a:ext>
              </a:extLst>
            </p:cNvPr>
            <p:cNvSpPr/>
            <p:nvPr/>
          </p:nvSpPr>
          <p:spPr>
            <a:xfrm flipH="1">
              <a:off x="9438763" y="4306730"/>
              <a:ext cx="621827" cy="238235"/>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7EDAE8DD-E7FE-4B6C-9D67-56D16B64CF6E}"/>
                </a:ext>
              </a:extLst>
            </p:cNvPr>
            <p:cNvSpPr txBox="1"/>
            <p:nvPr/>
          </p:nvSpPr>
          <p:spPr>
            <a:xfrm>
              <a:off x="7058391" y="4370448"/>
              <a:ext cx="835253" cy="400072"/>
            </a:xfrm>
            <a:prstGeom prst="rect">
              <a:avLst/>
            </a:prstGeom>
            <a:noFill/>
          </p:spPr>
          <p:txBody>
            <a:bodyPr wrap="square" rtlCol="0">
              <a:spAutoFit/>
            </a:bodyPr>
            <a:lstStyle/>
            <a:p>
              <a:pPr algn="ctr"/>
              <a:r>
                <a:rPr lang="en-US" sz="800"/>
                <a:t>API Response</a:t>
              </a:r>
            </a:p>
          </p:txBody>
        </p:sp>
        <p:pic>
          <p:nvPicPr>
            <p:cNvPr id="141" name="Picture 2" descr="Snowflake Logo - Snowflake Data Warehouse Logo Transparent PNG - 1088x572 -  Free Download on NicePNG">
              <a:extLst>
                <a:ext uri="{FF2B5EF4-FFF2-40B4-BE49-F238E27FC236}">
                  <a16:creationId xmlns:a16="http://schemas.microsoft.com/office/drawing/2014/main" id="{B56477C3-FD0A-4C6A-981F-5232CEE916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6919" y="2293860"/>
              <a:ext cx="1280228" cy="360158"/>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See the source image">
              <a:extLst>
                <a:ext uri="{FF2B5EF4-FFF2-40B4-BE49-F238E27FC236}">
                  <a16:creationId xmlns:a16="http://schemas.microsoft.com/office/drawing/2014/main" id="{21E91E13-EF3C-4A28-9E4E-7D74B11BCE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4549" y="2895690"/>
              <a:ext cx="937988" cy="937989"/>
            </a:xfrm>
            <a:prstGeom prst="rect">
              <a:avLst/>
            </a:prstGeom>
            <a:noFill/>
            <a:extLst>
              <a:ext uri="{909E8E84-426E-40DD-AFC4-6F175D3DCCD1}">
                <a14:hiddenFill xmlns:a14="http://schemas.microsoft.com/office/drawing/2010/main">
                  <a:solidFill>
                    <a:srgbClr val="FFFFFF"/>
                  </a:solidFill>
                </a14:hiddenFill>
              </a:ext>
            </a:extLst>
          </p:spPr>
        </p:pic>
        <p:sp>
          <p:nvSpPr>
            <p:cNvPr id="143" name="TextBox 142">
              <a:extLst>
                <a:ext uri="{FF2B5EF4-FFF2-40B4-BE49-F238E27FC236}">
                  <a16:creationId xmlns:a16="http://schemas.microsoft.com/office/drawing/2014/main" id="{06835014-D8A5-4CD4-81FD-7E4D9DD92703}"/>
                </a:ext>
              </a:extLst>
            </p:cNvPr>
            <p:cNvSpPr txBox="1"/>
            <p:nvPr/>
          </p:nvSpPr>
          <p:spPr>
            <a:xfrm>
              <a:off x="7060606" y="3058056"/>
              <a:ext cx="835253" cy="400072"/>
            </a:xfrm>
            <a:prstGeom prst="rect">
              <a:avLst/>
            </a:prstGeom>
            <a:noFill/>
          </p:spPr>
          <p:txBody>
            <a:bodyPr wrap="square" rtlCol="0">
              <a:spAutoFit/>
            </a:bodyPr>
            <a:lstStyle/>
            <a:p>
              <a:pPr algn="ctr"/>
              <a:r>
                <a:rPr lang="en-US" sz="800"/>
                <a:t>API Response</a:t>
              </a:r>
            </a:p>
          </p:txBody>
        </p:sp>
        <p:sp>
          <p:nvSpPr>
            <p:cNvPr id="144" name="TextBox 143">
              <a:extLst>
                <a:ext uri="{FF2B5EF4-FFF2-40B4-BE49-F238E27FC236}">
                  <a16:creationId xmlns:a16="http://schemas.microsoft.com/office/drawing/2014/main" id="{158AF396-5DEB-48A2-8250-ECE024349124}"/>
                </a:ext>
              </a:extLst>
            </p:cNvPr>
            <p:cNvSpPr txBox="1"/>
            <p:nvPr/>
          </p:nvSpPr>
          <p:spPr>
            <a:xfrm>
              <a:off x="7029787" y="3615946"/>
              <a:ext cx="878859" cy="400072"/>
            </a:xfrm>
            <a:prstGeom prst="rect">
              <a:avLst/>
            </a:prstGeom>
            <a:noFill/>
          </p:spPr>
          <p:txBody>
            <a:bodyPr wrap="square" rtlCol="0">
              <a:spAutoFit/>
            </a:bodyPr>
            <a:lstStyle/>
            <a:p>
              <a:pPr algn="ctr"/>
              <a:r>
                <a:rPr lang="en-US" sz="800"/>
                <a:t>Trigger </a:t>
              </a:r>
            </a:p>
            <a:p>
              <a:pPr algn="ctr"/>
              <a:r>
                <a:rPr lang="en-US" sz="800"/>
                <a:t>API</a:t>
              </a:r>
            </a:p>
          </p:txBody>
        </p:sp>
        <p:sp>
          <p:nvSpPr>
            <p:cNvPr id="145" name="TextBox 144">
              <a:extLst>
                <a:ext uri="{FF2B5EF4-FFF2-40B4-BE49-F238E27FC236}">
                  <a16:creationId xmlns:a16="http://schemas.microsoft.com/office/drawing/2014/main" id="{899633A6-692C-427C-AFB8-A1072C216C37}"/>
                </a:ext>
              </a:extLst>
            </p:cNvPr>
            <p:cNvSpPr txBox="1"/>
            <p:nvPr/>
          </p:nvSpPr>
          <p:spPr>
            <a:xfrm>
              <a:off x="7005821" y="2268913"/>
              <a:ext cx="878859" cy="400072"/>
            </a:xfrm>
            <a:prstGeom prst="rect">
              <a:avLst/>
            </a:prstGeom>
            <a:noFill/>
          </p:spPr>
          <p:txBody>
            <a:bodyPr wrap="square" rtlCol="0">
              <a:spAutoFit/>
            </a:bodyPr>
            <a:lstStyle/>
            <a:p>
              <a:pPr algn="ctr"/>
              <a:r>
                <a:rPr lang="en-US" sz="800"/>
                <a:t>Trigger </a:t>
              </a:r>
            </a:p>
            <a:p>
              <a:pPr algn="ctr"/>
              <a:r>
                <a:rPr lang="en-US" sz="800"/>
                <a:t>API</a:t>
              </a:r>
            </a:p>
          </p:txBody>
        </p:sp>
      </p:grpSp>
      <p:grpSp>
        <p:nvGrpSpPr>
          <p:cNvPr id="10" name="Group 9">
            <a:extLst>
              <a:ext uri="{FF2B5EF4-FFF2-40B4-BE49-F238E27FC236}">
                <a16:creationId xmlns:a16="http://schemas.microsoft.com/office/drawing/2014/main" id="{6DBEABE1-884A-42E0-A843-3ADD9B44637C}"/>
              </a:ext>
            </a:extLst>
          </p:cNvPr>
          <p:cNvGrpSpPr/>
          <p:nvPr/>
        </p:nvGrpSpPr>
        <p:grpSpPr>
          <a:xfrm>
            <a:off x="196371" y="5516885"/>
            <a:ext cx="1828800" cy="276999"/>
            <a:chOff x="642321" y="5331685"/>
            <a:chExt cx="1828800" cy="276999"/>
          </a:xfrm>
        </p:grpSpPr>
        <p:cxnSp>
          <p:nvCxnSpPr>
            <p:cNvPr id="4" name="Straight Connector 3">
              <a:extLst>
                <a:ext uri="{FF2B5EF4-FFF2-40B4-BE49-F238E27FC236}">
                  <a16:creationId xmlns:a16="http://schemas.microsoft.com/office/drawing/2014/main" id="{C795C500-3B57-4DC6-86B3-4F7CEB46C3C9}"/>
                </a:ext>
              </a:extLst>
            </p:cNvPr>
            <p:cNvCxnSpPr/>
            <p:nvPr/>
          </p:nvCxnSpPr>
          <p:spPr>
            <a:xfrm>
              <a:off x="642321" y="54864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79BB8BA-EC58-4BDC-9794-040808041273}"/>
                </a:ext>
              </a:extLst>
            </p:cNvPr>
            <p:cNvSpPr txBox="1"/>
            <p:nvPr/>
          </p:nvSpPr>
          <p:spPr>
            <a:xfrm>
              <a:off x="800586" y="5331685"/>
              <a:ext cx="1497076" cy="276999"/>
            </a:xfrm>
            <a:prstGeom prst="rect">
              <a:avLst/>
            </a:prstGeom>
            <a:solidFill>
              <a:schemeClr val="bg1"/>
            </a:solidFill>
          </p:spPr>
          <p:txBody>
            <a:bodyPr wrap="none" rtlCol="0">
              <a:spAutoFit/>
            </a:bodyPr>
            <a:lstStyle/>
            <a:p>
              <a:r>
                <a:rPr lang="en-US" sz="1200" b="1">
                  <a:solidFill>
                    <a:schemeClr val="accent1"/>
                  </a:solidFill>
                </a:rPr>
                <a:t>Validation Module</a:t>
              </a:r>
            </a:p>
          </p:txBody>
        </p:sp>
      </p:grpSp>
      <p:grpSp>
        <p:nvGrpSpPr>
          <p:cNvPr id="195" name="Group 194">
            <a:extLst>
              <a:ext uri="{FF2B5EF4-FFF2-40B4-BE49-F238E27FC236}">
                <a16:creationId xmlns:a16="http://schemas.microsoft.com/office/drawing/2014/main" id="{8D741DE1-1512-4D1C-B0C1-76123F14E0E5}"/>
              </a:ext>
            </a:extLst>
          </p:cNvPr>
          <p:cNvGrpSpPr/>
          <p:nvPr/>
        </p:nvGrpSpPr>
        <p:grpSpPr>
          <a:xfrm>
            <a:off x="2639633" y="5516885"/>
            <a:ext cx="1899447" cy="276999"/>
            <a:chOff x="642321" y="5331685"/>
            <a:chExt cx="1899447" cy="276999"/>
          </a:xfrm>
        </p:grpSpPr>
        <p:cxnSp>
          <p:nvCxnSpPr>
            <p:cNvPr id="196" name="Straight Connector 195">
              <a:extLst>
                <a:ext uri="{FF2B5EF4-FFF2-40B4-BE49-F238E27FC236}">
                  <a16:creationId xmlns:a16="http://schemas.microsoft.com/office/drawing/2014/main" id="{ACABCE3F-8F75-4018-BC94-4701C761FEBC}"/>
                </a:ext>
              </a:extLst>
            </p:cNvPr>
            <p:cNvCxnSpPr/>
            <p:nvPr/>
          </p:nvCxnSpPr>
          <p:spPr>
            <a:xfrm>
              <a:off x="642321" y="54864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CB740675-47ED-466F-954D-EFC70C596BC3}"/>
                </a:ext>
              </a:extLst>
            </p:cNvPr>
            <p:cNvSpPr txBox="1"/>
            <p:nvPr/>
          </p:nvSpPr>
          <p:spPr>
            <a:xfrm>
              <a:off x="800586" y="5331685"/>
              <a:ext cx="1741182" cy="276999"/>
            </a:xfrm>
            <a:prstGeom prst="rect">
              <a:avLst/>
            </a:prstGeom>
            <a:solidFill>
              <a:schemeClr val="bg1"/>
            </a:solidFill>
          </p:spPr>
          <p:txBody>
            <a:bodyPr wrap="none" rtlCol="0">
              <a:spAutoFit/>
            </a:bodyPr>
            <a:lstStyle/>
            <a:p>
              <a:r>
                <a:rPr lang="en-US" sz="1200" b="1">
                  <a:solidFill>
                    <a:schemeClr val="accent1"/>
                  </a:solidFill>
                </a:rPr>
                <a:t>Health Check Module</a:t>
              </a:r>
            </a:p>
          </p:txBody>
        </p:sp>
      </p:grpSp>
      <p:grpSp>
        <p:nvGrpSpPr>
          <p:cNvPr id="198" name="Group 197">
            <a:extLst>
              <a:ext uri="{FF2B5EF4-FFF2-40B4-BE49-F238E27FC236}">
                <a16:creationId xmlns:a16="http://schemas.microsoft.com/office/drawing/2014/main" id="{5D718111-0B8B-4375-A033-004F24AD5AC0}"/>
              </a:ext>
            </a:extLst>
          </p:cNvPr>
          <p:cNvGrpSpPr/>
          <p:nvPr/>
        </p:nvGrpSpPr>
        <p:grpSpPr>
          <a:xfrm>
            <a:off x="4848030" y="5518161"/>
            <a:ext cx="1828800" cy="276999"/>
            <a:chOff x="642321" y="5331685"/>
            <a:chExt cx="1828800" cy="276999"/>
          </a:xfrm>
        </p:grpSpPr>
        <p:cxnSp>
          <p:nvCxnSpPr>
            <p:cNvPr id="199" name="Straight Connector 198">
              <a:extLst>
                <a:ext uri="{FF2B5EF4-FFF2-40B4-BE49-F238E27FC236}">
                  <a16:creationId xmlns:a16="http://schemas.microsoft.com/office/drawing/2014/main" id="{57782DA0-57AB-4CFA-AC63-72FEF2495D33}"/>
                </a:ext>
              </a:extLst>
            </p:cNvPr>
            <p:cNvCxnSpPr/>
            <p:nvPr/>
          </p:nvCxnSpPr>
          <p:spPr>
            <a:xfrm>
              <a:off x="642321" y="54864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1AD622E3-257E-428E-BB62-7591478674D4}"/>
                </a:ext>
              </a:extLst>
            </p:cNvPr>
            <p:cNvSpPr txBox="1"/>
            <p:nvPr/>
          </p:nvSpPr>
          <p:spPr>
            <a:xfrm>
              <a:off x="889486" y="5331685"/>
              <a:ext cx="1330814" cy="276999"/>
            </a:xfrm>
            <a:prstGeom prst="rect">
              <a:avLst/>
            </a:prstGeom>
            <a:solidFill>
              <a:schemeClr val="bg1"/>
            </a:solidFill>
          </p:spPr>
          <p:txBody>
            <a:bodyPr wrap="none" rtlCol="0">
              <a:spAutoFit/>
            </a:bodyPr>
            <a:lstStyle/>
            <a:p>
              <a:r>
                <a:rPr lang="en-US" sz="1200" b="1">
                  <a:solidFill>
                    <a:schemeClr val="accent1"/>
                  </a:solidFill>
                </a:rPr>
                <a:t>Archive Module</a:t>
              </a:r>
            </a:p>
          </p:txBody>
        </p:sp>
      </p:grpSp>
      <p:grpSp>
        <p:nvGrpSpPr>
          <p:cNvPr id="201" name="Group 200">
            <a:extLst>
              <a:ext uri="{FF2B5EF4-FFF2-40B4-BE49-F238E27FC236}">
                <a16:creationId xmlns:a16="http://schemas.microsoft.com/office/drawing/2014/main" id="{17B45E1C-70C2-4DB5-8D8E-9DB7412E7137}"/>
              </a:ext>
            </a:extLst>
          </p:cNvPr>
          <p:cNvGrpSpPr/>
          <p:nvPr/>
        </p:nvGrpSpPr>
        <p:grpSpPr>
          <a:xfrm>
            <a:off x="7232945" y="5515131"/>
            <a:ext cx="1828800" cy="276999"/>
            <a:chOff x="642321" y="5331685"/>
            <a:chExt cx="1828800" cy="276999"/>
          </a:xfrm>
        </p:grpSpPr>
        <p:cxnSp>
          <p:nvCxnSpPr>
            <p:cNvPr id="202" name="Straight Connector 201">
              <a:extLst>
                <a:ext uri="{FF2B5EF4-FFF2-40B4-BE49-F238E27FC236}">
                  <a16:creationId xmlns:a16="http://schemas.microsoft.com/office/drawing/2014/main" id="{E6BBF22D-2976-4A1C-82F7-47D5E3381680}"/>
                </a:ext>
              </a:extLst>
            </p:cNvPr>
            <p:cNvCxnSpPr/>
            <p:nvPr/>
          </p:nvCxnSpPr>
          <p:spPr>
            <a:xfrm>
              <a:off x="642321" y="5486400"/>
              <a:ext cx="1828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6D52E6D7-7962-49F6-9B8C-D34ADB23D649}"/>
                </a:ext>
              </a:extLst>
            </p:cNvPr>
            <p:cNvSpPr txBox="1"/>
            <p:nvPr/>
          </p:nvSpPr>
          <p:spPr>
            <a:xfrm>
              <a:off x="1105386" y="5331685"/>
              <a:ext cx="849913" cy="276999"/>
            </a:xfrm>
            <a:prstGeom prst="rect">
              <a:avLst/>
            </a:prstGeom>
            <a:solidFill>
              <a:schemeClr val="bg1"/>
            </a:solidFill>
          </p:spPr>
          <p:txBody>
            <a:bodyPr wrap="none" rtlCol="0">
              <a:spAutoFit/>
            </a:bodyPr>
            <a:lstStyle/>
            <a:p>
              <a:r>
                <a:rPr lang="en-US" sz="1200" b="1">
                  <a:solidFill>
                    <a:schemeClr val="accent1"/>
                  </a:solidFill>
                </a:rPr>
                <a:t>Metadata</a:t>
              </a:r>
            </a:p>
          </p:txBody>
        </p:sp>
      </p:grpSp>
      <p:sp>
        <p:nvSpPr>
          <p:cNvPr id="11" name="TextBox 10">
            <a:extLst>
              <a:ext uri="{FF2B5EF4-FFF2-40B4-BE49-F238E27FC236}">
                <a16:creationId xmlns:a16="http://schemas.microsoft.com/office/drawing/2014/main" id="{24448738-D5BA-42BA-8207-D1E44C221AA1}"/>
              </a:ext>
            </a:extLst>
          </p:cNvPr>
          <p:cNvSpPr txBox="1"/>
          <p:nvPr/>
        </p:nvSpPr>
        <p:spPr>
          <a:xfrm>
            <a:off x="406167" y="5903852"/>
            <a:ext cx="1746721" cy="1200329"/>
          </a:xfrm>
          <a:prstGeom prst="rect">
            <a:avLst/>
          </a:prstGeom>
          <a:noFill/>
        </p:spPr>
        <p:txBody>
          <a:bodyPr wrap="square" rtlCol="0">
            <a:spAutoFit/>
          </a:bodyPr>
          <a:lstStyle/>
          <a:p>
            <a:r>
              <a:rPr lang="en-US" sz="1200"/>
              <a:t>This utility is used to verify and validate the Input parameters apart from the RAML validations</a:t>
            </a:r>
          </a:p>
          <a:p>
            <a:endParaRPr lang="en-US" sz="1200"/>
          </a:p>
        </p:txBody>
      </p:sp>
      <p:sp>
        <p:nvSpPr>
          <p:cNvPr id="204" name="TextBox 203">
            <a:extLst>
              <a:ext uri="{FF2B5EF4-FFF2-40B4-BE49-F238E27FC236}">
                <a16:creationId xmlns:a16="http://schemas.microsoft.com/office/drawing/2014/main" id="{F3D43140-F8BA-4139-A184-6D08D3DDAC8E}"/>
              </a:ext>
            </a:extLst>
          </p:cNvPr>
          <p:cNvSpPr txBox="1"/>
          <p:nvPr/>
        </p:nvSpPr>
        <p:spPr>
          <a:xfrm>
            <a:off x="2669602" y="5934336"/>
            <a:ext cx="1946985" cy="646331"/>
          </a:xfrm>
          <a:prstGeom prst="rect">
            <a:avLst/>
          </a:prstGeom>
          <a:noFill/>
        </p:spPr>
        <p:txBody>
          <a:bodyPr wrap="square" rtlCol="0">
            <a:spAutoFit/>
          </a:bodyPr>
          <a:lstStyle/>
          <a:p>
            <a:r>
              <a:rPr lang="en-US" sz="1200"/>
              <a:t>This module is triggered from a mule API to check the status of API</a:t>
            </a:r>
          </a:p>
        </p:txBody>
      </p:sp>
      <p:sp>
        <p:nvSpPr>
          <p:cNvPr id="205" name="TextBox 204">
            <a:extLst>
              <a:ext uri="{FF2B5EF4-FFF2-40B4-BE49-F238E27FC236}">
                <a16:creationId xmlns:a16="http://schemas.microsoft.com/office/drawing/2014/main" id="{7CEE7974-D510-4710-8DBE-1C6A39802DE7}"/>
              </a:ext>
            </a:extLst>
          </p:cNvPr>
          <p:cNvSpPr txBox="1"/>
          <p:nvPr/>
        </p:nvSpPr>
        <p:spPr>
          <a:xfrm>
            <a:off x="4926464" y="5898265"/>
            <a:ext cx="1899906" cy="1200329"/>
          </a:xfrm>
          <a:prstGeom prst="rect">
            <a:avLst/>
          </a:prstGeom>
          <a:noFill/>
        </p:spPr>
        <p:txBody>
          <a:bodyPr wrap="square" rtlCol="0">
            <a:spAutoFit/>
          </a:bodyPr>
          <a:lstStyle/>
          <a:p>
            <a:r>
              <a:rPr lang="en-US" sz="1200"/>
              <a:t>This module is triggered when there is a business need to archive the data and convert it as Base 64 format. </a:t>
            </a:r>
          </a:p>
          <a:p>
            <a:endParaRPr lang="en-US" sz="1200"/>
          </a:p>
        </p:txBody>
      </p:sp>
      <p:sp>
        <p:nvSpPr>
          <p:cNvPr id="206" name="TextBox 205">
            <a:extLst>
              <a:ext uri="{FF2B5EF4-FFF2-40B4-BE49-F238E27FC236}">
                <a16:creationId xmlns:a16="http://schemas.microsoft.com/office/drawing/2014/main" id="{8D306ED4-C3D6-4671-875D-F912B1F26CDE}"/>
              </a:ext>
            </a:extLst>
          </p:cNvPr>
          <p:cNvSpPr txBox="1"/>
          <p:nvPr/>
        </p:nvSpPr>
        <p:spPr>
          <a:xfrm>
            <a:off x="7135306" y="5886348"/>
            <a:ext cx="2021210" cy="1015663"/>
          </a:xfrm>
          <a:prstGeom prst="rect">
            <a:avLst/>
          </a:prstGeom>
          <a:noFill/>
        </p:spPr>
        <p:txBody>
          <a:bodyPr wrap="square" rtlCol="0">
            <a:spAutoFit/>
          </a:bodyPr>
          <a:lstStyle/>
          <a:p>
            <a:r>
              <a:rPr lang="en-US" sz="1200"/>
              <a:t>Consolidate response of a transaction either success or error with all the API and its related parameters</a:t>
            </a:r>
          </a:p>
          <a:p>
            <a:endParaRPr lang="en-US" sz="1200"/>
          </a:p>
        </p:txBody>
      </p:sp>
      <p:sp>
        <p:nvSpPr>
          <p:cNvPr id="65" name="TextBox 64">
            <a:extLst>
              <a:ext uri="{FF2B5EF4-FFF2-40B4-BE49-F238E27FC236}">
                <a16:creationId xmlns:a16="http://schemas.microsoft.com/office/drawing/2014/main" id="{C5A821A3-0D37-4F4E-ABC7-709AC9176270}"/>
              </a:ext>
            </a:extLst>
          </p:cNvPr>
          <p:cNvSpPr txBox="1"/>
          <p:nvPr/>
        </p:nvSpPr>
        <p:spPr>
          <a:xfrm>
            <a:off x="2487993" y="924576"/>
            <a:ext cx="4893627" cy="366254"/>
          </a:xfrm>
          <a:prstGeom prst="rect">
            <a:avLst/>
          </a:prstGeom>
          <a:noFill/>
        </p:spPr>
        <p:txBody>
          <a:bodyPr wrap="square" rtlCol="0">
            <a:spAutoFit/>
          </a:bodyPr>
          <a:lstStyle/>
          <a:p>
            <a:r>
              <a:rPr lang="en-US" b="1" dirty="0"/>
              <a:t>XXXX MuleSoft - Common Framework</a:t>
            </a:r>
          </a:p>
        </p:txBody>
      </p:sp>
      <p:pic>
        <p:nvPicPr>
          <p:cNvPr id="7" name="Graphic 6">
            <a:extLst>
              <a:ext uri="{FF2B5EF4-FFF2-40B4-BE49-F238E27FC236}">
                <a16:creationId xmlns:a16="http://schemas.microsoft.com/office/drawing/2014/main" id="{7FD416A2-2F65-470F-999A-1440150588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52283" y="3779539"/>
            <a:ext cx="1238250" cy="180975"/>
          </a:xfrm>
          <a:prstGeom prst="rect">
            <a:avLst/>
          </a:prstGeom>
        </p:spPr>
      </p:pic>
    </p:spTree>
    <p:extLst>
      <p:ext uri="{BB962C8B-B14F-4D97-AF65-F5344CB8AC3E}">
        <p14:creationId xmlns:p14="http://schemas.microsoft.com/office/powerpoint/2010/main" val="117698596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Error Handling - Overview</a:t>
            </a:r>
          </a:p>
        </p:txBody>
      </p:sp>
      <p:sp>
        <p:nvSpPr>
          <p:cNvPr id="3" name="Text Placeholder 2">
            <a:extLst>
              <a:ext uri="{FF2B5EF4-FFF2-40B4-BE49-F238E27FC236}">
                <a16:creationId xmlns:a16="http://schemas.microsoft.com/office/drawing/2014/main" id="{6A8CE76B-D56F-47BA-AAC4-C2964E337704}"/>
              </a:ext>
            </a:extLst>
          </p:cNvPr>
          <p:cNvSpPr>
            <a:spLocks noGrp="1"/>
          </p:cNvSpPr>
          <p:nvPr>
            <p:ph type="body" sz="quarter" idx="13"/>
          </p:nvPr>
        </p:nvSpPr>
        <p:spPr/>
        <p:txBody>
          <a:bodyPr/>
          <a:lstStyle/>
          <a:p>
            <a:pPr marL="0" indent="0">
              <a:buFont typeface="Arial" panose="020B0604020202020204" pitchFamily="34" charset="0"/>
              <a:buNone/>
            </a:pPr>
            <a:r>
              <a:rPr lang="en-US" sz="1200" kern="0"/>
              <a:t>MuleSoft enables easy integration of applications, enabling them to exchange </a:t>
            </a:r>
            <a:r>
              <a:rPr lang="en-US" sz="1200" kern="0" err="1"/>
              <a:t>data.It</a:t>
            </a:r>
            <a:r>
              <a:rPr lang="en-US" sz="1200" kern="0"/>
              <a:t> is used to handle errors classified under two broad categories</a:t>
            </a:r>
            <a:r>
              <a:rPr lang="en-US" sz="1600" kern="0"/>
              <a:t>.</a:t>
            </a:r>
            <a:endParaRPr lang="en-US"/>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a:xfrm>
            <a:off x="7275298" y="6571182"/>
            <a:ext cx="2129552" cy="389466"/>
          </a:xfrm>
        </p:spPr>
        <p:txBody>
          <a:bodyPr/>
          <a:lstStyle/>
          <a:p>
            <a:fld id="{BF059A51-1513-4722-B38F-49BCC75F15CA}" type="slidenum">
              <a:rPr lang="en-US" smtClean="0"/>
              <a:pPr/>
              <a:t>23</a:t>
            </a:fld>
            <a:endParaRPr lang="en-US"/>
          </a:p>
        </p:txBody>
      </p:sp>
      <p:sp>
        <p:nvSpPr>
          <p:cNvPr id="6" name="Content Placeholder 5">
            <a:extLst>
              <a:ext uri="{FF2B5EF4-FFF2-40B4-BE49-F238E27FC236}">
                <a16:creationId xmlns:a16="http://schemas.microsoft.com/office/drawing/2014/main" id="{15A05771-87C7-417A-8931-12E5568E0AF8}"/>
              </a:ext>
            </a:extLst>
          </p:cNvPr>
          <p:cNvSpPr txBox="1">
            <a:spLocks/>
          </p:cNvSpPr>
          <p:nvPr/>
        </p:nvSpPr>
        <p:spPr>
          <a:xfrm>
            <a:off x="267564" y="964033"/>
            <a:ext cx="9004866" cy="899932"/>
          </a:xfrm>
          <a:prstGeom prst="rect">
            <a:avLst/>
          </a:prstGeom>
        </p:spPr>
        <p:txBody>
          <a:bodyPr/>
          <a:lstStyle>
            <a:lvl1pPr marL="228600" marR="0" indent="-228600" algn="l" defTabSz="914400" rtl="0" eaLnBrk="1" fontAlgn="base" latinLnBrk="0" hangingPunct="1">
              <a:lnSpc>
                <a:spcPct val="114000"/>
              </a:lnSpc>
              <a:spcBef>
                <a:spcPts val="300"/>
              </a:spcBef>
              <a:spcAft>
                <a:spcPts val="300"/>
              </a:spcAft>
              <a:buClr>
                <a:srgbClr val="C8102E"/>
              </a:buClr>
              <a:buSzPct val="150000"/>
              <a:buFont typeface="Arial" panose="020B0604020202020204" pitchFamily="34" charset="0"/>
              <a:buChar char="•"/>
              <a:tabLst/>
              <a:defRPr sz="1600">
                <a:solidFill>
                  <a:srgbClr val="5B666A"/>
                </a:solidFill>
                <a:latin typeface="+mn-lt"/>
                <a:ea typeface="Arial Unicode MS" pitchFamily="-65" charset="0"/>
                <a:cs typeface="Arial Unicode MS" pitchFamily="-65" charset="0"/>
                <a:sym typeface="Arial" pitchFamily="-65" charset="0"/>
              </a:defRPr>
            </a:lvl1pPr>
            <a:lvl2pPr marL="684213" indent="-220663" algn="l" rtl="0" eaLnBrk="1" fontAlgn="base" hangingPunct="1">
              <a:lnSpc>
                <a:spcPct val="114000"/>
              </a:lnSpc>
              <a:spcBef>
                <a:spcPts val="300"/>
              </a:spcBef>
              <a:spcAft>
                <a:spcPts val="300"/>
              </a:spcAft>
              <a:buClr>
                <a:srgbClr val="C8102E"/>
              </a:buClr>
              <a:buSzPct val="120000"/>
              <a:buFont typeface="Courier New" panose="02070309020205020404" pitchFamily="49" charset="0"/>
              <a:buChar char="o"/>
              <a:defRPr sz="1400">
                <a:solidFill>
                  <a:srgbClr val="5B666A"/>
                </a:solidFill>
                <a:latin typeface="+mn-lt"/>
                <a:ea typeface="Arial Unicode MS" pitchFamily="-65" charset="0"/>
                <a:cs typeface="Arial Unicode MS" pitchFamily="-65" charset="0"/>
                <a:sym typeface="Arial" pitchFamily="-65" charset="0"/>
              </a:defRPr>
            </a:lvl2pPr>
            <a:lvl3pPr marL="1144588" indent="-223838" algn="l" rtl="0" eaLnBrk="1" fontAlgn="base" hangingPunct="1">
              <a:lnSpc>
                <a:spcPct val="114000"/>
              </a:lnSpc>
              <a:spcBef>
                <a:spcPts val="300"/>
              </a:spcBef>
              <a:spcAft>
                <a:spcPts val="300"/>
              </a:spcAft>
              <a:buClr>
                <a:srgbClr val="C8102E"/>
              </a:buClr>
              <a:buSzPct val="120000"/>
              <a:buFont typeface="Arial" panose="020B0604020202020204" pitchFamily="34" charset="0"/>
              <a:buChar char="•"/>
              <a:defRPr sz="1400">
                <a:solidFill>
                  <a:srgbClr val="5B666A"/>
                </a:solidFill>
                <a:latin typeface="+mn-lt"/>
                <a:ea typeface="Arial Unicode MS" pitchFamily="-65" charset="0"/>
                <a:cs typeface="Arial Unicode MS" pitchFamily="-65" charset="0"/>
                <a:sym typeface="Arial" pitchFamily="-65" charset="0"/>
              </a:defRPr>
            </a:lvl3pPr>
            <a:lvl4pPr marL="1663700" indent="-285750" algn="l" rtl="0" eaLnBrk="1" fontAlgn="base" hangingPunct="1">
              <a:lnSpc>
                <a:spcPct val="114000"/>
              </a:lnSpc>
              <a:spcBef>
                <a:spcPts val="300"/>
              </a:spcBef>
              <a:spcAft>
                <a:spcPts val="300"/>
              </a:spcAft>
              <a:buClr>
                <a:srgbClr val="63666A"/>
              </a:buClr>
              <a:buSzPct val="100000"/>
              <a:buFont typeface="Arial" panose="020B0604020202020204" pitchFamily="34" charset="0"/>
              <a:buChar char="-"/>
              <a:defRPr sz="1200">
                <a:solidFill>
                  <a:srgbClr val="313335"/>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a:lstStyle>
          <a:p>
            <a:pPr marL="0" indent="0">
              <a:buFont typeface="Arial" panose="020B0604020202020204" pitchFamily="34" charset="0"/>
              <a:buNone/>
            </a:pPr>
            <a:endParaRPr lang="en-US" sz="1400" kern="0"/>
          </a:p>
        </p:txBody>
      </p:sp>
      <p:grpSp>
        <p:nvGrpSpPr>
          <p:cNvPr id="7" name="Group 6">
            <a:extLst>
              <a:ext uri="{FF2B5EF4-FFF2-40B4-BE49-F238E27FC236}">
                <a16:creationId xmlns:a16="http://schemas.microsoft.com/office/drawing/2014/main" id="{2801B880-CEC5-49AE-8D1C-C6033F28BE95}"/>
              </a:ext>
            </a:extLst>
          </p:cNvPr>
          <p:cNvGrpSpPr/>
          <p:nvPr/>
        </p:nvGrpSpPr>
        <p:grpSpPr>
          <a:xfrm>
            <a:off x="480464" y="2151359"/>
            <a:ext cx="8449005" cy="2879006"/>
            <a:chOff x="1559697" y="2005343"/>
            <a:chExt cx="9230781" cy="2935765"/>
          </a:xfrm>
        </p:grpSpPr>
        <p:sp>
          <p:nvSpPr>
            <p:cNvPr id="10" name="Rectangle: Rounded Corners 9">
              <a:extLst>
                <a:ext uri="{FF2B5EF4-FFF2-40B4-BE49-F238E27FC236}">
                  <a16:creationId xmlns:a16="http://schemas.microsoft.com/office/drawing/2014/main" id="{1BB97A72-9E8A-4EC3-BBFF-3E9C74F6F641}"/>
                </a:ext>
              </a:extLst>
            </p:cNvPr>
            <p:cNvSpPr/>
            <p:nvPr/>
          </p:nvSpPr>
          <p:spPr bwMode="auto">
            <a:xfrm>
              <a:off x="1559697" y="2005344"/>
              <a:ext cx="4495538" cy="217825"/>
            </a:xfrm>
            <a:prstGeom prst="round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b="1">
                  <a:solidFill>
                    <a:schemeClr val="bg1"/>
                  </a:solidFill>
                  <a:ea typeface="Arial Unicode MS"/>
                  <a:cs typeface="Arial Unicode MS"/>
                </a:rPr>
                <a:t>Logical  Error</a:t>
              </a:r>
            </a:p>
          </p:txBody>
        </p:sp>
        <p:sp>
          <p:nvSpPr>
            <p:cNvPr id="11" name="Rectangle: Rounded Corners 10">
              <a:extLst>
                <a:ext uri="{FF2B5EF4-FFF2-40B4-BE49-F238E27FC236}">
                  <a16:creationId xmlns:a16="http://schemas.microsoft.com/office/drawing/2014/main" id="{0AE22574-82EE-48D2-BFFE-29BCA5E519A0}"/>
                </a:ext>
              </a:extLst>
            </p:cNvPr>
            <p:cNvSpPr/>
            <p:nvPr/>
          </p:nvSpPr>
          <p:spPr bwMode="auto">
            <a:xfrm>
              <a:off x="6294941" y="2005343"/>
              <a:ext cx="4495536" cy="217826"/>
            </a:xfrm>
            <a:prstGeom prst="round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b="1">
                  <a:solidFill>
                    <a:schemeClr val="bg1"/>
                  </a:solidFill>
                  <a:sym typeface="Arial" pitchFamily="-110" charset="0"/>
                </a:rPr>
                <a:t>System error</a:t>
              </a:r>
            </a:p>
          </p:txBody>
        </p:sp>
        <p:sp>
          <p:nvSpPr>
            <p:cNvPr id="12" name="TextBox 11">
              <a:extLst>
                <a:ext uri="{FF2B5EF4-FFF2-40B4-BE49-F238E27FC236}">
                  <a16:creationId xmlns:a16="http://schemas.microsoft.com/office/drawing/2014/main" id="{2863462B-4F15-424D-9E05-1FE4923D7677}"/>
                </a:ext>
              </a:extLst>
            </p:cNvPr>
            <p:cNvSpPr txBox="1"/>
            <p:nvPr/>
          </p:nvSpPr>
          <p:spPr>
            <a:xfrm>
              <a:off x="1559697" y="2351892"/>
              <a:ext cx="4495538" cy="2557830"/>
            </a:xfrm>
            <a:prstGeom prst="rect">
              <a:avLst/>
            </a:prstGeom>
            <a:noFill/>
          </p:spPr>
          <p:txBody>
            <a:bodyPr wrap="square" lIns="0" tIns="0" rIns="0" bIns="0" rtlCol="0">
              <a:spAutoFit/>
            </a:bodyPr>
            <a:lstStyle/>
            <a:p>
              <a:pPr marL="171450" indent="-171450" algn="l">
                <a:buFont typeface="Arial" panose="020B0604020202020204" pitchFamily="34" charset="0"/>
                <a:buChar char="•"/>
              </a:pPr>
              <a:r>
                <a:rPr lang="en-US" sz="1100" b="1" i="0">
                  <a:solidFill>
                    <a:srgbClr val="172B4D"/>
                  </a:solidFill>
                  <a:effectLst/>
                </a:rPr>
                <a:t>ANY:</a:t>
              </a:r>
              <a:r>
                <a:rPr lang="en-US" sz="1100" b="0" i="0">
                  <a:solidFill>
                    <a:srgbClr val="172B4D"/>
                  </a:solidFill>
                  <a:effectLst/>
                </a:rPr>
                <a:t> Error type that matches all error types that occur in a Flow and can be handled. This type does not include errors that occur on the source.</a:t>
              </a:r>
            </a:p>
            <a:p>
              <a:pPr marL="171450" indent="-171450" algn="l">
                <a:buFont typeface="Arial" panose="020B0604020202020204" pitchFamily="34" charset="0"/>
                <a:buChar char="•"/>
              </a:pPr>
              <a:r>
                <a:rPr lang="en-US" sz="1100" b="1" i="0">
                  <a:solidFill>
                    <a:srgbClr val="172B4D"/>
                  </a:solidFill>
                  <a:effectLst/>
                </a:rPr>
                <a:t>TRANSFORMATION</a:t>
              </a:r>
              <a:r>
                <a:rPr lang="en-US" sz="1100" b="0" i="0">
                  <a:solidFill>
                    <a:srgbClr val="172B4D"/>
                  </a:solidFill>
                  <a:effectLst/>
                </a:rPr>
                <a:t>: indicates an error occurred while transforming a value. This involves Mule Runtime internal transformations and not </a:t>
              </a:r>
              <a:r>
                <a:rPr lang="en-US" sz="1100" b="0" i="0" err="1">
                  <a:solidFill>
                    <a:srgbClr val="172B4D"/>
                  </a:solidFill>
                  <a:effectLst/>
                </a:rPr>
                <a:t>DataWeave</a:t>
              </a:r>
              <a:r>
                <a:rPr lang="en-US" sz="1100" b="0" i="0">
                  <a:solidFill>
                    <a:srgbClr val="172B4D"/>
                  </a:solidFill>
                  <a:effectLst/>
                </a:rPr>
                <a:t> transformations.</a:t>
              </a:r>
            </a:p>
            <a:p>
              <a:pPr marL="171450" indent="-171450" algn="l">
                <a:buFont typeface="Arial" panose="020B0604020202020204" pitchFamily="34" charset="0"/>
                <a:buChar char="•"/>
              </a:pPr>
              <a:r>
                <a:rPr lang="en-US" sz="1100" b="1" i="0">
                  <a:solidFill>
                    <a:srgbClr val="172B4D"/>
                  </a:solidFill>
                  <a:effectLst/>
                </a:rPr>
                <a:t>EXPRESSION</a:t>
              </a:r>
              <a:r>
                <a:rPr lang="en-US" sz="1100" b="0" i="0">
                  <a:solidFill>
                    <a:srgbClr val="172B4D"/>
                  </a:solidFill>
                  <a:effectLst/>
                </a:rPr>
                <a:t>: indicates an error occurred while evaluating a </a:t>
              </a:r>
              <a:r>
                <a:rPr lang="en-US" sz="1100" b="0" i="0" err="1">
                  <a:solidFill>
                    <a:srgbClr val="172B4D"/>
                  </a:solidFill>
                  <a:effectLst/>
                </a:rPr>
                <a:t>DataWeave</a:t>
              </a:r>
              <a:r>
                <a:rPr lang="en-US" sz="1100" b="0" i="0">
                  <a:solidFill>
                    <a:srgbClr val="172B4D"/>
                  </a:solidFill>
                  <a:effectLst/>
                </a:rPr>
                <a:t> expression.</a:t>
              </a:r>
            </a:p>
            <a:p>
              <a:pPr marL="171450" indent="-171450" algn="l">
                <a:buFont typeface="Arial" panose="020B0604020202020204" pitchFamily="34" charset="0"/>
                <a:buChar char="•"/>
              </a:pPr>
              <a:r>
                <a:rPr lang="en-US" sz="1100" b="1" i="0">
                  <a:solidFill>
                    <a:srgbClr val="172B4D"/>
                  </a:solidFill>
                  <a:effectLst/>
                </a:rPr>
                <a:t>VALIDATION</a:t>
              </a:r>
              <a:r>
                <a:rPr lang="en-US" sz="1100" b="0" i="0">
                  <a:solidFill>
                    <a:srgbClr val="172B4D"/>
                  </a:solidFill>
                  <a:effectLst/>
                </a:rPr>
                <a:t>: indicates a validation error occurred.</a:t>
              </a:r>
            </a:p>
            <a:p>
              <a:pPr marL="171450" indent="-171450" algn="l">
                <a:buFont typeface="Arial" panose="020B0604020202020204" pitchFamily="34" charset="0"/>
                <a:buChar char="•"/>
              </a:pPr>
              <a:r>
                <a:rPr lang="en-US" sz="1100" b="1" i="0">
                  <a:solidFill>
                    <a:srgbClr val="172B4D"/>
                  </a:solidFill>
                  <a:effectLst/>
                </a:rPr>
                <a:t>ROUTING</a:t>
              </a:r>
              <a:r>
                <a:rPr lang="en-US" sz="1100" b="0" i="0">
                  <a:solidFill>
                    <a:srgbClr val="172B4D"/>
                  </a:solidFill>
                  <a:effectLst/>
                </a:rPr>
                <a:t>: indicates an error occurred while routing a message. For example, using the Round Robin </a:t>
              </a:r>
              <a:r>
                <a:rPr lang="en-US" sz="1100" b="0" i="0" err="1">
                  <a:solidFill>
                    <a:srgbClr val="172B4D"/>
                  </a:solidFill>
                  <a:effectLst/>
                </a:rPr>
                <a:t>router.a</a:t>
              </a:r>
              <a:endParaRPr lang="en-US" sz="1100" b="0" i="0">
                <a:solidFill>
                  <a:srgbClr val="172B4D"/>
                </a:solidFill>
                <a:effectLst/>
              </a:endParaRPr>
            </a:p>
            <a:p>
              <a:pPr marL="171450" indent="-171450" algn="l">
                <a:buFont typeface="Arial" panose="020B0604020202020204" pitchFamily="34" charset="0"/>
                <a:buChar char="•"/>
              </a:pPr>
              <a:r>
                <a:rPr lang="en-US" sz="1100" b="1" i="0">
                  <a:solidFill>
                    <a:srgbClr val="172B4D"/>
                  </a:solidFill>
                  <a:effectLst/>
                </a:rPr>
                <a:t>COMPOSITE_ROUTING</a:t>
              </a:r>
              <a:r>
                <a:rPr lang="en-US" sz="1100" b="0" i="0">
                  <a:solidFill>
                    <a:srgbClr val="172B4D"/>
                  </a:solidFill>
                  <a:effectLst/>
                </a:rPr>
                <a:t>: indicates that one or more errors occurred while routing a message. For example, using a Scatter Gather Router.</a:t>
              </a:r>
            </a:p>
            <a:p>
              <a:pPr marL="0" indent="0">
                <a:buNone/>
              </a:pPr>
              <a:endParaRPr lang="en-US" sz="900" kern="1200">
                <a:solidFill>
                  <a:schemeClr val="tx2"/>
                </a:solidFill>
              </a:endParaRPr>
            </a:p>
          </p:txBody>
        </p:sp>
        <p:sp>
          <p:nvSpPr>
            <p:cNvPr id="13" name="TextBox 12">
              <a:extLst>
                <a:ext uri="{FF2B5EF4-FFF2-40B4-BE49-F238E27FC236}">
                  <a16:creationId xmlns:a16="http://schemas.microsoft.com/office/drawing/2014/main" id="{19F9873C-F43F-42DA-832B-466B188C4A9A}"/>
                </a:ext>
              </a:extLst>
            </p:cNvPr>
            <p:cNvSpPr txBox="1"/>
            <p:nvPr/>
          </p:nvSpPr>
          <p:spPr>
            <a:xfrm>
              <a:off x="6294945" y="2351892"/>
              <a:ext cx="4495533" cy="2589216"/>
            </a:xfrm>
            <a:prstGeom prst="rect">
              <a:avLst/>
            </a:prstGeom>
            <a:noFill/>
          </p:spPr>
          <p:txBody>
            <a:bodyPr wrap="square" lIns="0" tIns="0" rIns="0" bIns="0" rtlCol="0">
              <a:spAutoFit/>
            </a:bodyPr>
            <a:lstStyle/>
            <a:p>
              <a:pPr marL="171450" indent="-171450" algn="l">
                <a:buFont typeface="Arial" panose="020B0604020202020204" pitchFamily="34" charset="0"/>
                <a:buChar char="•"/>
              </a:pPr>
              <a:r>
                <a:rPr lang="en-US" sz="1100" b="1" i="0">
                  <a:solidFill>
                    <a:srgbClr val="172B4D"/>
                  </a:solidFill>
                  <a:effectLst/>
                </a:rPr>
                <a:t>REDELIVERY_EXHAUSTED</a:t>
              </a:r>
              <a:r>
                <a:rPr lang="en-US" sz="1100" b="0" i="0">
                  <a:solidFill>
                    <a:srgbClr val="172B4D"/>
                  </a:solidFill>
                  <a:effectLst/>
                </a:rPr>
                <a:t>: indicates that max attempts to reprocess a message from a source have been exhausted.</a:t>
              </a:r>
            </a:p>
            <a:p>
              <a:pPr marL="171450" indent="-171450" algn="l">
                <a:buFont typeface="Arial" panose="020B0604020202020204" pitchFamily="34" charset="0"/>
                <a:buChar char="•"/>
              </a:pPr>
              <a:r>
                <a:rPr lang="en-US" sz="1100" b="1" i="0">
                  <a:solidFill>
                    <a:srgbClr val="172B4D"/>
                  </a:solidFill>
                  <a:effectLst/>
                </a:rPr>
                <a:t>STREAM_MAXIMUM_SIZE_EXCEEDED</a:t>
              </a:r>
              <a:r>
                <a:rPr lang="en-US" sz="1100" b="0" i="0">
                  <a:solidFill>
                    <a:srgbClr val="172B4D"/>
                  </a:solidFill>
                  <a:effectLst/>
                </a:rPr>
                <a:t>: indicates the maximum size allowed for a stream has been exceeded. For more insight, see Streaming in Mule Apps.</a:t>
              </a:r>
            </a:p>
            <a:p>
              <a:pPr marL="171450" indent="-171450" algn="l">
                <a:buFont typeface="Arial" panose="020B0604020202020204" pitchFamily="34" charset="0"/>
                <a:buChar char="•"/>
              </a:pPr>
              <a:r>
                <a:rPr lang="en-US" sz="1100" b="1" i="0">
                  <a:solidFill>
                    <a:srgbClr val="172B4D"/>
                  </a:solidFill>
                  <a:effectLst/>
                </a:rPr>
                <a:t>TIMEOUT</a:t>
              </a:r>
              <a:r>
                <a:rPr lang="en-US" sz="1100" b="0" i="0">
                  <a:solidFill>
                    <a:srgbClr val="172B4D"/>
                  </a:solidFill>
                  <a:effectLst/>
                </a:rPr>
                <a:t>: indicates timeout occurred while processing a message.</a:t>
              </a:r>
            </a:p>
            <a:p>
              <a:pPr marL="171450" indent="-171450">
                <a:buFont typeface="Arial" panose="020B0604020202020204" pitchFamily="34" charset="0"/>
                <a:buChar char="•"/>
              </a:pPr>
              <a:r>
                <a:rPr lang="en-US" sz="1100" b="1" i="0">
                  <a:solidFill>
                    <a:srgbClr val="172B4D"/>
                  </a:solidFill>
                  <a:effectLst/>
                </a:rPr>
                <a:t>CONNECTIVITY</a:t>
              </a:r>
              <a:r>
                <a:rPr lang="en-US" sz="1100" b="0" i="0">
                  <a:solidFill>
                    <a:srgbClr val="172B4D"/>
                  </a:solidFill>
                  <a:effectLst/>
                </a:rPr>
                <a:t>: indicates that there was a problem establishing a connection. This could occur while using a connector, for example, an HTTP requester.</a:t>
              </a:r>
            </a:p>
            <a:p>
              <a:pPr marL="171450" indent="-171450">
                <a:buFont typeface="Arial" panose="020B0604020202020204" pitchFamily="34" charset="0"/>
                <a:buChar char="•"/>
              </a:pPr>
              <a:r>
                <a:rPr lang="en-US" sz="1100" b="1" i="0">
                  <a:solidFill>
                    <a:srgbClr val="172B4D"/>
                  </a:solidFill>
                  <a:effectLst/>
                </a:rPr>
                <a:t>RETRY_EXHAUSTED</a:t>
              </a:r>
              <a:r>
                <a:rPr lang="en-US" sz="1100" b="0" i="0">
                  <a:solidFill>
                    <a:srgbClr val="172B4D"/>
                  </a:solidFill>
                  <a:effectLst/>
                </a:rPr>
                <a:t>: indicates that retries of a certain execution block have been exhausted. For example, for a given operation, or using Until Successful Scope.</a:t>
              </a:r>
            </a:p>
            <a:p>
              <a:pPr marL="171450" indent="-171450">
                <a:buFont typeface="Arial" panose="020B0604020202020204" pitchFamily="34" charset="0"/>
                <a:buChar char="•"/>
              </a:pPr>
              <a:r>
                <a:rPr lang="en-US" sz="1100" b="1" i="0">
                  <a:solidFill>
                    <a:srgbClr val="172B4D"/>
                  </a:solidFill>
                  <a:effectLst/>
                </a:rPr>
                <a:t>CLIENT_SECURITY</a:t>
              </a:r>
              <a:r>
                <a:rPr lang="en-US" sz="1100" b="0" i="0">
                  <a:solidFill>
                    <a:srgbClr val="172B4D"/>
                  </a:solidFill>
                  <a:effectLst/>
                </a:rPr>
                <a:t>: indicates an external entity (e.g., calling an external endpoint) produced a security error.</a:t>
              </a:r>
              <a:endParaRPr lang="en-US" sz="1800" b="0" i="0">
                <a:solidFill>
                  <a:srgbClr val="172B4D"/>
                </a:solidFill>
                <a:effectLst/>
              </a:endParaRPr>
            </a:p>
          </p:txBody>
        </p:sp>
      </p:grpSp>
      <p:sp>
        <p:nvSpPr>
          <p:cNvPr id="14" name="Rectangle: Rounded Corners 13">
            <a:extLst>
              <a:ext uri="{FF2B5EF4-FFF2-40B4-BE49-F238E27FC236}">
                <a16:creationId xmlns:a16="http://schemas.microsoft.com/office/drawing/2014/main" id="{91565A14-1522-44CD-8C82-B6A32E3D21ED}"/>
              </a:ext>
            </a:extLst>
          </p:cNvPr>
          <p:cNvSpPr/>
          <p:nvPr/>
        </p:nvSpPr>
        <p:spPr bwMode="auto">
          <a:xfrm>
            <a:off x="3014254" y="1126726"/>
            <a:ext cx="2647332" cy="385129"/>
          </a:xfrm>
          <a:prstGeom prst="round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800" b="1">
                <a:solidFill>
                  <a:schemeClr val="bg1"/>
                </a:solidFill>
                <a:ea typeface="Arial Unicode MS"/>
                <a:cs typeface="Arial Unicode MS"/>
              </a:rPr>
              <a:t>Error Classification</a:t>
            </a:r>
          </a:p>
        </p:txBody>
      </p:sp>
      <p:cxnSp>
        <p:nvCxnSpPr>
          <p:cNvPr id="16" name="Connector: Elbow 15">
            <a:extLst>
              <a:ext uri="{FF2B5EF4-FFF2-40B4-BE49-F238E27FC236}">
                <a16:creationId xmlns:a16="http://schemas.microsoft.com/office/drawing/2014/main" id="{C114AAE5-CE9F-42B6-83D3-B385247B4F77}"/>
              </a:ext>
            </a:extLst>
          </p:cNvPr>
          <p:cNvCxnSpPr>
            <a:cxnSpLocks/>
            <a:stCxn id="14" idx="2"/>
            <a:endCxn id="10" idx="0"/>
          </p:cNvCxnSpPr>
          <p:nvPr/>
        </p:nvCxnSpPr>
        <p:spPr>
          <a:xfrm rot="5400000">
            <a:off x="3118140" y="931579"/>
            <a:ext cx="639505" cy="18000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352F09D-4585-41F5-A33E-47F6680B6666}"/>
              </a:ext>
            </a:extLst>
          </p:cNvPr>
          <p:cNvCxnSpPr>
            <a:cxnSpLocks/>
            <a:stCxn id="14" idx="2"/>
            <a:endCxn id="11" idx="0"/>
          </p:cNvCxnSpPr>
          <p:nvPr/>
        </p:nvCxnSpPr>
        <p:spPr>
          <a:xfrm rot="16200000" flipH="1">
            <a:off x="5285242" y="564532"/>
            <a:ext cx="639504" cy="25341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31ECEB65-075F-4FED-AAE7-36A13F688D2B}"/>
              </a:ext>
            </a:extLst>
          </p:cNvPr>
          <p:cNvGraphicFramePr>
            <a:graphicFrameLocks noGrp="1"/>
          </p:cNvGraphicFramePr>
          <p:nvPr>
            <p:extLst>
              <p:ext uri="{D42A27DB-BD31-4B8C-83A1-F6EECF244321}">
                <p14:modId xmlns:p14="http://schemas.microsoft.com/office/powerpoint/2010/main" val="2418142432"/>
              </p:ext>
            </p:extLst>
          </p:nvPr>
        </p:nvGraphicFramePr>
        <p:xfrm>
          <a:off x="6602966" y="5156599"/>
          <a:ext cx="2490436" cy="1638995"/>
        </p:xfrm>
        <a:graphic>
          <a:graphicData uri="http://schemas.openxmlformats.org/drawingml/2006/table">
            <a:tbl>
              <a:tblPr firstRow="1" bandRow="1">
                <a:tableStyleId>{69012ECD-51FC-41F1-AA8D-1B2483CD663E}</a:tableStyleId>
              </a:tblPr>
              <a:tblGrid>
                <a:gridCol w="694891">
                  <a:extLst>
                    <a:ext uri="{9D8B030D-6E8A-4147-A177-3AD203B41FA5}">
                      <a16:colId xmlns:a16="http://schemas.microsoft.com/office/drawing/2014/main" val="352114478"/>
                    </a:ext>
                  </a:extLst>
                </a:gridCol>
                <a:gridCol w="1795545">
                  <a:extLst>
                    <a:ext uri="{9D8B030D-6E8A-4147-A177-3AD203B41FA5}">
                      <a16:colId xmlns:a16="http://schemas.microsoft.com/office/drawing/2014/main" val="4195030756"/>
                    </a:ext>
                  </a:extLst>
                </a:gridCol>
              </a:tblGrid>
              <a:tr h="327799">
                <a:tc>
                  <a:txBody>
                    <a:bodyPr/>
                    <a:lstStyle/>
                    <a:p>
                      <a:endParaRPr lang="en-US" sz="1000"/>
                    </a:p>
                  </a:txBody>
                  <a:tcPr>
                    <a:noFill/>
                  </a:tcPr>
                </a:tc>
                <a:tc>
                  <a:txBody>
                    <a:bodyPr/>
                    <a:lstStyle/>
                    <a:p>
                      <a:r>
                        <a:rPr lang="en-US" sz="1000" b="0">
                          <a:solidFill>
                            <a:schemeClr val="tx1"/>
                          </a:solidFill>
                        </a:rPr>
                        <a:t>Connectivity Error</a:t>
                      </a:r>
                    </a:p>
                  </a:txBody>
                  <a:tcPr>
                    <a:noFill/>
                  </a:tcPr>
                </a:tc>
                <a:extLst>
                  <a:ext uri="{0D108BD9-81ED-4DB2-BD59-A6C34878D82A}">
                    <a16:rowId xmlns:a16="http://schemas.microsoft.com/office/drawing/2014/main" val="2058750751"/>
                  </a:ext>
                </a:extLst>
              </a:tr>
              <a:tr h="327799">
                <a:tc>
                  <a:txBody>
                    <a:bodyPr/>
                    <a:lstStyle/>
                    <a:p>
                      <a:endParaRPr lang="en-US" sz="1000"/>
                    </a:p>
                  </a:txBody>
                  <a:tcPr/>
                </a:tc>
                <a:tc>
                  <a:txBody>
                    <a:bodyPr/>
                    <a:lstStyle/>
                    <a:p>
                      <a:r>
                        <a:rPr lang="en-US" sz="1000">
                          <a:solidFill>
                            <a:schemeClr val="tx1"/>
                          </a:solidFill>
                        </a:rPr>
                        <a:t>Trigger Error</a:t>
                      </a:r>
                    </a:p>
                  </a:txBody>
                  <a:tcPr/>
                </a:tc>
                <a:extLst>
                  <a:ext uri="{0D108BD9-81ED-4DB2-BD59-A6C34878D82A}">
                    <a16:rowId xmlns:a16="http://schemas.microsoft.com/office/drawing/2014/main" val="2958431160"/>
                  </a:ext>
                </a:extLst>
              </a:tr>
              <a:tr h="327799">
                <a:tc>
                  <a:txBody>
                    <a:bodyPr/>
                    <a:lstStyle/>
                    <a:p>
                      <a:endParaRPr lang="en-US" sz="1000"/>
                    </a:p>
                  </a:txBody>
                  <a:tcPr/>
                </a:tc>
                <a:tc>
                  <a:txBody>
                    <a:bodyPr/>
                    <a:lstStyle/>
                    <a:p>
                      <a:r>
                        <a:rPr lang="en-US" sz="1000">
                          <a:solidFill>
                            <a:schemeClr val="tx1"/>
                          </a:solidFill>
                        </a:rPr>
                        <a:t>Transformation Error</a:t>
                      </a:r>
                    </a:p>
                  </a:txBody>
                  <a:tcPr/>
                </a:tc>
                <a:extLst>
                  <a:ext uri="{0D108BD9-81ED-4DB2-BD59-A6C34878D82A}">
                    <a16:rowId xmlns:a16="http://schemas.microsoft.com/office/drawing/2014/main" val="2940073240"/>
                  </a:ext>
                </a:extLst>
              </a:tr>
              <a:tr h="327799">
                <a:tc>
                  <a:txBody>
                    <a:bodyPr/>
                    <a:lstStyle/>
                    <a:p>
                      <a:endParaRPr lang="en-US" sz="1000"/>
                    </a:p>
                  </a:txBody>
                  <a:tcPr/>
                </a:tc>
                <a:tc>
                  <a:txBody>
                    <a:bodyPr/>
                    <a:lstStyle/>
                    <a:p>
                      <a:r>
                        <a:rPr lang="en-US" sz="1000">
                          <a:solidFill>
                            <a:schemeClr val="tx1"/>
                          </a:solidFill>
                        </a:rPr>
                        <a:t>Process Error</a:t>
                      </a:r>
                    </a:p>
                  </a:txBody>
                  <a:tcPr/>
                </a:tc>
                <a:extLst>
                  <a:ext uri="{0D108BD9-81ED-4DB2-BD59-A6C34878D82A}">
                    <a16:rowId xmlns:a16="http://schemas.microsoft.com/office/drawing/2014/main" val="2493145582"/>
                  </a:ext>
                </a:extLst>
              </a:tr>
              <a:tr h="327799">
                <a:tc>
                  <a:txBody>
                    <a:bodyPr/>
                    <a:lstStyle/>
                    <a:p>
                      <a:endParaRPr lang="en-US" sz="1000"/>
                    </a:p>
                  </a:txBody>
                  <a:tcPr/>
                </a:tc>
                <a:tc>
                  <a:txBody>
                    <a:bodyPr/>
                    <a:lstStyle/>
                    <a:p>
                      <a:r>
                        <a:rPr lang="en-US" sz="1000">
                          <a:solidFill>
                            <a:schemeClr val="tx1"/>
                          </a:solidFill>
                        </a:rPr>
                        <a:t>Platform Errors</a:t>
                      </a:r>
                    </a:p>
                  </a:txBody>
                  <a:tcPr/>
                </a:tc>
                <a:extLst>
                  <a:ext uri="{0D108BD9-81ED-4DB2-BD59-A6C34878D82A}">
                    <a16:rowId xmlns:a16="http://schemas.microsoft.com/office/drawing/2014/main" val="3970987477"/>
                  </a:ext>
                </a:extLst>
              </a:tr>
            </a:tbl>
          </a:graphicData>
        </a:graphic>
      </p:graphicFrame>
      <p:sp>
        <p:nvSpPr>
          <p:cNvPr id="32" name="Oval 31">
            <a:extLst>
              <a:ext uri="{FF2B5EF4-FFF2-40B4-BE49-F238E27FC236}">
                <a16:creationId xmlns:a16="http://schemas.microsoft.com/office/drawing/2014/main" id="{0F9D36B9-3F51-465D-81A0-6E7CB6B54484}"/>
              </a:ext>
            </a:extLst>
          </p:cNvPr>
          <p:cNvSpPr/>
          <p:nvPr/>
        </p:nvSpPr>
        <p:spPr>
          <a:xfrm>
            <a:off x="6817237" y="519997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33" name="Oval 32">
            <a:extLst>
              <a:ext uri="{FF2B5EF4-FFF2-40B4-BE49-F238E27FC236}">
                <a16:creationId xmlns:a16="http://schemas.microsoft.com/office/drawing/2014/main" id="{591F5C17-D0F4-4B0D-A5E1-C17F8BE6AA91}"/>
              </a:ext>
            </a:extLst>
          </p:cNvPr>
          <p:cNvSpPr/>
          <p:nvPr/>
        </p:nvSpPr>
        <p:spPr>
          <a:xfrm>
            <a:off x="6817237" y="552693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34" name="Oval 33">
            <a:extLst>
              <a:ext uri="{FF2B5EF4-FFF2-40B4-BE49-F238E27FC236}">
                <a16:creationId xmlns:a16="http://schemas.microsoft.com/office/drawing/2014/main" id="{5E261099-6020-469C-A5A5-00EBDEC76B72}"/>
              </a:ext>
            </a:extLst>
          </p:cNvPr>
          <p:cNvSpPr/>
          <p:nvPr/>
        </p:nvSpPr>
        <p:spPr>
          <a:xfrm>
            <a:off x="6815793" y="585388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grpSp>
        <p:nvGrpSpPr>
          <p:cNvPr id="39" name="Group 38">
            <a:extLst>
              <a:ext uri="{FF2B5EF4-FFF2-40B4-BE49-F238E27FC236}">
                <a16:creationId xmlns:a16="http://schemas.microsoft.com/office/drawing/2014/main" id="{66A17C11-460B-4D51-9D9A-088405167AA4}"/>
              </a:ext>
            </a:extLst>
          </p:cNvPr>
          <p:cNvGrpSpPr/>
          <p:nvPr/>
        </p:nvGrpSpPr>
        <p:grpSpPr>
          <a:xfrm>
            <a:off x="814789" y="5309625"/>
            <a:ext cx="5246206" cy="1186307"/>
            <a:chOff x="1183907" y="5521973"/>
            <a:chExt cx="5246206" cy="1186307"/>
          </a:xfrm>
        </p:grpSpPr>
        <p:grpSp>
          <p:nvGrpSpPr>
            <p:cNvPr id="24" name="Group 23">
              <a:extLst>
                <a:ext uri="{FF2B5EF4-FFF2-40B4-BE49-F238E27FC236}">
                  <a16:creationId xmlns:a16="http://schemas.microsoft.com/office/drawing/2014/main" id="{396ECB15-1966-4ADE-9C00-245206B4EA85}"/>
                </a:ext>
              </a:extLst>
            </p:cNvPr>
            <p:cNvGrpSpPr/>
            <p:nvPr/>
          </p:nvGrpSpPr>
          <p:grpSpPr>
            <a:xfrm>
              <a:off x="1183907" y="5849953"/>
              <a:ext cx="5246206" cy="500514"/>
              <a:chOff x="1183907" y="5849953"/>
              <a:chExt cx="5246206" cy="500514"/>
            </a:xfrm>
          </p:grpSpPr>
          <p:sp>
            <p:nvSpPr>
              <p:cNvPr id="8" name="Rectangle 7">
                <a:extLst>
                  <a:ext uri="{FF2B5EF4-FFF2-40B4-BE49-F238E27FC236}">
                    <a16:creationId xmlns:a16="http://schemas.microsoft.com/office/drawing/2014/main" id="{31FB0F30-6295-4B6E-9640-A84619A56633}"/>
                  </a:ext>
                </a:extLst>
              </p:cNvPr>
              <p:cNvSpPr/>
              <p:nvPr/>
            </p:nvSpPr>
            <p:spPr>
              <a:xfrm>
                <a:off x="1183907" y="5852160"/>
                <a:ext cx="1463040" cy="49830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Source System</a:t>
                </a:r>
              </a:p>
            </p:txBody>
          </p:sp>
          <p:sp>
            <p:nvSpPr>
              <p:cNvPr id="17" name="Rectangle 16">
                <a:extLst>
                  <a:ext uri="{FF2B5EF4-FFF2-40B4-BE49-F238E27FC236}">
                    <a16:creationId xmlns:a16="http://schemas.microsoft.com/office/drawing/2014/main" id="{19F5123F-5E7D-4E16-A051-FD723ED4F810}"/>
                  </a:ext>
                </a:extLst>
              </p:cNvPr>
              <p:cNvSpPr/>
              <p:nvPr/>
            </p:nvSpPr>
            <p:spPr>
              <a:xfrm>
                <a:off x="3075490" y="5852159"/>
                <a:ext cx="1463040" cy="49830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MuleSoft</a:t>
                </a:r>
              </a:p>
            </p:txBody>
          </p:sp>
          <p:sp>
            <p:nvSpPr>
              <p:cNvPr id="18" name="Rectangle 17">
                <a:extLst>
                  <a:ext uri="{FF2B5EF4-FFF2-40B4-BE49-F238E27FC236}">
                    <a16:creationId xmlns:a16="http://schemas.microsoft.com/office/drawing/2014/main" id="{71FEA297-B06F-44A9-B54F-4BE50033627E}"/>
                  </a:ext>
                </a:extLst>
              </p:cNvPr>
              <p:cNvSpPr/>
              <p:nvPr/>
            </p:nvSpPr>
            <p:spPr>
              <a:xfrm>
                <a:off x="4967073" y="5849953"/>
                <a:ext cx="1463040" cy="49830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Target System</a:t>
                </a:r>
              </a:p>
            </p:txBody>
          </p:sp>
          <p:cxnSp>
            <p:nvCxnSpPr>
              <p:cNvPr id="15" name="Straight Arrow Connector 14">
                <a:extLst>
                  <a:ext uri="{FF2B5EF4-FFF2-40B4-BE49-F238E27FC236}">
                    <a16:creationId xmlns:a16="http://schemas.microsoft.com/office/drawing/2014/main" id="{0BE2C273-B9D6-4D0D-B5BF-6A0F92AE81EF}"/>
                  </a:ext>
                </a:extLst>
              </p:cNvPr>
              <p:cNvCxnSpPr/>
              <p:nvPr/>
            </p:nvCxnSpPr>
            <p:spPr>
              <a:xfrm>
                <a:off x="2646947" y="5974402"/>
                <a:ext cx="428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FA933E-75F0-4BBC-B382-797B97BC60D9}"/>
                  </a:ext>
                </a:extLst>
              </p:cNvPr>
              <p:cNvCxnSpPr/>
              <p:nvPr/>
            </p:nvCxnSpPr>
            <p:spPr>
              <a:xfrm>
                <a:off x="4542368" y="5950661"/>
                <a:ext cx="428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C900F0-239D-4F55-A246-5C479F8241DC}"/>
                  </a:ext>
                </a:extLst>
              </p:cNvPr>
              <p:cNvCxnSpPr/>
              <p:nvPr/>
            </p:nvCxnSpPr>
            <p:spPr>
              <a:xfrm flipH="1">
                <a:off x="2646947" y="6275672"/>
                <a:ext cx="428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231D95-07A1-4ADD-B45D-CCABBFB2C200}"/>
                  </a:ext>
                </a:extLst>
              </p:cNvPr>
              <p:cNvCxnSpPr/>
              <p:nvPr/>
            </p:nvCxnSpPr>
            <p:spPr>
              <a:xfrm flipH="1">
                <a:off x="4542367" y="6245192"/>
                <a:ext cx="428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C561ED9E-2429-4901-BDC8-78481A098721}"/>
                </a:ext>
              </a:extLst>
            </p:cNvPr>
            <p:cNvSpPr/>
            <p:nvPr/>
          </p:nvSpPr>
          <p:spPr>
            <a:xfrm>
              <a:off x="2724058" y="565167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6" name="Oval 25">
              <a:extLst>
                <a:ext uri="{FF2B5EF4-FFF2-40B4-BE49-F238E27FC236}">
                  <a16:creationId xmlns:a16="http://schemas.microsoft.com/office/drawing/2014/main" id="{A505E9B5-F7A7-40F1-8EF7-9D6AA52BEAB5}"/>
                </a:ext>
              </a:extLst>
            </p:cNvPr>
            <p:cNvSpPr/>
            <p:nvPr/>
          </p:nvSpPr>
          <p:spPr>
            <a:xfrm>
              <a:off x="4618901" y="562845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7" name="Oval 26">
              <a:extLst>
                <a:ext uri="{FF2B5EF4-FFF2-40B4-BE49-F238E27FC236}">
                  <a16:creationId xmlns:a16="http://schemas.microsoft.com/office/drawing/2014/main" id="{A11623A5-157B-4505-837D-57A1886571DF}"/>
                </a:ext>
              </a:extLst>
            </p:cNvPr>
            <p:cNvSpPr/>
            <p:nvPr/>
          </p:nvSpPr>
          <p:spPr>
            <a:xfrm>
              <a:off x="2724058" y="637116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8" name="Oval 27">
              <a:extLst>
                <a:ext uri="{FF2B5EF4-FFF2-40B4-BE49-F238E27FC236}">
                  <a16:creationId xmlns:a16="http://schemas.microsoft.com/office/drawing/2014/main" id="{EA32CD19-6E00-4292-9B2A-3A29BD2FC2A3}"/>
                </a:ext>
              </a:extLst>
            </p:cNvPr>
            <p:cNvSpPr/>
            <p:nvPr/>
          </p:nvSpPr>
          <p:spPr>
            <a:xfrm>
              <a:off x="4614197" y="639919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9" name="Oval 28">
              <a:extLst>
                <a:ext uri="{FF2B5EF4-FFF2-40B4-BE49-F238E27FC236}">
                  <a16:creationId xmlns:a16="http://schemas.microsoft.com/office/drawing/2014/main" id="{A2BB3169-8A96-4F38-B842-3A391ADC7FB7}"/>
                </a:ext>
              </a:extLst>
            </p:cNvPr>
            <p:cNvSpPr/>
            <p:nvPr/>
          </p:nvSpPr>
          <p:spPr>
            <a:xfrm>
              <a:off x="3475567" y="5532078"/>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30" name="Oval 29">
              <a:extLst>
                <a:ext uri="{FF2B5EF4-FFF2-40B4-BE49-F238E27FC236}">
                  <a16:creationId xmlns:a16="http://schemas.microsoft.com/office/drawing/2014/main" id="{60605232-7B15-4B8A-BBF8-E46EC3671402}"/>
                </a:ext>
              </a:extLst>
            </p:cNvPr>
            <p:cNvSpPr/>
            <p:nvPr/>
          </p:nvSpPr>
          <p:spPr>
            <a:xfrm>
              <a:off x="3849109" y="552197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3</a:t>
              </a:r>
            </a:p>
          </p:txBody>
        </p:sp>
        <p:sp>
          <p:nvSpPr>
            <p:cNvPr id="35" name="Oval 34">
              <a:extLst>
                <a:ext uri="{FF2B5EF4-FFF2-40B4-BE49-F238E27FC236}">
                  <a16:creationId xmlns:a16="http://schemas.microsoft.com/office/drawing/2014/main" id="{EDA070D9-DC6E-40FF-A732-52ABFC3171C7}"/>
                </a:ext>
              </a:extLst>
            </p:cNvPr>
            <p:cNvSpPr/>
            <p:nvPr/>
          </p:nvSpPr>
          <p:spPr>
            <a:xfrm>
              <a:off x="3490807" y="6425561"/>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36" name="Oval 35">
              <a:extLst>
                <a:ext uri="{FF2B5EF4-FFF2-40B4-BE49-F238E27FC236}">
                  <a16:creationId xmlns:a16="http://schemas.microsoft.com/office/drawing/2014/main" id="{8FED40FD-FC2C-492B-8951-B2E3ACE1FB01}"/>
                </a:ext>
              </a:extLst>
            </p:cNvPr>
            <p:cNvSpPr/>
            <p:nvPr/>
          </p:nvSpPr>
          <p:spPr>
            <a:xfrm>
              <a:off x="3915342" y="643396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grpSp>
      <p:sp>
        <p:nvSpPr>
          <p:cNvPr id="37" name="Oval 36">
            <a:extLst>
              <a:ext uri="{FF2B5EF4-FFF2-40B4-BE49-F238E27FC236}">
                <a16:creationId xmlns:a16="http://schemas.microsoft.com/office/drawing/2014/main" id="{19AEFF4F-DC38-412B-92F2-315E2A5B6B2E}"/>
              </a:ext>
            </a:extLst>
          </p:cNvPr>
          <p:cNvSpPr/>
          <p:nvPr/>
        </p:nvSpPr>
        <p:spPr>
          <a:xfrm>
            <a:off x="6817237" y="6180840"/>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38" name="Oval 37">
            <a:extLst>
              <a:ext uri="{FF2B5EF4-FFF2-40B4-BE49-F238E27FC236}">
                <a16:creationId xmlns:a16="http://schemas.microsoft.com/office/drawing/2014/main" id="{A1A94926-0138-4086-BC1D-D66323358623}"/>
              </a:ext>
            </a:extLst>
          </p:cNvPr>
          <p:cNvSpPr/>
          <p:nvPr/>
        </p:nvSpPr>
        <p:spPr>
          <a:xfrm>
            <a:off x="6831033" y="6507796"/>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522304237"/>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Error Handling</a:t>
            </a:r>
          </a:p>
        </p:txBody>
      </p:sp>
      <p:sp>
        <p:nvSpPr>
          <p:cNvPr id="3" name="Text Placeholder 2">
            <a:extLst>
              <a:ext uri="{FF2B5EF4-FFF2-40B4-BE49-F238E27FC236}">
                <a16:creationId xmlns:a16="http://schemas.microsoft.com/office/drawing/2014/main" id="{6A8CE76B-D56F-47BA-AAC4-C2964E337704}"/>
              </a:ext>
            </a:extLst>
          </p:cNvPr>
          <p:cNvSpPr>
            <a:spLocks noGrp="1"/>
          </p:cNvSpPr>
          <p:nvPr>
            <p:ph type="body" sz="quarter" idx="13"/>
          </p:nvPr>
        </p:nvSpPr>
        <p:spPr/>
        <p:txBody>
          <a:bodyPr/>
          <a:lstStyle/>
          <a:p>
            <a:pPr marL="0" indent="0">
              <a:buFont typeface="Arial" panose="020B0604020202020204" pitchFamily="34" charset="0"/>
              <a:buNone/>
            </a:pPr>
            <a:r>
              <a:rPr lang="en-US" sz="1200" kern="0"/>
              <a:t>MuleSoft enables easy integration of applications, enabling them to exchange </a:t>
            </a:r>
            <a:r>
              <a:rPr lang="en-US" sz="1200" kern="0" err="1"/>
              <a:t>data.It</a:t>
            </a:r>
            <a:r>
              <a:rPr lang="en-US" sz="1200" kern="0"/>
              <a:t> is used to handle errors classified under two categories</a:t>
            </a:r>
            <a:r>
              <a:rPr lang="en-US" sz="1600" kern="0"/>
              <a:t>.</a:t>
            </a:r>
            <a:endParaRPr lang="en-US"/>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24</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p:txBody>
          <a:bodyPr/>
          <a:lstStyle/>
          <a:p>
            <a:endParaRPr lang="en-US"/>
          </a:p>
        </p:txBody>
      </p:sp>
      <p:sp>
        <p:nvSpPr>
          <p:cNvPr id="6" name="Content Placeholder 5">
            <a:extLst>
              <a:ext uri="{FF2B5EF4-FFF2-40B4-BE49-F238E27FC236}">
                <a16:creationId xmlns:a16="http://schemas.microsoft.com/office/drawing/2014/main" id="{15A05771-87C7-417A-8931-12E5568E0AF8}"/>
              </a:ext>
            </a:extLst>
          </p:cNvPr>
          <p:cNvSpPr txBox="1">
            <a:spLocks/>
          </p:cNvSpPr>
          <p:nvPr/>
        </p:nvSpPr>
        <p:spPr>
          <a:xfrm>
            <a:off x="267564" y="964033"/>
            <a:ext cx="9004866" cy="899932"/>
          </a:xfrm>
          <a:prstGeom prst="rect">
            <a:avLst/>
          </a:prstGeom>
        </p:spPr>
        <p:txBody>
          <a:bodyPr/>
          <a:lstStyle>
            <a:lvl1pPr marL="228600" marR="0" indent="-228600" algn="l" defTabSz="914400" rtl="0" eaLnBrk="1" fontAlgn="base" latinLnBrk="0" hangingPunct="1">
              <a:lnSpc>
                <a:spcPct val="114000"/>
              </a:lnSpc>
              <a:spcBef>
                <a:spcPts val="300"/>
              </a:spcBef>
              <a:spcAft>
                <a:spcPts val="300"/>
              </a:spcAft>
              <a:buClr>
                <a:srgbClr val="C8102E"/>
              </a:buClr>
              <a:buSzPct val="150000"/>
              <a:buFont typeface="Arial" panose="020B0604020202020204" pitchFamily="34" charset="0"/>
              <a:buChar char="•"/>
              <a:tabLst/>
              <a:defRPr sz="1600">
                <a:solidFill>
                  <a:srgbClr val="5B666A"/>
                </a:solidFill>
                <a:latin typeface="+mn-lt"/>
                <a:ea typeface="Arial Unicode MS" pitchFamily="-65" charset="0"/>
                <a:cs typeface="Arial Unicode MS" pitchFamily="-65" charset="0"/>
                <a:sym typeface="Arial" pitchFamily="-65" charset="0"/>
              </a:defRPr>
            </a:lvl1pPr>
            <a:lvl2pPr marL="684213" indent="-220663" algn="l" rtl="0" eaLnBrk="1" fontAlgn="base" hangingPunct="1">
              <a:lnSpc>
                <a:spcPct val="114000"/>
              </a:lnSpc>
              <a:spcBef>
                <a:spcPts val="300"/>
              </a:spcBef>
              <a:spcAft>
                <a:spcPts val="300"/>
              </a:spcAft>
              <a:buClr>
                <a:srgbClr val="C8102E"/>
              </a:buClr>
              <a:buSzPct val="120000"/>
              <a:buFont typeface="Courier New" panose="02070309020205020404" pitchFamily="49" charset="0"/>
              <a:buChar char="o"/>
              <a:defRPr sz="1400">
                <a:solidFill>
                  <a:srgbClr val="5B666A"/>
                </a:solidFill>
                <a:latin typeface="+mn-lt"/>
                <a:ea typeface="Arial Unicode MS" pitchFamily="-65" charset="0"/>
                <a:cs typeface="Arial Unicode MS" pitchFamily="-65" charset="0"/>
                <a:sym typeface="Arial" pitchFamily="-65" charset="0"/>
              </a:defRPr>
            </a:lvl2pPr>
            <a:lvl3pPr marL="1144588" indent="-223838" algn="l" rtl="0" eaLnBrk="1" fontAlgn="base" hangingPunct="1">
              <a:lnSpc>
                <a:spcPct val="114000"/>
              </a:lnSpc>
              <a:spcBef>
                <a:spcPts val="300"/>
              </a:spcBef>
              <a:spcAft>
                <a:spcPts val="300"/>
              </a:spcAft>
              <a:buClr>
                <a:srgbClr val="C8102E"/>
              </a:buClr>
              <a:buSzPct val="120000"/>
              <a:buFont typeface="Arial" panose="020B0604020202020204" pitchFamily="34" charset="0"/>
              <a:buChar char="•"/>
              <a:defRPr sz="1400">
                <a:solidFill>
                  <a:srgbClr val="5B666A"/>
                </a:solidFill>
                <a:latin typeface="+mn-lt"/>
                <a:ea typeface="Arial Unicode MS" pitchFamily="-65" charset="0"/>
                <a:cs typeface="Arial Unicode MS" pitchFamily="-65" charset="0"/>
                <a:sym typeface="Arial" pitchFamily="-65" charset="0"/>
              </a:defRPr>
            </a:lvl3pPr>
            <a:lvl4pPr marL="1663700" indent="-285750" algn="l" rtl="0" eaLnBrk="1" fontAlgn="base" hangingPunct="1">
              <a:lnSpc>
                <a:spcPct val="114000"/>
              </a:lnSpc>
              <a:spcBef>
                <a:spcPts val="300"/>
              </a:spcBef>
              <a:spcAft>
                <a:spcPts val="300"/>
              </a:spcAft>
              <a:buClr>
                <a:srgbClr val="63666A"/>
              </a:buClr>
              <a:buSzPct val="100000"/>
              <a:buFont typeface="Arial" panose="020B0604020202020204" pitchFamily="34" charset="0"/>
              <a:buChar char="-"/>
              <a:defRPr sz="1200">
                <a:solidFill>
                  <a:srgbClr val="313335"/>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a:lstStyle>
          <a:p>
            <a:pPr marL="0" indent="0">
              <a:buFont typeface="Arial" panose="020B0604020202020204" pitchFamily="34" charset="0"/>
              <a:buNone/>
            </a:pPr>
            <a:endParaRPr lang="en-US" sz="1400" kern="0"/>
          </a:p>
        </p:txBody>
      </p:sp>
      <p:graphicFrame>
        <p:nvGraphicFramePr>
          <p:cNvPr id="8" name="Table 7">
            <a:extLst>
              <a:ext uri="{FF2B5EF4-FFF2-40B4-BE49-F238E27FC236}">
                <a16:creationId xmlns:a16="http://schemas.microsoft.com/office/drawing/2014/main" id="{ABC8430D-73EA-420B-AC72-9A84D885401A}"/>
              </a:ext>
            </a:extLst>
          </p:cNvPr>
          <p:cNvGraphicFramePr>
            <a:graphicFrameLocks noGrp="1"/>
          </p:cNvGraphicFramePr>
          <p:nvPr>
            <p:extLst>
              <p:ext uri="{D42A27DB-BD31-4B8C-83A1-F6EECF244321}">
                <p14:modId xmlns:p14="http://schemas.microsoft.com/office/powerpoint/2010/main" val="879645723"/>
              </p:ext>
            </p:extLst>
          </p:nvPr>
        </p:nvGraphicFramePr>
        <p:xfrm>
          <a:off x="335889" y="1655724"/>
          <a:ext cx="8336472" cy="1611630"/>
        </p:xfrm>
        <a:graphic>
          <a:graphicData uri="http://schemas.openxmlformats.org/drawingml/2006/table">
            <a:tbl>
              <a:tblPr>
                <a:tableStyleId>{BC89EF96-8CEA-46FF-86C4-4CE0E7609802}</a:tableStyleId>
              </a:tblPr>
              <a:tblGrid>
                <a:gridCol w="2057031">
                  <a:extLst>
                    <a:ext uri="{9D8B030D-6E8A-4147-A177-3AD203B41FA5}">
                      <a16:colId xmlns:a16="http://schemas.microsoft.com/office/drawing/2014/main" val="3579833048"/>
                    </a:ext>
                  </a:extLst>
                </a:gridCol>
                <a:gridCol w="1950298">
                  <a:extLst>
                    <a:ext uri="{9D8B030D-6E8A-4147-A177-3AD203B41FA5}">
                      <a16:colId xmlns:a16="http://schemas.microsoft.com/office/drawing/2014/main" val="847468236"/>
                    </a:ext>
                  </a:extLst>
                </a:gridCol>
                <a:gridCol w="4329143">
                  <a:extLst>
                    <a:ext uri="{9D8B030D-6E8A-4147-A177-3AD203B41FA5}">
                      <a16:colId xmlns:a16="http://schemas.microsoft.com/office/drawing/2014/main" val="2173193598"/>
                    </a:ext>
                  </a:extLst>
                </a:gridCol>
              </a:tblGrid>
              <a:tr h="0">
                <a:tc>
                  <a:txBody>
                    <a:bodyPr/>
                    <a:lstStyle/>
                    <a:p>
                      <a:pPr algn="l" fontAlgn="t"/>
                      <a:r>
                        <a:rPr lang="en-US" sz="1200" b="1">
                          <a:solidFill>
                            <a:schemeClr val="bg1"/>
                          </a:solidFill>
                          <a:effectLst/>
                        </a:rPr>
                        <a:t>Point of Failure</a:t>
                      </a:r>
                      <a:endParaRPr lang="en-US" sz="1200">
                        <a:solidFill>
                          <a:schemeClr val="bg1"/>
                        </a:solidFill>
                        <a:effectLst/>
                      </a:endParaRPr>
                    </a:p>
                  </a:txBody>
                  <a:tcPr marL="95250" marR="95250" marT="66675" marB="66675">
                    <a:solidFill>
                      <a:schemeClr val="accent1"/>
                    </a:solidFill>
                  </a:tcPr>
                </a:tc>
                <a:tc>
                  <a:txBody>
                    <a:bodyPr/>
                    <a:lstStyle/>
                    <a:p>
                      <a:pPr algn="l" fontAlgn="t"/>
                      <a:r>
                        <a:rPr lang="en-US" sz="1200" b="1">
                          <a:solidFill>
                            <a:schemeClr val="bg1"/>
                          </a:solidFill>
                          <a:effectLst/>
                        </a:rPr>
                        <a:t>Responsibility</a:t>
                      </a:r>
                      <a:endParaRPr lang="en-US" sz="1200">
                        <a:solidFill>
                          <a:schemeClr val="bg1"/>
                        </a:solidFill>
                        <a:effectLst/>
                      </a:endParaRPr>
                    </a:p>
                  </a:txBody>
                  <a:tcPr marL="95250" marR="95250" marT="66675" marB="66675">
                    <a:solidFill>
                      <a:schemeClr val="accent1"/>
                    </a:solidFill>
                  </a:tcPr>
                </a:tc>
                <a:tc>
                  <a:txBody>
                    <a:bodyPr/>
                    <a:lstStyle/>
                    <a:p>
                      <a:pPr algn="l" fontAlgn="t"/>
                      <a:r>
                        <a:rPr lang="en-US" sz="1200" b="1">
                          <a:solidFill>
                            <a:schemeClr val="bg1"/>
                          </a:solidFill>
                          <a:effectLst/>
                        </a:rPr>
                        <a:t>Sample</a:t>
                      </a:r>
                      <a:endParaRPr lang="en-US" sz="1200">
                        <a:solidFill>
                          <a:schemeClr val="bg1"/>
                        </a:solidFill>
                        <a:effectLst/>
                      </a:endParaRPr>
                    </a:p>
                  </a:txBody>
                  <a:tcPr marL="95250" marR="95250" marT="66675" marB="66675">
                    <a:solidFill>
                      <a:schemeClr val="accent1"/>
                    </a:solidFill>
                  </a:tcPr>
                </a:tc>
                <a:extLst>
                  <a:ext uri="{0D108BD9-81ED-4DB2-BD59-A6C34878D82A}">
                    <a16:rowId xmlns:a16="http://schemas.microsoft.com/office/drawing/2014/main" val="1929575846"/>
                  </a:ext>
                </a:extLst>
              </a:tr>
              <a:tr h="0">
                <a:tc>
                  <a:txBody>
                    <a:bodyPr/>
                    <a:lstStyle/>
                    <a:p>
                      <a:pPr algn="l" fontAlgn="t"/>
                      <a:r>
                        <a:rPr lang="en-US" sz="1000">
                          <a:effectLst/>
                        </a:rPr>
                        <a:t>Trigger</a:t>
                      </a:r>
                    </a:p>
                  </a:txBody>
                  <a:tcPr marL="95250" marR="95250" marT="66675" marB="66675"/>
                </a:tc>
                <a:tc>
                  <a:txBody>
                    <a:bodyPr/>
                    <a:lstStyle/>
                    <a:p>
                      <a:pPr algn="l" fontAlgn="t"/>
                      <a:r>
                        <a:rPr lang="en-US" sz="1000">
                          <a:effectLst/>
                        </a:rPr>
                        <a:t>Technical</a:t>
                      </a:r>
                    </a:p>
                  </a:txBody>
                  <a:tcPr marL="95250" marR="95250" marT="66675" marB="66675"/>
                </a:tc>
                <a:tc>
                  <a:txBody>
                    <a:bodyPr/>
                    <a:lstStyle/>
                    <a:p>
                      <a:pPr algn="l" fontAlgn="t"/>
                      <a:r>
                        <a:rPr lang="en-US" sz="1000">
                          <a:effectLst/>
                        </a:rPr>
                        <a:t>Issues with triggering the API due to platform unavailability, Scheduling</a:t>
                      </a:r>
                    </a:p>
                  </a:txBody>
                  <a:tcPr marL="95250" marR="95250" marT="66675" marB="66675"/>
                </a:tc>
                <a:extLst>
                  <a:ext uri="{0D108BD9-81ED-4DB2-BD59-A6C34878D82A}">
                    <a16:rowId xmlns:a16="http://schemas.microsoft.com/office/drawing/2014/main" val="1152547067"/>
                  </a:ext>
                </a:extLst>
              </a:tr>
              <a:tr h="0">
                <a:tc>
                  <a:txBody>
                    <a:bodyPr/>
                    <a:lstStyle/>
                    <a:p>
                      <a:pPr algn="l" fontAlgn="t"/>
                      <a:r>
                        <a:rPr lang="en-US" sz="1000">
                          <a:effectLst/>
                        </a:rPr>
                        <a:t>Connectivity</a:t>
                      </a:r>
                    </a:p>
                  </a:txBody>
                  <a:tcPr marL="95250" marR="95250" marT="66675" marB="66675"/>
                </a:tc>
                <a:tc>
                  <a:txBody>
                    <a:bodyPr/>
                    <a:lstStyle/>
                    <a:p>
                      <a:pPr algn="l" fontAlgn="t"/>
                      <a:r>
                        <a:rPr lang="en-US" sz="1000">
                          <a:effectLst/>
                        </a:rPr>
                        <a:t>Technical</a:t>
                      </a:r>
                    </a:p>
                  </a:txBody>
                  <a:tcPr marL="95250" marR="95250" marT="66675" marB="66675"/>
                </a:tc>
                <a:tc>
                  <a:txBody>
                    <a:bodyPr/>
                    <a:lstStyle/>
                    <a:p>
                      <a:pPr algn="l" fontAlgn="t"/>
                      <a:r>
                        <a:rPr lang="en-US" sz="1000">
                          <a:effectLst/>
                        </a:rPr>
                        <a:t>Issues with connectivity to source/target system; Authentication failures</a:t>
                      </a:r>
                    </a:p>
                  </a:txBody>
                  <a:tcPr marL="95250" marR="95250" marT="66675" marB="66675"/>
                </a:tc>
                <a:extLst>
                  <a:ext uri="{0D108BD9-81ED-4DB2-BD59-A6C34878D82A}">
                    <a16:rowId xmlns:a16="http://schemas.microsoft.com/office/drawing/2014/main" val="2901427826"/>
                  </a:ext>
                </a:extLst>
              </a:tr>
              <a:tr h="0">
                <a:tc>
                  <a:txBody>
                    <a:bodyPr/>
                    <a:lstStyle/>
                    <a:p>
                      <a:pPr algn="l" fontAlgn="t"/>
                      <a:r>
                        <a:rPr lang="en-US" sz="1000">
                          <a:effectLst/>
                        </a:rPr>
                        <a:t>Transformation</a:t>
                      </a:r>
                    </a:p>
                  </a:txBody>
                  <a:tcPr marL="95250" marR="95250" marT="66675" marB="66675"/>
                </a:tc>
                <a:tc>
                  <a:txBody>
                    <a:bodyPr/>
                    <a:lstStyle/>
                    <a:p>
                      <a:pPr algn="l" fontAlgn="t"/>
                      <a:r>
                        <a:rPr lang="en-US" sz="1000">
                          <a:effectLst/>
                        </a:rPr>
                        <a:t>Functional</a:t>
                      </a:r>
                    </a:p>
                  </a:txBody>
                  <a:tcPr marL="95250" marR="95250" marT="66675" marB="66675"/>
                </a:tc>
                <a:tc>
                  <a:txBody>
                    <a:bodyPr/>
                    <a:lstStyle/>
                    <a:p>
                      <a:pPr algn="l" fontAlgn="t"/>
                      <a:r>
                        <a:rPr lang="en-US" sz="1000">
                          <a:effectLst/>
                        </a:rPr>
                        <a:t>Issues with data transformation logic from source to destination format</a:t>
                      </a:r>
                    </a:p>
                  </a:txBody>
                  <a:tcPr marL="95250" marR="95250" marT="66675" marB="66675"/>
                </a:tc>
                <a:extLst>
                  <a:ext uri="{0D108BD9-81ED-4DB2-BD59-A6C34878D82A}">
                    <a16:rowId xmlns:a16="http://schemas.microsoft.com/office/drawing/2014/main" val="3097835793"/>
                  </a:ext>
                </a:extLst>
              </a:tr>
              <a:tr h="0">
                <a:tc>
                  <a:txBody>
                    <a:bodyPr/>
                    <a:lstStyle/>
                    <a:p>
                      <a:pPr algn="l" fontAlgn="t"/>
                      <a:r>
                        <a:rPr lang="en-US" sz="1000">
                          <a:effectLst/>
                        </a:rPr>
                        <a:t>Validations</a:t>
                      </a:r>
                    </a:p>
                  </a:txBody>
                  <a:tcPr marL="95250" marR="95250" marT="66675" marB="66675"/>
                </a:tc>
                <a:tc>
                  <a:txBody>
                    <a:bodyPr/>
                    <a:lstStyle/>
                    <a:p>
                      <a:pPr algn="l" fontAlgn="t"/>
                      <a:r>
                        <a:rPr lang="en-US" sz="1000">
                          <a:effectLst/>
                        </a:rPr>
                        <a:t>Technical</a:t>
                      </a:r>
                    </a:p>
                  </a:txBody>
                  <a:tcPr marL="95250" marR="95250" marT="66675" marB="66675"/>
                </a:tc>
                <a:tc>
                  <a:txBody>
                    <a:bodyPr/>
                    <a:lstStyle/>
                    <a:p>
                      <a:pPr algn="l" fontAlgn="t"/>
                      <a:r>
                        <a:rPr lang="en-US" sz="1000">
                          <a:effectLst/>
                        </a:rPr>
                        <a:t>Input received by the APIs is not in adherence with the business rules/ validations</a:t>
                      </a:r>
                    </a:p>
                  </a:txBody>
                  <a:tcPr marL="95250" marR="95250" marT="66675" marB="66675"/>
                </a:tc>
                <a:extLst>
                  <a:ext uri="{0D108BD9-81ED-4DB2-BD59-A6C34878D82A}">
                    <a16:rowId xmlns:a16="http://schemas.microsoft.com/office/drawing/2014/main" val="2326922589"/>
                  </a:ext>
                </a:extLst>
              </a:tr>
            </a:tbl>
          </a:graphicData>
        </a:graphic>
      </p:graphicFrame>
      <p:graphicFrame>
        <p:nvGraphicFramePr>
          <p:cNvPr id="10" name="Table 28">
            <a:extLst>
              <a:ext uri="{FF2B5EF4-FFF2-40B4-BE49-F238E27FC236}">
                <a16:creationId xmlns:a16="http://schemas.microsoft.com/office/drawing/2014/main" id="{AE7DACE2-88B5-464A-B95B-3A46536C732D}"/>
              </a:ext>
            </a:extLst>
          </p:cNvPr>
          <p:cNvGraphicFramePr>
            <a:graphicFrameLocks noGrp="1"/>
          </p:cNvGraphicFramePr>
          <p:nvPr>
            <p:extLst>
              <p:ext uri="{D42A27DB-BD31-4B8C-83A1-F6EECF244321}">
                <p14:modId xmlns:p14="http://schemas.microsoft.com/office/powerpoint/2010/main" val="3175184683"/>
              </p:ext>
            </p:extLst>
          </p:nvPr>
        </p:nvGraphicFramePr>
        <p:xfrm>
          <a:off x="335889" y="3833667"/>
          <a:ext cx="8336473" cy="3145225"/>
        </p:xfrm>
        <a:graphic>
          <a:graphicData uri="http://schemas.openxmlformats.org/drawingml/2006/table">
            <a:tbl>
              <a:tblPr firstRow="1" bandRow="1">
                <a:tableStyleId>{69012ECD-51FC-41F1-AA8D-1B2483CD663E}</a:tableStyleId>
              </a:tblPr>
              <a:tblGrid>
                <a:gridCol w="813945">
                  <a:extLst>
                    <a:ext uri="{9D8B030D-6E8A-4147-A177-3AD203B41FA5}">
                      <a16:colId xmlns:a16="http://schemas.microsoft.com/office/drawing/2014/main" val="1789348313"/>
                    </a:ext>
                  </a:extLst>
                </a:gridCol>
                <a:gridCol w="2249655">
                  <a:extLst>
                    <a:ext uri="{9D8B030D-6E8A-4147-A177-3AD203B41FA5}">
                      <a16:colId xmlns:a16="http://schemas.microsoft.com/office/drawing/2014/main" val="3863355404"/>
                    </a:ext>
                  </a:extLst>
                </a:gridCol>
                <a:gridCol w="1538973">
                  <a:extLst>
                    <a:ext uri="{9D8B030D-6E8A-4147-A177-3AD203B41FA5}">
                      <a16:colId xmlns:a16="http://schemas.microsoft.com/office/drawing/2014/main" val="860204620"/>
                    </a:ext>
                  </a:extLst>
                </a:gridCol>
                <a:gridCol w="3733900">
                  <a:extLst>
                    <a:ext uri="{9D8B030D-6E8A-4147-A177-3AD203B41FA5}">
                      <a16:colId xmlns:a16="http://schemas.microsoft.com/office/drawing/2014/main" val="4069870013"/>
                    </a:ext>
                  </a:extLst>
                </a:gridCol>
              </a:tblGrid>
              <a:tr h="381460">
                <a:tc>
                  <a:txBody>
                    <a:bodyPr/>
                    <a:lstStyle/>
                    <a:p>
                      <a:pPr algn="ctr"/>
                      <a:r>
                        <a:rPr lang="en-US" sz="1200" err="1"/>
                        <a:t>S.No</a:t>
                      </a:r>
                      <a:endParaRPr lang="en-US" sz="1200">
                        <a:latin typeface="+mn-lt"/>
                        <a:cs typeface="Calibri" panose="020F0502020204030204" pitchFamily="34" charset="0"/>
                      </a:endParaRPr>
                    </a:p>
                  </a:txBody>
                  <a:tcPr/>
                </a:tc>
                <a:tc>
                  <a:txBody>
                    <a:bodyPr/>
                    <a:lstStyle/>
                    <a:p>
                      <a:pPr algn="ctr"/>
                      <a:r>
                        <a:rPr lang="en-US" sz="1200"/>
                        <a:t>Integration Pattern</a:t>
                      </a:r>
                      <a:endParaRPr lang="en-US" sz="1200">
                        <a:latin typeface="+mn-lt"/>
                        <a:cs typeface="Calibri" panose="020F0502020204030204" pitchFamily="34" charset="0"/>
                      </a:endParaRPr>
                    </a:p>
                  </a:txBody>
                  <a:tcPr/>
                </a:tc>
                <a:tc>
                  <a:txBody>
                    <a:bodyPr/>
                    <a:lstStyle/>
                    <a:p>
                      <a:pPr algn="ctr"/>
                      <a:r>
                        <a:rPr lang="en-US" sz="1200"/>
                        <a:t>Integration Protocol</a:t>
                      </a:r>
                      <a:endParaRPr lang="en-US" sz="1200">
                        <a:latin typeface="+mn-lt"/>
                        <a:cs typeface="Calibri" panose="020F0502020204030204" pitchFamily="34" charset="0"/>
                      </a:endParaRPr>
                    </a:p>
                  </a:txBody>
                  <a:tcPr/>
                </a:tc>
                <a:tc>
                  <a:txBody>
                    <a:bodyPr/>
                    <a:lstStyle/>
                    <a:p>
                      <a:pPr algn="ctr"/>
                      <a:r>
                        <a:rPr lang="en-US" sz="1200"/>
                        <a:t>Error Handling</a:t>
                      </a:r>
                      <a:endParaRPr lang="en-US" sz="1200">
                        <a:latin typeface="+mn-lt"/>
                        <a:cs typeface="Calibri" panose="020F0502020204030204" pitchFamily="34" charset="0"/>
                      </a:endParaRPr>
                    </a:p>
                  </a:txBody>
                  <a:tcPr/>
                </a:tc>
                <a:extLst>
                  <a:ext uri="{0D108BD9-81ED-4DB2-BD59-A6C34878D82A}">
                    <a16:rowId xmlns:a16="http://schemas.microsoft.com/office/drawing/2014/main" val="1047005252"/>
                  </a:ext>
                </a:extLst>
              </a:tr>
              <a:tr h="530981">
                <a:tc>
                  <a:txBody>
                    <a:bodyPr/>
                    <a:lstStyle/>
                    <a:p>
                      <a:pPr algn="ctr"/>
                      <a:r>
                        <a:rPr lang="en-US" sz="1000"/>
                        <a:t>1</a:t>
                      </a:r>
                      <a:endParaRPr lang="en-US" sz="1000">
                        <a:latin typeface="+mn-lt"/>
                        <a:cs typeface="Calibri" panose="020F0502020204030204" pitchFamily="34" charset="0"/>
                      </a:endParaRPr>
                    </a:p>
                  </a:txBody>
                  <a:tcPr/>
                </a:tc>
                <a:tc>
                  <a:txBody>
                    <a:bodyPr/>
                    <a:lstStyle/>
                    <a:p>
                      <a:pPr algn="ctr"/>
                      <a:r>
                        <a:rPr lang="en-US" sz="1000"/>
                        <a:t>  Real Time Integrations</a:t>
                      </a:r>
                      <a:endParaRPr lang="en-US" sz="1000">
                        <a:latin typeface="+mn-lt"/>
                        <a:cs typeface="Calibri" panose="020F0502020204030204" pitchFamily="34" charset="0"/>
                      </a:endParaRPr>
                    </a:p>
                  </a:txBody>
                  <a:tcPr/>
                </a:tc>
                <a:tc>
                  <a:txBody>
                    <a:bodyPr/>
                    <a:lstStyle/>
                    <a:p>
                      <a:pPr algn="ctr"/>
                      <a:r>
                        <a:rPr lang="en-US" sz="1000"/>
                        <a:t>  REST - HTTPS</a:t>
                      </a:r>
                      <a:endParaRPr lang="en-US" sz="1000">
                        <a:latin typeface="+mn-lt"/>
                        <a:cs typeface="Calibri" panose="020F0502020204030204" pitchFamily="34" charset="0"/>
                      </a:endParaRPr>
                    </a:p>
                  </a:txBody>
                  <a:tcPr/>
                </a:tc>
                <a:tc>
                  <a:txBody>
                    <a:bodyPr/>
                    <a:lstStyle/>
                    <a:p>
                      <a:pPr algn="just"/>
                      <a:r>
                        <a:rPr lang="en-US" sz="1000"/>
                        <a:t>MuleSoft responds with the standard HTTPS error codes in a real time based on the errors. The error message &amp; description can also be customized based on the business requirement.</a:t>
                      </a:r>
                      <a:endParaRPr lang="en-US" sz="1000">
                        <a:latin typeface="+mn-lt"/>
                        <a:cs typeface="Calibri" panose="020F0502020204030204" pitchFamily="34" charset="0"/>
                      </a:endParaRPr>
                    </a:p>
                  </a:txBody>
                  <a:tcPr/>
                </a:tc>
                <a:extLst>
                  <a:ext uri="{0D108BD9-81ED-4DB2-BD59-A6C34878D82A}">
                    <a16:rowId xmlns:a16="http://schemas.microsoft.com/office/drawing/2014/main" val="1265762945"/>
                  </a:ext>
                </a:extLst>
              </a:tr>
              <a:tr h="584905">
                <a:tc>
                  <a:txBody>
                    <a:bodyPr/>
                    <a:lstStyle/>
                    <a:p>
                      <a:pPr algn="ctr"/>
                      <a:r>
                        <a:rPr lang="en-US" sz="1000"/>
                        <a:t>2</a:t>
                      </a:r>
                      <a:endParaRPr lang="en-US" sz="1000">
                        <a:latin typeface="+mn-lt"/>
                        <a:cs typeface="Calibri" panose="020F0502020204030204" pitchFamily="34" charset="0"/>
                      </a:endParaRPr>
                    </a:p>
                  </a:txBody>
                  <a:tcPr/>
                </a:tc>
                <a:tc>
                  <a:txBody>
                    <a:bodyPr/>
                    <a:lstStyle/>
                    <a:p>
                      <a:pPr algn="ctr"/>
                      <a:r>
                        <a:rPr lang="en-US" sz="1000"/>
                        <a:t> Async Batch Processing</a:t>
                      </a:r>
                      <a:endParaRPr lang="en-US" sz="1000">
                        <a:latin typeface="+mn-lt"/>
                        <a:cs typeface="Calibri" panose="020F0502020204030204" pitchFamily="34" charset="0"/>
                      </a:endParaRPr>
                    </a:p>
                  </a:txBody>
                  <a:tcPr/>
                </a:tc>
                <a:tc>
                  <a:txBody>
                    <a:bodyPr/>
                    <a:lstStyle/>
                    <a:p>
                      <a:pPr algn="ctr"/>
                      <a:r>
                        <a:rPr lang="en-US" sz="1000"/>
                        <a:t> REST – HTTPS/ Batch Schedular</a:t>
                      </a:r>
                      <a:endParaRPr lang="en-US" sz="1000">
                        <a:latin typeface="+mn-lt"/>
                        <a:cs typeface="Calibri" panose="020F0502020204030204" pitchFamily="34" charset="0"/>
                      </a:endParaRPr>
                    </a:p>
                  </a:txBody>
                  <a:tcPr/>
                </a:tc>
                <a:tc>
                  <a:txBody>
                    <a:bodyPr/>
                    <a:lstStyle/>
                    <a:p>
                      <a:pPr algn="just"/>
                      <a:r>
                        <a:rPr lang="en-US" sz="1000"/>
                        <a:t>In asynchronous data integration MuleSoft doesn’t respond to the API call with error response in a real time base instead it aggregate the error data in batch process, transform it and notify based on the business requirement.</a:t>
                      </a:r>
                      <a:endParaRPr lang="en-US" sz="1000">
                        <a:latin typeface="+mn-lt"/>
                        <a:cs typeface="Calibri" panose="020F0502020204030204" pitchFamily="34" charset="0"/>
                      </a:endParaRPr>
                    </a:p>
                  </a:txBody>
                  <a:tcPr/>
                </a:tc>
                <a:extLst>
                  <a:ext uri="{0D108BD9-81ED-4DB2-BD59-A6C34878D82A}">
                    <a16:rowId xmlns:a16="http://schemas.microsoft.com/office/drawing/2014/main" val="1369689128"/>
                  </a:ext>
                </a:extLst>
              </a:tr>
              <a:tr h="584905">
                <a:tc>
                  <a:txBody>
                    <a:bodyPr/>
                    <a:lstStyle/>
                    <a:p>
                      <a:pPr algn="ctr"/>
                      <a:r>
                        <a:rPr lang="en-US" sz="1000"/>
                        <a:t>3</a:t>
                      </a:r>
                      <a:endParaRPr lang="en-US" sz="1000">
                        <a:latin typeface="+mn-lt"/>
                        <a:cs typeface="Calibri" panose="020F0502020204030204" pitchFamily="34" charset="0"/>
                      </a:endParaRPr>
                    </a:p>
                  </a:txBody>
                  <a:tcPr/>
                </a:tc>
                <a:tc>
                  <a:txBody>
                    <a:bodyPr/>
                    <a:lstStyle/>
                    <a:p>
                      <a:pPr algn="ctr"/>
                      <a:r>
                        <a:rPr lang="en-US" sz="1000"/>
                        <a:t>File Based</a:t>
                      </a:r>
                      <a:endParaRPr lang="en-US" sz="1000">
                        <a:latin typeface="+mn-lt"/>
                        <a:cs typeface="Calibri" panose="020F0502020204030204" pitchFamily="34" charset="0"/>
                      </a:endParaRPr>
                    </a:p>
                  </a:txBody>
                  <a:tcPr/>
                </a:tc>
                <a:tc>
                  <a:txBody>
                    <a:bodyPr/>
                    <a:lstStyle/>
                    <a:p>
                      <a:pPr algn="ctr"/>
                      <a:r>
                        <a:rPr lang="en-US" sz="1000"/>
                        <a:t>    SFTP</a:t>
                      </a:r>
                      <a:endParaRPr lang="en-US" sz="1000">
                        <a:latin typeface="+mn-lt"/>
                        <a:cs typeface="Calibri" panose="020F0502020204030204" pitchFamily="34" charset="0"/>
                      </a:endParaRPr>
                    </a:p>
                  </a:txBody>
                  <a:tcPr/>
                </a:tc>
                <a:tc>
                  <a:txBody>
                    <a:bodyPr/>
                    <a:lstStyle/>
                    <a:p>
                      <a:pPr algn="just"/>
                      <a:r>
                        <a:rPr lang="en-US" sz="1000"/>
                        <a:t>On Processing  the records of the input file from the source, the success data and error data is aggregated separately and transformed into different Files which will then be placed back in the source in different folders based on business requirement.</a:t>
                      </a:r>
                      <a:endParaRPr lang="en-US" sz="1000">
                        <a:latin typeface="+mn-lt"/>
                        <a:cs typeface="Calibri" panose="020F0502020204030204" pitchFamily="34" charset="0"/>
                      </a:endParaRPr>
                    </a:p>
                  </a:txBody>
                  <a:tcPr/>
                </a:tc>
                <a:extLst>
                  <a:ext uri="{0D108BD9-81ED-4DB2-BD59-A6C34878D82A}">
                    <a16:rowId xmlns:a16="http://schemas.microsoft.com/office/drawing/2014/main" val="2385184027"/>
                  </a:ext>
                </a:extLst>
              </a:tr>
              <a:tr h="584905">
                <a:tc>
                  <a:txBody>
                    <a:bodyPr/>
                    <a:lstStyle/>
                    <a:p>
                      <a:pPr algn="ctr"/>
                      <a:r>
                        <a:rPr lang="en-US" sz="1000">
                          <a:latin typeface="+mn-lt"/>
                          <a:cs typeface="Calibri" panose="020F0502020204030204" pitchFamily="34" charset="0"/>
                        </a:rPr>
                        <a:t>4</a:t>
                      </a:r>
                    </a:p>
                  </a:txBody>
                  <a:tcPr/>
                </a:tc>
                <a:tc>
                  <a:txBody>
                    <a:bodyPr/>
                    <a:lstStyle/>
                    <a:p>
                      <a:pPr algn="ctr"/>
                      <a:r>
                        <a:rPr lang="en-US" sz="1000">
                          <a:latin typeface="+mn-lt"/>
                          <a:cs typeface="Calibri" panose="020F0502020204030204" pitchFamily="34" charset="0"/>
                        </a:rPr>
                        <a:t>Direct Integrations</a:t>
                      </a:r>
                    </a:p>
                  </a:txBody>
                  <a:tcPr/>
                </a:tc>
                <a:tc>
                  <a:txBody>
                    <a:bodyPr/>
                    <a:lstStyle/>
                    <a:p>
                      <a:pPr algn="ctr"/>
                      <a:r>
                        <a:rPr lang="en-US" sz="1000">
                          <a:latin typeface="+mn-lt"/>
                          <a:cs typeface="Calibri" panose="020F0502020204030204" pitchFamily="34" charset="0"/>
                        </a:rPr>
                        <a:t>P2P</a:t>
                      </a:r>
                    </a:p>
                  </a:txBody>
                  <a:tcPr/>
                </a:tc>
                <a:tc>
                  <a:txBody>
                    <a:bodyPr/>
                    <a:lstStyle/>
                    <a:p>
                      <a:pPr algn="just"/>
                      <a:r>
                        <a:rPr lang="en-US" sz="1000">
                          <a:latin typeface="+mn-lt"/>
                          <a:cs typeface="Calibri" panose="020F0502020204030204" pitchFamily="34" charset="0"/>
                        </a:rPr>
                        <a:t>On encountering an error e-mail notification will be sent to respective business and technical groups</a:t>
                      </a:r>
                    </a:p>
                  </a:txBody>
                  <a:tcPr/>
                </a:tc>
                <a:extLst>
                  <a:ext uri="{0D108BD9-81ED-4DB2-BD59-A6C34878D82A}">
                    <a16:rowId xmlns:a16="http://schemas.microsoft.com/office/drawing/2014/main" val="3371532784"/>
                  </a:ext>
                </a:extLst>
              </a:tr>
            </a:tbl>
          </a:graphicData>
        </a:graphic>
      </p:graphicFrame>
      <p:sp>
        <p:nvSpPr>
          <p:cNvPr id="12" name="TextBox 11">
            <a:extLst>
              <a:ext uri="{FF2B5EF4-FFF2-40B4-BE49-F238E27FC236}">
                <a16:creationId xmlns:a16="http://schemas.microsoft.com/office/drawing/2014/main" id="{8C672B1D-6B22-4908-ADCF-F592FC1FCFC1}"/>
              </a:ext>
            </a:extLst>
          </p:cNvPr>
          <p:cNvSpPr txBox="1"/>
          <p:nvPr/>
        </p:nvSpPr>
        <p:spPr>
          <a:xfrm>
            <a:off x="278139" y="1251235"/>
            <a:ext cx="4730816" cy="738664"/>
          </a:xfrm>
          <a:prstGeom prst="rect">
            <a:avLst/>
          </a:prstGeom>
          <a:noFill/>
        </p:spPr>
        <p:txBody>
          <a:bodyPr wrap="square">
            <a:spAutoFit/>
          </a:bodyPr>
          <a:lstStyle/>
          <a:p>
            <a:pPr algn="l"/>
            <a:r>
              <a:rPr lang="en-US" sz="1400" b="1" i="0">
                <a:solidFill>
                  <a:srgbClr val="172B4D"/>
                </a:solidFill>
                <a:effectLst/>
              </a:rPr>
              <a:t>Point of Failure and Responsibility Matrix</a:t>
            </a:r>
          </a:p>
          <a:p>
            <a:br>
              <a:rPr lang="en-US" sz="1400"/>
            </a:br>
            <a:endParaRPr lang="en-US" sz="1400"/>
          </a:p>
        </p:txBody>
      </p:sp>
      <p:sp>
        <p:nvSpPr>
          <p:cNvPr id="13" name="TextBox 12">
            <a:extLst>
              <a:ext uri="{FF2B5EF4-FFF2-40B4-BE49-F238E27FC236}">
                <a16:creationId xmlns:a16="http://schemas.microsoft.com/office/drawing/2014/main" id="{CB687B06-BFAA-4212-B761-2A1412615548}"/>
              </a:ext>
            </a:extLst>
          </p:cNvPr>
          <p:cNvSpPr txBox="1"/>
          <p:nvPr/>
        </p:nvSpPr>
        <p:spPr>
          <a:xfrm>
            <a:off x="241015" y="3410188"/>
            <a:ext cx="4730816" cy="738664"/>
          </a:xfrm>
          <a:prstGeom prst="rect">
            <a:avLst/>
          </a:prstGeom>
          <a:noFill/>
        </p:spPr>
        <p:txBody>
          <a:bodyPr wrap="square">
            <a:spAutoFit/>
          </a:bodyPr>
          <a:lstStyle/>
          <a:p>
            <a:pPr algn="l"/>
            <a:r>
              <a:rPr lang="en-US" sz="1400" b="1" i="0">
                <a:solidFill>
                  <a:srgbClr val="172B4D"/>
                </a:solidFill>
                <a:effectLst/>
              </a:rPr>
              <a:t>Design Pattern and Error Handling</a:t>
            </a:r>
          </a:p>
          <a:p>
            <a:br>
              <a:rPr lang="en-US" sz="1400"/>
            </a:br>
            <a:endParaRPr lang="en-US" sz="1400"/>
          </a:p>
        </p:txBody>
      </p:sp>
    </p:spTree>
    <p:extLst>
      <p:ext uri="{BB962C8B-B14F-4D97-AF65-F5344CB8AC3E}">
        <p14:creationId xmlns:p14="http://schemas.microsoft.com/office/powerpoint/2010/main" val="250909199"/>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4304-6E5D-471E-9F7F-0ABD83A2E7D2}"/>
              </a:ext>
            </a:extLst>
          </p:cNvPr>
          <p:cNvSpPr>
            <a:spLocks noGrp="1"/>
          </p:cNvSpPr>
          <p:nvPr>
            <p:ph type="title"/>
          </p:nvPr>
        </p:nvSpPr>
        <p:spPr/>
        <p:txBody>
          <a:bodyPr>
            <a:normAutofit fontScale="90000"/>
          </a:bodyPr>
          <a:lstStyle/>
          <a:p>
            <a:r>
              <a:rPr lang="en-US"/>
              <a:t>MuleSoft Error Handling Process Flow</a:t>
            </a:r>
          </a:p>
        </p:txBody>
      </p:sp>
      <p:sp>
        <p:nvSpPr>
          <p:cNvPr id="3" name="Text Placeholder 2">
            <a:extLst>
              <a:ext uri="{FF2B5EF4-FFF2-40B4-BE49-F238E27FC236}">
                <a16:creationId xmlns:a16="http://schemas.microsoft.com/office/drawing/2014/main" id="{61718396-C652-4E57-9D84-76FA444DC7E3}"/>
              </a:ext>
            </a:extLst>
          </p:cNvPr>
          <p:cNvSpPr>
            <a:spLocks noGrp="1"/>
          </p:cNvSpPr>
          <p:nvPr>
            <p:ph type="body" sz="quarter" idx="13"/>
          </p:nvPr>
        </p:nvSpPr>
        <p:spPr/>
        <p:txBody>
          <a:bodyPr/>
          <a:lstStyle/>
          <a:p>
            <a:r>
              <a:rPr lang="en-US" sz="1200" kern="0"/>
              <a:t>Common Error handler will be used in our MuleSoft applications to send the generic error message along with the error description back to the caller in case of any system errors.</a:t>
            </a:r>
          </a:p>
        </p:txBody>
      </p:sp>
      <p:sp>
        <p:nvSpPr>
          <p:cNvPr id="4" name="Slide Number Placeholder 3">
            <a:extLst>
              <a:ext uri="{FF2B5EF4-FFF2-40B4-BE49-F238E27FC236}">
                <a16:creationId xmlns:a16="http://schemas.microsoft.com/office/drawing/2014/main" id="{41447EB2-F82A-47D7-A90F-AA214E32A94C}"/>
              </a:ext>
            </a:extLst>
          </p:cNvPr>
          <p:cNvSpPr>
            <a:spLocks noGrp="1"/>
          </p:cNvSpPr>
          <p:nvPr>
            <p:ph type="sldNum" sz="quarter" idx="4"/>
          </p:nvPr>
        </p:nvSpPr>
        <p:spPr/>
        <p:txBody>
          <a:bodyPr/>
          <a:lstStyle/>
          <a:p>
            <a:fld id="{BF059A51-1513-4722-B38F-49BCC75F15CA}" type="slidenum">
              <a:rPr lang="en-US" smtClean="0"/>
              <a:pPr/>
              <a:t>25</a:t>
            </a:fld>
            <a:endParaRPr lang="en-US"/>
          </a:p>
        </p:txBody>
      </p:sp>
      <p:sp>
        <p:nvSpPr>
          <p:cNvPr id="5" name="Text Placeholder 4">
            <a:extLst>
              <a:ext uri="{FF2B5EF4-FFF2-40B4-BE49-F238E27FC236}">
                <a16:creationId xmlns:a16="http://schemas.microsoft.com/office/drawing/2014/main" id="{96E6185E-860C-4414-B952-B121F630AC4E}"/>
              </a:ext>
            </a:extLst>
          </p:cNvPr>
          <p:cNvSpPr>
            <a:spLocks noGrp="1"/>
          </p:cNvSpPr>
          <p:nvPr>
            <p:ph type="body" sz="quarter" idx="14"/>
          </p:nvPr>
        </p:nvSpPr>
        <p:spPr/>
        <p:txBody>
          <a:bodyPr/>
          <a:lstStyle/>
          <a:p>
            <a:endParaRPr lang="en-US"/>
          </a:p>
        </p:txBody>
      </p:sp>
      <p:sp>
        <p:nvSpPr>
          <p:cNvPr id="6" name="Rectangle: Rounded Corners 5">
            <a:extLst>
              <a:ext uri="{FF2B5EF4-FFF2-40B4-BE49-F238E27FC236}">
                <a16:creationId xmlns:a16="http://schemas.microsoft.com/office/drawing/2014/main" id="{BCCE698E-6B50-459E-9FB2-249FE79287F2}"/>
              </a:ext>
            </a:extLst>
          </p:cNvPr>
          <p:cNvSpPr/>
          <p:nvPr/>
        </p:nvSpPr>
        <p:spPr>
          <a:xfrm>
            <a:off x="144564" y="2330877"/>
            <a:ext cx="1149939" cy="227599"/>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bg1"/>
                </a:solidFill>
              </a:rPr>
              <a:t>Error Thrown</a:t>
            </a:r>
          </a:p>
        </p:txBody>
      </p:sp>
      <p:sp>
        <p:nvSpPr>
          <p:cNvPr id="8" name="Diamond 7">
            <a:extLst>
              <a:ext uri="{FF2B5EF4-FFF2-40B4-BE49-F238E27FC236}">
                <a16:creationId xmlns:a16="http://schemas.microsoft.com/office/drawing/2014/main" id="{95E286A1-F373-4C8A-8AA3-3B540CAD1F65}"/>
              </a:ext>
            </a:extLst>
          </p:cNvPr>
          <p:cNvSpPr/>
          <p:nvPr/>
        </p:nvSpPr>
        <p:spPr>
          <a:xfrm>
            <a:off x="152383" y="3228309"/>
            <a:ext cx="1149939" cy="517422"/>
          </a:xfrm>
          <a:prstGeom prst="diamond">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Type of  Error</a:t>
            </a:r>
          </a:p>
        </p:txBody>
      </p:sp>
      <p:sp>
        <p:nvSpPr>
          <p:cNvPr id="9" name="Rectangle: Rounded Corners 8">
            <a:extLst>
              <a:ext uri="{FF2B5EF4-FFF2-40B4-BE49-F238E27FC236}">
                <a16:creationId xmlns:a16="http://schemas.microsoft.com/office/drawing/2014/main" id="{D84AD03A-B844-4F41-8B4C-53344C241521}"/>
              </a:ext>
            </a:extLst>
          </p:cNvPr>
          <p:cNvSpPr/>
          <p:nvPr/>
        </p:nvSpPr>
        <p:spPr>
          <a:xfrm>
            <a:off x="1743166" y="1987367"/>
            <a:ext cx="1383260" cy="27949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System Error</a:t>
            </a:r>
          </a:p>
        </p:txBody>
      </p:sp>
      <p:sp>
        <p:nvSpPr>
          <p:cNvPr id="10" name="Rectangle: Rounded Corners 9">
            <a:extLst>
              <a:ext uri="{FF2B5EF4-FFF2-40B4-BE49-F238E27FC236}">
                <a16:creationId xmlns:a16="http://schemas.microsoft.com/office/drawing/2014/main" id="{8B2395D8-6A85-4B98-9544-BD70C6FA4F0C}"/>
              </a:ext>
            </a:extLst>
          </p:cNvPr>
          <p:cNvSpPr/>
          <p:nvPr/>
        </p:nvSpPr>
        <p:spPr>
          <a:xfrm>
            <a:off x="1743166" y="3874893"/>
            <a:ext cx="1383260" cy="279497"/>
          </a:xfrm>
          <a:prstGeom prst="round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Logical Error</a:t>
            </a:r>
          </a:p>
        </p:txBody>
      </p:sp>
      <p:sp>
        <p:nvSpPr>
          <p:cNvPr id="11" name="Rectangle: Rounded Corners 10">
            <a:extLst>
              <a:ext uri="{FF2B5EF4-FFF2-40B4-BE49-F238E27FC236}">
                <a16:creationId xmlns:a16="http://schemas.microsoft.com/office/drawing/2014/main" id="{63B23C35-60C0-4289-B237-AB0924DED510}"/>
              </a:ext>
            </a:extLst>
          </p:cNvPr>
          <p:cNvSpPr/>
          <p:nvPr/>
        </p:nvSpPr>
        <p:spPr>
          <a:xfrm>
            <a:off x="2961730" y="4536188"/>
            <a:ext cx="1383260" cy="27949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Validation Error</a:t>
            </a:r>
          </a:p>
        </p:txBody>
      </p:sp>
      <p:sp>
        <p:nvSpPr>
          <p:cNvPr id="28" name="Rectangle 27">
            <a:extLst>
              <a:ext uri="{FF2B5EF4-FFF2-40B4-BE49-F238E27FC236}">
                <a16:creationId xmlns:a16="http://schemas.microsoft.com/office/drawing/2014/main" id="{EBD34257-673F-475E-BA9B-37FEDE096561}"/>
              </a:ext>
            </a:extLst>
          </p:cNvPr>
          <p:cNvSpPr/>
          <p:nvPr/>
        </p:nvSpPr>
        <p:spPr>
          <a:xfrm>
            <a:off x="4573209" y="4427629"/>
            <a:ext cx="3512011" cy="494845"/>
          </a:xfrm>
          <a:prstGeom prst="rect">
            <a:avLst/>
          </a:prstGeom>
          <a:solidFill>
            <a:schemeClr val="accent5">
              <a:lumMod val="20000"/>
              <a:lumOff val="80000"/>
            </a:schemeClr>
          </a:solidFill>
          <a:ln w="3175" cap="flat" cmpd="sng" algn="ctr">
            <a:solidFill>
              <a:schemeClr val="tx1"/>
            </a:solidFill>
            <a:prstDash val="solid"/>
          </a:ln>
          <a:effectLst/>
        </p:spPr>
        <p:txBody>
          <a:bodyPr rtlCol="0" anchor="ctr"/>
          <a:lstStyle/>
          <a:p>
            <a:pPr algn="ctr" fontAlgn="auto">
              <a:lnSpc>
                <a:spcPct val="106000"/>
              </a:lnSpc>
              <a:spcBef>
                <a:spcPts val="0"/>
              </a:spcBef>
              <a:spcAft>
                <a:spcPts val="0"/>
              </a:spcAft>
            </a:pPr>
            <a:r>
              <a:rPr lang="en-GB" sz="900" kern="0">
                <a:ea typeface="Verdana" pitchFamily="34" charset="0"/>
                <a:cs typeface="Arial" panose="020B0604020202020204" pitchFamily="34" charset="0"/>
              </a:rPr>
              <a:t>Perform RAML Based, JSON Schema, Code Level Validations. Send 400 Error as response</a:t>
            </a:r>
          </a:p>
        </p:txBody>
      </p:sp>
      <p:sp>
        <p:nvSpPr>
          <p:cNvPr id="31" name="Rectangle 30">
            <a:extLst>
              <a:ext uri="{FF2B5EF4-FFF2-40B4-BE49-F238E27FC236}">
                <a16:creationId xmlns:a16="http://schemas.microsoft.com/office/drawing/2014/main" id="{9801CE9F-F76E-46B9-B099-D32DE1A0396C}"/>
              </a:ext>
            </a:extLst>
          </p:cNvPr>
          <p:cNvSpPr/>
          <p:nvPr/>
        </p:nvSpPr>
        <p:spPr>
          <a:xfrm>
            <a:off x="5341995" y="1448179"/>
            <a:ext cx="2743225" cy="366640"/>
          </a:xfrm>
          <a:prstGeom prst="rect">
            <a:avLst/>
          </a:prstGeom>
          <a:solidFill>
            <a:schemeClr val="accent5">
              <a:lumMod val="20000"/>
              <a:lumOff val="80000"/>
            </a:schemeClr>
          </a:solidFill>
          <a:ln w="3175" cap="flat" cmpd="sng" algn="ctr">
            <a:solidFill>
              <a:schemeClr val="tx1"/>
            </a:solidFill>
            <a:prstDash val="solid"/>
          </a:ln>
          <a:effectLst/>
        </p:spPr>
        <p:txBody>
          <a:bodyPr rtlCol="0" anchor="ctr"/>
          <a:lstStyle/>
          <a:p>
            <a:pPr algn="ctr" fontAlgn="auto">
              <a:lnSpc>
                <a:spcPct val="106000"/>
              </a:lnSpc>
              <a:spcBef>
                <a:spcPts val="0"/>
              </a:spcBef>
              <a:spcAft>
                <a:spcPts val="0"/>
              </a:spcAft>
            </a:pPr>
            <a:r>
              <a:rPr lang="en-GB" sz="900" kern="0">
                <a:ea typeface="Verdana" pitchFamily="34" charset="0"/>
                <a:cs typeface="Arial" panose="020B0604020202020204" pitchFamily="34" charset="0"/>
              </a:rPr>
              <a:t>Perform Retries for max of  3 times for Connectivity Errors and sends out an email</a:t>
            </a:r>
          </a:p>
        </p:txBody>
      </p:sp>
      <p:cxnSp>
        <p:nvCxnSpPr>
          <p:cNvPr id="36" name="Connector: Elbow 35">
            <a:extLst>
              <a:ext uri="{FF2B5EF4-FFF2-40B4-BE49-F238E27FC236}">
                <a16:creationId xmlns:a16="http://schemas.microsoft.com/office/drawing/2014/main" id="{AA453FA1-F13A-4DFB-A055-CB00FC17C6CA}"/>
              </a:ext>
            </a:extLst>
          </p:cNvPr>
          <p:cNvCxnSpPr>
            <a:cxnSpLocks/>
            <a:stCxn id="8" idx="3"/>
            <a:endCxn id="10" idx="1"/>
          </p:cNvCxnSpPr>
          <p:nvPr/>
        </p:nvCxnSpPr>
        <p:spPr>
          <a:xfrm>
            <a:off x="1302322" y="3487020"/>
            <a:ext cx="440844" cy="52762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B69968AB-C3CD-4E5D-9860-29740BABC984}"/>
              </a:ext>
            </a:extLst>
          </p:cNvPr>
          <p:cNvCxnSpPr>
            <a:cxnSpLocks/>
            <a:stCxn id="10" idx="2"/>
            <a:endCxn id="11" idx="1"/>
          </p:cNvCxnSpPr>
          <p:nvPr/>
        </p:nvCxnSpPr>
        <p:spPr>
          <a:xfrm rot="16200000" flipH="1">
            <a:off x="2437490" y="4151696"/>
            <a:ext cx="521547" cy="52693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FD8D77B1-7384-4082-9AAA-F0733550989C}"/>
              </a:ext>
            </a:extLst>
          </p:cNvPr>
          <p:cNvCxnSpPr>
            <a:cxnSpLocks/>
            <a:stCxn id="8" idx="3"/>
            <a:endCxn id="9" idx="1"/>
          </p:cNvCxnSpPr>
          <p:nvPr/>
        </p:nvCxnSpPr>
        <p:spPr>
          <a:xfrm flipV="1">
            <a:off x="1302322" y="2127116"/>
            <a:ext cx="440844" cy="135990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Rounded Corners 25">
            <a:extLst>
              <a:ext uri="{FF2B5EF4-FFF2-40B4-BE49-F238E27FC236}">
                <a16:creationId xmlns:a16="http://schemas.microsoft.com/office/drawing/2014/main" id="{999B9230-BC42-47C5-9304-9F09E95C339B}"/>
              </a:ext>
            </a:extLst>
          </p:cNvPr>
          <p:cNvSpPr/>
          <p:nvPr/>
        </p:nvSpPr>
        <p:spPr>
          <a:xfrm>
            <a:off x="2961730" y="5164270"/>
            <a:ext cx="1383260" cy="27949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Transformation Error</a:t>
            </a:r>
          </a:p>
        </p:txBody>
      </p:sp>
      <p:sp>
        <p:nvSpPr>
          <p:cNvPr id="27" name="Rectangle: Rounded Corners 26">
            <a:extLst>
              <a:ext uri="{FF2B5EF4-FFF2-40B4-BE49-F238E27FC236}">
                <a16:creationId xmlns:a16="http://schemas.microsoft.com/office/drawing/2014/main" id="{F8A2DE27-72D7-4920-8044-CD3ACB560D8C}"/>
              </a:ext>
            </a:extLst>
          </p:cNvPr>
          <p:cNvSpPr/>
          <p:nvPr/>
        </p:nvSpPr>
        <p:spPr>
          <a:xfrm>
            <a:off x="3570742" y="1489628"/>
            <a:ext cx="1383260" cy="27949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Connectivity Error</a:t>
            </a:r>
          </a:p>
        </p:txBody>
      </p:sp>
      <p:sp>
        <p:nvSpPr>
          <p:cNvPr id="30" name="Rectangle: Rounded Corners 29">
            <a:extLst>
              <a:ext uri="{FF2B5EF4-FFF2-40B4-BE49-F238E27FC236}">
                <a16:creationId xmlns:a16="http://schemas.microsoft.com/office/drawing/2014/main" id="{5388F9AB-3A92-47E5-AD44-9C6765260153}"/>
              </a:ext>
            </a:extLst>
          </p:cNvPr>
          <p:cNvSpPr/>
          <p:nvPr/>
        </p:nvSpPr>
        <p:spPr>
          <a:xfrm>
            <a:off x="3577161" y="2630887"/>
            <a:ext cx="1383260" cy="27949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Trigger Error</a:t>
            </a:r>
          </a:p>
        </p:txBody>
      </p:sp>
      <p:cxnSp>
        <p:nvCxnSpPr>
          <p:cNvPr id="32" name="Connector: Elbow 31">
            <a:extLst>
              <a:ext uri="{FF2B5EF4-FFF2-40B4-BE49-F238E27FC236}">
                <a16:creationId xmlns:a16="http://schemas.microsoft.com/office/drawing/2014/main" id="{0A194C7E-A3B9-41BE-86B6-5142C6630390}"/>
              </a:ext>
            </a:extLst>
          </p:cNvPr>
          <p:cNvCxnSpPr>
            <a:cxnSpLocks/>
            <a:stCxn id="10" idx="2"/>
            <a:endCxn id="26" idx="1"/>
          </p:cNvCxnSpPr>
          <p:nvPr/>
        </p:nvCxnSpPr>
        <p:spPr>
          <a:xfrm rot="16200000" flipH="1">
            <a:off x="2123449" y="4465737"/>
            <a:ext cx="1149629" cy="52693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619C65B-8DFD-41F6-9495-1131741EC60F}"/>
              </a:ext>
            </a:extLst>
          </p:cNvPr>
          <p:cNvCxnSpPr>
            <a:stCxn id="6" idx="2"/>
            <a:endCxn id="8" idx="0"/>
          </p:cNvCxnSpPr>
          <p:nvPr/>
        </p:nvCxnSpPr>
        <p:spPr>
          <a:xfrm>
            <a:off x="719534" y="2558476"/>
            <a:ext cx="7819" cy="669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8D0DD15-524E-42E8-9219-DD1E3975189F}"/>
              </a:ext>
            </a:extLst>
          </p:cNvPr>
          <p:cNvCxnSpPr>
            <a:cxnSpLocks/>
            <a:stCxn id="9" idx="3"/>
            <a:endCxn id="27" idx="1"/>
          </p:cNvCxnSpPr>
          <p:nvPr/>
        </p:nvCxnSpPr>
        <p:spPr>
          <a:xfrm flipV="1">
            <a:off x="3126426" y="1629377"/>
            <a:ext cx="444316" cy="49773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056358A1-87F9-4BF1-BC11-443DD6C4C909}"/>
              </a:ext>
            </a:extLst>
          </p:cNvPr>
          <p:cNvCxnSpPr>
            <a:cxnSpLocks/>
            <a:stCxn id="9" idx="3"/>
            <a:endCxn id="30" idx="1"/>
          </p:cNvCxnSpPr>
          <p:nvPr/>
        </p:nvCxnSpPr>
        <p:spPr>
          <a:xfrm>
            <a:off x="3126426" y="2127116"/>
            <a:ext cx="450735" cy="6435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653FE55-79A3-4604-843B-D896CBA78B06}"/>
              </a:ext>
            </a:extLst>
          </p:cNvPr>
          <p:cNvCxnSpPr>
            <a:cxnSpLocks/>
            <a:stCxn id="27" idx="3"/>
            <a:endCxn id="31" idx="1"/>
          </p:cNvCxnSpPr>
          <p:nvPr/>
        </p:nvCxnSpPr>
        <p:spPr>
          <a:xfrm>
            <a:off x="4954002" y="1629377"/>
            <a:ext cx="387993" cy="2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8CC4625-B520-4E48-891E-E10A5346F242}"/>
              </a:ext>
            </a:extLst>
          </p:cNvPr>
          <p:cNvSpPr/>
          <p:nvPr/>
        </p:nvSpPr>
        <p:spPr>
          <a:xfrm>
            <a:off x="2961730" y="5786272"/>
            <a:ext cx="1383260" cy="27949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Process Error</a:t>
            </a:r>
          </a:p>
        </p:txBody>
      </p:sp>
      <p:cxnSp>
        <p:nvCxnSpPr>
          <p:cNvPr id="65" name="Connector: Elbow 64">
            <a:extLst>
              <a:ext uri="{FF2B5EF4-FFF2-40B4-BE49-F238E27FC236}">
                <a16:creationId xmlns:a16="http://schemas.microsoft.com/office/drawing/2014/main" id="{7E531771-7E89-4ACA-8499-D069C81AABD1}"/>
              </a:ext>
            </a:extLst>
          </p:cNvPr>
          <p:cNvCxnSpPr>
            <a:cxnSpLocks/>
            <a:stCxn id="10" idx="2"/>
            <a:endCxn id="64" idx="1"/>
          </p:cNvCxnSpPr>
          <p:nvPr/>
        </p:nvCxnSpPr>
        <p:spPr>
          <a:xfrm rot="16200000" flipH="1">
            <a:off x="1812448" y="4776738"/>
            <a:ext cx="1771631" cy="52693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D6311907-2528-4563-A9A7-0604E98375B9}"/>
              </a:ext>
            </a:extLst>
          </p:cNvPr>
          <p:cNvSpPr/>
          <p:nvPr/>
        </p:nvSpPr>
        <p:spPr>
          <a:xfrm>
            <a:off x="2961731" y="6406422"/>
            <a:ext cx="1383260" cy="279497"/>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Business Error</a:t>
            </a:r>
          </a:p>
        </p:txBody>
      </p:sp>
      <p:cxnSp>
        <p:nvCxnSpPr>
          <p:cNvPr id="70" name="Connector: Elbow 69">
            <a:extLst>
              <a:ext uri="{FF2B5EF4-FFF2-40B4-BE49-F238E27FC236}">
                <a16:creationId xmlns:a16="http://schemas.microsoft.com/office/drawing/2014/main" id="{098A0156-70A1-442F-81DC-D2FA21E44DBA}"/>
              </a:ext>
            </a:extLst>
          </p:cNvPr>
          <p:cNvCxnSpPr>
            <a:cxnSpLocks/>
            <a:stCxn id="10" idx="2"/>
            <a:endCxn id="69" idx="1"/>
          </p:cNvCxnSpPr>
          <p:nvPr/>
        </p:nvCxnSpPr>
        <p:spPr>
          <a:xfrm rot="16200000" flipH="1">
            <a:off x="1502373" y="5086812"/>
            <a:ext cx="2391781" cy="5269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91542386-241B-49B4-B8A3-EB19AE4B8BE7}"/>
              </a:ext>
            </a:extLst>
          </p:cNvPr>
          <p:cNvSpPr/>
          <p:nvPr/>
        </p:nvSpPr>
        <p:spPr>
          <a:xfrm>
            <a:off x="4583339" y="5121659"/>
            <a:ext cx="3501879" cy="366640"/>
          </a:xfrm>
          <a:prstGeom prst="rect">
            <a:avLst/>
          </a:prstGeom>
          <a:solidFill>
            <a:schemeClr val="accent5">
              <a:lumMod val="20000"/>
              <a:lumOff val="80000"/>
            </a:schemeClr>
          </a:solidFill>
          <a:ln w="3175" cap="flat" cmpd="sng" algn="ctr">
            <a:solidFill>
              <a:schemeClr val="tx1"/>
            </a:solidFill>
            <a:prstDash val="solid"/>
          </a:ln>
          <a:effectLst/>
        </p:spPr>
        <p:txBody>
          <a:bodyPr rtlCol="0" anchor="ctr"/>
          <a:lstStyle/>
          <a:p>
            <a:pPr algn="ctr" fontAlgn="auto">
              <a:lnSpc>
                <a:spcPct val="106000"/>
              </a:lnSpc>
              <a:spcBef>
                <a:spcPts val="0"/>
              </a:spcBef>
              <a:spcAft>
                <a:spcPts val="0"/>
              </a:spcAft>
            </a:pPr>
            <a:r>
              <a:rPr lang="en-GB" sz="900" kern="0">
                <a:ea typeface="Verdana" pitchFamily="34" charset="0"/>
                <a:cs typeface="Arial" panose="020B0604020202020204" pitchFamily="34" charset="0"/>
              </a:rPr>
              <a:t>Errors are captured and is sent to Business/ Technical DLs for resolution</a:t>
            </a:r>
          </a:p>
        </p:txBody>
      </p:sp>
      <p:sp>
        <p:nvSpPr>
          <p:cNvPr id="78" name="Rectangle 77">
            <a:extLst>
              <a:ext uri="{FF2B5EF4-FFF2-40B4-BE49-F238E27FC236}">
                <a16:creationId xmlns:a16="http://schemas.microsoft.com/office/drawing/2014/main" id="{4D65DE62-7758-495E-A8FE-57E4EB415BD8}"/>
              </a:ext>
            </a:extLst>
          </p:cNvPr>
          <p:cNvSpPr/>
          <p:nvPr/>
        </p:nvSpPr>
        <p:spPr>
          <a:xfrm>
            <a:off x="4583340" y="5743645"/>
            <a:ext cx="3501878" cy="366640"/>
          </a:xfrm>
          <a:prstGeom prst="rect">
            <a:avLst/>
          </a:prstGeom>
          <a:solidFill>
            <a:schemeClr val="accent5">
              <a:lumMod val="20000"/>
              <a:lumOff val="80000"/>
            </a:schemeClr>
          </a:solidFill>
          <a:ln w="3175" cap="flat" cmpd="sng" algn="ctr">
            <a:solidFill>
              <a:schemeClr val="tx1"/>
            </a:solidFill>
            <a:prstDash val="solid"/>
          </a:ln>
          <a:effectLst/>
        </p:spPr>
        <p:txBody>
          <a:bodyPr rtlCol="0" anchor="ctr"/>
          <a:lstStyle/>
          <a:p>
            <a:pPr algn="ctr" fontAlgn="auto">
              <a:lnSpc>
                <a:spcPct val="106000"/>
              </a:lnSpc>
              <a:spcBef>
                <a:spcPts val="0"/>
              </a:spcBef>
              <a:spcAft>
                <a:spcPts val="0"/>
              </a:spcAft>
            </a:pPr>
            <a:r>
              <a:rPr lang="en-GB" sz="900" kern="0">
                <a:ea typeface="Verdana" pitchFamily="34" charset="0"/>
                <a:cs typeface="Arial" panose="020B0604020202020204" pitchFamily="34" charset="0"/>
              </a:rPr>
              <a:t>Errors are captured and is sent to Business/ Technical DLs for resolution</a:t>
            </a:r>
          </a:p>
        </p:txBody>
      </p:sp>
      <p:sp>
        <p:nvSpPr>
          <p:cNvPr id="79" name="Rectangle 78">
            <a:extLst>
              <a:ext uri="{FF2B5EF4-FFF2-40B4-BE49-F238E27FC236}">
                <a16:creationId xmlns:a16="http://schemas.microsoft.com/office/drawing/2014/main" id="{1644EC9F-0B8A-49F8-B560-A6AD80A119BF}"/>
              </a:ext>
            </a:extLst>
          </p:cNvPr>
          <p:cNvSpPr/>
          <p:nvPr/>
        </p:nvSpPr>
        <p:spPr>
          <a:xfrm>
            <a:off x="4583340" y="6360866"/>
            <a:ext cx="3501880" cy="366640"/>
          </a:xfrm>
          <a:prstGeom prst="rect">
            <a:avLst/>
          </a:prstGeom>
          <a:solidFill>
            <a:schemeClr val="accent5">
              <a:lumMod val="20000"/>
              <a:lumOff val="80000"/>
            </a:schemeClr>
          </a:solidFill>
          <a:ln w="3175" cap="flat" cmpd="sng" algn="ctr">
            <a:solidFill>
              <a:schemeClr val="tx1"/>
            </a:solidFill>
            <a:prstDash val="solid"/>
          </a:ln>
          <a:effectLst/>
        </p:spPr>
        <p:txBody>
          <a:bodyPr rtlCol="0" anchor="ctr"/>
          <a:lstStyle/>
          <a:p>
            <a:pPr algn="ctr" fontAlgn="auto">
              <a:lnSpc>
                <a:spcPct val="106000"/>
              </a:lnSpc>
              <a:spcBef>
                <a:spcPts val="0"/>
              </a:spcBef>
              <a:spcAft>
                <a:spcPts val="0"/>
              </a:spcAft>
            </a:pPr>
            <a:r>
              <a:rPr lang="en-GB" sz="900" kern="0">
                <a:ea typeface="Verdana" pitchFamily="34" charset="0"/>
                <a:cs typeface="Arial" panose="020B0604020202020204" pitchFamily="34" charset="0"/>
              </a:rPr>
              <a:t>Errors are captured and is sent to Business/ Technical DLs for resolution</a:t>
            </a:r>
          </a:p>
        </p:txBody>
      </p:sp>
      <p:sp>
        <p:nvSpPr>
          <p:cNvPr id="33" name="Rectangle 32">
            <a:extLst>
              <a:ext uri="{FF2B5EF4-FFF2-40B4-BE49-F238E27FC236}">
                <a16:creationId xmlns:a16="http://schemas.microsoft.com/office/drawing/2014/main" id="{8E7A6226-6F82-4472-88BA-FF8FB410C50D}"/>
              </a:ext>
            </a:extLst>
          </p:cNvPr>
          <p:cNvSpPr/>
          <p:nvPr/>
        </p:nvSpPr>
        <p:spPr>
          <a:xfrm>
            <a:off x="5341994" y="2590863"/>
            <a:ext cx="2743225" cy="366640"/>
          </a:xfrm>
          <a:prstGeom prst="rect">
            <a:avLst/>
          </a:prstGeom>
          <a:solidFill>
            <a:schemeClr val="accent5">
              <a:lumMod val="20000"/>
              <a:lumOff val="80000"/>
            </a:schemeClr>
          </a:solidFill>
          <a:ln w="3175" cap="flat" cmpd="sng" algn="ctr">
            <a:solidFill>
              <a:schemeClr val="tx1"/>
            </a:solidFill>
            <a:prstDash val="solid"/>
          </a:ln>
          <a:effectLst/>
        </p:spPr>
        <p:txBody>
          <a:bodyPr rtlCol="0" anchor="ctr"/>
          <a:lstStyle/>
          <a:p>
            <a:pPr algn="ctr" fontAlgn="auto">
              <a:lnSpc>
                <a:spcPct val="106000"/>
              </a:lnSpc>
              <a:spcBef>
                <a:spcPts val="0"/>
              </a:spcBef>
              <a:spcAft>
                <a:spcPts val="0"/>
              </a:spcAft>
            </a:pPr>
            <a:r>
              <a:rPr lang="en-GB" sz="900" kern="0">
                <a:ea typeface="Verdana" pitchFamily="34" charset="0"/>
                <a:cs typeface="Arial" panose="020B0604020202020204" pitchFamily="34" charset="0"/>
              </a:rPr>
              <a:t>Perform Retries for max of  3 times for Connectivity Errors and sends out an email</a:t>
            </a:r>
          </a:p>
        </p:txBody>
      </p:sp>
      <p:cxnSp>
        <p:nvCxnSpPr>
          <p:cNvPr id="34" name="Straight Arrow Connector 33">
            <a:extLst>
              <a:ext uri="{FF2B5EF4-FFF2-40B4-BE49-F238E27FC236}">
                <a16:creationId xmlns:a16="http://schemas.microsoft.com/office/drawing/2014/main" id="{5BDEF349-83F8-4DDF-94B5-D4F9F2830267}"/>
              </a:ext>
            </a:extLst>
          </p:cNvPr>
          <p:cNvCxnSpPr>
            <a:cxnSpLocks/>
            <a:stCxn id="30" idx="3"/>
            <a:endCxn id="33" idx="1"/>
          </p:cNvCxnSpPr>
          <p:nvPr/>
        </p:nvCxnSpPr>
        <p:spPr>
          <a:xfrm>
            <a:off x="4960421" y="2770636"/>
            <a:ext cx="381573" cy="3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149BE12-A8D2-49DA-96AF-76A94E87FD2F}"/>
              </a:ext>
            </a:extLst>
          </p:cNvPr>
          <p:cNvCxnSpPr>
            <a:cxnSpLocks/>
            <a:stCxn id="11" idx="3"/>
            <a:endCxn id="28" idx="1"/>
          </p:cNvCxnSpPr>
          <p:nvPr/>
        </p:nvCxnSpPr>
        <p:spPr>
          <a:xfrm flipV="1">
            <a:off x="4344990" y="4675052"/>
            <a:ext cx="228219" cy="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E0DD0CC-1269-46B6-B6F2-E670CDE582B0}"/>
              </a:ext>
            </a:extLst>
          </p:cNvPr>
          <p:cNvCxnSpPr>
            <a:cxnSpLocks/>
            <a:stCxn id="26" idx="3"/>
            <a:endCxn id="77" idx="1"/>
          </p:cNvCxnSpPr>
          <p:nvPr/>
        </p:nvCxnSpPr>
        <p:spPr>
          <a:xfrm>
            <a:off x="4344990" y="5304019"/>
            <a:ext cx="238349" cy="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4F6F080-C7CC-4601-9928-D59BC640A4F9}"/>
              </a:ext>
            </a:extLst>
          </p:cNvPr>
          <p:cNvCxnSpPr>
            <a:cxnSpLocks/>
            <a:stCxn id="64" idx="3"/>
            <a:endCxn id="78" idx="1"/>
          </p:cNvCxnSpPr>
          <p:nvPr/>
        </p:nvCxnSpPr>
        <p:spPr>
          <a:xfrm>
            <a:off x="4344990" y="5926021"/>
            <a:ext cx="238350" cy="9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EF71BF-833B-443F-AB45-71EF9FBDE64E}"/>
              </a:ext>
            </a:extLst>
          </p:cNvPr>
          <p:cNvCxnSpPr>
            <a:cxnSpLocks/>
            <a:stCxn id="69" idx="3"/>
            <a:endCxn id="79" idx="1"/>
          </p:cNvCxnSpPr>
          <p:nvPr/>
        </p:nvCxnSpPr>
        <p:spPr>
          <a:xfrm flipV="1">
            <a:off x="4344991" y="6544186"/>
            <a:ext cx="238349" cy="1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C8E5EC59-0D10-4AD1-9746-C51DC26F15AF}"/>
              </a:ext>
            </a:extLst>
          </p:cNvPr>
          <p:cNvGrpSpPr/>
          <p:nvPr/>
        </p:nvGrpSpPr>
        <p:grpSpPr>
          <a:xfrm>
            <a:off x="240523" y="1302272"/>
            <a:ext cx="958019" cy="770285"/>
            <a:chOff x="158144" y="1187719"/>
            <a:chExt cx="958019" cy="770285"/>
          </a:xfrm>
        </p:grpSpPr>
        <p:pic>
          <p:nvPicPr>
            <p:cNvPr id="46" name="Picture 2" descr="Mulesoft · GitHub">
              <a:extLst>
                <a:ext uri="{FF2B5EF4-FFF2-40B4-BE49-F238E27FC236}">
                  <a16:creationId xmlns:a16="http://schemas.microsoft.com/office/drawing/2014/main" id="{37DD0ABF-1770-4B4A-B1E8-4E5405F31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07" y="1187719"/>
              <a:ext cx="554494" cy="55449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10C9BE3-2178-4473-B3E0-C68A4D8E3F1B}"/>
                </a:ext>
              </a:extLst>
            </p:cNvPr>
            <p:cNvSpPr txBox="1"/>
            <p:nvPr/>
          </p:nvSpPr>
          <p:spPr>
            <a:xfrm>
              <a:off x="158144" y="1681005"/>
              <a:ext cx="958019" cy="276999"/>
            </a:xfrm>
            <a:prstGeom prst="rect">
              <a:avLst/>
            </a:prstGeom>
            <a:noFill/>
          </p:spPr>
          <p:txBody>
            <a:bodyPr wrap="none" rtlCol="0">
              <a:spAutoFit/>
            </a:bodyPr>
            <a:lstStyle/>
            <a:p>
              <a:r>
                <a:rPr lang="en-US" sz="1200" b="1"/>
                <a:t>Mule Apps</a:t>
              </a:r>
            </a:p>
          </p:txBody>
        </p:sp>
      </p:grpSp>
      <p:cxnSp>
        <p:nvCxnSpPr>
          <p:cNvPr id="51" name="Straight Arrow Connector 50">
            <a:extLst>
              <a:ext uri="{FF2B5EF4-FFF2-40B4-BE49-F238E27FC236}">
                <a16:creationId xmlns:a16="http://schemas.microsoft.com/office/drawing/2014/main" id="{D461D35A-37E7-4435-A52A-713096AF4780}"/>
              </a:ext>
            </a:extLst>
          </p:cNvPr>
          <p:cNvCxnSpPr>
            <a:cxnSpLocks/>
            <a:stCxn id="19" idx="2"/>
            <a:endCxn id="6" idx="0"/>
          </p:cNvCxnSpPr>
          <p:nvPr/>
        </p:nvCxnSpPr>
        <p:spPr>
          <a:xfrm>
            <a:off x="719533" y="2072557"/>
            <a:ext cx="1" cy="258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06318"/>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5A26E-275B-4DFE-9E9A-24A2DAE4703F}"/>
              </a:ext>
            </a:extLst>
          </p:cNvPr>
          <p:cNvSpPr>
            <a:spLocks noGrp="1"/>
          </p:cNvSpPr>
          <p:nvPr>
            <p:ph type="title"/>
          </p:nvPr>
        </p:nvSpPr>
        <p:spPr/>
        <p:txBody>
          <a:bodyPr>
            <a:normAutofit fontScale="90000"/>
          </a:bodyPr>
          <a:lstStyle/>
          <a:p>
            <a:r>
              <a:rPr lang="en-US"/>
              <a:t>Error Reprocessing</a:t>
            </a:r>
          </a:p>
        </p:txBody>
      </p:sp>
      <p:sp>
        <p:nvSpPr>
          <p:cNvPr id="9" name="Text Placeholder 8">
            <a:extLst>
              <a:ext uri="{FF2B5EF4-FFF2-40B4-BE49-F238E27FC236}">
                <a16:creationId xmlns:a16="http://schemas.microsoft.com/office/drawing/2014/main" id="{72753AA6-CEEB-46AE-BC53-17C56F35470D}"/>
              </a:ext>
            </a:extLst>
          </p:cNvPr>
          <p:cNvSpPr>
            <a:spLocks noGrp="1"/>
          </p:cNvSpPr>
          <p:nvPr>
            <p:ph type="body" sz="quarter" idx="13"/>
          </p:nvPr>
        </p:nvSpPr>
        <p:spPr/>
        <p:txBody>
          <a:bodyPr vert="horz" lIns="91440" tIns="45720" rIns="91440" bIns="45720" rtlCol="0" anchor="t">
            <a:noAutofit/>
          </a:bodyPr>
          <a:lstStyle/>
          <a:p>
            <a:r>
              <a:rPr lang="en-US" sz="1600">
                <a:cs typeface="Arial"/>
              </a:rPr>
              <a:t>Reprocessing is critical topic and cover under below flow</a:t>
            </a:r>
            <a:endParaRPr lang="en-US"/>
          </a:p>
        </p:txBody>
      </p:sp>
      <p:sp>
        <p:nvSpPr>
          <p:cNvPr id="4" name="Slide Number Placeholder 3">
            <a:extLst>
              <a:ext uri="{FF2B5EF4-FFF2-40B4-BE49-F238E27FC236}">
                <a16:creationId xmlns:a16="http://schemas.microsoft.com/office/drawing/2014/main" id="{91086243-4EC2-4E87-96F2-FD48732066C6}"/>
              </a:ext>
            </a:extLst>
          </p:cNvPr>
          <p:cNvSpPr>
            <a:spLocks noGrp="1"/>
          </p:cNvSpPr>
          <p:nvPr>
            <p:ph type="sldNum" sz="quarter" idx="4"/>
          </p:nvPr>
        </p:nvSpPr>
        <p:spPr/>
        <p:txBody>
          <a:bodyPr/>
          <a:lstStyle/>
          <a:p>
            <a:fld id="{BF059A51-1513-4722-B38F-49BCC75F15CA}" type="slidenum">
              <a:rPr lang="en-US" smtClean="0"/>
              <a:pPr/>
              <a:t>26</a:t>
            </a:fld>
            <a:endParaRPr lang="en-US"/>
          </a:p>
        </p:txBody>
      </p:sp>
      <p:sp>
        <p:nvSpPr>
          <p:cNvPr id="10" name="Text Placeholder 9">
            <a:extLst>
              <a:ext uri="{FF2B5EF4-FFF2-40B4-BE49-F238E27FC236}">
                <a16:creationId xmlns:a16="http://schemas.microsoft.com/office/drawing/2014/main" id="{8EA56896-48DE-4588-B86B-5A3E7BF68DAF}"/>
              </a:ext>
            </a:extLst>
          </p:cNvPr>
          <p:cNvSpPr>
            <a:spLocks noGrp="1"/>
          </p:cNvSpPr>
          <p:nvPr>
            <p:ph type="body" sz="quarter" idx="14"/>
          </p:nvPr>
        </p:nvSpPr>
        <p:spPr/>
        <p:txBody>
          <a:bodyPr/>
          <a:lstStyle/>
          <a:p>
            <a:endParaRPr lang="en-US"/>
          </a:p>
        </p:txBody>
      </p:sp>
      <p:sp>
        <p:nvSpPr>
          <p:cNvPr id="8" name="TextBox 7">
            <a:extLst>
              <a:ext uri="{FF2B5EF4-FFF2-40B4-BE49-F238E27FC236}">
                <a16:creationId xmlns:a16="http://schemas.microsoft.com/office/drawing/2014/main" id="{B0313B25-3143-4658-A9BA-EF0EC065AC2E}"/>
              </a:ext>
            </a:extLst>
          </p:cNvPr>
          <p:cNvSpPr txBox="1"/>
          <p:nvPr/>
        </p:nvSpPr>
        <p:spPr>
          <a:xfrm>
            <a:off x="241015" y="1190193"/>
            <a:ext cx="7987004" cy="646331"/>
          </a:xfrm>
          <a:prstGeom prst="rect">
            <a:avLst/>
          </a:prstGeom>
          <a:noFill/>
        </p:spPr>
        <p:txBody>
          <a:bodyPr wrap="square">
            <a:spAutoFit/>
          </a:bodyPr>
          <a:lstStyle/>
          <a:p>
            <a:pPr algn="l"/>
            <a:r>
              <a:rPr lang="en-US" sz="1200" b="0" i="0">
                <a:solidFill>
                  <a:srgbClr val="172B4D"/>
                </a:solidFill>
                <a:effectLst/>
              </a:rPr>
              <a:t>Reprocessing messages is case specific and should be dealt as per interface requirement. In most of the cases,</a:t>
            </a:r>
          </a:p>
          <a:p>
            <a:pPr marL="285750" indent="-285750" algn="l">
              <a:buFont typeface="Arial" panose="020B0604020202020204" pitchFamily="34" charset="0"/>
              <a:buChar char="•"/>
            </a:pPr>
            <a:r>
              <a:rPr lang="en-US" sz="1200" b="0" i="0">
                <a:solidFill>
                  <a:srgbClr val="172B4D"/>
                </a:solidFill>
                <a:effectLst/>
              </a:rPr>
              <a:t>For connectivity error with target system, MuleSoft will reprocess them</a:t>
            </a:r>
          </a:p>
          <a:p>
            <a:pPr marL="285750" indent="-285750" algn="l">
              <a:buFont typeface="Arial" panose="020B0604020202020204" pitchFamily="34" charset="0"/>
              <a:buChar char="•"/>
            </a:pPr>
            <a:r>
              <a:rPr lang="en-US" sz="1200" b="0" i="0">
                <a:solidFill>
                  <a:srgbClr val="172B4D"/>
                </a:solidFill>
                <a:effectLst/>
              </a:rPr>
              <a:t>For data issues, re-processing the failed records has to be done by source system</a:t>
            </a:r>
          </a:p>
        </p:txBody>
      </p:sp>
      <p:graphicFrame>
        <p:nvGraphicFramePr>
          <p:cNvPr id="3" name="Table 2">
            <a:extLst>
              <a:ext uri="{FF2B5EF4-FFF2-40B4-BE49-F238E27FC236}">
                <a16:creationId xmlns:a16="http://schemas.microsoft.com/office/drawing/2014/main" id="{8F3BEE66-718E-48D0-B313-3546CF2D7477}"/>
              </a:ext>
            </a:extLst>
          </p:cNvPr>
          <p:cNvGraphicFramePr>
            <a:graphicFrameLocks noGrp="1"/>
          </p:cNvGraphicFramePr>
          <p:nvPr>
            <p:extLst>
              <p:ext uri="{D42A27DB-BD31-4B8C-83A1-F6EECF244321}">
                <p14:modId xmlns:p14="http://schemas.microsoft.com/office/powerpoint/2010/main" val="3747544421"/>
              </p:ext>
            </p:extLst>
          </p:nvPr>
        </p:nvGraphicFramePr>
        <p:xfrm>
          <a:off x="4273431" y="2034081"/>
          <a:ext cx="4998998" cy="1824715"/>
        </p:xfrm>
        <a:graphic>
          <a:graphicData uri="http://schemas.openxmlformats.org/drawingml/2006/table">
            <a:tbl>
              <a:tblPr/>
              <a:tblGrid>
                <a:gridCol w="1347420">
                  <a:extLst>
                    <a:ext uri="{9D8B030D-6E8A-4147-A177-3AD203B41FA5}">
                      <a16:colId xmlns:a16="http://schemas.microsoft.com/office/drawing/2014/main" val="1419826023"/>
                    </a:ext>
                  </a:extLst>
                </a:gridCol>
                <a:gridCol w="1343642">
                  <a:extLst>
                    <a:ext uri="{9D8B030D-6E8A-4147-A177-3AD203B41FA5}">
                      <a16:colId xmlns:a16="http://schemas.microsoft.com/office/drawing/2014/main" val="2593045834"/>
                    </a:ext>
                  </a:extLst>
                </a:gridCol>
                <a:gridCol w="2307936">
                  <a:extLst>
                    <a:ext uri="{9D8B030D-6E8A-4147-A177-3AD203B41FA5}">
                      <a16:colId xmlns:a16="http://schemas.microsoft.com/office/drawing/2014/main" val="3847871539"/>
                    </a:ext>
                  </a:extLst>
                </a:gridCol>
              </a:tblGrid>
              <a:tr h="319765">
                <a:tc>
                  <a:txBody>
                    <a:bodyPr/>
                    <a:lstStyle/>
                    <a:p>
                      <a:pPr algn="l" fontAlgn="t"/>
                      <a:r>
                        <a:rPr lang="en-US" sz="1200">
                          <a:solidFill>
                            <a:schemeClr val="bg1"/>
                          </a:solidFill>
                          <a:effectLst/>
                        </a:rPr>
                        <a:t>Exception</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200">
                          <a:solidFill>
                            <a:schemeClr val="bg1"/>
                          </a:solidFill>
                          <a:effectLst/>
                        </a:rPr>
                        <a:t>Exception Type</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200">
                          <a:solidFill>
                            <a:schemeClr val="bg1"/>
                          </a:solidFill>
                          <a:effectLst/>
                        </a:rPr>
                        <a:t>Reprocess Trigger</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74316032"/>
                  </a:ext>
                </a:extLst>
              </a:tr>
              <a:tr h="291654">
                <a:tc>
                  <a:txBody>
                    <a:bodyPr/>
                    <a:lstStyle/>
                    <a:p>
                      <a:pPr algn="l" fontAlgn="t"/>
                      <a:r>
                        <a:rPr lang="en-US" sz="1100">
                          <a:effectLst/>
                        </a:rPr>
                        <a:t>Out of Memory</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System Error</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MuleSoft</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81449770"/>
                  </a:ext>
                </a:extLst>
              </a:tr>
              <a:tr h="291654">
                <a:tc>
                  <a:txBody>
                    <a:bodyPr/>
                    <a:lstStyle/>
                    <a:p>
                      <a:pPr algn="l" fontAlgn="t"/>
                      <a:r>
                        <a:rPr lang="en-US" sz="1100">
                          <a:effectLst/>
                        </a:rPr>
                        <a:t>Connectivity Error</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System Error</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MuleSoft</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38718986"/>
                  </a:ext>
                </a:extLst>
              </a:tr>
              <a:tr h="291654">
                <a:tc>
                  <a:txBody>
                    <a:bodyPr/>
                    <a:lstStyle/>
                    <a:p>
                      <a:pPr algn="l" fontAlgn="t"/>
                      <a:r>
                        <a:rPr lang="en-US" sz="1100">
                          <a:effectLst/>
                        </a:rPr>
                        <a:t>Transformation </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Message Error</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Source</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52406322"/>
                  </a:ext>
                </a:extLst>
              </a:tr>
              <a:tr h="291654">
                <a:tc>
                  <a:txBody>
                    <a:bodyPr/>
                    <a:lstStyle/>
                    <a:p>
                      <a:pPr algn="l" fontAlgn="t"/>
                      <a:r>
                        <a:rPr lang="en-US" sz="1100">
                          <a:effectLst/>
                        </a:rPr>
                        <a:t>Routing</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Message Error</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MuleSoft</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0246692"/>
                  </a:ext>
                </a:extLst>
              </a:tr>
              <a:tr h="291654">
                <a:tc>
                  <a:txBody>
                    <a:bodyPr/>
                    <a:lstStyle/>
                    <a:p>
                      <a:pPr algn="l" fontAlgn="t"/>
                      <a:r>
                        <a:rPr lang="en-US" sz="1100">
                          <a:effectLst/>
                        </a:rPr>
                        <a:t>Security</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System Error</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100">
                          <a:effectLst/>
                        </a:rPr>
                        <a:t>MuleSoft</a:t>
                      </a:r>
                    </a:p>
                  </a:txBody>
                  <a:tcPr marL="95250" marR="95250" marT="66675" marB="666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75063738"/>
                  </a:ext>
                </a:extLst>
              </a:tr>
            </a:tbl>
          </a:graphicData>
        </a:graphic>
      </p:graphicFrame>
      <p:grpSp>
        <p:nvGrpSpPr>
          <p:cNvPr id="39" name="Group 38">
            <a:extLst>
              <a:ext uri="{FF2B5EF4-FFF2-40B4-BE49-F238E27FC236}">
                <a16:creationId xmlns:a16="http://schemas.microsoft.com/office/drawing/2014/main" id="{B1F4180F-DBD0-4223-9736-1A8C1E879E94}"/>
              </a:ext>
            </a:extLst>
          </p:cNvPr>
          <p:cNvGrpSpPr/>
          <p:nvPr/>
        </p:nvGrpSpPr>
        <p:grpSpPr>
          <a:xfrm>
            <a:off x="454606" y="2061781"/>
            <a:ext cx="3436257" cy="2260156"/>
            <a:chOff x="749872" y="2344223"/>
            <a:chExt cx="4161455" cy="1865503"/>
          </a:xfrm>
        </p:grpSpPr>
        <p:sp>
          <p:nvSpPr>
            <p:cNvPr id="5" name="Rectangle: Rounded Corners 4">
              <a:extLst>
                <a:ext uri="{FF2B5EF4-FFF2-40B4-BE49-F238E27FC236}">
                  <a16:creationId xmlns:a16="http://schemas.microsoft.com/office/drawing/2014/main" id="{9D93611A-D67C-402F-B76B-3999FF51564F}"/>
                </a:ext>
              </a:extLst>
            </p:cNvPr>
            <p:cNvSpPr/>
            <p:nvPr/>
          </p:nvSpPr>
          <p:spPr>
            <a:xfrm>
              <a:off x="749872" y="2344223"/>
              <a:ext cx="4161455" cy="2065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Reprocessing Flow</a:t>
              </a:r>
            </a:p>
          </p:txBody>
        </p:sp>
        <p:sp>
          <p:nvSpPr>
            <p:cNvPr id="11" name="Rectangle: Rounded Corners 10">
              <a:extLst>
                <a:ext uri="{FF2B5EF4-FFF2-40B4-BE49-F238E27FC236}">
                  <a16:creationId xmlns:a16="http://schemas.microsoft.com/office/drawing/2014/main" id="{140712C1-5AD4-4B98-A8B9-182C58C5212C}"/>
                </a:ext>
              </a:extLst>
            </p:cNvPr>
            <p:cNvSpPr/>
            <p:nvPr/>
          </p:nvSpPr>
          <p:spPr>
            <a:xfrm>
              <a:off x="928607" y="3994849"/>
              <a:ext cx="1642189" cy="206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Source/ Target</a:t>
              </a:r>
            </a:p>
          </p:txBody>
        </p:sp>
        <p:sp>
          <p:nvSpPr>
            <p:cNvPr id="12" name="Rectangle: Rounded Corners 11">
              <a:extLst>
                <a:ext uri="{FF2B5EF4-FFF2-40B4-BE49-F238E27FC236}">
                  <a16:creationId xmlns:a16="http://schemas.microsoft.com/office/drawing/2014/main" id="{5CD83B1E-7C4E-4580-A8BE-FFC7565765D2}"/>
                </a:ext>
              </a:extLst>
            </p:cNvPr>
            <p:cNvSpPr/>
            <p:nvPr/>
          </p:nvSpPr>
          <p:spPr>
            <a:xfrm>
              <a:off x="3107100" y="3986526"/>
              <a:ext cx="1642190" cy="22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MuleSoft</a:t>
              </a:r>
            </a:p>
          </p:txBody>
        </p:sp>
        <p:sp>
          <p:nvSpPr>
            <p:cNvPr id="13" name="Diamond 12">
              <a:extLst>
                <a:ext uri="{FF2B5EF4-FFF2-40B4-BE49-F238E27FC236}">
                  <a16:creationId xmlns:a16="http://schemas.microsoft.com/office/drawing/2014/main" id="{AA9F3958-A4D2-4245-8CF6-D7C820AAC940}"/>
                </a:ext>
              </a:extLst>
            </p:cNvPr>
            <p:cNvSpPr/>
            <p:nvPr/>
          </p:nvSpPr>
          <p:spPr>
            <a:xfrm>
              <a:off x="2015175" y="3158815"/>
              <a:ext cx="1642189" cy="50907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Is system Error?</a:t>
              </a:r>
            </a:p>
          </p:txBody>
        </p:sp>
        <p:cxnSp>
          <p:nvCxnSpPr>
            <p:cNvPr id="15" name="Connector: Elbow 14">
              <a:extLst>
                <a:ext uri="{FF2B5EF4-FFF2-40B4-BE49-F238E27FC236}">
                  <a16:creationId xmlns:a16="http://schemas.microsoft.com/office/drawing/2014/main" id="{49EB40E7-87B1-4D3F-AD99-8F08CC0A3C68}"/>
                </a:ext>
              </a:extLst>
            </p:cNvPr>
            <p:cNvCxnSpPr>
              <a:cxnSpLocks/>
              <a:stCxn id="13" idx="2"/>
              <a:endCxn id="11" idx="0"/>
            </p:cNvCxnSpPr>
            <p:nvPr/>
          </p:nvCxnSpPr>
          <p:spPr>
            <a:xfrm rot="5400000">
              <a:off x="2129504" y="3288084"/>
              <a:ext cx="326962" cy="10865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CE2C809-F173-4D42-8090-16BE4E6B8DBD}"/>
                </a:ext>
              </a:extLst>
            </p:cNvPr>
            <p:cNvCxnSpPr>
              <a:cxnSpLocks/>
              <a:stCxn id="13" idx="2"/>
              <a:endCxn id="12" idx="0"/>
            </p:cNvCxnSpPr>
            <p:nvPr/>
          </p:nvCxnSpPr>
          <p:spPr>
            <a:xfrm rot="16200000" flipH="1">
              <a:off x="3222913" y="3281243"/>
              <a:ext cx="318639" cy="10919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ectangle: Rounded Corners 45">
            <a:extLst>
              <a:ext uri="{FF2B5EF4-FFF2-40B4-BE49-F238E27FC236}">
                <a16:creationId xmlns:a16="http://schemas.microsoft.com/office/drawing/2014/main" id="{CCBC04FD-CACE-4AB8-88D6-C82C69C92702}"/>
              </a:ext>
            </a:extLst>
          </p:cNvPr>
          <p:cNvSpPr/>
          <p:nvPr/>
        </p:nvSpPr>
        <p:spPr>
          <a:xfrm>
            <a:off x="1494892" y="2611506"/>
            <a:ext cx="1356012" cy="202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Error</a:t>
            </a:r>
          </a:p>
        </p:txBody>
      </p:sp>
      <p:cxnSp>
        <p:nvCxnSpPr>
          <p:cNvPr id="50" name="Straight Connector 49">
            <a:extLst>
              <a:ext uri="{FF2B5EF4-FFF2-40B4-BE49-F238E27FC236}">
                <a16:creationId xmlns:a16="http://schemas.microsoft.com/office/drawing/2014/main" id="{CC2A99A5-652D-4A2A-88FD-99861E17B770}"/>
              </a:ext>
            </a:extLst>
          </p:cNvPr>
          <p:cNvCxnSpPr>
            <a:cxnSpLocks/>
            <a:endCxn id="46" idx="0"/>
          </p:cNvCxnSpPr>
          <p:nvPr/>
        </p:nvCxnSpPr>
        <p:spPr>
          <a:xfrm flipH="1">
            <a:off x="2172898" y="2308804"/>
            <a:ext cx="2" cy="30270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76F2056-DE79-4D54-AAE2-9B5AA593E5CD}"/>
              </a:ext>
            </a:extLst>
          </p:cNvPr>
          <p:cNvSpPr txBox="1"/>
          <p:nvPr/>
        </p:nvSpPr>
        <p:spPr>
          <a:xfrm>
            <a:off x="454606" y="4656395"/>
            <a:ext cx="8768519" cy="1461939"/>
          </a:xfrm>
          <a:prstGeom prst="rect">
            <a:avLst/>
          </a:prstGeom>
          <a:noFill/>
        </p:spPr>
        <p:txBody>
          <a:bodyPr wrap="square">
            <a:spAutoFit/>
          </a:bodyPr>
          <a:lstStyle/>
          <a:p>
            <a:pPr algn="l"/>
            <a:r>
              <a:rPr lang="en-US" sz="1200" b="1" i="0">
                <a:solidFill>
                  <a:srgbClr val="172B4D"/>
                </a:solidFill>
                <a:effectLst/>
              </a:rPr>
              <a:t>MQ messages reprocessing</a:t>
            </a:r>
          </a:p>
          <a:p>
            <a:pPr marL="171450" indent="-171450" algn="l">
              <a:buFont typeface="Arial" panose="020B0604020202020204" pitchFamily="34" charset="0"/>
              <a:buChar char="•"/>
            </a:pPr>
            <a:r>
              <a:rPr lang="en-US" sz="1100" b="0" i="0">
                <a:solidFill>
                  <a:srgbClr val="172B4D"/>
                </a:solidFill>
                <a:effectLst/>
              </a:rPr>
              <a:t>In case of </a:t>
            </a:r>
            <a:r>
              <a:rPr lang="en-US" sz="1100" b="0" i="0" err="1">
                <a:solidFill>
                  <a:srgbClr val="172B4D"/>
                </a:solidFill>
                <a:effectLst/>
              </a:rPr>
              <a:t>Anypoint</a:t>
            </a:r>
            <a:r>
              <a:rPr lang="en-US" sz="1100" b="0" i="0">
                <a:solidFill>
                  <a:srgbClr val="172B4D"/>
                </a:solidFill>
                <a:effectLst/>
              </a:rPr>
              <a:t> MQs, When target system is down, to reduce the performance overhead on mule APIs, </a:t>
            </a:r>
            <a:r>
              <a:rPr lang="en-US" sz="1100" b="0" i="0" err="1">
                <a:solidFill>
                  <a:srgbClr val="172B4D"/>
                </a:solidFill>
                <a:effectLst/>
              </a:rPr>
              <a:t>Anypoint</a:t>
            </a:r>
            <a:r>
              <a:rPr lang="en-US" sz="1100" b="0" i="0">
                <a:solidFill>
                  <a:srgbClr val="172B4D"/>
                </a:solidFill>
                <a:effectLst/>
              </a:rPr>
              <a:t> </a:t>
            </a:r>
            <a:r>
              <a:rPr lang="en-US" sz="1100" b="0" i="0" err="1">
                <a:solidFill>
                  <a:srgbClr val="172B4D"/>
                </a:solidFill>
                <a:effectLst/>
              </a:rPr>
              <a:t>mq</a:t>
            </a:r>
            <a:r>
              <a:rPr lang="en-US" sz="1100" b="0" i="0">
                <a:solidFill>
                  <a:srgbClr val="172B4D"/>
                </a:solidFill>
                <a:effectLst/>
              </a:rPr>
              <a:t> Circuit breaker functionality is implemented on subscriber MQ. Circuit breaker will check for connectivity error types, upon true to the given threshold value circuit will open for specified trip time. Post this, message would be sent to DLQ for further processing.</a:t>
            </a:r>
          </a:p>
          <a:p>
            <a:pPr marL="171450" indent="-171450" algn="l">
              <a:buFont typeface="Arial" panose="020B0604020202020204" pitchFamily="34" charset="0"/>
              <a:buChar char="•"/>
            </a:pPr>
            <a:r>
              <a:rPr lang="en-US" sz="1100" b="0" i="0">
                <a:solidFill>
                  <a:srgbClr val="172B4D"/>
                </a:solidFill>
                <a:effectLst/>
              </a:rPr>
              <a:t>For connection errors, above error types are defined in target system </a:t>
            </a:r>
            <a:r>
              <a:rPr lang="en-US" sz="1100" b="0" i="0" err="1">
                <a:solidFill>
                  <a:srgbClr val="172B4D"/>
                </a:solidFill>
                <a:effectLst/>
              </a:rPr>
              <a:t>api</a:t>
            </a:r>
            <a:r>
              <a:rPr lang="en-US" sz="1100" b="0" i="0">
                <a:solidFill>
                  <a:srgbClr val="172B4D"/>
                </a:solidFill>
                <a:effectLst/>
              </a:rPr>
              <a:t> to catch the errors with 503 as http status code  and is sent to calling </a:t>
            </a:r>
            <a:r>
              <a:rPr lang="en-US" sz="1100" b="0" i="0" err="1">
                <a:solidFill>
                  <a:srgbClr val="172B4D"/>
                </a:solidFill>
                <a:effectLst/>
              </a:rPr>
              <a:t>api</a:t>
            </a:r>
            <a:r>
              <a:rPr lang="en-US" sz="1100" b="0" i="0">
                <a:solidFill>
                  <a:srgbClr val="172B4D"/>
                </a:solidFill>
                <a:effectLst/>
              </a:rPr>
              <a:t> (process layer). </a:t>
            </a:r>
          </a:p>
          <a:p>
            <a:pPr marL="171450" indent="-171450" algn="l">
              <a:buFont typeface="Arial" panose="020B0604020202020204" pitchFamily="34" charset="0"/>
              <a:buChar char="•"/>
            </a:pPr>
            <a:r>
              <a:rPr lang="en-US" sz="1100" b="0" i="0">
                <a:solidFill>
                  <a:srgbClr val="172B4D"/>
                </a:solidFill>
                <a:effectLst/>
              </a:rPr>
              <a:t>In Process layer, 503 service unavailable error type is mapped to CB:CIRCUITBREAKER custom error type by which circuit breaker will be activated in Subscriber AMQ and will stop the further message processing</a:t>
            </a:r>
          </a:p>
        </p:txBody>
      </p:sp>
      <p:cxnSp>
        <p:nvCxnSpPr>
          <p:cNvPr id="20" name="Straight Connector 19">
            <a:extLst>
              <a:ext uri="{FF2B5EF4-FFF2-40B4-BE49-F238E27FC236}">
                <a16:creationId xmlns:a16="http://schemas.microsoft.com/office/drawing/2014/main" id="{12531731-F60F-4455-B5CD-0E22679306A0}"/>
              </a:ext>
            </a:extLst>
          </p:cNvPr>
          <p:cNvCxnSpPr>
            <a:cxnSpLocks/>
            <a:stCxn id="46" idx="2"/>
            <a:endCxn id="13" idx="0"/>
          </p:cNvCxnSpPr>
          <p:nvPr/>
        </p:nvCxnSpPr>
        <p:spPr>
          <a:xfrm>
            <a:off x="2172898" y="2813782"/>
            <a:ext cx="4518" cy="2349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01742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5A26E-275B-4DFE-9E9A-24A2DAE4703F}"/>
              </a:ext>
            </a:extLst>
          </p:cNvPr>
          <p:cNvSpPr>
            <a:spLocks noGrp="1"/>
          </p:cNvSpPr>
          <p:nvPr>
            <p:ph type="title"/>
          </p:nvPr>
        </p:nvSpPr>
        <p:spPr>
          <a:xfrm>
            <a:off x="241015" y="174350"/>
            <a:ext cx="9031251" cy="497360"/>
          </a:xfrm>
        </p:spPr>
        <p:txBody>
          <a:bodyPr anchor="t">
            <a:normAutofit/>
          </a:bodyPr>
          <a:lstStyle/>
          <a:p>
            <a:pPr>
              <a:lnSpc>
                <a:spcPct val="90000"/>
              </a:lnSpc>
            </a:pPr>
            <a:r>
              <a:rPr lang="en-US" sz="2700"/>
              <a:t>Potential Error Scenarios</a:t>
            </a:r>
          </a:p>
        </p:txBody>
      </p:sp>
      <p:sp>
        <p:nvSpPr>
          <p:cNvPr id="15" name="Text Placeholder 3">
            <a:extLst>
              <a:ext uri="{FF2B5EF4-FFF2-40B4-BE49-F238E27FC236}">
                <a16:creationId xmlns:a16="http://schemas.microsoft.com/office/drawing/2014/main" id="{10BAE431-2AC1-02A6-CD48-CE3ABE05E800}"/>
              </a:ext>
            </a:extLst>
          </p:cNvPr>
          <p:cNvSpPr>
            <a:spLocks noGrp="1"/>
          </p:cNvSpPr>
          <p:nvPr>
            <p:ph type="body" sz="quarter" idx="13"/>
          </p:nvPr>
        </p:nvSpPr>
        <p:spPr>
          <a:xfrm>
            <a:off x="241551" y="690659"/>
            <a:ext cx="9030878" cy="401321"/>
          </a:xfrm>
        </p:spPr>
        <p:txBody>
          <a:bodyPr vert="horz" lIns="91440" tIns="45720" rIns="91440" bIns="45720" rtlCol="0" anchor="t">
            <a:noAutofit/>
          </a:bodyPr>
          <a:lstStyle/>
          <a:p>
            <a:r>
              <a:rPr lang="en-US" sz="1600">
                <a:cs typeface="Arial"/>
              </a:rPr>
              <a:t>Different Error Scenarios and when can happen</a:t>
            </a:r>
            <a:endParaRPr lang="en-US"/>
          </a:p>
        </p:txBody>
      </p:sp>
      <p:sp>
        <p:nvSpPr>
          <p:cNvPr id="4" name="Slide Number Placeholder 3">
            <a:extLst>
              <a:ext uri="{FF2B5EF4-FFF2-40B4-BE49-F238E27FC236}">
                <a16:creationId xmlns:a16="http://schemas.microsoft.com/office/drawing/2014/main" id="{91086243-4EC2-4E87-96F2-FD48732066C6}"/>
              </a:ext>
            </a:extLst>
          </p:cNvPr>
          <p:cNvSpPr>
            <a:spLocks noGrp="1"/>
          </p:cNvSpPr>
          <p:nvPr>
            <p:ph type="sldNum" sz="quarter" idx="4"/>
          </p:nvPr>
        </p:nvSpPr>
        <p:spPr>
          <a:xfrm>
            <a:off x="7263765" y="6925734"/>
            <a:ext cx="2129552" cy="389466"/>
          </a:xfrm>
        </p:spPr>
        <p:txBody>
          <a:bodyPr anchor="ctr">
            <a:normAutofit/>
          </a:bodyPr>
          <a:lstStyle/>
          <a:p>
            <a:pPr>
              <a:spcAft>
                <a:spcPts val="600"/>
              </a:spcAft>
            </a:pPr>
            <a:fld id="{BF059A51-1513-4722-B38F-49BCC75F15CA}" type="slidenum">
              <a:rPr lang="en-US" smtClean="0"/>
              <a:pPr>
                <a:spcAft>
                  <a:spcPts val="600"/>
                </a:spcAft>
              </a:pPr>
              <a:t>27</a:t>
            </a:fld>
            <a:endParaRPr lang="en-US"/>
          </a:p>
        </p:txBody>
      </p:sp>
      <p:sp>
        <p:nvSpPr>
          <p:cNvPr id="17" name="Text Placeholder 5">
            <a:extLst>
              <a:ext uri="{FF2B5EF4-FFF2-40B4-BE49-F238E27FC236}">
                <a16:creationId xmlns:a16="http://schemas.microsoft.com/office/drawing/2014/main" id="{97733C2F-2189-06D1-D4AB-483B143A99A4}"/>
              </a:ext>
            </a:extLst>
          </p:cNvPr>
          <p:cNvSpPr>
            <a:spLocks noGrp="1"/>
          </p:cNvSpPr>
          <p:nvPr>
            <p:ph type="body" sz="quarter" idx="14"/>
          </p:nvPr>
        </p:nvSpPr>
        <p:spPr>
          <a:xfrm>
            <a:off x="241549" y="6827521"/>
            <a:ext cx="8523137" cy="487681"/>
          </a:xfrm>
        </p:spPr>
        <p:txBody>
          <a:bodyPr/>
          <a:lstStyle/>
          <a:p>
            <a:endParaRPr lang="en-US"/>
          </a:p>
        </p:txBody>
      </p:sp>
      <p:graphicFrame>
        <p:nvGraphicFramePr>
          <p:cNvPr id="11" name="Table 10">
            <a:extLst>
              <a:ext uri="{FF2B5EF4-FFF2-40B4-BE49-F238E27FC236}">
                <a16:creationId xmlns:a16="http://schemas.microsoft.com/office/drawing/2014/main" id="{EB33BB64-A18A-49C9-86C9-CC676683FD7E}"/>
              </a:ext>
            </a:extLst>
          </p:cNvPr>
          <p:cNvGraphicFramePr>
            <a:graphicFrameLocks noGrp="1"/>
          </p:cNvGraphicFramePr>
          <p:nvPr>
            <p:extLst>
              <p:ext uri="{D42A27DB-BD31-4B8C-83A1-F6EECF244321}">
                <p14:modId xmlns:p14="http://schemas.microsoft.com/office/powerpoint/2010/main" val="1148563743"/>
              </p:ext>
            </p:extLst>
          </p:nvPr>
        </p:nvGraphicFramePr>
        <p:xfrm>
          <a:off x="241015" y="1386983"/>
          <a:ext cx="9031253" cy="5222622"/>
        </p:xfrm>
        <a:graphic>
          <a:graphicData uri="http://schemas.openxmlformats.org/drawingml/2006/table">
            <a:tbl>
              <a:tblPr firstRow="1" bandRow="1">
                <a:tableStyleId>{69012ECD-51FC-41F1-AA8D-1B2483CD663E}</a:tableStyleId>
              </a:tblPr>
              <a:tblGrid>
                <a:gridCol w="1644782">
                  <a:extLst>
                    <a:ext uri="{9D8B030D-6E8A-4147-A177-3AD203B41FA5}">
                      <a16:colId xmlns:a16="http://schemas.microsoft.com/office/drawing/2014/main" val="1677798426"/>
                    </a:ext>
                  </a:extLst>
                </a:gridCol>
                <a:gridCol w="884420">
                  <a:extLst>
                    <a:ext uri="{9D8B030D-6E8A-4147-A177-3AD203B41FA5}">
                      <a16:colId xmlns:a16="http://schemas.microsoft.com/office/drawing/2014/main" val="3313369893"/>
                    </a:ext>
                  </a:extLst>
                </a:gridCol>
                <a:gridCol w="938358">
                  <a:extLst>
                    <a:ext uri="{9D8B030D-6E8A-4147-A177-3AD203B41FA5}">
                      <a16:colId xmlns:a16="http://schemas.microsoft.com/office/drawing/2014/main" val="176765462"/>
                    </a:ext>
                  </a:extLst>
                </a:gridCol>
                <a:gridCol w="2601760">
                  <a:extLst>
                    <a:ext uri="{9D8B030D-6E8A-4147-A177-3AD203B41FA5}">
                      <a16:colId xmlns:a16="http://schemas.microsoft.com/office/drawing/2014/main" val="491925917"/>
                    </a:ext>
                  </a:extLst>
                </a:gridCol>
                <a:gridCol w="2961933">
                  <a:extLst>
                    <a:ext uri="{9D8B030D-6E8A-4147-A177-3AD203B41FA5}">
                      <a16:colId xmlns:a16="http://schemas.microsoft.com/office/drawing/2014/main" val="1307261197"/>
                    </a:ext>
                  </a:extLst>
                </a:gridCol>
              </a:tblGrid>
              <a:tr h="413255">
                <a:tc>
                  <a:txBody>
                    <a:bodyPr/>
                    <a:lstStyle/>
                    <a:p>
                      <a:pPr algn="l" fontAlgn="t"/>
                      <a:r>
                        <a:rPr lang="en-US" sz="1100" b="1">
                          <a:effectLst/>
                        </a:rPr>
                        <a:t>Mule Process Failure</a:t>
                      </a:r>
                      <a:endParaRPr lang="en-US" sz="1100">
                        <a:effectLst/>
                      </a:endParaRPr>
                    </a:p>
                  </a:txBody>
                  <a:tcPr marL="27925" marR="27925" marT="19547" marB="19547"/>
                </a:tc>
                <a:tc>
                  <a:txBody>
                    <a:bodyPr/>
                    <a:lstStyle/>
                    <a:p>
                      <a:pPr algn="l" fontAlgn="t"/>
                      <a:r>
                        <a:rPr lang="en-US" sz="1100" b="1">
                          <a:effectLst/>
                        </a:rPr>
                        <a:t>Technical / Data</a:t>
                      </a:r>
                      <a:endParaRPr lang="en-US" sz="1100">
                        <a:effectLst/>
                      </a:endParaRPr>
                    </a:p>
                  </a:txBody>
                  <a:tcPr marL="27925" marR="27925" marT="19547" marB="19547"/>
                </a:tc>
                <a:tc>
                  <a:txBody>
                    <a:bodyPr/>
                    <a:lstStyle/>
                    <a:p>
                      <a:pPr algn="l" fontAlgn="t"/>
                      <a:r>
                        <a:rPr lang="en-US" sz="1100" b="1">
                          <a:effectLst/>
                        </a:rPr>
                        <a:t>Occurrence</a:t>
                      </a:r>
                      <a:endParaRPr lang="en-US" sz="1100">
                        <a:effectLst/>
                      </a:endParaRPr>
                    </a:p>
                  </a:txBody>
                  <a:tcPr marL="27925" marR="27925" marT="19547" marB="19547"/>
                </a:tc>
                <a:tc>
                  <a:txBody>
                    <a:bodyPr/>
                    <a:lstStyle/>
                    <a:p>
                      <a:pPr algn="l" fontAlgn="t"/>
                      <a:r>
                        <a:rPr lang="en-US" sz="1100" b="1">
                          <a:effectLst/>
                        </a:rPr>
                        <a:t>Correction</a:t>
                      </a:r>
                      <a:endParaRPr lang="en-US" sz="1100">
                        <a:effectLst/>
                      </a:endParaRPr>
                    </a:p>
                  </a:txBody>
                  <a:tcPr marL="27925" marR="27925" marT="19547" marB="19547"/>
                </a:tc>
                <a:tc>
                  <a:txBody>
                    <a:bodyPr/>
                    <a:lstStyle/>
                    <a:p>
                      <a:pPr algn="l" fontAlgn="t"/>
                      <a:r>
                        <a:rPr lang="en-US" sz="1100" b="1">
                          <a:effectLst/>
                        </a:rPr>
                        <a:t>Re-processing</a:t>
                      </a:r>
                      <a:endParaRPr lang="en-US" sz="1100">
                        <a:effectLst/>
                      </a:endParaRPr>
                    </a:p>
                  </a:txBody>
                  <a:tcPr marL="27925" marR="27925" marT="19547" marB="19547"/>
                </a:tc>
                <a:extLst>
                  <a:ext uri="{0D108BD9-81ED-4DB2-BD59-A6C34878D82A}">
                    <a16:rowId xmlns:a16="http://schemas.microsoft.com/office/drawing/2014/main" val="431826031"/>
                  </a:ext>
                </a:extLst>
              </a:tr>
              <a:tr h="413255">
                <a:tc>
                  <a:txBody>
                    <a:bodyPr/>
                    <a:lstStyle/>
                    <a:p>
                      <a:pPr algn="l" fontAlgn="t"/>
                      <a:r>
                        <a:rPr lang="en-US" sz="1100">
                          <a:effectLst/>
                        </a:rPr>
                        <a:t>HTTP Authentication Error</a:t>
                      </a:r>
                    </a:p>
                  </a:txBody>
                  <a:tcPr marL="27925" marR="27925" marT="19547" marB="19547"/>
                </a:tc>
                <a:tc>
                  <a:txBody>
                    <a:bodyPr/>
                    <a:lstStyle/>
                    <a:p>
                      <a:pPr algn="l" fontAlgn="t"/>
                      <a:r>
                        <a:rPr lang="en-US" sz="1100">
                          <a:effectLst/>
                        </a:rPr>
                        <a:t>Technical</a:t>
                      </a:r>
                    </a:p>
                  </a:txBody>
                  <a:tcPr marL="27925" marR="27925" marT="19547" marB="19547"/>
                </a:tc>
                <a:tc>
                  <a:txBody>
                    <a:bodyPr/>
                    <a:lstStyle/>
                    <a:p>
                      <a:pPr algn="l" fontAlgn="t"/>
                      <a:r>
                        <a:rPr lang="en-US" sz="1100">
                          <a:effectLst/>
                        </a:rPr>
                        <a:t>Rare</a:t>
                      </a:r>
                    </a:p>
                  </a:txBody>
                  <a:tcPr marL="27925" marR="27925" marT="19547" marB="19547"/>
                </a:tc>
                <a:tc>
                  <a:txBody>
                    <a:bodyPr/>
                    <a:lstStyle/>
                    <a:p>
                      <a:pPr algn="l" fontAlgn="t"/>
                      <a:r>
                        <a:rPr lang="en-US" sz="1100">
                          <a:effectLst/>
                        </a:rPr>
                        <a:t>Reach out to target system owner for the correct credentials.</a:t>
                      </a:r>
                    </a:p>
                  </a:txBody>
                  <a:tcPr marL="27925" marR="27925" marT="19547" marB="19547"/>
                </a:tc>
                <a:tc>
                  <a:txBody>
                    <a:bodyPr/>
                    <a:lstStyle/>
                    <a:p>
                      <a:pPr algn="l" fontAlgn="t"/>
                      <a:r>
                        <a:rPr lang="en-US" sz="1100">
                          <a:effectLst/>
                        </a:rPr>
                        <a:t>Work with target system/business about re-processing the failed records</a:t>
                      </a:r>
                    </a:p>
                  </a:txBody>
                  <a:tcPr marL="27925" marR="27925" marT="19547" marB="19547"/>
                </a:tc>
                <a:extLst>
                  <a:ext uri="{0D108BD9-81ED-4DB2-BD59-A6C34878D82A}">
                    <a16:rowId xmlns:a16="http://schemas.microsoft.com/office/drawing/2014/main" val="2338709700"/>
                  </a:ext>
                </a:extLst>
              </a:tr>
              <a:tr h="914364">
                <a:tc>
                  <a:txBody>
                    <a:bodyPr/>
                    <a:lstStyle/>
                    <a:p>
                      <a:pPr algn="l" fontAlgn="t"/>
                      <a:r>
                        <a:rPr lang="en-US" sz="1100">
                          <a:effectLst/>
                        </a:rPr>
                        <a:t>HTTP Remote host not available</a:t>
                      </a:r>
                    </a:p>
                  </a:txBody>
                  <a:tcPr marL="27925" marR="27925" marT="19547" marB="19547"/>
                </a:tc>
                <a:tc>
                  <a:txBody>
                    <a:bodyPr/>
                    <a:lstStyle/>
                    <a:p>
                      <a:pPr algn="l" fontAlgn="t"/>
                      <a:r>
                        <a:rPr lang="en-US" sz="1100">
                          <a:effectLst/>
                        </a:rPr>
                        <a:t>Technical</a:t>
                      </a:r>
                    </a:p>
                  </a:txBody>
                  <a:tcPr marL="27925" marR="27925" marT="19547" marB="19547"/>
                </a:tc>
                <a:tc>
                  <a:txBody>
                    <a:bodyPr/>
                    <a:lstStyle/>
                    <a:p>
                      <a:pPr algn="l" fontAlgn="t"/>
                      <a:r>
                        <a:rPr lang="en-US" sz="1100">
                          <a:effectLst/>
                        </a:rPr>
                        <a:t>Rare</a:t>
                      </a:r>
                    </a:p>
                  </a:txBody>
                  <a:tcPr marL="27925" marR="27925" marT="19547" marB="19547"/>
                </a:tc>
                <a:tc>
                  <a:txBody>
                    <a:bodyPr/>
                    <a:lstStyle/>
                    <a:p>
                      <a:pPr algn="l" fontAlgn="t"/>
                      <a:r>
                        <a:rPr lang="en-US" sz="1100">
                          <a:effectLst/>
                        </a:rPr>
                        <a:t>Debug network, work with infra and target system Teams.</a:t>
                      </a:r>
                    </a:p>
                  </a:txBody>
                  <a:tcPr marL="27925" marR="27925" marT="19547" marB="19547"/>
                </a:tc>
                <a:tc>
                  <a:txBody>
                    <a:bodyPr/>
                    <a:lstStyle/>
                    <a:p>
                      <a:pPr algn="l" fontAlgn="t"/>
                      <a:r>
                        <a:rPr lang="en-US" sz="1100">
                          <a:effectLst/>
                        </a:rPr>
                        <a:t>Reprocessing will be done by Circuit breaker in case of AMQs. </a:t>
                      </a:r>
                    </a:p>
                    <a:p>
                      <a:pPr algn="l" fontAlgn="t"/>
                      <a:r>
                        <a:rPr lang="en-US" sz="1100">
                          <a:effectLst/>
                        </a:rPr>
                        <a:t>Work with target system/business about re-processing the failed records for synchronous calls</a:t>
                      </a:r>
                    </a:p>
                  </a:txBody>
                  <a:tcPr marL="27925" marR="27925" marT="19547" marB="19547"/>
                </a:tc>
                <a:extLst>
                  <a:ext uri="{0D108BD9-81ED-4DB2-BD59-A6C34878D82A}">
                    <a16:rowId xmlns:a16="http://schemas.microsoft.com/office/drawing/2014/main" val="2959336298"/>
                  </a:ext>
                </a:extLst>
              </a:tr>
              <a:tr h="914364">
                <a:tc>
                  <a:txBody>
                    <a:bodyPr/>
                    <a:lstStyle/>
                    <a:p>
                      <a:pPr algn="l" fontAlgn="t"/>
                      <a:r>
                        <a:rPr lang="en-US" sz="1100">
                          <a:effectLst/>
                        </a:rPr>
                        <a:t>DB connection error</a:t>
                      </a:r>
                    </a:p>
                  </a:txBody>
                  <a:tcPr marL="27925" marR="27925" marT="19547" marB="19547"/>
                </a:tc>
                <a:tc>
                  <a:txBody>
                    <a:bodyPr/>
                    <a:lstStyle/>
                    <a:p>
                      <a:pPr algn="l" fontAlgn="t"/>
                      <a:r>
                        <a:rPr lang="en-US" sz="1100">
                          <a:effectLst/>
                        </a:rPr>
                        <a:t>Technical</a:t>
                      </a:r>
                    </a:p>
                  </a:txBody>
                  <a:tcPr marL="27925" marR="27925" marT="19547" marB="19547"/>
                </a:tc>
                <a:tc>
                  <a:txBody>
                    <a:bodyPr/>
                    <a:lstStyle/>
                    <a:p>
                      <a:pPr algn="l" fontAlgn="t"/>
                      <a:r>
                        <a:rPr lang="en-US" sz="1100">
                          <a:effectLst/>
                        </a:rPr>
                        <a:t>Rare</a:t>
                      </a:r>
                    </a:p>
                  </a:txBody>
                  <a:tcPr marL="27925" marR="27925" marT="19547" marB="19547"/>
                </a:tc>
                <a:tc>
                  <a:txBody>
                    <a:bodyPr/>
                    <a:lstStyle/>
                    <a:p>
                      <a:pPr algn="l" fontAlgn="t"/>
                      <a:r>
                        <a:rPr lang="en-US" sz="1100">
                          <a:effectLst/>
                        </a:rPr>
                        <a:t>Debug with Database team</a:t>
                      </a:r>
                    </a:p>
                  </a:txBody>
                  <a:tcPr marL="27925" marR="27925" marT="19547" marB="19547"/>
                </a:tc>
                <a:tc>
                  <a:txBody>
                    <a:bodyPr/>
                    <a:lstStyle/>
                    <a:p>
                      <a:pPr algn="l" fontAlgn="t"/>
                      <a:r>
                        <a:rPr lang="en-US" sz="1100">
                          <a:effectLst/>
                        </a:rPr>
                        <a:t>Reprocessing will be done by Circuit breaker in case of AMQs. </a:t>
                      </a:r>
                    </a:p>
                    <a:p>
                      <a:pPr algn="l" fontAlgn="t"/>
                      <a:r>
                        <a:rPr lang="en-US" sz="1100">
                          <a:effectLst/>
                        </a:rPr>
                        <a:t>Work with target system/business about re-processing the failed records for synchronous calls</a:t>
                      </a:r>
                    </a:p>
                  </a:txBody>
                  <a:tcPr marL="27925" marR="27925" marT="19547" marB="19547"/>
                </a:tc>
                <a:extLst>
                  <a:ext uri="{0D108BD9-81ED-4DB2-BD59-A6C34878D82A}">
                    <a16:rowId xmlns:a16="http://schemas.microsoft.com/office/drawing/2014/main" val="1783684570"/>
                  </a:ext>
                </a:extLst>
              </a:tr>
              <a:tr h="413255">
                <a:tc>
                  <a:txBody>
                    <a:bodyPr/>
                    <a:lstStyle/>
                    <a:p>
                      <a:pPr algn="l" fontAlgn="t"/>
                      <a:r>
                        <a:rPr lang="en-US" sz="1100">
                          <a:effectLst/>
                        </a:rPr>
                        <a:t>DB Authentication error</a:t>
                      </a:r>
                    </a:p>
                  </a:txBody>
                  <a:tcPr marL="27925" marR="27925" marT="19547" marB="19547"/>
                </a:tc>
                <a:tc>
                  <a:txBody>
                    <a:bodyPr/>
                    <a:lstStyle/>
                    <a:p>
                      <a:pPr algn="l" fontAlgn="t"/>
                      <a:r>
                        <a:rPr lang="en-US" sz="1100">
                          <a:effectLst/>
                        </a:rPr>
                        <a:t>Technical</a:t>
                      </a:r>
                    </a:p>
                  </a:txBody>
                  <a:tcPr marL="27925" marR="27925" marT="19547" marB="19547"/>
                </a:tc>
                <a:tc>
                  <a:txBody>
                    <a:bodyPr/>
                    <a:lstStyle/>
                    <a:p>
                      <a:pPr algn="l" fontAlgn="t"/>
                      <a:r>
                        <a:rPr lang="en-US" sz="1100">
                          <a:effectLst/>
                        </a:rPr>
                        <a:t>Rare</a:t>
                      </a:r>
                    </a:p>
                  </a:txBody>
                  <a:tcPr marL="27925" marR="27925" marT="19547" marB="19547"/>
                </a:tc>
                <a:tc>
                  <a:txBody>
                    <a:bodyPr/>
                    <a:lstStyle/>
                    <a:p>
                      <a:pPr algn="l" fontAlgn="t"/>
                      <a:r>
                        <a:rPr lang="en-US" sz="1100">
                          <a:effectLst/>
                        </a:rPr>
                        <a:t>Work with target system DBAs to see</a:t>
                      </a:r>
                    </a:p>
                  </a:txBody>
                  <a:tcPr marL="27925" marR="27925" marT="19547" marB="19547"/>
                </a:tc>
                <a:tc>
                  <a:txBody>
                    <a:bodyPr/>
                    <a:lstStyle/>
                    <a:p>
                      <a:pPr algn="l" fontAlgn="t"/>
                      <a:r>
                        <a:rPr lang="en-US" sz="1100">
                          <a:effectLst/>
                        </a:rPr>
                        <a:t>Work with target system/business about re-processing the failed records</a:t>
                      </a:r>
                    </a:p>
                  </a:txBody>
                  <a:tcPr marL="27925" marR="27925" marT="19547" marB="19547"/>
                </a:tc>
                <a:extLst>
                  <a:ext uri="{0D108BD9-81ED-4DB2-BD59-A6C34878D82A}">
                    <a16:rowId xmlns:a16="http://schemas.microsoft.com/office/drawing/2014/main" val="798883048"/>
                  </a:ext>
                </a:extLst>
              </a:tr>
              <a:tr h="413255">
                <a:tc>
                  <a:txBody>
                    <a:bodyPr/>
                    <a:lstStyle/>
                    <a:p>
                      <a:pPr algn="l" fontAlgn="t"/>
                      <a:r>
                        <a:rPr lang="en-US" sz="1100">
                          <a:effectLst/>
                        </a:rPr>
                        <a:t>DB Unique key violation</a:t>
                      </a:r>
                    </a:p>
                  </a:txBody>
                  <a:tcPr marL="27925" marR="27925" marT="19547" marB="19547"/>
                </a:tc>
                <a:tc>
                  <a:txBody>
                    <a:bodyPr/>
                    <a:lstStyle/>
                    <a:p>
                      <a:pPr algn="l" fontAlgn="t"/>
                      <a:r>
                        <a:rPr lang="en-US" sz="1100">
                          <a:effectLst/>
                        </a:rPr>
                        <a:t>Data</a:t>
                      </a:r>
                    </a:p>
                  </a:txBody>
                  <a:tcPr marL="27925" marR="27925" marT="19547" marB="19547"/>
                </a:tc>
                <a:tc>
                  <a:txBody>
                    <a:bodyPr/>
                    <a:lstStyle/>
                    <a:p>
                      <a:pPr algn="l" fontAlgn="t"/>
                      <a:r>
                        <a:rPr lang="en-US" sz="1100">
                          <a:effectLst/>
                        </a:rPr>
                        <a:t>Low-Medium</a:t>
                      </a:r>
                    </a:p>
                  </a:txBody>
                  <a:tcPr marL="27925" marR="27925" marT="19547" marB="19547"/>
                </a:tc>
                <a:tc>
                  <a:txBody>
                    <a:bodyPr/>
                    <a:lstStyle/>
                    <a:p>
                      <a:pPr algn="l" fontAlgn="t"/>
                      <a:r>
                        <a:rPr lang="en-US" sz="1100">
                          <a:effectLst/>
                        </a:rPr>
                        <a:t>work with source/DB team</a:t>
                      </a:r>
                    </a:p>
                  </a:txBody>
                  <a:tcPr marL="27925" marR="27925" marT="19547" marB="19547"/>
                </a:tc>
                <a:tc>
                  <a:txBody>
                    <a:bodyPr/>
                    <a:lstStyle/>
                    <a:p>
                      <a:pPr algn="l" fontAlgn="t"/>
                      <a:r>
                        <a:rPr lang="en-US" sz="1100">
                          <a:effectLst/>
                        </a:rPr>
                        <a:t>Work with target system/business about re-processing the failed records.</a:t>
                      </a:r>
                    </a:p>
                  </a:txBody>
                  <a:tcPr marL="27925" marR="27925" marT="19547" marB="19547"/>
                </a:tc>
                <a:extLst>
                  <a:ext uri="{0D108BD9-81ED-4DB2-BD59-A6C34878D82A}">
                    <a16:rowId xmlns:a16="http://schemas.microsoft.com/office/drawing/2014/main" val="1203833690"/>
                  </a:ext>
                </a:extLst>
              </a:tr>
              <a:tr h="914364">
                <a:tc>
                  <a:txBody>
                    <a:bodyPr/>
                    <a:lstStyle/>
                    <a:p>
                      <a:pPr algn="l" fontAlgn="t"/>
                      <a:r>
                        <a:rPr lang="en-US" sz="1100">
                          <a:effectLst/>
                        </a:rPr>
                        <a:t>SFTP connection error</a:t>
                      </a:r>
                    </a:p>
                  </a:txBody>
                  <a:tcPr marL="27925" marR="27925" marT="19547" marB="19547"/>
                </a:tc>
                <a:tc>
                  <a:txBody>
                    <a:bodyPr/>
                    <a:lstStyle/>
                    <a:p>
                      <a:pPr algn="l" fontAlgn="t"/>
                      <a:r>
                        <a:rPr lang="en-US" sz="1100">
                          <a:effectLst/>
                        </a:rPr>
                        <a:t>Technical</a:t>
                      </a:r>
                    </a:p>
                  </a:txBody>
                  <a:tcPr marL="27925" marR="27925" marT="19547" marB="19547"/>
                </a:tc>
                <a:tc>
                  <a:txBody>
                    <a:bodyPr/>
                    <a:lstStyle/>
                    <a:p>
                      <a:pPr algn="l" fontAlgn="t"/>
                      <a:r>
                        <a:rPr lang="en-US" sz="1100">
                          <a:effectLst/>
                        </a:rPr>
                        <a:t>Rare</a:t>
                      </a:r>
                    </a:p>
                  </a:txBody>
                  <a:tcPr marL="27925" marR="27925" marT="19547" marB="19547"/>
                </a:tc>
                <a:tc>
                  <a:txBody>
                    <a:bodyPr/>
                    <a:lstStyle/>
                    <a:p>
                      <a:pPr algn="l" fontAlgn="t"/>
                      <a:r>
                        <a:rPr lang="en-US" sz="1100">
                          <a:effectLst/>
                        </a:rPr>
                        <a:t>Check with SFTP team</a:t>
                      </a:r>
                    </a:p>
                  </a:txBody>
                  <a:tcPr marL="27925" marR="27925" marT="19547" marB="19547"/>
                </a:tc>
                <a:tc>
                  <a:txBody>
                    <a:bodyPr/>
                    <a:lstStyle/>
                    <a:p>
                      <a:pPr algn="l" fontAlgn="t"/>
                      <a:r>
                        <a:rPr lang="en-US" sz="1100">
                          <a:effectLst/>
                        </a:rPr>
                        <a:t>Reprocessing will be done by Circuit breaker in case of AMQs. </a:t>
                      </a:r>
                    </a:p>
                    <a:p>
                      <a:pPr algn="l" fontAlgn="t"/>
                      <a:r>
                        <a:rPr lang="en-US" sz="1100">
                          <a:effectLst/>
                        </a:rPr>
                        <a:t>Work with target system/business about re-processing the failed records for synchronous calls</a:t>
                      </a:r>
                    </a:p>
                  </a:txBody>
                  <a:tcPr marL="27925" marR="27925" marT="19547" marB="19547"/>
                </a:tc>
                <a:extLst>
                  <a:ext uri="{0D108BD9-81ED-4DB2-BD59-A6C34878D82A}">
                    <a16:rowId xmlns:a16="http://schemas.microsoft.com/office/drawing/2014/main" val="4207599179"/>
                  </a:ext>
                </a:extLst>
              </a:tr>
              <a:tr h="413255">
                <a:tc>
                  <a:txBody>
                    <a:bodyPr/>
                    <a:lstStyle/>
                    <a:p>
                      <a:pPr algn="l" fontAlgn="t"/>
                      <a:r>
                        <a:rPr lang="en-US" sz="1100">
                          <a:effectLst/>
                        </a:rPr>
                        <a:t>SFTP Authentication error</a:t>
                      </a:r>
                    </a:p>
                  </a:txBody>
                  <a:tcPr marL="27925" marR="27925" marT="19547" marB="19547"/>
                </a:tc>
                <a:tc>
                  <a:txBody>
                    <a:bodyPr/>
                    <a:lstStyle/>
                    <a:p>
                      <a:pPr algn="l" fontAlgn="t"/>
                      <a:r>
                        <a:rPr lang="en-US" sz="1100">
                          <a:effectLst/>
                        </a:rPr>
                        <a:t>Technical</a:t>
                      </a:r>
                    </a:p>
                  </a:txBody>
                  <a:tcPr marL="27925" marR="27925" marT="19547" marB="19547"/>
                </a:tc>
                <a:tc>
                  <a:txBody>
                    <a:bodyPr/>
                    <a:lstStyle/>
                    <a:p>
                      <a:pPr algn="l" fontAlgn="t"/>
                      <a:r>
                        <a:rPr lang="en-US" sz="1100">
                          <a:effectLst/>
                        </a:rPr>
                        <a:t>Rare</a:t>
                      </a:r>
                    </a:p>
                  </a:txBody>
                  <a:tcPr marL="27925" marR="27925" marT="19547" marB="19547"/>
                </a:tc>
                <a:tc>
                  <a:txBody>
                    <a:bodyPr/>
                    <a:lstStyle/>
                    <a:p>
                      <a:pPr algn="l" fontAlgn="t"/>
                      <a:r>
                        <a:rPr lang="en-US" sz="1100">
                          <a:effectLst/>
                        </a:rPr>
                        <a:t>Work with SFTP team to see</a:t>
                      </a:r>
                    </a:p>
                  </a:txBody>
                  <a:tcPr marL="27925" marR="27925" marT="19547" marB="19547"/>
                </a:tc>
                <a:tc>
                  <a:txBody>
                    <a:bodyPr/>
                    <a:lstStyle/>
                    <a:p>
                      <a:pPr algn="l" fontAlgn="t"/>
                      <a:r>
                        <a:rPr lang="en-US" sz="1100">
                          <a:effectLst/>
                        </a:rPr>
                        <a:t>Work with target system/business about re-processing the failed records.</a:t>
                      </a:r>
                    </a:p>
                  </a:txBody>
                  <a:tcPr marL="27925" marR="27925" marT="19547" marB="19547"/>
                </a:tc>
                <a:extLst>
                  <a:ext uri="{0D108BD9-81ED-4DB2-BD59-A6C34878D82A}">
                    <a16:rowId xmlns:a16="http://schemas.microsoft.com/office/drawing/2014/main" val="27591112"/>
                  </a:ext>
                </a:extLst>
              </a:tr>
              <a:tr h="413255">
                <a:tc>
                  <a:txBody>
                    <a:bodyPr/>
                    <a:lstStyle/>
                    <a:p>
                      <a:pPr algn="l" fontAlgn="t"/>
                      <a:r>
                        <a:rPr lang="en-US" sz="1100">
                          <a:effectLst/>
                        </a:rPr>
                        <a:t>SFTP path not available</a:t>
                      </a:r>
                    </a:p>
                  </a:txBody>
                  <a:tcPr marL="27925" marR="27925" marT="19547" marB="19547"/>
                </a:tc>
                <a:tc>
                  <a:txBody>
                    <a:bodyPr/>
                    <a:lstStyle/>
                    <a:p>
                      <a:pPr algn="l" fontAlgn="t"/>
                      <a:r>
                        <a:rPr lang="en-US" sz="1100">
                          <a:effectLst/>
                        </a:rPr>
                        <a:t>Technical</a:t>
                      </a:r>
                    </a:p>
                  </a:txBody>
                  <a:tcPr marL="27925" marR="27925" marT="19547" marB="19547"/>
                </a:tc>
                <a:tc>
                  <a:txBody>
                    <a:bodyPr/>
                    <a:lstStyle/>
                    <a:p>
                      <a:pPr algn="l" fontAlgn="t"/>
                      <a:r>
                        <a:rPr lang="en-US" sz="1100">
                          <a:effectLst/>
                        </a:rPr>
                        <a:t>Rare-low</a:t>
                      </a:r>
                    </a:p>
                  </a:txBody>
                  <a:tcPr marL="27925" marR="27925" marT="19547" marB="19547"/>
                </a:tc>
                <a:tc>
                  <a:txBody>
                    <a:bodyPr/>
                    <a:lstStyle/>
                    <a:p>
                      <a:pPr algn="l" fontAlgn="t"/>
                      <a:r>
                        <a:rPr lang="en-US" sz="1100">
                          <a:effectLst/>
                        </a:rPr>
                        <a:t>Check with target system and re-instate the folder path</a:t>
                      </a:r>
                    </a:p>
                  </a:txBody>
                  <a:tcPr marL="27925" marR="27925" marT="19547" marB="19547"/>
                </a:tc>
                <a:tc>
                  <a:txBody>
                    <a:bodyPr/>
                    <a:lstStyle/>
                    <a:p>
                      <a:pPr algn="l" fontAlgn="t"/>
                      <a:r>
                        <a:rPr lang="en-US" sz="1100">
                          <a:effectLst/>
                        </a:rPr>
                        <a:t>Once the path is available, re-execute the job</a:t>
                      </a:r>
                    </a:p>
                  </a:txBody>
                  <a:tcPr marL="27925" marR="27925" marT="19547" marB="19547"/>
                </a:tc>
                <a:extLst>
                  <a:ext uri="{0D108BD9-81ED-4DB2-BD59-A6C34878D82A}">
                    <a16:rowId xmlns:a16="http://schemas.microsoft.com/office/drawing/2014/main" val="1224522253"/>
                  </a:ext>
                </a:extLst>
              </a:tr>
            </a:tbl>
          </a:graphicData>
        </a:graphic>
      </p:graphicFrame>
    </p:spTree>
    <p:extLst>
      <p:ext uri="{BB962C8B-B14F-4D97-AF65-F5344CB8AC3E}">
        <p14:creationId xmlns:p14="http://schemas.microsoft.com/office/powerpoint/2010/main" val="3733101293"/>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5A26E-275B-4DFE-9E9A-24A2DAE4703F}"/>
              </a:ext>
            </a:extLst>
          </p:cNvPr>
          <p:cNvSpPr>
            <a:spLocks noGrp="1"/>
          </p:cNvSpPr>
          <p:nvPr>
            <p:ph type="title"/>
          </p:nvPr>
        </p:nvSpPr>
        <p:spPr/>
        <p:txBody>
          <a:bodyPr>
            <a:normAutofit fontScale="90000"/>
          </a:bodyPr>
          <a:lstStyle/>
          <a:p>
            <a:r>
              <a:rPr lang="en-US"/>
              <a:t>Standard HTTP Status Codes</a:t>
            </a:r>
          </a:p>
        </p:txBody>
      </p:sp>
      <p:sp>
        <p:nvSpPr>
          <p:cNvPr id="9" name="Text Placeholder 8">
            <a:extLst>
              <a:ext uri="{FF2B5EF4-FFF2-40B4-BE49-F238E27FC236}">
                <a16:creationId xmlns:a16="http://schemas.microsoft.com/office/drawing/2014/main" id="{72753AA6-CEEB-46AE-BC53-17C56F35470D}"/>
              </a:ext>
            </a:extLst>
          </p:cNvPr>
          <p:cNvSpPr>
            <a:spLocks noGrp="1"/>
          </p:cNvSpPr>
          <p:nvPr>
            <p:ph type="body" sz="quarter" idx="13"/>
          </p:nvPr>
        </p:nvSpPr>
        <p:spPr/>
        <p:txBody>
          <a:bodyPr vert="horz" lIns="91440" tIns="45720" rIns="91440" bIns="45720" rtlCol="0" anchor="t">
            <a:noAutofit/>
          </a:bodyPr>
          <a:lstStyle/>
          <a:p>
            <a:r>
              <a:rPr lang="en-US" sz="1600">
                <a:cs typeface="Arial"/>
              </a:rPr>
              <a:t>Error Code, help to debug the integrations</a:t>
            </a:r>
            <a:endParaRPr lang="en-US"/>
          </a:p>
        </p:txBody>
      </p:sp>
      <p:sp>
        <p:nvSpPr>
          <p:cNvPr id="4" name="Slide Number Placeholder 3">
            <a:extLst>
              <a:ext uri="{FF2B5EF4-FFF2-40B4-BE49-F238E27FC236}">
                <a16:creationId xmlns:a16="http://schemas.microsoft.com/office/drawing/2014/main" id="{91086243-4EC2-4E87-96F2-FD48732066C6}"/>
              </a:ext>
            </a:extLst>
          </p:cNvPr>
          <p:cNvSpPr>
            <a:spLocks noGrp="1"/>
          </p:cNvSpPr>
          <p:nvPr>
            <p:ph type="sldNum" sz="quarter" idx="4"/>
          </p:nvPr>
        </p:nvSpPr>
        <p:spPr/>
        <p:txBody>
          <a:bodyPr/>
          <a:lstStyle/>
          <a:p>
            <a:fld id="{BF059A51-1513-4722-B38F-49BCC75F15CA}" type="slidenum">
              <a:rPr lang="en-US" smtClean="0"/>
              <a:pPr/>
              <a:t>28</a:t>
            </a:fld>
            <a:endParaRPr lang="en-US"/>
          </a:p>
        </p:txBody>
      </p:sp>
      <p:sp>
        <p:nvSpPr>
          <p:cNvPr id="10" name="Text Placeholder 9">
            <a:extLst>
              <a:ext uri="{FF2B5EF4-FFF2-40B4-BE49-F238E27FC236}">
                <a16:creationId xmlns:a16="http://schemas.microsoft.com/office/drawing/2014/main" id="{8EA56896-48DE-4588-B86B-5A3E7BF68DAF}"/>
              </a:ext>
            </a:extLst>
          </p:cNvPr>
          <p:cNvSpPr>
            <a:spLocks noGrp="1"/>
          </p:cNvSpPr>
          <p:nvPr>
            <p:ph type="body" sz="quarter" idx="14"/>
          </p:nvPr>
        </p:nvSpPr>
        <p:spPr/>
        <p:txBody>
          <a:bodyPr/>
          <a:lstStyle/>
          <a:p>
            <a:endParaRPr lang="en-US"/>
          </a:p>
        </p:txBody>
      </p:sp>
      <p:graphicFrame>
        <p:nvGraphicFramePr>
          <p:cNvPr id="8" name="Table 7">
            <a:extLst>
              <a:ext uri="{FF2B5EF4-FFF2-40B4-BE49-F238E27FC236}">
                <a16:creationId xmlns:a16="http://schemas.microsoft.com/office/drawing/2014/main" id="{B2B9516D-2D0A-4A66-A818-0F3C3CB0508B}"/>
              </a:ext>
            </a:extLst>
          </p:cNvPr>
          <p:cNvGraphicFramePr>
            <a:graphicFrameLocks noGrp="1"/>
          </p:cNvGraphicFramePr>
          <p:nvPr>
            <p:extLst>
              <p:ext uri="{D42A27DB-BD31-4B8C-83A1-F6EECF244321}">
                <p14:modId xmlns:p14="http://schemas.microsoft.com/office/powerpoint/2010/main" val="4120392138"/>
              </p:ext>
            </p:extLst>
          </p:nvPr>
        </p:nvGraphicFramePr>
        <p:xfrm>
          <a:off x="241551" y="1184235"/>
          <a:ext cx="9030877" cy="4997919"/>
        </p:xfrm>
        <a:graphic>
          <a:graphicData uri="http://schemas.openxmlformats.org/drawingml/2006/table">
            <a:tbl>
              <a:tblPr firstRow="1" bandRow="1">
                <a:tableStyleId>{69012ECD-51FC-41F1-AA8D-1B2483CD663E}</a:tableStyleId>
              </a:tblPr>
              <a:tblGrid>
                <a:gridCol w="970448">
                  <a:extLst>
                    <a:ext uri="{9D8B030D-6E8A-4147-A177-3AD203B41FA5}">
                      <a16:colId xmlns:a16="http://schemas.microsoft.com/office/drawing/2014/main" val="1785845561"/>
                    </a:ext>
                  </a:extLst>
                </a:gridCol>
                <a:gridCol w="2355606">
                  <a:extLst>
                    <a:ext uri="{9D8B030D-6E8A-4147-A177-3AD203B41FA5}">
                      <a16:colId xmlns:a16="http://schemas.microsoft.com/office/drawing/2014/main" val="91322279"/>
                    </a:ext>
                  </a:extLst>
                </a:gridCol>
                <a:gridCol w="5704823">
                  <a:extLst>
                    <a:ext uri="{9D8B030D-6E8A-4147-A177-3AD203B41FA5}">
                      <a16:colId xmlns:a16="http://schemas.microsoft.com/office/drawing/2014/main" val="726907328"/>
                    </a:ext>
                  </a:extLst>
                </a:gridCol>
              </a:tblGrid>
              <a:tr h="186114">
                <a:tc>
                  <a:txBody>
                    <a:bodyPr/>
                    <a:lstStyle/>
                    <a:p>
                      <a:pPr algn="l" fontAlgn="t"/>
                      <a:r>
                        <a:rPr lang="en-US" sz="1000" b="1">
                          <a:effectLst/>
                        </a:rPr>
                        <a:t>Error Code</a:t>
                      </a:r>
                      <a:r>
                        <a:rPr lang="en-US" sz="1000">
                          <a:effectLst/>
                        </a:rPr>
                        <a:t> </a:t>
                      </a:r>
                    </a:p>
                  </a:txBody>
                  <a:tcPr marL="19199" marR="19199" marT="13440" marB="13440"/>
                </a:tc>
                <a:tc>
                  <a:txBody>
                    <a:bodyPr/>
                    <a:lstStyle/>
                    <a:p>
                      <a:pPr algn="l" fontAlgn="t"/>
                      <a:r>
                        <a:rPr lang="en-US" sz="1000" b="1">
                          <a:effectLst/>
                        </a:rPr>
                        <a:t>Error Message</a:t>
                      </a:r>
                      <a:r>
                        <a:rPr lang="en-US" sz="1000">
                          <a:effectLst/>
                        </a:rPr>
                        <a:t> </a:t>
                      </a:r>
                    </a:p>
                  </a:txBody>
                  <a:tcPr marL="19199" marR="19199" marT="13440" marB="13440"/>
                </a:tc>
                <a:tc>
                  <a:txBody>
                    <a:bodyPr/>
                    <a:lstStyle/>
                    <a:p>
                      <a:pPr algn="l" fontAlgn="t"/>
                      <a:r>
                        <a:rPr lang="en-US" sz="1000" b="1">
                          <a:effectLst/>
                        </a:rPr>
                        <a:t>Error Description</a:t>
                      </a:r>
                      <a:r>
                        <a:rPr lang="en-US" sz="1000">
                          <a:effectLst/>
                        </a:rPr>
                        <a:t> </a:t>
                      </a:r>
                    </a:p>
                  </a:txBody>
                  <a:tcPr marL="19199" marR="19199" marT="13440" marB="13440"/>
                </a:tc>
                <a:extLst>
                  <a:ext uri="{0D108BD9-81ED-4DB2-BD59-A6C34878D82A}">
                    <a16:rowId xmlns:a16="http://schemas.microsoft.com/office/drawing/2014/main" val="4242361908"/>
                  </a:ext>
                </a:extLst>
              </a:tr>
              <a:tr h="448013">
                <a:tc>
                  <a:txBody>
                    <a:bodyPr/>
                    <a:lstStyle/>
                    <a:p>
                      <a:pPr algn="ctr" fontAlgn="t"/>
                      <a:r>
                        <a:rPr lang="en-US" sz="1000">
                          <a:effectLst/>
                        </a:rPr>
                        <a:t>400 </a:t>
                      </a:r>
                    </a:p>
                  </a:txBody>
                  <a:tcPr marL="19199" marR="19199" marT="13440" marB="13440"/>
                </a:tc>
                <a:tc>
                  <a:txBody>
                    <a:bodyPr/>
                    <a:lstStyle/>
                    <a:p>
                      <a:pPr algn="l" fontAlgn="t"/>
                      <a:r>
                        <a:rPr lang="en-US" sz="1000">
                          <a:effectLst/>
                        </a:rPr>
                        <a:t>Bad Request </a:t>
                      </a:r>
                    </a:p>
                  </a:txBody>
                  <a:tcPr marL="19199" marR="19199" marT="13440" marB="13440"/>
                </a:tc>
                <a:tc>
                  <a:txBody>
                    <a:bodyPr/>
                    <a:lstStyle/>
                    <a:p>
                      <a:pPr algn="l" fontAlgn="t"/>
                      <a:r>
                        <a:rPr lang="en-US" sz="1000">
                          <a:effectLst/>
                        </a:rPr>
                        <a:t>The request could not be understood by the server due to malformed syntax. The client SHOULD NOT repeat the request without modifications. </a:t>
                      </a:r>
                    </a:p>
                  </a:txBody>
                  <a:tcPr marL="19199" marR="19199" marT="13440" marB="13440"/>
                </a:tc>
                <a:extLst>
                  <a:ext uri="{0D108BD9-81ED-4DB2-BD59-A6C34878D82A}">
                    <a16:rowId xmlns:a16="http://schemas.microsoft.com/office/drawing/2014/main" val="1732475436"/>
                  </a:ext>
                </a:extLst>
              </a:tr>
              <a:tr h="186114">
                <a:tc>
                  <a:txBody>
                    <a:bodyPr/>
                    <a:lstStyle/>
                    <a:p>
                      <a:pPr algn="ctr" fontAlgn="t"/>
                      <a:r>
                        <a:rPr lang="en-US" sz="1000">
                          <a:effectLst/>
                        </a:rPr>
                        <a:t>401 </a:t>
                      </a:r>
                    </a:p>
                  </a:txBody>
                  <a:tcPr marL="19199" marR="19199" marT="13440" marB="13440"/>
                </a:tc>
                <a:tc>
                  <a:txBody>
                    <a:bodyPr/>
                    <a:lstStyle/>
                    <a:p>
                      <a:pPr algn="l" fontAlgn="t"/>
                      <a:r>
                        <a:rPr lang="en-US" sz="1000">
                          <a:effectLst/>
                        </a:rPr>
                        <a:t>Unauthorized </a:t>
                      </a:r>
                    </a:p>
                  </a:txBody>
                  <a:tcPr marL="19199" marR="19199" marT="13440" marB="13440"/>
                </a:tc>
                <a:tc>
                  <a:txBody>
                    <a:bodyPr/>
                    <a:lstStyle/>
                    <a:p>
                      <a:pPr algn="l" fontAlgn="t"/>
                      <a:r>
                        <a:rPr lang="en-US" sz="1000">
                          <a:effectLst/>
                        </a:rPr>
                        <a:t>The request requires user authentication. </a:t>
                      </a:r>
                    </a:p>
                  </a:txBody>
                  <a:tcPr marL="19199" marR="19199" marT="13440" marB="13440"/>
                </a:tc>
                <a:extLst>
                  <a:ext uri="{0D108BD9-81ED-4DB2-BD59-A6C34878D82A}">
                    <a16:rowId xmlns:a16="http://schemas.microsoft.com/office/drawing/2014/main" val="3617401009"/>
                  </a:ext>
                </a:extLst>
              </a:tr>
              <a:tr h="448013">
                <a:tc>
                  <a:txBody>
                    <a:bodyPr/>
                    <a:lstStyle/>
                    <a:p>
                      <a:pPr algn="ctr" fontAlgn="t"/>
                      <a:r>
                        <a:rPr lang="en-US" sz="1000">
                          <a:effectLst/>
                        </a:rPr>
                        <a:t>403 </a:t>
                      </a:r>
                    </a:p>
                  </a:txBody>
                  <a:tcPr marL="19199" marR="19199" marT="13440" marB="13440"/>
                </a:tc>
                <a:tc>
                  <a:txBody>
                    <a:bodyPr/>
                    <a:lstStyle/>
                    <a:p>
                      <a:pPr algn="l" fontAlgn="t"/>
                      <a:r>
                        <a:rPr lang="en-US" sz="1000">
                          <a:effectLst/>
                        </a:rPr>
                        <a:t>Forbidden </a:t>
                      </a:r>
                    </a:p>
                  </a:txBody>
                  <a:tcPr marL="19199" marR="19199" marT="13440" marB="13440"/>
                </a:tc>
                <a:tc>
                  <a:txBody>
                    <a:bodyPr/>
                    <a:lstStyle/>
                    <a:p>
                      <a:pPr algn="l" fontAlgn="t"/>
                      <a:r>
                        <a:rPr lang="en-US" sz="1000">
                          <a:effectLst/>
                        </a:rPr>
                        <a:t>The server understood the request but is refusing to fulfill it. Authorization will not help, and the request SHOULD NOT be repeated. </a:t>
                      </a:r>
                    </a:p>
                  </a:txBody>
                  <a:tcPr marL="19199" marR="19199" marT="13440" marB="13440"/>
                </a:tc>
                <a:extLst>
                  <a:ext uri="{0D108BD9-81ED-4DB2-BD59-A6C34878D82A}">
                    <a16:rowId xmlns:a16="http://schemas.microsoft.com/office/drawing/2014/main" val="2799292435"/>
                  </a:ext>
                </a:extLst>
              </a:tr>
              <a:tr h="578961">
                <a:tc>
                  <a:txBody>
                    <a:bodyPr/>
                    <a:lstStyle/>
                    <a:p>
                      <a:pPr algn="ctr" fontAlgn="t"/>
                      <a:r>
                        <a:rPr lang="en-US" sz="1000">
                          <a:effectLst/>
                        </a:rPr>
                        <a:t>404 </a:t>
                      </a:r>
                    </a:p>
                  </a:txBody>
                  <a:tcPr marL="19199" marR="19199" marT="13440" marB="13440"/>
                </a:tc>
                <a:tc>
                  <a:txBody>
                    <a:bodyPr/>
                    <a:lstStyle/>
                    <a:p>
                      <a:pPr algn="l" fontAlgn="t"/>
                      <a:r>
                        <a:rPr lang="en-US" sz="1000">
                          <a:effectLst/>
                        </a:rPr>
                        <a:t>Not Found </a:t>
                      </a:r>
                    </a:p>
                  </a:txBody>
                  <a:tcPr marL="19199" marR="19199" marT="13440" marB="13440"/>
                </a:tc>
                <a:tc>
                  <a:txBody>
                    <a:bodyPr/>
                    <a:lstStyle/>
                    <a:p>
                      <a:pPr algn="l" fontAlgn="t"/>
                      <a:r>
                        <a:rPr lang="en-US" sz="1000">
                          <a:effectLst/>
                        </a:rPr>
                        <a:t>The server has not found anything matching the Request-URI. This status code is commonly used when the server does not wish to reveal exactly why the request has been refused, or when no other response is applicable. </a:t>
                      </a:r>
                    </a:p>
                  </a:txBody>
                  <a:tcPr marL="19199" marR="19199" marT="13440" marB="13440"/>
                </a:tc>
                <a:extLst>
                  <a:ext uri="{0D108BD9-81ED-4DB2-BD59-A6C34878D82A}">
                    <a16:rowId xmlns:a16="http://schemas.microsoft.com/office/drawing/2014/main" val="2618705401"/>
                  </a:ext>
                </a:extLst>
              </a:tr>
              <a:tr h="578961">
                <a:tc>
                  <a:txBody>
                    <a:bodyPr/>
                    <a:lstStyle/>
                    <a:p>
                      <a:pPr algn="ctr" fontAlgn="t"/>
                      <a:r>
                        <a:rPr lang="en-US" sz="1000">
                          <a:effectLst/>
                        </a:rPr>
                        <a:t>405 </a:t>
                      </a:r>
                    </a:p>
                  </a:txBody>
                  <a:tcPr marL="19199" marR="19199" marT="13440" marB="13440"/>
                </a:tc>
                <a:tc>
                  <a:txBody>
                    <a:bodyPr/>
                    <a:lstStyle/>
                    <a:p>
                      <a:pPr algn="l" fontAlgn="t"/>
                      <a:r>
                        <a:rPr lang="en-US" sz="1000">
                          <a:effectLst/>
                        </a:rPr>
                        <a:t>Method Not Allowed </a:t>
                      </a:r>
                    </a:p>
                  </a:txBody>
                  <a:tcPr marL="19199" marR="19199" marT="13440" marB="13440"/>
                </a:tc>
                <a:tc>
                  <a:txBody>
                    <a:bodyPr/>
                    <a:lstStyle/>
                    <a:p>
                      <a:pPr algn="l" fontAlgn="t"/>
                      <a:r>
                        <a:rPr lang="en-US" sz="1000">
                          <a:effectLst/>
                        </a:rPr>
                        <a:t>The method specified in the Request-Line is not allowed for the resource identified by the Request-URI. The response MUST include an Allow header containing a list of valid methods for the requested resource. </a:t>
                      </a:r>
                    </a:p>
                  </a:txBody>
                  <a:tcPr marL="19199" marR="19199" marT="13440" marB="13440"/>
                </a:tc>
                <a:extLst>
                  <a:ext uri="{0D108BD9-81ED-4DB2-BD59-A6C34878D82A}">
                    <a16:rowId xmlns:a16="http://schemas.microsoft.com/office/drawing/2014/main" val="4100369773"/>
                  </a:ext>
                </a:extLst>
              </a:tr>
              <a:tr h="448013">
                <a:tc>
                  <a:txBody>
                    <a:bodyPr/>
                    <a:lstStyle/>
                    <a:p>
                      <a:pPr algn="ctr" fontAlgn="t"/>
                      <a:r>
                        <a:rPr lang="en-US" sz="1000">
                          <a:effectLst/>
                        </a:rPr>
                        <a:t>408 </a:t>
                      </a:r>
                    </a:p>
                  </a:txBody>
                  <a:tcPr marL="19199" marR="19199" marT="13440" marB="13440"/>
                </a:tc>
                <a:tc>
                  <a:txBody>
                    <a:bodyPr/>
                    <a:lstStyle/>
                    <a:p>
                      <a:pPr algn="l" fontAlgn="t"/>
                      <a:r>
                        <a:rPr lang="en-US" sz="1000">
                          <a:effectLst/>
                        </a:rPr>
                        <a:t>Request Timeout </a:t>
                      </a:r>
                    </a:p>
                  </a:txBody>
                  <a:tcPr marL="19199" marR="19199" marT="13440" marB="13440"/>
                </a:tc>
                <a:tc>
                  <a:txBody>
                    <a:bodyPr/>
                    <a:lstStyle/>
                    <a:p>
                      <a:pPr algn="l" fontAlgn="t"/>
                      <a:r>
                        <a:rPr lang="en-US" sz="1000">
                          <a:effectLst/>
                        </a:rPr>
                        <a:t>The client did not produce a request within the time that the server was prepared to wait. The client MAY repeat the request without modifications at any later time. </a:t>
                      </a:r>
                    </a:p>
                  </a:txBody>
                  <a:tcPr marL="19199" marR="19199" marT="13440" marB="13440"/>
                </a:tc>
                <a:extLst>
                  <a:ext uri="{0D108BD9-81ED-4DB2-BD59-A6C34878D82A}">
                    <a16:rowId xmlns:a16="http://schemas.microsoft.com/office/drawing/2014/main" val="2685655781"/>
                  </a:ext>
                </a:extLst>
              </a:tr>
              <a:tr h="448013">
                <a:tc>
                  <a:txBody>
                    <a:bodyPr/>
                    <a:lstStyle/>
                    <a:p>
                      <a:pPr algn="ctr" fontAlgn="t"/>
                      <a:r>
                        <a:rPr lang="en-US" sz="1000">
                          <a:effectLst/>
                        </a:rPr>
                        <a:t>415 </a:t>
                      </a:r>
                    </a:p>
                  </a:txBody>
                  <a:tcPr marL="19199" marR="19199" marT="13440" marB="13440"/>
                </a:tc>
                <a:tc>
                  <a:txBody>
                    <a:bodyPr/>
                    <a:lstStyle/>
                    <a:p>
                      <a:pPr algn="l" fontAlgn="t"/>
                      <a:r>
                        <a:rPr lang="en-US" sz="1000">
                          <a:effectLst/>
                        </a:rPr>
                        <a:t>Unsupported Media Type </a:t>
                      </a:r>
                    </a:p>
                  </a:txBody>
                  <a:tcPr marL="19199" marR="19199" marT="13440" marB="13440"/>
                </a:tc>
                <a:tc>
                  <a:txBody>
                    <a:bodyPr/>
                    <a:lstStyle/>
                    <a:p>
                      <a:pPr algn="l" fontAlgn="t"/>
                      <a:r>
                        <a:rPr lang="en-US" sz="1000">
                          <a:effectLst/>
                        </a:rPr>
                        <a:t>The server is refusing to service the request because the entity of the request is in a format not supported by the requested resource for the requested method. </a:t>
                      </a:r>
                    </a:p>
                  </a:txBody>
                  <a:tcPr marL="19199" marR="19199" marT="13440" marB="13440"/>
                </a:tc>
                <a:extLst>
                  <a:ext uri="{0D108BD9-81ED-4DB2-BD59-A6C34878D82A}">
                    <a16:rowId xmlns:a16="http://schemas.microsoft.com/office/drawing/2014/main" val="1158643116"/>
                  </a:ext>
                </a:extLst>
              </a:tr>
              <a:tr h="317063">
                <a:tc>
                  <a:txBody>
                    <a:bodyPr/>
                    <a:lstStyle/>
                    <a:p>
                      <a:pPr algn="ctr" fontAlgn="t"/>
                      <a:r>
                        <a:rPr lang="en-US" sz="1000">
                          <a:effectLst/>
                        </a:rPr>
                        <a:t>500 </a:t>
                      </a:r>
                    </a:p>
                  </a:txBody>
                  <a:tcPr marL="19199" marR="19199" marT="13440" marB="13440"/>
                </a:tc>
                <a:tc>
                  <a:txBody>
                    <a:bodyPr/>
                    <a:lstStyle/>
                    <a:p>
                      <a:pPr algn="l" fontAlgn="t"/>
                      <a:r>
                        <a:rPr lang="en-US" sz="1000">
                          <a:effectLst/>
                        </a:rPr>
                        <a:t>Internal Server Error </a:t>
                      </a:r>
                    </a:p>
                  </a:txBody>
                  <a:tcPr marL="19199" marR="19199" marT="13440" marB="13440"/>
                </a:tc>
                <a:tc>
                  <a:txBody>
                    <a:bodyPr/>
                    <a:lstStyle/>
                    <a:p>
                      <a:pPr algn="l" fontAlgn="t"/>
                      <a:r>
                        <a:rPr lang="en-US" sz="1000">
                          <a:effectLst/>
                        </a:rPr>
                        <a:t>The server encountered an unexpected condition which prevented it from fulfilling the request. </a:t>
                      </a:r>
                    </a:p>
                  </a:txBody>
                  <a:tcPr marL="19199" marR="19199" marT="13440" marB="13440"/>
                </a:tc>
                <a:extLst>
                  <a:ext uri="{0D108BD9-81ED-4DB2-BD59-A6C34878D82A}">
                    <a16:rowId xmlns:a16="http://schemas.microsoft.com/office/drawing/2014/main" val="4045177537"/>
                  </a:ext>
                </a:extLst>
              </a:tr>
              <a:tr h="448013">
                <a:tc>
                  <a:txBody>
                    <a:bodyPr/>
                    <a:lstStyle/>
                    <a:p>
                      <a:pPr algn="ctr" fontAlgn="t"/>
                      <a:r>
                        <a:rPr lang="en-US" sz="1000">
                          <a:effectLst/>
                        </a:rPr>
                        <a:t>502 </a:t>
                      </a:r>
                    </a:p>
                  </a:txBody>
                  <a:tcPr marL="19199" marR="19199" marT="13440" marB="13440"/>
                </a:tc>
                <a:tc>
                  <a:txBody>
                    <a:bodyPr/>
                    <a:lstStyle/>
                    <a:p>
                      <a:pPr algn="l" fontAlgn="t"/>
                      <a:r>
                        <a:rPr lang="en-US" sz="1000">
                          <a:effectLst/>
                        </a:rPr>
                        <a:t>Bad Gateway </a:t>
                      </a:r>
                    </a:p>
                  </a:txBody>
                  <a:tcPr marL="19199" marR="19199" marT="13440" marB="13440"/>
                </a:tc>
                <a:tc>
                  <a:txBody>
                    <a:bodyPr/>
                    <a:lstStyle/>
                    <a:p>
                      <a:pPr algn="l" fontAlgn="t"/>
                      <a:r>
                        <a:rPr lang="en-US" sz="1000">
                          <a:effectLst/>
                        </a:rPr>
                        <a:t>The server, while acting as a gateway or proxy, received an invalid response from the upstream server it accessed in attempting to fulfill the request. </a:t>
                      </a:r>
                    </a:p>
                  </a:txBody>
                  <a:tcPr marL="19199" marR="19199" marT="13440" marB="13440"/>
                </a:tc>
                <a:extLst>
                  <a:ext uri="{0D108BD9-81ED-4DB2-BD59-A6C34878D82A}">
                    <a16:rowId xmlns:a16="http://schemas.microsoft.com/office/drawing/2014/main" val="781696925"/>
                  </a:ext>
                </a:extLst>
              </a:tr>
              <a:tr h="317063">
                <a:tc>
                  <a:txBody>
                    <a:bodyPr/>
                    <a:lstStyle/>
                    <a:p>
                      <a:pPr algn="ctr" fontAlgn="t"/>
                      <a:r>
                        <a:rPr lang="en-US" sz="1000">
                          <a:effectLst/>
                        </a:rPr>
                        <a:t>503 </a:t>
                      </a:r>
                    </a:p>
                  </a:txBody>
                  <a:tcPr marL="19199" marR="19199" marT="13440" marB="13440"/>
                </a:tc>
                <a:tc>
                  <a:txBody>
                    <a:bodyPr/>
                    <a:lstStyle/>
                    <a:p>
                      <a:pPr algn="l" fontAlgn="t"/>
                      <a:r>
                        <a:rPr lang="en-US" sz="1000">
                          <a:effectLst/>
                        </a:rPr>
                        <a:t>Service Unavailable </a:t>
                      </a:r>
                    </a:p>
                  </a:txBody>
                  <a:tcPr marL="19199" marR="19199" marT="13440" marB="13440"/>
                </a:tc>
                <a:tc>
                  <a:txBody>
                    <a:bodyPr/>
                    <a:lstStyle/>
                    <a:p>
                      <a:pPr algn="l" fontAlgn="t"/>
                      <a:r>
                        <a:rPr lang="en-US" sz="1000">
                          <a:effectLst/>
                        </a:rPr>
                        <a:t>The server is currently unable to handle the request due to a temporary overloading or maintenance of the server. </a:t>
                      </a:r>
                    </a:p>
                  </a:txBody>
                  <a:tcPr marL="19199" marR="19199" marT="13440" marB="13440"/>
                </a:tc>
                <a:extLst>
                  <a:ext uri="{0D108BD9-81ED-4DB2-BD59-A6C34878D82A}">
                    <a16:rowId xmlns:a16="http://schemas.microsoft.com/office/drawing/2014/main" val="393301466"/>
                  </a:ext>
                </a:extLst>
              </a:tr>
              <a:tr h="578961">
                <a:tc>
                  <a:txBody>
                    <a:bodyPr/>
                    <a:lstStyle/>
                    <a:p>
                      <a:pPr algn="ctr" fontAlgn="t"/>
                      <a:r>
                        <a:rPr lang="en-US" sz="1000">
                          <a:effectLst/>
                        </a:rPr>
                        <a:t>504 </a:t>
                      </a:r>
                    </a:p>
                  </a:txBody>
                  <a:tcPr marL="19199" marR="19199" marT="13440" marB="13440"/>
                </a:tc>
                <a:tc>
                  <a:txBody>
                    <a:bodyPr/>
                    <a:lstStyle/>
                    <a:p>
                      <a:pPr algn="l" fontAlgn="t"/>
                      <a:r>
                        <a:rPr lang="en-US" sz="1000">
                          <a:effectLst/>
                        </a:rPr>
                        <a:t>Gateway Timeout </a:t>
                      </a:r>
                    </a:p>
                  </a:txBody>
                  <a:tcPr marL="19199" marR="19199" marT="13440" marB="13440"/>
                </a:tc>
                <a:tc>
                  <a:txBody>
                    <a:bodyPr/>
                    <a:lstStyle/>
                    <a:p>
                      <a:pPr algn="l" fontAlgn="t"/>
                      <a:r>
                        <a:rPr lang="en-US" sz="1000">
                          <a:effectLst/>
                        </a:rPr>
                        <a:t>The server, while acting as a gateway or proxy, did not receive a timely response from the upstream server specified by the URI (e.g. HTTP) or some other auxiliary server (e.g. DNS) it needed to access in attempting to complete the request. </a:t>
                      </a:r>
                    </a:p>
                  </a:txBody>
                  <a:tcPr marL="19199" marR="19199" marT="13440" marB="13440"/>
                </a:tc>
                <a:extLst>
                  <a:ext uri="{0D108BD9-81ED-4DB2-BD59-A6C34878D82A}">
                    <a16:rowId xmlns:a16="http://schemas.microsoft.com/office/drawing/2014/main" val="4079532720"/>
                  </a:ext>
                </a:extLst>
              </a:tr>
            </a:tbl>
          </a:graphicData>
        </a:graphic>
      </p:graphicFrame>
    </p:spTree>
    <p:extLst>
      <p:ext uri="{BB962C8B-B14F-4D97-AF65-F5344CB8AC3E}">
        <p14:creationId xmlns:p14="http://schemas.microsoft.com/office/powerpoint/2010/main" val="1238317731"/>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5A26E-275B-4DFE-9E9A-24A2DAE4703F}"/>
              </a:ext>
            </a:extLst>
          </p:cNvPr>
          <p:cNvSpPr>
            <a:spLocks noGrp="1"/>
          </p:cNvSpPr>
          <p:nvPr>
            <p:ph type="title"/>
          </p:nvPr>
        </p:nvSpPr>
        <p:spPr/>
        <p:txBody>
          <a:bodyPr>
            <a:normAutofit fontScale="90000"/>
          </a:bodyPr>
          <a:lstStyle/>
          <a:p>
            <a:r>
              <a:rPr lang="en-US"/>
              <a:t>Sample Connectivity Errors</a:t>
            </a:r>
          </a:p>
        </p:txBody>
      </p:sp>
      <p:sp>
        <p:nvSpPr>
          <p:cNvPr id="9" name="Text Placeholder 8">
            <a:extLst>
              <a:ext uri="{FF2B5EF4-FFF2-40B4-BE49-F238E27FC236}">
                <a16:creationId xmlns:a16="http://schemas.microsoft.com/office/drawing/2014/main" id="{72753AA6-CEEB-46AE-BC53-17C56F35470D}"/>
              </a:ext>
            </a:extLst>
          </p:cNvPr>
          <p:cNvSpPr>
            <a:spLocks noGrp="1"/>
          </p:cNvSpPr>
          <p:nvPr>
            <p:ph type="body" sz="quarter" idx="13"/>
          </p:nvPr>
        </p:nvSpPr>
        <p:spPr/>
        <p:txBody>
          <a:bodyPr vert="horz" lIns="91440" tIns="45720" rIns="91440" bIns="45720" rtlCol="0" anchor="t">
            <a:noAutofit/>
          </a:bodyPr>
          <a:lstStyle/>
          <a:p>
            <a:r>
              <a:rPr lang="en-US" sz="1600">
                <a:cs typeface="Arial"/>
              </a:rPr>
              <a:t>Connectivity related exceptions</a:t>
            </a:r>
            <a:endParaRPr lang="en-US"/>
          </a:p>
        </p:txBody>
      </p:sp>
      <p:sp>
        <p:nvSpPr>
          <p:cNvPr id="4" name="Slide Number Placeholder 3">
            <a:extLst>
              <a:ext uri="{FF2B5EF4-FFF2-40B4-BE49-F238E27FC236}">
                <a16:creationId xmlns:a16="http://schemas.microsoft.com/office/drawing/2014/main" id="{91086243-4EC2-4E87-96F2-FD48732066C6}"/>
              </a:ext>
            </a:extLst>
          </p:cNvPr>
          <p:cNvSpPr>
            <a:spLocks noGrp="1"/>
          </p:cNvSpPr>
          <p:nvPr>
            <p:ph type="sldNum" sz="quarter" idx="4"/>
          </p:nvPr>
        </p:nvSpPr>
        <p:spPr/>
        <p:txBody>
          <a:bodyPr/>
          <a:lstStyle/>
          <a:p>
            <a:fld id="{BF059A51-1513-4722-B38F-49BCC75F15CA}" type="slidenum">
              <a:rPr lang="en-US" smtClean="0"/>
              <a:pPr/>
              <a:t>29</a:t>
            </a:fld>
            <a:endParaRPr lang="en-US"/>
          </a:p>
        </p:txBody>
      </p:sp>
      <p:sp>
        <p:nvSpPr>
          <p:cNvPr id="10" name="Text Placeholder 9">
            <a:extLst>
              <a:ext uri="{FF2B5EF4-FFF2-40B4-BE49-F238E27FC236}">
                <a16:creationId xmlns:a16="http://schemas.microsoft.com/office/drawing/2014/main" id="{8EA56896-48DE-4588-B86B-5A3E7BF68DAF}"/>
              </a:ext>
            </a:extLst>
          </p:cNvPr>
          <p:cNvSpPr>
            <a:spLocks noGrp="1"/>
          </p:cNvSpPr>
          <p:nvPr>
            <p:ph type="body" sz="quarter" idx="14"/>
          </p:nvPr>
        </p:nvSpPr>
        <p:spPr/>
        <p:txBody>
          <a:bodyPr/>
          <a:lstStyle/>
          <a:p>
            <a:endParaRPr lang="en-US"/>
          </a:p>
        </p:txBody>
      </p:sp>
      <p:graphicFrame>
        <p:nvGraphicFramePr>
          <p:cNvPr id="7" name="Table 6">
            <a:extLst>
              <a:ext uri="{FF2B5EF4-FFF2-40B4-BE49-F238E27FC236}">
                <a16:creationId xmlns:a16="http://schemas.microsoft.com/office/drawing/2014/main" id="{D7D0C6C7-FC72-4AE4-98B4-A15F2B4A9102}"/>
              </a:ext>
            </a:extLst>
          </p:cNvPr>
          <p:cNvGraphicFramePr>
            <a:graphicFrameLocks noGrp="1"/>
          </p:cNvGraphicFramePr>
          <p:nvPr>
            <p:extLst>
              <p:ext uri="{D42A27DB-BD31-4B8C-83A1-F6EECF244321}">
                <p14:modId xmlns:p14="http://schemas.microsoft.com/office/powerpoint/2010/main" val="338235405"/>
              </p:ext>
            </p:extLst>
          </p:nvPr>
        </p:nvGraphicFramePr>
        <p:xfrm>
          <a:off x="412266" y="1208923"/>
          <a:ext cx="8860163" cy="4562595"/>
        </p:xfrm>
        <a:graphic>
          <a:graphicData uri="http://schemas.openxmlformats.org/drawingml/2006/table">
            <a:tbl>
              <a:tblPr firstRow="1" bandRow="1">
                <a:tableStyleId>{69012ECD-51FC-41F1-AA8D-1B2483CD663E}</a:tableStyleId>
              </a:tblPr>
              <a:tblGrid>
                <a:gridCol w="2585145">
                  <a:extLst>
                    <a:ext uri="{9D8B030D-6E8A-4147-A177-3AD203B41FA5}">
                      <a16:colId xmlns:a16="http://schemas.microsoft.com/office/drawing/2014/main" val="1785845561"/>
                    </a:ext>
                  </a:extLst>
                </a:gridCol>
                <a:gridCol w="6275018">
                  <a:extLst>
                    <a:ext uri="{9D8B030D-6E8A-4147-A177-3AD203B41FA5}">
                      <a16:colId xmlns:a16="http://schemas.microsoft.com/office/drawing/2014/main" val="91322279"/>
                    </a:ext>
                  </a:extLst>
                </a:gridCol>
              </a:tblGrid>
              <a:tr h="186114">
                <a:tc>
                  <a:txBody>
                    <a:bodyPr/>
                    <a:lstStyle/>
                    <a:p>
                      <a:pPr algn="l" fontAlgn="t"/>
                      <a:r>
                        <a:rPr lang="en-US" sz="1000" b="1">
                          <a:effectLst/>
                        </a:rPr>
                        <a:t>Error Code</a:t>
                      </a:r>
                      <a:r>
                        <a:rPr lang="en-US" sz="1000">
                          <a:effectLst/>
                        </a:rPr>
                        <a:t> </a:t>
                      </a:r>
                    </a:p>
                  </a:txBody>
                  <a:tcPr marL="19199" marR="19199" marT="13440" marB="13440"/>
                </a:tc>
                <a:tc>
                  <a:txBody>
                    <a:bodyPr/>
                    <a:lstStyle/>
                    <a:p>
                      <a:pPr algn="l" fontAlgn="t"/>
                      <a:r>
                        <a:rPr lang="en-US" sz="1000" b="1">
                          <a:effectLst/>
                        </a:rPr>
                        <a:t>Error Description</a:t>
                      </a:r>
                      <a:r>
                        <a:rPr lang="en-US" sz="1000">
                          <a:effectLst/>
                        </a:rPr>
                        <a:t> </a:t>
                      </a:r>
                    </a:p>
                  </a:txBody>
                  <a:tcPr marL="19199" marR="19199" marT="13440" marB="13440"/>
                </a:tc>
                <a:extLst>
                  <a:ext uri="{0D108BD9-81ED-4DB2-BD59-A6C34878D82A}">
                    <a16:rowId xmlns:a16="http://schemas.microsoft.com/office/drawing/2014/main" val="4242361908"/>
                  </a:ext>
                </a:extLst>
              </a:tr>
              <a:tr h="186114">
                <a:tc>
                  <a:txBody>
                    <a:bodyPr/>
                    <a:lstStyle/>
                    <a:p>
                      <a:pPr marL="0" indent="0" algn="l">
                        <a:buFont typeface="Arial" panose="020B0604020202020204" pitchFamily="34" charset="0"/>
                        <a:buNone/>
                      </a:pPr>
                      <a:r>
                        <a:rPr lang="en-US" sz="1050" b="0" i="0">
                          <a:solidFill>
                            <a:srgbClr val="172B4D"/>
                          </a:solidFill>
                          <a:effectLst/>
                        </a:rPr>
                        <a:t>HTTP connection error</a:t>
                      </a:r>
                    </a:p>
                  </a:txBody>
                  <a:tcPr marL="95250" marR="95250" marT="66675" marB="66675"/>
                </a:tc>
                <a:tc>
                  <a:txBody>
                    <a:bodyPr/>
                    <a:lstStyle/>
                    <a:p>
                      <a:pPr marL="0" marR="0" lvl="0" indent="0" algn="l" defTabSz="918705" rtl="0" eaLnBrk="1" fontAlgn="t" latinLnBrk="0" hangingPunct="1">
                        <a:lnSpc>
                          <a:spcPct val="100000"/>
                        </a:lnSpc>
                        <a:spcBef>
                          <a:spcPts val="0"/>
                        </a:spcBef>
                        <a:spcAft>
                          <a:spcPts val="0"/>
                        </a:spcAft>
                        <a:buClrTx/>
                        <a:buSzTx/>
                        <a:buFontTx/>
                        <a:buNone/>
                        <a:tabLst/>
                        <a:defRPr/>
                      </a:pPr>
                      <a:r>
                        <a:rPr lang="en-US" sz="1100" b="0" i="0">
                          <a:solidFill>
                            <a:srgbClr val="172B4D"/>
                          </a:solidFill>
                          <a:effectLst/>
                        </a:rPr>
                        <a:t>HTTP:CONNECTIVITY, HTTP:NOT_FOUND, HTTP:SERVICE_UNAVAILABLE</a:t>
                      </a:r>
                    </a:p>
                    <a:p>
                      <a:pPr algn="l" fontAlgn="t"/>
                      <a:endParaRPr lang="en-US" sz="1100">
                        <a:effectLst/>
                      </a:endParaRPr>
                    </a:p>
                  </a:txBody>
                  <a:tcPr marL="95250" marR="95250" marT="66675" marB="66675"/>
                </a:tc>
                <a:extLst>
                  <a:ext uri="{0D108BD9-81ED-4DB2-BD59-A6C34878D82A}">
                    <a16:rowId xmlns:a16="http://schemas.microsoft.com/office/drawing/2014/main" val="3617401009"/>
                  </a:ext>
                </a:extLst>
              </a:tr>
              <a:tr h="448013">
                <a:tc>
                  <a:txBody>
                    <a:bodyPr/>
                    <a:lstStyle/>
                    <a:p>
                      <a:pPr marL="0" marR="0" lvl="0" indent="0" algn="l" defTabSz="918705" rtl="0" eaLnBrk="1" fontAlgn="t" latinLnBrk="0" hangingPunct="1">
                        <a:lnSpc>
                          <a:spcPct val="100000"/>
                        </a:lnSpc>
                        <a:spcBef>
                          <a:spcPts val="0"/>
                        </a:spcBef>
                        <a:spcAft>
                          <a:spcPts val="0"/>
                        </a:spcAft>
                        <a:buClrTx/>
                        <a:buSzTx/>
                        <a:buFontTx/>
                        <a:buNone/>
                        <a:tabLst/>
                        <a:defRPr/>
                      </a:pPr>
                      <a:r>
                        <a:rPr lang="en-US" sz="1100" b="0" i="0">
                          <a:solidFill>
                            <a:srgbClr val="172B4D"/>
                          </a:solidFill>
                          <a:effectLst/>
                        </a:rPr>
                        <a:t>Database connection error</a:t>
                      </a:r>
                    </a:p>
                    <a:p>
                      <a:pPr algn="l" fontAlgn="t"/>
                      <a:endParaRPr lang="en-US" sz="1100">
                        <a:effectLst/>
                      </a:endParaRPr>
                    </a:p>
                  </a:txBody>
                  <a:tcPr marL="95250" marR="95250" marT="66675" marB="66675"/>
                </a:tc>
                <a:tc>
                  <a:txBody>
                    <a:bodyPr/>
                    <a:lstStyle/>
                    <a:p>
                      <a:pPr marL="0" marR="0" lvl="0" indent="0" algn="l" defTabSz="918705" rtl="0" eaLnBrk="1" fontAlgn="t" latinLnBrk="0" hangingPunct="1">
                        <a:lnSpc>
                          <a:spcPct val="100000"/>
                        </a:lnSpc>
                        <a:spcBef>
                          <a:spcPts val="0"/>
                        </a:spcBef>
                        <a:spcAft>
                          <a:spcPts val="0"/>
                        </a:spcAft>
                        <a:buClrTx/>
                        <a:buSzTx/>
                        <a:buFontTx/>
                        <a:buNone/>
                        <a:tabLst/>
                        <a:defRPr/>
                      </a:pPr>
                      <a:r>
                        <a:rPr lang="en-US" sz="1100" b="0" i="0">
                          <a:solidFill>
                            <a:srgbClr val="172B4D"/>
                          </a:solidFill>
                          <a:effectLst/>
                        </a:rPr>
                        <a:t>DB:CONNECTIVITY, DB:RETRY_EXHAUSTED</a:t>
                      </a:r>
                    </a:p>
                    <a:p>
                      <a:pPr algn="l" fontAlgn="t"/>
                      <a:endParaRPr lang="en-US" sz="1100">
                        <a:effectLst/>
                      </a:endParaRPr>
                    </a:p>
                  </a:txBody>
                  <a:tcPr marL="95250" marR="95250" marT="66675" marB="66675"/>
                </a:tc>
                <a:extLst>
                  <a:ext uri="{0D108BD9-81ED-4DB2-BD59-A6C34878D82A}">
                    <a16:rowId xmlns:a16="http://schemas.microsoft.com/office/drawing/2014/main" val="2799292435"/>
                  </a:ext>
                </a:extLst>
              </a:tr>
              <a:tr h="578961">
                <a:tc>
                  <a:txBody>
                    <a:bodyPr/>
                    <a:lstStyle/>
                    <a:p>
                      <a:pPr marL="0" marR="0" lvl="0" indent="0" algn="l" defTabSz="918705" rtl="0" eaLnBrk="1" fontAlgn="t" latinLnBrk="0" hangingPunct="1">
                        <a:lnSpc>
                          <a:spcPct val="100000"/>
                        </a:lnSpc>
                        <a:spcBef>
                          <a:spcPts val="0"/>
                        </a:spcBef>
                        <a:spcAft>
                          <a:spcPts val="0"/>
                        </a:spcAft>
                        <a:buClrTx/>
                        <a:buSzTx/>
                        <a:buFontTx/>
                        <a:buNone/>
                        <a:tabLst/>
                        <a:defRPr/>
                      </a:pPr>
                      <a:r>
                        <a:rPr lang="en-US" sz="1100" b="0" i="0">
                          <a:solidFill>
                            <a:srgbClr val="172B4D"/>
                          </a:solidFill>
                          <a:effectLst/>
                        </a:rPr>
                        <a:t>SFTP connection error</a:t>
                      </a:r>
                    </a:p>
                    <a:p>
                      <a:pPr algn="l" fontAlgn="t"/>
                      <a:endParaRPr lang="en-US" sz="1100">
                        <a:effectLst/>
                      </a:endParaRPr>
                    </a:p>
                  </a:txBody>
                  <a:tcPr marL="95250" marR="95250" marT="66675" marB="66675"/>
                </a:tc>
                <a:tc>
                  <a:txBody>
                    <a:bodyPr/>
                    <a:lstStyle/>
                    <a:p>
                      <a:pPr algn="l" fontAlgn="t"/>
                      <a:r>
                        <a:rPr lang="en-US" sz="1100" b="0" i="0">
                          <a:solidFill>
                            <a:srgbClr val="172B4D"/>
                          </a:solidFill>
                          <a:effectLst/>
                        </a:rPr>
                        <a:t>SFTP:CONNECTIVITY, SFTP:RETRY_EXHAUSTED</a:t>
                      </a:r>
                      <a:endParaRPr lang="en-US" sz="1100">
                        <a:effectLst/>
                      </a:endParaRPr>
                    </a:p>
                  </a:txBody>
                  <a:tcPr marL="95250" marR="95250" marT="66675" marB="66675"/>
                </a:tc>
                <a:extLst>
                  <a:ext uri="{0D108BD9-81ED-4DB2-BD59-A6C34878D82A}">
                    <a16:rowId xmlns:a16="http://schemas.microsoft.com/office/drawing/2014/main" val="2618705401"/>
                  </a:ext>
                </a:extLst>
              </a:tr>
              <a:tr h="578961">
                <a:tc>
                  <a:txBody>
                    <a:bodyPr/>
                    <a:lstStyle/>
                    <a:p>
                      <a:pPr marL="0" marR="0" lvl="0" indent="0" algn="l" defTabSz="918705" rtl="0" eaLnBrk="1" fontAlgn="t" latinLnBrk="0" hangingPunct="1">
                        <a:lnSpc>
                          <a:spcPct val="100000"/>
                        </a:lnSpc>
                        <a:spcBef>
                          <a:spcPts val="0"/>
                        </a:spcBef>
                        <a:spcAft>
                          <a:spcPts val="0"/>
                        </a:spcAft>
                        <a:buClrTx/>
                        <a:buSzTx/>
                        <a:buFontTx/>
                        <a:buNone/>
                        <a:tabLst/>
                        <a:defRPr/>
                      </a:pPr>
                      <a:r>
                        <a:rPr lang="en-US" sz="1100">
                          <a:solidFill>
                            <a:srgbClr val="172B4D"/>
                          </a:solidFill>
                        </a:rPr>
                        <a:t>System</a:t>
                      </a:r>
                      <a:r>
                        <a:rPr lang="en-US" sz="1100" b="0" i="0">
                          <a:solidFill>
                            <a:srgbClr val="172B4D"/>
                          </a:solidFill>
                          <a:effectLst/>
                        </a:rPr>
                        <a:t> connection error</a:t>
                      </a:r>
                    </a:p>
                    <a:p>
                      <a:pPr algn="l" fontAlgn="t"/>
                      <a:endParaRPr lang="en-US" sz="1100">
                        <a:effectLst/>
                      </a:endParaRPr>
                    </a:p>
                  </a:txBody>
                  <a:tcPr marL="95250" marR="95250" marT="66675" marB="66675"/>
                </a:tc>
                <a:tc>
                  <a:txBody>
                    <a:bodyPr/>
                    <a:lstStyle/>
                    <a:p>
                      <a:pPr algn="l" fontAlgn="t"/>
                      <a:r>
                        <a:rPr lang="en-US" sz="1100" b="0" i="0">
                          <a:solidFill>
                            <a:srgbClr val="172B4D"/>
                          </a:solidFill>
                          <a:effectLst/>
                        </a:rPr>
                        <a:t>SYSTEM:CONNECTIVITY, SYSTEM:NOT_FOUND</a:t>
                      </a:r>
                      <a:endParaRPr lang="en-US" sz="1100">
                        <a:effectLst/>
                      </a:endParaRPr>
                    </a:p>
                  </a:txBody>
                  <a:tcPr marL="95250" marR="95250" marT="66675" marB="66675"/>
                </a:tc>
                <a:extLst>
                  <a:ext uri="{0D108BD9-81ED-4DB2-BD59-A6C34878D82A}">
                    <a16:rowId xmlns:a16="http://schemas.microsoft.com/office/drawing/2014/main" val="4100369773"/>
                  </a:ext>
                </a:extLst>
              </a:tr>
              <a:tr h="448013">
                <a:tc>
                  <a:txBody>
                    <a:bodyPr/>
                    <a:lstStyle/>
                    <a:p>
                      <a:pPr algn="l" fontAlgn="t"/>
                      <a:r>
                        <a:rPr lang="en-US" sz="1100">
                          <a:effectLst/>
                        </a:rPr>
                        <a:t>ANYPOINT-MQ: CONNECTIVITY</a:t>
                      </a:r>
                    </a:p>
                  </a:txBody>
                  <a:tcPr marL="95250" marR="95250" marT="66675" marB="66675"/>
                </a:tc>
                <a:tc>
                  <a:txBody>
                    <a:bodyPr/>
                    <a:lstStyle/>
                    <a:p>
                      <a:pPr algn="l" fontAlgn="t"/>
                      <a:r>
                        <a:rPr lang="en-US" sz="1100">
                          <a:effectLst/>
                        </a:rPr>
                        <a:t>Connectivity  </a:t>
                      </a:r>
                    </a:p>
                  </a:txBody>
                  <a:tcPr marL="95250" marR="95250" marT="66675" marB="66675"/>
                </a:tc>
                <a:extLst>
                  <a:ext uri="{0D108BD9-81ED-4DB2-BD59-A6C34878D82A}">
                    <a16:rowId xmlns:a16="http://schemas.microsoft.com/office/drawing/2014/main" val="2685655781"/>
                  </a:ext>
                </a:extLst>
              </a:tr>
              <a:tr h="448013">
                <a:tc>
                  <a:txBody>
                    <a:bodyPr/>
                    <a:lstStyle/>
                    <a:p>
                      <a:pPr algn="l" fontAlgn="t"/>
                      <a:r>
                        <a:rPr lang="en-US" sz="1100">
                          <a:effectLst/>
                        </a:rPr>
                        <a:t>ANYPOINT-MQ:RESOURCE_NOT_FOUND</a:t>
                      </a:r>
                    </a:p>
                  </a:txBody>
                  <a:tcPr marL="95250" marR="95250" marT="66675" marB="66675"/>
                </a:tc>
                <a:tc>
                  <a:txBody>
                    <a:bodyPr/>
                    <a:lstStyle/>
                    <a:p>
                      <a:pPr algn="l" fontAlgn="t"/>
                      <a:r>
                        <a:rPr lang="en-US" sz="1100">
                          <a:effectLst/>
                        </a:rPr>
                        <a:t>Queue Not found</a:t>
                      </a:r>
                    </a:p>
                  </a:txBody>
                  <a:tcPr marL="95250" marR="95250" marT="66675" marB="66675"/>
                </a:tc>
                <a:extLst>
                  <a:ext uri="{0D108BD9-81ED-4DB2-BD59-A6C34878D82A}">
                    <a16:rowId xmlns:a16="http://schemas.microsoft.com/office/drawing/2014/main" val="301702145"/>
                  </a:ext>
                </a:extLst>
              </a:tr>
              <a:tr h="448013">
                <a:tc>
                  <a:txBody>
                    <a:bodyPr/>
                    <a:lstStyle/>
                    <a:p>
                      <a:pPr algn="l" fontAlgn="t"/>
                      <a:r>
                        <a:rPr lang="en-US" sz="1100">
                          <a:effectLst/>
                        </a:rPr>
                        <a:t>ANYPOINT-MQ:RETRY_EXHAUSTED</a:t>
                      </a:r>
                    </a:p>
                  </a:txBody>
                  <a:tcPr marL="95250" marR="95250" marT="66675" marB="66675"/>
                </a:tc>
                <a:tc>
                  <a:txBody>
                    <a:bodyPr/>
                    <a:lstStyle/>
                    <a:p>
                      <a:pPr algn="l" fontAlgn="t"/>
                      <a:r>
                        <a:rPr lang="en-US" sz="1100">
                          <a:effectLst/>
                        </a:rPr>
                        <a:t>Maximum retries exhausted</a:t>
                      </a:r>
                    </a:p>
                  </a:txBody>
                  <a:tcPr marL="95250" marR="95250" marT="66675" marB="66675"/>
                </a:tc>
                <a:extLst>
                  <a:ext uri="{0D108BD9-81ED-4DB2-BD59-A6C34878D82A}">
                    <a16:rowId xmlns:a16="http://schemas.microsoft.com/office/drawing/2014/main" val="4278058777"/>
                  </a:ext>
                </a:extLst>
              </a:tr>
              <a:tr h="448013">
                <a:tc>
                  <a:txBody>
                    <a:bodyPr/>
                    <a:lstStyle/>
                    <a:p>
                      <a:pPr algn="l" fontAlgn="t"/>
                      <a:r>
                        <a:rPr lang="en-US" sz="1100">
                          <a:effectLst/>
                        </a:rPr>
                        <a:t>ANYPOINT-MQ:UNKNOWN</a:t>
                      </a:r>
                    </a:p>
                  </a:txBody>
                  <a:tcPr marL="95250" marR="95250" marT="66675" marB="66675"/>
                </a:tc>
                <a:tc>
                  <a:txBody>
                    <a:bodyPr/>
                    <a:lstStyle/>
                    <a:p>
                      <a:pPr algn="l" fontAlgn="t"/>
                      <a:r>
                        <a:rPr lang="en-US" sz="1100">
                          <a:effectLst/>
                        </a:rPr>
                        <a:t>Not Found</a:t>
                      </a:r>
                    </a:p>
                  </a:txBody>
                  <a:tcPr marL="95250" marR="95250" marT="66675" marB="66675"/>
                </a:tc>
                <a:extLst>
                  <a:ext uri="{0D108BD9-81ED-4DB2-BD59-A6C34878D82A}">
                    <a16:rowId xmlns:a16="http://schemas.microsoft.com/office/drawing/2014/main" val="1953395774"/>
                  </a:ext>
                </a:extLst>
              </a:tr>
              <a:tr h="448013">
                <a:tc>
                  <a:txBody>
                    <a:bodyPr/>
                    <a:lstStyle/>
                    <a:p>
                      <a:pPr algn="l" fontAlgn="t"/>
                      <a:r>
                        <a:rPr lang="en-US" sz="1100">
                          <a:effectLst/>
                        </a:rPr>
                        <a:t>413 : Payload Too Large</a:t>
                      </a:r>
                    </a:p>
                  </a:txBody>
                  <a:tcPr marL="95250" marR="95250" marT="66675" marB="66675"/>
                </a:tc>
                <a:tc>
                  <a:txBody>
                    <a:bodyPr/>
                    <a:lstStyle/>
                    <a:p>
                      <a:pPr algn="l" fontAlgn="t"/>
                      <a:r>
                        <a:rPr lang="en-US" sz="1100">
                          <a:effectLst/>
                        </a:rPr>
                        <a:t>Payload Too Large - when message size hits 10MB Limit</a:t>
                      </a:r>
                    </a:p>
                  </a:txBody>
                  <a:tcPr marL="95250" marR="95250" marT="66675" marB="66675"/>
                </a:tc>
                <a:extLst>
                  <a:ext uri="{0D108BD9-81ED-4DB2-BD59-A6C34878D82A}">
                    <a16:rowId xmlns:a16="http://schemas.microsoft.com/office/drawing/2014/main" val="858163549"/>
                  </a:ext>
                </a:extLst>
              </a:tr>
            </a:tbl>
          </a:graphicData>
        </a:graphic>
      </p:graphicFrame>
    </p:spTree>
    <p:extLst>
      <p:ext uri="{BB962C8B-B14F-4D97-AF65-F5344CB8AC3E}">
        <p14:creationId xmlns:p14="http://schemas.microsoft.com/office/powerpoint/2010/main" val="256727515"/>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D6EF46-EA28-4BDE-92E5-73CAE3EEE571}"/>
              </a:ext>
            </a:extLst>
          </p:cNvPr>
          <p:cNvSpPr>
            <a:spLocks noGrp="1"/>
          </p:cNvSpPr>
          <p:nvPr>
            <p:ph type="body" sz="quarter" idx="11"/>
          </p:nvPr>
        </p:nvSpPr>
        <p:spPr/>
        <p:txBody>
          <a:bodyPr>
            <a:normAutofit/>
          </a:bodyPr>
          <a:lstStyle/>
          <a:p>
            <a:pPr marL="342900" indent="-342900">
              <a:buFont typeface="+mj-lt"/>
              <a:buAutoNum type="arabicPeriod"/>
            </a:pPr>
            <a:r>
              <a:rPr lang="en-US" sz="1800" b="1">
                <a:solidFill>
                  <a:schemeClr val="bg2"/>
                </a:solidFill>
                <a:latin typeface="Calibri" panose="020F0502020204030204" pitchFamily="34" charset="0"/>
                <a:cs typeface="Calibri" panose="020F0502020204030204" pitchFamily="34" charset="0"/>
              </a:rPr>
              <a:t>Integration Reference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Integration Design Patterns</a:t>
            </a:r>
          </a:p>
          <a:p>
            <a:pPr marL="342900" indent="-342900">
              <a:buFont typeface="+mj-lt"/>
              <a:buAutoNum type="arabicPeriod"/>
            </a:pPr>
            <a:r>
              <a:rPr lang="en-US" sz="1800" b="1">
                <a:latin typeface="Calibri" panose="020F0502020204030204" pitchFamily="34" charset="0"/>
                <a:cs typeface="Calibri" panose="020F0502020204030204" pitchFamily="34" charset="0"/>
              </a:rPr>
              <a:t>Common Technical Components</a:t>
            </a:r>
          </a:p>
          <a:p>
            <a:pPr marL="342900" indent="-342900">
              <a:buFont typeface="+mj-lt"/>
              <a:buAutoNum type="arabicPeriod"/>
            </a:pPr>
            <a:r>
              <a:rPr lang="en-US" sz="1800" b="1">
                <a:latin typeface="Calibri" panose="020F0502020204030204" pitchFamily="34" charset="0"/>
                <a:cs typeface="Calibri" panose="020F0502020204030204" pitchFamily="34" charset="0"/>
              </a:rPr>
              <a:t>Application Connector/ Adapter</a:t>
            </a:r>
          </a:p>
          <a:p>
            <a:pPr marL="342900" indent="-342900">
              <a:buFont typeface="+mj-lt"/>
              <a:buAutoNum type="arabicPeriod"/>
            </a:pPr>
            <a:r>
              <a:rPr lang="en-US" sz="1800" b="1">
                <a:latin typeface="Calibri" panose="020F0502020204030204" pitchFamily="34" charset="0"/>
                <a:cs typeface="Calibri" panose="020F0502020204030204" pitchFamily="34" charset="0"/>
              </a:rPr>
              <a:t>Platform and Infrastructure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Release and Deployment</a:t>
            </a:r>
          </a:p>
          <a:p>
            <a:pPr marL="342900" indent="-342900">
              <a:buFont typeface="+mj-lt"/>
              <a:buAutoNum type="arabicPeriod"/>
            </a:pPr>
            <a:r>
              <a:rPr lang="en-US" sz="1800" b="1">
                <a:latin typeface="Calibri" panose="020F0502020204030204" pitchFamily="34" charset="0"/>
                <a:cs typeface="Calibri" panose="020F0502020204030204" pitchFamily="34" charset="0"/>
              </a:rPr>
              <a:t>Appendix-A</a:t>
            </a: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a:p>
        </p:txBody>
      </p:sp>
      <p:sp>
        <p:nvSpPr>
          <p:cNvPr id="4" name="Slide Number Placeholder 3">
            <a:extLst>
              <a:ext uri="{FF2B5EF4-FFF2-40B4-BE49-F238E27FC236}">
                <a16:creationId xmlns:a16="http://schemas.microsoft.com/office/drawing/2014/main" id="{271A2908-CC74-467A-80AE-B55786C28918}"/>
              </a:ext>
            </a:extLst>
          </p:cNvPr>
          <p:cNvSpPr>
            <a:spLocks noGrp="1"/>
          </p:cNvSpPr>
          <p:nvPr>
            <p:ph type="sldNum" sz="quarter" idx="4"/>
          </p:nvPr>
        </p:nvSpPr>
        <p:spPr/>
        <p:txBody>
          <a:bodyPr/>
          <a:lstStyle/>
          <a:p>
            <a:fld id="{BF059A51-1513-4722-B38F-49BCC75F15CA}" type="slidenum">
              <a:rPr lang="en-US" smtClean="0"/>
              <a:pPr/>
              <a:t>3</a:t>
            </a:fld>
            <a:endParaRPr lang="en-US"/>
          </a:p>
        </p:txBody>
      </p:sp>
    </p:spTree>
    <p:extLst>
      <p:ext uri="{BB962C8B-B14F-4D97-AF65-F5344CB8AC3E}">
        <p14:creationId xmlns:p14="http://schemas.microsoft.com/office/powerpoint/2010/main" val="1826995516"/>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5A26E-275B-4DFE-9E9A-24A2DAE4703F}"/>
              </a:ext>
            </a:extLst>
          </p:cNvPr>
          <p:cNvSpPr>
            <a:spLocks noGrp="1"/>
          </p:cNvSpPr>
          <p:nvPr>
            <p:ph type="title"/>
          </p:nvPr>
        </p:nvSpPr>
        <p:spPr/>
        <p:txBody>
          <a:bodyPr>
            <a:normAutofit fontScale="90000"/>
          </a:bodyPr>
          <a:lstStyle/>
          <a:p>
            <a:r>
              <a:rPr lang="en-US"/>
              <a:t>Logging Overview</a:t>
            </a:r>
          </a:p>
        </p:txBody>
      </p:sp>
      <p:sp>
        <p:nvSpPr>
          <p:cNvPr id="4" name="Slide Number Placeholder 3">
            <a:extLst>
              <a:ext uri="{FF2B5EF4-FFF2-40B4-BE49-F238E27FC236}">
                <a16:creationId xmlns:a16="http://schemas.microsoft.com/office/drawing/2014/main" id="{91086243-4EC2-4E87-96F2-FD48732066C6}"/>
              </a:ext>
            </a:extLst>
          </p:cNvPr>
          <p:cNvSpPr>
            <a:spLocks noGrp="1"/>
          </p:cNvSpPr>
          <p:nvPr>
            <p:ph type="sldNum" sz="quarter" idx="4"/>
          </p:nvPr>
        </p:nvSpPr>
        <p:spPr>
          <a:xfrm>
            <a:off x="7314312" y="6638529"/>
            <a:ext cx="2129552" cy="389466"/>
          </a:xfrm>
        </p:spPr>
        <p:txBody>
          <a:bodyPr/>
          <a:lstStyle/>
          <a:p>
            <a:fld id="{BF059A51-1513-4722-B38F-49BCC75F15CA}" type="slidenum">
              <a:rPr lang="en-US" smtClean="0"/>
              <a:pPr/>
              <a:t>30</a:t>
            </a:fld>
            <a:endParaRPr lang="en-US"/>
          </a:p>
        </p:txBody>
      </p:sp>
      <p:sp>
        <p:nvSpPr>
          <p:cNvPr id="13" name="Rectangle: Rounded Corners 12">
            <a:extLst>
              <a:ext uri="{FF2B5EF4-FFF2-40B4-BE49-F238E27FC236}">
                <a16:creationId xmlns:a16="http://schemas.microsoft.com/office/drawing/2014/main" id="{2F67A97C-30D7-4E1C-B9E3-FC8ED4BF930F}"/>
              </a:ext>
            </a:extLst>
          </p:cNvPr>
          <p:cNvSpPr/>
          <p:nvPr/>
        </p:nvSpPr>
        <p:spPr>
          <a:xfrm>
            <a:off x="255937" y="931889"/>
            <a:ext cx="9030717" cy="75532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dirty="0">
                <a:solidFill>
                  <a:schemeClr val="tx1"/>
                </a:solidFill>
                <a:effectLst/>
              </a:rPr>
              <a:t>JSON Logger is used to log required values in logs in all the cases. Audit log is not explicitly defined to start and end of flows instead transaction status in JSON logger takes care of it. Exception service will be used to track the exception messages. The consuming application triggers this service in case of exceptions in Batch and Real-time integrations. </a:t>
            </a:r>
          </a:p>
          <a:p>
            <a:br>
              <a:rPr lang="en-US" sz="1200" i="1" dirty="0">
                <a:solidFill>
                  <a:schemeClr val="tx1"/>
                </a:solidFill>
                <a:effectLst/>
              </a:rPr>
            </a:br>
            <a:endParaRPr lang="en-US" sz="1200" i="1" dirty="0">
              <a:solidFill>
                <a:schemeClr val="tx1"/>
              </a:solidFill>
            </a:endParaRPr>
          </a:p>
        </p:txBody>
      </p:sp>
      <p:sp>
        <p:nvSpPr>
          <p:cNvPr id="15" name="Rectangle: Rounded Corners 14">
            <a:extLst>
              <a:ext uri="{FF2B5EF4-FFF2-40B4-BE49-F238E27FC236}">
                <a16:creationId xmlns:a16="http://schemas.microsoft.com/office/drawing/2014/main" id="{6D2F21CE-9DE5-40F0-91FD-2F477F662754}"/>
              </a:ext>
            </a:extLst>
          </p:cNvPr>
          <p:cNvSpPr/>
          <p:nvPr/>
        </p:nvSpPr>
        <p:spPr>
          <a:xfrm>
            <a:off x="241015" y="2202501"/>
            <a:ext cx="9031251" cy="216629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B38A5A-ACA5-4E25-A9E5-AF5BB3F1ECC3}"/>
              </a:ext>
            </a:extLst>
          </p:cNvPr>
          <p:cNvSpPr/>
          <p:nvPr/>
        </p:nvSpPr>
        <p:spPr>
          <a:xfrm>
            <a:off x="854391" y="2349825"/>
            <a:ext cx="1882140" cy="1909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6D98014D-6372-4AAF-8EE9-0669E09AA806}"/>
              </a:ext>
            </a:extLst>
          </p:cNvPr>
          <p:cNvSpPr/>
          <p:nvPr/>
        </p:nvSpPr>
        <p:spPr>
          <a:xfrm>
            <a:off x="1109661" y="2570805"/>
            <a:ext cx="1371600" cy="3200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Experience API</a:t>
            </a:r>
          </a:p>
        </p:txBody>
      </p:sp>
      <p:sp>
        <p:nvSpPr>
          <p:cNvPr id="19" name="Rectangle: Rounded Corners 18">
            <a:extLst>
              <a:ext uri="{FF2B5EF4-FFF2-40B4-BE49-F238E27FC236}">
                <a16:creationId xmlns:a16="http://schemas.microsoft.com/office/drawing/2014/main" id="{81F68943-3411-40C4-8BE1-0370212BDB6B}"/>
              </a:ext>
            </a:extLst>
          </p:cNvPr>
          <p:cNvSpPr/>
          <p:nvPr/>
        </p:nvSpPr>
        <p:spPr>
          <a:xfrm>
            <a:off x="1106009" y="3111825"/>
            <a:ext cx="1371600" cy="3200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Process API</a:t>
            </a:r>
          </a:p>
        </p:txBody>
      </p:sp>
      <p:sp>
        <p:nvSpPr>
          <p:cNvPr id="20" name="Rectangle: Rounded Corners 19">
            <a:extLst>
              <a:ext uri="{FF2B5EF4-FFF2-40B4-BE49-F238E27FC236}">
                <a16:creationId xmlns:a16="http://schemas.microsoft.com/office/drawing/2014/main" id="{7DD691DB-746B-481D-B1C4-47CBE331401F}"/>
              </a:ext>
            </a:extLst>
          </p:cNvPr>
          <p:cNvSpPr/>
          <p:nvPr/>
        </p:nvSpPr>
        <p:spPr>
          <a:xfrm>
            <a:off x="1109661" y="3692107"/>
            <a:ext cx="1371600" cy="3200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System API</a:t>
            </a:r>
          </a:p>
        </p:txBody>
      </p:sp>
      <p:pic>
        <p:nvPicPr>
          <p:cNvPr id="21" name="Graphic 20" descr="Envelope outline">
            <a:extLst>
              <a:ext uri="{FF2B5EF4-FFF2-40B4-BE49-F238E27FC236}">
                <a16:creationId xmlns:a16="http://schemas.microsoft.com/office/drawing/2014/main" id="{D8B22C7D-230E-4F20-975E-6E10DDD9A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70568" y="2570805"/>
            <a:ext cx="914400" cy="914400"/>
          </a:xfrm>
          <a:prstGeom prst="rect">
            <a:avLst/>
          </a:prstGeom>
        </p:spPr>
      </p:pic>
      <p:sp>
        <p:nvSpPr>
          <p:cNvPr id="22" name="Rectangle 21">
            <a:extLst>
              <a:ext uri="{FF2B5EF4-FFF2-40B4-BE49-F238E27FC236}">
                <a16:creationId xmlns:a16="http://schemas.microsoft.com/office/drawing/2014/main" id="{FC415B6D-CB6D-4B87-949F-A68D3D3DA854}"/>
              </a:ext>
            </a:extLst>
          </p:cNvPr>
          <p:cNvSpPr/>
          <p:nvPr/>
        </p:nvSpPr>
        <p:spPr>
          <a:xfrm>
            <a:off x="3798132" y="2349825"/>
            <a:ext cx="1882140" cy="11760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68F7FFD1-03F1-4202-8F2D-51E2D6525346}"/>
              </a:ext>
            </a:extLst>
          </p:cNvPr>
          <p:cNvSpPr/>
          <p:nvPr/>
        </p:nvSpPr>
        <p:spPr>
          <a:xfrm>
            <a:off x="4036337" y="2528733"/>
            <a:ext cx="1371600" cy="3200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Experience API</a:t>
            </a:r>
          </a:p>
        </p:txBody>
      </p:sp>
      <p:sp>
        <p:nvSpPr>
          <p:cNvPr id="24" name="Rectangle: Rounded Corners 23">
            <a:extLst>
              <a:ext uri="{FF2B5EF4-FFF2-40B4-BE49-F238E27FC236}">
                <a16:creationId xmlns:a16="http://schemas.microsoft.com/office/drawing/2014/main" id="{EE2E25DC-74FF-47F0-881C-E30BAB3FEA52}"/>
              </a:ext>
            </a:extLst>
          </p:cNvPr>
          <p:cNvSpPr/>
          <p:nvPr/>
        </p:nvSpPr>
        <p:spPr>
          <a:xfrm>
            <a:off x="4032685" y="3069753"/>
            <a:ext cx="1371600" cy="3200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Process API</a:t>
            </a:r>
          </a:p>
        </p:txBody>
      </p:sp>
      <p:sp>
        <p:nvSpPr>
          <p:cNvPr id="25" name="Rectangle: Rounded Corners 24">
            <a:extLst>
              <a:ext uri="{FF2B5EF4-FFF2-40B4-BE49-F238E27FC236}">
                <a16:creationId xmlns:a16="http://schemas.microsoft.com/office/drawing/2014/main" id="{D74D02BB-25A1-42D0-BF47-7DCFDDDC821B}"/>
              </a:ext>
            </a:extLst>
          </p:cNvPr>
          <p:cNvSpPr/>
          <p:nvPr/>
        </p:nvSpPr>
        <p:spPr>
          <a:xfrm>
            <a:off x="3972003" y="3776198"/>
            <a:ext cx="1371600" cy="32004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err="1"/>
              <a:t>AnyPoint</a:t>
            </a:r>
            <a:r>
              <a:rPr lang="en-US" sz="1200" b="1"/>
              <a:t> MQ</a:t>
            </a:r>
          </a:p>
        </p:txBody>
      </p:sp>
      <p:cxnSp>
        <p:nvCxnSpPr>
          <p:cNvPr id="26" name="Connector: Elbow 25">
            <a:extLst>
              <a:ext uri="{FF2B5EF4-FFF2-40B4-BE49-F238E27FC236}">
                <a16:creationId xmlns:a16="http://schemas.microsoft.com/office/drawing/2014/main" id="{AE3CE1B5-325F-4D5F-8095-93B6946846CE}"/>
              </a:ext>
            </a:extLst>
          </p:cNvPr>
          <p:cNvCxnSpPr>
            <a:stCxn id="23" idx="3"/>
            <a:endCxn id="21" idx="1"/>
          </p:cNvCxnSpPr>
          <p:nvPr/>
        </p:nvCxnSpPr>
        <p:spPr>
          <a:xfrm>
            <a:off x="5407937" y="2688753"/>
            <a:ext cx="1362631" cy="3392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5B995A60-F9B2-488E-A765-B641BD230F71}"/>
              </a:ext>
            </a:extLst>
          </p:cNvPr>
          <p:cNvCxnSpPr>
            <a:stCxn id="24" idx="3"/>
            <a:endCxn id="21" idx="1"/>
          </p:cNvCxnSpPr>
          <p:nvPr/>
        </p:nvCxnSpPr>
        <p:spPr>
          <a:xfrm flipV="1">
            <a:off x="5404285" y="3028005"/>
            <a:ext cx="1366283" cy="2017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B871356-A91D-433C-A568-2380C6C2239E}"/>
              </a:ext>
            </a:extLst>
          </p:cNvPr>
          <p:cNvSpPr txBox="1"/>
          <p:nvPr/>
        </p:nvSpPr>
        <p:spPr>
          <a:xfrm>
            <a:off x="463007" y="4481414"/>
            <a:ext cx="2556510" cy="2708434"/>
          </a:xfrm>
          <a:prstGeom prst="rect">
            <a:avLst/>
          </a:prstGeom>
          <a:noFill/>
          <a:ln>
            <a:solidFill>
              <a:schemeClr val="tx1"/>
            </a:solidFill>
          </a:ln>
        </p:spPr>
        <p:txBody>
          <a:bodyPr wrap="square">
            <a:spAutoFit/>
          </a:bodyPr>
          <a:lstStyle/>
          <a:p>
            <a:pPr marL="171450" indent="-171450">
              <a:buFont typeface="Arial" panose="020B0604020202020204" pitchFamily="34" charset="0"/>
              <a:buChar char="•"/>
            </a:pPr>
            <a:r>
              <a:rPr lang="en-US" sz="1000"/>
              <a:t>Application log will be sent to </a:t>
            </a:r>
            <a:r>
              <a:rPr lang="en-US" sz="1000" err="1"/>
              <a:t>Anypoint</a:t>
            </a:r>
            <a:r>
              <a:rPr lang="en-US" sz="1000"/>
              <a:t> monitoring Log search by mule runtime agent, </a:t>
            </a:r>
          </a:p>
          <a:p>
            <a:pPr marL="171450" indent="-171450">
              <a:buFont typeface="Arial" panose="020B0604020202020204" pitchFamily="34" charset="0"/>
              <a:buChar char="•"/>
            </a:pPr>
            <a:r>
              <a:rPr lang="en-US" sz="1000"/>
              <a:t>All Applications will add info/debug and exception/error messages into application log using JSON logger</a:t>
            </a:r>
          </a:p>
          <a:p>
            <a:pPr marL="171450" indent="-171450">
              <a:buFont typeface="Arial" panose="020B0604020202020204" pitchFamily="34" charset="0"/>
              <a:buChar char="•"/>
            </a:pPr>
            <a:r>
              <a:rPr lang="en-US" sz="1000"/>
              <a:t>Logs stored in Log management are searchable by environment, application, log type , keyword etc.</a:t>
            </a:r>
          </a:p>
          <a:p>
            <a:pPr marL="171450" indent="-171450">
              <a:buFont typeface="Arial" panose="020B0604020202020204" pitchFamily="34" charset="0"/>
              <a:buChar char="•"/>
            </a:pPr>
            <a:r>
              <a:rPr lang="en-US" sz="1000"/>
              <a:t>Debug logging can be enabled/disabled from platform without redeploying application(s) but need a restart.</a:t>
            </a:r>
          </a:p>
          <a:p>
            <a:pPr marL="171450" indent="-171450">
              <a:buFont typeface="Arial" panose="020B0604020202020204" pitchFamily="34" charset="0"/>
              <a:buChar char="•"/>
            </a:pPr>
            <a:r>
              <a:rPr lang="en-US" sz="1000"/>
              <a:t>Application requires notification for Business process or exception handling will call Notification Common API.</a:t>
            </a:r>
          </a:p>
        </p:txBody>
      </p:sp>
      <p:sp>
        <p:nvSpPr>
          <p:cNvPr id="29" name="TextBox 28">
            <a:extLst>
              <a:ext uri="{FF2B5EF4-FFF2-40B4-BE49-F238E27FC236}">
                <a16:creationId xmlns:a16="http://schemas.microsoft.com/office/drawing/2014/main" id="{E71A6585-9B14-4EAE-B1ED-86002C3BBE1E}"/>
              </a:ext>
            </a:extLst>
          </p:cNvPr>
          <p:cNvSpPr txBox="1"/>
          <p:nvPr/>
        </p:nvSpPr>
        <p:spPr>
          <a:xfrm>
            <a:off x="3262946" y="4499506"/>
            <a:ext cx="2938781" cy="2354491"/>
          </a:xfrm>
          <a:prstGeom prst="rect">
            <a:avLst/>
          </a:prstGeom>
          <a:noFill/>
          <a:ln>
            <a:solidFill>
              <a:schemeClr val="tx1"/>
            </a:solidFill>
          </a:ln>
        </p:spPr>
        <p:txBody>
          <a:bodyPr wrap="square">
            <a:spAutoFit/>
          </a:bodyPr>
          <a:lstStyle/>
          <a:p>
            <a:pPr marL="171450" indent="-171450">
              <a:buFont typeface="Arial" panose="020B0604020202020204" pitchFamily="34" charset="0"/>
              <a:buChar char="•"/>
            </a:pPr>
            <a:r>
              <a:rPr lang="en-US" sz="1050"/>
              <a:t>Applications log will be shipped to </a:t>
            </a:r>
            <a:r>
              <a:rPr lang="en-US" sz="1050" err="1"/>
              <a:t>Anypoint</a:t>
            </a:r>
            <a:r>
              <a:rPr lang="en-US" sz="1050"/>
              <a:t> Monitoring Log Management by mule runtime.</a:t>
            </a:r>
          </a:p>
          <a:p>
            <a:pPr marL="171450" indent="-171450">
              <a:buFont typeface="Arial" panose="020B0604020202020204" pitchFamily="34" charset="0"/>
              <a:buChar char="•"/>
            </a:pPr>
            <a:r>
              <a:rPr lang="en-US" sz="1050"/>
              <a:t>All requests received in Exception service will be logged into persistent Queue.</a:t>
            </a:r>
          </a:p>
          <a:p>
            <a:pPr marL="171450" indent="-171450">
              <a:buFont typeface="Arial" panose="020B0604020202020204" pitchFamily="34" charset="0"/>
              <a:buChar char="•"/>
            </a:pPr>
            <a:r>
              <a:rPr lang="en-US" sz="1050"/>
              <a:t>Queue will be read by flow to send formatted email </a:t>
            </a:r>
          </a:p>
          <a:p>
            <a:pPr marL="171450" indent="-171450">
              <a:buFont typeface="Arial" panose="020B0604020202020204" pitchFamily="34" charset="0"/>
              <a:buChar char="•"/>
            </a:pPr>
            <a:r>
              <a:rPr lang="en-US" sz="1050"/>
              <a:t>All requests received in Notification service will be synchronous.</a:t>
            </a:r>
          </a:p>
          <a:p>
            <a:pPr marL="171450" indent="-171450">
              <a:buFont typeface="Arial" panose="020B0604020202020204" pitchFamily="34" charset="0"/>
              <a:buChar char="•"/>
            </a:pPr>
            <a:r>
              <a:rPr lang="en-US" sz="1050"/>
              <a:t>Application requires notification for Business process or exception handling will call Notification Common API</a:t>
            </a:r>
          </a:p>
          <a:p>
            <a:pPr marL="171450" indent="-171450">
              <a:buFont typeface="Arial" panose="020B0604020202020204" pitchFamily="34" charset="0"/>
              <a:buChar char="•"/>
            </a:pPr>
            <a:endParaRPr lang="en-US" sz="1050"/>
          </a:p>
          <a:p>
            <a:pPr marL="171450" indent="-171450">
              <a:buFont typeface="Arial" panose="020B0604020202020204" pitchFamily="34" charset="0"/>
              <a:buChar char="•"/>
            </a:pPr>
            <a:endParaRPr lang="en-US" sz="1050"/>
          </a:p>
        </p:txBody>
      </p:sp>
      <p:sp>
        <p:nvSpPr>
          <p:cNvPr id="30" name="TextBox 29">
            <a:extLst>
              <a:ext uri="{FF2B5EF4-FFF2-40B4-BE49-F238E27FC236}">
                <a16:creationId xmlns:a16="http://schemas.microsoft.com/office/drawing/2014/main" id="{1A9940D7-1587-4CF6-A8EE-0045E77366B6}"/>
              </a:ext>
            </a:extLst>
          </p:cNvPr>
          <p:cNvSpPr txBox="1"/>
          <p:nvPr/>
        </p:nvSpPr>
        <p:spPr>
          <a:xfrm>
            <a:off x="6394609" y="4508003"/>
            <a:ext cx="2673189" cy="707886"/>
          </a:xfrm>
          <a:prstGeom prst="rect">
            <a:avLst/>
          </a:prstGeom>
          <a:noFill/>
          <a:ln>
            <a:solidFill>
              <a:schemeClr val="tx1"/>
            </a:solidFill>
          </a:ln>
        </p:spPr>
        <p:txBody>
          <a:bodyPr wrap="square">
            <a:spAutoFit/>
          </a:bodyPr>
          <a:lstStyle/>
          <a:p>
            <a:pPr marL="171450" indent="-171450">
              <a:buFont typeface="Arial" panose="020B0604020202020204" pitchFamily="34" charset="0"/>
              <a:buChar char="•"/>
            </a:pPr>
            <a:r>
              <a:rPr lang="en-US" sz="1000"/>
              <a:t>SMTPs will be used to trigger email notifications to the respective users based on input provided to exception services</a:t>
            </a:r>
          </a:p>
        </p:txBody>
      </p:sp>
      <p:sp>
        <p:nvSpPr>
          <p:cNvPr id="14" name="TextBox 13">
            <a:extLst>
              <a:ext uri="{FF2B5EF4-FFF2-40B4-BE49-F238E27FC236}">
                <a16:creationId xmlns:a16="http://schemas.microsoft.com/office/drawing/2014/main" id="{BC4B5557-B747-40B5-95FF-24F0E66F709F}"/>
              </a:ext>
            </a:extLst>
          </p:cNvPr>
          <p:cNvSpPr txBox="1"/>
          <p:nvPr/>
        </p:nvSpPr>
        <p:spPr>
          <a:xfrm>
            <a:off x="301749" y="1821068"/>
            <a:ext cx="2032929" cy="307777"/>
          </a:xfrm>
          <a:prstGeom prst="rect">
            <a:avLst/>
          </a:prstGeom>
          <a:noFill/>
        </p:spPr>
        <p:txBody>
          <a:bodyPr wrap="none" rtlCol="0">
            <a:spAutoFit/>
          </a:bodyPr>
          <a:lstStyle/>
          <a:p>
            <a:r>
              <a:rPr lang="en-US" sz="1400" b="1"/>
              <a:t>Design Consideration</a:t>
            </a:r>
          </a:p>
        </p:txBody>
      </p:sp>
      <p:cxnSp>
        <p:nvCxnSpPr>
          <p:cNvPr id="3" name="Connector: Elbow 2">
            <a:extLst>
              <a:ext uri="{FF2B5EF4-FFF2-40B4-BE49-F238E27FC236}">
                <a16:creationId xmlns:a16="http://schemas.microsoft.com/office/drawing/2014/main" id="{9AA093E2-A512-4D1B-AE2F-490BC5B8AEC5}"/>
              </a:ext>
            </a:extLst>
          </p:cNvPr>
          <p:cNvCxnSpPr>
            <a:stCxn id="18" idx="3"/>
            <a:endCxn id="22" idx="1"/>
          </p:cNvCxnSpPr>
          <p:nvPr/>
        </p:nvCxnSpPr>
        <p:spPr>
          <a:xfrm>
            <a:off x="2481261" y="2730825"/>
            <a:ext cx="1316871" cy="2070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2ED7755-16FE-49AC-9565-39A2FC5E9F12}"/>
              </a:ext>
            </a:extLst>
          </p:cNvPr>
          <p:cNvCxnSpPr>
            <a:stCxn id="19" idx="3"/>
            <a:endCxn id="22" idx="1"/>
          </p:cNvCxnSpPr>
          <p:nvPr/>
        </p:nvCxnSpPr>
        <p:spPr>
          <a:xfrm flipV="1">
            <a:off x="2477609" y="2937835"/>
            <a:ext cx="1320523" cy="334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AD61757-3A2C-40F7-A407-994619424D07}"/>
              </a:ext>
            </a:extLst>
          </p:cNvPr>
          <p:cNvCxnSpPr/>
          <p:nvPr/>
        </p:nvCxnSpPr>
        <p:spPr>
          <a:xfrm flipV="1">
            <a:off x="2481261" y="2937835"/>
            <a:ext cx="1316871" cy="9455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15832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05A26E-275B-4DFE-9E9A-24A2DAE4703F}"/>
              </a:ext>
            </a:extLst>
          </p:cNvPr>
          <p:cNvSpPr>
            <a:spLocks noGrp="1"/>
          </p:cNvSpPr>
          <p:nvPr>
            <p:ph type="title"/>
          </p:nvPr>
        </p:nvSpPr>
        <p:spPr/>
        <p:txBody>
          <a:bodyPr>
            <a:normAutofit fontScale="90000"/>
          </a:bodyPr>
          <a:lstStyle/>
          <a:p>
            <a:r>
              <a:rPr lang="en-US"/>
              <a:t>Logging Details</a:t>
            </a:r>
          </a:p>
        </p:txBody>
      </p:sp>
      <p:sp>
        <p:nvSpPr>
          <p:cNvPr id="4" name="Slide Number Placeholder 3">
            <a:extLst>
              <a:ext uri="{FF2B5EF4-FFF2-40B4-BE49-F238E27FC236}">
                <a16:creationId xmlns:a16="http://schemas.microsoft.com/office/drawing/2014/main" id="{91086243-4EC2-4E87-96F2-FD48732066C6}"/>
              </a:ext>
            </a:extLst>
          </p:cNvPr>
          <p:cNvSpPr>
            <a:spLocks noGrp="1"/>
          </p:cNvSpPr>
          <p:nvPr>
            <p:ph type="sldNum" sz="quarter" idx="4"/>
          </p:nvPr>
        </p:nvSpPr>
        <p:spPr>
          <a:xfrm>
            <a:off x="7263765" y="6849534"/>
            <a:ext cx="2129552" cy="389466"/>
          </a:xfrm>
        </p:spPr>
        <p:txBody>
          <a:bodyPr/>
          <a:lstStyle/>
          <a:p>
            <a:fld id="{BF059A51-1513-4722-B38F-49BCC75F15CA}" type="slidenum">
              <a:rPr lang="en-US" smtClean="0"/>
              <a:pPr/>
              <a:t>31</a:t>
            </a:fld>
            <a:endParaRPr lang="en-US"/>
          </a:p>
        </p:txBody>
      </p:sp>
      <p:sp>
        <p:nvSpPr>
          <p:cNvPr id="10" name="Text Placeholder 9">
            <a:extLst>
              <a:ext uri="{FF2B5EF4-FFF2-40B4-BE49-F238E27FC236}">
                <a16:creationId xmlns:a16="http://schemas.microsoft.com/office/drawing/2014/main" id="{8EA56896-48DE-4588-B86B-5A3E7BF68DAF}"/>
              </a:ext>
            </a:extLst>
          </p:cNvPr>
          <p:cNvSpPr>
            <a:spLocks noGrp="1"/>
          </p:cNvSpPr>
          <p:nvPr>
            <p:ph type="body" sz="quarter" idx="14"/>
          </p:nvPr>
        </p:nvSpPr>
        <p:spPr>
          <a:xfrm>
            <a:off x="241549" y="6751321"/>
            <a:ext cx="8523137" cy="487681"/>
          </a:xfrm>
        </p:spPr>
        <p:txBody>
          <a:bodyPr/>
          <a:lstStyle/>
          <a:p>
            <a:endParaRPr lang="en-US"/>
          </a:p>
        </p:txBody>
      </p:sp>
      <p:graphicFrame>
        <p:nvGraphicFramePr>
          <p:cNvPr id="16" name="object 4">
            <a:extLst>
              <a:ext uri="{FF2B5EF4-FFF2-40B4-BE49-F238E27FC236}">
                <a16:creationId xmlns:a16="http://schemas.microsoft.com/office/drawing/2014/main" id="{1ED6AB88-15B8-40C4-B799-C51D98F63168}"/>
              </a:ext>
            </a:extLst>
          </p:cNvPr>
          <p:cNvGraphicFramePr>
            <a:graphicFrameLocks noGrp="1"/>
          </p:cNvGraphicFramePr>
          <p:nvPr>
            <p:extLst>
              <p:ext uri="{D42A27DB-BD31-4B8C-83A1-F6EECF244321}">
                <p14:modId xmlns:p14="http://schemas.microsoft.com/office/powerpoint/2010/main" val="3886765196"/>
              </p:ext>
            </p:extLst>
          </p:nvPr>
        </p:nvGraphicFramePr>
        <p:xfrm>
          <a:off x="241551" y="1046641"/>
          <a:ext cx="9007224" cy="3823403"/>
        </p:xfrm>
        <a:graphic>
          <a:graphicData uri="http://schemas.openxmlformats.org/drawingml/2006/table">
            <a:tbl>
              <a:tblPr firstRow="1" bandRow="1">
                <a:tableStyleId>{69012ECD-51FC-41F1-AA8D-1B2483CD663E}</a:tableStyleId>
              </a:tblPr>
              <a:tblGrid>
                <a:gridCol w="1415701">
                  <a:extLst>
                    <a:ext uri="{9D8B030D-6E8A-4147-A177-3AD203B41FA5}">
                      <a16:colId xmlns:a16="http://schemas.microsoft.com/office/drawing/2014/main" val="20000"/>
                    </a:ext>
                  </a:extLst>
                </a:gridCol>
                <a:gridCol w="2305544">
                  <a:extLst>
                    <a:ext uri="{9D8B030D-6E8A-4147-A177-3AD203B41FA5}">
                      <a16:colId xmlns:a16="http://schemas.microsoft.com/office/drawing/2014/main" val="20001"/>
                    </a:ext>
                  </a:extLst>
                </a:gridCol>
                <a:gridCol w="5285979">
                  <a:extLst>
                    <a:ext uri="{9D8B030D-6E8A-4147-A177-3AD203B41FA5}">
                      <a16:colId xmlns:a16="http://schemas.microsoft.com/office/drawing/2014/main" val="20002"/>
                    </a:ext>
                  </a:extLst>
                </a:gridCol>
              </a:tblGrid>
              <a:tr h="250833">
                <a:tc>
                  <a:txBody>
                    <a:bodyPr/>
                    <a:lstStyle/>
                    <a:p>
                      <a:pPr marL="5715" algn="ctr">
                        <a:lnSpc>
                          <a:spcPct val="100000"/>
                        </a:lnSpc>
                        <a:spcBef>
                          <a:spcPts val="765"/>
                        </a:spcBef>
                      </a:pPr>
                      <a:r>
                        <a:rPr sz="1000" b="1" spc="-10">
                          <a:solidFill>
                            <a:schemeClr val="bg1"/>
                          </a:solidFill>
                        </a:rPr>
                        <a:t>Sequence</a:t>
                      </a:r>
                      <a:endParaRPr sz="1000">
                        <a:solidFill>
                          <a:schemeClr val="bg1"/>
                        </a:solidFill>
                        <a:latin typeface="Verdana"/>
                        <a:cs typeface="Verdana"/>
                      </a:endParaRPr>
                    </a:p>
                  </a:txBody>
                  <a:tcPr marL="0" marR="0" marT="97155" marB="0"/>
                </a:tc>
                <a:tc>
                  <a:txBody>
                    <a:bodyPr/>
                    <a:lstStyle/>
                    <a:p>
                      <a:pPr marL="69850">
                        <a:lnSpc>
                          <a:spcPct val="100000"/>
                        </a:lnSpc>
                        <a:spcBef>
                          <a:spcPts val="765"/>
                        </a:spcBef>
                      </a:pPr>
                      <a:r>
                        <a:rPr sz="1000" b="1" spc="-20">
                          <a:solidFill>
                            <a:schemeClr val="bg1"/>
                          </a:solidFill>
                        </a:rPr>
                        <a:t>Field</a:t>
                      </a:r>
                      <a:endParaRPr sz="1000">
                        <a:solidFill>
                          <a:schemeClr val="bg1"/>
                        </a:solidFill>
                        <a:latin typeface="Verdana"/>
                        <a:cs typeface="Verdana"/>
                      </a:endParaRPr>
                    </a:p>
                  </a:txBody>
                  <a:tcPr marL="0" marR="0" marT="97155" marB="0"/>
                </a:tc>
                <a:tc>
                  <a:txBody>
                    <a:bodyPr/>
                    <a:lstStyle/>
                    <a:p>
                      <a:pPr marL="69850">
                        <a:lnSpc>
                          <a:spcPct val="100000"/>
                        </a:lnSpc>
                        <a:spcBef>
                          <a:spcPts val="765"/>
                        </a:spcBef>
                      </a:pPr>
                      <a:r>
                        <a:rPr sz="1000" b="1" spc="-10">
                          <a:solidFill>
                            <a:schemeClr val="bg1"/>
                          </a:solidFill>
                        </a:rPr>
                        <a:t>Description</a:t>
                      </a:r>
                      <a:endParaRPr sz="1000">
                        <a:solidFill>
                          <a:schemeClr val="bg1"/>
                        </a:solidFill>
                        <a:latin typeface="Verdana"/>
                        <a:cs typeface="Verdana"/>
                      </a:endParaRPr>
                    </a:p>
                  </a:txBody>
                  <a:tcPr marL="0" marR="0" marT="97155" marB="0"/>
                </a:tc>
                <a:extLst>
                  <a:ext uri="{0D108BD9-81ED-4DB2-BD59-A6C34878D82A}">
                    <a16:rowId xmlns:a16="http://schemas.microsoft.com/office/drawing/2014/main" val="10000"/>
                  </a:ext>
                </a:extLst>
              </a:tr>
              <a:tr h="237035">
                <a:tc>
                  <a:txBody>
                    <a:bodyPr/>
                    <a:lstStyle/>
                    <a:p>
                      <a:pPr marL="6350" algn="ctr">
                        <a:lnSpc>
                          <a:spcPct val="100000"/>
                        </a:lnSpc>
                        <a:spcBef>
                          <a:spcPts val="745"/>
                        </a:spcBef>
                      </a:pPr>
                      <a:r>
                        <a:rPr sz="1000" b="1"/>
                        <a:t>1</a:t>
                      </a:r>
                      <a:endParaRPr sz="1000">
                        <a:latin typeface="+mn-lt"/>
                        <a:cs typeface="Verdana"/>
                      </a:endParaRPr>
                    </a:p>
                  </a:txBody>
                  <a:tcPr marL="0" marR="0" marT="94615" marB="0"/>
                </a:tc>
                <a:tc>
                  <a:txBody>
                    <a:bodyPr/>
                    <a:lstStyle/>
                    <a:p>
                      <a:pPr marL="69850">
                        <a:lnSpc>
                          <a:spcPct val="100000"/>
                        </a:lnSpc>
                        <a:spcBef>
                          <a:spcPts val="555"/>
                        </a:spcBef>
                      </a:pPr>
                      <a:r>
                        <a:rPr sz="1000" spc="-10"/>
                        <a:t>Timestamp</a:t>
                      </a:r>
                      <a:endParaRPr sz="1000">
                        <a:latin typeface="+mn-lt"/>
                        <a:cs typeface="Verdana"/>
                      </a:endParaRPr>
                    </a:p>
                  </a:txBody>
                  <a:tcPr marL="0" marR="0" marT="70485" marB="0"/>
                </a:tc>
                <a:tc>
                  <a:txBody>
                    <a:bodyPr/>
                    <a:lstStyle/>
                    <a:p>
                      <a:pPr marL="69850" marR="493395">
                        <a:lnSpc>
                          <a:spcPts val="1270"/>
                        </a:lnSpc>
                        <a:spcBef>
                          <a:spcPts val="640"/>
                        </a:spcBef>
                      </a:pPr>
                      <a:r>
                        <a:rPr sz="1000" kern="1200" spc="-10">
                          <a:solidFill>
                            <a:schemeClr val="tx1"/>
                          </a:solidFill>
                          <a:latin typeface="+mn-lt"/>
                          <a:ea typeface="+mn-ea"/>
                          <a:cs typeface="+mn-cs"/>
                        </a:rPr>
                        <a:t>Timestamp in which log was made (can be omitted if using Log4J).</a:t>
                      </a:r>
                    </a:p>
                  </a:txBody>
                  <a:tcPr marL="0" marR="0" marT="81280" marB="0"/>
                </a:tc>
                <a:extLst>
                  <a:ext uri="{0D108BD9-81ED-4DB2-BD59-A6C34878D82A}">
                    <a16:rowId xmlns:a16="http://schemas.microsoft.com/office/drawing/2014/main" val="10001"/>
                  </a:ext>
                </a:extLst>
              </a:tr>
              <a:tr h="221256">
                <a:tc>
                  <a:txBody>
                    <a:bodyPr/>
                    <a:lstStyle/>
                    <a:p>
                      <a:pPr marL="6350" algn="ctr">
                        <a:lnSpc>
                          <a:spcPct val="100000"/>
                        </a:lnSpc>
                        <a:spcBef>
                          <a:spcPts val="745"/>
                        </a:spcBef>
                      </a:pPr>
                      <a:r>
                        <a:rPr sz="1000" b="1"/>
                        <a:t>2</a:t>
                      </a:r>
                      <a:endParaRPr sz="1000">
                        <a:latin typeface="+mn-lt"/>
                        <a:cs typeface="Verdana"/>
                      </a:endParaRPr>
                    </a:p>
                  </a:txBody>
                  <a:tcPr marL="0" marR="0" marT="94615" marB="0"/>
                </a:tc>
                <a:tc>
                  <a:txBody>
                    <a:bodyPr/>
                    <a:lstStyle/>
                    <a:p>
                      <a:pPr marL="69850">
                        <a:lnSpc>
                          <a:spcPct val="100000"/>
                        </a:lnSpc>
                        <a:spcBef>
                          <a:spcPts val="555"/>
                        </a:spcBef>
                      </a:pPr>
                      <a:r>
                        <a:rPr sz="1000" spc="-65"/>
                        <a:t>Correlation</a:t>
                      </a:r>
                      <a:r>
                        <a:rPr sz="1000" spc="-15"/>
                        <a:t> </a:t>
                      </a:r>
                      <a:r>
                        <a:rPr sz="1000" spc="-80"/>
                        <a:t>ID</a:t>
                      </a:r>
                      <a:r>
                        <a:rPr sz="1000" spc="-5"/>
                        <a:t> </a:t>
                      </a:r>
                      <a:r>
                        <a:rPr sz="1000" spc="-20"/>
                        <a:t>(CID)</a:t>
                      </a:r>
                      <a:endParaRPr sz="1000">
                        <a:latin typeface="+mn-lt"/>
                        <a:cs typeface="Verdana"/>
                      </a:endParaRPr>
                    </a:p>
                  </a:txBody>
                  <a:tcPr marL="0" marR="0" marT="70485" marB="0"/>
                </a:tc>
                <a:tc>
                  <a:txBody>
                    <a:bodyPr/>
                    <a:lstStyle/>
                    <a:p>
                      <a:pPr marL="69850">
                        <a:lnSpc>
                          <a:spcPct val="100000"/>
                        </a:lnSpc>
                        <a:spcBef>
                          <a:spcPts val="555"/>
                        </a:spcBef>
                      </a:pPr>
                      <a:r>
                        <a:rPr sz="1000" kern="1200" spc="-10">
                          <a:solidFill>
                            <a:schemeClr val="tx1"/>
                          </a:solidFill>
                          <a:latin typeface="+mn-lt"/>
                          <a:ea typeface="+mn-ea"/>
                          <a:cs typeface="+mn-cs"/>
                        </a:rPr>
                        <a:t>Correlation ID passed from calling application.</a:t>
                      </a:r>
                    </a:p>
                  </a:txBody>
                  <a:tcPr marL="0" marR="0" marT="70485" marB="0"/>
                </a:tc>
                <a:extLst>
                  <a:ext uri="{0D108BD9-81ED-4DB2-BD59-A6C34878D82A}">
                    <a16:rowId xmlns:a16="http://schemas.microsoft.com/office/drawing/2014/main" val="10002"/>
                  </a:ext>
                </a:extLst>
              </a:tr>
              <a:tr h="221256">
                <a:tc>
                  <a:txBody>
                    <a:bodyPr/>
                    <a:lstStyle/>
                    <a:p>
                      <a:pPr marL="6350" algn="ctr">
                        <a:lnSpc>
                          <a:spcPct val="100000"/>
                        </a:lnSpc>
                        <a:spcBef>
                          <a:spcPts val="745"/>
                        </a:spcBef>
                      </a:pPr>
                      <a:r>
                        <a:rPr sz="1000" b="1"/>
                        <a:t>3</a:t>
                      </a:r>
                      <a:endParaRPr sz="1000">
                        <a:latin typeface="+mn-lt"/>
                        <a:cs typeface="Verdana"/>
                      </a:endParaRPr>
                    </a:p>
                  </a:txBody>
                  <a:tcPr marL="0" marR="0" marT="94615" marB="0"/>
                </a:tc>
                <a:tc>
                  <a:txBody>
                    <a:bodyPr/>
                    <a:lstStyle/>
                    <a:p>
                      <a:pPr marL="69850">
                        <a:lnSpc>
                          <a:spcPct val="100000"/>
                        </a:lnSpc>
                        <a:spcBef>
                          <a:spcPts val="555"/>
                        </a:spcBef>
                      </a:pPr>
                      <a:r>
                        <a:rPr sz="1000" spc="-20"/>
                        <a:t>Name</a:t>
                      </a:r>
                      <a:endParaRPr sz="1000">
                        <a:latin typeface="+mn-lt"/>
                        <a:cs typeface="Verdana"/>
                      </a:endParaRPr>
                    </a:p>
                  </a:txBody>
                  <a:tcPr marL="0" marR="0" marT="70485" marB="0"/>
                </a:tc>
                <a:tc>
                  <a:txBody>
                    <a:bodyPr/>
                    <a:lstStyle/>
                    <a:p>
                      <a:pPr marL="69850">
                        <a:lnSpc>
                          <a:spcPct val="100000"/>
                        </a:lnSpc>
                        <a:spcBef>
                          <a:spcPts val="555"/>
                        </a:spcBef>
                      </a:pPr>
                      <a:r>
                        <a:rPr sz="1000" kern="1200" spc="-10">
                          <a:solidFill>
                            <a:schemeClr val="tx1"/>
                          </a:solidFill>
                          <a:latin typeface="+mn-lt"/>
                          <a:ea typeface="+mn-ea"/>
                          <a:cs typeface="+mn-cs"/>
                        </a:rPr>
                        <a:t>Name of API/application.</a:t>
                      </a:r>
                    </a:p>
                  </a:txBody>
                  <a:tcPr marL="0" marR="0" marT="70485" marB="0"/>
                </a:tc>
                <a:extLst>
                  <a:ext uri="{0D108BD9-81ED-4DB2-BD59-A6C34878D82A}">
                    <a16:rowId xmlns:a16="http://schemas.microsoft.com/office/drawing/2014/main" val="10003"/>
                  </a:ext>
                </a:extLst>
              </a:tr>
              <a:tr h="223531">
                <a:tc>
                  <a:txBody>
                    <a:bodyPr/>
                    <a:lstStyle/>
                    <a:p>
                      <a:pPr marL="6350" algn="ctr">
                        <a:lnSpc>
                          <a:spcPct val="100000"/>
                        </a:lnSpc>
                        <a:spcBef>
                          <a:spcPts val="765"/>
                        </a:spcBef>
                      </a:pPr>
                      <a:r>
                        <a:rPr sz="1000" b="1"/>
                        <a:t>4</a:t>
                      </a:r>
                      <a:endParaRPr sz="1000">
                        <a:latin typeface="+mn-lt"/>
                        <a:cs typeface="Verdana"/>
                      </a:endParaRPr>
                    </a:p>
                  </a:txBody>
                  <a:tcPr marL="0" marR="0" marT="97155" marB="0"/>
                </a:tc>
                <a:tc>
                  <a:txBody>
                    <a:bodyPr/>
                    <a:lstStyle/>
                    <a:p>
                      <a:pPr marL="69850">
                        <a:lnSpc>
                          <a:spcPct val="100000"/>
                        </a:lnSpc>
                        <a:spcBef>
                          <a:spcPts val="580"/>
                        </a:spcBef>
                      </a:pPr>
                      <a:r>
                        <a:rPr sz="1000" spc="-75"/>
                        <a:t>Flow</a:t>
                      </a:r>
                      <a:r>
                        <a:rPr sz="1000" spc="-20"/>
                        <a:t> Name</a:t>
                      </a:r>
                      <a:endParaRPr sz="1000">
                        <a:latin typeface="+mn-lt"/>
                        <a:cs typeface="Verdana"/>
                      </a:endParaRPr>
                    </a:p>
                  </a:txBody>
                  <a:tcPr marL="0" marR="0" marT="73660" marB="0"/>
                </a:tc>
                <a:tc>
                  <a:txBody>
                    <a:bodyPr/>
                    <a:lstStyle/>
                    <a:p>
                      <a:pPr marL="69850">
                        <a:lnSpc>
                          <a:spcPct val="100000"/>
                        </a:lnSpc>
                        <a:spcBef>
                          <a:spcPts val="580"/>
                        </a:spcBef>
                      </a:pPr>
                      <a:r>
                        <a:rPr sz="1000" kern="1200" spc="-10">
                          <a:solidFill>
                            <a:schemeClr val="tx1"/>
                          </a:solidFill>
                          <a:latin typeface="+mn-lt"/>
                          <a:ea typeface="+mn-ea"/>
                          <a:cs typeface="+mn-cs"/>
                        </a:rPr>
                        <a:t>Name of executing flow.</a:t>
                      </a:r>
                    </a:p>
                  </a:txBody>
                  <a:tcPr marL="0" marR="0" marT="73660" marB="0"/>
                </a:tc>
                <a:extLst>
                  <a:ext uri="{0D108BD9-81ED-4DB2-BD59-A6C34878D82A}">
                    <a16:rowId xmlns:a16="http://schemas.microsoft.com/office/drawing/2014/main" val="10004"/>
                  </a:ext>
                </a:extLst>
              </a:tr>
              <a:tr h="281532">
                <a:tc>
                  <a:txBody>
                    <a:bodyPr/>
                    <a:lstStyle/>
                    <a:p>
                      <a:pPr marL="6350" algn="ctr">
                        <a:lnSpc>
                          <a:spcPct val="100000"/>
                        </a:lnSpc>
                        <a:spcBef>
                          <a:spcPts val="745"/>
                        </a:spcBef>
                      </a:pPr>
                      <a:r>
                        <a:rPr sz="1000" b="1"/>
                        <a:t>5</a:t>
                      </a:r>
                      <a:endParaRPr sz="1000">
                        <a:latin typeface="+mn-lt"/>
                        <a:cs typeface="Verdana"/>
                      </a:endParaRPr>
                    </a:p>
                  </a:txBody>
                  <a:tcPr marL="0" marR="0" marT="94615" marB="0"/>
                </a:tc>
                <a:tc>
                  <a:txBody>
                    <a:bodyPr/>
                    <a:lstStyle/>
                    <a:p>
                      <a:pPr marL="69850">
                        <a:lnSpc>
                          <a:spcPct val="100000"/>
                        </a:lnSpc>
                        <a:spcBef>
                          <a:spcPts val="580"/>
                        </a:spcBef>
                      </a:pPr>
                      <a:r>
                        <a:rPr lang="en-US" sz="1000" kern="1200" spc="-20">
                          <a:solidFill>
                            <a:schemeClr val="tx1"/>
                          </a:solidFill>
                          <a:latin typeface="+mn-lt"/>
                          <a:ea typeface="+mn-ea"/>
                          <a:cs typeface="+mn-cs"/>
                        </a:rPr>
                        <a:t>Business Process Name</a:t>
                      </a:r>
                      <a:endParaRPr sz="1000" kern="1200" spc="-20">
                        <a:solidFill>
                          <a:schemeClr val="tx1"/>
                        </a:solidFill>
                        <a:latin typeface="+mn-lt"/>
                        <a:ea typeface="+mn-ea"/>
                        <a:cs typeface="+mn-cs"/>
                      </a:endParaRPr>
                    </a:p>
                  </a:txBody>
                  <a:tcPr marL="0" marR="0" marT="73660" marB="0"/>
                </a:tc>
                <a:tc>
                  <a:txBody>
                    <a:bodyPr/>
                    <a:lstStyle/>
                    <a:p>
                      <a:pPr marL="69850" marR="447040">
                        <a:lnSpc>
                          <a:spcPts val="1280"/>
                        </a:lnSpc>
                        <a:spcBef>
                          <a:spcPts val="630"/>
                        </a:spcBef>
                      </a:pPr>
                      <a:r>
                        <a:rPr sz="1000" kern="1200" spc="-10">
                          <a:solidFill>
                            <a:schemeClr val="tx1"/>
                          </a:solidFill>
                          <a:latin typeface="+mn-lt"/>
                          <a:ea typeface="+mn-ea"/>
                          <a:cs typeface="+mn-cs"/>
                        </a:rPr>
                        <a:t>Name of the business process in which this application is supporting.</a:t>
                      </a:r>
                    </a:p>
                  </a:txBody>
                  <a:tcPr marL="0" marR="0" marT="80010" marB="0"/>
                </a:tc>
                <a:extLst>
                  <a:ext uri="{0D108BD9-81ED-4DB2-BD59-A6C34878D82A}">
                    <a16:rowId xmlns:a16="http://schemas.microsoft.com/office/drawing/2014/main" val="10005"/>
                  </a:ext>
                </a:extLst>
              </a:tr>
              <a:tr h="282402">
                <a:tc>
                  <a:txBody>
                    <a:bodyPr/>
                    <a:lstStyle/>
                    <a:p>
                      <a:pPr marL="6350" algn="ctr">
                        <a:lnSpc>
                          <a:spcPct val="100000"/>
                        </a:lnSpc>
                        <a:spcBef>
                          <a:spcPts val="740"/>
                        </a:spcBef>
                      </a:pPr>
                      <a:r>
                        <a:rPr sz="1000" b="1"/>
                        <a:t>6</a:t>
                      </a:r>
                      <a:endParaRPr sz="1000">
                        <a:latin typeface="+mn-lt"/>
                        <a:cs typeface="Verdana"/>
                      </a:endParaRPr>
                    </a:p>
                  </a:txBody>
                  <a:tcPr marL="0" marR="0" marT="93980" marB="0"/>
                </a:tc>
                <a:tc>
                  <a:txBody>
                    <a:bodyPr/>
                    <a:lstStyle/>
                    <a:p>
                      <a:pPr marL="69850">
                        <a:lnSpc>
                          <a:spcPct val="100000"/>
                        </a:lnSpc>
                        <a:spcBef>
                          <a:spcPts val="555"/>
                        </a:spcBef>
                      </a:pPr>
                      <a:r>
                        <a:rPr sz="1000" spc="-10"/>
                        <a:t>Category</a:t>
                      </a:r>
                      <a:endParaRPr sz="1000">
                        <a:latin typeface="+mn-lt"/>
                        <a:cs typeface="Verdana"/>
                      </a:endParaRPr>
                    </a:p>
                  </a:txBody>
                  <a:tcPr marL="0" marR="0" marT="70485" marB="0"/>
                </a:tc>
                <a:tc>
                  <a:txBody>
                    <a:bodyPr/>
                    <a:lstStyle/>
                    <a:p>
                      <a:pPr marL="69850" marR="421005">
                        <a:lnSpc>
                          <a:spcPts val="1270"/>
                        </a:lnSpc>
                        <a:spcBef>
                          <a:spcPts val="640"/>
                        </a:spcBef>
                      </a:pPr>
                      <a:r>
                        <a:rPr sz="1000" kern="1200" spc="-10">
                          <a:solidFill>
                            <a:schemeClr val="tx1"/>
                          </a:solidFill>
                          <a:latin typeface="+mn-lt"/>
                          <a:ea typeface="+mn-ea"/>
                          <a:cs typeface="+mn-cs"/>
                        </a:rPr>
                        <a:t>Category of log, typically either standard or exception. Can also provide state.</a:t>
                      </a:r>
                    </a:p>
                  </a:txBody>
                  <a:tcPr marL="0" marR="0" marT="81280" marB="0"/>
                </a:tc>
                <a:extLst>
                  <a:ext uri="{0D108BD9-81ED-4DB2-BD59-A6C34878D82A}">
                    <a16:rowId xmlns:a16="http://schemas.microsoft.com/office/drawing/2014/main" val="10006"/>
                  </a:ext>
                </a:extLst>
              </a:tr>
              <a:tr h="304960">
                <a:tc>
                  <a:txBody>
                    <a:bodyPr/>
                    <a:lstStyle/>
                    <a:p>
                      <a:pPr marL="6350" algn="ctr">
                        <a:lnSpc>
                          <a:spcPct val="100000"/>
                        </a:lnSpc>
                        <a:spcBef>
                          <a:spcPts val="745"/>
                        </a:spcBef>
                      </a:pPr>
                      <a:r>
                        <a:rPr sz="1000" b="1"/>
                        <a:t>7</a:t>
                      </a:r>
                      <a:endParaRPr sz="1000">
                        <a:latin typeface="+mn-lt"/>
                        <a:cs typeface="Verdana"/>
                      </a:endParaRPr>
                    </a:p>
                  </a:txBody>
                  <a:tcPr marL="0" marR="0" marT="94615" marB="0"/>
                </a:tc>
                <a:tc>
                  <a:txBody>
                    <a:bodyPr/>
                    <a:lstStyle/>
                    <a:p>
                      <a:pPr marL="69850" marR="462280">
                        <a:lnSpc>
                          <a:spcPts val="1270"/>
                        </a:lnSpc>
                        <a:spcBef>
                          <a:spcPts val="640"/>
                        </a:spcBef>
                      </a:pPr>
                      <a:r>
                        <a:rPr lang="en-US" sz="1000" spc="-10"/>
                        <a:t>Origination Application Queue</a:t>
                      </a:r>
                      <a:endParaRPr sz="1000">
                        <a:latin typeface="+mn-lt"/>
                        <a:cs typeface="Verdana"/>
                      </a:endParaRPr>
                    </a:p>
                  </a:txBody>
                  <a:tcPr marL="0" marR="0" marT="81280" marB="0"/>
                </a:tc>
                <a:tc>
                  <a:txBody>
                    <a:bodyPr/>
                    <a:lstStyle/>
                    <a:p>
                      <a:pPr marL="69850" marR="81280">
                        <a:lnSpc>
                          <a:spcPts val="1270"/>
                        </a:lnSpc>
                        <a:spcBef>
                          <a:spcPts val="640"/>
                        </a:spcBef>
                      </a:pPr>
                      <a:r>
                        <a:rPr sz="1000" kern="1200" spc="-10">
                          <a:solidFill>
                            <a:schemeClr val="tx1"/>
                          </a:solidFill>
                          <a:latin typeface="+mn-lt"/>
                          <a:ea typeface="+mn-ea"/>
                          <a:cs typeface="+mn-cs"/>
                        </a:rPr>
                        <a:t>If known, application name of calling application or the queue name that the current message was pulled.</a:t>
                      </a:r>
                    </a:p>
                  </a:txBody>
                  <a:tcPr marL="0" marR="0" marT="81280" marB="0"/>
                </a:tc>
                <a:extLst>
                  <a:ext uri="{0D108BD9-81ED-4DB2-BD59-A6C34878D82A}">
                    <a16:rowId xmlns:a16="http://schemas.microsoft.com/office/drawing/2014/main" val="10007"/>
                  </a:ext>
                </a:extLst>
              </a:tr>
              <a:tr h="304960">
                <a:tc>
                  <a:txBody>
                    <a:bodyPr/>
                    <a:lstStyle/>
                    <a:p>
                      <a:pPr marL="6350" algn="ctr">
                        <a:lnSpc>
                          <a:spcPct val="100000"/>
                        </a:lnSpc>
                        <a:spcBef>
                          <a:spcPts val="740"/>
                        </a:spcBef>
                      </a:pPr>
                      <a:r>
                        <a:rPr sz="1000" b="1"/>
                        <a:t>8</a:t>
                      </a:r>
                      <a:endParaRPr sz="1000">
                        <a:latin typeface="+mn-lt"/>
                        <a:cs typeface="Verdana"/>
                      </a:endParaRPr>
                    </a:p>
                  </a:txBody>
                  <a:tcPr marL="0" marR="0" marT="93980" marB="0"/>
                </a:tc>
                <a:tc>
                  <a:txBody>
                    <a:bodyPr/>
                    <a:lstStyle/>
                    <a:p>
                      <a:pPr marL="69850" marR="462280">
                        <a:lnSpc>
                          <a:spcPts val="1270"/>
                        </a:lnSpc>
                        <a:spcBef>
                          <a:spcPts val="640"/>
                        </a:spcBef>
                      </a:pPr>
                      <a:r>
                        <a:rPr sz="1000" spc="-10"/>
                        <a:t>Destination</a:t>
                      </a:r>
                      <a:r>
                        <a:rPr lang="en-US" sz="1000" spc="-10"/>
                        <a:t> Application Queue</a:t>
                      </a:r>
                      <a:endParaRPr sz="1000">
                        <a:latin typeface="+mn-lt"/>
                        <a:cs typeface="Verdana"/>
                      </a:endParaRPr>
                    </a:p>
                  </a:txBody>
                  <a:tcPr marL="0" marR="0" marT="81280" marB="0"/>
                </a:tc>
                <a:tc>
                  <a:txBody>
                    <a:bodyPr/>
                    <a:lstStyle/>
                    <a:p>
                      <a:pPr marL="69850" marR="120650">
                        <a:lnSpc>
                          <a:spcPts val="1270"/>
                        </a:lnSpc>
                        <a:spcBef>
                          <a:spcPts val="640"/>
                        </a:spcBef>
                      </a:pPr>
                      <a:r>
                        <a:rPr sz="1000" kern="1200" spc="-10">
                          <a:solidFill>
                            <a:schemeClr val="tx1"/>
                          </a:solidFill>
                          <a:latin typeface="+mn-lt"/>
                          <a:ea typeface="+mn-ea"/>
                          <a:cs typeface="+mn-cs"/>
                        </a:rPr>
                        <a:t>If known, application name of target application or the queue name that the message will be pushed.</a:t>
                      </a:r>
                    </a:p>
                  </a:txBody>
                  <a:tcPr marL="0" marR="0" marT="81280" marB="0"/>
                </a:tc>
                <a:extLst>
                  <a:ext uri="{0D108BD9-81ED-4DB2-BD59-A6C34878D82A}">
                    <a16:rowId xmlns:a16="http://schemas.microsoft.com/office/drawing/2014/main" val="10008"/>
                  </a:ext>
                </a:extLst>
              </a:tr>
              <a:tr h="304960">
                <a:tc>
                  <a:txBody>
                    <a:bodyPr/>
                    <a:lstStyle/>
                    <a:p>
                      <a:pPr marL="8890" algn="ctr">
                        <a:lnSpc>
                          <a:spcPct val="100000"/>
                        </a:lnSpc>
                        <a:spcBef>
                          <a:spcPts val="765"/>
                        </a:spcBef>
                      </a:pPr>
                      <a:r>
                        <a:rPr sz="1000" b="1"/>
                        <a:t>9</a:t>
                      </a:r>
                      <a:endParaRPr sz="1000">
                        <a:latin typeface="Verdana"/>
                        <a:cs typeface="Verdana"/>
                      </a:endParaRPr>
                    </a:p>
                  </a:txBody>
                  <a:tcPr marL="0" marR="0" marT="97155" marB="0"/>
                </a:tc>
                <a:tc>
                  <a:txBody>
                    <a:bodyPr/>
                    <a:lstStyle/>
                    <a:p>
                      <a:pPr marL="69850" marR="343535">
                        <a:lnSpc>
                          <a:spcPts val="1270"/>
                        </a:lnSpc>
                        <a:spcBef>
                          <a:spcPts val="660"/>
                        </a:spcBef>
                        <a:tabLst>
                          <a:tab pos="836930" algn="l"/>
                        </a:tabLst>
                      </a:pPr>
                      <a:r>
                        <a:rPr sz="1000" spc="-10"/>
                        <a:t>Application</a:t>
                      </a:r>
                      <a:r>
                        <a:rPr sz="1000"/>
                        <a:t>	</a:t>
                      </a:r>
                      <a:r>
                        <a:rPr sz="1000" spc="-125"/>
                        <a:t>Error </a:t>
                      </a:r>
                      <a:r>
                        <a:rPr sz="1000" spc="-20"/>
                        <a:t>Code</a:t>
                      </a:r>
                      <a:endParaRPr sz="1000">
                        <a:latin typeface="Verdana"/>
                        <a:cs typeface="Verdana"/>
                      </a:endParaRPr>
                    </a:p>
                  </a:txBody>
                  <a:tcPr marL="0" marR="0" marT="83820" marB="0"/>
                </a:tc>
                <a:tc>
                  <a:txBody>
                    <a:bodyPr/>
                    <a:lstStyle/>
                    <a:p>
                      <a:pPr marL="69850">
                        <a:lnSpc>
                          <a:spcPct val="100000"/>
                        </a:lnSpc>
                        <a:spcBef>
                          <a:spcPts val="580"/>
                        </a:spcBef>
                      </a:pPr>
                      <a:r>
                        <a:rPr sz="1000" kern="1200" spc="-10">
                          <a:solidFill>
                            <a:schemeClr val="tx1"/>
                          </a:solidFill>
                          <a:latin typeface="+mn-lt"/>
                          <a:ea typeface="+mn-ea"/>
                          <a:cs typeface="+mn-cs"/>
                        </a:rPr>
                        <a:t>User-defined error code provided by operations.</a:t>
                      </a:r>
                    </a:p>
                  </a:txBody>
                  <a:tcPr marL="0" marR="0" marT="73660" marB="0"/>
                </a:tc>
                <a:extLst>
                  <a:ext uri="{0D108BD9-81ED-4DB2-BD59-A6C34878D82A}">
                    <a16:rowId xmlns:a16="http://schemas.microsoft.com/office/drawing/2014/main" val="1974622339"/>
                  </a:ext>
                </a:extLst>
              </a:tr>
              <a:tr h="304960">
                <a:tc>
                  <a:txBody>
                    <a:bodyPr/>
                    <a:lstStyle/>
                    <a:p>
                      <a:pPr marL="12065" algn="ctr">
                        <a:lnSpc>
                          <a:spcPct val="100000"/>
                        </a:lnSpc>
                        <a:spcBef>
                          <a:spcPts val="745"/>
                        </a:spcBef>
                      </a:pPr>
                      <a:r>
                        <a:rPr sz="1000" b="1" spc="-25"/>
                        <a:t>10</a:t>
                      </a:r>
                      <a:endParaRPr sz="1000">
                        <a:latin typeface="Verdana"/>
                        <a:cs typeface="Verdana"/>
                      </a:endParaRPr>
                    </a:p>
                  </a:txBody>
                  <a:tcPr marL="0" marR="0" marT="94615" marB="0"/>
                </a:tc>
                <a:tc>
                  <a:txBody>
                    <a:bodyPr/>
                    <a:lstStyle/>
                    <a:p>
                      <a:pPr marL="69850">
                        <a:lnSpc>
                          <a:spcPct val="100000"/>
                        </a:lnSpc>
                        <a:spcBef>
                          <a:spcPts val="555"/>
                        </a:spcBef>
                      </a:pPr>
                      <a:r>
                        <a:rPr sz="1000" spc="-10"/>
                        <a:t>Severity</a:t>
                      </a:r>
                      <a:endParaRPr sz="1000">
                        <a:latin typeface="Verdana"/>
                        <a:cs typeface="Verdana"/>
                      </a:endParaRPr>
                    </a:p>
                  </a:txBody>
                  <a:tcPr marL="0" marR="0" marT="70485" marB="0"/>
                </a:tc>
                <a:tc>
                  <a:txBody>
                    <a:bodyPr/>
                    <a:lstStyle/>
                    <a:p>
                      <a:pPr marL="69850">
                        <a:lnSpc>
                          <a:spcPct val="100000"/>
                        </a:lnSpc>
                        <a:spcBef>
                          <a:spcPts val="555"/>
                        </a:spcBef>
                      </a:pPr>
                      <a:r>
                        <a:rPr sz="1000" kern="1200" spc="-10">
                          <a:solidFill>
                            <a:schemeClr val="tx1"/>
                          </a:solidFill>
                          <a:latin typeface="+mn-lt"/>
                          <a:ea typeface="+mn-ea"/>
                          <a:cs typeface="+mn-cs"/>
                        </a:rPr>
                        <a:t>Severity of the error (e.g. Sev1, Sev2)</a:t>
                      </a:r>
                    </a:p>
                  </a:txBody>
                  <a:tcPr marL="0" marR="0" marT="70485" marB="0"/>
                </a:tc>
                <a:extLst>
                  <a:ext uri="{0D108BD9-81ED-4DB2-BD59-A6C34878D82A}">
                    <a16:rowId xmlns:a16="http://schemas.microsoft.com/office/drawing/2014/main" val="1746144581"/>
                  </a:ext>
                </a:extLst>
              </a:tr>
              <a:tr h="304960">
                <a:tc>
                  <a:txBody>
                    <a:bodyPr/>
                    <a:lstStyle/>
                    <a:p>
                      <a:pPr marL="12065" algn="ctr">
                        <a:lnSpc>
                          <a:spcPct val="100000"/>
                        </a:lnSpc>
                        <a:spcBef>
                          <a:spcPts val="740"/>
                        </a:spcBef>
                      </a:pPr>
                      <a:r>
                        <a:rPr sz="1000" b="1" spc="-25"/>
                        <a:t>11</a:t>
                      </a:r>
                      <a:endParaRPr sz="1000">
                        <a:latin typeface="Verdana"/>
                        <a:cs typeface="Verdana"/>
                      </a:endParaRPr>
                    </a:p>
                  </a:txBody>
                  <a:tcPr marL="0" marR="0" marT="93980" marB="0"/>
                </a:tc>
                <a:tc>
                  <a:txBody>
                    <a:bodyPr/>
                    <a:lstStyle/>
                    <a:p>
                      <a:pPr marL="69850">
                        <a:lnSpc>
                          <a:spcPct val="100000"/>
                        </a:lnSpc>
                        <a:spcBef>
                          <a:spcPts val="555"/>
                        </a:spcBef>
                      </a:pPr>
                      <a:r>
                        <a:rPr sz="1000" spc="-65"/>
                        <a:t>Error</a:t>
                      </a:r>
                      <a:r>
                        <a:rPr sz="1000" spc="-25"/>
                        <a:t> </a:t>
                      </a:r>
                      <a:r>
                        <a:rPr sz="1000" spc="-20"/>
                        <a:t>Code</a:t>
                      </a:r>
                      <a:endParaRPr sz="1000">
                        <a:latin typeface="Verdana"/>
                        <a:cs typeface="Verdana"/>
                      </a:endParaRPr>
                    </a:p>
                  </a:txBody>
                  <a:tcPr marL="0" marR="0" marT="70485" marB="0"/>
                </a:tc>
                <a:tc>
                  <a:txBody>
                    <a:bodyPr/>
                    <a:lstStyle/>
                    <a:p>
                      <a:pPr marL="69850" marR="269875">
                        <a:lnSpc>
                          <a:spcPts val="1270"/>
                        </a:lnSpc>
                        <a:spcBef>
                          <a:spcPts val="640"/>
                        </a:spcBef>
                      </a:pPr>
                      <a:r>
                        <a:rPr sz="1000" kern="1200" spc="-10">
                          <a:solidFill>
                            <a:schemeClr val="tx1"/>
                          </a:solidFill>
                          <a:latin typeface="+mn-lt"/>
                          <a:ea typeface="+mn-ea"/>
                          <a:cs typeface="+mn-cs"/>
                        </a:rPr>
                        <a:t>HTTP Status Code associated with error (400, 404, 500, 503, etc.)</a:t>
                      </a:r>
                    </a:p>
                  </a:txBody>
                  <a:tcPr marL="0" marR="0" marT="81280" marB="0"/>
                </a:tc>
                <a:extLst>
                  <a:ext uri="{0D108BD9-81ED-4DB2-BD59-A6C34878D82A}">
                    <a16:rowId xmlns:a16="http://schemas.microsoft.com/office/drawing/2014/main" val="3070823452"/>
                  </a:ext>
                </a:extLst>
              </a:tr>
              <a:tr h="304960">
                <a:tc>
                  <a:txBody>
                    <a:bodyPr/>
                    <a:lstStyle/>
                    <a:p>
                      <a:pPr marL="12065" algn="ctr">
                        <a:lnSpc>
                          <a:spcPct val="100000"/>
                        </a:lnSpc>
                        <a:spcBef>
                          <a:spcPts val="765"/>
                        </a:spcBef>
                      </a:pPr>
                      <a:r>
                        <a:rPr sz="1000" b="1" spc="-25"/>
                        <a:t>12</a:t>
                      </a:r>
                      <a:endParaRPr sz="1000">
                        <a:latin typeface="Verdana"/>
                        <a:cs typeface="Verdana"/>
                      </a:endParaRPr>
                    </a:p>
                  </a:txBody>
                  <a:tcPr marL="0" marR="0" marT="97155" marB="0"/>
                </a:tc>
                <a:tc>
                  <a:txBody>
                    <a:bodyPr/>
                    <a:lstStyle/>
                    <a:p>
                      <a:pPr marL="69850">
                        <a:lnSpc>
                          <a:spcPct val="100000"/>
                        </a:lnSpc>
                        <a:spcBef>
                          <a:spcPts val="580"/>
                        </a:spcBef>
                      </a:pPr>
                      <a:r>
                        <a:rPr sz="1000" spc="-65"/>
                        <a:t>Error</a:t>
                      </a:r>
                      <a:r>
                        <a:rPr sz="1000" spc="-25"/>
                        <a:t> </a:t>
                      </a:r>
                      <a:r>
                        <a:rPr sz="1000" spc="-10"/>
                        <a:t>Description</a:t>
                      </a:r>
                      <a:endParaRPr sz="1000">
                        <a:latin typeface="Verdana"/>
                        <a:cs typeface="Verdana"/>
                      </a:endParaRPr>
                    </a:p>
                  </a:txBody>
                  <a:tcPr marL="0" marR="0" marT="73660" marB="0"/>
                </a:tc>
                <a:tc>
                  <a:txBody>
                    <a:bodyPr/>
                    <a:lstStyle/>
                    <a:p>
                      <a:pPr marL="69850" marR="493395" algn="l" defTabSz="918705" rtl="0" eaLnBrk="1" latinLnBrk="0" hangingPunct="1">
                        <a:lnSpc>
                          <a:spcPts val="1270"/>
                        </a:lnSpc>
                        <a:spcBef>
                          <a:spcPts val="640"/>
                        </a:spcBef>
                      </a:pPr>
                      <a:r>
                        <a:rPr sz="1000" kern="1200" spc="-10">
                          <a:solidFill>
                            <a:schemeClr val="tx1"/>
                          </a:solidFill>
                          <a:latin typeface="+mn-lt"/>
                          <a:ea typeface="+mn-ea"/>
                          <a:cs typeface="+mn-cs"/>
                        </a:rPr>
                        <a:t>Human-readable description of the error.</a:t>
                      </a:r>
                    </a:p>
                  </a:txBody>
                  <a:tcPr marL="0" marR="0" marT="73660" marB="0"/>
                </a:tc>
                <a:extLst>
                  <a:ext uri="{0D108BD9-81ED-4DB2-BD59-A6C34878D82A}">
                    <a16:rowId xmlns:a16="http://schemas.microsoft.com/office/drawing/2014/main" val="4024491828"/>
                  </a:ext>
                </a:extLst>
              </a:tr>
            </a:tbl>
          </a:graphicData>
        </a:graphic>
      </p:graphicFrame>
      <p:sp>
        <p:nvSpPr>
          <p:cNvPr id="17" name="TextBox 16">
            <a:extLst>
              <a:ext uri="{FF2B5EF4-FFF2-40B4-BE49-F238E27FC236}">
                <a16:creationId xmlns:a16="http://schemas.microsoft.com/office/drawing/2014/main" id="{C6EAB375-6D68-4C64-8A7D-474128FF5E69}"/>
              </a:ext>
            </a:extLst>
          </p:cNvPr>
          <p:cNvSpPr txBox="1"/>
          <p:nvPr/>
        </p:nvSpPr>
        <p:spPr>
          <a:xfrm>
            <a:off x="241551" y="4937355"/>
            <a:ext cx="4730750" cy="307777"/>
          </a:xfrm>
          <a:prstGeom prst="rect">
            <a:avLst/>
          </a:prstGeom>
          <a:noFill/>
        </p:spPr>
        <p:txBody>
          <a:bodyPr wrap="square">
            <a:spAutoFit/>
          </a:bodyPr>
          <a:lstStyle/>
          <a:p>
            <a:pPr marL="12700">
              <a:lnSpc>
                <a:spcPct val="100000"/>
              </a:lnSpc>
            </a:pPr>
            <a:r>
              <a:rPr lang="en-US" sz="1400" b="1" dirty="0">
                <a:cs typeface="Verdana"/>
              </a:rPr>
              <a:t>Logging</a:t>
            </a:r>
            <a:r>
              <a:rPr lang="en-US" sz="1400" b="1" spc="-60" dirty="0">
                <a:cs typeface="Verdana"/>
              </a:rPr>
              <a:t> </a:t>
            </a:r>
            <a:r>
              <a:rPr lang="en-US" sz="1400" b="1" spc="-10" dirty="0">
                <a:cs typeface="Verdana"/>
              </a:rPr>
              <a:t>Levels</a:t>
            </a:r>
            <a:endParaRPr lang="en-US" sz="1400" dirty="0">
              <a:cs typeface="Verdana"/>
            </a:endParaRPr>
          </a:p>
        </p:txBody>
      </p:sp>
      <p:graphicFrame>
        <p:nvGraphicFramePr>
          <p:cNvPr id="18" name="object 9">
            <a:extLst>
              <a:ext uri="{FF2B5EF4-FFF2-40B4-BE49-F238E27FC236}">
                <a16:creationId xmlns:a16="http://schemas.microsoft.com/office/drawing/2014/main" id="{FFAF9880-BBC8-4E67-81CD-6A2FCF4C61B2}"/>
              </a:ext>
            </a:extLst>
          </p:cNvPr>
          <p:cNvGraphicFramePr>
            <a:graphicFrameLocks noGrp="1"/>
          </p:cNvGraphicFramePr>
          <p:nvPr>
            <p:extLst>
              <p:ext uri="{D42A27DB-BD31-4B8C-83A1-F6EECF244321}">
                <p14:modId xmlns:p14="http://schemas.microsoft.com/office/powerpoint/2010/main" val="2256018235"/>
              </p:ext>
            </p:extLst>
          </p:nvPr>
        </p:nvGraphicFramePr>
        <p:xfrm>
          <a:off x="229130" y="5270712"/>
          <a:ext cx="9006413" cy="1725973"/>
        </p:xfrm>
        <a:graphic>
          <a:graphicData uri="http://schemas.openxmlformats.org/drawingml/2006/table">
            <a:tbl>
              <a:tblPr firstRow="1" bandRow="1">
                <a:tableStyleId>{69012ECD-51FC-41F1-AA8D-1B2483CD663E}</a:tableStyleId>
              </a:tblPr>
              <a:tblGrid>
                <a:gridCol w="1825490">
                  <a:extLst>
                    <a:ext uri="{9D8B030D-6E8A-4147-A177-3AD203B41FA5}">
                      <a16:colId xmlns:a16="http://schemas.microsoft.com/office/drawing/2014/main" val="20000"/>
                    </a:ext>
                  </a:extLst>
                </a:gridCol>
                <a:gridCol w="1124300">
                  <a:extLst>
                    <a:ext uri="{9D8B030D-6E8A-4147-A177-3AD203B41FA5}">
                      <a16:colId xmlns:a16="http://schemas.microsoft.com/office/drawing/2014/main" val="20001"/>
                    </a:ext>
                  </a:extLst>
                </a:gridCol>
                <a:gridCol w="1383372">
                  <a:extLst>
                    <a:ext uri="{9D8B030D-6E8A-4147-A177-3AD203B41FA5}">
                      <a16:colId xmlns:a16="http://schemas.microsoft.com/office/drawing/2014/main" val="20002"/>
                    </a:ext>
                  </a:extLst>
                </a:gridCol>
                <a:gridCol w="1541413">
                  <a:extLst>
                    <a:ext uri="{9D8B030D-6E8A-4147-A177-3AD203B41FA5}">
                      <a16:colId xmlns:a16="http://schemas.microsoft.com/office/drawing/2014/main" val="20003"/>
                    </a:ext>
                  </a:extLst>
                </a:gridCol>
                <a:gridCol w="1508403">
                  <a:extLst>
                    <a:ext uri="{9D8B030D-6E8A-4147-A177-3AD203B41FA5}">
                      <a16:colId xmlns:a16="http://schemas.microsoft.com/office/drawing/2014/main" val="20004"/>
                    </a:ext>
                  </a:extLst>
                </a:gridCol>
                <a:gridCol w="1623435">
                  <a:extLst>
                    <a:ext uri="{9D8B030D-6E8A-4147-A177-3AD203B41FA5}">
                      <a16:colId xmlns:a16="http://schemas.microsoft.com/office/drawing/2014/main" val="20005"/>
                    </a:ext>
                  </a:extLst>
                </a:gridCol>
              </a:tblGrid>
              <a:tr h="176467">
                <a:tc>
                  <a:txBody>
                    <a:bodyPr/>
                    <a:lstStyle/>
                    <a:p>
                      <a:pPr marL="67310" algn="l">
                        <a:lnSpc>
                          <a:spcPct val="100000"/>
                        </a:lnSpc>
                        <a:spcBef>
                          <a:spcPts val="725"/>
                        </a:spcBef>
                      </a:pPr>
                      <a:r>
                        <a:rPr sz="900" b="1">
                          <a:solidFill>
                            <a:schemeClr val="bg1"/>
                          </a:solidFill>
                        </a:rPr>
                        <a:t>Event </a:t>
                      </a:r>
                      <a:r>
                        <a:rPr sz="900" b="1" spc="-10">
                          <a:solidFill>
                            <a:schemeClr val="bg1"/>
                          </a:solidFill>
                        </a:rPr>
                        <a:t>Level</a:t>
                      </a:r>
                      <a:endParaRPr sz="900">
                        <a:solidFill>
                          <a:schemeClr val="bg1"/>
                        </a:solidFill>
                        <a:latin typeface="+mn-lt"/>
                        <a:cs typeface="Verdana"/>
                      </a:endParaRPr>
                    </a:p>
                  </a:txBody>
                  <a:tcPr marL="0" marR="0" marT="92075" marB="0"/>
                </a:tc>
                <a:tc gridSpan="5">
                  <a:txBody>
                    <a:bodyPr/>
                    <a:lstStyle/>
                    <a:p>
                      <a:pPr marL="63500" algn="l">
                        <a:lnSpc>
                          <a:spcPct val="100000"/>
                        </a:lnSpc>
                        <a:spcBef>
                          <a:spcPts val="725"/>
                        </a:spcBef>
                      </a:pPr>
                      <a:r>
                        <a:rPr sz="900" b="1">
                          <a:solidFill>
                            <a:schemeClr val="bg1"/>
                          </a:solidFill>
                        </a:rPr>
                        <a:t>Logger</a:t>
                      </a:r>
                      <a:r>
                        <a:rPr sz="900" b="1" spc="30">
                          <a:solidFill>
                            <a:schemeClr val="bg1"/>
                          </a:solidFill>
                        </a:rPr>
                        <a:t> </a:t>
                      </a:r>
                      <a:r>
                        <a:rPr sz="900" b="1" spc="-10">
                          <a:solidFill>
                            <a:schemeClr val="bg1"/>
                          </a:solidFill>
                        </a:rPr>
                        <a:t>Configuration</a:t>
                      </a:r>
                      <a:r>
                        <a:rPr sz="900" b="1" spc="5">
                          <a:solidFill>
                            <a:schemeClr val="bg1"/>
                          </a:solidFill>
                        </a:rPr>
                        <a:t> </a:t>
                      </a:r>
                      <a:r>
                        <a:rPr sz="900" b="1" spc="-20">
                          <a:solidFill>
                            <a:schemeClr val="bg1"/>
                          </a:solidFill>
                        </a:rPr>
                        <a:t>Level</a:t>
                      </a:r>
                      <a:endParaRPr sz="900">
                        <a:solidFill>
                          <a:schemeClr val="bg1"/>
                        </a:solidFill>
                        <a:latin typeface="+mn-lt"/>
                        <a:cs typeface="Verdana"/>
                      </a:endParaRPr>
                    </a:p>
                  </a:txBody>
                  <a:tcPr marL="0" marR="0" marT="9207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60178">
                <a:tc>
                  <a:txBody>
                    <a:bodyPr/>
                    <a:lstStyle/>
                    <a:p>
                      <a:pPr algn="l">
                        <a:lnSpc>
                          <a:spcPct val="100000"/>
                        </a:lnSpc>
                      </a:pPr>
                      <a:endParaRPr sz="900">
                        <a:solidFill>
                          <a:schemeClr val="bg1"/>
                        </a:solidFill>
                        <a:latin typeface="+mn-lt"/>
                        <a:cs typeface="Times New Roman"/>
                      </a:endParaRPr>
                    </a:p>
                  </a:txBody>
                  <a:tcPr marL="0" marR="0" marT="0" marB="0"/>
                </a:tc>
                <a:tc>
                  <a:txBody>
                    <a:bodyPr/>
                    <a:lstStyle/>
                    <a:p>
                      <a:pPr marL="63500" algn="l">
                        <a:lnSpc>
                          <a:spcPct val="100000"/>
                        </a:lnSpc>
                        <a:spcBef>
                          <a:spcPts val="725"/>
                        </a:spcBef>
                      </a:pPr>
                      <a:r>
                        <a:rPr sz="900" b="1" spc="-10">
                          <a:solidFill>
                            <a:schemeClr val="tx1"/>
                          </a:solidFill>
                        </a:rPr>
                        <a:t>TRACE</a:t>
                      </a:r>
                      <a:endParaRPr sz="900">
                        <a:solidFill>
                          <a:schemeClr val="tx1"/>
                        </a:solidFill>
                        <a:latin typeface="+mn-lt"/>
                        <a:cs typeface="Verdana"/>
                      </a:endParaRPr>
                    </a:p>
                  </a:txBody>
                  <a:tcPr marL="0" marR="0" marT="92075" marB="0"/>
                </a:tc>
                <a:tc>
                  <a:txBody>
                    <a:bodyPr/>
                    <a:lstStyle/>
                    <a:p>
                      <a:pPr marL="66675" algn="l">
                        <a:lnSpc>
                          <a:spcPct val="100000"/>
                        </a:lnSpc>
                        <a:spcBef>
                          <a:spcPts val="725"/>
                        </a:spcBef>
                      </a:pPr>
                      <a:r>
                        <a:rPr sz="900" b="1" spc="-10">
                          <a:solidFill>
                            <a:schemeClr val="tx1"/>
                          </a:solidFill>
                        </a:rPr>
                        <a:t>DEBUG</a:t>
                      </a:r>
                      <a:endParaRPr sz="900">
                        <a:solidFill>
                          <a:schemeClr val="tx1"/>
                        </a:solidFill>
                        <a:latin typeface="+mn-lt"/>
                        <a:cs typeface="Verdana"/>
                      </a:endParaRPr>
                    </a:p>
                  </a:txBody>
                  <a:tcPr marL="0" marR="0" marT="92075" marB="0"/>
                </a:tc>
                <a:tc>
                  <a:txBody>
                    <a:bodyPr/>
                    <a:lstStyle/>
                    <a:p>
                      <a:pPr marL="66675" algn="l">
                        <a:lnSpc>
                          <a:spcPct val="100000"/>
                        </a:lnSpc>
                        <a:spcBef>
                          <a:spcPts val="725"/>
                        </a:spcBef>
                      </a:pPr>
                      <a:r>
                        <a:rPr sz="900" b="1" spc="-20">
                          <a:solidFill>
                            <a:schemeClr val="tx1"/>
                          </a:solidFill>
                        </a:rPr>
                        <a:t>INFO</a:t>
                      </a:r>
                      <a:endParaRPr sz="900">
                        <a:solidFill>
                          <a:schemeClr val="tx1"/>
                        </a:solidFill>
                        <a:latin typeface="+mn-lt"/>
                        <a:cs typeface="Verdana"/>
                      </a:endParaRPr>
                    </a:p>
                  </a:txBody>
                  <a:tcPr marL="0" marR="0" marT="92075" marB="0"/>
                </a:tc>
                <a:tc>
                  <a:txBody>
                    <a:bodyPr/>
                    <a:lstStyle/>
                    <a:p>
                      <a:pPr marL="63500" algn="l">
                        <a:lnSpc>
                          <a:spcPct val="100000"/>
                        </a:lnSpc>
                        <a:spcBef>
                          <a:spcPts val="725"/>
                        </a:spcBef>
                      </a:pPr>
                      <a:r>
                        <a:rPr sz="900" b="1" spc="-20">
                          <a:solidFill>
                            <a:schemeClr val="tx1"/>
                          </a:solidFill>
                        </a:rPr>
                        <a:t>WARN</a:t>
                      </a:r>
                      <a:endParaRPr sz="900">
                        <a:solidFill>
                          <a:schemeClr val="tx1"/>
                        </a:solidFill>
                        <a:latin typeface="+mn-lt"/>
                        <a:cs typeface="Verdana"/>
                      </a:endParaRPr>
                    </a:p>
                  </a:txBody>
                  <a:tcPr marL="0" marR="0" marT="92075" marB="0"/>
                </a:tc>
                <a:tc>
                  <a:txBody>
                    <a:bodyPr/>
                    <a:lstStyle/>
                    <a:p>
                      <a:pPr marL="66675" algn="l">
                        <a:lnSpc>
                          <a:spcPct val="100000"/>
                        </a:lnSpc>
                        <a:spcBef>
                          <a:spcPts val="725"/>
                        </a:spcBef>
                      </a:pPr>
                      <a:r>
                        <a:rPr sz="900" b="1" spc="-10">
                          <a:solidFill>
                            <a:schemeClr val="tx1"/>
                          </a:solidFill>
                        </a:rPr>
                        <a:t>ERROR</a:t>
                      </a:r>
                      <a:endParaRPr sz="900">
                        <a:solidFill>
                          <a:schemeClr val="tx1"/>
                        </a:solidFill>
                        <a:latin typeface="+mn-lt"/>
                        <a:cs typeface="Verdana"/>
                      </a:endParaRPr>
                    </a:p>
                  </a:txBody>
                  <a:tcPr marL="0" marR="0" marT="92075" marB="0"/>
                </a:tc>
                <a:extLst>
                  <a:ext uri="{0D108BD9-81ED-4DB2-BD59-A6C34878D82A}">
                    <a16:rowId xmlns:a16="http://schemas.microsoft.com/office/drawing/2014/main" val="10001"/>
                  </a:ext>
                </a:extLst>
              </a:tr>
              <a:tr h="179103">
                <a:tc>
                  <a:txBody>
                    <a:bodyPr/>
                    <a:lstStyle/>
                    <a:p>
                      <a:pPr marL="67310">
                        <a:lnSpc>
                          <a:spcPct val="100000"/>
                        </a:lnSpc>
                        <a:spcBef>
                          <a:spcPts val="725"/>
                        </a:spcBef>
                      </a:pPr>
                      <a:r>
                        <a:rPr sz="900" b="1" spc="-10"/>
                        <a:t>TRACE</a:t>
                      </a:r>
                      <a:endParaRPr sz="900">
                        <a:latin typeface="+mn-lt"/>
                        <a:cs typeface="Verdana"/>
                      </a:endParaRPr>
                    </a:p>
                  </a:txBody>
                  <a:tcPr marL="0" marR="0" marT="92075" marB="0"/>
                </a:tc>
                <a:tc>
                  <a:txBody>
                    <a:bodyPr/>
                    <a:lstStyle/>
                    <a:p>
                      <a:pPr marL="63500">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No</a:t>
                      </a:r>
                      <a:endParaRPr sz="900">
                        <a:latin typeface="+mn-lt"/>
                        <a:cs typeface="Verdana"/>
                      </a:endParaRPr>
                    </a:p>
                  </a:txBody>
                  <a:tcPr marL="0" marR="0" marT="67310" marB="0"/>
                </a:tc>
                <a:tc>
                  <a:txBody>
                    <a:bodyPr/>
                    <a:lstStyle/>
                    <a:p>
                      <a:pPr marL="66675">
                        <a:lnSpc>
                          <a:spcPct val="100000"/>
                        </a:lnSpc>
                        <a:spcBef>
                          <a:spcPts val="530"/>
                        </a:spcBef>
                      </a:pPr>
                      <a:r>
                        <a:rPr sz="900" spc="-25"/>
                        <a:t>No</a:t>
                      </a:r>
                      <a:endParaRPr sz="900">
                        <a:latin typeface="+mn-lt"/>
                        <a:cs typeface="Verdana"/>
                      </a:endParaRPr>
                    </a:p>
                  </a:txBody>
                  <a:tcPr marL="0" marR="0" marT="67310" marB="0"/>
                </a:tc>
                <a:tc>
                  <a:txBody>
                    <a:bodyPr/>
                    <a:lstStyle/>
                    <a:p>
                      <a:pPr marL="63500">
                        <a:lnSpc>
                          <a:spcPct val="100000"/>
                        </a:lnSpc>
                        <a:spcBef>
                          <a:spcPts val="530"/>
                        </a:spcBef>
                      </a:pPr>
                      <a:r>
                        <a:rPr sz="900" spc="-25"/>
                        <a:t>No</a:t>
                      </a:r>
                      <a:endParaRPr sz="900">
                        <a:latin typeface="+mn-lt"/>
                        <a:cs typeface="Verdana"/>
                      </a:endParaRPr>
                    </a:p>
                  </a:txBody>
                  <a:tcPr marL="0" marR="0" marT="67310" marB="0"/>
                </a:tc>
                <a:tc>
                  <a:txBody>
                    <a:bodyPr/>
                    <a:lstStyle/>
                    <a:p>
                      <a:pPr marL="66675">
                        <a:lnSpc>
                          <a:spcPct val="100000"/>
                        </a:lnSpc>
                        <a:spcBef>
                          <a:spcPts val="530"/>
                        </a:spcBef>
                      </a:pPr>
                      <a:r>
                        <a:rPr sz="900" spc="-25"/>
                        <a:t>No</a:t>
                      </a:r>
                      <a:endParaRPr sz="900">
                        <a:latin typeface="+mn-lt"/>
                        <a:cs typeface="Verdana"/>
                      </a:endParaRPr>
                    </a:p>
                  </a:txBody>
                  <a:tcPr marL="0" marR="0" marT="67310" marB="0"/>
                </a:tc>
                <a:extLst>
                  <a:ext uri="{0D108BD9-81ED-4DB2-BD59-A6C34878D82A}">
                    <a16:rowId xmlns:a16="http://schemas.microsoft.com/office/drawing/2014/main" val="10002"/>
                  </a:ext>
                </a:extLst>
              </a:tr>
              <a:tr h="259567">
                <a:tc>
                  <a:txBody>
                    <a:bodyPr/>
                    <a:lstStyle/>
                    <a:p>
                      <a:pPr marL="67310">
                        <a:lnSpc>
                          <a:spcPct val="100000"/>
                        </a:lnSpc>
                        <a:spcBef>
                          <a:spcPts val="725"/>
                        </a:spcBef>
                      </a:pPr>
                      <a:r>
                        <a:rPr sz="900" b="1" spc="-10"/>
                        <a:t>DEBUG</a:t>
                      </a:r>
                      <a:endParaRPr sz="900">
                        <a:latin typeface="+mn-lt"/>
                        <a:cs typeface="Verdana"/>
                      </a:endParaRPr>
                    </a:p>
                  </a:txBody>
                  <a:tcPr marL="0" marR="0" marT="92075" marB="0"/>
                </a:tc>
                <a:tc>
                  <a:txBody>
                    <a:bodyPr/>
                    <a:lstStyle/>
                    <a:p>
                      <a:pPr marL="63500">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No</a:t>
                      </a:r>
                      <a:endParaRPr sz="900">
                        <a:latin typeface="+mn-lt"/>
                        <a:cs typeface="Verdana"/>
                      </a:endParaRPr>
                    </a:p>
                  </a:txBody>
                  <a:tcPr marL="0" marR="0" marT="67310" marB="0"/>
                </a:tc>
                <a:tc>
                  <a:txBody>
                    <a:bodyPr/>
                    <a:lstStyle/>
                    <a:p>
                      <a:pPr marL="63500">
                        <a:lnSpc>
                          <a:spcPct val="100000"/>
                        </a:lnSpc>
                        <a:spcBef>
                          <a:spcPts val="530"/>
                        </a:spcBef>
                      </a:pPr>
                      <a:r>
                        <a:rPr sz="900" spc="-25"/>
                        <a:t>No</a:t>
                      </a:r>
                      <a:endParaRPr sz="900">
                        <a:latin typeface="+mn-lt"/>
                        <a:cs typeface="Verdana"/>
                      </a:endParaRPr>
                    </a:p>
                  </a:txBody>
                  <a:tcPr marL="0" marR="0" marT="67310" marB="0"/>
                </a:tc>
                <a:tc>
                  <a:txBody>
                    <a:bodyPr/>
                    <a:lstStyle/>
                    <a:p>
                      <a:pPr marL="66675">
                        <a:lnSpc>
                          <a:spcPct val="100000"/>
                        </a:lnSpc>
                        <a:spcBef>
                          <a:spcPts val="530"/>
                        </a:spcBef>
                      </a:pPr>
                      <a:r>
                        <a:rPr sz="900" spc="-25"/>
                        <a:t>No</a:t>
                      </a:r>
                      <a:endParaRPr sz="900">
                        <a:latin typeface="+mn-lt"/>
                        <a:cs typeface="Verdana"/>
                      </a:endParaRPr>
                    </a:p>
                  </a:txBody>
                  <a:tcPr marL="0" marR="0" marT="67310" marB="0"/>
                </a:tc>
                <a:extLst>
                  <a:ext uri="{0D108BD9-81ED-4DB2-BD59-A6C34878D82A}">
                    <a16:rowId xmlns:a16="http://schemas.microsoft.com/office/drawing/2014/main" val="10003"/>
                  </a:ext>
                </a:extLst>
              </a:tr>
              <a:tr h="259567">
                <a:tc>
                  <a:txBody>
                    <a:bodyPr/>
                    <a:lstStyle/>
                    <a:p>
                      <a:pPr marL="67310">
                        <a:lnSpc>
                          <a:spcPct val="100000"/>
                        </a:lnSpc>
                        <a:spcBef>
                          <a:spcPts val="720"/>
                        </a:spcBef>
                      </a:pPr>
                      <a:r>
                        <a:rPr sz="900" b="1" spc="-20"/>
                        <a:t>INFO</a:t>
                      </a:r>
                      <a:endParaRPr sz="900">
                        <a:latin typeface="+mn-lt"/>
                        <a:cs typeface="Verdana"/>
                      </a:endParaRPr>
                    </a:p>
                  </a:txBody>
                  <a:tcPr marL="0" marR="0" marT="91440" marB="0"/>
                </a:tc>
                <a:tc>
                  <a:txBody>
                    <a:bodyPr/>
                    <a:lstStyle/>
                    <a:p>
                      <a:pPr marL="63500">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Yes</a:t>
                      </a:r>
                      <a:endParaRPr sz="900">
                        <a:latin typeface="+mn-lt"/>
                        <a:cs typeface="Verdana"/>
                      </a:endParaRPr>
                    </a:p>
                  </a:txBody>
                  <a:tcPr marL="0" marR="0" marT="67310" marB="0"/>
                </a:tc>
                <a:tc>
                  <a:txBody>
                    <a:bodyPr/>
                    <a:lstStyle/>
                    <a:p>
                      <a:pPr marL="63500">
                        <a:lnSpc>
                          <a:spcPct val="100000"/>
                        </a:lnSpc>
                        <a:spcBef>
                          <a:spcPts val="530"/>
                        </a:spcBef>
                      </a:pPr>
                      <a:r>
                        <a:rPr sz="900" spc="-25"/>
                        <a:t>No</a:t>
                      </a:r>
                      <a:endParaRPr sz="900">
                        <a:latin typeface="+mn-lt"/>
                        <a:cs typeface="Verdana"/>
                      </a:endParaRPr>
                    </a:p>
                  </a:txBody>
                  <a:tcPr marL="0" marR="0" marT="67310" marB="0"/>
                </a:tc>
                <a:tc>
                  <a:txBody>
                    <a:bodyPr/>
                    <a:lstStyle/>
                    <a:p>
                      <a:pPr marL="66675">
                        <a:lnSpc>
                          <a:spcPct val="100000"/>
                        </a:lnSpc>
                        <a:spcBef>
                          <a:spcPts val="530"/>
                        </a:spcBef>
                      </a:pPr>
                      <a:r>
                        <a:rPr sz="900" spc="-25"/>
                        <a:t>No</a:t>
                      </a:r>
                      <a:endParaRPr sz="900">
                        <a:latin typeface="+mn-lt"/>
                        <a:cs typeface="Verdana"/>
                      </a:endParaRPr>
                    </a:p>
                  </a:txBody>
                  <a:tcPr marL="0" marR="0" marT="67310" marB="0"/>
                </a:tc>
                <a:extLst>
                  <a:ext uri="{0D108BD9-81ED-4DB2-BD59-A6C34878D82A}">
                    <a16:rowId xmlns:a16="http://schemas.microsoft.com/office/drawing/2014/main" val="2991853897"/>
                  </a:ext>
                </a:extLst>
              </a:tr>
              <a:tr h="259567">
                <a:tc>
                  <a:txBody>
                    <a:bodyPr/>
                    <a:lstStyle/>
                    <a:p>
                      <a:pPr marL="67310">
                        <a:lnSpc>
                          <a:spcPct val="100000"/>
                        </a:lnSpc>
                        <a:spcBef>
                          <a:spcPts val="725"/>
                        </a:spcBef>
                      </a:pPr>
                      <a:r>
                        <a:rPr sz="900" b="1" spc="-20"/>
                        <a:t>WARN</a:t>
                      </a:r>
                      <a:endParaRPr sz="900">
                        <a:latin typeface="+mn-lt"/>
                        <a:cs typeface="Verdana"/>
                      </a:endParaRPr>
                    </a:p>
                  </a:txBody>
                  <a:tcPr marL="0" marR="0" marT="92075" marB="0"/>
                </a:tc>
                <a:tc>
                  <a:txBody>
                    <a:bodyPr/>
                    <a:lstStyle/>
                    <a:p>
                      <a:pPr marL="63500">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Yes</a:t>
                      </a:r>
                      <a:endParaRPr sz="900">
                        <a:latin typeface="+mn-lt"/>
                        <a:cs typeface="Verdana"/>
                      </a:endParaRPr>
                    </a:p>
                  </a:txBody>
                  <a:tcPr marL="0" marR="0" marT="67310" marB="0"/>
                </a:tc>
                <a:tc>
                  <a:txBody>
                    <a:bodyPr/>
                    <a:lstStyle/>
                    <a:p>
                      <a:pPr marL="63500">
                        <a:lnSpc>
                          <a:spcPct val="100000"/>
                        </a:lnSpc>
                        <a:spcBef>
                          <a:spcPts val="530"/>
                        </a:spcBef>
                      </a:pPr>
                      <a:r>
                        <a:rPr sz="900" spc="-25"/>
                        <a:t>Yes</a:t>
                      </a:r>
                      <a:endParaRPr sz="900">
                        <a:latin typeface="+mn-lt"/>
                        <a:cs typeface="Verdana"/>
                      </a:endParaRPr>
                    </a:p>
                  </a:txBody>
                  <a:tcPr marL="0" marR="0" marT="67310" marB="0"/>
                </a:tc>
                <a:tc>
                  <a:txBody>
                    <a:bodyPr/>
                    <a:lstStyle/>
                    <a:p>
                      <a:pPr marL="66675">
                        <a:lnSpc>
                          <a:spcPct val="100000"/>
                        </a:lnSpc>
                        <a:spcBef>
                          <a:spcPts val="530"/>
                        </a:spcBef>
                      </a:pPr>
                      <a:r>
                        <a:rPr sz="900" spc="-25"/>
                        <a:t>No</a:t>
                      </a:r>
                      <a:endParaRPr sz="900">
                        <a:latin typeface="+mn-lt"/>
                        <a:cs typeface="Verdana"/>
                      </a:endParaRPr>
                    </a:p>
                  </a:txBody>
                  <a:tcPr marL="0" marR="0" marT="67310" marB="0"/>
                </a:tc>
                <a:extLst>
                  <a:ext uri="{0D108BD9-81ED-4DB2-BD59-A6C34878D82A}">
                    <a16:rowId xmlns:a16="http://schemas.microsoft.com/office/drawing/2014/main" val="1883127842"/>
                  </a:ext>
                </a:extLst>
              </a:tr>
              <a:tr h="259567">
                <a:tc>
                  <a:txBody>
                    <a:bodyPr/>
                    <a:lstStyle/>
                    <a:p>
                      <a:pPr marL="67310">
                        <a:lnSpc>
                          <a:spcPct val="100000"/>
                        </a:lnSpc>
                        <a:spcBef>
                          <a:spcPts val="720"/>
                        </a:spcBef>
                      </a:pPr>
                      <a:r>
                        <a:rPr sz="900" b="1" spc="-10"/>
                        <a:t>ERROR</a:t>
                      </a:r>
                      <a:endParaRPr sz="900">
                        <a:latin typeface="+mn-lt"/>
                        <a:cs typeface="Verdana"/>
                      </a:endParaRPr>
                    </a:p>
                  </a:txBody>
                  <a:tcPr marL="0" marR="0" marT="91440" marB="0"/>
                </a:tc>
                <a:tc>
                  <a:txBody>
                    <a:bodyPr/>
                    <a:lstStyle/>
                    <a:p>
                      <a:pPr marL="63500">
                        <a:lnSpc>
                          <a:spcPct val="100000"/>
                        </a:lnSpc>
                        <a:spcBef>
                          <a:spcPts val="525"/>
                        </a:spcBef>
                      </a:pPr>
                      <a:r>
                        <a:rPr sz="900" spc="-25"/>
                        <a:t>Yes</a:t>
                      </a:r>
                      <a:endParaRPr sz="900">
                        <a:latin typeface="+mn-lt"/>
                        <a:cs typeface="Verdana"/>
                      </a:endParaRPr>
                    </a:p>
                  </a:txBody>
                  <a:tcPr marL="0" marR="0" marT="66675" marB="0"/>
                </a:tc>
                <a:tc>
                  <a:txBody>
                    <a:bodyPr/>
                    <a:lstStyle/>
                    <a:p>
                      <a:pPr marL="66675">
                        <a:lnSpc>
                          <a:spcPct val="100000"/>
                        </a:lnSpc>
                        <a:spcBef>
                          <a:spcPts val="525"/>
                        </a:spcBef>
                      </a:pPr>
                      <a:r>
                        <a:rPr sz="900" spc="-25"/>
                        <a:t>Yes</a:t>
                      </a:r>
                      <a:endParaRPr sz="900">
                        <a:latin typeface="+mn-lt"/>
                        <a:cs typeface="Verdana"/>
                      </a:endParaRPr>
                    </a:p>
                  </a:txBody>
                  <a:tcPr marL="0" marR="0" marT="66675" marB="0"/>
                </a:tc>
                <a:tc>
                  <a:txBody>
                    <a:bodyPr/>
                    <a:lstStyle/>
                    <a:p>
                      <a:pPr marL="66675">
                        <a:lnSpc>
                          <a:spcPct val="100000"/>
                        </a:lnSpc>
                        <a:spcBef>
                          <a:spcPts val="525"/>
                        </a:spcBef>
                      </a:pPr>
                      <a:r>
                        <a:rPr sz="900" spc="-25"/>
                        <a:t>Yes</a:t>
                      </a:r>
                      <a:endParaRPr sz="900">
                        <a:latin typeface="+mn-lt"/>
                        <a:cs typeface="Verdana"/>
                      </a:endParaRPr>
                    </a:p>
                  </a:txBody>
                  <a:tcPr marL="0" marR="0" marT="66675" marB="0"/>
                </a:tc>
                <a:tc>
                  <a:txBody>
                    <a:bodyPr/>
                    <a:lstStyle/>
                    <a:p>
                      <a:pPr marL="63500">
                        <a:lnSpc>
                          <a:spcPct val="100000"/>
                        </a:lnSpc>
                        <a:spcBef>
                          <a:spcPts val="525"/>
                        </a:spcBef>
                      </a:pPr>
                      <a:r>
                        <a:rPr sz="900" spc="-25"/>
                        <a:t>Yes</a:t>
                      </a:r>
                      <a:endParaRPr sz="900">
                        <a:latin typeface="+mn-lt"/>
                        <a:cs typeface="Verdana"/>
                      </a:endParaRPr>
                    </a:p>
                  </a:txBody>
                  <a:tcPr marL="0" marR="0" marT="66675" marB="0"/>
                </a:tc>
                <a:tc>
                  <a:txBody>
                    <a:bodyPr/>
                    <a:lstStyle/>
                    <a:p>
                      <a:pPr marL="66675">
                        <a:lnSpc>
                          <a:spcPct val="100000"/>
                        </a:lnSpc>
                        <a:spcBef>
                          <a:spcPts val="525"/>
                        </a:spcBef>
                      </a:pPr>
                      <a:r>
                        <a:rPr sz="900" spc="-25"/>
                        <a:t>Yes</a:t>
                      </a:r>
                      <a:endParaRPr sz="900">
                        <a:latin typeface="+mn-lt"/>
                        <a:cs typeface="Verdana"/>
                      </a:endParaRPr>
                    </a:p>
                  </a:txBody>
                  <a:tcPr marL="0" marR="0" marT="66675" marB="0"/>
                </a:tc>
                <a:extLst>
                  <a:ext uri="{0D108BD9-81ED-4DB2-BD59-A6C34878D82A}">
                    <a16:rowId xmlns:a16="http://schemas.microsoft.com/office/drawing/2014/main" val="4202667250"/>
                  </a:ext>
                </a:extLst>
              </a:tr>
            </a:tbl>
          </a:graphicData>
        </a:graphic>
      </p:graphicFrame>
      <p:sp>
        <p:nvSpPr>
          <p:cNvPr id="19" name="TextBox 18">
            <a:extLst>
              <a:ext uri="{FF2B5EF4-FFF2-40B4-BE49-F238E27FC236}">
                <a16:creationId xmlns:a16="http://schemas.microsoft.com/office/drawing/2014/main" id="{1A9E8441-8223-4F1D-AB74-E37748F751EB}"/>
              </a:ext>
            </a:extLst>
          </p:cNvPr>
          <p:cNvSpPr txBox="1"/>
          <p:nvPr/>
        </p:nvSpPr>
        <p:spPr>
          <a:xfrm>
            <a:off x="241015" y="708085"/>
            <a:ext cx="4730750" cy="307777"/>
          </a:xfrm>
          <a:prstGeom prst="rect">
            <a:avLst/>
          </a:prstGeom>
          <a:noFill/>
        </p:spPr>
        <p:txBody>
          <a:bodyPr wrap="square">
            <a:spAutoFit/>
          </a:bodyPr>
          <a:lstStyle/>
          <a:p>
            <a:pPr marL="12700">
              <a:lnSpc>
                <a:spcPct val="100000"/>
              </a:lnSpc>
            </a:pPr>
            <a:r>
              <a:rPr lang="en-US" sz="1400" b="1">
                <a:cs typeface="Verdana"/>
              </a:rPr>
              <a:t>Logging</a:t>
            </a:r>
            <a:r>
              <a:rPr lang="en-US" sz="1400" b="1" spc="-60">
                <a:cs typeface="Verdana"/>
              </a:rPr>
              <a:t> </a:t>
            </a:r>
            <a:r>
              <a:rPr lang="en-US" sz="1400" b="1" spc="-10">
                <a:cs typeface="Verdana"/>
              </a:rPr>
              <a:t>Format</a:t>
            </a:r>
            <a:endParaRPr lang="en-US" sz="1400">
              <a:cs typeface="Verdana"/>
            </a:endParaRPr>
          </a:p>
        </p:txBody>
      </p:sp>
    </p:spTree>
    <p:extLst>
      <p:ext uri="{BB962C8B-B14F-4D97-AF65-F5344CB8AC3E}">
        <p14:creationId xmlns:p14="http://schemas.microsoft.com/office/powerpoint/2010/main" val="3246644835"/>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7B32-A111-44A5-9FE5-D6B7E3A927EC}"/>
              </a:ext>
            </a:extLst>
          </p:cNvPr>
          <p:cNvSpPr>
            <a:spLocks noGrp="1"/>
          </p:cNvSpPr>
          <p:nvPr>
            <p:ph type="title"/>
          </p:nvPr>
        </p:nvSpPr>
        <p:spPr/>
        <p:txBody>
          <a:bodyPr>
            <a:normAutofit fontScale="90000"/>
          </a:bodyPr>
          <a:lstStyle/>
          <a:p>
            <a:r>
              <a:rPr lang="en-US" err="1"/>
              <a:t>Anypoint</a:t>
            </a:r>
            <a:r>
              <a:rPr lang="en-US"/>
              <a:t> Monitoring</a:t>
            </a:r>
          </a:p>
        </p:txBody>
      </p:sp>
      <p:sp>
        <p:nvSpPr>
          <p:cNvPr id="4" name="Slide Number Placeholder 3">
            <a:extLst>
              <a:ext uri="{FF2B5EF4-FFF2-40B4-BE49-F238E27FC236}">
                <a16:creationId xmlns:a16="http://schemas.microsoft.com/office/drawing/2014/main" id="{304943AF-9DA8-42F9-B94B-68D6B7EF3280}"/>
              </a:ext>
            </a:extLst>
          </p:cNvPr>
          <p:cNvSpPr>
            <a:spLocks noGrp="1"/>
          </p:cNvSpPr>
          <p:nvPr>
            <p:ph type="sldNum" sz="quarter" idx="4"/>
          </p:nvPr>
        </p:nvSpPr>
        <p:spPr/>
        <p:txBody>
          <a:bodyPr/>
          <a:lstStyle/>
          <a:p>
            <a:fld id="{BF059A51-1513-4722-B38F-49BCC75F15CA}" type="slidenum">
              <a:rPr lang="en-US" smtClean="0"/>
              <a:pPr/>
              <a:t>32</a:t>
            </a:fld>
            <a:endParaRPr lang="en-US"/>
          </a:p>
        </p:txBody>
      </p:sp>
      <p:sp>
        <p:nvSpPr>
          <p:cNvPr id="5" name="Text Placeholder 4">
            <a:extLst>
              <a:ext uri="{FF2B5EF4-FFF2-40B4-BE49-F238E27FC236}">
                <a16:creationId xmlns:a16="http://schemas.microsoft.com/office/drawing/2014/main" id="{F7AA4128-C23A-47D7-ABC4-73C619CD553C}"/>
              </a:ext>
            </a:extLst>
          </p:cNvPr>
          <p:cNvSpPr>
            <a:spLocks noGrp="1"/>
          </p:cNvSpPr>
          <p:nvPr>
            <p:ph type="body" sz="quarter" idx="14"/>
          </p:nvPr>
        </p:nvSpPr>
        <p:spPr/>
        <p:txBody>
          <a:bodyPr/>
          <a:lstStyle/>
          <a:p>
            <a:endParaRPr lang="en-US"/>
          </a:p>
        </p:txBody>
      </p:sp>
      <p:sp>
        <p:nvSpPr>
          <p:cNvPr id="21" name="Rectangle: Rounded Corners 20">
            <a:extLst>
              <a:ext uri="{FF2B5EF4-FFF2-40B4-BE49-F238E27FC236}">
                <a16:creationId xmlns:a16="http://schemas.microsoft.com/office/drawing/2014/main" id="{2AC4931C-CBC1-464F-9188-509DE8707601}"/>
              </a:ext>
            </a:extLst>
          </p:cNvPr>
          <p:cNvSpPr/>
          <p:nvPr/>
        </p:nvSpPr>
        <p:spPr>
          <a:xfrm>
            <a:off x="255937" y="931890"/>
            <a:ext cx="9030717" cy="49736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0" i="0" u="none" strike="noStrike" baseline="0">
                <a:solidFill>
                  <a:srgbClr val="000000"/>
                </a:solidFill>
                <a:latin typeface="Verdana" panose="020B0604030504040204" pitchFamily="34" charset="0"/>
              </a:rPr>
              <a:t>The following guide is intended to show and describe the best practices around Monitoring the </a:t>
            </a:r>
            <a:r>
              <a:rPr lang="en-US" sz="1200" b="0" i="0" u="none" strike="noStrike" baseline="0" err="1">
                <a:solidFill>
                  <a:srgbClr val="000000"/>
                </a:solidFill>
                <a:latin typeface="Verdana" panose="020B0604030504040204" pitchFamily="34" charset="0"/>
              </a:rPr>
              <a:t>Anypoint</a:t>
            </a:r>
            <a:r>
              <a:rPr lang="en-US" sz="1200" b="0" i="0" u="none" strike="noStrike" baseline="0">
                <a:solidFill>
                  <a:srgbClr val="000000"/>
                </a:solidFill>
                <a:latin typeface="Verdana" panose="020B0604030504040204" pitchFamily="34" charset="0"/>
              </a:rPr>
              <a:t> Platform, Mule workers/runtimes and Mule Applications. </a:t>
            </a:r>
            <a:endParaRPr lang="en-US" sz="1200"/>
          </a:p>
        </p:txBody>
      </p:sp>
      <p:sp>
        <p:nvSpPr>
          <p:cNvPr id="23" name="TextBox 22">
            <a:extLst>
              <a:ext uri="{FF2B5EF4-FFF2-40B4-BE49-F238E27FC236}">
                <a16:creationId xmlns:a16="http://schemas.microsoft.com/office/drawing/2014/main" id="{141629FC-CE28-43EB-98FF-6CDD191CE398}"/>
              </a:ext>
            </a:extLst>
          </p:cNvPr>
          <p:cNvSpPr txBox="1"/>
          <p:nvPr/>
        </p:nvSpPr>
        <p:spPr>
          <a:xfrm>
            <a:off x="241015" y="1802696"/>
            <a:ext cx="2534925" cy="366254"/>
          </a:xfrm>
          <a:prstGeom prst="rect">
            <a:avLst/>
          </a:prstGeom>
          <a:noFill/>
        </p:spPr>
        <p:txBody>
          <a:bodyPr wrap="none" rtlCol="0">
            <a:spAutoFit/>
          </a:bodyPr>
          <a:lstStyle/>
          <a:p>
            <a:r>
              <a:rPr lang="en-US"/>
              <a:t>Monitoring at API Level</a:t>
            </a:r>
          </a:p>
        </p:txBody>
      </p:sp>
      <p:sp>
        <p:nvSpPr>
          <p:cNvPr id="24" name="TextBox 23">
            <a:extLst>
              <a:ext uri="{FF2B5EF4-FFF2-40B4-BE49-F238E27FC236}">
                <a16:creationId xmlns:a16="http://schemas.microsoft.com/office/drawing/2014/main" id="{E44CC484-DB86-4C6B-8917-82DE7734229E}"/>
              </a:ext>
            </a:extLst>
          </p:cNvPr>
          <p:cNvSpPr txBox="1"/>
          <p:nvPr/>
        </p:nvSpPr>
        <p:spPr>
          <a:xfrm>
            <a:off x="2852420" y="1808859"/>
            <a:ext cx="3504120" cy="366254"/>
          </a:xfrm>
          <a:prstGeom prst="rect">
            <a:avLst/>
          </a:prstGeom>
          <a:noFill/>
        </p:spPr>
        <p:txBody>
          <a:bodyPr wrap="square" rtlCol="0">
            <a:spAutoFit/>
          </a:bodyPr>
          <a:lstStyle/>
          <a:p>
            <a:r>
              <a:rPr lang="en-US"/>
              <a:t>Monitoring the Mule Application</a:t>
            </a:r>
          </a:p>
        </p:txBody>
      </p:sp>
      <p:sp>
        <p:nvSpPr>
          <p:cNvPr id="25" name="TextBox 24">
            <a:extLst>
              <a:ext uri="{FF2B5EF4-FFF2-40B4-BE49-F238E27FC236}">
                <a16:creationId xmlns:a16="http://schemas.microsoft.com/office/drawing/2014/main" id="{1B2ADE1D-D10A-4759-99A1-B678BD103F8A}"/>
              </a:ext>
            </a:extLst>
          </p:cNvPr>
          <p:cNvSpPr txBox="1"/>
          <p:nvPr/>
        </p:nvSpPr>
        <p:spPr>
          <a:xfrm>
            <a:off x="6184901" y="1802696"/>
            <a:ext cx="3208416" cy="366254"/>
          </a:xfrm>
          <a:prstGeom prst="rect">
            <a:avLst/>
          </a:prstGeom>
          <a:noFill/>
        </p:spPr>
        <p:txBody>
          <a:bodyPr wrap="square" rtlCol="0">
            <a:spAutoFit/>
          </a:bodyPr>
          <a:lstStyle/>
          <a:p>
            <a:r>
              <a:rPr lang="en-US"/>
              <a:t>Monitoring the Mule Runtime</a:t>
            </a:r>
          </a:p>
        </p:txBody>
      </p:sp>
      <p:sp>
        <p:nvSpPr>
          <p:cNvPr id="26" name="TextBox 25">
            <a:extLst>
              <a:ext uri="{FF2B5EF4-FFF2-40B4-BE49-F238E27FC236}">
                <a16:creationId xmlns:a16="http://schemas.microsoft.com/office/drawing/2014/main" id="{EF1B9F94-7A14-453F-855B-FCF378BFBC78}"/>
              </a:ext>
            </a:extLst>
          </p:cNvPr>
          <p:cNvSpPr txBox="1"/>
          <p:nvPr/>
        </p:nvSpPr>
        <p:spPr>
          <a:xfrm>
            <a:off x="287057" y="4824364"/>
            <a:ext cx="3105594" cy="366254"/>
          </a:xfrm>
          <a:prstGeom prst="rect">
            <a:avLst/>
          </a:prstGeom>
          <a:noFill/>
        </p:spPr>
        <p:txBody>
          <a:bodyPr wrap="none" rtlCol="0">
            <a:spAutoFit/>
          </a:bodyPr>
          <a:lstStyle/>
          <a:p>
            <a:r>
              <a:rPr lang="en-US"/>
              <a:t>Monitoring </a:t>
            </a:r>
            <a:r>
              <a:rPr lang="en-US" err="1"/>
              <a:t>Anypoint</a:t>
            </a:r>
            <a:r>
              <a:rPr lang="en-US"/>
              <a:t> Platform</a:t>
            </a:r>
          </a:p>
        </p:txBody>
      </p:sp>
      <p:cxnSp>
        <p:nvCxnSpPr>
          <p:cNvPr id="30" name="Straight Connector 29">
            <a:extLst>
              <a:ext uri="{FF2B5EF4-FFF2-40B4-BE49-F238E27FC236}">
                <a16:creationId xmlns:a16="http://schemas.microsoft.com/office/drawing/2014/main" id="{4DF989E3-B91F-453C-98D8-117F1ADD3672}"/>
              </a:ext>
            </a:extLst>
          </p:cNvPr>
          <p:cNvCxnSpPr/>
          <p:nvPr/>
        </p:nvCxnSpPr>
        <p:spPr>
          <a:xfrm>
            <a:off x="292100" y="2311400"/>
            <a:ext cx="256032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F4E52F-35EA-43ED-ACE3-4F44B8AFEBD2}"/>
              </a:ext>
            </a:extLst>
          </p:cNvPr>
          <p:cNvCxnSpPr/>
          <p:nvPr/>
        </p:nvCxnSpPr>
        <p:spPr>
          <a:xfrm>
            <a:off x="3004820" y="2311400"/>
            <a:ext cx="301752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52480C-CDDB-438A-A374-15867A6BF276}"/>
              </a:ext>
            </a:extLst>
          </p:cNvPr>
          <p:cNvCxnSpPr/>
          <p:nvPr/>
        </p:nvCxnSpPr>
        <p:spPr>
          <a:xfrm>
            <a:off x="6266180" y="2311400"/>
            <a:ext cx="29260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3C0793-7F93-43F1-BB99-E49123CFA343}"/>
              </a:ext>
            </a:extLst>
          </p:cNvPr>
          <p:cNvCxnSpPr/>
          <p:nvPr/>
        </p:nvCxnSpPr>
        <p:spPr>
          <a:xfrm>
            <a:off x="363262" y="5203318"/>
            <a:ext cx="41148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3312971-8541-419D-9A31-5D90AA5D74AC}"/>
              </a:ext>
            </a:extLst>
          </p:cNvPr>
          <p:cNvSpPr txBox="1"/>
          <p:nvPr/>
        </p:nvSpPr>
        <p:spPr>
          <a:xfrm>
            <a:off x="3001169" y="2311400"/>
            <a:ext cx="3021171" cy="2308324"/>
          </a:xfrm>
          <a:prstGeom prst="rect">
            <a:avLst/>
          </a:prstGeom>
          <a:noFill/>
        </p:spPr>
        <p:txBody>
          <a:bodyPr wrap="square" lIns="91440" tIns="45720" rIns="91440" bIns="45720" anchor="t">
            <a:spAutoFit/>
          </a:bodyPr>
          <a:lstStyle/>
          <a:p>
            <a:pPr marL="171450" indent="-171450" algn="l">
              <a:buFont typeface="Arial" panose="020B0604020202020204" pitchFamily="34" charset="0"/>
              <a:buChar char="•"/>
            </a:pPr>
            <a:endParaRPr lang="en-US" sz="900" b="0" i="0" u="none" strike="noStrike" baseline="0" dirty="0">
              <a:solidFill>
                <a:srgbClr val="000000"/>
              </a:solidFill>
            </a:endParaRPr>
          </a:p>
          <a:p>
            <a:pPr marL="171450" indent="-171450">
              <a:buFont typeface="Arial" panose="020B0604020202020204" pitchFamily="34" charset="0"/>
              <a:buChar char="•"/>
            </a:pPr>
            <a:r>
              <a:rPr lang="en-US" sz="900" b="0" i="0" u="none" strike="noStrike" baseline="0" dirty="0">
                <a:solidFill>
                  <a:srgbClr val="000000"/>
                </a:solidFill>
              </a:rPr>
              <a:t>Each application can use Business Events that can be shown in the CloudHub Insights view</a:t>
            </a:r>
            <a:r>
              <a:rPr lang="en-US" sz="900" dirty="0">
                <a:solidFill>
                  <a:srgbClr val="000000"/>
                </a:solidFill>
              </a:rPr>
              <a:t> </a:t>
            </a:r>
            <a:endParaRPr lang="en-US" sz="900" dirty="0">
              <a:ea typeface="+mn-lt"/>
              <a:cs typeface="+mn-lt"/>
            </a:endParaRPr>
          </a:p>
          <a:p>
            <a:pPr marL="623570" lvl="1" indent="-171450">
              <a:buFont typeface="Arial" panose="020B0604020202020204" pitchFamily="34" charset="0"/>
              <a:buChar char="•"/>
            </a:pPr>
            <a:r>
              <a:rPr lang="en-US" sz="900" b="0" i="0" u="sng" strike="noStrike" baseline="0" dirty="0">
                <a:ea typeface="+mn-lt"/>
                <a:cs typeface="+mn-lt"/>
                <a:hlinkClick r:id="rId2">
                  <a:extLst>
                    <a:ext uri="{A12FA001-AC4F-418D-AE19-62706E023703}">
                      <ahyp:hlinkClr xmlns:ahyp="http://schemas.microsoft.com/office/drawing/2018/hyperlinkcolor" val="tx"/>
                    </a:ext>
                  </a:extLst>
                </a:hlinkClick>
              </a:rPr>
              <a:t>https://docs.mulesoft.com/</a:t>
            </a:r>
            <a:r>
              <a:rPr lang="en-US" sz="900" u="sng" dirty="0">
                <a:ea typeface="+mn-lt"/>
                <a:cs typeface="+mn-lt"/>
                <a:hlinkClick r:id="rId2">
                  <a:extLst>
                    <a:ext uri="{A12FA001-AC4F-418D-AE19-62706E023703}">
                      <ahyp:hlinkClr xmlns:ahyp="http://schemas.microsoft.com/office/drawing/2018/hyperlinkcolor" val="tx"/>
                    </a:ext>
                  </a:extLst>
                </a:hlinkClick>
              </a:rPr>
              <a:t>mule-runtime</a:t>
            </a:r>
            <a:r>
              <a:rPr lang="en-US" sz="900" b="0" i="0" u="sng" strike="noStrike" baseline="0" dirty="0">
                <a:ea typeface="+mn-lt"/>
                <a:cs typeface="+mn-lt"/>
                <a:hlinkClick r:id="rId2">
                  <a:extLst>
                    <a:ext uri="{A12FA001-AC4F-418D-AE19-62706E023703}">
                      <ahyp:hlinkClr xmlns:ahyp="http://schemas.microsoft.com/office/drawing/2018/hyperlinkcolor" val="tx"/>
                    </a:ext>
                  </a:extLst>
                </a:hlinkClick>
              </a:rPr>
              <a:t>/</a:t>
            </a:r>
            <a:r>
              <a:rPr lang="en-US" sz="900" u="sng" dirty="0">
                <a:ea typeface="+mn-lt"/>
                <a:cs typeface="+mn-lt"/>
                <a:hlinkClick r:id="rId2">
                  <a:extLst>
                    <a:ext uri="{A12FA001-AC4F-418D-AE19-62706E023703}">
                      <ahyp:hlinkClr xmlns:ahyp="http://schemas.microsoft.com/office/drawing/2018/hyperlinkcolor" val="tx"/>
                    </a:ext>
                  </a:extLst>
                </a:hlinkClick>
              </a:rPr>
              <a:t>4.4</a:t>
            </a:r>
            <a:r>
              <a:rPr lang="en-US" sz="900" b="0" i="0" u="sng" strike="noStrike" baseline="0" dirty="0">
                <a:ea typeface="+mn-lt"/>
                <a:cs typeface="+mn-lt"/>
                <a:hlinkClick r:id="rId2">
                  <a:extLst>
                    <a:ext uri="{A12FA001-AC4F-418D-AE19-62706E023703}">
                      <ahyp:hlinkClr xmlns:ahyp="http://schemas.microsoft.com/office/drawing/2018/hyperlinkcolor" val="tx"/>
                    </a:ext>
                  </a:extLst>
                </a:hlinkClick>
              </a:rPr>
              <a:t>/business-events</a:t>
            </a:r>
            <a:r>
              <a:rPr lang="en-US" sz="900" u="sng" dirty="0">
                <a:ea typeface="+mn-lt"/>
                <a:cs typeface="+mn-lt"/>
              </a:rPr>
              <a:t> </a:t>
            </a:r>
            <a:endParaRPr lang="en-US" u="sng" dirty="0"/>
          </a:p>
          <a:p>
            <a:pPr marL="623570" lvl="1" indent="-171450">
              <a:buFont typeface="Arial" panose="020B0604020202020204" pitchFamily="34" charset="0"/>
              <a:buChar char="•"/>
            </a:pPr>
            <a:r>
              <a:rPr lang="en-US" sz="900" b="0" i="0" u="none" strike="noStrike" baseline="0" dirty="0">
                <a:solidFill>
                  <a:srgbClr val="000000"/>
                </a:solidFill>
              </a:rPr>
              <a:t>https://docs.mulesoft.com/runtime-manager/insight </a:t>
            </a:r>
            <a:endParaRPr lang="en-US" sz="900" b="0" i="0" u="none" strike="noStrike" baseline="0" dirty="0">
              <a:solidFill>
                <a:srgbClr val="000000"/>
              </a:solidFill>
              <a:cs typeface="Arial" panose="020B0604020202020204"/>
            </a:endParaRPr>
          </a:p>
          <a:p>
            <a:pPr marL="171450" indent="-171450">
              <a:buFont typeface="Arial" panose="020B0604020202020204" pitchFamily="34" charset="0"/>
              <a:buChar char="•"/>
            </a:pPr>
            <a:r>
              <a:rPr lang="en-US" sz="900" b="0" i="0" u="none" strike="noStrike" baseline="0" dirty="0">
                <a:solidFill>
                  <a:srgbClr val="000000"/>
                </a:solidFill>
              </a:rPr>
              <a:t>Use the CloudHub Dashboard to monitor your applications (Mule Messages, worker CPU, worker memory) </a:t>
            </a:r>
          </a:p>
          <a:p>
            <a:pPr marL="623570" lvl="1" indent="-171450">
              <a:buFont typeface="Arial" panose="020B0604020202020204" pitchFamily="34" charset="0"/>
              <a:buChar char="•"/>
            </a:pPr>
            <a:r>
              <a:rPr lang="en-US" sz="900" b="0" i="0" u="none" strike="noStrike" baseline="0" dirty="0">
                <a:solidFill>
                  <a:srgbClr val="000000"/>
                </a:solidFill>
              </a:rPr>
              <a:t>https://docs.mulesoft.com/runtime-manager/monitoring-dashboards#the- dashboard-for- apps-on-</a:t>
            </a:r>
            <a:r>
              <a:rPr lang="en-US" sz="900" b="0" i="0" u="none" strike="noStrike" baseline="0" dirty="0" err="1">
                <a:solidFill>
                  <a:srgbClr val="000000"/>
                </a:solidFill>
              </a:rPr>
              <a:t>cloudhub</a:t>
            </a:r>
            <a:r>
              <a:rPr lang="en-US" sz="900" b="0" i="0" u="none" strike="noStrike" baseline="0" dirty="0">
                <a:solidFill>
                  <a:srgbClr val="000000"/>
                </a:solidFill>
              </a:rPr>
              <a:t> </a:t>
            </a:r>
            <a:endParaRPr lang="en-US" sz="900" b="0" i="0" u="none" strike="noStrike" baseline="0" dirty="0">
              <a:solidFill>
                <a:srgbClr val="000000"/>
              </a:solidFill>
              <a:cs typeface="Arial" panose="020B0604020202020204"/>
            </a:endParaRPr>
          </a:p>
          <a:p>
            <a:pPr marL="171450" indent="-171450">
              <a:buFont typeface="Arial" panose="020B0604020202020204" pitchFamily="34" charset="0"/>
              <a:buChar char="•"/>
            </a:pPr>
            <a:r>
              <a:rPr lang="en-US" sz="900" b="0" i="0" u="none" strike="noStrike" baseline="0" dirty="0">
                <a:solidFill>
                  <a:srgbClr val="000000"/>
                </a:solidFill>
              </a:rPr>
              <a:t>Alerts help on monitoring the infrastructure/applications, define at least a basic set of application-related alerts in Runtime Manager </a:t>
            </a:r>
          </a:p>
        </p:txBody>
      </p:sp>
      <p:sp>
        <p:nvSpPr>
          <p:cNvPr id="38" name="TextBox 37">
            <a:extLst>
              <a:ext uri="{FF2B5EF4-FFF2-40B4-BE49-F238E27FC236}">
                <a16:creationId xmlns:a16="http://schemas.microsoft.com/office/drawing/2014/main" id="{B900ED15-29C7-4D7A-A7CB-3B8F555460CB}"/>
              </a:ext>
            </a:extLst>
          </p:cNvPr>
          <p:cNvSpPr txBox="1"/>
          <p:nvPr/>
        </p:nvSpPr>
        <p:spPr>
          <a:xfrm>
            <a:off x="-218802" y="2463135"/>
            <a:ext cx="3454558" cy="1926168"/>
          </a:xfrm>
          <a:prstGeom prst="rect">
            <a:avLst/>
          </a:prstGeom>
          <a:noFill/>
        </p:spPr>
        <p:txBody>
          <a:bodyPr wrap="square">
            <a:spAutoFit/>
          </a:bodyPr>
          <a:lstStyle/>
          <a:p>
            <a:pPr marL="381000" marR="389255">
              <a:lnSpc>
                <a:spcPts val="1370"/>
              </a:lnSpc>
            </a:pPr>
            <a:r>
              <a:rPr lang="en-US" sz="900">
                <a:solidFill>
                  <a:srgbClr val="000000"/>
                </a:solidFill>
              </a:rPr>
              <a:t>Use the out of the box </a:t>
            </a:r>
            <a:r>
              <a:rPr lang="en-US" sz="900" err="1">
                <a:solidFill>
                  <a:srgbClr val="000000"/>
                </a:solidFill>
              </a:rPr>
              <a:t>Anypoint</a:t>
            </a:r>
            <a:r>
              <a:rPr lang="en-US" sz="900">
                <a:solidFill>
                  <a:srgbClr val="000000"/>
                </a:solidFill>
              </a:rPr>
              <a:t> Analytics Dashboard, and if needed, create custom charts and build your own dashboard:</a:t>
            </a:r>
          </a:p>
          <a:p>
            <a:pPr>
              <a:lnSpc>
                <a:spcPct val="100000"/>
              </a:lnSpc>
              <a:spcBef>
                <a:spcPts val="5"/>
              </a:spcBef>
            </a:pPr>
            <a:endParaRPr lang="en-US" sz="900">
              <a:solidFill>
                <a:srgbClr val="000000"/>
              </a:solidFill>
            </a:endParaRPr>
          </a:p>
          <a:p>
            <a:pPr marL="552451" indent="-171450">
              <a:buFont typeface="Arial" panose="020B0604020202020204" pitchFamily="34" charset="0"/>
              <a:buChar char="•"/>
              <a:tabLst>
                <a:tab pos="485140" algn="l"/>
              </a:tabLst>
            </a:pPr>
            <a:r>
              <a:rPr lang="en-US" sz="900">
                <a:solidFill>
                  <a:srgbClr val="000000"/>
                </a:solidFill>
              </a:rPr>
              <a:t>https://docs.mulesoft.com/api-manager/v/2.x/viewing-api-analytics</a:t>
            </a:r>
          </a:p>
          <a:p>
            <a:pPr marL="552451" indent="-171450">
              <a:spcBef>
                <a:spcPts val="145"/>
              </a:spcBef>
              <a:buFont typeface="Arial" panose="020B0604020202020204" pitchFamily="34" charset="0"/>
              <a:buChar char="•"/>
              <a:tabLst>
                <a:tab pos="485140" algn="l"/>
              </a:tabLst>
            </a:pPr>
            <a:r>
              <a:rPr lang="en-US" sz="900">
                <a:solidFill>
                  <a:srgbClr val="000000"/>
                </a:solidFill>
              </a:rPr>
              <a:t>https://docs.mulesoft.com/api-manager/v/2.x/analytics-event-api</a:t>
            </a:r>
          </a:p>
          <a:p>
            <a:pPr marL="552451" indent="-171450">
              <a:spcBef>
                <a:spcPts val="170"/>
              </a:spcBef>
              <a:buFont typeface="Arial" panose="020B0604020202020204" pitchFamily="34" charset="0"/>
              <a:buChar char="•"/>
              <a:tabLst>
                <a:tab pos="485140" algn="l"/>
              </a:tabLst>
            </a:pPr>
            <a:r>
              <a:rPr lang="en-US" sz="900">
                <a:solidFill>
                  <a:srgbClr val="000000"/>
                </a:solidFill>
              </a:rPr>
              <a:t>https://docs.mulesoft.com/api-manager/v/2.x/analytics-chart</a:t>
            </a:r>
          </a:p>
          <a:p>
            <a:pPr marL="552451" indent="-171450">
              <a:spcBef>
                <a:spcPts val="215"/>
              </a:spcBef>
              <a:buFont typeface="Arial" panose="020B0604020202020204" pitchFamily="34" charset="0"/>
              <a:buChar char="•"/>
              <a:tabLst>
                <a:tab pos="485140" algn="l"/>
              </a:tabLst>
            </a:pPr>
            <a:r>
              <a:rPr lang="en-US" sz="900">
                <a:solidFill>
                  <a:srgbClr val="000000"/>
                </a:solidFill>
              </a:rPr>
              <a:t>https://docs.mulesoft.com/api-manager/v/2.x/analytics-event-forward</a:t>
            </a:r>
          </a:p>
        </p:txBody>
      </p:sp>
      <p:sp>
        <p:nvSpPr>
          <p:cNvPr id="40" name="TextBox 39">
            <a:extLst>
              <a:ext uri="{FF2B5EF4-FFF2-40B4-BE49-F238E27FC236}">
                <a16:creationId xmlns:a16="http://schemas.microsoft.com/office/drawing/2014/main" id="{66DBE2F4-1A2D-40DB-9E93-B4D23381DFB1}"/>
              </a:ext>
            </a:extLst>
          </p:cNvPr>
          <p:cNvSpPr txBox="1"/>
          <p:nvPr/>
        </p:nvSpPr>
        <p:spPr>
          <a:xfrm>
            <a:off x="5821521" y="2448455"/>
            <a:ext cx="3370739" cy="3423694"/>
          </a:xfrm>
          <a:prstGeom prst="rect">
            <a:avLst/>
          </a:prstGeom>
          <a:noFill/>
        </p:spPr>
        <p:txBody>
          <a:bodyPr wrap="square">
            <a:spAutoFit/>
          </a:bodyPr>
          <a:lstStyle/>
          <a:p>
            <a:pPr marL="381000" indent="-171450">
              <a:lnSpc>
                <a:spcPct val="100000"/>
              </a:lnSpc>
              <a:buFont typeface="Arial" panose="020B0604020202020204" pitchFamily="34" charset="0"/>
              <a:buChar char="•"/>
            </a:pPr>
            <a:r>
              <a:rPr lang="en-US" sz="900" dirty="0">
                <a:solidFill>
                  <a:srgbClr val="000000"/>
                </a:solidFill>
              </a:rPr>
              <a:t>CloudHub (Workers):</a:t>
            </a:r>
          </a:p>
          <a:p>
            <a:pPr indent="-171450">
              <a:lnSpc>
                <a:spcPct val="100000"/>
              </a:lnSpc>
              <a:buFont typeface="Arial" panose="020B0604020202020204" pitchFamily="34" charset="0"/>
              <a:buChar char="•"/>
            </a:pPr>
            <a:endParaRPr lang="en-US" sz="900" dirty="0">
              <a:solidFill>
                <a:srgbClr val="000000"/>
              </a:solidFill>
            </a:endParaRPr>
          </a:p>
          <a:p>
            <a:pPr marL="838835" marR="272415" indent="-171450">
              <a:lnSpc>
                <a:spcPts val="1370"/>
              </a:lnSpc>
              <a:buFont typeface="Arial" panose="020B0604020202020204" pitchFamily="34" charset="0"/>
              <a:buChar char="•"/>
            </a:pPr>
            <a:r>
              <a:rPr lang="en-US" sz="900" dirty="0">
                <a:solidFill>
                  <a:srgbClr val="000000"/>
                </a:solidFill>
              </a:rPr>
              <a:t>Use the CloudHub Dashboard to monitor your applications (Mule Messages, worker CPU, worker memory).</a:t>
            </a:r>
          </a:p>
          <a:p>
            <a:pPr marL="838835" indent="-171450">
              <a:lnSpc>
                <a:spcPct val="100000"/>
              </a:lnSpc>
              <a:spcBef>
                <a:spcPts val="15"/>
              </a:spcBef>
              <a:buFont typeface="Arial" panose="020B0604020202020204" pitchFamily="34" charset="0"/>
              <a:buChar char="•"/>
            </a:pPr>
            <a:r>
              <a:rPr lang="en-US" sz="900" dirty="0">
                <a:solidFill>
                  <a:srgbClr val="000000"/>
                </a:solidFill>
              </a:rPr>
              <a:t>Use the Logs Viewer to view the application and worker logs</a:t>
            </a:r>
          </a:p>
          <a:p>
            <a:pPr marL="1296035" marR="330200" indent="-171450">
              <a:lnSpc>
                <a:spcPts val="1370"/>
              </a:lnSpc>
              <a:spcBef>
                <a:spcPts val="920"/>
              </a:spcBef>
              <a:buFont typeface="Arial" panose="020B0604020202020204" pitchFamily="34" charset="0"/>
              <a:buChar char="•"/>
              <a:tabLst>
                <a:tab pos="1369060" algn="l"/>
                <a:tab pos="2143760" algn="l"/>
              </a:tabLst>
            </a:pPr>
            <a:r>
              <a:rPr lang="en-US" sz="900" dirty="0">
                <a:solidFill>
                  <a:srgbClr val="000000"/>
                </a:solidFill>
              </a:rPr>
              <a:t>Reference:	https://docs.mulesoft.com/runtime-manager/monitoring- </a:t>
            </a:r>
            <a:r>
              <a:rPr lang="en-US" sz="900" dirty="0" err="1">
                <a:solidFill>
                  <a:srgbClr val="000000"/>
                </a:solidFill>
              </a:rPr>
              <a:t>dashboards#the-dashboard-for-apps-on-cloudhub</a:t>
            </a:r>
            <a:endParaRPr lang="en-US" sz="900" dirty="0">
              <a:solidFill>
                <a:srgbClr val="000000"/>
              </a:solidFill>
            </a:endParaRPr>
          </a:p>
          <a:p>
            <a:pPr marL="838835" marR="5080" indent="-171450">
              <a:lnSpc>
                <a:spcPts val="1370"/>
              </a:lnSpc>
              <a:spcBef>
                <a:spcPts val="790"/>
              </a:spcBef>
              <a:buFont typeface="Arial" panose="020B0604020202020204" pitchFamily="34" charset="0"/>
              <a:buChar char="•"/>
            </a:pPr>
            <a:r>
              <a:rPr lang="en-US" sz="900" dirty="0">
                <a:solidFill>
                  <a:srgbClr val="000000"/>
                </a:solidFill>
              </a:rPr>
              <a:t>Use a </a:t>
            </a:r>
            <a:r>
              <a:rPr lang="en-US" sz="900" dirty="0" err="1">
                <a:solidFill>
                  <a:srgbClr val="000000"/>
                </a:solidFill>
              </a:rPr>
              <a:t>customapplication</a:t>
            </a:r>
            <a:r>
              <a:rPr lang="en-US" sz="900" dirty="0">
                <a:solidFill>
                  <a:srgbClr val="000000"/>
                </a:solidFill>
              </a:rPr>
              <a:t> to gather usage stats (CPU, memory, </a:t>
            </a:r>
            <a:r>
              <a:rPr lang="en-US" sz="900" dirty="0" err="1">
                <a:solidFill>
                  <a:srgbClr val="000000"/>
                </a:solidFill>
              </a:rPr>
              <a:t>etc</a:t>
            </a:r>
            <a:r>
              <a:rPr lang="en-US" sz="900" dirty="0">
                <a:solidFill>
                  <a:srgbClr val="000000"/>
                </a:solidFill>
              </a:rPr>
              <a:t>) and send the data to external systems (similar approach like the </a:t>
            </a:r>
            <a:r>
              <a:rPr lang="en-US" sz="900" dirty="0" err="1">
                <a:solidFill>
                  <a:srgbClr val="000000"/>
                </a:solidFill>
              </a:rPr>
              <a:t>cloudhub</a:t>
            </a:r>
            <a:r>
              <a:rPr lang="en-US" sz="900" dirty="0">
                <a:solidFill>
                  <a:srgbClr val="000000"/>
                </a:solidFill>
              </a:rPr>
              <a:t>-log-aggregator - Splunk) Alerts help on monitoring the infrastructure, define at least a basic set of workers-related alerts</a:t>
            </a:r>
          </a:p>
        </p:txBody>
      </p:sp>
      <p:sp>
        <p:nvSpPr>
          <p:cNvPr id="42" name="TextBox 41">
            <a:extLst>
              <a:ext uri="{FF2B5EF4-FFF2-40B4-BE49-F238E27FC236}">
                <a16:creationId xmlns:a16="http://schemas.microsoft.com/office/drawing/2014/main" id="{0B4E784A-E77D-4ADC-935D-B290810AEE28}"/>
              </a:ext>
            </a:extLst>
          </p:cNvPr>
          <p:cNvSpPr txBox="1"/>
          <p:nvPr/>
        </p:nvSpPr>
        <p:spPr>
          <a:xfrm>
            <a:off x="-581877" y="5261496"/>
            <a:ext cx="5525352" cy="1302216"/>
          </a:xfrm>
          <a:prstGeom prst="rect">
            <a:avLst/>
          </a:prstGeom>
          <a:noFill/>
        </p:spPr>
        <p:txBody>
          <a:bodyPr wrap="square">
            <a:spAutoFit/>
          </a:bodyPr>
          <a:lstStyle/>
          <a:p>
            <a:pPr marL="1010285" indent="-171450">
              <a:lnSpc>
                <a:spcPct val="100000"/>
              </a:lnSpc>
              <a:spcBef>
                <a:spcPts val="5"/>
              </a:spcBef>
              <a:buFont typeface="Arial" panose="020B0604020202020204" pitchFamily="34" charset="0"/>
              <a:buChar char="•"/>
            </a:pPr>
            <a:r>
              <a:rPr lang="en-US" sz="900">
                <a:solidFill>
                  <a:srgbClr val="000000"/>
                </a:solidFill>
              </a:rPr>
              <a:t>Subscribe to:</a:t>
            </a:r>
          </a:p>
          <a:p>
            <a:pPr marL="1296035" marR="76200" indent="-228600">
              <a:lnSpc>
                <a:spcPts val="1370"/>
              </a:lnSpc>
              <a:spcBef>
                <a:spcPts val="125"/>
              </a:spcBef>
              <a:buSzPct val="83333"/>
              <a:buFont typeface="Symbol"/>
              <a:buChar char=""/>
              <a:tabLst>
                <a:tab pos="1296035" algn="l"/>
                <a:tab pos="1296670" algn="l"/>
              </a:tabLst>
            </a:pPr>
            <a:r>
              <a:rPr lang="en-US" sz="900">
                <a:solidFill>
                  <a:srgbClr val="000000"/>
                </a:solidFill>
                <a:hlinkClick r:id="rId3">
                  <a:extLst>
                    <a:ext uri="{A12FA001-AC4F-418D-AE19-62706E023703}">
                      <ahyp:hlinkClr xmlns:ahyp="http://schemas.microsoft.com/office/drawing/2018/hyperlinkcolor" val="tx"/>
                    </a:ext>
                  </a:extLst>
                </a:hlinkClick>
              </a:rPr>
              <a:t>http://status.mulesoft.com/</a:t>
            </a:r>
            <a:r>
              <a:rPr lang="en-US" sz="900">
                <a:solidFill>
                  <a:srgbClr val="000000"/>
                </a:solidFill>
              </a:rPr>
              <a:t> to receive US1 Platform-related updates and notifications</a:t>
            </a:r>
          </a:p>
          <a:p>
            <a:pPr marL="1296035" indent="-229235">
              <a:lnSpc>
                <a:spcPts val="1300"/>
              </a:lnSpc>
              <a:buSzPct val="83333"/>
              <a:buFont typeface="Symbol"/>
              <a:buChar char=""/>
              <a:tabLst>
                <a:tab pos="1296035" algn="l"/>
                <a:tab pos="1296670" algn="l"/>
              </a:tabLst>
            </a:pPr>
            <a:r>
              <a:rPr lang="en-US" sz="900">
                <a:solidFill>
                  <a:srgbClr val="000000"/>
                </a:solidFill>
                <a:hlinkClick r:id="rId4">
                  <a:extLst>
                    <a:ext uri="{A12FA001-AC4F-418D-AE19-62706E023703}">
                      <ahyp:hlinkClr xmlns:ahyp="http://schemas.microsoft.com/office/drawing/2018/hyperlinkcolor" val="tx"/>
                    </a:ext>
                  </a:extLst>
                </a:hlinkClick>
              </a:rPr>
              <a:t>http://eu1-status.mulesoft.com/</a:t>
            </a:r>
            <a:r>
              <a:rPr lang="en-US" sz="900">
                <a:solidFill>
                  <a:srgbClr val="000000"/>
                </a:solidFill>
              </a:rPr>
              <a:t> to receive EU1 Platform-related updates and</a:t>
            </a:r>
          </a:p>
          <a:p>
            <a:pPr marL="1296035">
              <a:lnSpc>
                <a:spcPts val="1370"/>
              </a:lnSpc>
            </a:pPr>
            <a:r>
              <a:rPr lang="en-US" sz="900">
                <a:solidFill>
                  <a:srgbClr val="000000"/>
                </a:solidFill>
              </a:rPr>
              <a:t>notifications</a:t>
            </a:r>
          </a:p>
          <a:p>
            <a:pPr marL="1010285" marR="504825" indent="-171450">
              <a:lnSpc>
                <a:spcPts val="1370"/>
              </a:lnSpc>
              <a:spcBef>
                <a:spcPts val="70"/>
              </a:spcBef>
              <a:buFont typeface="Arial" panose="020B0604020202020204" pitchFamily="34" charset="0"/>
              <a:buChar char="•"/>
            </a:pPr>
            <a:r>
              <a:rPr lang="en-US" sz="900">
                <a:solidFill>
                  <a:srgbClr val="000000"/>
                </a:solidFill>
              </a:rPr>
              <a:t>Use the Audit Logs feature in Access Management to audit actions in the Platform. https://docs.mulesoft.com/access-management/audit-logging</a:t>
            </a:r>
          </a:p>
        </p:txBody>
      </p:sp>
    </p:spTree>
    <p:extLst>
      <p:ext uri="{BB962C8B-B14F-4D97-AF65-F5344CB8AC3E}">
        <p14:creationId xmlns:p14="http://schemas.microsoft.com/office/powerpoint/2010/main" val="2493586686"/>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D6EF46-EA28-4BDE-92E5-73CAE3EEE571}"/>
              </a:ext>
            </a:extLst>
          </p:cNvPr>
          <p:cNvSpPr>
            <a:spLocks noGrp="1"/>
          </p:cNvSpPr>
          <p:nvPr>
            <p:ph type="body" sz="quarter" idx="11"/>
          </p:nvPr>
        </p:nvSpPr>
        <p:spPr/>
        <p:txBody>
          <a:bodyPr>
            <a:normAutofit/>
          </a:bodyPr>
          <a:lstStyle/>
          <a:p>
            <a:pPr marL="342900" indent="-342900">
              <a:buFont typeface="+mj-lt"/>
              <a:buAutoNum type="arabicPeriod"/>
            </a:pPr>
            <a:r>
              <a:rPr lang="en-US" sz="1800" b="1">
                <a:latin typeface="Calibri" panose="020F0502020204030204" pitchFamily="34" charset="0"/>
                <a:cs typeface="Calibri" panose="020F0502020204030204" pitchFamily="34" charset="0"/>
              </a:rPr>
              <a:t>Integration Reference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Integration Design Patterns</a:t>
            </a:r>
          </a:p>
          <a:p>
            <a:pPr marL="342900" indent="-342900">
              <a:buFont typeface="+mj-lt"/>
              <a:buAutoNum type="arabicPeriod"/>
            </a:pPr>
            <a:r>
              <a:rPr lang="en-US" sz="1800" b="1">
                <a:latin typeface="Calibri" panose="020F0502020204030204" pitchFamily="34" charset="0"/>
                <a:cs typeface="Calibri" panose="020F0502020204030204" pitchFamily="34" charset="0"/>
              </a:rPr>
              <a:t>Common Technical Components</a:t>
            </a:r>
          </a:p>
          <a:p>
            <a:pPr marL="342900" indent="-342900">
              <a:buFont typeface="+mj-lt"/>
              <a:buAutoNum type="arabicPeriod"/>
            </a:pPr>
            <a:r>
              <a:rPr lang="en-US" sz="1800" b="1">
                <a:solidFill>
                  <a:srgbClr val="FF0000"/>
                </a:solidFill>
                <a:latin typeface="Calibri" panose="020F0502020204030204" pitchFamily="34" charset="0"/>
                <a:cs typeface="Calibri" panose="020F0502020204030204" pitchFamily="34" charset="0"/>
              </a:rPr>
              <a:t>Application Connector/ Adapter</a:t>
            </a:r>
          </a:p>
          <a:p>
            <a:pPr marL="342900" indent="-342900">
              <a:buFont typeface="+mj-lt"/>
              <a:buAutoNum type="arabicPeriod"/>
            </a:pPr>
            <a:r>
              <a:rPr lang="en-US" sz="1800" b="1">
                <a:latin typeface="Calibri" panose="020F0502020204030204" pitchFamily="34" charset="0"/>
                <a:cs typeface="Calibri" panose="020F0502020204030204" pitchFamily="34" charset="0"/>
              </a:rPr>
              <a:t>Platform and Infrastructure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Release and Deployment</a:t>
            </a:r>
          </a:p>
          <a:p>
            <a:pPr marL="342900" indent="-342900">
              <a:buFont typeface="+mj-lt"/>
              <a:buAutoNum type="arabicPeriod"/>
            </a:pPr>
            <a:r>
              <a:rPr lang="en-US" sz="1800" b="1">
                <a:latin typeface="Calibri" panose="020F0502020204030204" pitchFamily="34" charset="0"/>
                <a:cs typeface="Calibri" panose="020F0502020204030204" pitchFamily="34" charset="0"/>
              </a:rPr>
              <a:t>Appendix-A</a:t>
            </a: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a:p>
        </p:txBody>
      </p:sp>
      <p:sp>
        <p:nvSpPr>
          <p:cNvPr id="4" name="Slide Number Placeholder 3">
            <a:extLst>
              <a:ext uri="{FF2B5EF4-FFF2-40B4-BE49-F238E27FC236}">
                <a16:creationId xmlns:a16="http://schemas.microsoft.com/office/drawing/2014/main" id="{271A2908-CC74-467A-80AE-B55786C28918}"/>
              </a:ext>
            </a:extLst>
          </p:cNvPr>
          <p:cNvSpPr>
            <a:spLocks noGrp="1"/>
          </p:cNvSpPr>
          <p:nvPr>
            <p:ph type="sldNum" sz="quarter" idx="4"/>
          </p:nvPr>
        </p:nvSpPr>
        <p:spPr/>
        <p:txBody>
          <a:bodyPr/>
          <a:lstStyle/>
          <a:p>
            <a:fld id="{BF059A51-1513-4722-B38F-49BCC75F15CA}" type="slidenum">
              <a:rPr lang="en-US" smtClean="0"/>
              <a:pPr/>
              <a:t>33</a:t>
            </a:fld>
            <a:endParaRPr lang="en-US"/>
          </a:p>
        </p:txBody>
      </p:sp>
    </p:spTree>
    <p:extLst>
      <p:ext uri="{BB962C8B-B14F-4D97-AF65-F5344CB8AC3E}">
        <p14:creationId xmlns:p14="http://schemas.microsoft.com/office/powerpoint/2010/main" val="886199559"/>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70F6D7-6803-4EBA-B083-D12C882EAEA4}"/>
              </a:ext>
            </a:extLst>
          </p:cNvPr>
          <p:cNvSpPr>
            <a:spLocks noGrp="1"/>
          </p:cNvSpPr>
          <p:nvPr>
            <p:ph type="ctrTitle"/>
          </p:nvPr>
        </p:nvSpPr>
        <p:spPr/>
        <p:txBody>
          <a:bodyPr/>
          <a:lstStyle/>
          <a:p>
            <a:r>
              <a:rPr lang="en-US"/>
              <a:t>Section 4</a:t>
            </a:r>
          </a:p>
        </p:txBody>
      </p:sp>
      <p:sp>
        <p:nvSpPr>
          <p:cNvPr id="2" name="Text Placeholder 1">
            <a:extLst>
              <a:ext uri="{FF2B5EF4-FFF2-40B4-BE49-F238E27FC236}">
                <a16:creationId xmlns:a16="http://schemas.microsoft.com/office/drawing/2014/main" id="{F27D1AA3-F8EB-4179-97D9-FC3716D2B229}"/>
              </a:ext>
            </a:extLst>
          </p:cNvPr>
          <p:cNvSpPr>
            <a:spLocks noGrp="1"/>
          </p:cNvSpPr>
          <p:nvPr>
            <p:ph type="subTitle" idx="1"/>
          </p:nvPr>
        </p:nvSpPr>
        <p:spPr/>
        <p:txBody>
          <a:bodyPr>
            <a:normAutofit/>
          </a:bodyPr>
          <a:lstStyle/>
          <a:p>
            <a:pPr>
              <a:buClr>
                <a:schemeClr val="tx1"/>
              </a:buClr>
            </a:pPr>
            <a:r>
              <a:rPr lang="en-US" sz="2800">
                <a:latin typeface="Calibri" panose="020F0502020204030204" pitchFamily="34" charset="0"/>
                <a:ea typeface="Open Sans" panose="020B0606030504020204" pitchFamily="34" charset="0"/>
                <a:cs typeface="Calibri" panose="020F0502020204030204" pitchFamily="34" charset="0"/>
              </a:rPr>
              <a:t>Application Connector</a:t>
            </a: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34</a:t>
            </a:fld>
            <a:endParaRPr lang="en-US"/>
          </a:p>
        </p:txBody>
      </p:sp>
    </p:spTree>
    <p:extLst>
      <p:ext uri="{BB962C8B-B14F-4D97-AF65-F5344CB8AC3E}">
        <p14:creationId xmlns:p14="http://schemas.microsoft.com/office/powerpoint/2010/main" val="4022399013"/>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0124E-370C-4B0C-889C-0A535E0E53E4}"/>
              </a:ext>
            </a:extLst>
          </p:cNvPr>
          <p:cNvSpPr>
            <a:spLocks noGrp="1"/>
          </p:cNvSpPr>
          <p:nvPr>
            <p:ph type="title"/>
          </p:nvPr>
        </p:nvSpPr>
        <p:spPr/>
        <p:txBody>
          <a:bodyPr>
            <a:normAutofit fontScale="90000"/>
          </a:bodyPr>
          <a:lstStyle/>
          <a:p>
            <a:r>
              <a:rPr lang="en-US"/>
              <a:t>Section 4</a:t>
            </a:r>
          </a:p>
        </p:txBody>
      </p:sp>
      <p:sp>
        <p:nvSpPr>
          <p:cNvPr id="6" name="Content Placeholder 5">
            <a:extLst>
              <a:ext uri="{FF2B5EF4-FFF2-40B4-BE49-F238E27FC236}">
                <a16:creationId xmlns:a16="http://schemas.microsoft.com/office/drawing/2014/main" id="{2A315BDC-E682-4AAA-9E15-E982E05C1097}"/>
              </a:ext>
            </a:extLst>
          </p:cNvPr>
          <p:cNvSpPr>
            <a:spLocks noGrp="1"/>
          </p:cNvSpPr>
          <p:nvPr>
            <p:ph sz="quarter" idx="12"/>
          </p:nvPr>
        </p:nvSpPr>
        <p:spPr/>
        <p:txBody>
          <a:bodyPr/>
          <a:lstStyle/>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Overview</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Proposed Connectors</a:t>
            </a:r>
          </a:p>
          <a:p>
            <a:endParaRPr lang="en-US"/>
          </a:p>
        </p:txBody>
      </p:sp>
      <p:sp>
        <p:nvSpPr>
          <p:cNvPr id="7" name="Text Placeholder 6">
            <a:extLst>
              <a:ext uri="{FF2B5EF4-FFF2-40B4-BE49-F238E27FC236}">
                <a16:creationId xmlns:a16="http://schemas.microsoft.com/office/drawing/2014/main" id="{5388FE96-42E0-4F88-9E2E-11050A2DF4A1}"/>
              </a:ext>
            </a:extLst>
          </p:cNvPr>
          <p:cNvSpPr>
            <a:spLocks noGrp="1"/>
          </p:cNvSpPr>
          <p:nvPr>
            <p:ph type="body" sz="quarter" idx="13"/>
          </p:nvPr>
        </p:nvSpPr>
        <p:spPr/>
        <p:txBody>
          <a:bodyPr vert="horz" lIns="91440" tIns="45720" rIns="91440" bIns="45720" rtlCol="0" anchor="t">
            <a:noAutofit/>
          </a:bodyPr>
          <a:lstStyle/>
          <a:p>
            <a:r>
              <a:rPr lang="en-US" sz="1600" dirty="0">
                <a:cs typeface="Arial"/>
              </a:rPr>
              <a:t>Connectors</a:t>
            </a:r>
            <a:endParaRPr lang="en-US" dirty="0"/>
          </a:p>
        </p:txBody>
      </p:sp>
      <p:sp>
        <p:nvSpPr>
          <p:cNvPr id="4" name="Slide Number Placeholder 3">
            <a:extLst>
              <a:ext uri="{FF2B5EF4-FFF2-40B4-BE49-F238E27FC236}">
                <a16:creationId xmlns:a16="http://schemas.microsoft.com/office/drawing/2014/main" id="{4AAC3232-8F4D-453B-A729-725C93C4A5FD}"/>
              </a:ext>
            </a:extLst>
          </p:cNvPr>
          <p:cNvSpPr>
            <a:spLocks noGrp="1"/>
          </p:cNvSpPr>
          <p:nvPr>
            <p:ph type="sldNum" sz="quarter" idx="4"/>
          </p:nvPr>
        </p:nvSpPr>
        <p:spPr/>
        <p:txBody>
          <a:bodyPr/>
          <a:lstStyle/>
          <a:p>
            <a:fld id="{BF059A51-1513-4722-B38F-49BCC75F15CA}" type="slidenum">
              <a:rPr lang="en-US" smtClean="0"/>
              <a:pPr/>
              <a:t>35</a:t>
            </a:fld>
            <a:endParaRPr lang="en-US"/>
          </a:p>
        </p:txBody>
      </p:sp>
      <p:sp>
        <p:nvSpPr>
          <p:cNvPr id="8" name="Text Placeholder 7">
            <a:extLst>
              <a:ext uri="{FF2B5EF4-FFF2-40B4-BE49-F238E27FC236}">
                <a16:creationId xmlns:a16="http://schemas.microsoft.com/office/drawing/2014/main" id="{EDB5E344-90D2-4527-BBAB-35855C23689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026565621"/>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FA23A9-CFDE-4AF3-A205-F3D2CCC64A4E}"/>
              </a:ext>
            </a:extLst>
          </p:cNvPr>
          <p:cNvPicPr>
            <a:picLocks noChangeAspect="1"/>
          </p:cNvPicPr>
          <p:nvPr/>
        </p:nvPicPr>
        <p:blipFill>
          <a:blip r:embed="rId3"/>
          <a:stretch>
            <a:fillRect/>
          </a:stretch>
        </p:blipFill>
        <p:spPr>
          <a:xfrm>
            <a:off x="2888287" y="1933871"/>
            <a:ext cx="4090030" cy="1457584"/>
          </a:xfrm>
          <a:prstGeom prst="rect">
            <a:avLst/>
          </a:prstGeom>
        </p:spPr>
      </p:pic>
      <p:sp>
        <p:nvSpPr>
          <p:cNvPr id="2" name="Title 1">
            <a:extLst>
              <a:ext uri="{FF2B5EF4-FFF2-40B4-BE49-F238E27FC236}">
                <a16:creationId xmlns:a16="http://schemas.microsoft.com/office/drawing/2014/main" id="{F8397B32-A111-44A5-9FE5-D6B7E3A927EC}"/>
              </a:ext>
            </a:extLst>
          </p:cNvPr>
          <p:cNvSpPr>
            <a:spLocks noGrp="1"/>
          </p:cNvSpPr>
          <p:nvPr>
            <p:ph type="title"/>
          </p:nvPr>
        </p:nvSpPr>
        <p:spPr>
          <a:xfrm>
            <a:off x="241015" y="174350"/>
            <a:ext cx="9031251" cy="497360"/>
          </a:xfrm>
        </p:spPr>
        <p:txBody>
          <a:bodyPr vert="horz" lIns="91440" tIns="45720" rIns="91440" bIns="45720" rtlCol="0" anchor="t">
            <a:normAutofit/>
          </a:bodyPr>
          <a:lstStyle/>
          <a:p>
            <a:pPr>
              <a:lnSpc>
                <a:spcPct val="90000"/>
              </a:lnSpc>
            </a:pPr>
            <a:r>
              <a:rPr lang="en-US" sz="2700" b="1" kern="1200">
                <a:latin typeface="+mj-lt"/>
                <a:ea typeface="+mj-ea"/>
                <a:cs typeface="+mj-cs"/>
              </a:rPr>
              <a:t>Application Connectors</a:t>
            </a:r>
          </a:p>
        </p:txBody>
      </p:sp>
      <p:graphicFrame>
        <p:nvGraphicFramePr>
          <p:cNvPr id="29" name="Table 28">
            <a:extLst>
              <a:ext uri="{FF2B5EF4-FFF2-40B4-BE49-F238E27FC236}">
                <a16:creationId xmlns:a16="http://schemas.microsoft.com/office/drawing/2014/main" id="{20A3C9FF-2AAD-4270-B670-671C140B5BC1}"/>
              </a:ext>
            </a:extLst>
          </p:cNvPr>
          <p:cNvGraphicFramePr>
            <a:graphicFrameLocks noGrp="1"/>
          </p:cNvGraphicFramePr>
          <p:nvPr>
            <p:extLst>
              <p:ext uri="{D42A27DB-BD31-4B8C-83A1-F6EECF244321}">
                <p14:modId xmlns:p14="http://schemas.microsoft.com/office/powerpoint/2010/main" val="484542427"/>
              </p:ext>
            </p:extLst>
          </p:nvPr>
        </p:nvGraphicFramePr>
        <p:xfrm>
          <a:off x="285778" y="3322778"/>
          <a:ext cx="8893118" cy="3684214"/>
        </p:xfrm>
        <a:graphic>
          <a:graphicData uri="http://schemas.openxmlformats.org/drawingml/2006/table">
            <a:tbl>
              <a:tblPr firstRow="1" bandRow="1">
                <a:tableStyleId>{69012ECD-51FC-41F1-AA8D-1B2483CD663E}</a:tableStyleId>
              </a:tblPr>
              <a:tblGrid>
                <a:gridCol w="3093038">
                  <a:extLst>
                    <a:ext uri="{9D8B030D-6E8A-4147-A177-3AD203B41FA5}">
                      <a16:colId xmlns:a16="http://schemas.microsoft.com/office/drawing/2014/main" val="1656935084"/>
                    </a:ext>
                  </a:extLst>
                </a:gridCol>
                <a:gridCol w="5800080">
                  <a:extLst>
                    <a:ext uri="{9D8B030D-6E8A-4147-A177-3AD203B41FA5}">
                      <a16:colId xmlns:a16="http://schemas.microsoft.com/office/drawing/2014/main" val="1476245985"/>
                    </a:ext>
                  </a:extLst>
                </a:gridCol>
              </a:tblGrid>
              <a:tr h="200080">
                <a:tc>
                  <a:txBody>
                    <a:bodyPr/>
                    <a:lstStyle/>
                    <a:p>
                      <a:pPr algn="l" fontAlgn="t"/>
                      <a:r>
                        <a:rPr lang="en-US" sz="900" b="1">
                          <a:effectLst/>
                        </a:rPr>
                        <a:t>Connectors/Adapters</a:t>
                      </a:r>
                      <a:endParaRPr lang="en-US" sz="900">
                        <a:effectLst/>
                      </a:endParaRPr>
                    </a:p>
                  </a:txBody>
                  <a:tcPr marL="8315" marR="8315" marT="5820" marB="5820"/>
                </a:tc>
                <a:tc>
                  <a:txBody>
                    <a:bodyPr/>
                    <a:lstStyle/>
                    <a:p>
                      <a:pPr algn="l" fontAlgn="t"/>
                      <a:r>
                        <a:rPr lang="en-US" sz="900" b="1">
                          <a:effectLst/>
                        </a:rPr>
                        <a:t>Description</a:t>
                      </a:r>
                      <a:endParaRPr lang="en-US" sz="900">
                        <a:effectLst/>
                      </a:endParaRPr>
                    </a:p>
                  </a:txBody>
                  <a:tcPr marL="8315" marR="8315" marT="5820" marB="5820"/>
                </a:tc>
                <a:extLst>
                  <a:ext uri="{0D108BD9-81ED-4DB2-BD59-A6C34878D82A}">
                    <a16:rowId xmlns:a16="http://schemas.microsoft.com/office/drawing/2014/main" val="3153911817"/>
                  </a:ext>
                </a:extLst>
              </a:tr>
              <a:tr h="731509">
                <a:tc>
                  <a:txBody>
                    <a:bodyPr/>
                    <a:lstStyle/>
                    <a:p>
                      <a:pPr algn="l" fontAlgn="t"/>
                      <a:r>
                        <a:rPr lang="en-US" sz="900" b="1">
                          <a:effectLst/>
                        </a:rPr>
                        <a:t>Salesforce Connector</a:t>
                      </a:r>
                      <a:endParaRPr lang="en-US" sz="900">
                        <a:effectLst/>
                      </a:endParaRPr>
                    </a:p>
                    <a:p>
                      <a:pPr algn="l" fontAlgn="t"/>
                      <a:r>
                        <a:rPr lang="en-US" sz="900" b="1">
                          <a:effectLst/>
                        </a:rPr>
                        <a:t> </a:t>
                      </a:r>
                      <a:endParaRPr lang="en-US" sz="900">
                        <a:effectLst/>
                      </a:endParaRPr>
                    </a:p>
                  </a:txBody>
                  <a:tcPr marL="8315" marR="8315" marT="5820" marB="5820"/>
                </a:tc>
                <a:tc>
                  <a:txBody>
                    <a:bodyPr/>
                    <a:lstStyle/>
                    <a:p>
                      <a:pPr algn="l" fontAlgn="t"/>
                      <a:r>
                        <a:rPr lang="en-US" sz="900">
                          <a:effectLst/>
                        </a:rPr>
                        <a:t>The MuleSoft Salesforce Connector lets one connect to the Salesforce SOAP API, REST API, Bulk API, and Streaming API, depending on the operation configured.</a:t>
                      </a:r>
                    </a:p>
                    <a:p>
                      <a:pPr algn="l" fontAlgn="t"/>
                      <a:r>
                        <a:rPr lang="en-US" sz="900">
                          <a:effectLst/>
                        </a:rPr>
                        <a:t>There are different ways to use a Salesforce connector in a Mule application: as an outbound connector or an inbound connector. Outbound - Connects with Salesforce and performs an operation to push data to Salesforce.</a:t>
                      </a:r>
                    </a:p>
                    <a:p>
                      <a:pPr algn="l" fontAlgn="t"/>
                      <a:r>
                        <a:rPr lang="en-US" sz="900">
                          <a:effectLst/>
                        </a:rPr>
                        <a:t>Inbound - Connects with Salesforce and returns a data as the query results.</a:t>
                      </a:r>
                    </a:p>
                  </a:txBody>
                  <a:tcPr marL="8315" marR="8315" marT="5820" marB="5820"/>
                </a:tc>
                <a:extLst>
                  <a:ext uri="{0D108BD9-81ED-4DB2-BD59-A6C34878D82A}">
                    <a16:rowId xmlns:a16="http://schemas.microsoft.com/office/drawing/2014/main" val="546777175"/>
                  </a:ext>
                </a:extLst>
              </a:tr>
              <a:tr h="837398">
                <a:tc>
                  <a:txBody>
                    <a:bodyPr/>
                    <a:lstStyle/>
                    <a:p>
                      <a:pPr algn="l" fontAlgn="t"/>
                      <a:r>
                        <a:rPr lang="en-US" sz="900" b="1">
                          <a:effectLst/>
                        </a:rPr>
                        <a:t>HTTP Connector</a:t>
                      </a:r>
                      <a:endParaRPr lang="en-US" sz="900">
                        <a:effectLst/>
                      </a:endParaRPr>
                    </a:p>
                    <a:p>
                      <a:pPr algn="l" fontAlgn="t"/>
                      <a:r>
                        <a:rPr lang="en-US" sz="900" b="1">
                          <a:effectLst/>
                        </a:rPr>
                        <a:t> </a:t>
                      </a:r>
                      <a:endParaRPr lang="en-US" sz="900">
                        <a:effectLst/>
                      </a:endParaRPr>
                    </a:p>
                  </a:txBody>
                  <a:tcPr marL="8315" marR="8315" marT="5820" marB="5820"/>
                </a:tc>
                <a:tc>
                  <a:txBody>
                    <a:bodyPr/>
                    <a:lstStyle/>
                    <a:p>
                      <a:pPr algn="l" fontAlgn="t"/>
                      <a:r>
                        <a:rPr lang="en-US" sz="900">
                          <a:effectLst/>
                        </a:rPr>
                        <a:t>The MuleSoft HTTPs connector enables one to declare HTTPs servers that listen to requests and trigger flows, as well as HTTPs clients that can communicate with any HTTPs service. This means that the HTTPs connector effectively allows one to both expose and consume HTTPs based APIs.</a:t>
                      </a:r>
                    </a:p>
                    <a:p>
                      <a:pPr algn="l" fontAlgn="t"/>
                      <a:r>
                        <a:rPr lang="en-US" sz="900">
                          <a:effectLst/>
                        </a:rPr>
                        <a:t>HTTPs Connector as a Listener/Servers - It can be used as a listener while exposing a Restful service.</a:t>
                      </a:r>
                    </a:p>
                    <a:p>
                      <a:pPr algn="l" fontAlgn="t"/>
                      <a:r>
                        <a:rPr lang="en-US" sz="900">
                          <a:effectLst/>
                        </a:rPr>
                        <a:t>HTTPs Connector as a Requester/ Clients - HTTPs clients enable one to send requests to HTTPs services and handle their responses. </a:t>
                      </a:r>
                    </a:p>
                  </a:txBody>
                  <a:tcPr marL="8315" marR="8315" marT="5820" marB="5820"/>
                </a:tc>
                <a:extLst>
                  <a:ext uri="{0D108BD9-81ED-4DB2-BD59-A6C34878D82A}">
                    <a16:rowId xmlns:a16="http://schemas.microsoft.com/office/drawing/2014/main" val="3141450513"/>
                  </a:ext>
                </a:extLst>
              </a:tr>
              <a:tr h="423511">
                <a:tc>
                  <a:txBody>
                    <a:bodyPr/>
                    <a:lstStyle/>
                    <a:p>
                      <a:pPr algn="l" fontAlgn="t"/>
                      <a:r>
                        <a:rPr lang="en-US" sz="900" b="1">
                          <a:effectLst/>
                        </a:rPr>
                        <a:t> </a:t>
                      </a:r>
                      <a:endParaRPr lang="en-US" sz="900">
                        <a:effectLst/>
                      </a:endParaRPr>
                    </a:p>
                    <a:p>
                      <a:pPr algn="l" fontAlgn="t"/>
                      <a:r>
                        <a:rPr lang="en-US" sz="900" b="1">
                          <a:effectLst/>
                        </a:rPr>
                        <a:t>SFTP Connector</a:t>
                      </a:r>
                      <a:endParaRPr lang="en-US" sz="900">
                        <a:effectLst/>
                      </a:endParaRPr>
                    </a:p>
                    <a:p>
                      <a:pPr algn="l" fontAlgn="t"/>
                      <a:r>
                        <a:rPr lang="en-US" sz="900" b="1">
                          <a:effectLst/>
                        </a:rPr>
                        <a:t> </a:t>
                      </a:r>
                      <a:endParaRPr lang="en-US" sz="900">
                        <a:effectLst/>
                      </a:endParaRPr>
                    </a:p>
                  </a:txBody>
                  <a:tcPr marL="8315" marR="8315" marT="5820" marB="5820"/>
                </a:tc>
                <a:tc>
                  <a:txBody>
                    <a:bodyPr/>
                    <a:lstStyle/>
                    <a:p>
                      <a:pPr algn="l" fontAlgn="t"/>
                      <a:r>
                        <a:rPr lang="en-US" sz="900">
                          <a:effectLst/>
                        </a:rPr>
                        <a:t>The MuleSoft SFTP Connector implements a secure file transport channel so that a Mule application can retrieve files and process them as Mule messages, or upload messages as files to a remote server. SFTP uses the SSH security protocol to transfer messages.</a:t>
                      </a:r>
                    </a:p>
                  </a:txBody>
                  <a:tcPr marL="8315" marR="8315" marT="5820" marB="5820"/>
                </a:tc>
                <a:extLst>
                  <a:ext uri="{0D108BD9-81ED-4DB2-BD59-A6C34878D82A}">
                    <a16:rowId xmlns:a16="http://schemas.microsoft.com/office/drawing/2014/main" val="729706894"/>
                  </a:ext>
                </a:extLst>
              </a:tr>
              <a:tr h="452388">
                <a:tc>
                  <a:txBody>
                    <a:bodyPr/>
                    <a:lstStyle/>
                    <a:p>
                      <a:pPr algn="l" fontAlgn="t"/>
                      <a:r>
                        <a:rPr lang="en-US" sz="900" b="1">
                          <a:effectLst/>
                        </a:rPr>
                        <a:t>ServiceNow Connector</a:t>
                      </a:r>
                      <a:endParaRPr lang="en-US" sz="900">
                        <a:effectLst/>
                      </a:endParaRPr>
                    </a:p>
                  </a:txBody>
                  <a:tcPr marL="8315" marR="8315" marT="5820" marB="5820"/>
                </a:tc>
                <a:tc>
                  <a:txBody>
                    <a:bodyPr/>
                    <a:lstStyle/>
                    <a:p>
                      <a:pPr algn="l" fontAlgn="t"/>
                      <a:r>
                        <a:rPr lang="en-US" sz="900">
                          <a:effectLst/>
                        </a:rPr>
                        <a:t>The </a:t>
                      </a:r>
                      <a:r>
                        <a:rPr lang="en-US" sz="900" err="1">
                          <a:effectLst/>
                        </a:rPr>
                        <a:t>Anypoint</a:t>
                      </a:r>
                      <a:r>
                        <a:rPr lang="en-US" sz="900">
                          <a:effectLst/>
                        </a:rPr>
                        <a:t> ServiceNow connector provides connections between Mule and ServiceNow apps.</a:t>
                      </a:r>
                    </a:p>
                    <a:p>
                      <a:pPr algn="l" fontAlgn="t"/>
                      <a:r>
                        <a:rPr lang="en-US" sz="900">
                          <a:effectLst/>
                        </a:rPr>
                        <a:t>It allows businesses to create instant API connectivity with the ServiceNow API, allowing them to quickly and easily interface with ServiceNow from within the MuleSoft </a:t>
                      </a:r>
                      <a:r>
                        <a:rPr lang="en-US" sz="900" err="1">
                          <a:effectLst/>
                        </a:rPr>
                        <a:t>Anypoint</a:t>
                      </a:r>
                      <a:r>
                        <a:rPr lang="en-US" sz="900">
                          <a:effectLst/>
                        </a:rPr>
                        <a:t> Platform.</a:t>
                      </a:r>
                    </a:p>
                  </a:txBody>
                  <a:tcPr marL="8315" marR="8315" marT="5820" marB="5820"/>
                </a:tc>
                <a:extLst>
                  <a:ext uri="{0D108BD9-81ED-4DB2-BD59-A6C34878D82A}">
                    <a16:rowId xmlns:a16="http://schemas.microsoft.com/office/drawing/2014/main" val="661575790"/>
                  </a:ext>
                </a:extLst>
              </a:tr>
              <a:tr h="269507">
                <a:tc>
                  <a:txBody>
                    <a:bodyPr/>
                    <a:lstStyle/>
                    <a:p>
                      <a:pPr algn="l" fontAlgn="t"/>
                      <a:r>
                        <a:rPr lang="en-US" sz="900" b="1" err="1">
                          <a:effectLst/>
                        </a:rPr>
                        <a:t>Anypoint</a:t>
                      </a:r>
                      <a:r>
                        <a:rPr lang="en-US" sz="900" b="1">
                          <a:effectLst/>
                        </a:rPr>
                        <a:t> MQ Connector</a:t>
                      </a:r>
                    </a:p>
                  </a:txBody>
                  <a:tcPr marL="8315" marR="8315" marT="5820" marB="5820"/>
                </a:tc>
                <a:tc>
                  <a:txBody>
                    <a:bodyPr/>
                    <a:lstStyle/>
                    <a:p>
                      <a:pPr algn="l" fontAlgn="t"/>
                      <a:r>
                        <a:rPr lang="en-US" sz="900">
                          <a:effectLst/>
                        </a:rPr>
                        <a:t>The </a:t>
                      </a:r>
                      <a:r>
                        <a:rPr lang="en-US" sz="900" err="1">
                          <a:effectLst/>
                        </a:rPr>
                        <a:t>Anypoint</a:t>
                      </a:r>
                      <a:r>
                        <a:rPr lang="en-US" sz="900">
                          <a:effectLst/>
                        </a:rPr>
                        <a:t> MQ connector provides publish-subscribe messaging to Mule apps using the </a:t>
                      </a:r>
                      <a:r>
                        <a:rPr lang="en-US" sz="900" err="1">
                          <a:effectLst/>
                        </a:rPr>
                        <a:t>Anypoint</a:t>
                      </a:r>
                      <a:r>
                        <a:rPr lang="en-US" sz="900">
                          <a:effectLst/>
                        </a:rPr>
                        <a:t> MQ cloud service. </a:t>
                      </a:r>
                      <a:r>
                        <a:rPr lang="en-US" sz="900" err="1">
                          <a:effectLst/>
                        </a:rPr>
                        <a:t>Anypoint</a:t>
                      </a:r>
                      <a:r>
                        <a:rPr lang="en-US" sz="900">
                          <a:effectLst/>
                        </a:rPr>
                        <a:t> MQ has 3 components - Message queue, Exchange queue and Dead letter queue</a:t>
                      </a:r>
                    </a:p>
                  </a:txBody>
                  <a:tcPr marL="8315" marR="8315" marT="5820" marB="5820"/>
                </a:tc>
                <a:extLst>
                  <a:ext uri="{0D108BD9-81ED-4DB2-BD59-A6C34878D82A}">
                    <a16:rowId xmlns:a16="http://schemas.microsoft.com/office/drawing/2014/main" val="872731739"/>
                  </a:ext>
                </a:extLst>
              </a:tr>
              <a:tr h="753368">
                <a:tc>
                  <a:txBody>
                    <a:bodyPr/>
                    <a:lstStyle/>
                    <a:p>
                      <a:pPr algn="l" fontAlgn="t"/>
                      <a:r>
                        <a:rPr lang="en-US" sz="900" b="1">
                          <a:effectLst/>
                        </a:rPr>
                        <a:t>Database Connector</a:t>
                      </a:r>
                    </a:p>
                  </a:txBody>
                  <a:tcPr marL="8315" marR="8315" marT="5820" marB="5820"/>
                </a:tc>
                <a:tc>
                  <a:txBody>
                    <a:bodyPr/>
                    <a:lstStyle/>
                    <a:p>
                      <a:pPr algn="l" fontAlgn="t"/>
                      <a:r>
                        <a:rPr lang="en-US" sz="900" err="1">
                          <a:effectLst/>
                        </a:rPr>
                        <a:t>Anypoint</a:t>
                      </a:r>
                      <a:r>
                        <a:rPr lang="en-US" sz="900">
                          <a:effectLst/>
                        </a:rPr>
                        <a:t> Connector for Database (Database Connector) establishes communication between your Mule app and a relational database. Database Connector can connect to almost any Java Database Connectivity (JDBC) relational database and run SQL operations.</a:t>
                      </a:r>
                    </a:p>
                  </a:txBody>
                  <a:tcPr marL="8315" marR="8315" marT="5820" marB="5820"/>
                </a:tc>
                <a:extLst>
                  <a:ext uri="{0D108BD9-81ED-4DB2-BD59-A6C34878D82A}">
                    <a16:rowId xmlns:a16="http://schemas.microsoft.com/office/drawing/2014/main" val="3712643531"/>
                  </a:ext>
                </a:extLst>
              </a:tr>
            </a:tbl>
          </a:graphicData>
        </a:graphic>
      </p:graphicFrame>
      <p:sp>
        <p:nvSpPr>
          <p:cNvPr id="45" name="Rectangle: Rounded Corners 44">
            <a:extLst>
              <a:ext uri="{FF2B5EF4-FFF2-40B4-BE49-F238E27FC236}">
                <a16:creationId xmlns:a16="http://schemas.microsoft.com/office/drawing/2014/main" id="{24530FE5-55E0-4ADD-9CAA-6C3F3363154F}"/>
              </a:ext>
            </a:extLst>
          </p:cNvPr>
          <p:cNvSpPr/>
          <p:nvPr/>
        </p:nvSpPr>
        <p:spPr>
          <a:xfrm>
            <a:off x="255937" y="931889"/>
            <a:ext cx="9030717" cy="99316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200" b="0" i="0">
                <a:solidFill>
                  <a:srgbClr val="000000"/>
                </a:solidFill>
                <a:effectLst/>
              </a:rPr>
              <a:t>Connectors are reusable extensions to Mule runtime engine (Mule) that enables developers to integrate a Mule app with third-party APIs, databases, and standard integration protocols. Connectors abstract the technical details involved with connecting to a target system. All connectivity in Mule 4 is provided through connectors. We can create a connector with the </a:t>
            </a:r>
            <a:r>
              <a:rPr lang="en-US" sz="1200" b="0" i="0" err="1">
                <a:solidFill>
                  <a:srgbClr val="000000"/>
                </a:solidFill>
                <a:effectLst/>
              </a:rPr>
              <a:t>Anypoint</a:t>
            </a:r>
            <a:r>
              <a:rPr lang="en-US" sz="1200" b="0" i="0">
                <a:solidFill>
                  <a:srgbClr val="000000"/>
                </a:solidFill>
                <a:effectLst/>
              </a:rPr>
              <a:t> Connector </a:t>
            </a:r>
            <a:r>
              <a:rPr lang="en-US" sz="1200" b="0" i="0" err="1">
                <a:solidFill>
                  <a:srgbClr val="000000"/>
                </a:solidFill>
                <a:effectLst/>
              </a:rPr>
              <a:t>DevKit</a:t>
            </a:r>
            <a:r>
              <a:rPr lang="en-US" sz="1200" b="0" i="0">
                <a:solidFill>
                  <a:srgbClr val="000000"/>
                </a:solidFill>
                <a:effectLst/>
              </a:rPr>
              <a:t> and the </a:t>
            </a:r>
            <a:r>
              <a:rPr lang="en-US" sz="1200" b="0" i="0" err="1">
                <a:solidFill>
                  <a:srgbClr val="000000"/>
                </a:solidFill>
                <a:effectLst/>
              </a:rPr>
              <a:t>Anypoint</a:t>
            </a:r>
            <a:r>
              <a:rPr lang="en-US" sz="1200" b="0" i="0">
                <a:solidFill>
                  <a:srgbClr val="000000"/>
                </a:solidFill>
                <a:effectLst/>
              </a:rPr>
              <a:t> Studio IDE. </a:t>
            </a:r>
            <a:r>
              <a:rPr lang="en-US" sz="1200" b="0" i="0" err="1">
                <a:solidFill>
                  <a:srgbClr val="000000"/>
                </a:solidFill>
                <a:effectLst/>
              </a:rPr>
              <a:t>Anypoint</a:t>
            </a:r>
            <a:r>
              <a:rPr lang="en-US" sz="1200" b="0" i="0">
                <a:solidFill>
                  <a:srgbClr val="000000"/>
                </a:solidFill>
                <a:effectLst/>
              </a:rPr>
              <a:t> Connector </a:t>
            </a:r>
            <a:r>
              <a:rPr lang="en-US" sz="1200" b="0" i="0" err="1">
                <a:solidFill>
                  <a:srgbClr val="000000"/>
                </a:solidFill>
                <a:effectLst/>
              </a:rPr>
              <a:t>DevKit</a:t>
            </a:r>
            <a:r>
              <a:rPr lang="en-US" sz="1200" b="0" i="0">
                <a:solidFill>
                  <a:srgbClr val="000000"/>
                </a:solidFill>
                <a:effectLst/>
              </a:rPr>
              <a:t> provides the tools and interfaces for building custom connectors.</a:t>
            </a:r>
            <a:endParaRPr lang="en-US" sz="1200" b="0" i="0">
              <a:solidFill>
                <a:srgbClr val="5E6C84"/>
              </a:solidFill>
              <a:effectLst/>
            </a:endParaRPr>
          </a:p>
        </p:txBody>
      </p:sp>
      <p:sp>
        <p:nvSpPr>
          <p:cNvPr id="9" name="TextBox 8">
            <a:extLst>
              <a:ext uri="{FF2B5EF4-FFF2-40B4-BE49-F238E27FC236}">
                <a16:creationId xmlns:a16="http://schemas.microsoft.com/office/drawing/2014/main" id="{F2D49C11-C8E8-426C-83FD-1661918630BA}"/>
              </a:ext>
            </a:extLst>
          </p:cNvPr>
          <p:cNvSpPr txBox="1"/>
          <p:nvPr/>
        </p:nvSpPr>
        <p:spPr>
          <a:xfrm>
            <a:off x="255937" y="2296409"/>
            <a:ext cx="2504468" cy="366254"/>
          </a:xfrm>
          <a:prstGeom prst="rect">
            <a:avLst/>
          </a:prstGeom>
          <a:noFill/>
        </p:spPr>
        <p:txBody>
          <a:bodyPr wrap="none" rtlCol="0">
            <a:spAutoFit/>
          </a:bodyPr>
          <a:lstStyle/>
          <a:p>
            <a:r>
              <a:rPr lang="en-US">
                <a:solidFill>
                  <a:schemeClr val="bg2"/>
                </a:solidFill>
              </a:rPr>
              <a:t>Connector Architecture</a:t>
            </a:r>
          </a:p>
        </p:txBody>
      </p:sp>
    </p:spTree>
    <p:extLst>
      <p:ext uri="{BB962C8B-B14F-4D97-AF65-F5344CB8AC3E}">
        <p14:creationId xmlns:p14="http://schemas.microsoft.com/office/powerpoint/2010/main" val="217016450"/>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D6EF46-EA28-4BDE-92E5-73CAE3EEE571}"/>
              </a:ext>
            </a:extLst>
          </p:cNvPr>
          <p:cNvSpPr>
            <a:spLocks noGrp="1"/>
          </p:cNvSpPr>
          <p:nvPr>
            <p:ph type="body" sz="quarter" idx="11"/>
          </p:nvPr>
        </p:nvSpPr>
        <p:spPr/>
        <p:txBody>
          <a:bodyPr>
            <a:normAutofit/>
          </a:bodyPr>
          <a:lstStyle/>
          <a:p>
            <a:pPr marL="342900" indent="-342900">
              <a:buFont typeface="+mj-lt"/>
              <a:buAutoNum type="arabicPeriod"/>
            </a:pPr>
            <a:r>
              <a:rPr lang="en-US" sz="1800" b="1">
                <a:latin typeface="Calibri" panose="020F0502020204030204" pitchFamily="34" charset="0"/>
                <a:cs typeface="Calibri" panose="020F0502020204030204" pitchFamily="34" charset="0"/>
              </a:rPr>
              <a:t>Integration Reference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Integration Design Patterns</a:t>
            </a:r>
          </a:p>
          <a:p>
            <a:pPr marL="342900" indent="-342900">
              <a:buFont typeface="+mj-lt"/>
              <a:buAutoNum type="arabicPeriod"/>
            </a:pPr>
            <a:r>
              <a:rPr lang="en-US" sz="1800" b="1">
                <a:latin typeface="Calibri" panose="020F0502020204030204" pitchFamily="34" charset="0"/>
                <a:cs typeface="Calibri" panose="020F0502020204030204" pitchFamily="34" charset="0"/>
              </a:rPr>
              <a:t>Common Technical Components</a:t>
            </a:r>
          </a:p>
          <a:p>
            <a:pPr marL="342900" indent="-342900">
              <a:buFont typeface="+mj-lt"/>
              <a:buAutoNum type="arabicPeriod"/>
            </a:pPr>
            <a:r>
              <a:rPr lang="en-US" sz="1800" b="1">
                <a:latin typeface="Calibri" panose="020F0502020204030204" pitchFamily="34" charset="0"/>
                <a:cs typeface="Calibri" panose="020F0502020204030204" pitchFamily="34" charset="0"/>
              </a:rPr>
              <a:t>Application Connector/ Adapter</a:t>
            </a:r>
          </a:p>
          <a:p>
            <a:pPr marL="342900" indent="-342900">
              <a:buFont typeface="+mj-lt"/>
              <a:buAutoNum type="arabicPeriod"/>
            </a:pPr>
            <a:r>
              <a:rPr lang="en-US" sz="1800" b="1">
                <a:solidFill>
                  <a:srgbClr val="FF0000"/>
                </a:solidFill>
                <a:latin typeface="Calibri" panose="020F0502020204030204" pitchFamily="34" charset="0"/>
                <a:cs typeface="Calibri" panose="020F0502020204030204" pitchFamily="34" charset="0"/>
              </a:rPr>
              <a:t>Platform and Infrastructure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Release and Deployment</a:t>
            </a:r>
          </a:p>
          <a:p>
            <a:pPr marL="342900" indent="-342900">
              <a:buFont typeface="+mj-lt"/>
              <a:buAutoNum type="arabicPeriod"/>
            </a:pPr>
            <a:r>
              <a:rPr lang="en-US" sz="1800" b="1">
                <a:latin typeface="Calibri" panose="020F0502020204030204" pitchFamily="34" charset="0"/>
                <a:cs typeface="Calibri" panose="020F0502020204030204" pitchFamily="34" charset="0"/>
              </a:rPr>
              <a:t>Appendix-A</a:t>
            </a: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a:p>
        </p:txBody>
      </p:sp>
      <p:sp>
        <p:nvSpPr>
          <p:cNvPr id="4" name="Slide Number Placeholder 3">
            <a:extLst>
              <a:ext uri="{FF2B5EF4-FFF2-40B4-BE49-F238E27FC236}">
                <a16:creationId xmlns:a16="http://schemas.microsoft.com/office/drawing/2014/main" id="{271A2908-CC74-467A-80AE-B55786C28918}"/>
              </a:ext>
            </a:extLst>
          </p:cNvPr>
          <p:cNvSpPr>
            <a:spLocks noGrp="1"/>
          </p:cNvSpPr>
          <p:nvPr>
            <p:ph type="sldNum" sz="quarter" idx="4"/>
          </p:nvPr>
        </p:nvSpPr>
        <p:spPr/>
        <p:txBody>
          <a:bodyPr/>
          <a:lstStyle/>
          <a:p>
            <a:fld id="{BF059A51-1513-4722-B38F-49BCC75F15CA}" type="slidenum">
              <a:rPr lang="en-US" smtClean="0"/>
              <a:pPr/>
              <a:t>37</a:t>
            </a:fld>
            <a:endParaRPr lang="en-US"/>
          </a:p>
        </p:txBody>
      </p:sp>
    </p:spTree>
    <p:extLst>
      <p:ext uri="{BB962C8B-B14F-4D97-AF65-F5344CB8AC3E}">
        <p14:creationId xmlns:p14="http://schemas.microsoft.com/office/powerpoint/2010/main" val="2892975338"/>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70F6D7-6803-4EBA-B083-D12C882EAEA4}"/>
              </a:ext>
            </a:extLst>
          </p:cNvPr>
          <p:cNvSpPr>
            <a:spLocks noGrp="1"/>
          </p:cNvSpPr>
          <p:nvPr>
            <p:ph type="ctrTitle"/>
          </p:nvPr>
        </p:nvSpPr>
        <p:spPr/>
        <p:txBody>
          <a:bodyPr/>
          <a:lstStyle/>
          <a:p>
            <a:r>
              <a:rPr lang="en-US" sz="3600">
                <a:latin typeface="Calibri" panose="020F0502020204030204" pitchFamily="34" charset="0"/>
                <a:cs typeface="Calibri" panose="020F0502020204030204" pitchFamily="34" charset="0"/>
              </a:rPr>
              <a:t>Section 5</a:t>
            </a:r>
          </a:p>
        </p:txBody>
      </p:sp>
      <p:sp>
        <p:nvSpPr>
          <p:cNvPr id="2" name="Text Placeholder 1">
            <a:extLst>
              <a:ext uri="{FF2B5EF4-FFF2-40B4-BE49-F238E27FC236}">
                <a16:creationId xmlns:a16="http://schemas.microsoft.com/office/drawing/2014/main" id="{F27D1AA3-F8EB-4179-97D9-FC3716D2B229}"/>
              </a:ext>
            </a:extLst>
          </p:cNvPr>
          <p:cNvSpPr>
            <a:spLocks noGrp="1"/>
          </p:cNvSpPr>
          <p:nvPr>
            <p:ph type="subTitle" idx="1"/>
          </p:nvPr>
        </p:nvSpPr>
        <p:spPr/>
        <p:txBody>
          <a:bodyPr>
            <a:normAutofit/>
          </a:bodyPr>
          <a:lstStyle/>
          <a:p>
            <a:pPr>
              <a:buClr>
                <a:schemeClr val="tx1"/>
              </a:buClr>
            </a:pPr>
            <a:r>
              <a:rPr lang="en-US" sz="2800">
                <a:latin typeface="Calibri" panose="020F0502020204030204" pitchFamily="34" charset="0"/>
                <a:cs typeface="Calibri" panose="020F0502020204030204" pitchFamily="34" charset="0"/>
              </a:rPr>
              <a:t>Platform and Infrastructure Architecture</a:t>
            </a:r>
            <a:endParaRPr lang="en-US" sz="2800">
              <a:latin typeface="Calibri" panose="020F0502020204030204" pitchFamily="34" charset="0"/>
              <a:ea typeface="Open Sans" panose="020B060603050402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38</a:t>
            </a:fld>
            <a:endParaRPr lang="en-US"/>
          </a:p>
        </p:txBody>
      </p:sp>
    </p:spTree>
    <p:extLst>
      <p:ext uri="{BB962C8B-B14F-4D97-AF65-F5344CB8AC3E}">
        <p14:creationId xmlns:p14="http://schemas.microsoft.com/office/powerpoint/2010/main" val="1354428301"/>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0124E-370C-4B0C-889C-0A535E0E53E4}"/>
              </a:ext>
            </a:extLst>
          </p:cNvPr>
          <p:cNvSpPr>
            <a:spLocks noGrp="1"/>
          </p:cNvSpPr>
          <p:nvPr>
            <p:ph type="title"/>
          </p:nvPr>
        </p:nvSpPr>
        <p:spPr/>
        <p:txBody>
          <a:bodyPr>
            <a:normAutofit fontScale="90000"/>
          </a:bodyPr>
          <a:lstStyle/>
          <a:p>
            <a:r>
              <a:rPr lang="en-US"/>
              <a:t>Section 6</a:t>
            </a:r>
          </a:p>
        </p:txBody>
      </p:sp>
      <p:sp>
        <p:nvSpPr>
          <p:cNvPr id="6" name="Content Placeholder 5">
            <a:extLst>
              <a:ext uri="{FF2B5EF4-FFF2-40B4-BE49-F238E27FC236}">
                <a16:creationId xmlns:a16="http://schemas.microsoft.com/office/drawing/2014/main" id="{2A315BDC-E682-4AAA-9E15-E982E05C1097}"/>
              </a:ext>
            </a:extLst>
          </p:cNvPr>
          <p:cNvSpPr>
            <a:spLocks noGrp="1"/>
          </p:cNvSpPr>
          <p:nvPr>
            <p:ph sz="quarter" idx="12"/>
          </p:nvPr>
        </p:nvSpPr>
        <p:spPr/>
        <p:txBody>
          <a:bodyPr/>
          <a:lstStyle/>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Infrastructure Reference Architecture </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Platform Details</a:t>
            </a:r>
          </a:p>
          <a:p>
            <a:endParaRPr lang="en-US"/>
          </a:p>
        </p:txBody>
      </p:sp>
      <p:sp>
        <p:nvSpPr>
          <p:cNvPr id="7" name="Text Placeholder 6">
            <a:extLst>
              <a:ext uri="{FF2B5EF4-FFF2-40B4-BE49-F238E27FC236}">
                <a16:creationId xmlns:a16="http://schemas.microsoft.com/office/drawing/2014/main" id="{5388FE96-42E0-4F88-9E2E-11050A2DF4A1}"/>
              </a:ext>
            </a:extLst>
          </p:cNvPr>
          <p:cNvSpPr>
            <a:spLocks noGrp="1"/>
          </p:cNvSpPr>
          <p:nvPr>
            <p:ph type="body" sz="quarter" idx="13"/>
          </p:nvPr>
        </p:nvSpPr>
        <p:spPr/>
        <p:txBody>
          <a:bodyPr vert="horz" lIns="91440" tIns="45720" rIns="91440" bIns="45720" rtlCol="0" anchor="t">
            <a:noAutofit/>
          </a:bodyPr>
          <a:lstStyle/>
          <a:p>
            <a:r>
              <a:rPr lang="en-US" sz="1600" dirty="0">
                <a:cs typeface="Arial"/>
              </a:rPr>
              <a:t>This section detailed out the Platform and infrastructure</a:t>
            </a:r>
            <a:endParaRPr lang="en-US" dirty="0" err="1"/>
          </a:p>
        </p:txBody>
      </p:sp>
      <p:sp>
        <p:nvSpPr>
          <p:cNvPr id="4" name="Slide Number Placeholder 3">
            <a:extLst>
              <a:ext uri="{FF2B5EF4-FFF2-40B4-BE49-F238E27FC236}">
                <a16:creationId xmlns:a16="http://schemas.microsoft.com/office/drawing/2014/main" id="{4AAC3232-8F4D-453B-A729-725C93C4A5FD}"/>
              </a:ext>
            </a:extLst>
          </p:cNvPr>
          <p:cNvSpPr>
            <a:spLocks noGrp="1"/>
          </p:cNvSpPr>
          <p:nvPr>
            <p:ph type="sldNum" sz="quarter" idx="4"/>
          </p:nvPr>
        </p:nvSpPr>
        <p:spPr/>
        <p:txBody>
          <a:bodyPr/>
          <a:lstStyle/>
          <a:p>
            <a:fld id="{BF059A51-1513-4722-B38F-49BCC75F15CA}" type="slidenum">
              <a:rPr lang="en-US" smtClean="0"/>
              <a:pPr/>
              <a:t>39</a:t>
            </a:fld>
            <a:endParaRPr lang="en-US"/>
          </a:p>
        </p:txBody>
      </p:sp>
      <p:sp>
        <p:nvSpPr>
          <p:cNvPr id="8" name="Text Placeholder 7">
            <a:extLst>
              <a:ext uri="{FF2B5EF4-FFF2-40B4-BE49-F238E27FC236}">
                <a16:creationId xmlns:a16="http://schemas.microsoft.com/office/drawing/2014/main" id="{EDB5E344-90D2-4527-BBAB-35855C23689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2475850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70F6D7-6803-4EBA-B083-D12C882EAEA4}"/>
              </a:ext>
            </a:extLst>
          </p:cNvPr>
          <p:cNvSpPr>
            <a:spLocks noGrp="1"/>
          </p:cNvSpPr>
          <p:nvPr>
            <p:ph type="ctrTitle"/>
          </p:nvPr>
        </p:nvSpPr>
        <p:spPr/>
        <p:txBody>
          <a:bodyPr/>
          <a:lstStyle/>
          <a:p>
            <a:r>
              <a:rPr lang="en-US"/>
              <a:t>Section 1</a:t>
            </a:r>
          </a:p>
        </p:txBody>
      </p:sp>
      <p:sp>
        <p:nvSpPr>
          <p:cNvPr id="2" name="Text Placeholder 1">
            <a:extLst>
              <a:ext uri="{FF2B5EF4-FFF2-40B4-BE49-F238E27FC236}">
                <a16:creationId xmlns:a16="http://schemas.microsoft.com/office/drawing/2014/main" id="{F27D1AA3-F8EB-4179-97D9-FC3716D2B229}"/>
              </a:ext>
            </a:extLst>
          </p:cNvPr>
          <p:cNvSpPr>
            <a:spLocks noGrp="1"/>
          </p:cNvSpPr>
          <p:nvPr>
            <p:ph type="subTitle" idx="1"/>
          </p:nvPr>
        </p:nvSpPr>
        <p:spPr/>
        <p:txBody>
          <a:bodyPr>
            <a:normAutofit/>
          </a:bodyPr>
          <a:lstStyle/>
          <a:p>
            <a:pPr>
              <a:buClr>
                <a:schemeClr val="tx1"/>
              </a:buClr>
            </a:pPr>
            <a:r>
              <a:rPr lang="en-US" sz="2800"/>
              <a:t>Integration Reference Architecture</a:t>
            </a:r>
            <a:endParaRPr lang="en-US" sz="2800">
              <a:latin typeface="Calibri" panose="020F0502020204030204" pitchFamily="34" charset="0"/>
              <a:ea typeface="Open Sans" panose="020B060603050402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4</a:t>
            </a:fld>
            <a:endParaRPr lang="en-US"/>
          </a:p>
        </p:txBody>
      </p:sp>
    </p:spTree>
    <p:extLst>
      <p:ext uri="{BB962C8B-B14F-4D97-AF65-F5344CB8AC3E}">
        <p14:creationId xmlns:p14="http://schemas.microsoft.com/office/powerpoint/2010/main" val="70773163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891A56-13F5-43A7-904D-2F751E60DFFE}"/>
              </a:ext>
            </a:extLst>
          </p:cNvPr>
          <p:cNvSpPr>
            <a:spLocks noGrp="1"/>
          </p:cNvSpPr>
          <p:nvPr>
            <p:ph type="title"/>
          </p:nvPr>
        </p:nvSpPr>
        <p:spPr/>
        <p:txBody>
          <a:bodyPr>
            <a:normAutofit fontScale="90000"/>
          </a:bodyPr>
          <a:lstStyle/>
          <a:p>
            <a:r>
              <a:rPr lang="en-US" dirty="0"/>
              <a:t>XXXX  MuleSoft CloudHub Architecture</a:t>
            </a:r>
          </a:p>
        </p:txBody>
      </p:sp>
      <p:sp>
        <p:nvSpPr>
          <p:cNvPr id="3" name="Slide Number Placeholder 2">
            <a:extLst>
              <a:ext uri="{FF2B5EF4-FFF2-40B4-BE49-F238E27FC236}">
                <a16:creationId xmlns:a16="http://schemas.microsoft.com/office/drawing/2014/main" id="{26F783EE-5FBE-478C-956C-64EA120ADF52}"/>
              </a:ext>
            </a:extLst>
          </p:cNvPr>
          <p:cNvSpPr>
            <a:spLocks noGrp="1"/>
          </p:cNvSpPr>
          <p:nvPr>
            <p:ph type="sldNum" sz="quarter" idx="4"/>
          </p:nvPr>
        </p:nvSpPr>
        <p:spPr/>
        <p:txBody>
          <a:bodyPr/>
          <a:lstStyle/>
          <a:p>
            <a:fld id="{BF059A51-1513-4722-B38F-49BCC75F15CA}" type="slidenum">
              <a:rPr lang="en-US" smtClean="0"/>
              <a:pPr/>
              <a:t>40</a:t>
            </a:fld>
            <a:endParaRPr lang="en-US"/>
          </a:p>
        </p:txBody>
      </p:sp>
      <p:sp>
        <p:nvSpPr>
          <p:cNvPr id="6" name="Text Placeholder 5">
            <a:extLst>
              <a:ext uri="{FF2B5EF4-FFF2-40B4-BE49-F238E27FC236}">
                <a16:creationId xmlns:a16="http://schemas.microsoft.com/office/drawing/2014/main" id="{CE420E84-CB68-488E-AAE9-626BA36C5769}"/>
              </a:ext>
            </a:extLst>
          </p:cNvPr>
          <p:cNvSpPr>
            <a:spLocks noGrp="1"/>
          </p:cNvSpPr>
          <p:nvPr>
            <p:ph type="body" sz="quarter" idx="14"/>
          </p:nvPr>
        </p:nvSpPr>
        <p:spPr/>
        <p:txBody>
          <a:bodyPr/>
          <a:lstStyle/>
          <a:p>
            <a:endParaRPr lang="en-US"/>
          </a:p>
        </p:txBody>
      </p:sp>
      <p:graphicFrame>
        <p:nvGraphicFramePr>
          <p:cNvPr id="10" name="Table 9">
            <a:extLst>
              <a:ext uri="{FF2B5EF4-FFF2-40B4-BE49-F238E27FC236}">
                <a16:creationId xmlns:a16="http://schemas.microsoft.com/office/drawing/2014/main" id="{AE69873A-D82E-439F-BFD5-166309D5167E}"/>
              </a:ext>
            </a:extLst>
          </p:cNvPr>
          <p:cNvGraphicFramePr>
            <a:graphicFrameLocks noGrp="1"/>
          </p:cNvGraphicFramePr>
          <p:nvPr>
            <p:extLst>
              <p:ext uri="{D42A27DB-BD31-4B8C-83A1-F6EECF244321}">
                <p14:modId xmlns:p14="http://schemas.microsoft.com/office/powerpoint/2010/main" val="1986417219"/>
              </p:ext>
            </p:extLst>
          </p:nvPr>
        </p:nvGraphicFramePr>
        <p:xfrm>
          <a:off x="241015" y="5425786"/>
          <a:ext cx="8650775" cy="1310802"/>
        </p:xfrm>
        <a:graphic>
          <a:graphicData uri="http://schemas.openxmlformats.org/drawingml/2006/table">
            <a:tbl>
              <a:tblPr/>
              <a:tblGrid>
                <a:gridCol w="1730155">
                  <a:extLst>
                    <a:ext uri="{9D8B030D-6E8A-4147-A177-3AD203B41FA5}">
                      <a16:colId xmlns:a16="http://schemas.microsoft.com/office/drawing/2014/main" val="1265856600"/>
                    </a:ext>
                  </a:extLst>
                </a:gridCol>
                <a:gridCol w="1730155">
                  <a:extLst>
                    <a:ext uri="{9D8B030D-6E8A-4147-A177-3AD203B41FA5}">
                      <a16:colId xmlns:a16="http://schemas.microsoft.com/office/drawing/2014/main" val="4226479850"/>
                    </a:ext>
                  </a:extLst>
                </a:gridCol>
                <a:gridCol w="1730155">
                  <a:extLst>
                    <a:ext uri="{9D8B030D-6E8A-4147-A177-3AD203B41FA5}">
                      <a16:colId xmlns:a16="http://schemas.microsoft.com/office/drawing/2014/main" val="3650064689"/>
                    </a:ext>
                  </a:extLst>
                </a:gridCol>
                <a:gridCol w="1730155">
                  <a:extLst>
                    <a:ext uri="{9D8B030D-6E8A-4147-A177-3AD203B41FA5}">
                      <a16:colId xmlns:a16="http://schemas.microsoft.com/office/drawing/2014/main" val="215435038"/>
                    </a:ext>
                  </a:extLst>
                </a:gridCol>
                <a:gridCol w="1730155">
                  <a:extLst>
                    <a:ext uri="{9D8B030D-6E8A-4147-A177-3AD203B41FA5}">
                      <a16:colId xmlns:a16="http://schemas.microsoft.com/office/drawing/2014/main" val="3559722764"/>
                    </a:ext>
                  </a:extLst>
                </a:gridCol>
              </a:tblGrid>
              <a:tr h="167350">
                <a:tc>
                  <a:txBody>
                    <a:bodyPr/>
                    <a:lstStyle/>
                    <a:p>
                      <a:pPr algn="l"/>
                      <a:r>
                        <a:rPr lang="en-US" sz="1000" b="1" dirty="0">
                          <a:solidFill>
                            <a:schemeClr val="bg1"/>
                          </a:solidFill>
                          <a:effectLst/>
                        </a:rPr>
                        <a:t>Worker Size</a:t>
                      </a:r>
                    </a:p>
                  </a:txBody>
                  <a:tcPr marL="81335" marR="81335" marT="40667" marB="40667" anchor="ctr">
                    <a:lnL>
                      <a:noFill/>
                    </a:lnL>
                    <a:lnR>
                      <a:noFill/>
                    </a:lnR>
                    <a:lnT>
                      <a:noFill/>
                    </a:lnT>
                    <a:lnB w="19050" cap="flat" cmpd="sng" algn="ctr">
                      <a:solidFill>
                        <a:srgbClr val="3A3B3C"/>
                      </a:solidFill>
                      <a:prstDash val="solid"/>
                      <a:round/>
                      <a:headEnd type="none" w="med" len="med"/>
                      <a:tailEnd type="none" w="med" len="med"/>
                    </a:lnB>
                    <a:solidFill>
                      <a:schemeClr val="accent1"/>
                    </a:solidFill>
                  </a:tcPr>
                </a:tc>
                <a:tc>
                  <a:txBody>
                    <a:bodyPr/>
                    <a:lstStyle/>
                    <a:p>
                      <a:pPr algn="l"/>
                      <a:r>
                        <a:rPr lang="en-US" sz="1000" b="1" dirty="0">
                          <a:solidFill>
                            <a:schemeClr val="bg1"/>
                          </a:solidFill>
                          <a:effectLst/>
                        </a:rPr>
                        <a:t>Environment </a:t>
                      </a:r>
                    </a:p>
                  </a:txBody>
                  <a:tcPr marL="81335" marR="81335" marT="40667" marB="40667" anchor="ctr">
                    <a:lnL>
                      <a:noFill/>
                    </a:lnL>
                    <a:lnR>
                      <a:noFill/>
                    </a:lnR>
                    <a:lnT>
                      <a:noFill/>
                    </a:lnT>
                    <a:lnB w="19050" cap="flat" cmpd="sng" algn="ctr">
                      <a:solidFill>
                        <a:srgbClr val="3A3B3C"/>
                      </a:solidFill>
                      <a:prstDash val="solid"/>
                      <a:round/>
                      <a:headEnd type="none" w="med" len="med"/>
                      <a:tailEnd type="none" w="med" len="med"/>
                    </a:lnB>
                    <a:solidFill>
                      <a:schemeClr val="accent1"/>
                    </a:solidFill>
                  </a:tcPr>
                </a:tc>
                <a:tc>
                  <a:txBody>
                    <a:bodyPr/>
                    <a:lstStyle/>
                    <a:p>
                      <a:pPr algn="l"/>
                      <a:r>
                        <a:rPr lang="en-US" sz="1000" b="1" dirty="0">
                          <a:solidFill>
                            <a:schemeClr val="bg1"/>
                          </a:solidFill>
                          <a:effectLst/>
                        </a:rPr>
                        <a:t>Workers</a:t>
                      </a:r>
                    </a:p>
                  </a:txBody>
                  <a:tcPr marL="81335" marR="81335" marT="40667" marB="40667" anchor="ctr">
                    <a:lnL>
                      <a:noFill/>
                    </a:lnL>
                    <a:lnR>
                      <a:noFill/>
                    </a:lnR>
                    <a:lnT>
                      <a:noFill/>
                    </a:lnT>
                    <a:lnB w="19050" cap="flat" cmpd="sng" algn="ctr">
                      <a:solidFill>
                        <a:srgbClr val="3A3B3C"/>
                      </a:solidFill>
                      <a:prstDash val="solid"/>
                      <a:round/>
                      <a:headEnd type="none" w="med" len="med"/>
                      <a:tailEnd type="none" w="med" len="med"/>
                    </a:lnB>
                    <a:solidFill>
                      <a:schemeClr val="accent1"/>
                    </a:solidFill>
                  </a:tcPr>
                </a:tc>
                <a:tc>
                  <a:txBody>
                    <a:bodyPr/>
                    <a:lstStyle/>
                    <a:p>
                      <a:pPr algn="l"/>
                      <a:r>
                        <a:rPr lang="en-US" sz="1000" b="1" dirty="0">
                          <a:solidFill>
                            <a:schemeClr val="bg1"/>
                          </a:solidFill>
                          <a:effectLst/>
                        </a:rPr>
                        <a:t>Heap Memory</a:t>
                      </a:r>
                    </a:p>
                  </a:txBody>
                  <a:tcPr marL="81335" marR="81335" marT="40667" marB="40667" anchor="ctr">
                    <a:lnL>
                      <a:noFill/>
                    </a:lnL>
                    <a:lnR>
                      <a:noFill/>
                    </a:lnR>
                    <a:lnT>
                      <a:noFill/>
                    </a:lnT>
                    <a:lnB w="19050" cap="flat" cmpd="sng" algn="ctr">
                      <a:solidFill>
                        <a:srgbClr val="3A3B3C"/>
                      </a:solidFill>
                      <a:prstDash val="solid"/>
                      <a:round/>
                      <a:headEnd type="none" w="med" len="med"/>
                      <a:tailEnd type="none" w="med" len="med"/>
                    </a:lnB>
                    <a:solidFill>
                      <a:schemeClr val="accent1"/>
                    </a:solidFill>
                  </a:tcPr>
                </a:tc>
                <a:tc>
                  <a:txBody>
                    <a:bodyPr/>
                    <a:lstStyle/>
                    <a:p>
                      <a:pPr algn="l"/>
                      <a:r>
                        <a:rPr lang="en-US" sz="1000" b="1" dirty="0">
                          <a:solidFill>
                            <a:schemeClr val="bg1"/>
                          </a:solidFill>
                          <a:effectLst/>
                        </a:rPr>
                        <a:t>Comments</a:t>
                      </a:r>
                    </a:p>
                  </a:txBody>
                  <a:tcPr marL="81335" marR="81335" marT="40667" marB="40667" anchor="ctr">
                    <a:lnL>
                      <a:noFill/>
                    </a:lnL>
                    <a:lnR>
                      <a:noFill/>
                    </a:lnR>
                    <a:lnT>
                      <a:noFill/>
                    </a:lnT>
                    <a:lnB w="19050" cap="flat" cmpd="sng" algn="ctr">
                      <a:solidFill>
                        <a:srgbClr val="3A3B3C"/>
                      </a:solidFill>
                      <a:prstDash val="solid"/>
                      <a:round/>
                      <a:headEnd type="none" w="med" len="med"/>
                      <a:tailEnd type="none" w="med" len="med"/>
                    </a:lnB>
                    <a:solidFill>
                      <a:schemeClr val="accent1"/>
                    </a:solidFill>
                  </a:tcPr>
                </a:tc>
                <a:extLst>
                  <a:ext uri="{0D108BD9-81ED-4DB2-BD59-A6C34878D82A}">
                    <a16:rowId xmlns:a16="http://schemas.microsoft.com/office/drawing/2014/main" val="2495545651"/>
                  </a:ext>
                </a:extLst>
              </a:tr>
              <a:tr h="167350">
                <a:tc>
                  <a:txBody>
                    <a:bodyPr/>
                    <a:lstStyle/>
                    <a:p>
                      <a:pPr algn="l" fontAlgn="t"/>
                      <a:r>
                        <a:rPr lang="en-US" sz="1000" dirty="0">
                          <a:effectLst/>
                        </a:rPr>
                        <a:t>0.1 vCores</a:t>
                      </a:r>
                    </a:p>
                  </a:txBody>
                  <a:tcPr marL="81335" marR="81335" marT="40667" marB="40667">
                    <a:lnL>
                      <a:noFill/>
                    </a:lnL>
                    <a:lnR w="9525" cap="flat" cmpd="sng" algn="ctr">
                      <a:solidFill>
                        <a:srgbClr val="E8E9EA"/>
                      </a:solidFill>
                      <a:prstDash val="solid"/>
                      <a:round/>
                      <a:headEnd type="none" w="med" len="med"/>
                      <a:tailEnd type="none" w="med" len="med"/>
                    </a:lnR>
                    <a:lnT w="19050" cap="flat" cmpd="sng" algn="ctr">
                      <a:solidFill>
                        <a:srgbClr val="3A3B3C"/>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algn="l" fontAlgn="t"/>
                      <a:r>
                        <a:rPr lang="en-US" sz="1000" dirty="0">
                          <a:effectLst/>
                        </a:rPr>
                        <a:t>DEV</a:t>
                      </a:r>
                    </a:p>
                    <a:p>
                      <a:pPr algn="l" fontAlgn="t"/>
                      <a:r>
                        <a:rPr lang="en-US" sz="1000" dirty="0">
                          <a:effectLst/>
                        </a:rPr>
                        <a:t>QA</a:t>
                      </a:r>
                    </a:p>
                    <a:p>
                      <a:pPr algn="l" fontAlgn="t"/>
                      <a:r>
                        <a:rPr lang="en-US" sz="1000" dirty="0">
                          <a:effectLst/>
                        </a:rPr>
                        <a:t>PROD</a:t>
                      </a:r>
                    </a:p>
                  </a:txBody>
                  <a:tcPr marL="81335" marR="81335" marT="40667" marB="40667">
                    <a:lnL w="9525" cap="flat" cmpd="sng" algn="ctr">
                      <a:solidFill>
                        <a:srgbClr val="E8E9EA"/>
                      </a:solidFill>
                      <a:prstDash val="solid"/>
                      <a:round/>
                      <a:headEnd type="none" w="med" len="med"/>
                      <a:tailEnd type="none" w="med" len="med"/>
                    </a:lnL>
                    <a:lnR w="9525" cap="flat" cmpd="sng" algn="ctr">
                      <a:solidFill>
                        <a:srgbClr val="E8E9EA"/>
                      </a:solidFill>
                      <a:prstDash val="solid"/>
                      <a:round/>
                      <a:headEnd type="none" w="med" len="med"/>
                      <a:tailEnd type="none" w="med" len="med"/>
                    </a:lnR>
                    <a:lnT w="19050" cap="flat" cmpd="sng" algn="ctr">
                      <a:solidFill>
                        <a:srgbClr val="3A3B3C"/>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algn="ctr" fontAlgn="t"/>
                      <a:r>
                        <a:rPr lang="en-US" sz="1000" dirty="0">
                          <a:effectLst/>
                        </a:rPr>
                        <a:t>1</a:t>
                      </a:r>
                    </a:p>
                    <a:p>
                      <a:pPr algn="ctr" fontAlgn="t"/>
                      <a:r>
                        <a:rPr lang="en-US" sz="1000" dirty="0">
                          <a:effectLst/>
                        </a:rPr>
                        <a:t>2</a:t>
                      </a:r>
                    </a:p>
                    <a:p>
                      <a:pPr algn="ctr" fontAlgn="t"/>
                      <a:r>
                        <a:rPr lang="en-US" sz="1000" dirty="0">
                          <a:effectLst/>
                        </a:rPr>
                        <a:t>2</a:t>
                      </a:r>
                    </a:p>
                  </a:txBody>
                  <a:tcPr marL="81335" marR="81335" marT="40667" marB="40667">
                    <a:lnL w="9525" cap="flat" cmpd="sng" algn="ctr">
                      <a:solidFill>
                        <a:srgbClr val="E8E9EA"/>
                      </a:solidFill>
                      <a:prstDash val="solid"/>
                      <a:round/>
                      <a:headEnd type="none" w="med" len="med"/>
                      <a:tailEnd type="none" w="med" len="med"/>
                    </a:lnL>
                    <a:lnR w="9525" cap="flat" cmpd="sng" algn="ctr">
                      <a:solidFill>
                        <a:srgbClr val="E8E9EA"/>
                      </a:solidFill>
                      <a:prstDash val="solid"/>
                      <a:round/>
                      <a:headEnd type="none" w="med" len="med"/>
                      <a:tailEnd type="none" w="med" len="med"/>
                    </a:lnR>
                    <a:lnT w="19050" cap="flat" cmpd="sng" algn="ctr">
                      <a:solidFill>
                        <a:srgbClr val="3A3B3C"/>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algn="l" fontAlgn="t"/>
                      <a:r>
                        <a:rPr lang="en-US" sz="1000" dirty="0">
                          <a:effectLst/>
                        </a:rPr>
                        <a:t>500 MB</a:t>
                      </a:r>
                    </a:p>
                    <a:p>
                      <a:pPr algn="l" fontAlgn="t"/>
                      <a:r>
                        <a:rPr lang="en-US" sz="1000" dirty="0">
                          <a:effectLst/>
                        </a:rPr>
                        <a:t>1 GB</a:t>
                      </a:r>
                    </a:p>
                    <a:p>
                      <a:pPr algn="l" fontAlgn="t"/>
                      <a:r>
                        <a:rPr lang="en-US" sz="1000" dirty="0">
                          <a:effectLst/>
                        </a:rPr>
                        <a:t>1 GB</a:t>
                      </a:r>
                    </a:p>
                  </a:txBody>
                  <a:tcPr marL="81335" marR="81335" marT="40667" marB="40667">
                    <a:lnL w="9525" cap="flat" cmpd="sng" algn="ctr">
                      <a:solidFill>
                        <a:srgbClr val="E8E9EA"/>
                      </a:solidFill>
                      <a:prstDash val="solid"/>
                      <a:round/>
                      <a:headEnd type="none" w="med" len="med"/>
                      <a:tailEnd type="none" w="med" len="med"/>
                    </a:lnL>
                    <a:lnR w="9525" cap="flat" cmpd="sng" algn="ctr">
                      <a:solidFill>
                        <a:srgbClr val="E8E9EA"/>
                      </a:solidFill>
                      <a:prstDash val="solid"/>
                      <a:round/>
                      <a:headEnd type="none" w="med" len="med"/>
                      <a:tailEnd type="none" w="med" len="med"/>
                    </a:lnR>
                    <a:lnT w="19050" cap="flat" cmpd="sng" algn="ctr">
                      <a:solidFill>
                        <a:srgbClr val="3A3B3C"/>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algn="l" fontAlgn="t"/>
                      <a:r>
                        <a:rPr lang="en-US" sz="1000" dirty="0">
                          <a:effectLst/>
                        </a:rPr>
                        <a:t>5-30 TPS, Payload size up to 100kb, Simple Logic or File size under 1GB</a:t>
                      </a:r>
                    </a:p>
                  </a:txBody>
                  <a:tcPr marL="81335" marR="81335" marT="40667" marB="40667">
                    <a:lnL w="9525" cap="flat" cmpd="sng" algn="ctr">
                      <a:solidFill>
                        <a:srgbClr val="E8E9EA"/>
                      </a:solidFill>
                      <a:prstDash val="solid"/>
                      <a:round/>
                      <a:headEnd type="none" w="med" len="med"/>
                      <a:tailEnd type="none" w="med" len="med"/>
                    </a:lnL>
                    <a:lnR>
                      <a:noFill/>
                    </a:lnR>
                    <a:lnT w="19050" cap="flat" cmpd="sng" algn="ctr">
                      <a:solidFill>
                        <a:srgbClr val="3A3B3C"/>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extLst>
                  <a:ext uri="{0D108BD9-81ED-4DB2-BD59-A6C34878D82A}">
                    <a16:rowId xmlns:a16="http://schemas.microsoft.com/office/drawing/2014/main" val="3019497786"/>
                  </a:ext>
                </a:extLst>
              </a:tr>
              <a:tr h="167350">
                <a:tc>
                  <a:txBody>
                    <a:bodyPr/>
                    <a:lstStyle/>
                    <a:p>
                      <a:pPr algn="l" fontAlgn="t"/>
                      <a:r>
                        <a:rPr lang="en-US" sz="1000" dirty="0">
                          <a:effectLst/>
                        </a:rPr>
                        <a:t>0.2 vCores</a:t>
                      </a:r>
                    </a:p>
                  </a:txBody>
                  <a:tcPr marL="81335" marR="81335" marT="40667" marB="40667">
                    <a:lnL>
                      <a:noFill/>
                    </a:lnL>
                    <a:lnR w="9525" cap="flat" cmpd="sng" algn="ctr">
                      <a:solidFill>
                        <a:srgbClr val="E8E9EA"/>
                      </a:solidFill>
                      <a:prstDash val="solid"/>
                      <a:round/>
                      <a:headEnd type="none" w="med" len="med"/>
                      <a:tailEnd type="none" w="med" len="med"/>
                    </a:lnR>
                    <a:lnT w="9525" cap="flat" cmpd="sng" algn="ctr">
                      <a:solidFill>
                        <a:srgbClr val="E8E9EA"/>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algn="l" fontAlgn="t"/>
                      <a:r>
                        <a:rPr lang="en-US" sz="1000" dirty="0">
                          <a:effectLst/>
                        </a:rPr>
                        <a:t>DEV</a:t>
                      </a:r>
                    </a:p>
                    <a:p>
                      <a:pPr algn="l" fontAlgn="t"/>
                      <a:r>
                        <a:rPr lang="en-US" sz="1000" dirty="0">
                          <a:effectLst/>
                        </a:rPr>
                        <a:t>QA, </a:t>
                      </a:r>
                    </a:p>
                    <a:p>
                      <a:pPr algn="l" fontAlgn="t"/>
                      <a:r>
                        <a:rPr lang="en-US" sz="1000" dirty="0">
                          <a:effectLst/>
                        </a:rPr>
                        <a:t>PROD</a:t>
                      </a:r>
                    </a:p>
                  </a:txBody>
                  <a:tcPr marL="81335" marR="81335" marT="40667" marB="40667">
                    <a:lnL w="9525" cap="flat" cmpd="sng" algn="ctr">
                      <a:solidFill>
                        <a:srgbClr val="E8E9EA"/>
                      </a:solidFill>
                      <a:prstDash val="solid"/>
                      <a:round/>
                      <a:headEnd type="none" w="med" len="med"/>
                      <a:tailEnd type="none" w="med" len="med"/>
                    </a:lnL>
                    <a:lnR w="9525" cap="flat" cmpd="sng" algn="ctr">
                      <a:solidFill>
                        <a:srgbClr val="E8E9EA"/>
                      </a:solidFill>
                      <a:prstDash val="solid"/>
                      <a:round/>
                      <a:headEnd type="none" w="med" len="med"/>
                      <a:tailEnd type="none" w="med" len="med"/>
                    </a:lnR>
                    <a:lnT w="9525" cap="flat" cmpd="sng" algn="ctr">
                      <a:solidFill>
                        <a:srgbClr val="E8E9EA"/>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algn="ctr" fontAlgn="t"/>
                      <a:r>
                        <a:rPr lang="en-US" sz="1000" dirty="0">
                          <a:effectLst/>
                        </a:rPr>
                        <a:t>1</a:t>
                      </a:r>
                    </a:p>
                    <a:p>
                      <a:pPr algn="ctr" fontAlgn="t"/>
                      <a:r>
                        <a:rPr lang="en-US" sz="1000" dirty="0">
                          <a:effectLst/>
                        </a:rPr>
                        <a:t>2</a:t>
                      </a:r>
                    </a:p>
                    <a:p>
                      <a:pPr algn="ctr" fontAlgn="t"/>
                      <a:r>
                        <a:rPr lang="en-US" sz="1000" dirty="0">
                          <a:effectLst/>
                        </a:rPr>
                        <a:t>2</a:t>
                      </a:r>
                    </a:p>
                  </a:txBody>
                  <a:tcPr marL="81335" marR="81335" marT="40667" marB="40667">
                    <a:lnL w="9525" cap="flat" cmpd="sng" algn="ctr">
                      <a:solidFill>
                        <a:srgbClr val="E8E9EA"/>
                      </a:solidFill>
                      <a:prstDash val="solid"/>
                      <a:round/>
                      <a:headEnd type="none" w="med" len="med"/>
                      <a:tailEnd type="none" w="med" len="med"/>
                    </a:lnL>
                    <a:lnR w="9525" cap="flat" cmpd="sng" algn="ctr">
                      <a:solidFill>
                        <a:srgbClr val="E8E9EA"/>
                      </a:solidFill>
                      <a:prstDash val="solid"/>
                      <a:round/>
                      <a:headEnd type="none" w="med" len="med"/>
                      <a:tailEnd type="none" w="med" len="med"/>
                    </a:lnR>
                    <a:lnT w="9525" cap="flat" cmpd="sng" algn="ctr">
                      <a:solidFill>
                        <a:srgbClr val="E8E9EA"/>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algn="l" fontAlgn="t"/>
                      <a:r>
                        <a:rPr lang="en-US" sz="1000" dirty="0">
                          <a:effectLst/>
                        </a:rPr>
                        <a:t>1 GB</a:t>
                      </a:r>
                    </a:p>
                    <a:p>
                      <a:pPr algn="l" fontAlgn="t"/>
                      <a:r>
                        <a:rPr lang="en-US" sz="1000" dirty="0">
                          <a:effectLst/>
                        </a:rPr>
                        <a:t>2 GB</a:t>
                      </a:r>
                    </a:p>
                    <a:p>
                      <a:pPr algn="l" fontAlgn="t"/>
                      <a:r>
                        <a:rPr lang="en-US" sz="1000" dirty="0">
                          <a:effectLst/>
                        </a:rPr>
                        <a:t>2 GB</a:t>
                      </a:r>
                    </a:p>
                  </a:txBody>
                  <a:tcPr marL="81335" marR="81335" marT="40667" marB="40667">
                    <a:lnL w="9525" cap="flat" cmpd="sng" algn="ctr">
                      <a:solidFill>
                        <a:srgbClr val="E8E9EA"/>
                      </a:solidFill>
                      <a:prstDash val="solid"/>
                      <a:round/>
                      <a:headEnd type="none" w="med" len="med"/>
                      <a:tailEnd type="none" w="med" len="med"/>
                    </a:lnL>
                    <a:lnR w="9525" cap="flat" cmpd="sng" algn="ctr">
                      <a:solidFill>
                        <a:srgbClr val="E8E9EA"/>
                      </a:solidFill>
                      <a:prstDash val="solid"/>
                      <a:round/>
                      <a:headEnd type="none" w="med" len="med"/>
                      <a:tailEnd type="none" w="med" len="med"/>
                    </a:lnR>
                    <a:lnT w="9525" cap="flat" cmpd="sng" algn="ctr">
                      <a:solidFill>
                        <a:srgbClr val="E8E9EA"/>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tc>
                  <a:txBody>
                    <a:bodyPr/>
                    <a:lstStyle/>
                    <a:p>
                      <a:pPr marL="0" marR="0" lvl="0" indent="0" algn="l" defTabSz="918705" rtl="0" eaLnBrk="1" fontAlgn="t" latinLnBrk="0" hangingPunct="1">
                        <a:lnSpc>
                          <a:spcPct val="100000"/>
                        </a:lnSpc>
                        <a:spcBef>
                          <a:spcPts val="0"/>
                        </a:spcBef>
                        <a:spcAft>
                          <a:spcPts val="0"/>
                        </a:spcAft>
                        <a:buClrTx/>
                        <a:buSzTx/>
                        <a:buFontTx/>
                        <a:buNone/>
                        <a:tabLst/>
                        <a:defRPr/>
                      </a:pPr>
                      <a:r>
                        <a:rPr lang="en-US" sz="1000" dirty="0">
                          <a:effectLst/>
                        </a:rPr>
                        <a:t>30-100 TPS, Payload size up to 100kb, Medium Logic or File size 1-2GB</a:t>
                      </a:r>
                    </a:p>
                  </a:txBody>
                  <a:tcPr marL="81335" marR="81335" marT="40667" marB="40667">
                    <a:lnL w="9525" cap="flat" cmpd="sng" algn="ctr">
                      <a:solidFill>
                        <a:srgbClr val="E8E9EA"/>
                      </a:solidFill>
                      <a:prstDash val="solid"/>
                      <a:round/>
                      <a:headEnd type="none" w="med" len="med"/>
                      <a:tailEnd type="none" w="med" len="med"/>
                    </a:lnL>
                    <a:lnR>
                      <a:noFill/>
                    </a:lnR>
                    <a:lnT w="9525" cap="flat" cmpd="sng" algn="ctr">
                      <a:solidFill>
                        <a:srgbClr val="E8E9EA"/>
                      </a:solidFill>
                      <a:prstDash val="solid"/>
                      <a:round/>
                      <a:headEnd type="none" w="med" len="med"/>
                      <a:tailEnd type="none" w="med" len="med"/>
                    </a:lnT>
                    <a:lnB w="9525" cap="flat" cmpd="sng" algn="ctr">
                      <a:solidFill>
                        <a:srgbClr val="E8E9EA"/>
                      </a:solidFill>
                      <a:prstDash val="solid"/>
                      <a:round/>
                      <a:headEnd type="none" w="med" len="med"/>
                      <a:tailEnd type="none" w="med" len="med"/>
                    </a:lnB>
                    <a:solidFill>
                      <a:srgbClr val="FEFEFE"/>
                    </a:solidFill>
                  </a:tcPr>
                </a:tc>
                <a:extLst>
                  <a:ext uri="{0D108BD9-81ED-4DB2-BD59-A6C34878D82A}">
                    <a16:rowId xmlns:a16="http://schemas.microsoft.com/office/drawing/2014/main" val="396358027"/>
                  </a:ext>
                </a:extLst>
              </a:tr>
            </a:tbl>
          </a:graphicData>
        </a:graphic>
      </p:graphicFrame>
      <p:sp>
        <p:nvSpPr>
          <p:cNvPr id="11" name="TextBox 10">
            <a:extLst>
              <a:ext uri="{FF2B5EF4-FFF2-40B4-BE49-F238E27FC236}">
                <a16:creationId xmlns:a16="http://schemas.microsoft.com/office/drawing/2014/main" id="{B826D602-EECA-4B5E-874E-4028EE778B73}"/>
              </a:ext>
            </a:extLst>
          </p:cNvPr>
          <p:cNvSpPr txBox="1"/>
          <p:nvPr/>
        </p:nvSpPr>
        <p:spPr>
          <a:xfrm>
            <a:off x="214720" y="4565040"/>
            <a:ext cx="4730750" cy="307777"/>
          </a:xfrm>
          <a:prstGeom prst="rect">
            <a:avLst/>
          </a:prstGeom>
          <a:noFill/>
        </p:spPr>
        <p:txBody>
          <a:bodyPr wrap="square">
            <a:spAutoFit/>
          </a:bodyPr>
          <a:lstStyle/>
          <a:p>
            <a:pPr marL="12700">
              <a:lnSpc>
                <a:spcPct val="100000"/>
              </a:lnSpc>
            </a:pPr>
            <a:r>
              <a:rPr lang="en-US" sz="1400" b="1" dirty="0">
                <a:cs typeface="Verdana"/>
              </a:rPr>
              <a:t>Proposed CloudHub Workers</a:t>
            </a:r>
            <a:endParaRPr lang="en-US" sz="1400" dirty="0">
              <a:cs typeface="Verdana"/>
            </a:endParaRPr>
          </a:p>
        </p:txBody>
      </p:sp>
      <p:sp>
        <p:nvSpPr>
          <p:cNvPr id="16" name="Rectangle: Rounded Corners 15">
            <a:extLst>
              <a:ext uri="{FF2B5EF4-FFF2-40B4-BE49-F238E27FC236}">
                <a16:creationId xmlns:a16="http://schemas.microsoft.com/office/drawing/2014/main" id="{095FE30F-9A99-42FA-8CC1-820A81F28E09}"/>
              </a:ext>
            </a:extLst>
          </p:cNvPr>
          <p:cNvSpPr/>
          <p:nvPr/>
        </p:nvSpPr>
        <p:spPr>
          <a:xfrm>
            <a:off x="214721" y="4914100"/>
            <a:ext cx="8677072" cy="30777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08A3AD2-E73C-4B1A-B869-BC48EF247AD1}"/>
              </a:ext>
            </a:extLst>
          </p:cNvPr>
          <p:cNvSpPr txBox="1"/>
          <p:nvPr/>
        </p:nvSpPr>
        <p:spPr>
          <a:xfrm>
            <a:off x="343357" y="4922946"/>
            <a:ext cx="6994187" cy="261610"/>
          </a:xfrm>
          <a:prstGeom prst="rect">
            <a:avLst/>
          </a:prstGeom>
          <a:noFill/>
        </p:spPr>
        <p:txBody>
          <a:bodyPr wrap="square">
            <a:spAutoFit/>
          </a:bodyPr>
          <a:lstStyle/>
          <a:p>
            <a:pPr algn="l"/>
            <a:r>
              <a:rPr lang="en-US" sz="1100" b="0" dirty="0">
                <a:effectLst/>
              </a:rPr>
              <a:t>Workers are dedicated instances of Mule runtime engine that run your integration applications on CloudHub</a:t>
            </a:r>
            <a:endParaRPr lang="en-US" sz="1100" dirty="0"/>
          </a:p>
        </p:txBody>
      </p:sp>
      <p:sp>
        <p:nvSpPr>
          <p:cNvPr id="38" name="Rectangle: Rounded Corners 37">
            <a:extLst>
              <a:ext uri="{FF2B5EF4-FFF2-40B4-BE49-F238E27FC236}">
                <a16:creationId xmlns:a16="http://schemas.microsoft.com/office/drawing/2014/main" id="{CC8387E0-D1DB-45EE-A5F5-24167565787F}"/>
              </a:ext>
            </a:extLst>
          </p:cNvPr>
          <p:cNvSpPr/>
          <p:nvPr/>
        </p:nvSpPr>
        <p:spPr>
          <a:xfrm>
            <a:off x="214720" y="777474"/>
            <a:ext cx="9030717" cy="50157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3A3B3C"/>
                </a:solidFill>
              </a:rPr>
              <a:t>CloudHub is </a:t>
            </a:r>
            <a:r>
              <a:rPr lang="en-US" sz="1200" b="0" i="0" dirty="0">
                <a:solidFill>
                  <a:srgbClr val="3A3B3C"/>
                </a:solidFill>
                <a:effectLst/>
              </a:rPr>
              <a:t>designed to provide enterprises with a multitenant, secure, elastic, and highly available integration platform as a service (iPaaS). </a:t>
            </a:r>
            <a:endParaRPr lang="en-US" sz="1200" dirty="0"/>
          </a:p>
        </p:txBody>
      </p:sp>
      <p:sp>
        <p:nvSpPr>
          <p:cNvPr id="2" name="Rectangle 1">
            <a:extLst>
              <a:ext uri="{FF2B5EF4-FFF2-40B4-BE49-F238E27FC236}">
                <a16:creationId xmlns:a16="http://schemas.microsoft.com/office/drawing/2014/main" id="{713F180B-9014-493C-8185-85C184DACDD0}"/>
              </a:ext>
            </a:extLst>
          </p:cNvPr>
          <p:cNvSpPr/>
          <p:nvPr/>
        </p:nvSpPr>
        <p:spPr>
          <a:xfrm>
            <a:off x="1398221" y="1411551"/>
            <a:ext cx="4262102" cy="31062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618C86-265F-4AA3-969F-5DF9237DFAE9}"/>
              </a:ext>
            </a:extLst>
          </p:cNvPr>
          <p:cNvSpPr txBox="1"/>
          <p:nvPr/>
        </p:nvSpPr>
        <p:spPr>
          <a:xfrm>
            <a:off x="4498312" y="1369523"/>
            <a:ext cx="1162498" cy="338554"/>
          </a:xfrm>
          <a:prstGeom prst="rect">
            <a:avLst/>
          </a:prstGeom>
          <a:noFill/>
        </p:spPr>
        <p:txBody>
          <a:bodyPr wrap="none" rtlCol="0">
            <a:spAutoFit/>
          </a:bodyPr>
          <a:lstStyle/>
          <a:p>
            <a:r>
              <a:rPr lang="en-US" sz="1600" b="1" dirty="0"/>
              <a:t>CloudHub</a:t>
            </a:r>
          </a:p>
        </p:txBody>
      </p:sp>
      <p:sp>
        <p:nvSpPr>
          <p:cNvPr id="8" name="Rectangle: Rounded Corners 7">
            <a:extLst>
              <a:ext uri="{FF2B5EF4-FFF2-40B4-BE49-F238E27FC236}">
                <a16:creationId xmlns:a16="http://schemas.microsoft.com/office/drawing/2014/main" id="{358D3200-304A-41A2-B277-A8980DD919B2}"/>
              </a:ext>
            </a:extLst>
          </p:cNvPr>
          <p:cNvSpPr/>
          <p:nvPr/>
        </p:nvSpPr>
        <p:spPr>
          <a:xfrm>
            <a:off x="1562877" y="2200951"/>
            <a:ext cx="3959158" cy="291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Manager</a:t>
            </a:r>
          </a:p>
        </p:txBody>
      </p:sp>
      <p:sp>
        <p:nvSpPr>
          <p:cNvPr id="13" name="Rectangle: Rounded Corners 12">
            <a:extLst>
              <a:ext uri="{FF2B5EF4-FFF2-40B4-BE49-F238E27FC236}">
                <a16:creationId xmlns:a16="http://schemas.microsoft.com/office/drawing/2014/main" id="{CE2DB3C2-3037-4C01-B12F-3FE73B7DAA42}"/>
              </a:ext>
            </a:extLst>
          </p:cNvPr>
          <p:cNvSpPr/>
          <p:nvPr/>
        </p:nvSpPr>
        <p:spPr>
          <a:xfrm>
            <a:off x="6688209" y="1834193"/>
            <a:ext cx="1794923" cy="7284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BE63B22-D4F1-43D6-ABA2-F3E2E8DFD0DB}"/>
              </a:ext>
            </a:extLst>
          </p:cNvPr>
          <p:cNvGrpSpPr/>
          <p:nvPr/>
        </p:nvGrpSpPr>
        <p:grpSpPr>
          <a:xfrm>
            <a:off x="5913846" y="3094769"/>
            <a:ext cx="1671824" cy="914400"/>
            <a:chOff x="5141533" y="3110350"/>
            <a:chExt cx="1671824" cy="914400"/>
          </a:xfrm>
        </p:grpSpPr>
        <p:pic>
          <p:nvPicPr>
            <p:cNvPr id="9" name="Graphic 8" descr="Cloud outline">
              <a:extLst>
                <a:ext uri="{FF2B5EF4-FFF2-40B4-BE49-F238E27FC236}">
                  <a16:creationId xmlns:a16="http://schemas.microsoft.com/office/drawing/2014/main" id="{06FB615F-F54D-44FC-BC70-4D0767DF1A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1533" y="3110350"/>
              <a:ext cx="914400" cy="914400"/>
            </a:xfrm>
            <a:prstGeom prst="rect">
              <a:avLst/>
            </a:prstGeom>
          </p:spPr>
        </p:pic>
        <p:sp>
          <p:nvSpPr>
            <p:cNvPr id="23" name="TextBox 22">
              <a:extLst>
                <a:ext uri="{FF2B5EF4-FFF2-40B4-BE49-F238E27FC236}">
                  <a16:creationId xmlns:a16="http://schemas.microsoft.com/office/drawing/2014/main" id="{27439ABB-5E46-4CBB-B9DD-41F2855EFD07}"/>
                </a:ext>
              </a:extLst>
            </p:cNvPr>
            <p:cNvSpPr txBox="1"/>
            <p:nvPr/>
          </p:nvSpPr>
          <p:spPr>
            <a:xfrm>
              <a:off x="5621556" y="3146402"/>
              <a:ext cx="1191801" cy="276999"/>
            </a:xfrm>
            <a:prstGeom prst="rect">
              <a:avLst/>
            </a:prstGeom>
            <a:noFill/>
          </p:spPr>
          <p:txBody>
            <a:bodyPr wrap="none" rtlCol="0">
              <a:spAutoFit/>
            </a:bodyPr>
            <a:lstStyle/>
            <a:p>
              <a:r>
                <a:rPr lang="en-US" sz="1200" b="1" dirty="0"/>
                <a:t>Worker Cloud</a:t>
              </a:r>
            </a:p>
          </p:txBody>
        </p:sp>
      </p:grpSp>
      <p:cxnSp>
        <p:nvCxnSpPr>
          <p:cNvPr id="26" name="Connector: Elbow 25">
            <a:extLst>
              <a:ext uri="{FF2B5EF4-FFF2-40B4-BE49-F238E27FC236}">
                <a16:creationId xmlns:a16="http://schemas.microsoft.com/office/drawing/2014/main" id="{F8D14C3F-DD2D-4212-91CB-6DC875359EE1}"/>
              </a:ext>
            </a:extLst>
          </p:cNvPr>
          <p:cNvCxnSpPr>
            <a:cxnSpLocks/>
            <a:stCxn id="13" idx="1"/>
            <a:endCxn id="9" idx="0"/>
          </p:cNvCxnSpPr>
          <p:nvPr/>
        </p:nvCxnSpPr>
        <p:spPr>
          <a:xfrm rot="10800000" flipV="1">
            <a:off x="6371047" y="2198429"/>
            <a:ext cx="317163" cy="8963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Arrow: Left-Right 29">
            <a:extLst>
              <a:ext uri="{FF2B5EF4-FFF2-40B4-BE49-F238E27FC236}">
                <a16:creationId xmlns:a16="http://schemas.microsoft.com/office/drawing/2014/main" id="{E92581DA-6C29-4427-B7CF-659C81A19686}"/>
              </a:ext>
            </a:extLst>
          </p:cNvPr>
          <p:cNvSpPr/>
          <p:nvPr/>
        </p:nvSpPr>
        <p:spPr>
          <a:xfrm>
            <a:off x="5660323" y="3485454"/>
            <a:ext cx="328552" cy="165891"/>
          </a:xfrm>
          <a:prstGeom prst="lef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Right 30">
            <a:extLst>
              <a:ext uri="{FF2B5EF4-FFF2-40B4-BE49-F238E27FC236}">
                <a16:creationId xmlns:a16="http://schemas.microsoft.com/office/drawing/2014/main" id="{B4643659-2C32-4B08-A0F0-B818AC0C2E00}"/>
              </a:ext>
            </a:extLst>
          </p:cNvPr>
          <p:cNvSpPr/>
          <p:nvPr/>
        </p:nvSpPr>
        <p:spPr>
          <a:xfrm rot="5400000">
            <a:off x="3444179" y="2515974"/>
            <a:ext cx="328552" cy="165891"/>
          </a:xfrm>
          <a:prstGeom prst="lef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Gears with solid fill">
            <a:extLst>
              <a:ext uri="{FF2B5EF4-FFF2-40B4-BE49-F238E27FC236}">
                <a16:creationId xmlns:a16="http://schemas.microsoft.com/office/drawing/2014/main" id="{C810A787-70DC-422B-816A-13A0B08BDB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56132" y="1860986"/>
            <a:ext cx="457200" cy="457200"/>
          </a:xfrm>
          <a:prstGeom prst="rect">
            <a:avLst/>
          </a:prstGeom>
        </p:spPr>
      </p:pic>
      <p:pic>
        <p:nvPicPr>
          <p:cNvPr id="34" name="Graphic 33" descr="Gears with solid fill">
            <a:extLst>
              <a:ext uri="{FF2B5EF4-FFF2-40B4-BE49-F238E27FC236}">
                <a16:creationId xmlns:a16="http://schemas.microsoft.com/office/drawing/2014/main" id="{6E80C4F4-C9F5-4300-88D4-2AC435EEBE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06206" y="1879719"/>
            <a:ext cx="457200" cy="457200"/>
          </a:xfrm>
          <a:prstGeom prst="rect">
            <a:avLst/>
          </a:prstGeom>
        </p:spPr>
      </p:pic>
      <p:pic>
        <p:nvPicPr>
          <p:cNvPr id="35" name="Graphic 34" descr="Gears with solid fill">
            <a:extLst>
              <a:ext uri="{FF2B5EF4-FFF2-40B4-BE49-F238E27FC236}">
                <a16:creationId xmlns:a16="http://schemas.microsoft.com/office/drawing/2014/main" id="{A6584365-1BCE-4E36-8BC9-74D560E03A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28246" y="1888030"/>
            <a:ext cx="457200" cy="457200"/>
          </a:xfrm>
          <a:prstGeom prst="rect">
            <a:avLst/>
          </a:prstGeom>
        </p:spPr>
      </p:pic>
      <p:sp>
        <p:nvSpPr>
          <p:cNvPr id="37" name="TextBox 36">
            <a:extLst>
              <a:ext uri="{FF2B5EF4-FFF2-40B4-BE49-F238E27FC236}">
                <a16:creationId xmlns:a16="http://schemas.microsoft.com/office/drawing/2014/main" id="{6600E045-9830-4AAB-AB4C-EE1449C5E638}"/>
              </a:ext>
            </a:extLst>
          </p:cNvPr>
          <p:cNvSpPr txBox="1"/>
          <p:nvPr/>
        </p:nvSpPr>
        <p:spPr>
          <a:xfrm>
            <a:off x="6753551" y="2337106"/>
            <a:ext cx="1664238" cy="261610"/>
          </a:xfrm>
          <a:prstGeom prst="rect">
            <a:avLst/>
          </a:prstGeom>
          <a:noFill/>
        </p:spPr>
        <p:txBody>
          <a:bodyPr wrap="none" rtlCol="0">
            <a:spAutoFit/>
          </a:bodyPr>
          <a:lstStyle/>
          <a:p>
            <a:r>
              <a:rPr lang="en-US" sz="1100" b="1" dirty="0"/>
              <a:t>MuleSoft Applications</a:t>
            </a:r>
          </a:p>
        </p:txBody>
      </p:sp>
      <p:grpSp>
        <p:nvGrpSpPr>
          <p:cNvPr id="43" name="Group 42">
            <a:extLst>
              <a:ext uri="{FF2B5EF4-FFF2-40B4-BE49-F238E27FC236}">
                <a16:creationId xmlns:a16="http://schemas.microsoft.com/office/drawing/2014/main" id="{0B8DD085-ABAB-4318-B42F-5216DE443E00}"/>
              </a:ext>
            </a:extLst>
          </p:cNvPr>
          <p:cNvGrpSpPr/>
          <p:nvPr/>
        </p:nvGrpSpPr>
        <p:grpSpPr>
          <a:xfrm>
            <a:off x="1584135" y="2738249"/>
            <a:ext cx="3959158" cy="1657178"/>
            <a:chOff x="1536510" y="2738249"/>
            <a:chExt cx="3959158" cy="1657178"/>
          </a:xfrm>
        </p:grpSpPr>
        <p:sp>
          <p:nvSpPr>
            <p:cNvPr id="12" name="Rectangle: Rounded Corners 11">
              <a:extLst>
                <a:ext uri="{FF2B5EF4-FFF2-40B4-BE49-F238E27FC236}">
                  <a16:creationId xmlns:a16="http://schemas.microsoft.com/office/drawing/2014/main" id="{0CEBC4F2-7460-4D39-8512-6ADF3546BADD}"/>
                </a:ext>
              </a:extLst>
            </p:cNvPr>
            <p:cNvSpPr/>
            <p:nvPr/>
          </p:nvSpPr>
          <p:spPr>
            <a:xfrm>
              <a:off x="1536510" y="2768141"/>
              <a:ext cx="3959158" cy="162728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1CC2989-9BBC-4207-A69F-190C966903EE}"/>
                </a:ext>
              </a:extLst>
            </p:cNvPr>
            <p:cNvSpPr/>
            <p:nvPr/>
          </p:nvSpPr>
          <p:spPr>
            <a:xfrm>
              <a:off x="2347987" y="3384551"/>
              <a:ext cx="671208" cy="688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Logs</a:t>
              </a:r>
            </a:p>
          </p:txBody>
        </p:sp>
        <p:sp>
          <p:nvSpPr>
            <p:cNvPr id="18" name="Rectangle 17">
              <a:extLst>
                <a:ext uri="{FF2B5EF4-FFF2-40B4-BE49-F238E27FC236}">
                  <a16:creationId xmlns:a16="http://schemas.microsoft.com/office/drawing/2014/main" id="{F8F838FE-1166-4ADC-A252-6F7F08F1FD13}"/>
                </a:ext>
              </a:extLst>
            </p:cNvPr>
            <p:cNvSpPr/>
            <p:nvPr/>
          </p:nvSpPr>
          <p:spPr>
            <a:xfrm>
              <a:off x="3191606" y="3384551"/>
              <a:ext cx="671208" cy="688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Alerts</a:t>
              </a:r>
            </a:p>
          </p:txBody>
        </p:sp>
        <p:sp>
          <p:nvSpPr>
            <p:cNvPr id="19" name="Rectangle 18">
              <a:extLst>
                <a:ext uri="{FF2B5EF4-FFF2-40B4-BE49-F238E27FC236}">
                  <a16:creationId xmlns:a16="http://schemas.microsoft.com/office/drawing/2014/main" id="{D8B5BB46-D35D-4605-B9F0-3CE13B8A5B12}"/>
                </a:ext>
              </a:extLst>
            </p:cNvPr>
            <p:cNvSpPr/>
            <p:nvPr/>
          </p:nvSpPr>
          <p:spPr>
            <a:xfrm>
              <a:off x="4035225" y="3396411"/>
              <a:ext cx="671208" cy="688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Worker Management</a:t>
              </a:r>
            </a:p>
          </p:txBody>
        </p:sp>
        <p:sp>
          <p:nvSpPr>
            <p:cNvPr id="20" name="Rectangle: Rounded Corners 19">
              <a:extLst>
                <a:ext uri="{FF2B5EF4-FFF2-40B4-BE49-F238E27FC236}">
                  <a16:creationId xmlns:a16="http://schemas.microsoft.com/office/drawing/2014/main" id="{78481EE9-8C09-4B33-83CA-F483828D7FF0}"/>
                </a:ext>
              </a:extLst>
            </p:cNvPr>
            <p:cNvSpPr/>
            <p:nvPr/>
          </p:nvSpPr>
          <p:spPr>
            <a:xfrm>
              <a:off x="1651120" y="2986959"/>
              <a:ext cx="3734163" cy="291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REST API</a:t>
              </a:r>
            </a:p>
          </p:txBody>
        </p:sp>
        <p:sp>
          <p:nvSpPr>
            <p:cNvPr id="21" name="TextBox 20">
              <a:extLst>
                <a:ext uri="{FF2B5EF4-FFF2-40B4-BE49-F238E27FC236}">
                  <a16:creationId xmlns:a16="http://schemas.microsoft.com/office/drawing/2014/main" id="{B0A6F5ED-C9B0-4EFE-B14F-7D62A296462F}"/>
                </a:ext>
              </a:extLst>
            </p:cNvPr>
            <p:cNvSpPr txBox="1"/>
            <p:nvPr/>
          </p:nvSpPr>
          <p:spPr>
            <a:xfrm>
              <a:off x="3979523" y="2738249"/>
              <a:ext cx="1481496" cy="276999"/>
            </a:xfrm>
            <a:prstGeom prst="rect">
              <a:avLst/>
            </a:prstGeom>
            <a:noFill/>
          </p:spPr>
          <p:txBody>
            <a:bodyPr wrap="none" rtlCol="0">
              <a:spAutoFit/>
            </a:bodyPr>
            <a:lstStyle/>
            <a:p>
              <a:r>
                <a:rPr lang="en-US" sz="1200" b="1" dirty="0"/>
                <a:t>Platform Services</a:t>
              </a:r>
            </a:p>
          </p:txBody>
        </p:sp>
        <p:sp>
          <p:nvSpPr>
            <p:cNvPr id="39" name="Rectangle 38">
              <a:extLst>
                <a:ext uri="{FF2B5EF4-FFF2-40B4-BE49-F238E27FC236}">
                  <a16:creationId xmlns:a16="http://schemas.microsoft.com/office/drawing/2014/main" id="{CF73CB9A-9E30-4DA5-95FA-8E1D102A9A0F}"/>
                </a:ext>
              </a:extLst>
            </p:cNvPr>
            <p:cNvSpPr/>
            <p:nvPr/>
          </p:nvSpPr>
          <p:spPr>
            <a:xfrm>
              <a:off x="1606645" y="3378058"/>
              <a:ext cx="671208" cy="6881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App Data</a:t>
              </a:r>
            </a:p>
          </p:txBody>
        </p:sp>
      </p:grpSp>
      <p:sp>
        <p:nvSpPr>
          <p:cNvPr id="41" name="Rectangle: Rounded Corners 40">
            <a:extLst>
              <a:ext uri="{FF2B5EF4-FFF2-40B4-BE49-F238E27FC236}">
                <a16:creationId xmlns:a16="http://schemas.microsoft.com/office/drawing/2014/main" id="{5F7D9A7D-2A26-4EE0-87BE-0860478F911D}"/>
              </a:ext>
            </a:extLst>
          </p:cNvPr>
          <p:cNvSpPr/>
          <p:nvPr/>
        </p:nvSpPr>
        <p:spPr>
          <a:xfrm>
            <a:off x="1562877" y="1677848"/>
            <a:ext cx="3959158" cy="291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Manager</a:t>
            </a:r>
          </a:p>
        </p:txBody>
      </p:sp>
      <p:sp>
        <p:nvSpPr>
          <p:cNvPr id="42" name="Arrow: Left-Right 41">
            <a:extLst>
              <a:ext uri="{FF2B5EF4-FFF2-40B4-BE49-F238E27FC236}">
                <a16:creationId xmlns:a16="http://schemas.microsoft.com/office/drawing/2014/main" id="{ECB75E63-ECCA-491D-A8D1-5100F9852229}"/>
              </a:ext>
            </a:extLst>
          </p:cNvPr>
          <p:cNvSpPr/>
          <p:nvPr/>
        </p:nvSpPr>
        <p:spPr>
          <a:xfrm rot="5400000">
            <a:off x="3479746" y="1974429"/>
            <a:ext cx="274320" cy="182880"/>
          </a:xfrm>
          <a:prstGeom prst="lef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A4DB02E-8FBB-4265-9105-3EE1D459C293}"/>
              </a:ext>
            </a:extLst>
          </p:cNvPr>
          <p:cNvSpPr/>
          <p:nvPr/>
        </p:nvSpPr>
        <p:spPr>
          <a:xfrm>
            <a:off x="4447856" y="1731446"/>
            <a:ext cx="640080" cy="182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RAML</a:t>
            </a:r>
          </a:p>
        </p:txBody>
      </p:sp>
    </p:spTree>
    <p:extLst>
      <p:ext uri="{BB962C8B-B14F-4D97-AF65-F5344CB8AC3E}">
        <p14:creationId xmlns:p14="http://schemas.microsoft.com/office/powerpoint/2010/main" val="919908583"/>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891A56-13F5-43A7-904D-2F751E60DFFE}"/>
              </a:ext>
            </a:extLst>
          </p:cNvPr>
          <p:cNvSpPr>
            <a:spLocks noGrp="1"/>
          </p:cNvSpPr>
          <p:nvPr>
            <p:ph type="title"/>
          </p:nvPr>
        </p:nvSpPr>
        <p:spPr/>
        <p:txBody>
          <a:bodyPr>
            <a:normAutofit fontScale="90000"/>
          </a:bodyPr>
          <a:lstStyle/>
          <a:p>
            <a:r>
              <a:rPr lang="en-US" dirty="0"/>
              <a:t>XXXX  Platform Details</a:t>
            </a:r>
          </a:p>
        </p:txBody>
      </p:sp>
      <p:sp>
        <p:nvSpPr>
          <p:cNvPr id="5" name="Text Placeholder 4">
            <a:extLst>
              <a:ext uri="{FF2B5EF4-FFF2-40B4-BE49-F238E27FC236}">
                <a16:creationId xmlns:a16="http://schemas.microsoft.com/office/drawing/2014/main" id="{D781D3AF-0EB2-4855-A92C-C4B500645883}"/>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26F783EE-5FBE-478C-956C-64EA120ADF52}"/>
              </a:ext>
            </a:extLst>
          </p:cNvPr>
          <p:cNvSpPr>
            <a:spLocks noGrp="1"/>
          </p:cNvSpPr>
          <p:nvPr>
            <p:ph type="sldNum" sz="quarter" idx="4"/>
          </p:nvPr>
        </p:nvSpPr>
        <p:spPr/>
        <p:txBody>
          <a:bodyPr/>
          <a:lstStyle/>
          <a:p>
            <a:fld id="{BF059A51-1513-4722-B38F-49BCC75F15CA}" type="slidenum">
              <a:rPr lang="en-US" smtClean="0"/>
              <a:pPr/>
              <a:t>41</a:t>
            </a:fld>
            <a:endParaRPr lang="en-US"/>
          </a:p>
        </p:txBody>
      </p:sp>
      <p:sp>
        <p:nvSpPr>
          <p:cNvPr id="6" name="Text Placeholder 5">
            <a:extLst>
              <a:ext uri="{FF2B5EF4-FFF2-40B4-BE49-F238E27FC236}">
                <a16:creationId xmlns:a16="http://schemas.microsoft.com/office/drawing/2014/main" id="{CE420E84-CB68-488E-AAE9-626BA36C5769}"/>
              </a:ext>
            </a:extLst>
          </p:cNvPr>
          <p:cNvSpPr>
            <a:spLocks noGrp="1"/>
          </p:cNvSpPr>
          <p:nvPr>
            <p:ph type="body" sz="quarter" idx="14"/>
          </p:nvPr>
        </p:nvSpPr>
        <p:spPr/>
        <p:txBody>
          <a:bodyPr/>
          <a:lstStyle/>
          <a:p>
            <a:endParaRPr lang="en-US"/>
          </a:p>
        </p:txBody>
      </p:sp>
      <p:sp>
        <p:nvSpPr>
          <p:cNvPr id="2" name="Rectangle: Rounded Corners 1">
            <a:extLst>
              <a:ext uri="{FF2B5EF4-FFF2-40B4-BE49-F238E27FC236}">
                <a16:creationId xmlns:a16="http://schemas.microsoft.com/office/drawing/2014/main" id="{ADE755C9-6A5A-4267-BD68-CBEAAB1B6276}"/>
              </a:ext>
            </a:extLst>
          </p:cNvPr>
          <p:cNvSpPr/>
          <p:nvPr/>
        </p:nvSpPr>
        <p:spPr>
          <a:xfrm>
            <a:off x="335280" y="1441076"/>
            <a:ext cx="1897380" cy="487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DEV</a:t>
            </a:r>
          </a:p>
        </p:txBody>
      </p:sp>
      <p:sp>
        <p:nvSpPr>
          <p:cNvPr id="7" name="Rectangle: Rounded Corners 6">
            <a:extLst>
              <a:ext uri="{FF2B5EF4-FFF2-40B4-BE49-F238E27FC236}">
                <a16:creationId xmlns:a16="http://schemas.microsoft.com/office/drawing/2014/main" id="{CBD030E2-BDBE-42D1-91CD-84C3731A0F73}"/>
              </a:ext>
            </a:extLst>
          </p:cNvPr>
          <p:cNvSpPr/>
          <p:nvPr/>
        </p:nvSpPr>
        <p:spPr>
          <a:xfrm>
            <a:off x="3285689" y="1441076"/>
            <a:ext cx="1897380" cy="487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750"/>
              <a:t>QA </a:t>
            </a:r>
            <a:endParaRPr lang="en-US"/>
          </a:p>
        </p:txBody>
      </p:sp>
      <p:sp>
        <p:nvSpPr>
          <p:cNvPr id="8" name="Rectangle: Rounded Corners 7">
            <a:extLst>
              <a:ext uri="{FF2B5EF4-FFF2-40B4-BE49-F238E27FC236}">
                <a16:creationId xmlns:a16="http://schemas.microsoft.com/office/drawing/2014/main" id="{C596FDA0-F46A-4FFC-B578-67E0F0CA9AD5}"/>
              </a:ext>
            </a:extLst>
          </p:cNvPr>
          <p:cNvSpPr/>
          <p:nvPr/>
        </p:nvSpPr>
        <p:spPr>
          <a:xfrm>
            <a:off x="6706978" y="1389889"/>
            <a:ext cx="1897380" cy="487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a:t>
            </a:r>
          </a:p>
        </p:txBody>
      </p:sp>
      <p:graphicFrame>
        <p:nvGraphicFramePr>
          <p:cNvPr id="9" name="Table 9">
            <a:extLst>
              <a:ext uri="{FF2B5EF4-FFF2-40B4-BE49-F238E27FC236}">
                <a16:creationId xmlns:a16="http://schemas.microsoft.com/office/drawing/2014/main" id="{E482B389-D1B5-4588-9EA9-F8FB1E079A5D}"/>
              </a:ext>
            </a:extLst>
          </p:cNvPr>
          <p:cNvGraphicFramePr>
            <a:graphicFrameLocks noGrp="1"/>
          </p:cNvGraphicFramePr>
          <p:nvPr>
            <p:extLst>
              <p:ext uri="{D42A27DB-BD31-4B8C-83A1-F6EECF244321}">
                <p14:modId xmlns:p14="http://schemas.microsoft.com/office/powerpoint/2010/main" val="2518603021"/>
              </p:ext>
            </p:extLst>
          </p:nvPr>
        </p:nvGraphicFramePr>
        <p:xfrm>
          <a:off x="411057" y="2535579"/>
          <a:ext cx="8749951" cy="1669172"/>
        </p:xfrm>
        <a:graphic>
          <a:graphicData uri="http://schemas.openxmlformats.org/drawingml/2006/table">
            <a:tbl>
              <a:tblPr firstRow="1" bandRow="1">
                <a:tableStyleId>{69012ECD-51FC-41F1-AA8D-1B2483CD663E}</a:tableStyleId>
              </a:tblPr>
              <a:tblGrid>
                <a:gridCol w="1480833">
                  <a:extLst>
                    <a:ext uri="{9D8B030D-6E8A-4147-A177-3AD203B41FA5}">
                      <a16:colId xmlns:a16="http://schemas.microsoft.com/office/drawing/2014/main" val="3097748609"/>
                    </a:ext>
                  </a:extLst>
                </a:gridCol>
                <a:gridCol w="7269118">
                  <a:extLst>
                    <a:ext uri="{9D8B030D-6E8A-4147-A177-3AD203B41FA5}">
                      <a16:colId xmlns:a16="http://schemas.microsoft.com/office/drawing/2014/main" val="3725495207"/>
                    </a:ext>
                  </a:extLst>
                </a:gridCol>
              </a:tblGrid>
              <a:tr h="241364">
                <a:tc>
                  <a:txBody>
                    <a:bodyPr/>
                    <a:lstStyle/>
                    <a:p>
                      <a:pPr marL="0" indent="0">
                        <a:buFont typeface="Arial" panose="020B0604020202020204" pitchFamily="34" charset="0"/>
                        <a:buNone/>
                      </a:pPr>
                      <a:r>
                        <a:rPr lang="en-US" sz="1200" dirty="0" err="1"/>
                        <a:t>S.No</a:t>
                      </a:r>
                      <a:r>
                        <a:rPr lang="en-US" sz="1200" dirty="0"/>
                        <a:t>.</a:t>
                      </a:r>
                    </a:p>
                  </a:txBody>
                  <a:tcPr/>
                </a:tc>
                <a:tc>
                  <a:txBody>
                    <a:bodyPr/>
                    <a:lstStyle/>
                    <a:p>
                      <a:pPr marL="0" indent="0">
                        <a:buFont typeface="Arial" panose="020B0604020202020204" pitchFamily="34" charset="0"/>
                        <a:buNone/>
                      </a:pPr>
                      <a:r>
                        <a:rPr lang="en-US" sz="1200" b="0"/>
                        <a:t>User Group</a:t>
                      </a:r>
                    </a:p>
                  </a:txBody>
                  <a:tcPr/>
                </a:tc>
                <a:extLst>
                  <a:ext uri="{0D108BD9-81ED-4DB2-BD59-A6C34878D82A}">
                    <a16:rowId xmlns:a16="http://schemas.microsoft.com/office/drawing/2014/main" val="1333782206"/>
                  </a:ext>
                </a:extLst>
              </a:tr>
              <a:tr h="297572">
                <a:tc>
                  <a:txBody>
                    <a:bodyPr/>
                    <a:lstStyle/>
                    <a:p>
                      <a:pPr marL="0" indent="0">
                        <a:buFont typeface="Arial" panose="020B0604020202020204" pitchFamily="34" charset="0"/>
                        <a:buNone/>
                      </a:pPr>
                      <a:r>
                        <a:rPr lang="en-US" sz="1200"/>
                        <a:t>1</a:t>
                      </a:r>
                    </a:p>
                  </a:txBody>
                  <a:tcPr/>
                </a:tc>
                <a:tc>
                  <a:txBody>
                    <a:bodyPr/>
                    <a:lstStyle/>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XXXX </a:t>
                      </a:r>
                      <a:r>
                        <a:rPr lang="en-US" sz="1200" dirty="0" err="1"/>
                        <a:t>Mulesoft</a:t>
                      </a:r>
                      <a:r>
                        <a:rPr lang="en-US" sz="1200" dirty="0"/>
                        <a:t> Organization Administrators</a:t>
                      </a:r>
                    </a:p>
                  </a:txBody>
                  <a:tcPr/>
                </a:tc>
                <a:extLst>
                  <a:ext uri="{0D108BD9-81ED-4DB2-BD59-A6C34878D82A}">
                    <a16:rowId xmlns:a16="http://schemas.microsoft.com/office/drawing/2014/main" val="970447536"/>
                  </a:ext>
                </a:extLst>
              </a:tr>
              <a:tr h="241364">
                <a:tc>
                  <a:txBody>
                    <a:bodyPr/>
                    <a:lstStyle/>
                    <a:p>
                      <a:pPr marL="0" indent="0">
                        <a:buFont typeface="Arial" panose="020B0604020202020204" pitchFamily="34" charset="0"/>
                        <a:buNone/>
                      </a:pPr>
                      <a:r>
                        <a:rPr lang="en-US" sz="1200"/>
                        <a:t>2</a:t>
                      </a:r>
                    </a:p>
                  </a:txBody>
                  <a:tcPr/>
                </a:tc>
                <a:tc>
                  <a:txBody>
                    <a:bodyPr/>
                    <a:lstStyle/>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XXXX </a:t>
                      </a:r>
                      <a:r>
                        <a:rPr lang="en-US" sz="1200" dirty="0" err="1"/>
                        <a:t>Mulesoft</a:t>
                      </a:r>
                      <a:r>
                        <a:rPr lang="en-US" sz="1200" dirty="0"/>
                        <a:t> Integration Team</a:t>
                      </a:r>
                    </a:p>
                  </a:txBody>
                  <a:tcPr/>
                </a:tc>
                <a:extLst>
                  <a:ext uri="{0D108BD9-81ED-4DB2-BD59-A6C34878D82A}">
                    <a16:rowId xmlns:a16="http://schemas.microsoft.com/office/drawing/2014/main" val="2791621688"/>
                  </a:ext>
                </a:extLst>
              </a:tr>
              <a:tr h="241364">
                <a:tc>
                  <a:txBody>
                    <a:bodyPr/>
                    <a:lstStyle/>
                    <a:p>
                      <a:pPr marL="0" indent="0">
                        <a:buFont typeface="Arial" panose="020B0604020202020204" pitchFamily="34" charset="0"/>
                        <a:buNone/>
                      </a:pPr>
                      <a:r>
                        <a:rPr lang="en-US" sz="1200"/>
                        <a:t>3</a:t>
                      </a:r>
                    </a:p>
                  </a:txBody>
                  <a:tcPr/>
                </a:tc>
                <a:tc>
                  <a:txBody>
                    <a:bodyPr/>
                    <a:lstStyle/>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XXXX </a:t>
                      </a:r>
                      <a:r>
                        <a:rPr lang="en-US" sz="1200" dirty="0" err="1"/>
                        <a:t>Mulesoft</a:t>
                      </a:r>
                      <a:r>
                        <a:rPr lang="en-US" sz="1200" dirty="0"/>
                        <a:t> Reporting Portal</a:t>
                      </a:r>
                    </a:p>
                  </a:txBody>
                  <a:tcPr/>
                </a:tc>
                <a:extLst>
                  <a:ext uri="{0D108BD9-81ED-4DB2-BD59-A6C34878D82A}">
                    <a16:rowId xmlns:a16="http://schemas.microsoft.com/office/drawing/2014/main" val="3474928723"/>
                  </a:ext>
                </a:extLst>
              </a:tr>
              <a:tr h="241364">
                <a:tc>
                  <a:txBody>
                    <a:bodyPr/>
                    <a:lstStyle/>
                    <a:p>
                      <a:pPr marL="0" indent="0">
                        <a:buFont typeface="Arial" panose="020B0604020202020204" pitchFamily="34" charset="0"/>
                        <a:buNone/>
                      </a:pPr>
                      <a:r>
                        <a:rPr lang="en-US" sz="1200"/>
                        <a:t>4</a:t>
                      </a:r>
                    </a:p>
                  </a:txBody>
                  <a:tcPr/>
                </a:tc>
                <a:tc>
                  <a:txBody>
                    <a:bodyPr/>
                    <a:lstStyle/>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NorthStar XXXXX ERP</a:t>
                      </a:r>
                    </a:p>
                  </a:txBody>
                  <a:tcPr/>
                </a:tc>
                <a:extLst>
                  <a:ext uri="{0D108BD9-81ED-4DB2-BD59-A6C34878D82A}">
                    <a16:rowId xmlns:a16="http://schemas.microsoft.com/office/drawing/2014/main" val="1148310400"/>
                  </a:ext>
                </a:extLst>
              </a:tr>
              <a:tr h="241364">
                <a:tc>
                  <a:txBody>
                    <a:bodyPr/>
                    <a:lstStyle/>
                    <a:p>
                      <a:pPr marL="0" indent="0">
                        <a:buFont typeface="Arial" panose="020B0604020202020204" pitchFamily="34" charset="0"/>
                        <a:buNone/>
                      </a:pPr>
                      <a:r>
                        <a:rPr lang="en-US" sz="1200"/>
                        <a:t>5</a:t>
                      </a:r>
                    </a:p>
                  </a:txBody>
                  <a:tcPr/>
                </a:tc>
                <a:tc>
                  <a:txBody>
                    <a:bodyPr/>
                    <a:lstStyle/>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NorthStar XXXXX CRM</a:t>
                      </a:r>
                    </a:p>
                  </a:txBody>
                  <a:tcPr/>
                </a:tc>
                <a:extLst>
                  <a:ext uri="{0D108BD9-81ED-4DB2-BD59-A6C34878D82A}">
                    <a16:rowId xmlns:a16="http://schemas.microsoft.com/office/drawing/2014/main" val="4131764853"/>
                  </a:ext>
                </a:extLst>
              </a:tr>
            </a:tbl>
          </a:graphicData>
        </a:graphic>
      </p:graphicFrame>
      <p:sp>
        <p:nvSpPr>
          <p:cNvPr id="11" name="TextBox 10">
            <a:extLst>
              <a:ext uri="{FF2B5EF4-FFF2-40B4-BE49-F238E27FC236}">
                <a16:creationId xmlns:a16="http://schemas.microsoft.com/office/drawing/2014/main" id="{970B9AA9-0460-4C00-A077-B70AC813058D}"/>
              </a:ext>
            </a:extLst>
          </p:cNvPr>
          <p:cNvSpPr txBox="1"/>
          <p:nvPr/>
        </p:nvSpPr>
        <p:spPr>
          <a:xfrm>
            <a:off x="316445" y="4679545"/>
            <a:ext cx="4732020" cy="366254"/>
          </a:xfrm>
          <a:prstGeom prst="rect">
            <a:avLst/>
          </a:prstGeom>
          <a:noFill/>
        </p:spPr>
        <p:txBody>
          <a:bodyPr wrap="square">
            <a:spAutoFit/>
          </a:bodyPr>
          <a:lstStyle/>
          <a:p>
            <a:r>
              <a:rPr lang="en-US" b="1" i="0"/>
              <a:t>Platform Compliance and Security </a:t>
            </a:r>
            <a:r>
              <a:rPr lang="en-US"/>
              <a:t>	</a:t>
            </a:r>
          </a:p>
        </p:txBody>
      </p:sp>
      <p:sp>
        <p:nvSpPr>
          <p:cNvPr id="13" name="TextBox 12">
            <a:extLst>
              <a:ext uri="{FF2B5EF4-FFF2-40B4-BE49-F238E27FC236}">
                <a16:creationId xmlns:a16="http://schemas.microsoft.com/office/drawing/2014/main" id="{1919CADE-5ECD-4CBB-9FC9-4A0337C191DD}"/>
              </a:ext>
            </a:extLst>
          </p:cNvPr>
          <p:cNvSpPr txBox="1"/>
          <p:nvPr/>
        </p:nvSpPr>
        <p:spPr>
          <a:xfrm>
            <a:off x="434131" y="5047415"/>
            <a:ext cx="6176433" cy="461665"/>
          </a:xfrm>
          <a:prstGeom prst="rect">
            <a:avLst/>
          </a:prstGeom>
          <a:noFill/>
        </p:spPr>
        <p:txBody>
          <a:bodyPr wrap="square">
            <a:spAutoFit/>
          </a:bodyPr>
          <a:lstStyle/>
          <a:p>
            <a:pPr marL="285750" indent="-285750">
              <a:buFont typeface="Arial" panose="020B0604020202020204" pitchFamily="34" charset="0"/>
              <a:buChar char="•"/>
            </a:pPr>
            <a:r>
              <a:rPr lang="en-US" sz="1200"/>
              <a:t>MFA enabled user access</a:t>
            </a:r>
          </a:p>
          <a:p>
            <a:pPr marL="285750" indent="-285750">
              <a:buFont typeface="Arial" panose="020B0604020202020204" pitchFamily="34" charset="0"/>
              <a:buChar char="•"/>
            </a:pPr>
            <a:r>
              <a:rPr lang="en-US" sz="1200"/>
              <a:t>API Policy to be implemented is </a:t>
            </a:r>
            <a:r>
              <a:rPr lang="en-US" sz="1200" err="1"/>
              <a:t>Oauth</a:t>
            </a:r>
            <a:r>
              <a:rPr lang="en-US" sz="1200"/>
              <a:t> based security to be applied to APIs</a:t>
            </a:r>
          </a:p>
        </p:txBody>
      </p:sp>
      <p:sp>
        <p:nvSpPr>
          <p:cNvPr id="14" name="TextBox 13">
            <a:extLst>
              <a:ext uri="{FF2B5EF4-FFF2-40B4-BE49-F238E27FC236}">
                <a16:creationId xmlns:a16="http://schemas.microsoft.com/office/drawing/2014/main" id="{29B65AEC-F082-4A7A-AE67-D767707DE43D}"/>
              </a:ext>
            </a:extLst>
          </p:cNvPr>
          <p:cNvSpPr txBox="1"/>
          <p:nvPr/>
        </p:nvSpPr>
        <p:spPr>
          <a:xfrm>
            <a:off x="335280" y="2194104"/>
            <a:ext cx="4732020" cy="366254"/>
          </a:xfrm>
          <a:prstGeom prst="rect">
            <a:avLst/>
          </a:prstGeom>
          <a:noFill/>
        </p:spPr>
        <p:txBody>
          <a:bodyPr wrap="square">
            <a:spAutoFit/>
          </a:bodyPr>
          <a:lstStyle/>
          <a:p>
            <a:r>
              <a:rPr lang="en-US" b="1" i="0"/>
              <a:t>User Groups</a:t>
            </a:r>
            <a:endParaRPr lang="en-US"/>
          </a:p>
        </p:txBody>
      </p:sp>
      <p:sp>
        <p:nvSpPr>
          <p:cNvPr id="15" name="TextBox 14">
            <a:extLst>
              <a:ext uri="{FF2B5EF4-FFF2-40B4-BE49-F238E27FC236}">
                <a16:creationId xmlns:a16="http://schemas.microsoft.com/office/drawing/2014/main" id="{D39ABA52-12CA-4620-BC50-5D3C56EDC9E8}"/>
              </a:ext>
            </a:extLst>
          </p:cNvPr>
          <p:cNvSpPr txBox="1"/>
          <p:nvPr/>
        </p:nvSpPr>
        <p:spPr>
          <a:xfrm>
            <a:off x="212851" y="1020128"/>
            <a:ext cx="4732020" cy="366254"/>
          </a:xfrm>
          <a:prstGeom prst="rect">
            <a:avLst/>
          </a:prstGeom>
          <a:noFill/>
        </p:spPr>
        <p:txBody>
          <a:bodyPr wrap="square" lIns="91440" tIns="45720" rIns="91440" bIns="45720" anchor="t">
            <a:spAutoFit/>
          </a:bodyPr>
          <a:lstStyle/>
          <a:p>
            <a:r>
              <a:rPr lang="en-US" sz="1750" b="1"/>
              <a:t>Environments</a:t>
            </a:r>
            <a:endParaRPr lang="en-US"/>
          </a:p>
        </p:txBody>
      </p:sp>
      <p:cxnSp>
        <p:nvCxnSpPr>
          <p:cNvPr id="18" name="Straight Connector 17">
            <a:extLst>
              <a:ext uri="{FF2B5EF4-FFF2-40B4-BE49-F238E27FC236}">
                <a16:creationId xmlns:a16="http://schemas.microsoft.com/office/drawing/2014/main" id="{24A5D537-CC1A-4194-A261-C941BF40D22C}"/>
              </a:ext>
            </a:extLst>
          </p:cNvPr>
          <p:cNvCxnSpPr/>
          <p:nvPr/>
        </p:nvCxnSpPr>
        <p:spPr>
          <a:xfrm>
            <a:off x="320619" y="2178367"/>
            <a:ext cx="881946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C7455A-061E-4D83-AB91-02F0092481C8}"/>
              </a:ext>
            </a:extLst>
          </p:cNvPr>
          <p:cNvCxnSpPr/>
          <p:nvPr/>
        </p:nvCxnSpPr>
        <p:spPr>
          <a:xfrm>
            <a:off x="320618" y="4319131"/>
            <a:ext cx="8819463"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939228"/>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D6EF46-EA28-4BDE-92E5-73CAE3EEE571}"/>
              </a:ext>
            </a:extLst>
          </p:cNvPr>
          <p:cNvSpPr>
            <a:spLocks noGrp="1"/>
          </p:cNvSpPr>
          <p:nvPr>
            <p:ph type="body" sz="quarter" idx="11"/>
          </p:nvPr>
        </p:nvSpPr>
        <p:spPr/>
        <p:txBody>
          <a:bodyPr>
            <a:normAutofit/>
          </a:bodyPr>
          <a:lstStyle/>
          <a:p>
            <a:pPr marL="342900" indent="-342900">
              <a:buFont typeface="+mj-lt"/>
              <a:buAutoNum type="arabicPeriod"/>
            </a:pPr>
            <a:r>
              <a:rPr lang="en-US" sz="1800" b="1">
                <a:latin typeface="Calibri" panose="020F0502020204030204" pitchFamily="34" charset="0"/>
                <a:cs typeface="Calibri" panose="020F0502020204030204" pitchFamily="34" charset="0"/>
              </a:rPr>
              <a:t>Integration Reference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Integration Design Patterns</a:t>
            </a:r>
          </a:p>
          <a:p>
            <a:pPr marL="342900" indent="-342900">
              <a:buFont typeface="+mj-lt"/>
              <a:buAutoNum type="arabicPeriod"/>
            </a:pPr>
            <a:r>
              <a:rPr lang="en-US" sz="1800" b="1">
                <a:latin typeface="Calibri" panose="020F0502020204030204" pitchFamily="34" charset="0"/>
                <a:cs typeface="Calibri" panose="020F0502020204030204" pitchFamily="34" charset="0"/>
              </a:rPr>
              <a:t>Common Technical Components</a:t>
            </a:r>
          </a:p>
          <a:p>
            <a:pPr marL="342900" indent="-342900">
              <a:buFont typeface="+mj-lt"/>
              <a:buAutoNum type="arabicPeriod"/>
            </a:pPr>
            <a:r>
              <a:rPr lang="en-US" sz="1800" b="1">
                <a:latin typeface="Calibri" panose="020F0502020204030204" pitchFamily="34" charset="0"/>
                <a:cs typeface="Calibri" panose="020F0502020204030204" pitchFamily="34" charset="0"/>
              </a:rPr>
              <a:t>Application Connector/ Adapter</a:t>
            </a:r>
          </a:p>
          <a:p>
            <a:pPr marL="342900" indent="-342900">
              <a:buFont typeface="+mj-lt"/>
              <a:buAutoNum type="arabicPeriod"/>
            </a:pPr>
            <a:r>
              <a:rPr lang="en-US" sz="1800" b="1">
                <a:latin typeface="Calibri" panose="020F0502020204030204" pitchFamily="34" charset="0"/>
                <a:cs typeface="Calibri" panose="020F0502020204030204" pitchFamily="34" charset="0"/>
              </a:rPr>
              <a:t>Platform and Infrastructure Reference Architecture</a:t>
            </a:r>
          </a:p>
          <a:p>
            <a:pPr marL="342900" indent="-342900">
              <a:buFont typeface="+mj-lt"/>
              <a:buAutoNum type="arabicPeriod"/>
            </a:pPr>
            <a:r>
              <a:rPr lang="en-US" sz="1800" b="1">
                <a:solidFill>
                  <a:schemeClr val="bg2"/>
                </a:solidFill>
                <a:latin typeface="Calibri" panose="020F0502020204030204" pitchFamily="34" charset="0"/>
                <a:cs typeface="Calibri" panose="020F0502020204030204" pitchFamily="34" charset="0"/>
              </a:rPr>
              <a:t>Release and Deployment</a:t>
            </a:r>
          </a:p>
          <a:p>
            <a:pPr marL="342900" indent="-342900">
              <a:buFont typeface="+mj-lt"/>
              <a:buAutoNum type="arabicPeriod"/>
            </a:pPr>
            <a:r>
              <a:rPr lang="en-US" sz="1800" b="1">
                <a:latin typeface="Calibri" panose="020F0502020204030204" pitchFamily="34" charset="0"/>
                <a:cs typeface="Calibri" panose="020F0502020204030204" pitchFamily="34" charset="0"/>
              </a:rPr>
              <a:t>Appendix-A</a:t>
            </a:r>
          </a:p>
          <a:p>
            <a:pPr marL="342900" indent="-342900">
              <a:buFont typeface="+mj-lt"/>
              <a:buAutoNum type="arabicPeriod"/>
            </a:pPr>
            <a:endParaRPr lang="en-US" sz="1800" b="1">
              <a:solidFill>
                <a:schemeClr val="bg2"/>
              </a:solidFill>
              <a:latin typeface="Calibri" panose="020F0502020204030204" pitchFamily="34" charset="0"/>
              <a:cs typeface="Calibri" panose="020F0502020204030204" pitchFamily="34" charset="0"/>
            </a:endParaRP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a:p>
        </p:txBody>
      </p:sp>
      <p:sp>
        <p:nvSpPr>
          <p:cNvPr id="4" name="Slide Number Placeholder 3">
            <a:extLst>
              <a:ext uri="{FF2B5EF4-FFF2-40B4-BE49-F238E27FC236}">
                <a16:creationId xmlns:a16="http://schemas.microsoft.com/office/drawing/2014/main" id="{271A2908-CC74-467A-80AE-B55786C28918}"/>
              </a:ext>
            </a:extLst>
          </p:cNvPr>
          <p:cNvSpPr>
            <a:spLocks noGrp="1"/>
          </p:cNvSpPr>
          <p:nvPr>
            <p:ph type="sldNum" sz="quarter" idx="4"/>
          </p:nvPr>
        </p:nvSpPr>
        <p:spPr/>
        <p:txBody>
          <a:bodyPr/>
          <a:lstStyle/>
          <a:p>
            <a:fld id="{BF059A51-1513-4722-B38F-49BCC75F15CA}" type="slidenum">
              <a:rPr lang="en-US" smtClean="0"/>
              <a:pPr/>
              <a:t>42</a:t>
            </a:fld>
            <a:endParaRPr lang="en-US"/>
          </a:p>
        </p:txBody>
      </p:sp>
    </p:spTree>
    <p:extLst>
      <p:ext uri="{BB962C8B-B14F-4D97-AF65-F5344CB8AC3E}">
        <p14:creationId xmlns:p14="http://schemas.microsoft.com/office/powerpoint/2010/main" val="298937807"/>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70F6D7-6803-4EBA-B083-D12C882EAEA4}"/>
              </a:ext>
            </a:extLst>
          </p:cNvPr>
          <p:cNvSpPr>
            <a:spLocks noGrp="1"/>
          </p:cNvSpPr>
          <p:nvPr>
            <p:ph type="ctrTitle"/>
          </p:nvPr>
        </p:nvSpPr>
        <p:spPr/>
        <p:txBody>
          <a:bodyPr/>
          <a:lstStyle/>
          <a:p>
            <a:r>
              <a:rPr lang="en-US"/>
              <a:t>Section 6</a:t>
            </a:r>
          </a:p>
        </p:txBody>
      </p:sp>
      <p:sp>
        <p:nvSpPr>
          <p:cNvPr id="2" name="Text Placeholder 1">
            <a:extLst>
              <a:ext uri="{FF2B5EF4-FFF2-40B4-BE49-F238E27FC236}">
                <a16:creationId xmlns:a16="http://schemas.microsoft.com/office/drawing/2014/main" id="{F27D1AA3-F8EB-4179-97D9-FC3716D2B229}"/>
              </a:ext>
            </a:extLst>
          </p:cNvPr>
          <p:cNvSpPr>
            <a:spLocks noGrp="1"/>
          </p:cNvSpPr>
          <p:nvPr>
            <p:ph type="subTitle" idx="1"/>
          </p:nvPr>
        </p:nvSpPr>
        <p:spPr/>
        <p:txBody>
          <a:bodyPr>
            <a:normAutofit/>
          </a:bodyPr>
          <a:lstStyle/>
          <a:p>
            <a:pPr>
              <a:buClr>
                <a:schemeClr val="tx1"/>
              </a:buClr>
            </a:pPr>
            <a:r>
              <a:rPr lang="en-US" sz="2800" b="1">
                <a:latin typeface="Calibri" panose="020F0502020204030204" pitchFamily="34" charset="0"/>
                <a:cs typeface="Calibri" panose="020F0502020204030204" pitchFamily="34" charset="0"/>
              </a:rPr>
              <a:t>Release and Deployment</a:t>
            </a:r>
            <a:endParaRPr lang="en-US" sz="2800">
              <a:latin typeface="Calibri" panose="020F0502020204030204" pitchFamily="34" charset="0"/>
              <a:ea typeface="Open Sans" panose="020B060603050402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43</a:t>
            </a:fld>
            <a:endParaRPr lang="en-US"/>
          </a:p>
        </p:txBody>
      </p:sp>
    </p:spTree>
    <p:extLst>
      <p:ext uri="{BB962C8B-B14F-4D97-AF65-F5344CB8AC3E}">
        <p14:creationId xmlns:p14="http://schemas.microsoft.com/office/powerpoint/2010/main" val="2379775002"/>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0124E-370C-4B0C-889C-0A535E0E53E4}"/>
              </a:ext>
            </a:extLst>
          </p:cNvPr>
          <p:cNvSpPr>
            <a:spLocks noGrp="1"/>
          </p:cNvSpPr>
          <p:nvPr>
            <p:ph type="title"/>
          </p:nvPr>
        </p:nvSpPr>
        <p:spPr/>
        <p:txBody>
          <a:bodyPr>
            <a:normAutofit fontScale="90000"/>
          </a:bodyPr>
          <a:lstStyle/>
          <a:p>
            <a:r>
              <a:rPr lang="en-US" dirty="0"/>
              <a:t>Section 6</a:t>
            </a:r>
          </a:p>
        </p:txBody>
      </p:sp>
      <p:sp>
        <p:nvSpPr>
          <p:cNvPr id="6" name="Content Placeholder 5">
            <a:extLst>
              <a:ext uri="{FF2B5EF4-FFF2-40B4-BE49-F238E27FC236}">
                <a16:creationId xmlns:a16="http://schemas.microsoft.com/office/drawing/2014/main" id="{2A315BDC-E682-4AAA-9E15-E982E05C1097}"/>
              </a:ext>
            </a:extLst>
          </p:cNvPr>
          <p:cNvSpPr>
            <a:spLocks noGrp="1"/>
          </p:cNvSpPr>
          <p:nvPr>
            <p:ph sz="quarter" idx="12"/>
          </p:nvPr>
        </p:nvSpPr>
        <p:spPr/>
        <p:txBody>
          <a:bodyPr/>
          <a:lstStyle/>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CI/CD Process</a:t>
            </a:r>
          </a:p>
          <a:p>
            <a:endParaRPr lang="en-US"/>
          </a:p>
        </p:txBody>
      </p:sp>
      <p:sp>
        <p:nvSpPr>
          <p:cNvPr id="7" name="Text Placeholder 6">
            <a:extLst>
              <a:ext uri="{FF2B5EF4-FFF2-40B4-BE49-F238E27FC236}">
                <a16:creationId xmlns:a16="http://schemas.microsoft.com/office/drawing/2014/main" id="{5388FE96-42E0-4F88-9E2E-11050A2DF4A1}"/>
              </a:ext>
            </a:extLst>
          </p:cNvPr>
          <p:cNvSpPr>
            <a:spLocks noGrp="1"/>
          </p:cNvSpPr>
          <p:nvPr>
            <p:ph type="body" sz="quarter" idx="13"/>
          </p:nvPr>
        </p:nvSpPr>
        <p:spPr/>
        <p:txBody>
          <a:bodyPr vert="horz" lIns="91440" tIns="45720" rIns="91440" bIns="45720" rtlCol="0" anchor="t">
            <a:noAutofit/>
          </a:bodyPr>
          <a:lstStyle/>
          <a:p>
            <a:r>
              <a:rPr lang="en-US" sz="1600">
                <a:cs typeface="Arial"/>
              </a:rPr>
              <a:t>Section outline the CI/CD process and tools usages</a:t>
            </a:r>
            <a:endParaRPr lang="en-US"/>
          </a:p>
        </p:txBody>
      </p:sp>
      <p:sp>
        <p:nvSpPr>
          <p:cNvPr id="4" name="Slide Number Placeholder 3">
            <a:extLst>
              <a:ext uri="{FF2B5EF4-FFF2-40B4-BE49-F238E27FC236}">
                <a16:creationId xmlns:a16="http://schemas.microsoft.com/office/drawing/2014/main" id="{4AAC3232-8F4D-453B-A729-725C93C4A5FD}"/>
              </a:ext>
            </a:extLst>
          </p:cNvPr>
          <p:cNvSpPr>
            <a:spLocks noGrp="1"/>
          </p:cNvSpPr>
          <p:nvPr>
            <p:ph type="sldNum" sz="quarter" idx="4"/>
          </p:nvPr>
        </p:nvSpPr>
        <p:spPr/>
        <p:txBody>
          <a:bodyPr/>
          <a:lstStyle/>
          <a:p>
            <a:fld id="{BF059A51-1513-4722-B38F-49BCC75F15CA}" type="slidenum">
              <a:rPr lang="en-US" smtClean="0"/>
              <a:pPr/>
              <a:t>44</a:t>
            </a:fld>
            <a:endParaRPr lang="en-US"/>
          </a:p>
        </p:txBody>
      </p:sp>
      <p:sp>
        <p:nvSpPr>
          <p:cNvPr id="8" name="Text Placeholder 7">
            <a:extLst>
              <a:ext uri="{FF2B5EF4-FFF2-40B4-BE49-F238E27FC236}">
                <a16:creationId xmlns:a16="http://schemas.microsoft.com/office/drawing/2014/main" id="{EDB5E344-90D2-4527-BBAB-35855C23689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450922749"/>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891A56-13F5-43A7-904D-2F751E60DFFE}"/>
              </a:ext>
            </a:extLst>
          </p:cNvPr>
          <p:cNvSpPr>
            <a:spLocks noGrp="1"/>
          </p:cNvSpPr>
          <p:nvPr>
            <p:ph type="title"/>
          </p:nvPr>
        </p:nvSpPr>
        <p:spPr/>
        <p:txBody>
          <a:bodyPr>
            <a:normAutofit fontScale="90000"/>
          </a:bodyPr>
          <a:lstStyle/>
          <a:p>
            <a:r>
              <a:rPr lang="en-US" dirty="0"/>
              <a:t>XXXX  CI CD Process</a:t>
            </a:r>
          </a:p>
        </p:txBody>
      </p:sp>
      <p:sp>
        <p:nvSpPr>
          <p:cNvPr id="5" name="Text Placeholder 4">
            <a:extLst>
              <a:ext uri="{FF2B5EF4-FFF2-40B4-BE49-F238E27FC236}">
                <a16:creationId xmlns:a16="http://schemas.microsoft.com/office/drawing/2014/main" id="{D781D3AF-0EB2-4855-A92C-C4B500645883}"/>
              </a:ext>
            </a:extLst>
          </p:cNvPr>
          <p:cNvSpPr>
            <a:spLocks noGrp="1"/>
          </p:cNvSpPr>
          <p:nvPr>
            <p:ph type="body" sz="quarter" idx="13"/>
          </p:nvPr>
        </p:nvSpPr>
        <p:spPr/>
        <p:txBody>
          <a:bodyPr vert="horz" lIns="91440" tIns="45720" rIns="91440" bIns="45720" rtlCol="0" anchor="t">
            <a:noAutofit/>
          </a:bodyPr>
          <a:lstStyle/>
          <a:p>
            <a:r>
              <a:rPr lang="en-US" sz="1600">
                <a:cs typeface="Arial"/>
              </a:rPr>
              <a:t>List of the tools to support the CI/CD and Version Control</a:t>
            </a:r>
            <a:endParaRPr lang="en-US"/>
          </a:p>
        </p:txBody>
      </p:sp>
      <p:sp>
        <p:nvSpPr>
          <p:cNvPr id="3" name="Slide Number Placeholder 2">
            <a:extLst>
              <a:ext uri="{FF2B5EF4-FFF2-40B4-BE49-F238E27FC236}">
                <a16:creationId xmlns:a16="http://schemas.microsoft.com/office/drawing/2014/main" id="{26F783EE-5FBE-478C-956C-64EA120ADF52}"/>
              </a:ext>
            </a:extLst>
          </p:cNvPr>
          <p:cNvSpPr>
            <a:spLocks noGrp="1"/>
          </p:cNvSpPr>
          <p:nvPr>
            <p:ph type="sldNum" sz="quarter" idx="4"/>
          </p:nvPr>
        </p:nvSpPr>
        <p:spPr/>
        <p:txBody>
          <a:bodyPr/>
          <a:lstStyle/>
          <a:p>
            <a:fld id="{BF059A51-1513-4722-B38F-49BCC75F15CA}" type="slidenum">
              <a:rPr lang="en-US" smtClean="0"/>
              <a:pPr/>
              <a:t>45</a:t>
            </a:fld>
            <a:endParaRPr lang="en-US"/>
          </a:p>
        </p:txBody>
      </p:sp>
      <p:sp>
        <p:nvSpPr>
          <p:cNvPr id="6" name="Text Placeholder 5">
            <a:extLst>
              <a:ext uri="{FF2B5EF4-FFF2-40B4-BE49-F238E27FC236}">
                <a16:creationId xmlns:a16="http://schemas.microsoft.com/office/drawing/2014/main" id="{CE420E84-CB68-488E-AAE9-626BA36C5769}"/>
              </a:ext>
            </a:extLst>
          </p:cNvPr>
          <p:cNvSpPr>
            <a:spLocks noGrp="1"/>
          </p:cNvSpPr>
          <p:nvPr>
            <p:ph type="body" sz="quarter" idx="14"/>
          </p:nvPr>
        </p:nvSpPr>
        <p:spPr/>
        <p:txBody>
          <a:bodyPr/>
          <a:lstStyle/>
          <a:p>
            <a:endParaRPr lang="en-US"/>
          </a:p>
        </p:txBody>
      </p:sp>
      <p:sp>
        <p:nvSpPr>
          <p:cNvPr id="7" name="TextBox 6">
            <a:extLst>
              <a:ext uri="{FF2B5EF4-FFF2-40B4-BE49-F238E27FC236}">
                <a16:creationId xmlns:a16="http://schemas.microsoft.com/office/drawing/2014/main" id="{53D6FE42-F948-4D44-B195-E8A39F555E66}"/>
              </a:ext>
            </a:extLst>
          </p:cNvPr>
          <p:cNvSpPr txBox="1"/>
          <p:nvPr/>
        </p:nvSpPr>
        <p:spPr>
          <a:xfrm>
            <a:off x="365760" y="1409700"/>
            <a:ext cx="3874459" cy="914096"/>
          </a:xfrm>
          <a:prstGeom prst="rect">
            <a:avLst/>
          </a:prstGeom>
          <a:noFill/>
        </p:spPr>
        <p:txBody>
          <a:bodyPr wrap="none" rtlCol="0">
            <a:spAutoFit/>
          </a:bodyPr>
          <a:lstStyle/>
          <a:p>
            <a:pPr marL="285750" indent="-285750">
              <a:buFont typeface="Arial" panose="020B0604020202020204" pitchFamily="34" charset="0"/>
              <a:buChar char="•"/>
            </a:pPr>
            <a:r>
              <a:rPr lang="en-US" dirty="0"/>
              <a:t>Chosen Tools</a:t>
            </a:r>
          </a:p>
          <a:p>
            <a:pPr marL="737921" lvl="1" indent="-285750">
              <a:buFont typeface="Arial" panose="020B0604020202020204" pitchFamily="34" charset="0"/>
              <a:buChar char="•"/>
            </a:pPr>
            <a:r>
              <a:rPr lang="en-US" dirty="0"/>
              <a:t>CI/ CD Pipeline – </a:t>
            </a:r>
            <a:r>
              <a:rPr lang="en-US" dirty="0" err="1"/>
              <a:t>Copado</a:t>
            </a:r>
            <a:endParaRPr lang="en-US" dirty="0"/>
          </a:p>
          <a:p>
            <a:pPr marL="737921" lvl="1" indent="-285750">
              <a:buFont typeface="Arial" panose="020B0604020202020204" pitchFamily="34" charset="0"/>
              <a:buChar char="•"/>
            </a:pPr>
            <a:r>
              <a:rPr lang="en-US" dirty="0"/>
              <a:t>Code Repository - bitbucket</a:t>
            </a:r>
          </a:p>
        </p:txBody>
      </p:sp>
    </p:spTree>
    <p:extLst>
      <p:ext uri="{BB962C8B-B14F-4D97-AF65-F5344CB8AC3E}">
        <p14:creationId xmlns:p14="http://schemas.microsoft.com/office/powerpoint/2010/main" val="2674917924"/>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70F6D7-6803-4EBA-B083-D12C882EAEA4}"/>
              </a:ext>
            </a:extLst>
          </p:cNvPr>
          <p:cNvSpPr>
            <a:spLocks noGrp="1"/>
          </p:cNvSpPr>
          <p:nvPr>
            <p:ph type="ctrTitle"/>
          </p:nvPr>
        </p:nvSpPr>
        <p:spPr/>
        <p:txBody>
          <a:bodyPr/>
          <a:lstStyle/>
          <a:p>
            <a:r>
              <a:rPr lang="en-US"/>
              <a:t>Appendix - A</a:t>
            </a: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46</a:t>
            </a:fld>
            <a:endParaRPr lang="en-US"/>
          </a:p>
        </p:txBody>
      </p:sp>
    </p:spTree>
    <p:extLst>
      <p:ext uri="{BB962C8B-B14F-4D97-AF65-F5344CB8AC3E}">
        <p14:creationId xmlns:p14="http://schemas.microsoft.com/office/powerpoint/2010/main" val="976198830"/>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0124E-370C-4B0C-889C-0A535E0E53E4}"/>
              </a:ext>
            </a:extLst>
          </p:cNvPr>
          <p:cNvSpPr>
            <a:spLocks noGrp="1"/>
          </p:cNvSpPr>
          <p:nvPr>
            <p:ph type="title"/>
          </p:nvPr>
        </p:nvSpPr>
        <p:spPr>
          <a:xfrm>
            <a:off x="184509" y="645084"/>
            <a:ext cx="9031251" cy="497360"/>
          </a:xfrm>
        </p:spPr>
        <p:txBody>
          <a:bodyPr>
            <a:normAutofit fontScale="90000"/>
          </a:bodyPr>
          <a:lstStyle/>
          <a:p>
            <a:r>
              <a:rPr lang="en-US"/>
              <a:t>Reference Documents</a:t>
            </a:r>
          </a:p>
        </p:txBody>
      </p:sp>
      <p:sp>
        <p:nvSpPr>
          <p:cNvPr id="4" name="Slide Number Placeholder 3">
            <a:extLst>
              <a:ext uri="{FF2B5EF4-FFF2-40B4-BE49-F238E27FC236}">
                <a16:creationId xmlns:a16="http://schemas.microsoft.com/office/drawing/2014/main" id="{4AAC3232-8F4D-453B-A729-725C93C4A5FD}"/>
              </a:ext>
            </a:extLst>
          </p:cNvPr>
          <p:cNvSpPr>
            <a:spLocks noGrp="1"/>
          </p:cNvSpPr>
          <p:nvPr>
            <p:ph type="sldNum" sz="quarter" idx="4"/>
          </p:nvPr>
        </p:nvSpPr>
        <p:spPr/>
        <p:txBody>
          <a:bodyPr/>
          <a:lstStyle/>
          <a:p>
            <a:fld id="{BF059A51-1513-4722-B38F-49BCC75F15CA}" type="slidenum">
              <a:rPr lang="en-US" smtClean="0"/>
              <a:pPr/>
              <a:t>47</a:t>
            </a:fld>
            <a:endParaRPr lang="en-US"/>
          </a:p>
        </p:txBody>
      </p:sp>
      <p:sp>
        <p:nvSpPr>
          <p:cNvPr id="8" name="Text Placeholder 7">
            <a:extLst>
              <a:ext uri="{FF2B5EF4-FFF2-40B4-BE49-F238E27FC236}">
                <a16:creationId xmlns:a16="http://schemas.microsoft.com/office/drawing/2014/main" id="{EDB5E344-90D2-4527-BBAB-35855C236897}"/>
              </a:ext>
            </a:extLst>
          </p:cNvPr>
          <p:cNvSpPr>
            <a:spLocks noGrp="1"/>
          </p:cNvSpPr>
          <p:nvPr>
            <p:ph type="body" sz="quarter" idx="14"/>
          </p:nvPr>
        </p:nvSpPr>
        <p:spPr/>
        <p:txBody>
          <a:bodyPr/>
          <a:lstStyle/>
          <a:p>
            <a:endParaRPr lang="en-US"/>
          </a:p>
        </p:txBody>
      </p:sp>
      <p:graphicFrame>
        <p:nvGraphicFramePr>
          <p:cNvPr id="9" name="Table 9">
            <a:extLst>
              <a:ext uri="{FF2B5EF4-FFF2-40B4-BE49-F238E27FC236}">
                <a16:creationId xmlns:a16="http://schemas.microsoft.com/office/drawing/2014/main" id="{36B2D0DC-228A-4955-9EAC-6142716907C0}"/>
              </a:ext>
            </a:extLst>
          </p:cNvPr>
          <p:cNvGraphicFramePr>
            <a:graphicFrameLocks noGrp="1"/>
          </p:cNvGraphicFramePr>
          <p:nvPr>
            <p:extLst>
              <p:ext uri="{D42A27DB-BD31-4B8C-83A1-F6EECF244321}">
                <p14:modId xmlns:p14="http://schemas.microsoft.com/office/powerpoint/2010/main" val="73913350"/>
              </p:ext>
            </p:extLst>
          </p:nvPr>
        </p:nvGraphicFramePr>
        <p:xfrm>
          <a:off x="241014" y="1250015"/>
          <a:ext cx="9030878" cy="1025571"/>
        </p:xfrm>
        <a:graphic>
          <a:graphicData uri="http://schemas.openxmlformats.org/drawingml/2006/table">
            <a:tbl>
              <a:tblPr firstRow="1" bandRow="1">
                <a:tableStyleId>{69012ECD-51FC-41F1-AA8D-1B2483CD663E}</a:tableStyleId>
              </a:tblPr>
              <a:tblGrid>
                <a:gridCol w="4515439">
                  <a:extLst>
                    <a:ext uri="{9D8B030D-6E8A-4147-A177-3AD203B41FA5}">
                      <a16:colId xmlns:a16="http://schemas.microsoft.com/office/drawing/2014/main" val="3619211275"/>
                    </a:ext>
                  </a:extLst>
                </a:gridCol>
                <a:gridCol w="4515439">
                  <a:extLst>
                    <a:ext uri="{9D8B030D-6E8A-4147-A177-3AD203B41FA5}">
                      <a16:colId xmlns:a16="http://schemas.microsoft.com/office/drawing/2014/main" val="3844363792"/>
                    </a:ext>
                  </a:extLst>
                </a:gridCol>
              </a:tblGrid>
              <a:tr h="243087">
                <a:tc>
                  <a:txBody>
                    <a:bodyPr/>
                    <a:lstStyle/>
                    <a:p>
                      <a:r>
                        <a:rPr lang="en-US" sz="1000" dirty="0"/>
                        <a:t>Document Name</a:t>
                      </a:r>
                    </a:p>
                  </a:txBody>
                  <a:tcPr/>
                </a:tc>
                <a:tc>
                  <a:txBody>
                    <a:bodyPr/>
                    <a:lstStyle/>
                    <a:p>
                      <a:r>
                        <a:rPr lang="en-US" sz="1000"/>
                        <a:t>Location</a:t>
                      </a:r>
                    </a:p>
                  </a:txBody>
                  <a:tcPr/>
                </a:tc>
                <a:extLst>
                  <a:ext uri="{0D108BD9-81ED-4DB2-BD59-A6C34878D82A}">
                    <a16:rowId xmlns:a16="http://schemas.microsoft.com/office/drawing/2014/main" val="2203937674"/>
                  </a:ext>
                </a:extLst>
              </a:tr>
              <a:tr h="303047">
                <a:tc>
                  <a:txBody>
                    <a:bodyPr/>
                    <a:lstStyle/>
                    <a:p>
                      <a:r>
                        <a:rPr lang="en-US" sz="1200" dirty="0"/>
                        <a:t>XXXX-MuleSoft Common Framework</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dirty="0">
                          <a:hlinkClick r:id="rId2"/>
                        </a:rPr>
                        <a:t>XXXX-MuleSoft Common Framework</a:t>
                      </a:r>
                      <a:endParaRPr lang="en-US" sz="1200" dirty="0"/>
                    </a:p>
                  </a:txBody>
                  <a:tcPr/>
                </a:tc>
                <a:extLst>
                  <a:ext uri="{0D108BD9-81ED-4DB2-BD59-A6C34878D82A}">
                    <a16:rowId xmlns:a16="http://schemas.microsoft.com/office/drawing/2014/main" val="938310122"/>
                  </a:ext>
                </a:extLst>
              </a:tr>
              <a:tr h="478684">
                <a:tc>
                  <a:txBody>
                    <a:bodyPr/>
                    <a:lstStyle/>
                    <a:p>
                      <a:r>
                        <a:rPr lang="en-US" sz="1200" dirty="0"/>
                        <a:t>XXXX MuleSoft Development and Standards</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dirty="0">
                          <a:hlinkClick r:id="rId3"/>
                        </a:rPr>
                        <a:t>XXXX MuleSoft Development and Standards</a:t>
                      </a:r>
                      <a:endParaRPr lang="en-US" sz="1200" dirty="0"/>
                    </a:p>
                  </a:txBody>
                  <a:tcPr/>
                </a:tc>
                <a:extLst>
                  <a:ext uri="{0D108BD9-81ED-4DB2-BD59-A6C34878D82A}">
                    <a16:rowId xmlns:a16="http://schemas.microsoft.com/office/drawing/2014/main" val="2239579053"/>
                  </a:ext>
                </a:extLst>
              </a:tr>
            </a:tbl>
          </a:graphicData>
        </a:graphic>
      </p:graphicFrame>
    </p:spTree>
    <p:extLst>
      <p:ext uri="{BB962C8B-B14F-4D97-AF65-F5344CB8AC3E}">
        <p14:creationId xmlns:p14="http://schemas.microsoft.com/office/powerpoint/2010/main" val="1464357210"/>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a:xfrm>
            <a:off x="216898" y="180296"/>
            <a:ext cx="9030878" cy="401321"/>
          </a:xfrm>
        </p:spPr>
        <p:txBody>
          <a:bodyPr/>
          <a:lstStyle/>
          <a:p>
            <a:r>
              <a:rPr lang="en-US"/>
              <a:t>Key Discussion Points – Next Steps</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48</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3882692316"/>
              </p:ext>
            </p:extLst>
          </p:nvPr>
        </p:nvGraphicFramePr>
        <p:xfrm>
          <a:off x="216897" y="815533"/>
          <a:ext cx="9030864" cy="6299598"/>
        </p:xfrm>
        <a:graphic>
          <a:graphicData uri="http://schemas.openxmlformats.org/drawingml/2006/table">
            <a:tbl>
              <a:tblPr firstRow="1" bandRow="1">
                <a:tableStyleId>{69012ECD-51FC-41F1-AA8D-1B2483CD663E}</a:tableStyleId>
              </a:tblPr>
              <a:tblGrid>
                <a:gridCol w="2858380">
                  <a:extLst>
                    <a:ext uri="{9D8B030D-6E8A-4147-A177-3AD203B41FA5}">
                      <a16:colId xmlns:a16="http://schemas.microsoft.com/office/drawing/2014/main" val="3574236769"/>
                    </a:ext>
                  </a:extLst>
                </a:gridCol>
                <a:gridCol w="1194124">
                  <a:extLst>
                    <a:ext uri="{9D8B030D-6E8A-4147-A177-3AD203B41FA5}">
                      <a16:colId xmlns:a16="http://schemas.microsoft.com/office/drawing/2014/main" val="3379631289"/>
                    </a:ext>
                  </a:extLst>
                </a:gridCol>
                <a:gridCol w="959061">
                  <a:extLst>
                    <a:ext uri="{9D8B030D-6E8A-4147-A177-3AD203B41FA5}">
                      <a16:colId xmlns:a16="http://schemas.microsoft.com/office/drawing/2014/main" val="4290219483"/>
                    </a:ext>
                  </a:extLst>
                </a:gridCol>
                <a:gridCol w="996672">
                  <a:extLst>
                    <a:ext uri="{9D8B030D-6E8A-4147-A177-3AD203B41FA5}">
                      <a16:colId xmlns:a16="http://schemas.microsoft.com/office/drawing/2014/main" val="3044488043"/>
                    </a:ext>
                  </a:extLst>
                </a:gridCol>
                <a:gridCol w="3022627">
                  <a:extLst>
                    <a:ext uri="{9D8B030D-6E8A-4147-A177-3AD203B41FA5}">
                      <a16:colId xmlns:a16="http://schemas.microsoft.com/office/drawing/2014/main" val="1912454004"/>
                    </a:ext>
                  </a:extLst>
                </a:gridCol>
              </a:tblGrid>
              <a:tr h="793714">
                <a:tc>
                  <a:txBody>
                    <a:bodyPr/>
                    <a:lstStyle/>
                    <a:p>
                      <a:r>
                        <a:rPr lang="en-US" sz="1400" dirty="0"/>
                        <a:t>Action Item</a:t>
                      </a:r>
                    </a:p>
                  </a:txBody>
                  <a:tcPr>
                    <a:lnB w="12700">
                      <a:solidFill>
                        <a:schemeClr val="tx1"/>
                      </a:solidFill>
                    </a:lnB>
                  </a:tcPr>
                </a:tc>
                <a:tc>
                  <a:txBody>
                    <a:bodyPr/>
                    <a:lstStyle/>
                    <a:p>
                      <a:r>
                        <a:rPr lang="en-US" sz="1400" dirty="0"/>
                        <a:t>Status</a:t>
                      </a:r>
                    </a:p>
                  </a:txBody>
                  <a:tcPr>
                    <a:lnB w="12700">
                      <a:solidFill>
                        <a:schemeClr val="tx1"/>
                      </a:solidFill>
                    </a:lnB>
                  </a:tcPr>
                </a:tc>
                <a:tc>
                  <a:txBody>
                    <a:bodyPr/>
                    <a:lstStyle/>
                    <a:p>
                      <a:r>
                        <a:rPr lang="en-US" sz="1400" dirty="0"/>
                        <a:t>Due Date</a:t>
                      </a:r>
                    </a:p>
                  </a:txBody>
                  <a:tcPr>
                    <a:lnB w="12700">
                      <a:solidFill>
                        <a:schemeClr val="tx1"/>
                      </a:solidFill>
                    </a:lnB>
                  </a:tcPr>
                </a:tc>
                <a:tc>
                  <a:txBody>
                    <a:bodyPr/>
                    <a:lstStyle/>
                    <a:p>
                      <a:r>
                        <a:rPr lang="en-US" sz="1400" dirty="0"/>
                        <a:t>Owner</a:t>
                      </a:r>
                    </a:p>
                  </a:txBody>
                  <a:tcPr>
                    <a:lnB w="12700">
                      <a:solidFill>
                        <a:schemeClr val="tx1"/>
                      </a:solidFill>
                    </a:lnB>
                  </a:tcPr>
                </a:tc>
                <a:tc>
                  <a:txBody>
                    <a:bodyPr/>
                    <a:lstStyle/>
                    <a:p>
                      <a:r>
                        <a:rPr lang="en-US" sz="1400" dirty="0"/>
                        <a:t>Comments</a:t>
                      </a:r>
                    </a:p>
                  </a:txBody>
                  <a:tcPr>
                    <a:lnB w="12700">
                      <a:solidFill>
                        <a:schemeClr val="tx1"/>
                      </a:solidFill>
                    </a:lnB>
                  </a:tcPr>
                </a:tc>
                <a:extLst>
                  <a:ext uri="{0D108BD9-81ED-4DB2-BD59-A6C34878D82A}">
                    <a16:rowId xmlns:a16="http://schemas.microsoft.com/office/drawing/2014/main" val="1534361047"/>
                  </a:ext>
                </a:extLst>
              </a:tr>
              <a:tr h="793714">
                <a:tc>
                  <a:txBody>
                    <a:bodyPr/>
                    <a:lstStyle/>
                    <a:p>
                      <a:pPr marL="0" marR="0" algn="l" defTabSz="914400" rtl="0" eaLnBrk="1" fontAlgn="ctr" latinLnBrk="0" hangingPunct="1">
                        <a:spcBef>
                          <a:spcPts val="0"/>
                        </a:spcBef>
                        <a:spcAft>
                          <a:spcPts val="0"/>
                        </a:spcAft>
                      </a:pPr>
                      <a:r>
                        <a:rPr lang="en-US" sz="1200" b="0" i="0" u="none" strike="noStrike" kern="1200" dirty="0">
                          <a:solidFill>
                            <a:srgbClr val="000000"/>
                          </a:solidFill>
                          <a:effectLst/>
                          <a:latin typeface="+mn-lt"/>
                          <a:ea typeface="Verdana"/>
                          <a:cs typeface="Verdana" panose="020B0604030504040204" pitchFamily="34" charset="0"/>
                        </a:rPr>
                        <a:t>MuleSoft DevOps – CI/ CD Process is to be finalized</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IN-PROGRESS</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sngStrike" kern="1200" dirty="0">
                          <a:solidFill>
                            <a:srgbClr val="000000"/>
                          </a:solidFill>
                          <a:effectLst/>
                          <a:latin typeface="+mn-lt"/>
                          <a:ea typeface="Verdana"/>
                          <a:cs typeface="Verdana" panose="020B0604030504040204" pitchFamily="34" charset="0"/>
                        </a:rPr>
                        <a:t>10/17</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dirty="0">
                          <a:solidFill>
                            <a:srgbClr val="000000"/>
                          </a:solidFill>
                          <a:effectLst/>
                          <a:latin typeface="+mn-lt"/>
                          <a:ea typeface="Verdana"/>
                          <a:cs typeface="Verdana" panose="020B0604030504040204" pitchFamily="34" charset="0"/>
                        </a:rPr>
                        <a:t>11/11</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endParaRPr lang="en-US" sz="1200" b="0" i="0" u="none" strike="noStrike" kern="1200" dirty="0">
                        <a:solidFill>
                          <a:srgbClr val="000000"/>
                        </a:solidFill>
                        <a:effectLst/>
                        <a:latin typeface="+mn-lt"/>
                        <a:ea typeface="Verdana"/>
                        <a:cs typeface="Verdana" panose="020B0604030504040204" pitchFamily="34" charset="0"/>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Avni Bhatt</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171450" marR="0" lvl="0" indent="-171450" algn="l" rtl="0" eaLnBrk="1" fontAlgn="ctr" latinLnBrk="0" hangingPunct="1">
                        <a:spcBef>
                          <a:spcPts val="0"/>
                        </a:spcBef>
                        <a:spcAft>
                          <a:spcPts val="0"/>
                        </a:spcAft>
                        <a:buFont typeface="Arial" panose="020B0604020202020204" pitchFamily="34" charset="0"/>
                        <a:buChar char="•"/>
                      </a:pPr>
                      <a:r>
                        <a:rPr lang="en-US" sz="1200" b="0" i="0" u="none" strike="noStrike" kern="1200" dirty="0" err="1">
                          <a:solidFill>
                            <a:srgbClr val="000000"/>
                          </a:solidFill>
                          <a:effectLst/>
                          <a:latin typeface="+mn-lt"/>
                          <a:ea typeface="Verdana"/>
                          <a:cs typeface="+mn-cs"/>
                        </a:rPr>
                        <a:t>Copado</a:t>
                      </a:r>
                      <a:r>
                        <a:rPr lang="en-US" sz="1200" b="0" i="0" u="none" strike="noStrike" kern="1200" dirty="0">
                          <a:solidFill>
                            <a:srgbClr val="000000"/>
                          </a:solidFill>
                          <a:effectLst/>
                          <a:latin typeface="+mn-lt"/>
                          <a:ea typeface="Verdana"/>
                          <a:cs typeface="+mn-cs"/>
                        </a:rPr>
                        <a:t> is the chosen product for CI/ CD, process/setup  needs to be defined </a:t>
                      </a:r>
                    </a:p>
                    <a:p>
                      <a:pPr marL="171450" marR="0" lvl="0" indent="-171450" algn="l" rtl="0" eaLnBrk="1" fontAlgn="ctr" latinLnBrk="0" hangingPunct="1">
                        <a:spcBef>
                          <a:spcPts val="0"/>
                        </a:spcBef>
                        <a:spcAft>
                          <a:spcPts val="0"/>
                        </a:spcAft>
                        <a:buFont typeface="Arial" panose="020B0604020202020204" pitchFamily="34" charset="0"/>
                        <a:buChar char="•"/>
                      </a:pPr>
                      <a:r>
                        <a:rPr lang="en-US" sz="1200" b="0" i="0" u="none" strike="noStrike" kern="1200" dirty="0">
                          <a:solidFill>
                            <a:srgbClr val="000000"/>
                          </a:solidFill>
                          <a:effectLst/>
                          <a:latin typeface="+mn-lt"/>
                          <a:ea typeface="Verdana"/>
                          <a:cs typeface="+mn-cs"/>
                        </a:rPr>
                        <a:t>11/7: This is currently in progress by XXXX Infra team. </a:t>
                      </a:r>
                    </a:p>
                    <a:p>
                      <a:pPr marL="171450" marR="0" lvl="0" indent="-171450" algn="l" rtl="0" eaLnBrk="1" fontAlgn="ctr" latinLnBrk="0" hangingPunct="1">
                        <a:lnSpc>
                          <a:spcPct val="100000"/>
                        </a:lnSpc>
                        <a:spcBef>
                          <a:spcPts val="0"/>
                        </a:spcBef>
                        <a:spcAft>
                          <a:spcPts val="0"/>
                        </a:spcAft>
                        <a:buClrTx/>
                        <a:buSzTx/>
                        <a:buFont typeface="Arial" panose="020B0604020202020204" pitchFamily="34" charset="0"/>
                        <a:buChar char="•"/>
                      </a:pPr>
                      <a:r>
                        <a:rPr lang="en-US" sz="1200" b="0" i="0" u="none" strike="noStrike" kern="1200" noProof="0" dirty="0">
                          <a:effectLst/>
                        </a:rPr>
                        <a:t>11/9: Finalize the DevOps</a:t>
                      </a:r>
                      <a:r>
                        <a:rPr lang="en-US" sz="1200" b="0" i="0" u="none" strike="noStrike" kern="1200" baseline="0" noProof="0" dirty="0">
                          <a:effectLst/>
                        </a:rPr>
                        <a:t> Process for </a:t>
                      </a:r>
                      <a:r>
                        <a:rPr lang="en-US" sz="1200" b="0" i="0" u="none" strike="noStrike" kern="1200" baseline="0" noProof="0" dirty="0" err="1">
                          <a:effectLst/>
                        </a:rPr>
                        <a:t>Mulesoft</a:t>
                      </a:r>
                      <a:r>
                        <a:rPr lang="en-US" sz="1200" b="0" i="0" u="none" strike="noStrike" kern="1200" baseline="0" noProof="0" dirty="0">
                          <a:effectLst/>
                        </a:rPr>
                        <a:t> whether it will be </a:t>
                      </a:r>
                      <a:r>
                        <a:rPr lang="en-US" sz="1200" b="0" i="0" u="none" strike="noStrike" kern="1200" baseline="0" noProof="0" dirty="0" err="1">
                          <a:effectLst/>
                        </a:rPr>
                        <a:t>Copado</a:t>
                      </a:r>
                      <a:r>
                        <a:rPr lang="en-US" sz="1200" b="0" i="0" u="none" strike="noStrike" kern="1200" baseline="0" noProof="0" dirty="0">
                          <a:effectLst/>
                        </a:rPr>
                        <a:t> or a different tool.</a:t>
                      </a:r>
                    </a:p>
                    <a:p>
                      <a:pPr marL="0" marR="0" lvl="0" indent="0" algn="l" rtl="0" eaLnBrk="1" fontAlgn="ctr" latinLnBrk="0" hangingPunct="1">
                        <a:spcBef>
                          <a:spcPts val="0"/>
                        </a:spcBef>
                        <a:spcAft>
                          <a:spcPts val="0"/>
                        </a:spcAft>
                        <a:buFont typeface="Arial" panose="020B0604020202020204" pitchFamily="34" charset="0"/>
                        <a:buNone/>
                      </a:pPr>
                      <a:endParaRPr lang="en-US" sz="1200" b="0" i="0" u="none" strike="noStrike" kern="1200" dirty="0">
                        <a:solidFill>
                          <a:srgbClr val="000000"/>
                        </a:solidFill>
                        <a:effectLst/>
                        <a:latin typeface="+mn-lt"/>
                        <a:ea typeface="Verdana" panose="020B0604030504040204" pitchFamily="34" charset="0"/>
                        <a:cs typeface="+mn-cs"/>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1431089"/>
                  </a:ext>
                </a:extLst>
              </a:tr>
              <a:tr h="877262">
                <a:tc>
                  <a:txBody>
                    <a:bodyPr/>
                    <a:lstStyle/>
                    <a:p>
                      <a:pPr marL="0" marR="0" algn="l" defTabSz="914400" rtl="0" eaLnBrk="1" fontAlgn="ctr" latinLnBrk="0" hangingPunct="1">
                        <a:spcBef>
                          <a:spcPts val="0"/>
                        </a:spcBef>
                        <a:spcAft>
                          <a:spcPts val="0"/>
                        </a:spcAft>
                      </a:pPr>
                      <a:r>
                        <a:rPr lang="en-US" sz="1200" b="0" i="0" u="none" strike="noStrike" kern="1200" dirty="0" err="1">
                          <a:solidFill>
                            <a:srgbClr val="000000"/>
                          </a:solidFill>
                          <a:effectLst/>
                          <a:latin typeface="+mn-lt"/>
                          <a:ea typeface="Verdana"/>
                          <a:cs typeface="+mn-cs"/>
                        </a:rPr>
                        <a:t>Mulesoft</a:t>
                      </a:r>
                      <a:r>
                        <a:rPr lang="en-US" sz="1200" b="0" i="0" u="none" strike="noStrike" kern="1200" dirty="0">
                          <a:solidFill>
                            <a:srgbClr val="000000"/>
                          </a:solidFill>
                          <a:effectLst/>
                          <a:latin typeface="+mn-lt"/>
                          <a:ea typeface="Verdana"/>
                          <a:cs typeface="+mn-cs"/>
                        </a:rPr>
                        <a:t> Architecture Diagram to be updated with holistic system information</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COMPLETE</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09/26</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Ankit Mishra</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endParaRPr lang="en-US" sz="1200" b="0" i="0" u="none" strike="noStrike" kern="1200" dirty="0">
                        <a:solidFill>
                          <a:srgbClr val="000000"/>
                        </a:solidFill>
                        <a:effectLst/>
                        <a:latin typeface="+mn-lt"/>
                        <a:ea typeface="Verdana" panose="020B0604030504040204" pitchFamily="34" charset="0"/>
                        <a:cs typeface="+mn-cs"/>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53936796"/>
                  </a:ext>
                </a:extLst>
              </a:tr>
              <a:tr h="668391">
                <a:tc>
                  <a:txBody>
                    <a:bodyPr/>
                    <a:lstStyle/>
                    <a:p>
                      <a:pPr marL="0" marR="0" algn="l" defTabSz="914400" rtl="0" eaLnBrk="1" fontAlgn="ctr" latinLnBrk="0" hangingPunct="1">
                        <a:spcBef>
                          <a:spcPts val="0"/>
                        </a:spcBef>
                        <a:spcAft>
                          <a:spcPts val="0"/>
                        </a:spcAft>
                      </a:pPr>
                      <a:r>
                        <a:rPr lang="en-US" sz="1200" b="0" i="0" u="none" strike="noStrike" kern="1200" dirty="0">
                          <a:solidFill>
                            <a:srgbClr val="000000"/>
                          </a:solidFill>
                          <a:effectLst/>
                          <a:latin typeface="+mn-lt"/>
                          <a:ea typeface="Verdana"/>
                          <a:cs typeface="+mn-cs"/>
                        </a:rPr>
                        <a:t>Designs will be predominantly Synchronous based approached</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COMPLETE</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09/26</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Ankit Mishra</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Async Patterns will only be chosen as when volumes are high, and SLA is sensitive </a:t>
                      </a:r>
                      <a:endParaRPr lang="en-US" sz="1200" b="0" i="0" u="none" strike="noStrike" kern="1200">
                        <a:solidFill>
                          <a:srgbClr val="000000"/>
                        </a:solidFill>
                        <a:effectLst/>
                        <a:latin typeface="+mn-lt"/>
                        <a:ea typeface="Verdana" panose="020B0604030504040204" pitchFamily="34" charset="0"/>
                        <a:cs typeface="+mn-cs"/>
                      </a:endParaRP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224644278"/>
                  </a:ext>
                </a:extLst>
              </a:tr>
              <a:tr h="668391">
                <a:tc>
                  <a:txBody>
                    <a:bodyPr/>
                    <a:lstStyle/>
                    <a:p>
                      <a:pPr marL="0" marR="0" algn="l" defTabSz="914400" rtl="0" eaLnBrk="1" fontAlgn="ctr" latinLnBrk="0" hangingPunct="1">
                        <a:spcBef>
                          <a:spcPts val="0"/>
                        </a:spcBef>
                        <a:spcAft>
                          <a:spcPts val="0"/>
                        </a:spcAft>
                      </a:pPr>
                      <a:r>
                        <a:rPr lang="en-US" sz="1200" b="0" i="0" u="none" strike="noStrike" kern="1200" dirty="0">
                          <a:solidFill>
                            <a:srgbClr val="000000"/>
                          </a:solidFill>
                          <a:effectLst/>
                          <a:latin typeface="+mn-lt"/>
                          <a:ea typeface="Verdana"/>
                          <a:cs typeface="+mn-cs"/>
                        </a:rPr>
                        <a:t>Design Patterns need to be aligned with XXXX-CRM team</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COMPLETE</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10/17</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Ankit Mishra</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Initial Internal Discussions are in progress and both tracks would be aligned to same strategy</a:t>
                      </a:r>
                    </a:p>
                    <a:p>
                      <a:pPr marL="0" marR="0" lvl="0" indent="0" algn="l"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11/7 : CRM Team is already utilizing integration strategy document of ERP. </a:t>
                      </a:r>
                    </a:p>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Ankit to follow up with below team members in week of 11/7 to ensure below team members are aligned.</a:t>
                      </a:r>
                    </a:p>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XXXXX: Reema, Vishal, Radek</a:t>
                      </a:r>
                    </a:p>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XXXX: Shashi</a:t>
                      </a:r>
                    </a:p>
                  </a:txBody>
                  <a:tcPr marL="68580" marR="6858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45894448"/>
                  </a:ext>
                </a:extLst>
              </a:tr>
              <a:tr h="668391">
                <a:tc>
                  <a:txBody>
                    <a:bodyPr/>
                    <a:lstStyle/>
                    <a:p>
                      <a:pPr marL="0" marR="0" algn="l" defTabSz="914400" rtl="0" eaLnBrk="1" fontAlgn="ctr" latinLnBrk="0" hangingPunct="1">
                        <a:spcBef>
                          <a:spcPts val="0"/>
                        </a:spcBef>
                        <a:spcAft>
                          <a:spcPts val="0"/>
                        </a:spcAft>
                      </a:pPr>
                      <a:r>
                        <a:rPr lang="en-US" sz="1200" b="0" i="0" u="none" strike="noStrike" kern="1200" dirty="0">
                          <a:solidFill>
                            <a:srgbClr val="000000"/>
                          </a:solidFill>
                          <a:effectLst/>
                          <a:latin typeface="+mn-lt"/>
                          <a:ea typeface="Verdana"/>
                          <a:cs typeface="+mn-cs"/>
                        </a:rPr>
                        <a:t>Common Error Handling to be further synced with CRM Integrations Team</a:t>
                      </a:r>
                    </a:p>
                  </a:txBody>
                  <a:tcPr marL="68580" marR="6858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COMPLETE</a:t>
                      </a:r>
                    </a:p>
                  </a:txBody>
                  <a:tcPr marL="68580" marR="6858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sngStrike" kern="1200" baseline="0" dirty="0">
                          <a:solidFill>
                            <a:srgbClr val="000000"/>
                          </a:solidFill>
                          <a:effectLst/>
                          <a:latin typeface="+mn-lt"/>
                          <a:ea typeface="Verdana"/>
                          <a:cs typeface="Verdana" panose="020B0604030504040204" pitchFamily="34" charset="0"/>
                        </a:rPr>
                        <a:t>10/17</a:t>
                      </a:r>
                    </a:p>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11/7</a:t>
                      </a:r>
                    </a:p>
                  </a:txBody>
                  <a:tcPr marL="68580" marR="6858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marR="0" lvl="0" indent="0" algn="l"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Verdana" panose="020B0604030504040204" pitchFamily="34" charset="0"/>
                        </a:rPr>
                        <a:t>Ankit  Mishra</a:t>
                      </a:r>
                    </a:p>
                  </a:txBody>
                  <a:tcPr marL="68580" marR="6858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marR="0" lvl="0" indent="0" algn="l" rtl="0" eaLnBrk="1" fontAlgn="ctr" latinLnBrk="0" hangingPunct="1">
                        <a:spcBef>
                          <a:spcPts val="0"/>
                        </a:spcBef>
                        <a:spcAft>
                          <a:spcPts val="0"/>
                        </a:spcAft>
                        <a:buFont typeface="Arial" panose="020B0604020202020204" pitchFamily="34" charset="0"/>
                        <a:buNone/>
                      </a:pPr>
                      <a:r>
                        <a:rPr lang="en-US" sz="1200" b="0" i="0" u="none" strike="noStrike" kern="1200" dirty="0" err="1">
                          <a:solidFill>
                            <a:srgbClr val="000000"/>
                          </a:solidFill>
                          <a:effectLst/>
                          <a:latin typeface="+mn-lt"/>
                          <a:ea typeface="Verdana"/>
                          <a:cs typeface="+mn-cs"/>
                        </a:rPr>
                        <a:t>Mulesoft</a:t>
                      </a:r>
                      <a:r>
                        <a:rPr lang="en-US" sz="1200" b="0" i="0" u="none" strike="noStrike" kern="1200" dirty="0">
                          <a:solidFill>
                            <a:srgbClr val="000000"/>
                          </a:solidFill>
                          <a:effectLst/>
                          <a:latin typeface="+mn-lt"/>
                          <a:ea typeface="Verdana"/>
                          <a:cs typeface="+mn-cs"/>
                        </a:rPr>
                        <a:t> Team gave a walk through to CRM team on 11/7 </a:t>
                      </a:r>
                      <a:endParaRPr lang="en-US" sz="1200" b="0" i="0" u="none" strike="noStrike" kern="1200" dirty="0">
                        <a:solidFill>
                          <a:srgbClr val="000000"/>
                        </a:solidFill>
                        <a:effectLst/>
                        <a:latin typeface="+mn-lt"/>
                        <a:ea typeface="Verdana" panose="020B0604030504040204" pitchFamily="34" charset="0"/>
                        <a:cs typeface="+mn-cs"/>
                      </a:endParaRPr>
                    </a:p>
                  </a:txBody>
                  <a:tcPr marL="68580" marR="68580" marT="0" marB="0"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277721"/>
                  </a:ext>
                </a:extLst>
              </a:tr>
            </a:tbl>
          </a:graphicData>
        </a:graphic>
      </p:graphicFrame>
    </p:spTree>
    <p:extLst>
      <p:ext uri="{BB962C8B-B14F-4D97-AF65-F5344CB8AC3E}">
        <p14:creationId xmlns:p14="http://schemas.microsoft.com/office/powerpoint/2010/main" val="2844386396"/>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a:xfrm>
            <a:off x="216898" y="180296"/>
            <a:ext cx="9030878" cy="401321"/>
          </a:xfrm>
        </p:spPr>
        <p:txBody>
          <a:bodyPr/>
          <a:lstStyle/>
          <a:p>
            <a:r>
              <a:rPr lang="en-US"/>
              <a:t>Key Discussion Points – Next Steps</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49</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799821061"/>
              </p:ext>
            </p:extLst>
          </p:nvPr>
        </p:nvGraphicFramePr>
        <p:xfrm>
          <a:off x="216897" y="815533"/>
          <a:ext cx="9030872" cy="5605216"/>
        </p:xfrm>
        <a:graphic>
          <a:graphicData uri="http://schemas.openxmlformats.org/drawingml/2006/table">
            <a:tbl>
              <a:tblPr firstRow="1" bandRow="1">
                <a:tableStyleId>{69012ECD-51FC-41F1-AA8D-1B2483CD663E}</a:tableStyleId>
              </a:tblPr>
              <a:tblGrid>
                <a:gridCol w="3208421">
                  <a:extLst>
                    <a:ext uri="{9D8B030D-6E8A-4147-A177-3AD203B41FA5}">
                      <a16:colId xmlns:a16="http://schemas.microsoft.com/office/drawing/2014/main" val="3574236769"/>
                    </a:ext>
                  </a:extLst>
                </a:gridCol>
                <a:gridCol w="1272136">
                  <a:extLst>
                    <a:ext uri="{9D8B030D-6E8A-4147-A177-3AD203B41FA5}">
                      <a16:colId xmlns:a16="http://schemas.microsoft.com/office/drawing/2014/main" val="3379631289"/>
                    </a:ext>
                  </a:extLst>
                </a:gridCol>
                <a:gridCol w="823530">
                  <a:extLst>
                    <a:ext uri="{9D8B030D-6E8A-4147-A177-3AD203B41FA5}">
                      <a16:colId xmlns:a16="http://schemas.microsoft.com/office/drawing/2014/main" val="4290219483"/>
                    </a:ext>
                  </a:extLst>
                </a:gridCol>
                <a:gridCol w="1074870">
                  <a:extLst>
                    <a:ext uri="{9D8B030D-6E8A-4147-A177-3AD203B41FA5}">
                      <a16:colId xmlns:a16="http://schemas.microsoft.com/office/drawing/2014/main" val="3044488043"/>
                    </a:ext>
                  </a:extLst>
                </a:gridCol>
                <a:gridCol w="2651915">
                  <a:extLst>
                    <a:ext uri="{9D8B030D-6E8A-4147-A177-3AD203B41FA5}">
                      <a16:colId xmlns:a16="http://schemas.microsoft.com/office/drawing/2014/main" val="1912454004"/>
                    </a:ext>
                  </a:extLst>
                </a:gridCol>
              </a:tblGrid>
              <a:tr h="793714">
                <a:tc>
                  <a:txBody>
                    <a:bodyPr/>
                    <a:lstStyle/>
                    <a:p>
                      <a:r>
                        <a:rPr lang="en-US" sz="1400" dirty="0"/>
                        <a:t>Action Item</a:t>
                      </a:r>
                    </a:p>
                  </a:txBody>
                  <a:tcPr>
                    <a:lnB w="12700">
                      <a:solidFill>
                        <a:schemeClr val="tx1"/>
                      </a:solidFill>
                    </a:lnB>
                  </a:tcPr>
                </a:tc>
                <a:tc>
                  <a:txBody>
                    <a:bodyPr/>
                    <a:lstStyle/>
                    <a:p>
                      <a:r>
                        <a:rPr lang="en-US" sz="1400" dirty="0"/>
                        <a:t>Status</a:t>
                      </a:r>
                    </a:p>
                  </a:txBody>
                  <a:tcPr>
                    <a:lnB w="12700">
                      <a:solidFill>
                        <a:schemeClr val="tx1"/>
                      </a:solidFill>
                    </a:lnB>
                  </a:tcPr>
                </a:tc>
                <a:tc>
                  <a:txBody>
                    <a:bodyPr/>
                    <a:lstStyle/>
                    <a:p>
                      <a:r>
                        <a:rPr lang="en-US" sz="1400" dirty="0"/>
                        <a:t>Due Date</a:t>
                      </a:r>
                    </a:p>
                  </a:txBody>
                  <a:tcPr>
                    <a:lnB w="12700">
                      <a:solidFill>
                        <a:schemeClr val="tx1"/>
                      </a:solidFill>
                    </a:lnB>
                  </a:tcPr>
                </a:tc>
                <a:tc>
                  <a:txBody>
                    <a:bodyPr/>
                    <a:lstStyle/>
                    <a:p>
                      <a:r>
                        <a:rPr lang="en-US" sz="1400" dirty="0"/>
                        <a:t>Owner</a:t>
                      </a:r>
                    </a:p>
                  </a:txBody>
                  <a:tcPr>
                    <a:lnB w="12700">
                      <a:solidFill>
                        <a:schemeClr val="tx1"/>
                      </a:solidFill>
                    </a:lnB>
                  </a:tcPr>
                </a:tc>
                <a:tc>
                  <a:txBody>
                    <a:bodyPr/>
                    <a:lstStyle/>
                    <a:p>
                      <a:r>
                        <a:rPr lang="en-US" sz="1400" dirty="0"/>
                        <a:t>Comments</a:t>
                      </a:r>
                    </a:p>
                  </a:txBody>
                  <a:tcPr>
                    <a:lnB w="12700">
                      <a:solidFill>
                        <a:schemeClr val="tx1"/>
                      </a:solidFill>
                    </a:lnB>
                  </a:tcPr>
                </a:tc>
                <a:extLst>
                  <a:ext uri="{0D108BD9-81ED-4DB2-BD59-A6C34878D82A}">
                    <a16:rowId xmlns:a16="http://schemas.microsoft.com/office/drawing/2014/main" val="1534361047"/>
                  </a:ext>
                </a:extLst>
              </a:tr>
              <a:tr h="668391">
                <a:tc>
                  <a:txBody>
                    <a:bodyPr/>
                    <a:lstStyle/>
                    <a:p>
                      <a:pPr marL="0" lvl="0" algn="l">
                        <a:spcBef>
                          <a:spcPts val="0"/>
                        </a:spcBef>
                        <a:spcAft>
                          <a:spcPts val="0"/>
                        </a:spcAft>
                        <a:buNone/>
                      </a:pPr>
                      <a:r>
                        <a:rPr lang="en-US" sz="1200" b="0" i="0" u="none" strike="noStrike" kern="1200" noProof="0" dirty="0">
                          <a:effectLst/>
                        </a:rPr>
                        <a:t>What DevOps tool is being used for Oracle Cloud ERP deployments from one instance to another? Copado is for Salesforce and MuleSoft. Have you seen it working for Oracle Cloud anywhere?</a:t>
                      </a:r>
                      <a:endParaRPr lang="en-US" dirty="0"/>
                    </a:p>
                  </a:txBody>
                  <a:tcPr marL="68580" marR="6858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defTabSz="914400">
                        <a:spcBef>
                          <a:spcPts val="0"/>
                        </a:spcBef>
                        <a:spcAft>
                          <a:spcPts val="0"/>
                        </a:spcAft>
                        <a:buNone/>
                      </a:pPr>
                      <a:r>
                        <a:rPr lang="en-US" sz="1200" b="0" i="0" u="none" strike="noStrike" kern="1200" dirty="0">
                          <a:solidFill>
                            <a:srgbClr val="000000"/>
                          </a:solidFill>
                          <a:effectLst/>
                          <a:latin typeface="+mn-lt"/>
                          <a:ea typeface="Verdana"/>
                          <a:cs typeface="Verdana" panose="020B0604030504040204" pitchFamily="34" charset="0"/>
                        </a:rPr>
                        <a:t>COMPLETE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defTabSz="914400">
                        <a:spcBef>
                          <a:spcPts val="0"/>
                        </a:spcBef>
                        <a:spcAft>
                          <a:spcPts val="0"/>
                        </a:spcAft>
                        <a:buNone/>
                      </a:pPr>
                      <a:r>
                        <a:rPr lang="en-US" sz="1200" b="0" i="0" u="none" strike="noStrike" kern="1200" dirty="0">
                          <a:solidFill>
                            <a:srgbClr val="000000"/>
                          </a:solidFill>
                          <a:effectLst/>
                          <a:latin typeface="+mn-lt"/>
                          <a:ea typeface="Verdana"/>
                          <a:cs typeface="Verdana" panose="020B0604030504040204" pitchFamily="34" charset="0"/>
                        </a:rPr>
                        <a:t>11/8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spcBef>
                          <a:spcPts val="0"/>
                        </a:spcBef>
                        <a:spcAft>
                          <a:spcPts val="0"/>
                        </a:spcAft>
                        <a:buNone/>
                      </a:pPr>
                      <a:r>
                        <a:rPr lang="en-US" sz="1200" b="0" i="0" u="none" strike="noStrike" kern="1200" dirty="0">
                          <a:solidFill>
                            <a:srgbClr val="000000"/>
                          </a:solidFill>
                          <a:effectLst/>
                          <a:latin typeface="+mn-lt"/>
                          <a:ea typeface="Verdana"/>
                          <a:cs typeface="Verdana" panose="020B0604030504040204" pitchFamily="34" charset="0"/>
                        </a:rPr>
                        <a:t>Arvind Mishra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spcBef>
                          <a:spcPts val="0"/>
                        </a:spcBef>
                        <a:spcAft>
                          <a:spcPts val="0"/>
                        </a:spcAft>
                        <a:buNone/>
                      </a:pPr>
                      <a:r>
                        <a:rPr lang="en-US" sz="1200" b="0" i="0" u="none" strike="noStrike" kern="1200" noProof="0">
                          <a:effectLst/>
                        </a:rPr>
                        <a:t>Oracle Developer Cloud Service (DevCs) this can be hosted in PaaS or Hosted in cloud by Oracle. The DevCs mainly focus on UI and Integrations Layer deployment, the report migration is mainly manual.  Out of RICE Components this take care of I and E. </a:t>
                      </a:r>
                    </a:p>
                    <a:p>
                      <a:pPr marL="0" lvl="0" indent="0" algn="l">
                        <a:spcBef>
                          <a:spcPts val="0"/>
                        </a:spcBef>
                        <a:spcAft>
                          <a:spcPts val="0"/>
                        </a:spcAft>
                        <a:buNone/>
                      </a:pPr>
                      <a:r>
                        <a:rPr lang="en-US" sz="1200" b="0" i="0" u="none" strike="noStrike" kern="1200" noProof="0">
                          <a:effectLst/>
                        </a:rPr>
                        <a:t>We have also used FlexDeploy</a:t>
                      </a:r>
                    </a:p>
                    <a:p>
                      <a:pPr marL="0" lvl="0" indent="0" algn="l">
                        <a:spcBef>
                          <a:spcPts val="0"/>
                        </a:spcBef>
                        <a:spcAft>
                          <a:spcPts val="0"/>
                        </a:spcAft>
                        <a:buNone/>
                      </a:pPr>
                      <a:r>
                        <a:rPr lang="en-US" sz="1200" b="0" i="0" u="none" strike="noStrike" kern="1200" noProof="0">
                          <a:effectLst/>
                        </a:rPr>
                        <a:t>ConfigHub is used to migrate the configuration to higher environment.</a:t>
                      </a:r>
                      <a:endParaRPr lang="en-US" sz="1200" b="0" i="0" u="none" strike="noStrike" kern="1200" noProof="0" dirty="0">
                        <a:effectLst/>
                      </a:endParaRP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846140"/>
                  </a:ext>
                </a:extLst>
              </a:tr>
              <a:tr h="668391">
                <a:tc>
                  <a:txBody>
                    <a:bodyPr/>
                    <a:lstStyle/>
                    <a:p>
                      <a:pPr marL="0" lvl="0" algn="l">
                        <a:spcBef>
                          <a:spcPts val="0"/>
                        </a:spcBef>
                        <a:spcAft>
                          <a:spcPts val="0"/>
                        </a:spcAft>
                        <a:buNone/>
                      </a:pPr>
                      <a:r>
                        <a:rPr lang="en-US" sz="1200" b="0" i="0" u="none" strike="noStrike" kern="1200">
                          <a:solidFill>
                            <a:schemeClr val="tx1"/>
                          </a:solidFill>
                          <a:effectLst/>
                          <a:latin typeface="+mn-lt"/>
                          <a:ea typeface="+mn-ea"/>
                          <a:cs typeface="+mn-cs"/>
                        </a:rPr>
                        <a:t>Section 5 – Platform and Infrastructure Reference  Slide 40 - </a:t>
                      </a:r>
                    </a:p>
                  </a:txBody>
                  <a:tcPr marL="68580" marR="6858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defTabSz="914400">
                        <a:spcBef>
                          <a:spcPts val="0"/>
                        </a:spcBef>
                        <a:spcAft>
                          <a:spcPts val="0"/>
                        </a:spcAft>
                        <a:buNone/>
                      </a:pPr>
                      <a:r>
                        <a:rPr lang="en-US" sz="1200" b="0" i="0" u="none" strike="noStrike" kern="1200" dirty="0">
                          <a:solidFill>
                            <a:srgbClr val="000000"/>
                          </a:solidFill>
                          <a:effectLst/>
                          <a:latin typeface="+mn-lt"/>
                          <a:ea typeface="Verdana"/>
                          <a:cs typeface="Verdana" panose="020B0604030504040204" pitchFamily="34" charset="0"/>
                        </a:rPr>
                        <a:t>IN-PROGRESS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defTabSz="914400">
                        <a:spcBef>
                          <a:spcPts val="0"/>
                        </a:spcBef>
                        <a:spcAft>
                          <a:spcPts val="0"/>
                        </a:spcAft>
                        <a:buNone/>
                      </a:pPr>
                      <a:r>
                        <a:rPr lang="en-US" sz="1200" b="0" i="0" u="none" strike="noStrike" kern="1200" dirty="0">
                          <a:solidFill>
                            <a:srgbClr val="000000"/>
                          </a:solidFill>
                          <a:effectLst/>
                          <a:latin typeface="+mn-lt"/>
                          <a:ea typeface="Verdana"/>
                          <a:cs typeface="Verdana" panose="020B0604030504040204" pitchFamily="34" charset="0"/>
                        </a:rPr>
                        <a:t>11/11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Verdana"/>
                          <a:cs typeface="Verdana" panose="020B0604030504040204" pitchFamily="34" charset="0"/>
                        </a:rPr>
                        <a:t>XXXX Team – Avni/ Santosh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spcBef>
                          <a:spcPts val="0"/>
                        </a:spcBef>
                        <a:spcAft>
                          <a:spcPts val="0"/>
                        </a:spcAft>
                        <a:buNone/>
                      </a:pPr>
                      <a:r>
                        <a:rPr lang="en-US" sz="1200" b="0" i="0" u="none" strike="noStrike" kern="1200" noProof="0" dirty="0">
                          <a:effectLst/>
                        </a:rPr>
                        <a:t>Finalize the Platform, Infrastructure architecture for </a:t>
                      </a:r>
                      <a:r>
                        <a:rPr lang="en-US" sz="1200" b="0" i="0" u="none" strike="noStrike" kern="1200" noProof="0" dirty="0" err="1">
                          <a:effectLst/>
                        </a:rPr>
                        <a:t>Mulesoft</a:t>
                      </a:r>
                      <a:r>
                        <a:rPr lang="en-US" sz="1200" b="0" i="0" u="none" strike="noStrike" kern="1200" noProof="0" dirty="0">
                          <a:effectLst/>
                        </a:rPr>
                        <a:t> whether to go with </a:t>
                      </a:r>
                      <a:r>
                        <a:rPr lang="en-US" sz="1200" b="0" i="0" u="none" strike="noStrike" kern="1200" noProof="0" dirty="0" err="1">
                          <a:effectLst/>
                        </a:rPr>
                        <a:t>Cloudhub</a:t>
                      </a:r>
                      <a:r>
                        <a:rPr lang="en-US" sz="1200" b="0" i="0" u="none" strike="noStrike" kern="1200" noProof="0" dirty="0">
                          <a:effectLst/>
                        </a:rPr>
                        <a:t> 2.0 or 1.0, and whether there will be usage of VPC, DLB ?</a:t>
                      </a:r>
                    </a:p>
                    <a:p>
                      <a:pPr marL="0" lvl="0" indent="0" algn="l">
                        <a:spcBef>
                          <a:spcPts val="0"/>
                        </a:spcBef>
                        <a:spcAft>
                          <a:spcPts val="0"/>
                        </a:spcAft>
                        <a:buNone/>
                      </a:pPr>
                      <a:r>
                        <a:rPr lang="en-US" sz="1200" b="0" i="0" u="none" strike="noStrike" kern="1200" noProof="0" dirty="0">
                          <a:effectLst/>
                        </a:rPr>
                        <a:t>11/10: Slide is updated based on the recent discussion. @XXXX Team, to review it for any further feedback</a:t>
                      </a: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7407133"/>
                  </a:ext>
                </a:extLst>
              </a:tr>
              <a:tr h="668391">
                <a:tc>
                  <a:txBody>
                    <a:bodyPr/>
                    <a:lstStyle/>
                    <a:p>
                      <a:pPr marL="0" lvl="0" algn="l">
                        <a:spcBef>
                          <a:spcPts val="0"/>
                        </a:spcBef>
                        <a:spcAft>
                          <a:spcPts val="0"/>
                        </a:spcAft>
                        <a:buNone/>
                      </a:pPr>
                      <a:r>
                        <a:rPr lang="en-US" sz="1200" b="0" i="0" u="none" strike="noStrike" kern="1200" dirty="0">
                          <a:solidFill>
                            <a:schemeClr val="tx1"/>
                          </a:solidFill>
                          <a:effectLst/>
                          <a:latin typeface="+mn-lt"/>
                          <a:ea typeface="+mn-ea"/>
                          <a:cs typeface="+mn-cs"/>
                        </a:rPr>
                        <a:t>SFTP Availability</a:t>
                      </a:r>
                    </a:p>
                  </a:txBody>
                  <a:tcPr marL="68580" marR="6858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defTabSz="914400">
                        <a:spcBef>
                          <a:spcPts val="0"/>
                        </a:spcBef>
                        <a:spcAft>
                          <a:spcPts val="0"/>
                        </a:spcAft>
                        <a:buNone/>
                      </a:pPr>
                      <a:r>
                        <a:rPr kumimoji="0" lang="en-US" sz="1200" b="0" i="0" u="none" strike="noStrike" kern="1200" cap="none" spc="0" normalizeH="0" baseline="0" noProof="0">
                          <a:ln>
                            <a:noFill/>
                          </a:ln>
                          <a:solidFill>
                            <a:srgbClr val="000000"/>
                          </a:solidFill>
                          <a:effectLst/>
                          <a:uLnTx/>
                          <a:uFillTx/>
                          <a:latin typeface="Arial" panose="020B0604020202020204"/>
                          <a:ea typeface="Verdana"/>
                          <a:cs typeface="Verdana" panose="020B0604030504040204" pitchFamily="34" charset="0"/>
                        </a:rPr>
                        <a:t>COMPLETE</a:t>
                      </a:r>
                      <a:endParaRPr lang="en-US" sz="1200" b="0" i="0" u="none" strike="noStrike" kern="1200" dirty="0">
                        <a:solidFill>
                          <a:srgbClr val="000000"/>
                        </a:solidFill>
                        <a:effectLst/>
                        <a:latin typeface="+mn-lt"/>
                        <a:ea typeface="Verdana"/>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defTabSz="914400">
                        <a:spcBef>
                          <a:spcPts val="0"/>
                        </a:spcBef>
                        <a:spcAft>
                          <a:spcPts val="0"/>
                        </a:spcAft>
                        <a:buNone/>
                      </a:pPr>
                      <a:r>
                        <a:rPr lang="en-US" sz="1200" b="0" i="0" u="none" strike="noStrike" kern="1200" dirty="0">
                          <a:solidFill>
                            <a:srgbClr val="000000"/>
                          </a:solidFill>
                          <a:effectLst/>
                          <a:latin typeface="+mn-lt"/>
                          <a:ea typeface="Verdana"/>
                          <a:cs typeface="Verdana" panose="020B0604030504040204" pitchFamily="34" charset="0"/>
                        </a:rPr>
                        <a:t>11/10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Verdana"/>
                          <a:cs typeface="Verdana" panose="020B0604030504040204" pitchFamily="34" charset="0"/>
                        </a:rPr>
                        <a:t>XXXX Team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spcBef>
                          <a:spcPts val="0"/>
                        </a:spcBef>
                        <a:spcAft>
                          <a:spcPts val="0"/>
                        </a:spcAft>
                        <a:buNone/>
                      </a:pPr>
                      <a:r>
                        <a:rPr lang="en-US" sz="1200" b="0" i="0" u="none" strike="noStrike" kern="1200" noProof="0" dirty="0">
                          <a:effectLst/>
                        </a:rPr>
                        <a:t>11/10: It is currently tracked by the RAIDD Item: R-105</a:t>
                      </a: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59818"/>
                  </a:ext>
                </a:extLst>
              </a:tr>
              <a:tr h="668391">
                <a:tc>
                  <a:txBody>
                    <a:bodyPr/>
                    <a:lstStyle/>
                    <a:p>
                      <a:pPr marL="0" lvl="0" algn="l">
                        <a:spcBef>
                          <a:spcPts val="0"/>
                        </a:spcBef>
                        <a:spcAft>
                          <a:spcPts val="0"/>
                        </a:spcAft>
                        <a:buNone/>
                      </a:pPr>
                      <a:r>
                        <a:rPr lang="en-US" sz="1200" b="0" i="0" u="none" strike="noStrike" kern="1200" dirty="0">
                          <a:solidFill>
                            <a:schemeClr val="tx1"/>
                          </a:solidFill>
                          <a:effectLst/>
                          <a:latin typeface="+mn-lt"/>
                          <a:ea typeface="+mn-ea"/>
                          <a:cs typeface="+mn-cs"/>
                        </a:rPr>
                        <a:t>DB Availability</a:t>
                      </a:r>
                    </a:p>
                  </a:txBody>
                  <a:tcPr marL="68580" marR="68580" marT="0"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0" lvl="0" indent="0" algn="l" defTabSz="914400">
                        <a:spcBef>
                          <a:spcPts val="0"/>
                        </a:spcBef>
                        <a:spcAft>
                          <a:spcPts val="0"/>
                        </a:spcAft>
                        <a:buNone/>
                      </a:pPr>
                      <a:r>
                        <a:rPr kumimoji="0" lang="en-US" sz="1200" b="0" i="0" u="none" strike="noStrike" kern="1200" cap="none" spc="0" normalizeH="0" baseline="0" noProof="0" dirty="0">
                          <a:ln>
                            <a:noFill/>
                          </a:ln>
                          <a:solidFill>
                            <a:srgbClr val="000000"/>
                          </a:solidFill>
                          <a:effectLst/>
                          <a:uLnTx/>
                          <a:uFillTx/>
                          <a:latin typeface="Arial" panose="020B0604020202020204"/>
                          <a:ea typeface="Verdana"/>
                          <a:cs typeface="Verdana" panose="020B0604030504040204" pitchFamily="34" charset="0"/>
                        </a:rPr>
                        <a:t>COMPLETE</a:t>
                      </a:r>
                      <a:endParaRPr lang="en-US" sz="1200" b="0" i="0" u="none" strike="noStrike" kern="1200" dirty="0">
                        <a:solidFill>
                          <a:srgbClr val="000000"/>
                        </a:solidFill>
                        <a:effectLst/>
                        <a:latin typeface="+mn-lt"/>
                        <a:ea typeface="Verdana"/>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0" lvl="0" indent="0" algn="l" defTabSz="914400">
                        <a:spcBef>
                          <a:spcPts val="0"/>
                        </a:spcBef>
                        <a:spcAft>
                          <a:spcPts val="0"/>
                        </a:spcAft>
                        <a:buNone/>
                      </a:pPr>
                      <a:r>
                        <a:rPr lang="en-US" sz="1200" b="0" i="0" u="none" strike="noStrike" kern="1200" dirty="0">
                          <a:solidFill>
                            <a:srgbClr val="000000"/>
                          </a:solidFill>
                          <a:effectLst/>
                          <a:latin typeface="+mn-lt"/>
                          <a:ea typeface="Verdana"/>
                          <a:cs typeface="Verdana" panose="020B0604030504040204" pitchFamily="34" charset="0"/>
                        </a:rPr>
                        <a:t>11/10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rgbClr val="000000"/>
                          </a:solidFill>
                          <a:effectLst/>
                          <a:latin typeface="+mn-lt"/>
                          <a:ea typeface="Verdana"/>
                          <a:cs typeface="Verdana" panose="020B0604030504040204" pitchFamily="34" charset="0"/>
                        </a:rPr>
                        <a:t>XXXX Team</a:t>
                      </a:r>
                    </a:p>
                    <a:p>
                      <a:pPr marL="0" marR="0" lvl="0" indent="0" algn="l" defTabSz="918705"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rgbClr val="000000"/>
                        </a:solidFill>
                        <a:effectLst/>
                        <a:latin typeface="+mn-lt"/>
                        <a:ea typeface="Verdana"/>
                        <a:cs typeface="Verdan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marL="0" lvl="0" indent="0" algn="l">
                        <a:spcBef>
                          <a:spcPts val="0"/>
                        </a:spcBef>
                        <a:spcAft>
                          <a:spcPts val="0"/>
                        </a:spcAft>
                        <a:buNone/>
                      </a:pPr>
                      <a:r>
                        <a:rPr lang="en-US" sz="1200" b="0" i="0" u="none" strike="noStrike" kern="1200" noProof="0" dirty="0">
                          <a:effectLst/>
                        </a:rPr>
                        <a:t>11/10: It is currently tracked by the RAIDD Item: R-106</a:t>
                      </a:r>
                    </a:p>
                  </a:txBody>
                  <a:tcPr marL="68580" marR="68580" marT="0"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044853133"/>
                  </a:ext>
                </a:extLst>
              </a:tr>
            </a:tbl>
          </a:graphicData>
        </a:graphic>
      </p:graphicFrame>
    </p:spTree>
    <p:extLst>
      <p:ext uri="{BB962C8B-B14F-4D97-AF65-F5344CB8AC3E}">
        <p14:creationId xmlns:p14="http://schemas.microsoft.com/office/powerpoint/2010/main" val="423663031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F0124E-370C-4B0C-889C-0A535E0E53E4}"/>
              </a:ext>
            </a:extLst>
          </p:cNvPr>
          <p:cNvSpPr>
            <a:spLocks noGrp="1"/>
          </p:cNvSpPr>
          <p:nvPr>
            <p:ph type="title"/>
          </p:nvPr>
        </p:nvSpPr>
        <p:spPr>
          <a:xfrm>
            <a:off x="156257" y="635669"/>
            <a:ext cx="9031251" cy="497360"/>
          </a:xfrm>
        </p:spPr>
        <p:txBody>
          <a:bodyPr>
            <a:normAutofit fontScale="90000"/>
          </a:bodyPr>
          <a:lstStyle/>
          <a:p>
            <a:r>
              <a:rPr lang="en-US"/>
              <a:t>Section 1</a:t>
            </a:r>
          </a:p>
        </p:txBody>
      </p:sp>
      <p:sp>
        <p:nvSpPr>
          <p:cNvPr id="6" name="Content Placeholder 5">
            <a:extLst>
              <a:ext uri="{FF2B5EF4-FFF2-40B4-BE49-F238E27FC236}">
                <a16:creationId xmlns:a16="http://schemas.microsoft.com/office/drawing/2014/main" id="{2A315BDC-E682-4AAA-9E15-E982E05C1097}"/>
              </a:ext>
            </a:extLst>
          </p:cNvPr>
          <p:cNvSpPr>
            <a:spLocks noGrp="1"/>
          </p:cNvSpPr>
          <p:nvPr>
            <p:ph sz="quarter" idx="12"/>
          </p:nvPr>
        </p:nvSpPr>
        <p:spPr/>
        <p:txBody>
          <a:bodyPr/>
          <a:lstStyle/>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Integration Architecture</a:t>
            </a:r>
          </a:p>
          <a:p>
            <a:pPr marL="742950" marR="0" indent="-285750" algn="just" rtl="0" eaLnBrk="1" fontAlgn="auto" latinLnBrk="0" hangingPunct="1">
              <a:lnSpc>
                <a:spcPct val="150000"/>
              </a:lnSpc>
              <a:spcBef>
                <a:spcPts val="0"/>
              </a:spcBef>
              <a:spcAft>
                <a:spcPts val="0"/>
              </a:spcAft>
            </a:pPr>
            <a:r>
              <a:rPr lang="en-US" sz="1800">
                <a:latin typeface="Calibri" panose="020F0502020204030204" pitchFamily="34" charset="0"/>
                <a:cs typeface="Calibri" panose="020F0502020204030204" pitchFamily="34" charset="0"/>
              </a:rPr>
              <a:t>Architecture Principles</a:t>
            </a:r>
          </a:p>
          <a:p>
            <a:pPr marL="742950" indent="-285750" algn="just">
              <a:lnSpc>
                <a:spcPct val="150000"/>
              </a:lnSpc>
            </a:pPr>
            <a:r>
              <a:rPr lang="en-US" sz="1800">
                <a:latin typeface="Calibri" panose="020F0502020204030204" pitchFamily="34" charset="0"/>
                <a:cs typeface="Calibri" panose="020F0502020204030204" pitchFamily="34" charset="0"/>
              </a:rPr>
              <a:t>API Led Approach</a:t>
            </a:r>
          </a:p>
          <a:p>
            <a:endParaRPr lang="en-US"/>
          </a:p>
        </p:txBody>
      </p:sp>
      <p:sp>
        <p:nvSpPr>
          <p:cNvPr id="4" name="Slide Number Placeholder 3">
            <a:extLst>
              <a:ext uri="{FF2B5EF4-FFF2-40B4-BE49-F238E27FC236}">
                <a16:creationId xmlns:a16="http://schemas.microsoft.com/office/drawing/2014/main" id="{4AAC3232-8F4D-453B-A729-725C93C4A5FD}"/>
              </a:ext>
            </a:extLst>
          </p:cNvPr>
          <p:cNvSpPr>
            <a:spLocks noGrp="1"/>
          </p:cNvSpPr>
          <p:nvPr>
            <p:ph type="sldNum" sz="quarter" idx="4"/>
          </p:nvPr>
        </p:nvSpPr>
        <p:spPr/>
        <p:txBody>
          <a:bodyPr/>
          <a:lstStyle/>
          <a:p>
            <a:fld id="{BF059A51-1513-4722-B38F-49BCC75F15CA}" type="slidenum">
              <a:rPr lang="en-US" smtClean="0"/>
              <a:pPr/>
              <a:t>5</a:t>
            </a:fld>
            <a:endParaRPr lang="en-US"/>
          </a:p>
        </p:txBody>
      </p:sp>
      <p:sp>
        <p:nvSpPr>
          <p:cNvPr id="8" name="Text Placeholder 7">
            <a:extLst>
              <a:ext uri="{FF2B5EF4-FFF2-40B4-BE49-F238E27FC236}">
                <a16:creationId xmlns:a16="http://schemas.microsoft.com/office/drawing/2014/main" id="{EDB5E344-90D2-4527-BBAB-35855C236897}"/>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1742723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4796774-47DC-4838-8A6A-BC31F68916C7}"/>
              </a:ext>
            </a:extLst>
          </p:cNvPr>
          <p:cNvSpPr/>
          <p:nvPr/>
        </p:nvSpPr>
        <p:spPr bwMode="gray">
          <a:xfrm>
            <a:off x="276287" y="2688825"/>
            <a:ext cx="7115217" cy="3210226"/>
          </a:xfrm>
          <a:prstGeom prst="rect">
            <a:avLst/>
          </a:prstGeom>
          <a:solidFill>
            <a:schemeClr val="bg1"/>
          </a:solidFill>
          <a:ln w="3175" algn="ctr">
            <a:solidFill>
              <a:srgbClr val="00A0DE"/>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45" name="Rectangle 144">
            <a:extLst>
              <a:ext uri="{FF2B5EF4-FFF2-40B4-BE49-F238E27FC236}">
                <a16:creationId xmlns:a16="http://schemas.microsoft.com/office/drawing/2014/main" id="{27FA2BE6-6CE3-4FFA-9F00-5D1AC3194162}"/>
              </a:ext>
            </a:extLst>
          </p:cNvPr>
          <p:cNvSpPr/>
          <p:nvPr/>
        </p:nvSpPr>
        <p:spPr>
          <a:xfrm>
            <a:off x="241015" y="6196848"/>
            <a:ext cx="8801711" cy="1005840"/>
          </a:xfrm>
          <a:prstGeom prst="rect">
            <a:avLst/>
          </a:prstGeom>
          <a:solidFill>
            <a:schemeClr val="bg1">
              <a:lumMod val="9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Open Sans"/>
              <a:ea typeface="Open Sans"/>
              <a:cs typeface="Open Sans"/>
              <a:sym typeface="Open Sans"/>
            </a:endParaRPr>
          </a:p>
        </p:txBody>
      </p:sp>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dirty="0"/>
              <a:t>XXXX Integration Reference Architecture</a:t>
            </a:r>
          </a:p>
        </p:txBody>
      </p:sp>
      <p:sp>
        <p:nvSpPr>
          <p:cNvPr id="3" name="Text Placeholder 2">
            <a:extLst>
              <a:ext uri="{FF2B5EF4-FFF2-40B4-BE49-F238E27FC236}">
                <a16:creationId xmlns:a16="http://schemas.microsoft.com/office/drawing/2014/main" id="{6A8CE76B-D56F-47BA-AAC4-C2964E337704}"/>
              </a:ext>
            </a:extLst>
          </p:cNvPr>
          <p:cNvSpPr>
            <a:spLocks noGrp="1"/>
          </p:cNvSpPr>
          <p:nvPr>
            <p:ph type="body" sz="quarter" idx="13"/>
          </p:nvPr>
        </p:nvSpPr>
        <p:spPr/>
        <p:txBody>
          <a:bodyPr/>
          <a:lstStyle/>
          <a:p>
            <a:pPr marL="0" indent="0">
              <a:buFont typeface="Arial" panose="020B0604020202020204" pitchFamily="34" charset="0"/>
              <a:buNone/>
            </a:pPr>
            <a:r>
              <a:rPr lang="en-US" sz="1200" kern="0"/>
              <a:t>MuleSoft enables easy integration of applications, enabling them to exchange data. It is used to handle errors classified under two categories</a:t>
            </a:r>
            <a:r>
              <a:rPr lang="en-US" sz="1600" kern="0"/>
              <a:t>.</a:t>
            </a:r>
            <a:endParaRPr lang="en-US"/>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6</a:t>
            </a:fld>
            <a:endParaRPr lang="en-US"/>
          </a:p>
        </p:txBody>
      </p:sp>
      <p:sp>
        <p:nvSpPr>
          <p:cNvPr id="6" name="Content Placeholder 5">
            <a:extLst>
              <a:ext uri="{FF2B5EF4-FFF2-40B4-BE49-F238E27FC236}">
                <a16:creationId xmlns:a16="http://schemas.microsoft.com/office/drawing/2014/main" id="{15A05771-87C7-417A-8931-12E5568E0AF8}"/>
              </a:ext>
            </a:extLst>
          </p:cNvPr>
          <p:cNvSpPr txBox="1">
            <a:spLocks/>
          </p:cNvSpPr>
          <p:nvPr/>
        </p:nvSpPr>
        <p:spPr>
          <a:xfrm>
            <a:off x="267564" y="964033"/>
            <a:ext cx="9004866" cy="899932"/>
          </a:xfrm>
          <a:prstGeom prst="rect">
            <a:avLst/>
          </a:prstGeom>
        </p:spPr>
        <p:txBody>
          <a:bodyPr/>
          <a:lstStyle>
            <a:lvl1pPr marL="228600" marR="0" indent="-228600" algn="l" defTabSz="914400" rtl="0" eaLnBrk="1" fontAlgn="base" latinLnBrk="0" hangingPunct="1">
              <a:lnSpc>
                <a:spcPct val="114000"/>
              </a:lnSpc>
              <a:spcBef>
                <a:spcPts val="300"/>
              </a:spcBef>
              <a:spcAft>
                <a:spcPts val="300"/>
              </a:spcAft>
              <a:buClr>
                <a:srgbClr val="C8102E"/>
              </a:buClr>
              <a:buSzPct val="150000"/>
              <a:buFont typeface="Arial" panose="020B0604020202020204" pitchFamily="34" charset="0"/>
              <a:buChar char="•"/>
              <a:tabLst/>
              <a:defRPr sz="1600">
                <a:solidFill>
                  <a:srgbClr val="5B666A"/>
                </a:solidFill>
                <a:latin typeface="+mn-lt"/>
                <a:ea typeface="Arial Unicode MS" pitchFamily="-65" charset="0"/>
                <a:cs typeface="Arial Unicode MS" pitchFamily="-65" charset="0"/>
                <a:sym typeface="Arial" pitchFamily="-65" charset="0"/>
              </a:defRPr>
            </a:lvl1pPr>
            <a:lvl2pPr marL="684213" indent="-220663" algn="l" rtl="0" eaLnBrk="1" fontAlgn="base" hangingPunct="1">
              <a:lnSpc>
                <a:spcPct val="114000"/>
              </a:lnSpc>
              <a:spcBef>
                <a:spcPts val="300"/>
              </a:spcBef>
              <a:spcAft>
                <a:spcPts val="300"/>
              </a:spcAft>
              <a:buClr>
                <a:srgbClr val="C8102E"/>
              </a:buClr>
              <a:buSzPct val="120000"/>
              <a:buFont typeface="Courier New" panose="02070309020205020404" pitchFamily="49" charset="0"/>
              <a:buChar char="o"/>
              <a:defRPr sz="1400">
                <a:solidFill>
                  <a:srgbClr val="5B666A"/>
                </a:solidFill>
                <a:latin typeface="+mn-lt"/>
                <a:ea typeface="Arial Unicode MS" pitchFamily="-65" charset="0"/>
                <a:cs typeface="Arial Unicode MS" pitchFamily="-65" charset="0"/>
                <a:sym typeface="Arial" pitchFamily="-65" charset="0"/>
              </a:defRPr>
            </a:lvl2pPr>
            <a:lvl3pPr marL="1144588" indent="-223838" algn="l" rtl="0" eaLnBrk="1" fontAlgn="base" hangingPunct="1">
              <a:lnSpc>
                <a:spcPct val="114000"/>
              </a:lnSpc>
              <a:spcBef>
                <a:spcPts val="300"/>
              </a:spcBef>
              <a:spcAft>
                <a:spcPts val="300"/>
              </a:spcAft>
              <a:buClr>
                <a:srgbClr val="C8102E"/>
              </a:buClr>
              <a:buSzPct val="120000"/>
              <a:buFont typeface="Arial" panose="020B0604020202020204" pitchFamily="34" charset="0"/>
              <a:buChar char="•"/>
              <a:defRPr sz="1400">
                <a:solidFill>
                  <a:srgbClr val="5B666A"/>
                </a:solidFill>
                <a:latin typeface="+mn-lt"/>
                <a:ea typeface="Arial Unicode MS" pitchFamily="-65" charset="0"/>
                <a:cs typeface="Arial Unicode MS" pitchFamily="-65" charset="0"/>
                <a:sym typeface="Arial" pitchFamily="-65" charset="0"/>
              </a:defRPr>
            </a:lvl3pPr>
            <a:lvl4pPr marL="1663700" indent="-285750" algn="l" rtl="0" eaLnBrk="1" fontAlgn="base" hangingPunct="1">
              <a:lnSpc>
                <a:spcPct val="114000"/>
              </a:lnSpc>
              <a:spcBef>
                <a:spcPts val="300"/>
              </a:spcBef>
              <a:spcAft>
                <a:spcPts val="300"/>
              </a:spcAft>
              <a:buClr>
                <a:srgbClr val="63666A"/>
              </a:buClr>
              <a:buSzPct val="100000"/>
              <a:buFont typeface="Arial" panose="020B0604020202020204" pitchFamily="34" charset="0"/>
              <a:buChar char="-"/>
              <a:defRPr sz="1200">
                <a:solidFill>
                  <a:srgbClr val="313335"/>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a:lstStyle>
          <a:p>
            <a:pPr marL="0" indent="0">
              <a:buFont typeface="Arial" panose="020B0604020202020204" pitchFamily="34" charset="0"/>
              <a:buNone/>
            </a:pPr>
            <a:endParaRPr lang="en-US" sz="1400" kern="0"/>
          </a:p>
        </p:txBody>
      </p:sp>
      <p:sp>
        <p:nvSpPr>
          <p:cNvPr id="22" name="Rectangle 21">
            <a:extLst>
              <a:ext uri="{FF2B5EF4-FFF2-40B4-BE49-F238E27FC236}">
                <a16:creationId xmlns:a16="http://schemas.microsoft.com/office/drawing/2014/main" id="{BC50B126-C819-495D-9815-EFA4BFFC61D8}"/>
              </a:ext>
            </a:extLst>
          </p:cNvPr>
          <p:cNvSpPr/>
          <p:nvPr/>
        </p:nvSpPr>
        <p:spPr>
          <a:xfrm>
            <a:off x="340048" y="1579496"/>
            <a:ext cx="8801711" cy="659682"/>
          </a:xfrm>
          <a:prstGeom prst="rect">
            <a:avLst/>
          </a:prstGeom>
          <a:solidFill>
            <a:schemeClr val="bg1">
              <a:lumMod val="9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Open Sans"/>
              <a:ea typeface="Open Sans"/>
              <a:cs typeface="Open Sans"/>
              <a:sym typeface="Open Sans"/>
            </a:endParaRPr>
          </a:p>
        </p:txBody>
      </p:sp>
      <p:sp>
        <p:nvSpPr>
          <p:cNvPr id="23" name="TextBox 22">
            <a:extLst>
              <a:ext uri="{FF2B5EF4-FFF2-40B4-BE49-F238E27FC236}">
                <a16:creationId xmlns:a16="http://schemas.microsoft.com/office/drawing/2014/main" id="{B04B65D1-B79B-4F33-8D4F-B46305FE76B5}"/>
              </a:ext>
            </a:extLst>
          </p:cNvPr>
          <p:cNvSpPr txBox="1"/>
          <p:nvPr/>
        </p:nvSpPr>
        <p:spPr>
          <a:xfrm>
            <a:off x="398061" y="1708440"/>
            <a:ext cx="980623"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rgbClr val="000000"/>
                </a:solidFill>
                <a:effectLst/>
                <a:uFillTx/>
                <a:latin typeface="Calibri" panose="020F0502020204030204" pitchFamily="34" charset="0"/>
                <a:ea typeface="Open Sans"/>
                <a:cs typeface="Open Sans"/>
                <a:sym typeface="Open Sans"/>
              </a:rPr>
              <a:t>Source </a:t>
            </a:r>
          </a:p>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rgbClr val="000000"/>
                </a:solidFill>
                <a:effectLst/>
                <a:uFillTx/>
                <a:latin typeface="Calibri" panose="020F0502020204030204" pitchFamily="34" charset="0"/>
                <a:ea typeface="Open Sans"/>
                <a:cs typeface="Open Sans"/>
                <a:sym typeface="Open Sans"/>
              </a:rPr>
              <a:t>Systems</a:t>
            </a:r>
          </a:p>
        </p:txBody>
      </p:sp>
      <p:sp>
        <p:nvSpPr>
          <p:cNvPr id="114" name="Rectangle 113">
            <a:extLst>
              <a:ext uri="{FF2B5EF4-FFF2-40B4-BE49-F238E27FC236}">
                <a16:creationId xmlns:a16="http://schemas.microsoft.com/office/drawing/2014/main" id="{454D5010-3CA7-42BE-B559-FC2DEE1AA282}"/>
              </a:ext>
            </a:extLst>
          </p:cNvPr>
          <p:cNvSpPr/>
          <p:nvPr/>
        </p:nvSpPr>
        <p:spPr bwMode="gray">
          <a:xfrm>
            <a:off x="400590" y="3081281"/>
            <a:ext cx="6400800" cy="339004"/>
          </a:xfrm>
          <a:prstGeom prst="rect">
            <a:avLst/>
          </a:prstGeom>
          <a:noFill/>
          <a:ln w="3175" algn="ctr">
            <a:solidFill>
              <a:schemeClr val="tx1"/>
            </a:solidFill>
            <a:prstDash val="lg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pic>
        <p:nvPicPr>
          <p:cNvPr id="124" name="Picture 4">
            <a:extLst>
              <a:ext uri="{FF2B5EF4-FFF2-40B4-BE49-F238E27FC236}">
                <a16:creationId xmlns:a16="http://schemas.microsoft.com/office/drawing/2014/main" id="{0C047C14-D5B9-4EC8-A00B-B886E6F26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017" y="2704389"/>
            <a:ext cx="1057012" cy="339003"/>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a:extLst>
              <a:ext uri="{FF2B5EF4-FFF2-40B4-BE49-F238E27FC236}">
                <a16:creationId xmlns:a16="http://schemas.microsoft.com/office/drawing/2014/main" id="{7C3415B6-A25C-4090-B45B-C794FE3666FC}"/>
              </a:ext>
            </a:extLst>
          </p:cNvPr>
          <p:cNvSpPr txBox="1"/>
          <p:nvPr/>
        </p:nvSpPr>
        <p:spPr>
          <a:xfrm>
            <a:off x="327438" y="2749821"/>
            <a:ext cx="1617445" cy="207239"/>
          </a:xfrm>
          <a:prstGeom prst="rect">
            <a:avLst/>
          </a:prstGeom>
          <a:noFill/>
        </p:spPr>
        <p:txBody>
          <a:bodyPr wrap="none" lIns="0" tIns="0" rIns="0" bIns="0" rtlCol="0">
            <a:spAutoFit/>
          </a:bodyPr>
          <a:lstStyle/>
          <a:p>
            <a:pPr>
              <a:spcBef>
                <a:spcPts val="600"/>
              </a:spcBef>
              <a:buSzPct val="100000"/>
            </a:pPr>
            <a:r>
              <a:rPr lang="en-US" sz="1400" b="1" dirty="0">
                <a:solidFill>
                  <a:srgbClr val="00A0DE"/>
                </a:solidFill>
              </a:rPr>
              <a:t>MuleSoft CloudHub</a:t>
            </a:r>
          </a:p>
        </p:txBody>
      </p:sp>
      <p:sp>
        <p:nvSpPr>
          <p:cNvPr id="7" name="Rectangle 2">
            <a:extLst>
              <a:ext uri="{FF2B5EF4-FFF2-40B4-BE49-F238E27FC236}">
                <a16:creationId xmlns:a16="http://schemas.microsoft.com/office/drawing/2014/main" id="{D0B4A340-8E26-403E-B5A6-4616422DB174}"/>
              </a:ext>
            </a:extLst>
          </p:cNvPr>
          <p:cNvSpPr>
            <a:spLocks noChangeArrowheads="1"/>
          </p:cNvSpPr>
          <p:nvPr/>
        </p:nvSpPr>
        <p:spPr bwMode="auto">
          <a:xfrm>
            <a:off x="0" y="0"/>
            <a:ext cx="94646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8" name="Rectangle 37">
            <a:extLst>
              <a:ext uri="{FF2B5EF4-FFF2-40B4-BE49-F238E27FC236}">
                <a16:creationId xmlns:a16="http://schemas.microsoft.com/office/drawing/2014/main" id="{B9617AB5-6359-486B-AAE2-A2CB49B507A5}"/>
              </a:ext>
            </a:extLst>
          </p:cNvPr>
          <p:cNvSpPr/>
          <p:nvPr/>
        </p:nvSpPr>
        <p:spPr>
          <a:xfrm>
            <a:off x="508011" y="2974012"/>
            <a:ext cx="843401" cy="169277"/>
          </a:xfrm>
          <a:prstGeom prst="rect">
            <a:avLst/>
          </a:prstGeom>
          <a:solidFill>
            <a:schemeClr val="bg1"/>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1" i="0" u="none" strike="noStrike" cap="none" spc="0" normalizeH="0" baseline="0">
                <a:ln>
                  <a:noFill/>
                </a:ln>
                <a:solidFill>
                  <a:srgbClr val="00A0DE"/>
                </a:solidFill>
                <a:effectLst/>
                <a:uFillTx/>
                <a:latin typeface="Calibri" panose="020F0502020204030204" pitchFamily="34" charset="0"/>
                <a:ea typeface="Open Sans"/>
                <a:cs typeface="Open Sans"/>
                <a:sym typeface="Open Sans"/>
              </a:rPr>
              <a:t>API Gateway</a:t>
            </a:r>
          </a:p>
        </p:txBody>
      </p:sp>
      <p:sp>
        <p:nvSpPr>
          <p:cNvPr id="75" name="Rectangle 74">
            <a:extLst>
              <a:ext uri="{FF2B5EF4-FFF2-40B4-BE49-F238E27FC236}">
                <a16:creationId xmlns:a16="http://schemas.microsoft.com/office/drawing/2014/main" id="{B0777C09-5E2F-4CE3-A93A-712726284375}"/>
              </a:ext>
            </a:extLst>
          </p:cNvPr>
          <p:cNvSpPr/>
          <p:nvPr/>
        </p:nvSpPr>
        <p:spPr bwMode="gray">
          <a:xfrm>
            <a:off x="390400" y="4139416"/>
            <a:ext cx="6400800" cy="588419"/>
          </a:xfrm>
          <a:prstGeom prst="rect">
            <a:avLst/>
          </a:prstGeom>
          <a:noFill/>
          <a:ln w="3175"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76" name="Rectangle 75">
            <a:extLst>
              <a:ext uri="{FF2B5EF4-FFF2-40B4-BE49-F238E27FC236}">
                <a16:creationId xmlns:a16="http://schemas.microsoft.com/office/drawing/2014/main" id="{90FF9AEF-2BAB-4DE5-B964-4A96FD0A6ADC}"/>
              </a:ext>
            </a:extLst>
          </p:cNvPr>
          <p:cNvSpPr/>
          <p:nvPr/>
        </p:nvSpPr>
        <p:spPr>
          <a:xfrm>
            <a:off x="500382" y="4059547"/>
            <a:ext cx="1188720" cy="169277"/>
          </a:xfrm>
          <a:prstGeom prst="rect">
            <a:avLst/>
          </a:prstGeom>
          <a:solidFill>
            <a:schemeClr val="bg1"/>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1" i="0" u="none" strike="noStrike" cap="none" spc="0" normalizeH="0" baseline="0">
                <a:ln>
                  <a:noFill/>
                </a:ln>
                <a:solidFill>
                  <a:srgbClr val="00A0DE"/>
                </a:solidFill>
                <a:effectLst/>
                <a:uFillTx/>
                <a:latin typeface="Calibri" panose="020F0502020204030204" pitchFamily="34" charset="0"/>
                <a:ea typeface="Open Sans"/>
                <a:cs typeface="Open Sans"/>
                <a:sym typeface="Open Sans"/>
              </a:rPr>
              <a:t>Integration Process</a:t>
            </a:r>
          </a:p>
        </p:txBody>
      </p:sp>
      <p:grpSp>
        <p:nvGrpSpPr>
          <p:cNvPr id="8" name="Group 7">
            <a:extLst>
              <a:ext uri="{FF2B5EF4-FFF2-40B4-BE49-F238E27FC236}">
                <a16:creationId xmlns:a16="http://schemas.microsoft.com/office/drawing/2014/main" id="{6E4871A7-6A85-4828-A668-776D5F615F58}"/>
              </a:ext>
            </a:extLst>
          </p:cNvPr>
          <p:cNvGrpSpPr/>
          <p:nvPr/>
        </p:nvGrpSpPr>
        <p:grpSpPr>
          <a:xfrm>
            <a:off x="387631" y="4930891"/>
            <a:ext cx="6400800" cy="326694"/>
            <a:chOff x="398029" y="5539144"/>
            <a:chExt cx="7572451" cy="326694"/>
          </a:xfrm>
        </p:grpSpPr>
        <p:sp>
          <p:nvSpPr>
            <p:cNvPr id="68" name="Rectangle 67">
              <a:extLst>
                <a:ext uri="{FF2B5EF4-FFF2-40B4-BE49-F238E27FC236}">
                  <a16:creationId xmlns:a16="http://schemas.microsoft.com/office/drawing/2014/main" id="{8C81B388-C15C-4986-AE08-2F816357A624}"/>
                </a:ext>
              </a:extLst>
            </p:cNvPr>
            <p:cNvSpPr/>
            <p:nvPr/>
          </p:nvSpPr>
          <p:spPr bwMode="gray">
            <a:xfrm>
              <a:off x="398029" y="5539144"/>
              <a:ext cx="7572451" cy="326694"/>
            </a:xfrm>
            <a:prstGeom prst="rect">
              <a:avLst/>
            </a:prstGeom>
            <a:noFill/>
            <a:ln w="3175"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9" name="Rounded Rectangle 164">
              <a:extLst>
                <a:ext uri="{FF2B5EF4-FFF2-40B4-BE49-F238E27FC236}">
                  <a16:creationId xmlns:a16="http://schemas.microsoft.com/office/drawing/2014/main" id="{5D164FA4-817A-493D-AC20-30F8BCBC82B4}"/>
                </a:ext>
              </a:extLst>
            </p:cNvPr>
            <p:cNvSpPr/>
            <p:nvPr/>
          </p:nvSpPr>
          <p:spPr>
            <a:xfrm>
              <a:off x="450928" y="5658232"/>
              <a:ext cx="1298134" cy="153233"/>
            </a:xfrm>
            <a:prstGeom prst="roundRect">
              <a:avLst/>
            </a:prstGeom>
            <a:solidFill>
              <a:schemeClr val="accent1"/>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Application Connector</a:t>
              </a:r>
            </a:p>
          </p:txBody>
        </p:sp>
        <p:sp>
          <p:nvSpPr>
            <p:cNvPr id="70" name="Rounded Rectangle 164">
              <a:extLst>
                <a:ext uri="{FF2B5EF4-FFF2-40B4-BE49-F238E27FC236}">
                  <a16:creationId xmlns:a16="http://schemas.microsoft.com/office/drawing/2014/main" id="{F03D7DE7-9C6D-4602-8747-A5A47DB2E395}"/>
                </a:ext>
              </a:extLst>
            </p:cNvPr>
            <p:cNvSpPr/>
            <p:nvPr/>
          </p:nvSpPr>
          <p:spPr>
            <a:xfrm>
              <a:off x="1844577" y="5658232"/>
              <a:ext cx="1169469" cy="153233"/>
            </a:xfrm>
            <a:prstGeom prst="roundRect">
              <a:avLst/>
            </a:prstGeom>
            <a:solidFill>
              <a:schemeClr val="accent1"/>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SaaS Connector</a:t>
              </a:r>
            </a:p>
          </p:txBody>
        </p:sp>
        <p:sp>
          <p:nvSpPr>
            <p:cNvPr id="71" name="Rounded Rectangle 164">
              <a:extLst>
                <a:ext uri="{FF2B5EF4-FFF2-40B4-BE49-F238E27FC236}">
                  <a16:creationId xmlns:a16="http://schemas.microsoft.com/office/drawing/2014/main" id="{58C42CC1-161A-4CA2-9087-AC8F8E8E0AA0}"/>
                </a:ext>
              </a:extLst>
            </p:cNvPr>
            <p:cNvSpPr/>
            <p:nvPr/>
          </p:nvSpPr>
          <p:spPr>
            <a:xfrm>
              <a:off x="3078042" y="5667973"/>
              <a:ext cx="1169469" cy="153233"/>
            </a:xfrm>
            <a:prstGeom prst="roundRect">
              <a:avLst/>
            </a:prstGeom>
            <a:solidFill>
              <a:schemeClr val="accent1"/>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Protocol Connector</a:t>
              </a:r>
            </a:p>
          </p:txBody>
        </p:sp>
        <p:sp>
          <p:nvSpPr>
            <p:cNvPr id="72" name="Rounded Rectangle 164">
              <a:extLst>
                <a:ext uri="{FF2B5EF4-FFF2-40B4-BE49-F238E27FC236}">
                  <a16:creationId xmlns:a16="http://schemas.microsoft.com/office/drawing/2014/main" id="{88F7313F-B1F8-47AF-8FC0-8A57A8C148DA}"/>
                </a:ext>
              </a:extLst>
            </p:cNvPr>
            <p:cNvSpPr/>
            <p:nvPr/>
          </p:nvSpPr>
          <p:spPr>
            <a:xfrm>
              <a:off x="4300410" y="5676992"/>
              <a:ext cx="1169469" cy="153233"/>
            </a:xfrm>
            <a:prstGeom prst="roundRect">
              <a:avLst/>
            </a:prstGeom>
            <a:solidFill>
              <a:schemeClr val="accent1"/>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DB Connector</a:t>
              </a:r>
            </a:p>
          </p:txBody>
        </p:sp>
        <p:sp>
          <p:nvSpPr>
            <p:cNvPr id="73" name="Rounded Rectangle 164">
              <a:extLst>
                <a:ext uri="{FF2B5EF4-FFF2-40B4-BE49-F238E27FC236}">
                  <a16:creationId xmlns:a16="http://schemas.microsoft.com/office/drawing/2014/main" id="{338C279F-EDDD-4300-B8C7-FEECB3604898}"/>
                </a:ext>
              </a:extLst>
            </p:cNvPr>
            <p:cNvSpPr/>
            <p:nvPr/>
          </p:nvSpPr>
          <p:spPr>
            <a:xfrm>
              <a:off x="5533875" y="5676992"/>
              <a:ext cx="1169469" cy="153233"/>
            </a:xfrm>
            <a:prstGeom prst="roundRect">
              <a:avLst/>
            </a:prstGeom>
            <a:solidFill>
              <a:schemeClr val="accent1"/>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FTP/SFTP Connector</a:t>
              </a:r>
            </a:p>
          </p:txBody>
        </p:sp>
      </p:grpSp>
      <p:grpSp>
        <p:nvGrpSpPr>
          <p:cNvPr id="77" name="Group 76">
            <a:extLst>
              <a:ext uri="{FF2B5EF4-FFF2-40B4-BE49-F238E27FC236}">
                <a16:creationId xmlns:a16="http://schemas.microsoft.com/office/drawing/2014/main" id="{20F67899-DDDF-4A85-A68C-D3DA22764630}"/>
              </a:ext>
            </a:extLst>
          </p:cNvPr>
          <p:cNvGrpSpPr/>
          <p:nvPr/>
        </p:nvGrpSpPr>
        <p:grpSpPr>
          <a:xfrm>
            <a:off x="373981" y="5348569"/>
            <a:ext cx="6400800" cy="326694"/>
            <a:chOff x="398029" y="5539144"/>
            <a:chExt cx="7572451" cy="326694"/>
          </a:xfrm>
        </p:grpSpPr>
        <p:sp>
          <p:nvSpPr>
            <p:cNvPr id="78" name="Rectangle 77">
              <a:extLst>
                <a:ext uri="{FF2B5EF4-FFF2-40B4-BE49-F238E27FC236}">
                  <a16:creationId xmlns:a16="http://schemas.microsoft.com/office/drawing/2014/main" id="{CE9CA5F1-7CB4-46FD-86C6-1375DBFA21C3}"/>
                </a:ext>
              </a:extLst>
            </p:cNvPr>
            <p:cNvSpPr/>
            <p:nvPr/>
          </p:nvSpPr>
          <p:spPr bwMode="gray">
            <a:xfrm>
              <a:off x="398029" y="5539144"/>
              <a:ext cx="7572451" cy="326694"/>
            </a:xfrm>
            <a:prstGeom prst="rect">
              <a:avLst/>
            </a:prstGeom>
            <a:noFill/>
            <a:ln w="3175"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79" name="Rounded Rectangle 164">
              <a:extLst>
                <a:ext uri="{FF2B5EF4-FFF2-40B4-BE49-F238E27FC236}">
                  <a16:creationId xmlns:a16="http://schemas.microsoft.com/office/drawing/2014/main" id="{0EF1FBA6-2616-43D2-A730-F297DF1AC468}"/>
                </a:ext>
              </a:extLst>
            </p:cNvPr>
            <p:cNvSpPr/>
            <p:nvPr/>
          </p:nvSpPr>
          <p:spPr>
            <a:xfrm>
              <a:off x="450928" y="5658232"/>
              <a:ext cx="1406312" cy="153233"/>
            </a:xfrm>
            <a:prstGeom prst="roundRect">
              <a:avLst/>
            </a:prstGeom>
            <a:solidFill>
              <a:schemeClr val="accent5"/>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Exception Management</a:t>
              </a:r>
            </a:p>
          </p:txBody>
        </p:sp>
        <p:sp>
          <p:nvSpPr>
            <p:cNvPr id="80" name="Rounded Rectangle 164">
              <a:extLst>
                <a:ext uri="{FF2B5EF4-FFF2-40B4-BE49-F238E27FC236}">
                  <a16:creationId xmlns:a16="http://schemas.microsoft.com/office/drawing/2014/main" id="{F598C25F-9EA4-4357-A447-7CFED85DABCB}"/>
                </a:ext>
              </a:extLst>
            </p:cNvPr>
            <p:cNvSpPr/>
            <p:nvPr/>
          </p:nvSpPr>
          <p:spPr>
            <a:xfrm>
              <a:off x="1934725" y="5658232"/>
              <a:ext cx="1169469" cy="153233"/>
            </a:xfrm>
            <a:prstGeom prst="roundRect">
              <a:avLst/>
            </a:prstGeom>
            <a:solidFill>
              <a:schemeClr val="accent5"/>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Logging</a:t>
              </a:r>
            </a:p>
          </p:txBody>
        </p:sp>
        <p:sp>
          <p:nvSpPr>
            <p:cNvPr id="81" name="Rounded Rectangle 164">
              <a:extLst>
                <a:ext uri="{FF2B5EF4-FFF2-40B4-BE49-F238E27FC236}">
                  <a16:creationId xmlns:a16="http://schemas.microsoft.com/office/drawing/2014/main" id="{6B05E956-9238-4B55-99BC-FFBA72C98792}"/>
                </a:ext>
              </a:extLst>
            </p:cNvPr>
            <p:cNvSpPr/>
            <p:nvPr/>
          </p:nvSpPr>
          <p:spPr>
            <a:xfrm>
              <a:off x="3168191" y="5667973"/>
              <a:ext cx="1169469" cy="153233"/>
            </a:xfrm>
            <a:prstGeom prst="roundRect">
              <a:avLst/>
            </a:prstGeom>
            <a:solidFill>
              <a:schemeClr val="accent5"/>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Notification</a:t>
              </a:r>
            </a:p>
          </p:txBody>
        </p:sp>
      </p:grpSp>
      <p:grpSp>
        <p:nvGrpSpPr>
          <p:cNvPr id="97" name="Group 96">
            <a:extLst>
              <a:ext uri="{FF2B5EF4-FFF2-40B4-BE49-F238E27FC236}">
                <a16:creationId xmlns:a16="http://schemas.microsoft.com/office/drawing/2014/main" id="{3531B213-4DB3-44BC-85AA-1341E171440B}"/>
              </a:ext>
            </a:extLst>
          </p:cNvPr>
          <p:cNvGrpSpPr/>
          <p:nvPr/>
        </p:nvGrpSpPr>
        <p:grpSpPr>
          <a:xfrm>
            <a:off x="390400" y="3589885"/>
            <a:ext cx="6400800" cy="326694"/>
            <a:chOff x="398029" y="5539144"/>
            <a:chExt cx="7572451" cy="326694"/>
          </a:xfrm>
        </p:grpSpPr>
        <p:sp>
          <p:nvSpPr>
            <p:cNvPr id="98" name="Rectangle 97">
              <a:extLst>
                <a:ext uri="{FF2B5EF4-FFF2-40B4-BE49-F238E27FC236}">
                  <a16:creationId xmlns:a16="http://schemas.microsoft.com/office/drawing/2014/main" id="{11EFEB8C-D3A8-4787-8B1E-7FD8ECD7EB81}"/>
                </a:ext>
              </a:extLst>
            </p:cNvPr>
            <p:cNvSpPr/>
            <p:nvPr/>
          </p:nvSpPr>
          <p:spPr bwMode="gray">
            <a:xfrm>
              <a:off x="398029" y="5539144"/>
              <a:ext cx="7572451" cy="326694"/>
            </a:xfrm>
            <a:prstGeom prst="rect">
              <a:avLst/>
            </a:prstGeom>
            <a:noFill/>
            <a:ln w="3175"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9" name="Rounded Rectangle 164">
              <a:extLst>
                <a:ext uri="{FF2B5EF4-FFF2-40B4-BE49-F238E27FC236}">
                  <a16:creationId xmlns:a16="http://schemas.microsoft.com/office/drawing/2014/main" id="{78E4A2B2-01CF-4AFC-A657-18700F97AA13}"/>
                </a:ext>
              </a:extLst>
            </p:cNvPr>
            <p:cNvSpPr/>
            <p:nvPr/>
          </p:nvSpPr>
          <p:spPr>
            <a:xfrm>
              <a:off x="450928" y="5658232"/>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Caching</a:t>
              </a:r>
            </a:p>
          </p:txBody>
        </p:sp>
        <p:sp>
          <p:nvSpPr>
            <p:cNvPr id="100" name="Rounded Rectangle 164">
              <a:extLst>
                <a:ext uri="{FF2B5EF4-FFF2-40B4-BE49-F238E27FC236}">
                  <a16:creationId xmlns:a16="http://schemas.microsoft.com/office/drawing/2014/main" id="{A433215C-5658-4795-BD3D-E3E1FF7E95E8}"/>
                </a:ext>
              </a:extLst>
            </p:cNvPr>
            <p:cNvSpPr/>
            <p:nvPr/>
          </p:nvSpPr>
          <p:spPr>
            <a:xfrm>
              <a:off x="1673295" y="5658232"/>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Mediation</a:t>
              </a:r>
            </a:p>
          </p:txBody>
        </p:sp>
        <p:sp>
          <p:nvSpPr>
            <p:cNvPr id="101" name="Rounded Rectangle 164">
              <a:extLst>
                <a:ext uri="{FF2B5EF4-FFF2-40B4-BE49-F238E27FC236}">
                  <a16:creationId xmlns:a16="http://schemas.microsoft.com/office/drawing/2014/main" id="{9E105E8D-02FC-4BB0-95C9-6774B55E5D5A}"/>
                </a:ext>
              </a:extLst>
            </p:cNvPr>
            <p:cNvSpPr/>
            <p:nvPr/>
          </p:nvSpPr>
          <p:spPr>
            <a:xfrm>
              <a:off x="2906761" y="5667973"/>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914400" hangingPunct="0"/>
              <a:r>
                <a:rPr lang="en-US" sz="900">
                  <a:solidFill>
                    <a:schemeClr val="bg1"/>
                  </a:solidFill>
                  <a:latin typeface="Calibri" panose="020F0502020204030204" pitchFamily="34" charset="0"/>
                  <a:ea typeface="Open Sans"/>
                  <a:cs typeface="Open Sans"/>
                  <a:sym typeface="Open Sans"/>
                </a:rPr>
                <a:t>API Portal</a:t>
              </a:r>
            </a:p>
          </p:txBody>
        </p:sp>
        <p:sp>
          <p:nvSpPr>
            <p:cNvPr id="102" name="Rounded Rectangle 164">
              <a:extLst>
                <a:ext uri="{FF2B5EF4-FFF2-40B4-BE49-F238E27FC236}">
                  <a16:creationId xmlns:a16="http://schemas.microsoft.com/office/drawing/2014/main" id="{53AE583F-C898-4AEA-BE62-CE8518EEBCC6}"/>
                </a:ext>
              </a:extLst>
            </p:cNvPr>
            <p:cNvSpPr/>
            <p:nvPr/>
          </p:nvSpPr>
          <p:spPr>
            <a:xfrm>
              <a:off x="4129128" y="5676992"/>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914400" hangingPunct="0"/>
              <a:r>
                <a:rPr lang="en-US" sz="900">
                  <a:solidFill>
                    <a:schemeClr val="bg1"/>
                  </a:solidFill>
                  <a:latin typeface="Calibri" panose="020F0502020204030204" pitchFamily="34" charset="0"/>
                  <a:ea typeface="Open Sans"/>
                  <a:cs typeface="Open Sans"/>
                  <a:sym typeface="Open Sans"/>
                </a:rPr>
                <a:t>API Monitoring</a:t>
              </a:r>
            </a:p>
          </p:txBody>
        </p:sp>
        <p:sp>
          <p:nvSpPr>
            <p:cNvPr id="105" name="Rounded Rectangle 164">
              <a:extLst>
                <a:ext uri="{FF2B5EF4-FFF2-40B4-BE49-F238E27FC236}">
                  <a16:creationId xmlns:a16="http://schemas.microsoft.com/office/drawing/2014/main" id="{E351CB7E-640A-410C-9EC5-DDC6A0DA6BFE}"/>
                </a:ext>
              </a:extLst>
            </p:cNvPr>
            <p:cNvSpPr/>
            <p:nvPr/>
          </p:nvSpPr>
          <p:spPr>
            <a:xfrm>
              <a:off x="5362594" y="5676992"/>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Policy </a:t>
              </a:r>
              <a:r>
                <a:rPr lang="en-US" sz="900">
                  <a:solidFill>
                    <a:schemeClr val="bg1"/>
                  </a:solidFill>
                  <a:latin typeface="Calibri" panose="020F0502020204030204" pitchFamily="34" charset="0"/>
                  <a:ea typeface="Open Sans"/>
                  <a:cs typeface="Open Sans"/>
                  <a:sym typeface="Open Sans"/>
                </a:rPr>
                <a:t>Enforcement</a:t>
              </a:r>
            </a:p>
          </p:txBody>
        </p:sp>
      </p:grpSp>
      <p:sp>
        <p:nvSpPr>
          <p:cNvPr id="106" name="Rectangle 105">
            <a:extLst>
              <a:ext uri="{FF2B5EF4-FFF2-40B4-BE49-F238E27FC236}">
                <a16:creationId xmlns:a16="http://schemas.microsoft.com/office/drawing/2014/main" id="{A16CCF68-AF30-4D37-B2BD-4A48C86D2F68}"/>
              </a:ext>
            </a:extLst>
          </p:cNvPr>
          <p:cNvSpPr/>
          <p:nvPr/>
        </p:nvSpPr>
        <p:spPr>
          <a:xfrm>
            <a:off x="500383" y="3495454"/>
            <a:ext cx="1065259" cy="169277"/>
          </a:xfrm>
          <a:prstGeom prst="rect">
            <a:avLst/>
          </a:prstGeom>
          <a:solidFill>
            <a:schemeClr val="bg1"/>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1" i="0" u="none" strike="noStrike" cap="none" spc="0" normalizeH="0" baseline="0">
                <a:ln>
                  <a:noFill/>
                </a:ln>
                <a:solidFill>
                  <a:srgbClr val="00A0DE"/>
                </a:solidFill>
                <a:effectLst/>
                <a:uFillTx/>
                <a:latin typeface="Calibri" panose="020F0502020204030204" pitchFamily="34" charset="0"/>
                <a:ea typeface="Open Sans"/>
                <a:cs typeface="Open Sans"/>
                <a:sym typeface="Open Sans"/>
              </a:rPr>
              <a:t>API Management</a:t>
            </a:r>
          </a:p>
        </p:txBody>
      </p:sp>
      <p:sp>
        <p:nvSpPr>
          <p:cNvPr id="107" name="Rectangle 106">
            <a:extLst>
              <a:ext uri="{FF2B5EF4-FFF2-40B4-BE49-F238E27FC236}">
                <a16:creationId xmlns:a16="http://schemas.microsoft.com/office/drawing/2014/main" id="{122743D3-4471-4569-92E6-A1DC209D6DBD}"/>
              </a:ext>
            </a:extLst>
          </p:cNvPr>
          <p:cNvSpPr/>
          <p:nvPr/>
        </p:nvSpPr>
        <p:spPr>
          <a:xfrm>
            <a:off x="483964" y="4845129"/>
            <a:ext cx="1354172" cy="169277"/>
          </a:xfrm>
          <a:prstGeom prst="rect">
            <a:avLst/>
          </a:prstGeom>
          <a:solidFill>
            <a:schemeClr val="bg1"/>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1" i="0" u="none" strike="noStrike" cap="none" spc="0" normalizeH="0" baseline="0">
                <a:ln>
                  <a:noFill/>
                </a:ln>
                <a:solidFill>
                  <a:srgbClr val="00A0DE"/>
                </a:solidFill>
                <a:effectLst/>
                <a:uFillTx/>
                <a:latin typeface="Calibri" panose="020F0502020204030204" pitchFamily="34" charset="0"/>
                <a:ea typeface="Open Sans"/>
                <a:cs typeface="Open Sans"/>
                <a:sym typeface="Open Sans"/>
              </a:rPr>
              <a:t>Technical Connectors</a:t>
            </a:r>
          </a:p>
        </p:txBody>
      </p:sp>
      <p:sp>
        <p:nvSpPr>
          <p:cNvPr id="108" name="Rectangle 107">
            <a:extLst>
              <a:ext uri="{FF2B5EF4-FFF2-40B4-BE49-F238E27FC236}">
                <a16:creationId xmlns:a16="http://schemas.microsoft.com/office/drawing/2014/main" id="{572AE98E-626E-4385-B626-0F78D0081BD8}"/>
              </a:ext>
            </a:extLst>
          </p:cNvPr>
          <p:cNvSpPr/>
          <p:nvPr/>
        </p:nvSpPr>
        <p:spPr>
          <a:xfrm>
            <a:off x="491593" y="5273831"/>
            <a:ext cx="1354172" cy="169277"/>
          </a:xfrm>
          <a:prstGeom prst="rect">
            <a:avLst/>
          </a:prstGeom>
          <a:solidFill>
            <a:schemeClr val="bg1"/>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1" i="0" u="none" strike="noStrike" cap="none" spc="0" normalizeH="0" baseline="0">
                <a:ln>
                  <a:noFill/>
                </a:ln>
                <a:solidFill>
                  <a:srgbClr val="00A0DE"/>
                </a:solidFill>
                <a:effectLst/>
                <a:uFillTx/>
                <a:latin typeface="Calibri" panose="020F0502020204030204" pitchFamily="34" charset="0"/>
                <a:ea typeface="Open Sans"/>
                <a:cs typeface="Open Sans"/>
                <a:sym typeface="Open Sans"/>
              </a:rPr>
              <a:t>Technical Services</a:t>
            </a:r>
          </a:p>
        </p:txBody>
      </p:sp>
      <p:sp>
        <p:nvSpPr>
          <p:cNvPr id="144" name="Rounded Rectangle 164">
            <a:extLst>
              <a:ext uri="{FF2B5EF4-FFF2-40B4-BE49-F238E27FC236}">
                <a16:creationId xmlns:a16="http://schemas.microsoft.com/office/drawing/2014/main" id="{18519318-BD72-4CA7-996C-CB9C8A3FE40D}"/>
              </a:ext>
            </a:extLst>
          </p:cNvPr>
          <p:cNvSpPr/>
          <p:nvPr/>
        </p:nvSpPr>
        <p:spPr>
          <a:xfrm>
            <a:off x="479780" y="4280392"/>
            <a:ext cx="1169468" cy="153233"/>
          </a:xfrm>
          <a:prstGeom prst="roundRect">
            <a:avLst/>
          </a:prstGeom>
          <a:solidFill>
            <a:schemeClr val="bg2"/>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Event Processing</a:t>
            </a:r>
          </a:p>
        </p:txBody>
      </p:sp>
      <p:sp>
        <p:nvSpPr>
          <p:cNvPr id="146" name="Rounded Rectangle 164">
            <a:extLst>
              <a:ext uri="{FF2B5EF4-FFF2-40B4-BE49-F238E27FC236}">
                <a16:creationId xmlns:a16="http://schemas.microsoft.com/office/drawing/2014/main" id="{B4002BD8-933F-44EB-A614-D3527AA96A76}"/>
              </a:ext>
            </a:extLst>
          </p:cNvPr>
          <p:cNvSpPr/>
          <p:nvPr/>
        </p:nvSpPr>
        <p:spPr>
          <a:xfrm>
            <a:off x="1738601" y="4272337"/>
            <a:ext cx="1169468" cy="153233"/>
          </a:xfrm>
          <a:prstGeom prst="roundRect">
            <a:avLst/>
          </a:prstGeom>
          <a:solidFill>
            <a:schemeClr val="bg2"/>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Validation</a:t>
            </a:r>
          </a:p>
        </p:txBody>
      </p:sp>
      <p:sp>
        <p:nvSpPr>
          <p:cNvPr id="147" name="Rounded Rectangle 164">
            <a:extLst>
              <a:ext uri="{FF2B5EF4-FFF2-40B4-BE49-F238E27FC236}">
                <a16:creationId xmlns:a16="http://schemas.microsoft.com/office/drawing/2014/main" id="{B637091F-D463-4320-9415-BD0E77129D90}"/>
              </a:ext>
            </a:extLst>
          </p:cNvPr>
          <p:cNvSpPr/>
          <p:nvPr/>
        </p:nvSpPr>
        <p:spPr>
          <a:xfrm>
            <a:off x="3017320" y="4272337"/>
            <a:ext cx="1169468" cy="153233"/>
          </a:xfrm>
          <a:prstGeom prst="roundRect">
            <a:avLst/>
          </a:prstGeom>
          <a:solidFill>
            <a:schemeClr val="bg2"/>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Aggregation</a:t>
            </a:r>
          </a:p>
        </p:txBody>
      </p:sp>
      <p:sp>
        <p:nvSpPr>
          <p:cNvPr id="148" name="Rounded Rectangle 164">
            <a:extLst>
              <a:ext uri="{FF2B5EF4-FFF2-40B4-BE49-F238E27FC236}">
                <a16:creationId xmlns:a16="http://schemas.microsoft.com/office/drawing/2014/main" id="{BF8FAE1F-08E4-4CD9-8C41-0CD393B19B8C}"/>
              </a:ext>
            </a:extLst>
          </p:cNvPr>
          <p:cNvSpPr/>
          <p:nvPr/>
        </p:nvSpPr>
        <p:spPr>
          <a:xfrm>
            <a:off x="4267386" y="4272337"/>
            <a:ext cx="1169468" cy="153233"/>
          </a:xfrm>
          <a:prstGeom prst="roundRect">
            <a:avLst/>
          </a:prstGeom>
          <a:solidFill>
            <a:schemeClr val="bg2"/>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Rules</a:t>
            </a:r>
          </a:p>
        </p:txBody>
      </p:sp>
      <p:sp>
        <p:nvSpPr>
          <p:cNvPr id="149" name="Rounded Rectangle 164">
            <a:extLst>
              <a:ext uri="{FF2B5EF4-FFF2-40B4-BE49-F238E27FC236}">
                <a16:creationId xmlns:a16="http://schemas.microsoft.com/office/drawing/2014/main" id="{083DAF48-DA34-401D-9780-10D4CF5FEF6C}"/>
              </a:ext>
            </a:extLst>
          </p:cNvPr>
          <p:cNvSpPr/>
          <p:nvPr/>
        </p:nvSpPr>
        <p:spPr>
          <a:xfrm>
            <a:off x="5494482" y="4270502"/>
            <a:ext cx="1169468" cy="153233"/>
          </a:xfrm>
          <a:prstGeom prst="roundRect">
            <a:avLst/>
          </a:prstGeom>
          <a:solidFill>
            <a:schemeClr val="bg2"/>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Enrichment</a:t>
            </a:r>
          </a:p>
        </p:txBody>
      </p:sp>
      <p:sp>
        <p:nvSpPr>
          <p:cNvPr id="150" name="Rounded Rectangle 164">
            <a:extLst>
              <a:ext uri="{FF2B5EF4-FFF2-40B4-BE49-F238E27FC236}">
                <a16:creationId xmlns:a16="http://schemas.microsoft.com/office/drawing/2014/main" id="{BD861831-1EC8-4CC6-AED6-CE6EE6AED378}"/>
              </a:ext>
            </a:extLst>
          </p:cNvPr>
          <p:cNvSpPr/>
          <p:nvPr/>
        </p:nvSpPr>
        <p:spPr>
          <a:xfrm>
            <a:off x="485469" y="4506434"/>
            <a:ext cx="1169468" cy="153233"/>
          </a:xfrm>
          <a:prstGeom prst="roundRect">
            <a:avLst/>
          </a:prstGeom>
          <a:solidFill>
            <a:schemeClr val="bg2"/>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Transformation</a:t>
            </a:r>
          </a:p>
        </p:txBody>
      </p:sp>
      <p:sp>
        <p:nvSpPr>
          <p:cNvPr id="152" name="Rounded Rectangle 164">
            <a:extLst>
              <a:ext uri="{FF2B5EF4-FFF2-40B4-BE49-F238E27FC236}">
                <a16:creationId xmlns:a16="http://schemas.microsoft.com/office/drawing/2014/main" id="{E051E735-0A2F-40B4-8446-0A58455D1287}"/>
              </a:ext>
            </a:extLst>
          </p:cNvPr>
          <p:cNvSpPr/>
          <p:nvPr/>
        </p:nvSpPr>
        <p:spPr>
          <a:xfrm>
            <a:off x="1738601" y="4506434"/>
            <a:ext cx="1169468" cy="153233"/>
          </a:xfrm>
          <a:prstGeom prst="roundRect">
            <a:avLst/>
          </a:prstGeom>
          <a:solidFill>
            <a:schemeClr val="bg2"/>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Configuration</a:t>
            </a:r>
          </a:p>
        </p:txBody>
      </p:sp>
      <p:sp>
        <p:nvSpPr>
          <p:cNvPr id="158" name="Rounded Rectangle 164">
            <a:extLst>
              <a:ext uri="{FF2B5EF4-FFF2-40B4-BE49-F238E27FC236}">
                <a16:creationId xmlns:a16="http://schemas.microsoft.com/office/drawing/2014/main" id="{F66C553F-AC37-41A0-9CD3-DE9892CC59E7}"/>
              </a:ext>
            </a:extLst>
          </p:cNvPr>
          <p:cNvSpPr/>
          <p:nvPr/>
        </p:nvSpPr>
        <p:spPr>
          <a:xfrm>
            <a:off x="442548" y="3175025"/>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Authentication</a:t>
            </a:r>
          </a:p>
        </p:txBody>
      </p:sp>
      <p:sp>
        <p:nvSpPr>
          <p:cNvPr id="160" name="Rounded Rectangle 164">
            <a:extLst>
              <a:ext uri="{FF2B5EF4-FFF2-40B4-BE49-F238E27FC236}">
                <a16:creationId xmlns:a16="http://schemas.microsoft.com/office/drawing/2014/main" id="{83863C28-E65E-411C-A246-C6BD50EB240A}"/>
              </a:ext>
            </a:extLst>
          </p:cNvPr>
          <p:cNvSpPr/>
          <p:nvPr/>
        </p:nvSpPr>
        <p:spPr>
          <a:xfrm>
            <a:off x="1707600" y="3175025"/>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solidFill>
                  <a:schemeClr val="bg1"/>
                </a:solidFill>
                <a:effectLst/>
                <a:uFillTx/>
                <a:latin typeface="Calibri" panose="020F0502020204030204" pitchFamily="34" charset="0"/>
                <a:ea typeface="Open Sans"/>
                <a:cs typeface="Open Sans"/>
                <a:sym typeface="Open Sans"/>
              </a:rPr>
              <a:t>Protocol Translation</a:t>
            </a:r>
          </a:p>
        </p:txBody>
      </p:sp>
      <p:sp>
        <p:nvSpPr>
          <p:cNvPr id="161" name="Rounded Rectangle 164">
            <a:extLst>
              <a:ext uri="{FF2B5EF4-FFF2-40B4-BE49-F238E27FC236}">
                <a16:creationId xmlns:a16="http://schemas.microsoft.com/office/drawing/2014/main" id="{2DB46FE0-35B3-4823-BB78-67F797535878}"/>
              </a:ext>
            </a:extLst>
          </p:cNvPr>
          <p:cNvSpPr/>
          <p:nvPr/>
        </p:nvSpPr>
        <p:spPr>
          <a:xfrm>
            <a:off x="2990534" y="3175025"/>
            <a:ext cx="1169468" cy="153233"/>
          </a:xfrm>
          <a:prstGeom prst="roundRect">
            <a:avLst/>
          </a:prstGeom>
          <a:solidFill>
            <a:schemeClr val="bg1">
              <a:lumMod val="5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914400" hangingPunct="0"/>
            <a:r>
              <a:rPr lang="en-US" sz="900">
                <a:solidFill>
                  <a:schemeClr val="bg1"/>
                </a:solidFill>
                <a:latin typeface="Calibri" panose="020F0502020204030204" pitchFamily="34" charset="0"/>
                <a:ea typeface="Open Sans"/>
                <a:cs typeface="Open Sans"/>
                <a:sym typeface="Open Sans"/>
              </a:rPr>
              <a:t>Encryption</a:t>
            </a:r>
          </a:p>
        </p:txBody>
      </p:sp>
      <p:grpSp>
        <p:nvGrpSpPr>
          <p:cNvPr id="19" name="Group 18">
            <a:extLst>
              <a:ext uri="{FF2B5EF4-FFF2-40B4-BE49-F238E27FC236}">
                <a16:creationId xmlns:a16="http://schemas.microsoft.com/office/drawing/2014/main" id="{A515DD89-AA82-40A1-BB96-6673A4EBC636}"/>
              </a:ext>
            </a:extLst>
          </p:cNvPr>
          <p:cNvGrpSpPr/>
          <p:nvPr/>
        </p:nvGrpSpPr>
        <p:grpSpPr>
          <a:xfrm>
            <a:off x="7481937" y="2675279"/>
            <a:ext cx="938699" cy="3210226"/>
            <a:chOff x="7100902" y="2686966"/>
            <a:chExt cx="938699" cy="3210226"/>
          </a:xfrm>
        </p:grpSpPr>
        <p:sp>
          <p:nvSpPr>
            <p:cNvPr id="67" name="Rectangle 66">
              <a:extLst>
                <a:ext uri="{FF2B5EF4-FFF2-40B4-BE49-F238E27FC236}">
                  <a16:creationId xmlns:a16="http://schemas.microsoft.com/office/drawing/2014/main" id="{73045ED1-98F3-461D-B24F-4236C835B74F}"/>
                </a:ext>
              </a:extLst>
            </p:cNvPr>
            <p:cNvSpPr/>
            <p:nvPr/>
          </p:nvSpPr>
          <p:spPr bwMode="gray">
            <a:xfrm>
              <a:off x="7100902" y="2686966"/>
              <a:ext cx="938699" cy="3210226"/>
            </a:xfrm>
            <a:prstGeom prst="rect">
              <a:avLst/>
            </a:prstGeom>
            <a:solidFill>
              <a:schemeClr val="bg1"/>
            </a:solidFill>
            <a:ln w="3175" algn="ctr">
              <a:solidFill>
                <a:srgbClr val="00A0DE"/>
              </a:solidFill>
              <a:prstDash val="solid"/>
              <a:miter lim="800000"/>
              <a:headEnd/>
              <a:tailEnd/>
              <a:extLst>
                <a:ext uri="{C807C97D-BFC1-408E-A445-0C87EB9F89A2}">
                  <ask:lineSketchStyleProps xmlns:ask="http://schemas.microsoft.com/office/drawing/2018/sketchyshapes">
                    <ask:type>
                      <ask:lineSketchNone/>
                    </ask:type>
                  </ask:lineSketchStyleProps>
                </a:ext>
              </a:extLst>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53" name="Rounded Rectangle 164">
              <a:extLst>
                <a:ext uri="{FF2B5EF4-FFF2-40B4-BE49-F238E27FC236}">
                  <a16:creationId xmlns:a16="http://schemas.microsoft.com/office/drawing/2014/main" id="{24B7C1F2-C8BE-49B2-8E1B-AAF0B6402A4A}"/>
                </a:ext>
              </a:extLst>
            </p:cNvPr>
            <p:cNvSpPr/>
            <p:nvPr/>
          </p:nvSpPr>
          <p:spPr>
            <a:xfrm>
              <a:off x="7147308" y="3501905"/>
              <a:ext cx="812706" cy="306467"/>
            </a:xfrm>
            <a:prstGeom prst="roundRect">
              <a:avLst/>
            </a:prstGeom>
            <a:solidFill>
              <a:schemeClr val="tx2">
                <a:lumMod val="60000"/>
                <a:lumOff val="4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baseline="0">
                  <a:ln>
                    <a:noFill/>
                  </a:ln>
                  <a:effectLst/>
                  <a:uFillTx/>
                  <a:latin typeface="Calibri" panose="020F0502020204030204" pitchFamily="34" charset="0"/>
                  <a:ea typeface="Open Sans"/>
                  <a:cs typeface="Open Sans"/>
                  <a:sym typeface="Open Sans"/>
                </a:rPr>
                <a:t>Application</a:t>
              </a:r>
            </a:p>
            <a:p>
              <a:pPr marL="0" marR="0" indent="0" algn="ctr" defTabSz="914400" rtl="0" fontAlgn="auto" latinLnBrk="0" hangingPunct="0">
                <a:lnSpc>
                  <a:spcPct val="100000"/>
                </a:lnSpc>
                <a:spcBef>
                  <a:spcPts val="0"/>
                </a:spcBef>
                <a:spcAft>
                  <a:spcPts val="0"/>
                </a:spcAft>
                <a:buClrTx/>
                <a:buSzTx/>
                <a:buFontTx/>
                <a:buNone/>
                <a:tabLst/>
              </a:pPr>
              <a:r>
                <a:rPr lang="en-US" sz="900">
                  <a:latin typeface="Calibri" panose="020F0502020204030204" pitchFamily="34" charset="0"/>
                  <a:ea typeface="Open Sans"/>
                  <a:cs typeface="Open Sans"/>
                  <a:sym typeface="Open Sans"/>
                </a:rPr>
                <a:t>Monitoring</a:t>
              </a:r>
              <a:endParaRPr kumimoji="0" lang="en-US" sz="900" b="0" i="0" u="none" strike="noStrike" cap="none" spc="0" normalizeH="0" baseline="0">
                <a:ln>
                  <a:noFill/>
                </a:ln>
                <a:effectLst/>
                <a:uFillTx/>
                <a:latin typeface="Calibri" panose="020F0502020204030204" pitchFamily="34" charset="0"/>
                <a:ea typeface="Open Sans"/>
                <a:cs typeface="Open Sans"/>
                <a:sym typeface="Open Sans"/>
              </a:endParaRPr>
            </a:p>
          </p:txBody>
        </p:sp>
        <p:sp>
          <p:nvSpPr>
            <p:cNvPr id="154" name="Rounded Rectangle 164">
              <a:extLst>
                <a:ext uri="{FF2B5EF4-FFF2-40B4-BE49-F238E27FC236}">
                  <a16:creationId xmlns:a16="http://schemas.microsoft.com/office/drawing/2014/main" id="{9AA6E122-CCB2-45D9-B255-AD4BB6C710BF}"/>
                </a:ext>
              </a:extLst>
            </p:cNvPr>
            <p:cNvSpPr/>
            <p:nvPr/>
          </p:nvSpPr>
          <p:spPr>
            <a:xfrm>
              <a:off x="7147308" y="4051458"/>
              <a:ext cx="812706" cy="306467"/>
            </a:xfrm>
            <a:prstGeom prst="roundRect">
              <a:avLst/>
            </a:prstGeom>
            <a:solidFill>
              <a:schemeClr val="tx2">
                <a:lumMod val="60000"/>
                <a:lumOff val="4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900" err="1">
                  <a:latin typeface="Calibri" panose="020F0502020204030204" pitchFamily="34" charset="0"/>
                  <a:ea typeface="Open Sans"/>
                  <a:cs typeface="Open Sans"/>
                  <a:sym typeface="Open Sans"/>
                </a:rPr>
                <a:t>AnyPoint</a:t>
              </a:r>
              <a:r>
                <a:rPr lang="en-US" sz="900">
                  <a:latin typeface="Calibri" panose="020F0502020204030204" pitchFamily="34" charset="0"/>
                  <a:ea typeface="Open Sans"/>
                  <a:cs typeface="Open Sans"/>
                  <a:sym typeface="Open Sans"/>
                </a:rPr>
                <a:t> Logging</a:t>
              </a:r>
              <a:endParaRPr kumimoji="0" lang="en-US" sz="900" b="0" i="0" u="none" strike="noStrike" cap="none" spc="0" normalizeH="0" baseline="0">
                <a:ln>
                  <a:noFill/>
                </a:ln>
                <a:effectLst/>
                <a:uFillTx/>
                <a:latin typeface="Calibri" panose="020F0502020204030204" pitchFamily="34" charset="0"/>
                <a:ea typeface="Open Sans"/>
                <a:cs typeface="Open Sans"/>
                <a:sym typeface="Open Sans"/>
              </a:endParaRPr>
            </a:p>
          </p:txBody>
        </p:sp>
        <p:sp>
          <p:nvSpPr>
            <p:cNvPr id="155" name="Rounded Rectangle 164">
              <a:extLst>
                <a:ext uri="{FF2B5EF4-FFF2-40B4-BE49-F238E27FC236}">
                  <a16:creationId xmlns:a16="http://schemas.microsoft.com/office/drawing/2014/main" id="{E35DD5DB-DDE7-42A9-915D-C9DE5EB5FB19}"/>
                </a:ext>
              </a:extLst>
            </p:cNvPr>
            <p:cNvSpPr/>
            <p:nvPr/>
          </p:nvSpPr>
          <p:spPr>
            <a:xfrm>
              <a:off x="7136463" y="4670526"/>
              <a:ext cx="812706" cy="306467"/>
            </a:xfrm>
            <a:prstGeom prst="roundRect">
              <a:avLst/>
            </a:prstGeom>
            <a:solidFill>
              <a:schemeClr val="tx2">
                <a:lumMod val="60000"/>
                <a:lumOff val="40000"/>
              </a:schemeClr>
            </a:solidFill>
            <a:ln w="9525" cap="flat">
              <a:solidFill>
                <a:schemeClr val="tx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900">
                  <a:latin typeface="Calibri" panose="020F0502020204030204" pitchFamily="34" charset="0"/>
                  <a:ea typeface="Open Sans"/>
                  <a:cs typeface="Open Sans"/>
                  <a:sym typeface="Open Sans"/>
                </a:rPr>
                <a:t>Platform Support</a:t>
              </a:r>
              <a:endParaRPr kumimoji="0" lang="en-US" sz="900" b="0" i="0" u="none" strike="noStrike" cap="none" spc="0" normalizeH="0" baseline="0">
                <a:ln>
                  <a:noFill/>
                </a:ln>
                <a:effectLst/>
                <a:uFillTx/>
                <a:latin typeface="Calibri" panose="020F0502020204030204" pitchFamily="34" charset="0"/>
                <a:ea typeface="Open Sans"/>
                <a:cs typeface="Open Sans"/>
                <a:sym typeface="Open Sans"/>
              </a:endParaRPr>
            </a:p>
          </p:txBody>
        </p:sp>
        <p:sp>
          <p:nvSpPr>
            <p:cNvPr id="162" name="Rectangle 161">
              <a:extLst>
                <a:ext uri="{FF2B5EF4-FFF2-40B4-BE49-F238E27FC236}">
                  <a16:creationId xmlns:a16="http://schemas.microsoft.com/office/drawing/2014/main" id="{16D0F3C1-E92D-4067-A26F-16EFFFD3C38E}"/>
                </a:ext>
              </a:extLst>
            </p:cNvPr>
            <p:cNvSpPr/>
            <p:nvPr/>
          </p:nvSpPr>
          <p:spPr>
            <a:xfrm>
              <a:off x="7154416" y="2723493"/>
              <a:ext cx="843401" cy="338554"/>
            </a:xfrm>
            <a:prstGeom prst="rect">
              <a:avLst/>
            </a:prstGeom>
            <a:solidFill>
              <a:schemeClr val="bg1"/>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100" b="1" i="0" u="none" strike="noStrike" cap="none" spc="0" normalizeH="0" baseline="0">
                  <a:ln>
                    <a:noFill/>
                  </a:ln>
                  <a:solidFill>
                    <a:srgbClr val="00A0DE"/>
                  </a:solidFill>
                  <a:effectLst/>
                  <a:uFillTx/>
                  <a:latin typeface="Calibri" panose="020F0502020204030204" pitchFamily="34" charset="0"/>
                  <a:ea typeface="Open Sans"/>
                  <a:cs typeface="Open Sans"/>
                  <a:sym typeface="Open Sans"/>
                </a:rPr>
                <a:t>Service</a:t>
              </a:r>
            </a:p>
            <a:p>
              <a:pPr marL="0" marR="0" indent="0" algn="ctr" defTabSz="914400" rtl="0" fontAlgn="auto" latinLnBrk="0" hangingPunct="0">
                <a:lnSpc>
                  <a:spcPct val="100000"/>
                </a:lnSpc>
                <a:spcBef>
                  <a:spcPts val="0"/>
                </a:spcBef>
                <a:spcAft>
                  <a:spcPts val="0"/>
                </a:spcAft>
                <a:buClrTx/>
                <a:buSzTx/>
                <a:buFontTx/>
                <a:buNone/>
                <a:tabLst/>
              </a:pPr>
              <a:r>
                <a:rPr lang="en-US" sz="1100" b="1">
                  <a:solidFill>
                    <a:srgbClr val="00A0DE"/>
                  </a:solidFill>
                  <a:latin typeface="Calibri" panose="020F0502020204030204" pitchFamily="34" charset="0"/>
                  <a:ea typeface="Open Sans"/>
                  <a:cs typeface="Open Sans"/>
                  <a:sym typeface="Open Sans"/>
                </a:rPr>
                <a:t>Management</a:t>
              </a:r>
              <a:endParaRPr kumimoji="0" lang="en-US" sz="1100" b="1" i="0" u="none" strike="noStrike" cap="none" spc="0" normalizeH="0" baseline="0">
                <a:ln>
                  <a:noFill/>
                </a:ln>
                <a:solidFill>
                  <a:srgbClr val="00A0DE"/>
                </a:solidFill>
                <a:effectLst/>
                <a:uFillTx/>
                <a:latin typeface="Calibri" panose="020F0502020204030204" pitchFamily="34" charset="0"/>
                <a:ea typeface="Open Sans"/>
                <a:cs typeface="Open Sans"/>
                <a:sym typeface="Open Sans"/>
              </a:endParaRPr>
            </a:p>
          </p:txBody>
        </p:sp>
      </p:grpSp>
      <p:sp>
        <p:nvSpPr>
          <p:cNvPr id="18" name="Arrow: Up-Down 17">
            <a:extLst>
              <a:ext uri="{FF2B5EF4-FFF2-40B4-BE49-F238E27FC236}">
                <a16:creationId xmlns:a16="http://schemas.microsoft.com/office/drawing/2014/main" id="{CFA08A24-D03C-4E68-8CED-95A74E2421EB}"/>
              </a:ext>
            </a:extLst>
          </p:cNvPr>
          <p:cNvSpPr/>
          <p:nvPr/>
        </p:nvSpPr>
        <p:spPr>
          <a:xfrm>
            <a:off x="485469" y="5907754"/>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Arrow: Up-Down 168">
            <a:extLst>
              <a:ext uri="{FF2B5EF4-FFF2-40B4-BE49-F238E27FC236}">
                <a16:creationId xmlns:a16="http://schemas.microsoft.com/office/drawing/2014/main" id="{EAD08E0A-A26B-461A-A618-5A594785F96B}"/>
              </a:ext>
            </a:extLst>
          </p:cNvPr>
          <p:cNvSpPr/>
          <p:nvPr/>
        </p:nvSpPr>
        <p:spPr>
          <a:xfrm>
            <a:off x="1301565" y="5921101"/>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rrow: Up-Down 169">
            <a:extLst>
              <a:ext uri="{FF2B5EF4-FFF2-40B4-BE49-F238E27FC236}">
                <a16:creationId xmlns:a16="http://schemas.microsoft.com/office/drawing/2014/main" id="{DC013B50-AA66-4C37-B0F7-1DBFB45ACEE4}"/>
              </a:ext>
            </a:extLst>
          </p:cNvPr>
          <p:cNvSpPr/>
          <p:nvPr/>
        </p:nvSpPr>
        <p:spPr>
          <a:xfrm>
            <a:off x="2117661" y="5925550"/>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Arrow: Up-Down 170">
            <a:extLst>
              <a:ext uri="{FF2B5EF4-FFF2-40B4-BE49-F238E27FC236}">
                <a16:creationId xmlns:a16="http://schemas.microsoft.com/office/drawing/2014/main" id="{C5792BD6-863B-48EF-97C7-DAE1BD3005AE}"/>
              </a:ext>
            </a:extLst>
          </p:cNvPr>
          <p:cNvSpPr/>
          <p:nvPr/>
        </p:nvSpPr>
        <p:spPr>
          <a:xfrm>
            <a:off x="2933757" y="5929998"/>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Arrow: Up-Down 171">
            <a:extLst>
              <a:ext uri="{FF2B5EF4-FFF2-40B4-BE49-F238E27FC236}">
                <a16:creationId xmlns:a16="http://schemas.microsoft.com/office/drawing/2014/main" id="{C4FEB90E-4E85-4459-AD46-97E9CFF00419}"/>
              </a:ext>
            </a:extLst>
          </p:cNvPr>
          <p:cNvSpPr/>
          <p:nvPr/>
        </p:nvSpPr>
        <p:spPr>
          <a:xfrm>
            <a:off x="3749853" y="5916652"/>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Arrow: Up-Down 172">
            <a:extLst>
              <a:ext uri="{FF2B5EF4-FFF2-40B4-BE49-F238E27FC236}">
                <a16:creationId xmlns:a16="http://schemas.microsoft.com/office/drawing/2014/main" id="{58EBADD0-D4B6-4F7A-BE5E-D1BB828A6F4A}"/>
              </a:ext>
            </a:extLst>
          </p:cNvPr>
          <p:cNvSpPr/>
          <p:nvPr/>
        </p:nvSpPr>
        <p:spPr>
          <a:xfrm>
            <a:off x="6198138" y="5912203"/>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Arrow: Up-Down 173">
            <a:extLst>
              <a:ext uri="{FF2B5EF4-FFF2-40B4-BE49-F238E27FC236}">
                <a16:creationId xmlns:a16="http://schemas.microsoft.com/office/drawing/2014/main" id="{D1A21898-D237-4BEF-9F83-ECE0D82BC76B}"/>
              </a:ext>
            </a:extLst>
          </p:cNvPr>
          <p:cNvSpPr/>
          <p:nvPr/>
        </p:nvSpPr>
        <p:spPr>
          <a:xfrm>
            <a:off x="4565949" y="5898856"/>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Arrow: Up-Down 174">
            <a:extLst>
              <a:ext uri="{FF2B5EF4-FFF2-40B4-BE49-F238E27FC236}">
                <a16:creationId xmlns:a16="http://schemas.microsoft.com/office/drawing/2014/main" id="{2611D47A-ACF4-4C52-99C0-BCB1CDC1999C}"/>
              </a:ext>
            </a:extLst>
          </p:cNvPr>
          <p:cNvSpPr/>
          <p:nvPr/>
        </p:nvSpPr>
        <p:spPr>
          <a:xfrm>
            <a:off x="5382045" y="5903305"/>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Arrow: Up-Down 175">
            <a:extLst>
              <a:ext uri="{FF2B5EF4-FFF2-40B4-BE49-F238E27FC236}">
                <a16:creationId xmlns:a16="http://schemas.microsoft.com/office/drawing/2014/main" id="{1BF32362-A3D8-476A-A4AB-51B9CDD55769}"/>
              </a:ext>
            </a:extLst>
          </p:cNvPr>
          <p:cNvSpPr/>
          <p:nvPr/>
        </p:nvSpPr>
        <p:spPr>
          <a:xfrm>
            <a:off x="708524" y="2280852"/>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Up-Down 176">
            <a:extLst>
              <a:ext uri="{FF2B5EF4-FFF2-40B4-BE49-F238E27FC236}">
                <a16:creationId xmlns:a16="http://schemas.microsoft.com/office/drawing/2014/main" id="{43A53251-BACC-41E8-AC6F-35909B0C487B}"/>
              </a:ext>
            </a:extLst>
          </p:cNvPr>
          <p:cNvSpPr/>
          <p:nvPr/>
        </p:nvSpPr>
        <p:spPr>
          <a:xfrm>
            <a:off x="1524620" y="2294199"/>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Arrow: Up-Down 177">
            <a:extLst>
              <a:ext uri="{FF2B5EF4-FFF2-40B4-BE49-F238E27FC236}">
                <a16:creationId xmlns:a16="http://schemas.microsoft.com/office/drawing/2014/main" id="{13247651-E27F-4E24-85AA-836ACD7C3554}"/>
              </a:ext>
            </a:extLst>
          </p:cNvPr>
          <p:cNvSpPr/>
          <p:nvPr/>
        </p:nvSpPr>
        <p:spPr>
          <a:xfrm>
            <a:off x="2340716" y="2298648"/>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Arrow: Up-Down 178">
            <a:extLst>
              <a:ext uri="{FF2B5EF4-FFF2-40B4-BE49-F238E27FC236}">
                <a16:creationId xmlns:a16="http://schemas.microsoft.com/office/drawing/2014/main" id="{AA03CCCE-69D4-4BDB-ADDF-5066FADE55FA}"/>
              </a:ext>
            </a:extLst>
          </p:cNvPr>
          <p:cNvSpPr/>
          <p:nvPr/>
        </p:nvSpPr>
        <p:spPr>
          <a:xfrm>
            <a:off x="3156812" y="2303096"/>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Arrow: Up-Down 179">
            <a:extLst>
              <a:ext uri="{FF2B5EF4-FFF2-40B4-BE49-F238E27FC236}">
                <a16:creationId xmlns:a16="http://schemas.microsoft.com/office/drawing/2014/main" id="{7E242DBA-0E10-41E0-9CCA-3296D8C50802}"/>
              </a:ext>
            </a:extLst>
          </p:cNvPr>
          <p:cNvSpPr/>
          <p:nvPr/>
        </p:nvSpPr>
        <p:spPr>
          <a:xfrm>
            <a:off x="3972908" y="2289750"/>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Arrow: Up-Down 180">
            <a:extLst>
              <a:ext uri="{FF2B5EF4-FFF2-40B4-BE49-F238E27FC236}">
                <a16:creationId xmlns:a16="http://schemas.microsoft.com/office/drawing/2014/main" id="{2EC80C5F-F810-4A1E-BEDE-84F873ABCB51}"/>
              </a:ext>
            </a:extLst>
          </p:cNvPr>
          <p:cNvSpPr/>
          <p:nvPr/>
        </p:nvSpPr>
        <p:spPr>
          <a:xfrm>
            <a:off x="6421193" y="2285301"/>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Arrow: Up-Down 181">
            <a:extLst>
              <a:ext uri="{FF2B5EF4-FFF2-40B4-BE49-F238E27FC236}">
                <a16:creationId xmlns:a16="http://schemas.microsoft.com/office/drawing/2014/main" id="{9964DB24-F53A-4E10-BCAF-9CC255306B89}"/>
              </a:ext>
            </a:extLst>
          </p:cNvPr>
          <p:cNvSpPr/>
          <p:nvPr/>
        </p:nvSpPr>
        <p:spPr>
          <a:xfrm>
            <a:off x="4789004" y="2271954"/>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Arrow: Up-Down 182">
            <a:extLst>
              <a:ext uri="{FF2B5EF4-FFF2-40B4-BE49-F238E27FC236}">
                <a16:creationId xmlns:a16="http://schemas.microsoft.com/office/drawing/2014/main" id="{A237D839-3310-468C-A11A-A57FD1E89914}"/>
              </a:ext>
            </a:extLst>
          </p:cNvPr>
          <p:cNvSpPr/>
          <p:nvPr/>
        </p:nvSpPr>
        <p:spPr>
          <a:xfrm>
            <a:off x="5605100" y="2276403"/>
            <a:ext cx="215571" cy="280914"/>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6D18755-3DCF-4898-AE8E-5F9C237512A1}"/>
              </a:ext>
            </a:extLst>
          </p:cNvPr>
          <p:cNvSpPr/>
          <p:nvPr/>
        </p:nvSpPr>
        <p:spPr>
          <a:xfrm>
            <a:off x="6925693" y="3081281"/>
            <a:ext cx="335456" cy="2593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sz="900">
                <a:latin typeface="Calibri" panose="020F0502020204030204" pitchFamily="34" charset="0"/>
                <a:cs typeface="Calibri" panose="020F0502020204030204" pitchFamily="34" charset="0"/>
              </a:rPr>
              <a:t>Messaging Queue</a:t>
            </a:r>
          </a:p>
        </p:txBody>
      </p:sp>
      <p:sp>
        <p:nvSpPr>
          <p:cNvPr id="185" name="object 25">
            <a:extLst>
              <a:ext uri="{FF2B5EF4-FFF2-40B4-BE49-F238E27FC236}">
                <a16:creationId xmlns:a16="http://schemas.microsoft.com/office/drawing/2014/main" id="{88920E3F-D7DF-4AD3-B839-4CAD7BB6F4E6}"/>
              </a:ext>
            </a:extLst>
          </p:cNvPr>
          <p:cNvSpPr/>
          <p:nvPr/>
        </p:nvSpPr>
        <p:spPr>
          <a:xfrm>
            <a:off x="2751510" y="1639110"/>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Coupa</a:t>
            </a:r>
            <a:endParaRPr sz="900" b="1">
              <a:solidFill>
                <a:schemeClr val="bg1"/>
              </a:solidFill>
              <a:latin typeface="Calibri" panose="020F0502020204030204" pitchFamily="34" charset="0"/>
              <a:cs typeface="Calibri" panose="020F0502020204030204" pitchFamily="34" charset="0"/>
            </a:endParaRPr>
          </a:p>
        </p:txBody>
      </p:sp>
      <p:sp>
        <p:nvSpPr>
          <p:cNvPr id="188" name="object 25">
            <a:extLst>
              <a:ext uri="{FF2B5EF4-FFF2-40B4-BE49-F238E27FC236}">
                <a16:creationId xmlns:a16="http://schemas.microsoft.com/office/drawing/2014/main" id="{770F4090-0852-4DAB-86B2-01A8270FE81F}"/>
              </a:ext>
            </a:extLst>
          </p:cNvPr>
          <p:cNvSpPr/>
          <p:nvPr/>
        </p:nvSpPr>
        <p:spPr>
          <a:xfrm>
            <a:off x="1451166" y="1631642"/>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Oracle ERP</a:t>
            </a:r>
            <a:endParaRPr sz="900" b="1">
              <a:solidFill>
                <a:schemeClr val="bg1"/>
              </a:solidFill>
              <a:latin typeface="Calibri" panose="020F0502020204030204" pitchFamily="34" charset="0"/>
              <a:cs typeface="Calibri" panose="020F0502020204030204" pitchFamily="34" charset="0"/>
            </a:endParaRPr>
          </a:p>
        </p:txBody>
      </p:sp>
      <p:sp>
        <p:nvSpPr>
          <p:cNvPr id="189" name="object 25">
            <a:extLst>
              <a:ext uri="{FF2B5EF4-FFF2-40B4-BE49-F238E27FC236}">
                <a16:creationId xmlns:a16="http://schemas.microsoft.com/office/drawing/2014/main" id="{411394E4-3094-49DE-85D7-013D5FCA0611}"/>
              </a:ext>
            </a:extLst>
          </p:cNvPr>
          <p:cNvSpPr/>
          <p:nvPr/>
        </p:nvSpPr>
        <p:spPr>
          <a:xfrm>
            <a:off x="6622667" y="1638806"/>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SalesForce</a:t>
            </a:r>
            <a:endParaRPr sz="900" b="1">
              <a:solidFill>
                <a:schemeClr val="bg1"/>
              </a:solidFill>
              <a:latin typeface="Calibri" panose="020F0502020204030204" pitchFamily="34" charset="0"/>
              <a:cs typeface="Calibri" panose="020F0502020204030204" pitchFamily="34" charset="0"/>
            </a:endParaRPr>
          </a:p>
        </p:txBody>
      </p:sp>
      <p:sp>
        <p:nvSpPr>
          <p:cNvPr id="190" name="object 25">
            <a:extLst>
              <a:ext uri="{FF2B5EF4-FFF2-40B4-BE49-F238E27FC236}">
                <a16:creationId xmlns:a16="http://schemas.microsoft.com/office/drawing/2014/main" id="{0B6E0D1A-FB53-480E-8B9E-1D9F6A674902}"/>
              </a:ext>
            </a:extLst>
          </p:cNvPr>
          <p:cNvSpPr/>
          <p:nvPr/>
        </p:nvSpPr>
        <p:spPr>
          <a:xfrm>
            <a:off x="7909889" y="1659516"/>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Amberroad</a:t>
            </a:r>
            <a:endParaRPr sz="900" b="1">
              <a:solidFill>
                <a:schemeClr val="bg1"/>
              </a:solidFill>
              <a:latin typeface="Calibri" panose="020F0502020204030204" pitchFamily="34" charset="0"/>
              <a:cs typeface="Calibri" panose="020F0502020204030204" pitchFamily="34" charset="0"/>
            </a:endParaRPr>
          </a:p>
        </p:txBody>
      </p:sp>
      <p:sp>
        <p:nvSpPr>
          <p:cNvPr id="191" name="TextBox 190">
            <a:extLst>
              <a:ext uri="{FF2B5EF4-FFF2-40B4-BE49-F238E27FC236}">
                <a16:creationId xmlns:a16="http://schemas.microsoft.com/office/drawing/2014/main" id="{781DCDBC-463F-4DFC-9693-94B92140E2E2}"/>
              </a:ext>
            </a:extLst>
          </p:cNvPr>
          <p:cNvSpPr txBox="1"/>
          <p:nvPr/>
        </p:nvSpPr>
        <p:spPr>
          <a:xfrm>
            <a:off x="390400" y="6434335"/>
            <a:ext cx="980623"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rgbClr val="000000"/>
                </a:solidFill>
                <a:effectLst/>
                <a:uFillTx/>
                <a:latin typeface="Calibri" panose="020F0502020204030204" pitchFamily="34" charset="0"/>
                <a:ea typeface="Open Sans"/>
                <a:cs typeface="Open Sans"/>
                <a:sym typeface="Open Sans"/>
              </a:rPr>
              <a:t>Target </a:t>
            </a:r>
          </a:p>
          <a:p>
            <a:pPr marL="0" marR="0" indent="0" algn="ctr" defTabSz="9144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a:ln>
                  <a:noFill/>
                </a:ln>
                <a:solidFill>
                  <a:srgbClr val="000000"/>
                </a:solidFill>
                <a:effectLst/>
                <a:uFillTx/>
                <a:latin typeface="Calibri" panose="020F0502020204030204" pitchFamily="34" charset="0"/>
                <a:ea typeface="Open Sans"/>
                <a:cs typeface="Open Sans"/>
                <a:sym typeface="Open Sans"/>
              </a:rPr>
              <a:t>Systems</a:t>
            </a:r>
          </a:p>
          <a:p>
            <a:pPr marL="0" marR="0" indent="0" algn="ctr" defTabSz="914400" rtl="0" fontAlgn="auto" latinLnBrk="0" hangingPunct="0">
              <a:lnSpc>
                <a:spcPct val="100000"/>
              </a:lnSpc>
              <a:spcBef>
                <a:spcPts val="0"/>
              </a:spcBef>
              <a:spcAft>
                <a:spcPts val="0"/>
              </a:spcAft>
              <a:buClrTx/>
              <a:buSzTx/>
              <a:buFontTx/>
              <a:buNone/>
              <a:tabLst/>
            </a:pPr>
            <a:endParaRPr kumimoji="0" lang="en-US" sz="1200" b="1" i="0" u="none" strike="noStrike" cap="none" spc="0" normalizeH="0" baseline="0">
              <a:ln>
                <a:noFill/>
              </a:ln>
              <a:solidFill>
                <a:srgbClr val="000000"/>
              </a:solidFill>
              <a:effectLst/>
              <a:uFillTx/>
              <a:latin typeface="Calibri" panose="020F0502020204030204" pitchFamily="34" charset="0"/>
              <a:ea typeface="Open Sans"/>
              <a:cs typeface="Open Sans"/>
              <a:sym typeface="Open Sans"/>
            </a:endParaRPr>
          </a:p>
        </p:txBody>
      </p:sp>
      <p:sp>
        <p:nvSpPr>
          <p:cNvPr id="94" name="object 25">
            <a:extLst>
              <a:ext uri="{FF2B5EF4-FFF2-40B4-BE49-F238E27FC236}">
                <a16:creationId xmlns:a16="http://schemas.microsoft.com/office/drawing/2014/main" id="{10A7DEE1-71B2-442A-8A06-E8054869A75E}"/>
              </a:ext>
            </a:extLst>
          </p:cNvPr>
          <p:cNvSpPr/>
          <p:nvPr/>
        </p:nvSpPr>
        <p:spPr>
          <a:xfrm>
            <a:off x="4076448" y="1624779"/>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Rates Provider</a:t>
            </a:r>
            <a:endParaRPr sz="900" b="1">
              <a:solidFill>
                <a:schemeClr val="bg1"/>
              </a:solidFill>
              <a:latin typeface="Calibri" panose="020F0502020204030204" pitchFamily="34" charset="0"/>
              <a:cs typeface="Calibri" panose="020F0502020204030204" pitchFamily="34" charset="0"/>
            </a:endParaRPr>
          </a:p>
        </p:txBody>
      </p:sp>
      <p:sp>
        <p:nvSpPr>
          <p:cNvPr id="103" name="object 25">
            <a:extLst>
              <a:ext uri="{FF2B5EF4-FFF2-40B4-BE49-F238E27FC236}">
                <a16:creationId xmlns:a16="http://schemas.microsoft.com/office/drawing/2014/main" id="{387FEFB3-D589-4791-B913-01D72897E91D}"/>
              </a:ext>
            </a:extLst>
          </p:cNvPr>
          <p:cNvSpPr/>
          <p:nvPr/>
        </p:nvSpPr>
        <p:spPr>
          <a:xfrm>
            <a:off x="1451166" y="1977677"/>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Banks</a:t>
            </a:r>
            <a:endParaRPr sz="900" b="1">
              <a:solidFill>
                <a:schemeClr val="bg1"/>
              </a:solidFill>
              <a:latin typeface="Calibri" panose="020F0502020204030204" pitchFamily="34" charset="0"/>
              <a:cs typeface="Calibri" panose="020F0502020204030204" pitchFamily="34" charset="0"/>
            </a:endParaRPr>
          </a:p>
        </p:txBody>
      </p:sp>
      <p:sp>
        <p:nvSpPr>
          <p:cNvPr id="104" name="object 25">
            <a:extLst>
              <a:ext uri="{FF2B5EF4-FFF2-40B4-BE49-F238E27FC236}">
                <a16:creationId xmlns:a16="http://schemas.microsoft.com/office/drawing/2014/main" id="{B15387D1-251D-4EAB-B3C5-CA9A9FF1AAD5}"/>
              </a:ext>
            </a:extLst>
          </p:cNvPr>
          <p:cNvSpPr/>
          <p:nvPr/>
        </p:nvSpPr>
        <p:spPr>
          <a:xfrm>
            <a:off x="5361529" y="1630136"/>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Kyriba</a:t>
            </a:r>
            <a:endParaRPr sz="900" b="1">
              <a:solidFill>
                <a:schemeClr val="bg1"/>
              </a:solidFill>
              <a:latin typeface="Calibri" panose="020F0502020204030204" pitchFamily="34" charset="0"/>
              <a:cs typeface="Calibri" panose="020F0502020204030204" pitchFamily="34" charset="0"/>
            </a:endParaRPr>
          </a:p>
        </p:txBody>
      </p:sp>
      <p:sp>
        <p:nvSpPr>
          <p:cNvPr id="109" name="object 25">
            <a:extLst>
              <a:ext uri="{FF2B5EF4-FFF2-40B4-BE49-F238E27FC236}">
                <a16:creationId xmlns:a16="http://schemas.microsoft.com/office/drawing/2014/main" id="{8367376F-EA4C-4686-8746-24E48303D52C}"/>
              </a:ext>
            </a:extLst>
          </p:cNvPr>
          <p:cNvSpPr/>
          <p:nvPr/>
        </p:nvSpPr>
        <p:spPr>
          <a:xfrm>
            <a:off x="2734716" y="1939647"/>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Activ</a:t>
            </a:r>
            <a:r>
              <a:rPr lang="en-US" sz="900" b="1">
                <a:solidFill>
                  <a:schemeClr val="bg1"/>
                </a:solidFill>
                <a:latin typeface="Calibri" panose="020F0502020204030204" pitchFamily="34" charset="0"/>
                <a:cs typeface="Calibri" panose="020F0502020204030204" pitchFamily="34" charset="0"/>
              </a:rPr>
              <a:t> </a:t>
            </a:r>
            <a:r>
              <a:rPr lang="en-US" sz="900" b="1" err="1">
                <a:solidFill>
                  <a:schemeClr val="bg1"/>
                </a:solidFill>
                <a:latin typeface="Calibri" panose="020F0502020204030204" pitchFamily="34" charset="0"/>
                <a:cs typeface="Calibri" panose="020F0502020204030204" pitchFamily="34" charset="0"/>
              </a:rPr>
              <a:t>Paroll</a:t>
            </a:r>
            <a:endParaRPr sz="900" b="1">
              <a:solidFill>
                <a:schemeClr val="bg1"/>
              </a:solidFill>
              <a:latin typeface="Calibri" panose="020F0502020204030204" pitchFamily="34" charset="0"/>
              <a:cs typeface="Calibri" panose="020F0502020204030204" pitchFamily="34" charset="0"/>
            </a:endParaRPr>
          </a:p>
        </p:txBody>
      </p:sp>
      <p:sp>
        <p:nvSpPr>
          <p:cNvPr id="113" name="Arrow: Up-Down 112">
            <a:extLst>
              <a:ext uri="{FF2B5EF4-FFF2-40B4-BE49-F238E27FC236}">
                <a16:creationId xmlns:a16="http://schemas.microsoft.com/office/drawing/2014/main" id="{5CB57EC8-5114-46C3-BE1E-E0C25987314E}"/>
              </a:ext>
            </a:extLst>
          </p:cNvPr>
          <p:cNvSpPr/>
          <p:nvPr/>
        </p:nvSpPr>
        <p:spPr>
          <a:xfrm>
            <a:off x="8656474" y="2299370"/>
            <a:ext cx="215571" cy="393192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86C36A8-D8AD-407E-B586-AF7BC7C6D6E7}"/>
              </a:ext>
            </a:extLst>
          </p:cNvPr>
          <p:cNvSpPr/>
          <p:nvPr/>
        </p:nvSpPr>
        <p:spPr>
          <a:xfrm>
            <a:off x="8495629" y="3159035"/>
            <a:ext cx="569328" cy="14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Oracle Direct Integrations</a:t>
            </a:r>
          </a:p>
        </p:txBody>
      </p:sp>
      <p:sp>
        <p:nvSpPr>
          <p:cNvPr id="92" name="object 25">
            <a:extLst>
              <a:ext uri="{FF2B5EF4-FFF2-40B4-BE49-F238E27FC236}">
                <a16:creationId xmlns:a16="http://schemas.microsoft.com/office/drawing/2014/main" id="{416AC12A-2174-49C3-8067-70B79C35397D}"/>
              </a:ext>
            </a:extLst>
          </p:cNvPr>
          <p:cNvSpPr/>
          <p:nvPr/>
        </p:nvSpPr>
        <p:spPr>
          <a:xfrm>
            <a:off x="4090748" y="1929344"/>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Galaxy</a:t>
            </a:r>
            <a:endParaRPr sz="900" b="1">
              <a:solidFill>
                <a:schemeClr val="bg1"/>
              </a:solidFill>
              <a:latin typeface="Calibri" panose="020F0502020204030204" pitchFamily="34" charset="0"/>
              <a:cs typeface="Calibri" panose="020F0502020204030204" pitchFamily="34" charset="0"/>
            </a:endParaRPr>
          </a:p>
        </p:txBody>
      </p:sp>
      <p:sp>
        <p:nvSpPr>
          <p:cNvPr id="93" name="object 25">
            <a:extLst>
              <a:ext uri="{FF2B5EF4-FFF2-40B4-BE49-F238E27FC236}">
                <a16:creationId xmlns:a16="http://schemas.microsoft.com/office/drawing/2014/main" id="{4AD933F0-A0F0-4505-9BD0-58878F5AE69E}"/>
              </a:ext>
            </a:extLst>
          </p:cNvPr>
          <p:cNvSpPr/>
          <p:nvPr/>
        </p:nvSpPr>
        <p:spPr>
          <a:xfrm>
            <a:off x="5361529" y="1945605"/>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ZinFi</a:t>
            </a:r>
            <a:endParaRPr sz="900" b="1">
              <a:solidFill>
                <a:schemeClr val="bg1"/>
              </a:solidFill>
              <a:latin typeface="Calibri" panose="020F0502020204030204" pitchFamily="34" charset="0"/>
              <a:cs typeface="Calibri" panose="020F0502020204030204" pitchFamily="34" charset="0"/>
            </a:endParaRPr>
          </a:p>
        </p:txBody>
      </p:sp>
      <p:sp>
        <p:nvSpPr>
          <p:cNvPr id="95" name="object 25">
            <a:extLst>
              <a:ext uri="{FF2B5EF4-FFF2-40B4-BE49-F238E27FC236}">
                <a16:creationId xmlns:a16="http://schemas.microsoft.com/office/drawing/2014/main" id="{B8E2A313-91CE-4E45-BFAE-5E33BABFBBA1}"/>
              </a:ext>
            </a:extLst>
          </p:cNvPr>
          <p:cNvSpPr/>
          <p:nvPr/>
        </p:nvSpPr>
        <p:spPr>
          <a:xfrm>
            <a:off x="2511968" y="6315728"/>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Coupa</a:t>
            </a:r>
            <a:endParaRPr sz="900" b="1">
              <a:solidFill>
                <a:schemeClr val="bg1"/>
              </a:solidFill>
              <a:latin typeface="Calibri" panose="020F0502020204030204" pitchFamily="34" charset="0"/>
              <a:cs typeface="Calibri" panose="020F0502020204030204" pitchFamily="34" charset="0"/>
            </a:endParaRPr>
          </a:p>
        </p:txBody>
      </p:sp>
      <p:sp>
        <p:nvSpPr>
          <p:cNvPr id="96" name="object 25">
            <a:extLst>
              <a:ext uri="{FF2B5EF4-FFF2-40B4-BE49-F238E27FC236}">
                <a16:creationId xmlns:a16="http://schemas.microsoft.com/office/drawing/2014/main" id="{BC9BB906-09CC-4E43-8CB1-C828606BC457}"/>
              </a:ext>
            </a:extLst>
          </p:cNvPr>
          <p:cNvSpPr/>
          <p:nvPr/>
        </p:nvSpPr>
        <p:spPr>
          <a:xfrm>
            <a:off x="1211624" y="6308260"/>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Oracle ERP</a:t>
            </a:r>
            <a:endParaRPr sz="900" b="1">
              <a:solidFill>
                <a:schemeClr val="bg1"/>
              </a:solidFill>
              <a:latin typeface="Calibri" panose="020F0502020204030204" pitchFamily="34" charset="0"/>
              <a:cs typeface="Calibri" panose="020F0502020204030204" pitchFamily="34" charset="0"/>
            </a:endParaRPr>
          </a:p>
        </p:txBody>
      </p:sp>
      <p:sp>
        <p:nvSpPr>
          <p:cNvPr id="110" name="object 25">
            <a:extLst>
              <a:ext uri="{FF2B5EF4-FFF2-40B4-BE49-F238E27FC236}">
                <a16:creationId xmlns:a16="http://schemas.microsoft.com/office/drawing/2014/main" id="{DBA2E804-D441-4D19-A8FE-D0E358E2410E}"/>
              </a:ext>
            </a:extLst>
          </p:cNvPr>
          <p:cNvSpPr/>
          <p:nvPr/>
        </p:nvSpPr>
        <p:spPr>
          <a:xfrm>
            <a:off x="6383125" y="6315424"/>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SalesForce</a:t>
            </a:r>
            <a:endParaRPr sz="900" b="1">
              <a:solidFill>
                <a:schemeClr val="bg1"/>
              </a:solidFill>
              <a:latin typeface="Calibri" panose="020F0502020204030204" pitchFamily="34" charset="0"/>
              <a:cs typeface="Calibri" panose="020F0502020204030204" pitchFamily="34" charset="0"/>
            </a:endParaRPr>
          </a:p>
        </p:txBody>
      </p:sp>
      <p:sp>
        <p:nvSpPr>
          <p:cNvPr id="115" name="object 25">
            <a:extLst>
              <a:ext uri="{FF2B5EF4-FFF2-40B4-BE49-F238E27FC236}">
                <a16:creationId xmlns:a16="http://schemas.microsoft.com/office/drawing/2014/main" id="{B9A8C073-88FD-4E7B-8CB0-0B8C77720D7B}"/>
              </a:ext>
            </a:extLst>
          </p:cNvPr>
          <p:cNvSpPr/>
          <p:nvPr/>
        </p:nvSpPr>
        <p:spPr>
          <a:xfrm>
            <a:off x="7670347" y="6336134"/>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Amberroad</a:t>
            </a:r>
            <a:endParaRPr sz="900" b="1">
              <a:solidFill>
                <a:schemeClr val="bg1"/>
              </a:solidFill>
              <a:latin typeface="Calibri" panose="020F0502020204030204" pitchFamily="34" charset="0"/>
              <a:cs typeface="Calibri" panose="020F0502020204030204" pitchFamily="34" charset="0"/>
            </a:endParaRPr>
          </a:p>
        </p:txBody>
      </p:sp>
      <p:sp>
        <p:nvSpPr>
          <p:cNvPr id="116" name="object 25">
            <a:extLst>
              <a:ext uri="{FF2B5EF4-FFF2-40B4-BE49-F238E27FC236}">
                <a16:creationId xmlns:a16="http://schemas.microsoft.com/office/drawing/2014/main" id="{0082C4BC-DAEB-48FD-89D1-C2F442D4EC56}"/>
              </a:ext>
            </a:extLst>
          </p:cNvPr>
          <p:cNvSpPr/>
          <p:nvPr/>
        </p:nvSpPr>
        <p:spPr>
          <a:xfrm>
            <a:off x="3836906" y="6301397"/>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Rates Provider</a:t>
            </a:r>
            <a:endParaRPr sz="900" b="1">
              <a:solidFill>
                <a:schemeClr val="bg1"/>
              </a:solidFill>
              <a:latin typeface="Calibri" panose="020F0502020204030204" pitchFamily="34" charset="0"/>
              <a:cs typeface="Calibri" panose="020F0502020204030204" pitchFamily="34" charset="0"/>
            </a:endParaRPr>
          </a:p>
        </p:txBody>
      </p:sp>
      <p:sp>
        <p:nvSpPr>
          <p:cNvPr id="117" name="object 25">
            <a:extLst>
              <a:ext uri="{FF2B5EF4-FFF2-40B4-BE49-F238E27FC236}">
                <a16:creationId xmlns:a16="http://schemas.microsoft.com/office/drawing/2014/main" id="{02F242F3-8380-421B-942C-9CAAFA527D61}"/>
              </a:ext>
            </a:extLst>
          </p:cNvPr>
          <p:cNvSpPr/>
          <p:nvPr/>
        </p:nvSpPr>
        <p:spPr>
          <a:xfrm>
            <a:off x="1211624" y="6654295"/>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Banks</a:t>
            </a:r>
            <a:endParaRPr sz="900" b="1">
              <a:solidFill>
                <a:schemeClr val="bg1"/>
              </a:solidFill>
              <a:latin typeface="Calibri" panose="020F0502020204030204" pitchFamily="34" charset="0"/>
              <a:cs typeface="Calibri" panose="020F0502020204030204" pitchFamily="34" charset="0"/>
            </a:endParaRPr>
          </a:p>
        </p:txBody>
      </p:sp>
      <p:sp>
        <p:nvSpPr>
          <p:cNvPr id="118" name="object 25">
            <a:extLst>
              <a:ext uri="{FF2B5EF4-FFF2-40B4-BE49-F238E27FC236}">
                <a16:creationId xmlns:a16="http://schemas.microsoft.com/office/drawing/2014/main" id="{CB30A930-5F2B-47EB-9105-27429F0B912F}"/>
              </a:ext>
            </a:extLst>
          </p:cNvPr>
          <p:cNvSpPr/>
          <p:nvPr/>
        </p:nvSpPr>
        <p:spPr>
          <a:xfrm>
            <a:off x="5121987" y="6306754"/>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Kyriba</a:t>
            </a:r>
            <a:endParaRPr sz="900" b="1">
              <a:solidFill>
                <a:schemeClr val="bg1"/>
              </a:solidFill>
              <a:latin typeface="Calibri" panose="020F0502020204030204" pitchFamily="34" charset="0"/>
              <a:cs typeface="Calibri" panose="020F0502020204030204" pitchFamily="34" charset="0"/>
            </a:endParaRPr>
          </a:p>
        </p:txBody>
      </p:sp>
      <p:sp>
        <p:nvSpPr>
          <p:cNvPr id="119" name="object 25">
            <a:extLst>
              <a:ext uri="{FF2B5EF4-FFF2-40B4-BE49-F238E27FC236}">
                <a16:creationId xmlns:a16="http://schemas.microsoft.com/office/drawing/2014/main" id="{38886170-0E6E-49C1-8430-09C489D692E1}"/>
              </a:ext>
            </a:extLst>
          </p:cNvPr>
          <p:cNvSpPr/>
          <p:nvPr/>
        </p:nvSpPr>
        <p:spPr>
          <a:xfrm>
            <a:off x="2495174" y="6616265"/>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Activ</a:t>
            </a:r>
            <a:r>
              <a:rPr lang="en-US" sz="900" b="1">
                <a:solidFill>
                  <a:schemeClr val="bg1"/>
                </a:solidFill>
                <a:latin typeface="Calibri" panose="020F0502020204030204" pitchFamily="34" charset="0"/>
                <a:cs typeface="Calibri" panose="020F0502020204030204" pitchFamily="34" charset="0"/>
              </a:rPr>
              <a:t> </a:t>
            </a:r>
            <a:r>
              <a:rPr lang="en-US" sz="900" b="1" err="1">
                <a:solidFill>
                  <a:schemeClr val="bg1"/>
                </a:solidFill>
                <a:latin typeface="Calibri" panose="020F0502020204030204" pitchFamily="34" charset="0"/>
                <a:cs typeface="Calibri" panose="020F0502020204030204" pitchFamily="34" charset="0"/>
              </a:rPr>
              <a:t>Paroll</a:t>
            </a:r>
            <a:endParaRPr sz="900" b="1">
              <a:solidFill>
                <a:schemeClr val="bg1"/>
              </a:solidFill>
              <a:latin typeface="Calibri" panose="020F0502020204030204" pitchFamily="34" charset="0"/>
              <a:cs typeface="Calibri" panose="020F0502020204030204" pitchFamily="34" charset="0"/>
            </a:endParaRPr>
          </a:p>
        </p:txBody>
      </p:sp>
      <p:sp>
        <p:nvSpPr>
          <p:cNvPr id="120" name="object 25">
            <a:extLst>
              <a:ext uri="{FF2B5EF4-FFF2-40B4-BE49-F238E27FC236}">
                <a16:creationId xmlns:a16="http://schemas.microsoft.com/office/drawing/2014/main" id="{E6A89EEB-C40E-421D-B998-69E463C4C41B}"/>
              </a:ext>
            </a:extLst>
          </p:cNvPr>
          <p:cNvSpPr/>
          <p:nvPr/>
        </p:nvSpPr>
        <p:spPr>
          <a:xfrm>
            <a:off x="3851206" y="6605962"/>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Galaxy</a:t>
            </a:r>
            <a:endParaRPr sz="900" b="1">
              <a:solidFill>
                <a:schemeClr val="bg1"/>
              </a:solidFill>
              <a:latin typeface="Calibri" panose="020F0502020204030204" pitchFamily="34" charset="0"/>
              <a:cs typeface="Calibri" panose="020F0502020204030204" pitchFamily="34" charset="0"/>
            </a:endParaRPr>
          </a:p>
        </p:txBody>
      </p:sp>
      <p:sp>
        <p:nvSpPr>
          <p:cNvPr id="121" name="object 25">
            <a:extLst>
              <a:ext uri="{FF2B5EF4-FFF2-40B4-BE49-F238E27FC236}">
                <a16:creationId xmlns:a16="http://schemas.microsoft.com/office/drawing/2014/main" id="{0CD3FF86-A343-4D37-95E7-2DDAFFDA804E}"/>
              </a:ext>
            </a:extLst>
          </p:cNvPr>
          <p:cNvSpPr/>
          <p:nvPr/>
        </p:nvSpPr>
        <p:spPr>
          <a:xfrm>
            <a:off x="5121987" y="6622223"/>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ZinFi</a:t>
            </a:r>
            <a:endParaRPr sz="900" b="1">
              <a:solidFill>
                <a:schemeClr val="bg1"/>
              </a:solidFill>
              <a:latin typeface="Calibri" panose="020F0502020204030204" pitchFamily="34" charset="0"/>
              <a:cs typeface="Calibri" panose="020F0502020204030204" pitchFamily="34" charset="0"/>
            </a:endParaRPr>
          </a:p>
        </p:txBody>
      </p:sp>
      <p:sp>
        <p:nvSpPr>
          <p:cNvPr id="122" name="object 25">
            <a:extLst>
              <a:ext uri="{FF2B5EF4-FFF2-40B4-BE49-F238E27FC236}">
                <a16:creationId xmlns:a16="http://schemas.microsoft.com/office/drawing/2014/main" id="{CE831187-618B-4BBB-9F8F-6C1FEE8B90ED}"/>
              </a:ext>
            </a:extLst>
          </p:cNvPr>
          <p:cNvSpPr/>
          <p:nvPr/>
        </p:nvSpPr>
        <p:spPr>
          <a:xfrm>
            <a:off x="6632310" y="1942797"/>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EdCast</a:t>
            </a:r>
            <a:endParaRPr sz="900" b="1">
              <a:solidFill>
                <a:schemeClr val="bg1"/>
              </a:solidFill>
              <a:latin typeface="Calibri" panose="020F0502020204030204" pitchFamily="34" charset="0"/>
              <a:cs typeface="Calibri" panose="020F0502020204030204" pitchFamily="34" charset="0"/>
            </a:endParaRPr>
          </a:p>
        </p:txBody>
      </p:sp>
      <p:sp>
        <p:nvSpPr>
          <p:cNvPr id="123" name="object 25">
            <a:extLst>
              <a:ext uri="{FF2B5EF4-FFF2-40B4-BE49-F238E27FC236}">
                <a16:creationId xmlns:a16="http://schemas.microsoft.com/office/drawing/2014/main" id="{3061E5B1-152C-4880-9BD9-818245937423}"/>
              </a:ext>
            </a:extLst>
          </p:cNvPr>
          <p:cNvSpPr/>
          <p:nvPr/>
        </p:nvSpPr>
        <p:spPr>
          <a:xfrm>
            <a:off x="6383125" y="6629353"/>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err="1">
                <a:solidFill>
                  <a:schemeClr val="bg1"/>
                </a:solidFill>
                <a:latin typeface="Calibri" panose="020F0502020204030204" pitchFamily="34" charset="0"/>
                <a:cs typeface="Calibri" panose="020F0502020204030204" pitchFamily="34" charset="0"/>
              </a:rPr>
              <a:t>EdCast</a:t>
            </a:r>
            <a:endParaRPr sz="900" b="1">
              <a:solidFill>
                <a:schemeClr val="bg1"/>
              </a:solidFill>
              <a:latin typeface="Calibri" panose="020F0502020204030204" pitchFamily="34" charset="0"/>
              <a:cs typeface="Calibri" panose="020F0502020204030204" pitchFamily="34" charset="0"/>
            </a:endParaRPr>
          </a:p>
        </p:txBody>
      </p:sp>
      <p:sp>
        <p:nvSpPr>
          <p:cNvPr id="126" name="object 25">
            <a:extLst>
              <a:ext uri="{FF2B5EF4-FFF2-40B4-BE49-F238E27FC236}">
                <a16:creationId xmlns:a16="http://schemas.microsoft.com/office/drawing/2014/main" id="{98A184A2-70BE-4BBE-B0B9-06FDCC376846}"/>
              </a:ext>
            </a:extLst>
          </p:cNvPr>
          <p:cNvSpPr/>
          <p:nvPr/>
        </p:nvSpPr>
        <p:spPr>
          <a:xfrm>
            <a:off x="7923851" y="1956675"/>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Zuora</a:t>
            </a:r>
            <a:endParaRPr sz="900" b="1">
              <a:solidFill>
                <a:schemeClr val="bg1"/>
              </a:solidFill>
              <a:latin typeface="Calibri" panose="020F0502020204030204" pitchFamily="34" charset="0"/>
              <a:cs typeface="Calibri" panose="020F0502020204030204" pitchFamily="34" charset="0"/>
            </a:endParaRPr>
          </a:p>
        </p:txBody>
      </p:sp>
      <p:sp>
        <p:nvSpPr>
          <p:cNvPr id="127" name="object 25">
            <a:extLst>
              <a:ext uri="{FF2B5EF4-FFF2-40B4-BE49-F238E27FC236}">
                <a16:creationId xmlns:a16="http://schemas.microsoft.com/office/drawing/2014/main" id="{9E3633DA-D1D1-4489-AABF-492AA9C931DA}"/>
              </a:ext>
            </a:extLst>
          </p:cNvPr>
          <p:cNvSpPr/>
          <p:nvPr/>
        </p:nvSpPr>
        <p:spPr>
          <a:xfrm>
            <a:off x="7701976" y="6630934"/>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Zuora</a:t>
            </a:r>
            <a:endParaRPr sz="900" b="1">
              <a:solidFill>
                <a:schemeClr val="bg1"/>
              </a:solidFill>
              <a:latin typeface="Calibri" panose="020F0502020204030204" pitchFamily="34" charset="0"/>
              <a:cs typeface="Calibri" panose="020F0502020204030204" pitchFamily="34" charset="0"/>
            </a:endParaRPr>
          </a:p>
        </p:txBody>
      </p:sp>
      <p:sp>
        <p:nvSpPr>
          <p:cNvPr id="128" name="object 25">
            <a:extLst>
              <a:ext uri="{FF2B5EF4-FFF2-40B4-BE49-F238E27FC236}">
                <a16:creationId xmlns:a16="http://schemas.microsoft.com/office/drawing/2014/main" id="{ADBA3977-F20F-4066-92CF-EC38BCE970C3}"/>
              </a:ext>
            </a:extLst>
          </p:cNvPr>
          <p:cNvSpPr/>
          <p:nvPr/>
        </p:nvSpPr>
        <p:spPr>
          <a:xfrm>
            <a:off x="1251812" y="6990777"/>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Snowflake</a:t>
            </a:r>
            <a:endParaRPr sz="900" b="1">
              <a:solidFill>
                <a:schemeClr val="bg1"/>
              </a:solidFill>
              <a:latin typeface="Calibri" panose="020F0502020204030204" pitchFamily="34" charset="0"/>
              <a:cs typeface="Calibri" panose="020F0502020204030204" pitchFamily="34" charset="0"/>
            </a:endParaRPr>
          </a:p>
        </p:txBody>
      </p:sp>
      <p:sp>
        <p:nvSpPr>
          <p:cNvPr id="129" name="object 25">
            <a:extLst>
              <a:ext uri="{FF2B5EF4-FFF2-40B4-BE49-F238E27FC236}">
                <a16:creationId xmlns:a16="http://schemas.microsoft.com/office/drawing/2014/main" id="{B778367D-2648-4C67-85E6-E52A53DBB85E}"/>
              </a:ext>
            </a:extLst>
          </p:cNvPr>
          <p:cNvSpPr/>
          <p:nvPr/>
        </p:nvSpPr>
        <p:spPr>
          <a:xfrm>
            <a:off x="2511968" y="6968833"/>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ServiceNow</a:t>
            </a:r>
            <a:endParaRPr sz="900" b="1">
              <a:solidFill>
                <a:schemeClr val="bg1"/>
              </a:solidFill>
              <a:latin typeface="Calibri" panose="020F0502020204030204" pitchFamily="34" charset="0"/>
              <a:cs typeface="Calibri" panose="020F0502020204030204" pitchFamily="34" charset="0"/>
            </a:endParaRPr>
          </a:p>
        </p:txBody>
      </p:sp>
      <p:sp>
        <p:nvSpPr>
          <p:cNvPr id="130" name="object 25">
            <a:extLst>
              <a:ext uri="{FF2B5EF4-FFF2-40B4-BE49-F238E27FC236}">
                <a16:creationId xmlns:a16="http://schemas.microsoft.com/office/drawing/2014/main" id="{F4F347F5-BB3A-46A0-A1CD-2AE1DA69081A}"/>
              </a:ext>
            </a:extLst>
          </p:cNvPr>
          <p:cNvSpPr/>
          <p:nvPr/>
        </p:nvSpPr>
        <p:spPr>
          <a:xfrm>
            <a:off x="3831707" y="6956873"/>
            <a:ext cx="1214738" cy="248609"/>
          </a:xfrm>
          <a:custGeom>
            <a:avLst/>
            <a:gdLst/>
            <a:ahLst/>
            <a:cxnLst/>
            <a:rect l="l" t="t" r="r" b="b"/>
            <a:pathLst>
              <a:path w="1285240" h="419100">
                <a:moveTo>
                  <a:pt x="1214882" y="0"/>
                </a:moveTo>
                <a:lnTo>
                  <a:pt x="69850" y="0"/>
                </a:lnTo>
                <a:lnTo>
                  <a:pt x="42658" y="5488"/>
                </a:lnTo>
                <a:lnTo>
                  <a:pt x="20456" y="20456"/>
                </a:lnTo>
                <a:lnTo>
                  <a:pt x="5488" y="42658"/>
                </a:lnTo>
                <a:lnTo>
                  <a:pt x="0" y="69850"/>
                </a:lnTo>
                <a:lnTo>
                  <a:pt x="0" y="349250"/>
                </a:lnTo>
                <a:lnTo>
                  <a:pt x="5488" y="376435"/>
                </a:lnTo>
                <a:lnTo>
                  <a:pt x="20456" y="398638"/>
                </a:lnTo>
                <a:lnTo>
                  <a:pt x="42658" y="413609"/>
                </a:lnTo>
                <a:lnTo>
                  <a:pt x="69850" y="419100"/>
                </a:lnTo>
                <a:lnTo>
                  <a:pt x="1214882" y="419100"/>
                </a:lnTo>
                <a:lnTo>
                  <a:pt x="1242073" y="413609"/>
                </a:lnTo>
                <a:lnTo>
                  <a:pt x="1264275" y="398638"/>
                </a:lnTo>
                <a:lnTo>
                  <a:pt x="1279243" y="376435"/>
                </a:lnTo>
                <a:lnTo>
                  <a:pt x="1284732" y="349250"/>
                </a:lnTo>
                <a:lnTo>
                  <a:pt x="1284732" y="69850"/>
                </a:lnTo>
                <a:lnTo>
                  <a:pt x="1279243" y="42658"/>
                </a:lnTo>
                <a:lnTo>
                  <a:pt x="1264275" y="20456"/>
                </a:lnTo>
                <a:lnTo>
                  <a:pt x="1242073" y="5488"/>
                </a:lnTo>
                <a:lnTo>
                  <a:pt x="1214882" y="0"/>
                </a:lnTo>
                <a:close/>
              </a:path>
            </a:pathLst>
          </a:custGeom>
          <a:solidFill>
            <a:schemeClr val="tx2"/>
          </a:solidFill>
        </p:spPr>
        <p:txBody>
          <a:bodyPr wrap="square" lIns="0" tIns="0" rIns="0" bIns="0" rtlCol="0" anchor="ctr"/>
          <a:lstStyle/>
          <a:p>
            <a:pPr algn="ctr"/>
            <a:r>
              <a:rPr lang="en-US" sz="900" b="1">
                <a:solidFill>
                  <a:schemeClr val="bg1"/>
                </a:solidFill>
                <a:latin typeface="Calibri" panose="020F0502020204030204" pitchFamily="34" charset="0"/>
                <a:cs typeface="Calibri" panose="020F0502020204030204" pitchFamily="34" charset="0"/>
              </a:rPr>
              <a:t>SMTP</a:t>
            </a:r>
            <a:endParaRPr sz="900" b="1">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586909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Architecture Principles </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7</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a:xfrm>
            <a:off x="241549" y="6436494"/>
            <a:ext cx="8523137" cy="487681"/>
          </a:xfrm>
        </p:spPr>
        <p:txBody>
          <a:bodyPr/>
          <a:lstStyle/>
          <a:p>
            <a:endParaRPr lang="en-US"/>
          </a:p>
        </p:txBody>
      </p:sp>
      <p:sp>
        <p:nvSpPr>
          <p:cNvPr id="7" name="Text Placeholder 6">
            <a:extLst>
              <a:ext uri="{FF2B5EF4-FFF2-40B4-BE49-F238E27FC236}">
                <a16:creationId xmlns:a16="http://schemas.microsoft.com/office/drawing/2014/main" id="{C2F2B04F-10D8-4BA9-929C-D67445C2F36D}"/>
              </a:ext>
            </a:extLst>
          </p:cNvPr>
          <p:cNvSpPr>
            <a:spLocks noGrp="1"/>
          </p:cNvSpPr>
          <p:nvPr>
            <p:ph type="body" sz="quarter" idx="13"/>
          </p:nvPr>
        </p:nvSpPr>
        <p:spPr/>
        <p:txBody>
          <a:bodyPr vert="horz" lIns="91440" tIns="45720" rIns="91440" bIns="45720" rtlCol="0" anchor="t">
            <a:noAutofit/>
          </a:bodyPr>
          <a:lstStyle/>
          <a:p>
            <a:r>
              <a:rPr lang="en-US" sz="1600">
                <a:cs typeface="Arial"/>
              </a:rPr>
              <a:t>Key Points on the Architecture Principle</a:t>
            </a:r>
            <a:endParaRPr lang="en-US"/>
          </a:p>
        </p:txBody>
      </p:sp>
      <p:grpSp>
        <p:nvGrpSpPr>
          <p:cNvPr id="126" name="Group 125">
            <a:extLst>
              <a:ext uri="{FF2B5EF4-FFF2-40B4-BE49-F238E27FC236}">
                <a16:creationId xmlns:a16="http://schemas.microsoft.com/office/drawing/2014/main" id="{3F0AAF03-C15C-4EE6-A06C-5005660981E3}"/>
              </a:ext>
            </a:extLst>
          </p:cNvPr>
          <p:cNvGrpSpPr/>
          <p:nvPr/>
        </p:nvGrpSpPr>
        <p:grpSpPr>
          <a:xfrm>
            <a:off x="241015" y="1249680"/>
            <a:ext cx="9051021" cy="862912"/>
            <a:chOff x="241015" y="1249680"/>
            <a:chExt cx="9051021" cy="862912"/>
          </a:xfrm>
        </p:grpSpPr>
        <p:sp>
          <p:nvSpPr>
            <p:cNvPr id="127" name="Rectangle 126">
              <a:extLst>
                <a:ext uri="{FF2B5EF4-FFF2-40B4-BE49-F238E27FC236}">
                  <a16:creationId xmlns:a16="http://schemas.microsoft.com/office/drawing/2014/main" id="{86DDE76C-A3BC-4570-9031-1D8CBD851A98}"/>
                </a:ext>
              </a:extLst>
            </p:cNvPr>
            <p:cNvSpPr/>
            <p:nvPr/>
          </p:nvSpPr>
          <p:spPr>
            <a:xfrm>
              <a:off x="624839" y="1624911"/>
              <a:ext cx="8647589" cy="4876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CF90F7D0-B8AA-4CC2-963B-CCC800B20530}"/>
                </a:ext>
              </a:extLst>
            </p:cNvPr>
            <p:cNvGrpSpPr/>
            <p:nvPr/>
          </p:nvGrpSpPr>
          <p:grpSpPr>
            <a:xfrm>
              <a:off x="241015" y="1249680"/>
              <a:ext cx="9051021" cy="457200"/>
              <a:chOff x="975360" y="2225040"/>
              <a:chExt cx="9051021" cy="457200"/>
            </a:xfrm>
          </p:grpSpPr>
          <p:sp>
            <p:nvSpPr>
              <p:cNvPr id="130" name="Rectangle 4">
                <a:extLst>
                  <a:ext uri="{FF2B5EF4-FFF2-40B4-BE49-F238E27FC236}">
                    <a16:creationId xmlns:a16="http://schemas.microsoft.com/office/drawing/2014/main" id="{D773A0F5-46F6-4200-B0F8-D73333AA1AD6}"/>
                  </a:ext>
                </a:extLst>
              </p:cNvPr>
              <p:cNvSpPr>
                <a:spLocks noChangeArrowheads="1"/>
              </p:cNvSpPr>
              <p:nvPr/>
            </p:nvSpPr>
            <p:spPr bwMode="auto">
              <a:xfrm>
                <a:off x="1219200" y="2307009"/>
                <a:ext cx="8807181" cy="293262"/>
              </a:xfrm>
              <a:prstGeom prst="rect">
                <a:avLst/>
              </a:prstGeom>
              <a:solidFill>
                <a:schemeClr val="accent1"/>
              </a:solidFill>
              <a:ln w="12700" algn="ctr">
                <a:solidFill>
                  <a:schemeClr val="accent1"/>
                </a:solidFill>
                <a:miter lim="800000"/>
                <a:headEnd/>
                <a:tailEnd/>
              </a:ln>
            </p:spPr>
            <p:txBody>
              <a:bodyPr wrap="square" lIns="69013" tIns="69013" rIns="69013" bIns="69013" anchor="ctr">
                <a:spAutoFit/>
              </a:bodyPr>
              <a:lstStyle/>
              <a:p>
                <a:pPr defTabSz="791186"/>
                <a:r>
                  <a:rPr lang="en-GB" sz="1000" b="1">
                    <a:solidFill>
                      <a:schemeClr val="bg1"/>
                    </a:solidFill>
                    <a:effectLst/>
                    <a:ea typeface="Times New Roman" panose="02020603050405020304" pitchFamily="18" charset="0"/>
                  </a:rPr>
                  <a:t>D    Design the Integration as an API for consumer to discover and use</a:t>
                </a:r>
                <a:endParaRPr lang="en-US" sz="500" b="1">
                  <a:solidFill>
                    <a:schemeClr val="bg1"/>
                  </a:solidFill>
                </a:endParaRPr>
              </a:p>
            </p:txBody>
          </p:sp>
          <p:sp>
            <p:nvSpPr>
              <p:cNvPr id="131" name="Oval 130">
                <a:extLst>
                  <a:ext uri="{FF2B5EF4-FFF2-40B4-BE49-F238E27FC236}">
                    <a16:creationId xmlns:a16="http://schemas.microsoft.com/office/drawing/2014/main" id="{D7A40E1F-1CBD-4241-9E1F-09B1FA3CEFFC}"/>
                  </a:ext>
                </a:extLst>
              </p:cNvPr>
              <p:cNvSpPr/>
              <p:nvPr/>
            </p:nvSpPr>
            <p:spPr>
              <a:xfrm>
                <a:off x="975360" y="222504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1.</a:t>
                </a:r>
              </a:p>
            </p:txBody>
          </p:sp>
        </p:grpSp>
        <p:sp>
          <p:nvSpPr>
            <p:cNvPr id="129" name="TextBox 128">
              <a:extLst>
                <a:ext uri="{FF2B5EF4-FFF2-40B4-BE49-F238E27FC236}">
                  <a16:creationId xmlns:a16="http://schemas.microsoft.com/office/drawing/2014/main" id="{4119D052-8525-486C-8558-D317C1E07B17}"/>
                </a:ext>
              </a:extLst>
            </p:cNvPr>
            <p:cNvSpPr txBox="1"/>
            <p:nvPr/>
          </p:nvSpPr>
          <p:spPr>
            <a:xfrm>
              <a:off x="686792" y="1665030"/>
              <a:ext cx="8409082" cy="246221"/>
            </a:xfrm>
            <a:prstGeom prst="rect">
              <a:avLst/>
            </a:prstGeom>
            <a:noFill/>
          </p:spPr>
          <p:txBody>
            <a:bodyPr wrap="square" rtlCol="0">
              <a:spAutoFit/>
            </a:bodyPr>
            <a:lstStyle/>
            <a:p>
              <a:r>
                <a:rPr lang="en-US" sz="1000">
                  <a:effectLst/>
                  <a:ea typeface="Times New Roman" panose="02020603050405020304" pitchFamily="18" charset="0"/>
                </a:rPr>
                <a:t>The architecture should be designed keeping in the mind API-First or API-led approach</a:t>
              </a:r>
              <a:endParaRPr lang="en-US" sz="400"/>
            </a:p>
          </p:txBody>
        </p:sp>
      </p:grpSp>
      <p:grpSp>
        <p:nvGrpSpPr>
          <p:cNvPr id="132" name="Group 131">
            <a:extLst>
              <a:ext uri="{FF2B5EF4-FFF2-40B4-BE49-F238E27FC236}">
                <a16:creationId xmlns:a16="http://schemas.microsoft.com/office/drawing/2014/main" id="{C7131E0C-70BB-488F-BD35-9C087E4F75A5}"/>
              </a:ext>
            </a:extLst>
          </p:cNvPr>
          <p:cNvGrpSpPr/>
          <p:nvPr/>
        </p:nvGrpSpPr>
        <p:grpSpPr>
          <a:xfrm>
            <a:off x="241551" y="2114149"/>
            <a:ext cx="9050460" cy="862912"/>
            <a:chOff x="241015" y="1249680"/>
            <a:chExt cx="9050460" cy="862912"/>
          </a:xfrm>
        </p:grpSpPr>
        <p:sp>
          <p:nvSpPr>
            <p:cNvPr id="133" name="Rectangle 132">
              <a:extLst>
                <a:ext uri="{FF2B5EF4-FFF2-40B4-BE49-F238E27FC236}">
                  <a16:creationId xmlns:a16="http://schemas.microsoft.com/office/drawing/2014/main" id="{E78516B1-01F0-4F44-A1B4-6278AD0F6740}"/>
                </a:ext>
              </a:extLst>
            </p:cNvPr>
            <p:cNvSpPr/>
            <p:nvPr/>
          </p:nvSpPr>
          <p:spPr>
            <a:xfrm>
              <a:off x="624839" y="1624911"/>
              <a:ext cx="8647053" cy="4876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6F4D12AF-BC8A-4043-AABB-07D5C2EC0DF3}"/>
                </a:ext>
              </a:extLst>
            </p:cNvPr>
            <p:cNvGrpSpPr/>
            <p:nvPr/>
          </p:nvGrpSpPr>
          <p:grpSpPr>
            <a:xfrm>
              <a:off x="241015" y="1249680"/>
              <a:ext cx="9050460" cy="457200"/>
              <a:chOff x="975360" y="2225040"/>
              <a:chExt cx="9050460" cy="457200"/>
            </a:xfrm>
          </p:grpSpPr>
          <p:sp>
            <p:nvSpPr>
              <p:cNvPr id="136" name="Rectangle 4">
                <a:extLst>
                  <a:ext uri="{FF2B5EF4-FFF2-40B4-BE49-F238E27FC236}">
                    <a16:creationId xmlns:a16="http://schemas.microsoft.com/office/drawing/2014/main" id="{75CFD67F-0128-4AAC-8D43-1814E3A0D4F6}"/>
                  </a:ext>
                </a:extLst>
              </p:cNvPr>
              <p:cNvSpPr>
                <a:spLocks noChangeArrowheads="1"/>
              </p:cNvSpPr>
              <p:nvPr/>
            </p:nvSpPr>
            <p:spPr bwMode="auto">
              <a:xfrm>
                <a:off x="1219200" y="2307009"/>
                <a:ext cx="8806620" cy="293262"/>
              </a:xfrm>
              <a:prstGeom prst="rect">
                <a:avLst/>
              </a:prstGeom>
              <a:solidFill>
                <a:schemeClr val="accent1"/>
              </a:solidFill>
              <a:ln w="12700" algn="ctr">
                <a:solidFill>
                  <a:schemeClr val="accent1"/>
                </a:solidFill>
                <a:miter lim="800000"/>
                <a:headEnd/>
                <a:tailEnd/>
              </a:ln>
            </p:spPr>
            <p:txBody>
              <a:bodyPr wrap="square" lIns="69013" tIns="69013" rIns="69013" bIns="69013" anchor="ctr">
                <a:spAutoFit/>
              </a:bodyPr>
              <a:lstStyle/>
              <a:p>
                <a:pPr defTabSz="791186"/>
                <a:r>
                  <a:rPr lang="en-US" sz="1000" b="1">
                    <a:solidFill>
                      <a:schemeClr val="bg1"/>
                    </a:solidFill>
                  </a:rPr>
                  <a:t>      API and Integration as a light weight process</a:t>
                </a:r>
              </a:p>
            </p:txBody>
          </p:sp>
          <p:sp>
            <p:nvSpPr>
              <p:cNvPr id="137" name="Oval 136">
                <a:extLst>
                  <a:ext uri="{FF2B5EF4-FFF2-40B4-BE49-F238E27FC236}">
                    <a16:creationId xmlns:a16="http://schemas.microsoft.com/office/drawing/2014/main" id="{5619DE3D-117B-450B-B83F-447B19EBA5E3}"/>
                  </a:ext>
                </a:extLst>
              </p:cNvPr>
              <p:cNvSpPr/>
              <p:nvPr/>
            </p:nvSpPr>
            <p:spPr>
              <a:xfrm>
                <a:off x="975360" y="222504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2.</a:t>
                </a:r>
              </a:p>
            </p:txBody>
          </p:sp>
        </p:grpSp>
        <p:sp>
          <p:nvSpPr>
            <p:cNvPr id="135" name="TextBox 134">
              <a:extLst>
                <a:ext uri="{FF2B5EF4-FFF2-40B4-BE49-F238E27FC236}">
                  <a16:creationId xmlns:a16="http://schemas.microsoft.com/office/drawing/2014/main" id="{84E3424C-408F-4559-86AB-0BF02CF1F819}"/>
                </a:ext>
              </a:extLst>
            </p:cNvPr>
            <p:cNvSpPr txBox="1"/>
            <p:nvPr/>
          </p:nvSpPr>
          <p:spPr>
            <a:xfrm>
              <a:off x="686792" y="1665030"/>
              <a:ext cx="8408546" cy="246221"/>
            </a:xfrm>
            <a:prstGeom prst="rect">
              <a:avLst/>
            </a:prstGeom>
            <a:noFill/>
          </p:spPr>
          <p:txBody>
            <a:bodyPr wrap="square" rtlCol="0">
              <a:spAutoFit/>
            </a:bodyPr>
            <a:lstStyle/>
            <a:p>
              <a:r>
                <a:rPr lang="en-US" sz="1000">
                  <a:effectLst/>
                  <a:ea typeface="Times New Roman" panose="02020603050405020304" pitchFamily="18" charset="0"/>
                </a:rPr>
                <a:t>API and Integration processes should be designed as a lean and short-lived processes</a:t>
              </a:r>
              <a:endParaRPr lang="en-US" sz="400"/>
            </a:p>
          </p:txBody>
        </p:sp>
      </p:grpSp>
      <p:grpSp>
        <p:nvGrpSpPr>
          <p:cNvPr id="138" name="Group 137">
            <a:extLst>
              <a:ext uri="{FF2B5EF4-FFF2-40B4-BE49-F238E27FC236}">
                <a16:creationId xmlns:a16="http://schemas.microsoft.com/office/drawing/2014/main" id="{770CBFF1-78EE-48ED-A4A1-FE8D5F8F9807}"/>
              </a:ext>
            </a:extLst>
          </p:cNvPr>
          <p:cNvGrpSpPr/>
          <p:nvPr/>
        </p:nvGrpSpPr>
        <p:grpSpPr>
          <a:xfrm>
            <a:off x="241015" y="2978618"/>
            <a:ext cx="9051021" cy="862912"/>
            <a:chOff x="241015" y="1249680"/>
            <a:chExt cx="9051021" cy="862912"/>
          </a:xfrm>
        </p:grpSpPr>
        <p:sp>
          <p:nvSpPr>
            <p:cNvPr id="139" name="Rectangle 138">
              <a:extLst>
                <a:ext uri="{FF2B5EF4-FFF2-40B4-BE49-F238E27FC236}">
                  <a16:creationId xmlns:a16="http://schemas.microsoft.com/office/drawing/2014/main" id="{3949A4D2-BE33-46D6-AF70-217D0C3B9418}"/>
                </a:ext>
              </a:extLst>
            </p:cNvPr>
            <p:cNvSpPr/>
            <p:nvPr/>
          </p:nvSpPr>
          <p:spPr>
            <a:xfrm>
              <a:off x="624840" y="1624911"/>
              <a:ext cx="8667196" cy="4876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5E694336-54FA-45E9-9810-193800284233}"/>
                </a:ext>
              </a:extLst>
            </p:cNvPr>
            <p:cNvGrpSpPr/>
            <p:nvPr/>
          </p:nvGrpSpPr>
          <p:grpSpPr>
            <a:xfrm>
              <a:off x="241015" y="1249680"/>
              <a:ext cx="9051021" cy="457200"/>
              <a:chOff x="975360" y="2225040"/>
              <a:chExt cx="9051021" cy="457200"/>
            </a:xfrm>
          </p:grpSpPr>
          <p:sp>
            <p:nvSpPr>
              <p:cNvPr id="142" name="Rectangle 4">
                <a:extLst>
                  <a:ext uri="{FF2B5EF4-FFF2-40B4-BE49-F238E27FC236}">
                    <a16:creationId xmlns:a16="http://schemas.microsoft.com/office/drawing/2014/main" id="{50908CFB-A625-4F51-A0BB-6C56DDAFE276}"/>
                  </a:ext>
                </a:extLst>
              </p:cNvPr>
              <p:cNvSpPr>
                <a:spLocks noChangeArrowheads="1"/>
              </p:cNvSpPr>
              <p:nvPr/>
            </p:nvSpPr>
            <p:spPr bwMode="auto">
              <a:xfrm>
                <a:off x="1219200" y="2307009"/>
                <a:ext cx="8807181" cy="293262"/>
              </a:xfrm>
              <a:prstGeom prst="rect">
                <a:avLst/>
              </a:prstGeom>
              <a:solidFill>
                <a:schemeClr val="accent1"/>
              </a:solidFill>
              <a:ln w="12700" algn="ctr">
                <a:solidFill>
                  <a:schemeClr val="accent1"/>
                </a:solidFill>
                <a:miter lim="800000"/>
                <a:headEnd/>
                <a:tailEnd/>
              </a:ln>
            </p:spPr>
            <p:txBody>
              <a:bodyPr wrap="square" lIns="69013" tIns="69013" rIns="69013" bIns="69013" anchor="ctr">
                <a:spAutoFit/>
              </a:bodyPr>
              <a:lstStyle/>
              <a:p>
                <a:pPr defTabSz="791186"/>
                <a:r>
                  <a:rPr lang="en-US" sz="1000" b="1">
                    <a:solidFill>
                      <a:schemeClr val="bg1"/>
                    </a:solidFill>
                  </a:rPr>
                  <a:t>     Asynchronous over Synchronous Communication</a:t>
                </a:r>
              </a:p>
            </p:txBody>
          </p:sp>
          <p:sp>
            <p:nvSpPr>
              <p:cNvPr id="143" name="Oval 142">
                <a:extLst>
                  <a:ext uri="{FF2B5EF4-FFF2-40B4-BE49-F238E27FC236}">
                    <a16:creationId xmlns:a16="http://schemas.microsoft.com/office/drawing/2014/main" id="{CA8C53EC-1E88-429B-B301-D77A6DC6CED0}"/>
                  </a:ext>
                </a:extLst>
              </p:cNvPr>
              <p:cNvSpPr/>
              <p:nvPr/>
            </p:nvSpPr>
            <p:spPr>
              <a:xfrm>
                <a:off x="975360" y="222504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3.</a:t>
                </a:r>
              </a:p>
            </p:txBody>
          </p:sp>
        </p:grpSp>
        <p:sp>
          <p:nvSpPr>
            <p:cNvPr id="141" name="TextBox 140">
              <a:extLst>
                <a:ext uri="{FF2B5EF4-FFF2-40B4-BE49-F238E27FC236}">
                  <a16:creationId xmlns:a16="http://schemas.microsoft.com/office/drawing/2014/main" id="{D9BAFFC9-A720-4CE2-8A61-1246E5C1C71B}"/>
                </a:ext>
              </a:extLst>
            </p:cNvPr>
            <p:cNvSpPr txBox="1"/>
            <p:nvPr/>
          </p:nvSpPr>
          <p:spPr>
            <a:xfrm>
              <a:off x="686792" y="1665030"/>
              <a:ext cx="8585474" cy="400110"/>
            </a:xfrm>
            <a:prstGeom prst="rect">
              <a:avLst/>
            </a:prstGeom>
            <a:noFill/>
          </p:spPr>
          <p:txBody>
            <a:bodyPr wrap="square" rtlCol="0">
              <a:spAutoFit/>
            </a:bodyPr>
            <a:lstStyle/>
            <a:p>
              <a:r>
                <a:rPr lang="en-US" sz="1000">
                  <a:effectLst/>
                  <a:ea typeface="Times New Roman" panose="02020603050405020304" pitchFamily="18" charset="0"/>
                </a:rPr>
                <a:t>Wherever possible Asynchronous service communication should be preferred over synchronous communication as synchronous communication locks the resources and limits the ability to isolate components of the architecture form each other</a:t>
              </a:r>
              <a:endParaRPr lang="en-US" sz="400"/>
            </a:p>
          </p:txBody>
        </p:sp>
      </p:grpSp>
      <p:grpSp>
        <p:nvGrpSpPr>
          <p:cNvPr id="144" name="Group 143">
            <a:extLst>
              <a:ext uri="{FF2B5EF4-FFF2-40B4-BE49-F238E27FC236}">
                <a16:creationId xmlns:a16="http://schemas.microsoft.com/office/drawing/2014/main" id="{84CBE26D-7F65-4526-9D79-345D172347FE}"/>
              </a:ext>
            </a:extLst>
          </p:cNvPr>
          <p:cNvGrpSpPr/>
          <p:nvPr/>
        </p:nvGrpSpPr>
        <p:grpSpPr>
          <a:xfrm>
            <a:off x="241015" y="3843087"/>
            <a:ext cx="9051021" cy="862912"/>
            <a:chOff x="241015" y="1249680"/>
            <a:chExt cx="9051021" cy="862912"/>
          </a:xfrm>
        </p:grpSpPr>
        <p:sp>
          <p:nvSpPr>
            <p:cNvPr id="145" name="Rectangle 144">
              <a:extLst>
                <a:ext uri="{FF2B5EF4-FFF2-40B4-BE49-F238E27FC236}">
                  <a16:creationId xmlns:a16="http://schemas.microsoft.com/office/drawing/2014/main" id="{1FB785BF-3CBB-445E-B63E-2CDA4D9CD75E}"/>
                </a:ext>
              </a:extLst>
            </p:cNvPr>
            <p:cNvSpPr/>
            <p:nvPr/>
          </p:nvSpPr>
          <p:spPr>
            <a:xfrm>
              <a:off x="624840" y="1624911"/>
              <a:ext cx="8667196" cy="4876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34507077-8512-446B-B338-C380A1FD9BF0}"/>
                </a:ext>
              </a:extLst>
            </p:cNvPr>
            <p:cNvGrpSpPr/>
            <p:nvPr/>
          </p:nvGrpSpPr>
          <p:grpSpPr>
            <a:xfrm>
              <a:off x="241015" y="1249680"/>
              <a:ext cx="9051021" cy="457200"/>
              <a:chOff x="975360" y="2225040"/>
              <a:chExt cx="9051021" cy="457200"/>
            </a:xfrm>
          </p:grpSpPr>
          <p:sp>
            <p:nvSpPr>
              <p:cNvPr id="148" name="Rectangle 4">
                <a:extLst>
                  <a:ext uri="{FF2B5EF4-FFF2-40B4-BE49-F238E27FC236}">
                    <a16:creationId xmlns:a16="http://schemas.microsoft.com/office/drawing/2014/main" id="{EB75A194-A83B-4888-B588-E9A5CBAE16C3}"/>
                  </a:ext>
                </a:extLst>
              </p:cNvPr>
              <p:cNvSpPr>
                <a:spLocks noChangeArrowheads="1"/>
              </p:cNvSpPr>
              <p:nvPr/>
            </p:nvSpPr>
            <p:spPr bwMode="auto">
              <a:xfrm>
                <a:off x="1219200" y="2307009"/>
                <a:ext cx="8807181" cy="293262"/>
              </a:xfrm>
              <a:prstGeom prst="rect">
                <a:avLst/>
              </a:prstGeom>
              <a:solidFill>
                <a:schemeClr val="accent1"/>
              </a:solidFill>
              <a:ln w="12700" algn="ctr">
                <a:solidFill>
                  <a:schemeClr val="accent1"/>
                </a:solidFill>
                <a:miter lim="800000"/>
                <a:headEnd/>
                <a:tailEnd/>
              </a:ln>
            </p:spPr>
            <p:txBody>
              <a:bodyPr wrap="square" lIns="69013" tIns="69013" rIns="69013" bIns="69013" anchor="ctr">
                <a:spAutoFit/>
              </a:bodyPr>
              <a:lstStyle/>
              <a:p>
                <a:pPr defTabSz="791186"/>
                <a:r>
                  <a:rPr lang="en-US" sz="1000" b="1">
                    <a:solidFill>
                      <a:schemeClr val="bg1"/>
                    </a:solidFill>
                  </a:rPr>
                  <a:t>      Support Event-Driven ,  Real Time Integration</a:t>
                </a:r>
              </a:p>
            </p:txBody>
          </p:sp>
          <p:sp>
            <p:nvSpPr>
              <p:cNvPr id="149" name="Oval 148">
                <a:extLst>
                  <a:ext uri="{FF2B5EF4-FFF2-40B4-BE49-F238E27FC236}">
                    <a16:creationId xmlns:a16="http://schemas.microsoft.com/office/drawing/2014/main" id="{3B3C3EA3-2BE9-42CE-B23E-2FE18F07B2F6}"/>
                  </a:ext>
                </a:extLst>
              </p:cNvPr>
              <p:cNvSpPr/>
              <p:nvPr/>
            </p:nvSpPr>
            <p:spPr>
              <a:xfrm>
                <a:off x="975360" y="222504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4.</a:t>
                </a:r>
              </a:p>
            </p:txBody>
          </p:sp>
        </p:grpSp>
        <p:sp>
          <p:nvSpPr>
            <p:cNvPr id="147" name="TextBox 146">
              <a:extLst>
                <a:ext uri="{FF2B5EF4-FFF2-40B4-BE49-F238E27FC236}">
                  <a16:creationId xmlns:a16="http://schemas.microsoft.com/office/drawing/2014/main" id="{7C559BF2-C915-497B-9BA7-5E99D03D1F0C}"/>
                </a:ext>
              </a:extLst>
            </p:cNvPr>
            <p:cNvSpPr txBox="1"/>
            <p:nvPr/>
          </p:nvSpPr>
          <p:spPr>
            <a:xfrm>
              <a:off x="686792" y="1665030"/>
              <a:ext cx="8605244" cy="246221"/>
            </a:xfrm>
            <a:prstGeom prst="rect">
              <a:avLst/>
            </a:prstGeom>
            <a:noFill/>
          </p:spPr>
          <p:txBody>
            <a:bodyPr wrap="square" rtlCol="0">
              <a:spAutoFit/>
            </a:bodyPr>
            <a:lstStyle/>
            <a:p>
              <a:r>
                <a:rPr lang="en-US" sz="1000">
                  <a:effectLst/>
                  <a:ea typeface="Times New Roman" panose="02020603050405020304" pitchFamily="18" charset="0"/>
                </a:rPr>
                <a:t>Integration approach should enable real-time and event-driven integration of applications. </a:t>
              </a:r>
              <a:endParaRPr lang="en-US" sz="400"/>
            </a:p>
          </p:txBody>
        </p:sp>
      </p:grpSp>
      <p:grpSp>
        <p:nvGrpSpPr>
          <p:cNvPr id="150" name="Group 149">
            <a:extLst>
              <a:ext uri="{FF2B5EF4-FFF2-40B4-BE49-F238E27FC236}">
                <a16:creationId xmlns:a16="http://schemas.microsoft.com/office/drawing/2014/main" id="{4F6C71F8-A65F-49E5-9DAA-B4F82ED92231}"/>
              </a:ext>
            </a:extLst>
          </p:cNvPr>
          <p:cNvGrpSpPr/>
          <p:nvPr/>
        </p:nvGrpSpPr>
        <p:grpSpPr>
          <a:xfrm>
            <a:off x="241551" y="4707556"/>
            <a:ext cx="9050460" cy="862912"/>
            <a:chOff x="241015" y="1249680"/>
            <a:chExt cx="9050460" cy="862912"/>
          </a:xfrm>
        </p:grpSpPr>
        <p:sp>
          <p:nvSpPr>
            <p:cNvPr id="151" name="Rectangle 150">
              <a:extLst>
                <a:ext uri="{FF2B5EF4-FFF2-40B4-BE49-F238E27FC236}">
                  <a16:creationId xmlns:a16="http://schemas.microsoft.com/office/drawing/2014/main" id="{62A96593-62D9-4181-8F52-82E1C6CC4AD7}"/>
                </a:ext>
              </a:extLst>
            </p:cNvPr>
            <p:cNvSpPr/>
            <p:nvPr/>
          </p:nvSpPr>
          <p:spPr>
            <a:xfrm>
              <a:off x="624840" y="1624911"/>
              <a:ext cx="8666634" cy="4876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16E08441-B8F7-4FD6-AF8C-95A0F44AD983}"/>
                </a:ext>
              </a:extLst>
            </p:cNvPr>
            <p:cNvGrpSpPr/>
            <p:nvPr/>
          </p:nvGrpSpPr>
          <p:grpSpPr>
            <a:xfrm>
              <a:off x="241015" y="1249680"/>
              <a:ext cx="9050460" cy="457200"/>
              <a:chOff x="975360" y="2225040"/>
              <a:chExt cx="9050460" cy="457200"/>
            </a:xfrm>
          </p:grpSpPr>
          <p:sp>
            <p:nvSpPr>
              <p:cNvPr id="154" name="Rectangle 4">
                <a:extLst>
                  <a:ext uri="{FF2B5EF4-FFF2-40B4-BE49-F238E27FC236}">
                    <a16:creationId xmlns:a16="http://schemas.microsoft.com/office/drawing/2014/main" id="{8CA04004-0379-415D-963A-CFCFD2DB30AA}"/>
                  </a:ext>
                </a:extLst>
              </p:cNvPr>
              <p:cNvSpPr>
                <a:spLocks noChangeArrowheads="1"/>
              </p:cNvSpPr>
              <p:nvPr/>
            </p:nvSpPr>
            <p:spPr bwMode="auto">
              <a:xfrm>
                <a:off x="1219200" y="2307009"/>
                <a:ext cx="8806620" cy="293262"/>
              </a:xfrm>
              <a:prstGeom prst="rect">
                <a:avLst/>
              </a:prstGeom>
              <a:solidFill>
                <a:schemeClr val="accent1"/>
              </a:solidFill>
              <a:ln w="12700" algn="ctr">
                <a:solidFill>
                  <a:schemeClr val="accent1"/>
                </a:solidFill>
                <a:miter lim="800000"/>
                <a:headEnd/>
                <a:tailEnd/>
              </a:ln>
            </p:spPr>
            <p:txBody>
              <a:bodyPr wrap="square" lIns="69013" tIns="69013" rIns="69013" bIns="69013" anchor="ctr">
                <a:spAutoFit/>
              </a:bodyPr>
              <a:lstStyle/>
              <a:p>
                <a:pPr defTabSz="791186"/>
                <a:r>
                  <a:rPr lang="en-GB" sz="1000" b="1">
                    <a:solidFill>
                      <a:schemeClr val="bg1"/>
                    </a:solidFill>
                    <a:effectLst/>
                    <a:ea typeface="Times New Roman" panose="02020603050405020304" pitchFamily="18" charset="0"/>
                  </a:rPr>
                  <a:t>      Reusable: APIs should be designed to re-use</a:t>
                </a:r>
                <a:endParaRPr lang="en-US" sz="500" b="1">
                  <a:solidFill>
                    <a:schemeClr val="bg1"/>
                  </a:solidFill>
                </a:endParaRPr>
              </a:p>
            </p:txBody>
          </p:sp>
          <p:sp>
            <p:nvSpPr>
              <p:cNvPr id="155" name="Oval 154">
                <a:extLst>
                  <a:ext uri="{FF2B5EF4-FFF2-40B4-BE49-F238E27FC236}">
                    <a16:creationId xmlns:a16="http://schemas.microsoft.com/office/drawing/2014/main" id="{BF6F82FB-95A1-4EFB-9E33-659922AEB5BF}"/>
                  </a:ext>
                </a:extLst>
              </p:cNvPr>
              <p:cNvSpPr/>
              <p:nvPr/>
            </p:nvSpPr>
            <p:spPr>
              <a:xfrm>
                <a:off x="975360" y="222504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5.</a:t>
                </a:r>
              </a:p>
            </p:txBody>
          </p:sp>
        </p:grpSp>
        <p:sp>
          <p:nvSpPr>
            <p:cNvPr id="153" name="TextBox 152">
              <a:extLst>
                <a:ext uri="{FF2B5EF4-FFF2-40B4-BE49-F238E27FC236}">
                  <a16:creationId xmlns:a16="http://schemas.microsoft.com/office/drawing/2014/main" id="{510D7500-16AD-4822-9AD3-8EF8F5CED2FF}"/>
                </a:ext>
              </a:extLst>
            </p:cNvPr>
            <p:cNvSpPr txBox="1"/>
            <p:nvPr/>
          </p:nvSpPr>
          <p:spPr>
            <a:xfrm>
              <a:off x="686791" y="1665030"/>
              <a:ext cx="8604683" cy="246221"/>
            </a:xfrm>
            <a:prstGeom prst="rect">
              <a:avLst/>
            </a:prstGeom>
            <a:noFill/>
          </p:spPr>
          <p:txBody>
            <a:bodyPr wrap="square" rtlCol="0">
              <a:spAutoFit/>
            </a:bodyPr>
            <a:lstStyle/>
            <a:p>
              <a:r>
                <a:rPr lang="en-US" sz="1000">
                  <a:effectLst/>
                  <a:ea typeface="Times New Roman" panose="02020603050405020304" pitchFamily="18" charset="0"/>
                </a:rPr>
                <a:t>APIs should be defined as modular and reusable to reduce development costs and drive down time-to-market for the delivery.</a:t>
              </a:r>
              <a:endParaRPr lang="en-US" sz="400"/>
            </a:p>
          </p:txBody>
        </p:sp>
      </p:grpSp>
      <p:grpSp>
        <p:nvGrpSpPr>
          <p:cNvPr id="36" name="Group 35">
            <a:extLst>
              <a:ext uri="{FF2B5EF4-FFF2-40B4-BE49-F238E27FC236}">
                <a16:creationId xmlns:a16="http://schemas.microsoft.com/office/drawing/2014/main" id="{F9D90327-3D00-4988-ABA2-184C912E2D0C}"/>
              </a:ext>
            </a:extLst>
          </p:cNvPr>
          <p:cNvGrpSpPr/>
          <p:nvPr/>
        </p:nvGrpSpPr>
        <p:grpSpPr>
          <a:xfrm>
            <a:off x="241551" y="5572025"/>
            <a:ext cx="9050460" cy="862912"/>
            <a:chOff x="241015" y="1249680"/>
            <a:chExt cx="9050460" cy="862912"/>
          </a:xfrm>
        </p:grpSpPr>
        <p:sp>
          <p:nvSpPr>
            <p:cNvPr id="37" name="Rectangle 36">
              <a:extLst>
                <a:ext uri="{FF2B5EF4-FFF2-40B4-BE49-F238E27FC236}">
                  <a16:creationId xmlns:a16="http://schemas.microsoft.com/office/drawing/2014/main" id="{AA6B4A15-A29C-45CC-9748-B2AA36FCB88B}"/>
                </a:ext>
              </a:extLst>
            </p:cNvPr>
            <p:cNvSpPr/>
            <p:nvPr/>
          </p:nvSpPr>
          <p:spPr>
            <a:xfrm>
              <a:off x="624840" y="1624911"/>
              <a:ext cx="8666634" cy="4876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4B187C4-F15D-4C8D-A8BB-AC795446F0D2}"/>
                </a:ext>
              </a:extLst>
            </p:cNvPr>
            <p:cNvGrpSpPr/>
            <p:nvPr/>
          </p:nvGrpSpPr>
          <p:grpSpPr>
            <a:xfrm>
              <a:off x="241015" y="1249680"/>
              <a:ext cx="9050460" cy="457200"/>
              <a:chOff x="975360" y="2225040"/>
              <a:chExt cx="9050460" cy="457200"/>
            </a:xfrm>
          </p:grpSpPr>
          <p:sp>
            <p:nvSpPr>
              <p:cNvPr id="40" name="Rectangle 4">
                <a:extLst>
                  <a:ext uri="{FF2B5EF4-FFF2-40B4-BE49-F238E27FC236}">
                    <a16:creationId xmlns:a16="http://schemas.microsoft.com/office/drawing/2014/main" id="{18C97332-CAA0-4DE9-B886-AF7143ACED7F}"/>
                  </a:ext>
                </a:extLst>
              </p:cNvPr>
              <p:cNvSpPr>
                <a:spLocks noChangeArrowheads="1"/>
              </p:cNvSpPr>
              <p:nvPr/>
            </p:nvSpPr>
            <p:spPr bwMode="auto">
              <a:xfrm>
                <a:off x="1219200" y="2307009"/>
                <a:ext cx="8806620" cy="293262"/>
              </a:xfrm>
              <a:prstGeom prst="rect">
                <a:avLst/>
              </a:prstGeom>
              <a:solidFill>
                <a:schemeClr val="accent1"/>
              </a:solidFill>
              <a:ln w="12700" algn="ctr">
                <a:solidFill>
                  <a:schemeClr val="accent1"/>
                </a:solidFill>
                <a:miter lim="800000"/>
                <a:headEnd/>
                <a:tailEnd/>
              </a:ln>
            </p:spPr>
            <p:txBody>
              <a:bodyPr wrap="square" lIns="69013" tIns="69013" rIns="69013" bIns="69013" anchor="ctr">
                <a:spAutoFit/>
              </a:bodyPr>
              <a:lstStyle/>
              <a:p>
                <a:pPr defTabSz="791186"/>
                <a:r>
                  <a:rPr lang="en-GB" sz="1000" b="1">
                    <a:solidFill>
                      <a:schemeClr val="bg1"/>
                    </a:solidFill>
                    <a:effectLst/>
                    <a:ea typeface="Times New Roman" panose="02020603050405020304" pitchFamily="18" charset="0"/>
                  </a:rPr>
                  <a:t>L   Leverage Oracle OOTB Integrations</a:t>
                </a:r>
                <a:endParaRPr lang="en-US" sz="500" b="1">
                  <a:solidFill>
                    <a:schemeClr val="bg1"/>
                  </a:solidFill>
                </a:endParaRPr>
              </a:p>
            </p:txBody>
          </p:sp>
          <p:sp>
            <p:nvSpPr>
              <p:cNvPr id="41" name="Oval 40">
                <a:extLst>
                  <a:ext uri="{FF2B5EF4-FFF2-40B4-BE49-F238E27FC236}">
                    <a16:creationId xmlns:a16="http://schemas.microsoft.com/office/drawing/2014/main" id="{3DDCA71D-7DE3-467B-8EB0-B10201F5DBF4}"/>
                  </a:ext>
                </a:extLst>
              </p:cNvPr>
              <p:cNvSpPr/>
              <p:nvPr/>
            </p:nvSpPr>
            <p:spPr>
              <a:xfrm>
                <a:off x="975360" y="2225040"/>
                <a:ext cx="457200" cy="457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6.</a:t>
                </a:r>
              </a:p>
            </p:txBody>
          </p:sp>
        </p:grpSp>
        <p:sp>
          <p:nvSpPr>
            <p:cNvPr id="39" name="TextBox 38">
              <a:extLst>
                <a:ext uri="{FF2B5EF4-FFF2-40B4-BE49-F238E27FC236}">
                  <a16:creationId xmlns:a16="http://schemas.microsoft.com/office/drawing/2014/main" id="{664AC536-DE68-4850-AA5D-586C09833943}"/>
                </a:ext>
              </a:extLst>
            </p:cNvPr>
            <p:cNvSpPr txBox="1"/>
            <p:nvPr/>
          </p:nvSpPr>
          <p:spPr>
            <a:xfrm>
              <a:off x="686791" y="1665030"/>
              <a:ext cx="8604683" cy="246221"/>
            </a:xfrm>
            <a:prstGeom prst="rect">
              <a:avLst/>
            </a:prstGeom>
            <a:noFill/>
          </p:spPr>
          <p:txBody>
            <a:bodyPr wrap="square" rtlCol="0">
              <a:spAutoFit/>
            </a:bodyPr>
            <a:lstStyle/>
            <a:p>
              <a:r>
                <a:rPr lang="en-US" sz="1000">
                  <a:effectLst/>
                  <a:ea typeface="Times New Roman" panose="02020603050405020304" pitchFamily="18" charset="0"/>
                </a:rPr>
                <a:t>Leverage Out-of-box integration capabilities with in Oracle ERP to enable direct integrations </a:t>
              </a:r>
              <a:endParaRPr lang="en-US" sz="400"/>
            </a:p>
          </p:txBody>
        </p:sp>
      </p:grpSp>
    </p:spTree>
    <p:extLst>
      <p:ext uri="{BB962C8B-B14F-4D97-AF65-F5344CB8AC3E}">
        <p14:creationId xmlns:p14="http://schemas.microsoft.com/office/powerpoint/2010/main" val="246813474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2274-8511-4482-BF5D-10A386D2EE5F}"/>
              </a:ext>
            </a:extLst>
          </p:cNvPr>
          <p:cNvSpPr>
            <a:spLocks noGrp="1"/>
          </p:cNvSpPr>
          <p:nvPr>
            <p:ph type="title"/>
          </p:nvPr>
        </p:nvSpPr>
        <p:spPr/>
        <p:txBody>
          <a:bodyPr>
            <a:normAutofit fontScale="90000"/>
          </a:bodyPr>
          <a:lstStyle/>
          <a:p>
            <a:r>
              <a:rPr lang="en-US"/>
              <a:t>API LED Approach</a:t>
            </a:r>
          </a:p>
        </p:txBody>
      </p:sp>
      <p:sp>
        <p:nvSpPr>
          <p:cNvPr id="4" name="Slide Number Placeholder 3">
            <a:extLst>
              <a:ext uri="{FF2B5EF4-FFF2-40B4-BE49-F238E27FC236}">
                <a16:creationId xmlns:a16="http://schemas.microsoft.com/office/drawing/2014/main" id="{50CEA7C5-7263-4EBD-BF2A-015F56C66538}"/>
              </a:ext>
            </a:extLst>
          </p:cNvPr>
          <p:cNvSpPr>
            <a:spLocks noGrp="1"/>
          </p:cNvSpPr>
          <p:nvPr>
            <p:ph type="sldNum" sz="quarter" idx="4"/>
          </p:nvPr>
        </p:nvSpPr>
        <p:spPr/>
        <p:txBody>
          <a:bodyPr/>
          <a:lstStyle/>
          <a:p>
            <a:fld id="{BF059A51-1513-4722-B38F-49BCC75F15CA}" type="slidenum">
              <a:rPr lang="en-US" smtClean="0"/>
              <a:pPr/>
              <a:t>8</a:t>
            </a:fld>
            <a:endParaRPr lang="en-US"/>
          </a:p>
        </p:txBody>
      </p:sp>
      <p:sp>
        <p:nvSpPr>
          <p:cNvPr id="5" name="Text Placeholder 4">
            <a:extLst>
              <a:ext uri="{FF2B5EF4-FFF2-40B4-BE49-F238E27FC236}">
                <a16:creationId xmlns:a16="http://schemas.microsoft.com/office/drawing/2014/main" id="{6CCF56D7-74F2-4FE8-A27F-0F2747360E1E}"/>
              </a:ext>
            </a:extLst>
          </p:cNvPr>
          <p:cNvSpPr>
            <a:spLocks noGrp="1"/>
          </p:cNvSpPr>
          <p:nvPr>
            <p:ph type="body" sz="quarter" idx="14"/>
          </p:nvPr>
        </p:nvSpPr>
        <p:spPr/>
        <p:txBody>
          <a:bodyPr/>
          <a:lstStyle/>
          <a:p>
            <a:endParaRPr lang="en-US"/>
          </a:p>
        </p:txBody>
      </p:sp>
      <p:sp>
        <p:nvSpPr>
          <p:cNvPr id="37" name="TextBox 36">
            <a:extLst>
              <a:ext uri="{FF2B5EF4-FFF2-40B4-BE49-F238E27FC236}">
                <a16:creationId xmlns:a16="http://schemas.microsoft.com/office/drawing/2014/main" id="{FBD20FA9-86A9-4B55-8FF8-5335FE7343DB}"/>
              </a:ext>
            </a:extLst>
          </p:cNvPr>
          <p:cNvSpPr txBox="1"/>
          <p:nvPr/>
        </p:nvSpPr>
        <p:spPr>
          <a:xfrm>
            <a:off x="276539" y="1412134"/>
            <a:ext cx="8960201" cy="461665"/>
          </a:xfrm>
          <a:prstGeom prst="rect">
            <a:avLst/>
          </a:prstGeom>
          <a:noFill/>
        </p:spPr>
        <p:txBody>
          <a:bodyPr wrap="square">
            <a:spAutoFit/>
          </a:bodyPr>
          <a:lstStyle/>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 </a:t>
            </a:r>
          </a:p>
          <a:p>
            <a:pPr marL="0" marR="0" algn="just">
              <a:spcBef>
                <a:spcPts val="0"/>
              </a:spcBef>
              <a:spcAft>
                <a:spcPts val="0"/>
              </a:spcAft>
            </a:pPr>
            <a:r>
              <a:rPr lang="en-US" sz="1200">
                <a:effectLst/>
                <a:ea typeface="Times New Roman" panose="02020603050405020304" pitchFamily="18" charset="0"/>
                <a:cs typeface="Times New Roman" panose="02020603050405020304" pitchFamily="18" charset="0"/>
              </a:rPr>
              <a:t>.</a:t>
            </a:r>
          </a:p>
        </p:txBody>
      </p:sp>
      <p:sp>
        <p:nvSpPr>
          <p:cNvPr id="38" name="Rectangle: Rounded Corners 37">
            <a:extLst>
              <a:ext uri="{FF2B5EF4-FFF2-40B4-BE49-F238E27FC236}">
                <a16:creationId xmlns:a16="http://schemas.microsoft.com/office/drawing/2014/main" id="{815206F9-985E-4D01-8DEA-FA7DBE6B9FA0}"/>
              </a:ext>
            </a:extLst>
          </p:cNvPr>
          <p:cNvSpPr/>
          <p:nvPr/>
        </p:nvSpPr>
        <p:spPr>
          <a:xfrm>
            <a:off x="255937" y="931890"/>
            <a:ext cx="9030717" cy="49736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i="1">
                <a:solidFill>
                  <a:schemeClr val="tx1"/>
                </a:solidFill>
                <a:effectLst/>
              </a:rPr>
              <a:t>An approach to emphasize a consumption-centric API model needs to be adopted, driving the exposing of granular capabilities to support feature composition and ultimately offer the composable experience. </a:t>
            </a:r>
          </a:p>
        </p:txBody>
      </p:sp>
      <p:sp>
        <p:nvSpPr>
          <p:cNvPr id="10" name="Rectangle: Rounded Corners 9">
            <a:extLst>
              <a:ext uri="{FF2B5EF4-FFF2-40B4-BE49-F238E27FC236}">
                <a16:creationId xmlns:a16="http://schemas.microsoft.com/office/drawing/2014/main" id="{B2C5A139-19B9-4E98-A572-96F3E34EC111}"/>
              </a:ext>
            </a:extLst>
          </p:cNvPr>
          <p:cNvSpPr/>
          <p:nvPr/>
        </p:nvSpPr>
        <p:spPr>
          <a:xfrm>
            <a:off x="98523" y="4500473"/>
            <a:ext cx="2926080" cy="223306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spcBef>
                <a:spcPts val="600"/>
              </a:spcBef>
              <a:spcAft>
                <a:spcPts val="600"/>
              </a:spcAft>
            </a:pPr>
            <a:r>
              <a:rPr lang="en-US" sz="1200" b="1">
                <a:solidFill>
                  <a:srgbClr val="365F91"/>
                </a:solidFill>
                <a:effectLst/>
                <a:latin typeface="Arial" panose="020B0604020202020204" pitchFamily="34" charset="0"/>
                <a:ea typeface="Times" panose="02020603050405020304" pitchFamily="18" charset="0"/>
                <a:cs typeface="Times New Roman" panose="02020603050405020304" pitchFamily="18" charset="0"/>
              </a:rPr>
              <a:t>Experience APIs</a:t>
            </a:r>
            <a:endParaRPr lang="en-US" sz="12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gn="just">
              <a:lnSpc>
                <a:spcPts val="1200"/>
              </a:lnSpc>
              <a:spcBef>
                <a:spcPts val="0"/>
              </a:spcBef>
              <a:spcAft>
                <a:spcPts val="0"/>
              </a:spcAft>
              <a:buFont typeface="Symbol" panose="05050102010706020507" pitchFamily="18" charset="2"/>
              <a:buChar char=""/>
            </a:pPr>
            <a:r>
              <a:rPr lang="en-US" sz="1050">
                <a:solidFill>
                  <a:schemeClr val="tx1"/>
                </a:solidFill>
                <a:effectLst/>
                <a:ea typeface="Times New Roman" panose="02020603050405020304" pitchFamily="18" charset="0"/>
              </a:rPr>
              <a:t>Define APIs to be exposed to the end user for a specific purpose</a:t>
            </a:r>
          </a:p>
          <a:p>
            <a:pPr marL="342900" marR="0" lvl="0" indent="-342900" algn="just">
              <a:lnSpc>
                <a:spcPts val="1200"/>
              </a:lnSpc>
              <a:spcBef>
                <a:spcPts val="0"/>
              </a:spcBef>
              <a:spcAft>
                <a:spcPts val="0"/>
              </a:spcAft>
              <a:buFont typeface="Symbol" panose="05050102010706020507" pitchFamily="18" charset="2"/>
              <a:buChar char=""/>
            </a:pPr>
            <a:r>
              <a:rPr lang="en-US" sz="1050">
                <a:solidFill>
                  <a:schemeClr val="tx1"/>
                </a:solidFill>
                <a:effectLst/>
                <a:ea typeface="Times New Roman" panose="02020603050405020304" pitchFamily="18" charset="0"/>
              </a:rPr>
              <a:t>Follow API-first design principles where the API is designed for the specific user experience</a:t>
            </a:r>
          </a:p>
          <a:p>
            <a:pPr marL="342900" marR="0" lvl="0" indent="-342900" algn="just">
              <a:lnSpc>
                <a:spcPts val="1200"/>
              </a:lnSpc>
              <a:spcBef>
                <a:spcPts val="0"/>
              </a:spcBef>
              <a:spcAft>
                <a:spcPts val="0"/>
              </a:spcAft>
              <a:buFont typeface="Symbol" panose="05050102010706020507" pitchFamily="18" charset="2"/>
              <a:buChar char=""/>
            </a:pPr>
            <a:r>
              <a:rPr lang="en-US" sz="1050">
                <a:solidFill>
                  <a:schemeClr val="tx1"/>
                </a:solidFill>
                <a:effectLst/>
                <a:ea typeface="Times New Roman" panose="02020603050405020304" pitchFamily="18" charset="0"/>
              </a:rPr>
              <a:t>Used for data transformation to meet wide range of clients that accept data in diverse formats</a:t>
            </a:r>
          </a:p>
          <a:p>
            <a:pPr marL="342900" marR="0" lvl="0" indent="-342900" algn="just">
              <a:lnSpc>
                <a:spcPts val="1200"/>
              </a:lnSpc>
              <a:spcBef>
                <a:spcPts val="0"/>
              </a:spcBef>
              <a:spcAft>
                <a:spcPts val="0"/>
              </a:spcAft>
              <a:buFont typeface="Symbol" panose="05050102010706020507" pitchFamily="18" charset="2"/>
              <a:buChar char=""/>
            </a:pPr>
            <a:r>
              <a:rPr lang="en-US" sz="1050">
                <a:solidFill>
                  <a:schemeClr val="tx1"/>
                </a:solidFill>
                <a:effectLst/>
                <a:ea typeface="Times New Roman" panose="02020603050405020304" pitchFamily="18" charset="0"/>
              </a:rPr>
              <a:t>Once built, multiple users access data without knowing the underlying servicing platforms.</a:t>
            </a:r>
          </a:p>
        </p:txBody>
      </p:sp>
      <p:sp>
        <p:nvSpPr>
          <p:cNvPr id="50" name="Rectangle: Rounded Corners 49">
            <a:extLst>
              <a:ext uri="{FF2B5EF4-FFF2-40B4-BE49-F238E27FC236}">
                <a16:creationId xmlns:a16="http://schemas.microsoft.com/office/drawing/2014/main" id="{9D687EE8-ABBB-435F-BC85-0E3E08AA061F}"/>
              </a:ext>
            </a:extLst>
          </p:cNvPr>
          <p:cNvSpPr/>
          <p:nvPr/>
        </p:nvSpPr>
        <p:spPr>
          <a:xfrm>
            <a:off x="3282880" y="4522372"/>
            <a:ext cx="2926080" cy="223306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sz="1200" b="1">
                <a:solidFill>
                  <a:srgbClr val="365F91"/>
                </a:solidFill>
                <a:latin typeface="Arial" panose="020B0604020202020204" pitchFamily="34" charset="0"/>
                <a:cs typeface="Times New Roman" panose="02020603050405020304" pitchFamily="18" charset="0"/>
              </a:rPr>
              <a:t>Process APIs</a:t>
            </a:r>
          </a:p>
          <a:p>
            <a:pPr marL="342900" marR="0" lvl="0" indent="-342900" algn="just">
              <a:lnSpc>
                <a:spcPts val="1200"/>
              </a:lnSpc>
              <a:spcBef>
                <a:spcPts val="0"/>
              </a:spcBef>
              <a:spcAft>
                <a:spcPts val="0"/>
              </a:spcAft>
              <a:buFont typeface="Symbol" panose="05050102010706020507" pitchFamily="18" charset="2"/>
              <a:buChar char=""/>
            </a:pPr>
            <a:r>
              <a:rPr lang="en-US" sz="1050">
                <a:solidFill>
                  <a:schemeClr val="tx1"/>
                </a:solidFill>
                <a:effectLst/>
                <a:ea typeface="Times New Roman" panose="02020603050405020304" pitchFamily="18" charset="0"/>
              </a:rPr>
              <a:t>Allows common business logic to be shared across the organization, for example, an organization having order process API implemented can be reused whenever necessary</a:t>
            </a:r>
          </a:p>
          <a:p>
            <a:pPr marL="342900" marR="0" lvl="0" indent="-342900" algn="just">
              <a:lnSpc>
                <a:spcPts val="1200"/>
              </a:lnSpc>
              <a:spcBef>
                <a:spcPts val="0"/>
              </a:spcBef>
              <a:spcAft>
                <a:spcPts val="0"/>
              </a:spcAft>
              <a:buFont typeface="Symbol" panose="05050102010706020507" pitchFamily="18" charset="2"/>
              <a:buChar char=""/>
            </a:pPr>
            <a:r>
              <a:rPr lang="en-US" sz="1050">
                <a:solidFill>
                  <a:schemeClr val="tx1"/>
                </a:solidFill>
                <a:effectLst/>
                <a:ea typeface="Times New Roman" panose="02020603050405020304" pitchFamily="18" charset="0"/>
              </a:rPr>
              <a:t>APIs are created without dependency on the source systems (from where data originates) and target channels (through which data is delivered).</a:t>
            </a:r>
          </a:p>
        </p:txBody>
      </p:sp>
      <p:sp>
        <p:nvSpPr>
          <p:cNvPr id="51" name="Rectangle: Rounded Corners 50">
            <a:extLst>
              <a:ext uri="{FF2B5EF4-FFF2-40B4-BE49-F238E27FC236}">
                <a16:creationId xmlns:a16="http://schemas.microsoft.com/office/drawing/2014/main" id="{88F27D74-F23B-463D-8963-D68E64A81E31}"/>
              </a:ext>
            </a:extLst>
          </p:cNvPr>
          <p:cNvSpPr/>
          <p:nvPr/>
        </p:nvSpPr>
        <p:spPr>
          <a:xfrm>
            <a:off x="6467237" y="4530393"/>
            <a:ext cx="2926080" cy="223306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600"/>
              </a:spcBef>
              <a:spcAft>
                <a:spcPts val="600"/>
              </a:spcAft>
            </a:pPr>
            <a:r>
              <a:rPr lang="en-US" sz="1200" b="1">
                <a:solidFill>
                  <a:srgbClr val="365F91"/>
                </a:solidFill>
                <a:latin typeface="Arial" panose="020B0604020202020204" pitchFamily="34" charset="0"/>
                <a:cs typeface="Times New Roman" panose="02020603050405020304" pitchFamily="18" charset="0"/>
              </a:rPr>
              <a:t>System APIs</a:t>
            </a:r>
          </a:p>
          <a:p>
            <a:pPr marL="342900" indent="-342900" algn="just">
              <a:lnSpc>
                <a:spcPts val="1200"/>
              </a:lnSpc>
              <a:buFont typeface="Symbol" panose="05050102010706020507" pitchFamily="18" charset="2"/>
              <a:buChar char=""/>
            </a:pPr>
            <a:r>
              <a:rPr lang="en-US" sz="1050">
                <a:solidFill>
                  <a:schemeClr val="tx1"/>
                </a:solidFill>
              </a:rPr>
              <a:t>Allows accessing the underlying system of records and exposing the data </a:t>
            </a:r>
          </a:p>
          <a:p>
            <a:pPr marL="342900" indent="-342900" algn="just">
              <a:lnSpc>
                <a:spcPts val="1200"/>
              </a:lnSpc>
              <a:buFont typeface="Symbol" panose="05050102010706020507" pitchFamily="18" charset="2"/>
              <a:buChar char=""/>
            </a:pPr>
            <a:r>
              <a:rPr lang="en-US" sz="1050">
                <a:solidFill>
                  <a:schemeClr val="tx1"/>
                </a:solidFill>
              </a:rPr>
              <a:t>Allows exposure of various domains of an organization, e.g., ERP, CRM, Product and Pricing, Billing systems</a:t>
            </a:r>
          </a:p>
          <a:p>
            <a:pPr marL="342900" indent="-342900" algn="just">
              <a:lnSpc>
                <a:spcPts val="1200"/>
              </a:lnSpc>
              <a:buFont typeface="Symbol" panose="05050102010706020507" pitchFamily="18" charset="2"/>
              <a:buChar char=""/>
            </a:pPr>
            <a:r>
              <a:rPr lang="en-US" sz="1050">
                <a:solidFill>
                  <a:schemeClr val="tx1"/>
                </a:solidFill>
              </a:rPr>
              <a:t>Contains system-specific connectivity details</a:t>
            </a:r>
          </a:p>
          <a:p>
            <a:pPr marL="342900" indent="-342900" algn="just">
              <a:lnSpc>
                <a:spcPts val="1200"/>
              </a:lnSpc>
              <a:buFont typeface="Symbol" panose="05050102010706020507" pitchFamily="18" charset="2"/>
              <a:buChar char=""/>
            </a:pPr>
            <a:r>
              <a:rPr lang="en-US" sz="1050">
                <a:solidFill>
                  <a:schemeClr val="tx1"/>
                </a:solidFill>
              </a:rPr>
              <a:t>Allows modifying System API logic without affecting the other APIs (Process and Experience). </a:t>
            </a:r>
          </a:p>
          <a:p>
            <a:pPr marL="0" marR="0" algn="just">
              <a:spcBef>
                <a:spcPts val="0"/>
              </a:spcBef>
              <a:spcAft>
                <a:spcPts val="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8F644AD-A420-4A20-90EE-0205171C5F77}"/>
              </a:ext>
            </a:extLst>
          </p:cNvPr>
          <p:cNvPicPr>
            <a:picLocks noChangeAspect="1"/>
          </p:cNvPicPr>
          <p:nvPr/>
        </p:nvPicPr>
        <p:blipFill>
          <a:blip r:embed="rId3"/>
          <a:stretch>
            <a:fillRect/>
          </a:stretch>
        </p:blipFill>
        <p:spPr>
          <a:xfrm>
            <a:off x="1465412" y="1554973"/>
            <a:ext cx="5917165" cy="2864360"/>
          </a:xfrm>
          <a:prstGeom prst="rect">
            <a:avLst/>
          </a:prstGeom>
        </p:spPr>
      </p:pic>
    </p:spTree>
    <p:extLst>
      <p:ext uri="{BB962C8B-B14F-4D97-AF65-F5344CB8AC3E}">
        <p14:creationId xmlns:p14="http://schemas.microsoft.com/office/powerpoint/2010/main" val="251380165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D6EF46-EA28-4BDE-92E5-73CAE3EEE571}"/>
              </a:ext>
            </a:extLst>
          </p:cNvPr>
          <p:cNvSpPr>
            <a:spLocks noGrp="1"/>
          </p:cNvSpPr>
          <p:nvPr>
            <p:ph type="body" sz="quarter" idx="11"/>
          </p:nvPr>
        </p:nvSpPr>
        <p:spPr/>
        <p:txBody>
          <a:bodyPr>
            <a:normAutofit/>
          </a:bodyPr>
          <a:lstStyle/>
          <a:p>
            <a:pPr marL="342900" indent="-342900">
              <a:buFont typeface="+mj-lt"/>
              <a:buAutoNum type="arabicPeriod"/>
            </a:pPr>
            <a:r>
              <a:rPr lang="en-US" sz="1800" b="1">
                <a:latin typeface="Calibri" panose="020F0502020204030204" pitchFamily="34" charset="0"/>
                <a:cs typeface="Calibri" panose="020F0502020204030204" pitchFamily="34" charset="0"/>
              </a:rPr>
              <a:t>Integration Reference Architecture</a:t>
            </a:r>
          </a:p>
          <a:p>
            <a:pPr marL="342900" indent="-342900">
              <a:buFont typeface="+mj-lt"/>
              <a:buAutoNum type="arabicPeriod"/>
            </a:pPr>
            <a:r>
              <a:rPr lang="en-US" sz="1800" b="1">
                <a:solidFill>
                  <a:schemeClr val="bg2"/>
                </a:solidFill>
                <a:latin typeface="Calibri" panose="020F0502020204030204" pitchFamily="34" charset="0"/>
                <a:cs typeface="Calibri" panose="020F0502020204030204" pitchFamily="34" charset="0"/>
              </a:rPr>
              <a:t>Integration Design Patterns</a:t>
            </a:r>
          </a:p>
          <a:p>
            <a:pPr marL="342900" indent="-342900">
              <a:buFont typeface="+mj-lt"/>
              <a:buAutoNum type="arabicPeriod"/>
            </a:pPr>
            <a:r>
              <a:rPr lang="en-US" sz="1800" b="1">
                <a:latin typeface="Calibri" panose="020F0502020204030204" pitchFamily="34" charset="0"/>
                <a:cs typeface="Calibri" panose="020F0502020204030204" pitchFamily="34" charset="0"/>
              </a:rPr>
              <a:t>Common Technical Components</a:t>
            </a:r>
          </a:p>
          <a:p>
            <a:pPr marL="342900" indent="-342900">
              <a:buFont typeface="+mj-lt"/>
              <a:buAutoNum type="arabicPeriod"/>
            </a:pPr>
            <a:r>
              <a:rPr lang="en-US" sz="1800" b="1">
                <a:latin typeface="Calibri" panose="020F0502020204030204" pitchFamily="34" charset="0"/>
                <a:cs typeface="Calibri" panose="020F0502020204030204" pitchFamily="34" charset="0"/>
              </a:rPr>
              <a:t>Application Connector/ Adapter</a:t>
            </a:r>
          </a:p>
          <a:p>
            <a:pPr marL="342900" indent="-342900">
              <a:buFont typeface="+mj-lt"/>
              <a:buAutoNum type="arabicPeriod"/>
            </a:pPr>
            <a:r>
              <a:rPr lang="en-US" sz="1800" b="1">
                <a:latin typeface="Calibri" panose="020F0502020204030204" pitchFamily="34" charset="0"/>
                <a:cs typeface="Calibri" panose="020F0502020204030204" pitchFamily="34" charset="0"/>
              </a:rPr>
              <a:t>Platform and Infrastructure Architecture</a:t>
            </a:r>
          </a:p>
          <a:p>
            <a:pPr marL="342900" indent="-342900">
              <a:buFont typeface="+mj-lt"/>
              <a:buAutoNum type="arabicPeriod"/>
            </a:pPr>
            <a:r>
              <a:rPr lang="en-US" sz="1800" b="1">
                <a:latin typeface="Calibri" panose="020F0502020204030204" pitchFamily="34" charset="0"/>
                <a:cs typeface="Calibri" panose="020F0502020204030204" pitchFamily="34" charset="0"/>
              </a:rPr>
              <a:t>Release and Deployment</a:t>
            </a:r>
          </a:p>
          <a:p>
            <a:pPr marL="342900" indent="-342900">
              <a:buFont typeface="+mj-lt"/>
              <a:buAutoNum type="arabicPeriod"/>
            </a:pPr>
            <a:r>
              <a:rPr lang="en-US" sz="1800" b="1">
                <a:latin typeface="Calibri" panose="020F0502020204030204" pitchFamily="34" charset="0"/>
                <a:cs typeface="Calibri" panose="020F0502020204030204" pitchFamily="34" charset="0"/>
              </a:rPr>
              <a:t>Appendix-A</a:t>
            </a: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b="1">
              <a:latin typeface="Calibri" panose="020F0502020204030204" pitchFamily="34" charset="0"/>
              <a:cs typeface="Calibri" panose="020F0502020204030204" pitchFamily="34" charset="0"/>
            </a:endParaRPr>
          </a:p>
          <a:p>
            <a:pPr marL="342900" indent="-342900">
              <a:buFont typeface="+mj-lt"/>
              <a:buAutoNum type="arabicPeriod"/>
            </a:pPr>
            <a:endParaRPr lang="en-US" sz="1800"/>
          </a:p>
        </p:txBody>
      </p:sp>
      <p:sp>
        <p:nvSpPr>
          <p:cNvPr id="4" name="Slide Number Placeholder 3">
            <a:extLst>
              <a:ext uri="{FF2B5EF4-FFF2-40B4-BE49-F238E27FC236}">
                <a16:creationId xmlns:a16="http://schemas.microsoft.com/office/drawing/2014/main" id="{271A2908-CC74-467A-80AE-B55786C28918}"/>
              </a:ext>
            </a:extLst>
          </p:cNvPr>
          <p:cNvSpPr>
            <a:spLocks noGrp="1"/>
          </p:cNvSpPr>
          <p:nvPr>
            <p:ph type="sldNum" sz="quarter" idx="4"/>
          </p:nvPr>
        </p:nvSpPr>
        <p:spPr/>
        <p:txBody>
          <a:bodyPr/>
          <a:lstStyle/>
          <a:p>
            <a:fld id="{BF059A51-1513-4722-B38F-49BCC75F15CA}" type="slidenum">
              <a:rPr lang="en-US" smtClean="0"/>
              <a:pPr/>
              <a:t>9</a:t>
            </a:fld>
            <a:endParaRPr lang="en-US"/>
          </a:p>
        </p:txBody>
      </p:sp>
    </p:spTree>
    <p:extLst>
      <p:ext uri="{BB962C8B-B14F-4D97-AF65-F5344CB8AC3E}">
        <p14:creationId xmlns:p14="http://schemas.microsoft.com/office/powerpoint/2010/main" val="733656938"/>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Theme_CSOD">
  <a:themeElements>
    <a:clrScheme name="CSOD New">
      <a:dk1>
        <a:srgbClr val="000000"/>
      </a:dk1>
      <a:lt1>
        <a:srgbClr val="FFFFFF"/>
      </a:lt1>
      <a:dk2>
        <a:srgbClr val="004F71"/>
      </a:dk2>
      <a:lt2>
        <a:srgbClr val="FA4616"/>
      </a:lt2>
      <a:accent1>
        <a:srgbClr val="00859B"/>
      </a:accent1>
      <a:accent2>
        <a:srgbClr val="653024"/>
      </a:accent2>
      <a:accent3>
        <a:srgbClr val="F1C6A6"/>
      </a:accent3>
      <a:accent4>
        <a:srgbClr val="D6001C"/>
      </a:accent4>
      <a:accent5>
        <a:srgbClr val="FFC72C"/>
      </a:accent5>
      <a:accent6>
        <a:srgbClr val="2CCCD3"/>
      </a:accent6>
      <a:hlink>
        <a:srgbClr val="2CCCD3"/>
      </a:hlink>
      <a:folHlink>
        <a:srgbClr val="2CCC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od_template Aug 5" id="{0E63F085-0568-244E-905E-64637C2AC06E}" vid="{D38EFE47-34BA-F84B-8D54-E5919B9987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SOD New">
    <a:dk1>
      <a:srgbClr val="000000"/>
    </a:dk1>
    <a:lt1>
      <a:srgbClr val="FFFFFF"/>
    </a:lt1>
    <a:dk2>
      <a:srgbClr val="004F71"/>
    </a:dk2>
    <a:lt2>
      <a:srgbClr val="FA4616"/>
    </a:lt2>
    <a:accent1>
      <a:srgbClr val="00859B"/>
    </a:accent1>
    <a:accent2>
      <a:srgbClr val="653024"/>
    </a:accent2>
    <a:accent3>
      <a:srgbClr val="F1C6A6"/>
    </a:accent3>
    <a:accent4>
      <a:srgbClr val="D6001C"/>
    </a:accent4>
    <a:accent5>
      <a:srgbClr val="FFC72C"/>
    </a:accent5>
    <a:accent6>
      <a:srgbClr val="2CCCD3"/>
    </a:accent6>
    <a:hlink>
      <a:srgbClr val="2CCCD3"/>
    </a:hlink>
    <a:folHlink>
      <a:srgbClr val="2CCCD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6F4CE6-B114-4DF6-A9F1-92B9C22F710E}">
  <ds:schemaRefs>
    <ds:schemaRef ds:uri="657a399f-d117-40e0-82a1-1773909a7f16"/>
    <ds:schemaRef ds:uri="775017ad-ff4e-41eb-8957-1d5424cb866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ecdbe5b9-5499-446f-91f2-35ffe1354dc7"/>
    <ds:schemaRef ds:uri="f605c320-b55e-4af4-addb-d1a9d1bdf49a"/>
  </ds:schemaRefs>
</ds:datastoreItem>
</file>

<file path=customXml/itemProps2.xml><?xml version="1.0" encoding="utf-8"?>
<ds:datastoreItem xmlns:ds="http://schemas.openxmlformats.org/officeDocument/2006/customXml" ds:itemID="{66641708-CF14-4754-932E-4D6B9ADD15F9}">
  <ds:schemaRefs>
    <ds:schemaRef ds:uri="http://schemas.microsoft.com/sharepoint/v3/contenttype/forms"/>
  </ds:schemaRefs>
</ds:datastoreItem>
</file>

<file path=customXml/itemProps3.xml><?xml version="1.0" encoding="utf-8"?>
<ds:datastoreItem xmlns:ds="http://schemas.openxmlformats.org/officeDocument/2006/customXml" ds:itemID="{477D5AB6-3A6B-4511-9186-E125DB34DF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3495</TotalTime>
  <Words>5863</Words>
  <Application>Microsoft Office PowerPoint</Application>
  <PresentationFormat>Custom</PresentationFormat>
  <Paragraphs>1065</Paragraphs>
  <Slides>49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EDINProBold</vt:lpstr>
      <vt:lpstr>Nunito Sans ExtraLight</vt:lpstr>
      <vt:lpstr>Open Sans</vt:lpstr>
      <vt:lpstr>Symbol</vt:lpstr>
      <vt:lpstr>Verdana</vt:lpstr>
      <vt:lpstr>Wingdings</vt:lpstr>
      <vt:lpstr>Wingdings 2</vt:lpstr>
      <vt:lpstr>Theme_CSOD</vt:lpstr>
      <vt:lpstr>XXXX – Integration Strategy</vt:lpstr>
      <vt:lpstr>PowerPoint Presentation</vt:lpstr>
      <vt:lpstr>PowerPoint Presentation</vt:lpstr>
      <vt:lpstr>Section 1</vt:lpstr>
      <vt:lpstr>Section 1</vt:lpstr>
      <vt:lpstr>XXXX Integration Reference Architecture</vt:lpstr>
      <vt:lpstr>Architecture Principles </vt:lpstr>
      <vt:lpstr>API LED Approach</vt:lpstr>
      <vt:lpstr>PowerPoint Presentation</vt:lpstr>
      <vt:lpstr>Section 2</vt:lpstr>
      <vt:lpstr>Section 2</vt:lpstr>
      <vt:lpstr>Pattern: Oracle ERP Cloud Based</vt:lpstr>
      <vt:lpstr>Pattern: Out of Box direct integration using SFTP/Transmission Configuration</vt:lpstr>
      <vt:lpstr>Pattern: Async Batch Processing</vt:lpstr>
      <vt:lpstr>Pattern: Broadcast </vt:lpstr>
      <vt:lpstr>Pattern: Message Based</vt:lpstr>
      <vt:lpstr>Pattern: File Based</vt:lpstr>
      <vt:lpstr>Integration Pattern Decision Matrix</vt:lpstr>
      <vt:lpstr>PowerPoint Presentation</vt:lpstr>
      <vt:lpstr>Section 3</vt:lpstr>
      <vt:lpstr>Section 3</vt:lpstr>
      <vt:lpstr>Common Framework – High Level Flow</vt:lpstr>
      <vt:lpstr>Error Handling - Overview</vt:lpstr>
      <vt:lpstr>Error Handling</vt:lpstr>
      <vt:lpstr>MuleSoft Error Handling Process Flow</vt:lpstr>
      <vt:lpstr>Error Reprocessing</vt:lpstr>
      <vt:lpstr>Potential Error Scenarios</vt:lpstr>
      <vt:lpstr>Standard HTTP Status Codes</vt:lpstr>
      <vt:lpstr>Sample Connectivity Errors</vt:lpstr>
      <vt:lpstr>Logging Overview</vt:lpstr>
      <vt:lpstr>Logging Details</vt:lpstr>
      <vt:lpstr>Anypoint Monitoring</vt:lpstr>
      <vt:lpstr>PowerPoint Presentation</vt:lpstr>
      <vt:lpstr>Section 4</vt:lpstr>
      <vt:lpstr>Section 4</vt:lpstr>
      <vt:lpstr>Application Connectors</vt:lpstr>
      <vt:lpstr>PowerPoint Presentation</vt:lpstr>
      <vt:lpstr>Section 5</vt:lpstr>
      <vt:lpstr>Section 6</vt:lpstr>
      <vt:lpstr>XXXX  MuleSoft CloudHub Architecture</vt:lpstr>
      <vt:lpstr>XXXX  Platform Details</vt:lpstr>
      <vt:lpstr>PowerPoint Presentation</vt:lpstr>
      <vt:lpstr>Section 6</vt:lpstr>
      <vt:lpstr>Section 6</vt:lpstr>
      <vt:lpstr>XXXX  CI CD Process</vt:lpstr>
      <vt:lpstr>Appendix - A</vt:lpstr>
      <vt:lpstr>Reference Documents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Courson</dc:creator>
  <cp:lastModifiedBy>Parashuram, Addurugatla</cp:lastModifiedBy>
  <cp:revision>67</cp:revision>
  <dcterms:created xsi:type="dcterms:W3CDTF">2021-12-02T18:47:50Z</dcterms:created>
  <dcterms:modified xsi:type="dcterms:W3CDTF">2023-09-14T09:07:34Z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MSIP_Label_ea60d57e-af5b-4752-ac57-3e4f28ca11dc_Enabled">
    <vt:lpwstr>true</vt:lpwstr>
  </property>
  <property fmtid="{D5CDD505-2E9C-101B-9397-08002B2CF9AE}" pid="4" name="MSIP_Label_ea60d57e-af5b-4752-ac57-3e4f28ca11dc_SetDate">
    <vt:lpwstr>2022-08-22T11:33:35Z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57e3abbc-0e8a-463c-bccb-337d4e8e8807</vt:lpwstr>
  </property>
  <property fmtid="{D5CDD505-2E9C-101B-9397-08002B2CF9AE}" pid="9" name="MSIP_Label_ea60d57e-af5b-4752-ac57-3e4f28ca11dc_ContentBits">
    <vt:lpwstr>0</vt:lpwstr>
  </property>
  <property fmtid="{D5CDD505-2E9C-101B-9397-08002B2CF9AE}" pid="10" name="MediaServiceImageTags">
    <vt:lpwstr/>
  </property>
</Properties>
</file>